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rels" ContentType="application/vnd.openxmlformats-package.relationships+xml"/>
  <Default Extension="xml" ContentType="application/xml"/>
  <Default Extension="wdp" ContentType="image/vnd.ms-photo"/>
  <Default Extension="vml" ContentType="application/vnd.openxmlformats-officedocument.vmlDrawi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3.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4.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notesSlides/notesSlide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7" r:id="rId3"/>
    <p:sldMasterId id="2147483694" r:id="rId4"/>
    <p:sldMasterId id="2147483723" r:id="rId5"/>
  </p:sldMasterIdLst>
  <p:notesMasterIdLst>
    <p:notesMasterId r:id="rId28"/>
  </p:notesMasterIdLst>
  <p:sldIdLst>
    <p:sldId id="307" r:id="rId6"/>
    <p:sldId id="284" r:id="rId7"/>
    <p:sldId id="285" r:id="rId8"/>
    <p:sldId id="286" r:id="rId9"/>
    <p:sldId id="258" r:id="rId10"/>
    <p:sldId id="293" r:id="rId11"/>
    <p:sldId id="280" r:id="rId12"/>
    <p:sldId id="281" r:id="rId13"/>
    <p:sldId id="282" r:id="rId14"/>
    <p:sldId id="283" r:id="rId15"/>
    <p:sldId id="306" r:id="rId16"/>
    <p:sldId id="296" r:id="rId17"/>
    <p:sldId id="308" r:id="rId18"/>
    <p:sldId id="299" r:id="rId19"/>
    <p:sldId id="301" r:id="rId20"/>
    <p:sldId id="302" r:id="rId21"/>
    <p:sldId id="300" r:id="rId22"/>
    <p:sldId id="274" r:id="rId23"/>
    <p:sldId id="275" r:id="rId24"/>
    <p:sldId id="263" r:id="rId25"/>
    <p:sldId id="261" r:id="rId26"/>
    <p:sldId id="256" r:id="rId27"/>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99FF66"/>
    <a:srgbClr val="FFFFCC"/>
    <a:srgbClr val="99FF3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620"/>
    <p:restoredTop sz="94660"/>
  </p:normalViewPr>
  <p:slideViewPr>
    <p:cSldViewPr>
      <p:cViewPr>
        <p:scale>
          <a:sx n="60" d="100"/>
          <a:sy n="60" d="100"/>
        </p:scale>
        <p:origin x="-1572" y="-192"/>
      </p:cViewPr>
      <p:guideLst>
        <p:guide orient="horz" pos="2160"/>
        <p:guide pos="2880"/>
      </p:guideLst>
    </p:cSldViewPr>
  </p:slideViewPr>
  <p:notesTextViewPr>
    <p:cViewPr>
      <p:scale>
        <a:sx n="1" d="1"/>
        <a:sy n="1" d="1"/>
      </p:scale>
      <p:origin x="0" y="0"/>
    </p:cViewPr>
  </p:notesTextViewPr>
  <p:sorterViewPr>
    <p:cViewPr>
      <p:scale>
        <a:sx n="40" d="100"/>
        <a:sy n="40"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3" Type="http://schemas.openxmlformats.org/officeDocument/2006/relationships/slideMaster" Target="slideMasters/slideMaster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notesMaster" Target="notesMasters/notesMaster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theme" Target="theme/theme1.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viewProps" Target="viewProps.xml"/></Relationships>
</file>

<file path=ppt/charts/_rels/chart1.xml.rels><?xml version="1.0" encoding="UTF-8" standalone="yes"?>
<Relationships xmlns="http://schemas.openxmlformats.org/package/2006/relationships"><Relationship Id="rId1" Type="http://schemas.openxmlformats.org/officeDocument/2006/relationships/oleObject" Target="file:///H:\Chu_HP\HP_0.5_3MPa.xlsx"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H:\Chu_HP\HP_0.5_3MPa.xlsx"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H:\Chu_HP\Normal%20pressure_0.6-0.1.xlsx"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H:\Chu_HP\Normal%20pressure_0.6-0.1.xlsx" TargetMode="Externa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scatterChart>
        <c:scatterStyle val="lineMarker"/>
        <c:varyColors val="0"/>
        <c:ser>
          <c:idx val="0"/>
          <c:order val="0"/>
          <c:tx>
            <c:strRef>
              <c:f>'1.0MPa'!$H$19</c:f>
              <c:strCache>
                <c:ptCount val="1"/>
                <c:pt idx="0">
                  <c:v>a</c:v>
                </c:pt>
              </c:strCache>
            </c:strRef>
          </c:tx>
          <c:spPr>
            <a:ln w="9525">
              <a:solidFill>
                <a:schemeClr val="tx1"/>
              </a:solidFill>
            </a:ln>
          </c:spPr>
          <c:marker>
            <c:symbol val="diamond"/>
            <c:size val="5"/>
          </c:marker>
          <c:xVal>
            <c:numRef>
              <c:f>'1.0MPa'!$I$15:$L$15</c:f>
              <c:numCache>
                <c:formatCode>General</c:formatCode>
                <c:ptCount val="4"/>
                <c:pt idx="0">
                  <c:v>0.5</c:v>
                </c:pt>
                <c:pt idx="1">
                  <c:v>1</c:v>
                </c:pt>
                <c:pt idx="2">
                  <c:v>2</c:v>
                </c:pt>
                <c:pt idx="3">
                  <c:v>3</c:v>
                </c:pt>
              </c:numCache>
            </c:numRef>
          </c:xVal>
          <c:yVal>
            <c:numRef>
              <c:f>'1.0MPa'!$I$19:$L$19</c:f>
              <c:numCache>
                <c:formatCode>General</c:formatCode>
                <c:ptCount val="4"/>
                <c:pt idx="0">
                  <c:v>96.281999999999996</c:v>
                </c:pt>
                <c:pt idx="1">
                  <c:v>93.471999999999994</c:v>
                </c:pt>
                <c:pt idx="2">
                  <c:v>79.427000000000007</c:v>
                </c:pt>
                <c:pt idx="3">
                  <c:v>64.875</c:v>
                </c:pt>
              </c:numCache>
            </c:numRef>
          </c:yVal>
          <c:smooth val="0"/>
        </c:ser>
        <c:dLbls>
          <c:showLegendKey val="0"/>
          <c:showVal val="0"/>
          <c:showCatName val="0"/>
          <c:showSerName val="0"/>
          <c:showPercent val="0"/>
          <c:showBubbleSize val="0"/>
        </c:dLbls>
        <c:axId val="84927232"/>
        <c:axId val="84928768"/>
      </c:scatterChart>
      <c:valAx>
        <c:axId val="84927232"/>
        <c:scaling>
          <c:orientation val="minMax"/>
        </c:scaling>
        <c:delete val="0"/>
        <c:axPos val="b"/>
        <c:numFmt formatCode="General" sourceLinked="1"/>
        <c:majorTickMark val="out"/>
        <c:minorTickMark val="none"/>
        <c:tickLblPos val="nextTo"/>
        <c:txPr>
          <a:bodyPr/>
          <a:lstStyle/>
          <a:p>
            <a:pPr>
              <a:defRPr lang="ja-JP"/>
            </a:pPr>
            <a:endParaRPr lang="en-US"/>
          </a:p>
        </c:txPr>
        <c:crossAx val="84928768"/>
        <c:crosses val="autoZero"/>
        <c:crossBetween val="midCat"/>
      </c:valAx>
      <c:valAx>
        <c:axId val="84928768"/>
        <c:scaling>
          <c:orientation val="minMax"/>
          <c:max val="100"/>
          <c:min val="60"/>
        </c:scaling>
        <c:delete val="0"/>
        <c:axPos val="l"/>
        <c:majorGridlines>
          <c:spPr>
            <a:ln>
              <a:solidFill>
                <a:srgbClr val="003300"/>
              </a:solidFill>
            </a:ln>
          </c:spPr>
        </c:majorGridlines>
        <c:numFmt formatCode="General" sourceLinked="1"/>
        <c:majorTickMark val="out"/>
        <c:minorTickMark val="none"/>
        <c:tickLblPos val="nextTo"/>
        <c:txPr>
          <a:bodyPr/>
          <a:lstStyle/>
          <a:p>
            <a:pPr>
              <a:defRPr lang="ja-JP"/>
            </a:pPr>
            <a:endParaRPr lang="en-US"/>
          </a:p>
        </c:txPr>
        <c:crossAx val="84927232"/>
        <c:crosses val="autoZero"/>
        <c:crossBetween val="midCat"/>
        <c:majorUnit val="10"/>
      </c:valAx>
      <c:spPr>
        <a:ln>
          <a:solidFill>
            <a:schemeClr val="tx1"/>
          </a:solidFill>
        </a:ln>
      </c:spPr>
    </c:plotArea>
    <c:plotVisOnly val="1"/>
    <c:dispBlanksAs val="gap"/>
    <c:showDLblsOverMax val="0"/>
  </c:chart>
  <c:spPr>
    <a:ln>
      <a:noFill/>
    </a:ln>
  </c:sp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manualLayout>
          <c:layoutTarget val="inner"/>
          <c:xMode val="edge"/>
          <c:yMode val="edge"/>
          <c:x val="7.7543963254593173E-2"/>
          <c:y val="6.5289442986293383E-2"/>
          <c:w val="0.74444203849518875"/>
          <c:h val="0.8326195683872849"/>
        </c:manualLayout>
      </c:layout>
      <c:scatterChart>
        <c:scatterStyle val="lineMarker"/>
        <c:varyColors val="0"/>
        <c:ser>
          <c:idx val="0"/>
          <c:order val="0"/>
          <c:tx>
            <c:strRef>
              <c:f>'1.0MPa'!$H$16</c:f>
              <c:strCache>
                <c:ptCount val="1"/>
                <c:pt idx="0">
                  <c:v>c</c:v>
                </c:pt>
              </c:strCache>
            </c:strRef>
          </c:tx>
          <c:spPr>
            <a:ln w="9525">
              <a:solidFill>
                <a:prstClr val="black"/>
              </a:solidFill>
            </a:ln>
          </c:spPr>
          <c:marker>
            <c:symbol val="diamond"/>
            <c:size val="5"/>
            <c:spPr>
              <a:solidFill>
                <a:schemeClr val="tx1"/>
              </a:solidFill>
              <a:ln w="6350">
                <a:solidFill>
                  <a:prstClr val="black"/>
                </a:solidFill>
              </a:ln>
            </c:spPr>
          </c:marker>
          <c:xVal>
            <c:numRef>
              <c:f>'1.0MPa'!$I$15:$L$15</c:f>
              <c:numCache>
                <c:formatCode>General</c:formatCode>
                <c:ptCount val="4"/>
                <c:pt idx="0">
                  <c:v>0.5</c:v>
                </c:pt>
                <c:pt idx="1">
                  <c:v>1</c:v>
                </c:pt>
                <c:pt idx="2">
                  <c:v>2</c:v>
                </c:pt>
                <c:pt idx="3">
                  <c:v>3</c:v>
                </c:pt>
              </c:numCache>
            </c:numRef>
          </c:xVal>
          <c:yVal>
            <c:numRef>
              <c:f>'1.0MPa'!$I$16:$L$16</c:f>
              <c:numCache>
                <c:formatCode>General</c:formatCode>
                <c:ptCount val="4"/>
                <c:pt idx="0">
                  <c:v>0.35</c:v>
                </c:pt>
                <c:pt idx="1">
                  <c:v>1.288</c:v>
                </c:pt>
                <c:pt idx="2">
                  <c:v>7.27</c:v>
                </c:pt>
                <c:pt idx="3">
                  <c:v>13.252000000000001</c:v>
                </c:pt>
              </c:numCache>
            </c:numRef>
          </c:yVal>
          <c:smooth val="0"/>
        </c:ser>
        <c:ser>
          <c:idx val="1"/>
          <c:order val="1"/>
          <c:tx>
            <c:strRef>
              <c:f>'1.0MPa'!$H$17</c:f>
              <c:strCache>
                <c:ptCount val="1"/>
                <c:pt idx="0">
                  <c:v>g</c:v>
                </c:pt>
              </c:strCache>
            </c:strRef>
          </c:tx>
          <c:spPr>
            <a:ln w="9525">
              <a:solidFill>
                <a:schemeClr val="tx1"/>
              </a:solidFill>
              <a:prstDash val="sysDash"/>
            </a:ln>
          </c:spPr>
          <c:marker>
            <c:symbol val="square"/>
            <c:size val="4"/>
            <c:spPr>
              <a:solidFill>
                <a:schemeClr val="tx1"/>
              </a:solidFill>
              <a:ln>
                <a:solidFill>
                  <a:schemeClr val="tx1"/>
                </a:solidFill>
              </a:ln>
            </c:spPr>
          </c:marker>
          <c:xVal>
            <c:numRef>
              <c:f>'1.0MPa'!$I$15:$L$15</c:f>
              <c:numCache>
                <c:formatCode>General</c:formatCode>
                <c:ptCount val="4"/>
                <c:pt idx="0">
                  <c:v>0.5</c:v>
                </c:pt>
                <c:pt idx="1">
                  <c:v>1</c:v>
                </c:pt>
                <c:pt idx="2">
                  <c:v>2</c:v>
                </c:pt>
                <c:pt idx="3">
                  <c:v>3</c:v>
                </c:pt>
              </c:numCache>
            </c:numRef>
          </c:xVal>
          <c:yVal>
            <c:numRef>
              <c:f>'1.0MPa'!$I$17:$L$17</c:f>
              <c:numCache>
                <c:formatCode>General</c:formatCode>
                <c:ptCount val="4"/>
                <c:pt idx="0">
                  <c:v>0.17599999999999999</c:v>
                </c:pt>
                <c:pt idx="1">
                  <c:v>0.70399999999999996</c:v>
                </c:pt>
                <c:pt idx="2">
                  <c:v>5.1619999999999999</c:v>
                </c:pt>
                <c:pt idx="3">
                  <c:v>8.4870000000000001</c:v>
                </c:pt>
              </c:numCache>
            </c:numRef>
          </c:yVal>
          <c:smooth val="0"/>
        </c:ser>
        <c:ser>
          <c:idx val="2"/>
          <c:order val="2"/>
          <c:tx>
            <c:strRef>
              <c:f>'1.0MPa'!$H$18</c:f>
              <c:strCache>
                <c:ptCount val="1"/>
                <c:pt idx="0">
                  <c:v>h</c:v>
                </c:pt>
              </c:strCache>
            </c:strRef>
          </c:tx>
          <c:spPr>
            <a:ln w="9525">
              <a:solidFill>
                <a:schemeClr val="tx1"/>
              </a:solidFill>
            </a:ln>
          </c:spPr>
          <c:marker>
            <c:symbol val="triangle"/>
            <c:size val="5"/>
            <c:spPr>
              <a:solidFill>
                <a:schemeClr val="tx1"/>
              </a:solidFill>
              <a:ln w="6350">
                <a:solidFill>
                  <a:schemeClr val="tx1"/>
                </a:solidFill>
              </a:ln>
            </c:spPr>
          </c:marker>
          <c:xVal>
            <c:numRef>
              <c:f>'1.0MPa'!$I$15:$L$15</c:f>
              <c:numCache>
                <c:formatCode>General</c:formatCode>
                <c:ptCount val="4"/>
                <c:pt idx="0">
                  <c:v>0.5</c:v>
                </c:pt>
                <c:pt idx="1">
                  <c:v>1</c:v>
                </c:pt>
                <c:pt idx="2">
                  <c:v>2</c:v>
                </c:pt>
                <c:pt idx="3">
                  <c:v>3</c:v>
                </c:pt>
              </c:numCache>
            </c:numRef>
          </c:xVal>
          <c:yVal>
            <c:numRef>
              <c:f>'1.0MPa'!$I$18:$L$18</c:f>
              <c:numCache>
                <c:formatCode>General</c:formatCode>
                <c:ptCount val="4"/>
                <c:pt idx="0">
                  <c:v>0.28299999999999997</c:v>
                </c:pt>
                <c:pt idx="1">
                  <c:v>0.58399999999999996</c:v>
                </c:pt>
                <c:pt idx="2">
                  <c:v>2.1619999999999999</c:v>
                </c:pt>
                <c:pt idx="3">
                  <c:v>2.8660000000000001</c:v>
                </c:pt>
              </c:numCache>
            </c:numRef>
          </c:yVal>
          <c:smooth val="0"/>
        </c:ser>
        <c:dLbls>
          <c:showLegendKey val="0"/>
          <c:showVal val="0"/>
          <c:showCatName val="0"/>
          <c:showSerName val="0"/>
          <c:showPercent val="0"/>
          <c:showBubbleSize val="0"/>
        </c:dLbls>
        <c:axId val="84978304"/>
        <c:axId val="84988672"/>
      </c:scatterChart>
      <c:valAx>
        <c:axId val="84978304"/>
        <c:scaling>
          <c:orientation val="minMax"/>
        </c:scaling>
        <c:delete val="0"/>
        <c:axPos val="b"/>
        <c:numFmt formatCode="General" sourceLinked="1"/>
        <c:majorTickMark val="out"/>
        <c:minorTickMark val="none"/>
        <c:tickLblPos val="nextTo"/>
        <c:txPr>
          <a:bodyPr/>
          <a:lstStyle/>
          <a:p>
            <a:pPr>
              <a:defRPr lang="ja-JP"/>
            </a:pPr>
            <a:endParaRPr lang="en-US"/>
          </a:p>
        </c:txPr>
        <c:crossAx val="84988672"/>
        <c:crosses val="autoZero"/>
        <c:crossBetween val="midCat"/>
      </c:valAx>
      <c:valAx>
        <c:axId val="84988672"/>
        <c:scaling>
          <c:orientation val="minMax"/>
        </c:scaling>
        <c:delete val="0"/>
        <c:axPos val="l"/>
        <c:majorGridlines>
          <c:spPr>
            <a:ln>
              <a:solidFill>
                <a:schemeClr val="tx1"/>
              </a:solidFill>
            </a:ln>
          </c:spPr>
        </c:majorGridlines>
        <c:numFmt formatCode="#,##0.0_);\(#,##0.0\)" sourceLinked="0"/>
        <c:majorTickMark val="out"/>
        <c:minorTickMark val="none"/>
        <c:tickLblPos val="nextTo"/>
        <c:txPr>
          <a:bodyPr/>
          <a:lstStyle/>
          <a:p>
            <a:pPr>
              <a:defRPr lang="ja-JP"/>
            </a:pPr>
            <a:endParaRPr lang="en-US"/>
          </a:p>
        </c:txPr>
        <c:crossAx val="84978304"/>
        <c:crosses val="autoZero"/>
        <c:crossBetween val="midCat"/>
      </c:valAx>
      <c:spPr>
        <a:ln>
          <a:solidFill>
            <a:schemeClr val="tx1"/>
          </a:solidFill>
        </a:ln>
      </c:spPr>
    </c:plotArea>
    <c:plotVisOnly val="1"/>
    <c:dispBlanksAs val="gap"/>
    <c:showDLblsOverMax val="0"/>
  </c:chart>
  <c:spPr>
    <a:ln w="9525">
      <a:noFill/>
    </a:ln>
  </c:sp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manualLayout>
          <c:layoutTarget val="inner"/>
          <c:xMode val="edge"/>
          <c:yMode val="edge"/>
          <c:x val="0.12065687734979073"/>
          <c:y val="5.5555555555555552E-2"/>
          <c:w val="0.77596474427183093"/>
          <c:h val="0.8377930883639545"/>
        </c:manualLayout>
      </c:layout>
      <c:scatterChart>
        <c:scatterStyle val="lineMarker"/>
        <c:varyColors val="0"/>
        <c:ser>
          <c:idx val="0"/>
          <c:order val="0"/>
          <c:spPr>
            <a:ln w="9525">
              <a:solidFill>
                <a:schemeClr val="tx1"/>
              </a:solidFill>
            </a:ln>
            <a:effectLst/>
          </c:spPr>
          <c:marker>
            <c:symbol val="diamond"/>
            <c:size val="5"/>
            <c:spPr>
              <a:solidFill>
                <a:schemeClr val="tx1"/>
              </a:solidFill>
              <a:ln w="6350">
                <a:solidFill>
                  <a:schemeClr val="tx1"/>
                </a:solidFill>
              </a:ln>
              <a:effectLst/>
            </c:spPr>
          </c:marker>
          <c:xVal>
            <c:numRef>
              <c:f>'0.1KPa'!$C$34:$F$34</c:f>
              <c:numCache>
                <c:formatCode>General</c:formatCode>
                <c:ptCount val="4"/>
                <c:pt idx="0">
                  <c:v>0.1</c:v>
                </c:pt>
                <c:pt idx="1">
                  <c:v>0.2</c:v>
                </c:pt>
                <c:pt idx="2">
                  <c:v>0.4</c:v>
                </c:pt>
                <c:pt idx="3">
                  <c:v>0.6</c:v>
                </c:pt>
              </c:numCache>
            </c:numRef>
          </c:xVal>
          <c:yVal>
            <c:numRef>
              <c:f>'0.1KPa'!$C$35:$F$35</c:f>
              <c:numCache>
                <c:formatCode>General</c:formatCode>
                <c:ptCount val="4"/>
                <c:pt idx="0">
                  <c:v>99.522000000000006</c:v>
                </c:pt>
                <c:pt idx="1">
                  <c:v>99.441999999999993</c:v>
                </c:pt>
                <c:pt idx="2">
                  <c:v>98.322000000000003</c:v>
                </c:pt>
                <c:pt idx="3" formatCode="0.00_ ">
                  <c:v>94.19</c:v>
                </c:pt>
              </c:numCache>
            </c:numRef>
          </c:yVal>
          <c:smooth val="0"/>
        </c:ser>
        <c:dLbls>
          <c:showLegendKey val="0"/>
          <c:showVal val="0"/>
          <c:showCatName val="0"/>
          <c:showSerName val="0"/>
          <c:showPercent val="0"/>
          <c:showBubbleSize val="0"/>
        </c:dLbls>
        <c:axId val="84999552"/>
        <c:axId val="94475776"/>
      </c:scatterChart>
      <c:valAx>
        <c:axId val="84999552"/>
        <c:scaling>
          <c:orientation val="minMax"/>
        </c:scaling>
        <c:delete val="0"/>
        <c:axPos val="b"/>
        <c:numFmt formatCode="General" sourceLinked="1"/>
        <c:majorTickMark val="out"/>
        <c:minorTickMark val="none"/>
        <c:tickLblPos val="nextTo"/>
        <c:txPr>
          <a:bodyPr/>
          <a:lstStyle/>
          <a:p>
            <a:pPr>
              <a:defRPr lang="ja-JP"/>
            </a:pPr>
            <a:endParaRPr lang="en-US"/>
          </a:p>
        </c:txPr>
        <c:crossAx val="94475776"/>
        <c:crosses val="autoZero"/>
        <c:crossBetween val="midCat"/>
      </c:valAx>
      <c:valAx>
        <c:axId val="94475776"/>
        <c:scaling>
          <c:orientation val="minMax"/>
          <c:max val="100"/>
          <c:min val="90"/>
        </c:scaling>
        <c:delete val="0"/>
        <c:axPos val="l"/>
        <c:majorGridlines>
          <c:spPr>
            <a:ln w="9525">
              <a:solidFill>
                <a:schemeClr val="bg1">
                  <a:lumMod val="50000"/>
                </a:schemeClr>
              </a:solidFill>
            </a:ln>
          </c:spPr>
        </c:majorGridlines>
        <c:numFmt formatCode="General" sourceLinked="1"/>
        <c:majorTickMark val="out"/>
        <c:minorTickMark val="none"/>
        <c:tickLblPos val="nextTo"/>
        <c:txPr>
          <a:bodyPr/>
          <a:lstStyle/>
          <a:p>
            <a:pPr>
              <a:defRPr lang="ja-JP"/>
            </a:pPr>
            <a:endParaRPr lang="en-US"/>
          </a:p>
        </c:txPr>
        <c:crossAx val="84999552"/>
        <c:crosses val="autoZero"/>
        <c:crossBetween val="midCat"/>
      </c:valAx>
      <c:spPr>
        <a:ln w="6350">
          <a:solidFill>
            <a:schemeClr val="tx1"/>
          </a:solidFill>
        </a:ln>
      </c:spPr>
    </c:plotArea>
    <c:plotVisOnly val="1"/>
    <c:dispBlanksAs val="gap"/>
    <c:showDLblsOverMax val="0"/>
  </c:chart>
  <c:spPr>
    <a:ln w="6350"/>
  </c:sp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0"/>
    <c:plotArea>
      <c:layout>
        <c:manualLayout>
          <c:layoutTarget val="inner"/>
          <c:xMode val="edge"/>
          <c:yMode val="edge"/>
          <c:x val="0.11403164742990757"/>
          <c:y val="8.3157584335928292E-2"/>
          <c:w val="0.82159050196900774"/>
          <c:h val="0.72920618070299603"/>
        </c:manualLayout>
      </c:layout>
      <c:scatterChart>
        <c:scatterStyle val="lineMarker"/>
        <c:varyColors val="0"/>
        <c:ser>
          <c:idx val="0"/>
          <c:order val="0"/>
          <c:tx>
            <c:strRef>
              <c:f>'0.1KPa'!$B$27</c:f>
              <c:strCache>
                <c:ptCount val="1"/>
                <c:pt idx="0">
                  <c:v>c</c:v>
                </c:pt>
              </c:strCache>
            </c:strRef>
          </c:tx>
          <c:spPr>
            <a:ln w="9525">
              <a:solidFill>
                <a:prstClr val="black"/>
              </a:solidFill>
            </a:ln>
          </c:spPr>
          <c:marker>
            <c:symbol val="diamond"/>
            <c:size val="5"/>
          </c:marker>
          <c:xVal>
            <c:numRef>
              <c:f>'0.1KPa'!$C$26:$F$26</c:f>
              <c:numCache>
                <c:formatCode>General</c:formatCode>
                <c:ptCount val="4"/>
                <c:pt idx="0">
                  <c:v>0.6</c:v>
                </c:pt>
                <c:pt idx="1">
                  <c:v>0.4</c:v>
                </c:pt>
                <c:pt idx="2">
                  <c:v>0.2</c:v>
                </c:pt>
                <c:pt idx="3">
                  <c:v>0.1</c:v>
                </c:pt>
              </c:numCache>
            </c:numRef>
          </c:xVal>
          <c:yVal>
            <c:numRef>
              <c:f>'0.1KPa'!$C$27:$F$27</c:f>
              <c:numCache>
                <c:formatCode>General</c:formatCode>
                <c:ptCount val="4"/>
                <c:pt idx="0" formatCode="0.00_ ">
                  <c:v>1.673612639325927</c:v>
                </c:pt>
                <c:pt idx="1">
                  <c:v>0.46189999999999998</c:v>
                </c:pt>
                <c:pt idx="2">
                  <c:v>0.189</c:v>
                </c:pt>
                <c:pt idx="3">
                  <c:v>6.9000000000000006E-2</c:v>
                </c:pt>
              </c:numCache>
            </c:numRef>
          </c:yVal>
          <c:smooth val="0"/>
        </c:ser>
        <c:ser>
          <c:idx val="1"/>
          <c:order val="1"/>
          <c:tx>
            <c:strRef>
              <c:f>'0.1KPa'!$B$28</c:f>
              <c:strCache>
                <c:ptCount val="1"/>
                <c:pt idx="0">
                  <c:v>g</c:v>
                </c:pt>
              </c:strCache>
            </c:strRef>
          </c:tx>
          <c:spPr>
            <a:ln w="9525">
              <a:solidFill>
                <a:schemeClr val="tx1"/>
              </a:solidFill>
              <a:prstDash val="sysDash"/>
            </a:ln>
          </c:spPr>
          <c:marker>
            <c:symbol val="square"/>
            <c:size val="5"/>
            <c:spPr>
              <a:solidFill>
                <a:schemeClr val="tx1"/>
              </a:solidFill>
            </c:spPr>
          </c:marker>
          <c:xVal>
            <c:numRef>
              <c:f>'0.1KPa'!$C$26:$F$26</c:f>
              <c:numCache>
                <c:formatCode>General</c:formatCode>
                <c:ptCount val="4"/>
                <c:pt idx="0">
                  <c:v>0.6</c:v>
                </c:pt>
                <c:pt idx="1">
                  <c:v>0.4</c:v>
                </c:pt>
                <c:pt idx="2">
                  <c:v>0.2</c:v>
                </c:pt>
                <c:pt idx="3">
                  <c:v>0.1</c:v>
                </c:pt>
              </c:numCache>
            </c:numRef>
          </c:xVal>
          <c:yVal>
            <c:numRef>
              <c:f>'0.1KPa'!$C$28:$F$28</c:f>
              <c:numCache>
                <c:formatCode>General</c:formatCode>
                <c:ptCount val="4"/>
                <c:pt idx="0" formatCode="0.00_ ">
                  <c:v>0.66824265001145688</c:v>
                </c:pt>
                <c:pt idx="1">
                  <c:v>0.28699999999999998</c:v>
                </c:pt>
                <c:pt idx="2">
                  <c:v>0.115</c:v>
                </c:pt>
                <c:pt idx="3">
                  <c:v>8.6999999999999994E-2</c:v>
                </c:pt>
              </c:numCache>
            </c:numRef>
          </c:yVal>
          <c:smooth val="0"/>
        </c:ser>
        <c:ser>
          <c:idx val="2"/>
          <c:order val="2"/>
          <c:tx>
            <c:strRef>
              <c:f>'0.1KPa'!$B$29</c:f>
              <c:strCache>
                <c:ptCount val="1"/>
                <c:pt idx="0">
                  <c:v>h</c:v>
                </c:pt>
              </c:strCache>
            </c:strRef>
          </c:tx>
          <c:spPr>
            <a:ln w="9525">
              <a:solidFill>
                <a:schemeClr val="tx1"/>
              </a:solidFill>
            </a:ln>
          </c:spPr>
          <c:marker>
            <c:symbol val="triangle"/>
            <c:size val="5"/>
            <c:spPr>
              <a:solidFill>
                <a:schemeClr val="tx1"/>
              </a:solidFill>
            </c:spPr>
          </c:marker>
          <c:xVal>
            <c:numRef>
              <c:f>'0.1KPa'!$C$26:$F$26</c:f>
              <c:numCache>
                <c:formatCode>General</c:formatCode>
                <c:ptCount val="4"/>
                <c:pt idx="0">
                  <c:v>0.6</c:v>
                </c:pt>
                <c:pt idx="1">
                  <c:v>0.4</c:v>
                </c:pt>
                <c:pt idx="2">
                  <c:v>0.2</c:v>
                </c:pt>
                <c:pt idx="3">
                  <c:v>0.1</c:v>
                </c:pt>
              </c:numCache>
            </c:numRef>
          </c:xVal>
          <c:yVal>
            <c:numRef>
              <c:f>'0.1KPa'!$C$29:$F$29</c:f>
              <c:numCache>
                <c:formatCode>General</c:formatCode>
                <c:ptCount val="4"/>
                <c:pt idx="0" formatCode="0.00_ ">
                  <c:v>0.31</c:v>
                </c:pt>
                <c:pt idx="1">
                  <c:v>0.21</c:v>
                </c:pt>
                <c:pt idx="2">
                  <c:v>7.0000000000000007E-2</c:v>
                </c:pt>
                <c:pt idx="3">
                  <c:v>0.03</c:v>
                </c:pt>
              </c:numCache>
            </c:numRef>
          </c:yVal>
          <c:smooth val="0"/>
        </c:ser>
        <c:dLbls>
          <c:showLegendKey val="0"/>
          <c:showVal val="0"/>
          <c:showCatName val="0"/>
          <c:showSerName val="0"/>
          <c:showPercent val="0"/>
          <c:showBubbleSize val="0"/>
        </c:dLbls>
        <c:axId val="94501888"/>
        <c:axId val="94499968"/>
      </c:scatterChart>
      <c:valAx>
        <c:axId val="94501888"/>
        <c:scaling>
          <c:orientation val="minMax"/>
        </c:scaling>
        <c:delete val="0"/>
        <c:axPos val="b"/>
        <c:numFmt formatCode="General" sourceLinked="1"/>
        <c:majorTickMark val="out"/>
        <c:minorTickMark val="none"/>
        <c:tickLblPos val="nextTo"/>
        <c:txPr>
          <a:bodyPr/>
          <a:lstStyle/>
          <a:p>
            <a:pPr>
              <a:defRPr lang="ja-JP"/>
            </a:pPr>
            <a:endParaRPr lang="en-US"/>
          </a:p>
        </c:txPr>
        <c:crossAx val="94499968"/>
        <c:crossesAt val="0"/>
        <c:crossBetween val="midCat"/>
      </c:valAx>
      <c:valAx>
        <c:axId val="94499968"/>
        <c:scaling>
          <c:orientation val="minMax"/>
        </c:scaling>
        <c:delete val="0"/>
        <c:axPos val="l"/>
        <c:majorGridlines>
          <c:spPr>
            <a:ln w="6350">
              <a:solidFill>
                <a:schemeClr val="bg1">
                  <a:lumMod val="50000"/>
                </a:schemeClr>
              </a:solidFill>
            </a:ln>
          </c:spPr>
        </c:majorGridlines>
        <c:numFmt formatCode="#,##0.0_);\(#,##0.0\)" sourceLinked="0"/>
        <c:majorTickMark val="out"/>
        <c:minorTickMark val="none"/>
        <c:tickLblPos val="nextTo"/>
        <c:txPr>
          <a:bodyPr/>
          <a:lstStyle/>
          <a:p>
            <a:pPr>
              <a:defRPr lang="ja-JP"/>
            </a:pPr>
            <a:endParaRPr lang="en-US"/>
          </a:p>
        </c:txPr>
        <c:crossAx val="94501888"/>
        <c:crosses val="autoZero"/>
        <c:crossBetween val="midCat"/>
        <c:minorUnit val="4.0000000000000008E-2"/>
      </c:valAx>
      <c:spPr>
        <a:ln>
          <a:solidFill>
            <a:schemeClr val="tx1"/>
          </a:solidFill>
        </a:ln>
      </c:spPr>
    </c:plotArea>
    <c:plotVisOnly val="1"/>
    <c:dispBlanksAs val="gap"/>
    <c:showDLblsOverMax val="0"/>
  </c:chart>
  <c:externalData r:id="rId1">
    <c:autoUpdate val="0"/>
  </c:externalData>
</c:chartSpace>
</file>

<file path=ppt/drawings/_rels/vmlDrawing1.vml.rels><?xml version="1.0" encoding="UTF-8" standalone="yes"?>
<Relationships xmlns="http://schemas.openxmlformats.org/package/2006/relationships"><Relationship Id="rId1" Type="http://schemas.openxmlformats.org/officeDocument/2006/relationships/image" Target="../media/image15.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0039B0E4-E5D3-497B-8FED-C5CF37CB4E39}" type="datetimeFigureOut">
              <a:rPr lang="en-US" smtClean="0"/>
              <a:t>9/14/2015</a:t>
            </a:fld>
            <a:endParaRPr lang="en-US" dirty="0"/>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21835B81-1CF5-45BD-9B9E-B38D93FDED32}" type="slidenum">
              <a:rPr lang="en-US" smtClean="0"/>
              <a:t>‹#›</a:t>
            </a:fld>
            <a:endParaRPr lang="en-US" dirty="0"/>
          </a:p>
        </p:txBody>
      </p:sp>
    </p:spTree>
    <p:extLst>
      <p:ext uri="{BB962C8B-B14F-4D97-AF65-F5344CB8AC3E}">
        <p14:creationId xmlns:p14="http://schemas.microsoft.com/office/powerpoint/2010/main" val="169567885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2E4DF2D-FF26-4D0A-9C0E-2ADD335DF7FB}" type="slidenum">
              <a:rPr lang="en-US" smtClean="0">
                <a:solidFill>
                  <a:prstClr val="black"/>
                </a:solidFill>
              </a:rPr>
              <a:pPr/>
              <a:t>1</a:t>
            </a:fld>
            <a:endParaRPr lang="en-US" dirty="0">
              <a:solidFill>
                <a:prstClr val="black"/>
              </a:solidFill>
            </a:endParaRPr>
          </a:p>
        </p:txBody>
      </p:sp>
    </p:spTree>
    <p:extLst>
      <p:ext uri="{BB962C8B-B14F-4D97-AF65-F5344CB8AC3E}">
        <p14:creationId xmlns:p14="http://schemas.microsoft.com/office/powerpoint/2010/main" val="249980114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smtClean="0"/>
              <a:t>Are you certain there is a SS tube in 1</a:t>
            </a:r>
            <a:r>
              <a:rPr lang="en-US" baseline="30000" dirty="0" smtClean="0"/>
              <a:t>st</a:t>
            </a:r>
            <a:r>
              <a:rPr lang="en-US" dirty="0" smtClean="0"/>
              <a:t> reactor?</a:t>
            </a:r>
            <a:endParaRPr lang="en-US" dirty="0"/>
          </a:p>
        </p:txBody>
      </p:sp>
      <p:sp>
        <p:nvSpPr>
          <p:cNvPr id="4" name="Slide Number Placeholder 3"/>
          <p:cNvSpPr>
            <a:spLocks noGrp="1"/>
          </p:cNvSpPr>
          <p:nvPr>
            <p:ph type="sldNum" sz="quarter" idx="10"/>
          </p:nvPr>
        </p:nvSpPr>
        <p:spPr/>
        <p:txBody>
          <a:bodyPr/>
          <a:lstStyle/>
          <a:p>
            <a:fld id="{02E4DF2D-FF26-4D0A-9C0E-2ADD335DF7FB}" type="slidenum">
              <a:rPr lang="en-US" smtClean="0"/>
              <a:t>6</a:t>
            </a:fld>
            <a:endParaRPr lang="en-US" dirty="0"/>
          </a:p>
        </p:txBody>
      </p:sp>
    </p:spTree>
    <p:extLst>
      <p:ext uri="{BB962C8B-B14F-4D97-AF65-F5344CB8AC3E}">
        <p14:creationId xmlns:p14="http://schemas.microsoft.com/office/powerpoint/2010/main" val="34974694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Grp="1" noRot="1" noChangeAspect="1" noTextEdit="1"/>
          </p:cNvSpPr>
          <p:nvPr>
            <p:ph type="sldImg"/>
          </p:nvPr>
        </p:nvSpPr>
        <p:spPr bwMode="auto">
          <a:xfrm>
            <a:off x="1144588" y="684213"/>
            <a:ext cx="4572000" cy="34305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3251" name="Rectangle 3"/>
          <p:cNvSpPr>
            <a:spLocks noGrp="1"/>
          </p:cNvSpPr>
          <p:nvPr>
            <p:ph type="body" idx="1"/>
          </p:nvPr>
        </p:nvSpPr>
        <p:spPr>
          <a:noFill/>
        </p:spPr>
        <p:txBody>
          <a:bodyPr/>
          <a:lstStyle/>
          <a:p>
            <a:r>
              <a:rPr lang="en-US" altLang="ja-JP" dirty="0" smtClean="0"/>
              <a:t>Residence time is the average amount of time a particle spends in a particular system.</a:t>
            </a:r>
          </a:p>
          <a:p>
            <a:r>
              <a:rPr lang="en-US" altLang="ja-JP" dirty="0" smtClean="0"/>
              <a:t>In this case, the system means the reactor.</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r>
              <a:rPr lang="en-US" dirty="0" smtClean="0"/>
              <a:t>Are you certain there is a SS tube in 1</a:t>
            </a:r>
            <a:r>
              <a:rPr lang="en-US" baseline="30000" dirty="0" smtClean="0"/>
              <a:t>st</a:t>
            </a:r>
            <a:r>
              <a:rPr lang="en-US" dirty="0" smtClean="0"/>
              <a:t> reactor?</a:t>
            </a:r>
            <a:endParaRPr lang="en-US" dirty="0"/>
          </a:p>
        </p:txBody>
      </p:sp>
      <p:sp>
        <p:nvSpPr>
          <p:cNvPr id="4" name="Slide Number Placeholder 3"/>
          <p:cNvSpPr>
            <a:spLocks noGrp="1"/>
          </p:cNvSpPr>
          <p:nvPr>
            <p:ph type="sldNum" sz="quarter" idx="10"/>
          </p:nvPr>
        </p:nvSpPr>
        <p:spPr/>
        <p:txBody>
          <a:bodyPr/>
          <a:lstStyle/>
          <a:p>
            <a:fld id="{02E4DF2D-FF26-4D0A-9C0E-2ADD335DF7FB}" type="slidenum">
              <a:rPr lang="en-US" smtClean="0"/>
              <a:t>11</a:t>
            </a:fld>
            <a:endParaRPr lang="en-US" dirty="0"/>
          </a:p>
        </p:txBody>
      </p:sp>
    </p:spTree>
    <p:extLst>
      <p:ext uri="{BB962C8B-B14F-4D97-AF65-F5344CB8AC3E}">
        <p14:creationId xmlns:p14="http://schemas.microsoft.com/office/powerpoint/2010/main" val="349746948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スライド イメージ プレースホルダ 1"/>
          <p:cNvSpPr>
            <a:spLocks noGrp="1" noRot="1" noChangeAspect="1" noTextEdit="1"/>
          </p:cNvSpPr>
          <p:nvPr>
            <p:ph type="sldImg"/>
          </p:nvPr>
        </p:nvSpPr>
        <p:spPr bwMode="auto">
          <a:xfrm>
            <a:off x="1144588" y="684213"/>
            <a:ext cx="4572000" cy="3430587"/>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2227" name="ノート プレースホルダ 2"/>
          <p:cNvSpPr>
            <a:spLocks noGrp="1"/>
          </p:cNvSpPr>
          <p:nvPr>
            <p:ph type="body" idx="1"/>
          </p:nvPr>
        </p:nvSpPr>
        <p:spPr>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kumimoji="1" lang="ja-JP" altLang="en-US" smtClean="0"/>
          </a:p>
        </p:txBody>
      </p:sp>
      <p:sp>
        <p:nvSpPr>
          <p:cNvPr id="52228" name="スライド番号プレースホルダ 3"/>
          <p:cNvSpPr txBox="1">
            <a:spLocks noGrp="1"/>
          </p:cNvSpPr>
          <p:nvPr/>
        </p:nvSpPr>
        <p:spPr bwMode="auto">
          <a:xfrm>
            <a:off x="3885453" y="8684826"/>
            <a:ext cx="2970946" cy="457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197" tIns="46098" rIns="92197" bIns="46098" anchor="b"/>
          <a:lstStyle>
            <a:lvl1pPr defTabSz="922338"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defTabSz="922338"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defTabSz="922338"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defTabSz="922338"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defTabSz="922338"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defTabSz="922338"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defTabSz="922338"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defTabSz="922338"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defTabSz="922338"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algn="r" eaLnBrk="1" hangingPunct="1"/>
            <a:fld id="{4DD8C2A9-AFC1-4CE7-8C7E-DE457E37A77D}" type="slidenum">
              <a:rPr kumimoji="0" lang="en-US" altLang="ja-JP" sz="1300" b="0">
                <a:solidFill>
                  <a:prstClr val="black"/>
                </a:solidFill>
                <a:latin typeface="Calibri" pitchFamily="34" charset="0"/>
                <a:ea typeface="ＭＳ Ｐゴシック" pitchFamily="50" charset="-128"/>
              </a:rPr>
              <a:pPr algn="r" eaLnBrk="1" hangingPunct="1"/>
              <a:t>13</a:t>
            </a:fld>
            <a:endParaRPr kumimoji="0" lang="en-US" altLang="ja-JP" sz="1300" b="0" dirty="0">
              <a:solidFill>
                <a:prstClr val="black"/>
              </a:solidFill>
              <a:latin typeface="Calibri" pitchFamily="34" charset="0"/>
              <a:ea typeface="ＭＳ Ｐゴシック" pitchFamily="50" charset="-128"/>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a:xfrm>
            <a:off x="1143000" y="684213"/>
            <a:ext cx="4572000" cy="3430587"/>
          </a:xfrm>
        </p:spPr>
      </p:sp>
      <p:sp>
        <p:nvSpPr>
          <p:cNvPr id="3" name="ノート プレースホルダー 2"/>
          <p:cNvSpPr>
            <a:spLocks noGrp="1"/>
          </p:cNvSpPr>
          <p:nvPr>
            <p:ph type="body" idx="1"/>
          </p:nvPr>
        </p:nvSpPr>
        <p:spPr/>
        <p:txBody>
          <a:bodyPr/>
          <a:lstStyle/>
          <a:p>
            <a:r>
              <a:rPr lang="en-US" altLang="ja-JP" dirty="0">
                <a:solidFill>
                  <a:srgbClr val="000099"/>
                </a:solidFill>
              </a:rPr>
              <a:t>This slide shows the results of catalytic conversion of ethanol to ethylene using both the conventional and new methods at high pressures.</a:t>
            </a:r>
          </a:p>
          <a:p>
            <a:r>
              <a:rPr lang="en-US" altLang="ja-JP" dirty="0">
                <a:solidFill>
                  <a:srgbClr val="000099"/>
                </a:solidFill>
              </a:rPr>
              <a:t>An FID detector was used for both conventional and new methods for comparison because MS cannot be used in the conventional method when the inlet pressure is 0.6MPa with column flow rate of over 10 ml/min.</a:t>
            </a:r>
          </a:p>
          <a:p>
            <a:endParaRPr lang="en-US" altLang="ja-JP" dirty="0">
              <a:solidFill>
                <a:srgbClr val="000099"/>
              </a:solidFill>
            </a:endParaRPr>
          </a:p>
          <a:p>
            <a:r>
              <a:rPr lang="en-US" altLang="ja-JP" dirty="0">
                <a:solidFill>
                  <a:srgbClr val="000099"/>
                </a:solidFill>
              </a:rPr>
              <a:t>In the conventional method, as the reactor pressure increases, the column flow increases.</a:t>
            </a:r>
          </a:p>
          <a:p>
            <a:r>
              <a:rPr lang="en-US" altLang="ja-JP" dirty="0">
                <a:solidFill>
                  <a:srgbClr val="000099"/>
                </a:solidFill>
              </a:rPr>
              <a:t>Therefore, the retention times for the main component of ethylene and other products greatly changes and the resolution changes as the pressure increases.</a:t>
            </a:r>
          </a:p>
          <a:p>
            <a:endParaRPr lang="en-US" altLang="ja-JP" dirty="0">
              <a:solidFill>
                <a:srgbClr val="000099"/>
              </a:solidFill>
            </a:endParaRPr>
          </a:p>
          <a:p>
            <a:r>
              <a:rPr lang="en-US" altLang="ja-JP" dirty="0">
                <a:solidFill>
                  <a:srgbClr val="000099"/>
                </a:solidFill>
              </a:rPr>
              <a:t>On the other hand, in the new method, even when the reactor pressure changes, the retention times as well as column flow rate stay almost constant.</a:t>
            </a:r>
            <a:endParaRPr kumimoji="1" lang="en-US" altLang="ja-JP" dirty="0" smtClean="0"/>
          </a:p>
        </p:txBody>
      </p:sp>
      <p:sp>
        <p:nvSpPr>
          <p:cNvPr id="4" name="スライド番号プレースホルダー 3"/>
          <p:cNvSpPr>
            <a:spLocks noGrp="1"/>
          </p:cNvSpPr>
          <p:nvPr>
            <p:ph type="sldNum" sz="quarter" idx="10"/>
          </p:nvPr>
        </p:nvSpPr>
        <p:spPr/>
        <p:txBody>
          <a:bodyPr/>
          <a:lstStyle/>
          <a:p>
            <a:pPr>
              <a:defRPr/>
            </a:pPr>
            <a:fld id="{8057A6DF-4639-48B2-B6B1-55F33C050F9E}" type="slidenum">
              <a:rPr lang="en-US" altLang="ja-JP" smtClean="0">
                <a:solidFill>
                  <a:prstClr val="black"/>
                </a:solidFill>
              </a:rPr>
              <a:pPr>
                <a:defRPr/>
              </a:pPr>
              <a:t>15</a:t>
            </a:fld>
            <a:endParaRPr lang="en-US" altLang="ja-JP" dirty="0">
              <a:solidFill>
                <a:prstClr val="black"/>
              </a:solidFill>
            </a:endParaRPr>
          </a:p>
        </p:txBody>
      </p:sp>
    </p:spTree>
    <p:extLst>
      <p:ext uri="{BB962C8B-B14F-4D97-AF65-F5344CB8AC3E}">
        <p14:creationId xmlns:p14="http://schemas.microsoft.com/office/powerpoint/2010/main" val="379592956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143000" y="685800"/>
            <a:ext cx="4572000" cy="342900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F8237CF-89DD-41E1-8ACA-61A8A5F2C2F0}" type="slidenum">
              <a:rPr lang="en-US" smtClean="0">
                <a:solidFill>
                  <a:prstClr val="black"/>
                </a:solidFill>
              </a:rPr>
              <a:pPr/>
              <a:t>16</a:t>
            </a:fld>
            <a:endParaRPr lang="en-US" dirty="0">
              <a:solidFill>
                <a:prstClr val="black"/>
              </a:solidFill>
            </a:endParaRPr>
          </a:p>
        </p:txBody>
      </p:sp>
    </p:spTree>
    <p:extLst>
      <p:ext uri="{BB962C8B-B14F-4D97-AF65-F5344CB8AC3E}">
        <p14:creationId xmlns:p14="http://schemas.microsoft.com/office/powerpoint/2010/main" val="36489769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21835B81-1CF5-45BD-9B9E-B38D93FDED32}" type="slidenum">
              <a:rPr lang="en-US" smtClean="0"/>
              <a:t>18</a:t>
            </a:fld>
            <a:endParaRPr lang="en-US" dirty="0"/>
          </a:p>
        </p:txBody>
      </p:sp>
    </p:spTree>
    <p:extLst>
      <p:ext uri="{BB962C8B-B14F-4D97-AF65-F5344CB8AC3E}">
        <p14:creationId xmlns:p14="http://schemas.microsoft.com/office/powerpoint/2010/main" val="2443323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50448917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1437188344"/>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37653679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30"/>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b="1"/>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a:lvl1pPr>
          </a:lstStyle>
          <a:p>
            <a:pPr>
              <a:defRPr/>
            </a:pPr>
            <a:fld id="{5F9FCA76-0B48-4897-9DF8-ACAC53C2C52F}" type="slidenum">
              <a:rPr lang="en-US" altLang="ja-JP"/>
              <a:pPr>
                <a:defRPr/>
              </a:pPr>
              <a:t>‹#›</a:t>
            </a:fld>
            <a:endParaRPr lang="en-US" altLang="ja-JP" dirty="0"/>
          </a:p>
        </p:txBody>
      </p:sp>
    </p:spTree>
    <p:extLst>
      <p:ext uri="{BB962C8B-B14F-4D97-AF65-F5344CB8AC3E}">
        <p14:creationId xmlns:p14="http://schemas.microsoft.com/office/powerpoint/2010/main" val="1706916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a:lvl1pPr>
          </a:lstStyle>
          <a:p>
            <a:pPr>
              <a:defRPr/>
            </a:pPr>
            <a:fld id="{4A061342-CA78-4D5E-9F83-9852728426D5}" type="slidenum">
              <a:rPr lang="en-US" altLang="ja-JP"/>
              <a:pPr>
                <a:defRPr/>
              </a:pPr>
              <a:t>‹#›</a:t>
            </a:fld>
            <a:endParaRPr lang="en-US" altLang="ja-JP" dirty="0"/>
          </a:p>
        </p:txBody>
      </p:sp>
    </p:spTree>
    <p:extLst>
      <p:ext uri="{BB962C8B-B14F-4D97-AF65-F5344CB8AC3E}">
        <p14:creationId xmlns:p14="http://schemas.microsoft.com/office/powerpoint/2010/main" val="681307459"/>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0"/>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18"/>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b="1"/>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a:lvl1pPr>
          </a:lstStyle>
          <a:p>
            <a:pPr>
              <a:defRPr/>
            </a:pPr>
            <a:fld id="{CE89F67D-4974-4A24-AEE7-E25FD4834E6D}" type="slidenum">
              <a:rPr lang="en-US" altLang="ja-JP"/>
              <a:pPr>
                <a:defRPr/>
              </a:pPr>
              <a:t>‹#›</a:t>
            </a:fld>
            <a:endParaRPr lang="en-US" altLang="ja-JP" dirty="0"/>
          </a:p>
        </p:txBody>
      </p:sp>
    </p:spTree>
    <p:extLst>
      <p:ext uri="{BB962C8B-B14F-4D97-AF65-F5344CB8AC3E}">
        <p14:creationId xmlns:p14="http://schemas.microsoft.com/office/powerpoint/2010/main" val="427994289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b="1"/>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a:lvl1pPr>
          </a:lstStyle>
          <a:p>
            <a:pPr>
              <a:defRPr/>
            </a:pPr>
            <a:fld id="{41C854ED-E2DA-4153-92A5-7E231A6D9A09}" type="slidenum">
              <a:rPr lang="en-US" altLang="ja-JP"/>
              <a:pPr>
                <a:defRPr/>
              </a:pPr>
              <a:t>‹#›</a:t>
            </a:fld>
            <a:endParaRPr lang="en-US" altLang="ja-JP" dirty="0"/>
          </a:p>
        </p:txBody>
      </p:sp>
    </p:spTree>
    <p:extLst>
      <p:ext uri="{BB962C8B-B14F-4D97-AF65-F5344CB8AC3E}">
        <p14:creationId xmlns:p14="http://schemas.microsoft.com/office/powerpoint/2010/main" val="163143897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b="1"/>
            </a:lvl1pPr>
          </a:lstStyle>
          <a:p>
            <a:pPr>
              <a:defRPr/>
            </a:pPr>
            <a:endParaRPr lang="en-US" altLang="ja-JP" dirty="0"/>
          </a:p>
        </p:txBody>
      </p:sp>
      <p:sp>
        <p:nvSpPr>
          <p:cNvPr id="8" name="フッター プレースホルダ 7"/>
          <p:cNvSpPr>
            <a:spLocks noGrp="1"/>
          </p:cNvSpPr>
          <p:nvPr>
            <p:ph type="ftr" sz="quarter" idx="11"/>
          </p:nvPr>
        </p:nvSpPr>
        <p:spPr/>
        <p:txBody>
          <a:bodyPr/>
          <a:lstStyle>
            <a:lvl1pPr>
              <a:defRPr b="1"/>
            </a:lvl1pPr>
          </a:lstStyle>
          <a:p>
            <a:pPr>
              <a:defRPr/>
            </a:pPr>
            <a:endParaRPr lang="en-US" altLang="ja-JP" dirty="0"/>
          </a:p>
        </p:txBody>
      </p:sp>
      <p:sp>
        <p:nvSpPr>
          <p:cNvPr id="9" name="スライド番号プレースホルダ 8"/>
          <p:cNvSpPr>
            <a:spLocks noGrp="1"/>
          </p:cNvSpPr>
          <p:nvPr>
            <p:ph type="sldNum" sz="quarter" idx="12"/>
          </p:nvPr>
        </p:nvSpPr>
        <p:spPr/>
        <p:txBody>
          <a:bodyPr/>
          <a:lstStyle>
            <a:lvl1pPr>
              <a:defRPr b="1"/>
            </a:lvl1pPr>
          </a:lstStyle>
          <a:p>
            <a:pPr>
              <a:defRPr/>
            </a:pPr>
            <a:fld id="{5E44AA3A-DA9E-4C88-81C2-F049CF0D24FD}" type="slidenum">
              <a:rPr lang="en-US" altLang="ja-JP"/>
              <a:pPr>
                <a:defRPr/>
              </a:pPr>
              <a:t>‹#›</a:t>
            </a:fld>
            <a:endParaRPr lang="en-US" altLang="ja-JP" dirty="0"/>
          </a:p>
        </p:txBody>
      </p:sp>
    </p:spTree>
    <p:extLst>
      <p:ext uri="{BB962C8B-B14F-4D97-AF65-F5344CB8AC3E}">
        <p14:creationId xmlns:p14="http://schemas.microsoft.com/office/powerpoint/2010/main" val="298546222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b="1"/>
            </a:lvl1pPr>
          </a:lstStyle>
          <a:p>
            <a:pPr>
              <a:defRPr/>
            </a:pPr>
            <a:endParaRPr lang="en-US" altLang="ja-JP" dirty="0"/>
          </a:p>
        </p:txBody>
      </p:sp>
      <p:sp>
        <p:nvSpPr>
          <p:cNvPr id="4" name="フッター プレースホルダ 3"/>
          <p:cNvSpPr>
            <a:spLocks noGrp="1"/>
          </p:cNvSpPr>
          <p:nvPr>
            <p:ph type="ftr" sz="quarter" idx="11"/>
          </p:nvPr>
        </p:nvSpPr>
        <p:spPr/>
        <p:txBody>
          <a:bodyPr/>
          <a:lstStyle>
            <a:lvl1pPr>
              <a:defRPr b="1"/>
            </a:lvl1pPr>
          </a:lstStyle>
          <a:p>
            <a:pPr>
              <a:defRPr/>
            </a:pPr>
            <a:endParaRPr lang="en-US" altLang="ja-JP" dirty="0"/>
          </a:p>
        </p:txBody>
      </p:sp>
      <p:sp>
        <p:nvSpPr>
          <p:cNvPr id="5" name="スライド番号プレースホルダ 4"/>
          <p:cNvSpPr>
            <a:spLocks noGrp="1"/>
          </p:cNvSpPr>
          <p:nvPr>
            <p:ph type="sldNum" sz="quarter" idx="12"/>
          </p:nvPr>
        </p:nvSpPr>
        <p:spPr/>
        <p:txBody>
          <a:bodyPr/>
          <a:lstStyle>
            <a:lvl1pPr>
              <a:defRPr b="1"/>
            </a:lvl1pPr>
          </a:lstStyle>
          <a:p>
            <a:pPr>
              <a:defRPr/>
            </a:pPr>
            <a:fld id="{56E37A47-53F3-4AC8-8331-FEC2303F4830}" type="slidenum">
              <a:rPr lang="en-US" altLang="ja-JP"/>
              <a:pPr>
                <a:defRPr/>
              </a:pPr>
              <a:t>‹#›</a:t>
            </a:fld>
            <a:endParaRPr lang="en-US" altLang="ja-JP" dirty="0"/>
          </a:p>
        </p:txBody>
      </p:sp>
    </p:spTree>
    <p:extLst>
      <p:ext uri="{BB962C8B-B14F-4D97-AF65-F5344CB8AC3E}">
        <p14:creationId xmlns:p14="http://schemas.microsoft.com/office/powerpoint/2010/main" val="164140467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b="1"/>
            </a:lvl1pPr>
          </a:lstStyle>
          <a:p>
            <a:pPr>
              <a:defRPr/>
            </a:pPr>
            <a:endParaRPr lang="en-US" altLang="ja-JP" dirty="0"/>
          </a:p>
        </p:txBody>
      </p:sp>
      <p:sp>
        <p:nvSpPr>
          <p:cNvPr id="3" name="フッター プレースホルダ 2"/>
          <p:cNvSpPr>
            <a:spLocks noGrp="1"/>
          </p:cNvSpPr>
          <p:nvPr>
            <p:ph type="ftr" sz="quarter" idx="11"/>
          </p:nvPr>
        </p:nvSpPr>
        <p:spPr/>
        <p:txBody>
          <a:bodyPr/>
          <a:lstStyle>
            <a:lvl1pPr>
              <a:defRPr b="1"/>
            </a:lvl1pPr>
          </a:lstStyle>
          <a:p>
            <a:pPr>
              <a:defRPr/>
            </a:pPr>
            <a:endParaRPr lang="en-US" altLang="ja-JP" dirty="0"/>
          </a:p>
        </p:txBody>
      </p:sp>
      <p:sp>
        <p:nvSpPr>
          <p:cNvPr id="4" name="スライド番号プレースホルダ 3"/>
          <p:cNvSpPr>
            <a:spLocks noGrp="1"/>
          </p:cNvSpPr>
          <p:nvPr>
            <p:ph type="sldNum" sz="quarter" idx="12"/>
          </p:nvPr>
        </p:nvSpPr>
        <p:spPr/>
        <p:txBody>
          <a:bodyPr/>
          <a:lstStyle>
            <a:lvl1pPr>
              <a:defRPr b="1"/>
            </a:lvl1pPr>
          </a:lstStyle>
          <a:p>
            <a:pPr>
              <a:defRPr/>
            </a:pPr>
            <a:fld id="{61610E6C-57F8-42D7-9F40-956AAC7B5CC0}" type="slidenum">
              <a:rPr lang="en-US" altLang="ja-JP"/>
              <a:pPr>
                <a:defRPr/>
              </a:pPr>
              <a:t>‹#›</a:t>
            </a:fld>
            <a:endParaRPr lang="en-US" altLang="ja-JP" dirty="0"/>
          </a:p>
        </p:txBody>
      </p:sp>
    </p:spTree>
    <p:extLst>
      <p:ext uri="{BB962C8B-B14F-4D97-AF65-F5344CB8AC3E}">
        <p14:creationId xmlns:p14="http://schemas.microsoft.com/office/powerpoint/2010/main" val="90429397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6"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5" y="273054"/>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6"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a:lvl1pPr>
          </a:lstStyle>
          <a:p>
            <a:pPr>
              <a:defRPr/>
            </a:pPr>
            <a:fld id="{E1276BE2-25FA-4CDB-9FF5-03DF496D426D}" type="slidenum">
              <a:rPr lang="en-US" altLang="ja-JP"/>
              <a:pPr>
                <a:defRPr/>
              </a:pPr>
              <a:t>‹#›</a:t>
            </a:fld>
            <a:endParaRPr lang="en-US" altLang="ja-JP" dirty="0"/>
          </a:p>
        </p:txBody>
      </p:sp>
    </p:spTree>
    <p:extLst>
      <p:ext uri="{BB962C8B-B14F-4D97-AF65-F5344CB8AC3E}">
        <p14:creationId xmlns:p14="http://schemas.microsoft.com/office/powerpoint/2010/main" val="13827761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24953991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a:lvl1pPr>
          </a:lstStyle>
          <a:p>
            <a:pPr>
              <a:defRPr/>
            </a:pPr>
            <a:fld id="{E2CB7187-E5CF-4B99-9B40-86E89131C5CC}" type="slidenum">
              <a:rPr lang="en-US" altLang="ja-JP"/>
              <a:pPr>
                <a:defRPr/>
              </a:pPr>
              <a:t>‹#›</a:t>
            </a:fld>
            <a:endParaRPr lang="en-US" altLang="ja-JP" dirty="0"/>
          </a:p>
        </p:txBody>
      </p:sp>
    </p:spTree>
    <p:extLst>
      <p:ext uri="{BB962C8B-B14F-4D97-AF65-F5344CB8AC3E}">
        <p14:creationId xmlns:p14="http://schemas.microsoft.com/office/powerpoint/2010/main" val="396364569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a:lvl1pPr>
          </a:lstStyle>
          <a:p>
            <a:pPr>
              <a:defRPr/>
            </a:pPr>
            <a:fld id="{54B92157-FB9C-44B8-A883-71F100C4970C}" type="slidenum">
              <a:rPr lang="en-US" altLang="ja-JP"/>
              <a:pPr>
                <a:defRPr/>
              </a:pPr>
              <a:t>‹#›</a:t>
            </a:fld>
            <a:endParaRPr lang="en-US" altLang="ja-JP" dirty="0"/>
          </a:p>
        </p:txBody>
      </p:sp>
    </p:spTree>
    <p:extLst>
      <p:ext uri="{BB962C8B-B14F-4D97-AF65-F5344CB8AC3E}">
        <p14:creationId xmlns:p14="http://schemas.microsoft.com/office/powerpoint/2010/main" val="93922688"/>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0"/>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640"/>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a:lvl1pPr>
          </a:lstStyle>
          <a:p>
            <a:pPr>
              <a:defRPr/>
            </a:pPr>
            <a:fld id="{CF1B9DD3-82DA-49D6-9F4B-C059AF5E8FF1}" type="slidenum">
              <a:rPr lang="en-US" altLang="ja-JP"/>
              <a:pPr>
                <a:defRPr/>
              </a:pPr>
              <a:t>‹#›</a:t>
            </a:fld>
            <a:endParaRPr lang="en-US" altLang="ja-JP" dirty="0"/>
          </a:p>
        </p:txBody>
      </p:sp>
    </p:spTree>
    <p:extLst>
      <p:ext uri="{BB962C8B-B14F-4D97-AF65-F5344CB8AC3E}">
        <p14:creationId xmlns:p14="http://schemas.microsoft.com/office/powerpoint/2010/main" val="237887083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4" name="Rectangle 6"/>
          <p:cNvSpPr>
            <a:spLocks noGrp="1" noChangeArrowheads="1"/>
          </p:cNvSpPr>
          <p:nvPr>
            <p:ph type="sldNum" sz="quarter" idx="12"/>
          </p:nvPr>
        </p:nvSpPr>
        <p:spPr>
          <a:ln/>
        </p:spPr>
        <p:txBody>
          <a:bodyPr/>
          <a:lstStyle>
            <a:lvl1pPr>
              <a:defRPr/>
            </a:lvl1pPr>
          </a:lstStyle>
          <a:p>
            <a:pPr>
              <a:defRPr/>
            </a:pPr>
            <a:fld id="{7237F5E0-E099-4BBD-813E-0AA1FFF424D5}" type="slidenum">
              <a:rPr lang="en-US" altLang="ja-JP"/>
              <a:pPr>
                <a:defRPr/>
              </a:pPr>
              <a:t>‹#›</a:t>
            </a:fld>
            <a:endParaRPr lang="en-US" altLang="ja-JP" dirty="0"/>
          </a:p>
        </p:txBody>
      </p:sp>
    </p:spTree>
    <p:extLst>
      <p:ext uri="{BB962C8B-B14F-4D97-AF65-F5344CB8AC3E}">
        <p14:creationId xmlns:p14="http://schemas.microsoft.com/office/powerpoint/2010/main" val="98822975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05"/>
            <a:ext cx="8229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C5735732-50BA-402C-98C7-FFF7E4789CF4}" type="slidenum">
              <a:rPr lang="en-US" altLang="ja-JP"/>
              <a:pPr>
                <a:defRPr/>
              </a:pPr>
              <a:t>‹#›</a:t>
            </a:fld>
            <a:endParaRPr lang="en-US" altLang="ja-JP" dirty="0"/>
          </a:p>
        </p:txBody>
      </p:sp>
    </p:spTree>
    <p:extLst>
      <p:ext uri="{BB962C8B-B14F-4D97-AF65-F5344CB8AC3E}">
        <p14:creationId xmlns:p14="http://schemas.microsoft.com/office/powerpoint/2010/main" val="41124447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FACAD1EB-0019-4DC8-9433-E0A2F11835E6}" type="slidenum">
              <a:rPr lang="en-US" altLang="ja-JP"/>
              <a:pPr>
                <a:defRPr/>
              </a:pPr>
              <a:t>‹#›</a:t>
            </a:fld>
            <a:endParaRPr lang="en-US" altLang="ja-JP" dirty="0"/>
          </a:p>
        </p:txBody>
      </p:sp>
    </p:spTree>
    <p:extLst>
      <p:ext uri="{BB962C8B-B14F-4D97-AF65-F5344CB8AC3E}">
        <p14:creationId xmlns:p14="http://schemas.microsoft.com/office/powerpoint/2010/main" val="1440800144"/>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6"/>
          <p:cNvSpPr>
            <a:spLocks noGrp="1" noChangeArrowheads="1"/>
          </p:cNvSpPr>
          <p:nvPr>
            <p:ph type="sldNum" sz="quarter" idx="12"/>
          </p:nvPr>
        </p:nvSpPr>
        <p:spPr>
          <a:ln/>
        </p:spPr>
        <p:txBody>
          <a:bodyPr/>
          <a:lstStyle>
            <a:lvl1pPr>
              <a:defRPr/>
            </a:lvl1pPr>
          </a:lstStyle>
          <a:p>
            <a:pPr>
              <a:defRPr/>
            </a:pPr>
            <a:fld id="{9DB2E88C-657C-4759-87B1-5171096595F9}" type="slidenum">
              <a:rPr lang="en-US" altLang="ja-JP"/>
              <a:pPr>
                <a:defRPr/>
              </a:pPr>
              <a:t>‹#›</a:t>
            </a:fld>
            <a:endParaRPr lang="en-US" altLang="ja-JP" dirty="0"/>
          </a:p>
        </p:txBody>
      </p:sp>
    </p:spTree>
    <p:extLst>
      <p:ext uri="{BB962C8B-B14F-4D97-AF65-F5344CB8AC3E}">
        <p14:creationId xmlns:p14="http://schemas.microsoft.com/office/powerpoint/2010/main" val="145783770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0"/>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5" name="Rectangle 6"/>
          <p:cNvSpPr>
            <a:spLocks noGrp="1" noChangeArrowheads="1"/>
          </p:cNvSpPr>
          <p:nvPr>
            <p:ph type="sldNum" sz="quarter" idx="12"/>
          </p:nvPr>
        </p:nvSpPr>
        <p:spPr>
          <a:ln/>
        </p:spPr>
        <p:txBody>
          <a:bodyPr/>
          <a:lstStyle>
            <a:lvl1pPr>
              <a:defRPr/>
            </a:lvl1pPr>
          </a:lstStyle>
          <a:p>
            <a:pPr>
              <a:defRPr/>
            </a:pPr>
            <a:fld id="{E13A399C-E81D-406C-A502-26CD45B48362}" type="slidenum">
              <a:rPr lang="en-US" altLang="ja-JP"/>
              <a:pPr>
                <a:defRPr/>
              </a:pPr>
              <a:t>‹#›</a:t>
            </a:fld>
            <a:endParaRPr lang="en-US" altLang="ja-JP" dirty="0"/>
          </a:p>
        </p:txBody>
      </p:sp>
    </p:spTree>
    <p:extLst>
      <p:ext uri="{BB962C8B-B14F-4D97-AF65-F5344CB8AC3E}">
        <p14:creationId xmlns:p14="http://schemas.microsoft.com/office/powerpoint/2010/main" val="24221108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38"/>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531243AE-3BBD-40BB-9F6B-A9B3B16B45AB}" type="slidenum">
              <a:rPr lang="en-US" altLang="ja-JP"/>
              <a:pPr>
                <a:defRPr/>
              </a:pPr>
              <a:t>‹#›</a:t>
            </a:fld>
            <a:endParaRPr lang="en-US" altLang="ja-JP" dirty="0"/>
          </a:p>
        </p:txBody>
      </p:sp>
    </p:spTree>
    <p:extLst>
      <p:ext uri="{BB962C8B-B14F-4D97-AF65-F5344CB8AC3E}">
        <p14:creationId xmlns:p14="http://schemas.microsoft.com/office/powerpoint/2010/main" val="3742158720"/>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FE29647F-2572-43D1-86F4-76A0CA46B311}" type="slidenum">
              <a:rPr lang="en-US" altLang="ja-JP"/>
              <a:pPr>
                <a:defRPr/>
              </a:pPr>
              <a:t>‹#›</a:t>
            </a:fld>
            <a:endParaRPr lang="en-US" altLang="ja-JP" dirty="0"/>
          </a:p>
        </p:txBody>
      </p:sp>
    </p:spTree>
    <p:extLst>
      <p:ext uri="{BB962C8B-B14F-4D97-AF65-F5344CB8AC3E}">
        <p14:creationId xmlns:p14="http://schemas.microsoft.com/office/powerpoint/2010/main" val="22514656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8"/>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58938039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06"/>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20"/>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2DACE5C6-219D-41DC-9072-0A63FD286E57}" type="slidenum">
              <a:rPr lang="en-US" altLang="ja-JP"/>
              <a:pPr>
                <a:defRPr/>
              </a:pPr>
              <a:t>‹#›</a:t>
            </a:fld>
            <a:endParaRPr lang="en-US" altLang="ja-JP" dirty="0"/>
          </a:p>
        </p:txBody>
      </p:sp>
    </p:spTree>
    <p:extLst>
      <p:ext uri="{BB962C8B-B14F-4D97-AF65-F5344CB8AC3E}">
        <p14:creationId xmlns:p14="http://schemas.microsoft.com/office/powerpoint/2010/main" val="388043626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1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0" y="160021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FA1BCCEB-D934-4404-8AE6-718A557BBB67}" type="slidenum">
              <a:rPr lang="en-US" altLang="ja-JP"/>
              <a:pPr>
                <a:defRPr/>
              </a:pPr>
              <a:t>‹#›</a:t>
            </a:fld>
            <a:endParaRPr lang="en-US" altLang="ja-JP" dirty="0"/>
          </a:p>
        </p:txBody>
      </p:sp>
    </p:spTree>
    <p:extLst>
      <p:ext uri="{BB962C8B-B14F-4D97-AF65-F5344CB8AC3E}">
        <p14:creationId xmlns:p14="http://schemas.microsoft.com/office/powerpoint/2010/main" val="3465175381"/>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38"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38"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b="1" smtClean="0"/>
            </a:lvl1pPr>
          </a:lstStyle>
          <a:p>
            <a:pPr>
              <a:defRPr/>
            </a:pPr>
            <a:endParaRPr lang="en-US" altLang="ja-JP" dirty="0"/>
          </a:p>
        </p:txBody>
      </p:sp>
      <p:sp>
        <p:nvSpPr>
          <p:cNvPr id="8" name="フッター プレースホルダ 7"/>
          <p:cNvSpPr>
            <a:spLocks noGrp="1"/>
          </p:cNvSpPr>
          <p:nvPr>
            <p:ph type="ftr" sz="quarter" idx="11"/>
          </p:nvPr>
        </p:nvSpPr>
        <p:spPr/>
        <p:txBody>
          <a:bodyPr/>
          <a:lstStyle>
            <a:lvl1pPr>
              <a:defRPr b="1" smtClean="0"/>
            </a:lvl1pPr>
          </a:lstStyle>
          <a:p>
            <a:pPr>
              <a:defRPr/>
            </a:pPr>
            <a:endParaRPr lang="en-US" altLang="ja-JP" dirty="0"/>
          </a:p>
        </p:txBody>
      </p:sp>
      <p:sp>
        <p:nvSpPr>
          <p:cNvPr id="9" name="スライド番号プレースホルダ 8"/>
          <p:cNvSpPr>
            <a:spLocks noGrp="1"/>
          </p:cNvSpPr>
          <p:nvPr>
            <p:ph type="sldNum" sz="quarter" idx="12"/>
          </p:nvPr>
        </p:nvSpPr>
        <p:spPr/>
        <p:txBody>
          <a:bodyPr/>
          <a:lstStyle>
            <a:lvl1pPr>
              <a:defRPr b="1" smtClean="0"/>
            </a:lvl1pPr>
          </a:lstStyle>
          <a:p>
            <a:pPr>
              <a:defRPr/>
            </a:pPr>
            <a:fld id="{F0D3E847-86AC-4CF1-A4BA-32D01F5FAD7D}" type="slidenum">
              <a:rPr lang="en-US" altLang="ja-JP"/>
              <a:pPr>
                <a:defRPr/>
              </a:pPr>
              <a:t>‹#›</a:t>
            </a:fld>
            <a:endParaRPr lang="en-US" altLang="ja-JP" dirty="0"/>
          </a:p>
        </p:txBody>
      </p:sp>
    </p:spTree>
    <p:extLst>
      <p:ext uri="{BB962C8B-B14F-4D97-AF65-F5344CB8AC3E}">
        <p14:creationId xmlns:p14="http://schemas.microsoft.com/office/powerpoint/2010/main" val="26206573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b="1" smtClean="0"/>
            </a:lvl1pPr>
          </a:lstStyle>
          <a:p>
            <a:pPr>
              <a:defRPr/>
            </a:pPr>
            <a:endParaRPr lang="en-US" altLang="ja-JP" dirty="0"/>
          </a:p>
        </p:txBody>
      </p:sp>
      <p:sp>
        <p:nvSpPr>
          <p:cNvPr id="4" name="フッター プレースホルダ 3"/>
          <p:cNvSpPr>
            <a:spLocks noGrp="1"/>
          </p:cNvSpPr>
          <p:nvPr>
            <p:ph type="ftr" sz="quarter" idx="11"/>
          </p:nvPr>
        </p:nvSpPr>
        <p:spPr/>
        <p:txBody>
          <a:bodyPr/>
          <a:lstStyle>
            <a:lvl1pPr>
              <a:defRPr b="1" smtClean="0"/>
            </a:lvl1pPr>
          </a:lstStyle>
          <a:p>
            <a:pPr>
              <a:defRPr/>
            </a:pPr>
            <a:endParaRPr lang="en-US" altLang="ja-JP" dirty="0"/>
          </a:p>
        </p:txBody>
      </p:sp>
      <p:sp>
        <p:nvSpPr>
          <p:cNvPr id="5" name="スライド番号プレースホルダ 4"/>
          <p:cNvSpPr>
            <a:spLocks noGrp="1"/>
          </p:cNvSpPr>
          <p:nvPr>
            <p:ph type="sldNum" sz="quarter" idx="12"/>
          </p:nvPr>
        </p:nvSpPr>
        <p:spPr/>
        <p:txBody>
          <a:bodyPr/>
          <a:lstStyle>
            <a:lvl1pPr>
              <a:defRPr b="1" smtClean="0"/>
            </a:lvl1pPr>
          </a:lstStyle>
          <a:p>
            <a:pPr>
              <a:defRPr/>
            </a:pPr>
            <a:fld id="{DF695F12-48F3-42E2-AD69-17B8A94A93E1}" type="slidenum">
              <a:rPr lang="en-US" altLang="ja-JP"/>
              <a:pPr>
                <a:defRPr/>
              </a:pPr>
              <a:t>‹#›</a:t>
            </a:fld>
            <a:endParaRPr lang="en-US" altLang="ja-JP" dirty="0"/>
          </a:p>
        </p:txBody>
      </p:sp>
    </p:spTree>
    <p:extLst>
      <p:ext uri="{BB962C8B-B14F-4D97-AF65-F5344CB8AC3E}">
        <p14:creationId xmlns:p14="http://schemas.microsoft.com/office/powerpoint/2010/main" val="190863064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b="1" smtClean="0"/>
            </a:lvl1pPr>
          </a:lstStyle>
          <a:p>
            <a:pPr>
              <a:defRPr/>
            </a:pPr>
            <a:endParaRPr lang="en-US" altLang="ja-JP" dirty="0"/>
          </a:p>
        </p:txBody>
      </p:sp>
      <p:sp>
        <p:nvSpPr>
          <p:cNvPr id="3" name="フッター プレースホルダ 2"/>
          <p:cNvSpPr>
            <a:spLocks noGrp="1"/>
          </p:cNvSpPr>
          <p:nvPr>
            <p:ph type="ftr" sz="quarter" idx="11"/>
          </p:nvPr>
        </p:nvSpPr>
        <p:spPr/>
        <p:txBody>
          <a:bodyPr/>
          <a:lstStyle>
            <a:lvl1pPr>
              <a:defRPr b="1" smtClean="0"/>
            </a:lvl1pPr>
          </a:lstStyle>
          <a:p>
            <a:pPr>
              <a:defRPr/>
            </a:pPr>
            <a:endParaRPr lang="en-US" altLang="ja-JP" dirty="0"/>
          </a:p>
        </p:txBody>
      </p:sp>
      <p:sp>
        <p:nvSpPr>
          <p:cNvPr id="4" name="スライド番号プレースホルダ 3"/>
          <p:cNvSpPr>
            <a:spLocks noGrp="1"/>
          </p:cNvSpPr>
          <p:nvPr>
            <p:ph type="sldNum" sz="quarter" idx="12"/>
          </p:nvPr>
        </p:nvSpPr>
        <p:spPr/>
        <p:txBody>
          <a:bodyPr/>
          <a:lstStyle>
            <a:lvl1pPr>
              <a:defRPr b="1" smtClean="0"/>
            </a:lvl1pPr>
          </a:lstStyle>
          <a:p>
            <a:pPr>
              <a:defRPr/>
            </a:pPr>
            <a:fld id="{4AD5EFEF-873A-4150-A889-7CCC0B119613}" type="slidenum">
              <a:rPr lang="en-US" altLang="ja-JP"/>
              <a:pPr>
                <a:defRPr/>
              </a:pPr>
              <a:t>‹#›</a:t>
            </a:fld>
            <a:endParaRPr lang="en-US" altLang="ja-JP" dirty="0"/>
          </a:p>
        </p:txBody>
      </p:sp>
    </p:spTree>
    <p:extLst>
      <p:ext uri="{BB962C8B-B14F-4D97-AF65-F5344CB8AC3E}">
        <p14:creationId xmlns:p14="http://schemas.microsoft.com/office/powerpoint/2010/main" val="236799236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9"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59" y="273057"/>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09"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2680633F-E706-4D16-BA83-432CD4D8CB27}" type="slidenum">
              <a:rPr lang="en-US" altLang="ja-JP"/>
              <a:pPr>
                <a:defRPr/>
              </a:pPr>
              <a:t>‹#›</a:t>
            </a:fld>
            <a:endParaRPr lang="en-US" altLang="ja-JP" dirty="0"/>
          </a:p>
        </p:txBody>
      </p:sp>
    </p:spTree>
    <p:extLst>
      <p:ext uri="{BB962C8B-B14F-4D97-AF65-F5344CB8AC3E}">
        <p14:creationId xmlns:p14="http://schemas.microsoft.com/office/powerpoint/2010/main" val="269392124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0CAD36ED-494B-4E3B-ABA6-FD11D4EB65CA}" type="slidenum">
              <a:rPr lang="en-US" altLang="ja-JP"/>
              <a:pPr>
                <a:defRPr/>
              </a:pPr>
              <a:t>‹#›</a:t>
            </a:fld>
            <a:endParaRPr lang="en-US" altLang="ja-JP" dirty="0"/>
          </a:p>
        </p:txBody>
      </p:sp>
    </p:spTree>
    <p:extLst>
      <p:ext uri="{BB962C8B-B14F-4D97-AF65-F5344CB8AC3E}">
        <p14:creationId xmlns:p14="http://schemas.microsoft.com/office/powerpoint/2010/main" val="946742239"/>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FD00244A-E04A-4E93-AD94-7A336B64B852}" type="slidenum">
              <a:rPr lang="en-US" altLang="ja-JP"/>
              <a:pPr>
                <a:defRPr/>
              </a:pPr>
              <a:t>‹#›</a:t>
            </a:fld>
            <a:endParaRPr lang="en-US" altLang="ja-JP" dirty="0"/>
          </a:p>
        </p:txBody>
      </p:sp>
    </p:spTree>
    <p:extLst>
      <p:ext uri="{BB962C8B-B14F-4D97-AF65-F5344CB8AC3E}">
        <p14:creationId xmlns:p14="http://schemas.microsoft.com/office/powerpoint/2010/main" val="20263223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9"/>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649"/>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430D276A-8ADB-4D03-A04E-39B19F6033AD}" type="slidenum">
              <a:rPr lang="en-US" altLang="ja-JP"/>
              <a:pPr>
                <a:defRPr/>
              </a:pPr>
              <a:t>‹#›</a:t>
            </a:fld>
            <a:endParaRPr lang="en-US" altLang="ja-JP" dirty="0"/>
          </a:p>
        </p:txBody>
      </p:sp>
    </p:spTree>
    <p:extLst>
      <p:ext uri="{BB962C8B-B14F-4D97-AF65-F5344CB8AC3E}">
        <p14:creationId xmlns:p14="http://schemas.microsoft.com/office/powerpoint/2010/main" val="2278342917"/>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4" name="Rectangle 6"/>
          <p:cNvSpPr>
            <a:spLocks noGrp="1" noChangeArrowheads="1"/>
          </p:cNvSpPr>
          <p:nvPr>
            <p:ph type="sldNum" sz="quarter" idx="12"/>
          </p:nvPr>
        </p:nvSpPr>
        <p:spPr>
          <a:ln/>
        </p:spPr>
        <p:txBody>
          <a:bodyPr/>
          <a:lstStyle>
            <a:lvl1pPr>
              <a:defRPr/>
            </a:lvl1pPr>
          </a:lstStyle>
          <a:p>
            <a:pPr>
              <a:defRPr/>
            </a:pPr>
            <a:fld id="{99B8F5B4-8174-43A5-8A8E-CCBA26762BC1}" type="slidenum">
              <a:rPr lang="en-US" altLang="ja-JP"/>
              <a:pPr>
                <a:defRPr/>
              </a:pPr>
              <a:t>‹#›</a:t>
            </a:fld>
            <a:endParaRPr lang="en-US" altLang="ja-JP" dirty="0"/>
          </a:p>
        </p:txBody>
      </p:sp>
    </p:spTree>
    <p:extLst>
      <p:ext uri="{BB962C8B-B14F-4D97-AF65-F5344CB8AC3E}">
        <p14:creationId xmlns:p14="http://schemas.microsoft.com/office/powerpoint/2010/main" val="20804588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5"/>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50859423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13"/>
            <a:ext cx="8229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448F4CDD-8138-48AF-BFB9-C4FA733D1EAC}" type="slidenum">
              <a:rPr lang="en-US" altLang="ja-JP"/>
              <a:pPr>
                <a:defRPr/>
              </a:pPr>
              <a:t>‹#›</a:t>
            </a:fld>
            <a:endParaRPr lang="en-US" altLang="ja-JP" dirty="0"/>
          </a:p>
        </p:txBody>
      </p:sp>
    </p:spTree>
    <p:extLst>
      <p:ext uri="{BB962C8B-B14F-4D97-AF65-F5344CB8AC3E}">
        <p14:creationId xmlns:p14="http://schemas.microsoft.com/office/powerpoint/2010/main" val="231307078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8"/>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45D8BFA0-3ED3-485B-BA0B-7A2046E65355}" type="slidenum">
              <a:rPr lang="en-US" altLang="ja-JP"/>
              <a:pPr>
                <a:defRPr/>
              </a:pPr>
              <a:t>‹#›</a:t>
            </a:fld>
            <a:endParaRPr lang="en-US" altLang="ja-JP" dirty="0"/>
          </a:p>
        </p:txBody>
      </p:sp>
    </p:spTree>
    <p:extLst>
      <p:ext uri="{BB962C8B-B14F-4D97-AF65-F5344CB8AC3E}">
        <p14:creationId xmlns:p14="http://schemas.microsoft.com/office/powerpoint/2010/main" val="2060035294"/>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1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13"/>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6"/>
          <p:cNvSpPr>
            <a:spLocks noGrp="1" noChangeArrowheads="1"/>
          </p:cNvSpPr>
          <p:nvPr>
            <p:ph type="sldNum" sz="quarter" idx="12"/>
          </p:nvPr>
        </p:nvSpPr>
        <p:spPr>
          <a:ln/>
        </p:spPr>
        <p:txBody>
          <a:bodyPr/>
          <a:lstStyle>
            <a:lvl1pPr>
              <a:defRPr/>
            </a:lvl1pPr>
          </a:lstStyle>
          <a:p>
            <a:pPr>
              <a:defRPr/>
            </a:pPr>
            <a:fld id="{FF96FA42-2A79-42C9-AA68-D71ECCC2C438}" type="slidenum">
              <a:rPr lang="en-US" altLang="ja-JP"/>
              <a:pPr>
                <a:defRPr/>
              </a:pPr>
              <a:t>‹#›</a:t>
            </a:fld>
            <a:endParaRPr lang="en-US" altLang="ja-JP" dirty="0"/>
          </a:p>
        </p:txBody>
      </p:sp>
    </p:spTree>
    <p:extLst>
      <p:ext uri="{BB962C8B-B14F-4D97-AF65-F5344CB8AC3E}">
        <p14:creationId xmlns:p14="http://schemas.microsoft.com/office/powerpoint/2010/main" val="47610511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9"/>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5" name="Rectangle 6"/>
          <p:cNvSpPr>
            <a:spLocks noGrp="1" noChangeArrowheads="1"/>
          </p:cNvSpPr>
          <p:nvPr>
            <p:ph type="sldNum" sz="quarter" idx="12"/>
          </p:nvPr>
        </p:nvSpPr>
        <p:spPr>
          <a:ln/>
        </p:spPr>
        <p:txBody>
          <a:bodyPr/>
          <a:lstStyle>
            <a:lvl1pPr>
              <a:defRPr/>
            </a:lvl1pPr>
          </a:lstStyle>
          <a:p>
            <a:pPr>
              <a:defRPr/>
            </a:pPr>
            <a:fld id="{8B3F62BD-F4BF-42B7-AA9C-A3DCCA1BF493}" type="slidenum">
              <a:rPr lang="en-US" altLang="ja-JP"/>
              <a:pPr>
                <a:defRPr/>
              </a:pPr>
              <a:t>‹#›</a:t>
            </a:fld>
            <a:endParaRPr lang="en-US" altLang="ja-JP" dirty="0"/>
          </a:p>
        </p:txBody>
      </p:sp>
    </p:spTree>
    <p:extLst>
      <p:ext uri="{BB962C8B-B14F-4D97-AF65-F5344CB8AC3E}">
        <p14:creationId xmlns:p14="http://schemas.microsoft.com/office/powerpoint/2010/main" val="2442502586"/>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2130451"/>
            <a:ext cx="7772400" cy="1470025"/>
          </a:xfrm>
        </p:spPr>
        <p:txBody>
          <a:bodyPr/>
          <a:lstStyle/>
          <a:p>
            <a:r>
              <a:rPr lang="ja-JP" altLang="en-US" smtClean="0"/>
              <a:t>マスタ タイトルの書式設定</a:t>
            </a:r>
            <a:endParaRPr lang="ja-JP" altLang="en-US"/>
          </a:p>
        </p:txBody>
      </p:sp>
      <p:sp>
        <p:nvSpPr>
          <p:cNvPr id="3" name="サブタイトル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ja-JP" altLang="en-US" smtClean="0"/>
              <a:t>マスタ サブタイトルの書式設定</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531243AE-3BBD-40BB-9F6B-A9B3B16B45AB}" type="slidenum">
              <a:rPr lang="en-US" altLang="ja-JP"/>
              <a:pPr>
                <a:defRPr/>
              </a:pPr>
              <a:t>‹#›</a:t>
            </a:fld>
            <a:endParaRPr lang="en-US" altLang="ja-JP" dirty="0"/>
          </a:p>
        </p:txBody>
      </p:sp>
    </p:spTree>
    <p:extLst>
      <p:ext uri="{BB962C8B-B14F-4D97-AF65-F5344CB8AC3E}">
        <p14:creationId xmlns:p14="http://schemas.microsoft.com/office/powerpoint/2010/main" val="318149502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p:txBody>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FE29647F-2572-43D1-86F4-76A0CA46B311}" type="slidenum">
              <a:rPr lang="en-US" altLang="ja-JP"/>
              <a:pPr>
                <a:defRPr/>
              </a:pPr>
              <a:t>‹#›</a:t>
            </a:fld>
            <a:endParaRPr lang="en-US" altLang="ja-JP" dirty="0"/>
          </a:p>
        </p:txBody>
      </p:sp>
    </p:spTree>
    <p:extLst>
      <p:ext uri="{BB962C8B-B14F-4D97-AF65-F5344CB8AC3E}">
        <p14:creationId xmlns:p14="http://schemas.microsoft.com/office/powerpoint/2010/main" val="3122161145"/>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313" y="4406912"/>
            <a:ext cx="7772400" cy="1362075"/>
          </a:xfrm>
        </p:spPr>
        <p:txBody>
          <a:bodyPr anchor="t"/>
          <a:lstStyle>
            <a:lvl1pPr algn="l">
              <a:defRPr sz="4000" b="1" cap="all"/>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722313" y="290672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ja-JP" altLang="en-US" smtClean="0"/>
              <a:t>マスタ テキストの書式設定</a:t>
            </a:r>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2DACE5C6-219D-41DC-9072-0A63FD286E57}" type="slidenum">
              <a:rPr lang="en-US" altLang="ja-JP"/>
              <a:pPr>
                <a:defRPr/>
              </a:pPr>
              <a:t>‹#›</a:t>
            </a:fld>
            <a:endParaRPr lang="en-US" altLang="ja-JP" dirty="0"/>
          </a:p>
        </p:txBody>
      </p:sp>
    </p:spTree>
    <p:extLst>
      <p:ext uri="{BB962C8B-B14F-4D97-AF65-F5344CB8AC3E}">
        <p14:creationId xmlns:p14="http://schemas.microsoft.com/office/powerpoint/2010/main" val="111440494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コンテンツ プレースホルダ 2"/>
          <p:cNvSpPr>
            <a:spLocks noGrp="1"/>
          </p:cNvSpPr>
          <p:nvPr>
            <p:ph sz="half" idx="1"/>
          </p:nvPr>
        </p:nvSpPr>
        <p:spPr>
          <a:xfrm>
            <a:off x="457200" y="160021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コンテンツ プレースホルダ 3"/>
          <p:cNvSpPr>
            <a:spLocks noGrp="1"/>
          </p:cNvSpPr>
          <p:nvPr>
            <p:ph sz="half" idx="2"/>
          </p:nvPr>
        </p:nvSpPr>
        <p:spPr>
          <a:xfrm>
            <a:off x="4648200" y="160021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FA1BCCEB-D934-4404-8AE6-718A557BBB67}" type="slidenum">
              <a:rPr lang="en-US" altLang="ja-JP"/>
              <a:pPr>
                <a:defRPr/>
              </a:pPr>
              <a:t>‹#›</a:t>
            </a:fld>
            <a:endParaRPr lang="en-US" altLang="ja-JP" dirty="0"/>
          </a:p>
        </p:txBody>
      </p:sp>
    </p:spTree>
    <p:extLst>
      <p:ext uri="{BB962C8B-B14F-4D97-AF65-F5344CB8AC3E}">
        <p14:creationId xmlns:p14="http://schemas.microsoft.com/office/powerpoint/2010/main" val="239769500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lvl1pPr>
              <a:defRPr/>
            </a:lvl1pPr>
          </a:lstStyle>
          <a:p>
            <a:r>
              <a:rPr lang="ja-JP" altLang="en-US" smtClean="0"/>
              <a:t>マスタ タイトルの書式設定</a:t>
            </a:r>
            <a:endParaRPr lang="ja-JP" altLang="en-US"/>
          </a:p>
        </p:txBody>
      </p:sp>
      <p:sp>
        <p:nvSpPr>
          <p:cNvPr id="3" name="テキスト プレースホルダ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4" name="コンテンツ プレースホルダ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5" name="テキスト プレースホルダ 4"/>
          <p:cNvSpPr>
            <a:spLocks noGrp="1"/>
          </p:cNvSpPr>
          <p:nvPr>
            <p:ph type="body" sz="quarter" idx="3"/>
          </p:nvPr>
        </p:nvSpPr>
        <p:spPr>
          <a:xfrm>
            <a:off x="4645050"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ja-JP" altLang="en-US" smtClean="0"/>
              <a:t>マスタ テキストの書式設定</a:t>
            </a:r>
          </a:p>
        </p:txBody>
      </p:sp>
      <p:sp>
        <p:nvSpPr>
          <p:cNvPr id="6" name="コンテンツ プレースホルダ 5"/>
          <p:cNvSpPr>
            <a:spLocks noGrp="1"/>
          </p:cNvSpPr>
          <p:nvPr>
            <p:ph sz="quarter" idx="4"/>
          </p:nvPr>
        </p:nvSpPr>
        <p:spPr>
          <a:xfrm>
            <a:off x="464505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7" name="日付プレースホルダ 6"/>
          <p:cNvSpPr>
            <a:spLocks noGrp="1"/>
          </p:cNvSpPr>
          <p:nvPr>
            <p:ph type="dt" sz="half" idx="10"/>
          </p:nvPr>
        </p:nvSpPr>
        <p:spPr/>
        <p:txBody>
          <a:bodyPr/>
          <a:lstStyle>
            <a:lvl1pPr>
              <a:defRPr b="1" smtClean="0"/>
            </a:lvl1pPr>
          </a:lstStyle>
          <a:p>
            <a:pPr>
              <a:defRPr/>
            </a:pPr>
            <a:endParaRPr lang="en-US" altLang="ja-JP" dirty="0"/>
          </a:p>
        </p:txBody>
      </p:sp>
      <p:sp>
        <p:nvSpPr>
          <p:cNvPr id="8" name="フッター プレースホルダ 7"/>
          <p:cNvSpPr>
            <a:spLocks noGrp="1"/>
          </p:cNvSpPr>
          <p:nvPr>
            <p:ph type="ftr" sz="quarter" idx="11"/>
          </p:nvPr>
        </p:nvSpPr>
        <p:spPr/>
        <p:txBody>
          <a:bodyPr/>
          <a:lstStyle>
            <a:lvl1pPr>
              <a:defRPr b="1" smtClean="0"/>
            </a:lvl1pPr>
          </a:lstStyle>
          <a:p>
            <a:pPr>
              <a:defRPr/>
            </a:pPr>
            <a:endParaRPr lang="en-US" altLang="ja-JP" dirty="0"/>
          </a:p>
        </p:txBody>
      </p:sp>
      <p:sp>
        <p:nvSpPr>
          <p:cNvPr id="9" name="スライド番号プレースホルダ 8"/>
          <p:cNvSpPr>
            <a:spLocks noGrp="1"/>
          </p:cNvSpPr>
          <p:nvPr>
            <p:ph type="sldNum" sz="quarter" idx="12"/>
          </p:nvPr>
        </p:nvSpPr>
        <p:spPr/>
        <p:txBody>
          <a:bodyPr/>
          <a:lstStyle>
            <a:lvl1pPr>
              <a:defRPr b="1" smtClean="0"/>
            </a:lvl1pPr>
          </a:lstStyle>
          <a:p>
            <a:pPr>
              <a:defRPr/>
            </a:pPr>
            <a:fld id="{F0D3E847-86AC-4CF1-A4BA-32D01F5FAD7D}" type="slidenum">
              <a:rPr lang="en-US" altLang="ja-JP"/>
              <a:pPr>
                <a:defRPr/>
              </a:pPr>
              <a:t>‹#›</a:t>
            </a:fld>
            <a:endParaRPr lang="en-US" altLang="ja-JP" dirty="0"/>
          </a:p>
        </p:txBody>
      </p:sp>
    </p:spTree>
    <p:extLst>
      <p:ext uri="{BB962C8B-B14F-4D97-AF65-F5344CB8AC3E}">
        <p14:creationId xmlns:p14="http://schemas.microsoft.com/office/powerpoint/2010/main" val="70442822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日付プレースホルダ 2"/>
          <p:cNvSpPr>
            <a:spLocks noGrp="1"/>
          </p:cNvSpPr>
          <p:nvPr>
            <p:ph type="dt" sz="half" idx="10"/>
          </p:nvPr>
        </p:nvSpPr>
        <p:spPr/>
        <p:txBody>
          <a:bodyPr/>
          <a:lstStyle>
            <a:lvl1pPr>
              <a:defRPr b="1" smtClean="0"/>
            </a:lvl1pPr>
          </a:lstStyle>
          <a:p>
            <a:pPr>
              <a:defRPr/>
            </a:pPr>
            <a:endParaRPr lang="en-US" altLang="ja-JP" dirty="0"/>
          </a:p>
        </p:txBody>
      </p:sp>
      <p:sp>
        <p:nvSpPr>
          <p:cNvPr id="4" name="フッター プレースホルダ 3"/>
          <p:cNvSpPr>
            <a:spLocks noGrp="1"/>
          </p:cNvSpPr>
          <p:nvPr>
            <p:ph type="ftr" sz="quarter" idx="11"/>
          </p:nvPr>
        </p:nvSpPr>
        <p:spPr/>
        <p:txBody>
          <a:bodyPr/>
          <a:lstStyle>
            <a:lvl1pPr>
              <a:defRPr b="1" smtClean="0"/>
            </a:lvl1pPr>
          </a:lstStyle>
          <a:p>
            <a:pPr>
              <a:defRPr/>
            </a:pPr>
            <a:endParaRPr lang="en-US" altLang="ja-JP" dirty="0"/>
          </a:p>
        </p:txBody>
      </p:sp>
      <p:sp>
        <p:nvSpPr>
          <p:cNvPr id="5" name="スライド番号プレースホルダ 4"/>
          <p:cNvSpPr>
            <a:spLocks noGrp="1"/>
          </p:cNvSpPr>
          <p:nvPr>
            <p:ph type="sldNum" sz="quarter" idx="12"/>
          </p:nvPr>
        </p:nvSpPr>
        <p:spPr/>
        <p:txBody>
          <a:bodyPr/>
          <a:lstStyle>
            <a:lvl1pPr>
              <a:defRPr b="1" smtClean="0"/>
            </a:lvl1pPr>
          </a:lstStyle>
          <a:p>
            <a:pPr>
              <a:defRPr/>
            </a:pPr>
            <a:fld id="{DF695F12-48F3-42E2-AD69-17B8A94A93E1}" type="slidenum">
              <a:rPr lang="en-US" altLang="ja-JP"/>
              <a:pPr>
                <a:defRPr/>
              </a:pPr>
              <a:t>‹#›</a:t>
            </a:fld>
            <a:endParaRPr lang="en-US" altLang="ja-JP" dirty="0"/>
          </a:p>
        </p:txBody>
      </p:sp>
    </p:spTree>
    <p:extLst>
      <p:ext uri="{BB962C8B-B14F-4D97-AF65-F5344CB8AC3E}">
        <p14:creationId xmlns:p14="http://schemas.microsoft.com/office/powerpoint/2010/main" val="400621600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3"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3"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193495631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 1"/>
          <p:cNvSpPr>
            <a:spLocks noGrp="1"/>
          </p:cNvSpPr>
          <p:nvPr>
            <p:ph type="dt" sz="half" idx="10"/>
          </p:nvPr>
        </p:nvSpPr>
        <p:spPr/>
        <p:txBody>
          <a:bodyPr/>
          <a:lstStyle>
            <a:lvl1pPr>
              <a:defRPr b="1" smtClean="0"/>
            </a:lvl1pPr>
          </a:lstStyle>
          <a:p>
            <a:pPr>
              <a:defRPr/>
            </a:pPr>
            <a:endParaRPr lang="en-US" altLang="ja-JP" dirty="0"/>
          </a:p>
        </p:txBody>
      </p:sp>
      <p:sp>
        <p:nvSpPr>
          <p:cNvPr id="3" name="フッター プレースホルダ 2"/>
          <p:cNvSpPr>
            <a:spLocks noGrp="1"/>
          </p:cNvSpPr>
          <p:nvPr>
            <p:ph type="ftr" sz="quarter" idx="11"/>
          </p:nvPr>
        </p:nvSpPr>
        <p:spPr/>
        <p:txBody>
          <a:bodyPr/>
          <a:lstStyle>
            <a:lvl1pPr>
              <a:defRPr b="1" smtClean="0"/>
            </a:lvl1pPr>
          </a:lstStyle>
          <a:p>
            <a:pPr>
              <a:defRPr/>
            </a:pPr>
            <a:endParaRPr lang="en-US" altLang="ja-JP" dirty="0"/>
          </a:p>
        </p:txBody>
      </p:sp>
      <p:sp>
        <p:nvSpPr>
          <p:cNvPr id="4" name="スライド番号プレースホルダ 3"/>
          <p:cNvSpPr>
            <a:spLocks noGrp="1"/>
          </p:cNvSpPr>
          <p:nvPr>
            <p:ph type="sldNum" sz="quarter" idx="12"/>
          </p:nvPr>
        </p:nvSpPr>
        <p:spPr/>
        <p:txBody>
          <a:bodyPr/>
          <a:lstStyle>
            <a:lvl1pPr>
              <a:defRPr b="1" smtClean="0"/>
            </a:lvl1pPr>
          </a:lstStyle>
          <a:p>
            <a:pPr>
              <a:defRPr/>
            </a:pPr>
            <a:fld id="{4AD5EFEF-873A-4150-A889-7CCC0B119613}" type="slidenum">
              <a:rPr lang="en-US" altLang="ja-JP"/>
              <a:pPr>
                <a:defRPr/>
              </a:pPr>
              <a:t>‹#›</a:t>
            </a:fld>
            <a:endParaRPr lang="en-US" altLang="ja-JP" dirty="0"/>
          </a:p>
        </p:txBody>
      </p:sp>
    </p:spTree>
    <p:extLst>
      <p:ext uri="{BB962C8B-B14F-4D97-AF65-F5344CB8AC3E}">
        <p14:creationId xmlns:p14="http://schemas.microsoft.com/office/powerpoint/2010/main" val="9709678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15" y="273050"/>
            <a:ext cx="3008313" cy="1162050"/>
          </a:xfrm>
        </p:spPr>
        <p:txBody>
          <a:bodyPr anchor="b"/>
          <a:lstStyle>
            <a:lvl1pPr algn="l">
              <a:defRPr sz="2000" b="1"/>
            </a:lvl1pPr>
          </a:lstStyle>
          <a:p>
            <a:r>
              <a:rPr lang="ja-JP" altLang="en-US" smtClean="0"/>
              <a:t>マスタ タイトルの書式設定</a:t>
            </a:r>
            <a:endParaRPr lang="ja-JP" altLang="en-US"/>
          </a:p>
        </p:txBody>
      </p:sp>
      <p:sp>
        <p:nvSpPr>
          <p:cNvPr id="3" name="コンテンツ プレースホルダ 2"/>
          <p:cNvSpPr>
            <a:spLocks noGrp="1"/>
          </p:cNvSpPr>
          <p:nvPr>
            <p:ph idx="1"/>
          </p:nvPr>
        </p:nvSpPr>
        <p:spPr>
          <a:xfrm>
            <a:off x="3575071" y="273063"/>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テキスト プレースホルダ 3"/>
          <p:cNvSpPr>
            <a:spLocks noGrp="1"/>
          </p:cNvSpPr>
          <p:nvPr>
            <p:ph type="body" sz="half" idx="2"/>
          </p:nvPr>
        </p:nvSpPr>
        <p:spPr>
          <a:xfrm>
            <a:off x="457215"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2680633F-E706-4D16-BA83-432CD4D8CB27}" type="slidenum">
              <a:rPr lang="en-US" altLang="ja-JP"/>
              <a:pPr>
                <a:defRPr/>
              </a:pPr>
              <a:t>‹#›</a:t>
            </a:fld>
            <a:endParaRPr lang="en-US" altLang="ja-JP" dirty="0"/>
          </a:p>
        </p:txBody>
      </p:sp>
    </p:spTree>
    <p:extLst>
      <p:ext uri="{BB962C8B-B14F-4D97-AF65-F5344CB8AC3E}">
        <p14:creationId xmlns:p14="http://schemas.microsoft.com/office/powerpoint/2010/main" val="291228176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288" y="4800601"/>
            <a:ext cx="5486400" cy="566738"/>
          </a:xfrm>
        </p:spPr>
        <p:txBody>
          <a:bodyPr anchor="b"/>
          <a:lstStyle>
            <a:lvl1pPr algn="l">
              <a:defRPr sz="2000" b="1"/>
            </a:lvl1pPr>
          </a:lstStyle>
          <a:p>
            <a:r>
              <a:rPr lang="ja-JP" altLang="en-US" smtClean="0"/>
              <a:t>マスタ タイトルの書式設定</a:t>
            </a:r>
            <a:endParaRPr lang="ja-JP" altLang="en-US"/>
          </a:p>
        </p:txBody>
      </p:sp>
      <p:sp>
        <p:nvSpPr>
          <p:cNvPr id="3" name="図プレースホルダ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ja-JP" altLang="en-US" noProof="0" smtClean="0"/>
          </a:p>
        </p:txBody>
      </p:sp>
      <p:sp>
        <p:nvSpPr>
          <p:cNvPr id="4" name="テキスト プレースホルダ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ja-JP" altLang="en-US" smtClean="0"/>
              <a:t>マスタ テキストの書式設定</a:t>
            </a:r>
          </a:p>
        </p:txBody>
      </p:sp>
      <p:sp>
        <p:nvSpPr>
          <p:cNvPr id="5" name="日付プレースホルダ 4"/>
          <p:cNvSpPr>
            <a:spLocks noGrp="1"/>
          </p:cNvSpPr>
          <p:nvPr>
            <p:ph type="dt" sz="half" idx="10"/>
          </p:nvPr>
        </p:nvSpPr>
        <p:spPr/>
        <p:txBody>
          <a:bodyPr/>
          <a:lstStyle>
            <a:lvl1pPr>
              <a:defRPr b="1" smtClean="0"/>
            </a:lvl1pPr>
          </a:lstStyle>
          <a:p>
            <a:pPr>
              <a:defRPr/>
            </a:pPr>
            <a:endParaRPr lang="en-US" altLang="ja-JP" dirty="0"/>
          </a:p>
        </p:txBody>
      </p:sp>
      <p:sp>
        <p:nvSpPr>
          <p:cNvPr id="6" name="フッター プレースホルダ 5"/>
          <p:cNvSpPr>
            <a:spLocks noGrp="1"/>
          </p:cNvSpPr>
          <p:nvPr>
            <p:ph type="ftr" sz="quarter" idx="11"/>
          </p:nvPr>
        </p:nvSpPr>
        <p:spPr/>
        <p:txBody>
          <a:bodyPr/>
          <a:lstStyle>
            <a:lvl1pPr>
              <a:defRPr b="1" smtClean="0"/>
            </a:lvl1pPr>
          </a:lstStyle>
          <a:p>
            <a:pPr>
              <a:defRPr/>
            </a:pPr>
            <a:endParaRPr lang="en-US" altLang="ja-JP" dirty="0"/>
          </a:p>
        </p:txBody>
      </p:sp>
      <p:sp>
        <p:nvSpPr>
          <p:cNvPr id="7" name="スライド番号プレースホルダ 6"/>
          <p:cNvSpPr>
            <a:spLocks noGrp="1"/>
          </p:cNvSpPr>
          <p:nvPr>
            <p:ph type="sldNum" sz="quarter" idx="12"/>
          </p:nvPr>
        </p:nvSpPr>
        <p:spPr/>
        <p:txBody>
          <a:bodyPr/>
          <a:lstStyle>
            <a:lvl1pPr>
              <a:defRPr b="1" smtClean="0"/>
            </a:lvl1pPr>
          </a:lstStyle>
          <a:p>
            <a:pPr>
              <a:defRPr/>
            </a:pPr>
            <a:fld id="{0CAD36ED-494B-4E3B-ABA6-FD11D4EB65CA}" type="slidenum">
              <a:rPr lang="en-US" altLang="ja-JP"/>
              <a:pPr>
                <a:defRPr/>
              </a:pPr>
              <a:t>‹#›</a:t>
            </a:fld>
            <a:endParaRPr lang="en-US" altLang="ja-JP" dirty="0"/>
          </a:p>
        </p:txBody>
      </p:sp>
    </p:spTree>
    <p:extLst>
      <p:ext uri="{BB962C8B-B14F-4D97-AF65-F5344CB8AC3E}">
        <p14:creationId xmlns:p14="http://schemas.microsoft.com/office/powerpoint/2010/main" val="82911848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FD00244A-E04A-4E93-AD94-7A336B64B852}" type="slidenum">
              <a:rPr lang="en-US" altLang="ja-JP"/>
              <a:pPr>
                <a:defRPr/>
              </a:pPr>
              <a:t>‹#›</a:t>
            </a:fld>
            <a:endParaRPr lang="en-US" altLang="ja-JP" dirty="0"/>
          </a:p>
        </p:txBody>
      </p:sp>
    </p:spTree>
    <p:extLst>
      <p:ext uri="{BB962C8B-B14F-4D97-AF65-F5344CB8AC3E}">
        <p14:creationId xmlns:p14="http://schemas.microsoft.com/office/powerpoint/2010/main" val="197683497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629400" y="274649"/>
            <a:ext cx="2057400" cy="5851525"/>
          </a:xfrm>
        </p:spPr>
        <p:txBody>
          <a:bodyPr vert="eaVert"/>
          <a:lstStyle/>
          <a:p>
            <a:r>
              <a:rPr lang="ja-JP" altLang="en-US" smtClean="0"/>
              <a:t>マスタ タイトルの書式設定</a:t>
            </a:r>
            <a:endParaRPr lang="ja-JP" altLang="en-US"/>
          </a:p>
        </p:txBody>
      </p:sp>
      <p:sp>
        <p:nvSpPr>
          <p:cNvPr id="3" name="縦書きテキスト プレースホルダ 2"/>
          <p:cNvSpPr>
            <a:spLocks noGrp="1"/>
          </p:cNvSpPr>
          <p:nvPr>
            <p:ph type="body" orient="vert" idx="1"/>
          </p:nvPr>
        </p:nvSpPr>
        <p:spPr>
          <a:xfrm>
            <a:off x="457200" y="274649"/>
            <a:ext cx="6019800" cy="5851525"/>
          </a:xfrm>
        </p:spPr>
        <p:txBody>
          <a:bodyPr vert="eaVert"/>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endParaRPr lang="ja-JP" altLang="en-US"/>
          </a:p>
        </p:txBody>
      </p:sp>
      <p:sp>
        <p:nvSpPr>
          <p:cNvPr id="4" name="日付プレースホルダ 3"/>
          <p:cNvSpPr>
            <a:spLocks noGrp="1"/>
          </p:cNvSpPr>
          <p:nvPr>
            <p:ph type="dt" sz="half" idx="10"/>
          </p:nvPr>
        </p:nvSpPr>
        <p:spPr/>
        <p:txBody>
          <a:bodyPr/>
          <a:lstStyle>
            <a:lvl1pPr>
              <a:defRPr b="1" smtClean="0"/>
            </a:lvl1pPr>
          </a:lstStyle>
          <a:p>
            <a:pPr>
              <a:defRPr/>
            </a:pPr>
            <a:endParaRPr lang="en-US" altLang="ja-JP" dirty="0"/>
          </a:p>
        </p:txBody>
      </p:sp>
      <p:sp>
        <p:nvSpPr>
          <p:cNvPr id="5" name="フッター プレースホルダ 4"/>
          <p:cNvSpPr>
            <a:spLocks noGrp="1"/>
          </p:cNvSpPr>
          <p:nvPr>
            <p:ph type="ftr" sz="quarter" idx="11"/>
          </p:nvPr>
        </p:nvSpPr>
        <p:spPr/>
        <p:txBody>
          <a:bodyPr/>
          <a:lstStyle>
            <a:lvl1pPr>
              <a:defRPr b="1" smtClean="0"/>
            </a:lvl1pPr>
          </a:lstStyle>
          <a:p>
            <a:pPr>
              <a:defRPr/>
            </a:pPr>
            <a:endParaRPr lang="en-US" altLang="ja-JP" dirty="0"/>
          </a:p>
        </p:txBody>
      </p:sp>
      <p:sp>
        <p:nvSpPr>
          <p:cNvPr id="6" name="スライド番号プレースホルダ 5"/>
          <p:cNvSpPr>
            <a:spLocks noGrp="1"/>
          </p:cNvSpPr>
          <p:nvPr>
            <p:ph type="sldNum" sz="quarter" idx="12"/>
          </p:nvPr>
        </p:nvSpPr>
        <p:spPr/>
        <p:txBody>
          <a:bodyPr/>
          <a:lstStyle>
            <a:lvl1pPr>
              <a:defRPr b="1" smtClean="0"/>
            </a:lvl1pPr>
          </a:lstStyle>
          <a:p>
            <a:pPr>
              <a:defRPr/>
            </a:pPr>
            <a:fld id="{430D276A-8ADB-4D03-A04E-39B19F6033AD}" type="slidenum">
              <a:rPr lang="en-US" altLang="ja-JP"/>
              <a:pPr>
                <a:defRPr/>
              </a:pPr>
              <a:t>‹#›</a:t>
            </a:fld>
            <a:endParaRPr lang="en-US" altLang="ja-JP" dirty="0"/>
          </a:p>
        </p:txBody>
      </p:sp>
    </p:spTree>
    <p:extLst>
      <p:ext uri="{BB962C8B-B14F-4D97-AF65-F5344CB8AC3E}">
        <p14:creationId xmlns:p14="http://schemas.microsoft.com/office/powerpoint/2010/main" val="2908960980"/>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3"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4" name="Rectangle 6"/>
          <p:cNvSpPr>
            <a:spLocks noGrp="1" noChangeArrowheads="1"/>
          </p:cNvSpPr>
          <p:nvPr>
            <p:ph type="sldNum" sz="quarter" idx="12"/>
          </p:nvPr>
        </p:nvSpPr>
        <p:spPr>
          <a:ln/>
        </p:spPr>
        <p:txBody>
          <a:bodyPr/>
          <a:lstStyle>
            <a:lvl1pPr>
              <a:defRPr/>
            </a:lvl1pPr>
          </a:lstStyle>
          <a:p>
            <a:pPr>
              <a:defRPr/>
            </a:pPr>
            <a:fld id="{99B8F5B4-8174-43A5-8A8E-CCBA26762BC1}" type="slidenum">
              <a:rPr lang="en-US" altLang="ja-JP"/>
              <a:pPr>
                <a:defRPr/>
              </a:pPr>
              <a:t>‹#›</a:t>
            </a:fld>
            <a:endParaRPr lang="en-US" altLang="ja-JP" dirty="0"/>
          </a:p>
        </p:txBody>
      </p:sp>
    </p:spTree>
    <p:extLst>
      <p:ext uri="{BB962C8B-B14F-4D97-AF65-F5344CB8AC3E}">
        <p14:creationId xmlns:p14="http://schemas.microsoft.com/office/powerpoint/2010/main" val="2126385473"/>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idx="1"/>
          </p:nvPr>
        </p:nvSpPr>
        <p:spPr>
          <a:xfrm>
            <a:off x="457200" y="1600217"/>
            <a:ext cx="8229600" cy="4525963"/>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448F4CDD-8138-48AF-BFB9-C4FA733D1EAC}" type="slidenum">
              <a:rPr lang="en-US" altLang="ja-JP"/>
              <a:pPr>
                <a:defRPr/>
              </a:pPr>
              <a:t>‹#›</a:t>
            </a:fld>
            <a:endParaRPr lang="en-US" altLang="ja-JP" dirty="0"/>
          </a:p>
        </p:txBody>
      </p:sp>
    </p:spTree>
    <p:extLst>
      <p:ext uri="{BB962C8B-B14F-4D97-AF65-F5344CB8AC3E}">
        <p14:creationId xmlns:p14="http://schemas.microsoft.com/office/powerpoint/2010/main" val="30605969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51"/>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smtClean="0"/>
              <a:t>Click to edit Master subtitle style</a:t>
            </a:r>
            <a:endParaRPr lang="en-US"/>
          </a:p>
        </p:txBody>
      </p:sp>
      <p:sp>
        <p:nvSpPr>
          <p:cNvPr id="4"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5"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6" name="Rectangle 6"/>
          <p:cNvSpPr>
            <a:spLocks noGrp="1" noChangeArrowheads="1"/>
          </p:cNvSpPr>
          <p:nvPr>
            <p:ph type="sldNum" sz="quarter" idx="12"/>
          </p:nvPr>
        </p:nvSpPr>
        <p:spPr>
          <a:ln/>
        </p:spPr>
        <p:txBody>
          <a:bodyPr/>
          <a:lstStyle>
            <a:lvl1pPr>
              <a:defRPr/>
            </a:lvl1pPr>
          </a:lstStyle>
          <a:p>
            <a:pPr>
              <a:defRPr/>
            </a:pPr>
            <a:fld id="{45D8BFA0-3ED3-485B-BA0B-7A2046E65355}" type="slidenum">
              <a:rPr lang="en-US" altLang="ja-JP"/>
              <a:pPr>
                <a:defRPr/>
              </a:pPr>
              <a:t>‹#›</a:t>
            </a:fld>
            <a:endParaRPr lang="en-US" altLang="ja-JP" dirty="0"/>
          </a:p>
        </p:txBody>
      </p:sp>
    </p:spTree>
    <p:extLst>
      <p:ext uri="{BB962C8B-B14F-4D97-AF65-F5344CB8AC3E}">
        <p14:creationId xmlns:p14="http://schemas.microsoft.com/office/powerpoint/2010/main" val="12909560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1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1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6"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7" name="Rectangle 6"/>
          <p:cNvSpPr>
            <a:spLocks noGrp="1" noChangeArrowheads="1"/>
          </p:cNvSpPr>
          <p:nvPr>
            <p:ph type="sldNum" sz="quarter" idx="12"/>
          </p:nvPr>
        </p:nvSpPr>
        <p:spPr>
          <a:ln/>
        </p:spPr>
        <p:txBody>
          <a:bodyPr/>
          <a:lstStyle>
            <a:lvl1pPr>
              <a:defRPr/>
            </a:lvl1pPr>
          </a:lstStyle>
          <a:p>
            <a:pPr>
              <a:defRPr/>
            </a:pPr>
            <a:fld id="{FF96FA42-2A79-42C9-AA68-D71ECCC2C438}" type="slidenum">
              <a:rPr lang="en-US" altLang="ja-JP"/>
              <a:pPr>
                <a:defRPr/>
              </a:pPr>
              <a:t>‹#›</a:t>
            </a:fld>
            <a:endParaRPr lang="en-US" altLang="ja-JP" dirty="0"/>
          </a:p>
        </p:txBody>
      </p:sp>
    </p:spTree>
    <p:extLst>
      <p:ext uri="{BB962C8B-B14F-4D97-AF65-F5344CB8AC3E}">
        <p14:creationId xmlns:p14="http://schemas.microsoft.com/office/powerpoint/2010/main" val="306016457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49"/>
            <a:ext cx="8229600" cy="5851525"/>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3" name="Rectangle 4"/>
          <p:cNvSpPr>
            <a:spLocks noGrp="1" noChangeArrowheads="1"/>
          </p:cNvSpPr>
          <p:nvPr>
            <p:ph type="dt" sz="half" idx="10"/>
          </p:nvPr>
        </p:nvSpPr>
        <p:spPr>
          <a:ln/>
        </p:spPr>
        <p:txBody>
          <a:bodyPr/>
          <a:lstStyle>
            <a:lvl1pPr>
              <a:defRPr/>
            </a:lvl1pPr>
          </a:lstStyle>
          <a:p>
            <a:pPr>
              <a:defRPr/>
            </a:pPr>
            <a:endParaRPr lang="en-US" altLang="ja-JP" dirty="0"/>
          </a:p>
        </p:txBody>
      </p:sp>
      <p:sp>
        <p:nvSpPr>
          <p:cNvPr id="4" name="Rectangle 5"/>
          <p:cNvSpPr>
            <a:spLocks noGrp="1" noChangeArrowheads="1"/>
          </p:cNvSpPr>
          <p:nvPr>
            <p:ph type="ftr" sz="quarter" idx="11"/>
          </p:nvPr>
        </p:nvSpPr>
        <p:spPr>
          <a:ln/>
        </p:spPr>
        <p:txBody>
          <a:bodyPr/>
          <a:lstStyle>
            <a:lvl1pPr>
              <a:defRPr/>
            </a:lvl1pPr>
          </a:lstStyle>
          <a:p>
            <a:pPr>
              <a:defRPr/>
            </a:pPr>
            <a:endParaRPr lang="en-US" altLang="ja-JP" dirty="0"/>
          </a:p>
        </p:txBody>
      </p:sp>
      <p:sp>
        <p:nvSpPr>
          <p:cNvPr id="5" name="Rectangle 6"/>
          <p:cNvSpPr>
            <a:spLocks noGrp="1" noChangeArrowheads="1"/>
          </p:cNvSpPr>
          <p:nvPr>
            <p:ph type="sldNum" sz="quarter" idx="12"/>
          </p:nvPr>
        </p:nvSpPr>
        <p:spPr>
          <a:ln/>
        </p:spPr>
        <p:txBody>
          <a:bodyPr/>
          <a:lstStyle>
            <a:lvl1pPr>
              <a:defRPr/>
            </a:lvl1pPr>
          </a:lstStyle>
          <a:p>
            <a:pPr>
              <a:defRPr/>
            </a:pPr>
            <a:fld id="{8B3F62BD-F4BF-42B7-AA9C-A3DCCA1BF493}" type="slidenum">
              <a:rPr lang="en-US" altLang="ja-JP"/>
              <a:pPr>
                <a:defRPr/>
              </a:pPr>
              <a:t>‹#›</a:t>
            </a:fld>
            <a:endParaRPr lang="en-US" altLang="ja-JP" dirty="0"/>
          </a:p>
        </p:txBody>
      </p:sp>
    </p:spTree>
    <p:extLst>
      <p:ext uri="{BB962C8B-B14F-4D97-AF65-F5344CB8AC3E}">
        <p14:creationId xmlns:p14="http://schemas.microsoft.com/office/powerpoint/2010/main" val="365286230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07903762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82271351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18609987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2"/>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76666264"/>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2"/>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59987729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6"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594160674"/>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42376358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3" name="Footer Placeholder 2"/>
          <p:cNvSpPr>
            <a:spLocks noGrp="1"/>
          </p:cNvSpPr>
          <p:nvPr>
            <p:ph type="ftr" sz="quarter" idx="11"/>
          </p:nvPr>
        </p:nvSpPr>
        <p:spPr/>
        <p:txBody>
          <a:bodyPr/>
          <a:lstStyle/>
          <a:p>
            <a:endParaRPr lang="en-US" dirty="0">
              <a:solidFill>
                <a:prstClr val="black">
                  <a:tint val="75000"/>
                </a:prstClr>
              </a:solidFill>
            </a:endParaRPr>
          </a:p>
        </p:txBody>
      </p:sp>
      <p:sp>
        <p:nvSpPr>
          <p:cNvPr id="4" name="Slide Number Placeholder 3"/>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78314268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1" y="273052"/>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2"/>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7916193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223486449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6514364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335658166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0"/>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40"/>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342706938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6"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5" y="273054"/>
            <a:ext cx="5111751"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6" y="1435104"/>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285686312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1"/>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p:cNvSpPr>
            <a:spLocks noGrp="1"/>
          </p:cNvSpPr>
          <p:nvPr>
            <p:ph type="body" sz="half" idx="2"/>
          </p:nvPr>
        </p:nvSpPr>
        <p:spPr>
          <a:xfrm>
            <a:off x="1792288" y="5367339"/>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1F7E751E-A4E7-4029-B562-E935E884B698}" type="datetimeFigureOut">
              <a:rPr lang="en-US" smtClean="0"/>
              <a:t>9/14/2015</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35E95A1B-26A1-4716-8938-6FFD5A9D01A3}" type="slidenum">
              <a:rPr lang="en-US" smtClean="0"/>
              <a:t>‹#›</a:t>
            </a:fld>
            <a:endParaRPr lang="en-US" dirty="0"/>
          </a:p>
        </p:txBody>
      </p:sp>
    </p:spTree>
    <p:extLst>
      <p:ext uri="{BB962C8B-B14F-4D97-AF65-F5344CB8AC3E}">
        <p14:creationId xmlns:p14="http://schemas.microsoft.com/office/powerpoint/2010/main" val="190955206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13" Type="http://schemas.openxmlformats.org/officeDocument/2006/relationships/slideLayout" Target="../slideLayouts/slideLayout24.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slideLayout" Target="../slideLayouts/slideLayout23.xml"/><Relationship Id="rId17" Type="http://schemas.openxmlformats.org/officeDocument/2006/relationships/theme" Target="../theme/theme2.xml"/><Relationship Id="rId2" Type="http://schemas.openxmlformats.org/officeDocument/2006/relationships/slideLayout" Target="../slideLayouts/slideLayout13.xml"/><Relationship Id="rId16" Type="http://schemas.openxmlformats.org/officeDocument/2006/relationships/slideLayout" Target="../slideLayouts/slideLayout27.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5" Type="http://schemas.openxmlformats.org/officeDocument/2006/relationships/slideLayout" Target="../slideLayouts/slideLayout2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 Id="rId14" Type="http://schemas.openxmlformats.org/officeDocument/2006/relationships/slideLayout" Target="../slideLayouts/slideLayout2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5.xml"/><Relationship Id="rId13" Type="http://schemas.openxmlformats.org/officeDocument/2006/relationships/slideLayout" Target="../slideLayouts/slideLayout40.xml"/><Relationship Id="rId3" Type="http://schemas.openxmlformats.org/officeDocument/2006/relationships/slideLayout" Target="../slideLayouts/slideLayout30.xml"/><Relationship Id="rId7" Type="http://schemas.openxmlformats.org/officeDocument/2006/relationships/slideLayout" Target="../slideLayouts/slideLayout34.xml"/><Relationship Id="rId12" Type="http://schemas.openxmlformats.org/officeDocument/2006/relationships/slideLayout" Target="../slideLayouts/slideLayout39.xml"/><Relationship Id="rId17" Type="http://schemas.openxmlformats.org/officeDocument/2006/relationships/theme" Target="../theme/theme3.xml"/><Relationship Id="rId2" Type="http://schemas.openxmlformats.org/officeDocument/2006/relationships/slideLayout" Target="../slideLayouts/slideLayout29.xml"/><Relationship Id="rId16" Type="http://schemas.openxmlformats.org/officeDocument/2006/relationships/slideLayout" Target="../slideLayouts/slideLayout43.xml"/><Relationship Id="rId1" Type="http://schemas.openxmlformats.org/officeDocument/2006/relationships/slideLayout" Target="../slideLayouts/slideLayout28.xml"/><Relationship Id="rId6" Type="http://schemas.openxmlformats.org/officeDocument/2006/relationships/slideLayout" Target="../slideLayouts/slideLayout33.xml"/><Relationship Id="rId11" Type="http://schemas.openxmlformats.org/officeDocument/2006/relationships/slideLayout" Target="../slideLayouts/slideLayout38.xml"/><Relationship Id="rId5" Type="http://schemas.openxmlformats.org/officeDocument/2006/relationships/slideLayout" Target="../slideLayouts/slideLayout32.xml"/><Relationship Id="rId15" Type="http://schemas.openxmlformats.org/officeDocument/2006/relationships/slideLayout" Target="../slideLayouts/slideLayout42.xml"/><Relationship Id="rId10" Type="http://schemas.openxmlformats.org/officeDocument/2006/relationships/slideLayout" Target="../slideLayouts/slideLayout37.xml"/><Relationship Id="rId4" Type="http://schemas.openxmlformats.org/officeDocument/2006/relationships/slideLayout" Target="../slideLayouts/slideLayout31.xml"/><Relationship Id="rId9" Type="http://schemas.openxmlformats.org/officeDocument/2006/relationships/slideLayout" Target="../slideLayouts/slideLayout36.xml"/><Relationship Id="rId14" Type="http://schemas.openxmlformats.org/officeDocument/2006/relationships/slideLayout" Target="../slideLayouts/slideLayout4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17" Type="http://schemas.openxmlformats.org/officeDocument/2006/relationships/theme" Target="../theme/theme4.xml"/><Relationship Id="rId2" Type="http://schemas.openxmlformats.org/officeDocument/2006/relationships/slideLayout" Target="../slideLayouts/slideLayout45.xml"/><Relationship Id="rId16" Type="http://schemas.openxmlformats.org/officeDocument/2006/relationships/slideLayout" Target="../slideLayouts/slideLayout59.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7.xml"/><Relationship Id="rId3" Type="http://schemas.openxmlformats.org/officeDocument/2006/relationships/slideLayout" Target="../slideLayouts/slideLayout62.xml"/><Relationship Id="rId7" Type="http://schemas.openxmlformats.org/officeDocument/2006/relationships/slideLayout" Target="../slideLayouts/slideLayout66.xml"/><Relationship Id="rId12" Type="http://schemas.openxmlformats.org/officeDocument/2006/relationships/theme" Target="../theme/theme5.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11" Type="http://schemas.openxmlformats.org/officeDocument/2006/relationships/slideLayout" Target="../slideLayouts/slideLayout70.xml"/><Relationship Id="rId5" Type="http://schemas.openxmlformats.org/officeDocument/2006/relationships/slideLayout" Target="../slideLayouts/slideLayout64.xml"/><Relationship Id="rId10" Type="http://schemas.openxmlformats.org/officeDocument/2006/relationships/slideLayout" Target="../slideLayouts/slideLayout69.xml"/><Relationship Id="rId4" Type="http://schemas.openxmlformats.org/officeDocument/2006/relationships/slideLayout" Target="../slideLayouts/slideLayout63.xml"/><Relationship Id="rId9" Type="http://schemas.openxmlformats.org/officeDocument/2006/relationships/slideLayout" Target="../slideLayouts/slideLayout6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5"/>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5"/>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F7E751E-A4E7-4029-B562-E935E884B698}" type="datetimeFigureOut">
              <a:rPr lang="en-US" smtClean="0"/>
              <a:t>9/14/2015</a:t>
            </a:fld>
            <a:endParaRPr lang="en-US" dirty="0"/>
          </a:p>
        </p:txBody>
      </p:sp>
      <p:sp>
        <p:nvSpPr>
          <p:cNvPr id="5" name="Footer Placeholder 4"/>
          <p:cNvSpPr>
            <a:spLocks noGrp="1"/>
          </p:cNvSpPr>
          <p:nvPr>
            <p:ph type="ftr" sz="quarter" idx="3"/>
          </p:nvPr>
        </p:nvSpPr>
        <p:spPr>
          <a:xfrm>
            <a:off x="3124200" y="6356355"/>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5"/>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5E95A1B-26A1-4716-8938-6FFD5A9D01A3}" type="slidenum">
              <a:rPr lang="en-US" smtClean="0"/>
              <a:t>‹#›</a:t>
            </a:fld>
            <a:endParaRPr lang="en-US" dirty="0"/>
          </a:p>
        </p:txBody>
      </p:sp>
    </p:spTree>
    <p:extLst>
      <p:ext uri="{BB962C8B-B14F-4D97-AF65-F5344CB8AC3E}">
        <p14:creationId xmlns:p14="http://schemas.microsoft.com/office/powerpoint/2010/main" val="197306399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2051" name="Rectangle 3"/>
          <p:cNvSpPr>
            <a:spLocks noGrp="1" noChangeArrowheads="1"/>
          </p:cNvSpPr>
          <p:nvPr>
            <p:ph type="body" idx="1"/>
          </p:nvPr>
        </p:nvSpPr>
        <p:spPr bwMode="auto">
          <a:xfrm>
            <a:off x="457200" y="1600205"/>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a:solidFill>
                  <a:srgbClr val="000000"/>
                </a:solidFill>
              </a:defRPr>
            </a:lvl1pPr>
          </a:lstStyle>
          <a:p>
            <a:pPr fontAlgn="base">
              <a:spcBef>
                <a:spcPct val="0"/>
              </a:spcBef>
              <a:spcAft>
                <a:spcPct val="0"/>
              </a:spcAft>
              <a:defRPr/>
            </a:pPr>
            <a:endParaRPr kumimoji="1" lang="en-US" altLang="ja-JP" dirty="0">
              <a:ea typeface="Arial Unicode MS" pitchFamily="50" charset="-128"/>
              <a:cs typeface="Arial Unicode MS" pitchFamily="50" charset="-128"/>
            </a:endParaRPr>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a:solidFill>
                  <a:srgbClr val="000000"/>
                </a:solidFill>
              </a:defRPr>
            </a:lvl1pPr>
          </a:lstStyle>
          <a:p>
            <a:pPr fontAlgn="base">
              <a:spcBef>
                <a:spcPct val="0"/>
              </a:spcBef>
              <a:spcAft>
                <a:spcPct val="0"/>
              </a:spcAft>
              <a:defRPr/>
            </a:pPr>
            <a:endParaRPr kumimoji="1" lang="en-US" altLang="ja-JP" dirty="0">
              <a:ea typeface="Arial Unicode MS" pitchFamily="50" charset="-128"/>
              <a:cs typeface="Arial Unicode MS" pitchFamily="50" charset="-128"/>
            </a:endParaRPr>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a:solidFill>
                  <a:srgbClr val="000000"/>
                </a:solidFill>
              </a:defRPr>
            </a:lvl1pPr>
          </a:lstStyle>
          <a:p>
            <a:pPr fontAlgn="base">
              <a:spcBef>
                <a:spcPct val="0"/>
              </a:spcBef>
              <a:spcAft>
                <a:spcPct val="0"/>
              </a:spcAft>
              <a:defRPr/>
            </a:pPr>
            <a:fld id="{279C7FB9-9719-4DA7-BE03-90DFFB60B205}" type="slidenum">
              <a:rPr kumimoji="1" lang="en-US" altLang="ja-JP">
                <a:ea typeface="Arial Unicode MS" pitchFamily="50" charset="-128"/>
                <a:cs typeface="Arial Unicode MS" pitchFamily="50" charset="-128"/>
              </a:rPr>
              <a:pPr fontAlgn="base">
                <a:spcBef>
                  <a:spcPct val="0"/>
                </a:spcBef>
                <a:spcAft>
                  <a:spcPct val="0"/>
                </a:spcAft>
                <a:defRPr/>
              </a:pPr>
              <a:t>‹#›</a:t>
            </a:fld>
            <a:endParaRPr kumimoji="1" lang="en-US" altLang="ja-JP" dirty="0">
              <a:ea typeface="Arial Unicode MS" pitchFamily="50" charset="-128"/>
              <a:cs typeface="Arial Unicode MS" pitchFamily="50" charset="-128"/>
            </a:endParaRPr>
          </a:p>
        </p:txBody>
      </p:sp>
    </p:spTree>
    <p:extLst>
      <p:ext uri="{BB962C8B-B14F-4D97-AF65-F5344CB8AC3E}">
        <p14:creationId xmlns:p14="http://schemas.microsoft.com/office/powerpoint/2010/main" val="153664226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Lst>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2051" name="Rectangle 3"/>
          <p:cNvSpPr>
            <a:spLocks noGrp="1" noChangeArrowheads="1"/>
          </p:cNvSpPr>
          <p:nvPr>
            <p:ph type="body" idx="1"/>
          </p:nvPr>
        </p:nvSpPr>
        <p:spPr bwMode="auto">
          <a:xfrm>
            <a:off x="457200" y="1600205"/>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endParaRPr kumimoji="1" lang="en-US" altLang="ja-JP"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endParaRPr kumimoji="1" lang="en-US" altLang="ja-JP"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fld id="{9D00EA7F-598A-4488-8937-2F13188E7597}" type="slidenum">
              <a:rPr kumimoji="1" lang="en-US" altLang="ja-JP"/>
              <a:pPr fontAlgn="base">
                <a:spcBef>
                  <a:spcPct val="0"/>
                </a:spcBef>
                <a:spcAft>
                  <a:spcPct val="0"/>
                </a:spcAft>
                <a:defRPr/>
              </a:pPr>
              <a:t>‹#›</a:t>
            </a:fld>
            <a:endParaRPr kumimoji="1" lang="en-US" altLang="ja-JP" dirty="0"/>
          </a:p>
        </p:txBody>
      </p:sp>
    </p:spTree>
    <p:extLst>
      <p:ext uri="{BB962C8B-B14F-4D97-AF65-F5344CB8AC3E}">
        <p14:creationId xmlns:p14="http://schemas.microsoft.com/office/powerpoint/2010/main" val="130587138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 id="2147483689" r:id="rId12"/>
    <p:sldLayoutId id="2147483690" r:id="rId13"/>
    <p:sldLayoutId id="2147483691" r:id="rId14"/>
    <p:sldLayoutId id="2147483692" r:id="rId15"/>
    <p:sldLayoutId id="2147483693" r:id="rId16"/>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ja-JP" altLang="en-US" smtClean="0"/>
              <a:t>マスタ タイトルの書式設定</a:t>
            </a:r>
          </a:p>
        </p:txBody>
      </p:sp>
      <p:sp>
        <p:nvSpPr>
          <p:cNvPr id="2051" name="Rectangle 3"/>
          <p:cNvSpPr>
            <a:spLocks noGrp="1" noChangeArrowheads="1"/>
          </p:cNvSpPr>
          <p:nvPr>
            <p:ph type="body" idx="1"/>
          </p:nvPr>
        </p:nvSpPr>
        <p:spPr bwMode="auto">
          <a:xfrm>
            <a:off x="457200" y="1600217"/>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ja-JP" altLang="en-US" smtClean="0"/>
              <a:t>マスタ テキストの書式設定</a:t>
            </a:r>
          </a:p>
          <a:p>
            <a:pPr lvl="1"/>
            <a:r>
              <a:rPr lang="ja-JP" altLang="en-US" smtClean="0"/>
              <a:t>第 </a:t>
            </a:r>
            <a:r>
              <a:rPr lang="en-US" altLang="ja-JP" smtClean="0"/>
              <a:t>2 </a:t>
            </a:r>
            <a:r>
              <a:rPr lang="ja-JP" altLang="en-US" smtClean="0"/>
              <a:t>レベル</a:t>
            </a:r>
          </a:p>
          <a:p>
            <a:pPr lvl="2"/>
            <a:r>
              <a:rPr lang="ja-JP" altLang="en-US" smtClean="0"/>
              <a:t>第 </a:t>
            </a:r>
            <a:r>
              <a:rPr lang="en-US" altLang="ja-JP" smtClean="0"/>
              <a:t>3 </a:t>
            </a:r>
            <a:r>
              <a:rPr lang="ja-JP" altLang="en-US" smtClean="0"/>
              <a:t>レベル</a:t>
            </a:r>
          </a:p>
          <a:p>
            <a:pPr lvl="3"/>
            <a:r>
              <a:rPr lang="ja-JP" altLang="en-US" smtClean="0"/>
              <a:t>第 </a:t>
            </a:r>
            <a:r>
              <a:rPr lang="en-US" altLang="ja-JP" smtClean="0"/>
              <a:t>4 </a:t>
            </a:r>
            <a:r>
              <a:rPr lang="ja-JP" altLang="en-US" smtClean="0"/>
              <a:t>レベル</a:t>
            </a:r>
          </a:p>
          <a:p>
            <a:pPr lvl="4"/>
            <a:r>
              <a:rPr lang="ja-JP" altLang="en-US" smtClean="0"/>
              <a:t>第 </a:t>
            </a:r>
            <a:r>
              <a:rPr lang="en-US" altLang="ja-JP" smtClean="0"/>
              <a:t>5 </a:t>
            </a:r>
            <a:r>
              <a:rPr lang="ja-JP" altLang="en-US" smtClean="0"/>
              <a:t>レベル</a:t>
            </a:r>
          </a:p>
        </p:txBody>
      </p:sp>
      <p:sp>
        <p:nvSpPr>
          <p:cNvPr id="1028"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endParaRPr kumimoji="1" lang="en-US" altLang="ja-JP" dirty="0"/>
          </a:p>
        </p:txBody>
      </p:sp>
      <p:sp>
        <p:nvSpPr>
          <p:cNvPr id="1029"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endParaRPr kumimoji="1" lang="en-US" altLang="ja-JP" dirty="0"/>
          </a:p>
        </p:txBody>
      </p:sp>
      <p:sp>
        <p:nvSpPr>
          <p:cNvPr id="1030"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b="0" smtClean="0">
                <a:solidFill>
                  <a:srgbClr val="000000"/>
                </a:solidFill>
                <a:ea typeface="Arial Unicode MS" pitchFamily="50" charset="-128"/>
                <a:cs typeface="Arial Unicode MS" pitchFamily="50" charset="-128"/>
              </a:defRPr>
            </a:lvl1pPr>
          </a:lstStyle>
          <a:p>
            <a:pPr fontAlgn="base">
              <a:spcBef>
                <a:spcPct val="0"/>
              </a:spcBef>
              <a:spcAft>
                <a:spcPct val="0"/>
              </a:spcAft>
              <a:defRPr/>
            </a:pPr>
            <a:fld id="{9D00EA7F-598A-4488-8937-2F13188E7597}" type="slidenum">
              <a:rPr kumimoji="1" lang="en-US" altLang="ja-JP"/>
              <a:pPr fontAlgn="base">
                <a:spcBef>
                  <a:spcPct val="0"/>
                </a:spcBef>
                <a:spcAft>
                  <a:spcPct val="0"/>
                </a:spcAft>
                <a:defRPr/>
              </a:pPr>
              <a:t>‹#›</a:t>
            </a:fld>
            <a:endParaRPr kumimoji="1" lang="en-US" altLang="ja-JP" dirty="0"/>
          </a:p>
        </p:txBody>
      </p:sp>
    </p:spTree>
    <p:extLst>
      <p:ext uri="{BB962C8B-B14F-4D97-AF65-F5344CB8AC3E}">
        <p14:creationId xmlns:p14="http://schemas.microsoft.com/office/powerpoint/2010/main" val="3775225559"/>
      </p:ext>
    </p:extLst>
  </p:cSld>
  <p:clrMap bg1="lt1" tx1="dk1" bg2="lt2" tx2="dk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Lst>
  <p:hf hdr="0" ftr="0" dt="0"/>
  <p:txStyles>
    <p:titleStyle>
      <a:lvl1pPr algn="ctr" rtl="0" eaLnBrk="0" fontAlgn="base" hangingPunct="0">
        <a:spcBef>
          <a:spcPct val="0"/>
        </a:spcBef>
        <a:spcAft>
          <a:spcPct val="0"/>
        </a:spcAft>
        <a:defRPr kumimoji="1" sz="4400">
          <a:solidFill>
            <a:schemeClr val="tx2"/>
          </a:solidFill>
          <a:latin typeface="+mj-lt"/>
          <a:ea typeface="+mj-ea"/>
          <a:cs typeface="+mj-cs"/>
        </a:defRPr>
      </a:lvl1pPr>
      <a:lvl2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2pPr>
      <a:lvl3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3pPr>
      <a:lvl4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4pPr>
      <a:lvl5pPr algn="ctr" rtl="0" eaLnBrk="0" fontAlgn="base" hangingPunct="0">
        <a:spcBef>
          <a:spcPct val="0"/>
        </a:spcBef>
        <a:spcAft>
          <a:spcPct val="0"/>
        </a:spcAft>
        <a:defRPr kumimoji="1" sz="4400">
          <a:solidFill>
            <a:schemeClr val="tx2"/>
          </a:solidFill>
          <a:latin typeface="Arial" pitchFamily="34" charset="0"/>
          <a:ea typeface="ＭＳ Ｐゴシック" pitchFamily="50" charset="-128"/>
        </a:defRPr>
      </a:lvl5pPr>
      <a:lvl6pPr marL="457200" algn="ctr" rtl="0" fontAlgn="base">
        <a:spcBef>
          <a:spcPct val="0"/>
        </a:spcBef>
        <a:spcAft>
          <a:spcPct val="0"/>
        </a:spcAft>
        <a:defRPr kumimoji="1" sz="4400">
          <a:solidFill>
            <a:schemeClr val="tx2"/>
          </a:solidFill>
          <a:latin typeface="Arial" pitchFamily="34" charset="0"/>
          <a:ea typeface="ＭＳ Ｐゴシック" pitchFamily="50" charset="-128"/>
        </a:defRPr>
      </a:lvl6pPr>
      <a:lvl7pPr marL="914400" algn="ctr" rtl="0" fontAlgn="base">
        <a:spcBef>
          <a:spcPct val="0"/>
        </a:spcBef>
        <a:spcAft>
          <a:spcPct val="0"/>
        </a:spcAft>
        <a:defRPr kumimoji="1" sz="4400">
          <a:solidFill>
            <a:schemeClr val="tx2"/>
          </a:solidFill>
          <a:latin typeface="Arial" pitchFamily="34" charset="0"/>
          <a:ea typeface="ＭＳ Ｐゴシック" pitchFamily="50" charset="-128"/>
        </a:defRPr>
      </a:lvl7pPr>
      <a:lvl8pPr marL="1371600" algn="ctr" rtl="0" fontAlgn="base">
        <a:spcBef>
          <a:spcPct val="0"/>
        </a:spcBef>
        <a:spcAft>
          <a:spcPct val="0"/>
        </a:spcAft>
        <a:defRPr kumimoji="1" sz="4400">
          <a:solidFill>
            <a:schemeClr val="tx2"/>
          </a:solidFill>
          <a:latin typeface="Arial" pitchFamily="34" charset="0"/>
          <a:ea typeface="ＭＳ Ｐゴシック" pitchFamily="50" charset="-128"/>
        </a:defRPr>
      </a:lvl8pPr>
      <a:lvl9pPr marL="1828800" algn="ctr" rtl="0" fontAlgn="base">
        <a:spcBef>
          <a:spcPct val="0"/>
        </a:spcBef>
        <a:spcAft>
          <a:spcPct val="0"/>
        </a:spcAft>
        <a:defRPr kumimoji="1" sz="4400">
          <a:solidFill>
            <a:schemeClr val="tx2"/>
          </a:solidFill>
          <a:latin typeface="Arial" pitchFamily="34" charset="0"/>
          <a:ea typeface="ＭＳ Ｐゴシック" pitchFamily="50"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mn-ea"/>
        </a:defRPr>
      </a:lvl3pPr>
      <a:lvl4pPr marL="1600200" indent="-228600" algn="l" rtl="0" eaLnBrk="0" fontAlgn="base" hangingPunct="0">
        <a:spcBef>
          <a:spcPct val="20000"/>
        </a:spcBef>
        <a:spcAft>
          <a:spcPct val="0"/>
        </a:spcAft>
        <a:buChar char="–"/>
        <a:defRPr kumimoji="1" sz="2000">
          <a:solidFill>
            <a:schemeClr val="tx1"/>
          </a:solidFill>
          <a:latin typeface="+mn-lt"/>
          <a:ea typeface="+mn-ea"/>
        </a:defRPr>
      </a:lvl4pPr>
      <a:lvl5pPr marL="2057400" indent="-228600" algn="l" rtl="0" eaLnBrk="0" fontAlgn="base" hangingPunct="0">
        <a:spcBef>
          <a:spcPct val="20000"/>
        </a:spcBef>
        <a:spcAft>
          <a:spcPct val="0"/>
        </a:spcAft>
        <a:buChar char="»"/>
        <a:defRPr kumimoji="1" sz="2000">
          <a:solidFill>
            <a:schemeClr val="tx1"/>
          </a:solidFill>
          <a:latin typeface="+mn-lt"/>
          <a:ea typeface="+mn-ea"/>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457200" y="1600202"/>
            <a:ext cx="8229600" cy="4525963"/>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2"/>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B5DDC99-A039-42E5-A235-3B589345664D}" type="datetimeFigureOut">
              <a:rPr lang="en-US" smtClean="0">
                <a:solidFill>
                  <a:prstClr val="black">
                    <a:tint val="75000"/>
                  </a:prstClr>
                </a:solidFill>
              </a:rPr>
              <a:pPr/>
              <a:t>9/14/2015</a:t>
            </a:fld>
            <a:endParaRPr lang="en-US" dirty="0">
              <a:solidFill>
                <a:prstClr val="black">
                  <a:tint val="75000"/>
                </a:prstClr>
              </a:solidFill>
            </a:endParaRPr>
          </a:p>
        </p:txBody>
      </p:sp>
      <p:sp>
        <p:nvSpPr>
          <p:cNvPr id="5" name="Footer Placeholder 4"/>
          <p:cNvSpPr>
            <a:spLocks noGrp="1"/>
          </p:cNvSpPr>
          <p:nvPr>
            <p:ph type="ftr" sz="quarter" idx="3"/>
          </p:nvPr>
        </p:nvSpPr>
        <p:spPr>
          <a:xfrm>
            <a:off x="3124200" y="6356352"/>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solidFill>
                <a:prstClr val="black">
                  <a:tint val="75000"/>
                </a:prstClr>
              </a:solidFill>
            </a:endParaRPr>
          </a:p>
        </p:txBody>
      </p:sp>
      <p:sp>
        <p:nvSpPr>
          <p:cNvPr id="6" name="Slide Number Placeholder 5"/>
          <p:cNvSpPr>
            <a:spLocks noGrp="1"/>
          </p:cNvSpPr>
          <p:nvPr>
            <p:ph type="sldNum" sz="quarter" idx="4"/>
          </p:nvPr>
        </p:nvSpPr>
        <p:spPr>
          <a:xfrm>
            <a:off x="6553200" y="6356352"/>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B166BE2-22BE-4D68-B06D-01C40FBA0EB2}" type="slidenum">
              <a:rPr lang="en-US" smtClean="0">
                <a:solidFill>
                  <a:prstClr val="black">
                    <a:tint val="75000"/>
                  </a:prstClr>
                </a:solidFill>
              </a:rPr>
              <a:pPr/>
              <a:t>‹#›</a:t>
            </a:fld>
            <a:endParaRPr lang="en-US" dirty="0">
              <a:solidFill>
                <a:prstClr val="black">
                  <a:tint val="75000"/>
                </a:prstClr>
              </a:solidFill>
            </a:endParaRPr>
          </a:p>
        </p:txBody>
      </p:sp>
    </p:spTree>
    <p:extLst>
      <p:ext uri="{BB962C8B-B14F-4D97-AF65-F5344CB8AC3E}">
        <p14:creationId xmlns:p14="http://schemas.microsoft.com/office/powerpoint/2010/main" val="1937548295"/>
      </p:ext>
    </p:extLst>
  </p:cSld>
  <p:clrMap bg1="lt1" tx1="dk1" bg2="lt2" tx2="dk2" accent1="accent1" accent2="accent2" accent3="accent3" accent4="accent4" accent5="accent5" accent6="accent6" hlink="hlink" folHlink="folHlink"/>
  <p:sldLayoutIdLst>
    <p:sldLayoutId id="2147483724" r:id="rId1"/>
    <p:sldLayoutId id="2147483725" r:id="rId2"/>
    <p:sldLayoutId id="2147483726" r:id="rId3"/>
    <p:sldLayoutId id="2147483727" r:id="rId4"/>
    <p:sldLayoutId id="2147483728" r:id="rId5"/>
    <p:sldLayoutId id="2147483729" r:id="rId6"/>
    <p:sldLayoutId id="2147483730" r:id="rId7"/>
    <p:sldLayoutId id="2147483731" r:id="rId8"/>
    <p:sldLayoutId id="2147483732" r:id="rId9"/>
    <p:sldLayoutId id="2147483733" r:id="rId10"/>
    <p:sldLayoutId id="2147483734"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66.xml"/></Relationships>
</file>

<file path=ppt/slides/_rels/slide10.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jpe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5.xml"/><Relationship Id="rId1" Type="http://schemas.openxmlformats.org/officeDocument/2006/relationships/slideLayout" Target="../slideLayouts/slideLayout7.xml"/><Relationship Id="rId4" Type="http://schemas.openxmlformats.org/officeDocument/2006/relationships/image" Target="../media/image3.wmf"/></Relationships>
</file>

<file path=ppt/slides/_rels/slide14.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8.jpeg"/><Relationship Id="rId1" Type="http://schemas.openxmlformats.org/officeDocument/2006/relationships/slideLayout" Target="../slideLayouts/slideLayout2.xml"/><Relationship Id="rId5" Type="http://schemas.openxmlformats.org/officeDocument/2006/relationships/image" Target="../media/image3.wmf"/><Relationship Id="rId4" Type="http://schemas.openxmlformats.org/officeDocument/2006/relationships/image" Target="../media/image2.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9.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7.xml"/><Relationship Id="rId1" Type="http://schemas.openxmlformats.org/officeDocument/2006/relationships/slideLayout" Target="../slideLayouts/slideLayout55.xml"/></Relationships>
</file>

<file path=ppt/slides/_rels/slide1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xml"/><Relationship Id="rId5" Type="http://schemas.openxmlformats.org/officeDocument/2006/relationships/chart" Target="../charts/chart4.xml"/><Relationship Id="rId4" Type="http://schemas.openxmlformats.org/officeDocument/2006/relationships/chart" Target="../charts/char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xml"/><Relationship Id="rId6" Type="http://schemas.openxmlformats.org/officeDocument/2006/relationships/image" Target="../media/image14.jpeg"/><Relationship Id="rId5" Type="http://schemas.openxmlformats.org/officeDocument/2006/relationships/image" Target="../media/image3.wmf"/><Relationship Id="rId4" Type="http://schemas.openxmlformats.org/officeDocument/2006/relationships/image" Target="../media/image2.jpeg"/></Relationships>
</file>

<file path=ppt/slides/_rels/slide21.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2.jpeg"/><Relationship Id="rId7" Type="http://schemas.openxmlformats.org/officeDocument/2006/relationships/image" Target="../media/image16.png"/><Relationship Id="rId2" Type="http://schemas.openxmlformats.org/officeDocument/2006/relationships/slideLayout" Target="../slideLayouts/slideLayout7.xml"/><Relationship Id="rId1" Type="http://schemas.openxmlformats.org/officeDocument/2006/relationships/vmlDrawing" Target="../drawings/vmlDrawing1.vml"/><Relationship Id="rId6" Type="http://schemas.openxmlformats.org/officeDocument/2006/relationships/image" Target="../media/image15.png"/><Relationship Id="rId5" Type="http://schemas.openxmlformats.org/officeDocument/2006/relationships/oleObject" Target="../embeddings/oleObject1.bin"/><Relationship Id="rId4" Type="http://schemas.openxmlformats.org/officeDocument/2006/relationships/image" Target="../media/image3.wmf"/><Relationship Id="rId9" Type="http://schemas.openxmlformats.org/officeDocument/2006/relationships/image" Target="../media/image18.jpe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3.wmf"/><Relationship Id="rId7" Type="http://schemas.openxmlformats.org/officeDocument/2006/relationships/image" Target="../media/image7.png"/><Relationship Id="rId2" Type="http://schemas.openxmlformats.org/officeDocument/2006/relationships/image" Target="../media/image2.jpeg"/><Relationship Id="rId1" Type="http://schemas.openxmlformats.org/officeDocument/2006/relationships/slideLayout" Target="../slideLayouts/slideLayout1.xml"/><Relationship Id="rId6" Type="http://schemas.openxmlformats.org/officeDocument/2006/relationships/image" Target="../media/image6.png"/><Relationship Id="rId5" Type="http://schemas.openxmlformats.org/officeDocument/2006/relationships/image" Target="../media/image5.jpeg"/><Relationship Id="rId4" Type="http://schemas.openxmlformats.org/officeDocument/2006/relationships/image" Target="../media/image4.jpeg"/></Relationships>
</file>

<file path=ppt/slides/_rels/slide6.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jpeg"/><Relationship Id="rId1" Type="http://schemas.openxmlformats.org/officeDocument/2006/relationships/slideLayout" Target="../slideLayouts/slideLayout18.xml"/></Relationships>
</file>

<file path=ppt/slides/_rels/slide8.xml.rels><?xml version="1.0" encoding="UTF-8" standalone="yes"?>
<Relationships xmlns="http://schemas.openxmlformats.org/package/2006/relationships"><Relationship Id="rId3" Type="http://schemas.openxmlformats.org/officeDocument/2006/relationships/image" Target="../media/image3.wmf"/><Relationship Id="rId2" Type="http://schemas.openxmlformats.org/officeDocument/2006/relationships/image" Target="../media/image2.jpeg"/><Relationship Id="rId1" Type="http://schemas.openxmlformats.org/officeDocument/2006/relationships/slideLayout" Target="../slideLayouts/slideLayout18.xml"/></Relationships>
</file>

<file path=ppt/slides/_rels/slide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3.xml"/><Relationship Id="rId1" Type="http://schemas.openxmlformats.org/officeDocument/2006/relationships/slideLayout" Target="../slideLayouts/slideLayout23.xml"/><Relationship Id="rId5" Type="http://schemas.openxmlformats.org/officeDocument/2006/relationships/image" Target="../media/image9.png"/><Relationship Id="rId4" Type="http://schemas.openxmlformats.org/officeDocument/2006/relationships/image" Target="../media/image3.w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p:cNvSpPr txBox="1"/>
          <p:nvPr/>
        </p:nvSpPr>
        <p:spPr>
          <a:xfrm rot="20464785">
            <a:off x="5257829" y="4797813"/>
            <a:ext cx="2879763" cy="461665"/>
          </a:xfrm>
          <a:prstGeom prst="rect">
            <a:avLst/>
          </a:prstGeom>
          <a:noFill/>
        </p:spPr>
        <p:txBody>
          <a:bodyPr wrap="none" rtlCol="0">
            <a:spAutoFit/>
          </a:bodyPr>
          <a:lstStyle/>
          <a:p>
            <a:r>
              <a:rPr lang="en-US" sz="2400" dirty="0" smtClean="0">
                <a:solidFill>
                  <a:prstClr val="black"/>
                </a:solidFill>
              </a:rPr>
              <a:t>Photo  redox catalysis</a:t>
            </a:r>
            <a:endParaRPr lang="en-US" sz="2400" dirty="0">
              <a:solidFill>
                <a:prstClr val="black"/>
              </a:solidFill>
            </a:endParaRPr>
          </a:p>
        </p:txBody>
      </p:sp>
      <p:sp>
        <p:nvSpPr>
          <p:cNvPr id="2" name="TextBox 1"/>
          <p:cNvSpPr txBox="1"/>
          <p:nvPr/>
        </p:nvSpPr>
        <p:spPr>
          <a:xfrm rot="19851350">
            <a:off x="2616623" y="2872953"/>
            <a:ext cx="4497161" cy="399583"/>
          </a:xfrm>
          <a:prstGeom prst="rect">
            <a:avLst/>
          </a:prstGeom>
          <a:noFill/>
        </p:spPr>
        <p:txBody>
          <a:bodyPr wrap="square" rtlCol="0">
            <a:spAutoFit/>
          </a:bodyPr>
          <a:lstStyle/>
          <a:p>
            <a:r>
              <a:rPr lang="en-US" sz="2000" b="1" dirty="0" smtClean="0">
                <a:solidFill>
                  <a:prstClr val="black"/>
                </a:solidFill>
              </a:rPr>
              <a:t>Catalytic pyrolysis and hydropyrolysis</a:t>
            </a:r>
            <a:endParaRPr lang="en-US" sz="2000" b="1" dirty="0">
              <a:solidFill>
                <a:prstClr val="black"/>
              </a:solidFill>
            </a:endParaRPr>
          </a:p>
        </p:txBody>
      </p:sp>
      <p:sp>
        <p:nvSpPr>
          <p:cNvPr id="4" name="TextBox 3"/>
          <p:cNvSpPr txBox="1"/>
          <p:nvPr/>
        </p:nvSpPr>
        <p:spPr>
          <a:xfrm rot="19706596">
            <a:off x="1327340" y="3390702"/>
            <a:ext cx="1687834" cy="307777"/>
          </a:xfrm>
          <a:prstGeom prst="rect">
            <a:avLst/>
          </a:prstGeom>
          <a:noFill/>
        </p:spPr>
        <p:txBody>
          <a:bodyPr wrap="none" rtlCol="0">
            <a:spAutoFit/>
          </a:bodyPr>
          <a:lstStyle/>
          <a:p>
            <a:r>
              <a:rPr lang="en-US" sz="1400" dirty="0" smtClean="0">
                <a:solidFill>
                  <a:prstClr val="black"/>
                </a:solidFill>
              </a:rPr>
              <a:t>Enzymatic hydrolysis</a:t>
            </a:r>
            <a:endParaRPr lang="en-US" sz="1400" dirty="0">
              <a:solidFill>
                <a:prstClr val="black"/>
              </a:solidFill>
            </a:endParaRPr>
          </a:p>
        </p:txBody>
      </p:sp>
      <p:sp>
        <p:nvSpPr>
          <p:cNvPr id="5" name="TextBox 4"/>
          <p:cNvSpPr txBox="1"/>
          <p:nvPr/>
        </p:nvSpPr>
        <p:spPr>
          <a:xfrm rot="1253491">
            <a:off x="3221499" y="4757259"/>
            <a:ext cx="4301883" cy="400110"/>
          </a:xfrm>
          <a:prstGeom prst="rect">
            <a:avLst/>
          </a:prstGeom>
          <a:solidFill>
            <a:schemeClr val="bg1"/>
          </a:solidFill>
        </p:spPr>
        <p:txBody>
          <a:bodyPr wrap="none" rtlCol="0">
            <a:spAutoFit/>
          </a:bodyPr>
          <a:lstStyle/>
          <a:p>
            <a:r>
              <a:rPr lang="en-US" sz="2000" dirty="0" smtClean="0">
                <a:solidFill>
                  <a:prstClr val="black"/>
                </a:solidFill>
              </a:rPr>
              <a:t>Thermochemical conversion of biomass</a:t>
            </a:r>
            <a:endParaRPr lang="en-US" sz="2000" dirty="0">
              <a:solidFill>
                <a:prstClr val="black"/>
              </a:solidFill>
            </a:endParaRPr>
          </a:p>
        </p:txBody>
      </p:sp>
      <p:sp>
        <p:nvSpPr>
          <p:cNvPr id="6" name="TextBox 5"/>
          <p:cNvSpPr txBox="1"/>
          <p:nvPr/>
        </p:nvSpPr>
        <p:spPr>
          <a:xfrm>
            <a:off x="2057402" y="5105400"/>
            <a:ext cx="3150221" cy="369332"/>
          </a:xfrm>
          <a:prstGeom prst="rect">
            <a:avLst/>
          </a:prstGeom>
          <a:noFill/>
        </p:spPr>
        <p:txBody>
          <a:bodyPr wrap="none" rtlCol="0">
            <a:spAutoFit/>
          </a:bodyPr>
          <a:lstStyle/>
          <a:p>
            <a:r>
              <a:rPr lang="en-US" dirty="0" smtClean="0">
                <a:solidFill>
                  <a:prstClr val="black"/>
                </a:solidFill>
              </a:rPr>
              <a:t>Biochemical conversion process</a:t>
            </a:r>
            <a:endParaRPr lang="en-US" dirty="0">
              <a:solidFill>
                <a:prstClr val="black"/>
              </a:solidFill>
            </a:endParaRPr>
          </a:p>
        </p:txBody>
      </p:sp>
      <p:sp>
        <p:nvSpPr>
          <p:cNvPr id="7" name="TextBox 6"/>
          <p:cNvSpPr txBox="1"/>
          <p:nvPr/>
        </p:nvSpPr>
        <p:spPr>
          <a:xfrm rot="21072842">
            <a:off x="5046491" y="3100851"/>
            <a:ext cx="3480120" cy="369332"/>
          </a:xfrm>
          <a:prstGeom prst="rect">
            <a:avLst/>
          </a:prstGeom>
          <a:noFill/>
        </p:spPr>
        <p:txBody>
          <a:bodyPr wrap="none" rtlCol="0">
            <a:spAutoFit/>
          </a:bodyPr>
          <a:lstStyle/>
          <a:p>
            <a:r>
              <a:rPr lang="en-US" dirty="0" smtClean="0">
                <a:solidFill>
                  <a:prstClr val="black"/>
                </a:solidFill>
              </a:rPr>
              <a:t>Lignocellulosic biomass gasification</a:t>
            </a:r>
            <a:endParaRPr lang="en-US" dirty="0">
              <a:solidFill>
                <a:prstClr val="black"/>
              </a:solidFill>
            </a:endParaRPr>
          </a:p>
        </p:txBody>
      </p:sp>
      <p:sp>
        <p:nvSpPr>
          <p:cNvPr id="8" name="TextBox 7"/>
          <p:cNvSpPr txBox="1"/>
          <p:nvPr/>
        </p:nvSpPr>
        <p:spPr>
          <a:xfrm flipH="1">
            <a:off x="4047438" y="3928646"/>
            <a:ext cx="3724962" cy="338554"/>
          </a:xfrm>
          <a:prstGeom prst="rect">
            <a:avLst/>
          </a:prstGeom>
          <a:noFill/>
        </p:spPr>
        <p:txBody>
          <a:bodyPr wrap="square" rtlCol="0">
            <a:spAutoFit/>
          </a:bodyPr>
          <a:lstStyle/>
          <a:p>
            <a:r>
              <a:rPr lang="en-US" sz="1600" b="1" dirty="0" smtClean="0">
                <a:solidFill>
                  <a:prstClr val="black"/>
                </a:solidFill>
              </a:rPr>
              <a:t>Pyrolysis of alkali pre-treated biomass</a:t>
            </a:r>
            <a:endParaRPr lang="en-US" sz="1600" b="1" dirty="0">
              <a:solidFill>
                <a:prstClr val="black"/>
              </a:solidFill>
            </a:endParaRPr>
          </a:p>
        </p:txBody>
      </p:sp>
      <p:sp>
        <p:nvSpPr>
          <p:cNvPr id="9" name="TextBox 8"/>
          <p:cNvSpPr txBox="1"/>
          <p:nvPr/>
        </p:nvSpPr>
        <p:spPr>
          <a:xfrm rot="21340875">
            <a:off x="1900111" y="1463317"/>
            <a:ext cx="5557996" cy="461665"/>
          </a:xfrm>
          <a:prstGeom prst="rect">
            <a:avLst/>
          </a:prstGeom>
          <a:noFill/>
        </p:spPr>
        <p:txBody>
          <a:bodyPr wrap="none" rtlCol="0">
            <a:spAutoFit/>
          </a:bodyPr>
          <a:lstStyle/>
          <a:p>
            <a:r>
              <a:rPr lang="en-US" sz="2400" dirty="0" smtClean="0">
                <a:solidFill>
                  <a:prstClr val="black"/>
                </a:solidFill>
              </a:rPr>
              <a:t>Reaction engineering kinetics  and catalysis</a:t>
            </a:r>
            <a:endParaRPr lang="en-US" sz="2400" dirty="0">
              <a:solidFill>
                <a:prstClr val="black"/>
              </a:solidFill>
            </a:endParaRPr>
          </a:p>
        </p:txBody>
      </p:sp>
      <p:sp>
        <p:nvSpPr>
          <p:cNvPr id="10" name="TextBox 9"/>
          <p:cNvSpPr txBox="1"/>
          <p:nvPr/>
        </p:nvSpPr>
        <p:spPr>
          <a:xfrm rot="805875">
            <a:off x="773278" y="2322186"/>
            <a:ext cx="3112923" cy="369332"/>
          </a:xfrm>
          <a:prstGeom prst="rect">
            <a:avLst/>
          </a:prstGeom>
          <a:noFill/>
        </p:spPr>
        <p:txBody>
          <a:bodyPr wrap="square" rtlCol="0">
            <a:spAutoFit/>
          </a:bodyPr>
          <a:lstStyle/>
          <a:p>
            <a:r>
              <a:rPr lang="en-US" dirty="0" smtClean="0">
                <a:solidFill>
                  <a:prstClr val="black"/>
                </a:solidFill>
              </a:rPr>
              <a:t>Block copolymer self-assembly</a:t>
            </a:r>
            <a:endParaRPr lang="en-US" dirty="0">
              <a:solidFill>
                <a:prstClr val="black"/>
              </a:solidFill>
            </a:endParaRPr>
          </a:p>
        </p:txBody>
      </p:sp>
      <p:sp>
        <p:nvSpPr>
          <p:cNvPr id="11" name="TextBox 10"/>
          <p:cNvSpPr txBox="1"/>
          <p:nvPr/>
        </p:nvSpPr>
        <p:spPr>
          <a:xfrm>
            <a:off x="762001" y="4431268"/>
            <a:ext cx="2752805" cy="369332"/>
          </a:xfrm>
          <a:prstGeom prst="rect">
            <a:avLst/>
          </a:prstGeom>
          <a:noFill/>
        </p:spPr>
        <p:txBody>
          <a:bodyPr wrap="none" rtlCol="0">
            <a:spAutoFit/>
          </a:bodyPr>
          <a:lstStyle/>
          <a:p>
            <a:r>
              <a:rPr lang="en-US" dirty="0" smtClean="0">
                <a:solidFill>
                  <a:prstClr val="black"/>
                </a:solidFill>
              </a:rPr>
              <a:t>Free radical photopolymers</a:t>
            </a:r>
            <a:endParaRPr lang="en-US" dirty="0">
              <a:solidFill>
                <a:prstClr val="black"/>
              </a:solidFill>
            </a:endParaRPr>
          </a:p>
        </p:txBody>
      </p:sp>
      <p:sp>
        <p:nvSpPr>
          <p:cNvPr id="3" name="TextBox 2"/>
          <p:cNvSpPr txBox="1"/>
          <p:nvPr/>
        </p:nvSpPr>
        <p:spPr>
          <a:xfrm>
            <a:off x="1143000" y="1219200"/>
            <a:ext cx="6915445" cy="3477875"/>
          </a:xfrm>
          <a:prstGeom prst="rect">
            <a:avLst/>
          </a:prstGeom>
          <a:solidFill>
            <a:schemeClr val="bg1"/>
          </a:solidFill>
          <a:ln w="57150">
            <a:solidFill>
              <a:srgbClr val="00B050"/>
            </a:solidFill>
          </a:ln>
        </p:spPr>
        <p:txBody>
          <a:bodyPr wrap="square" rtlCol="0">
            <a:spAutoFit/>
          </a:bodyPr>
          <a:lstStyle/>
          <a:p>
            <a:pPr algn="ctr"/>
            <a:endParaRPr lang="en-US" sz="3200" b="1" dirty="0" smtClean="0"/>
          </a:p>
          <a:p>
            <a:pPr algn="ctr"/>
            <a:r>
              <a:rPr lang="en-US" sz="3200" b="1" dirty="0" smtClean="0"/>
              <a:t>Rapid Catalyst screening using a high pressure,  tandem µ-Reactor</a:t>
            </a:r>
          </a:p>
          <a:p>
            <a:pPr algn="ctr"/>
            <a:endParaRPr lang="en-US" sz="3200" b="1" dirty="0" smtClean="0"/>
          </a:p>
          <a:p>
            <a:pPr algn="ctr"/>
            <a:endParaRPr lang="en-US" sz="3200" b="1" dirty="0"/>
          </a:p>
          <a:p>
            <a:pPr algn="ctr"/>
            <a:r>
              <a:rPr lang="en-US" sz="2000" u="sng" dirty="0"/>
              <a:t>R.R. Freeman</a:t>
            </a:r>
            <a:r>
              <a:rPr lang="en-US" sz="2000" baseline="30000" dirty="0"/>
              <a:t>(1)</a:t>
            </a:r>
            <a:r>
              <a:rPr lang="en-US" sz="2000" dirty="0"/>
              <a:t>, Chu Watanabe</a:t>
            </a:r>
            <a:r>
              <a:rPr lang="en-US" sz="2000" baseline="30000" dirty="0"/>
              <a:t>(1)</a:t>
            </a:r>
            <a:r>
              <a:rPr lang="en-US" sz="2000" dirty="0"/>
              <a:t>, Young-Min Kim</a:t>
            </a:r>
            <a:r>
              <a:rPr lang="en-US" sz="2000" baseline="30000" dirty="0"/>
              <a:t>(1)</a:t>
            </a:r>
            <a:r>
              <a:rPr lang="en-US" sz="2000" dirty="0"/>
              <a:t>, Prof. Norio Teramae</a:t>
            </a:r>
            <a:r>
              <a:rPr lang="en-US" sz="2000" baseline="30000" dirty="0"/>
              <a:t>(2)</a:t>
            </a:r>
            <a:endParaRPr lang="en-US" sz="2000" dirty="0"/>
          </a:p>
          <a:p>
            <a:pPr algn="ctr"/>
            <a:endParaRPr lang="en-US" sz="2000" b="1" dirty="0"/>
          </a:p>
        </p:txBody>
      </p:sp>
    </p:spTree>
    <p:extLst>
      <p:ext uri="{BB962C8B-B14F-4D97-AF65-F5344CB8AC3E}">
        <p14:creationId xmlns:p14="http://schemas.microsoft.com/office/powerpoint/2010/main" val="2993047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25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42" name="角丸四角形 191"/>
          <p:cNvSpPr>
            <a:spLocks noChangeArrowheads="1"/>
          </p:cNvSpPr>
          <p:nvPr/>
        </p:nvSpPr>
        <p:spPr bwMode="auto">
          <a:xfrm>
            <a:off x="338143" y="1582738"/>
            <a:ext cx="2709863" cy="4894262"/>
          </a:xfrm>
          <a:prstGeom prst="roundRect">
            <a:avLst>
              <a:gd name="adj" fmla="val 3315"/>
            </a:avLst>
          </a:prstGeom>
          <a:solidFill>
            <a:srgbClr val="FFFFCC">
              <a:alpha val="47059"/>
            </a:srgbClr>
          </a:solidFill>
          <a:ln w="19050" algn="ctr">
            <a:solidFill>
              <a:srgbClr val="00CC99"/>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endParaRPr lang="ja-JP" altLang="en-US" sz="1200">
              <a:solidFill>
                <a:srgbClr val="FFFFFF"/>
              </a:solidFill>
              <a:cs typeface="Arial" pitchFamily="34" charset="0"/>
            </a:endParaRPr>
          </a:p>
        </p:txBody>
      </p:sp>
      <p:cxnSp>
        <p:nvCxnSpPr>
          <p:cNvPr id="21" name="直線コネクタ 20"/>
          <p:cNvCxnSpPr/>
          <p:nvPr/>
        </p:nvCxnSpPr>
        <p:spPr>
          <a:xfrm flipH="1">
            <a:off x="746072" y="3103565"/>
            <a:ext cx="5880" cy="2520951"/>
          </a:xfrm>
          <a:prstGeom prst="line">
            <a:avLst/>
          </a:prstGeom>
        </p:spPr>
        <p:style>
          <a:lnRef idx="1">
            <a:schemeClr val="accent1"/>
          </a:lnRef>
          <a:fillRef idx="0">
            <a:schemeClr val="accent1"/>
          </a:fillRef>
          <a:effectRef idx="0">
            <a:schemeClr val="accent1"/>
          </a:effectRef>
          <a:fontRef idx="minor">
            <a:schemeClr val="tx1"/>
          </a:fontRef>
        </p:style>
      </p:cxnSp>
      <p:sp>
        <p:nvSpPr>
          <p:cNvPr id="38917" name="正方形/長方形 129"/>
          <p:cNvSpPr>
            <a:spLocks noChangeArrowheads="1"/>
          </p:cNvSpPr>
          <p:nvPr/>
        </p:nvSpPr>
        <p:spPr bwMode="auto">
          <a:xfrm>
            <a:off x="4105887" y="801241"/>
            <a:ext cx="3844927" cy="43656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2000" b="1" dirty="0">
                <a:solidFill>
                  <a:srgbClr val="000000"/>
                </a:solidFill>
                <a:cs typeface="Arial" pitchFamily="34" charset="0"/>
              </a:rPr>
              <a:t>Separation analysis</a:t>
            </a:r>
          </a:p>
          <a:p>
            <a:pPr algn="ctr" eaLnBrk="1" fontAlgn="base" hangingPunct="1">
              <a:spcBef>
                <a:spcPct val="0"/>
              </a:spcBef>
              <a:spcAft>
                <a:spcPct val="0"/>
              </a:spcAft>
              <a:buFontTx/>
              <a:buNone/>
            </a:pPr>
            <a:r>
              <a:rPr lang="en-US" altLang="ja-JP" sz="2000" b="1" i="1" dirty="0">
                <a:solidFill>
                  <a:srgbClr val="005286"/>
                </a:solidFill>
                <a:cs typeface="Arial" pitchFamily="34" charset="0"/>
              </a:rPr>
              <a:t>“ Stepwise temp. mode ” </a:t>
            </a:r>
            <a:endParaRPr lang="ja-JP" altLang="en-US" sz="2000" b="1" dirty="0">
              <a:solidFill>
                <a:srgbClr val="000000"/>
              </a:solidFill>
              <a:cs typeface="Arial" pitchFamily="34" charset="0"/>
            </a:endParaRPr>
          </a:p>
        </p:txBody>
      </p:sp>
      <p:sp>
        <p:nvSpPr>
          <p:cNvPr id="38918" name="正方形/長方形 130"/>
          <p:cNvSpPr>
            <a:spLocks noChangeArrowheads="1"/>
          </p:cNvSpPr>
          <p:nvPr/>
        </p:nvSpPr>
        <p:spPr bwMode="auto">
          <a:xfrm>
            <a:off x="113573" y="838200"/>
            <a:ext cx="3163027" cy="5715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36000" tIns="36000" rIns="36000" bIns="3600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2000" b="1" dirty="0">
                <a:solidFill>
                  <a:srgbClr val="000000"/>
                </a:solidFill>
                <a:cs typeface="Arial" pitchFamily="34" charset="0"/>
              </a:rPr>
              <a:t>Online – MS analysis</a:t>
            </a:r>
          </a:p>
          <a:p>
            <a:pPr algn="ctr" eaLnBrk="1" fontAlgn="base" hangingPunct="1">
              <a:spcBef>
                <a:spcPct val="0"/>
              </a:spcBef>
              <a:spcAft>
                <a:spcPct val="0"/>
              </a:spcAft>
              <a:buFontTx/>
              <a:buNone/>
            </a:pPr>
            <a:r>
              <a:rPr lang="en-US" altLang="ja-JP" sz="2000" b="1" i="1" dirty="0">
                <a:solidFill>
                  <a:srgbClr val="005286"/>
                </a:solidFill>
                <a:cs typeface="Arial" pitchFamily="34" charset="0"/>
              </a:rPr>
              <a:t>“ Linear temp. mode ”</a:t>
            </a:r>
            <a:endParaRPr lang="ja-JP" altLang="en-US" sz="2000" b="1" i="1" dirty="0">
              <a:solidFill>
                <a:srgbClr val="000000"/>
              </a:solidFill>
              <a:cs typeface="Arial" pitchFamily="34" charset="0"/>
            </a:endParaRPr>
          </a:p>
        </p:txBody>
      </p:sp>
      <p:grpSp>
        <p:nvGrpSpPr>
          <p:cNvPr id="38923" name="グループ化 398"/>
          <p:cNvGrpSpPr>
            <a:grpSpLocks/>
          </p:cNvGrpSpPr>
          <p:nvPr/>
        </p:nvGrpSpPr>
        <p:grpSpPr bwMode="auto">
          <a:xfrm>
            <a:off x="747719" y="2433643"/>
            <a:ext cx="2782887" cy="674687"/>
            <a:chOff x="646197" y="7370530"/>
            <a:chExt cx="2586394" cy="333063"/>
          </a:xfrm>
        </p:grpSpPr>
        <p:sp>
          <p:nvSpPr>
            <p:cNvPr id="38971" name="Line 7"/>
            <p:cNvSpPr>
              <a:spLocks noChangeShapeType="1"/>
            </p:cNvSpPr>
            <p:nvPr/>
          </p:nvSpPr>
          <p:spPr bwMode="auto">
            <a:xfrm>
              <a:off x="646197" y="7703105"/>
              <a:ext cx="2586394" cy="4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72" name="Line 87"/>
            <p:cNvSpPr>
              <a:spLocks noChangeShapeType="1"/>
            </p:cNvSpPr>
            <p:nvPr/>
          </p:nvSpPr>
          <p:spPr bwMode="auto">
            <a:xfrm flipV="1">
              <a:off x="646197" y="7370530"/>
              <a:ext cx="908" cy="3307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73" name="Freeform 157"/>
            <p:cNvSpPr>
              <a:spLocks/>
            </p:cNvSpPr>
            <p:nvPr/>
          </p:nvSpPr>
          <p:spPr bwMode="auto">
            <a:xfrm flipV="1">
              <a:off x="651638" y="7370530"/>
              <a:ext cx="2579139" cy="215820"/>
            </a:xfrm>
            <a:custGeom>
              <a:avLst/>
              <a:gdLst>
                <a:gd name="T0" fmla="*/ 2147483647 w 10666"/>
                <a:gd name="T1" fmla="*/ 2147483647 h 3833"/>
                <a:gd name="T2" fmla="*/ 2147483647 w 10666"/>
                <a:gd name="T3" fmla="*/ 2147483647 h 3833"/>
                <a:gd name="T4" fmla="*/ 2147483647 w 10666"/>
                <a:gd name="T5" fmla="*/ 2147483647 h 3833"/>
                <a:gd name="T6" fmla="*/ 2147483647 w 10666"/>
                <a:gd name="T7" fmla="*/ 2147483647 h 3833"/>
                <a:gd name="T8" fmla="*/ 2147483647 w 10666"/>
                <a:gd name="T9" fmla="*/ 2147483647 h 3833"/>
                <a:gd name="T10" fmla="*/ 2147483647 w 10666"/>
                <a:gd name="T11" fmla="*/ 2147483647 h 3833"/>
                <a:gd name="T12" fmla="*/ 2147483647 w 10666"/>
                <a:gd name="T13" fmla="*/ 2147483647 h 3833"/>
                <a:gd name="T14" fmla="*/ 2147483647 w 10666"/>
                <a:gd name="T15" fmla="*/ 2147483647 h 3833"/>
                <a:gd name="T16" fmla="*/ 2147483647 w 10666"/>
                <a:gd name="T17" fmla="*/ 2147483647 h 3833"/>
                <a:gd name="T18" fmla="*/ 2147483647 w 10666"/>
                <a:gd name="T19" fmla="*/ 2147483647 h 3833"/>
                <a:gd name="T20" fmla="*/ 2147483647 w 10666"/>
                <a:gd name="T21" fmla="*/ 2147483647 h 3833"/>
                <a:gd name="T22" fmla="*/ 2147483647 w 10666"/>
                <a:gd name="T23" fmla="*/ 2147483647 h 3833"/>
                <a:gd name="T24" fmla="*/ 2147483647 w 10666"/>
                <a:gd name="T25" fmla="*/ 2147483647 h 3833"/>
                <a:gd name="T26" fmla="*/ 2147483647 w 10666"/>
                <a:gd name="T27" fmla="*/ 2147483647 h 3833"/>
                <a:gd name="T28" fmla="*/ 2147483647 w 10666"/>
                <a:gd name="T29" fmla="*/ 2147483647 h 3833"/>
                <a:gd name="T30" fmla="*/ 2147483647 w 10666"/>
                <a:gd name="T31" fmla="*/ 2147483647 h 3833"/>
                <a:gd name="T32" fmla="*/ 2147483647 w 10666"/>
                <a:gd name="T33" fmla="*/ 2147483647 h 3833"/>
                <a:gd name="T34" fmla="*/ 2147483647 w 10666"/>
                <a:gd name="T35" fmla="*/ 2147483647 h 3833"/>
                <a:gd name="T36" fmla="*/ 2147483647 w 10666"/>
                <a:gd name="T37" fmla="*/ 2147483647 h 3833"/>
                <a:gd name="T38" fmla="*/ 2147483647 w 10666"/>
                <a:gd name="T39" fmla="*/ 2147483647 h 3833"/>
                <a:gd name="T40" fmla="*/ 2147483647 w 10666"/>
                <a:gd name="T41" fmla="*/ 2147483647 h 3833"/>
                <a:gd name="T42" fmla="*/ 2147483647 w 10666"/>
                <a:gd name="T43" fmla="*/ 2147483647 h 3833"/>
                <a:gd name="T44" fmla="*/ 2147483647 w 10666"/>
                <a:gd name="T45" fmla="*/ 2147483647 h 3833"/>
                <a:gd name="T46" fmla="*/ 2147483647 w 10666"/>
                <a:gd name="T47" fmla="*/ 2147483647 h 3833"/>
                <a:gd name="T48" fmla="*/ 2147483647 w 10666"/>
                <a:gd name="T49" fmla="*/ 2147483647 h 3833"/>
                <a:gd name="T50" fmla="*/ 2147483647 w 10666"/>
                <a:gd name="T51" fmla="*/ 2147483647 h 3833"/>
                <a:gd name="T52" fmla="*/ 2147483647 w 10666"/>
                <a:gd name="T53" fmla="*/ 2147483647 h 3833"/>
                <a:gd name="T54" fmla="*/ 2147483647 w 10666"/>
                <a:gd name="T55" fmla="*/ 2147483647 h 3833"/>
                <a:gd name="T56" fmla="*/ 2147483647 w 10666"/>
                <a:gd name="T57" fmla="*/ 2147483647 h 3833"/>
                <a:gd name="T58" fmla="*/ 2147483647 w 10666"/>
                <a:gd name="T59" fmla="*/ 2147483647 h 3833"/>
                <a:gd name="T60" fmla="*/ 2147483647 w 10666"/>
                <a:gd name="T61" fmla="*/ 2147483647 h 3833"/>
                <a:gd name="T62" fmla="*/ 2147483647 w 10666"/>
                <a:gd name="T63" fmla="*/ 2147483647 h 3833"/>
                <a:gd name="T64" fmla="*/ 2147483647 w 10666"/>
                <a:gd name="T65" fmla="*/ 2147483647 h 3833"/>
                <a:gd name="T66" fmla="*/ 2147483647 w 10666"/>
                <a:gd name="T67" fmla="*/ 2147483647 h 3833"/>
                <a:gd name="T68" fmla="*/ 2147483647 w 10666"/>
                <a:gd name="T69" fmla="*/ 2147483647 h 3833"/>
                <a:gd name="T70" fmla="*/ 2147483647 w 10666"/>
                <a:gd name="T71" fmla="*/ 2147483647 h 3833"/>
                <a:gd name="T72" fmla="*/ 2147483647 w 10666"/>
                <a:gd name="T73" fmla="*/ 2147483647 h 3833"/>
                <a:gd name="T74" fmla="*/ 2147483647 w 10666"/>
                <a:gd name="T75" fmla="*/ 2147483647 h 3833"/>
                <a:gd name="T76" fmla="*/ 2147483647 w 10666"/>
                <a:gd name="T77" fmla="*/ 2147483647 h 3833"/>
                <a:gd name="T78" fmla="*/ 2147483647 w 10666"/>
                <a:gd name="T79" fmla="*/ 2147483647 h 3833"/>
                <a:gd name="T80" fmla="*/ 2147483647 w 10666"/>
                <a:gd name="T81" fmla="*/ 2147483647 h 3833"/>
                <a:gd name="T82" fmla="*/ 2147483647 w 10666"/>
                <a:gd name="T83" fmla="*/ 2147483647 h 3833"/>
                <a:gd name="T84" fmla="*/ 2147483647 w 10666"/>
                <a:gd name="T85" fmla="*/ 2147483647 h 3833"/>
                <a:gd name="T86" fmla="*/ 2147483647 w 10666"/>
                <a:gd name="T87" fmla="*/ 2147483647 h 3833"/>
                <a:gd name="T88" fmla="*/ 2147483647 w 10666"/>
                <a:gd name="T89" fmla="*/ 2147483647 h 3833"/>
                <a:gd name="T90" fmla="*/ 2147483647 w 10666"/>
                <a:gd name="T91" fmla="*/ 2147483647 h 3833"/>
                <a:gd name="T92" fmla="*/ 2147483647 w 10666"/>
                <a:gd name="T93" fmla="*/ 2147483647 h 3833"/>
                <a:gd name="T94" fmla="*/ 2147483647 w 10666"/>
                <a:gd name="T95" fmla="*/ 2147483647 h 3833"/>
                <a:gd name="T96" fmla="*/ 2147483647 w 10666"/>
                <a:gd name="T97" fmla="*/ 2147483647 h 3833"/>
                <a:gd name="T98" fmla="*/ 2147483647 w 10666"/>
                <a:gd name="T99" fmla="*/ 2147483647 h 3833"/>
                <a:gd name="T100" fmla="*/ 2147483647 w 10666"/>
                <a:gd name="T101" fmla="*/ 2147483647 h 3833"/>
                <a:gd name="T102" fmla="*/ 2147483647 w 10666"/>
                <a:gd name="T103" fmla="*/ 2147483647 h 3833"/>
                <a:gd name="T104" fmla="*/ 2147483647 w 10666"/>
                <a:gd name="T105" fmla="*/ 2147483647 h 3833"/>
                <a:gd name="T106" fmla="*/ 2147483647 w 10666"/>
                <a:gd name="T107" fmla="*/ 2147483647 h 3833"/>
                <a:gd name="T108" fmla="*/ 2147483647 w 10666"/>
                <a:gd name="T109" fmla="*/ 2147483647 h 3833"/>
                <a:gd name="T110" fmla="*/ 2147483647 w 10666"/>
                <a:gd name="T111" fmla="*/ 2147483647 h 3833"/>
                <a:gd name="T112" fmla="*/ 2147483647 w 10666"/>
                <a:gd name="T113" fmla="*/ 2147483647 h 3833"/>
                <a:gd name="T114" fmla="*/ 2147483647 w 10666"/>
                <a:gd name="T115" fmla="*/ 2147483647 h 383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66"/>
                <a:gd name="T175" fmla="*/ 0 h 3833"/>
                <a:gd name="T176" fmla="*/ 10666 w 10666"/>
                <a:gd name="T177" fmla="*/ 3833 h 3833"/>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66" h="3833">
                  <a:moveTo>
                    <a:pt x="0" y="3833"/>
                  </a:moveTo>
                  <a:lnTo>
                    <a:pt x="30" y="3000"/>
                  </a:lnTo>
                  <a:lnTo>
                    <a:pt x="60" y="2724"/>
                  </a:lnTo>
                  <a:lnTo>
                    <a:pt x="91" y="2646"/>
                  </a:lnTo>
                  <a:lnTo>
                    <a:pt x="121" y="2705"/>
                  </a:lnTo>
                  <a:lnTo>
                    <a:pt x="152" y="2637"/>
                  </a:lnTo>
                  <a:lnTo>
                    <a:pt x="182" y="2587"/>
                  </a:lnTo>
                  <a:lnTo>
                    <a:pt x="213" y="2562"/>
                  </a:lnTo>
                  <a:lnTo>
                    <a:pt x="243" y="2564"/>
                  </a:lnTo>
                  <a:lnTo>
                    <a:pt x="274" y="2522"/>
                  </a:lnTo>
                  <a:lnTo>
                    <a:pt x="304" y="2497"/>
                  </a:lnTo>
                  <a:lnTo>
                    <a:pt x="335" y="2511"/>
                  </a:lnTo>
                  <a:lnTo>
                    <a:pt x="365" y="2513"/>
                  </a:lnTo>
                  <a:lnTo>
                    <a:pt x="396" y="2496"/>
                  </a:lnTo>
                  <a:lnTo>
                    <a:pt x="426" y="2489"/>
                  </a:lnTo>
                  <a:lnTo>
                    <a:pt x="457" y="2510"/>
                  </a:lnTo>
                  <a:lnTo>
                    <a:pt x="487" y="2502"/>
                  </a:lnTo>
                  <a:lnTo>
                    <a:pt x="518" y="2544"/>
                  </a:lnTo>
                  <a:lnTo>
                    <a:pt x="548" y="2413"/>
                  </a:lnTo>
                  <a:lnTo>
                    <a:pt x="579" y="2480"/>
                  </a:lnTo>
                  <a:lnTo>
                    <a:pt x="609" y="2528"/>
                  </a:lnTo>
                  <a:lnTo>
                    <a:pt x="640" y="2517"/>
                  </a:lnTo>
                  <a:lnTo>
                    <a:pt x="670" y="2490"/>
                  </a:lnTo>
                  <a:lnTo>
                    <a:pt x="700" y="2474"/>
                  </a:lnTo>
                  <a:lnTo>
                    <a:pt x="731" y="2491"/>
                  </a:lnTo>
                  <a:lnTo>
                    <a:pt x="761" y="2514"/>
                  </a:lnTo>
                  <a:lnTo>
                    <a:pt x="792" y="2503"/>
                  </a:lnTo>
                  <a:lnTo>
                    <a:pt x="822" y="2422"/>
                  </a:lnTo>
                  <a:lnTo>
                    <a:pt x="853" y="2333"/>
                  </a:lnTo>
                  <a:lnTo>
                    <a:pt x="883" y="2423"/>
                  </a:lnTo>
                  <a:lnTo>
                    <a:pt x="914" y="2481"/>
                  </a:lnTo>
                  <a:lnTo>
                    <a:pt x="944" y="2420"/>
                  </a:lnTo>
                  <a:lnTo>
                    <a:pt x="975" y="2449"/>
                  </a:lnTo>
                  <a:lnTo>
                    <a:pt x="1005" y="2457"/>
                  </a:lnTo>
                  <a:lnTo>
                    <a:pt x="1036" y="2471"/>
                  </a:lnTo>
                  <a:lnTo>
                    <a:pt x="1066" y="2453"/>
                  </a:lnTo>
                  <a:lnTo>
                    <a:pt x="1097" y="2443"/>
                  </a:lnTo>
                  <a:lnTo>
                    <a:pt x="1127" y="2475"/>
                  </a:lnTo>
                  <a:lnTo>
                    <a:pt x="1158" y="2443"/>
                  </a:lnTo>
                  <a:lnTo>
                    <a:pt x="1188" y="2458"/>
                  </a:lnTo>
                  <a:lnTo>
                    <a:pt x="1219" y="2436"/>
                  </a:lnTo>
                  <a:lnTo>
                    <a:pt x="1249" y="2410"/>
                  </a:lnTo>
                  <a:lnTo>
                    <a:pt x="1280" y="2392"/>
                  </a:lnTo>
                  <a:lnTo>
                    <a:pt x="1310" y="2458"/>
                  </a:lnTo>
                  <a:lnTo>
                    <a:pt x="1340" y="2221"/>
                  </a:lnTo>
                  <a:lnTo>
                    <a:pt x="1371" y="2418"/>
                  </a:lnTo>
                  <a:lnTo>
                    <a:pt x="1401" y="2407"/>
                  </a:lnTo>
                  <a:lnTo>
                    <a:pt x="1432" y="2441"/>
                  </a:lnTo>
                  <a:lnTo>
                    <a:pt x="1462" y="2416"/>
                  </a:lnTo>
                  <a:lnTo>
                    <a:pt x="1493" y="2424"/>
                  </a:lnTo>
                  <a:lnTo>
                    <a:pt x="1523" y="2440"/>
                  </a:lnTo>
                  <a:lnTo>
                    <a:pt x="1554" y="2401"/>
                  </a:lnTo>
                  <a:lnTo>
                    <a:pt x="1584" y="2430"/>
                  </a:lnTo>
                  <a:lnTo>
                    <a:pt x="1615" y="2398"/>
                  </a:lnTo>
                  <a:lnTo>
                    <a:pt x="1645" y="2392"/>
                  </a:lnTo>
                  <a:lnTo>
                    <a:pt x="1676" y="2423"/>
                  </a:lnTo>
                  <a:lnTo>
                    <a:pt x="1706" y="2391"/>
                  </a:lnTo>
                  <a:lnTo>
                    <a:pt x="1737" y="2417"/>
                  </a:lnTo>
                  <a:lnTo>
                    <a:pt x="1767" y="2430"/>
                  </a:lnTo>
                  <a:lnTo>
                    <a:pt x="1798" y="2380"/>
                  </a:lnTo>
                  <a:lnTo>
                    <a:pt x="1828" y="2389"/>
                  </a:lnTo>
                  <a:lnTo>
                    <a:pt x="1859" y="2397"/>
                  </a:lnTo>
                  <a:lnTo>
                    <a:pt x="1889" y="2351"/>
                  </a:lnTo>
                  <a:lnTo>
                    <a:pt x="1920" y="2416"/>
                  </a:lnTo>
                  <a:lnTo>
                    <a:pt x="1950" y="2335"/>
                  </a:lnTo>
                  <a:lnTo>
                    <a:pt x="1980" y="2420"/>
                  </a:lnTo>
                  <a:lnTo>
                    <a:pt x="2011" y="2414"/>
                  </a:lnTo>
                  <a:lnTo>
                    <a:pt x="2041" y="2418"/>
                  </a:lnTo>
                  <a:lnTo>
                    <a:pt x="2072" y="2381"/>
                  </a:lnTo>
                  <a:lnTo>
                    <a:pt x="2102" y="2434"/>
                  </a:lnTo>
                  <a:lnTo>
                    <a:pt x="2133" y="2433"/>
                  </a:lnTo>
                  <a:lnTo>
                    <a:pt x="2163" y="2407"/>
                  </a:lnTo>
                  <a:lnTo>
                    <a:pt x="2194" y="2398"/>
                  </a:lnTo>
                  <a:lnTo>
                    <a:pt x="2224" y="2417"/>
                  </a:lnTo>
                  <a:lnTo>
                    <a:pt x="2255" y="2404"/>
                  </a:lnTo>
                  <a:lnTo>
                    <a:pt x="2285" y="2426"/>
                  </a:lnTo>
                  <a:lnTo>
                    <a:pt x="2316" y="2421"/>
                  </a:lnTo>
                  <a:lnTo>
                    <a:pt x="2346" y="2319"/>
                  </a:lnTo>
                  <a:lnTo>
                    <a:pt x="2377" y="2396"/>
                  </a:lnTo>
                  <a:lnTo>
                    <a:pt x="2407" y="2387"/>
                  </a:lnTo>
                  <a:lnTo>
                    <a:pt x="2438" y="2396"/>
                  </a:lnTo>
                  <a:lnTo>
                    <a:pt x="2468" y="2421"/>
                  </a:lnTo>
                  <a:lnTo>
                    <a:pt x="2499" y="2434"/>
                  </a:lnTo>
                  <a:lnTo>
                    <a:pt x="2529" y="2417"/>
                  </a:lnTo>
                  <a:lnTo>
                    <a:pt x="2560" y="2419"/>
                  </a:lnTo>
                  <a:lnTo>
                    <a:pt x="2590" y="2406"/>
                  </a:lnTo>
                  <a:lnTo>
                    <a:pt x="2620" y="2441"/>
                  </a:lnTo>
                  <a:lnTo>
                    <a:pt x="2651" y="2435"/>
                  </a:lnTo>
                  <a:lnTo>
                    <a:pt x="2681" y="2445"/>
                  </a:lnTo>
                  <a:lnTo>
                    <a:pt x="2712" y="2442"/>
                  </a:lnTo>
                  <a:lnTo>
                    <a:pt x="2742" y="2375"/>
                  </a:lnTo>
                  <a:lnTo>
                    <a:pt x="2773" y="2336"/>
                  </a:lnTo>
                  <a:lnTo>
                    <a:pt x="2803" y="2439"/>
                  </a:lnTo>
                  <a:lnTo>
                    <a:pt x="2834" y="2466"/>
                  </a:lnTo>
                  <a:lnTo>
                    <a:pt x="2864" y="2439"/>
                  </a:lnTo>
                  <a:lnTo>
                    <a:pt x="2895" y="2482"/>
                  </a:lnTo>
                  <a:lnTo>
                    <a:pt x="2925" y="2374"/>
                  </a:lnTo>
                  <a:lnTo>
                    <a:pt x="2956" y="2506"/>
                  </a:lnTo>
                  <a:lnTo>
                    <a:pt x="2986" y="2503"/>
                  </a:lnTo>
                  <a:lnTo>
                    <a:pt x="3017" y="2412"/>
                  </a:lnTo>
                  <a:lnTo>
                    <a:pt x="3047" y="2472"/>
                  </a:lnTo>
                  <a:lnTo>
                    <a:pt x="3078" y="2534"/>
                  </a:lnTo>
                  <a:lnTo>
                    <a:pt x="3108" y="2529"/>
                  </a:lnTo>
                  <a:lnTo>
                    <a:pt x="3139" y="2539"/>
                  </a:lnTo>
                  <a:lnTo>
                    <a:pt x="3169" y="2549"/>
                  </a:lnTo>
                  <a:lnTo>
                    <a:pt x="3200" y="2517"/>
                  </a:lnTo>
                  <a:lnTo>
                    <a:pt x="3230" y="2489"/>
                  </a:lnTo>
                  <a:lnTo>
                    <a:pt x="3261" y="2504"/>
                  </a:lnTo>
                  <a:lnTo>
                    <a:pt x="3291" y="2522"/>
                  </a:lnTo>
                  <a:lnTo>
                    <a:pt x="3321" y="2529"/>
                  </a:lnTo>
                  <a:lnTo>
                    <a:pt x="3352" y="2540"/>
                  </a:lnTo>
                  <a:lnTo>
                    <a:pt x="3382" y="2515"/>
                  </a:lnTo>
                  <a:lnTo>
                    <a:pt x="3413" y="2533"/>
                  </a:lnTo>
                  <a:lnTo>
                    <a:pt x="3443" y="2512"/>
                  </a:lnTo>
                  <a:lnTo>
                    <a:pt x="3474" y="2550"/>
                  </a:lnTo>
                  <a:lnTo>
                    <a:pt x="3504" y="2498"/>
                  </a:lnTo>
                  <a:lnTo>
                    <a:pt x="3535" y="2560"/>
                  </a:lnTo>
                  <a:lnTo>
                    <a:pt x="3565" y="2502"/>
                  </a:lnTo>
                  <a:lnTo>
                    <a:pt x="3596" y="2502"/>
                  </a:lnTo>
                  <a:lnTo>
                    <a:pt x="3626" y="2498"/>
                  </a:lnTo>
                  <a:lnTo>
                    <a:pt x="3657" y="2538"/>
                  </a:lnTo>
                  <a:lnTo>
                    <a:pt x="3687" y="2507"/>
                  </a:lnTo>
                  <a:lnTo>
                    <a:pt x="3718" y="2521"/>
                  </a:lnTo>
                  <a:lnTo>
                    <a:pt x="3748" y="2517"/>
                  </a:lnTo>
                  <a:lnTo>
                    <a:pt x="3779" y="2477"/>
                  </a:lnTo>
                  <a:lnTo>
                    <a:pt x="3809" y="2518"/>
                  </a:lnTo>
                  <a:lnTo>
                    <a:pt x="3840" y="2500"/>
                  </a:lnTo>
                  <a:lnTo>
                    <a:pt x="3870" y="2454"/>
                  </a:lnTo>
                  <a:lnTo>
                    <a:pt x="3901" y="2465"/>
                  </a:lnTo>
                  <a:lnTo>
                    <a:pt x="3931" y="2455"/>
                  </a:lnTo>
                  <a:lnTo>
                    <a:pt x="3961" y="2402"/>
                  </a:lnTo>
                  <a:lnTo>
                    <a:pt x="3992" y="2415"/>
                  </a:lnTo>
                  <a:lnTo>
                    <a:pt x="4022" y="2363"/>
                  </a:lnTo>
                  <a:lnTo>
                    <a:pt x="4053" y="2284"/>
                  </a:lnTo>
                  <a:lnTo>
                    <a:pt x="4083" y="2284"/>
                  </a:lnTo>
                  <a:lnTo>
                    <a:pt x="4114" y="2307"/>
                  </a:lnTo>
                  <a:lnTo>
                    <a:pt x="4144" y="2282"/>
                  </a:lnTo>
                  <a:lnTo>
                    <a:pt x="4175" y="2232"/>
                  </a:lnTo>
                  <a:lnTo>
                    <a:pt x="4205" y="2187"/>
                  </a:lnTo>
                  <a:lnTo>
                    <a:pt x="4236" y="2147"/>
                  </a:lnTo>
                  <a:lnTo>
                    <a:pt x="4266" y="2088"/>
                  </a:lnTo>
                  <a:lnTo>
                    <a:pt x="4297" y="2061"/>
                  </a:lnTo>
                  <a:lnTo>
                    <a:pt x="4327" y="2024"/>
                  </a:lnTo>
                  <a:lnTo>
                    <a:pt x="4358" y="1958"/>
                  </a:lnTo>
                  <a:lnTo>
                    <a:pt x="4388" y="1893"/>
                  </a:lnTo>
                  <a:lnTo>
                    <a:pt x="4419" y="1833"/>
                  </a:lnTo>
                  <a:lnTo>
                    <a:pt x="4449" y="1780"/>
                  </a:lnTo>
                  <a:lnTo>
                    <a:pt x="4480" y="1690"/>
                  </a:lnTo>
                  <a:lnTo>
                    <a:pt x="4510" y="1551"/>
                  </a:lnTo>
                  <a:lnTo>
                    <a:pt x="4541" y="1510"/>
                  </a:lnTo>
                  <a:lnTo>
                    <a:pt x="4571" y="1433"/>
                  </a:lnTo>
                  <a:lnTo>
                    <a:pt x="4601" y="1302"/>
                  </a:lnTo>
                  <a:lnTo>
                    <a:pt x="4632" y="1217"/>
                  </a:lnTo>
                  <a:lnTo>
                    <a:pt x="4662" y="1133"/>
                  </a:lnTo>
                  <a:lnTo>
                    <a:pt x="4693" y="990"/>
                  </a:lnTo>
                  <a:lnTo>
                    <a:pt x="4723" y="943"/>
                  </a:lnTo>
                  <a:lnTo>
                    <a:pt x="4754" y="818"/>
                  </a:lnTo>
                  <a:lnTo>
                    <a:pt x="4784" y="702"/>
                  </a:lnTo>
                  <a:lnTo>
                    <a:pt x="4815" y="615"/>
                  </a:lnTo>
                  <a:lnTo>
                    <a:pt x="4845" y="532"/>
                  </a:lnTo>
                  <a:lnTo>
                    <a:pt x="4876" y="438"/>
                  </a:lnTo>
                  <a:lnTo>
                    <a:pt x="4906" y="390"/>
                  </a:lnTo>
                  <a:lnTo>
                    <a:pt x="4937" y="328"/>
                  </a:lnTo>
                  <a:lnTo>
                    <a:pt x="4967" y="287"/>
                  </a:lnTo>
                  <a:lnTo>
                    <a:pt x="4998" y="246"/>
                  </a:lnTo>
                  <a:lnTo>
                    <a:pt x="5028" y="234"/>
                  </a:lnTo>
                  <a:lnTo>
                    <a:pt x="5059" y="213"/>
                  </a:lnTo>
                  <a:lnTo>
                    <a:pt x="5089" y="207"/>
                  </a:lnTo>
                  <a:lnTo>
                    <a:pt x="5120" y="225"/>
                  </a:lnTo>
                  <a:lnTo>
                    <a:pt x="5150" y="215"/>
                  </a:lnTo>
                  <a:lnTo>
                    <a:pt x="5181" y="206"/>
                  </a:lnTo>
                  <a:lnTo>
                    <a:pt x="5211" y="191"/>
                  </a:lnTo>
                  <a:lnTo>
                    <a:pt x="5241" y="225"/>
                  </a:lnTo>
                  <a:lnTo>
                    <a:pt x="5272" y="226"/>
                  </a:lnTo>
                  <a:lnTo>
                    <a:pt x="5302" y="216"/>
                  </a:lnTo>
                  <a:lnTo>
                    <a:pt x="5333" y="198"/>
                  </a:lnTo>
                  <a:lnTo>
                    <a:pt x="5363" y="195"/>
                  </a:lnTo>
                  <a:lnTo>
                    <a:pt x="5394" y="215"/>
                  </a:lnTo>
                  <a:lnTo>
                    <a:pt x="5424" y="224"/>
                  </a:lnTo>
                  <a:lnTo>
                    <a:pt x="5455" y="191"/>
                  </a:lnTo>
                  <a:lnTo>
                    <a:pt x="5485" y="219"/>
                  </a:lnTo>
                  <a:lnTo>
                    <a:pt x="5516" y="203"/>
                  </a:lnTo>
                  <a:lnTo>
                    <a:pt x="5546" y="207"/>
                  </a:lnTo>
                  <a:lnTo>
                    <a:pt x="5577" y="185"/>
                  </a:lnTo>
                  <a:lnTo>
                    <a:pt x="5607" y="182"/>
                  </a:lnTo>
                  <a:lnTo>
                    <a:pt x="5638" y="185"/>
                  </a:lnTo>
                  <a:lnTo>
                    <a:pt x="5668" y="189"/>
                  </a:lnTo>
                  <a:lnTo>
                    <a:pt x="5699" y="194"/>
                  </a:lnTo>
                  <a:lnTo>
                    <a:pt x="5729" y="194"/>
                  </a:lnTo>
                  <a:lnTo>
                    <a:pt x="5760" y="202"/>
                  </a:lnTo>
                  <a:lnTo>
                    <a:pt x="5790" y="192"/>
                  </a:lnTo>
                  <a:lnTo>
                    <a:pt x="5821" y="190"/>
                  </a:lnTo>
                  <a:lnTo>
                    <a:pt x="5851" y="182"/>
                  </a:lnTo>
                  <a:lnTo>
                    <a:pt x="5881" y="177"/>
                  </a:lnTo>
                  <a:lnTo>
                    <a:pt x="5912" y="206"/>
                  </a:lnTo>
                  <a:lnTo>
                    <a:pt x="5942" y="179"/>
                  </a:lnTo>
                  <a:lnTo>
                    <a:pt x="5973" y="173"/>
                  </a:lnTo>
                  <a:lnTo>
                    <a:pt x="6003" y="165"/>
                  </a:lnTo>
                  <a:lnTo>
                    <a:pt x="6034" y="158"/>
                  </a:lnTo>
                  <a:lnTo>
                    <a:pt x="6064" y="149"/>
                  </a:lnTo>
                  <a:lnTo>
                    <a:pt x="6095" y="161"/>
                  </a:lnTo>
                  <a:lnTo>
                    <a:pt x="6125" y="163"/>
                  </a:lnTo>
                  <a:lnTo>
                    <a:pt x="6156" y="174"/>
                  </a:lnTo>
                  <a:lnTo>
                    <a:pt x="6186" y="160"/>
                  </a:lnTo>
                  <a:lnTo>
                    <a:pt x="6217" y="186"/>
                  </a:lnTo>
                  <a:lnTo>
                    <a:pt x="6247" y="149"/>
                  </a:lnTo>
                  <a:lnTo>
                    <a:pt x="6278" y="131"/>
                  </a:lnTo>
                  <a:lnTo>
                    <a:pt x="6308" y="158"/>
                  </a:lnTo>
                  <a:lnTo>
                    <a:pt x="6339" y="99"/>
                  </a:lnTo>
                  <a:lnTo>
                    <a:pt x="6369" y="156"/>
                  </a:lnTo>
                  <a:lnTo>
                    <a:pt x="6400" y="148"/>
                  </a:lnTo>
                  <a:lnTo>
                    <a:pt x="6430" y="141"/>
                  </a:lnTo>
                  <a:lnTo>
                    <a:pt x="6461" y="110"/>
                  </a:lnTo>
                  <a:lnTo>
                    <a:pt x="6491" y="131"/>
                  </a:lnTo>
                  <a:lnTo>
                    <a:pt x="6522" y="123"/>
                  </a:lnTo>
                  <a:lnTo>
                    <a:pt x="6552" y="154"/>
                  </a:lnTo>
                  <a:lnTo>
                    <a:pt x="6582" y="134"/>
                  </a:lnTo>
                  <a:lnTo>
                    <a:pt x="6613" y="130"/>
                  </a:lnTo>
                  <a:lnTo>
                    <a:pt x="6643" y="120"/>
                  </a:lnTo>
                  <a:lnTo>
                    <a:pt x="6674" y="31"/>
                  </a:lnTo>
                  <a:lnTo>
                    <a:pt x="6704" y="133"/>
                  </a:lnTo>
                  <a:lnTo>
                    <a:pt x="6735" y="148"/>
                  </a:lnTo>
                  <a:lnTo>
                    <a:pt x="6765" y="118"/>
                  </a:lnTo>
                  <a:lnTo>
                    <a:pt x="6796" y="126"/>
                  </a:lnTo>
                  <a:lnTo>
                    <a:pt x="6826" y="136"/>
                  </a:lnTo>
                  <a:lnTo>
                    <a:pt x="6857" y="120"/>
                  </a:lnTo>
                  <a:lnTo>
                    <a:pt x="6887" y="151"/>
                  </a:lnTo>
                  <a:lnTo>
                    <a:pt x="6918" y="119"/>
                  </a:lnTo>
                  <a:lnTo>
                    <a:pt x="6948" y="123"/>
                  </a:lnTo>
                  <a:lnTo>
                    <a:pt x="6979" y="120"/>
                  </a:lnTo>
                  <a:lnTo>
                    <a:pt x="7009" y="107"/>
                  </a:lnTo>
                  <a:lnTo>
                    <a:pt x="7040" y="116"/>
                  </a:lnTo>
                  <a:lnTo>
                    <a:pt x="7070" y="123"/>
                  </a:lnTo>
                  <a:lnTo>
                    <a:pt x="7101" y="108"/>
                  </a:lnTo>
                  <a:lnTo>
                    <a:pt x="7131" y="106"/>
                  </a:lnTo>
                  <a:lnTo>
                    <a:pt x="7162" y="102"/>
                  </a:lnTo>
                  <a:lnTo>
                    <a:pt x="7192" y="107"/>
                  </a:lnTo>
                  <a:lnTo>
                    <a:pt x="7222" y="108"/>
                  </a:lnTo>
                  <a:lnTo>
                    <a:pt x="7253" y="101"/>
                  </a:lnTo>
                  <a:lnTo>
                    <a:pt x="7283" y="29"/>
                  </a:lnTo>
                  <a:lnTo>
                    <a:pt x="7314" y="96"/>
                  </a:lnTo>
                  <a:lnTo>
                    <a:pt x="7344" y="112"/>
                  </a:lnTo>
                  <a:lnTo>
                    <a:pt x="7375" y="108"/>
                  </a:lnTo>
                  <a:lnTo>
                    <a:pt x="7405" y="129"/>
                  </a:lnTo>
                  <a:lnTo>
                    <a:pt x="7436" y="77"/>
                  </a:lnTo>
                  <a:lnTo>
                    <a:pt x="7466" y="98"/>
                  </a:lnTo>
                  <a:lnTo>
                    <a:pt x="7497" y="111"/>
                  </a:lnTo>
                  <a:lnTo>
                    <a:pt x="7527" y="111"/>
                  </a:lnTo>
                  <a:lnTo>
                    <a:pt x="7558" y="102"/>
                  </a:lnTo>
                  <a:lnTo>
                    <a:pt x="7588" y="53"/>
                  </a:lnTo>
                  <a:lnTo>
                    <a:pt x="7619" y="55"/>
                  </a:lnTo>
                  <a:lnTo>
                    <a:pt x="7649" y="99"/>
                  </a:lnTo>
                  <a:lnTo>
                    <a:pt x="7680" y="90"/>
                  </a:lnTo>
                  <a:lnTo>
                    <a:pt x="7710" y="77"/>
                  </a:lnTo>
                  <a:lnTo>
                    <a:pt x="7741" y="89"/>
                  </a:lnTo>
                  <a:lnTo>
                    <a:pt x="7771" y="78"/>
                  </a:lnTo>
                  <a:lnTo>
                    <a:pt x="7802" y="85"/>
                  </a:lnTo>
                  <a:lnTo>
                    <a:pt x="7832" y="82"/>
                  </a:lnTo>
                  <a:lnTo>
                    <a:pt x="7862" y="89"/>
                  </a:lnTo>
                  <a:lnTo>
                    <a:pt x="7893" y="102"/>
                  </a:lnTo>
                  <a:lnTo>
                    <a:pt x="7923" y="102"/>
                  </a:lnTo>
                  <a:lnTo>
                    <a:pt x="7954" y="64"/>
                  </a:lnTo>
                  <a:lnTo>
                    <a:pt x="7984" y="44"/>
                  </a:lnTo>
                  <a:lnTo>
                    <a:pt x="8015" y="97"/>
                  </a:lnTo>
                  <a:lnTo>
                    <a:pt x="8045" y="92"/>
                  </a:lnTo>
                  <a:lnTo>
                    <a:pt x="8076" y="93"/>
                  </a:lnTo>
                  <a:lnTo>
                    <a:pt x="8106" y="88"/>
                  </a:lnTo>
                  <a:lnTo>
                    <a:pt x="8137" y="96"/>
                  </a:lnTo>
                  <a:lnTo>
                    <a:pt x="8167" y="55"/>
                  </a:lnTo>
                  <a:lnTo>
                    <a:pt x="8198" y="91"/>
                  </a:lnTo>
                  <a:lnTo>
                    <a:pt x="8228" y="74"/>
                  </a:lnTo>
                  <a:lnTo>
                    <a:pt x="8259" y="87"/>
                  </a:lnTo>
                  <a:lnTo>
                    <a:pt x="8289" y="95"/>
                  </a:lnTo>
                  <a:lnTo>
                    <a:pt x="8320" y="71"/>
                  </a:lnTo>
                  <a:lnTo>
                    <a:pt x="8350" y="78"/>
                  </a:lnTo>
                  <a:lnTo>
                    <a:pt x="8381" y="47"/>
                  </a:lnTo>
                  <a:lnTo>
                    <a:pt x="8411" y="77"/>
                  </a:lnTo>
                  <a:lnTo>
                    <a:pt x="8442" y="50"/>
                  </a:lnTo>
                  <a:lnTo>
                    <a:pt x="8472" y="84"/>
                  </a:lnTo>
                  <a:lnTo>
                    <a:pt x="8502" y="61"/>
                  </a:lnTo>
                  <a:lnTo>
                    <a:pt x="8533" y="75"/>
                  </a:lnTo>
                  <a:lnTo>
                    <a:pt x="8563" y="75"/>
                  </a:lnTo>
                  <a:lnTo>
                    <a:pt x="8594" y="83"/>
                  </a:lnTo>
                  <a:lnTo>
                    <a:pt x="8624" y="68"/>
                  </a:lnTo>
                  <a:lnTo>
                    <a:pt x="8655" y="70"/>
                  </a:lnTo>
                  <a:lnTo>
                    <a:pt x="8685" y="68"/>
                  </a:lnTo>
                  <a:lnTo>
                    <a:pt x="8716" y="78"/>
                  </a:lnTo>
                  <a:lnTo>
                    <a:pt x="8746" y="53"/>
                  </a:lnTo>
                  <a:lnTo>
                    <a:pt x="8777" y="62"/>
                  </a:lnTo>
                  <a:lnTo>
                    <a:pt x="8807" y="55"/>
                  </a:lnTo>
                  <a:lnTo>
                    <a:pt x="8838" y="70"/>
                  </a:lnTo>
                  <a:lnTo>
                    <a:pt x="8868" y="75"/>
                  </a:lnTo>
                  <a:lnTo>
                    <a:pt x="8899" y="60"/>
                  </a:lnTo>
                  <a:lnTo>
                    <a:pt x="8929" y="43"/>
                  </a:lnTo>
                  <a:lnTo>
                    <a:pt x="8960" y="60"/>
                  </a:lnTo>
                  <a:lnTo>
                    <a:pt x="8990" y="64"/>
                  </a:lnTo>
                  <a:lnTo>
                    <a:pt x="9021" y="77"/>
                  </a:lnTo>
                  <a:lnTo>
                    <a:pt x="9051" y="83"/>
                  </a:lnTo>
                  <a:lnTo>
                    <a:pt x="9082" y="55"/>
                  </a:lnTo>
                  <a:lnTo>
                    <a:pt x="9112" y="41"/>
                  </a:lnTo>
                  <a:lnTo>
                    <a:pt x="9143" y="73"/>
                  </a:lnTo>
                  <a:lnTo>
                    <a:pt x="9173" y="62"/>
                  </a:lnTo>
                  <a:lnTo>
                    <a:pt x="9203" y="48"/>
                  </a:lnTo>
                  <a:lnTo>
                    <a:pt x="9234" y="54"/>
                  </a:lnTo>
                  <a:lnTo>
                    <a:pt x="9264" y="67"/>
                  </a:lnTo>
                  <a:lnTo>
                    <a:pt x="9295" y="21"/>
                  </a:lnTo>
                  <a:lnTo>
                    <a:pt x="9325" y="44"/>
                  </a:lnTo>
                  <a:lnTo>
                    <a:pt x="9356" y="66"/>
                  </a:lnTo>
                  <a:lnTo>
                    <a:pt x="9386" y="42"/>
                  </a:lnTo>
                  <a:lnTo>
                    <a:pt x="9417" y="30"/>
                  </a:lnTo>
                  <a:lnTo>
                    <a:pt x="9447" y="61"/>
                  </a:lnTo>
                  <a:lnTo>
                    <a:pt x="9478" y="37"/>
                  </a:lnTo>
                  <a:lnTo>
                    <a:pt x="9508" y="70"/>
                  </a:lnTo>
                  <a:lnTo>
                    <a:pt x="9539" y="54"/>
                  </a:lnTo>
                  <a:lnTo>
                    <a:pt x="9569" y="21"/>
                  </a:lnTo>
                  <a:lnTo>
                    <a:pt x="9600" y="45"/>
                  </a:lnTo>
                  <a:lnTo>
                    <a:pt x="9630" y="42"/>
                  </a:lnTo>
                  <a:lnTo>
                    <a:pt x="9661" y="52"/>
                  </a:lnTo>
                  <a:lnTo>
                    <a:pt x="9691" y="56"/>
                  </a:lnTo>
                  <a:lnTo>
                    <a:pt x="9722" y="61"/>
                  </a:lnTo>
                  <a:lnTo>
                    <a:pt x="9752" y="77"/>
                  </a:lnTo>
                  <a:lnTo>
                    <a:pt x="9783" y="0"/>
                  </a:lnTo>
                  <a:lnTo>
                    <a:pt x="9813" y="35"/>
                  </a:lnTo>
                  <a:lnTo>
                    <a:pt x="9843" y="45"/>
                  </a:lnTo>
                  <a:lnTo>
                    <a:pt x="9874" y="87"/>
                  </a:lnTo>
                  <a:lnTo>
                    <a:pt x="9904" y="70"/>
                  </a:lnTo>
                  <a:lnTo>
                    <a:pt x="9935" y="42"/>
                  </a:lnTo>
                  <a:lnTo>
                    <a:pt x="9965" y="57"/>
                  </a:lnTo>
                  <a:lnTo>
                    <a:pt x="9996" y="52"/>
                  </a:lnTo>
                  <a:lnTo>
                    <a:pt x="10026" y="53"/>
                  </a:lnTo>
                  <a:lnTo>
                    <a:pt x="10057" y="54"/>
                  </a:lnTo>
                  <a:lnTo>
                    <a:pt x="10087" y="60"/>
                  </a:lnTo>
                  <a:lnTo>
                    <a:pt x="10118" y="37"/>
                  </a:lnTo>
                  <a:lnTo>
                    <a:pt x="10148" y="49"/>
                  </a:lnTo>
                  <a:lnTo>
                    <a:pt x="10179" y="46"/>
                  </a:lnTo>
                  <a:lnTo>
                    <a:pt x="10209" y="31"/>
                  </a:lnTo>
                  <a:lnTo>
                    <a:pt x="10240" y="44"/>
                  </a:lnTo>
                  <a:lnTo>
                    <a:pt x="10270" y="57"/>
                  </a:lnTo>
                  <a:lnTo>
                    <a:pt x="10301" y="40"/>
                  </a:lnTo>
                  <a:lnTo>
                    <a:pt x="10331" y="45"/>
                  </a:lnTo>
                  <a:lnTo>
                    <a:pt x="10362" y="49"/>
                  </a:lnTo>
                  <a:lnTo>
                    <a:pt x="10392" y="38"/>
                  </a:lnTo>
                  <a:lnTo>
                    <a:pt x="10423" y="30"/>
                  </a:lnTo>
                  <a:lnTo>
                    <a:pt x="10453" y="53"/>
                  </a:lnTo>
                  <a:lnTo>
                    <a:pt x="10483" y="55"/>
                  </a:lnTo>
                  <a:lnTo>
                    <a:pt x="10514" y="34"/>
                  </a:lnTo>
                  <a:lnTo>
                    <a:pt x="10544" y="53"/>
                  </a:lnTo>
                  <a:lnTo>
                    <a:pt x="10575" y="43"/>
                  </a:lnTo>
                  <a:lnTo>
                    <a:pt x="10605" y="41"/>
                  </a:lnTo>
                  <a:lnTo>
                    <a:pt x="10636" y="34"/>
                  </a:lnTo>
                  <a:lnTo>
                    <a:pt x="10666" y="26"/>
                  </a:lnTo>
                </a:path>
              </a:pathLst>
            </a:custGeom>
            <a:noFill/>
            <a:ln w="9525">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74" name="正方形/長方形 1164"/>
            <p:cNvSpPr>
              <a:spLocks noChangeArrowheads="1"/>
            </p:cNvSpPr>
            <p:nvPr/>
          </p:nvSpPr>
          <p:spPr bwMode="auto">
            <a:xfrm>
              <a:off x="655049" y="7519379"/>
              <a:ext cx="449999" cy="12154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600" b="1" dirty="0">
                  <a:solidFill>
                    <a:srgbClr val="000000"/>
                  </a:solidFill>
                  <a:ea typeface="Arial Unicode MS" pitchFamily="50" charset="-128"/>
                  <a:cs typeface="Arial" pitchFamily="34" charset="0"/>
                </a:rPr>
                <a:t>TIC</a:t>
              </a:r>
              <a:endParaRPr lang="ja-JP" altLang="en-US" sz="1600" b="1" dirty="0">
                <a:solidFill>
                  <a:srgbClr val="000000"/>
                </a:solidFill>
                <a:ea typeface="Arial Unicode MS" pitchFamily="50" charset="-128"/>
                <a:cs typeface="Arial" pitchFamily="34" charset="0"/>
              </a:endParaRPr>
            </a:p>
          </p:txBody>
        </p:sp>
      </p:grpSp>
      <p:sp>
        <p:nvSpPr>
          <p:cNvPr id="38924" name="Line 265"/>
          <p:cNvSpPr>
            <a:spLocks noChangeShapeType="1"/>
          </p:cNvSpPr>
          <p:nvPr/>
        </p:nvSpPr>
        <p:spPr bwMode="auto">
          <a:xfrm>
            <a:off x="749303" y="4927600"/>
            <a:ext cx="27813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27" name="Freeform 384"/>
          <p:cNvSpPr>
            <a:spLocks/>
          </p:cNvSpPr>
          <p:nvPr/>
        </p:nvSpPr>
        <p:spPr bwMode="auto">
          <a:xfrm flipV="1">
            <a:off x="755653" y="4605338"/>
            <a:ext cx="2773363" cy="304800"/>
          </a:xfrm>
          <a:custGeom>
            <a:avLst/>
            <a:gdLst>
              <a:gd name="T0" fmla="*/ 2147483647 w 10697"/>
              <a:gd name="T1" fmla="*/ 2147483647 h 1828"/>
              <a:gd name="T2" fmla="*/ 2147483647 w 10697"/>
              <a:gd name="T3" fmla="*/ 2147483647 h 1828"/>
              <a:gd name="T4" fmla="*/ 2147483647 w 10697"/>
              <a:gd name="T5" fmla="*/ 2147483647 h 1828"/>
              <a:gd name="T6" fmla="*/ 2147483647 w 10697"/>
              <a:gd name="T7" fmla="*/ 2147483647 h 1828"/>
              <a:gd name="T8" fmla="*/ 2147483647 w 10697"/>
              <a:gd name="T9" fmla="*/ 2147483647 h 1828"/>
              <a:gd name="T10" fmla="*/ 2147483647 w 10697"/>
              <a:gd name="T11" fmla="*/ 2147483647 h 1828"/>
              <a:gd name="T12" fmla="*/ 2147483647 w 10697"/>
              <a:gd name="T13" fmla="*/ 2147483647 h 1828"/>
              <a:gd name="T14" fmla="*/ 2147483647 w 10697"/>
              <a:gd name="T15" fmla="*/ 2147483647 h 1828"/>
              <a:gd name="T16" fmla="*/ 2147483647 w 10697"/>
              <a:gd name="T17" fmla="*/ 2147483647 h 1828"/>
              <a:gd name="T18" fmla="*/ 2147483647 w 10697"/>
              <a:gd name="T19" fmla="*/ 2147483647 h 1828"/>
              <a:gd name="T20" fmla="*/ 2147483647 w 10697"/>
              <a:gd name="T21" fmla="*/ 2147483647 h 1828"/>
              <a:gd name="T22" fmla="*/ 2147483647 w 10697"/>
              <a:gd name="T23" fmla="*/ 2147483647 h 1828"/>
              <a:gd name="T24" fmla="*/ 2147483647 w 10697"/>
              <a:gd name="T25" fmla="*/ 2147483647 h 1828"/>
              <a:gd name="T26" fmla="*/ 2147483647 w 10697"/>
              <a:gd name="T27" fmla="*/ 2147483647 h 1828"/>
              <a:gd name="T28" fmla="*/ 2147483647 w 10697"/>
              <a:gd name="T29" fmla="*/ 2147483647 h 1828"/>
              <a:gd name="T30" fmla="*/ 2147483647 w 10697"/>
              <a:gd name="T31" fmla="*/ 2147483647 h 1828"/>
              <a:gd name="T32" fmla="*/ 2147483647 w 10697"/>
              <a:gd name="T33" fmla="*/ 2147483647 h 1828"/>
              <a:gd name="T34" fmla="*/ 2147483647 w 10697"/>
              <a:gd name="T35" fmla="*/ 2147483647 h 1828"/>
              <a:gd name="T36" fmla="*/ 2147483647 w 10697"/>
              <a:gd name="T37" fmla="*/ 2147483647 h 1828"/>
              <a:gd name="T38" fmla="*/ 2147483647 w 10697"/>
              <a:gd name="T39" fmla="*/ 2147483647 h 1828"/>
              <a:gd name="T40" fmla="*/ 2147483647 w 10697"/>
              <a:gd name="T41" fmla="*/ 2147483647 h 1828"/>
              <a:gd name="T42" fmla="*/ 2147483647 w 10697"/>
              <a:gd name="T43" fmla="*/ 2147483647 h 1828"/>
              <a:gd name="T44" fmla="*/ 2147483647 w 10697"/>
              <a:gd name="T45" fmla="*/ 2147483647 h 1828"/>
              <a:gd name="T46" fmla="*/ 2147483647 w 10697"/>
              <a:gd name="T47" fmla="*/ 2147483647 h 1828"/>
              <a:gd name="T48" fmla="*/ 2147483647 w 10697"/>
              <a:gd name="T49" fmla="*/ 2147483647 h 1828"/>
              <a:gd name="T50" fmla="*/ 2147483647 w 10697"/>
              <a:gd name="T51" fmla="*/ 2147483647 h 1828"/>
              <a:gd name="T52" fmla="*/ 2147483647 w 10697"/>
              <a:gd name="T53" fmla="*/ 2147483647 h 1828"/>
              <a:gd name="T54" fmla="*/ 2147483647 w 10697"/>
              <a:gd name="T55" fmla="*/ 2147483647 h 1828"/>
              <a:gd name="T56" fmla="*/ 2147483647 w 10697"/>
              <a:gd name="T57" fmla="*/ 2147483647 h 1828"/>
              <a:gd name="T58" fmla="*/ 2147483647 w 10697"/>
              <a:gd name="T59" fmla="*/ 2147483647 h 1828"/>
              <a:gd name="T60" fmla="*/ 2147483647 w 10697"/>
              <a:gd name="T61" fmla="*/ 2147483647 h 1828"/>
              <a:gd name="T62" fmla="*/ 2147483647 w 10697"/>
              <a:gd name="T63" fmla="*/ 2147483647 h 1828"/>
              <a:gd name="T64" fmla="*/ 2147483647 w 10697"/>
              <a:gd name="T65" fmla="*/ 2147483647 h 1828"/>
              <a:gd name="T66" fmla="*/ 2147483647 w 10697"/>
              <a:gd name="T67" fmla="*/ 2147483647 h 1828"/>
              <a:gd name="T68" fmla="*/ 2147483647 w 10697"/>
              <a:gd name="T69" fmla="*/ 2147483647 h 1828"/>
              <a:gd name="T70" fmla="*/ 2147483647 w 10697"/>
              <a:gd name="T71" fmla="*/ 2147483647 h 1828"/>
              <a:gd name="T72" fmla="*/ 2147483647 w 10697"/>
              <a:gd name="T73" fmla="*/ 2147483647 h 1828"/>
              <a:gd name="T74" fmla="*/ 2147483647 w 10697"/>
              <a:gd name="T75" fmla="*/ 2147483647 h 1828"/>
              <a:gd name="T76" fmla="*/ 2147483647 w 10697"/>
              <a:gd name="T77" fmla="*/ 2147483647 h 1828"/>
              <a:gd name="T78" fmla="*/ 2147483647 w 10697"/>
              <a:gd name="T79" fmla="*/ 2147483647 h 1828"/>
              <a:gd name="T80" fmla="*/ 2147483647 w 10697"/>
              <a:gd name="T81" fmla="*/ 2147483647 h 1828"/>
              <a:gd name="T82" fmla="*/ 2147483647 w 10697"/>
              <a:gd name="T83" fmla="*/ 2147483647 h 1828"/>
              <a:gd name="T84" fmla="*/ 2147483647 w 10697"/>
              <a:gd name="T85" fmla="*/ 2147483647 h 1828"/>
              <a:gd name="T86" fmla="*/ 2147483647 w 10697"/>
              <a:gd name="T87" fmla="*/ 2147483647 h 1828"/>
              <a:gd name="T88" fmla="*/ 2147483647 w 10697"/>
              <a:gd name="T89" fmla="*/ 2147483647 h 1828"/>
              <a:gd name="T90" fmla="*/ 2147483647 w 10697"/>
              <a:gd name="T91" fmla="*/ 2147483647 h 1828"/>
              <a:gd name="T92" fmla="*/ 2147483647 w 10697"/>
              <a:gd name="T93" fmla="*/ 2147483647 h 1828"/>
              <a:gd name="T94" fmla="*/ 2147483647 w 10697"/>
              <a:gd name="T95" fmla="*/ 2147483647 h 1828"/>
              <a:gd name="T96" fmla="*/ 2147483647 w 10697"/>
              <a:gd name="T97" fmla="*/ 2147483647 h 1828"/>
              <a:gd name="T98" fmla="*/ 2147483647 w 10697"/>
              <a:gd name="T99" fmla="*/ 2147483647 h 1828"/>
              <a:gd name="T100" fmla="*/ 2147483647 w 10697"/>
              <a:gd name="T101" fmla="*/ 2147483647 h 1828"/>
              <a:gd name="T102" fmla="*/ 2147483647 w 10697"/>
              <a:gd name="T103" fmla="*/ 2147483647 h 1828"/>
              <a:gd name="T104" fmla="*/ 2147483647 w 10697"/>
              <a:gd name="T105" fmla="*/ 2147483647 h 1828"/>
              <a:gd name="T106" fmla="*/ 2147483647 w 10697"/>
              <a:gd name="T107" fmla="*/ 2147483647 h 1828"/>
              <a:gd name="T108" fmla="*/ 2147483647 w 10697"/>
              <a:gd name="T109" fmla="*/ 2147483647 h 1828"/>
              <a:gd name="T110" fmla="*/ 2147483647 w 10697"/>
              <a:gd name="T111" fmla="*/ 2147483647 h 1828"/>
              <a:gd name="T112" fmla="*/ 2147483647 w 10697"/>
              <a:gd name="T113" fmla="*/ 2147483647 h 1828"/>
              <a:gd name="T114" fmla="*/ 2147483647 w 10697"/>
              <a:gd name="T115" fmla="*/ 2147483647 h 18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97"/>
              <a:gd name="T175" fmla="*/ 0 h 1828"/>
              <a:gd name="T176" fmla="*/ 10697 w 10697"/>
              <a:gd name="T177" fmla="*/ 1828 h 18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97" h="1828">
                <a:moveTo>
                  <a:pt x="0" y="20"/>
                </a:moveTo>
                <a:lnTo>
                  <a:pt x="30" y="12"/>
                </a:lnTo>
                <a:lnTo>
                  <a:pt x="60" y="6"/>
                </a:lnTo>
                <a:lnTo>
                  <a:pt x="91" y="4"/>
                </a:lnTo>
                <a:lnTo>
                  <a:pt x="121" y="6"/>
                </a:lnTo>
                <a:lnTo>
                  <a:pt x="152" y="5"/>
                </a:lnTo>
                <a:lnTo>
                  <a:pt x="182" y="4"/>
                </a:lnTo>
                <a:lnTo>
                  <a:pt x="213" y="3"/>
                </a:lnTo>
                <a:lnTo>
                  <a:pt x="243" y="4"/>
                </a:lnTo>
                <a:lnTo>
                  <a:pt x="274" y="3"/>
                </a:lnTo>
                <a:lnTo>
                  <a:pt x="304" y="3"/>
                </a:lnTo>
                <a:lnTo>
                  <a:pt x="335" y="3"/>
                </a:lnTo>
                <a:lnTo>
                  <a:pt x="365" y="3"/>
                </a:lnTo>
                <a:lnTo>
                  <a:pt x="396" y="5"/>
                </a:lnTo>
                <a:lnTo>
                  <a:pt x="426" y="4"/>
                </a:lnTo>
                <a:lnTo>
                  <a:pt x="457" y="4"/>
                </a:lnTo>
                <a:lnTo>
                  <a:pt x="487" y="4"/>
                </a:lnTo>
                <a:lnTo>
                  <a:pt x="518" y="5"/>
                </a:lnTo>
                <a:lnTo>
                  <a:pt x="548" y="1"/>
                </a:lnTo>
                <a:lnTo>
                  <a:pt x="579" y="4"/>
                </a:lnTo>
                <a:lnTo>
                  <a:pt x="609" y="5"/>
                </a:lnTo>
                <a:lnTo>
                  <a:pt x="640" y="5"/>
                </a:lnTo>
                <a:lnTo>
                  <a:pt x="670" y="5"/>
                </a:lnTo>
                <a:lnTo>
                  <a:pt x="700" y="4"/>
                </a:lnTo>
                <a:lnTo>
                  <a:pt x="731" y="4"/>
                </a:lnTo>
                <a:lnTo>
                  <a:pt x="761" y="5"/>
                </a:lnTo>
                <a:lnTo>
                  <a:pt x="792" y="5"/>
                </a:lnTo>
                <a:lnTo>
                  <a:pt x="822" y="4"/>
                </a:lnTo>
                <a:lnTo>
                  <a:pt x="853" y="2"/>
                </a:lnTo>
                <a:lnTo>
                  <a:pt x="883" y="3"/>
                </a:lnTo>
                <a:lnTo>
                  <a:pt x="914" y="4"/>
                </a:lnTo>
                <a:lnTo>
                  <a:pt x="944" y="3"/>
                </a:lnTo>
                <a:lnTo>
                  <a:pt x="975" y="3"/>
                </a:lnTo>
                <a:lnTo>
                  <a:pt x="1005" y="3"/>
                </a:lnTo>
                <a:lnTo>
                  <a:pt x="1036" y="4"/>
                </a:lnTo>
                <a:lnTo>
                  <a:pt x="1066" y="4"/>
                </a:lnTo>
                <a:lnTo>
                  <a:pt x="1097" y="4"/>
                </a:lnTo>
                <a:lnTo>
                  <a:pt x="1127" y="4"/>
                </a:lnTo>
                <a:lnTo>
                  <a:pt x="1158" y="3"/>
                </a:lnTo>
                <a:lnTo>
                  <a:pt x="1188" y="3"/>
                </a:lnTo>
                <a:lnTo>
                  <a:pt x="1219" y="4"/>
                </a:lnTo>
                <a:lnTo>
                  <a:pt x="1249" y="2"/>
                </a:lnTo>
                <a:lnTo>
                  <a:pt x="1280" y="2"/>
                </a:lnTo>
                <a:lnTo>
                  <a:pt x="1310" y="4"/>
                </a:lnTo>
                <a:lnTo>
                  <a:pt x="1340" y="0"/>
                </a:lnTo>
                <a:lnTo>
                  <a:pt x="1371" y="3"/>
                </a:lnTo>
                <a:lnTo>
                  <a:pt x="1401" y="3"/>
                </a:lnTo>
                <a:lnTo>
                  <a:pt x="1432" y="3"/>
                </a:lnTo>
                <a:lnTo>
                  <a:pt x="1462" y="2"/>
                </a:lnTo>
                <a:lnTo>
                  <a:pt x="1493" y="3"/>
                </a:lnTo>
                <a:lnTo>
                  <a:pt x="1523" y="3"/>
                </a:lnTo>
                <a:lnTo>
                  <a:pt x="1554" y="2"/>
                </a:lnTo>
                <a:lnTo>
                  <a:pt x="1584" y="3"/>
                </a:lnTo>
                <a:lnTo>
                  <a:pt x="1615" y="3"/>
                </a:lnTo>
                <a:lnTo>
                  <a:pt x="1645" y="2"/>
                </a:lnTo>
                <a:lnTo>
                  <a:pt x="1676" y="2"/>
                </a:lnTo>
                <a:lnTo>
                  <a:pt x="1706" y="2"/>
                </a:lnTo>
                <a:lnTo>
                  <a:pt x="1737" y="3"/>
                </a:lnTo>
                <a:lnTo>
                  <a:pt x="1767" y="3"/>
                </a:lnTo>
                <a:lnTo>
                  <a:pt x="1798" y="1"/>
                </a:lnTo>
                <a:lnTo>
                  <a:pt x="1828" y="2"/>
                </a:lnTo>
                <a:lnTo>
                  <a:pt x="1859" y="3"/>
                </a:lnTo>
                <a:lnTo>
                  <a:pt x="1889" y="2"/>
                </a:lnTo>
                <a:lnTo>
                  <a:pt x="1920" y="2"/>
                </a:lnTo>
                <a:lnTo>
                  <a:pt x="1950" y="0"/>
                </a:lnTo>
                <a:lnTo>
                  <a:pt x="1980" y="3"/>
                </a:lnTo>
                <a:lnTo>
                  <a:pt x="2011" y="2"/>
                </a:lnTo>
                <a:lnTo>
                  <a:pt x="2041" y="3"/>
                </a:lnTo>
                <a:lnTo>
                  <a:pt x="2072" y="1"/>
                </a:lnTo>
                <a:lnTo>
                  <a:pt x="2102" y="3"/>
                </a:lnTo>
                <a:lnTo>
                  <a:pt x="2133" y="3"/>
                </a:lnTo>
                <a:lnTo>
                  <a:pt x="2163" y="3"/>
                </a:lnTo>
                <a:lnTo>
                  <a:pt x="2194" y="2"/>
                </a:lnTo>
                <a:lnTo>
                  <a:pt x="2224" y="3"/>
                </a:lnTo>
                <a:lnTo>
                  <a:pt x="2255" y="3"/>
                </a:lnTo>
                <a:lnTo>
                  <a:pt x="2285" y="3"/>
                </a:lnTo>
                <a:lnTo>
                  <a:pt x="2316" y="4"/>
                </a:lnTo>
                <a:lnTo>
                  <a:pt x="2346" y="2"/>
                </a:lnTo>
                <a:lnTo>
                  <a:pt x="2377" y="3"/>
                </a:lnTo>
                <a:lnTo>
                  <a:pt x="2407" y="3"/>
                </a:lnTo>
                <a:lnTo>
                  <a:pt x="2438" y="3"/>
                </a:lnTo>
                <a:lnTo>
                  <a:pt x="2468" y="3"/>
                </a:lnTo>
                <a:lnTo>
                  <a:pt x="2499" y="3"/>
                </a:lnTo>
                <a:lnTo>
                  <a:pt x="2529" y="4"/>
                </a:lnTo>
                <a:lnTo>
                  <a:pt x="2560" y="4"/>
                </a:lnTo>
                <a:lnTo>
                  <a:pt x="2590" y="4"/>
                </a:lnTo>
                <a:lnTo>
                  <a:pt x="2620" y="5"/>
                </a:lnTo>
                <a:lnTo>
                  <a:pt x="2651" y="5"/>
                </a:lnTo>
                <a:lnTo>
                  <a:pt x="2681" y="5"/>
                </a:lnTo>
                <a:lnTo>
                  <a:pt x="2712" y="5"/>
                </a:lnTo>
                <a:lnTo>
                  <a:pt x="2742" y="5"/>
                </a:lnTo>
                <a:lnTo>
                  <a:pt x="2773" y="3"/>
                </a:lnTo>
                <a:lnTo>
                  <a:pt x="2803" y="6"/>
                </a:lnTo>
                <a:lnTo>
                  <a:pt x="2834" y="7"/>
                </a:lnTo>
                <a:lnTo>
                  <a:pt x="2864" y="7"/>
                </a:lnTo>
                <a:lnTo>
                  <a:pt x="2895" y="8"/>
                </a:lnTo>
                <a:lnTo>
                  <a:pt x="2925" y="7"/>
                </a:lnTo>
                <a:lnTo>
                  <a:pt x="2956" y="10"/>
                </a:lnTo>
                <a:lnTo>
                  <a:pt x="2986" y="11"/>
                </a:lnTo>
                <a:lnTo>
                  <a:pt x="3017" y="10"/>
                </a:lnTo>
                <a:lnTo>
                  <a:pt x="3047" y="11"/>
                </a:lnTo>
                <a:lnTo>
                  <a:pt x="3078" y="13"/>
                </a:lnTo>
                <a:lnTo>
                  <a:pt x="3108" y="14"/>
                </a:lnTo>
                <a:lnTo>
                  <a:pt x="3139" y="15"/>
                </a:lnTo>
                <a:lnTo>
                  <a:pt x="3169" y="17"/>
                </a:lnTo>
                <a:lnTo>
                  <a:pt x="3200" y="17"/>
                </a:lnTo>
                <a:lnTo>
                  <a:pt x="3230" y="18"/>
                </a:lnTo>
                <a:lnTo>
                  <a:pt x="3261" y="20"/>
                </a:lnTo>
                <a:lnTo>
                  <a:pt x="3291" y="22"/>
                </a:lnTo>
                <a:lnTo>
                  <a:pt x="3321" y="24"/>
                </a:lnTo>
                <a:lnTo>
                  <a:pt x="3352" y="27"/>
                </a:lnTo>
                <a:lnTo>
                  <a:pt x="3382" y="28"/>
                </a:lnTo>
                <a:lnTo>
                  <a:pt x="3413" y="31"/>
                </a:lnTo>
                <a:lnTo>
                  <a:pt x="3443" y="32"/>
                </a:lnTo>
                <a:lnTo>
                  <a:pt x="3474" y="37"/>
                </a:lnTo>
                <a:lnTo>
                  <a:pt x="3504" y="39"/>
                </a:lnTo>
                <a:lnTo>
                  <a:pt x="3535" y="44"/>
                </a:lnTo>
                <a:lnTo>
                  <a:pt x="3565" y="45"/>
                </a:lnTo>
                <a:lnTo>
                  <a:pt x="3596" y="50"/>
                </a:lnTo>
                <a:lnTo>
                  <a:pt x="3626" y="53"/>
                </a:lnTo>
                <a:lnTo>
                  <a:pt x="3657" y="60"/>
                </a:lnTo>
                <a:lnTo>
                  <a:pt x="3687" y="64"/>
                </a:lnTo>
                <a:lnTo>
                  <a:pt x="3718" y="69"/>
                </a:lnTo>
                <a:lnTo>
                  <a:pt x="3748" y="75"/>
                </a:lnTo>
                <a:lnTo>
                  <a:pt x="3779" y="79"/>
                </a:lnTo>
                <a:lnTo>
                  <a:pt x="3809" y="88"/>
                </a:lnTo>
                <a:lnTo>
                  <a:pt x="3840" y="95"/>
                </a:lnTo>
                <a:lnTo>
                  <a:pt x="3870" y="102"/>
                </a:lnTo>
                <a:lnTo>
                  <a:pt x="3901" y="113"/>
                </a:lnTo>
                <a:lnTo>
                  <a:pt x="3931" y="121"/>
                </a:lnTo>
                <a:lnTo>
                  <a:pt x="3961" y="130"/>
                </a:lnTo>
                <a:lnTo>
                  <a:pt x="3992" y="142"/>
                </a:lnTo>
                <a:lnTo>
                  <a:pt x="4022" y="153"/>
                </a:lnTo>
                <a:lnTo>
                  <a:pt x="4053" y="158"/>
                </a:lnTo>
                <a:lnTo>
                  <a:pt x="4083" y="178"/>
                </a:lnTo>
                <a:lnTo>
                  <a:pt x="4114" y="196"/>
                </a:lnTo>
                <a:lnTo>
                  <a:pt x="4144" y="211"/>
                </a:lnTo>
                <a:lnTo>
                  <a:pt x="4175" y="230"/>
                </a:lnTo>
                <a:lnTo>
                  <a:pt x="4205" y="248"/>
                </a:lnTo>
                <a:lnTo>
                  <a:pt x="4236" y="267"/>
                </a:lnTo>
                <a:lnTo>
                  <a:pt x="4266" y="286"/>
                </a:lnTo>
                <a:lnTo>
                  <a:pt x="4297" y="313"/>
                </a:lnTo>
                <a:lnTo>
                  <a:pt x="4327" y="338"/>
                </a:lnTo>
                <a:lnTo>
                  <a:pt x="4358" y="363"/>
                </a:lnTo>
                <a:lnTo>
                  <a:pt x="4388" y="396"/>
                </a:lnTo>
                <a:lnTo>
                  <a:pt x="4419" y="429"/>
                </a:lnTo>
                <a:lnTo>
                  <a:pt x="4449" y="466"/>
                </a:lnTo>
                <a:lnTo>
                  <a:pt x="4480" y="505"/>
                </a:lnTo>
                <a:lnTo>
                  <a:pt x="4510" y="541"/>
                </a:lnTo>
                <a:lnTo>
                  <a:pt x="4541" y="596"/>
                </a:lnTo>
                <a:lnTo>
                  <a:pt x="4571" y="646"/>
                </a:lnTo>
                <a:lnTo>
                  <a:pt x="4601" y="699"/>
                </a:lnTo>
                <a:lnTo>
                  <a:pt x="4632" y="759"/>
                </a:lnTo>
                <a:lnTo>
                  <a:pt x="4662" y="827"/>
                </a:lnTo>
                <a:lnTo>
                  <a:pt x="4693" y="894"/>
                </a:lnTo>
                <a:lnTo>
                  <a:pt x="4723" y="979"/>
                </a:lnTo>
                <a:lnTo>
                  <a:pt x="4754" y="1049"/>
                </a:lnTo>
                <a:lnTo>
                  <a:pt x="4784" y="1126"/>
                </a:lnTo>
                <a:lnTo>
                  <a:pt x="4815" y="1205"/>
                </a:lnTo>
                <a:lnTo>
                  <a:pt x="4845" y="1285"/>
                </a:lnTo>
                <a:lnTo>
                  <a:pt x="4876" y="1357"/>
                </a:lnTo>
                <a:lnTo>
                  <a:pt x="4906" y="1441"/>
                </a:lnTo>
                <a:lnTo>
                  <a:pt x="4937" y="1516"/>
                </a:lnTo>
                <a:lnTo>
                  <a:pt x="4967" y="1582"/>
                </a:lnTo>
                <a:lnTo>
                  <a:pt x="4998" y="1629"/>
                </a:lnTo>
                <a:lnTo>
                  <a:pt x="5028" y="1671"/>
                </a:lnTo>
                <a:lnTo>
                  <a:pt x="5059" y="1705"/>
                </a:lnTo>
                <a:lnTo>
                  <a:pt x="5089" y="1731"/>
                </a:lnTo>
                <a:lnTo>
                  <a:pt x="5120" y="1755"/>
                </a:lnTo>
                <a:lnTo>
                  <a:pt x="5150" y="1768"/>
                </a:lnTo>
                <a:lnTo>
                  <a:pt x="5181" y="1773"/>
                </a:lnTo>
                <a:lnTo>
                  <a:pt x="5211" y="1778"/>
                </a:lnTo>
                <a:lnTo>
                  <a:pt x="5241" y="1796"/>
                </a:lnTo>
                <a:lnTo>
                  <a:pt x="5272" y="1804"/>
                </a:lnTo>
                <a:lnTo>
                  <a:pt x="5302" y="1802"/>
                </a:lnTo>
                <a:lnTo>
                  <a:pt x="5333" y="1797"/>
                </a:lnTo>
                <a:lnTo>
                  <a:pt x="5363" y="1797"/>
                </a:lnTo>
                <a:lnTo>
                  <a:pt x="5394" y="1810"/>
                </a:lnTo>
                <a:lnTo>
                  <a:pt x="5424" y="1815"/>
                </a:lnTo>
                <a:lnTo>
                  <a:pt x="5455" y="1801"/>
                </a:lnTo>
                <a:lnTo>
                  <a:pt x="5485" y="1812"/>
                </a:lnTo>
                <a:lnTo>
                  <a:pt x="5516" y="1810"/>
                </a:lnTo>
                <a:lnTo>
                  <a:pt x="5546" y="1813"/>
                </a:lnTo>
                <a:lnTo>
                  <a:pt x="5577" y="1805"/>
                </a:lnTo>
                <a:lnTo>
                  <a:pt x="5607" y="1804"/>
                </a:lnTo>
                <a:lnTo>
                  <a:pt x="5638" y="1805"/>
                </a:lnTo>
                <a:lnTo>
                  <a:pt x="5668" y="1812"/>
                </a:lnTo>
                <a:lnTo>
                  <a:pt x="5699" y="1816"/>
                </a:lnTo>
                <a:lnTo>
                  <a:pt x="5729" y="1812"/>
                </a:lnTo>
                <a:lnTo>
                  <a:pt x="5760" y="1819"/>
                </a:lnTo>
                <a:lnTo>
                  <a:pt x="5790" y="1813"/>
                </a:lnTo>
                <a:lnTo>
                  <a:pt x="5821" y="1814"/>
                </a:lnTo>
                <a:lnTo>
                  <a:pt x="5851" y="1814"/>
                </a:lnTo>
                <a:lnTo>
                  <a:pt x="5881" y="1809"/>
                </a:lnTo>
                <a:lnTo>
                  <a:pt x="5912" y="1826"/>
                </a:lnTo>
                <a:lnTo>
                  <a:pt x="5942" y="1812"/>
                </a:lnTo>
                <a:lnTo>
                  <a:pt x="5973" y="1812"/>
                </a:lnTo>
                <a:lnTo>
                  <a:pt x="6003" y="1810"/>
                </a:lnTo>
                <a:lnTo>
                  <a:pt x="6034" y="1806"/>
                </a:lnTo>
                <a:lnTo>
                  <a:pt x="6064" y="1803"/>
                </a:lnTo>
                <a:lnTo>
                  <a:pt x="6095" y="1812"/>
                </a:lnTo>
                <a:lnTo>
                  <a:pt x="6125" y="1811"/>
                </a:lnTo>
                <a:lnTo>
                  <a:pt x="6156" y="1818"/>
                </a:lnTo>
                <a:lnTo>
                  <a:pt x="6186" y="1810"/>
                </a:lnTo>
                <a:lnTo>
                  <a:pt x="6217" y="1828"/>
                </a:lnTo>
                <a:lnTo>
                  <a:pt x="6247" y="1807"/>
                </a:lnTo>
                <a:lnTo>
                  <a:pt x="6278" y="1804"/>
                </a:lnTo>
                <a:lnTo>
                  <a:pt x="6308" y="1817"/>
                </a:lnTo>
                <a:lnTo>
                  <a:pt x="6339" y="1788"/>
                </a:lnTo>
                <a:lnTo>
                  <a:pt x="6369" y="1817"/>
                </a:lnTo>
                <a:lnTo>
                  <a:pt x="6400" y="1813"/>
                </a:lnTo>
                <a:lnTo>
                  <a:pt x="6430" y="1815"/>
                </a:lnTo>
                <a:lnTo>
                  <a:pt x="6461" y="1797"/>
                </a:lnTo>
                <a:lnTo>
                  <a:pt x="6491" y="1807"/>
                </a:lnTo>
                <a:lnTo>
                  <a:pt x="6522" y="1805"/>
                </a:lnTo>
                <a:lnTo>
                  <a:pt x="6552" y="1820"/>
                </a:lnTo>
                <a:lnTo>
                  <a:pt x="6582" y="1813"/>
                </a:lnTo>
                <a:lnTo>
                  <a:pt x="6613" y="1810"/>
                </a:lnTo>
                <a:lnTo>
                  <a:pt x="6643" y="1805"/>
                </a:lnTo>
                <a:lnTo>
                  <a:pt x="6674" y="1776"/>
                </a:lnTo>
                <a:lnTo>
                  <a:pt x="6704" y="1816"/>
                </a:lnTo>
                <a:lnTo>
                  <a:pt x="6735" y="1822"/>
                </a:lnTo>
                <a:lnTo>
                  <a:pt x="6765" y="1811"/>
                </a:lnTo>
                <a:lnTo>
                  <a:pt x="6796" y="1814"/>
                </a:lnTo>
                <a:lnTo>
                  <a:pt x="6826" y="1819"/>
                </a:lnTo>
                <a:lnTo>
                  <a:pt x="6857" y="1814"/>
                </a:lnTo>
                <a:lnTo>
                  <a:pt x="6887" y="1828"/>
                </a:lnTo>
                <a:lnTo>
                  <a:pt x="6918" y="1814"/>
                </a:lnTo>
                <a:lnTo>
                  <a:pt x="6948" y="1815"/>
                </a:lnTo>
                <a:lnTo>
                  <a:pt x="6979" y="1817"/>
                </a:lnTo>
                <a:lnTo>
                  <a:pt x="7009" y="1809"/>
                </a:lnTo>
                <a:lnTo>
                  <a:pt x="7040" y="1813"/>
                </a:lnTo>
                <a:lnTo>
                  <a:pt x="7070" y="1817"/>
                </a:lnTo>
                <a:lnTo>
                  <a:pt x="7101" y="1810"/>
                </a:lnTo>
                <a:lnTo>
                  <a:pt x="7131" y="1812"/>
                </a:lnTo>
                <a:lnTo>
                  <a:pt x="7162" y="1807"/>
                </a:lnTo>
                <a:lnTo>
                  <a:pt x="7192" y="1813"/>
                </a:lnTo>
                <a:lnTo>
                  <a:pt x="7222" y="1811"/>
                </a:lnTo>
                <a:lnTo>
                  <a:pt x="7253" y="1806"/>
                </a:lnTo>
                <a:lnTo>
                  <a:pt x="7283" y="1777"/>
                </a:lnTo>
                <a:lnTo>
                  <a:pt x="7314" y="1804"/>
                </a:lnTo>
                <a:lnTo>
                  <a:pt x="7344" y="1813"/>
                </a:lnTo>
                <a:lnTo>
                  <a:pt x="7375" y="1815"/>
                </a:lnTo>
                <a:lnTo>
                  <a:pt x="7405" y="1823"/>
                </a:lnTo>
                <a:lnTo>
                  <a:pt x="7436" y="1797"/>
                </a:lnTo>
                <a:lnTo>
                  <a:pt x="7466" y="1808"/>
                </a:lnTo>
                <a:lnTo>
                  <a:pt x="7497" y="1814"/>
                </a:lnTo>
                <a:lnTo>
                  <a:pt x="7527" y="1811"/>
                </a:lnTo>
                <a:lnTo>
                  <a:pt x="7558" y="1810"/>
                </a:lnTo>
                <a:lnTo>
                  <a:pt x="7588" y="1787"/>
                </a:lnTo>
                <a:lnTo>
                  <a:pt x="7619" y="1787"/>
                </a:lnTo>
                <a:lnTo>
                  <a:pt x="7649" y="1805"/>
                </a:lnTo>
                <a:lnTo>
                  <a:pt x="7680" y="1805"/>
                </a:lnTo>
                <a:lnTo>
                  <a:pt x="7710" y="1800"/>
                </a:lnTo>
                <a:lnTo>
                  <a:pt x="7741" y="1800"/>
                </a:lnTo>
                <a:lnTo>
                  <a:pt x="7771" y="1797"/>
                </a:lnTo>
                <a:lnTo>
                  <a:pt x="7802" y="1805"/>
                </a:lnTo>
                <a:lnTo>
                  <a:pt x="7832" y="1800"/>
                </a:lnTo>
                <a:lnTo>
                  <a:pt x="7862" y="1802"/>
                </a:lnTo>
                <a:lnTo>
                  <a:pt x="7893" y="1808"/>
                </a:lnTo>
                <a:lnTo>
                  <a:pt x="7923" y="1809"/>
                </a:lnTo>
                <a:lnTo>
                  <a:pt x="7954" y="1788"/>
                </a:lnTo>
                <a:lnTo>
                  <a:pt x="7984" y="1779"/>
                </a:lnTo>
                <a:lnTo>
                  <a:pt x="8015" y="1806"/>
                </a:lnTo>
                <a:lnTo>
                  <a:pt x="8045" y="1801"/>
                </a:lnTo>
                <a:lnTo>
                  <a:pt x="8076" y="1803"/>
                </a:lnTo>
                <a:lnTo>
                  <a:pt x="8106" y="1801"/>
                </a:lnTo>
                <a:lnTo>
                  <a:pt x="8137" y="1802"/>
                </a:lnTo>
                <a:lnTo>
                  <a:pt x="8167" y="1789"/>
                </a:lnTo>
                <a:lnTo>
                  <a:pt x="8198" y="1797"/>
                </a:lnTo>
                <a:lnTo>
                  <a:pt x="8228" y="1797"/>
                </a:lnTo>
                <a:lnTo>
                  <a:pt x="8259" y="1796"/>
                </a:lnTo>
                <a:lnTo>
                  <a:pt x="8289" y="1802"/>
                </a:lnTo>
                <a:lnTo>
                  <a:pt x="8320" y="1789"/>
                </a:lnTo>
                <a:lnTo>
                  <a:pt x="8350" y="1795"/>
                </a:lnTo>
                <a:lnTo>
                  <a:pt x="8381" y="1779"/>
                </a:lnTo>
                <a:lnTo>
                  <a:pt x="8411" y="1789"/>
                </a:lnTo>
                <a:lnTo>
                  <a:pt x="8442" y="1778"/>
                </a:lnTo>
                <a:lnTo>
                  <a:pt x="8472" y="1794"/>
                </a:lnTo>
                <a:lnTo>
                  <a:pt x="8502" y="1782"/>
                </a:lnTo>
                <a:lnTo>
                  <a:pt x="8533" y="1791"/>
                </a:lnTo>
                <a:lnTo>
                  <a:pt x="8563" y="1790"/>
                </a:lnTo>
                <a:lnTo>
                  <a:pt x="8594" y="1794"/>
                </a:lnTo>
                <a:lnTo>
                  <a:pt x="8624" y="1783"/>
                </a:lnTo>
                <a:lnTo>
                  <a:pt x="8655" y="1783"/>
                </a:lnTo>
                <a:lnTo>
                  <a:pt x="8685" y="1784"/>
                </a:lnTo>
                <a:lnTo>
                  <a:pt x="8716" y="1789"/>
                </a:lnTo>
                <a:lnTo>
                  <a:pt x="8746" y="1776"/>
                </a:lnTo>
                <a:lnTo>
                  <a:pt x="8777" y="1778"/>
                </a:lnTo>
                <a:lnTo>
                  <a:pt x="8807" y="1776"/>
                </a:lnTo>
                <a:lnTo>
                  <a:pt x="8838" y="1779"/>
                </a:lnTo>
                <a:lnTo>
                  <a:pt x="8868" y="1783"/>
                </a:lnTo>
                <a:lnTo>
                  <a:pt x="8899" y="1777"/>
                </a:lnTo>
                <a:lnTo>
                  <a:pt x="8929" y="1769"/>
                </a:lnTo>
                <a:lnTo>
                  <a:pt x="8960" y="1775"/>
                </a:lnTo>
                <a:lnTo>
                  <a:pt x="8990" y="1776"/>
                </a:lnTo>
                <a:lnTo>
                  <a:pt x="9021" y="1781"/>
                </a:lnTo>
                <a:lnTo>
                  <a:pt x="9051" y="1780"/>
                </a:lnTo>
                <a:lnTo>
                  <a:pt x="9082" y="1773"/>
                </a:lnTo>
                <a:lnTo>
                  <a:pt x="9112" y="1762"/>
                </a:lnTo>
                <a:lnTo>
                  <a:pt x="9143" y="1774"/>
                </a:lnTo>
                <a:lnTo>
                  <a:pt x="9173" y="1775"/>
                </a:lnTo>
                <a:lnTo>
                  <a:pt x="9203" y="1764"/>
                </a:lnTo>
                <a:lnTo>
                  <a:pt x="9234" y="1767"/>
                </a:lnTo>
                <a:lnTo>
                  <a:pt x="9264" y="1769"/>
                </a:lnTo>
                <a:lnTo>
                  <a:pt x="9295" y="1752"/>
                </a:lnTo>
                <a:lnTo>
                  <a:pt x="9325" y="1758"/>
                </a:lnTo>
                <a:lnTo>
                  <a:pt x="9356" y="1766"/>
                </a:lnTo>
                <a:lnTo>
                  <a:pt x="9386" y="1757"/>
                </a:lnTo>
                <a:lnTo>
                  <a:pt x="9417" y="1749"/>
                </a:lnTo>
                <a:lnTo>
                  <a:pt x="9447" y="1762"/>
                </a:lnTo>
                <a:lnTo>
                  <a:pt x="9478" y="1752"/>
                </a:lnTo>
                <a:lnTo>
                  <a:pt x="9508" y="1765"/>
                </a:lnTo>
                <a:lnTo>
                  <a:pt x="9539" y="1761"/>
                </a:lnTo>
                <a:lnTo>
                  <a:pt x="9569" y="1739"/>
                </a:lnTo>
                <a:lnTo>
                  <a:pt x="9600" y="1753"/>
                </a:lnTo>
                <a:lnTo>
                  <a:pt x="9630" y="1749"/>
                </a:lnTo>
                <a:lnTo>
                  <a:pt x="9661" y="1757"/>
                </a:lnTo>
                <a:lnTo>
                  <a:pt x="9691" y="1753"/>
                </a:lnTo>
                <a:lnTo>
                  <a:pt x="9722" y="1757"/>
                </a:lnTo>
                <a:lnTo>
                  <a:pt x="9752" y="1763"/>
                </a:lnTo>
                <a:lnTo>
                  <a:pt x="9783" y="1729"/>
                </a:lnTo>
                <a:lnTo>
                  <a:pt x="9813" y="1741"/>
                </a:lnTo>
                <a:lnTo>
                  <a:pt x="9843" y="1749"/>
                </a:lnTo>
                <a:lnTo>
                  <a:pt x="9874" y="1770"/>
                </a:lnTo>
                <a:lnTo>
                  <a:pt x="9904" y="1760"/>
                </a:lnTo>
                <a:lnTo>
                  <a:pt x="9935" y="1748"/>
                </a:lnTo>
                <a:lnTo>
                  <a:pt x="9965" y="1754"/>
                </a:lnTo>
                <a:lnTo>
                  <a:pt x="9996" y="1755"/>
                </a:lnTo>
                <a:lnTo>
                  <a:pt x="10026" y="1752"/>
                </a:lnTo>
                <a:lnTo>
                  <a:pt x="10057" y="1756"/>
                </a:lnTo>
                <a:lnTo>
                  <a:pt x="10087" y="1759"/>
                </a:lnTo>
                <a:lnTo>
                  <a:pt x="10118" y="1747"/>
                </a:lnTo>
                <a:lnTo>
                  <a:pt x="10148" y="1754"/>
                </a:lnTo>
                <a:lnTo>
                  <a:pt x="10179" y="1753"/>
                </a:lnTo>
                <a:lnTo>
                  <a:pt x="10209" y="1744"/>
                </a:lnTo>
                <a:lnTo>
                  <a:pt x="10240" y="1750"/>
                </a:lnTo>
                <a:lnTo>
                  <a:pt x="10270" y="1754"/>
                </a:lnTo>
                <a:lnTo>
                  <a:pt x="10301" y="1749"/>
                </a:lnTo>
                <a:lnTo>
                  <a:pt x="10331" y="1750"/>
                </a:lnTo>
                <a:lnTo>
                  <a:pt x="10362" y="1756"/>
                </a:lnTo>
                <a:lnTo>
                  <a:pt x="10392" y="1750"/>
                </a:lnTo>
                <a:lnTo>
                  <a:pt x="10423" y="1746"/>
                </a:lnTo>
                <a:lnTo>
                  <a:pt x="10453" y="1755"/>
                </a:lnTo>
                <a:lnTo>
                  <a:pt x="10483" y="1755"/>
                </a:lnTo>
                <a:lnTo>
                  <a:pt x="10514" y="1748"/>
                </a:lnTo>
                <a:lnTo>
                  <a:pt x="10544" y="1755"/>
                </a:lnTo>
                <a:lnTo>
                  <a:pt x="10575" y="1751"/>
                </a:lnTo>
                <a:lnTo>
                  <a:pt x="10605" y="1755"/>
                </a:lnTo>
                <a:lnTo>
                  <a:pt x="10636" y="1753"/>
                </a:lnTo>
                <a:lnTo>
                  <a:pt x="10666" y="1748"/>
                </a:lnTo>
                <a:lnTo>
                  <a:pt x="10697" y="1749"/>
                </a:lnTo>
              </a:path>
            </a:pathLst>
          </a:custGeom>
          <a:noFill/>
          <a:ln w="6350">
            <a:solidFill>
              <a:srgbClr val="0000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28" name="Line 487"/>
          <p:cNvSpPr>
            <a:spLocks noChangeShapeType="1"/>
          </p:cNvSpPr>
          <p:nvPr/>
        </p:nvSpPr>
        <p:spPr bwMode="auto">
          <a:xfrm>
            <a:off x="749303" y="4421189"/>
            <a:ext cx="2781300"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31" name="Freeform 598"/>
          <p:cNvSpPr>
            <a:spLocks/>
          </p:cNvSpPr>
          <p:nvPr/>
        </p:nvSpPr>
        <p:spPr bwMode="auto">
          <a:xfrm flipV="1">
            <a:off x="755653" y="4141788"/>
            <a:ext cx="2773363" cy="260350"/>
          </a:xfrm>
          <a:custGeom>
            <a:avLst/>
            <a:gdLst>
              <a:gd name="T0" fmla="*/ 2147483647 w 10697"/>
              <a:gd name="T1" fmla="*/ 2147483647 h 1385"/>
              <a:gd name="T2" fmla="*/ 2147483647 w 10697"/>
              <a:gd name="T3" fmla="*/ 2147483647 h 1385"/>
              <a:gd name="T4" fmla="*/ 2147483647 w 10697"/>
              <a:gd name="T5" fmla="*/ 2147483647 h 1385"/>
              <a:gd name="T6" fmla="*/ 2147483647 w 10697"/>
              <a:gd name="T7" fmla="*/ 2147483647 h 1385"/>
              <a:gd name="T8" fmla="*/ 2147483647 w 10697"/>
              <a:gd name="T9" fmla="*/ 2147483647 h 1385"/>
              <a:gd name="T10" fmla="*/ 2147483647 w 10697"/>
              <a:gd name="T11" fmla="*/ 2147483647 h 1385"/>
              <a:gd name="T12" fmla="*/ 2147483647 w 10697"/>
              <a:gd name="T13" fmla="*/ 2147483647 h 1385"/>
              <a:gd name="T14" fmla="*/ 2147483647 w 10697"/>
              <a:gd name="T15" fmla="*/ 2147483647 h 1385"/>
              <a:gd name="T16" fmla="*/ 2147483647 w 10697"/>
              <a:gd name="T17" fmla="*/ 2147483647 h 1385"/>
              <a:gd name="T18" fmla="*/ 2147483647 w 10697"/>
              <a:gd name="T19" fmla="*/ 2147483647 h 1385"/>
              <a:gd name="T20" fmla="*/ 2147483647 w 10697"/>
              <a:gd name="T21" fmla="*/ 2147483647 h 1385"/>
              <a:gd name="T22" fmla="*/ 2147483647 w 10697"/>
              <a:gd name="T23" fmla="*/ 2147483647 h 1385"/>
              <a:gd name="T24" fmla="*/ 2147483647 w 10697"/>
              <a:gd name="T25" fmla="*/ 2147483647 h 1385"/>
              <a:gd name="T26" fmla="*/ 2147483647 w 10697"/>
              <a:gd name="T27" fmla="*/ 2147483647 h 1385"/>
              <a:gd name="T28" fmla="*/ 2147483647 w 10697"/>
              <a:gd name="T29" fmla="*/ 2147483647 h 1385"/>
              <a:gd name="T30" fmla="*/ 2147483647 w 10697"/>
              <a:gd name="T31" fmla="*/ 2147483647 h 1385"/>
              <a:gd name="T32" fmla="*/ 2147483647 w 10697"/>
              <a:gd name="T33" fmla="*/ 2147483647 h 1385"/>
              <a:gd name="T34" fmla="*/ 2147483647 w 10697"/>
              <a:gd name="T35" fmla="*/ 2147483647 h 1385"/>
              <a:gd name="T36" fmla="*/ 2147483647 w 10697"/>
              <a:gd name="T37" fmla="*/ 2147483647 h 1385"/>
              <a:gd name="T38" fmla="*/ 2147483647 w 10697"/>
              <a:gd name="T39" fmla="*/ 2147483647 h 1385"/>
              <a:gd name="T40" fmla="*/ 2147483647 w 10697"/>
              <a:gd name="T41" fmla="*/ 2147483647 h 1385"/>
              <a:gd name="T42" fmla="*/ 2147483647 w 10697"/>
              <a:gd name="T43" fmla="*/ 2147483647 h 1385"/>
              <a:gd name="T44" fmla="*/ 2147483647 w 10697"/>
              <a:gd name="T45" fmla="*/ 2147483647 h 1385"/>
              <a:gd name="T46" fmla="*/ 2147483647 w 10697"/>
              <a:gd name="T47" fmla="*/ 2147483647 h 1385"/>
              <a:gd name="T48" fmla="*/ 2147483647 w 10697"/>
              <a:gd name="T49" fmla="*/ 2147483647 h 1385"/>
              <a:gd name="T50" fmla="*/ 2147483647 w 10697"/>
              <a:gd name="T51" fmla="*/ 2147483647 h 1385"/>
              <a:gd name="T52" fmla="*/ 2147483647 w 10697"/>
              <a:gd name="T53" fmla="*/ 2147483647 h 1385"/>
              <a:gd name="T54" fmla="*/ 2147483647 w 10697"/>
              <a:gd name="T55" fmla="*/ 2147483647 h 1385"/>
              <a:gd name="T56" fmla="*/ 2147483647 w 10697"/>
              <a:gd name="T57" fmla="*/ 0 h 1385"/>
              <a:gd name="T58" fmla="*/ 2147483647 w 10697"/>
              <a:gd name="T59" fmla="*/ 0 h 1385"/>
              <a:gd name="T60" fmla="*/ 2147483647 w 10697"/>
              <a:gd name="T61" fmla="*/ 0 h 1385"/>
              <a:gd name="T62" fmla="*/ 2147483647 w 10697"/>
              <a:gd name="T63" fmla="*/ 0 h 1385"/>
              <a:gd name="T64" fmla="*/ 2147483647 w 10697"/>
              <a:gd name="T65" fmla="*/ 0 h 1385"/>
              <a:gd name="T66" fmla="*/ 2147483647 w 10697"/>
              <a:gd name="T67" fmla="*/ 0 h 1385"/>
              <a:gd name="T68" fmla="*/ 2147483647 w 10697"/>
              <a:gd name="T69" fmla="*/ 0 h 1385"/>
              <a:gd name="T70" fmla="*/ 2147483647 w 10697"/>
              <a:gd name="T71" fmla="*/ 0 h 1385"/>
              <a:gd name="T72" fmla="*/ 2147483647 w 10697"/>
              <a:gd name="T73" fmla="*/ 0 h 1385"/>
              <a:gd name="T74" fmla="*/ 2147483647 w 10697"/>
              <a:gd name="T75" fmla="*/ 0 h 1385"/>
              <a:gd name="T76" fmla="*/ 2147483647 w 10697"/>
              <a:gd name="T77" fmla="*/ 0 h 1385"/>
              <a:gd name="T78" fmla="*/ 2147483647 w 10697"/>
              <a:gd name="T79" fmla="*/ 0 h 1385"/>
              <a:gd name="T80" fmla="*/ 2147483647 w 10697"/>
              <a:gd name="T81" fmla="*/ 0 h 1385"/>
              <a:gd name="T82" fmla="*/ 2147483647 w 10697"/>
              <a:gd name="T83" fmla="*/ 0 h 1385"/>
              <a:gd name="T84" fmla="*/ 2147483647 w 10697"/>
              <a:gd name="T85" fmla="*/ 0 h 1385"/>
              <a:gd name="T86" fmla="*/ 2147483647 w 10697"/>
              <a:gd name="T87" fmla="*/ 0 h 1385"/>
              <a:gd name="T88" fmla="*/ 2147483647 w 10697"/>
              <a:gd name="T89" fmla="*/ 0 h 1385"/>
              <a:gd name="T90" fmla="*/ 2147483647 w 10697"/>
              <a:gd name="T91" fmla="*/ 0 h 1385"/>
              <a:gd name="T92" fmla="*/ 2147483647 w 10697"/>
              <a:gd name="T93" fmla="*/ 0 h 1385"/>
              <a:gd name="T94" fmla="*/ 2147483647 w 10697"/>
              <a:gd name="T95" fmla="*/ 0 h 1385"/>
              <a:gd name="T96" fmla="*/ 2147483647 w 10697"/>
              <a:gd name="T97" fmla="*/ 0 h 1385"/>
              <a:gd name="T98" fmla="*/ 2147483647 w 10697"/>
              <a:gd name="T99" fmla="*/ 0 h 1385"/>
              <a:gd name="T100" fmla="*/ 2147483647 w 10697"/>
              <a:gd name="T101" fmla="*/ 0 h 1385"/>
              <a:gd name="T102" fmla="*/ 2147483647 w 10697"/>
              <a:gd name="T103" fmla="*/ 0 h 1385"/>
              <a:gd name="T104" fmla="*/ 2147483647 w 10697"/>
              <a:gd name="T105" fmla="*/ 0 h 1385"/>
              <a:gd name="T106" fmla="*/ 2147483647 w 10697"/>
              <a:gd name="T107" fmla="*/ 0 h 1385"/>
              <a:gd name="T108" fmla="*/ 2147483647 w 10697"/>
              <a:gd name="T109" fmla="*/ 0 h 1385"/>
              <a:gd name="T110" fmla="*/ 2147483647 w 10697"/>
              <a:gd name="T111" fmla="*/ 0 h 1385"/>
              <a:gd name="T112" fmla="*/ 2147483647 w 10697"/>
              <a:gd name="T113" fmla="*/ 0 h 1385"/>
              <a:gd name="T114" fmla="*/ 2147483647 w 10697"/>
              <a:gd name="T115" fmla="*/ 0 h 13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97"/>
              <a:gd name="T175" fmla="*/ 0 h 1385"/>
              <a:gd name="T176" fmla="*/ 10697 w 10697"/>
              <a:gd name="T177" fmla="*/ 1385 h 1385"/>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97" h="1385">
                <a:moveTo>
                  <a:pt x="0" y="1"/>
                </a:moveTo>
                <a:lnTo>
                  <a:pt x="30" y="1"/>
                </a:lnTo>
                <a:lnTo>
                  <a:pt x="60" y="1"/>
                </a:lnTo>
                <a:lnTo>
                  <a:pt x="91" y="1"/>
                </a:lnTo>
                <a:lnTo>
                  <a:pt x="121" y="1"/>
                </a:lnTo>
                <a:lnTo>
                  <a:pt x="152" y="1"/>
                </a:lnTo>
                <a:lnTo>
                  <a:pt x="182" y="1"/>
                </a:lnTo>
                <a:lnTo>
                  <a:pt x="213" y="1"/>
                </a:lnTo>
                <a:lnTo>
                  <a:pt x="243" y="1"/>
                </a:lnTo>
                <a:lnTo>
                  <a:pt x="274" y="1"/>
                </a:lnTo>
                <a:lnTo>
                  <a:pt x="304" y="1"/>
                </a:lnTo>
                <a:lnTo>
                  <a:pt x="335" y="1"/>
                </a:lnTo>
                <a:lnTo>
                  <a:pt x="365" y="1"/>
                </a:lnTo>
                <a:lnTo>
                  <a:pt x="396" y="1"/>
                </a:lnTo>
                <a:lnTo>
                  <a:pt x="426" y="1"/>
                </a:lnTo>
                <a:lnTo>
                  <a:pt x="457" y="1"/>
                </a:lnTo>
                <a:lnTo>
                  <a:pt x="487" y="1"/>
                </a:lnTo>
                <a:lnTo>
                  <a:pt x="518" y="2"/>
                </a:lnTo>
                <a:lnTo>
                  <a:pt x="548" y="2"/>
                </a:lnTo>
                <a:lnTo>
                  <a:pt x="579" y="2"/>
                </a:lnTo>
                <a:lnTo>
                  <a:pt x="609" y="2"/>
                </a:lnTo>
                <a:lnTo>
                  <a:pt x="640" y="2"/>
                </a:lnTo>
                <a:lnTo>
                  <a:pt x="670" y="3"/>
                </a:lnTo>
                <a:lnTo>
                  <a:pt x="700" y="3"/>
                </a:lnTo>
                <a:lnTo>
                  <a:pt x="731" y="3"/>
                </a:lnTo>
                <a:lnTo>
                  <a:pt x="761" y="3"/>
                </a:lnTo>
                <a:lnTo>
                  <a:pt x="792" y="4"/>
                </a:lnTo>
                <a:lnTo>
                  <a:pt x="822" y="4"/>
                </a:lnTo>
                <a:lnTo>
                  <a:pt x="853" y="4"/>
                </a:lnTo>
                <a:lnTo>
                  <a:pt x="883" y="4"/>
                </a:lnTo>
                <a:lnTo>
                  <a:pt x="914" y="5"/>
                </a:lnTo>
                <a:lnTo>
                  <a:pt x="944" y="6"/>
                </a:lnTo>
                <a:lnTo>
                  <a:pt x="975" y="6"/>
                </a:lnTo>
                <a:lnTo>
                  <a:pt x="1005" y="7"/>
                </a:lnTo>
                <a:lnTo>
                  <a:pt x="1036" y="7"/>
                </a:lnTo>
                <a:lnTo>
                  <a:pt x="1066" y="8"/>
                </a:lnTo>
                <a:lnTo>
                  <a:pt x="1097" y="9"/>
                </a:lnTo>
                <a:lnTo>
                  <a:pt x="1127" y="10"/>
                </a:lnTo>
                <a:lnTo>
                  <a:pt x="1158" y="10"/>
                </a:lnTo>
                <a:lnTo>
                  <a:pt x="1188" y="12"/>
                </a:lnTo>
                <a:lnTo>
                  <a:pt x="1219" y="12"/>
                </a:lnTo>
                <a:lnTo>
                  <a:pt x="1249" y="13"/>
                </a:lnTo>
                <a:lnTo>
                  <a:pt x="1280" y="15"/>
                </a:lnTo>
                <a:lnTo>
                  <a:pt x="1310" y="16"/>
                </a:lnTo>
                <a:lnTo>
                  <a:pt x="1340" y="18"/>
                </a:lnTo>
                <a:lnTo>
                  <a:pt x="1371" y="20"/>
                </a:lnTo>
                <a:lnTo>
                  <a:pt x="1401" y="21"/>
                </a:lnTo>
                <a:lnTo>
                  <a:pt x="1432" y="23"/>
                </a:lnTo>
                <a:lnTo>
                  <a:pt x="1462" y="26"/>
                </a:lnTo>
                <a:lnTo>
                  <a:pt x="1493" y="28"/>
                </a:lnTo>
                <a:lnTo>
                  <a:pt x="1523" y="31"/>
                </a:lnTo>
                <a:lnTo>
                  <a:pt x="1554" y="33"/>
                </a:lnTo>
                <a:lnTo>
                  <a:pt x="1584" y="36"/>
                </a:lnTo>
                <a:lnTo>
                  <a:pt x="1615" y="38"/>
                </a:lnTo>
                <a:lnTo>
                  <a:pt x="1645" y="42"/>
                </a:lnTo>
                <a:lnTo>
                  <a:pt x="1676" y="46"/>
                </a:lnTo>
                <a:lnTo>
                  <a:pt x="1706" y="51"/>
                </a:lnTo>
                <a:lnTo>
                  <a:pt x="1737" y="54"/>
                </a:lnTo>
                <a:lnTo>
                  <a:pt x="1767" y="60"/>
                </a:lnTo>
                <a:lnTo>
                  <a:pt x="1798" y="64"/>
                </a:lnTo>
                <a:lnTo>
                  <a:pt x="1828" y="70"/>
                </a:lnTo>
                <a:lnTo>
                  <a:pt x="1859" y="75"/>
                </a:lnTo>
                <a:lnTo>
                  <a:pt x="1889" y="78"/>
                </a:lnTo>
                <a:lnTo>
                  <a:pt x="1920" y="86"/>
                </a:lnTo>
                <a:lnTo>
                  <a:pt x="1950" y="91"/>
                </a:lnTo>
                <a:lnTo>
                  <a:pt x="1980" y="102"/>
                </a:lnTo>
                <a:lnTo>
                  <a:pt x="2011" y="110"/>
                </a:lnTo>
                <a:lnTo>
                  <a:pt x="2041" y="119"/>
                </a:lnTo>
                <a:lnTo>
                  <a:pt x="2072" y="128"/>
                </a:lnTo>
                <a:lnTo>
                  <a:pt x="2102" y="139"/>
                </a:lnTo>
                <a:lnTo>
                  <a:pt x="2133" y="148"/>
                </a:lnTo>
                <a:lnTo>
                  <a:pt x="2163" y="156"/>
                </a:lnTo>
                <a:lnTo>
                  <a:pt x="2194" y="168"/>
                </a:lnTo>
                <a:lnTo>
                  <a:pt x="2224" y="179"/>
                </a:lnTo>
                <a:lnTo>
                  <a:pt x="2255" y="191"/>
                </a:lnTo>
                <a:lnTo>
                  <a:pt x="2285" y="205"/>
                </a:lnTo>
                <a:lnTo>
                  <a:pt x="2316" y="216"/>
                </a:lnTo>
                <a:lnTo>
                  <a:pt x="2346" y="218"/>
                </a:lnTo>
                <a:lnTo>
                  <a:pt x="2377" y="241"/>
                </a:lnTo>
                <a:lnTo>
                  <a:pt x="2407" y="254"/>
                </a:lnTo>
                <a:lnTo>
                  <a:pt x="2438" y="270"/>
                </a:lnTo>
                <a:lnTo>
                  <a:pt x="2468" y="290"/>
                </a:lnTo>
                <a:lnTo>
                  <a:pt x="2499" y="312"/>
                </a:lnTo>
                <a:lnTo>
                  <a:pt x="2529" y="324"/>
                </a:lnTo>
                <a:lnTo>
                  <a:pt x="2560" y="341"/>
                </a:lnTo>
                <a:lnTo>
                  <a:pt x="2590" y="358"/>
                </a:lnTo>
                <a:lnTo>
                  <a:pt x="2620" y="383"/>
                </a:lnTo>
                <a:lnTo>
                  <a:pt x="2651" y="399"/>
                </a:lnTo>
                <a:lnTo>
                  <a:pt x="2681" y="418"/>
                </a:lnTo>
                <a:lnTo>
                  <a:pt x="2712" y="444"/>
                </a:lnTo>
                <a:lnTo>
                  <a:pt x="2742" y="439"/>
                </a:lnTo>
                <a:lnTo>
                  <a:pt x="2773" y="480"/>
                </a:lnTo>
                <a:lnTo>
                  <a:pt x="2803" y="500"/>
                </a:lnTo>
                <a:lnTo>
                  <a:pt x="2834" y="527"/>
                </a:lnTo>
                <a:lnTo>
                  <a:pt x="2864" y="552"/>
                </a:lnTo>
                <a:lnTo>
                  <a:pt x="2895" y="576"/>
                </a:lnTo>
                <a:lnTo>
                  <a:pt x="2925" y="602"/>
                </a:lnTo>
                <a:lnTo>
                  <a:pt x="2956" y="629"/>
                </a:lnTo>
                <a:lnTo>
                  <a:pt x="2986" y="653"/>
                </a:lnTo>
                <a:lnTo>
                  <a:pt x="3017" y="643"/>
                </a:lnTo>
                <a:lnTo>
                  <a:pt x="3047" y="694"/>
                </a:lnTo>
                <a:lnTo>
                  <a:pt x="3078" y="732"/>
                </a:lnTo>
                <a:lnTo>
                  <a:pt x="3108" y="758"/>
                </a:lnTo>
                <a:lnTo>
                  <a:pt x="3139" y="783"/>
                </a:lnTo>
                <a:lnTo>
                  <a:pt x="3169" y="811"/>
                </a:lnTo>
                <a:lnTo>
                  <a:pt x="3200" y="829"/>
                </a:lnTo>
                <a:lnTo>
                  <a:pt x="3230" y="847"/>
                </a:lnTo>
                <a:lnTo>
                  <a:pt x="3261" y="870"/>
                </a:lnTo>
                <a:lnTo>
                  <a:pt x="3291" y="916"/>
                </a:lnTo>
                <a:lnTo>
                  <a:pt x="3321" y="938"/>
                </a:lnTo>
                <a:lnTo>
                  <a:pt x="3352" y="965"/>
                </a:lnTo>
                <a:lnTo>
                  <a:pt x="3382" y="986"/>
                </a:lnTo>
                <a:lnTo>
                  <a:pt x="3413" y="1015"/>
                </a:lnTo>
                <a:lnTo>
                  <a:pt x="3443" y="1036"/>
                </a:lnTo>
                <a:lnTo>
                  <a:pt x="3474" y="1063"/>
                </a:lnTo>
                <a:lnTo>
                  <a:pt x="3504" y="1087"/>
                </a:lnTo>
                <a:lnTo>
                  <a:pt x="3535" y="1118"/>
                </a:lnTo>
                <a:lnTo>
                  <a:pt x="3565" y="1135"/>
                </a:lnTo>
                <a:lnTo>
                  <a:pt x="3596" y="1155"/>
                </a:lnTo>
                <a:lnTo>
                  <a:pt x="3626" y="1169"/>
                </a:lnTo>
                <a:lnTo>
                  <a:pt x="3657" y="1203"/>
                </a:lnTo>
                <a:lnTo>
                  <a:pt x="3687" y="1220"/>
                </a:lnTo>
                <a:lnTo>
                  <a:pt x="3718" y="1242"/>
                </a:lnTo>
                <a:lnTo>
                  <a:pt x="3748" y="1261"/>
                </a:lnTo>
                <a:lnTo>
                  <a:pt x="3779" y="1285"/>
                </a:lnTo>
                <a:lnTo>
                  <a:pt x="3809" y="1300"/>
                </a:lnTo>
                <a:lnTo>
                  <a:pt x="3840" y="1327"/>
                </a:lnTo>
                <a:lnTo>
                  <a:pt x="3870" y="1330"/>
                </a:lnTo>
                <a:lnTo>
                  <a:pt x="3901" y="1336"/>
                </a:lnTo>
                <a:lnTo>
                  <a:pt x="3931" y="1357"/>
                </a:lnTo>
                <a:lnTo>
                  <a:pt x="3961" y="1358"/>
                </a:lnTo>
                <a:lnTo>
                  <a:pt x="3992" y="1367"/>
                </a:lnTo>
                <a:lnTo>
                  <a:pt x="4022" y="1357"/>
                </a:lnTo>
                <a:lnTo>
                  <a:pt x="4053" y="1377"/>
                </a:lnTo>
                <a:lnTo>
                  <a:pt x="4083" y="1375"/>
                </a:lnTo>
                <a:lnTo>
                  <a:pt x="4114" y="1379"/>
                </a:lnTo>
                <a:lnTo>
                  <a:pt x="4144" y="1385"/>
                </a:lnTo>
                <a:lnTo>
                  <a:pt x="4175" y="1366"/>
                </a:lnTo>
                <a:lnTo>
                  <a:pt x="4205" y="1351"/>
                </a:lnTo>
                <a:lnTo>
                  <a:pt x="4236" y="1341"/>
                </a:lnTo>
                <a:lnTo>
                  <a:pt x="4266" y="1325"/>
                </a:lnTo>
                <a:lnTo>
                  <a:pt x="4297" y="1318"/>
                </a:lnTo>
                <a:lnTo>
                  <a:pt x="4327" y="1300"/>
                </a:lnTo>
                <a:lnTo>
                  <a:pt x="4358" y="1268"/>
                </a:lnTo>
                <a:lnTo>
                  <a:pt x="4388" y="1229"/>
                </a:lnTo>
                <a:lnTo>
                  <a:pt x="4419" y="1189"/>
                </a:lnTo>
                <a:lnTo>
                  <a:pt x="4449" y="1155"/>
                </a:lnTo>
                <a:lnTo>
                  <a:pt x="4480" y="1103"/>
                </a:lnTo>
                <a:lnTo>
                  <a:pt x="4510" y="1024"/>
                </a:lnTo>
                <a:lnTo>
                  <a:pt x="4541" y="978"/>
                </a:lnTo>
                <a:lnTo>
                  <a:pt x="4571" y="915"/>
                </a:lnTo>
                <a:lnTo>
                  <a:pt x="4601" y="813"/>
                </a:lnTo>
                <a:lnTo>
                  <a:pt x="4632" y="756"/>
                </a:lnTo>
                <a:lnTo>
                  <a:pt x="4662" y="668"/>
                </a:lnTo>
                <a:lnTo>
                  <a:pt x="4693" y="582"/>
                </a:lnTo>
                <a:lnTo>
                  <a:pt x="4723" y="488"/>
                </a:lnTo>
                <a:lnTo>
                  <a:pt x="4754" y="399"/>
                </a:lnTo>
                <a:lnTo>
                  <a:pt x="4784" y="314"/>
                </a:lnTo>
                <a:lnTo>
                  <a:pt x="4815" y="238"/>
                </a:lnTo>
                <a:lnTo>
                  <a:pt x="4845" y="173"/>
                </a:lnTo>
                <a:lnTo>
                  <a:pt x="4876" y="119"/>
                </a:lnTo>
                <a:lnTo>
                  <a:pt x="4906" y="78"/>
                </a:lnTo>
                <a:lnTo>
                  <a:pt x="4937" y="48"/>
                </a:lnTo>
                <a:lnTo>
                  <a:pt x="4967" y="28"/>
                </a:lnTo>
                <a:lnTo>
                  <a:pt x="4998" y="16"/>
                </a:lnTo>
                <a:lnTo>
                  <a:pt x="5028" y="9"/>
                </a:lnTo>
                <a:lnTo>
                  <a:pt x="5059" y="5"/>
                </a:lnTo>
                <a:lnTo>
                  <a:pt x="5089" y="3"/>
                </a:lnTo>
                <a:lnTo>
                  <a:pt x="5120" y="2"/>
                </a:lnTo>
                <a:lnTo>
                  <a:pt x="5150" y="1"/>
                </a:lnTo>
                <a:lnTo>
                  <a:pt x="5181" y="1"/>
                </a:lnTo>
                <a:lnTo>
                  <a:pt x="5211" y="1"/>
                </a:lnTo>
                <a:lnTo>
                  <a:pt x="5241" y="0"/>
                </a:lnTo>
                <a:lnTo>
                  <a:pt x="5272" y="0"/>
                </a:lnTo>
                <a:lnTo>
                  <a:pt x="5302" y="0"/>
                </a:lnTo>
                <a:lnTo>
                  <a:pt x="5333" y="0"/>
                </a:lnTo>
                <a:lnTo>
                  <a:pt x="5363" y="0"/>
                </a:lnTo>
                <a:lnTo>
                  <a:pt x="5394" y="0"/>
                </a:lnTo>
                <a:lnTo>
                  <a:pt x="5424" y="0"/>
                </a:lnTo>
                <a:lnTo>
                  <a:pt x="5455" y="0"/>
                </a:lnTo>
                <a:lnTo>
                  <a:pt x="5485" y="0"/>
                </a:lnTo>
                <a:lnTo>
                  <a:pt x="5516" y="0"/>
                </a:lnTo>
                <a:lnTo>
                  <a:pt x="5546" y="0"/>
                </a:lnTo>
                <a:lnTo>
                  <a:pt x="5577" y="0"/>
                </a:lnTo>
                <a:lnTo>
                  <a:pt x="5607" y="0"/>
                </a:lnTo>
                <a:lnTo>
                  <a:pt x="5638" y="0"/>
                </a:lnTo>
                <a:lnTo>
                  <a:pt x="5668" y="0"/>
                </a:lnTo>
                <a:lnTo>
                  <a:pt x="5699" y="0"/>
                </a:lnTo>
                <a:lnTo>
                  <a:pt x="5729" y="0"/>
                </a:lnTo>
                <a:lnTo>
                  <a:pt x="5760" y="0"/>
                </a:lnTo>
                <a:lnTo>
                  <a:pt x="5790" y="0"/>
                </a:lnTo>
                <a:lnTo>
                  <a:pt x="5821" y="0"/>
                </a:lnTo>
                <a:lnTo>
                  <a:pt x="5851" y="0"/>
                </a:lnTo>
                <a:lnTo>
                  <a:pt x="5881" y="0"/>
                </a:lnTo>
                <a:lnTo>
                  <a:pt x="5912" y="0"/>
                </a:lnTo>
                <a:lnTo>
                  <a:pt x="5942" y="0"/>
                </a:lnTo>
                <a:lnTo>
                  <a:pt x="5973" y="0"/>
                </a:lnTo>
                <a:lnTo>
                  <a:pt x="6003" y="0"/>
                </a:lnTo>
                <a:lnTo>
                  <a:pt x="6034" y="0"/>
                </a:lnTo>
                <a:lnTo>
                  <a:pt x="6064" y="0"/>
                </a:lnTo>
                <a:lnTo>
                  <a:pt x="6095" y="0"/>
                </a:lnTo>
                <a:lnTo>
                  <a:pt x="6125" y="0"/>
                </a:lnTo>
                <a:lnTo>
                  <a:pt x="6156" y="0"/>
                </a:lnTo>
                <a:lnTo>
                  <a:pt x="6186" y="0"/>
                </a:lnTo>
                <a:lnTo>
                  <a:pt x="6217" y="0"/>
                </a:lnTo>
                <a:lnTo>
                  <a:pt x="6247" y="0"/>
                </a:lnTo>
                <a:lnTo>
                  <a:pt x="6278" y="0"/>
                </a:lnTo>
                <a:lnTo>
                  <a:pt x="6308" y="0"/>
                </a:lnTo>
                <a:lnTo>
                  <a:pt x="6339" y="0"/>
                </a:lnTo>
                <a:lnTo>
                  <a:pt x="6369" y="0"/>
                </a:lnTo>
                <a:lnTo>
                  <a:pt x="6400" y="0"/>
                </a:lnTo>
                <a:lnTo>
                  <a:pt x="6430" y="0"/>
                </a:lnTo>
                <a:lnTo>
                  <a:pt x="6461" y="0"/>
                </a:lnTo>
                <a:lnTo>
                  <a:pt x="6491" y="0"/>
                </a:lnTo>
                <a:lnTo>
                  <a:pt x="6522" y="0"/>
                </a:lnTo>
                <a:lnTo>
                  <a:pt x="6552" y="0"/>
                </a:lnTo>
                <a:lnTo>
                  <a:pt x="6582" y="0"/>
                </a:lnTo>
                <a:lnTo>
                  <a:pt x="6613" y="0"/>
                </a:lnTo>
                <a:lnTo>
                  <a:pt x="6643" y="0"/>
                </a:lnTo>
                <a:lnTo>
                  <a:pt x="6674" y="0"/>
                </a:lnTo>
                <a:lnTo>
                  <a:pt x="6704" y="0"/>
                </a:lnTo>
                <a:lnTo>
                  <a:pt x="6735" y="0"/>
                </a:lnTo>
                <a:lnTo>
                  <a:pt x="6765" y="0"/>
                </a:lnTo>
                <a:lnTo>
                  <a:pt x="6796" y="0"/>
                </a:lnTo>
                <a:lnTo>
                  <a:pt x="6826" y="0"/>
                </a:lnTo>
                <a:lnTo>
                  <a:pt x="6857" y="0"/>
                </a:lnTo>
                <a:lnTo>
                  <a:pt x="6887" y="0"/>
                </a:lnTo>
                <a:lnTo>
                  <a:pt x="6918" y="0"/>
                </a:lnTo>
                <a:lnTo>
                  <a:pt x="6948" y="0"/>
                </a:lnTo>
                <a:lnTo>
                  <a:pt x="6979" y="0"/>
                </a:lnTo>
                <a:lnTo>
                  <a:pt x="7009" y="0"/>
                </a:lnTo>
                <a:lnTo>
                  <a:pt x="7040" y="0"/>
                </a:lnTo>
                <a:lnTo>
                  <a:pt x="7070" y="0"/>
                </a:lnTo>
                <a:lnTo>
                  <a:pt x="7101" y="0"/>
                </a:lnTo>
                <a:lnTo>
                  <a:pt x="7131" y="0"/>
                </a:lnTo>
                <a:lnTo>
                  <a:pt x="7162" y="0"/>
                </a:lnTo>
                <a:lnTo>
                  <a:pt x="7192" y="0"/>
                </a:lnTo>
                <a:lnTo>
                  <a:pt x="7222" y="0"/>
                </a:lnTo>
                <a:lnTo>
                  <a:pt x="7253" y="0"/>
                </a:lnTo>
                <a:lnTo>
                  <a:pt x="7283" y="0"/>
                </a:lnTo>
                <a:lnTo>
                  <a:pt x="7314" y="0"/>
                </a:lnTo>
                <a:lnTo>
                  <a:pt x="7344" y="0"/>
                </a:lnTo>
                <a:lnTo>
                  <a:pt x="7375" y="0"/>
                </a:lnTo>
                <a:lnTo>
                  <a:pt x="7405" y="0"/>
                </a:lnTo>
                <a:lnTo>
                  <a:pt x="7436" y="0"/>
                </a:lnTo>
                <a:lnTo>
                  <a:pt x="7466" y="0"/>
                </a:lnTo>
                <a:lnTo>
                  <a:pt x="7497" y="0"/>
                </a:lnTo>
                <a:lnTo>
                  <a:pt x="7527" y="0"/>
                </a:lnTo>
                <a:lnTo>
                  <a:pt x="7558" y="0"/>
                </a:lnTo>
                <a:lnTo>
                  <a:pt x="7588" y="0"/>
                </a:lnTo>
                <a:lnTo>
                  <a:pt x="7619" y="0"/>
                </a:lnTo>
                <a:lnTo>
                  <a:pt x="7649" y="0"/>
                </a:lnTo>
                <a:lnTo>
                  <a:pt x="7680" y="0"/>
                </a:lnTo>
                <a:lnTo>
                  <a:pt x="7710" y="0"/>
                </a:lnTo>
                <a:lnTo>
                  <a:pt x="7741" y="0"/>
                </a:lnTo>
                <a:lnTo>
                  <a:pt x="7771" y="0"/>
                </a:lnTo>
                <a:lnTo>
                  <a:pt x="7802" y="0"/>
                </a:lnTo>
                <a:lnTo>
                  <a:pt x="7832" y="0"/>
                </a:lnTo>
                <a:lnTo>
                  <a:pt x="7862" y="0"/>
                </a:lnTo>
                <a:lnTo>
                  <a:pt x="7893" y="0"/>
                </a:lnTo>
                <a:lnTo>
                  <a:pt x="7923" y="0"/>
                </a:lnTo>
                <a:lnTo>
                  <a:pt x="7954" y="0"/>
                </a:lnTo>
                <a:lnTo>
                  <a:pt x="7984" y="0"/>
                </a:lnTo>
                <a:lnTo>
                  <a:pt x="8015" y="0"/>
                </a:lnTo>
                <a:lnTo>
                  <a:pt x="8045" y="0"/>
                </a:lnTo>
                <a:lnTo>
                  <a:pt x="8076" y="0"/>
                </a:lnTo>
                <a:lnTo>
                  <a:pt x="8106" y="0"/>
                </a:lnTo>
                <a:lnTo>
                  <a:pt x="8137" y="0"/>
                </a:lnTo>
                <a:lnTo>
                  <a:pt x="8167" y="0"/>
                </a:lnTo>
                <a:lnTo>
                  <a:pt x="8198" y="0"/>
                </a:lnTo>
                <a:lnTo>
                  <a:pt x="8228" y="0"/>
                </a:lnTo>
                <a:lnTo>
                  <a:pt x="8259" y="0"/>
                </a:lnTo>
                <a:lnTo>
                  <a:pt x="8289" y="0"/>
                </a:lnTo>
                <a:lnTo>
                  <a:pt x="8320" y="0"/>
                </a:lnTo>
                <a:lnTo>
                  <a:pt x="8350" y="0"/>
                </a:lnTo>
                <a:lnTo>
                  <a:pt x="8381" y="0"/>
                </a:lnTo>
                <a:lnTo>
                  <a:pt x="8411" y="0"/>
                </a:lnTo>
                <a:lnTo>
                  <a:pt x="8442" y="0"/>
                </a:lnTo>
                <a:lnTo>
                  <a:pt x="8472" y="0"/>
                </a:lnTo>
                <a:lnTo>
                  <a:pt x="8502" y="0"/>
                </a:lnTo>
                <a:lnTo>
                  <a:pt x="8533" y="0"/>
                </a:lnTo>
                <a:lnTo>
                  <a:pt x="8563" y="0"/>
                </a:lnTo>
                <a:lnTo>
                  <a:pt x="8594" y="0"/>
                </a:lnTo>
                <a:lnTo>
                  <a:pt x="8624" y="0"/>
                </a:lnTo>
                <a:lnTo>
                  <a:pt x="8655" y="0"/>
                </a:lnTo>
                <a:lnTo>
                  <a:pt x="8685" y="0"/>
                </a:lnTo>
                <a:lnTo>
                  <a:pt x="8716" y="0"/>
                </a:lnTo>
                <a:lnTo>
                  <a:pt x="8746" y="0"/>
                </a:lnTo>
                <a:lnTo>
                  <a:pt x="8777" y="0"/>
                </a:lnTo>
                <a:lnTo>
                  <a:pt x="8807" y="0"/>
                </a:lnTo>
                <a:lnTo>
                  <a:pt x="8838" y="0"/>
                </a:lnTo>
                <a:lnTo>
                  <a:pt x="8868" y="0"/>
                </a:lnTo>
                <a:lnTo>
                  <a:pt x="8899" y="0"/>
                </a:lnTo>
                <a:lnTo>
                  <a:pt x="8929" y="0"/>
                </a:lnTo>
                <a:lnTo>
                  <a:pt x="8960" y="0"/>
                </a:lnTo>
                <a:lnTo>
                  <a:pt x="8990" y="0"/>
                </a:lnTo>
                <a:lnTo>
                  <a:pt x="9021" y="0"/>
                </a:lnTo>
                <a:lnTo>
                  <a:pt x="9051" y="0"/>
                </a:lnTo>
                <a:lnTo>
                  <a:pt x="9082" y="0"/>
                </a:lnTo>
                <a:lnTo>
                  <a:pt x="9112" y="0"/>
                </a:lnTo>
                <a:lnTo>
                  <a:pt x="9143" y="0"/>
                </a:lnTo>
                <a:lnTo>
                  <a:pt x="9173" y="0"/>
                </a:lnTo>
                <a:lnTo>
                  <a:pt x="9203" y="0"/>
                </a:lnTo>
                <a:lnTo>
                  <a:pt x="9234" y="0"/>
                </a:lnTo>
                <a:lnTo>
                  <a:pt x="9264" y="0"/>
                </a:lnTo>
                <a:lnTo>
                  <a:pt x="9295" y="0"/>
                </a:lnTo>
                <a:lnTo>
                  <a:pt x="9325" y="0"/>
                </a:lnTo>
                <a:lnTo>
                  <a:pt x="9356" y="0"/>
                </a:lnTo>
                <a:lnTo>
                  <a:pt x="9386" y="0"/>
                </a:lnTo>
                <a:lnTo>
                  <a:pt x="9417" y="0"/>
                </a:lnTo>
                <a:lnTo>
                  <a:pt x="9447" y="0"/>
                </a:lnTo>
                <a:lnTo>
                  <a:pt x="9478" y="0"/>
                </a:lnTo>
                <a:lnTo>
                  <a:pt x="9508" y="0"/>
                </a:lnTo>
                <a:lnTo>
                  <a:pt x="9539" y="0"/>
                </a:lnTo>
                <a:lnTo>
                  <a:pt x="9569" y="0"/>
                </a:lnTo>
                <a:lnTo>
                  <a:pt x="9600" y="0"/>
                </a:lnTo>
                <a:lnTo>
                  <a:pt x="9630" y="0"/>
                </a:lnTo>
                <a:lnTo>
                  <a:pt x="9661" y="0"/>
                </a:lnTo>
                <a:lnTo>
                  <a:pt x="9691" y="0"/>
                </a:lnTo>
                <a:lnTo>
                  <a:pt x="9722" y="0"/>
                </a:lnTo>
                <a:lnTo>
                  <a:pt x="9752" y="0"/>
                </a:lnTo>
                <a:lnTo>
                  <a:pt x="9783" y="0"/>
                </a:lnTo>
                <a:lnTo>
                  <a:pt x="9813" y="0"/>
                </a:lnTo>
                <a:lnTo>
                  <a:pt x="9843" y="0"/>
                </a:lnTo>
                <a:lnTo>
                  <a:pt x="9874" y="0"/>
                </a:lnTo>
                <a:lnTo>
                  <a:pt x="9904" y="0"/>
                </a:lnTo>
                <a:lnTo>
                  <a:pt x="9935" y="0"/>
                </a:lnTo>
                <a:lnTo>
                  <a:pt x="9965" y="0"/>
                </a:lnTo>
                <a:lnTo>
                  <a:pt x="9996" y="0"/>
                </a:lnTo>
                <a:lnTo>
                  <a:pt x="10026" y="0"/>
                </a:lnTo>
                <a:lnTo>
                  <a:pt x="10057" y="0"/>
                </a:lnTo>
                <a:lnTo>
                  <a:pt x="10087" y="0"/>
                </a:lnTo>
                <a:lnTo>
                  <a:pt x="10118" y="0"/>
                </a:lnTo>
                <a:lnTo>
                  <a:pt x="10148" y="0"/>
                </a:lnTo>
                <a:lnTo>
                  <a:pt x="10179" y="0"/>
                </a:lnTo>
                <a:lnTo>
                  <a:pt x="10209" y="0"/>
                </a:lnTo>
                <a:lnTo>
                  <a:pt x="10240" y="0"/>
                </a:lnTo>
                <a:lnTo>
                  <a:pt x="10270" y="0"/>
                </a:lnTo>
                <a:lnTo>
                  <a:pt x="10301" y="0"/>
                </a:lnTo>
                <a:lnTo>
                  <a:pt x="10331" y="0"/>
                </a:lnTo>
                <a:lnTo>
                  <a:pt x="10362" y="0"/>
                </a:lnTo>
                <a:lnTo>
                  <a:pt x="10392" y="0"/>
                </a:lnTo>
                <a:lnTo>
                  <a:pt x="10423" y="0"/>
                </a:lnTo>
                <a:lnTo>
                  <a:pt x="10453" y="0"/>
                </a:lnTo>
                <a:lnTo>
                  <a:pt x="10483" y="0"/>
                </a:lnTo>
                <a:lnTo>
                  <a:pt x="10514" y="0"/>
                </a:lnTo>
                <a:lnTo>
                  <a:pt x="10544" y="0"/>
                </a:lnTo>
                <a:lnTo>
                  <a:pt x="10575" y="0"/>
                </a:lnTo>
                <a:lnTo>
                  <a:pt x="10605" y="0"/>
                </a:lnTo>
                <a:lnTo>
                  <a:pt x="10636" y="0"/>
                </a:lnTo>
                <a:lnTo>
                  <a:pt x="10666" y="0"/>
                </a:lnTo>
                <a:lnTo>
                  <a:pt x="10697" y="0"/>
                </a:lnTo>
              </a:path>
            </a:pathLst>
          </a:custGeom>
          <a:noFill/>
          <a:ln w="6350">
            <a:solidFill>
              <a:srgbClr val="7F007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32" name="Line 386"/>
          <p:cNvSpPr>
            <a:spLocks noChangeShapeType="1"/>
          </p:cNvSpPr>
          <p:nvPr/>
        </p:nvSpPr>
        <p:spPr bwMode="auto">
          <a:xfrm>
            <a:off x="749303" y="3832225"/>
            <a:ext cx="278130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35" name="Freeform 485"/>
          <p:cNvSpPr>
            <a:spLocks/>
          </p:cNvSpPr>
          <p:nvPr/>
        </p:nvSpPr>
        <p:spPr bwMode="auto">
          <a:xfrm flipV="1">
            <a:off x="755653" y="3406780"/>
            <a:ext cx="2773363" cy="404813"/>
          </a:xfrm>
          <a:custGeom>
            <a:avLst/>
            <a:gdLst>
              <a:gd name="T0" fmla="*/ 2147483647 w 10697"/>
              <a:gd name="T1" fmla="*/ 2147483647 h 2178"/>
              <a:gd name="T2" fmla="*/ 2147483647 w 10697"/>
              <a:gd name="T3" fmla="*/ 2147483647 h 2178"/>
              <a:gd name="T4" fmla="*/ 2147483647 w 10697"/>
              <a:gd name="T5" fmla="*/ 2147483647 h 2178"/>
              <a:gd name="T6" fmla="*/ 2147483647 w 10697"/>
              <a:gd name="T7" fmla="*/ 2147483647 h 2178"/>
              <a:gd name="T8" fmla="*/ 2147483647 w 10697"/>
              <a:gd name="T9" fmla="*/ 2147483647 h 2178"/>
              <a:gd name="T10" fmla="*/ 2147483647 w 10697"/>
              <a:gd name="T11" fmla="*/ 2147483647 h 2178"/>
              <a:gd name="T12" fmla="*/ 2147483647 w 10697"/>
              <a:gd name="T13" fmla="*/ 2147483647 h 2178"/>
              <a:gd name="T14" fmla="*/ 2147483647 w 10697"/>
              <a:gd name="T15" fmla="*/ 2147483647 h 2178"/>
              <a:gd name="T16" fmla="*/ 2147483647 w 10697"/>
              <a:gd name="T17" fmla="*/ 2147483647 h 2178"/>
              <a:gd name="T18" fmla="*/ 2147483647 w 10697"/>
              <a:gd name="T19" fmla="*/ 2147483647 h 2178"/>
              <a:gd name="T20" fmla="*/ 2147483647 w 10697"/>
              <a:gd name="T21" fmla="*/ 2147483647 h 2178"/>
              <a:gd name="T22" fmla="*/ 2147483647 w 10697"/>
              <a:gd name="T23" fmla="*/ 2147483647 h 2178"/>
              <a:gd name="T24" fmla="*/ 2147483647 w 10697"/>
              <a:gd name="T25" fmla="*/ 2147483647 h 2178"/>
              <a:gd name="T26" fmla="*/ 2147483647 w 10697"/>
              <a:gd name="T27" fmla="*/ 2147483647 h 2178"/>
              <a:gd name="T28" fmla="*/ 2147483647 w 10697"/>
              <a:gd name="T29" fmla="*/ 2147483647 h 2178"/>
              <a:gd name="T30" fmla="*/ 2147483647 w 10697"/>
              <a:gd name="T31" fmla="*/ 2147483647 h 2178"/>
              <a:gd name="T32" fmla="*/ 2147483647 w 10697"/>
              <a:gd name="T33" fmla="*/ 2147483647 h 2178"/>
              <a:gd name="T34" fmla="*/ 2147483647 w 10697"/>
              <a:gd name="T35" fmla="*/ 2147483647 h 2178"/>
              <a:gd name="T36" fmla="*/ 2147483647 w 10697"/>
              <a:gd name="T37" fmla="*/ 2147483647 h 2178"/>
              <a:gd name="T38" fmla="*/ 2147483647 w 10697"/>
              <a:gd name="T39" fmla="*/ 2147483647 h 2178"/>
              <a:gd name="T40" fmla="*/ 2147483647 w 10697"/>
              <a:gd name="T41" fmla="*/ 2147483647 h 2178"/>
              <a:gd name="T42" fmla="*/ 2147483647 w 10697"/>
              <a:gd name="T43" fmla="*/ 2147483647 h 2178"/>
              <a:gd name="T44" fmla="*/ 2147483647 w 10697"/>
              <a:gd name="T45" fmla="*/ 2147483647 h 2178"/>
              <a:gd name="T46" fmla="*/ 2147483647 w 10697"/>
              <a:gd name="T47" fmla="*/ 2147483647 h 2178"/>
              <a:gd name="T48" fmla="*/ 2147483647 w 10697"/>
              <a:gd name="T49" fmla="*/ 2147483647 h 2178"/>
              <a:gd name="T50" fmla="*/ 2147483647 w 10697"/>
              <a:gd name="T51" fmla="*/ 2147483647 h 2178"/>
              <a:gd name="T52" fmla="*/ 2147483647 w 10697"/>
              <a:gd name="T53" fmla="*/ 2147483647 h 2178"/>
              <a:gd name="T54" fmla="*/ 2147483647 w 10697"/>
              <a:gd name="T55" fmla="*/ 2147483647 h 2178"/>
              <a:gd name="T56" fmla="*/ 2147483647 w 10697"/>
              <a:gd name="T57" fmla="*/ 2147483647 h 2178"/>
              <a:gd name="T58" fmla="*/ 2147483647 w 10697"/>
              <a:gd name="T59" fmla="*/ 2147483647 h 2178"/>
              <a:gd name="T60" fmla="*/ 2147483647 w 10697"/>
              <a:gd name="T61" fmla="*/ 2147483647 h 2178"/>
              <a:gd name="T62" fmla="*/ 2147483647 w 10697"/>
              <a:gd name="T63" fmla="*/ 0 h 2178"/>
              <a:gd name="T64" fmla="*/ 2147483647 w 10697"/>
              <a:gd name="T65" fmla="*/ 0 h 2178"/>
              <a:gd name="T66" fmla="*/ 2147483647 w 10697"/>
              <a:gd name="T67" fmla="*/ 0 h 2178"/>
              <a:gd name="T68" fmla="*/ 2147483647 w 10697"/>
              <a:gd name="T69" fmla="*/ 0 h 2178"/>
              <a:gd name="T70" fmla="*/ 2147483647 w 10697"/>
              <a:gd name="T71" fmla="*/ 0 h 2178"/>
              <a:gd name="T72" fmla="*/ 2147483647 w 10697"/>
              <a:gd name="T73" fmla="*/ 0 h 2178"/>
              <a:gd name="T74" fmla="*/ 2147483647 w 10697"/>
              <a:gd name="T75" fmla="*/ 0 h 2178"/>
              <a:gd name="T76" fmla="*/ 2147483647 w 10697"/>
              <a:gd name="T77" fmla="*/ 0 h 2178"/>
              <a:gd name="T78" fmla="*/ 2147483647 w 10697"/>
              <a:gd name="T79" fmla="*/ 0 h 2178"/>
              <a:gd name="T80" fmla="*/ 2147483647 w 10697"/>
              <a:gd name="T81" fmla="*/ 0 h 2178"/>
              <a:gd name="T82" fmla="*/ 2147483647 w 10697"/>
              <a:gd name="T83" fmla="*/ 0 h 2178"/>
              <a:gd name="T84" fmla="*/ 2147483647 w 10697"/>
              <a:gd name="T85" fmla="*/ 0 h 2178"/>
              <a:gd name="T86" fmla="*/ 2147483647 w 10697"/>
              <a:gd name="T87" fmla="*/ 0 h 2178"/>
              <a:gd name="T88" fmla="*/ 2147483647 w 10697"/>
              <a:gd name="T89" fmla="*/ 0 h 2178"/>
              <a:gd name="T90" fmla="*/ 2147483647 w 10697"/>
              <a:gd name="T91" fmla="*/ 0 h 2178"/>
              <a:gd name="T92" fmla="*/ 2147483647 w 10697"/>
              <a:gd name="T93" fmla="*/ 0 h 2178"/>
              <a:gd name="T94" fmla="*/ 2147483647 w 10697"/>
              <a:gd name="T95" fmla="*/ 0 h 2178"/>
              <a:gd name="T96" fmla="*/ 2147483647 w 10697"/>
              <a:gd name="T97" fmla="*/ 0 h 2178"/>
              <a:gd name="T98" fmla="*/ 2147483647 w 10697"/>
              <a:gd name="T99" fmla="*/ 0 h 2178"/>
              <a:gd name="T100" fmla="*/ 2147483647 w 10697"/>
              <a:gd name="T101" fmla="*/ 0 h 2178"/>
              <a:gd name="T102" fmla="*/ 2147483647 w 10697"/>
              <a:gd name="T103" fmla="*/ 0 h 2178"/>
              <a:gd name="T104" fmla="*/ 2147483647 w 10697"/>
              <a:gd name="T105" fmla="*/ 0 h 2178"/>
              <a:gd name="T106" fmla="*/ 2147483647 w 10697"/>
              <a:gd name="T107" fmla="*/ 0 h 2178"/>
              <a:gd name="T108" fmla="*/ 2147483647 w 10697"/>
              <a:gd name="T109" fmla="*/ 0 h 2178"/>
              <a:gd name="T110" fmla="*/ 2147483647 w 10697"/>
              <a:gd name="T111" fmla="*/ 0 h 2178"/>
              <a:gd name="T112" fmla="*/ 2147483647 w 10697"/>
              <a:gd name="T113" fmla="*/ 0 h 2178"/>
              <a:gd name="T114" fmla="*/ 2147483647 w 10697"/>
              <a:gd name="T115" fmla="*/ 0 h 217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97"/>
              <a:gd name="T175" fmla="*/ 0 h 2178"/>
              <a:gd name="T176" fmla="*/ 10697 w 10697"/>
              <a:gd name="T177" fmla="*/ 2178 h 217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97" h="2178">
                <a:moveTo>
                  <a:pt x="0" y="2178"/>
                </a:moveTo>
                <a:lnTo>
                  <a:pt x="30" y="1878"/>
                </a:lnTo>
                <a:lnTo>
                  <a:pt x="60" y="1822"/>
                </a:lnTo>
                <a:lnTo>
                  <a:pt x="91" y="1813"/>
                </a:lnTo>
                <a:lnTo>
                  <a:pt x="121" y="1821"/>
                </a:lnTo>
                <a:lnTo>
                  <a:pt x="152" y="1806"/>
                </a:lnTo>
                <a:lnTo>
                  <a:pt x="182" y="1794"/>
                </a:lnTo>
                <a:lnTo>
                  <a:pt x="213" y="1794"/>
                </a:lnTo>
                <a:lnTo>
                  <a:pt x="243" y="1790"/>
                </a:lnTo>
                <a:lnTo>
                  <a:pt x="274" y="1777"/>
                </a:lnTo>
                <a:lnTo>
                  <a:pt x="304" y="1773"/>
                </a:lnTo>
                <a:lnTo>
                  <a:pt x="335" y="1772"/>
                </a:lnTo>
                <a:lnTo>
                  <a:pt x="365" y="1776"/>
                </a:lnTo>
                <a:lnTo>
                  <a:pt x="396" y="1777"/>
                </a:lnTo>
                <a:lnTo>
                  <a:pt x="426" y="1777"/>
                </a:lnTo>
                <a:lnTo>
                  <a:pt x="457" y="1770"/>
                </a:lnTo>
                <a:lnTo>
                  <a:pt x="487" y="1772"/>
                </a:lnTo>
                <a:lnTo>
                  <a:pt x="518" y="1782"/>
                </a:lnTo>
                <a:lnTo>
                  <a:pt x="548" y="1761"/>
                </a:lnTo>
                <a:lnTo>
                  <a:pt x="579" y="1765"/>
                </a:lnTo>
                <a:lnTo>
                  <a:pt x="609" y="1774"/>
                </a:lnTo>
                <a:lnTo>
                  <a:pt x="640" y="1782"/>
                </a:lnTo>
                <a:lnTo>
                  <a:pt x="670" y="1778"/>
                </a:lnTo>
                <a:lnTo>
                  <a:pt x="700" y="1775"/>
                </a:lnTo>
                <a:lnTo>
                  <a:pt x="731" y="1769"/>
                </a:lnTo>
                <a:lnTo>
                  <a:pt x="761" y="1771"/>
                </a:lnTo>
                <a:lnTo>
                  <a:pt x="792" y="1772"/>
                </a:lnTo>
                <a:lnTo>
                  <a:pt x="822" y="1753"/>
                </a:lnTo>
                <a:lnTo>
                  <a:pt x="853" y="1729"/>
                </a:lnTo>
                <a:lnTo>
                  <a:pt x="883" y="1756"/>
                </a:lnTo>
                <a:lnTo>
                  <a:pt x="914" y="1767"/>
                </a:lnTo>
                <a:lnTo>
                  <a:pt x="944" y="1759"/>
                </a:lnTo>
                <a:lnTo>
                  <a:pt x="975" y="1760"/>
                </a:lnTo>
                <a:lnTo>
                  <a:pt x="1005" y="1762"/>
                </a:lnTo>
                <a:lnTo>
                  <a:pt x="1036" y="1767"/>
                </a:lnTo>
                <a:lnTo>
                  <a:pt x="1066" y="1762"/>
                </a:lnTo>
                <a:lnTo>
                  <a:pt x="1097" y="1760"/>
                </a:lnTo>
                <a:lnTo>
                  <a:pt x="1127" y="1770"/>
                </a:lnTo>
                <a:lnTo>
                  <a:pt x="1158" y="1760"/>
                </a:lnTo>
                <a:lnTo>
                  <a:pt x="1188" y="1762"/>
                </a:lnTo>
                <a:lnTo>
                  <a:pt x="1219" y="1757"/>
                </a:lnTo>
                <a:lnTo>
                  <a:pt x="1249" y="1754"/>
                </a:lnTo>
                <a:lnTo>
                  <a:pt x="1280" y="1753"/>
                </a:lnTo>
                <a:lnTo>
                  <a:pt x="1310" y="1765"/>
                </a:lnTo>
                <a:lnTo>
                  <a:pt x="1340" y="1709"/>
                </a:lnTo>
                <a:lnTo>
                  <a:pt x="1371" y="1756"/>
                </a:lnTo>
                <a:lnTo>
                  <a:pt x="1401" y="1751"/>
                </a:lnTo>
                <a:lnTo>
                  <a:pt x="1432" y="1763"/>
                </a:lnTo>
                <a:lnTo>
                  <a:pt x="1462" y="1757"/>
                </a:lnTo>
                <a:lnTo>
                  <a:pt x="1493" y="1756"/>
                </a:lnTo>
                <a:lnTo>
                  <a:pt x="1523" y="1760"/>
                </a:lnTo>
                <a:lnTo>
                  <a:pt x="1554" y="1743"/>
                </a:lnTo>
                <a:lnTo>
                  <a:pt x="1584" y="1754"/>
                </a:lnTo>
                <a:lnTo>
                  <a:pt x="1615" y="1743"/>
                </a:lnTo>
                <a:lnTo>
                  <a:pt x="1645" y="1745"/>
                </a:lnTo>
                <a:lnTo>
                  <a:pt x="1676" y="1751"/>
                </a:lnTo>
                <a:lnTo>
                  <a:pt x="1706" y="1748"/>
                </a:lnTo>
                <a:lnTo>
                  <a:pt x="1737" y="1746"/>
                </a:lnTo>
                <a:lnTo>
                  <a:pt x="1767" y="1744"/>
                </a:lnTo>
                <a:lnTo>
                  <a:pt x="1798" y="1736"/>
                </a:lnTo>
                <a:lnTo>
                  <a:pt x="1828" y="1735"/>
                </a:lnTo>
                <a:lnTo>
                  <a:pt x="1859" y="1729"/>
                </a:lnTo>
                <a:lnTo>
                  <a:pt x="1889" y="1724"/>
                </a:lnTo>
                <a:lnTo>
                  <a:pt x="1920" y="1737"/>
                </a:lnTo>
                <a:lnTo>
                  <a:pt x="1950" y="1724"/>
                </a:lnTo>
                <a:lnTo>
                  <a:pt x="1980" y="1727"/>
                </a:lnTo>
                <a:lnTo>
                  <a:pt x="2011" y="1725"/>
                </a:lnTo>
                <a:lnTo>
                  <a:pt x="2041" y="1722"/>
                </a:lnTo>
                <a:lnTo>
                  <a:pt x="2072" y="1721"/>
                </a:lnTo>
                <a:lnTo>
                  <a:pt x="2102" y="1726"/>
                </a:lnTo>
                <a:lnTo>
                  <a:pt x="2133" y="1714"/>
                </a:lnTo>
                <a:lnTo>
                  <a:pt x="2163" y="1707"/>
                </a:lnTo>
                <a:lnTo>
                  <a:pt x="2194" y="1701"/>
                </a:lnTo>
                <a:lnTo>
                  <a:pt x="2224" y="1706"/>
                </a:lnTo>
                <a:lnTo>
                  <a:pt x="2255" y="1697"/>
                </a:lnTo>
                <a:lnTo>
                  <a:pt x="2285" y="1697"/>
                </a:lnTo>
                <a:lnTo>
                  <a:pt x="2316" y="1693"/>
                </a:lnTo>
                <a:lnTo>
                  <a:pt x="2346" y="1668"/>
                </a:lnTo>
                <a:lnTo>
                  <a:pt x="2377" y="1678"/>
                </a:lnTo>
                <a:lnTo>
                  <a:pt x="2407" y="1675"/>
                </a:lnTo>
                <a:lnTo>
                  <a:pt x="2438" y="1673"/>
                </a:lnTo>
                <a:lnTo>
                  <a:pt x="2468" y="1671"/>
                </a:lnTo>
                <a:lnTo>
                  <a:pt x="2499" y="1667"/>
                </a:lnTo>
                <a:lnTo>
                  <a:pt x="2529" y="1661"/>
                </a:lnTo>
                <a:lnTo>
                  <a:pt x="2560" y="1650"/>
                </a:lnTo>
                <a:lnTo>
                  <a:pt x="2590" y="1638"/>
                </a:lnTo>
                <a:lnTo>
                  <a:pt x="2620" y="1644"/>
                </a:lnTo>
                <a:lnTo>
                  <a:pt x="2651" y="1638"/>
                </a:lnTo>
                <a:lnTo>
                  <a:pt x="2681" y="1632"/>
                </a:lnTo>
                <a:lnTo>
                  <a:pt x="2712" y="1626"/>
                </a:lnTo>
                <a:lnTo>
                  <a:pt x="2742" y="1604"/>
                </a:lnTo>
                <a:lnTo>
                  <a:pt x="2773" y="1596"/>
                </a:lnTo>
                <a:lnTo>
                  <a:pt x="2803" y="1603"/>
                </a:lnTo>
                <a:lnTo>
                  <a:pt x="2834" y="1602"/>
                </a:lnTo>
                <a:lnTo>
                  <a:pt x="2864" y="1582"/>
                </a:lnTo>
                <a:lnTo>
                  <a:pt x="2895" y="1590"/>
                </a:lnTo>
                <a:lnTo>
                  <a:pt x="2925" y="1561"/>
                </a:lnTo>
                <a:lnTo>
                  <a:pt x="2956" y="1576"/>
                </a:lnTo>
                <a:lnTo>
                  <a:pt x="2986" y="1570"/>
                </a:lnTo>
                <a:lnTo>
                  <a:pt x="3017" y="1542"/>
                </a:lnTo>
                <a:lnTo>
                  <a:pt x="3047" y="1549"/>
                </a:lnTo>
                <a:lnTo>
                  <a:pt x="3078" y="1552"/>
                </a:lnTo>
                <a:lnTo>
                  <a:pt x="3108" y="1543"/>
                </a:lnTo>
                <a:lnTo>
                  <a:pt x="3139" y="1537"/>
                </a:lnTo>
                <a:lnTo>
                  <a:pt x="3169" y="1526"/>
                </a:lnTo>
                <a:lnTo>
                  <a:pt x="3200" y="1515"/>
                </a:lnTo>
                <a:lnTo>
                  <a:pt x="3230" y="1500"/>
                </a:lnTo>
                <a:lnTo>
                  <a:pt x="3261" y="1497"/>
                </a:lnTo>
                <a:lnTo>
                  <a:pt x="3291" y="1489"/>
                </a:lnTo>
                <a:lnTo>
                  <a:pt x="3321" y="1480"/>
                </a:lnTo>
                <a:lnTo>
                  <a:pt x="3352" y="1472"/>
                </a:lnTo>
                <a:lnTo>
                  <a:pt x="3382" y="1459"/>
                </a:lnTo>
                <a:lnTo>
                  <a:pt x="3413" y="1454"/>
                </a:lnTo>
                <a:lnTo>
                  <a:pt x="3443" y="1445"/>
                </a:lnTo>
                <a:lnTo>
                  <a:pt x="3474" y="1439"/>
                </a:lnTo>
                <a:lnTo>
                  <a:pt x="3504" y="1429"/>
                </a:lnTo>
                <a:lnTo>
                  <a:pt x="3535" y="1421"/>
                </a:lnTo>
                <a:lnTo>
                  <a:pt x="3565" y="1405"/>
                </a:lnTo>
                <a:lnTo>
                  <a:pt x="3596" y="1392"/>
                </a:lnTo>
                <a:lnTo>
                  <a:pt x="3626" y="1387"/>
                </a:lnTo>
                <a:lnTo>
                  <a:pt x="3657" y="1381"/>
                </a:lnTo>
                <a:lnTo>
                  <a:pt x="3687" y="1366"/>
                </a:lnTo>
                <a:lnTo>
                  <a:pt x="3718" y="1360"/>
                </a:lnTo>
                <a:lnTo>
                  <a:pt x="3748" y="1348"/>
                </a:lnTo>
                <a:lnTo>
                  <a:pt x="3779" y="1338"/>
                </a:lnTo>
                <a:lnTo>
                  <a:pt x="3809" y="1328"/>
                </a:lnTo>
                <a:lnTo>
                  <a:pt x="3840" y="1317"/>
                </a:lnTo>
                <a:lnTo>
                  <a:pt x="3870" y="1303"/>
                </a:lnTo>
                <a:lnTo>
                  <a:pt x="3901" y="1294"/>
                </a:lnTo>
                <a:lnTo>
                  <a:pt x="3931" y="1285"/>
                </a:lnTo>
                <a:lnTo>
                  <a:pt x="3961" y="1268"/>
                </a:lnTo>
                <a:lnTo>
                  <a:pt x="3992" y="1256"/>
                </a:lnTo>
                <a:lnTo>
                  <a:pt x="4022" y="1237"/>
                </a:lnTo>
                <a:lnTo>
                  <a:pt x="4053" y="1230"/>
                </a:lnTo>
                <a:lnTo>
                  <a:pt x="4083" y="1211"/>
                </a:lnTo>
                <a:lnTo>
                  <a:pt x="4114" y="1197"/>
                </a:lnTo>
                <a:lnTo>
                  <a:pt x="4144" y="1184"/>
                </a:lnTo>
                <a:lnTo>
                  <a:pt x="4175" y="1161"/>
                </a:lnTo>
                <a:lnTo>
                  <a:pt x="4205" y="1149"/>
                </a:lnTo>
                <a:lnTo>
                  <a:pt x="4236" y="1129"/>
                </a:lnTo>
                <a:lnTo>
                  <a:pt x="4266" y="1113"/>
                </a:lnTo>
                <a:lnTo>
                  <a:pt x="4297" y="1093"/>
                </a:lnTo>
                <a:lnTo>
                  <a:pt x="4327" y="1076"/>
                </a:lnTo>
                <a:lnTo>
                  <a:pt x="4358" y="1052"/>
                </a:lnTo>
                <a:lnTo>
                  <a:pt x="4388" y="1028"/>
                </a:lnTo>
                <a:lnTo>
                  <a:pt x="4419" y="1002"/>
                </a:lnTo>
                <a:lnTo>
                  <a:pt x="4449" y="978"/>
                </a:lnTo>
                <a:lnTo>
                  <a:pt x="4480" y="944"/>
                </a:lnTo>
                <a:lnTo>
                  <a:pt x="4510" y="909"/>
                </a:lnTo>
                <a:lnTo>
                  <a:pt x="4541" y="876"/>
                </a:lnTo>
                <a:lnTo>
                  <a:pt x="4571" y="839"/>
                </a:lnTo>
                <a:lnTo>
                  <a:pt x="4601" y="797"/>
                </a:lnTo>
                <a:lnTo>
                  <a:pt x="4632" y="752"/>
                </a:lnTo>
                <a:lnTo>
                  <a:pt x="4662" y="707"/>
                </a:lnTo>
                <a:lnTo>
                  <a:pt x="4693" y="650"/>
                </a:lnTo>
                <a:lnTo>
                  <a:pt x="4723" y="604"/>
                </a:lnTo>
                <a:lnTo>
                  <a:pt x="4754" y="547"/>
                </a:lnTo>
                <a:lnTo>
                  <a:pt x="4784" y="487"/>
                </a:lnTo>
                <a:lnTo>
                  <a:pt x="4815" y="431"/>
                </a:lnTo>
                <a:lnTo>
                  <a:pt x="4845" y="371"/>
                </a:lnTo>
                <a:lnTo>
                  <a:pt x="4876" y="312"/>
                </a:lnTo>
                <a:lnTo>
                  <a:pt x="4906" y="257"/>
                </a:lnTo>
                <a:lnTo>
                  <a:pt x="4937" y="205"/>
                </a:lnTo>
                <a:lnTo>
                  <a:pt x="4967" y="159"/>
                </a:lnTo>
                <a:lnTo>
                  <a:pt x="4998" y="119"/>
                </a:lnTo>
                <a:lnTo>
                  <a:pt x="5028" y="89"/>
                </a:lnTo>
                <a:lnTo>
                  <a:pt x="5059" y="65"/>
                </a:lnTo>
                <a:lnTo>
                  <a:pt x="5089" y="47"/>
                </a:lnTo>
                <a:lnTo>
                  <a:pt x="5120" y="35"/>
                </a:lnTo>
                <a:lnTo>
                  <a:pt x="5150" y="25"/>
                </a:lnTo>
                <a:lnTo>
                  <a:pt x="5181" y="18"/>
                </a:lnTo>
                <a:lnTo>
                  <a:pt x="5211" y="14"/>
                </a:lnTo>
                <a:lnTo>
                  <a:pt x="5241" y="10"/>
                </a:lnTo>
                <a:lnTo>
                  <a:pt x="5272" y="8"/>
                </a:lnTo>
                <a:lnTo>
                  <a:pt x="5302" y="6"/>
                </a:lnTo>
                <a:lnTo>
                  <a:pt x="5333" y="4"/>
                </a:lnTo>
                <a:lnTo>
                  <a:pt x="5363" y="3"/>
                </a:lnTo>
                <a:lnTo>
                  <a:pt x="5394" y="3"/>
                </a:lnTo>
                <a:lnTo>
                  <a:pt x="5424" y="2"/>
                </a:lnTo>
                <a:lnTo>
                  <a:pt x="5455" y="2"/>
                </a:lnTo>
                <a:lnTo>
                  <a:pt x="5485" y="1"/>
                </a:lnTo>
                <a:lnTo>
                  <a:pt x="5516" y="1"/>
                </a:lnTo>
                <a:lnTo>
                  <a:pt x="5546" y="1"/>
                </a:lnTo>
                <a:lnTo>
                  <a:pt x="5577" y="1"/>
                </a:lnTo>
                <a:lnTo>
                  <a:pt x="5607" y="1"/>
                </a:lnTo>
                <a:lnTo>
                  <a:pt x="5638" y="1"/>
                </a:lnTo>
                <a:lnTo>
                  <a:pt x="5668" y="0"/>
                </a:lnTo>
                <a:lnTo>
                  <a:pt x="5699" y="0"/>
                </a:lnTo>
                <a:lnTo>
                  <a:pt x="5729" y="0"/>
                </a:lnTo>
                <a:lnTo>
                  <a:pt x="5760" y="0"/>
                </a:lnTo>
                <a:lnTo>
                  <a:pt x="5790" y="0"/>
                </a:lnTo>
                <a:lnTo>
                  <a:pt x="5821" y="0"/>
                </a:lnTo>
                <a:lnTo>
                  <a:pt x="5851" y="0"/>
                </a:lnTo>
                <a:lnTo>
                  <a:pt x="5881" y="0"/>
                </a:lnTo>
                <a:lnTo>
                  <a:pt x="5912" y="0"/>
                </a:lnTo>
                <a:lnTo>
                  <a:pt x="5942" y="0"/>
                </a:lnTo>
                <a:lnTo>
                  <a:pt x="5973" y="0"/>
                </a:lnTo>
                <a:lnTo>
                  <a:pt x="6003" y="0"/>
                </a:lnTo>
                <a:lnTo>
                  <a:pt x="6034" y="0"/>
                </a:lnTo>
                <a:lnTo>
                  <a:pt x="6064" y="0"/>
                </a:lnTo>
                <a:lnTo>
                  <a:pt x="6095" y="0"/>
                </a:lnTo>
                <a:lnTo>
                  <a:pt x="6125" y="0"/>
                </a:lnTo>
                <a:lnTo>
                  <a:pt x="6156" y="0"/>
                </a:lnTo>
                <a:lnTo>
                  <a:pt x="6186" y="0"/>
                </a:lnTo>
                <a:lnTo>
                  <a:pt x="6217" y="0"/>
                </a:lnTo>
                <a:lnTo>
                  <a:pt x="6247" y="0"/>
                </a:lnTo>
                <a:lnTo>
                  <a:pt x="6278" y="0"/>
                </a:lnTo>
                <a:lnTo>
                  <a:pt x="6308" y="0"/>
                </a:lnTo>
                <a:lnTo>
                  <a:pt x="6339" y="0"/>
                </a:lnTo>
                <a:lnTo>
                  <a:pt x="6369" y="0"/>
                </a:lnTo>
                <a:lnTo>
                  <a:pt x="6400" y="0"/>
                </a:lnTo>
                <a:lnTo>
                  <a:pt x="6430" y="0"/>
                </a:lnTo>
                <a:lnTo>
                  <a:pt x="6461" y="0"/>
                </a:lnTo>
                <a:lnTo>
                  <a:pt x="6491" y="0"/>
                </a:lnTo>
                <a:lnTo>
                  <a:pt x="6522" y="0"/>
                </a:lnTo>
                <a:lnTo>
                  <a:pt x="6552" y="0"/>
                </a:lnTo>
                <a:lnTo>
                  <a:pt x="6582" y="0"/>
                </a:lnTo>
                <a:lnTo>
                  <a:pt x="6613" y="0"/>
                </a:lnTo>
                <a:lnTo>
                  <a:pt x="6643" y="0"/>
                </a:lnTo>
                <a:lnTo>
                  <a:pt x="6674" y="0"/>
                </a:lnTo>
                <a:lnTo>
                  <a:pt x="6704" y="0"/>
                </a:lnTo>
                <a:lnTo>
                  <a:pt x="6735" y="0"/>
                </a:lnTo>
                <a:lnTo>
                  <a:pt x="6765" y="0"/>
                </a:lnTo>
                <a:lnTo>
                  <a:pt x="6796" y="0"/>
                </a:lnTo>
                <a:lnTo>
                  <a:pt x="6826" y="0"/>
                </a:lnTo>
                <a:lnTo>
                  <a:pt x="6857" y="0"/>
                </a:lnTo>
                <a:lnTo>
                  <a:pt x="6887" y="0"/>
                </a:lnTo>
                <a:lnTo>
                  <a:pt x="6918" y="0"/>
                </a:lnTo>
                <a:lnTo>
                  <a:pt x="6948" y="0"/>
                </a:lnTo>
                <a:lnTo>
                  <a:pt x="6979" y="0"/>
                </a:lnTo>
                <a:lnTo>
                  <a:pt x="7009" y="0"/>
                </a:lnTo>
                <a:lnTo>
                  <a:pt x="7040" y="0"/>
                </a:lnTo>
                <a:lnTo>
                  <a:pt x="7070" y="0"/>
                </a:lnTo>
                <a:lnTo>
                  <a:pt x="7101" y="0"/>
                </a:lnTo>
                <a:lnTo>
                  <a:pt x="7131" y="0"/>
                </a:lnTo>
                <a:lnTo>
                  <a:pt x="7162" y="0"/>
                </a:lnTo>
                <a:lnTo>
                  <a:pt x="7192" y="0"/>
                </a:lnTo>
                <a:lnTo>
                  <a:pt x="7222" y="0"/>
                </a:lnTo>
                <a:lnTo>
                  <a:pt x="7253" y="0"/>
                </a:lnTo>
                <a:lnTo>
                  <a:pt x="7283" y="0"/>
                </a:lnTo>
                <a:lnTo>
                  <a:pt x="7314" y="0"/>
                </a:lnTo>
                <a:lnTo>
                  <a:pt x="7344" y="0"/>
                </a:lnTo>
                <a:lnTo>
                  <a:pt x="7375" y="0"/>
                </a:lnTo>
                <a:lnTo>
                  <a:pt x="7405" y="0"/>
                </a:lnTo>
                <a:lnTo>
                  <a:pt x="7436" y="0"/>
                </a:lnTo>
                <a:lnTo>
                  <a:pt x="7466" y="0"/>
                </a:lnTo>
                <a:lnTo>
                  <a:pt x="7497" y="0"/>
                </a:lnTo>
                <a:lnTo>
                  <a:pt x="7527" y="0"/>
                </a:lnTo>
                <a:lnTo>
                  <a:pt x="7558" y="0"/>
                </a:lnTo>
                <a:lnTo>
                  <a:pt x="7588" y="0"/>
                </a:lnTo>
                <a:lnTo>
                  <a:pt x="7619" y="0"/>
                </a:lnTo>
                <a:lnTo>
                  <a:pt x="7649" y="0"/>
                </a:lnTo>
                <a:lnTo>
                  <a:pt x="7680" y="0"/>
                </a:lnTo>
                <a:lnTo>
                  <a:pt x="7710" y="0"/>
                </a:lnTo>
                <a:lnTo>
                  <a:pt x="7741" y="0"/>
                </a:lnTo>
                <a:lnTo>
                  <a:pt x="7771" y="0"/>
                </a:lnTo>
                <a:lnTo>
                  <a:pt x="7802" y="0"/>
                </a:lnTo>
                <a:lnTo>
                  <a:pt x="7832" y="0"/>
                </a:lnTo>
                <a:lnTo>
                  <a:pt x="7862" y="0"/>
                </a:lnTo>
                <a:lnTo>
                  <a:pt x="7893" y="0"/>
                </a:lnTo>
                <a:lnTo>
                  <a:pt x="7923" y="0"/>
                </a:lnTo>
                <a:lnTo>
                  <a:pt x="7954" y="0"/>
                </a:lnTo>
                <a:lnTo>
                  <a:pt x="7984" y="0"/>
                </a:lnTo>
                <a:lnTo>
                  <a:pt x="8015" y="0"/>
                </a:lnTo>
                <a:lnTo>
                  <a:pt x="8045" y="0"/>
                </a:lnTo>
                <a:lnTo>
                  <a:pt x="8076" y="0"/>
                </a:lnTo>
                <a:lnTo>
                  <a:pt x="8106" y="0"/>
                </a:lnTo>
                <a:lnTo>
                  <a:pt x="8137" y="0"/>
                </a:lnTo>
                <a:lnTo>
                  <a:pt x="8167" y="0"/>
                </a:lnTo>
                <a:lnTo>
                  <a:pt x="8198" y="0"/>
                </a:lnTo>
                <a:lnTo>
                  <a:pt x="8228" y="0"/>
                </a:lnTo>
                <a:lnTo>
                  <a:pt x="8259" y="0"/>
                </a:lnTo>
                <a:lnTo>
                  <a:pt x="8289" y="0"/>
                </a:lnTo>
                <a:lnTo>
                  <a:pt x="8320" y="0"/>
                </a:lnTo>
                <a:lnTo>
                  <a:pt x="8350" y="0"/>
                </a:lnTo>
                <a:lnTo>
                  <a:pt x="8381" y="0"/>
                </a:lnTo>
                <a:lnTo>
                  <a:pt x="8411" y="0"/>
                </a:lnTo>
                <a:lnTo>
                  <a:pt x="8442" y="0"/>
                </a:lnTo>
                <a:lnTo>
                  <a:pt x="8472" y="0"/>
                </a:lnTo>
                <a:lnTo>
                  <a:pt x="8502" y="0"/>
                </a:lnTo>
                <a:lnTo>
                  <a:pt x="8533" y="0"/>
                </a:lnTo>
                <a:lnTo>
                  <a:pt x="8563" y="0"/>
                </a:lnTo>
                <a:lnTo>
                  <a:pt x="8594" y="0"/>
                </a:lnTo>
                <a:lnTo>
                  <a:pt x="8624" y="0"/>
                </a:lnTo>
                <a:lnTo>
                  <a:pt x="8655" y="0"/>
                </a:lnTo>
                <a:lnTo>
                  <a:pt x="8685" y="0"/>
                </a:lnTo>
                <a:lnTo>
                  <a:pt x="8716" y="0"/>
                </a:lnTo>
                <a:lnTo>
                  <a:pt x="8746" y="0"/>
                </a:lnTo>
                <a:lnTo>
                  <a:pt x="8777" y="0"/>
                </a:lnTo>
                <a:lnTo>
                  <a:pt x="8807" y="0"/>
                </a:lnTo>
                <a:lnTo>
                  <a:pt x="8838" y="0"/>
                </a:lnTo>
                <a:lnTo>
                  <a:pt x="8868" y="0"/>
                </a:lnTo>
                <a:lnTo>
                  <a:pt x="8899" y="0"/>
                </a:lnTo>
                <a:lnTo>
                  <a:pt x="8929" y="0"/>
                </a:lnTo>
                <a:lnTo>
                  <a:pt x="8960" y="0"/>
                </a:lnTo>
                <a:lnTo>
                  <a:pt x="8990" y="0"/>
                </a:lnTo>
                <a:lnTo>
                  <a:pt x="9021" y="0"/>
                </a:lnTo>
                <a:lnTo>
                  <a:pt x="9051" y="0"/>
                </a:lnTo>
                <a:lnTo>
                  <a:pt x="9082" y="0"/>
                </a:lnTo>
                <a:lnTo>
                  <a:pt x="9112" y="0"/>
                </a:lnTo>
                <a:lnTo>
                  <a:pt x="9143" y="0"/>
                </a:lnTo>
                <a:lnTo>
                  <a:pt x="9173" y="0"/>
                </a:lnTo>
                <a:lnTo>
                  <a:pt x="9203" y="0"/>
                </a:lnTo>
                <a:lnTo>
                  <a:pt x="9234" y="0"/>
                </a:lnTo>
                <a:lnTo>
                  <a:pt x="9264" y="0"/>
                </a:lnTo>
                <a:lnTo>
                  <a:pt x="9295" y="0"/>
                </a:lnTo>
                <a:lnTo>
                  <a:pt x="9325" y="0"/>
                </a:lnTo>
                <a:lnTo>
                  <a:pt x="9356" y="0"/>
                </a:lnTo>
                <a:lnTo>
                  <a:pt x="9386" y="0"/>
                </a:lnTo>
                <a:lnTo>
                  <a:pt x="9417" y="0"/>
                </a:lnTo>
                <a:lnTo>
                  <a:pt x="9447" y="0"/>
                </a:lnTo>
                <a:lnTo>
                  <a:pt x="9478" y="0"/>
                </a:lnTo>
                <a:lnTo>
                  <a:pt x="9508" y="0"/>
                </a:lnTo>
                <a:lnTo>
                  <a:pt x="9539" y="0"/>
                </a:lnTo>
                <a:lnTo>
                  <a:pt x="9569" y="0"/>
                </a:lnTo>
                <a:lnTo>
                  <a:pt x="9600" y="0"/>
                </a:lnTo>
                <a:lnTo>
                  <a:pt x="9630" y="0"/>
                </a:lnTo>
                <a:lnTo>
                  <a:pt x="9661" y="0"/>
                </a:lnTo>
                <a:lnTo>
                  <a:pt x="9691" y="0"/>
                </a:lnTo>
                <a:lnTo>
                  <a:pt x="9722" y="0"/>
                </a:lnTo>
                <a:lnTo>
                  <a:pt x="9752" y="0"/>
                </a:lnTo>
                <a:lnTo>
                  <a:pt x="9783" y="0"/>
                </a:lnTo>
                <a:lnTo>
                  <a:pt x="9813" y="0"/>
                </a:lnTo>
                <a:lnTo>
                  <a:pt x="9843" y="0"/>
                </a:lnTo>
                <a:lnTo>
                  <a:pt x="9874" y="0"/>
                </a:lnTo>
                <a:lnTo>
                  <a:pt x="9904" y="0"/>
                </a:lnTo>
                <a:lnTo>
                  <a:pt x="9935" y="0"/>
                </a:lnTo>
                <a:lnTo>
                  <a:pt x="9965" y="0"/>
                </a:lnTo>
                <a:lnTo>
                  <a:pt x="9996" y="0"/>
                </a:lnTo>
                <a:lnTo>
                  <a:pt x="10026" y="0"/>
                </a:lnTo>
                <a:lnTo>
                  <a:pt x="10057" y="0"/>
                </a:lnTo>
                <a:lnTo>
                  <a:pt x="10087" y="0"/>
                </a:lnTo>
                <a:lnTo>
                  <a:pt x="10118" y="0"/>
                </a:lnTo>
                <a:lnTo>
                  <a:pt x="10148" y="0"/>
                </a:lnTo>
                <a:lnTo>
                  <a:pt x="10179" y="0"/>
                </a:lnTo>
                <a:lnTo>
                  <a:pt x="10209" y="0"/>
                </a:lnTo>
                <a:lnTo>
                  <a:pt x="10240" y="0"/>
                </a:lnTo>
                <a:lnTo>
                  <a:pt x="10270" y="0"/>
                </a:lnTo>
                <a:lnTo>
                  <a:pt x="10301" y="0"/>
                </a:lnTo>
                <a:lnTo>
                  <a:pt x="10331" y="0"/>
                </a:lnTo>
                <a:lnTo>
                  <a:pt x="10362" y="0"/>
                </a:lnTo>
                <a:lnTo>
                  <a:pt x="10392" y="0"/>
                </a:lnTo>
                <a:lnTo>
                  <a:pt x="10423" y="0"/>
                </a:lnTo>
                <a:lnTo>
                  <a:pt x="10453" y="0"/>
                </a:lnTo>
                <a:lnTo>
                  <a:pt x="10483" y="0"/>
                </a:lnTo>
                <a:lnTo>
                  <a:pt x="10514" y="0"/>
                </a:lnTo>
                <a:lnTo>
                  <a:pt x="10544" y="0"/>
                </a:lnTo>
                <a:lnTo>
                  <a:pt x="10575" y="0"/>
                </a:lnTo>
                <a:lnTo>
                  <a:pt x="10605" y="0"/>
                </a:lnTo>
                <a:lnTo>
                  <a:pt x="10636" y="0"/>
                </a:lnTo>
                <a:lnTo>
                  <a:pt x="10666" y="0"/>
                </a:lnTo>
                <a:lnTo>
                  <a:pt x="10697" y="0"/>
                </a:lnTo>
              </a:path>
            </a:pathLst>
          </a:custGeom>
          <a:noFill/>
          <a:ln w="6350">
            <a:solidFill>
              <a:srgbClr val="7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15" name="Text Box 438"/>
          <p:cNvSpPr txBox="1">
            <a:spLocks noChangeArrowheads="1"/>
          </p:cNvSpPr>
          <p:nvPr/>
        </p:nvSpPr>
        <p:spPr bwMode="auto">
          <a:xfrm>
            <a:off x="304807" y="1585914"/>
            <a:ext cx="3051175"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pitchFamily="34" charset="0"/>
              </a:rPr>
              <a:t>1</a:t>
            </a:r>
            <a:r>
              <a:rPr lang="en-US" altLang="ja-JP" sz="1200" b="1" baseline="30000" dirty="0">
                <a:solidFill>
                  <a:srgbClr val="000000"/>
                </a:solidFill>
                <a:ea typeface="Arial Unicode MS" pitchFamily="50" charset="-128"/>
                <a:cs typeface="Arial" pitchFamily="34" charset="0"/>
              </a:rPr>
              <a:t>st</a:t>
            </a:r>
            <a:r>
              <a:rPr lang="en-US" altLang="ja-JP" sz="1200" b="1" dirty="0">
                <a:solidFill>
                  <a:srgbClr val="000000"/>
                </a:solidFill>
                <a:ea typeface="Arial Unicode MS" pitchFamily="50" charset="-128"/>
                <a:cs typeface="Arial" pitchFamily="34" charset="0"/>
              </a:rPr>
              <a:t> µ-Reactor: 100ºC, </a:t>
            </a:r>
          </a:p>
          <a:p>
            <a:pPr eaLnBrk="1" fontAlgn="base" hangingPunct="1">
              <a:spcBef>
                <a:spcPct val="0"/>
              </a:spcBef>
              <a:spcAft>
                <a:spcPct val="0"/>
              </a:spcAft>
              <a:buFontTx/>
              <a:buNone/>
            </a:pPr>
            <a:r>
              <a:rPr lang="en-US" altLang="ja-JP" sz="1200" b="1" dirty="0">
                <a:solidFill>
                  <a:srgbClr val="FF0000"/>
                </a:solidFill>
                <a:ea typeface="Arial Unicode MS" pitchFamily="50" charset="-128"/>
                <a:cs typeface="Arial" pitchFamily="34" charset="0"/>
              </a:rPr>
              <a:t>2</a:t>
            </a:r>
            <a:r>
              <a:rPr lang="en-US" altLang="ja-JP" sz="1200" b="1" baseline="30000" dirty="0">
                <a:solidFill>
                  <a:srgbClr val="FF0000"/>
                </a:solidFill>
                <a:ea typeface="Arial Unicode MS" pitchFamily="50" charset="-128"/>
                <a:cs typeface="Arial" pitchFamily="34" charset="0"/>
              </a:rPr>
              <a:t>nd</a:t>
            </a:r>
            <a:r>
              <a:rPr lang="en-US" altLang="ja-JP" sz="1200" b="1" dirty="0">
                <a:solidFill>
                  <a:srgbClr val="FF0000"/>
                </a:solidFill>
                <a:ea typeface="Arial Unicode MS" pitchFamily="50" charset="-128"/>
                <a:cs typeface="Arial" pitchFamily="34" charset="0"/>
              </a:rPr>
              <a:t> µ-Reactor: 100-400ºC</a:t>
            </a:r>
            <a:r>
              <a:rPr lang="ja-JP" altLang="en-US" sz="1200" b="1">
                <a:solidFill>
                  <a:srgbClr val="FF0000"/>
                </a:solidFill>
                <a:ea typeface="Arial Unicode MS" pitchFamily="50" charset="-128"/>
                <a:cs typeface="Arial" pitchFamily="34" charset="0"/>
              </a:rPr>
              <a:t> </a:t>
            </a:r>
            <a:r>
              <a:rPr lang="en-US" altLang="ja-JP" sz="1200" b="1" dirty="0">
                <a:solidFill>
                  <a:srgbClr val="FF0000"/>
                </a:solidFill>
                <a:ea typeface="Arial Unicode MS" pitchFamily="50" charset="-128"/>
                <a:cs typeface="Arial" pitchFamily="34" charset="0"/>
              </a:rPr>
              <a:t>(20 ºC/min)</a:t>
            </a:r>
          </a:p>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pitchFamily="34" charset="0"/>
              </a:rPr>
              <a:t>Catalyst: H-ZSM-5 </a:t>
            </a:r>
          </a:p>
        </p:txBody>
      </p:sp>
      <p:sp>
        <p:nvSpPr>
          <p:cNvPr id="38926" name="Rectangle 383"/>
          <p:cNvSpPr>
            <a:spLocks noChangeArrowheads="1"/>
          </p:cNvSpPr>
          <p:nvPr/>
        </p:nvSpPr>
        <p:spPr bwMode="auto">
          <a:xfrm>
            <a:off x="454031" y="4519448"/>
            <a:ext cx="993775" cy="369332"/>
          </a:xfrm>
          <a:prstGeom prst="rect">
            <a:avLst/>
          </a:prstGeom>
          <a:noFill/>
          <a:ln>
            <a:noFill/>
          </a:ln>
        </p:spPr>
        <p:txBody>
          <a:bodyPr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7F"/>
                </a:solidFill>
                <a:ea typeface="Arial Unicode MS" pitchFamily="50" charset="-128"/>
                <a:cs typeface="Arial" pitchFamily="34" charset="0"/>
              </a:rPr>
              <a:t>Ethylene</a:t>
            </a:r>
          </a:p>
          <a:p>
            <a:pPr eaLnBrk="1" fontAlgn="base" hangingPunct="1">
              <a:spcBef>
                <a:spcPct val="0"/>
              </a:spcBef>
              <a:spcAft>
                <a:spcPct val="0"/>
              </a:spcAft>
              <a:buFontTx/>
              <a:buNone/>
            </a:pPr>
            <a:r>
              <a:rPr lang="en-US" altLang="ja-JP" sz="1200" dirty="0">
                <a:solidFill>
                  <a:srgbClr val="00007F"/>
                </a:solidFill>
                <a:ea typeface="Arial Unicode MS" pitchFamily="50" charset="-128"/>
                <a:cs typeface="Arial" pitchFamily="34" charset="0"/>
              </a:rPr>
              <a:t> (m/z</a:t>
            </a:r>
            <a:r>
              <a:rPr lang="ja-JP" altLang="ja-JP" sz="1200" dirty="0">
                <a:solidFill>
                  <a:srgbClr val="00007F"/>
                </a:solidFill>
                <a:ea typeface="Arial Unicode MS" pitchFamily="50" charset="-128"/>
                <a:cs typeface="Arial" pitchFamily="34" charset="0"/>
              </a:rPr>
              <a:t> 28)</a:t>
            </a:r>
            <a:endParaRPr lang="ja-JP" altLang="ja-JP" sz="1200" dirty="0">
              <a:solidFill>
                <a:srgbClr val="000000"/>
              </a:solidFill>
              <a:ea typeface="Arial Unicode MS" pitchFamily="50" charset="-128"/>
              <a:cs typeface="Arial" pitchFamily="34" charset="0"/>
            </a:endParaRPr>
          </a:p>
        </p:txBody>
      </p:sp>
      <p:sp>
        <p:nvSpPr>
          <p:cNvPr id="38930" name="Rectangle 597"/>
          <p:cNvSpPr>
            <a:spLocks noChangeArrowheads="1"/>
          </p:cNvSpPr>
          <p:nvPr/>
        </p:nvSpPr>
        <p:spPr bwMode="auto">
          <a:xfrm>
            <a:off x="488949" y="3958375"/>
            <a:ext cx="1035051" cy="369332"/>
          </a:xfrm>
          <a:prstGeom prst="rect">
            <a:avLst/>
          </a:prstGeom>
          <a:noFill/>
          <a:ln>
            <a:noFill/>
          </a:ln>
        </p:spPr>
        <p:txBody>
          <a:bodyPr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7F007F"/>
                </a:solidFill>
                <a:ea typeface="Arial Unicode MS" pitchFamily="50" charset="-128"/>
                <a:cs typeface="Arial" pitchFamily="34" charset="0"/>
              </a:rPr>
              <a:t>Diethylether (m/z </a:t>
            </a:r>
            <a:r>
              <a:rPr lang="ja-JP" altLang="ja-JP" sz="1200" b="1" dirty="0">
                <a:solidFill>
                  <a:srgbClr val="7F007F"/>
                </a:solidFill>
                <a:ea typeface="Arial Unicode MS" pitchFamily="50" charset="-128"/>
                <a:cs typeface="Arial" pitchFamily="34" charset="0"/>
              </a:rPr>
              <a:t>74)</a:t>
            </a:r>
          </a:p>
        </p:txBody>
      </p:sp>
      <p:sp>
        <p:nvSpPr>
          <p:cNvPr id="38934" name="Rectangle 484"/>
          <p:cNvSpPr>
            <a:spLocks noChangeArrowheads="1"/>
          </p:cNvSpPr>
          <p:nvPr/>
        </p:nvSpPr>
        <p:spPr bwMode="auto">
          <a:xfrm>
            <a:off x="476255" y="3264971"/>
            <a:ext cx="895351" cy="369332"/>
          </a:xfrm>
          <a:prstGeom prst="rect">
            <a:avLst/>
          </a:prstGeom>
          <a:noFill/>
          <a:ln>
            <a:noFill/>
          </a:ln>
        </p:spPr>
        <p:txBody>
          <a:bodyPr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FF0000"/>
                </a:solidFill>
                <a:ea typeface="Arial Unicode MS" pitchFamily="50" charset="-128"/>
                <a:cs typeface="Arial" pitchFamily="34" charset="0"/>
              </a:rPr>
              <a:t>Ethanol  (m/z</a:t>
            </a:r>
            <a:r>
              <a:rPr lang="ja-JP" altLang="ja-JP" sz="1200" dirty="0">
                <a:solidFill>
                  <a:srgbClr val="FF0000"/>
                </a:solidFill>
                <a:ea typeface="Arial Unicode MS" pitchFamily="50" charset="-128"/>
                <a:cs typeface="Arial" pitchFamily="34" charset="0"/>
              </a:rPr>
              <a:t> 45</a:t>
            </a:r>
            <a:r>
              <a:rPr lang="en-US" altLang="ja-JP" sz="1200" dirty="0">
                <a:solidFill>
                  <a:srgbClr val="FF0000"/>
                </a:solidFill>
                <a:ea typeface="Arial Unicode MS" pitchFamily="50" charset="-128"/>
                <a:cs typeface="Arial" pitchFamily="34" charset="0"/>
              </a:rPr>
              <a:t>)</a:t>
            </a:r>
            <a:endParaRPr lang="ja-JP" altLang="ja-JP" sz="1200" dirty="0">
              <a:solidFill>
                <a:srgbClr val="FF0000"/>
              </a:solidFill>
              <a:ea typeface="Arial Unicode MS" pitchFamily="50" charset="-128"/>
              <a:cs typeface="Arial" pitchFamily="34" charset="0"/>
            </a:endParaRPr>
          </a:p>
        </p:txBody>
      </p:sp>
      <p:grpSp>
        <p:nvGrpSpPr>
          <p:cNvPr id="38936" name="グループ化 650"/>
          <p:cNvGrpSpPr>
            <a:grpSpLocks/>
          </p:cNvGrpSpPr>
          <p:nvPr/>
        </p:nvGrpSpPr>
        <p:grpSpPr bwMode="auto">
          <a:xfrm>
            <a:off x="439447" y="5140330"/>
            <a:ext cx="2837159" cy="404813"/>
            <a:chOff x="334771" y="7775142"/>
            <a:chExt cx="2897822" cy="194081"/>
          </a:xfrm>
          <a:solidFill>
            <a:schemeClr val="bg1"/>
          </a:solidFill>
        </p:grpSpPr>
        <p:sp>
          <p:nvSpPr>
            <p:cNvPr id="38967" name="Line 162"/>
            <p:cNvSpPr>
              <a:spLocks noChangeShapeType="1"/>
            </p:cNvSpPr>
            <p:nvPr/>
          </p:nvSpPr>
          <p:spPr bwMode="auto">
            <a:xfrm>
              <a:off x="648012" y="7968294"/>
              <a:ext cx="2584581" cy="929"/>
            </a:xfrm>
            <a:prstGeom prst="line">
              <a:avLst/>
            </a:prstGeom>
            <a:grpFill/>
            <a:ln w="0">
              <a:solidFill>
                <a:srgbClr val="000000"/>
              </a:solidFill>
              <a:round/>
              <a:headEnd/>
              <a:tailEnd/>
            </a:ln>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9" name="Rectangle 262"/>
            <p:cNvSpPr>
              <a:spLocks noChangeArrowheads="1"/>
            </p:cNvSpPr>
            <p:nvPr/>
          </p:nvSpPr>
          <p:spPr bwMode="auto">
            <a:xfrm>
              <a:off x="334771" y="7778716"/>
              <a:ext cx="903144" cy="177070"/>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pitchFamily="34" charset="0"/>
                </a:rPr>
                <a:t>Water </a:t>
              </a:r>
            </a:p>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pitchFamily="34" charset="0"/>
                </a:rPr>
                <a:t> (m/z </a:t>
              </a:r>
              <a:r>
                <a:rPr lang="ja-JP" altLang="ja-JP" sz="1200" dirty="0">
                  <a:solidFill>
                    <a:srgbClr val="000000"/>
                  </a:solidFill>
                  <a:ea typeface="Arial Unicode MS" pitchFamily="50" charset="-128"/>
                  <a:cs typeface="Arial" pitchFamily="34" charset="0"/>
                </a:rPr>
                <a:t>18</a:t>
              </a:r>
              <a:r>
                <a:rPr lang="en-US" altLang="ja-JP" sz="1200" dirty="0">
                  <a:solidFill>
                    <a:srgbClr val="000000"/>
                  </a:solidFill>
                  <a:ea typeface="Arial Unicode MS" pitchFamily="50" charset="-128"/>
                  <a:cs typeface="Arial" pitchFamily="34" charset="0"/>
                </a:rPr>
                <a:t>)</a:t>
              </a:r>
              <a:endParaRPr lang="ja-JP" altLang="ja-JP" sz="1200" dirty="0">
                <a:solidFill>
                  <a:srgbClr val="000000"/>
                </a:solidFill>
                <a:ea typeface="Arial Unicode MS" pitchFamily="50" charset="-128"/>
                <a:cs typeface="Arial" pitchFamily="34" charset="0"/>
              </a:endParaRPr>
            </a:p>
          </p:txBody>
        </p:sp>
        <p:sp>
          <p:nvSpPr>
            <p:cNvPr id="38970" name="Freeform 263"/>
            <p:cNvSpPr>
              <a:spLocks/>
            </p:cNvSpPr>
            <p:nvPr/>
          </p:nvSpPr>
          <p:spPr bwMode="auto">
            <a:xfrm flipV="1">
              <a:off x="653452" y="7775142"/>
              <a:ext cx="2577326" cy="184218"/>
            </a:xfrm>
            <a:custGeom>
              <a:avLst/>
              <a:gdLst>
                <a:gd name="T0" fmla="*/ 2147483647 w 10697"/>
                <a:gd name="T1" fmla="*/ 2147483647 h 2040"/>
                <a:gd name="T2" fmla="*/ 2147483647 w 10697"/>
                <a:gd name="T3" fmla="*/ 0 h 2040"/>
                <a:gd name="T4" fmla="*/ 2147483647 w 10697"/>
                <a:gd name="T5" fmla="*/ 0 h 2040"/>
                <a:gd name="T6" fmla="*/ 2147483647 w 10697"/>
                <a:gd name="T7" fmla="*/ 2147483647 h 2040"/>
                <a:gd name="T8" fmla="*/ 2147483647 w 10697"/>
                <a:gd name="T9" fmla="*/ 2147483647 h 2040"/>
                <a:gd name="T10" fmla="*/ 2147483647 w 10697"/>
                <a:gd name="T11" fmla="*/ 2147483647 h 2040"/>
                <a:gd name="T12" fmla="*/ 2147483647 w 10697"/>
                <a:gd name="T13" fmla="*/ 2147483647 h 2040"/>
                <a:gd name="T14" fmla="*/ 2147483647 w 10697"/>
                <a:gd name="T15" fmla="*/ 2147483647 h 2040"/>
                <a:gd name="T16" fmla="*/ 2147483647 w 10697"/>
                <a:gd name="T17" fmla="*/ 2147483647 h 2040"/>
                <a:gd name="T18" fmla="*/ 2147483647 w 10697"/>
                <a:gd name="T19" fmla="*/ 2147483647 h 2040"/>
                <a:gd name="T20" fmla="*/ 2147483647 w 10697"/>
                <a:gd name="T21" fmla="*/ 2147483647 h 2040"/>
                <a:gd name="T22" fmla="*/ 2147483647 w 10697"/>
                <a:gd name="T23" fmla="*/ 2147483647 h 2040"/>
                <a:gd name="T24" fmla="*/ 2147483647 w 10697"/>
                <a:gd name="T25" fmla="*/ 2147483647 h 2040"/>
                <a:gd name="T26" fmla="*/ 2147483647 w 10697"/>
                <a:gd name="T27" fmla="*/ 2147483647 h 2040"/>
                <a:gd name="T28" fmla="*/ 2147483647 w 10697"/>
                <a:gd name="T29" fmla="*/ 2147483647 h 2040"/>
                <a:gd name="T30" fmla="*/ 2147483647 w 10697"/>
                <a:gd name="T31" fmla="*/ 2147483647 h 2040"/>
                <a:gd name="T32" fmla="*/ 2147483647 w 10697"/>
                <a:gd name="T33" fmla="*/ 2147483647 h 2040"/>
                <a:gd name="T34" fmla="*/ 2147483647 w 10697"/>
                <a:gd name="T35" fmla="*/ 2147483647 h 2040"/>
                <a:gd name="T36" fmla="*/ 2147483647 w 10697"/>
                <a:gd name="T37" fmla="*/ 2147483647 h 2040"/>
                <a:gd name="T38" fmla="*/ 2147483647 w 10697"/>
                <a:gd name="T39" fmla="*/ 2147483647 h 2040"/>
                <a:gd name="T40" fmla="*/ 2147483647 w 10697"/>
                <a:gd name="T41" fmla="*/ 2147483647 h 2040"/>
                <a:gd name="T42" fmla="*/ 2147483647 w 10697"/>
                <a:gd name="T43" fmla="*/ 2147483647 h 2040"/>
                <a:gd name="T44" fmla="*/ 2147483647 w 10697"/>
                <a:gd name="T45" fmla="*/ 2147483647 h 2040"/>
                <a:gd name="T46" fmla="*/ 2147483647 w 10697"/>
                <a:gd name="T47" fmla="*/ 2147483647 h 2040"/>
                <a:gd name="T48" fmla="*/ 2147483647 w 10697"/>
                <a:gd name="T49" fmla="*/ 2147483647 h 2040"/>
                <a:gd name="T50" fmla="*/ 2147483647 w 10697"/>
                <a:gd name="T51" fmla="*/ 2147483647 h 2040"/>
                <a:gd name="T52" fmla="*/ 2147483647 w 10697"/>
                <a:gd name="T53" fmla="*/ 2147483647 h 2040"/>
                <a:gd name="T54" fmla="*/ 2147483647 w 10697"/>
                <a:gd name="T55" fmla="*/ 2147483647 h 2040"/>
                <a:gd name="T56" fmla="*/ 2147483647 w 10697"/>
                <a:gd name="T57" fmla="*/ 2147483647 h 2040"/>
                <a:gd name="T58" fmla="*/ 2147483647 w 10697"/>
                <a:gd name="T59" fmla="*/ 2147483647 h 2040"/>
                <a:gd name="T60" fmla="*/ 2147483647 w 10697"/>
                <a:gd name="T61" fmla="*/ 2147483647 h 2040"/>
                <a:gd name="T62" fmla="*/ 2147483647 w 10697"/>
                <a:gd name="T63" fmla="*/ 2147483647 h 2040"/>
                <a:gd name="T64" fmla="*/ 2147483647 w 10697"/>
                <a:gd name="T65" fmla="*/ 2147483647 h 2040"/>
                <a:gd name="T66" fmla="*/ 2147483647 w 10697"/>
                <a:gd name="T67" fmla="*/ 2147483647 h 2040"/>
                <a:gd name="T68" fmla="*/ 2147483647 w 10697"/>
                <a:gd name="T69" fmla="*/ 2147483647 h 2040"/>
                <a:gd name="T70" fmla="*/ 2147483647 w 10697"/>
                <a:gd name="T71" fmla="*/ 2147483647 h 2040"/>
                <a:gd name="T72" fmla="*/ 2147483647 w 10697"/>
                <a:gd name="T73" fmla="*/ 2147483647 h 2040"/>
                <a:gd name="T74" fmla="*/ 2147483647 w 10697"/>
                <a:gd name="T75" fmla="*/ 2147483647 h 2040"/>
                <a:gd name="T76" fmla="*/ 2147483647 w 10697"/>
                <a:gd name="T77" fmla="*/ 2147483647 h 2040"/>
                <a:gd name="T78" fmla="*/ 2147483647 w 10697"/>
                <a:gd name="T79" fmla="*/ 2147483647 h 2040"/>
                <a:gd name="T80" fmla="*/ 2147483647 w 10697"/>
                <a:gd name="T81" fmla="*/ 2147483647 h 2040"/>
                <a:gd name="T82" fmla="*/ 2147483647 w 10697"/>
                <a:gd name="T83" fmla="*/ 2147483647 h 2040"/>
                <a:gd name="T84" fmla="*/ 2147483647 w 10697"/>
                <a:gd name="T85" fmla="*/ 2147483647 h 2040"/>
                <a:gd name="T86" fmla="*/ 2147483647 w 10697"/>
                <a:gd name="T87" fmla="*/ 2147483647 h 2040"/>
                <a:gd name="T88" fmla="*/ 2147483647 w 10697"/>
                <a:gd name="T89" fmla="*/ 2147483647 h 2040"/>
                <a:gd name="T90" fmla="*/ 2147483647 w 10697"/>
                <a:gd name="T91" fmla="*/ 2147483647 h 2040"/>
                <a:gd name="T92" fmla="*/ 2147483647 w 10697"/>
                <a:gd name="T93" fmla="*/ 2147483647 h 2040"/>
                <a:gd name="T94" fmla="*/ 2147483647 w 10697"/>
                <a:gd name="T95" fmla="*/ 2147483647 h 2040"/>
                <a:gd name="T96" fmla="*/ 2147483647 w 10697"/>
                <a:gd name="T97" fmla="*/ 2147483647 h 2040"/>
                <a:gd name="T98" fmla="*/ 2147483647 w 10697"/>
                <a:gd name="T99" fmla="*/ 2147483647 h 2040"/>
                <a:gd name="T100" fmla="*/ 2147483647 w 10697"/>
                <a:gd name="T101" fmla="*/ 2147483647 h 2040"/>
                <a:gd name="T102" fmla="*/ 2147483647 w 10697"/>
                <a:gd name="T103" fmla="*/ 2147483647 h 2040"/>
                <a:gd name="T104" fmla="*/ 2147483647 w 10697"/>
                <a:gd name="T105" fmla="*/ 2147483647 h 2040"/>
                <a:gd name="T106" fmla="*/ 2147483647 w 10697"/>
                <a:gd name="T107" fmla="*/ 2147483647 h 2040"/>
                <a:gd name="T108" fmla="*/ 2147483647 w 10697"/>
                <a:gd name="T109" fmla="*/ 2147483647 h 2040"/>
                <a:gd name="T110" fmla="*/ 2147483647 w 10697"/>
                <a:gd name="T111" fmla="*/ 2147483647 h 2040"/>
                <a:gd name="T112" fmla="*/ 2147483647 w 10697"/>
                <a:gd name="T113" fmla="*/ 2147483647 h 2040"/>
                <a:gd name="T114" fmla="*/ 2147483647 w 10697"/>
                <a:gd name="T115" fmla="*/ 2147483647 h 204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0697"/>
                <a:gd name="T175" fmla="*/ 0 h 2040"/>
                <a:gd name="T176" fmla="*/ 10697 w 10697"/>
                <a:gd name="T177" fmla="*/ 2040 h 204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0697" h="2040">
                  <a:moveTo>
                    <a:pt x="0" y="14"/>
                  </a:moveTo>
                  <a:lnTo>
                    <a:pt x="30" y="9"/>
                  </a:lnTo>
                  <a:lnTo>
                    <a:pt x="60" y="6"/>
                  </a:lnTo>
                  <a:lnTo>
                    <a:pt x="91" y="4"/>
                  </a:lnTo>
                  <a:lnTo>
                    <a:pt x="121" y="3"/>
                  </a:lnTo>
                  <a:lnTo>
                    <a:pt x="152" y="3"/>
                  </a:lnTo>
                  <a:lnTo>
                    <a:pt x="182" y="2"/>
                  </a:lnTo>
                  <a:lnTo>
                    <a:pt x="213" y="2"/>
                  </a:lnTo>
                  <a:lnTo>
                    <a:pt x="243" y="1"/>
                  </a:lnTo>
                  <a:lnTo>
                    <a:pt x="274" y="1"/>
                  </a:lnTo>
                  <a:lnTo>
                    <a:pt x="304" y="0"/>
                  </a:lnTo>
                  <a:lnTo>
                    <a:pt x="335" y="0"/>
                  </a:lnTo>
                  <a:lnTo>
                    <a:pt x="365" y="1"/>
                  </a:lnTo>
                  <a:lnTo>
                    <a:pt x="396" y="1"/>
                  </a:lnTo>
                  <a:lnTo>
                    <a:pt x="426" y="1"/>
                  </a:lnTo>
                  <a:lnTo>
                    <a:pt x="457" y="0"/>
                  </a:lnTo>
                  <a:lnTo>
                    <a:pt x="487" y="0"/>
                  </a:lnTo>
                  <a:lnTo>
                    <a:pt x="518" y="0"/>
                  </a:lnTo>
                  <a:lnTo>
                    <a:pt x="548" y="0"/>
                  </a:lnTo>
                  <a:lnTo>
                    <a:pt x="579" y="0"/>
                  </a:lnTo>
                  <a:lnTo>
                    <a:pt x="609" y="1"/>
                  </a:lnTo>
                  <a:lnTo>
                    <a:pt x="640" y="1"/>
                  </a:lnTo>
                  <a:lnTo>
                    <a:pt x="670" y="1"/>
                  </a:lnTo>
                  <a:lnTo>
                    <a:pt x="700" y="1"/>
                  </a:lnTo>
                  <a:lnTo>
                    <a:pt x="731" y="1"/>
                  </a:lnTo>
                  <a:lnTo>
                    <a:pt x="761" y="2"/>
                  </a:lnTo>
                  <a:lnTo>
                    <a:pt x="792" y="2"/>
                  </a:lnTo>
                  <a:lnTo>
                    <a:pt x="822" y="1"/>
                  </a:lnTo>
                  <a:lnTo>
                    <a:pt x="853" y="1"/>
                  </a:lnTo>
                  <a:lnTo>
                    <a:pt x="883" y="1"/>
                  </a:lnTo>
                  <a:lnTo>
                    <a:pt x="914" y="2"/>
                  </a:lnTo>
                  <a:lnTo>
                    <a:pt x="944" y="2"/>
                  </a:lnTo>
                  <a:lnTo>
                    <a:pt x="975" y="2"/>
                  </a:lnTo>
                  <a:lnTo>
                    <a:pt x="1005" y="2"/>
                  </a:lnTo>
                  <a:lnTo>
                    <a:pt x="1036" y="3"/>
                  </a:lnTo>
                  <a:lnTo>
                    <a:pt x="1066" y="3"/>
                  </a:lnTo>
                  <a:lnTo>
                    <a:pt x="1097" y="2"/>
                  </a:lnTo>
                  <a:lnTo>
                    <a:pt x="1127" y="4"/>
                  </a:lnTo>
                  <a:lnTo>
                    <a:pt x="1158" y="3"/>
                  </a:lnTo>
                  <a:lnTo>
                    <a:pt x="1188" y="3"/>
                  </a:lnTo>
                  <a:lnTo>
                    <a:pt x="1219" y="3"/>
                  </a:lnTo>
                  <a:lnTo>
                    <a:pt x="1249" y="3"/>
                  </a:lnTo>
                  <a:lnTo>
                    <a:pt x="1280" y="4"/>
                  </a:lnTo>
                  <a:lnTo>
                    <a:pt x="1310" y="5"/>
                  </a:lnTo>
                  <a:lnTo>
                    <a:pt x="1340" y="3"/>
                  </a:lnTo>
                  <a:lnTo>
                    <a:pt x="1371" y="5"/>
                  </a:lnTo>
                  <a:lnTo>
                    <a:pt x="1401" y="5"/>
                  </a:lnTo>
                  <a:lnTo>
                    <a:pt x="1432" y="5"/>
                  </a:lnTo>
                  <a:lnTo>
                    <a:pt x="1462" y="6"/>
                  </a:lnTo>
                  <a:lnTo>
                    <a:pt x="1493" y="7"/>
                  </a:lnTo>
                  <a:lnTo>
                    <a:pt x="1523" y="7"/>
                  </a:lnTo>
                  <a:lnTo>
                    <a:pt x="1554" y="7"/>
                  </a:lnTo>
                  <a:lnTo>
                    <a:pt x="1584" y="8"/>
                  </a:lnTo>
                  <a:lnTo>
                    <a:pt x="1615" y="9"/>
                  </a:lnTo>
                  <a:lnTo>
                    <a:pt x="1645" y="8"/>
                  </a:lnTo>
                  <a:lnTo>
                    <a:pt x="1676" y="10"/>
                  </a:lnTo>
                  <a:lnTo>
                    <a:pt x="1706" y="10"/>
                  </a:lnTo>
                  <a:lnTo>
                    <a:pt x="1737" y="11"/>
                  </a:lnTo>
                  <a:lnTo>
                    <a:pt x="1767" y="13"/>
                  </a:lnTo>
                  <a:lnTo>
                    <a:pt x="1798" y="11"/>
                  </a:lnTo>
                  <a:lnTo>
                    <a:pt x="1828" y="14"/>
                  </a:lnTo>
                  <a:lnTo>
                    <a:pt x="1859" y="15"/>
                  </a:lnTo>
                  <a:lnTo>
                    <a:pt x="1889" y="15"/>
                  </a:lnTo>
                  <a:lnTo>
                    <a:pt x="1920" y="17"/>
                  </a:lnTo>
                  <a:lnTo>
                    <a:pt x="1950" y="16"/>
                  </a:lnTo>
                  <a:lnTo>
                    <a:pt x="1980" y="19"/>
                  </a:lnTo>
                  <a:lnTo>
                    <a:pt x="2011" y="21"/>
                  </a:lnTo>
                  <a:lnTo>
                    <a:pt x="2041" y="22"/>
                  </a:lnTo>
                  <a:lnTo>
                    <a:pt x="2072" y="22"/>
                  </a:lnTo>
                  <a:lnTo>
                    <a:pt x="2102" y="25"/>
                  </a:lnTo>
                  <a:lnTo>
                    <a:pt x="2133" y="28"/>
                  </a:lnTo>
                  <a:lnTo>
                    <a:pt x="2163" y="28"/>
                  </a:lnTo>
                  <a:lnTo>
                    <a:pt x="2194" y="30"/>
                  </a:lnTo>
                  <a:lnTo>
                    <a:pt x="2224" y="32"/>
                  </a:lnTo>
                  <a:lnTo>
                    <a:pt x="2255" y="34"/>
                  </a:lnTo>
                  <a:lnTo>
                    <a:pt x="2285" y="36"/>
                  </a:lnTo>
                  <a:lnTo>
                    <a:pt x="2316" y="39"/>
                  </a:lnTo>
                  <a:lnTo>
                    <a:pt x="2346" y="40"/>
                  </a:lnTo>
                  <a:lnTo>
                    <a:pt x="2377" y="43"/>
                  </a:lnTo>
                  <a:lnTo>
                    <a:pt x="2407" y="45"/>
                  </a:lnTo>
                  <a:lnTo>
                    <a:pt x="2438" y="48"/>
                  </a:lnTo>
                  <a:lnTo>
                    <a:pt x="2468" y="51"/>
                  </a:lnTo>
                  <a:lnTo>
                    <a:pt x="2499" y="54"/>
                  </a:lnTo>
                  <a:lnTo>
                    <a:pt x="2529" y="57"/>
                  </a:lnTo>
                  <a:lnTo>
                    <a:pt x="2560" y="59"/>
                  </a:lnTo>
                  <a:lnTo>
                    <a:pt x="2590" y="62"/>
                  </a:lnTo>
                  <a:lnTo>
                    <a:pt x="2620" y="65"/>
                  </a:lnTo>
                  <a:lnTo>
                    <a:pt x="2651" y="69"/>
                  </a:lnTo>
                  <a:lnTo>
                    <a:pt x="2681" y="72"/>
                  </a:lnTo>
                  <a:lnTo>
                    <a:pt x="2712" y="75"/>
                  </a:lnTo>
                  <a:lnTo>
                    <a:pt x="2742" y="80"/>
                  </a:lnTo>
                  <a:lnTo>
                    <a:pt x="2773" y="80"/>
                  </a:lnTo>
                  <a:lnTo>
                    <a:pt x="2803" y="86"/>
                  </a:lnTo>
                  <a:lnTo>
                    <a:pt x="2834" y="90"/>
                  </a:lnTo>
                  <a:lnTo>
                    <a:pt x="2864" y="95"/>
                  </a:lnTo>
                  <a:lnTo>
                    <a:pt x="2895" y="99"/>
                  </a:lnTo>
                  <a:lnTo>
                    <a:pt x="2925" y="102"/>
                  </a:lnTo>
                  <a:lnTo>
                    <a:pt x="2956" y="108"/>
                  </a:lnTo>
                  <a:lnTo>
                    <a:pt x="2986" y="112"/>
                  </a:lnTo>
                  <a:lnTo>
                    <a:pt x="3017" y="117"/>
                  </a:lnTo>
                  <a:lnTo>
                    <a:pt x="3047" y="121"/>
                  </a:lnTo>
                  <a:lnTo>
                    <a:pt x="3078" y="125"/>
                  </a:lnTo>
                  <a:lnTo>
                    <a:pt x="3108" y="132"/>
                  </a:lnTo>
                  <a:lnTo>
                    <a:pt x="3139" y="137"/>
                  </a:lnTo>
                  <a:lnTo>
                    <a:pt x="3169" y="143"/>
                  </a:lnTo>
                  <a:lnTo>
                    <a:pt x="3200" y="149"/>
                  </a:lnTo>
                  <a:lnTo>
                    <a:pt x="3230" y="154"/>
                  </a:lnTo>
                  <a:lnTo>
                    <a:pt x="3261" y="159"/>
                  </a:lnTo>
                  <a:lnTo>
                    <a:pt x="3291" y="166"/>
                  </a:lnTo>
                  <a:lnTo>
                    <a:pt x="3321" y="174"/>
                  </a:lnTo>
                  <a:lnTo>
                    <a:pt x="3352" y="179"/>
                  </a:lnTo>
                  <a:lnTo>
                    <a:pt x="3382" y="187"/>
                  </a:lnTo>
                  <a:lnTo>
                    <a:pt x="3413" y="193"/>
                  </a:lnTo>
                  <a:lnTo>
                    <a:pt x="3443" y="199"/>
                  </a:lnTo>
                  <a:lnTo>
                    <a:pt x="3474" y="208"/>
                  </a:lnTo>
                  <a:lnTo>
                    <a:pt x="3504" y="216"/>
                  </a:lnTo>
                  <a:lnTo>
                    <a:pt x="3535" y="226"/>
                  </a:lnTo>
                  <a:lnTo>
                    <a:pt x="3565" y="229"/>
                  </a:lnTo>
                  <a:lnTo>
                    <a:pt x="3596" y="240"/>
                  </a:lnTo>
                  <a:lnTo>
                    <a:pt x="3626" y="249"/>
                  </a:lnTo>
                  <a:lnTo>
                    <a:pt x="3657" y="261"/>
                  </a:lnTo>
                  <a:lnTo>
                    <a:pt x="3687" y="267"/>
                  </a:lnTo>
                  <a:lnTo>
                    <a:pt x="3718" y="278"/>
                  </a:lnTo>
                  <a:lnTo>
                    <a:pt x="3748" y="288"/>
                  </a:lnTo>
                  <a:lnTo>
                    <a:pt x="3779" y="299"/>
                  </a:lnTo>
                  <a:lnTo>
                    <a:pt x="3809" y="312"/>
                  </a:lnTo>
                  <a:lnTo>
                    <a:pt x="3840" y="322"/>
                  </a:lnTo>
                  <a:lnTo>
                    <a:pt x="3870" y="335"/>
                  </a:lnTo>
                  <a:lnTo>
                    <a:pt x="3901" y="350"/>
                  </a:lnTo>
                  <a:lnTo>
                    <a:pt x="3931" y="361"/>
                  </a:lnTo>
                  <a:lnTo>
                    <a:pt x="3961" y="374"/>
                  </a:lnTo>
                  <a:lnTo>
                    <a:pt x="3992" y="390"/>
                  </a:lnTo>
                  <a:lnTo>
                    <a:pt x="4022" y="406"/>
                  </a:lnTo>
                  <a:lnTo>
                    <a:pt x="4053" y="408"/>
                  </a:lnTo>
                  <a:lnTo>
                    <a:pt x="4083" y="435"/>
                  </a:lnTo>
                  <a:lnTo>
                    <a:pt x="4114" y="459"/>
                  </a:lnTo>
                  <a:lnTo>
                    <a:pt x="4144" y="479"/>
                  </a:lnTo>
                  <a:lnTo>
                    <a:pt x="4175" y="499"/>
                  </a:lnTo>
                  <a:lnTo>
                    <a:pt x="4205" y="519"/>
                  </a:lnTo>
                  <a:lnTo>
                    <a:pt x="4236" y="543"/>
                  </a:lnTo>
                  <a:lnTo>
                    <a:pt x="4266" y="569"/>
                  </a:lnTo>
                  <a:lnTo>
                    <a:pt x="4297" y="598"/>
                  </a:lnTo>
                  <a:lnTo>
                    <a:pt x="4327" y="627"/>
                  </a:lnTo>
                  <a:lnTo>
                    <a:pt x="4358" y="656"/>
                  </a:lnTo>
                  <a:lnTo>
                    <a:pt x="4388" y="696"/>
                  </a:lnTo>
                  <a:lnTo>
                    <a:pt x="4419" y="734"/>
                  </a:lnTo>
                  <a:lnTo>
                    <a:pt x="4449" y="772"/>
                  </a:lnTo>
                  <a:lnTo>
                    <a:pt x="4480" y="818"/>
                  </a:lnTo>
                  <a:lnTo>
                    <a:pt x="4510" y="851"/>
                  </a:lnTo>
                  <a:lnTo>
                    <a:pt x="4541" y="915"/>
                  </a:lnTo>
                  <a:lnTo>
                    <a:pt x="4571" y="972"/>
                  </a:lnTo>
                  <a:lnTo>
                    <a:pt x="4601" y="1029"/>
                  </a:lnTo>
                  <a:lnTo>
                    <a:pt x="4632" y="1091"/>
                  </a:lnTo>
                  <a:lnTo>
                    <a:pt x="4662" y="1162"/>
                  </a:lnTo>
                  <a:lnTo>
                    <a:pt x="4693" y="1227"/>
                  </a:lnTo>
                  <a:lnTo>
                    <a:pt x="4723" y="1310"/>
                  </a:lnTo>
                  <a:lnTo>
                    <a:pt x="4754" y="1383"/>
                  </a:lnTo>
                  <a:lnTo>
                    <a:pt x="4784" y="1456"/>
                  </a:lnTo>
                  <a:lnTo>
                    <a:pt x="4815" y="1532"/>
                  </a:lnTo>
                  <a:lnTo>
                    <a:pt x="4845" y="1607"/>
                  </a:lnTo>
                  <a:lnTo>
                    <a:pt x="4876" y="1668"/>
                  </a:lnTo>
                  <a:lnTo>
                    <a:pt x="4906" y="1733"/>
                  </a:lnTo>
                  <a:lnTo>
                    <a:pt x="4937" y="1791"/>
                  </a:lnTo>
                  <a:lnTo>
                    <a:pt x="4967" y="1837"/>
                  </a:lnTo>
                  <a:lnTo>
                    <a:pt x="4998" y="1872"/>
                  </a:lnTo>
                  <a:lnTo>
                    <a:pt x="5028" y="1903"/>
                  </a:lnTo>
                  <a:lnTo>
                    <a:pt x="5059" y="1929"/>
                  </a:lnTo>
                  <a:lnTo>
                    <a:pt x="5089" y="1950"/>
                  </a:lnTo>
                  <a:lnTo>
                    <a:pt x="5120" y="1964"/>
                  </a:lnTo>
                  <a:lnTo>
                    <a:pt x="5150" y="1978"/>
                  </a:lnTo>
                  <a:lnTo>
                    <a:pt x="5181" y="1981"/>
                  </a:lnTo>
                  <a:lnTo>
                    <a:pt x="5211" y="1978"/>
                  </a:lnTo>
                  <a:lnTo>
                    <a:pt x="5241" y="2009"/>
                  </a:lnTo>
                  <a:lnTo>
                    <a:pt x="5272" y="2002"/>
                  </a:lnTo>
                  <a:lnTo>
                    <a:pt x="5302" y="2007"/>
                  </a:lnTo>
                  <a:lnTo>
                    <a:pt x="5333" y="2009"/>
                  </a:lnTo>
                  <a:lnTo>
                    <a:pt x="5363" y="2006"/>
                  </a:lnTo>
                  <a:lnTo>
                    <a:pt x="5394" y="2010"/>
                  </a:lnTo>
                  <a:lnTo>
                    <a:pt x="5424" y="2022"/>
                  </a:lnTo>
                  <a:lnTo>
                    <a:pt x="5455" y="2018"/>
                  </a:lnTo>
                  <a:lnTo>
                    <a:pt x="5485" y="2027"/>
                  </a:lnTo>
                  <a:lnTo>
                    <a:pt x="5516" y="2019"/>
                  </a:lnTo>
                  <a:lnTo>
                    <a:pt x="5546" y="2019"/>
                  </a:lnTo>
                  <a:lnTo>
                    <a:pt x="5577" y="2021"/>
                  </a:lnTo>
                  <a:lnTo>
                    <a:pt x="5607" y="2018"/>
                  </a:lnTo>
                  <a:lnTo>
                    <a:pt x="5638" y="2018"/>
                  </a:lnTo>
                  <a:lnTo>
                    <a:pt x="5668" y="2021"/>
                  </a:lnTo>
                  <a:lnTo>
                    <a:pt x="5699" y="2021"/>
                  </a:lnTo>
                  <a:lnTo>
                    <a:pt x="5729" y="2029"/>
                  </a:lnTo>
                  <a:lnTo>
                    <a:pt x="5760" y="2040"/>
                  </a:lnTo>
                  <a:lnTo>
                    <a:pt x="5790" y="2031"/>
                  </a:lnTo>
                  <a:lnTo>
                    <a:pt x="5821" y="2025"/>
                  </a:lnTo>
                  <a:lnTo>
                    <a:pt x="5851" y="2025"/>
                  </a:lnTo>
                  <a:lnTo>
                    <a:pt x="5881" y="2025"/>
                  </a:lnTo>
                  <a:lnTo>
                    <a:pt x="5912" y="2032"/>
                  </a:lnTo>
                  <a:lnTo>
                    <a:pt x="5942" y="2028"/>
                  </a:lnTo>
                  <a:lnTo>
                    <a:pt x="5973" y="2022"/>
                  </a:lnTo>
                  <a:lnTo>
                    <a:pt x="6003" y="2017"/>
                  </a:lnTo>
                  <a:lnTo>
                    <a:pt x="6034" y="2018"/>
                  </a:lnTo>
                  <a:lnTo>
                    <a:pt x="6064" y="2019"/>
                  </a:lnTo>
                  <a:lnTo>
                    <a:pt x="6095" y="2026"/>
                  </a:lnTo>
                  <a:lnTo>
                    <a:pt x="6125" y="2033"/>
                  </a:lnTo>
                  <a:lnTo>
                    <a:pt x="6156" y="2029"/>
                  </a:lnTo>
                  <a:lnTo>
                    <a:pt x="6186" y="2027"/>
                  </a:lnTo>
                  <a:lnTo>
                    <a:pt x="6217" y="2027"/>
                  </a:lnTo>
                  <a:lnTo>
                    <a:pt x="6247" y="2021"/>
                  </a:lnTo>
                  <a:lnTo>
                    <a:pt x="6278" y="2020"/>
                  </a:lnTo>
                  <a:lnTo>
                    <a:pt x="6308" y="2030"/>
                  </a:lnTo>
                  <a:lnTo>
                    <a:pt x="6339" y="2022"/>
                  </a:lnTo>
                  <a:lnTo>
                    <a:pt x="6369" y="2024"/>
                  </a:lnTo>
                  <a:lnTo>
                    <a:pt x="6400" y="2034"/>
                  </a:lnTo>
                  <a:lnTo>
                    <a:pt x="6430" y="2028"/>
                  </a:lnTo>
                  <a:lnTo>
                    <a:pt x="6461" y="2015"/>
                  </a:lnTo>
                  <a:lnTo>
                    <a:pt x="6491" y="2024"/>
                  </a:lnTo>
                  <a:lnTo>
                    <a:pt x="6522" y="2023"/>
                  </a:lnTo>
                  <a:lnTo>
                    <a:pt x="6552" y="2031"/>
                  </a:lnTo>
                  <a:lnTo>
                    <a:pt x="6582" y="2020"/>
                  </a:lnTo>
                  <a:lnTo>
                    <a:pt x="6613" y="2027"/>
                  </a:lnTo>
                  <a:lnTo>
                    <a:pt x="6643" y="2021"/>
                  </a:lnTo>
                  <a:lnTo>
                    <a:pt x="6674" y="1989"/>
                  </a:lnTo>
                  <a:lnTo>
                    <a:pt x="6704" y="2028"/>
                  </a:lnTo>
                  <a:lnTo>
                    <a:pt x="6735" y="2029"/>
                  </a:lnTo>
                  <a:lnTo>
                    <a:pt x="6765" y="2021"/>
                  </a:lnTo>
                  <a:lnTo>
                    <a:pt x="6796" y="2038"/>
                  </a:lnTo>
                  <a:lnTo>
                    <a:pt x="6826" y="2032"/>
                  </a:lnTo>
                  <a:lnTo>
                    <a:pt x="6857" y="2021"/>
                  </a:lnTo>
                  <a:lnTo>
                    <a:pt x="6887" y="2033"/>
                  </a:lnTo>
                  <a:lnTo>
                    <a:pt x="6918" y="2020"/>
                  </a:lnTo>
                  <a:lnTo>
                    <a:pt x="6948" y="2020"/>
                  </a:lnTo>
                  <a:lnTo>
                    <a:pt x="6979" y="2017"/>
                  </a:lnTo>
                  <a:lnTo>
                    <a:pt x="7009" y="2025"/>
                  </a:lnTo>
                  <a:lnTo>
                    <a:pt x="7040" y="2028"/>
                  </a:lnTo>
                  <a:lnTo>
                    <a:pt x="7070" y="2028"/>
                  </a:lnTo>
                  <a:lnTo>
                    <a:pt x="7101" y="2023"/>
                  </a:lnTo>
                  <a:lnTo>
                    <a:pt x="7131" y="2020"/>
                  </a:lnTo>
                  <a:lnTo>
                    <a:pt x="7162" y="2017"/>
                  </a:lnTo>
                  <a:lnTo>
                    <a:pt x="7192" y="2008"/>
                  </a:lnTo>
                  <a:lnTo>
                    <a:pt x="7222" y="2029"/>
                  </a:lnTo>
                  <a:lnTo>
                    <a:pt x="7253" y="2024"/>
                  </a:lnTo>
                  <a:lnTo>
                    <a:pt x="7283" y="1997"/>
                  </a:lnTo>
                  <a:lnTo>
                    <a:pt x="7314" y="2019"/>
                  </a:lnTo>
                  <a:lnTo>
                    <a:pt x="7344" y="2021"/>
                  </a:lnTo>
                  <a:lnTo>
                    <a:pt x="7375" y="2017"/>
                  </a:lnTo>
                  <a:lnTo>
                    <a:pt x="7405" y="2024"/>
                  </a:lnTo>
                  <a:lnTo>
                    <a:pt x="7436" y="2007"/>
                  </a:lnTo>
                  <a:lnTo>
                    <a:pt x="7466" y="2012"/>
                  </a:lnTo>
                  <a:lnTo>
                    <a:pt x="7497" y="2021"/>
                  </a:lnTo>
                  <a:lnTo>
                    <a:pt x="7527" y="2021"/>
                  </a:lnTo>
                  <a:lnTo>
                    <a:pt x="7558" y="2019"/>
                  </a:lnTo>
                  <a:lnTo>
                    <a:pt x="7588" y="2001"/>
                  </a:lnTo>
                  <a:lnTo>
                    <a:pt x="7619" y="2008"/>
                  </a:lnTo>
                  <a:lnTo>
                    <a:pt x="7649" y="2018"/>
                  </a:lnTo>
                  <a:lnTo>
                    <a:pt x="7680" y="2012"/>
                  </a:lnTo>
                  <a:lnTo>
                    <a:pt x="7710" y="2010"/>
                  </a:lnTo>
                  <a:lnTo>
                    <a:pt x="7741" y="2015"/>
                  </a:lnTo>
                  <a:lnTo>
                    <a:pt x="7771" y="1997"/>
                  </a:lnTo>
                  <a:lnTo>
                    <a:pt x="7802" y="2009"/>
                  </a:lnTo>
                  <a:lnTo>
                    <a:pt x="7832" y="2013"/>
                  </a:lnTo>
                  <a:lnTo>
                    <a:pt x="7862" y="2016"/>
                  </a:lnTo>
                  <a:lnTo>
                    <a:pt x="7893" y="2009"/>
                  </a:lnTo>
                  <a:lnTo>
                    <a:pt x="7923" y="2016"/>
                  </a:lnTo>
                  <a:lnTo>
                    <a:pt x="7954" y="2006"/>
                  </a:lnTo>
                  <a:lnTo>
                    <a:pt x="7984" y="2000"/>
                  </a:lnTo>
                  <a:lnTo>
                    <a:pt x="8015" y="2013"/>
                  </a:lnTo>
                  <a:lnTo>
                    <a:pt x="8045" y="2010"/>
                  </a:lnTo>
                  <a:lnTo>
                    <a:pt x="8076" y="2010"/>
                  </a:lnTo>
                  <a:lnTo>
                    <a:pt x="8106" y="2005"/>
                  </a:lnTo>
                  <a:lnTo>
                    <a:pt x="8137" y="2007"/>
                  </a:lnTo>
                  <a:lnTo>
                    <a:pt x="8167" y="1993"/>
                  </a:lnTo>
                  <a:lnTo>
                    <a:pt x="8198" y="2009"/>
                  </a:lnTo>
                  <a:lnTo>
                    <a:pt x="8228" y="2001"/>
                  </a:lnTo>
                  <a:lnTo>
                    <a:pt x="8259" y="2007"/>
                  </a:lnTo>
                  <a:lnTo>
                    <a:pt x="8289" y="2000"/>
                  </a:lnTo>
                  <a:lnTo>
                    <a:pt x="8320" y="1998"/>
                  </a:lnTo>
                  <a:lnTo>
                    <a:pt x="8350" y="2003"/>
                  </a:lnTo>
                  <a:lnTo>
                    <a:pt x="8381" y="1992"/>
                  </a:lnTo>
                  <a:lnTo>
                    <a:pt x="8411" y="2006"/>
                  </a:lnTo>
                  <a:lnTo>
                    <a:pt x="8442" y="1996"/>
                  </a:lnTo>
                  <a:lnTo>
                    <a:pt x="8472" y="2004"/>
                  </a:lnTo>
                  <a:lnTo>
                    <a:pt x="8502" y="2002"/>
                  </a:lnTo>
                  <a:lnTo>
                    <a:pt x="8533" y="1997"/>
                  </a:lnTo>
                  <a:lnTo>
                    <a:pt x="8563" y="2000"/>
                  </a:lnTo>
                  <a:lnTo>
                    <a:pt x="8594" y="2008"/>
                  </a:lnTo>
                  <a:lnTo>
                    <a:pt x="8624" y="1995"/>
                  </a:lnTo>
                  <a:lnTo>
                    <a:pt x="8655" y="1999"/>
                  </a:lnTo>
                  <a:lnTo>
                    <a:pt x="8685" y="1996"/>
                  </a:lnTo>
                  <a:lnTo>
                    <a:pt x="8716" y="1998"/>
                  </a:lnTo>
                  <a:lnTo>
                    <a:pt x="8746" y="1986"/>
                  </a:lnTo>
                  <a:lnTo>
                    <a:pt x="8777" y="1992"/>
                  </a:lnTo>
                  <a:lnTo>
                    <a:pt x="8807" y="1992"/>
                  </a:lnTo>
                  <a:lnTo>
                    <a:pt x="8838" y="1990"/>
                  </a:lnTo>
                  <a:lnTo>
                    <a:pt x="8868" y="2000"/>
                  </a:lnTo>
                  <a:lnTo>
                    <a:pt x="8899" y="1982"/>
                  </a:lnTo>
                  <a:lnTo>
                    <a:pt x="8929" y="1982"/>
                  </a:lnTo>
                  <a:lnTo>
                    <a:pt x="8960" y="1998"/>
                  </a:lnTo>
                  <a:lnTo>
                    <a:pt x="8990" y="1987"/>
                  </a:lnTo>
                  <a:lnTo>
                    <a:pt x="9021" y="2004"/>
                  </a:lnTo>
                  <a:lnTo>
                    <a:pt x="9051" y="1996"/>
                  </a:lnTo>
                  <a:lnTo>
                    <a:pt x="9082" y="1982"/>
                  </a:lnTo>
                  <a:lnTo>
                    <a:pt x="9112" y="1984"/>
                  </a:lnTo>
                  <a:lnTo>
                    <a:pt x="9143" y="1990"/>
                  </a:lnTo>
                  <a:lnTo>
                    <a:pt x="9173" y="1974"/>
                  </a:lnTo>
                  <a:lnTo>
                    <a:pt x="9203" y="1982"/>
                  </a:lnTo>
                  <a:lnTo>
                    <a:pt x="9234" y="1985"/>
                  </a:lnTo>
                  <a:lnTo>
                    <a:pt x="9264" y="1989"/>
                  </a:lnTo>
                  <a:lnTo>
                    <a:pt x="9295" y="1966"/>
                  </a:lnTo>
                  <a:lnTo>
                    <a:pt x="9325" y="1982"/>
                  </a:lnTo>
                  <a:lnTo>
                    <a:pt x="9356" y="1982"/>
                  </a:lnTo>
                  <a:lnTo>
                    <a:pt x="9386" y="1974"/>
                  </a:lnTo>
                  <a:lnTo>
                    <a:pt x="9417" y="1980"/>
                  </a:lnTo>
                  <a:lnTo>
                    <a:pt x="9447" y="1981"/>
                  </a:lnTo>
                  <a:lnTo>
                    <a:pt x="9478" y="1977"/>
                  </a:lnTo>
                  <a:lnTo>
                    <a:pt x="9508" y="1983"/>
                  </a:lnTo>
                  <a:lnTo>
                    <a:pt x="9539" y="1966"/>
                  </a:lnTo>
                  <a:lnTo>
                    <a:pt x="9569" y="1976"/>
                  </a:lnTo>
                  <a:lnTo>
                    <a:pt x="9600" y="1974"/>
                  </a:lnTo>
                  <a:lnTo>
                    <a:pt x="9630" y="1973"/>
                  </a:lnTo>
                  <a:lnTo>
                    <a:pt x="9661" y="1974"/>
                  </a:lnTo>
                  <a:lnTo>
                    <a:pt x="9691" y="1980"/>
                  </a:lnTo>
                  <a:lnTo>
                    <a:pt x="9722" y="1976"/>
                  </a:lnTo>
                  <a:lnTo>
                    <a:pt x="9752" y="1980"/>
                  </a:lnTo>
                  <a:lnTo>
                    <a:pt x="9783" y="1967"/>
                  </a:lnTo>
                  <a:lnTo>
                    <a:pt x="9813" y="1974"/>
                  </a:lnTo>
                  <a:lnTo>
                    <a:pt x="9843" y="1976"/>
                  </a:lnTo>
                  <a:lnTo>
                    <a:pt x="9874" y="1981"/>
                  </a:lnTo>
                  <a:lnTo>
                    <a:pt x="9904" y="1984"/>
                  </a:lnTo>
                  <a:lnTo>
                    <a:pt x="9935" y="1973"/>
                  </a:lnTo>
                  <a:lnTo>
                    <a:pt x="9965" y="1977"/>
                  </a:lnTo>
                  <a:lnTo>
                    <a:pt x="9996" y="1976"/>
                  </a:lnTo>
                  <a:lnTo>
                    <a:pt x="10026" y="1971"/>
                  </a:lnTo>
                  <a:lnTo>
                    <a:pt x="10057" y="1973"/>
                  </a:lnTo>
                  <a:lnTo>
                    <a:pt x="10087" y="1980"/>
                  </a:lnTo>
                  <a:lnTo>
                    <a:pt x="10118" y="1968"/>
                  </a:lnTo>
                  <a:lnTo>
                    <a:pt x="10148" y="1973"/>
                  </a:lnTo>
                  <a:lnTo>
                    <a:pt x="10179" y="1970"/>
                  </a:lnTo>
                  <a:lnTo>
                    <a:pt x="10209" y="1972"/>
                  </a:lnTo>
                  <a:lnTo>
                    <a:pt x="10240" y="1975"/>
                  </a:lnTo>
                  <a:lnTo>
                    <a:pt x="10270" y="1977"/>
                  </a:lnTo>
                  <a:lnTo>
                    <a:pt x="10301" y="1972"/>
                  </a:lnTo>
                  <a:lnTo>
                    <a:pt x="10331" y="1973"/>
                  </a:lnTo>
                  <a:lnTo>
                    <a:pt x="10362" y="1980"/>
                  </a:lnTo>
                  <a:lnTo>
                    <a:pt x="10392" y="1968"/>
                  </a:lnTo>
                  <a:lnTo>
                    <a:pt x="10423" y="1964"/>
                  </a:lnTo>
                  <a:lnTo>
                    <a:pt x="10453" y="1978"/>
                  </a:lnTo>
                  <a:lnTo>
                    <a:pt x="10483" y="1975"/>
                  </a:lnTo>
                  <a:lnTo>
                    <a:pt x="10514" y="1975"/>
                  </a:lnTo>
                  <a:lnTo>
                    <a:pt x="10544" y="1980"/>
                  </a:lnTo>
                  <a:lnTo>
                    <a:pt x="10575" y="1972"/>
                  </a:lnTo>
                  <a:lnTo>
                    <a:pt x="10605" y="1960"/>
                  </a:lnTo>
                  <a:lnTo>
                    <a:pt x="10636" y="1967"/>
                  </a:lnTo>
                  <a:lnTo>
                    <a:pt x="10666" y="1960"/>
                  </a:lnTo>
                  <a:lnTo>
                    <a:pt x="10697" y="1966"/>
                  </a:lnTo>
                </a:path>
              </a:pathLst>
            </a:custGeom>
            <a:grpFill/>
            <a:ln w="6350">
              <a:solidFill>
                <a:srgbClr val="000000"/>
              </a:solidFill>
              <a:prstDash val="solid"/>
              <a:round/>
              <a:headEnd/>
              <a:tailEnd/>
            </a:ln>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8938" name="Group 163"/>
          <p:cNvGrpSpPr>
            <a:grpSpLocks/>
          </p:cNvGrpSpPr>
          <p:nvPr/>
        </p:nvGrpSpPr>
        <p:grpSpPr bwMode="auto">
          <a:xfrm>
            <a:off x="550864" y="2405065"/>
            <a:ext cx="2593975" cy="3807104"/>
            <a:chOff x="368" y="1511"/>
            <a:chExt cx="1634" cy="1552"/>
          </a:xfrm>
        </p:grpSpPr>
        <p:sp>
          <p:nvSpPr>
            <p:cNvPr id="181" name="Line 750"/>
            <p:cNvSpPr>
              <a:spLocks noChangeShapeType="1"/>
            </p:cNvSpPr>
            <p:nvPr/>
          </p:nvSpPr>
          <p:spPr bwMode="auto">
            <a:xfrm flipV="1">
              <a:off x="852" y="1511"/>
              <a:ext cx="2" cy="1280"/>
            </a:xfrm>
            <a:prstGeom prst="line">
              <a:avLst/>
            </a:prstGeom>
            <a:noFill/>
            <a:ln w="3175" cap="rnd">
              <a:solidFill>
                <a:schemeClr val="tx1"/>
              </a:solidFill>
              <a:prstDash val="sysDot"/>
              <a:round/>
              <a:headEnd/>
              <a:tailEnd/>
            </a:ln>
            <a:effectLst/>
          </p:spPr>
          <p:txBody>
            <a:bodyPr/>
            <a:lstStyle/>
            <a:p>
              <a:pPr>
                <a:defRPr/>
              </a:pPr>
              <a:endParaRPr kumimoji="1" lang="ja-JP" altLang="en-US" sz="1000">
                <a:solidFill>
                  <a:srgbClr val="000000"/>
                </a:solidFill>
                <a:cs typeface="Arial" pitchFamily="34" charset="0"/>
              </a:endParaRPr>
            </a:p>
          </p:txBody>
        </p:sp>
        <p:sp>
          <p:nvSpPr>
            <p:cNvPr id="182" name="Line 751"/>
            <p:cNvSpPr>
              <a:spLocks noChangeShapeType="1"/>
            </p:cNvSpPr>
            <p:nvPr/>
          </p:nvSpPr>
          <p:spPr bwMode="auto">
            <a:xfrm flipV="1">
              <a:off x="1235" y="1511"/>
              <a:ext cx="1" cy="1280"/>
            </a:xfrm>
            <a:prstGeom prst="line">
              <a:avLst/>
            </a:prstGeom>
            <a:noFill/>
            <a:ln w="3175" cap="rnd">
              <a:solidFill>
                <a:schemeClr val="tx1"/>
              </a:solidFill>
              <a:prstDash val="sysDot"/>
              <a:round/>
              <a:headEnd/>
              <a:tailEnd/>
            </a:ln>
            <a:effectLst/>
          </p:spPr>
          <p:txBody>
            <a:bodyPr/>
            <a:lstStyle/>
            <a:p>
              <a:pPr>
                <a:defRPr/>
              </a:pPr>
              <a:endParaRPr kumimoji="1" lang="ja-JP" altLang="en-US" sz="1000">
                <a:solidFill>
                  <a:srgbClr val="000000"/>
                </a:solidFill>
                <a:cs typeface="Arial" pitchFamily="34" charset="0"/>
              </a:endParaRPr>
            </a:p>
          </p:txBody>
        </p:sp>
        <p:sp>
          <p:nvSpPr>
            <p:cNvPr id="2" name="Line 752"/>
            <p:cNvSpPr>
              <a:spLocks noChangeShapeType="1"/>
            </p:cNvSpPr>
            <p:nvPr/>
          </p:nvSpPr>
          <p:spPr bwMode="auto">
            <a:xfrm flipV="1">
              <a:off x="1618" y="1511"/>
              <a:ext cx="2" cy="1280"/>
            </a:xfrm>
            <a:prstGeom prst="line">
              <a:avLst/>
            </a:prstGeom>
            <a:noFill/>
            <a:ln w="3175" cap="rnd">
              <a:solidFill>
                <a:schemeClr val="tx1"/>
              </a:solidFill>
              <a:prstDash val="sysDot"/>
              <a:round/>
              <a:headEnd/>
              <a:tailEnd/>
            </a:ln>
            <a:effectLst/>
          </p:spPr>
          <p:txBody>
            <a:bodyPr/>
            <a:lstStyle/>
            <a:p>
              <a:pPr>
                <a:defRPr/>
              </a:pPr>
              <a:endParaRPr kumimoji="1" lang="ja-JP" altLang="en-US" sz="1000">
                <a:solidFill>
                  <a:srgbClr val="000000"/>
                </a:solidFill>
                <a:cs typeface="Arial" pitchFamily="34" charset="0"/>
              </a:endParaRPr>
            </a:p>
          </p:txBody>
        </p:sp>
        <p:grpSp>
          <p:nvGrpSpPr>
            <p:cNvPr id="38954" name="グループ化 1096"/>
            <p:cNvGrpSpPr>
              <a:grpSpLocks/>
            </p:cNvGrpSpPr>
            <p:nvPr/>
          </p:nvGrpSpPr>
          <p:grpSpPr bwMode="auto">
            <a:xfrm>
              <a:off x="368" y="2815"/>
              <a:ext cx="1634" cy="113"/>
              <a:chOff x="1884920" y="3463732"/>
              <a:chExt cx="4220605" cy="443298"/>
            </a:xfrm>
          </p:grpSpPr>
          <p:sp>
            <p:nvSpPr>
              <p:cNvPr id="38957" name="Text Box 738"/>
              <p:cNvSpPr txBox="1">
                <a:spLocks noChangeArrowheads="1"/>
              </p:cNvSpPr>
              <p:nvPr/>
            </p:nvSpPr>
            <p:spPr bwMode="auto">
              <a:xfrm>
                <a:off x="1884920" y="3463732"/>
                <a:ext cx="715173" cy="44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100</a:t>
                </a:r>
              </a:p>
            </p:txBody>
          </p:sp>
          <p:sp>
            <p:nvSpPr>
              <p:cNvPr id="38958" name="Text Box 739"/>
              <p:cNvSpPr txBox="1">
                <a:spLocks noChangeArrowheads="1"/>
              </p:cNvSpPr>
              <p:nvPr/>
            </p:nvSpPr>
            <p:spPr bwMode="auto">
              <a:xfrm>
                <a:off x="2765719" y="3463732"/>
                <a:ext cx="715173" cy="442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200</a:t>
                </a:r>
              </a:p>
            </p:txBody>
          </p:sp>
          <p:sp>
            <p:nvSpPr>
              <p:cNvPr id="38959" name="Text Box 740"/>
              <p:cNvSpPr txBox="1">
                <a:spLocks noChangeArrowheads="1"/>
              </p:cNvSpPr>
              <p:nvPr/>
            </p:nvSpPr>
            <p:spPr bwMode="auto">
              <a:xfrm>
                <a:off x="3736924" y="3463732"/>
                <a:ext cx="715173" cy="442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300</a:t>
                </a:r>
              </a:p>
            </p:txBody>
          </p:sp>
          <p:sp>
            <p:nvSpPr>
              <p:cNvPr id="38960" name="Text Box 741"/>
              <p:cNvSpPr txBox="1">
                <a:spLocks noChangeArrowheads="1"/>
              </p:cNvSpPr>
              <p:nvPr/>
            </p:nvSpPr>
            <p:spPr bwMode="auto">
              <a:xfrm>
                <a:off x="4609973" y="3464563"/>
                <a:ext cx="986427" cy="442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400ºC</a:t>
                </a:r>
              </a:p>
            </p:txBody>
          </p:sp>
          <p:sp>
            <p:nvSpPr>
              <p:cNvPr id="38961" name="Line 7"/>
              <p:cNvSpPr>
                <a:spLocks noChangeShapeType="1"/>
              </p:cNvSpPr>
              <p:nvPr/>
            </p:nvSpPr>
            <p:spPr bwMode="auto">
              <a:xfrm flipV="1">
                <a:off x="2222391" y="3509499"/>
                <a:ext cx="3725571" cy="7133"/>
              </a:xfrm>
              <a:prstGeom prst="line">
                <a:avLst/>
              </a:prstGeom>
              <a:noFill/>
              <a:ln w="9525">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2" name="Line 77"/>
              <p:cNvSpPr>
                <a:spLocks noChangeShapeType="1"/>
              </p:cNvSpPr>
              <p:nvPr/>
            </p:nvSpPr>
            <p:spPr bwMode="auto">
              <a:xfrm flipV="1">
                <a:off x="3138488" y="3524244"/>
                <a:ext cx="1588" cy="34925"/>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3" name="Line 79"/>
              <p:cNvSpPr>
                <a:spLocks noChangeShapeType="1"/>
              </p:cNvSpPr>
              <p:nvPr/>
            </p:nvSpPr>
            <p:spPr bwMode="auto">
              <a:xfrm flipV="1">
                <a:off x="4126971" y="3524244"/>
                <a:ext cx="1588" cy="34925"/>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4" name="Line 82"/>
              <p:cNvSpPr>
                <a:spLocks noChangeShapeType="1"/>
              </p:cNvSpPr>
              <p:nvPr/>
            </p:nvSpPr>
            <p:spPr bwMode="auto">
              <a:xfrm flipV="1">
                <a:off x="5115454" y="3524244"/>
                <a:ext cx="1588" cy="34925"/>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5" name="Line 84"/>
              <p:cNvSpPr>
                <a:spLocks noChangeShapeType="1"/>
              </p:cNvSpPr>
              <p:nvPr/>
            </p:nvSpPr>
            <p:spPr bwMode="auto">
              <a:xfrm flipV="1">
                <a:off x="6103937" y="3524244"/>
                <a:ext cx="1588" cy="34925"/>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66" name="Line 79"/>
              <p:cNvSpPr>
                <a:spLocks noChangeShapeType="1"/>
              </p:cNvSpPr>
              <p:nvPr/>
            </p:nvSpPr>
            <p:spPr bwMode="auto">
              <a:xfrm flipV="1">
                <a:off x="2226869" y="3524244"/>
                <a:ext cx="1588" cy="34925"/>
              </a:xfrm>
              <a:prstGeom prst="line">
                <a:avLst/>
              </a:prstGeom>
              <a:noFill/>
              <a:ln w="12700">
                <a:solidFill>
                  <a:srgbClr val="C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8955" name="Text Box 2579"/>
            <p:cNvSpPr txBox="1">
              <a:spLocks noChangeArrowheads="1"/>
            </p:cNvSpPr>
            <p:nvPr/>
          </p:nvSpPr>
          <p:spPr bwMode="auto">
            <a:xfrm>
              <a:off x="576" y="2963"/>
              <a:ext cx="1194" cy="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cs typeface="Arial" pitchFamily="34" charset="0"/>
                </a:rPr>
                <a:t>2</a:t>
              </a:r>
              <a:r>
                <a:rPr lang="en-US" altLang="ja-JP" sz="1600" b="1" baseline="30000" dirty="0">
                  <a:solidFill>
                    <a:srgbClr val="000000"/>
                  </a:solidFill>
                  <a:cs typeface="Arial" pitchFamily="34" charset="0"/>
                </a:rPr>
                <a:t>nd</a:t>
              </a:r>
              <a:r>
                <a:rPr lang="en-US" altLang="ja-JP" sz="1600" b="1" dirty="0">
                  <a:solidFill>
                    <a:srgbClr val="000000"/>
                  </a:solidFill>
                  <a:cs typeface="Arial" pitchFamily="34" charset="0"/>
                </a:rPr>
                <a:t> µ-Reactor temp.</a:t>
              </a:r>
            </a:p>
          </p:txBody>
        </p:sp>
      </p:grpSp>
      <p:grpSp>
        <p:nvGrpSpPr>
          <p:cNvPr id="38944" name="Group 144"/>
          <p:cNvGrpSpPr>
            <a:grpSpLocks/>
          </p:cNvGrpSpPr>
          <p:nvPr/>
        </p:nvGrpSpPr>
        <p:grpSpPr bwMode="auto">
          <a:xfrm>
            <a:off x="-28569" y="6019802"/>
            <a:ext cx="3609975" cy="866775"/>
            <a:chOff x="-12" y="3636"/>
            <a:chExt cx="2643" cy="699"/>
          </a:xfrm>
        </p:grpSpPr>
        <p:sp>
          <p:nvSpPr>
            <p:cNvPr id="12"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a:defRPr/>
              </a:pPr>
              <a:endParaRPr lang="en-US" dirty="0">
                <a:solidFill>
                  <a:prstClr val="black"/>
                </a:solidFill>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a:defRPr/>
              </a:pPr>
              <a:endParaRPr lang="en-US"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38950" name="Picture 14" descr="LogoMark横httpW"/>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91" name="正方形/長方形 190"/>
          <p:cNvSpPr/>
          <p:nvPr/>
        </p:nvSpPr>
        <p:spPr bwMode="auto">
          <a:xfrm>
            <a:off x="3022046" y="2387601"/>
            <a:ext cx="590551" cy="32781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b="1">
                <a:solidFill>
                  <a:schemeClr val="tx1"/>
                </a:solidFill>
                <a:latin typeface="Arial" pitchFamily="34" charset="0"/>
                <a:ea typeface="ＭＳ Ｐゴシック" pitchFamily="50" charset="-128"/>
              </a:defRPr>
            </a:lvl1pPr>
            <a:lvl2pPr marL="742950" indent="-285750" eaLnBrk="0" hangingPunct="0">
              <a:defRPr kumimoji="1" b="1">
                <a:solidFill>
                  <a:schemeClr val="tx1"/>
                </a:solidFill>
                <a:latin typeface="Arial" pitchFamily="34" charset="0"/>
                <a:ea typeface="ＭＳ Ｐゴシック" pitchFamily="50" charset="-128"/>
              </a:defRPr>
            </a:lvl2pPr>
            <a:lvl3pPr marL="1143000" indent="-228600" eaLnBrk="0" hangingPunct="0">
              <a:defRPr kumimoji="1" b="1">
                <a:solidFill>
                  <a:schemeClr val="tx1"/>
                </a:solidFill>
                <a:latin typeface="Arial" pitchFamily="34" charset="0"/>
                <a:ea typeface="ＭＳ Ｐゴシック" pitchFamily="50" charset="-128"/>
              </a:defRPr>
            </a:lvl3pPr>
            <a:lvl4pPr marL="1600200" indent="-228600" eaLnBrk="0" hangingPunct="0">
              <a:defRPr kumimoji="1" b="1">
                <a:solidFill>
                  <a:schemeClr val="tx1"/>
                </a:solidFill>
                <a:latin typeface="Arial" pitchFamily="34" charset="0"/>
                <a:ea typeface="ＭＳ Ｐゴシック" pitchFamily="50" charset="-128"/>
              </a:defRPr>
            </a:lvl4pPr>
            <a:lvl5pPr marL="2057400" indent="-228600" eaLnBrk="0" hangingPunct="0">
              <a:defRPr kumimoji="1" b="1">
                <a:solidFill>
                  <a:schemeClr val="tx1"/>
                </a:solidFill>
                <a:latin typeface="Arial" pitchFamily="34" charset="0"/>
                <a:ea typeface="ＭＳ Ｐゴシック"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ＭＳ Ｐゴシック"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ＭＳ Ｐゴシック"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ＭＳ Ｐゴシック"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defRPr/>
            </a:pPr>
            <a:endParaRPr lang="ja-JP" altLang="en-US" sz="1200" b="0" smtClean="0">
              <a:solidFill>
                <a:srgbClr val="FFFFFF"/>
              </a:solidFill>
              <a:cs typeface="Arial" pitchFamily="34" charset="0"/>
            </a:endParaRPr>
          </a:p>
        </p:txBody>
      </p:sp>
      <p:grpSp>
        <p:nvGrpSpPr>
          <p:cNvPr id="39001" name="グループ化 571"/>
          <p:cNvGrpSpPr>
            <a:grpSpLocks/>
          </p:cNvGrpSpPr>
          <p:nvPr/>
        </p:nvGrpSpPr>
        <p:grpSpPr bwMode="auto">
          <a:xfrm>
            <a:off x="6195272" y="2284410"/>
            <a:ext cx="2778795" cy="3870150"/>
            <a:chOff x="5100571" y="7520414"/>
            <a:chExt cx="1253439" cy="1550961"/>
          </a:xfrm>
        </p:grpSpPr>
        <p:sp>
          <p:nvSpPr>
            <p:cNvPr id="39011" name="Text Box 290"/>
            <p:cNvSpPr txBox="1">
              <a:spLocks noChangeArrowheads="1"/>
            </p:cNvSpPr>
            <p:nvPr/>
          </p:nvSpPr>
          <p:spPr bwMode="auto">
            <a:xfrm rot="16200000">
              <a:off x="4853538" y="8036559"/>
              <a:ext cx="619013" cy="1249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200" b="1" dirty="0">
                  <a:solidFill>
                    <a:srgbClr val="000000"/>
                  </a:solidFill>
                  <a:cs typeface="Arial" pitchFamily="34" charset="0"/>
                </a:rPr>
                <a:t>Peak Area</a:t>
              </a:r>
            </a:p>
          </p:txBody>
        </p:sp>
        <p:sp>
          <p:nvSpPr>
            <p:cNvPr id="39012" name="Rectangle 295"/>
            <p:cNvSpPr>
              <a:spLocks noChangeArrowheads="1"/>
            </p:cNvSpPr>
            <p:nvPr/>
          </p:nvSpPr>
          <p:spPr bwMode="auto">
            <a:xfrm>
              <a:off x="5275008" y="8551678"/>
              <a:ext cx="29" cy="74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en-US" altLang="ja-JP" sz="1200" b="1" dirty="0">
                <a:solidFill>
                  <a:srgbClr val="000000"/>
                </a:solidFill>
                <a:cs typeface="Arial" pitchFamily="34" charset="0"/>
              </a:endParaRPr>
            </a:p>
          </p:txBody>
        </p:sp>
        <p:sp>
          <p:nvSpPr>
            <p:cNvPr id="39013" name="Text Box 2579"/>
            <p:cNvSpPr txBox="1">
              <a:spLocks noChangeArrowheads="1"/>
            </p:cNvSpPr>
            <p:nvPr/>
          </p:nvSpPr>
          <p:spPr bwMode="auto">
            <a:xfrm>
              <a:off x="5365138" y="8972702"/>
              <a:ext cx="880701" cy="986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cs typeface="Arial" pitchFamily="34" charset="0"/>
                </a:rPr>
                <a:t>2</a:t>
              </a:r>
              <a:r>
                <a:rPr lang="en-US" altLang="ja-JP" sz="1600" b="1" baseline="30000" dirty="0">
                  <a:solidFill>
                    <a:srgbClr val="000000"/>
                  </a:solidFill>
                  <a:cs typeface="Arial" pitchFamily="34" charset="0"/>
                </a:rPr>
                <a:t>nd</a:t>
              </a:r>
              <a:r>
                <a:rPr lang="en-US" altLang="ja-JP" sz="1600" b="1" dirty="0">
                  <a:solidFill>
                    <a:srgbClr val="000000"/>
                  </a:solidFill>
                  <a:cs typeface="Arial" pitchFamily="34" charset="0"/>
                </a:rPr>
                <a:t>  µ-Reactor temp.</a:t>
              </a:r>
            </a:p>
          </p:txBody>
        </p:sp>
        <p:sp>
          <p:nvSpPr>
            <p:cNvPr id="8375" name="Line 10"/>
            <p:cNvSpPr>
              <a:spLocks noChangeShapeType="1"/>
            </p:cNvSpPr>
            <p:nvPr/>
          </p:nvSpPr>
          <p:spPr bwMode="auto">
            <a:xfrm>
              <a:off x="5228389" y="8724722"/>
              <a:ext cx="1083719" cy="1272"/>
            </a:xfrm>
            <a:prstGeom prst="line">
              <a:avLst/>
            </a:prstGeom>
            <a:noFill/>
            <a:ln w="0">
              <a:solidFill>
                <a:schemeClr val="bg1">
                  <a:lumMod val="50000"/>
                </a:schemeClr>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66" name="Line 11"/>
            <p:cNvSpPr>
              <a:spLocks noChangeShapeType="1"/>
            </p:cNvSpPr>
            <p:nvPr/>
          </p:nvSpPr>
          <p:spPr bwMode="auto">
            <a:xfrm>
              <a:off x="5229917" y="8591122"/>
              <a:ext cx="1082191" cy="0"/>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8377" name="Line 12"/>
            <p:cNvSpPr>
              <a:spLocks noChangeShapeType="1"/>
            </p:cNvSpPr>
            <p:nvPr/>
          </p:nvSpPr>
          <p:spPr bwMode="auto">
            <a:xfrm>
              <a:off x="5228389" y="8457522"/>
              <a:ext cx="1083719" cy="0"/>
            </a:xfrm>
            <a:prstGeom prst="line">
              <a:avLst/>
            </a:prstGeom>
            <a:noFill/>
            <a:ln w="0">
              <a:solidFill>
                <a:schemeClr val="bg1">
                  <a:lumMod val="50000"/>
                </a:schemeClr>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68" name="Line 13"/>
            <p:cNvSpPr>
              <a:spLocks noChangeShapeType="1"/>
            </p:cNvSpPr>
            <p:nvPr/>
          </p:nvSpPr>
          <p:spPr bwMode="auto">
            <a:xfrm>
              <a:off x="5229917" y="8322649"/>
              <a:ext cx="1082191" cy="0"/>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69" name="Line 14"/>
            <p:cNvSpPr>
              <a:spLocks noChangeShapeType="1"/>
            </p:cNvSpPr>
            <p:nvPr/>
          </p:nvSpPr>
          <p:spPr bwMode="auto">
            <a:xfrm>
              <a:off x="5229917" y="8189686"/>
              <a:ext cx="1082191" cy="1272"/>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3" name="Line 15"/>
            <p:cNvSpPr>
              <a:spLocks noChangeShapeType="1"/>
            </p:cNvSpPr>
            <p:nvPr/>
          </p:nvSpPr>
          <p:spPr bwMode="auto">
            <a:xfrm>
              <a:off x="5229917" y="8056086"/>
              <a:ext cx="1082191" cy="0"/>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71" name="Line 16"/>
            <p:cNvSpPr>
              <a:spLocks noChangeShapeType="1"/>
            </p:cNvSpPr>
            <p:nvPr/>
          </p:nvSpPr>
          <p:spPr bwMode="auto">
            <a:xfrm>
              <a:off x="5229917" y="7922486"/>
              <a:ext cx="1082191" cy="0"/>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72" name="Line 17"/>
            <p:cNvSpPr>
              <a:spLocks noChangeShapeType="1"/>
            </p:cNvSpPr>
            <p:nvPr/>
          </p:nvSpPr>
          <p:spPr bwMode="auto">
            <a:xfrm>
              <a:off x="5229917" y="7790159"/>
              <a:ext cx="1082191" cy="0"/>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73" name="Line 18"/>
            <p:cNvSpPr>
              <a:spLocks noChangeShapeType="1"/>
            </p:cNvSpPr>
            <p:nvPr/>
          </p:nvSpPr>
          <p:spPr bwMode="auto">
            <a:xfrm>
              <a:off x="5229917" y="7655286"/>
              <a:ext cx="1082191" cy="1272"/>
            </a:xfrm>
            <a:prstGeom prst="line">
              <a:avLst/>
            </a:prstGeom>
            <a:noFill/>
            <a:ln w="0">
              <a:solidFill>
                <a:schemeClr val="bg1">
                  <a:lumMod val="50000"/>
                </a:schemeClr>
              </a:solidFill>
              <a:round/>
              <a:headEnd/>
              <a:tailEnd/>
            </a:ln>
          </p:spPr>
          <p:txBody>
            <a:bodyPr/>
            <a:lstStyle/>
            <a:p>
              <a:pPr>
                <a:defRPr/>
              </a:pPr>
              <a:endParaRPr kumimoji="1" lang="ja-JP" altLang="en-US" sz="800" b="1">
                <a:solidFill>
                  <a:srgbClr val="000000"/>
                </a:solidFill>
                <a:cs typeface="Arial" pitchFamily="34" charset="0"/>
              </a:endParaRPr>
            </a:p>
          </p:txBody>
        </p:sp>
        <p:sp>
          <p:nvSpPr>
            <p:cNvPr id="6" name="Line 19"/>
            <p:cNvSpPr>
              <a:spLocks noChangeShapeType="1"/>
            </p:cNvSpPr>
            <p:nvPr/>
          </p:nvSpPr>
          <p:spPr bwMode="auto">
            <a:xfrm>
              <a:off x="5228389" y="7521686"/>
              <a:ext cx="1083719"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9" name="Line 21"/>
            <p:cNvSpPr>
              <a:spLocks noChangeShapeType="1"/>
            </p:cNvSpPr>
            <p:nvPr/>
          </p:nvSpPr>
          <p:spPr bwMode="auto">
            <a:xfrm>
              <a:off x="5230682" y="7529321"/>
              <a:ext cx="0" cy="1337908"/>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86" name="Line 22"/>
            <p:cNvSpPr>
              <a:spLocks noChangeShapeType="1"/>
            </p:cNvSpPr>
            <p:nvPr/>
          </p:nvSpPr>
          <p:spPr bwMode="auto">
            <a:xfrm>
              <a:off x="5228389" y="8858322"/>
              <a:ext cx="13757" cy="1272"/>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87" name="Line 23"/>
            <p:cNvSpPr>
              <a:spLocks noChangeShapeType="1"/>
            </p:cNvSpPr>
            <p:nvPr/>
          </p:nvSpPr>
          <p:spPr bwMode="auto">
            <a:xfrm>
              <a:off x="5228389" y="8724722"/>
              <a:ext cx="13757" cy="1272"/>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88" name="Line 24"/>
            <p:cNvSpPr>
              <a:spLocks noChangeShapeType="1"/>
            </p:cNvSpPr>
            <p:nvPr/>
          </p:nvSpPr>
          <p:spPr bwMode="auto">
            <a:xfrm>
              <a:off x="5228389" y="8591122"/>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89" name="Line 25"/>
            <p:cNvSpPr>
              <a:spLocks noChangeShapeType="1"/>
            </p:cNvSpPr>
            <p:nvPr/>
          </p:nvSpPr>
          <p:spPr bwMode="auto">
            <a:xfrm>
              <a:off x="5228389" y="8457522"/>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0" name="Line 26"/>
            <p:cNvSpPr>
              <a:spLocks noChangeShapeType="1"/>
            </p:cNvSpPr>
            <p:nvPr/>
          </p:nvSpPr>
          <p:spPr bwMode="auto">
            <a:xfrm>
              <a:off x="5228389" y="8323922"/>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1" name="Line 27"/>
            <p:cNvSpPr>
              <a:spLocks noChangeShapeType="1"/>
            </p:cNvSpPr>
            <p:nvPr/>
          </p:nvSpPr>
          <p:spPr bwMode="auto">
            <a:xfrm>
              <a:off x="5228389" y="8190958"/>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2" name="Line 28"/>
            <p:cNvSpPr>
              <a:spLocks noChangeShapeType="1"/>
            </p:cNvSpPr>
            <p:nvPr/>
          </p:nvSpPr>
          <p:spPr bwMode="auto">
            <a:xfrm>
              <a:off x="5228389" y="8057358"/>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3" name="Line 29"/>
            <p:cNvSpPr>
              <a:spLocks noChangeShapeType="1"/>
            </p:cNvSpPr>
            <p:nvPr/>
          </p:nvSpPr>
          <p:spPr bwMode="auto">
            <a:xfrm>
              <a:off x="5228389" y="7923759"/>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4" name="Line 30"/>
            <p:cNvSpPr>
              <a:spLocks noChangeShapeType="1"/>
            </p:cNvSpPr>
            <p:nvPr/>
          </p:nvSpPr>
          <p:spPr bwMode="auto">
            <a:xfrm>
              <a:off x="5228389" y="7788886"/>
              <a:ext cx="13757" cy="1272"/>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5" name="Line 31"/>
            <p:cNvSpPr>
              <a:spLocks noChangeShapeType="1"/>
            </p:cNvSpPr>
            <p:nvPr/>
          </p:nvSpPr>
          <p:spPr bwMode="auto">
            <a:xfrm>
              <a:off x="5228389" y="7655286"/>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6" name="Line 32"/>
            <p:cNvSpPr>
              <a:spLocks noChangeShapeType="1"/>
            </p:cNvSpPr>
            <p:nvPr/>
          </p:nvSpPr>
          <p:spPr bwMode="auto">
            <a:xfrm>
              <a:off x="5228389" y="7521686"/>
              <a:ext cx="13757" cy="0"/>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7" name="Line 33"/>
            <p:cNvSpPr>
              <a:spLocks noChangeShapeType="1"/>
            </p:cNvSpPr>
            <p:nvPr/>
          </p:nvSpPr>
          <p:spPr bwMode="auto">
            <a:xfrm>
              <a:off x="5228389" y="8858322"/>
              <a:ext cx="1083719" cy="1272"/>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398" name="Line 34"/>
            <p:cNvSpPr>
              <a:spLocks noChangeShapeType="1"/>
            </p:cNvSpPr>
            <p:nvPr/>
          </p:nvSpPr>
          <p:spPr bwMode="auto">
            <a:xfrm flipV="1">
              <a:off x="5228389" y="8839872"/>
              <a:ext cx="1529" cy="18449"/>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10" name="Line 35"/>
            <p:cNvSpPr>
              <a:spLocks noChangeShapeType="1"/>
            </p:cNvSpPr>
            <p:nvPr/>
          </p:nvSpPr>
          <p:spPr bwMode="auto">
            <a:xfrm flipV="1">
              <a:off x="5423275" y="8839872"/>
              <a:ext cx="0" cy="18449"/>
            </a:xfrm>
            <a:prstGeom prst="line">
              <a:avLst/>
            </a:prstGeom>
            <a:no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11" name="Freeform 69"/>
            <p:cNvSpPr>
              <a:spLocks/>
            </p:cNvSpPr>
            <p:nvPr/>
          </p:nvSpPr>
          <p:spPr bwMode="auto">
            <a:xfrm>
              <a:off x="5323921" y="8843689"/>
              <a:ext cx="20635" cy="30537"/>
            </a:xfrm>
            <a:custGeom>
              <a:avLst/>
              <a:gdLst>
                <a:gd name="T0" fmla="*/ 2147483647 w 50"/>
                <a:gd name="T1" fmla="*/ 0 h 50"/>
                <a:gd name="T2" fmla="*/ 2147483647 w 50"/>
                <a:gd name="T3" fmla="*/ 2147483647 h 50"/>
                <a:gd name="T4" fmla="*/ 2147483647 w 50"/>
                <a:gd name="T5" fmla="*/ 2147483647 h 50"/>
                <a:gd name="T6" fmla="*/ 0 w 50"/>
                <a:gd name="T7" fmla="*/ 2147483647 h 50"/>
                <a:gd name="T8" fmla="*/ 2147483647 w 50"/>
                <a:gd name="T9" fmla="*/ 0 h 50"/>
                <a:gd name="T10" fmla="*/ 0 60000 65536"/>
                <a:gd name="T11" fmla="*/ 0 60000 65536"/>
                <a:gd name="T12" fmla="*/ 0 60000 65536"/>
                <a:gd name="T13" fmla="*/ 0 60000 65536"/>
                <a:gd name="T14" fmla="*/ 0 60000 65536"/>
                <a:gd name="T15" fmla="*/ 0 w 50"/>
                <a:gd name="T16" fmla="*/ 0 h 50"/>
                <a:gd name="T17" fmla="*/ 50 w 50"/>
                <a:gd name="T18" fmla="*/ 50 h 50"/>
              </a:gdLst>
              <a:ahLst/>
              <a:cxnLst>
                <a:cxn ang="T10">
                  <a:pos x="T0" y="T1"/>
                </a:cxn>
                <a:cxn ang="T11">
                  <a:pos x="T2" y="T3"/>
                </a:cxn>
                <a:cxn ang="T12">
                  <a:pos x="T4" y="T5"/>
                </a:cxn>
                <a:cxn ang="T13">
                  <a:pos x="T6" y="T7"/>
                </a:cxn>
                <a:cxn ang="T14">
                  <a:pos x="T8" y="T9"/>
                </a:cxn>
              </a:cxnLst>
              <a:rect l="T15" t="T16" r="T17" b="T18"/>
              <a:pathLst>
                <a:path w="50" h="50">
                  <a:moveTo>
                    <a:pt x="25" y="0"/>
                  </a:moveTo>
                  <a:lnTo>
                    <a:pt x="50" y="25"/>
                  </a:lnTo>
                  <a:lnTo>
                    <a:pt x="25" y="50"/>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01" name="Freeform 70"/>
            <p:cNvSpPr>
              <a:spLocks/>
            </p:cNvSpPr>
            <p:nvPr/>
          </p:nvSpPr>
          <p:spPr bwMode="auto">
            <a:xfrm>
              <a:off x="5413339" y="8843689"/>
              <a:ext cx="19107" cy="30537"/>
            </a:xfrm>
            <a:custGeom>
              <a:avLst/>
              <a:gdLst>
                <a:gd name="T0" fmla="*/ 2147483647 w 50"/>
                <a:gd name="T1" fmla="*/ 0 h 50"/>
                <a:gd name="T2" fmla="*/ 2147483647 w 50"/>
                <a:gd name="T3" fmla="*/ 2147483647 h 50"/>
                <a:gd name="T4" fmla="*/ 2147483647 w 50"/>
                <a:gd name="T5" fmla="*/ 2147483647 h 50"/>
                <a:gd name="T6" fmla="*/ 0 w 50"/>
                <a:gd name="T7" fmla="*/ 2147483647 h 50"/>
                <a:gd name="T8" fmla="*/ 2147483647 w 50"/>
                <a:gd name="T9" fmla="*/ 0 h 50"/>
                <a:gd name="T10" fmla="*/ 0 60000 65536"/>
                <a:gd name="T11" fmla="*/ 0 60000 65536"/>
                <a:gd name="T12" fmla="*/ 0 60000 65536"/>
                <a:gd name="T13" fmla="*/ 0 60000 65536"/>
                <a:gd name="T14" fmla="*/ 0 60000 65536"/>
                <a:gd name="T15" fmla="*/ 0 w 50"/>
                <a:gd name="T16" fmla="*/ 0 h 50"/>
                <a:gd name="T17" fmla="*/ 50 w 50"/>
                <a:gd name="T18" fmla="*/ 50 h 50"/>
              </a:gdLst>
              <a:ahLst/>
              <a:cxnLst>
                <a:cxn ang="T10">
                  <a:pos x="T0" y="T1"/>
                </a:cxn>
                <a:cxn ang="T11">
                  <a:pos x="T2" y="T3"/>
                </a:cxn>
                <a:cxn ang="T12">
                  <a:pos x="T4" y="T5"/>
                </a:cxn>
                <a:cxn ang="T13">
                  <a:pos x="T6" y="T7"/>
                </a:cxn>
                <a:cxn ang="T14">
                  <a:pos x="T8" y="T9"/>
                </a:cxn>
              </a:cxnLst>
              <a:rect l="T15" t="T16" r="T17" b="T18"/>
              <a:pathLst>
                <a:path w="50" h="50">
                  <a:moveTo>
                    <a:pt x="25" y="0"/>
                  </a:moveTo>
                  <a:lnTo>
                    <a:pt x="50" y="25"/>
                  </a:lnTo>
                  <a:lnTo>
                    <a:pt x="25" y="50"/>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5" name="Freeform 71"/>
            <p:cNvSpPr>
              <a:spLocks/>
            </p:cNvSpPr>
            <p:nvPr/>
          </p:nvSpPr>
          <p:spPr bwMode="auto">
            <a:xfrm>
              <a:off x="5547849" y="8825876"/>
              <a:ext cx="19871" cy="28628"/>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4" y="0"/>
                  </a:moveTo>
                  <a:lnTo>
                    <a:pt x="49" y="25"/>
                  </a:lnTo>
                  <a:lnTo>
                    <a:pt x="24" y="50"/>
                  </a:lnTo>
                  <a:lnTo>
                    <a:pt x="0" y="25"/>
                  </a:lnTo>
                  <a:lnTo>
                    <a:pt x="24"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13" name="Freeform 72"/>
            <p:cNvSpPr>
              <a:spLocks/>
            </p:cNvSpPr>
            <p:nvPr/>
          </p:nvSpPr>
          <p:spPr bwMode="auto">
            <a:xfrm>
              <a:off x="5686944" y="8681461"/>
              <a:ext cx="19107" cy="29265"/>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 name="Freeform 73"/>
            <p:cNvSpPr>
              <a:spLocks/>
            </p:cNvSpPr>
            <p:nvPr/>
          </p:nvSpPr>
          <p:spPr bwMode="auto">
            <a:xfrm>
              <a:off x="5820690" y="8214497"/>
              <a:ext cx="19871" cy="27356"/>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17" name="Freeform 74"/>
            <p:cNvSpPr>
              <a:spLocks/>
            </p:cNvSpPr>
            <p:nvPr/>
          </p:nvSpPr>
          <p:spPr bwMode="auto">
            <a:xfrm>
              <a:off x="5955963" y="8165511"/>
              <a:ext cx="19871" cy="29265"/>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16" name="Freeform 75"/>
            <p:cNvSpPr>
              <a:spLocks/>
            </p:cNvSpPr>
            <p:nvPr/>
          </p:nvSpPr>
          <p:spPr bwMode="auto">
            <a:xfrm>
              <a:off x="6091237" y="8190958"/>
              <a:ext cx="20635" cy="27356"/>
            </a:xfrm>
            <a:custGeom>
              <a:avLst/>
              <a:gdLst>
                <a:gd name="T0" fmla="*/ 2147483647 w 50"/>
                <a:gd name="T1" fmla="*/ 0 h 50"/>
                <a:gd name="T2" fmla="*/ 2147483647 w 50"/>
                <a:gd name="T3" fmla="*/ 2147483647 h 50"/>
                <a:gd name="T4" fmla="*/ 2147483647 w 50"/>
                <a:gd name="T5" fmla="*/ 2147483647 h 50"/>
                <a:gd name="T6" fmla="*/ 0 w 50"/>
                <a:gd name="T7" fmla="*/ 2147483647 h 50"/>
                <a:gd name="T8" fmla="*/ 2147483647 w 50"/>
                <a:gd name="T9" fmla="*/ 0 h 50"/>
                <a:gd name="T10" fmla="*/ 0 60000 65536"/>
                <a:gd name="T11" fmla="*/ 0 60000 65536"/>
                <a:gd name="T12" fmla="*/ 0 60000 65536"/>
                <a:gd name="T13" fmla="*/ 0 60000 65536"/>
                <a:gd name="T14" fmla="*/ 0 60000 65536"/>
                <a:gd name="T15" fmla="*/ 0 w 50"/>
                <a:gd name="T16" fmla="*/ 0 h 50"/>
                <a:gd name="T17" fmla="*/ 50 w 50"/>
                <a:gd name="T18" fmla="*/ 50 h 50"/>
              </a:gdLst>
              <a:ahLst/>
              <a:cxnLst>
                <a:cxn ang="T10">
                  <a:pos x="T0" y="T1"/>
                </a:cxn>
                <a:cxn ang="T11">
                  <a:pos x="T2" y="T3"/>
                </a:cxn>
                <a:cxn ang="T12">
                  <a:pos x="T4" y="T5"/>
                </a:cxn>
                <a:cxn ang="T13">
                  <a:pos x="T6" y="T7"/>
                </a:cxn>
                <a:cxn ang="T14">
                  <a:pos x="T8" y="T9"/>
                </a:cxn>
              </a:cxnLst>
              <a:rect l="T15" t="T16" r="T17" b="T18"/>
              <a:pathLst>
                <a:path w="50" h="50">
                  <a:moveTo>
                    <a:pt x="25" y="0"/>
                  </a:moveTo>
                  <a:lnTo>
                    <a:pt x="50" y="25"/>
                  </a:lnTo>
                  <a:lnTo>
                    <a:pt x="25" y="50"/>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9046" name="Rectangle 192"/>
            <p:cNvSpPr>
              <a:spLocks noChangeArrowheads="1"/>
            </p:cNvSpPr>
            <p:nvPr/>
          </p:nvSpPr>
          <p:spPr bwMode="auto">
            <a:xfrm>
              <a:off x="6001819" y="8070718"/>
              <a:ext cx="289228" cy="74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FF0000"/>
                  </a:solidFill>
                  <a:cs typeface="Arial" pitchFamily="34" charset="0"/>
                </a:rPr>
                <a:t>Ethylene</a:t>
              </a:r>
            </a:p>
          </p:txBody>
        </p:sp>
        <p:sp>
          <p:nvSpPr>
            <p:cNvPr id="39047" name="Rectangle 205"/>
            <p:cNvSpPr>
              <a:spLocks noChangeArrowheads="1"/>
            </p:cNvSpPr>
            <p:nvPr/>
          </p:nvSpPr>
          <p:spPr bwMode="auto">
            <a:xfrm>
              <a:off x="5268895" y="7554132"/>
              <a:ext cx="255245" cy="74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cs typeface="Arial" pitchFamily="34" charset="0"/>
                </a:rPr>
                <a:t>Ethanol</a:t>
              </a:r>
            </a:p>
          </p:txBody>
        </p:sp>
        <p:sp>
          <p:nvSpPr>
            <p:cNvPr id="39048" name="Rectangle 215"/>
            <p:cNvSpPr>
              <a:spLocks noChangeArrowheads="1"/>
            </p:cNvSpPr>
            <p:nvPr/>
          </p:nvSpPr>
          <p:spPr bwMode="auto">
            <a:xfrm>
              <a:off x="5785542" y="7926494"/>
              <a:ext cx="420105" cy="74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7F007F"/>
                  </a:solidFill>
                  <a:cs typeface="Arial" pitchFamily="34" charset="0"/>
                </a:rPr>
                <a:t>Diethyl ether</a:t>
              </a:r>
            </a:p>
          </p:txBody>
        </p:sp>
        <p:sp>
          <p:nvSpPr>
            <p:cNvPr id="39049" name="Text Box 218"/>
            <p:cNvSpPr txBox="1">
              <a:spLocks noChangeArrowheads="1"/>
            </p:cNvSpPr>
            <p:nvPr/>
          </p:nvSpPr>
          <p:spPr bwMode="auto">
            <a:xfrm>
              <a:off x="5925393" y="8887586"/>
              <a:ext cx="114969" cy="740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300</a:t>
              </a:r>
            </a:p>
          </p:txBody>
        </p:sp>
        <p:sp>
          <p:nvSpPr>
            <p:cNvPr id="39050" name="Text Box 219"/>
            <p:cNvSpPr txBox="1">
              <a:spLocks noChangeArrowheads="1"/>
            </p:cNvSpPr>
            <p:nvPr/>
          </p:nvSpPr>
          <p:spPr bwMode="auto">
            <a:xfrm>
              <a:off x="6163842" y="8887586"/>
              <a:ext cx="190168" cy="740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400ºC</a:t>
              </a:r>
            </a:p>
          </p:txBody>
        </p:sp>
        <p:sp>
          <p:nvSpPr>
            <p:cNvPr id="39051" name="Text Box 221"/>
            <p:cNvSpPr txBox="1">
              <a:spLocks noChangeArrowheads="1"/>
            </p:cNvSpPr>
            <p:nvPr/>
          </p:nvSpPr>
          <p:spPr bwMode="auto">
            <a:xfrm>
              <a:off x="5391176" y="8887586"/>
              <a:ext cx="114969" cy="740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100</a:t>
              </a:r>
            </a:p>
          </p:txBody>
        </p:sp>
        <p:sp>
          <p:nvSpPr>
            <p:cNvPr id="39052" name="Text Box 223"/>
            <p:cNvSpPr txBox="1">
              <a:spLocks noChangeArrowheads="1"/>
            </p:cNvSpPr>
            <p:nvPr/>
          </p:nvSpPr>
          <p:spPr bwMode="auto">
            <a:xfrm>
              <a:off x="5657902" y="8887586"/>
              <a:ext cx="114969" cy="7400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200</a:t>
              </a:r>
            </a:p>
          </p:txBody>
        </p:sp>
        <p:sp>
          <p:nvSpPr>
            <p:cNvPr id="39053" name="Freeform 228"/>
            <p:cNvSpPr>
              <a:spLocks/>
            </p:cNvSpPr>
            <p:nvPr/>
          </p:nvSpPr>
          <p:spPr bwMode="auto">
            <a:xfrm>
              <a:off x="5333712" y="7653947"/>
              <a:ext cx="497153" cy="1205724"/>
            </a:xfrm>
            <a:custGeom>
              <a:avLst/>
              <a:gdLst>
                <a:gd name="T0" fmla="*/ 0 w 1190"/>
                <a:gd name="T1" fmla="*/ 2147483647 h 2429"/>
                <a:gd name="T2" fmla="*/ 2147483647 w 1190"/>
                <a:gd name="T3" fmla="*/ 2147483647 h 2429"/>
                <a:gd name="T4" fmla="*/ 2147483647 w 1190"/>
                <a:gd name="T5" fmla="*/ 2147483647 h 2429"/>
                <a:gd name="T6" fmla="*/ 2147483647 w 1190"/>
                <a:gd name="T7" fmla="*/ 2147483647 h 2429"/>
                <a:gd name="T8" fmla="*/ 2147483647 w 1190"/>
                <a:gd name="T9" fmla="*/ 2147483647 h 2429"/>
                <a:gd name="T10" fmla="*/ 2147483647 w 1190"/>
                <a:gd name="T11" fmla="*/ 2147483647 h 2429"/>
                <a:gd name="T12" fmla="*/ 2147483647 w 1190"/>
                <a:gd name="T13" fmla="*/ 2147483647 h 2429"/>
                <a:gd name="T14" fmla="*/ 2147483647 w 1190"/>
                <a:gd name="T15" fmla="*/ 2147483647 h 2429"/>
                <a:gd name="T16" fmla="*/ 0 60000 65536"/>
                <a:gd name="T17" fmla="*/ 0 60000 65536"/>
                <a:gd name="T18" fmla="*/ 0 60000 65536"/>
                <a:gd name="T19" fmla="*/ 0 60000 65536"/>
                <a:gd name="T20" fmla="*/ 0 60000 65536"/>
                <a:gd name="T21" fmla="*/ 0 60000 65536"/>
                <a:gd name="T22" fmla="*/ 0 60000 65536"/>
                <a:gd name="T23" fmla="*/ 0 60000 65536"/>
                <a:gd name="T24" fmla="*/ 0 w 1190"/>
                <a:gd name="T25" fmla="*/ 0 h 2429"/>
                <a:gd name="T26" fmla="*/ 1190 w 1190"/>
                <a:gd name="T27" fmla="*/ 2429 h 242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0" h="2429">
                  <a:moveTo>
                    <a:pt x="0" y="0"/>
                  </a:moveTo>
                  <a:cubicBezTo>
                    <a:pt x="34" y="5"/>
                    <a:pt x="141" y="15"/>
                    <a:pt x="205" y="33"/>
                  </a:cubicBezTo>
                  <a:cubicBezTo>
                    <a:pt x="269" y="51"/>
                    <a:pt x="328" y="65"/>
                    <a:pt x="382" y="107"/>
                  </a:cubicBezTo>
                  <a:cubicBezTo>
                    <a:pt x="436" y="149"/>
                    <a:pt x="472" y="182"/>
                    <a:pt x="530" y="286"/>
                  </a:cubicBezTo>
                  <a:lnTo>
                    <a:pt x="734" y="735"/>
                  </a:lnTo>
                  <a:lnTo>
                    <a:pt x="867" y="1091"/>
                  </a:lnTo>
                  <a:cubicBezTo>
                    <a:pt x="943" y="1374"/>
                    <a:pt x="1123" y="2150"/>
                    <a:pt x="1190" y="2429"/>
                  </a:cubicBezTo>
                </a:path>
              </a:pathLst>
            </a:custGeom>
            <a:noFill/>
            <a:ln w="19050" cap="flat" cmpd="sng">
              <a:solidFill>
                <a:srgbClr val="FF0000"/>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9054" name="Freeform 231"/>
            <p:cNvSpPr>
              <a:spLocks/>
            </p:cNvSpPr>
            <p:nvPr/>
          </p:nvSpPr>
          <p:spPr bwMode="auto">
            <a:xfrm>
              <a:off x="5437306" y="8012653"/>
              <a:ext cx="890250" cy="845709"/>
            </a:xfrm>
            <a:custGeom>
              <a:avLst/>
              <a:gdLst>
                <a:gd name="T0" fmla="*/ 0 w 2238"/>
                <a:gd name="T1" fmla="*/ 2147483647 h 1467"/>
                <a:gd name="T2" fmla="*/ 2147483647 w 2238"/>
                <a:gd name="T3" fmla="*/ 2147483647 h 1467"/>
                <a:gd name="T4" fmla="*/ 2147483647 w 2238"/>
                <a:gd name="T5" fmla="*/ 2147483647 h 1467"/>
                <a:gd name="T6" fmla="*/ 2147483647 w 2238"/>
                <a:gd name="T7" fmla="*/ 2147483647 h 1467"/>
                <a:gd name="T8" fmla="*/ 2147483647 w 2238"/>
                <a:gd name="T9" fmla="*/ 2147483647 h 1467"/>
                <a:gd name="T10" fmla="*/ 2147483647 w 2238"/>
                <a:gd name="T11" fmla="*/ 2147483647 h 1467"/>
                <a:gd name="T12" fmla="*/ 2147483647 w 2238"/>
                <a:gd name="T13" fmla="*/ 2147483647 h 1467"/>
                <a:gd name="T14" fmla="*/ 0 60000 65536"/>
                <a:gd name="T15" fmla="*/ 0 60000 65536"/>
                <a:gd name="T16" fmla="*/ 0 60000 65536"/>
                <a:gd name="T17" fmla="*/ 0 60000 65536"/>
                <a:gd name="T18" fmla="*/ 0 60000 65536"/>
                <a:gd name="T19" fmla="*/ 0 60000 65536"/>
                <a:gd name="T20" fmla="*/ 0 60000 65536"/>
                <a:gd name="T21" fmla="*/ 0 w 2238"/>
                <a:gd name="T22" fmla="*/ 0 h 1467"/>
                <a:gd name="T23" fmla="*/ 2238 w 2238"/>
                <a:gd name="T24" fmla="*/ 1467 h 146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38" h="1467">
                  <a:moveTo>
                    <a:pt x="0" y="1239"/>
                  </a:moveTo>
                  <a:cubicBezTo>
                    <a:pt x="40" y="1226"/>
                    <a:pt x="138" y="1230"/>
                    <a:pt x="234" y="1163"/>
                  </a:cubicBezTo>
                  <a:cubicBezTo>
                    <a:pt x="330" y="1096"/>
                    <a:pt x="462" y="1011"/>
                    <a:pt x="576" y="835"/>
                  </a:cubicBezTo>
                  <a:cubicBezTo>
                    <a:pt x="690" y="659"/>
                    <a:pt x="806" y="0"/>
                    <a:pt x="920" y="105"/>
                  </a:cubicBezTo>
                  <a:cubicBezTo>
                    <a:pt x="1034" y="210"/>
                    <a:pt x="1149" y="1236"/>
                    <a:pt x="1262" y="1463"/>
                  </a:cubicBezTo>
                  <a:lnTo>
                    <a:pt x="1600" y="1467"/>
                  </a:lnTo>
                  <a:cubicBezTo>
                    <a:pt x="1763" y="1467"/>
                    <a:pt x="2105" y="1462"/>
                    <a:pt x="2238" y="1461"/>
                  </a:cubicBezTo>
                </a:path>
              </a:pathLst>
            </a:custGeom>
            <a:noFill/>
            <a:ln w="28575" cap="flat" cmpd="sng">
              <a:solidFill>
                <a:srgbClr val="7F007F"/>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9055" name="Freeform 232"/>
            <p:cNvSpPr>
              <a:spLocks/>
            </p:cNvSpPr>
            <p:nvPr/>
          </p:nvSpPr>
          <p:spPr bwMode="auto">
            <a:xfrm>
              <a:off x="5330559" y="8142258"/>
              <a:ext cx="890250" cy="716104"/>
            </a:xfrm>
            <a:custGeom>
              <a:avLst/>
              <a:gdLst>
                <a:gd name="T0" fmla="*/ 0 w 2238"/>
                <a:gd name="T1" fmla="*/ 2147483647 h 1242"/>
                <a:gd name="T2" fmla="*/ 2147483647 w 2238"/>
                <a:gd name="T3" fmla="*/ 2147483647 h 1242"/>
                <a:gd name="T4" fmla="*/ 2147483647 w 2238"/>
                <a:gd name="T5" fmla="*/ 2147483647 h 1242"/>
                <a:gd name="T6" fmla="*/ 2147483647 w 2238"/>
                <a:gd name="T7" fmla="*/ 2147483647 h 1242"/>
                <a:gd name="T8" fmla="*/ 2147483647 w 2238"/>
                <a:gd name="T9" fmla="*/ 2147483647 h 1242"/>
                <a:gd name="T10" fmla="*/ 2147483647 w 2238"/>
                <a:gd name="T11" fmla="*/ 2147483647 h 1242"/>
                <a:gd name="T12" fmla="*/ 2147483647 w 2238"/>
                <a:gd name="T13" fmla="*/ 2147483647 h 1242"/>
                <a:gd name="T14" fmla="*/ 0 60000 65536"/>
                <a:gd name="T15" fmla="*/ 0 60000 65536"/>
                <a:gd name="T16" fmla="*/ 0 60000 65536"/>
                <a:gd name="T17" fmla="*/ 0 60000 65536"/>
                <a:gd name="T18" fmla="*/ 0 60000 65536"/>
                <a:gd name="T19" fmla="*/ 0 60000 65536"/>
                <a:gd name="T20" fmla="*/ 0 60000 65536"/>
                <a:gd name="T21" fmla="*/ 0 w 2238"/>
                <a:gd name="T22" fmla="*/ 0 h 1242"/>
                <a:gd name="T23" fmla="*/ 2238 w 2238"/>
                <a:gd name="T24" fmla="*/ 1242 h 124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38" h="1242">
                  <a:moveTo>
                    <a:pt x="0" y="1242"/>
                  </a:moveTo>
                  <a:lnTo>
                    <a:pt x="570" y="1204"/>
                  </a:lnTo>
                  <a:cubicBezTo>
                    <a:pt x="724" y="1158"/>
                    <a:pt x="807" y="1140"/>
                    <a:pt x="922" y="964"/>
                  </a:cubicBezTo>
                  <a:cubicBezTo>
                    <a:pt x="1037" y="788"/>
                    <a:pt x="1148" y="300"/>
                    <a:pt x="1260" y="150"/>
                  </a:cubicBezTo>
                  <a:cubicBezTo>
                    <a:pt x="1372" y="0"/>
                    <a:pt x="1480" y="74"/>
                    <a:pt x="1594" y="66"/>
                  </a:cubicBezTo>
                  <a:lnTo>
                    <a:pt x="1944" y="104"/>
                  </a:lnTo>
                  <a:cubicBezTo>
                    <a:pt x="2051" y="112"/>
                    <a:pt x="2177" y="110"/>
                    <a:pt x="2238" y="112"/>
                  </a:cubicBezTo>
                </a:path>
              </a:pathLst>
            </a:custGeom>
            <a:noFill/>
            <a:ln w="12700" cmpd="sng">
              <a:solidFill>
                <a:srgbClr val="0033CC"/>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28" name="Freeform 265"/>
            <p:cNvSpPr>
              <a:spLocks/>
            </p:cNvSpPr>
            <p:nvPr/>
          </p:nvSpPr>
          <p:spPr bwMode="auto">
            <a:xfrm>
              <a:off x="6212754" y="8190958"/>
              <a:ext cx="20635" cy="29901"/>
            </a:xfrm>
            <a:custGeom>
              <a:avLst/>
              <a:gdLst>
                <a:gd name="T0" fmla="*/ 2147483647 w 50"/>
                <a:gd name="T1" fmla="*/ 0 h 50"/>
                <a:gd name="T2" fmla="*/ 2147483647 w 50"/>
                <a:gd name="T3" fmla="*/ 2147483647 h 50"/>
                <a:gd name="T4" fmla="*/ 2147483647 w 50"/>
                <a:gd name="T5" fmla="*/ 2147483647 h 50"/>
                <a:gd name="T6" fmla="*/ 0 w 50"/>
                <a:gd name="T7" fmla="*/ 2147483647 h 50"/>
                <a:gd name="T8" fmla="*/ 2147483647 w 50"/>
                <a:gd name="T9" fmla="*/ 0 h 50"/>
                <a:gd name="T10" fmla="*/ 0 60000 65536"/>
                <a:gd name="T11" fmla="*/ 0 60000 65536"/>
                <a:gd name="T12" fmla="*/ 0 60000 65536"/>
                <a:gd name="T13" fmla="*/ 0 60000 65536"/>
                <a:gd name="T14" fmla="*/ 0 60000 65536"/>
                <a:gd name="T15" fmla="*/ 0 w 50"/>
                <a:gd name="T16" fmla="*/ 0 h 50"/>
                <a:gd name="T17" fmla="*/ 50 w 50"/>
                <a:gd name="T18" fmla="*/ 50 h 50"/>
              </a:gdLst>
              <a:ahLst/>
              <a:cxnLst>
                <a:cxn ang="T10">
                  <a:pos x="T0" y="T1"/>
                </a:cxn>
                <a:cxn ang="T11">
                  <a:pos x="T2" y="T3"/>
                </a:cxn>
                <a:cxn ang="T12">
                  <a:pos x="T4" y="T5"/>
                </a:cxn>
                <a:cxn ang="T13">
                  <a:pos x="T6" y="T7"/>
                </a:cxn>
                <a:cxn ang="T14">
                  <a:pos x="T8" y="T9"/>
                </a:cxn>
              </a:cxnLst>
              <a:rect l="T15" t="T16" r="T17" b="T18"/>
              <a:pathLst>
                <a:path w="50" h="50">
                  <a:moveTo>
                    <a:pt x="25" y="0"/>
                  </a:moveTo>
                  <a:lnTo>
                    <a:pt x="50" y="25"/>
                  </a:lnTo>
                  <a:lnTo>
                    <a:pt x="25" y="50"/>
                  </a:lnTo>
                  <a:lnTo>
                    <a:pt x="0" y="25"/>
                  </a:lnTo>
                  <a:lnTo>
                    <a:pt x="25" y="0"/>
                  </a:lnTo>
                  <a:close/>
                </a:path>
              </a:pathLst>
            </a:custGeom>
            <a:solidFill>
              <a:srgbClr val="0000F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29" name="Line 283"/>
            <p:cNvSpPr>
              <a:spLocks noChangeShapeType="1"/>
            </p:cNvSpPr>
            <p:nvPr/>
          </p:nvSpPr>
          <p:spPr bwMode="auto">
            <a:xfrm>
              <a:off x="5423275" y="8859594"/>
              <a:ext cx="0" cy="28629"/>
            </a:xfrm>
            <a:prstGeom prst="line">
              <a:avLst/>
            </a:prstGeom>
            <a:noFill/>
            <a:ln w="3175">
              <a:solidFill>
                <a:schemeClr val="tx1"/>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7" name="Line 285"/>
            <p:cNvSpPr>
              <a:spLocks noChangeShapeType="1"/>
            </p:cNvSpPr>
            <p:nvPr/>
          </p:nvSpPr>
          <p:spPr bwMode="auto">
            <a:xfrm>
              <a:off x="5695351" y="8855777"/>
              <a:ext cx="0" cy="28629"/>
            </a:xfrm>
            <a:prstGeom prst="line">
              <a:avLst/>
            </a:prstGeom>
            <a:noFill/>
            <a:ln w="3175">
              <a:solidFill>
                <a:schemeClr val="tx1"/>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0" name="Line 287"/>
            <p:cNvSpPr>
              <a:spLocks noChangeShapeType="1"/>
            </p:cNvSpPr>
            <p:nvPr/>
          </p:nvSpPr>
          <p:spPr bwMode="auto">
            <a:xfrm>
              <a:off x="5966663" y="8858322"/>
              <a:ext cx="0" cy="27356"/>
            </a:xfrm>
            <a:prstGeom prst="line">
              <a:avLst/>
            </a:prstGeom>
            <a:noFill/>
            <a:ln w="3175">
              <a:solidFill>
                <a:schemeClr val="tx1"/>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1" name="Line 288"/>
            <p:cNvSpPr>
              <a:spLocks noChangeShapeType="1"/>
            </p:cNvSpPr>
            <p:nvPr/>
          </p:nvSpPr>
          <p:spPr bwMode="auto">
            <a:xfrm>
              <a:off x="6101172" y="8858322"/>
              <a:ext cx="0" cy="27356"/>
            </a:xfrm>
            <a:prstGeom prst="line">
              <a:avLst/>
            </a:prstGeom>
            <a:noFill/>
            <a:ln w="3175">
              <a:solidFill>
                <a:schemeClr val="tx1"/>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2" name="Line 289"/>
            <p:cNvSpPr>
              <a:spLocks noChangeShapeType="1"/>
            </p:cNvSpPr>
            <p:nvPr/>
          </p:nvSpPr>
          <p:spPr bwMode="auto">
            <a:xfrm>
              <a:off x="6224218" y="8858322"/>
              <a:ext cx="0" cy="27356"/>
            </a:xfrm>
            <a:prstGeom prst="line">
              <a:avLst/>
            </a:prstGeom>
            <a:noFill/>
            <a:ln w="3175">
              <a:solidFill>
                <a:schemeClr val="tx1"/>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3" name="Line 2585"/>
            <p:cNvSpPr>
              <a:spLocks noChangeShapeType="1"/>
            </p:cNvSpPr>
            <p:nvPr/>
          </p:nvSpPr>
          <p:spPr bwMode="auto">
            <a:xfrm>
              <a:off x="6316693" y="7520414"/>
              <a:ext cx="764" cy="1336635"/>
            </a:xfrm>
            <a:prstGeom prst="line">
              <a:avLst/>
            </a:prstGeom>
            <a:noFill/>
            <a:ln w="0">
              <a:solidFill>
                <a:srgbClr val="000000"/>
              </a:solidFill>
              <a:round/>
              <a:headEnd/>
              <a:tailEn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4" name="Freeform 72"/>
            <p:cNvSpPr>
              <a:spLocks/>
            </p:cNvSpPr>
            <p:nvPr/>
          </p:nvSpPr>
          <p:spPr bwMode="auto">
            <a:xfrm>
              <a:off x="5320100" y="8715815"/>
              <a:ext cx="19871" cy="26084"/>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5" name="Freeform 72"/>
            <p:cNvSpPr>
              <a:spLocks/>
            </p:cNvSpPr>
            <p:nvPr/>
          </p:nvSpPr>
          <p:spPr bwMode="auto">
            <a:xfrm>
              <a:off x="5518663" y="8672554"/>
              <a:ext cx="18342" cy="27356"/>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26" name="Freeform 72"/>
            <p:cNvSpPr>
              <a:spLocks/>
            </p:cNvSpPr>
            <p:nvPr/>
          </p:nvSpPr>
          <p:spPr bwMode="auto">
            <a:xfrm>
              <a:off x="5655386" y="8486787"/>
              <a:ext cx="19106" cy="28629"/>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27" name="Freeform 72"/>
            <p:cNvSpPr>
              <a:spLocks/>
            </p:cNvSpPr>
            <p:nvPr/>
          </p:nvSpPr>
          <p:spPr bwMode="auto">
            <a:xfrm>
              <a:off x="5792108" y="8053541"/>
              <a:ext cx="19871" cy="28628"/>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28" name="Freeform 72"/>
            <p:cNvSpPr>
              <a:spLocks/>
            </p:cNvSpPr>
            <p:nvPr/>
          </p:nvSpPr>
          <p:spPr bwMode="auto">
            <a:xfrm>
              <a:off x="5824511" y="8841145"/>
              <a:ext cx="19107" cy="29265"/>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29" name="Freeform 72"/>
            <p:cNvSpPr>
              <a:spLocks/>
            </p:cNvSpPr>
            <p:nvPr/>
          </p:nvSpPr>
          <p:spPr bwMode="auto">
            <a:xfrm>
              <a:off x="5959785" y="8841145"/>
              <a:ext cx="19106" cy="29265"/>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0" name="Freeform 72"/>
            <p:cNvSpPr>
              <a:spLocks/>
            </p:cNvSpPr>
            <p:nvPr/>
          </p:nvSpPr>
          <p:spPr bwMode="auto">
            <a:xfrm>
              <a:off x="6093530" y="8841145"/>
              <a:ext cx="19107" cy="29265"/>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1" name="Freeform 72"/>
            <p:cNvSpPr>
              <a:spLocks/>
            </p:cNvSpPr>
            <p:nvPr/>
          </p:nvSpPr>
          <p:spPr bwMode="auto">
            <a:xfrm>
              <a:off x="6215811" y="8841145"/>
              <a:ext cx="18342" cy="29265"/>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rgbClr val="7F007F"/>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2" name="Freeform 74"/>
            <p:cNvSpPr>
              <a:spLocks/>
            </p:cNvSpPr>
            <p:nvPr/>
          </p:nvSpPr>
          <p:spPr bwMode="auto">
            <a:xfrm>
              <a:off x="5687708" y="8172509"/>
              <a:ext cx="19106" cy="28629"/>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FF0000"/>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3" name="Freeform 74"/>
            <p:cNvSpPr>
              <a:spLocks/>
            </p:cNvSpPr>
            <p:nvPr/>
          </p:nvSpPr>
          <p:spPr bwMode="auto">
            <a:xfrm>
              <a:off x="5547849" y="7792703"/>
              <a:ext cx="19871" cy="28628"/>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FF0000"/>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4" name="Freeform 74"/>
            <p:cNvSpPr>
              <a:spLocks/>
            </p:cNvSpPr>
            <p:nvPr/>
          </p:nvSpPr>
          <p:spPr bwMode="auto">
            <a:xfrm>
              <a:off x="5416396" y="7657831"/>
              <a:ext cx="19107" cy="28628"/>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FF0000"/>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5" name="Freeform 74"/>
            <p:cNvSpPr>
              <a:spLocks/>
            </p:cNvSpPr>
            <p:nvPr/>
          </p:nvSpPr>
          <p:spPr bwMode="auto">
            <a:xfrm>
              <a:off x="5320100" y="7640654"/>
              <a:ext cx="19871" cy="29265"/>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FF0000"/>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8436" name="Freeform 74"/>
            <p:cNvSpPr>
              <a:spLocks/>
            </p:cNvSpPr>
            <p:nvPr/>
          </p:nvSpPr>
          <p:spPr bwMode="auto">
            <a:xfrm>
              <a:off x="5826804" y="8841145"/>
              <a:ext cx="19106" cy="29265"/>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rgbClr val="FF0000"/>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grpSp>
      <p:sp>
        <p:nvSpPr>
          <p:cNvPr id="36" name="Freeform 230"/>
          <p:cNvSpPr>
            <a:spLocks noChangeAspect="1"/>
          </p:cNvSpPr>
          <p:nvPr/>
        </p:nvSpPr>
        <p:spPr bwMode="auto">
          <a:xfrm>
            <a:off x="6688718" y="4983164"/>
            <a:ext cx="2011151" cy="642936"/>
          </a:xfrm>
          <a:custGeom>
            <a:avLst/>
            <a:gdLst>
              <a:gd name="T0" fmla="*/ 2147483647 w 2159"/>
              <a:gd name="T1" fmla="*/ 2109132579 h 300"/>
              <a:gd name="T2" fmla="*/ 2147483647 w 2159"/>
              <a:gd name="T3" fmla="*/ 0 h 300"/>
              <a:gd name="T4" fmla="*/ 2147483647 w 2159"/>
              <a:gd name="T5" fmla="*/ 2147483647 h 300"/>
              <a:gd name="T6" fmla="*/ 2147483647 w 2159"/>
              <a:gd name="T7" fmla="*/ 2147483647 h 300"/>
              <a:gd name="T8" fmla="*/ 0 w 2159"/>
              <a:gd name="T9" fmla="*/ 2147483647 h 300"/>
              <a:gd name="T10" fmla="*/ 0 60000 65536"/>
              <a:gd name="T11" fmla="*/ 0 60000 65536"/>
              <a:gd name="T12" fmla="*/ 0 60000 65536"/>
              <a:gd name="T13" fmla="*/ 0 60000 65536"/>
              <a:gd name="T14" fmla="*/ 0 60000 65536"/>
              <a:gd name="T15" fmla="*/ 0 w 2159"/>
              <a:gd name="T16" fmla="*/ 0 h 300"/>
              <a:gd name="T17" fmla="*/ 2159 w 2159"/>
              <a:gd name="T18" fmla="*/ 300 h 300"/>
            </a:gdLst>
            <a:ahLst/>
            <a:cxnLst>
              <a:cxn ang="T10">
                <a:pos x="T0" y="T1"/>
              </a:cxn>
              <a:cxn ang="T11">
                <a:pos x="T2" y="T3"/>
              </a:cxn>
              <a:cxn ang="T12">
                <a:pos x="T4" y="T5"/>
              </a:cxn>
              <a:cxn ang="T13">
                <a:pos x="T6" y="T7"/>
              </a:cxn>
              <a:cxn ang="T14">
                <a:pos x="T8" y="T9"/>
              </a:cxn>
            </a:cxnLst>
            <a:rect l="T15" t="T16" r="T17" b="T18"/>
            <a:pathLst>
              <a:path w="2159" h="300">
                <a:moveTo>
                  <a:pt x="2159" y="0"/>
                </a:moveTo>
                <a:lnTo>
                  <a:pt x="1541" y="33"/>
                </a:lnTo>
                <a:cubicBezTo>
                  <a:pt x="1384" y="53"/>
                  <a:pt x="1322" y="87"/>
                  <a:pt x="1214" y="123"/>
                </a:cubicBezTo>
                <a:lnTo>
                  <a:pt x="890" y="252"/>
                </a:lnTo>
                <a:lnTo>
                  <a:pt x="0" y="300"/>
                </a:lnTo>
              </a:path>
            </a:pathLst>
          </a:custGeom>
          <a:noFill/>
          <a:ln w="6350" cmpd="sng">
            <a:solidFill>
              <a:schemeClr val="tx1"/>
            </a:solidFill>
            <a:round/>
            <a:headEnd type="none" w="med" len="med"/>
            <a:tailEnd type="none" w="med" len="med"/>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7" name="Freeform 72"/>
          <p:cNvSpPr>
            <a:spLocks/>
          </p:cNvSpPr>
          <p:nvPr/>
        </p:nvSpPr>
        <p:spPr bwMode="auto">
          <a:xfrm>
            <a:off x="8093299" y="5018090"/>
            <a:ext cx="44052" cy="69849"/>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8" name="Freeform 73"/>
          <p:cNvSpPr>
            <a:spLocks/>
          </p:cNvSpPr>
          <p:nvPr/>
        </p:nvSpPr>
        <p:spPr bwMode="auto">
          <a:xfrm>
            <a:off x="8391504" y="4989519"/>
            <a:ext cx="47441" cy="68261"/>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9" name="Freeform 74"/>
          <p:cNvSpPr>
            <a:spLocks/>
          </p:cNvSpPr>
          <p:nvPr/>
        </p:nvSpPr>
        <p:spPr bwMode="auto">
          <a:xfrm>
            <a:off x="8662587" y="4946651"/>
            <a:ext cx="44052" cy="71439"/>
          </a:xfrm>
          <a:custGeom>
            <a:avLst/>
            <a:gdLst>
              <a:gd name="T0" fmla="*/ 2147483647 w 49"/>
              <a:gd name="T1" fmla="*/ 0 h 50"/>
              <a:gd name="T2" fmla="*/ 2147483647 w 49"/>
              <a:gd name="T3" fmla="*/ 2147483647 h 50"/>
              <a:gd name="T4" fmla="*/ 2147483647 w 49"/>
              <a:gd name="T5" fmla="*/ 2147483647 h 50"/>
              <a:gd name="T6" fmla="*/ 0 w 49"/>
              <a:gd name="T7" fmla="*/ 2147483647 h 50"/>
              <a:gd name="T8" fmla="*/ 2147483647 w 49"/>
              <a:gd name="T9" fmla="*/ 0 h 50"/>
              <a:gd name="T10" fmla="*/ 0 60000 65536"/>
              <a:gd name="T11" fmla="*/ 0 60000 65536"/>
              <a:gd name="T12" fmla="*/ 0 60000 65536"/>
              <a:gd name="T13" fmla="*/ 0 60000 65536"/>
              <a:gd name="T14" fmla="*/ 0 60000 65536"/>
              <a:gd name="T15" fmla="*/ 0 w 49"/>
              <a:gd name="T16" fmla="*/ 0 h 50"/>
              <a:gd name="T17" fmla="*/ 49 w 49"/>
              <a:gd name="T18" fmla="*/ 50 h 50"/>
            </a:gdLst>
            <a:ahLst/>
            <a:cxnLst>
              <a:cxn ang="T10">
                <a:pos x="T0" y="T1"/>
              </a:cxn>
              <a:cxn ang="T11">
                <a:pos x="T2" y="T3"/>
              </a:cxn>
              <a:cxn ang="T12">
                <a:pos x="T4" y="T5"/>
              </a:cxn>
              <a:cxn ang="T13">
                <a:pos x="T6" y="T7"/>
              </a:cxn>
              <a:cxn ang="T14">
                <a:pos x="T8" y="T9"/>
              </a:cxn>
            </a:cxnLst>
            <a:rect l="T15" t="T16" r="T17" b="T18"/>
            <a:pathLst>
              <a:path w="49" h="50">
                <a:moveTo>
                  <a:pt x="25" y="0"/>
                </a:moveTo>
                <a:lnTo>
                  <a:pt x="49" y="25"/>
                </a:lnTo>
                <a:lnTo>
                  <a:pt x="25" y="50"/>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40" name="Freeform 72"/>
          <p:cNvSpPr>
            <a:spLocks/>
          </p:cNvSpPr>
          <p:nvPr/>
        </p:nvSpPr>
        <p:spPr bwMode="auto">
          <a:xfrm>
            <a:off x="7495211" y="5495927"/>
            <a:ext cx="42359" cy="71439"/>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41" name="Freeform 72"/>
          <p:cNvSpPr>
            <a:spLocks/>
          </p:cNvSpPr>
          <p:nvPr/>
        </p:nvSpPr>
        <p:spPr bwMode="auto">
          <a:xfrm>
            <a:off x="7197013" y="5538793"/>
            <a:ext cx="42359" cy="71437"/>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42" name="Freeform 72"/>
          <p:cNvSpPr>
            <a:spLocks/>
          </p:cNvSpPr>
          <p:nvPr/>
        </p:nvSpPr>
        <p:spPr bwMode="auto">
          <a:xfrm>
            <a:off x="6893730" y="5564194"/>
            <a:ext cx="42359" cy="71437"/>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43" name="Freeform 73"/>
          <p:cNvSpPr>
            <a:spLocks/>
          </p:cNvSpPr>
          <p:nvPr/>
        </p:nvSpPr>
        <p:spPr bwMode="auto">
          <a:xfrm>
            <a:off x="7805271" y="5211769"/>
            <a:ext cx="42359" cy="71437"/>
          </a:xfrm>
          <a:custGeom>
            <a:avLst/>
            <a:gdLst>
              <a:gd name="T0" fmla="*/ 2147483647 w 50"/>
              <a:gd name="T1" fmla="*/ 0 h 49"/>
              <a:gd name="T2" fmla="*/ 2147483647 w 50"/>
              <a:gd name="T3" fmla="*/ 2147483647 h 49"/>
              <a:gd name="T4" fmla="*/ 2147483647 w 50"/>
              <a:gd name="T5" fmla="*/ 2147483647 h 49"/>
              <a:gd name="T6" fmla="*/ 0 w 50"/>
              <a:gd name="T7" fmla="*/ 2147483647 h 49"/>
              <a:gd name="T8" fmla="*/ 2147483647 w 50"/>
              <a:gd name="T9" fmla="*/ 0 h 49"/>
              <a:gd name="T10" fmla="*/ 0 60000 65536"/>
              <a:gd name="T11" fmla="*/ 0 60000 65536"/>
              <a:gd name="T12" fmla="*/ 0 60000 65536"/>
              <a:gd name="T13" fmla="*/ 0 60000 65536"/>
              <a:gd name="T14" fmla="*/ 0 60000 65536"/>
              <a:gd name="T15" fmla="*/ 0 w 50"/>
              <a:gd name="T16" fmla="*/ 0 h 49"/>
              <a:gd name="T17" fmla="*/ 50 w 50"/>
              <a:gd name="T18" fmla="*/ 49 h 49"/>
            </a:gdLst>
            <a:ahLst/>
            <a:cxnLst>
              <a:cxn ang="T10">
                <a:pos x="T0" y="T1"/>
              </a:cxn>
              <a:cxn ang="T11">
                <a:pos x="T2" y="T3"/>
              </a:cxn>
              <a:cxn ang="T12">
                <a:pos x="T4" y="T5"/>
              </a:cxn>
              <a:cxn ang="T13">
                <a:pos x="T6" y="T7"/>
              </a:cxn>
              <a:cxn ang="T14">
                <a:pos x="T8" y="T9"/>
              </a:cxn>
            </a:cxnLst>
            <a:rect l="T15" t="T16" r="T17" b="T18"/>
            <a:pathLst>
              <a:path w="50" h="49">
                <a:moveTo>
                  <a:pt x="25" y="0"/>
                </a:moveTo>
                <a:lnTo>
                  <a:pt x="50" y="25"/>
                </a:lnTo>
                <a:lnTo>
                  <a:pt x="25" y="49"/>
                </a:lnTo>
                <a:lnTo>
                  <a:pt x="0" y="25"/>
                </a:lnTo>
                <a:lnTo>
                  <a:pt x="25" y="0"/>
                </a:lnTo>
                <a:close/>
              </a:path>
            </a:pathLst>
          </a:custGeom>
          <a:solidFill>
            <a:schemeClr val="accent2"/>
          </a:solidFill>
          <a:ln>
            <a:noFill/>
          </a:ln>
          <a:extLst/>
        </p:spPr>
        <p:txBody>
          <a:bodyPr/>
          <a:lstStyle/>
          <a:p>
            <a:pPr fontAlgn="base">
              <a:spcBef>
                <a:spcPct val="0"/>
              </a:spcBef>
              <a:spcAft>
                <a:spcPct val="0"/>
              </a:spcAft>
              <a:defRPr/>
            </a:pPr>
            <a:endParaRPr kumimoji="1" lang="ja-JP" altLang="en-US" sz="800" b="1">
              <a:solidFill>
                <a:srgbClr val="000000"/>
              </a:solidFill>
              <a:cs typeface="Arial" pitchFamily="34" charset="0"/>
            </a:endParaRPr>
          </a:p>
        </p:txBody>
      </p:sp>
      <p:sp>
        <p:nvSpPr>
          <p:cNvPr id="39010" name="Rectangle 192"/>
          <p:cNvSpPr>
            <a:spLocks noChangeArrowheads="1"/>
          </p:cNvSpPr>
          <p:nvPr/>
        </p:nvSpPr>
        <p:spPr bwMode="auto">
          <a:xfrm>
            <a:off x="8196657" y="4732338"/>
            <a:ext cx="28854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cs typeface="Arial" pitchFamily="34" charset="0"/>
              </a:rPr>
              <a:t>H</a:t>
            </a:r>
            <a:r>
              <a:rPr lang="en-US" altLang="ja-JP" sz="1200" b="1" baseline="-25000" dirty="0">
                <a:solidFill>
                  <a:srgbClr val="000000"/>
                </a:solidFill>
                <a:cs typeface="Arial" pitchFamily="34" charset="0"/>
              </a:rPr>
              <a:t>2</a:t>
            </a:r>
            <a:r>
              <a:rPr lang="en-US" altLang="ja-JP" sz="1200" b="1" dirty="0">
                <a:solidFill>
                  <a:srgbClr val="000000"/>
                </a:solidFill>
                <a:cs typeface="Arial" pitchFamily="34" charset="0"/>
              </a:rPr>
              <a:t>O</a:t>
            </a:r>
          </a:p>
        </p:txBody>
      </p:sp>
      <p:sp>
        <p:nvSpPr>
          <p:cNvPr id="38919" name="正方形/長方形 3"/>
          <p:cNvSpPr>
            <a:spLocks noChangeArrowheads="1"/>
          </p:cNvSpPr>
          <p:nvPr/>
        </p:nvSpPr>
        <p:spPr bwMode="auto">
          <a:xfrm>
            <a:off x="6244804" y="1676404"/>
            <a:ext cx="284644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400" b="1" i="1" dirty="0">
                <a:solidFill>
                  <a:srgbClr val="002060"/>
                </a:solidFill>
                <a:cs typeface="Arial" pitchFamily="34" charset="0"/>
              </a:rPr>
              <a:t>Reaction temp. vs. Peak area</a:t>
            </a:r>
          </a:p>
        </p:txBody>
      </p:sp>
      <p:sp>
        <p:nvSpPr>
          <p:cNvPr id="433" name="Line 751"/>
          <p:cNvSpPr>
            <a:spLocks noChangeShapeType="1"/>
          </p:cNvSpPr>
          <p:nvPr/>
        </p:nvSpPr>
        <p:spPr bwMode="auto">
          <a:xfrm flipV="1">
            <a:off x="6096000" y="2133600"/>
            <a:ext cx="3389" cy="4183062"/>
          </a:xfrm>
          <a:prstGeom prst="line">
            <a:avLst/>
          </a:prstGeom>
          <a:noFill/>
          <a:ln w="25400" cap="rnd">
            <a:solidFill>
              <a:schemeClr val="bg1">
                <a:lumMod val="50000"/>
              </a:schemeClr>
            </a:solidFill>
            <a:prstDash val="sysDot"/>
            <a:round/>
            <a:headEnd/>
            <a:tailEnd/>
          </a:ln>
          <a:effectLst/>
        </p:spPr>
        <p:txBody>
          <a:bodyPr/>
          <a:lstStyle/>
          <a:p>
            <a:pPr>
              <a:defRPr/>
            </a:pPr>
            <a:endParaRPr kumimoji="1" lang="ja-JP" altLang="en-US" sz="1000">
              <a:solidFill>
                <a:srgbClr val="000000"/>
              </a:solidFill>
              <a:cs typeface="Arial" pitchFamily="34" charset="0"/>
            </a:endParaRPr>
          </a:p>
        </p:txBody>
      </p:sp>
      <p:grpSp>
        <p:nvGrpSpPr>
          <p:cNvPr id="38922" name="グループ化 439"/>
          <p:cNvGrpSpPr>
            <a:grpSpLocks/>
          </p:cNvGrpSpPr>
          <p:nvPr/>
        </p:nvGrpSpPr>
        <p:grpSpPr bwMode="auto">
          <a:xfrm>
            <a:off x="3128963" y="2284412"/>
            <a:ext cx="2892322" cy="3919058"/>
            <a:chOff x="2418080" y="1826213"/>
            <a:chExt cx="1970486" cy="2040769"/>
          </a:xfrm>
        </p:grpSpPr>
        <p:sp>
          <p:nvSpPr>
            <p:cNvPr id="38975" name="Line 263"/>
            <p:cNvSpPr>
              <a:spLocks noChangeShapeType="1"/>
            </p:cNvSpPr>
            <p:nvPr/>
          </p:nvSpPr>
          <p:spPr bwMode="auto">
            <a:xfrm flipV="1">
              <a:off x="3048291" y="2523912"/>
              <a:ext cx="195116" cy="950175"/>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76" name="Line 269"/>
            <p:cNvSpPr>
              <a:spLocks noChangeShapeType="1"/>
            </p:cNvSpPr>
            <p:nvPr/>
          </p:nvSpPr>
          <p:spPr bwMode="auto">
            <a:xfrm flipV="1">
              <a:off x="2943022" y="2535264"/>
              <a:ext cx="187381" cy="1041821"/>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184" name="Line 753"/>
            <p:cNvSpPr>
              <a:spLocks noChangeShapeType="1"/>
            </p:cNvSpPr>
            <p:nvPr/>
          </p:nvSpPr>
          <p:spPr bwMode="auto">
            <a:xfrm flipV="1">
              <a:off x="2418080" y="2092397"/>
              <a:ext cx="0" cy="1505344"/>
            </a:xfrm>
            <a:prstGeom prst="line">
              <a:avLst/>
            </a:prstGeom>
            <a:noFill/>
            <a:ln w="3175" cap="rnd">
              <a:solidFill>
                <a:schemeClr val="tx1"/>
              </a:solidFill>
              <a:prstDash val="sysDot"/>
              <a:round/>
              <a:headEnd/>
              <a:tailEnd/>
            </a:ln>
            <a:effectLst/>
          </p:spPr>
          <p:txBody>
            <a:bodyPr/>
            <a:lstStyle/>
            <a:p>
              <a:pPr>
                <a:defRPr/>
              </a:pPr>
              <a:endParaRPr kumimoji="1" lang="ja-JP" altLang="en-US" sz="1000">
                <a:solidFill>
                  <a:srgbClr val="000000"/>
                </a:solidFill>
                <a:cs typeface="Arial" pitchFamily="34" charset="0"/>
              </a:endParaRPr>
            </a:p>
          </p:txBody>
        </p:sp>
        <p:sp>
          <p:nvSpPr>
            <p:cNvPr id="38978" name="Rectangle 2503"/>
            <p:cNvSpPr>
              <a:spLocks noChangeArrowheads="1"/>
            </p:cNvSpPr>
            <p:nvPr/>
          </p:nvSpPr>
          <p:spPr bwMode="auto">
            <a:xfrm>
              <a:off x="2607386" y="3620061"/>
              <a:ext cx="145249"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cs typeface="Arial" pitchFamily="34" charset="0"/>
                </a:rPr>
                <a:t>1.0</a:t>
              </a:r>
            </a:p>
          </p:txBody>
        </p:sp>
        <p:sp>
          <p:nvSpPr>
            <p:cNvPr id="38979" name="Rectangle 2508"/>
            <p:cNvSpPr>
              <a:spLocks noChangeArrowheads="1"/>
            </p:cNvSpPr>
            <p:nvPr/>
          </p:nvSpPr>
          <p:spPr bwMode="auto">
            <a:xfrm>
              <a:off x="3089885" y="3620061"/>
              <a:ext cx="145249"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cs typeface="Arial" pitchFamily="34" charset="0"/>
                </a:rPr>
                <a:t>2.0</a:t>
              </a:r>
            </a:p>
          </p:txBody>
        </p:sp>
        <p:sp>
          <p:nvSpPr>
            <p:cNvPr id="38980" name="Rectangle 2513"/>
            <p:cNvSpPr>
              <a:spLocks noChangeArrowheads="1"/>
            </p:cNvSpPr>
            <p:nvPr/>
          </p:nvSpPr>
          <p:spPr bwMode="auto">
            <a:xfrm>
              <a:off x="3570075" y="3620061"/>
              <a:ext cx="145249"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cs typeface="Arial" pitchFamily="34" charset="0"/>
                </a:rPr>
                <a:t>3.0</a:t>
              </a:r>
            </a:p>
          </p:txBody>
        </p:sp>
        <p:sp>
          <p:nvSpPr>
            <p:cNvPr id="38981" name="Rectangle 2517"/>
            <p:cNvSpPr>
              <a:spLocks noChangeArrowheads="1"/>
            </p:cNvSpPr>
            <p:nvPr/>
          </p:nvSpPr>
          <p:spPr bwMode="auto">
            <a:xfrm>
              <a:off x="4045648" y="3615928"/>
              <a:ext cx="342918"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cs typeface="Arial" pitchFamily="34" charset="0"/>
                </a:rPr>
                <a:t>4.0 min</a:t>
              </a:r>
            </a:p>
          </p:txBody>
        </p:sp>
        <p:sp>
          <p:nvSpPr>
            <p:cNvPr id="38982" name="Line 2518"/>
            <p:cNvSpPr>
              <a:spLocks noChangeShapeType="1"/>
            </p:cNvSpPr>
            <p:nvPr/>
          </p:nvSpPr>
          <p:spPr bwMode="auto">
            <a:xfrm flipV="1">
              <a:off x="2676087" y="3598050"/>
              <a:ext cx="702" cy="2096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3" name="Line 2523"/>
            <p:cNvSpPr>
              <a:spLocks noChangeShapeType="1"/>
            </p:cNvSpPr>
            <p:nvPr/>
          </p:nvSpPr>
          <p:spPr bwMode="auto">
            <a:xfrm flipV="1">
              <a:off x="3156671" y="3598050"/>
              <a:ext cx="0" cy="2096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4" name="Line 2528"/>
            <p:cNvSpPr>
              <a:spLocks noChangeShapeType="1"/>
            </p:cNvSpPr>
            <p:nvPr/>
          </p:nvSpPr>
          <p:spPr bwMode="auto">
            <a:xfrm flipV="1">
              <a:off x="3636553" y="3598050"/>
              <a:ext cx="0" cy="2096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5" name="Line 2533"/>
            <p:cNvSpPr>
              <a:spLocks noChangeShapeType="1"/>
            </p:cNvSpPr>
            <p:nvPr/>
          </p:nvSpPr>
          <p:spPr bwMode="auto">
            <a:xfrm flipV="1">
              <a:off x="4116434" y="3598050"/>
              <a:ext cx="702" cy="20964"/>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6" name="Line 2424"/>
            <p:cNvSpPr>
              <a:spLocks noChangeShapeType="1"/>
            </p:cNvSpPr>
            <p:nvPr/>
          </p:nvSpPr>
          <p:spPr bwMode="auto">
            <a:xfrm>
              <a:off x="2670723" y="3597138"/>
              <a:ext cx="1447816" cy="1823"/>
            </a:xfrm>
            <a:prstGeom prst="line">
              <a:avLst/>
            </a:prstGeom>
            <a:noFill/>
            <a:ln w="635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7" name="Freeform 1676"/>
            <p:cNvSpPr>
              <a:spLocks/>
            </p:cNvSpPr>
            <p:nvPr/>
          </p:nvSpPr>
          <p:spPr bwMode="auto">
            <a:xfrm flipV="1">
              <a:off x="2897404" y="1965589"/>
              <a:ext cx="1425359" cy="586082"/>
            </a:xfrm>
            <a:custGeom>
              <a:avLst/>
              <a:gdLst>
                <a:gd name="T0" fmla="*/ 2147483647 w 11424"/>
                <a:gd name="T1" fmla="*/ 0 h 734"/>
                <a:gd name="T2" fmla="*/ 2147483647 w 11424"/>
                <a:gd name="T3" fmla="*/ 0 h 734"/>
                <a:gd name="T4" fmla="*/ 2147483647 w 11424"/>
                <a:gd name="T5" fmla="*/ 0 h 734"/>
                <a:gd name="T6" fmla="*/ 2147483647 w 11424"/>
                <a:gd name="T7" fmla="*/ 0 h 734"/>
                <a:gd name="T8" fmla="*/ 2147483647 w 11424"/>
                <a:gd name="T9" fmla="*/ 0 h 734"/>
                <a:gd name="T10" fmla="*/ 2147483647 w 11424"/>
                <a:gd name="T11" fmla="*/ 0 h 734"/>
                <a:gd name="T12" fmla="*/ 2147483647 w 11424"/>
                <a:gd name="T13" fmla="*/ 0 h 734"/>
                <a:gd name="T14" fmla="*/ 2147483647 w 11424"/>
                <a:gd name="T15" fmla="*/ 0 h 734"/>
                <a:gd name="T16" fmla="*/ 2147483647 w 11424"/>
                <a:gd name="T17" fmla="*/ 0 h 734"/>
                <a:gd name="T18" fmla="*/ 2147483647 w 11424"/>
                <a:gd name="T19" fmla="*/ 0 h 734"/>
                <a:gd name="T20" fmla="*/ 2147483647 w 11424"/>
                <a:gd name="T21" fmla="*/ 0 h 734"/>
                <a:gd name="T22" fmla="*/ 2147483647 w 11424"/>
                <a:gd name="T23" fmla="*/ 0 h 734"/>
                <a:gd name="T24" fmla="*/ 2147483647 w 11424"/>
                <a:gd name="T25" fmla="*/ 0 h 734"/>
                <a:gd name="T26" fmla="*/ 2147483647 w 11424"/>
                <a:gd name="T27" fmla="*/ 0 h 734"/>
                <a:gd name="T28" fmla="*/ 2147483647 w 11424"/>
                <a:gd name="T29" fmla="*/ 2147483647 h 734"/>
                <a:gd name="T30" fmla="*/ 2147483647 w 11424"/>
                <a:gd name="T31" fmla="*/ 2147483647 h 734"/>
                <a:gd name="T32" fmla="*/ 2147483647 w 11424"/>
                <a:gd name="T33" fmla="*/ 2147483647 h 734"/>
                <a:gd name="T34" fmla="*/ 2147483647 w 11424"/>
                <a:gd name="T35" fmla="*/ 2147483647 h 734"/>
                <a:gd name="T36" fmla="*/ 2147483647 w 11424"/>
                <a:gd name="T37" fmla="*/ 2147483647 h 734"/>
                <a:gd name="T38" fmla="*/ 2147483647 w 11424"/>
                <a:gd name="T39" fmla="*/ 2147483647 h 734"/>
                <a:gd name="T40" fmla="*/ 2147483647 w 11424"/>
                <a:gd name="T41" fmla="*/ 2147483647 h 734"/>
                <a:gd name="T42" fmla="*/ 2147483647 w 11424"/>
                <a:gd name="T43" fmla="*/ 2147483647 h 734"/>
                <a:gd name="T44" fmla="*/ 2147483647 w 11424"/>
                <a:gd name="T45" fmla="*/ 2147483647 h 734"/>
                <a:gd name="T46" fmla="*/ 2147483647 w 11424"/>
                <a:gd name="T47" fmla="*/ 2147483647 h 734"/>
                <a:gd name="T48" fmla="*/ 2147483647 w 11424"/>
                <a:gd name="T49" fmla="*/ 2147483647 h 734"/>
                <a:gd name="T50" fmla="*/ 2147483647 w 11424"/>
                <a:gd name="T51" fmla="*/ 2147483647 h 734"/>
                <a:gd name="T52" fmla="*/ 2147483647 w 11424"/>
                <a:gd name="T53" fmla="*/ 2147483647 h 734"/>
                <a:gd name="T54" fmla="*/ 2147483647 w 11424"/>
                <a:gd name="T55" fmla="*/ 2147483647 h 734"/>
                <a:gd name="T56" fmla="*/ 2147483647 w 11424"/>
                <a:gd name="T57" fmla="*/ 2147483647 h 734"/>
                <a:gd name="T58" fmla="*/ 2147483647 w 11424"/>
                <a:gd name="T59" fmla="*/ 2147483647 h 734"/>
                <a:gd name="T60" fmla="*/ 2147483647 w 11424"/>
                <a:gd name="T61" fmla="*/ 2147483647 h 734"/>
                <a:gd name="T62" fmla="*/ 2147483647 w 11424"/>
                <a:gd name="T63" fmla="*/ 2147483647 h 734"/>
                <a:gd name="T64" fmla="*/ 2147483647 w 11424"/>
                <a:gd name="T65" fmla="*/ 2147483647 h 734"/>
                <a:gd name="T66" fmla="*/ 2147483647 w 11424"/>
                <a:gd name="T67" fmla="*/ 2147483647 h 734"/>
                <a:gd name="T68" fmla="*/ 2147483647 w 11424"/>
                <a:gd name="T69" fmla="*/ 2147483647 h 734"/>
                <a:gd name="T70" fmla="*/ 2147483647 w 11424"/>
                <a:gd name="T71" fmla="*/ 2147483647 h 734"/>
                <a:gd name="T72" fmla="*/ 2147483647 w 11424"/>
                <a:gd name="T73" fmla="*/ 2147483647 h 734"/>
                <a:gd name="T74" fmla="*/ 2147483647 w 11424"/>
                <a:gd name="T75" fmla="*/ 2147483647 h 734"/>
                <a:gd name="T76" fmla="*/ 2147483647 w 11424"/>
                <a:gd name="T77" fmla="*/ 2147483647 h 734"/>
                <a:gd name="T78" fmla="*/ 2147483647 w 11424"/>
                <a:gd name="T79" fmla="*/ 2147483647 h 734"/>
                <a:gd name="T80" fmla="*/ 2147483647 w 11424"/>
                <a:gd name="T81" fmla="*/ 2147483647 h 734"/>
                <a:gd name="T82" fmla="*/ 2147483647 w 11424"/>
                <a:gd name="T83" fmla="*/ 2147483647 h 734"/>
                <a:gd name="T84" fmla="*/ 2147483647 w 11424"/>
                <a:gd name="T85" fmla="*/ 2147483647 h 734"/>
                <a:gd name="T86" fmla="*/ 2147483647 w 11424"/>
                <a:gd name="T87" fmla="*/ 2147483647 h 734"/>
                <a:gd name="T88" fmla="*/ 2147483647 w 11424"/>
                <a:gd name="T89" fmla="*/ 2147483647 h 734"/>
                <a:gd name="T90" fmla="*/ 2147483647 w 11424"/>
                <a:gd name="T91" fmla="*/ 2147483647 h 734"/>
                <a:gd name="T92" fmla="*/ 2147483647 w 11424"/>
                <a:gd name="T93" fmla="*/ 2147483647 h 734"/>
                <a:gd name="T94" fmla="*/ 2147483647 w 11424"/>
                <a:gd name="T95" fmla="*/ 2147483647 h 734"/>
                <a:gd name="T96" fmla="*/ 2147483647 w 11424"/>
                <a:gd name="T97" fmla="*/ 2147483647 h 734"/>
                <a:gd name="T98" fmla="*/ 2147483647 w 11424"/>
                <a:gd name="T99" fmla="*/ 2147483647 h 734"/>
                <a:gd name="T100" fmla="*/ 2147483647 w 11424"/>
                <a:gd name="T101" fmla="*/ 2147483647 h 734"/>
                <a:gd name="T102" fmla="*/ 2147483647 w 11424"/>
                <a:gd name="T103" fmla="*/ 2147483647 h 734"/>
                <a:gd name="T104" fmla="*/ 2147483647 w 11424"/>
                <a:gd name="T105" fmla="*/ 2147483647 h 734"/>
                <a:gd name="T106" fmla="*/ 2147483647 w 11424"/>
                <a:gd name="T107" fmla="*/ 2147483647 h 734"/>
                <a:gd name="T108" fmla="*/ 2147483647 w 11424"/>
                <a:gd name="T109" fmla="*/ 2147483647 h 734"/>
                <a:gd name="T110" fmla="*/ 2147483647 w 11424"/>
                <a:gd name="T111" fmla="*/ 2147483647 h 734"/>
                <a:gd name="T112" fmla="*/ 2147483647 w 11424"/>
                <a:gd name="T113" fmla="*/ 2147483647 h 734"/>
                <a:gd name="T114" fmla="*/ 2147483647 w 11424"/>
                <a:gd name="T115" fmla="*/ 2147483647 h 734"/>
                <a:gd name="T116" fmla="*/ 2147483647 w 11424"/>
                <a:gd name="T117" fmla="*/ 2147483647 h 734"/>
                <a:gd name="T118" fmla="*/ 2147483647 w 11424"/>
                <a:gd name="T119" fmla="*/ 2147483647 h 734"/>
                <a:gd name="T120" fmla="*/ 2147483647 w 11424"/>
                <a:gd name="T121" fmla="*/ 2147483647 h 734"/>
                <a:gd name="T122" fmla="*/ 2147483647 w 11424"/>
                <a:gd name="T123" fmla="*/ 2147483647 h 734"/>
                <a:gd name="T124" fmla="*/ 2147483647 w 11424"/>
                <a:gd name="T125" fmla="*/ 2147483647 h 7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24"/>
                <a:gd name="T190" fmla="*/ 0 h 734"/>
                <a:gd name="T191" fmla="*/ 11424 w 11424"/>
                <a:gd name="T192" fmla="*/ 734 h 7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24" h="734">
                  <a:moveTo>
                    <a:pt x="0" y="0"/>
                  </a:moveTo>
                  <a:lnTo>
                    <a:pt x="8" y="0"/>
                  </a:lnTo>
                  <a:lnTo>
                    <a:pt x="17" y="0"/>
                  </a:lnTo>
                  <a:lnTo>
                    <a:pt x="26" y="0"/>
                  </a:lnTo>
                  <a:lnTo>
                    <a:pt x="35" y="0"/>
                  </a:lnTo>
                  <a:lnTo>
                    <a:pt x="44" y="0"/>
                  </a:lnTo>
                  <a:lnTo>
                    <a:pt x="53" y="0"/>
                  </a:lnTo>
                  <a:lnTo>
                    <a:pt x="62" y="0"/>
                  </a:lnTo>
                  <a:lnTo>
                    <a:pt x="71" y="0"/>
                  </a:lnTo>
                  <a:lnTo>
                    <a:pt x="80" y="0"/>
                  </a:lnTo>
                  <a:lnTo>
                    <a:pt x="89" y="0"/>
                  </a:lnTo>
                  <a:lnTo>
                    <a:pt x="98" y="0"/>
                  </a:lnTo>
                  <a:lnTo>
                    <a:pt x="107" y="0"/>
                  </a:lnTo>
                  <a:lnTo>
                    <a:pt x="116" y="0"/>
                  </a:lnTo>
                  <a:lnTo>
                    <a:pt x="125" y="0"/>
                  </a:lnTo>
                  <a:lnTo>
                    <a:pt x="134" y="0"/>
                  </a:lnTo>
                  <a:lnTo>
                    <a:pt x="143" y="0"/>
                  </a:lnTo>
                  <a:lnTo>
                    <a:pt x="152" y="0"/>
                  </a:lnTo>
                  <a:lnTo>
                    <a:pt x="161" y="0"/>
                  </a:lnTo>
                  <a:lnTo>
                    <a:pt x="170" y="0"/>
                  </a:lnTo>
                  <a:lnTo>
                    <a:pt x="179" y="0"/>
                  </a:lnTo>
                  <a:lnTo>
                    <a:pt x="188" y="0"/>
                  </a:lnTo>
                  <a:lnTo>
                    <a:pt x="197" y="0"/>
                  </a:lnTo>
                  <a:lnTo>
                    <a:pt x="206" y="0"/>
                  </a:lnTo>
                  <a:lnTo>
                    <a:pt x="215" y="0"/>
                  </a:lnTo>
                  <a:lnTo>
                    <a:pt x="224" y="0"/>
                  </a:lnTo>
                  <a:lnTo>
                    <a:pt x="234" y="0"/>
                  </a:lnTo>
                  <a:lnTo>
                    <a:pt x="243" y="0"/>
                  </a:lnTo>
                  <a:lnTo>
                    <a:pt x="252" y="0"/>
                  </a:lnTo>
                  <a:lnTo>
                    <a:pt x="261" y="0"/>
                  </a:lnTo>
                  <a:lnTo>
                    <a:pt x="270" y="0"/>
                  </a:lnTo>
                  <a:lnTo>
                    <a:pt x="279" y="0"/>
                  </a:lnTo>
                  <a:lnTo>
                    <a:pt x="288" y="0"/>
                  </a:lnTo>
                  <a:lnTo>
                    <a:pt x="297" y="0"/>
                  </a:lnTo>
                  <a:lnTo>
                    <a:pt x="306" y="0"/>
                  </a:lnTo>
                  <a:lnTo>
                    <a:pt x="315" y="0"/>
                  </a:lnTo>
                  <a:lnTo>
                    <a:pt x="324" y="0"/>
                  </a:lnTo>
                  <a:lnTo>
                    <a:pt x="333" y="0"/>
                  </a:lnTo>
                  <a:lnTo>
                    <a:pt x="342" y="0"/>
                  </a:lnTo>
                  <a:lnTo>
                    <a:pt x="351" y="0"/>
                  </a:lnTo>
                  <a:lnTo>
                    <a:pt x="360" y="0"/>
                  </a:lnTo>
                  <a:lnTo>
                    <a:pt x="369" y="0"/>
                  </a:lnTo>
                  <a:lnTo>
                    <a:pt x="378" y="0"/>
                  </a:lnTo>
                  <a:lnTo>
                    <a:pt x="387" y="0"/>
                  </a:lnTo>
                  <a:lnTo>
                    <a:pt x="396" y="0"/>
                  </a:lnTo>
                  <a:lnTo>
                    <a:pt x="405" y="0"/>
                  </a:lnTo>
                  <a:lnTo>
                    <a:pt x="414" y="0"/>
                  </a:lnTo>
                  <a:lnTo>
                    <a:pt x="423" y="0"/>
                  </a:lnTo>
                  <a:lnTo>
                    <a:pt x="432" y="0"/>
                  </a:lnTo>
                  <a:lnTo>
                    <a:pt x="441" y="0"/>
                  </a:lnTo>
                  <a:lnTo>
                    <a:pt x="450" y="0"/>
                  </a:lnTo>
                  <a:lnTo>
                    <a:pt x="459" y="0"/>
                  </a:lnTo>
                  <a:lnTo>
                    <a:pt x="468" y="0"/>
                  </a:lnTo>
                  <a:lnTo>
                    <a:pt x="477" y="0"/>
                  </a:lnTo>
                  <a:lnTo>
                    <a:pt x="486" y="0"/>
                  </a:lnTo>
                  <a:lnTo>
                    <a:pt x="495" y="0"/>
                  </a:lnTo>
                  <a:lnTo>
                    <a:pt x="505" y="0"/>
                  </a:lnTo>
                  <a:lnTo>
                    <a:pt x="514" y="0"/>
                  </a:lnTo>
                  <a:lnTo>
                    <a:pt x="523" y="0"/>
                  </a:lnTo>
                  <a:lnTo>
                    <a:pt x="532" y="0"/>
                  </a:lnTo>
                  <a:lnTo>
                    <a:pt x="541" y="0"/>
                  </a:lnTo>
                  <a:lnTo>
                    <a:pt x="550" y="0"/>
                  </a:lnTo>
                  <a:lnTo>
                    <a:pt x="559" y="0"/>
                  </a:lnTo>
                  <a:lnTo>
                    <a:pt x="568" y="0"/>
                  </a:lnTo>
                  <a:lnTo>
                    <a:pt x="577" y="0"/>
                  </a:lnTo>
                  <a:lnTo>
                    <a:pt x="586" y="0"/>
                  </a:lnTo>
                  <a:lnTo>
                    <a:pt x="595" y="0"/>
                  </a:lnTo>
                  <a:lnTo>
                    <a:pt x="604" y="0"/>
                  </a:lnTo>
                  <a:lnTo>
                    <a:pt x="613" y="0"/>
                  </a:lnTo>
                  <a:lnTo>
                    <a:pt x="622" y="0"/>
                  </a:lnTo>
                  <a:lnTo>
                    <a:pt x="631" y="0"/>
                  </a:lnTo>
                  <a:lnTo>
                    <a:pt x="640" y="0"/>
                  </a:lnTo>
                  <a:lnTo>
                    <a:pt x="649" y="0"/>
                  </a:lnTo>
                  <a:lnTo>
                    <a:pt x="658" y="0"/>
                  </a:lnTo>
                  <a:lnTo>
                    <a:pt x="667" y="0"/>
                  </a:lnTo>
                  <a:lnTo>
                    <a:pt x="676" y="0"/>
                  </a:lnTo>
                  <a:lnTo>
                    <a:pt x="685" y="0"/>
                  </a:lnTo>
                  <a:lnTo>
                    <a:pt x="694" y="0"/>
                  </a:lnTo>
                  <a:lnTo>
                    <a:pt x="703" y="0"/>
                  </a:lnTo>
                  <a:lnTo>
                    <a:pt x="712" y="0"/>
                  </a:lnTo>
                  <a:lnTo>
                    <a:pt x="721" y="0"/>
                  </a:lnTo>
                  <a:lnTo>
                    <a:pt x="730" y="0"/>
                  </a:lnTo>
                  <a:lnTo>
                    <a:pt x="739" y="0"/>
                  </a:lnTo>
                  <a:lnTo>
                    <a:pt x="748" y="0"/>
                  </a:lnTo>
                  <a:lnTo>
                    <a:pt x="757" y="0"/>
                  </a:lnTo>
                  <a:lnTo>
                    <a:pt x="767" y="0"/>
                  </a:lnTo>
                  <a:lnTo>
                    <a:pt x="776" y="0"/>
                  </a:lnTo>
                  <a:lnTo>
                    <a:pt x="785" y="0"/>
                  </a:lnTo>
                  <a:lnTo>
                    <a:pt x="794" y="0"/>
                  </a:lnTo>
                  <a:lnTo>
                    <a:pt x="803" y="0"/>
                  </a:lnTo>
                  <a:lnTo>
                    <a:pt x="812" y="0"/>
                  </a:lnTo>
                  <a:lnTo>
                    <a:pt x="821" y="0"/>
                  </a:lnTo>
                  <a:lnTo>
                    <a:pt x="830" y="0"/>
                  </a:lnTo>
                  <a:lnTo>
                    <a:pt x="839" y="0"/>
                  </a:lnTo>
                  <a:lnTo>
                    <a:pt x="848" y="0"/>
                  </a:lnTo>
                  <a:lnTo>
                    <a:pt x="857" y="0"/>
                  </a:lnTo>
                  <a:lnTo>
                    <a:pt x="866" y="0"/>
                  </a:lnTo>
                  <a:lnTo>
                    <a:pt x="875" y="0"/>
                  </a:lnTo>
                  <a:lnTo>
                    <a:pt x="884" y="0"/>
                  </a:lnTo>
                  <a:lnTo>
                    <a:pt x="893" y="0"/>
                  </a:lnTo>
                  <a:lnTo>
                    <a:pt x="902" y="0"/>
                  </a:lnTo>
                  <a:lnTo>
                    <a:pt x="911" y="0"/>
                  </a:lnTo>
                  <a:lnTo>
                    <a:pt x="920" y="0"/>
                  </a:lnTo>
                  <a:lnTo>
                    <a:pt x="929" y="0"/>
                  </a:lnTo>
                  <a:lnTo>
                    <a:pt x="938" y="0"/>
                  </a:lnTo>
                  <a:lnTo>
                    <a:pt x="947" y="0"/>
                  </a:lnTo>
                  <a:lnTo>
                    <a:pt x="956" y="0"/>
                  </a:lnTo>
                  <a:lnTo>
                    <a:pt x="965" y="0"/>
                  </a:lnTo>
                  <a:lnTo>
                    <a:pt x="974" y="0"/>
                  </a:lnTo>
                  <a:lnTo>
                    <a:pt x="983" y="0"/>
                  </a:lnTo>
                  <a:lnTo>
                    <a:pt x="992" y="0"/>
                  </a:lnTo>
                  <a:lnTo>
                    <a:pt x="1001" y="0"/>
                  </a:lnTo>
                  <a:lnTo>
                    <a:pt x="1010" y="0"/>
                  </a:lnTo>
                  <a:lnTo>
                    <a:pt x="1019" y="0"/>
                  </a:lnTo>
                  <a:lnTo>
                    <a:pt x="1028" y="0"/>
                  </a:lnTo>
                  <a:lnTo>
                    <a:pt x="1038" y="0"/>
                  </a:lnTo>
                  <a:lnTo>
                    <a:pt x="1047" y="0"/>
                  </a:lnTo>
                  <a:lnTo>
                    <a:pt x="1056" y="0"/>
                  </a:lnTo>
                  <a:lnTo>
                    <a:pt x="1065" y="0"/>
                  </a:lnTo>
                  <a:lnTo>
                    <a:pt x="1074" y="0"/>
                  </a:lnTo>
                  <a:lnTo>
                    <a:pt x="1083" y="0"/>
                  </a:lnTo>
                  <a:lnTo>
                    <a:pt x="1092" y="0"/>
                  </a:lnTo>
                  <a:lnTo>
                    <a:pt x="1101" y="0"/>
                  </a:lnTo>
                  <a:lnTo>
                    <a:pt x="1110" y="0"/>
                  </a:lnTo>
                  <a:lnTo>
                    <a:pt x="1119" y="0"/>
                  </a:lnTo>
                  <a:lnTo>
                    <a:pt x="1128" y="0"/>
                  </a:lnTo>
                  <a:lnTo>
                    <a:pt x="1137" y="0"/>
                  </a:lnTo>
                  <a:lnTo>
                    <a:pt x="1146" y="0"/>
                  </a:lnTo>
                  <a:lnTo>
                    <a:pt x="1155" y="0"/>
                  </a:lnTo>
                  <a:lnTo>
                    <a:pt x="1164" y="0"/>
                  </a:lnTo>
                  <a:lnTo>
                    <a:pt x="1173" y="0"/>
                  </a:lnTo>
                  <a:lnTo>
                    <a:pt x="1182" y="0"/>
                  </a:lnTo>
                  <a:lnTo>
                    <a:pt x="1191" y="0"/>
                  </a:lnTo>
                  <a:lnTo>
                    <a:pt x="1200" y="0"/>
                  </a:lnTo>
                  <a:lnTo>
                    <a:pt x="1209" y="0"/>
                  </a:lnTo>
                  <a:lnTo>
                    <a:pt x="1218" y="0"/>
                  </a:lnTo>
                  <a:lnTo>
                    <a:pt x="1227" y="0"/>
                  </a:lnTo>
                  <a:lnTo>
                    <a:pt x="1236" y="0"/>
                  </a:lnTo>
                  <a:lnTo>
                    <a:pt x="1245" y="0"/>
                  </a:lnTo>
                  <a:lnTo>
                    <a:pt x="1254" y="0"/>
                  </a:lnTo>
                  <a:lnTo>
                    <a:pt x="1263" y="0"/>
                  </a:lnTo>
                  <a:lnTo>
                    <a:pt x="1272" y="0"/>
                  </a:lnTo>
                  <a:lnTo>
                    <a:pt x="1281" y="0"/>
                  </a:lnTo>
                  <a:lnTo>
                    <a:pt x="1290" y="0"/>
                  </a:lnTo>
                  <a:lnTo>
                    <a:pt x="1299" y="0"/>
                  </a:lnTo>
                  <a:lnTo>
                    <a:pt x="1309" y="0"/>
                  </a:lnTo>
                  <a:lnTo>
                    <a:pt x="1318" y="0"/>
                  </a:lnTo>
                  <a:lnTo>
                    <a:pt x="1327" y="0"/>
                  </a:lnTo>
                  <a:lnTo>
                    <a:pt x="1336" y="0"/>
                  </a:lnTo>
                  <a:lnTo>
                    <a:pt x="1345" y="0"/>
                  </a:lnTo>
                  <a:lnTo>
                    <a:pt x="1354" y="0"/>
                  </a:lnTo>
                  <a:lnTo>
                    <a:pt x="1363" y="0"/>
                  </a:lnTo>
                  <a:lnTo>
                    <a:pt x="1372" y="0"/>
                  </a:lnTo>
                  <a:lnTo>
                    <a:pt x="1381" y="0"/>
                  </a:lnTo>
                  <a:lnTo>
                    <a:pt x="1390" y="0"/>
                  </a:lnTo>
                  <a:lnTo>
                    <a:pt x="1399" y="0"/>
                  </a:lnTo>
                  <a:lnTo>
                    <a:pt x="1408" y="0"/>
                  </a:lnTo>
                  <a:lnTo>
                    <a:pt x="1417" y="0"/>
                  </a:lnTo>
                  <a:lnTo>
                    <a:pt x="1426" y="0"/>
                  </a:lnTo>
                  <a:lnTo>
                    <a:pt x="1435" y="0"/>
                  </a:lnTo>
                  <a:lnTo>
                    <a:pt x="1444" y="0"/>
                  </a:lnTo>
                  <a:lnTo>
                    <a:pt x="1453" y="0"/>
                  </a:lnTo>
                  <a:lnTo>
                    <a:pt x="1462" y="0"/>
                  </a:lnTo>
                  <a:lnTo>
                    <a:pt x="1471" y="0"/>
                  </a:lnTo>
                  <a:lnTo>
                    <a:pt x="1480" y="0"/>
                  </a:lnTo>
                  <a:lnTo>
                    <a:pt x="1489" y="0"/>
                  </a:lnTo>
                  <a:lnTo>
                    <a:pt x="1498" y="0"/>
                  </a:lnTo>
                  <a:lnTo>
                    <a:pt x="1507" y="0"/>
                  </a:lnTo>
                  <a:lnTo>
                    <a:pt x="1516" y="0"/>
                  </a:lnTo>
                  <a:lnTo>
                    <a:pt x="1525" y="0"/>
                  </a:lnTo>
                  <a:lnTo>
                    <a:pt x="1534" y="0"/>
                  </a:lnTo>
                  <a:lnTo>
                    <a:pt x="1543" y="0"/>
                  </a:lnTo>
                  <a:lnTo>
                    <a:pt x="1552" y="0"/>
                  </a:lnTo>
                  <a:lnTo>
                    <a:pt x="1561" y="0"/>
                  </a:lnTo>
                  <a:lnTo>
                    <a:pt x="1570" y="0"/>
                  </a:lnTo>
                  <a:lnTo>
                    <a:pt x="1580" y="0"/>
                  </a:lnTo>
                  <a:lnTo>
                    <a:pt x="1589" y="0"/>
                  </a:lnTo>
                  <a:lnTo>
                    <a:pt x="1598" y="0"/>
                  </a:lnTo>
                  <a:lnTo>
                    <a:pt x="1607" y="0"/>
                  </a:lnTo>
                  <a:lnTo>
                    <a:pt x="1616" y="0"/>
                  </a:lnTo>
                  <a:lnTo>
                    <a:pt x="1625" y="0"/>
                  </a:lnTo>
                  <a:lnTo>
                    <a:pt x="1634" y="0"/>
                  </a:lnTo>
                  <a:lnTo>
                    <a:pt x="1643" y="0"/>
                  </a:lnTo>
                  <a:lnTo>
                    <a:pt x="1652" y="0"/>
                  </a:lnTo>
                  <a:lnTo>
                    <a:pt x="1661" y="0"/>
                  </a:lnTo>
                  <a:lnTo>
                    <a:pt x="1670" y="0"/>
                  </a:lnTo>
                  <a:lnTo>
                    <a:pt x="1679" y="0"/>
                  </a:lnTo>
                  <a:lnTo>
                    <a:pt x="1688" y="0"/>
                  </a:lnTo>
                  <a:lnTo>
                    <a:pt x="1697" y="0"/>
                  </a:lnTo>
                  <a:lnTo>
                    <a:pt x="1706" y="0"/>
                  </a:lnTo>
                  <a:lnTo>
                    <a:pt x="1715" y="0"/>
                  </a:lnTo>
                  <a:lnTo>
                    <a:pt x="1724" y="0"/>
                  </a:lnTo>
                  <a:lnTo>
                    <a:pt x="1733" y="0"/>
                  </a:lnTo>
                  <a:lnTo>
                    <a:pt x="1742" y="0"/>
                  </a:lnTo>
                  <a:lnTo>
                    <a:pt x="1751" y="0"/>
                  </a:lnTo>
                  <a:lnTo>
                    <a:pt x="1760" y="0"/>
                  </a:lnTo>
                  <a:lnTo>
                    <a:pt x="1769" y="0"/>
                  </a:lnTo>
                  <a:lnTo>
                    <a:pt x="1778" y="0"/>
                  </a:lnTo>
                  <a:lnTo>
                    <a:pt x="1787" y="0"/>
                  </a:lnTo>
                  <a:lnTo>
                    <a:pt x="1796" y="0"/>
                  </a:lnTo>
                  <a:lnTo>
                    <a:pt x="1805" y="0"/>
                  </a:lnTo>
                  <a:lnTo>
                    <a:pt x="1814" y="1"/>
                  </a:lnTo>
                  <a:lnTo>
                    <a:pt x="1823" y="2"/>
                  </a:lnTo>
                  <a:lnTo>
                    <a:pt x="1832" y="6"/>
                  </a:lnTo>
                  <a:lnTo>
                    <a:pt x="1841" y="13"/>
                  </a:lnTo>
                  <a:lnTo>
                    <a:pt x="1851" y="22"/>
                  </a:lnTo>
                  <a:lnTo>
                    <a:pt x="1860" y="33"/>
                  </a:lnTo>
                  <a:lnTo>
                    <a:pt x="1869" y="39"/>
                  </a:lnTo>
                  <a:lnTo>
                    <a:pt x="1878" y="38"/>
                  </a:lnTo>
                  <a:lnTo>
                    <a:pt x="1887" y="31"/>
                  </a:lnTo>
                  <a:lnTo>
                    <a:pt x="1896" y="21"/>
                  </a:lnTo>
                  <a:lnTo>
                    <a:pt x="1905" y="12"/>
                  </a:lnTo>
                  <a:lnTo>
                    <a:pt x="1914" y="6"/>
                  </a:lnTo>
                  <a:lnTo>
                    <a:pt x="1923" y="3"/>
                  </a:lnTo>
                  <a:lnTo>
                    <a:pt x="1932" y="2"/>
                  </a:lnTo>
                  <a:lnTo>
                    <a:pt x="1941" y="1"/>
                  </a:lnTo>
                  <a:lnTo>
                    <a:pt x="1950" y="1"/>
                  </a:lnTo>
                  <a:lnTo>
                    <a:pt x="1959" y="0"/>
                  </a:lnTo>
                  <a:lnTo>
                    <a:pt x="1968" y="0"/>
                  </a:lnTo>
                  <a:lnTo>
                    <a:pt x="1977" y="0"/>
                  </a:lnTo>
                  <a:lnTo>
                    <a:pt x="1986" y="0"/>
                  </a:lnTo>
                  <a:lnTo>
                    <a:pt x="1995" y="0"/>
                  </a:lnTo>
                  <a:lnTo>
                    <a:pt x="2004" y="0"/>
                  </a:lnTo>
                  <a:lnTo>
                    <a:pt x="2013" y="0"/>
                  </a:lnTo>
                  <a:lnTo>
                    <a:pt x="2022" y="0"/>
                  </a:lnTo>
                  <a:lnTo>
                    <a:pt x="2031" y="0"/>
                  </a:lnTo>
                  <a:lnTo>
                    <a:pt x="2040" y="0"/>
                  </a:lnTo>
                  <a:lnTo>
                    <a:pt x="2049" y="0"/>
                  </a:lnTo>
                  <a:lnTo>
                    <a:pt x="2058" y="0"/>
                  </a:lnTo>
                  <a:lnTo>
                    <a:pt x="2067" y="0"/>
                  </a:lnTo>
                  <a:lnTo>
                    <a:pt x="2076" y="0"/>
                  </a:lnTo>
                  <a:lnTo>
                    <a:pt x="2085" y="0"/>
                  </a:lnTo>
                  <a:lnTo>
                    <a:pt x="2094" y="0"/>
                  </a:lnTo>
                  <a:lnTo>
                    <a:pt x="2103" y="0"/>
                  </a:lnTo>
                  <a:lnTo>
                    <a:pt x="2112" y="0"/>
                  </a:lnTo>
                  <a:lnTo>
                    <a:pt x="2122" y="0"/>
                  </a:lnTo>
                  <a:lnTo>
                    <a:pt x="2131" y="0"/>
                  </a:lnTo>
                  <a:lnTo>
                    <a:pt x="2140" y="0"/>
                  </a:lnTo>
                  <a:lnTo>
                    <a:pt x="2149" y="0"/>
                  </a:lnTo>
                  <a:lnTo>
                    <a:pt x="2158" y="0"/>
                  </a:lnTo>
                  <a:lnTo>
                    <a:pt x="2167" y="0"/>
                  </a:lnTo>
                  <a:lnTo>
                    <a:pt x="2176" y="0"/>
                  </a:lnTo>
                  <a:lnTo>
                    <a:pt x="2185" y="0"/>
                  </a:lnTo>
                  <a:lnTo>
                    <a:pt x="2194" y="0"/>
                  </a:lnTo>
                  <a:lnTo>
                    <a:pt x="2203" y="0"/>
                  </a:lnTo>
                  <a:lnTo>
                    <a:pt x="2212" y="0"/>
                  </a:lnTo>
                  <a:lnTo>
                    <a:pt x="2221" y="0"/>
                  </a:lnTo>
                  <a:lnTo>
                    <a:pt x="2230" y="0"/>
                  </a:lnTo>
                  <a:lnTo>
                    <a:pt x="2239" y="0"/>
                  </a:lnTo>
                  <a:lnTo>
                    <a:pt x="2248" y="0"/>
                  </a:lnTo>
                  <a:lnTo>
                    <a:pt x="2257" y="0"/>
                  </a:lnTo>
                  <a:lnTo>
                    <a:pt x="2266" y="0"/>
                  </a:lnTo>
                  <a:lnTo>
                    <a:pt x="2275" y="0"/>
                  </a:lnTo>
                  <a:lnTo>
                    <a:pt x="2284" y="0"/>
                  </a:lnTo>
                  <a:lnTo>
                    <a:pt x="2293" y="0"/>
                  </a:lnTo>
                  <a:lnTo>
                    <a:pt x="2302" y="0"/>
                  </a:lnTo>
                  <a:lnTo>
                    <a:pt x="2311" y="0"/>
                  </a:lnTo>
                  <a:lnTo>
                    <a:pt x="2320" y="0"/>
                  </a:lnTo>
                  <a:lnTo>
                    <a:pt x="2329" y="0"/>
                  </a:lnTo>
                  <a:lnTo>
                    <a:pt x="2338" y="0"/>
                  </a:lnTo>
                  <a:lnTo>
                    <a:pt x="2347" y="0"/>
                  </a:lnTo>
                  <a:lnTo>
                    <a:pt x="2356" y="0"/>
                  </a:lnTo>
                  <a:lnTo>
                    <a:pt x="2365" y="0"/>
                  </a:lnTo>
                  <a:lnTo>
                    <a:pt x="2374" y="0"/>
                  </a:lnTo>
                  <a:lnTo>
                    <a:pt x="2383" y="0"/>
                  </a:lnTo>
                  <a:lnTo>
                    <a:pt x="2393" y="1"/>
                  </a:lnTo>
                  <a:lnTo>
                    <a:pt x="2402" y="1"/>
                  </a:lnTo>
                  <a:lnTo>
                    <a:pt x="2411" y="2"/>
                  </a:lnTo>
                  <a:lnTo>
                    <a:pt x="2420" y="2"/>
                  </a:lnTo>
                  <a:lnTo>
                    <a:pt x="2429" y="2"/>
                  </a:lnTo>
                  <a:lnTo>
                    <a:pt x="2438" y="2"/>
                  </a:lnTo>
                  <a:lnTo>
                    <a:pt x="2447" y="2"/>
                  </a:lnTo>
                  <a:lnTo>
                    <a:pt x="2456" y="1"/>
                  </a:lnTo>
                  <a:lnTo>
                    <a:pt x="2465" y="1"/>
                  </a:lnTo>
                  <a:lnTo>
                    <a:pt x="2474" y="1"/>
                  </a:lnTo>
                  <a:lnTo>
                    <a:pt x="2483" y="0"/>
                  </a:lnTo>
                  <a:lnTo>
                    <a:pt x="2492" y="0"/>
                  </a:lnTo>
                  <a:lnTo>
                    <a:pt x="2501" y="0"/>
                  </a:lnTo>
                  <a:lnTo>
                    <a:pt x="2510" y="0"/>
                  </a:lnTo>
                  <a:lnTo>
                    <a:pt x="2519" y="0"/>
                  </a:lnTo>
                  <a:lnTo>
                    <a:pt x="2528" y="0"/>
                  </a:lnTo>
                  <a:lnTo>
                    <a:pt x="2537" y="1"/>
                  </a:lnTo>
                  <a:lnTo>
                    <a:pt x="2546" y="3"/>
                  </a:lnTo>
                  <a:lnTo>
                    <a:pt x="2555" y="6"/>
                  </a:lnTo>
                  <a:lnTo>
                    <a:pt x="2564" y="8"/>
                  </a:lnTo>
                  <a:lnTo>
                    <a:pt x="2573" y="10"/>
                  </a:lnTo>
                  <a:lnTo>
                    <a:pt x="2582" y="12"/>
                  </a:lnTo>
                  <a:lnTo>
                    <a:pt x="2591" y="13"/>
                  </a:lnTo>
                  <a:lnTo>
                    <a:pt x="2600" y="15"/>
                  </a:lnTo>
                  <a:lnTo>
                    <a:pt x="2609" y="16"/>
                  </a:lnTo>
                  <a:lnTo>
                    <a:pt x="2618" y="16"/>
                  </a:lnTo>
                  <a:lnTo>
                    <a:pt x="2627" y="17"/>
                  </a:lnTo>
                  <a:lnTo>
                    <a:pt x="2636" y="18"/>
                  </a:lnTo>
                  <a:lnTo>
                    <a:pt x="2645" y="19"/>
                  </a:lnTo>
                  <a:lnTo>
                    <a:pt x="2654" y="20"/>
                  </a:lnTo>
                  <a:lnTo>
                    <a:pt x="2664" y="20"/>
                  </a:lnTo>
                  <a:lnTo>
                    <a:pt x="2673" y="21"/>
                  </a:lnTo>
                  <a:lnTo>
                    <a:pt x="2682" y="23"/>
                  </a:lnTo>
                  <a:lnTo>
                    <a:pt x="2691" y="24"/>
                  </a:lnTo>
                  <a:lnTo>
                    <a:pt x="2700" y="25"/>
                  </a:lnTo>
                  <a:lnTo>
                    <a:pt x="2709" y="27"/>
                  </a:lnTo>
                  <a:lnTo>
                    <a:pt x="2718" y="29"/>
                  </a:lnTo>
                  <a:lnTo>
                    <a:pt x="2727" y="31"/>
                  </a:lnTo>
                  <a:lnTo>
                    <a:pt x="2736" y="34"/>
                  </a:lnTo>
                  <a:lnTo>
                    <a:pt x="2745" y="36"/>
                  </a:lnTo>
                  <a:lnTo>
                    <a:pt x="2754" y="39"/>
                  </a:lnTo>
                  <a:lnTo>
                    <a:pt x="2763" y="40"/>
                  </a:lnTo>
                  <a:lnTo>
                    <a:pt x="2772" y="42"/>
                  </a:lnTo>
                  <a:lnTo>
                    <a:pt x="2781" y="43"/>
                  </a:lnTo>
                  <a:lnTo>
                    <a:pt x="2790" y="45"/>
                  </a:lnTo>
                  <a:lnTo>
                    <a:pt x="2799" y="45"/>
                  </a:lnTo>
                  <a:lnTo>
                    <a:pt x="2808" y="46"/>
                  </a:lnTo>
                  <a:lnTo>
                    <a:pt x="2817" y="45"/>
                  </a:lnTo>
                  <a:lnTo>
                    <a:pt x="2826" y="44"/>
                  </a:lnTo>
                  <a:lnTo>
                    <a:pt x="2835" y="42"/>
                  </a:lnTo>
                  <a:lnTo>
                    <a:pt x="2844" y="39"/>
                  </a:lnTo>
                  <a:lnTo>
                    <a:pt x="2853" y="35"/>
                  </a:lnTo>
                  <a:lnTo>
                    <a:pt x="2862" y="30"/>
                  </a:lnTo>
                  <a:lnTo>
                    <a:pt x="2871" y="26"/>
                  </a:lnTo>
                  <a:lnTo>
                    <a:pt x="2880" y="21"/>
                  </a:lnTo>
                  <a:lnTo>
                    <a:pt x="2889" y="18"/>
                  </a:lnTo>
                  <a:lnTo>
                    <a:pt x="2898" y="15"/>
                  </a:lnTo>
                  <a:lnTo>
                    <a:pt x="2907" y="13"/>
                  </a:lnTo>
                  <a:lnTo>
                    <a:pt x="2916" y="11"/>
                  </a:lnTo>
                  <a:lnTo>
                    <a:pt x="2925" y="10"/>
                  </a:lnTo>
                  <a:lnTo>
                    <a:pt x="2935" y="9"/>
                  </a:lnTo>
                  <a:lnTo>
                    <a:pt x="2944" y="8"/>
                  </a:lnTo>
                  <a:lnTo>
                    <a:pt x="2953" y="8"/>
                  </a:lnTo>
                  <a:lnTo>
                    <a:pt x="2962" y="7"/>
                  </a:lnTo>
                  <a:lnTo>
                    <a:pt x="2971" y="7"/>
                  </a:lnTo>
                  <a:lnTo>
                    <a:pt x="2980" y="7"/>
                  </a:lnTo>
                  <a:lnTo>
                    <a:pt x="2989" y="6"/>
                  </a:lnTo>
                  <a:lnTo>
                    <a:pt x="2998" y="6"/>
                  </a:lnTo>
                  <a:lnTo>
                    <a:pt x="3007" y="6"/>
                  </a:lnTo>
                  <a:lnTo>
                    <a:pt x="3016" y="6"/>
                  </a:lnTo>
                  <a:lnTo>
                    <a:pt x="3025" y="5"/>
                  </a:lnTo>
                  <a:lnTo>
                    <a:pt x="3034" y="5"/>
                  </a:lnTo>
                  <a:lnTo>
                    <a:pt x="3043" y="5"/>
                  </a:lnTo>
                  <a:lnTo>
                    <a:pt x="3052" y="5"/>
                  </a:lnTo>
                  <a:lnTo>
                    <a:pt x="3061" y="4"/>
                  </a:lnTo>
                  <a:lnTo>
                    <a:pt x="3070" y="4"/>
                  </a:lnTo>
                  <a:lnTo>
                    <a:pt x="3079" y="4"/>
                  </a:lnTo>
                  <a:lnTo>
                    <a:pt x="3088" y="4"/>
                  </a:lnTo>
                  <a:lnTo>
                    <a:pt x="3097" y="4"/>
                  </a:lnTo>
                  <a:lnTo>
                    <a:pt x="3106" y="4"/>
                  </a:lnTo>
                  <a:lnTo>
                    <a:pt x="3115" y="4"/>
                  </a:lnTo>
                  <a:lnTo>
                    <a:pt x="3124" y="4"/>
                  </a:lnTo>
                  <a:lnTo>
                    <a:pt x="3133" y="3"/>
                  </a:lnTo>
                  <a:lnTo>
                    <a:pt x="3142" y="4"/>
                  </a:lnTo>
                  <a:lnTo>
                    <a:pt x="3151" y="4"/>
                  </a:lnTo>
                  <a:lnTo>
                    <a:pt x="3160" y="4"/>
                  </a:lnTo>
                  <a:lnTo>
                    <a:pt x="3169" y="4"/>
                  </a:lnTo>
                  <a:lnTo>
                    <a:pt x="3178" y="4"/>
                  </a:lnTo>
                  <a:lnTo>
                    <a:pt x="3187" y="4"/>
                  </a:lnTo>
                  <a:lnTo>
                    <a:pt x="3196" y="4"/>
                  </a:lnTo>
                  <a:lnTo>
                    <a:pt x="3206" y="5"/>
                  </a:lnTo>
                  <a:lnTo>
                    <a:pt x="3215" y="5"/>
                  </a:lnTo>
                  <a:lnTo>
                    <a:pt x="3224" y="5"/>
                  </a:lnTo>
                  <a:lnTo>
                    <a:pt x="3233" y="5"/>
                  </a:lnTo>
                  <a:lnTo>
                    <a:pt x="3242" y="5"/>
                  </a:lnTo>
                  <a:lnTo>
                    <a:pt x="3251" y="5"/>
                  </a:lnTo>
                  <a:lnTo>
                    <a:pt x="3260" y="5"/>
                  </a:lnTo>
                  <a:lnTo>
                    <a:pt x="3269" y="5"/>
                  </a:lnTo>
                  <a:lnTo>
                    <a:pt x="3278" y="5"/>
                  </a:lnTo>
                  <a:lnTo>
                    <a:pt x="3287" y="4"/>
                  </a:lnTo>
                  <a:lnTo>
                    <a:pt x="3296" y="4"/>
                  </a:lnTo>
                  <a:lnTo>
                    <a:pt x="3305" y="4"/>
                  </a:lnTo>
                  <a:lnTo>
                    <a:pt x="3314" y="4"/>
                  </a:lnTo>
                  <a:lnTo>
                    <a:pt x="3323" y="4"/>
                  </a:lnTo>
                  <a:lnTo>
                    <a:pt x="3332" y="4"/>
                  </a:lnTo>
                  <a:lnTo>
                    <a:pt x="3341" y="4"/>
                  </a:lnTo>
                  <a:lnTo>
                    <a:pt x="3350" y="3"/>
                  </a:lnTo>
                  <a:lnTo>
                    <a:pt x="3359" y="3"/>
                  </a:lnTo>
                  <a:lnTo>
                    <a:pt x="3368" y="3"/>
                  </a:lnTo>
                  <a:lnTo>
                    <a:pt x="3377" y="3"/>
                  </a:lnTo>
                  <a:lnTo>
                    <a:pt x="3386" y="3"/>
                  </a:lnTo>
                  <a:lnTo>
                    <a:pt x="3395" y="3"/>
                  </a:lnTo>
                  <a:lnTo>
                    <a:pt x="3404" y="3"/>
                  </a:lnTo>
                  <a:lnTo>
                    <a:pt x="3413" y="3"/>
                  </a:lnTo>
                  <a:lnTo>
                    <a:pt x="3422" y="3"/>
                  </a:lnTo>
                  <a:lnTo>
                    <a:pt x="3431" y="3"/>
                  </a:lnTo>
                  <a:lnTo>
                    <a:pt x="3440" y="3"/>
                  </a:lnTo>
                  <a:lnTo>
                    <a:pt x="3449" y="3"/>
                  </a:lnTo>
                  <a:lnTo>
                    <a:pt x="3458" y="3"/>
                  </a:lnTo>
                  <a:lnTo>
                    <a:pt x="3467" y="2"/>
                  </a:lnTo>
                  <a:lnTo>
                    <a:pt x="3477" y="2"/>
                  </a:lnTo>
                  <a:lnTo>
                    <a:pt x="3486" y="2"/>
                  </a:lnTo>
                  <a:lnTo>
                    <a:pt x="3495" y="2"/>
                  </a:lnTo>
                  <a:lnTo>
                    <a:pt x="3504" y="2"/>
                  </a:lnTo>
                  <a:lnTo>
                    <a:pt x="3513" y="2"/>
                  </a:lnTo>
                  <a:lnTo>
                    <a:pt x="3522" y="2"/>
                  </a:lnTo>
                  <a:lnTo>
                    <a:pt x="3531" y="2"/>
                  </a:lnTo>
                  <a:lnTo>
                    <a:pt x="3540" y="1"/>
                  </a:lnTo>
                  <a:lnTo>
                    <a:pt x="3549" y="1"/>
                  </a:lnTo>
                  <a:lnTo>
                    <a:pt x="3558" y="1"/>
                  </a:lnTo>
                  <a:lnTo>
                    <a:pt x="3567" y="1"/>
                  </a:lnTo>
                  <a:lnTo>
                    <a:pt x="3576" y="1"/>
                  </a:lnTo>
                  <a:lnTo>
                    <a:pt x="3585" y="1"/>
                  </a:lnTo>
                  <a:lnTo>
                    <a:pt x="3594" y="1"/>
                  </a:lnTo>
                  <a:lnTo>
                    <a:pt x="3603" y="1"/>
                  </a:lnTo>
                  <a:lnTo>
                    <a:pt x="3612" y="1"/>
                  </a:lnTo>
                  <a:lnTo>
                    <a:pt x="3621" y="1"/>
                  </a:lnTo>
                  <a:lnTo>
                    <a:pt x="3630" y="1"/>
                  </a:lnTo>
                  <a:lnTo>
                    <a:pt x="3639" y="1"/>
                  </a:lnTo>
                  <a:lnTo>
                    <a:pt x="3648" y="1"/>
                  </a:lnTo>
                  <a:lnTo>
                    <a:pt x="3657" y="1"/>
                  </a:lnTo>
                  <a:lnTo>
                    <a:pt x="3666" y="1"/>
                  </a:lnTo>
                  <a:lnTo>
                    <a:pt x="3675" y="1"/>
                  </a:lnTo>
                  <a:lnTo>
                    <a:pt x="3684" y="1"/>
                  </a:lnTo>
                  <a:lnTo>
                    <a:pt x="3693" y="2"/>
                  </a:lnTo>
                  <a:lnTo>
                    <a:pt x="3702" y="2"/>
                  </a:lnTo>
                  <a:lnTo>
                    <a:pt x="3711" y="2"/>
                  </a:lnTo>
                  <a:lnTo>
                    <a:pt x="3720" y="2"/>
                  </a:lnTo>
                  <a:lnTo>
                    <a:pt x="3729" y="2"/>
                  </a:lnTo>
                  <a:lnTo>
                    <a:pt x="3738" y="2"/>
                  </a:lnTo>
                  <a:lnTo>
                    <a:pt x="3748" y="2"/>
                  </a:lnTo>
                  <a:lnTo>
                    <a:pt x="3757" y="2"/>
                  </a:lnTo>
                  <a:lnTo>
                    <a:pt x="3766" y="1"/>
                  </a:lnTo>
                  <a:lnTo>
                    <a:pt x="3775" y="1"/>
                  </a:lnTo>
                  <a:lnTo>
                    <a:pt x="3784" y="1"/>
                  </a:lnTo>
                  <a:lnTo>
                    <a:pt x="3793" y="1"/>
                  </a:lnTo>
                  <a:lnTo>
                    <a:pt x="3802" y="1"/>
                  </a:lnTo>
                  <a:lnTo>
                    <a:pt x="3811" y="1"/>
                  </a:lnTo>
                  <a:lnTo>
                    <a:pt x="3820" y="1"/>
                  </a:lnTo>
                  <a:lnTo>
                    <a:pt x="3829" y="1"/>
                  </a:lnTo>
                  <a:lnTo>
                    <a:pt x="3838" y="1"/>
                  </a:lnTo>
                  <a:lnTo>
                    <a:pt x="3847" y="1"/>
                  </a:lnTo>
                  <a:lnTo>
                    <a:pt x="3856" y="1"/>
                  </a:lnTo>
                  <a:lnTo>
                    <a:pt x="3865" y="1"/>
                  </a:lnTo>
                  <a:lnTo>
                    <a:pt x="3874" y="1"/>
                  </a:lnTo>
                  <a:lnTo>
                    <a:pt x="3883" y="1"/>
                  </a:lnTo>
                  <a:lnTo>
                    <a:pt x="3892" y="1"/>
                  </a:lnTo>
                  <a:lnTo>
                    <a:pt x="3901" y="1"/>
                  </a:lnTo>
                  <a:lnTo>
                    <a:pt x="3910" y="1"/>
                  </a:lnTo>
                  <a:lnTo>
                    <a:pt x="3919" y="1"/>
                  </a:lnTo>
                  <a:lnTo>
                    <a:pt x="3928" y="1"/>
                  </a:lnTo>
                  <a:lnTo>
                    <a:pt x="3937" y="1"/>
                  </a:lnTo>
                  <a:lnTo>
                    <a:pt x="3946" y="1"/>
                  </a:lnTo>
                  <a:lnTo>
                    <a:pt x="3955" y="1"/>
                  </a:lnTo>
                  <a:lnTo>
                    <a:pt x="3964" y="1"/>
                  </a:lnTo>
                  <a:lnTo>
                    <a:pt x="3973" y="1"/>
                  </a:lnTo>
                  <a:lnTo>
                    <a:pt x="3982" y="1"/>
                  </a:lnTo>
                  <a:lnTo>
                    <a:pt x="3991" y="1"/>
                  </a:lnTo>
                  <a:lnTo>
                    <a:pt x="4000" y="1"/>
                  </a:lnTo>
                  <a:lnTo>
                    <a:pt x="4009" y="1"/>
                  </a:lnTo>
                  <a:lnTo>
                    <a:pt x="4019" y="1"/>
                  </a:lnTo>
                  <a:lnTo>
                    <a:pt x="4028" y="1"/>
                  </a:lnTo>
                  <a:lnTo>
                    <a:pt x="4037" y="1"/>
                  </a:lnTo>
                  <a:lnTo>
                    <a:pt x="4046" y="1"/>
                  </a:lnTo>
                  <a:lnTo>
                    <a:pt x="4055" y="1"/>
                  </a:lnTo>
                  <a:lnTo>
                    <a:pt x="4064" y="1"/>
                  </a:lnTo>
                  <a:lnTo>
                    <a:pt x="4073" y="1"/>
                  </a:lnTo>
                  <a:lnTo>
                    <a:pt x="4082" y="1"/>
                  </a:lnTo>
                  <a:lnTo>
                    <a:pt x="4091" y="1"/>
                  </a:lnTo>
                  <a:lnTo>
                    <a:pt x="4100" y="1"/>
                  </a:lnTo>
                  <a:lnTo>
                    <a:pt x="4109" y="1"/>
                  </a:lnTo>
                  <a:lnTo>
                    <a:pt x="4118" y="1"/>
                  </a:lnTo>
                  <a:lnTo>
                    <a:pt x="4127" y="1"/>
                  </a:lnTo>
                  <a:lnTo>
                    <a:pt x="4136" y="1"/>
                  </a:lnTo>
                  <a:lnTo>
                    <a:pt x="4145" y="1"/>
                  </a:lnTo>
                  <a:lnTo>
                    <a:pt x="4154" y="1"/>
                  </a:lnTo>
                  <a:lnTo>
                    <a:pt x="4163" y="1"/>
                  </a:lnTo>
                  <a:lnTo>
                    <a:pt x="4172" y="1"/>
                  </a:lnTo>
                  <a:lnTo>
                    <a:pt x="4181" y="1"/>
                  </a:lnTo>
                  <a:lnTo>
                    <a:pt x="4190" y="1"/>
                  </a:lnTo>
                  <a:lnTo>
                    <a:pt x="4199" y="1"/>
                  </a:lnTo>
                  <a:lnTo>
                    <a:pt x="4208" y="1"/>
                  </a:lnTo>
                  <a:lnTo>
                    <a:pt x="4217" y="1"/>
                  </a:lnTo>
                  <a:lnTo>
                    <a:pt x="4226" y="1"/>
                  </a:lnTo>
                  <a:lnTo>
                    <a:pt x="4235" y="1"/>
                  </a:lnTo>
                  <a:lnTo>
                    <a:pt x="4244" y="1"/>
                  </a:lnTo>
                  <a:lnTo>
                    <a:pt x="4253" y="1"/>
                  </a:lnTo>
                  <a:lnTo>
                    <a:pt x="4262" y="1"/>
                  </a:lnTo>
                  <a:lnTo>
                    <a:pt x="4271" y="1"/>
                  </a:lnTo>
                  <a:lnTo>
                    <a:pt x="4280" y="1"/>
                  </a:lnTo>
                  <a:lnTo>
                    <a:pt x="4290" y="1"/>
                  </a:lnTo>
                  <a:lnTo>
                    <a:pt x="4299" y="1"/>
                  </a:lnTo>
                  <a:lnTo>
                    <a:pt x="4308" y="1"/>
                  </a:lnTo>
                  <a:lnTo>
                    <a:pt x="4317" y="1"/>
                  </a:lnTo>
                  <a:lnTo>
                    <a:pt x="4326" y="1"/>
                  </a:lnTo>
                  <a:lnTo>
                    <a:pt x="4335" y="1"/>
                  </a:lnTo>
                  <a:lnTo>
                    <a:pt x="4344" y="1"/>
                  </a:lnTo>
                  <a:lnTo>
                    <a:pt x="4353" y="1"/>
                  </a:lnTo>
                  <a:lnTo>
                    <a:pt x="4362" y="1"/>
                  </a:lnTo>
                  <a:lnTo>
                    <a:pt x="4371" y="1"/>
                  </a:lnTo>
                  <a:lnTo>
                    <a:pt x="4380" y="1"/>
                  </a:lnTo>
                  <a:lnTo>
                    <a:pt x="4389" y="1"/>
                  </a:lnTo>
                  <a:lnTo>
                    <a:pt x="4398" y="1"/>
                  </a:lnTo>
                  <a:lnTo>
                    <a:pt x="4407" y="1"/>
                  </a:lnTo>
                  <a:lnTo>
                    <a:pt x="4416" y="1"/>
                  </a:lnTo>
                  <a:lnTo>
                    <a:pt x="4425" y="1"/>
                  </a:lnTo>
                  <a:lnTo>
                    <a:pt x="4434" y="1"/>
                  </a:lnTo>
                  <a:lnTo>
                    <a:pt x="4443" y="1"/>
                  </a:lnTo>
                  <a:lnTo>
                    <a:pt x="4452" y="1"/>
                  </a:lnTo>
                  <a:lnTo>
                    <a:pt x="4461" y="1"/>
                  </a:lnTo>
                  <a:lnTo>
                    <a:pt x="4470" y="1"/>
                  </a:lnTo>
                  <a:lnTo>
                    <a:pt x="4479" y="1"/>
                  </a:lnTo>
                  <a:lnTo>
                    <a:pt x="4488" y="1"/>
                  </a:lnTo>
                  <a:lnTo>
                    <a:pt x="4497" y="1"/>
                  </a:lnTo>
                  <a:lnTo>
                    <a:pt x="4506" y="1"/>
                  </a:lnTo>
                  <a:lnTo>
                    <a:pt x="4515" y="1"/>
                  </a:lnTo>
                  <a:lnTo>
                    <a:pt x="4524" y="1"/>
                  </a:lnTo>
                  <a:lnTo>
                    <a:pt x="4533" y="0"/>
                  </a:lnTo>
                  <a:lnTo>
                    <a:pt x="4542" y="1"/>
                  </a:lnTo>
                  <a:lnTo>
                    <a:pt x="4552" y="1"/>
                  </a:lnTo>
                  <a:lnTo>
                    <a:pt x="4561" y="1"/>
                  </a:lnTo>
                  <a:lnTo>
                    <a:pt x="4570" y="1"/>
                  </a:lnTo>
                  <a:lnTo>
                    <a:pt x="4579" y="1"/>
                  </a:lnTo>
                  <a:lnTo>
                    <a:pt x="4588" y="1"/>
                  </a:lnTo>
                  <a:lnTo>
                    <a:pt x="4597" y="1"/>
                  </a:lnTo>
                  <a:lnTo>
                    <a:pt x="4606" y="1"/>
                  </a:lnTo>
                  <a:lnTo>
                    <a:pt x="4615" y="1"/>
                  </a:lnTo>
                  <a:lnTo>
                    <a:pt x="4624" y="1"/>
                  </a:lnTo>
                  <a:lnTo>
                    <a:pt x="4633" y="1"/>
                  </a:lnTo>
                  <a:lnTo>
                    <a:pt x="4642" y="1"/>
                  </a:lnTo>
                  <a:lnTo>
                    <a:pt x="4651" y="1"/>
                  </a:lnTo>
                  <a:lnTo>
                    <a:pt x="4660" y="1"/>
                  </a:lnTo>
                  <a:lnTo>
                    <a:pt x="4669" y="1"/>
                  </a:lnTo>
                  <a:lnTo>
                    <a:pt x="4678" y="1"/>
                  </a:lnTo>
                  <a:lnTo>
                    <a:pt x="4687" y="1"/>
                  </a:lnTo>
                  <a:lnTo>
                    <a:pt x="4696" y="1"/>
                  </a:lnTo>
                  <a:lnTo>
                    <a:pt x="4705" y="1"/>
                  </a:lnTo>
                  <a:lnTo>
                    <a:pt x="4714" y="1"/>
                  </a:lnTo>
                  <a:lnTo>
                    <a:pt x="4723" y="1"/>
                  </a:lnTo>
                  <a:lnTo>
                    <a:pt x="4732" y="2"/>
                  </a:lnTo>
                  <a:lnTo>
                    <a:pt x="4741" y="10"/>
                  </a:lnTo>
                  <a:lnTo>
                    <a:pt x="4750" y="32"/>
                  </a:lnTo>
                  <a:lnTo>
                    <a:pt x="4759" y="71"/>
                  </a:lnTo>
                  <a:lnTo>
                    <a:pt x="4768" y="126"/>
                  </a:lnTo>
                  <a:lnTo>
                    <a:pt x="4777" y="190"/>
                  </a:lnTo>
                  <a:lnTo>
                    <a:pt x="4786" y="258"/>
                  </a:lnTo>
                  <a:lnTo>
                    <a:pt x="4795" y="319"/>
                  </a:lnTo>
                  <a:lnTo>
                    <a:pt x="4804" y="373"/>
                  </a:lnTo>
                  <a:lnTo>
                    <a:pt x="4813" y="421"/>
                  </a:lnTo>
                  <a:lnTo>
                    <a:pt x="4823" y="459"/>
                  </a:lnTo>
                  <a:lnTo>
                    <a:pt x="4832" y="495"/>
                  </a:lnTo>
                  <a:lnTo>
                    <a:pt x="4841" y="529"/>
                  </a:lnTo>
                  <a:lnTo>
                    <a:pt x="4850" y="555"/>
                  </a:lnTo>
                  <a:lnTo>
                    <a:pt x="4859" y="580"/>
                  </a:lnTo>
                  <a:lnTo>
                    <a:pt x="4868" y="601"/>
                  </a:lnTo>
                  <a:lnTo>
                    <a:pt x="4877" y="619"/>
                  </a:lnTo>
                  <a:lnTo>
                    <a:pt x="4886" y="636"/>
                  </a:lnTo>
                  <a:lnTo>
                    <a:pt x="4895" y="652"/>
                  </a:lnTo>
                  <a:lnTo>
                    <a:pt x="4904" y="664"/>
                  </a:lnTo>
                  <a:lnTo>
                    <a:pt x="4913" y="678"/>
                  </a:lnTo>
                  <a:lnTo>
                    <a:pt x="4922" y="690"/>
                  </a:lnTo>
                  <a:lnTo>
                    <a:pt x="4931" y="701"/>
                  </a:lnTo>
                  <a:lnTo>
                    <a:pt x="4940" y="715"/>
                  </a:lnTo>
                  <a:lnTo>
                    <a:pt x="4949" y="727"/>
                  </a:lnTo>
                  <a:lnTo>
                    <a:pt x="4958" y="734"/>
                  </a:lnTo>
                  <a:lnTo>
                    <a:pt x="4967" y="730"/>
                  </a:lnTo>
                  <a:lnTo>
                    <a:pt x="4976" y="695"/>
                  </a:lnTo>
                  <a:lnTo>
                    <a:pt x="4985" y="622"/>
                  </a:lnTo>
                  <a:lnTo>
                    <a:pt x="4994" y="500"/>
                  </a:lnTo>
                  <a:lnTo>
                    <a:pt x="5003" y="350"/>
                  </a:lnTo>
                  <a:lnTo>
                    <a:pt x="5012" y="206"/>
                  </a:lnTo>
                  <a:lnTo>
                    <a:pt x="5021" y="109"/>
                  </a:lnTo>
                  <a:lnTo>
                    <a:pt x="5030" y="63"/>
                  </a:lnTo>
                  <a:lnTo>
                    <a:pt x="5039" y="41"/>
                  </a:lnTo>
                  <a:lnTo>
                    <a:pt x="5048" y="31"/>
                  </a:lnTo>
                  <a:lnTo>
                    <a:pt x="5057" y="25"/>
                  </a:lnTo>
                  <a:lnTo>
                    <a:pt x="5066" y="21"/>
                  </a:lnTo>
                  <a:lnTo>
                    <a:pt x="5075" y="19"/>
                  </a:lnTo>
                  <a:lnTo>
                    <a:pt x="5084" y="17"/>
                  </a:lnTo>
                  <a:lnTo>
                    <a:pt x="5094" y="15"/>
                  </a:lnTo>
                  <a:lnTo>
                    <a:pt x="5103" y="14"/>
                  </a:lnTo>
                  <a:lnTo>
                    <a:pt x="5112" y="13"/>
                  </a:lnTo>
                  <a:lnTo>
                    <a:pt x="5121" y="12"/>
                  </a:lnTo>
                  <a:lnTo>
                    <a:pt x="5130" y="12"/>
                  </a:lnTo>
                  <a:lnTo>
                    <a:pt x="5139" y="11"/>
                  </a:lnTo>
                  <a:lnTo>
                    <a:pt x="5148" y="11"/>
                  </a:lnTo>
                  <a:lnTo>
                    <a:pt x="5157" y="10"/>
                  </a:lnTo>
                  <a:lnTo>
                    <a:pt x="5166" y="9"/>
                  </a:lnTo>
                  <a:lnTo>
                    <a:pt x="5175" y="9"/>
                  </a:lnTo>
                  <a:lnTo>
                    <a:pt x="5184" y="9"/>
                  </a:lnTo>
                  <a:lnTo>
                    <a:pt x="5193" y="8"/>
                  </a:lnTo>
                  <a:lnTo>
                    <a:pt x="5202" y="8"/>
                  </a:lnTo>
                  <a:lnTo>
                    <a:pt x="5211" y="8"/>
                  </a:lnTo>
                  <a:lnTo>
                    <a:pt x="5220" y="7"/>
                  </a:lnTo>
                  <a:lnTo>
                    <a:pt x="5229" y="7"/>
                  </a:lnTo>
                  <a:lnTo>
                    <a:pt x="5238" y="7"/>
                  </a:lnTo>
                  <a:lnTo>
                    <a:pt x="5247" y="7"/>
                  </a:lnTo>
                  <a:lnTo>
                    <a:pt x="5256" y="6"/>
                  </a:lnTo>
                  <a:lnTo>
                    <a:pt x="5265" y="6"/>
                  </a:lnTo>
                  <a:lnTo>
                    <a:pt x="5274" y="6"/>
                  </a:lnTo>
                  <a:lnTo>
                    <a:pt x="5283" y="6"/>
                  </a:lnTo>
                  <a:lnTo>
                    <a:pt x="5292" y="6"/>
                  </a:lnTo>
                  <a:lnTo>
                    <a:pt x="5301" y="5"/>
                  </a:lnTo>
                  <a:lnTo>
                    <a:pt x="5310" y="5"/>
                  </a:lnTo>
                  <a:lnTo>
                    <a:pt x="5319" y="5"/>
                  </a:lnTo>
                  <a:lnTo>
                    <a:pt x="5328" y="5"/>
                  </a:lnTo>
                  <a:lnTo>
                    <a:pt x="5337" y="5"/>
                  </a:lnTo>
                  <a:lnTo>
                    <a:pt x="5346" y="5"/>
                  </a:lnTo>
                  <a:lnTo>
                    <a:pt x="5355" y="5"/>
                  </a:lnTo>
                  <a:lnTo>
                    <a:pt x="5365" y="5"/>
                  </a:lnTo>
                  <a:lnTo>
                    <a:pt x="5374" y="5"/>
                  </a:lnTo>
                  <a:lnTo>
                    <a:pt x="5383" y="4"/>
                  </a:lnTo>
                  <a:lnTo>
                    <a:pt x="5392" y="5"/>
                  </a:lnTo>
                  <a:lnTo>
                    <a:pt x="5401" y="4"/>
                  </a:lnTo>
                  <a:lnTo>
                    <a:pt x="5410" y="4"/>
                  </a:lnTo>
                  <a:lnTo>
                    <a:pt x="5419" y="4"/>
                  </a:lnTo>
                  <a:lnTo>
                    <a:pt x="5428" y="4"/>
                  </a:lnTo>
                  <a:lnTo>
                    <a:pt x="5437" y="4"/>
                  </a:lnTo>
                  <a:lnTo>
                    <a:pt x="5446" y="4"/>
                  </a:lnTo>
                  <a:lnTo>
                    <a:pt x="5455" y="4"/>
                  </a:lnTo>
                  <a:lnTo>
                    <a:pt x="5464" y="4"/>
                  </a:lnTo>
                  <a:lnTo>
                    <a:pt x="5473" y="4"/>
                  </a:lnTo>
                  <a:lnTo>
                    <a:pt x="5482" y="4"/>
                  </a:lnTo>
                  <a:lnTo>
                    <a:pt x="5491" y="4"/>
                  </a:lnTo>
                  <a:lnTo>
                    <a:pt x="5500" y="4"/>
                  </a:lnTo>
                  <a:lnTo>
                    <a:pt x="5509" y="4"/>
                  </a:lnTo>
                  <a:lnTo>
                    <a:pt x="5518" y="4"/>
                  </a:lnTo>
                  <a:lnTo>
                    <a:pt x="5527" y="4"/>
                  </a:lnTo>
                  <a:lnTo>
                    <a:pt x="5536" y="4"/>
                  </a:lnTo>
                  <a:lnTo>
                    <a:pt x="5545" y="3"/>
                  </a:lnTo>
                  <a:lnTo>
                    <a:pt x="5554" y="3"/>
                  </a:lnTo>
                  <a:lnTo>
                    <a:pt x="5563" y="3"/>
                  </a:lnTo>
                  <a:lnTo>
                    <a:pt x="5572" y="3"/>
                  </a:lnTo>
                  <a:lnTo>
                    <a:pt x="5581" y="3"/>
                  </a:lnTo>
                  <a:lnTo>
                    <a:pt x="5590" y="3"/>
                  </a:lnTo>
                  <a:lnTo>
                    <a:pt x="5599" y="3"/>
                  </a:lnTo>
                  <a:lnTo>
                    <a:pt x="5608" y="3"/>
                  </a:lnTo>
                  <a:lnTo>
                    <a:pt x="5617" y="3"/>
                  </a:lnTo>
                  <a:lnTo>
                    <a:pt x="5626" y="3"/>
                  </a:lnTo>
                  <a:lnTo>
                    <a:pt x="5636" y="3"/>
                  </a:lnTo>
                  <a:lnTo>
                    <a:pt x="5645" y="3"/>
                  </a:lnTo>
                  <a:lnTo>
                    <a:pt x="5654" y="3"/>
                  </a:lnTo>
                  <a:lnTo>
                    <a:pt x="5663" y="2"/>
                  </a:lnTo>
                  <a:lnTo>
                    <a:pt x="5672" y="3"/>
                  </a:lnTo>
                  <a:lnTo>
                    <a:pt x="5681" y="2"/>
                  </a:lnTo>
                  <a:lnTo>
                    <a:pt x="5690" y="2"/>
                  </a:lnTo>
                  <a:lnTo>
                    <a:pt x="5699" y="2"/>
                  </a:lnTo>
                  <a:lnTo>
                    <a:pt x="5708" y="2"/>
                  </a:lnTo>
                  <a:lnTo>
                    <a:pt x="5717" y="2"/>
                  </a:lnTo>
                  <a:lnTo>
                    <a:pt x="5726" y="2"/>
                  </a:lnTo>
                  <a:lnTo>
                    <a:pt x="5735" y="2"/>
                  </a:lnTo>
                  <a:lnTo>
                    <a:pt x="5744" y="2"/>
                  </a:lnTo>
                  <a:lnTo>
                    <a:pt x="5753" y="2"/>
                  </a:lnTo>
                  <a:lnTo>
                    <a:pt x="5762" y="2"/>
                  </a:lnTo>
                  <a:lnTo>
                    <a:pt x="5771" y="2"/>
                  </a:lnTo>
                  <a:lnTo>
                    <a:pt x="5780" y="2"/>
                  </a:lnTo>
                  <a:lnTo>
                    <a:pt x="5789" y="2"/>
                  </a:lnTo>
                  <a:lnTo>
                    <a:pt x="5798" y="2"/>
                  </a:lnTo>
                  <a:lnTo>
                    <a:pt x="5807" y="2"/>
                  </a:lnTo>
                  <a:lnTo>
                    <a:pt x="5816" y="2"/>
                  </a:lnTo>
                  <a:lnTo>
                    <a:pt x="5825" y="2"/>
                  </a:lnTo>
                  <a:lnTo>
                    <a:pt x="5834" y="2"/>
                  </a:lnTo>
                  <a:lnTo>
                    <a:pt x="5843" y="2"/>
                  </a:lnTo>
                  <a:lnTo>
                    <a:pt x="5852" y="2"/>
                  </a:lnTo>
                  <a:lnTo>
                    <a:pt x="5861" y="2"/>
                  </a:lnTo>
                  <a:lnTo>
                    <a:pt x="5870" y="2"/>
                  </a:lnTo>
                  <a:lnTo>
                    <a:pt x="5879" y="2"/>
                  </a:lnTo>
                  <a:lnTo>
                    <a:pt x="5888" y="2"/>
                  </a:lnTo>
                  <a:lnTo>
                    <a:pt x="5897" y="2"/>
                  </a:lnTo>
                  <a:lnTo>
                    <a:pt x="5907" y="2"/>
                  </a:lnTo>
                  <a:lnTo>
                    <a:pt x="5916" y="2"/>
                  </a:lnTo>
                  <a:lnTo>
                    <a:pt x="5925" y="2"/>
                  </a:lnTo>
                  <a:lnTo>
                    <a:pt x="5934" y="2"/>
                  </a:lnTo>
                  <a:lnTo>
                    <a:pt x="5943" y="2"/>
                  </a:lnTo>
                  <a:lnTo>
                    <a:pt x="5952" y="2"/>
                  </a:lnTo>
                  <a:lnTo>
                    <a:pt x="5961" y="2"/>
                  </a:lnTo>
                  <a:lnTo>
                    <a:pt x="5970" y="2"/>
                  </a:lnTo>
                  <a:lnTo>
                    <a:pt x="5979" y="2"/>
                  </a:lnTo>
                  <a:lnTo>
                    <a:pt x="5988" y="2"/>
                  </a:lnTo>
                  <a:lnTo>
                    <a:pt x="5997" y="2"/>
                  </a:lnTo>
                  <a:lnTo>
                    <a:pt x="6006" y="2"/>
                  </a:lnTo>
                  <a:lnTo>
                    <a:pt x="6015" y="2"/>
                  </a:lnTo>
                  <a:lnTo>
                    <a:pt x="6024" y="2"/>
                  </a:lnTo>
                  <a:lnTo>
                    <a:pt x="6033" y="2"/>
                  </a:lnTo>
                  <a:lnTo>
                    <a:pt x="6042" y="2"/>
                  </a:lnTo>
                  <a:lnTo>
                    <a:pt x="6051" y="2"/>
                  </a:lnTo>
                  <a:lnTo>
                    <a:pt x="6060" y="2"/>
                  </a:lnTo>
                  <a:lnTo>
                    <a:pt x="6069" y="2"/>
                  </a:lnTo>
                  <a:lnTo>
                    <a:pt x="6078" y="2"/>
                  </a:lnTo>
                  <a:lnTo>
                    <a:pt x="6087" y="2"/>
                  </a:lnTo>
                  <a:lnTo>
                    <a:pt x="6096" y="2"/>
                  </a:lnTo>
                  <a:lnTo>
                    <a:pt x="6105" y="2"/>
                  </a:lnTo>
                  <a:lnTo>
                    <a:pt x="6114" y="2"/>
                  </a:lnTo>
                  <a:lnTo>
                    <a:pt x="6123" y="2"/>
                  </a:lnTo>
                  <a:lnTo>
                    <a:pt x="6132" y="2"/>
                  </a:lnTo>
                  <a:lnTo>
                    <a:pt x="6141" y="2"/>
                  </a:lnTo>
                  <a:lnTo>
                    <a:pt x="6150" y="2"/>
                  </a:lnTo>
                  <a:lnTo>
                    <a:pt x="6159" y="2"/>
                  </a:lnTo>
                  <a:lnTo>
                    <a:pt x="6168" y="2"/>
                  </a:lnTo>
                  <a:lnTo>
                    <a:pt x="6178" y="2"/>
                  </a:lnTo>
                  <a:lnTo>
                    <a:pt x="6187" y="2"/>
                  </a:lnTo>
                  <a:lnTo>
                    <a:pt x="6196" y="2"/>
                  </a:lnTo>
                  <a:lnTo>
                    <a:pt x="6205" y="2"/>
                  </a:lnTo>
                  <a:lnTo>
                    <a:pt x="6214" y="2"/>
                  </a:lnTo>
                  <a:lnTo>
                    <a:pt x="6223" y="2"/>
                  </a:lnTo>
                  <a:lnTo>
                    <a:pt x="6232" y="2"/>
                  </a:lnTo>
                  <a:lnTo>
                    <a:pt x="6241" y="2"/>
                  </a:lnTo>
                  <a:lnTo>
                    <a:pt x="6250" y="2"/>
                  </a:lnTo>
                  <a:lnTo>
                    <a:pt x="6259" y="2"/>
                  </a:lnTo>
                  <a:lnTo>
                    <a:pt x="6268" y="2"/>
                  </a:lnTo>
                  <a:lnTo>
                    <a:pt x="6277" y="2"/>
                  </a:lnTo>
                  <a:lnTo>
                    <a:pt x="6286" y="2"/>
                  </a:lnTo>
                  <a:lnTo>
                    <a:pt x="6295" y="2"/>
                  </a:lnTo>
                  <a:lnTo>
                    <a:pt x="6304" y="2"/>
                  </a:lnTo>
                  <a:lnTo>
                    <a:pt x="6313" y="2"/>
                  </a:lnTo>
                  <a:lnTo>
                    <a:pt x="6322" y="2"/>
                  </a:lnTo>
                  <a:lnTo>
                    <a:pt x="6331" y="2"/>
                  </a:lnTo>
                  <a:lnTo>
                    <a:pt x="6340" y="2"/>
                  </a:lnTo>
                  <a:lnTo>
                    <a:pt x="6349" y="2"/>
                  </a:lnTo>
                  <a:lnTo>
                    <a:pt x="6358" y="2"/>
                  </a:lnTo>
                  <a:lnTo>
                    <a:pt x="6367" y="2"/>
                  </a:lnTo>
                  <a:lnTo>
                    <a:pt x="6376" y="1"/>
                  </a:lnTo>
                  <a:lnTo>
                    <a:pt x="6385" y="2"/>
                  </a:lnTo>
                  <a:lnTo>
                    <a:pt x="6394" y="1"/>
                  </a:lnTo>
                  <a:lnTo>
                    <a:pt x="6403" y="1"/>
                  </a:lnTo>
                  <a:lnTo>
                    <a:pt x="6412" y="2"/>
                  </a:lnTo>
                  <a:lnTo>
                    <a:pt x="6421" y="1"/>
                  </a:lnTo>
                  <a:lnTo>
                    <a:pt x="6430" y="1"/>
                  </a:lnTo>
                  <a:lnTo>
                    <a:pt x="6439" y="2"/>
                  </a:lnTo>
                  <a:lnTo>
                    <a:pt x="6449" y="1"/>
                  </a:lnTo>
                  <a:lnTo>
                    <a:pt x="6458" y="2"/>
                  </a:lnTo>
                  <a:lnTo>
                    <a:pt x="6467" y="1"/>
                  </a:lnTo>
                  <a:lnTo>
                    <a:pt x="6476" y="2"/>
                  </a:lnTo>
                  <a:lnTo>
                    <a:pt x="6485" y="2"/>
                  </a:lnTo>
                  <a:lnTo>
                    <a:pt x="6494" y="1"/>
                  </a:lnTo>
                  <a:lnTo>
                    <a:pt x="6503" y="1"/>
                  </a:lnTo>
                  <a:lnTo>
                    <a:pt x="6512" y="1"/>
                  </a:lnTo>
                  <a:lnTo>
                    <a:pt x="6521" y="1"/>
                  </a:lnTo>
                  <a:lnTo>
                    <a:pt x="6530" y="1"/>
                  </a:lnTo>
                  <a:lnTo>
                    <a:pt x="6539" y="1"/>
                  </a:lnTo>
                  <a:lnTo>
                    <a:pt x="6548" y="1"/>
                  </a:lnTo>
                  <a:lnTo>
                    <a:pt x="6557" y="2"/>
                  </a:lnTo>
                  <a:lnTo>
                    <a:pt x="6566" y="2"/>
                  </a:lnTo>
                  <a:lnTo>
                    <a:pt x="6575" y="2"/>
                  </a:lnTo>
                  <a:lnTo>
                    <a:pt x="6584" y="1"/>
                  </a:lnTo>
                  <a:lnTo>
                    <a:pt x="6593" y="1"/>
                  </a:lnTo>
                  <a:lnTo>
                    <a:pt x="6602" y="1"/>
                  </a:lnTo>
                  <a:lnTo>
                    <a:pt x="6611" y="1"/>
                  </a:lnTo>
                  <a:lnTo>
                    <a:pt x="6620" y="1"/>
                  </a:lnTo>
                  <a:lnTo>
                    <a:pt x="6629" y="1"/>
                  </a:lnTo>
                  <a:lnTo>
                    <a:pt x="6638" y="1"/>
                  </a:lnTo>
                  <a:lnTo>
                    <a:pt x="6647" y="1"/>
                  </a:lnTo>
                  <a:lnTo>
                    <a:pt x="6656" y="1"/>
                  </a:lnTo>
                  <a:lnTo>
                    <a:pt x="6665" y="1"/>
                  </a:lnTo>
                  <a:lnTo>
                    <a:pt x="6674" y="2"/>
                  </a:lnTo>
                  <a:lnTo>
                    <a:pt x="6683" y="3"/>
                  </a:lnTo>
                  <a:lnTo>
                    <a:pt x="6692" y="5"/>
                  </a:lnTo>
                  <a:lnTo>
                    <a:pt x="6701" y="12"/>
                  </a:lnTo>
                  <a:lnTo>
                    <a:pt x="6710" y="25"/>
                  </a:lnTo>
                  <a:lnTo>
                    <a:pt x="6720" y="48"/>
                  </a:lnTo>
                  <a:lnTo>
                    <a:pt x="6729" y="83"/>
                  </a:lnTo>
                  <a:lnTo>
                    <a:pt x="6738" y="131"/>
                  </a:lnTo>
                  <a:lnTo>
                    <a:pt x="6747" y="184"/>
                  </a:lnTo>
                  <a:lnTo>
                    <a:pt x="6756" y="233"/>
                  </a:lnTo>
                  <a:lnTo>
                    <a:pt x="6765" y="263"/>
                  </a:lnTo>
                  <a:lnTo>
                    <a:pt x="6774" y="272"/>
                  </a:lnTo>
                  <a:lnTo>
                    <a:pt x="6783" y="260"/>
                  </a:lnTo>
                  <a:lnTo>
                    <a:pt x="6792" y="228"/>
                  </a:lnTo>
                  <a:lnTo>
                    <a:pt x="6801" y="185"/>
                  </a:lnTo>
                  <a:lnTo>
                    <a:pt x="6810" y="141"/>
                  </a:lnTo>
                  <a:lnTo>
                    <a:pt x="6819" y="102"/>
                  </a:lnTo>
                  <a:lnTo>
                    <a:pt x="6828" y="71"/>
                  </a:lnTo>
                  <a:lnTo>
                    <a:pt x="6837" y="47"/>
                  </a:lnTo>
                  <a:lnTo>
                    <a:pt x="6846" y="30"/>
                  </a:lnTo>
                  <a:lnTo>
                    <a:pt x="6855" y="20"/>
                  </a:lnTo>
                  <a:lnTo>
                    <a:pt x="6864" y="13"/>
                  </a:lnTo>
                  <a:lnTo>
                    <a:pt x="6873" y="9"/>
                  </a:lnTo>
                  <a:lnTo>
                    <a:pt x="6882" y="6"/>
                  </a:lnTo>
                  <a:lnTo>
                    <a:pt x="6891" y="5"/>
                  </a:lnTo>
                  <a:lnTo>
                    <a:pt x="6900" y="4"/>
                  </a:lnTo>
                  <a:lnTo>
                    <a:pt x="6909" y="4"/>
                  </a:lnTo>
                  <a:lnTo>
                    <a:pt x="6918" y="3"/>
                  </a:lnTo>
                  <a:lnTo>
                    <a:pt x="6927" y="3"/>
                  </a:lnTo>
                  <a:lnTo>
                    <a:pt x="6936" y="3"/>
                  </a:lnTo>
                  <a:lnTo>
                    <a:pt x="6945" y="3"/>
                  </a:lnTo>
                  <a:lnTo>
                    <a:pt x="6954" y="3"/>
                  </a:lnTo>
                  <a:lnTo>
                    <a:pt x="6963" y="3"/>
                  </a:lnTo>
                  <a:lnTo>
                    <a:pt x="6972" y="3"/>
                  </a:lnTo>
                  <a:lnTo>
                    <a:pt x="6981" y="2"/>
                  </a:lnTo>
                  <a:lnTo>
                    <a:pt x="6991" y="2"/>
                  </a:lnTo>
                  <a:lnTo>
                    <a:pt x="7000" y="2"/>
                  </a:lnTo>
                  <a:lnTo>
                    <a:pt x="7009" y="2"/>
                  </a:lnTo>
                  <a:lnTo>
                    <a:pt x="7018" y="2"/>
                  </a:lnTo>
                  <a:lnTo>
                    <a:pt x="7027" y="2"/>
                  </a:lnTo>
                  <a:lnTo>
                    <a:pt x="7036" y="2"/>
                  </a:lnTo>
                  <a:lnTo>
                    <a:pt x="7045" y="2"/>
                  </a:lnTo>
                  <a:lnTo>
                    <a:pt x="7054" y="2"/>
                  </a:lnTo>
                  <a:lnTo>
                    <a:pt x="7063" y="2"/>
                  </a:lnTo>
                  <a:lnTo>
                    <a:pt x="7072" y="2"/>
                  </a:lnTo>
                  <a:lnTo>
                    <a:pt x="7081" y="2"/>
                  </a:lnTo>
                  <a:lnTo>
                    <a:pt x="7090" y="2"/>
                  </a:lnTo>
                  <a:lnTo>
                    <a:pt x="7099" y="2"/>
                  </a:lnTo>
                  <a:lnTo>
                    <a:pt x="7108" y="2"/>
                  </a:lnTo>
                  <a:lnTo>
                    <a:pt x="7117" y="2"/>
                  </a:lnTo>
                  <a:lnTo>
                    <a:pt x="7126" y="2"/>
                  </a:lnTo>
                  <a:lnTo>
                    <a:pt x="7135" y="2"/>
                  </a:lnTo>
                  <a:lnTo>
                    <a:pt x="7144" y="2"/>
                  </a:lnTo>
                  <a:lnTo>
                    <a:pt x="7153" y="2"/>
                  </a:lnTo>
                  <a:lnTo>
                    <a:pt x="7162" y="2"/>
                  </a:lnTo>
                  <a:lnTo>
                    <a:pt x="7171" y="1"/>
                  </a:lnTo>
                  <a:lnTo>
                    <a:pt x="7180" y="2"/>
                  </a:lnTo>
                  <a:lnTo>
                    <a:pt x="7189" y="2"/>
                  </a:lnTo>
                  <a:lnTo>
                    <a:pt x="7198" y="2"/>
                  </a:lnTo>
                  <a:lnTo>
                    <a:pt x="7207" y="2"/>
                  </a:lnTo>
                  <a:lnTo>
                    <a:pt x="7216" y="1"/>
                  </a:lnTo>
                  <a:lnTo>
                    <a:pt x="7225" y="2"/>
                  </a:lnTo>
                  <a:lnTo>
                    <a:pt x="7234" y="2"/>
                  </a:lnTo>
                  <a:lnTo>
                    <a:pt x="7243" y="2"/>
                  </a:lnTo>
                  <a:lnTo>
                    <a:pt x="7252" y="2"/>
                  </a:lnTo>
                  <a:lnTo>
                    <a:pt x="7262" y="1"/>
                  </a:lnTo>
                  <a:lnTo>
                    <a:pt x="7271" y="2"/>
                  </a:lnTo>
                  <a:lnTo>
                    <a:pt x="7280" y="2"/>
                  </a:lnTo>
                  <a:lnTo>
                    <a:pt x="7289" y="1"/>
                  </a:lnTo>
                  <a:lnTo>
                    <a:pt x="7298" y="1"/>
                  </a:lnTo>
                  <a:lnTo>
                    <a:pt x="7307" y="1"/>
                  </a:lnTo>
                  <a:lnTo>
                    <a:pt x="7316" y="2"/>
                  </a:lnTo>
                  <a:lnTo>
                    <a:pt x="7325" y="1"/>
                  </a:lnTo>
                  <a:lnTo>
                    <a:pt x="7334" y="1"/>
                  </a:lnTo>
                  <a:lnTo>
                    <a:pt x="7343" y="1"/>
                  </a:lnTo>
                  <a:lnTo>
                    <a:pt x="7352" y="1"/>
                  </a:lnTo>
                  <a:lnTo>
                    <a:pt x="7361" y="2"/>
                  </a:lnTo>
                  <a:lnTo>
                    <a:pt x="7370" y="2"/>
                  </a:lnTo>
                  <a:lnTo>
                    <a:pt x="7379" y="3"/>
                  </a:lnTo>
                  <a:lnTo>
                    <a:pt x="7388" y="5"/>
                  </a:lnTo>
                  <a:lnTo>
                    <a:pt x="7397" y="7"/>
                  </a:lnTo>
                  <a:lnTo>
                    <a:pt x="7406" y="10"/>
                  </a:lnTo>
                  <a:lnTo>
                    <a:pt x="7415" y="14"/>
                  </a:lnTo>
                  <a:lnTo>
                    <a:pt x="7424" y="19"/>
                  </a:lnTo>
                  <a:lnTo>
                    <a:pt x="7433" y="22"/>
                  </a:lnTo>
                  <a:lnTo>
                    <a:pt x="7442" y="24"/>
                  </a:lnTo>
                  <a:lnTo>
                    <a:pt x="7451" y="24"/>
                  </a:lnTo>
                  <a:lnTo>
                    <a:pt x="7460" y="23"/>
                  </a:lnTo>
                  <a:lnTo>
                    <a:pt x="7469" y="20"/>
                  </a:lnTo>
                  <a:lnTo>
                    <a:pt x="7478" y="16"/>
                  </a:lnTo>
                  <a:lnTo>
                    <a:pt x="7487" y="12"/>
                  </a:lnTo>
                  <a:lnTo>
                    <a:pt x="7496" y="8"/>
                  </a:lnTo>
                  <a:lnTo>
                    <a:pt x="7505" y="6"/>
                  </a:lnTo>
                  <a:lnTo>
                    <a:pt x="7514" y="4"/>
                  </a:lnTo>
                  <a:lnTo>
                    <a:pt x="7523" y="3"/>
                  </a:lnTo>
                  <a:lnTo>
                    <a:pt x="7533" y="2"/>
                  </a:lnTo>
                  <a:lnTo>
                    <a:pt x="7542" y="2"/>
                  </a:lnTo>
                  <a:lnTo>
                    <a:pt x="7551" y="2"/>
                  </a:lnTo>
                  <a:lnTo>
                    <a:pt x="7560" y="2"/>
                  </a:lnTo>
                  <a:lnTo>
                    <a:pt x="7569" y="2"/>
                  </a:lnTo>
                  <a:lnTo>
                    <a:pt x="7578" y="1"/>
                  </a:lnTo>
                  <a:lnTo>
                    <a:pt x="7587" y="2"/>
                  </a:lnTo>
                  <a:lnTo>
                    <a:pt x="7596" y="1"/>
                  </a:lnTo>
                  <a:lnTo>
                    <a:pt x="7605" y="1"/>
                  </a:lnTo>
                  <a:lnTo>
                    <a:pt x="7614" y="1"/>
                  </a:lnTo>
                  <a:lnTo>
                    <a:pt x="7623" y="1"/>
                  </a:lnTo>
                  <a:lnTo>
                    <a:pt x="7632" y="1"/>
                  </a:lnTo>
                  <a:lnTo>
                    <a:pt x="7641" y="1"/>
                  </a:lnTo>
                  <a:lnTo>
                    <a:pt x="7650" y="1"/>
                  </a:lnTo>
                  <a:lnTo>
                    <a:pt x="7659" y="1"/>
                  </a:lnTo>
                  <a:lnTo>
                    <a:pt x="7668" y="1"/>
                  </a:lnTo>
                  <a:lnTo>
                    <a:pt x="7677" y="1"/>
                  </a:lnTo>
                  <a:lnTo>
                    <a:pt x="7686" y="1"/>
                  </a:lnTo>
                  <a:lnTo>
                    <a:pt x="7695" y="1"/>
                  </a:lnTo>
                  <a:lnTo>
                    <a:pt x="7704" y="1"/>
                  </a:lnTo>
                  <a:lnTo>
                    <a:pt x="7713" y="1"/>
                  </a:lnTo>
                  <a:lnTo>
                    <a:pt x="7722" y="1"/>
                  </a:lnTo>
                  <a:lnTo>
                    <a:pt x="7731" y="1"/>
                  </a:lnTo>
                  <a:lnTo>
                    <a:pt x="7740" y="1"/>
                  </a:lnTo>
                  <a:lnTo>
                    <a:pt x="7749" y="1"/>
                  </a:lnTo>
                  <a:lnTo>
                    <a:pt x="7758" y="1"/>
                  </a:lnTo>
                  <a:lnTo>
                    <a:pt x="7767" y="1"/>
                  </a:lnTo>
                  <a:lnTo>
                    <a:pt x="7776" y="1"/>
                  </a:lnTo>
                  <a:lnTo>
                    <a:pt x="7785" y="1"/>
                  </a:lnTo>
                  <a:lnTo>
                    <a:pt x="7794" y="1"/>
                  </a:lnTo>
                  <a:lnTo>
                    <a:pt x="7804" y="1"/>
                  </a:lnTo>
                  <a:lnTo>
                    <a:pt x="7813" y="1"/>
                  </a:lnTo>
                  <a:lnTo>
                    <a:pt x="7822" y="1"/>
                  </a:lnTo>
                  <a:lnTo>
                    <a:pt x="7831" y="1"/>
                  </a:lnTo>
                  <a:lnTo>
                    <a:pt x="7840" y="1"/>
                  </a:lnTo>
                  <a:lnTo>
                    <a:pt x="7849" y="1"/>
                  </a:lnTo>
                  <a:lnTo>
                    <a:pt x="7858" y="1"/>
                  </a:lnTo>
                  <a:lnTo>
                    <a:pt x="7867" y="1"/>
                  </a:lnTo>
                  <a:lnTo>
                    <a:pt x="7876" y="1"/>
                  </a:lnTo>
                  <a:lnTo>
                    <a:pt x="7885" y="1"/>
                  </a:lnTo>
                  <a:lnTo>
                    <a:pt x="7894" y="1"/>
                  </a:lnTo>
                  <a:lnTo>
                    <a:pt x="7903" y="1"/>
                  </a:lnTo>
                  <a:lnTo>
                    <a:pt x="7912" y="1"/>
                  </a:lnTo>
                  <a:lnTo>
                    <a:pt x="7921" y="1"/>
                  </a:lnTo>
                  <a:lnTo>
                    <a:pt x="7930" y="1"/>
                  </a:lnTo>
                  <a:lnTo>
                    <a:pt x="7939" y="1"/>
                  </a:lnTo>
                  <a:lnTo>
                    <a:pt x="7948" y="1"/>
                  </a:lnTo>
                  <a:lnTo>
                    <a:pt x="7957" y="1"/>
                  </a:lnTo>
                  <a:lnTo>
                    <a:pt x="7966" y="1"/>
                  </a:lnTo>
                  <a:lnTo>
                    <a:pt x="7975" y="1"/>
                  </a:lnTo>
                  <a:lnTo>
                    <a:pt x="7984" y="1"/>
                  </a:lnTo>
                  <a:lnTo>
                    <a:pt x="7993" y="1"/>
                  </a:lnTo>
                  <a:lnTo>
                    <a:pt x="8002" y="1"/>
                  </a:lnTo>
                  <a:lnTo>
                    <a:pt x="8011" y="1"/>
                  </a:lnTo>
                  <a:lnTo>
                    <a:pt x="8020" y="1"/>
                  </a:lnTo>
                  <a:lnTo>
                    <a:pt x="8029" y="1"/>
                  </a:lnTo>
                  <a:lnTo>
                    <a:pt x="8038" y="1"/>
                  </a:lnTo>
                  <a:lnTo>
                    <a:pt x="8047" y="1"/>
                  </a:lnTo>
                  <a:lnTo>
                    <a:pt x="8056" y="1"/>
                  </a:lnTo>
                  <a:lnTo>
                    <a:pt x="8065" y="1"/>
                  </a:lnTo>
                  <a:lnTo>
                    <a:pt x="8075" y="1"/>
                  </a:lnTo>
                  <a:lnTo>
                    <a:pt x="8084" y="1"/>
                  </a:lnTo>
                  <a:lnTo>
                    <a:pt x="8093" y="1"/>
                  </a:lnTo>
                  <a:lnTo>
                    <a:pt x="8102" y="1"/>
                  </a:lnTo>
                  <a:lnTo>
                    <a:pt x="8111" y="1"/>
                  </a:lnTo>
                  <a:lnTo>
                    <a:pt x="8120" y="1"/>
                  </a:lnTo>
                  <a:lnTo>
                    <a:pt x="8129" y="1"/>
                  </a:lnTo>
                  <a:lnTo>
                    <a:pt x="8138" y="1"/>
                  </a:lnTo>
                  <a:lnTo>
                    <a:pt x="8147" y="1"/>
                  </a:lnTo>
                  <a:lnTo>
                    <a:pt x="8156" y="1"/>
                  </a:lnTo>
                  <a:lnTo>
                    <a:pt x="8165" y="1"/>
                  </a:lnTo>
                  <a:lnTo>
                    <a:pt x="8174" y="1"/>
                  </a:lnTo>
                  <a:lnTo>
                    <a:pt x="8183" y="1"/>
                  </a:lnTo>
                  <a:lnTo>
                    <a:pt x="8192" y="1"/>
                  </a:lnTo>
                  <a:lnTo>
                    <a:pt x="8201" y="1"/>
                  </a:lnTo>
                  <a:lnTo>
                    <a:pt x="8210" y="1"/>
                  </a:lnTo>
                  <a:lnTo>
                    <a:pt x="8219" y="1"/>
                  </a:lnTo>
                  <a:lnTo>
                    <a:pt x="8228" y="1"/>
                  </a:lnTo>
                  <a:lnTo>
                    <a:pt x="8237" y="1"/>
                  </a:lnTo>
                  <a:lnTo>
                    <a:pt x="8246" y="1"/>
                  </a:lnTo>
                  <a:lnTo>
                    <a:pt x="8255" y="1"/>
                  </a:lnTo>
                  <a:lnTo>
                    <a:pt x="8264" y="1"/>
                  </a:lnTo>
                  <a:lnTo>
                    <a:pt x="8273" y="1"/>
                  </a:lnTo>
                  <a:lnTo>
                    <a:pt x="8282" y="1"/>
                  </a:lnTo>
                  <a:lnTo>
                    <a:pt x="8291" y="1"/>
                  </a:lnTo>
                  <a:lnTo>
                    <a:pt x="8300" y="1"/>
                  </a:lnTo>
                  <a:lnTo>
                    <a:pt x="8309" y="1"/>
                  </a:lnTo>
                  <a:lnTo>
                    <a:pt x="8318" y="1"/>
                  </a:lnTo>
                  <a:lnTo>
                    <a:pt x="8327" y="1"/>
                  </a:lnTo>
                  <a:lnTo>
                    <a:pt x="8337" y="1"/>
                  </a:lnTo>
                  <a:lnTo>
                    <a:pt x="8346" y="1"/>
                  </a:lnTo>
                  <a:lnTo>
                    <a:pt x="8355" y="1"/>
                  </a:lnTo>
                  <a:lnTo>
                    <a:pt x="8364" y="1"/>
                  </a:lnTo>
                  <a:lnTo>
                    <a:pt x="8373" y="1"/>
                  </a:lnTo>
                  <a:lnTo>
                    <a:pt x="8382" y="1"/>
                  </a:lnTo>
                  <a:lnTo>
                    <a:pt x="8391" y="1"/>
                  </a:lnTo>
                  <a:lnTo>
                    <a:pt x="8400" y="1"/>
                  </a:lnTo>
                  <a:lnTo>
                    <a:pt x="8409" y="1"/>
                  </a:lnTo>
                  <a:lnTo>
                    <a:pt x="8418" y="1"/>
                  </a:lnTo>
                  <a:lnTo>
                    <a:pt x="8427" y="1"/>
                  </a:lnTo>
                  <a:lnTo>
                    <a:pt x="8436" y="1"/>
                  </a:lnTo>
                  <a:lnTo>
                    <a:pt x="8445" y="1"/>
                  </a:lnTo>
                  <a:lnTo>
                    <a:pt x="8454" y="1"/>
                  </a:lnTo>
                  <a:lnTo>
                    <a:pt x="8463" y="1"/>
                  </a:lnTo>
                  <a:lnTo>
                    <a:pt x="8472" y="1"/>
                  </a:lnTo>
                  <a:lnTo>
                    <a:pt x="8481" y="1"/>
                  </a:lnTo>
                  <a:lnTo>
                    <a:pt x="8490" y="1"/>
                  </a:lnTo>
                  <a:lnTo>
                    <a:pt x="8499" y="1"/>
                  </a:lnTo>
                  <a:lnTo>
                    <a:pt x="8508" y="1"/>
                  </a:lnTo>
                  <a:lnTo>
                    <a:pt x="8517" y="1"/>
                  </a:lnTo>
                  <a:lnTo>
                    <a:pt x="8526" y="1"/>
                  </a:lnTo>
                  <a:lnTo>
                    <a:pt x="8535" y="1"/>
                  </a:lnTo>
                  <a:lnTo>
                    <a:pt x="8544" y="1"/>
                  </a:lnTo>
                  <a:lnTo>
                    <a:pt x="8553" y="1"/>
                  </a:lnTo>
                  <a:lnTo>
                    <a:pt x="8562" y="1"/>
                  </a:lnTo>
                  <a:lnTo>
                    <a:pt x="8571" y="1"/>
                  </a:lnTo>
                  <a:lnTo>
                    <a:pt x="8580" y="1"/>
                  </a:lnTo>
                  <a:lnTo>
                    <a:pt x="8589" y="1"/>
                  </a:lnTo>
                  <a:lnTo>
                    <a:pt x="8598" y="1"/>
                  </a:lnTo>
                  <a:lnTo>
                    <a:pt x="8608" y="1"/>
                  </a:lnTo>
                  <a:lnTo>
                    <a:pt x="8617" y="1"/>
                  </a:lnTo>
                  <a:lnTo>
                    <a:pt x="8626" y="1"/>
                  </a:lnTo>
                  <a:lnTo>
                    <a:pt x="8635" y="1"/>
                  </a:lnTo>
                  <a:lnTo>
                    <a:pt x="8644" y="1"/>
                  </a:lnTo>
                  <a:lnTo>
                    <a:pt x="8653" y="1"/>
                  </a:lnTo>
                  <a:lnTo>
                    <a:pt x="8662" y="1"/>
                  </a:lnTo>
                  <a:lnTo>
                    <a:pt x="8671" y="1"/>
                  </a:lnTo>
                  <a:lnTo>
                    <a:pt x="8680" y="1"/>
                  </a:lnTo>
                  <a:lnTo>
                    <a:pt x="8689" y="1"/>
                  </a:lnTo>
                  <a:lnTo>
                    <a:pt x="8698" y="1"/>
                  </a:lnTo>
                  <a:lnTo>
                    <a:pt x="8707" y="1"/>
                  </a:lnTo>
                  <a:lnTo>
                    <a:pt x="8716" y="1"/>
                  </a:lnTo>
                  <a:lnTo>
                    <a:pt x="8725" y="1"/>
                  </a:lnTo>
                  <a:lnTo>
                    <a:pt x="8734" y="1"/>
                  </a:lnTo>
                  <a:lnTo>
                    <a:pt x="8743" y="1"/>
                  </a:lnTo>
                  <a:lnTo>
                    <a:pt x="8752" y="1"/>
                  </a:lnTo>
                  <a:lnTo>
                    <a:pt x="8761" y="1"/>
                  </a:lnTo>
                  <a:lnTo>
                    <a:pt x="8770" y="1"/>
                  </a:lnTo>
                  <a:lnTo>
                    <a:pt x="8779" y="1"/>
                  </a:lnTo>
                  <a:lnTo>
                    <a:pt x="8788" y="1"/>
                  </a:lnTo>
                  <a:lnTo>
                    <a:pt x="8797" y="1"/>
                  </a:lnTo>
                  <a:lnTo>
                    <a:pt x="8806" y="1"/>
                  </a:lnTo>
                  <a:lnTo>
                    <a:pt x="8815" y="1"/>
                  </a:lnTo>
                  <a:lnTo>
                    <a:pt x="8824" y="1"/>
                  </a:lnTo>
                  <a:lnTo>
                    <a:pt x="8833" y="1"/>
                  </a:lnTo>
                  <a:lnTo>
                    <a:pt x="8842" y="1"/>
                  </a:lnTo>
                  <a:lnTo>
                    <a:pt x="8851" y="1"/>
                  </a:lnTo>
                  <a:lnTo>
                    <a:pt x="8860" y="1"/>
                  </a:lnTo>
                  <a:lnTo>
                    <a:pt x="8869" y="1"/>
                  </a:lnTo>
                  <a:lnTo>
                    <a:pt x="8879" y="1"/>
                  </a:lnTo>
                  <a:lnTo>
                    <a:pt x="8888" y="1"/>
                  </a:lnTo>
                  <a:lnTo>
                    <a:pt x="8897" y="1"/>
                  </a:lnTo>
                  <a:lnTo>
                    <a:pt x="8906" y="1"/>
                  </a:lnTo>
                  <a:lnTo>
                    <a:pt x="8915" y="1"/>
                  </a:lnTo>
                  <a:lnTo>
                    <a:pt x="8924" y="1"/>
                  </a:lnTo>
                  <a:lnTo>
                    <a:pt x="8933" y="1"/>
                  </a:lnTo>
                  <a:lnTo>
                    <a:pt x="8942" y="1"/>
                  </a:lnTo>
                  <a:lnTo>
                    <a:pt x="8951" y="1"/>
                  </a:lnTo>
                  <a:lnTo>
                    <a:pt x="8960" y="1"/>
                  </a:lnTo>
                  <a:lnTo>
                    <a:pt x="8969" y="1"/>
                  </a:lnTo>
                  <a:lnTo>
                    <a:pt x="8978" y="1"/>
                  </a:lnTo>
                  <a:lnTo>
                    <a:pt x="8987" y="1"/>
                  </a:lnTo>
                  <a:lnTo>
                    <a:pt x="8996" y="1"/>
                  </a:lnTo>
                  <a:lnTo>
                    <a:pt x="9005" y="1"/>
                  </a:lnTo>
                  <a:lnTo>
                    <a:pt x="9014" y="1"/>
                  </a:lnTo>
                  <a:lnTo>
                    <a:pt x="9023" y="1"/>
                  </a:lnTo>
                  <a:lnTo>
                    <a:pt x="9032" y="1"/>
                  </a:lnTo>
                  <a:lnTo>
                    <a:pt x="9041" y="1"/>
                  </a:lnTo>
                  <a:lnTo>
                    <a:pt x="9050" y="1"/>
                  </a:lnTo>
                  <a:lnTo>
                    <a:pt x="9059" y="1"/>
                  </a:lnTo>
                  <a:lnTo>
                    <a:pt x="9068" y="1"/>
                  </a:lnTo>
                  <a:lnTo>
                    <a:pt x="9077" y="1"/>
                  </a:lnTo>
                  <a:lnTo>
                    <a:pt x="9086" y="1"/>
                  </a:lnTo>
                  <a:lnTo>
                    <a:pt x="9095" y="1"/>
                  </a:lnTo>
                  <a:lnTo>
                    <a:pt x="9104" y="1"/>
                  </a:lnTo>
                  <a:lnTo>
                    <a:pt x="9113" y="1"/>
                  </a:lnTo>
                  <a:lnTo>
                    <a:pt x="9122" y="1"/>
                  </a:lnTo>
                  <a:lnTo>
                    <a:pt x="9131" y="1"/>
                  </a:lnTo>
                  <a:lnTo>
                    <a:pt x="9140" y="1"/>
                  </a:lnTo>
                  <a:lnTo>
                    <a:pt x="9150" y="1"/>
                  </a:lnTo>
                  <a:lnTo>
                    <a:pt x="9159" y="1"/>
                  </a:lnTo>
                  <a:lnTo>
                    <a:pt x="9168" y="1"/>
                  </a:lnTo>
                  <a:lnTo>
                    <a:pt x="9177" y="1"/>
                  </a:lnTo>
                  <a:lnTo>
                    <a:pt x="9186" y="1"/>
                  </a:lnTo>
                  <a:lnTo>
                    <a:pt x="9195" y="1"/>
                  </a:lnTo>
                  <a:lnTo>
                    <a:pt x="9204" y="1"/>
                  </a:lnTo>
                  <a:lnTo>
                    <a:pt x="9213" y="1"/>
                  </a:lnTo>
                  <a:lnTo>
                    <a:pt x="9222" y="1"/>
                  </a:lnTo>
                  <a:lnTo>
                    <a:pt x="9231" y="1"/>
                  </a:lnTo>
                  <a:lnTo>
                    <a:pt x="9240" y="1"/>
                  </a:lnTo>
                  <a:lnTo>
                    <a:pt x="9249" y="1"/>
                  </a:lnTo>
                  <a:lnTo>
                    <a:pt x="9258" y="1"/>
                  </a:lnTo>
                  <a:lnTo>
                    <a:pt x="9267" y="1"/>
                  </a:lnTo>
                  <a:lnTo>
                    <a:pt x="9276" y="1"/>
                  </a:lnTo>
                  <a:lnTo>
                    <a:pt x="9285" y="1"/>
                  </a:lnTo>
                  <a:lnTo>
                    <a:pt x="9294" y="1"/>
                  </a:lnTo>
                  <a:lnTo>
                    <a:pt x="9303" y="1"/>
                  </a:lnTo>
                  <a:lnTo>
                    <a:pt x="9312" y="1"/>
                  </a:lnTo>
                  <a:lnTo>
                    <a:pt x="9321" y="1"/>
                  </a:lnTo>
                  <a:lnTo>
                    <a:pt x="9330" y="1"/>
                  </a:lnTo>
                  <a:lnTo>
                    <a:pt x="9339" y="1"/>
                  </a:lnTo>
                  <a:lnTo>
                    <a:pt x="9348" y="1"/>
                  </a:lnTo>
                  <a:lnTo>
                    <a:pt x="9357" y="1"/>
                  </a:lnTo>
                  <a:lnTo>
                    <a:pt x="9366" y="1"/>
                  </a:lnTo>
                  <a:lnTo>
                    <a:pt x="9375" y="1"/>
                  </a:lnTo>
                  <a:lnTo>
                    <a:pt x="9384" y="1"/>
                  </a:lnTo>
                  <a:lnTo>
                    <a:pt x="9393" y="1"/>
                  </a:lnTo>
                  <a:lnTo>
                    <a:pt x="9402" y="1"/>
                  </a:lnTo>
                  <a:lnTo>
                    <a:pt x="9411" y="1"/>
                  </a:lnTo>
                  <a:lnTo>
                    <a:pt x="9421" y="1"/>
                  </a:lnTo>
                  <a:lnTo>
                    <a:pt x="9430" y="1"/>
                  </a:lnTo>
                  <a:lnTo>
                    <a:pt x="9439" y="1"/>
                  </a:lnTo>
                  <a:lnTo>
                    <a:pt x="9448" y="1"/>
                  </a:lnTo>
                  <a:lnTo>
                    <a:pt x="9457" y="1"/>
                  </a:lnTo>
                  <a:lnTo>
                    <a:pt x="9466" y="1"/>
                  </a:lnTo>
                  <a:lnTo>
                    <a:pt x="9475" y="1"/>
                  </a:lnTo>
                  <a:lnTo>
                    <a:pt x="9484" y="1"/>
                  </a:lnTo>
                  <a:lnTo>
                    <a:pt x="9493" y="1"/>
                  </a:lnTo>
                  <a:lnTo>
                    <a:pt x="9502" y="1"/>
                  </a:lnTo>
                  <a:lnTo>
                    <a:pt x="9511" y="1"/>
                  </a:lnTo>
                  <a:lnTo>
                    <a:pt x="9520" y="1"/>
                  </a:lnTo>
                  <a:lnTo>
                    <a:pt x="9529" y="1"/>
                  </a:lnTo>
                  <a:lnTo>
                    <a:pt x="9538" y="1"/>
                  </a:lnTo>
                  <a:lnTo>
                    <a:pt x="9547" y="1"/>
                  </a:lnTo>
                  <a:lnTo>
                    <a:pt x="9556" y="1"/>
                  </a:lnTo>
                  <a:lnTo>
                    <a:pt x="9565" y="1"/>
                  </a:lnTo>
                  <a:lnTo>
                    <a:pt x="9574" y="1"/>
                  </a:lnTo>
                  <a:lnTo>
                    <a:pt x="9583" y="1"/>
                  </a:lnTo>
                  <a:lnTo>
                    <a:pt x="9592" y="1"/>
                  </a:lnTo>
                  <a:lnTo>
                    <a:pt x="9601" y="1"/>
                  </a:lnTo>
                  <a:lnTo>
                    <a:pt x="9610" y="1"/>
                  </a:lnTo>
                  <a:lnTo>
                    <a:pt x="9619" y="1"/>
                  </a:lnTo>
                  <a:lnTo>
                    <a:pt x="9628" y="1"/>
                  </a:lnTo>
                  <a:lnTo>
                    <a:pt x="9637" y="1"/>
                  </a:lnTo>
                  <a:lnTo>
                    <a:pt x="9646" y="1"/>
                  </a:lnTo>
                  <a:lnTo>
                    <a:pt x="9655" y="1"/>
                  </a:lnTo>
                  <a:lnTo>
                    <a:pt x="9664" y="1"/>
                  </a:lnTo>
                  <a:lnTo>
                    <a:pt x="9673" y="1"/>
                  </a:lnTo>
                  <a:lnTo>
                    <a:pt x="9682" y="1"/>
                  </a:lnTo>
                  <a:lnTo>
                    <a:pt x="9692" y="1"/>
                  </a:lnTo>
                  <a:lnTo>
                    <a:pt x="9701" y="1"/>
                  </a:lnTo>
                  <a:lnTo>
                    <a:pt x="9710" y="1"/>
                  </a:lnTo>
                  <a:lnTo>
                    <a:pt x="9719" y="1"/>
                  </a:lnTo>
                  <a:lnTo>
                    <a:pt x="9728" y="1"/>
                  </a:lnTo>
                  <a:lnTo>
                    <a:pt x="9737" y="1"/>
                  </a:lnTo>
                  <a:lnTo>
                    <a:pt x="9746" y="1"/>
                  </a:lnTo>
                  <a:lnTo>
                    <a:pt x="9755" y="1"/>
                  </a:lnTo>
                  <a:lnTo>
                    <a:pt x="9764" y="1"/>
                  </a:lnTo>
                  <a:lnTo>
                    <a:pt x="9773" y="1"/>
                  </a:lnTo>
                  <a:lnTo>
                    <a:pt x="9782" y="1"/>
                  </a:lnTo>
                  <a:lnTo>
                    <a:pt x="9791" y="1"/>
                  </a:lnTo>
                  <a:lnTo>
                    <a:pt x="9800" y="1"/>
                  </a:lnTo>
                  <a:lnTo>
                    <a:pt x="9809" y="1"/>
                  </a:lnTo>
                  <a:lnTo>
                    <a:pt x="9818" y="1"/>
                  </a:lnTo>
                  <a:lnTo>
                    <a:pt x="9827" y="1"/>
                  </a:lnTo>
                  <a:lnTo>
                    <a:pt x="9836" y="1"/>
                  </a:lnTo>
                  <a:lnTo>
                    <a:pt x="9845" y="1"/>
                  </a:lnTo>
                  <a:lnTo>
                    <a:pt x="9854" y="1"/>
                  </a:lnTo>
                  <a:lnTo>
                    <a:pt x="9863" y="1"/>
                  </a:lnTo>
                  <a:lnTo>
                    <a:pt x="9872" y="1"/>
                  </a:lnTo>
                  <a:lnTo>
                    <a:pt x="9881" y="1"/>
                  </a:lnTo>
                  <a:lnTo>
                    <a:pt x="9890" y="1"/>
                  </a:lnTo>
                  <a:lnTo>
                    <a:pt x="9899" y="1"/>
                  </a:lnTo>
                  <a:lnTo>
                    <a:pt x="9908" y="1"/>
                  </a:lnTo>
                  <a:lnTo>
                    <a:pt x="9917" y="1"/>
                  </a:lnTo>
                  <a:lnTo>
                    <a:pt x="9926" y="1"/>
                  </a:lnTo>
                  <a:lnTo>
                    <a:pt x="9935" y="1"/>
                  </a:lnTo>
                  <a:lnTo>
                    <a:pt x="9944" y="1"/>
                  </a:lnTo>
                  <a:lnTo>
                    <a:pt x="9953" y="1"/>
                  </a:lnTo>
                  <a:lnTo>
                    <a:pt x="9963" y="1"/>
                  </a:lnTo>
                  <a:lnTo>
                    <a:pt x="9972" y="1"/>
                  </a:lnTo>
                  <a:lnTo>
                    <a:pt x="9981" y="1"/>
                  </a:lnTo>
                  <a:lnTo>
                    <a:pt x="9990" y="1"/>
                  </a:lnTo>
                  <a:lnTo>
                    <a:pt x="9999" y="1"/>
                  </a:lnTo>
                  <a:lnTo>
                    <a:pt x="10008" y="1"/>
                  </a:lnTo>
                  <a:lnTo>
                    <a:pt x="10017" y="1"/>
                  </a:lnTo>
                  <a:lnTo>
                    <a:pt x="10026" y="1"/>
                  </a:lnTo>
                  <a:lnTo>
                    <a:pt x="10035" y="1"/>
                  </a:lnTo>
                  <a:lnTo>
                    <a:pt x="10044" y="1"/>
                  </a:lnTo>
                  <a:lnTo>
                    <a:pt x="10053" y="1"/>
                  </a:lnTo>
                  <a:lnTo>
                    <a:pt x="10062" y="1"/>
                  </a:lnTo>
                  <a:lnTo>
                    <a:pt x="10071" y="1"/>
                  </a:lnTo>
                  <a:lnTo>
                    <a:pt x="10080" y="1"/>
                  </a:lnTo>
                  <a:lnTo>
                    <a:pt x="10089" y="1"/>
                  </a:lnTo>
                  <a:lnTo>
                    <a:pt x="10098" y="1"/>
                  </a:lnTo>
                  <a:lnTo>
                    <a:pt x="10107" y="1"/>
                  </a:lnTo>
                  <a:lnTo>
                    <a:pt x="10116" y="1"/>
                  </a:lnTo>
                  <a:lnTo>
                    <a:pt x="10125" y="1"/>
                  </a:lnTo>
                  <a:lnTo>
                    <a:pt x="10134" y="1"/>
                  </a:lnTo>
                  <a:lnTo>
                    <a:pt x="10143" y="1"/>
                  </a:lnTo>
                  <a:lnTo>
                    <a:pt x="10152" y="1"/>
                  </a:lnTo>
                  <a:lnTo>
                    <a:pt x="10161" y="1"/>
                  </a:lnTo>
                  <a:lnTo>
                    <a:pt x="10170" y="1"/>
                  </a:lnTo>
                  <a:lnTo>
                    <a:pt x="10179" y="1"/>
                  </a:lnTo>
                  <a:lnTo>
                    <a:pt x="10188" y="1"/>
                  </a:lnTo>
                  <a:lnTo>
                    <a:pt x="10197" y="1"/>
                  </a:lnTo>
                  <a:lnTo>
                    <a:pt x="10206" y="1"/>
                  </a:lnTo>
                  <a:lnTo>
                    <a:pt x="10215" y="1"/>
                  </a:lnTo>
                  <a:lnTo>
                    <a:pt x="10224" y="1"/>
                  </a:lnTo>
                  <a:lnTo>
                    <a:pt x="10234" y="1"/>
                  </a:lnTo>
                  <a:lnTo>
                    <a:pt x="10243" y="1"/>
                  </a:lnTo>
                  <a:lnTo>
                    <a:pt x="10252" y="1"/>
                  </a:lnTo>
                  <a:lnTo>
                    <a:pt x="10261" y="1"/>
                  </a:lnTo>
                  <a:lnTo>
                    <a:pt x="10270" y="1"/>
                  </a:lnTo>
                  <a:lnTo>
                    <a:pt x="10279" y="1"/>
                  </a:lnTo>
                  <a:lnTo>
                    <a:pt x="10288" y="1"/>
                  </a:lnTo>
                  <a:lnTo>
                    <a:pt x="10297" y="1"/>
                  </a:lnTo>
                  <a:lnTo>
                    <a:pt x="10306" y="1"/>
                  </a:lnTo>
                  <a:lnTo>
                    <a:pt x="10315" y="1"/>
                  </a:lnTo>
                  <a:lnTo>
                    <a:pt x="10324" y="1"/>
                  </a:lnTo>
                  <a:lnTo>
                    <a:pt x="10333" y="1"/>
                  </a:lnTo>
                  <a:lnTo>
                    <a:pt x="10342" y="1"/>
                  </a:lnTo>
                  <a:lnTo>
                    <a:pt x="10351" y="1"/>
                  </a:lnTo>
                  <a:lnTo>
                    <a:pt x="10360" y="1"/>
                  </a:lnTo>
                  <a:lnTo>
                    <a:pt x="10369" y="1"/>
                  </a:lnTo>
                  <a:lnTo>
                    <a:pt x="10378" y="1"/>
                  </a:lnTo>
                  <a:lnTo>
                    <a:pt x="10387" y="1"/>
                  </a:lnTo>
                  <a:lnTo>
                    <a:pt x="10396" y="1"/>
                  </a:lnTo>
                  <a:lnTo>
                    <a:pt x="10405" y="1"/>
                  </a:lnTo>
                  <a:lnTo>
                    <a:pt x="10414" y="1"/>
                  </a:lnTo>
                  <a:lnTo>
                    <a:pt x="10423" y="1"/>
                  </a:lnTo>
                  <a:lnTo>
                    <a:pt x="10432" y="1"/>
                  </a:lnTo>
                  <a:lnTo>
                    <a:pt x="10441" y="1"/>
                  </a:lnTo>
                  <a:lnTo>
                    <a:pt x="10450" y="1"/>
                  </a:lnTo>
                  <a:lnTo>
                    <a:pt x="10459" y="1"/>
                  </a:lnTo>
                  <a:lnTo>
                    <a:pt x="10468" y="1"/>
                  </a:lnTo>
                  <a:lnTo>
                    <a:pt x="10477" y="1"/>
                  </a:lnTo>
                  <a:lnTo>
                    <a:pt x="10486" y="1"/>
                  </a:lnTo>
                  <a:lnTo>
                    <a:pt x="10495" y="1"/>
                  </a:lnTo>
                  <a:lnTo>
                    <a:pt x="10505" y="1"/>
                  </a:lnTo>
                  <a:lnTo>
                    <a:pt x="10514" y="1"/>
                  </a:lnTo>
                  <a:lnTo>
                    <a:pt x="10523" y="1"/>
                  </a:lnTo>
                  <a:lnTo>
                    <a:pt x="10532" y="1"/>
                  </a:lnTo>
                  <a:lnTo>
                    <a:pt x="10541" y="1"/>
                  </a:lnTo>
                  <a:lnTo>
                    <a:pt x="10550" y="1"/>
                  </a:lnTo>
                  <a:lnTo>
                    <a:pt x="10559" y="1"/>
                  </a:lnTo>
                  <a:lnTo>
                    <a:pt x="10568" y="1"/>
                  </a:lnTo>
                  <a:lnTo>
                    <a:pt x="10577" y="1"/>
                  </a:lnTo>
                  <a:lnTo>
                    <a:pt x="10586" y="1"/>
                  </a:lnTo>
                  <a:lnTo>
                    <a:pt x="10595" y="1"/>
                  </a:lnTo>
                  <a:lnTo>
                    <a:pt x="10604" y="1"/>
                  </a:lnTo>
                  <a:lnTo>
                    <a:pt x="10613" y="1"/>
                  </a:lnTo>
                  <a:lnTo>
                    <a:pt x="10622" y="1"/>
                  </a:lnTo>
                  <a:lnTo>
                    <a:pt x="10631" y="1"/>
                  </a:lnTo>
                  <a:lnTo>
                    <a:pt x="10640" y="1"/>
                  </a:lnTo>
                  <a:lnTo>
                    <a:pt x="10649" y="1"/>
                  </a:lnTo>
                  <a:lnTo>
                    <a:pt x="10658" y="1"/>
                  </a:lnTo>
                  <a:lnTo>
                    <a:pt x="10667" y="1"/>
                  </a:lnTo>
                  <a:lnTo>
                    <a:pt x="10676" y="1"/>
                  </a:lnTo>
                  <a:lnTo>
                    <a:pt x="10685" y="1"/>
                  </a:lnTo>
                  <a:lnTo>
                    <a:pt x="10694" y="1"/>
                  </a:lnTo>
                  <a:lnTo>
                    <a:pt x="10703" y="1"/>
                  </a:lnTo>
                  <a:lnTo>
                    <a:pt x="10712" y="1"/>
                  </a:lnTo>
                  <a:lnTo>
                    <a:pt x="10721" y="1"/>
                  </a:lnTo>
                  <a:lnTo>
                    <a:pt x="10730" y="1"/>
                  </a:lnTo>
                  <a:lnTo>
                    <a:pt x="10739" y="1"/>
                  </a:lnTo>
                  <a:lnTo>
                    <a:pt x="10748" y="1"/>
                  </a:lnTo>
                  <a:lnTo>
                    <a:pt x="10757" y="1"/>
                  </a:lnTo>
                  <a:lnTo>
                    <a:pt x="10766" y="1"/>
                  </a:lnTo>
                  <a:lnTo>
                    <a:pt x="10776" y="1"/>
                  </a:lnTo>
                  <a:lnTo>
                    <a:pt x="10785" y="1"/>
                  </a:lnTo>
                  <a:lnTo>
                    <a:pt x="10794" y="1"/>
                  </a:lnTo>
                  <a:lnTo>
                    <a:pt x="10803" y="1"/>
                  </a:lnTo>
                  <a:lnTo>
                    <a:pt x="10812" y="1"/>
                  </a:lnTo>
                  <a:lnTo>
                    <a:pt x="10821" y="1"/>
                  </a:lnTo>
                  <a:lnTo>
                    <a:pt x="10830" y="1"/>
                  </a:lnTo>
                  <a:lnTo>
                    <a:pt x="10839" y="1"/>
                  </a:lnTo>
                  <a:lnTo>
                    <a:pt x="10848" y="1"/>
                  </a:lnTo>
                  <a:lnTo>
                    <a:pt x="10857" y="1"/>
                  </a:lnTo>
                  <a:lnTo>
                    <a:pt x="10866" y="1"/>
                  </a:lnTo>
                  <a:lnTo>
                    <a:pt x="10875" y="1"/>
                  </a:lnTo>
                  <a:lnTo>
                    <a:pt x="10884" y="1"/>
                  </a:lnTo>
                  <a:lnTo>
                    <a:pt x="10893" y="1"/>
                  </a:lnTo>
                  <a:lnTo>
                    <a:pt x="10902" y="1"/>
                  </a:lnTo>
                  <a:lnTo>
                    <a:pt x="10911" y="1"/>
                  </a:lnTo>
                  <a:lnTo>
                    <a:pt x="10920" y="1"/>
                  </a:lnTo>
                  <a:lnTo>
                    <a:pt x="10929" y="1"/>
                  </a:lnTo>
                  <a:lnTo>
                    <a:pt x="10938" y="1"/>
                  </a:lnTo>
                  <a:lnTo>
                    <a:pt x="10947" y="1"/>
                  </a:lnTo>
                  <a:lnTo>
                    <a:pt x="10956" y="1"/>
                  </a:lnTo>
                  <a:lnTo>
                    <a:pt x="10965" y="1"/>
                  </a:lnTo>
                  <a:lnTo>
                    <a:pt x="10974" y="1"/>
                  </a:lnTo>
                  <a:lnTo>
                    <a:pt x="10983" y="1"/>
                  </a:lnTo>
                  <a:lnTo>
                    <a:pt x="10992" y="1"/>
                  </a:lnTo>
                  <a:lnTo>
                    <a:pt x="11001" y="1"/>
                  </a:lnTo>
                  <a:lnTo>
                    <a:pt x="11010" y="1"/>
                  </a:lnTo>
                  <a:lnTo>
                    <a:pt x="11019" y="1"/>
                  </a:lnTo>
                  <a:lnTo>
                    <a:pt x="11028" y="1"/>
                  </a:lnTo>
                  <a:lnTo>
                    <a:pt x="11037" y="1"/>
                  </a:lnTo>
                  <a:lnTo>
                    <a:pt x="11047" y="1"/>
                  </a:lnTo>
                  <a:lnTo>
                    <a:pt x="11056" y="1"/>
                  </a:lnTo>
                  <a:lnTo>
                    <a:pt x="11065" y="1"/>
                  </a:lnTo>
                  <a:lnTo>
                    <a:pt x="11074" y="1"/>
                  </a:lnTo>
                  <a:lnTo>
                    <a:pt x="11083" y="1"/>
                  </a:lnTo>
                  <a:lnTo>
                    <a:pt x="11092" y="1"/>
                  </a:lnTo>
                  <a:lnTo>
                    <a:pt x="11101" y="1"/>
                  </a:lnTo>
                  <a:lnTo>
                    <a:pt x="11110" y="1"/>
                  </a:lnTo>
                  <a:lnTo>
                    <a:pt x="11119" y="1"/>
                  </a:lnTo>
                  <a:lnTo>
                    <a:pt x="11128" y="1"/>
                  </a:lnTo>
                  <a:lnTo>
                    <a:pt x="11137" y="1"/>
                  </a:lnTo>
                  <a:lnTo>
                    <a:pt x="11146" y="1"/>
                  </a:lnTo>
                  <a:lnTo>
                    <a:pt x="11155" y="1"/>
                  </a:lnTo>
                  <a:lnTo>
                    <a:pt x="11164" y="1"/>
                  </a:lnTo>
                  <a:lnTo>
                    <a:pt x="11173" y="1"/>
                  </a:lnTo>
                  <a:lnTo>
                    <a:pt x="11182" y="1"/>
                  </a:lnTo>
                  <a:lnTo>
                    <a:pt x="11191" y="1"/>
                  </a:lnTo>
                  <a:lnTo>
                    <a:pt x="11200" y="1"/>
                  </a:lnTo>
                  <a:lnTo>
                    <a:pt x="11209" y="1"/>
                  </a:lnTo>
                  <a:lnTo>
                    <a:pt x="11218" y="1"/>
                  </a:lnTo>
                  <a:lnTo>
                    <a:pt x="11227" y="1"/>
                  </a:lnTo>
                  <a:lnTo>
                    <a:pt x="11236" y="1"/>
                  </a:lnTo>
                  <a:lnTo>
                    <a:pt x="11245" y="1"/>
                  </a:lnTo>
                  <a:lnTo>
                    <a:pt x="11254" y="1"/>
                  </a:lnTo>
                  <a:lnTo>
                    <a:pt x="11263" y="1"/>
                  </a:lnTo>
                  <a:lnTo>
                    <a:pt x="11272" y="1"/>
                  </a:lnTo>
                  <a:lnTo>
                    <a:pt x="11281" y="1"/>
                  </a:lnTo>
                  <a:lnTo>
                    <a:pt x="11290" y="1"/>
                  </a:lnTo>
                  <a:lnTo>
                    <a:pt x="11299" y="1"/>
                  </a:lnTo>
                  <a:lnTo>
                    <a:pt x="11308" y="1"/>
                  </a:lnTo>
                  <a:lnTo>
                    <a:pt x="11318" y="1"/>
                  </a:lnTo>
                  <a:lnTo>
                    <a:pt x="11327" y="1"/>
                  </a:lnTo>
                  <a:lnTo>
                    <a:pt x="11336" y="1"/>
                  </a:lnTo>
                  <a:lnTo>
                    <a:pt x="11345" y="1"/>
                  </a:lnTo>
                  <a:lnTo>
                    <a:pt x="11354" y="1"/>
                  </a:lnTo>
                  <a:lnTo>
                    <a:pt x="11363" y="1"/>
                  </a:lnTo>
                  <a:lnTo>
                    <a:pt x="11372" y="1"/>
                  </a:lnTo>
                  <a:lnTo>
                    <a:pt x="11381" y="1"/>
                  </a:lnTo>
                  <a:lnTo>
                    <a:pt x="11390" y="1"/>
                  </a:lnTo>
                  <a:lnTo>
                    <a:pt x="11399" y="1"/>
                  </a:lnTo>
                  <a:lnTo>
                    <a:pt x="11408" y="1"/>
                  </a:lnTo>
                  <a:lnTo>
                    <a:pt x="11417" y="1"/>
                  </a:lnTo>
                  <a:lnTo>
                    <a:pt x="11424" y="1"/>
                  </a:lnTo>
                </a:path>
              </a:pathLst>
            </a:custGeom>
            <a:noFill/>
            <a:ln w="63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8" name="Freeform 1925"/>
            <p:cNvSpPr>
              <a:spLocks/>
            </p:cNvSpPr>
            <p:nvPr/>
          </p:nvSpPr>
          <p:spPr bwMode="auto">
            <a:xfrm flipV="1">
              <a:off x="2795643" y="2023013"/>
              <a:ext cx="1449220" cy="938824"/>
            </a:xfrm>
            <a:custGeom>
              <a:avLst/>
              <a:gdLst>
                <a:gd name="T0" fmla="*/ 2147483647 w 11424"/>
                <a:gd name="T1" fmla="*/ 0 h 1073"/>
                <a:gd name="T2" fmla="*/ 2147483647 w 11424"/>
                <a:gd name="T3" fmla="*/ 0 h 1073"/>
                <a:gd name="T4" fmla="*/ 2147483647 w 11424"/>
                <a:gd name="T5" fmla="*/ 0 h 1073"/>
                <a:gd name="T6" fmla="*/ 2147483647 w 11424"/>
                <a:gd name="T7" fmla="*/ 0 h 1073"/>
                <a:gd name="T8" fmla="*/ 2147483647 w 11424"/>
                <a:gd name="T9" fmla="*/ 0 h 1073"/>
                <a:gd name="T10" fmla="*/ 2147483647 w 11424"/>
                <a:gd name="T11" fmla="*/ 0 h 1073"/>
                <a:gd name="T12" fmla="*/ 2147483647 w 11424"/>
                <a:gd name="T13" fmla="*/ 0 h 1073"/>
                <a:gd name="T14" fmla="*/ 2147483647 w 11424"/>
                <a:gd name="T15" fmla="*/ 0 h 1073"/>
                <a:gd name="T16" fmla="*/ 2147483647 w 11424"/>
                <a:gd name="T17" fmla="*/ 0 h 1073"/>
                <a:gd name="T18" fmla="*/ 2147483647 w 11424"/>
                <a:gd name="T19" fmla="*/ 0 h 1073"/>
                <a:gd name="T20" fmla="*/ 2147483647 w 11424"/>
                <a:gd name="T21" fmla="*/ 0 h 1073"/>
                <a:gd name="T22" fmla="*/ 2147483647 w 11424"/>
                <a:gd name="T23" fmla="*/ 2147483647 h 1073"/>
                <a:gd name="T24" fmla="*/ 2147483647 w 11424"/>
                <a:gd name="T25" fmla="*/ 0 h 1073"/>
                <a:gd name="T26" fmla="*/ 2147483647 w 11424"/>
                <a:gd name="T27" fmla="*/ 0 h 1073"/>
                <a:gd name="T28" fmla="*/ 2147483647 w 11424"/>
                <a:gd name="T29" fmla="*/ 2147483647 h 1073"/>
                <a:gd name="T30" fmla="*/ 2147483647 w 11424"/>
                <a:gd name="T31" fmla="*/ 2147483647 h 1073"/>
                <a:gd name="T32" fmla="*/ 2147483647 w 11424"/>
                <a:gd name="T33" fmla="*/ 2147483647 h 1073"/>
                <a:gd name="T34" fmla="*/ 2147483647 w 11424"/>
                <a:gd name="T35" fmla="*/ 2147483647 h 1073"/>
                <a:gd name="T36" fmla="*/ 2147483647 w 11424"/>
                <a:gd name="T37" fmla="*/ 2147483647 h 1073"/>
                <a:gd name="T38" fmla="*/ 2147483647 w 11424"/>
                <a:gd name="T39" fmla="*/ 2147483647 h 1073"/>
                <a:gd name="T40" fmla="*/ 2147483647 w 11424"/>
                <a:gd name="T41" fmla="*/ 2147483647 h 1073"/>
                <a:gd name="T42" fmla="*/ 2147483647 w 11424"/>
                <a:gd name="T43" fmla="*/ 2147483647 h 1073"/>
                <a:gd name="T44" fmla="*/ 2147483647 w 11424"/>
                <a:gd name="T45" fmla="*/ 2147483647 h 1073"/>
                <a:gd name="T46" fmla="*/ 2147483647 w 11424"/>
                <a:gd name="T47" fmla="*/ 2147483647 h 1073"/>
                <a:gd name="T48" fmla="*/ 2147483647 w 11424"/>
                <a:gd name="T49" fmla="*/ 2147483647 h 1073"/>
                <a:gd name="T50" fmla="*/ 2147483647 w 11424"/>
                <a:gd name="T51" fmla="*/ 2147483647 h 1073"/>
                <a:gd name="T52" fmla="*/ 2147483647 w 11424"/>
                <a:gd name="T53" fmla="*/ 2147483647 h 1073"/>
                <a:gd name="T54" fmla="*/ 2147483647 w 11424"/>
                <a:gd name="T55" fmla="*/ 2147483647 h 1073"/>
                <a:gd name="T56" fmla="*/ 2147483647 w 11424"/>
                <a:gd name="T57" fmla="*/ 2147483647 h 1073"/>
                <a:gd name="T58" fmla="*/ 2147483647 w 11424"/>
                <a:gd name="T59" fmla="*/ 2147483647 h 1073"/>
                <a:gd name="T60" fmla="*/ 2147483647 w 11424"/>
                <a:gd name="T61" fmla="*/ 2147483647 h 1073"/>
                <a:gd name="T62" fmla="*/ 2147483647 w 11424"/>
                <a:gd name="T63" fmla="*/ 2147483647 h 1073"/>
                <a:gd name="T64" fmla="*/ 2147483647 w 11424"/>
                <a:gd name="T65" fmla="*/ 2147483647 h 1073"/>
                <a:gd name="T66" fmla="*/ 2147483647 w 11424"/>
                <a:gd name="T67" fmla="*/ 2147483647 h 1073"/>
                <a:gd name="T68" fmla="*/ 2147483647 w 11424"/>
                <a:gd name="T69" fmla="*/ 2147483647 h 1073"/>
                <a:gd name="T70" fmla="*/ 2147483647 w 11424"/>
                <a:gd name="T71" fmla="*/ 2147483647 h 1073"/>
                <a:gd name="T72" fmla="*/ 2147483647 w 11424"/>
                <a:gd name="T73" fmla="*/ 2147483647 h 1073"/>
                <a:gd name="T74" fmla="*/ 2147483647 w 11424"/>
                <a:gd name="T75" fmla="*/ 2147483647 h 1073"/>
                <a:gd name="T76" fmla="*/ 2147483647 w 11424"/>
                <a:gd name="T77" fmla="*/ 2147483647 h 1073"/>
                <a:gd name="T78" fmla="*/ 2147483647 w 11424"/>
                <a:gd name="T79" fmla="*/ 2147483647 h 1073"/>
                <a:gd name="T80" fmla="*/ 2147483647 w 11424"/>
                <a:gd name="T81" fmla="*/ 2147483647 h 1073"/>
                <a:gd name="T82" fmla="*/ 2147483647 w 11424"/>
                <a:gd name="T83" fmla="*/ 2147483647 h 1073"/>
                <a:gd name="T84" fmla="*/ 2147483647 w 11424"/>
                <a:gd name="T85" fmla="*/ 2147483647 h 1073"/>
                <a:gd name="T86" fmla="*/ 2147483647 w 11424"/>
                <a:gd name="T87" fmla="*/ 2147483647 h 1073"/>
                <a:gd name="T88" fmla="*/ 2147483647 w 11424"/>
                <a:gd name="T89" fmla="*/ 2147483647 h 1073"/>
                <a:gd name="T90" fmla="*/ 2147483647 w 11424"/>
                <a:gd name="T91" fmla="*/ 2147483647 h 1073"/>
                <a:gd name="T92" fmla="*/ 2147483647 w 11424"/>
                <a:gd name="T93" fmla="*/ 2147483647 h 1073"/>
                <a:gd name="T94" fmla="*/ 2147483647 w 11424"/>
                <a:gd name="T95" fmla="*/ 2147483647 h 1073"/>
                <a:gd name="T96" fmla="*/ 2147483647 w 11424"/>
                <a:gd name="T97" fmla="*/ 2147483647 h 1073"/>
                <a:gd name="T98" fmla="*/ 2147483647 w 11424"/>
                <a:gd name="T99" fmla="*/ 2147483647 h 1073"/>
                <a:gd name="T100" fmla="*/ 2147483647 w 11424"/>
                <a:gd name="T101" fmla="*/ 2147483647 h 1073"/>
                <a:gd name="T102" fmla="*/ 2147483647 w 11424"/>
                <a:gd name="T103" fmla="*/ 2147483647 h 1073"/>
                <a:gd name="T104" fmla="*/ 2147483647 w 11424"/>
                <a:gd name="T105" fmla="*/ 2147483647 h 1073"/>
                <a:gd name="T106" fmla="*/ 2147483647 w 11424"/>
                <a:gd name="T107" fmla="*/ 2147483647 h 1073"/>
                <a:gd name="T108" fmla="*/ 2147483647 w 11424"/>
                <a:gd name="T109" fmla="*/ 2147483647 h 1073"/>
                <a:gd name="T110" fmla="*/ 2147483647 w 11424"/>
                <a:gd name="T111" fmla="*/ 2147483647 h 1073"/>
                <a:gd name="T112" fmla="*/ 2147483647 w 11424"/>
                <a:gd name="T113" fmla="*/ 2147483647 h 1073"/>
                <a:gd name="T114" fmla="*/ 2147483647 w 11424"/>
                <a:gd name="T115" fmla="*/ 2147483647 h 1073"/>
                <a:gd name="T116" fmla="*/ 2147483647 w 11424"/>
                <a:gd name="T117" fmla="*/ 2147483647 h 1073"/>
                <a:gd name="T118" fmla="*/ 2147483647 w 11424"/>
                <a:gd name="T119" fmla="*/ 2147483647 h 1073"/>
                <a:gd name="T120" fmla="*/ 2147483647 w 11424"/>
                <a:gd name="T121" fmla="*/ 2147483647 h 1073"/>
                <a:gd name="T122" fmla="*/ 2147483647 w 11424"/>
                <a:gd name="T123" fmla="*/ 2147483647 h 1073"/>
                <a:gd name="T124" fmla="*/ 2147483647 w 11424"/>
                <a:gd name="T125" fmla="*/ 2147483647 h 1073"/>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24"/>
                <a:gd name="T190" fmla="*/ 0 h 1073"/>
                <a:gd name="T191" fmla="*/ 11424 w 11424"/>
                <a:gd name="T192" fmla="*/ 1073 h 1073"/>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24" h="1073">
                  <a:moveTo>
                    <a:pt x="0" y="0"/>
                  </a:moveTo>
                  <a:lnTo>
                    <a:pt x="8" y="0"/>
                  </a:lnTo>
                  <a:lnTo>
                    <a:pt x="17" y="0"/>
                  </a:lnTo>
                  <a:lnTo>
                    <a:pt x="26" y="0"/>
                  </a:lnTo>
                  <a:lnTo>
                    <a:pt x="35" y="0"/>
                  </a:lnTo>
                  <a:lnTo>
                    <a:pt x="44" y="0"/>
                  </a:lnTo>
                  <a:lnTo>
                    <a:pt x="53" y="0"/>
                  </a:lnTo>
                  <a:lnTo>
                    <a:pt x="62" y="0"/>
                  </a:lnTo>
                  <a:lnTo>
                    <a:pt x="71" y="0"/>
                  </a:lnTo>
                  <a:lnTo>
                    <a:pt x="80" y="0"/>
                  </a:lnTo>
                  <a:lnTo>
                    <a:pt x="89" y="0"/>
                  </a:lnTo>
                  <a:lnTo>
                    <a:pt x="98" y="0"/>
                  </a:lnTo>
                  <a:lnTo>
                    <a:pt x="107" y="0"/>
                  </a:lnTo>
                  <a:lnTo>
                    <a:pt x="116" y="0"/>
                  </a:lnTo>
                  <a:lnTo>
                    <a:pt x="125" y="0"/>
                  </a:lnTo>
                  <a:lnTo>
                    <a:pt x="134" y="0"/>
                  </a:lnTo>
                  <a:lnTo>
                    <a:pt x="143" y="0"/>
                  </a:lnTo>
                  <a:lnTo>
                    <a:pt x="152" y="0"/>
                  </a:lnTo>
                  <a:lnTo>
                    <a:pt x="161" y="0"/>
                  </a:lnTo>
                  <a:lnTo>
                    <a:pt x="170" y="0"/>
                  </a:lnTo>
                  <a:lnTo>
                    <a:pt x="179" y="0"/>
                  </a:lnTo>
                  <a:lnTo>
                    <a:pt x="188" y="0"/>
                  </a:lnTo>
                  <a:lnTo>
                    <a:pt x="197" y="0"/>
                  </a:lnTo>
                  <a:lnTo>
                    <a:pt x="206" y="0"/>
                  </a:lnTo>
                  <a:lnTo>
                    <a:pt x="215" y="0"/>
                  </a:lnTo>
                  <a:lnTo>
                    <a:pt x="224" y="0"/>
                  </a:lnTo>
                  <a:lnTo>
                    <a:pt x="233" y="0"/>
                  </a:lnTo>
                  <a:lnTo>
                    <a:pt x="243" y="0"/>
                  </a:lnTo>
                  <a:lnTo>
                    <a:pt x="252" y="0"/>
                  </a:lnTo>
                  <a:lnTo>
                    <a:pt x="261" y="0"/>
                  </a:lnTo>
                  <a:lnTo>
                    <a:pt x="270" y="0"/>
                  </a:lnTo>
                  <a:lnTo>
                    <a:pt x="279" y="0"/>
                  </a:lnTo>
                  <a:lnTo>
                    <a:pt x="288" y="0"/>
                  </a:lnTo>
                  <a:lnTo>
                    <a:pt x="297" y="0"/>
                  </a:lnTo>
                  <a:lnTo>
                    <a:pt x="306" y="0"/>
                  </a:lnTo>
                  <a:lnTo>
                    <a:pt x="315" y="0"/>
                  </a:lnTo>
                  <a:lnTo>
                    <a:pt x="324" y="0"/>
                  </a:lnTo>
                  <a:lnTo>
                    <a:pt x="333" y="0"/>
                  </a:lnTo>
                  <a:lnTo>
                    <a:pt x="342" y="0"/>
                  </a:lnTo>
                  <a:lnTo>
                    <a:pt x="351" y="0"/>
                  </a:lnTo>
                  <a:lnTo>
                    <a:pt x="360" y="0"/>
                  </a:lnTo>
                  <a:lnTo>
                    <a:pt x="369" y="0"/>
                  </a:lnTo>
                  <a:lnTo>
                    <a:pt x="378" y="0"/>
                  </a:lnTo>
                  <a:lnTo>
                    <a:pt x="387" y="0"/>
                  </a:lnTo>
                  <a:lnTo>
                    <a:pt x="396" y="0"/>
                  </a:lnTo>
                  <a:lnTo>
                    <a:pt x="405" y="0"/>
                  </a:lnTo>
                  <a:lnTo>
                    <a:pt x="414" y="0"/>
                  </a:lnTo>
                  <a:lnTo>
                    <a:pt x="423" y="0"/>
                  </a:lnTo>
                  <a:lnTo>
                    <a:pt x="432" y="0"/>
                  </a:lnTo>
                  <a:lnTo>
                    <a:pt x="441" y="0"/>
                  </a:lnTo>
                  <a:lnTo>
                    <a:pt x="450" y="0"/>
                  </a:lnTo>
                  <a:lnTo>
                    <a:pt x="459" y="0"/>
                  </a:lnTo>
                  <a:lnTo>
                    <a:pt x="468" y="0"/>
                  </a:lnTo>
                  <a:lnTo>
                    <a:pt x="477" y="0"/>
                  </a:lnTo>
                  <a:lnTo>
                    <a:pt x="486" y="0"/>
                  </a:lnTo>
                  <a:lnTo>
                    <a:pt x="495" y="0"/>
                  </a:lnTo>
                  <a:lnTo>
                    <a:pt x="504" y="0"/>
                  </a:lnTo>
                  <a:lnTo>
                    <a:pt x="514" y="0"/>
                  </a:lnTo>
                  <a:lnTo>
                    <a:pt x="523" y="0"/>
                  </a:lnTo>
                  <a:lnTo>
                    <a:pt x="532" y="0"/>
                  </a:lnTo>
                  <a:lnTo>
                    <a:pt x="541" y="0"/>
                  </a:lnTo>
                  <a:lnTo>
                    <a:pt x="550" y="0"/>
                  </a:lnTo>
                  <a:lnTo>
                    <a:pt x="559" y="0"/>
                  </a:lnTo>
                  <a:lnTo>
                    <a:pt x="568" y="0"/>
                  </a:lnTo>
                  <a:lnTo>
                    <a:pt x="577" y="0"/>
                  </a:lnTo>
                  <a:lnTo>
                    <a:pt x="586" y="0"/>
                  </a:lnTo>
                  <a:lnTo>
                    <a:pt x="595" y="0"/>
                  </a:lnTo>
                  <a:lnTo>
                    <a:pt x="604" y="0"/>
                  </a:lnTo>
                  <a:lnTo>
                    <a:pt x="613" y="0"/>
                  </a:lnTo>
                  <a:lnTo>
                    <a:pt x="622" y="0"/>
                  </a:lnTo>
                  <a:lnTo>
                    <a:pt x="631" y="0"/>
                  </a:lnTo>
                  <a:lnTo>
                    <a:pt x="640" y="0"/>
                  </a:lnTo>
                  <a:lnTo>
                    <a:pt x="649" y="0"/>
                  </a:lnTo>
                  <a:lnTo>
                    <a:pt x="658" y="0"/>
                  </a:lnTo>
                  <a:lnTo>
                    <a:pt x="667" y="0"/>
                  </a:lnTo>
                  <a:lnTo>
                    <a:pt x="676" y="0"/>
                  </a:lnTo>
                  <a:lnTo>
                    <a:pt x="685" y="0"/>
                  </a:lnTo>
                  <a:lnTo>
                    <a:pt x="694" y="0"/>
                  </a:lnTo>
                  <a:lnTo>
                    <a:pt x="703" y="0"/>
                  </a:lnTo>
                  <a:lnTo>
                    <a:pt x="712" y="0"/>
                  </a:lnTo>
                  <a:lnTo>
                    <a:pt x="721" y="0"/>
                  </a:lnTo>
                  <a:lnTo>
                    <a:pt x="730" y="0"/>
                  </a:lnTo>
                  <a:lnTo>
                    <a:pt x="739" y="0"/>
                  </a:lnTo>
                  <a:lnTo>
                    <a:pt x="748" y="0"/>
                  </a:lnTo>
                  <a:lnTo>
                    <a:pt x="757" y="0"/>
                  </a:lnTo>
                  <a:lnTo>
                    <a:pt x="766" y="0"/>
                  </a:lnTo>
                  <a:lnTo>
                    <a:pt x="775" y="0"/>
                  </a:lnTo>
                  <a:lnTo>
                    <a:pt x="785" y="0"/>
                  </a:lnTo>
                  <a:lnTo>
                    <a:pt x="794" y="0"/>
                  </a:lnTo>
                  <a:lnTo>
                    <a:pt x="803" y="0"/>
                  </a:lnTo>
                  <a:lnTo>
                    <a:pt x="812" y="0"/>
                  </a:lnTo>
                  <a:lnTo>
                    <a:pt x="821" y="0"/>
                  </a:lnTo>
                  <a:lnTo>
                    <a:pt x="830" y="0"/>
                  </a:lnTo>
                  <a:lnTo>
                    <a:pt x="839" y="0"/>
                  </a:lnTo>
                  <a:lnTo>
                    <a:pt x="848" y="0"/>
                  </a:lnTo>
                  <a:lnTo>
                    <a:pt x="857" y="0"/>
                  </a:lnTo>
                  <a:lnTo>
                    <a:pt x="866" y="0"/>
                  </a:lnTo>
                  <a:lnTo>
                    <a:pt x="875" y="0"/>
                  </a:lnTo>
                  <a:lnTo>
                    <a:pt x="884" y="0"/>
                  </a:lnTo>
                  <a:lnTo>
                    <a:pt x="893" y="0"/>
                  </a:lnTo>
                  <a:lnTo>
                    <a:pt x="902" y="0"/>
                  </a:lnTo>
                  <a:lnTo>
                    <a:pt x="911" y="0"/>
                  </a:lnTo>
                  <a:lnTo>
                    <a:pt x="920" y="0"/>
                  </a:lnTo>
                  <a:lnTo>
                    <a:pt x="929" y="0"/>
                  </a:lnTo>
                  <a:lnTo>
                    <a:pt x="938" y="0"/>
                  </a:lnTo>
                  <a:lnTo>
                    <a:pt x="947" y="0"/>
                  </a:lnTo>
                  <a:lnTo>
                    <a:pt x="956" y="0"/>
                  </a:lnTo>
                  <a:lnTo>
                    <a:pt x="965" y="0"/>
                  </a:lnTo>
                  <a:lnTo>
                    <a:pt x="974" y="0"/>
                  </a:lnTo>
                  <a:lnTo>
                    <a:pt x="983" y="0"/>
                  </a:lnTo>
                  <a:lnTo>
                    <a:pt x="992" y="0"/>
                  </a:lnTo>
                  <a:lnTo>
                    <a:pt x="1001" y="0"/>
                  </a:lnTo>
                  <a:lnTo>
                    <a:pt x="1010" y="0"/>
                  </a:lnTo>
                  <a:lnTo>
                    <a:pt x="1019" y="0"/>
                  </a:lnTo>
                  <a:lnTo>
                    <a:pt x="1028" y="0"/>
                  </a:lnTo>
                  <a:lnTo>
                    <a:pt x="1037" y="0"/>
                  </a:lnTo>
                  <a:lnTo>
                    <a:pt x="1046" y="0"/>
                  </a:lnTo>
                  <a:lnTo>
                    <a:pt x="1056" y="0"/>
                  </a:lnTo>
                  <a:lnTo>
                    <a:pt x="1065" y="0"/>
                  </a:lnTo>
                  <a:lnTo>
                    <a:pt x="1074" y="0"/>
                  </a:lnTo>
                  <a:lnTo>
                    <a:pt x="1083" y="0"/>
                  </a:lnTo>
                  <a:lnTo>
                    <a:pt x="1092" y="0"/>
                  </a:lnTo>
                  <a:lnTo>
                    <a:pt x="1101" y="0"/>
                  </a:lnTo>
                  <a:lnTo>
                    <a:pt x="1110" y="0"/>
                  </a:lnTo>
                  <a:lnTo>
                    <a:pt x="1119" y="0"/>
                  </a:lnTo>
                  <a:lnTo>
                    <a:pt x="1128" y="0"/>
                  </a:lnTo>
                  <a:lnTo>
                    <a:pt x="1137" y="0"/>
                  </a:lnTo>
                  <a:lnTo>
                    <a:pt x="1146" y="0"/>
                  </a:lnTo>
                  <a:lnTo>
                    <a:pt x="1155" y="0"/>
                  </a:lnTo>
                  <a:lnTo>
                    <a:pt x="1164" y="0"/>
                  </a:lnTo>
                  <a:lnTo>
                    <a:pt x="1173" y="0"/>
                  </a:lnTo>
                  <a:lnTo>
                    <a:pt x="1182" y="0"/>
                  </a:lnTo>
                  <a:lnTo>
                    <a:pt x="1191" y="0"/>
                  </a:lnTo>
                  <a:lnTo>
                    <a:pt x="1200" y="0"/>
                  </a:lnTo>
                  <a:lnTo>
                    <a:pt x="1209" y="0"/>
                  </a:lnTo>
                  <a:lnTo>
                    <a:pt x="1218" y="0"/>
                  </a:lnTo>
                  <a:lnTo>
                    <a:pt x="1227" y="0"/>
                  </a:lnTo>
                  <a:lnTo>
                    <a:pt x="1236" y="0"/>
                  </a:lnTo>
                  <a:lnTo>
                    <a:pt x="1245" y="0"/>
                  </a:lnTo>
                  <a:lnTo>
                    <a:pt x="1254" y="0"/>
                  </a:lnTo>
                  <a:lnTo>
                    <a:pt x="1263" y="0"/>
                  </a:lnTo>
                  <a:lnTo>
                    <a:pt x="1272" y="0"/>
                  </a:lnTo>
                  <a:lnTo>
                    <a:pt x="1281" y="0"/>
                  </a:lnTo>
                  <a:lnTo>
                    <a:pt x="1290" y="0"/>
                  </a:lnTo>
                  <a:lnTo>
                    <a:pt x="1299" y="0"/>
                  </a:lnTo>
                  <a:lnTo>
                    <a:pt x="1308" y="0"/>
                  </a:lnTo>
                  <a:lnTo>
                    <a:pt x="1317" y="0"/>
                  </a:lnTo>
                  <a:lnTo>
                    <a:pt x="1327" y="0"/>
                  </a:lnTo>
                  <a:lnTo>
                    <a:pt x="1336" y="0"/>
                  </a:lnTo>
                  <a:lnTo>
                    <a:pt x="1345" y="0"/>
                  </a:lnTo>
                  <a:lnTo>
                    <a:pt x="1354" y="0"/>
                  </a:lnTo>
                  <a:lnTo>
                    <a:pt x="1363" y="0"/>
                  </a:lnTo>
                  <a:lnTo>
                    <a:pt x="1372" y="0"/>
                  </a:lnTo>
                  <a:lnTo>
                    <a:pt x="1381" y="0"/>
                  </a:lnTo>
                  <a:lnTo>
                    <a:pt x="1390" y="0"/>
                  </a:lnTo>
                  <a:lnTo>
                    <a:pt x="1399" y="0"/>
                  </a:lnTo>
                  <a:lnTo>
                    <a:pt x="1408" y="0"/>
                  </a:lnTo>
                  <a:lnTo>
                    <a:pt x="1417" y="0"/>
                  </a:lnTo>
                  <a:lnTo>
                    <a:pt x="1426" y="0"/>
                  </a:lnTo>
                  <a:lnTo>
                    <a:pt x="1435" y="0"/>
                  </a:lnTo>
                  <a:lnTo>
                    <a:pt x="1444" y="0"/>
                  </a:lnTo>
                  <a:lnTo>
                    <a:pt x="1453" y="0"/>
                  </a:lnTo>
                  <a:lnTo>
                    <a:pt x="1462" y="0"/>
                  </a:lnTo>
                  <a:lnTo>
                    <a:pt x="1471" y="0"/>
                  </a:lnTo>
                  <a:lnTo>
                    <a:pt x="1480" y="0"/>
                  </a:lnTo>
                  <a:lnTo>
                    <a:pt x="1489" y="0"/>
                  </a:lnTo>
                  <a:lnTo>
                    <a:pt x="1498" y="0"/>
                  </a:lnTo>
                  <a:lnTo>
                    <a:pt x="1507" y="0"/>
                  </a:lnTo>
                  <a:lnTo>
                    <a:pt x="1516" y="0"/>
                  </a:lnTo>
                  <a:lnTo>
                    <a:pt x="1525" y="0"/>
                  </a:lnTo>
                  <a:lnTo>
                    <a:pt x="1534" y="0"/>
                  </a:lnTo>
                  <a:lnTo>
                    <a:pt x="1543" y="0"/>
                  </a:lnTo>
                  <a:lnTo>
                    <a:pt x="1552" y="0"/>
                  </a:lnTo>
                  <a:lnTo>
                    <a:pt x="1561" y="0"/>
                  </a:lnTo>
                  <a:lnTo>
                    <a:pt x="1570" y="0"/>
                  </a:lnTo>
                  <a:lnTo>
                    <a:pt x="1579" y="0"/>
                  </a:lnTo>
                  <a:lnTo>
                    <a:pt x="1588" y="0"/>
                  </a:lnTo>
                  <a:lnTo>
                    <a:pt x="1598" y="0"/>
                  </a:lnTo>
                  <a:lnTo>
                    <a:pt x="1607" y="0"/>
                  </a:lnTo>
                  <a:lnTo>
                    <a:pt x="1616" y="0"/>
                  </a:lnTo>
                  <a:lnTo>
                    <a:pt x="1625" y="0"/>
                  </a:lnTo>
                  <a:lnTo>
                    <a:pt x="1634" y="0"/>
                  </a:lnTo>
                  <a:lnTo>
                    <a:pt x="1643" y="0"/>
                  </a:lnTo>
                  <a:lnTo>
                    <a:pt x="1652" y="0"/>
                  </a:lnTo>
                  <a:lnTo>
                    <a:pt x="1661" y="0"/>
                  </a:lnTo>
                  <a:lnTo>
                    <a:pt x="1670" y="0"/>
                  </a:lnTo>
                  <a:lnTo>
                    <a:pt x="1679" y="0"/>
                  </a:lnTo>
                  <a:lnTo>
                    <a:pt x="1688" y="0"/>
                  </a:lnTo>
                  <a:lnTo>
                    <a:pt x="1697" y="0"/>
                  </a:lnTo>
                  <a:lnTo>
                    <a:pt x="1706" y="0"/>
                  </a:lnTo>
                  <a:lnTo>
                    <a:pt x="1715" y="0"/>
                  </a:lnTo>
                  <a:lnTo>
                    <a:pt x="1724" y="0"/>
                  </a:lnTo>
                  <a:lnTo>
                    <a:pt x="1733" y="0"/>
                  </a:lnTo>
                  <a:lnTo>
                    <a:pt x="1742" y="0"/>
                  </a:lnTo>
                  <a:lnTo>
                    <a:pt x="1751" y="0"/>
                  </a:lnTo>
                  <a:lnTo>
                    <a:pt x="1760" y="0"/>
                  </a:lnTo>
                  <a:lnTo>
                    <a:pt x="1769" y="0"/>
                  </a:lnTo>
                  <a:lnTo>
                    <a:pt x="1778" y="0"/>
                  </a:lnTo>
                  <a:lnTo>
                    <a:pt x="1787" y="0"/>
                  </a:lnTo>
                  <a:lnTo>
                    <a:pt x="1796" y="0"/>
                  </a:lnTo>
                  <a:lnTo>
                    <a:pt x="1805" y="0"/>
                  </a:lnTo>
                  <a:lnTo>
                    <a:pt x="1814" y="0"/>
                  </a:lnTo>
                  <a:lnTo>
                    <a:pt x="1823" y="0"/>
                  </a:lnTo>
                  <a:lnTo>
                    <a:pt x="1832" y="0"/>
                  </a:lnTo>
                  <a:lnTo>
                    <a:pt x="1841" y="0"/>
                  </a:lnTo>
                  <a:lnTo>
                    <a:pt x="1850" y="0"/>
                  </a:lnTo>
                  <a:lnTo>
                    <a:pt x="1859" y="0"/>
                  </a:lnTo>
                  <a:lnTo>
                    <a:pt x="1869" y="0"/>
                  </a:lnTo>
                  <a:lnTo>
                    <a:pt x="1878" y="1"/>
                  </a:lnTo>
                  <a:lnTo>
                    <a:pt x="1887" y="0"/>
                  </a:lnTo>
                  <a:lnTo>
                    <a:pt x="1896" y="0"/>
                  </a:lnTo>
                  <a:lnTo>
                    <a:pt x="1905" y="0"/>
                  </a:lnTo>
                  <a:lnTo>
                    <a:pt x="1914" y="0"/>
                  </a:lnTo>
                  <a:lnTo>
                    <a:pt x="1923" y="0"/>
                  </a:lnTo>
                  <a:lnTo>
                    <a:pt x="1932" y="0"/>
                  </a:lnTo>
                  <a:lnTo>
                    <a:pt x="1941" y="0"/>
                  </a:lnTo>
                  <a:lnTo>
                    <a:pt x="1950" y="0"/>
                  </a:lnTo>
                  <a:lnTo>
                    <a:pt x="1959" y="0"/>
                  </a:lnTo>
                  <a:lnTo>
                    <a:pt x="1968" y="0"/>
                  </a:lnTo>
                  <a:lnTo>
                    <a:pt x="1977" y="0"/>
                  </a:lnTo>
                  <a:lnTo>
                    <a:pt x="1986" y="0"/>
                  </a:lnTo>
                  <a:lnTo>
                    <a:pt x="1995" y="0"/>
                  </a:lnTo>
                  <a:lnTo>
                    <a:pt x="2004" y="0"/>
                  </a:lnTo>
                  <a:lnTo>
                    <a:pt x="2013" y="0"/>
                  </a:lnTo>
                  <a:lnTo>
                    <a:pt x="2022" y="0"/>
                  </a:lnTo>
                  <a:lnTo>
                    <a:pt x="2031" y="0"/>
                  </a:lnTo>
                  <a:lnTo>
                    <a:pt x="2040" y="0"/>
                  </a:lnTo>
                  <a:lnTo>
                    <a:pt x="2049" y="0"/>
                  </a:lnTo>
                  <a:lnTo>
                    <a:pt x="2058" y="0"/>
                  </a:lnTo>
                  <a:lnTo>
                    <a:pt x="2067" y="0"/>
                  </a:lnTo>
                  <a:lnTo>
                    <a:pt x="2076" y="0"/>
                  </a:lnTo>
                  <a:lnTo>
                    <a:pt x="2085" y="0"/>
                  </a:lnTo>
                  <a:lnTo>
                    <a:pt x="2094" y="1"/>
                  </a:lnTo>
                  <a:lnTo>
                    <a:pt x="2103" y="1"/>
                  </a:lnTo>
                  <a:lnTo>
                    <a:pt x="2112" y="2"/>
                  </a:lnTo>
                  <a:lnTo>
                    <a:pt x="2121" y="3"/>
                  </a:lnTo>
                  <a:lnTo>
                    <a:pt x="2130" y="7"/>
                  </a:lnTo>
                  <a:lnTo>
                    <a:pt x="2140" y="15"/>
                  </a:lnTo>
                  <a:lnTo>
                    <a:pt x="2149" y="31"/>
                  </a:lnTo>
                  <a:lnTo>
                    <a:pt x="2158" y="58"/>
                  </a:lnTo>
                  <a:lnTo>
                    <a:pt x="2167" y="94"/>
                  </a:lnTo>
                  <a:lnTo>
                    <a:pt x="2176" y="138"/>
                  </a:lnTo>
                  <a:lnTo>
                    <a:pt x="2185" y="186"/>
                  </a:lnTo>
                  <a:lnTo>
                    <a:pt x="2194" y="234"/>
                  </a:lnTo>
                  <a:lnTo>
                    <a:pt x="2203" y="271"/>
                  </a:lnTo>
                  <a:lnTo>
                    <a:pt x="2212" y="284"/>
                  </a:lnTo>
                  <a:lnTo>
                    <a:pt x="2221" y="267"/>
                  </a:lnTo>
                  <a:lnTo>
                    <a:pt x="2230" y="216"/>
                  </a:lnTo>
                  <a:lnTo>
                    <a:pt x="2239" y="145"/>
                  </a:lnTo>
                  <a:lnTo>
                    <a:pt x="2248" y="82"/>
                  </a:lnTo>
                  <a:lnTo>
                    <a:pt x="2257" y="40"/>
                  </a:lnTo>
                  <a:lnTo>
                    <a:pt x="2266" y="17"/>
                  </a:lnTo>
                  <a:lnTo>
                    <a:pt x="2275" y="7"/>
                  </a:lnTo>
                  <a:lnTo>
                    <a:pt x="2284" y="3"/>
                  </a:lnTo>
                  <a:lnTo>
                    <a:pt x="2293" y="2"/>
                  </a:lnTo>
                  <a:lnTo>
                    <a:pt x="2302" y="1"/>
                  </a:lnTo>
                  <a:lnTo>
                    <a:pt x="2311" y="1"/>
                  </a:lnTo>
                  <a:lnTo>
                    <a:pt x="2320" y="0"/>
                  </a:lnTo>
                  <a:lnTo>
                    <a:pt x="2329" y="0"/>
                  </a:lnTo>
                  <a:lnTo>
                    <a:pt x="2338" y="0"/>
                  </a:lnTo>
                  <a:lnTo>
                    <a:pt x="2347" y="0"/>
                  </a:lnTo>
                  <a:lnTo>
                    <a:pt x="2356" y="0"/>
                  </a:lnTo>
                  <a:lnTo>
                    <a:pt x="2365" y="0"/>
                  </a:lnTo>
                  <a:lnTo>
                    <a:pt x="2374" y="0"/>
                  </a:lnTo>
                  <a:lnTo>
                    <a:pt x="2383" y="0"/>
                  </a:lnTo>
                  <a:lnTo>
                    <a:pt x="2392" y="0"/>
                  </a:lnTo>
                  <a:lnTo>
                    <a:pt x="2401" y="0"/>
                  </a:lnTo>
                  <a:lnTo>
                    <a:pt x="2411" y="0"/>
                  </a:lnTo>
                  <a:lnTo>
                    <a:pt x="2420" y="0"/>
                  </a:lnTo>
                  <a:lnTo>
                    <a:pt x="2429" y="0"/>
                  </a:lnTo>
                  <a:lnTo>
                    <a:pt x="2438" y="0"/>
                  </a:lnTo>
                  <a:lnTo>
                    <a:pt x="2447" y="0"/>
                  </a:lnTo>
                  <a:lnTo>
                    <a:pt x="2456" y="0"/>
                  </a:lnTo>
                  <a:lnTo>
                    <a:pt x="2465" y="0"/>
                  </a:lnTo>
                  <a:lnTo>
                    <a:pt x="2474" y="0"/>
                  </a:lnTo>
                  <a:lnTo>
                    <a:pt x="2483" y="0"/>
                  </a:lnTo>
                  <a:lnTo>
                    <a:pt x="2492" y="0"/>
                  </a:lnTo>
                  <a:lnTo>
                    <a:pt x="2501" y="0"/>
                  </a:lnTo>
                  <a:lnTo>
                    <a:pt x="2510" y="0"/>
                  </a:lnTo>
                  <a:lnTo>
                    <a:pt x="2519" y="0"/>
                  </a:lnTo>
                  <a:lnTo>
                    <a:pt x="2528" y="0"/>
                  </a:lnTo>
                  <a:lnTo>
                    <a:pt x="2537" y="0"/>
                  </a:lnTo>
                  <a:lnTo>
                    <a:pt x="2546" y="0"/>
                  </a:lnTo>
                  <a:lnTo>
                    <a:pt x="2555" y="0"/>
                  </a:lnTo>
                  <a:lnTo>
                    <a:pt x="2564" y="0"/>
                  </a:lnTo>
                  <a:lnTo>
                    <a:pt x="2573" y="0"/>
                  </a:lnTo>
                  <a:lnTo>
                    <a:pt x="2582" y="0"/>
                  </a:lnTo>
                  <a:lnTo>
                    <a:pt x="2591" y="0"/>
                  </a:lnTo>
                  <a:lnTo>
                    <a:pt x="2600" y="0"/>
                  </a:lnTo>
                  <a:lnTo>
                    <a:pt x="2609" y="0"/>
                  </a:lnTo>
                  <a:lnTo>
                    <a:pt x="2618" y="0"/>
                  </a:lnTo>
                  <a:lnTo>
                    <a:pt x="2627" y="0"/>
                  </a:lnTo>
                  <a:lnTo>
                    <a:pt x="2636" y="0"/>
                  </a:lnTo>
                  <a:lnTo>
                    <a:pt x="2645" y="1"/>
                  </a:lnTo>
                  <a:lnTo>
                    <a:pt x="2654" y="2"/>
                  </a:lnTo>
                  <a:lnTo>
                    <a:pt x="2663" y="4"/>
                  </a:lnTo>
                  <a:lnTo>
                    <a:pt x="2672" y="7"/>
                  </a:lnTo>
                  <a:lnTo>
                    <a:pt x="2682" y="10"/>
                  </a:lnTo>
                  <a:lnTo>
                    <a:pt x="2691" y="11"/>
                  </a:lnTo>
                  <a:lnTo>
                    <a:pt x="2700" y="10"/>
                  </a:lnTo>
                  <a:lnTo>
                    <a:pt x="2709" y="8"/>
                  </a:lnTo>
                  <a:lnTo>
                    <a:pt x="2718" y="5"/>
                  </a:lnTo>
                  <a:lnTo>
                    <a:pt x="2727" y="3"/>
                  </a:lnTo>
                  <a:lnTo>
                    <a:pt x="2736" y="2"/>
                  </a:lnTo>
                  <a:lnTo>
                    <a:pt x="2745" y="3"/>
                  </a:lnTo>
                  <a:lnTo>
                    <a:pt x="2754" y="7"/>
                  </a:lnTo>
                  <a:lnTo>
                    <a:pt x="2763" y="14"/>
                  </a:lnTo>
                  <a:lnTo>
                    <a:pt x="2772" y="20"/>
                  </a:lnTo>
                  <a:lnTo>
                    <a:pt x="2781" y="27"/>
                  </a:lnTo>
                  <a:lnTo>
                    <a:pt x="2790" y="35"/>
                  </a:lnTo>
                  <a:lnTo>
                    <a:pt x="2799" y="40"/>
                  </a:lnTo>
                  <a:lnTo>
                    <a:pt x="2808" y="44"/>
                  </a:lnTo>
                  <a:lnTo>
                    <a:pt x="2817" y="48"/>
                  </a:lnTo>
                  <a:lnTo>
                    <a:pt x="2826" y="50"/>
                  </a:lnTo>
                  <a:lnTo>
                    <a:pt x="2835" y="53"/>
                  </a:lnTo>
                  <a:lnTo>
                    <a:pt x="2844" y="53"/>
                  </a:lnTo>
                  <a:lnTo>
                    <a:pt x="2853" y="55"/>
                  </a:lnTo>
                  <a:lnTo>
                    <a:pt x="2862" y="56"/>
                  </a:lnTo>
                  <a:lnTo>
                    <a:pt x="2871" y="57"/>
                  </a:lnTo>
                  <a:lnTo>
                    <a:pt x="2880" y="58"/>
                  </a:lnTo>
                  <a:lnTo>
                    <a:pt x="2889" y="60"/>
                  </a:lnTo>
                  <a:lnTo>
                    <a:pt x="2898" y="61"/>
                  </a:lnTo>
                  <a:lnTo>
                    <a:pt x="2907" y="62"/>
                  </a:lnTo>
                  <a:lnTo>
                    <a:pt x="2916" y="64"/>
                  </a:lnTo>
                  <a:lnTo>
                    <a:pt x="2925" y="64"/>
                  </a:lnTo>
                  <a:lnTo>
                    <a:pt x="2934" y="62"/>
                  </a:lnTo>
                  <a:lnTo>
                    <a:pt x="2944" y="59"/>
                  </a:lnTo>
                  <a:lnTo>
                    <a:pt x="2953" y="54"/>
                  </a:lnTo>
                  <a:lnTo>
                    <a:pt x="2962" y="48"/>
                  </a:lnTo>
                  <a:lnTo>
                    <a:pt x="2971" y="41"/>
                  </a:lnTo>
                  <a:lnTo>
                    <a:pt x="2980" y="34"/>
                  </a:lnTo>
                  <a:lnTo>
                    <a:pt x="2989" y="28"/>
                  </a:lnTo>
                  <a:lnTo>
                    <a:pt x="2998" y="23"/>
                  </a:lnTo>
                  <a:lnTo>
                    <a:pt x="3007" y="19"/>
                  </a:lnTo>
                  <a:lnTo>
                    <a:pt x="3016" y="17"/>
                  </a:lnTo>
                  <a:lnTo>
                    <a:pt x="3025" y="14"/>
                  </a:lnTo>
                  <a:lnTo>
                    <a:pt x="3034" y="13"/>
                  </a:lnTo>
                  <a:lnTo>
                    <a:pt x="3043" y="11"/>
                  </a:lnTo>
                  <a:lnTo>
                    <a:pt x="3052" y="10"/>
                  </a:lnTo>
                  <a:lnTo>
                    <a:pt x="3061" y="9"/>
                  </a:lnTo>
                  <a:lnTo>
                    <a:pt x="3070" y="8"/>
                  </a:lnTo>
                  <a:lnTo>
                    <a:pt x="3079" y="7"/>
                  </a:lnTo>
                  <a:lnTo>
                    <a:pt x="3088" y="7"/>
                  </a:lnTo>
                  <a:lnTo>
                    <a:pt x="3097" y="7"/>
                  </a:lnTo>
                  <a:lnTo>
                    <a:pt x="3106" y="6"/>
                  </a:lnTo>
                  <a:lnTo>
                    <a:pt x="3115" y="6"/>
                  </a:lnTo>
                  <a:lnTo>
                    <a:pt x="3124" y="6"/>
                  </a:lnTo>
                  <a:lnTo>
                    <a:pt x="3133" y="5"/>
                  </a:lnTo>
                  <a:lnTo>
                    <a:pt x="3142" y="5"/>
                  </a:lnTo>
                  <a:lnTo>
                    <a:pt x="3151" y="5"/>
                  </a:lnTo>
                  <a:lnTo>
                    <a:pt x="3160" y="5"/>
                  </a:lnTo>
                  <a:lnTo>
                    <a:pt x="3169" y="4"/>
                  </a:lnTo>
                  <a:lnTo>
                    <a:pt x="3178" y="4"/>
                  </a:lnTo>
                  <a:lnTo>
                    <a:pt x="3187" y="4"/>
                  </a:lnTo>
                  <a:lnTo>
                    <a:pt x="3196" y="4"/>
                  </a:lnTo>
                  <a:lnTo>
                    <a:pt x="3205" y="4"/>
                  </a:lnTo>
                  <a:lnTo>
                    <a:pt x="3215" y="4"/>
                  </a:lnTo>
                  <a:lnTo>
                    <a:pt x="3224" y="4"/>
                  </a:lnTo>
                  <a:lnTo>
                    <a:pt x="3233" y="4"/>
                  </a:lnTo>
                  <a:lnTo>
                    <a:pt x="3242" y="4"/>
                  </a:lnTo>
                  <a:lnTo>
                    <a:pt x="3251" y="4"/>
                  </a:lnTo>
                  <a:lnTo>
                    <a:pt x="3260" y="4"/>
                  </a:lnTo>
                  <a:lnTo>
                    <a:pt x="3269" y="3"/>
                  </a:lnTo>
                  <a:lnTo>
                    <a:pt x="3278" y="3"/>
                  </a:lnTo>
                  <a:lnTo>
                    <a:pt x="3287" y="3"/>
                  </a:lnTo>
                  <a:lnTo>
                    <a:pt x="3296" y="3"/>
                  </a:lnTo>
                  <a:lnTo>
                    <a:pt x="3305" y="3"/>
                  </a:lnTo>
                  <a:lnTo>
                    <a:pt x="3314" y="3"/>
                  </a:lnTo>
                  <a:lnTo>
                    <a:pt x="3323" y="3"/>
                  </a:lnTo>
                  <a:lnTo>
                    <a:pt x="3332" y="3"/>
                  </a:lnTo>
                  <a:lnTo>
                    <a:pt x="3341" y="3"/>
                  </a:lnTo>
                  <a:lnTo>
                    <a:pt x="3350" y="3"/>
                  </a:lnTo>
                  <a:lnTo>
                    <a:pt x="3359" y="3"/>
                  </a:lnTo>
                  <a:lnTo>
                    <a:pt x="3368" y="3"/>
                  </a:lnTo>
                  <a:lnTo>
                    <a:pt x="3377" y="4"/>
                  </a:lnTo>
                  <a:lnTo>
                    <a:pt x="3386" y="5"/>
                  </a:lnTo>
                  <a:lnTo>
                    <a:pt x="3395" y="7"/>
                  </a:lnTo>
                  <a:lnTo>
                    <a:pt x="3404" y="9"/>
                  </a:lnTo>
                  <a:lnTo>
                    <a:pt x="3413" y="10"/>
                  </a:lnTo>
                  <a:lnTo>
                    <a:pt x="3422" y="11"/>
                  </a:lnTo>
                  <a:lnTo>
                    <a:pt x="3431" y="11"/>
                  </a:lnTo>
                  <a:lnTo>
                    <a:pt x="3440" y="10"/>
                  </a:lnTo>
                  <a:lnTo>
                    <a:pt x="3449" y="9"/>
                  </a:lnTo>
                  <a:lnTo>
                    <a:pt x="3458" y="7"/>
                  </a:lnTo>
                  <a:lnTo>
                    <a:pt x="3467" y="6"/>
                  </a:lnTo>
                  <a:lnTo>
                    <a:pt x="3476" y="5"/>
                  </a:lnTo>
                  <a:lnTo>
                    <a:pt x="3486" y="4"/>
                  </a:lnTo>
                  <a:lnTo>
                    <a:pt x="3495" y="3"/>
                  </a:lnTo>
                  <a:lnTo>
                    <a:pt x="3504" y="3"/>
                  </a:lnTo>
                  <a:lnTo>
                    <a:pt x="3513" y="3"/>
                  </a:lnTo>
                  <a:lnTo>
                    <a:pt x="3522" y="3"/>
                  </a:lnTo>
                  <a:lnTo>
                    <a:pt x="3531" y="2"/>
                  </a:lnTo>
                  <a:lnTo>
                    <a:pt x="3540" y="2"/>
                  </a:lnTo>
                  <a:lnTo>
                    <a:pt x="3549" y="2"/>
                  </a:lnTo>
                  <a:lnTo>
                    <a:pt x="3558" y="2"/>
                  </a:lnTo>
                  <a:lnTo>
                    <a:pt x="3567" y="2"/>
                  </a:lnTo>
                  <a:lnTo>
                    <a:pt x="3576" y="2"/>
                  </a:lnTo>
                  <a:lnTo>
                    <a:pt x="3585" y="2"/>
                  </a:lnTo>
                  <a:lnTo>
                    <a:pt x="3594" y="2"/>
                  </a:lnTo>
                  <a:lnTo>
                    <a:pt x="3603" y="2"/>
                  </a:lnTo>
                  <a:lnTo>
                    <a:pt x="3612" y="2"/>
                  </a:lnTo>
                  <a:lnTo>
                    <a:pt x="3621" y="2"/>
                  </a:lnTo>
                  <a:lnTo>
                    <a:pt x="3630" y="2"/>
                  </a:lnTo>
                  <a:lnTo>
                    <a:pt x="3639" y="2"/>
                  </a:lnTo>
                  <a:lnTo>
                    <a:pt x="3648" y="1"/>
                  </a:lnTo>
                  <a:lnTo>
                    <a:pt x="3657" y="1"/>
                  </a:lnTo>
                  <a:lnTo>
                    <a:pt x="3666" y="1"/>
                  </a:lnTo>
                  <a:lnTo>
                    <a:pt x="3675" y="2"/>
                  </a:lnTo>
                  <a:lnTo>
                    <a:pt x="3684" y="1"/>
                  </a:lnTo>
                  <a:lnTo>
                    <a:pt x="3693" y="1"/>
                  </a:lnTo>
                  <a:lnTo>
                    <a:pt x="3702" y="1"/>
                  </a:lnTo>
                  <a:lnTo>
                    <a:pt x="3711" y="1"/>
                  </a:lnTo>
                  <a:lnTo>
                    <a:pt x="3720" y="1"/>
                  </a:lnTo>
                  <a:lnTo>
                    <a:pt x="3729" y="1"/>
                  </a:lnTo>
                  <a:lnTo>
                    <a:pt x="3738" y="1"/>
                  </a:lnTo>
                  <a:lnTo>
                    <a:pt x="3747" y="1"/>
                  </a:lnTo>
                  <a:lnTo>
                    <a:pt x="3757" y="1"/>
                  </a:lnTo>
                  <a:lnTo>
                    <a:pt x="3766" y="1"/>
                  </a:lnTo>
                  <a:lnTo>
                    <a:pt x="3775" y="1"/>
                  </a:lnTo>
                  <a:lnTo>
                    <a:pt x="3784" y="1"/>
                  </a:lnTo>
                  <a:lnTo>
                    <a:pt x="3793" y="1"/>
                  </a:lnTo>
                  <a:lnTo>
                    <a:pt x="3802" y="2"/>
                  </a:lnTo>
                  <a:lnTo>
                    <a:pt x="3811" y="2"/>
                  </a:lnTo>
                  <a:lnTo>
                    <a:pt x="3820" y="3"/>
                  </a:lnTo>
                  <a:lnTo>
                    <a:pt x="3829" y="4"/>
                  </a:lnTo>
                  <a:lnTo>
                    <a:pt x="3838" y="5"/>
                  </a:lnTo>
                  <a:lnTo>
                    <a:pt x="3847" y="5"/>
                  </a:lnTo>
                  <a:lnTo>
                    <a:pt x="3856" y="5"/>
                  </a:lnTo>
                  <a:lnTo>
                    <a:pt x="3865" y="5"/>
                  </a:lnTo>
                  <a:lnTo>
                    <a:pt x="3874" y="5"/>
                  </a:lnTo>
                  <a:lnTo>
                    <a:pt x="3883" y="5"/>
                  </a:lnTo>
                  <a:lnTo>
                    <a:pt x="3892" y="6"/>
                  </a:lnTo>
                  <a:lnTo>
                    <a:pt x="3901" y="7"/>
                  </a:lnTo>
                  <a:lnTo>
                    <a:pt x="3910" y="8"/>
                  </a:lnTo>
                  <a:lnTo>
                    <a:pt x="3919" y="7"/>
                  </a:lnTo>
                  <a:lnTo>
                    <a:pt x="3928" y="7"/>
                  </a:lnTo>
                  <a:lnTo>
                    <a:pt x="3937" y="6"/>
                  </a:lnTo>
                  <a:lnTo>
                    <a:pt x="3946" y="5"/>
                  </a:lnTo>
                  <a:lnTo>
                    <a:pt x="3955" y="4"/>
                  </a:lnTo>
                  <a:lnTo>
                    <a:pt x="3964" y="3"/>
                  </a:lnTo>
                  <a:lnTo>
                    <a:pt x="3973" y="2"/>
                  </a:lnTo>
                  <a:lnTo>
                    <a:pt x="3982" y="1"/>
                  </a:lnTo>
                  <a:lnTo>
                    <a:pt x="3991" y="1"/>
                  </a:lnTo>
                  <a:lnTo>
                    <a:pt x="4000" y="1"/>
                  </a:lnTo>
                  <a:lnTo>
                    <a:pt x="4009" y="1"/>
                  </a:lnTo>
                  <a:lnTo>
                    <a:pt x="4018" y="1"/>
                  </a:lnTo>
                  <a:lnTo>
                    <a:pt x="4028" y="1"/>
                  </a:lnTo>
                  <a:lnTo>
                    <a:pt x="4037" y="1"/>
                  </a:lnTo>
                  <a:lnTo>
                    <a:pt x="4046" y="1"/>
                  </a:lnTo>
                  <a:lnTo>
                    <a:pt x="4055" y="1"/>
                  </a:lnTo>
                  <a:lnTo>
                    <a:pt x="4064" y="1"/>
                  </a:lnTo>
                  <a:lnTo>
                    <a:pt x="4073" y="1"/>
                  </a:lnTo>
                  <a:lnTo>
                    <a:pt x="4082" y="1"/>
                  </a:lnTo>
                  <a:lnTo>
                    <a:pt x="4091" y="1"/>
                  </a:lnTo>
                  <a:lnTo>
                    <a:pt x="4100" y="1"/>
                  </a:lnTo>
                  <a:lnTo>
                    <a:pt x="4109" y="1"/>
                  </a:lnTo>
                  <a:lnTo>
                    <a:pt x="4118" y="1"/>
                  </a:lnTo>
                  <a:lnTo>
                    <a:pt x="4127" y="1"/>
                  </a:lnTo>
                  <a:lnTo>
                    <a:pt x="4136" y="1"/>
                  </a:lnTo>
                  <a:lnTo>
                    <a:pt x="4145" y="1"/>
                  </a:lnTo>
                  <a:lnTo>
                    <a:pt x="4154" y="1"/>
                  </a:lnTo>
                  <a:lnTo>
                    <a:pt x="4163" y="1"/>
                  </a:lnTo>
                  <a:lnTo>
                    <a:pt x="4172" y="2"/>
                  </a:lnTo>
                  <a:lnTo>
                    <a:pt x="4181" y="4"/>
                  </a:lnTo>
                  <a:lnTo>
                    <a:pt x="4190" y="6"/>
                  </a:lnTo>
                  <a:lnTo>
                    <a:pt x="4199" y="9"/>
                  </a:lnTo>
                  <a:lnTo>
                    <a:pt x="4208" y="13"/>
                  </a:lnTo>
                  <a:lnTo>
                    <a:pt x="4217" y="16"/>
                  </a:lnTo>
                  <a:lnTo>
                    <a:pt x="4226" y="17"/>
                  </a:lnTo>
                  <a:lnTo>
                    <a:pt x="4235" y="17"/>
                  </a:lnTo>
                  <a:lnTo>
                    <a:pt x="4244" y="15"/>
                  </a:lnTo>
                  <a:lnTo>
                    <a:pt x="4253" y="12"/>
                  </a:lnTo>
                  <a:lnTo>
                    <a:pt x="4262" y="9"/>
                  </a:lnTo>
                  <a:lnTo>
                    <a:pt x="4271" y="6"/>
                  </a:lnTo>
                  <a:lnTo>
                    <a:pt x="4280" y="4"/>
                  </a:lnTo>
                  <a:lnTo>
                    <a:pt x="4289" y="3"/>
                  </a:lnTo>
                  <a:lnTo>
                    <a:pt x="4299" y="2"/>
                  </a:lnTo>
                  <a:lnTo>
                    <a:pt x="4308" y="2"/>
                  </a:lnTo>
                  <a:lnTo>
                    <a:pt x="4317" y="1"/>
                  </a:lnTo>
                  <a:lnTo>
                    <a:pt x="4326" y="1"/>
                  </a:lnTo>
                  <a:lnTo>
                    <a:pt x="4335" y="1"/>
                  </a:lnTo>
                  <a:lnTo>
                    <a:pt x="4344" y="1"/>
                  </a:lnTo>
                  <a:lnTo>
                    <a:pt x="4353" y="1"/>
                  </a:lnTo>
                  <a:lnTo>
                    <a:pt x="4362" y="1"/>
                  </a:lnTo>
                  <a:lnTo>
                    <a:pt x="4371" y="1"/>
                  </a:lnTo>
                  <a:lnTo>
                    <a:pt x="4380" y="1"/>
                  </a:lnTo>
                  <a:lnTo>
                    <a:pt x="4389" y="1"/>
                  </a:lnTo>
                  <a:lnTo>
                    <a:pt x="4398" y="1"/>
                  </a:lnTo>
                  <a:lnTo>
                    <a:pt x="4407" y="1"/>
                  </a:lnTo>
                  <a:lnTo>
                    <a:pt x="4416" y="1"/>
                  </a:lnTo>
                  <a:lnTo>
                    <a:pt x="4425" y="1"/>
                  </a:lnTo>
                  <a:lnTo>
                    <a:pt x="4434" y="1"/>
                  </a:lnTo>
                  <a:lnTo>
                    <a:pt x="4443" y="1"/>
                  </a:lnTo>
                  <a:lnTo>
                    <a:pt x="4452" y="1"/>
                  </a:lnTo>
                  <a:lnTo>
                    <a:pt x="4461" y="1"/>
                  </a:lnTo>
                  <a:lnTo>
                    <a:pt x="4470" y="1"/>
                  </a:lnTo>
                  <a:lnTo>
                    <a:pt x="4479" y="1"/>
                  </a:lnTo>
                  <a:lnTo>
                    <a:pt x="4488" y="2"/>
                  </a:lnTo>
                  <a:lnTo>
                    <a:pt x="4497" y="3"/>
                  </a:lnTo>
                  <a:lnTo>
                    <a:pt x="4506" y="4"/>
                  </a:lnTo>
                  <a:lnTo>
                    <a:pt x="4515" y="6"/>
                  </a:lnTo>
                  <a:lnTo>
                    <a:pt x="4524" y="8"/>
                  </a:lnTo>
                  <a:lnTo>
                    <a:pt x="4533" y="10"/>
                  </a:lnTo>
                  <a:lnTo>
                    <a:pt x="4542" y="11"/>
                  </a:lnTo>
                  <a:lnTo>
                    <a:pt x="4551" y="11"/>
                  </a:lnTo>
                  <a:lnTo>
                    <a:pt x="4560" y="11"/>
                  </a:lnTo>
                  <a:lnTo>
                    <a:pt x="4570" y="9"/>
                  </a:lnTo>
                  <a:lnTo>
                    <a:pt x="4579" y="8"/>
                  </a:lnTo>
                  <a:lnTo>
                    <a:pt x="4588" y="6"/>
                  </a:lnTo>
                  <a:lnTo>
                    <a:pt x="4597" y="4"/>
                  </a:lnTo>
                  <a:lnTo>
                    <a:pt x="4606" y="3"/>
                  </a:lnTo>
                  <a:lnTo>
                    <a:pt x="4615" y="2"/>
                  </a:lnTo>
                  <a:lnTo>
                    <a:pt x="4624" y="2"/>
                  </a:lnTo>
                  <a:lnTo>
                    <a:pt x="4633" y="1"/>
                  </a:lnTo>
                  <a:lnTo>
                    <a:pt x="4642" y="1"/>
                  </a:lnTo>
                  <a:lnTo>
                    <a:pt x="4651" y="1"/>
                  </a:lnTo>
                  <a:lnTo>
                    <a:pt x="4660" y="1"/>
                  </a:lnTo>
                  <a:lnTo>
                    <a:pt x="4669" y="1"/>
                  </a:lnTo>
                  <a:lnTo>
                    <a:pt x="4678" y="1"/>
                  </a:lnTo>
                  <a:lnTo>
                    <a:pt x="4687" y="1"/>
                  </a:lnTo>
                  <a:lnTo>
                    <a:pt x="4696" y="1"/>
                  </a:lnTo>
                  <a:lnTo>
                    <a:pt x="4705" y="1"/>
                  </a:lnTo>
                  <a:lnTo>
                    <a:pt x="4714" y="1"/>
                  </a:lnTo>
                  <a:lnTo>
                    <a:pt x="4723" y="1"/>
                  </a:lnTo>
                  <a:lnTo>
                    <a:pt x="4732" y="1"/>
                  </a:lnTo>
                  <a:lnTo>
                    <a:pt x="4741" y="2"/>
                  </a:lnTo>
                  <a:lnTo>
                    <a:pt x="4750" y="3"/>
                  </a:lnTo>
                  <a:lnTo>
                    <a:pt x="4759" y="4"/>
                  </a:lnTo>
                  <a:lnTo>
                    <a:pt x="4768" y="6"/>
                  </a:lnTo>
                  <a:lnTo>
                    <a:pt x="4777" y="7"/>
                  </a:lnTo>
                  <a:lnTo>
                    <a:pt x="4786" y="8"/>
                  </a:lnTo>
                  <a:lnTo>
                    <a:pt x="4795" y="9"/>
                  </a:lnTo>
                  <a:lnTo>
                    <a:pt x="4804" y="9"/>
                  </a:lnTo>
                  <a:lnTo>
                    <a:pt x="4813" y="8"/>
                  </a:lnTo>
                  <a:lnTo>
                    <a:pt x="4822" y="7"/>
                  </a:lnTo>
                  <a:lnTo>
                    <a:pt x="4831" y="5"/>
                  </a:lnTo>
                  <a:lnTo>
                    <a:pt x="4841" y="4"/>
                  </a:lnTo>
                  <a:lnTo>
                    <a:pt x="4850" y="3"/>
                  </a:lnTo>
                  <a:lnTo>
                    <a:pt x="4859" y="2"/>
                  </a:lnTo>
                  <a:lnTo>
                    <a:pt x="4868" y="2"/>
                  </a:lnTo>
                  <a:lnTo>
                    <a:pt x="4877" y="7"/>
                  </a:lnTo>
                  <a:lnTo>
                    <a:pt x="4886" y="27"/>
                  </a:lnTo>
                  <a:lnTo>
                    <a:pt x="4895" y="67"/>
                  </a:lnTo>
                  <a:lnTo>
                    <a:pt x="4904" y="128"/>
                  </a:lnTo>
                  <a:lnTo>
                    <a:pt x="4913" y="204"/>
                  </a:lnTo>
                  <a:lnTo>
                    <a:pt x="4922" y="284"/>
                  </a:lnTo>
                  <a:lnTo>
                    <a:pt x="4931" y="359"/>
                  </a:lnTo>
                  <a:lnTo>
                    <a:pt x="4940" y="424"/>
                  </a:lnTo>
                  <a:lnTo>
                    <a:pt x="4949" y="481"/>
                  </a:lnTo>
                  <a:lnTo>
                    <a:pt x="4958" y="530"/>
                  </a:lnTo>
                  <a:lnTo>
                    <a:pt x="4967" y="572"/>
                  </a:lnTo>
                  <a:lnTo>
                    <a:pt x="4976" y="611"/>
                  </a:lnTo>
                  <a:lnTo>
                    <a:pt x="4985" y="641"/>
                  </a:lnTo>
                  <a:lnTo>
                    <a:pt x="4994" y="661"/>
                  </a:lnTo>
                  <a:lnTo>
                    <a:pt x="5003" y="678"/>
                  </a:lnTo>
                  <a:lnTo>
                    <a:pt x="5012" y="669"/>
                  </a:lnTo>
                  <a:lnTo>
                    <a:pt x="5021" y="625"/>
                  </a:lnTo>
                  <a:lnTo>
                    <a:pt x="5030" y="535"/>
                  </a:lnTo>
                  <a:lnTo>
                    <a:pt x="5039" y="401"/>
                  </a:lnTo>
                  <a:lnTo>
                    <a:pt x="5048" y="256"/>
                  </a:lnTo>
                  <a:lnTo>
                    <a:pt x="5057" y="141"/>
                  </a:lnTo>
                  <a:lnTo>
                    <a:pt x="5066" y="76"/>
                  </a:lnTo>
                  <a:lnTo>
                    <a:pt x="5075" y="45"/>
                  </a:lnTo>
                  <a:lnTo>
                    <a:pt x="5084" y="30"/>
                  </a:lnTo>
                  <a:lnTo>
                    <a:pt x="5093" y="22"/>
                  </a:lnTo>
                  <a:lnTo>
                    <a:pt x="5102" y="18"/>
                  </a:lnTo>
                  <a:lnTo>
                    <a:pt x="5112" y="15"/>
                  </a:lnTo>
                  <a:lnTo>
                    <a:pt x="5121" y="14"/>
                  </a:lnTo>
                  <a:lnTo>
                    <a:pt x="5130" y="12"/>
                  </a:lnTo>
                  <a:lnTo>
                    <a:pt x="5139" y="11"/>
                  </a:lnTo>
                  <a:lnTo>
                    <a:pt x="5148" y="10"/>
                  </a:lnTo>
                  <a:lnTo>
                    <a:pt x="5157" y="9"/>
                  </a:lnTo>
                  <a:lnTo>
                    <a:pt x="5166" y="9"/>
                  </a:lnTo>
                  <a:lnTo>
                    <a:pt x="5175" y="8"/>
                  </a:lnTo>
                  <a:lnTo>
                    <a:pt x="5184" y="8"/>
                  </a:lnTo>
                  <a:lnTo>
                    <a:pt x="5193" y="7"/>
                  </a:lnTo>
                  <a:lnTo>
                    <a:pt x="5202" y="7"/>
                  </a:lnTo>
                  <a:lnTo>
                    <a:pt x="5211" y="6"/>
                  </a:lnTo>
                  <a:lnTo>
                    <a:pt x="5220" y="6"/>
                  </a:lnTo>
                  <a:lnTo>
                    <a:pt x="5229" y="6"/>
                  </a:lnTo>
                  <a:lnTo>
                    <a:pt x="5238" y="6"/>
                  </a:lnTo>
                  <a:lnTo>
                    <a:pt x="5247" y="5"/>
                  </a:lnTo>
                  <a:lnTo>
                    <a:pt x="5256" y="5"/>
                  </a:lnTo>
                  <a:lnTo>
                    <a:pt x="5265" y="5"/>
                  </a:lnTo>
                  <a:lnTo>
                    <a:pt x="5274" y="5"/>
                  </a:lnTo>
                  <a:lnTo>
                    <a:pt x="5283" y="4"/>
                  </a:lnTo>
                  <a:lnTo>
                    <a:pt x="5292" y="4"/>
                  </a:lnTo>
                  <a:lnTo>
                    <a:pt x="5301" y="4"/>
                  </a:lnTo>
                  <a:lnTo>
                    <a:pt x="5310" y="4"/>
                  </a:lnTo>
                  <a:lnTo>
                    <a:pt x="5319" y="4"/>
                  </a:lnTo>
                  <a:lnTo>
                    <a:pt x="5328" y="4"/>
                  </a:lnTo>
                  <a:lnTo>
                    <a:pt x="5337" y="4"/>
                  </a:lnTo>
                  <a:lnTo>
                    <a:pt x="5346" y="3"/>
                  </a:lnTo>
                  <a:lnTo>
                    <a:pt x="5355" y="3"/>
                  </a:lnTo>
                  <a:lnTo>
                    <a:pt x="5364" y="3"/>
                  </a:lnTo>
                  <a:lnTo>
                    <a:pt x="5373" y="3"/>
                  </a:lnTo>
                  <a:lnTo>
                    <a:pt x="5383" y="3"/>
                  </a:lnTo>
                  <a:lnTo>
                    <a:pt x="5392" y="3"/>
                  </a:lnTo>
                  <a:lnTo>
                    <a:pt x="5401" y="3"/>
                  </a:lnTo>
                  <a:lnTo>
                    <a:pt x="5410" y="3"/>
                  </a:lnTo>
                  <a:lnTo>
                    <a:pt x="5419" y="3"/>
                  </a:lnTo>
                  <a:lnTo>
                    <a:pt x="5428" y="3"/>
                  </a:lnTo>
                  <a:lnTo>
                    <a:pt x="5437" y="3"/>
                  </a:lnTo>
                  <a:lnTo>
                    <a:pt x="5446" y="3"/>
                  </a:lnTo>
                  <a:lnTo>
                    <a:pt x="5455" y="3"/>
                  </a:lnTo>
                  <a:lnTo>
                    <a:pt x="5464" y="3"/>
                  </a:lnTo>
                  <a:lnTo>
                    <a:pt x="5473" y="3"/>
                  </a:lnTo>
                  <a:lnTo>
                    <a:pt x="5482" y="3"/>
                  </a:lnTo>
                  <a:lnTo>
                    <a:pt x="5491" y="3"/>
                  </a:lnTo>
                  <a:lnTo>
                    <a:pt x="5500" y="3"/>
                  </a:lnTo>
                  <a:lnTo>
                    <a:pt x="5509" y="2"/>
                  </a:lnTo>
                  <a:lnTo>
                    <a:pt x="5518" y="3"/>
                  </a:lnTo>
                  <a:lnTo>
                    <a:pt x="5527" y="2"/>
                  </a:lnTo>
                  <a:lnTo>
                    <a:pt x="5536" y="3"/>
                  </a:lnTo>
                  <a:lnTo>
                    <a:pt x="5545" y="3"/>
                  </a:lnTo>
                  <a:lnTo>
                    <a:pt x="5554" y="3"/>
                  </a:lnTo>
                  <a:lnTo>
                    <a:pt x="5563" y="3"/>
                  </a:lnTo>
                  <a:lnTo>
                    <a:pt x="5572" y="3"/>
                  </a:lnTo>
                  <a:lnTo>
                    <a:pt x="5581" y="3"/>
                  </a:lnTo>
                  <a:lnTo>
                    <a:pt x="5590" y="3"/>
                  </a:lnTo>
                  <a:lnTo>
                    <a:pt x="5599" y="3"/>
                  </a:lnTo>
                  <a:lnTo>
                    <a:pt x="5608" y="2"/>
                  </a:lnTo>
                  <a:lnTo>
                    <a:pt x="5617" y="2"/>
                  </a:lnTo>
                  <a:lnTo>
                    <a:pt x="5626" y="2"/>
                  </a:lnTo>
                  <a:lnTo>
                    <a:pt x="5635" y="2"/>
                  </a:lnTo>
                  <a:lnTo>
                    <a:pt x="5644" y="2"/>
                  </a:lnTo>
                  <a:lnTo>
                    <a:pt x="5654" y="2"/>
                  </a:lnTo>
                  <a:lnTo>
                    <a:pt x="5663" y="2"/>
                  </a:lnTo>
                  <a:lnTo>
                    <a:pt x="5672" y="2"/>
                  </a:lnTo>
                  <a:lnTo>
                    <a:pt x="5681" y="2"/>
                  </a:lnTo>
                  <a:lnTo>
                    <a:pt x="5690" y="2"/>
                  </a:lnTo>
                  <a:lnTo>
                    <a:pt x="5699" y="2"/>
                  </a:lnTo>
                  <a:lnTo>
                    <a:pt x="5708" y="2"/>
                  </a:lnTo>
                  <a:lnTo>
                    <a:pt x="5717" y="2"/>
                  </a:lnTo>
                  <a:lnTo>
                    <a:pt x="5726" y="2"/>
                  </a:lnTo>
                  <a:lnTo>
                    <a:pt x="5735" y="2"/>
                  </a:lnTo>
                  <a:lnTo>
                    <a:pt x="5744" y="2"/>
                  </a:lnTo>
                  <a:lnTo>
                    <a:pt x="5753" y="2"/>
                  </a:lnTo>
                  <a:lnTo>
                    <a:pt x="5762" y="1"/>
                  </a:lnTo>
                  <a:lnTo>
                    <a:pt x="5771" y="1"/>
                  </a:lnTo>
                  <a:lnTo>
                    <a:pt x="5780" y="2"/>
                  </a:lnTo>
                  <a:lnTo>
                    <a:pt x="5789" y="1"/>
                  </a:lnTo>
                  <a:lnTo>
                    <a:pt x="5798" y="1"/>
                  </a:lnTo>
                  <a:lnTo>
                    <a:pt x="5807" y="1"/>
                  </a:lnTo>
                  <a:lnTo>
                    <a:pt x="5816" y="1"/>
                  </a:lnTo>
                  <a:lnTo>
                    <a:pt x="5825" y="1"/>
                  </a:lnTo>
                  <a:lnTo>
                    <a:pt x="5834" y="1"/>
                  </a:lnTo>
                  <a:lnTo>
                    <a:pt x="5843" y="1"/>
                  </a:lnTo>
                  <a:lnTo>
                    <a:pt x="5852" y="1"/>
                  </a:lnTo>
                  <a:lnTo>
                    <a:pt x="5861" y="1"/>
                  </a:lnTo>
                  <a:lnTo>
                    <a:pt x="5870" y="1"/>
                  </a:lnTo>
                  <a:lnTo>
                    <a:pt x="5879" y="1"/>
                  </a:lnTo>
                  <a:lnTo>
                    <a:pt x="5888" y="1"/>
                  </a:lnTo>
                  <a:lnTo>
                    <a:pt x="5897" y="1"/>
                  </a:lnTo>
                  <a:lnTo>
                    <a:pt x="5906" y="1"/>
                  </a:lnTo>
                  <a:lnTo>
                    <a:pt x="5915" y="1"/>
                  </a:lnTo>
                  <a:lnTo>
                    <a:pt x="5925" y="1"/>
                  </a:lnTo>
                  <a:lnTo>
                    <a:pt x="5934" y="1"/>
                  </a:lnTo>
                  <a:lnTo>
                    <a:pt x="5943" y="1"/>
                  </a:lnTo>
                  <a:lnTo>
                    <a:pt x="5952" y="1"/>
                  </a:lnTo>
                  <a:lnTo>
                    <a:pt x="5961" y="1"/>
                  </a:lnTo>
                  <a:lnTo>
                    <a:pt x="5970" y="2"/>
                  </a:lnTo>
                  <a:lnTo>
                    <a:pt x="5979" y="2"/>
                  </a:lnTo>
                  <a:lnTo>
                    <a:pt x="5988" y="2"/>
                  </a:lnTo>
                  <a:lnTo>
                    <a:pt x="5997" y="2"/>
                  </a:lnTo>
                  <a:lnTo>
                    <a:pt x="6006" y="1"/>
                  </a:lnTo>
                  <a:lnTo>
                    <a:pt x="6015" y="1"/>
                  </a:lnTo>
                  <a:lnTo>
                    <a:pt x="6024" y="1"/>
                  </a:lnTo>
                  <a:lnTo>
                    <a:pt x="6033" y="1"/>
                  </a:lnTo>
                  <a:lnTo>
                    <a:pt x="6042" y="1"/>
                  </a:lnTo>
                  <a:lnTo>
                    <a:pt x="6051" y="1"/>
                  </a:lnTo>
                  <a:lnTo>
                    <a:pt x="6060" y="1"/>
                  </a:lnTo>
                  <a:lnTo>
                    <a:pt x="6069" y="1"/>
                  </a:lnTo>
                  <a:lnTo>
                    <a:pt x="6078" y="1"/>
                  </a:lnTo>
                  <a:lnTo>
                    <a:pt x="6087" y="1"/>
                  </a:lnTo>
                  <a:lnTo>
                    <a:pt x="6096" y="1"/>
                  </a:lnTo>
                  <a:lnTo>
                    <a:pt x="6105" y="1"/>
                  </a:lnTo>
                  <a:lnTo>
                    <a:pt x="6114" y="1"/>
                  </a:lnTo>
                  <a:lnTo>
                    <a:pt x="6123" y="1"/>
                  </a:lnTo>
                  <a:lnTo>
                    <a:pt x="6132" y="1"/>
                  </a:lnTo>
                  <a:lnTo>
                    <a:pt x="6141" y="1"/>
                  </a:lnTo>
                  <a:lnTo>
                    <a:pt x="6150" y="1"/>
                  </a:lnTo>
                  <a:lnTo>
                    <a:pt x="6159" y="1"/>
                  </a:lnTo>
                  <a:lnTo>
                    <a:pt x="6168" y="1"/>
                  </a:lnTo>
                  <a:lnTo>
                    <a:pt x="6177" y="1"/>
                  </a:lnTo>
                  <a:lnTo>
                    <a:pt x="6186" y="1"/>
                  </a:lnTo>
                  <a:lnTo>
                    <a:pt x="6196" y="1"/>
                  </a:lnTo>
                  <a:lnTo>
                    <a:pt x="6205" y="1"/>
                  </a:lnTo>
                  <a:lnTo>
                    <a:pt x="6214" y="1"/>
                  </a:lnTo>
                  <a:lnTo>
                    <a:pt x="6223" y="1"/>
                  </a:lnTo>
                  <a:lnTo>
                    <a:pt x="6232" y="1"/>
                  </a:lnTo>
                  <a:lnTo>
                    <a:pt x="6241" y="1"/>
                  </a:lnTo>
                  <a:lnTo>
                    <a:pt x="6250" y="1"/>
                  </a:lnTo>
                  <a:lnTo>
                    <a:pt x="6259" y="1"/>
                  </a:lnTo>
                  <a:lnTo>
                    <a:pt x="6268" y="1"/>
                  </a:lnTo>
                  <a:lnTo>
                    <a:pt x="6277" y="1"/>
                  </a:lnTo>
                  <a:lnTo>
                    <a:pt x="6286" y="1"/>
                  </a:lnTo>
                  <a:lnTo>
                    <a:pt x="6295" y="1"/>
                  </a:lnTo>
                  <a:lnTo>
                    <a:pt x="6304" y="1"/>
                  </a:lnTo>
                  <a:lnTo>
                    <a:pt x="6313" y="1"/>
                  </a:lnTo>
                  <a:lnTo>
                    <a:pt x="6322" y="1"/>
                  </a:lnTo>
                  <a:lnTo>
                    <a:pt x="6331" y="1"/>
                  </a:lnTo>
                  <a:lnTo>
                    <a:pt x="6340" y="1"/>
                  </a:lnTo>
                  <a:lnTo>
                    <a:pt x="6349" y="1"/>
                  </a:lnTo>
                  <a:lnTo>
                    <a:pt x="6358" y="1"/>
                  </a:lnTo>
                  <a:lnTo>
                    <a:pt x="6367" y="1"/>
                  </a:lnTo>
                  <a:lnTo>
                    <a:pt x="6376" y="1"/>
                  </a:lnTo>
                  <a:lnTo>
                    <a:pt x="6385" y="1"/>
                  </a:lnTo>
                  <a:lnTo>
                    <a:pt x="6394" y="1"/>
                  </a:lnTo>
                  <a:lnTo>
                    <a:pt x="6403" y="1"/>
                  </a:lnTo>
                  <a:lnTo>
                    <a:pt x="6412" y="1"/>
                  </a:lnTo>
                  <a:lnTo>
                    <a:pt x="6421" y="1"/>
                  </a:lnTo>
                  <a:lnTo>
                    <a:pt x="6430" y="1"/>
                  </a:lnTo>
                  <a:lnTo>
                    <a:pt x="6439" y="1"/>
                  </a:lnTo>
                  <a:lnTo>
                    <a:pt x="6448" y="1"/>
                  </a:lnTo>
                  <a:lnTo>
                    <a:pt x="6458" y="1"/>
                  </a:lnTo>
                  <a:lnTo>
                    <a:pt x="6467" y="1"/>
                  </a:lnTo>
                  <a:lnTo>
                    <a:pt x="6476" y="1"/>
                  </a:lnTo>
                  <a:lnTo>
                    <a:pt x="6485" y="1"/>
                  </a:lnTo>
                  <a:lnTo>
                    <a:pt x="6494" y="1"/>
                  </a:lnTo>
                  <a:lnTo>
                    <a:pt x="6503" y="1"/>
                  </a:lnTo>
                  <a:lnTo>
                    <a:pt x="6512" y="1"/>
                  </a:lnTo>
                  <a:lnTo>
                    <a:pt x="6521" y="1"/>
                  </a:lnTo>
                  <a:lnTo>
                    <a:pt x="6530" y="1"/>
                  </a:lnTo>
                  <a:lnTo>
                    <a:pt x="6539" y="1"/>
                  </a:lnTo>
                  <a:lnTo>
                    <a:pt x="6548" y="1"/>
                  </a:lnTo>
                  <a:lnTo>
                    <a:pt x="6557" y="1"/>
                  </a:lnTo>
                  <a:lnTo>
                    <a:pt x="6566" y="1"/>
                  </a:lnTo>
                  <a:lnTo>
                    <a:pt x="6575" y="1"/>
                  </a:lnTo>
                  <a:lnTo>
                    <a:pt x="6584" y="1"/>
                  </a:lnTo>
                  <a:lnTo>
                    <a:pt x="6593" y="1"/>
                  </a:lnTo>
                  <a:lnTo>
                    <a:pt x="6602" y="1"/>
                  </a:lnTo>
                  <a:lnTo>
                    <a:pt x="6611" y="1"/>
                  </a:lnTo>
                  <a:lnTo>
                    <a:pt x="6620" y="1"/>
                  </a:lnTo>
                  <a:lnTo>
                    <a:pt x="6629" y="1"/>
                  </a:lnTo>
                  <a:lnTo>
                    <a:pt x="6638" y="1"/>
                  </a:lnTo>
                  <a:lnTo>
                    <a:pt x="6647" y="1"/>
                  </a:lnTo>
                  <a:lnTo>
                    <a:pt x="6656" y="1"/>
                  </a:lnTo>
                  <a:lnTo>
                    <a:pt x="6665" y="1"/>
                  </a:lnTo>
                  <a:lnTo>
                    <a:pt x="6674" y="1"/>
                  </a:lnTo>
                  <a:lnTo>
                    <a:pt x="6683" y="1"/>
                  </a:lnTo>
                  <a:lnTo>
                    <a:pt x="6692" y="1"/>
                  </a:lnTo>
                  <a:lnTo>
                    <a:pt x="6701" y="1"/>
                  </a:lnTo>
                  <a:lnTo>
                    <a:pt x="6710" y="1"/>
                  </a:lnTo>
                  <a:lnTo>
                    <a:pt x="6719" y="1"/>
                  </a:lnTo>
                  <a:lnTo>
                    <a:pt x="6729" y="2"/>
                  </a:lnTo>
                  <a:lnTo>
                    <a:pt x="6738" y="5"/>
                  </a:lnTo>
                  <a:lnTo>
                    <a:pt x="6747" y="15"/>
                  </a:lnTo>
                  <a:lnTo>
                    <a:pt x="6756" y="41"/>
                  </a:lnTo>
                  <a:lnTo>
                    <a:pt x="6765" y="103"/>
                  </a:lnTo>
                  <a:lnTo>
                    <a:pt x="6774" y="229"/>
                  </a:lnTo>
                  <a:lnTo>
                    <a:pt x="6783" y="425"/>
                  </a:lnTo>
                  <a:lnTo>
                    <a:pt x="6792" y="648"/>
                  </a:lnTo>
                  <a:lnTo>
                    <a:pt x="6801" y="854"/>
                  </a:lnTo>
                  <a:lnTo>
                    <a:pt x="6810" y="1015"/>
                  </a:lnTo>
                  <a:lnTo>
                    <a:pt x="6819" y="1073"/>
                  </a:lnTo>
                  <a:lnTo>
                    <a:pt x="6828" y="1051"/>
                  </a:lnTo>
                  <a:lnTo>
                    <a:pt x="6837" y="972"/>
                  </a:lnTo>
                  <a:lnTo>
                    <a:pt x="6846" y="853"/>
                  </a:lnTo>
                  <a:lnTo>
                    <a:pt x="6855" y="723"/>
                  </a:lnTo>
                  <a:lnTo>
                    <a:pt x="6864" y="596"/>
                  </a:lnTo>
                  <a:lnTo>
                    <a:pt x="6873" y="470"/>
                  </a:lnTo>
                  <a:lnTo>
                    <a:pt x="6882" y="346"/>
                  </a:lnTo>
                  <a:lnTo>
                    <a:pt x="6891" y="235"/>
                  </a:lnTo>
                  <a:lnTo>
                    <a:pt x="6900" y="146"/>
                  </a:lnTo>
                  <a:lnTo>
                    <a:pt x="6909" y="88"/>
                  </a:lnTo>
                  <a:lnTo>
                    <a:pt x="6918" y="52"/>
                  </a:lnTo>
                  <a:lnTo>
                    <a:pt x="6927" y="31"/>
                  </a:lnTo>
                  <a:lnTo>
                    <a:pt x="6936" y="19"/>
                  </a:lnTo>
                  <a:lnTo>
                    <a:pt x="6945" y="13"/>
                  </a:lnTo>
                  <a:lnTo>
                    <a:pt x="6954" y="9"/>
                  </a:lnTo>
                  <a:lnTo>
                    <a:pt x="6963" y="7"/>
                  </a:lnTo>
                  <a:lnTo>
                    <a:pt x="6972" y="6"/>
                  </a:lnTo>
                  <a:lnTo>
                    <a:pt x="6981" y="5"/>
                  </a:lnTo>
                  <a:lnTo>
                    <a:pt x="6990" y="5"/>
                  </a:lnTo>
                  <a:lnTo>
                    <a:pt x="7000" y="5"/>
                  </a:lnTo>
                  <a:lnTo>
                    <a:pt x="7009" y="4"/>
                  </a:lnTo>
                  <a:lnTo>
                    <a:pt x="7018" y="4"/>
                  </a:lnTo>
                  <a:lnTo>
                    <a:pt x="7027" y="4"/>
                  </a:lnTo>
                  <a:lnTo>
                    <a:pt x="7036" y="4"/>
                  </a:lnTo>
                  <a:lnTo>
                    <a:pt x="7045" y="4"/>
                  </a:lnTo>
                  <a:lnTo>
                    <a:pt x="7054" y="3"/>
                  </a:lnTo>
                  <a:lnTo>
                    <a:pt x="7063" y="4"/>
                  </a:lnTo>
                  <a:lnTo>
                    <a:pt x="7072" y="3"/>
                  </a:lnTo>
                  <a:lnTo>
                    <a:pt x="7081" y="4"/>
                  </a:lnTo>
                  <a:lnTo>
                    <a:pt x="7090" y="3"/>
                  </a:lnTo>
                  <a:lnTo>
                    <a:pt x="7099" y="4"/>
                  </a:lnTo>
                  <a:lnTo>
                    <a:pt x="7108" y="3"/>
                  </a:lnTo>
                  <a:lnTo>
                    <a:pt x="7117" y="3"/>
                  </a:lnTo>
                  <a:lnTo>
                    <a:pt x="7126" y="3"/>
                  </a:lnTo>
                  <a:lnTo>
                    <a:pt x="7135" y="3"/>
                  </a:lnTo>
                  <a:lnTo>
                    <a:pt x="7144" y="3"/>
                  </a:lnTo>
                  <a:lnTo>
                    <a:pt x="7153" y="3"/>
                  </a:lnTo>
                  <a:lnTo>
                    <a:pt x="7162" y="3"/>
                  </a:lnTo>
                  <a:lnTo>
                    <a:pt x="7171" y="3"/>
                  </a:lnTo>
                  <a:lnTo>
                    <a:pt x="7180" y="3"/>
                  </a:lnTo>
                  <a:lnTo>
                    <a:pt x="7189" y="3"/>
                  </a:lnTo>
                  <a:lnTo>
                    <a:pt x="7198" y="2"/>
                  </a:lnTo>
                  <a:lnTo>
                    <a:pt x="7207" y="2"/>
                  </a:lnTo>
                  <a:lnTo>
                    <a:pt x="7216" y="2"/>
                  </a:lnTo>
                  <a:lnTo>
                    <a:pt x="7225" y="2"/>
                  </a:lnTo>
                  <a:lnTo>
                    <a:pt x="7234" y="2"/>
                  </a:lnTo>
                  <a:lnTo>
                    <a:pt x="7243" y="2"/>
                  </a:lnTo>
                  <a:lnTo>
                    <a:pt x="7252" y="2"/>
                  </a:lnTo>
                  <a:lnTo>
                    <a:pt x="7261" y="2"/>
                  </a:lnTo>
                  <a:lnTo>
                    <a:pt x="7271" y="2"/>
                  </a:lnTo>
                  <a:lnTo>
                    <a:pt x="7280" y="2"/>
                  </a:lnTo>
                  <a:lnTo>
                    <a:pt x="7289" y="2"/>
                  </a:lnTo>
                  <a:lnTo>
                    <a:pt x="7298" y="2"/>
                  </a:lnTo>
                  <a:lnTo>
                    <a:pt x="7307" y="2"/>
                  </a:lnTo>
                  <a:lnTo>
                    <a:pt x="7316" y="2"/>
                  </a:lnTo>
                  <a:lnTo>
                    <a:pt x="7325" y="2"/>
                  </a:lnTo>
                  <a:lnTo>
                    <a:pt x="7334" y="2"/>
                  </a:lnTo>
                  <a:lnTo>
                    <a:pt x="7343" y="2"/>
                  </a:lnTo>
                  <a:lnTo>
                    <a:pt x="7352" y="2"/>
                  </a:lnTo>
                  <a:lnTo>
                    <a:pt x="7361" y="2"/>
                  </a:lnTo>
                  <a:lnTo>
                    <a:pt x="7370" y="2"/>
                  </a:lnTo>
                  <a:lnTo>
                    <a:pt x="7379" y="2"/>
                  </a:lnTo>
                  <a:lnTo>
                    <a:pt x="7388" y="2"/>
                  </a:lnTo>
                  <a:lnTo>
                    <a:pt x="7397" y="2"/>
                  </a:lnTo>
                  <a:lnTo>
                    <a:pt x="7406" y="2"/>
                  </a:lnTo>
                  <a:lnTo>
                    <a:pt x="7415" y="2"/>
                  </a:lnTo>
                  <a:lnTo>
                    <a:pt x="7424" y="3"/>
                  </a:lnTo>
                  <a:lnTo>
                    <a:pt x="7433" y="3"/>
                  </a:lnTo>
                  <a:lnTo>
                    <a:pt x="7442" y="5"/>
                  </a:lnTo>
                  <a:lnTo>
                    <a:pt x="7451" y="7"/>
                  </a:lnTo>
                  <a:lnTo>
                    <a:pt x="7460" y="11"/>
                  </a:lnTo>
                  <a:lnTo>
                    <a:pt x="7469" y="15"/>
                  </a:lnTo>
                  <a:lnTo>
                    <a:pt x="7478" y="19"/>
                  </a:lnTo>
                  <a:lnTo>
                    <a:pt x="7487" y="24"/>
                  </a:lnTo>
                  <a:lnTo>
                    <a:pt x="7496" y="26"/>
                  </a:lnTo>
                  <a:lnTo>
                    <a:pt x="7505" y="26"/>
                  </a:lnTo>
                  <a:lnTo>
                    <a:pt x="7514" y="24"/>
                  </a:lnTo>
                  <a:lnTo>
                    <a:pt x="7523" y="20"/>
                  </a:lnTo>
                  <a:lnTo>
                    <a:pt x="7532" y="17"/>
                  </a:lnTo>
                  <a:lnTo>
                    <a:pt x="7542" y="13"/>
                  </a:lnTo>
                  <a:lnTo>
                    <a:pt x="7551" y="9"/>
                  </a:lnTo>
                  <a:lnTo>
                    <a:pt x="7560" y="7"/>
                  </a:lnTo>
                  <a:lnTo>
                    <a:pt x="7569" y="5"/>
                  </a:lnTo>
                  <a:lnTo>
                    <a:pt x="7578" y="4"/>
                  </a:lnTo>
                  <a:lnTo>
                    <a:pt x="7587" y="3"/>
                  </a:lnTo>
                  <a:lnTo>
                    <a:pt x="7596" y="3"/>
                  </a:lnTo>
                  <a:lnTo>
                    <a:pt x="7605" y="2"/>
                  </a:lnTo>
                  <a:lnTo>
                    <a:pt x="7614" y="2"/>
                  </a:lnTo>
                  <a:lnTo>
                    <a:pt x="7623" y="2"/>
                  </a:lnTo>
                  <a:lnTo>
                    <a:pt x="7632" y="2"/>
                  </a:lnTo>
                  <a:lnTo>
                    <a:pt x="7641" y="2"/>
                  </a:lnTo>
                  <a:lnTo>
                    <a:pt x="7650" y="2"/>
                  </a:lnTo>
                  <a:lnTo>
                    <a:pt x="7659" y="2"/>
                  </a:lnTo>
                  <a:lnTo>
                    <a:pt x="7668" y="2"/>
                  </a:lnTo>
                  <a:lnTo>
                    <a:pt x="7677" y="2"/>
                  </a:lnTo>
                  <a:lnTo>
                    <a:pt x="7686" y="1"/>
                  </a:lnTo>
                  <a:lnTo>
                    <a:pt x="7695" y="1"/>
                  </a:lnTo>
                  <a:lnTo>
                    <a:pt x="7704" y="1"/>
                  </a:lnTo>
                  <a:lnTo>
                    <a:pt x="7713" y="1"/>
                  </a:lnTo>
                  <a:lnTo>
                    <a:pt x="7722" y="2"/>
                  </a:lnTo>
                  <a:lnTo>
                    <a:pt x="7731" y="1"/>
                  </a:lnTo>
                  <a:lnTo>
                    <a:pt x="7740" y="1"/>
                  </a:lnTo>
                  <a:lnTo>
                    <a:pt x="7749" y="1"/>
                  </a:lnTo>
                  <a:lnTo>
                    <a:pt x="7758" y="2"/>
                  </a:lnTo>
                  <a:lnTo>
                    <a:pt x="7767" y="1"/>
                  </a:lnTo>
                  <a:lnTo>
                    <a:pt x="7776" y="1"/>
                  </a:lnTo>
                  <a:lnTo>
                    <a:pt x="7785" y="1"/>
                  </a:lnTo>
                  <a:lnTo>
                    <a:pt x="7794" y="1"/>
                  </a:lnTo>
                  <a:lnTo>
                    <a:pt x="7803" y="1"/>
                  </a:lnTo>
                  <a:lnTo>
                    <a:pt x="7813" y="1"/>
                  </a:lnTo>
                  <a:lnTo>
                    <a:pt x="7822" y="1"/>
                  </a:lnTo>
                  <a:lnTo>
                    <a:pt x="7831" y="1"/>
                  </a:lnTo>
                  <a:lnTo>
                    <a:pt x="7840" y="1"/>
                  </a:lnTo>
                  <a:lnTo>
                    <a:pt x="7849" y="1"/>
                  </a:lnTo>
                  <a:lnTo>
                    <a:pt x="7858" y="2"/>
                  </a:lnTo>
                  <a:lnTo>
                    <a:pt x="7867" y="1"/>
                  </a:lnTo>
                  <a:lnTo>
                    <a:pt x="7876" y="1"/>
                  </a:lnTo>
                  <a:lnTo>
                    <a:pt x="7885" y="1"/>
                  </a:lnTo>
                  <a:lnTo>
                    <a:pt x="7894" y="2"/>
                  </a:lnTo>
                  <a:lnTo>
                    <a:pt x="7903" y="1"/>
                  </a:lnTo>
                  <a:lnTo>
                    <a:pt x="7912" y="1"/>
                  </a:lnTo>
                  <a:lnTo>
                    <a:pt x="7921" y="1"/>
                  </a:lnTo>
                  <a:lnTo>
                    <a:pt x="7930" y="1"/>
                  </a:lnTo>
                  <a:lnTo>
                    <a:pt x="7939" y="1"/>
                  </a:lnTo>
                  <a:lnTo>
                    <a:pt x="7948" y="1"/>
                  </a:lnTo>
                  <a:lnTo>
                    <a:pt x="7957" y="1"/>
                  </a:lnTo>
                  <a:lnTo>
                    <a:pt x="7966" y="1"/>
                  </a:lnTo>
                  <a:lnTo>
                    <a:pt x="7975" y="1"/>
                  </a:lnTo>
                  <a:lnTo>
                    <a:pt x="7984" y="1"/>
                  </a:lnTo>
                  <a:lnTo>
                    <a:pt x="7993" y="1"/>
                  </a:lnTo>
                  <a:lnTo>
                    <a:pt x="8002" y="1"/>
                  </a:lnTo>
                  <a:lnTo>
                    <a:pt x="8011" y="1"/>
                  </a:lnTo>
                  <a:lnTo>
                    <a:pt x="8020" y="1"/>
                  </a:lnTo>
                  <a:lnTo>
                    <a:pt x="8029" y="1"/>
                  </a:lnTo>
                  <a:lnTo>
                    <a:pt x="8038" y="1"/>
                  </a:lnTo>
                  <a:lnTo>
                    <a:pt x="8047" y="1"/>
                  </a:lnTo>
                  <a:lnTo>
                    <a:pt x="8056" y="1"/>
                  </a:lnTo>
                  <a:lnTo>
                    <a:pt x="8065" y="1"/>
                  </a:lnTo>
                  <a:lnTo>
                    <a:pt x="8074" y="1"/>
                  </a:lnTo>
                  <a:lnTo>
                    <a:pt x="8084" y="1"/>
                  </a:lnTo>
                  <a:lnTo>
                    <a:pt x="8093" y="1"/>
                  </a:lnTo>
                  <a:lnTo>
                    <a:pt x="8102" y="1"/>
                  </a:lnTo>
                  <a:lnTo>
                    <a:pt x="8111" y="1"/>
                  </a:lnTo>
                  <a:lnTo>
                    <a:pt x="8120" y="1"/>
                  </a:lnTo>
                  <a:lnTo>
                    <a:pt x="8129" y="1"/>
                  </a:lnTo>
                  <a:lnTo>
                    <a:pt x="8138" y="1"/>
                  </a:lnTo>
                  <a:lnTo>
                    <a:pt x="8147" y="1"/>
                  </a:lnTo>
                  <a:lnTo>
                    <a:pt x="8156" y="1"/>
                  </a:lnTo>
                  <a:lnTo>
                    <a:pt x="8165" y="1"/>
                  </a:lnTo>
                  <a:lnTo>
                    <a:pt x="8174" y="1"/>
                  </a:lnTo>
                  <a:lnTo>
                    <a:pt x="8183" y="1"/>
                  </a:lnTo>
                  <a:lnTo>
                    <a:pt x="8192" y="1"/>
                  </a:lnTo>
                  <a:lnTo>
                    <a:pt x="8201" y="1"/>
                  </a:lnTo>
                  <a:lnTo>
                    <a:pt x="8210" y="1"/>
                  </a:lnTo>
                  <a:lnTo>
                    <a:pt x="8219" y="1"/>
                  </a:lnTo>
                  <a:lnTo>
                    <a:pt x="8228" y="1"/>
                  </a:lnTo>
                  <a:lnTo>
                    <a:pt x="8237" y="1"/>
                  </a:lnTo>
                  <a:lnTo>
                    <a:pt x="8246" y="1"/>
                  </a:lnTo>
                  <a:lnTo>
                    <a:pt x="8255" y="1"/>
                  </a:lnTo>
                  <a:lnTo>
                    <a:pt x="8264" y="1"/>
                  </a:lnTo>
                  <a:lnTo>
                    <a:pt x="8273" y="1"/>
                  </a:lnTo>
                  <a:lnTo>
                    <a:pt x="8282" y="1"/>
                  </a:lnTo>
                  <a:lnTo>
                    <a:pt x="8291" y="1"/>
                  </a:lnTo>
                  <a:lnTo>
                    <a:pt x="8300" y="1"/>
                  </a:lnTo>
                  <a:lnTo>
                    <a:pt x="8309" y="1"/>
                  </a:lnTo>
                  <a:lnTo>
                    <a:pt x="8318" y="1"/>
                  </a:lnTo>
                  <a:lnTo>
                    <a:pt x="8327" y="1"/>
                  </a:lnTo>
                  <a:lnTo>
                    <a:pt x="8336" y="1"/>
                  </a:lnTo>
                  <a:lnTo>
                    <a:pt x="8345" y="1"/>
                  </a:lnTo>
                  <a:lnTo>
                    <a:pt x="8355" y="1"/>
                  </a:lnTo>
                  <a:lnTo>
                    <a:pt x="8364" y="1"/>
                  </a:lnTo>
                  <a:lnTo>
                    <a:pt x="8373" y="1"/>
                  </a:lnTo>
                  <a:lnTo>
                    <a:pt x="8382" y="1"/>
                  </a:lnTo>
                  <a:lnTo>
                    <a:pt x="8391" y="1"/>
                  </a:lnTo>
                  <a:lnTo>
                    <a:pt x="8400" y="1"/>
                  </a:lnTo>
                  <a:lnTo>
                    <a:pt x="8409" y="1"/>
                  </a:lnTo>
                  <a:lnTo>
                    <a:pt x="8418" y="1"/>
                  </a:lnTo>
                  <a:lnTo>
                    <a:pt x="8427" y="1"/>
                  </a:lnTo>
                  <a:lnTo>
                    <a:pt x="8436" y="1"/>
                  </a:lnTo>
                  <a:lnTo>
                    <a:pt x="8445" y="1"/>
                  </a:lnTo>
                  <a:lnTo>
                    <a:pt x="8454" y="1"/>
                  </a:lnTo>
                  <a:lnTo>
                    <a:pt x="8463" y="1"/>
                  </a:lnTo>
                  <a:lnTo>
                    <a:pt x="8472" y="1"/>
                  </a:lnTo>
                  <a:lnTo>
                    <a:pt x="8481" y="1"/>
                  </a:lnTo>
                  <a:lnTo>
                    <a:pt x="8490" y="1"/>
                  </a:lnTo>
                  <a:lnTo>
                    <a:pt x="8499" y="1"/>
                  </a:lnTo>
                  <a:lnTo>
                    <a:pt x="8508" y="1"/>
                  </a:lnTo>
                  <a:lnTo>
                    <a:pt x="8517" y="1"/>
                  </a:lnTo>
                  <a:lnTo>
                    <a:pt x="8526" y="1"/>
                  </a:lnTo>
                  <a:lnTo>
                    <a:pt x="8535" y="1"/>
                  </a:lnTo>
                  <a:lnTo>
                    <a:pt x="8544" y="1"/>
                  </a:lnTo>
                  <a:lnTo>
                    <a:pt x="8553" y="1"/>
                  </a:lnTo>
                  <a:lnTo>
                    <a:pt x="8562" y="1"/>
                  </a:lnTo>
                  <a:lnTo>
                    <a:pt x="8571" y="1"/>
                  </a:lnTo>
                  <a:lnTo>
                    <a:pt x="8580" y="1"/>
                  </a:lnTo>
                  <a:lnTo>
                    <a:pt x="8589" y="1"/>
                  </a:lnTo>
                  <a:lnTo>
                    <a:pt x="8598" y="1"/>
                  </a:lnTo>
                  <a:lnTo>
                    <a:pt x="8607" y="1"/>
                  </a:lnTo>
                  <a:lnTo>
                    <a:pt x="8616" y="1"/>
                  </a:lnTo>
                  <a:lnTo>
                    <a:pt x="8626" y="1"/>
                  </a:lnTo>
                  <a:lnTo>
                    <a:pt x="8635" y="1"/>
                  </a:lnTo>
                  <a:lnTo>
                    <a:pt x="8644" y="1"/>
                  </a:lnTo>
                  <a:lnTo>
                    <a:pt x="8653" y="1"/>
                  </a:lnTo>
                  <a:lnTo>
                    <a:pt x="8662" y="1"/>
                  </a:lnTo>
                  <a:lnTo>
                    <a:pt x="8671" y="1"/>
                  </a:lnTo>
                  <a:lnTo>
                    <a:pt x="8680" y="1"/>
                  </a:lnTo>
                  <a:lnTo>
                    <a:pt x="8689" y="1"/>
                  </a:lnTo>
                  <a:lnTo>
                    <a:pt x="8698" y="1"/>
                  </a:lnTo>
                  <a:lnTo>
                    <a:pt x="8707" y="1"/>
                  </a:lnTo>
                  <a:lnTo>
                    <a:pt x="8716" y="1"/>
                  </a:lnTo>
                  <a:lnTo>
                    <a:pt x="8725" y="1"/>
                  </a:lnTo>
                  <a:lnTo>
                    <a:pt x="8734" y="1"/>
                  </a:lnTo>
                  <a:lnTo>
                    <a:pt x="8743" y="1"/>
                  </a:lnTo>
                  <a:lnTo>
                    <a:pt x="8752" y="1"/>
                  </a:lnTo>
                  <a:lnTo>
                    <a:pt x="8761" y="1"/>
                  </a:lnTo>
                  <a:lnTo>
                    <a:pt x="8770" y="1"/>
                  </a:lnTo>
                  <a:lnTo>
                    <a:pt x="8779" y="1"/>
                  </a:lnTo>
                  <a:lnTo>
                    <a:pt x="8788" y="1"/>
                  </a:lnTo>
                  <a:lnTo>
                    <a:pt x="8797" y="1"/>
                  </a:lnTo>
                  <a:lnTo>
                    <a:pt x="8806" y="1"/>
                  </a:lnTo>
                  <a:lnTo>
                    <a:pt x="8815" y="1"/>
                  </a:lnTo>
                  <a:lnTo>
                    <a:pt x="8824" y="1"/>
                  </a:lnTo>
                  <a:lnTo>
                    <a:pt x="8833" y="1"/>
                  </a:lnTo>
                  <a:lnTo>
                    <a:pt x="8842" y="1"/>
                  </a:lnTo>
                  <a:lnTo>
                    <a:pt x="8851" y="1"/>
                  </a:lnTo>
                  <a:lnTo>
                    <a:pt x="8860" y="1"/>
                  </a:lnTo>
                  <a:lnTo>
                    <a:pt x="8869" y="1"/>
                  </a:lnTo>
                  <a:lnTo>
                    <a:pt x="8878" y="1"/>
                  </a:lnTo>
                  <a:lnTo>
                    <a:pt x="8887" y="1"/>
                  </a:lnTo>
                  <a:lnTo>
                    <a:pt x="8897" y="1"/>
                  </a:lnTo>
                  <a:lnTo>
                    <a:pt x="8906" y="1"/>
                  </a:lnTo>
                  <a:lnTo>
                    <a:pt x="8915" y="1"/>
                  </a:lnTo>
                  <a:lnTo>
                    <a:pt x="8924" y="1"/>
                  </a:lnTo>
                  <a:lnTo>
                    <a:pt x="8933" y="1"/>
                  </a:lnTo>
                  <a:lnTo>
                    <a:pt x="8942" y="1"/>
                  </a:lnTo>
                  <a:lnTo>
                    <a:pt x="8951" y="1"/>
                  </a:lnTo>
                  <a:lnTo>
                    <a:pt x="8960" y="1"/>
                  </a:lnTo>
                  <a:lnTo>
                    <a:pt x="8969" y="1"/>
                  </a:lnTo>
                  <a:lnTo>
                    <a:pt x="8978" y="1"/>
                  </a:lnTo>
                  <a:lnTo>
                    <a:pt x="8987" y="1"/>
                  </a:lnTo>
                  <a:lnTo>
                    <a:pt x="8996" y="1"/>
                  </a:lnTo>
                  <a:lnTo>
                    <a:pt x="9005" y="1"/>
                  </a:lnTo>
                  <a:lnTo>
                    <a:pt x="9014" y="1"/>
                  </a:lnTo>
                  <a:lnTo>
                    <a:pt x="9023" y="1"/>
                  </a:lnTo>
                  <a:lnTo>
                    <a:pt x="9032" y="1"/>
                  </a:lnTo>
                  <a:lnTo>
                    <a:pt x="9041" y="1"/>
                  </a:lnTo>
                  <a:lnTo>
                    <a:pt x="9050" y="1"/>
                  </a:lnTo>
                  <a:lnTo>
                    <a:pt x="9059" y="1"/>
                  </a:lnTo>
                  <a:lnTo>
                    <a:pt x="9068" y="1"/>
                  </a:lnTo>
                  <a:lnTo>
                    <a:pt x="9077" y="1"/>
                  </a:lnTo>
                  <a:lnTo>
                    <a:pt x="9086" y="1"/>
                  </a:lnTo>
                  <a:lnTo>
                    <a:pt x="9095" y="1"/>
                  </a:lnTo>
                  <a:lnTo>
                    <a:pt x="9104" y="1"/>
                  </a:lnTo>
                  <a:lnTo>
                    <a:pt x="9113" y="1"/>
                  </a:lnTo>
                  <a:lnTo>
                    <a:pt x="9122" y="1"/>
                  </a:lnTo>
                  <a:lnTo>
                    <a:pt x="9131" y="1"/>
                  </a:lnTo>
                  <a:lnTo>
                    <a:pt x="9140" y="1"/>
                  </a:lnTo>
                  <a:lnTo>
                    <a:pt x="9149" y="1"/>
                  </a:lnTo>
                  <a:lnTo>
                    <a:pt x="9158" y="1"/>
                  </a:lnTo>
                  <a:lnTo>
                    <a:pt x="9168" y="1"/>
                  </a:lnTo>
                  <a:lnTo>
                    <a:pt x="9177" y="1"/>
                  </a:lnTo>
                  <a:lnTo>
                    <a:pt x="9186" y="1"/>
                  </a:lnTo>
                  <a:lnTo>
                    <a:pt x="9195" y="1"/>
                  </a:lnTo>
                  <a:lnTo>
                    <a:pt x="9204" y="1"/>
                  </a:lnTo>
                  <a:lnTo>
                    <a:pt x="9213" y="1"/>
                  </a:lnTo>
                  <a:lnTo>
                    <a:pt x="9222" y="1"/>
                  </a:lnTo>
                  <a:lnTo>
                    <a:pt x="9231" y="1"/>
                  </a:lnTo>
                  <a:lnTo>
                    <a:pt x="9240" y="1"/>
                  </a:lnTo>
                  <a:lnTo>
                    <a:pt x="9249" y="1"/>
                  </a:lnTo>
                  <a:lnTo>
                    <a:pt x="9258" y="1"/>
                  </a:lnTo>
                  <a:lnTo>
                    <a:pt x="9267" y="1"/>
                  </a:lnTo>
                  <a:lnTo>
                    <a:pt x="9276" y="1"/>
                  </a:lnTo>
                  <a:lnTo>
                    <a:pt x="9285" y="1"/>
                  </a:lnTo>
                  <a:lnTo>
                    <a:pt x="9294" y="1"/>
                  </a:lnTo>
                  <a:lnTo>
                    <a:pt x="9303" y="1"/>
                  </a:lnTo>
                  <a:lnTo>
                    <a:pt x="9312" y="1"/>
                  </a:lnTo>
                  <a:lnTo>
                    <a:pt x="9321" y="1"/>
                  </a:lnTo>
                  <a:lnTo>
                    <a:pt x="9330" y="1"/>
                  </a:lnTo>
                  <a:lnTo>
                    <a:pt x="9339" y="1"/>
                  </a:lnTo>
                  <a:lnTo>
                    <a:pt x="9348" y="1"/>
                  </a:lnTo>
                  <a:lnTo>
                    <a:pt x="9357" y="1"/>
                  </a:lnTo>
                  <a:lnTo>
                    <a:pt x="9366" y="1"/>
                  </a:lnTo>
                  <a:lnTo>
                    <a:pt x="9375" y="1"/>
                  </a:lnTo>
                  <a:lnTo>
                    <a:pt x="9384" y="1"/>
                  </a:lnTo>
                  <a:lnTo>
                    <a:pt x="9393" y="1"/>
                  </a:lnTo>
                  <a:lnTo>
                    <a:pt x="9402" y="1"/>
                  </a:lnTo>
                  <a:lnTo>
                    <a:pt x="9411" y="1"/>
                  </a:lnTo>
                  <a:lnTo>
                    <a:pt x="9420" y="1"/>
                  </a:lnTo>
                  <a:lnTo>
                    <a:pt x="9429" y="1"/>
                  </a:lnTo>
                  <a:lnTo>
                    <a:pt x="9439" y="1"/>
                  </a:lnTo>
                  <a:lnTo>
                    <a:pt x="9448" y="1"/>
                  </a:lnTo>
                  <a:lnTo>
                    <a:pt x="9457" y="1"/>
                  </a:lnTo>
                  <a:lnTo>
                    <a:pt x="9466" y="1"/>
                  </a:lnTo>
                  <a:lnTo>
                    <a:pt x="9475" y="1"/>
                  </a:lnTo>
                  <a:lnTo>
                    <a:pt x="9484" y="1"/>
                  </a:lnTo>
                  <a:lnTo>
                    <a:pt x="9493" y="2"/>
                  </a:lnTo>
                  <a:lnTo>
                    <a:pt x="9502" y="2"/>
                  </a:lnTo>
                  <a:lnTo>
                    <a:pt x="9511" y="2"/>
                  </a:lnTo>
                  <a:lnTo>
                    <a:pt x="9520" y="3"/>
                  </a:lnTo>
                  <a:lnTo>
                    <a:pt x="9529" y="3"/>
                  </a:lnTo>
                  <a:lnTo>
                    <a:pt x="9538" y="3"/>
                  </a:lnTo>
                  <a:lnTo>
                    <a:pt x="9547" y="3"/>
                  </a:lnTo>
                  <a:lnTo>
                    <a:pt x="9556" y="3"/>
                  </a:lnTo>
                  <a:lnTo>
                    <a:pt x="9565" y="3"/>
                  </a:lnTo>
                  <a:lnTo>
                    <a:pt x="9574" y="3"/>
                  </a:lnTo>
                  <a:lnTo>
                    <a:pt x="9583" y="3"/>
                  </a:lnTo>
                  <a:lnTo>
                    <a:pt x="9592" y="2"/>
                  </a:lnTo>
                  <a:lnTo>
                    <a:pt x="9601" y="2"/>
                  </a:lnTo>
                  <a:lnTo>
                    <a:pt x="9610" y="2"/>
                  </a:lnTo>
                  <a:lnTo>
                    <a:pt x="9619" y="1"/>
                  </a:lnTo>
                  <a:lnTo>
                    <a:pt x="9628" y="1"/>
                  </a:lnTo>
                  <a:lnTo>
                    <a:pt x="9637" y="1"/>
                  </a:lnTo>
                  <a:lnTo>
                    <a:pt x="9646" y="1"/>
                  </a:lnTo>
                  <a:lnTo>
                    <a:pt x="9655" y="1"/>
                  </a:lnTo>
                  <a:lnTo>
                    <a:pt x="9664" y="1"/>
                  </a:lnTo>
                  <a:lnTo>
                    <a:pt x="9673" y="1"/>
                  </a:lnTo>
                  <a:lnTo>
                    <a:pt x="9682" y="1"/>
                  </a:lnTo>
                  <a:lnTo>
                    <a:pt x="9691" y="1"/>
                  </a:lnTo>
                  <a:lnTo>
                    <a:pt x="9700" y="1"/>
                  </a:lnTo>
                  <a:lnTo>
                    <a:pt x="9710" y="1"/>
                  </a:lnTo>
                  <a:lnTo>
                    <a:pt x="9719" y="1"/>
                  </a:lnTo>
                  <a:lnTo>
                    <a:pt x="9728" y="1"/>
                  </a:lnTo>
                  <a:lnTo>
                    <a:pt x="9737" y="1"/>
                  </a:lnTo>
                  <a:lnTo>
                    <a:pt x="9746" y="1"/>
                  </a:lnTo>
                  <a:lnTo>
                    <a:pt x="9755" y="1"/>
                  </a:lnTo>
                  <a:lnTo>
                    <a:pt x="9764" y="1"/>
                  </a:lnTo>
                  <a:lnTo>
                    <a:pt x="9773" y="1"/>
                  </a:lnTo>
                  <a:lnTo>
                    <a:pt x="9782" y="1"/>
                  </a:lnTo>
                  <a:lnTo>
                    <a:pt x="9791" y="1"/>
                  </a:lnTo>
                  <a:lnTo>
                    <a:pt x="9800" y="1"/>
                  </a:lnTo>
                  <a:lnTo>
                    <a:pt x="9809" y="1"/>
                  </a:lnTo>
                  <a:lnTo>
                    <a:pt x="9818" y="1"/>
                  </a:lnTo>
                  <a:lnTo>
                    <a:pt x="9827" y="1"/>
                  </a:lnTo>
                  <a:lnTo>
                    <a:pt x="9836" y="1"/>
                  </a:lnTo>
                  <a:lnTo>
                    <a:pt x="9845" y="1"/>
                  </a:lnTo>
                  <a:lnTo>
                    <a:pt x="9854" y="1"/>
                  </a:lnTo>
                  <a:lnTo>
                    <a:pt x="9863" y="1"/>
                  </a:lnTo>
                  <a:lnTo>
                    <a:pt x="9872" y="1"/>
                  </a:lnTo>
                  <a:lnTo>
                    <a:pt x="9881" y="1"/>
                  </a:lnTo>
                  <a:lnTo>
                    <a:pt x="9890" y="1"/>
                  </a:lnTo>
                  <a:lnTo>
                    <a:pt x="9899" y="1"/>
                  </a:lnTo>
                  <a:lnTo>
                    <a:pt x="9908" y="1"/>
                  </a:lnTo>
                  <a:lnTo>
                    <a:pt x="9917" y="1"/>
                  </a:lnTo>
                  <a:lnTo>
                    <a:pt x="9926" y="1"/>
                  </a:lnTo>
                  <a:lnTo>
                    <a:pt x="9935" y="1"/>
                  </a:lnTo>
                  <a:lnTo>
                    <a:pt x="9944" y="1"/>
                  </a:lnTo>
                  <a:lnTo>
                    <a:pt x="9953" y="1"/>
                  </a:lnTo>
                  <a:lnTo>
                    <a:pt x="9962" y="1"/>
                  </a:lnTo>
                  <a:lnTo>
                    <a:pt x="9971" y="1"/>
                  </a:lnTo>
                  <a:lnTo>
                    <a:pt x="9981" y="1"/>
                  </a:lnTo>
                  <a:lnTo>
                    <a:pt x="9990" y="1"/>
                  </a:lnTo>
                  <a:lnTo>
                    <a:pt x="9999" y="1"/>
                  </a:lnTo>
                  <a:lnTo>
                    <a:pt x="10008" y="1"/>
                  </a:lnTo>
                  <a:lnTo>
                    <a:pt x="10017" y="1"/>
                  </a:lnTo>
                  <a:lnTo>
                    <a:pt x="10026" y="1"/>
                  </a:lnTo>
                  <a:lnTo>
                    <a:pt x="10035" y="1"/>
                  </a:lnTo>
                  <a:lnTo>
                    <a:pt x="10044" y="1"/>
                  </a:lnTo>
                  <a:lnTo>
                    <a:pt x="10053" y="1"/>
                  </a:lnTo>
                  <a:lnTo>
                    <a:pt x="10062" y="1"/>
                  </a:lnTo>
                  <a:lnTo>
                    <a:pt x="10071" y="1"/>
                  </a:lnTo>
                  <a:lnTo>
                    <a:pt x="10080" y="2"/>
                  </a:lnTo>
                  <a:lnTo>
                    <a:pt x="10089" y="2"/>
                  </a:lnTo>
                  <a:lnTo>
                    <a:pt x="10098" y="2"/>
                  </a:lnTo>
                  <a:lnTo>
                    <a:pt x="10107" y="2"/>
                  </a:lnTo>
                  <a:lnTo>
                    <a:pt x="10116" y="2"/>
                  </a:lnTo>
                  <a:lnTo>
                    <a:pt x="10125" y="2"/>
                  </a:lnTo>
                  <a:lnTo>
                    <a:pt x="10134" y="2"/>
                  </a:lnTo>
                  <a:lnTo>
                    <a:pt x="10143" y="2"/>
                  </a:lnTo>
                  <a:lnTo>
                    <a:pt x="10152" y="2"/>
                  </a:lnTo>
                  <a:lnTo>
                    <a:pt x="10161" y="2"/>
                  </a:lnTo>
                  <a:lnTo>
                    <a:pt x="10170" y="2"/>
                  </a:lnTo>
                  <a:lnTo>
                    <a:pt x="10179" y="1"/>
                  </a:lnTo>
                  <a:lnTo>
                    <a:pt x="10188" y="1"/>
                  </a:lnTo>
                  <a:lnTo>
                    <a:pt x="10197" y="1"/>
                  </a:lnTo>
                  <a:lnTo>
                    <a:pt x="10206" y="1"/>
                  </a:lnTo>
                  <a:lnTo>
                    <a:pt x="10215" y="1"/>
                  </a:lnTo>
                  <a:lnTo>
                    <a:pt x="10224" y="1"/>
                  </a:lnTo>
                  <a:lnTo>
                    <a:pt x="10233" y="1"/>
                  </a:lnTo>
                  <a:lnTo>
                    <a:pt x="10243" y="1"/>
                  </a:lnTo>
                  <a:lnTo>
                    <a:pt x="10252" y="1"/>
                  </a:lnTo>
                  <a:lnTo>
                    <a:pt x="10261" y="1"/>
                  </a:lnTo>
                  <a:lnTo>
                    <a:pt x="10270" y="1"/>
                  </a:lnTo>
                  <a:lnTo>
                    <a:pt x="10279" y="1"/>
                  </a:lnTo>
                  <a:lnTo>
                    <a:pt x="10288" y="1"/>
                  </a:lnTo>
                  <a:lnTo>
                    <a:pt x="10297" y="1"/>
                  </a:lnTo>
                  <a:lnTo>
                    <a:pt x="10306" y="1"/>
                  </a:lnTo>
                  <a:lnTo>
                    <a:pt x="10315" y="1"/>
                  </a:lnTo>
                  <a:lnTo>
                    <a:pt x="10324" y="1"/>
                  </a:lnTo>
                  <a:lnTo>
                    <a:pt x="10333" y="1"/>
                  </a:lnTo>
                  <a:lnTo>
                    <a:pt x="10342" y="1"/>
                  </a:lnTo>
                  <a:lnTo>
                    <a:pt x="10351" y="1"/>
                  </a:lnTo>
                  <a:lnTo>
                    <a:pt x="10360" y="1"/>
                  </a:lnTo>
                  <a:lnTo>
                    <a:pt x="10369" y="1"/>
                  </a:lnTo>
                  <a:lnTo>
                    <a:pt x="10378" y="1"/>
                  </a:lnTo>
                  <a:lnTo>
                    <a:pt x="10387" y="1"/>
                  </a:lnTo>
                  <a:lnTo>
                    <a:pt x="10396" y="1"/>
                  </a:lnTo>
                  <a:lnTo>
                    <a:pt x="10405" y="1"/>
                  </a:lnTo>
                  <a:lnTo>
                    <a:pt x="10414" y="1"/>
                  </a:lnTo>
                  <a:lnTo>
                    <a:pt x="10423" y="1"/>
                  </a:lnTo>
                  <a:lnTo>
                    <a:pt x="10432" y="1"/>
                  </a:lnTo>
                  <a:lnTo>
                    <a:pt x="10441" y="1"/>
                  </a:lnTo>
                  <a:lnTo>
                    <a:pt x="10450" y="1"/>
                  </a:lnTo>
                  <a:lnTo>
                    <a:pt x="10459" y="1"/>
                  </a:lnTo>
                  <a:lnTo>
                    <a:pt x="10468" y="1"/>
                  </a:lnTo>
                  <a:lnTo>
                    <a:pt x="10477" y="1"/>
                  </a:lnTo>
                  <a:lnTo>
                    <a:pt x="10486" y="1"/>
                  </a:lnTo>
                  <a:lnTo>
                    <a:pt x="10495" y="1"/>
                  </a:lnTo>
                  <a:lnTo>
                    <a:pt x="10504" y="1"/>
                  </a:lnTo>
                  <a:lnTo>
                    <a:pt x="10514" y="1"/>
                  </a:lnTo>
                  <a:lnTo>
                    <a:pt x="10523" y="1"/>
                  </a:lnTo>
                  <a:lnTo>
                    <a:pt x="10532" y="1"/>
                  </a:lnTo>
                  <a:lnTo>
                    <a:pt x="10541" y="1"/>
                  </a:lnTo>
                  <a:lnTo>
                    <a:pt x="10550" y="1"/>
                  </a:lnTo>
                  <a:lnTo>
                    <a:pt x="10559" y="1"/>
                  </a:lnTo>
                  <a:lnTo>
                    <a:pt x="10568" y="1"/>
                  </a:lnTo>
                  <a:lnTo>
                    <a:pt x="10577" y="1"/>
                  </a:lnTo>
                  <a:lnTo>
                    <a:pt x="10586" y="1"/>
                  </a:lnTo>
                  <a:lnTo>
                    <a:pt x="10595" y="1"/>
                  </a:lnTo>
                  <a:lnTo>
                    <a:pt x="10604" y="1"/>
                  </a:lnTo>
                  <a:lnTo>
                    <a:pt x="10613" y="1"/>
                  </a:lnTo>
                  <a:lnTo>
                    <a:pt x="10622" y="1"/>
                  </a:lnTo>
                  <a:lnTo>
                    <a:pt x="10631" y="1"/>
                  </a:lnTo>
                  <a:lnTo>
                    <a:pt x="10640" y="1"/>
                  </a:lnTo>
                  <a:lnTo>
                    <a:pt x="10649" y="1"/>
                  </a:lnTo>
                  <a:lnTo>
                    <a:pt x="10658" y="1"/>
                  </a:lnTo>
                  <a:lnTo>
                    <a:pt x="10667" y="1"/>
                  </a:lnTo>
                  <a:lnTo>
                    <a:pt x="10676" y="1"/>
                  </a:lnTo>
                  <a:lnTo>
                    <a:pt x="10685" y="1"/>
                  </a:lnTo>
                  <a:lnTo>
                    <a:pt x="10694" y="1"/>
                  </a:lnTo>
                  <a:lnTo>
                    <a:pt x="10703" y="1"/>
                  </a:lnTo>
                  <a:lnTo>
                    <a:pt x="10712" y="1"/>
                  </a:lnTo>
                  <a:lnTo>
                    <a:pt x="10721" y="1"/>
                  </a:lnTo>
                  <a:lnTo>
                    <a:pt x="10730" y="1"/>
                  </a:lnTo>
                  <a:lnTo>
                    <a:pt x="10739" y="1"/>
                  </a:lnTo>
                  <a:lnTo>
                    <a:pt x="10748" y="1"/>
                  </a:lnTo>
                  <a:lnTo>
                    <a:pt x="10757" y="1"/>
                  </a:lnTo>
                  <a:lnTo>
                    <a:pt x="10766" y="1"/>
                  </a:lnTo>
                  <a:lnTo>
                    <a:pt x="10775" y="1"/>
                  </a:lnTo>
                  <a:lnTo>
                    <a:pt x="10785" y="1"/>
                  </a:lnTo>
                  <a:lnTo>
                    <a:pt x="10794" y="2"/>
                  </a:lnTo>
                  <a:lnTo>
                    <a:pt x="10803" y="1"/>
                  </a:lnTo>
                  <a:lnTo>
                    <a:pt x="10812" y="2"/>
                  </a:lnTo>
                  <a:lnTo>
                    <a:pt x="10821" y="1"/>
                  </a:lnTo>
                  <a:lnTo>
                    <a:pt x="10830" y="1"/>
                  </a:lnTo>
                  <a:lnTo>
                    <a:pt x="10839" y="1"/>
                  </a:lnTo>
                  <a:lnTo>
                    <a:pt x="10848" y="1"/>
                  </a:lnTo>
                  <a:lnTo>
                    <a:pt x="10857" y="1"/>
                  </a:lnTo>
                  <a:lnTo>
                    <a:pt x="10866" y="1"/>
                  </a:lnTo>
                  <a:lnTo>
                    <a:pt x="10875" y="2"/>
                  </a:lnTo>
                  <a:lnTo>
                    <a:pt x="10884" y="1"/>
                  </a:lnTo>
                  <a:lnTo>
                    <a:pt x="10893" y="1"/>
                  </a:lnTo>
                  <a:lnTo>
                    <a:pt x="10902" y="1"/>
                  </a:lnTo>
                  <a:lnTo>
                    <a:pt x="10911" y="1"/>
                  </a:lnTo>
                  <a:lnTo>
                    <a:pt x="10920" y="2"/>
                  </a:lnTo>
                  <a:lnTo>
                    <a:pt x="10929" y="1"/>
                  </a:lnTo>
                  <a:lnTo>
                    <a:pt x="10938" y="1"/>
                  </a:lnTo>
                  <a:lnTo>
                    <a:pt x="10947" y="2"/>
                  </a:lnTo>
                  <a:lnTo>
                    <a:pt x="10956" y="2"/>
                  </a:lnTo>
                  <a:lnTo>
                    <a:pt x="10965" y="2"/>
                  </a:lnTo>
                  <a:lnTo>
                    <a:pt x="10974" y="2"/>
                  </a:lnTo>
                  <a:lnTo>
                    <a:pt x="10983" y="2"/>
                  </a:lnTo>
                  <a:lnTo>
                    <a:pt x="10992" y="2"/>
                  </a:lnTo>
                  <a:lnTo>
                    <a:pt x="11001" y="2"/>
                  </a:lnTo>
                  <a:lnTo>
                    <a:pt x="11010" y="2"/>
                  </a:lnTo>
                  <a:lnTo>
                    <a:pt x="11019" y="2"/>
                  </a:lnTo>
                  <a:lnTo>
                    <a:pt x="11028" y="2"/>
                  </a:lnTo>
                  <a:lnTo>
                    <a:pt x="11037" y="2"/>
                  </a:lnTo>
                  <a:lnTo>
                    <a:pt x="11046" y="2"/>
                  </a:lnTo>
                  <a:lnTo>
                    <a:pt x="11056" y="2"/>
                  </a:lnTo>
                  <a:lnTo>
                    <a:pt x="11065" y="1"/>
                  </a:lnTo>
                  <a:lnTo>
                    <a:pt x="11074" y="2"/>
                  </a:lnTo>
                  <a:lnTo>
                    <a:pt x="11083" y="2"/>
                  </a:lnTo>
                  <a:lnTo>
                    <a:pt x="11092" y="2"/>
                  </a:lnTo>
                  <a:lnTo>
                    <a:pt x="11101" y="2"/>
                  </a:lnTo>
                  <a:lnTo>
                    <a:pt x="11110" y="1"/>
                  </a:lnTo>
                  <a:lnTo>
                    <a:pt x="11119" y="1"/>
                  </a:lnTo>
                  <a:lnTo>
                    <a:pt x="11128" y="2"/>
                  </a:lnTo>
                  <a:lnTo>
                    <a:pt x="11137" y="1"/>
                  </a:lnTo>
                  <a:lnTo>
                    <a:pt x="11146" y="1"/>
                  </a:lnTo>
                  <a:lnTo>
                    <a:pt x="11155" y="2"/>
                  </a:lnTo>
                  <a:lnTo>
                    <a:pt x="11164" y="2"/>
                  </a:lnTo>
                  <a:lnTo>
                    <a:pt x="11173" y="2"/>
                  </a:lnTo>
                  <a:lnTo>
                    <a:pt x="11182" y="2"/>
                  </a:lnTo>
                  <a:lnTo>
                    <a:pt x="11191" y="1"/>
                  </a:lnTo>
                  <a:lnTo>
                    <a:pt x="11200" y="2"/>
                  </a:lnTo>
                  <a:lnTo>
                    <a:pt x="11209" y="2"/>
                  </a:lnTo>
                  <a:lnTo>
                    <a:pt x="11218" y="1"/>
                  </a:lnTo>
                  <a:lnTo>
                    <a:pt x="11227" y="2"/>
                  </a:lnTo>
                  <a:lnTo>
                    <a:pt x="11236" y="2"/>
                  </a:lnTo>
                  <a:lnTo>
                    <a:pt x="11245" y="1"/>
                  </a:lnTo>
                  <a:lnTo>
                    <a:pt x="11254" y="1"/>
                  </a:lnTo>
                  <a:lnTo>
                    <a:pt x="11263" y="1"/>
                  </a:lnTo>
                  <a:lnTo>
                    <a:pt x="11272" y="2"/>
                  </a:lnTo>
                  <a:lnTo>
                    <a:pt x="11281" y="2"/>
                  </a:lnTo>
                  <a:lnTo>
                    <a:pt x="11290" y="2"/>
                  </a:lnTo>
                  <a:lnTo>
                    <a:pt x="11299" y="1"/>
                  </a:lnTo>
                  <a:lnTo>
                    <a:pt x="11308" y="1"/>
                  </a:lnTo>
                  <a:lnTo>
                    <a:pt x="11317" y="1"/>
                  </a:lnTo>
                  <a:lnTo>
                    <a:pt x="11327" y="1"/>
                  </a:lnTo>
                  <a:lnTo>
                    <a:pt x="11336" y="2"/>
                  </a:lnTo>
                  <a:lnTo>
                    <a:pt x="11345" y="2"/>
                  </a:lnTo>
                  <a:lnTo>
                    <a:pt x="11354" y="2"/>
                  </a:lnTo>
                  <a:lnTo>
                    <a:pt x="11363" y="2"/>
                  </a:lnTo>
                  <a:lnTo>
                    <a:pt x="11372" y="2"/>
                  </a:lnTo>
                  <a:lnTo>
                    <a:pt x="11381" y="1"/>
                  </a:lnTo>
                  <a:lnTo>
                    <a:pt x="11390" y="2"/>
                  </a:lnTo>
                  <a:lnTo>
                    <a:pt x="11399" y="1"/>
                  </a:lnTo>
                  <a:lnTo>
                    <a:pt x="11408" y="2"/>
                  </a:lnTo>
                  <a:lnTo>
                    <a:pt x="11417" y="1"/>
                  </a:lnTo>
                  <a:lnTo>
                    <a:pt x="11424" y="1"/>
                  </a:lnTo>
                </a:path>
              </a:pathLst>
            </a:custGeom>
            <a:noFill/>
            <a:ln w="6350"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89" name="Freeform 2174"/>
            <p:cNvSpPr>
              <a:spLocks/>
            </p:cNvSpPr>
            <p:nvPr/>
          </p:nvSpPr>
          <p:spPr bwMode="auto">
            <a:xfrm flipV="1">
              <a:off x="2753535" y="2037596"/>
              <a:ext cx="1449220" cy="1216825"/>
            </a:xfrm>
            <a:custGeom>
              <a:avLst/>
              <a:gdLst>
                <a:gd name="T0" fmla="*/ 2147483647 w 11424"/>
                <a:gd name="T1" fmla="*/ 0 h 1120"/>
                <a:gd name="T2" fmla="*/ 2147483647 w 11424"/>
                <a:gd name="T3" fmla="*/ 0 h 1120"/>
                <a:gd name="T4" fmla="*/ 2147483647 w 11424"/>
                <a:gd name="T5" fmla="*/ 0 h 1120"/>
                <a:gd name="T6" fmla="*/ 2147483647 w 11424"/>
                <a:gd name="T7" fmla="*/ 0 h 1120"/>
                <a:gd name="T8" fmla="*/ 2147483647 w 11424"/>
                <a:gd name="T9" fmla="*/ 0 h 1120"/>
                <a:gd name="T10" fmla="*/ 2147483647 w 11424"/>
                <a:gd name="T11" fmla="*/ 0 h 1120"/>
                <a:gd name="T12" fmla="*/ 2147483647 w 11424"/>
                <a:gd name="T13" fmla="*/ 0 h 1120"/>
                <a:gd name="T14" fmla="*/ 2147483647 w 11424"/>
                <a:gd name="T15" fmla="*/ 0 h 1120"/>
                <a:gd name="T16" fmla="*/ 2147483647 w 11424"/>
                <a:gd name="T17" fmla="*/ 0 h 1120"/>
                <a:gd name="T18" fmla="*/ 2147483647 w 11424"/>
                <a:gd name="T19" fmla="*/ 2147483647 h 1120"/>
                <a:gd name="T20" fmla="*/ 2147483647 w 11424"/>
                <a:gd name="T21" fmla="*/ 2147483647 h 1120"/>
                <a:gd name="T22" fmla="*/ 2147483647 w 11424"/>
                <a:gd name="T23" fmla="*/ 2147483647 h 1120"/>
                <a:gd name="T24" fmla="*/ 2147483647 w 11424"/>
                <a:gd name="T25" fmla="*/ 2147483647 h 1120"/>
                <a:gd name="T26" fmla="*/ 2147483647 w 11424"/>
                <a:gd name="T27" fmla="*/ 2147483647 h 1120"/>
                <a:gd name="T28" fmla="*/ 2147483647 w 11424"/>
                <a:gd name="T29" fmla="*/ 2147483647 h 1120"/>
                <a:gd name="T30" fmla="*/ 2147483647 w 11424"/>
                <a:gd name="T31" fmla="*/ 2147483647 h 1120"/>
                <a:gd name="T32" fmla="*/ 2147483647 w 11424"/>
                <a:gd name="T33" fmla="*/ 2147483647 h 1120"/>
                <a:gd name="T34" fmla="*/ 2147483647 w 11424"/>
                <a:gd name="T35" fmla="*/ 2147483647 h 1120"/>
                <a:gd name="T36" fmla="*/ 2147483647 w 11424"/>
                <a:gd name="T37" fmla="*/ 2147483647 h 1120"/>
                <a:gd name="T38" fmla="*/ 2147483647 w 11424"/>
                <a:gd name="T39" fmla="*/ 2147483647 h 1120"/>
                <a:gd name="T40" fmla="*/ 2147483647 w 11424"/>
                <a:gd name="T41" fmla="*/ 2147483647 h 1120"/>
                <a:gd name="T42" fmla="*/ 2147483647 w 11424"/>
                <a:gd name="T43" fmla="*/ 2147483647 h 1120"/>
                <a:gd name="T44" fmla="*/ 2147483647 w 11424"/>
                <a:gd name="T45" fmla="*/ 2147483647 h 1120"/>
                <a:gd name="T46" fmla="*/ 2147483647 w 11424"/>
                <a:gd name="T47" fmla="*/ 2147483647 h 1120"/>
                <a:gd name="T48" fmla="*/ 2147483647 w 11424"/>
                <a:gd name="T49" fmla="*/ 2147483647 h 1120"/>
                <a:gd name="T50" fmla="*/ 2147483647 w 11424"/>
                <a:gd name="T51" fmla="*/ 2147483647 h 1120"/>
                <a:gd name="T52" fmla="*/ 2147483647 w 11424"/>
                <a:gd name="T53" fmla="*/ 2147483647 h 1120"/>
                <a:gd name="T54" fmla="*/ 2147483647 w 11424"/>
                <a:gd name="T55" fmla="*/ 2147483647 h 1120"/>
                <a:gd name="T56" fmla="*/ 2147483647 w 11424"/>
                <a:gd name="T57" fmla="*/ 2147483647 h 1120"/>
                <a:gd name="T58" fmla="*/ 2147483647 w 11424"/>
                <a:gd name="T59" fmla="*/ 2147483647 h 1120"/>
                <a:gd name="T60" fmla="*/ 2147483647 w 11424"/>
                <a:gd name="T61" fmla="*/ 2147483647 h 1120"/>
                <a:gd name="T62" fmla="*/ 2147483647 w 11424"/>
                <a:gd name="T63" fmla="*/ 2147483647 h 1120"/>
                <a:gd name="T64" fmla="*/ 2147483647 w 11424"/>
                <a:gd name="T65" fmla="*/ 2147483647 h 1120"/>
                <a:gd name="T66" fmla="*/ 2147483647 w 11424"/>
                <a:gd name="T67" fmla="*/ 2147483647 h 1120"/>
                <a:gd name="T68" fmla="*/ 2147483647 w 11424"/>
                <a:gd name="T69" fmla="*/ 2147483647 h 1120"/>
                <a:gd name="T70" fmla="*/ 2147483647 w 11424"/>
                <a:gd name="T71" fmla="*/ 2147483647 h 1120"/>
                <a:gd name="T72" fmla="*/ 2147483647 w 11424"/>
                <a:gd name="T73" fmla="*/ 2147483647 h 1120"/>
                <a:gd name="T74" fmla="*/ 2147483647 w 11424"/>
                <a:gd name="T75" fmla="*/ 2147483647 h 1120"/>
                <a:gd name="T76" fmla="*/ 2147483647 w 11424"/>
                <a:gd name="T77" fmla="*/ 2147483647 h 1120"/>
                <a:gd name="T78" fmla="*/ 2147483647 w 11424"/>
                <a:gd name="T79" fmla="*/ 2147483647 h 1120"/>
                <a:gd name="T80" fmla="*/ 2147483647 w 11424"/>
                <a:gd name="T81" fmla="*/ 2147483647 h 1120"/>
                <a:gd name="T82" fmla="*/ 2147483647 w 11424"/>
                <a:gd name="T83" fmla="*/ 2147483647 h 1120"/>
                <a:gd name="T84" fmla="*/ 2147483647 w 11424"/>
                <a:gd name="T85" fmla="*/ 2147483647 h 1120"/>
                <a:gd name="T86" fmla="*/ 2147483647 w 11424"/>
                <a:gd name="T87" fmla="*/ 2147483647 h 1120"/>
                <a:gd name="T88" fmla="*/ 2147483647 w 11424"/>
                <a:gd name="T89" fmla="*/ 2147483647 h 1120"/>
                <a:gd name="T90" fmla="*/ 2147483647 w 11424"/>
                <a:gd name="T91" fmla="*/ 2147483647 h 1120"/>
                <a:gd name="T92" fmla="*/ 2147483647 w 11424"/>
                <a:gd name="T93" fmla="*/ 2147483647 h 1120"/>
                <a:gd name="T94" fmla="*/ 2147483647 w 11424"/>
                <a:gd name="T95" fmla="*/ 2147483647 h 1120"/>
                <a:gd name="T96" fmla="*/ 2147483647 w 11424"/>
                <a:gd name="T97" fmla="*/ 2147483647 h 1120"/>
                <a:gd name="T98" fmla="*/ 2147483647 w 11424"/>
                <a:gd name="T99" fmla="*/ 2147483647 h 1120"/>
                <a:gd name="T100" fmla="*/ 2147483647 w 11424"/>
                <a:gd name="T101" fmla="*/ 2147483647 h 1120"/>
                <a:gd name="T102" fmla="*/ 2147483647 w 11424"/>
                <a:gd name="T103" fmla="*/ 2147483647 h 1120"/>
                <a:gd name="T104" fmla="*/ 2147483647 w 11424"/>
                <a:gd name="T105" fmla="*/ 2147483647 h 1120"/>
                <a:gd name="T106" fmla="*/ 2147483647 w 11424"/>
                <a:gd name="T107" fmla="*/ 2147483647 h 1120"/>
                <a:gd name="T108" fmla="*/ 2147483647 w 11424"/>
                <a:gd name="T109" fmla="*/ 2147483647 h 1120"/>
                <a:gd name="T110" fmla="*/ 2147483647 w 11424"/>
                <a:gd name="T111" fmla="*/ 2147483647 h 1120"/>
                <a:gd name="T112" fmla="*/ 2147483647 w 11424"/>
                <a:gd name="T113" fmla="*/ 2147483647 h 1120"/>
                <a:gd name="T114" fmla="*/ 2147483647 w 11424"/>
                <a:gd name="T115" fmla="*/ 2147483647 h 1120"/>
                <a:gd name="T116" fmla="*/ 2147483647 w 11424"/>
                <a:gd name="T117" fmla="*/ 2147483647 h 1120"/>
                <a:gd name="T118" fmla="*/ 2147483647 w 11424"/>
                <a:gd name="T119" fmla="*/ 2147483647 h 1120"/>
                <a:gd name="T120" fmla="*/ 2147483647 w 11424"/>
                <a:gd name="T121" fmla="*/ 2147483647 h 1120"/>
                <a:gd name="T122" fmla="*/ 2147483647 w 11424"/>
                <a:gd name="T123" fmla="*/ 2147483647 h 1120"/>
                <a:gd name="T124" fmla="*/ 2147483647 w 11424"/>
                <a:gd name="T125" fmla="*/ 2147483647 h 11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24"/>
                <a:gd name="T190" fmla="*/ 0 h 1120"/>
                <a:gd name="T191" fmla="*/ 11424 w 11424"/>
                <a:gd name="T192" fmla="*/ 1120 h 11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24" h="1120">
                  <a:moveTo>
                    <a:pt x="0" y="0"/>
                  </a:moveTo>
                  <a:lnTo>
                    <a:pt x="8" y="0"/>
                  </a:lnTo>
                  <a:lnTo>
                    <a:pt x="17" y="0"/>
                  </a:lnTo>
                  <a:lnTo>
                    <a:pt x="26" y="0"/>
                  </a:lnTo>
                  <a:lnTo>
                    <a:pt x="35" y="0"/>
                  </a:lnTo>
                  <a:lnTo>
                    <a:pt x="44" y="0"/>
                  </a:lnTo>
                  <a:lnTo>
                    <a:pt x="53" y="0"/>
                  </a:lnTo>
                  <a:lnTo>
                    <a:pt x="62" y="0"/>
                  </a:lnTo>
                  <a:lnTo>
                    <a:pt x="71" y="0"/>
                  </a:lnTo>
                  <a:lnTo>
                    <a:pt x="80" y="0"/>
                  </a:lnTo>
                  <a:lnTo>
                    <a:pt x="89" y="0"/>
                  </a:lnTo>
                  <a:lnTo>
                    <a:pt x="98" y="0"/>
                  </a:lnTo>
                  <a:lnTo>
                    <a:pt x="107" y="0"/>
                  </a:lnTo>
                  <a:lnTo>
                    <a:pt x="116" y="0"/>
                  </a:lnTo>
                  <a:lnTo>
                    <a:pt x="125" y="0"/>
                  </a:lnTo>
                  <a:lnTo>
                    <a:pt x="135" y="0"/>
                  </a:lnTo>
                  <a:lnTo>
                    <a:pt x="144" y="0"/>
                  </a:lnTo>
                  <a:lnTo>
                    <a:pt x="153" y="0"/>
                  </a:lnTo>
                  <a:lnTo>
                    <a:pt x="162" y="0"/>
                  </a:lnTo>
                  <a:lnTo>
                    <a:pt x="171" y="0"/>
                  </a:lnTo>
                  <a:lnTo>
                    <a:pt x="180" y="0"/>
                  </a:lnTo>
                  <a:lnTo>
                    <a:pt x="189" y="0"/>
                  </a:lnTo>
                  <a:lnTo>
                    <a:pt x="198" y="0"/>
                  </a:lnTo>
                  <a:lnTo>
                    <a:pt x="207" y="0"/>
                  </a:lnTo>
                  <a:lnTo>
                    <a:pt x="216" y="0"/>
                  </a:lnTo>
                  <a:lnTo>
                    <a:pt x="225" y="0"/>
                  </a:lnTo>
                  <a:lnTo>
                    <a:pt x="234" y="0"/>
                  </a:lnTo>
                  <a:lnTo>
                    <a:pt x="243" y="0"/>
                  </a:lnTo>
                  <a:lnTo>
                    <a:pt x="252" y="0"/>
                  </a:lnTo>
                  <a:lnTo>
                    <a:pt x="261" y="0"/>
                  </a:lnTo>
                  <a:lnTo>
                    <a:pt x="270" y="0"/>
                  </a:lnTo>
                  <a:lnTo>
                    <a:pt x="279" y="0"/>
                  </a:lnTo>
                  <a:lnTo>
                    <a:pt x="288" y="0"/>
                  </a:lnTo>
                  <a:lnTo>
                    <a:pt x="297" y="0"/>
                  </a:lnTo>
                  <a:lnTo>
                    <a:pt x="306" y="0"/>
                  </a:lnTo>
                  <a:lnTo>
                    <a:pt x="315" y="0"/>
                  </a:lnTo>
                  <a:lnTo>
                    <a:pt x="324" y="0"/>
                  </a:lnTo>
                  <a:lnTo>
                    <a:pt x="333" y="0"/>
                  </a:lnTo>
                  <a:lnTo>
                    <a:pt x="342" y="0"/>
                  </a:lnTo>
                  <a:lnTo>
                    <a:pt x="351" y="0"/>
                  </a:lnTo>
                  <a:lnTo>
                    <a:pt x="360" y="0"/>
                  </a:lnTo>
                  <a:lnTo>
                    <a:pt x="369" y="0"/>
                  </a:lnTo>
                  <a:lnTo>
                    <a:pt x="378" y="0"/>
                  </a:lnTo>
                  <a:lnTo>
                    <a:pt x="387" y="0"/>
                  </a:lnTo>
                  <a:lnTo>
                    <a:pt x="396" y="0"/>
                  </a:lnTo>
                  <a:lnTo>
                    <a:pt x="406" y="0"/>
                  </a:lnTo>
                  <a:lnTo>
                    <a:pt x="415" y="0"/>
                  </a:lnTo>
                  <a:lnTo>
                    <a:pt x="424" y="0"/>
                  </a:lnTo>
                  <a:lnTo>
                    <a:pt x="433" y="0"/>
                  </a:lnTo>
                  <a:lnTo>
                    <a:pt x="442" y="0"/>
                  </a:lnTo>
                  <a:lnTo>
                    <a:pt x="451" y="0"/>
                  </a:lnTo>
                  <a:lnTo>
                    <a:pt x="460" y="0"/>
                  </a:lnTo>
                  <a:lnTo>
                    <a:pt x="469" y="0"/>
                  </a:lnTo>
                  <a:lnTo>
                    <a:pt x="478" y="0"/>
                  </a:lnTo>
                  <a:lnTo>
                    <a:pt x="487" y="0"/>
                  </a:lnTo>
                  <a:lnTo>
                    <a:pt x="496" y="0"/>
                  </a:lnTo>
                  <a:lnTo>
                    <a:pt x="505" y="0"/>
                  </a:lnTo>
                  <a:lnTo>
                    <a:pt x="514" y="0"/>
                  </a:lnTo>
                  <a:lnTo>
                    <a:pt x="523" y="0"/>
                  </a:lnTo>
                  <a:lnTo>
                    <a:pt x="532" y="0"/>
                  </a:lnTo>
                  <a:lnTo>
                    <a:pt x="541" y="0"/>
                  </a:lnTo>
                  <a:lnTo>
                    <a:pt x="550" y="0"/>
                  </a:lnTo>
                  <a:lnTo>
                    <a:pt x="559" y="0"/>
                  </a:lnTo>
                  <a:lnTo>
                    <a:pt x="568" y="0"/>
                  </a:lnTo>
                  <a:lnTo>
                    <a:pt x="577" y="0"/>
                  </a:lnTo>
                  <a:lnTo>
                    <a:pt x="586" y="0"/>
                  </a:lnTo>
                  <a:lnTo>
                    <a:pt x="595" y="0"/>
                  </a:lnTo>
                  <a:lnTo>
                    <a:pt x="604" y="0"/>
                  </a:lnTo>
                  <a:lnTo>
                    <a:pt x="613" y="0"/>
                  </a:lnTo>
                  <a:lnTo>
                    <a:pt x="622" y="0"/>
                  </a:lnTo>
                  <a:lnTo>
                    <a:pt x="631" y="0"/>
                  </a:lnTo>
                  <a:lnTo>
                    <a:pt x="640" y="0"/>
                  </a:lnTo>
                  <a:lnTo>
                    <a:pt x="649" y="0"/>
                  </a:lnTo>
                  <a:lnTo>
                    <a:pt x="658" y="0"/>
                  </a:lnTo>
                  <a:lnTo>
                    <a:pt x="667" y="0"/>
                  </a:lnTo>
                  <a:lnTo>
                    <a:pt x="677" y="0"/>
                  </a:lnTo>
                  <a:lnTo>
                    <a:pt x="686" y="0"/>
                  </a:lnTo>
                  <a:lnTo>
                    <a:pt x="695" y="0"/>
                  </a:lnTo>
                  <a:lnTo>
                    <a:pt x="704" y="0"/>
                  </a:lnTo>
                  <a:lnTo>
                    <a:pt x="713" y="0"/>
                  </a:lnTo>
                  <a:lnTo>
                    <a:pt x="722" y="0"/>
                  </a:lnTo>
                  <a:lnTo>
                    <a:pt x="731" y="0"/>
                  </a:lnTo>
                  <a:lnTo>
                    <a:pt x="740" y="0"/>
                  </a:lnTo>
                  <a:lnTo>
                    <a:pt x="749" y="0"/>
                  </a:lnTo>
                  <a:lnTo>
                    <a:pt x="758" y="0"/>
                  </a:lnTo>
                  <a:lnTo>
                    <a:pt x="767" y="0"/>
                  </a:lnTo>
                  <a:lnTo>
                    <a:pt x="776" y="0"/>
                  </a:lnTo>
                  <a:lnTo>
                    <a:pt x="785" y="0"/>
                  </a:lnTo>
                  <a:lnTo>
                    <a:pt x="794" y="0"/>
                  </a:lnTo>
                  <a:lnTo>
                    <a:pt x="803" y="0"/>
                  </a:lnTo>
                  <a:lnTo>
                    <a:pt x="812" y="0"/>
                  </a:lnTo>
                  <a:lnTo>
                    <a:pt x="821" y="0"/>
                  </a:lnTo>
                  <a:lnTo>
                    <a:pt x="830" y="0"/>
                  </a:lnTo>
                  <a:lnTo>
                    <a:pt x="839" y="0"/>
                  </a:lnTo>
                  <a:lnTo>
                    <a:pt x="848" y="0"/>
                  </a:lnTo>
                  <a:lnTo>
                    <a:pt x="857" y="0"/>
                  </a:lnTo>
                  <a:lnTo>
                    <a:pt x="866" y="0"/>
                  </a:lnTo>
                  <a:lnTo>
                    <a:pt x="875" y="0"/>
                  </a:lnTo>
                  <a:lnTo>
                    <a:pt x="884" y="0"/>
                  </a:lnTo>
                  <a:lnTo>
                    <a:pt x="893" y="0"/>
                  </a:lnTo>
                  <a:lnTo>
                    <a:pt x="902" y="0"/>
                  </a:lnTo>
                  <a:lnTo>
                    <a:pt x="911" y="0"/>
                  </a:lnTo>
                  <a:lnTo>
                    <a:pt x="920" y="0"/>
                  </a:lnTo>
                  <a:lnTo>
                    <a:pt x="929" y="0"/>
                  </a:lnTo>
                  <a:lnTo>
                    <a:pt x="939" y="0"/>
                  </a:lnTo>
                  <a:lnTo>
                    <a:pt x="948" y="0"/>
                  </a:lnTo>
                  <a:lnTo>
                    <a:pt x="957" y="0"/>
                  </a:lnTo>
                  <a:lnTo>
                    <a:pt x="966" y="0"/>
                  </a:lnTo>
                  <a:lnTo>
                    <a:pt x="975" y="0"/>
                  </a:lnTo>
                  <a:lnTo>
                    <a:pt x="984" y="0"/>
                  </a:lnTo>
                  <a:lnTo>
                    <a:pt x="993" y="0"/>
                  </a:lnTo>
                  <a:lnTo>
                    <a:pt x="1002" y="0"/>
                  </a:lnTo>
                  <a:lnTo>
                    <a:pt x="1011" y="0"/>
                  </a:lnTo>
                  <a:lnTo>
                    <a:pt x="1020" y="0"/>
                  </a:lnTo>
                  <a:lnTo>
                    <a:pt x="1029" y="0"/>
                  </a:lnTo>
                  <a:lnTo>
                    <a:pt x="1038" y="0"/>
                  </a:lnTo>
                  <a:lnTo>
                    <a:pt x="1047" y="0"/>
                  </a:lnTo>
                  <a:lnTo>
                    <a:pt x="1056" y="0"/>
                  </a:lnTo>
                  <a:lnTo>
                    <a:pt x="1065" y="0"/>
                  </a:lnTo>
                  <a:lnTo>
                    <a:pt x="1074" y="0"/>
                  </a:lnTo>
                  <a:lnTo>
                    <a:pt x="1083" y="0"/>
                  </a:lnTo>
                  <a:lnTo>
                    <a:pt x="1092" y="0"/>
                  </a:lnTo>
                  <a:lnTo>
                    <a:pt x="1101" y="0"/>
                  </a:lnTo>
                  <a:lnTo>
                    <a:pt x="1110" y="0"/>
                  </a:lnTo>
                  <a:lnTo>
                    <a:pt x="1119" y="0"/>
                  </a:lnTo>
                  <a:lnTo>
                    <a:pt x="1128" y="0"/>
                  </a:lnTo>
                  <a:lnTo>
                    <a:pt x="1137" y="0"/>
                  </a:lnTo>
                  <a:lnTo>
                    <a:pt x="1146" y="0"/>
                  </a:lnTo>
                  <a:lnTo>
                    <a:pt x="1155" y="0"/>
                  </a:lnTo>
                  <a:lnTo>
                    <a:pt x="1164" y="0"/>
                  </a:lnTo>
                  <a:lnTo>
                    <a:pt x="1173" y="0"/>
                  </a:lnTo>
                  <a:lnTo>
                    <a:pt x="1182" y="0"/>
                  </a:lnTo>
                  <a:lnTo>
                    <a:pt x="1191" y="0"/>
                  </a:lnTo>
                  <a:lnTo>
                    <a:pt x="1200" y="0"/>
                  </a:lnTo>
                  <a:lnTo>
                    <a:pt x="1210" y="0"/>
                  </a:lnTo>
                  <a:lnTo>
                    <a:pt x="1219" y="0"/>
                  </a:lnTo>
                  <a:lnTo>
                    <a:pt x="1228" y="0"/>
                  </a:lnTo>
                  <a:lnTo>
                    <a:pt x="1237" y="0"/>
                  </a:lnTo>
                  <a:lnTo>
                    <a:pt x="1246" y="0"/>
                  </a:lnTo>
                  <a:lnTo>
                    <a:pt x="1255" y="0"/>
                  </a:lnTo>
                  <a:lnTo>
                    <a:pt x="1264" y="0"/>
                  </a:lnTo>
                  <a:lnTo>
                    <a:pt x="1273" y="0"/>
                  </a:lnTo>
                  <a:lnTo>
                    <a:pt x="1282" y="0"/>
                  </a:lnTo>
                  <a:lnTo>
                    <a:pt x="1291" y="0"/>
                  </a:lnTo>
                  <a:lnTo>
                    <a:pt x="1300" y="0"/>
                  </a:lnTo>
                  <a:lnTo>
                    <a:pt x="1309" y="0"/>
                  </a:lnTo>
                  <a:lnTo>
                    <a:pt x="1318" y="0"/>
                  </a:lnTo>
                  <a:lnTo>
                    <a:pt x="1327" y="0"/>
                  </a:lnTo>
                  <a:lnTo>
                    <a:pt x="1336" y="0"/>
                  </a:lnTo>
                  <a:lnTo>
                    <a:pt x="1345" y="0"/>
                  </a:lnTo>
                  <a:lnTo>
                    <a:pt x="1354" y="0"/>
                  </a:lnTo>
                  <a:lnTo>
                    <a:pt x="1363" y="0"/>
                  </a:lnTo>
                  <a:lnTo>
                    <a:pt x="1372" y="0"/>
                  </a:lnTo>
                  <a:lnTo>
                    <a:pt x="1381" y="0"/>
                  </a:lnTo>
                  <a:lnTo>
                    <a:pt x="1390" y="0"/>
                  </a:lnTo>
                  <a:lnTo>
                    <a:pt x="1399" y="0"/>
                  </a:lnTo>
                  <a:lnTo>
                    <a:pt x="1408" y="0"/>
                  </a:lnTo>
                  <a:lnTo>
                    <a:pt x="1417" y="0"/>
                  </a:lnTo>
                  <a:lnTo>
                    <a:pt x="1426" y="0"/>
                  </a:lnTo>
                  <a:lnTo>
                    <a:pt x="1435" y="0"/>
                  </a:lnTo>
                  <a:lnTo>
                    <a:pt x="1444" y="0"/>
                  </a:lnTo>
                  <a:lnTo>
                    <a:pt x="1453" y="0"/>
                  </a:lnTo>
                  <a:lnTo>
                    <a:pt x="1462" y="0"/>
                  </a:lnTo>
                  <a:lnTo>
                    <a:pt x="1471" y="0"/>
                  </a:lnTo>
                  <a:lnTo>
                    <a:pt x="1481" y="0"/>
                  </a:lnTo>
                  <a:lnTo>
                    <a:pt x="1490" y="0"/>
                  </a:lnTo>
                  <a:lnTo>
                    <a:pt x="1499" y="0"/>
                  </a:lnTo>
                  <a:lnTo>
                    <a:pt x="1508" y="0"/>
                  </a:lnTo>
                  <a:lnTo>
                    <a:pt x="1517" y="0"/>
                  </a:lnTo>
                  <a:lnTo>
                    <a:pt x="1526" y="0"/>
                  </a:lnTo>
                  <a:lnTo>
                    <a:pt x="1535" y="0"/>
                  </a:lnTo>
                  <a:lnTo>
                    <a:pt x="1544" y="0"/>
                  </a:lnTo>
                  <a:lnTo>
                    <a:pt x="1553" y="0"/>
                  </a:lnTo>
                  <a:lnTo>
                    <a:pt x="1562" y="0"/>
                  </a:lnTo>
                  <a:lnTo>
                    <a:pt x="1571" y="0"/>
                  </a:lnTo>
                  <a:lnTo>
                    <a:pt x="1580" y="0"/>
                  </a:lnTo>
                  <a:lnTo>
                    <a:pt x="1589" y="0"/>
                  </a:lnTo>
                  <a:lnTo>
                    <a:pt x="1598" y="0"/>
                  </a:lnTo>
                  <a:lnTo>
                    <a:pt x="1607" y="0"/>
                  </a:lnTo>
                  <a:lnTo>
                    <a:pt x="1616" y="0"/>
                  </a:lnTo>
                  <a:lnTo>
                    <a:pt x="1625" y="0"/>
                  </a:lnTo>
                  <a:lnTo>
                    <a:pt x="1634" y="0"/>
                  </a:lnTo>
                  <a:lnTo>
                    <a:pt x="1643" y="0"/>
                  </a:lnTo>
                  <a:lnTo>
                    <a:pt x="1652" y="0"/>
                  </a:lnTo>
                  <a:lnTo>
                    <a:pt x="1661" y="0"/>
                  </a:lnTo>
                  <a:lnTo>
                    <a:pt x="1670" y="0"/>
                  </a:lnTo>
                  <a:lnTo>
                    <a:pt x="1679" y="0"/>
                  </a:lnTo>
                  <a:lnTo>
                    <a:pt x="1688" y="0"/>
                  </a:lnTo>
                  <a:lnTo>
                    <a:pt x="1697" y="1"/>
                  </a:lnTo>
                  <a:lnTo>
                    <a:pt x="1706" y="1"/>
                  </a:lnTo>
                  <a:lnTo>
                    <a:pt x="1715" y="1"/>
                  </a:lnTo>
                  <a:lnTo>
                    <a:pt x="1724" y="0"/>
                  </a:lnTo>
                  <a:lnTo>
                    <a:pt x="1733" y="0"/>
                  </a:lnTo>
                  <a:lnTo>
                    <a:pt x="1742" y="0"/>
                  </a:lnTo>
                  <a:lnTo>
                    <a:pt x="1752" y="0"/>
                  </a:lnTo>
                  <a:lnTo>
                    <a:pt x="1761" y="0"/>
                  </a:lnTo>
                  <a:lnTo>
                    <a:pt x="1770" y="0"/>
                  </a:lnTo>
                  <a:lnTo>
                    <a:pt x="1779" y="0"/>
                  </a:lnTo>
                  <a:lnTo>
                    <a:pt x="1788" y="1"/>
                  </a:lnTo>
                  <a:lnTo>
                    <a:pt x="1797" y="1"/>
                  </a:lnTo>
                  <a:lnTo>
                    <a:pt x="1806" y="2"/>
                  </a:lnTo>
                  <a:lnTo>
                    <a:pt x="1815" y="9"/>
                  </a:lnTo>
                  <a:lnTo>
                    <a:pt x="1824" y="32"/>
                  </a:lnTo>
                  <a:lnTo>
                    <a:pt x="1833" y="105"/>
                  </a:lnTo>
                  <a:lnTo>
                    <a:pt x="1842" y="287"/>
                  </a:lnTo>
                  <a:lnTo>
                    <a:pt x="1851" y="553"/>
                  </a:lnTo>
                  <a:lnTo>
                    <a:pt x="1860" y="826"/>
                  </a:lnTo>
                  <a:lnTo>
                    <a:pt x="1869" y="1078"/>
                  </a:lnTo>
                  <a:lnTo>
                    <a:pt x="1878" y="1120"/>
                  </a:lnTo>
                  <a:lnTo>
                    <a:pt x="1887" y="1054"/>
                  </a:lnTo>
                  <a:lnTo>
                    <a:pt x="1896" y="913"/>
                  </a:lnTo>
                  <a:lnTo>
                    <a:pt x="1905" y="742"/>
                  </a:lnTo>
                  <a:lnTo>
                    <a:pt x="1914" y="599"/>
                  </a:lnTo>
                  <a:lnTo>
                    <a:pt x="1923" y="457"/>
                  </a:lnTo>
                  <a:lnTo>
                    <a:pt x="1932" y="324"/>
                  </a:lnTo>
                  <a:lnTo>
                    <a:pt x="1941" y="197"/>
                  </a:lnTo>
                  <a:lnTo>
                    <a:pt x="1950" y="99"/>
                  </a:lnTo>
                  <a:lnTo>
                    <a:pt x="1959" y="48"/>
                  </a:lnTo>
                  <a:lnTo>
                    <a:pt x="1968" y="24"/>
                  </a:lnTo>
                  <a:lnTo>
                    <a:pt x="1977" y="14"/>
                  </a:lnTo>
                  <a:lnTo>
                    <a:pt x="1986" y="9"/>
                  </a:lnTo>
                  <a:lnTo>
                    <a:pt x="1995" y="7"/>
                  </a:lnTo>
                  <a:lnTo>
                    <a:pt x="2004" y="6"/>
                  </a:lnTo>
                  <a:lnTo>
                    <a:pt x="2013" y="5"/>
                  </a:lnTo>
                  <a:lnTo>
                    <a:pt x="2023" y="4"/>
                  </a:lnTo>
                  <a:lnTo>
                    <a:pt x="2032" y="4"/>
                  </a:lnTo>
                  <a:lnTo>
                    <a:pt x="2041" y="4"/>
                  </a:lnTo>
                  <a:lnTo>
                    <a:pt x="2050" y="3"/>
                  </a:lnTo>
                  <a:lnTo>
                    <a:pt x="2059" y="3"/>
                  </a:lnTo>
                  <a:lnTo>
                    <a:pt x="2068" y="3"/>
                  </a:lnTo>
                  <a:lnTo>
                    <a:pt x="2077" y="3"/>
                  </a:lnTo>
                  <a:lnTo>
                    <a:pt x="2086" y="3"/>
                  </a:lnTo>
                  <a:lnTo>
                    <a:pt x="2095" y="2"/>
                  </a:lnTo>
                  <a:lnTo>
                    <a:pt x="2104" y="2"/>
                  </a:lnTo>
                  <a:lnTo>
                    <a:pt x="2113" y="2"/>
                  </a:lnTo>
                  <a:lnTo>
                    <a:pt x="2122" y="2"/>
                  </a:lnTo>
                  <a:lnTo>
                    <a:pt x="2131" y="2"/>
                  </a:lnTo>
                  <a:lnTo>
                    <a:pt x="2140" y="2"/>
                  </a:lnTo>
                  <a:lnTo>
                    <a:pt x="2149" y="2"/>
                  </a:lnTo>
                  <a:lnTo>
                    <a:pt x="2158" y="2"/>
                  </a:lnTo>
                  <a:lnTo>
                    <a:pt x="2167" y="2"/>
                  </a:lnTo>
                  <a:lnTo>
                    <a:pt x="2176" y="2"/>
                  </a:lnTo>
                  <a:lnTo>
                    <a:pt x="2185" y="2"/>
                  </a:lnTo>
                  <a:lnTo>
                    <a:pt x="2194" y="2"/>
                  </a:lnTo>
                  <a:lnTo>
                    <a:pt x="2203" y="1"/>
                  </a:lnTo>
                  <a:lnTo>
                    <a:pt x="2212" y="1"/>
                  </a:lnTo>
                  <a:lnTo>
                    <a:pt x="2221" y="1"/>
                  </a:lnTo>
                  <a:lnTo>
                    <a:pt x="2230" y="1"/>
                  </a:lnTo>
                  <a:lnTo>
                    <a:pt x="2239" y="1"/>
                  </a:lnTo>
                  <a:lnTo>
                    <a:pt x="2248" y="1"/>
                  </a:lnTo>
                  <a:lnTo>
                    <a:pt x="2257" y="1"/>
                  </a:lnTo>
                  <a:lnTo>
                    <a:pt x="2266" y="1"/>
                  </a:lnTo>
                  <a:lnTo>
                    <a:pt x="2275" y="1"/>
                  </a:lnTo>
                  <a:lnTo>
                    <a:pt x="2284" y="1"/>
                  </a:lnTo>
                  <a:lnTo>
                    <a:pt x="2294" y="1"/>
                  </a:lnTo>
                  <a:lnTo>
                    <a:pt x="2303" y="1"/>
                  </a:lnTo>
                  <a:lnTo>
                    <a:pt x="2312" y="1"/>
                  </a:lnTo>
                  <a:lnTo>
                    <a:pt x="2321" y="1"/>
                  </a:lnTo>
                  <a:lnTo>
                    <a:pt x="2330" y="1"/>
                  </a:lnTo>
                  <a:lnTo>
                    <a:pt x="2339" y="1"/>
                  </a:lnTo>
                  <a:lnTo>
                    <a:pt x="2348" y="2"/>
                  </a:lnTo>
                  <a:lnTo>
                    <a:pt x="2357" y="2"/>
                  </a:lnTo>
                  <a:lnTo>
                    <a:pt x="2366" y="4"/>
                  </a:lnTo>
                  <a:lnTo>
                    <a:pt x="2375" y="6"/>
                  </a:lnTo>
                  <a:lnTo>
                    <a:pt x="2384" y="8"/>
                  </a:lnTo>
                  <a:lnTo>
                    <a:pt x="2393" y="9"/>
                  </a:lnTo>
                  <a:lnTo>
                    <a:pt x="2402" y="9"/>
                  </a:lnTo>
                  <a:lnTo>
                    <a:pt x="2411" y="8"/>
                  </a:lnTo>
                  <a:lnTo>
                    <a:pt x="2420" y="6"/>
                  </a:lnTo>
                  <a:lnTo>
                    <a:pt x="2429" y="5"/>
                  </a:lnTo>
                  <a:lnTo>
                    <a:pt x="2438" y="3"/>
                  </a:lnTo>
                  <a:lnTo>
                    <a:pt x="2447" y="3"/>
                  </a:lnTo>
                  <a:lnTo>
                    <a:pt x="2456" y="2"/>
                  </a:lnTo>
                  <a:lnTo>
                    <a:pt x="2465" y="2"/>
                  </a:lnTo>
                  <a:lnTo>
                    <a:pt x="2474" y="1"/>
                  </a:lnTo>
                  <a:lnTo>
                    <a:pt x="2483" y="1"/>
                  </a:lnTo>
                  <a:lnTo>
                    <a:pt x="2492" y="1"/>
                  </a:lnTo>
                  <a:lnTo>
                    <a:pt x="2501" y="1"/>
                  </a:lnTo>
                  <a:lnTo>
                    <a:pt x="2510" y="1"/>
                  </a:lnTo>
                  <a:lnTo>
                    <a:pt x="2519" y="2"/>
                  </a:lnTo>
                  <a:lnTo>
                    <a:pt x="2528" y="5"/>
                  </a:lnTo>
                  <a:lnTo>
                    <a:pt x="2537" y="10"/>
                  </a:lnTo>
                  <a:lnTo>
                    <a:pt x="2546" y="14"/>
                  </a:lnTo>
                  <a:lnTo>
                    <a:pt x="2555" y="19"/>
                  </a:lnTo>
                  <a:lnTo>
                    <a:pt x="2565" y="23"/>
                  </a:lnTo>
                  <a:lnTo>
                    <a:pt x="2574" y="26"/>
                  </a:lnTo>
                  <a:lnTo>
                    <a:pt x="2583" y="29"/>
                  </a:lnTo>
                  <a:lnTo>
                    <a:pt x="2592" y="32"/>
                  </a:lnTo>
                  <a:lnTo>
                    <a:pt x="2601" y="35"/>
                  </a:lnTo>
                  <a:lnTo>
                    <a:pt x="2610" y="38"/>
                  </a:lnTo>
                  <a:lnTo>
                    <a:pt x="2619" y="42"/>
                  </a:lnTo>
                  <a:lnTo>
                    <a:pt x="2628" y="46"/>
                  </a:lnTo>
                  <a:lnTo>
                    <a:pt x="2637" y="49"/>
                  </a:lnTo>
                  <a:lnTo>
                    <a:pt x="2646" y="53"/>
                  </a:lnTo>
                  <a:lnTo>
                    <a:pt x="2655" y="56"/>
                  </a:lnTo>
                  <a:lnTo>
                    <a:pt x="2664" y="60"/>
                  </a:lnTo>
                  <a:lnTo>
                    <a:pt x="2673" y="63"/>
                  </a:lnTo>
                  <a:lnTo>
                    <a:pt x="2682" y="67"/>
                  </a:lnTo>
                  <a:lnTo>
                    <a:pt x="2691" y="70"/>
                  </a:lnTo>
                  <a:lnTo>
                    <a:pt x="2700" y="74"/>
                  </a:lnTo>
                  <a:lnTo>
                    <a:pt x="2709" y="77"/>
                  </a:lnTo>
                  <a:lnTo>
                    <a:pt x="2718" y="80"/>
                  </a:lnTo>
                  <a:lnTo>
                    <a:pt x="2727" y="83"/>
                  </a:lnTo>
                  <a:lnTo>
                    <a:pt x="2736" y="85"/>
                  </a:lnTo>
                  <a:lnTo>
                    <a:pt x="2745" y="88"/>
                  </a:lnTo>
                  <a:lnTo>
                    <a:pt x="2754" y="89"/>
                  </a:lnTo>
                  <a:lnTo>
                    <a:pt x="2763" y="91"/>
                  </a:lnTo>
                  <a:lnTo>
                    <a:pt x="2772" y="92"/>
                  </a:lnTo>
                  <a:lnTo>
                    <a:pt x="2781" y="93"/>
                  </a:lnTo>
                  <a:lnTo>
                    <a:pt x="2790" y="94"/>
                  </a:lnTo>
                  <a:lnTo>
                    <a:pt x="2799" y="96"/>
                  </a:lnTo>
                  <a:lnTo>
                    <a:pt x="2808" y="96"/>
                  </a:lnTo>
                  <a:lnTo>
                    <a:pt x="2817" y="97"/>
                  </a:lnTo>
                  <a:lnTo>
                    <a:pt x="2826" y="97"/>
                  </a:lnTo>
                  <a:lnTo>
                    <a:pt x="2836" y="96"/>
                  </a:lnTo>
                  <a:lnTo>
                    <a:pt x="2845" y="92"/>
                  </a:lnTo>
                  <a:lnTo>
                    <a:pt x="2854" y="86"/>
                  </a:lnTo>
                  <a:lnTo>
                    <a:pt x="2863" y="77"/>
                  </a:lnTo>
                  <a:lnTo>
                    <a:pt x="2872" y="67"/>
                  </a:lnTo>
                  <a:lnTo>
                    <a:pt x="2881" y="56"/>
                  </a:lnTo>
                  <a:lnTo>
                    <a:pt x="2890" y="45"/>
                  </a:lnTo>
                  <a:lnTo>
                    <a:pt x="2899" y="37"/>
                  </a:lnTo>
                  <a:lnTo>
                    <a:pt x="2908" y="29"/>
                  </a:lnTo>
                  <a:lnTo>
                    <a:pt x="2917" y="23"/>
                  </a:lnTo>
                  <a:lnTo>
                    <a:pt x="2926" y="19"/>
                  </a:lnTo>
                  <a:lnTo>
                    <a:pt x="2935" y="15"/>
                  </a:lnTo>
                  <a:lnTo>
                    <a:pt x="2944" y="13"/>
                  </a:lnTo>
                  <a:lnTo>
                    <a:pt x="2953" y="12"/>
                  </a:lnTo>
                  <a:lnTo>
                    <a:pt x="2962" y="10"/>
                  </a:lnTo>
                  <a:lnTo>
                    <a:pt x="2971" y="9"/>
                  </a:lnTo>
                  <a:lnTo>
                    <a:pt x="2980" y="8"/>
                  </a:lnTo>
                  <a:lnTo>
                    <a:pt x="2989" y="8"/>
                  </a:lnTo>
                  <a:lnTo>
                    <a:pt x="2998" y="7"/>
                  </a:lnTo>
                  <a:lnTo>
                    <a:pt x="3007" y="7"/>
                  </a:lnTo>
                  <a:lnTo>
                    <a:pt x="3016" y="7"/>
                  </a:lnTo>
                  <a:lnTo>
                    <a:pt x="3025" y="6"/>
                  </a:lnTo>
                  <a:lnTo>
                    <a:pt x="3034" y="6"/>
                  </a:lnTo>
                  <a:lnTo>
                    <a:pt x="3043" y="6"/>
                  </a:lnTo>
                  <a:lnTo>
                    <a:pt x="3052" y="5"/>
                  </a:lnTo>
                  <a:lnTo>
                    <a:pt x="3061" y="5"/>
                  </a:lnTo>
                  <a:lnTo>
                    <a:pt x="3070" y="5"/>
                  </a:lnTo>
                  <a:lnTo>
                    <a:pt x="3079" y="5"/>
                  </a:lnTo>
                  <a:lnTo>
                    <a:pt x="3088" y="4"/>
                  </a:lnTo>
                  <a:lnTo>
                    <a:pt x="3097" y="4"/>
                  </a:lnTo>
                  <a:lnTo>
                    <a:pt x="3107" y="4"/>
                  </a:lnTo>
                  <a:lnTo>
                    <a:pt x="3116" y="4"/>
                  </a:lnTo>
                  <a:lnTo>
                    <a:pt x="3125" y="4"/>
                  </a:lnTo>
                  <a:lnTo>
                    <a:pt x="3134" y="4"/>
                  </a:lnTo>
                  <a:lnTo>
                    <a:pt x="3143" y="4"/>
                  </a:lnTo>
                  <a:lnTo>
                    <a:pt x="3152" y="4"/>
                  </a:lnTo>
                  <a:lnTo>
                    <a:pt x="3161" y="4"/>
                  </a:lnTo>
                  <a:lnTo>
                    <a:pt x="3170" y="4"/>
                  </a:lnTo>
                  <a:lnTo>
                    <a:pt x="3179" y="4"/>
                  </a:lnTo>
                  <a:lnTo>
                    <a:pt x="3188" y="4"/>
                  </a:lnTo>
                  <a:lnTo>
                    <a:pt x="3197" y="4"/>
                  </a:lnTo>
                  <a:lnTo>
                    <a:pt x="3206" y="4"/>
                  </a:lnTo>
                  <a:lnTo>
                    <a:pt x="3215" y="4"/>
                  </a:lnTo>
                  <a:lnTo>
                    <a:pt x="3224" y="4"/>
                  </a:lnTo>
                  <a:lnTo>
                    <a:pt x="3233" y="4"/>
                  </a:lnTo>
                  <a:lnTo>
                    <a:pt x="3242" y="4"/>
                  </a:lnTo>
                  <a:lnTo>
                    <a:pt x="3251" y="4"/>
                  </a:lnTo>
                  <a:lnTo>
                    <a:pt x="3260" y="4"/>
                  </a:lnTo>
                  <a:lnTo>
                    <a:pt x="3269" y="3"/>
                  </a:lnTo>
                  <a:lnTo>
                    <a:pt x="3278" y="3"/>
                  </a:lnTo>
                  <a:lnTo>
                    <a:pt x="3287" y="3"/>
                  </a:lnTo>
                  <a:lnTo>
                    <a:pt x="3296" y="3"/>
                  </a:lnTo>
                  <a:lnTo>
                    <a:pt x="3305" y="3"/>
                  </a:lnTo>
                  <a:lnTo>
                    <a:pt x="3314" y="3"/>
                  </a:lnTo>
                  <a:lnTo>
                    <a:pt x="3323" y="3"/>
                  </a:lnTo>
                  <a:lnTo>
                    <a:pt x="3332" y="3"/>
                  </a:lnTo>
                  <a:lnTo>
                    <a:pt x="3341" y="3"/>
                  </a:lnTo>
                  <a:lnTo>
                    <a:pt x="3350" y="3"/>
                  </a:lnTo>
                  <a:lnTo>
                    <a:pt x="3359" y="3"/>
                  </a:lnTo>
                  <a:lnTo>
                    <a:pt x="3368" y="2"/>
                  </a:lnTo>
                  <a:lnTo>
                    <a:pt x="3378" y="2"/>
                  </a:lnTo>
                  <a:lnTo>
                    <a:pt x="3387" y="2"/>
                  </a:lnTo>
                  <a:lnTo>
                    <a:pt x="3396" y="2"/>
                  </a:lnTo>
                  <a:lnTo>
                    <a:pt x="3405" y="2"/>
                  </a:lnTo>
                  <a:lnTo>
                    <a:pt x="3414" y="2"/>
                  </a:lnTo>
                  <a:lnTo>
                    <a:pt x="3423" y="2"/>
                  </a:lnTo>
                  <a:lnTo>
                    <a:pt x="3432" y="2"/>
                  </a:lnTo>
                  <a:lnTo>
                    <a:pt x="3441" y="2"/>
                  </a:lnTo>
                  <a:lnTo>
                    <a:pt x="3450" y="2"/>
                  </a:lnTo>
                  <a:lnTo>
                    <a:pt x="3459" y="2"/>
                  </a:lnTo>
                  <a:lnTo>
                    <a:pt x="3468" y="2"/>
                  </a:lnTo>
                  <a:lnTo>
                    <a:pt x="3477" y="2"/>
                  </a:lnTo>
                  <a:lnTo>
                    <a:pt x="3486" y="2"/>
                  </a:lnTo>
                  <a:lnTo>
                    <a:pt x="3495" y="2"/>
                  </a:lnTo>
                  <a:lnTo>
                    <a:pt x="3504" y="2"/>
                  </a:lnTo>
                  <a:lnTo>
                    <a:pt x="3513" y="2"/>
                  </a:lnTo>
                  <a:lnTo>
                    <a:pt x="3522" y="2"/>
                  </a:lnTo>
                  <a:lnTo>
                    <a:pt x="3531" y="2"/>
                  </a:lnTo>
                  <a:lnTo>
                    <a:pt x="3540" y="2"/>
                  </a:lnTo>
                  <a:lnTo>
                    <a:pt x="3549" y="2"/>
                  </a:lnTo>
                  <a:lnTo>
                    <a:pt x="3558" y="2"/>
                  </a:lnTo>
                  <a:lnTo>
                    <a:pt x="3567" y="3"/>
                  </a:lnTo>
                  <a:lnTo>
                    <a:pt x="3576" y="3"/>
                  </a:lnTo>
                  <a:lnTo>
                    <a:pt x="3585" y="3"/>
                  </a:lnTo>
                  <a:lnTo>
                    <a:pt x="3594" y="3"/>
                  </a:lnTo>
                  <a:lnTo>
                    <a:pt x="3603" y="2"/>
                  </a:lnTo>
                  <a:lnTo>
                    <a:pt x="3612" y="2"/>
                  </a:lnTo>
                  <a:lnTo>
                    <a:pt x="3621" y="2"/>
                  </a:lnTo>
                  <a:lnTo>
                    <a:pt x="3630" y="2"/>
                  </a:lnTo>
                  <a:lnTo>
                    <a:pt x="3639" y="2"/>
                  </a:lnTo>
                  <a:lnTo>
                    <a:pt x="3649" y="2"/>
                  </a:lnTo>
                  <a:lnTo>
                    <a:pt x="3658" y="2"/>
                  </a:lnTo>
                  <a:lnTo>
                    <a:pt x="3667" y="2"/>
                  </a:lnTo>
                  <a:lnTo>
                    <a:pt x="3676" y="2"/>
                  </a:lnTo>
                  <a:lnTo>
                    <a:pt x="3685" y="1"/>
                  </a:lnTo>
                  <a:lnTo>
                    <a:pt x="3694" y="2"/>
                  </a:lnTo>
                  <a:lnTo>
                    <a:pt x="3703" y="2"/>
                  </a:lnTo>
                  <a:lnTo>
                    <a:pt x="3712" y="2"/>
                  </a:lnTo>
                  <a:lnTo>
                    <a:pt x="3721" y="1"/>
                  </a:lnTo>
                  <a:lnTo>
                    <a:pt x="3730" y="2"/>
                  </a:lnTo>
                  <a:lnTo>
                    <a:pt x="3739" y="1"/>
                  </a:lnTo>
                  <a:lnTo>
                    <a:pt x="3748" y="2"/>
                  </a:lnTo>
                  <a:lnTo>
                    <a:pt x="3757" y="2"/>
                  </a:lnTo>
                  <a:lnTo>
                    <a:pt x="3766" y="2"/>
                  </a:lnTo>
                  <a:lnTo>
                    <a:pt x="3775" y="2"/>
                  </a:lnTo>
                  <a:lnTo>
                    <a:pt x="3784" y="2"/>
                  </a:lnTo>
                  <a:lnTo>
                    <a:pt x="3793" y="2"/>
                  </a:lnTo>
                  <a:lnTo>
                    <a:pt x="3802" y="2"/>
                  </a:lnTo>
                  <a:lnTo>
                    <a:pt x="3811" y="2"/>
                  </a:lnTo>
                  <a:lnTo>
                    <a:pt x="3820" y="2"/>
                  </a:lnTo>
                  <a:lnTo>
                    <a:pt x="3829" y="2"/>
                  </a:lnTo>
                  <a:lnTo>
                    <a:pt x="3838" y="2"/>
                  </a:lnTo>
                  <a:lnTo>
                    <a:pt x="3847" y="1"/>
                  </a:lnTo>
                  <a:lnTo>
                    <a:pt x="3856" y="1"/>
                  </a:lnTo>
                  <a:lnTo>
                    <a:pt x="3865" y="1"/>
                  </a:lnTo>
                  <a:lnTo>
                    <a:pt x="3874" y="1"/>
                  </a:lnTo>
                  <a:lnTo>
                    <a:pt x="3883" y="2"/>
                  </a:lnTo>
                  <a:lnTo>
                    <a:pt x="3892" y="1"/>
                  </a:lnTo>
                  <a:lnTo>
                    <a:pt x="3901" y="1"/>
                  </a:lnTo>
                  <a:lnTo>
                    <a:pt x="3910" y="2"/>
                  </a:lnTo>
                  <a:lnTo>
                    <a:pt x="3920" y="1"/>
                  </a:lnTo>
                  <a:lnTo>
                    <a:pt x="3929" y="1"/>
                  </a:lnTo>
                  <a:lnTo>
                    <a:pt x="3938" y="1"/>
                  </a:lnTo>
                  <a:lnTo>
                    <a:pt x="3947" y="2"/>
                  </a:lnTo>
                  <a:lnTo>
                    <a:pt x="3956" y="2"/>
                  </a:lnTo>
                  <a:lnTo>
                    <a:pt x="3965" y="2"/>
                  </a:lnTo>
                  <a:lnTo>
                    <a:pt x="3974" y="2"/>
                  </a:lnTo>
                  <a:lnTo>
                    <a:pt x="3983" y="2"/>
                  </a:lnTo>
                  <a:lnTo>
                    <a:pt x="3992" y="2"/>
                  </a:lnTo>
                  <a:lnTo>
                    <a:pt x="4001" y="3"/>
                  </a:lnTo>
                  <a:lnTo>
                    <a:pt x="4010" y="2"/>
                  </a:lnTo>
                  <a:lnTo>
                    <a:pt x="4019" y="2"/>
                  </a:lnTo>
                  <a:lnTo>
                    <a:pt x="4028" y="2"/>
                  </a:lnTo>
                  <a:lnTo>
                    <a:pt x="4037" y="2"/>
                  </a:lnTo>
                  <a:lnTo>
                    <a:pt x="4046" y="2"/>
                  </a:lnTo>
                  <a:lnTo>
                    <a:pt x="4055" y="2"/>
                  </a:lnTo>
                  <a:lnTo>
                    <a:pt x="4064" y="2"/>
                  </a:lnTo>
                  <a:lnTo>
                    <a:pt x="4073" y="2"/>
                  </a:lnTo>
                  <a:lnTo>
                    <a:pt x="4082" y="2"/>
                  </a:lnTo>
                  <a:lnTo>
                    <a:pt x="4091" y="2"/>
                  </a:lnTo>
                  <a:lnTo>
                    <a:pt x="4100" y="1"/>
                  </a:lnTo>
                  <a:lnTo>
                    <a:pt x="4109" y="1"/>
                  </a:lnTo>
                  <a:lnTo>
                    <a:pt x="4118" y="2"/>
                  </a:lnTo>
                  <a:lnTo>
                    <a:pt x="4127" y="1"/>
                  </a:lnTo>
                  <a:lnTo>
                    <a:pt x="4136" y="1"/>
                  </a:lnTo>
                  <a:lnTo>
                    <a:pt x="4145" y="1"/>
                  </a:lnTo>
                  <a:lnTo>
                    <a:pt x="4154" y="1"/>
                  </a:lnTo>
                  <a:lnTo>
                    <a:pt x="4163" y="2"/>
                  </a:lnTo>
                  <a:lnTo>
                    <a:pt x="4172" y="1"/>
                  </a:lnTo>
                  <a:lnTo>
                    <a:pt x="4181" y="1"/>
                  </a:lnTo>
                  <a:lnTo>
                    <a:pt x="4191" y="1"/>
                  </a:lnTo>
                  <a:lnTo>
                    <a:pt x="4200" y="2"/>
                  </a:lnTo>
                  <a:lnTo>
                    <a:pt x="4209" y="1"/>
                  </a:lnTo>
                  <a:lnTo>
                    <a:pt x="4218" y="1"/>
                  </a:lnTo>
                  <a:lnTo>
                    <a:pt x="4227" y="1"/>
                  </a:lnTo>
                  <a:lnTo>
                    <a:pt x="4236" y="1"/>
                  </a:lnTo>
                  <a:lnTo>
                    <a:pt x="4245" y="1"/>
                  </a:lnTo>
                  <a:lnTo>
                    <a:pt x="4254" y="1"/>
                  </a:lnTo>
                  <a:lnTo>
                    <a:pt x="4263" y="2"/>
                  </a:lnTo>
                  <a:lnTo>
                    <a:pt x="4272" y="1"/>
                  </a:lnTo>
                  <a:lnTo>
                    <a:pt x="4281" y="2"/>
                  </a:lnTo>
                  <a:lnTo>
                    <a:pt x="4290" y="2"/>
                  </a:lnTo>
                  <a:lnTo>
                    <a:pt x="4299" y="2"/>
                  </a:lnTo>
                  <a:lnTo>
                    <a:pt x="4308" y="2"/>
                  </a:lnTo>
                  <a:lnTo>
                    <a:pt x="4317" y="2"/>
                  </a:lnTo>
                  <a:lnTo>
                    <a:pt x="4326" y="2"/>
                  </a:lnTo>
                  <a:lnTo>
                    <a:pt x="4335" y="2"/>
                  </a:lnTo>
                  <a:lnTo>
                    <a:pt x="4344" y="2"/>
                  </a:lnTo>
                  <a:lnTo>
                    <a:pt x="4353" y="2"/>
                  </a:lnTo>
                  <a:lnTo>
                    <a:pt x="4362" y="2"/>
                  </a:lnTo>
                  <a:lnTo>
                    <a:pt x="4371" y="2"/>
                  </a:lnTo>
                  <a:lnTo>
                    <a:pt x="4380" y="2"/>
                  </a:lnTo>
                  <a:lnTo>
                    <a:pt x="4389" y="2"/>
                  </a:lnTo>
                  <a:lnTo>
                    <a:pt x="4398" y="2"/>
                  </a:lnTo>
                  <a:lnTo>
                    <a:pt x="4407" y="1"/>
                  </a:lnTo>
                  <a:lnTo>
                    <a:pt x="4416" y="1"/>
                  </a:lnTo>
                  <a:lnTo>
                    <a:pt x="4425" y="2"/>
                  </a:lnTo>
                  <a:lnTo>
                    <a:pt x="4434" y="1"/>
                  </a:lnTo>
                  <a:lnTo>
                    <a:pt x="4443" y="1"/>
                  </a:lnTo>
                  <a:lnTo>
                    <a:pt x="4452" y="1"/>
                  </a:lnTo>
                  <a:lnTo>
                    <a:pt x="4462" y="1"/>
                  </a:lnTo>
                  <a:lnTo>
                    <a:pt x="4471" y="1"/>
                  </a:lnTo>
                  <a:lnTo>
                    <a:pt x="4480" y="1"/>
                  </a:lnTo>
                  <a:lnTo>
                    <a:pt x="4489" y="1"/>
                  </a:lnTo>
                  <a:lnTo>
                    <a:pt x="4498" y="1"/>
                  </a:lnTo>
                  <a:lnTo>
                    <a:pt x="4507" y="1"/>
                  </a:lnTo>
                  <a:lnTo>
                    <a:pt x="4516" y="1"/>
                  </a:lnTo>
                  <a:lnTo>
                    <a:pt x="4525" y="1"/>
                  </a:lnTo>
                  <a:lnTo>
                    <a:pt x="4534" y="1"/>
                  </a:lnTo>
                  <a:lnTo>
                    <a:pt x="4543" y="1"/>
                  </a:lnTo>
                  <a:lnTo>
                    <a:pt x="4552" y="1"/>
                  </a:lnTo>
                  <a:lnTo>
                    <a:pt x="4561" y="1"/>
                  </a:lnTo>
                  <a:lnTo>
                    <a:pt x="4570" y="2"/>
                  </a:lnTo>
                  <a:lnTo>
                    <a:pt x="4579" y="1"/>
                  </a:lnTo>
                  <a:lnTo>
                    <a:pt x="4588" y="1"/>
                  </a:lnTo>
                  <a:lnTo>
                    <a:pt x="4597" y="1"/>
                  </a:lnTo>
                  <a:lnTo>
                    <a:pt x="4606" y="1"/>
                  </a:lnTo>
                  <a:lnTo>
                    <a:pt x="4615" y="1"/>
                  </a:lnTo>
                  <a:lnTo>
                    <a:pt x="4624" y="1"/>
                  </a:lnTo>
                  <a:lnTo>
                    <a:pt x="4633" y="1"/>
                  </a:lnTo>
                  <a:lnTo>
                    <a:pt x="4642" y="1"/>
                  </a:lnTo>
                  <a:lnTo>
                    <a:pt x="4651" y="1"/>
                  </a:lnTo>
                  <a:lnTo>
                    <a:pt x="4660" y="1"/>
                  </a:lnTo>
                  <a:lnTo>
                    <a:pt x="4669" y="1"/>
                  </a:lnTo>
                  <a:lnTo>
                    <a:pt x="4678" y="1"/>
                  </a:lnTo>
                  <a:lnTo>
                    <a:pt x="4687" y="1"/>
                  </a:lnTo>
                  <a:lnTo>
                    <a:pt x="4696" y="1"/>
                  </a:lnTo>
                  <a:lnTo>
                    <a:pt x="4705" y="1"/>
                  </a:lnTo>
                  <a:lnTo>
                    <a:pt x="4714" y="1"/>
                  </a:lnTo>
                  <a:lnTo>
                    <a:pt x="4724" y="1"/>
                  </a:lnTo>
                  <a:lnTo>
                    <a:pt x="4733" y="1"/>
                  </a:lnTo>
                  <a:lnTo>
                    <a:pt x="4742" y="1"/>
                  </a:lnTo>
                  <a:lnTo>
                    <a:pt x="4751" y="1"/>
                  </a:lnTo>
                  <a:lnTo>
                    <a:pt x="4760" y="1"/>
                  </a:lnTo>
                  <a:lnTo>
                    <a:pt x="4769" y="1"/>
                  </a:lnTo>
                  <a:lnTo>
                    <a:pt x="4778" y="1"/>
                  </a:lnTo>
                  <a:lnTo>
                    <a:pt x="4787" y="1"/>
                  </a:lnTo>
                  <a:lnTo>
                    <a:pt x="4796" y="1"/>
                  </a:lnTo>
                  <a:lnTo>
                    <a:pt x="4805" y="1"/>
                  </a:lnTo>
                  <a:lnTo>
                    <a:pt x="4814" y="1"/>
                  </a:lnTo>
                  <a:lnTo>
                    <a:pt x="4823" y="1"/>
                  </a:lnTo>
                  <a:lnTo>
                    <a:pt x="4832" y="1"/>
                  </a:lnTo>
                  <a:lnTo>
                    <a:pt x="4841" y="1"/>
                  </a:lnTo>
                  <a:lnTo>
                    <a:pt x="4850" y="1"/>
                  </a:lnTo>
                  <a:lnTo>
                    <a:pt x="4859" y="1"/>
                  </a:lnTo>
                  <a:lnTo>
                    <a:pt x="4868" y="1"/>
                  </a:lnTo>
                  <a:lnTo>
                    <a:pt x="4877" y="2"/>
                  </a:lnTo>
                  <a:lnTo>
                    <a:pt x="4886" y="2"/>
                  </a:lnTo>
                  <a:lnTo>
                    <a:pt x="4895" y="2"/>
                  </a:lnTo>
                  <a:lnTo>
                    <a:pt x="4904" y="2"/>
                  </a:lnTo>
                  <a:lnTo>
                    <a:pt x="4913" y="2"/>
                  </a:lnTo>
                  <a:lnTo>
                    <a:pt x="4922" y="2"/>
                  </a:lnTo>
                  <a:lnTo>
                    <a:pt x="4931" y="2"/>
                  </a:lnTo>
                  <a:lnTo>
                    <a:pt x="4940" y="2"/>
                  </a:lnTo>
                  <a:lnTo>
                    <a:pt x="4949" y="2"/>
                  </a:lnTo>
                  <a:lnTo>
                    <a:pt x="4958" y="2"/>
                  </a:lnTo>
                  <a:lnTo>
                    <a:pt x="4967" y="2"/>
                  </a:lnTo>
                  <a:lnTo>
                    <a:pt x="4976" y="2"/>
                  </a:lnTo>
                  <a:lnTo>
                    <a:pt x="4985" y="2"/>
                  </a:lnTo>
                  <a:lnTo>
                    <a:pt x="4995" y="2"/>
                  </a:lnTo>
                  <a:lnTo>
                    <a:pt x="5004" y="2"/>
                  </a:lnTo>
                  <a:lnTo>
                    <a:pt x="5013" y="2"/>
                  </a:lnTo>
                  <a:lnTo>
                    <a:pt x="5022" y="2"/>
                  </a:lnTo>
                  <a:lnTo>
                    <a:pt x="5031" y="2"/>
                  </a:lnTo>
                  <a:lnTo>
                    <a:pt x="5040" y="2"/>
                  </a:lnTo>
                  <a:lnTo>
                    <a:pt x="5049" y="2"/>
                  </a:lnTo>
                  <a:lnTo>
                    <a:pt x="5058" y="2"/>
                  </a:lnTo>
                  <a:lnTo>
                    <a:pt x="5067" y="2"/>
                  </a:lnTo>
                  <a:lnTo>
                    <a:pt x="5076" y="2"/>
                  </a:lnTo>
                  <a:lnTo>
                    <a:pt x="5085" y="2"/>
                  </a:lnTo>
                  <a:lnTo>
                    <a:pt x="5094" y="2"/>
                  </a:lnTo>
                  <a:lnTo>
                    <a:pt x="5103" y="2"/>
                  </a:lnTo>
                  <a:lnTo>
                    <a:pt x="5112" y="2"/>
                  </a:lnTo>
                  <a:lnTo>
                    <a:pt x="5121" y="2"/>
                  </a:lnTo>
                  <a:lnTo>
                    <a:pt x="5130" y="2"/>
                  </a:lnTo>
                  <a:lnTo>
                    <a:pt x="5139" y="2"/>
                  </a:lnTo>
                  <a:lnTo>
                    <a:pt x="5148" y="2"/>
                  </a:lnTo>
                  <a:lnTo>
                    <a:pt x="5157" y="2"/>
                  </a:lnTo>
                  <a:lnTo>
                    <a:pt x="5166" y="2"/>
                  </a:lnTo>
                  <a:lnTo>
                    <a:pt x="5175" y="2"/>
                  </a:lnTo>
                  <a:lnTo>
                    <a:pt x="5184" y="2"/>
                  </a:lnTo>
                  <a:lnTo>
                    <a:pt x="5193" y="1"/>
                  </a:lnTo>
                  <a:lnTo>
                    <a:pt x="5202" y="1"/>
                  </a:lnTo>
                  <a:lnTo>
                    <a:pt x="5211" y="2"/>
                  </a:lnTo>
                  <a:lnTo>
                    <a:pt x="5220" y="2"/>
                  </a:lnTo>
                  <a:lnTo>
                    <a:pt x="5229" y="2"/>
                  </a:lnTo>
                  <a:lnTo>
                    <a:pt x="5238" y="1"/>
                  </a:lnTo>
                  <a:lnTo>
                    <a:pt x="5247" y="2"/>
                  </a:lnTo>
                  <a:lnTo>
                    <a:pt x="5256" y="2"/>
                  </a:lnTo>
                  <a:lnTo>
                    <a:pt x="5266" y="1"/>
                  </a:lnTo>
                  <a:lnTo>
                    <a:pt x="5275" y="1"/>
                  </a:lnTo>
                  <a:lnTo>
                    <a:pt x="5284" y="1"/>
                  </a:lnTo>
                  <a:lnTo>
                    <a:pt x="5293" y="1"/>
                  </a:lnTo>
                  <a:lnTo>
                    <a:pt x="5302" y="1"/>
                  </a:lnTo>
                  <a:lnTo>
                    <a:pt x="5311" y="1"/>
                  </a:lnTo>
                  <a:lnTo>
                    <a:pt x="5320" y="1"/>
                  </a:lnTo>
                  <a:lnTo>
                    <a:pt x="5329" y="2"/>
                  </a:lnTo>
                  <a:lnTo>
                    <a:pt x="5338" y="1"/>
                  </a:lnTo>
                  <a:lnTo>
                    <a:pt x="5347" y="1"/>
                  </a:lnTo>
                  <a:lnTo>
                    <a:pt x="5356" y="2"/>
                  </a:lnTo>
                  <a:lnTo>
                    <a:pt x="5365" y="1"/>
                  </a:lnTo>
                  <a:lnTo>
                    <a:pt x="5374" y="1"/>
                  </a:lnTo>
                  <a:lnTo>
                    <a:pt x="5383" y="1"/>
                  </a:lnTo>
                  <a:lnTo>
                    <a:pt x="5392" y="1"/>
                  </a:lnTo>
                  <a:lnTo>
                    <a:pt x="5401" y="1"/>
                  </a:lnTo>
                  <a:lnTo>
                    <a:pt x="5410" y="1"/>
                  </a:lnTo>
                  <a:lnTo>
                    <a:pt x="5419" y="1"/>
                  </a:lnTo>
                  <a:lnTo>
                    <a:pt x="5428" y="1"/>
                  </a:lnTo>
                  <a:lnTo>
                    <a:pt x="5437" y="1"/>
                  </a:lnTo>
                  <a:lnTo>
                    <a:pt x="5446" y="1"/>
                  </a:lnTo>
                  <a:lnTo>
                    <a:pt x="5455" y="1"/>
                  </a:lnTo>
                  <a:lnTo>
                    <a:pt x="5464" y="1"/>
                  </a:lnTo>
                  <a:lnTo>
                    <a:pt x="5473" y="1"/>
                  </a:lnTo>
                  <a:lnTo>
                    <a:pt x="5482" y="1"/>
                  </a:lnTo>
                  <a:lnTo>
                    <a:pt x="5491" y="1"/>
                  </a:lnTo>
                  <a:lnTo>
                    <a:pt x="5500" y="1"/>
                  </a:lnTo>
                  <a:lnTo>
                    <a:pt x="5509" y="1"/>
                  </a:lnTo>
                  <a:lnTo>
                    <a:pt x="5518" y="1"/>
                  </a:lnTo>
                  <a:lnTo>
                    <a:pt x="5527" y="1"/>
                  </a:lnTo>
                  <a:lnTo>
                    <a:pt x="5537" y="1"/>
                  </a:lnTo>
                  <a:lnTo>
                    <a:pt x="5546" y="1"/>
                  </a:lnTo>
                  <a:lnTo>
                    <a:pt x="5555" y="1"/>
                  </a:lnTo>
                  <a:lnTo>
                    <a:pt x="5564" y="1"/>
                  </a:lnTo>
                  <a:lnTo>
                    <a:pt x="5573" y="1"/>
                  </a:lnTo>
                  <a:lnTo>
                    <a:pt x="5582" y="1"/>
                  </a:lnTo>
                  <a:lnTo>
                    <a:pt x="5591" y="2"/>
                  </a:lnTo>
                  <a:lnTo>
                    <a:pt x="5600" y="1"/>
                  </a:lnTo>
                  <a:lnTo>
                    <a:pt x="5609" y="2"/>
                  </a:lnTo>
                  <a:lnTo>
                    <a:pt x="5618" y="1"/>
                  </a:lnTo>
                  <a:lnTo>
                    <a:pt x="5627" y="2"/>
                  </a:lnTo>
                  <a:lnTo>
                    <a:pt x="5636" y="1"/>
                  </a:lnTo>
                  <a:lnTo>
                    <a:pt x="5645" y="1"/>
                  </a:lnTo>
                  <a:lnTo>
                    <a:pt x="5654" y="1"/>
                  </a:lnTo>
                  <a:lnTo>
                    <a:pt x="5663" y="1"/>
                  </a:lnTo>
                  <a:lnTo>
                    <a:pt x="5672" y="1"/>
                  </a:lnTo>
                  <a:lnTo>
                    <a:pt x="5681" y="1"/>
                  </a:lnTo>
                  <a:lnTo>
                    <a:pt x="5690" y="1"/>
                  </a:lnTo>
                  <a:lnTo>
                    <a:pt x="5699" y="1"/>
                  </a:lnTo>
                  <a:lnTo>
                    <a:pt x="5708" y="1"/>
                  </a:lnTo>
                  <a:lnTo>
                    <a:pt x="5717" y="1"/>
                  </a:lnTo>
                  <a:lnTo>
                    <a:pt x="5726" y="1"/>
                  </a:lnTo>
                  <a:lnTo>
                    <a:pt x="5735" y="1"/>
                  </a:lnTo>
                  <a:lnTo>
                    <a:pt x="5744" y="1"/>
                  </a:lnTo>
                  <a:lnTo>
                    <a:pt x="5753" y="2"/>
                  </a:lnTo>
                  <a:lnTo>
                    <a:pt x="5762" y="2"/>
                  </a:lnTo>
                  <a:lnTo>
                    <a:pt x="5771" y="2"/>
                  </a:lnTo>
                  <a:lnTo>
                    <a:pt x="5780" y="2"/>
                  </a:lnTo>
                  <a:lnTo>
                    <a:pt x="5789" y="2"/>
                  </a:lnTo>
                  <a:lnTo>
                    <a:pt x="5798" y="2"/>
                  </a:lnTo>
                  <a:lnTo>
                    <a:pt x="5808" y="2"/>
                  </a:lnTo>
                  <a:lnTo>
                    <a:pt x="5817" y="2"/>
                  </a:lnTo>
                  <a:lnTo>
                    <a:pt x="5826" y="1"/>
                  </a:lnTo>
                  <a:lnTo>
                    <a:pt x="5835" y="1"/>
                  </a:lnTo>
                  <a:lnTo>
                    <a:pt x="5844" y="1"/>
                  </a:lnTo>
                  <a:lnTo>
                    <a:pt x="5853" y="1"/>
                  </a:lnTo>
                  <a:lnTo>
                    <a:pt x="5862" y="1"/>
                  </a:lnTo>
                  <a:lnTo>
                    <a:pt x="5871" y="1"/>
                  </a:lnTo>
                  <a:lnTo>
                    <a:pt x="5880" y="1"/>
                  </a:lnTo>
                  <a:lnTo>
                    <a:pt x="5889" y="1"/>
                  </a:lnTo>
                  <a:lnTo>
                    <a:pt x="5898" y="1"/>
                  </a:lnTo>
                  <a:lnTo>
                    <a:pt x="5907" y="1"/>
                  </a:lnTo>
                  <a:lnTo>
                    <a:pt x="5916" y="1"/>
                  </a:lnTo>
                  <a:lnTo>
                    <a:pt x="5925" y="1"/>
                  </a:lnTo>
                  <a:lnTo>
                    <a:pt x="5934" y="1"/>
                  </a:lnTo>
                  <a:lnTo>
                    <a:pt x="5943" y="1"/>
                  </a:lnTo>
                  <a:lnTo>
                    <a:pt x="5952" y="1"/>
                  </a:lnTo>
                  <a:lnTo>
                    <a:pt x="5961" y="1"/>
                  </a:lnTo>
                  <a:lnTo>
                    <a:pt x="5970" y="1"/>
                  </a:lnTo>
                  <a:lnTo>
                    <a:pt x="5979" y="1"/>
                  </a:lnTo>
                  <a:lnTo>
                    <a:pt x="5988" y="1"/>
                  </a:lnTo>
                  <a:lnTo>
                    <a:pt x="5997" y="1"/>
                  </a:lnTo>
                  <a:lnTo>
                    <a:pt x="6006" y="1"/>
                  </a:lnTo>
                  <a:lnTo>
                    <a:pt x="6015" y="1"/>
                  </a:lnTo>
                  <a:lnTo>
                    <a:pt x="6024" y="1"/>
                  </a:lnTo>
                  <a:lnTo>
                    <a:pt x="6033" y="1"/>
                  </a:lnTo>
                  <a:lnTo>
                    <a:pt x="6042" y="1"/>
                  </a:lnTo>
                  <a:lnTo>
                    <a:pt x="6051" y="1"/>
                  </a:lnTo>
                  <a:lnTo>
                    <a:pt x="6060" y="1"/>
                  </a:lnTo>
                  <a:lnTo>
                    <a:pt x="6069" y="1"/>
                  </a:lnTo>
                  <a:lnTo>
                    <a:pt x="6079" y="1"/>
                  </a:lnTo>
                  <a:lnTo>
                    <a:pt x="6088" y="1"/>
                  </a:lnTo>
                  <a:lnTo>
                    <a:pt x="6097" y="1"/>
                  </a:lnTo>
                  <a:lnTo>
                    <a:pt x="6106" y="1"/>
                  </a:lnTo>
                  <a:lnTo>
                    <a:pt x="6115" y="1"/>
                  </a:lnTo>
                  <a:lnTo>
                    <a:pt x="6124" y="1"/>
                  </a:lnTo>
                  <a:lnTo>
                    <a:pt x="6133" y="1"/>
                  </a:lnTo>
                  <a:lnTo>
                    <a:pt x="6142" y="1"/>
                  </a:lnTo>
                  <a:lnTo>
                    <a:pt x="6151" y="1"/>
                  </a:lnTo>
                  <a:lnTo>
                    <a:pt x="6160" y="1"/>
                  </a:lnTo>
                  <a:lnTo>
                    <a:pt x="6169" y="1"/>
                  </a:lnTo>
                  <a:lnTo>
                    <a:pt x="6178" y="1"/>
                  </a:lnTo>
                  <a:lnTo>
                    <a:pt x="6187" y="1"/>
                  </a:lnTo>
                  <a:lnTo>
                    <a:pt x="6196" y="1"/>
                  </a:lnTo>
                  <a:lnTo>
                    <a:pt x="6205" y="1"/>
                  </a:lnTo>
                  <a:lnTo>
                    <a:pt x="6214" y="1"/>
                  </a:lnTo>
                  <a:lnTo>
                    <a:pt x="6223" y="1"/>
                  </a:lnTo>
                  <a:lnTo>
                    <a:pt x="6232" y="1"/>
                  </a:lnTo>
                  <a:lnTo>
                    <a:pt x="6241" y="1"/>
                  </a:lnTo>
                  <a:lnTo>
                    <a:pt x="6250" y="1"/>
                  </a:lnTo>
                  <a:lnTo>
                    <a:pt x="6259" y="1"/>
                  </a:lnTo>
                  <a:lnTo>
                    <a:pt x="6268" y="1"/>
                  </a:lnTo>
                  <a:lnTo>
                    <a:pt x="6277" y="1"/>
                  </a:lnTo>
                  <a:lnTo>
                    <a:pt x="6286" y="1"/>
                  </a:lnTo>
                  <a:lnTo>
                    <a:pt x="6295" y="1"/>
                  </a:lnTo>
                  <a:lnTo>
                    <a:pt x="6304" y="1"/>
                  </a:lnTo>
                  <a:lnTo>
                    <a:pt x="6313" y="1"/>
                  </a:lnTo>
                  <a:lnTo>
                    <a:pt x="6322" y="1"/>
                  </a:lnTo>
                  <a:lnTo>
                    <a:pt x="6331" y="1"/>
                  </a:lnTo>
                  <a:lnTo>
                    <a:pt x="6340" y="1"/>
                  </a:lnTo>
                  <a:lnTo>
                    <a:pt x="6350" y="1"/>
                  </a:lnTo>
                  <a:lnTo>
                    <a:pt x="6359" y="1"/>
                  </a:lnTo>
                  <a:lnTo>
                    <a:pt x="6368" y="1"/>
                  </a:lnTo>
                  <a:lnTo>
                    <a:pt x="6377" y="1"/>
                  </a:lnTo>
                  <a:lnTo>
                    <a:pt x="6386" y="1"/>
                  </a:lnTo>
                  <a:lnTo>
                    <a:pt x="6395" y="1"/>
                  </a:lnTo>
                  <a:lnTo>
                    <a:pt x="6404" y="1"/>
                  </a:lnTo>
                  <a:lnTo>
                    <a:pt x="6413" y="1"/>
                  </a:lnTo>
                  <a:lnTo>
                    <a:pt x="6422" y="1"/>
                  </a:lnTo>
                  <a:lnTo>
                    <a:pt x="6431" y="1"/>
                  </a:lnTo>
                  <a:lnTo>
                    <a:pt x="6440" y="1"/>
                  </a:lnTo>
                  <a:lnTo>
                    <a:pt x="6449" y="1"/>
                  </a:lnTo>
                  <a:lnTo>
                    <a:pt x="6458" y="1"/>
                  </a:lnTo>
                  <a:lnTo>
                    <a:pt x="6467" y="1"/>
                  </a:lnTo>
                  <a:lnTo>
                    <a:pt x="6476" y="1"/>
                  </a:lnTo>
                  <a:lnTo>
                    <a:pt x="6485" y="1"/>
                  </a:lnTo>
                  <a:lnTo>
                    <a:pt x="6494" y="1"/>
                  </a:lnTo>
                  <a:lnTo>
                    <a:pt x="6503" y="1"/>
                  </a:lnTo>
                  <a:lnTo>
                    <a:pt x="6512" y="1"/>
                  </a:lnTo>
                  <a:lnTo>
                    <a:pt x="6521" y="1"/>
                  </a:lnTo>
                  <a:lnTo>
                    <a:pt x="6530" y="1"/>
                  </a:lnTo>
                  <a:lnTo>
                    <a:pt x="6539" y="1"/>
                  </a:lnTo>
                  <a:lnTo>
                    <a:pt x="6548" y="1"/>
                  </a:lnTo>
                  <a:lnTo>
                    <a:pt x="6557" y="1"/>
                  </a:lnTo>
                  <a:lnTo>
                    <a:pt x="6566" y="1"/>
                  </a:lnTo>
                  <a:lnTo>
                    <a:pt x="6575" y="1"/>
                  </a:lnTo>
                  <a:lnTo>
                    <a:pt x="6584" y="1"/>
                  </a:lnTo>
                  <a:lnTo>
                    <a:pt x="6593" y="1"/>
                  </a:lnTo>
                  <a:lnTo>
                    <a:pt x="6602" y="1"/>
                  </a:lnTo>
                  <a:lnTo>
                    <a:pt x="6611" y="1"/>
                  </a:lnTo>
                  <a:lnTo>
                    <a:pt x="6621" y="1"/>
                  </a:lnTo>
                  <a:lnTo>
                    <a:pt x="6630" y="1"/>
                  </a:lnTo>
                  <a:lnTo>
                    <a:pt x="6639" y="1"/>
                  </a:lnTo>
                  <a:lnTo>
                    <a:pt x="6648" y="1"/>
                  </a:lnTo>
                  <a:lnTo>
                    <a:pt x="6657" y="1"/>
                  </a:lnTo>
                  <a:lnTo>
                    <a:pt x="6666" y="2"/>
                  </a:lnTo>
                  <a:lnTo>
                    <a:pt x="6675" y="2"/>
                  </a:lnTo>
                  <a:lnTo>
                    <a:pt x="6684" y="2"/>
                  </a:lnTo>
                  <a:lnTo>
                    <a:pt x="6693" y="2"/>
                  </a:lnTo>
                  <a:lnTo>
                    <a:pt x="6702" y="2"/>
                  </a:lnTo>
                  <a:lnTo>
                    <a:pt x="6711" y="2"/>
                  </a:lnTo>
                  <a:lnTo>
                    <a:pt x="6720" y="2"/>
                  </a:lnTo>
                  <a:lnTo>
                    <a:pt x="6729" y="2"/>
                  </a:lnTo>
                  <a:lnTo>
                    <a:pt x="6738" y="2"/>
                  </a:lnTo>
                  <a:lnTo>
                    <a:pt x="6747" y="2"/>
                  </a:lnTo>
                  <a:lnTo>
                    <a:pt x="6756" y="2"/>
                  </a:lnTo>
                  <a:lnTo>
                    <a:pt x="6765" y="1"/>
                  </a:lnTo>
                  <a:lnTo>
                    <a:pt x="6774" y="2"/>
                  </a:lnTo>
                  <a:lnTo>
                    <a:pt x="6783" y="1"/>
                  </a:lnTo>
                  <a:lnTo>
                    <a:pt x="6792" y="1"/>
                  </a:lnTo>
                  <a:lnTo>
                    <a:pt x="6801" y="2"/>
                  </a:lnTo>
                  <a:lnTo>
                    <a:pt x="6810" y="1"/>
                  </a:lnTo>
                  <a:lnTo>
                    <a:pt x="6819" y="1"/>
                  </a:lnTo>
                  <a:lnTo>
                    <a:pt x="6828" y="1"/>
                  </a:lnTo>
                  <a:lnTo>
                    <a:pt x="6837" y="1"/>
                  </a:lnTo>
                  <a:lnTo>
                    <a:pt x="6846" y="2"/>
                  </a:lnTo>
                  <a:lnTo>
                    <a:pt x="6855" y="2"/>
                  </a:lnTo>
                  <a:lnTo>
                    <a:pt x="6864" y="1"/>
                  </a:lnTo>
                  <a:lnTo>
                    <a:pt x="6873" y="1"/>
                  </a:lnTo>
                  <a:lnTo>
                    <a:pt x="6882" y="1"/>
                  </a:lnTo>
                  <a:lnTo>
                    <a:pt x="6892" y="1"/>
                  </a:lnTo>
                  <a:lnTo>
                    <a:pt x="6901" y="1"/>
                  </a:lnTo>
                  <a:lnTo>
                    <a:pt x="6910" y="1"/>
                  </a:lnTo>
                  <a:lnTo>
                    <a:pt x="6919" y="1"/>
                  </a:lnTo>
                  <a:lnTo>
                    <a:pt x="6928" y="1"/>
                  </a:lnTo>
                  <a:lnTo>
                    <a:pt x="6937" y="1"/>
                  </a:lnTo>
                  <a:lnTo>
                    <a:pt x="6946" y="1"/>
                  </a:lnTo>
                  <a:lnTo>
                    <a:pt x="6955" y="1"/>
                  </a:lnTo>
                  <a:lnTo>
                    <a:pt x="6964" y="1"/>
                  </a:lnTo>
                  <a:lnTo>
                    <a:pt x="6973" y="1"/>
                  </a:lnTo>
                  <a:lnTo>
                    <a:pt x="6982" y="1"/>
                  </a:lnTo>
                  <a:lnTo>
                    <a:pt x="6991" y="1"/>
                  </a:lnTo>
                  <a:lnTo>
                    <a:pt x="7000" y="1"/>
                  </a:lnTo>
                  <a:lnTo>
                    <a:pt x="7009" y="2"/>
                  </a:lnTo>
                  <a:lnTo>
                    <a:pt x="7018" y="1"/>
                  </a:lnTo>
                  <a:lnTo>
                    <a:pt x="7027" y="1"/>
                  </a:lnTo>
                  <a:lnTo>
                    <a:pt x="7036" y="1"/>
                  </a:lnTo>
                  <a:lnTo>
                    <a:pt x="7045" y="1"/>
                  </a:lnTo>
                  <a:lnTo>
                    <a:pt x="7054" y="1"/>
                  </a:lnTo>
                  <a:lnTo>
                    <a:pt x="7063" y="1"/>
                  </a:lnTo>
                  <a:lnTo>
                    <a:pt x="7072" y="1"/>
                  </a:lnTo>
                  <a:lnTo>
                    <a:pt x="7081" y="1"/>
                  </a:lnTo>
                  <a:lnTo>
                    <a:pt x="7090" y="1"/>
                  </a:lnTo>
                  <a:lnTo>
                    <a:pt x="7099" y="1"/>
                  </a:lnTo>
                  <a:lnTo>
                    <a:pt x="7108" y="1"/>
                  </a:lnTo>
                  <a:lnTo>
                    <a:pt x="7117" y="1"/>
                  </a:lnTo>
                  <a:lnTo>
                    <a:pt x="7126" y="1"/>
                  </a:lnTo>
                  <a:lnTo>
                    <a:pt x="7135" y="1"/>
                  </a:lnTo>
                  <a:lnTo>
                    <a:pt x="7144" y="1"/>
                  </a:lnTo>
                  <a:lnTo>
                    <a:pt x="7153" y="1"/>
                  </a:lnTo>
                  <a:lnTo>
                    <a:pt x="7163" y="1"/>
                  </a:lnTo>
                  <a:lnTo>
                    <a:pt x="7172" y="1"/>
                  </a:lnTo>
                  <a:lnTo>
                    <a:pt x="7181" y="1"/>
                  </a:lnTo>
                  <a:lnTo>
                    <a:pt x="7190" y="1"/>
                  </a:lnTo>
                  <a:lnTo>
                    <a:pt x="7199" y="1"/>
                  </a:lnTo>
                  <a:lnTo>
                    <a:pt x="7208" y="1"/>
                  </a:lnTo>
                  <a:lnTo>
                    <a:pt x="7217" y="2"/>
                  </a:lnTo>
                  <a:lnTo>
                    <a:pt x="7226" y="1"/>
                  </a:lnTo>
                  <a:lnTo>
                    <a:pt x="7235" y="2"/>
                  </a:lnTo>
                  <a:lnTo>
                    <a:pt x="7244" y="2"/>
                  </a:lnTo>
                  <a:lnTo>
                    <a:pt x="7253" y="2"/>
                  </a:lnTo>
                  <a:lnTo>
                    <a:pt x="7262" y="2"/>
                  </a:lnTo>
                  <a:lnTo>
                    <a:pt x="7271" y="3"/>
                  </a:lnTo>
                  <a:lnTo>
                    <a:pt x="7280" y="4"/>
                  </a:lnTo>
                  <a:lnTo>
                    <a:pt x="7289" y="5"/>
                  </a:lnTo>
                  <a:lnTo>
                    <a:pt x="7298" y="6"/>
                  </a:lnTo>
                  <a:lnTo>
                    <a:pt x="7307" y="7"/>
                  </a:lnTo>
                  <a:lnTo>
                    <a:pt x="7316" y="8"/>
                  </a:lnTo>
                  <a:lnTo>
                    <a:pt x="7325" y="9"/>
                  </a:lnTo>
                  <a:lnTo>
                    <a:pt x="7334" y="8"/>
                  </a:lnTo>
                  <a:lnTo>
                    <a:pt x="7343" y="8"/>
                  </a:lnTo>
                  <a:lnTo>
                    <a:pt x="7352" y="7"/>
                  </a:lnTo>
                  <a:lnTo>
                    <a:pt x="7361" y="6"/>
                  </a:lnTo>
                  <a:lnTo>
                    <a:pt x="7370" y="5"/>
                  </a:lnTo>
                  <a:lnTo>
                    <a:pt x="7379" y="4"/>
                  </a:lnTo>
                  <a:lnTo>
                    <a:pt x="7388" y="4"/>
                  </a:lnTo>
                  <a:lnTo>
                    <a:pt x="7397" y="3"/>
                  </a:lnTo>
                  <a:lnTo>
                    <a:pt x="7406" y="3"/>
                  </a:lnTo>
                  <a:lnTo>
                    <a:pt x="7415" y="3"/>
                  </a:lnTo>
                  <a:lnTo>
                    <a:pt x="7424" y="3"/>
                  </a:lnTo>
                  <a:lnTo>
                    <a:pt x="7434" y="2"/>
                  </a:lnTo>
                  <a:lnTo>
                    <a:pt x="7443" y="2"/>
                  </a:lnTo>
                  <a:lnTo>
                    <a:pt x="7452" y="2"/>
                  </a:lnTo>
                  <a:lnTo>
                    <a:pt x="7461" y="2"/>
                  </a:lnTo>
                  <a:lnTo>
                    <a:pt x="7470" y="2"/>
                  </a:lnTo>
                  <a:lnTo>
                    <a:pt x="7479" y="2"/>
                  </a:lnTo>
                  <a:lnTo>
                    <a:pt x="7488" y="2"/>
                  </a:lnTo>
                  <a:lnTo>
                    <a:pt x="7497" y="2"/>
                  </a:lnTo>
                  <a:lnTo>
                    <a:pt x="7506" y="2"/>
                  </a:lnTo>
                  <a:lnTo>
                    <a:pt x="7515" y="1"/>
                  </a:lnTo>
                  <a:lnTo>
                    <a:pt x="7524" y="2"/>
                  </a:lnTo>
                  <a:lnTo>
                    <a:pt x="7533" y="1"/>
                  </a:lnTo>
                  <a:lnTo>
                    <a:pt x="7542" y="1"/>
                  </a:lnTo>
                  <a:lnTo>
                    <a:pt x="7551" y="1"/>
                  </a:lnTo>
                  <a:lnTo>
                    <a:pt x="7560" y="1"/>
                  </a:lnTo>
                  <a:lnTo>
                    <a:pt x="7569" y="1"/>
                  </a:lnTo>
                  <a:lnTo>
                    <a:pt x="7578" y="2"/>
                  </a:lnTo>
                  <a:lnTo>
                    <a:pt x="7587" y="1"/>
                  </a:lnTo>
                  <a:lnTo>
                    <a:pt x="7596" y="1"/>
                  </a:lnTo>
                  <a:lnTo>
                    <a:pt x="7605" y="1"/>
                  </a:lnTo>
                  <a:lnTo>
                    <a:pt x="7614" y="1"/>
                  </a:lnTo>
                  <a:lnTo>
                    <a:pt x="7623" y="1"/>
                  </a:lnTo>
                  <a:lnTo>
                    <a:pt x="7632" y="1"/>
                  </a:lnTo>
                  <a:lnTo>
                    <a:pt x="7641" y="1"/>
                  </a:lnTo>
                  <a:lnTo>
                    <a:pt x="7650" y="1"/>
                  </a:lnTo>
                  <a:lnTo>
                    <a:pt x="7659" y="1"/>
                  </a:lnTo>
                  <a:lnTo>
                    <a:pt x="7668" y="1"/>
                  </a:lnTo>
                  <a:lnTo>
                    <a:pt x="7677" y="1"/>
                  </a:lnTo>
                  <a:lnTo>
                    <a:pt x="7686" y="2"/>
                  </a:lnTo>
                  <a:lnTo>
                    <a:pt x="7695" y="1"/>
                  </a:lnTo>
                  <a:lnTo>
                    <a:pt x="7705" y="1"/>
                  </a:lnTo>
                  <a:lnTo>
                    <a:pt x="7714" y="1"/>
                  </a:lnTo>
                  <a:lnTo>
                    <a:pt x="7723" y="1"/>
                  </a:lnTo>
                  <a:lnTo>
                    <a:pt x="7732" y="1"/>
                  </a:lnTo>
                  <a:lnTo>
                    <a:pt x="7741" y="1"/>
                  </a:lnTo>
                  <a:lnTo>
                    <a:pt x="7750" y="1"/>
                  </a:lnTo>
                  <a:lnTo>
                    <a:pt x="7759" y="1"/>
                  </a:lnTo>
                  <a:lnTo>
                    <a:pt x="7768" y="1"/>
                  </a:lnTo>
                  <a:lnTo>
                    <a:pt x="7777" y="1"/>
                  </a:lnTo>
                  <a:lnTo>
                    <a:pt x="7786" y="1"/>
                  </a:lnTo>
                  <a:lnTo>
                    <a:pt x="7795" y="1"/>
                  </a:lnTo>
                  <a:lnTo>
                    <a:pt x="7804" y="1"/>
                  </a:lnTo>
                  <a:lnTo>
                    <a:pt x="7813" y="1"/>
                  </a:lnTo>
                  <a:lnTo>
                    <a:pt x="7822" y="1"/>
                  </a:lnTo>
                  <a:lnTo>
                    <a:pt x="7831" y="1"/>
                  </a:lnTo>
                  <a:lnTo>
                    <a:pt x="7840" y="1"/>
                  </a:lnTo>
                  <a:lnTo>
                    <a:pt x="7849" y="1"/>
                  </a:lnTo>
                  <a:lnTo>
                    <a:pt x="7858" y="1"/>
                  </a:lnTo>
                  <a:lnTo>
                    <a:pt x="7867" y="1"/>
                  </a:lnTo>
                  <a:lnTo>
                    <a:pt x="7876" y="1"/>
                  </a:lnTo>
                  <a:lnTo>
                    <a:pt x="7885" y="1"/>
                  </a:lnTo>
                  <a:lnTo>
                    <a:pt x="7894" y="1"/>
                  </a:lnTo>
                  <a:lnTo>
                    <a:pt x="7903" y="1"/>
                  </a:lnTo>
                  <a:lnTo>
                    <a:pt x="7912" y="1"/>
                  </a:lnTo>
                  <a:lnTo>
                    <a:pt x="7921" y="1"/>
                  </a:lnTo>
                  <a:lnTo>
                    <a:pt x="7930" y="1"/>
                  </a:lnTo>
                  <a:lnTo>
                    <a:pt x="7939" y="1"/>
                  </a:lnTo>
                  <a:lnTo>
                    <a:pt x="7948" y="1"/>
                  </a:lnTo>
                  <a:lnTo>
                    <a:pt x="7957" y="1"/>
                  </a:lnTo>
                  <a:lnTo>
                    <a:pt x="7966" y="1"/>
                  </a:lnTo>
                  <a:lnTo>
                    <a:pt x="7976" y="1"/>
                  </a:lnTo>
                  <a:lnTo>
                    <a:pt x="7985" y="1"/>
                  </a:lnTo>
                  <a:lnTo>
                    <a:pt x="7994" y="1"/>
                  </a:lnTo>
                  <a:lnTo>
                    <a:pt x="8003" y="1"/>
                  </a:lnTo>
                  <a:lnTo>
                    <a:pt x="8012" y="1"/>
                  </a:lnTo>
                  <a:lnTo>
                    <a:pt x="8021" y="2"/>
                  </a:lnTo>
                  <a:lnTo>
                    <a:pt x="8030" y="1"/>
                  </a:lnTo>
                  <a:lnTo>
                    <a:pt x="8039" y="1"/>
                  </a:lnTo>
                  <a:lnTo>
                    <a:pt x="8048" y="1"/>
                  </a:lnTo>
                  <a:lnTo>
                    <a:pt x="8057" y="1"/>
                  </a:lnTo>
                  <a:lnTo>
                    <a:pt x="8066" y="1"/>
                  </a:lnTo>
                  <a:lnTo>
                    <a:pt x="8075" y="1"/>
                  </a:lnTo>
                  <a:lnTo>
                    <a:pt x="8084" y="1"/>
                  </a:lnTo>
                  <a:lnTo>
                    <a:pt x="8093" y="1"/>
                  </a:lnTo>
                  <a:lnTo>
                    <a:pt x="8102" y="1"/>
                  </a:lnTo>
                  <a:lnTo>
                    <a:pt x="8111" y="1"/>
                  </a:lnTo>
                  <a:lnTo>
                    <a:pt x="8120" y="1"/>
                  </a:lnTo>
                  <a:lnTo>
                    <a:pt x="8129" y="1"/>
                  </a:lnTo>
                  <a:lnTo>
                    <a:pt x="8138" y="1"/>
                  </a:lnTo>
                  <a:lnTo>
                    <a:pt x="8147" y="1"/>
                  </a:lnTo>
                  <a:lnTo>
                    <a:pt x="8156" y="1"/>
                  </a:lnTo>
                  <a:lnTo>
                    <a:pt x="8165" y="1"/>
                  </a:lnTo>
                  <a:lnTo>
                    <a:pt x="8174" y="1"/>
                  </a:lnTo>
                  <a:lnTo>
                    <a:pt x="8183" y="1"/>
                  </a:lnTo>
                  <a:lnTo>
                    <a:pt x="8192" y="1"/>
                  </a:lnTo>
                  <a:lnTo>
                    <a:pt x="8201" y="1"/>
                  </a:lnTo>
                  <a:lnTo>
                    <a:pt x="8210" y="1"/>
                  </a:lnTo>
                  <a:lnTo>
                    <a:pt x="8219" y="1"/>
                  </a:lnTo>
                  <a:lnTo>
                    <a:pt x="8228" y="1"/>
                  </a:lnTo>
                  <a:lnTo>
                    <a:pt x="8238" y="1"/>
                  </a:lnTo>
                  <a:lnTo>
                    <a:pt x="8247" y="1"/>
                  </a:lnTo>
                  <a:lnTo>
                    <a:pt x="8256" y="1"/>
                  </a:lnTo>
                  <a:lnTo>
                    <a:pt x="8265" y="1"/>
                  </a:lnTo>
                  <a:lnTo>
                    <a:pt x="8274" y="1"/>
                  </a:lnTo>
                  <a:lnTo>
                    <a:pt x="8283" y="1"/>
                  </a:lnTo>
                  <a:lnTo>
                    <a:pt x="8292" y="1"/>
                  </a:lnTo>
                  <a:lnTo>
                    <a:pt x="8301" y="1"/>
                  </a:lnTo>
                  <a:lnTo>
                    <a:pt x="8310" y="1"/>
                  </a:lnTo>
                  <a:lnTo>
                    <a:pt x="8319" y="1"/>
                  </a:lnTo>
                  <a:lnTo>
                    <a:pt x="8328" y="1"/>
                  </a:lnTo>
                  <a:lnTo>
                    <a:pt x="8337" y="1"/>
                  </a:lnTo>
                  <a:lnTo>
                    <a:pt x="8346" y="1"/>
                  </a:lnTo>
                  <a:lnTo>
                    <a:pt x="8355" y="1"/>
                  </a:lnTo>
                  <a:lnTo>
                    <a:pt x="8364" y="1"/>
                  </a:lnTo>
                  <a:lnTo>
                    <a:pt x="8373" y="1"/>
                  </a:lnTo>
                  <a:lnTo>
                    <a:pt x="8382" y="1"/>
                  </a:lnTo>
                  <a:lnTo>
                    <a:pt x="8391" y="1"/>
                  </a:lnTo>
                  <a:lnTo>
                    <a:pt x="8400" y="1"/>
                  </a:lnTo>
                  <a:lnTo>
                    <a:pt x="8409" y="1"/>
                  </a:lnTo>
                  <a:lnTo>
                    <a:pt x="8418" y="1"/>
                  </a:lnTo>
                  <a:lnTo>
                    <a:pt x="8427" y="1"/>
                  </a:lnTo>
                  <a:lnTo>
                    <a:pt x="8436" y="1"/>
                  </a:lnTo>
                  <a:lnTo>
                    <a:pt x="8445" y="1"/>
                  </a:lnTo>
                  <a:lnTo>
                    <a:pt x="8454" y="1"/>
                  </a:lnTo>
                  <a:lnTo>
                    <a:pt x="8463" y="2"/>
                  </a:lnTo>
                  <a:lnTo>
                    <a:pt x="8472" y="1"/>
                  </a:lnTo>
                  <a:lnTo>
                    <a:pt x="8481" y="2"/>
                  </a:lnTo>
                  <a:lnTo>
                    <a:pt x="8490" y="1"/>
                  </a:lnTo>
                  <a:lnTo>
                    <a:pt x="8499" y="1"/>
                  </a:lnTo>
                  <a:lnTo>
                    <a:pt x="8509" y="1"/>
                  </a:lnTo>
                  <a:lnTo>
                    <a:pt x="8518" y="1"/>
                  </a:lnTo>
                  <a:lnTo>
                    <a:pt x="8527" y="1"/>
                  </a:lnTo>
                  <a:lnTo>
                    <a:pt x="8536" y="1"/>
                  </a:lnTo>
                  <a:lnTo>
                    <a:pt x="8545" y="1"/>
                  </a:lnTo>
                  <a:lnTo>
                    <a:pt x="8554" y="1"/>
                  </a:lnTo>
                  <a:lnTo>
                    <a:pt x="8563" y="1"/>
                  </a:lnTo>
                  <a:lnTo>
                    <a:pt x="8572" y="1"/>
                  </a:lnTo>
                  <a:lnTo>
                    <a:pt x="8581" y="2"/>
                  </a:lnTo>
                  <a:lnTo>
                    <a:pt x="8590" y="1"/>
                  </a:lnTo>
                  <a:lnTo>
                    <a:pt x="8599" y="1"/>
                  </a:lnTo>
                  <a:lnTo>
                    <a:pt x="8608" y="1"/>
                  </a:lnTo>
                  <a:lnTo>
                    <a:pt x="8617" y="1"/>
                  </a:lnTo>
                  <a:lnTo>
                    <a:pt x="8626" y="1"/>
                  </a:lnTo>
                  <a:lnTo>
                    <a:pt x="8635" y="1"/>
                  </a:lnTo>
                  <a:lnTo>
                    <a:pt x="8644" y="1"/>
                  </a:lnTo>
                  <a:lnTo>
                    <a:pt x="8653" y="2"/>
                  </a:lnTo>
                  <a:lnTo>
                    <a:pt x="8662" y="1"/>
                  </a:lnTo>
                  <a:lnTo>
                    <a:pt x="8671" y="1"/>
                  </a:lnTo>
                  <a:lnTo>
                    <a:pt x="8680" y="1"/>
                  </a:lnTo>
                  <a:lnTo>
                    <a:pt x="8689" y="1"/>
                  </a:lnTo>
                  <a:lnTo>
                    <a:pt x="8698" y="2"/>
                  </a:lnTo>
                  <a:lnTo>
                    <a:pt x="8707" y="2"/>
                  </a:lnTo>
                  <a:lnTo>
                    <a:pt x="8716" y="1"/>
                  </a:lnTo>
                  <a:lnTo>
                    <a:pt x="8725" y="1"/>
                  </a:lnTo>
                  <a:lnTo>
                    <a:pt x="8734" y="2"/>
                  </a:lnTo>
                  <a:lnTo>
                    <a:pt x="8743" y="1"/>
                  </a:lnTo>
                  <a:lnTo>
                    <a:pt x="8752" y="1"/>
                  </a:lnTo>
                  <a:lnTo>
                    <a:pt x="8761" y="1"/>
                  </a:lnTo>
                  <a:lnTo>
                    <a:pt x="8770" y="1"/>
                  </a:lnTo>
                  <a:lnTo>
                    <a:pt x="8780" y="2"/>
                  </a:lnTo>
                  <a:lnTo>
                    <a:pt x="8789" y="1"/>
                  </a:lnTo>
                  <a:lnTo>
                    <a:pt x="8798" y="1"/>
                  </a:lnTo>
                  <a:lnTo>
                    <a:pt x="8807" y="2"/>
                  </a:lnTo>
                  <a:lnTo>
                    <a:pt x="8816" y="1"/>
                  </a:lnTo>
                  <a:lnTo>
                    <a:pt x="8825" y="2"/>
                  </a:lnTo>
                  <a:lnTo>
                    <a:pt x="8834" y="1"/>
                  </a:lnTo>
                  <a:lnTo>
                    <a:pt x="8843" y="1"/>
                  </a:lnTo>
                  <a:lnTo>
                    <a:pt x="8852" y="1"/>
                  </a:lnTo>
                  <a:lnTo>
                    <a:pt x="8861" y="1"/>
                  </a:lnTo>
                  <a:lnTo>
                    <a:pt x="8870" y="1"/>
                  </a:lnTo>
                  <a:lnTo>
                    <a:pt x="8879" y="1"/>
                  </a:lnTo>
                  <a:lnTo>
                    <a:pt x="8888" y="1"/>
                  </a:lnTo>
                  <a:lnTo>
                    <a:pt x="8897" y="1"/>
                  </a:lnTo>
                  <a:lnTo>
                    <a:pt x="8906" y="2"/>
                  </a:lnTo>
                  <a:lnTo>
                    <a:pt x="8915" y="1"/>
                  </a:lnTo>
                  <a:lnTo>
                    <a:pt x="8924" y="1"/>
                  </a:lnTo>
                  <a:lnTo>
                    <a:pt x="8933" y="1"/>
                  </a:lnTo>
                  <a:lnTo>
                    <a:pt x="8942" y="1"/>
                  </a:lnTo>
                  <a:lnTo>
                    <a:pt x="8951" y="1"/>
                  </a:lnTo>
                  <a:lnTo>
                    <a:pt x="8960" y="2"/>
                  </a:lnTo>
                  <a:lnTo>
                    <a:pt x="8969" y="1"/>
                  </a:lnTo>
                  <a:lnTo>
                    <a:pt x="8978" y="2"/>
                  </a:lnTo>
                  <a:lnTo>
                    <a:pt x="8987" y="1"/>
                  </a:lnTo>
                  <a:lnTo>
                    <a:pt x="8996" y="1"/>
                  </a:lnTo>
                  <a:lnTo>
                    <a:pt x="9005" y="1"/>
                  </a:lnTo>
                  <a:lnTo>
                    <a:pt x="9014" y="1"/>
                  </a:lnTo>
                  <a:lnTo>
                    <a:pt x="9023" y="1"/>
                  </a:lnTo>
                  <a:lnTo>
                    <a:pt x="9032" y="1"/>
                  </a:lnTo>
                  <a:lnTo>
                    <a:pt x="9041" y="2"/>
                  </a:lnTo>
                  <a:lnTo>
                    <a:pt x="9051" y="1"/>
                  </a:lnTo>
                  <a:lnTo>
                    <a:pt x="9060" y="1"/>
                  </a:lnTo>
                  <a:lnTo>
                    <a:pt x="9069" y="1"/>
                  </a:lnTo>
                  <a:lnTo>
                    <a:pt x="9078" y="1"/>
                  </a:lnTo>
                  <a:lnTo>
                    <a:pt x="9087" y="1"/>
                  </a:lnTo>
                  <a:lnTo>
                    <a:pt x="9096" y="1"/>
                  </a:lnTo>
                  <a:lnTo>
                    <a:pt x="9105" y="1"/>
                  </a:lnTo>
                  <a:lnTo>
                    <a:pt x="9114" y="2"/>
                  </a:lnTo>
                  <a:lnTo>
                    <a:pt x="9123" y="1"/>
                  </a:lnTo>
                  <a:lnTo>
                    <a:pt x="9132" y="1"/>
                  </a:lnTo>
                  <a:lnTo>
                    <a:pt x="9141" y="1"/>
                  </a:lnTo>
                  <a:lnTo>
                    <a:pt x="9150" y="1"/>
                  </a:lnTo>
                  <a:lnTo>
                    <a:pt x="9159" y="1"/>
                  </a:lnTo>
                  <a:lnTo>
                    <a:pt x="9168" y="1"/>
                  </a:lnTo>
                  <a:lnTo>
                    <a:pt x="9177" y="1"/>
                  </a:lnTo>
                  <a:lnTo>
                    <a:pt x="9186" y="1"/>
                  </a:lnTo>
                  <a:lnTo>
                    <a:pt x="9195" y="2"/>
                  </a:lnTo>
                  <a:lnTo>
                    <a:pt x="9204" y="1"/>
                  </a:lnTo>
                  <a:lnTo>
                    <a:pt x="9213" y="1"/>
                  </a:lnTo>
                  <a:lnTo>
                    <a:pt x="9222" y="1"/>
                  </a:lnTo>
                  <a:lnTo>
                    <a:pt x="9231" y="1"/>
                  </a:lnTo>
                  <a:lnTo>
                    <a:pt x="9240" y="1"/>
                  </a:lnTo>
                  <a:lnTo>
                    <a:pt x="9249" y="1"/>
                  </a:lnTo>
                  <a:lnTo>
                    <a:pt x="9258" y="1"/>
                  </a:lnTo>
                  <a:lnTo>
                    <a:pt x="9267" y="1"/>
                  </a:lnTo>
                  <a:lnTo>
                    <a:pt x="9276" y="1"/>
                  </a:lnTo>
                  <a:lnTo>
                    <a:pt x="9285" y="1"/>
                  </a:lnTo>
                  <a:lnTo>
                    <a:pt x="9294" y="1"/>
                  </a:lnTo>
                  <a:lnTo>
                    <a:pt x="9303" y="1"/>
                  </a:lnTo>
                  <a:lnTo>
                    <a:pt x="9312" y="1"/>
                  </a:lnTo>
                  <a:lnTo>
                    <a:pt x="9322" y="1"/>
                  </a:lnTo>
                  <a:lnTo>
                    <a:pt x="9331" y="1"/>
                  </a:lnTo>
                  <a:lnTo>
                    <a:pt x="9340" y="1"/>
                  </a:lnTo>
                  <a:lnTo>
                    <a:pt x="9349" y="1"/>
                  </a:lnTo>
                  <a:lnTo>
                    <a:pt x="9358" y="1"/>
                  </a:lnTo>
                  <a:lnTo>
                    <a:pt x="9367" y="1"/>
                  </a:lnTo>
                  <a:lnTo>
                    <a:pt x="9376" y="2"/>
                  </a:lnTo>
                  <a:lnTo>
                    <a:pt x="9385" y="2"/>
                  </a:lnTo>
                  <a:lnTo>
                    <a:pt x="9394" y="2"/>
                  </a:lnTo>
                  <a:lnTo>
                    <a:pt x="9403" y="2"/>
                  </a:lnTo>
                  <a:lnTo>
                    <a:pt x="9412" y="2"/>
                  </a:lnTo>
                  <a:lnTo>
                    <a:pt x="9421" y="1"/>
                  </a:lnTo>
                  <a:lnTo>
                    <a:pt x="9430" y="2"/>
                  </a:lnTo>
                  <a:lnTo>
                    <a:pt x="9439" y="2"/>
                  </a:lnTo>
                  <a:lnTo>
                    <a:pt x="9448" y="2"/>
                  </a:lnTo>
                  <a:lnTo>
                    <a:pt x="9457" y="1"/>
                  </a:lnTo>
                  <a:lnTo>
                    <a:pt x="9466" y="1"/>
                  </a:lnTo>
                  <a:lnTo>
                    <a:pt x="9475" y="1"/>
                  </a:lnTo>
                  <a:lnTo>
                    <a:pt x="9484" y="1"/>
                  </a:lnTo>
                  <a:lnTo>
                    <a:pt x="9493" y="1"/>
                  </a:lnTo>
                  <a:lnTo>
                    <a:pt x="9502" y="1"/>
                  </a:lnTo>
                  <a:lnTo>
                    <a:pt x="9511" y="1"/>
                  </a:lnTo>
                  <a:lnTo>
                    <a:pt x="9520" y="1"/>
                  </a:lnTo>
                  <a:lnTo>
                    <a:pt x="9529" y="1"/>
                  </a:lnTo>
                  <a:lnTo>
                    <a:pt x="9538" y="2"/>
                  </a:lnTo>
                  <a:lnTo>
                    <a:pt x="9547" y="1"/>
                  </a:lnTo>
                  <a:lnTo>
                    <a:pt x="9556" y="1"/>
                  </a:lnTo>
                  <a:lnTo>
                    <a:pt x="9565" y="1"/>
                  </a:lnTo>
                  <a:lnTo>
                    <a:pt x="9574" y="1"/>
                  </a:lnTo>
                  <a:lnTo>
                    <a:pt x="9583" y="1"/>
                  </a:lnTo>
                  <a:lnTo>
                    <a:pt x="9593" y="1"/>
                  </a:lnTo>
                  <a:lnTo>
                    <a:pt x="9602" y="1"/>
                  </a:lnTo>
                  <a:lnTo>
                    <a:pt x="9611" y="1"/>
                  </a:lnTo>
                  <a:lnTo>
                    <a:pt x="9620" y="1"/>
                  </a:lnTo>
                  <a:lnTo>
                    <a:pt x="9629" y="1"/>
                  </a:lnTo>
                  <a:lnTo>
                    <a:pt x="9638" y="1"/>
                  </a:lnTo>
                  <a:lnTo>
                    <a:pt x="9647" y="1"/>
                  </a:lnTo>
                  <a:lnTo>
                    <a:pt x="9656" y="1"/>
                  </a:lnTo>
                  <a:lnTo>
                    <a:pt x="9665" y="1"/>
                  </a:lnTo>
                  <a:lnTo>
                    <a:pt x="9674" y="1"/>
                  </a:lnTo>
                  <a:lnTo>
                    <a:pt x="9683" y="1"/>
                  </a:lnTo>
                  <a:lnTo>
                    <a:pt x="9692" y="1"/>
                  </a:lnTo>
                  <a:lnTo>
                    <a:pt x="9701" y="1"/>
                  </a:lnTo>
                  <a:lnTo>
                    <a:pt x="9710" y="1"/>
                  </a:lnTo>
                  <a:lnTo>
                    <a:pt x="9719" y="2"/>
                  </a:lnTo>
                  <a:lnTo>
                    <a:pt x="9728" y="1"/>
                  </a:lnTo>
                  <a:lnTo>
                    <a:pt x="9737" y="1"/>
                  </a:lnTo>
                  <a:lnTo>
                    <a:pt x="9746" y="1"/>
                  </a:lnTo>
                  <a:lnTo>
                    <a:pt x="9755" y="1"/>
                  </a:lnTo>
                  <a:lnTo>
                    <a:pt x="9764" y="1"/>
                  </a:lnTo>
                  <a:lnTo>
                    <a:pt x="9773" y="1"/>
                  </a:lnTo>
                  <a:lnTo>
                    <a:pt x="9782" y="1"/>
                  </a:lnTo>
                  <a:lnTo>
                    <a:pt x="9791" y="1"/>
                  </a:lnTo>
                  <a:lnTo>
                    <a:pt x="9800" y="1"/>
                  </a:lnTo>
                  <a:lnTo>
                    <a:pt x="9809" y="1"/>
                  </a:lnTo>
                  <a:lnTo>
                    <a:pt x="9818" y="1"/>
                  </a:lnTo>
                  <a:lnTo>
                    <a:pt x="9827" y="1"/>
                  </a:lnTo>
                  <a:lnTo>
                    <a:pt x="9836" y="1"/>
                  </a:lnTo>
                  <a:lnTo>
                    <a:pt x="9845" y="1"/>
                  </a:lnTo>
                  <a:lnTo>
                    <a:pt x="9854" y="1"/>
                  </a:lnTo>
                  <a:lnTo>
                    <a:pt x="9864" y="2"/>
                  </a:lnTo>
                  <a:lnTo>
                    <a:pt x="9873" y="1"/>
                  </a:lnTo>
                  <a:lnTo>
                    <a:pt x="9882" y="1"/>
                  </a:lnTo>
                  <a:lnTo>
                    <a:pt x="9891" y="1"/>
                  </a:lnTo>
                  <a:lnTo>
                    <a:pt x="9900" y="1"/>
                  </a:lnTo>
                  <a:lnTo>
                    <a:pt x="9909" y="1"/>
                  </a:lnTo>
                  <a:lnTo>
                    <a:pt x="9918" y="1"/>
                  </a:lnTo>
                  <a:lnTo>
                    <a:pt x="9927" y="1"/>
                  </a:lnTo>
                  <a:lnTo>
                    <a:pt x="9936" y="1"/>
                  </a:lnTo>
                  <a:lnTo>
                    <a:pt x="9945" y="1"/>
                  </a:lnTo>
                  <a:lnTo>
                    <a:pt x="9954" y="2"/>
                  </a:lnTo>
                  <a:lnTo>
                    <a:pt x="9963" y="1"/>
                  </a:lnTo>
                  <a:lnTo>
                    <a:pt x="9972" y="1"/>
                  </a:lnTo>
                  <a:lnTo>
                    <a:pt x="9981" y="1"/>
                  </a:lnTo>
                  <a:lnTo>
                    <a:pt x="9990" y="1"/>
                  </a:lnTo>
                  <a:lnTo>
                    <a:pt x="9999" y="2"/>
                  </a:lnTo>
                  <a:lnTo>
                    <a:pt x="10008" y="2"/>
                  </a:lnTo>
                  <a:lnTo>
                    <a:pt x="10017" y="1"/>
                  </a:lnTo>
                  <a:lnTo>
                    <a:pt x="10026" y="1"/>
                  </a:lnTo>
                  <a:lnTo>
                    <a:pt x="10035" y="1"/>
                  </a:lnTo>
                  <a:lnTo>
                    <a:pt x="10044" y="2"/>
                  </a:lnTo>
                  <a:lnTo>
                    <a:pt x="10053" y="2"/>
                  </a:lnTo>
                  <a:lnTo>
                    <a:pt x="10062" y="1"/>
                  </a:lnTo>
                  <a:lnTo>
                    <a:pt x="10071" y="2"/>
                  </a:lnTo>
                  <a:lnTo>
                    <a:pt x="10080" y="2"/>
                  </a:lnTo>
                  <a:lnTo>
                    <a:pt x="10089" y="2"/>
                  </a:lnTo>
                  <a:lnTo>
                    <a:pt x="10098" y="2"/>
                  </a:lnTo>
                  <a:lnTo>
                    <a:pt x="10107" y="2"/>
                  </a:lnTo>
                  <a:lnTo>
                    <a:pt x="10116" y="2"/>
                  </a:lnTo>
                  <a:lnTo>
                    <a:pt x="10125" y="2"/>
                  </a:lnTo>
                  <a:lnTo>
                    <a:pt x="10135" y="2"/>
                  </a:lnTo>
                  <a:lnTo>
                    <a:pt x="10144" y="2"/>
                  </a:lnTo>
                  <a:lnTo>
                    <a:pt x="10153" y="1"/>
                  </a:lnTo>
                  <a:lnTo>
                    <a:pt x="10162" y="1"/>
                  </a:lnTo>
                  <a:lnTo>
                    <a:pt x="10171" y="2"/>
                  </a:lnTo>
                  <a:lnTo>
                    <a:pt x="10180" y="2"/>
                  </a:lnTo>
                  <a:lnTo>
                    <a:pt x="10189" y="2"/>
                  </a:lnTo>
                  <a:lnTo>
                    <a:pt x="10198" y="2"/>
                  </a:lnTo>
                  <a:lnTo>
                    <a:pt x="10207" y="2"/>
                  </a:lnTo>
                  <a:lnTo>
                    <a:pt x="10216" y="2"/>
                  </a:lnTo>
                  <a:lnTo>
                    <a:pt x="10225" y="2"/>
                  </a:lnTo>
                  <a:lnTo>
                    <a:pt x="10234" y="2"/>
                  </a:lnTo>
                  <a:lnTo>
                    <a:pt x="10243" y="2"/>
                  </a:lnTo>
                  <a:lnTo>
                    <a:pt x="10252" y="2"/>
                  </a:lnTo>
                  <a:lnTo>
                    <a:pt x="10261" y="2"/>
                  </a:lnTo>
                  <a:lnTo>
                    <a:pt x="10270" y="2"/>
                  </a:lnTo>
                  <a:lnTo>
                    <a:pt x="10279" y="2"/>
                  </a:lnTo>
                  <a:lnTo>
                    <a:pt x="10288" y="2"/>
                  </a:lnTo>
                  <a:lnTo>
                    <a:pt x="10297" y="1"/>
                  </a:lnTo>
                  <a:lnTo>
                    <a:pt x="10306" y="2"/>
                  </a:lnTo>
                  <a:lnTo>
                    <a:pt x="10315" y="1"/>
                  </a:lnTo>
                  <a:lnTo>
                    <a:pt x="10324" y="2"/>
                  </a:lnTo>
                  <a:lnTo>
                    <a:pt x="10333" y="2"/>
                  </a:lnTo>
                  <a:lnTo>
                    <a:pt x="10342" y="2"/>
                  </a:lnTo>
                  <a:lnTo>
                    <a:pt x="10351" y="2"/>
                  </a:lnTo>
                  <a:lnTo>
                    <a:pt x="10360" y="2"/>
                  </a:lnTo>
                  <a:lnTo>
                    <a:pt x="10369" y="2"/>
                  </a:lnTo>
                  <a:lnTo>
                    <a:pt x="10378" y="2"/>
                  </a:lnTo>
                  <a:lnTo>
                    <a:pt x="10387" y="2"/>
                  </a:lnTo>
                  <a:lnTo>
                    <a:pt x="10396" y="2"/>
                  </a:lnTo>
                  <a:lnTo>
                    <a:pt x="10406" y="2"/>
                  </a:lnTo>
                  <a:lnTo>
                    <a:pt x="10415" y="2"/>
                  </a:lnTo>
                  <a:lnTo>
                    <a:pt x="10424" y="2"/>
                  </a:lnTo>
                  <a:lnTo>
                    <a:pt x="10433" y="2"/>
                  </a:lnTo>
                  <a:lnTo>
                    <a:pt x="10442" y="2"/>
                  </a:lnTo>
                  <a:lnTo>
                    <a:pt x="10451" y="2"/>
                  </a:lnTo>
                  <a:lnTo>
                    <a:pt x="10460" y="2"/>
                  </a:lnTo>
                  <a:lnTo>
                    <a:pt x="10469" y="2"/>
                  </a:lnTo>
                  <a:lnTo>
                    <a:pt x="10478" y="2"/>
                  </a:lnTo>
                  <a:lnTo>
                    <a:pt x="10487" y="2"/>
                  </a:lnTo>
                  <a:lnTo>
                    <a:pt x="10496" y="2"/>
                  </a:lnTo>
                  <a:lnTo>
                    <a:pt x="10505" y="2"/>
                  </a:lnTo>
                  <a:lnTo>
                    <a:pt x="10514" y="2"/>
                  </a:lnTo>
                  <a:lnTo>
                    <a:pt x="10523" y="2"/>
                  </a:lnTo>
                  <a:lnTo>
                    <a:pt x="10532" y="2"/>
                  </a:lnTo>
                  <a:lnTo>
                    <a:pt x="10541" y="2"/>
                  </a:lnTo>
                  <a:lnTo>
                    <a:pt x="10550" y="2"/>
                  </a:lnTo>
                  <a:lnTo>
                    <a:pt x="10559" y="2"/>
                  </a:lnTo>
                  <a:lnTo>
                    <a:pt x="10568" y="2"/>
                  </a:lnTo>
                  <a:lnTo>
                    <a:pt x="10577" y="2"/>
                  </a:lnTo>
                  <a:lnTo>
                    <a:pt x="10586" y="2"/>
                  </a:lnTo>
                  <a:lnTo>
                    <a:pt x="10595" y="2"/>
                  </a:lnTo>
                  <a:lnTo>
                    <a:pt x="10604" y="2"/>
                  </a:lnTo>
                  <a:lnTo>
                    <a:pt x="10613" y="2"/>
                  </a:lnTo>
                  <a:lnTo>
                    <a:pt x="10622" y="2"/>
                  </a:lnTo>
                  <a:lnTo>
                    <a:pt x="10631" y="2"/>
                  </a:lnTo>
                  <a:lnTo>
                    <a:pt x="10640" y="2"/>
                  </a:lnTo>
                  <a:lnTo>
                    <a:pt x="10649" y="2"/>
                  </a:lnTo>
                  <a:lnTo>
                    <a:pt x="10658" y="2"/>
                  </a:lnTo>
                  <a:lnTo>
                    <a:pt x="10667" y="2"/>
                  </a:lnTo>
                  <a:lnTo>
                    <a:pt x="10677" y="2"/>
                  </a:lnTo>
                  <a:lnTo>
                    <a:pt x="10686" y="2"/>
                  </a:lnTo>
                  <a:lnTo>
                    <a:pt x="10695" y="2"/>
                  </a:lnTo>
                  <a:lnTo>
                    <a:pt x="10704" y="2"/>
                  </a:lnTo>
                  <a:lnTo>
                    <a:pt x="10713" y="2"/>
                  </a:lnTo>
                  <a:lnTo>
                    <a:pt x="10722" y="2"/>
                  </a:lnTo>
                  <a:lnTo>
                    <a:pt x="10731" y="2"/>
                  </a:lnTo>
                  <a:lnTo>
                    <a:pt x="10740" y="2"/>
                  </a:lnTo>
                  <a:lnTo>
                    <a:pt x="10749" y="2"/>
                  </a:lnTo>
                  <a:lnTo>
                    <a:pt x="10758" y="2"/>
                  </a:lnTo>
                  <a:lnTo>
                    <a:pt x="10767" y="2"/>
                  </a:lnTo>
                  <a:lnTo>
                    <a:pt x="10776" y="2"/>
                  </a:lnTo>
                  <a:lnTo>
                    <a:pt x="10785" y="2"/>
                  </a:lnTo>
                  <a:lnTo>
                    <a:pt x="10794" y="2"/>
                  </a:lnTo>
                  <a:lnTo>
                    <a:pt x="10803" y="2"/>
                  </a:lnTo>
                  <a:lnTo>
                    <a:pt x="10812" y="2"/>
                  </a:lnTo>
                  <a:lnTo>
                    <a:pt x="10821" y="2"/>
                  </a:lnTo>
                  <a:lnTo>
                    <a:pt x="10830" y="2"/>
                  </a:lnTo>
                  <a:lnTo>
                    <a:pt x="10839" y="2"/>
                  </a:lnTo>
                  <a:lnTo>
                    <a:pt x="10848" y="2"/>
                  </a:lnTo>
                  <a:lnTo>
                    <a:pt x="10857" y="2"/>
                  </a:lnTo>
                  <a:lnTo>
                    <a:pt x="10866" y="2"/>
                  </a:lnTo>
                  <a:lnTo>
                    <a:pt x="10875" y="2"/>
                  </a:lnTo>
                  <a:lnTo>
                    <a:pt x="10884" y="2"/>
                  </a:lnTo>
                  <a:lnTo>
                    <a:pt x="10893" y="2"/>
                  </a:lnTo>
                  <a:lnTo>
                    <a:pt x="10902" y="2"/>
                  </a:lnTo>
                  <a:lnTo>
                    <a:pt x="10911" y="2"/>
                  </a:lnTo>
                  <a:lnTo>
                    <a:pt x="10920" y="2"/>
                  </a:lnTo>
                  <a:lnTo>
                    <a:pt x="10929" y="2"/>
                  </a:lnTo>
                  <a:lnTo>
                    <a:pt x="10938" y="2"/>
                  </a:lnTo>
                  <a:lnTo>
                    <a:pt x="10948" y="2"/>
                  </a:lnTo>
                  <a:lnTo>
                    <a:pt x="10957" y="2"/>
                  </a:lnTo>
                  <a:lnTo>
                    <a:pt x="10966" y="2"/>
                  </a:lnTo>
                  <a:lnTo>
                    <a:pt x="10975" y="2"/>
                  </a:lnTo>
                  <a:lnTo>
                    <a:pt x="10984" y="2"/>
                  </a:lnTo>
                  <a:lnTo>
                    <a:pt x="10993" y="2"/>
                  </a:lnTo>
                  <a:lnTo>
                    <a:pt x="11002" y="2"/>
                  </a:lnTo>
                  <a:lnTo>
                    <a:pt x="11011" y="2"/>
                  </a:lnTo>
                  <a:lnTo>
                    <a:pt x="11020" y="2"/>
                  </a:lnTo>
                  <a:lnTo>
                    <a:pt x="11029" y="2"/>
                  </a:lnTo>
                  <a:lnTo>
                    <a:pt x="11038" y="2"/>
                  </a:lnTo>
                  <a:lnTo>
                    <a:pt x="11047" y="2"/>
                  </a:lnTo>
                  <a:lnTo>
                    <a:pt x="11056" y="2"/>
                  </a:lnTo>
                  <a:lnTo>
                    <a:pt x="11065" y="2"/>
                  </a:lnTo>
                  <a:lnTo>
                    <a:pt x="11074" y="2"/>
                  </a:lnTo>
                  <a:lnTo>
                    <a:pt x="11083" y="2"/>
                  </a:lnTo>
                  <a:lnTo>
                    <a:pt x="11092" y="2"/>
                  </a:lnTo>
                  <a:lnTo>
                    <a:pt x="11101" y="2"/>
                  </a:lnTo>
                  <a:lnTo>
                    <a:pt x="11110" y="2"/>
                  </a:lnTo>
                  <a:lnTo>
                    <a:pt x="11119" y="2"/>
                  </a:lnTo>
                  <a:lnTo>
                    <a:pt x="11128" y="2"/>
                  </a:lnTo>
                  <a:lnTo>
                    <a:pt x="11137" y="2"/>
                  </a:lnTo>
                  <a:lnTo>
                    <a:pt x="11146" y="2"/>
                  </a:lnTo>
                  <a:lnTo>
                    <a:pt x="11155" y="2"/>
                  </a:lnTo>
                  <a:lnTo>
                    <a:pt x="11164" y="2"/>
                  </a:lnTo>
                  <a:lnTo>
                    <a:pt x="11173" y="2"/>
                  </a:lnTo>
                  <a:lnTo>
                    <a:pt x="11182" y="2"/>
                  </a:lnTo>
                  <a:lnTo>
                    <a:pt x="11191" y="2"/>
                  </a:lnTo>
                  <a:lnTo>
                    <a:pt x="11200" y="2"/>
                  </a:lnTo>
                  <a:lnTo>
                    <a:pt x="11209" y="2"/>
                  </a:lnTo>
                  <a:lnTo>
                    <a:pt x="11219" y="2"/>
                  </a:lnTo>
                  <a:lnTo>
                    <a:pt x="11228" y="2"/>
                  </a:lnTo>
                  <a:lnTo>
                    <a:pt x="11237" y="2"/>
                  </a:lnTo>
                  <a:lnTo>
                    <a:pt x="11246" y="2"/>
                  </a:lnTo>
                  <a:lnTo>
                    <a:pt x="11255" y="2"/>
                  </a:lnTo>
                  <a:lnTo>
                    <a:pt x="11264" y="2"/>
                  </a:lnTo>
                  <a:lnTo>
                    <a:pt x="11273" y="2"/>
                  </a:lnTo>
                  <a:lnTo>
                    <a:pt x="11282" y="2"/>
                  </a:lnTo>
                  <a:lnTo>
                    <a:pt x="11291" y="2"/>
                  </a:lnTo>
                  <a:lnTo>
                    <a:pt x="11300" y="2"/>
                  </a:lnTo>
                  <a:lnTo>
                    <a:pt x="11309" y="2"/>
                  </a:lnTo>
                  <a:lnTo>
                    <a:pt x="11318" y="2"/>
                  </a:lnTo>
                  <a:lnTo>
                    <a:pt x="11327" y="2"/>
                  </a:lnTo>
                  <a:lnTo>
                    <a:pt x="11336" y="2"/>
                  </a:lnTo>
                  <a:lnTo>
                    <a:pt x="11345" y="2"/>
                  </a:lnTo>
                  <a:lnTo>
                    <a:pt x="11354" y="2"/>
                  </a:lnTo>
                  <a:lnTo>
                    <a:pt x="11363" y="2"/>
                  </a:lnTo>
                  <a:lnTo>
                    <a:pt x="11372" y="2"/>
                  </a:lnTo>
                  <a:lnTo>
                    <a:pt x="11381" y="2"/>
                  </a:lnTo>
                  <a:lnTo>
                    <a:pt x="11390" y="2"/>
                  </a:lnTo>
                  <a:lnTo>
                    <a:pt x="11399" y="2"/>
                  </a:lnTo>
                  <a:lnTo>
                    <a:pt x="11408" y="2"/>
                  </a:lnTo>
                  <a:lnTo>
                    <a:pt x="11417" y="2"/>
                  </a:lnTo>
                  <a:lnTo>
                    <a:pt x="11424" y="2"/>
                  </a:lnTo>
                </a:path>
              </a:pathLst>
            </a:custGeom>
            <a:noFill/>
            <a:ln w="9525" cmpd="sng">
              <a:solidFill>
                <a:srgbClr val="007F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90" name="Freeform 2423"/>
            <p:cNvSpPr>
              <a:spLocks/>
            </p:cNvSpPr>
            <p:nvPr/>
          </p:nvSpPr>
          <p:spPr bwMode="auto">
            <a:xfrm flipV="1">
              <a:off x="2681249" y="2361171"/>
              <a:ext cx="1447817" cy="1210445"/>
            </a:xfrm>
            <a:custGeom>
              <a:avLst/>
              <a:gdLst>
                <a:gd name="T0" fmla="*/ 2147483647 w 11424"/>
                <a:gd name="T1" fmla="*/ 0 h 1182"/>
                <a:gd name="T2" fmla="*/ 2147483647 w 11424"/>
                <a:gd name="T3" fmla="*/ 0 h 1182"/>
                <a:gd name="T4" fmla="*/ 2147483647 w 11424"/>
                <a:gd name="T5" fmla="*/ 0 h 1182"/>
                <a:gd name="T6" fmla="*/ 2147483647 w 11424"/>
                <a:gd name="T7" fmla="*/ 0 h 1182"/>
                <a:gd name="T8" fmla="*/ 2147483647 w 11424"/>
                <a:gd name="T9" fmla="*/ 0 h 1182"/>
                <a:gd name="T10" fmla="*/ 2147483647 w 11424"/>
                <a:gd name="T11" fmla="*/ 0 h 1182"/>
                <a:gd name="T12" fmla="*/ 2147483647 w 11424"/>
                <a:gd name="T13" fmla="*/ 0 h 1182"/>
                <a:gd name="T14" fmla="*/ 2147483647 w 11424"/>
                <a:gd name="T15" fmla="*/ 0 h 1182"/>
                <a:gd name="T16" fmla="*/ 2147483647 w 11424"/>
                <a:gd name="T17" fmla="*/ 0 h 1182"/>
                <a:gd name="T18" fmla="*/ 2147483647 w 11424"/>
                <a:gd name="T19" fmla="*/ 0 h 1182"/>
                <a:gd name="T20" fmla="*/ 2147483647 w 11424"/>
                <a:gd name="T21" fmla="*/ 2147483647 h 1182"/>
                <a:gd name="T22" fmla="*/ 2147483647 w 11424"/>
                <a:gd name="T23" fmla="*/ 2147483647 h 1182"/>
                <a:gd name="T24" fmla="*/ 2147483647 w 11424"/>
                <a:gd name="T25" fmla="*/ 2147483647 h 1182"/>
                <a:gd name="T26" fmla="*/ 2147483647 w 11424"/>
                <a:gd name="T27" fmla="*/ 2147483647 h 1182"/>
                <a:gd name="T28" fmla="*/ 2147483647 w 11424"/>
                <a:gd name="T29" fmla="*/ 2147483647 h 1182"/>
                <a:gd name="T30" fmla="*/ 2147483647 w 11424"/>
                <a:gd name="T31" fmla="*/ 2147483647 h 1182"/>
                <a:gd name="T32" fmla="*/ 2147483647 w 11424"/>
                <a:gd name="T33" fmla="*/ 2147483647 h 1182"/>
                <a:gd name="T34" fmla="*/ 2147483647 w 11424"/>
                <a:gd name="T35" fmla="*/ 2147483647 h 1182"/>
                <a:gd name="T36" fmla="*/ 2147483647 w 11424"/>
                <a:gd name="T37" fmla="*/ 2147483647 h 1182"/>
                <a:gd name="T38" fmla="*/ 2147483647 w 11424"/>
                <a:gd name="T39" fmla="*/ 2147483647 h 1182"/>
                <a:gd name="T40" fmla="*/ 2147483647 w 11424"/>
                <a:gd name="T41" fmla="*/ 2147483647 h 1182"/>
                <a:gd name="T42" fmla="*/ 2147483647 w 11424"/>
                <a:gd name="T43" fmla="*/ 2147483647 h 1182"/>
                <a:gd name="T44" fmla="*/ 2147483647 w 11424"/>
                <a:gd name="T45" fmla="*/ 2147483647 h 1182"/>
                <a:gd name="T46" fmla="*/ 2147483647 w 11424"/>
                <a:gd name="T47" fmla="*/ 2147483647 h 1182"/>
                <a:gd name="T48" fmla="*/ 2147483647 w 11424"/>
                <a:gd name="T49" fmla="*/ 2147483647 h 1182"/>
                <a:gd name="T50" fmla="*/ 2147483647 w 11424"/>
                <a:gd name="T51" fmla="*/ 2147483647 h 1182"/>
                <a:gd name="T52" fmla="*/ 2147483647 w 11424"/>
                <a:gd name="T53" fmla="*/ 2147483647 h 1182"/>
                <a:gd name="T54" fmla="*/ 2147483647 w 11424"/>
                <a:gd name="T55" fmla="*/ 2147483647 h 1182"/>
                <a:gd name="T56" fmla="*/ 2147483647 w 11424"/>
                <a:gd name="T57" fmla="*/ 2147483647 h 1182"/>
                <a:gd name="T58" fmla="*/ 2147483647 w 11424"/>
                <a:gd name="T59" fmla="*/ 2147483647 h 1182"/>
                <a:gd name="T60" fmla="*/ 2147483647 w 11424"/>
                <a:gd name="T61" fmla="*/ 2147483647 h 1182"/>
                <a:gd name="T62" fmla="*/ 2147483647 w 11424"/>
                <a:gd name="T63" fmla="*/ 2147483647 h 1182"/>
                <a:gd name="T64" fmla="*/ 2147483647 w 11424"/>
                <a:gd name="T65" fmla="*/ 2147483647 h 1182"/>
                <a:gd name="T66" fmla="*/ 2147483647 w 11424"/>
                <a:gd name="T67" fmla="*/ 2147483647 h 1182"/>
                <a:gd name="T68" fmla="*/ 2147483647 w 11424"/>
                <a:gd name="T69" fmla="*/ 2147483647 h 1182"/>
                <a:gd name="T70" fmla="*/ 2147483647 w 11424"/>
                <a:gd name="T71" fmla="*/ 2147483647 h 1182"/>
                <a:gd name="T72" fmla="*/ 2147483647 w 11424"/>
                <a:gd name="T73" fmla="*/ 2147483647 h 1182"/>
                <a:gd name="T74" fmla="*/ 2147483647 w 11424"/>
                <a:gd name="T75" fmla="*/ 2147483647 h 1182"/>
                <a:gd name="T76" fmla="*/ 2147483647 w 11424"/>
                <a:gd name="T77" fmla="*/ 2147483647 h 1182"/>
                <a:gd name="T78" fmla="*/ 2147483647 w 11424"/>
                <a:gd name="T79" fmla="*/ 2147483647 h 1182"/>
                <a:gd name="T80" fmla="*/ 2147483647 w 11424"/>
                <a:gd name="T81" fmla="*/ 2147483647 h 1182"/>
                <a:gd name="T82" fmla="*/ 2147483647 w 11424"/>
                <a:gd name="T83" fmla="*/ 2147483647 h 1182"/>
                <a:gd name="T84" fmla="*/ 2147483647 w 11424"/>
                <a:gd name="T85" fmla="*/ 2147483647 h 1182"/>
                <a:gd name="T86" fmla="*/ 2147483647 w 11424"/>
                <a:gd name="T87" fmla="*/ 2147483647 h 1182"/>
                <a:gd name="T88" fmla="*/ 2147483647 w 11424"/>
                <a:gd name="T89" fmla="*/ 2147483647 h 1182"/>
                <a:gd name="T90" fmla="*/ 2147483647 w 11424"/>
                <a:gd name="T91" fmla="*/ 2147483647 h 1182"/>
                <a:gd name="T92" fmla="*/ 2147483647 w 11424"/>
                <a:gd name="T93" fmla="*/ 2147483647 h 1182"/>
                <a:gd name="T94" fmla="*/ 2147483647 w 11424"/>
                <a:gd name="T95" fmla="*/ 2147483647 h 1182"/>
                <a:gd name="T96" fmla="*/ 2147483647 w 11424"/>
                <a:gd name="T97" fmla="*/ 2147483647 h 1182"/>
                <a:gd name="T98" fmla="*/ 2147483647 w 11424"/>
                <a:gd name="T99" fmla="*/ 2147483647 h 1182"/>
                <a:gd name="T100" fmla="*/ 2147483647 w 11424"/>
                <a:gd name="T101" fmla="*/ 2147483647 h 1182"/>
                <a:gd name="T102" fmla="*/ 2147483647 w 11424"/>
                <a:gd name="T103" fmla="*/ 2147483647 h 1182"/>
                <a:gd name="T104" fmla="*/ 2147483647 w 11424"/>
                <a:gd name="T105" fmla="*/ 2147483647 h 1182"/>
                <a:gd name="T106" fmla="*/ 2147483647 w 11424"/>
                <a:gd name="T107" fmla="*/ 2147483647 h 1182"/>
                <a:gd name="T108" fmla="*/ 2147483647 w 11424"/>
                <a:gd name="T109" fmla="*/ 2147483647 h 1182"/>
                <a:gd name="T110" fmla="*/ 2147483647 w 11424"/>
                <a:gd name="T111" fmla="*/ 2147483647 h 1182"/>
                <a:gd name="T112" fmla="*/ 2147483647 w 11424"/>
                <a:gd name="T113" fmla="*/ 2147483647 h 1182"/>
                <a:gd name="T114" fmla="*/ 2147483647 w 11424"/>
                <a:gd name="T115" fmla="*/ 2147483647 h 1182"/>
                <a:gd name="T116" fmla="*/ 2147483647 w 11424"/>
                <a:gd name="T117" fmla="*/ 2147483647 h 1182"/>
                <a:gd name="T118" fmla="*/ 2147483647 w 11424"/>
                <a:gd name="T119" fmla="*/ 2147483647 h 1182"/>
                <a:gd name="T120" fmla="*/ 2147483647 w 11424"/>
                <a:gd name="T121" fmla="*/ 2147483647 h 1182"/>
                <a:gd name="T122" fmla="*/ 2147483647 w 11424"/>
                <a:gd name="T123" fmla="*/ 2147483647 h 1182"/>
                <a:gd name="T124" fmla="*/ 2147483647 w 11424"/>
                <a:gd name="T125" fmla="*/ 2147483647 h 11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424"/>
                <a:gd name="T190" fmla="*/ 0 h 1182"/>
                <a:gd name="T191" fmla="*/ 11424 w 11424"/>
                <a:gd name="T192" fmla="*/ 1182 h 11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424" h="1182">
                  <a:moveTo>
                    <a:pt x="0" y="0"/>
                  </a:moveTo>
                  <a:lnTo>
                    <a:pt x="8" y="0"/>
                  </a:lnTo>
                  <a:lnTo>
                    <a:pt x="17" y="0"/>
                  </a:lnTo>
                  <a:lnTo>
                    <a:pt x="26" y="0"/>
                  </a:lnTo>
                  <a:lnTo>
                    <a:pt x="35" y="0"/>
                  </a:lnTo>
                  <a:lnTo>
                    <a:pt x="44" y="0"/>
                  </a:lnTo>
                  <a:lnTo>
                    <a:pt x="53" y="0"/>
                  </a:lnTo>
                  <a:lnTo>
                    <a:pt x="62" y="0"/>
                  </a:lnTo>
                  <a:lnTo>
                    <a:pt x="71" y="0"/>
                  </a:lnTo>
                  <a:lnTo>
                    <a:pt x="80" y="0"/>
                  </a:lnTo>
                  <a:lnTo>
                    <a:pt x="90" y="0"/>
                  </a:lnTo>
                  <a:lnTo>
                    <a:pt x="99" y="0"/>
                  </a:lnTo>
                  <a:lnTo>
                    <a:pt x="108" y="0"/>
                  </a:lnTo>
                  <a:lnTo>
                    <a:pt x="117" y="0"/>
                  </a:lnTo>
                  <a:lnTo>
                    <a:pt x="126" y="0"/>
                  </a:lnTo>
                  <a:lnTo>
                    <a:pt x="135" y="0"/>
                  </a:lnTo>
                  <a:lnTo>
                    <a:pt x="144" y="0"/>
                  </a:lnTo>
                  <a:lnTo>
                    <a:pt x="153" y="0"/>
                  </a:lnTo>
                  <a:lnTo>
                    <a:pt x="162" y="0"/>
                  </a:lnTo>
                  <a:lnTo>
                    <a:pt x="171" y="0"/>
                  </a:lnTo>
                  <a:lnTo>
                    <a:pt x="180" y="0"/>
                  </a:lnTo>
                  <a:lnTo>
                    <a:pt x="189" y="0"/>
                  </a:lnTo>
                  <a:lnTo>
                    <a:pt x="198" y="0"/>
                  </a:lnTo>
                  <a:lnTo>
                    <a:pt x="207" y="0"/>
                  </a:lnTo>
                  <a:lnTo>
                    <a:pt x="216" y="0"/>
                  </a:lnTo>
                  <a:lnTo>
                    <a:pt x="225" y="0"/>
                  </a:lnTo>
                  <a:lnTo>
                    <a:pt x="234" y="0"/>
                  </a:lnTo>
                  <a:lnTo>
                    <a:pt x="243" y="0"/>
                  </a:lnTo>
                  <a:lnTo>
                    <a:pt x="252" y="0"/>
                  </a:lnTo>
                  <a:lnTo>
                    <a:pt x="261" y="0"/>
                  </a:lnTo>
                  <a:lnTo>
                    <a:pt x="270" y="0"/>
                  </a:lnTo>
                  <a:lnTo>
                    <a:pt x="279" y="0"/>
                  </a:lnTo>
                  <a:lnTo>
                    <a:pt x="288" y="0"/>
                  </a:lnTo>
                  <a:lnTo>
                    <a:pt x="297" y="0"/>
                  </a:lnTo>
                  <a:lnTo>
                    <a:pt x="306" y="0"/>
                  </a:lnTo>
                  <a:lnTo>
                    <a:pt x="315" y="0"/>
                  </a:lnTo>
                  <a:lnTo>
                    <a:pt x="324" y="0"/>
                  </a:lnTo>
                  <a:lnTo>
                    <a:pt x="333" y="0"/>
                  </a:lnTo>
                  <a:lnTo>
                    <a:pt x="342" y="0"/>
                  </a:lnTo>
                  <a:lnTo>
                    <a:pt x="351" y="0"/>
                  </a:lnTo>
                  <a:lnTo>
                    <a:pt x="361" y="0"/>
                  </a:lnTo>
                  <a:lnTo>
                    <a:pt x="370" y="0"/>
                  </a:lnTo>
                  <a:lnTo>
                    <a:pt x="379" y="0"/>
                  </a:lnTo>
                  <a:lnTo>
                    <a:pt x="388" y="0"/>
                  </a:lnTo>
                  <a:lnTo>
                    <a:pt x="397" y="0"/>
                  </a:lnTo>
                  <a:lnTo>
                    <a:pt x="406" y="0"/>
                  </a:lnTo>
                  <a:lnTo>
                    <a:pt x="415" y="0"/>
                  </a:lnTo>
                  <a:lnTo>
                    <a:pt x="424" y="0"/>
                  </a:lnTo>
                  <a:lnTo>
                    <a:pt x="433" y="0"/>
                  </a:lnTo>
                  <a:lnTo>
                    <a:pt x="442" y="0"/>
                  </a:lnTo>
                  <a:lnTo>
                    <a:pt x="451" y="0"/>
                  </a:lnTo>
                  <a:lnTo>
                    <a:pt x="460" y="0"/>
                  </a:lnTo>
                  <a:lnTo>
                    <a:pt x="469" y="0"/>
                  </a:lnTo>
                  <a:lnTo>
                    <a:pt x="478" y="0"/>
                  </a:lnTo>
                  <a:lnTo>
                    <a:pt x="487" y="0"/>
                  </a:lnTo>
                  <a:lnTo>
                    <a:pt x="496" y="0"/>
                  </a:lnTo>
                  <a:lnTo>
                    <a:pt x="505" y="0"/>
                  </a:lnTo>
                  <a:lnTo>
                    <a:pt x="514" y="0"/>
                  </a:lnTo>
                  <a:lnTo>
                    <a:pt x="523" y="0"/>
                  </a:lnTo>
                  <a:lnTo>
                    <a:pt x="532" y="0"/>
                  </a:lnTo>
                  <a:lnTo>
                    <a:pt x="541" y="0"/>
                  </a:lnTo>
                  <a:lnTo>
                    <a:pt x="550" y="0"/>
                  </a:lnTo>
                  <a:lnTo>
                    <a:pt x="559" y="0"/>
                  </a:lnTo>
                  <a:lnTo>
                    <a:pt x="568" y="0"/>
                  </a:lnTo>
                  <a:lnTo>
                    <a:pt x="577" y="0"/>
                  </a:lnTo>
                  <a:lnTo>
                    <a:pt x="586" y="0"/>
                  </a:lnTo>
                  <a:lnTo>
                    <a:pt x="595" y="0"/>
                  </a:lnTo>
                  <a:lnTo>
                    <a:pt x="604" y="0"/>
                  </a:lnTo>
                  <a:lnTo>
                    <a:pt x="613" y="0"/>
                  </a:lnTo>
                  <a:lnTo>
                    <a:pt x="622" y="0"/>
                  </a:lnTo>
                  <a:lnTo>
                    <a:pt x="632" y="0"/>
                  </a:lnTo>
                  <a:lnTo>
                    <a:pt x="641" y="0"/>
                  </a:lnTo>
                  <a:lnTo>
                    <a:pt x="650" y="0"/>
                  </a:lnTo>
                  <a:lnTo>
                    <a:pt x="659" y="0"/>
                  </a:lnTo>
                  <a:lnTo>
                    <a:pt x="668" y="0"/>
                  </a:lnTo>
                  <a:lnTo>
                    <a:pt x="677" y="0"/>
                  </a:lnTo>
                  <a:lnTo>
                    <a:pt x="686" y="0"/>
                  </a:lnTo>
                  <a:lnTo>
                    <a:pt x="695" y="0"/>
                  </a:lnTo>
                  <a:lnTo>
                    <a:pt x="704" y="0"/>
                  </a:lnTo>
                  <a:lnTo>
                    <a:pt x="713" y="0"/>
                  </a:lnTo>
                  <a:lnTo>
                    <a:pt x="722" y="0"/>
                  </a:lnTo>
                  <a:lnTo>
                    <a:pt x="731" y="0"/>
                  </a:lnTo>
                  <a:lnTo>
                    <a:pt x="740" y="0"/>
                  </a:lnTo>
                  <a:lnTo>
                    <a:pt x="749" y="0"/>
                  </a:lnTo>
                  <a:lnTo>
                    <a:pt x="758" y="0"/>
                  </a:lnTo>
                  <a:lnTo>
                    <a:pt x="767" y="0"/>
                  </a:lnTo>
                  <a:lnTo>
                    <a:pt x="776" y="0"/>
                  </a:lnTo>
                  <a:lnTo>
                    <a:pt x="785" y="0"/>
                  </a:lnTo>
                  <a:lnTo>
                    <a:pt x="794" y="0"/>
                  </a:lnTo>
                  <a:lnTo>
                    <a:pt x="803" y="0"/>
                  </a:lnTo>
                  <a:lnTo>
                    <a:pt x="812" y="0"/>
                  </a:lnTo>
                  <a:lnTo>
                    <a:pt x="821" y="0"/>
                  </a:lnTo>
                  <a:lnTo>
                    <a:pt x="830" y="0"/>
                  </a:lnTo>
                  <a:lnTo>
                    <a:pt x="839" y="0"/>
                  </a:lnTo>
                  <a:lnTo>
                    <a:pt x="848" y="0"/>
                  </a:lnTo>
                  <a:lnTo>
                    <a:pt x="857" y="0"/>
                  </a:lnTo>
                  <a:lnTo>
                    <a:pt x="866" y="0"/>
                  </a:lnTo>
                  <a:lnTo>
                    <a:pt x="875" y="0"/>
                  </a:lnTo>
                  <a:lnTo>
                    <a:pt x="884" y="0"/>
                  </a:lnTo>
                  <a:lnTo>
                    <a:pt x="893" y="0"/>
                  </a:lnTo>
                  <a:lnTo>
                    <a:pt x="903" y="0"/>
                  </a:lnTo>
                  <a:lnTo>
                    <a:pt x="912" y="0"/>
                  </a:lnTo>
                  <a:lnTo>
                    <a:pt x="921" y="0"/>
                  </a:lnTo>
                  <a:lnTo>
                    <a:pt x="930" y="0"/>
                  </a:lnTo>
                  <a:lnTo>
                    <a:pt x="939" y="0"/>
                  </a:lnTo>
                  <a:lnTo>
                    <a:pt x="948" y="0"/>
                  </a:lnTo>
                  <a:lnTo>
                    <a:pt x="957" y="0"/>
                  </a:lnTo>
                  <a:lnTo>
                    <a:pt x="966" y="0"/>
                  </a:lnTo>
                  <a:lnTo>
                    <a:pt x="975" y="0"/>
                  </a:lnTo>
                  <a:lnTo>
                    <a:pt x="984" y="0"/>
                  </a:lnTo>
                  <a:lnTo>
                    <a:pt x="993" y="0"/>
                  </a:lnTo>
                  <a:lnTo>
                    <a:pt x="1002" y="0"/>
                  </a:lnTo>
                  <a:lnTo>
                    <a:pt x="1011" y="0"/>
                  </a:lnTo>
                  <a:lnTo>
                    <a:pt x="1020" y="0"/>
                  </a:lnTo>
                  <a:lnTo>
                    <a:pt x="1029" y="0"/>
                  </a:lnTo>
                  <a:lnTo>
                    <a:pt x="1038" y="0"/>
                  </a:lnTo>
                  <a:lnTo>
                    <a:pt x="1047" y="0"/>
                  </a:lnTo>
                  <a:lnTo>
                    <a:pt x="1056" y="0"/>
                  </a:lnTo>
                  <a:lnTo>
                    <a:pt x="1065" y="0"/>
                  </a:lnTo>
                  <a:lnTo>
                    <a:pt x="1074" y="0"/>
                  </a:lnTo>
                  <a:lnTo>
                    <a:pt x="1083" y="0"/>
                  </a:lnTo>
                  <a:lnTo>
                    <a:pt x="1092" y="0"/>
                  </a:lnTo>
                  <a:lnTo>
                    <a:pt x="1101" y="0"/>
                  </a:lnTo>
                  <a:lnTo>
                    <a:pt x="1110" y="0"/>
                  </a:lnTo>
                  <a:lnTo>
                    <a:pt x="1119" y="0"/>
                  </a:lnTo>
                  <a:lnTo>
                    <a:pt x="1128" y="0"/>
                  </a:lnTo>
                  <a:lnTo>
                    <a:pt x="1137" y="0"/>
                  </a:lnTo>
                  <a:lnTo>
                    <a:pt x="1146" y="0"/>
                  </a:lnTo>
                  <a:lnTo>
                    <a:pt x="1155" y="0"/>
                  </a:lnTo>
                  <a:lnTo>
                    <a:pt x="1164" y="0"/>
                  </a:lnTo>
                  <a:lnTo>
                    <a:pt x="1174" y="0"/>
                  </a:lnTo>
                  <a:lnTo>
                    <a:pt x="1183" y="0"/>
                  </a:lnTo>
                  <a:lnTo>
                    <a:pt x="1192" y="0"/>
                  </a:lnTo>
                  <a:lnTo>
                    <a:pt x="1201" y="0"/>
                  </a:lnTo>
                  <a:lnTo>
                    <a:pt x="1210" y="0"/>
                  </a:lnTo>
                  <a:lnTo>
                    <a:pt x="1219" y="0"/>
                  </a:lnTo>
                  <a:lnTo>
                    <a:pt x="1228" y="0"/>
                  </a:lnTo>
                  <a:lnTo>
                    <a:pt x="1237" y="0"/>
                  </a:lnTo>
                  <a:lnTo>
                    <a:pt x="1246" y="0"/>
                  </a:lnTo>
                  <a:lnTo>
                    <a:pt x="1255" y="0"/>
                  </a:lnTo>
                  <a:lnTo>
                    <a:pt x="1264" y="0"/>
                  </a:lnTo>
                  <a:lnTo>
                    <a:pt x="1273" y="0"/>
                  </a:lnTo>
                  <a:lnTo>
                    <a:pt x="1282" y="0"/>
                  </a:lnTo>
                  <a:lnTo>
                    <a:pt x="1291" y="0"/>
                  </a:lnTo>
                  <a:lnTo>
                    <a:pt x="1300" y="0"/>
                  </a:lnTo>
                  <a:lnTo>
                    <a:pt x="1309" y="0"/>
                  </a:lnTo>
                  <a:lnTo>
                    <a:pt x="1318" y="0"/>
                  </a:lnTo>
                  <a:lnTo>
                    <a:pt x="1327" y="0"/>
                  </a:lnTo>
                  <a:lnTo>
                    <a:pt x="1336" y="0"/>
                  </a:lnTo>
                  <a:lnTo>
                    <a:pt x="1345" y="0"/>
                  </a:lnTo>
                  <a:lnTo>
                    <a:pt x="1354" y="0"/>
                  </a:lnTo>
                  <a:lnTo>
                    <a:pt x="1363" y="0"/>
                  </a:lnTo>
                  <a:lnTo>
                    <a:pt x="1372" y="0"/>
                  </a:lnTo>
                  <a:lnTo>
                    <a:pt x="1381" y="0"/>
                  </a:lnTo>
                  <a:lnTo>
                    <a:pt x="1390" y="0"/>
                  </a:lnTo>
                  <a:lnTo>
                    <a:pt x="1399" y="0"/>
                  </a:lnTo>
                  <a:lnTo>
                    <a:pt x="1408" y="0"/>
                  </a:lnTo>
                  <a:lnTo>
                    <a:pt x="1417" y="0"/>
                  </a:lnTo>
                  <a:lnTo>
                    <a:pt x="1426" y="0"/>
                  </a:lnTo>
                  <a:lnTo>
                    <a:pt x="1435" y="0"/>
                  </a:lnTo>
                  <a:lnTo>
                    <a:pt x="1445" y="0"/>
                  </a:lnTo>
                  <a:lnTo>
                    <a:pt x="1454" y="0"/>
                  </a:lnTo>
                  <a:lnTo>
                    <a:pt x="1463" y="0"/>
                  </a:lnTo>
                  <a:lnTo>
                    <a:pt x="1472" y="0"/>
                  </a:lnTo>
                  <a:lnTo>
                    <a:pt x="1481" y="0"/>
                  </a:lnTo>
                  <a:lnTo>
                    <a:pt x="1490" y="0"/>
                  </a:lnTo>
                  <a:lnTo>
                    <a:pt x="1499" y="0"/>
                  </a:lnTo>
                  <a:lnTo>
                    <a:pt x="1508" y="0"/>
                  </a:lnTo>
                  <a:lnTo>
                    <a:pt x="1517" y="0"/>
                  </a:lnTo>
                  <a:lnTo>
                    <a:pt x="1526" y="0"/>
                  </a:lnTo>
                  <a:lnTo>
                    <a:pt x="1535" y="0"/>
                  </a:lnTo>
                  <a:lnTo>
                    <a:pt x="1544" y="0"/>
                  </a:lnTo>
                  <a:lnTo>
                    <a:pt x="1553" y="0"/>
                  </a:lnTo>
                  <a:lnTo>
                    <a:pt x="1562" y="0"/>
                  </a:lnTo>
                  <a:lnTo>
                    <a:pt x="1571" y="0"/>
                  </a:lnTo>
                  <a:lnTo>
                    <a:pt x="1580" y="0"/>
                  </a:lnTo>
                  <a:lnTo>
                    <a:pt x="1589" y="0"/>
                  </a:lnTo>
                  <a:lnTo>
                    <a:pt x="1598" y="0"/>
                  </a:lnTo>
                  <a:lnTo>
                    <a:pt x="1607" y="0"/>
                  </a:lnTo>
                  <a:lnTo>
                    <a:pt x="1616" y="0"/>
                  </a:lnTo>
                  <a:lnTo>
                    <a:pt x="1625" y="0"/>
                  </a:lnTo>
                  <a:lnTo>
                    <a:pt x="1634" y="0"/>
                  </a:lnTo>
                  <a:lnTo>
                    <a:pt x="1643" y="0"/>
                  </a:lnTo>
                  <a:lnTo>
                    <a:pt x="1652" y="0"/>
                  </a:lnTo>
                  <a:lnTo>
                    <a:pt x="1661" y="0"/>
                  </a:lnTo>
                  <a:lnTo>
                    <a:pt x="1670" y="0"/>
                  </a:lnTo>
                  <a:lnTo>
                    <a:pt x="1679" y="0"/>
                  </a:lnTo>
                  <a:lnTo>
                    <a:pt x="1688" y="0"/>
                  </a:lnTo>
                  <a:lnTo>
                    <a:pt x="1697" y="0"/>
                  </a:lnTo>
                  <a:lnTo>
                    <a:pt x="1707" y="0"/>
                  </a:lnTo>
                  <a:lnTo>
                    <a:pt x="1716" y="0"/>
                  </a:lnTo>
                  <a:lnTo>
                    <a:pt x="1725" y="0"/>
                  </a:lnTo>
                  <a:lnTo>
                    <a:pt x="1734" y="0"/>
                  </a:lnTo>
                  <a:lnTo>
                    <a:pt x="1743" y="0"/>
                  </a:lnTo>
                  <a:lnTo>
                    <a:pt x="1752" y="0"/>
                  </a:lnTo>
                  <a:lnTo>
                    <a:pt x="1761" y="0"/>
                  </a:lnTo>
                  <a:lnTo>
                    <a:pt x="1770" y="0"/>
                  </a:lnTo>
                  <a:lnTo>
                    <a:pt x="1779" y="0"/>
                  </a:lnTo>
                  <a:lnTo>
                    <a:pt x="1788" y="0"/>
                  </a:lnTo>
                  <a:lnTo>
                    <a:pt x="1797" y="0"/>
                  </a:lnTo>
                  <a:lnTo>
                    <a:pt x="1806" y="0"/>
                  </a:lnTo>
                  <a:lnTo>
                    <a:pt x="1815" y="0"/>
                  </a:lnTo>
                  <a:lnTo>
                    <a:pt x="1824" y="0"/>
                  </a:lnTo>
                  <a:lnTo>
                    <a:pt x="1833" y="0"/>
                  </a:lnTo>
                  <a:lnTo>
                    <a:pt x="1842" y="0"/>
                  </a:lnTo>
                  <a:lnTo>
                    <a:pt x="1851" y="0"/>
                  </a:lnTo>
                  <a:lnTo>
                    <a:pt x="1860" y="0"/>
                  </a:lnTo>
                  <a:lnTo>
                    <a:pt x="1869" y="0"/>
                  </a:lnTo>
                  <a:lnTo>
                    <a:pt x="1878" y="0"/>
                  </a:lnTo>
                  <a:lnTo>
                    <a:pt x="1887" y="0"/>
                  </a:lnTo>
                  <a:lnTo>
                    <a:pt x="1896" y="2"/>
                  </a:lnTo>
                  <a:lnTo>
                    <a:pt x="1905" y="6"/>
                  </a:lnTo>
                  <a:lnTo>
                    <a:pt x="1914" y="17"/>
                  </a:lnTo>
                  <a:lnTo>
                    <a:pt x="1923" y="56"/>
                  </a:lnTo>
                  <a:lnTo>
                    <a:pt x="1932" y="180"/>
                  </a:lnTo>
                  <a:lnTo>
                    <a:pt x="1941" y="453"/>
                  </a:lnTo>
                  <a:lnTo>
                    <a:pt x="1950" y="809"/>
                  </a:lnTo>
                  <a:lnTo>
                    <a:pt x="1959" y="1146"/>
                  </a:lnTo>
                  <a:lnTo>
                    <a:pt x="1968" y="1182"/>
                  </a:lnTo>
                  <a:lnTo>
                    <a:pt x="1978" y="1110"/>
                  </a:lnTo>
                  <a:lnTo>
                    <a:pt x="1987" y="937"/>
                  </a:lnTo>
                  <a:lnTo>
                    <a:pt x="1996" y="706"/>
                  </a:lnTo>
                  <a:lnTo>
                    <a:pt x="2005" y="519"/>
                  </a:lnTo>
                  <a:lnTo>
                    <a:pt x="2014" y="354"/>
                  </a:lnTo>
                  <a:lnTo>
                    <a:pt x="2023" y="200"/>
                  </a:lnTo>
                  <a:lnTo>
                    <a:pt x="2032" y="89"/>
                  </a:lnTo>
                  <a:lnTo>
                    <a:pt x="2041" y="41"/>
                  </a:lnTo>
                  <a:lnTo>
                    <a:pt x="2050" y="21"/>
                  </a:lnTo>
                  <a:lnTo>
                    <a:pt x="2059" y="14"/>
                  </a:lnTo>
                  <a:lnTo>
                    <a:pt x="2068" y="11"/>
                  </a:lnTo>
                  <a:lnTo>
                    <a:pt x="2077" y="8"/>
                  </a:lnTo>
                  <a:lnTo>
                    <a:pt x="2086" y="7"/>
                  </a:lnTo>
                  <a:lnTo>
                    <a:pt x="2095" y="6"/>
                  </a:lnTo>
                  <a:lnTo>
                    <a:pt x="2104" y="5"/>
                  </a:lnTo>
                  <a:lnTo>
                    <a:pt x="2113" y="4"/>
                  </a:lnTo>
                  <a:lnTo>
                    <a:pt x="2122" y="3"/>
                  </a:lnTo>
                  <a:lnTo>
                    <a:pt x="2131" y="3"/>
                  </a:lnTo>
                  <a:lnTo>
                    <a:pt x="2140" y="3"/>
                  </a:lnTo>
                  <a:lnTo>
                    <a:pt x="2149" y="3"/>
                  </a:lnTo>
                  <a:lnTo>
                    <a:pt x="2158" y="2"/>
                  </a:lnTo>
                  <a:lnTo>
                    <a:pt x="2167" y="2"/>
                  </a:lnTo>
                  <a:lnTo>
                    <a:pt x="2176" y="2"/>
                  </a:lnTo>
                  <a:lnTo>
                    <a:pt x="2185" y="2"/>
                  </a:lnTo>
                  <a:lnTo>
                    <a:pt x="2194" y="2"/>
                  </a:lnTo>
                  <a:lnTo>
                    <a:pt x="2203" y="2"/>
                  </a:lnTo>
                  <a:lnTo>
                    <a:pt x="2212" y="2"/>
                  </a:lnTo>
                  <a:lnTo>
                    <a:pt x="2221" y="2"/>
                  </a:lnTo>
                  <a:lnTo>
                    <a:pt x="2230" y="2"/>
                  </a:lnTo>
                  <a:lnTo>
                    <a:pt x="2239" y="1"/>
                  </a:lnTo>
                  <a:lnTo>
                    <a:pt x="2249" y="2"/>
                  </a:lnTo>
                  <a:lnTo>
                    <a:pt x="2258" y="1"/>
                  </a:lnTo>
                  <a:lnTo>
                    <a:pt x="2267" y="1"/>
                  </a:lnTo>
                  <a:lnTo>
                    <a:pt x="2276" y="1"/>
                  </a:lnTo>
                  <a:lnTo>
                    <a:pt x="2285" y="1"/>
                  </a:lnTo>
                  <a:lnTo>
                    <a:pt x="2294" y="1"/>
                  </a:lnTo>
                  <a:lnTo>
                    <a:pt x="2303" y="1"/>
                  </a:lnTo>
                  <a:lnTo>
                    <a:pt x="2312" y="1"/>
                  </a:lnTo>
                  <a:lnTo>
                    <a:pt x="2321" y="1"/>
                  </a:lnTo>
                  <a:lnTo>
                    <a:pt x="2330" y="1"/>
                  </a:lnTo>
                  <a:lnTo>
                    <a:pt x="2339" y="1"/>
                  </a:lnTo>
                  <a:lnTo>
                    <a:pt x="2348" y="1"/>
                  </a:lnTo>
                  <a:lnTo>
                    <a:pt x="2357" y="1"/>
                  </a:lnTo>
                  <a:lnTo>
                    <a:pt x="2366" y="1"/>
                  </a:lnTo>
                  <a:lnTo>
                    <a:pt x="2375" y="1"/>
                  </a:lnTo>
                  <a:lnTo>
                    <a:pt x="2384" y="1"/>
                  </a:lnTo>
                  <a:lnTo>
                    <a:pt x="2393" y="1"/>
                  </a:lnTo>
                  <a:lnTo>
                    <a:pt x="2402" y="1"/>
                  </a:lnTo>
                  <a:lnTo>
                    <a:pt x="2411" y="1"/>
                  </a:lnTo>
                  <a:lnTo>
                    <a:pt x="2420" y="1"/>
                  </a:lnTo>
                  <a:lnTo>
                    <a:pt x="2429" y="1"/>
                  </a:lnTo>
                  <a:lnTo>
                    <a:pt x="2438" y="1"/>
                  </a:lnTo>
                  <a:lnTo>
                    <a:pt x="2447" y="1"/>
                  </a:lnTo>
                  <a:lnTo>
                    <a:pt x="2456" y="2"/>
                  </a:lnTo>
                  <a:lnTo>
                    <a:pt x="2465" y="2"/>
                  </a:lnTo>
                  <a:lnTo>
                    <a:pt x="2474" y="4"/>
                  </a:lnTo>
                  <a:lnTo>
                    <a:pt x="2483" y="6"/>
                  </a:lnTo>
                  <a:lnTo>
                    <a:pt x="2492" y="8"/>
                  </a:lnTo>
                  <a:lnTo>
                    <a:pt x="2501" y="8"/>
                  </a:lnTo>
                  <a:lnTo>
                    <a:pt x="2510" y="8"/>
                  </a:lnTo>
                  <a:lnTo>
                    <a:pt x="2520" y="7"/>
                  </a:lnTo>
                  <a:lnTo>
                    <a:pt x="2529" y="5"/>
                  </a:lnTo>
                  <a:lnTo>
                    <a:pt x="2538" y="4"/>
                  </a:lnTo>
                  <a:lnTo>
                    <a:pt x="2547" y="3"/>
                  </a:lnTo>
                  <a:lnTo>
                    <a:pt x="2556" y="2"/>
                  </a:lnTo>
                  <a:lnTo>
                    <a:pt x="2565" y="2"/>
                  </a:lnTo>
                  <a:lnTo>
                    <a:pt x="2574" y="1"/>
                  </a:lnTo>
                  <a:lnTo>
                    <a:pt x="2583" y="1"/>
                  </a:lnTo>
                  <a:lnTo>
                    <a:pt x="2592" y="1"/>
                  </a:lnTo>
                  <a:lnTo>
                    <a:pt x="2601" y="1"/>
                  </a:lnTo>
                  <a:lnTo>
                    <a:pt x="2610" y="1"/>
                  </a:lnTo>
                  <a:lnTo>
                    <a:pt x="2619" y="2"/>
                  </a:lnTo>
                  <a:lnTo>
                    <a:pt x="2628" y="5"/>
                  </a:lnTo>
                  <a:lnTo>
                    <a:pt x="2637" y="11"/>
                  </a:lnTo>
                  <a:lnTo>
                    <a:pt x="2646" y="21"/>
                  </a:lnTo>
                  <a:lnTo>
                    <a:pt x="2655" y="32"/>
                  </a:lnTo>
                  <a:lnTo>
                    <a:pt x="2664" y="42"/>
                  </a:lnTo>
                  <a:lnTo>
                    <a:pt x="2673" y="53"/>
                  </a:lnTo>
                  <a:lnTo>
                    <a:pt x="2682" y="60"/>
                  </a:lnTo>
                  <a:lnTo>
                    <a:pt x="2691" y="67"/>
                  </a:lnTo>
                  <a:lnTo>
                    <a:pt x="2700" y="74"/>
                  </a:lnTo>
                  <a:lnTo>
                    <a:pt x="2709" y="78"/>
                  </a:lnTo>
                  <a:lnTo>
                    <a:pt x="2718" y="81"/>
                  </a:lnTo>
                  <a:lnTo>
                    <a:pt x="2727" y="84"/>
                  </a:lnTo>
                  <a:lnTo>
                    <a:pt x="2736" y="86"/>
                  </a:lnTo>
                  <a:lnTo>
                    <a:pt x="2745" y="88"/>
                  </a:lnTo>
                  <a:lnTo>
                    <a:pt x="2754" y="89"/>
                  </a:lnTo>
                  <a:lnTo>
                    <a:pt x="2763" y="90"/>
                  </a:lnTo>
                  <a:lnTo>
                    <a:pt x="2772" y="91"/>
                  </a:lnTo>
                  <a:lnTo>
                    <a:pt x="2781" y="92"/>
                  </a:lnTo>
                  <a:lnTo>
                    <a:pt x="2791" y="93"/>
                  </a:lnTo>
                  <a:lnTo>
                    <a:pt x="2800" y="94"/>
                  </a:lnTo>
                  <a:lnTo>
                    <a:pt x="2809" y="94"/>
                  </a:lnTo>
                  <a:lnTo>
                    <a:pt x="2818" y="96"/>
                  </a:lnTo>
                  <a:lnTo>
                    <a:pt x="2827" y="97"/>
                  </a:lnTo>
                  <a:lnTo>
                    <a:pt x="2836" y="98"/>
                  </a:lnTo>
                  <a:lnTo>
                    <a:pt x="2845" y="99"/>
                  </a:lnTo>
                  <a:lnTo>
                    <a:pt x="2854" y="100"/>
                  </a:lnTo>
                  <a:lnTo>
                    <a:pt x="2863" y="101"/>
                  </a:lnTo>
                  <a:lnTo>
                    <a:pt x="2872" y="103"/>
                  </a:lnTo>
                  <a:lnTo>
                    <a:pt x="2881" y="104"/>
                  </a:lnTo>
                  <a:lnTo>
                    <a:pt x="2890" y="103"/>
                  </a:lnTo>
                  <a:lnTo>
                    <a:pt x="2899" y="101"/>
                  </a:lnTo>
                  <a:lnTo>
                    <a:pt x="2908" y="96"/>
                  </a:lnTo>
                  <a:lnTo>
                    <a:pt x="2917" y="88"/>
                  </a:lnTo>
                  <a:lnTo>
                    <a:pt x="2926" y="79"/>
                  </a:lnTo>
                  <a:lnTo>
                    <a:pt x="2935" y="68"/>
                  </a:lnTo>
                  <a:lnTo>
                    <a:pt x="2944" y="57"/>
                  </a:lnTo>
                  <a:lnTo>
                    <a:pt x="2953" y="45"/>
                  </a:lnTo>
                  <a:lnTo>
                    <a:pt x="2962" y="35"/>
                  </a:lnTo>
                  <a:lnTo>
                    <a:pt x="2971" y="27"/>
                  </a:lnTo>
                  <a:lnTo>
                    <a:pt x="2980" y="22"/>
                  </a:lnTo>
                  <a:lnTo>
                    <a:pt x="2989" y="17"/>
                  </a:lnTo>
                  <a:lnTo>
                    <a:pt x="2998" y="13"/>
                  </a:lnTo>
                  <a:lnTo>
                    <a:pt x="3007" y="11"/>
                  </a:lnTo>
                  <a:lnTo>
                    <a:pt x="3016" y="9"/>
                  </a:lnTo>
                  <a:lnTo>
                    <a:pt x="3025" y="8"/>
                  </a:lnTo>
                  <a:lnTo>
                    <a:pt x="3034" y="7"/>
                  </a:lnTo>
                  <a:lnTo>
                    <a:pt x="3043" y="7"/>
                  </a:lnTo>
                  <a:lnTo>
                    <a:pt x="3052" y="6"/>
                  </a:lnTo>
                  <a:lnTo>
                    <a:pt x="3062" y="6"/>
                  </a:lnTo>
                  <a:lnTo>
                    <a:pt x="3071" y="5"/>
                  </a:lnTo>
                  <a:lnTo>
                    <a:pt x="3080" y="5"/>
                  </a:lnTo>
                  <a:lnTo>
                    <a:pt x="3089" y="5"/>
                  </a:lnTo>
                  <a:lnTo>
                    <a:pt x="3098" y="4"/>
                  </a:lnTo>
                  <a:lnTo>
                    <a:pt x="3107" y="4"/>
                  </a:lnTo>
                  <a:lnTo>
                    <a:pt x="3116" y="4"/>
                  </a:lnTo>
                  <a:lnTo>
                    <a:pt x="3125" y="4"/>
                  </a:lnTo>
                  <a:lnTo>
                    <a:pt x="3134" y="3"/>
                  </a:lnTo>
                  <a:lnTo>
                    <a:pt x="3143" y="3"/>
                  </a:lnTo>
                  <a:lnTo>
                    <a:pt x="3152" y="3"/>
                  </a:lnTo>
                  <a:lnTo>
                    <a:pt x="3161" y="3"/>
                  </a:lnTo>
                  <a:lnTo>
                    <a:pt x="3170" y="3"/>
                  </a:lnTo>
                  <a:lnTo>
                    <a:pt x="3179" y="3"/>
                  </a:lnTo>
                  <a:lnTo>
                    <a:pt x="3188" y="3"/>
                  </a:lnTo>
                  <a:lnTo>
                    <a:pt x="3197" y="3"/>
                  </a:lnTo>
                  <a:lnTo>
                    <a:pt x="3206" y="3"/>
                  </a:lnTo>
                  <a:lnTo>
                    <a:pt x="3215" y="3"/>
                  </a:lnTo>
                  <a:lnTo>
                    <a:pt x="3224" y="3"/>
                  </a:lnTo>
                  <a:lnTo>
                    <a:pt x="3233" y="3"/>
                  </a:lnTo>
                  <a:lnTo>
                    <a:pt x="3242" y="3"/>
                  </a:lnTo>
                  <a:lnTo>
                    <a:pt x="3251" y="3"/>
                  </a:lnTo>
                  <a:lnTo>
                    <a:pt x="3260" y="3"/>
                  </a:lnTo>
                  <a:lnTo>
                    <a:pt x="3269" y="3"/>
                  </a:lnTo>
                  <a:lnTo>
                    <a:pt x="3278" y="3"/>
                  </a:lnTo>
                  <a:lnTo>
                    <a:pt x="3287" y="3"/>
                  </a:lnTo>
                  <a:lnTo>
                    <a:pt x="3296" y="4"/>
                  </a:lnTo>
                  <a:lnTo>
                    <a:pt x="3305" y="4"/>
                  </a:lnTo>
                  <a:lnTo>
                    <a:pt x="3314" y="4"/>
                  </a:lnTo>
                  <a:lnTo>
                    <a:pt x="3323" y="4"/>
                  </a:lnTo>
                  <a:lnTo>
                    <a:pt x="3333" y="4"/>
                  </a:lnTo>
                  <a:lnTo>
                    <a:pt x="3342" y="4"/>
                  </a:lnTo>
                  <a:lnTo>
                    <a:pt x="3351" y="3"/>
                  </a:lnTo>
                  <a:lnTo>
                    <a:pt x="3360" y="3"/>
                  </a:lnTo>
                  <a:lnTo>
                    <a:pt x="3369" y="3"/>
                  </a:lnTo>
                  <a:lnTo>
                    <a:pt x="3378" y="2"/>
                  </a:lnTo>
                  <a:lnTo>
                    <a:pt x="3387" y="2"/>
                  </a:lnTo>
                  <a:lnTo>
                    <a:pt x="3396" y="2"/>
                  </a:lnTo>
                  <a:lnTo>
                    <a:pt x="3405" y="2"/>
                  </a:lnTo>
                  <a:lnTo>
                    <a:pt x="3414" y="2"/>
                  </a:lnTo>
                  <a:lnTo>
                    <a:pt x="3423" y="2"/>
                  </a:lnTo>
                  <a:lnTo>
                    <a:pt x="3432" y="2"/>
                  </a:lnTo>
                  <a:lnTo>
                    <a:pt x="3441" y="2"/>
                  </a:lnTo>
                  <a:lnTo>
                    <a:pt x="3450" y="2"/>
                  </a:lnTo>
                  <a:lnTo>
                    <a:pt x="3459" y="2"/>
                  </a:lnTo>
                  <a:lnTo>
                    <a:pt x="3468" y="2"/>
                  </a:lnTo>
                  <a:lnTo>
                    <a:pt x="3477" y="2"/>
                  </a:lnTo>
                  <a:lnTo>
                    <a:pt x="3486" y="2"/>
                  </a:lnTo>
                  <a:lnTo>
                    <a:pt x="3495" y="1"/>
                  </a:lnTo>
                  <a:lnTo>
                    <a:pt x="3504" y="2"/>
                  </a:lnTo>
                  <a:lnTo>
                    <a:pt x="3513" y="2"/>
                  </a:lnTo>
                  <a:lnTo>
                    <a:pt x="3522" y="1"/>
                  </a:lnTo>
                  <a:lnTo>
                    <a:pt x="3531" y="1"/>
                  </a:lnTo>
                  <a:lnTo>
                    <a:pt x="3540" y="1"/>
                  </a:lnTo>
                  <a:lnTo>
                    <a:pt x="3549" y="1"/>
                  </a:lnTo>
                  <a:lnTo>
                    <a:pt x="3558" y="1"/>
                  </a:lnTo>
                  <a:lnTo>
                    <a:pt x="3567" y="1"/>
                  </a:lnTo>
                  <a:lnTo>
                    <a:pt x="3576" y="1"/>
                  </a:lnTo>
                  <a:lnTo>
                    <a:pt x="3585" y="1"/>
                  </a:lnTo>
                  <a:lnTo>
                    <a:pt x="3594" y="1"/>
                  </a:lnTo>
                  <a:lnTo>
                    <a:pt x="3604" y="1"/>
                  </a:lnTo>
                  <a:lnTo>
                    <a:pt x="3613" y="1"/>
                  </a:lnTo>
                  <a:lnTo>
                    <a:pt x="3622" y="2"/>
                  </a:lnTo>
                  <a:lnTo>
                    <a:pt x="3631" y="2"/>
                  </a:lnTo>
                  <a:lnTo>
                    <a:pt x="3640" y="2"/>
                  </a:lnTo>
                  <a:lnTo>
                    <a:pt x="3649" y="2"/>
                  </a:lnTo>
                  <a:lnTo>
                    <a:pt x="3658" y="2"/>
                  </a:lnTo>
                  <a:lnTo>
                    <a:pt x="3667" y="2"/>
                  </a:lnTo>
                  <a:lnTo>
                    <a:pt x="3676" y="2"/>
                  </a:lnTo>
                  <a:lnTo>
                    <a:pt x="3685" y="2"/>
                  </a:lnTo>
                  <a:lnTo>
                    <a:pt x="3694" y="2"/>
                  </a:lnTo>
                  <a:lnTo>
                    <a:pt x="3703" y="2"/>
                  </a:lnTo>
                  <a:lnTo>
                    <a:pt x="3712" y="1"/>
                  </a:lnTo>
                  <a:lnTo>
                    <a:pt x="3721" y="1"/>
                  </a:lnTo>
                  <a:lnTo>
                    <a:pt x="3730" y="1"/>
                  </a:lnTo>
                  <a:lnTo>
                    <a:pt x="3739" y="1"/>
                  </a:lnTo>
                  <a:lnTo>
                    <a:pt x="3748" y="1"/>
                  </a:lnTo>
                  <a:lnTo>
                    <a:pt x="3757" y="1"/>
                  </a:lnTo>
                  <a:lnTo>
                    <a:pt x="3766" y="1"/>
                  </a:lnTo>
                  <a:lnTo>
                    <a:pt x="3775" y="1"/>
                  </a:lnTo>
                  <a:lnTo>
                    <a:pt x="3784" y="1"/>
                  </a:lnTo>
                  <a:lnTo>
                    <a:pt x="3793" y="1"/>
                  </a:lnTo>
                  <a:lnTo>
                    <a:pt x="3802" y="1"/>
                  </a:lnTo>
                  <a:lnTo>
                    <a:pt x="3811" y="1"/>
                  </a:lnTo>
                  <a:lnTo>
                    <a:pt x="3820" y="1"/>
                  </a:lnTo>
                  <a:lnTo>
                    <a:pt x="3829" y="1"/>
                  </a:lnTo>
                  <a:lnTo>
                    <a:pt x="3838" y="1"/>
                  </a:lnTo>
                  <a:lnTo>
                    <a:pt x="3847" y="1"/>
                  </a:lnTo>
                  <a:lnTo>
                    <a:pt x="3856" y="1"/>
                  </a:lnTo>
                  <a:lnTo>
                    <a:pt x="3865" y="1"/>
                  </a:lnTo>
                  <a:lnTo>
                    <a:pt x="3875" y="1"/>
                  </a:lnTo>
                  <a:lnTo>
                    <a:pt x="3884" y="1"/>
                  </a:lnTo>
                  <a:lnTo>
                    <a:pt x="3893" y="1"/>
                  </a:lnTo>
                  <a:lnTo>
                    <a:pt x="3902" y="1"/>
                  </a:lnTo>
                  <a:lnTo>
                    <a:pt x="3911" y="1"/>
                  </a:lnTo>
                  <a:lnTo>
                    <a:pt x="3920" y="1"/>
                  </a:lnTo>
                  <a:lnTo>
                    <a:pt x="3929" y="1"/>
                  </a:lnTo>
                  <a:lnTo>
                    <a:pt x="3938" y="1"/>
                  </a:lnTo>
                  <a:lnTo>
                    <a:pt x="3947" y="1"/>
                  </a:lnTo>
                  <a:lnTo>
                    <a:pt x="3956" y="1"/>
                  </a:lnTo>
                  <a:lnTo>
                    <a:pt x="3965" y="1"/>
                  </a:lnTo>
                  <a:lnTo>
                    <a:pt x="3974" y="1"/>
                  </a:lnTo>
                  <a:lnTo>
                    <a:pt x="3983" y="1"/>
                  </a:lnTo>
                  <a:lnTo>
                    <a:pt x="3992" y="1"/>
                  </a:lnTo>
                  <a:lnTo>
                    <a:pt x="4001" y="1"/>
                  </a:lnTo>
                  <a:lnTo>
                    <a:pt x="4010" y="1"/>
                  </a:lnTo>
                  <a:lnTo>
                    <a:pt x="4019" y="1"/>
                  </a:lnTo>
                  <a:lnTo>
                    <a:pt x="4028" y="1"/>
                  </a:lnTo>
                  <a:lnTo>
                    <a:pt x="4037" y="1"/>
                  </a:lnTo>
                  <a:lnTo>
                    <a:pt x="4046" y="1"/>
                  </a:lnTo>
                  <a:lnTo>
                    <a:pt x="4055" y="1"/>
                  </a:lnTo>
                  <a:lnTo>
                    <a:pt x="4064" y="1"/>
                  </a:lnTo>
                  <a:lnTo>
                    <a:pt x="4073" y="1"/>
                  </a:lnTo>
                  <a:lnTo>
                    <a:pt x="4082" y="2"/>
                  </a:lnTo>
                  <a:lnTo>
                    <a:pt x="4091" y="2"/>
                  </a:lnTo>
                  <a:lnTo>
                    <a:pt x="4100" y="1"/>
                  </a:lnTo>
                  <a:lnTo>
                    <a:pt x="4109" y="1"/>
                  </a:lnTo>
                  <a:lnTo>
                    <a:pt x="4118" y="1"/>
                  </a:lnTo>
                  <a:lnTo>
                    <a:pt x="4127" y="1"/>
                  </a:lnTo>
                  <a:lnTo>
                    <a:pt x="4136" y="1"/>
                  </a:lnTo>
                  <a:lnTo>
                    <a:pt x="4146" y="1"/>
                  </a:lnTo>
                  <a:lnTo>
                    <a:pt x="4155" y="1"/>
                  </a:lnTo>
                  <a:lnTo>
                    <a:pt x="4164" y="1"/>
                  </a:lnTo>
                  <a:lnTo>
                    <a:pt x="4173" y="1"/>
                  </a:lnTo>
                  <a:lnTo>
                    <a:pt x="4182" y="1"/>
                  </a:lnTo>
                  <a:lnTo>
                    <a:pt x="4191" y="1"/>
                  </a:lnTo>
                  <a:lnTo>
                    <a:pt x="4200" y="1"/>
                  </a:lnTo>
                  <a:lnTo>
                    <a:pt x="4209" y="1"/>
                  </a:lnTo>
                  <a:lnTo>
                    <a:pt x="4218" y="1"/>
                  </a:lnTo>
                  <a:lnTo>
                    <a:pt x="4227" y="1"/>
                  </a:lnTo>
                  <a:lnTo>
                    <a:pt x="4236" y="1"/>
                  </a:lnTo>
                  <a:lnTo>
                    <a:pt x="4245" y="1"/>
                  </a:lnTo>
                  <a:lnTo>
                    <a:pt x="4254" y="1"/>
                  </a:lnTo>
                  <a:lnTo>
                    <a:pt x="4263" y="1"/>
                  </a:lnTo>
                  <a:lnTo>
                    <a:pt x="4272" y="1"/>
                  </a:lnTo>
                  <a:lnTo>
                    <a:pt x="4281" y="1"/>
                  </a:lnTo>
                  <a:lnTo>
                    <a:pt x="4290" y="1"/>
                  </a:lnTo>
                  <a:lnTo>
                    <a:pt x="4299" y="1"/>
                  </a:lnTo>
                  <a:lnTo>
                    <a:pt x="4308" y="1"/>
                  </a:lnTo>
                  <a:lnTo>
                    <a:pt x="4317" y="1"/>
                  </a:lnTo>
                  <a:lnTo>
                    <a:pt x="4326" y="1"/>
                  </a:lnTo>
                  <a:lnTo>
                    <a:pt x="4335" y="1"/>
                  </a:lnTo>
                  <a:lnTo>
                    <a:pt x="4344" y="1"/>
                  </a:lnTo>
                  <a:lnTo>
                    <a:pt x="4353" y="1"/>
                  </a:lnTo>
                  <a:lnTo>
                    <a:pt x="4362" y="1"/>
                  </a:lnTo>
                  <a:lnTo>
                    <a:pt x="4371" y="1"/>
                  </a:lnTo>
                  <a:lnTo>
                    <a:pt x="4380" y="1"/>
                  </a:lnTo>
                  <a:lnTo>
                    <a:pt x="4389" y="1"/>
                  </a:lnTo>
                  <a:lnTo>
                    <a:pt x="4398" y="1"/>
                  </a:lnTo>
                  <a:lnTo>
                    <a:pt x="4407" y="1"/>
                  </a:lnTo>
                  <a:lnTo>
                    <a:pt x="4417" y="1"/>
                  </a:lnTo>
                  <a:lnTo>
                    <a:pt x="4426" y="1"/>
                  </a:lnTo>
                  <a:lnTo>
                    <a:pt x="4435" y="1"/>
                  </a:lnTo>
                  <a:lnTo>
                    <a:pt x="4444" y="1"/>
                  </a:lnTo>
                  <a:lnTo>
                    <a:pt x="4453" y="1"/>
                  </a:lnTo>
                  <a:lnTo>
                    <a:pt x="4462" y="1"/>
                  </a:lnTo>
                  <a:lnTo>
                    <a:pt x="4471" y="1"/>
                  </a:lnTo>
                  <a:lnTo>
                    <a:pt x="4480" y="1"/>
                  </a:lnTo>
                  <a:lnTo>
                    <a:pt x="4489" y="1"/>
                  </a:lnTo>
                  <a:lnTo>
                    <a:pt x="4498" y="1"/>
                  </a:lnTo>
                  <a:lnTo>
                    <a:pt x="4507" y="1"/>
                  </a:lnTo>
                  <a:lnTo>
                    <a:pt x="4516" y="1"/>
                  </a:lnTo>
                  <a:lnTo>
                    <a:pt x="4525" y="1"/>
                  </a:lnTo>
                  <a:lnTo>
                    <a:pt x="4534" y="1"/>
                  </a:lnTo>
                  <a:lnTo>
                    <a:pt x="4543" y="1"/>
                  </a:lnTo>
                  <a:lnTo>
                    <a:pt x="4552" y="1"/>
                  </a:lnTo>
                  <a:lnTo>
                    <a:pt x="4561" y="1"/>
                  </a:lnTo>
                  <a:lnTo>
                    <a:pt x="4570" y="1"/>
                  </a:lnTo>
                  <a:lnTo>
                    <a:pt x="4579" y="1"/>
                  </a:lnTo>
                  <a:lnTo>
                    <a:pt x="4588" y="1"/>
                  </a:lnTo>
                  <a:lnTo>
                    <a:pt x="4597" y="1"/>
                  </a:lnTo>
                  <a:lnTo>
                    <a:pt x="4606" y="1"/>
                  </a:lnTo>
                  <a:lnTo>
                    <a:pt x="4615" y="1"/>
                  </a:lnTo>
                  <a:lnTo>
                    <a:pt x="4624" y="1"/>
                  </a:lnTo>
                  <a:lnTo>
                    <a:pt x="4633" y="1"/>
                  </a:lnTo>
                  <a:lnTo>
                    <a:pt x="4642" y="1"/>
                  </a:lnTo>
                  <a:lnTo>
                    <a:pt x="4651" y="1"/>
                  </a:lnTo>
                  <a:lnTo>
                    <a:pt x="4660" y="1"/>
                  </a:lnTo>
                  <a:lnTo>
                    <a:pt x="4669" y="1"/>
                  </a:lnTo>
                  <a:lnTo>
                    <a:pt x="4678" y="1"/>
                  </a:lnTo>
                  <a:lnTo>
                    <a:pt x="4688" y="1"/>
                  </a:lnTo>
                  <a:lnTo>
                    <a:pt x="4697" y="1"/>
                  </a:lnTo>
                  <a:lnTo>
                    <a:pt x="4706" y="1"/>
                  </a:lnTo>
                  <a:lnTo>
                    <a:pt x="4715" y="1"/>
                  </a:lnTo>
                  <a:lnTo>
                    <a:pt x="4724" y="1"/>
                  </a:lnTo>
                  <a:lnTo>
                    <a:pt x="4733" y="1"/>
                  </a:lnTo>
                  <a:lnTo>
                    <a:pt x="4742" y="1"/>
                  </a:lnTo>
                  <a:lnTo>
                    <a:pt x="4751" y="1"/>
                  </a:lnTo>
                  <a:lnTo>
                    <a:pt x="4760" y="1"/>
                  </a:lnTo>
                  <a:lnTo>
                    <a:pt x="4769" y="1"/>
                  </a:lnTo>
                  <a:lnTo>
                    <a:pt x="4778" y="1"/>
                  </a:lnTo>
                  <a:lnTo>
                    <a:pt x="4787" y="1"/>
                  </a:lnTo>
                  <a:lnTo>
                    <a:pt x="4796" y="1"/>
                  </a:lnTo>
                  <a:lnTo>
                    <a:pt x="4805" y="1"/>
                  </a:lnTo>
                  <a:lnTo>
                    <a:pt x="4814" y="1"/>
                  </a:lnTo>
                  <a:lnTo>
                    <a:pt x="4823" y="1"/>
                  </a:lnTo>
                  <a:lnTo>
                    <a:pt x="4832" y="1"/>
                  </a:lnTo>
                  <a:lnTo>
                    <a:pt x="4841" y="1"/>
                  </a:lnTo>
                  <a:lnTo>
                    <a:pt x="4850" y="1"/>
                  </a:lnTo>
                  <a:lnTo>
                    <a:pt x="4859" y="1"/>
                  </a:lnTo>
                  <a:lnTo>
                    <a:pt x="4868" y="1"/>
                  </a:lnTo>
                  <a:lnTo>
                    <a:pt x="4877" y="1"/>
                  </a:lnTo>
                  <a:lnTo>
                    <a:pt x="4886" y="1"/>
                  </a:lnTo>
                  <a:lnTo>
                    <a:pt x="4895" y="1"/>
                  </a:lnTo>
                  <a:lnTo>
                    <a:pt x="4904" y="1"/>
                  </a:lnTo>
                  <a:lnTo>
                    <a:pt x="4913" y="1"/>
                  </a:lnTo>
                  <a:lnTo>
                    <a:pt x="4922" y="1"/>
                  </a:lnTo>
                  <a:lnTo>
                    <a:pt x="4931" y="1"/>
                  </a:lnTo>
                  <a:lnTo>
                    <a:pt x="4940" y="1"/>
                  </a:lnTo>
                  <a:lnTo>
                    <a:pt x="4949" y="1"/>
                  </a:lnTo>
                  <a:lnTo>
                    <a:pt x="4959" y="1"/>
                  </a:lnTo>
                  <a:lnTo>
                    <a:pt x="4968" y="1"/>
                  </a:lnTo>
                  <a:lnTo>
                    <a:pt x="4977" y="1"/>
                  </a:lnTo>
                  <a:lnTo>
                    <a:pt x="4986" y="1"/>
                  </a:lnTo>
                  <a:lnTo>
                    <a:pt x="4995" y="1"/>
                  </a:lnTo>
                  <a:lnTo>
                    <a:pt x="5004" y="1"/>
                  </a:lnTo>
                  <a:lnTo>
                    <a:pt x="5013" y="1"/>
                  </a:lnTo>
                  <a:lnTo>
                    <a:pt x="5022" y="1"/>
                  </a:lnTo>
                  <a:lnTo>
                    <a:pt x="5031" y="1"/>
                  </a:lnTo>
                  <a:lnTo>
                    <a:pt x="5040" y="1"/>
                  </a:lnTo>
                  <a:lnTo>
                    <a:pt x="5049" y="1"/>
                  </a:lnTo>
                  <a:lnTo>
                    <a:pt x="5058" y="1"/>
                  </a:lnTo>
                  <a:lnTo>
                    <a:pt x="5067" y="1"/>
                  </a:lnTo>
                  <a:lnTo>
                    <a:pt x="5076" y="1"/>
                  </a:lnTo>
                  <a:lnTo>
                    <a:pt x="5085" y="1"/>
                  </a:lnTo>
                  <a:lnTo>
                    <a:pt x="5094" y="1"/>
                  </a:lnTo>
                  <a:lnTo>
                    <a:pt x="5103" y="1"/>
                  </a:lnTo>
                  <a:lnTo>
                    <a:pt x="5112" y="1"/>
                  </a:lnTo>
                  <a:lnTo>
                    <a:pt x="5121" y="1"/>
                  </a:lnTo>
                  <a:lnTo>
                    <a:pt x="5130" y="1"/>
                  </a:lnTo>
                  <a:lnTo>
                    <a:pt x="5139" y="1"/>
                  </a:lnTo>
                  <a:lnTo>
                    <a:pt x="5148" y="1"/>
                  </a:lnTo>
                  <a:lnTo>
                    <a:pt x="5157" y="1"/>
                  </a:lnTo>
                  <a:lnTo>
                    <a:pt x="5166" y="1"/>
                  </a:lnTo>
                  <a:lnTo>
                    <a:pt x="5175" y="1"/>
                  </a:lnTo>
                  <a:lnTo>
                    <a:pt x="5184" y="1"/>
                  </a:lnTo>
                  <a:lnTo>
                    <a:pt x="5193" y="1"/>
                  </a:lnTo>
                  <a:lnTo>
                    <a:pt x="5202" y="1"/>
                  </a:lnTo>
                  <a:lnTo>
                    <a:pt x="5211" y="1"/>
                  </a:lnTo>
                  <a:lnTo>
                    <a:pt x="5220" y="1"/>
                  </a:lnTo>
                  <a:lnTo>
                    <a:pt x="5230" y="1"/>
                  </a:lnTo>
                  <a:lnTo>
                    <a:pt x="5239" y="1"/>
                  </a:lnTo>
                  <a:lnTo>
                    <a:pt x="5248" y="1"/>
                  </a:lnTo>
                  <a:lnTo>
                    <a:pt x="5257" y="1"/>
                  </a:lnTo>
                  <a:lnTo>
                    <a:pt x="5266" y="1"/>
                  </a:lnTo>
                  <a:lnTo>
                    <a:pt x="5275" y="1"/>
                  </a:lnTo>
                  <a:lnTo>
                    <a:pt x="5284" y="1"/>
                  </a:lnTo>
                  <a:lnTo>
                    <a:pt x="5293" y="1"/>
                  </a:lnTo>
                  <a:lnTo>
                    <a:pt x="5302" y="1"/>
                  </a:lnTo>
                  <a:lnTo>
                    <a:pt x="5311" y="1"/>
                  </a:lnTo>
                  <a:lnTo>
                    <a:pt x="5320" y="1"/>
                  </a:lnTo>
                  <a:lnTo>
                    <a:pt x="5329" y="1"/>
                  </a:lnTo>
                  <a:lnTo>
                    <a:pt x="5338" y="1"/>
                  </a:lnTo>
                  <a:lnTo>
                    <a:pt x="5347" y="1"/>
                  </a:lnTo>
                  <a:lnTo>
                    <a:pt x="5356" y="1"/>
                  </a:lnTo>
                  <a:lnTo>
                    <a:pt x="5365" y="1"/>
                  </a:lnTo>
                  <a:lnTo>
                    <a:pt x="5374" y="1"/>
                  </a:lnTo>
                  <a:lnTo>
                    <a:pt x="5383" y="1"/>
                  </a:lnTo>
                  <a:lnTo>
                    <a:pt x="5392" y="1"/>
                  </a:lnTo>
                  <a:lnTo>
                    <a:pt x="5401" y="1"/>
                  </a:lnTo>
                  <a:lnTo>
                    <a:pt x="5410" y="1"/>
                  </a:lnTo>
                  <a:lnTo>
                    <a:pt x="5419" y="1"/>
                  </a:lnTo>
                  <a:lnTo>
                    <a:pt x="5428" y="1"/>
                  </a:lnTo>
                  <a:lnTo>
                    <a:pt x="5437" y="1"/>
                  </a:lnTo>
                  <a:lnTo>
                    <a:pt x="5446" y="1"/>
                  </a:lnTo>
                  <a:lnTo>
                    <a:pt x="5455" y="1"/>
                  </a:lnTo>
                  <a:lnTo>
                    <a:pt x="5464" y="1"/>
                  </a:lnTo>
                  <a:lnTo>
                    <a:pt x="5473" y="1"/>
                  </a:lnTo>
                  <a:lnTo>
                    <a:pt x="5482" y="1"/>
                  </a:lnTo>
                  <a:lnTo>
                    <a:pt x="5492" y="1"/>
                  </a:lnTo>
                  <a:lnTo>
                    <a:pt x="5501" y="1"/>
                  </a:lnTo>
                  <a:lnTo>
                    <a:pt x="5510" y="1"/>
                  </a:lnTo>
                  <a:lnTo>
                    <a:pt x="5519" y="1"/>
                  </a:lnTo>
                  <a:lnTo>
                    <a:pt x="5528" y="1"/>
                  </a:lnTo>
                  <a:lnTo>
                    <a:pt x="5537" y="1"/>
                  </a:lnTo>
                  <a:lnTo>
                    <a:pt x="5546" y="1"/>
                  </a:lnTo>
                  <a:lnTo>
                    <a:pt x="5555" y="1"/>
                  </a:lnTo>
                  <a:lnTo>
                    <a:pt x="5564" y="1"/>
                  </a:lnTo>
                  <a:lnTo>
                    <a:pt x="5573" y="1"/>
                  </a:lnTo>
                  <a:lnTo>
                    <a:pt x="5582" y="1"/>
                  </a:lnTo>
                  <a:lnTo>
                    <a:pt x="5591" y="1"/>
                  </a:lnTo>
                  <a:lnTo>
                    <a:pt x="5600" y="1"/>
                  </a:lnTo>
                  <a:lnTo>
                    <a:pt x="5609" y="1"/>
                  </a:lnTo>
                  <a:lnTo>
                    <a:pt x="5618" y="1"/>
                  </a:lnTo>
                  <a:lnTo>
                    <a:pt x="5627" y="1"/>
                  </a:lnTo>
                  <a:lnTo>
                    <a:pt x="5636" y="1"/>
                  </a:lnTo>
                  <a:lnTo>
                    <a:pt x="5645" y="1"/>
                  </a:lnTo>
                  <a:lnTo>
                    <a:pt x="5654" y="1"/>
                  </a:lnTo>
                  <a:lnTo>
                    <a:pt x="5663" y="1"/>
                  </a:lnTo>
                  <a:lnTo>
                    <a:pt x="5672" y="1"/>
                  </a:lnTo>
                  <a:lnTo>
                    <a:pt x="5681" y="1"/>
                  </a:lnTo>
                  <a:lnTo>
                    <a:pt x="5690" y="1"/>
                  </a:lnTo>
                  <a:lnTo>
                    <a:pt x="5699" y="1"/>
                  </a:lnTo>
                  <a:lnTo>
                    <a:pt x="5708" y="1"/>
                  </a:lnTo>
                  <a:lnTo>
                    <a:pt x="5717" y="1"/>
                  </a:lnTo>
                  <a:lnTo>
                    <a:pt x="5726" y="1"/>
                  </a:lnTo>
                  <a:lnTo>
                    <a:pt x="5735" y="1"/>
                  </a:lnTo>
                  <a:lnTo>
                    <a:pt x="5744" y="1"/>
                  </a:lnTo>
                  <a:lnTo>
                    <a:pt x="5753" y="1"/>
                  </a:lnTo>
                  <a:lnTo>
                    <a:pt x="5763" y="1"/>
                  </a:lnTo>
                  <a:lnTo>
                    <a:pt x="5772" y="1"/>
                  </a:lnTo>
                  <a:lnTo>
                    <a:pt x="5781" y="1"/>
                  </a:lnTo>
                  <a:lnTo>
                    <a:pt x="5790" y="1"/>
                  </a:lnTo>
                  <a:lnTo>
                    <a:pt x="5799" y="1"/>
                  </a:lnTo>
                  <a:lnTo>
                    <a:pt x="5808" y="1"/>
                  </a:lnTo>
                  <a:lnTo>
                    <a:pt x="5817" y="1"/>
                  </a:lnTo>
                  <a:lnTo>
                    <a:pt x="5826" y="1"/>
                  </a:lnTo>
                  <a:lnTo>
                    <a:pt x="5835" y="1"/>
                  </a:lnTo>
                  <a:lnTo>
                    <a:pt x="5844" y="1"/>
                  </a:lnTo>
                  <a:lnTo>
                    <a:pt x="5853" y="1"/>
                  </a:lnTo>
                  <a:lnTo>
                    <a:pt x="5862" y="1"/>
                  </a:lnTo>
                  <a:lnTo>
                    <a:pt x="5871" y="1"/>
                  </a:lnTo>
                  <a:lnTo>
                    <a:pt x="5880" y="1"/>
                  </a:lnTo>
                  <a:lnTo>
                    <a:pt x="5889" y="1"/>
                  </a:lnTo>
                  <a:lnTo>
                    <a:pt x="5898" y="1"/>
                  </a:lnTo>
                  <a:lnTo>
                    <a:pt x="5907" y="1"/>
                  </a:lnTo>
                  <a:lnTo>
                    <a:pt x="5916" y="1"/>
                  </a:lnTo>
                  <a:lnTo>
                    <a:pt x="5925" y="1"/>
                  </a:lnTo>
                  <a:lnTo>
                    <a:pt x="5934" y="1"/>
                  </a:lnTo>
                  <a:lnTo>
                    <a:pt x="5943" y="1"/>
                  </a:lnTo>
                  <a:lnTo>
                    <a:pt x="5952" y="1"/>
                  </a:lnTo>
                  <a:lnTo>
                    <a:pt x="5961" y="1"/>
                  </a:lnTo>
                  <a:lnTo>
                    <a:pt x="5970" y="1"/>
                  </a:lnTo>
                  <a:lnTo>
                    <a:pt x="5979" y="1"/>
                  </a:lnTo>
                  <a:lnTo>
                    <a:pt x="5988" y="1"/>
                  </a:lnTo>
                  <a:lnTo>
                    <a:pt x="5997" y="1"/>
                  </a:lnTo>
                  <a:lnTo>
                    <a:pt x="6006" y="1"/>
                  </a:lnTo>
                  <a:lnTo>
                    <a:pt x="6015" y="1"/>
                  </a:lnTo>
                  <a:lnTo>
                    <a:pt x="6024" y="1"/>
                  </a:lnTo>
                  <a:lnTo>
                    <a:pt x="6034" y="1"/>
                  </a:lnTo>
                  <a:lnTo>
                    <a:pt x="6043" y="1"/>
                  </a:lnTo>
                  <a:lnTo>
                    <a:pt x="6052" y="1"/>
                  </a:lnTo>
                  <a:lnTo>
                    <a:pt x="6061" y="1"/>
                  </a:lnTo>
                  <a:lnTo>
                    <a:pt x="6070" y="1"/>
                  </a:lnTo>
                  <a:lnTo>
                    <a:pt x="6079" y="1"/>
                  </a:lnTo>
                  <a:lnTo>
                    <a:pt x="6088" y="1"/>
                  </a:lnTo>
                  <a:lnTo>
                    <a:pt x="6097" y="1"/>
                  </a:lnTo>
                  <a:lnTo>
                    <a:pt x="6106" y="1"/>
                  </a:lnTo>
                  <a:lnTo>
                    <a:pt x="6115" y="1"/>
                  </a:lnTo>
                  <a:lnTo>
                    <a:pt x="6124" y="1"/>
                  </a:lnTo>
                  <a:lnTo>
                    <a:pt x="6133" y="1"/>
                  </a:lnTo>
                  <a:lnTo>
                    <a:pt x="6142" y="1"/>
                  </a:lnTo>
                  <a:lnTo>
                    <a:pt x="6151" y="1"/>
                  </a:lnTo>
                  <a:lnTo>
                    <a:pt x="6160" y="1"/>
                  </a:lnTo>
                  <a:lnTo>
                    <a:pt x="6169" y="1"/>
                  </a:lnTo>
                  <a:lnTo>
                    <a:pt x="6178" y="1"/>
                  </a:lnTo>
                  <a:lnTo>
                    <a:pt x="6187" y="1"/>
                  </a:lnTo>
                  <a:lnTo>
                    <a:pt x="6196" y="1"/>
                  </a:lnTo>
                  <a:lnTo>
                    <a:pt x="6205" y="1"/>
                  </a:lnTo>
                  <a:lnTo>
                    <a:pt x="6214" y="1"/>
                  </a:lnTo>
                  <a:lnTo>
                    <a:pt x="6223" y="1"/>
                  </a:lnTo>
                  <a:lnTo>
                    <a:pt x="6232" y="1"/>
                  </a:lnTo>
                  <a:lnTo>
                    <a:pt x="6241" y="1"/>
                  </a:lnTo>
                  <a:lnTo>
                    <a:pt x="6250" y="1"/>
                  </a:lnTo>
                  <a:lnTo>
                    <a:pt x="6259" y="1"/>
                  </a:lnTo>
                  <a:lnTo>
                    <a:pt x="6268" y="1"/>
                  </a:lnTo>
                  <a:lnTo>
                    <a:pt x="6277" y="1"/>
                  </a:lnTo>
                  <a:lnTo>
                    <a:pt x="6286" y="1"/>
                  </a:lnTo>
                  <a:lnTo>
                    <a:pt x="6295" y="1"/>
                  </a:lnTo>
                  <a:lnTo>
                    <a:pt x="6305" y="1"/>
                  </a:lnTo>
                  <a:lnTo>
                    <a:pt x="6314" y="1"/>
                  </a:lnTo>
                  <a:lnTo>
                    <a:pt x="6323" y="1"/>
                  </a:lnTo>
                  <a:lnTo>
                    <a:pt x="6332" y="1"/>
                  </a:lnTo>
                  <a:lnTo>
                    <a:pt x="6341" y="1"/>
                  </a:lnTo>
                  <a:lnTo>
                    <a:pt x="6350" y="1"/>
                  </a:lnTo>
                  <a:lnTo>
                    <a:pt x="6359" y="1"/>
                  </a:lnTo>
                  <a:lnTo>
                    <a:pt x="6368" y="1"/>
                  </a:lnTo>
                  <a:lnTo>
                    <a:pt x="6377" y="1"/>
                  </a:lnTo>
                  <a:lnTo>
                    <a:pt x="6386" y="1"/>
                  </a:lnTo>
                  <a:lnTo>
                    <a:pt x="6395" y="1"/>
                  </a:lnTo>
                  <a:lnTo>
                    <a:pt x="6404" y="1"/>
                  </a:lnTo>
                  <a:lnTo>
                    <a:pt x="6413" y="1"/>
                  </a:lnTo>
                  <a:lnTo>
                    <a:pt x="6422" y="1"/>
                  </a:lnTo>
                  <a:lnTo>
                    <a:pt x="6431" y="1"/>
                  </a:lnTo>
                  <a:lnTo>
                    <a:pt x="6440" y="1"/>
                  </a:lnTo>
                  <a:lnTo>
                    <a:pt x="6449" y="1"/>
                  </a:lnTo>
                  <a:lnTo>
                    <a:pt x="6458" y="1"/>
                  </a:lnTo>
                  <a:lnTo>
                    <a:pt x="6467" y="1"/>
                  </a:lnTo>
                  <a:lnTo>
                    <a:pt x="6476" y="1"/>
                  </a:lnTo>
                  <a:lnTo>
                    <a:pt x="6485" y="1"/>
                  </a:lnTo>
                  <a:lnTo>
                    <a:pt x="6494" y="1"/>
                  </a:lnTo>
                  <a:lnTo>
                    <a:pt x="6503" y="1"/>
                  </a:lnTo>
                  <a:lnTo>
                    <a:pt x="6512" y="1"/>
                  </a:lnTo>
                  <a:lnTo>
                    <a:pt x="6521" y="1"/>
                  </a:lnTo>
                  <a:lnTo>
                    <a:pt x="6530" y="1"/>
                  </a:lnTo>
                  <a:lnTo>
                    <a:pt x="6539" y="1"/>
                  </a:lnTo>
                  <a:lnTo>
                    <a:pt x="6548" y="1"/>
                  </a:lnTo>
                  <a:lnTo>
                    <a:pt x="6557" y="1"/>
                  </a:lnTo>
                  <a:lnTo>
                    <a:pt x="6566" y="1"/>
                  </a:lnTo>
                  <a:lnTo>
                    <a:pt x="6576" y="1"/>
                  </a:lnTo>
                  <a:lnTo>
                    <a:pt x="6585" y="1"/>
                  </a:lnTo>
                  <a:lnTo>
                    <a:pt x="6594" y="1"/>
                  </a:lnTo>
                  <a:lnTo>
                    <a:pt x="6603" y="1"/>
                  </a:lnTo>
                  <a:lnTo>
                    <a:pt x="6612" y="1"/>
                  </a:lnTo>
                  <a:lnTo>
                    <a:pt x="6621" y="1"/>
                  </a:lnTo>
                  <a:lnTo>
                    <a:pt x="6630" y="1"/>
                  </a:lnTo>
                  <a:lnTo>
                    <a:pt x="6639" y="1"/>
                  </a:lnTo>
                  <a:lnTo>
                    <a:pt x="6648" y="1"/>
                  </a:lnTo>
                  <a:lnTo>
                    <a:pt x="6657" y="1"/>
                  </a:lnTo>
                  <a:lnTo>
                    <a:pt x="6666" y="1"/>
                  </a:lnTo>
                  <a:lnTo>
                    <a:pt x="6675" y="1"/>
                  </a:lnTo>
                  <a:lnTo>
                    <a:pt x="6684" y="1"/>
                  </a:lnTo>
                  <a:lnTo>
                    <a:pt x="6693" y="1"/>
                  </a:lnTo>
                  <a:lnTo>
                    <a:pt x="6702" y="1"/>
                  </a:lnTo>
                  <a:lnTo>
                    <a:pt x="6711" y="1"/>
                  </a:lnTo>
                  <a:lnTo>
                    <a:pt x="6720" y="1"/>
                  </a:lnTo>
                  <a:lnTo>
                    <a:pt x="6729" y="1"/>
                  </a:lnTo>
                  <a:lnTo>
                    <a:pt x="6738" y="1"/>
                  </a:lnTo>
                  <a:lnTo>
                    <a:pt x="6747" y="1"/>
                  </a:lnTo>
                  <a:lnTo>
                    <a:pt x="6756" y="1"/>
                  </a:lnTo>
                  <a:lnTo>
                    <a:pt x="6765" y="1"/>
                  </a:lnTo>
                  <a:lnTo>
                    <a:pt x="6774" y="1"/>
                  </a:lnTo>
                  <a:lnTo>
                    <a:pt x="6783" y="1"/>
                  </a:lnTo>
                  <a:lnTo>
                    <a:pt x="6792" y="1"/>
                  </a:lnTo>
                  <a:lnTo>
                    <a:pt x="6801" y="1"/>
                  </a:lnTo>
                  <a:lnTo>
                    <a:pt x="6810" y="1"/>
                  </a:lnTo>
                  <a:lnTo>
                    <a:pt x="6819" y="1"/>
                  </a:lnTo>
                  <a:lnTo>
                    <a:pt x="6828" y="1"/>
                  </a:lnTo>
                  <a:lnTo>
                    <a:pt x="6837" y="1"/>
                  </a:lnTo>
                  <a:lnTo>
                    <a:pt x="6847" y="1"/>
                  </a:lnTo>
                  <a:lnTo>
                    <a:pt x="6856" y="1"/>
                  </a:lnTo>
                  <a:lnTo>
                    <a:pt x="6865" y="1"/>
                  </a:lnTo>
                  <a:lnTo>
                    <a:pt x="6874" y="1"/>
                  </a:lnTo>
                  <a:lnTo>
                    <a:pt x="6883" y="1"/>
                  </a:lnTo>
                  <a:lnTo>
                    <a:pt x="6892" y="1"/>
                  </a:lnTo>
                  <a:lnTo>
                    <a:pt x="6901" y="1"/>
                  </a:lnTo>
                  <a:lnTo>
                    <a:pt x="6910" y="1"/>
                  </a:lnTo>
                  <a:lnTo>
                    <a:pt x="6919" y="1"/>
                  </a:lnTo>
                  <a:lnTo>
                    <a:pt x="6928" y="1"/>
                  </a:lnTo>
                  <a:lnTo>
                    <a:pt x="6937" y="1"/>
                  </a:lnTo>
                  <a:lnTo>
                    <a:pt x="6946" y="1"/>
                  </a:lnTo>
                  <a:lnTo>
                    <a:pt x="6955" y="1"/>
                  </a:lnTo>
                  <a:lnTo>
                    <a:pt x="6964" y="1"/>
                  </a:lnTo>
                  <a:lnTo>
                    <a:pt x="6973" y="1"/>
                  </a:lnTo>
                  <a:lnTo>
                    <a:pt x="6982" y="1"/>
                  </a:lnTo>
                  <a:lnTo>
                    <a:pt x="6991" y="1"/>
                  </a:lnTo>
                  <a:lnTo>
                    <a:pt x="7000" y="1"/>
                  </a:lnTo>
                  <a:lnTo>
                    <a:pt x="7009" y="1"/>
                  </a:lnTo>
                  <a:lnTo>
                    <a:pt x="7018" y="1"/>
                  </a:lnTo>
                  <a:lnTo>
                    <a:pt x="7027" y="1"/>
                  </a:lnTo>
                  <a:lnTo>
                    <a:pt x="7036" y="1"/>
                  </a:lnTo>
                  <a:lnTo>
                    <a:pt x="7045" y="1"/>
                  </a:lnTo>
                  <a:lnTo>
                    <a:pt x="7054" y="1"/>
                  </a:lnTo>
                  <a:lnTo>
                    <a:pt x="7063" y="1"/>
                  </a:lnTo>
                  <a:lnTo>
                    <a:pt x="7072" y="1"/>
                  </a:lnTo>
                  <a:lnTo>
                    <a:pt x="7081" y="1"/>
                  </a:lnTo>
                  <a:lnTo>
                    <a:pt x="7090" y="1"/>
                  </a:lnTo>
                  <a:lnTo>
                    <a:pt x="7099" y="1"/>
                  </a:lnTo>
                  <a:lnTo>
                    <a:pt x="7108" y="1"/>
                  </a:lnTo>
                  <a:lnTo>
                    <a:pt x="7118" y="1"/>
                  </a:lnTo>
                  <a:lnTo>
                    <a:pt x="7127" y="1"/>
                  </a:lnTo>
                  <a:lnTo>
                    <a:pt x="7136" y="1"/>
                  </a:lnTo>
                  <a:lnTo>
                    <a:pt x="7145" y="1"/>
                  </a:lnTo>
                  <a:lnTo>
                    <a:pt x="7154" y="1"/>
                  </a:lnTo>
                  <a:lnTo>
                    <a:pt x="7163" y="1"/>
                  </a:lnTo>
                  <a:lnTo>
                    <a:pt x="7172" y="1"/>
                  </a:lnTo>
                  <a:lnTo>
                    <a:pt x="7181" y="1"/>
                  </a:lnTo>
                  <a:lnTo>
                    <a:pt x="7190" y="1"/>
                  </a:lnTo>
                  <a:lnTo>
                    <a:pt x="7199" y="1"/>
                  </a:lnTo>
                  <a:lnTo>
                    <a:pt x="7208" y="1"/>
                  </a:lnTo>
                  <a:lnTo>
                    <a:pt x="7217" y="1"/>
                  </a:lnTo>
                  <a:lnTo>
                    <a:pt x="7226" y="1"/>
                  </a:lnTo>
                  <a:lnTo>
                    <a:pt x="7235" y="1"/>
                  </a:lnTo>
                  <a:lnTo>
                    <a:pt x="7244" y="1"/>
                  </a:lnTo>
                  <a:lnTo>
                    <a:pt x="7253" y="1"/>
                  </a:lnTo>
                  <a:lnTo>
                    <a:pt x="7262" y="1"/>
                  </a:lnTo>
                  <a:lnTo>
                    <a:pt x="7271" y="1"/>
                  </a:lnTo>
                  <a:lnTo>
                    <a:pt x="7280" y="1"/>
                  </a:lnTo>
                  <a:lnTo>
                    <a:pt x="7289" y="1"/>
                  </a:lnTo>
                  <a:lnTo>
                    <a:pt x="7298" y="1"/>
                  </a:lnTo>
                  <a:lnTo>
                    <a:pt x="7307" y="1"/>
                  </a:lnTo>
                  <a:lnTo>
                    <a:pt x="7316" y="1"/>
                  </a:lnTo>
                  <a:lnTo>
                    <a:pt x="7325" y="1"/>
                  </a:lnTo>
                  <a:lnTo>
                    <a:pt x="7334" y="1"/>
                  </a:lnTo>
                  <a:lnTo>
                    <a:pt x="7343" y="1"/>
                  </a:lnTo>
                  <a:lnTo>
                    <a:pt x="7352" y="1"/>
                  </a:lnTo>
                  <a:lnTo>
                    <a:pt x="7361" y="1"/>
                  </a:lnTo>
                  <a:lnTo>
                    <a:pt x="7370" y="1"/>
                  </a:lnTo>
                  <a:lnTo>
                    <a:pt x="7379" y="1"/>
                  </a:lnTo>
                  <a:lnTo>
                    <a:pt x="7389" y="1"/>
                  </a:lnTo>
                  <a:lnTo>
                    <a:pt x="7398" y="1"/>
                  </a:lnTo>
                  <a:lnTo>
                    <a:pt x="7407" y="1"/>
                  </a:lnTo>
                  <a:lnTo>
                    <a:pt x="7416" y="1"/>
                  </a:lnTo>
                  <a:lnTo>
                    <a:pt x="7425" y="1"/>
                  </a:lnTo>
                  <a:lnTo>
                    <a:pt x="7434" y="1"/>
                  </a:lnTo>
                  <a:lnTo>
                    <a:pt x="7443" y="1"/>
                  </a:lnTo>
                  <a:lnTo>
                    <a:pt x="7452" y="1"/>
                  </a:lnTo>
                  <a:lnTo>
                    <a:pt x="7461" y="1"/>
                  </a:lnTo>
                  <a:lnTo>
                    <a:pt x="7470" y="1"/>
                  </a:lnTo>
                  <a:lnTo>
                    <a:pt x="7479" y="1"/>
                  </a:lnTo>
                  <a:lnTo>
                    <a:pt x="7488" y="1"/>
                  </a:lnTo>
                  <a:lnTo>
                    <a:pt x="7497" y="1"/>
                  </a:lnTo>
                  <a:lnTo>
                    <a:pt x="7506" y="1"/>
                  </a:lnTo>
                  <a:lnTo>
                    <a:pt x="7515" y="1"/>
                  </a:lnTo>
                  <a:lnTo>
                    <a:pt x="7524" y="1"/>
                  </a:lnTo>
                  <a:lnTo>
                    <a:pt x="7533" y="1"/>
                  </a:lnTo>
                  <a:lnTo>
                    <a:pt x="7542" y="1"/>
                  </a:lnTo>
                  <a:lnTo>
                    <a:pt x="7551" y="1"/>
                  </a:lnTo>
                  <a:lnTo>
                    <a:pt x="7560" y="1"/>
                  </a:lnTo>
                  <a:lnTo>
                    <a:pt x="7569" y="1"/>
                  </a:lnTo>
                  <a:lnTo>
                    <a:pt x="7578" y="1"/>
                  </a:lnTo>
                  <a:lnTo>
                    <a:pt x="7587" y="1"/>
                  </a:lnTo>
                  <a:lnTo>
                    <a:pt x="7596" y="1"/>
                  </a:lnTo>
                  <a:lnTo>
                    <a:pt x="7605" y="1"/>
                  </a:lnTo>
                  <a:lnTo>
                    <a:pt x="7614" y="1"/>
                  </a:lnTo>
                  <a:lnTo>
                    <a:pt x="7623" y="1"/>
                  </a:lnTo>
                  <a:lnTo>
                    <a:pt x="7632" y="1"/>
                  </a:lnTo>
                  <a:lnTo>
                    <a:pt x="7641" y="1"/>
                  </a:lnTo>
                  <a:lnTo>
                    <a:pt x="7650" y="1"/>
                  </a:lnTo>
                  <a:lnTo>
                    <a:pt x="7660" y="1"/>
                  </a:lnTo>
                  <a:lnTo>
                    <a:pt x="7669" y="1"/>
                  </a:lnTo>
                  <a:lnTo>
                    <a:pt x="7678" y="1"/>
                  </a:lnTo>
                  <a:lnTo>
                    <a:pt x="7687" y="1"/>
                  </a:lnTo>
                  <a:lnTo>
                    <a:pt x="7696" y="1"/>
                  </a:lnTo>
                  <a:lnTo>
                    <a:pt x="7705" y="1"/>
                  </a:lnTo>
                  <a:lnTo>
                    <a:pt x="7714" y="1"/>
                  </a:lnTo>
                  <a:lnTo>
                    <a:pt x="7723" y="1"/>
                  </a:lnTo>
                  <a:lnTo>
                    <a:pt x="7732" y="1"/>
                  </a:lnTo>
                  <a:lnTo>
                    <a:pt x="7741" y="1"/>
                  </a:lnTo>
                  <a:lnTo>
                    <a:pt x="7750" y="1"/>
                  </a:lnTo>
                  <a:lnTo>
                    <a:pt x="7759" y="1"/>
                  </a:lnTo>
                  <a:lnTo>
                    <a:pt x="7768" y="1"/>
                  </a:lnTo>
                  <a:lnTo>
                    <a:pt x="7777" y="1"/>
                  </a:lnTo>
                  <a:lnTo>
                    <a:pt x="7786" y="1"/>
                  </a:lnTo>
                  <a:lnTo>
                    <a:pt x="7795" y="1"/>
                  </a:lnTo>
                  <a:lnTo>
                    <a:pt x="7804" y="1"/>
                  </a:lnTo>
                  <a:lnTo>
                    <a:pt x="7813" y="1"/>
                  </a:lnTo>
                  <a:lnTo>
                    <a:pt x="7822" y="1"/>
                  </a:lnTo>
                  <a:lnTo>
                    <a:pt x="7831" y="1"/>
                  </a:lnTo>
                  <a:lnTo>
                    <a:pt x="7840" y="1"/>
                  </a:lnTo>
                  <a:lnTo>
                    <a:pt x="7849" y="1"/>
                  </a:lnTo>
                  <a:lnTo>
                    <a:pt x="7858" y="1"/>
                  </a:lnTo>
                  <a:lnTo>
                    <a:pt x="7867" y="1"/>
                  </a:lnTo>
                  <a:lnTo>
                    <a:pt x="7876" y="1"/>
                  </a:lnTo>
                  <a:lnTo>
                    <a:pt x="7885" y="1"/>
                  </a:lnTo>
                  <a:lnTo>
                    <a:pt x="7894" y="1"/>
                  </a:lnTo>
                  <a:lnTo>
                    <a:pt x="7903" y="1"/>
                  </a:lnTo>
                  <a:lnTo>
                    <a:pt x="7912" y="1"/>
                  </a:lnTo>
                  <a:lnTo>
                    <a:pt x="7921" y="1"/>
                  </a:lnTo>
                  <a:lnTo>
                    <a:pt x="7931" y="1"/>
                  </a:lnTo>
                  <a:lnTo>
                    <a:pt x="7940" y="1"/>
                  </a:lnTo>
                  <a:lnTo>
                    <a:pt x="7949" y="1"/>
                  </a:lnTo>
                  <a:lnTo>
                    <a:pt x="7958" y="1"/>
                  </a:lnTo>
                  <a:lnTo>
                    <a:pt x="7967" y="1"/>
                  </a:lnTo>
                  <a:lnTo>
                    <a:pt x="7976" y="1"/>
                  </a:lnTo>
                  <a:lnTo>
                    <a:pt x="7985" y="1"/>
                  </a:lnTo>
                  <a:lnTo>
                    <a:pt x="7994" y="1"/>
                  </a:lnTo>
                  <a:lnTo>
                    <a:pt x="8003" y="1"/>
                  </a:lnTo>
                  <a:lnTo>
                    <a:pt x="8012" y="1"/>
                  </a:lnTo>
                  <a:lnTo>
                    <a:pt x="8021" y="1"/>
                  </a:lnTo>
                  <a:lnTo>
                    <a:pt x="8030" y="1"/>
                  </a:lnTo>
                  <a:lnTo>
                    <a:pt x="8039" y="1"/>
                  </a:lnTo>
                  <a:lnTo>
                    <a:pt x="8048" y="1"/>
                  </a:lnTo>
                  <a:lnTo>
                    <a:pt x="8057" y="1"/>
                  </a:lnTo>
                  <a:lnTo>
                    <a:pt x="8066" y="1"/>
                  </a:lnTo>
                  <a:lnTo>
                    <a:pt x="8075" y="1"/>
                  </a:lnTo>
                  <a:lnTo>
                    <a:pt x="8084" y="1"/>
                  </a:lnTo>
                  <a:lnTo>
                    <a:pt x="8093" y="1"/>
                  </a:lnTo>
                  <a:lnTo>
                    <a:pt x="8102" y="1"/>
                  </a:lnTo>
                  <a:lnTo>
                    <a:pt x="8111" y="1"/>
                  </a:lnTo>
                  <a:lnTo>
                    <a:pt x="8120" y="1"/>
                  </a:lnTo>
                  <a:lnTo>
                    <a:pt x="8129" y="1"/>
                  </a:lnTo>
                  <a:lnTo>
                    <a:pt x="8138" y="1"/>
                  </a:lnTo>
                  <a:lnTo>
                    <a:pt x="8147" y="1"/>
                  </a:lnTo>
                  <a:lnTo>
                    <a:pt x="8156" y="1"/>
                  </a:lnTo>
                  <a:lnTo>
                    <a:pt x="8165" y="1"/>
                  </a:lnTo>
                  <a:lnTo>
                    <a:pt x="8174" y="1"/>
                  </a:lnTo>
                  <a:lnTo>
                    <a:pt x="8183" y="1"/>
                  </a:lnTo>
                  <a:lnTo>
                    <a:pt x="8192" y="1"/>
                  </a:lnTo>
                  <a:lnTo>
                    <a:pt x="8202" y="1"/>
                  </a:lnTo>
                  <a:lnTo>
                    <a:pt x="8211" y="1"/>
                  </a:lnTo>
                  <a:lnTo>
                    <a:pt x="8220" y="1"/>
                  </a:lnTo>
                  <a:lnTo>
                    <a:pt x="8229" y="1"/>
                  </a:lnTo>
                  <a:lnTo>
                    <a:pt x="8238" y="1"/>
                  </a:lnTo>
                  <a:lnTo>
                    <a:pt x="8247" y="1"/>
                  </a:lnTo>
                  <a:lnTo>
                    <a:pt x="8256" y="1"/>
                  </a:lnTo>
                  <a:lnTo>
                    <a:pt x="8265" y="1"/>
                  </a:lnTo>
                  <a:lnTo>
                    <a:pt x="8274" y="1"/>
                  </a:lnTo>
                  <a:lnTo>
                    <a:pt x="8283" y="1"/>
                  </a:lnTo>
                  <a:lnTo>
                    <a:pt x="8292" y="1"/>
                  </a:lnTo>
                  <a:lnTo>
                    <a:pt x="8301" y="1"/>
                  </a:lnTo>
                  <a:lnTo>
                    <a:pt x="8310" y="1"/>
                  </a:lnTo>
                  <a:lnTo>
                    <a:pt x="8319" y="1"/>
                  </a:lnTo>
                  <a:lnTo>
                    <a:pt x="8328" y="1"/>
                  </a:lnTo>
                  <a:lnTo>
                    <a:pt x="8337" y="1"/>
                  </a:lnTo>
                  <a:lnTo>
                    <a:pt x="8346" y="1"/>
                  </a:lnTo>
                  <a:lnTo>
                    <a:pt x="8355" y="1"/>
                  </a:lnTo>
                  <a:lnTo>
                    <a:pt x="8364" y="1"/>
                  </a:lnTo>
                  <a:lnTo>
                    <a:pt x="8373" y="1"/>
                  </a:lnTo>
                  <a:lnTo>
                    <a:pt x="8382" y="1"/>
                  </a:lnTo>
                  <a:lnTo>
                    <a:pt x="8391" y="1"/>
                  </a:lnTo>
                  <a:lnTo>
                    <a:pt x="8400" y="1"/>
                  </a:lnTo>
                  <a:lnTo>
                    <a:pt x="8409" y="1"/>
                  </a:lnTo>
                  <a:lnTo>
                    <a:pt x="8418" y="1"/>
                  </a:lnTo>
                  <a:lnTo>
                    <a:pt x="8427" y="1"/>
                  </a:lnTo>
                  <a:lnTo>
                    <a:pt x="8436" y="1"/>
                  </a:lnTo>
                  <a:lnTo>
                    <a:pt x="8445" y="1"/>
                  </a:lnTo>
                  <a:lnTo>
                    <a:pt x="8454" y="1"/>
                  </a:lnTo>
                  <a:lnTo>
                    <a:pt x="8463" y="1"/>
                  </a:lnTo>
                  <a:lnTo>
                    <a:pt x="8473" y="1"/>
                  </a:lnTo>
                  <a:lnTo>
                    <a:pt x="8482" y="1"/>
                  </a:lnTo>
                  <a:lnTo>
                    <a:pt x="8491" y="1"/>
                  </a:lnTo>
                  <a:lnTo>
                    <a:pt x="8500" y="1"/>
                  </a:lnTo>
                  <a:lnTo>
                    <a:pt x="8509" y="1"/>
                  </a:lnTo>
                  <a:lnTo>
                    <a:pt x="8518" y="1"/>
                  </a:lnTo>
                  <a:lnTo>
                    <a:pt x="8527" y="1"/>
                  </a:lnTo>
                  <a:lnTo>
                    <a:pt x="8536" y="1"/>
                  </a:lnTo>
                  <a:lnTo>
                    <a:pt x="8545" y="1"/>
                  </a:lnTo>
                  <a:lnTo>
                    <a:pt x="8554" y="1"/>
                  </a:lnTo>
                  <a:lnTo>
                    <a:pt x="8563" y="1"/>
                  </a:lnTo>
                  <a:lnTo>
                    <a:pt x="8572" y="1"/>
                  </a:lnTo>
                  <a:lnTo>
                    <a:pt x="8581" y="1"/>
                  </a:lnTo>
                  <a:lnTo>
                    <a:pt x="8590" y="1"/>
                  </a:lnTo>
                  <a:lnTo>
                    <a:pt x="8599" y="1"/>
                  </a:lnTo>
                  <a:lnTo>
                    <a:pt x="8608" y="1"/>
                  </a:lnTo>
                  <a:lnTo>
                    <a:pt x="8617" y="1"/>
                  </a:lnTo>
                  <a:lnTo>
                    <a:pt x="8626" y="1"/>
                  </a:lnTo>
                  <a:lnTo>
                    <a:pt x="8635" y="1"/>
                  </a:lnTo>
                  <a:lnTo>
                    <a:pt x="8644" y="1"/>
                  </a:lnTo>
                  <a:lnTo>
                    <a:pt x="8653" y="1"/>
                  </a:lnTo>
                  <a:lnTo>
                    <a:pt x="8662" y="1"/>
                  </a:lnTo>
                  <a:lnTo>
                    <a:pt x="8671" y="1"/>
                  </a:lnTo>
                  <a:lnTo>
                    <a:pt x="8680" y="1"/>
                  </a:lnTo>
                  <a:lnTo>
                    <a:pt x="8689" y="1"/>
                  </a:lnTo>
                  <a:lnTo>
                    <a:pt x="8698" y="1"/>
                  </a:lnTo>
                  <a:lnTo>
                    <a:pt x="8707" y="1"/>
                  </a:lnTo>
                  <a:lnTo>
                    <a:pt x="8716" y="1"/>
                  </a:lnTo>
                  <a:lnTo>
                    <a:pt x="8725" y="1"/>
                  </a:lnTo>
                  <a:lnTo>
                    <a:pt x="8734" y="1"/>
                  </a:lnTo>
                  <a:lnTo>
                    <a:pt x="8744" y="1"/>
                  </a:lnTo>
                  <a:lnTo>
                    <a:pt x="8753" y="1"/>
                  </a:lnTo>
                  <a:lnTo>
                    <a:pt x="8762" y="1"/>
                  </a:lnTo>
                  <a:lnTo>
                    <a:pt x="8771" y="1"/>
                  </a:lnTo>
                  <a:lnTo>
                    <a:pt x="8780" y="1"/>
                  </a:lnTo>
                  <a:lnTo>
                    <a:pt x="8789" y="1"/>
                  </a:lnTo>
                  <a:lnTo>
                    <a:pt x="8798" y="1"/>
                  </a:lnTo>
                  <a:lnTo>
                    <a:pt x="8807" y="1"/>
                  </a:lnTo>
                  <a:lnTo>
                    <a:pt x="8816" y="1"/>
                  </a:lnTo>
                  <a:lnTo>
                    <a:pt x="8825" y="1"/>
                  </a:lnTo>
                  <a:lnTo>
                    <a:pt x="8834" y="1"/>
                  </a:lnTo>
                  <a:lnTo>
                    <a:pt x="8843" y="1"/>
                  </a:lnTo>
                  <a:lnTo>
                    <a:pt x="8852" y="1"/>
                  </a:lnTo>
                  <a:lnTo>
                    <a:pt x="8861" y="1"/>
                  </a:lnTo>
                  <a:lnTo>
                    <a:pt x="8870" y="1"/>
                  </a:lnTo>
                  <a:lnTo>
                    <a:pt x="8879" y="1"/>
                  </a:lnTo>
                  <a:lnTo>
                    <a:pt x="8888" y="1"/>
                  </a:lnTo>
                  <a:lnTo>
                    <a:pt x="8897" y="1"/>
                  </a:lnTo>
                  <a:lnTo>
                    <a:pt x="8906" y="1"/>
                  </a:lnTo>
                  <a:lnTo>
                    <a:pt x="8915" y="1"/>
                  </a:lnTo>
                  <a:lnTo>
                    <a:pt x="8924" y="1"/>
                  </a:lnTo>
                  <a:lnTo>
                    <a:pt x="8933" y="1"/>
                  </a:lnTo>
                  <a:lnTo>
                    <a:pt x="8942" y="1"/>
                  </a:lnTo>
                  <a:lnTo>
                    <a:pt x="8951" y="1"/>
                  </a:lnTo>
                  <a:lnTo>
                    <a:pt x="8960" y="1"/>
                  </a:lnTo>
                  <a:lnTo>
                    <a:pt x="8969" y="1"/>
                  </a:lnTo>
                  <a:lnTo>
                    <a:pt x="8978" y="1"/>
                  </a:lnTo>
                  <a:lnTo>
                    <a:pt x="8987" y="1"/>
                  </a:lnTo>
                  <a:lnTo>
                    <a:pt x="8996" y="1"/>
                  </a:lnTo>
                  <a:lnTo>
                    <a:pt x="9006" y="1"/>
                  </a:lnTo>
                  <a:lnTo>
                    <a:pt x="9015" y="1"/>
                  </a:lnTo>
                  <a:lnTo>
                    <a:pt x="9024" y="1"/>
                  </a:lnTo>
                  <a:lnTo>
                    <a:pt x="9033" y="1"/>
                  </a:lnTo>
                  <a:lnTo>
                    <a:pt x="9042" y="1"/>
                  </a:lnTo>
                  <a:lnTo>
                    <a:pt x="9051" y="1"/>
                  </a:lnTo>
                  <a:lnTo>
                    <a:pt x="9060" y="1"/>
                  </a:lnTo>
                  <a:lnTo>
                    <a:pt x="9069" y="1"/>
                  </a:lnTo>
                  <a:lnTo>
                    <a:pt x="9078" y="1"/>
                  </a:lnTo>
                  <a:lnTo>
                    <a:pt x="9087" y="1"/>
                  </a:lnTo>
                  <a:lnTo>
                    <a:pt x="9096" y="1"/>
                  </a:lnTo>
                  <a:lnTo>
                    <a:pt x="9105" y="1"/>
                  </a:lnTo>
                  <a:lnTo>
                    <a:pt x="9114" y="1"/>
                  </a:lnTo>
                  <a:lnTo>
                    <a:pt x="9123" y="1"/>
                  </a:lnTo>
                  <a:lnTo>
                    <a:pt x="9132" y="1"/>
                  </a:lnTo>
                  <a:lnTo>
                    <a:pt x="9141" y="1"/>
                  </a:lnTo>
                  <a:lnTo>
                    <a:pt x="9150" y="1"/>
                  </a:lnTo>
                  <a:lnTo>
                    <a:pt x="9159" y="1"/>
                  </a:lnTo>
                  <a:lnTo>
                    <a:pt x="9168" y="1"/>
                  </a:lnTo>
                  <a:lnTo>
                    <a:pt x="9177" y="1"/>
                  </a:lnTo>
                  <a:lnTo>
                    <a:pt x="9186" y="1"/>
                  </a:lnTo>
                  <a:lnTo>
                    <a:pt x="9195" y="1"/>
                  </a:lnTo>
                  <a:lnTo>
                    <a:pt x="9204" y="1"/>
                  </a:lnTo>
                  <a:lnTo>
                    <a:pt x="9213" y="1"/>
                  </a:lnTo>
                  <a:lnTo>
                    <a:pt x="9222" y="1"/>
                  </a:lnTo>
                  <a:lnTo>
                    <a:pt x="9231" y="1"/>
                  </a:lnTo>
                  <a:lnTo>
                    <a:pt x="9240" y="1"/>
                  </a:lnTo>
                  <a:lnTo>
                    <a:pt x="9249" y="1"/>
                  </a:lnTo>
                  <a:lnTo>
                    <a:pt x="9258" y="1"/>
                  </a:lnTo>
                  <a:lnTo>
                    <a:pt x="9267" y="1"/>
                  </a:lnTo>
                  <a:lnTo>
                    <a:pt x="9277" y="1"/>
                  </a:lnTo>
                  <a:lnTo>
                    <a:pt x="9286" y="1"/>
                  </a:lnTo>
                  <a:lnTo>
                    <a:pt x="9295" y="1"/>
                  </a:lnTo>
                  <a:lnTo>
                    <a:pt x="9304" y="1"/>
                  </a:lnTo>
                  <a:lnTo>
                    <a:pt x="9313" y="1"/>
                  </a:lnTo>
                  <a:lnTo>
                    <a:pt x="9322" y="1"/>
                  </a:lnTo>
                  <a:lnTo>
                    <a:pt x="9331" y="1"/>
                  </a:lnTo>
                  <a:lnTo>
                    <a:pt x="9340" y="1"/>
                  </a:lnTo>
                  <a:lnTo>
                    <a:pt x="9349" y="1"/>
                  </a:lnTo>
                  <a:lnTo>
                    <a:pt x="9358" y="1"/>
                  </a:lnTo>
                  <a:lnTo>
                    <a:pt x="9367" y="1"/>
                  </a:lnTo>
                  <a:lnTo>
                    <a:pt x="9376" y="1"/>
                  </a:lnTo>
                  <a:lnTo>
                    <a:pt x="9385" y="1"/>
                  </a:lnTo>
                  <a:lnTo>
                    <a:pt x="9394" y="1"/>
                  </a:lnTo>
                  <a:lnTo>
                    <a:pt x="9403" y="1"/>
                  </a:lnTo>
                  <a:lnTo>
                    <a:pt x="9412" y="1"/>
                  </a:lnTo>
                  <a:lnTo>
                    <a:pt x="9421" y="1"/>
                  </a:lnTo>
                  <a:lnTo>
                    <a:pt x="9430" y="1"/>
                  </a:lnTo>
                  <a:lnTo>
                    <a:pt x="9439" y="1"/>
                  </a:lnTo>
                  <a:lnTo>
                    <a:pt x="9448" y="1"/>
                  </a:lnTo>
                  <a:lnTo>
                    <a:pt x="9457" y="1"/>
                  </a:lnTo>
                  <a:lnTo>
                    <a:pt x="9466" y="1"/>
                  </a:lnTo>
                  <a:lnTo>
                    <a:pt x="9475" y="1"/>
                  </a:lnTo>
                  <a:lnTo>
                    <a:pt x="9484" y="1"/>
                  </a:lnTo>
                  <a:lnTo>
                    <a:pt x="9493" y="1"/>
                  </a:lnTo>
                  <a:lnTo>
                    <a:pt x="9502" y="1"/>
                  </a:lnTo>
                  <a:lnTo>
                    <a:pt x="9511" y="1"/>
                  </a:lnTo>
                  <a:lnTo>
                    <a:pt x="9520" y="1"/>
                  </a:lnTo>
                  <a:lnTo>
                    <a:pt x="9529" y="1"/>
                  </a:lnTo>
                  <a:lnTo>
                    <a:pt x="9538" y="1"/>
                  </a:lnTo>
                  <a:lnTo>
                    <a:pt x="9548" y="1"/>
                  </a:lnTo>
                  <a:lnTo>
                    <a:pt x="9557" y="1"/>
                  </a:lnTo>
                  <a:lnTo>
                    <a:pt x="9566" y="1"/>
                  </a:lnTo>
                  <a:lnTo>
                    <a:pt x="9575" y="1"/>
                  </a:lnTo>
                  <a:lnTo>
                    <a:pt x="9584" y="1"/>
                  </a:lnTo>
                  <a:lnTo>
                    <a:pt x="9593" y="1"/>
                  </a:lnTo>
                  <a:lnTo>
                    <a:pt x="9602" y="1"/>
                  </a:lnTo>
                  <a:lnTo>
                    <a:pt x="9611" y="1"/>
                  </a:lnTo>
                  <a:lnTo>
                    <a:pt x="9620" y="1"/>
                  </a:lnTo>
                  <a:lnTo>
                    <a:pt x="9629" y="1"/>
                  </a:lnTo>
                  <a:lnTo>
                    <a:pt x="9638" y="1"/>
                  </a:lnTo>
                  <a:lnTo>
                    <a:pt x="9647" y="1"/>
                  </a:lnTo>
                  <a:lnTo>
                    <a:pt x="9656" y="1"/>
                  </a:lnTo>
                  <a:lnTo>
                    <a:pt x="9665" y="1"/>
                  </a:lnTo>
                  <a:lnTo>
                    <a:pt x="9674" y="1"/>
                  </a:lnTo>
                  <a:lnTo>
                    <a:pt x="9683" y="1"/>
                  </a:lnTo>
                  <a:lnTo>
                    <a:pt x="9692" y="1"/>
                  </a:lnTo>
                  <a:lnTo>
                    <a:pt x="9701" y="1"/>
                  </a:lnTo>
                  <a:lnTo>
                    <a:pt x="9710" y="1"/>
                  </a:lnTo>
                  <a:lnTo>
                    <a:pt x="9719" y="1"/>
                  </a:lnTo>
                  <a:lnTo>
                    <a:pt x="9728" y="1"/>
                  </a:lnTo>
                  <a:lnTo>
                    <a:pt x="9737" y="1"/>
                  </a:lnTo>
                  <a:lnTo>
                    <a:pt x="9746" y="1"/>
                  </a:lnTo>
                  <a:lnTo>
                    <a:pt x="9755" y="1"/>
                  </a:lnTo>
                  <a:lnTo>
                    <a:pt x="9764" y="1"/>
                  </a:lnTo>
                  <a:lnTo>
                    <a:pt x="9773" y="1"/>
                  </a:lnTo>
                  <a:lnTo>
                    <a:pt x="9782" y="1"/>
                  </a:lnTo>
                  <a:lnTo>
                    <a:pt x="9791" y="1"/>
                  </a:lnTo>
                  <a:lnTo>
                    <a:pt x="9800" y="1"/>
                  </a:lnTo>
                  <a:lnTo>
                    <a:pt x="9809" y="1"/>
                  </a:lnTo>
                  <a:lnTo>
                    <a:pt x="9819" y="1"/>
                  </a:lnTo>
                  <a:lnTo>
                    <a:pt x="9828" y="1"/>
                  </a:lnTo>
                  <a:lnTo>
                    <a:pt x="9837" y="1"/>
                  </a:lnTo>
                  <a:lnTo>
                    <a:pt x="9846" y="1"/>
                  </a:lnTo>
                  <a:lnTo>
                    <a:pt x="9855" y="1"/>
                  </a:lnTo>
                  <a:lnTo>
                    <a:pt x="9864" y="1"/>
                  </a:lnTo>
                  <a:lnTo>
                    <a:pt x="9873" y="1"/>
                  </a:lnTo>
                  <a:lnTo>
                    <a:pt x="9882" y="1"/>
                  </a:lnTo>
                  <a:lnTo>
                    <a:pt x="9891" y="1"/>
                  </a:lnTo>
                  <a:lnTo>
                    <a:pt x="9900" y="1"/>
                  </a:lnTo>
                  <a:lnTo>
                    <a:pt x="9909" y="1"/>
                  </a:lnTo>
                  <a:lnTo>
                    <a:pt x="9918" y="1"/>
                  </a:lnTo>
                  <a:lnTo>
                    <a:pt x="9927" y="1"/>
                  </a:lnTo>
                  <a:lnTo>
                    <a:pt x="9936" y="1"/>
                  </a:lnTo>
                  <a:lnTo>
                    <a:pt x="9945" y="1"/>
                  </a:lnTo>
                  <a:lnTo>
                    <a:pt x="9954" y="1"/>
                  </a:lnTo>
                  <a:lnTo>
                    <a:pt x="9963" y="1"/>
                  </a:lnTo>
                  <a:lnTo>
                    <a:pt x="9972" y="1"/>
                  </a:lnTo>
                  <a:lnTo>
                    <a:pt x="9981" y="1"/>
                  </a:lnTo>
                  <a:lnTo>
                    <a:pt x="9990" y="1"/>
                  </a:lnTo>
                  <a:lnTo>
                    <a:pt x="9999" y="1"/>
                  </a:lnTo>
                  <a:lnTo>
                    <a:pt x="10008" y="1"/>
                  </a:lnTo>
                  <a:lnTo>
                    <a:pt x="10017" y="1"/>
                  </a:lnTo>
                  <a:lnTo>
                    <a:pt x="10026" y="1"/>
                  </a:lnTo>
                  <a:lnTo>
                    <a:pt x="10035" y="1"/>
                  </a:lnTo>
                  <a:lnTo>
                    <a:pt x="10044" y="1"/>
                  </a:lnTo>
                  <a:lnTo>
                    <a:pt x="10053" y="1"/>
                  </a:lnTo>
                  <a:lnTo>
                    <a:pt x="10062" y="1"/>
                  </a:lnTo>
                  <a:lnTo>
                    <a:pt x="10071" y="1"/>
                  </a:lnTo>
                  <a:lnTo>
                    <a:pt x="10080" y="1"/>
                  </a:lnTo>
                  <a:lnTo>
                    <a:pt x="10090" y="1"/>
                  </a:lnTo>
                  <a:lnTo>
                    <a:pt x="10099" y="1"/>
                  </a:lnTo>
                  <a:lnTo>
                    <a:pt x="10108" y="1"/>
                  </a:lnTo>
                  <a:lnTo>
                    <a:pt x="10117" y="1"/>
                  </a:lnTo>
                  <a:lnTo>
                    <a:pt x="10126" y="1"/>
                  </a:lnTo>
                  <a:lnTo>
                    <a:pt x="10135" y="1"/>
                  </a:lnTo>
                  <a:lnTo>
                    <a:pt x="10144" y="1"/>
                  </a:lnTo>
                  <a:lnTo>
                    <a:pt x="10153" y="1"/>
                  </a:lnTo>
                  <a:lnTo>
                    <a:pt x="10162" y="1"/>
                  </a:lnTo>
                  <a:lnTo>
                    <a:pt x="10171" y="1"/>
                  </a:lnTo>
                  <a:lnTo>
                    <a:pt x="10180" y="1"/>
                  </a:lnTo>
                  <a:lnTo>
                    <a:pt x="10189" y="1"/>
                  </a:lnTo>
                  <a:lnTo>
                    <a:pt x="10198" y="1"/>
                  </a:lnTo>
                  <a:lnTo>
                    <a:pt x="10207" y="1"/>
                  </a:lnTo>
                  <a:lnTo>
                    <a:pt x="10216" y="1"/>
                  </a:lnTo>
                  <a:lnTo>
                    <a:pt x="10225" y="1"/>
                  </a:lnTo>
                  <a:lnTo>
                    <a:pt x="10234" y="1"/>
                  </a:lnTo>
                  <a:lnTo>
                    <a:pt x="10243" y="1"/>
                  </a:lnTo>
                  <a:lnTo>
                    <a:pt x="10252" y="1"/>
                  </a:lnTo>
                  <a:lnTo>
                    <a:pt x="10261" y="1"/>
                  </a:lnTo>
                  <a:lnTo>
                    <a:pt x="10270" y="1"/>
                  </a:lnTo>
                  <a:lnTo>
                    <a:pt x="10279" y="1"/>
                  </a:lnTo>
                  <a:lnTo>
                    <a:pt x="10288" y="1"/>
                  </a:lnTo>
                  <a:lnTo>
                    <a:pt x="10297" y="1"/>
                  </a:lnTo>
                  <a:lnTo>
                    <a:pt x="10306" y="1"/>
                  </a:lnTo>
                  <a:lnTo>
                    <a:pt x="10315" y="1"/>
                  </a:lnTo>
                  <a:lnTo>
                    <a:pt x="10324" y="1"/>
                  </a:lnTo>
                  <a:lnTo>
                    <a:pt x="10333" y="1"/>
                  </a:lnTo>
                  <a:lnTo>
                    <a:pt x="10342" y="1"/>
                  </a:lnTo>
                  <a:lnTo>
                    <a:pt x="10351" y="1"/>
                  </a:lnTo>
                  <a:lnTo>
                    <a:pt x="10361" y="1"/>
                  </a:lnTo>
                  <a:lnTo>
                    <a:pt x="10370" y="1"/>
                  </a:lnTo>
                  <a:lnTo>
                    <a:pt x="10379" y="1"/>
                  </a:lnTo>
                  <a:lnTo>
                    <a:pt x="10388" y="1"/>
                  </a:lnTo>
                  <a:lnTo>
                    <a:pt x="10397" y="1"/>
                  </a:lnTo>
                  <a:lnTo>
                    <a:pt x="10406" y="1"/>
                  </a:lnTo>
                  <a:lnTo>
                    <a:pt x="10415" y="1"/>
                  </a:lnTo>
                  <a:lnTo>
                    <a:pt x="10424" y="1"/>
                  </a:lnTo>
                  <a:lnTo>
                    <a:pt x="10433" y="1"/>
                  </a:lnTo>
                  <a:lnTo>
                    <a:pt x="10442" y="1"/>
                  </a:lnTo>
                  <a:lnTo>
                    <a:pt x="10451" y="1"/>
                  </a:lnTo>
                  <a:lnTo>
                    <a:pt x="10460" y="1"/>
                  </a:lnTo>
                  <a:lnTo>
                    <a:pt x="10469" y="1"/>
                  </a:lnTo>
                  <a:lnTo>
                    <a:pt x="10478" y="1"/>
                  </a:lnTo>
                  <a:lnTo>
                    <a:pt x="10487" y="1"/>
                  </a:lnTo>
                  <a:lnTo>
                    <a:pt x="10496" y="1"/>
                  </a:lnTo>
                  <a:lnTo>
                    <a:pt x="10505" y="1"/>
                  </a:lnTo>
                  <a:lnTo>
                    <a:pt x="10514" y="1"/>
                  </a:lnTo>
                  <a:lnTo>
                    <a:pt x="10523" y="1"/>
                  </a:lnTo>
                  <a:lnTo>
                    <a:pt x="10532" y="1"/>
                  </a:lnTo>
                  <a:lnTo>
                    <a:pt x="10541" y="1"/>
                  </a:lnTo>
                  <a:lnTo>
                    <a:pt x="10550" y="1"/>
                  </a:lnTo>
                  <a:lnTo>
                    <a:pt x="10559" y="1"/>
                  </a:lnTo>
                  <a:lnTo>
                    <a:pt x="10568" y="1"/>
                  </a:lnTo>
                  <a:lnTo>
                    <a:pt x="10577" y="1"/>
                  </a:lnTo>
                  <a:lnTo>
                    <a:pt x="10586" y="1"/>
                  </a:lnTo>
                  <a:lnTo>
                    <a:pt x="10595" y="1"/>
                  </a:lnTo>
                  <a:lnTo>
                    <a:pt x="10604" y="1"/>
                  </a:lnTo>
                  <a:lnTo>
                    <a:pt x="10613" y="1"/>
                  </a:lnTo>
                  <a:lnTo>
                    <a:pt x="10622" y="1"/>
                  </a:lnTo>
                  <a:lnTo>
                    <a:pt x="10632" y="1"/>
                  </a:lnTo>
                  <a:lnTo>
                    <a:pt x="10641" y="1"/>
                  </a:lnTo>
                  <a:lnTo>
                    <a:pt x="10650" y="1"/>
                  </a:lnTo>
                  <a:lnTo>
                    <a:pt x="10659" y="1"/>
                  </a:lnTo>
                  <a:lnTo>
                    <a:pt x="10668" y="1"/>
                  </a:lnTo>
                  <a:lnTo>
                    <a:pt x="10677" y="1"/>
                  </a:lnTo>
                  <a:lnTo>
                    <a:pt x="10686" y="1"/>
                  </a:lnTo>
                  <a:lnTo>
                    <a:pt x="10695" y="1"/>
                  </a:lnTo>
                  <a:lnTo>
                    <a:pt x="10704" y="1"/>
                  </a:lnTo>
                  <a:lnTo>
                    <a:pt x="10713" y="1"/>
                  </a:lnTo>
                  <a:lnTo>
                    <a:pt x="10722" y="1"/>
                  </a:lnTo>
                  <a:lnTo>
                    <a:pt x="10731" y="1"/>
                  </a:lnTo>
                  <a:lnTo>
                    <a:pt x="10740" y="1"/>
                  </a:lnTo>
                  <a:lnTo>
                    <a:pt x="10749" y="1"/>
                  </a:lnTo>
                  <a:lnTo>
                    <a:pt x="10758" y="1"/>
                  </a:lnTo>
                  <a:lnTo>
                    <a:pt x="10767" y="1"/>
                  </a:lnTo>
                  <a:lnTo>
                    <a:pt x="10776" y="1"/>
                  </a:lnTo>
                  <a:lnTo>
                    <a:pt x="10785" y="1"/>
                  </a:lnTo>
                  <a:lnTo>
                    <a:pt x="10794" y="1"/>
                  </a:lnTo>
                  <a:lnTo>
                    <a:pt x="10803" y="1"/>
                  </a:lnTo>
                  <a:lnTo>
                    <a:pt x="10812" y="1"/>
                  </a:lnTo>
                  <a:lnTo>
                    <a:pt x="10821" y="1"/>
                  </a:lnTo>
                  <a:lnTo>
                    <a:pt x="10830" y="1"/>
                  </a:lnTo>
                  <a:lnTo>
                    <a:pt x="10839" y="1"/>
                  </a:lnTo>
                  <a:lnTo>
                    <a:pt x="10848" y="1"/>
                  </a:lnTo>
                  <a:lnTo>
                    <a:pt x="10857" y="1"/>
                  </a:lnTo>
                  <a:lnTo>
                    <a:pt x="10866" y="1"/>
                  </a:lnTo>
                  <a:lnTo>
                    <a:pt x="10875" y="1"/>
                  </a:lnTo>
                  <a:lnTo>
                    <a:pt x="10884" y="1"/>
                  </a:lnTo>
                  <a:lnTo>
                    <a:pt x="10893" y="1"/>
                  </a:lnTo>
                  <a:lnTo>
                    <a:pt x="10903" y="1"/>
                  </a:lnTo>
                  <a:lnTo>
                    <a:pt x="10912" y="1"/>
                  </a:lnTo>
                  <a:lnTo>
                    <a:pt x="10921" y="1"/>
                  </a:lnTo>
                  <a:lnTo>
                    <a:pt x="10930" y="1"/>
                  </a:lnTo>
                  <a:lnTo>
                    <a:pt x="10939" y="1"/>
                  </a:lnTo>
                  <a:lnTo>
                    <a:pt x="10948" y="1"/>
                  </a:lnTo>
                  <a:lnTo>
                    <a:pt x="10957" y="1"/>
                  </a:lnTo>
                  <a:lnTo>
                    <a:pt x="10966" y="1"/>
                  </a:lnTo>
                  <a:lnTo>
                    <a:pt x="10975" y="1"/>
                  </a:lnTo>
                  <a:lnTo>
                    <a:pt x="10984" y="1"/>
                  </a:lnTo>
                  <a:lnTo>
                    <a:pt x="10993" y="1"/>
                  </a:lnTo>
                  <a:lnTo>
                    <a:pt x="11002" y="1"/>
                  </a:lnTo>
                  <a:lnTo>
                    <a:pt x="11011" y="1"/>
                  </a:lnTo>
                  <a:lnTo>
                    <a:pt x="11020" y="1"/>
                  </a:lnTo>
                  <a:lnTo>
                    <a:pt x="11029" y="1"/>
                  </a:lnTo>
                  <a:lnTo>
                    <a:pt x="11038" y="1"/>
                  </a:lnTo>
                  <a:lnTo>
                    <a:pt x="11047" y="1"/>
                  </a:lnTo>
                  <a:lnTo>
                    <a:pt x="11056" y="1"/>
                  </a:lnTo>
                  <a:lnTo>
                    <a:pt x="11065" y="1"/>
                  </a:lnTo>
                  <a:lnTo>
                    <a:pt x="11074" y="1"/>
                  </a:lnTo>
                  <a:lnTo>
                    <a:pt x="11083" y="1"/>
                  </a:lnTo>
                  <a:lnTo>
                    <a:pt x="11092" y="1"/>
                  </a:lnTo>
                  <a:lnTo>
                    <a:pt x="11101" y="1"/>
                  </a:lnTo>
                  <a:lnTo>
                    <a:pt x="11110" y="1"/>
                  </a:lnTo>
                  <a:lnTo>
                    <a:pt x="11119" y="1"/>
                  </a:lnTo>
                  <a:lnTo>
                    <a:pt x="11128" y="1"/>
                  </a:lnTo>
                  <a:lnTo>
                    <a:pt x="11137" y="1"/>
                  </a:lnTo>
                  <a:lnTo>
                    <a:pt x="11146" y="1"/>
                  </a:lnTo>
                  <a:lnTo>
                    <a:pt x="11155" y="1"/>
                  </a:lnTo>
                  <a:lnTo>
                    <a:pt x="11164" y="1"/>
                  </a:lnTo>
                  <a:lnTo>
                    <a:pt x="11174" y="1"/>
                  </a:lnTo>
                  <a:lnTo>
                    <a:pt x="11183" y="1"/>
                  </a:lnTo>
                  <a:lnTo>
                    <a:pt x="11192" y="1"/>
                  </a:lnTo>
                  <a:lnTo>
                    <a:pt x="11201" y="1"/>
                  </a:lnTo>
                  <a:lnTo>
                    <a:pt x="11210" y="1"/>
                  </a:lnTo>
                  <a:lnTo>
                    <a:pt x="11219" y="1"/>
                  </a:lnTo>
                  <a:lnTo>
                    <a:pt x="11228" y="1"/>
                  </a:lnTo>
                  <a:lnTo>
                    <a:pt x="11237" y="1"/>
                  </a:lnTo>
                  <a:lnTo>
                    <a:pt x="11246" y="1"/>
                  </a:lnTo>
                  <a:lnTo>
                    <a:pt x="11255" y="1"/>
                  </a:lnTo>
                  <a:lnTo>
                    <a:pt x="11264" y="1"/>
                  </a:lnTo>
                  <a:lnTo>
                    <a:pt x="11273" y="1"/>
                  </a:lnTo>
                  <a:lnTo>
                    <a:pt x="11282" y="1"/>
                  </a:lnTo>
                  <a:lnTo>
                    <a:pt x="11291" y="1"/>
                  </a:lnTo>
                  <a:lnTo>
                    <a:pt x="11300" y="1"/>
                  </a:lnTo>
                  <a:lnTo>
                    <a:pt x="11309" y="1"/>
                  </a:lnTo>
                  <a:lnTo>
                    <a:pt x="11318" y="1"/>
                  </a:lnTo>
                  <a:lnTo>
                    <a:pt x="11327" y="1"/>
                  </a:lnTo>
                  <a:lnTo>
                    <a:pt x="11336" y="1"/>
                  </a:lnTo>
                  <a:lnTo>
                    <a:pt x="11345" y="1"/>
                  </a:lnTo>
                  <a:lnTo>
                    <a:pt x="11354" y="1"/>
                  </a:lnTo>
                  <a:lnTo>
                    <a:pt x="11363" y="1"/>
                  </a:lnTo>
                  <a:lnTo>
                    <a:pt x="11372" y="1"/>
                  </a:lnTo>
                  <a:lnTo>
                    <a:pt x="11381" y="1"/>
                  </a:lnTo>
                  <a:lnTo>
                    <a:pt x="11390" y="1"/>
                  </a:lnTo>
                  <a:lnTo>
                    <a:pt x="11399" y="1"/>
                  </a:lnTo>
                  <a:lnTo>
                    <a:pt x="11408" y="1"/>
                  </a:lnTo>
                  <a:lnTo>
                    <a:pt x="11417" y="1"/>
                  </a:lnTo>
                  <a:lnTo>
                    <a:pt x="11424" y="1"/>
                  </a:lnTo>
                </a:path>
              </a:pathLst>
            </a:custGeom>
            <a:noFill/>
            <a:ln w="9525" cmpd="sng">
              <a:solidFill>
                <a:srgbClr val="00404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91" name="Text Box 2555"/>
            <p:cNvSpPr txBox="1">
              <a:spLocks noChangeArrowheads="1"/>
            </p:cNvSpPr>
            <p:nvPr/>
          </p:nvSpPr>
          <p:spPr bwMode="auto">
            <a:xfrm>
              <a:off x="2615446" y="3136467"/>
              <a:ext cx="173644"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300</a:t>
              </a:r>
            </a:p>
          </p:txBody>
        </p:sp>
        <p:sp>
          <p:nvSpPr>
            <p:cNvPr id="38992" name="Text Box 2558"/>
            <p:cNvSpPr txBox="1">
              <a:spLocks noChangeArrowheads="1"/>
            </p:cNvSpPr>
            <p:nvPr/>
          </p:nvSpPr>
          <p:spPr bwMode="auto">
            <a:xfrm>
              <a:off x="2719353" y="2410661"/>
              <a:ext cx="188152"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100</a:t>
              </a:r>
            </a:p>
          </p:txBody>
        </p:sp>
        <p:sp>
          <p:nvSpPr>
            <p:cNvPr id="38993" name="Text Box 2560"/>
            <p:cNvSpPr txBox="1">
              <a:spLocks noChangeArrowheads="1"/>
            </p:cNvSpPr>
            <p:nvPr/>
          </p:nvSpPr>
          <p:spPr bwMode="auto">
            <a:xfrm>
              <a:off x="2661767" y="2836390"/>
              <a:ext cx="173644"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200</a:t>
              </a:r>
            </a:p>
          </p:txBody>
        </p:sp>
        <p:sp>
          <p:nvSpPr>
            <p:cNvPr id="38994" name="Text Box 2564"/>
            <p:cNvSpPr txBox="1">
              <a:spLocks noChangeArrowheads="1"/>
            </p:cNvSpPr>
            <p:nvPr/>
          </p:nvSpPr>
          <p:spPr bwMode="auto">
            <a:xfrm>
              <a:off x="2585454" y="3437061"/>
              <a:ext cx="287221" cy="96161"/>
            </a:xfrm>
            <a:prstGeom prst="rect">
              <a:avLst/>
            </a:prstGeom>
            <a:solidFill>
              <a:schemeClr val="bg1"/>
            </a:soli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C00000"/>
                  </a:solidFill>
                  <a:cs typeface="Arial" pitchFamily="34" charset="0"/>
                </a:rPr>
                <a:t>400ºC</a:t>
              </a:r>
            </a:p>
          </p:txBody>
        </p:sp>
        <p:sp>
          <p:nvSpPr>
            <p:cNvPr id="38995" name="Text Box 2566"/>
            <p:cNvSpPr txBox="1">
              <a:spLocks noChangeArrowheads="1"/>
            </p:cNvSpPr>
            <p:nvPr/>
          </p:nvSpPr>
          <p:spPr bwMode="auto">
            <a:xfrm>
              <a:off x="2732051" y="1850187"/>
              <a:ext cx="562648" cy="144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70C0"/>
                  </a:solidFill>
                  <a:cs typeface="Arial" pitchFamily="34" charset="0"/>
                </a:rPr>
                <a:t>Ethylene</a:t>
              </a:r>
            </a:p>
          </p:txBody>
        </p:sp>
        <p:sp>
          <p:nvSpPr>
            <p:cNvPr id="38996" name="Text Box 2568"/>
            <p:cNvSpPr txBox="1">
              <a:spLocks noChangeArrowheads="1"/>
            </p:cNvSpPr>
            <p:nvPr/>
          </p:nvSpPr>
          <p:spPr bwMode="auto">
            <a:xfrm>
              <a:off x="3104891" y="2302368"/>
              <a:ext cx="322387" cy="144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cs typeface="Arial" pitchFamily="34" charset="0"/>
                </a:rPr>
                <a:t>H</a:t>
              </a:r>
              <a:r>
                <a:rPr lang="en-US" altLang="ja-JP" sz="1200" b="1" baseline="-25000" dirty="0">
                  <a:solidFill>
                    <a:srgbClr val="000000"/>
                  </a:solidFill>
                  <a:cs typeface="Arial" pitchFamily="34" charset="0"/>
                </a:rPr>
                <a:t>2</a:t>
              </a:r>
              <a:r>
                <a:rPr lang="en-US" altLang="ja-JP" sz="1200" b="1" dirty="0">
                  <a:solidFill>
                    <a:srgbClr val="000000"/>
                  </a:solidFill>
                  <a:cs typeface="Arial" pitchFamily="34" charset="0"/>
                </a:rPr>
                <a:t>O</a:t>
              </a:r>
            </a:p>
          </p:txBody>
        </p:sp>
        <p:sp>
          <p:nvSpPr>
            <p:cNvPr id="38997" name="Text Box 2570"/>
            <p:cNvSpPr txBox="1">
              <a:spLocks noChangeArrowheads="1"/>
            </p:cNvSpPr>
            <p:nvPr/>
          </p:nvSpPr>
          <p:spPr bwMode="auto">
            <a:xfrm>
              <a:off x="3309308" y="1826213"/>
              <a:ext cx="654490" cy="144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FF0000"/>
                  </a:solidFill>
                  <a:cs typeface="Arial" pitchFamily="34" charset="0"/>
                </a:rPr>
                <a:t>Ethanol</a:t>
              </a:r>
            </a:p>
          </p:txBody>
        </p:sp>
        <p:sp>
          <p:nvSpPr>
            <p:cNvPr id="38998" name="Rectangle 2573"/>
            <p:cNvSpPr>
              <a:spLocks noChangeArrowheads="1"/>
            </p:cNvSpPr>
            <p:nvPr/>
          </p:nvSpPr>
          <p:spPr bwMode="auto">
            <a:xfrm>
              <a:off x="3722723" y="2217221"/>
              <a:ext cx="634508" cy="961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990033"/>
                  </a:solidFill>
                  <a:cs typeface="Arial" pitchFamily="34" charset="0"/>
                </a:rPr>
                <a:t>Diethyl ether</a:t>
              </a:r>
            </a:p>
          </p:txBody>
        </p:sp>
        <p:sp>
          <p:nvSpPr>
            <p:cNvPr id="38999" name="Line 265"/>
            <p:cNvSpPr>
              <a:spLocks noChangeShapeType="1"/>
            </p:cNvSpPr>
            <p:nvPr/>
          </p:nvSpPr>
          <p:spPr bwMode="auto">
            <a:xfrm flipH="1">
              <a:off x="3656262" y="2448130"/>
              <a:ext cx="84216" cy="410166"/>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9000" name="Text Box 2579"/>
            <p:cNvSpPr txBox="1">
              <a:spLocks noChangeArrowheads="1"/>
            </p:cNvSpPr>
            <p:nvPr/>
          </p:nvSpPr>
          <p:spPr bwMode="auto">
            <a:xfrm>
              <a:off x="3266493" y="3738767"/>
              <a:ext cx="324003" cy="1282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cs typeface="Arial" pitchFamily="34" charset="0"/>
                </a:rPr>
                <a:t>Time</a:t>
              </a:r>
            </a:p>
          </p:txBody>
        </p:sp>
      </p:grpSp>
      <p:sp>
        <p:nvSpPr>
          <p:cNvPr id="38940" name="Text Box 438"/>
          <p:cNvSpPr txBox="1">
            <a:spLocks noChangeArrowheads="1"/>
          </p:cNvSpPr>
          <p:nvPr/>
        </p:nvSpPr>
        <p:spPr bwMode="auto">
          <a:xfrm>
            <a:off x="3154380" y="1577983"/>
            <a:ext cx="32547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pitchFamily="34" charset="0"/>
              </a:rPr>
              <a:t>1</a:t>
            </a:r>
            <a:r>
              <a:rPr lang="en-US" altLang="ja-JP" sz="1200" b="1" baseline="30000" dirty="0">
                <a:solidFill>
                  <a:srgbClr val="000000"/>
                </a:solidFill>
                <a:ea typeface="Arial Unicode MS" pitchFamily="50" charset="-128"/>
                <a:cs typeface="Arial" pitchFamily="34" charset="0"/>
              </a:rPr>
              <a:t>st</a:t>
            </a:r>
            <a:r>
              <a:rPr lang="en-US" altLang="ja-JP" sz="1200" b="1" dirty="0">
                <a:solidFill>
                  <a:srgbClr val="000000"/>
                </a:solidFill>
                <a:ea typeface="Arial Unicode MS" pitchFamily="50" charset="-128"/>
                <a:cs typeface="Arial" pitchFamily="34" charset="0"/>
              </a:rPr>
              <a:t> µ-Reactor: 100ºC, </a:t>
            </a:r>
          </a:p>
          <a:p>
            <a:pPr eaLnBrk="1" fontAlgn="base" hangingPunct="1">
              <a:spcBef>
                <a:spcPct val="0"/>
              </a:spcBef>
              <a:spcAft>
                <a:spcPct val="0"/>
              </a:spcAft>
              <a:buFontTx/>
              <a:buNone/>
            </a:pPr>
            <a:r>
              <a:rPr lang="en-US" altLang="ja-JP" sz="1200" b="1" dirty="0">
                <a:solidFill>
                  <a:srgbClr val="FF0000"/>
                </a:solidFill>
                <a:ea typeface="Arial Unicode MS" pitchFamily="50" charset="-128"/>
                <a:cs typeface="Arial" pitchFamily="34" charset="0"/>
              </a:rPr>
              <a:t>2</a:t>
            </a:r>
            <a:r>
              <a:rPr lang="en-US" altLang="ja-JP" sz="1200" b="1" baseline="30000" dirty="0">
                <a:solidFill>
                  <a:srgbClr val="FF0000"/>
                </a:solidFill>
                <a:ea typeface="Arial Unicode MS" pitchFamily="50" charset="-128"/>
                <a:cs typeface="Arial" pitchFamily="34" charset="0"/>
              </a:rPr>
              <a:t>nd</a:t>
            </a:r>
            <a:r>
              <a:rPr lang="en-US" altLang="ja-JP" sz="1200" b="1" dirty="0">
                <a:solidFill>
                  <a:srgbClr val="FF0000"/>
                </a:solidFill>
                <a:ea typeface="Arial Unicode MS" pitchFamily="50" charset="-128"/>
                <a:cs typeface="Arial" pitchFamily="34" charset="0"/>
              </a:rPr>
              <a:t> µ-Reactor: 100, 200, </a:t>
            </a:r>
            <a:r>
              <a:rPr lang="en-US" altLang="ja-JP" sz="1200" b="1" dirty="0" smtClean="0">
                <a:solidFill>
                  <a:srgbClr val="FF0000"/>
                </a:solidFill>
                <a:ea typeface="Arial Unicode MS" pitchFamily="50" charset="-128"/>
                <a:cs typeface="Arial" pitchFamily="34" charset="0"/>
              </a:rPr>
              <a:t>300, 400ºC (1sec)</a:t>
            </a:r>
            <a:endParaRPr lang="en-US" altLang="ja-JP" sz="1200" b="1" dirty="0">
              <a:solidFill>
                <a:srgbClr val="FF0000"/>
              </a:solidFill>
              <a:ea typeface="Arial Unicode MS" pitchFamily="50" charset="-128"/>
              <a:cs typeface="Arial" pitchFamily="34" charset="0"/>
            </a:endParaRPr>
          </a:p>
        </p:txBody>
      </p:sp>
      <p:sp>
        <p:nvSpPr>
          <p:cNvPr id="38941" name="Line 265"/>
          <p:cNvSpPr>
            <a:spLocks noChangeShapeType="1"/>
          </p:cNvSpPr>
          <p:nvPr/>
        </p:nvSpPr>
        <p:spPr bwMode="auto">
          <a:xfrm flipH="1">
            <a:off x="4608096" y="2584451"/>
            <a:ext cx="127075" cy="822324"/>
          </a:xfrm>
          <a:prstGeom prst="line">
            <a:avLst/>
          </a:prstGeom>
          <a:noFill/>
          <a:ln w="9525">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8943" name="AutoShape 8"/>
          <p:cNvSpPr>
            <a:spLocks noChangeArrowheads="1"/>
          </p:cNvSpPr>
          <p:nvPr/>
        </p:nvSpPr>
        <p:spPr bwMode="auto">
          <a:xfrm>
            <a:off x="3048001" y="1600200"/>
            <a:ext cx="6038531" cy="4876800"/>
          </a:xfrm>
          <a:prstGeom prst="roundRect">
            <a:avLst>
              <a:gd name="adj" fmla="val 2861"/>
            </a:avLst>
          </a:prstGeom>
          <a:noFill/>
          <a:ln w="19050">
            <a:solidFill>
              <a:srgbClr val="0070C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lnSpc>
                <a:spcPct val="130000"/>
              </a:lnSpc>
              <a:spcBef>
                <a:spcPct val="0"/>
              </a:spcBef>
              <a:spcAft>
                <a:spcPct val="0"/>
              </a:spcAft>
            </a:pPr>
            <a:endParaRPr lang="ja-JP" altLang="en-US" sz="1200">
              <a:solidFill>
                <a:srgbClr val="FF0000"/>
              </a:solidFill>
              <a:cs typeface="Arial" pitchFamily="34" charset="0"/>
            </a:endParaRPr>
          </a:p>
        </p:txBody>
      </p:sp>
      <p:sp>
        <p:nvSpPr>
          <p:cNvPr id="23" name="正方形/長方形 22"/>
          <p:cNvSpPr/>
          <p:nvPr/>
        </p:nvSpPr>
        <p:spPr>
          <a:xfrm>
            <a:off x="1168419" y="30791"/>
            <a:ext cx="8051781" cy="523220"/>
          </a:xfrm>
          <a:prstGeom prst="rect">
            <a:avLst/>
          </a:prstGeom>
        </p:spPr>
        <p:txBody>
          <a:bodyPr wrap="square">
            <a:spAutoFit/>
          </a:bodyPr>
          <a:lstStyle/>
          <a:p>
            <a:pPr fontAlgn="base">
              <a:spcBef>
                <a:spcPct val="0"/>
              </a:spcBef>
              <a:spcAft>
                <a:spcPct val="0"/>
              </a:spcAft>
              <a:defRPr/>
            </a:pPr>
            <a:r>
              <a:rPr kumimoji="1" lang="en-US" altLang="ja-JP" sz="2800" b="1" dirty="0">
                <a:latin typeface="Calibri" panose="020F0502020204030204" pitchFamily="34" charset="0"/>
                <a:ea typeface="Arial Unicode MS" pitchFamily="50" charset="-128"/>
                <a:cs typeface="Arial" pitchFamily="34" charset="0"/>
              </a:rPr>
              <a:t>Catalytic conversion of ethanol to </a:t>
            </a:r>
            <a:r>
              <a:rPr kumimoji="1" lang="en-US" altLang="ja-JP" sz="2800" b="1" dirty="0" smtClean="0">
                <a:latin typeface="Calibri" panose="020F0502020204030204" pitchFamily="34" charset="0"/>
                <a:ea typeface="Arial Unicode MS" pitchFamily="50" charset="-128"/>
                <a:cs typeface="Arial" pitchFamily="34" charset="0"/>
              </a:rPr>
              <a:t>ethylene</a:t>
            </a:r>
            <a:endParaRPr kumimoji="1" lang="ja-JP" altLang="en-US" sz="2800" b="1" dirty="0">
              <a:latin typeface="Calibri" panose="020F0502020204030204" pitchFamily="34" charset="0"/>
              <a:ea typeface="Arial Unicode MS" pitchFamily="50" charset="-128"/>
              <a:cs typeface="Arial" pitchFamily="34" charset="0"/>
            </a:endParaRPr>
          </a:p>
        </p:txBody>
      </p:sp>
      <p:sp>
        <p:nvSpPr>
          <p:cNvPr id="169"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cxnSp>
        <p:nvCxnSpPr>
          <p:cNvPr id="18" name="Straight Connector 17"/>
          <p:cNvCxnSpPr/>
          <p:nvPr/>
        </p:nvCxnSpPr>
        <p:spPr>
          <a:xfrm>
            <a:off x="3146032" y="6172200"/>
            <a:ext cx="5769368" cy="0"/>
          </a:xfrm>
          <a:prstGeom prst="line">
            <a:avLst/>
          </a:prstGeom>
          <a:ln w="28575">
            <a:solidFill>
              <a:srgbClr val="00206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863408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直方体 193"/>
          <p:cNvSpPr>
            <a:spLocks noChangeArrowheads="1"/>
          </p:cNvSpPr>
          <p:nvPr/>
        </p:nvSpPr>
        <p:spPr bwMode="auto">
          <a:xfrm>
            <a:off x="6100551" y="3396246"/>
            <a:ext cx="987683" cy="357556"/>
          </a:xfrm>
          <a:prstGeom prst="cube">
            <a:avLst>
              <a:gd name="adj" fmla="val 42093"/>
            </a:avLst>
          </a:prstGeom>
          <a:solidFill>
            <a:schemeClr val="bg1"/>
          </a:solidFill>
          <a:ln w="6350" algn="ctr">
            <a:solidFill>
              <a:schemeClr val="tx1"/>
            </a:solidFill>
            <a:miter lim="800000"/>
            <a:headEnd/>
            <a:tailEnd/>
          </a:ln>
        </p:spPr>
        <p:txBody>
          <a:bodyPr wrap="none" lIns="0" tIns="0" rIns="0" bIns="0" anchor="ctr"/>
          <a:lstStyle/>
          <a:p>
            <a:pPr algn="ctr"/>
            <a:endParaRPr lang="ja-JP" altLang="en-US" sz="300"/>
          </a:p>
        </p:txBody>
      </p:sp>
      <p:sp>
        <p:nvSpPr>
          <p:cNvPr id="148" name="Line 61"/>
          <p:cNvSpPr>
            <a:spLocks noChangeShapeType="1"/>
          </p:cNvSpPr>
          <p:nvPr/>
        </p:nvSpPr>
        <p:spPr bwMode="auto">
          <a:xfrm>
            <a:off x="6563774" y="3471621"/>
            <a:ext cx="0" cy="347662"/>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grpSp>
        <p:nvGrpSpPr>
          <p:cNvPr id="4" name="Group 3"/>
          <p:cNvGrpSpPr/>
          <p:nvPr/>
        </p:nvGrpSpPr>
        <p:grpSpPr>
          <a:xfrm>
            <a:off x="4800600" y="3604130"/>
            <a:ext cx="3189396" cy="2415670"/>
            <a:chOff x="4969405" y="3278936"/>
            <a:chExt cx="3189394" cy="2415670"/>
          </a:xfrm>
        </p:grpSpPr>
        <p:sp>
          <p:nvSpPr>
            <p:cNvPr id="51" name="直方体 186"/>
            <p:cNvSpPr>
              <a:spLocks noChangeArrowheads="1"/>
            </p:cNvSpPr>
            <p:nvPr/>
          </p:nvSpPr>
          <p:spPr bwMode="auto">
            <a:xfrm>
              <a:off x="6269364" y="3278936"/>
              <a:ext cx="986040" cy="1199059"/>
            </a:xfrm>
            <a:prstGeom prst="cube">
              <a:avLst>
                <a:gd name="adj" fmla="val 15301"/>
              </a:avLst>
            </a:prstGeom>
            <a:solidFill>
              <a:schemeClr val="bg1"/>
            </a:solidFill>
            <a:ln w="6350" algn="ctr">
              <a:solidFill>
                <a:schemeClr val="tx1"/>
              </a:solidFill>
              <a:miter lim="800000"/>
              <a:headEnd/>
              <a:tailEnd/>
            </a:ln>
          </p:spPr>
          <p:txBody>
            <a:bodyPr wrap="none" lIns="0" tIns="0" rIns="0" bIns="0" anchor="ctr"/>
            <a:lstStyle/>
            <a:p>
              <a:pPr algn="ctr"/>
              <a:endParaRPr lang="ja-JP" altLang="en-US" sz="300"/>
            </a:p>
          </p:txBody>
        </p:sp>
        <p:grpSp>
          <p:nvGrpSpPr>
            <p:cNvPr id="7" name="Group 6"/>
            <p:cNvGrpSpPr/>
            <p:nvPr/>
          </p:nvGrpSpPr>
          <p:grpSpPr>
            <a:xfrm>
              <a:off x="4969405" y="3402012"/>
              <a:ext cx="3189394" cy="2292594"/>
              <a:chOff x="4969405" y="3402012"/>
              <a:chExt cx="3189394" cy="2292594"/>
            </a:xfrm>
          </p:grpSpPr>
          <p:sp>
            <p:nvSpPr>
              <p:cNvPr id="48" name="円/楕円 2"/>
              <p:cNvSpPr/>
              <p:nvPr/>
            </p:nvSpPr>
            <p:spPr bwMode="auto">
              <a:xfrm>
                <a:off x="6686551" y="4937126"/>
                <a:ext cx="111125" cy="60326"/>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lgn="ctr">
                  <a:defRPr/>
                </a:pPr>
                <a:endParaRPr lang="ja-JP" altLang="en-US">
                  <a:solidFill>
                    <a:srgbClr val="C0C0C0"/>
                  </a:solidFill>
                  <a:latin typeface="Arial" charset="0"/>
                </a:endParaRPr>
              </a:p>
            </p:txBody>
          </p:sp>
          <p:sp>
            <p:nvSpPr>
              <p:cNvPr id="49" name="円柱 3"/>
              <p:cNvSpPr/>
              <p:nvPr/>
            </p:nvSpPr>
            <p:spPr bwMode="auto">
              <a:xfrm>
                <a:off x="6684964" y="5033964"/>
                <a:ext cx="103187" cy="119063"/>
              </a:xfrm>
              <a:prstGeom prst="can">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lgn="ctr">
                  <a:defRPr/>
                </a:pPr>
                <a:endParaRPr lang="ja-JP" altLang="en-US">
                  <a:solidFill>
                    <a:srgbClr val="FF0000"/>
                  </a:solidFill>
                  <a:latin typeface="Arial" charset="0"/>
                </a:endParaRPr>
              </a:p>
            </p:txBody>
          </p:sp>
          <p:sp>
            <p:nvSpPr>
              <p:cNvPr id="50" name="円柱 185"/>
              <p:cNvSpPr/>
              <p:nvPr/>
            </p:nvSpPr>
            <p:spPr bwMode="auto">
              <a:xfrm>
                <a:off x="6680200" y="4513262"/>
                <a:ext cx="101600" cy="46038"/>
              </a:xfrm>
              <a:prstGeom prst="can">
                <a:avLst/>
              </a:prstGeom>
              <a:solidFill>
                <a:schemeClr val="accent6">
                  <a:lumMod val="75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52" name="AutoShape 14"/>
              <p:cNvSpPr>
                <a:spLocks noChangeAspect="1" noChangeArrowheads="1"/>
              </p:cNvSpPr>
              <p:nvPr/>
            </p:nvSpPr>
            <p:spPr bwMode="auto">
              <a:xfrm>
                <a:off x="6588185" y="4497951"/>
                <a:ext cx="330323" cy="439045"/>
              </a:xfrm>
              <a:prstGeom prst="cube">
                <a:avLst>
                  <a:gd name="adj" fmla="val 25000"/>
                </a:avLst>
              </a:prstGeom>
              <a:solidFill>
                <a:schemeClr val="bg1">
                  <a:alpha val="50195"/>
                </a:schemeClr>
              </a:solidFill>
              <a:ln w="6350">
                <a:solidFill>
                  <a:srgbClr val="000000"/>
                </a:solidFill>
                <a:miter lim="800000"/>
                <a:headEnd/>
                <a:tailEnd/>
              </a:ln>
            </p:spPr>
            <p:txBody>
              <a:bodyPr wrap="none" lIns="91429" tIns="45714" rIns="91429" bIns="45714"/>
              <a:lstStyle/>
              <a:p>
                <a:endParaRPr lang="ja-JP" altLang="en-US"/>
              </a:p>
            </p:txBody>
          </p:sp>
          <p:sp>
            <p:nvSpPr>
              <p:cNvPr id="53" name="AutoShape 42"/>
              <p:cNvSpPr>
                <a:spLocks noChangeAspect="1" noChangeArrowheads="1"/>
              </p:cNvSpPr>
              <p:nvPr/>
            </p:nvSpPr>
            <p:spPr bwMode="auto">
              <a:xfrm>
                <a:off x="6690075" y="4592744"/>
                <a:ext cx="92030" cy="324294"/>
              </a:xfrm>
              <a:prstGeom prst="can">
                <a:avLst>
                  <a:gd name="adj" fmla="val 16057"/>
                </a:avLst>
              </a:prstGeom>
              <a:solidFill>
                <a:srgbClr val="FFFFFF">
                  <a:alpha val="50195"/>
                </a:srgbClr>
              </a:solidFill>
              <a:ln w="6350">
                <a:solidFill>
                  <a:srgbClr val="000000"/>
                </a:solidFill>
                <a:round/>
                <a:headEnd/>
                <a:tailEnd/>
              </a:ln>
            </p:spPr>
            <p:txBody>
              <a:bodyPr wrap="none" lIns="91429" tIns="45714" rIns="91429" bIns="45714"/>
              <a:lstStyle/>
              <a:p>
                <a:endParaRPr lang="ja-JP" altLang="en-US"/>
              </a:p>
            </p:txBody>
          </p:sp>
          <p:grpSp>
            <p:nvGrpSpPr>
              <p:cNvPr id="54" name="グループ化 751"/>
              <p:cNvGrpSpPr>
                <a:grpSpLocks/>
              </p:cNvGrpSpPr>
              <p:nvPr/>
            </p:nvGrpSpPr>
            <p:grpSpPr bwMode="auto">
              <a:xfrm>
                <a:off x="6269364" y="4477995"/>
                <a:ext cx="244866" cy="184599"/>
                <a:chOff x="1829601" y="5858568"/>
                <a:chExt cx="356387" cy="269182"/>
              </a:xfrm>
            </p:grpSpPr>
            <p:sp>
              <p:nvSpPr>
                <p:cNvPr id="206" name="Line 49"/>
                <p:cNvSpPr>
                  <a:spLocks noChangeAspect="1" noChangeShapeType="1"/>
                </p:cNvSpPr>
                <p:nvPr/>
              </p:nvSpPr>
              <p:spPr bwMode="auto">
                <a:xfrm>
                  <a:off x="1829127" y="5859070"/>
                  <a:ext cx="0" cy="266213"/>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7" name="Line 50"/>
                <p:cNvSpPr>
                  <a:spLocks noChangeAspect="1" noChangeShapeType="1"/>
                </p:cNvSpPr>
                <p:nvPr/>
              </p:nvSpPr>
              <p:spPr bwMode="auto">
                <a:xfrm flipH="1">
                  <a:off x="1829127" y="5863699"/>
                  <a:ext cx="270328" cy="263897"/>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8" name="Line 51"/>
                <p:cNvSpPr>
                  <a:spLocks noChangeAspect="1" noChangeShapeType="1"/>
                </p:cNvSpPr>
                <p:nvPr/>
              </p:nvSpPr>
              <p:spPr bwMode="auto">
                <a:xfrm>
                  <a:off x="1829127" y="6127597"/>
                  <a:ext cx="76246" cy="0"/>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9" name="Line 52"/>
                <p:cNvSpPr>
                  <a:spLocks noChangeAspect="1" noChangeShapeType="1"/>
                </p:cNvSpPr>
                <p:nvPr/>
              </p:nvSpPr>
              <p:spPr bwMode="auto">
                <a:xfrm flipV="1">
                  <a:off x="1905372" y="5859070"/>
                  <a:ext cx="279572" cy="268527"/>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grpSp>
          <p:grpSp>
            <p:nvGrpSpPr>
              <p:cNvPr id="55" name="グループ化 604"/>
              <p:cNvGrpSpPr>
                <a:grpSpLocks/>
              </p:cNvGrpSpPr>
              <p:nvPr/>
            </p:nvGrpSpPr>
            <p:grpSpPr bwMode="auto">
              <a:xfrm>
                <a:off x="7071345" y="4321666"/>
                <a:ext cx="185704" cy="335936"/>
                <a:chOff x="2897187" y="6223000"/>
                <a:chExt cx="379413" cy="819150"/>
              </a:xfrm>
            </p:grpSpPr>
            <p:sp>
              <p:nvSpPr>
                <p:cNvPr id="201" name="Line 53"/>
                <p:cNvSpPr>
                  <a:spLocks noChangeAspect="1" noChangeShapeType="1"/>
                </p:cNvSpPr>
                <p:nvPr/>
              </p:nvSpPr>
              <p:spPr bwMode="auto">
                <a:xfrm>
                  <a:off x="2970522" y="6601159"/>
                  <a:ext cx="0" cy="437419"/>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2" name="Line 54"/>
                <p:cNvSpPr>
                  <a:spLocks noChangeAspect="1" noChangeShapeType="1"/>
                </p:cNvSpPr>
                <p:nvPr/>
              </p:nvSpPr>
              <p:spPr bwMode="auto">
                <a:xfrm>
                  <a:off x="3275405" y="6221803"/>
                  <a:ext cx="0" cy="441291"/>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3" name="Line 55"/>
                <p:cNvSpPr>
                  <a:spLocks noChangeAspect="1" noChangeShapeType="1"/>
                </p:cNvSpPr>
                <p:nvPr/>
              </p:nvSpPr>
              <p:spPr bwMode="auto">
                <a:xfrm flipH="1">
                  <a:off x="2970522" y="6670836"/>
                  <a:ext cx="304883" cy="371614"/>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4" name="Line 56"/>
                <p:cNvSpPr>
                  <a:spLocks noChangeAspect="1" noChangeShapeType="1"/>
                </p:cNvSpPr>
                <p:nvPr/>
              </p:nvSpPr>
              <p:spPr bwMode="auto">
                <a:xfrm flipH="1">
                  <a:off x="2895922" y="7038578"/>
                  <a:ext cx="68113" cy="3872"/>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5" name="Line 57"/>
                <p:cNvSpPr>
                  <a:spLocks noChangeAspect="1" noChangeShapeType="1"/>
                </p:cNvSpPr>
                <p:nvPr/>
              </p:nvSpPr>
              <p:spPr bwMode="auto">
                <a:xfrm flipV="1">
                  <a:off x="2899167" y="6953416"/>
                  <a:ext cx="74598" cy="85162"/>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grpSp>
          <p:sp>
            <p:nvSpPr>
              <p:cNvPr id="56" name="Line 61"/>
              <p:cNvSpPr>
                <a:spLocks noChangeShapeType="1"/>
              </p:cNvSpPr>
              <p:nvPr/>
            </p:nvSpPr>
            <p:spPr bwMode="auto">
              <a:xfrm>
                <a:off x="6734175" y="4344989"/>
                <a:ext cx="0" cy="347663"/>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sp>
            <p:nvSpPr>
              <p:cNvPr id="57" name="Oval 43"/>
              <p:cNvSpPr>
                <a:spLocks noChangeAspect="1" noChangeArrowheads="1"/>
              </p:cNvSpPr>
              <p:nvPr/>
            </p:nvSpPr>
            <p:spPr bwMode="auto">
              <a:xfrm>
                <a:off x="6739378" y="5126582"/>
                <a:ext cx="302386"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58" name="Oval 44"/>
              <p:cNvSpPr>
                <a:spLocks noChangeAspect="1" noChangeArrowheads="1"/>
              </p:cNvSpPr>
              <p:nvPr/>
            </p:nvSpPr>
            <p:spPr bwMode="auto">
              <a:xfrm>
                <a:off x="6816617" y="5126582"/>
                <a:ext cx="300743"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59" name="Oval 45"/>
              <p:cNvSpPr>
                <a:spLocks noChangeAspect="1" noChangeArrowheads="1"/>
              </p:cNvSpPr>
              <p:nvPr/>
            </p:nvSpPr>
            <p:spPr bwMode="auto">
              <a:xfrm>
                <a:off x="6892213" y="5126582"/>
                <a:ext cx="302386"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60" name="Oval 46"/>
              <p:cNvSpPr>
                <a:spLocks noChangeAspect="1" noChangeArrowheads="1"/>
              </p:cNvSpPr>
              <p:nvPr/>
            </p:nvSpPr>
            <p:spPr bwMode="auto">
              <a:xfrm>
                <a:off x="6967810" y="5126582"/>
                <a:ext cx="300743"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61" name="Line 47"/>
              <p:cNvSpPr>
                <a:spLocks noChangeAspect="1" noChangeShapeType="1"/>
              </p:cNvSpPr>
              <p:nvPr/>
            </p:nvSpPr>
            <p:spPr bwMode="auto">
              <a:xfrm>
                <a:off x="6735763" y="4894262"/>
                <a:ext cx="0" cy="400050"/>
              </a:xfrm>
              <a:prstGeom prst="line">
                <a:avLst/>
              </a:prstGeom>
              <a:noFill/>
              <a:ln w="6350">
                <a:solidFill>
                  <a:srgbClr val="000000"/>
                </a:solidFill>
                <a:round/>
                <a:headEnd/>
                <a:tailEnd/>
              </a:ln>
              <a:extLst/>
            </p:spPr>
            <p:txBody>
              <a:bodyPr wrap="none" lIns="91429" tIns="45714" rIns="91429" bIns="45714"/>
              <a:lstStyle/>
              <a:p>
                <a:pPr>
                  <a:defRPr/>
                </a:pPr>
                <a:endParaRPr lang="ja-JP" altLang="en-US" dirty="0">
                  <a:latin typeface="+mj-ea"/>
                  <a:ea typeface="+mj-ea"/>
                </a:endParaRPr>
              </a:p>
            </p:txBody>
          </p:sp>
          <p:sp>
            <p:nvSpPr>
              <p:cNvPr id="62" name="Line 176"/>
              <p:cNvSpPr>
                <a:spLocks noChangeShapeType="1"/>
              </p:cNvSpPr>
              <p:nvPr/>
            </p:nvSpPr>
            <p:spPr bwMode="auto">
              <a:xfrm>
                <a:off x="6932613" y="5462587"/>
                <a:ext cx="533400" cy="0"/>
              </a:xfrm>
              <a:prstGeom prst="line">
                <a:avLst/>
              </a:prstGeom>
              <a:noFill/>
              <a:ln w="3175">
                <a:solidFill>
                  <a:srgbClr val="000000"/>
                </a:solidFill>
                <a:round/>
                <a:headEnd/>
                <a:tailEnd type="triangle" w="sm" len="sm"/>
              </a:ln>
              <a:extLst/>
            </p:spPr>
            <p:txBody>
              <a:bodyPr lIns="0" tIns="0" rIns="0" bIns="0"/>
              <a:lstStyle/>
              <a:p>
                <a:pPr>
                  <a:defRPr/>
                </a:pPr>
                <a:endParaRPr lang="ja-JP" altLang="en-US" dirty="0">
                  <a:latin typeface="+mj-ea"/>
                  <a:ea typeface="+mj-ea"/>
                </a:endParaRPr>
              </a:p>
            </p:txBody>
          </p:sp>
          <p:sp>
            <p:nvSpPr>
              <p:cNvPr id="65" name="円柱 195"/>
              <p:cNvSpPr/>
              <p:nvPr/>
            </p:nvSpPr>
            <p:spPr bwMode="auto">
              <a:xfrm>
                <a:off x="6626226" y="4319589"/>
                <a:ext cx="212725" cy="123825"/>
              </a:xfrm>
              <a:prstGeom prst="can">
                <a:avLst/>
              </a:prstGeom>
              <a:solidFill>
                <a:schemeClr val="accent6">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66" name="円柱 196"/>
              <p:cNvSpPr/>
              <p:nvPr/>
            </p:nvSpPr>
            <p:spPr bwMode="auto">
              <a:xfrm>
                <a:off x="6626226" y="3444877"/>
                <a:ext cx="212725" cy="909637"/>
              </a:xfrm>
              <a:prstGeom prst="can">
                <a:avLst/>
              </a:prstGeom>
              <a:solidFill>
                <a:schemeClr val="accent2">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grpSp>
            <p:nvGrpSpPr>
              <p:cNvPr id="67" name="Group 366"/>
              <p:cNvGrpSpPr>
                <a:grpSpLocks/>
              </p:cNvGrpSpPr>
              <p:nvPr/>
            </p:nvGrpSpPr>
            <p:grpSpPr bwMode="auto">
              <a:xfrm>
                <a:off x="6448495" y="3540034"/>
                <a:ext cx="555469" cy="646927"/>
                <a:chOff x="1463" y="2977"/>
                <a:chExt cx="350" cy="357"/>
              </a:xfrm>
            </p:grpSpPr>
            <p:sp>
              <p:nvSpPr>
                <p:cNvPr id="199" name="正方形/長方形 7"/>
                <p:cNvSpPr/>
                <p:nvPr/>
              </p:nvSpPr>
              <p:spPr>
                <a:xfrm>
                  <a:off x="1466" y="2979"/>
                  <a:ext cx="80" cy="351"/>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b="1">
                    <a:solidFill>
                      <a:srgbClr val="FFFFFF"/>
                    </a:solidFill>
                  </a:endParaRPr>
                </a:p>
              </p:txBody>
            </p:sp>
            <p:sp>
              <p:nvSpPr>
                <p:cNvPr id="200" name="正方形/長方形 198"/>
                <p:cNvSpPr/>
                <p:nvPr/>
              </p:nvSpPr>
              <p:spPr>
                <a:xfrm>
                  <a:off x="1730" y="2982"/>
                  <a:ext cx="79" cy="350"/>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grpSp>
          <p:sp>
            <p:nvSpPr>
              <p:cNvPr id="69" name="円柱 201"/>
              <p:cNvSpPr/>
              <p:nvPr/>
            </p:nvSpPr>
            <p:spPr bwMode="auto">
              <a:xfrm>
                <a:off x="6661150" y="3859212"/>
                <a:ext cx="139700" cy="133350"/>
              </a:xfrm>
              <a:prstGeom prst="can">
                <a:avLst/>
              </a:prstGeom>
              <a:blipFill>
                <a:blip r:embed="rId3" cstate="print"/>
                <a:tile tx="0" ty="0" sx="100000" sy="100000" flip="none" algn="tl"/>
              </a:blipFill>
              <a:ln w="12700">
                <a:noFill/>
                <a:prstDash val="sysDot"/>
              </a:ln>
            </p:spPr>
            <p:style>
              <a:lnRef idx="2">
                <a:schemeClr val="dk1"/>
              </a:lnRef>
              <a:fillRef idx="1002">
                <a:schemeClr val="lt2"/>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cxnSp>
            <p:nvCxnSpPr>
              <p:cNvPr id="70" name="直線コネクタ 202"/>
              <p:cNvCxnSpPr/>
              <p:nvPr/>
            </p:nvCxnSpPr>
            <p:spPr bwMode="auto">
              <a:xfrm flipV="1">
                <a:off x="6010276" y="4437062"/>
                <a:ext cx="265113" cy="2603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203"/>
              <p:cNvCxnSpPr/>
              <p:nvPr/>
            </p:nvCxnSpPr>
            <p:spPr bwMode="auto">
              <a:xfrm flipV="1">
                <a:off x="6008689" y="4697412"/>
                <a:ext cx="15287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204"/>
              <p:cNvCxnSpPr/>
              <p:nvPr/>
            </p:nvCxnSpPr>
            <p:spPr bwMode="auto">
              <a:xfrm>
                <a:off x="6010275" y="4702177"/>
                <a:ext cx="0" cy="5238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Oval 22"/>
              <p:cNvSpPr>
                <a:spLocks noChangeAspect="1" noChangeArrowheads="1"/>
              </p:cNvSpPr>
              <p:nvPr/>
            </p:nvSpPr>
            <p:spPr bwMode="auto">
              <a:xfrm>
                <a:off x="6581611" y="3618198"/>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4" name="Oval 23"/>
              <p:cNvSpPr>
                <a:spLocks noChangeAspect="1" noChangeArrowheads="1"/>
              </p:cNvSpPr>
              <p:nvPr/>
            </p:nvSpPr>
            <p:spPr bwMode="auto">
              <a:xfrm>
                <a:off x="6581611" y="357828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5" name="Oval 24"/>
              <p:cNvSpPr>
                <a:spLocks noChangeAspect="1" noChangeArrowheads="1"/>
              </p:cNvSpPr>
              <p:nvPr/>
            </p:nvSpPr>
            <p:spPr bwMode="auto">
              <a:xfrm>
                <a:off x="6581611" y="3538372"/>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6" name="Oval 25"/>
              <p:cNvSpPr>
                <a:spLocks noChangeAspect="1" noChangeArrowheads="1"/>
              </p:cNvSpPr>
              <p:nvPr/>
            </p:nvSpPr>
            <p:spPr bwMode="auto">
              <a:xfrm>
                <a:off x="6581611" y="3658109"/>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7" name="Oval 26"/>
              <p:cNvSpPr>
                <a:spLocks noChangeAspect="1" noChangeArrowheads="1"/>
              </p:cNvSpPr>
              <p:nvPr/>
            </p:nvSpPr>
            <p:spPr bwMode="auto">
              <a:xfrm>
                <a:off x="6581611" y="3821090"/>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8" name="Oval 27"/>
              <p:cNvSpPr>
                <a:spLocks noChangeAspect="1" noChangeArrowheads="1"/>
              </p:cNvSpPr>
              <p:nvPr/>
            </p:nvSpPr>
            <p:spPr bwMode="auto">
              <a:xfrm>
                <a:off x="6581611" y="3699687"/>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9" name="Oval 28"/>
              <p:cNvSpPr>
                <a:spLocks noChangeAspect="1" noChangeArrowheads="1"/>
              </p:cNvSpPr>
              <p:nvPr/>
            </p:nvSpPr>
            <p:spPr bwMode="auto">
              <a:xfrm>
                <a:off x="6581611" y="3737936"/>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0" name="Oval 29"/>
              <p:cNvSpPr>
                <a:spLocks noChangeAspect="1" noChangeArrowheads="1"/>
              </p:cNvSpPr>
              <p:nvPr/>
            </p:nvSpPr>
            <p:spPr bwMode="auto">
              <a:xfrm>
                <a:off x="6581611" y="3779513"/>
                <a:ext cx="27937"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1" name="Oval 30"/>
              <p:cNvSpPr>
                <a:spLocks noChangeAspect="1" noChangeArrowheads="1"/>
              </p:cNvSpPr>
              <p:nvPr/>
            </p:nvSpPr>
            <p:spPr bwMode="auto">
              <a:xfrm>
                <a:off x="6581611" y="3861001"/>
                <a:ext cx="27937"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2" name="Oval 31"/>
              <p:cNvSpPr>
                <a:spLocks noChangeAspect="1" noChangeArrowheads="1"/>
              </p:cNvSpPr>
              <p:nvPr/>
            </p:nvSpPr>
            <p:spPr bwMode="auto">
              <a:xfrm>
                <a:off x="6581611" y="3899253"/>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3" name="Oval 32"/>
              <p:cNvSpPr>
                <a:spLocks noChangeAspect="1" noChangeArrowheads="1"/>
              </p:cNvSpPr>
              <p:nvPr/>
            </p:nvSpPr>
            <p:spPr bwMode="auto">
              <a:xfrm>
                <a:off x="6844555" y="361653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4" name="Oval 33"/>
              <p:cNvSpPr>
                <a:spLocks noChangeAspect="1" noChangeArrowheads="1"/>
              </p:cNvSpPr>
              <p:nvPr/>
            </p:nvSpPr>
            <p:spPr bwMode="auto">
              <a:xfrm>
                <a:off x="6844555" y="3576621"/>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5" name="Oval 34"/>
              <p:cNvSpPr>
                <a:spLocks noChangeAspect="1" noChangeArrowheads="1"/>
              </p:cNvSpPr>
              <p:nvPr/>
            </p:nvSpPr>
            <p:spPr bwMode="auto">
              <a:xfrm>
                <a:off x="6844555" y="3656448"/>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6" name="Oval 35"/>
              <p:cNvSpPr>
                <a:spLocks noChangeAspect="1" noChangeArrowheads="1"/>
              </p:cNvSpPr>
              <p:nvPr/>
            </p:nvSpPr>
            <p:spPr bwMode="auto">
              <a:xfrm>
                <a:off x="6844555" y="3824414"/>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7" name="Oval 36"/>
              <p:cNvSpPr>
                <a:spLocks noChangeAspect="1" noChangeArrowheads="1"/>
              </p:cNvSpPr>
              <p:nvPr/>
            </p:nvSpPr>
            <p:spPr bwMode="auto">
              <a:xfrm>
                <a:off x="6844555" y="3699687"/>
                <a:ext cx="29581"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8" name="Oval 37"/>
              <p:cNvSpPr>
                <a:spLocks noChangeAspect="1" noChangeArrowheads="1"/>
              </p:cNvSpPr>
              <p:nvPr/>
            </p:nvSpPr>
            <p:spPr bwMode="auto">
              <a:xfrm>
                <a:off x="6844555" y="374126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9" name="Oval 38"/>
              <p:cNvSpPr>
                <a:spLocks noChangeAspect="1" noChangeArrowheads="1"/>
              </p:cNvSpPr>
              <p:nvPr/>
            </p:nvSpPr>
            <p:spPr bwMode="auto">
              <a:xfrm>
                <a:off x="6844555" y="3781177"/>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0" name="Oval 39"/>
              <p:cNvSpPr>
                <a:spLocks noChangeAspect="1" noChangeArrowheads="1"/>
              </p:cNvSpPr>
              <p:nvPr/>
            </p:nvSpPr>
            <p:spPr bwMode="auto">
              <a:xfrm>
                <a:off x="6844555" y="386266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1" name="AutoShape 68"/>
              <p:cNvSpPr>
                <a:spLocks noChangeAspect="1" noChangeArrowheads="1"/>
              </p:cNvSpPr>
              <p:nvPr/>
            </p:nvSpPr>
            <p:spPr bwMode="auto">
              <a:xfrm rot="5400000" flipH="1">
                <a:off x="6994710" y="3388234"/>
                <a:ext cx="36587" cy="340184"/>
              </a:xfrm>
              <a:prstGeom prst="can">
                <a:avLst>
                  <a:gd name="adj" fmla="val 41557"/>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92" name="AutoShape 69"/>
              <p:cNvSpPr>
                <a:spLocks noChangeAspect="1" noChangeArrowheads="1"/>
              </p:cNvSpPr>
              <p:nvPr/>
            </p:nvSpPr>
            <p:spPr bwMode="auto">
              <a:xfrm rot="5400000" flipH="1">
                <a:off x="6991414" y="4001891"/>
                <a:ext cx="38251" cy="338541"/>
              </a:xfrm>
              <a:prstGeom prst="can">
                <a:avLst>
                  <a:gd name="adj" fmla="val 41382"/>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93" name="Line 70"/>
              <p:cNvSpPr>
                <a:spLocks noChangeAspect="1" noChangeShapeType="1"/>
              </p:cNvSpPr>
              <p:nvPr/>
            </p:nvSpPr>
            <p:spPr bwMode="auto">
              <a:xfrm>
                <a:off x="7188200" y="3557589"/>
                <a:ext cx="107950" cy="3175"/>
              </a:xfrm>
              <a:prstGeom prst="line">
                <a:avLst/>
              </a:prstGeom>
              <a:noFill/>
              <a:ln w="9525">
                <a:solidFill>
                  <a:srgbClr val="000000"/>
                </a:solidFill>
                <a:round/>
                <a:headEnd type="triangle" w="sm" len="sm"/>
                <a:tailEnd type="none" w="sm" len="sm"/>
              </a:ln>
              <a:extLst/>
            </p:spPr>
            <p:txBody>
              <a:bodyPr lIns="91429" tIns="45714" rIns="91429" bIns="45714"/>
              <a:lstStyle/>
              <a:p>
                <a:pPr>
                  <a:defRPr/>
                </a:pPr>
                <a:endParaRPr lang="ja-JP" altLang="en-US" dirty="0">
                  <a:latin typeface="+mj-ea"/>
                  <a:ea typeface="+mj-ea"/>
                </a:endParaRPr>
              </a:p>
            </p:txBody>
          </p:sp>
          <p:sp>
            <p:nvSpPr>
              <p:cNvPr id="94" name="Line 71"/>
              <p:cNvSpPr>
                <a:spLocks noChangeAspect="1" noChangeShapeType="1"/>
              </p:cNvSpPr>
              <p:nvPr/>
            </p:nvSpPr>
            <p:spPr bwMode="auto">
              <a:xfrm>
                <a:off x="7188200" y="4167187"/>
                <a:ext cx="107950" cy="1588"/>
              </a:xfrm>
              <a:prstGeom prst="line">
                <a:avLst/>
              </a:prstGeom>
              <a:noFill/>
              <a:ln w="9525">
                <a:solidFill>
                  <a:srgbClr val="000000"/>
                </a:solidFill>
                <a:round/>
                <a:headEnd/>
                <a:tailEnd type="triangle" w="sm" len="sm"/>
              </a:ln>
              <a:extLst/>
            </p:spPr>
            <p:txBody>
              <a:bodyPr lIns="91429" tIns="45714" rIns="91429" bIns="45714"/>
              <a:lstStyle/>
              <a:p>
                <a:pPr>
                  <a:defRPr/>
                </a:pPr>
                <a:endParaRPr lang="ja-JP" altLang="en-US" dirty="0">
                  <a:latin typeface="+mj-ea"/>
                  <a:ea typeface="+mj-ea"/>
                </a:endParaRPr>
              </a:p>
            </p:txBody>
          </p:sp>
          <p:sp>
            <p:nvSpPr>
              <p:cNvPr id="96" name="Oval 22"/>
              <p:cNvSpPr>
                <a:spLocks noChangeAspect="1" noChangeArrowheads="1"/>
              </p:cNvSpPr>
              <p:nvPr/>
            </p:nvSpPr>
            <p:spPr bwMode="auto">
              <a:xfrm>
                <a:off x="6581611" y="4023981"/>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7" name="Oval 23"/>
              <p:cNvSpPr>
                <a:spLocks noChangeAspect="1" noChangeArrowheads="1"/>
              </p:cNvSpPr>
              <p:nvPr/>
            </p:nvSpPr>
            <p:spPr bwMode="auto">
              <a:xfrm>
                <a:off x="6581611" y="3984069"/>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8" name="Oval 24"/>
              <p:cNvSpPr>
                <a:spLocks noChangeAspect="1" noChangeArrowheads="1"/>
              </p:cNvSpPr>
              <p:nvPr/>
            </p:nvSpPr>
            <p:spPr bwMode="auto">
              <a:xfrm>
                <a:off x="6581611" y="3944154"/>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9" name="Oval 25"/>
              <p:cNvSpPr>
                <a:spLocks noChangeAspect="1" noChangeArrowheads="1"/>
              </p:cNvSpPr>
              <p:nvPr/>
            </p:nvSpPr>
            <p:spPr bwMode="auto">
              <a:xfrm>
                <a:off x="6581611" y="4063894"/>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0" name="Oval 27"/>
              <p:cNvSpPr>
                <a:spLocks noChangeAspect="1" noChangeArrowheads="1"/>
              </p:cNvSpPr>
              <p:nvPr/>
            </p:nvSpPr>
            <p:spPr bwMode="auto">
              <a:xfrm>
                <a:off x="6581611" y="4105471"/>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1" name="Oval 28"/>
              <p:cNvSpPr>
                <a:spLocks noChangeAspect="1" noChangeArrowheads="1"/>
              </p:cNvSpPr>
              <p:nvPr/>
            </p:nvSpPr>
            <p:spPr bwMode="auto">
              <a:xfrm>
                <a:off x="6581611" y="414538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2" name="Oval 34"/>
              <p:cNvSpPr>
                <a:spLocks noChangeAspect="1" noChangeArrowheads="1"/>
              </p:cNvSpPr>
              <p:nvPr/>
            </p:nvSpPr>
            <p:spPr bwMode="auto">
              <a:xfrm>
                <a:off x="6844555" y="3904241"/>
                <a:ext cx="29581"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3" name="Oval 35"/>
              <p:cNvSpPr>
                <a:spLocks noChangeAspect="1" noChangeArrowheads="1"/>
              </p:cNvSpPr>
              <p:nvPr/>
            </p:nvSpPr>
            <p:spPr bwMode="auto">
              <a:xfrm>
                <a:off x="6844555" y="4070546"/>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4" name="Oval 36"/>
              <p:cNvSpPr>
                <a:spLocks noChangeAspect="1" noChangeArrowheads="1"/>
              </p:cNvSpPr>
              <p:nvPr/>
            </p:nvSpPr>
            <p:spPr bwMode="auto">
              <a:xfrm>
                <a:off x="6844555" y="3945818"/>
                <a:ext cx="29581"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5" name="Oval 37"/>
              <p:cNvSpPr>
                <a:spLocks noChangeAspect="1" noChangeArrowheads="1"/>
              </p:cNvSpPr>
              <p:nvPr/>
            </p:nvSpPr>
            <p:spPr bwMode="auto">
              <a:xfrm>
                <a:off x="6844555" y="3987395"/>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6" name="Oval 38"/>
              <p:cNvSpPr>
                <a:spLocks noChangeAspect="1" noChangeArrowheads="1"/>
              </p:cNvSpPr>
              <p:nvPr/>
            </p:nvSpPr>
            <p:spPr bwMode="auto">
              <a:xfrm>
                <a:off x="6844555" y="4027307"/>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7" name="Oval 39"/>
              <p:cNvSpPr>
                <a:spLocks noChangeAspect="1" noChangeArrowheads="1"/>
              </p:cNvSpPr>
              <p:nvPr/>
            </p:nvSpPr>
            <p:spPr bwMode="auto">
              <a:xfrm>
                <a:off x="6844555" y="4108797"/>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44" name="正方形/長方形 209"/>
              <p:cNvSpPr/>
              <p:nvPr/>
            </p:nvSpPr>
            <p:spPr bwMode="auto">
              <a:xfrm>
                <a:off x="6476557" y="4183014"/>
                <a:ext cx="124044" cy="146611"/>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5" name="正方形/長方形 210"/>
              <p:cNvSpPr/>
              <p:nvPr/>
            </p:nvSpPr>
            <p:spPr bwMode="auto">
              <a:xfrm>
                <a:off x="6846252" y="4187151"/>
                <a:ext cx="125806" cy="146628"/>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6" name="円柱 211"/>
              <p:cNvSpPr/>
              <p:nvPr/>
            </p:nvSpPr>
            <p:spPr bwMode="auto">
              <a:xfrm>
                <a:off x="6623050" y="3402012"/>
                <a:ext cx="212725" cy="120650"/>
              </a:xfrm>
              <a:prstGeom prst="can">
                <a:avLst/>
              </a:prstGeom>
              <a:solidFill>
                <a:schemeClr val="accent6">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47" name="円柱 212"/>
              <p:cNvSpPr/>
              <p:nvPr/>
            </p:nvSpPr>
            <p:spPr bwMode="auto">
              <a:xfrm>
                <a:off x="6654800" y="3470277"/>
                <a:ext cx="153988" cy="846137"/>
              </a:xfrm>
              <a:prstGeom prst="can">
                <a:avLst/>
              </a:prstGeom>
              <a:noFill/>
              <a:ln w="12700">
                <a:prstDash val="sysDot"/>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63" name="テキスト ボックス 222"/>
              <p:cNvSpPr txBox="1">
                <a:spLocks noChangeArrowheads="1"/>
              </p:cNvSpPr>
              <p:nvPr/>
            </p:nvSpPr>
            <p:spPr bwMode="auto">
              <a:xfrm>
                <a:off x="6012992" y="5417619"/>
                <a:ext cx="1250627"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i="1" dirty="0">
                    <a:latin typeface="Arial" pitchFamily="34" charset="0"/>
                  </a:rPr>
                  <a:t>GC Oven</a:t>
                </a:r>
                <a:endParaRPr kumimoji="1" lang="ja-JP" altLang="en-US" sz="1200" b="1" i="1">
                  <a:latin typeface="Arial" pitchFamily="34" charset="0"/>
                </a:endParaRPr>
              </a:p>
            </p:txBody>
          </p:sp>
          <p:sp>
            <p:nvSpPr>
              <p:cNvPr id="171" name="Text Box 81"/>
              <p:cNvSpPr txBox="1">
                <a:spLocks noChangeArrowheads="1"/>
              </p:cNvSpPr>
              <p:nvPr/>
            </p:nvSpPr>
            <p:spPr bwMode="auto">
              <a:xfrm>
                <a:off x="5169728" y="3418328"/>
                <a:ext cx="105341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400" b="1" dirty="0">
                    <a:solidFill>
                      <a:srgbClr val="C00000"/>
                    </a:solidFill>
                    <a:latin typeface="Arial" pitchFamily="34" charset="0"/>
                  </a:rPr>
                  <a:t>2</a:t>
                </a:r>
                <a:r>
                  <a:rPr kumimoji="1" lang="en-US" altLang="ja-JP" sz="1400" b="1" baseline="30000" dirty="0">
                    <a:solidFill>
                      <a:srgbClr val="C00000"/>
                    </a:solidFill>
                    <a:latin typeface="Arial" pitchFamily="34" charset="0"/>
                  </a:rPr>
                  <a:t>nd</a:t>
                </a:r>
                <a:r>
                  <a:rPr kumimoji="1" lang="en-US" altLang="ja-JP" sz="1400" b="1" dirty="0">
                    <a:solidFill>
                      <a:srgbClr val="C00000"/>
                    </a:solidFill>
                    <a:latin typeface="Arial" pitchFamily="34" charset="0"/>
                  </a:rPr>
                  <a:t> Reactor</a:t>
                </a:r>
              </a:p>
            </p:txBody>
          </p:sp>
          <p:sp>
            <p:nvSpPr>
              <p:cNvPr id="172" name="Text Box 83"/>
              <p:cNvSpPr txBox="1">
                <a:spLocks noChangeArrowheads="1"/>
              </p:cNvSpPr>
              <p:nvPr/>
            </p:nvSpPr>
            <p:spPr bwMode="auto">
              <a:xfrm>
                <a:off x="5227448" y="4381537"/>
                <a:ext cx="739529"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900" dirty="0">
                    <a:latin typeface="Arial" pitchFamily="34" charset="0"/>
                  </a:rPr>
                  <a:t>2</a:t>
                </a:r>
                <a:r>
                  <a:rPr kumimoji="1" lang="en-US" altLang="ja-JP" sz="900" baseline="30000" dirty="0">
                    <a:latin typeface="Arial" pitchFamily="34" charset="0"/>
                  </a:rPr>
                  <a:t>nd </a:t>
                </a:r>
                <a:r>
                  <a:rPr kumimoji="1" lang="en-US" altLang="ja-JP" sz="900" dirty="0">
                    <a:latin typeface="Arial" pitchFamily="34" charset="0"/>
                  </a:rPr>
                  <a:t>Interface</a:t>
                </a:r>
                <a:endParaRPr kumimoji="1" lang="ja-JP" altLang="en-US" sz="2400" dirty="0">
                  <a:latin typeface="Arial" pitchFamily="34" charset="0"/>
                </a:endParaRPr>
              </a:p>
            </p:txBody>
          </p:sp>
          <p:sp>
            <p:nvSpPr>
              <p:cNvPr id="173" name="Freeform 441"/>
              <p:cNvSpPr>
                <a:spLocks/>
              </p:cNvSpPr>
              <p:nvPr/>
            </p:nvSpPr>
            <p:spPr bwMode="auto">
              <a:xfrm>
                <a:off x="6075364" y="3533777"/>
                <a:ext cx="369887" cy="109537"/>
              </a:xfrm>
              <a:custGeom>
                <a:avLst/>
                <a:gdLst>
                  <a:gd name="T0" fmla="*/ 1153956115 w 392"/>
                  <a:gd name="T1" fmla="*/ 348661290 h 245"/>
                  <a:gd name="T2" fmla="*/ 482777541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 name="connsiteX0" fmla="*/ 10000 w 10000"/>
                  <a:gd name="connsiteY0" fmla="*/ 5318 h 5318"/>
                  <a:gd name="connsiteX1" fmla="*/ 0 w 10000"/>
                  <a:gd name="connsiteY1" fmla="*/ 0 h 5318"/>
                  <a:gd name="connsiteX0" fmla="*/ 10000 w 10000"/>
                  <a:gd name="connsiteY0" fmla="*/ 7065 h 7065"/>
                  <a:gd name="connsiteX1" fmla="*/ 0 w 10000"/>
                  <a:gd name="connsiteY1" fmla="*/ 0 h 7065"/>
                </a:gdLst>
                <a:ahLst/>
                <a:cxnLst>
                  <a:cxn ang="0">
                    <a:pos x="connsiteX0" y="connsiteY0"/>
                  </a:cxn>
                  <a:cxn ang="0">
                    <a:pos x="connsiteX1" y="connsiteY1"/>
                  </a:cxn>
                </a:cxnLst>
                <a:rect l="l" t="t" r="r" b="b"/>
                <a:pathLst>
                  <a:path w="10000" h="7065">
                    <a:moveTo>
                      <a:pt x="10000" y="7065"/>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4" name="Freeform 441"/>
              <p:cNvSpPr>
                <a:spLocks/>
              </p:cNvSpPr>
              <p:nvPr/>
            </p:nvSpPr>
            <p:spPr bwMode="auto">
              <a:xfrm flipV="1">
                <a:off x="5895975" y="4298950"/>
                <a:ext cx="560388" cy="157162"/>
              </a:xfrm>
              <a:custGeom>
                <a:avLst/>
                <a:gdLst>
                  <a:gd name="T0" fmla="*/ 1151233663 w 392"/>
                  <a:gd name="T1" fmla="*/ 133899340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 name="connsiteX0" fmla="*/ 10000 w 10000"/>
                  <a:gd name="connsiteY0" fmla="*/ 11276 h 11276"/>
                  <a:gd name="connsiteX1" fmla="*/ 1372 w 10000"/>
                  <a:gd name="connsiteY1" fmla="*/ 0 h 11276"/>
                  <a:gd name="connsiteX2" fmla="*/ 0 w 10000"/>
                  <a:gd name="connsiteY2" fmla="*/ 1276 h 11276"/>
                  <a:gd name="connsiteX0" fmla="*/ 10000 w 10000"/>
                  <a:gd name="connsiteY0" fmla="*/ 10000 h 10000"/>
                  <a:gd name="connsiteX1" fmla="*/ 0 w 10000"/>
                  <a:gd name="connsiteY1" fmla="*/ 0 h 10000"/>
                  <a:gd name="connsiteX0" fmla="*/ 8723 w 8723"/>
                  <a:gd name="connsiteY0" fmla="*/ 11480 h 11480"/>
                  <a:gd name="connsiteX1" fmla="*/ 0 w 8723"/>
                  <a:gd name="connsiteY1" fmla="*/ 0 h 11480"/>
                </a:gdLst>
                <a:ahLst/>
                <a:cxnLst>
                  <a:cxn ang="0">
                    <a:pos x="connsiteX0" y="connsiteY0"/>
                  </a:cxn>
                  <a:cxn ang="0">
                    <a:pos x="connsiteX1" y="connsiteY1"/>
                  </a:cxn>
                </a:cxnLst>
                <a:rect l="l" t="t" r="r" b="b"/>
                <a:pathLst>
                  <a:path w="8723" h="11480">
                    <a:moveTo>
                      <a:pt x="8723" y="1148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5" name="Freeform 441"/>
              <p:cNvSpPr>
                <a:spLocks/>
              </p:cNvSpPr>
              <p:nvPr/>
            </p:nvSpPr>
            <p:spPr bwMode="auto">
              <a:xfrm>
                <a:off x="5745164" y="3759202"/>
                <a:ext cx="952500" cy="160337"/>
              </a:xfrm>
              <a:custGeom>
                <a:avLst/>
                <a:gdLst>
                  <a:gd name="T0" fmla="*/ 2147483647 w 392"/>
                  <a:gd name="T1" fmla="*/ 148123469 h 245"/>
                  <a:gd name="T2" fmla="*/ 980492614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6" name="Freeform 441"/>
              <p:cNvSpPr>
                <a:spLocks/>
              </p:cNvSpPr>
              <p:nvPr/>
            </p:nvSpPr>
            <p:spPr bwMode="auto">
              <a:xfrm>
                <a:off x="5989987" y="4050589"/>
                <a:ext cx="691871" cy="44902"/>
              </a:xfrm>
              <a:custGeom>
                <a:avLst/>
                <a:gdLst>
                  <a:gd name="T0" fmla="*/ 2147483647 w 620"/>
                  <a:gd name="T1" fmla="*/ 2147483647 h 34"/>
                  <a:gd name="T2" fmla="*/ 2147483647 w 620"/>
                  <a:gd name="T3" fmla="*/ 0 h 34"/>
                  <a:gd name="T4" fmla="*/ 0 w 620"/>
                  <a:gd name="T5" fmla="*/ 0 h 34"/>
                  <a:gd name="T6" fmla="*/ 0 60000 65536"/>
                  <a:gd name="T7" fmla="*/ 0 60000 65536"/>
                  <a:gd name="T8" fmla="*/ 0 60000 65536"/>
                  <a:gd name="T9" fmla="*/ 0 w 620"/>
                  <a:gd name="T10" fmla="*/ 0 h 34"/>
                  <a:gd name="T11" fmla="*/ 392 w 620"/>
                  <a:gd name="T12" fmla="*/ 245 h 34"/>
                </a:gdLst>
                <a:ahLst/>
                <a:cxnLst>
                  <a:cxn ang="T6">
                    <a:pos x="T0" y="T1"/>
                  </a:cxn>
                  <a:cxn ang="T7">
                    <a:pos x="T2" y="T3"/>
                  </a:cxn>
                  <a:cxn ang="T8">
                    <a:pos x="T4" y="T5"/>
                  </a:cxn>
                </a:cxnLst>
                <a:rect l="T9" t="T10" r="T11" b="T12"/>
                <a:pathLst>
                  <a:path w="620" h="34">
                    <a:moveTo>
                      <a:pt x="620" y="34"/>
                    </a:moveTo>
                    <a:lnTo>
                      <a:pt x="254" y="0"/>
                    </a:lnTo>
                    <a:lnTo>
                      <a:pt x="0" y="0"/>
                    </a:lnTo>
                  </a:path>
                </a:pathLst>
              </a:custGeom>
              <a:noFill/>
              <a:ln w="6350" cap="flat" cmpd="sng">
                <a:solidFill>
                  <a:srgbClr val="000099"/>
                </a:solidFill>
                <a:prstDash val="solid"/>
                <a:round/>
                <a:headEnd type="oval" w="sm" len="sm"/>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dirty="0"/>
              </a:p>
            </p:txBody>
          </p:sp>
          <p:sp>
            <p:nvSpPr>
              <p:cNvPr id="177" name="Text Box 81"/>
              <p:cNvSpPr txBox="1">
                <a:spLocks noChangeArrowheads="1"/>
              </p:cNvSpPr>
              <p:nvPr/>
            </p:nvSpPr>
            <p:spPr bwMode="auto">
              <a:xfrm>
                <a:off x="5282004" y="3691372"/>
                <a:ext cx="41678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900" dirty="0">
                    <a:latin typeface="Arial" pitchFamily="34" charset="0"/>
                  </a:rPr>
                  <a:t>Catalyst</a:t>
                </a:r>
                <a:endParaRPr kumimoji="1" lang="en-US" altLang="ja-JP" sz="2400" dirty="0">
                  <a:latin typeface="Arial" pitchFamily="34" charset="0"/>
                </a:endParaRPr>
              </a:p>
            </p:txBody>
          </p:sp>
          <p:sp>
            <p:nvSpPr>
              <p:cNvPr id="178" name="Text Box 81"/>
              <p:cNvSpPr txBox="1">
                <a:spLocks noChangeArrowheads="1"/>
              </p:cNvSpPr>
              <p:nvPr/>
            </p:nvSpPr>
            <p:spPr bwMode="auto">
              <a:xfrm>
                <a:off x="5103099" y="3925861"/>
                <a:ext cx="89126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900" dirty="0">
                    <a:solidFill>
                      <a:srgbClr val="FF0066"/>
                    </a:solidFill>
                    <a:latin typeface="Arial" pitchFamily="34" charset="0"/>
                  </a:rPr>
                  <a:t>Catalyst reaction </a:t>
                </a:r>
              </a:p>
              <a:p>
                <a:pPr algn="just" eaLnBrk="1" hangingPunct="1"/>
                <a:r>
                  <a:rPr kumimoji="1" lang="en-US" altLang="ja-JP" sz="900" dirty="0">
                    <a:solidFill>
                      <a:srgbClr val="FF0066"/>
                    </a:solidFill>
                    <a:latin typeface="Arial" pitchFamily="34" charset="0"/>
                  </a:rPr>
                  <a:t>tube </a:t>
                </a:r>
                <a:r>
                  <a:rPr kumimoji="1" lang="en-US" altLang="ja-JP" sz="800" dirty="0">
                    <a:latin typeface="Arial" pitchFamily="34" charset="0"/>
                  </a:rPr>
                  <a:t>(quartz)</a:t>
                </a:r>
                <a:endParaRPr kumimoji="1" lang="ja-JP" altLang="en-US" sz="800">
                  <a:latin typeface="Arial" pitchFamily="34" charset="0"/>
                </a:endParaRPr>
              </a:p>
            </p:txBody>
          </p:sp>
          <p:cxnSp>
            <p:nvCxnSpPr>
              <p:cNvPr id="183" name="直線矢印コネクタ 340"/>
              <p:cNvCxnSpPr/>
              <p:nvPr/>
            </p:nvCxnSpPr>
            <p:spPr bwMode="auto">
              <a:xfrm rot="5400000" flipV="1">
                <a:off x="6680994" y="3667919"/>
                <a:ext cx="119063"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84" name="直線矢印コネクタ 341"/>
              <p:cNvCxnSpPr/>
              <p:nvPr/>
            </p:nvCxnSpPr>
            <p:spPr bwMode="auto">
              <a:xfrm rot="5400000" flipV="1">
                <a:off x="6680994" y="4161631"/>
                <a:ext cx="119062"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85" name="直線矢印コネクタ 342"/>
              <p:cNvCxnSpPr/>
              <p:nvPr/>
            </p:nvCxnSpPr>
            <p:spPr bwMode="auto">
              <a:xfrm rot="5400000" flipV="1">
                <a:off x="6680201" y="4795837"/>
                <a:ext cx="120650"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187" name="Line 367"/>
              <p:cNvSpPr>
                <a:spLocks noChangeShapeType="1"/>
              </p:cNvSpPr>
              <p:nvPr/>
            </p:nvSpPr>
            <p:spPr bwMode="auto">
              <a:xfrm flipV="1">
                <a:off x="6811964" y="4625975"/>
                <a:ext cx="363537" cy="0"/>
              </a:xfrm>
              <a:prstGeom prst="line">
                <a:avLst/>
              </a:prstGeom>
              <a:noFill/>
              <a:ln w="28575">
                <a:solidFill>
                  <a:schemeClr val="tx1"/>
                </a:solidFill>
                <a:round/>
                <a:headEnd/>
                <a:tailEnd type="triangle" w="med" len="med"/>
              </a:ln>
              <a:effectLst/>
              <a:extLst/>
            </p:spPr>
            <p:txBody>
              <a:bodyPr lIns="91429" tIns="45714" rIns="91429" bIns="45714"/>
              <a:lstStyle/>
              <a:p>
                <a:pPr>
                  <a:defRPr/>
                </a:pPr>
                <a:endParaRPr lang="ja-JP" altLang="en-US" dirty="0">
                  <a:latin typeface="+mj-ea"/>
                  <a:ea typeface="+mj-ea"/>
                </a:endParaRPr>
              </a:p>
            </p:txBody>
          </p:sp>
          <p:sp>
            <p:nvSpPr>
              <p:cNvPr id="188" name="Text Box 92"/>
              <p:cNvSpPr txBox="1">
                <a:spLocks noChangeArrowheads="1"/>
              </p:cNvSpPr>
              <p:nvPr/>
            </p:nvSpPr>
            <p:spPr bwMode="auto">
              <a:xfrm>
                <a:off x="7211030" y="4562810"/>
                <a:ext cx="865622"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spcBef>
                    <a:spcPct val="50000"/>
                  </a:spcBef>
                </a:pPr>
                <a:r>
                  <a:rPr kumimoji="1" lang="en-US" altLang="ja-JP" sz="800" dirty="0">
                    <a:latin typeface="Arial" pitchFamily="34" charset="0"/>
                  </a:rPr>
                  <a:t>Split vent gas OUT</a:t>
                </a:r>
              </a:p>
            </p:txBody>
          </p:sp>
          <p:sp>
            <p:nvSpPr>
              <p:cNvPr id="189" name="Freeform 441"/>
              <p:cNvSpPr>
                <a:spLocks/>
              </p:cNvSpPr>
              <p:nvPr/>
            </p:nvSpPr>
            <p:spPr bwMode="auto">
              <a:xfrm>
                <a:off x="5891214" y="4849812"/>
                <a:ext cx="762000" cy="139700"/>
              </a:xfrm>
              <a:custGeom>
                <a:avLst/>
                <a:gdLst>
                  <a:gd name="T0" fmla="*/ 1470964027 w 392"/>
                  <a:gd name="T1" fmla="*/ 133899340 h 245"/>
                  <a:gd name="T2" fmla="*/ 615403295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90" name="Freeform 441"/>
              <p:cNvSpPr>
                <a:spLocks/>
              </p:cNvSpPr>
              <p:nvPr/>
            </p:nvSpPr>
            <p:spPr bwMode="auto">
              <a:xfrm flipV="1">
                <a:off x="6008689" y="5133977"/>
                <a:ext cx="644525" cy="269875"/>
              </a:xfrm>
              <a:custGeom>
                <a:avLst/>
                <a:gdLst>
                  <a:gd name="T0" fmla="*/ 858010 w 10000"/>
                  <a:gd name="T1" fmla="*/ 269327 h 14882"/>
                  <a:gd name="T2" fmla="*/ 354873 w 10000"/>
                  <a:gd name="T3" fmla="*/ 0 h 14882"/>
                  <a:gd name="T4" fmla="*/ 0 w 10000"/>
                  <a:gd name="T5" fmla="*/ 0 h 14882"/>
                  <a:gd name="T6" fmla="*/ 0 60000 65536"/>
                  <a:gd name="T7" fmla="*/ 0 60000 65536"/>
                  <a:gd name="T8" fmla="*/ 0 60000 65536"/>
                </a:gdLst>
                <a:ahLst/>
                <a:cxnLst>
                  <a:cxn ang="T6">
                    <a:pos x="T0" y="T1"/>
                  </a:cxn>
                  <a:cxn ang="T7">
                    <a:pos x="T2" y="T3"/>
                  </a:cxn>
                  <a:cxn ang="T8">
                    <a:pos x="T4" y="T5"/>
                  </a:cxn>
                </a:cxnLst>
                <a:rect l="0" t="0" r="r" b="b"/>
                <a:pathLst>
                  <a:path w="10000" h="14882">
                    <a:moveTo>
                      <a:pt x="10000" y="14882"/>
                    </a:moveTo>
                    <a:lnTo>
                      <a:pt x="4136"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91" name="Text Box 83"/>
              <p:cNvSpPr txBox="1">
                <a:spLocks noChangeArrowheads="1"/>
              </p:cNvSpPr>
              <p:nvPr/>
            </p:nvSpPr>
            <p:spPr bwMode="auto">
              <a:xfrm>
                <a:off x="4969405" y="4735766"/>
                <a:ext cx="910505"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900" dirty="0">
                    <a:latin typeface="Arial" pitchFamily="34" charset="0"/>
                  </a:rPr>
                  <a:t>Selective sampler</a:t>
                </a:r>
              </a:p>
              <a:p>
                <a:pPr algn="just" eaLnBrk="1" hangingPunct="1"/>
                <a:r>
                  <a:rPr kumimoji="1" lang="en-US" altLang="ja-JP" sz="800" dirty="0">
                    <a:latin typeface="Arial" pitchFamily="34" charset="0"/>
                  </a:rPr>
                  <a:t> </a:t>
                </a:r>
                <a:endParaRPr kumimoji="1" lang="ja-JP" altLang="en-US" sz="800">
                  <a:latin typeface="Arial" pitchFamily="34" charset="0"/>
                </a:endParaRPr>
              </a:p>
            </p:txBody>
          </p:sp>
          <p:sp>
            <p:nvSpPr>
              <p:cNvPr id="192" name="Text Box 83"/>
              <p:cNvSpPr txBox="1">
                <a:spLocks noChangeArrowheads="1"/>
              </p:cNvSpPr>
              <p:nvPr/>
            </p:nvSpPr>
            <p:spPr bwMode="auto">
              <a:xfrm>
                <a:off x="4979625" y="5326056"/>
                <a:ext cx="987449"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900" dirty="0">
                    <a:latin typeface="Arial" pitchFamily="34" charset="0"/>
                  </a:rPr>
                  <a:t>MicroJet Cryo-Trap</a:t>
                </a:r>
              </a:p>
              <a:p>
                <a:pPr algn="just" eaLnBrk="1" hangingPunct="1"/>
                <a:r>
                  <a:rPr kumimoji="1" lang="en-US" altLang="ja-JP" sz="800" dirty="0">
                    <a:latin typeface="Arial" pitchFamily="34" charset="0"/>
                  </a:rPr>
                  <a:t> </a:t>
                </a:r>
                <a:endParaRPr kumimoji="1" lang="ja-JP" altLang="en-US" sz="800" dirty="0">
                  <a:latin typeface="Arial" pitchFamily="34" charset="0"/>
                </a:endParaRPr>
              </a:p>
            </p:txBody>
          </p:sp>
          <p:sp>
            <p:nvSpPr>
              <p:cNvPr id="193" name="Text Box 92"/>
              <p:cNvSpPr txBox="1">
                <a:spLocks noChangeArrowheads="1"/>
              </p:cNvSpPr>
              <p:nvPr/>
            </p:nvSpPr>
            <p:spPr bwMode="auto">
              <a:xfrm>
                <a:off x="7100926" y="4963605"/>
                <a:ext cx="696802" cy="10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spcBef>
                    <a:spcPct val="50000"/>
                  </a:spcBef>
                </a:pPr>
                <a:r>
                  <a:rPr kumimoji="1" lang="en-US" altLang="ja-JP" sz="800" dirty="0">
                    <a:latin typeface="Arial" pitchFamily="34" charset="0"/>
                  </a:rPr>
                  <a:t>Separation column</a:t>
                </a:r>
              </a:p>
            </p:txBody>
          </p:sp>
          <p:sp>
            <p:nvSpPr>
              <p:cNvPr id="196" name="テキスト ボックス 222"/>
              <p:cNvSpPr txBox="1">
                <a:spLocks noChangeArrowheads="1"/>
              </p:cNvSpPr>
              <p:nvPr/>
            </p:nvSpPr>
            <p:spPr bwMode="auto">
              <a:xfrm>
                <a:off x="7460965" y="5326057"/>
                <a:ext cx="697834"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i="1" dirty="0">
                    <a:latin typeface="Arial" pitchFamily="34" charset="0"/>
                  </a:rPr>
                  <a:t>MS</a:t>
                </a:r>
                <a:endParaRPr kumimoji="1" lang="ja-JP" altLang="en-US" sz="1200" b="1" i="1">
                  <a:latin typeface="Arial" pitchFamily="34" charset="0"/>
                </a:endParaRPr>
              </a:p>
            </p:txBody>
          </p:sp>
        </p:grpSp>
      </p:grpSp>
      <p:grpSp>
        <p:nvGrpSpPr>
          <p:cNvPr id="5" name="Group 4"/>
          <p:cNvGrpSpPr/>
          <p:nvPr/>
        </p:nvGrpSpPr>
        <p:grpSpPr>
          <a:xfrm>
            <a:off x="4943604" y="1861898"/>
            <a:ext cx="3612495" cy="1760527"/>
            <a:chOff x="5112411" y="1536702"/>
            <a:chExt cx="3612491" cy="1760527"/>
          </a:xfrm>
        </p:grpSpPr>
        <p:sp>
          <p:nvSpPr>
            <p:cNvPr id="151" name="Text Box 7"/>
            <p:cNvSpPr txBox="1">
              <a:spLocks noChangeAspect="1" noChangeArrowheads="1"/>
            </p:cNvSpPr>
            <p:nvPr/>
          </p:nvSpPr>
          <p:spPr bwMode="auto">
            <a:xfrm>
              <a:off x="7674936" y="1973473"/>
              <a:ext cx="104996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dirty="0">
                  <a:solidFill>
                    <a:schemeClr val="tx2">
                      <a:lumMod val="60000"/>
                      <a:lumOff val="40000"/>
                    </a:schemeClr>
                  </a:solidFill>
                  <a:latin typeface="Arial" pitchFamily="34" charset="0"/>
                </a:rPr>
                <a:t>Carrier gas or </a:t>
              </a:r>
            </a:p>
            <a:p>
              <a:pPr eaLnBrk="1" hangingPunct="1"/>
              <a:r>
                <a:rPr kumimoji="1" lang="en-US" altLang="ja-JP" sz="1200" b="1" dirty="0">
                  <a:solidFill>
                    <a:schemeClr val="tx2">
                      <a:lumMod val="60000"/>
                      <a:lumOff val="40000"/>
                    </a:schemeClr>
                  </a:solidFill>
                  <a:latin typeface="Arial" pitchFamily="34" charset="0"/>
                </a:rPr>
                <a:t>reaction gas</a:t>
              </a:r>
              <a:endParaRPr kumimoji="1" lang="ja-JP" altLang="en-US" sz="1200" b="1" dirty="0">
                <a:solidFill>
                  <a:schemeClr val="tx2">
                    <a:lumMod val="60000"/>
                    <a:lumOff val="40000"/>
                  </a:schemeClr>
                </a:solidFill>
                <a:latin typeface="Arial" pitchFamily="34" charset="0"/>
              </a:endParaRPr>
            </a:p>
          </p:txBody>
        </p:sp>
        <p:grpSp>
          <p:nvGrpSpPr>
            <p:cNvPr id="2" name="Group 1"/>
            <p:cNvGrpSpPr/>
            <p:nvPr/>
          </p:nvGrpSpPr>
          <p:grpSpPr>
            <a:xfrm>
              <a:off x="5112411" y="1536702"/>
              <a:ext cx="2500487" cy="1760527"/>
              <a:chOff x="5112411" y="1536702"/>
              <a:chExt cx="2500487" cy="1760527"/>
            </a:xfrm>
          </p:grpSpPr>
          <p:sp>
            <p:nvSpPr>
              <p:cNvPr id="64" name="直方体 194"/>
              <p:cNvSpPr>
                <a:spLocks noChangeArrowheads="1"/>
              </p:cNvSpPr>
              <p:nvPr/>
            </p:nvSpPr>
            <p:spPr bwMode="auto">
              <a:xfrm>
                <a:off x="6269364" y="2098170"/>
                <a:ext cx="987683" cy="1199059"/>
              </a:xfrm>
              <a:prstGeom prst="cube">
                <a:avLst>
                  <a:gd name="adj" fmla="val 15741"/>
                </a:avLst>
              </a:prstGeom>
              <a:solidFill>
                <a:schemeClr val="bg1"/>
              </a:solidFill>
              <a:ln w="6350" algn="ctr">
                <a:solidFill>
                  <a:schemeClr val="tx1"/>
                </a:solidFill>
                <a:miter lim="800000"/>
                <a:headEnd/>
                <a:tailEnd/>
              </a:ln>
            </p:spPr>
            <p:txBody>
              <a:bodyPr wrap="none" lIns="0" tIns="0" rIns="0" bIns="0" anchor="ctr"/>
              <a:lstStyle/>
              <a:p>
                <a:pPr algn="ctr"/>
                <a:endParaRPr lang="ja-JP" altLang="en-US" sz="300"/>
              </a:p>
            </p:txBody>
          </p:sp>
          <p:grpSp>
            <p:nvGrpSpPr>
              <p:cNvPr id="68" name="Group 365"/>
              <p:cNvGrpSpPr>
                <a:grpSpLocks/>
              </p:cNvGrpSpPr>
              <p:nvPr/>
            </p:nvGrpSpPr>
            <p:grpSpPr bwMode="auto">
              <a:xfrm>
                <a:off x="6448495" y="2575463"/>
                <a:ext cx="555469" cy="357556"/>
                <a:chOff x="1463" y="2244"/>
                <a:chExt cx="350" cy="372"/>
              </a:xfrm>
            </p:grpSpPr>
            <p:sp>
              <p:nvSpPr>
                <p:cNvPr id="197" name="正方形/長方形 199"/>
                <p:cNvSpPr/>
                <p:nvPr/>
              </p:nvSpPr>
              <p:spPr>
                <a:xfrm>
                  <a:off x="1466" y="2246"/>
                  <a:ext cx="80" cy="365"/>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98" name="正方形/長方形 200"/>
                <p:cNvSpPr/>
                <p:nvPr/>
              </p:nvSpPr>
              <p:spPr>
                <a:xfrm>
                  <a:off x="1730" y="2249"/>
                  <a:ext cx="79" cy="365"/>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grpSp>
          <p:sp>
            <p:nvSpPr>
              <p:cNvPr id="108" name="Oval 22"/>
              <p:cNvSpPr>
                <a:spLocks noChangeAspect="1" noChangeArrowheads="1"/>
              </p:cNvSpPr>
              <p:nvPr/>
            </p:nvSpPr>
            <p:spPr bwMode="auto">
              <a:xfrm>
                <a:off x="6581611" y="2445747"/>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9" name="Oval 23"/>
              <p:cNvSpPr>
                <a:spLocks noChangeAspect="1" noChangeArrowheads="1"/>
              </p:cNvSpPr>
              <p:nvPr/>
            </p:nvSpPr>
            <p:spPr bwMode="auto">
              <a:xfrm>
                <a:off x="6581611" y="2405834"/>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0" name="Oval 24"/>
              <p:cNvSpPr>
                <a:spLocks noChangeAspect="1" noChangeArrowheads="1"/>
              </p:cNvSpPr>
              <p:nvPr/>
            </p:nvSpPr>
            <p:spPr bwMode="auto">
              <a:xfrm>
                <a:off x="6581611" y="2365920"/>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1" name="Oval 25"/>
              <p:cNvSpPr>
                <a:spLocks noChangeAspect="1" noChangeArrowheads="1"/>
              </p:cNvSpPr>
              <p:nvPr/>
            </p:nvSpPr>
            <p:spPr bwMode="auto">
              <a:xfrm>
                <a:off x="6581611" y="2485660"/>
                <a:ext cx="27937"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2" name="Oval 26"/>
              <p:cNvSpPr>
                <a:spLocks noChangeAspect="1" noChangeArrowheads="1"/>
              </p:cNvSpPr>
              <p:nvPr/>
            </p:nvSpPr>
            <p:spPr bwMode="auto">
              <a:xfrm>
                <a:off x="6581611" y="2650303"/>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3" name="Oval 27"/>
              <p:cNvSpPr>
                <a:spLocks noChangeAspect="1" noChangeArrowheads="1"/>
              </p:cNvSpPr>
              <p:nvPr/>
            </p:nvSpPr>
            <p:spPr bwMode="auto">
              <a:xfrm>
                <a:off x="6581611" y="2527237"/>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4" name="Oval 28"/>
              <p:cNvSpPr>
                <a:spLocks noChangeAspect="1" noChangeArrowheads="1"/>
              </p:cNvSpPr>
              <p:nvPr/>
            </p:nvSpPr>
            <p:spPr bwMode="auto">
              <a:xfrm>
                <a:off x="6581611" y="2565487"/>
                <a:ext cx="27937"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5" name="Oval 29"/>
              <p:cNvSpPr>
                <a:spLocks noChangeAspect="1" noChangeArrowheads="1"/>
              </p:cNvSpPr>
              <p:nvPr/>
            </p:nvSpPr>
            <p:spPr bwMode="auto">
              <a:xfrm>
                <a:off x="6581611" y="2607063"/>
                <a:ext cx="27937"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6" name="Oval 30"/>
              <p:cNvSpPr>
                <a:spLocks noChangeAspect="1" noChangeArrowheads="1"/>
              </p:cNvSpPr>
              <p:nvPr/>
            </p:nvSpPr>
            <p:spPr bwMode="auto">
              <a:xfrm>
                <a:off x="6581611" y="2690214"/>
                <a:ext cx="27937"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7" name="Oval 31"/>
              <p:cNvSpPr>
                <a:spLocks noChangeAspect="1" noChangeArrowheads="1"/>
              </p:cNvSpPr>
              <p:nvPr/>
            </p:nvSpPr>
            <p:spPr bwMode="auto">
              <a:xfrm>
                <a:off x="6581611" y="272846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8" name="Oval 32"/>
              <p:cNvSpPr>
                <a:spLocks noChangeAspect="1" noChangeArrowheads="1"/>
              </p:cNvSpPr>
              <p:nvPr/>
            </p:nvSpPr>
            <p:spPr bwMode="auto">
              <a:xfrm>
                <a:off x="6844555" y="244408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19" name="Oval 33"/>
              <p:cNvSpPr>
                <a:spLocks noChangeAspect="1" noChangeArrowheads="1"/>
              </p:cNvSpPr>
              <p:nvPr/>
            </p:nvSpPr>
            <p:spPr bwMode="auto">
              <a:xfrm>
                <a:off x="6844555" y="2404171"/>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0" name="Oval 34"/>
              <p:cNvSpPr>
                <a:spLocks noChangeAspect="1" noChangeArrowheads="1"/>
              </p:cNvSpPr>
              <p:nvPr/>
            </p:nvSpPr>
            <p:spPr bwMode="auto">
              <a:xfrm>
                <a:off x="6844555" y="2483998"/>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1" name="Oval 35"/>
              <p:cNvSpPr>
                <a:spLocks noChangeAspect="1" noChangeArrowheads="1"/>
              </p:cNvSpPr>
              <p:nvPr/>
            </p:nvSpPr>
            <p:spPr bwMode="auto">
              <a:xfrm>
                <a:off x="6844555" y="2653627"/>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2" name="Oval 36"/>
              <p:cNvSpPr>
                <a:spLocks noChangeAspect="1" noChangeArrowheads="1"/>
              </p:cNvSpPr>
              <p:nvPr/>
            </p:nvSpPr>
            <p:spPr bwMode="auto">
              <a:xfrm>
                <a:off x="6844555" y="2527237"/>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3" name="Oval 37"/>
              <p:cNvSpPr>
                <a:spLocks noChangeAspect="1" noChangeArrowheads="1"/>
              </p:cNvSpPr>
              <p:nvPr/>
            </p:nvSpPr>
            <p:spPr bwMode="auto">
              <a:xfrm>
                <a:off x="6844555" y="2570476"/>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4" name="Oval 38"/>
              <p:cNvSpPr>
                <a:spLocks noChangeAspect="1" noChangeArrowheads="1"/>
              </p:cNvSpPr>
              <p:nvPr/>
            </p:nvSpPr>
            <p:spPr bwMode="auto">
              <a:xfrm>
                <a:off x="6844555" y="2610389"/>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5" name="Oval 39"/>
              <p:cNvSpPr>
                <a:spLocks noChangeAspect="1" noChangeArrowheads="1"/>
              </p:cNvSpPr>
              <p:nvPr/>
            </p:nvSpPr>
            <p:spPr bwMode="auto">
              <a:xfrm>
                <a:off x="6844555" y="2691878"/>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26" name="AutoShape 68"/>
              <p:cNvSpPr>
                <a:spLocks noChangeAspect="1" noChangeArrowheads="1"/>
              </p:cNvSpPr>
              <p:nvPr/>
            </p:nvSpPr>
            <p:spPr bwMode="auto">
              <a:xfrm rot="5400000" flipH="1">
                <a:off x="6994710" y="2215784"/>
                <a:ext cx="36587" cy="340184"/>
              </a:xfrm>
              <a:prstGeom prst="can">
                <a:avLst>
                  <a:gd name="adj" fmla="val 41557"/>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127" name="AutoShape 69"/>
              <p:cNvSpPr>
                <a:spLocks noChangeAspect="1" noChangeArrowheads="1"/>
              </p:cNvSpPr>
              <p:nvPr/>
            </p:nvSpPr>
            <p:spPr bwMode="auto">
              <a:xfrm rot="5400000" flipH="1">
                <a:off x="6991414" y="2831104"/>
                <a:ext cx="38251" cy="338541"/>
              </a:xfrm>
              <a:prstGeom prst="can">
                <a:avLst>
                  <a:gd name="adj" fmla="val 41382"/>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128" name="Line 70"/>
              <p:cNvSpPr>
                <a:spLocks noChangeAspect="1" noChangeShapeType="1"/>
              </p:cNvSpPr>
              <p:nvPr/>
            </p:nvSpPr>
            <p:spPr bwMode="auto">
              <a:xfrm>
                <a:off x="7188200" y="2386012"/>
                <a:ext cx="107950" cy="1588"/>
              </a:xfrm>
              <a:prstGeom prst="line">
                <a:avLst/>
              </a:prstGeom>
              <a:noFill/>
              <a:ln w="9525">
                <a:solidFill>
                  <a:srgbClr val="000000"/>
                </a:solidFill>
                <a:round/>
                <a:headEnd type="triangle" w="sm" len="sm"/>
                <a:tailEnd type="none" w="sm" len="sm"/>
              </a:ln>
              <a:extLst/>
            </p:spPr>
            <p:txBody>
              <a:bodyPr lIns="91429" tIns="45714" rIns="91429" bIns="45714"/>
              <a:lstStyle/>
              <a:p>
                <a:pPr>
                  <a:defRPr/>
                </a:pPr>
                <a:endParaRPr lang="ja-JP" altLang="en-US" dirty="0">
                  <a:latin typeface="+mj-ea"/>
                  <a:ea typeface="+mj-ea"/>
                </a:endParaRPr>
              </a:p>
            </p:txBody>
          </p:sp>
          <p:sp>
            <p:nvSpPr>
              <p:cNvPr id="129" name="Line 71"/>
              <p:cNvSpPr>
                <a:spLocks noChangeAspect="1" noChangeShapeType="1"/>
              </p:cNvSpPr>
              <p:nvPr/>
            </p:nvSpPr>
            <p:spPr bwMode="auto">
              <a:xfrm>
                <a:off x="7188200" y="2995612"/>
                <a:ext cx="107950" cy="1588"/>
              </a:xfrm>
              <a:prstGeom prst="line">
                <a:avLst/>
              </a:prstGeom>
              <a:noFill/>
              <a:ln w="9525">
                <a:solidFill>
                  <a:srgbClr val="000000"/>
                </a:solidFill>
                <a:round/>
                <a:headEnd/>
                <a:tailEnd type="triangle" w="sm" len="sm"/>
              </a:ln>
              <a:extLst/>
            </p:spPr>
            <p:txBody>
              <a:bodyPr lIns="91429" tIns="45714" rIns="91429" bIns="45714"/>
              <a:lstStyle/>
              <a:p>
                <a:pPr>
                  <a:defRPr/>
                </a:pPr>
                <a:endParaRPr lang="ja-JP" altLang="en-US" dirty="0">
                  <a:latin typeface="+mj-ea"/>
                  <a:ea typeface="+mj-ea"/>
                </a:endParaRPr>
              </a:p>
            </p:txBody>
          </p:sp>
          <p:sp>
            <p:nvSpPr>
              <p:cNvPr id="130" name="Oval 22"/>
              <p:cNvSpPr>
                <a:spLocks noChangeAspect="1" noChangeArrowheads="1"/>
              </p:cNvSpPr>
              <p:nvPr/>
            </p:nvSpPr>
            <p:spPr bwMode="auto">
              <a:xfrm>
                <a:off x="6581611" y="285319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1" name="Oval 23"/>
              <p:cNvSpPr>
                <a:spLocks noChangeAspect="1" noChangeArrowheads="1"/>
              </p:cNvSpPr>
              <p:nvPr/>
            </p:nvSpPr>
            <p:spPr bwMode="auto">
              <a:xfrm>
                <a:off x="6581611" y="2813282"/>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2" name="Oval 24"/>
              <p:cNvSpPr>
                <a:spLocks noChangeAspect="1" noChangeArrowheads="1"/>
              </p:cNvSpPr>
              <p:nvPr/>
            </p:nvSpPr>
            <p:spPr bwMode="auto">
              <a:xfrm>
                <a:off x="6581611" y="2773368"/>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3" name="Oval 25"/>
              <p:cNvSpPr>
                <a:spLocks noChangeAspect="1" noChangeArrowheads="1"/>
              </p:cNvSpPr>
              <p:nvPr/>
            </p:nvSpPr>
            <p:spPr bwMode="auto">
              <a:xfrm>
                <a:off x="6581611" y="2893106"/>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4" name="Oval 27"/>
              <p:cNvSpPr>
                <a:spLocks noChangeAspect="1" noChangeArrowheads="1"/>
              </p:cNvSpPr>
              <p:nvPr/>
            </p:nvSpPr>
            <p:spPr bwMode="auto">
              <a:xfrm>
                <a:off x="6581611" y="2934684"/>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5" name="Oval 28"/>
              <p:cNvSpPr>
                <a:spLocks noChangeAspect="1" noChangeArrowheads="1"/>
              </p:cNvSpPr>
              <p:nvPr/>
            </p:nvSpPr>
            <p:spPr bwMode="auto">
              <a:xfrm>
                <a:off x="6581611" y="2974597"/>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6" name="Oval 34"/>
              <p:cNvSpPr>
                <a:spLocks noChangeAspect="1" noChangeArrowheads="1"/>
              </p:cNvSpPr>
              <p:nvPr/>
            </p:nvSpPr>
            <p:spPr bwMode="auto">
              <a:xfrm>
                <a:off x="6844555" y="2733453"/>
                <a:ext cx="29581"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7" name="Oval 35"/>
              <p:cNvSpPr>
                <a:spLocks noChangeAspect="1" noChangeArrowheads="1"/>
              </p:cNvSpPr>
              <p:nvPr/>
            </p:nvSpPr>
            <p:spPr bwMode="auto">
              <a:xfrm>
                <a:off x="6844555" y="2899758"/>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8" name="Oval 36"/>
              <p:cNvSpPr>
                <a:spLocks noChangeAspect="1" noChangeArrowheads="1"/>
              </p:cNvSpPr>
              <p:nvPr/>
            </p:nvSpPr>
            <p:spPr bwMode="auto">
              <a:xfrm>
                <a:off x="6844555" y="2775031"/>
                <a:ext cx="29581"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39" name="Oval 37"/>
              <p:cNvSpPr>
                <a:spLocks noChangeAspect="1" noChangeArrowheads="1"/>
              </p:cNvSpPr>
              <p:nvPr/>
            </p:nvSpPr>
            <p:spPr bwMode="auto">
              <a:xfrm>
                <a:off x="6844555" y="2816608"/>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40" name="Oval 38"/>
              <p:cNvSpPr>
                <a:spLocks noChangeAspect="1" noChangeArrowheads="1"/>
              </p:cNvSpPr>
              <p:nvPr/>
            </p:nvSpPr>
            <p:spPr bwMode="auto">
              <a:xfrm>
                <a:off x="6844555" y="2856521"/>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41" name="Oval 39"/>
              <p:cNvSpPr>
                <a:spLocks noChangeAspect="1" noChangeArrowheads="1"/>
              </p:cNvSpPr>
              <p:nvPr/>
            </p:nvSpPr>
            <p:spPr bwMode="auto">
              <a:xfrm>
                <a:off x="6844555" y="2938010"/>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42" name="正方形/長方形 207"/>
              <p:cNvSpPr/>
              <p:nvPr/>
            </p:nvSpPr>
            <p:spPr bwMode="auto">
              <a:xfrm>
                <a:off x="6481149" y="3016047"/>
                <a:ext cx="124327" cy="145433"/>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3" name="正方形/長方形 208"/>
              <p:cNvSpPr/>
              <p:nvPr/>
            </p:nvSpPr>
            <p:spPr bwMode="auto">
              <a:xfrm>
                <a:off x="6851104" y="3018887"/>
                <a:ext cx="125546" cy="145163"/>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9" name="円柱 214"/>
              <p:cNvSpPr/>
              <p:nvPr/>
            </p:nvSpPr>
            <p:spPr bwMode="auto">
              <a:xfrm>
                <a:off x="6626226" y="3143250"/>
                <a:ext cx="212725" cy="120650"/>
              </a:xfrm>
              <a:prstGeom prst="can">
                <a:avLst/>
              </a:prstGeom>
              <a:solidFill>
                <a:schemeClr val="accent6">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50" name="円柱 215"/>
              <p:cNvSpPr/>
              <p:nvPr/>
            </p:nvSpPr>
            <p:spPr bwMode="auto">
              <a:xfrm>
                <a:off x="6626226" y="2146300"/>
                <a:ext cx="212725" cy="1027112"/>
              </a:xfrm>
              <a:prstGeom prst="can">
                <a:avLst/>
              </a:prstGeom>
              <a:solidFill>
                <a:schemeClr val="accent2">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52" name="AutoShape 13"/>
              <p:cNvSpPr>
                <a:spLocks noChangeAspect="1" noChangeArrowheads="1"/>
              </p:cNvSpPr>
              <p:nvPr/>
            </p:nvSpPr>
            <p:spPr bwMode="auto">
              <a:xfrm rot="5400000" flipH="1">
                <a:off x="6988117" y="1982957"/>
                <a:ext cx="39913" cy="340183"/>
              </a:xfrm>
              <a:prstGeom prst="can">
                <a:avLst>
                  <a:gd name="adj" fmla="val 40290"/>
                </a:avLst>
              </a:prstGeom>
              <a:solidFill>
                <a:schemeClr val="bg1"/>
              </a:solidFill>
              <a:ln w="9525">
                <a:solidFill>
                  <a:srgbClr val="000000"/>
                </a:solidFill>
                <a:round/>
                <a:headEnd/>
                <a:tailEnd/>
              </a:ln>
            </p:spPr>
            <p:txBody>
              <a:bodyPr rot="10800000" vert="eaVert" lIns="91429" tIns="45714" rIns="91429" bIns="45714" anchor="ctr"/>
              <a:lstStyle/>
              <a:p>
                <a:endParaRPr lang="ja-JP" altLang="en-US"/>
              </a:p>
            </p:txBody>
          </p:sp>
          <p:sp>
            <p:nvSpPr>
              <p:cNvPr id="153" name="AutoShape 191"/>
              <p:cNvSpPr>
                <a:spLocks noChangeAspect="1" noChangeArrowheads="1"/>
              </p:cNvSpPr>
              <p:nvPr/>
            </p:nvSpPr>
            <p:spPr bwMode="auto">
              <a:xfrm>
                <a:off x="6548743" y="2043289"/>
                <a:ext cx="356617" cy="159653"/>
              </a:xfrm>
              <a:prstGeom prst="can">
                <a:avLst>
                  <a:gd name="adj" fmla="val 50000"/>
                </a:avLst>
              </a:prstGeom>
              <a:solidFill>
                <a:srgbClr val="FFFFFF"/>
              </a:solidFill>
              <a:ln w="6350">
                <a:solidFill>
                  <a:srgbClr val="000000"/>
                </a:solidFill>
                <a:round/>
                <a:headEnd/>
                <a:tailEnd/>
              </a:ln>
            </p:spPr>
            <p:txBody>
              <a:bodyPr lIns="91429" tIns="45714" rIns="91429" bIns="45714"/>
              <a:lstStyle/>
              <a:p>
                <a:endParaRPr lang="ja-JP" altLang="en-US"/>
              </a:p>
            </p:txBody>
          </p:sp>
          <p:sp>
            <p:nvSpPr>
              <p:cNvPr id="154" name="AutoShape 72"/>
              <p:cNvSpPr>
                <a:spLocks noChangeAspect="1" noChangeArrowheads="1"/>
              </p:cNvSpPr>
              <p:nvPr/>
            </p:nvSpPr>
            <p:spPr bwMode="auto">
              <a:xfrm>
                <a:off x="6591472" y="1933527"/>
                <a:ext cx="266231" cy="149675"/>
              </a:xfrm>
              <a:prstGeom prst="can">
                <a:avLst>
                  <a:gd name="adj" fmla="val 42648"/>
                </a:avLst>
              </a:prstGeom>
              <a:solidFill>
                <a:srgbClr val="FFFFFF"/>
              </a:solidFill>
              <a:ln w="6350">
                <a:solidFill>
                  <a:srgbClr val="000000"/>
                </a:solidFill>
                <a:round/>
                <a:headEnd/>
                <a:tailEnd/>
              </a:ln>
            </p:spPr>
            <p:txBody>
              <a:bodyPr lIns="91429" tIns="45714" rIns="91429" bIns="45714"/>
              <a:lstStyle/>
              <a:p>
                <a:endParaRPr lang="ja-JP" altLang="en-US"/>
              </a:p>
            </p:txBody>
          </p:sp>
          <p:sp>
            <p:nvSpPr>
              <p:cNvPr id="155" name="AutoShape 192"/>
              <p:cNvSpPr>
                <a:spLocks noChangeAspect="1" noChangeArrowheads="1"/>
              </p:cNvSpPr>
              <p:nvPr/>
            </p:nvSpPr>
            <p:spPr bwMode="auto">
              <a:xfrm>
                <a:off x="6614478" y="2081539"/>
                <a:ext cx="24650" cy="23283"/>
              </a:xfrm>
              <a:prstGeom prst="can">
                <a:avLst>
                  <a:gd name="adj" fmla="val 25000"/>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ja-JP" altLang="en-US"/>
              </a:p>
            </p:txBody>
          </p:sp>
          <p:sp>
            <p:nvSpPr>
              <p:cNvPr id="156" name="AutoShape 193"/>
              <p:cNvSpPr>
                <a:spLocks noChangeAspect="1" noChangeArrowheads="1"/>
              </p:cNvSpPr>
              <p:nvPr/>
            </p:nvSpPr>
            <p:spPr bwMode="auto">
              <a:xfrm>
                <a:off x="6819903" y="2081539"/>
                <a:ext cx="26294" cy="23283"/>
              </a:xfrm>
              <a:prstGeom prst="can">
                <a:avLst>
                  <a:gd name="adj" fmla="val 25000"/>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endParaRPr lang="ja-JP" altLang="en-US"/>
              </a:p>
            </p:txBody>
          </p:sp>
          <p:sp>
            <p:nvSpPr>
              <p:cNvPr id="157" name="AutoShape 75"/>
              <p:cNvSpPr>
                <a:spLocks noChangeAspect="1" noChangeArrowheads="1"/>
              </p:cNvSpPr>
              <p:nvPr/>
            </p:nvSpPr>
            <p:spPr bwMode="auto">
              <a:xfrm>
                <a:off x="6632555" y="1873656"/>
                <a:ext cx="188992" cy="126392"/>
              </a:xfrm>
              <a:prstGeom prst="can">
                <a:avLst>
                  <a:gd name="adj" fmla="val 22412"/>
                </a:avLst>
              </a:prstGeom>
              <a:solidFill>
                <a:schemeClr val="bg1"/>
              </a:solidFill>
              <a:ln w="6350">
                <a:solidFill>
                  <a:srgbClr val="000000"/>
                </a:solidFill>
                <a:round/>
                <a:headEnd/>
                <a:tailEnd/>
              </a:ln>
            </p:spPr>
            <p:txBody>
              <a:bodyPr wrap="none" lIns="91429" tIns="45714" rIns="91429" bIns="45714" anchor="ctr"/>
              <a:lstStyle/>
              <a:p>
                <a:endParaRPr lang="ja-JP" altLang="en-US"/>
              </a:p>
            </p:txBody>
          </p:sp>
          <p:cxnSp>
            <p:nvCxnSpPr>
              <p:cNvPr id="161" name="直線矢印コネクタ 220"/>
              <p:cNvCxnSpPr/>
              <p:nvPr/>
            </p:nvCxnSpPr>
            <p:spPr bwMode="auto">
              <a:xfrm rot="10800000" flipV="1">
                <a:off x="7166783" y="2154237"/>
                <a:ext cx="446115" cy="0"/>
              </a:xfrm>
              <a:prstGeom prst="straightConnector1">
                <a:avLst/>
              </a:prstGeom>
              <a:ln w="285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62" name="円柱 221"/>
              <p:cNvSpPr/>
              <p:nvPr/>
            </p:nvSpPr>
            <p:spPr bwMode="auto">
              <a:xfrm>
                <a:off x="6716713" y="1884364"/>
                <a:ext cx="31750" cy="320675"/>
              </a:xfrm>
              <a:prstGeom prst="can">
                <a:avLst/>
              </a:prstGeom>
              <a:noFill/>
              <a:ln w="6350">
                <a:prstDash val="sysDot"/>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65" name="Text Box 81"/>
              <p:cNvSpPr txBox="1">
                <a:spLocks noChangeArrowheads="1"/>
              </p:cNvSpPr>
              <p:nvPr/>
            </p:nvSpPr>
            <p:spPr bwMode="auto">
              <a:xfrm>
                <a:off x="5204442" y="2480379"/>
                <a:ext cx="100411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400" b="1" dirty="0">
                    <a:solidFill>
                      <a:srgbClr val="C00000"/>
                    </a:solidFill>
                    <a:latin typeface="Arial" pitchFamily="34" charset="0"/>
                  </a:rPr>
                  <a:t>1</a:t>
                </a:r>
                <a:r>
                  <a:rPr kumimoji="1" lang="en-US" altLang="ja-JP" sz="1400" b="1" baseline="30000" dirty="0">
                    <a:solidFill>
                      <a:srgbClr val="C00000"/>
                    </a:solidFill>
                    <a:latin typeface="Arial" pitchFamily="34" charset="0"/>
                  </a:rPr>
                  <a:t>st</a:t>
                </a:r>
                <a:r>
                  <a:rPr kumimoji="1" lang="en-US" altLang="ja-JP" sz="1400" b="1" dirty="0">
                    <a:solidFill>
                      <a:srgbClr val="C00000"/>
                    </a:solidFill>
                    <a:latin typeface="Arial" pitchFamily="34" charset="0"/>
                  </a:rPr>
                  <a:t> Reactor</a:t>
                </a:r>
              </a:p>
            </p:txBody>
          </p:sp>
          <p:sp>
            <p:nvSpPr>
              <p:cNvPr id="166" name="Text Box 83"/>
              <p:cNvSpPr txBox="1">
                <a:spLocks noChangeArrowheads="1"/>
              </p:cNvSpPr>
              <p:nvPr/>
            </p:nvSpPr>
            <p:spPr bwMode="auto">
              <a:xfrm>
                <a:off x="5204442" y="2801639"/>
                <a:ext cx="74117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900" dirty="0">
                    <a:latin typeface="Arial" pitchFamily="34" charset="0"/>
                  </a:rPr>
                  <a:t>1</a:t>
                </a:r>
                <a:r>
                  <a:rPr kumimoji="1" lang="en-US" altLang="ja-JP" sz="900" baseline="30000" dirty="0">
                    <a:latin typeface="Arial" pitchFamily="34" charset="0"/>
                  </a:rPr>
                  <a:t>st</a:t>
                </a:r>
                <a:r>
                  <a:rPr kumimoji="1" lang="en-US" altLang="ja-JP" sz="900" dirty="0">
                    <a:latin typeface="Arial" pitchFamily="34" charset="0"/>
                  </a:rPr>
                  <a:t> Interface</a:t>
                </a:r>
                <a:endParaRPr kumimoji="1" lang="ja-JP" altLang="en-US" sz="2400">
                  <a:latin typeface="Arial" pitchFamily="34" charset="0"/>
                </a:endParaRPr>
              </a:p>
            </p:txBody>
          </p:sp>
          <p:sp>
            <p:nvSpPr>
              <p:cNvPr id="168" name="Freeform 441"/>
              <p:cNvSpPr>
                <a:spLocks/>
              </p:cNvSpPr>
              <p:nvPr/>
            </p:nvSpPr>
            <p:spPr bwMode="auto">
              <a:xfrm>
                <a:off x="6075363" y="2549524"/>
                <a:ext cx="368300" cy="195262"/>
              </a:xfrm>
              <a:custGeom>
                <a:avLst/>
                <a:gdLst>
                  <a:gd name="T0" fmla="*/ 1151233663 w 392"/>
                  <a:gd name="T1" fmla="*/ 221577695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69" name="Freeform 441"/>
              <p:cNvSpPr>
                <a:spLocks/>
              </p:cNvSpPr>
              <p:nvPr/>
            </p:nvSpPr>
            <p:spPr bwMode="auto">
              <a:xfrm>
                <a:off x="5891215" y="2868614"/>
                <a:ext cx="574675" cy="212725"/>
              </a:xfrm>
              <a:custGeom>
                <a:avLst/>
                <a:gdLst>
                  <a:gd name="T0" fmla="*/ 1151235378 w 392"/>
                  <a:gd name="T1" fmla="*/ 299969939 h 245"/>
                  <a:gd name="T2" fmla="*/ 481639273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9" name="Freeform 441"/>
              <p:cNvSpPr>
                <a:spLocks/>
              </p:cNvSpPr>
              <p:nvPr/>
            </p:nvSpPr>
            <p:spPr bwMode="auto">
              <a:xfrm>
                <a:off x="6265863" y="2071687"/>
                <a:ext cx="400050" cy="304800"/>
              </a:xfrm>
              <a:custGeom>
                <a:avLst/>
                <a:gdLst>
                  <a:gd name="T0" fmla="*/ 2147483647 w 392"/>
                  <a:gd name="T1" fmla="*/ 408040967 h 245"/>
                  <a:gd name="T2" fmla="*/ 980492614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80" name="Text Box 81"/>
              <p:cNvSpPr txBox="1">
                <a:spLocks noChangeArrowheads="1"/>
              </p:cNvSpPr>
              <p:nvPr/>
            </p:nvSpPr>
            <p:spPr bwMode="auto">
              <a:xfrm>
                <a:off x="5112411" y="1945167"/>
                <a:ext cx="1373883" cy="484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050" dirty="0">
                    <a:latin typeface="Arial" pitchFamily="34" charset="0"/>
                  </a:rPr>
                  <a:t>Stainless steel tube</a:t>
                </a:r>
                <a:endParaRPr kumimoji="1" lang="ja-JP" altLang="en-US" sz="1050" dirty="0">
                  <a:latin typeface="Arial" pitchFamily="34" charset="0"/>
                </a:endParaRPr>
              </a:p>
              <a:p>
                <a:pPr eaLnBrk="1" hangingPunct="1"/>
                <a:r>
                  <a:rPr kumimoji="1" lang="en-US" altLang="ja-JP" sz="1050" dirty="0">
                    <a:latin typeface="Arial" pitchFamily="34" charset="0"/>
                  </a:rPr>
                  <a:t>(deactivated with quartz)</a:t>
                </a:r>
                <a:endParaRPr kumimoji="1" lang="ja-JP" altLang="en-US" sz="1050" dirty="0">
                  <a:latin typeface="Arial" pitchFamily="34" charset="0"/>
                </a:endParaRPr>
              </a:p>
            </p:txBody>
          </p:sp>
          <p:cxnSp>
            <p:nvCxnSpPr>
              <p:cNvPr id="181" name="直線矢印コネクタ 338"/>
              <p:cNvCxnSpPr/>
              <p:nvPr/>
            </p:nvCxnSpPr>
            <p:spPr bwMode="auto">
              <a:xfrm rot="5400000" flipV="1">
                <a:off x="6680201" y="2498725"/>
                <a:ext cx="120650"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82" name="直線矢印コネクタ 339"/>
              <p:cNvCxnSpPr/>
              <p:nvPr/>
            </p:nvCxnSpPr>
            <p:spPr bwMode="auto">
              <a:xfrm rot="5400000" flipV="1">
                <a:off x="6680994" y="2888456"/>
                <a:ext cx="119062"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186" name="Text Box 55"/>
              <p:cNvSpPr txBox="1">
                <a:spLocks noChangeArrowheads="1"/>
              </p:cNvSpPr>
              <p:nvPr/>
            </p:nvSpPr>
            <p:spPr bwMode="auto">
              <a:xfrm>
                <a:off x="6266481" y="1536702"/>
                <a:ext cx="933507" cy="12311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5996" tIns="0" rIns="35996"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ctr" eaLnBrk="1" hangingPunct="1"/>
                <a:r>
                  <a:rPr lang="en-US" altLang="ja-JP" sz="800" dirty="0">
                    <a:solidFill>
                      <a:srgbClr val="000000"/>
                    </a:solidFill>
                    <a:latin typeface="Arial" pitchFamily="34" charset="0"/>
                  </a:rPr>
                  <a:t>Sample </a:t>
                </a:r>
                <a:r>
                  <a:rPr lang="en-US" altLang="ja-JP" sz="800" dirty="0" smtClean="0">
                    <a:solidFill>
                      <a:srgbClr val="000000"/>
                    </a:solidFill>
                    <a:latin typeface="Arial" pitchFamily="34" charset="0"/>
                  </a:rPr>
                  <a:t>introduced</a:t>
                </a:r>
                <a:endParaRPr lang="en-US" altLang="ja-JP" sz="800" dirty="0">
                  <a:solidFill>
                    <a:srgbClr val="000000"/>
                  </a:solidFill>
                  <a:latin typeface="Arial" pitchFamily="34" charset="0"/>
                </a:endParaRPr>
              </a:p>
            </p:txBody>
          </p:sp>
          <p:cxnSp>
            <p:nvCxnSpPr>
              <p:cNvPr id="210" name="Straight Arrow Connector 209"/>
              <p:cNvCxnSpPr/>
              <p:nvPr/>
            </p:nvCxnSpPr>
            <p:spPr>
              <a:xfrm>
                <a:off x="6727825" y="1663700"/>
                <a:ext cx="0" cy="207962"/>
              </a:xfrm>
              <a:prstGeom prst="straightConnector1">
                <a:avLst/>
              </a:prstGeom>
              <a:ln>
                <a:solidFill>
                  <a:srgbClr val="0033CC"/>
                </a:solidFill>
                <a:tailEnd type="arrow"/>
              </a:ln>
            </p:spPr>
            <p:style>
              <a:lnRef idx="1">
                <a:schemeClr val="accent1"/>
              </a:lnRef>
              <a:fillRef idx="0">
                <a:schemeClr val="accent1"/>
              </a:fillRef>
              <a:effectRef idx="0">
                <a:schemeClr val="accent1"/>
              </a:effectRef>
              <a:fontRef idx="minor">
                <a:schemeClr val="tx1"/>
              </a:fontRef>
            </p:style>
          </p:cxnSp>
        </p:grpSp>
      </p:grpSp>
      <p:sp>
        <p:nvSpPr>
          <p:cNvPr id="211" name="TextBox 453"/>
          <p:cNvSpPr txBox="1">
            <a:spLocks noChangeArrowheads="1"/>
          </p:cNvSpPr>
          <p:nvPr/>
        </p:nvSpPr>
        <p:spPr bwMode="auto">
          <a:xfrm>
            <a:off x="3105925" y="32034"/>
            <a:ext cx="291387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lang="en-US" sz="2800" b="1" dirty="0">
                <a:latin typeface="+mj-lt"/>
              </a:rPr>
              <a:t>Tandem µ</a:t>
            </a:r>
            <a:r>
              <a:rPr lang="en-US" sz="2800" b="1" dirty="0" smtClean="0">
                <a:latin typeface="+mj-lt"/>
              </a:rPr>
              <a:t>-Reactor</a:t>
            </a:r>
            <a:endParaRPr lang="en-US" sz="2800" b="1" dirty="0">
              <a:latin typeface="+mj-lt"/>
            </a:endParaRPr>
          </a:p>
        </p:txBody>
      </p:sp>
      <p:sp>
        <p:nvSpPr>
          <p:cNvPr id="212" name="TextBox 211"/>
          <p:cNvSpPr txBox="1"/>
          <p:nvPr/>
        </p:nvSpPr>
        <p:spPr>
          <a:xfrm>
            <a:off x="1239672" y="1280382"/>
            <a:ext cx="2894575" cy="4893647"/>
          </a:xfrm>
          <a:prstGeom prst="rect">
            <a:avLst/>
          </a:prstGeom>
          <a:noFill/>
        </p:spPr>
        <p:txBody>
          <a:bodyPr wrap="none" rtlCol="0">
            <a:spAutoFit/>
          </a:bodyPr>
          <a:lstStyle/>
          <a:p>
            <a:pPr>
              <a:lnSpc>
                <a:spcPct val="200000"/>
              </a:lnSpc>
            </a:pPr>
            <a:r>
              <a:rPr lang="en-US" sz="2000" b="1" dirty="0" smtClean="0"/>
              <a:t>User selected parameters</a:t>
            </a:r>
          </a:p>
          <a:p>
            <a:pPr>
              <a:lnSpc>
                <a:spcPct val="200000"/>
              </a:lnSpc>
            </a:pPr>
            <a:r>
              <a:rPr lang="en-US" sz="1600" b="1" dirty="0" smtClean="0">
                <a:solidFill>
                  <a:srgbClr val="C00000"/>
                </a:solidFill>
              </a:rPr>
              <a:t>1</a:t>
            </a:r>
            <a:r>
              <a:rPr lang="en-US" sz="1600" b="1" baseline="30000" dirty="0" smtClean="0">
                <a:solidFill>
                  <a:srgbClr val="C00000"/>
                </a:solidFill>
              </a:rPr>
              <a:t>st</a:t>
            </a:r>
            <a:r>
              <a:rPr lang="en-US" sz="1600" b="1" dirty="0" smtClean="0">
                <a:solidFill>
                  <a:srgbClr val="C00000"/>
                </a:solidFill>
              </a:rPr>
              <a:t> reactor:	SMPLE PREP</a:t>
            </a:r>
          </a:p>
          <a:p>
            <a:r>
              <a:rPr lang="en-US" sz="1600" dirty="0"/>
              <a:t>	</a:t>
            </a:r>
            <a:r>
              <a:rPr lang="en-US" sz="1600" dirty="0" smtClean="0"/>
              <a:t>- type of atmosphere</a:t>
            </a:r>
          </a:p>
          <a:p>
            <a:r>
              <a:rPr lang="en-US" sz="1600" dirty="0"/>
              <a:t>	</a:t>
            </a:r>
            <a:r>
              <a:rPr lang="en-US" sz="1600" dirty="0" smtClean="0"/>
              <a:t>- temperature</a:t>
            </a:r>
          </a:p>
          <a:p>
            <a:r>
              <a:rPr lang="en-US" sz="1600" dirty="0"/>
              <a:t>	</a:t>
            </a:r>
            <a:r>
              <a:rPr lang="en-US" sz="1600" dirty="0" smtClean="0"/>
              <a:t>- pressure</a:t>
            </a:r>
          </a:p>
          <a:p>
            <a:r>
              <a:rPr lang="en-US" sz="1600" dirty="0"/>
              <a:t>	</a:t>
            </a:r>
            <a:r>
              <a:rPr lang="en-US" sz="1600" dirty="0" smtClean="0"/>
              <a:t>-particle size</a:t>
            </a:r>
          </a:p>
          <a:p>
            <a:r>
              <a:rPr lang="en-US" sz="1600" b="1" dirty="0" smtClean="0">
                <a:solidFill>
                  <a:srgbClr val="C00000"/>
                </a:solidFill>
              </a:rPr>
              <a:t>Reactor interface:</a:t>
            </a:r>
          </a:p>
          <a:p>
            <a:r>
              <a:rPr lang="en-US" sz="1600" dirty="0"/>
              <a:t>	</a:t>
            </a:r>
            <a:r>
              <a:rPr lang="en-US" sz="1600" dirty="0" smtClean="0"/>
              <a:t>- Temperature</a:t>
            </a:r>
          </a:p>
          <a:p>
            <a:r>
              <a:rPr lang="en-US" sz="1600" dirty="0"/>
              <a:t>	</a:t>
            </a:r>
            <a:r>
              <a:rPr lang="en-US" sz="1600" dirty="0" smtClean="0"/>
              <a:t>- type of atmosphere</a:t>
            </a:r>
          </a:p>
          <a:p>
            <a:r>
              <a:rPr lang="en-US" sz="1600" b="1" dirty="0" smtClean="0">
                <a:solidFill>
                  <a:srgbClr val="C00000"/>
                </a:solidFill>
              </a:rPr>
              <a:t>2</a:t>
            </a:r>
            <a:r>
              <a:rPr lang="en-US" sz="1600" b="1" baseline="30000" dirty="0" smtClean="0">
                <a:solidFill>
                  <a:srgbClr val="C00000"/>
                </a:solidFill>
              </a:rPr>
              <a:t>nd</a:t>
            </a:r>
            <a:r>
              <a:rPr lang="en-US" sz="1600" b="1" dirty="0" smtClean="0">
                <a:solidFill>
                  <a:srgbClr val="C00000"/>
                </a:solidFill>
              </a:rPr>
              <a:t> reactor:</a:t>
            </a:r>
          </a:p>
          <a:p>
            <a:r>
              <a:rPr lang="en-US" sz="1600" dirty="0"/>
              <a:t>	</a:t>
            </a:r>
            <a:r>
              <a:rPr lang="en-US" sz="1600" dirty="0" smtClean="0"/>
              <a:t>- temperature</a:t>
            </a:r>
          </a:p>
          <a:p>
            <a:r>
              <a:rPr lang="en-US" sz="1600" dirty="0"/>
              <a:t>	</a:t>
            </a:r>
            <a:r>
              <a:rPr lang="en-US" sz="1600" dirty="0" smtClean="0"/>
              <a:t>- </a:t>
            </a:r>
            <a:r>
              <a:rPr lang="en-US" sz="1600" dirty="0"/>
              <a:t>C</a:t>
            </a:r>
            <a:r>
              <a:rPr lang="en-US" sz="1600" dirty="0" smtClean="0"/>
              <a:t>atalyst</a:t>
            </a:r>
          </a:p>
          <a:p>
            <a:r>
              <a:rPr lang="en-US" sz="1600" dirty="0" smtClean="0"/>
              <a:t>	- residence time??</a:t>
            </a:r>
          </a:p>
          <a:p>
            <a:r>
              <a:rPr lang="en-US" sz="1600" b="1" dirty="0" smtClean="0">
                <a:solidFill>
                  <a:srgbClr val="C00000"/>
                </a:solidFill>
              </a:rPr>
              <a:t>Reactor GC interface:</a:t>
            </a:r>
            <a:endParaRPr lang="en-US" sz="1600" b="1" dirty="0" smtClean="0"/>
          </a:p>
          <a:p>
            <a:r>
              <a:rPr lang="en-US" sz="1600" dirty="0"/>
              <a:t>	</a:t>
            </a:r>
            <a:r>
              <a:rPr lang="en-US" sz="1600" dirty="0" smtClean="0"/>
              <a:t>- type of carrier gas</a:t>
            </a:r>
          </a:p>
          <a:p>
            <a:r>
              <a:rPr lang="en-US" sz="1600" dirty="0"/>
              <a:t>	</a:t>
            </a:r>
            <a:r>
              <a:rPr lang="en-US" sz="1600" dirty="0" smtClean="0"/>
              <a:t>- temperature</a:t>
            </a:r>
          </a:p>
          <a:p>
            <a:r>
              <a:rPr lang="en-US" sz="1600" dirty="0"/>
              <a:t>	</a:t>
            </a:r>
            <a:r>
              <a:rPr lang="en-US" sz="1600" dirty="0" smtClean="0"/>
              <a:t>- split ratio</a:t>
            </a:r>
            <a:endParaRPr lang="en-US" sz="1600" dirty="0"/>
          </a:p>
        </p:txBody>
      </p:sp>
      <p:grpSp>
        <p:nvGrpSpPr>
          <p:cNvPr id="6" name="Group 5"/>
          <p:cNvGrpSpPr/>
          <p:nvPr/>
        </p:nvGrpSpPr>
        <p:grpSpPr>
          <a:xfrm>
            <a:off x="6565218" y="3482747"/>
            <a:ext cx="1963573" cy="347662"/>
            <a:chOff x="6734032" y="3157538"/>
            <a:chExt cx="1963573" cy="347662"/>
          </a:xfrm>
        </p:grpSpPr>
        <p:sp>
          <p:nvSpPr>
            <p:cNvPr id="158" name="Text Box 7"/>
            <p:cNvSpPr txBox="1">
              <a:spLocks noChangeAspect="1" noChangeArrowheads="1"/>
            </p:cNvSpPr>
            <p:nvPr/>
          </p:nvSpPr>
          <p:spPr bwMode="auto">
            <a:xfrm>
              <a:off x="7676711" y="3232889"/>
              <a:ext cx="102089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dirty="0" smtClean="0">
                  <a:solidFill>
                    <a:schemeClr val="tx2">
                      <a:lumMod val="60000"/>
                      <a:lumOff val="40000"/>
                    </a:schemeClr>
                  </a:solidFill>
                  <a:latin typeface="Arial" pitchFamily="34" charset="0"/>
                </a:rPr>
                <a:t>Reaction Gas  </a:t>
              </a:r>
              <a:endParaRPr kumimoji="1" lang="ja-JP" altLang="en-US" sz="1200" b="1" dirty="0">
                <a:solidFill>
                  <a:schemeClr val="tx2">
                    <a:lumMod val="60000"/>
                    <a:lumOff val="40000"/>
                  </a:schemeClr>
                </a:solidFill>
                <a:latin typeface="Arial" pitchFamily="34" charset="0"/>
              </a:endParaRPr>
            </a:p>
          </p:txBody>
        </p:sp>
        <p:sp>
          <p:nvSpPr>
            <p:cNvPr id="159" name="AutoShape 13"/>
            <p:cNvSpPr>
              <a:spLocks noChangeAspect="1" noChangeArrowheads="1"/>
            </p:cNvSpPr>
            <p:nvPr/>
          </p:nvSpPr>
          <p:spPr bwMode="auto">
            <a:xfrm rot="16200000" flipH="1" flipV="1">
              <a:off x="6986571" y="3098186"/>
              <a:ext cx="23283" cy="504523"/>
            </a:xfrm>
            <a:prstGeom prst="can">
              <a:avLst>
                <a:gd name="adj" fmla="val 46497"/>
              </a:avLst>
            </a:prstGeom>
            <a:solidFill>
              <a:schemeClr val="bg1"/>
            </a:solidFill>
            <a:ln w="9525">
              <a:solidFill>
                <a:srgbClr val="000000"/>
              </a:solidFill>
              <a:round/>
              <a:headEnd/>
              <a:tailEnd/>
            </a:ln>
          </p:spPr>
          <p:txBody>
            <a:bodyPr lIns="91429" tIns="45714" rIns="91429" bIns="45714" anchor="ctr"/>
            <a:lstStyle/>
            <a:p>
              <a:endParaRPr lang="ja-JP" altLang="en-US"/>
            </a:p>
          </p:txBody>
        </p:sp>
        <p:cxnSp>
          <p:nvCxnSpPr>
            <p:cNvPr id="160" name="直線矢印コネクタ 219"/>
            <p:cNvCxnSpPr/>
            <p:nvPr/>
          </p:nvCxnSpPr>
          <p:spPr bwMode="auto">
            <a:xfrm rot="10800000" flipV="1">
              <a:off x="7167860" y="3346450"/>
              <a:ext cx="452140"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67" name="Line 61"/>
            <p:cNvSpPr>
              <a:spLocks noChangeShapeType="1"/>
            </p:cNvSpPr>
            <p:nvPr/>
          </p:nvSpPr>
          <p:spPr bwMode="auto">
            <a:xfrm>
              <a:off x="6734032" y="3157538"/>
              <a:ext cx="0" cy="347662"/>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grpSp>
      <p:sp>
        <p:nvSpPr>
          <p:cNvPr id="195"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1599751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248"/>
          <p:cNvSpPr>
            <a:spLocks noChangeArrowheads="1"/>
          </p:cNvSpPr>
          <p:nvPr/>
        </p:nvSpPr>
        <p:spPr bwMode="auto">
          <a:xfrm>
            <a:off x="304800" y="714382"/>
            <a:ext cx="88392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kumimoji="1" lang="en-US" altLang="ja-JP" sz="1200" dirty="0">
                <a:solidFill>
                  <a:prstClr val="black"/>
                </a:solidFill>
                <a:latin typeface="Verdana" pitchFamily="34" charset="0"/>
              </a:rPr>
              <a:t>Column: DX30-15M-0.15F, He: 1</a:t>
            </a:r>
            <a:r>
              <a:rPr kumimoji="1" lang="ja-JP" altLang="en-US" sz="1200" dirty="0">
                <a:solidFill>
                  <a:prstClr val="black"/>
                </a:solidFill>
                <a:latin typeface="Verdana" pitchFamily="34" charset="0"/>
              </a:rPr>
              <a:t> </a:t>
            </a:r>
            <a:r>
              <a:rPr kumimoji="1" lang="en-US" altLang="ja-JP" sz="1200" dirty="0">
                <a:solidFill>
                  <a:prstClr val="black"/>
                </a:solidFill>
                <a:latin typeface="Verdana" pitchFamily="34" charset="0"/>
              </a:rPr>
              <a:t>ml/min, 1/50,</a:t>
            </a:r>
            <a:r>
              <a:rPr kumimoji="1" lang="ja-JP" altLang="en-US" sz="1200" dirty="0">
                <a:solidFill>
                  <a:prstClr val="black"/>
                </a:solidFill>
                <a:latin typeface="Verdana" pitchFamily="34" charset="0"/>
              </a:rPr>
              <a:t> </a:t>
            </a:r>
            <a:r>
              <a:rPr kumimoji="1" lang="en-US" altLang="ja-JP" sz="1200" dirty="0">
                <a:solidFill>
                  <a:prstClr val="black"/>
                </a:solidFill>
                <a:latin typeface="Verdana" pitchFamily="34" charset="0"/>
              </a:rPr>
              <a:t>GC: 70(0)-@15-320ºC(10 min),   </a:t>
            </a:r>
            <a:r>
              <a:rPr kumimoji="1" lang="en-US" altLang="ja-JP" sz="1200" dirty="0">
                <a:solidFill>
                  <a:srgbClr val="FF0000"/>
                </a:solidFill>
                <a:latin typeface="Verdana" pitchFamily="34" charset="0"/>
              </a:rPr>
              <a:t>PY: 550ºC</a:t>
            </a:r>
            <a:r>
              <a:rPr kumimoji="1" lang="en-US" altLang="ja-JP" sz="1200" dirty="0">
                <a:solidFill>
                  <a:prstClr val="black"/>
                </a:solidFill>
                <a:latin typeface="Verdana" pitchFamily="34" charset="0"/>
              </a:rPr>
              <a:t> (ITF: 320ºC)</a:t>
            </a:r>
          </a:p>
        </p:txBody>
      </p:sp>
      <p:sp>
        <p:nvSpPr>
          <p:cNvPr id="3" name="Text Box 250"/>
          <p:cNvSpPr txBox="1">
            <a:spLocks noChangeArrowheads="1"/>
          </p:cNvSpPr>
          <p:nvPr/>
        </p:nvSpPr>
        <p:spPr bwMode="auto">
          <a:xfrm>
            <a:off x="7" y="88464"/>
            <a:ext cx="9085263" cy="6771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algn="ctr" eaLnBrk="1" hangingPunct="1">
              <a:defRPr/>
            </a:pPr>
            <a:r>
              <a:rPr lang="en-US" altLang="ja-JP" sz="2800" dirty="0" smtClean="0">
                <a:solidFill>
                  <a:prstClr val="black"/>
                </a:solidFill>
                <a:latin typeface="+mj-lt"/>
              </a:rPr>
              <a:t>Transformation of Jatropha “press cake”</a:t>
            </a:r>
            <a:r>
              <a:rPr lang="ja-JP" altLang="en-US" sz="2800" dirty="0" smtClean="0">
                <a:solidFill>
                  <a:prstClr val="black"/>
                </a:solidFill>
                <a:latin typeface="+mj-lt"/>
              </a:rPr>
              <a:t> </a:t>
            </a:r>
            <a:r>
              <a:rPr lang="en-US" altLang="ja-JP" sz="2800" dirty="0" smtClean="0">
                <a:solidFill>
                  <a:prstClr val="black"/>
                </a:solidFill>
                <a:latin typeface="+mj-lt"/>
              </a:rPr>
              <a:t>to “BTEX”</a:t>
            </a:r>
            <a:endParaRPr lang="ja-JP" altLang="en-US" sz="2800" dirty="0" smtClean="0">
              <a:solidFill>
                <a:prstClr val="black"/>
              </a:solidFill>
              <a:latin typeface="+mj-lt"/>
            </a:endParaRPr>
          </a:p>
          <a:p>
            <a:pPr algn="ctr" eaLnBrk="1" hangingPunct="1">
              <a:defRPr/>
            </a:pPr>
            <a:r>
              <a:rPr lang="en-US" altLang="ja-JP" sz="1000" dirty="0" smtClean="0">
                <a:solidFill>
                  <a:prstClr val="black"/>
                </a:solidFill>
              </a:rPr>
              <a:t>Jatropha sample and Zeolite catalyst was provided by Dr. Murata of energy group of AIST, Japan</a:t>
            </a:r>
            <a:endParaRPr lang="ja-JP" altLang="en-US" sz="1000" dirty="0" smtClean="0">
              <a:solidFill>
                <a:prstClr val="black"/>
              </a:solidFill>
            </a:endParaRPr>
          </a:p>
        </p:txBody>
      </p:sp>
      <p:sp>
        <p:nvSpPr>
          <p:cNvPr id="6" name="Rectangle 240"/>
          <p:cNvSpPr>
            <a:spLocks noChangeArrowheads="1"/>
          </p:cNvSpPr>
          <p:nvPr/>
        </p:nvSpPr>
        <p:spPr bwMode="auto">
          <a:xfrm>
            <a:off x="3201996" y="1038232"/>
            <a:ext cx="403957" cy="12311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1.8x10</a:t>
            </a:r>
            <a:r>
              <a:rPr kumimoji="1" lang="en-US" altLang="ja-JP" sz="800" baseline="30000" dirty="0">
                <a:solidFill>
                  <a:srgbClr val="000000"/>
                </a:solidFill>
                <a:latin typeface="Verdana" pitchFamily="34" charset="0"/>
              </a:rPr>
              <a:t>6</a:t>
            </a:r>
          </a:p>
        </p:txBody>
      </p:sp>
      <p:grpSp>
        <p:nvGrpSpPr>
          <p:cNvPr id="7" name="グループ化 3"/>
          <p:cNvGrpSpPr>
            <a:grpSpLocks/>
          </p:cNvGrpSpPr>
          <p:nvPr/>
        </p:nvGrpSpPr>
        <p:grpSpPr bwMode="auto">
          <a:xfrm>
            <a:off x="3303591" y="1014416"/>
            <a:ext cx="5539467" cy="2469437"/>
            <a:chOff x="2992438" y="862710"/>
            <a:chExt cx="6587027" cy="1821513"/>
          </a:xfrm>
        </p:grpSpPr>
        <p:sp>
          <p:nvSpPr>
            <p:cNvPr id="8" name="Line 3"/>
            <p:cNvSpPr>
              <a:spLocks noChangeShapeType="1"/>
            </p:cNvSpPr>
            <p:nvPr/>
          </p:nvSpPr>
          <p:spPr bwMode="auto">
            <a:xfrm>
              <a:off x="3018866" y="2546575"/>
              <a:ext cx="649561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 name="Line 4"/>
            <p:cNvSpPr>
              <a:spLocks noChangeShapeType="1"/>
            </p:cNvSpPr>
            <p:nvPr/>
          </p:nvSpPr>
          <p:spPr bwMode="auto">
            <a:xfrm flipV="1">
              <a:off x="3079273" y="2546575"/>
              <a:ext cx="1887"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0" name="Line 5"/>
            <p:cNvSpPr>
              <a:spLocks noChangeShapeType="1"/>
            </p:cNvSpPr>
            <p:nvPr/>
          </p:nvSpPr>
          <p:spPr bwMode="auto">
            <a:xfrm flipV="1">
              <a:off x="3186872"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 name="Line 6"/>
            <p:cNvSpPr>
              <a:spLocks noChangeShapeType="1"/>
            </p:cNvSpPr>
            <p:nvPr/>
          </p:nvSpPr>
          <p:spPr bwMode="auto">
            <a:xfrm flipV="1">
              <a:off x="3292583"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2" name="Line 7"/>
            <p:cNvSpPr>
              <a:spLocks noChangeShapeType="1"/>
            </p:cNvSpPr>
            <p:nvPr/>
          </p:nvSpPr>
          <p:spPr bwMode="auto">
            <a:xfrm flipV="1">
              <a:off x="339829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3" name="Line 8"/>
            <p:cNvSpPr>
              <a:spLocks noChangeShapeType="1"/>
            </p:cNvSpPr>
            <p:nvPr/>
          </p:nvSpPr>
          <p:spPr bwMode="auto">
            <a:xfrm flipV="1">
              <a:off x="350589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 name="Line 9"/>
            <p:cNvSpPr>
              <a:spLocks noChangeShapeType="1"/>
            </p:cNvSpPr>
            <p:nvPr/>
          </p:nvSpPr>
          <p:spPr bwMode="auto">
            <a:xfrm flipV="1">
              <a:off x="361160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5" name="Line 10"/>
            <p:cNvSpPr>
              <a:spLocks noChangeShapeType="1"/>
            </p:cNvSpPr>
            <p:nvPr/>
          </p:nvSpPr>
          <p:spPr bwMode="auto">
            <a:xfrm flipV="1">
              <a:off x="3721094"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6" name="Line 11"/>
            <p:cNvSpPr>
              <a:spLocks noChangeShapeType="1"/>
            </p:cNvSpPr>
            <p:nvPr/>
          </p:nvSpPr>
          <p:spPr bwMode="auto">
            <a:xfrm flipV="1">
              <a:off x="382680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7" name="Line 12"/>
            <p:cNvSpPr>
              <a:spLocks noChangeShapeType="1"/>
            </p:cNvSpPr>
            <p:nvPr/>
          </p:nvSpPr>
          <p:spPr bwMode="auto">
            <a:xfrm flipV="1">
              <a:off x="393440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8" name="Line 13"/>
            <p:cNvSpPr>
              <a:spLocks noChangeShapeType="1"/>
            </p:cNvSpPr>
            <p:nvPr/>
          </p:nvSpPr>
          <p:spPr bwMode="auto">
            <a:xfrm flipV="1">
              <a:off x="4040117" y="2546575"/>
              <a:ext cx="5664"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9" name="Line 14"/>
            <p:cNvSpPr>
              <a:spLocks noChangeShapeType="1"/>
            </p:cNvSpPr>
            <p:nvPr/>
          </p:nvSpPr>
          <p:spPr bwMode="auto">
            <a:xfrm flipV="1">
              <a:off x="4149604"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0" name="Line 15"/>
            <p:cNvSpPr>
              <a:spLocks noChangeShapeType="1"/>
            </p:cNvSpPr>
            <p:nvPr/>
          </p:nvSpPr>
          <p:spPr bwMode="auto">
            <a:xfrm flipV="1">
              <a:off x="425531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1" name="Line 16"/>
            <p:cNvSpPr>
              <a:spLocks noChangeShapeType="1"/>
            </p:cNvSpPr>
            <p:nvPr/>
          </p:nvSpPr>
          <p:spPr bwMode="auto">
            <a:xfrm flipV="1">
              <a:off x="4362916" y="2546575"/>
              <a:ext cx="5663"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2" name="Line 17"/>
            <p:cNvSpPr>
              <a:spLocks noChangeShapeType="1"/>
            </p:cNvSpPr>
            <p:nvPr/>
          </p:nvSpPr>
          <p:spPr bwMode="auto">
            <a:xfrm flipV="1">
              <a:off x="4470515" y="2546575"/>
              <a:ext cx="1888"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3" name="Line 18"/>
            <p:cNvSpPr>
              <a:spLocks noChangeShapeType="1"/>
            </p:cNvSpPr>
            <p:nvPr/>
          </p:nvSpPr>
          <p:spPr bwMode="auto">
            <a:xfrm flipV="1">
              <a:off x="457811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4" name="Line 19"/>
            <p:cNvSpPr>
              <a:spLocks noChangeShapeType="1"/>
            </p:cNvSpPr>
            <p:nvPr/>
          </p:nvSpPr>
          <p:spPr bwMode="auto">
            <a:xfrm flipV="1">
              <a:off x="4683826" y="2546575"/>
              <a:ext cx="1887"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5" name="Line 20"/>
            <p:cNvSpPr>
              <a:spLocks noChangeShapeType="1"/>
            </p:cNvSpPr>
            <p:nvPr/>
          </p:nvSpPr>
          <p:spPr bwMode="auto">
            <a:xfrm flipV="1">
              <a:off x="4793314"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6" name="Line 21"/>
            <p:cNvSpPr>
              <a:spLocks noChangeShapeType="1"/>
            </p:cNvSpPr>
            <p:nvPr/>
          </p:nvSpPr>
          <p:spPr bwMode="auto">
            <a:xfrm flipV="1">
              <a:off x="489713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7" name="Line 22"/>
            <p:cNvSpPr>
              <a:spLocks noChangeShapeType="1"/>
            </p:cNvSpPr>
            <p:nvPr/>
          </p:nvSpPr>
          <p:spPr bwMode="auto">
            <a:xfrm flipV="1">
              <a:off x="5006624" y="2546575"/>
              <a:ext cx="5664"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8" name="Line 23"/>
            <p:cNvSpPr>
              <a:spLocks noChangeShapeType="1"/>
            </p:cNvSpPr>
            <p:nvPr/>
          </p:nvSpPr>
          <p:spPr bwMode="auto">
            <a:xfrm flipV="1">
              <a:off x="511233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29" name="Line 24"/>
            <p:cNvSpPr>
              <a:spLocks noChangeShapeType="1"/>
            </p:cNvSpPr>
            <p:nvPr/>
          </p:nvSpPr>
          <p:spPr bwMode="auto">
            <a:xfrm flipV="1">
              <a:off x="5221823"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0" name="Line 25"/>
            <p:cNvSpPr>
              <a:spLocks noChangeShapeType="1"/>
            </p:cNvSpPr>
            <p:nvPr/>
          </p:nvSpPr>
          <p:spPr bwMode="auto">
            <a:xfrm flipV="1">
              <a:off x="5325648"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1" name="Line 26"/>
            <p:cNvSpPr>
              <a:spLocks noChangeShapeType="1"/>
            </p:cNvSpPr>
            <p:nvPr/>
          </p:nvSpPr>
          <p:spPr bwMode="auto">
            <a:xfrm flipV="1">
              <a:off x="5437022" y="2546575"/>
              <a:ext cx="1888"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2" name="Line 27"/>
            <p:cNvSpPr>
              <a:spLocks noChangeShapeType="1"/>
            </p:cNvSpPr>
            <p:nvPr/>
          </p:nvSpPr>
          <p:spPr bwMode="auto">
            <a:xfrm flipV="1">
              <a:off x="554084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3" name="Line 28"/>
            <p:cNvSpPr>
              <a:spLocks noChangeShapeType="1"/>
            </p:cNvSpPr>
            <p:nvPr/>
          </p:nvSpPr>
          <p:spPr bwMode="auto">
            <a:xfrm flipV="1">
              <a:off x="5650334" y="2546575"/>
              <a:ext cx="1887"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4" name="Line 29"/>
            <p:cNvSpPr>
              <a:spLocks noChangeShapeType="1"/>
            </p:cNvSpPr>
            <p:nvPr/>
          </p:nvSpPr>
          <p:spPr bwMode="auto">
            <a:xfrm flipV="1">
              <a:off x="5754158" y="2546575"/>
              <a:ext cx="5664"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5" name="Line 30"/>
            <p:cNvSpPr>
              <a:spLocks noChangeShapeType="1"/>
            </p:cNvSpPr>
            <p:nvPr/>
          </p:nvSpPr>
          <p:spPr bwMode="auto">
            <a:xfrm flipV="1">
              <a:off x="586364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6" name="Line 31"/>
            <p:cNvSpPr>
              <a:spLocks noChangeShapeType="1"/>
            </p:cNvSpPr>
            <p:nvPr/>
          </p:nvSpPr>
          <p:spPr bwMode="auto">
            <a:xfrm flipV="1">
              <a:off x="596935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7" name="Line 32"/>
            <p:cNvSpPr>
              <a:spLocks noChangeShapeType="1"/>
            </p:cNvSpPr>
            <p:nvPr/>
          </p:nvSpPr>
          <p:spPr bwMode="auto">
            <a:xfrm flipV="1">
              <a:off x="6076957" y="2546575"/>
              <a:ext cx="5663"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8" name="Line 33"/>
            <p:cNvSpPr>
              <a:spLocks noChangeShapeType="1"/>
            </p:cNvSpPr>
            <p:nvPr/>
          </p:nvSpPr>
          <p:spPr bwMode="auto">
            <a:xfrm flipV="1">
              <a:off x="618455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39" name="Line 34"/>
            <p:cNvSpPr>
              <a:spLocks noChangeShapeType="1"/>
            </p:cNvSpPr>
            <p:nvPr/>
          </p:nvSpPr>
          <p:spPr bwMode="auto">
            <a:xfrm flipV="1">
              <a:off x="629215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0" name="Line 35"/>
            <p:cNvSpPr>
              <a:spLocks noChangeShapeType="1"/>
            </p:cNvSpPr>
            <p:nvPr/>
          </p:nvSpPr>
          <p:spPr bwMode="auto">
            <a:xfrm flipV="1">
              <a:off x="639786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1" name="Line 36"/>
            <p:cNvSpPr>
              <a:spLocks noChangeShapeType="1"/>
            </p:cNvSpPr>
            <p:nvPr/>
          </p:nvSpPr>
          <p:spPr bwMode="auto">
            <a:xfrm flipV="1">
              <a:off x="650735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2" name="Line 37"/>
            <p:cNvSpPr>
              <a:spLocks noChangeShapeType="1"/>
            </p:cNvSpPr>
            <p:nvPr/>
          </p:nvSpPr>
          <p:spPr bwMode="auto">
            <a:xfrm flipV="1">
              <a:off x="661306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3" name="Line 38"/>
            <p:cNvSpPr>
              <a:spLocks noChangeShapeType="1"/>
            </p:cNvSpPr>
            <p:nvPr/>
          </p:nvSpPr>
          <p:spPr bwMode="auto">
            <a:xfrm flipV="1">
              <a:off x="672066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4" name="Line 39"/>
            <p:cNvSpPr>
              <a:spLocks noChangeShapeType="1"/>
            </p:cNvSpPr>
            <p:nvPr/>
          </p:nvSpPr>
          <p:spPr bwMode="auto">
            <a:xfrm flipV="1">
              <a:off x="682637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5" name="Line 40"/>
            <p:cNvSpPr>
              <a:spLocks noChangeShapeType="1"/>
            </p:cNvSpPr>
            <p:nvPr/>
          </p:nvSpPr>
          <p:spPr bwMode="auto">
            <a:xfrm flipV="1">
              <a:off x="6935864"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6" name="Line 41"/>
            <p:cNvSpPr>
              <a:spLocks noChangeShapeType="1"/>
            </p:cNvSpPr>
            <p:nvPr/>
          </p:nvSpPr>
          <p:spPr bwMode="auto">
            <a:xfrm flipV="1">
              <a:off x="7041576" y="2546575"/>
              <a:ext cx="1888"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7" name="Line 42"/>
            <p:cNvSpPr>
              <a:spLocks noChangeShapeType="1"/>
            </p:cNvSpPr>
            <p:nvPr/>
          </p:nvSpPr>
          <p:spPr bwMode="auto">
            <a:xfrm flipV="1">
              <a:off x="7149176" y="2546575"/>
              <a:ext cx="5663"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8" name="Line 43"/>
            <p:cNvSpPr>
              <a:spLocks noChangeShapeType="1"/>
            </p:cNvSpPr>
            <p:nvPr/>
          </p:nvSpPr>
          <p:spPr bwMode="auto">
            <a:xfrm flipV="1">
              <a:off x="7254888"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49" name="Line 44"/>
            <p:cNvSpPr>
              <a:spLocks noChangeShapeType="1"/>
            </p:cNvSpPr>
            <p:nvPr/>
          </p:nvSpPr>
          <p:spPr bwMode="auto">
            <a:xfrm flipV="1">
              <a:off x="736437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0" name="Line 45"/>
            <p:cNvSpPr>
              <a:spLocks noChangeShapeType="1"/>
            </p:cNvSpPr>
            <p:nvPr/>
          </p:nvSpPr>
          <p:spPr bwMode="auto">
            <a:xfrm flipV="1">
              <a:off x="7468199"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1" name="Line 46"/>
            <p:cNvSpPr>
              <a:spLocks noChangeShapeType="1"/>
            </p:cNvSpPr>
            <p:nvPr/>
          </p:nvSpPr>
          <p:spPr bwMode="auto">
            <a:xfrm flipV="1">
              <a:off x="7579574"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2" name="Line 47"/>
            <p:cNvSpPr>
              <a:spLocks noChangeShapeType="1"/>
            </p:cNvSpPr>
            <p:nvPr/>
          </p:nvSpPr>
          <p:spPr bwMode="auto">
            <a:xfrm flipV="1">
              <a:off x="768339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3" name="Line 48"/>
            <p:cNvSpPr>
              <a:spLocks noChangeShapeType="1"/>
            </p:cNvSpPr>
            <p:nvPr/>
          </p:nvSpPr>
          <p:spPr bwMode="auto">
            <a:xfrm flipV="1">
              <a:off x="779288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4" name="Line 49"/>
            <p:cNvSpPr>
              <a:spLocks noChangeShapeType="1"/>
            </p:cNvSpPr>
            <p:nvPr/>
          </p:nvSpPr>
          <p:spPr bwMode="auto">
            <a:xfrm flipV="1">
              <a:off x="7896709" y="2546575"/>
              <a:ext cx="5663"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5" name="Line 50"/>
            <p:cNvSpPr>
              <a:spLocks noChangeShapeType="1"/>
            </p:cNvSpPr>
            <p:nvPr/>
          </p:nvSpPr>
          <p:spPr bwMode="auto">
            <a:xfrm flipV="1">
              <a:off x="8008084" y="2546575"/>
              <a:ext cx="1888"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6" name="Line 51"/>
            <p:cNvSpPr>
              <a:spLocks noChangeShapeType="1"/>
            </p:cNvSpPr>
            <p:nvPr/>
          </p:nvSpPr>
          <p:spPr bwMode="auto">
            <a:xfrm flipV="1">
              <a:off x="8111908"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7" name="Line 52"/>
            <p:cNvSpPr>
              <a:spLocks noChangeShapeType="1"/>
            </p:cNvSpPr>
            <p:nvPr/>
          </p:nvSpPr>
          <p:spPr bwMode="auto">
            <a:xfrm flipV="1">
              <a:off x="822139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8" name="Line 53"/>
            <p:cNvSpPr>
              <a:spLocks noChangeShapeType="1"/>
            </p:cNvSpPr>
            <p:nvPr/>
          </p:nvSpPr>
          <p:spPr bwMode="auto">
            <a:xfrm flipV="1">
              <a:off x="832710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59" name="Line 54"/>
            <p:cNvSpPr>
              <a:spLocks noChangeShapeType="1"/>
            </p:cNvSpPr>
            <p:nvPr/>
          </p:nvSpPr>
          <p:spPr bwMode="auto">
            <a:xfrm flipV="1">
              <a:off x="843470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0" name="Line 55"/>
            <p:cNvSpPr>
              <a:spLocks noChangeShapeType="1"/>
            </p:cNvSpPr>
            <p:nvPr/>
          </p:nvSpPr>
          <p:spPr bwMode="auto">
            <a:xfrm flipV="1">
              <a:off x="8540418" y="2546575"/>
              <a:ext cx="5664"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1" name="Line 56"/>
            <p:cNvSpPr>
              <a:spLocks noChangeShapeType="1"/>
            </p:cNvSpPr>
            <p:nvPr/>
          </p:nvSpPr>
          <p:spPr bwMode="auto">
            <a:xfrm flipV="1">
              <a:off x="864990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2" name="Line 57"/>
            <p:cNvSpPr>
              <a:spLocks noChangeShapeType="1"/>
            </p:cNvSpPr>
            <p:nvPr/>
          </p:nvSpPr>
          <p:spPr bwMode="auto">
            <a:xfrm flipV="1">
              <a:off x="8755617"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3" name="Line 58"/>
            <p:cNvSpPr>
              <a:spLocks noChangeShapeType="1"/>
            </p:cNvSpPr>
            <p:nvPr/>
          </p:nvSpPr>
          <p:spPr bwMode="auto">
            <a:xfrm flipV="1">
              <a:off x="8863217" y="2546575"/>
              <a:ext cx="5663"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4" name="Line 59"/>
            <p:cNvSpPr>
              <a:spLocks noChangeShapeType="1"/>
            </p:cNvSpPr>
            <p:nvPr/>
          </p:nvSpPr>
          <p:spPr bwMode="auto">
            <a:xfrm flipV="1">
              <a:off x="897081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5" name="Line 60"/>
            <p:cNvSpPr>
              <a:spLocks noChangeShapeType="1"/>
            </p:cNvSpPr>
            <p:nvPr/>
          </p:nvSpPr>
          <p:spPr bwMode="auto">
            <a:xfrm flipV="1">
              <a:off x="9078416"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6" name="Line 61"/>
            <p:cNvSpPr>
              <a:spLocks noChangeShapeType="1"/>
            </p:cNvSpPr>
            <p:nvPr/>
          </p:nvSpPr>
          <p:spPr bwMode="auto">
            <a:xfrm flipV="1">
              <a:off x="9184128"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7" name="Line 62"/>
            <p:cNvSpPr>
              <a:spLocks noChangeShapeType="1"/>
            </p:cNvSpPr>
            <p:nvPr/>
          </p:nvSpPr>
          <p:spPr bwMode="auto">
            <a:xfrm flipV="1">
              <a:off x="9293615" y="2546575"/>
              <a:ext cx="3775" cy="936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68" name="Rectangle 79"/>
            <p:cNvSpPr>
              <a:spLocks noChangeArrowheads="1"/>
            </p:cNvSpPr>
            <p:nvPr/>
          </p:nvSpPr>
          <p:spPr bwMode="auto">
            <a:xfrm>
              <a:off x="3458702"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1.0</a:t>
              </a:r>
              <a:endParaRPr kumimoji="1" lang="en-US" altLang="ja-JP" sz="800" dirty="0">
                <a:solidFill>
                  <a:prstClr val="black"/>
                </a:solidFill>
                <a:latin typeface="Verdana" pitchFamily="34" charset="0"/>
              </a:endParaRPr>
            </a:p>
          </p:txBody>
        </p:sp>
        <p:sp>
          <p:nvSpPr>
            <p:cNvPr id="69" name="Rectangle 80"/>
            <p:cNvSpPr>
              <a:spLocks noChangeArrowheads="1"/>
            </p:cNvSpPr>
            <p:nvPr/>
          </p:nvSpPr>
          <p:spPr bwMode="auto">
            <a:xfrm>
              <a:off x="3987260"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2.0</a:t>
              </a:r>
              <a:endParaRPr kumimoji="1" lang="en-US" altLang="ja-JP" sz="800" dirty="0">
                <a:solidFill>
                  <a:prstClr val="black"/>
                </a:solidFill>
                <a:latin typeface="Verdana" pitchFamily="34" charset="0"/>
              </a:endParaRPr>
            </a:p>
          </p:txBody>
        </p:sp>
        <p:sp>
          <p:nvSpPr>
            <p:cNvPr id="70" name="Rectangle 81"/>
            <p:cNvSpPr>
              <a:spLocks noChangeArrowheads="1"/>
            </p:cNvSpPr>
            <p:nvPr/>
          </p:nvSpPr>
          <p:spPr bwMode="auto">
            <a:xfrm>
              <a:off x="4527145"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3.0</a:t>
              </a:r>
              <a:endParaRPr kumimoji="1" lang="en-US" altLang="ja-JP" sz="800" dirty="0">
                <a:solidFill>
                  <a:prstClr val="black"/>
                </a:solidFill>
                <a:latin typeface="Verdana" pitchFamily="34" charset="0"/>
              </a:endParaRPr>
            </a:p>
          </p:txBody>
        </p:sp>
        <p:sp>
          <p:nvSpPr>
            <p:cNvPr id="71" name="Rectangle 82"/>
            <p:cNvSpPr>
              <a:spLocks noChangeArrowheads="1"/>
            </p:cNvSpPr>
            <p:nvPr/>
          </p:nvSpPr>
          <p:spPr bwMode="auto">
            <a:xfrm>
              <a:off x="5059480"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4.0</a:t>
              </a:r>
              <a:endParaRPr kumimoji="1" lang="en-US" altLang="ja-JP" sz="800" dirty="0">
                <a:solidFill>
                  <a:prstClr val="black"/>
                </a:solidFill>
                <a:latin typeface="Verdana" pitchFamily="34" charset="0"/>
              </a:endParaRPr>
            </a:p>
          </p:txBody>
        </p:sp>
        <p:sp>
          <p:nvSpPr>
            <p:cNvPr id="72" name="Rectangle 83"/>
            <p:cNvSpPr>
              <a:spLocks noChangeArrowheads="1"/>
            </p:cNvSpPr>
            <p:nvPr/>
          </p:nvSpPr>
          <p:spPr bwMode="auto">
            <a:xfrm>
              <a:off x="5597477"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5.0</a:t>
              </a:r>
              <a:endParaRPr kumimoji="1" lang="en-US" altLang="ja-JP" sz="800" dirty="0">
                <a:solidFill>
                  <a:prstClr val="black"/>
                </a:solidFill>
                <a:latin typeface="Verdana" pitchFamily="34" charset="0"/>
              </a:endParaRPr>
            </a:p>
          </p:txBody>
        </p:sp>
        <p:sp>
          <p:nvSpPr>
            <p:cNvPr id="73" name="Rectangle 84"/>
            <p:cNvSpPr>
              <a:spLocks noChangeArrowheads="1"/>
            </p:cNvSpPr>
            <p:nvPr/>
          </p:nvSpPr>
          <p:spPr bwMode="auto">
            <a:xfrm>
              <a:off x="6131699"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6.0</a:t>
              </a:r>
              <a:endParaRPr kumimoji="1" lang="en-US" altLang="ja-JP" sz="800" dirty="0">
                <a:solidFill>
                  <a:prstClr val="black"/>
                </a:solidFill>
                <a:latin typeface="Verdana" pitchFamily="34" charset="0"/>
              </a:endParaRPr>
            </a:p>
          </p:txBody>
        </p:sp>
        <p:sp>
          <p:nvSpPr>
            <p:cNvPr id="74" name="Rectangle 85"/>
            <p:cNvSpPr>
              <a:spLocks noChangeArrowheads="1"/>
            </p:cNvSpPr>
            <p:nvPr/>
          </p:nvSpPr>
          <p:spPr bwMode="auto">
            <a:xfrm>
              <a:off x="6669697"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7.0</a:t>
              </a:r>
              <a:endParaRPr kumimoji="1" lang="en-US" altLang="ja-JP" sz="800" dirty="0">
                <a:solidFill>
                  <a:prstClr val="black"/>
                </a:solidFill>
                <a:latin typeface="Verdana" pitchFamily="34" charset="0"/>
              </a:endParaRPr>
            </a:p>
          </p:txBody>
        </p:sp>
        <p:sp>
          <p:nvSpPr>
            <p:cNvPr id="75" name="Rectangle 86"/>
            <p:cNvSpPr>
              <a:spLocks noChangeArrowheads="1"/>
            </p:cNvSpPr>
            <p:nvPr/>
          </p:nvSpPr>
          <p:spPr bwMode="auto">
            <a:xfrm>
              <a:off x="7202030"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8.0</a:t>
              </a:r>
              <a:endParaRPr kumimoji="1" lang="en-US" altLang="ja-JP" sz="800" dirty="0">
                <a:solidFill>
                  <a:prstClr val="black"/>
                </a:solidFill>
                <a:latin typeface="Verdana" pitchFamily="34" charset="0"/>
              </a:endParaRPr>
            </a:p>
          </p:txBody>
        </p:sp>
        <p:sp>
          <p:nvSpPr>
            <p:cNvPr id="76" name="Rectangle 87"/>
            <p:cNvSpPr>
              <a:spLocks noChangeArrowheads="1"/>
            </p:cNvSpPr>
            <p:nvPr/>
          </p:nvSpPr>
          <p:spPr bwMode="auto">
            <a:xfrm>
              <a:off x="7740027" y="2593414"/>
              <a:ext cx="200146"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9.0</a:t>
              </a:r>
              <a:endParaRPr kumimoji="1" lang="en-US" altLang="ja-JP" sz="800" dirty="0">
                <a:solidFill>
                  <a:prstClr val="black"/>
                </a:solidFill>
                <a:latin typeface="Verdana" pitchFamily="34" charset="0"/>
              </a:endParaRPr>
            </a:p>
          </p:txBody>
        </p:sp>
        <p:sp>
          <p:nvSpPr>
            <p:cNvPr id="77" name="Rectangle 88"/>
            <p:cNvSpPr>
              <a:spLocks noChangeArrowheads="1"/>
            </p:cNvSpPr>
            <p:nvPr/>
          </p:nvSpPr>
          <p:spPr bwMode="auto">
            <a:xfrm>
              <a:off x="8228944" y="2593414"/>
              <a:ext cx="278297"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10.0</a:t>
              </a:r>
              <a:endParaRPr kumimoji="1" lang="en-US" altLang="ja-JP" sz="800" dirty="0">
                <a:solidFill>
                  <a:prstClr val="black"/>
                </a:solidFill>
                <a:latin typeface="Verdana" pitchFamily="34" charset="0"/>
              </a:endParaRPr>
            </a:p>
          </p:txBody>
        </p:sp>
        <p:sp>
          <p:nvSpPr>
            <p:cNvPr id="78" name="Rectangle 89"/>
            <p:cNvSpPr>
              <a:spLocks noChangeArrowheads="1"/>
            </p:cNvSpPr>
            <p:nvPr/>
          </p:nvSpPr>
          <p:spPr bwMode="auto">
            <a:xfrm>
              <a:off x="8770717" y="2593414"/>
              <a:ext cx="278297"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11.0</a:t>
              </a:r>
              <a:endParaRPr kumimoji="1" lang="en-US" altLang="ja-JP" sz="800" dirty="0">
                <a:solidFill>
                  <a:prstClr val="black"/>
                </a:solidFill>
                <a:latin typeface="Verdana" pitchFamily="34" charset="0"/>
              </a:endParaRPr>
            </a:p>
          </p:txBody>
        </p:sp>
        <p:sp>
          <p:nvSpPr>
            <p:cNvPr id="79" name="Rectangle 90"/>
            <p:cNvSpPr>
              <a:spLocks noChangeArrowheads="1"/>
            </p:cNvSpPr>
            <p:nvPr/>
          </p:nvSpPr>
          <p:spPr bwMode="auto">
            <a:xfrm>
              <a:off x="9301168" y="2593414"/>
              <a:ext cx="278297" cy="908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defRPr/>
              </a:pPr>
              <a:r>
                <a:rPr kumimoji="1" lang="en-US" altLang="ja-JP" sz="800" dirty="0">
                  <a:solidFill>
                    <a:srgbClr val="000000"/>
                  </a:solidFill>
                  <a:latin typeface="Verdana" pitchFamily="34" charset="0"/>
                </a:rPr>
                <a:t>12.0</a:t>
              </a:r>
              <a:endParaRPr kumimoji="1" lang="en-US" altLang="ja-JP" sz="800" dirty="0">
                <a:solidFill>
                  <a:prstClr val="black"/>
                </a:solidFill>
                <a:latin typeface="Verdana" pitchFamily="34" charset="0"/>
              </a:endParaRPr>
            </a:p>
          </p:txBody>
        </p:sp>
        <p:sp>
          <p:nvSpPr>
            <p:cNvPr id="80" name="Line 93"/>
            <p:cNvSpPr>
              <a:spLocks noChangeShapeType="1"/>
            </p:cNvSpPr>
            <p:nvPr/>
          </p:nvSpPr>
          <p:spPr bwMode="auto">
            <a:xfrm flipV="1">
              <a:off x="3505895"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1" name="Line 94"/>
            <p:cNvSpPr>
              <a:spLocks noChangeShapeType="1"/>
            </p:cNvSpPr>
            <p:nvPr/>
          </p:nvSpPr>
          <p:spPr bwMode="auto">
            <a:xfrm flipV="1">
              <a:off x="4040117" y="2546575"/>
              <a:ext cx="5664"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2" name="Line 95"/>
            <p:cNvSpPr>
              <a:spLocks noChangeShapeType="1"/>
            </p:cNvSpPr>
            <p:nvPr/>
          </p:nvSpPr>
          <p:spPr bwMode="auto">
            <a:xfrm flipV="1">
              <a:off x="4578115"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3" name="Line 96"/>
            <p:cNvSpPr>
              <a:spLocks noChangeShapeType="1"/>
            </p:cNvSpPr>
            <p:nvPr/>
          </p:nvSpPr>
          <p:spPr bwMode="auto">
            <a:xfrm flipV="1">
              <a:off x="5112336"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4" name="Line 97"/>
            <p:cNvSpPr>
              <a:spLocks noChangeShapeType="1"/>
            </p:cNvSpPr>
            <p:nvPr/>
          </p:nvSpPr>
          <p:spPr bwMode="auto">
            <a:xfrm flipV="1">
              <a:off x="5650334" y="2546575"/>
              <a:ext cx="1887"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5" name="Line 98"/>
            <p:cNvSpPr>
              <a:spLocks noChangeShapeType="1"/>
            </p:cNvSpPr>
            <p:nvPr/>
          </p:nvSpPr>
          <p:spPr bwMode="auto">
            <a:xfrm flipV="1">
              <a:off x="6184556"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6" name="Line 99"/>
            <p:cNvSpPr>
              <a:spLocks noChangeShapeType="1"/>
            </p:cNvSpPr>
            <p:nvPr/>
          </p:nvSpPr>
          <p:spPr bwMode="auto">
            <a:xfrm flipV="1">
              <a:off x="6720665"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7" name="Line 100"/>
            <p:cNvSpPr>
              <a:spLocks noChangeShapeType="1"/>
            </p:cNvSpPr>
            <p:nvPr/>
          </p:nvSpPr>
          <p:spPr bwMode="auto">
            <a:xfrm flipV="1">
              <a:off x="7254888"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8" name="Line 101"/>
            <p:cNvSpPr>
              <a:spLocks noChangeShapeType="1"/>
            </p:cNvSpPr>
            <p:nvPr/>
          </p:nvSpPr>
          <p:spPr bwMode="auto">
            <a:xfrm flipV="1">
              <a:off x="7792885"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89" name="Line 102"/>
            <p:cNvSpPr>
              <a:spLocks noChangeShapeType="1"/>
            </p:cNvSpPr>
            <p:nvPr/>
          </p:nvSpPr>
          <p:spPr bwMode="auto">
            <a:xfrm flipV="1">
              <a:off x="8327107" y="2546575"/>
              <a:ext cx="3775"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0" name="Line 103"/>
            <p:cNvSpPr>
              <a:spLocks noChangeShapeType="1"/>
            </p:cNvSpPr>
            <p:nvPr/>
          </p:nvSpPr>
          <p:spPr bwMode="auto">
            <a:xfrm flipV="1">
              <a:off x="8863217" y="2546575"/>
              <a:ext cx="5663" cy="18736"/>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1" name="Line 108"/>
            <p:cNvSpPr>
              <a:spLocks noChangeShapeType="1"/>
            </p:cNvSpPr>
            <p:nvPr/>
          </p:nvSpPr>
          <p:spPr bwMode="auto">
            <a:xfrm flipV="1">
              <a:off x="3018866" y="1019621"/>
              <a:ext cx="1887" cy="1526954"/>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2" name="Line 109"/>
            <p:cNvSpPr>
              <a:spLocks noChangeShapeType="1"/>
            </p:cNvSpPr>
            <p:nvPr/>
          </p:nvSpPr>
          <p:spPr bwMode="auto">
            <a:xfrm>
              <a:off x="3001876" y="2546575"/>
              <a:ext cx="16990"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3" name="Line 203"/>
            <p:cNvSpPr>
              <a:spLocks noChangeShapeType="1"/>
            </p:cNvSpPr>
            <p:nvPr/>
          </p:nvSpPr>
          <p:spPr bwMode="auto">
            <a:xfrm>
              <a:off x="2992438" y="2546575"/>
              <a:ext cx="26428"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4" name="Freeform 244"/>
            <p:cNvSpPr>
              <a:spLocks/>
            </p:cNvSpPr>
            <p:nvPr/>
          </p:nvSpPr>
          <p:spPr bwMode="auto">
            <a:xfrm flipV="1">
              <a:off x="3018866" y="1019621"/>
              <a:ext cx="6484284" cy="1526954"/>
            </a:xfrm>
            <a:custGeom>
              <a:avLst/>
              <a:gdLst>
                <a:gd name="T0" fmla="*/ 2147483647 w 5677"/>
                <a:gd name="T1" fmla="*/ 2147483647 h 7306"/>
                <a:gd name="T2" fmla="*/ 2147483647 w 5677"/>
                <a:gd name="T3" fmla="*/ 2147483647 h 7306"/>
                <a:gd name="T4" fmla="*/ 2147483647 w 5677"/>
                <a:gd name="T5" fmla="*/ 2147483647 h 7306"/>
                <a:gd name="T6" fmla="*/ 2147483647 w 5677"/>
                <a:gd name="T7" fmla="*/ 2147483647 h 7306"/>
                <a:gd name="T8" fmla="*/ 2147483647 w 5677"/>
                <a:gd name="T9" fmla="*/ 2147483647 h 7306"/>
                <a:gd name="T10" fmla="*/ 2147483647 w 5677"/>
                <a:gd name="T11" fmla="*/ 2147483647 h 7306"/>
                <a:gd name="T12" fmla="*/ 2147483647 w 5677"/>
                <a:gd name="T13" fmla="*/ 2147483647 h 7306"/>
                <a:gd name="T14" fmla="*/ 2147483647 w 5677"/>
                <a:gd name="T15" fmla="*/ 2147483647 h 7306"/>
                <a:gd name="T16" fmla="*/ 2147483647 w 5677"/>
                <a:gd name="T17" fmla="*/ 2147483647 h 7306"/>
                <a:gd name="T18" fmla="*/ 2147483647 w 5677"/>
                <a:gd name="T19" fmla="*/ 2147483647 h 7306"/>
                <a:gd name="T20" fmla="*/ 2147483647 w 5677"/>
                <a:gd name="T21" fmla="*/ 2147483647 h 7306"/>
                <a:gd name="T22" fmla="*/ 2147483647 w 5677"/>
                <a:gd name="T23" fmla="*/ 2147483647 h 7306"/>
                <a:gd name="T24" fmla="*/ 2147483647 w 5677"/>
                <a:gd name="T25" fmla="*/ 2147483647 h 7306"/>
                <a:gd name="T26" fmla="*/ 2147483647 w 5677"/>
                <a:gd name="T27" fmla="*/ 2147483647 h 7306"/>
                <a:gd name="T28" fmla="*/ 2147483647 w 5677"/>
                <a:gd name="T29" fmla="*/ 2147483647 h 7306"/>
                <a:gd name="T30" fmla="*/ 2147483647 w 5677"/>
                <a:gd name="T31" fmla="*/ 2147483647 h 7306"/>
                <a:gd name="T32" fmla="*/ 2147483647 w 5677"/>
                <a:gd name="T33" fmla="*/ 2147483647 h 7306"/>
                <a:gd name="T34" fmla="*/ 2147483647 w 5677"/>
                <a:gd name="T35" fmla="*/ 2147483647 h 7306"/>
                <a:gd name="T36" fmla="*/ 2147483647 w 5677"/>
                <a:gd name="T37" fmla="*/ 2147483647 h 7306"/>
                <a:gd name="T38" fmla="*/ 2147483647 w 5677"/>
                <a:gd name="T39" fmla="*/ 2147483647 h 7306"/>
                <a:gd name="T40" fmla="*/ 2147483647 w 5677"/>
                <a:gd name="T41" fmla="*/ 2147483647 h 7306"/>
                <a:gd name="T42" fmla="*/ 2147483647 w 5677"/>
                <a:gd name="T43" fmla="*/ 2147483647 h 7306"/>
                <a:gd name="T44" fmla="*/ 2147483647 w 5677"/>
                <a:gd name="T45" fmla="*/ 2147483647 h 7306"/>
                <a:gd name="T46" fmla="*/ 2147483647 w 5677"/>
                <a:gd name="T47" fmla="*/ 2147483647 h 7306"/>
                <a:gd name="T48" fmla="*/ 2147483647 w 5677"/>
                <a:gd name="T49" fmla="*/ 2147483647 h 7306"/>
                <a:gd name="T50" fmla="*/ 2147483647 w 5677"/>
                <a:gd name="T51" fmla="*/ 2147483647 h 7306"/>
                <a:gd name="T52" fmla="*/ 2147483647 w 5677"/>
                <a:gd name="T53" fmla="*/ 2147483647 h 7306"/>
                <a:gd name="T54" fmla="*/ 2147483647 w 5677"/>
                <a:gd name="T55" fmla="*/ 2147483647 h 7306"/>
                <a:gd name="T56" fmla="*/ 2147483647 w 5677"/>
                <a:gd name="T57" fmla="*/ 2147483647 h 7306"/>
                <a:gd name="T58" fmla="*/ 2147483647 w 5677"/>
                <a:gd name="T59" fmla="*/ 2147483647 h 7306"/>
                <a:gd name="T60" fmla="*/ 2147483647 w 5677"/>
                <a:gd name="T61" fmla="*/ 2147483647 h 7306"/>
                <a:gd name="T62" fmla="*/ 2147483647 w 5677"/>
                <a:gd name="T63" fmla="*/ 2147483647 h 7306"/>
                <a:gd name="T64" fmla="*/ 2147483647 w 5677"/>
                <a:gd name="T65" fmla="*/ 2147483647 h 7306"/>
                <a:gd name="T66" fmla="*/ 2147483647 w 5677"/>
                <a:gd name="T67" fmla="*/ 2147483647 h 7306"/>
                <a:gd name="T68" fmla="*/ 2147483647 w 5677"/>
                <a:gd name="T69" fmla="*/ 2147483647 h 7306"/>
                <a:gd name="T70" fmla="*/ 2147483647 w 5677"/>
                <a:gd name="T71" fmla="*/ 2147483647 h 7306"/>
                <a:gd name="T72" fmla="*/ 2147483647 w 5677"/>
                <a:gd name="T73" fmla="*/ 2147483647 h 7306"/>
                <a:gd name="T74" fmla="*/ 2147483647 w 5677"/>
                <a:gd name="T75" fmla="*/ 2147483647 h 7306"/>
                <a:gd name="T76" fmla="*/ 2147483647 w 5677"/>
                <a:gd name="T77" fmla="*/ 2147483647 h 7306"/>
                <a:gd name="T78" fmla="*/ 2147483647 w 5677"/>
                <a:gd name="T79" fmla="*/ 2147483647 h 7306"/>
                <a:gd name="T80" fmla="*/ 2147483647 w 5677"/>
                <a:gd name="T81" fmla="*/ 2147483647 h 7306"/>
                <a:gd name="T82" fmla="*/ 2147483647 w 5677"/>
                <a:gd name="T83" fmla="*/ 2147483647 h 7306"/>
                <a:gd name="T84" fmla="*/ 2147483647 w 5677"/>
                <a:gd name="T85" fmla="*/ 2147483647 h 7306"/>
                <a:gd name="T86" fmla="*/ 2147483647 w 5677"/>
                <a:gd name="T87" fmla="*/ 2147483647 h 7306"/>
                <a:gd name="T88" fmla="*/ 2147483647 w 5677"/>
                <a:gd name="T89" fmla="*/ 2147483647 h 7306"/>
                <a:gd name="T90" fmla="*/ 2147483647 w 5677"/>
                <a:gd name="T91" fmla="*/ 2147483647 h 7306"/>
                <a:gd name="T92" fmla="*/ 2147483647 w 5677"/>
                <a:gd name="T93" fmla="*/ 2147483647 h 7306"/>
                <a:gd name="T94" fmla="*/ 2147483647 w 5677"/>
                <a:gd name="T95" fmla="*/ 2147483647 h 7306"/>
                <a:gd name="T96" fmla="*/ 2147483647 w 5677"/>
                <a:gd name="T97" fmla="*/ 2147483647 h 7306"/>
                <a:gd name="T98" fmla="*/ 2147483647 w 5677"/>
                <a:gd name="T99" fmla="*/ 2147483647 h 7306"/>
                <a:gd name="T100" fmla="*/ 2147483647 w 5677"/>
                <a:gd name="T101" fmla="*/ 2147483647 h 7306"/>
                <a:gd name="T102" fmla="*/ 2147483647 w 5677"/>
                <a:gd name="T103" fmla="*/ 2147483647 h 7306"/>
                <a:gd name="T104" fmla="*/ 2147483647 w 5677"/>
                <a:gd name="T105" fmla="*/ 2147483647 h 7306"/>
                <a:gd name="T106" fmla="*/ 2147483647 w 5677"/>
                <a:gd name="T107" fmla="*/ 2147483647 h 7306"/>
                <a:gd name="T108" fmla="*/ 2147483647 w 5677"/>
                <a:gd name="T109" fmla="*/ 2147483647 h 7306"/>
                <a:gd name="T110" fmla="*/ 2147483647 w 5677"/>
                <a:gd name="T111" fmla="*/ 2147483647 h 7306"/>
                <a:gd name="T112" fmla="*/ 2147483647 w 5677"/>
                <a:gd name="T113" fmla="*/ 2147483647 h 7306"/>
                <a:gd name="T114" fmla="*/ 2147483647 w 5677"/>
                <a:gd name="T115" fmla="*/ 2147483647 h 7306"/>
                <a:gd name="T116" fmla="*/ 2147483647 w 5677"/>
                <a:gd name="T117" fmla="*/ 2147483647 h 7306"/>
                <a:gd name="T118" fmla="*/ 2147483647 w 5677"/>
                <a:gd name="T119" fmla="*/ 2147483647 h 7306"/>
                <a:gd name="T120" fmla="*/ 2147483647 w 5677"/>
                <a:gd name="T121" fmla="*/ 2147483647 h 7306"/>
                <a:gd name="T122" fmla="*/ 2147483647 w 5677"/>
                <a:gd name="T123" fmla="*/ 2147483647 h 7306"/>
                <a:gd name="T124" fmla="*/ 2147483647 w 5677"/>
                <a:gd name="T125" fmla="*/ 2147483647 h 730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5677" h="7306">
                  <a:moveTo>
                    <a:pt x="0" y="4"/>
                  </a:moveTo>
                  <a:lnTo>
                    <a:pt x="1" y="0"/>
                  </a:lnTo>
                  <a:lnTo>
                    <a:pt x="2" y="4"/>
                  </a:lnTo>
                  <a:lnTo>
                    <a:pt x="4" y="0"/>
                  </a:lnTo>
                  <a:lnTo>
                    <a:pt x="5" y="4"/>
                  </a:lnTo>
                  <a:lnTo>
                    <a:pt x="7" y="3"/>
                  </a:lnTo>
                  <a:lnTo>
                    <a:pt x="8" y="4"/>
                  </a:lnTo>
                  <a:lnTo>
                    <a:pt x="10" y="3"/>
                  </a:lnTo>
                  <a:lnTo>
                    <a:pt x="11" y="3"/>
                  </a:lnTo>
                  <a:lnTo>
                    <a:pt x="13" y="4"/>
                  </a:lnTo>
                  <a:lnTo>
                    <a:pt x="14" y="3"/>
                  </a:lnTo>
                  <a:lnTo>
                    <a:pt x="16" y="3"/>
                  </a:lnTo>
                  <a:lnTo>
                    <a:pt x="17" y="4"/>
                  </a:lnTo>
                  <a:lnTo>
                    <a:pt x="19" y="3"/>
                  </a:lnTo>
                  <a:lnTo>
                    <a:pt x="20" y="3"/>
                  </a:lnTo>
                  <a:lnTo>
                    <a:pt x="22" y="0"/>
                  </a:lnTo>
                  <a:lnTo>
                    <a:pt x="23" y="4"/>
                  </a:lnTo>
                  <a:lnTo>
                    <a:pt x="25" y="0"/>
                  </a:lnTo>
                  <a:lnTo>
                    <a:pt x="26" y="0"/>
                  </a:lnTo>
                  <a:lnTo>
                    <a:pt x="28" y="3"/>
                  </a:lnTo>
                  <a:lnTo>
                    <a:pt x="29" y="0"/>
                  </a:lnTo>
                  <a:lnTo>
                    <a:pt x="31" y="3"/>
                  </a:lnTo>
                  <a:lnTo>
                    <a:pt x="32" y="3"/>
                  </a:lnTo>
                  <a:lnTo>
                    <a:pt x="34" y="3"/>
                  </a:lnTo>
                  <a:lnTo>
                    <a:pt x="35" y="3"/>
                  </a:lnTo>
                  <a:lnTo>
                    <a:pt x="36" y="0"/>
                  </a:lnTo>
                  <a:lnTo>
                    <a:pt x="38" y="3"/>
                  </a:lnTo>
                  <a:lnTo>
                    <a:pt x="39" y="3"/>
                  </a:lnTo>
                  <a:lnTo>
                    <a:pt x="41" y="3"/>
                  </a:lnTo>
                  <a:lnTo>
                    <a:pt x="42" y="3"/>
                  </a:lnTo>
                  <a:lnTo>
                    <a:pt x="44" y="3"/>
                  </a:lnTo>
                  <a:lnTo>
                    <a:pt x="45" y="0"/>
                  </a:lnTo>
                  <a:lnTo>
                    <a:pt x="47" y="3"/>
                  </a:lnTo>
                  <a:lnTo>
                    <a:pt x="48" y="3"/>
                  </a:lnTo>
                  <a:lnTo>
                    <a:pt x="50" y="3"/>
                  </a:lnTo>
                  <a:lnTo>
                    <a:pt x="51" y="3"/>
                  </a:lnTo>
                  <a:lnTo>
                    <a:pt x="53" y="0"/>
                  </a:lnTo>
                  <a:lnTo>
                    <a:pt x="54" y="3"/>
                  </a:lnTo>
                  <a:lnTo>
                    <a:pt x="56" y="3"/>
                  </a:lnTo>
                  <a:lnTo>
                    <a:pt x="57" y="0"/>
                  </a:lnTo>
                  <a:lnTo>
                    <a:pt x="59" y="3"/>
                  </a:lnTo>
                  <a:lnTo>
                    <a:pt x="60" y="3"/>
                  </a:lnTo>
                  <a:lnTo>
                    <a:pt x="62" y="3"/>
                  </a:lnTo>
                  <a:lnTo>
                    <a:pt x="63" y="3"/>
                  </a:lnTo>
                  <a:lnTo>
                    <a:pt x="65" y="3"/>
                  </a:lnTo>
                  <a:lnTo>
                    <a:pt x="66" y="3"/>
                  </a:lnTo>
                  <a:lnTo>
                    <a:pt x="68" y="3"/>
                  </a:lnTo>
                  <a:lnTo>
                    <a:pt x="69" y="3"/>
                  </a:lnTo>
                  <a:lnTo>
                    <a:pt x="71" y="0"/>
                  </a:lnTo>
                  <a:lnTo>
                    <a:pt x="72" y="3"/>
                  </a:lnTo>
                  <a:lnTo>
                    <a:pt x="73" y="0"/>
                  </a:lnTo>
                  <a:lnTo>
                    <a:pt x="75" y="3"/>
                  </a:lnTo>
                  <a:lnTo>
                    <a:pt x="76" y="2"/>
                  </a:lnTo>
                  <a:lnTo>
                    <a:pt x="78" y="3"/>
                  </a:lnTo>
                  <a:lnTo>
                    <a:pt x="79" y="3"/>
                  </a:lnTo>
                  <a:lnTo>
                    <a:pt x="81" y="0"/>
                  </a:lnTo>
                  <a:lnTo>
                    <a:pt x="82" y="3"/>
                  </a:lnTo>
                  <a:lnTo>
                    <a:pt x="84" y="0"/>
                  </a:lnTo>
                  <a:lnTo>
                    <a:pt x="85" y="2"/>
                  </a:lnTo>
                  <a:lnTo>
                    <a:pt x="87" y="3"/>
                  </a:lnTo>
                  <a:lnTo>
                    <a:pt x="88" y="2"/>
                  </a:lnTo>
                  <a:lnTo>
                    <a:pt x="90" y="0"/>
                  </a:lnTo>
                  <a:lnTo>
                    <a:pt x="91" y="2"/>
                  </a:lnTo>
                  <a:lnTo>
                    <a:pt x="93" y="2"/>
                  </a:lnTo>
                  <a:lnTo>
                    <a:pt x="94" y="3"/>
                  </a:lnTo>
                  <a:lnTo>
                    <a:pt x="96" y="3"/>
                  </a:lnTo>
                  <a:lnTo>
                    <a:pt x="97" y="3"/>
                  </a:lnTo>
                  <a:lnTo>
                    <a:pt x="99" y="2"/>
                  </a:lnTo>
                  <a:lnTo>
                    <a:pt x="100" y="3"/>
                  </a:lnTo>
                  <a:lnTo>
                    <a:pt x="102" y="2"/>
                  </a:lnTo>
                  <a:lnTo>
                    <a:pt x="103" y="0"/>
                  </a:lnTo>
                  <a:lnTo>
                    <a:pt x="105" y="3"/>
                  </a:lnTo>
                  <a:lnTo>
                    <a:pt x="106" y="2"/>
                  </a:lnTo>
                  <a:lnTo>
                    <a:pt x="107" y="0"/>
                  </a:lnTo>
                  <a:lnTo>
                    <a:pt x="109" y="0"/>
                  </a:lnTo>
                  <a:lnTo>
                    <a:pt x="110" y="0"/>
                  </a:lnTo>
                  <a:lnTo>
                    <a:pt x="112" y="2"/>
                  </a:lnTo>
                  <a:lnTo>
                    <a:pt x="113" y="2"/>
                  </a:lnTo>
                  <a:lnTo>
                    <a:pt x="115" y="3"/>
                  </a:lnTo>
                  <a:lnTo>
                    <a:pt x="116" y="3"/>
                  </a:lnTo>
                  <a:lnTo>
                    <a:pt x="118" y="3"/>
                  </a:lnTo>
                  <a:lnTo>
                    <a:pt x="119" y="2"/>
                  </a:lnTo>
                  <a:lnTo>
                    <a:pt x="121" y="3"/>
                  </a:lnTo>
                  <a:lnTo>
                    <a:pt x="122" y="0"/>
                  </a:lnTo>
                  <a:lnTo>
                    <a:pt x="124" y="0"/>
                  </a:lnTo>
                  <a:lnTo>
                    <a:pt x="125" y="2"/>
                  </a:lnTo>
                  <a:lnTo>
                    <a:pt x="127" y="2"/>
                  </a:lnTo>
                  <a:lnTo>
                    <a:pt x="128" y="2"/>
                  </a:lnTo>
                  <a:lnTo>
                    <a:pt x="130" y="2"/>
                  </a:lnTo>
                  <a:lnTo>
                    <a:pt x="131" y="2"/>
                  </a:lnTo>
                  <a:lnTo>
                    <a:pt x="133" y="2"/>
                  </a:lnTo>
                  <a:lnTo>
                    <a:pt x="134" y="2"/>
                  </a:lnTo>
                  <a:lnTo>
                    <a:pt x="136" y="0"/>
                  </a:lnTo>
                  <a:lnTo>
                    <a:pt x="137" y="2"/>
                  </a:lnTo>
                  <a:lnTo>
                    <a:pt x="139" y="2"/>
                  </a:lnTo>
                  <a:lnTo>
                    <a:pt x="140" y="0"/>
                  </a:lnTo>
                  <a:lnTo>
                    <a:pt x="142" y="2"/>
                  </a:lnTo>
                  <a:lnTo>
                    <a:pt x="143" y="2"/>
                  </a:lnTo>
                  <a:lnTo>
                    <a:pt x="144" y="2"/>
                  </a:lnTo>
                  <a:lnTo>
                    <a:pt x="146" y="3"/>
                  </a:lnTo>
                  <a:lnTo>
                    <a:pt x="147" y="3"/>
                  </a:lnTo>
                  <a:lnTo>
                    <a:pt x="149" y="2"/>
                  </a:lnTo>
                  <a:lnTo>
                    <a:pt x="150" y="3"/>
                  </a:lnTo>
                  <a:lnTo>
                    <a:pt x="152" y="3"/>
                  </a:lnTo>
                  <a:lnTo>
                    <a:pt x="153" y="0"/>
                  </a:lnTo>
                  <a:lnTo>
                    <a:pt x="155" y="0"/>
                  </a:lnTo>
                  <a:lnTo>
                    <a:pt x="156" y="0"/>
                  </a:lnTo>
                  <a:lnTo>
                    <a:pt x="158" y="4"/>
                  </a:lnTo>
                  <a:lnTo>
                    <a:pt x="159" y="10"/>
                  </a:lnTo>
                  <a:lnTo>
                    <a:pt x="161" y="19"/>
                  </a:lnTo>
                  <a:lnTo>
                    <a:pt x="162" y="24"/>
                  </a:lnTo>
                  <a:lnTo>
                    <a:pt x="164" y="33"/>
                  </a:lnTo>
                  <a:lnTo>
                    <a:pt x="165" y="38"/>
                  </a:lnTo>
                  <a:lnTo>
                    <a:pt x="167" y="35"/>
                  </a:lnTo>
                  <a:lnTo>
                    <a:pt x="168" y="37"/>
                  </a:lnTo>
                  <a:lnTo>
                    <a:pt x="170" y="43"/>
                  </a:lnTo>
                  <a:lnTo>
                    <a:pt x="171" y="46"/>
                  </a:lnTo>
                  <a:lnTo>
                    <a:pt x="173" y="44"/>
                  </a:lnTo>
                  <a:lnTo>
                    <a:pt x="174" y="43"/>
                  </a:lnTo>
                  <a:lnTo>
                    <a:pt x="176" y="41"/>
                  </a:lnTo>
                  <a:lnTo>
                    <a:pt x="177" y="41"/>
                  </a:lnTo>
                  <a:lnTo>
                    <a:pt x="178" y="41"/>
                  </a:lnTo>
                  <a:lnTo>
                    <a:pt x="180" y="40"/>
                  </a:lnTo>
                  <a:lnTo>
                    <a:pt x="181" y="33"/>
                  </a:lnTo>
                  <a:lnTo>
                    <a:pt x="183" y="24"/>
                  </a:lnTo>
                  <a:lnTo>
                    <a:pt x="184" y="19"/>
                  </a:lnTo>
                  <a:lnTo>
                    <a:pt x="186" y="17"/>
                  </a:lnTo>
                  <a:lnTo>
                    <a:pt x="187" y="16"/>
                  </a:lnTo>
                  <a:lnTo>
                    <a:pt x="189" y="18"/>
                  </a:lnTo>
                  <a:lnTo>
                    <a:pt x="190" y="19"/>
                  </a:lnTo>
                  <a:lnTo>
                    <a:pt x="192" y="20"/>
                  </a:lnTo>
                  <a:lnTo>
                    <a:pt x="193" y="19"/>
                  </a:lnTo>
                  <a:lnTo>
                    <a:pt x="195" y="18"/>
                  </a:lnTo>
                  <a:lnTo>
                    <a:pt x="196" y="14"/>
                  </a:lnTo>
                  <a:lnTo>
                    <a:pt x="198" y="11"/>
                  </a:lnTo>
                  <a:lnTo>
                    <a:pt x="199" y="10"/>
                  </a:lnTo>
                  <a:lnTo>
                    <a:pt x="201" y="8"/>
                  </a:lnTo>
                  <a:lnTo>
                    <a:pt x="202" y="6"/>
                  </a:lnTo>
                  <a:lnTo>
                    <a:pt x="204" y="5"/>
                  </a:lnTo>
                  <a:lnTo>
                    <a:pt x="205" y="5"/>
                  </a:lnTo>
                  <a:lnTo>
                    <a:pt x="207" y="5"/>
                  </a:lnTo>
                  <a:lnTo>
                    <a:pt x="208" y="6"/>
                  </a:lnTo>
                  <a:lnTo>
                    <a:pt x="210" y="6"/>
                  </a:lnTo>
                  <a:lnTo>
                    <a:pt x="211" y="5"/>
                  </a:lnTo>
                  <a:lnTo>
                    <a:pt x="213" y="7"/>
                  </a:lnTo>
                  <a:lnTo>
                    <a:pt x="214" y="24"/>
                  </a:lnTo>
                  <a:lnTo>
                    <a:pt x="215" y="115"/>
                  </a:lnTo>
                  <a:lnTo>
                    <a:pt x="217" y="591"/>
                  </a:lnTo>
                  <a:lnTo>
                    <a:pt x="218" y="1759"/>
                  </a:lnTo>
                  <a:lnTo>
                    <a:pt x="220" y="3666"/>
                  </a:lnTo>
                  <a:lnTo>
                    <a:pt x="221" y="5349"/>
                  </a:lnTo>
                  <a:lnTo>
                    <a:pt x="223" y="6259"/>
                  </a:lnTo>
                  <a:lnTo>
                    <a:pt x="224" y="6729"/>
                  </a:lnTo>
                  <a:lnTo>
                    <a:pt x="226" y="6841"/>
                  </a:lnTo>
                  <a:lnTo>
                    <a:pt x="227" y="6731"/>
                  </a:lnTo>
                  <a:lnTo>
                    <a:pt x="229" y="6546"/>
                  </a:lnTo>
                  <a:lnTo>
                    <a:pt x="230" y="6271"/>
                  </a:lnTo>
                  <a:lnTo>
                    <a:pt x="232" y="5852"/>
                  </a:lnTo>
                  <a:lnTo>
                    <a:pt x="233" y="5347"/>
                  </a:lnTo>
                  <a:lnTo>
                    <a:pt x="235" y="4740"/>
                  </a:lnTo>
                  <a:lnTo>
                    <a:pt x="236" y="4523"/>
                  </a:lnTo>
                  <a:lnTo>
                    <a:pt x="238" y="4157"/>
                  </a:lnTo>
                  <a:lnTo>
                    <a:pt x="239" y="3930"/>
                  </a:lnTo>
                  <a:lnTo>
                    <a:pt x="241" y="3805"/>
                  </a:lnTo>
                  <a:lnTo>
                    <a:pt x="242" y="3819"/>
                  </a:lnTo>
                  <a:lnTo>
                    <a:pt x="244" y="3872"/>
                  </a:lnTo>
                  <a:lnTo>
                    <a:pt x="245" y="3944"/>
                  </a:lnTo>
                  <a:lnTo>
                    <a:pt x="247" y="3911"/>
                  </a:lnTo>
                  <a:lnTo>
                    <a:pt x="248" y="3626"/>
                  </a:lnTo>
                  <a:lnTo>
                    <a:pt x="249" y="3326"/>
                  </a:lnTo>
                  <a:lnTo>
                    <a:pt x="251" y="3117"/>
                  </a:lnTo>
                  <a:lnTo>
                    <a:pt x="252" y="2928"/>
                  </a:lnTo>
                  <a:lnTo>
                    <a:pt x="254" y="2722"/>
                  </a:lnTo>
                  <a:lnTo>
                    <a:pt x="255" y="2468"/>
                  </a:lnTo>
                  <a:lnTo>
                    <a:pt x="257" y="2237"/>
                  </a:lnTo>
                  <a:lnTo>
                    <a:pt x="258" y="2047"/>
                  </a:lnTo>
                  <a:lnTo>
                    <a:pt x="260" y="1877"/>
                  </a:lnTo>
                  <a:lnTo>
                    <a:pt x="261" y="1740"/>
                  </a:lnTo>
                  <a:lnTo>
                    <a:pt x="263" y="1611"/>
                  </a:lnTo>
                  <a:lnTo>
                    <a:pt x="264" y="1521"/>
                  </a:lnTo>
                  <a:lnTo>
                    <a:pt x="266" y="1433"/>
                  </a:lnTo>
                  <a:lnTo>
                    <a:pt x="267" y="1361"/>
                  </a:lnTo>
                  <a:lnTo>
                    <a:pt x="269" y="1305"/>
                  </a:lnTo>
                  <a:lnTo>
                    <a:pt x="270" y="1286"/>
                  </a:lnTo>
                  <a:lnTo>
                    <a:pt x="272" y="1271"/>
                  </a:lnTo>
                  <a:lnTo>
                    <a:pt x="273" y="1300"/>
                  </a:lnTo>
                  <a:lnTo>
                    <a:pt x="275" y="1409"/>
                  </a:lnTo>
                  <a:lnTo>
                    <a:pt x="276" y="1640"/>
                  </a:lnTo>
                  <a:lnTo>
                    <a:pt x="278" y="1856"/>
                  </a:lnTo>
                  <a:lnTo>
                    <a:pt x="279" y="1983"/>
                  </a:lnTo>
                  <a:lnTo>
                    <a:pt x="281" y="2048"/>
                  </a:lnTo>
                  <a:lnTo>
                    <a:pt x="282" y="2036"/>
                  </a:lnTo>
                  <a:lnTo>
                    <a:pt x="284" y="2015"/>
                  </a:lnTo>
                  <a:lnTo>
                    <a:pt x="285" y="1958"/>
                  </a:lnTo>
                  <a:lnTo>
                    <a:pt x="286" y="1885"/>
                  </a:lnTo>
                  <a:lnTo>
                    <a:pt x="288" y="1787"/>
                  </a:lnTo>
                  <a:lnTo>
                    <a:pt x="289" y="1665"/>
                  </a:lnTo>
                  <a:lnTo>
                    <a:pt x="291" y="1535"/>
                  </a:lnTo>
                  <a:lnTo>
                    <a:pt x="292" y="1404"/>
                  </a:lnTo>
                  <a:lnTo>
                    <a:pt x="294" y="1275"/>
                  </a:lnTo>
                  <a:lnTo>
                    <a:pt x="295" y="1192"/>
                  </a:lnTo>
                  <a:lnTo>
                    <a:pt x="297" y="1121"/>
                  </a:lnTo>
                  <a:lnTo>
                    <a:pt x="298" y="1078"/>
                  </a:lnTo>
                  <a:lnTo>
                    <a:pt x="300" y="1057"/>
                  </a:lnTo>
                  <a:lnTo>
                    <a:pt x="301" y="1056"/>
                  </a:lnTo>
                  <a:lnTo>
                    <a:pt x="303" y="1052"/>
                  </a:lnTo>
                  <a:lnTo>
                    <a:pt x="304" y="1049"/>
                  </a:lnTo>
                  <a:lnTo>
                    <a:pt x="306" y="1043"/>
                  </a:lnTo>
                  <a:lnTo>
                    <a:pt x="307" y="1023"/>
                  </a:lnTo>
                  <a:lnTo>
                    <a:pt x="309" y="1014"/>
                  </a:lnTo>
                  <a:lnTo>
                    <a:pt x="310" y="1005"/>
                  </a:lnTo>
                  <a:lnTo>
                    <a:pt x="312" y="971"/>
                  </a:lnTo>
                  <a:lnTo>
                    <a:pt x="313" y="932"/>
                  </a:lnTo>
                  <a:lnTo>
                    <a:pt x="315" y="894"/>
                  </a:lnTo>
                  <a:lnTo>
                    <a:pt x="316" y="868"/>
                  </a:lnTo>
                  <a:lnTo>
                    <a:pt x="318" y="888"/>
                  </a:lnTo>
                  <a:lnTo>
                    <a:pt x="319" y="913"/>
                  </a:lnTo>
                  <a:lnTo>
                    <a:pt x="320" y="989"/>
                  </a:lnTo>
                  <a:lnTo>
                    <a:pt x="322" y="1024"/>
                  </a:lnTo>
                  <a:lnTo>
                    <a:pt x="323" y="1043"/>
                  </a:lnTo>
                  <a:lnTo>
                    <a:pt x="325" y="977"/>
                  </a:lnTo>
                  <a:lnTo>
                    <a:pt x="326" y="890"/>
                  </a:lnTo>
                  <a:lnTo>
                    <a:pt x="328" y="847"/>
                  </a:lnTo>
                  <a:lnTo>
                    <a:pt x="329" y="864"/>
                  </a:lnTo>
                  <a:lnTo>
                    <a:pt x="331" y="923"/>
                  </a:lnTo>
                  <a:lnTo>
                    <a:pt x="332" y="1007"/>
                  </a:lnTo>
                  <a:lnTo>
                    <a:pt x="334" y="1091"/>
                  </a:lnTo>
                  <a:lnTo>
                    <a:pt x="335" y="1186"/>
                  </a:lnTo>
                  <a:lnTo>
                    <a:pt x="337" y="1236"/>
                  </a:lnTo>
                  <a:lnTo>
                    <a:pt x="338" y="1300"/>
                  </a:lnTo>
                  <a:lnTo>
                    <a:pt x="340" y="1366"/>
                  </a:lnTo>
                  <a:lnTo>
                    <a:pt x="341" y="1399"/>
                  </a:lnTo>
                  <a:lnTo>
                    <a:pt x="343" y="1395"/>
                  </a:lnTo>
                  <a:lnTo>
                    <a:pt x="344" y="1377"/>
                  </a:lnTo>
                  <a:lnTo>
                    <a:pt x="346" y="1341"/>
                  </a:lnTo>
                  <a:lnTo>
                    <a:pt x="347" y="1298"/>
                  </a:lnTo>
                  <a:lnTo>
                    <a:pt x="349" y="1258"/>
                  </a:lnTo>
                  <a:lnTo>
                    <a:pt x="350" y="1230"/>
                  </a:lnTo>
                  <a:lnTo>
                    <a:pt x="352" y="1225"/>
                  </a:lnTo>
                  <a:lnTo>
                    <a:pt x="353" y="1234"/>
                  </a:lnTo>
                  <a:lnTo>
                    <a:pt x="355" y="1243"/>
                  </a:lnTo>
                  <a:lnTo>
                    <a:pt x="356" y="1204"/>
                  </a:lnTo>
                  <a:lnTo>
                    <a:pt x="357" y="1148"/>
                  </a:lnTo>
                  <a:lnTo>
                    <a:pt x="359" y="1075"/>
                  </a:lnTo>
                  <a:lnTo>
                    <a:pt x="360" y="1014"/>
                  </a:lnTo>
                  <a:lnTo>
                    <a:pt x="362" y="963"/>
                  </a:lnTo>
                  <a:lnTo>
                    <a:pt x="363" y="901"/>
                  </a:lnTo>
                  <a:lnTo>
                    <a:pt x="365" y="849"/>
                  </a:lnTo>
                  <a:lnTo>
                    <a:pt x="366" y="811"/>
                  </a:lnTo>
                  <a:lnTo>
                    <a:pt x="368" y="779"/>
                  </a:lnTo>
                  <a:lnTo>
                    <a:pt x="369" y="753"/>
                  </a:lnTo>
                  <a:lnTo>
                    <a:pt x="371" y="728"/>
                  </a:lnTo>
                  <a:lnTo>
                    <a:pt x="372" y="699"/>
                  </a:lnTo>
                  <a:lnTo>
                    <a:pt x="374" y="683"/>
                  </a:lnTo>
                  <a:lnTo>
                    <a:pt x="375" y="666"/>
                  </a:lnTo>
                  <a:lnTo>
                    <a:pt x="377" y="655"/>
                  </a:lnTo>
                  <a:lnTo>
                    <a:pt x="378" y="644"/>
                  </a:lnTo>
                  <a:lnTo>
                    <a:pt x="380" y="636"/>
                  </a:lnTo>
                  <a:lnTo>
                    <a:pt x="381" y="635"/>
                  </a:lnTo>
                  <a:lnTo>
                    <a:pt x="383" y="642"/>
                  </a:lnTo>
                  <a:lnTo>
                    <a:pt x="384" y="662"/>
                  </a:lnTo>
                  <a:lnTo>
                    <a:pt x="386" y="686"/>
                  </a:lnTo>
                  <a:lnTo>
                    <a:pt x="387" y="703"/>
                  </a:lnTo>
                  <a:lnTo>
                    <a:pt x="389" y="714"/>
                  </a:lnTo>
                  <a:lnTo>
                    <a:pt x="390" y="709"/>
                  </a:lnTo>
                  <a:lnTo>
                    <a:pt x="391" y="699"/>
                  </a:lnTo>
                  <a:lnTo>
                    <a:pt x="393" y="697"/>
                  </a:lnTo>
                  <a:lnTo>
                    <a:pt x="394" y="725"/>
                  </a:lnTo>
                  <a:lnTo>
                    <a:pt x="396" y="753"/>
                  </a:lnTo>
                  <a:lnTo>
                    <a:pt x="397" y="738"/>
                  </a:lnTo>
                  <a:lnTo>
                    <a:pt x="399" y="711"/>
                  </a:lnTo>
                  <a:lnTo>
                    <a:pt x="400" y="682"/>
                  </a:lnTo>
                  <a:lnTo>
                    <a:pt x="402" y="645"/>
                  </a:lnTo>
                  <a:lnTo>
                    <a:pt x="403" y="606"/>
                  </a:lnTo>
                  <a:lnTo>
                    <a:pt x="405" y="579"/>
                  </a:lnTo>
                  <a:lnTo>
                    <a:pt x="406" y="557"/>
                  </a:lnTo>
                  <a:lnTo>
                    <a:pt x="408" y="526"/>
                  </a:lnTo>
                  <a:lnTo>
                    <a:pt x="409" y="497"/>
                  </a:lnTo>
                  <a:lnTo>
                    <a:pt x="411" y="473"/>
                  </a:lnTo>
                  <a:lnTo>
                    <a:pt x="412" y="458"/>
                  </a:lnTo>
                  <a:lnTo>
                    <a:pt x="414" y="447"/>
                  </a:lnTo>
                  <a:lnTo>
                    <a:pt x="415" y="447"/>
                  </a:lnTo>
                  <a:lnTo>
                    <a:pt x="417" y="436"/>
                  </a:lnTo>
                  <a:lnTo>
                    <a:pt x="418" y="447"/>
                  </a:lnTo>
                  <a:lnTo>
                    <a:pt x="420" y="442"/>
                  </a:lnTo>
                  <a:lnTo>
                    <a:pt x="421" y="450"/>
                  </a:lnTo>
                  <a:lnTo>
                    <a:pt x="423" y="482"/>
                  </a:lnTo>
                  <a:lnTo>
                    <a:pt x="424" y="556"/>
                  </a:lnTo>
                  <a:lnTo>
                    <a:pt x="426" y="632"/>
                  </a:lnTo>
                  <a:lnTo>
                    <a:pt x="427" y="697"/>
                  </a:lnTo>
                  <a:lnTo>
                    <a:pt x="428" y="717"/>
                  </a:lnTo>
                  <a:lnTo>
                    <a:pt x="430" y="702"/>
                  </a:lnTo>
                  <a:lnTo>
                    <a:pt x="431" y="665"/>
                  </a:lnTo>
                  <a:lnTo>
                    <a:pt x="433" y="605"/>
                  </a:lnTo>
                  <a:lnTo>
                    <a:pt x="434" y="552"/>
                  </a:lnTo>
                  <a:lnTo>
                    <a:pt x="436" y="497"/>
                  </a:lnTo>
                  <a:lnTo>
                    <a:pt x="437" y="454"/>
                  </a:lnTo>
                  <a:lnTo>
                    <a:pt x="439" y="419"/>
                  </a:lnTo>
                  <a:lnTo>
                    <a:pt x="440" y="389"/>
                  </a:lnTo>
                  <a:lnTo>
                    <a:pt x="442" y="355"/>
                  </a:lnTo>
                  <a:lnTo>
                    <a:pt x="443" y="338"/>
                  </a:lnTo>
                  <a:lnTo>
                    <a:pt x="445" y="316"/>
                  </a:lnTo>
                  <a:lnTo>
                    <a:pt x="446" y="302"/>
                  </a:lnTo>
                  <a:lnTo>
                    <a:pt x="448" y="287"/>
                  </a:lnTo>
                  <a:lnTo>
                    <a:pt x="449" y="278"/>
                  </a:lnTo>
                  <a:lnTo>
                    <a:pt x="451" y="264"/>
                  </a:lnTo>
                  <a:lnTo>
                    <a:pt x="452" y="253"/>
                  </a:lnTo>
                  <a:lnTo>
                    <a:pt x="454" y="244"/>
                  </a:lnTo>
                  <a:lnTo>
                    <a:pt x="455" y="238"/>
                  </a:lnTo>
                  <a:lnTo>
                    <a:pt x="457" y="244"/>
                  </a:lnTo>
                  <a:lnTo>
                    <a:pt x="458" y="270"/>
                  </a:lnTo>
                  <a:lnTo>
                    <a:pt x="460" y="331"/>
                  </a:lnTo>
                  <a:lnTo>
                    <a:pt x="461" y="420"/>
                  </a:lnTo>
                  <a:lnTo>
                    <a:pt x="462" y="517"/>
                  </a:lnTo>
                  <a:lnTo>
                    <a:pt x="464" y="607"/>
                  </a:lnTo>
                  <a:lnTo>
                    <a:pt x="465" y="650"/>
                  </a:lnTo>
                  <a:lnTo>
                    <a:pt x="467" y="667"/>
                  </a:lnTo>
                  <a:lnTo>
                    <a:pt x="468" y="643"/>
                  </a:lnTo>
                  <a:lnTo>
                    <a:pt x="470" y="588"/>
                  </a:lnTo>
                  <a:lnTo>
                    <a:pt x="471" y="535"/>
                  </a:lnTo>
                  <a:lnTo>
                    <a:pt x="473" y="482"/>
                  </a:lnTo>
                  <a:lnTo>
                    <a:pt x="474" y="420"/>
                  </a:lnTo>
                  <a:lnTo>
                    <a:pt x="476" y="367"/>
                  </a:lnTo>
                  <a:lnTo>
                    <a:pt x="477" y="316"/>
                  </a:lnTo>
                  <a:lnTo>
                    <a:pt x="479" y="279"/>
                  </a:lnTo>
                  <a:lnTo>
                    <a:pt x="480" y="252"/>
                  </a:lnTo>
                  <a:lnTo>
                    <a:pt x="482" y="227"/>
                  </a:lnTo>
                  <a:lnTo>
                    <a:pt x="483" y="214"/>
                  </a:lnTo>
                  <a:lnTo>
                    <a:pt x="485" y="207"/>
                  </a:lnTo>
                  <a:lnTo>
                    <a:pt x="486" y="203"/>
                  </a:lnTo>
                  <a:lnTo>
                    <a:pt x="488" y="211"/>
                  </a:lnTo>
                  <a:lnTo>
                    <a:pt x="489" y="225"/>
                  </a:lnTo>
                  <a:lnTo>
                    <a:pt x="491" y="235"/>
                  </a:lnTo>
                  <a:lnTo>
                    <a:pt x="492" y="245"/>
                  </a:lnTo>
                  <a:lnTo>
                    <a:pt x="494" y="252"/>
                  </a:lnTo>
                  <a:lnTo>
                    <a:pt x="495" y="256"/>
                  </a:lnTo>
                  <a:lnTo>
                    <a:pt x="497" y="256"/>
                  </a:lnTo>
                  <a:lnTo>
                    <a:pt x="498" y="252"/>
                  </a:lnTo>
                  <a:lnTo>
                    <a:pt x="499" y="244"/>
                  </a:lnTo>
                  <a:lnTo>
                    <a:pt x="501" y="238"/>
                  </a:lnTo>
                  <a:lnTo>
                    <a:pt x="502" y="227"/>
                  </a:lnTo>
                  <a:lnTo>
                    <a:pt x="504" y="221"/>
                  </a:lnTo>
                  <a:lnTo>
                    <a:pt x="505" y="216"/>
                  </a:lnTo>
                  <a:lnTo>
                    <a:pt x="507" y="214"/>
                  </a:lnTo>
                  <a:lnTo>
                    <a:pt x="508" y="224"/>
                  </a:lnTo>
                  <a:lnTo>
                    <a:pt x="510" y="229"/>
                  </a:lnTo>
                  <a:lnTo>
                    <a:pt x="511" y="234"/>
                  </a:lnTo>
                  <a:lnTo>
                    <a:pt x="513" y="235"/>
                  </a:lnTo>
                  <a:lnTo>
                    <a:pt x="514" y="235"/>
                  </a:lnTo>
                  <a:lnTo>
                    <a:pt x="516" y="247"/>
                  </a:lnTo>
                  <a:lnTo>
                    <a:pt x="517" y="263"/>
                  </a:lnTo>
                  <a:lnTo>
                    <a:pt x="519" y="271"/>
                  </a:lnTo>
                  <a:lnTo>
                    <a:pt x="520" y="264"/>
                  </a:lnTo>
                  <a:lnTo>
                    <a:pt x="522" y="256"/>
                  </a:lnTo>
                  <a:lnTo>
                    <a:pt x="523" y="259"/>
                  </a:lnTo>
                  <a:lnTo>
                    <a:pt x="525" y="260"/>
                  </a:lnTo>
                  <a:lnTo>
                    <a:pt x="526" y="255"/>
                  </a:lnTo>
                  <a:lnTo>
                    <a:pt x="528" y="253"/>
                  </a:lnTo>
                  <a:lnTo>
                    <a:pt x="529" y="254"/>
                  </a:lnTo>
                  <a:lnTo>
                    <a:pt x="531" y="259"/>
                  </a:lnTo>
                  <a:lnTo>
                    <a:pt x="532" y="267"/>
                  </a:lnTo>
                  <a:lnTo>
                    <a:pt x="533" y="279"/>
                  </a:lnTo>
                  <a:lnTo>
                    <a:pt x="535" y="284"/>
                  </a:lnTo>
                  <a:lnTo>
                    <a:pt x="536" y="294"/>
                  </a:lnTo>
                  <a:lnTo>
                    <a:pt x="538" y="306"/>
                  </a:lnTo>
                  <a:lnTo>
                    <a:pt x="539" y="305"/>
                  </a:lnTo>
                  <a:lnTo>
                    <a:pt x="541" y="307"/>
                  </a:lnTo>
                  <a:lnTo>
                    <a:pt x="542" y="305"/>
                  </a:lnTo>
                  <a:lnTo>
                    <a:pt x="544" y="305"/>
                  </a:lnTo>
                  <a:lnTo>
                    <a:pt x="545" y="308"/>
                  </a:lnTo>
                  <a:lnTo>
                    <a:pt x="547" y="311"/>
                  </a:lnTo>
                  <a:lnTo>
                    <a:pt x="548" y="324"/>
                  </a:lnTo>
                  <a:lnTo>
                    <a:pt x="550" y="345"/>
                  </a:lnTo>
                  <a:lnTo>
                    <a:pt x="551" y="366"/>
                  </a:lnTo>
                  <a:lnTo>
                    <a:pt x="553" y="486"/>
                  </a:lnTo>
                  <a:lnTo>
                    <a:pt x="554" y="613"/>
                  </a:lnTo>
                  <a:lnTo>
                    <a:pt x="556" y="706"/>
                  </a:lnTo>
                  <a:lnTo>
                    <a:pt x="557" y="773"/>
                  </a:lnTo>
                  <a:lnTo>
                    <a:pt x="559" y="820"/>
                  </a:lnTo>
                  <a:lnTo>
                    <a:pt x="560" y="849"/>
                  </a:lnTo>
                  <a:lnTo>
                    <a:pt x="562" y="874"/>
                  </a:lnTo>
                  <a:lnTo>
                    <a:pt x="563" y="892"/>
                  </a:lnTo>
                  <a:lnTo>
                    <a:pt x="565" y="919"/>
                  </a:lnTo>
                  <a:lnTo>
                    <a:pt x="566" y="943"/>
                  </a:lnTo>
                  <a:lnTo>
                    <a:pt x="568" y="957"/>
                  </a:lnTo>
                  <a:lnTo>
                    <a:pt x="569" y="973"/>
                  </a:lnTo>
                  <a:lnTo>
                    <a:pt x="570" y="988"/>
                  </a:lnTo>
                  <a:lnTo>
                    <a:pt x="572" y="1007"/>
                  </a:lnTo>
                  <a:lnTo>
                    <a:pt x="573" y="1018"/>
                  </a:lnTo>
                  <a:lnTo>
                    <a:pt x="575" y="990"/>
                  </a:lnTo>
                  <a:lnTo>
                    <a:pt x="576" y="948"/>
                  </a:lnTo>
                  <a:lnTo>
                    <a:pt x="578" y="892"/>
                  </a:lnTo>
                  <a:lnTo>
                    <a:pt x="579" y="823"/>
                  </a:lnTo>
                  <a:lnTo>
                    <a:pt x="581" y="746"/>
                  </a:lnTo>
                  <a:lnTo>
                    <a:pt x="582" y="679"/>
                  </a:lnTo>
                  <a:lnTo>
                    <a:pt x="584" y="607"/>
                  </a:lnTo>
                  <a:lnTo>
                    <a:pt x="585" y="547"/>
                  </a:lnTo>
                  <a:lnTo>
                    <a:pt x="587" y="485"/>
                  </a:lnTo>
                  <a:lnTo>
                    <a:pt x="588" y="438"/>
                  </a:lnTo>
                  <a:lnTo>
                    <a:pt x="590" y="405"/>
                  </a:lnTo>
                  <a:lnTo>
                    <a:pt x="591" y="376"/>
                  </a:lnTo>
                  <a:lnTo>
                    <a:pt x="593" y="353"/>
                  </a:lnTo>
                  <a:lnTo>
                    <a:pt x="594" y="345"/>
                  </a:lnTo>
                  <a:lnTo>
                    <a:pt x="596" y="338"/>
                  </a:lnTo>
                  <a:lnTo>
                    <a:pt x="597" y="326"/>
                  </a:lnTo>
                  <a:lnTo>
                    <a:pt x="599" y="320"/>
                  </a:lnTo>
                  <a:lnTo>
                    <a:pt x="600" y="320"/>
                  </a:lnTo>
                  <a:lnTo>
                    <a:pt x="602" y="313"/>
                  </a:lnTo>
                  <a:lnTo>
                    <a:pt x="603" y="309"/>
                  </a:lnTo>
                  <a:lnTo>
                    <a:pt x="604" y="303"/>
                  </a:lnTo>
                  <a:lnTo>
                    <a:pt x="606" y="299"/>
                  </a:lnTo>
                  <a:lnTo>
                    <a:pt x="607" y="297"/>
                  </a:lnTo>
                  <a:lnTo>
                    <a:pt x="609" y="296"/>
                  </a:lnTo>
                  <a:lnTo>
                    <a:pt x="610" y="299"/>
                  </a:lnTo>
                  <a:lnTo>
                    <a:pt x="612" y="291"/>
                  </a:lnTo>
                  <a:lnTo>
                    <a:pt x="613" y="282"/>
                  </a:lnTo>
                  <a:lnTo>
                    <a:pt x="615" y="273"/>
                  </a:lnTo>
                  <a:lnTo>
                    <a:pt x="616" y="252"/>
                  </a:lnTo>
                  <a:lnTo>
                    <a:pt x="618" y="238"/>
                  </a:lnTo>
                  <a:lnTo>
                    <a:pt x="619" y="221"/>
                  </a:lnTo>
                  <a:lnTo>
                    <a:pt x="621" y="206"/>
                  </a:lnTo>
                  <a:lnTo>
                    <a:pt x="622" y="191"/>
                  </a:lnTo>
                  <a:lnTo>
                    <a:pt x="624" y="184"/>
                  </a:lnTo>
                  <a:lnTo>
                    <a:pt x="625" y="166"/>
                  </a:lnTo>
                  <a:lnTo>
                    <a:pt x="627" y="164"/>
                  </a:lnTo>
                  <a:lnTo>
                    <a:pt x="628" y="158"/>
                  </a:lnTo>
                  <a:lnTo>
                    <a:pt x="630" y="152"/>
                  </a:lnTo>
                  <a:lnTo>
                    <a:pt x="631" y="152"/>
                  </a:lnTo>
                  <a:lnTo>
                    <a:pt x="633" y="152"/>
                  </a:lnTo>
                  <a:lnTo>
                    <a:pt x="634" y="165"/>
                  </a:lnTo>
                  <a:lnTo>
                    <a:pt x="636" y="171"/>
                  </a:lnTo>
                  <a:lnTo>
                    <a:pt x="637" y="172"/>
                  </a:lnTo>
                  <a:lnTo>
                    <a:pt x="639" y="172"/>
                  </a:lnTo>
                  <a:lnTo>
                    <a:pt x="640" y="165"/>
                  </a:lnTo>
                  <a:lnTo>
                    <a:pt x="641" y="158"/>
                  </a:lnTo>
                  <a:lnTo>
                    <a:pt x="643" y="142"/>
                  </a:lnTo>
                  <a:lnTo>
                    <a:pt x="644" y="132"/>
                  </a:lnTo>
                  <a:lnTo>
                    <a:pt x="646" y="120"/>
                  </a:lnTo>
                  <a:lnTo>
                    <a:pt x="647" y="116"/>
                  </a:lnTo>
                  <a:lnTo>
                    <a:pt x="649" y="109"/>
                  </a:lnTo>
                  <a:lnTo>
                    <a:pt x="650" y="107"/>
                  </a:lnTo>
                  <a:lnTo>
                    <a:pt x="652" y="108"/>
                  </a:lnTo>
                  <a:lnTo>
                    <a:pt x="653" y="106"/>
                  </a:lnTo>
                  <a:lnTo>
                    <a:pt x="655" y="110"/>
                  </a:lnTo>
                  <a:lnTo>
                    <a:pt x="656" y="111"/>
                  </a:lnTo>
                  <a:lnTo>
                    <a:pt x="658" y="114"/>
                  </a:lnTo>
                  <a:lnTo>
                    <a:pt x="659" y="116"/>
                  </a:lnTo>
                  <a:lnTo>
                    <a:pt x="661" y="123"/>
                  </a:lnTo>
                  <a:lnTo>
                    <a:pt x="662" y="125"/>
                  </a:lnTo>
                  <a:lnTo>
                    <a:pt x="664" y="135"/>
                  </a:lnTo>
                  <a:lnTo>
                    <a:pt x="665" y="161"/>
                  </a:lnTo>
                  <a:lnTo>
                    <a:pt x="667" y="227"/>
                  </a:lnTo>
                  <a:lnTo>
                    <a:pt x="668" y="332"/>
                  </a:lnTo>
                  <a:lnTo>
                    <a:pt x="670" y="413"/>
                  </a:lnTo>
                  <a:lnTo>
                    <a:pt x="671" y="471"/>
                  </a:lnTo>
                  <a:lnTo>
                    <a:pt x="673" y="491"/>
                  </a:lnTo>
                  <a:lnTo>
                    <a:pt x="674" y="473"/>
                  </a:lnTo>
                  <a:lnTo>
                    <a:pt x="675" y="446"/>
                  </a:lnTo>
                  <a:lnTo>
                    <a:pt x="677" y="417"/>
                  </a:lnTo>
                  <a:lnTo>
                    <a:pt x="678" y="380"/>
                  </a:lnTo>
                  <a:lnTo>
                    <a:pt x="680" y="360"/>
                  </a:lnTo>
                  <a:lnTo>
                    <a:pt x="681" y="343"/>
                  </a:lnTo>
                  <a:lnTo>
                    <a:pt x="683" y="315"/>
                  </a:lnTo>
                  <a:lnTo>
                    <a:pt x="684" y="296"/>
                  </a:lnTo>
                  <a:lnTo>
                    <a:pt x="686" y="280"/>
                  </a:lnTo>
                  <a:lnTo>
                    <a:pt x="687" y="259"/>
                  </a:lnTo>
                  <a:lnTo>
                    <a:pt x="689" y="242"/>
                  </a:lnTo>
                  <a:lnTo>
                    <a:pt x="690" y="227"/>
                  </a:lnTo>
                  <a:lnTo>
                    <a:pt x="692" y="213"/>
                  </a:lnTo>
                  <a:lnTo>
                    <a:pt x="693" y="202"/>
                  </a:lnTo>
                  <a:lnTo>
                    <a:pt x="695" y="191"/>
                  </a:lnTo>
                  <a:lnTo>
                    <a:pt x="696" y="184"/>
                  </a:lnTo>
                  <a:lnTo>
                    <a:pt x="698" y="176"/>
                  </a:lnTo>
                  <a:lnTo>
                    <a:pt x="699" y="165"/>
                  </a:lnTo>
                  <a:lnTo>
                    <a:pt x="701" y="154"/>
                  </a:lnTo>
                  <a:lnTo>
                    <a:pt x="702" y="146"/>
                  </a:lnTo>
                  <a:lnTo>
                    <a:pt x="704" y="143"/>
                  </a:lnTo>
                  <a:lnTo>
                    <a:pt x="705" y="138"/>
                  </a:lnTo>
                  <a:lnTo>
                    <a:pt x="707" y="133"/>
                  </a:lnTo>
                  <a:lnTo>
                    <a:pt x="708" y="129"/>
                  </a:lnTo>
                  <a:lnTo>
                    <a:pt x="710" y="122"/>
                  </a:lnTo>
                  <a:lnTo>
                    <a:pt x="711" y="115"/>
                  </a:lnTo>
                  <a:lnTo>
                    <a:pt x="712" y="108"/>
                  </a:lnTo>
                  <a:lnTo>
                    <a:pt x="714" y="107"/>
                  </a:lnTo>
                  <a:lnTo>
                    <a:pt x="715" y="103"/>
                  </a:lnTo>
                  <a:lnTo>
                    <a:pt x="717" y="129"/>
                  </a:lnTo>
                  <a:lnTo>
                    <a:pt x="718" y="159"/>
                  </a:lnTo>
                  <a:lnTo>
                    <a:pt x="720" y="181"/>
                  </a:lnTo>
                  <a:lnTo>
                    <a:pt x="721" y="206"/>
                  </a:lnTo>
                  <a:lnTo>
                    <a:pt x="723" y="231"/>
                  </a:lnTo>
                  <a:lnTo>
                    <a:pt x="724" y="258"/>
                  </a:lnTo>
                  <a:lnTo>
                    <a:pt x="726" y="279"/>
                  </a:lnTo>
                  <a:lnTo>
                    <a:pt x="727" y="291"/>
                  </a:lnTo>
                  <a:lnTo>
                    <a:pt x="729" y="295"/>
                  </a:lnTo>
                  <a:lnTo>
                    <a:pt x="730" y="287"/>
                  </a:lnTo>
                  <a:lnTo>
                    <a:pt x="732" y="299"/>
                  </a:lnTo>
                  <a:lnTo>
                    <a:pt x="733" y="300"/>
                  </a:lnTo>
                  <a:lnTo>
                    <a:pt x="735" y="305"/>
                  </a:lnTo>
                  <a:lnTo>
                    <a:pt x="736" y="302"/>
                  </a:lnTo>
                  <a:lnTo>
                    <a:pt x="738" y="305"/>
                  </a:lnTo>
                  <a:lnTo>
                    <a:pt x="739" y="299"/>
                  </a:lnTo>
                  <a:lnTo>
                    <a:pt x="741" y="287"/>
                  </a:lnTo>
                  <a:lnTo>
                    <a:pt x="742" y="266"/>
                  </a:lnTo>
                  <a:lnTo>
                    <a:pt x="744" y="249"/>
                  </a:lnTo>
                  <a:lnTo>
                    <a:pt x="745" y="228"/>
                  </a:lnTo>
                  <a:lnTo>
                    <a:pt x="746" y="213"/>
                  </a:lnTo>
                  <a:lnTo>
                    <a:pt x="748" y="203"/>
                  </a:lnTo>
                  <a:lnTo>
                    <a:pt x="749" y="196"/>
                  </a:lnTo>
                  <a:lnTo>
                    <a:pt x="751" y="191"/>
                  </a:lnTo>
                  <a:lnTo>
                    <a:pt x="752" y="187"/>
                  </a:lnTo>
                  <a:lnTo>
                    <a:pt x="754" y="181"/>
                  </a:lnTo>
                  <a:lnTo>
                    <a:pt x="755" y="176"/>
                  </a:lnTo>
                  <a:lnTo>
                    <a:pt x="757" y="172"/>
                  </a:lnTo>
                  <a:lnTo>
                    <a:pt x="758" y="166"/>
                  </a:lnTo>
                  <a:lnTo>
                    <a:pt x="760" y="156"/>
                  </a:lnTo>
                  <a:lnTo>
                    <a:pt x="761" y="153"/>
                  </a:lnTo>
                  <a:lnTo>
                    <a:pt x="763" y="142"/>
                  </a:lnTo>
                  <a:lnTo>
                    <a:pt x="764" y="141"/>
                  </a:lnTo>
                  <a:lnTo>
                    <a:pt x="766" y="134"/>
                  </a:lnTo>
                  <a:lnTo>
                    <a:pt x="767" y="124"/>
                  </a:lnTo>
                  <a:lnTo>
                    <a:pt x="769" y="118"/>
                  </a:lnTo>
                  <a:lnTo>
                    <a:pt x="770" y="114"/>
                  </a:lnTo>
                  <a:lnTo>
                    <a:pt x="772" y="106"/>
                  </a:lnTo>
                  <a:lnTo>
                    <a:pt x="773" y="108"/>
                  </a:lnTo>
                  <a:lnTo>
                    <a:pt x="775" y="109"/>
                  </a:lnTo>
                  <a:lnTo>
                    <a:pt x="776" y="110"/>
                  </a:lnTo>
                  <a:lnTo>
                    <a:pt x="778" y="118"/>
                  </a:lnTo>
                  <a:lnTo>
                    <a:pt x="779" y="128"/>
                  </a:lnTo>
                  <a:lnTo>
                    <a:pt x="781" y="128"/>
                  </a:lnTo>
                  <a:lnTo>
                    <a:pt x="782" y="135"/>
                  </a:lnTo>
                  <a:lnTo>
                    <a:pt x="783" y="141"/>
                  </a:lnTo>
                  <a:lnTo>
                    <a:pt x="785" y="150"/>
                  </a:lnTo>
                  <a:lnTo>
                    <a:pt x="786" y="154"/>
                  </a:lnTo>
                  <a:lnTo>
                    <a:pt x="788" y="166"/>
                  </a:lnTo>
                  <a:lnTo>
                    <a:pt x="789" y="167"/>
                  </a:lnTo>
                  <a:lnTo>
                    <a:pt x="791" y="176"/>
                  </a:lnTo>
                  <a:lnTo>
                    <a:pt x="792" y="179"/>
                  </a:lnTo>
                  <a:lnTo>
                    <a:pt x="794" y="178"/>
                  </a:lnTo>
                  <a:lnTo>
                    <a:pt x="795" y="179"/>
                  </a:lnTo>
                  <a:lnTo>
                    <a:pt x="797" y="177"/>
                  </a:lnTo>
                  <a:lnTo>
                    <a:pt x="798" y="171"/>
                  </a:lnTo>
                  <a:lnTo>
                    <a:pt x="800" y="178"/>
                  </a:lnTo>
                  <a:lnTo>
                    <a:pt x="801" y="175"/>
                  </a:lnTo>
                  <a:lnTo>
                    <a:pt x="803" y="175"/>
                  </a:lnTo>
                  <a:lnTo>
                    <a:pt x="804" y="176"/>
                  </a:lnTo>
                  <a:lnTo>
                    <a:pt x="806" y="177"/>
                  </a:lnTo>
                  <a:lnTo>
                    <a:pt x="807" y="182"/>
                  </a:lnTo>
                  <a:lnTo>
                    <a:pt x="809" y="196"/>
                  </a:lnTo>
                  <a:lnTo>
                    <a:pt x="810" y="202"/>
                  </a:lnTo>
                  <a:lnTo>
                    <a:pt x="812" y="218"/>
                  </a:lnTo>
                  <a:lnTo>
                    <a:pt x="813" y="235"/>
                  </a:lnTo>
                  <a:lnTo>
                    <a:pt x="815" y="243"/>
                  </a:lnTo>
                  <a:lnTo>
                    <a:pt x="816" y="245"/>
                  </a:lnTo>
                  <a:lnTo>
                    <a:pt x="817" y="239"/>
                  </a:lnTo>
                  <a:lnTo>
                    <a:pt x="819" y="232"/>
                  </a:lnTo>
                  <a:lnTo>
                    <a:pt x="820" y="223"/>
                  </a:lnTo>
                  <a:lnTo>
                    <a:pt x="822" y="210"/>
                  </a:lnTo>
                  <a:lnTo>
                    <a:pt x="823" y="208"/>
                  </a:lnTo>
                  <a:lnTo>
                    <a:pt x="825" y="201"/>
                  </a:lnTo>
                  <a:lnTo>
                    <a:pt x="826" y="196"/>
                  </a:lnTo>
                  <a:lnTo>
                    <a:pt x="828" y="201"/>
                  </a:lnTo>
                  <a:lnTo>
                    <a:pt x="829" y="215"/>
                  </a:lnTo>
                  <a:lnTo>
                    <a:pt x="831" y="225"/>
                  </a:lnTo>
                  <a:lnTo>
                    <a:pt x="832" y="249"/>
                  </a:lnTo>
                  <a:lnTo>
                    <a:pt x="834" y="269"/>
                  </a:lnTo>
                  <a:lnTo>
                    <a:pt x="835" y="299"/>
                  </a:lnTo>
                  <a:lnTo>
                    <a:pt x="837" y="334"/>
                  </a:lnTo>
                  <a:lnTo>
                    <a:pt x="838" y="372"/>
                  </a:lnTo>
                  <a:lnTo>
                    <a:pt x="840" y="425"/>
                  </a:lnTo>
                  <a:lnTo>
                    <a:pt x="841" y="485"/>
                  </a:lnTo>
                  <a:lnTo>
                    <a:pt x="843" y="563"/>
                  </a:lnTo>
                  <a:lnTo>
                    <a:pt x="844" y="637"/>
                  </a:lnTo>
                  <a:lnTo>
                    <a:pt x="846" y="698"/>
                  </a:lnTo>
                  <a:lnTo>
                    <a:pt x="847" y="735"/>
                  </a:lnTo>
                  <a:lnTo>
                    <a:pt x="849" y="757"/>
                  </a:lnTo>
                  <a:lnTo>
                    <a:pt x="850" y="753"/>
                  </a:lnTo>
                  <a:lnTo>
                    <a:pt x="852" y="747"/>
                  </a:lnTo>
                  <a:lnTo>
                    <a:pt x="853" y="725"/>
                  </a:lnTo>
                  <a:lnTo>
                    <a:pt x="854" y="715"/>
                  </a:lnTo>
                  <a:lnTo>
                    <a:pt x="856" y="698"/>
                  </a:lnTo>
                  <a:lnTo>
                    <a:pt x="857" y="689"/>
                  </a:lnTo>
                  <a:lnTo>
                    <a:pt x="859" y="676"/>
                  </a:lnTo>
                  <a:lnTo>
                    <a:pt x="860" y="666"/>
                  </a:lnTo>
                  <a:lnTo>
                    <a:pt x="862" y="660"/>
                  </a:lnTo>
                  <a:lnTo>
                    <a:pt x="863" y="662"/>
                  </a:lnTo>
                  <a:lnTo>
                    <a:pt x="865" y="662"/>
                  </a:lnTo>
                  <a:lnTo>
                    <a:pt x="866" y="677"/>
                  </a:lnTo>
                  <a:lnTo>
                    <a:pt x="868" y="687"/>
                  </a:lnTo>
                  <a:lnTo>
                    <a:pt x="869" y="686"/>
                  </a:lnTo>
                  <a:lnTo>
                    <a:pt x="871" y="674"/>
                  </a:lnTo>
                  <a:lnTo>
                    <a:pt x="872" y="650"/>
                  </a:lnTo>
                  <a:lnTo>
                    <a:pt x="874" y="598"/>
                  </a:lnTo>
                  <a:lnTo>
                    <a:pt x="875" y="530"/>
                  </a:lnTo>
                  <a:lnTo>
                    <a:pt x="877" y="471"/>
                  </a:lnTo>
                  <a:lnTo>
                    <a:pt x="878" y="412"/>
                  </a:lnTo>
                  <a:lnTo>
                    <a:pt x="880" y="361"/>
                  </a:lnTo>
                  <a:lnTo>
                    <a:pt x="881" y="323"/>
                  </a:lnTo>
                  <a:lnTo>
                    <a:pt x="883" y="296"/>
                  </a:lnTo>
                  <a:lnTo>
                    <a:pt x="884" y="275"/>
                  </a:lnTo>
                  <a:lnTo>
                    <a:pt x="886" y="259"/>
                  </a:lnTo>
                  <a:lnTo>
                    <a:pt x="887" y="247"/>
                  </a:lnTo>
                  <a:lnTo>
                    <a:pt x="888" y="238"/>
                  </a:lnTo>
                  <a:lnTo>
                    <a:pt x="890" y="236"/>
                  </a:lnTo>
                  <a:lnTo>
                    <a:pt x="891" y="229"/>
                  </a:lnTo>
                  <a:lnTo>
                    <a:pt x="893" y="227"/>
                  </a:lnTo>
                  <a:lnTo>
                    <a:pt x="894" y="220"/>
                  </a:lnTo>
                  <a:lnTo>
                    <a:pt x="896" y="218"/>
                  </a:lnTo>
                  <a:lnTo>
                    <a:pt x="897" y="224"/>
                  </a:lnTo>
                  <a:lnTo>
                    <a:pt x="899" y="223"/>
                  </a:lnTo>
                  <a:lnTo>
                    <a:pt x="900" y="219"/>
                  </a:lnTo>
                  <a:lnTo>
                    <a:pt x="902" y="220"/>
                  </a:lnTo>
                  <a:lnTo>
                    <a:pt x="903" y="211"/>
                  </a:lnTo>
                  <a:lnTo>
                    <a:pt x="905" y="211"/>
                  </a:lnTo>
                  <a:lnTo>
                    <a:pt x="906" y="208"/>
                  </a:lnTo>
                  <a:lnTo>
                    <a:pt x="908" y="208"/>
                  </a:lnTo>
                  <a:lnTo>
                    <a:pt x="909" y="213"/>
                  </a:lnTo>
                  <a:lnTo>
                    <a:pt x="911" y="218"/>
                  </a:lnTo>
                  <a:lnTo>
                    <a:pt x="912" y="220"/>
                  </a:lnTo>
                  <a:lnTo>
                    <a:pt x="914" y="229"/>
                  </a:lnTo>
                  <a:lnTo>
                    <a:pt x="915" y="235"/>
                  </a:lnTo>
                  <a:lnTo>
                    <a:pt x="917" y="241"/>
                  </a:lnTo>
                  <a:lnTo>
                    <a:pt x="918" y="253"/>
                  </a:lnTo>
                  <a:lnTo>
                    <a:pt x="920" y="265"/>
                  </a:lnTo>
                  <a:lnTo>
                    <a:pt x="921" y="280"/>
                  </a:lnTo>
                  <a:lnTo>
                    <a:pt x="923" y="294"/>
                  </a:lnTo>
                  <a:lnTo>
                    <a:pt x="924" y="301"/>
                  </a:lnTo>
                  <a:lnTo>
                    <a:pt x="925" y="302"/>
                  </a:lnTo>
                  <a:lnTo>
                    <a:pt x="927" y="293"/>
                  </a:lnTo>
                  <a:lnTo>
                    <a:pt x="928" y="280"/>
                  </a:lnTo>
                  <a:lnTo>
                    <a:pt x="930" y="262"/>
                  </a:lnTo>
                  <a:lnTo>
                    <a:pt x="931" y="239"/>
                  </a:lnTo>
                  <a:lnTo>
                    <a:pt x="933" y="225"/>
                  </a:lnTo>
                  <a:lnTo>
                    <a:pt x="934" y="214"/>
                  </a:lnTo>
                  <a:lnTo>
                    <a:pt x="936" y="204"/>
                  </a:lnTo>
                  <a:lnTo>
                    <a:pt x="937" y="199"/>
                  </a:lnTo>
                  <a:lnTo>
                    <a:pt x="939" y="201"/>
                  </a:lnTo>
                  <a:lnTo>
                    <a:pt x="940" y="206"/>
                  </a:lnTo>
                  <a:lnTo>
                    <a:pt x="942" y="212"/>
                  </a:lnTo>
                  <a:lnTo>
                    <a:pt x="943" y="218"/>
                  </a:lnTo>
                  <a:lnTo>
                    <a:pt x="945" y="222"/>
                  </a:lnTo>
                  <a:lnTo>
                    <a:pt x="946" y="227"/>
                  </a:lnTo>
                  <a:lnTo>
                    <a:pt x="948" y="225"/>
                  </a:lnTo>
                  <a:lnTo>
                    <a:pt x="949" y="222"/>
                  </a:lnTo>
                  <a:lnTo>
                    <a:pt x="951" y="216"/>
                  </a:lnTo>
                  <a:lnTo>
                    <a:pt x="952" y="214"/>
                  </a:lnTo>
                  <a:lnTo>
                    <a:pt x="954" y="210"/>
                  </a:lnTo>
                  <a:lnTo>
                    <a:pt x="955" y="209"/>
                  </a:lnTo>
                  <a:lnTo>
                    <a:pt x="957" y="203"/>
                  </a:lnTo>
                  <a:lnTo>
                    <a:pt x="958" y="206"/>
                  </a:lnTo>
                  <a:lnTo>
                    <a:pt x="959" y="199"/>
                  </a:lnTo>
                  <a:lnTo>
                    <a:pt x="961" y="203"/>
                  </a:lnTo>
                  <a:lnTo>
                    <a:pt x="962" y="198"/>
                  </a:lnTo>
                  <a:lnTo>
                    <a:pt x="964" y="199"/>
                  </a:lnTo>
                  <a:lnTo>
                    <a:pt x="965" y="200"/>
                  </a:lnTo>
                  <a:lnTo>
                    <a:pt x="967" y="199"/>
                  </a:lnTo>
                  <a:lnTo>
                    <a:pt x="968" y="201"/>
                  </a:lnTo>
                  <a:lnTo>
                    <a:pt x="970" y="201"/>
                  </a:lnTo>
                  <a:lnTo>
                    <a:pt x="971" y="207"/>
                  </a:lnTo>
                  <a:lnTo>
                    <a:pt x="973" y="207"/>
                  </a:lnTo>
                  <a:lnTo>
                    <a:pt x="974" y="204"/>
                  </a:lnTo>
                  <a:lnTo>
                    <a:pt x="976" y="206"/>
                  </a:lnTo>
                  <a:lnTo>
                    <a:pt x="977" y="201"/>
                  </a:lnTo>
                  <a:lnTo>
                    <a:pt x="979" y="202"/>
                  </a:lnTo>
                  <a:lnTo>
                    <a:pt x="980" y="205"/>
                  </a:lnTo>
                  <a:lnTo>
                    <a:pt x="982" y="204"/>
                  </a:lnTo>
                  <a:lnTo>
                    <a:pt x="983" y="206"/>
                  </a:lnTo>
                  <a:lnTo>
                    <a:pt x="985" y="210"/>
                  </a:lnTo>
                  <a:lnTo>
                    <a:pt x="986" y="210"/>
                  </a:lnTo>
                  <a:lnTo>
                    <a:pt x="988" y="211"/>
                  </a:lnTo>
                  <a:lnTo>
                    <a:pt x="989" y="209"/>
                  </a:lnTo>
                  <a:lnTo>
                    <a:pt x="991" y="211"/>
                  </a:lnTo>
                  <a:lnTo>
                    <a:pt x="992" y="211"/>
                  </a:lnTo>
                  <a:lnTo>
                    <a:pt x="994" y="206"/>
                  </a:lnTo>
                  <a:lnTo>
                    <a:pt x="995" y="213"/>
                  </a:lnTo>
                  <a:lnTo>
                    <a:pt x="996" y="220"/>
                  </a:lnTo>
                  <a:lnTo>
                    <a:pt x="998" y="227"/>
                  </a:lnTo>
                  <a:lnTo>
                    <a:pt x="999" y="230"/>
                  </a:lnTo>
                  <a:lnTo>
                    <a:pt x="1001" y="230"/>
                  </a:lnTo>
                  <a:lnTo>
                    <a:pt x="1002" y="245"/>
                  </a:lnTo>
                  <a:lnTo>
                    <a:pt x="1004" y="246"/>
                  </a:lnTo>
                  <a:lnTo>
                    <a:pt x="1005" y="236"/>
                  </a:lnTo>
                  <a:lnTo>
                    <a:pt x="1007" y="229"/>
                  </a:lnTo>
                  <a:lnTo>
                    <a:pt x="1008" y="219"/>
                  </a:lnTo>
                  <a:lnTo>
                    <a:pt x="1010" y="208"/>
                  </a:lnTo>
                  <a:lnTo>
                    <a:pt x="1011" y="194"/>
                  </a:lnTo>
                  <a:lnTo>
                    <a:pt x="1013" y="178"/>
                  </a:lnTo>
                  <a:lnTo>
                    <a:pt x="1014" y="172"/>
                  </a:lnTo>
                  <a:lnTo>
                    <a:pt x="1016" y="162"/>
                  </a:lnTo>
                  <a:lnTo>
                    <a:pt x="1017" y="153"/>
                  </a:lnTo>
                  <a:lnTo>
                    <a:pt x="1019" y="147"/>
                  </a:lnTo>
                  <a:lnTo>
                    <a:pt x="1020" y="143"/>
                  </a:lnTo>
                  <a:lnTo>
                    <a:pt x="1022" y="134"/>
                  </a:lnTo>
                  <a:lnTo>
                    <a:pt x="1023" y="132"/>
                  </a:lnTo>
                  <a:lnTo>
                    <a:pt x="1025" y="128"/>
                  </a:lnTo>
                  <a:lnTo>
                    <a:pt x="1026" y="125"/>
                  </a:lnTo>
                  <a:lnTo>
                    <a:pt x="1028" y="124"/>
                  </a:lnTo>
                  <a:lnTo>
                    <a:pt x="1029" y="132"/>
                  </a:lnTo>
                  <a:lnTo>
                    <a:pt x="1030" y="147"/>
                  </a:lnTo>
                  <a:lnTo>
                    <a:pt x="1032" y="187"/>
                  </a:lnTo>
                  <a:lnTo>
                    <a:pt x="1033" y="256"/>
                  </a:lnTo>
                  <a:lnTo>
                    <a:pt x="1035" y="366"/>
                  </a:lnTo>
                  <a:lnTo>
                    <a:pt x="1036" y="525"/>
                  </a:lnTo>
                  <a:lnTo>
                    <a:pt x="1038" y="701"/>
                  </a:lnTo>
                  <a:lnTo>
                    <a:pt x="1039" y="891"/>
                  </a:lnTo>
                  <a:lnTo>
                    <a:pt x="1041" y="1079"/>
                  </a:lnTo>
                  <a:lnTo>
                    <a:pt x="1042" y="1230"/>
                  </a:lnTo>
                  <a:lnTo>
                    <a:pt x="1044" y="1329"/>
                  </a:lnTo>
                  <a:lnTo>
                    <a:pt x="1045" y="1333"/>
                  </a:lnTo>
                  <a:lnTo>
                    <a:pt x="1047" y="1244"/>
                  </a:lnTo>
                  <a:lnTo>
                    <a:pt x="1048" y="1092"/>
                  </a:lnTo>
                  <a:lnTo>
                    <a:pt x="1050" y="898"/>
                  </a:lnTo>
                  <a:lnTo>
                    <a:pt x="1051" y="697"/>
                  </a:lnTo>
                  <a:lnTo>
                    <a:pt x="1053" y="526"/>
                  </a:lnTo>
                  <a:lnTo>
                    <a:pt x="1054" y="398"/>
                  </a:lnTo>
                  <a:lnTo>
                    <a:pt x="1056" y="327"/>
                  </a:lnTo>
                  <a:lnTo>
                    <a:pt x="1057" y="273"/>
                  </a:lnTo>
                  <a:lnTo>
                    <a:pt x="1059" y="242"/>
                  </a:lnTo>
                  <a:lnTo>
                    <a:pt x="1060" y="221"/>
                  </a:lnTo>
                  <a:lnTo>
                    <a:pt x="1062" y="205"/>
                  </a:lnTo>
                  <a:lnTo>
                    <a:pt x="1063" y="192"/>
                  </a:lnTo>
                  <a:lnTo>
                    <a:pt x="1065" y="183"/>
                  </a:lnTo>
                  <a:lnTo>
                    <a:pt x="1066" y="173"/>
                  </a:lnTo>
                  <a:lnTo>
                    <a:pt x="1067" y="163"/>
                  </a:lnTo>
                  <a:lnTo>
                    <a:pt x="1069" y="152"/>
                  </a:lnTo>
                  <a:lnTo>
                    <a:pt x="1070" y="146"/>
                  </a:lnTo>
                  <a:lnTo>
                    <a:pt x="1072" y="136"/>
                  </a:lnTo>
                  <a:lnTo>
                    <a:pt x="1073" y="134"/>
                  </a:lnTo>
                  <a:lnTo>
                    <a:pt x="1075" y="129"/>
                  </a:lnTo>
                  <a:lnTo>
                    <a:pt x="1076" y="131"/>
                  </a:lnTo>
                  <a:lnTo>
                    <a:pt x="1078" y="135"/>
                  </a:lnTo>
                  <a:lnTo>
                    <a:pt x="1079" y="144"/>
                  </a:lnTo>
                  <a:lnTo>
                    <a:pt x="1081" y="154"/>
                  </a:lnTo>
                  <a:lnTo>
                    <a:pt x="1082" y="166"/>
                  </a:lnTo>
                  <a:lnTo>
                    <a:pt x="1084" y="181"/>
                  </a:lnTo>
                  <a:lnTo>
                    <a:pt x="1085" y="201"/>
                  </a:lnTo>
                  <a:lnTo>
                    <a:pt x="1087" y="206"/>
                  </a:lnTo>
                  <a:lnTo>
                    <a:pt x="1088" y="209"/>
                  </a:lnTo>
                  <a:lnTo>
                    <a:pt x="1090" y="207"/>
                  </a:lnTo>
                  <a:lnTo>
                    <a:pt x="1091" y="197"/>
                  </a:lnTo>
                  <a:lnTo>
                    <a:pt x="1093" y="182"/>
                  </a:lnTo>
                  <a:lnTo>
                    <a:pt x="1094" y="171"/>
                  </a:lnTo>
                  <a:lnTo>
                    <a:pt x="1096" y="158"/>
                  </a:lnTo>
                  <a:lnTo>
                    <a:pt x="1097" y="149"/>
                  </a:lnTo>
                  <a:lnTo>
                    <a:pt x="1099" y="146"/>
                  </a:lnTo>
                  <a:lnTo>
                    <a:pt x="1100" y="144"/>
                  </a:lnTo>
                  <a:lnTo>
                    <a:pt x="1101" y="148"/>
                  </a:lnTo>
                  <a:lnTo>
                    <a:pt x="1103" y="151"/>
                  </a:lnTo>
                  <a:lnTo>
                    <a:pt x="1104" y="157"/>
                  </a:lnTo>
                  <a:lnTo>
                    <a:pt x="1106" y="159"/>
                  </a:lnTo>
                  <a:lnTo>
                    <a:pt x="1107" y="162"/>
                  </a:lnTo>
                  <a:lnTo>
                    <a:pt x="1109" y="163"/>
                  </a:lnTo>
                  <a:lnTo>
                    <a:pt x="1110" y="164"/>
                  </a:lnTo>
                  <a:lnTo>
                    <a:pt x="1112" y="168"/>
                  </a:lnTo>
                  <a:lnTo>
                    <a:pt x="1113" y="171"/>
                  </a:lnTo>
                  <a:lnTo>
                    <a:pt x="1115" y="180"/>
                  </a:lnTo>
                  <a:lnTo>
                    <a:pt x="1116" y="188"/>
                  </a:lnTo>
                  <a:lnTo>
                    <a:pt x="1118" y="198"/>
                  </a:lnTo>
                  <a:lnTo>
                    <a:pt x="1119" y="203"/>
                  </a:lnTo>
                  <a:lnTo>
                    <a:pt x="1121" y="202"/>
                  </a:lnTo>
                  <a:lnTo>
                    <a:pt x="1122" y="199"/>
                  </a:lnTo>
                  <a:lnTo>
                    <a:pt x="1124" y="200"/>
                  </a:lnTo>
                  <a:lnTo>
                    <a:pt x="1125" y="196"/>
                  </a:lnTo>
                  <a:lnTo>
                    <a:pt x="1127" y="194"/>
                  </a:lnTo>
                  <a:lnTo>
                    <a:pt x="1128" y="201"/>
                  </a:lnTo>
                  <a:lnTo>
                    <a:pt x="1130" y="208"/>
                  </a:lnTo>
                  <a:lnTo>
                    <a:pt x="1131" y="226"/>
                  </a:lnTo>
                  <a:lnTo>
                    <a:pt x="1133" y="247"/>
                  </a:lnTo>
                  <a:lnTo>
                    <a:pt x="1134" y="260"/>
                  </a:lnTo>
                  <a:lnTo>
                    <a:pt x="1136" y="267"/>
                  </a:lnTo>
                  <a:lnTo>
                    <a:pt x="1137" y="279"/>
                  </a:lnTo>
                  <a:lnTo>
                    <a:pt x="1138" y="288"/>
                  </a:lnTo>
                  <a:lnTo>
                    <a:pt x="1140" y="297"/>
                  </a:lnTo>
                  <a:lnTo>
                    <a:pt x="1141" y="308"/>
                  </a:lnTo>
                  <a:lnTo>
                    <a:pt x="1143" y="309"/>
                  </a:lnTo>
                  <a:lnTo>
                    <a:pt x="1144" y="327"/>
                  </a:lnTo>
                  <a:lnTo>
                    <a:pt x="1146" y="329"/>
                  </a:lnTo>
                  <a:lnTo>
                    <a:pt x="1147" y="331"/>
                  </a:lnTo>
                  <a:lnTo>
                    <a:pt x="1149" y="333"/>
                  </a:lnTo>
                  <a:lnTo>
                    <a:pt x="1150" y="321"/>
                  </a:lnTo>
                  <a:lnTo>
                    <a:pt x="1152" y="305"/>
                  </a:lnTo>
                  <a:lnTo>
                    <a:pt x="1153" y="275"/>
                  </a:lnTo>
                  <a:lnTo>
                    <a:pt x="1155" y="252"/>
                  </a:lnTo>
                  <a:lnTo>
                    <a:pt x="1156" y="230"/>
                  </a:lnTo>
                  <a:lnTo>
                    <a:pt x="1158" y="205"/>
                  </a:lnTo>
                  <a:lnTo>
                    <a:pt x="1159" y="198"/>
                  </a:lnTo>
                  <a:lnTo>
                    <a:pt x="1161" y="191"/>
                  </a:lnTo>
                  <a:lnTo>
                    <a:pt x="1162" y="191"/>
                  </a:lnTo>
                  <a:lnTo>
                    <a:pt x="1164" y="193"/>
                  </a:lnTo>
                  <a:lnTo>
                    <a:pt x="1165" y="202"/>
                  </a:lnTo>
                  <a:lnTo>
                    <a:pt x="1167" y="215"/>
                  </a:lnTo>
                  <a:lnTo>
                    <a:pt x="1168" y="225"/>
                  </a:lnTo>
                  <a:lnTo>
                    <a:pt x="1170" y="249"/>
                  </a:lnTo>
                  <a:lnTo>
                    <a:pt x="1171" y="263"/>
                  </a:lnTo>
                  <a:lnTo>
                    <a:pt x="1172" y="273"/>
                  </a:lnTo>
                  <a:lnTo>
                    <a:pt x="1174" y="279"/>
                  </a:lnTo>
                  <a:lnTo>
                    <a:pt x="1175" y="276"/>
                  </a:lnTo>
                  <a:lnTo>
                    <a:pt x="1177" y="272"/>
                  </a:lnTo>
                  <a:lnTo>
                    <a:pt x="1178" y="259"/>
                  </a:lnTo>
                  <a:lnTo>
                    <a:pt x="1180" y="248"/>
                  </a:lnTo>
                  <a:lnTo>
                    <a:pt x="1181" y="235"/>
                  </a:lnTo>
                  <a:lnTo>
                    <a:pt x="1183" y="223"/>
                  </a:lnTo>
                  <a:lnTo>
                    <a:pt x="1184" y="215"/>
                  </a:lnTo>
                  <a:lnTo>
                    <a:pt x="1186" y="221"/>
                  </a:lnTo>
                  <a:lnTo>
                    <a:pt x="1187" y="224"/>
                  </a:lnTo>
                  <a:lnTo>
                    <a:pt x="1189" y="228"/>
                  </a:lnTo>
                  <a:lnTo>
                    <a:pt x="1190" y="226"/>
                  </a:lnTo>
                  <a:lnTo>
                    <a:pt x="1192" y="227"/>
                  </a:lnTo>
                  <a:lnTo>
                    <a:pt x="1193" y="220"/>
                  </a:lnTo>
                  <a:lnTo>
                    <a:pt x="1195" y="222"/>
                  </a:lnTo>
                  <a:lnTo>
                    <a:pt x="1196" y="218"/>
                  </a:lnTo>
                  <a:lnTo>
                    <a:pt x="1198" y="213"/>
                  </a:lnTo>
                  <a:lnTo>
                    <a:pt x="1199" y="220"/>
                  </a:lnTo>
                  <a:lnTo>
                    <a:pt x="1201" y="227"/>
                  </a:lnTo>
                  <a:lnTo>
                    <a:pt x="1202" y="244"/>
                  </a:lnTo>
                  <a:lnTo>
                    <a:pt x="1204" y="265"/>
                  </a:lnTo>
                  <a:lnTo>
                    <a:pt x="1205" y="290"/>
                  </a:lnTo>
                  <a:lnTo>
                    <a:pt x="1207" y="316"/>
                  </a:lnTo>
                  <a:lnTo>
                    <a:pt x="1208" y="348"/>
                  </a:lnTo>
                  <a:lnTo>
                    <a:pt x="1209" y="380"/>
                  </a:lnTo>
                  <a:lnTo>
                    <a:pt x="1211" y="396"/>
                  </a:lnTo>
                  <a:lnTo>
                    <a:pt x="1212" y="408"/>
                  </a:lnTo>
                  <a:lnTo>
                    <a:pt x="1214" y="408"/>
                  </a:lnTo>
                  <a:lnTo>
                    <a:pt x="1215" y="397"/>
                  </a:lnTo>
                  <a:lnTo>
                    <a:pt x="1217" y="376"/>
                  </a:lnTo>
                  <a:lnTo>
                    <a:pt x="1218" y="347"/>
                  </a:lnTo>
                  <a:lnTo>
                    <a:pt x="1220" y="313"/>
                  </a:lnTo>
                  <a:lnTo>
                    <a:pt x="1221" y="291"/>
                  </a:lnTo>
                  <a:lnTo>
                    <a:pt x="1223" y="267"/>
                  </a:lnTo>
                  <a:lnTo>
                    <a:pt x="1224" y="256"/>
                  </a:lnTo>
                  <a:lnTo>
                    <a:pt x="1226" y="242"/>
                  </a:lnTo>
                  <a:lnTo>
                    <a:pt x="1227" y="234"/>
                  </a:lnTo>
                  <a:lnTo>
                    <a:pt x="1229" y="230"/>
                  </a:lnTo>
                  <a:lnTo>
                    <a:pt x="1230" y="228"/>
                  </a:lnTo>
                  <a:lnTo>
                    <a:pt x="1232" y="231"/>
                  </a:lnTo>
                  <a:lnTo>
                    <a:pt x="1233" y="232"/>
                  </a:lnTo>
                  <a:lnTo>
                    <a:pt x="1235" y="230"/>
                  </a:lnTo>
                  <a:lnTo>
                    <a:pt x="1236" y="234"/>
                  </a:lnTo>
                  <a:lnTo>
                    <a:pt x="1238" y="227"/>
                  </a:lnTo>
                  <a:lnTo>
                    <a:pt x="1239" y="225"/>
                  </a:lnTo>
                  <a:lnTo>
                    <a:pt x="1241" y="220"/>
                  </a:lnTo>
                  <a:lnTo>
                    <a:pt x="1242" y="216"/>
                  </a:lnTo>
                  <a:lnTo>
                    <a:pt x="1243" y="207"/>
                  </a:lnTo>
                  <a:lnTo>
                    <a:pt x="1245" y="211"/>
                  </a:lnTo>
                  <a:lnTo>
                    <a:pt x="1246" y="208"/>
                  </a:lnTo>
                  <a:lnTo>
                    <a:pt x="1248" y="211"/>
                  </a:lnTo>
                  <a:lnTo>
                    <a:pt x="1249" y="213"/>
                  </a:lnTo>
                  <a:lnTo>
                    <a:pt x="1251" y="225"/>
                  </a:lnTo>
                  <a:lnTo>
                    <a:pt x="1252" y="234"/>
                  </a:lnTo>
                  <a:lnTo>
                    <a:pt x="1254" y="242"/>
                  </a:lnTo>
                  <a:lnTo>
                    <a:pt x="1255" y="252"/>
                  </a:lnTo>
                  <a:lnTo>
                    <a:pt x="1257" y="257"/>
                  </a:lnTo>
                  <a:lnTo>
                    <a:pt x="1258" y="259"/>
                  </a:lnTo>
                  <a:lnTo>
                    <a:pt x="1260" y="248"/>
                  </a:lnTo>
                  <a:lnTo>
                    <a:pt x="1261" y="239"/>
                  </a:lnTo>
                  <a:lnTo>
                    <a:pt x="1263" y="233"/>
                  </a:lnTo>
                  <a:lnTo>
                    <a:pt x="1264" y="218"/>
                  </a:lnTo>
                  <a:lnTo>
                    <a:pt x="1266" y="208"/>
                  </a:lnTo>
                  <a:lnTo>
                    <a:pt x="1267" y="204"/>
                  </a:lnTo>
                  <a:lnTo>
                    <a:pt x="1269" y="198"/>
                  </a:lnTo>
                  <a:lnTo>
                    <a:pt x="1270" y="207"/>
                  </a:lnTo>
                  <a:lnTo>
                    <a:pt x="1272" y="214"/>
                  </a:lnTo>
                  <a:lnTo>
                    <a:pt x="1273" y="223"/>
                  </a:lnTo>
                  <a:lnTo>
                    <a:pt x="1275" y="224"/>
                  </a:lnTo>
                  <a:lnTo>
                    <a:pt x="1276" y="223"/>
                  </a:lnTo>
                  <a:lnTo>
                    <a:pt x="1278" y="224"/>
                  </a:lnTo>
                  <a:lnTo>
                    <a:pt x="1279" y="221"/>
                  </a:lnTo>
                  <a:lnTo>
                    <a:pt x="1280" y="223"/>
                  </a:lnTo>
                  <a:lnTo>
                    <a:pt x="1282" y="212"/>
                  </a:lnTo>
                  <a:lnTo>
                    <a:pt x="1283" y="205"/>
                  </a:lnTo>
                  <a:lnTo>
                    <a:pt x="1285" y="198"/>
                  </a:lnTo>
                  <a:lnTo>
                    <a:pt x="1286" y="190"/>
                  </a:lnTo>
                  <a:lnTo>
                    <a:pt x="1288" y="180"/>
                  </a:lnTo>
                  <a:lnTo>
                    <a:pt x="1289" y="179"/>
                  </a:lnTo>
                  <a:lnTo>
                    <a:pt x="1291" y="167"/>
                  </a:lnTo>
                  <a:lnTo>
                    <a:pt x="1292" y="163"/>
                  </a:lnTo>
                  <a:lnTo>
                    <a:pt x="1294" y="154"/>
                  </a:lnTo>
                  <a:lnTo>
                    <a:pt x="1295" y="148"/>
                  </a:lnTo>
                  <a:lnTo>
                    <a:pt x="1297" y="142"/>
                  </a:lnTo>
                  <a:lnTo>
                    <a:pt x="1298" y="143"/>
                  </a:lnTo>
                  <a:lnTo>
                    <a:pt x="1300" y="146"/>
                  </a:lnTo>
                  <a:lnTo>
                    <a:pt x="1301" y="147"/>
                  </a:lnTo>
                  <a:lnTo>
                    <a:pt x="1303" y="154"/>
                  </a:lnTo>
                  <a:lnTo>
                    <a:pt x="1304" y="153"/>
                  </a:lnTo>
                  <a:lnTo>
                    <a:pt x="1306" y="160"/>
                  </a:lnTo>
                  <a:lnTo>
                    <a:pt x="1307" y="171"/>
                  </a:lnTo>
                  <a:lnTo>
                    <a:pt x="1309" y="176"/>
                  </a:lnTo>
                  <a:lnTo>
                    <a:pt x="1310" y="187"/>
                  </a:lnTo>
                  <a:lnTo>
                    <a:pt x="1312" y="183"/>
                  </a:lnTo>
                  <a:lnTo>
                    <a:pt x="1313" y="184"/>
                  </a:lnTo>
                  <a:lnTo>
                    <a:pt x="1314" y="179"/>
                  </a:lnTo>
                  <a:lnTo>
                    <a:pt x="1316" y="183"/>
                  </a:lnTo>
                  <a:lnTo>
                    <a:pt x="1317" y="182"/>
                  </a:lnTo>
                  <a:lnTo>
                    <a:pt x="1319" y="187"/>
                  </a:lnTo>
                  <a:lnTo>
                    <a:pt x="1320" y="200"/>
                  </a:lnTo>
                  <a:lnTo>
                    <a:pt x="1322" y="210"/>
                  </a:lnTo>
                  <a:lnTo>
                    <a:pt x="1323" y="230"/>
                  </a:lnTo>
                  <a:lnTo>
                    <a:pt x="1325" y="267"/>
                  </a:lnTo>
                  <a:lnTo>
                    <a:pt x="1326" y="304"/>
                  </a:lnTo>
                  <a:lnTo>
                    <a:pt x="1328" y="357"/>
                  </a:lnTo>
                  <a:lnTo>
                    <a:pt x="1329" y="411"/>
                  </a:lnTo>
                  <a:lnTo>
                    <a:pt x="1331" y="445"/>
                  </a:lnTo>
                  <a:lnTo>
                    <a:pt x="1332" y="466"/>
                  </a:lnTo>
                  <a:lnTo>
                    <a:pt x="1334" y="466"/>
                  </a:lnTo>
                  <a:lnTo>
                    <a:pt x="1335" y="444"/>
                  </a:lnTo>
                  <a:lnTo>
                    <a:pt x="1337" y="406"/>
                  </a:lnTo>
                  <a:lnTo>
                    <a:pt x="1338" y="354"/>
                  </a:lnTo>
                  <a:lnTo>
                    <a:pt x="1340" y="320"/>
                  </a:lnTo>
                  <a:lnTo>
                    <a:pt x="1341" y="284"/>
                  </a:lnTo>
                  <a:lnTo>
                    <a:pt x="1343" y="270"/>
                  </a:lnTo>
                  <a:lnTo>
                    <a:pt x="1344" y="262"/>
                  </a:lnTo>
                  <a:lnTo>
                    <a:pt x="1346" y="264"/>
                  </a:lnTo>
                  <a:lnTo>
                    <a:pt x="1347" y="258"/>
                  </a:lnTo>
                  <a:lnTo>
                    <a:pt x="1349" y="260"/>
                  </a:lnTo>
                  <a:lnTo>
                    <a:pt x="1350" y="251"/>
                  </a:lnTo>
                  <a:lnTo>
                    <a:pt x="1351" y="253"/>
                  </a:lnTo>
                  <a:lnTo>
                    <a:pt x="1353" y="248"/>
                  </a:lnTo>
                  <a:lnTo>
                    <a:pt x="1354" y="245"/>
                  </a:lnTo>
                  <a:lnTo>
                    <a:pt x="1356" y="246"/>
                  </a:lnTo>
                  <a:lnTo>
                    <a:pt x="1357" y="246"/>
                  </a:lnTo>
                  <a:lnTo>
                    <a:pt x="1359" y="243"/>
                  </a:lnTo>
                  <a:lnTo>
                    <a:pt x="1360" y="245"/>
                  </a:lnTo>
                  <a:lnTo>
                    <a:pt x="1362" y="254"/>
                  </a:lnTo>
                  <a:lnTo>
                    <a:pt x="1363" y="263"/>
                  </a:lnTo>
                  <a:lnTo>
                    <a:pt x="1365" y="279"/>
                  </a:lnTo>
                  <a:lnTo>
                    <a:pt x="1366" y="295"/>
                  </a:lnTo>
                  <a:lnTo>
                    <a:pt x="1368" y="316"/>
                  </a:lnTo>
                  <a:lnTo>
                    <a:pt x="1369" y="344"/>
                  </a:lnTo>
                  <a:lnTo>
                    <a:pt x="1371" y="377"/>
                  </a:lnTo>
                  <a:lnTo>
                    <a:pt x="1372" y="400"/>
                  </a:lnTo>
                  <a:lnTo>
                    <a:pt x="1374" y="429"/>
                  </a:lnTo>
                  <a:lnTo>
                    <a:pt x="1375" y="452"/>
                  </a:lnTo>
                  <a:lnTo>
                    <a:pt x="1377" y="455"/>
                  </a:lnTo>
                  <a:lnTo>
                    <a:pt x="1378" y="447"/>
                  </a:lnTo>
                  <a:lnTo>
                    <a:pt x="1380" y="426"/>
                  </a:lnTo>
                  <a:lnTo>
                    <a:pt x="1381" y="394"/>
                  </a:lnTo>
                  <a:lnTo>
                    <a:pt x="1383" y="360"/>
                  </a:lnTo>
                  <a:lnTo>
                    <a:pt x="1384" y="330"/>
                  </a:lnTo>
                  <a:lnTo>
                    <a:pt x="1385" y="304"/>
                  </a:lnTo>
                  <a:lnTo>
                    <a:pt x="1387" y="292"/>
                  </a:lnTo>
                  <a:lnTo>
                    <a:pt x="1388" y="284"/>
                  </a:lnTo>
                  <a:lnTo>
                    <a:pt x="1390" y="286"/>
                  </a:lnTo>
                  <a:lnTo>
                    <a:pt x="1391" y="281"/>
                  </a:lnTo>
                  <a:lnTo>
                    <a:pt x="1393" y="280"/>
                  </a:lnTo>
                  <a:lnTo>
                    <a:pt x="1394" y="266"/>
                  </a:lnTo>
                  <a:lnTo>
                    <a:pt x="1396" y="257"/>
                  </a:lnTo>
                  <a:lnTo>
                    <a:pt x="1397" y="245"/>
                  </a:lnTo>
                  <a:lnTo>
                    <a:pt x="1399" y="229"/>
                  </a:lnTo>
                  <a:lnTo>
                    <a:pt x="1400" y="216"/>
                  </a:lnTo>
                  <a:lnTo>
                    <a:pt x="1402" y="203"/>
                  </a:lnTo>
                  <a:lnTo>
                    <a:pt x="1403" y="200"/>
                  </a:lnTo>
                  <a:lnTo>
                    <a:pt x="1405" y="196"/>
                  </a:lnTo>
                  <a:lnTo>
                    <a:pt x="1406" y="194"/>
                  </a:lnTo>
                  <a:lnTo>
                    <a:pt x="1408" y="192"/>
                  </a:lnTo>
                  <a:lnTo>
                    <a:pt x="1409" y="187"/>
                  </a:lnTo>
                  <a:lnTo>
                    <a:pt x="1411" y="192"/>
                  </a:lnTo>
                  <a:lnTo>
                    <a:pt x="1412" y="188"/>
                  </a:lnTo>
                  <a:lnTo>
                    <a:pt x="1414" y="190"/>
                  </a:lnTo>
                  <a:lnTo>
                    <a:pt x="1415" y="192"/>
                  </a:lnTo>
                  <a:lnTo>
                    <a:pt x="1417" y="198"/>
                  </a:lnTo>
                  <a:lnTo>
                    <a:pt x="1418" y="208"/>
                  </a:lnTo>
                  <a:lnTo>
                    <a:pt x="1420" y="215"/>
                  </a:lnTo>
                  <a:lnTo>
                    <a:pt x="1421" y="225"/>
                  </a:lnTo>
                  <a:lnTo>
                    <a:pt x="1422" y="236"/>
                  </a:lnTo>
                  <a:lnTo>
                    <a:pt x="1424" y="250"/>
                  </a:lnTo>
                  <a:lnTo>
                    <a:pt x="1425" y="259"/>
                  </a:lnTo>
                  <a:lnTo>
                    <a:pt x="1427" y="269"/>
                  </a:lnTo>
                  <a:lnTo>
                    <a:pt x="1428" y="277"/>
                  </a:lnTo>
                  <a:lnTo>
                    <a:pt x="1430" y="284"/>
                  </a:lnTo>
                  <a:lnTo>
                    <a:pt x="1431" y="282"/>
                  </a:lnTo>
                  <a:lnTo>
                    <a:pt x="1433" y="289"/>
                  </a:lnTo>
                  <a:lnTo>
                    <a:pt x="1434" y="285"/>
                  </a:lnTo>
                  <a:lnTo>
                    <a:pt x="1436" y="290"/>
                  </a:lnTo>
                  <a:lnTo>
                    <a:pt x="1437" y="287"/>
                  </a:lnTo>
                  <a:lnTo>
                    <a:pt x="1439" y="302"/>
                  </a:lnTo>
                  <a:lnTo>
                    <a:pt x="1440" y="321"/>
                  </a:lnTo>
                  <a:lnTo>
                    <a:pt x="1442" y="331"/>
                  </a:lnTo>
                  <a:lnTo>
                    <a:pt x="1443" y="349"/>
                  </a:lnTo>
                  <a:lnTo>
                    <a:pt x="1445" y="377"/>
                  </a:lnTo>
                  <a:lnTo>
                    <a:pt x="1446" y="407"/>
                  </a:lnTo>
                  <a:lnTo>
                    <a:pt x="1448" y="456"/>
                  </a:lnTo>
                  <a:lnTo>
                    <a:pt x="1449" y="520"/>
                  </a:lnTo>
                  <a:lnTo>
                    <a:pt x="1451" y="603"/>
                  </a:lnTo>
                  <a:lnTo>
                    <a:pt x="1452" y="677"/>
                  </a:lnTo>
                  <a:lnTo>
                    <a:pt x="1454" y="748"/>
                  </a:lnTo>
                  <a:lnTo>
                    <a:pt x="1455" y="807"/>
                  </a:lnTo>
                  <a:lnTo>
                    <a:pt x="1456" y="801"/>
                  </a:lnTo>
                  <a:lnTo>
                    <a:pt x="1458" y="748"/>
                  </a:lnTo>
                  <a:lnTo>
                    <a:pt x="1459" y="657"/>
                  </a:lnTo>
                  <a:lnTo>
                    <a:pt x="1461" y="554"/>
                  </a:lnTo>
                  <a:lnTo>
                    <a:pt x="1462" y="461"/>
                  </a:lnTo>
                  <a:lnTo>
                    <a:pt x="1464" y="370"/>
                  </a:lnTo>
                  <a:lnTo>
                    <a:pt x="1465" y="310"/>
                  </a:lnTo>
                  <a:lnTo>
                    <a:pt x="1467" y="265"/>
                  </a:lnTo>
                  <a:lnTo>
                    <a:pt x="1468" y="226"/>
                  </a:lnTo>
                  <a:lnTo>
                    <a:pt x="1470" y="194"/>
                  </a:lnTo>
                  <a:lnTo>
                    <a:pt x="1471" y="175"/>
                  </a:lnTo>
                  <a:lnTo>
                    <a:pt x="1473" y="156"/>
                  </a:lnTo>
                  <a:lnTo>
                    <a:pt x="1474" y="145"/>
                  </a:lnTo>
                  <a:lnTo>
                    <a:pt x="1476" y="144"/>
                  </a:lnTo>
                  <a:lnTo>
                    <a:pt x="1477" y="139"/>
                  </a:lnTo>
                  <a:lnTo>
                    <a:pt x="1479" y="136"/>
                  </a:lnTo>
                  <a:lnTo>
                    <a:pt x="1480" y="133"/>
                  </a:lnTo>
                  <a:lnTo>
                    <a:pt x="1482" y="130"/>
                  </a:lnTo>
                  <a:lnTo>
                    <a:pt x="1483" y="121"/>
                  </a:lnTo>
                  <a:lnTo>
                    <a:pt x="1485" y="116"/>
                  </a:lnTo>
                  <a:lnTo>
                    <a:pt x="1486" y="109"/>
                  </a:lnTo>
                  <a:lnTo>
                    <a:pt x="1488" y="103"/>
                  </a:lnTo>
                  <a:lnTo>
                    <a:pt x="1489" y="95"/>
                  </a:lnTo>
                  <a:lnTo>
                    <a:pt x="1491" y="97"/>
                  </a:lnTo>
                  <a:lnTo>
                    <a:pt x="1492" y="87"/>
                  </a:lnTo>
                  <a:lnTo>
                    <a:pt x="1493" y="89"/>
                  </a:lnTo>
                  <a:lnTo>
                    <a:pt x="1495" y="87"/>
                  </a:lnTo>
                  <a:lnTo>
                    <a:pt x="1496" y="85"/>
                  </a:lnTo>
                  <a:lnTo>
                    <a:pt x="1498" y="87"/>
                  </a:lnTo>
                  <a:lnTo>
                    <a:pt x="1499" y="87"/>
                  </a:lnTo>
                  <a:lnTo>
                    <a:pt x="1501" y="85"/>
                  </a:lnTo>
                  <a:lnTo>
                    <a:pt x="1502" y="86"/>
                  </a:lnTo>
                  <a:lnTo>
                    <a:pt x="1504" y="89"/>
                  </a:lnTo>
                  <a:lnTo>
                    <a:pt x="1505" y="87"/>
                  </a:lnTo>
                  <a:lnTo>
                    <a:pt x="1507" y="87"/>
                  </a:lnTo>
                  <a:lnTo>
                    <a:pt x="1508" y="83"/>
                  </a:lnTo>
                  <a:lnTo>
                    <a:pt x="1510" y="80"/>
                  </a:lnTo>
                  <a:lnTo>
                    <a:pt x="1511" y="85"/>
                  </a:lnTo>
                  <a:lnTo>
                    <a:pt x="1513" y="82"/>
                  </a:lnTo>
                  <a:lnTo>
                    <a:pt x="1514" y="82"/>
                  </a:lnTo>
                  <a:lnTo>
                    <a:pt x="1516" y="86"/>
                  </a:lnTo>
                  <a:lnTo>
                    <a:pt x="1517" y="92"/>
                  </a:lnTo>
                  <a:lnTo>
                    <a:pt x="1519" y="96"/>
                  </a:lnTo>
                  <a:lnTo>
                    <a:pt x="1520" y="103"/>
                  </a:lnTo>
                  <a:lnTo>
                    <a:pt x="1522" y="117"/>
                  </a:lnTo>
                  <a:lnTo>
                    <a:pt x="1523" y="126"/>
                  </a:lnTo>
                  <a:lnTo>
                    <a:pt x="1525" y="136"/>
                  </a:lnTo>
                  <a:lnTo>
                    <a:pt x="1526" y="149"/>
                  </a:lnTo>
                  <a:lnTo>
                    <a:pt x="1527" y="163"/>
                  </a:lnTo>
                  <a:lnTo>
                    <a:pt x="1529" y="173"/>
                  </a:lnTo>
                  <a:lnTo>
                    <a:pt x="1530" y="182"/>
                  </a:lnTo>
                  <a:lnTo>
                    <a:pt x="1532" y="190"/>
                  </a:lnTo>
                  <a:lnTo>
                    <a:pt x="1533" y="189"/>
                  </a:lnTo>
                  <a:lnTo>
                    <a:pt x="1535" y="195"/>
                  </a:lnTo>
                  <a:lnTo>
                    <a:pt x="1536" y="195"/>
                  </a:lnTo>
                  <a:lnTo>
                    <a:pt x="1538" y="191"/>
                  </a:lnTo>
                  <a:lnTo>
                    <a:pt x="1539" y="184"/>
                  </a:lnTo>
                  <a:lnTo>
                    <a:pt x="1541" y="179"/>
                  </a:lnTo>
                  <a:lnTo>
                    <a:pt x="1542" y="171"/>
                  </a:lnTo>
                  <a:lnTo>
                    <a:pt x="1544" y="163"/>
                  </a:lnTo>
                  <a:lnTo>
                    <a:pt x="1545" y="159"/>
                  </a:lnTo>
                  <a:lnTo>
                    <a:pt x="1547" y="157"/>
                  </a:lnTo>
                  <a:lnTo>
                    <a:pt x="1548" y="151"/>
                  </a:lnTo>
                  <a:lnTo>
                    <a:pt x="1550" y="157"/>
                  </a:lnTo>
                  <a:lnTo>
                    <a:pt x="1551" y="164"/>
                  </a:lnTo>
                  <a:lnTo>
                    <a:pt x="1553" y="165"/>
                  </a:lnTo>
                  <a:lnTo>
                    <a:pt x="1554" y="161"/>
                  </a:lnTo>
                  <a:lnTo>
                    <a:pt x="1556" y="157"/>
                  </a:lnTo>
                  <a:lnTo>
                    <a:pt x="1557" y="154"/>
                  </a:lnTo>
                  <a:lnTo>
                    <a:pt x="1559" y="150"/>
                  </a:lnTo>
                  <a:lnTo>
                    <a:pt x="1560" y="147"/>
                  </a:lnTo>
                  <a:lnTo>
                    <a:pt x="1562" y="140"/>
                  </a:lnTo>
                  <a:lnTo>
                    <a:pt x="1563" y="137"/>
                  </a:lnTo>
                  <a:lnTo>
                    <a:pt x="1564" y="134"/>
                  </a:lnTo>
                  <a:lnTo>
                    <a:pt x="1566" y="127"/>
                  </a:lnTo>
                  <a:lnTo>
                    <a:pt x="1567" y="121"/>
                  </a:lnTo>
                  <a:lnTo>
                    <a:pt x="1569" y="118"/>
                  </a:lnTo>
                  <a:lnTo>
                    <a:pt x="1570" y="109"/>
                  </a:lnTo>
                  <a:lnTo>
                    <a:pt x="1572" y="103"/>
                  </a:lnTo>
                  <a:lnTo>
                    <a:pt x="1573" y="104"/>
                  </a:lnTo>
                  <a:lnTo>
                    <a:pt x="1575" y="111"/>
                  </a:lnTo>
                  <a:lnTo>
                    <a:pt x="1576" y="126"/>
                  </a:lnTo>
                  <a:lnTo>
                    <a:pt x="1578" y="146"/>
                  </a:lnTo>
                  <a:lnTo>
                    <a:pt x="1579" y="148"/>
                  </a:lnTo>
                  <a:lnTo>
                    <a:pt x="1581" y="148"/>
                  </a:lnTo>
                  <a:lnTo>
                    <a:pt x="1582" y="147"/>
                  </a:lnTo>
                  <a:lnTo>
                    <a:pt x="1584" y="147"/>
                  </a:lnTo>
                  <a:lnTo>
                    <a:pt x="1585" y="149"/>
                  </a:lnTo>
                  <a:lnTo>
                    <a:pt x="1587" y="150"/>
                  </a:lnTo>
                  <a:lnTo>
                    <a:pt x="1588" y="146"/>
                  </a:lnTo>
                  <a:lnTo>
                    <a:pt x="1590" y="140"/>
                  </a:lnTo>
                  <a:lnTo>
                    <a:pt x="1591" y="141"/>
                  </a:lnTo>
                  <a:lnTo>
                    <a:pt x="1593" y="141"/>
                  </a:lnTo>
                  <a:lnTo>
                    <a:pt x="1594" y="140"/>
                  </a:lnTo>
                  <a:lnTo>
                    <a:pt x="1596" y="141"/>
                  </a:lnTo>
                  <a:lnTo>
                    <a:pt x="1597" y="151"/>
                  </a:lnTo>
                  <a:lnTo>
                    <a:pt x="1598" y="151"/>
                  </a:lnTo>
                  <a:lnTo>
                    <a:pt x="1600" y="159"/>
                  </a:lnTo>
                  <a:lnTo>
                    <a:pt x="1601" y="161"/>
                  </a:lnTo>
                  <a:lnTo>
                    <a:pt x="1603" y="170"/>
                  </a:lnTo>
                  <a:lnTo>
                    <a:pt x="1604" y="172"/>
                  </a:lnTo>
                  <a:lnTo>
                    <a:pt x="1606" y="174"/>
                  </a:lnTo>
                  <a:lnTo>
                    <a:pt x="1607" y="175"/>
                  </a:lnTo>
                  <a:lnTo>
                    <a:pt x="1609" y="178"/>
                  </a:lnTo>
                  <a:lnTo>
                    <a:pt x="1610" y="181"/>
                  </a:lnTo>
                  <a:lnTo>
                    <a:pt x="1612" y="182"/>
                  </a:lnTo>
                  <a:lnTo>
                    <a:pt x="1613" y="179"/>
                  </a:lnTo>
                  <a:lnTo>
                    <a:pt x="1615" y="167"/>
                  </a:lnTo>
                  <a:lnTo>
                    <a:pt x="1616" y="166"/>
                  </a:lnTo>
                  <a:lnTo>
                    <a:pt x="1618" y="165"/>
                  </a:lnTo>
                  <a:lnTo>
                    <a:pt x="1619" y="159"/>
                  </a:lnTo>
                  <a:lnTo>
                    <a:pt x="1621" y="161"/>
                  </a:lnTo>
                  <a:lnTo>
                    <a:pt x="1622" y="158"/>
                  </a:lnTo>
                  <a:lnTo>
                    <a:pt x="1624" y="157"/>
                  </a:lnTo>
                  <a:lnTo>
                    <a:pt x="1625" y="158"/>
                  </a:lnTo>
                  <a:lnTo>
                    <a:pt x="1627" y="153"/>
                  </a:lnTo>
                  <a:lnTo>
                    <a:pt x="1628" y="154"/>
                  </a:lnTo>
                  <a:lnTo>
                    <a:pt x="1630" y="150"/>
                  </a:lnTo>
                  <a:lnTo>
                    <a:pt x="1631" y="151"/>
                  </a:lnTo>
                  <a:lnTo>
                    <a:pt x="1633" y="145"/>
                  </a:lnTo>
                  <a:lnTo>
                    <a:pt x="1634" y="143"/>
                  </a:lnTo>
                  <a:lnTo>
                    <a:pt x="1635" y="139"/>
                  </a:lnTo>
                  <a:lnTo>
                    <a:pt x="1637" y="138"/>
                  </a:lnTo>
                  <a:lnTo>
                    <a:pt x="1638" y="127"/>
                  </a:lnTo>
                  <a:lnTo>
                    <a:pt x="1640" y="126"/>
                  </a:lnTo>
                  <a:lnTo>
                    <a:pt x="1641" y="125"/>
                  </a:lnTo>
                  <a:lnTo>
                    <a:pt x="1643" y="125"/>
                  </a:lnTo>
                  <a:lnTo>
                    <a:pt x="1644" y="127"/>
                  </a:lnTo>
                  <a:lnTo>
                    <a:pt x="1646" y="128"/>
                  </a:lnTo>
                  <a:lnTo>
                    <a:pt x="1647" y="138"/>
                  </a:lnTo>
                  <a:lnTo>
                    <a:pt x="1649" y="139"/>
                  </a:lnTo>
                  <a:lnTo>
                    <a:pt x="1650" y="148"/>
                  </a:lnTo>
                  <a:lnTo>
                    <a:pt x="1652" y="145"/>
                  </a:lnTo>
                  <a:lnTo>
                    <a:pt x="1653" y="143"/>
                  </a:lnTo>
                  <a:lnTo>
                    <a:pt x="1655" y="136"/>
                  </a:lnTo>
                  <a:lnTo>
                    <a:pt x="1656" y="138"/>
                  </a:lnTo>
                  <a:lnTo>
                    <a:pt x="1658" y="128"/>
                  </a:lnTo>
                  <a:lnTo>
                    <a:pt x="1659" y="122"/>
                  </a:lnTo>
                  <a:lnTo>
                    <a:pt x="1661" y="119"/>
                  </a:lnTo>
                  <a:lnTo>
                    <a:pt x="1662" y="113"/>
                  </a:lnTo>
                  <a:lnTo>
                    <a:pt x="1664" y="109"/>
                  </a:lnTo>
                  <a:lnTo>
                    <a:pt x="1665" y="106"/>
                  </a:lnTo>
                  <a:lnTo>
                    <a:pt x="1667" y="99"/>
                  </a:lnTo>
                  <a:lnTo>
                    <a:pt x="1668" y="98"/>
                  </a:lnTo>
                  <a:lnTo>
                    <a:pt x="1669" y="87"/>
                  </a:lnTo>
                  <a:lnTo>
                    <a:pt x="1671" y="86"/>
                  </a:lnTo>
                  <a:lnTo>
                    <a:pt x="1672" y="79"/>
                  </a:lnTo>
                  <a:lnTo>
                    <a:pt x="1674" y="81"/>
                  </a:lnTo>
                  <a:lnTo>
                    <a:pt x="1675" y="78"/>
                  </a:lnTo>
                  <a:lnTo>
                    <a:pt x="1677" y="80"/>
                  </a:lnTo>
                  <a:lnTo>
                    <a:pt x="1678" y="84"/>
                  </a:lnTo>
                  <a:lnTo>
                    <a:pt x="1680" y="90"/>
                  </a:lnTo>
                  <a:lnTo>
                    <a:pt x="1681" y="100"/>
                  </a:lnTo>
                  <a:lnTo>
                    <a:pt x="1683" y="112"/>
                  </a:lnTo>
                  <a:lnTo>
                    <a:pt x="1684" y="116"/>
                  </a:lnTo>
                  <a:lnTo>
                    <a:pt x="1686" y="119"/>
                  </a:lnTo>
                  <a:lnTo>
                    <a:pt x="1687" y="119"/>
                  </a:lnTo>
                  <a:lnTo>
                    <a:pt x="1689" y="123"/>
                  </a:lnTo>
                  <a:lnTo>
                    <a:pt x="1690" y="117"/>
                  </a:lnTo>
                  <a:lnTo>
                    <a:pt x="1692" y="116"/>
                  </a:lnTo>
                  <a:lnTo>
                    <a:pt x="1693" y="120"/>
                  </a:lnTo>
                  <a:lnTo>
                    <a:pt x="1695" y="122"/>
                  </a:lnTo>
                  <a:lnTo>
                    <a:pt x="1696" y="121"/>
                  </a:lnTo>
                  <a:lnTo>
                    <a:pt x="1698" y="118"/>
                  </a:lnTo>
                  <a:lnTo>
                    <a:pt x="1699" y="115"/>
                  </a:lnTo>
                  <a:lnTo>
                    <a:pt x="1701" y="116"/>
                  </a:lnTo>
                  <a:lnTo>
                    <a:pt x="1702" y="115"/>
                  </a:lnTo>
                  <a:lnTo>
                    <a:pt x="1704" y="120"/>
                  </a:lnTo>
                  <a:lnTo>
                    <a:pt x="1705" y="122"/>
                  </a:lnTo>
                  <a:lnTo>
                    <a:pt x="1706" y="128"/>
                  </a:lnTo>
                  <a:lnTo>
                    <a:pt x="1708" y="131"/>
                  </a:lnTo>
                  <a:lnTo>
                    <a:pt x="1709" y="138"/>
                  </a:lnTo>
                  <a:lnTo>
                    <a:pt x="1711" y="140"/>
                  </a:lnTo>
                  <a:lnTo>
                    <a:pt x="1712" y="150"/>
                  </a:lnTo>
                  <a:lnTo>
                    <a:pt x="1714" y="163"/>
                  </a:lnTo>
                  <a:lnTo>
                    <a:pt x="1715" y="172"/>
                  </a:lnTo>
                  <a:lnTo>
                    <a:pt x="1717" y="193"/>
                  </a:lnTo>
                  <a:lnTo>
                    <a:pt x="1718" y="204"/>
                  </a:lnTo>
                  <a:lnTo>
                    <a:pt x="1720" y="210"/>
                  </a:lnTo>
                  <a:lnTo>
                    <a:pt x="1721" y="213"/>
                  </a:lnTo>
                  <a:lnTo>
                    <a:pt x="1723" y="212"/>
                  </a:lnTo>
                  <a:lnTo>
                    <a:pt x="1724" y="200"/>
                  </a:lnTo>
                  <a:lnTo>
                    <a:pt x="1726" y="198"/>
                  </a:lnTo>
                  <a:lnTo>
                    <a:pt x="1727" y="192"/>
                  </a:lnTo>
                  <a:lnTo>
                    <a:pt x="1729" y="185"/>
                  </a:lnTo>
                  <a:lnTo>
                    <a:pt x="1730" y="187"/>
                  </a:lnTo>
                  <a:lnTo>
                    <a:pt x="1732" y="196"/>
                  </a:lnTo>
                  <a:lnTo>
                    <a:pt x="1733" y="190"/>
                  </a:lnTo>
                  <a:lnTo>
                    <a:pt x="1735" y="190"/>
                  </a:lnTo>
                  <a:lnTo>
                    <a:pt x="1736" y="191"/>
                  </a:lnTo>
                  <a:lnTo>
                    <a:pt x="1738" y="193"/>
                  </a:lnTo>
                  <a:lnTo>
                    <a:pt x="1739" y="191"/>
                  </a:lnTo>
                  <a:lnTo>
                    <a:pt x="1740" y="192"/>
                  </a:lnTo>
                  <a:lnTo>
                    <a:pt x="1742" y="193"/>
                  </a:lnTo>
                  <a:lnTo>
                    <a:pt x="1743" y="185"/>
                  </a:lnTo>
                  <a:lnTo>
                    <a:pt x="1745" y="184"/>
                  </a:lnTo>
                  <a:lnTo>
                    <a:pt x="1746" y="186"/>
                  </a:lnTo>
                  <a:lnTo>
                    <a:pt x="1748" y="182"/>
                  </a:lnTo>
                  <a:lnTo>
                    <a:pt x="1749" y="185"/>
                  </a:lnTo>
                  <a:lnTo>
                    <a:pt x="1751" y="187"/>
                  </a:lnTo>
                  <a:lnTo>
                    <a:pt x="1752" y="188"/>
                  </a:lnTo>
                  <a:lnTo>
                    <a:pt x="1754" y="203"/>
                  </a:lnTo>
                  <a:lnTo>
                    <a:pt x="1755" y="220"/>
                  </a:lnTo>
                  <a:lnTo>
                    <a:pt x="1757" y="231"/>
                  </a:lnTo>
                  <a:lnTo>
                    <a:pt x="1758" y="249"/>
                  </a:lnTo>
                  <a:lnTo>
                    <a:pt x="1760" y="277"/>
                  </a:lnTo>
                  <a:lnTo>
                    <a:pt x="1761" y="310"/>
                  </a:lnTo>
                  <a:lnTo>
                    <a:pt x="1763" y="331"/>
                  </a:lnTo>
                  <a:lnTo>
                    <a:pt x="1764" y="340"/>
                  </a:lnTo>
                  <a:lnTo>
                    <a:pt x="1766" y="360"/>
                  </a:lnTo>
                  <a:lnTo>
                    <a:pt x="1767" y="349"/>
                  </a:lnTo>
                  <a:lnTo>
                    <a:pt x="1769" y="342"/>
                  </a:lnTo>
                  <a:lnTo>
                    <a:pt x="1770" y="323"/>
                  </a:lnTo>
                  <a:lnTo>
                    <a:pt x="1772" y="296"/>
                  </a:lnTo>
                  <a:lnTo>
                    <a:pt x="1773" y="272"/>
                  </a:lnTo>
                  <a:lnTo>
                    <a:pt x="1775" y="251"/>
                  </a:lnTo>
                  <a:lnTo>
                    <a:pt x="1776" y="237"/>
                  </a:lnTo>
                  <a:lnTo>
                    <a:pt x="1777" y="224"/>
                  </a:lnTo>
                  <a:lnTo>
                    <a:pt x="1779" y="222"/>
                  </a:lnTo>
                  <a:lnTo>
                    <a:pt x="1780" y="218"/>
                  </a:lnTo>
                  <a:lnTo>
                    <a:pt x="1782" y="216"/>
                  </a:lnTo>
                  <a:lnTo>
                    <a:pt x="1783" y="225"/>
                  </a:lnTo>
                  <a:lnTo>
                    <a:pt x="1785" y="235"/>
                  </a:lnTo>
                  <a:lnTo>
                    <a:pt x="1786" y="249"/>
                  </a:lnTo>
                  <a:lnTo>
                    <a:pt x="1788" y="268"/>
                  </a:lnTo>
                  <a:lnTo>
                    <a:pt x="1789" y="276"/>
                  </a:lnTo>
                  <a:lnTo>
                    <a:pt x="1791" y="282"/>
                  </a:lnTo>
                  <a:lnTo>
                    <a:pt x="1792" y="303"/>
                  </a:lnTo>
                  <a:lnTo>
                    <a:pt x="1794" y="330"/>
                  </a:lnTo>
                  <a:lnTo>
                    <a:pt x="1795" y="380"/>
                  </a:lnTo>
                  <a:lnTo>
                    <a:pt x="1797" y="443"/>
                  </a:lnTo>
                  <a:lnTo>
                    <a:pt x="1798" y="513"/>
                  </a:lnTo>
                  <a:lnTo>
                    <a:pt x="1800" y="599"/>
                  </a:lnTo>
                  <a:lnTo>
                    <a:pt x="1801" y="683"/>
                  </a:lnTo>
                  <a:lnTo>
                    <a:pt x="1803" y="758"/>
                  </a:lnTo>
                  <a:lnTo>
                    <a:pt x="1804" y="826"/>
                  </a:lnTo>
                  <a:lnTo>
                    <a:pt x="1806" y="882"/>
                  </a:lnTo>
                  <a:lnTo>
                    <a:pt x="1807" y="938"/>
                  </a:lnTo>
                  <a:lnTo>
                    <a:pt x="1809" y="997"/>
                  </a:lnTo>
                  <a:lnTo>
                    <a:pt x="1810" y="1043"/>
                  </a:lnTo>
                  <a:lnTo>
                    <a:pt x="1811" y="1026"/>
                  </a:lnTo>
                  <a:lnTo>
                    <a:pt x="1813" y="967"/>
                  </a:lnTo>
                  <a:lnTo>
                    <a:pt x="1814" y="831"/>
                  </a:lnTo>
                  <a:lnTo>
                    <a:pt x="1816" y="669"/>
                  </a:lnTo>
                  <a:lnTo>
                    <a:pt x="1817" y="513"/>
                  </a:lnTo>
                  <a:lnTo>
                    <a:pt x="1819" y="379"/>
                  </a:lnTo>
                  <a:lnTo>
                    <a:pt x="1820" y="303"/>
                  </a:lnTo>
                  <a:lnTo>
                    <a:pt x="1822" y="248"/>
                  </a:lnTo>
                  <a:lnTo>
                    <a:pt x="1823" y="211"/>
                  </a:lnTo>
                  <a:lnTo>
                    <a:pt x="1825" y="191"/>
                  </a:lnTo>
                  <a:lnTo>
                    <a:pt x="1826" y="180"/>
                  </a:lnTo>
                  <a:lnTo>
                    <a:pt x="1828" y="171"/>
                  </a:lnTo>
                  <a:lnTo>
                    <a:pt x="1829" y="166"/>
                  </a:lnTo>
                  <a:lnTo>
                    <a:pt x="1831" y="165"/>
                  </a:lnTo>
                  <a:lnTo>
                    <a:pt x="1832" y="171"/>
                  </a:lnTo>
                  <a:lnTo>
                    <a:pt x="1834" y="168"/>
                  </a:lnTo>
                  <a:lnTo>
                    <a:pt x="1835" y="171"/>
                  </a:lnTo>
                  <a:lnTo>
                    <a:pt x="1837" y="167"/>
                  </a:lnTo>
                  <a:lnTo>
                    <a:pt x="1838" y="162"/>
                  </a:lnTo>
                  <a:lnTo>
                    <a:pt x="1840" y="156"/>
                  </a:lnTo>
                  <a:lnTo>
                    <a:pt x="1841" y="147"/>
                  </a:lnTo>
                  <a:lnTo>
                    <a:pt x="1843" y="145"/>
                  </a:lnTo>
                  <a:lnTo>
                    <a:pt x="1844" y="134"/>
                  </a:lnTo>
                  <a:lnTo>
                    <a:pt x="1846" y="130"/>
                  </a:lnTo>
                  <a:lnTo>
                    <a:pt x="1847" y="125"/>
                  </a:lnTo>
                  <a:lnTo>
                    <a:pt x="1848" y="120"/>
                  </a:lnTo>
                  <a:lnTo>
                    <a:pt x="1850" y="122"/>
                  </a:lnTo>
                  <a:lnTo>
                    <a:pt x="1851" y="124"/>
                  </a:lnTo>
                  <a:lnTo>
                    <a:pt x="1853" y="119"/>
                  </a:lnTo>
                  <a:lnTo>
                    <a:pt x="1854" y="117"/>
                  </a:lnTo>
                  <a:lnTo>
                    <a:pt x="1856" y="115"/>
                  </a:lnTo>
                  <a:lnTo>
                    <a:pt x="1857" y="115"/>
                  </a:lnTo>
                  <a:lnTo>
                    <a:pt x="1859" y="110"/>
                  </a:lnTo>
                  <a:lnTo>
                    <a:pt x="1860" y="110"/>
                  </a:lnTo>
                  <a:lnTo>
                    <a:pt x="1862" y="105"/>
                  </a:lnTo>
                  <a:lnTo>
                    <a:pt x="1863" y="108"/>
                  </a:lnTo>
                  <a:lnTo>
                    <a:pt x="1865" y="106"/>
                  </a:lnTo>
                  <a:lnTo>
                    <a:pt x="1866" y="106"/>
                  </a:lnTo>
                  <a:lnTo>
                    <a:pt x="1868" y="111"/>
                  </a:lnTo>
                  <a:lnTo>
                    <a:pt x="1869" y="108"/>
                  </a:lnTo>
                  <a:lnTo>
                    <a:pt x="1871" y="107"/>
                  </a:lnTo>
                  <a:lnTo>
                    <a:pt x="1872" y="103"/>
                  </a:lnTo>
                  <a:lnTo>
                    <a:pt x="1874" y="96"/>
                  </a:lnTo>
                  <a:lnTo>
                    <a:pt x="1875" y="99"/>
                  </a:lnTo>
                  <a:lnTo>
                    <a:pt x="1877" y="93"/>
                  </a:lnTo>
                  <a:lnTo>
                    <a:pt x="1878" y="91"/>
                  </a:lnTo>
                  <a:lnTo>
                    <a:pt x="1880" y="90"/>
                  </a:lnTo>
                  <a:lnTo>
                    <a:pt x="1881" y="93"/>
                  </a:lnTo>
                  <a:lnTo>
                    <a:pt x="1882" y="90"/>
                  </a:lnTo>
                  <a:lnTo>
                    <a:pt x="1884" y="92"/>
                  </a:lnTo>
                  <a:lnTo>
                    <a:pt x="1885" y="95"/>
                  </a:lnTo>
                  <a:lnTo>
                    <a:pt x="1887" y="95"/>
                  </a:lnTo>
                  <a:lnTo>
                    <a:pt x="1888" y="99"/>
                  </a:lnTo>
                  <a:lnTo>
                    <a:pt x="1890" y="104"/>
                  </a:lnTo>
                  <a:lnTo>
                    <a:pt x="1891" y="107"/>
                  </a:lnTo>
                  <a:lnTo>
                    <a:pt x="1893" y="105"/>
                  </a:lnTo>
                  <a:lnTo>
                    <a:pt x="1894" y="110"/>
                  </a:lnTo>
                  <a:lnTo>
                    <a:pt x="1896" y="116"/>
                  </a:lnTo>
                  <a:lnTo>
                    <a:pt x="1897" y="120"/>
                  </a:lnTo>
                  <a:lnTo>
                    <a:pt x="1899" y="125"/>
                  </a:lnTo>
                  <a:lnTo>
                    <a:pt x="1900" y="129"/>
                  </a:lnTo>
                  <a:lnTo>
                    <a:pt x="1902" y="130"/>
                  </a:lnTo>
                  <a:lnTo>
                    <a:pt x="1903" y="128"/>
                  </a:lnTo>
                  <a:lnTo>
                    <a:pt x="1905" y="124"/>
                  </a:lnTo>
                  <a:lnTo>
                    <a:pt x="1906" y="111"/>
                  </a:lnTo>
                  <a:lnTo>
                    <a:pt x="1908" y="102"/>
                  </a:lnTo>
                  <a:lnTo>
                    <a:pt x="1909" y="99"/>
                  </a:lnTo>
                  <a:lnTo>
                    <a:pt x="1911" y="101"/>
                  </a:lnTo>
                  <a:lnTo>
                    <a:pt x="1912" y="99"/>
                  </a:lnTo>
                  <a:lnTo>
                    <a:pt x="1914" y="90"/>
                  </a:lnTo>
                  <a:lnTo>
                    <a:pt x="1915" y="95"/>
                  </a:lnTo>
                  <a:lnTo>
                    <a:pt x="1917" y="96"/>
                  </a:lnTo>
                  <a:lnTo>
                    <a:pt x="1918" y="98"/>
                  </a:lnTo>
                  <a:lnTo>
                    <a:pt x="1919" y="99"/>
                  </a:lnTo>
                  <a:lnTo>
                    <a:pt x="1921" y="100"/>
                  </a:lnTo>
                  <a:lnTo>
                    <a:pt x="1922" y="99"/>
                  </a:lnTo>
                  <a:lnTo>
                    <a:pt x="1924" y="95"/>
                  </a:lnTo>
                  <a:lnTo>
                    <a:pt x="1925" y="96"/>
                  </a:lnTo>
                  <a:lnTo>
                    <a:pt x="1927" y="96"/>
                  </a:lnTo>
                  <a:lnTo>
                    <a:pt x="1928" y="94"/>
                  </a:lnTo>
                  <a:lnTo>
                    <a:pt x="1930" y="97"/>
                  </a:lnTo>
                  <a:lnTo>
                    <a:pt x="1931" y="106"/>
                  </a:lnTo>
                  <a:lnTo>
                    <a:pt x="1933" y="127"/>
                  </a:lnTo>
                  <a:lnTo>
                    <a:pt x="1934" y="165"/>
                  </a:lnTo>
                  <a:lnTo>
                    <a:pt x="1936" y="234"/>
                  </a:lnTo>
                  <a:lnTo>
                    <a:pt x="1937" y="339"/>
                  </a:lnTo>
                  <a:lnTo>
                    <a:pt x="1939" y="481"/>
                  </a:lnTo>
                  <a:lnTo>
                    <a:pt x="1940" y="670"/>
                  </a:lnTo>
                  <a:lnTo>
                    <a:pt x="1942" y="887"/>
                  </a:lnTo>
                  <a:lnTo>
                    <a:pt x="1943" y="1091"/>
                  </a:lnTo>
                  <a:lnTo>
                    <a:pt x="1945" y="1272"/>
                  </a:lnTo>
                  <a:lnTo>
                    <a:pt x="1946" y="1368"/>
                  </a:lnTo>
                  <a:lnTo>
                    <a:pt x="1948" y="1358"/>
                  </a:lnTo>
                  <a:lnTo>
                    <a:pt x="1949" y="1202"/>
                  </a:lnTo>
                  <a:lnTo>
                    <a:pt x="1951" y="966"/>
                  </a:lnTo>
                  <a:lnTo>
                    <a:pt x="1952" y="715"/>
                  </a:lnTo>
                  <a:lnTo>
                    <a:pt x="1953" y="514"/>
                  </a:lnTo>
                  <a:lnTo>
                    <a:pt x="1955" y="365"/>
                  </a:lnTo>
                  <a:lnTo>
                    <a:pt x="1956" y="275"/>
                  </a:lnTo>
                  <a:lnTo>
                    <a:pt x="1958" y="221"/>
                  </a:lnTo>
                  <a:lnTo>
                    <a:pt x="1959" y="189"/>
                  </a:lnTo>
                  <a:lnTo>
                    <a:pt x="1961" y="173"/>
                  </a:lnTo>
                  <a:lnTo>
                    <a:pt x="1962" y="158"/>
                  </a:lnTo>
                  <a:lnTo>
                    <a:pt x="1964" y="156"/>
                  </a:lnTo>
                  <a:lnTo>
                    <a:pt x="1965" y="154"/>
                  </a:lnTo>
                  <a:lnTo>
                    <a:pt x="1967" y="154"/>
                  </a:lnTo>
                  <a:lnTo>
                    <a:pt x="1968" y="156"/>
                  </a:lnTo>
                  <a:lnTo>
                    <a:pt x="1970" y="161"/>
                  </a:lnTo>
                  <a:lnTo>
                    <a:pt x="1971" y="163"/>
                  </a:lnTo>
                  <a:lnTo>
                    <a:pt x="1973" y="168"/>
                  </a:lnTo>
                  <a:lnTo>
                    <a:pt x="1974" y="170"/>
                  </a:lnTo>
                  <a:lnTo>
                    <a:pt x="1976" y="176"/>
                  </a:lnTo>
                  <a:lnTo>
                    <a:pt x="1977" y="171"/>
                  </a:lnTo>
                  <a:lnTo>
                    <a:pt x="1979" y="168"/>
                  </a:lnTo>
                  <a:lnTo>
                    <a:pt x="1980" y="159"/>
                  </a:lnTo>
                  <a:lnTo>
                    <a:pt x="1982" y="160"/>
                  </a:lnTo>
                  <a:lnTo>
                    <a:pt x="1983" y="152"/>
                  </a:lnTo>
                  <a:lnTo>
                    <a:pt x="1985" y="148"/>
                  </a:lnTo>
                  <a:lnTo>
                    <a:pt x="1986" y="154"/>
                  </a:lnTo>
                  <a:lnTo>
                    <a:pt x="1988" y="159"/>
                  </a:lnTo>
                  <a:lnTo>
                    <a:pt x="1989" y="169"/>
                  </a:lnTo>
                  <a:lnTo>
                    <a:pt x="1990" y="171"/>
                  </a:lnTo>
                  <a:lnTo>
                    <a:pt x="1992" y="181"/>
                  </a:lnTo>
                  <a:lnTo>
                    <a:pt x="1993" y="190"/>
                  </a:lnTo>
                  <a:lnTo>
                    <a:pt x="1995" y="198"/>
                  </a:lnTo>
                  <a:lnTo>
                    <a:pt x="1996" y="198"/>
                  </a:lnTo>
                  <a:lnTo>
                    <a:pt x="1998" y="202"/>
                  </a:lnTo>
                  <a:lnTo>
                    <a:pt x="1999" y="203"/>
                  </a:lnTo>
                  <a:lnTo>
                    <a:pt x="2001" y="194"/>
                  </a:lnTo>
                  <a:lnTo>
                    <a:pt x="2002" y="185"/>
                  </a:lnTo>
                  <a:lnTo>
                    <a:pt x="2004" y="180"/>
                  </a:lnTo>
                  <a:lnTo>
                    <a:pt x="2005" y="183"/>
                  </a:lnTo>
                  <a:lnTo>
                    <a:pt x="2007" y="178"/>
                  </a:lnTo>
                  <a:lnTo>
                    <a:pt x="2008" y="181"/>
                  </a:lnTo>
                  <a:lnTo>
                    <a:pt x="2010" y="177"/>
                  </a:lnTo>
                  <a:lnTo>
                    <a:pt x="2011" y="172"/>
                  </a:lnTo>
                  <a:lnTo>
                    <a:pt x="2013" y="163"/>
                  </a:lnTo>
                  <a:lnTo>
                    <a:pt x="2014" y="161"/>
                  </a:lnTo>
                  <a:lnTo>
                    <a:pt x="2016" y="158"/>
                  </a:lnTo>
                  <a:lnTo>
                    <a:pt x="2017" y="157"/>
                  </a:lnTo>
                  <a:lnTo>
                    <a:pt x="2019" y="157"/>
                  </a:lnTo>
                  <a:lnTo>
                    <a:pt x="2020" y="162"/>
                  </a:lnTo>
                  <a:lnTo>
                    <a:pt x="2022" y="156"/>
                  </a:lnTo>
                  <a:lnTo>
                    <a:pt x="2023" y="154"/>
                  </a:lnTo>
                  <a:lnTo>
                    <a:pt x="2024" y="147"/>
                  </a:lnTo>
                  <a:lnTo>
                    <a:pt x="2026" y="142"/>
                  </a:lnTo>
                  <a:lnTo>
                    <a:pt x="2027" y="137"/>
                  </a:lnTo>
                  <a:lnTo>
                    <a:pt x="2029" y="131"/>
                  </a:lnTo>
                  <a:lnTo>
                    <a:pt x="2030" y="128"/>
                  </a:lnTo>
                  <a:lnTo>
                    <a:pt x="2032" y="125"/>
                  </a:lnTo>
                  <a:lnTo>
                    <a:pt x="2033" y="126"/>
                  </a:lnTo>
                  <a:lnTo>
                    <a:pt x="2035" y="129"/>
                  </a:lnTo>
                  <a:lnTo>
                    <a:pt x="2036" y="136"/>
                  </a:lnTo>
                  <a:lnTo>
                    <a:pt x="2038" y="141"/>
                  </a:lnTo>
                  <a:lnTo>
                    <a:pt x="2039" y="140"/>
                  </a:lnTo>
                  <a:lnTo>
                    <a:pt x="2041" y="143"/>
                  </a:lnTo>
                  <a:lnTo>
                    <a:pt x="2042" y="130"/>
                  </a:lnTo>
                  <a:lnTo>
                    <a:pt x="2044" y="126"/>
                  </a:lnTo>
                  <a:lnTo>
                    <a:pt x="2045" y="122"/>
                  </a:lnTo>
                  <a:lnTo>
                    <a:pt x="2047" y="115"/>
                  </a:lnTo>
                  <a:lnTo>
                    <a:pt x="2048" y="115"/>
                  </a:lnTo>
                  <a:lnTo>
                    <a:pt x="2050" y="122"/>
                  </a:lnTo>
                  <a:lnTo>
                    <a:pt x="2051" y="119"/>
                  </a:lnTo>
                  <a:lnTo>
                    <a:pt x="2053" y="123"/>
                  </a:lnTo>
                  <a:lnTo>
                    <a:pt x="2054" y="125"/>
                  </a:lnTo>
                  <a:lnTo>
                    <a:pt x="2056" y="122"/>
                  </a:lnTo>
                  <a:lnTo>
                    <a:pt x="2057" y="114"/>
                  </a:lnTo>
                  <a:lnTo>
                    <a:pt x="2059" y="104"/>
                  </a:lnTo>
                  <a:lnTo>
                    <a:pt x="2060" y="96"/>
                  </a:lnTo>
                  <a:lnTo>
                    <a:pt x="2061" y="90"/>
                  </a:lnTo>
                  <a:lnTo>
                    <a:pt x="2063" y="80"/>
                  </a:lnTo>
                  <a:lnTo>
                    <a:pt x="2064" y="81"/>
                  </a:lnTo>
                  <a:lnTo>
                    <a:pt x="2066" y="81"/>
                  </a:lnTo>
                  <a:lnTo>
                    <a:pt x="2067" y="88"/>
                  </a:lnTo>
                  <a:lnTo>
                    <a:pt x="2069" y="88"/>
                  </a:lnTo>
                  <a:lnTo>
                    <a:pt x="2070" y="90"/>
                  </a:lnTo>
                  <a:lnTo>
                    <a:pt x="2072" y="92"/>
                  </a:lnTo>
                  <a:lnTo>
                    <a:pt x="2073" y="102"/>
                  </a:lnTo>
                  <a:lnTo>
                    <a:pt x="2075" y="103"/>
                  </a:lnTo>
                  <a:lnTo>
                    <a:pt x="2076" y="114"/>
                  </a:lnTo>
                  <a:lnTo>
                    <a:pt x="2078" y="121"/>
                  </a:lnTo>
                  <a:lnTo>
                    <a:pt x="2079" y="138"/>
                  </a:lnTo>
                  <a:lnTo>
                    <a:pt x="2081" y="164"/>
                  </a:lnTo>
                  <a:lnTo>
                    <a:pt x="2082" y="193"/>
                  </a:lnTo>
                  <a:lnTo>
                    <a:pt x="2084" y="233"/>
                  </a:lnTo>
                  <a:lnTo>
                    <a:pt x="2085" y="278"/>
                  </a:lnTo>
                  <a:lnTo>
                    <a:pt x="2087" y="308"/>
                  </a:lnTo>
                  <a:lnTo>
                    <a:pt x="2088" y="314"/>
                  </a:lnTo>
                  <a:lnTo>
                    <a:pt x="2090" y="295"/>
                  </a:lnTo>
                  <a:lnTo>
                    <a:pt x="2091" y="269"/>
                  </a:lnTo>
                  <a:lnTo>
                    <a:pt x="2093" y="229"/>
                  </a:lnTo>
                  <a:lnTo>
                    <a:pt x="2094" y="184"/>
                  </a:lnTo>
                  <a:lnTo>
                    <a:pt x="2095" y="151"/>
                  </a:lnTo>
                  <a:lnTo>
                    <a:pt x="2097" y="123"/>
                  </a:lnTo>
                  <a:lnTo>
                    <a:pt x="2098" y="104"/>
                  </a:lnTo>
                  <a:lnTo>
                    <a:pt x="2100" y="92"/>
                  </a:lnTo>
                  <a:lnTo>
                    <a:pt x="2101" y="88"/>
                  </a:lnTo>
                  <a:lnTo>
                    <a:pt x="2103" y="90"/>
                  </a:lnTo>
                  <a:lnTo>
                    <a:pt x="2104" y="93"/>
                  </a:lnTo>
                  <a:lnTo>
                    <a:pt x="2106" y="102"/>
                  </a:lnTo>
                  <a:lnTo>
                    <a:pt x="2107" y="126"/>
                  </a:lnTo>
                  <a:lnTo>
                    <a:pt x="2109" y="146"/>
                  </a:lnTo>
                  <a:lnTo>
                    <a:pt x="2110" y="163"/>
                  </a:lnTo>
                  <a:lnTo>
                    <a:pt x="2112" y="170"/>
                  </a:lnTo>
                  <a:lnTo>
                    <a:pt x="2113" y="170"/>
                  </a:lnTo>
                  <a:lnTo>
                    <a:pt x="2115" y="162"/>
                  </a:lnTo>
                  <a:lnTo>
                    <a:pt x="2116" y="141"/>
                  </a:lnTo>
                  <a:lnTo>
                    <a:pt x="2118" y="131"/>
                  </a:lnTo>
                  <a:lnTo>
                    <a:pt x="2119" y="135"/>
                  </a:lnTo>
                  <a:lnTo>
                    <a:pt x="2121" y="155"/>
                  </a:lnTo>
                  <a:lnTo>
                    <a:pt x="2122" y="209"/>
                  </a:lnTo>
                  <a:lnTo>
                    <a:pt x="2124" y="294"/>
                  </a:lnTo>
                  <a:lnTo>
                    <a:pt x="2125" y="396"/>
                  </a:lnTo>
                  <a:lnTo>
                    <a:pt x="2127" y="495"/>
                  </a:lnTo>
                  <a:lnTo>
                    <a:pt x="2128" y="579"/>
                  </a:lnTo>
                  <a:lnTo>
                    <a:pt x="2130" y="618"/>
                  </a:lnTo>
                  <a:lnTo>
                    <a:pt x="2131" y="606"/>
                  </a:lnTo>
                  <a:lnTo>
                    <a:pt x="2132" y="537"/>
                  </a:lnTo>
                  <a:lnTo>
                    <a:pt x="2134" y="478"/>
                  </a:lnTo>
                  <a:lnTo>
                    <a:pt x="2135" y="419"/>
                  </a:lnTo>
                  <a:lnTo>
                    <a:pt x="2137" y="363"/>
                  </a:lnTo>
                  <a:lnTo>
                    <a:pt x="2138" y="326"/>
                  </a:lnTo>
                  <a:lnTo>
                    <a:pt x="2140" y="295"/>
                  </a:lnTo>
                  <a:lnTo>
                    <a:pt x="2141" y="271"/>
                  </a:lnTo>
                  <a:lnTo>
                    <a:pt x="2143" y="257"/>
                  </a:lnTo>
                  <a:lnTo>
                    <a:pt x="2144" y="245"/>
                  </a:lnTo>
                  <a:lnTo>
                    <a:pt x="2146" y="229"/>
                  </a:lnTo>
                  <a:lnTo>
                    <a:pt x="2147" y="219"/>
                  </a:lnTo>
                  <a:lnTo>
                    <a:pt x="2149" y="220"/>
                  </a:lnTo>
                  <a:lnTo>
                    <a:pt x="2150" y="222"/>
                  </a:lnTo>
                  <a:lnTo>
                    <a:pt x="2152" y="223"/>
                  </a:lnTo>
                  <a:lnTo>
                    <a:pt x="2153" y="228"/>
                  </a:lnTo>
                  <a:lnTo>
                    <a:pt x="2155" y="241"/>
                  </a:lnTo>
                  <a:lnTo>
                    <a:pt x="2156" y="250"/>
                  </a:lnTo>
                  <a:lnTo>
                    <a:pt x="2158" y="251"/>
                  </a:lnTo>
                  <a:lnTo>
                    <a:pt x="2159" y="242"/>
                  </a:lnTo>
                  <a:lnTo>
                    <a:pt x="2161" y="233"/>
                  </a:lnTo>
                  <a:lnTo>
                    <a:pt x="2162" y="214"/>
                  </a:lnTo>
                  <a:lnTo>
                    <a:pt x="2164" y="205"/>
                  </a:lnTo>
                  <a:lnTo>
                    <a:pt x="2165" y="193"/>
                  </a:lnTo>
                  <a:lnTo>
                    <a:pt x="2166" y="181"/>
                  </a:lnTo>
                  <a:lnTo>
                    <a:pt x="2168" y="180"/>
                  </a:lnTo>
                  <a:lnTo>
                    <a:pt x="2169" y="173"/>
                  </a:lnTo>
                  <a:lnTo>
                    <a:pt x="2171" y="172"/>
                  </a:lnTo>
                  <a:lnTo>
                    <a:pt x="2172" y="173"/>
                  </a:lnTo>
                  <a:lnTo>
                    <a:pt x="2174" y="179"/>
                  </a:lnTo>
                  <a:lnTo>
                    <a:pt x="2175" y="174"/>
                  </a:lnTo>
                  <a:lnTo>
                    <a:pt x="2177" y="166"/>
                  </a:lnTo>
                  <a:lnTo>
                    <a:pt x="2178" y="161"/>
                  </a:lnTo>
                  <a:lnTo>
                    <a:pt x="2180" y="156"/>
                  </a:lnTo>
                  <a:lnTo>
                    <a:pt x="2181" y="151"/>
                  </a:lnTo>
                  <a:lnTo>
                    <a:pt x="2183" y="146"/>
                  </a:lnTo>
                  <a:lnTo>
                    <a:pt x="2184" y="140"/>
                  </a:lnTo>
                  <a:lnTo>
                    <a:pt x="2186" y="138"/>
                  </a:lnTo>
                  <a:lnTo>
                    <a:pt x="2187" y="134"/>
                  </a:lnTo>
                  <a:lnTo>
                    <a:pt x="2189" y="138"/>
                  </a:lnTo>
                  <a:lnTo>
                    <a:pt x="2190" y="143"/>
                  </a:lnTo>
                  <a:lnTo>
                    <a:pt x="2192" y="142"/>
                  </a:lnTo>
                  <a:lnTo>
                    <a:pt x="2193" y="153"/>
                  </a:lnTo>
                  <a:lnTo>
                    <a:pt x="2195" y="155"/>
                  </a:lnTo>
                  <a:lnTo>
                    <a:pt x="2196" y="156"/>
                  </a:lnTo>
                  <a:lnTo>
                    <a:pt x="2198" y="157"/>
                  </a:lnTo>
                  <a:lnTo>
                    <a:pt x="2199" y="160"/>
                  </a:lnTo>
                  <a:lnTo>
                    <a:pt x="2201" y="164"/>
                  </a:lnTo>
                  <a:lnTo>
                    <a:pt x="2202" y="186"/>
                  </a:lnTo>
                  <a:lnTo>
                    <a:pt x="2203" y="213"/>
                  </a:lnTo>
                  <a:lnTo>
                    <a:pt x="2205" y="266"/>
                  </a:lnTo>
                  <a:lnTo>
                    <a:pt x="2206" y="323"/>
                  </a:lnTo>
                  <a:lnTo>
                    <a:pt x="2208" y="404"/>
                  </a:lnTo>
                  <a:lnTo>
                    <a:pt x="2209" y="486"/>
                  </a:lnTo>
                  <a:lnTo>
                    <a:pt x="2211" y="557"/>
                  </a:lnTo>
                  <a:lnTo>
                    <a:pt x="2212" y="583"/>
                  </a:lnTo>
                  <a:lnTo>
                    <a:pt x="2214" y="567"/>
                  </a:lnTo>
                  <a:lnTo>
                    <a:pt x="2215" y="501"/>
                  </a:lnTo>
                  <a:lnTo>
                    <a:pt x="2217" y="427"/>
                  </a:lnTo>
                  <a:lnTo>
                    <a:pt x="2218" y="328"/>
                  </a:lnTo>
                  <a:lnTo>
                    <a:pt x="2220" y="266"/>
                  </a:lnTo>
                  <a:lnTo>
                    <a:pt x="2221" y="210"/>
                  </a:lnTo>
                  <a:lnTo>
                    <a:pt x="2223" y="174"/>
                  </a:lnTo>
                  <a:lnTo>
                    <a:pt x="2224" y="164"/>
                  </a:lnTo>
                  <a:lnTo>
                    <a:pt x="2226" y="153"/>
                  </a:lnTo>
                  <a:lnTo>
                    <a:pt x="2227" y="157"/>
                  </a:lnTo>
                  <a:lnTo>
                    <a:pt x="2229" y="156"/>
                  </a:lnTo>
                  <a:lnTo>
                    <a:pt x="2230" y="161"/>
                  </a:lnTo>
                  <a:lnTo>
                    <a:pt x="2232" y="164"/>
                  </a:lnTo>
                  <a:lnTo>
                    <a:pt x="2233" y="169"/>
                  </a:lnTo>
                  <a:lnTo>
                    <a:pt x="2235" y="171"/>
                  </a:lnTo>
                  <a:lnTo>
                    <a:pt x="2236" y="175"/>
                  </a:lnTo>
                  <a:lnTo>
                    <a:pt x="2237" y="180"/>
                  </a:lnTo>
                  <a:lnTo>
                    <a:pt x="2239" y="181"/>
                  </a:lnTo>
                  <a:lnTo>
                    <a:pt x="2240" y="184"/>
                  </a:lnTo>
                  <a:lnTo>
                    <a:pt x="2242" y="180"/>
                  </a:lnTo>
                  <a:lnTo>
                    <a:pt x="2243" y="180"/>
                  </a:lnTo>
                  <a:lnTo>
                    <a:pt x="2245" y="174"/>
                  </a:lnTo>
                  <a:lnTo>
                    <a:pt x="2246" y="166"/>
                  </a:lnTo>
                  <a:lnTo>
                    <a:pt x="2248" y="161"/>
                  </a:lnTo>
                  <a:lnTo>
                    <a:pt x="2249" y="159"/>
                  </a:lnTo>
                  <a:lnTo>
                    <a:pt x="2251" y="166"/>
                  </a:lnTo>
                  <a:lnTo>
                    <a:pt x="2252" y="164"/>
                  </a:lnTo>
                  <a:lnTo>
                    <a:pt x="2254" y="168"/>
                  </a:lnTo>
                  <a:lnTo>
                    <a:pt x="2255" y="175"/>
                  </a:lnTo>
                  <a:lnTo>
                    <a:pt x="2257" y="179"/>
                  </a:lnTo>
                  <a:lnTo>
                    <a:pt x="2258" y="183"/>
                  </a:lnTo>
                  <a:lnTo>
                    <a:pt x="2260" y="183"/>
                  </a:lnTo>
                  <a:lnTo>
                    <a:pt x="2261" y="175"/>
                  </a:lnTo>
                  <a:lnTo>
                    <a:pt x="2263" y="170"/>
                  </a:lnTo>
                  <a:lnTo>
                    <a:pt x="2264" y="155"/>
                  </a:lnTo>
                  <a:lnTo>
                    <a:pt x="2266" y="144"/>
                  </a:lnTo>
                  <a:lnTo>
                    <a:pt x="2267" y="135"/>
                  </a:lnTo>
                  <a:lnTo>
                    <a:pt x="2269" y="132"/>
                  </a:lnTo>
                  <a:lnTo>
                    <a:pt x="2270" y="128"/>
                  </a:lnTo>
                  <a:lnTo>
                    <a:pt x="2272" y="126"/>
                  </a:lnTo>
                  <a:lnTo>
                    <a:pt x="2273" y="125"/>
                  </a:lnTo>
                  <a:lnTo>
                    <a:pt x="2274" y="125"/>
                  </a:lnTo>
                  <a:lnTo>
                    <a:pt x="2276" y="126"/>
                  </a:lnTo>
                  <a:lnTo>
                    <a:pt x="2277" y="131"/>
                  </a:lnTo>
                  <a:lnTo>
                    <a:pt x="2279" y="139"/>
                  </a:lnTo>
                  <a:lnTo>
                    <a:pt x="2280" y="146"/>
                  </a:lnTo>
                  <a:lnTo>
                    <a:pt x="2282" y="159"/>
                  </a:lnTo>
                  <a:lnTo>
                    <a:pt x="2283" y="173"/>
                  </a:lnTo>
                  <a:lnTo>
                    <a:pt x="2285" y="189"/>
                  </a:lnTo>
                  <a:lnTo>
                    <a:pt x="2286" y="190"/>
                  </a:lnTo>
                  <a:lnTo>
                    <a:pt x="2288" y="196"/>
                  </a:lnTo>
                  <a:lnTo>
                    <a:pt x="2289" y="200"/>
                  </a:lnTo>
                  <a:lnTo>
                    <a:pt x="2291" y="198"/>
                  </a:lnTo>
                  <a:lnTo>
                    <a:pt x="2292" y="184"/>
                  </a:lnTo>
                  <a:lnTo>
                    <a:pt x="2294" y="175"/>
                  </a:lnTo>
                  <a:lnTo>
                    <a:pt x="2295" y="170"/>
                  </a:lnTo>
                  <a:lnTo>
                    <a:pt x="2297" y="170"/>
                  </a:lnTo>
                  <a:lnTo>
                    <a:pt x="2298" y="176"/>
                  </a:lnTo>
                  <a:lnTo>
                    <a:pt x="2300" y="187"/>
                  </a:lnTo>
                  <a:lnTo>
                    <a:pt x="2301" y="212"/>
                  </a:lnTo>
                  <a:lnTo>
                    <a:pt x="2303" y="236"/>
                  </a:lnTo>
                  <a:lnTo>
                    <a:pt x="2304" y="257"/>
                  </a:lnTo>
                  <a:lnTo>
                    <a:pt x="2306" y="259"/>
                  </a:lnTo>
                  <a:lnTo>
                    <a:pt x="2307" y="252"/>
                  </a:lnTo>
                  <a:lnTo>
                    <a:pt x="2308" y="235"/>
                  </a:lnTo>
                  <a:lnTo>
                    <a:pt x="2310" y="206"/>
                  </a:lnTo>
                  <a:lnTo>
                    <a:pt x="2311" y="179"/>
                  </a:lnTo>
                  <a:lnTo>
                    <a:pt x="2313" y="158"/>
                  </a:lnTo>
                  <a:lnTo>
                    <a:pt x="2314" y="147"/>
                  </a:lnTo>
                  <a:lnTo>
                    <a:pt x="2316" y="161"/>
                  </a:lnTo>
                  <a:lnTo>
                    <a:pt x="2317" y="179"/>
                  </a:lnTo>
                  <a:lnTo>
                    <a:pt x="2319" y="201"/>
                  </a:lnTo>
                  <a:lnTo>
                    <a:pt x="2320" y="220"/>
                  </a:lnTo>
                  <a:lnTo>
                    <a:pt x="2322" y="229"/>
                  </a:lnTo>
                  <a:lnTo>
                    <a:pt x="2323" y="233"/>
                  </a:lnTo>
                  <a:lnTo>
                    <a:pt x="2325" y="230"/>
                  </a:lnTo>
                  <a:lnTo>
                    <a:pt x="2326" y="221"/>
                  </a:lnTo>
                  <a:lnTo>
                    <a:pt x="2328" y="210"/>
                  </a:lnTo>
                  <a:lnTo>
                    <a:pt x="2329" y="201"/>
                  </a:lnTo>
                  <a:lnTo>
                    <a:pt x="2331" y="194"/>
                  </a:lnTo>
                  <a:lnTo>
                    <a:pt x="2332" y="185"/>
                  </a:lnTo>
                  <a:lnTo>
                    <a:pt x="2334" y="181"/>
                  </a:lnTo>
                  <a:lnTo>
                    <a:pt x="2335" y="181"/>
                  </a:lnTo>
                  <a:lnTo>
                    <a:pt x="2337" y="183"/>
                  </a:lnTo>
                  <a:lnTo>
                    <a:pt x="2338" y="185"/>
                  </a:lnTo>
                  <a:lnTo>
                    <a:pt x="2340" y="191"/>
                  </a:lnTo>
                  <a:lnTo>
                    <a:pt x="2341" y="201"/>
                  </a:lnTo>
                  <a:lnTo>
                    <a:pt x="2343" y="202"/>
                  </a:lnTo>
                  <a:lnTo>
                    <a:pt x="2344" y="202"/>
                  </a:lnTo>
                  <a:lnTo>
                    <a:pt x="2345" y="201"/>
                  </a:lnTo>
                  <a:lnTo>
                    <a:pt x="2347" y="202"/>
                  </a:lnTo>
                  <a:lnTo>
                    <a:pt x="2348" y="205"/>
                  </a:lnTo>
                  <a:lnTo>
                    <a:pt x="2350" y="208"/>
                  </a:lnTo>
                  <a:lnTo>
                    <a:pt x="2351" y="213"/>
                  </a:lnTo>
                  <a:lnTo>
                    <a:pt x="2353" y="223"/>
                  </a:lnTo>
                  <a:lnTo>
                    <a:pt x="2354" y="226"/>
                  </a:lnTo>
                  <a:lnTo>
                    <a:pt x="2356" y="225"/>
                  </a:lnTo>
                  <a:lnTo>
                    <a:pt x="2357" y="223"/>
                  </a:lnTo>
                  <a:lnTo>
                    <a:pt x="2359" y="214"/>
                  </a:lnTo>
                  <a:lnTo>
                    <a:pt x="2360" y="204"/>
                  </a:lnTo>
                  <a:lnTo>
                    <a:pt x="2362" y="193"/>
                  </a:lnTo>
                  <a:lnTo>
                    <a:pt x="2363" y="180"/>
                  </a:lnTo>
                  <a:lnTo>
                    <a:pt x="2365" y="172"/>
                  </a:lnTo>
                  <a:lnTo>
                    <a:pt x="2366" y="165"/>
                  </a:lnTo>
                  <a:lnTo>
                    <a:pt x="2368" y="160"/>
                  </a:lnTo>
                  <a:lnTo>
                    <a:pt x="2369" y="155"/>
                  </a:lnTo>
                  <a:lnTo>
                    <a:pt x="2371" y="155"/>
                  </a:lnTo>
                  <a:lnTo>
                    <a:pt x="2372" y="155"/>
                  </a:lnTo>
                  <a:lnTo>
                    <a:pt x="2374" y="158"/>
                  </a:lnTo>
                  <a:lnTo>
                    <a:pt x="2375" y="164"/>
                  </a:lnTo>
                  <a:lnTo>
                    <a:pt x="2377" y="175"/>
                  </a:lnTo>
                  <a:lnTo>
                    <a:pt x="2378" y="184"/>
                  </a:lnTo>
                  <a:lnTo>
                    <a:pt x="2379" y="201"/>
                  </a:lnTo>
                  <a:lnTo>
                    <a:pt x="2381" y="212"/>
                  </a:lnTo>
                  <a:lnTo>
                    <a:pt x="2382" y="220"/>
                  </a:lnTo>
                  <a:lnTo>
                    <a:pt x="2384" y="223"/>
                  </a:lnTo>
                  <a:lnTo>
                    <a:pt x="2385" y="212"/>
                  </a:lnTo>
                  <a:lnTo>
                    <a:pt x="2387" y="204"/>
                  </a:lnTo>
                  <a:lnTo>
                    <a:pt x="2388" y="187"/>
                  </a:lnTo>
                  <a:lnTo>
                    <a:pt x="2390" y="180"/>
                  </a:lnTo>
                  <a:lnTo>
                    <a:pt x="2391" y="162"/>
                  </a:lnTo>
                  <a:lnTo>
                    <a:pt x="2393" y="150"/>
                  </a:lnTo>
                  <a:lnTo>
                    <a:pt x="2394" y="142"/>
                  </a:lnTo>
                  <a:lnTo>
                    <a:pt x="2396" y="134"/>
                  </a:lnTo>
                  <a:lnTo>
                    <a:pt x="2397" y="132"/>
                  </a:lnTo>
                  <a:lnTo>
                    <a:pt x="2399" y="128"/>
                  </a:lnTo>
                  <a:lnTo>
                    <a:pt x="2400" y="131"/>
                  </a:lnTo>
                  <a:lnTo>
                    <a:pt x="2402" y="140"/>
                  </a:lnTo>
                  <a:lnTo>
                    <a:pt x="2403" y="145"/>
                  </a:lnTo>
                  <a:lnTo>
                    <a:pt x="2405" y="162"/>
                  </a:lnTo>
                  <a:lnTo>
                    <a:pt x="2406" y="174"/>
                  </a:lnTo>
                  <a:lnTo>
                    <a:pt x="2408" y="179"/>
                  </a:lnTo>
                  <a:lnTo>
                    <a:pt x="2409" y="184"/>
                  </a:lnTo>
                  <a:lnTo>
                    <a:pt x="2411" y="184"/>
                  </a:lnTo>
                  <a:lnTo>
                    <a:pt x="2412" y="176"/>
                  </a:lnTo>
                  <a:lnTo>
                    <a:pt x="2414" y="169"/>
                  </a:lnTo>
                  <a:lnTo>
                    <a:pt x="2415" y="162"/>
                  </a:lnTo>
                  <a:lnTo>
                    <a:pt x="2416" y="153"/>
                  </a:lnTo>
                  <a:lnTo>
                    <a:pt x="2418" y="153"/>
                  </a:lnTo>
                  <a:lnTo>
                    <a:pt x="2419" y="158"/>
                  </a:lnTo>
                  <a:lnTo>
                    <a:pt x="2421" y="194"/>
                  </a:lnTo>
                  <a:lnTo>
                    <a:pt x="2422" y="231"/>
                  </a:lnTo>
                  <a:lnTo>
                    <a:pt x="2424" y="259"/>
                  </a:lnTo>
                  <a:lnTo>
                    <a:pt x="2425" y="280"/>
                  </a:lnTo>
                  <a:lnTo>
                    <a:pt x="2427" y="300"/>
                  </a:lnTo>
                  <a:lnTo>
                    <a:pt x="2428" y="304"/>
                  </a:lnTo>
                  <a:lnTo>
                    <a:pt x="2430" y="299"/>
                  </a:lnTo>
                  <a:lnTo>
                    <a:pt x="2431" y="294"/>
                  </a:lnTo>
                  <a:lnTo>
                    <a:pt x="2433" y="270"/>
                  </a:lnTo>
                  <a:lnTo>
                    <a:pt x="2434" y="252"/>
                  </a:lnTo>
                  <a:lnTo>
                    <a:pt x="2436" y="234"/>
                  </a:lnTo>
                  <a:lnTo>
                    <a:pt x="2437" y="217"/>
                  </a:lnTo>
                  <a:lnTo>
                    <a:pt x="2439" y="201"/>
                  </a:lnTo>
                  <a:lnTo>
                    <a:pt x="2440" y="191"/>
                  </a:lnTo>
                  <a:lnTo>
                    <a:pt x="2442" y="181"/>
                  </a:lnTo>
                  <a:lnTo>
                    <a:pt x="2443" y="169"/>
                  </a:lnTo>
                  <a:lnTo>
                    <a:pt x="2445" y="169"/>
                  </a:lnTo>
                  <a:lnTo>
                    <a:pt x="2446" y="169"/>
                  </a:lnTo>
                  <a:lnTo>
                    <a:pt x="2448" y="172"/>
                  </a:lnTo>
                  <a:lnTo>
                    <a:pt x="2449" y="174"/>
                  </a:lnTo>
                  <a:lnTo>
                    <a:pt x="2450" y="178"/>
                  </a:lnTo>
                  <a:lnTo>
                    <a:pt x="2452" y="182"/>
                  </a:lnTo>
                  <a:lnTo>
                    <a:pt x="2453" y="179"/>
                  </a:lnTo>
                  <a:lnTo>
                    <a:pt x="2455" y="175"/>
                  </a:lnTo>
                  <a:lnTo>
                    <a:pt x="2456" y="184"/>
                  </a:lnTo>
                  <a:lnTo>
                    <a:pt x="2458" y="181"/>
                  </a:lnTo>
                  <a:lnTo>
                    <a:pt x="2459" y="190"/>
                  </a:lnTo>
                  <a:lnTo>
                    <a:pt x="2461" y="193"/>
                  </a:lnTo>
                  <a:lnTo>
                    <a:pt x="2462" y="200"/>
                  </a:lnTo>
                  <a:lnTo>
                    <a:pt x="2464" y="210"/>
                  </a:lnTo>
                  <a:lnTo>
                    <a:pt x="2465" y="213"/>
                  </a:lnTo>
                  <a:lnTo>
                    <a:pt x="2467" y="215"/>
                  </a:lnTo>
                  <a:lnTo>
                    <a:pt x="2468" y="209"/>
                  </a:lnTo>
                  <a:lnTo>
                    <a:pt x="2470" y="208"/>
                  </a:lnTo>
                  <a:lnTo>
                    <a:pt x="2471" y="197"/>
                  </a:lnTo>
                  <a:lnTo>
                    <a:pt x="2473" y="180"/>
                  </a:lnTo>
                  <a:lnTo>
                    <a:pt x="2474" y="171"/>
                  </a:lnTo>
                  <a:lnTo>
                    <a:pt x="2476" y="158"/>
                  </a:lnTo>
                  <a:lnTo>
                    <a:pt x="2477" y="154"/>
                  </a:lnTo>
                  <a:lnTo>
                    <a:pt x="2479" y="149"/>
                  </a:lnTo>
                  <a:lnTo>
                    <a:pt x="2480" y="153"/>
                  </a:lnTo>
                  <a:lnTo>
                    <a:pt x="2482" y="157"/>
                  </a:lnTo>
                  <a:lnTo>
                    <a:pt x="2483" y="163"/>
                  </a:lnTo>
                  <a:lnTo>
                    <a:pt x="2485" y="164"/>
                  </a:lnTo>
                  <a:lnTo>
                    <a:pt x="2486" y="168"/>
                  </a:lnTo>
                  <a:lnTo>
                    <a:pt x="2487" y="173"/>
                  </a:lnTo>
                  <a:lnTo>
                    <a:pt x="2489" y="177"/>
                  </a:lnTo>
                  <a:lnTo>
                    <a:pt x="2490" y="169"/>
                  </a:lnTo>
                  <a:lnTo>
                    <a:pt x="2492" y="176"/>
                  </a:lnTo>
                  <a:lnTo>
                    <a:pt x="2493" y="183"/>
                  </a:lnTo>
                  <a:lnTo>
                    <a:pt x="2495" y="190"/>
                  </a:lnTo>
                  <a:lnTo>
                    <a:pt x="2496" y="201"/>
                  </a:lnTo>
                  <a:lnTo>
                    <a:pt x="2498" y="208"/>
                  </a:lnTo>
                  <a:lnTo>
                    <a:pt x="2499" y="211"/>
                  </a:lnTo>
                  <a:lnTo>
                    <a:pt x="2501" y="215"/>
                  </a:lnTo>
                  <a:lnTo>
                    <a:pt x="2502" y="204"/>
                  </a:lnTo>
                  <a:lnTo>
                    <a:pt x="2504" y="194"/>
                  </a:lnTo>
                  <a:lnTo>
                    <a:pt x="2505" y="180"/>
                  </a:lnTo>
                  <a:lnTo>
                    <a:pt x="2507" y="177"/>
                  </a:lnTo>
                  <a:lnTo>
                    <a:pt x="2508" y="166"/>
                  </a:lnTo>
                  <a:lnTo>
                    <a:pt x="2510" y="182"/>
                  </a:lnTo>
                  <a:lnTo>
                    <a:pt x="2511" y="214"/>
                  </a:lnTo>
                  <a:lnTo>
                    <a:pt x="2513" y="281"/>
                  </a:lnTo>
                  <a:lnTo>
                    <a:pt x="2514" y="389"/>
                  </a:lnTo>
                  <a:lnTo>
                    <a:pt x="2516" y="528"/>
                  </a:lnTo>
                  <a:lnTo>
                    <a:pt x="2517" y="686"/>
                  </a:lnTo>
                  <a:lnTo>
                    <a:pt x="2519" y="857"/>
                  </a:lnTo>
                  <a:lnTo>
                    <a:pt x="2520" y="982"/>
                  </a:lnTo>
                  <a:lnTo>
                    <a:pt x="2521" y="1052"/>
                  </a:lnTo>
                  <a:lnTo>
                    <a:pt x="2523" y="1026"/>
                  </a:lnTo>
                  <a:lnTo>
                    <a:pt x="2524" y="915"/>
                  </a:lnTo>
                  <a:lnTo>
                    <a:pt x="2526" y="762"/>
                  </a:lnTo>
                  <a:lnTo>
                    <a:pt x="2527" y="584"/>
                  </a:lnTo>
                  <a:lnTo>
                    <a:pt x="2529" y="443"/>
                  </a:lnTo>
                  <a:lnTo>
                    <a:pt x="2530" y="361"/>
                  </a:lnTo>
                  <a:lnTo>
                    <a:pt x="2532" y="301"/>
                  </a:lnTo>
                  <a:lnTo>
                    <a:pt x="2533" y="265"/>
                  </a:lnTo>
                  <a:lnTo>
                    <a:pt x="2535" y="246"/>
                  </a:lnTo>
                  <a:lnTo>
                    <a:pt x="2536" y="225"/>
                  </a:lnTo>
                  <a:lnTo>
                    <a:pt x="2538" y="199"/>
                  </a:lnTo>
                  <a:lnTo>
                    <a:pt x="2539" y="174"/>
                  </a:lnTo>
                  <a:lnTo>
                    <a:pt x="2541" y="149"/>
                  </a:lnTo>
                  <a:lnTo>
                    <a:pt x="2542" y="135"/>
                  </a:lnTo>
                  <a:lnTo>
                    <a:pt x="2544" y="121"/>
                  </a:lnTo>
                  <a:lnTo>
                    <a:pt x="2545" y="115"/>
                  </a:lnTo>
                  <a:lnTo>
                    <a:pt x="2547" y="113"/>
                  </a:lnTo>
                  <a:lnTo>
                    <a:pt x="2548" y="109"/>
                  </a:lnTo>
                  <a:lnTo>
                    <a:pt x="2550" y="104"/>
                  </a:lnTo>
                  <a:lnTo>
                    <a:pt x="2551" y="107"/>
                  </a:lnTo>
                  <a:lnTo>
                    <a:pt x="2553" y="106"/>
                  </a:lnTo>
                  <a:lnTo>
                    <a:pt x="2554" y="105"/>
                  </a:lnTo>
                  <a:lnTo>
                    <a:pt x="2556" y="108"/>
                  </a:lnTo>
                  <a:lnTo>
                    <a:pt x="2557" y="116"/>
                  </a:lnTo>
                  <a:lnTo>
                    <a:pt x="2558" y="128"/>
                  </a:lnTo>
                  <a:lnTo>
                    <a:pt x="2560" y="139"/>
                  </a:lnTo>
                  <a:lnTo>
                    <a:pt x="2561" y="154"/>
                  </a:lnTo>
                  <a:lnTo>
                    <a:pt x="2563" y="160"/>
                  </a:lnTo>
                  <a:lnTo>
                    <a:pt x="2564" y="164"/>
                  </a:lnTo>
                  <a:lnTo>
                    <a:pt x="2566" y="171"/>
                  </a:lnTo>
                  <a:lnTo>
                    <a:pt x="2567" y="167"/>
                  </a:lnTo>
                  <a:lnTo>
                    <a:pt x="2569" y="161"/>
                  </a:lnTo>
                  <a:lnTo>
                    <a:pt x="2570" y="171"/>
                  </a:lnTo>
                  <a:lnTo>
                    <a:pt x="2572" y="179"/>
                  </a:lnTo>
                  <a:lnTo>
                    <a:pt x="2573" y="191"/>
                  </a:lnTo>
                  <a:lnTo>
                    <a:pt x="2575" y="204"/>
                  </a:lnTo>
                  <a:lnTo>
                    <a:pt x="2576" y="222"/>
                  </a:lnTo>
                  <a:lnTo>
                    <a:pt x="2578" y="237"/>
                  </a:lnTo>
                  <a:lnTo>
                    <a:pt x="2579" y="247"/>
                  </a:lnTo>
                  <a:lnTo>
                    <a:pt x="2581" y="263"/>
                  </a:lnTo>
                  <a:lnTo>
                    <a:pt x="2582" y="278"/>
                  </a:lnTo>
                  <a:lnTo>
                    <a:pt x="2584" y="293"/>
                  </a:lnTo>
                  <a:lnTo>
                    <a:pt x="2585" y="301"/>
                  </a:lnTo>
                  <a:lnTo>
                    <a:pt x="2587" y="322"/>
                  </a:lnTo>
                  <a:lnTo>
                    <a:pt x="2588" y="339"/>
                  </a:lnTo>
                  <a:lnTo>
                    <a:pt x="2590" y="352"/>
                  </a:lnTo>
                  <a:lnTo>
                    <a:pt x="2591" y="353"/>
                  </a:lnTo>
                  <a:lnTo>
                    <a:pt x="2592" y="353"/>
                  </a:lnTo>
                  <a:lnTo>
                    <a:pt x="2594" y="339"/>
                  </a:lnTo>
                  <a:lnTo>
                    <a:pt x="2595" y="334"/>
                  </a:lnTo>
                  <a:lnTo>
                    <a:pt x="2597" y="322"/>
                  </a:lnTo>
                  <a:lnTo>
                    <a:pt x="2598" y="313"/>
                  </a:lnTo>
                  <a:lnTo>
                    <a:pt x="2600" y="313"/>
                  </a:lnTo>
                  <a:lnTo>
                    <a:pt x="2601" y="314"/>
                  </a:lnTo>
                  <a:lnTo>
                    <a:pt x="2603" y="319"/>
                  </a:lnTo>
                  <a:lnTo>
                    <a:pt x="2604" y="318"/>
                  </a:lnTo>
                  <a:lnTo>
                    <a:pt x="2606" y="325"/>
                  </a:lnTo>
                  <a:lnTo>
                    <a:pt x="2607" y="317"/>
                  </a:lnTo>
                  <a:lnTo>
                    <a:pt x="2609" y="307"/>
                  </a:lnTo>
                  <a:lnTo>
                    <a:pt x="2610" y="299"/>
                  </a:lnTo>
                  <a:lnTo>
                    <a:pt x="2612" y="285"/>
                  </a:lnTo>
                  <a:lnTo>
                    <a:pt x="2613" y="273"/>
                  </a:lnTo>
                  <a:lnTo>
                    <a:pt x="2615" y="263"/>
                  </a:lnTo>
                  <a:lnTo>
                    <a:pt x="2616" y="249"/>
                  </a:lnTo>
                  <a:lnTo>
                    <a:pt x="2618" y="255"/>
                  </a:lnTo>
                  <a:lnTo>
                    <a:pt x="2619" y="242"/>
                  </a:lnTo>
                  <a:lnTo>
                    <a:pt x="2621" y="231"/>
                  </a:lnTo>
                  <a:lnTo>
                    <a:pt x="2622" y="226"/>
                  </a:lnTo>
                  <a:lnTo>
                    <a:pt x="2624" y="217"/>
                  </a:lnTo>
                  <a:lnTo>
                    <a:pt x="2625" y="209"/>
                  </a:lnTo>
                  <a:lnTo>
                    <a:pt x="2627" y="204"/>
                  </a:lnTo>
                  <a:lnTo>
                    <a:pt x="2628" y="199"/>
                  </a:lnTo>
                  <a:lnTo>
                    <a:pt x="2629" y="199"/>
                  </a:lnTo>
                  <a:lnTo>
                    <a:pt x="2631" y="194"/>
                  </a:lnTo>
                  <a:lnTo>
                    <a:pt x="2632" y="199"/>
                  </a:lnTo>
                  <a:lnTo>
                    <a:pt x="2634" y="213"/>
                  </a:lnTo>
                  <a:lnTo>
                    <a:pt x="2635" y="223"/>
                  </a:lnTo>
                  <a:lnTo>
                    <a:pt x="2637" y="248"/>
                  </a:lnTo>
                  <a:lnTo>
                    <a:pt x="2638" y="263"/>
                  </a:lnTo>
                  <a:lnTo>
                    <a:pt x="2640" y="270"/>
                  </a:lnTo>
                  <a:lnTo>
                    <a:pt x="2641" y="263"/>
                  </a:lnTo>
                  <a:lnTo>
                    <a:pt x="2643" y="251"/>
                  </a:lnTo>
                  <a:lnTo>
                    <a:pt x="2644" y="232"/>
                  </a:lnTo>
                  <a:lnTo>
                    <a:pt x="2646" y="214"/>
                  </a:lnTo>
                  <a:lnTo>
                    <a:pt x="2647" y="205"/>
                  </a:lnTo>
                  <a:lnTo>
                    <a:pt x="2649" y="194"/>
                  </a:lnTo>
                  <a:lnTo>
                    <a:pt x="2650" y="191"/>
                  </a:lnTo>
                  <a:lnTo>
                    <a:pt x="2652" y="185"/>
                  </a:lnTo>
                  <a:lnTo>
                    <a:pt x="2653" y="179"/>
                  </a:lnTo>
                  <a:lnTo>
                    <a:pt x="2655" y="174"/>
                  </a:lnTo>
                  <a:lnTo>
                    <a:pt x="2656" y="168"/>
                  </a:lnTo>
                  <a:lnTo>
                    <a:pt x="2658" y="163"/>
                  </a:lnTo>
                  <a:lnTo>
                    <a:pt x="2659" y="160"/>
                  </a:lnTo>
                  <a:lnTo>
                    <a:pt x="2661" y="157"/>
                  </a:lnTo>
                  <a:lnTo>
                    <a:pt x="2662" y="157"/>
                  </a:lnTo>
                  <a:lnTo>
                    <a:pt x="2663" y="167"/>
                  </a:lnTo>
                  <a:lnTo>
                    <a:pt x="2665" y="168"/>
                  </a:lnTo>
                  <a:lnTo>
                    <a:pt x="2666" y="177"/>
                  </a:lnTo>
                  <a:lnTo>
                    <a:pt x="2668" y="180"/>
                  </a:lnTo>
                  <a:lnTo>
                    <a:pt x="2669" y="192"/>
                  </a:lnTo>
                  <a:lnTo>
                    <a:pt x="2671" y="199"/>
                  </a:lnTo>
                  <a:lnTo>
                    <a:pt x="2672" y="211"/>
                  </a:lnTo>
                  <a:lnTo>
                    <a:pt x="2674" y="218"/>
                  </a:lnTo>
                  <a:lnTo>
                    <a:pt x="2675" y="222"/>
                  </a:lnTo>
                  <a:lnTo>
                    <a:pt x="2677" y="228"/>
                  </a:lnTo>
                  <a:lnTo>
                    <a:pt x="2678" y="226"/>
                  </a:lnTo>
                  <a:lnTo>
                    <a:pt x="2680" y="223"/>
                  </a:lnTo>
                  <a:lnTo>
                    <a:pt x="2681" y="217"/>
                  </a:lnTo>
                  <a:lnTo>
                    <a:pt x="2683" y="211"/>
                  </a:lnTo>
                  <a:lnTo>
                    <a:pt x="2684" y="209"/>
                  </a:lnTo>
                  <a:lnTo>
                    <a:pt x="2686" y="214"/>
                  </a:lnTo>
                  <a:lnTo>
                    <a:pt x="2687" y="211"/>
                  </a:lnTo>
                  <a:lnTo>
                    <a:pt x="2689" y="221"/>
                  </a:lnTo>
                  <a:lnTo>
                    <a:pt x="2690" y="219"/>
                  </a:lnTo>
                  <a:lnTo>
                    <a:pt x="2692" y="219"/>
                  </a:lnTo>
                  <a:lnTo>
                    <a:pt x="2693" y="221"/>
                  </a:lnTo>
                  <a:lnTo>
                    <a:pt x="2695" y="220"/>
                  </a:lnTo>
                  <a:lnTo>
                    <a:pt x="2696" y="221"/>
                  </a:lnTo>
                  <a:lnTo>
                    <a:pt x="2698" y="226"/>
                  </a:lnTo>
                  <a:lnTo>
                    <a:pt x="2699" y="227"/>
                  </a:lnTo>
                  <a:lnTo>
                    <a:pt x="2700" y="236"/>
                  </a:lnTo>
                  <a:lnTo>
                    <a:pt x="2702" y="238"/>
                  </a:lnTo>
                  <a:lnTo>
                    <a:pt x="2703" y="242"/>
                  </a:lnTo>
                  <a:lnTo>
                    <a:pt x="2705" y="254"/>
                  </a:lnTo>
                  <a:lnTo>
                    <a:pt x="2706" y="259"/>
                  </a:lnTo>
                  <a:lnTo>
                    <a:pt x="2708" y="264"/>
                  </a:lnTo>
                  <a:lnTo>
                    <a:pt x="2709" y="259"/>
                  </a:lnTo>
                  <a:lnTo>
                    <a:pt x="2711" y="251"/>
                  </a:lnTo>
                  <a:lnTo>
                    <a:pt x="2712" y="241"/>
                  </a:lnTo>
                  <a:lnTo>
                    <a:pt x="2714" y="227"/>
                  </a:lnTo>
                  <a:lnTo>
                    <a:pt x="2715" y="226"/>
                  </a:lnTo>
                  <a:lnTo>
                    <a:pt x="2717" y="230"/>
                  </a:lnTo>
                  <a:lnTo>
                    <a:pt x="2718" y="229"/>
                  </a:lnTo>
                  <a:lnTo>
                    <a:pt x="2720" y="238"/>
                  </a:lnTo>
                  <a:lnTo>
                    <a:pt x="2721" y="248"/>
                  </a:lnTo>
                  <a:lnTo>
                    <a:pt x="2723" y="246"/>
                  </a:lnTo>
                  <a:lnTo>
                    <a:pt x="2724" y="233"/>
                  </a:lnTo>
                  <a:lnTo>
                    <a:pt x="2726" y="220"/>
                  </a:lnTo>
                  <a:lnTo>
                    <a:pt x="2727" y="208"/>
                  </a:lnTo>
                  <a:lnTo>
                    <a:pt x="2729" y="201"/>
                  </a:lnTo>
                  <a:lnTo>
                    <a:pt x="2730" y="194"/>
                  </a:lnTo>
                  <a:lnTo>
                    <a:pt x="2732" y="191"/>
                  </a:lnTo>
                  <a:lnTo>
                    <a:pt x="2733" y="189"/>
                  </a:lnTo>
                  <a:lnTo>
                    <a:pt x="2734" y="193"/>
                  </a:lnTo>
                  <a:lnTo>
                    <a:pt x="2736" y="192"/>
                  </a:lnTo>
                  <a:lnTo>
                    <a:pt x="2737" y="181"/>
                  </a:lnTo>
                  <a:lnTo>
                    <a:pt x="2739" y="177"/>
                  </a:lnTo>
                  <a:lnTo>
                    <a:pt x="2740" y="166"/>
                  </a:lnTo>
                  <a:lnTo>
                    <a:pt x="2742" y="164"/>
                  </a:lnTo>
                  <a:lnTo>
                    <a:pt x="2743" y="163"/>
                  </a:lnTo>
                  <a:lnTo>
                    <a:pt x="2745" y="158"/>
                  </a:lnTo>
                  <a:lnTo>
                    <a:pt x="2746" y="159"/>
                  </a:lnTo>
                  <a:lnTo>
                    <a:pt x="2748" y="163"/>
                  </a:lnTo>
                  <a:lnTo>
                    <a:pt x="2749" y="164"/>
                  </a:lnTo>
                  <a:lnTo>
                    <a:pt x="2751" y="163"/>
                  </a:lnTo>
                  <a:lnTo>
                    <a:pt x="2752" y="165"/>
                  </a:lnTo>
                  <a:lnTo>
                    <a:pt x="2754" y="169"/>
                  </a:lnTo>
                  <a:lnTo>
                    <a:pt x="2755" y="169"/>
                  </a:lnTo>
                  <a:lnTo>
                    <a:pt x="2757" y="175"/>
                  </a:lnTo>
                  <a:lnTo>
                    <a:pt x="2758" y="178"/>
                  </a:lnTo>
                  <a:lnTo>
                    <a:pt x="2760" y="179"/>
                  </a:lnTo>
                  <a:lnTo>
                    <a:pt x="2761" y="186"/>
                  </a:lnTo>
                  <a:lnTo>
                    <a:pt x="2763" y="187"/>
                  </a:lnTo>
                  <a:lnTo>
                    <a:pt x="2764" y="186"/>
                  </a:lnTo>
                  <a:lnTo>
                    <a:pt x="2766" y="187"/>
                  </a:lnTo>
                  <a:lnTo>
                    <a:pt x="2767" y="190"/>
                  </a:lnTo>
                  <a:lnTo>
                    <a:pt x="2769" y="192"/>
                  </a:lnTo>
                  <a:lnTo>
                    <a:pt x="2770" y="197"/>
                  </a:lnTo>
                  <a:lnTo>
                    <a:pt x="2771" y="194"/>
                  </a:lnTo>
                  <a:lnTo>
                    <a:pt x="2773" y="192"/>
                  </a:lnTo>
                  <a:lnTo>
                    <a:pt x="2774" y="193"/>
                  </a:lnTo>
                  <a:lnTo>
                    <a:pt x="2776" y="193"/>
                  </a:lnTo>
                  <a:lnTo>
                    <a:pt x="2777" y="186"/>
                  </a:lnTo>
                  <a:lnTo>
                    <a:pt x="2779" y="181"/>
                  </a:lnTo>
                  <a:lnTo>
                    <a:pt x="2780" y="183"/>
                  </a:lnTo>
                  <a:lnTo>
                    <a:pt x="2782" y="177"/>
                  </a:lnTo>
                  <a:lnTo>
                    <a:pt x="2783" y="180"/>
                  </a:lnTo>
                  <a:lnTo>
                    <a:pt x="2785" y="186"/>
                  </a:lnTo>
                  <a:lnTo>
                    <a:pt x="2786" y="182"/>
                  </a:lnTo>
                  <a:lnTo>
                    <a:pt x="2788" y="180"/>
                  </a:lnTo>
                  <a:lnTo>
                    <a:pt x="2789" y="187"/>
                  </a:lnTo>
                  <a:lnTo>
                    <a:pt x="2791" y="188"/>
                  </a:lnTo>
                  <a:lnTo>
                    <a:pt x="2792" y="193"/>
                  </a:lnTo>
                  <a:lnTo>
                    <a:pt x="2794" y="198"/>
                  </a:lnTo>
                  <a:lnTo>
                    <a:pt x="2795" y="205"/>
                  </a:lnTo>
                  <a:lnTo>
                    <a:pt x="2797" y="214"/>
                  </a:lnTo>
                  <a:lnTo>
                    <a:pt x="2798" y="230"/>
                  </a:lnTo>
                  <a:lnTo>
                    <a:pt x="2800" y="240"/>
                  </a:lnTo>
                  <a:lnTo>
                    <a:pt x="2801" y="251"/>
                  </a:lnTo>
                  <a:lnTo>
                    <a:pt x="2803" y="253"/>
                  </a:lnTo>
                  <a:lnTo>
                    <a:pt x="2804" y="252"/>
                  </a:lnTo>
                  <a:lnTo>
                    <a:pt x="2805" y="252"/>
                  </a:lnTo>
                  <a:lnTo>
                    <a:pt x="2807" y="247"/>
                  </a:lnTo>
                  <a:lnTo>
                    <a:pt x="2808" y="239"/>
                  </a:lnTo>
                  <a:lnTo>
                    <a:pt x="2810" y="225"/>
                  </a:lnTo>
                  <a:lnTo>
                    <a:pt x="2811" y="222"/>
                  </a:lnTo>
                  <a:lnTo>
                    <a:pt x="2813" y="216"/>
                  </a:lnTo>
                  <a:lnTo>
                    <a:pt x="2814" y="212"/>
                  </a:lnTo>
                  <a:lnTo>
                    <a:pt x="2816" y="219"/>
                  </a:lnTo>
                  <a:lnTo>
                    <a:pt x="2817" y="223"/>
                  </a:lnTo>
                  <a:lnTo>
                    <a:pt x="2819" y="248"/>
                  </a:lnTo>
                  <a:lnTo>
                    <a:pt x="2820" y="282"/>
                  </a:lnTo>
                  <a:lnTo>
                    <a:pt x="2822" y="311"/>
                  </a:lnTo>
                  <a:lnTo>
                    <a:pt x="2823" y="348"/>
                  </a:lnTo>
                  <a:lnTo>
                    <a:pt x="2825" y="373"/>
                  </a:lnTo>
                  <a:lnTo>
                    <a:pt x="2826" y="367"/>
                  </a:lnTo>
                  <a:lnTo>
                    <a:pt x="2828" y="351"/>
                  </a:lnTo>
                  <a:lnTo>
                    <a:pt x="2829" y="323"/>
                  </a:lnTo>
                  <a:lnTo>
                    <a:pt x="2831" y="287"/>
                  </a:lnTo>
                  <a:lnTo>
                    <a:pt x="2832" y="258"/>
                  </a:lnTo>
                  <a:lnTo>
                    <a:pt x="2834" y="233"/>
                  </a:lnTo>
                  <a:lnTo>
                    <a:pt x="2835" y="221"/>
                  </a:lnTo>
                  <a:lnTo>
                    <a:pt x="2837" y="212"/>
                  </a:lnTo>
                  <a:lnTo>
                    <a:pt x="2838" y="206"/>
                  </a:lnTo>
                  <a:lnTo>
                    <a:pt x="2840" y="197"/>
                  </a:lnTo>
                  <a:lnTo>
                    <a:pt x="2841" y="198"/>
                  </a:lnTo>
                  <a:lnTo>
                    <a:pt x="2842" y="206"/>
                  </a:lnTo>
                  <a:lnTo>
                    <a:pt x="2844" y="213"/>
                  </a:lnTo>
                  <a:lnTo>
                    <a:pt x="2845" y="218"/>
                  </a:lnTo>
                  <a:lnTo>
                    <a:pt x="2847" y="224"/>
                  </a:lnTo>
                  <a:lnTo>
                    <a:pt x="2848" y="223"/>
                  </a:lnTo>
                  <a:lnTo>
                    <a:pt x="2850" y="214"/>
                  </a:lnTo>
                  <a:lnTo>
                    <a:pt x="2851" y="209"/>
                  </a:lnTo>
                  <a:lnTo>
                    <a:pt x="2853" y="189"/>
                  </a:lnTo>
                  <a:lnTo>
                    <a:pt x="2854" y="176"/>
                  </a:lnTo>
                  <a:lnTo>
                    <a:pt x="2856" y="164"/>
                  </a:lnTo>
                  <a:lnTo>
                    <a:pt x="2857" y="149"/>
                  </a:lnTo>
                  <a:lnTo>
                    <a:pt x="2859" y="139"/>
                  </a:lnTo>
                  <a:lnTo>
                    <a:pt x="2860" y="134"/>
                  </a:lnTo>
                  <a:lnTo>
                    <a:pt x="2862" y="126"/>
                  </a:lnTo>
                  <a:lnTo>
                    <a:pt x="2863" y="118"/>
                  </a:lnTo>
                  <a:lnTo>
                    <a:pt x="2865" y="108"/>
                  </a:lnTo>
                  <a:lnTo>
                    <a:pt x="2866" y="106"/>
                  </a:lnTo>
                  <a:lnTo>
                    <a:pt x="2868" y="105"/>
                  </a:lnTo>
                  <a:lnTo>
                    <a:pt x="2869" y="104"/>
                  </a:lnTo>
                  <a:lnTo>
                    <a:pt x="2871" y="107"/>
                  </a:lnTo>
                  <a:lnTo>
                    <a:pt x="2872" y="111"/>
                  </a:lnTo>
                  <a:lnTo>
                    <a:pt x="2874" y="113"/>
                  </a:lnTo>
                  <a:lnTo>
                    <a:pt x="2875" y="115"/>
                  </a:lnTo>
                  <a:lnTo>
                    <a:pt x="2877" y="120"/>
                  </a:lnTo>
                  <a:lnTo>
                    <a:pt x="2878" y="128"/>
                  </a:lnTo>
                  <a:lnTo>
                    <a:pt x="2879" y="148"/>
                  </a:lnTo>
                  <a:lnTo>
                    <a:pt x="2881" y="172"/>
                  </a:lnTo>
                  <a:lnTo>
                    <a:pt x="2882" y="199"/>
                  </a:lnTo>
                  <a:lnTo>
                    <a:pt x="2884" y="229"/>
                  </a:lnTo>
                  <a:lnTo>
                    <a:pt x="2885" y="251"/>
                  </a:lnTo>
                  <a:lnTo>
                    <a:pt x="2887" y="258"/>
                  </a:lnTo>
                  <a:lnTo>
                    <a:pt x="2888" y="253"/>
                  </a:lnTo>
                  <a:lnTo>
                    <a:pt x="2890" y="243"/>
                  </a:lnTo>
                  <a:lnTo>
                    <a:pt x="2891" y="234"/>
                  </a:lnTo>
                  <a:lnTo>
                    <a:pt x="2893" y="224"/>
                  </a:lnTo>
                  <a:lnTo>
                    <a:pt x="2894" y="208"/>
                  </a:lnTo>
                  <a:lnTo>
                    <a:pt x="2896" y="194"/>
                  </a:lnTo>
                  <a:lnTo>
                    <a:pt x="2897" y="188"/>
                  </a:lnTo>
                  <a:lnTo>
                    <a:pt x="2899" y="179"/>
                  </a:lnTo>
                  <a:lnTo>
                    <a:pt x="2900" y="179"/>
                  </a:lnTo>
                  <a:lnTo>
                    <a:pt x="2902" y="188"/>
                  </a:lnTo>
                  <a:lnTo>
                    <a:pt x="2903" y="204"/>
                  </a:lnTo>
                  <a:lnTo>
                    <a:pt x="2905" y="223"/>
                  </a:lnTo>
                  <a:lnTo>
                    <a:pt x="2906" y="247"/>
                  </a:lnTo>
                  <a:lnTo>
                    <a:pt x="2908" y="265"/>
                  </a:lnTo>
                  <a:lnTo>
                    <a:pt x="2909" y="267"/>
                  </a:lnTo>
                  <a:lnTo>
                    <a:pt x="2911" y="265"/>
                  </a:lnTo>
                  <a:lnTo>
                    <a:pt x="2912" y="248"/>
                  </a:lnTo>
                  <a:lnTo>
                    <a:pt x="2913" y="228"/>
                  </a:lnTo>
                  <a:lnTo>
                    <a:pt x="2915" y="210"/>
                  </a:lnTo>
                  <a:lnTo>
                    <a:pt x="2916" y="207"/>
                  </a:lnTo>
                  <a:lnTo>
                    <a:pt x="2918" y="197"/>
                  </a:lnTo>
                  <a:lnTo>
                    <a:pt x="2919" y="197"/>
                  </a:lnTo>
                  <a:lnTo>
                    <a:pt x="2921" y="192"/>
                  </a:lnTo>
                  <a:lnTo>
                    <a:pt x="2922" y="184"/>
                  </a:lnTo>
                  <a:lnTo>
                    <a:pt x="2924" y="177"/>
                  </a:lnTo>
                  <a:lnTo>
                    <a:pt x="2925" y="165"/>
                  </a:lnTo>
                  <a:lnTo>
                    <a:pt x="2927" y="154"/>
                  </a:lnTo>
                  <a:lnTo>
                    <a:pt x="2928" y="144"/>
                  </a:lnTo>
                  <a:lnTo>
                    <a:pt x="2930" y="141"/>
                  </a:lnTo>
                  <a:lnTo>
                    <a:pt x="2931" y="135"/>
                  </a:lnTo>
                  <a:lnTo>
                    <a:pt x="2933" y="133"/>
                  </a:lnTo>
                  <a:lnTo>
                    <a:pt x="2934" y="130"/>
                  </a:lnTo>
                  <a:lnTo>
                    <a:pt x="2936" y="128"/>
                  </a:lnTo>
                  <a:lnTo>
                    <a:pt x="2937" y="123"/>
                  </a:lnTo>
                  <a:lnTo>
                    <a:pt x="2939" y="126"/>
                  </a:lnTo>
                  <a:lnTo>
                    <a:pt x="2940" y="129"/>
                  </a:lnTo>
                  <a:lnTo>
                    <a:pt x="2942" y="135"/>
                  </a:lnTo>
                  <a:lnTo>
                    <a:pt x="2943" y="133"/>
                  </a:lnTo>
                  <a:lnTo>
                    <a:pt x="2945" y="138"/>
                  </a:lnTo>
                  <a:lnTo>
                    <a:pt x="2946" y="138"/>
                  </a:lnTo>
                  <a:lnTo>
                    <a:pt x="2948" y="137"/>
                  </a:lnTo>
                  <a:lnTo>
                    <a:pt x="2949" y="139"/>
                  </a:lnTo>
                  <a:lnTo>
                    <a:pt x="2950" y="141"/>
                  </a:lnTo>
                  <a:lnTo>
                    <a:pt x="2952" y="137"/>
                  </a:lnTo>
                  <a:lnTo>
                    <a:pt x="2953" y="140"/>
                  </a:lnTo>
                  <a:lnTo>
                    <a:pt x="2955" y="143"/>
                  </a:lnTo>
                  <a:lnTo>
                    <a:pt x="2956" y="148"/>
                  </a:lnTo>
                  <a:lnTo>
                    <a:pt x="2958" y="160"/>
                  </a:lnTo>
                  <a:lnTo>
                    <a:pt x="2959" y="171"/>
                  </a:lnTo>
                  <a:lnTo>
                    <a:pt x="2961" y="189"/>
                  </a:lnTo>
                  <a:lnTo>
                    <a:pt x="2962" y="210"/>
                  </a:lnTo>
                  <a:lnTo>
                    <a:pt x="2964" y="230"/>
                  </a:lnTo>
                  <a:lnTo>
                    <a:pt x="2965" y="268"/>
                  </a:lnTo>
                  <a:lnTo>
                    <a:pt x="2967" y="320"/>
                  </a:lnTo>
                  <a:lnTo>
                    <a:pt x="2968" y="397"/>
                  </a:lnTo>
                  <a:lnTo>
                    <a:pt x="2970" y="481"/>
                  </a:lnTo>
                  <a:lnTo>
                    <a:pt x="2971" y="580"/>
                  </a:lnTo>
                  <a:lnTo>
                    <a:pt x="2973" y="672"/>
                  </a:lnTo>
                  <a:lnTo>
                    <a:pt x="2974" y="728"/>
                  </a:lnTo>
                  <a:lnTo>
                    <a:pt x="2976" y="744"/>
                  </a:lnTo>
                  <a:lnTo>
                    <a:pt x="2977" y="706"/>
                  </a:lnTo>
                  <a:lnTo>
                    <a:pt x="2979" y="647"/>
                  </a:lnTo>
                  <a:lnTo>
                    <a:pt x="2980" y="577"/>
                  </a:lnTo>
                  <a:lnTo>
                    <a:pt x="2982" y="518"/>
                  </a:lnTo>
                  <a:lnTo>
                    <a:pt x="2983" y="474"/>
                  </a:lnTo>
                  <a:lnTo>
                    <a:pt x="2984" y="440"/>
                  </a:lnTo>
                  <a:lnTo>
                    <a:pt x="2986" y="410"/>
                  </a:lnTo>
                  <a:lnTo>
                    <a:pt x="2987" y="400"/>
                  </a:lnTo>
                  <a:lnTo>
                    <a:pt x="2989" y="391"/>
                  </a:lnTo>
                  <a:lnTo>
                    <a:pt x="2990" y="392"/>
                  </a:lnTo>
                  <a:lnTo>
                    <a:pt x="2992" y="386"/>
                  </a:lnTo>
                  <a:lnTo>
                    <a:pt x="2993" y="370"/>
                  </a:lnTo>
                  <a:lnTo>
                    <a:pt x="2995" y="353"/>
                  </a:lnTo>
                  <a:lnTo>
                    <a:pt x="2996" y="330"/>
                  </a:lnTo>
                  <a:lnTo>
                    <a:pt x="2998" y="296"/>
                  </a:lnTo>
                  <a:lnTo>
                    <a:pt x="2999" y="265"/>
                  </a:lnTo>
                  <a:lnTo>
                    <a:pt x="3001" y="229"/>
                  </a:lnTo>
                  <a:lnTo>
                    <a:pt x="3002" y="210"/>
                  </a:lnTo>
                  <a:lnTo>
                    <a:pt x="3004" y="199"/>
                  </a:lnTo>
                  <a:lnTo>
                    <a:pt x="3005" y="193"/>
                  </a:lnTo>
                  <a:lnTo>
                    <a:pt x="3007" y="185"/>
                  </a:lnTo>
                  <a:lnTo>
                    <a:pt x="3008" y="189"/>
                  </a:lnTo>
                  <a:lnTo>
                    <a:pt x="3010" y="194"/>
                  </a:lnTo>
                  <a:lnTo>
                    <a:pt x="3011" y="194"/>
                  </a:lnTo>
                  <a:lnTo>
                    <a:pt x="3013" y="189"/>
                  </a:lnTo>
                  <a:lnTo>
                    <a:pt x="3014" y="183"/>
                  </a:lnTo>
                  <a:lnTo>
                    <a:pt x="3016" y="173"/>
                  </a:lnTo>
                  <a:lnTo>
                    <a:pt x="3017" y="167"/>
                  </a:lnTo>
                  <a:lnTo>
                    <a:pt x="3019" y="162"/>
                  </a:lnTo>
                  <a:lnTo>
                    <a:pt x="3020" y="161"/>
                  </a:lnTo>
                  <a:lnTo>
                    <a:pt x="3021" y="169"/>
                  </a:lnTo>
                  <a:lnTo>
                    <a:pt x="3023" y="173"/>
                  </a:lnTo>
                  <a:lnTo>
                    <a:pt x="3024" y="178"/>
                  </a:lnTo>
                  <a:lnTo>
                    <a:pt x="3026" y="183"/>
                  </a:lnTo>
                  <a:lnTo>
                    <a:pt x="3027" y="189"/>
                  </a:lnTo>
                  <a:lnTo>
                    <a:pt x="3029" y="189"/>
                  </a:lnTo>
                  <a:lnTo>
                    <a:pt x="3030" y="190"/>
                  </a:lnTo>
                  <a:lnTo>
                    <a:pt x="3032" y="199"/>
                  </a:lnTo>
                  <a:lnTo>
                    <a:pt x="3033" y="208"/>
                  </a:lnTo>
                  <a:lnTo>
                    <a:pt x="3035" y="216"/>
                  </a:lnTo>
                  <a:lnTo>
                    <a:pt x="3036" y="219"/>
                  </a:lnTo>
                  <a:lnTo>
                    <a:pt x="3038" y="220"/>
                  </a:lnTo>
                  <a:lnTo>
                    <a:pt x="3039" y="221"/>
                  </a:lnTo>
                  <a:lnTo>
                    <a:pt x="3041" y="215"/>
                  </a:lnTo>
                  <a:lnTo>
                    <a:pt x="3042" y="219"/>
                  </a:lnTo>
                  <a:lnTo>
                    <a:pt x="3044" y="225"/>
                  </a:lnTo>
                  <a:lnTo>
                    <a:pt x="3045" y="229"/>
                  </a:lnTo>
                  <a:lnTo>
                    <a:pt x="3047" y="236"/>
                  </a:lnTo>
                  <a:lnTo>
                    <a:pt x="3048" y="237"/>
                  </a:lnTo>
                  <a:lnTo>
                    <a:pt x="3050" y="244"/>
                  </a:lnTo>
                  <a:lnTo>
                    <a:pt x="3051" y="236"/>
                  </a:lnTo>
                  <a:lnTo>
                    <a:pt x="3053" y="227"/>
                  </a:lnTo>
                  <a:lnTo>
                    <a:pt x="3054" y="212"/>
                  </a:lnTo>
                  <a:lnTo>
                    <a:pt x="3055" y="202"/>
                  </a:lnTo>
                  <a:lnTo>
                    <a:pt x="3057" y="193"/>
                  </a:lnTo>
                  <a:lnTo>
                    <a:pt x="3058" y="177"/>
                  </a:lnTo>
                  <a:lnTo>
                    <a:pt x="3060" y="172"/>
                  </a:lnTo>
                  <a:lnTo>
                    <a:pt x="3061" y="169"/>
                  </a:lnTo>
                  <a:lnTo>
                    <a:pt x="3063" y="164"/>
                  </a:lnTo>
                  <a:lnTo>
                    <a:pt x="3064" y="170"/>
                  </a:lnTo>
                  <a:lnTo>
                    <a:pt x="3066" y="173"/>
                  </a:lnTo>
                  <a:lnTo>
                    <a:pt x="3067" y="176"/>
                  </a:lnTo>
                  <a:lnTo>
                    <a:pt x="3069" y="180"/>
                  </a:lnTo>
                  <a:lnTo>
                    <a:pt x="3070" y="183"/>
                  </a:lnTo>
                  <a:lnTo>
                    <a:pt x="3072" y="186"/>
                  </a:lnTo>
                  <a:lnTo>
                    <a:pt x="3073" y="193"/>
                  </a:lnTo>
                  <a:lnTo>
                    <a:pt x="3075" y="203"/>
                  </a:lnTo>
                  <a:lnTo>
                    <a:pt x="3076" y="227"/>
                  </a:lnTo>
                  <a:lnTo>
                    <a:pt x="3078" y="252"/>
                  </a:lnTo>
                  <a:lnTo>
                    <a:pt x="3079" y="281"/>
                  </a:lnTo>
                  <a:lnTo>
                    <a:pt x="3081" y="297"/>
                  </a:lnTo>
                  <a:lnTo>
                    <a:pt x="3082" y="309"/>
                  </a:lnTo>
                  <a:lnTo>
                    <a:pt x="3084" y="300"/>
                  </a:lnTo>
                  <a:lnTo>
                    <a:pt x="3085" y="290"/>
                  </a:lnTo>
                  <a:lnTo>
                    <a:pt x="3087" y="271"/>
                  </a:lnTo>
                  <a:lnTo>
                    <a:pt x="3088" y="247"/>
                  </a:lnTo>
                  <a:lnTo>
                    <a:pt x="3090" y="223"/>
                  </a:lnTo>
                  <a:lnTo>
                    <a:pt x="3091" y="204"/>
                  </a:lnTo>
                  <a:lnTo>
                    <a:pt x="3092" y="196"/>
                  </a:lnTo>
                  <a:lnTo>
                    <a:pt x="3094" y="186"/>
                  </a:lnTo>
                  <a:lnTo>
                    <a:pt x="3095" y="180"/>
                  </a:lnTo>
                  <a:lnTo>
                    <a:pt x="3097" y="183"/>
                  </a:lnTo>
                  <a:lnTo>
                    <a:pt x="3098" y="181"/>
                  </a:lnTo>
                  <a:lnTo>
                    <a:pt x="3100" y="186"/>
                  </a:lnTo>
                  <a:lnTo>
                    <a:pt x="3101" y="182"/>
                  </a:lnTo>
                  <a:lnTo>
                    <a:pt x="3103" y="184"/>
                  </a:lnTo>
                  <a:lnTo>
                    <a:pt x="3104" y="183"/>
                  </a:lnTo>
                  <a:lnTo>
                    <a:pt x="3106" y="180"/>
                  </a:lnTo>
                  <a:lnTo>
                    <a:pt x="3107" y="170"/>
                  </a:lnTo>
                  <a:lnTo>
                    <a:pt x="3109" y="167"/>
                  </a:lnTo>
                  <a:lnTo>
                    <a:pt x="3110" y="160"/>
                  </a:lnTo>
                  <a:lnTo>
                    <a:pt x="3112" y="158"/>
                  </a:lnTo>
                  <a:lnTo>
                    <a:pt x="3113" y="154"/>
                  </a:lnTo>
                  <a:lnTo>
                    <a:pt x="3115" y="147"/>
                  </a:lnTo>
                  <a:lnTo>
                    <a:pt x="3116" y="146"/>
                  </a:lnTo>
                  <a:lnTo>
                    <a:pt x="3118" y="151"/>
                  </a:lnTo>
                  <a:lnTo>
                    <a:pt x="3119" y="157"/>
                  </a:lnTo>
                  <a:lnTo>
                    <a:pt x="3121" y="155"/>
                  </a:lnTo>
                  <a:lnTo>
                    <a:pt x="3122" y="157"/>
                  </a:lnTo>
                  <a:lnTo>
                    <a:pt x="3124" y="162"/>
                  </a:lnTo>
                  <a:lnTo>
                    <a:pt x="3125" y="163"/>
                  </a:lnTo>
                  <a:lnTo>
                    <a:pt x="3126" y="166"/>
                  </a:lnTo>
                  <a:lnTo>
                    <a:pt x="3128" y="166"/>
                  </a:lnTo>
                  <a:lnTo>
                    <a:pt x="3129" y="173"/>
                  </a:lnTo>
                  <a:lnTo>
                    <a:pt x="3131" y="172"/>
                  </a:lnTo>
                  <a:lnTo>
                    <a:pt x="3132" y="172"/>
                  </a:lnTo>
                  <a:lnTo>
                    <a:pt x="3134" y="164"/>
                  </a:lnTo>
                  <a:lnTo>
                    <a:pt x="3135" y="161"/>
                  </a:lnTo>
                  <a:lnTo>
                    <a:pt x="3137" y="159"/>
                  </a:lnTo>
                  <a:lnTo>
                    <a:pt x="3138" y="152"/>
                  </a:lnTo>
                  <a:lnTo>
                    <a:pt x="3140" y="154"/>
                  </a:lnTo>
                  <a:lnTo>
                    <a:pt x="3141" y="153"/>
                  </a:lnTo>
                  <a:lnTo>
                    <a:pt x="3143" y="162"/>
                  </a:lnTo>
                  <a:lnTo>
                    <a:pt x="3144" y="170"/>
                  </a:lnTo>
                  <a:lnTo>
                    <a:pt x="3146" y="175"/>
                  </a:lnTo>
                  <a:lnTo>
                    <a:pt x="3147" y="171"/>
                  </a:lnTo>
                  <a:lnTo>
                    <a:pt x="3149" y="169"/>
                  </a:lnTo>
                  <a:lnTo>
                    <a:pt x="3150" y="162"/>
                  </a:lnTo>
                  <a:lnTo>
                    <a:pt x="3152" y="161"/>
                  </a:lnTo>
                  <a:lnTo>
                    <a:pt x="3153" y="152"/>
                  </a:lnTo>
                  <a:lnTo>
                    <a:pt x="3155" y="148"/>
                  </a:lnTo>
                  <a:lnTo>
                    <a:pt x="3156" y="143"/>
                  </a:lnTo>
                  <a:lnTo>
                    <a:pt x="3158" y="130"/>
                  </a:lnTo>
                  <a:lnTo>
                    <a:pt x="3159" y="129"/>
                  </a:lnTo>
                  <a:lnTo>
                    <a:pt x="3161" y="125"/>
                  </a:lnTo>
                  <a:lnTo>
                    <a:pt x="3162" y="123"/>
                  </a:lnTo>
                  <a:lnTo>
                    <a:pt x="3163" y="122"/>
                  </a:lnTo>
                  <a:lnTo>
                    <a:pt x="3165" y="126"/>
                  </a:lnTo>
                  <a:lnTo>
                    <a:pt x="3166" y="129"/>
                  </a:lnTo>
                  <a:lnTo>
                    <a:pt x="3168" y="133"/>
                  </a:lnTo>
                  <a:lnTo>
                    <a:pt x="3169" y="138"/>
                  </a:lnTo>
                  <a:lnTo>
                    <a:pt x="3171" y="139"/>
                  </a:lnTo>
                  <a:lnTo>
                    <a:pt x="3172" y="143"/>
                  </a:lnTo>
                  <a:lnTo>
                    <a:pt x="3174" y="152"/>
                  </a:lnTo>
                  <a:lnTo>
                    <a:pt x="3175" y="165"/>
                  </a:lnTo>
                  <a:lnTo>
                    <a:pt x="3177" y="176"/>
                  </a:lnTo>
                  <a:lnTo>
                    <a:pt x="3178" y="191"/>
                  </a:lnTo>
                  <a:lnTo>
                    <a:pt x="3180" y="189"/>
                  </a:lnTo>
                  <a:lnTo>
                    <a:pt x="3181" y="185"/>
                  </a:lnTo>
                  <a:lnTo>
                    <a:pt x="3183" y="168"/>
                  </a:lnTo>
                  <a:lnTo>
                    <a:pt x="3184" y="147"/>
                  </a:lnTo>
                  <a:lnTo>
                    <a:pt x="3186" y="137"/>
                  </a:lnTo>
                  <a:lnTo>
                    <a:pt x="3187" y="126"/>
                  </a:lnTo>
                  <a:lnTo>
                    <a:pt x="3189" y="123"/>
                  </a:lnTo>
                  <a:lnTo>
                    <a:pt x="3190" y="131"/>
                  </a:lnTo>
                  <a:lnTo>
                    <a:pt x="3192" y="146"/>
                  </a:lnTo>
                  <a:lnTo>
                    <a:pt x="3193" y="163"/>
                  </a:lnTo>
                  <a:lnTo>
                    <a:pt x="3195" y="177"/>
                  </a:lnTo>
                  <a:lnTo>
                    <a:pt x="3196" y="183"/>
                  </a:lnTo>
                  <a:lnTo>
                    <a:pt x="3197" y="186"/>
                  </a:lnTo>
                  <a:lnTo>
                    <a:pt x="3199" y="177"/>
                  </a:lnTo>
                  <a:lnTo>
                    <a:pt x="3200" y="166"/>
                  </a:lnTo>
                  <a:lnTo>
                    <a:pt x="3202" y="158"/>
                  </a:lnTo>
                  <a:lnTo>
                    <a:pt x="3203" y="153"/>
                  </a:lnTo>
                  <a:lnTo>
                    <a:pt x="3205" y="140"/>
                  </a:lnTo>
                  <a:lnTo>
                    <a:pt x="3206" y="140"/>
                  </a:lnTo>
                  <a:lnTo>
                    <a:pt x="3208" y="139"/>
                  </a:lnTo>
                  <a:lnTo>
                    <a:pt x="3209" y="137"/>
                  </a:lnTo>
                  <a:lnTo>
                    <a:pt x="3211" y="142"/>
                  </a:lnTo>
                  <a:lnTo>
                    <a:pt x="3212" y="155"/>
                  </a:lnTo>
                  <a:lnTo>
                    <a:pt x="3214" y="161"/>
                  </a:lnTo>
                  <a:lnTo>
                    <a:pt x="3215" y="170"/>
                  </a:lnTo>
                  <a:lnTo>
                    <a:pt x="3217" y="176"/>
                  </a:lnTo>
                  <a:lnTo>
                    <a:pt x="3218" y="183"/>
                  </a:lnTo>
                  <a:lnTo>
                    <a:pt x="3220" y="184"/>
                  </a:lnTo>
                  <a:lnTo>
                    <a:pt x="3221" y="172"/>
                  </a:lnTo>
                  <a:lnTo>
                    <a:pt x="3223" y="173"/>
                  </a:lnTo>
                  <a:lnTo>
                    <a:pt x="3224" y="163"/>
                  </a:lnTo>
                  <a:lnTo>
                    <a:pt x="3226" y="152"/>
                  </a:lnTo>
                  <a:lnTo>
                    <a:pt x="3227" y="157"/>
                  </a:lnTo>
                  <a:lnTo>
                    <a:pt x="3229" y="151"/>
                  </a:lnTo>
                  <a:lnTo>
                    <a:pt x="3230" y="150"/>
                  </a:lnTo>
                  <a:lnTo>
                    <a:pt x="3232" y="156"/>
                  </a:lnTo>
                  <a:lnTo>
                    <a:pt x="3233" y="163"/>
                  </a:lnTo>
                  <a:lnTo>
                    <a:pt x="3234" y="166"/>
                  </a:lnTo>
                  <a:lnTo>
                    <a:pt x="3236" y="173"/>
                  </a:lnTo>
                  <a:lnTo>
                    <a:pt x="3237" y="175"/>
                  </a:lnTo>
                  <a:lnTo>
                    <a:pt x="3239" y="175"/>
                  </a:lnTo>
                  <a:lnTo>
                    <a:pt x="3240" y="184"/>
                  </a:lnTo>
                  <a:lnTo>
                    <a:pt x="3242" y="181"/>
                  </a:lnTo>
                  <a:lnTo>
                    <a:pt x="3243" y="181"/>
                  </a:lnTo>
                  <a:lnTo>
                    <a:pt x="3245" y="180"/>
                  </a:lnTo>
                  <a:lnTo>
                    <a:pt x="3246" y="169"/>
                  </a:lnTo>
                  <a:lnTo>
                    <a:pt x="3248" y="172"/>
                  </a:lnTo>
                  <a:lnTo>
                    <a:pt x="3249" y="164"/>
                  </a:lnTo>
                  <a:lnTo>
                    <a:pt x="3251" y="166"/>
                  </a:lnTo>
                  <a:lnTo>
                    <a:pt x="3252" y="158"/>
                  </a:lnTo>
                  <a:lnTo>
                    <a:pt x="3254" y="158"/>
                  </a:lnTo>
                  <a:lnTo>
                    <a:pt x="3255" y="150"/>
                  </a:lnTo>
                  <a:lnTo>
                    <a:pt x="3257" y="148"/>
                  </a:lnTo>
                  <a:lnTo>
                    <a:pt x="3258" y="140"/>
                  </a:lnTo>
                  <a:lnTo>
                    <a:pt x="3260" y="135"/>
                  </a:lnTo>
                  <a:lnTo>
                    <a:pt x="3261" y="129"/>
                  </a:lnTo>
                  <a:lnTo>
                    <a:pt x="3263" y="125"/>
                  </a:lnTo>
                  <a:lnTo>
                    <a:pt x="3264" y="124"/>
                  </a:lnTo>
                  <a:lnTo>
                    <a:pt x="3266" y="132"/>
                  </a:lnTo>
                  <a:lnTo>
                    <a:pt x="3267" y="140"/>
                  </a:lnTo>
                  <a:lnTo>
                    <a:pt x="3268" y="160"/>
                  </a:lnTo>
                  <a:lnTo>
                    <a:pt x="3270" y="179"/>
                  </a:lnTo>
                  <a:lnTo>
                    <a:pt x="3271" y="200"/>
                  </a:lnTo>
                  <a:lnTo>
                    <a:pt x="3273" y="217"/>
                  </a:lnTo>
                  <a:lnTo>
                    <a:pt x="3274" y="214"/>
                  </a:lnTo>
                  <a:lnTo>
                    <a:pt x="3276" y="205"/>
                  </a:lnTo>
                  <a:lnTo>
                    <a:pt x="3277" y="187"/>
                  </a:lnTo>
                  <a:lnTo>
                    <a:pt x="3279" y="172"/>
                  </a:lnTo>
                  <a:lnTo>
                    <a:pt x="3280" y="159"/>
                  </a:lnTo>
                  <a:lnTo>
                    <a:pt x="3282" y="150"/>
                  </a:lnTo>
                  <a:lnTo>
                    <a:pt x="3283" y="138"/>
                  </a:lnTo>
                  <a:lnTo>
                    <a:pt x="3285" y="134"/>
                  </a:lnTo>
                  <a:lnTo>
                    <a:pt x="3286" y="136"/>
                  </a:lnTo>
                  <a:lnTo>
                    <a:pt x="3288" y="144"/>
                  </a:lnTo>
                  <a:lnTo>
                    <a:pt x="3289" y="149"/>
                  </a:lnTo>
                  <a:lnTo>
                    <a:pt x="3291" y="154"/>
                  </a:lnTo>
                  <a:lnTo>
                    <a:pt x="3292" y="161"/>
                  </a:lnTo>
                  <a:lnTo>
                    <a:pt x="3294" y="169"/>
                  </a:lnTo>
                  <a:lnTo>
                    <a:pt x="3295" y="166"/>
                  </a:lnTo>
                  <a:lnTo>
                    <a:pt x="3297" y="163"/>
                  </a:lnTo>
                  <a:lnTo>
                    <a:pt x="3298" y="158"/>
                  </a:lnTo>
                  <a:lnTo>
                    <a:pt x="3300" y="147"/>
                  </a:lnTo>
                  <a:lnTo>
                    <a:pt x="3301" y="140"/>
                  </a:lnTo>
                  <a:lnTo>
                    <a:pt x="3303" y="135"/>
                  </a:lnTo>
                  <a:lnTo>
                    <a:pt x="3304" y="137"/>
                  </a:lnTo>
                  <a:lnTo>
                    <a:pt x="3305" y="149"/>
                  </a:lnTo>
                  <a:lnTo>
                    <a:pt x="3307" y="155"/>
                  </a:lnTo>
                  <a:lnTo>
                    <a:pt x="3308" y="157"/>
                  </a:lnTo>
                  <a:lnTo>
                    <a:pt x="3310" y="164"/>
                  </a:lnTo>
                  <a:lnTo>
                    <a:pt x="3311" y="165"/>
                  </a:lnTo>
                  <a:lnTo>
                    <a:pt x="3313" y="160"/>
                  </a:lnTo>
                  <a:lnTo>
                    <a:pt x="3314" y="157"/>
                  </a:lnTo>
                  <a:lnTo>
                    <a:pt x="3316" y="157"/>
                  </a:lnTo>
                  <a:lnTo>
                    <a:pt x="3317" y="161"/>
                  </a:lnTo>
                  <a:lnTo>
                    <a:pt x="3319" y="166"/>
                  </a:lnTo>
                  <a:lnTo>
                    <a:pt x="3320" y="172"/>
                  </a:lnTo>
                  <a:lnTo>
                    <a:pt x="3322" y="185"/>
                  </a:lnTo>
                  <a:lnTo>
                    <a:pt x="3323" y="199"/>
                  </a:lnTo>
                  <a:lnTo>
                    <a:pt x="3325" y="213"/>
                  </a:lnTo>
                  <a:lnTo>
                    <a:pt x="3326" y="223"/>
                  </a:lnTo>
                  <a:lnTo>
                    <a:pt x="3328" y="236"/>
                  </a:lnTo>
                  <a:lnTo>
                    <a:pt x="3329" y="234"/>
                  </a:lnTo>
                  <a:lnTo>
                    <a:pt x="3331" y="238"/>
                  </a:lnTo>
                  <a:lnTo>
                    <a:pt x="3332" y="230"/>
                  </a:lnTo>
                  <a:lnTo>
                    <a:pt x="3334" y="225"/>
                  </a:lnTo>
                  <a:lnTo>
                    <a:pt x="3335" y="215"/>
                  </a:lnTo>
                  <a:lnTo>
                    <a:pt x="3337" y="201"/>
                  </a:lnTo>
                  <a:lnTo>
                    <a:pt x="3338" y="191"/>
                  </a:lnTo>
                  <a:lnTo>
                    <a:pt x="3339" y="173"/>
                  </a:lnTo>
                  <a:lnTo>
                    <a:pt x="3341" y="169"/>
                  </a:lnTo>
                  <a:lnTo>
                    <a:pt x="3342" y="162"/>
                  </a:lnTo>
                  <a:lnTo>
                    <a:pt x="3344" y="154"/>
                  </a:lnTo>
                  <a:lnTo>
                    <a:pt x="3345" y="156"/>
                  </a:lnTo>
                  <a:lnTo>
                    <a:pt x="3347" y="151"/>
                  </a:lnTo>
                  <a:lnTo>
                    <a:pt x="3348" y="151"/>
                  </a:lnTo>
                  <a:lnTo>
                    <a:pt x="3350" y="151"/>
                  </a:lnTo>
                  <a:lnTo>
                    <a:pt x="3351" y="148"/>
                  </a:lnTo>
                  <a:lnTo>
                    <a:pt x="3353" y="158"/>
                  </a:lnTo>
                  <a:lnTo>
                    <a:pt x="3354" y="160"/>
                  </a:lnTo>
                  <a:lnTo>
                    <a:pt x="3356" y="163"/>
                  </a:lnTo>
                  <a:lnTo>
                    <a:pt x="3357" y="165"/>
                  </a:lnTo>
                  <a:lnTo>
                    <a:pt x="3359" y="165"/>
                  </a:lnTo>
                  <a:lnTo>
                    <a:pt x="3360" y="166"/>
                  </a:lnTo>
                  <a:lnTo>
                    <a:pt x="3362" y="166"/>
                  </a:lnTo>
                  <a:lnTo>
                    <a:pt x="3363" y="165"/>
                  </a:lnTo>
                  <a:lnTo>
                    <a:pt x="3365" y="172"/>
                  </a:lnTo>
                  <a:lnTo>
                    <a:pt x="3366" y="179"/>
                  </a:lnTo>
                  <a:lnTo>
                    <a:pt x="3368" y="193"/>
                  </a:lnTo>
                  <a:lnTo>
                    <a:pt x="3369" y="199"/>
                  </a:lnTo>
                  <a:lnTo>
                    <a:pt x="3371" y="208"/>
                  </a:lnTo>
                  <a:lnTo>
                    <a:pt x="3372" y="207"/>
                  </a:lnTo>
                  <a:lnTo>
                    <a:pt x="3374" y="212"/>
                  </a:lnTo>
                  <a:lnTo>
                    <a:pt x="3375" y="207"/>
                  </a:lnTo>
                  <a:lnTo>
                    <a:pt x="3376" y="206"/>
                  </a:lnTo>
                  <a:lnTo>
                    <a:pt x="3378" y="214"/>
                  </a:lnTo>
                  <a:lnTo>
                    <a:pt x="3379" y="215"/>
                  </a:lnTo>
                  <a:lnTo>
                    <a:pt x="3381" y="218"/>
                  </a:lnTo>
                  <a:lnTo>
                    <a:pt x="3382" y="224"/>
                  </a:lnTo>
                  <a:lnTo>
                    <a:pt x="3384" y="221"/>
                  </a:lnTo>
                  <a:lnTo>
                    <a:pt x="3385" y="209"/>
                  </a:lnTo>
                  <a:lnTo>
                    <a:pt x="3387" y="198"/>
                  </a:lnTo>
                  <a:lnTo>
                    <a:pt x="3388" y="189"/>
                  </a:lnTo>
                  <a:lnTo>
                    <a:pt x="3390" y="185"/>
                  </a:lnTo>
                  <a:lnTo>
                    <a:pt x="3391" y="180"/>
                  </a:lnTo>
                  <a:lnTo>
                    <a:pt x="3393" y="192"/>
                  </a:lnTo>
                  <a:lnTo>
                    <a:pt x="3394" y="208"/>
                  </a:lnTo>
                  <a:lnTo>
                    <a:pt x="3396" y="211"/>
                  </a:lnTo>
                  <a:lnTo>
                    <a:pt x="3397" y="223"/>
                  </a:lnTo>
                  <a:lnTo>
                    <a:pt x="3399" y="227"/>
                  </a:lnTo>
                  <a:lnTo>
                    <a:pt x="3400" y="224"/>
                  </a:lnTo>
                  <a:lnTo>
                    <a:pt x="3402" y="216"/>
                  </a:lnTo>
                  <a:lnTo>
                    <a:pt x="3403" y="209"/>
                  </a:lnTo>
                  <a:lnTo>
                    <a:pt x="3405" y="191"/>
                  </a:lnTo>
                  <a:lnTo>
                    <a:pt x="3406" y="181"/>
                  </a:lnTo>
                  <a:lnTo>
                    <a:pt x="3408" y="173"/>
                  </a:lnTo>
                  <a:lnTo>
                    <a:pt x="3409" y="164"/>
                  </a:lnTo>
                  <a:lnTo>
                    <a:pt x="3410" y="161"/>
                  </a:lnTo>
                  <a:lnTo>
                    <a:pt x="3412" y="163"/>
                  </a:lnTo>
                  <a:lnTo>
                    <a:pt x="3413" y="158"/>
                  </a:lnTo>
                  <a:lnTo>
                    <a:pt x="3415" y="167"/>
                  </a:lnTo>
                  <a:lnTo>
                    <a:pt x="3416" y="168"/>
                  </a:lnTo>
                  <a:lnTo>
                    <a:pt x="3418" y="171"/>
                  </a:lnTo>
                  <a:lnTo>
                    <a:pt x="3419" y="176"/>
                  </a:lnTo>
                  <a:lnTo>
                    <a:pt x="3421" y="182"/>
                  </a:lnTo>
                  <a:lnTo>
                    <a:pt x="3422" y="187"/>
                  </a:lnTo>
                  <a:lnTo>
                    <a:pt x="3424" y="187"/>
                  </a:lnTo>
                  <a:lnTo>
                    <a:pt x="3425" y="192"/>
                  </a:lnTo>
                  <a:lnTo>
                    <a:pt x="3427" y="185"/>
                  </a:lnTo>
                  <a:lnTo>
                    <a:pt x="3428" y="181"/>
                  </a:lnTo>
                  <a:lnTo>
                    <a:pt x="3430" y="176"/>
                  </a:lnTo>
                  <a:lnTo>
                    <a:pt x="3431" y="173"/>
                  </a:lnTo>
                  <a:lnTo>
                    <a:pt x="3433" y="168"/>
                  </a:lnTo>
                  <a:lnTo>
                    <a:pt x="3434" y="167"/>
                  </a:lnTo>
                  <a:lnTo>
                    <a:pt x="3436" y="158"/>
                  </a:lnTo>
                  <a:lnTo>
                    <a:pt x="3437" y="154"/>
                  </a:lnTo>
                  <a:lnTo>
                    <a:pt x="3439" y="151"/>
                  </a:lnTo>
                  <a:lnTo>
                    <a:pt x="3440" y="151"/>
                  </a:lnTo>
                  <a:lnTo>
                    <a:pt x="3442" y="156"/>
                  </a:lnTo>
                  <a:lnTo>
                    <a:pt x="3443" y="164"/>
                  </a:lnTo>
                  <a:lnTo>
                    <a:pt x="3445" y="176"/>
                  </a:lnTo>
                  <a:lnTo>
                    <a:pt x="3446" y="187"/>
                  </a:lnTo>
                  <a:lnTo>
                    <a:pt x="3447" y="197"/>
                  </a:lnTo>
                  <a:lnTo>
                    <a:pt x="3449" y="212"/>
                  </a:lnTo>
                  <a:lnTo>
                    <a:pt x="3450" y="218"/>
                  </a:lnTo>
                  <a:lnTo>
                    <a:pt x="3452" y="231"/>
                  </a:lnTo>
                  <a:lnTo>
                    <a:pt x="3453" y="233"/>
                  </a:lnTo>
                  <a:lnTo>
                    <a:pt x="3455" y="230"/>
                  </a:lnTo>
                  <a:lnTo>
                    <a:pt x="3456" y="209"/>
                  </a:lnTo>
                  <a:lnTo>
                    <a:pt x="3458" y="197"/>
                  </a:lnTo>
                  <a:lnTo>
                    <a:pt x="3459" y="181"/>
                  </a:lnTo>
                  <a:lnTo>
                    <a:pt x="3461" y="183"/>
                  </a:lnTo>
                  <a:lnTo>
                    <a:pt x="3462" y="181"/>
                  </a:lnTo>
                  <a:lnTo>
                    <a:pt x="3464" y="191"/>
                  </a:lnTo>
                  <a:lnTo>
                    <a:pt x="3465" y="203"/>
                  </a:lnTo>
                  <a:lnTo>
                    <a:pt x="3467" y="214"/>
                  </a:lnTo>
                  <a:lnTo>
                    <a:pt x="3468" y="222"/>
                  </a:lnTo>
                  <a:lnTo>
                    <a:pt x="3470" y="220"/>
                  </a:lnTo>
                  <a:lnTo>
                    <a:pt x="3471" y="203"/>
                  </a:lnTo>
                  <a:lnTo>
                    <a:pt x="3473" y="189"/>
                  </a:lnTo>
                  <a:lnTo>
                    <a:pt x="3474" y="170"/>
                  </a:lnTo>
                  <a:lnTo>
                    <a:pt x="3476" y="157"/>
                  </a:lnTo>
                  <a:lnTo>
                    <a:pt x="3477" y="149"/>
                  </a:lnTo>
                  <a:lnTo>
                    <a:pt x="3479" y="142"/>
                  </a:lnTo>
                  <a:lnTo>
                    <a:pt x="3480" y="139"/>
                  </a:lnTo>
                  <a:lnTo>
                    <a:pt x="3481" y="138"/>
                  </a:lnTo>
                  <a:lnTo>
                    <a:pt x="3483" y="138"/>
                  </a:lnTo>
                  <a:lnTo>
                    <a:pt x="3484" y="145"/>
                  </a:lnTo>
                  <a:lnTo>
                    <a:pt x="3486" y="155"/>
                  </a:lnTo>
                  <a:lnTo>
                    <a:pt x="3487" y="156"/>
                  </a:lnTo>
                  <a:lnTo>
                    <a:pt x="3489" y="168"/>
                  </a:lnTo>
                  <a:lnTo>
                    <a:pt x="3490" y="175"/>
                  </a:lnTo>
                  <a:lnTo>
                    <a:pt x="3492" y="183"/>
                  </a:lnTo>
                  <a:lnTo>
                    <a:pt x="3493" y="208"/>
                  </a:lnTo>
                  <a:lnTo>
                    <a:pt x="3495" y="243"/>
                  </a:lnTo>
                  <a:lnTo>
                    <a:pt x="3496" y="296"/>
                  </a:lnTo>
                  <a:lnTo>
                    <a:pt x="3498" y="350"/>
                  </a:lnTo>
                  <a:lnTo>
                    <a:pt x="3499" y="406"/>
                  </a:lnTo>
                  <a:lnTo>
                    <a:pt x="3501" y="432"/>
                  </a:lnTo>
                  <a:lnTo>
                    <a:pt x="3502" y="433"/>
                  </a:lnTo>
                  <a:lnTo>
                    <a:pt x="3504" y="405"/>
                  </a:lnTo>
                  <a:lnTo>
                    <a:pt x="3505" y="354"/>
                  </a:lnTo>
                  <a:lnTo>
                    <a:pt x="3507" y="302"/>
                  </a:lnTo>
                  <a:lnTo>
                    <a:pt x="3508" y="270"/>
                  </a:lnTo>
                  <a:lnTo>
                    <a:pt x="3510" y="233"/>
                  </a:lnTo>
                  <a:lnTo>
                    <a:pt x="3511" y="220"/>
                  </a:lnTo>
                  <a:lnTo>
                    <a:pt x="3513" y="210"/>
                  </a:lnTo>
                  <a:lnTo>
                    <a:pt x="3514" y="224"/>
                  </a:lnTo>
                  <a:lnTo>
                    <a:pt x="3516" y="238"/>
                  </a:lnTo>
                  <a:lnTo>
                    <a:pt x="3517" y="265"/>
                  </a:lnTo>
                  <a:lnTo>
                    <a:pt x="3518" y="287"/>
                  </a:lnTo>
                  <a:lnTo>
                    <a:pt x="3520" y="305"/>
                  </a:lnTo>
                  <a:lnTo>
                    <a:pt x="3521" y="301"/>
                  </a:lnTo>
                  <a:lnTo>
                    <a:pt x="3523" y="281"/>
                  </a:lnTo>
                  <a:lnTo>
                    <a:pt x="3524" y="245"/>
                  </a:lnTo>
                  <a:lnTo>
                    <a:pt x="3526" y="202"/>
                  </a:lnTo>
                  <a:lnTo>
                    <a:pt x="3527" y="167"/>
                  </a:lnTo>
                  <a:lnTo>
                    <a:pt x="3529" y="140"/>
                  </a:lnTo>
                  <a:lnTo>
                    <a:pt x="3530" y="129"/>
                  </a:lnTo>
                  <a:lnTo>
                    <a:pt x="3532" y="118"/>
                  </a:lnTo>
                  <a:lnTo>
                    <a:pt x="3533" y="117"/>
                  </a:lnTo>
                  <a:lnTo>
                    <a:pt x="3535" y="115"/>
                  </a:lnTo>
                  <a:lnTo>
                    <a:pt x="3536" y="119"/>
                  </a:lnTo>
                  <a:lnTo>
                    <a:pt x="3538" y="121"/>
                  </a:lnTo>
                  <a:lnTo>
                    <a:pt x="3539" y="125"/>
                  </a:lnTo>
                  <a:lnTo>
                    <a:pt x="3541" y="126"/>
                  </a:lnTo>
                  <a:lnTo>
                    <a:pt x="3542" y="133"/>
                  </a:lnTo>
                  <a:lnTo>
                    <a:pt x="3544" y="143"/>
                  </a:lnTo>
                  <a:lnTo>
                    <a:pt x="3545" y="153"/>
                  </a:lnTo>
                  <a:lnTo>
                    <a:pt x="3547" y="163"/>
                  </a:lnTo>
                  <a:lnTo>
                    <a:pt x="3548" y="172"/>
                  </a:lnTo>
                  <a:lnTo>
                    <a:pt x="3550" y="174"/>
                  </a:lnTo>
                  <a:lnTo>
                    <a:pt x="3551" y="175"/>
                  </a:lnTo>
                  <a:lnTo>
                    <a:pt x="3552" y="166"/>
                  </a:lnTo>
                  <a:lnTo>
                    <a:pt x="3554" y="162"/>
                  </a:lnTo>
                  <a:lnTo>
                    <a:pt x="3555" y="151"/>
                  </a:lnTo>
                  <a:lnTo>
                    <a:pt x="3557" y="141"/>
                  </a:lnTo>
                  <a:lnTo>
                    <a:pt x="3558" y="140"/>
                  </a:lnTo>
                  <a:lnTo>
                    <a:pt x="3560" y="139"/>
                  </a:lnTo>
                  <a:lnTo>
                    <a:pt x="3561" y="135"/>
                  </a:lnTo>
                  <a:lnTo>
                    <a:pt x="3563" y="133"/>
                  </a:lnTo>
                  <a:lnTo>
                    <a:pt x="3564" y="131"/>
                  </a:lnTo>
                  <a:lnTo>
                    <a:pt x="3566" y="132"/>
                  </a:lnTo>
                  <a:lnTo>
                    <a:pt x="3567" y="133"/>
                  </a:lnTo>
                  <a:lnTo>
                    <a:pt x="3569" y="134"/>
                  </a:lnTo>
                  <a:lnTo>
                    <a:pt x="3570" y="134"/>
                  </a:lnTo>
                  <a:lnTo>
                    <a:pt x="3572" y="137"/>
                  </a:lnTo>
                  <a:lnTo>
                    <a:pt x="3573" y="141"/>
                  </a:lnTo>
                  <a:lnTo>
                    <a:pt x="3575" y="144"/>
                  </a:lnTo>
                  <a:lnTo>
                    <a:pt x="3576" y="151"/>
                  </a:lnTo>
                  <a:lnTo>
                    <a:pt x="3578" y="163"/>
                  </a:lnTo>
                  <a:lnTo>
                    <a:pt x="3579" y="177"/>
                  </a:lnTo>
                  <a:lnTo>
                    <a:pt x="3581" y="181"/>
                  </a:lnTo>
                  <a:lnTo>
                    <a:pt x="3582" y="175"/>
                  </a:lnTo>
                  <a:lnTo>
                    <a:pt x="3584" y="177"/>
                  </a:lnTo>
                  <a:lnTo>
                    <a:pt x="3585" y="171"/>
                  </a:lnTo>
                  <a:lnTo>
                    <a:pt x="3587" y="168"/>
                  </a:lnTo>
                  <a:lnTo>
                    <a:pt x="3588" y="166"/>
                  </a:lnTo>
                  <a:lnTo>
                    <a:pt x="3589" y="169"/>
                  </a:lnTo>
                  <a:lnTo>
                    <a:pt x="3591" y="171"/>
                  </a:lnTo>
                  <a:lnTo>
                    <a:pt x="3592" y="172"/>
                  </a:lnTo>
                  <a:lnTo>
                    <a:pt x="3594" y="184"/>
                  </a:lnTo>
                  <a:lnTo>
                    <a:pt x="3595" y="191"/>
                  </a:lnTo>
                  <a:lnTo>
                    <a:pt x="3597" y="202"/>
                  </a:lnTo>
                  <a:lnTo>
                    <a:pt x="3598" y="209"/>
                  </a:lnTo>
                  <a:lnTo>
                    <a:pt x="3600" y="212"/>
                  </a:lnTo>
                  <a:lnTo>
                    <a:pt x="3601" y="213"/>
                  </a:lnTo>
                  <a:lnTo>
                    <a:pt x="3603" y="211"/>
                  </a:lnTo>
                  <a:lnTo>
                    <a:pt x="3604" y="211"/>
                  </a:lnTo>
                  <a:lnTo>
                    <a:pt x="3606" y="203"/>
                  </a:lnTo>
                  <a:lnTo>
                    <a:pt x="3607" y="203"/>
                  </a:lnTo>
                  <a:lnTo>
                    <a:pt x="3609" y="202"/>
                  </a:lnTo>
                  <a:lnTo>
                    <a:pt x="3610" y="209"/>
                  </a:lnTo>
                  <a:lnTo>
                    <a:pt x="3612" y="207"/>
                  </a:lnTo>
                  <a:lnTo>
                    <a:pt x="3613" y="218"/>
                  </a:lnTo>
                  <a:lnTo>
                    <a:pt x="3615" y="230"/>
                  </a:lnTo>
                  <a:lnTo>
                    <a:pt x="3616" y="244"/>
                  </a:lnTo>
                  <a:lnTo>
                    <a:pt x="3618" y="249"/>
                  </a:lnTo>
                  <a:lnTo>
                    <a:pt x="3619" y="262"/>
                  </a:lnTo>
                  <a:lnTo>
                    <a:pt x="3621" y="259"/>
                  </a:lnTo>
                  <a:lnTo>
                    <a:pt x="3622" y="257"/>
                  </a:lnTo>
                  <a:lnTo>
                    <a:pt x="3623" y="244"/>
                  </a:lnTo>
                  <a:lnTo>
                    <a:pt x="3625" y="224"/>
                  </a:lnTo>
                  <a:lnTo>
                    <a:pt x="3626" y="215"/>
                  </a:lnTo>
                  <a:lnTo>
                    <a:pt x="3628" y="200"/>
                  </a:lnTo>
                  <a:lnTo>
                    <a:pt x="3629" y="201"/>
                  </a:lnTo>
                  <a:lnTo>
                    <a:pt x="3631" y="229"/>
                  </a:lnTo>
                  <a:lnTo>
                    <a:pt x="3632" y="267"/>
                  </a:lnTo>
                  <a:lnTo>
                    <a:pt x="3634" y="299"/>
                  </a:lnTo>
                  <a:lnTo>
                    <a:pt x="3635" y="340"/>
                  </a:lnTo>
                  <a:lnTo>
                    <a:pt x="3637" y="364"/>
                  </a:lnTo>
                  <a:lnTo>
                    <a:pt x="3638" y="377"/>
                  </a:lnTo>
                  <a:lnTo>
                    <a:pt x="3640" y="376"/>
                  </a:lnTo>
                  <a:lnTo>
                    <a:pt x="3641" y="377"/>
                  </a:lnTo>
                  <a:lnTo>
                    <a:pt x="3643" y="366"/>
                  </a:lnTo>
                  <a:lnTo>
                    <a:pt x="3644" y="349"/>
                  </a:lnTo>
                  <a:lnTo>
                    <a:pt x="3646" y="337"/>
                  </a:lnTo>
                  <a:lnTo>
                    <a:pt x="3647" y="319"/>
                  </a:lnTo>
                  <a:lnTo>
                    <a:pt x="3649" y="310"/>
                  </a:lnTo>
                  <a:lnTo>
                    <a:pt x="3650" y="296"/>
                  </a:lnTo>
                  <a:lnTo>
                    <a:pt x="3652" y="286"/>
                  </a:lnTo>
                  <a:lnTo>
                    <a:pt x="3653" y="281"/>
                  </a:lnTo>
                  <a:lnTo>
                    <a:pt x="3655" y="269"/>
                  </a:lnTo>
                  <a:lnTo>
                    <a:pt x="3656" y="265"/>
                  </a:lnTo>
                  <a:lnTo>
                    <a:pt x="3658" y="263"/>
                  </a:lnTo>
                  <a:lnTo>
                    <a:pt x="3659" y="265"/>
                  </a:lnTo>
                  <a:lnTo>
                    <a:pt x="3660" y="259"/>
                  </a:lnTo>
                  <a:lnTo>
                    <a:pt x="3662" y="262"/>
                  </a:lnTo>
                  <a:lnTo>
                    <a:pt x="3663" y="269"/>
                  </a:lnTo>
                  <a:lnTo>
                    <a:pt x="3665" y="266"/>
                  </a:lnTo>
                  <a:lnTo>
                    <a:pt x="3666" y="259"/>
                  </a:lnTo>
                  <a:lnTo>
                    <a:pt x="3668" y="251"/>
                  </a:lnTo>
                  <a:lnTo>
                    <a:pt x="3669" y="247"/>
                  </a:lnTo>
                  <a:lnTo>
                    <a:pt x="3671" y="237"/>
                  </a:lnTo>
                  <a:lnTo>
                    <a:pt x="3672" y="223"/>
                  </a:lnTo>
                  <a:lnTo>
                    <a:pt x="3674" y="209"/>
                  </a:lnTo>
                  <a:lnTo>
                    <a:pt x="3675" y="188"/>
                  </a:lnTo>
                  <a:lnTo>
                    <a:pt x="3677" y="186"/>
                  </a:lnTo>
                  <a:lnTo>
                    <a:pt x="3678" y="172"/>
                  </a:lnTo>
                  <a:lnTo>
                    <a:pt x="3680" y="169"/>
                  </a:lnTo>
                  <a:lnTo>
                    <a:pt x="3681" y="163"/>
                  </a:lnTo>
                  <a:lnTo>
                    <a:pt x="3683" y="165"/>
                  </a:lnTo>
                  <a:lnTo>
                    <a:pt x="3684" y="164"/>
                  </a:lnTo>
                  <a:lnTo>
                    <a:pt x="3686" y="175"/>
                  </a:lnTo>
                  <a:lnTo>
                    <a:pt x="3687" y="180"/>
                  </a:lnTo>
                  <a:lnTo>
                    <a:pt x="3689" y="197"/>
                  </a:lnTo>
                  <a:lnTo>
                    <a:pt x="3690" y="206"/>
                  </a:lnTo>
                  <a:lnTo>
                    <a:pt x="3692" y="226"/>
                  </a:lnTo>
                  <a:lnTo>
                    <a:pt x="3693" y="242"/>
                  </a:lnTo>
                  <a:lnTo>
                    <a:pt x="3694" y="260"/>
                  </a:lnTo>
                  <a:lnTo>
                    <a:pt x="3696" y="274"/>
                  </a:lnTo>
                  <a:lnTo>
                    <a:pt x="3697" y="286"/>
                  </a:lnTo>
                  <a:lnTo>
                    <a:pt x="3699" y="292"/>
                  </a:lnTo>
                  <a:lnTo>
                    <a:pt x="3700" y="293"/>
                  </a:lnTo>
                  <a:lnTo>
                    <a:pt x="3702" y="289"/>
                  </a:lnTo>
                  <a:lnTo>
                    <a:pt x="3703" y="280"/>
                  </a:lnTo>
                  <a:lnTo>
                    <a:pt x="3705" y="265"/>
                  </a:lnTo>
                  <a:lnTo>
                    <a:pt x="3706" y="256"/>
                  </a:lnTo>
                  <a:lnTo>
                    <a:pt x="3708" y="241"/>
                  </a:lnTo>
                  <a:lnTo>
                    <a:pt x="3709" y="224"/>
                  </a:lnTo>
                  <a:lnTo>
                    <a:pt x="3711" y="210"/>
                  </a:lnTo>
                  <a:lnTo>
                    <a:pt x="3712" y="196"/>
                  </a:lnTo>
                  <a:lnTo>
                    <a:pt x="3714" y="186"/>
                  </a:lnTo>
                  <a:lnTo>
                    <a:pt x="3715" y="176"/>
                  </a:lnTo>
                  <a:lnTo>
                    <a:pt x="3717" y="169"/>
                  </a:lnTo>
                  <a:lnTo>
                    <a:pt x="3718" y="163"/>
                  </a:lnTo>
                  <a:lnTo>
                    <a:pt x="3720" y="156"/>
                  </a:lnTo>
                  <a:lnTo>
                    <a:pt x="3721" y="161"/>
                  </a:lnTo>
                  <a:lnTo>
                    <a:pt x="3723" y="155"/>
                  </a:lnTo>
                  <a:lnTo>
                    <a:pt x="3724" y="152"/>
                  </a:lnTo>
                  <a:lnTo>
                    <a:pt x="3726" y="144"/>
                  </a:lnTo>
                  <a:lnTo>
                    <a:pt x="3727" y="141"/>
                  </a:lnTo>
                  <a:lnTo>
                    <a:pt x="3729" y="136"/>
                  </a:lnTo>
                  <a:lnTo>
                    <a:pt x="3730" y="129"/>
                  </a:lnTo>
                  <a:lnTo>
                    <a:pt x="3731" y="123"/>
                  </a:lnTo>
                  <a:lnTo>
                    <a:pt x="3733" y="121"/>
                  </a:lnTo>
                  <a:lnTo>
                    <a:pt x="3734" y="118"/>
                  </a:lnTo>
                  <a:lnTo>
                    <a:pt x="3736" y="116"/>
                  </a:lnTo>
                  <a:lnTo>
                    <a:pt x="3737" y="116"/>
                  </a:lnTo>
                  <a:lnTo>
                    <a:pt x="3739" y="114"/>
                  </a:lnTo>
                  <a:lnTo>
                    <a:pt x="3740" y="112"/>
                  </a:lnTo>
                  <a:lnTo>
                    <a:pt x="3742" y="114"/>
                  </a:lnTo>
                  <a:lnTo>
                    <a:pt x="3743" y="119"/>
                  </a:lnTo>
                  <a:lnTo>
                    <a:pt x="3745" y="119"/>
                  </a:lnTo>
                  <a:lnTo>
                    <a:pt x="3746" y="125"/>
                  </a:lnTo>
                  <a:lnTo>
                    <a:pt x="3748" y="129"/>
                  </a:lnTo>
                  <a:lnTo>
                    <a:pt x="3749" y="128"/>
                  </a:lnTo>
                  <a:lnTo>
                    <a:pt x="3751" y="127"/>
                  </a:lnTo>
                  <a:lnTo>
                    <a:pt x="3752" y="128"/>
                  </a:lnTo>
                  <a:lnTo>
                    <a:pt x="3754" y="124"/>
                  </a:lnTo>
                  <a:lnTo>
                    <a:pt x="3755" y="123"/>
                  </a:lnTo>
                  <a:lnTo>
                    <a:pt x="3757" y="118"/>
                  </a:lnTo>
                  <a:lnTo>
                    <a:pt x="3758" y="113"/>
                  </a:lnTo>
                  <a:lnTo>
                    <a:pt x="3760" y="120"/>
                  </a:lnTo>
                  <a:lnTo>
                    <a:pt x="3761" y="118"/>
                  </a:lnTo>
                  <a:lnTo>
                    <a:pt x="3763" y="120"/>
                  </a:lnTo>
                  <a:lnTo>
                    <a:pt x="3764" y="121"/>
                  </a:lnTo>
                  <a:lnTo>
                    <a:pt x="3765" y="124"/>
                  </a:lnTo>
                  <a:lnTo>
                    <a:pt x="3767" y="121"/>
                  </a:lnTo>
                  <a:lnTo>
                    <a:pt x="3768" y="125"/>
                  </a:lnTo>
                  <a:lnTo>
                    <a:pt x="3770" y="126"/>
                  </a:lnTo>
                  <a:lnTo>
                    <a:pt x="3771" y="128"/>
                  </a:lnTo>
                  <a:lnTo>
                    <a:pt x="3773" y="133"/>
                  </a:lnTo>
                  <a:lnTo>
                    <a:pt x="3774" y="132"/>
                  </a:lnTo>
                  <a:lnTo>
                    <a:pt x="3776" y="132"/>
                  </a:lnTo>
                  <a:lnTo>
                    <a:pt x="3777" y="134"/>
                  </a:lnTo>
                  <a:lnTo>
                    <a:pt x="3779" y="144"/>
                  </a:lnTo>
                  <a:lnTo>
                    <a:pt x="3780" y="144"/>
                  </a:lnTo>
                  <a:lnTo>
                    <a:pt x="3782" y="141"/>
                  </a:lnTo>
                  <a:lnTo>
                    <a:pt x="3783" y="144"/>
                  </a:lnTo>
                  <a:lnTo>
                    <a:pt x="3785" y="141"/>
                  </a:lnTo>
                  <a:lnTo>
                    <a:pt x="3786" y="139"/>
                  </a:lnTo>
                  <a:lnTo>
                    <a:pt x="3788" y="133"/>
                  </a:lnTo>
                  <a:lnTo>
                    <a:pt x="3789" y="131"/>
                  </a:lnTo>
                  <a:lnTo>
                    <a:pt x="3791" y="140"/>
                  </a:lnTo>
                  <a:lnTo>
                    <a:pt x="3792" y="149"/>
                  </a:lnTo>
                  <a:lnTo>
                    <a:pt x="3794" y="159"/>
                  </a:lnTo>
                  <a:lnTo>
                    <a:pt x="3795" y="176"/>
                  </a:lnTo>
                  <a:lnTo>
                    <a:pt x="3797" y="190"/>
                  </a:lnTo>
                  <a:lnTo>
                    <a:pt x="3798" y="211"/>
                  </a:lnTo>
                  <a:lnTo>
                    <a:pt x="3800" y="228"/>
                  </a:lnTo>
                  <a:lnTo>
                    <a:pt x="3801" y="250"/>
                  </a:lnTo>
                  <a:lnTo>
                    <a:pt x="3802" y="256"/>
                  </a:lnTo>
                  <a:lnTo>
                    <a:pt x="3804" y="261"/>
                  </a:lnTo>
                  <a:lnTo>
                    <a:pt x="3805" y="267"/>
                  </a:lnTo>
                  <a:lnTo>
                    <a:pt x="3807" y="259"/>
                  </a:lnTo>
                  <a:lnTo>
                    <a:pt x="3808" y="246"/>
                  </a:lnTo>
                  <a:lnTo>
                    <a:pt x="3810" y="242"/>
                  </a:lnTo>
                  <a:lnTo>
                    <a:pt x="3811" y="241"/>
                  </a:lnTo>
                  <a:lnTo>
                    <a:pt x="3813" y="244"/>
                  </a:lnTo>
                  <a:lnTo>
                    <a:pt x="3814" y="244"/>
                  </a:lnTo>
                  <a:lnTo>
                    <a:pt x="3816" y="238"/>
                  </a:lnTo>
                  <a:lnTo>
                    <a:pt x="3817" y="225"/>
                  </a:lnTo>
                  <a:lnTo>
                    <a:pt x="3819" y="231"/>
                  </a:lnTo>
                  <a:lnTo>
                    <a:pt x="3820" y="219"/>
                  </a:lnTo>
                  <a:lnTo>
                    <a:pt x="3822" y="210"/>
                  </a:lnTo>
                  <a:lnTo>
                    <a:pt x="3823" y="200"/>
                  </a:lnTo>
                  <a:lnTo>
                    <a:pt x="3825" y="197"/>
                  </a:lnTo>
                  <a:lnTo>
                    <a:pt x="3826" y="186"/>
                  </a:lnTo>
                  <a:lnTo>
                    <a:pt x="3828" y="181"/>
                  </a:lnTo>
                  <a:lnTo>
                    <a:pt x="3829" y="168"/>
                  </a:lnTo>
                  <a:lnTo>
                    <a:pt x="3831" y="162"/>
                  </a:lnTo>
                  <a:lnTo>
                    <a:pt x="3832" y="151"/>
                  </a:lnTo>
                  <a:lnTo>
                    <a:pt x="3834" y="150"/>
                  </a:lnTo>
                  <a:lnTo>
                    <a:pt x="3835" y="139"/>
                  </a:lnTo>
                  <a:lnTo>
                    <a:pt x="3836" y="134"/>
                  </a:lnTo>
                  <a:lnTo>
                    <a:pt x="3838" y="134"/>
                  </a:lnTo>
                  <a:lnTo>
                    <a:pt x="3839" y="135"/>
                  </a:lnTo>
                  <a:lnTo>
                    <a:pt x="3841" y="138"/>
                  </a:lnTo>
                  <a:lnTo>
                    <a:pt x="3842" y="136"/>
                  </a:lnTo>
                  <a:lnTo>
                    <a:pt x="3844" y="142"/>
                  </a:lnTo>
                  <a:lnTo>
                    <a:pt x="3845" y="150"/>
                  </a:lnTo>
                  <a:lnTo>
                    <a:pt x="3847" y="160"/>
                  </a:lnTo>
                  <a:lnTo>
                    <a:pt x="3848" y="161"/>
                  </a:lnTo>
                  <a:lnTo>
                    <a:pt x="3850" y="170"/>
                  </a:lnTo>
                  <a:lnTo>
                    <a:pt x="3851" y="181"/>
                  </a:lnTo>
                  <a:lnTo>
                    <a:pt x="3853" y="186"/>
                  </a:lnTo>
                  <a:lnTo>
                    <a:pt x="3854" y="198"/>
                  </a:lnTo>
                  <a:lnTo>
                    <a:pt x="3856" y="194"/>
                  </a:lnTo>
                  <a:lnTo>
                    <a:pt x="3857" y="195"/>
                  </a:lnTo>
                  <a:lnTo>
                    <a:pt x="3859" y="198"/>
                  </a:lnTo>
                  <a:lnTo>
                    <a:pt x="3860" y="197"/>
                  </a:lnTo>
                  <a:lnTo>
                    <a:pt x="3862" y="194"/>
                  </a:lnTo>
                  <a:lnTo>
                    <a:pt x="3863" y="198"/>
                  </a:lnTo>
                  <a:lnTo>
                    <a:pt x="3865" y="203"/>
                  </a:lnTo>
                  <a:lnTo>
                    <a:pt x="3866" y="209"/>
                  </a:lnTo>
                  <a:lnTo>
                    <a:pt x="3868" y="219"/>
                  </a:lnTo>
                  <a:lnTo>
                    <a:pt x="3869" y="232"/>
                  </a:lnTo>
                  <a:lnTo>
                    <a:pt x="3871" y="247"/>
                  </a:lnTo>
                  <a:lnTo>
                    <a:pt x="3872" y="259"/>
                  </a:lnTo>
                  <a:lnTo>
                    <a:pt x="3873" y="280"/>
                  </a:lnTo>
                  <a:lnTo>
                    <a:pt x="3875" y="298"/>
                  </a:lnTo>
                  <a:lnTo>
                    <a:pt x="3876" y="307"/>
                  </a:lnTo>
                  <a:lnTo>
                    <a:pt x="3878" y="315"/>
                  </a:lnTo>
                  <a:lnTo>
                    <a:pt x="3879" y="327"/>
                  </a:lnTo>
                  <a:lnTo>
                    <a:pt x="3881" y="341"/>
                  </a:lnTo>
                  <a:lnTo>
                    <a:pt x="3882" y="340"/>
                  </a:lnTo>
                  <a:lnTo>
                    <a:pt x="3884" y="339"/>
                  </a:lnTo>
                  <a:lnTo>
                    <a:pt x="3885" y="337"/>
                  </a:lnTo>
                  <a:lnTo>
                    <a:pt x="3887" y="335"/>
                  </a:lnTo>
                  <a:lnTo>
                    <a:pt x="3888" y="325"/>
                  </a:lnTo>
                  <a:lnTo>
                    <a:pt x="3890" y="322"/>
                  </a:lnTo>
                  <a:lnTo>
                    <a:pt x="3891" y="314"/>
                  </a:lnTo>
                  <a:lnTo>
                    <a:pt x="3893" y="318"/>
                  </a:lnTo>
                  <a:lnTo>
                    <a:pt x="3894" y="312"/>
                  </a:lnTo>
                  <a:lnTo>
                    <a:pt x="3896" y="312"/>
                  </a:lnTo>
                  <a:lnTo>
                    <a:pt x="3897" y="317"/>
                  </a:lnTo>
                  <a:lnTo>
                    <a:pt x="3899" y="315"/>
                  </a:lnTo>
                  <a:lnTo>
                    <a:pt x="3900" y="318"/>
                  </a:lnTo>
                  <a:lnTo>
                    <a:pt x="3902" y="313"/>
                  </a:lnTo>
                  <a:lnTo>
                    <a:pt x="3903" y="313"/>
                  </a:lnTo>
                  <a:lnTo>
                    <a:pt x="3905" y="309"/>
                  </a:lnTo>
                  <a:lnTo>
                    <a:pt x="3906" y="314"/>
                  </a:lnTo>
                  <a:lnTo>
                    <a:pt x="3907" y="315"/>
                  </a:lnTo>
                  <a:lnTo>
                    <a:pt x="3909" y="313"/>
                  </a:lnTo>
                  <a:lnTo>
                    <a:pt x="3910" y="315"/>
                  </a:lnTo>
                  <a:lnTo>
                    <a:pt x="3912" y="332"/>
                  </a:lnTo>
                  <a:lnTo>
                    <a:pt x="3913" y="322"/>
                  </a:lnTo>
                  <a:lnTo>
                    <a:pt x="3915" y="332"/>
                  </a:lnTo>
                  <a:lnTo>
                    <a:pt x="3916" y="331"/>
                  </a:lnTo>
                  <a:lnTo>
                    <a:pt x="3918" y="323"/>
                  </a:lnTo>
                  <a:lnTo>
                    <a:pt x="3919" y="316"/>
                  </a:lnTo>
                  <a:lnTo>
                    <a:pt x="3921" y="305"/>
                  </a:lnTo>
                  <a:lnTo>
                    <a:pt x="3922" y="301"/>
                  </a:lnTo>
                  <a:lnTo>
                    <a:pt x="3924" y="295"/>
                  </a:lnTo>
                  <a:lnTo>
                    <a:pt x="3925" y="298"/>
                  </a:lnTo>
                  <a:lnTo>
                    <a:pt x="3927" y="296"/>
                  </a:lnTo>
                  <a:lnTo>
                    <a:pt x="3928" y="292"/>
                  </a:lnTo>
                  <a:lnTo>
                    <a:pt x="3930" y="287"/>
                  </a:lnTo>
                  <a:lnTo>
                    <a:pt x="3931" y="280"/>
                  </a:lnTo>
                  <a:lnTo>
                    <a:pt x="3933" y="275"/>
                  </a:lnTo>
                  <a:lnTo>
                    <a:pt x="3934" y="264"/>
                  </a:lnTo>
                  <a:lnTo>
                    <a:pt x="3936" y="263"/>
                  </a:lnTo>
                  <a:lnTo>
                    <a:pt x="3937" y="258"/>
                  </a:lnTo>
                  <a:lnTo>
                    <a:pt x="3939" y="254"/>
                  </a:lnTo>
                  <a:lnTo>
                    <a:pt x="3940" y="264"/>
                  </a:lnTo>
                  <a:lnTo>
                    <a:pt x="3942" y="272"/>
                  </a:lnTo>
                  <a:lnTo>
                    <a:pt x="3943" y="286"/>
                  </a:lnTo>
                  <a:lnTo>
                    <a:pt x="3944" y="306"/>
                  </a:lnTo>
                  <a:lnTo>
                    <a:pt x="3946" y="321"/>
                  </a:lnTo>
                  <a:lnTo>
                    <a:pt x="3947" y="329"/>
                  </a:lnTo>
                  <a:lnTo>
                    <a:pt x="3949" y="332"/>
                  </a:lnTo>
                  <a:lnTo>
                    <a:pt x="3950" y="325"/>
                  </a:lnTo>
                  <a:lnTo>
                    <a:pt x="3952" y="310"/>
                  </a:lnTo>
                  <a:lnTo>
                    <a:pt x="3953" y="292"/>
                  </a:lnTo>
                  <a:lnTo>
                    <a:pt x="3955" y="285"/>
                  </a:lnTo>
                  <a:lnTo>
                    <a:pt x="3956" y="282"/>
                  </a:lnTo>
                  <a:lnTo>
                    <a:pt x="3958" y="274"/>
                  </a:lnTo>
                  <a:lnTo>
                    <a:pt x="3959" y="272"/>
                  </a:lnTo>
                  <a:lnTo>
                    <a:pt x="3961" y="276"/>
                  </a:lnTo>
                  <a:lnTo>
                    <a:pt x="3962" y="278"/>
                  </a:lnTo>
                  <a:lnTo>
                    <a:pt x="3964" y="280"/>
                  </a:lnTo>
                  <a:lnTo>
                    <a:pt x="3965" y="287"/>
                  </a:lnTo>
                  <a:lnTo>
                    <a:pt x="3967" y="287"/>
                  </a:lnTo>
                  <a:lnTo>
                    <a:pt x="3968" y="287"/>
                  </a:lnTo>
                  <a:lnTo>
                    <a:pt x="3970" y="287"/>
                  </a:lnTo>
                  <a:lnTo>
                    <a:pt x="3971" y="293"/>
                  </a:lnTo>
                  <a:lnTo>
                    <a:pt x="3973" y="298"/>
                  </a:lnTo>
                  <a:lnTo>
                    <a:pt x="3974" y="306"/>
                  </a:lnTo>
                  <a:lnTo>
                    <a:pt x="3976" y="311"/>
                  </a:lnTo>
                  <a:lnTo>
                    <a:pt x="3977" y="317"/>
                  </a:lnTo>
                  <a:lnTo>
                    <a:pt x="3978" y="315"/>
                  </a:lnTo>
                  <a:lnTo>
                    <a:pt x="3980" y="319"/>
                  </a:lnTo>
                  <a:lnTo>
                    <a:pt x="3981" y="324"/>
                  </a:lnTo>
                  <a:lnTo>
                    <a:pt x="3983" y="323"/>
                  </a:lnTo>
                  <a:lnTo>
                    <a:pt x="3984" y="328"/>
                  </a:lnTo>
                  <a:lnTo>
                    <a:pt x="3986" y="338"/>
                  </a:lnTo>
                  <a:lnTo>
                    <a:pt x="3987" y="339"/>
                  </a:lnTo>
                  <a:lnTo>
                    <a:pt x="3989" y="350"/>
                  </a:lnTo>
                  <a:lnTo>
                    <a:pt x="3990" y="345"/>
                  </a:lnTo>
                  <a:lnTo>
                    <a:pt x="3992" y="343"/>
                  </a:lnTo>
                  <a:lnTo>
                    <a:pt x="3993" y="339"/>
                  </a:lnTo>
                  <a:lnTo>
                    <a:pt x="3995" y="331"/>
                  </a:lnTo>
                  <a:lnTo>
                    <a:pt x="3996" y="318"/>
                  </a:lnTo>
                  <a:lnTo>
                    <a:pt x="3998" y="306"/>
                  </a:lnTo>
                  <a:lnTo>
                    <a:pt x="3999" y="300"/>
                  </a:lnTo>
                  <a:lnTo>
                    <a:pt x="4001" y="285"/>
                  </a:lnTo>
                  <a:lnTo>
                    <a:pt x="4002" y="278"/>
                  </a:lnTo>
                  <a:lnTo>
                    <a:pt x="4004" y="272"/>
                  </a:lnTo>
                  <a:lnTo>
                    <a:pt x="4005" y="269"/>
                  </a:lnTo>
                  <a:lnTo>
                    <a:pt x="4007" y="275"/>
                  </a:lnTo>
                  <a:lnTo>
                    <a:pt x="4008" y="272"/>
                  </a:lnTo>
                  <a:lnTo>
                    <a:pt x="4010" y="274"/>
                  </a:lnTo>
                  <a:lnTo>
                    <a:pt x="4011" y="273"/>
                  </a:lnTo>
                  <a:lnTo>
                    <a:pt x="4013" y="282"/>
                  </a:lnTo>
                  <a:lnTo>
                    <a:pt x="4014" y="275"/>
                  </a:lnTo>
                  <a:lnTo>
                    <a:pt x="4015" y="283"/>
                  </a:lnTo>
                  <a:lnTo>
                    <a:pt x="4017" y="275"/>
                  </a:lnTo>
                  <a:lnTo>
                    <a:pt x="4018" y="263"/>
                  </a:lnTo>
                  <a:lnTo>
                    <a:pt x="4020" y="236"/>
                  </a:lnTo>
                  <a:lnTo>
                    <a:pt x="4021" y="222"/>
                  </a:lnTo>
                  <a:lnTo>
                    <a:pt x="4023" y="217"/>
                  </a:lnTo>
                  <a:lnTo>
                    <a:pt x="4024" y="208"/>
                  </a:lnTo>
                  <a:lnTo>
                    <a:pt x="4026" y="201"/>
                  </a:lnTo>
                  <a:lnTo>
                    <a:pt x="4027" y="192"/>
                  </a:lnTo>
                  <a:lnTo>
                    <a:pt x="4029" y="181"/>
                  </a:lnTo>
                  <a:lnTo>
                    <a:pt x="4030" y="163"/>
                  </a:lnTo>
                  <a:lnTo>
                    <a:pt x="4032" y="147"/>
                  </a:lnTo>
                  <a:lnTo>
                    <a:pt x="4033" y="138"/>
                  </a:lnTo>
                  <a:lnTo>
                    <a:pt x="4035" y="128"/>
                  </a:lnTo>
                  <a:lnTo>
                    <a:pt x="4036" y="126"/>
                  </a:lnTo>
                  <a:lnTo>
                    <a:pt x="4038" y="124"/>
                  </a:lnTo>
                  <a:lnTo>
                    <a:pt x="4039" y="125"/>
                  </a:lnTo>
                  <a:lnTo>
                    <a:pt x="4041" y="133"/>
                  </a:lnTo>
                  <a:lnTo>
                    <a:pt x="4042" y="132"/>
                  </a:lnTo>
                  <a:lnTo>
                    <a:pt x="4044" y="134"/>
                  </a:lnTo>
                  <a:lnTo>
                    <a:pt x="4045" y="150"/>
                  </a:lnTo>
                  <a:lnTo>
                    <a:pt x="4047" y="172"/>
                  </a:lnTo>
                  <a:lnTo>
                    <a:pt x="4048" y="185"/>
                  </a:lnTo>
                  <a:lnTo>
                    <a:pt x="4049" y="206"/>
                  </a:lnTo>
                  <a:lnTo>
                    <a:pt x="4051" y="224"/>
                  </a:lnTo>
                  <a:lnTo>
                    <a:pt x="4052" y="255"/>
                  </a:lnTo>
                  <a:lnTo>
                    <a:pt x="4054" y="275"/>
                  </a:lnTo>
                  <a:lnTo>
                    <a:pt x="4055" y="283"/>
                  </a:lnTo>
                  <a:lnTo>
                    <a:pt x="4057" y="308"/>
                  </a:lnTo>
                  <a:lnTo>
                    <a:pt x="4058" y="312"/>
                  </a:lnTo>
                  <a:lnTo>
                    <a:pt x="4060" y="322"/>
                  </a:lnTo>
                  <a:lnTo>
                    <a:pt x="4061" y="327"/>
                  </a:lnTo>
                  <a:lnTo>
                    <a:pt x="4063" y="337"/>
                  </a:lnTo>
                  <a:lnTo>
                    <a:pt x="4064" y="353"/>
                  </a:lnTo>
                  <a:lnTo>
                    <a:pt x="4066" y="357"/>
                  </a:lnTo>
                  <a:lnTo>
                    <a:pt x="4067" y="361"/>
                  </a:lnTo>
                  <a:lnTo>
                    <a:pt x="4069" y="375"/>
                  </a:lnTo>
                  <a:lnTo>
                    <a:pt x="4070" y="377"/>
                  </a:lnTo>
                  <a:lnTo>
                    <a:pt x="4072" y="385"/>
                  </a:lnTo>
                  <a:lnTo>
                    <a:pt x="4073" y="404"/>
                  </a:lnTo>
                  <a:lnTo>
                    <a:pt x="4075" y="443"/>
                  </a:lnTo>
                  <a:lnTo>
                    <a:pt x="4076" y="491"/>
                  </a:lnTo>
                  <a:lnTo>
                    <a:pt x="4078" y="533"/>
                  </a:lnTo>
                  <a:lnTo>
                    <a:pt x="4079" y="573"/>
                  </a:lnTo>
                  <a:lnTo>
                    <a:pt x="4081" y="605"/>
                  </a:lnTo>
                  <a:lnTo>
                    <a:pt x="4082" y="594"/>
                  </a:lnTo>
                  <a:lnTo>
                    <a:pt x="4084" y="558"/>
                  </a:lnTo>
                  <a:lnTo>
                    <a:pt x="4085" y="487"/>
                  </a:lnTo>
                  <a:lnTo>
                    <a:pt x="4086" y="419"/>
                  </a:lnTo>
                  <a:lnTo>
                    <a:pt x="4088" y="376"/>
                  </a:lnTo>
                  <a:lnTo>
                    <a:pt x="4089" y="336"/>
                  </a:lnTo>
                  <a:lnTo>
                    <a:pt x="4091" y="303"/>
                  </a:lnTo>
                  <a:lnTo>
                    <a:pt x="4092" y="281"/>
                  </a:lnTo>
                  <a:lnTo>
                    <a:pt x="4094" y="256"/>
                  </a:lnTo>
                  <a:lnTo>
                    <a:pt x="4095" y="238"/>
                  </a:lnTo>
                  <a:lnTo>
                    <a:pt x="4097" y="217"/>
                  </a:lnTo>
                  <a:lnTo>
                    <a:pt x="4098" y="213"/>
                  </a:lnTo>
                  <a:lnTo>
                    <a:pt x="4100" y="204"/>
                  </a:lnTo>
                  <a:lnTo>
                    <a:pt x="4101" y="193"/>
                  </a:lnTo>
                  <a:lnTo>
                    <a:pt x="4103" y="192"/>
                  </a:lnTo>
                  <a:lnTo>
                    <a:pt x="4104" y="189"/>
                  </a:lnTo>
                  <a:lnTo>
                    <a:pt x="4106" y="205"/>
                  </a:lnTo>
                  <a:lnTo>
                    <a:pt x="4107" y="203"/>
                  </a:lnTo>
                  <a:lnTo>
                    <a:pt x="4109" y="212"/>
                  </a:lnTo>
                  <a:lnTo>
                    <a:pt x="4110" y="219"/>
                  </a:lnTo>
                  <a:lnTo>
                    <a:pt x="4112" y="227"/>
                  </a:lnTo>
                  <a:lnTo>
                    <a:pt x="4113" y="233"/>
                  </a:lnTo>
                  <a:lnTo>
                    <a:pt x="4115" y="237"/>
                  </a:lnTo>
                  <a:lnTo>
                    <a:pt x="4116" y="230"/>
                  </a:lnTo>
                  <a:lnTo>
                    <a:pt x="4118" y="217"/>
                  </a:lnTo>
                  <a:lnTo>
                    <a:pt x="4119" y="207"/>
                  </a:lnTo>
                  <a:lnTo>
                    <a:pt x="4120" y="208"/>
                  </a:lnTo>
                  <a:lnTo>
                    <a:pt x="4122" y="195"/>
                  </a:lnTo>
                  <a:lnTo>
                    <a:pt x="4123" y="196"/>
                  </a:lnTo>
                  <a:lnTo>
                    <a:pt x="4125" y="199"/>
                  </a:lnTo>
                  <a:lnTo>
                    <a:pt x="4126" y="200"/>
                  </a:lnTo>
                  <a:lnTo>
                    <a:pt x="4128" y="211"/>
                  </a:lnTo>
                  <a:lnTo>
                    <a:pt x="4129" y="225"/>
                  </a:lnTo>
                  <a:lnTo>
                    <a:pt x="4131" y="251"/>
                  </a:lnTo>
                  <a:lnTo>
                    <a:pt x="4132" y="276"/>
                  </a:lnTo>
                  <a:lnTo>
                    <a:pt x="4134" y="303"/>
                  </a:lnTo>
                  <a:lnTo>
                    <a:pt x="4135" y="331"/>
                  </a:lnTo>
                  <a:lnTo>
                    <a:pt x="4137" y="358"/>
                  </a:lnTo>
                  <a:lnTo>
                    <a:pt x="4138" y="393"/>
                  </a:lnTo>
                  <a:lnTo>
                    <a:pt x="4140" y="418"/>
                  </a:lnTo>
                  <a:lnTo>
                    <a:pt x="4141" y="438"/>
                  </a:lnTo>
                  <a:lnTo>
                    <a:pt x="4143" y="472"/>
                  </a:lnTo>
                  <a:lnTo>
                    <a:pt x="4144" y="497"/>
                  </a:lnTo>
                  <a:lnTo>
                    <a:pt x="4146" y="522"/>
                  </a:lnTo>
                  <a:lnTo>
                    <a:pt x="4147" y="552"/>
                  </a:lnTo>
                  <a:lnTo>
                    <a:pt x="4149" y="586"/>
                  </a:lnTo>
                  <a:lnTo>
                    <a:pt x="4150" y="622"/>
                  </a:lnTo>
                  <a:lnTo>
                    <a:pt x="4152" y="657"/>
                  </a:lnTo>
                  <a:lnTo>
                    <a:pt x="4153" y="693"/>
                  </a:lnTo>
                  <a:lnTo>
                    <a:pt x="4155" y="741"/>
                  </a:lnTo>
                  <a:lnTo>
                    <a:pt x="4156" y="780"/>
                  </a:lnTo>
                  <a:lnTo>
                    <a:pt x="4157" y="827"/>
                  </a:lnTo>
                  <a:lnTo>
                    <a:pt x="4159" y="873"/>
                  </a:lnTo>
                  <a:lnTo>
                    <a:pt x="4160" y="920"/>
                  </a:lnTo>
                  <a:lnTo>
                    <a:pt x="4162" y="958"/>
                  </a:lnTo>
                  <a:lnTo>
                    <a:pt x="4163" y="1000"/>
                  </a:lnTo>
                  <a:lnTo>
                    <a:pt x="4165" y="1052"/>
                  </a:lnTo>
                  <a:lnTo>
                    <a:pt x="4166" y="1094"/>
                  </a:lnTo>
                  <a:lnTo>
                    <a:pt x="4168" y="1153"/>
                  </a:lnTo>
                  <a:lnTo>
                    <a:pt x="4169" y="1201"/>
                  </a:lnTo>
                  <a:lnTo>
                    <a:pt x="4171" y="1248"/>
                  </a:lnTo>
                  <a:lnTo>
                    <a:pt x="4172" y="1289"/>
                  </a:lnTo>
                  <a:lnTo>
                    <a:pt x="4174" y="1346"/>
                  </a:lnTo>
                  <a:lnTo>
                    <a:pt x="4175" y="1400"/>
                  </a:lnTo>
                  <a:lnTo>
                    <a:pt x="4177" y="1443"/>
                  </a:lnTo>
                  <a:lnTo>
                    <a:pt x="4178" y="1498"/>
                  </a:lnTo>
                  <a:lnTo>
                    <a:pt x="4180" y="1564"/>
                  </a:lnTo>
                  <a:lnTo>
                    <a:pt x="4181" y="1592"/>
                  </a:lnTo>
                  <a:lnTo>
                    <a:pt x="4183" y="1667"/>
                  </a:lnTo>
                  <a:lnTo>
                    <a:pt x="4184" y="1704"/>
                  </a:lnTo>
                  <a:lnTo>
                    <a:pt x="4186" y="1760"/>
                  </a:lnTo>
                  <a:lnTo>
                    <a:pt x="4187" y="1808"/>
                  </a:lnTo>
                  <a:lnTo>
                    <a:pt x="4189" y="1866"/>
                  </a:lnTo>
                  <a:lnTo>
                    <a:pt x="4190" y="1904"/>
                  </a:lnTo>
                  <a:lnTo>
                    <a:pt x="4191" y="1962"/>
                  </a:lnTo>
                  <a:lnTo>
                    <a:pt x="4193" y="2022"/>
                  </a:lnTo>
                  <a:lnTo>
                    <a:pt x="4194" y="2078"/>
                  </a:lnTo>
                  <a:lnTo>
                    <a:pt x="4196" y="2119"/>
                  </a:lnTo>
                  <a:lnTo>
                    <a:pt x="4197" y="2190"/>
                  </a:lnTo>
                  <a:lnTo>
                    <a:pt x="4199" y="2235"/>
                  </a:lnTo>
                  <a:lnTo>
                    <a:pt x="4200" y="2306"/>
                  </a:lnTo>
                  <a:lnTo>
                    <a:pt x="4202" y="2346"/>
                  </a:lnTo>
                  <a:lnTo>
                    <a:pt x="4203" y="2426"/>
                  </a:lnTo>
                  <a:lnTo>
                    <a:pt x="4205" y="2492"/>
                  </a:lnTo>
                  <a:lnTo>
                    <a:pt x="4206" y="2536"/>
                  </a:lnTo>
                  <a:lnTo>
                    <a:pt x="4208" y="2581"/>
                  </a:lnTo>
                  <a:lnTo>
                    <a:pt x="4209" y="2643"/>
                  </a:lnTo>
                  <a:lnTo>
                    <a:pt x="4211" y="2691"/>
                  </a:lnTo>
                  <a:lnTo>
                    <a:pt x="4212" y="2765"/>
                  </a:lnTo>
                  <a:lnTo>
                    <a:pt x="4214" y="2832"/>
                  </a:lnTo>
                  <a:lnTo>
                    <a:pt x="4215" y="2899"/>
                  </a:lnTo>
                  <a:lnTo>
                    <a:pt x="4217" y="2953"/>
                  </a:lnTo>
                  <a:lnTo>
                    <a:pt x="4218" y="2989"/>
                  </a:lnTo>
                  <a:lnTo>
                    <a:pt x="4220" y="3033"/>
                  </a:lnTo>
                  <a:lnTo>
                    <a:pt x="4221" y="3078"/>
                  </a:lnTo>
                  <a:lnTo>
                    <a:pt x="4223" y="3102"/>
                  </a:lnTo>
                  <a:lnTo>
                    <a:pt x="4224" y="3121"/>
                  </a:lnTo>
                  <a:lnTo>
                    <a:pt x="4226" y="3101"/>
                  </a:lnTo>
                  <a:lnTo>
                    <a:pt x="4227" y="3068"/>
                  </a:lnTo>
                  <a:lnTo>
                    <a:pt x="4228" y="2906"/>
                  </a:lnTo>
                  <a:lnTo>
                    <a:pt x="4230" y="2422"/>
                  </a:lnTo>
                  <a:lnTo>
                    <a:pt x="4231" y="1694"/>
                  </a:lnTo>
                  <a:lnTo>
                    <a:pt x="4233" y="1186"/>
                  </a:lnTo>
                  <a:lnTo>
                    <a:pt x="4234" y="928"/>
                  </a:lnTo>
                  <a:lnTo>
                    <a:pt x="4236" y="763"/>
                  </a:lnTo>
                  <a:lnTo>
                    <a:pt x="4237" y="654"/>
                  </a:lnTo>
                  <a:lnTo>
                    <a:pt x="4239" y="558"/>
                  </a:lnTo>
                  <a:lnTo>
                    <a:pt x="4240" y="497"/>
                  </a:lnTo>
                  <a:lnTo>
                    <a:pt x="4242" y="448"/>
                  </a:lnTo>
                  <a:lnTo>
                    <a:pt x="4243" y="410"/>
                  </a:lnTo>
                  <a:lnTo>
                    <a:pt x="4245" y="378"/>
                  </a:lnTo>
                  <a:lnTo>
                    <a:pt x="4246" y="354"/>
                  </a:lnTo>
                  <a:lnTo>
                    <a:pt x="4248" y="324"/>
                  </a:lnTo>
                  <a:lnTo>
                    <a:pt x="4249" y="302"/>
                  </a:lnTo>
                  <a:lnTo>
                    <a:pt x="4251" y="278"/>
                  </a:lnTo>
                  <a:lnTo>
                    <a:pt x="4252" y="269"/>
                  </a:lnTo>
                  <a:lnTo>
                    <a:pt x="4254" y="262"/>
                  </a:lnTo>
                  <a:lnTo>
                    <a:pt x="4255" y="262"/>
                  </a:lnTo>
                  <a:lnTo>
                    <a:pt x="4257" y="261"/>
                  </a:lnTo>
                  <a:lnTo>
                    <a:pt x="4258" y="242"/>
                  </a:lnTo>
                  <a:lnTo>
                    <a:pt x="4260" y="222"/>
                  </a:lnTo>
                  <a:lnTo>
                    <a:pt x="4261" y="208"/>
                  </a:lnTo>
                  <a:lnTo>
                    <a:pt x="4262" y="195"/>
                  </a:lnTo>
                  <a:lnTo>
                    <a:pt x="4264" y="181"/>
                  </a:lnTo>
                  <a:lnTo>
                    <a:pt x="4265" y="176"/>
                  </a:lnTo>
                  <a:lnTo>
                    <a:pt x="4267" y="170"/>
                  </a:lnTo>
                  <a:lnTo>
                    <a:pt x="4268" y="152"/>
                  </a:lnTo>
                  <a:lnTo>
                    <a:pt x="4270" y="143"/>
                  </a:lnTo>
                  <a:lnTo>
                    <a:pt x="4271" y="128"/>
                  </a:lnTo>
                  <a:lnTo>
                    <a:pt x="4273" y="126"/>
                  </a:lnTo>
                  <a:lnTo>
                    <a:pt x="4274" y="130"/>
                  </a:lnTo>
                  <a:lnTo>
                    <a:pt x="4276" y="130"/>
                  </a:lnTo>
                  <a:lnTo>
                    <a:pt x="4277" y="132"/>
                  </a:lnTo>
                  <a:lnTo>
                    <a:pt x="4279" y="125"/>
                  </a:lnTo>
                  <a:lnTo>
                    <a:pt x="4280" y="109"/>
                  </a:lnTo>
                  <a:lnTo>
                    <a:pt x="4282" y="94"/>
                  </a:lnTo>
                  <a:lnTo>
                    <a:pt x="4283" y="88"/>
                  </a:lnTo>
                  <a:lnTo>
                    <a:pt x="4285" y="87"/>
                  </a:lnTo>
                  <a:lnTo>
                    <a:pt x="4286" y="82"/>
                  </a:lnTo>
                  <a:lnTo>
                    <a:pt x="4288" y="84"/>
                  </a:lnTo>
                  <a:lnTo>
                    <a:pt x="4289" y="81"/>
                  </a:lnTo>
                  <a:lnTo>
                    <a:pt x="4291" y="79"/>
                  </a:lnTo>
                  <a:lnTo>
                    <a:pt x="4292" y="77"/>
                  </a:lnTo>
                  <a:lnTo>
                    <a:pt x="4294" y="70"/>
                  </a:lnTo>
                  <a:lnTo>
                    <a:pt x="4295" y="61"/>
                  </a:lnTo>
                  <a:lnTo>
                    <a:pt x="4297" y="60"/>
                  </a:lnTo>
                  <a:lnTo>
                    <a:pt x="4298" y="54"/>
                  </a:lnTo>
                  <a:lnTo>
                    <a:pt x="4299" y="48"/>
                  </a:lnTo>
                  <a:lnTo>
                    <a:pt x="4301" y="47"/>
                  </a:lnTo>
                  <a:lnTo>
                    <a:pt x="4302" y="43"/>
                  </a:lnTo>
                  <a:lnTo>
                    <a:pt x="4304" y="48"/>
                  </a:lnTo>
                  <a:lnTo>
                    <a:pt x="4305" y="47"/>
                  </a:lnTo>
                  <a:lnTo>
                    <a:pt x="4307" y="47"/>
                  </a:lnTo>
                  <a:lnTo>
                    <a:pt x="4308" y="46"/>
                  </a:lnTo>
                  <a:lnTo>
                    <a:pt x="4310" y="55"/>
                  </a:lnTo>
                  <a:lnTo>
                    <a:pt x="4311" y="56"/>
                  </a:lnTo>
                  <a:lnTo>
                    <a:pt x="4313" y="56"/>
                  </a:lnTo>
                  <a:lnTo>
                    <a:pt x="4314" y="55"/>
                  </a:lnTo>
                  <a:lnTo>
                    <a:pt x="4316" y="49"/>
                  </a:lnTo>
                  <a:lnTo>
                    <a:pt x="4317" y="53"/>
                  </a:lnTo>
                  <a:lnTo>
                    <a:pt x="4319" y="49"/>
                  </a:lnTo>
                  <a:lnTo>
                    <a:pt x="4320" y="45"/>
                  </a:lnTo>
                  <a:lnTo>
                    <a:pt x="4322" y="47"/>
                  </a:lnTo>
                  <a:lnTo>
                    <a:pt x="4323" y="38"/>
                  </a:lnTo>
                  <a:lnTo>
                    <a:pt x="4325" y="43"/>
                  </a:lnTo>
                  <a:lnTo>
                    <a:pt x="4326" y="39"/>
                  </a:lnTo>
                  <a:lnTo>
                    <a:pt x="4328" y="39"/>
                  </a:lnTo>
                  <a:lnTo>
                    <a:pt x="4329" y="34"/>
                  </a:lnTo>
                  <a:lnTo>
                    <a:pt x="4331" y="27"/>
                  </a:lnTo>
                  <a:lnTo>
                    <a:pt x="4332" y="21"/>
                  </a:lnTo>
                  <a:lnTo>
                    <a:pt x="4333" y="20"/>
                  </a:lnTo>
                  <a:lnTo>
                    <a:pt x="4335" y="15"/>
                  </a:lnTo>
                  <a:lnTo>
                    <a:pt x="4336" y="12"/>
                  </a:lnTo>
                  <a:lnTo>
                    <a:pt x="4338" y="10"/>
                  </a:lnTo>
                  <a:lnTo>
                    <a:pt x="4339" y="15"/>
                  </a:lnTo>
                  <a:lnTo>
                    <a:pt x="4341" y="12"/>
                  </a:lnTo>
                  <a:lnTo>
                    <a:pt x="4342" y="10"/>
                  </a:lnTo>
                  <a:lnTo>
                    <a:pt x="4344" y="9"/>
                  </a:lnTo>
                  <a:lnTo>
                    <a:pt x="4345" y="13"/>
                  </a:lnTo>
                  <a:lnTo>
                    <a:pt x="4347" y="24"/>
                  </a:lnTo>
                  <a:lnTo>
                    <a:pt x="4348" y="39"/>
                  </a:lnTo>
                  <a:lnTo>
                    <a:pt x="4350" y="54"/>
                  </a:lnTo>
                  <a:lnTo>
                    <a:pt x="4351" y="63"/>
                  </a:lnTo>
                  <a:lnTo>
                    <a:pt x="4353" y="69"/>
                  </a:lnTo>
                  <a:lnTo>
                    <a:pt x="4354" y="72"/>
                  </a:lnTo>
                  <a:lnTo>
                    <a:pt x="4356" y="70"/>
                  </a:lnTo>
                  <a:lnTo>
                    <a:pt x="4357" y="66"/>
                  </a:lnTo>
                  <a:lnTo>
                    <a:pt x="4359" y="65"/>
                  </a:lnTo>
                  <a:lnTo>
                    <a:pt x="4360" y="60"/>
                  </a:lnTo>
                  <a:lnTo>
                    <a:pt x="4362" y="64"/>
                  </a:lnTo>
                  <a:lnTo>
                    <a:pt x="4363" y="59"/>
                  </a:lnTo>
                  <a:lnTo>
                    <a:pt x="4365" y="53"/>
                  </a:lnTo>
                  <a:lnTo>
                    <a:pt x="4366" y="53"/>
                  </a:lnTo>
                  <a:lnTo>
                    <a:pt x="4368" y="50"/>
                  </a:lnTo>
                  <a:lnTo>
                    <a:pt x="4369" y="53"/>
                  </a:lnTo>
                  <a:lnTo>
                    <a:pt x="4370" y="53"/>
                  </a:lnTo>
                  <a:lnTo>
                    <a:pt x="4372" y="60"/>
                  </a:lnTo>
                  <a:lnTo>
                    <a:pt x="4373" y="64"/>
                  </a:lnTo>
                  <a:lnTo>
                    <a:pt x="4375" y="71"/>
                  </a:lnTo>
                  <a:lnTo>
                    <a:pt x="4376" y="77"/>
                  </a:lnTo>
                  <a:lnTo>
                    <a:pt x="4378" y="79"/>
                  </a:lnTo>
                  <a:lnTo>
                    <a:pt x="4379" y="84"/>
                  </a:lnTo>
                  <a:lnTo>
                    <a:pt x="4381" y="90"/>
                  </a:lnTo>
                  <a:lnTo>
                    <a:pt x="4382" y="88"/>
                  </a:lnTo>
                  <a:lnTo>
                    <a:pt x="4384" y="87"/>
                  </a:lnTo>
                  <a:lnTo>
                    <a:pt x="4385" y="80"/>
                  </a:lnTo>
                  <a:lnTo>
                    <a:pt x="4387" y="76"/>
                  </a:lnTo>
                  <a:lnTo>
                    <a:pt x="4388" y="74"/>
                  </a:lnTo>
                  <a:lnTo>
                    <a:pt x="4390" y="66"/>
                  </a:lnTo>
                  <a:lnTo>
                    <a:pt x="4391" y="63"/>
                  </a:lnTo>
                  <a:lnTo>
                    <a:pt x="4393" y="58"/>
                  </a:lnTo>
                  <a:lnTo>
                    <a:pt x="4394" y="58"/>
                  </a:lnTo>
                  <a:lnTo>
                    <a:pt x="4396" y="55"/>
                  </a:lnTo>
                  <a:lnTo>
                    <a:pt x="4397" y="50"/>
                  </a:lnTo>
                  <a:lnTo>
                    <a:pt x="4399" y="45"/>
                  </a:lnTo>
                  <a:lnTo>
                    <a:pt x="4400" y="47"/>
                  </a:lnTo>
                  <a:lnTo>
                    <a:pt x="4402" y="46"/>
                  </a:lnTo>
                  <a:lnTo>
                    <a:pt x="4403" y="49"/>
                  </a:lnTo>
                  <a:lnTo>
                    <a:pt x="4404" y="50"/>
                  </a:lnTo>
                  <a:lnTo>
                    <a:pt x="4406" y="55"/>
                  </a:lnTo>
                  <a:lnTo>
                    <a:pt x="4407" y="61"/>
                  </a:lnTo>
                  <a:lnTo>
                    <a:pt x="4409" y="65"/>
                  </a:lnTo>
                  <a:lnTo>
                    <a:pt x="4410" y="71"/>
                  </a:lnTo>
                  <a:lnTo>
                    <a:pt x="4412" y="80"/>
                  </a:lnTo>
                  <a:lnTo>
                    <a:pt x="4413" y="78"/>
                  </a:lnTo>
                  <a:lnTo>
                    <a:pt x="4415" y="79"/>
                  </a:lnTo>
                  <a:lnTo>
                    <a:pt x="4416" y="79"/>
                  </a:lnTo>
                  <a:lnTo>
                    <a:pt x="4418" y="78"/>
                  </a:lnTo>
                  <a:lnTo>
                    <a:pt x="4419" y="82"/>
                  </a:lnTo>
                  <a:lnTo>
                    <a:pt x="4421" y="77"/>
                  </a:lnTo>
                  <a:lnTo>
                    <a:pt x="4422" y="85"/>
                  </a:lnTo>
                  <a:lnTo>
                    <a:pt x="4424" y="81"/>
                  </a:lnTo>
                  <a:lnTo>
                    <a:pt x="4425" y="87"/>
                  </a:lnTo>
                  <a:lnTo>
                    <a:pt x="4427" y="82"/>
                  </a:lnTo>
                  <a:lnTo>
                    <a:pt x="4428" y="78"/>
                  </a:lnTo>
                  <a:lnTo>
                    <a:pt x="4430" y="89"/>
                  </a:lnTo>
                  <a:lnTo>
                    <a:pt x="4431" y="83"/>
                  </a:lnTo>
                  <a:lnTo>
                    <a:pt x="4433" y="85"/>
                  </a:lnTo>
                  <a:lnTo>
                    <a:pt x="4434" y="87"/>
                  </a:lnTo>
                  <a:lnTo>
                    <a:pt x="4436" y="89"/>
                  </a:lnTo>
                  <a:lnTo>
                    <a:pt x="4437" y="86"/>
                  </a:lnTo>
                  <a:lnTo>
                    <a:pt x="4439" y="93"/>
                  </a:lnTo>
                  <a:lnTo>
                    <a:pt x="4440" y="95"/>
                  </a:lnTo>
                  <a:lnTo>
                    <a:pt x="4441" y="93"/>
                  </a:lnTo>
                  <a:lnTo>
                    <a:pt x="4443" y="91"/>
                  </a:lnTo>
                  <a:lnTo>
                    <a:pt x="4444" y="92"/>
                  </a:lnTo>
                  <a:lnTo>
                    <a:pt x="4446" y="99"/>
                  </a:lnTo>
                  <a:lnTo>
                    <a:pt x="4447" y="91"/>
                  </a:lnTo>
                  <a:lnTo>
                    <a:pt x="4449" y="95"/>
                  </a:lnTo>
                  <a:lnTo>
                    <a:pt x="4450" y="95"/>
                  </a:lnTo>
                  <a:lnTo>
                    <a:pt x="4452" y="94"/>
                  </a:lnTo>
                  <a:lnTo>
                    <a:pt x="4453" y="104"/>
                  </a:lnTo>
                  <a:lnTo>
                    <a:pt x="4455" y="109"/>
                  </a:lnTo>
                  <a:lnTo>
                    <a:pt x="4456" y="114"/>
                  </a:lnTo>
                  <a:lnTo>
                    <a:pt x="4458" y="120"/>
                  </a:lnTo>
                  <a:lnTo>
                    <a:pt x="4459" y="135"/>
                  </a:lnTo>
                  <a:lnTo>
                    <a:pt x="4461" y="142"/>
                  </a:lnTo>
                  <a:lnTo>
                    <a:pt x="4462" y="156"/>
                  </a:lnTo>
                  <a:lnTo>
                    <a:pt x="4464" y="175"/>
                  </a:lnTo>
                  <a:lnTo>
                    <a:pt x="4465" y="196"/>
                  </a:lnTo>
                  <a:lnTo>
                    <a:pt x="4467" y="215"/>
                  </a:lnTo>
                  <a:lnTo>
                    <a:pt x="4468" y="235"/>
                  </a:lnTo>
                  <a:lnTo>
                    <a:pt x="4470" y="249"/>
                  </a:lnTo>
                  <a:lnTo>
                    <a:pt x="4471" y="244"/>
                  </a:lnTo>
                  <a:lnTo>
                    <a:pt x="4473" y="232"/>
                  </a:lnTo>
                  <a:lnTo>
                    <a:pt x="4474" y="204"/>
                  </a:lnTo>
                  <a:lnTo>
                    <a:pt x="4475" y="178"/>
                  </a:lnTo>
                  <a:lnTo>
                    <a:pt x="4477" y="156"/>
                  </a:lnTo>
                  <a:lnTo>
                    <a:pt x="4478" y="138"/>
                  </a:lnTo>
                  <a:lnTo>
                    <a:pt x="4480" y="123"/>
                  </a:lnTo>
                  <a:lnTo>
                    <a:pt x="4481" y="114"/>
                  </a:lnTo>
                  <a:lnTo>
                    <a:pt x="4483" y="110"/>
                  </a:lnTo>
                  <a:lnTo>
                    <a:pt x="4484" y="109"/>
                  </a:lnTo>
                  <a:lnTo>
                    <a:pt x="4486" y="100"/>
                  </a:lnTo>
                  <a:lnTo>
                    <a:pt x="4487" y="102"/>
                  </a:lnTo>
                  <a:lnTo>
                    <a:pt x="4489" y="101"/>
                  </a:lnTo>
                  <a:lnTo>
                    <a:pt x="4490" y="101"/>
                  </a:lnTo>
                  <a:lnTo>
                    <a:pt x="4492" y="102"/>
                  </a:lnTo>
                  <a:lnTo>
                    <a:pt x="4493" y="108"/>
                  </a:lnTo>
                  <a:lnTo>
                    <a:pt x="4495" y="107"/>
                  </a:lnTo>
                  <a:lnTo>
                    <a:pt x="4496" y="113"/>
                  </a:lnTo>
                  <a:lnTo>
                    <a:pt x="4498" y="119"/>
                  </a:lnTo>
                  <a:lnTo>
                    <a:pt x="4499" y="119"/>
                  </a:lnTo>
                  <a:lnTo>
                    <a:pt x="4501" y="128"/>
                  </a:lnTo>
                  <a:lnTo>
                    <a:pt x="4502" y="135"/>
                  </a:lnTo>
                  <a:lnTo>
                    <a:pt x="4504" y="140"/>
                  </a:lnTo>
                  <a:lnTo>
                    <a:pt x="4505" y="146"/>
                  </a:lnTo>
                  <a:lnTo>
                    <a:pt x="4507" y="150"/>
                  </a:lnTo>
                  <a:lnTo>
                    <a:pt x="4508" y="150"/>
                  </a:lnTo>
                  <a:lnTo>
                    <a:pt x="4510" y="150"/>
                  </a:lnTo>
                  <a:lnTo>
                    <a:pt x="4511" y="152"/>
                  </a:lnTo>
                  <a:lnTo>
                    <a:pt x="4512" y="156"/>
                  </a:lnTo>
                  <a:lnTo>
                    <a:pt x="4514" y="160"/>
                  </a:lnTo>
                  <a:lnTo>
                    <a:pt x="4515" y="170"/>
                  </a:lnTo>
                  <a:lnTo>
                    <a:pt x="4517" y="186"/>
                  </a:lnTo>
                  <a:lnTo>
                    <a:pt x="4518" y="197"/>
                  </a:lnTo>
                  <a:lnTo>
                    <a:pt x="4520" y="203"/>
                  </a:lnTo>
                  <a:lnTo>
                    <a:pt x="4521" y="208"/>
                  </a:lnTo>
                  <a:lnTo>
                    <a:pt x="4523" y="215"/>
                  </a:lnTo>
                  <a:lnTo>
                    <a:pt x="4524" y="226"/>
                  </a:lnTo>
                  <a:lnTo>
                    <a:pt x="4526" y="235"/>
                  </a:lnTo>
                  <a:lnTo>
                    <a:pt x="4527" y="257"/>
                  </a:lnTo>
                  <a:lnTo>
                    <a:pt x="4529" y="270"/>
                  </a:lnTo>
                  <a:lnTo>
                    <a:pt x="4530" y="268"/>
                  </a:lnTo>
                  <a:lnTo>
                    <a:pt x="4532" y="273"/>
                  </a:lnTo>
                  <a:lnTo>
                    <a:pt x="4533" y="278"/>
                  </a:lnTo>
                  <a:lnTo>
                    <a:pt x="4535" y="281"/>
                  </a:lnTo>
                  <a:lnTo>
                    <a:pt x="4536" y="284"/>
                  </a:lnTo>
                  <a:lnTo>
                    <a:pt x="4538" y="286"/>
                  </a:lnTo>
                  <a:lnTo>
                    <a:pt x="4539" y="293"/>
                  </a:lnTo>
                  <a:lnTo>
                    <a:pt x="4541" y="305"/>
                  </a:lnTo>
                  <a:lnTo>
                    <a:pt x="4542" y="325"/>
                  </a:lnTo>
                  <a:lnTo>
                    <a:pt x="4544" y="338"/>
                  </a:lnTo>
                  <a:lnTo>
                    <a:pt x="4545" y="351"/>
                  </a:lnTo>
                  <a:lnTo>
                    <a:pt x="4546" y="359"/>
                  </a:lnTo>
                  <a:lnTo>
                    <a:pt x="4548" y="367"/>
                  </a:lnTo>
                  <a:lnTo>
                    <a:pt x="4549" y="380"/>
                  </a:lnTo>
                  <a:lnTo>
                    <a:pt x="4551" y="390"/>
                  </a:lnTo>
                  <a:lnTo>
                    <a:pt x="4552" y="383"/>
                  </a:lnTo>
                  <a:lnTo>
                    <a:pt x="4554" y="375"/>
                  </a:lnTo>
                  <a:lnTo>
                    <a:pt x="4555" y="367"/>
                  </a:lnTo>
                  <a:lnTo>
                    <a:pt x="4557" y="350"/>
                  </a:lnTo>
                  <a:lnTo>
                    <a:pt x="4558" y="329"/>
                  </a:lnTo>
                  <a:lnTo>
                    <a:pt x="4560" y="322"/>
                  </a:lnTo>
                  <a:lnTo>
                    <a:pt x="4561" y="302"/>
                  </a:lnTo>
                  <a:lnTo>
                    <a:pt x="4563" y="292"/>
                  </a:lnTo>
                  <a:lnTo>
                    <a:pt x="4564" y="281"/>
                  </a:lnTo>
                  <a:lnTo>
                    <a:pt x="4566" y="277"/>
                  </a:lnTo>
                  <a:lnTo>
                    <a:pt x="4567" y="265"/>
                  </a:lnTo>
                  <a:lnTo>
                    <a:pt x="4569" y="255"/>
                  </a:lnTo>
                  <a:lnTo>
                    <a:pt x="4570" y="244"/>
                  </a:lnTo>
                  <a:lnTo>
                    <a:pt x="4572" y="236"/>
                  </a:lnTo>
                  <a:lnTo>
                    <a:pt x="4573" y="224"/>
                  </a:lnTo>
                  <a:lnTo>
                    <a:pt x="4575" y="216"/>
                  </a:lnTo>
                  <a:lnTo>
                    <a:pt x="4576" y="219"/>
                  </a:lnTo>
                  <a:lnTo>
                    <a:pt x="4578" y="218"/>
                  </a:lnTo>
                  <a:lnTo>
                    <a:pt x="4579" y="219"/>
                  </a:lnTo>
                  <a:lnTo>
                    <a:pt x="4581" y="216"/>
                  </a:lnTo>
                  <a:lnTo>
                    <a:pt x="4582" y="212"/>
                  </a:lnTo>
                  <a:lnTo>
                    <a:pt x="4583" y="201"/>
                  </a:lnTo>
                  <a:lnTo>
                    <a:pt x="4585" y="191"/>
                  </a:lnTo>
                  <a:lnTo>
                    <a:pt x="4586" y="180"/>
                  </a:lnTo>
                  <a:lnTo>
                    <a:pt x="4588" y="170"/>
                  </a:lnTo>
                  <a:lnTo>
                    <a:pt x="4589" y="163"/>
                  </a:lnTo>
                  <a:lnTo>
                    <a:pt x="4591" y="171"/>
                  </a:lnTo>
                  <a:lnTo>
                    <a:pt x="4592" y="166"/>
                  </a:lnTo>
                  <a:lnTo>
                    <a:pt x="4594" y="170"/>
                  </a:lnTo>
                  <a:lnTo>
                    <a:pt x="4595" y="181"/>
                  </a:lnTo>
                  <a:lnTo>
                    <a:pt x="4597" y="204"/>
                  </a:lnTo>
                  <a:lnTo>
                    <a:pt x="4598" y="234"/>
                  </a:lnTo>
                  <a:lnTo>
                    <a:pt x="4600" y="281"/>
                  </a:lnTo>
                  <a:lnTo>
                    <a:pt x="4601" y="323"/>
                  </a:lnTo>
                  <a:lnTo>
                    <a:pt x="4603" y="374"/>
                  </a:lnTo>
                  <a:lnTo>
                    <a:pt x="4604" y="396"/>
                  </a:lnTo>
                  <a:lnTo>
                    <a:pt x="4606" y="394"/>
                  </a:lnTo>
                  <a:lnTo>
                    <a:pt x="4607" y="355"/>
                  </a:lnTo>
                  <a:lnTo>
                    <a:pt x="4609" y="305"/>
                  </a:lnTo>
                  <a:lnTo>
                    <a:pt x="4610" y="253"/>
                  </a:lnTo>
                  <a:lnTo>
                    <a:pt x="4612" y="214"/>
                  </a:lnTo>
                  <a:lnTo>
                    <a:pt x="4613" y="205"/>
                  </a:lnTo>
                  <a:lnTo>
                    <a:pt x="4615" y="212"/>
                  </a:lnTo>
                  <a:lnTo>
                    <a:pt x="4616" y="224"/>
                  </a:lnTo>
                  <a:lnTo>
                    <a:pt x="4617" y="232"/>
                  </a:lnTo>
                  <a:lnTo>
                    <a:pt x="4619" y="240"/>
                  </a:lnTo>
                  <a:lnTo>
                    <a:pt x="4620" y="244"/>
                  </a:lnTo>
                  <a:lnTo>
                    <a:pt x="4622" y="250"/>
                  </a:lnTo>
                  <a:lnTo>
                    <a:pt x="4623" y="252"/>
                  </a:lnTo>
                  <a:lnTo>
                    <a:pt x="4625" y="244"/>
                  </a:lnTo>
                  <a:lnTo>
                    <a:pt x="4626" y="243"/>
                  </a:lnTo>
                  <a:lnTo>
                    <a:pt x="4628" y="242"/>
                  </a:lnTo>
                  <a:lnTo>
                    <a:pt x="4629" y="236"/>
                  </a:lnTo>
                  <a:lnTo>
                    <a:pt x="4631" y="227"/>
                  </a:lnTo>
                  <a:lnTo>
                    <a:pt x="4632" y="216"/>
                  </a:lnTo>
                  <a:lnTo>
                    <a:pt x="4634" y="205"/>
                  </a:lnTo>
                  <a:lnTo>
                    <a:pt x="4635" y="200"/>
                  </a:lnTo>
                  <a:lnTo>
                    <a:pt x="4637" y="203"/>
                  </a:lnTo>
                  <a:lnTo>
                    <a:pt x="4638" y="209"/>
                  </a:lnTo>
                  <a:lnTo>
                    <a:pt x="4640" y="222"/>
                  </a:lnTo>
                  <a:lnTo>
                    <a:pt x="4641" y="243"/>
                  </a:lnTo>
                  <a:lnTo>
                    <a:pt x="4643" y="271"/>
                  </a:lnTo>
                  <a:lnTo>
                    <a:pt x="4644" y="301"/>
                  </a:lnTo>
                  <a:lnTo>
                    <a:pt x="4646" y="333"/>
                  </a:lnTo>
                  <a:lnTo>
                    <a:pt x="4647" y="373"/>
                  </a:lnTo>
                  <a:lnTo>
                    <a:pt x="4649" y="407"/>
                  </a:lnTo>
                  <a:lnTo>
                    <a:pt x="4650" y="443"/>
                  </a:lnTo>
                  <a:lnTo>
                    <a:pt x="4652" y="481"/>
                  </a:lnTo>
                  <a:lnTo>
                    <a:pt x="4653" y="518"/>
                  </a:lnTo>
                  <a:lnTo>
                    <a:pt x="4654" y="544"/>
                  </a:lnTo>
                  <a:lnTo>
                    <a:pt x="4656" y="567"/>
                  </a:lnTo>
                  <a:lnTo>
                    <a:pt x="4657" y="605"/>
                  </a:lnTo>
                  <a:lnTo>
                    <a:pt x="4659" y="639"/>
                  </a:lnTo>
                  <a:lnTo>
                    <a:pt x="4660" y="678"/>
                  </a:lnTo>
                  <a:lnTo>
                    <a:pt x="4662" y="717"/>
                  </a:lnTo>
                  <a:lnTo>
                    <a:pt x="4663" y="765"/>
                  </a:lnTo>
                  <a:lnTo>
                    <a:pt x="4665" y="820"/>
                  </a:lnTo>
                  <a:lnTo>
                    <a:pt x="4666" y="866"/>
                  </a:lnTo>
                  <a:lnTo>
                    <a:pt x="4668" y="900"/>
                  </a:lnTo>
                  <a:lnTo>
                    <a:pt x="4669" y="958"/>
                  </a:lnTo>
                  <a:lnTo>
                    <a:pt x="4671" y="1015"/>
                  </a:lnTo>
                  <a:lnTo>
                    <a:pt x="4672" y="1059"/>
                  </a:lnTo>
                  <a:lnTo>
                    <a:pt x="4674" y="1106"/>
                  </a:lnTo>
                  <a:lnTo>
                    <a:pt x="4675" y="1145"/>
                  </a:lnTo>
                  <a:lnTo>
                    <a:pt x="4677" y="1207"/>
                  </a:lnTo>
                  <a:lnTo>
                    <a:pt x="4678" y="1268"/>
                  </a:lnTo>
                  <a:lnTo>
                    <a:pt x="4680" y="1334"/>
                  </a:lnTo>
                  <a:lnTo>
                    <a:pt x="4681" y="1403"/>
                  </a:lnTo>
                  <a:lnTo>
                    <a:pt x="4683" y="1479"/>
                  </a:lnTo>
                  <a:lnTo>
                    <a:pt x="4684" y="1571"/>
                  </a:lnTo>
                  <a:lnTo>
                    <a:pt x="4686" y="1644"/>
                  </a:lnTo>
                  <a:lnTo>
                    <a:pt x="4687" y="1729"/>
                  </a:lnTo>
                  <a:lnTo>
                    <a:pt x="4688" y="1849"/>
                  </a:lnTo>
                  <a:lnTo>
                    <a:pt x="4690" y="1963"/>
                  </a:lnTo>
                  <a:lnTo>
                    <a:pt x="4691" y="2098"/>
                  </a:lnTo>
                  <a:lnTo>
                    <a:pt x="4693" y="2256"/>
                  </a:lnTo>
                  <a:lnTo>
                    <a:pt x="4694" y="2408"/>
                  </a:lnTo>
                  <a:lnTo>
                    <a:pt x="4696" y="2496"/>
                  </a:lnTo>
                  <a:lnTo>
                    <a:pt x="4697" y="2572"/>
                  </a:lnTo>
                  <a:lnTo>
                    <a:pt x="4699" y="2622"/>
                  </a:lnTo>
                  <a:lnTo>
                    <a:pt x="4700" y="2646"/>
                  </a:lnTo>
                  <a:lnTo>
                    <a:pt x="4702" y="2649"/>
                  </a:lnTo>
                  <a:lnTo>
                    <a:pt x="4703" y="2627"/>
                  </a:lnTo>
                  <a:lnTo>
                    <a:pt x="4705" y="2659"/>
                  </a:lnTo>
                  <a:lnTo>
                    <a:pt x="4706" y="2713"/>
                  </a:lnTo>
                  <a:lnTo>
                    <a:pt x="4708" y="2739"/>
                  </a:lnTo>
                  <a:lnTo>
                    <a:pt x="4709" y="2799"/>
                  </a:lnTo>
                  <a:lnTo>
                    <a:pt x="4711" y="2860"/>
                  </a:lnTo>
                  <a:lnTo>
                    <a:pt x="4712" y="2945"/>
                  </a:lnTo>
                  <a:lnTo>
                    <a:pt x="4714" y="3011"/>
                  </a:lnTo>
                  <a:lnTo>
                    <a:pt x="4715" y="3097"/>
                  </a:lnTo>
                  <a:lnTo>
                    <a:pt x="4717" y="3151"/>
                  </a:lnTo>
                  <a:lnTo>
                    <a:pt x="4718" y="3269"/>
                  </a:lnTo>
                  <a:lnTo>
                    <a:pt x="4720" y="3371"/>
                  </a:lnTo>
                  <a:lnTo>
                    <a:pt x="4721" y="3452"/>
                  </a:lnTo>
                  <a:lnTo>
                    <a:pt x="4723" y="3553"/>
                  </a:lnTo>
                  <a:lnTo>
                    <a:pt x="4724" y="3646"/>
                  </a:lnTo>
                  <a:lnTo>
                    <a:pt x="4725" y="3770"/>
                  </a:lnTo>
                  <a:lnTo>
                    <a:pt x="4727" y="3902"/>
                  </a:lnTo>
                  <a:lnTo>
                    <a:pt x="4728" y="3984"/>
                  </a:lnTo>
                  <a:lnTo>
                    <a:pt x="4730" y="4057"/>
                  </a:lnTo>
                  <a:lnTo>
                    <a:pt x="4731" y="4149"/>
                  </a:lnTo>
                  <a:lnTo>
                    <a:pt x="4733" y="4215"/>
                  </a:lnTo>
                  <a:lnTo>
                    <a:pt x="4734" y="4300"/>
                  </a:lnTo>
                  <a:lnTo>
                    <a:pt x="4736" y="4373"/>
                  </a:lnTo>
                  <a:lnTo>
                    <a:pt x="4737" y="4447"/>
                  </a:lnTo>
                  <a:lnTo>
                    <a:pt x="4739" y="4525"/>
                  </a:lnTo>
                  <a:lnTo>
                    <a:pt x="4740" y="4569"/>
                  </a:lnTo>
                  <a:lnTo>
                    <a:pt x="4742" y="4657"/>
                  </a:lnTo>
                  <a:lnTo>
                    <a:pt x="4743" y="4697"/>
                  </a:lnTo>
                  <a:lnTo>
                    <a:pt x="4745" y="4746"/>
                  </a:lnTo>
                  <a:lnTo>
                    <a:pt x="4746" y="4784"/>
                  </a:lnTo>
                  <a:lnTo>
                    <a:pt x="4748" y="4849"/>
                  </a:lnTo>
                  <a:lnTo>
                    <a:pt x="4749" y="4985"/>
                  </a:lnTo>
                  <a:lnTo>
                    <a:pt x="4751" y="5088"/>
                  </a:lnTo>
                  <a:lnTo>
                    <a:pt x="4752" y="5178"/>
                  </a:lnTo>
                  <a:lnTo>
                    <a:pt x="4754" y="5253"/>
                  </a:lnTo>
                  <a:lnTo>
                    <a:pt x="4755" y="5351"/>
                  </a:lnTo>
                  <a:lnTo>
                    <a:pt x="4757" y="5450"/>
                  </a:lnTo>
                  <a:lnTo>
                    <a:pt x="4758" y="5532"/>
                  </a:lnTo>
                  <a:lnTo>
                    <a:pt x="4759" y="5620"/>
                  </a:lnTo>
                  <a:lnTo>
                    <a:pt x="4761" y="5670"/>
                  </a:lnTo>
                  <a:lnTo>
                    <a:pt x="4762" y="5744"/>
                  </a:lnTo>
                  <a:lnTo>
                    <a:pt x="4764" y="5829"/>
                  </a:lnTo>
                  <a:lnTo>
                    <a:pt x="4765" y="5885"/>
                  </a:lnTo>
                  <a:lnTo>
                    <a:pt x="4767" y="5978"/>
                  </a:lnTo>
                  <a:lnTo>
                    <a:pt x="4768" y="6045"/>
                  </a:lnTo>
                  <a:lnTo>
                    <a:pt x="4770" y="6069"/>
                  </a:lnTo>
                  <a:lnTo>
                    <a:pt x="4771" y="6163"/>
                  </a:lnTo>
                  <a:lnTo>
                    <a:pt x="4773" y="6189"/>
                  </a:lnTo>
                  <a:lnTo>
                    <a:pt x="4774" y="6299"/>
                  </a:lnTo>
                  <a:lnTo>
                    <a:pt x="4776" y="6352"/>
                  </a:lnTo>
                  <a:lnTo>
                    <a:pt x="4777" y="6357"/>
                  </a:lnTo>
                  <a:lnTo>
                    <a:pt x="4779" y="6451"/>
                  </a:lnTo>
                  <a:lnTo>
                    <a:pt x="4780" y="6474"/>
                  </a:lnTo>
                  <a:lnTo>
                    <a:pt x="4782" y="6483"/>
                  </a:lnTo>
                  <a:lnTo>
                    <a:pt x="4783" y="6477"/>
                  </a:lnTo>
                  <a:lnTo>
                    <a:pt x="4785" y="6550"/>
                  </a:lnTo>
                  <a:lnTo>
                    <a:pt x="4786" y="6579"/>
                  </a:lnTo>
                  <a:lnTo>
                    <a:pt x="4788" y="6548"/>
                  </a:lnTo>
                  <a:lnTo>
                    <a:pt x="4789" y="6555"/>
                  </a:lnTo>
                  <a:lnTo>
                    <a:pt x="4791" y="6554"/>
                  </a:lnTo>
                  <a:lnTo>
                    <a:pt x="4792" y="6546"/>
                  </a:lnTo>
                  <a:lnTo>
                    <a:pt x="4794" y="6593"/>
                  </a:lnTo>
                  <a:lnTo>
                    <a:pt x="4795" y="6667"/>
                  </a:lnTo>
                  <a:lnTo>
                    <a:pt x="4796" y="6720"/>
                  </a:lnTo>
                  <a:lnTo>
                    <a:pt x="4798" y="6819"/>
                  </a:lnTo>
                  <a:lnTo>
                    <a:pt x="4799" y="6905"/>
                  </a:lnTo>
                  <a:lnTo>
                    <a:pt x="4801" y="6999"/>
                  </a:lnTo>
                  <a:lnTo>
                    <a:pt x="4802" y="7094"/>
                  </a:lnTo>
                  <a:lnTo>
                    <a:pt x="4804" y="7171"/>
                  </a:lnTo>
                  <a:lnTo>
                    <a:pt x="4805" y="7250"/>
                  </a:lnTo>
                  <a:lnTo>
                    <a:pt x="4807" y="7299"/>
                  </a:lnTo>
                  <a:lnTo>
                    <a:pt x="4808" y="7306"/>
                  </a:lnTo>
                  <a:lnTo>
                    <a:pt x="4810" y="7303"/>
                  </a:lnTo>
                  <a:lnTo>
                    <a:pt x="4811" y="7120"/>
                  </a:lnTo>
                  <a:lnTo>
                    <a:pt x="4813" y="6155"/>
                  </a:lnTo>
                  <a:lnTo>
                    <a:pt x="4814" y="3878"/>
                  </a:lnTo>
                  <a:lnTo>
                    <a:pt x="4816" y="2493"/>
                  </a:lnTo>
                  <a:lnTo>
                    <a:pt x="4817" y="1891"/>
                  </a:lnTo>
                  <a:lnTo>
                    <a:pt x="4819" y="1604"/>
                  </a:lnTo>
                  <a:lnTo>
                    <a:pt x="4820" y="1441"/>
                  </a:lnTo>
                  <a:lnTo>
                    <a:pt x="4822" y="1336"/>
                  </a:lnTo>
                  <a:lnTo>
                    <a:pt x="4823" y="1277"/>
                  </a:lnTo>
                  <a:lnTo>
                    <a:pt x="4825" y="1238"/>
                  </a:lnTo>
                  <a:lnTo>
                    <a:pt x="4826" y="1239"/>
                  </a:lnTo>
                  <a:lnTo>
                    <a:pt x="4828" y="1208"/>
                  </a:lnTo>
                  <a:lnTo>
                    <a:pt x="4829" y="1213"/>
                  </a:lnTo>
                  <a:lnTo>
                    <a:pt x="4830" y="1201"/>
                  </a:lnTo>
                  <a:lnTo>
                    <a:pt x="4832" y="1239"/>
                  </a:lnTo>
                  <a:lnTo>
                    <a:pt x="4833" y="1266"/>
                  </a:lnTo>
                  <a:lnTo>
                    <a:pt x="4835" y="1300"/>
                  </a:lnTo>
                  <a:lnTo>
                    <a:pt x="4836" y="1312"/>
                  </a:lnTo>
                  <a:lnTo>
                    <a:pt x="4838" y="1308"/>
                  </a:lnTo>
                  <a:lnTo>
                    <a:pt x="4839" y="1323"/>
                  </a:lnTo>
                  <a:lnTo>
                    <a:pt x="4841" y="1359"/>
                  </a:lnTo>
                  <a:lnTo>
                    <a:pt x="4842" y="1399"/>
                  </a:lnTo>
                  <a:lnTo>
                    <a:pt x="4844" y="1467"/>
                  </a:lnTo>
                  <a:lnTo>
                    <a:pt x="4845" y="1511"/>
                  </a:lnTo>
                  <a:lnTo>
                    <a:pt x="4847" y="1552"/>
                  </a:lnTo>
                  <a:lnTo>
                    <a:pt x="4848" y="2396"/>
                  </a:lnTo>
                  <a:lnTo>
                    <a:pt x="4850" y="3179"/>
                  </a:lnTo>
                  <a:lnTo>
                    <a:pt x="4851" y="3572"/>
                  </a:lnTo>
                  <a:lnTo>
                    <a:pt x="4853" y="3701"/>
                  </a:lnTo>
                  <a:lnTo>
                    <a:pt x="4854" y="3653"/>
                  </a:lnTo>
                  <a:lnTo>
                    <a:pt x="4856" y="3321"/>
                  </a:lnTo>
                  <a:lnTo>
                    <a:pt x="4857" y="2575"/>
                  </a:lnTo>
                  <a:lnTo>
                    <a:pt x="4859" y="1849"/>
                  </a:lnTo>
                  <a:lnTo>
                    <a:pt x="4860" y="1403"/>
                  </a:lnTo>
                  <a:lnTo>
                    <a:pt x="4862" y="1143"/>
                  </a:lnTo>
                  <a:lnTo>
                    <a:pt x="4863" y="989"/>
                  </a:lnTo>
                  <a:lnTo>
                    <a:pt x="4865" y="878"/>
                  </a:lnTo>
                  <a:lnTo>
                    <a:pt x="4866" y="811"/>
                  </a:lnTo>
                  <a:lnTo>
                    <a:pt x="4867" y="748"/>
                  </a:lnTo>
                  <a:lnTo>
                    <a:pt x="4869" y="692"/>
                  </a:lnTo>
                  <a:lnTo>
                    <a:pt x="4870" y="651"/>
                  </a:lnTo>
                  <a:lnTo>
                    <a:pt x="4872" y="611"/>
                  </a:lnTo>
                  <a:lnTo>
                    <a:pt x="4873" y="580"/>
                  </a:lnTo>
                  <a:lnTo>
                    <a:pt x="4875" y="560"/>
                  </a:lnTo>
                  <a:lnTo>
                    <a:pt x="4876" y="540"/>
                  </a:lnTo>
                  <a:lnTo>
                    <a:pt x="4878" y="523"/>
                  </a:lnTo>
                  <a:lnTo>
                    <a:pt x="4879" y="513"/>
                  </a:lnTo>
                  <a:lnTo>
                    <a:pt x="4881" y="497"/>
                  </a:lnTo>
                  <a:lnTo>
                    <a:pt x="4882" y="481"/>
                  </a:lnTo>
                  <a:lnTo>
                    <a:pt x="4884" y="476"/>
                  </a:lnTo>
                  <a:lnTo>
                    <a:pt x="4885" y="475"/>
                  </a:lnTo>
                  <a:lnTo>
                    <a:pt x="4887" y="473"/>
                  </a:lnTo>
                  <a:lnTo>
                    <a:pt x="4888" y="466"/>
                  </a:lnTo>
                  <a:lnTo>
                    <a:pt x="4890" y="446"/>
                  </a:lnTo>
                  <a:lnTo>
                    <a:pt x="4891" y="423"/>
                  </a:lnTo>
                  <a:lnTo>
                    <a:pt x="4893" y="402"/>
                  </a:lnTo>
                  <a:lnTo>
                    <a:pt x="4894" y="380"/>
                  </a:lnTo>
                  <a:lnTo>
                    <a:pt x="4896" y="359"/>
                  </a:lnTo>
                  <a:lnTo>
                    <a:pt x="4897" y="352"/>
                  </a:lnTo>
                  <a:lnTo>
                    <a:pt x="4899" y="339"/>
                  </a:lnTo>
                  <a:lnTo>
                    <a:pt x="4900" y="327"/>
                  </a:lnTo>
                  <a:lnTo>
                    <a:pt x="4901" y="316"/>
                  </a:lnTo>
                  <a:lnTo>
                    <a:pt x="4903" y="316"/>
                  </a:lnTo>
                  <a:lnTo>
                    <a:pt x="4904" y="315"/>
                  </a:lnTo>
                  <a:lnTo>
                    <a:pt x="4906" y="309"/>
                  </a:lnTo>
                  <a:lnTo>
                    <a:pt x="4907" y="313"/>
                  </a:lnTo>
                  <a:lnTo>
                    <a:pt x="4909" y="322"/>
                  </a:lnTo>
                  <a:lnTo>
                    <a:pt x="4910" y="327"/>
                  </a:lnTo>
                  <a:lnTo>
                    <a:pt x="4912" y="332"/>
                  </a:lnTo>
                  <a:lnTo>
                    <a:pt x="4913" y="337"/>
                  </a:lnTo>
                  <a:lnTo>
                    <a:pt x="4915" y="332"/>
                  </a:lnTo>
                  <a:lnTo>
                    <a:pt x="4916" y="324"/>
                  </a:lnTo>
                  <a:lnTo>
                    <a:pt x="4918" y="334"/>
                  </a:lnTo>
                  <a:lnTo>
                    <a:pt x="4919" y="346"/>
                  </a:lnTo>
                  <a:lnTo>
                    <a:pt x="4921" y="367"/>
                  </a:lnTo>
                  <a:lnTo>
                    <a:pt x="4922" y="391"/>
                  </a:lnTo>
                  <a:lnTo>
                    <a:pt x="4924" y="399"/>
                  </a:lnTo>
                  <a:lnTo>
                    <a:pt x="4925" y="390"/>
                  </a:lnTo>
                  <a:lnTo>
                    <a:pt x="4927" y="349"/>
                  </a:lnTo>
                  <a:lnTo>
                    <a:pt x="4928" y="297"/>
                  </a:lnTo>
                  <a:lnTo>
                    <a:pt x="4930" y="247"/>
                  </a:lnTo>
                  <a:lnTo>
                    <a:pt x="4931" y="220"/>
                  </a:lnTo>
                  <a:lnTo>
                    <a:pt x="4933" y="206"/>
                  </a:lnTo>
                  <a:lnTo>
                    <a:pt x="4934" y="203"/>
                  </a:lnTo>
                  <a:lnTo>
                    <a:pt x="4936" y="193"/>
                  </a:lnTo>
                  <a:lnTo>
                    <a:pt x="4937" y="188"/>
                  </a:lnTo>
                  <a:lnTo>
                    <a:pt x="4938" y="184"/>
                  </a:lnTo>
                  <a:lnTo>
                    <a:pt x="4940" y="186"/>
                  </a:lnTo>
                  <a:lnTo>
                    <a:pt x="4941" y="189"/>
                  </a:lnTo>
                  <a:lnTo>
                    <a:pt x="4943" y="189"/>
                  </a:lnTo>
                  <a:lnTo>
                    <a:pt x="4944" y="185"/>
                  </a:lnTo>
                  <a:lnTo>
                    <a:pt x="4946" y="185"/>
                  </a:lnTo>
                  <a:lnTo>
                    <a:pt x="4947" y="179"/>
                  </a:lnTo>
                  <a:lnTo>
                    <a:pt x="4949" y="181"/>
                  </a:lnTo>
                  <a:lnTo>
                    <a:pt x="4950" y="187"/>
                  </a:lnTo>
                  <a:lnTo>
                    <a:pt x="4952" y="182"/>
                  </a:lnTo>
                  <a:lnTo>
                    <a:pt x="4953" y="191"/>
                  </a:lnTo>
                  <a:lnTo>
                    <a:pt x="4955" y="197"/>
                  </a:lnTo>
                  <a:lnTo>
                    <a:pt x="4956" y="205"/>
                  </a:lnTo>
                  <a:lnTo>
                    <a:pt x="4958" y="194"/>
                  </a:lnTo>
                  <a:lnTo>
                    <a:pt x="4959" y="194"/>
                  </a:lnTo>
                  <a:lnTo>
                    <a:pt x="4961" y="187"/>
                  </a:lnTo>
                  <a:lnTo>
                    <a:pt x="4962" y="176"/>
                  </a:lnTo>
                  <a:lnTo>
                    <a:pt x="4964" y="167"/>
                  </a:lnTo>
                  <a:lnTo>
                    <a:pt x="4965" y="158"/>
                  </a:lnTo>
                  <a:lnTo>
                    <a:pt x="4967" y="148"/>
                  </a:lnTo>
                  <a:lnTo>
                    <a:pt x="4968" y="148"/>
                  </a:lnTo>
                  <a:lnTo>
                    <a:pt x="4970" y="144"/>
                  </a:lnTo>
                  <a:lnTo>
                    <a:pt x="4971" y="138"/>
                  </a:lnTo>
                  <a:lnTo>
                    <a:pt x="4972" y="135"/>
                  </a:lnTo>
                  <a:lnTo>
                    <a:pt x="4974" y="130"/>
                  </a:lnTo>
                  <a:lnTo>
                    <a:pt x="4975" y="127"/>
                  </a:lnTo>
                  <a:lnTo>
                    <a:pt x="4977" y="129"/>
                  </a:lnTo>
                  <a:lnTo>
                    <a:pt x="4978" y="127"/>
                  </a:lnTo>
                  <a:lnTo>
                    <a:pt x="4980" y="124"/>
                  </a:lnTo>
                  <a:lnTo>
                    <a:pt x="4981" y="123"/>
                  </a:lnTo>
                  <a:lnTo>
                    <a:pt x="4983" y="120"/>
                  </a:lnTo>
                  <a:lnTo>
                    <a:pt x="4984" y="124"/>
                  </a:lnTo>
                  <a:lnTo>
                    <a:pt x="4986" y="118"/>
                  </a:lnTo>
                  <a:lnTo>
                    <a:pt x="4987" y="117"/>
                  </a:lnTo>
                  <a:lnTo>
                    <a:pt x="4989" y="115"/>
                  </a:lnTo>
                  <a:lnTo>
                    <a:pt x="4990" y="118"/>
                  </a:lnTo>
                  <a:lnTo>
                    <a:pt x="4992" y="125"/>
                  </a:lnTo>
                  <a:lnTo>
                    <a:pt x="4993" y="119"/>
                  </a:lnTo>
                  <a:lnTo>
                    <a:pt x="4995" y="122"/>
                  </a:lnTo>
                  <a:lnTo>
                    <a:pt x="4996" y="116"/>
                  </a:lnTo>
                  <a:lnTo>
                    <a:pt x="4998" y="120"/>
                  </a:lnTo>
                  <a:lnTo>
                    <a:pt x="4999" y="118"/>
                  </a:lnTo>
                  <a:lnTo>
                    <a:pt x="5001" y="124"/>
                  </a:lnTo>
                  <a:lnTo>
                    <a:pt x="5002" y="127"/>
                  </a:lnTo>
                  <a:lnTo>
                    <a:pt x="5004" y="129"/>
                  </a:lnTo>
                  <a:lnTo>
                    <a:pt x="5005" y="135"/>
                  </a:lnTo>
                  <a:lnTo>
                    <a:pt x="5007" y="132"/>
                  </a:lnTo>
                  <a:lnTo>
                    <a:pt x="5008" y="131"/>
                  </a:lnTo>
                  <a:lnTo>
                    <a:pt x="5009" y="137"/>
                  </a:lnTo>
                  <a:lnTo>
                    <a:pt x="5011" y="138"/>
                  </a:lnTo>
                  <a:lnTo>
                    <a:pt x="5012" y="138"/>
                  </a:lnTo>
                  <a:lnTo>
                    <a:pt x="5014" y="144"/>
                  </a:lnTo>
                  <a:lnTo>
                    <a:pt x="5015" y="149"/>
                  </a:lnTo>
                  <a:lnTo>
                    <a:pt x="5017" y="151"/>
                  </a:lnTo>
                  <a:lnTo>
                    <a:pt x="5018" y="160"/>
                  </a:lnTo>
                  <a:lnTo>
                    <a:pt x="5020" y="168"/>
                  </a:lnTo>
                  <a:lnTo>
                    <a:pt x="5021" y="178"/>
                  </a:lnTo>
                  <a:lnTo>
                    <a:pt x="5023" y="182"/>
                  </a:lnTo>
                  <a:lnTo>
                    <a:pt x="5024" y="186"/>
                  </a:lnTo>
                  <a:lnTo>
                    <a:pt x="5026" y="183"/>
                  </a:lnTo>
                  <a:lnTo>
                    <a:pt x="5027" y="175"/>
                  </a:lnTo>
                  <a:lnTo>
                    <a:pt x="5029" y="161"/>
                  </a:lnTo>
                  <a:lnTo>
                    <a:pt x="5030" y="143"/>
                  </a:lnTo>
                  <a:lnTo>
                    <a:pt x="5032" y="138"/>
                  </a:lnTo>
                  <a:lnTo>
                    <a:pt x="5033" y="131"/>
                  </a:lnTo>
                  <a:lnTo>
                    <a:pt x="5035" y="137"/>
                  </a:lnTo>
                  <a:lnTo>
                    <a:pt x="5036" y="137"/>
                  </a:lnTo>
                  <a:lnTo>
                    <a:pt x="5038" y="146"/>
                  </a:lnTo>
                  <a:lnTo>
                    <a:pt x="5039" y="144"/>
                  </a:lnTo>
                  <a:lnTo>
                    <a:pt x="5041" y="155"/>
                  </a:lnTo>
                  <a:lnTo>
                    <a:pt x="5042" y="162"/>
                  </a:lnTo>
                  <a:lnTo>
                    <a:pt x="5043" y="170"/>
                  </a:lnTo>
                  <a:lnTo>
                    <a:pt x="5045" y="196"/>
                  </a:lnTo>
                  <a:lnTo>
                    <a:pt x="5046" y="224"/>
                  </a:lnTo>
                  <a:lnTo>
                    <a:pt x="5048" y="274"/>
                  </a:lnTo>
                  <a:lnTo>
                    <a:pt x="5049" y="306"/>
                  </a:lnTo>
                  <a:lnTo>
                    <a:pt x="5051" y="324"/>
                  </a:lnTo>
                  <a:lnTo>
                    <a:pt x="5052" y="312"/>
                  </a:lnTo>
                  <a:lnTo>
                    <a:pt x="5054" y="273"/>
                  </a:lnTo>
                  <a:lnTo>
                    <a:pt x="5055" y="231"/>
                  </a:lnTo>
                  <a:lnTo>
                    <a:pt x="5057" y="186"/>
                  </a:lnTo>
                  <a:lnTo>
                    <a:pt x="5058" y="153"/>
                  </a:lnTo>
                  <a:lnTo>
                    <a:pt x="5060" y="130"/>
                  </a:lnTo>
                  <a:lnTo>
                    <a:pt x="5061" y="123"/>
                  </a:lnTo>
                  <a:lnTo>
                    <a:pt x="5063" y="118"/>
                  </a:lnTo>
                  <a:lnTo>
                    <a:pt x="5064" y="118"/>
                  </a:lnTo>
                  <a:lnTo>
                    <a:pt x="5066" y="120"/>
                  </a:lnTo>
                  <a:lnTo>
                    <a:pt x="5067" y="124"/>
                  </a:lnTo>
                  <a:lnTo>
                    <a:pt x="5069" y="127"/>
                  </a:lnTo>
                  <a:lnTo>
                    <a:pt x="5070" y="128"/>
                  </a:lnTo>
                  <a:lnTo>
                    <a:pt x="5072" y="127"/>
                  </a:lnTo>
                  <a:lnTo>
                    <a:pt x="5073" y="120"/>
                  </a:lnTo>
                  <a:lnTo>
                    <a:pt x="5075" y="114"/>
                  </a:lnTo>
                  <a:lnTo>
                    <a:pt x="5076" y="113"/>
                  </a:lnTo>
                  <a:lnTo>
                    <a:pt x="5078" y="103"/>
                  </a:lnTo>
                  <a:lnTo>
                    <a:pt x="5079" y="99"/>
                  </a:lnTo>
                  <a:lnTo>
                    <a:pt x="5080" y="98"/>
                  </a:lnTo>
                  <a:lnTo>
                    <a:pt x="5082" y="96"/>
                  </a:lnTo>
                  <a:lnTo>
                    <a:pt x="5083" y="93"/>
                  </a:lnTo>
                  <a:lnTo>
                    <a:pt x="5085" y="94"/>
                  </a:lnTo>
                  <a:lnTo>
                    <a:pt x="5086" y="91"/>
                  </a:lnTo>
                  <a:lnTo>
                    <a:pt x="5088" y="98"/>
                  </a:lnTo>
                  <a:lnTo>
                    <a:pt x="5089" y="99"/>
                  </a:lnTo>
                  <a:lnTo>
                    <a:pt x="5091" y="101"/>
                  </a:lnTo>
                  <a:lnTo>
                    <a:pt x="5092" y="107"/>
                  </a:lnTo>
                  <a:lnTo>
                    <a:pt x="5094" y="105"/>
                  </a:lnTo>
                  <a:lnTo>
                    <a:pt x="5095" y="108"/>
                  </a:lnTo>
                  <a:lnTo>
                    <a:pt x="5097" y="108"/>
                  </a:lnTo>
                  <a:lnTo>
                    <a:pt x="5098" y="106"/>
                  </a:lnTo>
                  <a:lnTo>
                    <a:pt x="5100" y="106"/>
                  </a:lnTo>
                  <a:lnTo>
                    <a:pt x="5101" y="106"/>
                  </a:lnTo>
                  <a:lnTo>
                    <a:pt x="5103" y="104"/>
                  </a:lnTo>
                  <a:lnTo>
                    <a:pt x="5104" y="105"/>
                  </a:lnTo>
                  <a:lnTo>
                    <a:pt x="5106" y="110"/>
                  </a:lnTo>
                  <a:lnTo>
                    <a:pt x="5107" y="113"/>
                  </a:lnTo>
                  <a:lnTo>
                    <a:pt x="5109" y="117"/>
                  </a:lnTo>
                  <a:lnTo>
                    <a:pt x="5110" y="119"/>
                  </a:lnTo>
                  <a:lnTo>
                    <a:pt x="5112" y="116"/>
                  </a:lnTo>
                  <a:lnTo>
                    <a:pt x="5113" y="115"/>
                  </a:lnTo>
                  <a:lnTo>
                    <a:pt x="5114" y="115"/>
                  </a:lnTo>
                  <a:lnTo>
                    <a:pt x="5116" y="111"/>
                  </a:lnTo>
                  <a:lnTo>
                    <a:pt x="5117" y="118"/>
                  </a:lnTo>
                  <a:lnTo>
                    <a:pt x="5119" y="115"/>
                  </a:lnTo>
                  <a:lnTo>
                    <a:pt x="5120" y="121"/>
                  </a:lnTo>
                  <a:lnTo>
                    <a:pt x="5122" y="118"/>
                  </a:lnTo>
                  <a:lnTo>
                    <a:pt x="5123" y="124"/>
                  </a:lnTo>
                  <a:lnTo>
                    <a:pt x="5125" y="126"/>
                  </a:lnTo>
                  <a:lnTo>
                    <a:pt x="5126" y="126"/>
                  </a:lnTo>
                  <a:lnTo>
                    <a:pt x="5128" y="118"/>
                  </a:lnTo>
                  <a:lnTo>
                    <a:pt x="5129" y="115"/>
                  </a:lnTo>
                  <a:lnTo>
                    <a:pt x="5131" y="112"/>
                  </a:lnTo>
                  <a:lnTo>
                    <a:pt x="5132" y="111"/>
                  </a:lnTo>
                  <a:lnTo>
                    <a:pt x="5134" y="109"/>
                  </a:lnTo>
                  <a:lnTo>
                    <a:pt x="5135" y="115"/>
                  </a:lnTo>
                  <a:lnTo>
                    <a:pt x="5137" y="116"/>
                  </a:lnTo>
                  <a:lnTo>
                    <a:pt x="5138" y="121"/>
                  </a:lnTo>
                  <a:lnTo>
                    <a:pt x="5140" y="119"/>
                  </a:lnTo>
                  <a:lnTo>
                    <a:pt x="5141" y="112"/>
                  </a:lnTo>
                  <a:lnTo>
                    <a:pt x="5143" y="111"/>
                  </a:lnTo>
                  <a:lnTo>
                    <a:pt x="5144" y="107"/>
                  </a:lnTo>
                  <a:lnTo>
                    <a:pt x="5146" y="106"/>
                  </a:lnTo>
                  <a:lnTo>
                    <a:pt x="5147" y="106"/>
                  </a:lnTo>
                  <a:lnTo>
                    <a:pt x="5149" y="103"/>
                  </a:lnTo>
                  <a:lnTo>
                    <a:pt x="5150" y="102"/>
                  </a:lnTo>
                  <a:lnTo>
                    <a:pt x="5151" y="102"/>
                  </a:lnTo>
                  <a:lnTo>
                    <a:pt x="5153" y="104"/>
                  </a:lnTo>
                  <a:lnTo>
                    <a:pt x="5154" y="110"/>
                  </a:lnTo>
                  <a:lnTo>
                    <a:pt x="5156" y="112"/>
                  </a:lnTo>
                  <a:lnTo>
                    <a:pt x="5157" y="120"/>
                  </a:lnTo>
                  <a:lnTo>
                    <a:pt x="5159" y="129"/>
                  </a:lnTo>
                  <a:lnTo>
                    <a:pt x="5160" y="145"/>
                  </a:lnTo>
                  <a:lnTo>
                    <a:pt x="5162" y="154"/>
                  </a:lnTo>
                  <a:lnTo>
                    <a:pt x="5163" y="162"/>
                  </a:lnTo>
                  <a:lnTo>
                    <a:pt x="5165" y="163"/>
                  </a:lnTo>
                  <a:lnTo>
                    <a:pt x="5166" y="153"/>
                  </a:lnTo>
                  <a:lnTo>
                    <a:pt x="5168" y="136"/>
                  </a:lnTo>
                  <a:lnTo>
                    <a:pt x="5169" y="117"/>
                  </a:lnTo>
                  <a:lnTo>
                    <a:pt x="5171" y="101"/>
                  </a:lnTo>
                  <a:lnTo>
                    <a:pt x="5172" y="96"/>
                  </a:lnTo>
                  <a:lnTo>
                    <a:pt x="5174" y="93"/>
                  </a:lnTo>
                  <a:lnTo>
                    <a:pt x="5175" y="93"/>
                  </a:lnTo>
                  <a:lnTo>
                    <a:pt x="5177" y="99"/>
                  </a:lnTo>
                  <a:lnTo>
                    <a:pt x="5178" y="102"/>
                  </a:lnTo>
                  <a:lnTo>
                    <a:pt x="5180" y="95"/>
                  </a:lnTo>
                  <a:lnTo>
                    <a:pt x="5181" y="97"/>
                  </a:lnTo>
                  <a:lnTo>
                    <a:pt x="5183" y="94"/>
                  </a:lnTo>
                  <a:lnTo>
                    <a:pt x="5184" y="86"/>
                  </a:lnTo>
                  <a:lnTo>
                    <a:pt x="5185" y="82"/>
                  </a:lnTo>
                  <a:lnTo>
                    <a:pt x="5187" y="79"/>
                  </a:lnTo>
                  <a:lnTo>
                    <a:pt x="5188" y="76"/>
                  </a:lnTo>
                  <a:lnTo>
                    <a:pt x="5190" y="73"/>
                  </a:lnTo>
                  <a:lnTo>
                    <a:pt x="5191" y="72"/>
                  </a:lnTo>
                  <a:lnTo>
                    <a:pt x="5193" y="77"/>
                  </a:lnTo>
                  <a:lnTo>
                    <a:pt x="5194" y="76"/>
                  </a:lnTo>
                  <a:lnTo>
                    <a:pt x="5196" y="78"/>
                  </a:lnTo>
                  <a:lnTo>
                    <a:pt x="5197" y="81"/>
                  </a:lnTo>
                  <a:lnTo>
                    <a:pt x="5199" y="82"/>
                  </a:lnTo>
                  <a:lnTo>
                    <a:pt x="5200" y="89"/>
                  </a:lnTo>
                  <a:lnTo>
                    <a:pt x="5202" y="90"/>
                  </a:lnTo>
                  <a:lnTo>
                    <a:pt x="5203" y="91"/>
                  </a:lnTo>
                  <a:lnTo>
                    <a:pt x="5205" y="95"/>
                  </a:lnTo>
                  <a:lnTo>
                    <a:pt x="5206" y="94"/>
                  </a:lnTo>
                  <a:lnTo>
                    <a:pt x="5208" y="84"/>
                  </a:lnTo>
                  <a:lnTo>
                    <a:pt x="5209" y="87"/>
                  </a:lnTo>
                  <a:lnTo>
                    <a:pt x="5211" y="88"/>
                  </a:lnTo>
                  <a:lnTo>
                    <a:pt x="5212" y="80"/>
                  </a:lnTo>
                  <a:lnTo>
                    <a:pt x="5214" y="81"/>
                  </a:lnTo>
                  <a:lnTo>
                    <a:pt x="5215" y="80"/>
                  </a:lnTo>
                  <a:lnTo>
                    <a:pt x="5217" y="84"/>
                  </a:lnTo>
                  <a:lnTo>
                    <a:pt x="5218" y="84"/>
                  </a:lnTo>
                  <a:lnTo>
                    <a:pt x="5220" y="91"/>
                  </a:lnTo>
                  <a:lnTo>
                    <a:pt x="5221" y="94"/>
                  </a:lnTo>
                  <a:lnTo>
                    <a:pt x="5222" y="98"/>
                  </a:lnTo>
                  <a:lnTo>
                    <a:pt x="5224" y="96"/>
                  </a:lnTo>
                  <a:lnTo>
                    <a:pt x="5225" y="96"/>
                  </a:lnTo>
                  <a:lnTo>
                    <a:pt x="5227" y="94"/>
                  </a:lnTo>
                  <a:lnTo>
                    <a:pt x="5228" y="91"/>
                  </a:lnTo>
                  <a:lnTo>
                    <a:pt x="5230" y="87"/>
                  </a:lnTo>
                  <a:lnTo>
                    <a:pt x="5231" y="84"/>
                  </a:lnTo>
                  <a:lnTo>
                    <a:pt x="5233" y="81"/>
                  </a:lnTo>
                  <a:lnTo>
                    <a:pt x="5234" y="76"/>
                  </a:lnTo>
                  <a:lnTo>
                    <a:pt x="5236" y="76"/>
                  </a:lnTo>
                  <a:lnTo>
                    <a:pt x="5237" y="76"/>
                  </a:lnTo>
                  <a:lnTo>
                    <a:pt x="5239" y="73"/>
                  </a:lnTo>
                  <a:lnTo>
                    <a:pt x="5240" y="75"/>
                  </a:lnTo>
                  <a:lnTo>
                    <a:pt x="5242" y="72"/>
                  </a:lnTo>
                  <a:lnTo>
                    <a:pt x="5243" y="76"/>
                  </a:lnTo>
                  <a:lnTo>
                    <a:pt x="5245" y="75"/>
                  </a:lnTo>
                  <a:lnTo>
                    <a:pt x="5246" y="79"/>
                  </a:lnTo>
                  <a:lnTo>
                    <a:pt x="5248" y="80"/>
                  </a:lnTo>
                  <a:lnTo>
                    <a:pt x="5249" y="82"/>
                  </a:lnTo>
                  <a:lnTo>
                    <a:pt x="5251" y="86"/>
                  </a:lnTo>
                  <a:lnTo>
                    <a:pt x="5252" y="90"/>
                  </a:lnTo>
                  <a:lnTo>
                    <a:pt x="5254" y="91"/>
                  </a:lnTo>
                  <a:lnTo>
                    <a:pt x="5255" y="95"/>
                  </a:lnTo>
                  <a:lnTo>
                    <a:pt x="5256" y="101"/>
                  </a:lnTo>
                  <a:lnTo>
                    <a:pt x="5258" y="104"/>
                  </a:lnTo>
                  <a:lnTo>
                    <a:pt x="5259" y="105"/>
                  </a:lnTo>
                  <a:lnTo>
                    <a:pt x="5261" y="107"/>
                  </a:lnTo>
                  <a:lnTo>
                    <a:pt x="5262" y="110"/>
                  </a:lnTo>
                  <a:lnTo>
                    <a:pt x="5264" y="105"/>
                  </a:lnTo>
                  <a:lnTo>
                    <a:pt x="5265" y="102"/>
                  </a:lnTo>
                  <a:lnTo>
                    <a:pt x="5267" y="100"/>
                  </a:lnTo>
                  <a:lnTo>
                    <a:pt x="5268" y="95"/>
                  </a:lnTo>
                  <a:lnTo>
                    <a:pt x="5270" y="92"/>
                  </a:lnTo>
                  <a:lnTo>
                    <a:pt x="5271" y="91"/>
                  </a:lnTo>
                  <a:lnTo>
                    <a:pt x="5273" y="90"/>
                  </a:lnTo>
                  <a:lnTo>
                    <a:pt x="5274" y="89"/>
                  </a:lnTo>
                  <a:lnTo>
                    <a:pt x="5276" y="90"/>
                  </a:lnTo>
                  <a:lnTo>
                    <a:pt x="5277" y="88"/>
                  </a:lnTo>
                  <a:lnTo>
                    <a:pt x="5279" y="87"/>
                  </a:lnTo>
                  <a:lnTo>
                    <a:pt x="5280" y="90"/>
                  </a:lnTo>
                  <a:lnTo>
                    <a:pt x="5282" y="90"/>
                  </a:lnTo>
                  <a:lnTo>
                    <a:pt x="5283" y="92"/>
                  </a:lnTo>
                  <a:lnTo>
                    <a:pt x="5285" y="104"/>
                  </a:lnTo>
                  <a:lnTo>
                    <a:pt x="5286" y="121"/>
                  </a:lnTo>
                  <a:lnTo>
                    <a:pt x="5288" y="157"/>
                  </a:lnTo>
                  <a:lnTo>
                    <a:pt x="5289" y="205"/>
                  </a:lnTo>
                  <a:lnTo>
                    <a:pt x="5291" y="256"/>
                  </a:lnTo>
                  <a:lnTo>
                    <a:pt x="5292" y="293"/>
                  </a:lnTo>
                  <a:lnTo>
                    <a:pt x="5293" y="333"/>
                  </a:lnTo>
                  <a:lnTo>
                    <a:pt x="5295" y="364"/>
                  </a:lnTo>
                  <a:lnTo>
                    <a:pt x="5296" y="375"/>
                  </a:lnTo>
                  <a:lnTo>
                    <a:pt x="5298" y="374"/>
                  </a:lnTo>
                  <a:lnTo>
                    <a:pt x="5299" y="364"/>
                  </a:lnTo>
                  <a:lnTo>
                    <a:pt x="5301" y="345"/>
                  </a:lnTo>
                  <a:lnTo>
                    <a:pt x="5302" y="309"/>
                  </a:lnTo>
                  <a:lnTo>
                    <a:pt x="5304" y="282"/>
                  </a:lnTo>
                  <a:lnTo>
                    <a:pt x="5305" y="258"/>
                  </a:lnTo>
                  <a:lnTo>
                    <a:pt x="5307" y="232"/>
                  </a:lnTo>
                  <a:lnTo>
                    <a:pt x="5308" y="203"/>
                  </a:lnTo>
                  <a:lnTo>
                    <a:pt x="5310" y="188"/>
                  </a:lnTo>
                  <a:lnTo>
                    <a:pt x="5311" y="179"/>
                  </a:lnTo>
                  <a:lnTo>
                    <a:pt x="5313" y="169"/>
                  </a:lnTo>
                  <a:lnTo>
                    <a:pt x="5314" y="164"/>
                  </a:lnTo>
                  <a:lnTo>
                    <a:pt x="5316" y="153"/>
                  </a:lnTo>
                  <a:lnTo>
                    <a:pt x="5317" y="150"/>
                  </a:lnTo>
                  <a:lnTo>
                    <a:pt x="5319" y="149"/>
                  </a:lnTo>
                  <a:lnTo>
                    <a:pt x="5320" y="136"/>
                  </a:lnTo>
                  <a:lnTo>
                    <a:pt x="5322" y="133"/>
                  </a:lnTo>
                  <a:lnTo>
                    <a:pt x="5323" y="126"/>
                  </a:lnTo>
                  <a:lnTo>
                    <a:pt x="5325" y="119"/>
                  </a:lnTo>
                  <a:lnTo>
                    <a:pt x="5326" y="115"/>
                  </a:lnTo>
                  <a:lnTo>
                    <a:pt x="5327" y="114"/>
                  </a:lnTo>
                  <a:lnTo>
                    <a:pt x="5329" y="117"/>
                  </a:lnTo>
                  <a:lnTo>
                    <a:pt x="5330" y="112"/>
                  </a:lnTo>
                  <a:lnTo>
                    <a:pt x="5332" y="108"/>
                  </a:lnTo>
                  <a:lnTo>
                    <a:pt x="5333" y="104"/>
                  </a:lnTo>
                  <a:lnTo>
                    <a:pt x="5335" y="103"/>
                  </a:lnTo>
                  <a:lnTo>
                    <a:pt x="5336" y="104"/>
                  </a:lnTo>
                  <a:lnTo>
                    <a:pt x="5338" y="96"/>
                  </a:lnTo>
                  <a:lnTo>
                    <a:pt x="5339" y="98"/>
                  </a:lnTo>
                  <a:lnTo>
                    <a:pt x="5341" y="95"/>
                  </a:lnTo>
                  <a:lnTo>
                    <a:pt x="5342" y="94"/>
                  </a:lnTo>
                  <a:lnTo>
                    <a:pt x="5344" y="97"/>
                  </a:lnTo>
                  <a:lnTo>
                    <a:pt x="5345" y="95"/>
                  </a:lnTo>
                  <a:lnTo>
                    <a:pt x="5347" y="91"/>
                  </a:lnTo>
                  <a:lnTo>
                    <a:pt x="5348" y="91"/>
                  </a:lnTo>
                  <a:lnTo>
                    <a:pt x="5350" y="89"/>
                  </a:lnTo>
                  <a:lnTo>
                    <a:pt x="5351" y="85"/>
                  </a:lnTo>
                  <a:lnTo>
                    <a:pt x="5353" y="88"/>
                  </a:lnTo>
                  <a:lnTo>
                    <a:pt x="5354" y="91"/>
                  </a:lnTo>
                  <a:lnTo>
                    <a:pt x="5356" y="89"/>
                  </a:lnTo>
                  <a:lnTo>
                    <a:pt x="5357" y="89"/>
                  </a:lnTo>
                  <a:lnTo>
                    <a:pt x="5359" y="90"/>
                  </a:lnTo>
                  <a:lnTo>
                    <a:pt x="5360" y="88"/>
                  </a:lnTo>
                  <a:lnTo>
                    <a:pt x="5362" y="83"/>
                  </a:lnTo>
                  <a:lnTo>
                    <a:pt x="5363" y="77"/>
                  </a:lnTo>
                  <a:lnTo>
                    <a:pt x="5364" y="73"/>
                  </a:lnTo>
                  <a:lnTo>
                    <a:pt x="5366" y="75"/>
                  </a:lnTo>
                  <a:lnTo>
                    <a:pt x="5367" y="75"/>
                  </a:lnTo>
                  <a:lnTo>
                    <a:pt x="5369" y="74"/>
                  </a:lnTo>
                  <a:lnTo>
                    <a:pt x="5370" y="72"/>
                  </a:lnTo>
                  <a:lnTo>
                    <a:pt x="5372" y="73"/>
                  </a:lnTo>
                  <a:lnTo>
                    <a:pt x="5373" y="68"/>
                  </a:lnTo>
                  <a:lnTo>
                    <a:pt x="5375" y="71"/>
                  </a:lnTo>
                  <a:lnTo>
                    <a:pt x="5376" y="73"/>
                  </a:lnTo>
                  <a:lnTo>
                    <a:pt x="5378" y="70"/>
                  </a:lnTo>
                  <a:lnTo>
                    <a:pt x="5379" y="72"/>
                  </a:lnTo>
                  <a:lnTo>
                    <a:pt x="5381" y="73"/>
                  </a:lnTo>
                  <a:lnTo>
                    <a:pt x="5382" y="76"/>
                  </a:lnTo>
                  <a:lnTo>
                    <a:pt x="5384" y="80"/>
                  </a:lnTo>
                  <a:lnTo>
                    <a:pt x="5385" y="79"/>
                  </a:lnTo>
                  <a:lnTo>
                    <a:pt x="5387" y="81"/>
                  </a:lnTo>
                  <a:lnTo>
                    <a:pt x="5388" y="77"/>
                  </a:lnTo>
                  <a:lnTo>
                    <a:pt x="5390" y="82"/>
                  </a:lnTo>
                  <a:lnTo>
                    <a:pt x="5391" y="84"/>
                  </a:lnTo>
                  <a:lnTo>
                    <a:pt x="5393" y="78"/>
                  </a:lnTo>
                  <a:lnTo>
                    <a:pt x="5394" y="85"/>
                  </a:lnTo>
                  <a:lnTo>
                    <a:pt x="5396" y="76"/>
                  </a:lnTo>
                  <a:lnTo>
                    <a:pt x="5397" y="79"/>
                  </a:lnTo>
                  <a:lnTo>
                    <a:pt x="5398" y="79"/>
                  </a:lnTo>
                  <a:lnTo>
                    <a:pt x="5400" y="79"/>
                  </a:lnTo>
                  <a:lnTo>
                    <a:pt x="5401" y="76"/>
                  </a:lnTo>
                  <a:lnTo>
                    <a:pt x="5403" y="76"/>
                  </a:lnTo>
                  <a:lnTo>
                    <a:pt x="5404" y="77"/>
                  </a:lnTo>
                  <a:lnTo>
                    <a:pt x="5406" y="75"/>
                  </a:lnTo>
                  <a:lnTo>
                    <a:pt x="5407" y="79"/>
                  </a:lnTo>
                  <a:lnTo>
                    <a:pt x="5409" y="81"/>
                  </a:lnTo>
                  <a:lnTo>
                    <a:pt x="5410" y="78"/>
                  </a:lnTo>
                  <a:lnTo>
                    <a:pt x="5412" y="90"/>
                  </a:lnTo>
                  <a:lnTo>
                    <a:pt x="5413" y="88"/>
                  </a:lnTo>
                  <a:lnTo>
                    <a:pt x="5415" y="87"/>
                  </a:lnTo>
                  <a:lnTo>
                    <a:pt x="5416" y="84"/>
                  </a:lnTo>
                  <a:lnTo>
                    <a:pt x="5418" y="81"/>
                  </a:lnTo>
                  <a:lnTo>
                    <a:pt x="5419" y="78"/>
                  </a:lnTo>
                  <a:lnTo>
                    <a:pt x="5421" y="79"/>
                  </a:lnTo>
                  <a:lnTo>
                    <a:pt x="5422" y="75"/>
                  </a:lnTo>
                  <a:lnTo>
                    <a:pt x="5424" y="73"/>
                  </a:lnTo>
                  <a:lnTo>
                    <a:pt x="5425" y="74"/>
                  </a:lnTo>
                  <a:lnTo>
                    <a:pt x="5427" y="72"/>
                  </a:lnTo>
                  <a:lnTo>
                    <a:pt x="5428" y="72"/>
                  </a:lnTo>
                  <a:lnTo>
                    <a:pt x="5430" y="71"/>
                  </a:lnTo>
                  <a:lnTo>
                    <a:pt x="5431" y="72"/>
                  </a:lnTo>
                  <a:lnTo>
                    <a:pt x="5433" y="70"/>
                  </a:lnTo>
                  <a:lnTo>
                    <a:pt x="5434" y="71"/>
                  </a:lnTo>
                  <a:lnTo>
                    <a:pt x="5435" y="72"/>
                  </a:lnTo>
                  <a:lnTo>
                    <a:pt x="5437" y="69"/>
                  </a:lnTo>
                  <a:lnTo>
                    <a:pt x="5438" y="72"/>
                  </a:lnTo>
                  <a:lnTo>
                    <a:pt x="5440" y="74"/>
                  </a:lnTo>
                  <a:lnTo>
                    <a:pt x="5441" y="75"/>
                  </a:lnTo>
                  <a:lnTo>
                    <a:pt x="5443" y="81"/>
                  </a:lnTo>
                  <a:lnTo>
                    <a:pt x="5444" y="76"/>
                  </a:lnTo>
                  <a:lnTo>
                    <a:pt x="5446" y="84"/>
                  </a:lnTo>
                  <a:lnTo>
                    <a:pt x="5447" y="84"/>
                  </a:lnTo>
                  <a:lnTo>
                    <a:pt x="5449" y="84"/>
                  </a:lnTo>
                  <a:lnTo>
                    <a:pt x="5450" y="89"/>
                  </a:lnTo>
                  <a:lnTo>
                    <a:pt x="5452" y="88"/>
                  </a:lnTo>
                  <a:lnTo>
                    <a:pt x="5453" y="83"/>
                  </a:lnTo>
                  <a:lnTo>
                    <a:pt x="5455" y="80"/>
                  </a:lnTo>
                  <a:lnTo>
                    <a:pt x="5456" y="77"/>
                  </a:lnTo>
                  <a:lnTo>
                    <a:pt x="5458" y="71"/>
                  </a:lnTo>
                  <a:lnTo>
                    <a:pt x="5459" y="71"/>
                  </a:lnTo>
                  <a:lnTo>
                    <a:pt x="5461" y="73"/>
                  </a:lnTo>
                  <a:lnTo>
                    <a:pt x="5462" y="74"/>
                  </a:lnTo>
                  <a:lnTo>
                    <a:pt x="5464" y="69"/>
                  </a:lnTo>
                  <a:lnTo>
                    <a:pt x="5465" y="72"/>
                  </a:lnTo>
                  <a:lnTo>
                    <a:pt x="5467" y="76"/>
                  </a:lnTo>
                  <a:lnTo>
                    <a:pt x="5468" y="77"/>
                  </a:lnTo>
                  <a:lnTo>
                    <a:pt x="5469" y="81"/>
                  </a:lnTo>
                  <a:lnTo>
                    <a:pt x="5471" y="87"/>
                  </a:lnTo>
                  <a:lnTo>
                    <a:pt x="5472" y="91"/>
                  </a:lnTo>
                  <a:lnTo>
                    <a:pt x="5474" y="91"/>
                  </a:lnTo>
                  <a:lnTo>
                    <a:pt x="5475" y="95"/>
                  </a:lnTo>
                  <a:lnTo>
                    <a:pt x="5477" y="100"/>
                  </a:lnTo>
                  <a:lnTo>
                    <a:pt x="5478" y="103"/>
                  </a:lnTo>
                  <a:lnTo>
                    <a:pt x="5480" y="104"/>
                  </a:lnTo>
                  <a:lnTo>
                    <a:pt x="5481" y="110"/>
                  </a:lnTo>
                  <a:lnTo>
                    <a:pt x="5483" y="128"/>
                  </a:lnTo>
                  <a:lnTo>
                    <a:pt x="5484" y="145"/>
                  </a:lnTo>
                  <a:lnTo>
                    <a:pt x="5486" y="172"/>
                  </a:lnTo>
                  <a:lnTo>
                    <a:pt x="5487" y="203"/>
                  </a:lnTo>
                  <a:lnTo>
                    <a:pt x="5489" y="227"/>
                  </a:lnTo>
                  <a:lnTo>
                    <a:pt x="5490" y="238"/>
                  </a:lnTo>
                  <a:lnTo>
                    <a:pt x="5492" y="234"/>
                  </a:lnTo>
                  <a:lnTo>
                    <a:pt x="5493" y="213"/>
                  </a:lnTo>
                  <a:lnTo>
                    <a:pt x="5495" y="191"/>
                  </a:lnTo>
                  <a:lnTo>
                    <a:pt x="5496" y="169"/>
                  </a:lnTo>
                  <a:lnTo>
                    <a:pt x="5498" y="150"/>
                  </a:lnTo>
                  <a:lnTo>
                    <a:pt x="5499" y="144"/>
                  </a:lnTo>
                  <a:lnTo>
                    <a:pt x="5501" y="145"/>
                  </a:lnTo>
                  <a:lnTo>
                    <a:pt x="5502" y="163"/>
                  </a:lnTo>
                  <a:lnTo>
                    <a:pt x="5504" y="189"/>
                  </a:lnTo>
                  <a:lnTo>
                    <a:pt x="5505" y="233"/>
                  </a:lnTo>
                  <a:lnTo>
                    <a:pt x="5506" y="282"/>
                  </a:lnTo>
                  <a:lnTo>
                    <a:pt x="5508" y="329"/>
                  </a:lnTo>
                  <a:lnTo>
                    <a:pt x="5509" y="357"/>
                  </a:lnTo>
                  <a:lnTo>
                    <a:pt x="5511" y="348"/>
                  </a:lnTo>
                  <a:lnTo>
                    <a:pt x="5512" y="321"/>
                  </a:lnTo>
                  <a:lnTo>
                    <a:pt x="5514" y="280"/>
                  </a:lnTo>
                  <a:lnTo>
                    <a:pt x="5515" y="240"/>
                  </a:lnTo>
                  <a:lnTo>
                    <a:pt x="5517" y="210"/>
                  </a:lnTo>
                  <a:lnTo>
                    <a:pt x="5518" y="192"/>
                  </a:lnTo>
                  <a:lnTo>
                    <a:pt x="5520" y="185"/>
                  </a:lnTo>
                  <a:lnTo>
                    <a:pt x="5521" y="181"/>
                  </a:lnTo>
                  <a:lnTo>
                    <a:pt x="5523" y="175"/>
                  </a:lnTo>
                  <a:lnTo>
                    <a:pt x="5524" y="166"/>
                  </a:lnTo>
                  <a:lnTo>
                    <a:pt x="5526" y="155"/>
                  </a:lnTo>
                  <a:lnTo>
                    <a:pt x="5527" y="134"/>
                  </a:lnTo>
                  <a:lnTo>
                    <a:pt x="5529" y="122"/>
                  </a:lnTo>
                  <a:lnTo>
                    <a:pt x="5530" y="103"/>
                  </a:lnTo>
                  <a:lnTo>
                    <a:pt x="5532" y="88"/>
                  </a:lnTo>
                  <a:lnTo>
                    <a:pt x="5533" y="83"/>
                  </a:lnTo>
                  <a:lnTo>
                    <a:pt x="5535" y="75"/>
                  </a:lnTo>
                  <a:lnTo>
                    <a:pt x="5536" y="69"/>
                  </a:lnTo>
                  <a:lnTo>
                    <a:pt x="5538" y="68"/>
                  </a:lnTo>
                  <a:lnTo>
                    <a:pt x="5539" y="68"/>
                  </a:lnTo>
                  <a:lnTo>
                    <a:pt x="5540" y="67"/>
                  </a:lnTo>
                  <a:lnTo>
                    <a:pt x="5542" y="65"/>
                  </a:lnTo>
                  <a:lnTo>
                    <a:pt x="5543" y="64"/>
                  </a:lnTo>
                  <a:lnTo>
                    <a:pt x="5545" y="64"/>
                  </a:lnTo>
                  <a:lnTo>
                    <a:pt x="5546" y="68"/>
                  </a:lnTo>
                  <a:lnTo>
                    <a:pt x="5548" y="73"/>
                  </a:lnTo>
                  <a:lnTo>
                    <a:pt x="5549" y="83"/>
                  </a:lnTo>
                  <a:lnTo>
                    <a:pt x="5551" y="94"/>
                  </a:lnTo>
                  <a:lnTo>
                    <a:pt x="5552" y="111"/>
                  </a:lnTo>
                  <a:lnTo>
                    <a:pt x="5554" y="127"/>
                  </a:lnTo>
                  <a:lnTo>
                    <a:pt x="5555" y="141"/>
                  </a:lnTo>
                  <a:lnTo>
                    <a:pt x="5557" y="145"/>
                  </a:lnTo>
                  <a:lnTo>
                    <a:pt x="5558" y="144"/>
                  </a:lnTo>
                  <a:lnTo>
                    <a:pt x="5560" y="132"/>
                  </a:lnTo>
                  <a:lnTo>
                    <a:pt x="5561" y="116"/>
                  </a:lnTo>
                  <a:lnTo>
                    <a:pt x="5563" y="104"/>
                  </a:lnTo>
                  <a:lnTo>
                    <a:pt x="5564" y="94"/>
                  </a:lnTo>
                  <a:lnTo>
                    <a:pt x="5566" y="88"/>
                  </a:lnTo>
                  <a:lnTo>
                    <a:pt x="5567" y="87"/>
                  </a:lnTo>
                  <a:lnTo>
                    <a:pt x="5569" y="88"/>
                  </a:lnTo>
                  <a:lnTo>
                    <a:pt x="5570" y="86"/>
                  </a:lnTo>
                  <a:lnTo>
                    <a:pt x="5572" y="88"/>
                  </a:lnTo>
                  <a:lnTo>
                    <a:pt x="5573" y="88"/>
                  </a:lnTo>
                  <a:lnTo>
                    <a:pt x="5575" y="90"/>
                  </a:lnTo>
                  <a:lnTo>
                    <a:pt x="5576" y="84"/>
                  </a:lnTo>
                  <a:lnTo>
                    <a:pt x="5577" y="89"/>
                  </a:lnTo>
                  <a:lnTo>
                    <a:pt x="5579" y="86"/>
                  </a:lnTo>
                  <a:lnTo>
                    <a:pt x="5580" y="94"/>
                  </a:lnTo>
                  <a:lnTo>
                    <a:pt x="5582" y="103"/>
                  </a:lnTo>
                  <a:lnTo>
                    <a:pt x="5583" y="109"/>
                  </a:lnTo>
                  <a:lnTo>
                    <a:pt x="5585" y="115"/>
                  </a:lnTo>
                  <a:lnTo>
                    <a:pt x="5586" y="123"/>
                  </a:lnTo>
                  <a:lnTo>
                    <a:pt x="5588" y="123"/>
                  </a:lnTo>
                  <a:lnTo>
                    <a:pt x="5589" y="118"/>
                  </a:lnTo>
                  <a:lnTo>
                    <a:pt x="5591" y="116"/>
                  </a:lnTo>
                  <a:lnTo>
                    <a:pt x="5592" y="110"/>
                  </a:lnTo>
                  <a:lnTo>
                    <a:pt x="5594" y="93"/>
                  </a:lnTo>
                  <a:lnTo>
                    <a:pt x="5595" y="88"/>
                  </a:lnTo>
                  <a:lnTo>
                    <a:pt x="5597" y="86"/>
                  </a:lnTo>
                  <a:lnTo>
                    <a:pt x="5598" y="89"/>
                  </a:lnTo>
                  <a:lnTo>
                    <a:pt x="5600" y="92"/>
                  </a:lnTo>
                  <a:lnTo>
                    <a:pt x="5601" y="103"/>
                  </a:lnTo>
                  <a:lnTo>
                    <a:pt x="5603" y="113"/>
                  </a:lnTo>
                  <a:lnTo>
                    <a:pt x="5604" y="136"/>
                  </a:lnTo>
                  <a:lnTo>
                    <a:pt x="5606" y="160"/>
                  </a:lnTo>
                  <a:lnTo>
                    <a:pt x="5607" y="194"/>
                  </a:lnTo>
                  <a:lnTo>
                    <a:pt x="5609" y="218"/>
                  </a:lnTo>
                  <a:lnTo>
                    <a:pt x="5610" y="239"/>
                  </a:lnTo>
                  <a:lnTo>
                    <a:pt x="5611" y="256"/>
                  </a:lnTo>
                  <a:lnTo>
                    <a:pt x="5613" y="242"/>
                  </a:lnTo>
                  <a:lnTo>
                    <a:pt x="5614" y="224"/>
                  </a:lnTo>
                  <a:lnTo>
                    <a:pt x="5616" y="182"/>
                  </a:lnTo>
                  <a:lnTo>
                    <a:pt x="5617" y="145"/>
                  </a:lnTo>
                  <a:lnTo>
                    <a:pt x="5619" y="115"/>
                  </a:lnTo>
                  <a:lnTo>
                    <a:pt x="5620" y="97"/>
                  </a:lnTo>
                  <a:lnTo>
                    <a:pt x="5622" y="90"/>
                  </a:lnTo>
                  <a:lnTo>
                    <a:pt x="5623" y="84"/>
                  </a:lnTo>
                  <a:lnTo>
                    <a:pt x="5625" y="81"/>
                  </a:lnTo>
                  <a:lnTo>
                    <a:pt x="5626" y="82"/>
                  </a:lnTo>
                  <a:lnTo>
                    <a:pt x="5628" y="80"/>
                  </a:lnTo>
                  <a:lnTo>
                    <a:pt x="5629" y="83"/>
                  </a:lnTo>
                  <a:lnTo>
                    <a:pt x="5631" y="85"/>
                  </a:lnTo>
                  <a:lnTo>
                    <a:pt x="5632" y="80"/>
                  </a:lnTo>
                  <a:lnTo>
                    <a:pt x="5634" y="81"/>
                  </a:lnTo>
                  <a:lnTo>
                    <a:pt x="5635" y="76"/>
                  </a:lnTo>
                  <a:lnTo>
                    <a:pt x="5637" y="75"/>
                  </a:lnTo>
                  <a:lnTo>
                    <a:pt x="5638" y="73"/>
                  </a:lnTo>
                  <a:lnTo>
                    <a:pt x="5640" y="68"/>
                  </a:lnTo>
                  <a:lnTo>
                    <a:pt x="5641" y="64"/>
                  </a:lnTo>
                  <a:lnTo>
                    <a:pt x="5643" y="64"/>
                  </a:lnTo>
                  <a:lnTo>
                    <a:pt x="5644" y="64"/>
                  </a:lnTo>
                  <a:lnTo>
                    <a:pt x="5646" y="62"/>
                  </a:lnTo>
                  <a:lnTo>
                    <a:pt x="5647" y="67"/>
                  </a:lnTo>
                  <a:lnTo>
                    <a:pt x="5648" y="70"/>
                  </a:lnTo>
                  <a:lnTo>
                    <a:pt x="5650" y="68"/>
                  </a:lnTo>
                  <a:lnTo>
                    <a:pt x="5651" y="68"/>
                  </a:lnTo>
                  <a:lnTo>
                    <a:pt x="5653" y="67"/>
                  </a:lnTo>
                  <a:lnTo>
                    <a:pt x="5654" y="66"/>
                  </a:lnTo>
                  <a:lnTo>
                    <a:pt x="5656" y="65"/>
                  </a:lnTo>
                  <a:lnTo>
                    <a:pt x="5657" y="62"/>
                  </a:lnTo>
                  <a:lnTo>
                    <a:pt x="5659" y="59"/>
                  </a:lnTo>
                  <a:lnTo>
                    <a:pt x="5660" y="58"/>
                  </a:lnTo>
                  <a:lnTo>
                    <a:pt x="5662" y="65"/>
                  </a:lnTo>
                  <a:lnTo>
                    <a:pt x="5663" y="64"/>
                  </a:lnTo>
                  <a:lnTo>
                    <a:pt x="5665" y="68"/>
                  </a:lnTo>
                  <a:lnTo>
                    <a:pt x="5666" y="68"/>
                  </a:lnTo>
                  <a:lnTo>
                    <a:pt x="5668" y="66"/>
                  </a:lnTo>
                  <a:lnTo>
                    <a:pt x="5669" y="72"/>
                  </a:lnTo>
                  <a:lnTo>
                    <a:pt x="5671" y="69"/>
                  </a:lnTo>
                  <a:lnTo>
                    <a:pt x="5672" y="70"/>
                  </a:lnTo>
                  <a:lnTo>
                    <a:pt x="5674" y="68"/>
                  </a:lnTo>
                  <a:lnTo>
                    <a:pt x="5675" y="64"/>
                  </a:lnTo>
                  <a:lnTo>
                    <a:pt x="5677" y="63"/>
                  </a:lnTo>
                </a:path>
              </a:pathLst>
            </a:custGeom>
            <a:noFill/>
            <a:ln w="6350" cmpd="sng">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95" name="Rectangle 249"/>
            <p:cNvSpPr>
              <a:spLocks noChangeArrowheads="1"/>
            </p:cNvSpPr>
            <p:nvPr/>
          </p:nvSpPr>
          <p:spPr bwMode="auto">
            <a:xfrm>
              <a:off x="3834357" y="862710"/>
              <a:ext cx="5140236" cy="227023"/>
            </a:xfrm>
            <a:prstGeom prst="rect">
              <a:avLst/>
            </a:prstGeom>
            <a:solidFill>
              <a:srgbClr val="FFFFCC"/>
            </a:solidFill>
            <a:ln w="9525">
              <a:solidFill>
                <a:schemeClr val="accent2"/>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kumimoji="1" lang="en-US" altLang="ja-JP" sz="1400" b="1" dirty="0">
                  <a:solidFill>
                    <a:prstClr val="black"/>
                  </a:solidFill>
                  <a:latin typeface="Verdana" pitchFamily="34" charset="0"/>
                </a:rPr>
                <a:t>Pyrogram of Jatropha (0.55 mg) at 550℃</a:t>
              </a:r>
              <a:endParaRPr kumimoji="1" lang="ja-JP" altLang="en-US" sz="1400" b="1" dirty="0">
                <a:solidFill>
                  <a:prstClr val="black"/>
                </a:solidFill>
                <a:latin typeface="Verdana" pitchFamily="34" charset="0"/>
              </a:endParaRPr>
            </a:p>
          </p:txBody>
        </p:sp>
        <p:sp>
          <p:nvSpPr>
            <p:cNvPr id="96" name="Rectangle 528"/>
            <p:cNvSpPr>
              <a:spLocks noChangeArrowheads="1"/>
            </p:cNvSpPr>
            <p:nvPr/>
          </p:nvSpPr>
          <p:spPr bwMode="auto">
            <a:xfrm>
              <a:off x="5829664" y="1681222"/>
              <a:ext cx="2806226" cy="227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400" b="1" dirty="0">
                  <a:solidFill>
                    <a:prstClr val="black"/>
                  </a:solidFill>
                  <a:latin typeface="Verdana" pitchFamily="34" charset="0"/>
                </a:rPr>
                <a:t>Hexadecadienoic acid</a:t>
              </a:r>
            </a:p>
          </p:txBody>
        </p:sp>
        <p:sp>
          <p:nvSpPr>
            <p:cNvPr id="97" name="Rectangle 529"/>
            <p:cNvSpPr>
              <a:spLocks noChangeArrowheads="1"/>
            </p:cNvSpPr>
            <p:nvPr/>
          </p:nvSpPr>
          <p:spPr bwMode="auto">
            <a:xfrm>
              <a:off x="5695639" y="1221029"/>
              <a:ext cx="2747135" cy="22702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400" b="1" dirty="0">
                  <a:solidFill>
                    <a:prstClr val="black"/>
                  </a:solidFill>
                  <a:latin typeface="Verdana" pitchFamily="34" charset="0"/>
                </a:rPr>
                <a:t>Octadecadienoic acid</a:t>
              </a:r>
            </a:p>
          </p:txBody>
        </p:sp>
        <p:sp>
          <p:nvSpPr>
            <p:cNvPr id="98" name="Rectangle 530"/>
            <p:cNvSpPr>
              <a:spLocks noChangeArrowheads="1"/>
            </p:cNvSpPr>
            <p:nvPr/>
          </p:nvSpPr>
          <p:spPr bwMode="auto">
            <a:xfrm>
              <a:off x="3755072" y="1922444"/>
              <a:ext cx="1548170" cy="181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000" dirty="0">
                  <a:solidFill>
                    <a:prstClr val="black"/>
                  </a:solidFill>
                  <a:latin typeface="Verdana" pitchFamily="34" charset="0"/>
                </a:rPr>
                <a:t>o-Methoxyphenol</a:t>
              </a:r>
            </a:p>
          </p:txBody>
        </p:sp>
        <p:sp>
          <p:nvSpPr>
            <p:cNvPr id="99" name="Line 531"/>
            <p:cNvSpPr>
              <a:spLocks noChangeShapeType="1"/>
            </p:cNvSpPr>
            <p:nvPr/>
          </p:nvSpPr>
          <p:spPr bwMode="auto">
            <a:xfrm>
              <a:off x="4104299" y="2066474"/>
              <a:ext cx="103825" cy="18150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00" name="Rectangle 532"/>
            <p:cNvSpPr>
              <a:spLocks noChangeArrowheads="1"/>
            </p:cNvSpPr>
            <p:nvPr/>
          </p:nvSpPr>
          <p:spPr bwMode="auto">
            <a:xfrm>
              <a:off x="3445488" y="1524312"/>
              <a:ext cx="1994209" cy="18161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000" dirty="0">
                  <a:solidFill>
                    <a:prstClr val="black"/>
                  </a:solidFill>
                  <a:latin typeface="Verdana" pitchFamily="34" charset="0"/>
                </a:rPr>
                <a:t>1,2-Cyclopentanedione</a:t>
              </a:r>
            </a:p>
          </p:txBody>
        </p:sp>
        <p:sp>
          <p:nvSpPr>
            <p:cNvPr id="101" name="Line 533"/>
            <p:cNvSpPr>
              <a:spLocks noChangeShapeType="1"/>
            </p:cNvSpPr>
            <p:nvPr/>
          </p:nvSpPr>
          <p:spPr bwMode="auto">
            <a:xfrm flipH="1">
              <a:off x="3689003" y="1668342"/>
              <a:ext cx="67958" cy="61944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02" name="Line 536"/>
            <p:cNvSpPr>
              <a:spLocks noChangeShapeType="1"/>
            </p:cNvSpPr>
            <p:nvPr/>
          </p:nvSpPr>
          <p:spPr bwMode="auto">
            <a:xfrm>
              <a:off x="7751355" y="1427121"/>
              <a:ext cx="617282" cy="22951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03" name="Line 539"/>
            <p:cNvSpPr>
              <a:spLocks noChangeShapeType="1"/>
            </p:cNvSpPr>
            <p:nvPr/>
          </p:nvSpPr>
          <p:spPr bwMode="auto">
            <a:xfrm>
              <a:off x="6884897" y="1884972"/>
              <a:ext cx="741870" cy="218973"/>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grpSp>
      <p:grpSp>
        <p:nvGrpSpPr>
          <p:cNvPr id="136" name="グループ化 2"/>
          <p:cNvGrpSpPr>
            <a:grpSpLocks/>
          </p:cNvGrpSpPr>
          <p:nvPr/>
        </p:nvGrpSpPr>
        <p:grpSpPr bwMode="auto">
          <a:xfrm>
            <a:off x="127001" y="1452568"/>
            <a:ext cx="2853604" cy="1766691"/>
            <a:chOff x="30956" y="990600"/>
            <a:chExt cx="2661735" cy="1395518"/>
          </a:xfrm>
        </p:grpSpPr>
        <p:sp>
          <p:nvSpPr>
            <p:cNvPr id="137" name="Text Box 895"/>
            <p:cNvSpPr txBox="1">
              <a:spLocks noChangeArrowheads="1"/>
            </p:cNvSpPr>
            <p:nvPr/>
          </p:nvSpPr>
          <p:spPr bwMode="auto">
            <a:xfrm>
              <a:off x="584761" y="2143003"/>
              <a:ext cx="750901" cy="24311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sz="1400" b="0" dirty="0" smtClean="0">
                  <a:solidFill>
                    <a:prstClr val="black"/>
                  </a:solidFill>
                </a:rPr>
                <a:t>GC/MS</a:t>
              </a:r>
            </a:p>
          </p:txBody>
        </p:sp>
        <p:sp>
          <p:nvSpPr>
            <p:cNvPr id="138" name="Rectangle 896"/>
            <p:cNvSpPr>
              <a:spLocks noChangeArrowheads="1"/>
            </p:cNvSpPr>
            <p:nvPr/>
          </p:nvSpPr>
          <p:spPr bwMode="auto">
            <a:xfrm>
              <a:off x="1128200" y="1067092"/>
              <a:ext cx="307998" cy="381208"/>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39" name="Rectangle 897"/>
            <p:cNvSpPr>
              <a:spLocks noChangeArrowheads="1"/>
            </p:cNvSpPr>
            <p:nvPr/>
          </p:nvSpPr>
          <p:spPr bwMode="auto">
            <a:xfrm>
              <a:off x="652876" y="1460840"/>
              <a:ext cx="841072" cy="6984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40" name="Text Box 898"/>
            <p:cNvSpPr txBox="1">
              <a:spLocks noChangeArrowheads="1"/>
            </p:cNvSpPr>
            <p:nvPr/>
          </p:nvSpPr>
          <p:spPr bwMode="auto">
            <a:xfrm>
              <a:off x="1567986" y="990600"/>
              <a:ext cx="1124705" cy="4132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sz="1400" dirty="0" smtClean="0">
                  <a:solidFill>
                    <a:srgbClr val="FF0000"/>
                  </a:solidFill>
                </a:rPr>
                <a:t>550ºC</a:t>
              </a:r>
              <a:r>
                <a:rPr lang="ja-JP" altLang="en-US" sz="1400" dirty="0" smtClean="0">
                  <a:solidFill>
                    <a:srgbClr val="FF0000"/>
                  </a:solidFill>
                </a:rPr>
                <a:t>　</a:t>
              </a:r>
            </a:p>
            <a:p>
              <a:pPr eaLnBrk="1" hangingPunct="1">
                <a:defRPr/>
              </a:pPr>
              <a:r>
                <a:rPr lang="ja-JP" altLang="en-US" sz="1400" dirty="0" smtClean="0">
                  <a:solidFill>
                    <a:srgbClr val="FF0000"/>
                  </a:solidFill>
                </a:rPr>
                <a:t>（</a:t>
              </a:r>
              <a:r>
                <a:rPr lang="en-US" altLang="ja-JP" sz="1400" dirty="0" smtClean="0">
                  <a:solidFill>
                    <a:srgbClr val="FF0000"/>
                  </a:solidFill>
                </a:rPr>
                <a:t>Flash Py</a:t>
              </a:r>
              <a:r>
                <a:rPr lang="ja-JP" altLang="en-US" sz="1400" dirty="0" smtClean="0">
                  <a:solidFill>
                    <a:srgbClr val="FF0000"/>
                  </a:solidFill>
                </a:rPr>
                <a:t>）</a:t>
              </a:r>
            </a:p>
          </p:txBody>
        </p:sp>
        <p:grpSp>
          <p:nvGrpSpPr>
            <p:cNvPr id="141" name="Group 899"/>
            <p:cNvGrpSpPr>
              <a:grpSpLocks/>
            </p:cNvGrpSpPr>
            <p:nvPr/>
          </p:nvGrpSpPr>
          <p:grpSpPr bwMode="auto">
            <a:xfrm>
              <a:off x="818621" y="1655763"/>
              <a:ext cx="471223" cy="252412"/>
              <a:chOff x="449" y="2440"/>
              <a:chExt cx="305" cy="181"/>
            </a:xfrm>
          </p:grpSpPr>
          <p:sp>
            <p:nvSpPr>
              <p:cNvPr id="150" name="Oval 900"/>
              <p:cNvSpPr>
                <a:spLocks noChangeArrowheads="1"/>
              </p:cNvSpPr>
              <p:nvPr/>
            </p:nvSpPr>
            <p:spPr bwMode="auto">
              <a:xfrm>
                <a:off x="572" y="2440"/>
                <a:ext cx="182" cy="183"/>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51" name="Oval 901"/>
              <p:cNvSpPr>
                <a:spLocks noChangeArrowheads="1"/>
              </p:cNvSpPr>
              <p:nvPr/>
            </p:nvSpPr>
            <p:spPr bwMode="auto">
              <a:xfrm>
                <a:off x="531" y="2440"/>
                <a:ext cx="182" cy="183"/>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52" name="Oval 902"/>
              <p:cNvSpPr>
                <a:spLocks noChangeArrowheads="1"/>
              </p:cNvSpPr>
              <p:nvPr/>
            </p:nvSpPr>
            <p:spPr bwMode="auto">
              <a:xfrm>
                <a:off x="490" y="2440"/>
                <a:ext cx="182" cy="183"/>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53" name="Oval 903"/>
              <p:cNvSpPr>
                <a:spLocks noChangeArrowheads="1"/>
              </p:cNvSpPr>
              <p:nvPr/>
            </p:nvSpPr>
            <p:spPr bwMode="auto">
              <a:xfrm>
                <a:off x="449" y="2440"/>
                <a:ext cx="182" cy="183"/>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grpSp>
        <p:sp>
          <p:nvSpPr>
            <p:cNvPr id="142" name="Rectangle 904"/>
            <p:cNvSpPr>
              <a:spLocks noChangeArrowheads="1"/>
            </p:cNvSpPr>
            <p:nvPr/>
          </p:nvSpPr>
          <p:spPr bwMode="auto">
            <a:xfrm>
              <a:off x="371531" y="1460840"/>
              <a:ext cx="281345" cy="698465"/>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43" name="Line 905"/>
            <p:cNvSpPr>
              <a:spLocks noChangeShapeType="1"/>
            </p:cNvSpPr>
            <p:nvPr/>
          </p:nvSpPr>
          <p:spPr bwMode="auto">
            <a:xfrm>
              <a:off x="1285161" y="1332935"/>
              <a:ext cx="0" cy="3812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4" name="Line 906"/>
            <p:cNvSpPr>
              <a:spLocks noChangeShapeType="1"/>
            </p:cNvSpPr>
            <p:nvPr/>
          </p:nvSpPr>
          <p:spPr bwMode="auto">
            <a:xfrm flipH="1">
              <a:off x="583280" y="1904748"/>
              <a:ext cx="35094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5" name="Line 907"/>
            <p:cNvSpPr>
              <a:spLocks noChangeShapeType="1"/>
            </p:cNvSpPr>
            <p:nvPr/>
          </p:nvSpPr>
          <p:spPr bwMode="auto">
            <a:xfrm>
              <a:off x="753567" y="1108474"/>
              <a:ext cx="350941"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6" name="Line 908"/>
            <p:cNvSpPr>
              <a:spLocks noChangeShapeType="1"/>
            </p:cNvSpPr>
            <p:nvPr/>
          </p:nvSpPr>
          <p:spPr bwMode="auto">
            <a:xfrm>
              <a:off x="1233334" y="1177442"/>
              <a:ext cx="0" cy="1943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7" name="Line 909"/>
            <p:cNvSpPr>
              <a:spLocks noChangeShapeType="1"/>
            </p:cNvSpPr>
            <p:nvPr/>
          </p:nvSpPr>
          <p:spPr bwMode="auto">
            <a:xfrm>
              <a:off x="1332545" y="1177442"/>
              <a:ext cx="0" cy="19436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48" name="AutoShape 910"/>
            <p:cNvSpPr>
              <a:spLocks noChangeArrowheads="1"/>
            </p:cNvSpPr>
            <p:nvPr/>
          </p:nvSpPr>
          <p:spPr bwMode="auto">
            <a:xfrm>
              <a:off x="1259988" y="1191236"/>
              <a:ext cx="50346" cy="96556"/>
            </a:xfrm>
            <a:prstGeom prst="can">
              <a:avLst>
                <a:gd name="adj" fmla="val 52587"/>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49" name="Rectangle 911"/>
            <p:cNvSpPr>
              <a:spLocks noChangeArrowheads="1"/>
            </p:cNvSpPr>
            <p:nvPr/>
          </p:nvSpPr>
          <p:spPr bwMode="auto">
            <a:xfrm>
              <a:off x="30956" y="1098442"/>
              <a:ext cx="1189000" cy="19449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000" b="1" dirty="0">
                  <a:solidFill>
                    <a:prstClr val="black"/>
                  </a:solidFill>
                  <a:latin typeface="Verdana" pitchFamily="34" charset="0"/>
                </a:rPr>
                <a:t>He: 50 mL/min</a:t>
              </a:r>
              <a:endParaRPr kumimoji="1" lang="ja-JP" altLang="en-US" sz="1000" b="1">
                <a:solidFill>
                  <a:prstClr val="black"/>
                </a:solidFill>
                <a:latin typeface="Verdana" pitchFamily="34" charset="0"/>
              </a:endParaRPr>
            </a:p>
          </p:txBody>
        </p:sp>
      </p:grpSp>
      <p:sp>
        <p:nvSpPr>
          <p:cNvPr id="172" name="TextBox 171"/>
          <p:cNvSpPr txBox="1"/>
          <p:nvPr/>
        </p:nvSpPr>
        <p:spPr>
          <a:xfrm>
            <a:off x="228607" y="1109246"/>
            <a:ext cx="1410001" cy="338554"/>
          </a:xfrm>
          <a:prstGeom prst="rect">
            <a:avLst/>
          </a:prstGeom>
          <a:noFill/>
          <a:ln>
            <a:noFill/>
          </a:ln>
        </p:spPr>
        <p:txBody>
          <a:bodyPr wrap="none">
            <a:spAutoFit/>
          </a:bodyPr>
          <a:lstStyle/>
          <a:p>
            <a:pPr>
              <a:defRPr/>
            </a:pPr>
            <a:r>
              <a:rPr lang="en-US" sz="1600" u="sng" dirty="0" smtClean="0">
                <a:ln>
                  <a:solidFill>
                    <a:prstClr val="black"/>
                  </a:solidFill>
                </a:ln>
                <a:solidFill>
                  <a:prstClr val="black"/>
                </a:solidFill>
              </a:rPr>
              <a:t>Configuration  </a:t>
            </a:r>
            <a:endParaRPr lang="en-US" sz="1600" u="sng" dirty="0">
              <a:ln>
                <a:solidFill>
                  <a:prstClr val="black"/>
                </a:solidFill>
              </a:ln>
              <a:solidFill>
                <a:prstClr val="black"/>
              </a:solidFill>
            </a:endParaRPr>
          </a:p>
        </p:txBody>
      </p:sp>
      <p:grpSp>
        <p:nvGrpSpPr>
          <p:cNvPr id="174" name="Group 173"/>
          <p:cNvGrpSpPr/>
          <p:nvPr/>
        </p:nvGrpSpPr>
        <p:grpSpPr>
          <a:xfrm>
            <a:off x="1" y="3529020"/>
            <a:ext cx="8821742" cy="2980193"/>
            <a:chOff x="1" y="3529020"/>
            <a:chExt cx="8821742" cy="2980193"/>
          </a:xfrm>
        </p:grpSpPr>
        <p:grpSp>
          <p:nvGrpSpPr>
            <p:cNvPr id="104" name="グループ化 4"/>
            <p:cNvGrpSpPr>
              <a:grpSpLocks/>
            </p:cNvGrpSpPr>
            <p:nvPr/>
          </p:nvGrpSpPr>
          <p:grpSpPr bwMode="auto">
            <a:xfrm>
              <a:off x="1" y="3529020"/>
              <a:ext cx="3267723" cy="2390578"/>
              <a:chOff x="11106" y="3916245"/>
              <a:chExt cx="3063016" cy="2011230"/>
            </a:xfrm>
          </p:grpSpPr>
          <p:sp>
            <p:nvSpPr>
              <p:cNvPr id="105" name="Text Box 796"/>
              <p:cNvSpPr txBox="1">
                <a:spLocks noChangeArrowheads="1"/>
              </p:cNvSpPr>
              <p:nvPr/>
            </p:nvSpPr>
            <p:spPr bwMode="auto">
              <a:xfrm>
                <a:off x="584006" y="5668537"/>
                <a:ext cx="754598" cy="2589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sz="1400" b="0" dirty="0" smtClean="0">
                    <a:solidFill>
                      <a:prstClr val="black"/>
                    </a:solidFill>
                  </a:rPr>
                  <a:t>GC/MS</a:t>
                </a:r>
              </a:p>
            </p:txBody>
          </p:sp>
          <p:grpSp>
            <p:nvGrpSpPr>
              <p:cNvPr id="106" name="Group 798"/>
              <p:cNvGrpSpPr>
                <a:grpSpLocks/>
              </p:cNvGrpSpPr>
              <p:nvPr/>
            </p:nvGrpSpPr>
            <p:grpSpPr bwMode="auto">
              <a:xfrm>
                <a:off x="1129904" y="4027371"/>
                <a:ext cx="306123" cy="758825"/>
                <a:chOff x="436" y="1260"/>
                <a:chExt cx="273" cy="998"/>
              </a:xfrm>
            </p:grpSpPr>
            <p:sp>
              <p:nvSpPr>
                <p:cNvPr id="134" name="Rectangle 799"/>
                <p:cNvSpPr>
                  <a:spLocks noChangeArrowheads="1"/>
                </p:cNvSpPr>
                <p:nvPr/>
              </p:nvSpPr>
              <p:spPr bwMode="auto">
                <a:xfrm>
                  <a:off x="436" y="1260"/>
                  <a:ext cx="273" cy="4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35" name="Rectangle 800"/>
                <p:cNvSpPr>
                  <a:spLocks noChangeArrowheads="1"/>
                </p:cNvSpPr>
                <p:nvPr/>
              </p:nvSpPr>
              <p:spPr bwMode="auto">
                <a:xfrm>
                  <a:off x="436" y="1759"/>
                  <a:ext cx="273" cy="4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grpSp>
          <p:sp>
            <p:nvSpPr>
              <p:cNvPr id="107" name="Rectangle 801"/>
              <p:cNvSpPr>
                <a:spLocks noChangeArrowheads="1"/>
              </p:cNvSpPr>
              <p:nvPr/>
            </p:nvSpPr>
            <p:spPr bwMode="auto">
              <a:xfrm>
                <a:off x="653944" y="4785713"/>
                <a:ext cx="840749" cy="69851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08" name="Text Box 802"/>
              <p:cNvSpPr txBox="1">
                <a:spLocks noChangeArrowheads="1"/>
              </p:cNvSpPr>
              <p:nvPr/>
            </p:nvSpPr>
            <p:spPr bwMode="auto">
              <a:xfrm>
                <a:off x="1515526" y="3916245"/>
                <a:ext cx="1130243" cy="44019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sz="1400" dirty="0" smtClean="0">
                    <a:solidFill>
                      <a:srgbClr val="FF0000"/>
                    </a:solidFill>
                  </a:rPr>
                  <a:t>550ºC</a:t>
                </a:r>
                <a:r>
                  <a:rPr lang="ja-JP" altLang="en-US" sz="1400" smtClean="0">
                    <a:solidFill>
                      <a:srgbClr val="FF0000"/>
                    </a:solidFill>
                  </a:rPr>
                  <a:t>　</a:t>
                </a:r>
              </a:p>
              <a:p>
                <a:pPr eaLnBrk="1" hangingPunct="1">
                  <a:defRPr/>
                </a:pPr>
                <a:r>
                  <a:rPr lang="ja-JP" altLang="en-US" sz="1400" smtClean="0">
                    <a:solidFill>
                      <a:srgbClr val="FF0000"/>
                    </a:solidFill>
                  </a:rPr>
                  <a:t>（</a:t>
                </a:r>
                <a:r>
                  <a:rPr lang="en-US" altLang="ja-JP" sz="1400" dirty="0" smtClean="0">
                    <a:solidFill>
                      <a:srgbClr val="FF0000"/>
                    </a:solidFill>
                  </a:rPr>
                  <a:t>Flash Py</a:t>
                </a:r>
                <a:r>
                  <a:rPr lang="ja-JP" altLang="en-US" sz="1400" smtClean="0">
                    <a:solidFill>
                      <a:srgbClr val="FF0000"/>
                    </a:solidFill>
                  </a:rPr>
                  <a:t>）</a:t>
                </a:r>
              </a:p>
            </p:txBody>
          </p:sp>
          <p:sp>
            <p:nvSpPr>
              <p:cNvPr id="109" name="Text Box 803"/>
              <p:cNvSpPr txBox="1">
                <a:spLocks noChangeArrowheads="1"/>
              </p:cNvSpPr>
              <p:nvPr/>
            </p:nvSpPr>
            <p:spPr bwMode="auto">
              <a:xfrm>
                <a:off x="1503623" y="4421097"/>
                <a:ext cx="1570499" cy="4143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sz="1400" dirty="0" smtClean="0">
                    <a:solidFill>
                      <a:srgbClr val="FF0000"/>
                    </a:solidFill>
                  </a:rPr>
                  <a:t>550ºC</a:t>
                </a:r>
                <a:r>
                  <a:rPr lang="ja-JP" altLang="en-US" sz="1400" smtClean="0">
                    <a:solidFill>
                      <a:srgbClr val="FF0000"/>
                    </a:solidFill>
                  </a:rPr>
                  <a:t>　</a:t>
                </a:r>
              </a:p>
              <a:p>
                <a:pPr eaLnBrk="1" hangingPunct="1">
                  <a:defRPr/>
                </a:pPr>
                <a:r>
                  <a:rPr lang="ja-JP" altLang="en-US" sz="1200" smtClean="0">
                    <a:solidFill>
                      <a:srgbClr val="FF0000"/>
                    </a:solidFill>
                  </a:rPr>
                  <a:t>（</a:t>
                </a:r>
                <a:r>
                  <a:rPr lang="en-US" altLang="ja-JP" sz="1200" dirty="0" smtClean="0">
                    <a:solidFill>
                      <a:srgbClr val="FF0000"/>
                    </a:solidFill>
                  </a:rPr>
                  <a:t>Transformation</a:t>
                </a:r>
                <a:r>
                  <a:rPr lang="ja-JP" altLang="en-US" sz="1200" smtClean="0">
                    <a:solidFill>
                      <a:srgbClr val="FF0000"/>
                    </a:solidFill>
                  </a:rPr>
                  <a:t>）</a:t>
                </a:r>
              </a:p>
            </p:txBody>
          </p:sp>
          <p:grpSp>
            <p:nvGrpSpPr>
              <p:cNvPr id="110" name="Group 804"/>
              <p:cNvGrpSpPr>
                <a:grpSpLocks/>
              </p:cNvGrpSpPr>
              <p:nvPr/>
            </p:nvGrpSpPr>
            <p:grpSpPr bwMode="auto">
              <a:xfrm>
                <a:off x="818621" y="4981458"/>
                <a:ext cx="471223" cy="252412"/>
                <a:chOff x="449" y="2440"/>
                <a:chExt cx="305" cy="181"/>
              </a:xfrm>
            </p:grpSpPr>
            <p:sp>
              <p:nvSpPr>
                <p:cNvPr id="130" name="Oval 805"/>
                <p:cNvSpPr>
                  <a:spLocks noChangeArrowheads="1"/>
                </p:cNvSpPr>
                <p:nvPr/>
              </p:nvSpPr>
              <p:spPr bwMode="auto">
                <a:xfrm>
                  <a:off x="572"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31" name="Oval 806"/>
                <p:cNvSpPr>
                  <a:spLocks noChangeArrowheads="1"/>
                </p:cNvSpPr>
                <p:nvPr/>
              </p:nvSpPr>
              <p:spPr bwMode="auto">
                <a:xfrm>
                  <a:off x="531"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32" name="Oval 807"/>
                <p:cNvSpPr>
                  <a:spLocks noChangeArrowheads="1"/>
                </p:cNvSpPr>
                <p:nvPr/>
              </p:nvSpPr>
              <p:spPr bwMode="auto">
                <a:xfrm>
                  <a:off x="490"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33" name="Oval 808"/>
                <p:cNvSpPr>
                  <a:spLocks noChangeArrowheads="1"/>
                </p:cNvSpPr>
                <p:nvPr/>
              </p:nvSpPr>
              <p:spPr bwMode="auto">
                <a:xfrm>
                  <a:off x="449"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grpSp>
          <p:sp>
            <p:nvSpPr>
              <p:cNvPr id="111" name="Rectangle 809"/>
              <p:cNvSpPr>
                <a:spLocks noChangeArrowheads="1"/>
              </p:cNvSpPr>
              <p:nvPr/>
            </p:nvSpPr>
            <p:spPr bwMode="auto">
              <a:xfrm>
                <a:off x="371214" y="4785713"/>
                <a:ext cx="282730" cy="698513"/>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12" name="Line 810"/>
              <p:cNvSpPr>
                <a:spLocks noChangeShapeType="1"/>
              </p:cNvSpPr>
              <p:nvPr/>
            </p:nvSpPr>
            <p:spPr bwMode="auto">
              <a:xfrm>
                <a:off x="1284878" y="4658832"/>
                <a:ext cx="0" cy="38197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3" name="Line 811"/>
              <p:cNvSpPr>
                <a:spLocks noChangeShapeType="1"/>
              </p:cNvSpPr>
              <p:nvPr/>
            </p:nvSpPr>
            <p:spPr bwMode="auto">
              <a:xfrm flipH="1">
                <a:off x="582518" y="5230464"/>
                <a:ext cx="3511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4" name="Line 812"/>
              <p:cNvSpPr>
                <a:spLocks noChangeShapeType="1"/>
              </p:cNvSpPr>
              <p:nvPr/>
            </p:nvSpPr>
            <p:spPr bwMode="auto">
              <a:xfrm>
                <a:off x="758108" y="4089871"/>
                <a:ext cx="35118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5" name="Line 814"/>
              <p:cNvSpPr>
                <a:spLocks noChangeShapeType="1"/>
              </p:cNvSpPr>
              <p:nvPr/>
            </p:nvSpPr>
            <p:spPr bwMode="auto">
              <a:xfrm>
                <a:off x="1238749" y="4160657"/>
                <a:ext cx="0" cy="1936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6" name="Line 815"/>
              <p:cNvSpPr>
                <a:spLocks noChangeShapeType="1"/>
              </p:cNvSpPr>
              <p:nvPr/>
            </p:nvSpPr>
            <p:spPr bwMode="auto">
              <a:xfrm>
                <a:off x="1339936" y="4160657"/>
                <a:ext cx="0" cy="193661"/>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7" name="Line 816"/>
              <p:cNvSpPr>
                <a:spLocks noChangeShapeType="1"/>
              </p:cNvSpPr>
              <p:nvPr/>
            </p:nvSpPr>
            <p:spPr bwMode="auto">
              <a:xfrm>
                <a:off x="1238749" y="4454487"/>
                <a:ext cx="2976" cy="287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8" name="Line 817"/>
              <p:cNvSpPr>
                <a:spLocks noChangeShapeType="1"/>
              </p:cNvSpPr>
              <p:nvPr/>
            </p:nvSpPr>
            <p:spPr bwMode="auto">
              <a:xfrm>
                <a:off x="1339936" y="4454487"/>
                <a:ext cx="0" cy="28715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defRPr/>
                </a:pPr>
                <a:endParaRPr kumimoji="1" lang="en-US" b="1" dirty="0">
                  <a:solidFill>
                    <a:prstClr val="black"/>
                  </a:solidFill>
                  <a:latin typeface="Verdana" pitchFamily="34" charset="0"/>
                  <a:ea typeface="ＭＳ Ｐゴシック" pitchFamily="34" charset="-128"/>
                </a:endParaRPr>
              </a:p>
            </p:txBody>
          </p:sp>
          <p:sp>
            <p:nvSpPr>
              <p:cNvPr id="119" name="Oval 818"/>
              <p:cNvSpPr>
                <a:spLocks noChangeAspect="1" noChangeArrowheads="1"/>
              </p:cNvSpPr>
              <p:nvPr/>
            </p:nvSpPr>
            <p:spPr bwMode="auto">
              <a:xfrm>
                <a:off x="1253629" y="4503904"/>
                <a:ext cx="19344" cy="173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0" name="Oval 819"/>
              <p:cNvSpPr>
                <a:spLocks noChangeAspect="1" noChangeArrowheads="1"/>
              </p:cNvSpPr>
              <p:nvPr/>
            </p:nvSpPr>
            <p:spPr bwMode="auto">
              <a:xfrm>
                <a:off x="1253629" y="4538629"/>
                <a:ext cx="19344" cy="173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1" name="Oval 820"/>
              <p:cNvSpPr>
                <a:spLocks noChangeAspect="1" noChangeArrowheads="1"/>
              </p:cNvSpPr>
              <p:nvPr/>
            </p:nvSpPr>
            <p:spPr bwMode="auto">
              <a:xfrm>
                <a:off x="1253629" y="4572018"/>
                <a:ext cx="19344" cy="1869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2" name="Oval 821"/>
              <p:cNvSpPr>
                <a:spLocks noChangeAspect="1" noChangeArrowheads="1"/>
              </p:cNvSpPr>
              <p:nvPr/>
            </p:nvSpPr>
            <p:spPr bwMode="auto">
              <a:xfrm>
                <a:off x="1253629" y="4606744"/>
                <a:ext cx="19344" cy="173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3" name="Oval 822"/>
              <p:cNvSpPr>
                <a:spLocks noChangeAspect="1" noChangeArrowheads="1"/>
              </p:cNvSpPr>
              <p:nvPr/>
            </p:nvSpPr>
            <p:spPr bwMode="auto">
              <a:xfrm>
                <a:off x="1299758" y="4503904"/>
                <a:ext cx="19345" cy="173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4" name="Oval 823"/>
              <p:cNvSpPr>
                <a:spLocks noChangeAspect="1" noChangeArrowheads="1"/>
              </p:cNvSpPr>
              <p:nvPr/>
            </p:nvSpPr>
            <p:spPr bwMode="auto">
              <a:xfrm>
                <a:off x="1299758" y="4538629"/>
                <a:ext cx="19345" cy="17362"/>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5" name="Oval 824"/>
              <p:cNvSpPr>
                <a:spLocks noChangeAspect="1" noChangeArrowheads="1"/>
              </p:cNvSpPr>
              <p:nvPr/>
            </p:nvSpPr>
            <p:spPr bwMode="auto">
              <a:xfrm>
                <a:off x="1299758" y="4572018"/>
                <a:ext cx="19345" cy="18698"/>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6" name="Oval 825"/>
              <p:cNvSpPr>
                <a:spLocks noChangeAspect="1" noChangeArrowheads="1"/>
              </p:cNvSpPr>
              <p:nvPr/>
            </p:nvSpPr>
            <p:spPr bwMode="auto">
              <a:xfrm>
                <a:off x="1299758" y="4606744"/>
                <a:ext cx="19345" cy="1736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7" name="AutoShape 826"/>
              <p:cNvSpPr>
                <a:spLocks noChangeArrowheads="1"/>
              </p:cNvSpPr>
              <p:nvPr/>
            </p:nvSpPr>
            <p:spPr bwMode="auto">
              <a:xfrm>
                <a:off x="1265534" y="4184698"/>
                <a:ext cx="52081" cy="96162"/>
              </a:xfrm>
              <a:prstGeom prst="can">
                <a:avLst>
                  <a:gd name="adj" fmla="val 50833"/>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8" name="Oval 839"/>
              <p:cNvSpPr>
                <a:spLocks noChangeArrowheads="1"/>
              </p:cNvSpPr>
              <p:nvPr/>
            </p:nvSpPr>
            <p:spPr bwMode="auto">
              <a:xfrm>
                <a:off x="1176251" y="4864513"/>
                <a:ext cx="212791" cy="6143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defRPr/>
                </a:pPr>
                <a:endParaRPr kumimoji="1" lang="ja-JP" altLang="en-US" b="1">
                  <a:solidFill>
                    <a:prstClr val="black"/>
                  </a:solidFill>
                  <a:latin typeface="Verdana" pitchFamily="34" charset="0"/>
                </a:endParaRPr>
              </a:p>
            </p:txBody>
          </p:sp>
          <p:sp>
            <p:nvSpPr>
              <p:cNvPr id="129" name="Rectangle 893"/>
              <p:cNvSpPr>
                <a:spLocks noChangeArrowheads="1"/>
              </p:cNvSpPr>
              <p:nvPr/>
            </p:nvSpPr>
            <p:spPr bwMode="auto">
              <a:xfrm>
                <a:off x="11106" y="4077851"/>
                <a:ext cx="1194854" cy="2071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a:defRPr/>
                </a:pPr>
                <a:r>
                  <a:rPr kumimoji="1" lang="en-US" altLang="ja-JP" sz="1000" b="1" dirty="0">
                    <a:solidFill>
                      <a:prstClr val="black"/>
                    </a:solidFill>
                    <a:latin typeface="Verdana" pitchFamily="34" charset="0"/>
                  </a:rPr>
                  <a:t>He: 50 mL/min</a:t>
                </a:r>
                <a:endParaRPr kumimoji="1" lang="ja-JP" altLang="en-US" sz="1000" b="1" dirty="0">
                  <a:solidFill>
                    <a:prstClr val="black"/>
                  </a:solidFill>
                  <a:latin typeface="Verdana" pitchFamily="34" charset="0"/>
                </a:endParaRPr>
              </a:p>
            </p:txBody>
          </p:sp>
        </p:grpSp>
        <p:sp>
          <p:nvSpPr>
            <p:cNvPr id="154" name="テキスト ボックス 5"/>
            <p:cNvSpPr txBox="1">
              <a:spLocks noChangeArrowheads="1"/>
            </p:cNvSpPr>
            <p:nvPr/>
          </p:nvSpPr>
          <p:spPr bwMode="auto">
            <a:xfrm>
              <a:off x="1749427" y="4768857"/>
              <a:ext cx="123623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Verdana" pitchFamily="34" charset="0"/>
                  <a:ea typeface="ＭＳ Ｐゴシック" pitchFamily="34" charset="-128"/>
                </a:defRPr>
              </a:lvl1pPr>
              <a:lvl2pPr marL="742950" indent="-285750" eaLnBrk="0" hangingPunct="0">
                <a:defRPr kumimoji="1" b="1">
                  <a:solidFill>
                    <a:schemeClr val="tx1"/>
                  </a:solidFill>
                  <a:latin typeface="Verdana" pitchFamily="34" charset="0"/>
                  <a:ea typeface="ＭＳ Ｐゴシック" pitchFamily="34" charset="-128"/>
                </a:defRPr>
              </a:lvl2pPr>
              <a:lvl3pPr marL="1143000" indent="-228600" eaLnBrk="0" hangingPunct="0">
                <a:defRPr kumimoji="1" b="1">
                  <a:solidFill>
                    <a:schemeClr val="tx1"/>
                  </a:solidFill>
                  <a:latin typeface="Verdana" pitchFamily="34" charset="0"/>
                  <a:ea typeface="ＭＳ Ｐゴシック" pitchFamily="34" charset="-128"/>
                </a:defRPr>
              </a:lvl3pPr>
              <a:lvl4pPr marL="1600200" indent="-228600" eaLnBrk="0" hangingPunct="0">
                <a:defRPr kumimoji="1" b="1">
                  <a:solidFill>
                    <a:schemeClr val="tx1"/>
                  </a:solidFill>
                  <a:latin typeface="Verdana" pitchFamily="34" charset="0"/>
                  <a:ea typeface="ＭＳ Ｐゴシック" pitchFamily="34" charset="-128"/>
                </a:defRPr>
              </a:lvl4pPr>
              <a:lvl5pPr marL="2057400" indent="-228600" eaLnBrk="0" hangingPunct="0">
                <a:defRPr kumimoji="1" b="1">
                  <a:solidFill>
                    <a:schemeClr val="tx1"/>
                  </a:solidFill>
                  <a:latin typeface="Verdana" pitchFamily="34" charset="0"/>
                  <a:ea typeface="ＭＳ Ｐゴシック" pitchFamily="34" charset="-128"/>
                </a:defRPr>
              </a:lvl5pPr>
              <a:lvl6pPr marL="25146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6pPr>
              <a:lvl7pPr marL="29718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7pPr>
              <a:lvl8pPr marL="34290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8pPr>
              <a:lvl9pPr marL="3886200" indent="-228600" eaLnBrk="0" fontAlgn="base" hangingPunct="0">
                <a:spcBef>
                  <a:spcPct val="0"/>
                </a:spcBef>
                <a:spcAft>
                  <a:spcPct val="0"/>
                </a:spcAft>
                <a:defRPr kumimoji="1" b="1">
                  <a:solidFill>
                    <a:schemeClr val="tx1"/>
                  </a:solidFill>
                  <a:latin typeface="Verdana" pitchFamily="34" charset="0"/>
                  <a:ea typeface="ＭＳ Ｐゴシック" pitchFamily="34" charset="-128"/>
                </a:defRPr>
              </a:lvl9pPr>
            </a:lstStyle>
            <a:p>
              <a:pPr eaLnBrk="1" hangingPunct="1">
                <a:defRPr/>
              </a:pPr>
              <a:r>
                <a:rPr lang="en-US" altLang="ja-JP" dirty="0" smtClean="0">
                  <a:solidFill>
                    <a:prstClr val="black"/>
                  </a:solidFill>
                </a:rPr>
                <a:t>Zeolite</a:t>
              </a:r>
            </a:p>
            <a:p>
              <a:pPr eaLnBrk="1" hangingPunct="1">
                <a:defRPr/>
              </a:pPr>
              <a:r>
                <a:rPr lang="en-US" altLang="ja-JP" dirty="0" smtClean="0">
                  <a:solidFill>
                    <a:prstClr val="black"/>
                  </a:solidFill>
                </a:rPr>
                <a:t>Catalyst</a:t>
              </a:r>
              <a:endParaRPr lang="ja-JP" altLang="en-US" dirty="0" smtClean="0">
                <a:solidFill>
                  <a:prstClr val="black"/>
                </a:solidFill>
              </a:endParaRPr>
            </a:p>
          </p:txBody>
        </p:sp>
        <p:sp>
          <p:nvSpPr>
            <p:cNvPr id="155" name="Rectangle 668"/>
            <p:cNvSpPr>
              <a:spLocks noChangeArrowheads="1"/>
            </p:cNvSpPr>
            <p:nvPr/>
          </p:nvSpPr>
          <p:spPr bwMode="auto">
            <a:xfrm>
              <a:off x="8634421" y="5861057"/>
              <a:ext cx="6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endParaRPr kumimoji="1" lang="en-US" altLang="ja-JP" sz="800" dirty="0">
                <a:solidFill>
                  <a:srgbClr val="000000"/>
                </a:solidFill>
                <a:latin typeface="Arial" pitchFamily="34" charset="0"/>
                <a:cs typeface="Arial Unicode MS" pitchFamily="34" charset="-128"/>
              </a:endParaRPr>
            </a:p>
          </p:txBody>
        </p:sp>
        <p:grpSp>
          <p:nvGrpSpPr>
            <p:cNvPr id="156" name="Group 277"/>
            <p:cNvGrpSpPr>
              <a:grpSpLocks/>
            </p:cNvGrpSpPr>
            <p:nvPr/>
          </p:nvGrpSpPr>
          <p:grpSpPr bwMode="auto">
            <a:xfrm>
              <a:off x="3201992" y="4206875"/>
              <a:ext cx="5619751" cy="2302338"/>
              <a:chOff x="1824" y="2976"/>
              <a:chExt cx="3394" cy="1123"/>
            </a:xfrm>
          </p:grpSpPr>
          <p:sp>
            <p:nvSpPr>
              <p:cNvPr id="157" name="Rectangle 776"/>
              <p:cNvSpPr>
                <a:spLocks noChangeArrowheads="1"/>
              </p:cNvSpPr>
              <p:nvPr/>
            </p:nvSpPr>
            <p:spPr bwMode="auto">
              <a:xfrm>
                <a:off x="1824" y="3120"/>
                <a:ext cx="159" cy="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kumimoji="1" lang="en-US" altLang="ja-JP" sz="800" dirty="0">
                    <a:solidFill>
                      <a:srgbClr val="000000"/>
                    </a:solidFill>
                    <a:latin typeface="Arial" pitchFamily="34" charset="0"/>
                    <a:cs typeface="Arial Unicode MS" pitchFamily="34" charset="-128"/>
                  </a:rPr>
                  <a:t>5x10</a:t>
                </a:r>
                <a:r>
                  <a:rPr kumimoji="1" lang="en-US" altLang="ja-JP" sz="800" baseline="30000" dirty="0">
                    <a:solidFill>
                      <a:srgbClr val="000000"/>
                    </a:solidFill>
                    <a:latin typeface="Arial" pitchFamily="34" charset="0"/>
                    <a:cs typeface="Arial Unicode MS" pitchFamily="34" charset="-128"/>
                  </a:rPr>
                  <a:t>6</a:t>
                </a:r>
              </a:p>
            </p:txBody>
          </p:sp>
          <p:sp>
            <p:nvSpPr>
              <p:cNvPr id="158" name="Line 264"/>
              <p:cNvSpPr>
                <a:spLocks noChangeShapeType="1"/>
              </p:cNvSpPr>
              <p:nvPr/>
            </p:nvSpPr>
            <p:spPr bwMode="auto">
              <a:xfrm>
                <a:off x="1906" y="3970"/>
                <a:ext cx="3312" cy="1"/>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prstClr val="black"/>
                  </a:solidFill>
                </a:endParaRPr>
              </a:p>
            </p:txBody>
          </p:sp>
          <p:sp>
            <p:nvSpPr>
              <p:cNvPr id="159" name="Line 272"/>
              <p:cNvSpPr>
                <a:spLocks noChangeShapeType="1"/>
              </p:cNvSpPr>
              <p:nvPr/>
            </p:nvSpPr>
            <p:spPr bwMode="auto">
              <a:xfrm flipV="1">
                <a:off x="2285" y="3970"/>
                <a:ext cx="0" cy="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prstClr val="black"/>
                  </a:solidFill>
                </a:endParaRPr>
              </a:p>
            </p:txBody>
          </p:sp>
          <p:sp>
            <p:nvSpPr>
              <p:cNvPr id="160" name="Rectangle 328"/>
              <p:cNvSpPr>
                <a:spLocks noChangeArrowheads="1"/>
              </p:cNvSpPr>
              <p:nvPr/>
            </p:nvSpPr>
            <p:spPr bwMode="auto">
              <a:xfrm>
                <a:off x="2113" y="3994"/>
                <a:ext cx="150"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kumimoji="1" lang="en-US" altLang="ja-JP" sz="1400" b="1" dirty="0">
                    <a:solidFill>
                      <a:srgbClr val="000000"/>
                    </a:solidFill>
                    <a:latin typeface="Arial" pitchFamily="34" charset="0"/>
                  </a:rPr>
                  <a:t>0.5</a:t>
                </a:r>
              </a:p>
            </p:txBody>
          </p:sp>
          <p:sp>
            <p:nvSpPr>
              <p:cNvPr id="161" name="Rectangle 329"/>
              <p:cNvSpPr>
                <a:spLocks noChangeArrowheads="1"/>
              </p:cNvSpPr>
              <p:nvPr/>
            </p:nvSpPr>
            <p:spPr bwMode="auto">
              <a:xfrm>
                <a:off x="3292" y="3994"/>
                <a:ext cx="150"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kumimoji="1" lang="en-US" altLang="ja-JP" sz="1400" b="1" dirty="0">
                    <a:solidFill>
                      <a:srgbClr val="000000"/>
                    </a:solidFill>
                    <a:latin typeface="Arial" pitchFamily="34" charset="0"/>
                  </a:rPr>
                  <a:t>1.0</a:t>
                </a:r>
              </a:p>
            </p:txBody>
          </p:sp>
          <p:sp>
            <p:nvSpPr>
              <p:cNvPr id="162" name="Rectangle 330"/>
              <p:cNvSpPr>
                <a:spLocks noChangeArrowheads="1"/>
              </p:cNvSpPr>
              <p:nvPr/>
            </p:nvSpPr>
            <p:spPr bwMode="auto">
              <a:xfrm>
                <a:off x="4475" y="3994"/>
                <a:ext cx="373" cy="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r>
                  <a:rPr kumimoji="1" lang="en-US" altLang="ja-JP" sz="1400" b="1" dirty="0">
                    <a:solidFill>
                      <a:srgbClr val="000000"/>
                    </a:solidFill>
                    <a:latin typeface="Arial" pitchFamily="34" charset="0"/>
                  </a:rPr>
                  <a:t>1.5 min</a:t>
                </a:r>
              </a:p>
            </p:txBody>
          </p:sp>
          <p:sp>
            <p:nvSpPr>
              <p:cNvPr id="163" name="Line 336"/>
              <p:cNvSpPr>
                <a:spLocks noChangeShapeType="1"/>
              </p:cNvSpPr>
              <p:nvPr/>
            </p:nvSpPr>
            <p:spPr bwMode="auto">
              <a:xfrm flipV="1">
                <a:off x="3460" y="3970"/>
                <a:ext cx="0" cy="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prstClr val="black"/>
                  </a:solidFill>
                </a:endParaRPr>
              </a:p>
            </p:txBody>
          </p:sp>
          <p:sp>
            <p:nvSpPr>
              <p:cNvPr id="164" name="Line 341"/>
              <p:cNvSpPr>
                <a:spLocks noChangeShapeType="1"/>
              </p:cNvSpPr>
              <p:nvPr/>
            </p:nvSpPr>
            <p:spPr bwMode="auto">
              <a:xfrm flipV="1">
                <a:off x="4644" y="3970"/>
                <a:ext cx="0" cy="2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en-US" dirty="0">
                  <a:solidFill>
                    <a:prstClr val="black"/>
                  </a:solidFill>
                </a:endParaRPr>
              </a:p>
            </p:txBody>
          </p:sp>
          <p:sp>
            <p:nvSpPr>
              <p:cNvPr id="165" name="Freeform 344"/>
              <p:cNvSpPr>
                <a:spLocks/>
              </p:cNvSpPr>
              <p:nvPr/>
            </p:nvSpPr>
            <p:spPr bwMode="auto">
              <a:xfrm flipV="1">
                <a:off x="1940" y="3253"/>
                <a:ext cx="3274" cy="706"/>
              </a:xfrm>
              <a:custGeom>
                <a:avLst/>
                <a:gdLst>
                  <a:gd name="T0" fmla="*/ 262409110 w 9366"/>
                  <a:gd name="T1" fmla="*/ 11225218 h 9765"/>
                  <a:gd name="T2" fmla="*/ 262409110 w 9366"/>
                  <a:gd name="T3" fmla="*/ 11225218 h 9765"/>
                  <a:gd name="T4" fmla="*/ 262409110 w 9366"/>
                  <a:gd name="T5" fmla="*/ 11225218 h 9765"/>
                  <a:gd name="T6" fmla="*/ 262409110 w 9366"/>
                  <a:gd name="T7" fmla="*/ 11225218 h 9765"/>
                  <a:gd name="T8" fmla="*/ 262409110 w 9366"/>
                  <a:gd name="T9" fmla="*/ 11225218 h 9765"/>
                  <a:gd name="T10" fmla="*/ 262409110 w 9366"/>
                  <a:gd name="T11" fmla="*/ 11225218 h 9765"/>
                  <a:gd name="T12" fmla="*/ 262409110 w 9366"/>
                  <a:gd name="T13" fmla="*/ 11225218 h 9765"/>
                  <a:gd name="T14" fmla="*/ 262409110 w 9366"/>
                  <a:gd name="T15" fmla="*/ 11225218 h 9765"/>
                  <a:gd name="T16" fmla="*/ 262409110 w 9366"/>
                  <a:gd name="T17" fmla="*/ 11225218 h 9765"/>
                  <a:gd name="T18" fmla="*/ 262409110 w 9366"/>
                  <a:gd name="T19" fmla="*/ 11225218 h 9765"/>
                  <a:gd name="T20" fmla="*/ 262409110 w 9366"/>
                  <a:gd name="T21" fmla="*/ 11225218 h 9765"/>
                  <a:gd name="T22" fmla="*/ 262409110 w 9366"/>
                  <a:gd name="T23" fmla="*/ 11225218 h 9765"/>
                  <a:gd name="T24" fmla="*/ 262409110 w 9366"/>
                  <a:gd name="T25" fmla="*/ 11225218 h 9765"/>
                  <a:gd name="T26" fmla="*/ 262409110 w 9366"/>
                  <a:gd name="T27" fmla="*/ 11225218 h 9765"/>
                  <a:gd name="T28" fmla="*/ 262409110 w 9366"/>
                  <a:gd name="T29" fmla="*/ 11225218 h 9765"/>
                  <a:gd name="T30" fmla="*/ 262409110 w 9366"/>
                  <a:gd name="T31" fmla="*/ 11225218 h 9765"/>
                  <a:gd name="T32" fmla="*/ 262409110 w 9366"/>
                  <a:gd name="T33" fmla="*/ 11225218 h 9765"/>
                  <a:gd name="T34" fmla="*/ 262409110 w 9366"/>
                  <a:gd name="T35" fmla="*/ 11225218 h 9765"/>
                  <a:gd name="T36" fmla="*/ 262409110 w 9366"/>
                  <a:gd name="T37" fmla="*/ 11225218 h 9765"/>
                  <a:gd name="T38" fmla="*/ 262409110 w 9366"/>
                  <a:gd name="T39" fmla="*/ 11225218 h 9765"/>
                  <a:gd name="T40" fmla="*/ 262409110 w 9366"/>
                  <a:gd name="T41" fmla="*/ 11225218 h 9765"/>
                  <a:gd name="T42" fmla="*/ 262409110 w 9366"/>
                  <a:gd name="T43" fmla="*/ 11225218 h 9765"/>
                  <a:gd name="T44" fmla="*/ 262409110 w 9366"/>
                  <a:gd name="T45" fmla="*/ 11225218 h 9765"/>
                  <a:gd name="T46" fmla="*/ 262409110 w 9366"/>
                  <a:gd name="T47" fmla="*/ 11225218 h 9765"/>
                  <a:gd name="T48" fmla="*/ 262409110 w 9366"/>
                  <a:gd name="T49" fmla="*/ 11225218 h 9765"/>
                  <a:gd name="T50" fmla="*/ 262409110 w 9366"/>
                  <a:gd name="T51" fmla="*/ 11225218 h 9765"/>
                  <a:gd name="T52" fmla="*/ 262409110 w 9366"/>
                  <a:gd name="T53" fmla="*/ 11225218 h 9765"/>
                  <a:gd name="T54" fmla="*/ 262409110 w 9366"/>
                  <a:gd name="T55" fmla="*/ 11225218 h 9765"/>
                  <a:gd name="T56" fmla="*/ 262409110 w 9366"/>
                  <a:gd name="T57" fmla="*/ 11225218 h 9765"/>
                  <a:gd name="T58" fmla="*/ 262409110 w 9366"/>
                  <a:gd name="T59" fmla="*/ 11225218 h 9765"/>
                  <a:gd name="T60" fmla="*/ 262409110 w 9366"/>
                  <a:gd name="T61" fmla="*/ 11225218 h 9765"/>
                  <a:gd name="T62" fmla="*/ 262409110 w 9366"/>
                  <a:gd name="T63" fmla="*/ 11225218 h 9765"/>
                  <a:gd name="T64" fmla="*/ 262409110 w 9366"/>
                  <a:gd name="T65" fmla="*/ 11225218 h 9765"/>
                  <a:gd name="T66" fmla="*/ 262409110 w 9366"/>
                  <a:gd name="T67" fmla="*/ 11225218 h 9765"/>
                  <a:gd name="T68" fmla="*/ 262409110 w 9366"/>
                  <a:gd name="T69" fmla="*/ 11225218 h 9765"/>
                  <a:gd name="T70" fmla="*/ 262409110 w 9366"/>
                  <a:gd name="T71" fmla="*/ 11225218 h 9765"/>
                  <a:gd name="T72" fmla="*/ 262409110 w 9366"/>
                  <a:gd name="T73" fmla="*/ 11225218 h 9765"/>
                  <a:gd name="T74" fmla="*/ 262409110 w 9366"/>
                  <a:gd name="T75" fmla="*/ 11225218 h 9765"/>
                  <a:gd name="T76" fmla="*/ 262409110 w 9366"/>
                  <a:gd name="T77" fmla="*/ 11225218 h 9765"/>
                  <a:gd name="T78" fmla="*/ 262409110 w 9366"/>
                  <a:gd name="T79" fmla="*/ 11225218 h 9765"/>
                  <a:gd name="T80" fmla="*/ 262409110 w 9366"/>
                  <a:gd name="T81" fmla="*/ 11225218 h 9765"/>
                  <a:gd name="T82" fmla="*/ 262409110 w 9366"/>
                  <a:gd name="T83" fmla="*/ 11225218 h 9765"/>
                  <a:gd name="T84" fmla="*/ 262409110 w 9366"/>
                  <a:gd name="T85" fmla="*/ 11225218 h 9765"/>
                  <a:gd name="T86" fmla="*/ 262409110 w 9366"/>
                  <a:gd name="T87" fmla="*/ 11225218 h 9765"/>
                  <a:gd name="T88" fmla="*/ 262409110 w 9366"/>
                  <a:gd name="T89" fmla="*/ 11225218 h 9765"/>
                  <a:gd name="T90" fmla="*/ 262409110 w 9366"/>
                  <a:gd name="T91" fmla="*/ 11225218 h 9765"/>
                  <a:gd name="T92" fmla="*/ 262409110 w 9366"/>
                  <a:gd name="T93" fmla="*/ 11225218 h 9765"/>
                  <a:gd name="T94" fmla="*/ 262409110 w 9366"/>
                  <a:gd name="T95" fmla="*/ 11225218 h 9765"/>
                  <a:gd name="T96" fmla="*/ 262409110 w 9366"/>
                  <a:gd name="T97" fmla="*/ 11225218 h 9765"/>
                  <a:gd name="T98" fmla="*/ 262409110 w 9366"/>
                  <a:gd name="T99" fmla="*/ 11225218 h 9765"/>
                  <a:gd name="T100" fmla="*/ 262409110 w 9366"/>
                  <a:gd name="T101" fmla="*/ 11225218 h 9765"/>
                  <a:gd name="T102" fmla="*/ 262409110 w 9366"/>
                  <a:gd name="T103" fmla="*/ 11225218 h 9765"/>
                  <a:gd name="T104" fmla="*/ 262409110 w 9366"/>
                  <a:gd name="T105" fmla="*/ 11225218 h 9765"/>
                  <a:gd name="T106" fmla="*/ 262409110 w 9366"/>
                  <a:gd name="T107" fmla="*/ 11225218 h 9765"/>
                  <a:gd name="T108" fmla="*/ 262409110 w 9366"/>
                  <a:gd name="T109" fmla="*/ 11225218 h 9765"/>
                  <a:gd name="T110" fmla="*/ 262409110 w 9366"/>
                  <a:gd name="T111" fmla="*/ 11225218 h 9765"/>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9366"/>
                  <a:gd name="T169" fmla="*/ 0 h 9765"/>
                  <a:gd name="T170" fmla="*/ 9366 w 9366"/>
                  <a:gd name="T171" fmla="*/ 9765 h 9765"/>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9366" h="9765">
                    <a:moveTo>
                      <a:pt x="0" y="0"/>
                    </a:moveTo>
                    <a:lnTo>
                      <a:pt x="12" y="10"/>
                    </a:lnTo>
                    <a:lnTo>
                      <a:pt x="36" y="144"/>
                    </a:lnTo>
                    <a:lnTo>
                      <a:pt x="59" y="553"/>
                    </a:lnTo>
                    <a:lnTo>
                      <a:pt x="83" y="858"/>
                    </a:lnTo>
                    <a:lnTo>
                      <a:pt x="107" y="498"/>
                    </a:lnTo>
                    <a:lnTo>
                      <a:pt x="130" y="603"/>
                    </a:lnTo>
                    <a:lnTo>
                      <a:pt x="154" y="2173"/>
                    </a:lnTo>
                    <a:lnTo>
                      <a:pt x="178" y="5854"/>
                    </a:lnTo>
                    <a:lnTo>
                      <a:pt x="201" y="8157"/>
                    </a:lnTo>
                    <a:lnTo>
                      <a:pt x="225" y="7485"/>
                    </a:lnTo>
                    <a:lnTo>
                      <a:pt x="249" y="6595"/>
                    </a:lnTo>
                    <a:lnTo>
                      <a:pt x="272" y="3140"/>
                    </a:lnTo>
                    <a:lnTo>
                      <a:pt x="296" y="1915"/>
                    </a:lnTo>
                    <a:lnTo>
                      <a:pt x="320" y="2021"/>
                    </a:lnTo>
                    <a:lnTo>
                      <a:pt x="343" y="1902"/>
                    </a:lnTo>
                    <a:lnTo>
                      <a:pt x="367" y="1648"/>
                    </a:lnTo>
                    <a:lnTo>
                      <a:pt x="391" y="1408"/>
                    </a:lnTo>
                    <a:lnTo>
                      <a:pt x="414" y="1300"/>
                    </a:lnTo>
                    <a:lnTo>
                      <a:pt x="438" y="1256"/>
                    </a:lnTo>
                    <a:lnTo>
                      <a:pt x="462" y="1180"/>
                    </a:lnTo>
                    <a:lnTo>
                      <a:pt x="485" y="1091"/>
                    </a:lnTo>
                    <a:lnTo>
                      <a:pt x="509" y="994"/>
                    </a:lnTo>
                    <a:lnTo>
                      <a:pt x="533" y="903"/>
                    </a:lnTo>
                    <a:lnTo>
                      <a:pt x="556" y="806"/>
                    </a:lnTo>
                    <a:lnTo>
                      <a:pt x="580" y="642"/>
                    </a:lnTo>
                    <a:lnTo>
                      <a:pt x="604" y="417"/>
                    </a:lnTo>
                    <a:lnTo>
                      <a:pt x="627" y="257"/>
                    </a:lnTo>
                    <a:lnTo>
                      <a:pt x="651" y="216"/>
                    </a:lnTo>
                    <a:lnTo>
                      <a:pt x="675" y="237"/>
                    </a:lnTo>
                    <a:lnTo>
                      <a:pt x="698" y="270"/>
                    </a:lnTo>
                    <a:lnTo>
                      <a:pt x="722" y="329"/>
                    </a:lnTo>
                    <a:lnTo>
                      <a:pt x="746" y="399"/>
                    </a:lnTo>
                    <a:lnTo>
                      <a:pt x="769" y="473"/>
                    </a:lnTo>
                    <a:lnTo>
                      <a:pt x="793" y="478"/>
                    </a:lnTo>
                    <a:lnTo>
                      <a:pt x="817" y="499"/>
                    </a:lnTo>
                    <a:lnTo>
                      <a:pt x="840" y="516"/>
                    </a:lnTo>
                    <a:lnTo>
                      <a:pt x="864" y="312"/>
                    </a:lnTo>
                    <a:lnTo>
                      <a:pt x="888" y="153"/>
                    </a:lnTo>
                    <a:lnTo>
                      <a:pt x="911" y="140"/>
                    </a:lnTo>
                    <a:lnTo>
                      <a:pt x="935" y="169"/>
                    </a:lnTo>
                    <a:lnTo>
                      <a:pt x="959" y="164"/>
                    </a:lnTo>
                    <a:lnTo>
                      <a:pt x="982" y="117"/>
                    </a:lnTo>
                    <a:lnTo>
                      <a:pt x="1006" y="83"/>
                    </a:lnTo>
                    <a:lnTo>
                      <a:pt x="1030" y="75"/>
                    </a:lnTo>
                    <a:lnTo>
                      <a:pt x="1053" y="80"/>
                    </a:lnTo>
                    <a:lnTo>
                      <a:pt x="1077" y="95"/>
                    </a:lnTo>
                    <a:lnTo>
                      <a:pt x="1101" y="126"/>
                    </a:lnTo>
                    <a:lnTo>
                      <a:pt x="1124" y="147"/>
                    </a:lnTo>
                    <a:lnTo>
                      <a:pt x="1148" y="137"/>
                    </a:lnTo>
                    <a:lnTo>
                      <a:pt x="1172" y="119"/>
                    </a:lnTo>
                    <a:lnTo>
                      <a:pt x="1195" y="119"/>
                    </a:lnTo>
                    <a:lnTo>
                      <a:pt x="1219" y="116"/>
                    </a:lnTo>
                    <a:lnTo>
                      <a:pt x="1243" y="92"/>
                    </a:lnTo>
                    <a:lnTo>
                      <a:pt x="1266" y="80"/>
                    </a:lnTo>
                    <a:lnTo>
                      <a:pt x="1290" y="92"/>
                    </a:lnTo>
                    <a:lnTo>
                      <a:pt x="1314" y="92"/>
                    </a:lnTo>
                    <a:lnTo>
                      <a:pt x="1337" y="71"/>
                    </a:lnTo>
                    <a:lnTo>
                      <a:pt x="1361" y="52"/>
                    </a:lnTo>
                    <a:lnTo>
                      <a:pt x="1385" y="45"/>
                    </a:lnTo>
                    <a:lnTo>
                      <a:pt x="1408" y="44"/>
                    </a:lnTo>
                    <a:lnTo>
                      <a:pt x="1432" y="68"/>
                    </a:lnTo>
                    <a:lnTo>
                      <a:pt x="1456" y="125"/>
                    </a:lnTo>
                    <a:lnTo>
                      <a:pt x="1479" y="191"/>
                    </a:lnTo>
                    <a:lnTo>
                      <a:pt x="1503" y="339"/>
                    </a:lnTo>
                    <a:lnTo>
                      <a:pt x="1527" y="544"/>
                    </a:lnTo>
                    <a:lnTo>
                      <a:pt x="1550" y="1259"/>
                    </a:lnTo>
                    <a:lnTo>
                      <a:pt x="1574" y="4014"/>
                    </a:lnTo>
                    <a:lnTo>
                      <a:pt x="1598" y="7994"/>
                    </a:lnTo>
                    <a:lnTo>
                      <a:pt x="1621" y="8484"/>
                    </a:lnTo>
                    <a:lnTo>
                      <a:pt x="1645" y="5703"/>
                    </a:lnTo>
                    <a:lnTo>
                      <a:pt x="1669" y="2489"/>
                    </a:lnTo>
                    <a:lnTo>
                      <a:pt x="1692" y="1002"/>
                    </a:lnTo>
                    <a:lnTo>
                      <a:pt x="1716" y="520"/>
                    </a:lnTo>
                    <a:lnTo>
                      <a:pt x="1740" y="352"/>
                    </a:lnTo>
                    <a:lnTo>
                      <a:pt x="1763" y="280"/>
                    </a:lnTo>
                    <a:lnTo>
                      <a:pt x="1787" y="246"/>
                    </a:lnTo>
                    <a:lnTo>
                      <a:pt x="1811" y="232"/>
                    </a:lnTo>
                    <a:lnTo>
                      <a:pt x="1834" y="226"/>
                    </a:lnTo>
                    <a:lnTo>
                      <a:pt x="1858" y="220"/>
                    </a:lnTo>
                    <a:lnTo>
                      <a:pt x="1882" y="195"/>
                    </a:lnTo>
                    <a:lnTo>
                      <a:pt x="1905" y="169"/>
                    </a:lnTo>
                    <a:lnTo>
                      <a:pt x="1929" y="156"/>
                    </a:lnTo>
                    <a:lnTo>
                      <a:pt x="1953" y="158"/>
                    </a:lnTo>
                    <a:lnTo>
                      <a:pt x="1976" y="168"/>
                    </a:lnTo>
                    <a:lnTo>
                      <a:pt x="2000" y="163"/>
                    </a:lnTo>
                    <a:lnTo>
                      <a:pt x="2024" y="157"/>
                    </a:lnTo>
                    <a:lnTo>
                      <a:pt x="2047" y="153"/>
                    </a:lnTo>
                    <a:lnTo>
                      <a:pt x="2071" y="149"/>
                    </a:lnTo>
                    <a:lnTo>
                      <a:pt x="2095" y="147"/>
                    </a:lnTo>
                    <a:lnTo>
                      <a:pt x="2118" y="144"/>
                    </a:lnTo>
                    <a:lnTo>
                      <a:pt x="2142" y="138"/>
                    </a:lnTo>
                    <a:lnTo>
                      <a:pt x="2166" y="136"/>
                    </a:lnTo>
                    <a:lnTo>
                      <a:pt x="2189" y="135"/>
                    </a:lnTo>
                    <a:lnTo>
                      <a:pt x="2213" y="135"/>
                    </a:lnTo>
                    <a:lnTo>
                      <a:pt x="2237" y="140"/>
                    </a:lnTo>
                    <a:lnTo>
                      <a:pt x="2260" y="147"/>
                    </a:lnTo>
                    <a:lnTo>
                      <a:pt x="2284" y="156"/>
                    </a:lnTo>
                    <a:lnTo>
                      <a:pt x="2308" y="160"/>
                    </a:lnTo>
                    <a:lnTo>
                      <a:pt x="2331" y="160"/>
                    </a:lnTo>
                    <a:lnTo>
                      <a:pt x="2355" y="159"/>
                    </a:lnTo>
                    <a:lnTo>
                      <a:pt x="2379" y="177"/>
                    </a:lnTo>
                    <a:lnTo>
                      <a:pt x="2402" y="208"/>
                    </a:lnTo>
                    <a:lnTo>
                      <a:pt x="2426" y="234"/>
                    </a:lnTo>
                    <a:lnTo>
                      <a:pt x="2450" y="224"/>
                    </a:lnTo>
                    <a:lnTo>
                      <a:pt x="2473" y="196"/>
                    </a:lnTo>
                    <a:lnTo>
                      <a:pt x="2497" y="174"/>
                    </a:lnTo>
                    <a:lnTo>
                      <a:pt x="2521" y="158"/>
                    </a:lnTo>
                    <a:lnTo>
                      <a:pt x="2544" y="149"/>
                    </a:lnTo>
                    <a:lnTo>
                      <a:pt x="2568" y="149"/>
                    </a:lnTo>
                    <a:lnTo>
                      <a:pt x="2592" y="152"/>
                    </a:lnTo>
                    <a:lnTo>
                      <a:pt x="2615" y="155"/>
                    </a:lnTo>
                    <a:lnTo>
                      <a:pt x="2639" y="177"/>
                    </a:lnTo>
                    <a:lnTo>
                      <a:pt x="2663" y="351"/>
                    </a:lnTo>
                    <a:lnTo>
                      <a:pt x="2686" y="1389"/>
                    </a:lnTo>
                    <a:lnTo>
                      <a:pt x="2710" y="4186"/>
                    </a:lnTo>
                    <a:lnTo>
                      <a:pt x="2734" y="8318"/>
                    </a:lnTo>
                    <a:lnTo>
                      <a:pt x="2757" y="9765"/>
                    </a:lnTo>
                    <a:lnTo>
                      <a:pt x="2781" y="9500"/>
                    </a:lnTo>
                    <a:lnTo>
                      <a:pt x="2805" y="7942"/>
                    </a:lnTo>
                    <a:lnTo>
                      <a:pt x="2828" y="3595"/>
                    </a:lnTo>
                    <a:lnTo>
                      <a:pt x="2852" y="1315"/>
                    </a:lnTo>
                    <a:lnTo>
                      <a:pt x="2876" y="571"/>
                    </a:lnTo>
                    <a:lnTo>
                      <a:pt x="2899" y="379"/>
                    </a:lnTo>
                    <a:lnTo>
                      <a:pt x="2923" y="328"/>
                    </a:lnTo>
                    <a:lnTo>
                      <a:pt x="2947" y="306"/>
                    </a:lnTo>
                    <a:lnTo>
                      <a:pt x="2970" y="280"/>
                    </a:lnTo>
                    <a:lnTo>
                      <a:pt x="2994" y="253"/>
                    </a:lnTo>
                    <a:lnTo>
                      <a:pt x="3018" y="225"/>
                    </a:lnTo>
                    <a:lnTo>
                      <a:pt x="3041" y="220"/>
                    </a:lnTo>
                    <a:lnTo>
                      <a:pt x="3065" y="217"/>
                    </a:lnTo>
                    <a:lnTo>
                      <a:pt x="3089" y="228"/>
                    </a:lnTo>
                    <a:lnTo>
                      <a:pt x="3112" y="240"/>
                    </a:lnTo>
                    <a:lnTo>
                      <a:pt x="3136" y="254"/>
                    </a:lnTo>
                    <a:lnTo>
                      <a:pt x="3160" y="246"/>
                    </a:lnTo>
                    <a:lnTo>
                      <a:pt x="3183" y="231"/>
                    </a:lnTo>
                    <a:lnTo>
                      <a:pt x="3207" y="218"/>
                    </a:lnTo>
                    <a:lnTo>
                      <a:pt x="3231" y="207"/>
                    </a:lnTo>
                    <a:lnTo>
                      <a:pt x="3254" y="203"/>
                    </a:lnTo>
                    <a:lnTo>
                      <a:pt x="3278" y="200"/>
                    </a:lnTo>
                    <a:lnTo>
                      <a:pt x="3302" y="199"/>
                    </a:lnTo>
                    <a:lnTo>
                      <a:pt x="3325" y="198"/>
                    </a:lnTo>
                    <a:lnTo>
                      <a:pt x="3349" y="199"/>
                    </a:lnTo>
                    <a:lnTo>
                      <a:pt x="3373" y="200"/>
                    </a:lnTo>
                    <a:lnTo>
                      <a:pt x="3396" y="203"/>
                    </a:lnTo>
                    <a:lnTo>
                      <a:pt x="3420" y="210"/>
                    </a:lnTo>
                    <a:lnTo>
                      <a:pt x="3444" y="211"/>
                    </a:lnTo>
                    <a:lnTo>
                      <a:pt x="3467" y="212"/>
                    </a:lnTo>
                    <a:lnTo>
                      <a:pt x="3491" y="216"/>
                    </a:lnTo>
                    <a:lnTo>
                      <a:pt x="3515" y="221"/>
                    </a:lnTo>
                    <a:lnTo>
                      <a:pt x="3538" y="233"/>
                    </a:lnTo>
                    <a:lnTo>
                      <a:pt x="3562" y="239"/>
                    </a:lnTo>
                    <a:lnTo>
                      <a:pt x="3586" y="236"/>
                    </a:lnTo>
                    <a:lnTo>
                      <a:pt x="3609" y="230"/>
                    </a:lnTo>
                    <a:lnTo>
                      <a:pt x="3633" y="220"/>
                    </a:lnTo>
                    <a:lnTo>
                      <a:pt x="3657" y="209"/>
                    </a:lnTo>
                    <a:lnTo>
                      <a:pt x="3680" y="205"/>
                    </a:lnTo>
                    <a:lnTo>
                      <a:pt x="3704" y="202"/>
                    </a:lnTo>
                    <a:lnTo>
                      <a:pt x="3728" y="205"/>
                    </a:lnTo>
                    <a:lnTo>
                      <a:pt x="3751" y="205"/>
                    </a:lnTo>
                    <a:lnTo>
                      <a:pt x="3775" y="210"/>
                    </a:lnTo>
                    <a:lnTo>
                      <a:pt x="3799" y="211"/>
                    </a:lnTo>
                    <a:lnTo>
                      <a:pt x="3822" y="213"/>
                    </a:lnTo>
                    <a:lnTo>
                      <a:pt x="3846" y="215"/>
                    </a:lnTo>
                    <a:lnTo>
                      <a:pt x="3870" y="215"/>
                    </a:lnTo>
                    <a:lnTo>
                      <a:pt x="3893" y="217"/>
                    </a:lnTo>
                    <a:lnTo>
                      <a:pt x="3917" y="220"/>
                    </a:lnTo>
                    <a:lnTo>
                      <a:pt x="3941" y="215"/>
                    </a:lnTo>
                    <a:lnTo>
                      <a:pt x="3964" y="214"/>
                    </a:lnTo>
                    <a:lnTo>
                      <a:pt x="3988" y="212"/>
                    </a:lnTo>
                    <a:lnTo>
                      <a:pt x="4012" y="214"/>
                    </a:lnTo>
                    <a:lnTo>
                      <a:pt x="4035" y="217"/>
                    </a:lnTo>
                    <a:lnTo>
                      <a:pt x="4059" y="217"/>
                    </a:lnTo>
                    <a:lnTo>
                      <a:pt x="4083" y="217"/>
                    </a:lnTo>
                    <a:lnTo>
                      <a:pt x="4106" y="218"/>
                    </a:lnTo>
                    <a:lnTo>
                      <a:pt x="4130" y="220"/>
                    </a:lnTo>
                    <a:lnTo>
                      <a:pt x="4154" y="221"/>
                    </a:lnTo>
                    <a:lnTo>
                      <a:pt x="4177" y="225"/>
                    </a:lnTo>
                    <a:lnTo>
                      <a:pt x="4201" y="224"/>
                    </a:lnTo>
                    <a:lnTo>
                      <a:pt x="4225" y="226"/>
                    </a:lnTo>
                    <a:lnTo>
                      <a:pt x="4248" y="228"/>
                    </a:lnTo>
                    <a:lnTo>
                      <a:pt x="4272" y="259"/>
                    </a:lnTo>
                    <a:lnTo>
                      <a:pt x="4296" y="345"/>
                    </a:lnTo>
                    <a:lnTo>
                      <a:pt x="4319" y="496"/>
                    </a:lnTo>
                    <a:lnTo>
                      <a:pt x="4343" y="643"/>
                    </a:lnTo>
                    <a:lnTo>
                      <a:pt x="4367" y="678"/>
                    </a:lnTo>
                    <a:lnTo>
                      <a:pt x="4390" y="574"/>
                    </a:lnTo>
                    <a:lnTo>
                      <a:pt x="4414" y="429"/>
                    </a:lnTo>
                    <a:lnTo>
                      <a:pt x="4438" y="324"/>
                    </a:lnTo>
                    <a:lnTo>
                      <a:pt x="4461" y="274"/>
                    </a:lnTo>
                    <a:lnTo>
                      <a:pt x="4485" y="261"/>
                    </a:lnTo>
                    <a:lnTo>
                      <a:pt x="4509" y="283"/>
                    </a:lnTo>
                    <a:lnTo>
                      <a:pt x="4532" y="445"/>
                    </a:lnTo>
                    <a:lnTo>
                      <a:pt x="4556" y="1017"/>
                    </a:lnTo>
                    <a:lnTo>
                      <a:pt x="4580" y="2225"/>
                    </a:lnTo>
                    <a:lnTo>
                      <a:pt x="4603" y="3818"/>
                    </a:lnTo>
                    <a:lnTo>
                      <a:pt x="4627" y="5146"/>
                    </a:lnTo>
                    <a:lnTo>
                      <a:pt x="4651" y="5421"/>
                    </a:lnTo>
                    <a:lnTo>
                      <a:pt x="4674" y="4303"/>
                    </a:lnTo>
                    <a:lnTo>
                      <a:pt x="4698" y="2596"/>
                    </a:lnTo>
                    <a:lnTo>
                      <a:pt x="4722" y="1299"/>
                    </a:lnTo>
                    <a:lnTo>
                      <a:pt x="4745" y="662"/>
                    </a:lnTo>
                    <a:lnTo>
                      <a:pt x="4769" y="431"/>
                    </a:lnTo>
                    <a:lnTo>
                      <a:pt x="4793" y="353"/>
                    </a:lnTo>
                    <a:lnTo>
                      <a:pt x="4816" y="320"/>
                    </a:lnTo>
                    <a:lnTo>
                      <a:pt x="4840" y="297"/>
                    </a:lnTo>
                    <a:lnTo>
                      <a:pt x="4864" y="288"/>
                    </a:lnTo>
                    <a:lnTo>
                      <a:pt x="4887" y="278"/>
                    </a:lnTo>
                    <a:lnTo>
                      <a:pt x="4911" y="271"/>
                    </a:lnTo>
                    <a:lnTo>
                      <a:pt x="4935" y="263"/>
                    </a:lnTo>
                    <a:lnTo>
                      <a:pt x="4958" y="260"/>
                    </a:lnTo>
                    <a:lnTo>
                      <a:pt x="4982" y="255"/>
                    </a:lnTo>
                    <a:lnTo>
                      <a:pt x="5006" y="249"/>
                    </a:lnTo>
                    <a:lnTo>
                      <a:pt x="5029" y="247"/>
                    </a:lnTo>
                    <a:lnTo>
                      <a:pt x="5053" y="245"/>
                    </a:lnTo>
                    <a:lnTo>
                      <a:pt x="5077" y="248"/>
                    </a:lnTo>
                    <a:lnTo>
                      <a:pt x="5100" y="267"/>
                    </a:lnTo>
                    <a:lnTo>
                      <a:pt x="5124" y="333"/>
                    </a:lnTo>
                    <a:lnTo>
                      <a:pt x="5148" y="482"/>
                    </a:lnTo>
                    <a:lnTo>
                      <a:pt x="5171" y="780"/>
                    </a:lnTo>
                    <a:lnTo>
                      <a:pt x="5195" y="1257"/>
                    </a:lnTo>
                    <a:lnTo>
                      <a:pt x="5219" y="1777"/>
                    </a:lnTo>
                    <a:lnTo>
                      <a:pt x="5242" y="2127"/>
                    </a:lnTo>
                    <a:lnTo>
                      <a:pt x="5266" y="2078"/>
                    </a:lnTo>
                    <a:lnTo>
                      <a:pt x="5290" y="1644"/>
                    </a:lnTo>
                    <a:lnTo>
                      <a:pt x="5313" y="1093"/>
                    </a:lnTo>
                    <a:lnTo>
                      <a:pt x="5337" y="645"/>
                    </a:lnTo>
                    <a:lnTo>
                      <a:pt x="5361" y="406"/>
                    </a:lnTo>
                    <a:lnTo>
                      <a:pt x="5384" y="303"/>
                    </a:lnTo>
                    <a:lnTo>
                      <a:pt x="5408" y="261"/>
                    </a:lnTo>
                    <a:lnTo>
                      <a:pt x="5432" y="248"/>
                    </a:lnTo>
                    <a:lnTo>
                      <a:pt x="5455" y="246"/>
                    </a:lnTo>
                    <a:lnTo>
                      <a:pt x="5479" y="245"/>
                    </a:lnTo>
                    <a:lnTo>
                      <a:pt x="5503" y="252"/>
                    </a:lnTo>
                    <a:lnTo>
                      <a:pt x="5526" y="256"/>
                    </a:lnTo>
                    <a:lnTo>
                      <a:pt x="5550" y="261"/>
                    </a:lnTo>
                    <a:lnTo>
                      <a:pt x="5574" y="265"/>
                    </a:lnTo>
                    <a:lnTo>
                      <a:pt x="5597" y="275"/>
                    </a:lnTo>
                    <a:lnTo>
                      <a:pt x="5621" y="274"/>
                    </a:lnTo>
                    <a:lnTo>
                      <a:pt x="5645" y="276"/>
                    </a:lnTo>
                    <a:lnTo>
                      <a:pt x="5668" y="272"/>
                    </a:lnTo>
                    <a:lnTo>
                      <a:pt x="5692" y="273"/>
                    </a:lnTo>
                    <a:lnTo>
                      <a:pt x="5716" y="266"/>
                    </a:lnTo>
                    <a:lnTo>
                      <a:pt x="5739" y="265"/>
                    </a:lnTo>
                    <a:lnTo>
                      <a:pt x="5763" y="270"/>
                    </a:lnTo>
                    <a:lnTo>
                      <a:pt x="5787" y="286"/>
                    </a:lnTo>
                    <a:lnTo>
                      <a:pt x="5810" y="315"/>
                    </a:lnTo>
                    <a:lnTo>
                      <a:pt x="5834" y="336"/>
                    </a:lnTo>
                    <a:lnTo>
                      <a:pt x="5858" y="349"/>
                    </a:lnTo>
                    <a:lnTo>
                      <a:pt x="5881" y="338"/>
                    </a:lnTo>
                    <a:lnTo>
                      <a:pt x="5905" y="322"/>
                    </a:lnTo>
                    <a:lnTo>
                      <a:pt x="5929" y="305"/>
                    </a:lnTo>
                    <a:lnTo>
                      <a:pt x="5952" y="290"/>
                    </a:lnTo>
                    <a:lnTo>
                      <a:pt x="5976" y="280"/>
                    </a:lnTo>
                    <a:lnTo>
                      <a:pt x="6000" y="273"/>
                    </a:lnTo>
                    <a:lnTo>
                      <a:pt x="6023" y="264"/>
                    </a:lnTo>
                    <a:lnTo>
                      <a:pt x="6047" y="257"/>
                    </a:lnTo>
                    <a:lnTo>
                      <a:pt x="6071" y="249"/>
                    </a:lnTo>
                    <a:lnTo>
                      <a:pt x="6094" y="238"/>
                    </a:lnTo>
                    <a:lnTo>
                      <a:pt x="6118" y="230"/>
                    </a:lnTo>
                    <a:lnTo>
                      <a:pt x="6142" y="228"/>
                    </a:lnTo>
                    <a:lnTo>
                      <a:pt x="6165" y="224"/>
                    </a:lnTo>
                    <a:lnTo>
                      <a:pt x="6189" y="228"/>
                    </a:lnTo>
                    <a:lnTo>
                      <a:pt x="6213" y="233"/>
                    </a:lnTo>
                    <a:lnTo>
                      <a:pt x="6236" y="237"/>
                    </a:lnTo>
                    <a:lnTo>
                      <a:pt x="6260" y="242"/>
                    </a:lnTo>
                    <a:lnTo>
                      <a:pt x="6284" y="245"/>
                    </a:lnTo>
                    <a:lnTo>
                      <a:pt x="6307" y="244"/>
                    </a:lnTo>
                    <a:lnTo>
                      <a:pt x="6331" y="242"/>
                    </a:lnTo>
                    <a:lnTo>
                      <a:pt x="6355" y="243"/>
                    </a:lnTo>
                    <a:lnTo>
                      <a:pt x="6378" y="237"/>
                    </a:lnTo>
                    <a:lnTo>
                      <a:pt x="6402" y="233"/>
                    </a:lnTo>
                    <a:lnTo>
                      <a:pt x="6426" y="225"/>
                    </a:lnTo>
                    <a:lnTo>
                      <a:pt x="6449" y="218"/>
                    </a:lnTo>
                    <a:lnTo>
                      <a:pt x="6473" y="208"/>
                    </a:lnTo>
                    <a:lnTo>
                      <a:pt x="6497" y="200"/>
                    </a:lnTo>
                    <a:lnTo>
                      <a:pt x="6520" y="195"/>
                    </a:lnTo>
                    <a:lnTo>
                      <a:pt x="6544" y="193"/>
                    </a:lnTo>
                    <a:lnTo>
                      <a:pt x="6568" y="190"/>
                    </a:lnTo>
                    <a:lnTo>
                      <a:pt x="6591" y="191"/>
                    </a:lnTo>
                    <a:lnTo>
                      <a:pt x="6615" y="195"/>
                    </a:lnTo>
                    <a:lnTo>
                      <a:pt x="6639" y="200"/>
                    </a:lnTo>
                    <a:lnTo>
                      <a:pt x="6662" y="199"/>
                    </a:lnTo>
                    <a:lnTo>
                      <a:pt x="6686" y="206"/>
                    </a:lnTo>
                    <a:lnTo>
                      <a:pt x="6710" y="216"/>
                    </a:lnTo>
                    <a:lnTo>
                      <a:pt x="6733" y="234"/>
                    </a:lnTo>
                    <a:lnTo>
                      <a:pt x="6757" y="254"/>
                    </a:lnTo>
                    <a:lnTo>
                      <a:pt x="6781" y="271"/>
                    </a:lnTo>
                    <a:lnTo>
                      <a:pt x="6804" y="277"/>
                    </a:lnTo>
                    <a:lnTo>
                      <a:pt x="6828" y="263"/>
                    </a:lnTo>
                    <a:lnTo>
                      <a:pt x="6852" y="242"/>
                    </a:lnTo>
                    <a:lnTo>
                      <a:pt x="6875" y="213"/>
                    </a:lnTo>
                    <a:lnTo>
                      <a:pt x="6899" y="196"/>
                    </a:lnTo>
                    <a:lnTo>
                      <a:pt x="6923" y="183"/>
                    </a:lnTo>
                    <a:lnTo>
                      <a:pt x="6946" y="172"/>
                    </a:lnTo>
                    <a:lnTo>
                      <a:pt x="6970" y="170"/>
                    </a:lnTo>
                    <a:lnTo>
                      <a:pt x="6994" y="172"/>
                    </a:lnTo>
                    <a:lnTo>
                      <a:pt x="7017" y="181"/>
                    </a:lnTo>
                    <a:lnTo>
                      <a:pt x="7041" y="210"/>
                    </a:lnTo>
                    <a:lnTo>
                      <a:pt x="7065" y="262"/>
                    </a:lnTo>
                    <a:lnTo>
                      <a:pt x="7088" y="329"/>
                    </a:lnTo>
                    <a:lnTo>
                      <a:pt x="7112" y="380"/>
                    </a:lnTo>
                    <a:lnTo>
                      <a:pt x="7136" y="398"/>
                    </a:lnTo>
                    <a:lnTo>
                      <a:pt x="7159" y="376"/>
                    </a:lnTo>
                    <a:lnTo>
                      <a:pt x="7183" y="333"/>
                    </a:lnTo>
                    <a:lnTo>
                      <a:pt x="7207" y="291"/>
                    </a:lnTo>
                    <a:lnTo>
                      <a:pt x="7230" y="262"/>
                    </a:lnTo>
                    <a:lnTo>
                      <a:pt x="7254" y="242"/>
                    </a:lnTo>
                    <a:lnTo>
                      <a:pt x="7278" y="220"/>
                    </a:lnTo>
                    <a:lnTo>
                      <a:pt x="7301" y="195"/>
                    </a:lnTo>
                    <a:lnTo>
                      <a:pt x="7325" y="171"/>
                    </a:lnTo>
                    <a:lnTo>
                      <a:pt x="7349" y="157"/>
                    </a:lnTo>
                    <a:lnTo>
                      <a:pt x="7372" y="149"/>
                    </a:lnTo>
                    <a:lnTo>
                      <a:pt x="7396" y="144"/>
                    </a:lnTo>
                    <a:lnTo>
                      <a:pt x="7420" y="145"/>
                    </a:lnTo>
                    <a:lnTo>
                      <a:pt x="7443" y="146"/>
                    </a:lnTo>
                    <a:lnTo>
                      <a:pt x="7467" y="146"/>
                    </a:lnTo>
                    <a:lnTo>
                      <a:pt x="7491" y="150"/>
                    </a:lnTo>
                    <a:lnTo>
                      <a:pt x="7514" y="163"/>
                    </a:lnTo>
                    <a:lnTo>
                      <a:pt x="7538" y="201"/>
                    </a:lnTo>
                    <a:lnTo>
                      <a:pt x="7562" y="248"/>
                    </a:lnTo>
                    <a:lnTo>
                      <a:pt x="7585" y="298"/>
                    </a:lnTo>
                    <a:lnTo>
                      <a:pt x="7609" y="330"/>
                    </a:lnTo>
                    <a:lnTo>
                      <a:pt x="7633" y="316"/>
                    </a:lnTo>
                    <a:lnTo>
                      <a:pt x="7656" y="280"/>
                    </a:lnTo>
                    <a:lnTo>
                      <a:pt x="7680" y="228"/>
                    </a:lnTo>
                    <a:lnTo>
                      <a:pt x="7704" y="180"/>
                    </a:lnTo>
                    <a:lnTo>
                      <a:pt x="7727" y="150"/>
                    </a:lnTo>
                    <a:lnTo>
                      <a:pt x="7751" y="132"/>
                    </a:lnTo>
                    <a:lnTo>
                      <a:pt x="7775" y="125"/>
                    </a:lnTo>
                    <a:lnTo>
                      <a:pt x="7798" y="123"/>
                    </a:lnTo>
                    <a:lnTo>
                      <a:pt x="7822" y="129"/>
                    </a:lnTo>
                    <a:lnTo>
                      <a:pt x="7846" y="135"/>
                    </a:lnTo>
                    <a:lnTo>
                      <a:pt x="7869" y="143"/>
                    </a:lnTo>
                    <a:lnTo>
                      <a:pt x="7893" y="152"/>
                    </a:lnTo>
                    <a:lnTo>
                      <a:pt x="7917" y="158"/>
                    </a:lnTo>
                    <a:lnTo>
                      <a:pt x="7940" y="155"/>
                    </a:lnTo>
                    <a:lnTo>
                      <a:pt x="7964" y="148"/>
                    </a:lnTo>
                    <a:lnTo>
                      <a:pt x="7988" y="139"/>
                    </a:lnTo>
                    <a:lnTo>
                      <a:pt x="8011" y="131"/>
                    </a:lnTo>
                    <a:lnTo>
                      <a:pt x="8035" y="121"/>
                    </a:lnTo>
                    <a:lnTo>
                      <a:pt x="8059" y="118"/>
                    </a:lnTo>
                    <a:lnTo>
                      <a:pt x="8082" y="114"/>
                    </a:lnTo>
                    <a:lnTo>
                      <a:pt x="8106" y="111"/>
                    </a:lnTo>
                    <a:lnTo>
                      <a:pt x="8130" y="111"/>
                    </a:lnTo>
                    <a:lnTo>
                      <a:pt x="8153" y="112"/>
                    </a:lnTo>
                    <a:lnTo>
                      <a:pt x="8177" y="110"/>
                    </a:lnTo>
                    <a:lnTo>
                      <a:pt x="8201" y="111"/>
                    </a:lnTo>
                    <a:lnTo>
                      <a:pt x="8224" y="113"/>
                    </a:lnTo>
                    <a:lnTo>
                      <a:pt x="8248" y="110"/>
                    </a:lnTo>
                    <a:lnTo>
                      <a:pt x="8272" y="112"/>
                    </a:lnTo>
                    <a:lnTo>
                      <a:pt x="8295" y="108"/>
                    </a:lnTo>
                    <a:lnTo>
                      <a:pt x="8319" y="108"/>
                    </a:lnTo>
                    <a:lnTo>
                      <a:pt x="8343" y="109"/>
                    </a:lnTo>
                    <a:lnTo>
                      <a:pt x="8366" y="110"/>
                    </a:lnTo>
                    <a:lnTo>
                      <a:pt x="8390" y="110"/>
                    </a:lnTo>
                    <a:lnTo>
                      <a:pt x="8414" y="106"/>
                    </a:lnTo>
                    <a:lnTo>
                      <a:pt x="8437" y="109"/>
                    </a:lnTo>
                    <a:lnTo>
                      <a:pt x="8461" y="114"/>
                    </a:lnTo>
                    <a:lnTo>
                      <a:pt x="8485" y="133"/>
                    </a:lnTo>
                    <a:lnTo>
                      <a:pt x="8508" y="178"/>
                    </a:lnTo>
                    <a:lnTo>
                      <a:pt x="8532" y="263"/>
                    </a:lnTo>
                    <a:lnTo>
                      <a:pt x="8556" y="405"/>
                    </a:lnTo>
                    <a:lnTo>
                      <a:pt x="8579" y="585"/>
                    </a:lnTo>
                    <a:lnTo>
                      <a:pt x="8603" y="758"/>
                    </a:lnTo>
                    <a:lnTo>
                      <a:pt x="8627" y="850"/>
                    </a:lnTo>
                    <a:lnTo>
                      <a:pt x="8650" y="815"/>
                    </a:lnTo>
                    <a:lnTo>
                      <a:pt x="8674" y="679"/>
                    </a:lnTo>
                    <a:lnTo>
                      <a:pt x="8698" y="495"/>
                    </a:lnTo>
                    <a:lnTo>
                      <a:pt x="8721" y="335"/>
                    </a:lnTo>
                    <a:lnTo>
                      <a:pt x="8745" y="230"/>
                    </a:lnTo>
                    <a:lnTo>
                      <a:pt x="8769" y="168"/>
                    </a:lnTo>
                    <a:lnTo>
                      <a:pt x="8792" y="135"/>
                    </a:lnTo>
                    <a:lnTo>
                      <a:pt x="8816" y="120"/>
                    </a:lnTo>
                    <a:lnTo>
                      <a:pt x="8840" y="112"/>
                    </a:lnTo>
                    <a:lnTo>
                      <a:pt x="8863" y="105"/>
                    </a:lnTo>
                    <a:lnTo>
                      <a:pt x="8887" y="101"/>
                    </a:lnTo>
                    <a:lnTo>
                      <a:pt x="8911" y="98"/>
                    </a:lnTo>
                    <a:lnTo>
                      <a:pt x="8934" y="96"/>
                    </a:lnTo>
                    <a:lnTo>
                      <a:pt x="8958" y="92"/>
                    </a:lnTo>
                    <a:lnTo>
                      <a:pt x="8982" y="93"/>
                    </a:lnTo>
                    <a:lnTo>
                      <a:pt x="9005" y="90"/>
                    </a:lnTo>
                    <a:lnTo>
                      <a:pt x="9029" y="90"/>
                    </a:lnTo>
                    <a:lnTo>
                      <a:pt x="9053" y="91"/>
                    </a:lnTo>
                    <a:lnTo>
                      <a:pt x="9076" y="87"/>
                    </a:lnTo>
                    <a:lnTo>
                      <a:pt x="9100" y="88"/>
                    </a:lnTo>
                    <a:lnTo>
                      <a:pt x="9124" y="92"/>
                    </a:lnTo>
                    <a:lnTo>
                      <a:pt x="9147" y="90"/>
                    </a:lnTo>
                    <a:lnTo>
                      <a:pt x="9171" y="93"/>
                    </a:lnTo>
                    <a:lnTo>
                      <a:pt x="9195" y="98"/>
                    </a:lnTo>
                    <a:lnTo>
                      <a:pt x="9218" y="99"/>
                    </a:lnTo>
                    <a:lnTo>
                      <a:pt x="9242" y="98"/>
                    </a:lnTo>
                    <a:lnTo>
                      <a:pt x="9266" y="98"/>
                    </a:lnTo>
                    <a:lnTo>
                      <a:pt x="9289" y="91"/>
                    </a:lnTo>
                    <a:lnTo>
                      <a:pt x="9313" y="91"/>
                    </a:lnTo>
                    <a:lnTo>
                      <a:pt x="9337" y="86"/>
                    </a:lnTo>
                    <a:lnTo>
                      <a:pt x="9360" y="86"/>
                    </a:lnTo>
                    <a:lnTo>
                      <a:pt x="9366" y="85"/>
                    </a:lnTo>
                  </a:path>
                </a:pathLst>
              </a:custGeom>
              <a:noFill/>
              <a:ln w="3175" cmpd="sng">
                <a:solidFill>
                  <a:srgbClr val="00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en-US" dirty="0">
                  <a:solidFill>
                    <a:prstClr val="black"/>
                  </a:solidFill>
                </a:endParaRPr>
              </a:p>
            </p:txBody>
          </p:sp>
          <p:sp>
            <p:nvSpPr>
              <p:cNvPr id="166" name="Text Box 345"/>
              <p:cNvSpPr txBox="1">
                <a:spLocks noChangeArrowheads="1"/>
              </p:cNvSpPr>
              <p:nvPr/>
            </p:nvSpPr>
            <p:spPr bwMode="auto">
              <a:xfrm>
                <a:off x="2112" y="3132"/>
                <a:ext cx="556"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endParaRPr kumimoji="1" lang="en-US" altLang="ja-JP" sz="1400" b="1" dirty="0">
                  <a:solidFill>
                    <a:srgbClr val="000000"/>
                  </a:solidFill>
                  <a:latin typeface="Arial" pitchFamily="34" charset="0"/>
                </a:endParaRPr>
              </a:p>
              <a:p>
                <a:pPr eaLnBrk="1" hangingPunct="1"/>
                <a:r>
                  <a:rPr kumimoji="1" lang="en-US" altLang="ja-JP" sz="1400" b="1" dirty="0">
                    <a:solidFill>
                      <a:srgbClr val="000000"/>
                    </a:solidFill>
                    <a:latin typeface="Arial" pitchFamily="34" charset="0"/>
                  </a:rPr>
                  <a:t>Benzene</a:t>
                </a:r>
              </a:p>
            </p:txBody>
          </p:sp>
          <p:sp>
            <p:nvSpPr>
              <p:cNvPr id="167" name="Text Box 346"/>
              <p:cNvSpPr txBox="1">
                <a:spLocks noChangeArrowheads="1"/>
              </p:cNvSpPr>
              <p:nvPr/>
            </p:nvSpPr>
            <p:spPr bwMode="auto">
              <a:xfrm>
                <a:off x="2688" y="2976"/>
                <a:ext cx="517"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endParaRPr kumimoji="1" lang="en-US" altLang="ja-JP" sz="1400" b="1" dirty="0">
                  <a:solidFill>
                    <a:srgbClr val="000000"/>
                  </a:solidFill>
                  <a:latin typeface="Arial" pitchFamily="34" charset="0"/>
                </a:endParaRPr>
              </a:p>
              <a:p>
                <a:pPr eaLnBrk="1" hangingPunct="1"/>
                <a:r>
                  <a:rPr kumimoji="1" lang="en-US" altLang="ja-JP" sz="1400" b="1" dirty="0">
                    <a:solidFill>
                      <a:srgbClr val="000000"/>
                    </a:solidFill>
                    <a:latin typeface="Arial" pitchFamily="34" charset="0"/>
                  </a:rPr>
                  <a:t>Toluene</a:t>
                </a:r>
              </a:p>
            </p:txBody>
          </p:sp>
          <p:sp>
            <p:nvSpPr>
              <p:cNvPr id="168" name="Text Box 347"/>
              <p:cNvSpPr txBox="1">
                <a:spLocks noChangeArrowheads="1"/>
              </p:cNvSpPr>
              <p:nvPr/>
            </p:nvSpPr>
            <p:spPr bwMode="auto">
              <a:xfrm>
                <a:off x="3312" y="3264"/>
                <a:ext cx="460"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endParaRPr kumimoji="1" lang="en-US" altLang="ja-JP" sz="1400" b="1" dirty="0">
                  <a:solidFill>
                    <a:srgbClr val="000000"/>
                  </a:solidFill>
                  <a:latin typeface="Arial" pitchFamily="34" charset="0"/>
                </a:endParaRPr>
              </a:p>
              <a:p>
                <a:pPr eaLnBrk="1" hangingPunct="1"/>
                <a:r>
                  <a:rPr kumimoji="1" lang="en-US" altLang="ja-JP" sz="1400" b="1" dirty="0">
                    <a:solidFill>
                      <a:srgbClr val="000000"/>
                    </a:solidFill>
                    <a:latin typeface="Arial" pitchFamily="34" charset="0"/>
                  </a:rPr>
                  <a:t>Xylene</a:t>
                </a:r>
              </a:p>
            </p:txBody>
          </p:sp>
          <p:sp>
            <p:nvSpPr>
              <p:cNvPr id="169" name="Text Box 347"/>
              <p:cNvSpPr txBox="1">
                <a:spLocks noChangeArrowheads="1"/>
              </p:cNvSpPr>
              <p:nvPr/>
            </p:nvSpPr>
            <p:spPr bwMode="auto">
              <a:xfrm>
                <a:off x="3696" y="3504"/>
                <a:ext cx="838" cy="2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endParaRPr kumimoji="1" lang="en-US" altLang="ja-JP" sz="1400" b="1" dirty="0">
                  <a:solidFill>
                    <a:srgbClr val="000000"/>
                  </a:solidFill>
                  <a:latin typeface="Arial" pitchFamily="34" charset="0"/>
                </a:endParaRPr>
              </a:p>
              <a:p>
                <a:pPr eaLnBrk="1" hangingPunct="1"/>
                <a:r>
                  <a:rPr kumimoji="1" lang="en-US" altLang="ja-JP" sz="1400" b="1" dirty="0">
                    <a:solidFill>
                      <a:srgbClr val="000000"/>
                    </a:solidFill>
                    <a:latin typeface="Arial" pitchFamily="34" charset="0"/>
                  </a:rPr>
                  <a:t>Ethyl benzene</a:t>
                </a:r>
              </a:p>
            </p:txBody>
          </p:sp>
          <p:sp>
            <p:nvSpPr>
              <p:cNvPr id="170" name="Line 276"/>
              <p:cNvSpPr>
                <a:spLocks noChangeShapeType="1"/>
              </p:cNvSpPr>
              <p:nvPr/>
            </p:nvSpPr>
            <p:spPr bwMode="auto">
              <a:xfrm flipV="1">
                <a:off x="1920" y="3216"/>
                <a:ext cx="0" cy="768"/>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dirty="0">
                  <a:solidFill>
                    <a:prstClr val="black"/>
                  </a:solidFill>
                </a:endParaRPr>
              </a:p>
            </p:txBody>
          </p:sp>
        </p:grpSp>
        <p:sp>
          <p:nvSpPr>
            <p:cNvPr id="171" name="Rectangle 830"/>
            <p:cNvSpPr>
              <a:spLocks noChangeArrowheads="1"/>
            </p:cNvSpPr>
            <p:nvPr/>
          </p:nvSpPr>
          <p:spPr bwMode="auto">
            <a:xfrm>
              <a:off x="3486155" y="3632200"/>
              <a:ext cx="5268913" cy="523220"/>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defRPr/>
              </a:pPr>
              <a:r>
                <a:rPr kumimoji="1" lang="en-US" altLang="ja-JP" sz="1400" b="1" dirty="0">
                  <a:solidFill>
                    <a:prstClr val="black"/>
                  </a:solidFill>
                  <a:latin typeface="Verdana" pitchFamily="34" charset="0"/>
                </a:rPr>
                <a:t>Jatropha (0.55 mg) pyrolyzates from 1</a:t>
              </a:r>
              <a:r>
                <a:rPr kumimoji="1" lang="en-US" altLang="ja-JP" sz="1400" b="1" baseline="30000" dirty="0">
                  <a:solidFill>
                    <a:prstClr val="black"/>
                  </a:solidFill>
                  <a:latin typeface="Verdana" pitchFamily="34" charset="0"/>
                </a:rPr>
                <a:t>st</a:t>
              </a:r>
              <a:r>
                <a:rPr kumimoji="1" lang="en-US" altLang="ja-JP" sz="1400" b="1" dirty="0">
                  <a:solidFill>
                    <a:prstClr val="black"/>
                  </a:solidFill>
                  <a:latin typeface="Verdana" pitchFamily="34" charset="0"/>
                </a:rPr>
                <a:t> Reactor flow into 2</a:t>
              </a:r>
              <a:r>
                <a:rPr kumimoji="1" lang="en-US" altLang="ja-JP" sz="1400" b="1" baseline="30000" dirty="0">
                  <a:solidFill>
                    <a:prstClr val="black"/>
                  </a:solidFill>
                  <a:latin typeface="Verdana" pitchFamily="34" charset="0"/>
                </a:rPr>
                <a:t>nd</a:t>
              </a:r>
              <a:r>
                <a:rPr kumimoji="1" lang="en-US" altLang="ja-JP" sz="1400" b="1" dirty="0">
                  <a:solidFill>
                    <a:prstClr val="black"/>
                  </a:solidFill>
                  <a:latin typeface="Verdana" pitchFamily="34" charset="0"/>
                </a:rPr>
                <a:t> Reactor</a:t>
              </a:r>
              <a:r>
                <a:rPr kumimoji="1" lang="ja-JP" altLang="en-US" sz="1400" b="1" dirty="0">
                  <a:solidFill>
                    <a:prstClr val="black"/>
                  </a:solidFill>
                  <a:latin typeface="Verdana" pitchFamily="34" charset="0"/>
                </a:rPr>
                <a:t> </a:t>
              </a:r>
              <a:r>
                <a:rPr kumimoji="1" lang="en-US" altLang="ja-JP" sz="1400" b="1" dirty="0">
                  <a:solidFill>
                    <a:prstClr val="black"/>
                  </a:solidFill>
                  <a:latin typeface="Verdana" pitchFamily="34" charset="0"/>
                </a:rPr>
                <a:t>and transformed by catalyst</a:t>
              </a:r>
              <a:endParaRPr kumimoji="1" lang="ja-JP" altLang="en-US" sz="1400" b="1" dirty="0">
                <a:solidFill>
                  <a:prstClr val="black"/>
                </a:solidFill>
                <a:latin typeface="Verdana" pitchFamily="34" charset="0"/>
              </a:endParaRPr>
            </a:p>
          </p:txBody>
        </p:sp>
        <p:sp>
          <p:nvSpPr>
            <p:cNvPr id="173" name="TextBox 172"/>
            <p:cNvSpPr txBox="1">
              <a:spLocks noChangeArrowheads="1"/>
            </p:cNvSpPr>
            <p:nvPr/>
          </p:nvSpPr>
          <p:spPr bwMode="auto">
            <a:xfrm>
              <a:off x="5749932" y="4398964"/>
              <a:ext cx="2997937" cy="369332"/>
            </a:xfrm>
            <a:prstGeom prst="rect">
              <a:avLst/>
            </a:prstGeom>
            <a:solidFill>
              <a:srgbClr val="FFFF00"/>
            </a:solidFill>
            <a:ln w="9525">
              <a:solidFill>
                <a:schemeClr val="tx1"/>
              </a:solidFill>
              <a:miter lim="800000"/>
              <a:headEnd/>
              <a:tailEnd/>
            </a:ln>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lang="en-US" dirty="0">
                  <a:solidFill>
                    <a:prstClr val="black"/>
                  </a:solidFill>
                </a:rPr>
                <a:t>Bio-based fine chemicals</a:t>
              </a:r>
            </a:p>
          </p:txBody>
        </p:sp>
      </p:grpSp>
      <p:sp>
        <p:nvSpPr>
          <p:cNvPr id="175"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Tree>
    <p:extLst>
      <p:ext uri="{BB962C8B-B14F-4D97-AF65-F5344CB8AC3E}">
        <p14:creationId xmlns:p14="http://schemas.microsoft.com/office/powerpoint/2010/main" val="1348283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74"/>
                                        </p:tgtEl>
                                        <p:attrNameLst>
                                          <p:attrName>style.visibility</p:attrName>
                                        </p:attrNameLst>
                                      </p:cBhvr>
                                      <p:to>
                                        <p:strVal val="visible"/>
                                      </p:to>
                                    </p:set>
                                    <p:animEffect transition="in" filter="wipe(down)">
                                      <p:cBhvr>
                                        <p:cTn id="7"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9" name="Text Box 694"/>
          <p:cNvSpPr txBox="1">
            <a:spLocks noChangeArrowheads="1"/>
          </p:cNvSpPr>
          <p:nvPr/>
        </p:nvSpPr>
        <p:spPr bwMode="auto">
          <a:xfrm>
            <a:off x="1295400" y="1094601"/>
            <a:ext cx="69469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cs typeface="Arial" pitchFamily="34" charset="0"/>
              </a:rPr>
              <a:t>Col.: Ultra ALLOY-5, 30 m 0.25 mm 1 um, GC Oven: 40 (2 min)- 40 ºC/min - 300ºC (2 min)</a:t>
            </a:r>
          </a:p>
        </p:txBody>
      </p:sp>
      <p:sp>
        <p:nvSpPr>
          <p:cNvPr id="45061" name="Rectangle 662"/>
          <p:cNvSpPr>
            <a:spLocks noChangeArrowheads="1"/>
          </p:cNvSpPr>
          <p:nvPr/>
        </p:nvSpPr>
        <p:spPr bwMode="auto">
          <a:xfrm>
            <a:off x="382911" y="1633537"/>
            <a:ext cx="2081019" cy="400110"/>
          </a:xfrm>
          <a:prstGeom prst="rect">
            <a:avLst/>
          </a:prstGeom>
          <a:solidFill>
            <a:srgbClr val="FFFFCC"/>
          </a:solidFill>
          <a:ln w="9525">
            <a:solidFill>
              <a:srgbClr val="0033CC"/>
            </a:solidFill>
            <a:miter lim="800000"/>
            <a:headEnd/>
            <a:tailEnd/>
          </a:ln>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algn="ctr" eaLnBrk="1" hangingPunct="1"/>
            <a:r>
              <a:rPr lang="en-US" altLang="ja-JP" sz="2000" i="1" u="sng" dirty="0">
                <a:solidFill>
                  <a:prstClr val="black"/>
                </a:solidFill>
                <a:ea typeface="ＭＳ Ｐゴシック" pitchFamily="50" charset="-128"/>
                <a:cs typeface="Arial" pitchFamily="34" charset="0"/>
              </a:rPr>
              <a:t>Cellulose </a:t>
            </a:r>
            <a:r>
              <a:rPr lang="en-US" altLang="ja-JP" sz="1400" i="1" u="sng" dirty="0">
                <a:solidFill>
                  <a:prstClr val="black"/>
                </a:solidFill>
                <a:ea typeface="ＭＳ Ｐゴシック" pitchFamily="50" charset="-128"/>
                <a:cs typeface="Arial" pitchFamily="34" charset="0"/>
              </a:rPr>
              <a:t>(0.1 mg)</a:t>
            </a:r>
            <a:endParaRPr lang="en-US" altLang="ja-JP" sz="2000" dirty="0">
              <a:solidFill>
                <a:prstClr val="black"/>
              </a:solidFill>
              <a:ea typeface="ＭＳ Ｐゴシック" pitchFamily="50" charset="-128"/>
              <a:cs typeface="Arial" pitchFamily="34" charset="0"/>
            </a:endParaRPr>
          </a:p>
        </p:txBody>
      </p:sp>
      <p:grpSp>
        <p:nvGrpSpPr>
          <p:cNvPr id="2" name="グループ化 1"/>
          <p:cNvGrpSpPr/>
          <p:nvPr/>
        </p:nvGrpSpPr>
        <p:grpSpPr>
          <a:xfrm>
            <a:off x="2819401" y="1371601"/>
            <a:ext cx="5758243" cy="4704636"/>
            <a:chOff x="5410200" y="1371600"/>
            <a:chExt cx="3679826" cy="4704636"/>
          </a:xfrm>
        </p:grpSpPr>
        <p:sp>
          <p:nvSpPr>
            <p:cNvPr id="45080" name="正方形/長方形 350"/>
            <p:cNvSpPr>
              <a:spLocks noChangeArrowheads="1"/>
            </p:cNvSpPr>
            <p:nvPr/>
          </p:nvSpPr>
          <p:spPr bwMode="auto">
            <a:xfrm>
              <a:off x="5410200" y="1371600"/>
              <a:ext cx="2425996" cy="36933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u="sng" dirty="0">
                  <a:solidFill>
                    <a:srgbClr val="006666"/>
                  </a:solidFill>
                  <a:ea typeface="ＭＳ Ｐゴシック" pitchFamily="50" charset="-128"/>
                  <a:cs typeface="Arial" pitchFamily="34" charset="0"/>
                </a:rPr>
                <a:t> &lt; Molybdenum – H</a:t>
              </a:r>
              <a:r>
                <a:rPr lang="en-US" altLang="ja-JP" u="sng" baseline="-25000" dirty="0">
                  <a:solidFill>
                    <a:srgbClr val="006666"/>
                  </a:solidFill>
                  <a:ea typeface="ＭＳ Ｐゴシック" pitchFamily="50" charset="-128"/>
                  <a:cs typeface="Arial" pitchFamily="34" charset="0"/>
                </a:rPr>
                <a:t>2</a:t>
              </a:r>
              <a:r>
                <a:rPr lang="en-US" altLang="ja-JP" u="sng" dirty="0">
                  <a:solidFill>
                    <a:srgbClr val="006666"/>
                  </a:solidFill>
                  <a:ea typeface="ＭＳ Ｐゴシック" pitchFamily="50" charset="-128"/>
                  <a:cs typeface="Arial" pitchFamily="34" charset="0"/>
                </a:rPr>
                <a:t>S activated &gt;</a:t>
              </a:r>
            </a:p>
          </p:txBody>
        </p:sp>
        <p:grpSp>
          <p:nvGrpSpPr>
            <p:cNvPr id="45083" name="Group 213"/>
            <p:cNvGrpSpPr>
              <a:grpSpLocks/>
            </p:cNvGrpSpPr>
            <p:nvPr/>
          </p:nvGrpSpPr>
          <p:grpSpPr bwMode="auto">
            <a:xfrm>
              <a:off x="5703888" y="2096961"/>
              <a:ext cx="3386138" cy="2689352"/>
              <a:chOff x="3502" y="1178"/>
              <a:chExt cx="2133" cy="2647"/>
            </a:xfrm>
          </p:grpSpPr>
          <p:sp>
            <p:nvSpPr>
              <p:cNvPr id="45152" name="Freeform 822"/>
              <p:cNvSpPr>
                <a:spLocks/>
              </p:cNvSpPr>
              <p:nvPr/>
            </p:nvSpPr>
            <p:spPr bwMode="auto">
              <a:xfrm flipV="1">
                <a:off x="3580" y="1200"/>
                <a:ext cx="1964" cy="2625"/>
              </a:xfrm>
              <a:custGeom>
                <a:avLst/>
                <a:gdLst>
                  <a:gd name="T0" fmla="*/ 37 w 11796"/>
                  <a:gd name="T1" fmla="*/ 2508 h 7407"/>
                  <a:gd name="T2" fmla="*/ 77 w 11796"/>
                  <a:gd name="T3" fmla="*/ 1254 h 7407"/>
                  <a:gd name="T4" fmla="*/ 118 w 11796"/>
                  <a:gd name="T5" fmla="*/ 628 h 7407"/>
                  <a:gd name="T6" fmla="*/ 159 w 11796"/>
                  <a:gd name="T7" fmla="*/ 628 h 7407"/>
                  <a:gd name="T8" fmla="*/ 199 w 11796"/>
                  <a:gd name="T9" fmla="*/ 1881 h 7407"/>
                  <a:gd name="T10" fmla="*/ 240 w 11796"/>
                  <a:gd name="T11" fmla="*/ 26337 h 7407"/>
                  <a:gd name="T12" fmla="*/ 280 w 11796"/>
                  <a:gd name="T13" fmla="*/ 233274 h 7407"/>
                  <a:gd name="T14" fmla="*/ 322 w 11796"/>
                  <a:gd name="T15" fmla="*/ 628 h 7407"/>
                  <a:gd name="T16" fmla="*/ 362 w 11796"/>
                  <a:gd name="T17" fmla="*/ 186870 h 7407"/>
                  <a:gd name="T18" fmla="*/ 402 w 11796"/>
                  <a:gd name="T19" fmla="*/ 408856 h 7407"/>
                  <a:gd name="T20" fmla="*/ 444 w 11796"/>
                  <a:gd name="T21" fmla="*/ 6271 h 7407"/>
                  <a:gd name="T22" fmla="*/ 484 w 11796"/>
                  <a:gd name="T23" fmla="*/ 3763 h 7407"/>
                  <a:gd name="T24" fmla="*/ 524 w 11796"/>
                  <a:gd name="T25" fmla="*/ 3763 h 7407"/>
                  <a:gd name="T26" fmla="*/ 564 w 11796"/>
                  <a:gd name="T27" fmla="*/ 3135 h 7407"/>
                  <a:gd name="T28" fmla="*/ 606 w 11796"/>
                  <a:gd name="T29" fmla="*/ 2508 h 7407"/>
                  <a:gd name="T30" fmla="*/ 646 w 11796"/>
                  <a:gd name="T31" fmla="*/ 2508 h 7407"/>
                  <a:gd name="T32" fmla="*/ 686 w 11796"/>
                  <a:gd name="T33" fmla="*/ 35117 h 7407"/>
                  <a:gd name="T34" fmla="*/ 726 w 11796"/>
                  <a:gd name="T35" fmla="*/ 2508 h 7407"/>
                  <a:gd name="T36" fmla="*/ 768 w 11796"/>
                  <a:gd name="T37" fmla="*/ 5017 h 7407"/>
                  <a:gd name="T38" fmla="*/ 808 w 11796"/>
                  <a:gd name="T39" fmla="*/ 2508 h 7407"/>
                  <a:gd name="T40" fmla="*/ 848 w 11796"/>
                  <a:gd name="T41" fmla="*/ 2508 h 7407"/>
                  <a:gd name="T42" fmla="*/ 890 w 11796"/>
                  <a:gd name="T43" fmla="*/ 2508 h 7407"/>
                  <a:gd name="T44" fmla="*/ 930 w 11796"/>
                  <a:gd name="T45" fmla="*/ 2508 h 7407"/>
                  <a:gd name="T46" fmla="*/ 970 w 11796"/>
                  <a:gd name="T47" fmla="*/ 3763 h 7407"/>
                  <a:gd name="T48" fmla="*/ 1010 w 11796"/>
                  <a:gd name="T49" fmla="*/ 2508 h 7407"/>
                  <a:gd name="T50" fmla="*/ 1052 w 11796"/>
                  <a:gd name="T51" fmla="*/ 100960 h 7407"/>
                  <a:gd name="T52" fmla="*/ 1092 w 11796"/>
                  <a:gd name="T53" fmla="*/ 1881 h 7407"/>
                  <a:gd name="T54" fmla="*/ 1133 w 11796"/>
                  <a:gd name="T55" fmla="*/ 5017 h 7407"/>
                  <a:gd name="T56" fmla="*/ 1173 w 11796"/>
                  <a:gd name="T57" fmla="*/ 1881 h 7407"/>
                  <a:gd name="T58" fmla="*/ 1214 w 11796"/>
                  <a:gd name="T59" fmla="*/ 1881 h 7407"/>
                  <a:gd name="T60" fmla="*/ 1255 w 11796"/>
                  <a:gd name="T61" fmla="*/ 1881 h 7407"/>
                  <a:gd name="T62" fmla="*/ 1295 w 11796"/>
                  <a:gd name="T63" fmla="*/ 79639 h 7407"/>
                  <a:gd name="T64" fmla="*/ 1336 w 11796"/>
                  <a:gd name="T65" fmla="*/ 2508 h 7407"/>
                  <a:gd name="T66" fmla="*/ 1377 w 11796"/>
                  <a:gd name="T67" fmla="*/ 3135 h 7407"/>
                  <a:gd name="T68" fmla="*/ 1417 w 11796"/>
                  <a:gd name="T69" fmla="*/ 1881 h 7407"/>
                  <a:gd name="T70" fmla="*/ 1457 w 11796"/>
                  <a:gd name="T71" fmla="*/ 1254 h 7407"/>
                  <a:gd name="T72" fmla="*/ 1499 w 11796"/>
                  <a:gd name="T73" fmla="*/ 1881 h 7407"/>
                  <a:gd name="T74" fmla="*/ 1539 w 11796"/>
                  <a:gd name="T75" fmla="*/ 1881 h 7407"/>
                  <a:gd name="T76" fmla="*/ 1579 w 11796"/>
                  <a:gd name="T77" fmla="*/ 2508 h 7407"/>
                  <a:gd name="T78" fmla="*/ 1619 w 11796"/>
                  <a:gd name="T79" fmla="*/ 57691 h 7407"/>
                  <a:gd name="T80" fmla="*/ 1661 w 11796"/>
                  <a:gd name="T81" fmla="*/ 628 h 7407"/>
                  <a:gd name="T82" fmla="*/ 1701 w 11796"/>
                  <a:gd name="T83" fmla="*/ 1254 h 7407"/>
                  <a:gd name="T84" fmla="*/ 1741 w 11796"/>
                  <a:gd name="T85" fmla="*/ 1881 h 7407"/>
                  <a:gd name="T86" fmla="*/ 1783 w 11796"/>
                  <a:gd name="T87" fmla="*/ 1254 h 7407"/>
                  <a:gd name="T88" fmla="*/ 1823 w 11796"/>
                  <a:gd name="T89" fmla="*/ 1254 h 7407"/>
                  <a:gd name="T90" fmla="*/ 1863 w 11796"/>
                  <a:gd name="T91" fmla="*/ 1254 h 7407"/>
                  <a:gd name="T92" fmla="*/ 1904 w 11796"/>
                  <a:gd name="T93" fmla="*/ 1254 h 7407"/>
                  <a:gd name="T94" fmla="*/ 1945 w 11796"/>
                  <a:gd name="T95" fmla="*/ 1254 h 7407"/>
                  <a:gd name="T96" fmla="*/ 1985 w 11796"/>
                  <a:gd name="T97" fmla="*/ 1254 h 7407"/>
                  <a:gd name="T98" fmla="*/ 2026 w 11796"/>
                  <a:gd name="T99" fmla="*/ 1254 h 7407"/>
                  <a:gd name="T100" fmla="*/ 2066 w 11796"/>
                  <a:gd name="T101" fmla="*/ 83402 h 7407"/>
                  <a:gd name="T102" fmla="*/ 2107 w 11796"/>
                  <a:gd name="T103" fmla="*/ 1881 h 7407"/>
                  <a:gd name="T104" fmla="*/ 2148 w 11796"/>
                  <a:gd name="T105" fmla="*/ 1254 h 7407"/>
                  <a:gd name="T106" fmla="*/ 2188 w 11796"/>
                  <a:gd name="T107" fmla="*/ 1254 h 7407"/>
                  <a:gd name="T108" fmla="*/ 2228 w 11796"/>
                  <a:gd name="T109" fmla="*/ 1254 h 7407"/>
                  <a:gd name="T110" fmla="*/ 2270 w 11796"/>
                  <a:gd name="T111" fmla="*/ 2508 h 7407"/>
                  <a:gd name="T112" fmla="*/ 2310 w 11796"/>
                  <a:gd name="T113" fmla="*/ 0 h 7407"/>
                  <a:gd name="T114" fmla="*/ 2350 w 11796"/>
                  <a:gd name="T115" fmla="*/ 1254 h 7407"/>
                  <a:gd name="T116" fmla="*/ 2392 w 11796"/>
                  <a:gd name="T117" fmla="*/ 628 h 7407"/>
                  <a:gd name="T118" fmla="*/ 2432 w 11796"/>
                  <a:gd name="T119" fmla="*/ 3763 h 7407"/>
                  <a:gd name="T120" fmla="*/ 2472 w 11796"/>
                  <a:gd name="T121" fmla="*/ 1881 h 7407"/>
                  <a:gd name="T122" fmla="*/ 2512 w 11796"/>
                  <a:gd name="T123" fmla="*/ 1881 h 7407"/>
                  <a:gd name="T124" fmla="*/ 2554 w 11796"/>
                  <a:gd name="T125" fmla="*/ 3763 h 740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796"/>
                  <a:gd name="T190" fmla="*/ 0 h 7407"/>
                  <a:gd name="T191" fmla="*/ 11796 w 11796"/>
                  <a:gd name="T192" fmla="*/ 7407 h 740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796" h="7407">
                    <a:moveTo>
                      <a:pt x="0" y="33"/>
                    </a:moveTo>
                    <a:lnTo>
                      <a:pt x="17" y="35"/>
                    </a:lnTo>
                    <a:lnTo>
                      <a:pt x="34" y="32"/>
                    </a:lnTo>
                    <a:lnTo>
                      <a:pt x="51" y="34"/>
                    </a:lnTo>
                    <a:lnTo>
                      <a:pt x="68" y="31"/>
                    </a:lnTo>
                    <a:lnTo>
                      <a:pt x="85" y="30"/>
                    </a:lnTo>
                    <a:lnTo>
                      <a:pt x="102" y="31"/>
                    </a:lnTo>
                    <a:lnTo>
                      <a:pt x="119" y="27"/>
                    </a:lnTo>
                    <a:lnTo>
                      <a:pt x="136" y="27"/>
                    </a:lnTo>
                    <a:lnTo>
                      <a:pt x="153" y="26"/>
                    </a:lnTo>
                    <a:lnTo>
                      <a:pt x="170" y="26"/>
                    </a:lnTo>
                    <a:lnTo>
                      <a:pt x="187" y="23"/>
                    </a:lnTo>
                    <a:lnTo>
                      <a:pt x="204" y="23"/>
                    </a:lnTo>
                    <a:lnTo>
                      <a:pt x="221" y="22"/>
                    </a:lnTo>
                    <a:lnTo>
                      <a:pt x="238" y="21"/>
                    </a:lnTo>
                    <a:lnTo>
                      <a:pt x="255" y="19"/>
                    </a:lnTo>
                    <a:lnTo>
                      <a:pt x="272" y="19"/>
                    </a:lnTo>
                    <a:lnTo>
                      <a:pt x="289" y="20"/>
                    </a:lnTo>
                    <a:lnTo>
                      <a:pt x="306" y="18"/>
                    </a:lnTo>
                    <a:lnTo>
                      <a:pt x="323" y="15"/>
                    </a:lnTo>
                    <a:lnTo>
                      <a:pt x="340" y="16"/>
                    </a:lnTo>
                    <a:lnTo>
                      <a:pt x="357" y="17"/>
                    </a:lnTo>
                    <a:lnTo>
                      <a:pt x="374" y="17"/>
                    </a:lnTo>
                    <a:lnTo>
                      <a:pt x="391" y="15"/>
                    </a:lnTo>
                    <a:lnTo>
                      <a:pt x="408" y="13"/>
                    </a:lnTo>
                    <a:lnTo>
                      <a:pt x="425" y="13"/>
                    </a:lnTo>
                    <a:lnTo>
                      <a:pt x="442" y="14"/>
                    </a:lnTo>
                    <a:lnTo>
                      <a:pt x="459" y="12"/>
                    </a:lnTo>
                    <a:lnTo>
                      <a:pt x="476" y="14"/>
                    </a:lnTo>
                    <a:lnTo>
                      <a:pt x="494" y="12"/>
                    </a:lnTo>
                    <a:lnTo>
                      <a:pt x="511" y="10"/>
                    </a:lnTo>
                    <a:lnTo>
                      <a:pt x="528" y="11"/>
                    </a:lnTo>
                    <a:lnTo>
                      <a:pt x="545" y="10"/>
                    </a:lnTo>
                    <a:lnTo>
                      <a:pt x="562" y="12"/>
                    </a:lnTo>
                    <a:lnTo>
                      <a:pt x="579" y="10"/>
                    </a:lnTo>
                    <a:lnTo>
                      <a:pt x="596" y="13"/>
                    </a:lnTo>
                    <a:lnTo>
                      <a:pt x="613" y="10"/>
                    </a:lnTo>
                    <a:lnTo>
                      <a:pt x="630" y="10"/>
                    </a:lnTo>
                    <a:lnTo>
                      <a:pt x="647" y="10"/>
                    </a:lnTo>
                    <a:lnTo>
                      <a:pt x="664" y="10"/>
                    </a:lnTo>
                    <a:lnTo>
                      <a:pt x="681" y="10"/>
                    </a:lnTo>
                    <a:lnTo>
                      <a:pt x="698" y="9"/>
                    </a:lnTo>
                    <a:lnTo>
                      <a:pt x="715" y="11"/>
                    </a:lnTo>
                    <a:lnTo>
                      <a:pt x="732" y="10"/>
                    </a:lnTo>
                    <a:lnTo>
                      <a:pt x="749" y="9"/>
                    </a:lnTo>
                    <a:lnTo>
                      <a:pt x="766" y="10"/>
                    </a:lnTo>
                    <a:lnTo>
                      <a:pt x="783" y="9"/>
                    </a:lnTo>
                    <a:lnTo>
                      <a:pt x="800" y="8"/>
                    </a:lnTo>
                    <a:lnTo>
                      <a:pt x="817" y="10"/>
                    </a:lnTo>
                    <a:lnTo>
                      <a:pt x="834" y="10"/>
                    </a:lnTo>
                    <a:lnTo>
                      <a:pt x="851" y="9"/>
                    </a:lnTo>
                    <a:lnTo>
                      <a:pt x="868" y="14"/>
                    </a:lnTo>
                    <a:lnTo>
                      <a:pt x="885" y="19"/>
                    </a:lnTo>
                    <a:lnTo>
                      <a:pt x="902" y="18"/>
                    </a:lnTo>
                    <a:lnTo>
                      <a:pt x="919" y="22"/>
                    </a:lnTo>
                    <a:lnTo>
                      <a:pt x="936" y="21"/>
                    </a:lnTo>
                    <a:lnTo>
                      <a:pt x="953" y="19"/>
                    </a:lnTo>
                    <a:lnTo>
                      <a:pt x="970" y="23"/>
                    </a:lnTo>
                    <a:lnTo>
                      <a:pt x="987" y="15"/>
                    </a:lnTo>
                    <a:lnTo>
                      <a:pt x="1005" y="8"/>
                    </a:lnTo>
                    <a:lnTo>
                      <a:pt x="1022" y="1481"/>
                    </a:lnTo>
                    <a:lnTo>
                      <a:pt x="1039" y="1121"/>
                    </a:lnTo>
                    <a:lnTo>
                      <a:pt x="1056" y="5982"/>
                    </a:lnTo>
                    <a:lnTo>
                      <a:pt x="1073" y="5869"/>
                    </a:lnTo>
                    <a:lnTo>
                      <a:pt x="1090" y="2094"/>
                    </a:lnTo>
                    <a:lnTo>
                      <a:pt x="1107" y="303"/>
                    </a:lnTo>
                    <a:lnTo>
                      <a:pt x="1124" y="33"/>
                    </a:lnTo>
                    <a:lnTo>
                      <a:pt x="1141" y="9"/>
                    </a:lnTo>
                    <a:lnTo>
                      <a:pt x="1158" y="7"/>
                    </a:lnTo>
                    <a:lnTo>
                      <a:pt x="1175" y="5"/>
                    </a:lnTo>
                    <a:lnTo>
                      <a:pt x="1192" y="0"/>
                    </a:lnTo>
                    <a:lnTo>
                      <a:pt x="1209" y="21"/>
                    </a:lnTo>
                    <a:lnTo>
                      <a:pt x="1226" y="19"/>
                    </a:lnTo>
                    <a:lnTo>
                      <a:pt x="1243" y="5"/>
                    </a:lnTo>
                    <a:lnTo>
                      <a:pt x="1260" y="7"/>
                    </a:lnTo>
                    <a:lnTo>
                      <a:pt x="1277" y="279"/>
                    </a:lnTo>
                    <a:lnTo>
                      <a:pt x="1294" y="2658"/>
                    </a:lnTo>
                    <a:lnTo>
                      <a:pt x="1311" y="5332"/>
                    </a:lnTo>
                    <a:lnTo>
                      <a:pt x="1328" y="3039"/>
                    </a:lnTo>
                    <a:lnTo>
                      <a:pt x="1345" y="563"/>
                    </a:lnTo>
                    <a:lnTo>
                      <a:pt x="1362" y="41"/>
                    </a:lnTo>
                    <a:lnTo>
                      <a:pt x="1379" y="9"/>
                    </a:lnTo>
                    <a:lnTo>
                      <a:pt x="1396" y="7"/>
                    </a:lnTo>
                    <a:lnTo>
                      <a:pt x="1413" y="6"/>
                    </a:lnTo>
                    <a:lnTo>
                      <a:pt x="1430" y="7"/>
                    </a:lnTo>
                    <a:lnTo>
                      <a:pt x="1447" y="7"/>
                    </a:lnTo>
                    <a:lnTo>
                      <a:pt x="1464" y="7"/>
                    </a:lnTo>
                    <a:lnTo>
                      <a:pt x="1481" y="9"/>
                    </a:lnTo>
                    <a:lnTo>
                      <a:pt x="1498" y="21"/>
                    </a:lnTo>
                    <a:lnTo>
                      <a:pt x="1516" y="54"/>
                    </a:lnTo>
                    <a:lnTo>
                      <a:pt x="1533" y="104"/>
                    </a:lnTo>
                    <a:lnTo>
                      <a:pt x="1550" y="162"/>
                    </a:lnTo>
                    <a:lnTo>
                      <a:pt x="1567" y="234"/>
                    </a:lnTo>
                    <a:lnTo>
                      <a:pt x="1584" y="309"/>
                    </a:lnTo>
                    <a:lnTo>
                      <a:pt x="1601" y="523"/>
                    </a:lnTo>
                    <a:lnTo>
                      <a:pt x="1618" y="952"/>
                    </a:lnTo>
                    <a:lnTo>
                      <a:pt x="1635" y="1210"/>
                    </a:lnTo>
                    <a:lnTo>
                      <a:pt x="1652" y="1576"/>
                    </a:lnTo>
                    <a:lnTo>
                      <a:pt x="1669" y="2124"/>
                    </a:lnTo>
                    <a:lnTo>
                      <a:pt x="1686" y="2422"/>
                    </a:lnTo>
                    <a:lnTo>
                      <a:pt x="1703" y="2686"/>
                    </a:lnTo>
                    <a:lnTo>
                      <a:pt x="1720" y="3010"/>
                    </a:lnTo>
                    <a:lnTo>
                      <a:pt x="1737" y="3091"/>
                    </a:lnTo>
                    <a:lnTo>
                      <a:pt x="1754" y="3250"/>
                    </a:lnTo>
                    <a:lnTo>
                      <a:pt x="1771" y="3272"/>
                    </a:lnTo>
                    <a:lnTo>
                      <a:pt x="1788" y="3357"/>
                    </a:lnTo>
                    <a:lnTo>
                      <a:pt x="1805" y="3438"/>
                    </a:lnTo>
                    <a:lnTo>
                      <a:pt x="1822" y="3418"/>
                    </a:lnTo>
                    <a:lnTo>
                      <a:pt x="1839" y="3505"/>
                    </a:lnTo>
                    <a:lnTo>
                      <a:pt x="1856" y="4655"/>
                    </a:lnTo>
                    <a:lnTo>
                      <a:pt x="1873" y="7407"/>
                    </a:lnTo>
                    <a:lnTo>
                      <a:pt x="1890" y="7179"/>
                    </a:lnTo>
                    <a:lnTo>
                      <a:pt x="1907" y="4432"/>
                    </a:lnTo>
                    <a:lnTo>
                      <a:pt x="1924" y="2460"/>
                    </a:lnTo>
                    <a:lnTo>
                      <a:pt x="1941" y="618"/>
                    </a:lnTo>
                    <a:lnTo>
                      <a:pt x="1958" y="207"/>
                    </a:lnTo>
                    <a:lnTo>
                      <a:pt x="1975" y="254"/>
                    </a:lnTo>
                    <a:lnTo>
                      <a:pt x="1992" y="277"/>
                    </a:lnTo>
                    <a:lnTo>
                      <a:pt x="2009" y="126"/>
                    </a:lnTo>
                    <a:lnTo>
                      <a:pt x="2027" y="79"/>
                    </a:lnTo>
                    <a:lnTo>
                      <a:pt x="2044" y="72"/>
                    </a:lnTo>
                    <a:lnTo>
                      <a:pt x="2061" y="64"/>
                    </a:lnTo>
                    <a:lnTo>
                      <a:pt x="2078" y="60"/>
                    </a:lnTo>
                    <a:lnTo>
                      <a:pt x="2095" y="62"/>
                    </a:lnTo>
                    <a:lnTo>
                      <a:pt x="2112" y="100"/>
                    </a:lnTo>
                    <a:lnTo>
                      <a:pt x="2129" y="146"/>
                    </a:lnTo>
                    <a:lnTo>
                      <a:pt x="2146" y="94"/>
                    </a:lnTo>
                    <a:lnTo>
                      <a:pt x="2163" y="48"/>
                    </a:lnTo>
                    <a:lnTo>
                      <a:pt x="2180" y="41"/>
                    </a:lnTo>
                    <a:lnTo>
                      <a:pt x="2197" y="45"/>
                    </a:lnTo>
                    <a:lnTo>
                      <a:pt x="2214" y="47"/>
                    </a:lnTo>
                    <a:lnTo>
                      <a:pt x="2231" y="45"/>
                    </a:lnTo>
                    <a:lnTo>
                      <a:pt x="2248" y="42"/>
                    </a:lnTo>
                    <a:lnTo>
                      <a:pt x="2265" y="46"/>
                    </a:lnTo>
                    <a:lnTo>
                      <a:pt x="2282" y="43"/>
                    </a:lnTo>
                    <a:lnTo>
                      <a:pt x="2299" y="43"/>
                    </a:lnTo>
                    <a:lnTo>
                      <a:pt x="2316" y="40"/>
                    </a:lnTo>
                    <a:lnTo>
                      <a:pt x="2333" y="43"/>
                    </a:lnTo>
                    <a:lnTo>
                      <a:pt x="2350" y="41"/>
                    </a:lnTo>
                    <a:lnTo>
                      <a:pt x="2367" y="41"/>
                    </a:lnTo>
                    <a:lnTo>
                      <a:pt x="2384" y="41"/>
                    </a:lnTo>
                    <a:lnTo>
                      <a:pt x="2401" y="42"/>
                    </a:lnTo>
                    <a:lnTo>
                      <a:pt x="2418" y="43"/>
                    </a:lnTo>
                    <a:lnTo>
                      <a:pt x="2435" y="37"/>
                    </a:lnTo>
                    <a:lnTo>
                      <a:pt x="2452" y="40"/>
                    </a:lnTo>
                    <a:lnTo>
                      <a:pt x="2469" y="39"/>
                    </a:lnTo>
                    <a:lnTo>
                      <a:pt x="2486" y="38"/>
                    </a:lnTo>
                    <a:lnTo>
                      <a:pt x="2503" y="40"/>
                    </a:lnTo>
                    <a:lnTo>
                      <a:pt x="2521" y="38"/>
                    </a:lnTo>
                    <a:lnTo>
                      <a:pt x="2538" y="40"/>
                    </a:lnTo>
                    <a:lnTo>
                      <a:pt x="2555" y="38"/>
                    </a:lnTo>
                    <a:lnTo>
                      <a:pt x="2572" y="39"/>
                    </a:lnTo>
                    <a:lnTo>
                      <a:pt x="2589" y="39"/>
                    </a:lnTo>
                    <a:lnTo>
                      <a:pt x="2606" y="37"/>
                    </a:lnTo>
                    <a:lnTo>
                      <a:pt x="2623" y="40"/>
                    </a:lnTo>
                    <a:lnTo>
                      <a:pt x="2640" y="41"/>
                    </a:lnTo>
                    <a:lnTo>
                      <a:pt x="2657" y="91"/>
                    </a:lnTo>
                    <a:lnTo>
                      <a:pt x="2674" y="286"/>
                    </a:lnTo>
                    <a:lnTo>
                      <a:pt x="2691" y="555"/>
                    </a:lnTo>
                    <a:lnTo>
                      <a:pt x="2708" y="600"/>
                    </a:lnTo>
                    <a:lnTo>
                      <a:pt x="2725" y="373"/>
                    </a:lnTo>
                    <a:lnTo>
                      <a:pt x="2742" y="139"/>
                    </a:lnTo>
                    <a:lnTo>
                      <a:pt x="2759" y="45"/>
                    </a:lnTo>
                    <a:lnTo>
                      <a:pt x="2776" y="31"/>
                    </a:lnTo>
                    <a:lnTo>
                      <a:pt x="2793" y="29"/>
                    </a:lnTo>
                    <a:lnTo>
                      <a:pt x="2810" y="30"/>
                    </a:lnTo>
                    <a:lnTo>
                      <a:pt x="2827" y="31"/>
                    </a:lnTo>
                    <a:lnTo>
                      <a:pt x="2844" y="33"/>
                    </a:lnTo>
                    <a:lnTo>
                      <a:pt x="2861" y="32"/>
                    </a:lnTo>
                    <a:lnTo>
                      <a:pt x="2878" y="35"/>
                    </a:lnTo>
                    <a:lnTo>
                      <a:pt x="2895" y="34"/>
                    </a:lnTo>
                    <a:lnTo>
                      <a:pt x="2912" y="34"/>
                    </a:lnTo>
                    <a:lnTo>
                      <a:pt x="2929" y="31"/>
                    </a:lnTo>
                    <a:lnTo>
                      <a:pt x="2946" y="32"/>
                    </a:lnTo>
                    <a:lnTo>
                      <a:pt x="2963" y="34"/>
                    </a:lnTo>
                    <a:lnTo>
                      <a:pt x="2980" y="32"/>
                    </a:lnTo>
                    <a:lnTo>
                      <a:pt x="2997" y="31"/>
                    </a:lnTo>
                    <a:lnTo>
                      <a:pt x="3014" y="33"/>
                    </a:lnTo>
                    <a:lnTo>
                      <a:pt x="3032" y="34"/>
                    </a:lnTo>
                    <a:lnTo>
                      <a:pt x="3049" y="32"/>
                    </a:lnTo>
                    <a:lnTo>
                      <a:pt x="3066" y="90"/>
                    </a:lnTo>
                    <a:lnTo>
                      <a:pt x="3083" y="464"/>
                    </a:lnTo>
                    <a:lnTo>
                      <a:pt x="3100" y="1523"/>
                    </a:lnTo>
                    <a:lnTo>
                      <a:pt x="3117" y="2697"/>
                    </a:lnTo>
                    <a:lnTo>
                      <a:pt x="3134" y="2527"/>
                    </a:lnTo>
                    <a:lnTo>
                      <a:pt x="3151" y="1311"/>
                    </a:lnTo>
                    <a:lnTo>
                      <a:pt x="3168" y="402"/>
                    </a:lnTo>
                    <a:lnTo>
                      <a:pt x="3185" y="80"/>
                    </a:lnTo>
                    <a:lnTo>
                      <a:pt x="3202" y="23"/>
                    </a:lnTo>
                    <a:lnTo>
                      <a:pt x="3219" y="24"/>
                    </a:lnTo>
                    <a:lnTo>
                      <a:pt x="3236" y="25"/>
                    </a:lnTo>
                    <a:lnTo>
                      <a:pt x="3253" y="28"/>
                    </a:lnTo>
                    <a:lnTo>
                      <a:pt x="3270" y="30"/>
                    </a:lnTo>
                    <a:lnTo>
                      <a:pt x="3287" y="51"/>
                    </a:lnTo>
                    <a:lnTo>
                      <a:pt x="3304" y="79"/>
                    </a:lnTo>
                    <a:lnTo>
                      <a:pt x="3321" y="65"/>
                    </a:lnTo>
                    <a:lnTo>
                      <a:pt x="3338" y="36"/>
                    </a:lnTo>
                    <a:lnTo>
                      <a:pt x="3355" y="29"/>
                    </a:lnTo>
                    <a:lnTo>
                      <a:pt x="3372" y="27"/>
                    </a:lnTo>
                    <a:lnTo>
                      <a:pt x="3389" y="27"/>
                    </a:lnTo>
                    <a:lnTo>
                      <a:pt x="3406" y="31"/>
                    </a:lnTo>
                    <a:lnTo>
                      <a:pt x="3423" y="28"/>
                    </a:lnTo>
                    <a:lnTo>
                      <a:pt x="3440" y="27"/>
                    </a:lnTo>
                    <a:lnTo>
                      <a:pt x="3457" y="29"/>
                    </a:lnTo>
                    <a:lnTo>
                      <a:pt x="3474" y="39"/>
                    </a:lnTo>
                    <a:lnTo>
                      <a:pt x="3491" y="32"/>
                    </a:lnTo>
                    <a:lnTo>
                      <a:pt x="3508" y="28"/>
                    </a:lnTo>
                    <a:lnTo>
                      <a:pt x="3525" y="36"/>
                    </a:lnTo>
                    <a:lnTo>
                      <a:pt x="3543" y="58"/>
                    </a:lnTo>
                    <a:lnTo>
                      <a:pt x="3560" y="94"/>
                    </a:lnTo>
                    <a:lnTo>
                      <a:pt x="3577" y="96"/>
                    </a:lnTo>
                    <a:lnTo>
                      <a:pt x="3594" y="62"/>
                    </a:lnTo>
                    <a:lnTo>
                      <a:pt x="3611" y="36"/>
                    </a:lnTo>
                    <a:lnTo>
                      <a:pt x="3628" y="28"/>
                    </a:lnTo>
                    <a:lnTo>
                      <a:pt x="3645" y="30"/>
                    </a:lnTo>
                    <a:lnTo>
                      <a:pt x="3662" y="29"/>
                    </a:lnTo>
                    <a:lnTo>
                      <a:pt x="3679" y="26"/>
                    </a:lnTo>
                    <a:lnTo>
                      <a:pt x="3696" y="25"/>
                    </a:lnTo>
                    <a:lnTo>
                      <a:pt x="3713" y="27"/>
                    </a:lnTo>
                    <a:lnTo>
                      <a:pt x="3730" y="29"/>
                    </a:lnTo>
                    <a:lnTo>
                      <a:pt x="3747" y="29"/>
                    </a:lnTo>
                    <a:lnTo>
                      <a:pt x="3764" y="26"/>
                    </a:lnTo>
                    <a:lnTo>
                      <a:pt x="3781" y="28"/>
                    </a:lnTo>
                    <a:lnTo>
                      <a:pt x="3798" y="26"/>
                    </a:lnTo>
                    <a:lnTo>
                      <a:pt x="3815" y="28"/>
                    </a:lnTo>
                    <a:lnTo>
                      <a:pt x="3832" y="28"/>
                    </a:lnTo>
                    <a:lnTo>
                      <a:pt x="3849" y="31"/>
                    </a:lnTo>
                    <a:lnTo>
                      <a:pt x="3866" y="28"/>
                    </a:lnTo>
                    <a:lnTo>
                      <a:pt x="3883" y="27"/>
                    </a:lnTo>
                    <a:lnTo>
                      <a:pt x="3900" y="29"/>
                    </a:lnTo>
                    <a:lnTo>
                      <a:pt x="3917" y="28"/>
                    </a:lnTo>
                    <a:lnTo>
                      <a:pt x="3934" y="30"/>
                    </a:lnTo>
                    <a:lnTo>
                      <a:pt x="3951" y="27"/>
                    </a:lnTo>
                    <a:lnTo>
                      <a:pt x="3968" y="27"/>
                    </a:lnTo>
                    <a:lnTo>
                      <a:pt x="3985" y="29"/>
                    </a:lnTo>
                    <a:lnTo>
                      <a:pt x="4002" y="28"/>
                    </a:lnTo>
                    <a:lnTo>
                      <a:pt x="4019" y="30"/>
                    </a:lnTo>
                    <a:lnTo>
                      <a:pt x="4036" y="27"/>
                    </a:lnTo>
                    <a:lnTo>
                      <a:pt x="4054" y="26"/>
                    </a:lnTo>
                    <a:lnTo>
                      <a:pt x="4071" y="28"/>
                    </a:lnTo>
                    <a:lnTo>
                      <a:pt x="4088" y="27"/>
                    </a:lnTo>
                    <a:lnTo>
                      <a:pt x="4105" y="27"/>
                    </a:lnTo>
                    <a:lnTo>
                      <a:pt x="4122" y="29"/>
                    </a:lnTo>
                    <a:lnTo>
                      <a:pt x="4139" y="29"/>
                    </a:lnTo>
                    <a:lnTo>
                      <a:pt x="4156" y="28"/>
                    </a:lnTo>
                    <a:lnTo>
                      <a:pt x="4173" y="30"/>
                    </a:lnTo>
                    <a:lnTo>
                      <a:pt x="4190" y="29"/>
                    </a:lnTo>
                    <a:lnTo>
                      <a:pt x="4207" y="28"/>
                    </a:lnTo>
                    <a:lnTo>
                      <a:pt x="4224" y="30"/>
                    </a:lnTo>
                    <a:lnTo>
                      <a:pt x="4241" y="27"/>
                    </a:lnTo>
                    <a:lnTo>
                      <a:pt x="4258" y="27"/>
                    </a:lnTo>
                    <a:lnTo>
                      <a:pt x="4275" y="27"/>
                    </a:lnTo>
                    <a:lnTo>
                      <a:pt x="4292" y="26"/>
                    </a:lnTo>
                    <a:lnTo>
                      <a:pt x="4309" y="25"/>
                    </a:lnTo>
                    <a:lnTo>
                      <a:pt x="4326" y="28"/>
                    </a:lnTo>
                    <a:lnTo>
                      <a:pt x="4343" y="31"/>
                    </a:lnTo>
                    <a:lnTo>
                      <a:pt x="4360" y="25"/>
                    </a:lnTo>
                    <a:lnTo>
                      <a:pt x="4377" y="25"/>
                    </a:lnTo>
                    <a:lnTo>
                      <a:pt x="4394" y="28"/>
                    </a:lnTo>
                    <a:lnTo>
                      <a:pt x="4411" y="26"/>
                    </a:lnTo>
                    <a:lnTo>
                      <a:pt x="4428" y="26"/>
                    </a:lnTo>
                    <a:lnTo>
                      <a:pt x="4445" y="25"/>
                    </a:lnTo>
                    <a:lnTo>
                      <a:pt x="4462" y="30"/>
                    </a:lnTo>
                    <a:lnTo>
                      <a:pt x="4479" y="43"/>
                    </a:lnTo>
                    <a:lnTo>
                      <a:pt x="4496" y="75"/>
                    </a:lnTo>
                    <a:lnTo>
                      <a:pt x="4513" y="97"/>
                    </a:lnTo>
                    <a:lnTo>
                      <a:pt x="4530" y="81"/>
                    </a:lnTo>
                    <a:lnTo>
                      <a:pt x="4547" y="50"/>
                    </a:lnTo>
                    <a:lnTo>
                      <a:pt x="4565" y="27"/>
                    </a:lnTo>
                    <a:lnTo>
                      <a:pt x="4582" y="24"/>
                    </a:lnTo>
                    <a:lnTo>
                      <a:pt x="4599" y="23"/>
                    </a:lnTo>
                    <a:lnTo>
                      <a:pt x="4616" y="22"/>
                    </a:lnTo>
                    <a:lnTo>
                      <a:pt x="4633" y="23"/>
                    </a:lnTo>
                    <a:lnTo>
                      <a:pt x="4650" y="24"/>
                    </a:lnTo>
                    <a:lnTo>
                      <a:pt x="4667" y="31"/>
                    </a:lnTo>
                    <a:lnTo>
                      <a:pt x="4684" y="26"/>
                    </a:lnTo>
                    <a:lnTo>
                      <a:pt x="4701" y="37"/>
                    </a:lnTo>
                    <a:lnTo>
                      <a:pt x="4718" y="128"/>
                    </a:lnTo>
                    <a:lnTo>
                      <a:pt x="4735" y="442"/>
                    </a:lnTo>
                    <a:lnTo>
                      <a:pt x="4752" y="1217"/>
                    </a:lnTo>
                    <a:lnTo>
                      <a:pt x="4769" y="2565"/>
                    </a:lnTo>
                    <a:lnTo>
                      <a:pt x="4786" y="3966"/>
                    </a:lnTo>
                    <a:lnTo>
                      <a:pt x="4803" y="4521"/>
                    </a:lnTo>
                    <a:lnTo>
                      <a:pt x="4820" y="3807"/>
                    </a:lnTo>
                    <a:lnTo>
                      <a:pt x="4837" y="2403"/>
                    </a:lnTo>
                    <a:lnTo>
                      <a:pt x="4854" y="1151"/>
                    </a:lnTo>
                    <a:lnTo>
                      <a:pt x="4871" y="445"/>
                    </a:lnTo>
                    <a:lnTo>
                      <a:pt x="4888" y="148"/>
                    </a:lnTo>
                    <a:lnTo>
                      <a:pt x="4905" y="53"/>
                    </a:lnTo>
                    <a:lnTo>
                      <a:pt x="4922" y="28"/>
                    </a:lnTo>
                    <a:lnTo>
                      <a:pt x="4939" y="8"/>
                    </a:lnTo>
                    <a:lnTo>
                      <a:pt x="4956" y="5"/>
                    </a:lnTo>
                    <a:lnTo>
                      <a:pt x="4973" y="9"/>
                    </a:lnTo>
                    <a:lnTo>
                      <a:pt x="4990" y="14"/>
                    </a:lnTo>
                    <a:lnTo>
                      <a:pt x="5007" y="15"/>
                    </a:lnTo>
                    <a:lnTo>
                      <a:pt x="5024" y="20"/>
                    </a:lnTo>
                    <a:lnTo>
                      <a:pt x="5041" y="18"/>
                    </a:lnTo>
                    <a:lnTo>
                      <a:pt x="5058" y="10"/>
                    </a:lnTo>
                    <a:lnTo>
                      <a:pt x="5076" y="10"/>
                    </a:lnTo>
                    <a:lnTo>
                      <a:pt x="5093" y="13"/>
                    </a:lnTo>
                    <a:lnTo>
                      <a:pt x="5110" y="21"/>
                    </a:lnTo>
                    <a:lnTo>
                      <a:pt x="5127" y="21"/>
                    </a:lnTo>
                    <a:lnTo>
                      <a:pt x="5144" y="20"/>
                    </a:lnTo>
                    <a:lnTo>
                      <a:pt x="5161" y="21"/>
                    </a:lnTo>
                    <a:lnTo>
                      <a:pt x="5178" y="19"/>
                    </a:lnTo>
                    <a:lnTo>
                      <a:pt x="5195" y="22"/>
                    </a:lnTo>
                    <a:lnTo>
                      <a:pt x="5212" y="29"/>
                    </a:lnTo>
                    <a:lnTo>
                      <a:pt x="5229" y="54"/>
                    </a:lnTo>
                    <a:lnTo>
                      <a:pt x="5246" y="95"/>
                    </a:lnTo>
                    <a:lnTo>
                      <a:pt x="5263" y="142"/>
                    </a:lnTo>
                    <a:lnTo>
                      <a:pt x="5280" y="184"/>
                    </a:lnTo>
                    <a:lnTo>
                      <a:pt x="5297" y="192"/>
                    </a:lnTo>
                    <a:lnTo>
                      <a:pt x="5314" y="177"/>
                    </a:lnTo>
                    <a:lnTo>
                      <a:pt x="5331" y="128"/>
                    </a:lnTo>
                    <a:lnTo>
                      <a:pt x="5348" y="80"/>
                    </a:lnTo>
                    <a:lnTo>
                      <a:pt x="5365" y="49"/>
                    </a:lnTo>
                    <a:lnTo>
                      <a:pt x="5382" y="31"/>
                    </a:lnTo>
                    <a:lnTo>
                      <a:pt x="5399" y="23"/>
                    </a:lnTo>
                    <a:lnTo>
                      <a:pt x="5416" y="22"/>
                    </a:lnTo>
                    <a:lnTo>
                      <a:pt x="5433" y="20"/>
                    </a:lnTo>
                    <a:lnTo>
                      <a:pt x="5450" y="19"/>
                    </a:lnTo>
                    <a:lnTo>
                      <a:pt x="5467" y="20"/>
                    </a:lnTo>
                    <a:lnTo>
                      <a:pt x="5484" y="22"/>
                    </a:lnTo>
                    <a:lnTo>
                      <a:pt x="5501" y="22"/>
                    </a:lnTo>
                    <a:lnTo>
                      <a:pt x="5518" y="23"/>
                    </a:lnTo>
                    <a:lnTo>
                      <a:pt x="5535" y="23"/>
                    </a:lnTo>
                    <a:lnTo>
                      <a:pt x="5552" y="22"/>
                    </a:lnTo>
                    <a:lnTo>
                      <a:pt x="5569" y="23"/>
                    </a:lnTo>
                    <a:lnTo>
                      <a:pt x="5587" y="25"/>
                    </a:lnTo>
                    <a:lnTo>
                      <a:pt x="5604" y="20"/>
                    </a:lnTo>
                    <a:lnTo>
                      <a:pt x="5621" y="21"/>
                    </a:lnTo>
                    <a:lnTo>
                      <a:pt x="5638" y="21"/>
                    </a:lnTo>
                    <a:lnTo>
                      <a:pt x="5655" y="23"/>
                    </a:lnTo>
                    <a:lnTo>
                      <a:pt x="5672" y="24"/>
                    </a:lnTo>
                    <a:lnTo>
                      <a:pt x="5689" y="23"/>
                    </a:lnTo>
                    <a:lnTo>
                      <a:pt x="5706" y="24"/>
                    </a:lnTo>
                    <a:lnTo>
                      <a:pt x="5723" y="21"/>
                    </a:lnTo>
                    <a:lnTo>
                      <a:pt x="5740" y="26"/>
                    </a:lnTo>
                    <a:lnTo>
                      <a:pt x="5757" y="24"/>
                    </a:lnTo>
                    <a:lnTo>
                      <a:pt x="5774" y="21"/>
                    </a:lnTo>
                    <a:lnTo>
                      <a:pt x="5791" y="23"/>
                    </a:lnTo>
                    <a:lnTo>
                      <a:pt x="5808" y="23"/>
                    </a:lnTo>
                    <a:lnTo>
                      <a:pt x="5825" y="25"/>
                    </a:lnTo>
                    <a:lnTo>
                      <a:pt x="5842" y="38"/>
                    </a:lnTo>
                    <a:lnTo>
                      <a:pt x="5859" y="96"/>
                    </a:lnTo>
                    <a:lnTo>
                      <a:pt x="5876" y="234"/>
                    </a:lnTo>
                    <a:lnTo>
                      <a:pt x="5893" y="502"/>
                    </a:lnTo>
                    <a:lnTo>
                      <a:pt x="5910" y="876"/>
                    </a:lnTo>
                    <a:lnTo>
                      <a:pt x="5927" y="1228"/>
                    </a:lnTo>
                    <a:lnTo>
                      <a:pt x="5944" y="1389"/>
                    </a:lnTo>
                    <a:lnTo>
                      <a:pt x="5961" y="1239"/>
                    </a:lnTo>
                    <a:lnTo>
                      <a:pt x="5978" y="903"/>
                    </a:lnTo>
                    <a:lnTo>
                      <a:pt x="5995" y="528"/>
                    </a:lnTo>
                    <a:lnTo>
                      <a:pt x="6012" y="260"/>
                    </a:lnTo>
                    <a:lnTo>
                      <a:pt x="6029" y="113"/>
                    </a:lnTo>
                    <a:lnTo>
                      <a:pt x="6046" y="56"/>
                    </a:lnTo>
                    <a:lnTo>
                      <a:pt x="6063" y="30"/>
                    </a:lnTo>
                    <a:lnTo>
                      <a:pt x="6080" y="25"/>
                    </a:lnTo>
                    <a:lnTo>
                      <a:pt x="6098" y="24"/>
                    </a:lnTo>
                    <a:lnTo>
                      <a:pt x="6115" y="27"/>
                    </a:lnTo>
                    <a:lnTo>
                      <a:pt x="6132" y="29"/>
                    </a:lnTo>
                    <a:lnTo>
                      <a:pt x="6149" y="28"/>
                    </a:lnTo>
                    <a:lnTo>
                      <a:pt x="6166" y="25"/>
                    </a:lnTo>
                    <a:lnTo>
                      <a:pt x="6183" y="28"/>
                    </a:lnTo>
                    <a:lnTo>
                      <a:pt x="6200" y="28"/>
                    </a:lnTo>
                    <a:lnTo>
                      <a:pt x="6217" y="27"/>
                    </a:lnTo>
                    <a:lnTo>
                      <a:pt x="6234" y="35"/>
                    </a:lnTo>
                    <a:lnTo>
                      <a:pt x="6251" y="31"/>
                    </a:lnTo>
                    <a:lnTo>
                      <a:pt x="6268" y="35"/>
                    </a:lnTo>
                    <a:lnTo>
                      <a:pt x="6285" y="32"/>
                    </a:lnTo>
                    <a:lnTo>
                      <a:pt x="6302" y="28"/>
                    </a:lnTo>
                    <a:lnTo>
                      <a:pt x="6319" y="32"/>
                    </a:lnTo>
                    <a:lnTo>
                      <a:pt x="6336" y="32"/>
                    </a:lnTo>
                    <a:lnTo>
                      <a:pt x="6353" y="34"/>
                    </a:lnTo>
                    <a:lnTo>
                      <a:pt x="6370" y="31"/>
                    </a:lnTo>
                    <a:lnTo>
                      <a:pt x="6387" y="27"/>
                    </a:lnTo>
                    <a:lnTo>
                      <a:pt x="6404" y="25"/>
                    </a:lnTo>
                    <a:lnTo>
                      <a:pt x="6421" y="21"/>
                    </a:lnTo>
                    <a:lnTo>
                      <a:pt x="6438" y="20"/>
                    </a:lnTo>
                    <a:lnTo>
                      <a:pt x="6455" y="21"/>
                    </a:lnTo>
                    <a:lnTo>
                      <a:pt x="6472" y="22"/>
                    </a:lnTo>
                    <a:lnTo>
                      <a:pt x="6489" y="26"/>
                    </a:lnTo>
                    <a:lnTo>
                      <a:pt x="6506" y="26"/>
                    </a:lnTo>
                    <a:lnTo>
                      <a:pt x="6523" y="27"/>
                    </a:lnTo>
                    <a:lnTo>
                      <a:pt x="6540" y="24"/>
                    </a:lnTo>
                    <a:lnTo>
                      <a:pt x="6557" y="26"/>
                    </a:lnTo>
                    <a:lnTo>
                      <a:pt x="6574" y="24"/>
                    </a:lnTo>
                    <a:lnTo>
                      <a:pt x="6591" y="24"/>
                    </a:lnTo>
                    <a:lnTo>
                      <a:pt x="6609" y="22"/>
                    </a:lnTo>
                    <a:lnTo>
                      <a:pt x="6626" y="17"/>
                    </a:lnTo>
                    <a:lnTo>
                      <a:pt x="6643" y="15"/>
                    </a:lnTo>
                    <a:lnTo>
                      <a:pt x="6660" y="14"/>
                    </a:lnTo>
                    <a:lnTo>
                      <a:pt x="6677" y="16"/>
                    </a:lnTo>
                    <a:lnTo>
                      <a:pt x="6694" y="23"/>
                    </a:lnTo>
                    <a:lnTo>
                      <a:pt x="6711" y="22"/>
                    </a:lnTo>
                    <a:lnTo>
                      <a:pt x="6728" y="13"/>
                    </a:lnTo>
                    <a:lnTo>
                      <a:pt x="6745" y="17"/>
                    </a:lnTo>
                    <a:lnTo>
                      <a:pt x="6762" y="12"/>
                    </a:lnTo>
                    <a:lnTo>
                      <a:pt x="6779" y="13"/>
                    </a:lnTo>
                    <a:lnTo>
                      <a:pt x="6796" y="12"/>
                    </a:lnTo>
                    <a:lnTo>
                      <a:pt x="6813" y="17"/>
                    </a:lnTo>
                    <a:lnTo>
                      <a:pt x="6830" y="19"/>
                    </a:lnTo>
                    <a:lnTo>
                      <a:pt x="6847" y="17"/>
                    </a:lnTo>
                    <a:lnTo>
                      <a:pt x="6864" y="17"/>
                    </a:lnTo>
                    <a:lnTo>
                      <a:pt x="6881" y="17"/>
                    </a:lnTo>
                    <a:lnTo>
                      <a:pt x="6898" y="19"/>
                    </a:lnTo>
                    <a:lnTo>
                      <a:pt x="6915" y="18"/>
                    </a:lnTo>
                    <a:lnTo>
                      <a:pt x="6932" y="20"/>
                    </a:lnTo>
                    <a:lnTo>
                      <a:pt x="6949" y="20"/>
                    </a:lnTo>
                    <a:lnTo>
                      <a:pt x="6966" y="29"/>
                    </a:lnTo>
                    <a:lnTo>
                      <a:pt x="6983" y="26"/>
                    </a:lnTo>
                    <a:lnTo>
                      <a:pt x="7000" y="27"/>
                    </a:lnTo>
                    <a:lnTo>
                      <a:pt x="7017" y="27"/>
                    </a:lnTo>
                    <a:lnTo>
                      <a:pt x="7034" y="26"/>
                    </a:lnTo>
                    <a:lnTo>
                      <a:pt x="7051" y="26"/>
                    </a:lnTo>
                    <a:lnTo>
                      <a:pt x="7068" y="23"/>
                    </a:lnTo>
                    <a:lnTo>
                      <a:pt x="7085" y="20"/>
                    </a:lnTo>
                    <a:lnTo>
                      <a:pt x="7102" y="19"/>
                    </a:lnTo>
                    <a:lnTo>
                      <a:pt x="7120" y="16"/>
                    </a:lnTo>
                    <a:lnTo>
                      <a:pt x="7137" y="16"/>
                    </a:lnTo>
                    <a:lnTo>
                      <a:pt x="7154" y="19"/>
                    </a:lnTo>
                    <a:lnTo>
                      <a:pt x="7171" y="17"/>
                    </a:lnTo>
                    <a:lnTo>
                      <a:pt x="7188" y="16"/>
                    </a:lnTo>
                    <a:lnTo>
                      <a:pt x="7205" y="14"/>
                    </a:lnTo>
                    <a:lnTo>
                      <a:pt x="7222" y="18"/>
                    </a:lnTo>
                    <a:lnTo>
                      <a:pt x="7239" y="18"/>
                    </a:lnTo>
                    <a:lnTo>
                      <a:pt x="7256" y="18"/>
                    </a:lnTo>
                    <a:lnTo>
                      <a:pt x="7273" y="21"/>
                    </a:lnTo>
                    <a:lnTo>
                      <a:pt x="7290" y="30"/>
                    </a:lnTo>
                    <a:lnTo>
                      <a:pt x="7307" y="54"/>
                    </a:lnTo>
                    <a:lnTo>
                      <a:pt x="7324" y="103"/>
                    </a:lnTo>
                    <a:lnTo>
                      <a:pt x="7341" y="203"/>
                    </a:lnTo>
                    <a:lnTo>
                      <a:pt x="7358" y="373"/>
                    </a:lnTo>
                    <a:lnTo>
                      <a:pt x="7375" y="594"/>
                    </a:lnTo>
                    <a:lnTo>
                      <a:pt x="7392" y="839"/>
                    </a:lnTo>
                    <a:lnTo>
                      <a:pt x="7409" y="1058"/>
                    </a:lnTo>
                    <a:lnTo>
                      <a:pt x="7426" y="1148"/>
                    </a:lnTo>
                    <a:lnTo>
                      <a:pt x="7443" y="1092"/>
                    </a:lnTo>
                    <a:lnTo>
                      <a:pt x="7460" y="909"/>
                    </a:lnTo>
                    <a:lnTo>
                      <a:pt x="7477" y="658"/>
                    </a:lnTo>
                    <a:lnTo>
                      <a:pt x="7494" y="431"/>
                    </a:lnTo>
                    <a:lnTo>
                      <a:pt x="7511" y="244"/>
                    </a:lnTo>
                    <a:lnTo>
                      <a:pt x="7528" y="133"/>
                    </a:lnTo>
                    <a:lnTo>
                      <a:pt x="7545" y="70"/>
                    </a:lnTo>
                    <a:lnTo>
                      <a:pt x="7562" y="41"/>
                    </a:lnTo>
                    <a:lnTo>
                      <a:pt x="7579" y="24"/>
                    </a:lnTo>
                    <a:lnTo>
                      <a:pt x="7596" y="19"/>
                    </a:lnTo>
                    <a:lnTo>
                      <a:pt x="7613" y="16"/>
                    </a:lnTo>
                    <a:lnTo>
                      <a:pt x="7631" y="14"/>
                    </a:lnTo>
                    <a:lnTo>
                      <a:pt x="7648" y="10"/>
                    </a:lnTo>
                    <a:lnTo>
                      <a:pt x="7665" y="10"/>
                    </a:lnTo>
                    <a:lnTo>
                      <a:pt x="7682" y="18"/>
                    </a:lnTo>
                    <a:lnTo>
                      <a:pt x="7699" y="14"/>
                    </a:lnTo>
                    <a:lnTo>
                      <a:pt x="7716" y="15"/>
                    </a:lnTo>
                    <a:lnTo>
                      <a:pt x="7733" y="22"/>
                    </a:lnTo>
                    <a:lnTo>
                      <a:pt x="7750" y="15"/>
                    </a:lnTo>
                    <a:lnTo>
                      <a:pt x="7767" y="18"/>
                    </a:lnTo>
                    <a:lnTo>
                      <a:pt x="7784" y="20"/>
                    </a:lnTo>
                    <a:lnTo>
                      <a:pt x="7801" y="13"/>
                    </a:lnTo>
                    <a:lnTo>
                      <a:pt x="7818" y="19"/>
                    </a:lnTo>
                    <a:lnTo>
                      <a:pt x="7835" y="19"/>
                    </a:lnTo>
                    <a:lnTo>
                      <a:pt x="7852" y="15"/>
                    </a:lnTo>
                    <a:lnTo>
                      <a:pt x="7869" y="9"/>
                    </a:lnTo>
                    <a:lnTo>
                      <a:pt x="7886" y="14"/>
                    </a:lnTo>
                    <a:lnTo>
                      <a:pt x="7903" y="22"/>
                    </a:lnTo>
                    <a:lnTo>
                      <a:pt x="7920" y="15"/>
                    </a:lnTo>
                    <a:lnTo>
                      <a:pt x="7937" y="13"/>
                    </a:lnTo>
                    <a:lnTo>
                      <a:pt x="7954" y="20"/>
                    </a:lnTo>
                    <a:lnTo>
                      <a:pt x="7971" y="16"/>
                    </a:lnTo>
                    <a:lnTo>
                      <a:pt x="7988" y="17"/>
                    </a:lnTo>
                    <a:lnTo>
                      <a:pt x="8005" y="15"/>
                    </a:lnTo>
                    <a:lnTo>
                      <a:pt x="8022" y="19"/>
                    </a:lnTo>
                    <a:lnTo>
                      <a:pt x="8039" y="20"/>
                    </a:lnTo>
                    <a:lnTo>
                      <a:pt x="8056" y="16"/>
                    </a:lnTo>
                    <a:lnTo>
                      <a:pt x="8073" y="11"/>
                    </a:lnTo>
                    <a:lnTo>
                      <a:pt x="8090" y="11"/>
                    </a:lnTo>
                    <a:lnTo>
                      <a:pt x="8107" y="15"/>
                    </a:lnTo>
                    <a:lnTo>
                      <a:pt x="8124" y="17"/>
                    </a:lnTo>
                    <a:lnTo>
                      <a:pt x="8142" y="16"/>
                    </a:lnTo>
                    <a:lnTo>
                      <a:pt x="8159" y="15"/>
                    </a:lnTo>
                    <a:lnTo>
                      <a:pt x="8176" y="15"/>
                    </a:lnTo>
                    <a:lnTo>
                      <a:pt x="8193" y="17"/>
                    </a:lnTo>
                    <a:lnTo>
                      <a:pt x="8210" y="19"/>
                    </a:lnTo>
                    <a:lnTo>
                      <a:pt x="8227" y="16"/>
                    </a:lnTo>
                    <a:lnTo>
                      <a:pt x="8244" y="16"/>
                    </a:lnTo>
                    <a:lnTo>
                      <a:pt x="8261" y="12"/>
                    </a:lnTo>
                    <a:lnTo>
                      <a:pt x="8278" y="15"/>
                    </a:lnTo>
                    <a:lnTo>
                      <a:pt x="8295" y="12"/>
                    </a:lnTo>
                    <a:lnTo>
                      <a:pt x="8312" y="14"/>
                    </a:lnTo>
                    <a:lnTo>
                      <a:pt x="8329" y="14"/>
                    </a:lnTo>
                    <a:lnTo>
                      <a:pt x="8346" y="13"/>
                    </a:lnTo>
                    <a:lnTo>
                      <a:pt x="8363" y="15"/>
                    </a:lnTo>
                    <a:lnTo>
                      <a:pt x="8380" y="15"/>
                    </a:lnTo>
                    <a:lnTo>
                      <a:pt x="8397" y="18"/>
                    </a:lnTo>
                    <a:lnTo>
                      <a:pt x="8414" y="17"/>
                    </a:lnTo>
                    <a:lnTo>
                      <a:pt x="8431" y="17"/>
                    </a:lnTo>
                    <a:lnTo>
                      <a:pt x="8448" y="14"/>
                    </a:lnTo>
                    <a:lnTo>
                      <a:pt x="8465" y="15"/>
                    </a:lnTo>
                    <a:lnTo>
                      <a:pt x="8482" y="18"/>
                    </a:lnTo>
                    <a:lnTo>
                      <a:pt x="8499" y="18"/>
                    </a:lnTo>
                    <a:lnTo>
                      <a:pt x="8516" y="18"/>
                    </a:lnTo>
                    <a:lnTo>
                      <a:pt x="8533" y="19"/>
                    </a:lnTo>
                    <a:lnTo>
                      <a:pt x="8550" y="18"/>
                    </a:lnTo>
                    <a:lnTo>
                      <a:pt x="8567" y="16"/>
                    </a:lnTo>
                    <a:lnTo>
                      <a:pt x="8584" y="14"/>
                    </a:lnTo>
                    <a:lnTo>
                      <a:pt x="8601" y="13"/>
                    </a:lnTo>
                    <a:lnTo>
                      <a:pt x="8618" y="16"/>
                    </a:lnTo>
                    <a:lnTo>
                      <a:pt x="8635" y="13"/>
                    </a:lnTo>
                    <a:lnTo>
                      <a:pt x="8653" y="19"/>
                    </a:lnTo>
                    <a:lnTo>
                      <a:pt x="8670" y="17"/>
                    </a:lnTo>
                    <a:lnTo>
                      <a:pt x="8687" y="16"/>
                    </a:lnTo>
                    <a:lnTo>
                      <a:pt x="8704" y="17"/>
                    </a:lnTo>
                    <a:lnTo>
                      <a:pt x="8721" y="15"/>
                    </a:lnTo>
                    <a:lnTo>
                      <a:pt x="8738" y="19"/>
                    </a:lnTo>
                    <a:lnTo>
                      <a:pt x="8755" y="17"/>
                    </a:lnTo>
                    <a:lnTo>
                      <a:pt x="8772" y="16"/>
                    </a:lnTo>
                    <a:lnTo>
                      <a:pt x="8789" y="16"/>
                    </a:lnTo>
                    <a:lnTo>
                      <a:pt x="8806" y="20"/>
                    </a:lnTo>
                    <a:lnTo>
                      <a:pt x="8823" y="25"/>
                    </a:lnTo>
                    <a:lnTo>
                      <a:pt x="8840" y="26"/>
                    </a:lnTo>
                    <a:lnTo>
                      <a:pt x="8857" y="32"/>
                    </a:lnTo>
                    <a:lnTo>
                      <a:pt x="8874" y="40"/>
                    </a:lnTo>
                    <a:lnTo>
                      <a:pt x="8891" y="45"/>
                    </a:lnTo>
                    <a:lnTo>
                      <a:pt x="8908" y="44"/>
                    </a:lnTo>
                    <a:lnTo>
                      <a:pt x="8925" y="34"/>
                    </a:lnTo>
                    <a:lnTo>
                      <a:pt x="8942" y="26"/>
                    </a:lnTo>
                    <a:lnTo>
                      <a:pt x="8959" y="19"/>
                    </a:lnTo>
                    <a:lnTo>
                      <a:pt x="8976" y="14"/>
                    </a:lnTo>
                    <a:lnTo>
                      <a:pt x="8993" y="10"/>
                    </a:lnTo>
                    <a:lnTo>
                      <a:pt x="9010" y="14"/>
                    </a:lnTo>
                    <a:lnTo>
                      <a:pt x="9027" y="17"/>
                    </a:lnTo>
                    <a:lnTo>
                      <a:pt x="9044" y="15"/>
                    </a:lnTo>
                    <a:lnTo>
                      <a:pt x="9061" y="16"/>
                    </a:lnTo>
                    <a:lnTo>
                      <a:pt x="9078" y="12"/>
                    </a:lnTo>
                    <a:lnTo>
                      <a:pt x="9095" y="11"/>
                    </a:lnTo>
                    <a:lnTo>
                      <a:pt x="9112" y="13"/>
                    </a:lnTo>
                    <a:lnTo>
                      <a:pt x="9129" y="13"/>
                    </a:lnTo>
                    <a:lnTo>
                      <a:pt x="9146" y="15"/>
                    </a:lnTo>
                    <a:lnTo>
                      <a:pt x="9164" y="15"/>
                    </a:lnTo>
                    <a:lnTo>
                      <a:pt x="9181" y="12"/>
                    </a:lnTo>
                    <a:lnTo>
                      <a:pt x="9198" y="15"/>
                    </a:lnTo>
                    <a:lnTo>
                      <a:pt x="9215" y="14"/>
                    </a:lnTo>
                    <a:lnTo>
                      <a:pt x="9232" y="13"/>
                    </a:lnTo>
                    <a:lnTo>
                      <a:pt x="9249" y="16"/>
                    </a:lnTo>
                    <a:lnTo>
                      <a:pt x="9266" y="14"/>
                    </a:lnTo>
                    <a:lnTo>
                      <a:pt x="9283" y="12"/>
                    </a:lnTo>
                    <a:lnTo>
                      <a:pt x="9300" y="16"/>
                    </a:lnTo>
                    <a:lnTo>
                      <a:pt x="9317" y="15"/>
                    </a:lnTo>
                    <a:lnTo>
                      <a:pt x="9334" y="12"/>
                    </a:lnTo>
                    <a:lnTo>
                      <a:pt x="9351" y="16"/>
                    </a:lnTo>
                    <a:lnTo>
                      <a:pt x="9368" y="15"/>
                    </a:lnTo>
                    <a:lnTo>
                      <a:pt x="9385" y="14"/>
                    </a:lnTo>
                    <a:lnTo>
                      <a:pt x="9402" y="14"/>
                    </a:lnTo>
                    <a:lnTo>
                      <a:pt x="9419" y="24"/>
                    </a:lnTo>
                    <a:lnTo>
                      <a:pt x="9436" y="61"/>
                    </a:lnTo>
                    <a:lnTo>
                      <a:pt x="9453" y="120"/>
                    </a:lnTo>
                    <a:lnTo>
                      <a:pt x="9470" y="235"/>
                    </a:lnTo>
                    <a:lnTo>
                      <a:pt x="9487" y="395"/>
                    </a:lnTo>
                    <a:lnTo>
                      <a:pt x="9504" y="598"/>
                    </a:lnTo>
                    <a:lnTo>
                      <a:pt x="9521" y="803"/>
                    </a:lnTo>
                    <a:lnTo>
                      <a:pt x="9538" y="947"/>
                    </a:lnTo>
                    <a:lnTo>
                      <a:pt x="9555" y="977"/>
                    </a:lnTo>
                    <a:lnTo>
                      <a:pt x="9572" y="899"/>
                    </a:lnTo>
                    <a:lnTo>
                      <a:pt x="9589" y="725"/>
                    </a:lnTo>
                    <a:lnTo>
                      <a:pt x="9606" y="525"/>
                    </a:lnTo>
                    <a:lnTo>
                      <a:pt x="9623" y="351"/>
                    </a:lnTo>
                    <a:lnTo>
                      <a:pt x="9640" y="211"/>
                    </a:lnTo>
                    <a:lnTo>
                      <a:pt x="9658" y="120"/>
                    </a:lnTo>
                    <a:lnTo>
                      <a:pt x="9675" y="73"/>
                    </a:lnTo>
                    <a:lnTo>
                      <a:pt x="9692" y="41"/>
                    </a:lnTo>
                    <a:lnTo>
                      <a:pt x="9709" y="28"/>
                    </a:lnTo>
                    <a:lnTo>
                      <a:pt x="9726" y="24"/>
                    </a:lnTo>
                    <a:lnTo>
                      <a:pt x="9743" y="22"/>
                    </a:lnTo>
                    <a:lnTo>
                      <a:pt x="9760" y="24"/>
                    </a:lnTo>
                    <a:lnTo>
                      <a:pt x="9777" y="26"/>
                    </a:lnTo>
                    <a:lnTo>
                      <a:pt x="9794" y="25"/>
                    </a:lnTo>
                    <a:lnTo>
                      <a:pt x="9811" y="22"/>
                    </a:lnTo>
                    <a:lnTo>
                      <a:pt x="9828" y="20"/>
                    </a:lnTo>
                    <a:lnTo>
                      <a:pt x="9845" y="19"/>
                    </a:lnTo>
                    <a:lnTo>
                      <a:pt x="9862" y="21"/>
                    </a:lnTo>
                    <a:lnTo>
                      <a:pt x="9879" y="18"/>
                    </a:lnTo>
                    <a:lnTo>
                      <a:pt x="9896" y="14"/>
                    </a:lnTo>
                    <a:lnTo>
                      <a:pt x="9913" y="12"/>
                    </a:lnTo>
                    <a:lnTo>
                      <a:pt x="9930" y="13"/>
                    </a:lnTo>
                    <a:lnTo>
                      <a:pt x="9947" y="16"/>
                    </a:lnTo>
                    <a:lnTo>
                      <a:pt x="9964" y="17"/>
                    </a:lnTo>
                    <a:lnTo>
                      <a:pt x="9981" y="16"/>
                    </a:lnTo>
                    <a:lnTo>
                      <a:pt x="9998" y="16"/>
                    </a:lnTo>
                    <a:lnTo>
                      <a:pt x="10015" y="17"/>
                    </a:lnTo>
                    <a:lnTo>
                      <a:pt x="10032" y="14"/>
                    </a:lnTo>
                    <a:lnTo>
                      <a:pt x="10049" y="13"/>
                    </a:lnTo>
                    <a:lnTo>
                      <a:pt x="10066" y="15"/>
                    </a:lnTo>
                    <a:lnTo>
                      <a:pt x="10083" y="15"/>
                    </a:lnTo>
                    <a:lnTo>
                      <a:pt x="10100" y="15"/>
                    </a:lnTo>
                    <a:lnTo>
                      <a:pt x="10117" y="16"/>
                    </a:lnTo>
                    <a:lnTo>
                      <a:pt x="10134" y="14"/>
                    </a:lnTo>
                    <a:lnTo>
                      <a:pt x="10151" y="16"/>
                    </a:lnTo>
                    <a:lnTo>
                      <a:pt x="10169" y="14"/>
                    </a:lnTo>
                    <a:lnTo>
                      <a:pt x="10186" y="14"/>
                    </a:lnTo>
                    <a:lnTo>
                      <a:pt x="10203" y="15"/>
                    </a:lnTo>
                    <a:lnTo>
                      <a:pt x="10220" y="13"/>
                    </a:lnTo>
                    <a:lnTo>
                      <a:pt x="10237" y="14"/>
                    </a:lnTo>
                    <a:lnTo>
                      <a:pt x="10254" y="16"/>
                    </a:lnTo>
                    <a:lnTo>
                      <a:pt x="10271" y="15"/>
                    </a:lnTo>
                    <a:lnTo>
                      <a:pt x="10288" y="12"/>
                    </a:lnTo>
                    <a:lnTo>
                      <a:pt x="10305" y="13"/>
                    </a:lnTo>
                    <a:lnTo>
                      <a:pt x="10322" y="13"/>
                    </a:lnTo>
                    <a:lnTo>
                      <a:pt x="10339" y="16"/>
                    </a:lnTo>
                    <a:lnTo>
                      <a:pt x="10356" y="19"/>
                    </a:lnTo>
                    <a:lnTo>
                      <a:pt x="10373" y="18"/>
                    </a:lnTo>
                    <a:lnTo>
                      <a:pt x="10390" y="18"/>
                    </a:lnTo>
                    <a:lnTo>
                      <a:pt x="10407" y="21"/>
                    </a:lnTo>
                    <a:lnTo>
                      <a:pt x="10424" y="25"/>
                    </a:lnTo>
                    <a:lnTo>
                      <a:pt x="10441" y="27"/>
                    </a:lnTo>
                    <a:lnTo>
                      <a:pt x="10458" y="30"/>
                    </a:lnTo>
                    <a:lnTo>
                      <a:pt x="10475" y="29"/>
                    </a:lnTo>
                    <a:lnTo>
                      <a:pt x="10492" y="32"/>
                    </a:lnTo>
                    <a:lnTo>
                      <a:pt x="10509" y="31"/>
                    </a:lnTo>
                    <a:lnTo>
                      <a:pt x="10526" y="29"/>
                    </a:lnTo>
                    <a:lnTo>
                      <a:pt x="10543" y="23"/>
                    </a:lnTo>
                    <a:lnTo>
                      <a:pt x="10560" y="22"/>
                    </a:lnTo>
                    <a:lnTo>
                      <a:pt x="10577" y="17"/>
                    </a:lnTo>
                    <a:lnTo>
                      <a:pt x="10594" y="10"/>
                    </a:lnTo>
                    <a:lnTo>
                      <a:pt x="10611" y="13"/>
                    </a:lnTo>
                    <a:lnTo>
                      <a:pt x="10628" y="6"/>
                    </a:lnTo>
                    <a:lnTo>
                      <a:pt x="10645" y="4"/>
                    </a:lnTo>
                    <a:lnTo>
                      <a:pt x="10662" y="3"/>
                    </a:lnTo>
                    <a:lnTo>
                      <a:pt x="10680" y="4"/>
                    </a:lnTo>
                    <a:lnTo>
                      <a:pt x="10697" y="2"/>
                    </a:lnTo>
                    <a:lnTo>
                      <a:pt x="10714" y="7"/>
                    </a:lnTo>
                    <a:lnTo>
                      <a:pt x="10731" y="5"/>
                    </a:lnTo>
                    <a:lnTo>
                      <a:pt x="10748" y="4"/>
                    </a:lnTo>
                    <a:lnTo>
                      <a:pt x="10765" y="8"/>
                    </a:lnTo>
                    <a:lnTo>
                      <a:pt x="10782" y="12"/>
                    </a:lnTo>
                    <a:lnTo>
                      <a:pt x="10799" y="11"/>
                    </a:lnTo>
                    <a:lnTo>
                      <a:pt x="10816" y="9"/>
                    </a:lnTo>
                    <a:lnTo>
                      <a:pt x="10833" y="12"/>
                    </a:lnTo>
                    <a:lnTo>
                      <a:pt x="10850" y="15"/>
                    </a:lnTo>
                    <a:lnTo>
                      <a:pt x="10867" y="10"/>
                    </a:lnTo>
                    <a:lnTo>
                      <a:pt x="10884" y="13"/>
                    </a:lnTo>
                    <a:lnTo>
                      <a:pt x="10901" y="14"/>
                    </a:lnTo>
                    <a:lnTo>
                      <a:pt x="10918" y="12"/>
                    </a:lnTo>
                    <a:lnTo>
                      <a:pt x="10935" y="11"/>
                    </a:lnTo>
                    <a:lnTo>
                      <a:pt x="10952" y="8"/>
                    </a:lnTo>
                    <a:lnTo>
                      <a:pt x="10969" y="14"/>
                    </a:lnTo>
                    <a:lnTo>
                      <a:pt x="10986" y="5"/>
                    </a:lnTo>
                    <a:lnTo>
                      <a:pt x="11003" y="5"/>
                    </a:lnTo>
                    <a:lnTo>
                      <a:pt x="11020" y="5"/>
                    </a:lnTo>
                    <a:lnTo>
                      <a:pt x="11037" y="7"/>
                    </a:lnTo>
                    <a:lnTo>
                      <a:pt x="11054" y="6"/>
                    </a:lnTo>
                    <a:lnTo>
                      <a:pt x="11071" y="10"/>
                    </a:lnTo>
                    <a:lnTo>
                      <a:pt x="11088" y="11"/>
                    </a:lnTo>
                    <a:lnTo>
                      <a:pt x="11105" y="10"/>
                    </a:lnTo>
                    <a:lnTo>
                      <a:pt x="11122" y="14"/>
                    </a:lnTo>
                    <a:lnTo>
                      <a:pt x="11139" y="16"/>
                    </a:lnTo>
                    <a:lnTo>
                      <a:pt x="11156" y="16"/>
                    </a:lnTo>
                    <a:lnTo>
                      <a:pt x="11173" y="23"/>
                    </a:lnTo>
                    <a:lnTo>
                      <a:pt x="11191" y="31"/>
                    </a:lnTo>
                    <a:lnTo>
                      <a:pt x="11208" y="38"/>
                    </a:lnTo>
                    <a:lnTo>
                      <a:pt x="11225" y="43"/>
                    </a:lnTo>
                    <a:lnTo>
                      <a:pt x="11242" y="48"/>
                    </a:lnTo>
                    <a:lnTo>
                      <a:pt x="11259" y="53"/>
                    </a:lnTo>
                    <a:lnTo>
                      <a:pt x="11276" y="54"/>
                    </a:lnTo>
                    <a:lnTo>
                      <a:pt x="11293" y="51"/>
                    </a:lnTo>
                    <a:lnTo>
                      <a:pt x="11310" y="50"/>
                    </a:lnTo>
                    <a:lnTo>
                      <a:pt x="11327" y="42"/>
                    </a:lnTo>
                    <a:lnTo>
                      <a:pt x="11344" y="36"/>
                    </a:lnTo>
                    <a:lnTo>
                      <a:pt x="11361" y="27"/>
                    </a:lnTo>
                    <a:lnTo>
                      <a:pt x="11378" y="20"/>
                    </a:lnTo>
                    <a:lnTo>
                      <a:pt x="11395" y="17"/>
                    </a:lnTo>
                    <a:lnTo>
                      <a:pt x="11412" y="18"/>
                    </a:lnTo>
                    <a:lnTo>
                      <a:pt x="11429" y="16"/>
                    </a:lnTo>
                    <a:lnTo>
                      <a:pt x="11446" y="18"/>
                    </a:lnTo>
                    <a:lnTo>
                      <a:pt x="11463" y="16"/>
                    </a:lnTo>
                    <a:lnTo>
                      <a:pt x="11480" y="17"/>
                    </a:lnTo>
                    <a:lnTo>
                      <a:pt x="11497" y="20"/>
                    </a:lnTo>
                    <a:lnTo>
                      <a:pt x="11514" y="19"/>
                    </a:lnTo>
                    <a:lnTo>
                      <a:pt x="11531" y="28"/>
                    </a:lnTo>
                    <a:lnTo>
                      <a:pt x="11548" y="26"/>
                    </a:lnTo>
                    <a:lnTo>
                      <a:pt x="11565" y="26"/>
                    </a:lnTo>
                    <a:lnTo>
                      <a:pt x="11582" y="24"/>
                    </a:lnTo>
                    <a:lnTo>
                      <a:pt x="11599" y="23"/>
                    </a:lnTo>
                    <a:lnTo>
                      <a:pt x="11616" y="19"/>
                    </a:lnTo>
                    <a:lnTo>
                      <a:pt x="11633" y="19"/>
                    </a:lnTo>
                    <a:lnTo>
                      <a:pt x="11650" y="23"/>
                    </a:lnTo>
                    <a:lnTo>
                      <a:pt x="11667" y="21"/>
                    </a:lnTo>
                    <a:lnTo>
                      <a:pt x="11684" y="24"/>
                    </a:lnTo>
                    <a:lnTo>
                      <a:pt x="11702" y="26"/>
                    </a:lnTo>
                    <a:lnTo>
                      <a:pt x="11719" y="29"/>
                    </a:lnTo>
                    <a:lnTo>
                      <a:pt x="11736" y="36"/>
                    </a:lnTo>
                    <a:lnTo>
                      <a:pt x="11753" y="40"/>
                    </a:lnTo>
                    <a:lnTo>
                      <a:pt x="11770" y="45"/>
                    </a:lnTo>
                    <a:lnTo>
                      <a:pt x="11787" y="45"/>
                    </a:lnTo>
                    <a:lnTo>
                      <a:pt x="11796" y="43"/>
                    </a:lnTo>
                  </a:path>
                </a:pathLst>
              </a:custGeom>
              <a:noFill/>
              <a:ln w="6350" cmpd="sng">
                <a:solidFill>
                  <a:srgbClr val="0066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solidFill>
                    <a:prstClr val="black"/>
                  </a:solidFill>
                </a:endParaRPr>
              </a:p>
            </p:txBody>
          </p:sp>
          <p:sp>
            <p:nvSpPr>
              <p:cNvPr id="45153" name="Rectangle 821"/>
              <p:cNvSpPr>
                <a:spLocks noChangeArrowheads="1"/>
              </p:cNvSpPr>
              <p:nvPr/>
            </p:nvSpPr>
            <p:spPr bwMode="auto">
              <a:xfrm>
                <a:off x="5280" y="3634"/>
                <a:ext cx="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endParaRPr lang="en-US" altLang="ja-JP" sz="1200" dirty="0">
                  <a:solidFill>
                    <a:prstClr val="black"/>
                  </a:solidFill>
                  <a:ea typeface="ＭＳ Ｐゴシック" pitchFamily="50" charset="-128"/>
                </a:endParaRPr>
              </a:p>
            </p:txBody>
          </p:sp>
          <p:sp>
            <p:nvSpPr>
              <p:cNvPr id="45154" name="Text Box 791"/>
              <p:cNvSpPr txBox="1">
                <a:spLocks noChangeArrowheads="1"/>
              </p:cNvSpPr>
              <p:nvPr/>
            </p:nvSpPr>
            <p:spPr bwMode="auto">
              <a:xfrm>
                <a:off x="3892" y="1178"/>
                <a:ext cx="153"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C4</a:t>
                </a:r>
              </a:p>
            </p:txBody>
          </p:sp>
          <p:sp>
            <p:nvSpPr>
              <p:cNvPr id="45155" name="Text Box 891"/>
              <p:cNvSpPr txBox="1">
                <a:spLocks noChangeArrowheads="1"/>
              </p:cNvSpPr>
              <p:nvPr/>
            </p:nvSpPr>
            <p:spPr bwMode="auto">
              <a:xfrm>
                <a:off x="3994" y="2131"/>
                <a:ext cx="190"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H</a:t>
                </a:r>
                <a:r>
                  <a:rPr lang="en-US" altLang="ja-JP" sz="1200" baseline="-25000" dirty="0">
                    <a:solidFill>
                      <a:srgbClr val="000000"/>
                    </a:solidFill>
                    <a:ea typeface="ＭＳ Ｐゴシック" pitchFamily="50" charset="-128"/>
                  </a:rPr>
                  <a:t>2</a:t>
                </a:r>
                <a:r>
                  <a:rPr lang="en-US" altLang="ja-JP" sz="1200" dirty="0">
                    <a:solidFill>
                      <a:srgbClr val="000000"/>
                    </a:solidFill>
                    <a:ea typeface="ＭＳ Ｐゴシック" pitchFamily="50" charset="-128"/>
                  </a:rPr>
                  <a:t>O</a:t>
                </a:r>
              </a:p>
            </p:txBody>
          </p:sp>
          <p:sp>
            <p:nvSpPr>
              <p:cNvPr id="45156" name="Line 794"/>
              <p:cNvSpPr>
                <a:spLocks noChangeShapeType="1"/>
              </p:cNvSpPr>
              <p:nvPr/>
            </p:nvSpPr>
            <p:spPr bwMode="auto">
              <a:xfrm flipH="1">
                <a:off x="3888" y="2330"/>
                <a:ext cx="200" cy="775"/>
              </a:xfrm>
              <a:prstGeom prst="line">
                <a:avLst/>
              </a:prstGeom>
              <a:noFill/>
              <a:ln w="3175">
                <a:solidFill>
                  <a:srgbClr val="006600"/>
                </a:solidFill>
                <a:round/>
                <a:headEnd/>
                <a:tailEnd type="triangle" w="sm" len="sm"/>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57" name="Text Box 789"/>
              <p:cNvSpPr txBox="1">
                <a:spLocks noChangeArrowheads="1"/>
              </p:cNvSpPr>
              <p:nvPr/>
            </p:nvSpPr>
            <p:spPr bwMode="auto">
              <a:xfrm>
                <a:off x="3502" y="2064"/>
                <a:ext cx="275"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       C2</a:t>
                </a:r>
              </a:p>
            </p:txBody>
          </p:sp>
          <p:sp>
            <p:nvSpPr>
              <p:cNvPr id="45158" name="Text Box 791"/>
              <p:cNvSpPr txBox="1">
                <a:spLocks noChangeArrowheads="1"/>
              </p:cNvSpPr>
              <p:nvPr/>
            </p:nvSpPr>
            <p:spPr bwMode="auto">
              <a:xfrm>
                <a:off x="3620" y="1624"/>
                <a:ext cx="576"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        C3</a:t>
                </a:r>
              </a:p>
            </p:txBody>
          </p:sp>
          <p:sp>
            <p:nvSpPr>
              <p:cNvPr id="45159" name="Text Box 791"/>
              <p:cNvSpPr txBox="1">
                <a:spLocks noChangeArrowheads="1"/>
              </p:cNvSpPr>
              <p:nvPr/>
            </p:nvSpPr>
            <p:spPr bwMode="auto">
              <a:xfrm>
                <a:off x="3940" y="2655"/>
                <a:ext cx="188"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  C5</a:t>
                </a:r>
              </a:p>
            </p:txBody>
          </p:sp>
          <p:sp>
            <p:nvSpPr>
              <p:cNvPr id="45160" name="Text Box 791"/>
              <p:cNvSpPr txBox="1">
                <a:spLocks noChangeArrowheads="1"/>
              </p:cNvSpPr>
              <p:nvPr/>
            </p:nvSpPr>
            <p:spPr bwMode="auto">
              <a:xfrm>
                <a:off x="4416" y="2928"/>
                <a:ext cx="153"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srgbClr val="000000"/>
                    </a:solidFill>
                    <a:ea typeface="ＭＳ Ｐゴシック" pitchFamily="50" charset="-128"/>
                  </a:rPr>
                  <a:t>C6</a:t>
                </a:r>
              </a:p>
            </p:txBody>
          </p:sp>
          <p:sp>
            <p:nvSpPr>
              <p:cNvPr id="45161" name="Rectangle 645"/>
              <p:cNvSpPr>
                <a:spLocks noChangeArrowheads="1"/>
              </p:cNvSpPr>
              <p:nvPr/>
            </p:nvSpPr>
            <p:spPr bwMode="auto">
              <a:xfrm>
                <a:off x="4320" y="1920"/>
                <a:ext cx="480"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ea typeface="ＭＳ Ｐゴシック" pitchFamily="50" charset="-128"/>
                  </a:rPr>
                  <a:t>Cyclopentane</a:t>
                </a:r>
                <a:endParaRPr lang="ja-JP" altLang="en-US" sz="1200" dirty="0">
                  <a:solidFill>
                    <a:prstClr val="black"/>
                  </a:solidFill>
                  <a:ea typeface="ＭＳ Ｐゴシック" pitchFamily="50" charset="-128"/>
                </a:endParaRPr>
              </a:p>
            </p:txBody>
          </p:sp>
          <p:sp>
            <p:nvSpPr>
              <p:cNvPr id="45162" name="Rectangle 647"/>
              <p:cNvSpPr>
                <a:spLocks noChangeArrowheads="1"/>
              </p:cNvSpPr>
              <p:nvPr/>
            </p:nvSpPr>
            <p:spPr bwMode="auto">
              <a:xfrm>
                <a:off x="4574" y="3042"/>
                <a:ext cx="1061"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ea typeface="ＭＳ Ｐゴシック" pitchFamily="50" charset="-128"/>
                  </a:rPr>
                  <a:t>Me-</a:t>
                </a:r>
                <a:r>
                  <a:rPr lang="en-US" altLang="ja-JP" sz="1200" dirty="0" err="1">
                    <a:solidFill>
                      <a:prstClr val="black"/>
                    </a:solidFill>
                    <a:ea typeface="ＭＳ Ｐゴシック" pitchFamily="50" charset="-128"/>
                  </a:rPr>
                  <a:t>cyclopentane</a:t>
                </a:r>
                <a:endParaRPr lang="ja-JP" altLang="en-US" sz="1200" dirty="0">
                  <a:solidFill>
                    <a:prstClr val="black"/>
                  </a:solidFill>
                  <a:ea typeface="ＭＳ Ｐゴシック" pitchFamily="50" charset="-128"/>
                </a:endParaRPr>
              </a:p>
            </p:txBody>
          </p:sp>
          <p:sp>
            <p:nvSpPr>
              <p:cNvPr id="45163" name="Text Box 417"/>
              <p:cNvSpPr txBox="1">
                <a:spLocks noChangeArrowheads="1"/>
              </p:cNvSpPr>
              <p:nvPr/>
            </p:nvSpPr>
            <p:spPr bwMode="auto">
              <a:xfrm>
                <a:off x="5148" y="3222"/>
                <a:ext cx="150"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algn="ctr" eaLnBrk="1" hangingPunct="1"/>
                <a:r>
                  <a:rPr lang="en-US" altLang="ja-JP" sz="1200" dirty="0">
                    <a:solidFill>
                      <a:prstClr val="black"/>
                    </a:solidFill>
                  </a:rPr>
                  <a:t>Bz</a:t>
                </a:r>
              </a:p>
            </p:txBody>
          </p:sp>
          <p:sp>
            <p:nvSpPr>
              <p:cNvPr id="45164" name="Line 421"/>
              <p:cNvSpPr>
                <a:spLocks noChangeShapeType="1"/>
              </p:cNvSpPr>
              <p:nvPr/>
            </p:nvSpPr>
            <p:spPr bwMode="auto">
              <a:xfrm flipH="1">
                <a:off x="4848" y="3264"/>
                <a:ext cx="48" cy="9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grpSp>
        <p:sp>
          <p:nvSpPr>
            <p:cNvPr id="45085" name="Line 277"/>
            <p:cNvSpPr>
              <a:spLocks noChangeShapeType="1"/>
            </p:cNvSpPr>
            <p:nvPr/>
          </p:nvSpPr>
          <p:spPr bwMode="auto">
            <a:xfrm>
              <a:off x="5486400" y="5913438"/>
              <a:ext cx="3276600"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86" name="Line 278"/>
            <p:cNvSpPr>
              <a:spLocks noChangeShapeType="1"/>
            </p:cNvSpPr>
            <p:nvPr/>
          </p:nvSpPr>
          <p:spPr bwMode="auto">
            <a:xfrm flipV="1">
              <a:off x="554831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87" name="Line 279"/>
            <p:cNvSpPr>
              <a:spLocks noChangeShapeType="1"/>
            </p:cNvSpPr>
            <p:nvPr/>
          </p:nvSpPr>
          <p:spPr bwMode="auto">
            <a:xfrm flipV="1">
              <a:off x="562610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88" name="Line 280"/>
            <p:cNvSpPr>
              <a:spLocks noChangeShapeType="1"/>
            </p:cNvSpPr>
            <p:nvPr/>
          </p:nvSpPr>
          <p:spPr bwMode="auto">
            <a:xfrm flipV="1">
              <a:off x="570388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89" name="Line 281"/>
            <p:cNvSpPr>
              <a:spLocks noChangeShapeType="1"/>
            </p:cNvSpPr>
            <p:nvPr/>
          </p:nvSpPr>
          <p:spPr bwMode="auto">
            <a:xfrm flipV="1">
              <a:off x="57832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0" name="Line 282"/>
            <p:cNvSpPr>
              <a:spLocks noChangeShapeType="1"/>
            </p:cNvSpPr>
            <p:nvPr/>
          </p:nvSpPr>
          <p:spPr bwMode="auto">
            <a:xfrm flipV="1">
              <a:off x="5862638"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1" name="Line 283"/>
            <p:cNvSpPr>
              <a:spLocks noChangeShapeType="1"/>
            </p:cNvSpPr>
            <p:nvPr/>
          </p:nvSpPr>
          <p:spPr bwMode="auto">
            <a:xfrm flipV="1">
              <a:off x="594201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2" name="Line 284"/>
            <p:cNvSpPr>
              <a:spLocks noChangeShapeType="1"/>
            </p:cNvSpPr>
            <p:nvPr/>
          </p:nvSpPr>
          <p:spPr bwMode="auto">
            <a:xfrm flipV="1">
              <a:off x="601821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3" name="Line 285"/>
            <p:cNvSpPr>
              <a:spLocks noChangeShapeType="1"/>
            </p:cNvSpPr>
            <p:nvPr/>
          </p:nvSpPr>
          <p:spPr bwMode="auto">
            <a:xfrm flipV="1">
              <a:off x="609758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4" name="Line 286"/>
            <p:cNvSpPr>
              <a:spLocks noChangeShapeType="1"/>
            </p:cNvSpPr>
            <p:nvPr/>
          </p:nvSpPr>
          <p:spPr bwMode="auto">
            <a:xfrm flipV="1">
              <a:off x="61769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5" name="Line 287"/>
            <p:cNvSpPr>
              <a:spLocks noChangeShapeType="1"/>
            </p:cNvSpPr>
            <p:nvPr/>
          </p:nvSpPr>
          <p:spPr bwMode="auto">
            <a:xfrm flipV="1">
              <a:off x="6254750"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6" name="Line 288"/>
            <p:cNvSpPr>
              <a:spLocks noChangeShapeType="1"/>
            </p:cNvSpPr>
            <p:nvPr/>
          </p:nvSpPr>
          <p:spPr bwMode="auto">
            <a:xfrm flipV="1">
              <a:off x="633253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7" name="Line 289"/>
            <p:cNvSpPr>
              <a:spLocks noChangeShapeType="1"/>
            </p:cNvSpPr>
            <p:nvPr/>
          </p:nvSpPr>
          <p:spPr bwMode="auto">
            <a:xfrm flipV="1">
              <a:off x="641191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8" name="Line 290"/>
            <p:cNvSpPr>
              <a:spLocks noChangeShapeType="1"/>
            </p:cNvSpPr>
            <p:nvPr/>
          </p:nvSpPr>
          <p:spPr bwMode="auto">
            <a:xfrm flipV="1">
              <a:off x="648970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099" name="Line 291"/>
            <p:cNvSpPr>
              <a:spLocks noChangeShapeType="1"/>
            </p:cNvSpPr>
            <p:nvPr/>
          </p:nvSpPr>
          <p:spPr bwMode="auto">
            <a:xfrm flipV="1">
              <a:off x="65706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0" name="Line 292"/>
            <p:cNvSpPr>
              <a:spLocks noChangeShapeType="1"/>
            </p:cNvSpPr>
            <p:nvPr/>
          </p:nvSpPr>
          <p:spPr bwMode="auto">
            <a:xfrm flipV="1">
              <a:off x="664686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1" name="Line 293"/>
            <p:cNvSpPr>
              <a:spLocks noChangeShapeType="1"/>
            </p:cNvSpPr>
            <p:nvPr/>
          </p:nvSpPr>
          <p:spPr bwMode="auto">
            <a:xfrm flipV="1">
              <a:off x="672465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2" name="Line 294"/>
            <p:cNvSpPr>
              <a:spLocks noChangeShapeType="1"/>
            </p:cNvSpPr>
            <p:nvPr/>
          </p:nvSpPr>
          <p:spPr bwMode="auto">
            <a:xfrm flipV="1">
              <a:off x="680561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3" name="Line 295"/>
            <p:cNvSpPr>
              <a:spLocks noChangeShapeType="1"/>
            </p:cNvSpPr>
            <p:nvPr/>
          </p:nvSpPr>
          <p:spPr bwMode="auto">
            <a:xfrm flipV="1">
              <a:off x="6883400"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4" name="Line 296"/>
            <p:cNvSpPr>
              <a:spLocks noChangeShapeType="1"/>
            </p:cNvSpPr>
            <p:nvPr/>
          </p:nvSpPr>
          <p:spPr bwMode="auto">
            <a:xfrm flipV="1">
              <a:off x="696118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5" name="Line 297"/>
            <p:cNvSpPr>
              <a:spLocks noChangeShapeType="1"/>
            </p:cNvSpPr>
            <p:nvPr/>
          </p:nvSpPr>
          <p:spPr bwMode="auto">
            <a:xfrm flipV="1">
              <a:off x="70405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6" name="Line 298"/>
            <p:cNvSpPr>
              <a:spLocks noChangeShapeType="1"/>
            </p:cNvSpPr>
            <p:nvPr/>
          </p:nvSpPr>
          <p:spPr bwMode="auto">
            <a:xfrm flipV="1">
              <a:off x="711835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7" name="Line 299"/>
            <p:cNvSpPr>
              <a:spLocks noChangeShapeType="1"/>
            </p:cNvSpPr>
            <p:nvPr/>
          </p:nvSpPr>
          <p:spPr bwMode="auto">
            <a:xfrm flipV="1">
              <a:off x="719613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8" name="Line 300"/>
            <p:cNvSpPr>
              <a:spLocks noChangeShapeType="1"/>
            </p:cNvSpPr>
            <p:nvPr/>
          </p:nvSpPr>
          <p:spPr bwMode="auto">
            <a:xfrm flipV="1">
              <a:off x="727551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09" name="Line 301"/>
            <p:cNvSpPr>
              <a:spLocks noChangeShapeType="1"/>
            </p:cNvSpPr>
            <p:nvPr/>
          </p:nvSpPr>
          <p:spPr bwMode="auto">
            <a:xfrm flipV="1">
              <a:off x="735330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0" name="Line 302"/>
            <p:cNvSpPr>
              <a:spLocks noChangeShapeType="1"/>
            </p:cNvSpPr>
            <p:nvPr/>
          </p:nvSpPr>
          <p:spPr bwMode="auto">
            <a:xfrm flipV="1">
              <a:off x="74342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1" name="Line 303"/>
            <p:cNvSpPr>
              <a:spLocks noChangeShapeType="1"/>
            </p:cNvSpPr>
            <p:nvPr/>
          </p:nvSpPr>
          <p:spPr bwMode="auto">
            <a:xfrm flipV="1">
              <a:off x="751046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2" name="Line 304"/>
            <p:cNvSpPr>
              <a:spLocks noChangeShapeType="1"/>
            </p:cNvSpPr>
            <p:nvPr/>
          </p:nvSpPr>
          <p:spPr bwMode="auto">
            <a:xfrm flipV="1">
              <a:off x="758983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3" name="Line 305"/>
            <p:cNvSpPr>
              <a:spLocks noChangeShapeType="1"/>
            </p:cNvSpPr>
            <p:nvPr/>
          </p:nvSpPr>
          <p:spPr bwMode="auto">
            <a:xfrm flipV="1">
              <a:off x="766921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4" name="Line 306"/>
            <p:cNvSpPr>
              <a:spLocks noChangeShapeType="1"/>
            </p:cNvSpPr>
            <p:nvPr/>
          </p:nvSpPr>
          <p:spPr bwMode="auto">
            <a:xfrm flipV="1">
              <a:off x="774700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5" name="Line 307"/>
            <p:cNvSpPr>
              <a:spLocks noChangeShapeType="1"/>
            </p:cNvSpPr>
            <p:nvPr/>
          </p:nvSpPr>
          <p:spPr bwMode="auto">
            <a:xfrm flipV="1">
              <a:off x="782478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6" name="Line 308"/>
            <p:cNvSpPr>
              <a:spLocks noChangeShapeType="1"/>
            </p:cNvSpPr>
            <p:nvPr/>
          </p:nvSpPr>
          <p:spPr bwMode="auto">
            <a:xfrm flipV="1">
              <a:off x="79041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7" name="Line 309"/>
            <p:cNvSpPr>
              <a:spLocks noChangeShapeType="1"/>
            </p:cNvSpPr>
            <p:nvPr/>
          </p:nvSpPr>
          <p:spPr bwMode="auto">
            <a:xfrm flipV="1">
              <a:off x="7981950"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8" name="Line 310"/>
            <p:cNvSpPr>
              <a:spLocks noChangeShapeType="1"/>
            </p:cNvSpPr>
            <p:nvPr/>
          </p:nvSpPr>
          <p:spPr bwMode="auto">
            <a:xfrm flipV="1">
              <a:off x="806291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19" name="Line 311"/>
            <p:cNvSpPr>
              <a:spLocks noChangeShapeType="1"/>
            </p:cNvSpPr>
            <p:nvPr/>
          </p:nvSpPr>
          <p:spPr bwMode="auto">
            <a:xfrm flipV="1">
              <a:off x="8139113" y="5913438"/>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20" name="Line 312"/>
            <p:cNvSpPr>
              <a:spLocks noChangeShapeType="1"/>
            </p:cNvSpPr>
            <p:nvPr/>
          </p:nvSpPr>
          <p:spPr bwMode="auto">
            <a:xfrm flipV="1">
              <a:off x="8218488" y="5913438"/>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21" name="Line 313"/>
            <p:cNvSpPr>
              <a:spLocks noChangeShapeType="1"/>
            </p:cNvSpPr>
            <p:nvPr/>
          </p:nvSpPr>
          <p:spPr bwMode="auto">
            <a:xfrm flipV="1">
              <a:off x="8297863"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22" name="Line 314"/>
            <p:cNvSpPr>
              <a:spLocks noChangeShapeType="1"/>
            </p:cNvSpPr>
            <p:nvPr/>
          </p:nvSpPr>
          <p:spPr bwMode="auto">
            <a:xfrm flipV="1">
              <a:off x="8375650"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23" name="Line 315"/>
            <p:cNvSpPr>
              <a:spLocks noChangeShapeType="1"/>
            </p:cNvSpPr>
            <p:nvPr/>
          </p:nvSpPr>
          <p:spPr bwMode="auto">
            <a:xfrm flipV="1">
              <a:off x="8453438" y="5913438"/>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24" name="Rectangle 317"/>
            <p:cNvSpPr>
              <a:spLocks noChangeArrowheads="1"/>
            </p:cNvSpPr>
            <p:nvPr/>
          </p:nvSpPr>
          <p:spPr bwMode="auto">
            <a:xfrm>
              <a:off x="5780088" y="5949950"/>
              <a:ext cx="1290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2.00</a:t>
              </a:r>
              <a:endParaRPr lang="en-US" altLang="ja-JP" sz="800" b="0" dirty="0">
                <a:solidFill>
                  <a:prstClr val="black"/>
                </a:solidFill>
                <a:ea typeface="ＭＳ Ｐゴシック" pitchFamily="50" charset="-128"/>
              </a:endParaRPr>
            </a:p>
          </p:txBody>
        </p:sp>
        <p:sp>
          <p:nvSpPr>
            <p:cNvPr id="45125" name="Rectangle 318"/>
            <p:cNvSpPr>
              <a:spLocks noChangeArrowheads="1"/>
            </p:cNvSpPr>
            <p:nvPr/>
          </p:nvSpPr>
          <p:spPr bwMode="auto">
            <a:xfrm>
              <a:off x="6170613" y="5949950"/>
              <a:ext cx="1290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4.00</a:t>
              </a:r>
              <a:endParaRPr lang="en-US" altLang="ja-JP" sz="800" b="0" dirty="0">
                <a:solidFill>
                  <a:prstClr val="black"/>
                </a:solidFill>
                <a:ea typeface="ＭＳ Ｐゴシック" pitchFamily="50" charset="-128"/>
              </a:endParaRPr>
            </a:p>
          </p:txBody>
        </p:sp>
        <p:sp>
          <p:nvSpPr>
            <p:cNvPr id="45126" name="Rectangle 319"/>
            <p:cNvSpPr>
              <a:spLocks noChangeArrowheads="1"/>
            </p:cNvSpPr>
            <p:nvPr/>
          </p:nvSpPr>
          <p:spPr bwMode="auto">
            <a:xfrm>
              <a:off x="6564313" y="5949950"/>
              <a:ext cx="1290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6.00</a:t>
              </a:r>
              <a:endParaRPr lang="en-US" altLang="ja-JP" sz="800" b="0" dirty="0">
                <a:solidFill>
                  <a:prstClr val="black"/>
                </a:solidFill>
                <a:ea typeface="ＭＳ Ｐゴシック" pitchFamily="50" charset="-128"/>
              </a:endParaRPr>
            </a:p>
          </p:txBody>
        </p:sp>
        <p:sp>
          <p:nvSpPr>
            <p:cNvPr id="45127" name="Rectangle 320"/>
            <p:cNvSpPr>
              <a:spLocks noChangeArrowheads="1"/>
            </p:cNvSpPr>
            <p:nvPr/>
          </p:nvSpPr>
          <p:spPr bwMode="auto">
            <a:xfrm>
              <a:off x="6958013" y="5949950"/>
              <a:ext cx="129075"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8.00</a:t>
              </a:r>
              <a:endParaRPr lang="en-US" altLang="ja-JP" sz="800" b="0" dirty="0">
                <a:solidFill>
                  <a:prstClr val="black"/>
                </a:solidFill>
                <a:ea typeface="ＭＳ Ｐゴシック" pitchFamily="50" charset="-128"/>
              </a:endParaRPr>
            </a:p>
          </p:txBody>
        </p:sp>
        <p:sp>
          <p:nvSpPr>
            <p:cNvPr id="45128" name="Rectangle 321"/>
            <p:cNvSpPr>
              <a:spLocks noChangeArrowheads="1"/>
            </p:cNvSpPr>
            <p:nvPr/>
          </p:nvSpPr>
          <p:spPr bwMode="auto">
            <a:xfrm>
              <a:off x="7332663" y="5949950"/>
              <a:ext cx="16595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10.00</a:t>
              </a:r>
              <a:endParaRPr lang="en-US" altLang="ja-JP" sz="800" b="0" dirty="0">
                <a:solidFill>
                  <a:prstClr val="black"/>
                </a:solidFill>
                <a:ea typeface="ＭＳ Ｐゴシック" pitchFamily="50" charset="-128"/>
              </a:endParaRPr>
            </a:p>
          </p:txBody>
        </p:sp>
        <p:sp>
          <p:nvSpPr>
            <p:cNvPr id="45129" name="Rectangle 322"/>
            <p:cNvSpPr>
              <a:spLocks noChangeArrowheads="1"/>
            </p:cNvSpPr>
            <p:nvPr/>
          </p:nvSpPr>
          <p:spPr bwMode="auto">
            <a:xfrm>
              <a:off x="7726363" y="5949950"/>
              <a:ext cx="16595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12.00</a:t>
              </a:r>
              <a:endParaRPr lang="en-US" altLang="ja-JP" sz="800" b="0" dirty="0">
                <a:solidFill>
                  <a:prstClr val="black"/>
                </a:solidFill>
                <a:ea typeface="ＭＳ Ｐゴシック" pitchFamily="50" charset="-128"/>
              </a:endParaRPr>
            </a:p>
          </p:txBody>
        </p:sp>
        <p:sp>
          <p:nvSpPr>
            <p:cNvPr id="45130" name="Rectangle 323"/>
            <p:cNvSpPr>
              <a:spLocks noChangeArrowheads="1"/>
            </p:cNvSpPr>
            <p:nvPr/>
          </p:nvSpPr>
          <p:spPr bwMode="auto">
            <a:xfrm>
              <a:off x="8120063" y="5949950"/>
              <a:ext cx="165953"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14.00</a:t>
              </a:r>
              <a:endParaRPr lang="en-US" altLang="ja-JP" sz="800" b="0" dirty="0">
                <a:solidFill>
                  <a:prstClr val="black"/>
                </a:solidFill>
                <a:ea typeface="ＭＳ Ｐゴシック" pitchFamily="50" charset="-128"/>
              </a:endParaRPr>
            </a:p>
          </p:txBody>
        </p:sp>
        <p:sp>
          <p:nvSpPr>
            <p:cNvPr id="45131" name="Line 324"/>
            <p:cNvSpPr>
              <a:spLocks noChangeShapeType="1"/>
            </p:cNvSpPr>
            <p:nvPr/>
          </p:nvSpPr>
          <p:spPr bwMode="auto">
            <a:xfrm flipV="1">
              <a:off x="5862638" y="5913438"/>
              <a:ext cx="0"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2" name="Line 325"/>
            <p:cNvSpPr>
              <a:spLocks noChangeShapeType="1"/>
            </p:cNvSpPr>
            <p:nvPr/>
          </p:nvSpPr>
          <p:spPr bwMode="auto">
            <a:xfrm flipV="1">
              <a:off x="6254750" y="5913438"/>
              <a:ext cx="0"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3" name="Line 326"/>
            <p:cNvSpPr>
              <a:spLocks noChangeShapeType="1"/>
            </p:cNvSpPr>
            <p:nvPr/>
          </p:nvSpPr>
          <p:spPr bwMode="auto">
            <a:xfrm flipV="1">
              <a:off x="6646863" y="5913438"/>
              <a:ext cx="1588"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4" name="Line 327"/>
            <p:cNvSpPr>
              <a:spLocks noChangeShapeType="1"/>
            </p:cNvSpPr>
            <p:nvPr/>
          </p:nvSpPr>
          <p:spPr bwMode="auto">
            <a:xfrm flipV="1">
              <a:off x="7040563" y="5913438"/>
              <a:ext cx="0"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5" name="Line 328"/>
            <p:cNvSpPr>
              <a:spLocks noChangeShapeType="1"/>
            </p:cNvSpPr>
            <p:nvPr/>
          </p:nvSpPr>
          <p:spPr bwMode="auto">
            <a:xfrm flipV="1">
              <a:off x="7434263" y="5913438"/>
              <a:ext cx="0"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6" name="Line 329"/>
            <p:cNvSpPr>
              <a:spLocks noChangeShapeType="1"/>
            </p:cNvSpPr>
            <p:nvPr/>
          </p:nvSpPr>
          <p:spPr bwMode="auto">
            <a:xfrm flipV="1">
              <a:off x="7824788" y="5913438"/>
              <a:ext cx="3175"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7" name="Line 330"/>
            <p:cNvSpPr>
              <a:spLocks noChangeShapeType="1"/>
            </p:cNvSpPr>
            <p:nvPr/>
          </p:nvSpPr>
          <p:spPr bwMode="auto">
            <a:xfrm flipV="1">
              <a:off x="8218488" y="5913438"/>
              <a:ext cx="3175"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38" name="Freeform 331"/>
            <p:cNvSpPr>
              <a:spLocks/>
            </p:cNvSpPr>
            <p:nvPr/>
          </p:nvSpPr>
          <p:spPr bwMode="auto">
            <a:xfrm flipV="1">
              <a:off x="5486400" y="1808163"/>
              <a:ext cx="3276600" cy="4070350"/>
            </a:xfrm>
            <a:custGeom>
              <a:avLst/>
              <a:gdLst>
                <a:gd name="T0" fmla="*/ 0 w 7458"/>
                <a:gd name="T1" fmla="*/ 0 h 11817"/>
                <a:gd name="T2" fmla="*/ 0 w 7458"/>
                <a:gd name="T3" fmla="*/ 0 h 11817"/>
                <a:gd name="T4" fmla="*/ 0 w 7458"/>
                <a:gd name="T5" fmla="*/ 0 h 11817"/>
                <a:gd name="T6" fmla="*/ 0 w 7458"/>
                <a:gd name="T7" fmla="*/ 0 h 11817"/>
                <a:gd name="T8" fmla="*/ 0 w 7458"/>
                <a:gd name="T9" fmla="*/ 0 h 11817"/>
                <a:gd name="T10" fmla="*/ 0 w 7458"/>
                <a:gd name="T11" fmla="*/ 0 h 11817"/>
                <a:gd name="T12" fmla="*/ 0 w 7458"/>
                <a:gd name="T13" fmla="*/ 0 h 11817"/>
                <a:gd name="T14" fmla="*/ 1 w 7458"/>
                <a:gd name="T15" fmla="*/ 0 h 11817"/>
                <a:gd name="T16" fmla="*/ 1 w 7458"/>
                <a:gd name="T17" fmla="*/ 0 h 11817"/>
                <a:gd name="T18" fmla="*/ 1 w 7458"/>
                <a:gd name="T19" fmla="*/ 0 h 11817"/>
                <a:gd name="T20" fmla="*/ 1 w 7458"/>
                <a:gd name="T21" fmla="*/ 0 h 11817"/>
                <a:gd name="T22" fmla="*/ 1 w 7458"/>
                <a:gd name="T23" fmla="*/ 0 h 11817"/>
                <a:gd name="T24" fmla="*/ 1 w 7458"/>
                <a:gd name="T25" fmla="*/ 0 h 11817"/>
                <a:gd name="T26" fmla="*/ 1 w 7458"/>
                <a:gd name="T27" fmla="*/ 0 h 11817"/>
                <a:gd name="T28" fmla="*/ 1 w 7458"/>
                <a:gd name="T29" fmla="*/ 0 h 11817"/>
                <a:gd name="T30" fmla="*/ 1 w 7458"/>
                <a:gd name="T31" fmla="*/ 0 h 11817"/>
                <a:gd name="T32" fmla="*/ 1 w 7458"/>
                <a:gd name="T33" fmla="*/ 0 h 11817"/>
                <a:gd name="T34" fmla="*/ 1 w 7458"/>
                <a:gd name="T35" fmla="*/ 0 h 11817"/>
                <a:gd name="T36" fmla="*/ 1 w 7458"/>
                <a:gd name="T37" fmla="*/ 0 h 11817"/>
                <a:gd name="T38" fmla="*/ 1 w 7458"/>
                <a:gd name="T39" fmla="*/ 0 h 11817"/>
                <a:gd name="T40" fmla="*/ 1 w 7458"/>
                <a:gd name="T41" fmla="*/ 0 h 11817"/>
                <a:gd name="T42" fmla="*/ 1 w 7458"/>
                <a:gd name="T43" fmla="*/ 0 h 11817"/>
                <a:gd name="T44" fmla="*/ 1 w 7458"/>
                <a:gd name="T45" fmla="*/ 0 h 11817"/>
                <a:gd name="T46" fmla="*/ 1 w 7458"/>
                <a:gd name="T47" fmla="*/ 0 h 11817"/>
                <a:gd name="T48" fmla="*/ 1 w 7458"/>
                <a:gd name="T49" fmla="*/ 0 h 11817"/>
                <a:gd name="T50" fmla="*/ 1 w 7458"/>
                <a:gd name="T51" fmla="*/ 0 h 11817"/>
                <a:gd name="T52" fmla="*/ 1 w 7458"/>
                <a:gd name="T53" fmla="*/ 0 h 11817"/>
                <a:gd name="T54" fmla="*/ 1 w 7458"/>
                <a:gd name="T55" fmla="*/ 0 h 11817"/>
                <a:gd name="T56" fmla="*/ 2 w 7458"/>
                <a:gd name="T57" fmla="*/ 0 h 11817"/>
                <a:gd name="T58" fmla="*/ 2 w 7458"/>
                <a:gd name="T59" fmla="*/ 0 h 11817"/>
                <a:gd name="T60" fmla="*/ 2 w 7458"/>
                <a:gd name="T61" fmla="*/ 0 h 11817"/>
                <a:gd name="T62" fmla="*/ 2 w 7458"/>
                <a:gd name="T63" fmla="*/ 0 h 11817"/>
                <a:gd name="T64" fmla="*/ 2 w 7458"/>
                <a:gd name="T65" fmla="*/ 0 h 11817"/>
                <a:gd name="T66" fmla="*/ 2 w 7458"/>
                <a:gd name="T67" fmla="*/ 0 h 11817"/>
                <a:gd name="T68" fmla="*/ 2 w 7458"/>
                <a:gd name="T69" fmla="*/ 0 h 11817"/>
                <a:gd name="T70" fmla="*/ 2 w 7458"/>
                <a:gd name="T71" fmla="*/ 0 h 11817"/>
                <a:gd name="T72" fmla="*/ 2 w 7458"/>
                <a:gd name="T73" fmla="*/ 0 h 11817"/>
                <a:gd name="T74" fmla="*/ 2 w 7458"/>
                <a:gd name="T75" fmla="*/ 0 h 11817"/>
                <a:gd name="T76" fmla="*/ 2 w 7458"/>
                <a:gd name="T77" fmla="*/ 0 h 11817"/>
                <a:gd name="T78" fmla="*/ 2 w 7458"/>
                <a:gd name="T79" fmla="*/ 0 h 11817"/>
                <a:gd name="T80" fmla="*/ 2 w 7458"/>
                <a:gd name="T81" fmla="*/ 0 h 11817"/>
                <a:gd name="T82" fmla="*/ 2 w 7458"/>
                <a:gd name="T83" fmla="*/ 0 h 11817"/>
                <a:gd name="T84" fmla="*/ 2 w 7458"/>
                <a:gd name="T85" fmla="*/ 0 h 11817"/>
                <a:gd name="T86" fmla="*/ 2 w 7458"/>
                <a:gd name="T87" fmla="*/ 0 h 11817"/>
                <a:gd name="T88" fmla="*/ 2 w 7458"/>
                <a:gd name="T89" fmla="*/ 0 h 11817"/>
                <a:gd name="T90" fmla="*/ 2 w 7458"/>
                <a:gd name="T91" fmla="*/ 0 h 11817"/>
                <a:gd name="T92" fmla="*/ 2 w 7458"/>
                <a:gd name="T93" fmla="*/ 0 h 11817"/>
                <a:gd name="T94" fmla="*/ 2 w 7458"/>
                <a:gd name="T95" fmla="*/ 0 h 11817"/>
                <a:gd name="T96" fmla="*/ 2 w 7458"/>
                <a:gd name="T97" fmla="*/ 0 h 11817"/>
                <a:gd name="T98" fmla="*/ 2 w 7458"/>
                <a:gd name="T99" fmla="*/ 0 h 11817"/>
                <a:gd name="T100" fmla="*/ 3 w 7458"/>
                <a:gd name="T101" fmla="*/ 0 h 11817"/>
                <a:gd name="T102" fmla="*/ 3 w 7458"/>
                <a:gd name="T103" fmla="*/ 0 h 11817"/>
                <a:gd name="T104" fmla="*/ 3 w 7458"/>
                <a:gd name="T105" fmla="*/ 0 h 11817"/>
                <a:gd name="T106" fmla="*/ 3 w 7458"/>
                <a:gd name="T107" fmla="*/ 0 h 11817"/>
                <a:gd name="T108" fmla="*/ 3 w 7458"/>
                <a:gd name="T109" fmla="*/ 0 h 11817"/>
                <a:gd name="T110" fmla="*/ 3 w 7458"/>
                <a:gd name="T111" fmla="*/ 0 h 11817"/>
                <a:gd name="T112" fmla="*/ 3 w 7458"/>
                <a:gd name="T113" fmla="*/ 0 h 11817"/>
                <a:gd name="T114" fmla="*/ 3 w 7458"/>
                <a:gd name="T115" fmla="*/ 0 h 11817"/>
                <a:gd name="T116" fmla="*/ 3 w 7458"/>
                <a:gd name="T117" fmla="*/ 0 h 11817"/>
                <a:gd name="T118" fmla="*/ 3 w 7458"/>
                <a:gd name="T119" fmla="*/ 0 h 11817"/>
                <a:gd name="T120" fmla="*/ 3 w 7458"/>
                <a:gd name="T121" fmla="*/ 0 h 11817"/>
                <a:gd name="T122" fmla="*/ 3 w 7458"/>
                <a:gd name="T123" fmla="*/ 0 h 11817"/>
                <a:gd name="T124" fmla="*/ 3 w 7458"/>
                <a:gd name="T125" fmla="*/ 0 h 11817"/>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7458"/>
                <a:gd name="T190" fmla="*/ 0 h 11817"/>
                <a:gd name="T191" fmla="*/ 7458 w 7458"/>
                <a:gd name="T192" fmla="*/ 11817 h 11817"/>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7458" h="11817">
                  <a:moveTo>
                    <a:pt x="0" y="36"/>
                  </a:moveTo>
                  <a:lnTo>
                    <a:pt x="2" y="37"/>
                  </a:lnTo>
                  <a:lnTo>
                    <a:pt x="4" y="34"/>
                  </a:lnTo>
                  <a:lnTo>
                    <a:pt x="6" y="36"/>
                  </a:lnTo>
                  <a:lnTo>
                    <a:pt x="8" y="32"/>
                  </a:lnTo>
                  <a:lnTo>
                    <a:pt x="10" y="32"/>
                  </a:lnTo>
                  <a:lnTo>
                    <a:pt x="12" y="33"/>
                  </a:lnTo>
                  <a:lnTo>
                    <a:pt x="14" y="28"/>
                  </a:lnTo>
                  <a:lnTo>
                    <a:pt x="17" y="29"/>
                  </a:lnTo>
                  <a:lnTo>
                    <a:pt x="19" y="27"/>
                  </a:lnTo>
                  <a:lnTo>
                    <a:pt x="21" y="27"/>
                  </a:lnTo>
                  <a:lnTo>
                    <a:pt x="23" y="23"/>
                  </a:lnTo>
                  <a:lnTo>
                    <a:pt x="25" y="24"/>
                  </a:lnTo>
                  <a:lnTo>
                    <a:pt x="27" y="24"/>
                  </a:lnTo>
                  <a:lnTo>
                    <a:pt x="29" y="21"/>
                  </a:lnTo>
                  <a:lnTo>
                    <a:pt x="31" y="21"/>
                  </a:lnTo>
                  <a:lnTo>
                    <a:pt x="34" y="21"/>
                  </a:lnTo>
                  <a:lnTo>
                    <a:pt x="36" y="21"/>
                  </a:lnTo>
                  <a:lnTo>
                    <a:pt x="38" y="19"/>
                  </a:lnTo>
                  <a:lnTo>
                    <a:pt x="40" y="17"/>
                  </a:lnTo>
                  <a:lnTo>
                    <a:pt x="42" y="18"/>
                  </a:lnTo>
                  <a:lnTo>
                    <a:pt x="44" y="19"/>
                  </a:lnTo>
                  <a:lnTo>
                    <a:pt x="46" y="19"/>
                  </a:lnTo>
                  <a:lnTo>
                    <a:pt x="48" y="17"/>
                  </a:lnTo>
                  <a:lnTo>
                    <a:pt x="51" y="15"/>
                  </a:lnTo>
                  <a:lnTo>
                    <a:pt x="53" y="15"/>
                  </a:lnTo>
                  <a:lnTo>
                    <a:pt x="55" y="17"/>
                  </a:lnTo>
                  <a:lnTo>
                    <a:pt x="57" y="14"/>
                  </a:lnTo>
                  <a:lnTo>
                    <a:pt x="59" y="15"/>
                  </a:lnTo>
                  <a:lnTo>
                    <a:pt x="61" y="14"/>
                  </a:lnTo>
                  <a:lnTo>
                    <a:pt x="63" y="13"/>
                  </a:lnTo>
                  <a:lnTo>
                    <a:pt x="66" y="12"/>
                  </a:lnTo>
                  <a:lnTo>
                    <a:pt x="68" y="12"/>
                  </a:lnTo>
                  <a:lnTo>
                    <a:pt x="70" y="14"/>
                  </a:lnTo>
                  <a:lnTo>
                    <a:pt x="72" y="12"/>
                  </a:lnTo>
                  <a:lnTo>
                    <a:pt x="74" y="14"/>
                  </a:lnTo>
                  <a:lnTo>
                    <a:pt x="76" y="12"/>
                  </a:lnTo>
                  <a:lnTo>
                    <a:pt x="78" y="12"/>
                  </a:lnTo>
                  <a:lnTo>
                    <a:pt x="80" y="12"/>
                  </a:lnTo>
                  <a:lnTo>
                    <a:pt x="83" y="12"/>
                  </a:lnTo>
                  <a:lnTo>
                    <a:pt x="85" y="12"/>
                  </a:lnTo>
                  <a:lnTo>
                    <a:pt x="87" y="11"/>
                  </a:lnTo>
                  <a:lnTo>
                    <a:pt x="89" y="12"/>
                  </a:lnTo>
                  <a:lnTo>
                    <a:pt x="91" y="12"/>
                  </a:lnTo>
                  <a:lnTo>
                    <a:pt x="93" y="10"/>
                  </a:lnTo>
                  <a:lnTo>
                    <a:pt x="95" y="11"/>
                  </a:lnTo>
                  <a:lnTo>
                    <a:pt x="97" y="11"/>
                  </a:lnTo>
                  <a:lnTo>
                    <a:pt x="100" y="10"/>
                  </a:lnTo>
                  <a:lnTo>
                    <a:pt x="102" y="12"/>
                  </a:lnTo>
                  <a:lnTo>
                    <a:pt x="104" y="11"/>
                  </a:lnTo>
                  <a:lnTo>
                    <a:pt x="106" y="10"/>
                  </a:lnTo>
                  <a:lnTo>
                    <a:pt x="108" y="16"/>
                  </a:lnTo>
                  <a:lnTo>
                    <a:pt x="110" y="21"/>
                  </a:lnTo>
                  <a:lnTo>
                    <a:pt x="112" y="19"/>
                  </a:lnTo>
                  <a:lnTo>
                    <a:pt x="114" y="23"/>
                  </a:lnTo>
                  <a:lnTo>
                    <a:pt x="117" y="22"/>
                  </a:lnTo>
                  <a:lnTo>
                    <a:pt x="119" y="20"/>
                  </a:lnTo>
                  <a:lnTo>
                    <a:pt x="121" y="24"/>
                  </a:lnTo>
                  <a:lnTo>
                    <a:pt x="123" y="16"/>
                  </a:lnTo>
                  <a:lnTo>
                    <a:pt x="125" y="21"/>
                  </a:lnTo>
                  <a:lnTo>
                    <a:pt x="127" y="1510"/>
                  </a:lnTo>
                  <a:lnTo>
                    <a:pt x="129" y="1150"/>
                  </a:lnTo>
                  <a:lnTo>
                    <a:pt x="132" y="6009"/>
                  </a:lnTo>
                  <a:lnTo>
                    <a:pt x="134" y="5878"/>
                  </a:lnTo>
                  <a:lnTo>
                    <a:pt x="136" y="2096"/>
                  </a:lnTo>
                  <a:lnTo>
                    <a:pt x="138" y="303"/>
                  </a:lnTo>
                  <a:lnTo>
                    <a:pt x="140" y="31"/>
                  </a:lnTo>
                  <a:lnTo>
                    <a:pt x="142" y="10"/>
                  </a:lnTo>
                  <a:lnTo>
                    <a:pt x="144" y="8"/>
                  </a:lnTo>
                  <a:lnTo>
                    <a:pt x="146" y="3558"/>
                  </a:lnTo>
                  <a:lnTo>
                    <a:pt x="149" y="11817"/>
                  </a:lnTo>
                  <a:lnTo>
                    <a:pt x="151" y="9769"/>
                  </a:lnTo>
                  <a:lnTo>
                    <a:pt x="153" y="3209"/>
                  </a:lnTo>
                  <a:lnTo>
                    <a:pt x="155" y="448"/>
                  </a:lnTo>
                  <a:lnTo>
                    <a:pt x="157" y="492"/>
                  </a:lnTo>
                  <a:lnTo>
                    <a:pt x="159" y="835"/>
                  </a:lnTo>
                  <a:lnTo>
                    <a:pt x="161" y="2863"/>
                  </a:lnTo>
                  <a:lnTo>
                    <a:pt x="163" y="5445"/>
                  </a:lnTo>
                  <a:lnTo>
                    <a:pt x="166" y="3136"/>
                  </a:lnTo>
                  <a:lnTo>
                    <a:pt x="168" y="630"/>
                  </a:lnTo>
                  <a:lnTo>
                    <a:pt x="170" y="83"/>
                  </a:lnTo>
                  <a:lnTo>
                    <a:pt x="172" y="43"/>
                  </a:lnTo>
                  <a:lnTo>
                    <a:pt x="174" y="39"/>
                  </a:lnTo>
                  <a:lnTo>
                    <a:pt x="176" y="37"/>
                  </a:lnTo>
                  <a:lnTo>
                    <a:pt x="178" y="38"/>
                  </a:lnTo>
                  <a:lnTo>
                    <a:pt x="180" y="34"/>
                  </a:lnTo>
                  <a:lnTo>
                    <a:pt x="183" y="36"/>
                  </a:lnTo>
                  <a:lnTo>
                    <a:pt x="185" y="37"/>
                  </a:lnTo>
                  <a:lnTo>
                    <a:pt x="187" y="40"/>
                  </a:lnTo>
                  <a:lnTo>
                    <a:pt x="189" y="73"/>
                  </a:lnTo>
                  <a:lnTo>
                    <a:pt x="191" y="122"/>
                  </a:lnTo>
                  <a:lnTo>
                    <a:pt x="193" y="182"/>
                  </a:lnTo>
                  <a:lnTo>
                    <a:pt x="195" y="250"/>
                  </a:lnTo>
                  <a:lnTo>
                    <a:pt x="198" y="324"/>
                  </a:lnTo>
                  <a:lnTo>
                    <a:pt x="200" y="539"/>
                  </a:lnTo>
                  <a:lnTo>
                    <a:pt x="202" y="968"/>
                  </a:lnTo>
                  <a:lnTo>
                    <a:pt x="204" y="1226"/>
                  </a:lnTo>
                  <a:lnTo>
                    <a:pt x="206" y="1585"/>
                  </a:lnTo>
                  <a:lnTo>
                    <a:pt x="208" y="2132"/>
                  </a:lnTo>
                  <a:lnTo>
                    <a:pt x="210" y="2427"/>
                  </a:lnTo>
                  <a:lnTo>
                    <a:pt x="212" y="2687"/>
                  </a:lnTo>
                  <a:lnTo>
                    <a:pt x="215" y="3012"/>
                  </a:lnTo>
                  <a:lnTo>
                    <a:pt x="217" y="3091"/>
                  </a:lnTo>
                  <a:lnTo>
                    <a:pt x="219" y="3249"/>
                  </a:lnTo>
                  <a:lnTo>
                    <a:pt x="221" y="3270"/>
                  </a:lnTo>
                  <a:lnTo>
                    <a:pt x="223" y="3356"/>
                  </a:lnTo>
                  <a:lnTo>
                    <a:pt x="225" y="3436"/>
                  </a:lnTo>
                  <a:lnTo>
                    <a:pt x="227" y="3412"/>
                  </a:lnTo>
                  <a:lnTo>
                    <a:pt x="229" y="3503"/>
                  </a:lnTo>
                  <a:lnTo>
                    <a:pt x="232" y="4667"/>
                  </a:lnTo>
                  <a:lnTo>
                    <a:pt x="234" y="7429"/>
                  </a:lnTo>
                  <a:lnTo>
                    <a:pt x="236" y="7201"/>
                  </a:lnTo>
                  <a:lnTo>
                    <a:pt x="238" y="4444"/>
                  </a:lnTo>
                  <a:lnTo>
                    <a:pt x="240" y="2453"/>
                  </a:lnTo>
                  <a:lnTo>
                    <a:pt x="242" y="608"/>
                  </a:lnTo>
                  <a:lnTo>
                    <a:pt x="244" y="196"/>
                  </a:lnTo>
                  <a:lnTo>
                    <a:pt x="246" y="243"/>
                  </a:lnTo>
                  <a:lnTo>
                    <a:pt x="249" y="267"/>
                  </a:lnTo>
                  <a:lnTo>
                    <a:pt x="251" y="114"/>
                  </a:lnTo>
                  <a:lnTo>
                    <a:pt x="253" y="69"/>
                  </a:lnTo>
                  <a:lnTo>
                    <a:pt x="255" y="63"/>
                  </a:lnTo>
                  <a:lnTo>
                    <a:pt x="257" y="55"/>
                  </a:lnTo>
                  <a:lnTo>
                    <a:pt x="259" y="51"/>
                  </a:lnTo>
                  <a:lnTo>
                    <a:pt x="261" y="53"/>
                  </a:lnTo>
                  <a:lnTo>
                    <a:pt x="264" y="91"/>
                  </a:lnTo>
                  <a:lnTo>
                    <a:pt x="266" y="137"/>
                  </a:lnTo>
                  <a:lnTo>
                    <a:pt x="268" y="83"/>
                  </a:lnTo>
                  <a:lnTo>
                    <a:pt x="270" y="40"/>
                  </a:lnTo>
                  <a:lnTo>
                    <a:pt x="272" y="32"/>
                  </a:lnTo>
                  <a:lnTo>
                    <a:pt x="274" y="38"/>
                  </a:lnTo>
                  <a:lnTo>
                    <a:pt x="276" y="37"/>
                  </a:lnTo>
                  <a:lnTo>
                    <a:pt x="278" y="39"/>
                  </a:lnTo>
                  <a:lnTo>
                    <a:pt x="281" y="34"/>
                  </a:lnTo>
                  <a:lnTo>
                    <a:pt x="283" y="40"/>
                  </a:lnTo>
                  <a:lnTo>
                    <a:pt x="285" y="38"/>
                  </a:lnTo>
                  <a:lnTo>
                    <a:pt x="287" y="37"/>
                  </a:lnTo>
                  <a:lnTo>
                    <a:pt x="289" y="35"/>
                  </a:lnTo>
                  <a:lnTo>
                    <a:pt x="291" y="37"/>
                  </a:lnTo>
                  <a:lnTo>
                    <a:pt x="293" y="33"/>
                  </a:lnTo>
                  <a:lnTo>
                    <a:pt x="295" y="34"/>
                  </a:lnTo>
                  <a:lnTo>
                    <a:pt x="298" y="32"/>
                  </a:lnTo>
                  <a:lnTo>
                    <a:pt x="300" y="34"/>
                  </a:lnTo>
                  <a:lnTo>
                    <a:pt x="302" y="38"/>
                  </a:lnTo>
                  <a:lnTo>
                    <a:pt x="304" y="31"/>
                  </a:lnTo>
                  <a:lnTo>
                    <a:pt x="306" y="34"/>
                  </a:lnTo>
                  <a:lnTo>
                    <a:pt x="308" y="33"/>
                  </a:lnTo>
                  <a:lnTo>
                    <a:pt x="310" y="31"/>
                  </a:lnTo>
                  <a:lnTo>
                    <a:pt x="312" y="34"/>
                  </a:lnTo>
                  <a:lnTo>
                    <a:pt x="315" y="30"/>
                  </a:lnTo>
                  <a:lnTo>
                    <a:pt x="317" y="34"/>
                  </a:lnTo>
                  <a:lnTo>
                    <a:pt x="319" y="30"/>
                  </a:lnTo>
                  <a:lnTo>
                    <a:pt x="321" y="33"/>
                  </a:lnTo>
                  <a:lnTo>
                    <a:pt x="323" y="33"/>
                  </a:lnTo>
                  <a:lnTo>
                    <a:pt x="325" y="31"/>
                  </a:lnTo>
                  <a:lnTo>
                    <a:pt x="327" y="32"/>
                  </a:lnTo>
                  <a:lnTo>
                    <a:pt x="330" y="35"/>
                  </a:lnTo>
                  <a:lnTo>
                    <a:pt x="332" y="82"/>
                  </a:lnTo>
                  <a:lnTo>
                    <a:pt x="334" y="278"/>
                  </a:lnTo>
                  <a:lnTo>
                    <a:pt x="336" y="548"/>
                  </a:lnTo>
                  <a:lnTo>
                    <a:pt x="338" y="591"/>
                  </a:lnTo>
                  <a:lnTo>
                    <a:pt x="340" y="363"/>
                  </a:lnTo>
                  <a:lnTo>
                    <a:pt x="342" y="127"/>
                  </a:lnTo>
                  <a:lnTo>
                    <a:pt x="344" y="33"/>
                  </a:lnTo>
                  <a:lnTo>
                    <a:pt x="347" y="22"/>
                  </a:lnTo>
                  <a:lnTo>
                    <a:pt x="349" y="20"/>
                  </a:lnTo>
                  <a:lnTo>
                    <a:pt x="351" y="22"/>
                  </a:lnTo>
                  <a:lnTo>
                    <a:pt x="353" y="22"/>
                  </a:lnTo>
                  <a:lnTo>
                    <a:pt x="355" y="24"/>
                  </a:lnTo>
                  <a:lnTo>
                    <a:pt x="357" y="25"/>
                  </a:lnTo>
                  <a:lnTo>
                    <a:pt x="359" y="27"/>
                  </a:lnTo>
                  <a:lnTo>
                    <a:pt x="361" y="25"/>
                  </a:lnTo>
                  <a:lnTo>
                    <a:pt x="364" y="27"/>
                  </a:lnTo>
                  <a:lnTo>
                    <a:pt x="366" y="23"/>
                  </a:lnTo>
                  <a:lnTo>
                    <a:pt x="368" y="24"/>
                  </a:lnTo>
                  <a:lnTo>
                    <a:pt x="370" y="26"/>
                  </a:lnTo>
                  <a:lnTo>
                    <a:pt x="372" y="23"/>
                  </a:lnTo>
                  <a:lnTo>
                    <a:pt x="374" y="22"/>
                  </a:lnTo>
                  <a:lnTo>
                    <a:pt x="376" y="24"/>
                  </a:lnTo>
                  <a:lnTo>
                    <a:pt x="379" y="24"/>
                  </a:lnTo>
                  <a:lnTo>
                    <a:pt x="381" y="25"/>
                  </a:lnTo>
                  <a:lnTo>
                    <a:pt x="383" y="80"/>
                  </a:lnTo>
                  <a:lnTo>
                    <a:pt x="385" y="457"/>
                  </a:lnTo>
                  <a:lnTo>
                    <a:pt x="387" y="1529"/>
                  </a:lnTo>
                  <a:lnTo>
                    <a:pt x="389" y="2710"/>
                  </a:lnTo>
                  <a:lnTo>
                    <a:pt x="391" y="2540"/>
                  </a:lnTo>
                  <a:lnTo>
                    <a:pt x="393" y="1315"/>
                  </a:lnTo>
                  <a:lnTo>
                    <a:pt x="396" y="395"/>
                  </a:lnTo>
                  <a:lnTo>
                    <a:pt x="398" y="69"/>
                  </a:lnTo>
                  <a:lnTo>
                    <a:pt x="400" y="12"/>
                  </a:lnTo>
                  <a:lnTo>
                    <a:pt x="402" y="14"/>
                  </a:lnTo>
                  <a:lnTo>
                    <a:pt x="404" y="15"/>
                  </a:lnTo>
                  <a:lnTo>
                    <a:pt x="406" y="17"/>
                  </a:lnTo>
                  <a:lnTo>
                    <a:pt x="408" y="18"/>
                  </a:lnTo>
                  <a:lnTo>
                    <a:pt x="410" y="37"/>
                  </a:lnTo>
                  <a:lnTo>
                    <a:pt x="413" y="65"/>
                  </a:lnTo>
                  <a:lnTo>
                    <a:pt x="415" y="50"/>
                  </a:lnTo>
                  <a:lnTo>
                    <a:pt x="417" y="23"/>
                  </a:lnTo>
                  <a:lnTo>
                    <a:pt x="419" y="19"/>
                  </a:lnTo>
                  <a:lnTo>
                    <a:pt x="421" y="17"/>
                  </a:lnTo>
                  <a:lnTo>
                    <a:pt x="423" y="17"/>
                  </a:lnTo>
                  <a:lnTo>
                    <a:pt x="425" y="21"/>
                  </a:lnTo>
                  <a:lnTo>
                    <a:pt x="427" y="19"/>
                  </a:lnTo>
                  <a:lnTo>
                    <a:pt x="430" y="16"/>
                  </a:lnTo>
                  <a:lnTo>
                    <a:pt x="432" y="17"/>
                  </a:lnTo>
                  <a:lnTo>
                    <a:pt x="434" y="26"/>
                  </a:lnTo>
                  <a:lnTo>
                    <a:pt x="436" y="21"/>
                  </a:lnTo>
                  <a:lnTo>
                    <a:pt x="438" y="18"/>
                  </a:lnTo>
                  <a:lnTo>
                    <a:pt x="440" y="25"/>
                  </a:lnTo>
                  <a:lnTo>
                    <a:pt x="442" y="46"/>
                  </a:lnTo>
                  <a:lnTo>
                    <a:pt x="445" y="79"/>
                  </a:lnTo>
                  <a:lnTo>
                    <a:pt x="447" y="83"/>
                  </a:lnTo>
                  <a:lnTo>
                    <a:pt x="449" y="48"/>
                  </a:lnTo>
                  <a:lnTo>
                    <a:pt x="451" y="24"/>
                  </a:lnTo>
                  <a:lnTo>
                    <a:pt x="453" y="18"/>
                  </a:lnTo>
                  <a:lnTo>
                    <a:pt x="455" y="21"/>
                  </a:lnTo>
                  <a:lnTo>
                    <a:pt x="457" y="19"/>
                  </a:lnTo>
                  <a:lnTo>
                    <a:pt x="459" y="17"/>
                  </a:lnTo>
                  <a:lnTo>
                    <a:pt x="462" y="18"/>
                  </a:lnTo>
                  <a:lnTo>
                    <a:pt x="464" y="19"/>
                  </a:lnTo>
                  <a:lnTo>
                    <a:pt x="466" y="19"/>
                  </a:lnTo>
                  <a:lnTo>
                    <a:pt x="468" y="20"/>
                  </a:lnTo>
                  <a:lnTo>
                    <a:pt x="470" y="16"/>
                  </a:lnTo>
                  <a:lnTo>
                    <a:pt x="472" y="19"/>
                  </a:lnTo>
                  <a:lnTo>
                    <a:pt x="474" y="19"/>
                  </a:lnTo>
                  <a:lnTo>
                    <a:pt x="476" y="22"/>
                  </a:lnTo>
                  <a:lnTo>
                    <a:pt x="479" y="18"/>
                  </a:lnTo>
                  <a:lnTo>
                    <a:pt x="481" y="23"/>
                  </a:lnTo>
                  <a:lnTo>
                    <a:pt x="483" y="21"/>
                  </a:lnTo>
                  <a:lnTo>
                    <a:pt x="485" y="19"/>
                  </a:lnTo>
                  <a:lnTo>
                    <a:pt x="487" y="19"/>
                  </a:lnTo>
                  <a:lnTo>
                    <a:pt x="489" y="21"/>
                  </a:lnTo>
                  <a:lnTo>
                    <a:pt x="491" y="22"/>
                  </a:lnTo>
                  <a:lnTo>
                    <a:pt x="493" y="18"/>
                  </a:lnTo>
                  <a:lnTo>
                    <a:pt x="496" y="17"/>
                  </a:lnTo>
                  <a:lnTo>
                    <a:pt x="498" y="19"/>
                  </a:lnTo>
                  <a:lnTo>
                    <a:pt x="500" y="20"/>
                  </a:lnTo>
                  <a:lnTo>
                    <a:pt x="502" y="21"/>
                  </a:lnTo>
                  <a:lnTo>
                    <a:pt x="504" y="18"/>
                  </a:lnTo>
                  <a:lnTo>
                    <a:pt x="506" y="16"/>
                  </a:lnTo>
                  <a:lnTo>
                    <a:pt x="508" y="20"/>
                  </a:lnTo>
                  <a:lnTo>
                    <a:pt x="511" y="18"/>
                  </a:lnTo>
                  <a:lnTo>
                    <a:pt x="513" y="19"/>
                  </a:lnTo>
                  <a:lnTo>
                    <a:pt x="515" y="20"/>
                  </a:lnTo>
                  <a:lnTo>
                    <a:pt x="517" y="19"/>
                  </a:lnTo>
                  <a:lnTo>
                    <a:pt x="519" y="19"/>
                  </a:lnTo>
                  <a:lnTo>
                    <a:pt x="521" y="23"/>
                  </a:lnTo>
                  <a:lnTo>
                    <a:pt x="523" y="21"/>
                  </a:lnTo>
                  <a:lnTo>
                    <a:pt x="525" y="18"/>
                  </a:lnTo>
                  <a:lnTo>
                    <a:pt x="528" y="23"/>
                  </a:lnTo>
                  <a:lnTo>
                    <a:pt x="530" y="19"/>
                  </a:lnTo>
                  <a:lnTo>
                    <a:pt x="532" y="18"/>
                  </a:lnTo>
                  <a:lnTo>
                    <a:pt x="534" y="19"/>
                  </a:lnTo>
                  <a:lnTo>
                    <a:pt x="536" y="17"/>
                  </a:lnTo>
                  <a:lnTo>
                    <a:pt x="538" y="16"/>
                  </a:lnTo>
                  <a:lnTo>
                    <a:pt x="540" y="21"/>
                  </a:lnTo>
                  <a:lnTo>
                    <a:pt x="542" y="23"/>
                  </a:lnTo>
                  <a:lnTo>
                    <a:pt x="545" y="17"/>
                  </a:lnTo>
                  <a:lnTo>
                    <a:pt x="547" y="19"/>
                  </a:lnTo>
                  <a:lnTo>
                    <a:pt x="549" y="19"/>
                  </a:lnTo>
                  <a:lnTo>
                    <a:pt x="551" y="17"/>
                  </a:lnTo>
                  <a:lnTo>
                    <a:pt x="553" y="18"/>
                  </a:lnTo>
                  <a:lnTo>
                    <a:pt x="555" y="19"/>
                  </a:lnTo>
                  <a:lnTo>
                    <a:pt x="557" y="26"/>
                  </a:lnTo>
                  <a:lnTo>
                    <a:pt x="559" y="48"/>
                  </a:lnTo>
                  <a:lnTo>
                    <a:pt x="562" y="80"/>
                  </a:lnTo>
                  <a:lnTo>
                    <a:pt x="564" y="107"/>
                  </a:lnTo>
                  <a:lnTo>
                    <a:pt x="566" y="89"/>
                  </a:lnTo>
                  <a:lnTo>
                    <a:pt x="568" y="59"/>
                  </a:lnTo>
                  <a:lnTo>
                    <a:pt x="570" y="28"/>
                  </a:lnTo>
                  <a:lnTo>
                    <a:pt x="572" y="18"/>
                  </a:lnTo>
                  <a:lnTo>
                    <a:pt x="574" y="13"/>
                  </a:lnTo>
                  <a:lnTo>
                    <a:pt x="577" y="14"/>
                  </a:lnTo>
                  <a:lnTo>
                    <a:pt x="579" y="14"/>
                  </a:lnTo>
                  <a:lnTo>
                    <a:pt x="581" y="16"/>
                  </a:lnTo>
                  <a:lnTo>
                    <a:pt x="583" y="20"/>
                  </a:lnTo>
                  <a:lnTo>
                    <a:pt x="585" y="18"/>
                  </a:lnTo>
                  <a:lnTo>
                    <a:pt x="587" y="25"/>
                  </a:lnTo>
                  <a:lnTo>
                    <a:pt x="589" y="115"/>
                  </a:lnTo>
                  <a:lnTo>
                    <a:pt x="591" y="437"/>
                  </a:lnTo>
                  <a:lnTo>
                    <a:pt x="594" y="1228"/>
                  </a:lnTo>
                  <a:lnTo>
                    <a:pt x="596" y="2594"/>
                  </a:lnTo>
                  <a:lnTo>
                    <a:pt x="598" y="4013"/>
                  </a:lnTo>
                  <a:lnTo>
                    <a:pt x="600" y="4574"/>
                  </a:lnTo>
                  <a:lnTo>
                    <a:pt x="602" y="3852"/>
                  </a:lnTo>
                  <a:lnTo>
                    <a:pt x="604" y="2432"/>
                  </a:lnTo>
                  <a:lnTo>
                    <a:pt x="606" y="1163"/>
                  </a:lnTo>
                  <a:lnTo>
                    <a:pt x="608" y="442"/>
                  </a:lnTo>
                  <a:lnTo>
                    <a:pt x="611" y="136"/>
                  </a:lnTo>
                  <a:lnTo>
                    <a:pt x="613" y="39"/>
                  </a:lnTo>
                  <a:lnTo>
                    <a:pt x="615" y="15"/>
                  </a:lnTo>
                  <a:lnTo>
                    <a:pt x="617" y="3"/>
                  </a:lnTo>
                  <a:lnTo>
                    <a:pt x="619" y="2"/>
                  </a:lnTo>
                  <a:lnTo>
                    <a:pt x="621" y="2"/>
                  </a:lnTo>
                  <a:lnTo>
                    <a:pt x="623" y="4"/>
                  </a:lnTo>
                  <a:lnTo>
                    <a:pt x="625" y="5"/>
                  </a:lnTo>
                  <a:lnTo>
                    <a:pt x="628" y="9"/>
                  </a:lnTo>
                  <a:lnTo>
                    <a:pt x="630" y="8"/>
                  </a:lnTo>
                  <a:lnTo>
                    <a:pt x="632" y="1"/>
                  </a:lnTo>
                  <a:lnTo>
                    <a:pt x="634" y="2"/>
                  </a:lnTo>
                  <a:lnTo>
                    <a:pt x="636" y="4"/>
                  </a:lnTo>
                  <a:lnTo>
                    <a:pt x="638" y="11"/>
                  </a:lnTo>
                  <a:lnTo>
                    <a:pt x="640" y="10"/>
                  </a:lnTo>
                  <a:lnTo>
                    <a:pt x="643" y="10"/>
                  </a:lnTo>
                  <a:lnTo>
                    <a:pt x="645" y="10"/>
                  </a:lnTo>
                  <a:lnTo>
                    <a:pt x="647" y="9"/>
                  </a:lnTo>
                  <a:lnTo>
                    <a:pt x="649" y="12"/>
                  </a:lnTo>
                  <a:lnTo>
                    <a:pt x="651" y="16"/>
                  </a:lnTo>
                  <a:lnTo>
                    <a:pt x="653" y="39"/>
                  </a:lnTo>
                  <a:lnTo>
                    <a:pt x="655" y="80"/>
                  </a:lnTo>
                  <a:lnTo>
                    <a:pt x="657" y="127"/>
                  </a:lnTo>
                  <a:lnTo>
                    <a:pt x="660" y="168"/>
                  </a:lnTo>
                  <a:lnTo>
                    <a:pt x="662" y="177"/>
                  </a:lnTo>
                  <a:lnTo>
                    <a:pt x="664" y="162"/>
                  </a:lnTo>
                  <a:lnTo>
                    <a:pt x="666" y="113"/>
                  </a:lnTo>
                  <a:lnTo>
                    <a:pt x="668" y="66"/>
                  </a:lnTo>
                  <a:lnTo>
                    <a:pt x="670" y="35"/>
                  </a:lnTo>
                  <a:lnTo>
                    <a:pt x="672" y="17"/>
                  </a:lnTo>
                  <a:lnTo>
                    <a:pt x="674" y="12"/>
                  </a:lnTo>
                  <a:lnTo>
                    <a:pt x="677" y="10"/>
                  </a:lnTo>
                  <a:lnTo>
                    <a:pt x="679" y="10"/>
                  </a:lnTo>
                  <a:lnTo>
                    <a:pt x="681" y="9"/>
                  </a:lnTo>
                  <a:lnTo>
                    <a:pt x="683" y="10"/>
                  </a:lnTo>
                  <a:lnTo>
                    <a:pt x="685" y="12"/>
                  </a:lnTo>
                  <a:lnTo>
                    <a:pt x="687" y="13"/>
                  </a:lnTo>
                  <a:lnTo>
                    <a:pt x="689" y="12"/>
                  </a:lnTo>
                  <a:lnTo>
                    <a:pt x="691" y="12"/>
                  </a:lnTo>
                  <a:lnTo>
                    <a:pt x="694" y="13"/>
                  </a:lnTo>
                  <a:lnTo>
                    <a:pt x="696" y="11"/>
                  </a:lnTo>
                  <a:lnTo>
                    <a:pt x="698" y="15"/>
                  </a:lnTo>
                  <a:lnTo>
                    <a:pt x="700" y="10"/>
                  </a:lnTo>
                  <a:lnTo>
                    <a:pt x="702" y="11"/>
                  </a:lnTo>
                  <a:lnTo>
                    <a:pt x="704" y="12"/>
                  </a:lnTo>
                  <a:lnTo>
                    <a:pt x="706" y="13"/>
                  </a:lnTo>
                  <a:lnTo>
                    <a:pt x="709" y="15"/>
                  </a:lnTo>
                  <a:lnTo>
                    <a:pt x="711" y="14"/>
                  </a:lnTo>
                  <a:lnTo>
                    <a:pt x="713" y="15"/>
                  </a:lnTo>
                  <a:lnTo>
                    <a:pt x="715" y="13"/>
                  </a:lnTo>
                  <a:lnTo>
                    <a:pt x="717" y="16"/>
                  </a:lnTo>
                  <a:lnTo>
                    <a:pt x="719" y="14"/>
                  </a:lnTo>
                  <a:lnTo>
                    <a:pt x="721" y="13"/>
                  </a:lnTo>
                  <a:lnTo>
                    <a:pt x="723" y="15"/>
                  </a:lnTo>
                  <a:lnTo>
                    <a:pt x="726" y="13"/>
                  </a:lnTo>
                  <a:lnTo>
                    <a:pt x="728" y="14"/>
                  </a:lnTo>
                  <a:lnTo>
                    <a:pt x="730" y="26"/>
                  </a:lnTo>
                  <a:lnTo>
                    <a:pt x="732" y="84"/>
                  </a:lnTo>
                  <a:lnTo>
                    <a:pt x="734" y="222"/>
                  </a:lnTo>
                  <a:lnTo>
                    <a:pt x="736" y="492"/>
                  </a:lnTo>
                  <a:lnTo>
                    <a:pt x="738" y="867"/>
                  </a:lnTo>
                  <a:lnTo>
                    <a:pt x="740" y="1222"/>
                  </a:lnTo>
                  <a:lnTo>
                    <a:pt x="743" y="1385"/>
                  </a:lnTo>
                  <a:lnTo>
                    <a:pt x="745" y="1235"/>
                  </a:lnTo>
                  <a:lnTo>
                    <a:pt x="747" y="894"/>
                  </a:lnTo>
                  <a:lnTo>
                    <a:pt x="749" y="516"/>
                  </a:lnTo>
                  <a:lnTo>
                    <a:pt x="751" y="247"/>
                  </a:lnTo>
                  <a:lnTo>
                    <a:pt x="753" y="98"/>
                  </a:lnTo>
                  <a:lnTo>
                    <a:pt x="755" y="42"/>
                  </a:lnTo>
                  <a:lnTo>
                    <a:pt x="757" y="17"/>
                  </a:lnTo>
                  <a:lnTo>
                    <a:pt x="760" y="11"/>
                  </a:lnTo>
                  <a:lnTo>
                    <a:pt x="762" y="10"/>
                  </a:lnTo>
                  <a:lnTo>
                    <a:pt x="764" y="13"/>
                  </a:lnTo>
                  <a:lnTo>
                    <a:pt x="766" y="14"/>
                  </a:lnTo>
                  <a:lnTo>
                    <a:pt x="768" y="14"/>
                  </a:lnTo>
                  <a:lnTo>
                    <a:pt x="770" y="11"/>
                  </a:lnTo>
                  <a:lnTo>
                    <a:pt x="772" y="12"/>
                  </a:lnTo>
                  <a:lnTo>
                    <a:pt x="775" y="13"/>
                  </a:lnTo>
                  <a:lnTo>
                    <a:pt x="777" y="14"/>
                  </a:lnTo>
                  <a:lnTo>
                    <a:pt x="779" y="22"/>
                  </a:lnTo>
                  <a:lnTo>
                    <a:pt x="781" y="17"/>
                  </a:lnTo>
                  <a:lnTo>
                    <a:pt x="783" y="20"/>
                  </a:lnTo>
                  <a:lnTo>
                    <a:pt x="785" y="18"/>
                  </a:lnTo>
                  <a:lnTo>
                    <a:pt x="787" y="14"/>
                  </a:lnTo>
                  <a:lnTo>
                    <a:pt x="789" y="18"/>
                  </a:lnTo>
                  <a:lnTo>
                    <a:pt x="792" y="18"/>
                  </a:lnTo>
                  <a:lnTo>
                    <a:pt x="794" y="20"/>
                  </a:lnTo>
                  <a:lnTo>
                    <a:pt x="796" y="18"/>
                  </a:lnTo>
                  <a:lnTo>
                    <a:pt x="798" y="13"/>
                  </a:lnTo>
                  <a:lnTo>
                    <a:pt x="800" y="11"/>
                  </a:lnTo>
                  <a:lnTo>
                    <a:pt x="802" y="8"/>
                  </a:lnTo>
                  <a:lnTo>
                    <a:pt x="804" y="7"/>
                  </a:lnTo>
                  <a:lnTo>
                    <a:pt x="806" y="10"/>
                  </a:lnTo>
                  <a:lnTo>
                    <a:pt x="809" y="8"/>
                  </a:lnTo>
                  <a:lnTo>
                    <a:pt x="811" y="13"/>
                  </a:lnTo>
                  <a:lnTo>
                    <a:pt x="813" y="12"/>
                  </a:lnTo>
                  <a:lnTo>
                    <a:pt x="815" y="13"/>
                  </a:lnTo>
                  <a:lnTo>
                    <a:pt x="817" y="10"/>
                  </a:lnTo>
                  <a:lnTo>
                    <a:pt x="819" y="15"/>
                  </a:lnTo>
                  <a:lnTo>
                    <a:pt x="821" y="12"/>
                  </a:lnTo>
                  <a:lnTo>
                    <a:pt x="823" y="13"/>
                  </a:lnTo>
                  <a:lnTo>
                    <a:pt x="826" y="13"/>
                  </a:lnTo>
                  <a:lnTo>
                    <a:pt x="828" y="7"/>
                  </a:lnTo>
                  <a:lnTo>
                    <a:pt x="830" y="3"/>
                  </a:lnTo>
                  <a:lnTo>
                    <a:pt x="832" y="3"/>
                  </a:lnTo>
                  <a:lnTo>
                    <a:pt x="834" y="5"/>
                  </a:lnTo>
                  <a:lnTo>
                    <a:pt x="836" y="10"/>
                  </a:lnTo>
                  <a:lnTo>
                    <a:pt x="838" y="7"/>
                  </a:lnTo>
                  <a:lnTo>
                    <a:pt x="841" y="2"/>
                  </a:lnTo>
                  <a:lnTo>
                    <a:pt x="843" y="6"/>
                  </a:lnTo>
                  <a:lnTo>
                    <a:pt x="845" y="2"/>
                  </a:lnTo>
                  <a:lnTo>
                    <a:pt x="847" y="3"/>
                  </a:lnTo>
                  <a:lnTo>
                    <a:pt x="849" y="2"/>
                  </a:lnTo>
                  <a:lnTo>
                    <a:pt x="851" y="4"/>
                  </a:lnTo>
                  <a:lnTo>
                    <a:pt x="853" y="8"/>
                  </a:lnTo>
                  <a:lnTo>
                    <a:pt x="855" y="5"/>
                  </a:lnTo>
                  <a:lnTo>
                    <a:pt x="858" y="6"/>
                  </a:lnTo>
                  <a:lnTo>
                    <a:pt x="860" y="6"/>
                  </a:lnTo>
                  <a:lnTo>
                    <a:pt x="862" y="7"/>
                  </a:lnTo>
                  <a:lnTo>
                    <a:pt x="864" y="7"/>
                  </a:lnTo>
                  <a:lnTo>
                    <a:pt x="866" y="8"/>
                  </a:lnTo>
                  <a:lnTo>
                    <a:pt x="868" y="7"/>
                  </a:lnTo>
                  <a:lnTo>
                    <a:pt x="870" y="17"/>
                  </a:lnTo>
                  <a:lnTo>
                    <a:pt x="872" y="12"/>
                  </a:lnTo>
                  <a:lnTo>
                    <a:pt x="875" y="12"/>
                  </a:lnTo>
                  <a:lnTo>
                    <a:pt x="877" y="13"/>
                  </a:lnTo>
                  <a:lnTo>
                    <a:pt x="879" y="11"/>
                  </a:lnTo>
                  <a:lnTo>
                    <a:pt x="881" y="14"/>
                  </a:lnTo>
                  <a:lnTo>
                    <a:pt x="883" y="10"/>
                  </a:lnTo>
                  <a:lnTo>
                    <a:pt x="885" y="8"/>
                  </a:lnTo>
                  <a:lnTo>
                    <a:pt x="887" y="7"/>
                  </a:lnTo>
                  <a:lnTo>
                    <a:pt x="890" y="6"/>
                  </a:lnTo>
                  <a:lnTo>
                    <a:pt x="892" y="4"/>
                  </a:lnTo>
                  <a:lnTo>
                    <a:pt x="894" y="10"/>
                  </a:lnTo>
                  <a:lnTo>
                    <a:pt x="896" y="6"/>
                  </a:lnTo>
                  <a:lnTo>
                    <a:pt x="898" y="4"/>
                  </a:lnTo>
                  <a:lnTo>
                    <a:pt x="900" y="3"/>
                  </a:lnTo>
                  <a:lnTo>
                    <a:pt x="902" y="6"/>
                  </a:lnTo>
                  <a:lnTo>
                    <a:pt x="904" y="7"/>
                  </a:lnTo>
                  <a:lnTo>
                    <a:pt x="907" y="7"/>
                  </a:lnTo>
                  <a:lnTo>
                    <a:pt x="909" y="7"/>
                  </a:lnTo>
                  <a:lnTo>
                    <a:pt x="911" y="16"/>
                  </a:lnTo>
                  <a:lnTo>
                    <a:pt x="913" y="41"/>
                  </a:lnTo>
                  <a:lnTo>
                    <a:pt x="915" y="91"/>
                  </a:lnTo>
                  <a:lnTo>
                    <a:pt x="917" y="192"/>
                  </a:lnTo>
                  <a:lnTo>
                    <a:pt x="919" y="366"/>
                  </a:lnTo>
                  <a:lnTo>
                    <a:pt x="921" y="593"/>
                  </a:lnTo>
                  <a:lnTo>
                    <a:pt x="924" y="844"/>
                  </a:lnTo>
                  <a:lnTo>
                    <a:pt x="926" y="1066"/>
                  </a:lnTo>
                  <a:lnTo>
                    <a:pt x="928" y="1157"/>
                  </a:lnTo>
                  <a:lnTo>
                    <a:pt x="930" y="1101"/>
                  </a:lnTo>
                  <a:lnTo>
                    <a:pt x="932" y="915"/>
                  </a:lnTo>
                  <a:lnTo>
                    <a:pt x="934" y="663"/>
                  </a:lnTo>
                  <a:lnTo>
                    <a:pt x="936" y="428"/>
                  </a:lnTo>
                  <a:lnTo>
                    <a:pt x="938" y="236"/>
                  </a:lnTo>
                  <a:lnTo>
                    <a:pt x="941" y="122"/>
                  </a:lnTo>
                  <a:lnTo>
                    <a:pt x="943" y="57"/>
                  </a:lnTo>
                  <a:lnTo>
                    <a:pt x="945" y="27"/>
                  </a:lnTo>
                  <a:lnTo>
                    <a:pt x="947" y="10"/>
                  </a:lnTo>
                  <a:lnTo>
                    <a:pt x="949" y="5"/>
                  </a:lnTo>
                  <a:lnTo>
                    <a:pt x="951" y="4"/>
                  </a:lnTo>
                  <a:lnTo>
                    <a:pt x="953" y="3"/>
                  </a:lnTo>
                  <a:lnTo>
                    <a:pt x="956" y="2"/>
                  </a:lnTo>
                  <a:lnTo>
                    <a:pt x="958" y="2"/>
                  </a:lnTo>
                  <a:lnTo>
                    <a:pt x="960" y="5"/>
                  </a:lnTo>
                  <a:lnTo>
                    <a:pt x="962" y="2"/>
                  </a:lnTo>
                  <a:lnTo>
                    <a:pt x="964" y="2"/>
                  </a:lnTo>
                  <a:lnTo>
                    <a:pt x="966" y="8"/>
                  </a:lnTo>
                  <a:lnTo>
                    <a:pt x="968" y="2"/>
                  </a:lnTo>
                  <a:lnTo>
                    <a:pt x="970" y="5"/>
                  </a:lnTo>
                  <a:lnTo>
                    <a:pt x="973" y="8"/>
                  </a:lnTo>
                  <a:lnTo>
                    <a:pt x="975" y="3"/>
                  </a:lnTo>
                  <a:lnTo>
                    <a:pt x="977" y="6"/>
                  </a:lnTo>
                  <a:lnTo>
                    <a:pt x="979" y="6"/>
                  </a:lnTo>
                  <a:lnTo>
                    <a:pt x="981" y="3"/>
                  </a:lnTo>
                  <a:lnTo>
                    <a:pt x="983" y="1"/>
                  </a:lnTo>
                  <a:lnTo>
                    <a:pt x="985" y="3"/>
                  </a:lnTo>
                  <a:lnTo>
                    <a:pt x="987" y="9"/>
                  </a:lnTo>
                  <a:lnTo>
                    <a:pt x="990" y="5"/>
                  </a:lnTo>
                  <a:lnTo>
                    <a:pt x="992" y="2"/>
                  </a:lnTo>
                  <a:lnTo>
                    <a:pt x="994" y="7"/>
                  </a:lnTo>
                  <a:lnTo>
                    <a:pt x="996" y="5"/>
                  </a:lnTo>
                  <a:lnTo>
                    <a:pt x="998" y="5"/>
                  </a:lnTo>
                  <a:lnTo>
                    <a:pt x="1000" y="3"/>
                  </a:lnTo>
                  <a:lnTo>
                    <a:pt x="1002" y="6"/>
                  </a:lnTo>
                  <a:lnTo>
                    <a:pt x="1004" y="7"/>
                  </a:lnTo>
                  <a:lnTo>
                    <a:pt x="1007" y="5"/>
                  </a:lnTo>
                  <a:lnTo>
                    <a:pt x="1009" y="2"/>
                  </a:lnTo>
                  <a:lnTo>
                    <a:pt x="1011" y="2"/>
                  </a:lnTo>
                  <a:lnTo>
                    <a:pt x="1013" y="3"/>
                  </a:lnTo>
                  <a:lnTo>
                    <a:pt x="1015" y="4"/>
                  </a:lnTo>
                  <a:lnTo>
                    <a:pt x="1017" y="3"/>
                  </a:lnTo>
                  <a:lnTo>
                    <a:pt x="1019" y="4"/>
                  </a:lnTo>
                  <a:lnTo>
                    <a:pt x="1022" y="4"/>
                  </a:lnTo>
                  <a:lnTo>
                    <a:pt x="1024" y="5"/>
                  </a:lnTo>
                  <a:lnTo>
                    <a:pt x="1026" y="6"/>
                  </a:lnTo>
                  <a:lnTo>
                    <a:pt x="1028" y="4"/>
                  </a:lnTo>
                  <a:lnTo>
                    <a:pt x="1030" y="5"/>
                  </a:lnTo>
                  <a:lnTo>
                    <a:pt x="1032" y="4"/>
                  </a:lnTo>
                  <a:lnTo>
                    <a:pt x="1034" y="2"/>
                  </a:lnTo>
                  <a:lnTo>
                    <a:pt x="1036" y="2"/>
                  </a:lnTo>
                  <a:lnTo>
                    <a:pt x="1039" y="4"/>
                  </a:lnTo>
                  <a:lnTo>
                    <a:pt x="1041" y="4"/>
                  </a:lnTo>
                  <a:lnTo>
                    <a:pt x="1043" y="3"/>
                  </a:lnTo>
                  <a:lnTo>
                    <a:pt x="1045" y="4"/>
                  </a:lnTo>
                  <a:lnTo>
                    <a:pt x="1047" y="3"/>
                  </a:lnTo>
                  <a:lnTo>
                    <a:pt x="1049" y="6"/>
                  </a:lnTo>
                  <a:lnTo>
                    <a:pt x="1051" y="6"/>
                  </a:lnTo>
                  <a:lnTo>
                    <a:pt x="1053" y="5"/>
                  </a:lnTo>
                  <a:lnTo>
                    <a:pt x="1056" y="3"/>
                  </a:lnTo>
                  <a:lnTo>
                    <a:pt x="1058" y="3"/>
                  </a:lnTo>
                  <a:lnTo>
                    <a:pt x="1060" y="5"/>
                  </a:lnTo>
                  <a:lnTo>
                    <a:pt x="1062" y="6"/>
                  </a:lnTo>
                  <a:lnTo>
                    <a:pt x="1064" y="5"/>
                  </a:lnTo>
                  <a:lnTo>
                    <a:pt x="1066" y="7"/>
                  </a:lnTo>
                  <a:lnTo>
                    <a:pt x="1068" y="5"/>
                  </a:lnTo>
                  <a:lnTo>
                    <a:pt x="1070" y="4"/>
                  </a:lnTo>
                  <a:lnTo>
                    <a:pt x="1073" y="4"/>
                  </a:lnTo>
                  <a:lnTo>
                    <a:pt x="1075" y="3"/>
                  </a:lnTo>
                  <a:lnTo>
                    <a:pt x="1077" y="4"/>
                  </a:lnTo>
                  <a:lnTo>
                    <a:pt x="1079" y="4"/>
                  </a:lnTo>
                  <a:lnTo>
                    <a:pt x="1081" y="6"/>
                  </a:lnTo>
                  <a:lnTo>
                    <a:pt x="1083" y="5"/>
                  </a:lnTo>
                  <a:lnTo>
                    <a:pt x="1085" y="5"/>
                  </a:lnTo>
                  <a:lnTo>
                    <a:pt x="1088" y="5"/>
                  </a:lnTo>
                  <a:lnTo>
                    <a:pt x="1090" y="4"/>
                  </a:lnTo>
                  <a:lnTo>
                    <a:pt x="1092" y="5"/>
                  </a:lnTo>
                  <a:lnTo>
                    <a:pt x="1094" y="5"/>
                  </a:lnTo>
                  <a:lnTo>
                    <a:pt x="1096" y="4"/>
                  </a:lnTo>
                  <a:lnTo>
                    <a:pt x="1098" y="5"/>
                  </a:lnTo>
                  <a:lnTo>
                    <a:pt x="1100" y="10"/>
                  </a:lnTo>
                  <a:lnTo>
                    <a:pt x="1102" y="19"/>
                  </a:lnTo>
                  <a:lnTo>
                    <a:pt x="1105" y="26"/>
                  </a:lnTo>
                  <a:lnTo>
                    <a:pt x="1107" y="34"/>
                  </a:lnTo>
                  <a:lnTo>
                    <a:pt x="1109" y="41"/>
                  </a:lnTo>
                  <a:lnTo>
                    <a:pt x="1111" y="45"/>
                  </a:lnTo>
                  <a:lnTo>
                    <a:pt x="1113" y="43"/>
                  </a:lnTo>
                  <a:lnTo>
                    <a:pt x="1115" y="34"/>
                  </a:lnTo>
                  <a:lnTo>
                    <a:pt x="1117" y="24"/>
                  </a:lnTo>
                  <a:lnTo>
                    <a:pt x="1119" y="15"/>
                  </a:lnTo>
                  <a:lnTo>
                    <a:pt x="1122" y="9"/>
                  </a:lnTo>
                  <a:lnTo>
                    <a:pt x="1124" y="5"/>
                  </a:lnTo>
                  <a:lnTo>
                    <a:pt x="1126" y="5"/>
                  </a:lnTo>
                  <a:lnTo>
                    <a:pt x="1128" y="5"/>
                  </a:lnTo>
                  <a:lnTo>
                    <a:pt x="1130" y="3"/>
                  </a:lnTo>
                  <a:lnTo>
                    <a:pt x="1132" y="5"/>
                  </a:lnTo>
                  <a:lnTo>
                    <a:pt x="1134" y="2"/>
                  </a:lnTo>
                  <a:lnTo>
                    <a:pt x="1136" y="2"/>
                  </a:lnTo>
                  <a:lnTo>
                    <a:pt x="1139" y="2"/>
                  </a:lnTo>
                  <a:lnTo>
                    <a:pt x="1141" y="4"/>
                  </a:lnTo>
                  <a:lnTo>
                    <a:pt x="1143" y="4"/>
                  </a:lnTo>
                  <a:lnTo>
                    <a:pt x="1145" y="4"/>
                  </a:lnTo>
                  <a:lnTo>
                    <a:pt x="1147" y="3"/>
                  </a:lnTo>
                  <a:lnTo>
                    <a:pt x="1149" y="5"/>
                  </a:lnTo>
                  <a:lnTo>
                    <a:pt x="1151" y="3"/>
                  </a:lnTo>
                  <a:lnTo>
                    <a:pt x="1154" y="4"/>
                  </a:lnTo>
                  <a:lnTo>
                    <a:pt x="1156" y="6"/>
                  </a:lnTo>
                  <a:lnTo>
                    <a:pt x="1158" y="2"/>
                  </a:lnTo>
                  <a:lnTo>
                    <a:pt x="1160" y="3"/>
                  </a:lnTo>
                  <a:lnTo>
                    <a:pt x="1162" y="5"/>
                  </a:lnTo>
                  <a:lnTo>
                    <a:pt x="1164" y="2"/>
                  </a:lnTo>
                  <a:lnTo>
                    <a:pt x="1166" y="2"/>
                  </a:lnTo>
                  <a:lnTo>
                    <a:pt x="1168" y="4"/>
                  </a:lnTo>
                  <a:lnTo>
                    <a:pt x="1171" y="3"/>
                  </a:lnTo>
                  <a:lnTo>
                    <a:pt x="1173" y="4"/>
                  </a:lnTo>
                  <a:lnTo>
                    <a:pt x="1175" y="3"/>
                  </a:lnTo>
                  <a:lnTo>
                    <a:pt x="1177" y="13"/>
                  </a:lnTo>
                  <a:lnTo>
                    <a:pt x="1179" y="50"/>
                  </a:lnTo>
                  <a:lnTo>
                    <a:pt x="1181" y="110"/>
                  </a:lnTo>
                  <a:lnTo>
                    <a:pt x="1183" y="228"/>
                  </a:lnTo>
                  <a:lnTo>
                    <a:pt x="1185" y="394"/>
                  </a:lnTo>
                  <a:lnTo>
                    <a:pt x="1188" y="601"/>
                  </a:lnTo>
                  <a:lnTo>
                    <a:pt x="1190" y="807"/>
                  </a:lnTo>
                  <a:lnTo>
                    <a:pt x="1192" y="956"/>
                  </a:lnTo>
                  <a:lnTo>
                    <a:pt x="1194" y="986"/>
                  </a:lnTo>
                  <a:lnTo>
                    <a:pt x="1196" y="909"/>
                  </a:lnTo>
                  <a:lnTo>
                    <a:pt x="1198" y="734"/>
                  </a:lnTo>
                  <a:lnTo>
                    <a:pt x="1200" y="532"/>
                  </a:lnTo>
                  <a:lnTo>
                    <a:pt x="1202" y="353"/>
                  </a:lnTo>
                  <a:lnTo>
                    <a:pt x="1205" y="207"/>
                  </a:lnTo>
                  <a:lnTo>
                    <a:pt x="1207" y="115"/>
                  </a:lnTo>
                  <a:lnTo>
                    <a:pt x="1209" y="62"/>
                  </a:lnTo>
                  <a:lnTo>
                    <a:pt x="1211" y="31"/>
                  </a:lnTo>
                  <a:lnTo>
                    <a:pt x="1213" y="17"/>
                  </a:lnTo>
                  <a:lnTo>
                    <a:pt x="1215" y="14"/>
                  </a:lnTo>
                  <a:lnTo>
                    <a:pt x="1217" y="10"/>
                  </a:lnTo>
                  <a:lnTo>
                    <a:pt x="1220" y="11"/>
                  </a:lnTo>
                  <a:lnTo>
                    <a:pt x="1222" y="11"/>
                  </a:lnTo>
                  <a:lnTo>
                    <a:pt x="1224" y="13"/>
                  </a:lnTo>
                  <a:lnTo>
                    <a:pt x="1226" y="12"/>
                  </a:lnTo>
                  <a:lnTo>
                    <a:pt x="1228" y="9"/>
                  </a:lnTo>
                  <a:lnTo>
                    <a:pt x="1230" y="8"/>
                  </a:lnTo>
                  <a:lnTo>
                    <a:pt x="1232" y="8"/>
                  </a:lnTo>
                  <a:lnTo>
                    <a:pt x="1234" y="6"/>
                  </a:lnTo>
                  <a:lnTo>
                    <a:pt x="1237" y="4"/>
                  </a:lnTo>
                  <a:lnTo>
                    <a:pt x="1239" y="4"/>
                  </a:lnTo>
                  <a:lnTo>
                    <a:pt x="1241" y="3"/>
                  </a:lnTo>
                  <a:lnTo>
                    <a:pt x="1243" y="4"/>
                  </a:lnTo>
                  <a:lnTo>
                    <a:pt x="1245" y="4"/>
                  </a:lnTo>
                  <a:lnTo>
                    <a:pt x="1247" y="3"/>
                  </a:lnTo>
                  <a:lnTo>
                    <a:pt x="1249" y="4"/>
                  </a:lnTo>
                  <a:lnTo>
                    <a:pt x="1251" y="4"/>
                  </a:lnTo>
                  <a:lnTo>
                    <a:pt x="1254" y="3"/>
                  </a:lnTo>
                  <a:lnTo>
                    <a:pt x="1256" y="4"/>
                  </a:lnTo>
                  <a:lnTo>
                    <a:pt x="1258" y="3"/>
                  </a:lnTo>
                  <a:lnTo>
                    <a:pt x="1260" y="3"/>
                  </a:lnTo>
                  <a:lnTo>
                    <a:pt x="1262" y="3"/>
                  </a:lnTo>
                  <a:lnTo>
                    <a:pt x="1264" y="4"/>
                  </a:lnTo>
                  <a:lnTo>
                    <a:pt x="1266" y="3"/>
                  </a:lnTo>
                  <a:lnTo>
                    <a:pt x="1268" y="4"/>
                  </a:lnTo>
                  <a:lnTo>
                    <a:pt x="1271" y="5"/>
                  </a:lnTo>
                  <a:lnTo>
                    <a:pt x="1273" y="2"/>
                  </a:lnTo>
                  <a:lnTo>
                    <a:pt x="1275" y="4"/>
                  </a:lnTo>
                  <a:lnTo>
                    <a:pt x="1277" y="3"/>
                  </a:lnTo>
                  <a:lnTo>
                    <a:pt x="1279" y="4"/>
                  </a:lnTo>
                  <a:lnTo>
                    <a:pt x="1281" y="5"/>
                  </a:lnTo>
                  <a:lnTo>
                    <a:pt x="1283" y="4"/>
                  </a:lnTo>
                  <a:lnTo>
                    <a:pt x="1286" y="3"/>
                  </a:lnTo>
                  <a:lnTo>
                    <a:pt x="1288" y="3"/>
                  </a:lnTo>
                  <a:lnTo>
                    <a:pt x="1290" y="3"/>
                  </a:lnTo>
                  <a:lnTo>
                    <a:pt x="1292" y="6"/>
                  </a:lnTo>
                  <a:lnTo>
                    <a:pt x="1294" y="5"/>
                  </a:lnTo>
                  <a:lnTo>
                    <a:pt x="1296" y="5"/>
                  </a:lnTo>
                  <a:lnTo>
                    <a:pt x="1298" y="7"/>
                  </a:lnTo>
                  <a:lnTo>
                    <a:pt x="1300" y="7"/>
                  </a:lnTo>
                  <a:lnTo>
                    <a:pt x="1303" y="9"/>
                  </a:lnTo>
                  <a:lnTo>
                    <a:pt x="1305" y="14"/>
                  </a:lnTo>
                  <a:lnTo>
                    <a:pt x="1307" y="17"/>
                  </a:lnTo>
                  <a:lnTo>
                    <a:pt x="1309" y="17"/>
                  </a:lnTo>
                  <a:lnTo>
                    <a:pt x="1311" y="18"/>
                  </a:lnTo>
                  <a:lnTo>
                    <a:pt x="1313" y="18"/>
                  </a:lnTo>
                  <a:lnTo>
                    <a:pt x="1315" y="17"/>
                  </a:lnTo>
                  <a:lnTo>
                    <a:pt x="1317" y="13"/>
                  </a:lnTo>
                  <a:lnTo>
                    <a:pt x="1320" y="10"/>
                  </a:lnTo>
                  <a:lnTo>
                    <a:pt x="1322" y="8"/>
                  </a:lnTo>
                  <a:lnTo>
                    <a:pt x="1324" y="5"/>
                  </a:lnTo>
                  <a:lnTo>
                    <a:pt x="1326" y="5"/>
                  </a:lnTo>
                  <a:lnTo>
                    <a:pt x="1328" y="3"/>
                  </a:lnTo>
                  <a:lnTo>
                    <a:pt x="1330" y="2"/>
                  </a:lnTo>
                  <a:lnTo>
                    <a:pt x="1332" y="1"/>
                  </a:lnTo>
                  <a:lnTo>
                    <a:pt x="1335" y="1"/>
                  </a:lnTo>
                  <a:lnTo>
                    <a:pt x="1337" y="1"/>
                  </a:lnTo>
                  <a:lnTo>
                    <a:pt x="1339" y="2"/>
                  </a:lnTo>
                  <a:lnTo>
                    <a:pt x="1341" y="2"/>
                  </a:lnTo>
                  <a:lnTo>
                    <a:pt x="1343" y="1"/>
                  </a:lnTo>
                  <a:lnTo>
                    <a:pt x="1345" y="2"/>
                  </a:lnTo>
                  <a:lnTo>
                    <a:pt x="1347" y="3"/>
                  </a:lnTo>
                  <a:lnTo>
                    <a:pt x="1349" y="3"/>
                  </a:lnTo>
                  <a:lnTo>
                    <a:pt x="1352" y="3"/>
                  </a:lnTo>
                  <a:lnTo>
                    <a:pt x="1354" y="5"/>
                  </a:lnTo>
                  <a:lnTo>
                    <a:pt x="1356" y="4"/>
                  </a:lnTo>
                  <a:lnTo>
                    <a:pt x="1358" y="3"/>
                  </a:lnTo>
                  <a:lnTo>
                    <a:pt x="1360" y="4"/>
                  </a:lnTo>
                  <a:lnTo>
                    <a:pt x="1362" y="5"/>
                  </a:lnTo>
                  <a:lnTo>
                    <a:pt x="1364" y="5"/>
                  </a:lnTo>
                  <a:lnTo>
                    <a:pt x="1366" y="3"/>
                  </a:lnTo>
                  <a:lnTo>
                    <a:pt x="1369" y="2"/>
                  </a:lnTo>
                  <a:lnTo>
                    <a:pt x="1371" y="3"/>
                  </a:lnTo>
                  <a:lnTo>
                    <a:pt x="1373" y="1"/>
                  </a:lnTo>
                  <a:lnTo>
                    <a:pt x="1375" y="2"/>
                  </a:lnTo>
                  <a:lnTo>
                    <a:pt x="1377" y="2"/>
                  </a:lnTo>
                  <a:lnTo>
                    <a:pt x="1379" y="3"/>
                  </a:lnTo>
                  <a:lnTo>
                    <a:pt x="1381" y="1"/>
                  </a:lnTo>
                  <a:lnTo>
                    <a:pt x="1383" y="4"/>
                  </a:lnTo>
                  <a:lnTo>
                    <a:pt x="1386" y="4"/>
                  </a:lnTo>
                  <a:lnTo>
                    <a:pt x="1388" y="3"/>
                  </a:lnTo>
                  <a:lnTo>
                    <a:pt x="1390" y="4"/>
                  </a:lnTo>
                  <a:lnTo>
                    <a:pt x="1392" y="5"/>
                  </a:lnTo>
                  <a:lnTo>
                    <a:pt x="1394" y="6"/>
                  </a:lnTo>
                  <a:lnTo>
                    <a:pt x="1396" y="13"/>
                  </a:lnTo>
                  <a:lnTo>
                    <a:pt x="1398" y="19"/>
                  </a:lnTo>
                  <a:lnTo>
                    <a:pt x="1401" y="29"/>
                  </a:lnTo>
                  <a:lnTo>
                    <a:pt x="1403" y="33"/>
                  </a:lnTo>
                  <a:lnTo>
                    <a:pt x="1405" y="39"/>
                  </a:lnTo>
                  <a:lnTo>
                    <a:pt x="1407" y="43"/>
                  </a:lnTo>
                  <a:lnTo>
                    <a:pt x="1409" y="44"/>
                  </a:lnTo>
                  <a:lnTo>
                    <a:pt x="1411" y="41"/>
                  </a:lnTo>
                  <a:lnTo>
                    <a:pt x="1413" y="39"/>
                  </a:lnTo>
                  <a:lnTo>
                    <a:pt x="1415" y="31"/>
                  </a:lnTo>
                  <a:lnTo>
                    <a:pt x="1418" y="25"/>
                  </a:lnTo>
                  <a:lnTo>
                    <a:pt x="1420" y="17"/>
                  </a:lnTo>
                  <a:lnTo>
                    <a:pt x="1422" y="11"/>
                  </a:lnTo>
                  <a:lnTo>
                    <a:pt x="1424" y="9"/>
                  </a:lnTo>
                  <a:lnTo>
                    <a:pt x="1426" y="8"/>
                  </a:lnTo>
                  <a:lnTo>
                    <a:pt x="1428" y="8"/>
                  </a:lnTo>
                  <a:lnTo>
                    <a:pt x="1430" y="10"/>
                  </a:lnTo>
                  <a:lnTo>
                    <a:pt x="1432" y="8"/>
                  </a:lnTo>
                  <a:lnTo>
                    <a:pt x="1435" y="11"/>
                  </a:lnTo>
                  <a:lnTo>
                    <a:pt x="1437" y="12"/>
                  </a:lnTo>
                  <a:lnTo>
                    <a:pt x="1439" y="13"/>
                  </a:lnTo>
                  <a:lnTo>
                    <a:pt x="1441" y="18"/>
                  </a:lnTo>
                  <a:lnTo>
                    <a:pt x="1443" y="17"/>
                  </a:lnTo>
                  <a:lnTo>
                    <a:pt x="1445" y="18"/>
                  </a:lnTo>
                  <a:lnTo>
                    <a:pt x="1447" y="13"/>
                  </a:lnTo>
                  <a:lnTo>
                    <a:pt x="1449" y="12"/>
                  </a:lnTo>
                  <a:lnTo>
                    <a:pt x="1452" y="12"/>
                  </a:lnTo>
                  <a:lnTo>
                    <a:pt x="1454" y="9"/>
                  </a:lnTo>
                  <a:lnTo>
                    <a:pt x="1456" y="13"/>
                  </a:lnTo>
                  <a:lnTo>
                    <a:pt x="1458" y="11"/>
                  </a:lnTo>
                  <a:lnTo>
                    <a:pt x="1460" y="14"/>
                  </a:lnTo>
                  <a:lnTo>
                    <a:pt x="1462" y="15"/>
                  </a:lnTo>
                  <a:lnTo>
                    <a:pt x="1464" y="20"/>
                  </a:lnTo>
                  <a:lnTo>
                    <a:pt x="1467" y="24"/>
                  </a:lnTo>
                  <a:lnTo>
                    <a:pt x="1469" y="31"/>
                  </a:lnTo>
                  <a:lnTo>
                    <a:pt x="1471" y="34"/>
                  </a:lnTo>
                  <a:lnTo>
                    <a:pt x="1473" y="34"/>
                  </a:lnTo>
                  <a:lnTo>
                    <a:pt x="1475" y="32"/>
                  </a:lnTo>
                  <a:lnTo>
                    <a:pt x="1477" y="27"/>
                  </a:lnTo>
                  <a:lnTo>
                    <a:pt x="1479" y="27"/>
                  </a:lnTo>
                  <a:lnTo>
                    <a:pt x="1481" y="23"/>
                  </a:lnTo>
                  <a:lnTo>
                    <a:pt x="1484" y="16"/>
                  </a:lnTo>
                  <a:lnTo>
                    <a:pt x="1486" y="13"/>
                  </a:lnTo>
                  <a:lnTo>
                    <a:pt x="1488" y="9"/>
                  </a:lnTo>
                  <a:lnTo>
                    <a:pt x="1490" y="5"/>
                  </a:lnTo>
                  <a:lnTo>
                    <a:pt x="1492" y="3"/>
                  </a:lnTo>
                  <a:lnTo>
                    <a:pt x="1494" y="6"/>
                  </a:lnTo>
                  <a:lnTo>
                    <a:pt x="1496" y="2"/>
                  </a:lnTo>
                  <a:lnTo>
                    <a:pt x="1498" y="3"/>
                  </a:lnTo>
                  <a:lnTo>
                    <a:pt x="1501" y="3"/>
                  </a:lnTo>
                  <a:lnTo>
                    <a:pt x="1503" y="3"/>
                  </a:lnTo>
                  <a:lnTo>
                    <a:pt x="1505" y="3"/>
                  </a:lnTo>
                  <a:lnTo>
                    <a:pt x="1507" y="3"/>
                  </a:lnTo>
                  <a:lnTo>
                    <a:pt x="1509" y="2"/>
                  </a:lnTo>
                  <a:lnTo>
                    <a:pt x="1511" y="2"/>
                  </a:lnTo>
                  <a:lnTo>
                    <a:pt x="1513" y="3"/>
                  </a:lnTo>
                  <a:lnTo>
                    <a:pt x="1515" y="1"/>
                  </a:lnTo>
                  <a:lnTo>
                    <a:pt x="1518" y="2"/>
                  </a:lnTo>
                  <a:lnTo>
                    <a:pt x="1520" y="3"/>
                  </a:lnTo>
                  <a:lnTo>
                    <a:pt x="1522" y="3"/>
                  </a:lnTo>
                  <a:lnTo>
                    <a:pt x="1524" y="2"/>
                  </a:lnTo>
                  <a:lnTo>
                    <a:pt x="1526" y="3"/>
                  </a:lnTo>
                  <a:lnTo>
                    <a:pt x="1528" y="2"/>
                  </a:lnTo>
                  <a:lnTo>
                    <a:pt x="1530" y="2"/>
                  </a:lnTo>
                  <a:lnTo>
                    <a:pt x="1533" y="2"/>
                  </a:lnTo>
                  <a:lnTo>
                    <a:pt x="1535" y="3"/>
                  </a:lnTo>
                  <a:lnTo>
                    <a:pt x="1537" y="2"/>
                  </a:lnTo>
                  <a:lnTo>
                    <a:pt x="1539" y="4"/>
                  </a:lnTo>
                  <a:lnTo>
                    <a:pt x="1541" y="2"/>
                  </a:lnTo>
                  <a:lnTo>
                    <a:pt x="1543" y="3"/>
                  </a:lnTo>
                  <a:lnTo>
                    <a:pt x="1545" y="3"/>
                  </a:lnTo>
                  <a:lnTo>
                    <a:pt x="1547" y="2"/>
                  </a:lnTo>
                  <a:lnTo>
                    <a:pt x="1550" y="2"/>
                  </a:lnTo>
                  <a:lnTo>
                    <a:pt x="1552" y="3"/>
                  </a:lnTo>
                  <a:lnTo>
                    <a:pt x="1554" y="2"/>
                  </a:lnTo>
                  <a:lnTo>
                    <a:pt x="1556" y="2"/>
                  </a:lnTo>
                  <a:lnTo>
                    <a:pt x="1558" y="2"/>
                  </a:lnTo>
                  <a:lnTo>
                    <a:pt x="1560" y="2"/>
                  </a:lnTo>
                  <a:lnTo>
                    <a:pt x="1562" y="2"/>
                  </a:lnTo>
                  <a:lnTo>
                    <a:pt x="1564" y="2"/>
                  </a:lnTo>
                  <a:lnTo>
                    <a:pt x="1567" y="2"/>
                  </a:lnTo>
                  <a:lnTo>
                    <a:pt x="1569" y="2"/>
                  </a:lnTo>
                  <a:lnTo>
                    <a:pt x="1571" y="3"/>
                  </a:lnTo>
                  <a:lnTo>
                    <a:pt x="1573" y="4"/>
                  </a:lnTo>
                  <a:lnTo>
                    <a:pt x="1575" y="4"/>
                  </a:lnTo>
                  <a:lnTo>
                    <a:pt x="1577" y="5"/>
                  </a:lnTo>
                  <a:lnTo>
                    <a:pt x="1579" y="7"/>
                  </a:lnTo>
                  <a:lnTo>
                    <a:pt x="1581" y="12"/>
                  </a:lnTo>
                  <a:lnTo>
                    <a:pt x="1584" y="16"/>
                  </a:lnTo>
                  <a:lnTo>
                    <a:pt x="1586" y="23"/>
                  </a:lnTo>
                  <a:lnTo>
                    <a:pt x="1588" y="31"/>
                  </a:lnTo>
                  <a:lnTo>
                    <a:pt x="1590" y="35"/>
                  </a:lnTo>
                  <a:lnTo>
                    <a:pt x="1592" y="36"/>
                  </a:lnTo>
                  <a:lnTo>
                    <a:pt x="1594" y="39"/>
                  </a:lnTo>
                  <a:lnTo>
                    <a:pt x="1596" y="35"/>
                  </a:lnTo>
                  <a:lnTo>
                    <a:pt x="1599" y="32"/>
                  </a:lnTo>
                  <a:lnTo>
                    <a:pt x="1601" y="26"/>
                  </a:lnTo>
                  <a:lnTo>
                    <a:pt x="1603" y="20"/>
                  </a:lnTo>
                  <a:lnTo>
                    <a:pt x="1605" y="16"/>
                  </a:lnTo>
                  <a:lnTo>
                    <a:pt x="1607" y="11"/>
                  </a:lnTo>
                  <a:lnTo>
                    <a:pt x="1609" y="5"/>
                  </a:lnTo>
                  <a:lnTo>
                    <a:pt x="1611" y="4"/>
                  </a:lnTo>
                  <a:lnTo>
                    <a:pt x="1613" y="5"/>
                  </a:lnTo>
                  <a:lnTo>
                    <a:pt x="1616" y="2"/>
                  </a:lnTo>
                  <a:lnTo>
                    <a:pt x="1618" y="2"/>
                  </a:lnTo>
                  <a:lnTo>
                    <a:pt x="1620" y="2"/>
                  </a:lnTo>
                  <a:lnTo>
                    <a:pt x="1622" y="3"/>
                  </a:lnTo>
                  <a:lnTo>
                    <a:pt x="1624" y="3"/>
                  </a:lnTo>
                  <a:lnTo>
                    <a:pt x="1626" y="4"/>
                  </a:lnTo>
                  <a:lnTo>
                    <a:pt x="1628" y="4"/>
                  </a:lnTo>
                  <a:lnTo>
                    <a:pt x="1630" y="4"/>
                  </a:lnTo>
                  <a:lnTo>
                    <a:pt x="1633" y="5"/>
                  </a:lnTo>
                  <a:lnTo>
                    <a:pt x="1635" y="4"/>
                  </a:lnTo>
                  <a:lnTo>
                    <a:pt x="1637" y="4"/>
                  </a:lnTo>
                  <a:lnTo>
                    <a:pt x="1639" y="4"/>
                  </a:lnTo>
                  <a:lnTo>
                    <a:pt x="1641" y="6"/>
                  </a:lnTo>
                  <a:lnTo>
                    <a:pt x="1643" y="5"/>
                  </a:lnTo>
                  <a:lnTo>
                    <a:pt x="1645" y="3"/>
                  </a:lnTo>
                  <a:lnTo>
                    <a:pt x="1647" y="4"/>
                  </a:lnTo>
                  <a:lnTo>
                    <a:pt x="1650" y="4"/>
                  </a:lnTo>
                  <a:lnTo>
                    <a:pt x="1652" y="3"/>
                  </a:lnTo>
                  <a:lnTo>
                    <a:pt x="1654" y="5"/>
                  </a:lnTo>
                  <a:lnTo>
                    <a:pt x="1656" y="3"/>
                  </a:lnTo>
                  <a:lnTo>
                    <a:pt x="1658" y="4"/>
                  </a:lnTo>
                  <a:lnTo>
                    <a:pt x="1660" y="3"/>
                  </a:lnTo>
                  <a:lnTo>
                    <a:pt x="1662" y="5"/>
                  </a:lnTo>
                  <a:lnTo>
                    <a:pt x="1665" y="3"/>
                  </a:lnTo>
                  <a:lnTo>
                    <a:pt x="1667" y="2"/>
                  </a:lnTo>
                  <a:lnTo>
                    <a:pt x="1669" y="3"/>
                  </a:lnTo>
                  <a:lnTo>
                    <a:pt x="1671" y="3"/>
                  </a:lnTo>
                  <a:lnTo>
                    <a:pt x="1673" y="2"/>
                  </a:lnTo>
                  <a:lnTo>
                    <a:pt x="1675" y="2"/>
                  </a:lnTo>
                  <a:lnTo>
                    <a:pt x="1677" y="2"/>
                  </a:lnTo>
                  <a:lnTo>
                    <a:pt x="1679" y="1"/>
                  </a:lnTo>
                  <a:lnTo>
                    <a:pt x="1682" y="2"/>
                  </a:lnTo>
                  <a:lnTo>
                    <a:pt x="1684" y="2"/>
                  </a:lnTo>
                  <a:lnTo>
                    <a:pt x="1686" y="3"/>
                  </a:lnTo>
                  <a:lnTo>
                    <a:pt x="1688" y="2"/>
                  </a:lnTo>
                  <a:lnTo>
                    <a:pt x="1690" y="3"/>
                  </a:lnTo>
                  <a:lnTo>
                    <a:pt x="1692" y="2"/>
                  </a:lnTo>
                  <a:lnTo>
                    <a:pt x="1694" y="2"/>
                  </a:lnTo>
                  <a:lnTo>
                    <a:pt x="1696" y="2"/>
                  </a:lnTo>
                  <a:lnTo>
                    <a:pt x="1699" y="2"/>
                  </a:lnTo>
                  <a:lnTo>
                    <a:pt x="1701" y="2"/>
                  </a:lnTo>
                  <a:lnTo>
                    <a:pt x="1703" y="2"/>
                  </a:lnTo>
                  <a:lnTo>
                    <a:pt x="1705" y="2"/>
                  </a:lnTo>
                  <a:lnTo>
                    <a:pt x="1707" y="2"/>
                  </a:lnTo>
                  <a:lnTo>
                    <a:pt x="1709" y="2"/>
                  </a:lnTo>
                  <a:lnTo>
                    <a:pt x="1711" y="2"/>
                  </a:lnTo>
                  <a:lnTo>
                    <a:pt x="1713" y="2"/>
                  </a:lnTo>
                  <a:lnTo>
                    <a:pt x="1716" y="1"/>
                  </a:lnTo>
                  <a:lnTo>
                    <a:pt x="1718" y="1"/>
                  </a:lnTo>
                  <a:lnTo>
                    <a:pt x="1720" y="2"/>
                  </a:lnTo>
                  <a:lnTo>
                    <a:pt x="1722" y="1"/>
                  </a:lnTo>
                  <a:lnTo>
                    <a:pt x="1724" y="2"/>
                  </a:lnTo>
                  <a:lnTo>
                    <a:pt x="1726" y="3"/>
                  </a:lnTo>
                  <a:lnTo>
                    <a:pt x="1728" y="1"/>
                  </a:lnTo>
                  <a:lnTo>
                    <a:pt x="1731" y="1"/>
                  </a:lnTo>
                  <a:lnTo>
                    <a:pt x="1733" y="2"/>
                  </a:lnTo>
                  <a:lnTo>
                    <a:pt x="1735" y="3"/>
                  </a:lnTo>
                  <a:lnTo>
                    <a:pt x="1737" y="2"/>
                  </a:lnTo>
                  <a:lnTo>
                    <a:pt x="1739" y="3"/>
                  </a:lnTo>
                  <a:lnTo>
                    <a:pt x="1741" y="3"/>
                  </a:lnTo>
                  <a:lnTo>
                    <a:pt x="1743" y="2"/>
                  </a:lnTo>
                  <a:lnTo>
                    <a:pt x="1745" y="2"/>
                  </a:lnTo>
                  <a:lnTo>
                    <a:pt x="1748" y="2"/>
                  </a:lnTo>
                  <a:lnTo>
                    <a:pt x="1750" y="2"/>
                  </a:lnTo>
                  <a:lnTo>
                    <a:pt x="1752" y="2"/>
                  </a:lnTo>
                  <a:lnTo>
                    <a:pt x="1754" y="2"/>
                  </a:lnTo>
                  <a:lnTo>
                    <a:pt x="1756" y="3"/>
                  </a:lnTo>
                  <a:lnTo>
                    <a:pt x="1758" y="2"/>
                  </a:lnTo>
                  <a:lnTo>
                    <a:pt x="1760" y="2"/>
                  </a:lnTo>
                  <a:lnTo>
                    <a:pt x="1762" y="3"/>
                  </a:lnTo>
                  <a:lnTo>
                    <a:pt x="1765" y="3"/>
                  </a:lnTo>
                  <a:lnTo>
                    <a:pt x="1767" y="3"/>
                  </a:lnTo>
                  <a:lnTo>
                    <a:pt x="1769" y="3"/>
                  </a:lnTo>
                  <a:lnTo>
                    <a:pt x="1771" y="2"/>
                  </a:lnTo>
                  <a:lnTo>
                    <a:pt x="1773" y="2"/>
                  </a:lnTo>
                  <a:lnTo>
                    <a:pt x="1775" y="3"/>
                  </a:lnTo>
                  <a:lnTo>
                    <a:pt x="1777" y="2"/>
                  </a:lnTo>
                  <a:lnTo>
                    <a:pt x="1779" y="1"/>
                  </a:lnTo>
                  <a:lnTo>
                    <a:pt x="1782" y="2"/>
                  </a:lnTo>
                  <a:lnTo>
                    <a:pt x="1784" y="3"/>
                  </a:lnTo>
                  <a:lnTo>
                    <a:pt x="1786" y="2"/>
                  </a:lnTo>
                  <a:lnTo>
                    <a:pt x="1788" y="4"/>
                  </a:lnTo>
                  <a:lnTo>
                    <a:pt x="1790" y="2"/>
                  </a:lnTo>
                  <a:lnTo>
                    <a:pt x="1792" y="3"/>
                  </a:lnTo>
                  <a:lnTo>
                    <a:pt x="1794" y="4"/>
                  </a:lnTo>
                  <a:lnTo>
                    <a:pt x="1797" y="3"/>
                  </a:lnTo>
                  <a:lnTo>
                    <a:pt x="1799" y="4"/>
                  </a:lnTo>
                  <a:lnTo>
                    <a:pt x="1801" y="4"/>
                  </a:lnTo>
                  <a:lnTo>
                    <a:pt x="1803" y="2"/>
                  </a:lnTo>
                  <a:lnTo>
                    <a:pt x="1805" y="2"/>
                  </a:lnTo>
                  <a:lnTo>
                    <a:pt x="1807" y="2"/>
                  </a:lnTo>
                  <a:lnTo>
                    <a:pt x="1809" y="2"/>
                  </a:lnTo>
                  <a:lnTo>
                    <a:pt x="1811" y="1"/>
                  </a:lnTo>
                  <a:lnTo>
                    <a:pt x="1814" y="1"/>
                  </a:lnTo>
                  <a:lnTo>
                    <a:pt x="1816" y="2"/>
                  </a:lnTo>
                  <a:lnTo>
                    <a:pt x="1818" y="2"/>
                  </a:lnTo>
                  <a:lnTo>
                    <a:pt x="1820" y="2"/>
                  </a:lnTo>
                  <a:lnTo>
                    <a:pt x="1822" y="1"/>
                  </a:lnTo>
                  <a:lnTo>
                    <a:pt x="1824" y="4"/>
                  </a:lnTo>
                  <a:lnTo>
                    <a:pt x="1826" y="3"/>
                  </a:lnTo>
                  <a:lnTo>
                    <a:pt x="1828" y="3"/>
                  </a:lnTo>
                  <a:lnTo>
                    <a:pt x="1831" y="2"/>
                  </a:lnTo>
                  <a:lnTo>
                    <a:pt x="1833" y="2"/>
                  </a:lnTo>
                  <a:lnTo>
                    <a:pt x="1835" y="2"/>
                  </a:lnTo>
                  <a:lnTo>
                    <a:pt x="1837" y="3"/>
                  </a:lnTo>
                  <a:lnTo>
                    <a:pt x="1839" y="4"/>
                  </a:lnTo>
                  <a:lnTo>
                    <a:pt x="1841" y="2"/>
                  </a:lnTo>
                  <a:lnTo>
                    <a:pt x="1843" y="1"/>
                  </a:lnTo>
                  <a:lnTo>
                    <a:pt x="1846" y="1"/>
                  </a:lnTo>
                  <a:lnTo>
                    <a:pt x="1848" y="1"/>
                  </a:lnTo>
                  <a:lnTo>
                    <a:pt x="1850" y="1"/>
                  </a:lnTo>
                  <a:lnTo>
                    <a:pt x="1852" y="2"/>
                  </a:lnTo>
                  <a:lnTo>
                    <a:pt x="1854" y="1"/>
                  </a:lnTo>
                  <a:lnTo>
                    <a:pt x="1856" y="2"/>
                  </a:lnTo>
                  <a:lnTo>
                    <a:pt x="1858" y="2"/>
                  </a:lnTo>
                  <a:lnTo>
                    <a:pt x="1860" y="1"/>
                  </a:lnTo>
                  <a:lnTo>
                    <a:pt x="1863" y="1"/>
                  </a:lnTo>
                  <a:lnTo>
                    <a:pt x="1865" y="1"/>
                  </a:lnTo>
                  <a:lnTo>
                    <a:pt x="1867" y="1"/>
                  </a:lnTo>
                  <a:lnTo>
                    <a:pt x="1869" y="2"/>
                  </a:lnTo>
                  <a:lnTo>
                    <a:pt x="1871" y="1"/>
                  </a:lnTo>
                  <a:lnTo>
                    <a:pt x="1873" y="1"/>
                  </a:lnTo>
                  <a:lnTo>
                    <a:pt x="1875" y="2"/>
                  </a:lnTo>
                  <a:lnTo>
                    <a:pt x="1877" y="1"/>
                  </a:lnTo>
                  <a:lnTo>
                    <a:pt x="1880" y="1"/>
                  </a:lnTo>
                  <a:lnTo>
                    <a:pt x="1882" y="1"/>
                  </a:lnTo>
                  <a:lnTo>
                    <a:pt x="1884" y="1"/>
                  </a:lnTo>
                  <a:lnTo>
                    <a:pt x="1886" y="0"/>
                  </a:lnTo>
                  <a:lnTo>
                    <a:pt x="1888" y="1"/>
                  </a:lnTo>
                  <a:lnTo>
                    <a:pt x="1890" y="1"/>
                  </a:lnTo>
                  <a:lnTo>
                    <a:pt x="1892" y="1"/>
                  </a:lnTo>
                  <a:lnTo>
                    <a:pt x="1894" y="2"/>
                  </a:lnTo>
                  <a:lnTo>
                    <a:pt x="1897" y="3"/>
                  </a:lnTo>
                  <a:lnTo>
                    <a:pt x="1899" y="4"/>
                  </a:lnTo>
                  <a:lnTo>
                    <a:pt x="1901" y="7"/>
                  </a:lnTo>
                  <a:lnTo>
                    <a:pt x="1903" y="7"/>
                  </a:lnTo>
                  <a:lnTo>
                    <a:pt x="1905" y="10"/>
                  </a:lnTo>
                  <a:lnTo>
                    <a:pt x="1907" y="12"/>
                  </a:lnTo>
                  <a:lnTo>
                    <a:pt x="1909" y="13"/>
                  </a:lnTo>
                  <a:lnTo>
                    <a:pt x="1912" y="15"/>
                  </a:lnTo>
                  <a:lnTo>
                    <a:pt x="1914" y="17"/>
                  </a:lnTo>
                  <a:lnTo>
                    <a:pt x="1916" y="17"/>
                  </a:lnTo>
                  <a:lnTo>
                    <a:pt x="1918" y="18"/>
                  </a:lnTo>
                  <a:lnTo>
                    <a:pt x="1920" y="17"/>
                  </a:lnTo>
                  <a:lnTo>
                    <a:pt x="1922" y="16"/>
                  </a:lnTo>
                  <a:lnTo>
                    <a:pt x="1924" y="14"/>
                  </a:lnTo>
                  <a:lnTo>
                    <a:pt x="1926" y="13"/>
                  </a:lnTo>
                  <a:lnTo>
                    <a:pt x="1929" y="11"/>
                  </a:lnTo>
                  <a:lnTo>
                    <a:pt x="1931" y="10"/>
                  </a:lnTo>
                  <a:lnTo>
                    <a:pt x="1933" y="7"/>
                  </a:lnTo>
                  <a:lnTo>
                    <a:pt x="1935" y="8"/>
                  </a:lnTo>
                  <a:lnTo>
                    <a:pt x="1937" y="5"/>
                  </a:lnTo>
                  <a:lnTo>
                    <a:pt x="1939" y="4"/>
                  </a:lnTo>
                  <a:lnTo>
                    <a:pt x="1941" y="4"/>
                  </a:lnTo>
                  <a:lnTo>
                    <a:pt x="1943" y="2"/>
                  </a:lnTo>
                  <a:lnTo>
                    <a:pt x="1946" y="3"/>
                  </a:lnTo>
                  <a:lnTo>
                    <a:pt x="1948" y="1"/>
                  </a:lnTo>
                  <a:lnTo>
                    <a:pt x="1950" y="1"/>
                  </a:lnTo>
                  <a:lnTo>
                    <a:pt x="1952" y="2"/>
                  </a:lnTo>
                  <a:lnTo>
                    <a:pt x="1954" y="1"/>
                  </a:lnTo>
                  <a:lnTo>
                    <a:pt x="1956" y="1"/>
                  </a:lnTo>
                  <a:lnTo>
                    <a:pt x="1958" y="1"/>
                  </a:lnTo>
                  <a:lnTo>
                    <a:pt x="1960" y="2"/>
                  </a:lnTo>
                  <a:lnTo>
                    <a:pt x="1963" y="0"/>
                  </a:lnTo>
                  <a:lnTo>
                    <a:pt x="1965" y="2"/>
                  </a:lnTo>
                  <a:lnTo>
                    <a:pt x="1967" y="2"/>
                  </a:lnTo>
                  <a:lnTo>
                    <a:pt x="1969" y="2"/>
                  </a:lnTo>
                  <a:lnTo>
                    <a:pt x="1971" y="2"/>
                  </a:lnTo>
                  <a:lnTo>
                    <a:pt x="1973" y="1"/>
                  </a:lnTo>
                  <a:lnTo>
                    <a:pt x="1975" y="1"/>
                  </a:lnTo>
                  <a:lnTo>
                    <a:pt x="1978" y="1"/>
                  </a:lnTo>
                  <a:lnTo>
                    <a:pt x="1980" y="1"/>
                  </a:lnTo>
                  <a:lnTo>
                    <a:pt x="1982" y="1"/>
                  </a:lnTo>
                  <a:lnTo>
                    <a:pt x="1984" y="1"/>
                  </a:lnTo>
                  <a:lnTo>
                    <a:pt x="1986" y="1"/>
                  </a:lnTo>
                  <a:lnTo>
                    <a:pt x="1988" y="1"/>
                  </a:lnTo>
                  <a:lnTo>
                    <a:pt x="1990" y="1"/>
                  </a:lnTo>
                  <a:lnTo>
                    <a:pt x="1992" y="1"/>
                  </a:lnTo>
                  <a:lnTo>
                    <a:pt x="1995" y="2"/>
                  </a:lnTo>
                  <a:lnTo>
                    <a:pt x="1997" y="2"/>
                  </a:lnTo>
                  <a:lnTo>
                    <a:pt x="1999" y="1"/>
                  </a:lnTo>
                  <a:lnTo>
                    <a:pt x="2001" y="1"/>
                  </a:lnTo>
                  <a:lnTo>
                    <a:pt x="2003" y="2"/>
                  </a:lnTo>
                  <a:lnTo>
                    <a:pt x="2005" y="1"/>
                  </a:lnTo>
                  <a:lnTo>
                    <a:pt x="2007" y="1"/>
                  </a:lnTo>
                  <a:lnTo>
                    <a:pt x="2009" y="1"/>
                  </a:lnTo>
                  <a:lnTo>
                    <a:pt x="2012" y="2"/>
                  </a:lnTo>
                  <a:lnTo>
                    <a:pt x="2014" y="1"/>
                  </a:lnTo>
                  <a:lnTo>
                    <a:pt x="2016" y="1"/>
                  </a:lnTo>
                  <a:lnTo>
                    <a:pt x="2018" y="1"/>
                  </a:lnTo>
                  <a:lnTo>
                    <a:pt x="2020" y="1"/>
                  </a:lnTo>
                  <a:lnTo>
                    <a:pt x="2022" y="1"/>
                  </a:lnTo>
                  <a:lnTo>
                    <a:pt x="2024" y="2"/>
                  </a:lnTo>
                  <a:lnTo>
                    <a:pt x="2026" y="0"/>
                  </a:lnTo>
                  <a:lnTo>
                    <a:pt x="2029" y="1"/>
                  </a:lnTo>
                  <a:lnTo>
                    <a:pt x="2031" y="1"/>
                  </a:lnTo>
                  <a:lnTo>
                    <a:pt x="2033" y="0"/>
                  </a:lnTo>
                  <a:lnTo>
                    <a:pt x="2035" y="1"/>
                  </a:lnTo>
                  <a:lnTo>
                    <a:pt x="2037" y="1"/>
                  </a:lnTo>
                  <a:lnTo>
                    <a:pt x="2039" y="1"/>
                  </a:lnTo>
                  <a:lnTo>
                    <a:pt x="2041" y="1"/>
                  </a:lnTo>
                  <a:lnTo>
                    <a:pt x="2044" y="1"/>
                  </a:lnTo>
                  <a:lnTo>
                    <a:pt x="2046" y="1"/>
                  </a:lnTo>
                  <a:lnTo>
                    <a:pt x="2048" y="2"/>
                  </a:lnTo>
                  <a:lnTo>
                    <a:pt x="2050" y="1"/>
                  </a:lnTo>
                  <a:lnTo>
                    <a:pt x="2052" y="1"/>
                  </a:lnTo>
                  <a:lnTo>
                    <a:pt x="2054" y="2"/>
                  </a:lnTo>
                  <a:lnTo>
                    <a:pt x="2056" y="1"/>
                  </a:lnTo>
                  <a:lnTo>
                    <a:pt x="2058" y="1"/>
                  </a:lnTo>
                  <a:lnTo>
                    <a:pt x="2061" y="1"/>
                  </a:lnTo>
                  <a:lnTo>
                    <a:pt x="2063" y="2"/>
                  </a:lnTo>
                  <a:lnTo>
                    <a:pt x="2065" y="2"/>
                  </a:lnTo>
                  <a:lnTo>
                    <a:pt x="2067" y="1"/>
                  </a:lnTo>
                  <a:lnTo>
                    <a:pt x="2069" y="1"/>
                  </a:lnTo>
                  <a:lnTo>
                    <a:pt x="2071" y="1"/>
                  </a:lnTo>
                  <a:lnTo>
                    <a:pt x="2073" y="0"/>
                  </a:lnTo>
                  <a:lnTo>
                    <a:pt x="2075" y="1"/>
                  </a:lnTo>
                  <a:lnTo>
                    <a:pt x="2078" y="1"/>
                  </a:lnTo>
                  <a:lnTo>
                    <a:pt x="2080" y="1"/>
                  </a:lnTo>
                  <a:lnTo>
                    <a:pt x="2082" y="1"/>
                  </a:lnTo>
                  <a:lnTo>
                    <a:pt x="2084" y="1"/>
                  </a:lnTo>
                  <a:lnTo>
                    <a:pt x="2086" y="1"/>
                  </a:lnTo>
                  <a:lnTo>
                    <a:pt x="2088" y="0"/>
                  </a:lnTo>
                  <a:lnTo>
                    <a:pt x="2090" y="1"/>
                  </a:lnTo>
                  <a:lnTo>
                    <a:pt x="2092" y="2"/>
                  </a:lnTo>
                  <a:lnTo>
                    <a:pt x="2095" y="1"/>
                  </a:lnTo>
                  <a:lnTo>
                    <a:pt x="2097" y="2"/>
                  </a:lnTo>
                  <a:lnTo>
                    <a:pt x="2099" y="2"/>
                  </a:lnTo>
                  <a:lnTo>
                    <a:pt x="2101" y="4"/>
                  </a:lnTo>
                  <a:lnTo>
                    <a:pt x="2103" y="5"/>
                  </a:lnTo>
                  <a:lnTo>
                    <a:pt x="2105" y="6"/>
                  </a:lnTo>
                  <a:lnTo>
                    <a:pt x="2107" y="10"/>
                  </a:lnTo>
                  <a:lnTo>
                    <a:pt x="2110" y="10"/>
                  </a:lnTo>
                  <a:lnTo>
                    <a:pt x="2112" y="13"/>
                  </a:lnTo>
                  <a:lnTo>
                    <a:pt x="2114" y="15"/>
                  </a:lnTo>
                  <a:lnTo>
                    <a:pt x="2116" y="14"/>
                  </a:lnTo>
                  <a:lnTo>
                    <a:pt x="2118" y="13"/>
                  </a:lnTo>
                  <a:lnTo>
                    <a:pt x="2120" y="13"/>
                  </a:lnTo>
                  <a:lnTo>
                    <a:pt x="2122" y="11"/>
                  </a:lnTo>
                  <a:lnTo>
                    <a:pt x="2124" y="10"/>
                  </a:lnTo>
                  <a:lnTo>
                    <a:pt x="2127" y="7"/>
                  </a:lnTo>
                  <a:lnTo>
                    <a:pt x="2129" y="4"/>
                  </a:lnTo>
                  <a:lnTo>
                    <a:pt x="2131" y="4"/>
                  </a:lnTo>
                  <a:lnTo>
                    <a:pt x="2133" y="3"/>
                  </a:lnTo>
                  <a:lnTo>
                    <a:pt x="2135" y="2"/>
                  </a:lnTo>
                  <a:lnTo>
                    <a:pt x="2137" y="1"/>
                  </a:lnTo>
                  <a:lnTo>
                    <a:pt x="2139" y="2"/>
                  </a:lnTo>
                  <a:lnTo>
                    <a:pt x="2141" y="1"/>
                  </a:lnTo>
                  <a:lnTo>
                    <a:pt x="2144" y="1"/>
                  </a:lnTo>
                  <a:lnTo>
                    <a:pt x="2146" y="1"/>
                  </a:lnTo>
                  <a:lnTo>
                    <a:pt x="2148" y="1"/>
                  </a:lnTo>
                  <a:lnTo>
                    <a:pt x="2150" y="2"/>
                  </a:lnTo>
                  <a:lnTo>
                    <a:pt x="2152" y="1"/>
                  </a:lnTo>
                  <a:lnTo>
                    <a:pt x="2154" y="1"/>
                  </a:lnTo>
                  <a:lnTo>
                    <a:pt x="2156" y="2"/>
                  </a:lnTo>
                  <a:lnTo>
                    <a:pt x="2158" y="1"/>
                  </a:lnTo>
                  <a:lnTo>
                    <a:pt x="2161" y="1"/>
                  </a:lnTo>
                  <a:lnTo>
                    <a:pt x="2163" y="1"/>
                  </a:lnTo>
                  <a:lnTo>
                    <a:pt x="2165" y="2"/>
                  </a:lnTo>
                  <a:lnTo>
                    <a:pt x="2167" y="2"/>
                  </a:lnTo>
                  <a:lnTo>
                    <a:pt x="2169" y="1"/>
                  </a:lnTo>
                  <a:lnTo>
                    <a:pt x="2171" y="1"/>
                  </a:lnTo>
                  <a:lnTo>
                    <a:pt x="2173" y="1"/>
                  </a:lnTo>
                  <a:lnTo>
                    <a:pt x="2176" y="1"/>
                  </a:lnTo>
                  <a:lnTo>
                    <a:pt x="2178" y="2"/>
                  </a:lnTo>
                  <a:lnTo>
                    <a:pt x="2180" y="1"/>
                  </a:lnTo>
                  <a:lnTo>
                    <a:pt x="2182" y="1"/>
                  </a:lnTo>
                  <a:lnTo>
                    <a:pt x="2184" y="1"/>
                  </a:lnTo>
                  <a:lnTo>
                    <a:pt x="2186" y="0"/>
                  </a:lnTo>
                  <a:lnTo>
                    <a:pt x="2188" y="1"/>
                  </a:lnTo>
                  <a:lnTo>
                    <a:pt x="2190" y="1"/>
                  </a:lnTo>
                  <a:lnTo>
                    <a:pt x="2193" y="1"/>
                  </a:lnTo>
                  <a:lnTo>
                    <a:pt x="2195" y="2"/>
                  </a:lnTo>
                  <a:lnTo>
                    <a:pt x="2197" y="2"/>
                  </a:lnTo>
                  <a:lnTo>
                    <a:pt x="2199" y="1"/>
                  </a:lnTo>
                  <a:lnTo>
                    <a:pt x="2201" y="2"/>
                  </a:lnTo>
                  <a:lnTo>
                    <a:pt x="2203" y="0"/>
                  </a:lnTo>
                  <a:lnTo>
                    <a:pt x="2205" y="1"/>
                  </a:lnTo>
                  <a:lnTo>
                    <a:pt x="2207" y="1"/>
                  </a:lnTo>
                  <a:lnTo>
                    <a:pt x="2210" y="1"/>
                  </a:lnTo>
                  <a:lnTo>
                    <a:pt x="2212" y="2"/>
                  </a:lnTo>
                  <a:lnTo>
                    <a:pt x="2214" y="1"/>
                  </a:lnTo>
                  <a:lnTo>
                    <a:pt x="2216" y="2"/>
                  </a:lnTo>
                  <a:lnTo>
                    <a:pt x="2218" y="2"/>
                  </a:lnTo>
                  <a:lnTo>
                    <a:pt x="2220" y="2"/>
                  </a:lnTo>
                  <a:lnTo>
                    <a:pt x="2222" y="2"/>
                  </a:lnTo>
                  <a:lnTo>
                    <a:pt x="2224" y="1"/>
                  </a:lnTo>
                  <a:lnTo>
                    <a:pt x="2227" y="1"/>
                  </a:lnTo>
                  <a:lnTo>
                    <a:pt x="2229" y="1"/>
                  </a:lnTo>
                  <a:lnTo>
                    <a:pt x="2231" y="2"/>
                  </a:lnTo>
                  <a:lnTo>
                    <a:pt x="2233" y="1"/>
                  </a:lnTo>
                  <a:lnTo>
                    <a:pt x="2235" y="1"/>
                  </a:lnTo>
                  <a:lnTo>
                    <a:pt x="2237" y="1"/>
                  </a:lnTo>
                  <a:lnTo>
                    <a:pt x="2239" y="2"/>
                  </a:lnTo>
                  <a:lnTo>
                    <a:pt x="2242" y="1"/>
                  </a:lnTo>
                  <a:lnTo>
                    <a:pt x="2244" y="1"/>
                  </a:lnTo>
                  <a:lnTo>
                    <a:pt x="2246" y="1"/>
                  </a:lnTo>
                  <a:lnTo>
                    <a:pt x="2248" y="1"/>
                  </a:lnTo>
                  <a:lnTo>
                    <a:pt x="2250" y="1"/>
                  </a:lnTo>
                  <a:lnTo>
                    <a:pt x="2252" y="1"/>
                  </a:lnTo>
                  <a:lnTo>
                    <a:pt x="2254" y="1"/>
                  </a:lnTo>
                  <a:lnTo>
                    <a:pt x="2256" y="2"/>
                  </a:lnTo>
                  <a:lnTo>
                    <a:pt x="2259" y="3"/>
                  </a:lnTo>
                  <a:lnTo>
                    <a:pt x="2261" y="1"/>
                  </a:lnTo>
                  <a:lnTo>
                    <a:pt x="2263" y="1"/>
                  </a:lnTo>
                  <a:lnTo>
                    <a:pt x="2265" y="1"/>
                  </a:lnTo>
                  <a:lnTo>
                    <a:pt x="2267" y="0"/>
                  </a:lnTo>
                  <a:lnTo>
                    <a:pt x="2269" y="1"/>
                  </a:lnTo>
                  <a:lnTo>
                    <a:pt x="2271" y="1"/>
                  </a:lnTo>
                  <a:lnTo>
                    <a:pt x="2273" y="1"/>
                  </a:lnTo>
                  <a:lnTo>
                    <a:pt x="2276" y="0"/>
                  </a:lnTo>
                  <a:lnTo>
                    <a:pt x="2278" y="1"/>
                  </a:lnTo>
                  <a:lnTo>
                    <a:pt x="2280" y="0"/>
                  </a:lnTo>
                  <a:lnTo>
                    <a:pt x="2282" y="2"/>
                  </a:lnTo>
                  <a:lnTo>
                    <a:pt x="2284" y="0"/>
                  </a:lnTo>
                  <a:lnTo>
                    <a:pt x="2286" y="1"/>
                  </a:lnTo>
                  <a:lnTo>
                    <a:pt x="2288" y="2"/>
                  </a:lnTo>
                  <a:lnTo>
                    <a:pt x="2291" y="0"/>
                  </a:lnTo>
                  <a:lnTo>
                    <a:pt x="2293" y="1"/>
                  </a:lnTo>
                  <a:lnTo>
                    <a:pt x="2295" y="1"/>
                  </a:lnTo>
                  <a:lnTo>
                    <a:pt x="2297" y="1"/>
                  </a:lnTo>
                  <a:lnTo>
                    <a:pt x="2299" y="1"/>
                  </a:lnTo>
                  <a:lnTo>
                    <a:pt x="2301" y="1"/>
                  </a:lnTo>
                  <a:lnTo>
                    <a:pt x="2303" y="2"/>
                  </a:lnTo>
                  <a:lnTo>
                    <a:pt x="2305" y="1"/>
                  </a:lnTo>
                  <a:lnTo>
                    <a:pt x="2308" y="2"/>
                  </a:lnTo>
                  <a:lnTo>
                    <a:pt x="2310" y="0"/>
                  </a:lnTo>
                  <a:lnTo>
                    <a:pt x="2312" y="1"/>
                  </a:lnTo>
                  <a:lnTo>
                    <a:pt x="2314" y="0"/>
                  </a:lnTo>
                  <a:lnTo>
                    <a:pt x="2316" y="1"/>
                  </a:lnTo>
                  <a:lnTo>
                    <a:pt x="2318" y="1"/>
                  </a:lnTo>
                  <a:lnTo>
                    <a:pt x="2320" y="1"/>
                  </a:lnTo>
                  <a:lnTo>
                    <a:pt x="2322" y="1"/>
                  </a:lnTo>
                  <a:lnTo>
                    <a:pt x="2325" y="1"/>
                  </a:lnTo>
                  <a:lnTo>
                    <a:pt x="2327" y="1"/>
                  </a:lnTo>
                  <a:lnTo>
                    <a:pt x="2329" y="1"/>
                  </a:lnTo>
                  <a:lnTo>
                    <a:pt x="2331" y="1"/>
                  </a:lnTo>
                  <a:lnTo>
                    <a:pt x="2333" y="1"/>
                  </a:lnTo>
                  <a:lnTo>
                    <a:pt x="2335" y="2"/>
                  </a:lnTo>
                  <a:lnTo>
                    <a:pt x="2337" y="1"/>
                  </a:lnTo>
                  <a:lnTo>
                    <a:pt x="2339" y="1"/>
                  </a:lnTo>
                  <a:lnTo>
                    <a:pt x="2342" y="1"/>
                  </a:lnTo>
                  <a:lnTo>
                    <a:pt x="2344" y="2"/>
                  </a:lnTo>
                  <a:lnTo>
                    <a:pt x="2346" y="1"/>
                  </a:lnTo>
                  <a:lnTo>
                    <a:pt x="2348" y="1"/>
                  </a:lnTo>
                  <a:lnTo>
                    <a:pt x="2350" y="2"/>
                  </a:lnTo>
                  <a:lnTo>
                    <a:pt x="2352" y="1"/>
                  </a:lnTo>
                  <a:lnTo>
                    <a:pt x="2354" y="1"/>
                  </a:lnTo>
                  <a:lnTo>
                    <a:pt x="2357" y="1"/>
                  </a:lnTo>
                  <a:lnTo>
                    <a:pt x="2359" y="2"/>
                  </a:lnTo>
                  <a:lnTo>
                    <a:pt x="2361" y="1"/>
                  </a:lnTo>
                  <a:lnTo>
                    <a:pt x="2363" y="1"/>
                  </a:lnTo>
                  <a:lnTo>
                    <a:pt x="2365" y="1"/>
                  </a:lnTo>
                  <a:lnTo>
                    <a:pt x="2367" y="1"/>
                  </a:lnTo>
                  <a:lnTo>
                    <a:pt x="2369" y="1"/>
                  </a:lnTo>
                  <a:lnTo>
                    <a:pt x="2371" y="1"/>
                  </a:lnTo>
                  <a:lnTo>
                    <a:pt x="2374" y="1"/>
                  </a:lnTo>
                  <a:lnTo>
                    <a:pt x="2376" y="1"/>
                  </a:lnTo>
                  <a:lnTo>
                    <a:pt x="2378" y="2"/>
                  </a:lnTo>
                  <a:lnTo>
                    <a:pt x="2380" y="0"/>
                  </a:lnTo>
                  <a:lnTo>
                    <a:pt x="2382" y="1"/>
                  </a:lnTo>
                  <a:lnTo>
                    <a:pt x="2384" y="1"/>
                  </a:lnTo>
                  <a:lnTo>
                    <a:pt x="2386" y="1"/>
                  </a:lnTo>
                  <a:lnTo>
                    <a:pt x="2388" y="1"/>
                  </a:lnTo>
                  <a:lnTo>
                    <a:pt x="2391" y="2"/>
                  </a:lnTo>
                  <a:lnTo>
                    <a:pt x="2393" y="1"/>
                  </a:lnTo>
                  <a:lnTo>
                    <a:pt x="2395" y="1"/>
                  </a:lnTo>
                  <a:lnTo>
                    <a:pt x="2397" y="1"/>
                  </a:lnTo>
                  <a:lnTo>
                    <a:pt x="2399" y="1"/>
                  </a:lnTo>
                  <a:lnTo>
                    <a:pt x="2401" y="1"/>
                  </a:lnTo>
                  <a:lnTo>
                    <a:pt x="2403" y="1"/>
                  </a:lnTo>
                  <a:lnTo>
                    <a:pt x="2405" y="1"/>
                  </a:lnTo>
                  <a:lnTo>
                    <a:pt x="2408" y="1"/>
                  </a:lnTo>
                  <a:lnTo>
                    <a:pt x="2410" y="1"/>
                  </a:lnTo>
                  <a:lnTo>
                    <a:pt x="2412" y="1"/>
                  </a:lnTo>
                  <a:lnTo>
                    <a:pt x="2414" y="1"/>
                  </a:lnTo>
                  <a:lnTo>
                    <a:pt x="2416" y="0"/>
                  </a:lnTo>
                  <a:lnTo>
                    <a:pt x="2418" y="0"/>
                  </a:lnTo>
                  <a:lnTo>
                    <a:pt x="2420" y="1"/>
                  </a:lnTo>
                  <a:lnTo>
                    <a:pt x="2423" y="2"/>
                  </a:lnTo>
                  <a:lnTo>
                    <a:pt x="2425" y="2"/>
                  </a:lnTo>
                  <a:lnTo>
                    <a:pt x="2427" y="1"/>
                  </a:lnTo>
                  <a:lnTo>
                    <a:pt x="2429" y="2"/>
                  </a:lnTo>
                  <a:lnTo>
                    <a:pt x="2431" y="1"/>
                  </a:lnTo>
                  <a:lnTo>
                    <a:pt x="2433" y="1"/>
                  </a:lnTo>
                  <a:lnTo>
                    <a:pt x="2435" y="1"/>
                  </a:lnTo>
                  <a:lnTo>
                    <a:pt x="2437" y="1"/>
                  </a:lnTo>
                  <a:lnTo>
                    <a:pt x="2440" y="2"/>
                  </a:lnTo>
                  <a:lnTo>
                    <a:pt x="2442" y="1"/>
                  </a:lnTo>
                  <a:lnTo>
                    <a:pt x="2444" y="1"/>
                  </a:lnTo>
                  <a:lnTo>
                    <a:pt x="2446" y="3"/>
                  </a:lnTo>
                  <a:lnTo>
                    <a:pt x="2448" y="1"/>
                  </a:lnTo>
                  <a:lnTo>
                    <a:pt x="2450" y="1"/>
                  </a:lnTo>
                  <a:lnTo>
                    <a:pt x="2452" y="2"/>
                  </a:lnTo>
                  <a:lnTo>
                    <a:pt x="2454" y="1"/>
                  </a:lnTo>
                  <a:lnTo>
                    <a:pt x="2457" y="1"/>
                  </a:lnTo>
                  <a:lnTo>
                    <a:pt x="2459" y="2"/>
                  </a:lnTo>
                  <a:lnTo>
                    <a:pt x="2461" y="1"/>
                  </a:lnTo>
                  <a:lnTo>
                    <a:pt x="2463" y="1"/>
                  </a:lnTo>
                  <a:lnTo>
                    <a:pt x="2465" y="1"/>
                  </a:lnTo>
                  <a:lnTo>
                    <a:pt x="2467" y="1"/>
                  </a:lnTo>
                  <a:lnTo>
                    <a:pt x="2469" y="1"/>
                  </a:lnTo>
                  <a:lnTo>
                    <a:pt x="2471" y="1"/>
                  </a:lnTo>
                  <a:lnTo>
                    <a:pt x="2474" y="1"/>
                  </a:lnTo>
                  <a:lnTo>
                    <a:pt x="2476" y="1"/>
                  </a:lnTo>
                  <a:lnTo>
                    <a:pt x="2478" y="2"/>
                  </a:lnTo>
                  <a:lnTo>
                    <a:pt x="2480" y="3"/>
                  </a:lnTo>
                  <a:lnTo>
                    <a:pt x="2482" y="3"/>
                  </a:lnTo>
                  <a:lnTo>
                    <a:pt x="2484" y="6"/>
                  </a:lnTo>
                  <a:lnTo>
                    <a:pt x="2486" y="5"/>
                  </a:lnTo>
                  <a:lnTo>
                    <a:pt x="2489" y="7"/>
                  </a:lnTo>
                  <a:lnTo>
                    <a:pt x="2491" y="7"/>
                  </a:lnTo>
                  <a:lnTo>
                    <a:pt x="2493" y="9"/>
                  </a:lnTo>
                  <a:lnTo>
                    <a:pt x="2495" y="10"/>
                  </a:lnTo>
                  <a:lnTo>
                    <a:pt x="2497" y="10"/>
                  </a:lnTo>
                  <a:lnTo>
                    <a:pt x="2499" y="10"/>
                  </a:lnTo>
                  <a:lnTo>
                    <a:pt x="2501" y="9"/>
                  </a:lnTo>
                  <a:lnTo>
                    <a:pt x="2503" y="8"/>
                  </a:lnTo>
                  <a:lnTo>
                    <a:pt x="2506" y="6"/>
                  </a:lnTo>
                  <a:lnTo>
                    <a:pt x="2508" y="5"/>
                  </a:lnTo>
                  <a:lnTo>
                    <a:pt x="2510" y="5"/>
                  </a:lnTo>
                  <a:lnTo>
                    <a:pt x="2512" y="3"/>
                  </a:lnTo>
                  <a:lnTo>
                    <a:pt x="2514" y="2"/>
                  </a:lnTo>
                  <a:lnTo>
                    <a:pt x="2516" y="3"/>
                  </a:lnTo>
                  <a:lnTo>
                    <a:pt x="2518" y="2"/>
                  </a:lnTo>
                  <a:lnTo>
                    <a:pt x="2520" y="2"/>
                  </a:lnTo>
                  <a:lnTo>
                    <a:pt x="2523" y="1"/>
                  </a:lnTo>
                  <a:lnTo>
                    <a:pt x="2525" y="1"/>
                  </a:lnTo>
                  <a:lnTo>
                    <a:pt x="2527" y="1"/>
                  </a:lnTo>
                  <a:lnTo>
                    <a:pt x="2529" y="1"/>
                  </a:lnTo>
                  <a:lnTo>
                    <a:pt x="2531" y="2"/>
                  </a:lnTo>
                  <a:lnTo>
                    <a:pt x="2533" y="2"/>
                  </a:lnTo>
                  <a:lnTo>
                    <a:pt x="2535" y="3"/>
                  </a:lnTo>
                  <a:lnTo>
                    <a:pt x="2537" y="1"/>
                  </a:lnTo>
                  <a:lnTo>
                    <a:pt x="2540" y="2"/>
                  </a:lnTo>
                  <a:lnTo>
                    <a:pt x="2542" y="1"/>
                  </a:lnTo>
                  <a:lnTo>
                    <a:pt x="2544" y="1"/>
                  </a:lnTo>
                  <a:lnTo>
                    <a:pt x="2546" y="1"/>
                  </a:lnTo>
                  <a:lnTo>
                    <a:pt x="2548" y="1"/>
                  </a:lnTo>
                  <a:lnTo>
                    <a:pt x="2550" y="1"/>
                  </a:lnTo>
                  <a:lnTo>
                    <a:pt x="2552" y="3"/>
                  </a:lnTo>
                  <a:lnTo>
                    <a:pt x="2555" y="2"/>
                  </a:lnTo>
                  <a:lnTo>
                    <a:pt x="2557" y="3"/>
                  </a:lnTo>
                  <a:lnTo>
                    <a:pt x="2559" y="1"/>
                  </a:lnTo>
                  <a:lnTo>
                    <a:pt x="2561" y="2"/>
                  </a:lnTo>
                  <a:lnTo>
                    <a:pt x="2563" y="5"/>
                  </a:lnTo>
                  <a:lnTo>
                    <a:pt x="2565" y="3"/>
                  </a:lnTo>
                  <a:lnTo>
                    <a:pt x="2567" y="2"/>
                  </a:lnTo>
                  <a:lnTo>
                    <a:pt x="2569" y="1"/>
                  </a:lnTo>
                  <a:lnTo>
                    <a:pt x="2572" y="1"/>
                  </a:lnTo>
                  <a:lnTo>
                    <a:pt x="2574" y="1"/>
                  </a:lnTo>
                  <a:lnTo>
                    <a:pt x="2576" y="1"/>
                  </a:lnTo>
                  <a:lnTo>
                    <a:pt x="2578" y="1"/>
                  </a:lnTo>
                  <a:lnTo>
                    <a:pt x="2580" y="2"/>
                  </a:lnTo>
                  <a:lnTo>
                    <a:pt x="2582" y="1"/>
                  </a:lnTo>
                  <a:lnTo>
                    <a:pt x="2584" y="1"/>
                  </a:lnTo>
                  <a:lnTo>
                    <a:pt x="2586" y="1"/>
                  </a:lnTo>
                  <a:lnTo>
                    <a:pt x="2589" y="2"/>
                  </a:lnTo>
                  <a:lnTo>
                    <a:pt x="2591" y="2"/>
                  </a:lnTo>
                  <a:lnTo>
                    <a:pt x="2593" y="1"/>
                  </a:lnTo>
                  <a:lnTo>
                    <a:pt x="2595" y="3"/>
                  </a:lnTo>
                  <a:lnTo>
                    <a:pt x="2597" y="2"/>
                  </a:lnTo>
                  <a:lnTo>
                    <a:pt x="2599" y="1"/>
                  </a:lnTo>
                  <a:lnTo>
                    <a:pt x="2601" y="1"/>
                  </a:lnTo>
                  <a:lnTo>
                    <a:pt x="2603" y="3"/>
                  </a:lnTo>
                  <a:lnTo>
                    <a:pt x="2606" y="2"/>
                  </a:lnTo>
                  <a:lnTo>
                    <a:pt x="2608" y="3"/>
                  </a:lnTo>
                  <a:lnTo>
                    <a:pt x="2610" y="2"/>
                  </a:lnTo>
                  <a:lnTo>
                    <a:pt x="2612" y="3"/>
                  </a:lnTo>
                  <a:lnTo>
                    <a:pt x="2614" y="3"/>
                  </a:lnTo>
                  <a:lnTo>
                    <a:pt x="2616" y="1"/>
                  </a:lnTo>
                  <a:lnTo>
                    <a:pt x="2618" y="2"/>
                  </a:lnTo>
                  <a:lnTo>
                    <a:pt x="2621" y="4"/>
                  </a:lnTo>
                  <a:lnTo>
                    <a:pt x="2623" y="2"/>
                  </a:lnTo>
                  <a:lnTo>
                    <a:pt x="2625" y="3"/>
                  </a:lnTo>
                  <a:lnTo>
                    <a:pt x="2627" y="2"/>
                  </a:lnTo>
                  <a:lnTo>
                    <a:pt x="2629" y="3"/>
                  </a:lnTo>
                  <a:lnTo>
                    <a:pt x="2631" y="2"/>
                  </a:lnTo>
                  <a:lnTo>
                    <a:pt x="2633" y="2"/>
                  </a:lnTo>
                  <a:lnTo>
                    <a:pt x="2635" y="3"/>
                  </a:lnTo>
                  <a:lnTo>
                    <a:pt x="2638" y="3"/>
                  </a:lnTo>
                  <a:lnTo>
                    <a:pt x="2640" y="2"/>
                  </a:lnTo>
                  <a:lnTo>
                    <a:pt x="2642" y="1"/>
                  </a:lnTo>
                  <a:lnTo>
                    <a:pt x="2644" y="3"/>
                  </a:lnTo>
                  <a:lnTo>
                    <a:pt x="2646" y="3"/>
                  </a:lnTo>
                  <a:lnTo>
                    <a:pt x="2648" y="3"/>
                  </a:lnTo>
                  <a:lnTo>
                    <a:pt x="2650" y="3"/>
                  </a:lnTo>
                  <a:lnTo>
                    <a:pt x="2652" y="1"/>
                  </a:lnTo>
                  <a:lnTo>
                    <a:pt x="2655" y="1"/>
                  </a:lnTo>
                  <a:lnTo>
                    <a:pt x="2657" y="2"/>
                  </a:lnTo>
                  <a:lnTo>
                    <a:pt x="2659" y="7"/>
                  </a:lnTo>
                  <a:lnTo>
                    <a:pt x="2661" y="17"/>
                  </a:lnTo>
                  <a:lnTo>
                    <a:pt x="2663" y="41"/>
                  </a:lnTo>
                  <a:lnTo>
                    <a:pt x="2665" y="75"/>
                  </a:lnTo>
                  <a:lnTo>
                    <a:pt x="2667" y="117"/>
                  </a:lnTo>
                  <a:lnTo>
                    <a:pt x="2669" y="177"/>
                  </a:lnTo>
                  <a:lnTo>
                    <a:pt x="2672" y="240"/>
                  </a:lnTo>
                  <a:lnTo>
                    <a:pt x="2674" y="303"/>
                  </a:lnTo>
                  <a:lnTo>
                    <a:pt x="2676" y="360"/>
                  </a:lnTo>
                  <a:lnTo>
                    <a:pt x="2678" y="379"/>
                  </a:lnTo>
                  <a:lnTo>
                    <a:pt x="2680" y="379"/>
                  </a:lnTo>
                  <a:lnTo>
                    <a:pt x="2682" y="343"/>
                  </a:lnTo>
                  <a:lnTo>
                    <a:pt x="2684" y="292"/>
                  </a:lnTo>
                  <a:lnTo>
                    <a:pt x="2687" y="233"/>
                  </a:lnTo>
                  <a:lnTo>
                    <a:pt x="2689" y="171"/>
                  </a:lnTo>
                  <a:lnTo>
                    <a:pt x="2691" y="111"/>
                  </a:lnTo>
                  <a:lnTo>
                    <a:pt x="2693" y="71"/>
                  </a:lnTo>
                  <a:lnTo>
                    <a:pt x="2695" y="42"/>
                  </a:lnTo>
                  <a:lnTo>
                    <a:pt x="2697" y="25"/>
                  </a:lnTo>
                  <a:lnTo>
                    <a:pt x="2699" y="16"/>
                  </a:lnTo>
                  <a:lnTo>
                    <a:pt x="2701" y="10"/>
                  </a:lnTo>
                  <a:lnTo>
                    <a:pt x="2704" y="6"/>
                  </a:lnTo>
                  <a:lnTo>
                    <a:pt x="2706" y="4"/>
                  </a:lnTo>
                  <a:lnTo>
                    <a:pt x="2708" y="5"/>
                  </a:lnTo>
                  <a:lnTo>
                    <a:pt x="2710" y="2"/>
                  </a:lnTo>
                  <a:lnTo>
                    <a:pt x="2712" y="2"/>
                  </a:lnTo>
                  <a:lnTo>
                    <a:pt x="2714" y="3"/>
                  </a:lnTo>
                  <a:lnTo>
                    <a:pt x="2716" y="2"/>
                  </a:lnTo>
                  <a:lnTo>
                    <a:pt x="2718" y="2"/>
                  </a:lnTo>
                  <a:lnTo>
                    <a:pt x="2721" y="2"/>
                  </a:lnTo>
                  <a:lnTo>
                    <a:pt x="2723" y="2"/>
                  </a:lnTo>
                  <a:lnTo>
                    <a:pt x="2725" y="3"/>
                  </a:lnTo>
                  <a:lnTo>
                    <a:pt x="2727" y="3"/>
                  </a:lnTo>
                  <a:lnTo>
                    <a:pt x="2729" y="1"/>
                  </a:lnTo>
                  <a:lnTo>
                    <a:pt x="2731" y="2"/>
                  </a:lnTo>
                  <a:lnTo>
                    <a:pt x="2733" y="2"/>
                  </a:lnTo>
                  <a:lnTo>
                    <a:pt x="2735" y="1"/>
                  </a:lnTo>
                  <a:lnTo>
                    <a:pt x="2738" y="2"/>
                  </a:lnTo>
                  <a:lnTo>
                    <a:pt x="2740" y="2"/>
                  </a:lnTo>
                  <a:lnTo>
                    <a:pt x="2742" y="1"/>
                  </a:lnTo>
                  <a:lnTo>
                    <a:pt x="2744" y="2"/>
                  </a:lnTo>
                  <a:lnTo>
                    <a:pt x="2746" y="3"/>
                  </a:lnTo>
                  <a:lnTo>
                    <a:pt x="2748" y="2"/>
                  </a:lnTo>
                  <a:lnTo>
                    <a:pt x="2750" y="3"/>
                  </a:lnTo>
                  <a:lnTo>
                    <a:pt x="2753" y="3"/>
                  </a:lnTo>
                  <a:lnTo>
                    <a:pt x="2755" y="3"/>
                  </a:lnTo>
                  <a:lnTo>
                    <a:pt x="2757" y="3"/>
                  </a:lnTo>
                  <a:lnTo>
                    <a:pt x="2759" y="2"/>
                  </a:lnTo>
                  <a:lnTo>
                    <a:pt x="2761" y="3"/>
                  </a:lnTo>
                  <a:lnTo>
                    <a:pt x="2763" y="2"/>
                  </a:lnTo>
                  <a:lnTo>
                    <a:pt x="2765" y="4"/>
                  </a:lnTo>
                  <a:lnTo>
                    <a:pt x="2767" y="3"/>
                  </a:lnTo>
                  <a:lnTo>
                    <a:pt x="2770" y="3"/>
                  </a:lnTo>
                  <a:lnTo>
                    <a:pt x="2772" y="6"/>
                  </a:lnTo>
                  <a:lnTo>
                    <a:pt x="2774" y="6"/>
                  </a:lnTo>
                  <a:lnTo>
                    <a:pt x="2776" y="6"/>
                  </a:lnTo>
                  <a:lnTo>
                    <a:pt x="2778" y="6"/>
                  </a:lnTo>
                  <a:lnTo>
                    <a:pt x="2780" y="9"/>
                  </a:lnTo>
                  <a:lnTo>
                    <a:pt x="2782" y="8"/>
                  </a:lnTo>
                  <a:lnTo>
                    <a:pt x="2784" y="7"/>
                  </a:lnTo>
                  <a:lnTo>
                    <a:pt x="2787" y="6"/>
                  </a:lnTo>
                  <a:lnTo>
                    <a:pt x="2789" y="7"/>
                  </a:lnTo>
                  <a:lnTo>
                    <a:pt x="2791" y="4"/>
                  </a:lnTo>
                  <a:lnTo>
                    <a:pt x="2793" y="3"/>
                  </a:lnTo>
                  <a:lnTo>
                    <a:pt x="2795" y="5"/>
                  </a:lnTo>
                  <a:lnTo>
                    <a:pt x="2797" y="2"/>
                  </a:lnTo>
                  <a:lnTo>
                    <a:pt x="2799" y="2"/>
                  </a:lnTo>
                  <a:lnTo>
                    <a:pt x="2802" y="2"/>
                  </a:lnTo>
                  <a:lnTo>
                    <a:pt x="2804" y="2"/>
                  </a:lnTo>
                  <a:lnTo>
                    <a:pt x="2806" y="2"/>
                  </a:lnTo>
                  <a:lnTo>
                    <a:pt x="2808" y="2"/>
                  </a:lnTo>
                  <a:lnTo>
                    <a:pt x="2810" y="2"/>
                  </a:lnTo>
                  <a:lnTo>
                    <a:pt x="2812" y="3"/>
                  </a:lnTo>
                  <a:lnTo>
                    <a:pt x="2814" y="3"/>
                  </a:lnTo>
                  <a:lnTo>
                    <a:pt x="2816" y="4"/>
                  </a:lnTo>
                  <a:lnTo>
                    <a:pt x="2819" y="3"/>
                  </a:lnTo>
                  <a:lnTo>
                    <a:pt x="2821" y="2"/>
                  </a:lnTo>
                  <a:lnTo>
                    <a:pt x="2823" y="4"/>
                  </a:lnTo>
                  <a:lnTo>
                    <a:pt x="2825" y="2"/>
                  </a:lnTo>
                  <a:lnTo>
                    <a:pt x="2827" y="3"/>
                  </a:lnTo>
                  <a:lnTo>
                    <a:pt x="2829" y="2"/>
                  </a:lnTo>
                  <a:lnTo>
                    <a:pt x="2831" y="4"/>
                  </a:lnTo>
                  <a:lnTo>
                    <a:pt x="2833" y="4"/>
                  </a:lnTo>
                  <a:lnTo>
                    <a:pt x="2836" y="4"/>
                  </a:lnTo>
                  <a:lnTo>
                    <a:pt x="2838" y="5"/>
                  </a:lnTo>
                  <a:lnTo>
                    <a:pt x="2840" y="4"/>
                  </a:lnTo>
                  <a:lnTo>
                    <a:pt x="2842" y="6"/>
                  </a:lnTo>
                  <a:lnTo>
                    <a:pt x="2844" y="5"/>
                  </a:lnTo>
                  <a:lnTo>
                    <a:pt x="2846" y="3"/>
                  </a:lnTo>
                  <a:lnTo>
                    <a:pt x="2848" y="5"/>
                  </a:lnTo>
                  <a:lnTo>
                    <a:pt x="2850" y="4"/>
                  </a:lnTo>
                  <a:lnTo>
                    <a:pt x="2853" y="5"/>
                  </a:lnTo>
                  <a:lnTo>
                    <a:pt x="2855" y="2"/>
                  </a:lnTo>
                  <a:lnTo>
                    <a:pt x="2857" y="3"/>
                  </a:lnTo>
                  <a:lnTo>
                    <a:pt x="2859" y="2"/>
                  </a:lnTo>
                  <a:lnTo>
                    <a:pt x="2861" y="2"/>
                  </a:lnTo>
                  <a:lnTo>
                    <a:pt x="2863" y="3"/>
                  </a:lnTo>
                  <a:lnTo>
                    <a:pt x="2865" y="1"/>
                  </a:lnTo>
                  <a:lnTo>
                    <a:pt x="2868" y="2"/>
                  </a:lnTo>
                  <a:lnTo>
                    <a:pt x="2870" y="2"/>
                  </a:lnTo>
                  <a:lnTo>
                    <a:pt x="2872" y="3"/>
                  </a:lnTo>
                  <a:lnTo>
                    <a:pt x="2874" y="3"/>
                  </a:lnTo>
                  <a:lnTo>
                    <a:pt x="2876" y="4"/>
                  </a:lnTo>
                  <a:lnTo>
                    <a:pt x="2878" y="2"/>
                  </a:lnTo>
                  <a:lnTo>
                    <a:pt x="2880" y="3"/>
                  </a:lnTo>
                  <a:lnTo>
                    <a:pt x="2882" y="3"/>
                  </a:lnTo>
                  <a:lnTo>
                    <a:pt x="2885" y="2"/>
                  </a:lnTo>
                  <a:lnTo>
                    <a:pt x="2887" y="2"/>
                  </a:lnTo>
                  <a:lnTo>
                    <a:pt x="2889" y="2"/>
                  </a:lnTo>
                  <a:lnTo>
                    <a:pt x="2891" y="1"/>
                  </a:lnTo>
                  <a:lnTo>
                    <a:pt x="2893" y="3"/>
                  </a:lnTo>
                  <a:lnTo>
                    <a:pt x="2895" y="2"/>
                  </a:lnTo>
                  <a:lnTo>
                    <a:pt x="2897" y="2"/>
                  </a:lnTo>
                  <a:lnTo>
                    <a:pt x="2899" y="2"/>
                  </a:lnTo>
                  <a:lnTo>
                    <a:pt x="2902" y="3"/>
                  </a:lnTo>
                  <a:lnTo>
                    <a:pt x="2904" y="2"/>
                  </a:lnTo>
                  <a:lnTo>
                    <a:pt x="2906" y="2"/>
                  </a:lnTo>
                  <a:lnTo>
                    <a:pt x="2908" y="2"/>
                  </a:lnTo>
                  <a:lnTo>
                    <a:pt x="2910" y="3"/>
                  </a:lnTo>
                  <a:lnTo>
                    <a:pt x="2912" y="3"/>
                  </a:lnTo>
                  <a:lnTo>
                    <a:pt x="2914" y="3"/>
                  </a:lnTo>
                  <a:lnTo>
                    <a:pt x="2916" y="2"/>
                  </a:lnTo>
                  <a:lnTo>
                    <a:pt x="2919" y="3"/>
                  </a:lnTo>
                  <a:lnTo>
                    <a:pt x="2921" y="2"/>
                  </a:lnTo>
                  <a:lnTo>
                    <a:pt x="2923" y="2"/>
                  </a:lnTo>
                  <a:lnTo>
                    <a:pt x="2925" y="3"/>
                  </a:lnTo>
                  <a:lnTo>
                    <a:pt x="2927" y="2"/>
                  </a:lnTo>
                  <a:lnTo>
                    <a:pt x="2929" y="5"/>
                  </a:lnTo>
                  <a:lnTo>
                    <a:pt x="2931" y="3"/>
                  </a:lnTo>
                  <a:lnTo>
                    <a:pt x="2934" y="2"/>
                  </a:lnTo>
                  <a:lnTo>
                    <a:pt x="2936" y="3"/>
                  </a:lnTo>
                  <a:lnTo>
                    <a:pt x="2938" y="3"/>
                  </a:lnTo>
                  <a:lnTo>
                    <a:pt x="2940" y="5"/>
                  </a:lnTo>
                  <a:lnTo>
                    <a:pt x="2942" y="3"/>
                  </a:lnTo>
                  <a:lnTo>
                    <a:pt x="2944" y="3"/>
                  </a:lnTo>
                  <a:lnTo>
                    <a:pt x="2946" y="2"/>
                  </a:lnTo>
                  <a:lnTo>
                    <a:pt x="2948" y="2"/>
                  </a:lnTo>
                  <a:lnTo>
                    <a:pt x="2951" y="5"/>
                  </a:lnTo>
                  <a:lnTo>
                    <a:pt x="2953" y="3"/>
                  </a:lnTo>
                  <a:lnTo>
                    <a:pt x="2955" y="5"/>
                  </a:lnTo>
                  <a:lnTo>
                    <a:pt x="2957" y="6"/>
                  </a:lnTo>
                  <a:lnTo>
                    <a:pt x="2959" y="6"/>
                  </a:lnTo>
                  <a:lnTo>
                    <a:pt x="2961" y="5"/>
                  </a:lnTo>
                  <a:lnTo>
                    <a:pt x="2963" y="6"/>
                  </a:lnTo>
                  <a:lnTo>
                    <a:pt x="2965" y="4"/>
                  </a:lnTo>
                  <a:lnTo>
                    <a:pt x="2968" y="4"/>
                  </a:lnTo>
                  <a:lnTo>
                    <a:pt x="2970" y="3"/>
                  </a:lnTo>
                  <a:lnTo>
                    <a:pt x="2972" y="3"/>
                  </a:lnTo>
                  <a:lnTo>
                    <a:pt x="2974" y="4"/>
                  </a:lnTo>
                  <a:lnTo>
                    <a:pt x="2976" y="5"/>
                  </a:lnTo>
                  <a:lnTo>
                    <a:pt x="2978" y="4"/>
                  </a:lnTo>
                  <a:lnTo>
                    <a:pt x="2980" y="3"/>
                  </a:lnTo>
                  <a:lnTo>
                    <a:pt x="2982" y="3"/>
                  </a:lnTo>
                  <a:lnTo>
                    <a:pt x="2985" y="5"/>
                  </a:lnTo>
                  <a:lnTo>
                    <a:pt x="2987" y="5"/>
                  </a:lnTo>
                  <a:lnTo>
                    <a:pt x="2989" y="4"/>
                  </a:lnTo>
                  <a:lnTo>
                    <a:pt x="2991" y="4"/>
                  </a:lnTo>
                  <a:lnTo>
                    <a:pt x="2993" y="6"/>
                  </a:lnTo>
                  <a:lnTo>
                    <a:pt x="2995" y="4"/>
                  </a:lnTo>
                  <a:lnTo>
                    <a:pt x="2997" y="8"/>
                  </a:lnTo>
                  <a:lnTo>
                    <a:pt x="3000" y="6"/>
                  </a:lnTo>
                  <a:lnTo>
                    <a:pt x="3002" y="6"/>
                  </a:lnTo>
                  <a:lnTo>
                    <a:pt x="3004" y="6"/>
                  </a:lnTo>
                  <a:lnTo>
                    <a:pt x="3006" y="5"/>
                  </a:lnTo>
                  <a:lnTo>
                    <a:pt x="3008" y="6"/>
                  </a:lnTo>
                  <a:lnTo>
                    <a:pt x="3010" y="4"/>
                  </a:lnTo>
                  <a:lnTo>
                    <a:pt x="3012" y="4"/>
                  </a:lnTo>
                  <a:lnTo>
                    <a:pt x="3014" y="4"/>
                  </a:lnTo>
                  <a:lnTo>
                    <a:pt x="3017" y="3"/>
                  </a:lnTo>
                  <a:lnTo>
                    <a:pt x="3019" y="5"/>
                  </a:lnTo>
                  <a:lnTo>
                    <a:pt x="3021" y="4"/>
                  </a:lnTo>
                  <a:lnTo>
                    <a:pt x="3023" y="3"/>
                  </a:lnTo>
                  <a:lnTo>
                    <a:pt x="3025" y="4"/>
                  </a:lnTo>
                  <a:lnTo>
                    <a:pt x="3027" y="3"/>
                  </a:lnTo>
                  <a:lnTo>
                    <a:pt x="3029" y="3"/>
                  </a:lnTo>
                  <a:lnTo>
                    <a:pt x="3031" y="3"/>
                  </a:lnTo>
                  <a:lnTo>
                    <a:pt x="3034" y="4"/>
                  </a:lnTo>
                  <a:lnTo>
                    <a:pt x="3036" y="4"/>
                  </a:lnTo>
                  <a:lnTo>
                    <a:pt x="3038" y="6"/>
                  </a:lnTo>
                  <a:lnTo>
                    <a:pt x="3040" y="4"/>
                  </a:lnTo>
                  <a:lnTo>
                    <a:pt x="3042" y="6"/>
                  </a:lnTo>
                  <a:lnTo>
                    <a:pt x="3044" y="5"/>
                  </a:lnTo>
                  <a:lnTo>
                    <a:pt x="3046" y="5"/>
                  </a:lnTo>
                  <a:lnTo>
                    <a:pt x="3048" y="4"/>
                  </a:lnTo>
                  <a:lnTo>
                    <a:pt x="3051" y="5"/>
                  </a:lnTo>
                  <a:lnTo>
                    <a:pt x="3053" y="5"/>
                  </a:lnTo>
                  <a:lnTo>
                    <a:pt x="3055" y="6"/>
                  </a:lnTo>
                  <a:lnTo>
                    <a:pt x="3057" y="7"/>
                  </a:lnTo>
                  <a:lnTo>
                    <a:pt x="3059" y="7"/>
                  </a:lnTo>
                  <a:lnTo>
                    <a:pt x="3061" y="7"/>
                  </a:lnTo>
                  <a:lnTo>
                    <a:pt x="3063" y="7"/>
                  </a:lnTo>
                  <a:lnTo>
                    <a:pt x="3066" y="7"/>
                  </a:lnTo>
                  <a:lnTo>
                    <a:pt x="3068" y="8"/>
                  </a:lnTo>
                  <a:lnTo>
                    <a:pt x="3070" y="8"/>
                  </a:lnTo>
                  <a:lnTo>
                    <a:pt x="3072" y="7"/>
                  </a:lnTo>
                  <a:lnTo>
                    <a:pt x="3074" y="6"/>
                  </a:lnTo>
                  <a:lnTo>
                    <a:pt x="3076" y="5"/>
                  </a:lnTo>
                  <a:lnTo>
                    <a:pt x="3078" y="4"/>
                  </a:lnTo>
                  <a:lnTo>
                    <a:pt x="3080" y="6"/>
                  </a:lnTo>
                  <a:lnTo>
                    <a:pt x="3083" y="6"/>
                  </a:lnTo>
                  <a:lnTo>
                    <a:pt x="3085" y="6"/>
                  </a:lnTo>
                  <a:lnTo>
                    <a:pt x="3087" y="10"/>
                  </a:lnTo>
                  <a:lnTo>
                    <a:pt x="3089" y="12"/>
                  </a:lnTo>
                  <a:lnTo>
                    <a:pt x="3091" y="17"/>
                  </a:lnTo>
                  <a:lnTo>
                    <a:pt x="3093" y="21"/>
                  </a:lnTo>
                  <a:lnTo>
                    <a:pt x="3095" y="21"/>
                  </a:lnTo>
                  <a:lnTo>
                    <a:pt x="3097" y="20"/>
                  </a:lnTo>
                  <a:lnTo>
                    <a:pt x="3100" y="15"/>
                  </a:lnTo>
                  <a:lnTo>
                    <a:pt x="3102" y="12"/>
                  </a:lnTo>
                  <a:lnTo>
                    <a:pt x="3104" y="10"/>
                  </a:lnTo>
                  <a:lnTo>
                    <a:pt x="3106" y="8"/>
                  </a:lnTo>
                  <a:lnTo>
                    <a:pt x="3108" y="5"/>
                  </a:lnTo>
                  <a:lnTo>
                    <a:pt x="3110" y="4"/>
                  </a:lnTo>
                  <a:lnTo>
                    <a:pt x="3112" y="6"/>
                  </a:lnTo>
                  <a:lnTo>
                    <a:pt x="3114" y="6"/>
                  </a:lnTo>
                  <a:lnTo>
                    <a:pt x="3117" y="6"/>
                  </a:lnTo>
                  <a:lnTo>
                    <a:pt x="3119" y="6"/>
                  </a:lnTo>
                  <a:lnTo>
                    <a:pt x="3121" y="7"/>
                  </a:lnTo>
                  <a:lnTo>
                    <a:pt x="3123" y="7"/>
                  </a:lnTo>
                  <a:lnTo>
                    <a:pt x="3125" y="7"/>
                  </a:lnTo>
                  <a:lnTo>
                    <a:pt x="3127" y="6"/>
                  </a:lnTo>
                  <a:lnTo>
                    <a:pt x="3129" y="6"/>
                  </a:lnTo>
                  <a:lnTo>
                    <a:pt x="3132" y="6"/>
                  </a:lnTo>
                  <a:lnTo>
                    <a:pt x="3134" y="6"/>
                  </a:lnTo>
                  <a:lnTo>
                    <a:pt x="3136" y="5"/>
                  </a:lnTo>
                  <a:lnTo>
                    <a:pt x="3138" y="4"/>
                  </a:lnTo>
                  <a:lnTo>
                    <a:pt x="3140" y="4"/>
                  </a:lnTo>
                  <a:lnTo>
                    <a:pt x="3142" y="6"/>
                  </a:lnTo>
                  <a:lnTo>
                    <a:pt x="3144" y="8"/>
                  </a:lnTo>
                  <a:lnTo>
                    <a:pt x="3146" y="7"/>
                  </a:lnTo>
                  <a:lnTo>
                    <a:pt x="3149" y="6"/>
                  </a:lnTo>
                  <a:lnTo>
                    <a:pt x="3151" y="6"/>
                  </a:lnTo>
                  <a:lnTo>
                    <a:pt x="3153" y="4"/>
                  </a:lnTo>
                  <a:lnTo>
                    <a:pt x="3155" y="5"/>
                  </a:lnTo>
                  <a:lnTo>
                    <a:pt x="3157" y="5"/>
                  </a:lnTo>
                  <a:lnTo>
                    <a:pt x="3159" y="4"/>
                  </a:lnTo>
                  <a:lnTo>
                    <a:pt x="3161" y="6"/>
                  </a:lnTo>
                  <a:lnTo>
                    <a:pt x="3163" y="6"/>
                  </a:lnTo>
                  <a:lnTo>
                    <a:pt x="3166" y="6"/>
                  </a:lnTo>
                  <a:lnTo>
                    <a:pt x="3168" y="4"/>
                  </a:lnTo>
                  <a:lnTo>
                    <a:pt x="3170" y="5"/>
                  </a:lnTo>
                  <a:lnTo>
                    <a:pt x="3172" y="7"/>
                  </a:lnTo>
                  <a:lnTo>
                    <a:pt x="3174" y="4"/>
                  </a:lnTo>
                  <a:lnTo>
                    <a:pt x="3176" y="7"/>
                  </a:lnTo>
                  <a:lnTo>
                    <a:pt x="3178" y="6"/>
                  </a:lnTo>
                  <a:lnTo>
                    <a:pt x="3180" y="5"/>
                  </a:lnTo>
                  <a:lnTo>
                    <a:pt x="3183" y="5"/>
                  </a:lnTo>
                  <a:lnTo>
                    <a:pt x="3185" y="7"/>
                  </a:lnTo>
                  <a:lnTo>
                    <a:pt x="3187" y="6"/>
                  </a:lnTo>
                  <a:lnTo>
                    <a:pt x="3189" y="8"/>
                  </a:lnTo>
                  <a:lnTo>
                    <a:pt x="3191" y="9"/>
                  </a:lnTo>
                  <a:lnTo>
                    <a:pt x="3193" y="10"/>
                  </a:lnTo>
                  <a:lnTo>
                    <a:pt x="3195" y="14"/>
                  </a:lnTo>
                  <a:lnTo>
                    <a:pt x="3198" y="14"/>
                  </a:lnTo>
                  <a:lnTo>
                    <a:pt x="3200" y="14"/>
                  </a:lnTo>
                  <a:lnTo>
                    <a:pt x="3202" y="15"/>
                  </a:lnTo>
                  <a:lnTo>
                    <a:pt x="3204" y="15"/>
                  </a:lnTo>
                  <a:lnTo>
                    <a:pt x="3206" y="11"/>
                  </a:lnTo>
                  <a:lnTo>
                    <a:pt x="3208" y="10"/>
                  </a:lnTo>
                  <a:lnTo>
                    <a:pt x="3210" y="10"/>
                  </a:lnTo>
                  <a:lnTo>
                    <a:pt x="3212" y="8"/>
                  </a:lnTo>
                  <a:lnTo>
                    <a:pt x="3215" y="7"/>
                  </a:lnTo>
                  <a:lnTo>
                    <a:pt x="3217" y="8"/>
                  </a:lnTo>
                  <a:lnTo>
                    <a:pt x="3219" y="7"/>
                  </a:lnTo>
                  <a:lnTo>
                    <a:pt x="3221" y="6"/>
                  </a:lnTo>
                  <a:lnTo>
                    <a:pt x="3223" y="8"/>
                  </a:lnTo>
                  <a:lnTo>
                    <a:pt x="3225" y="6"/>
                  </a:lnTo>
                  <a:lnTo>
                    <a:pt x="3227" y="6"/>
                  </a:lnTo>
                  <a:lnTo>
                    <a:pt x="3229" y="5"/>
                  </a:lnTo>
                  <a:lnTo>
                    <a:pt x="3232" y="6"/>
                  </a:lnTo>
                  <a:lnTo>
                    <a:pt x="3234" y="5"/>
                  </a:lnTo>
                  <a:lnTo>
                    <a:pt x="3236" y="6"/>
                  </a:lnTo>
                  <a:lnTo>
                    <a:pt x="3238" y="6"/>
                  </a:lnTo>
                  <a:lnTo>
                    <a:pt x="3240" y="6"/>
                  </a:lnTo>
                  <a:lnTo>
                    <a:pt x="3242" y="5"/>
                  </a:lnTo>
                  <a:lnTo>
                    <a:pt x="3244" y="6"/>
                  </a:lnTo>
                  <a:lnTo>
                    <a:pt x="3247" y="6"/>
                  </a:lnTo>
                  <a:lnTo>
                    <a:pt x="3249" y="4"/>
                  </a:lnTo>
                  <a:lnTo>
                    <a:pt x="3251" y="4"/>
                  </a:lnTo>
                  <a:lnTo>
                    <a:pt x="3253" y="6"/>
                  </a:lnTo>
                  <a:lnTo>
                    <a:pt x="3255" y="6"/>
                  </a:lnTo>
                  <a:lnTo>
                    <a:pt x="3257" y="5"/>
                  </a:lnTo>
                  <a:lnTo>
                    <a:pt x="3259" y="5"/>
                  </a:lnTo>
                  <a:lnTo>
                    <a:pt x="3261" y="5"/>
                  </a:lnTo>
                  <a:lnTo>
                    <a:pt x="3264" y="5"/>
                  </a:lnTo>
                  <a:lnTo>
                    <a:pt x="3266" y="4"/>
                  </a:lnTo>
                  <a:lnTo>
                    <a:pt x="3268" y="5"/>
                  </a:lnTo>
                  <a:lnTo>
                    <a:pt x="3270" y="5"/>
                  </a:lnTo>
                  <a:lnTo>
                    <a:pt x="3272" y="6"/>
                  </a:lnTo>
                  <a:lnTo>
                    <a:pt x="3274" y="7"/>
                  </a:lnTo>
                  <a:lnTo>
                    <a:pt x="3276" y="6"/>
                  </a:lnTo>
                  <a:lnTo>
                    <a:pt x="3278" y="5"/>
                  </a:lnTo>
                  <a:lnTo>
                    <a:pt x="3281" y="7"/>
                  </a:lnTo>
                  <a:lnTo>
                    <a:pt x="3283" y="7"/>
                  </a:lnTo>
                  <a:lnTo>
                    <a:pt x="3285" y="6"/>
                  </a:lnTo>
                  <a:lnTo>
                    <a:pt x="3287" y="7"/>
                  </a:lnTo>
                  <a:lnTo>
                    <a:pt x="3289" y="6"/>
                  </a:lnTo>
                  <a:lnTo>
                    <a:pt x="3291" y="7"/>
                  </a:lnTo>
                  <a:lnTo>
                    <a:pt x="3293" y="8"/>
                  </a:lnTo>
                  <a:lnTo>
                    <a:pt x="3295" y="6"/>
                  </a:lnTo>
                  <a:lnTo>
                    <a:pt x="3298" y="8"/>
                  </a:lnTo>
                  <a:lnTo>
                    <a:pt x="3300" y="6"/>
                  </a:lnTo>
                  <a:lnTo>
                    <a:pt x="3302" y="8"/>
                  </a:lnTo>
                  <a:lnTo>
                    <a:pt x="3304" y="7"/>
                  </a:lnTo>
                  <a:lnTo>
                    <a:pt x="3306" y="7"/>
                  </a:lnTo>
                  <a:lnTo>
                    <a:pt x="3308" y="8"/>
                  </a:lnTo>
                  <a:lnTo>
                    <a:pt x="3310" y="7"/>
                  </a:lnTo>
                  <a:lnTo>
                    <a:pt x="3313" y="9"/>
                  </a:lnTo>
                  <a:lnTo>
                    <a:pt x="3315" y="8"/>
                  </a:lnTo>
                  <a:lnTo>
                    <a:pt x="3317" y="9"/>
                  </a:lnTo>
                  <a:lnTo>
                    <a:pt x="3319" y="10"/>
                  </a:lnTo>
                  <a:lnTo>
                    <a:pt x="3321" y="12"/>
                  </a:lnTo>
                  <a:lnTo>
                    <a:pt x="3323" y="13"/>
                  </a:lnTo>
                  <a:lnTo>
                    <a:pt x="3325" y="12"/>
                  </a:lnTo>
                  <a:lnTo>
                    <a:pt x="3327" y="13"/>
                  </a:lnTo>
                  <a:lnTo>
                    <a:pt x="3330" y="12"/>
                  </a:lnTo>
                  <a:lnTo>
                    <a:pt x="3332" y="12"/>
                  </a:lnTo>
                  <a:lnTo>
                    <a:pt x="3334" y="11"/>
                  </a:lnTo>
                  <a:lnTo>
                    <a:pt x="3336" y="11"/>
                  </a:lnTo>
                  <a:lnTo>
                    <a:pt x="3338" y="9"/>
                  </a:lnTo>
                  <a:lnTo>
                    <a:pt x="3340" y="9"/>
                  </a:lnTo>
                  <a:lnTo>
                    <a:pt x="3342" y="7"/>
                  </a:lnTo>
                  <a:lnTo>
                    <a:pt x="3344" y="8"/>
                  </a:lnTo>
                  <a:lnTo>
                    <a:pt x="3347" y="6"/>
                  </a:lnTo>
                  <a:lnTo>
                    <a:pt x="3349" y="6"/>
                  </a:lnTo>
                  <a:lnTo>
                    <a:pt x="3351" y="7"/>
                  </a:lnTo>
                  <a:lnTo>
                    <a:pt x="3353" y="7"/>
                  </a:lnTo>
                  <a:lnTo>
                    <a:pt x="3355" y="5"/>
                  </a:lnTo>
                  <a:lnTo>
                    <a:pt x="3357" y="6"/>
                  </a:lnTo>
                  <a:lnTo>
                    <a:pt x="3359" y="7"/>
                  </a:lnTo>
                  <a:lnTo>
                    <a:pt x="3361" y="8"/>
                  </a:lnTo>
                  <a:lnTo>
                    <a:pt x="3364" y="6"/>
                  </a:lnTo>
                  <a:lnTo>
                    <a:pt x="3366" y="7"/>
                  </a:lnTo>
                  <a:lnTo>
                    <a:pt x="3368" y="7"/>
                  </a:lnTo>
                  <a:lnTo>
                    <a:pt x="3370" y="6"/>
                  </a:lnTo>
                  <a:lnTo>
                    <a:pt x="3372" y="6"/>
                  </a:lnTo>
                  <a:lnTo>
                    <a:pt x="3374" y="6"/>
                  </a:lnTo>
                  <a:lnTo>
                    <a:pt x="3376" y="6"/>
                  </a:lnTo>
                  <a:lnTo>
                    <a:pt x="3379" y="8"/>
                  </a:lnTo>
                  <a:lnTo>
                    <a:pt x="3381" y="6"/>
                  </a:lnTo>
                  <a:lnTo>
                    <a:pt x="3383" y="6"/>
                  </a:lnTo>
                  <a:lnTo>
                    <a:pt x="3385" y="7"/>
                  </a:lnTo>
                  <a:lnTo>
                    <a:pt x="3387" y="8"/>
                  </a:lnTo>
                  <a:lnTo>
                    <a:pt x="3389" y="6"/>
                  </a:lnTo>
                  <a:lnTo>
                    <a:pt x="3391" y="6"/>
                  </a:lnTo>
                  <a:lnTo>
                    <a:pt x="3393" y="6"/>
                  </a:lnTo>
                  <a:lnTo>
                    <a:pt x="3396" y="8"/>
                  </a:lnTo>
                  <a:lnTo>
                    <a:pt x="3398" y="10"/>
                  </a:lnTo>
                  <a:lnTo>
                    <a:pt x="3400" y="12"/>
                  </a:lnTo>
                  <a:lnTo>
                    <a:pt x="3402" y="15"/>
                  </a:lnTo>
                  <a:lnTo>
                    <a:pt x="3404" y="17"/>
                  </a:lnTo>
                  <a:lnTo>
                    <a:pt x="3406" y="17"/>
                  </a:lnTo>
                  <a:lnTo>
                    <a:pt x="3408" y="15"/>
                  </a:lnTo>
                  <a:lnTo>
                    <a:pt x="3410" y="15"/>
                  </a:lnTo>
                  <a:lnTo>
                    <a:pt x="3413" y="14"/>
                  </a:lnTo>
                  <a:lnTo>
                    <a:pt x="3415" y="14"/>
                  </a:lnTo>
                  <a:lnTo>
                    <a:pt x="3417" y="12"/>
                  </a:lnTo>
                  <a:lnTo>
                    <a:pt x="3419" y="11"/>
                  </a:lnTo>
                  <a:lnTo>
                    <a:pt x="3421" y="11"/>
                  </a:lnTo>
                  <a:lnTo>
                    <a:pt x="3423" y="8"/>
                  </a:lnTo>
                  <a:lnTo>
                    <a:pt x="3425" y="8"/>
                  </a:lnTo>
                  <a:lnTo>
                    <a:pt x="3427" y="8"/>
                  </a:lnTo>
                  <a:lnTo>
                    <a:pt x="3430" y="7"/>
                  </a:lnTo>
                  <a:lnTo>
                    <a:pt x="3432" y="7"/>
                  </a:lnTo>
                  <a:lnTo>
                    <a:pt x="3434" y="7"/>
                  </a:lnTo>
                  <a:lnTo>
                    <a:pt x="3436" y="7"/>
                  </a:lnTo>
                  <a:lnTo>
                    <a:pt x="3438" y="5"/>
                  </a:lnTo>
                  <a:lnTo>
                    <a:pt x="3440" y="6"/>
                  </a:lnTo>
                  <a:lnTo>
                    <a:pt x="3442" y="6"/>
                  </a:lnTo>
                  <a:lnTo>
                    <a:pt x="3445" y="7"/>
                  </a:lnTo>
                  <a:lnTo>
                    <a:pt x="3447" y="6"/>
                  </a:lnTo>
                  <a:lnTo>
                    <a:pt x="3449" y="7"/>
                  </a:lnTo>
                  <a:lnTo>
                    <a:pt x="3451" y="7"/>
                  </a:lnTo>
                  <a:lnTo>
                    <a:pt x="3453" y="6"/>
                  </a:lnTo>
                  <a:lnTo>
                    <a:pt x="3455" y="7"/>
                  </a:lnTo>
                  <a:lnTo>
                    <a:pt x="3457" y="5"/>
                  </a:lnTo>
                  <a:lnTo>
                    <a:pt x="3459" y="6"/>
                  </a:lnTo>
                  <a:lnTo>
                    <a:pt x="3462" y="6"/>
                  </a:lnTo>
                  <a:lnTo>
                    <a:pt x="3464" y="7"/>
                  </a:lnTo>
                  <a:lnTo>
                    <a:pt x="3466" y="7"/>
                  </a:lnTo>
                  <a:lnTo>
                    <a:pt x="3468" y="5"/>
                  </a:lnTo>
                  <a:lnTo>
                    <a:pt x="3470" y="5"/>
                  </a:lnTo>
                  <a:lnTo>
                    <a:pt x="3472" y="6"/>
                  </a:lnTo>
                  <a:lnTo>
                    <a:pt x="3474" y="6"/>
                  </a:lnTo>
                  <a:lnTo>
                    <a:pt x="3476" y="6"/>
                  </a:lnTo>
                  <a:lnTo>
                    <a:pt x="3479" y="6"/>
                  </a:lnTo>
                  <a:lnTo>
                    <a:pt x="3481" y="7"/>
                  </a:lnTo>
                  <a:lnTo>
                    <a:pt x="3483" y="7"/>
                  </a:lnTo>
                  <a:lnTo>
                    <a:pt x="3485" y="6"/>
                  </a:lnTo>
                  <a:lnTo>
                    <a:pt x="3487" y="6"/>
                  </a:lnTo>
                  <a:lnTo>
                    <a:pt x="3489" y="7"/>
                  </a:lnTo>
                  <a:lnTo>
                    <a:pt x="3491" y="6"/>
                  </a:lnTo>
                  <a:lnTo>
                    <a:pt x="3493" y="7"/>
                  </a:lnTo>
                  <a:lnTo>
                    <a:pt x="3496" y="6"/>
                  </a:lnTo>
                  <a:lnTo>
                    <a:pt x="3498" y="7"/>
                  </a:lnTo>
                  <a:lnTo>
                    <a:pt x="3500" y="8"/>
                  </a:lnTo>
                  <a:lnTo>
                    <a:pt x="3502" y="6"/>
                  </a:lnTo>
                  <a:lnTo>
                    <a:pt x="3504" y="7"/>
                  </a:lnTo>
                  <a:lnTo>
                    <a:pt x="3506" y="6"/>
                  </a:lnTo>
                  <a:lnTo>
                    <a:pt x="3508" y="7"/>
                  </a:lnTo>
                  <a:lnTo>
                    <a:pt x="3511" y="6"/>
                  </a:lnTo>
                  <a:lnTo>
                    <a:pt x="3513" y="7"/>
                  </a:lnTo>
                  <a:lnTo>
                    <a:pt x="3515" y="6"/>
                  </a:lnTo>
                  <a:lnTo>
                    <a:pt x="3517" y="6"/>
                  </a:lnTo>
                  <a:lnTo>
                    <a:pt x="3519" y="7"/>
                  </a:lnTo>
                  <a:lnTo>
                    <a:pt x="3521" y="6"/>
                  </a:lnTo>
                  <a:lnTo>
                    <a:pt x="3523" y="6"/>
                  </a:lnTo>
                  <a:lnTo>
                    <a:pt x="3525" y="8"/>
                  </a:lnTo>
                  <a:lnTo>
                    <a:pt x="3528" y="6"/>
                  </a:lnTo>
                  <a:lnTo>
                    <a:pt x="3530" y="7"/>
                  </a:lnTo>
                  <a:lnTo>
                    <a:pt x="3532" y="7"/>
                  </a:lnTo>
                  <a:lnTo>
                    <a:pt x="3534" y="7"/>
                  </a:lnTo>
                  <a:lnTo>
                    <a:pt x="3536" y="6"/>
                  </a:lnTo>
                  <a:lnTo>
                    <a:pt x="3538" y="7"/>
                  </a:lnTo>
                  <a:lnTo>
                    <a:pt x="3540" y="6"/>
                  </a:lnTo>
                  <a:lnTo>
                    <a:pt x="3542" y="8"/>
                  </a:lnTo>
                  <a:lnTo>
                    <a:pt x="3545" y="6"/>
                  </a:lnTo>
                  <a:lnTo>
                    <a:pt x="3547" y="8"/>
                  </a:lnTo>
                  <a:lnTo>
                    <a:pt x="3549" y="7"/>
                  </a:lnTo>
                  <a:lnTo>
                    <a:pt x="3551" y="8"/>
                  </a:lnTo>
                  <a:lnTo>
                    <a:pt x="3553" y="6"/>
                  </a:lnTo>
                  <a:lnTo>
                    <a:pt x="3555" y="6"/>
                  </a:lnTo>
                  <a:lnTo>
                    <a:pt x="3557" y="7"/>
                  </a:lnTo>
                  <a:lnTo>
                    <a:pt x="3559" y="7"/>
                  </a:lnTo>
                  <a:lnTo>
                    <a:pt x="3562" y="7"/>
                  </a:lnTo>
                  <a:lnTo>
                    <a:pt x="3564" y="7"/>
                  </a:lnTo>
                  <a:lnTo>
                    <a:pt x="3566" y="8"/>
                  </a:lnTo>
                  <a:lnTo>
                    <a:pt x="3568" y="7"/>
                  </a:lnTo>
                  <a:lnTo>
                    <a:pt x="3570" y="7"/>
                  </a:lnTo>
                  <a:lnTo>
                    <a:pt x="3572" y="7"/>
                  </a:lnTo>
                  <a:lnTo>
                    <a:pt x="3574" y="8"/>
                  </a:lnTo>
                  <a:lnTo>
                    <a:pt x="3577" y="7"/>
                  </a:lnTo>
                  <a:lnTo>
                    <a:pt x="3579" y="7"/>
                  </a:lnTo>
                  <a:lnTo>
                    <a:pt x="3581" y="8"/>
                  </a:lnTo>
                  <a:lnTo>
                    <a:pt x="3583" y="8"/>
                  </a:lnTo>
                  <a:lnTo>
                    <a:pt x="3585" y="7"/>
                  </a:lnTo>
                  <a:lnTo>
                    <a:pt x="3587" y="8"/>
                  </a:lnTo>
                  <a:lnTo>
                    <a:pt x="3589" y="7"/>
                  </a:lnTo>
                  <a:lnTo>
                    <a:pt x="3591" y="7"/>
                  </a:lnTo>
                  <a:lnTo>
                    <a:pt x="3594" y="9"/>
                  </a:lnTo>
                  <a:lnTo>
                    <a:pt x="3596" y="6"/>
                  </a:lnTo>
                  <a:lnTo>
                    <a:pt x="3598" y="7"/>
                  </a:lnTo>
                  <a:lnTo>
                    <a:pt x="3600" y="8"/>
                  </a:lnTo>
                  <a:lnTo>
                    <a:pt x="3602" y="10"/>
                  </a:lnTo>
                  <a:lnTo>
                    <a:pt x="3604" y="8"/>
                  </a:lnTo>
                  <a:lnTo>
                    <a:pt x="3606" y="9"/>
                  </a:lnTo>
                  <a:lnTo>
                    <a:pt x="3608" y="9"/>
                  </a:lnTo>
                  <a:lnTo>
                    <a:pt x="3611" y="7"/>
                  </a:lnTo>
                  <a:lnTo>
                    <a:pt x="3613" y="9"/>
                  </a:lnTo>
                  <a:lnTo>
                    <a:pt x="3615" y="9"/>
                  </a:lnTo>
                  <a:lnTo>
                    <a:pt x="3617" y="9"/>
                  </a:lnTo>
                  <a:lnTo>
                    <a:pt x="3619" y="8"/>
                  </a:lnTo>
                  <a:lnTo>
                    <a:pt x="3621" y="8"/>
                  </a:lnTo>
                  <a:lnTo>
                    <a:pt x="3623" y="8"/>
                  </a:lnTo>
                  <a:lnTo>
                    <a:pt x="3625" y="7"/>
                  </a:lnTo>
                  <a:lnTo>
                    <a:pt x="3628" y="8"/>
                  </a:lnTo>
                  <a:lnTo>
                    <a:pt x="3630" y="7"/>
                  </a:lnTo>
                  <a:lnTo>
                    <a:pt x="3632" y="7"/>
                  </a:lnTo>
                  <a:lnTo>
                    <a:pt x="3634" y="6"/>
                  </a:lnTo>
                  <a:lnTo>
                    <a:pt x="3636" y="8"/>
                  </a:lnTo>
                  <a:lnTo>
                    <a:pt x="3638" y="8"/>
                  </a:lnTo>
                  <a:lnTo>
                    <a:pt x="3640" y="13"/>
                  </a:lnTo>
                  <a:lnTo>
                    <a:pt x="3643" y="27"/>
                  </a:lnTo>
                  <a:lnTo>
                    <a:pt x="3645" y="56"/>
                  </a:lnTo>
                  <a:lnTo>
                    <a:pt x="3647" y="102"/>
                  </a:lnTo>
                  <a:lnTo>
                    <a:pt x="3649" y="146"/>
                  </a:lnTo>
                  <a:lnTo>
                    <a:pt x="3651" y="176"/>
                  </a:lnTo>
                  <a:lnTo>
                    <a:pt x="3653" y="163"/>
                  </a:lnTo>
                  <a:lnTo>
                    <a:pt x="3655" y="129"/>
                  </a:lnTo>
                  <a:lnTo>
                    <a:pt x="3657" y="83"/>
                  </a:lnTo>
                  <a:lnTo>
                    <a:pt x="3660" y="47"/>
                  </a:lnTo>
                  <a:lnTo>
                    <a:pt x="3662" y="27"/>
                  </a:lnTo>
                  <a:lnTo>
                    <a:pt x="3664" y="16"/>
                  </a:lnTo>
                  <a:lnTo>
                    <a:pt x="3666" y="13"/>
                  </a:lnTo>
                  <a:lnTo>
                    <a:pt x="3668" y="13"/>
                  </a:lnTo>
                  <a:lnTo>
                    <a:pt x="3670" y="12"/>
                  </a:lnTo>
                  <a:lnTo>
                    <a:pt x="3672" y="11"/>
                  </a:lnTo>
                  <a:lnTo>
                    <a:pt x="3674" y="11"/>
                  </a:lnTo>
                  <a:lnTo>
                    <a:pt x="3677" y="10"/>
                  </a:lnTo>
                  <a:lnTo>
                    <a:pt x="3679" y="10"/>
                  </a:lnTo>
                  <a:lnTo>
                    <a:pt x="3681" y="9"/>
                  </a:lnTo>
                  <a:lnTo>
                    <a:pt x="3683" y="9"/>
                  </a:lnTo>
                  <a:lnTo>
                    <a:pt x="3685" y="10"/>
                  </a:lnTo>
                  <a:lnTo>
                    <a:pt x="3687" y="8"/>
                  </a:lnTo>
                  <a:lnTo>
                    <a:pt x="3689" y="8"/>
                  </a:lnTo>
                  <a:lnTo>
                    <a:pt x="3691" y="7"/>
                  </a:lnTo>
                  <a:lnTo>
                    <a:pt x="3694" y="8"/>
                  </a:lnTo>
                  <a:lnTo>
                    <a:pt x="3696" y="8"/>
                  </a:lnTo>
                  <a:lnTo>
                    <a:pt x="3698" y="9"/>
                  </a:lnTo>
                  <a:lnTo>
                    <a:pt x="3700" y="12"/>
                  </a:lnTo>
                  <a:lnTo>
                    <a:pt x="3702" y="22"/>
                  </a:lnTo>
                  <a:lnTo>
                    <a:pt x="3704" y="42"/>
                  </a:lnTo>
                  <a:lnTo>
                    <a:pt x="3706" y="78"/>
                  </a:lnTo>
                  <a:lnTo>
                    <a:pt x="3709" y="117"/>
                  </a:lnTo>
                  <a:lnTo>
                    <a:pt x="3711" y="147"/>
                  </a:lnTo>
                  <a:lnTo>
                    <a:pt x="3713" y="153"/>
                  </a:lnTo>
                  <a:lnTo>
                    <a:pt x="3715" y="135"/>
                  </a:lnTo>
                  <a:lnTo>
                    <a:pt x="3717" y="102"/>
                  </a:lnTo>
                  <a:lnTo>
                    <a:pt x="3719" y="70"/>
                  </a:lnTo>
                  <a:lnTo>
                    <a:pt x="3721" y="45"/>
                  </a:lnTo>
                  <a:lnTo>
                    <a:pt x="3723" y="25"/>
                  </a:lnTo>
                  <a:lnTo>
                    <a:pt x="3726" y="19"/>
                  </a:lnTo>
                  <a:lnTo>
                    <a:pt x="3728" y="16"/>
                  </a:lnTo>
                  <a:lnTo>
                    <a:pt x="3730" y="15"/>
                  </a:lnTo>
                  <a:lnTo>
                    <a:pt x="3732" y="13"/>
                  </a:lnTo>
                  <a:lnTo>
                    <a:pt x="3734" y="12"/>
                  </a:lnTo>
                  <a:lnTo>
                    <a:pt x="3736" y="12"/>
                  </a:lnTo>
                  <a:lnTo>
                    <a:pt x="3738" y="11"/>
                  </a:lnTo>
                  <a:lnTo>
                    <a:pt x="3740" y="12"/>
                  </a:lnTo>
                  <a:lnTo>
                    <a:pt x="3743" y="11"/>
                  </a:lnTo>
                  <a:lnTo>
                    <a:pt x="3745" y="13"/>
                  </a:lnTo>
                  <a:lnTo>
                    <a:pt x="3747" y="11"/>
                  </a:lnTo>
                  <a:lnTo>
                    <a:pt x="3749" y="11"/>
                  </a:lnTo>
                  <a:lnTo>
                    <a:pt x="3751" y="10"/>
                  </a:lnTo>
                  <a:lnTo>
                    <a:pt x="3753" y="11"/>
                  </a:lnTo>
                  <a:lnTo>
                    <a:pt x="3755" y="11"/>
                  </a:lnTo>
                  <a:lnTo>
                    <a:pt x="3758" y="12"/>
                  </a:lnTo>
                  <a:lnTo>
                    <a:pt x="3760" y="11"/>
                  </a:lnTo>
                  <a:lnTo>
                    <a:pt x="3762" y="11"/>
                  </a:lnTo>
                  <a:lnTo>
                    <a:pt x="3764" y="11"/>
                  </a:lnTo>
                  <a:lnTo>
                    <a:pt x="3766" y="11"/>
                  </a:lnTo>
                  <a:lnTo>
                    <a:pt x="3768" y="11"/>
                  </a:lnTo>
                  <a:lnTo>
                    <a:pt x="3770" y="12"/>
                  </a:lnTo>
                  <a:lnTo>
                    <a:pt x="3772" y="11"/>
                  </a:lnTo>
                  <a:lnTo>
                    <a:pt x="3775" y="12"/>
                  </a:lnTo>
                  <a:lnTo>
                    <a:pt x="3777" y="11"/>
                  </a:lnTo>
                  <a:lnTo>
                    <a:pt x="3779" y="10"/>
                  </a:lnTo>
                  <a:lnTo>
                    <a:pt x="3781" y="11"/>
                  </a:lnTo>
                  <a:lnTo>
                    <a:pt x="3783" y="11"/>
                  </a:lnTo>
                  <a:lnTo>
                    <a:pt x="3785" y="11"/>
                  </a:lnTo>
                  <a:lnTo>
                    <a:pt x="3787" y="11"/>
                  </a:lnTo>
                  <a:lnTo>
                    <a:pt x="3789" y="11"/>
                  </a:lnTo>
                  <a:lnTo>
                    <a:pt x="3792" y="9"/>
                  </a:lnTo>
                  <a:lnTo>
                    <a:pt x="3794" y="9"/>
                  </a:lnTo>
                  <a:lnTo>
                    <a:pt x="3796" y="11"/>
                  </a:lnTo>
                  <a:lnTo>
                    <a:pt x="3798" y="10"/>
                  </a:lnTo>
                  <a:lnTo>
                    <a:pt x="3800" y="11"/>
                  </a:lnTo>
                  <a:lnTo>
                    <a:pt x="3802" y="11"/>
                  </a:lnTo>
                  <a:lnTo>
                    <a:pt x="3804" y="11"/>
                  </a:lnTo>
                  <a:lnTo>
                    <a:pt x="3806" y="10"/>
                  </a:lnTo>
                  <a:lnTo>
                    <a:pt x="3809" y="11"/>
                  </a:lnTo>
                  <a:lnTo>
                    <a:pt x="3811" y="11"/>
                  </a:lnTo>
                  <a:lnTo>
                    <a:pt x="3813" y="9"/>
                  </a:lnTo>
                  <a:lnTo>
                    <a:pt x="3815" y="11"/>
                  </a:lnTo>
                  <a:lnTo>
                    <a:pt x="3817" y="10"/>
                  </a:lnTo>
                  <a:lnTo>
                    <a:pt x="3819" y="11"/>
                  </a:lnTo>
                  <a:lnTo>
                    <a:pt x="3821" y="11"/>
                  </a:lnTo>
                  <a:lnTo>
                    <a:pt x="3824" y="12"/>
                  </a:lnTo>
                  <a:lnTo>
                    <a:pt x="3826" y="13"/>
                  </a:lnTo>
                  <a:lnTo>
                    <a:pt x="3828" y="12"/>
                  </a:lnTo>
                  <a:lnTo>
                    <a:pt x="3830" y="13"/>
                  </a:lnTo>
                  <a:lnTo>
                    <a:pt x="3832" y="12"/>
                  </a:lnTo>
                  <a:lnTo>
                    <a:pt x="3834" y="12"/>
                  </a:lnTo>
                  <a:lnTo>
                    <a:pt x="3836" y="11"/>
                  </a:lnTo>
                  <a:lnTo>
                    <a:pt x="3838" y="10"/>
                  </a:lnTo>
                  <a:lnTo>
                    <a:pt x="3841" y="13"/>
                  </a:lnTo>
                  <a:lnTo>
                    <a:pt x="3843" y="11"/>
                  </a:lnTo>
                  <a:lnTo>
                    <a:pt x="3845" y="11"/>
                  </a:lnTo>
                  <a:lnTo>
                    <a:pt x="3847" y="11"/>
                  </a:lnTo>
                  <a:lnTo>
                    <a:pt x="3849" y="10"/>
                  </a:lnTo>
                  <a:lnTo>
                    <a:pt x="3851" y="9"/>
                  </a:lnTo>
                  <a:lnTo>
                    <a:pt x="3853" y="10"/>
                  </a:lnTo>
                  <a:lnTo>
                    <a:pt x="3855" y="9"/>
                  </a:lnTo>
                  <a:lnTo>
                    <a:pt x="3858" y="10"/>
                  </a:lnTo>
                  <a:lnTo>
                    <a:pt x="3860" y="9"/>
                  </a:lnTo>
                  <a:lnTo>
                    <a:pt x="3862" y="10"/>
                  </a:lnTo>
                  <a:lnTo>
                    <a:pt x="3864" y="12"/>
                  </a:lnTo>
                  <a:lnTo>
                    <a:pt x="3866" y="11"/>
                  </a:lnTo>
                  <a:lnTo>
                    <a:pt x="3868" y="11"/>
                  </a:lnTo>
                  <a:lnTo>
                    <a:pt x="3870" y="13"/>
                  </a:lnTo>
                  <a:lnTo>
                    <a:pt x="3872" y="20"/>
                  </a:lnTo>
                  <a:lnTo>
                    <a:pt x="3875" y="39"/>
                  </a:lnTo>
                  <a:lnTo>
                    <a:pt x="3877" y="75"/>
                  </a:lnTo>
                  <a:lnTo>
                    <a:pt x="3879" y="127"/>
                  </a:lnTo>
                  <a:lnTo>
                    <a:pt x="3881" y="166"/>
                  </a:lnTo>
                  <a:lnTo>
                    <a:pt x="3883" y="171"/>
                  </a:lnTo>
                  <a:lnTo>
                    <a:pt x="3885" y="137"/>
                  </a:lnTo>
                  <a:lnTo>
                    <a:pt x="3887" y="94"/>
                  </a:lnTo>
                  <a:lnTo>
                    <a:pt x="3890" y="57"/>
                  </a:lnTo>
                  <a:lnTo>
                    <a:pt x="3892" y="35"/>
                  </a:lnTo>
                  <a:lnTo>
                    <a:pt x="3894" y="24"/>
                  </a:lnTo>
                  <a:lnTo>
                    <a:pt x="3896" y="20"/>
                  </a:lnTo>
                  <a:lnTo>
                    <a:pt x="3898" y="20"/>
                  </a:lnTo>
                  <a:lnTo>
                    <a:pt x="3900" y="18"/>
                  </a:lnTo>
                  <a:lnTo>
                    <a:pt x="3902" y="20"/>
                  </a:lnTo>
                  <a:lnTo>
                    <a:pt x="3904" y="18"/>
                  </a:lnTo>
                  <a:lnTo>
                    <a:pt x="3907" y="20"/>
                  </a:lnTo>
                  <a:lnTo>
                    <a:pt x="3909" y="18"/>
                  </a:lnTo>
                  <a:lnTo>
                    <a:pt x="3911" y="19"/>
                  </a:lnTo>
                  <a:lnTo>
                    <a:pt x="3913" y="21"/>
                  </a:lnTo>
                  <a:lnTo>
                    <a:pt x="3915" y="23"/>
                  </a:lnTo>
                  <a:lnTo>
                    <a:pt x="3917" y="25"/>
                  </a:lnTo>
                  <a:lnTo>
                    <a:pt x="3919" y="26"/>
                  </a:lnTo>
                  <a:lnTo>
                    <a:pt x="3921" y="26"/>
                  </a:lnTo>
                  <a:lnTo>
                    <a:pt x="3924" y="23"/>
                  </a:lnTo>
                  <a:lnTo>
                    <a:pt x="3926" y="20"/>
                  </a:lnTo>
                  <a:lnTo>
                    <a:pt x="3928" y="19"/>
                  </a:lnTo>
                  <a:lnTo>
                    <a:pt x="3930" y="20"/>
                  </a:lnTo>
                  <a:lnTo>
                    <a:pt x="3932" y="19"/>
                  </a:lnTo>
                  <a:lnTo>
                    <a:pt x="3934" y="19"/>
                  </a:lnTo>
                  <a:lnTo>
                    <a:pt x="3936" y="19"/>
                  </a:lnTo>
                  <a:lnTo>
                    <a:pt x="3938" y="19"/>
                  </a:lnTo>
                  <a:lnTo>
                    <a:pt x="3941" y="17"/>
                  </a:lnTo>
                  <a:lnTo>
                    <a:pt x="3943" y="19"/>
                  </a:lnTo>
                  <a:lnTo>
                    <a:pt x="3945" y="17"/>
                  </a:lnTo>
                  <a:lnTo>
                    <a:pt x="3947" y="17"/>
                  </a:lnTo>
                  <a:lnTo>
                    <a:pt x="3949" y="18"/>
                  </a:lnTo>
                  <a:lnTo>
                    <a:pt x="3951" y="18"/>
                  </a:lnTo>
                  <a:lnTo>
                    <a:pt x="3953" y="19"/>
                  </a:lnTo>
                  <a:lnTo>
                    <a:pt x="3956" y="16"/>
                  </a:lnTo>
                  <a:lnTo>
                    <a:pt x="3958" y="20"/>
                  </a:lnTo>
                  <a:lnTo>
                    <a:pt x="3960" y="17"/>
                  </a:lnTo>
                  <a:lnTo>
                    <a:pt x="3962" y="17"/>
                  </a:lnTo>
                  <a:lnTo>
                    <a:pt x="3964" y="17"/>
                  </a:lnTo>
                  <a:lnTo>
                    <a:pt x="3966" y="18"/>
                  </a:lnTo>
                  <a:lnTo>
                    <a:pt x="3968" y="18"/>
                  </a:lnTo>
                  <a:lnTo>
                    <a:pt x="3970" y="17"/>
                  </a:lnTo>
                  <a:lnTo>
                    <a:pt x="3973" y="18"/>
                  </a:lnTo>
                  <a:lnTo>
                    <a:pt x="3975" y="18"/>
                  </a:lnTo>
                  <a:lnTo>
                    <a:pt x="3977" y="19"/>
                  </a:lnTo>
                  <a:lnTo>
                    <a:pt x="3979" y="18"/>
                  </a:lnTo>
                  <a:lnTo>
                    <a:pt x="3981" y="19"/>
                  </a:lnTo>
                  <a:lnTo>
                    <a:pt x="3983" y="18"/>
                  </a:lnTo>
                  <a:lnTo>
                    <a:pt x="3985" y="17"/>
                  </a:lnTo>
                  <a:lnTo>
                    <a:pt x="3987" y="18"/>
                  </a:lnTo>
                  <a:lnTo>
                    <a:pt x="3990" y="17"/>
                  </a:lnTo>
                  <a:lnTo>
                    <a:pt x="3992" y="17"/>
                  </a:lnTo>
                  <a:lnTo>
                    <a:pt x="3994" y="18"/>
                  </a:lnTo>
                  <a:lnTo>
                    <a:pt x="3996" y="16"/>
                  </a:lnTo>
                  <a:lnTo>
                    <a:pt x="3998" y="17"/>
                  </a:lnTo>
                  <a:lnTo>
                    <a:pt x="4000" y="19"/>
                  </a:lnTo>
                  <a:lnTo>
                    <a:pt x="4002" y="16"/>
                  </a:lnTo>
                  <a:lnTo>
                    <a:pt x="4004" y="17"/>
                  </a:lnTo>
                  <a:lnTo>
                    <a:pt x="4007" y="18"/>
                  </a:lnTo>
                  <a:lnTo>
                    <a:pt x="4009" y="16"/>
                  </a:lnTo>
                  <a:lnTo>
                    <a:pt x="4011" y="18"/>
                  </a:lnTo>
                  <a:lnTo>
                    <a:pt x="4013" y="18"/>
                  </a:lnTo>
                  <a:lnTo>
                    <a:pt x="4015" y="16"/>
                  </a:lnTo>
                  <a:lnTo>
                    <a:pt x="4017" y="18"/>
                  </a:lnTo>
                  <a:lnTo>
                    <a:pt x="4019" y="17"/>
                  </a:lnTo>
                  <a:lnTo>
                    <a:pt x="4022" y="16"/>
                  </a:lnTo>
                  <a:lnTo>
                    <a:pt x="4024" y="17"/>
                  </a:lnTo>
                  <a:lnTo>
                    <a:pt x="4026" y="18"/>
                  </a:lnTo>
                  <a:lnTo>
                    <a:pt x="4028" y="17"/>
                  </a:lnTo>
                  <a:lnTo>
                    <a:pt x="4030" y="18"/>
                  </a:lnTo>
                  <a:lnTo>
                    <a:pt x="4032" y="17"/>
                  </a:lnTo>
                  <a:lnTo>
                    <a:pt x="4034" y="16"/>
                  </a:lnTo>
                  <a:lnTo>
                    <a:pt x="4036" y="16"/>
                  </a:lnTo>
                  <a:lnTo>
                    <a:pt x="4039" y="17"/>
                  </a:lnTo>
                  <a:lnTo>
                    <a:pt x="4041" y="17"/>
                  </a:lnTo>
                  <a:lnTo>
                    <a:pt x="4043" y="17"/>
                  </a:lnTo>
                  <a:lnTo>
                    <a:pt x="4045" y="16"/>
                  </a:lnTo>
                  <a:lnTo>
                    <a:pt x="4047" y="18"/>
                  </a:lnTo>
                  <a:lnTo>
                    <a:pt x="4049" y="18"/>
                  </a:lnTo>
                  <a:lnTo>
                    <a:pt x="4051" y="17"/>
                  </a:lnTo>
                  <a:lnTo>
                    <a:pt x="4053" y="18"/>
                  </a:lnTo>
                  <a:lnTo>
                    <a:pt x="4056" y="19"/>
                  </a:lnTo>
                  <a:lnTo>
                    <a:pt x="4058" y="19"/>
                  </a:lnTo>
                  <a:lnTo>
                    <a:pt x="4060" y="22"/>
                  </a:lnTo>
                  <a:lnTo>
                    <a:pt x="4062" y="23"/>
                  </a:lnTo>
                  <a:lnTo>
                    <a:pt x="4064" y="23"/>
                  </a:lnTo>
                  <a:lnTo>
                    <a:pt x="4066" y="20"/>
                  </a:lnTo>
                  <a:lnTo>
                    <a:pt x="4068" y="17"/>
                  </a:lnTo>
                  <a:lnTo>
                    <a:pt x="4070" y="15"/>
                  </a:lnTo>
                  <a:lnTo>
                    <a:pt x="4073" y="16"/>
                  </a:lnTo>
                  <a:lnTo>
                    <a:pt x="4075" y="17"/>
                  </a:lnTo>
                  <a:lnTo>
                    <a:pt x="4077" y="16"/>
                  </a:lnTo>
                  <a:lnTo>
                    <a:pt x="4079" y="17"/>
                  </a:lnTo>
                  <a:lnTo>
                    <a:pt x="4081" y="17"/>
                  </a:lnTo>
                  <a:lnTo>
                    <a:pt x="4083" y="21"/>
                  </a:lnTo>
                  <a:lnTo>
                    <a:pt x="4085" y="21"/>
                  </a:lnTo>
                  <a:lnTo>
                    <a:pt x="4088" y="20"/>
                  </a:lnTo>
                  <a:lnTo>
                    <a:pt x="4090" y="18"/>
                  </a:lnTo>
                  <a:lnTo>
                    <a:pt x="4092" y="17"/>
                  </a:lnTo>
                  <a:lnTo>
                    <a:pt x="4094" y="15"/>
                  </a:lnTo>
                  <a:lnTo>
                    <a:pt x="4096" y="14"/>
                  </a:lnTo>
                  <a:lnTo>
                    <a:pt x="4098" y="14"/>
                  </a:lnTo>
                  <a:lnTo>
                    <a:pt x="4100" y="15"/>
                  </a:lnTo>
                  <a:lnTo>
                    <a:pt x="4102" y="16"/>
                  </a:lnTo>
                  <a:lnTo>
                    <a:pt x="4105" y="14"/>
                  </a:lnTo>
                  <a:lnTo>
                    <a:pt x="4107" y="15"/>
                  </a:lnTo>
                  <a:lnTo>
                    <a:pt x="4109" y="13"/>
                  </a:lnTo>
                  <a:lnTo>
                    <a:pt x="4111" y="15"/>
                  </a:lnTo>
                  <a:lnTo>
                    <a:pt x="4113" y="14"/>
                  </a:lnTo>
                  <a:lnTo>
                    <a:pt x="4115" y="14"/>
                  </a:lnTo>
                  <a:lnTo>
                    <a:pt x="4117" y="13"/>
                  </a:lnTo>
                  <a:lnTo>
                    <a:pt x="4119" y="14"/>
                  </a:lnTo>
                  <a:lnTo>
                    <a:pt x="4122" y="14"/>
                  </a:lnTo>
                  <a:lnTo>
                    <a:pt x="4124" y="14"/>
                  </a:lnTo>
                  <a:lnTo>
                    <a:pt x="4126" y="12"/>
                  </a:lnTo>
                  <a:lnTo>
                    <a:pt x="4128" y="13"/>
                  </a:lnTo>
                  <a:lnTo>
                    <a:pt x="4130" y="14"/>
                  </a:lnTo>
                  <a:lnTo>
                    <a:pt x="4132" y="14"/>
                  </a:lnTo>
                  <a:lnTo>
                    <a:pt x="4134" y="16"/>
                  </a:lnTo>
                  <a:lnTo>
                    <a:pt x="4136" y="16"/>
                  </a:lnTo>
                  <a:lnTo>
                    <a:pt x="4139" y="19"/>
                  </a:lnTo>
                  <a:lnTo>
                    <a:pt x="4141" y="18"/>
                  </a:lnTo>
                  <a:lnTo>
                    <a:pt x="4143" y="16"/>
                  </a:lnTo>
                  <a:lnTo>
                    <a:pt x="4145" y="16"/>
                  </a:lnTo>
                  <a:lnTo>
                    <a:pt x="4147" y="15"/>
                  </a:lnTo>
                  <a:lnTo>
                    <a:pt x="4149" y="15"/>
                  </a:lnTo>
                  <a:lnTo>
                    <a:pt x="4151" y="14"/>
                  </a:lnTo>
                  <a:lnTo>
                    <a:pt x="4154" y="14"/>
                  </a:lnTo>
                  <a:lnTo>
                    <a:pt x="4156" y="13"/>
                  </a:lnTo>
                  <a:lnTo>
                    <a:pt x="4158" y="13"/>
                  </a:lnTo>
                  <a:lnTo>
                    <a:pt x="4160" y="13"/>
                  </a:lnTo>
                  <a:lnTo>
                    <a:pt x="4162" y="14"/>
                  </a:lnTo>
                  <a:lnTo>
                    <a:pt x="4164" y="13"/>
                  </a:lnTo>
                  <a:lnTo>
                    <a:pt x="4166" y="12"/>
                  </a:lnTo>
                  <a:lnTo>
                    <a:pt x="4168" y="12"/>
                  </a:lnTo>
                  <a:lnTo>
                    <a:pt x="4171" y="11"/>
                  </a:lnTo>
                  <a:lnTo>
                    <a:pt x="4173" y="12"/>
                  </a:lnTo>
                  <a:lnTo>
                    <a:pt x="4175" y="11"/>
                  </a:lnTo>
                  <a:lnTo>
                    <a:pt x="4177" y="11"/>
                  </a:lnTo>
                  <a:lnTo>
                    <a:pt x="4179" y="9"/>
                  </a:lnTo>
                  <a:lnTo>
                    <a:pt x="4181" y="10"/>
                  </a:lnTo>
                  <a:lnTo>
                    <a:pt x="4183" y="11"/>
                  </a:lnTo>
                  <a:lnTo>
                    <a:pt x="4185" y="10"/>
                  </a:lnTo>
                  <a:lnTo>
                    <a:pt x="4188" y="10"/>
                  </a:lnTo>
                  <a:lnTo>
                    <a:pt x="4190" y="9"/>
                  </a:lnTo>
                  <a:lnTo>
                    <a:pt x="4192" y="10"/>
                  </a:lnTo>
                  <a:lnTo>
                    <a:pt x="4194" y="8"/>
                  </a:lnTo>
                  <a:lnTo>
                    <a:pt x="4196" y="8"/>
                  </a:lnTo>
                  <a:lnTo>
                    <a:pt x="4198" y="8"/>
                  </a:lnTo>
                  <a:lnTo>
                    <a:pt x="4200" y="8"/>
                  </a:lnTo>
                  <a:lnTo>
                    <a:pt x="4203" y="8"/>
                  </a:lnTo>
                  <a:lnTo>
                    <a:pt x="4205" y="9"/>
                  </a:lnTo>
                  <a:lnTo>
                    <a:pt x="4207" y="9"/>
                  </a:lnTo>
                  <a:lnTo>
                    <a:pt x="4209" y="9"/>
                  </a:lnTo>
                  <a:lnTo>
                    <a:pt x="4211" y="9"/>
                  </a:lnTo>
                  <a:lnTo>
                    <a:pt x="4213" y="8"/>
                  </a:lnTo>
                  <a:lnTo>
                    <a:pt x="4215" y="8"/>
                  </a:lnTo>
                  <a:lnTo>
                    <a:pt x="4217" y="9"/>
                  </a:lnTo>
                  <a:lnTo>
                    <a:pt x="4220" y="7"/>
                  </a:lnTo>
                  <a:lnTo>
                    <a:pt x="4222" y="8"/>
                  </a:lnTo>
                  <a:lnTo>
                    <a:pt x="4224" y="8"/>
                  </a:lnTo>
                  <a:lnTo>
                    <a:pt x="4226" y="10"/>
                  </a:lnTo>
                  <a:lnTo>
                    <a:pt x="4228" y="10"/>
                  </a:lnTo>
                  <a:lnTo>
                    <a:pt x="4230" y="10"/>
                  </a:lnTo>
                  <a:lnTo>
                    <a:pt x="4232" y="10"/>
                  </a:lnTo>
                  <a:lnTo>
                    <a:pt x="4234" y="10"/>
                  </a:lnTo>
                  <a:lnTo>
                    <a:pt x="4237" y="8"/>
                  </a:lnTo>
                  <a:lnTo>
                    <a:pt x="4239" y="7"/>
                  </a:lnTo>
                  <a:lnTo>
                    <a:pt x="4241" y="7"/>
                  </a:lnTo>
                  <a:lnTo>
                    <a:pt x="4243" y="7"/>
                  </a:lnTo>
                  <a:lnTo>
                    <a:pt x="4245" y="7"/>
                  </a:lnTo>
                  <a:lnTo>
                    <a:pt x="4247" y="9"/>
                  </a:lnTo>
                  <a:lnTo>
                    <a:pt x="4249" y="10"/>
                  </a:lnTo>
                  <a:lnTo>
                    <a:pt x="4251" y="17"/>
                  </a:lnTo>
                  <a:lnTo>
                    <a:pt x="4254" y="31"/>
                  </a:lnTo>
                  <a:lnTo>
                    <a:pt x="4256" y="45"/>
                  </a:lnTo>
                  <a:lnTo>
                    <a:pt x="4258" y="57"/>
                  </a:lnTo>
                  <a:lnTo>
                    <a:pt x="4260" y="50"/>
                  </a:lnTo>
                  <a:lnTo>
                    <a:pt x="4262" y="37"/>
                  </a:lnTo>
                  <a:lnTo>
                    <a:pt x="4264" y="22"/>
                  </a:lnTo>
                  <a:lnTo>
                    <a:pt x="4266" y="13"/>
                  </a:lnTo>
                  <a:lnTo>
                    <a:pt x="4269" y="11"/>
                  </a:lnTo>
                  <a:lnTo>
                    <a:pt x="4271" y="9"/>
                  </a:lnTo>
                  <a:lnTo>
                    <a:pt x="4273" y="8"/>
                  </a:lnTo>
                  <a:lnTo>
                    <a:pt x="4275" y="9"/>
                  </a:lnTo>
                  <a:lnTo>
                    <a:pt x="4277" y="9"/>
                  </a:lnTo>
                  <a:lnTo>
                    <a:pt x="4279" y="9"/>
                  </a:lnTo>
                  <a:lnTo>
                    <a:pt x="4281" y="8"/>
                  </a:lnTo>
                  <a:lnTo>
                    <a:pt x="4283" y="9"/>
                  </a:lnTo>
                  <a:lnTo>
                    <a:pt x="4286" y="9"/>
                  </a:lnTo>
                  <a:lnTo>
                    <a:pt x="4288" y="8"/>
                  </a:lnTo>
                  <a:lnTo>
                    <a:pt x="4290" y="9"/>
                  </a:lnTo>
                  <a:lnTo>
                    <a:pt x="4292" y="13"/>
                  </a:lnTo>
                  <a:lnTo>
                    <a:pt x="4294" y="21"/>
                  </a:lnTo>
                  <a:lnTo>
                    <a:pt x="4296" y="39"/>
                  </a:lnTo>
                  <a:lnTo>
                    <a:pt x="4298" y="56"/>
                  </a:lnTo>
                  <a:lnTo>
                    <a:pt x="4300" y="64"/>
                  </a:lnTo>
                  <a:lnTo>
                    <a:pt x="4303" y="57"/>
                  </a:lnTo>
                  <a:lnTo>
                    <a:pt x="4305" y="48"/>
                  </a:lnTo>
                  <a:lnTo>
                    <a:pt x="4307" y="42"/>
                  </a:lnTo>
                  <a:lnTo>
                    <a:pt x="4309" y="40"/>
                  </a:lnTo>
                  <a:lnTo>
                    <a:pt x="4311" y="36"/>
                  </a:lnTo>
                  <a:lnTo>
                    <a:pt x="4313" y="27"/>
                  </a:lnTo>
                  <a:lnTo>
                    <a:pt x="4315" y="21"/>
                  </a:lnTo>
                  <a:lnTo>
                    <a:pt x="4317" y="15"/>
                  </a:lnTo>
                  <a:lnTo>
                    <a:pt x="4320" y="13"/>
                  </a:lnTo>
                  <a:lnTo>
                    <a:pt x="4322" y="14"/>
                  </a:lnTo>
                  <a:lnTo>
                    <a:pt x="4324" y="13"/>
                  </a:lnTo>
                  <a:lnTo>
                    <a:pt x="4326" y="12"/>
                  </a:lnTo>
                  <a:lnTo>
                    <a:pt x="4328" y="13"/>
                  </a:lnTo>
                  <a:lnTo>
                    <a:pt x="4330" y="14"/>
                  </a:lnTo>
                  <a:lnTo>
                    <a:pt x="4332" y="16"/>
                  </a:lnTo>
                  <a:lnTo>
                    <a:pt x="4335" y="19"/>
                  </a:lnTo>
                  <a:lnTo>
                    <a:pt x="4337" y="22"/>
                  </a:lnTo>
                  <a:lnTo>
                    <a:pt x="4339" y="21"/>
                  </a:lnTo>
                  <a:lnTo>
                    <a:pt x="4341" y="17"/>
                  </a:lnTo>
                  <a:lnTo>
                    <a:pt x="4343" y="15"/>
                  </a:lnTo>
                  <a:lnTo>
                    <a:pt x="4345" y="14"/>
                  </a:lnTo>
                  <a:lnTo>
                    <a:pt x="4347" y="13"/>
                  </a:lnTo>
                  <a:lnTo>
                    <a:pt x="4349" y="12"/>
                  </a:lnTo>
                  <a:lnTo>
                    <a:pt x="4352" y="12"/>
                  </a:lnTo>
                  <a:lnTo>
                    <a:pt x="4354" y="12"/>
                  </a:lnTo>
                  <a:lnTo>
                    <a:pt x="4356" y="11"/>
                  </a:lnTo>
                  <a:lnTo>
                    <a:pt x="4358" y="12"/>
                  </a:lnTo>
                  <a:lnTo>
                    <a:pt x="4360" y="14"/>
                  </a:lnTo>
                  <a:lnTo>
                    <a:pt x="4362" y="13"/>
                  </a:lnTo>
                  <a:lnTo>
                    <a:pt x="4364" y="12"/>
                  </a:lnTo>
                  <a:lnTo>
                    <a:pt x="4366" y="12"/>
                  </a:lnTo>
                  <a:lnTo>
                    <a:pt x="4369" y="14"/>
                  </a:lnTo>
                  <a:lnTo>
                    <a:pt x="4371" y="13"/>
                  </a:lnTo>
                  <a:lnTo>
                    <a:pt x="4373" y="12"/>
                  </a:lnTo>
                  <a:lnTo>
                    <a:pt x="4375" y="14"/>
                  </a:lnTo>
                  <a:lnTo>
                    <a:pt x="4377" y="12"/>
                  </a:lnTo>
                  <a:lnTo>
                    <a:pt x="4379" y="13"/>
                  </a:lnTo>
                  <a:lnTo>
                    <a:pt x="4381" y="13"/>
                  </a:lnTo>
                  <a:lnTo>
                    <a:pt x="4383" y="11"/>
                  </a:lnTo>
                  <a:lnTo>
                    <a:pt x="4386" y="12"/>
                  </a:lnTo>
                  <a:lnTo>
                    <a:pt x="4388" y="12"/>
                  </a:lnTo>
                  <a:lnTo>
                    <a:pt x="4390" y="13"/>
                  </a:lnTo>
                  <a:lnTo>
                    <a:pt x="4392" y="12"/>
                  </a:lnTo>
                  <a:lnTo>
                    <a:pt x="4394" y="14"/>
                  </a:lnTo>
                  <a:lnTo>
                    <a:pt x="4396" y="20"/>
                  </a:lnTo>
                  <a:lnTo>
                    <a:pt x="4398" y="28"/>
                  </a:lnTo>
                  <a:lnTo>
                    <a:pt x="4401" y="38"/>
                  </a:lnTo>
                  <a:lnTo>
                    <a:pt x="4403" y="41"/>
                  </a:lnTo>
                  <a:lnTo>
                    <a:pt x="4405" y="36"/>
                  </a:lnTo>
                  <a:lnTo>
                    <a:pt x="4407" y="26"/>
                  </a:lnTo>
                  <a:lnTo>
                    <a:pt x="4409" y="19"/>
                  </a:lnTo>
                  <a:lnTo>
                    <a:pt x="4411" y="17"/>
                  </a:lnTo>
                  <a:lnTo>
                    <a:pt x="4413" y="14"/>
                  </a:lnTo>
                  <a:lnTo>
                    <a:pt x="4415" y="13"/>
                  </a:lnTo>
                  <a:lnTo>
                    <a:pt x="4418" y="12"/>
                  </a:lnTo>
                  <a:lnTo>
                    <a:pt x="4420" y="13"/>
                  </a:lnTo>
                  <a:lnTo>
                    <a:pt x="4422" y="12"/>
                  </a:lnTo>
                  <a:lnTo>
                    <a:pt x="4424" y="12"/>
                  </a:lnTo>
                  <a:lnTo>
                    <a:pt x="4426" y="13"/>
                  </a:lnTo>
                  <a:lnTo>
                    <a:pt x="4428" y="15"/>
                  </a:lnTo>
                  <a:lnTo>
                    <a:pt x="4430" y="15"/>
                  </a:lnTo>
                  <a:lnTo>
                    <a:pt x="4432" y="13"/>
                  </a:lnTo>
                  <a:lnTo>
                    <a:pt x="4435" y="15"/>
                  </a:lnTo>
                  <a:lnTo>
                    <a:pt x="4437" y="14"/>
                  </a:lnTo>
                  <a:lnTo>
                    <a:pt x="4439" y="13"/>
                  </a:lnTo>
                  <a:lnTo>
                    <a:pt x="4441" y="15"/>
                  </a:lnTo>
                  <a:lnTo>
                    <a:pt x="4443" y="16"/>
                  </a:lnTo>
                  <a:lnTo>
                    <a:pt x="4445" y="14"/>
                  </a:lnTo>
                  <a:lnTo>
                    <a:pt x="4447" y="13"/>
                  </a:lnTo>
                  <a:lnTo>
                    <a:pt x="4449" y="13"/>
                  </a:lnTo>
                  <a:lnTo>
                    <a:pt x="4452" y="12"/>
                  </a:lnTo>
                  <a:lnTo>
                    <a:pt x="4454" y="11"/>
                  </a:lnTo>
                  <a:lnTo>
                    <a:pt x="4456" y="11"/>
                  </a:lnTo>
                  <a:lnTo>
                    <a:pt x="4458" y="12"/>
                  </a:lnTo>
                  <a:lnTo>
                    <a:pt x="4460" y="11"/>
                  </a:lnTo>
                  <a:lnTo>
                    <a:pt x="4462" y="12"/>
                  </a:lnTo>
                  <a:lnTo>
                    <a:pt x="4464" y="14"/>
                  </a:lnTo>
                  <a:lnTo>
                    <a:pt x="4467" y="19"/>
                  </a:lnTo>
                  <a:lnTo>
                    <a:pt x="4469" y="30"/>
                  </a:lnTo>
                  <a:lnTo>
                    <a:pt x="4471" y="45"/>
                  </a:lnTo>
                  <a:lnTo>
                    <a:pt x="4473" y="53"/>
                  </a:lnTo>
                  <a:lnTo>
                    <a:pt x="4475" y="50"/>
                  </a:lnTo>
                  <a:lnTo>
                    <a:pt x="4477" y="38"/>
                  </a:lnTo>
                  <a:lnTo>
                    <a:pt x="4479" y="27"/>
                  </a:lnTo>
                  <a:lnTo>
                    <a:pt x="4481" y="20"/>
                  </a:lnTo>
                  <a:lnTo>
                    <a:pt x="4484" y="16"/>
                  </a:lnTo>
                  <a:lnTo>
                    <a:pt x="4486" y="16"/>
                  </a:lnTo>
                  <a:lnTo>
                    <a:pt x="4488" y="14"/>
                  </a:lnTo>
                  <a:lnTo>
                    <a:pt x="4490" y="14"/>
                  </a:lnTo>
                  <a:lnTo>
                    <a:pt x="4492" y="14"/>
                  </a:lnTo>
                  <a:lnTo>
                    <a:pt x="4494" y="14"/>
                  </a:lnTo>
                  <a:lnTo>
                    <a:pt x="4496" y="14"/>
                  </a:lnTo>
                  <a:lnTo>
                    <a:pt x="4498" y="14"/>
                  </a:lnTo>
                  <a:lnTo>
                    <a:pt x="4501" y="15"/>
                  </a:lnTo>
                  <a:lnTo>
                    <a:pt x="4503" y="15"/>
                  </a:lnTo>
                  <a:lnTo>
                    <a:pt x="4505" y="15"/>
                  </a:lnTo>
                  <a:lnTo>
                    <a:pt x="4507" y="15"/>
                  </a:lnTo>
                  <a:lnTo>
                    <a:pt x="4509" y="16"/>
                  </a:lnTo>
                  <a:lnTo>
                    <a:pt x="4511" y="16"/>
                  </a:lnTo>
                  <a:lnTo>
                    <a:pt x="4513" y="15"/>
                  </a:lnTo>
                  <a:lnTo>
                    <a:pt x="4515" y="17"/>
                  </a:lnTo>
                  <a:lnTo>
                    <a:pt x="4518" y="15"/>
                  </a:lnTo>
                  <a:lnTo>
                    <a:pt x="4520" y="15"/>
                  </a:lnTo>
                  <a:lnTo>
                    <a:pt x="4522" y="13"/>
                  </a:lnTo>
                  <a:lnTo>
                    <a:pt x="4524" y="13"/>
                  </a:lnTo>
                  <a:lnTo>
                    <a:pt x="4526" y="14"/>
                  </a:lnTo>
                  <a:lnTo>
                    <a:pt x="4528" y="14"/>
                  </a:lnTo>
                  <a:lnTo>
                    <a:pt x="4530" y="14"/>
                  </a:lnTo>
                  <a:lnTo>
                    <a:pt x="4533" y="14"/>
                  </a:lnTo>
                  <a:lnTo>
                    <a:pt x="4535" y="14"/>
                  </a:lnTo>
                  <a:lnTo>
                    <a:pt x="4537" y="15"/>
                  </a:lnTo>
                  <a:lnTo>
                    <a:pt x="4539" y="14"/>
                  </a:lnTo>
                  <a:lnTo>
                    <a:pt x="4541" y="14"/>
                  </a:lnTo>
                  <a:lnTo>
                    <a:pt x="4543" y="13"/>
                  </a:lnTo>
                  <a:lnTo>
                    <a:pt x="4545" y="14"/>
                  </a:lnTo>
                  <a:lnTo>
                    <a:pt x="4547" y="14"/>
                  </a:lnTo>
                  <a:lnTo>
                    <a:pt x="4550" y="13"/>
                  </a:lnTo>
                  <a:lnTo>
                    <a:pt x="4552" y="14"/>
                  </a:lnTo>
                  <a:lnTo>
                    <a:pt x="4554" y="15"/>
                  </a:lnTo>
                  <a:lnTo>
                    <a:pt x="4556" y="15"/>
                  </a:lnTo>
                  <a:lnTo>
                    <a:pt x="4558" y="16"/>
                  </a:lnTo>
                  <a:lnTo>
                    <a:pt x="4560" y="15"/>
                  </a:lnTo>
                  <a:lnTo>
                    <a:pt x="4562" y="15"/>
                  </a:lnTo>
                  <a:lnTo>
                    <a:pt x="4564" y="15"/>
                  </a:lnTo>
                  <a:lnTo>
                    <a:pt x="4567" y="13"/>
                  </a:lnTo>
                  <a:lnTo>
                    <a:pt x="4569" y="13"/>
                  </a:lnTo>
                  <a:lnTo>
                    <a:pt x="4571" y="13"/>
                  </a:lnTo>
                  <a:lnTo>
                    <a:pt x="4573" y="12"/>
                  </a:lnTo>
                  <a:lnTo>
                    <a:pt x="4575" y="12"/>
                  </a:lnTo>
                  <a:lnTo>
                    <a:pt x="4577" y="10"/>
                  </a:lnTo>
                  <a:lnTo>
                    <a:pt x="4579" y="11"/>
                  </a:lnTo>
                  <a:lnTo>
                    <a:pt x="4581" y="12"/>
                  </a:lnTo>
                  <a:lnTo>
                    <a:pt x="4584" y="11"/>
                  </a:lnTo>
                  <a:lnTo>
                    <a:pt x="4586" y="11"/>
                  </a:lnTo>
                  <a:lnTo>
                    <a:pt x="4588" y="10"/>
                  </a:lnTo>
                  <a:lnTo>
                    <a:pt x="4590" y="11"/>
                  </a:lnTo>
                  <a:lnTo>
                    <a:pt x="4592" y="10"/>
                  </a:lnTo>
                  <a:lnTo>
                    <a:pt x="4594" y="9"/>
                  </a:lnTo>
                  <a:lnTo>
                    <a:pt x="4596" y="10"/>
                  </a:lnTo>
                  <a:lnTo>
                    <a:pt x="4599" y="12"/>
                  </a:lnTo>
                  <a:lnTo>
                    <a:pt x="4601" y="8"/>
                  </a:lnTo>
                  <a:lnTo>
                    <a:pt x="4603" y="10"/>
                  </a:lnTo>
                  <a:lnTo>
                    <a:pt x="4605" y="10"/>
                  </a:lnTo>
                  <a:lnTo>
                    <a:pt x="4607" y="9"/>
                  </a:lnTo>
                  <a:lnTo>
                    <a:pt x="4609" y="10"/>
                  </a:lnTo>
                  <a:lnTo>
                    <a:pt x="4611" y="8"/>
                  </a:lnTo>
                  <a:lnTo>
                    <a:pt x="4613" y="10"/>
                  </a:lnTo>
                  <a:lnTo>
                    <a:pt x="4616" y="9"/>
                  </a:lnTo>
                  <a:lnTo>
                    <a:pt x="4618" y="14"/>
                  </a:lnTo>
                  <a:lnTo>
                    <a:pt x="4620" y="17"/>
                  </a:lnTo>
                  <a:lnTo>
                    <a:pt x="4622" y="21"/>
                  </a:lnTo>
                  <a:lnTo>
                    <a:pt x="4624" y="20"/>
                  </a:lnTo>
                  <a:lnTo>
                    <a:pt x="4626" y="16"/>
                  </a:lnTo>
                  <a:lnTo>
                    <a:pt x="4628" y="12"/>
                  </a:lnTo>
                  <a:lnTo>
                    <a:pt x="4630" y="10"/>
                  </a:lnTo>
                  <a:lnTo>
                    <a:pt x="4633" y="9"/>
                  </a:lnTo>
                  <a:lnTo>
                    <a:pt x="4635" y="9"/>
                  </a:lnTo>
                  <a:lnTo>
                    <a:pt x="4637" y="11"/>
                  </a:lnTo>
                  <a:lnTo>
                    <a:pt x="4639" y="10"/>
                  </a:lnTo>
                  <a:lnTo>
                    <a:pt x="4641" y="9"/>
                  </a:lnTo>
                  <a:lnTo>
                    <a:pt x="4643" y="8"/>
                  </a:lnTo>
                  <a:lnTo>
                    <a:pt x="4645" y="8"/>
                  </a:lnTo>
                  <a:lnTo>
                    <a:pt x="4648" y="8"/>
                  </a:lnTo>
                  <a:lnTo>
                    <a:pt x="4650" y="8"/>
                  </a:lnTo>
                  <a:lnTo>
                    <a:pt x="4652" y="9"/>
                  </a:lnTo>
                  <a:lnTo>
                    <a:pt x="4654" y="8"/>
                  </a:lnTo>
                  <a:lnTo>
                    <a:pt x="4656" y="9"/>
                  </a:lnTo>
                  <a:lnTo>
                    <a:pt x="4658" y="9"/>
                  </a:lnTo>
                  <a:lnTo>
                    <a:pt x="4660" y="9"/>
                  </a:lnTo>
                  <a:lnTo>
                    <a:pt x="4662" y="10"/>
                  </a:lnTo>
                  <a:lnTo>
                    <a:pt x="4665" y="9"/>
                  </a:lnTo>
                  <a:lnTo>
                    <a:pt x="4667" y="9"/>
                  </a:lnTo>
                  <a:lnTo>
                    <a:pt x="4669" y="9"/>
                  </a:lnTo>
                  <a:lnTo>
                    <a:pt x="4671" y="10"/>
                  </a:lnTo>
                  <a:lnTo>
                    <a:pt x="4673" y="11"/>
                  </a:lnTo>
                  <a:lnTo>
                    <a:pt x="4675" y="10"/>
                  </a:lnTo>
                  <a:lnTo>
                    <a:pt x="4677" y="9"/>
                  </a:lnTo>
                  <a:lnTo>
                    <a:pt x="4679" y="9"/>
                  </a:lnTo>
                  <a:lnTo>
                    <a:pt x="4682" y="12"/>
                  </a:lnTo>
                  <a:lnTo>
                    <a:pt x="4684" y="24"/>
                  </a:lnTo>
                  <a:lnTo>
                    <a:pt x="4686" y="74"/>
                  </a:lnTo>
                  <a:lnTo>
                    <a:pt x="4688" y="182"/>
                  </a:lnTo>
                  <a:lnTo>
                    <a:pt x="4690" y="354"/>
                  </a:lnTo>
                  <a:lnTo>
                    <a:pt x="4692" y="488"/>
                  </a:lnTo>
                  <a:lnTo>
                    <a:pt x="4694" y="468"/>
                  </a:lnTo>
                  <a:lnTo>
                    <a:pt x="4696" y="334"/>
                  </a:lnTo>
                  <a:lnTo>
                    <a:pt x="4699" y="201"/>
                  </a:lnTo>
                  <a:lnTo>
                    <a:pt x="4701" y="129"/>
                  </a:lnTo>
                  <a:lnTo>
                    <a:pt x="4703" y="104"/>
                  </a:lnTo>
                  <a:lnTo>
                    <a:pt x="4705" y="97"/>
                  </a:lnTo>
                  <a:lnTo>
                    <a:pt x="4707" y="99"/>
                  </a:lnTo>
                  <a:lnTo>
                    <a:pt x="4709" y="93"/>
                  </a:lnTo>
                  <a:lnTo>
                    <a:pt x="4711" y="91"/>
                  </a:lnTo>
                  <a:lnTo>
                    <a:pt x="4714" y="88"/>
                  </a:lnTo>
                  <a:lnTo>
                    <a:pt x="4716" y="90"/>
                  </a:lnTo>
                  <a:lnTo>
                    <a:pt x="4718" y="84"/>
                  </a:lnTo>
                  <a:lnTo>
                    <a:pt x="4720" y="87"/>
                  </a:lnTo>
                  <a:lnTo>
                    <a:pt x="4722" y="90"/>
                  </a:lnTo>
                  <a:lnTo>
                    <a:pt x="4724" y="91"/>
                  </a:lnTo>
                  <a:lnTo>
                    <a:pt x="4726" y="100"/>
                  </a:lnTo>
                  <a:lnTo>
                    <a:pt x="4728" y="99"/>
                  </a:lnTo>
                  <a:lnTo>
                    <a:pt x="4731" y="94"/>
                  </a:lnTo>
                  <a:lnTo>
                    <a:pt x="4733" y="96"/>
                  </a:lnTo>
                  <a:lnTo>
                    <a:pt x="4735" y="98"/>
                  </a:lnTo>
                  <a:lnTo>
                    <a:pt x="4737" y="100"/>
                  </a:lnTo>
                  <a:lnTo>
                    <a:pt x="4739" y="103"/>
                  </a:lnTo>
                  <a:lnTo>
                    <a:pt x="4741" y="110"/>
                  </a:lnTo>
                  <a:lnTo>
                    <a:pt x="4743" y="116"/>
                  </a:lnTo>
                  <a:lnTo>
                    <a:pt x="4745" y="121"/>
                  </a:lnTo>
                  <a:lnTo>
                    <a:pt x="4748" y="124"/>
                  </a:lnTo>
                  <a:lnTo>
                    <a:pt x="4750" y="120"/>
                  </a:lnTo>
                  <a:lnTo>
                    <a:pt x="4752" y="111"/>
                  </a:lnTo>
                  <a:lnTo>
                    <a:pt x="4754" y="107"/>
                  </a:lnTo>
                  <a:lnTo>
                    <a:pt x="4756" y="107"/>
                  </a:lnTo>
                  <a:lnTo>
                    <a:pt x="4758" y="114"/>
                  </a:lnTo>
                  <a:lnTo>
                    <a:pt x="4760" y="113"/>
                  </a:lnTo>
                  <a:lnTo>
                    <a:pt x="4762" y="118"/>
                  </a:lnTo>
                  <a:lnTo>
                    <a:pt x="4765" y="116"/>
                  </a:lnTo>
                  <a:lnTo>
                    <a:pt x="4767" y="122"/>
                  </a:lnTo>
                  <a:lnTo>
                    <a:pt x="4769" y="121"/>
                  </a:lnTo>
                  <a:lnTo>
                    <a:pt x="4771" y="116"/>
                  </a:lnTo>
                  <a:lnTo>
                    <a:pt x="4773" y="107"/>
                  </a:lnTo>
                  <a:lnTo>
                    <a:pt x="4775" y="93"/>
                  </a:lnTo>
                  <a:lnTo>
                    <a:pt x="4777" y="84"/>
                  </a:lnTo>
                  <a:lnTo>
                    <a:pt x="4780" y="71"/>
                  </a:lnTo>
                  <a:lnTo>
                    <a:pt x="4782" y="62"/>
                  </a:lnTo>
                  <a:lnTo>
                    <a:pt x="4784" y="59"/>
                  </a:lnTo>
                  <a:lnTo>
                    <a:pt x="4786" y="55"/>
                  </a:lnTo>
                  <a:lnTo>
                    <a:pt x="4788" y="52"/>
                  </a:lnTo>
                  <a:lnTo>
                    <a:pt x="4790" y="50"/>
                  </a:lnTo>
                  <a:lnTo>
                    <a:pt x="4792" y="48"/>
                  </a:lnTo>
                  <a:lnTo>
                    <a:pt x="4794" y="48"/>
                  </a:lnTo>
                  <a:lnTo>
                    <a:pt x="4797" y="49"/>
                  </a:lnTo>
                  <a:lnTo>
                    <a:pt x="4799" y="46"/>
                  </a:lnTo>
                  <a:lnTo>
                    <a:pt x="4801" y="47"/>
                  </a:lnTo>
                  <a:lnTo>
                    <a:pt x="4803" y="44"/>
                  </a:lnTo>
                  <a:lnTo>
                    <a:pt x="4805" y="40"/>
                  </a:lnTo>
                  <a:lnTo>
                    <a:pt x="4807" y="37"/>
                  </a:lnTo>
                  <a:lnTo>
                    <a:pt x="4809" y="38"/>
                  </a:lnTo>
                  <a:lnTo>
                    <a:pt x="4811" y="36"/>
                  </a:lnTo>
                  <a:lnTo>
                    <a:pt x="4814" y="35"/>
                  </a:lnTo>
                  <a:lnTo>
                    <a:pt x="4816" y="33"/>
                  </a:lnTo>
                  <a:lnTo>
                    <a:pt x="4818" y="34"/>
                  </a:lnTo>
                  <a:lnTo>
                    <a:pt x="4820" y="39"/>
                  </a:lnTo>
                  <a:lnTo>
                    <a:pt x="4822" y="40"/>
                  </a:lnTo>
                  <a:lnTo>
                    <a:pt x="4824" y="40"/>
                  </a:lnTo>
                  <a:lnTo>
                    <a:pt x="4826" y="37"/>
                  </a:lnTo>
                  <a:lnTo>
                    <a:pt x="4828" y="36"/>
                  </a:lnTo>
                  <a:lnTo>
                    <a:pt x="4831" y="30"/>
                  </a:lnTo>
                  <a:lnTo>
                    <a:pt x="4833" y="28"/>
                  </a:lnTo>
                  <a:lnTo>
                    <a:pt x="4835" y="25"/>
                  </a:lnTo>
                  <a:lnTo>
                    <a:pt x="4837" y="26"/>
                  </a:lnTo>
                  <a:lnTo>
                    <a:pt x="4839" y="26"/>
                  </a:lnTo>
                  <a:lnTo>
                    <a:pt x="4841" y="26"/>
                  </a:lnTo>
                  <a:lnTo>
                    <a:pt x="4843" y="25"/>
                  </a:lnTo>
                  <a:lnTo>
                    <a:pt x="4846" y="25"/>
                  </a:lnTo>
                  <a:lnTo>
                    <a:pt x="4848" y="24"/>
                  </a:lnTo>
                  <a:lnTo>
                    <a:pt x="4850" y="22"/>
                  </a:lnTo>
                  <a:lnTo>
                    <a:pt x="4852" y="23"/>
                  </a:lnTo>
                  <a:lnTo>
                    <a:pt x="4854" y="23"/>
                  </a:lnTo>
                  <a:lnTo>
                    <a:pt x="4856" y="23"/>
                  </a:lnTo>
                  <a:lnTo>
                    <a:pt x="4858" y="23"/>
                  </a:lnTo>
                  <a:lnTo>
                    <a:pt x="4860" y="24"/>
                  </a:lnTo>
                  <a:lnTo>
                    <a:pt x="4863" y="23"/>
                  </a:lnTo>
                  <a:lnTo>
                    <a:pt x="4865" y="27"/>
                  </a:lnTo>
                  <a:lnTo>
                    <a:pt x="4867" y="26"/>
                  </a:lnTo>
                  <a:lnTo>
                    <a:pt x="4869" y="24"/>
                  </a:lnTo>
                  <a:lnTo>
                    <a:pt x="4871" y="24"/>
                  </a:lnTo>
                  <a:lnTo>
                    <a:pt x="4873" y="25"/>
                  </a:lnTo>
                  <a:lnTo>
                    <a:pt x="4875" y="26"/>
                  </a:lnTo>
                  <a:lnTo>
                    <a:pt x="4877" y="23"/>
                  </a:lnTo>
                  <a:lnTo>
                    <a:pt x="4880" y="22"/>
                  </a:lnTo>
                  <a:lnTo>
                    <a:pt x="4882" y="22"/>
                  </a:lnTo>
                  <a:lnTo>
                    <a:pt x="4884" y="20"/>
                  </a:lnTo>
                  <a:lnTo>
                    <a:pt x="4886" y="21"/>
                  </a:lnTo>
                  <a:lnTo>
                    <a:pt x="4888" y="20"/>
                  </a:lnTo>
                  <a:lnTo>
                    <a:pt x="4890" y="22"/>
                  </a:lnTo>
                  <a:lnTo>
                    <a:pt x="4892" y="29"/>
                  </a:lnTo>
                  <a:lnTo>
                    <a:pt x="4894" y="45"/>
                  </a:lnTo>
                  <a:lnTo>
                    <a:pt x="4897" y="67"/>
                  </a:lnTo>
                  <a:lnTo>
                    <a:pt x="4899" y="81"/>
                  </a:lnTo>
                  <a:lnTo>
                    <a:pt x="4901" y="83"/>
                  </a:lnTo>
                  <a:lnTo>
                    <a:pt x="4903" y="69"/>
                  </a:lnTo>
                  <a:lnTo>
                    <a:pt x="4905" y="57"/>
                  </a:lnTo>
                  <a:lnTo>
                    <a:pt x="4907" y="44"/>
                  </a:lnTo>
                  <a:lnTo>
                    <a:pt x="4909" y="39"/>
                  </a:lnTo>
                  <a:lnTo>
                    <a:pt x="4912" y="38"/>
                  </a:lnTo>
                  <a:lnTo>
                    <a:pt x="4914" y="39"/>
                  </a:lnTo>
                  <a:lnTo>
                    <a:pt x="4916" y="40"/>
                  </a:lnTo>
                  <a:lnTo>
                    <a:pt x="4918" y="57"/>
                  </a:lnTo>
                  <a:lnTo>
                    <a:pt x="4920" y="91"/>
                  </a:lnTo>
                  <a:lnTo>
                    <a:pt x="4922" y="127"/>
                  </a:lnTo>
                  <a:lnTo>
                    <a:pt x="4924" y="153"/>
                  </a:lnTo>
                  <a:lnTo>
                    <a:pt x="4926" y="141"/>
                  </a:lnTo>
                  <a:lnTo>
                    <a:pt x="4929" y="111"/>
                  </a:lnTo>
                  <a:lnTo>
                    <a:pt x="4931" y="89"/>
                  </a:lnTo>
                  <a:lnTo>
                    <a:pt x="4933" y="75"/>
                  </a:lnTo>
                  <a:lnTo>
                    <a:pt x="4935" y="70"/>
                  </a:lnTo>
                  <a:lnTo>
                    <a:pt x="4937" y="67"/>
                  </a:lnTo>
                  <a:lnTo>
                    <a:pt x="4939" y="67"/>
                  </a:lnTo>
                  <a:lnTo>
                    <a:pt x="4941" y="72"/>
                  </a:lnTo>
                  <a:lnTo>
                    <a:pt x="4943" y="72"/>
                  </a:lnTo>
                  <a:lnTo>
                    <a:pt x="4946" y="71"/>
                  </a:lnTo>
                  <a:lnTo>
                    <a:pt x="4948" y="73"/>
                  </a:lnTo>
                  <a:lnTo>
                    <a:pt x="4950" y="68"/>
                  </a:lnTo>
                  <a:lnTo>
                    <a:pt x="4952" y="65"/>
                  </a:lnTo>
                  <a:lnTo>
                    <a:pt x="4954" y="64"/>
                  </a:lnTo>
                  <a:lnTo>
                    <a:pt x="4956" y="64"/>
                  </a:lnTo>
                  <a:lnTo>
                    <a:pt x="4958" y="60"/>
                  </a:lnTo>
                  <a:lnTo>
                    <a:pt x="4960" y="63"/>
                  </a:lnTo>
                  <a:lnTo>
                    <a:pt x="4963" y="63"/>
                  </a:lnTo>
                  <a:lnTo>
                    <a:pt x="4965" y="61"/>
                  </a:lnTo>
                  <a:lnTo>
                    <a:pt x="4967" y="59"/>
                  </a:lnTo>
                  <a:lnTo>
                    <a:pt x="4969" y="54"/>
                  </a:lnTo>
                  <a:lnTo>
                    <a:pt x="4971" y="51"/>
                  </a:lnTo>
                  <a:lnTo>
                    <a:pt x="4973" y="48"/>
                  </a:lnTo>
                  <a:lnTo>
                    <a:pt x="4975" y="43"/>
                  </a:lnTo>
                  <a:lnTo>
                    <a:pt x="4978" y="39"/>
                  </a:lnTo>
                  <a:lnTo>
                    <a:pt x="4980" y="37"/>
                  </a:lnTo>
                  <a:lnTo>
                    <a:pt x="4982" y="32"/>
                  </a:lnTo>
                  <a:lnTo>
                    <a:pt x="4984" y="33"/>
                  </a:lnTo>
                  <a:lnTo>
                    <a:pt x="4986" y="30"/>
                  </a:lnTo>
                  <a:lnTo>
                    <a:pt x="4988" y="30"/>
                  </a:lnTo>
                  <a:lnTo>
                    <a:pt x="4990" y="28"/>
                  </a:lnTo>
                  <a:lnTo>
                    <a:pt x="4992" y="29"/>
                  </a:lnTo>
                  <a:lnTo>
                    <a:pt x="4995" y="29"/>
                  </a:lnTo>
                  <a:lnTo>
                    <a:pt x="4997" y="31"/>
                  </a:lnTo>
                  <a:lnTo>
                    <a:pt x="4999" y="32"/>
                  </a:lnTo>
                  <a:lnTo>
                    <a:pt x="5001" y="31"/>
                  </a:lnTo>
                  <a:lnTo>
                    <a:pt x="5003" y="30"/>
                  </a:lnTo>
                  <a:lnTo>
                    <a:pt x="5005" y="28"/>
                  </a:lnTo>
                  <a:lnTo>
                    <a:pt x="5007" y="26"/>
                  </a:lnTo>
                  <a:lnTo>
                    <a:pt x="5009" y="25"/>
                  </a:lnTo>
                  <a:lnTo>
                    <a:pt x="5012" y="24"/>
                  </a:lnTo>
                  <a:lnTo>
                    <a:pt x="5014" y="25"/>
                  </a:lnTo>
                  <a:lnTo>
                    <a:pt x="5016" y="24"/>
                  </a:lnTo>
                  <a:lnTo>
                    <a:pt x="5018" y="24"/>
                  </a:lnTo>
                  <a:lnTo>
                    <a:pt x="5020" y="24"/>
                  </a:lnTo>
                  <a:lnTo>
                    <a:pt x="5022" y="25"/>
                  </a:lnTo>
                  <a:lnTo>
                    <a:pt x="5024" y="24"/>
                  </a:lnTo>
                  <a:lnTo>
                    <a:pt x="5026" y="23"/>
                  </a:lnTo>
                  <a:lnTo>
                    <a:pt x="5029" y="23"/>
                  </a:lnTo>
                  <a:lnTo>
                    <a:pt x="5031" y="23"/>
                  </a:lnTo>
                  <a:lnTo>
                    <a:pt x="5033" y="22"/>
                  </a:lnTo>
                  <a:lnTo>
                    <a:pt x="5035" y="23"/>
                  </a:lnTo>
                  <a:lnTo>
                    <a:pt x="5037" y="25"/>
                  </a:lnTo>
                  <a:lnTo>
                    <a:pt x="5039" y="28"/>
                  </a:lnTo>
                  <a:lnTo>
                    <a:pt x="5041" y="28"/>
                  </a:lnTo>
                  <a:lnTo>
                    <a:pt x="5044" y="28"/>
                  </a:lnTo>
                  <a:lnTo>
                    <a:pt x="5046" y="25"/>
                  </a:lnTo>
                  <a:lnTo>
                    <a:pt x="5048" y="24"/>
                  </a:lnTo>
                  <a:lnTo>
                    <a:pt x="5050" y="23"/>
                  </a:lnTo>
                  <a:lnTo>
                    <a:pt x="5052" y="23"/>
                  </a:lnTo>
                  <a:lnTo>
                    <a:pt x="5054" y="25"/>
                  </a:lnTo>
                  <a:lnTo>
                    <a:pt x="5056" y="26"/>
                  </a:lnTo>
                  <a:lnTo>
                    <a:pt x="5058" y="27"/>
                  </a:lnTo>
                  <a:lnTo>
                    <a:pt x="5061" y="27"/>
                  </a:lnTo>
                  <a:lnTo>
                    <a:pt x="5063" y="26"/>
                  </a:lnTo>
                  <a:lnTo>
                    <a:pt x="5065" y="25"/>
                  </a:lnTo>
                  <a:lnTo>
                    <a:pt x="5067" y="26"/>
                  </a:lnTo>
                  <a:lnTo>
                    <a:pt x="5069" y="23"/>
                  </a:lnTo>
                  <a:lnTo>
                    <a:pt x="5071" y="24"/>
                  </a:lnTo>
                  <a:lnTo>
                    <a:pt x="5073" y="24"/>
                  </a:lnTo>
                  <a:lnTo>
                    <a:pt x="5075" y="23"/>
                  </a:lnTo>
                  <a:lnTo>
                    <a:pt x="5078" y="23"/>
                  </a:lnTo>
                  <a:lnTo>
                    <a:pt x="5080" y="23"/>
                  </a:lnTo>
                  <a:lnTo>
                    <a:pt x="5082" y="24"/>
                  </a:lnTo>
                  <a:lnTo>
                    <a:pt x="5084" y="25"/>
                  </a:lnTo>
                  <a:lnTo>
                    <a:pt x="5086" y="24"/>
                  </a:lnTo>
                  <a:lnTo>
                    <a:pt x="5088" y="24"/>
                  </a:lnTo>
                  <a:lnTo>
                    <a:pt x="5090" y="25"/>
                  </a:lnTo>
                  <a:lnTo>
                    <a:pt x="5092" y="27"/>
                  </a:lnTo>
                  <a:lnTo>
                    <a:pt x="5095" y="27"/>
                  </a:lnTo>
                  <a:lnTo>
                    <a:pt x="5097" y="26"/>
                  </a:lnTo>
                  <a:lnTo>
                    <a:pt x="5099" y="24"/>
                  </a:lnTo>
                  <a:lnTo>
                    <a:pt x="5101" y="24"/>
                  </a:lnTo>
                  <a:lnTo>
                    <a:pt x="5103" y="24"/>
                  </a:lnTo>
                  <a:lnTo>
                    <a:pt x="5105" y="25"/>
                  </a:lnTo>
                  <a:lnTo>
                    <a:pt x="5107" y="24"/>
                  </a:lnTo>
                  <a:lnTo>
                    <a:pt x="5110" y="25"/>
                  </a:lnTo>
                  <a:lnTo>
                    <a:pt x="5112" y="28"/>
                  </a:lnTo>
                  <a:lnTo>
                    <a:pt x="5114" y="31"/>
                  </a:lnTo>
                  <a:lnTo>
                    <a:pt x="5116" y="31"/>
                  </a:lnTo>
                  <a:lnTo>
                    <a:pt x="5118" y="27"/>
                  </a:lnTo>
                  <a:lnTo>
                    <a:pt x="5120" y="24"/>
                  </a:lnTo>
                  <a:lnTo>
                    <a:pt x="5122" y="26"/>
                  </a:lnTo>
                  <a:lnTo>
                    <a:pt x="5124" y="24"/>
                  </a:lnTo>
                  <a:lnTo>
                    <a:pt x="5127" y="26"/>
                  </a:lnTo>
                  <a:lnTo>
                    <a:pt x="5129" y="27"/>
                  </a:lnTo>
                  <a:lnTo>
                    <a:pt x="5131" y="28"/>
                  </a:lnTo>
                  <a:lnTo>
                    <a:pt x="5133" y="31"/>
                  </a:lnTo>
                  <a:lnTo>
                    <a:pt x="5135" y="36"/>
                  </a:lnTo>
                  <a:lnTo>
                    <a:pt x="5137" y="40"/>
                  </a:lnTo>
                  <a:lnTo>
                    <a:pt x="5139" y="47"/>
                  </a:lnTo>
                  <a:lnTo>
                    <a:pt x="5141" y="61"/>
                  </a:lnTo>
                  <a:lnTo>
                    <a:pt x="5144" y="88"/>
                  </a:lnTo>
                  <a:lnTo>
                    <a:pt x="5146" y="125"/>
                  </a:lnTo>
                  <a:lnTo>
                    <a:pt x="5148" y="144"/>
                  </a:lnTo>
                  <a:lnTo>
                    <a:pt x="5150" y="129"/>
                  </a:lnTo>
                  <a:lnTo>
                    <a:pt x="5152" y="108"/>
                  </a:lnTo>
                  <a:lnTo>
                    <a:pt x="5154" y="92"/>
                  </a:lnTo>
                  <a:lnTo>
                    <a:pt x="5156" y="85"/>
                  </a:lnTo>
                  <a:lnTo>
                    <a:pt x="5159" y="82"/>
                  </a:lnTo>
                  <a:lnTo>
                    <a:pt x="5161" y="83"/>
                  </a:lnTo>
                  <a:lnTo>
                    <a:pt x="5163" y="82"/>
                  </a:lnTo>
                  <a:lnTo>
                    <a:pt x="5165" y="81"/>
                  </a:lnTo>
                  <a:lnTo>
                    <a:pt x="5167" y="83"/>
                  </a:lnTo>
                  <a:lnTo>
                    <a:pt x="5169" y="81"/>
                  </a:lnTo>
                  <a:lnTo>
                    <a:pt x="5171" y="80"/>
                  </a:lnTo>
                  <a:lnTo>
                    <a:pt x="5173" y="79"/>
                  </a:lnTo>
                  <a:lnTo>
                    <a:pt x="5176" y="74"/>
                  </a:lnTo>
                  <a:lnTo>
                    <a:pt x="5178" y="68"/>
                  </a:lnTo>
                  <a:lnTo>
                    <a:pt x="5180" y="60"/>
                  </a:lnTo>
                  <a:lnTo>
                    <a:pt x="5182" y="55"/>
                  </a:lnTo>
                  <a:lnTo>
                    <a:pt x="5184" y="53"/>
                  </a:lnTo>
                  <a:lnTo>
                    <a:pt x="5186" y="53"/>
                  </a:lnTo>
                  <a:lnTo>
                    <a:pt x="5188" y="60"/>
                  </a:lnTo>
                  <a:lnTo>
                    <a:pt x="5190" y="89"/>
                  </a:lnTo>
                  <a:lnTo>
                    <a:pt x="5193" y="135"/>
                  </a:lnTo>
                  <a:lnTo>
                    <a:pt x="5195" y="169"/>
                  </a:lnTo>
                  <a:lnTo>
                    <a:pt x="5197" y="175"/>
                  </a:lnTo>
                  <a:lnTo>
                    <a:pt x="5199" y="154"/>
                  </a:lnTo>
                  <a:lnTo>
                    <a:pt x="5201" y="130"/>
                  </a:lnTo>
                  <a:lnTo>
                    <a:pt x="5203" y="111"/>
                  </a:lnTo>
                  <a:lnTo>
                    <a:pt x="5205" y="107"/>
                  </a:lnTo>
                  <a:lnTo>
                    <a:pt x="5207" y="101"/>
                  </a:lnTo>
                  <a:lnTo>
                    <a:pt x="5210" y="96"/>
                  </a:lnTo>
                  <a:lnTo>
                    <a:pt x="5212" y="90"/>
                  </a:lnTo>
                  <a:lnTo>
                    <a:pt x="5214" y="82"/>
                  </a:lnTo>
                  <a:lnTo>
                    <a:pt x="5216" y="77"/>
                  </a:lnTo>
                  <a:lnTo>
                    <a:pt x="5218" y="72"/>
                  </a:lnTo>
                  <a:lnTo>
                    <a:pt x="5220" y="64"/>
                  </a:lnTo>
                  <a:lnTo>
                    <a:pt x="5222" y="60"/>
                  </a:lnTo>
                  <a:lnTo>
                    <a:pt x="5225" y="53"/>
                  </a:lnTo>
                  <a:lnTo>
                    <a:pt x="5227" y="49"/>
                  </a:lnTo>
                  <a:lnTo>
                    <a:pt x="5229" y="48"/>
                  </a:lnTo>
                  <a:lnTo>
                    <a:pt x="5231" y="50"/>
                  </a:lnTo>
                  <a:lnTo>
                    <a:pt x="5233" y="50"/>
                  </a:lnTo>
                  <a:lnTo>
                    <a:pt x="5235" y="51"/>
                  </a:lnTo>
                  <a:lnTo>
                    <a:pt x="5237" y="57"/>
                  </a:lnTo>
                  <a:lnTo>
                    <a:pt x="5239" y="65"/>
                  </a:lnTo>
                  <a:lnTo>
                    <a:pt x="5242" y="95"/>
                  </a:lnTo>
                  <a:lnTo>
                    <a:pt x="5244" y="170"/>
                  </a:lnTo>
                  <a:lnTo>
                    <a:pt x="5246" y="277"/>
                  </a:lnTo>
                  <a:lnTo>
                    <a:pt x="5248" y="353"/>
                  </a:lnTo>
                  <a:lnTo>
                    <a:pt x="5250" y="338"/>
                  </a:lnTo>
                  <a:lnTo>
                    <a:pt x="5252" y="255"/>
                  </a:lnTo>
                  <a:lnTo>
                    <a:pt x="5254" y="180"/>
                  </a:lnTo>
                  <a:lnTo>
                    <a:pt x="5256" y="137"/>
                  </a:lnTo>
                  <a:lnTo>
                    <a:pt x="5259" y="131"/>
                  </a:lnTo>
                  <a:lnTo>
                    <a:pt x="5261" y="136"/>
                  </a:lnTo>
                  <a:lnTo>
                    <a:pt x="5263" y="137"/>
                  </a:lnTo>
                  <a:lnTo>
                    <a:pt x="5265" y="137"/>
                  </a:lnTo>
                  <a:lnTo>
                    <a:pt x="5267" y="133"/>
                  </a:lnTo>
                  <a:lnTo>
                    <a:pt x="5269" y="129"/>
                  </a:lnTo>
                  <a:lnTo>
                    <a:pt x="5271" y="127"/>
                  </a:lnTo>
                  <a:lnTo>
                    <a:pt x="5273" y="112"/>
                  </a:lnTo>
                  <a:lnTo>
                    <a:pt x="5276" y="95"/>
                  </a:lnTo>
                  <a:lnTo>
                    <a:pt x="5278" y="83"/>
                  </a:lnTo>
                  <a:lnTo>
                    <a:pt x="5280" y="70"/>
                  </a:lnTo>
                  <a:lnTo>
                    <a:pt x="5282" y="63"/>
                  </a:lnTo>
                  <a:lnTo>
                    <a:pt x="5284" y="54"/>
                  </a:lnTo>
                  <a:lnTo>
                    <a:pt x="5286" y="52"/>
                  </a:lnTo>
                  <a:lnTo>
                    <a:pt x="5288" y="50"/>
                  </a:lnTo>
                  <a:lnTo>
                    <a:pt x="5291" y="46"/>
                  </a:lnTo>
                  <a:lnTo>
                    <a:pt x="5293" y="45"/>
                  </a:lnTo>
                  <a:lnTo>
                    <a:pt x="5295" y="46"/>
                  </a:lnTo>
                  <a:lnTo>
                    <a:pt x="5297" y="44"/>
                  </a:lnTo>
                  <a:lnTo>
                    <a:pt x="5299" y="47"/>
                  </a:lnTo>
                  <a:lnTo>
                    <a:pt x="5301" y="45"/>
                  </a:lnTo>
                  <a:lnTo>
                    <a:pt x="5303" y="42"/>
                  </a:lnTo>
                  <a:lnTo>
                    <a:pt x="5305" y="42"/>
                  </a:lnTo>
                  <a:lnTo>
                    <a:pt x="5308" y="43"/>
                  </a:lnTo>
                  <a:lnTo>
                    <a:pt x="5310" y="45"/>
                  </a:lnTo>
                  <a:lnTo>
                    <a:pt x="5312" y="46"/>
                  </a:lnTo>
                  <a:lnTo>
                    <a:pt x="5314" y="47"/>
                  </a:lnTo>
                  <a:lnTo>
                    <a:pt x="5316" y="47"/>
                  </a:lnTo>
                  <a:lnTo>
                    <a:pt x="5318" y="46"/>
                  </a:lnTo>
                  <a:lnTo>
                    <a:pt x="5320" y="39"/>
                  </a:lnTo>
                  <a:lnTo>
                    <a:pt x="5322" y="41"/>
                  </a:lnTo>
                  <a:lnTo>
                    <a:pt x="5325" y="45"/>
                  </a:lnTo>
                  <a:lnTo>
                    <a:pt x="5327" y="47"/>
                  </a:lnTo>
                  <a:lnTo>
                    <a:pt x="5329" y="54"/>
                  </a:lnTo>
                  <a:lnTo>
                    <a:pt x="5331" y="59"/>
                  </a:lnTo>
                  <a:lnTo>
                    <a:pt x="5333" y="65"/>
                  </a:lnTo>
                  <a:lnTo>
                    <a:pt x="5335" y="67"/>
                  </a:lnTo>
                  <a:lnTo>
                    <a:pt x="5337" y="85"/>
                  </a:lnTo>
                  <a:lnTo>
                    <a:pt x="5339" y="143"/>
                  </a:lnTo>
                  <a:lnTo>
                    <a:pt x="5342" y="264"/>
                  </a:lnTo>
                  <a:lnTo>
                    <a:pt x="5344" y="377"/>
                  </a:lnTo>
                  <a:lnTo>
                    <a:pt x="5346" y="409"/>
                  </a:lnTo>
                  <a:lnTo>
                    <a:pt x="5348" y="368"/>
                  </a:lnTo>
                  <a:lnTo>
                    <a:pt x="5350" y="320"/>
                  </a:lnTo>
                  <a:lnTo>
                    <a:pt x="5352" y="290"/>
                  </a:lnTo>
                  <a:lnTo>
                    <a:pt x="5354" y="283"/>
                  </a:lnTo>
                  <a:lnTo>
                    <a:pt x="5357" y="285"/>
                  </a:lnTo>
                  <a:lnTo>
                    <a:pt x="5359" y="283"/>
                  </a:lnTo>
                  <a:lnTo>
                    <a:pt x="5361" y="279"/>
                  </a:lnTo>
                  <a:lnTo>
                    <a:pt x="5363" y="266"/>
                  </a:lnTo>
                  <a:lnTo>
                    <a:pt x="5365" y="249"/>
                  </a:lnTo>
                  <a:lnTo>
                    <a:pt x="5367" y="216"/>
                  </a:lnTo>
                  <a:lnTo>
                    <a:pt x="5369" y="179"/>
                  </a:lnTo>
                  <a:lnTo>
                    <a:pt x="5371" y="152"/>
                  </a:lnTo>
                  <a:lnTo>
                    <a:pt x="5374" y="129"/>
                  </a:lnTo>
                  <a:lnTo>
                    <a:pt x="5376" y="120"/>
                  </a:lnTo>
                  <a:lnTo>
                    <a:pt x="5378" y="108"/>
                  </a:lnTo>
                  <a:lnTo>
                    <a:pt x="5380" y="98"/>
                  </a:lnTo>
                  <a:lnTo>
                    <a:pt x="5382" y="91"/>
                  </a:lnTo>
                  <a:lnTo>
                    <a:pt x="5384" y="84"/>
                  </a:lnTo>
                  <a:lnTo>
                    <a:pt x="5386" y="78"/>
                  </a:lnTo>
                  <a:lnTo>
                    <a:pt x="5388" y="76"/>
                  </a:lnTo>
                  <a:lnTo>
                    <a:pt x="5391" y="69"/>
                  </a:lnTo>
                  <a:lnTo>
                    <a:pt x="5393" y="65"/>
                  </a:lnTo>
                  <a:lnTo>
                    <a:pt x="5395" y="64"/>
                  </a:lnTo>
                  <a:lnTo>
                    <a:pt x="5397" y="60"/>
                  </a:lnTo>
                  <a:lnTo>
                    <a:pt x="5399" y="57"/>
                  </a:lnTo>
                  <a:lnTo>
                    <a:pt x="5401" y="56"/>
                  </a:lnTo>
                  <a:lnTo>
                    <a:pt x="5403" y="54"/>
                  </a:lnTo>
                  <a:lnTo>
                    <a:pt x="5405" y="52"/>
                  </a:lnTo>
                  <a:lnTo>
                    <a:pt x="5408" y="51"/>
                  </a:lnTo>
                  <a:lnTo>
                    <a:pt x="5410" y="49"/>
                  </a:lnTo>
                  <a:lnTo>
                    <a:pt x="5412" y="50"/>
                  </a:lnTo>
                  <a:lnTo>
                    <a:pt x="5414" y="49"/>
                  </a:lnTo>
                  <a:lnTo>
                    <a:pt x="5416" y="50"/>
                  </a:lnTo>
                  <a:lnTo>
                    <a:pt x="5418" y="51"/>
                  </a:lnTo>
                  <a:lnTo>
                    <a:pt x="5420" y="55"/>
                  </a:lnTo>
                  <a:lnTo>
                    <a:pt x="5423" y="55"/>
                  </a:lnTo>
                  <a:lnTo>
                    <a:pt x="5425" y="53"/>
                  </a:lnTo>
                  <a:lnTo>
                    <a:pt x="5427" y="50"/>
                  </a:lnTo>
                  <a:lnTo>
                    <a:pt x="5429" y="46"/>
                  </a:lnTo>
                  <a:lnTo>
                    <a:pt x="5431" y="43"/>
                  </a:lnTo>
                  <a:lnTo>
                    <a:pt x="5433" y="40"/>
                  </a:lnTo>
                  <a:lnTo>
                    <a:pt x="5435" y="41"/>
                  </a:lnTo>
                  <a:lnTo>
                    <a:pt x="5437" y="39"/>
                  </a:lnTo>
                  <a:lnTo>
                    <a:pt x="5440" y="41"/>
                  </a:lnTo>
                  <a:lnTo>
                    <a:pt x="5442" y="46"/>
                  </a:lnTo>
                  <a:lnTo>
                    <a:pt x="5444" y="50"/>
                  </a:lnTo>
                  <a:lnTo>
                    <a:pt x="5446" y="60"/>
                  </a:lnTo>
                  <a:lnTo>
                    <a:pt x="5448" y="75"/>
                  </a:lnTo>
                  <a:lnTo>
                    <a:pt x="5450" y="106"/>
                  </a:lnTo>
                  <a:lnTo>
                    <a:pt x="5452" y="132"/>
                  </a:lnTo>
                  <a:lnTo>
                    <a:pt x="5454" y="139"/>
                  </a:lnTo>
                  <a:lnTo>
                    <a:pt x="5457" y="124"/>
                  </a:lnTo>
                  <a:lnTo>
                    <a:pt x="5459" y="105"/>
                  </a:lnTo>
                  <a:lnTo>
                    <a:pt x="5461" y="91"/>
                  </a:lnTo>
                  <a:lnTo>
                    <a:pt x="5463" y="80"/>
                  </a:lnTo>
                  <a:lnTo>
                    <a:pt x="5465" y="79"/>
                  </a:lnTo>
                  <a:lnTo>
                    <a:pt x="5467" y="73"/>
                  </a:lnTo>
                  <a:lnTo>
                    <a:pt x="5469" y="68"/>
                  </a:lnTo>
                  <a:lnTo>
                    <a:pt x="5471" y="66"/>
                  </a:lnTo>
                  <a:lnTo>
                    <a:pt x="5474" y="65"/>
                  </a:lnTo>
                  <a:lnTo>
                    <a:pt x="5476" y="80"/>
                  </a:lnTo>
                  <a:lnTo>
                    <a:pt x="5478" y="110"/>
                  </a:lnTo>
                  <a:lnTo>
                    <a:pt x="5480" y="141"/>
                  </a:lnTo>
                  <a:lnTo>
                    <a:pt x="5482" y="151"/>
                  </a:lnTo>
                  <a:lnTo>
                    <a:pt x="5484" y="146"/>
                  </a:lnTo>
                  <a:lnTo>
                    <a:pt x="5486" y="143"/>
                  </a:lnTo>
                  <a:lnTo>
                    <a:pt x="5489" y="141"/>
                  </a:lnTo>
                  <a:lnTo>
                    <a:pt x="5491" y="138"/>
                  </a:lnTo>
                  <a:lnTo>
                    <a:pt x="5493" y="124"/>
                  </a:lnTo>
                  <a:lnTo>
                    <a:pt x="5495" y="111"/>
                  </a:lnTo>
                  <a:lnTo>
                    <a:pt x="5497" y="92"/>
                  </a:lnTo>
                  <a:lnTo>
                    <a:pt x="5499" y="80"/>
                  </a:lnTo>
                  <a:lnTo>
                    <a:pt x="5501" y="75"/>
                  </a:lnTo>
                  <a:lnTo>
                    <a:pt x="5503" y="72"/>
                  </a:lnTo>
                  <a:lnTo>
                    <a:pt x="5506" y="72"/>
                  </a:lnTo>
                  <a:lnTo>
                    <a:pt x="5508" y="65"/>
                  </a:lnTo>
                  <a:lnTo>
                    <a:pt x="5510" y="64"/>
                  </a:lnTo>
                  <a:lnTo>
                    <a:pt x="5512" y="60"/>
                  </a:lnTo>
                  <a:lnTo>
                    <a:pt x="5514" y="59"/>
                  </a:lnTo>
                  <a:lnTo>
                    <a:pt x="5516" y="60"/>
                  </a:lnTo>
                  <a:lnTo>
                    <a:pt x="5518" y="60"/>
                  </a:lnTo>
                  <a:lnTo>
                    <a:pt x="5520" y="56"/>
                  </a:lnTo>
                  <a:lnTo>
                    <a:pt x="5523" y="54"/>
                  </a:lnTo>
                  <a:lnTo>
                    <a:pt x="5525" y="49"/>
                  </a:lnTo>
                  <a:lnTo>
                    <a:pt x="5527" y="45"/>
                  </a:lnTo>
                  <a:lnTo>
                    <a:pt x="5529" y="43"/>
                  </a:lnTo>
                  <a:lnTo>
                    <a:pt x="5531" y="41"/>
                  </a:lnTo>
                  <a:lnTo>
                    <a:pt x="5533" y="39"/>
                  </a:lnTo>
                  <a:lnTo>
                    <a:pt x="5535" y="38"/>
                  </a:lnTo>
                  <a:lnTo>
                    <a:pt x="5537" y="38"/>
                  </a:lnTo>
                  <a:lnTo>
                    <a:pt x="5540" y="39"/>
                  </a:lnTo>
                  <a:lnTo>
                    <a:pt x="5542" y="42"/>
                  </a:lnTo>
                  <a:lnTo>
                    <a:pt x="5544" y="42"/>
                  </a:lnTo>
                  <a:lnTo>
                    <a:pt x="5546" y="42"/>
                  </a:lnTo>
                  <a:lnTo>
                    <a:pt x="5548" y="40"/>
                  </a:lnTo>
                  <a:lnTo>
                    <a:pt x="5550" y="39"/>
                  </a:lnTo>
                  <a:lnTo>
                    <a:pt x="5552" y="39"/>
                  </a:lnTo>
                  <a:lnTo>
                    <a:pt x="5555" y="37"/>
                  </a:lnTo>
                  <a:lnTo>
                    <a:pt x="5557" y="37"/>
                  </a:lnTo>
                  <a:lnTo>
                    <a:pt x="5559" y="39"/>
                  </a:lnTo>
                  <a:lnTo>
                    <a:pt x="5561" y="42"/>
                  </a:lnTo>
                  <a:lnTo>
                    <a:pt x="5563" y="43"/>
                  </a:lnTo>
                  <a:lnTo>
                    <a:pt x="5565" y="46"/>
                  </a:lnTo>
                  <a:lnTo>
                    <a:pt x="5567" y="56"/>
                  </a:lnTo>
                  <a:lnTo>
                    <a:pt x="5569" y="64"/>
                  </a:lnTo>
                  <a:lnTo>
                    <a:pt x="5572" y="71"/>
                  </a:lnTo>
                  <a:lnTo>
                    <a:pt x="5574" y="68"/>
                  </a:lnTo>
                  <a:lnTo>
                    <a:pt x="5576" y="68"/>
                  </a:lnTo>
                  <a:lnTo>
                    <a:pt x="5578" y="62"/>
                  </a:lnTo>
                  <a:lnTo>
                    <a:pt x="5580" y="61"/>
                  </a:lnTo>
                  <a:lnTo>
                    <a:pt x="5582" y="57"/>
                  </a:lnTo>
                  <a:lnTo>
                    <a:pt x="5584" y="53"/>
                  </a:lnTo>
                  <a:lnTo>
                    <a:pt x="5586" y="45"/>
                  </a:lnTo>
                  <a:lnTo>
                    <a:pt x="5589" y="39"/>
                  </a:lnTo>
                  <a:lnTo>
                    <a:pt x="5591" y="37"/>
                  </a:lnTo>
                  <a:lnTo>
                    <a:pt x="5593" y="38"/>
                  </a:lnTo>
                  <a:lnTo>
                    <a:pt x="5595" y="38"/>
                  </a:lnTo>
                  <a:lnTo>
                    <a:pt x="5597" y="42"/>
                  </a:lnTo>
                  <a:lnTo>
                    <a:pt x="5599" y="45"/>
                  </a:lnTo>
                  <a:lnTo>
                    <a:pt x="5601" y="50"/>
                  </a:lnTo>
                  <a:lnTo>
                    <a:pt x="5604" y="55"/>
                  </a:lnTo>
                  <a:lnTo>
                    <a:pt x="5606" y="56"/>
                  </a:lnTo>
                  <a:lnTo>
                    <a:pt x="5608" y="60"/>
                  </a:lnTo>
                  <a:lnTo>
                    <a:pt x="5610" y="62"/>
                  </a:lnTo>
                  <a:lnTo>
                    <a:pt x="5612" y="56"/>
                  </a:lnTo>
                  <a:lnTo>
                    <a:pt x="5614" y="51"/>
                  </a:lnTo>
                  <a:lnTo>
                    <a:pt x="5616" y="46"/>
                  </a:lnTo>
                  <a:lnTo>
                    <a:pt x="5618" y="45"/>
                  </a:lnTo>
                  <a:lnTo>
                    <a:pt x="5621" y="53"/>
                  </a:lnTo>
                  <a:lnTo>
                    <a:pt x="5623" y="71"/>
                  </a:lnTo>
                  <a:lnTo>
                    <a:pt x="5625" y="97"/>
                  </a:lnTo>
                  <a:lnTo>
                    <a:pt x="5627" y="126"/>
                  </a:lnTo>
                  <a:lnTo>
                    <a:pt x="5629" y="187"/>
                  </a:lnTo>
                  <a:lnTo>
                    <a:pt x="5631" y="295"/>
                  </a:lnTo>
                  <a:lnTo>
                    <a:pt x="5633" y="398"/>
                  </a:lnTo>
                  <a:lnTo>
                    <a:pt x="5635" y="421"/>
                  </a:lnTo>
                  <a:lnTo>
                    <a:pt x="5638" y="376"/>
                  </a:lnTo>
                  <a:lnTo>
                    <a:pt x="5640" y="306"/>
                  </a:lnTo>
                  <a:lnTo>
                    <a:pt x="5642" y="262"/>
                  </a:lnTo>
                  <a:lnTo>
                    <a:pt x="5644" y="223"/>
                  </a:lnTo>
                  <a:lnTo>
                    <a:pt x="5646" y="180"/>
                  </a:lnTo>
                  <a:lnTo>
                    <a:pt x="5648" y="135"/>
                  </a:lnTo>
                  <a:lnTo>
                    <a:pt x="5650" y="103"/>
                  </a:lnTo>
                  <a:lnTo>
                    <a:pt x="5652" y="87"/>
                  </a:lnTo>
                  <a:lnTo>
                    <a:pt x="5655" y="72"/>
                  </a:lnTo>
                  <a:lnTo>
                    <a:pt x="5657" y="65"/>
                  </a:lnTo>
                  <a:lnTo>
                    <a:pt x="5659" y="60"/>
                  </a:lnTo>
                  <a:lnTo>
                    <a:pt x="5661" y="57"/>
                  </a:lnTo>
                  <a:lnTo>
                    <a:pt x="5663" y="56"/>
                  </a:lnTo>
                  <a:lnTo>
                    <a:pt x="5665" y="59"/>
                  </a:lnTo>
                  <a:lnTo>
                    <a:pt x="5667" y="62"/>
                  </a:lnTo>
                  <a:lnTo>
                    <a:pt x="5670" y="65"/>
                  </a:lnTo>
                  <a:lnTo>
                    <a:pt x="5672" y="66"/>
                  </a:lnTo>
                  <a:lnTo>
                    <a:pt x="5674" y="68"/>
                  </a:lnTo>
                  <a:lnTo>
                    <a:pt x="5676" y="69"/>
                  </a:lnTo>
                  <a:lnTo>
                    <a:pt x="5678" y="63"/>
                  </a:lnTo>
                  <a:lnTo>
                    <a:pt x="5680" y="58"/>
                  </a:lnTo>
                  <a:lnTo>
                    <a:pt x="5682" y="54"/>
                  </a:lnTo>
                  <a:lnTo>
                    <a:pt x="5684" y="51"/>
                  </a:lnTo>
                  <a:lnTo>
                    <a:pt x="5687" y="49"/>
                  </a:lnTo>
                  <a:lnTo>
                    <a:pt x="5689" y="48"/>
                  </a:lnTo>
                  <a:lnTo>
                    <a:pt x="5691" y="48"/>
                  </a:lnTo>
                  <a:lnTo>
                    <a:pt x="5693" y="56"/>
                  </a:lnTo>
                  <a:lnTo>
                    <a:pt x="5695" y="62"/>
                  </a:lnTo>
                  <a:lnTo>
                    <a:pt x="5697" y="66"/>
                  </a:lnTo>
                  <a:lnTo>
                    <a:pt x="5699" y="67"/>
                  </a:lnTo>
                  <a:lnTo>
                    <a:pt x="5701" y="65"/>
                  </a:lnTo>
                  <a:lnTo>
                    <a:pt x="5704" y="59"/>
                  </a:lnTo>
                  <a:lnTo>
                    <a:pt x="5706" y="59"/>
                  </a:lnTo>
                  <a:lnTo>
                    <a:pt x="5708" y="55"/>
                  </a:lnTo>
                  <a:lnTo>
                    <a:pt x="5710" y="54"/>
                  </a:lnTo>
                  <a:lnTo>
                    <a:pt x="5712" y="56"/>
                  </a:lnTo>
                  <a:lnTo>
                    <a:pt x="5714" y="57"/>
                  </a:lnTo>
                  <a:lnTo>
                    <a:pt x="5716" y="56"/>
                  </a:lnTo>
                  <a:lnTo>
                    <a:pt x="5718" y="56"/>
                  </a:lnTo>
                  <a:lnTo>
                    <a:pt x="5721" y="58"/>
                  </a:lnTo>
                  <a:lnTo>
                    <a:pt x="5723" y="60"/>
                  </a:lnTo>
                  <a:lnTo>
                    <a:pt x="5725" y="63"/>
                  </a:lnTo>
                  <a:lnTo>
                    <a:pt x="5727" y="68"/>
                  </a:lnTo>
                  <a:lnTo>
                    <a:pt x="5729" y="81"/>
                  </a:lnTo>
                  <a:lnTo>
                    <a:pt x="5731" y="100"/>
                  </a:lnTo>
                  <a:lnTo>
                    <a:pt x="5733" y="138"/>
                  </a:lnTo>
                  <a:lnTo>
                    <a:pt x="5736" y="182"/>
                  </a:lnTo>
                  <a:lnTo>
                    <a:pt x="5738" y="213"/>
                  </a:lnTo>
                  <a:lnTo>
                    <a:pt x="5740" y="220"/>
                  </a:lnTo>
                  <a:lnTo>
                    <a:pt x="5742" y="203"/>
                  </a:lnTo>
                  <a:lnTo>
                    <a:pt x="5744" y="200"/>
                  </a:lnTo>
                  <a:lnTo>
                    <a:pt x="5746" y="228"/>
                  </a:lnTo>
                  <a:lnTo>
                    <a:pt x="5748" y="297"/>
                  </a:lnTo>
                  <a:lnTo>
                    <a:pt x="5750" y="363"/>
                  </a:lnTo>
                  <a:lnTo>
                    <a:pt x="5753" y="402"/>
                  </a:lnTo>
                  <a:lnTo>
                    <a:pt x="5755" y="404"/>
                  </a:lnTo>
                  <a:lnTo>
                    <a:pt x="5757" y="364"/>
                  </a:lnTo>
                  <a:lnTo>
                    <a:pt x="5759" y="321"/>
                  </a:lnTo>
                  <a:lnTo>
                    <a:pt x="5761" y="253"/>
                  </a:lnTo>
                  <a:lnTo>
                    <a:pt x="5763" y="191"/>
                  </a:lnTo>
                  <a:lnTo>
                    <a:pt x="5765" y="143"/>
                  </a:lnTo>
                  <a:lnTo>
                    <a:pt x="5767" y="110"/>
                  </a:lnTo>
                  <a:lnTo>
                    <a:pt x="5770" y="96"/>
                  </a:lnTo>
                  <a:lnTo>
                    <a:pt x="5772" y="86"/>
                  </a:lnTo>
                  <a:lnTo>
                    <a:pt x="5774" y="78"/>
                  </a:lnTo>
                  <a:lnTo>
                    <a:pt x="5776" y="75"/>
                  </a:lnTo>
                  <a:lnTo>
                    <a:pt x="5778" y="69"/>
                  </a:lnTo>
                  <a:lnTo>
                    <a:pt x="5780" y="66"/>
                  </a:lnTo>
                  <a:lnTo>
                    <a:pt x="5782" y="63"/>
                  </a:lnTo>
                  <a:lnTo>
                    <a:pt x="5784" y="65"/>
                  </a:lnTo>
                  <a:lnTo>
                    <a:pt x="5787" y="64"/>
                  </a:lnTo>
                  <a:lnTo>
                    <a:pt x="5789" y="63"/>
                  </a:lnTo>
                  <a:lnTo>
                    <a:pt x="5791" y="65"/>
                  </a:lnTo>
                  <a:lnTo>
                    <a:pt x="5793" y="65"/>
                  </a:lnTo>
                  <a:lnTo>
                    <a:pt x="5795" y="64"/>
                  </a:lnTo>
                  <a:lnTo>
                    <a:pt x="5797" y="62"/>
                  </a:lnTo>
                  <a:lnTo>
                    <a:pt x="5799" y="57"/>
                  </a:lnTo>
                  <a:lnTo>
                    <a:pt x="5802" y="55"/>
                  </a:lnTo>
                  <a:lnTo>
                    <a:pt x="5804" y="57"/>
                  </a:lnTo>
                  <a:lnTo>
                    <a:pt x="5806" y="62"/>
                  </a:lnTo>
                  <a:lnTo>
                    <a:pt x="5808" y="74"/>
                  </a:lnTo>
                  <a:lnTo>
                    <a:pt x="5810" y="99"/>
                  </a:lnTo>
                  <a:lnTo>
                    <a:pt x="5812" y="163"/>
                  </a:lnTo>
                  <a:lnTo>
                    <a:pt x="5814" y="246"/>
                  </a:lnTo>
                  <a:lnTo>
                    <a:pt x="5816" y="326"/>
                  </a:lnTo>
                  <a:lnTo>
                    <a:pt x="5819" y="357"/>
                  </a:lnTo>
                  <a:lnTo>
                    <a:pt x="5821" y="354"/>
                  </a:lnTo>
                  <a:lnTo>
                    <a:pt x="5823" y="321"/>
                  </a:lnTo>
                  <a:lnTo>
                    <a:pt x="5825" y="277"/>
                  </a:lnTo>
                  <a:lnTo>
                    <a:pt x="5827" y="233"/>
                  </a:lnTo>
                  <a:lnTo>
                    <a:pt x="5829" y="196"/>
                  </a:lnTo>
                  <a:lnTo>
                    <a:pt x="5831" y="166"/>
                  </a:lnTo>
                  <a:lnTo>
                    <a:pt x="5833" y="141"/>
                  </a:lnTo>
                  <a:lnTo>
                    <a:pt x="5836" y="121"/>
                  </a:lnTo>
                  <a:lnTo>
                    <a:pt x="5838" y="105"/>
                  </a:lnTo>
                  <a:lnTo>
                    <a:pt x="5840" y="99"/>
                  </a:lnTo>
                  <a:lnTo>
                    <a:pt x="5842" y="100"/>
                  </a:lnTo>
                  <a:lnTo>
                    <a:pt x="5844" y="104"/>
                  </a:lnTo>
                  <a:lnTo>
                    <a:pt x="5846" y="111"/>
                  </a:lnTo>
                  <a:lnTo>
                    <a:pt x="5848" y="112"/>
                  </a:lnTo>
                  <a:lnTo>
                    <a:pt x="5850" y="103"/>
                  </a:lnTo>
                  <a:lnTo>
                    <a:pt x="5853" y="96"/>
                  </a:lnTo>
                  <a:lnTo>
                    <a:pt x="5855" y="83"/>
                  </a:lnTo>
                  <a:lnTo>
                    <a:pt x="5857" y="76"/>
                  </a:lnTo>
                  <a:lnTo>
                    <a:pt x="5859" y="71"/>
                  </a:lnTo>
                  <a:lnTo>
                    <a:pt x="5861" y="71"/>
                  </a:lnTo>
                  <a:lnTo>
                    <a:pt x="5863" y="71"/>
                  </a:lnTo>
                  <a:lnTo>
                    <a:pt x="5865" y="67"/>
                  </a:lnTo>
                  <a:lnTo>
                    <a:pt x="5868" y="63"/>
                  </a:lnTo>
                  <a:lnTo>
                    <a:pt x="5870" y="59"/>
                  </a:lnTo>
                  <a:lnTo>
                    <a:pt x="5872" y="52"/>
                  </a:lnTo>
                  <a:lnTo>
                    <a:pt x="5874" y="53"/>
                  </a:lnTo>
                  <a:lnTo>
                    <a:pt x="5876" y="52"/>
                  </a:lnTo>
                  <a:lnTo>
                    <a:pt x="5878" y="55"/>
                  </a:lnTo>
                  <a:lnTo>
                    <a:pt x="5880" y="65"/>
                  </a:lnTo>
                  <a:lnTo>
                    <a:pt x="5882" y="77"/>
                  </a:lnTo>
                  <a:lnTo>
                    <a:pt x="5885" y="92"/>
                  </a:lnTo>
                  <a:lnTo>
                    <a:pt x="5887" y="105"/>
                  </a:lnTo>
                  <a:lnTo>
                    <a:pt x="5889" y="109"/>
                  </a:lnTo>
                  <a:lnTo>
                    <a:pt x="5891" y="101"/>
                  </a:lnTo>
                  <a:lnTo>
                    <a:pt x="5893" y="95"/>
                  </a:lnTo>
                  <a:lnTo>
                    <a:pt x="5895" y="79"/>
                  </a:lnTo>
                  <a:lnTo>
                    <a:pt x="5897" y="78"/>
                  </a:lnTo>
                  <a:lnTo>
                    <a:pt x="5899" y="80"/>
                  </a:lnTo>
                  <a:lnTo>
                    <a:pt x="5902" y="78"/>
                  </a:lnTo>
                  <a:lnTo>
                    <a:pt x="5904" y="80"/>
                  </a:lnTo>
                  <a:lnTo>
                    <a:pt x="5906" y="76"/>
                  </a:lnTo>
                  <a:lnTo>
                    <a:pt x="5908" y="80"/>
                  </a:lnTo>
                  <a:lnTo>
                    <a:pt x="5910" y="81"/>
                  </a:lnTo>
                  <a:lnTo>
                    <a:pt x="5912" y="80"/>
                  </a:lnTo>
                  <a:lnTo>
                    <a:pt x="5914" y="84"/>
                  </a:lnTo>
                  <a:lnTo>
                    <a:pt x="5916" y="78"/>
                  </a:lnTo>
                  <a:lnTo>
                    <a:pt x="5919" y="71"/>
                  </a:lnTo>
                  <a:lnTo>
                    <a:pt x="5921" y="63"/>
                  </a:lnTo>
                  <a:lnTo>
                    <a:pt x="5923" y="56"/>
                  </a:lnTo>
                  <a:lnTo>
                    <a:pt x="5925" y="51"/>
                  </a:lnTo>
                  <a:lnTo>
                    <a:pt x="5927" y="47"/>
                  </a:lnTo>
                  <a:lnTo>
                    <a:pt x="5929" y="47"/>
                  </a:lnTo>
                  <a:lnTo>
                    <a:pt x="5931" y="45"/>
                  </a:lnTo>
                  <a:lnTo>
                    <a:pt x="5934" y="44"/>
                  </a:lnTo>
                  <a:lnTo>
                    <a:pt x="5936" y="44"/>
                  </a:lnTo>
                  <a:lnTo>
                    <a:pt x="5938" y="44"/>
                  </a:lnTo>
                  <a:lnTo>
                    <a:pt x="5940" y="44"/>
                  </a:lnTo>
                  <a:lnTo>
                    <a:pt x="5942" y="46"/>
                  </a:lnTo>
                  <a:lnTo>
                    <a:pt x="5944" y="50"/>
                  </a:lnTo>
                  <a:lnTo>
                    <a:pt x="5946" y="59"/>
                  </a:lnTo>
                  <a:lnTo>
                    <a:pt x="5948" y="67"/>
                  </a:lnTo>
                  <a:lnTo>
                    <a:pt x="5951" y="82"/>
                  </a:lnTo>
                  <a:lnTo>
                    <a:pt x="5953" y="98"/>
                  </a:lnTo>
                  <a:lnTo>
                    <a:pt x="5955" y="104"/>
                  </a:lnTo>
                  <a:lnTo>
                    <a:pt x="5957" y="104"/>
                  </a:lnTo>
                  <a:lnTo>
                    <a:pt x="5959" y="88"/>
                  </a:lnTo>
                  <a:lnTo>
                    <a:pt x="5961" y="77"/>
                  </a:lnTo>
                  <a:lnTo>
                    <a:pt x="5963" y="62"/>
                  </a:lnTo>
                  <a:lnTo>
                    <a:pt x="5965" y="53"/>
                  </a:lnTo>
                  <a:lnTo>
                    <a:pt x="5968" y="49"/>
                  </a:lnTo>
                  <a:lnTo>
                    <a:pt x="5970" y="47"/>
                  </a:lnTo>
                  <a:lnTo>
                    <a:pt x="5972" y="46"/>
                  </a:lnTo>
                  <a:lnTo>
                    <a:pt x="5974" y="47"/>
                  </a:lnTo>
                  <a:lnTo>
                    <a:pt x="5976" y="48"/>
                  </a:lnTo>
                  <a:lnTo>
                    <a:pt x="5978" y="48"/>
                  </a:lnTo>
                  <a:lnTo>
                    <a:pt x="5980" y="50"/>
                  </a:lnTo>
                  <a:lnTo>
                    <a:pt x="5982" y="48"/>
                  </a:lnTo>
                  <a:lnTo>
                    <a:pt x="5985" y="49"/>
                  </a:lnTo>
                  <a:lnTo>
                    <a:pt x="5987" y="47"/>
                  </a:lnTo>
                  <a:lnTo>
                    <a:pt x="5989" y="48"/>
                  </a:lnTo>
                  <a:lnTo>
                    <a:pt x="5991" y="50"/>
                  </a:lnTo>
                  <a:lnTo>
                    <a:pt x="5993" y="56"/>
                  </a:lnTo>
                  <a:lnTo>
                    <a:pt x="5995" y="60"/>
                  </a:lnTo>
                  <a:lnTo>
                    <a:pt x="5997" y="63"/>
                  </a:lnTo>
                  <a:lnTo>
                    <a:pt x="6000" y="66"/>
                  </a:lnTo>
                  <a:lnTo>
                    <a:pt x="6002" y="68"/>
                  </a:lnTo>
                  <a:lnTo>
                    <a:pt x="6004" y="63"/>
                  </a:lnTo>
                  <a:lnTo>
                    <a:pt x="6006" y="64"/>
                  </a:lnTo>
                  <a:lnTo>
                    <a:pt x="6008" y="64"/>
                  </a:lnTo>
                  <a:lnTo>
                    <a:pt x="6010" y="64"/>
                  </a:lnTo>
                  <a:lnTo>
                    <a:pt x="6012" y="65"/>
                  </a:lnTo>
                  <a:lnTo>
                    <a:pt x="6014" y="66"/>
                  </a:lnTo>
                  <a:lnTo>
                    <a:pt x="6017" y="68"/>
                  </a:lnTo>
                  <a:lnTo>
                    <a:pt x="6019" y="73"/>
                  </a:lnTo>
                  <a:lnTo>
                    <a:pt x="6021" y="95"/>
                  </a:lnTo>
                  <a:lnTo>
                    <a:pt x="6023" y="129"/>
                  </a:lnTo>
                  <a:lnTo>
                    <a:pt x="6025" y="161"/>
                  </a:lnTo>
                  <a:lnTo>
                    <a:pt x="6027" y="178"/>
                  </a:lnTo>
                  <a:lnTo>
                    <a:pt x="6029" y="165"/>
                  </a:lnTo>
                  <a:lnTo>
                    <a:pt x="6031" y="134"/>
                  </a:lnTo>
                  <a:lnTo>
                    <a:pt x="6034" y="107"/>
                  </a:lnTo>
                  <a:lnTo>
                    <a:pt x="6036" y="102"/>
                  </a:lnTo>
                  <a:lnTo>
                    <a:pt x="6038" y="126"/>
                  </a:lnTo>
                  <a:lnTo>
                    <a:pt x="6040" y="184"/>
                  </a:lnTo>
                  <a:lnTo>
                    <a:pt x="6042" y="243"/>
                  </a:lnTo>
                  <a:lnTo>
                    <a:pt x="6044" y="273"/>
                  </a:lnTo>
                  <a:lnTo>
                    <a:pt x="6046" y="266"/>
                  </a:lnTo>
                  <a:lnTo>
                    <a:pt x="6048" y="223"/>
                  </a:lnTo>
                  <a:lnTo>
                    <a:pt x="6051" y="162"/>
                  </a:lnTo>
                  <a:lnTo>
                    <a:pt x="6053" y="121"/>
                  </a:lnTo>
                  <a:lnTo>
                    <a:pt x="6055" y="101"/>
                  </a:lnTo>
                  <a:lnTo>
                    <a:pt x="6057" y="90"/>
                  </a:lnTo>
                  <a:lnTo>
                    <a:pt x="6059" y="85"/>
                  </a:lnTo>
                  <a:lnTo>
                    <a:pt x="6061" y="87"/>
                  </a:lnTo>
                  <a:lnTo>
                    <a:pt x="6063" y="96"/>
                  </a:lnTo>
                  <a:lnTo>
                    <a:pt x="6066" y="111"/>
                  </a:lnTo>
                  <a:lnTo>
                    <a:pt x="6068" y="135"/>
                  </a:lnTo>
                  <a:lnTo>
                    <a:pt x="6070" y="151"/>
                  </a:lnTo>
                  <a:lnTo>
                    <a:pt x="6072" y="158"/>
                  </a:lnTo>
                  <a:lnTo>
                    <a:pt x="6074" y="158"/>
                  </a:lnTo>
                  <a:lnTo>
                    <a:pt x="6076" y="163"/>
                  </a:lnTo>
                  <a:lnTo>
                    <a:pt x="6078" y="168"/>
                  </a:lnTo>
                  <a:lnTo>
                    <a:pt x="6080" y="163"/>
                  </a:lnTo>
                  <a:lnTo>
                    <a:pt x="6083" y="155"/>
                  </a:lnTo>
                  <a:lnTo>
                    <a:pt x="6085" y="133"/>
                  </a:lnTo>
                  <a:lnTo>
                    <a:pt x="6087" y="120"/>
                  </a:lnTo>
                  <a:lnTo>
                    <a:pt x="6089" y="105"/>
                  </a:lnTo>
                  <a:lnTo>
                    <a:pt x="6091" y="87"/>
                  </a:lnTo>
                  <a:lnTo>
                    <a:pt x="6093" y="71"/>
                  </a:lnTo>
                  <a:lnTo>
                    <a:pt x="6095" y="69"/>
                  </a:lnTo>
                  <a:lnTo>
                    <a:pt x="6097" y="69"/>
                  </a:lnTo>
                  <a:lnTo>
                    <a:pt x="6100" y="78"/>
                  </a:lnTo>
                  <a:lnTo>
                    <a:pt x="6102" y="81"/>
                  </a:lnTo>
                  <a:lnTo>
                    <a:pt x="6104" y="83"/>
                  </a:lnTo>
                  <a:lnTo>
                    <a:pt x="6106" y="85"/>
                  </a:lnTo>
                  <a:lnTo>
                    <a:pt x="6108" y="79"/>
                  </a:lnTo>
                  <a:lnTo>
                    <a:pt x="6110" y="78"/>
                  </a:lnTo>
                  <a:lnTo>
                    <a:pt x="6112" y="81"/>
                  </a:lnTo>
                  <a:lnTo>
                    <a:pt x="6115" y="87"/>
                  </a:lnTo>
                  <a:lnTo>
                    <a:pt x="6117" y="102"/>
                  </a:lnTo>
                  <a:lnTo>
                    <a:pt x="6119" y="127"/>
                  </a:lnTo>
                  <a:lnTo>
                    <a:pt x="6121" y="150"/>
                  </a:lnTo>
                  <a:lnTo>
                    <a:pt x="6123" y="154"/>
                  </a:lnTo>
                  <a:lnTo>
                    <a:pt x="6125" y="140"/>
                  </a:lnTo>
                  <a:lnTo>
                    <a:pt x="6127" y="115"/>
                  </a:lnTo>
                  <a:lnTo>
                    <a:pt x="6129" y="91"/>
                  </a:lnTo>
                  <a:lnTo>
                    <a:pt x="6132" y="76"/>
                  </a:lnTo>
                  <a:lnTo>
                    <a:pt x="6134" y="71"/>
                  </a:lnTo>
                  <a:lnTo>
                    <a:pt x="6136" y="71"/>
                  </a:lnTo>
                  <a:lnTo>
                    <a:pt x="6138" y="70"/>
                  </a:lnTo>
                  <a:lnTo>
                    <a:pt x="6140" y="67"/>
                  </a:lnTo>
                  <a:lnTo>
                    <a:pt x="6142" y="69"/>
                  </a:lnTo>
                  <a:lnTo>
                    <a:pt x="6144" y="71"/>
                  </a:lnTo>
                  <a:lnTo>
                    <a:pt x="6146" y="67"/>
                  </a:lnTo>
                  <a:lnTo>
                    <a:pt x="6149" y="66"/>
                  </a:lnTo>
                  <a:lnTo>
                    <a:pt x="6151" y="63"/>
                  </a:lnTo>
                  <a:lnTo>
                    <a:pt x="6153" y="63"/>
                  </a:lnTo>
                  <a:lnTo>
                    <a:pt x="6155" y="63"/>
                  </a:lnTo>
                  <a:lnTo>
                    <a:pt x="6157" y="60"/>
                  </a:lnTo>
                  <a:lnTo>
                    <a:pt x="6159" y="59"/>
                  </a:lnTo>
                  <a:lnTo>
                    <a:pt x="6161" y="59"/>
                  </a:lnTo>
                  <a:lnTo>
                    <a:pt x="6163" y="63"/>
                  </a:lnTo>
                  <a:lnTo>
                    <a:pt x="6166" y="72"/>
                  </a:lnTo>
                  <a:lnTo>
                    <a:pt x="6168" y="84"/>
                  </a:lnTo>
                  <a:lnTo>
                    <a:pt x="6170" y="102"/>
                  </a:lnTo>
                  <a:lnTo>
                    <a:pt x="6172" y="124"/>
                  </a:lnTo>
                  <a:lnTo>
                    <a:pt x="6174" y="130"/>
                  </a:lnTo>
                  <a:lnTo>
                    <a:pt x="6176" y="129"/>
                  </a:lnTo>
                  <a:lnTo>
                    <a:pt x="6178" y="119"/>
                  </a:lnTo>
                  <a:lnTo>
                    <a:pt x="6181" y="115"/>
                  </a:lnTo>
                  <a:lnTo>
                    <a:pt x="6183" y="128"/>
                  </a:lnTo>
                  <a:lnTo>
                    <a:pt x="6185" y="146"/>
                  </a:lnTo>
                  <a:lnTo>
                    <a:pt x="6187" y="160"/>
                  </a:lnTo>
                  <a:lnTo>
                    <a:pt x="6189" y="164"/>
                  </a:lnTo>
                  <a:lnTo>
                    <a:pt x="6191" y="161"/>
                  </a:lnTo>
                  <a:lnTo>
                    <a:pt x="6193" y="157"/>
                  </a:lnTo>
                  <a:lnTo>
                    <a:pt x="6195" y="148"/>
                  </a:lnTo>
                  <a:lnTo>
                    <a:pt x="6198" y="130"/>
                  </a:lnTo>
                  <a:lnTo>
                    <a:pt x="6200" y="106"/>
                  </a:lnTo>
                  <a:lnTo>
                    <a:pt x="6202" y="92"/>
                  </a:lnTo>
                  <a:lnTo>
                    <a:pt x="6204" y="81"/>
                  </a:lnTo>
                  <a:lnTo>
                    <a:pt x="6206" y="81"/>
                  </a:lnTo>
                  <a:lnTo>
                    <a:pt x="6208" y="80"/>
                  </a:lnTo>
                  <a:lnTo>
                    <a:pt x="6210" y="79"/>
                  </a:lnTo>
                  <a:lnTo>
                    <a:pt x="6212" y="85"/>
                  </a:lnTo>
                  <a:lnTo>
                    <a:pt x="6215" y="87"/>
                  </a:lnTo>
                  <a:lnTo>
                    <a:pt x="6217" y="96"/>
                  </a:lnTo>
                  <a:lnTo>
                    <a:pt x="6219" y="98"/>
                  </a:lnTo>
                  <a:lnTo>
                    <a:pt x="6221" y="93"/>
                  </a:lnTo>
                  <a:lnTo>
                    <a:pt x="6223" y="90"/>
                  </a:lnTo>
                  <a:lnTo>
                    <a:pt x="6225" y="91"/>
                  </a:lnTo>
                  <a:lnTo>
                    <a:pt x="6227" y="99"/>
                  </a:lnTo>
                  <a:lnTo>
                    <a:pt x="6229" y="106"/>
                  </a:lnTo>
                  <a:lnTo>
                    <a:pt x="6232" y="113"/>
                  </a:lnTo>
                  <a:lnTo>
                    <a:pt x="6234" y="117"/>
                  </a:lnTo>
                  <a:lnTo>
                    <a:pt x="6236" y="131"/>
                  </a:lnTo>
                  <a:lnTo>
                    <a:pt x="6238" y="148"/>
                  </a:lnTo>
                  <a:lnTo>
                    <a:pt x="6240" y="165"/>
                  </a:lnTo>
                  <a:lnTo>
                    <a:pt x="6242" y="177"/>
                  </a:lnTo>
                  <a:lnTo>
                    <a:pt x="6244" y="186"/>
                  </a:lnTo>
                  <a:lnTo>
                    <a:pt x="6247" y="180"/>
                  </a:lnTo>
                  <a:lnTo>
                    <a:pt x="6249" y="165"/>
                  </a:lnTo>
                  <a:lnTo>
                    <a:pt x="6251" y="140"/>
                  </a:lnTo>
                  <a:lnTo>
                    <a:pt x="6253" y="115"/>
                  </a:lnTo>
                  <a:lnTo>
                    <a:pt x="6255" y="96"/>
                  </a:lnTo>
                  <a:lnTo>
                    <a:pt x="6257" y="81"/>
                  </a:lnTo>
                  <a:lnTo>
                    <a:pt x="6259" y="70"/>
                  </a:lnTo>
                  <a:lnTo>
                    <a:pt x="6261" y="64"/>
                  </a:lnTo>
                  <a:lnTo>
                    <a:pt x="6264" y="61"/>
                  </a:lnTo>
                  <a:lnTo>
                    <a:pt x="6266" y="62"/>
                  </a:lnTo>
                  <a:lnTo>
                    <a:pt x="6268" y="64"/>
                  </a:lnTo>
                  <a:lnTo>
                    <a:pt x="6270" y="69"/>
                  </a:lnTo>
                  <a:lnTo>
                    <a:pt x="6272" y="74"/>
                  </a:lnTo>
                  <a:lnTo>
                    <a:pt x="6274" y="79"/>
                  </a:lnTo>
                  <a:lnTo>
                    <a:pt x="6276" y="83"/>
                  </a:lnTo>
                  <a:lnTo>
                    <a:pt x="6278" y="80"/>
                  </a:lnTo>
                  <a:lnTo>
                    <a:pt x="6281" y="76"/>
                  </a:lnTo>
                  <a:lnTo>
                    <a:pt x="6283" y="73"/>
                  </a:lnTo>
                  <a:lnTo>
                    <a:pt x="6285" y="64"/>
                  </a:lnTo>
                  <a:lnTo>
                    <a:pt x="6287" y="63"/>
                  </a:lnTo>
                  <a:lnTo>
                    <a:pt x="6289" y="68"/>
                  </a:lnTo>
                  <a:lnTo>
                    <a:pt x="6291" y="73"/>
                  </a:lnTo>
                  <a:lnTo>
                    <a:pt x="6293" y="83"/>
                  </a:lnTo>
                  <a:lnTo>
                    <a:pt x="6295" y="85"/>
                  </a:lnTo>
                  <a:lnTo>
                    <a:pt x="6298" y="80"/>
                  </a:lnTo>
                  <a:lnTo>
                    <a:pt x="6300" y="73"/>
                  </a:lnTo>
                  <a:lnTo>
                    <a:pt x="6302" y="67"/>
                  </a:lnTo>
                  <a:lnTo>
                    <a:pt x="6304" y="64"/>
                  </a:lnTo>
                  <a:lnTo>
                    <a:pt x="6306" y="59"/>
                  </a:lnTo>
                  <a:lnTo>
                    <a:pt x="6308" y="58"/>
                  </a:lnTo>
                  <a:lnTo>
                    <a:pt x="6310" y="59"/>
                  </a:lnTo>
                  <a:lnTo>
                    <a:pt x="6313" y="58"/>
                  </a:lnTo>
                  <a:lnTo>
                    <a:pt x="6315" y="60"/>
                  </a:lnTo>
                  <a:lnTo>
                    <a:pt x="6317" y="62"/>
                  </a:lnTo>
                  <a:lnTo>
                    <a:pt x="6319" y="60"/>
                  </a:lnTo>
                  <a:lnTo>
                    <a:pt x="6321" y="60"/>
                  </a:lnTo>
                  <a:lnTo>
                    <a:pt x="6323" y="59"/>
                  </a:lnTo>
                  <a:lnTo>
                    <a:pt x="6325" y="59"/>
                  </a:lnTo>
                  <a:lnTo>
                    <a:pt x="6327" y="59"/>
                  </a:lnTo>
                  <a:lnTo>
                    <a:pt x="6330" y="60"/>
                  </a:lnTo>
                  <a:lnTo>
                    <a:pt x="6332" y="64"/>
                  </a:lnTo>
                  <a:lnTo>
                    <a:pt x="6334" y="67"/>
                  </a:lnTo>
                  <a:lnTo>
                    <a:pt x="6336" y="74"/>
                  </a:lnTo>
                  <a:lnTo>
                    <a:pt x="6338" y="68"/>
                  </a:lnTo>
                  <a:lnTo>
                    <a:pt x="6340" y="65"/>
                  </a:lnTo>
                  <a:lnTo>
                    <a:pt x="6342" y="64"/>
                  </a:lnTo>
                  <a:lnTo>
                    <a:pt x="6344" y="67"/>
                  </a:lnTo>
                  <a:lnTo>
                    <a:pt x="6347" y="76"/>
                  </a:lnTo>
                  <a:lnTo>
                    <a:pt x="6349" y="82"/>
                  </a:lnTo>
                  <a:lnTo>
                    <a:pt x="6351" y="94"/>
                  </a:lnTo>
                  <a:lnTo>
                    <a:pt x="6353" y="116"/>
                  </a:lnTo>
                  <a:lnTo>
                    <a:pt x="6355" y="149"/>
                  </a:lnTo>
                  <a:lnTo>
                    <a:pt x="6357" y="183"/>
                  </a:lnTo>
                  <a:lnTo>
                    <a:pt x="6359" y="198"/>
                  </a:lnTo>
                  <a:lnTo>
                    <a:pt x="6361" y="197"/>
                  </a:lnTo>
                  <a:lnTo>
                    <a:pt x="6364" y="197"/>
                  </a:lnTo>
                  <a:lnTo>
                    <a:pt x="6366" y="200"/>
                  </a:lnTo>
                  <a:lnTo>
                    <a:pt x="6368" y="220"/>
                  </a:lnTo>
                  <a:lnTo>
                    <a:pt x="6370" y="217"/>
                  </a:lnTo>
                  <a:lnTo>
                    <a:pt x="6372" y="197"/>
                  </a:lnTo>
                  <a:lnTo>
                    <a:pt x="6374" y="153"/>
                  </a:lnTo>
                  <a:lnTo>
                    <a:pt x="6376" y="124"/>
                  </a:lnTo>
                  <a:lnTo>
                    <a:pt x="6379" y="107"/>
                  </a:lnTo>
                  <a:lnTo>
                    <a:pt x="6381" y="100"/>
                  </a:lnTo>
                  <a:lnTo>
                    <a:pt x="6383" y="102"/>
                  </a:lnTo>
                  <a:lnTo>
                    <a:pt x="6385" y="105"/>
                  </a:lnTo>
                  <a:lnTo>
                    <a:pt x="6387" y="112"/>
                  </a:lnTo>
                  <a:lnTo>
                    <a:pt x="6389" y="120"/>
                  </a:lnTo>
                  <a:lnTo>
                    <a:pt x="6391" y="135"/>
                  </a:lnTo>
                  <a:lnTo>
                    <a:pt x="6393" y="174"/>
                  </a:lnTo>
                  <a:lnTo>
                    <a:pt x="6396" y="230"/>
                  </a:lnTo>
                  <a:lnTo>
                    <a:pt x="6398" y="257"/>
                  </a:lnTo>
                  <a:lnTo>
                    <a:pt x="6400" y="238"/>
                  </a:lnTo>
                  <a:lnTo>
                    <a:pt x="6402" y="188"/>
                  </a:lnTo>
                  <a:lnTo>
                    <a:pt x="6404" y="135"/>
                  </a:lnTo>
                  <a:lnTo>
                    <a:pt x="6406" y="105"/>
                  </a:lnTo>
                  <a:lnTo>
                    <a:pt x="6408" y="91"/>
                  </a:lnTo>
                  <a:lnTo>
                    <a:pt x="6410" y="81"/>
                  </a:lnTo>
                  <a:lnTo>
                    <a:pt x="6413" y="79"/>
                  </a:lnTo>
                  <a:lnTo>
                    <a:pt x="6415" y="77"/>
                  </a:lnTo>
                  <a:lnTo>
                    <a:pt x="6417" y="77"/>
                  </a:lnTo>
                  <a:lnTo>
                    <a:pt x="6419" y="77"/>
                  </a:lnTo>
                  <a:lnTo>
                    <a:pt x="6421" y="73"/>
                  </a:lnTo>
                  <a:lnTo>
                    <a:pt x="6423" y="69"/>
                  </a:lnTo>
                  <a:lnTo>
                    <a:pt x="6425" y="70"/>
                  </a:lnTo>
                  <a:lnTo>
                    <a:pt x="6427" y="77"/>
                  </a:lnTo>
                  <a:lnTo>
                    <a:pt x="6430" y="82"/>
                  </a:lnTo>
                  <a:lnTo>
                    <a:pt x="6432" y="79"/>
                  </a:lnTo>
                  <a:lnTo>
                    <a:pt x="6434" y="73"/>
                  </a:lnTo>
                  <a:lnTo>
                    <a:pt x="6436" y="66"/>
                  </a:lnTo>
                  <a:lnTo>
                    <a:pt x="6438" y="64"/>
                  </a:lnTo>
                  <a:lnTo>
                    <a:pt x="6440" y="62"/>
                  </a:lnTo>
                  <a:lnTo>
                    <a:pt x="6442" y="75"/>
                  </a:lnTo>
                  <a:lnTo>
                    <a:pt x="6445" y="88"/>
                  </a:lnTo>
                  <a:lnTo>
                    <a:pt x="6447" y="108"/>
                  </a:lnTo>
                  <a:lnTo>
                    <a:pt x="6449" y="106"/>
                  </a:lnTo>
                  <a:lnTo>
                    <a:pt x="6451" y="100"/>
                  </a:lnTo>
                  <a:lnTo>
                    <a:pt x="6453" y="82"/>
                  </a:lnTo>
                  <a:lnTo>
                    <a:pt x="6455" y="67"/>
                  </a:lnTo>
                  <a:lnTo>
                    <a:pt x="6457" y="61"/>
                  </a:lnTo>
                  <a:lnTo>
                    <a:pt x="6459" y="57"/>
                  </a:lnTo>
                  <a:lnTo>
                    <a:pt x="6462" y="56"/>
                  </a:lnTo>
                  <a:lnTo>
                    <a:pt x="6464" y="59"/>
                  </a:lnTo>
                  <a:lnTo>
                    <a:pt x="6466" y="60"/>
                  </a:lnTo>
                  <a:lnTo>
                    <a:pt x="6468" y="65"/>
                  </a:lnTo>
                  <a:lnTo>
                    <a:pt x="6470" y="76"/>
                  </a:lnTo>
                  <a:lnTo>
                    <a:pt x="6472" y="80"/>
                  </a:lnTo>
                  <a:lnTo>
                    <a:pt x="6474" y="76"/>
                  </a:lnTo>
                  <a:lnTo>
                    <a:pt x="6476" y="74"/>
                  </a:lnTo>
                  <a:lnTo>
                    <a:pt x="6479" y="67"/>
                  </a:lnTo>
                  <a:lnTo>
                    <a:pt x="6481" y="66"/>
                  </a:lnTo>
                  <a:lnTo>
                    <a:pt x="6483" y="66"/>
                  </a:lnTo>
                  <a:lnTo>
                    <a:pt x="6485" y="68"/>
                  </a:lnTo>
                  <a:lnTo>
                    <a:pt x="6487" y="69"/>
                  </a:lnTo>
                  <a:lnTo>
                    <a:pt x="6489" y="69"/>
                  </a:lnTo>
                  <a:lnTo>
                    <a:pt x="6491" y="68"/>
                  </a:lnTo>
                  <a:lnTo>
                    <a:pt x="6493" y="73"/>
                  </a:lnTo>
                  <a:lnTo>
                    <a:pt x="6496" y="76"/>
                  </a:lnTo>
                  <a:lnTo>
                    <a:pt x="6498" y="85"/>
                  </a:lnTo>
                  <a:lnTo>
                    <a:pt x="6500" y="93"/>
                  </a:lnTo>
                  <a:lnTo>
                    <a:pt x="6502" y="115"/>
                  </a:lnTo>
                  <a:lnTo>
                    <a:pt x="6504" y="155"/>
                  </a:lnTo>
                  <a:lnTo>
                    <a:pt x="6506" y="203"/>
                  </a:lnTo>
                  <a:lnTo>
                    <a:pt x="6508" y="224"/>
                  </a:lnTo>
                  <a:lnTo>
                    <a:pt x="6511" y="203"/>
                  </a:lnTo>
                  <a:lnTo>
                    <a:pt x="6513" y="154"/>
                  </a:lnTo>
                  <a:lnTo>
                    <a:pt x="6515" y="118"/>
                  </a:lnTo>
                  <a:lnTo>
                    <a:pt x="6517" y="94"/>
                  </a:lnTo>
                  <a:lnTo>
                    <a:pt x="6519" y="82"/>
                  </a:lnTo>
                  <a:lnTo>
                    <a:pt x="6521" y="71"/>
                  </a:lnTo>
                  <a:lnTo>
                    <a:pt x="6523" y="64"/>
                  </a:lnTo>
                  <a:lnTo>
                    <a:pt x="6525" y="62"/>
                  </a:lnTo>
                  <a:lnTo>
                    <a:pt x="6528" y="63"/>
                  </a:lnTo>
                  <a:lnTo>
                    <a:pt x="6530" y="67"/>
                  </a:lnTo>
                  <a:lnTo>
                    <a:pt x="6532" y="68"/>
                  </a:lnTo>
                  <a:lnTo>
                    <a:pt x="6534" y="68"/>
                  </a:lnTo>
                  <a:lnTo>
                    <a:pt x="6536" y="72"/>
                  </a:lnTo>
                  <a:lnTo>
                    <a:pt x="6538" y="73"/>
                  </a:lnTo>
                  <a:lnTo>
                    <a:pt x="6540" y="73"/>
                  </a:lnTo>
                  <a:lnTo>
                    <a:pt x="6542" y="74"/>
                  </a:lnTo>
                  <a:lnTo>
                    <a:pt x="6545" y="76"/>
                  </a:lnTo>
                  <a:lnTo>
                    <a:pt x="6547" y="77"/>
                  </a:lnTo>
                  <a:lnTo>
                    <a:pt x="6549" y="76"/>
                  </a:lnTo>
                  <a:lnTo>
                    <a:pt x="6551" y="67"/>
                  </a:lnTo>
                  <a:lnTo>
                    <a:pt x="6553" y="58"/>
                  </a:lnTo>
                  <a:lnTo>
                    <a:pt x="6555" y="59"/>
                  </a:lnTo>
                  <a:lnTo>
                    <a:pt x="6557" y="58"/>
                  </a:lnTo>
                  <a:lnTo>
                    <a:pt x="6560" y="69"/>
                  </a:lnTo>
                  <a:lnTo>
                    <a:pt x="6562" y="75"/>
                  </a:lnTo>
                  <a:lnTo>
                    <a:pt x="6564" y="84"/>
                  </a:lnTo>
                  <a:lnTo>
                    <a:pt x="6566" y="82"/>
                  </a:lnTo>
                  <a:lnTo>
                    <a:pt x="6568" y="77"/>
                  </a:lnTo>
                  <a:lnTo>
                    <a:pt x="6570" y="77"/>
                  </a:lnTo>
                  <a:lnTo>
                    <a:pt x="6572" y="84"/>
                  </a:lnTo>
                  <a:lnTo>
                    <a:pt x="6574" y="89"/>
                  </a:lnTo>
                  <a:lnTo>
                    <a:pt x="6577" y="95"/>
                  </a:lnTo>
                  <a:lnTo>
                    <a:pt x="6579" y="91"/>
                  </a:lnTo>
                  <a:lnTo>
                    <a:pt x="6581" y="81"/>
                  </a:lnTo>
                  <a:lnTo>
                    <a:pt x="6583" y="75"/>
                  </a:lnTo>
                  <a:lnTo>
                    <a:pt x="6585" y="72"/>
                  </a:lnTo>
                  <a:lnTo>
                    <a:pt x="6587" y="70"/>
                  </a:lnTo>
                  <a:lnTo>
                    <a:pt x="6589" y="68"/>
                  </a:lnTo>
                  <a:lnTo>
                    <a:pt x="6591" y="71"/>
                  </a:lnTo>
                  <a:lnTo>
                    <a:pt x="6594" y="89"/>
                  </a:lnTo>
                  <a:lnTo>
                    <a:pt x="6596" y="135"/>
                  </a:lnTo>
                  <a:lnTo>
                    <a:pt x="6598" y="217"/>
                  </a:lnTo>
                  <a:lnTo>
                    <a:pt x="6600" y="299"/>
                  </a:lnTo>
                  <a:lnTo>
                    <a:pt x="6602" y="309"/>
                  </a:lnTo>
                  <a:lnTo>
                    <a:pt x="6604" y="257"/>
                  </a:lnTo>
                  <a:lnTo>
                    <a:pt x="6606" y="175"/>
                  </a:lnTo>
                  <a:lnTo>
                    <a:pt x="6608" y="121"/>
                  </a:lnTo>
                  <a:lnTo>
                    <a:pt x="6611" y="99"/>
                  </a:lnTo>
                  <a:lnTo>
                    <a:pt x="6613" y="87"/>
                  </a:lnTo>
                  <a:lnTo>
                    <a:pt x="6615" y="85"/>
                  </a:lnTo>
                  <a:lnTo>
                    <a:pt x="6617" y="86"/>
                  </a:lnTo>
                  <a:lnTo>
                    <a:pt x="6619" y="86"/>
                  </a:lnTo>
                  <a:lnTo>
                    <a:pt x="6621" y="89"/>
                  </a:lnTo>
                  <a:lnTo>
                    <a:pt x="6623" y="99"/>
                  </a:lnTo>
                  <a:lnTo>
                    <a:pt x="6626" y="105"/>
                  </a:lnTo>
                  <a:lnTo>
                    <a:pt x="6628" y="111"/>
                  </a:lnTo>
                  <a:lnTo>
                    <a:pt x="6630" y="131"/>
                  </a:lnTo>
                  <a:lnTo>
                    <a:pt x="6632" y="219"/>
                  </a:lnTo>
                  <a:lnTo>
                    <a:pt x="6634" y="459"/>
                  </a:lnTo>
                  <a:lnTo>
                    <a:pt x="6636" y="935"/>
                  </a:lnTo>
                  <a:lnTo>
                    <a:pt x="6638" y="1518"/>
                  </a:lnTo>
                  <a:lnTo>
                    <a:pt x="6640" y="1766"/>
                  </a:lnTo>
                  <a:lnTo>
                    <a:pt x="6643" y="1451"/>
                  </a:lnTo>
                  <a:lnTo>
                    <a:pt x="6645" y="898"/>
                  </a:lnTo>
                  <a:lnTo>
                    <a:pt x="6647" y="458"/>
                  </a:lnTo>
                  <a:lnTo>
                    <a:pt x="6649" y="247"/>
                  </a:lnTo>
                  <a:lnTo>
                    <a:pt x="6651" y="174"/>
                  </a:lnTo>
                  <a:lnTo>
                    <a:pt x="6653" y="143"/>
                  </a:lnTo>
                  <a:lnTo>
                    <a:pt x="6655" y="130"/>
                  </a:lnTo>
                  <a:lnTo>
                    <a:pt x="6657" y="125"/>
                  </a:lnTo>
                  <a:lnTo>
                    <a:pt x="6660" y="128"/>
                  </a:lnTo>
                  <a:lnTo>
                    <a:pt x="6662" y="139"/>
                  </a:lnTo>
                  <a:lnTo>
                    <a:pt x="6664" y="146"/>
                  </a:lnTo>
                  <a:lnTo>
                    <a:pt x="6666" y="137"/>
                  </a:lnTo>
                  <a:lnTo>
                    <a:pt x="6668" y="128"/>
                  </a:lnTo>
                  <a:lnTo>
                    <a:pt x="6670" y="120"/>
                  </a:lnTo>
                  <a:lnTo>
                    <a:pt x="6672" y="124"/>
                  </a:lnTo>
                  <a:lnTo>
                    <a:pt x="6674" y="121"/>
                  </a:lnTo>
                  <a:lnTo>
                    <a:pt x="6677" y="115"/>
                  </a:lnTo>
                  <a:lnTo>
                    <a:pt x="6679" y="107"/>
                  </a:lnTo>
                  <a:lnTo>
                    <a:pt x="6681" y="100"/>
                  </a:lnTo>
                  <a:lnTo>
                    <a:pt x="6683" y="107"/>
                  </a:lnTo>
                  <a:lnTo>
                    <a:pt x="6685" y="139"/>
                  </a:lnTo>
                  <a:lnTo>
                    <a:pt x="6687" y="231"/>
                  </a:lnTo>
                  <a:lnTo>
                    <a:pt x="6689" y="419"/>
                  </a:lnTo>
                  <a:lnTo>
                    <a:pt x="6692" y="616"/>
                  </a:lnTo>
                  <a:lnTo>
                    <a:pt x="6694" y="660"/>
                  </a:lnTo>
                  <a:lnTo>
                    <a:pt x="6696" y="539"/>
                  </a:lnTo>
                  <a:lnTo>
                    <a:pt x="6698" y="349"/>
                  </a:lnTo>
                  <a:lnTo>
                    <a:pt x="6700" y="222"/>
                  </a:lnTo>
                  <a:lnTo>
                    <a:pt x="6702" y="162"/>
                  </a:lnTo>
                  <a:lnTo>
                    <a:pt x="6704" y="140"/>
                  </a:lnTo>
                  <a:lnTo>
                    <a:pt x="6706" y="126"/>
                  </a:lnTo>
                  <a:lnTo>
                    <a:pt x="6709" y="123"/>
                  </a:lnTo>
                  <a:lnTo>
                    <a:pt x="6711" y="123"/>
                  </a:lnTo>
                  <a:lnTo>
                    <a:pt x="6713" y="136"/>
                  </a:lnTo>
                  <a:lnTo>
                    <a:pt x="6715" y="144"/>
                  </a:lnTo>
                  <a:lnTo>
                    <a:pt x="6717" y="162"/>
                  </a:lnTo>
                  <a:lnTo>
                    <a:pt x="6719" y="177"/>
                  </a:lnTo>
                  <a:lnTo>
                    <a:pt x="6721" y="179"/>
                  </a:lnTo>
                  <a:lnTo>
                    <a:pt x="6723" y="169"/>
                  </a:lnTo>
                  <a:lnTo>
                    <a:pt x="6726" y="175"/>
                  </a:lnTo>
                  <a:lnTo>
                    <a:pt x="6728" y="181"/>
                  </a:lnTo>
                  <a:lnTo>
                    <a:pt x="6730" y="197"/>
                  </a:lnTo>
                  <a:lnTo>
                    <a:pt x="6732" y="227"/>
                  </a:lnTo>
                  <a:lnTo>
                    <a:pt x="6734" y="289"/>
                  </a:lnTo>
                  <a:lnTo>
                    <a:pt x="6736" y="355"/>
                  </a:lnTo>
                  <a:lnTo>
                    <a:pt x="6738" y="359"/>
                  </a:lnTo>
                  <a:lnTo>
                    <a:pt x="6740" y="315"/>
                  </a:lnTo>
                  <a:lnTo>
                    <a:pt x="6743" y="284"/>
                  </a:lnTo>
                  <a:lnTo>
                    <a:pt x="6745" y="342"/>
                  </a:lnTo>
                  <a:lnTo>
                    <a:pt x="6747" y="541"/>
                  </a:lnTo>
                  <a:lnTo>
                    <a:pt x="6749" y="836"/>
                  </a:lnTo>
                  <a:lnTo>
                    <a:pt x="6751" y="1026"/>
                  </a:lnTo>
                  <a:lnTo>
                    <a:pt x="6753" y="951"/>
                  </a:lnTo>
                  <a:lnTo>
                    <a:pt x="6755" y="676"/>
                  </a:lnTo>
                  <a:lnTo>
                    <a:pt x="6758" y="443"/>
                  </a:lnTo>
                  <a:lnTo>
                    <a:pt x="6760" y="329"/>
                  </a:lnTo>
                  <a:lnTo>
                    <a:pt x="6762" y="268"/>
                  </a:lnTo>
                  <a:lnTo>
                    <a:pt x="6764" y="237"/>
                  </a:lnTo>
                  <a:lnTo>
                    <a:pt x="6766" y="235"/>
                  </a:lnTo>
                  <a:lnTo>
                    <a:pt x="6768" y="244"/>
                  </a:lnTo>
                  <a:lnTo>
                    <a:pt x="6770" y="301"/>
                  </a:lnTo>
                  <a:lnTo>
                    <a:pt x="6772" y="327"/>
                  </a:lnTo>
                  <a:lnTo>
                    <a:pt x="6775" y="317"/>
                  </a:lnTo>
                  <a:lnTo>
                    <a:pt x="6777" y="257"/>
                  </a:lnTo>
                  <a:lnTo>
                    <a:pt x="6779" y="203"/>
                  </a:lnTo>
                  <a:lnTo>
                    <a:pt x="6781" y="189"/>
                  </a:lnTo>
                  <a:lnTo>
                    <a:pt x="6783" y="210"/>
                  </a:lnTo>
                  <a:lnTo>
                    <a:pt x="6785" y="240"/>
                  </a:lnTo>
                  <a:lnTo>
                    <a:pt x="6787" y="244"/>
                  </a:lnTo>
                  <a:lnTo>
                    <a:pt x="6789" y="221"/>
                  </a:lnTo>
                  <a:lnTo>
                    <a:pt x="6792" y="186"/>
                  </a:lnTo>
                  <a:lnTo>
                    <a:pt x="6794" y="161"/>
                  </a:lnTo>
                  <a:lnTo>
                    <a:pt x="6796" y="143"/>
                  </a:lnTo>
                  <a:lnTo>
                    <a:pt x="6798" y="127"/>
                  </a:lnTo>
                  <a:lnTo>
                    <a:pt x="6800" y="115"/>
                  </a:lnTo>
                  <a:lnTo>
                    <a:pt x="6802" y="107"/>
                  </a:lnTo>
                  <a:lnTo>
                    <a:pt x="6804" y="105"/>
                  </a:lnTo>
                  <a:lnTo>
                    <a:pt x="6806" y="112"/>
                  </a:lnTo>
                  <a:lnTo>
                    <a:pt x="6809" y="122"/>
                  </a:lnTo>
                  <a:lnTo>
                    <a:pt x="6811" y="126"/>
                  </a:lnTo>
                  <a:lnTo>
                    <a:pt x="6813" y="120"/>
                  </a:lnTo>
                  <a:lnTo>
                    <a:pt x="6815" y="105"/>
                  </a:lnTo>
                  <a:lnTo>
                    <a:pt x="6817" y="96"/>
                  </a:lnTo>
                  <a:lnTo>
                    <a:pt x="6819" y="91"/>
                  </a:lnTo>
                  <a:lnTo>
                    <a:pt x="6821" y="89"/>
                  </a:lnTo>
                  <a:lnTo>
                    <a:pt x="6824" y="91"/>
                  </a:lnTo>
                  <a:lnTo>
                    <a:pt x="6826" y="92"/>
                  </a:lnTo>
                  <a:lnTo>
                    <a:pt x="6828" y="88"/>
                  </a:lnTo>
                  <a:lnTo>
                    <a:pt x="6830" y="84"/>
                  </a:lnTo>
                  <a:lnTo>
                    <a:pt x="6832" y="83"/>
                  </a:lnTo>
                  <a:lnTo>
                    <a:pt x="6834" y="81"/>
                  </a:lnTo>
                  <a:lnTo>
                    <a:pt x="6836" y="78"/>
                  </a:lnTo>
                  <a:lnTo>
                    <a:pt x="6838" y="79"/>
                  </a:lnTo>
                  <a:lnTo>
                    <a:pt x="6841" y="81"/>
                  </a:lnTo>
                  <a:lnTo>
                    <a:pt x="6843" y="89"/>
                  </a:lnTo>
                  <a:lnTo>
                    <a:pt x="6845" y="98"/>
                  </a:lnTo>
                  <a:lnTo>
                    <a:pt x="6847" y="110"/>
                  </a:lnTo>
                  <a:lnTo>
                    <a:pt x="6849" y="112"/>
                  </a:lnTo>
                  <a:lnTo>
                    <a:pt x="6851" y="110"/>
                  </a:lnTo>
                  <a:lnTo>
                    <a:pt x="6853" y="102"/>
                  </a:lnTo>
                  <a:lnTo>
                    <a:pt x="6855" y="98"/>
                  </a:lnTo>
                  <a:lnTo>
                    <a:pt x="6858" y="90"/>
                  </a:lnTo>
                  <a:lnTo>
                    <a:pt x="6860" y="87"/>
                  </a:lnTo>
                  <a:lnTo>
                    <a:pt x="6862" y="84"/>
                  </a:lnTo>
                  <a:lnTo>
                    <a:pt x="6864" y="86"/>
                  </a:lnTo>
                  <a:lnTo>
                    <a:pt x="6866" y="85"/>
                  </a:lnTo>
                  <a:lnTo>
                    <a:pt x="6868" y="90"/>
                  </a:lnTo>
                  <a:lnTo>
                    <a:pt x="6870" y="91"/>
                  </a:lnTo>
                  <a:lnTo>
                    <a:pt x="6872" y="96"/>
                  </a:lnTo>
                  <a:lnTo>
                    <a:pt x="6875" y="104"/>
                  </a:lnTo>
                  <a:lnTo>
                    <a:pt x="6877" y="104"/>
                  </a:lnTo>
                  <a:lnTo>
                    <a:pt x="6879" y="100"/>
                  </a:lnTo>
                  <a:lnTo>
                    <a:pt x="6881" y="98"/>
                  </a:lnTo>
                  <a:lnTo>
                    <a:pt x="6883" y="97"/>
                  </a:lnTo>
                  <a:lnTo>
                    <a:pt x="6885" y="96"/>
                  </a:lnTo>
                  <a:lnTo>
                    <a:pt x="6887" y="97"/>
                  </a:lnTo>
                  <a:lnTo>
                    <a:pt x="6890" y="99"/>
                  </a:lnTo>
                  <a:lnTo>
                    <a:pt x="6892" y="96"/>
                  </a:lnTo>
                  <a:lnTo>
                    <a:pt x="6894" y="94"/>
                  </a:lnTo>
                  <a:lnTo>
                    <a:pt x="6896" y="91"/>
                  </a:lnTo>
                  <a:lnTo>
                    <a:pt x="6898" y="91"/>
                  </a:lnTo>
                  <a:lnTo>
                    <a:pt x="6900" y="94"/>
                  </a:lnTo>
                  <a:lnTo>
                    <a:pt x="6902" y="89"/>
                  </a:lnTo>
                  <a:lnTo>
                    <a:pt x="6904" y="81"/>
                  </a:lnTo>
                  <a:lnTo>
                    <a:pt x="6907" y="82"/>
                  </a:lnTo>
                  <a:lnTo>
                    <a:pt x="6909" y="83"/>
                  </a:lnTo>
                  <a:lnTo>
                    <a:pt x="6911" y="79"/>
                  </a:lnTo>
                  <a:lnTo>
                    <a:pt x="6913" y="80"/>
                  </a:lnTo>
                  <a:lnTo>
                    <a:pt x="6915" y="80"/>
                  </a:lnTo>
                  <a:lnTo>
                    <a:pt x="6917" y="80"/>
                  </a:lnTo>
                  <a:lnTo>
                    <a:pt x="6919" y="80"/>
                  </a:lnTo>
                  <a:lnTo>
                    <a:pt x="6921" y="80"/>
                  </a:lnTo>
                  <a:lnTo>
                    <a:pt x="6924" y="75"/>
                  </a:lnTo>
                  <a:lnTo>
                    <a:pt x="6926" y="72"/>
                  </a:lnTo>
                  <a:lnTo>
                    <a:pt x="6928" y="69"/>
                  </a:lnTo>
                  <a:lnTo>
                    <a:pt x="6930" y="68"/>
                  </a:lnTo>
                  <a:lnTo>
                    <a:pt x="6932" y="68"/>
                  </a:lnTo>
                  <a:lnTo>
                    <a:pt x="6934" y="67"/>
                  </a:lnTo>
                  <a:lnTo>
                    <a:pt x="6936" y="65"/>
                  </a:lnTo>
                  <a:lnTo>
                    <a:pt x="6938" y="65"/>
                  </a:lnTo>
                  <a:lnTo>
                    <a:pt x="6941" y="68"/>
                  </a:lnTo>
                  <a:lnTo>
                    <a:pt x="6943" y="66"/>
                  </a:lnTo>
                  <a:lnTo>
                    <a:pt x="6945" y="67"/>
                  </a:lnTo>
                  <a:lnTo>
                    <a:pt x="6947" y="66"/>
                  </a:lnTo>
                  <a:lnTo>
                    <a:pt x="6949" y="67"/>
                  </a:lnTo>
                  <a:lnTo>
                    <a:pt x="6951" y="73"/>
                  </a:lnTo>
                  <a:lnTo>
                    <a:pt x="6953" y="81"/>
                  </a:lnTo>
                  <a:lnTo>
                    <a:pt x="6956" y="103"/>
                  </a:lnTo>
                  <a:lnTo>
                    <a:pt x="6958" y="124"/>
                  </a:lnTo>
                  <a:lnTo>
                    <a:pt x="6960" y="137"/>
                  </a:lnTo>
                  <a:lnTo>
                    <a:pt x="6962" y="129"/>
                  </a:lnTo>
                  <a:lnTo>
                    <a:pt x="6964" y="109"/>
                  </a:lnTo>
                  <a:lnTo>
                    <a:pt x="6966" y="87"/>
                  </a:lnTo>
                  <a:lnTo>
                    <a:pt x="6968" y="77"/>
                  </a:lnTo>
                  <a:lnTo>
                    <a:pt x="6970" y="72"/>
                  </a:lnTo>
                  <a:lnTo>
                    <a:pt x="6973" y="70"/>
                  </a:lnTo>
                  <a:lnTo>
                    <a:pt x="6975" y="69"/>
                  </a:lnTo>
                  <a:lnTo>
                    <a:pt x="6977" y="70"/>
                  </a:lnTo>
                  <a:lnTo>
                    <a:pt x="6979" y="71"/>
                  </a:lnTo>
                  <a:lnTo>
                    <a:pt x="6981" y="72"/>
                  </a:lnTo>
                  <a:lnTo>
                    <a:pt x="6983" y="74"/>
                  </a:lnTo>
                  <a:lnTo>
                    <a:pt x="6985" y="86"/>
                  </a:lnTo>
                  <a:lnTo>
                    <a:pt x="6987" y="122"/>
                  </a:lnTo>
                  <a:lnTo>
                    <a:pt x="6990" y="191"/>
                  </a:lnTo>
                  <a:lnTo>
                    <a:pt x="6992" y="295"/>
                  </a:lnTo>
                  <a:lnTo>
                    <a:pt x="6994" y="381"/>
                  </a:lnTo>
                  <a:lnTo>
                    <a:pt x="6996" y="365"/>
                  </a:lnTo>
                  <a:lnTo>
                    <a:pt x="6998" y="301"/>
                  </a:lnTo>
                  <a:lnTo>
                    <a:pt x="7000" y="272"/>
                  </a:lnTo>
                  <a:lnTo>
                    <a:pt x="7002" y="322"/>
                  </a:lnTo>
                  <a:lnTo>
                    <a:pt x="7004" y="409"/>
                  </a:lnTo>
                  <a:lnTo>
                    <a:pt x="7007" y="452"/>
                  </a:lnTo>
                  <a:lnTo>
                    <a:pt x="7009" y="420"/>
                  </a:lnTo>
                  <a:lnTo>
                    <a:pt x="7011" y="349"/>
                  </a:lnTo>
                  <a:lnTo>
                    <a:pt x="7013" y="286"/>
                  </a:lnTo>
                  <a:lnTo>
                    <a:pt x="7015" y="255"/>
                  </a:lnTo>
                  <a:lnTo>
                    <a:pt x="7017" y="259"/>
                  </a:lnTo>
                  <a:lnTo>
                    <a:pt x="7019" y="250"/>
                  </a:lnTo>
                  <a:lnTo>
                    <a:pt x="7022" y="209"/>
                  </a:lnTo>
                  <a:lnTo>
                    <a:pt x="7024" y="164"/>
                  </a:lnTo>
                  <a:lnTo>
                    <a:pt x="7026" y="139"/>
                  </a:lnTo>
                  <a:lnTo>
                    <a:pt x="7028" y="131"/>
                  </a:lnTo>
                  <a:lnTo>
                    <a:pt x="7030" y="138"/>
                  </a:lnTo>
                  <a:lnTo>
                    <a:pt x="7032" y="154"/>
                  </a:lnTo>
                  <a:lnTo>
                    <a:pt x="7034" y="211"/>
                  </a:lnTo>
                  <a:lnTo>
                    <a:pt x="7036" y="302"/>
                  </a:lnTo>
                  <a:lnTo>
                    <a:pt x="7039" y="390"/>
                  </a:lnTo>
                  <a:lnTo>
                    <a:pt x="7041" y="414"/>
                  </a:lnTo>
                  <a:lnTo>
                    <a:pt x="7043" y="336"/>
                  </a:lnTo>
                  <a:lnTo>
                    <a:pt x="7045" y="236"/>
                  </a:lnTo>
                  <a:lnTo>
                    <a:pt x="7047" y="170"/>
                  </a:lnTo>
                  <a:lnTo>
                    <a:pt x="7049" y="141"/>
                  </a:lnTo>
                  <a:lnTo>
                    <a:pt x="7051" y="145"/>
                  </a:lnTo>
                  <a:lnTo>
                    <a:pt x="7053" y="167"/>
                  </a:lnTo>
                  <a:lnTo>
                    <a:pt x="7056" y="187"/>
                  </a:lnTo>
                  <a:lnTo>
                    <a:pt x="7058" y="189"/>
                  </a:lnTo>
                  <a:lnTo>
                    <a:pt x="7060" y="167"/>
                  </a:lnTo>
                  <a:lnTo>
                    <a:pt x="7062" y="156"/>
                  </a:lnTo>
                  <a:lnTo>
                    <a:pt x="7064" y="180"/>
                  </a:lnTo>
                  <a:lnTo>
                    <a:pt x="7066" y="250"/>
                  </a:lnTo>
                  <a:lnTo>
                    <a:pt x="7068" y="340"/>
                  </a:lnTo>
                  <a:lnTo>
                    <a:pt x="7071" y="440"/>
                  </a:lnTo>
                  <a:lnTo>
                    <a:pt x="7073" y="488"/>
                  </a:lnTo>
                  <a:lnTo>
                    <a:pt x="7075" y="439"/>
                  </a:lnTo>
                  <a:lnTo>
                    <a:pt x="7077" y="313"/>
                  </a:lnTo>
                  <a:lnTo>
                    <a:pt x="7079" y="205"/>
                  </a:lnTo>
                  <a:lnTo>
                    <a:pt x="7081" y="158"/>
                  </a:lnTo>
                  <a:lnTo>
                    <a:pt x="7083" y="139"/>
                  </a:lnTo>
                  <a:lnTo>
                    <a:pt x="7085" y="137"/>
                  </a:lnTo>
                  <a:lnTo>
                    <a:pt x="7088" y="128"/>
                  </a:lnTo>
                  <a:lnTo>
                    <a:pt x="7090" y="126"/>
                  </a:lnTo>
                  <a:lnTo>
                    <a:pt x="7092" y="122"/>
                  </a:lnTo>
                  <a:lnTo>
                    <a:pt x="7094" y="112"/>
                  </a:lnTo>
                  <a:lnTo>
                    <a:pt x="7096" y="117"/>
                  </a:lnTo>
                  <a:lnTo>
                    <a:pt x="7098" y="108"/>
                  </a:lnTo>
                  <a:lnTo>
                    <a:pt x="7100" y="103"/>
                  </a:lnTo>
                  <a:lnTo>
                    <a:pt x="7102" y="103"/>
                  </a:lnTo>
                  <a:lnTo>
                    <a:pt x="7105" y="98"/>
                  </a:lnTo>
                  <a:lnTo>
                    <a:pt x="7107" y="93"/>
                  </a:lnTo>
                  <a:lnTo>
                    <a:pt x="7109" y="90"/>
                  </a:lnTo>
                  <a:lnTo>
                    <a:pt x="7111" y="94"/>
                  </a:lnTo>
                  <a:lnTo>
                    <a:pt x="7113" y="102"/>
                  </a:lnTo>
                  <a:lnTo>
                    <a:pt x="7115" y="110"/>
                  </a:lnTo>
                  <a:lnTo>
                    <a:pt x="7117" y="115"/>
                  </a:lnTo>
                  <a:lnTo>
                    <a:pt x="7119" y="122"/>
                  </a:lnTo>
                  <a:lnTo>
                    <a:pt x="7122" y="121"/>
                  </a:lnTo>
                  <a:lnTo>
                    <a:pt x="7124" y="123"/>
                  </a:lnTo>
                  <a:lnTo>
                    <a:pt x="7126" y="151"/>
                  </a:lnTo>
                  <a:lnTo>
                    <a:pt x="7128" y="200"/>
                  </a:lnTo>
                  <a:lnTo>
                    <a:pt x="7130" y="263"/>
                  </a:lnTo>
                  <a:lnTo>
                    <a:pt x="7132" y="302"/>
                  </a:lnTo>
                  <a:lnTo>
                    <a:pt x="7134" y="280"/>
                  </a:lnTo>
                  <a:lnTo>
                    <a:pt x="7137" y="219"/>
                  </a:lnTo>
                  <a:lnTo>
                    <a:pt x="7139" y="157"/>
                  </a:lnTo>
                  <a:lnTo>
                    <a:pt x="7141" y="120"/>
                  </a:lnTo>
                  <a:lnTo>
                    <a:pt x="7143" y="103"/>
                  </a:lnTo>
                  <a:lnTo>
                    <a:pt x="7145" y="98"/>
                  </a:lnTo>
                  <a:lnTo>
                    <a:pt x="7147" y="96"/>
                  </a:lnTo>
                  <a:lnTo>
                    <a:pt x="7149" y="93"/>
                  </a:lnTo>
                  <a:lnTo>
                    <a:pt x="7151" y="88"/>
                  </a:lnTo>
                  <a:lnTo>
                    <a:pt x="7154" y="91"/>
                  </a:lnTo>
                  <a:lnTo>
                    <a:pt x="7156" y="90"/>
                  </a:lnTo>
                  <a:lnTo>
                    <a:pt x="7158" y="94"/>
                  </a:lnTo>
                  <a:lnTo>
                    <a:pt x="7160" y="102"/>
                  </a:lnTo>
                  <a:lnTo>
                    <a:pt x="7162" y="118"/>
                  </a:lnTo>
                  <a:lnTo>
                    <a:pt x="7164" y="141"/>
                  </a:lnTo>
                  <a:lnTo>
                    <a:pt x="7166" y="145"/>
                  </a:lnTo>
                  <a:lnTo>
                    <a:pt x="7168" y="134"/>
                  </a:lnTo>
                  <a:lnTo>
                    <a:pt x="7171" y="114"/>
                  </a:lnTo>
                  <a:lnTo>
                    <a:pt x="7173" y="102"/>
                  </a:lnTo>
                  <a:lnTo>
                    <a:pt x="7175" y="96"/>
                  </a:lnTo>
                  <a:lnTo>
                    <a:pt x="7177" y="101"/>
                  </a:lnTo>
                  <a:lnTo>
                    <a:pt x="7179" y="142"/>
                  </a:lnTo>
                  <a:lnTo>
                    <a:pt x="7181" y="226"/>
                  </a:lnTo>
                  <a:lnTo>
                    <a:pt x="7183" y="313"/>
                  </a:lnTo>
                  <a:lnTo>
                    <a:pt x="7185" y="339"/>
                  </a:lnTo>
                  <a:lnTo>
                    <a:pt x="7188" y="296"/>
                  </a:lnTo>
                  <a:lnTo>
                    <a:pt x="7190" y="216"/>
                  </a:lnTo>
                  <a:lnTo>
                    <a:pt x="7192" y="148"/>
                  </a:lnTo>
                  <a:lnTo>
                    <a:pt x="7194" y="117"/>
                  </a:lnTo>
                  <a:lnTo>
                    <a:pt x="7196" y="110"/>
                  </a:lnTo>
                  <a:lnTo>
                    <a:pt x="7198" y="123"/>
                  </a:lnTo>
                  <a:lnTo>
                    <a:pt x="7200" y="148"/>
                  </a:lnTo>
                  <a:lnTo>
                    <a:pt x="7203" y="171"/>
                  </a:lnTo>
                  <a:lnTo>
                    <a:pt x="7205" y="173"/>
                  </a:lnTo>
                  <a:lnTo>
                    <a:pt x="7207" y="146"/>
                  </a:lnTo>
                  <a:lnTo>
                    <a:pt x="7209" y="112"/>
                  </a:lnTo>
                  <a:lnTo>
                    <a:pt x="7211" y="99"/>
                  </a:lnTo>
                  <a:lnTo>
                    <a:pt x="7213" y="91"/>
                  </a:lnTo>
                  <a:lnTo>
                    <a:pt x="7215" y="84"/>
                  </a:lnTo>
                  <a:lnTo>
                    <a:pt x="7217" y="86"/>
                  </a:lnTo>
                  <a:lnTo>
                    <a:pt x="7220" y="91"/>
                  </a:lnTo>
                  <a:lnTo>
                    <a:pt x="7222" y="105"/>
                  </a:lnTo>
                  <a:lnTo>
                    <a:pt x="7224" y="125"/>
                  </a:lnTo>
                  <a:lnTo>
                    <a:pt x="7226" y="132"/>
                  </a:lnTo>
                  <a:lnTo>
                    <a:pt x="7228" y="127"/>
                  </a:lnTo>
                  <a:lnTo>
                    <a:pt x="7230" y="109"/>
                  </a:lnTo>
                  <a:lnTo>
                    <a:pt x="7232" y="97"/>
                  </a:lnTo>
                  <a:lnTo>
                    <a:pt x="7234" y="88"/>
                  </a:lnTo>
                  <a:lnTo>
                    <a:pt x="7237" y="80"/>
                  </a:lnTo>
                  <a:lnTo>
                    <a:pt x="7239" y="81"/>
                  </a:lnTo>
                  <a:lnTo>
                    <a:pt x="7241" y="79"/>
                  </a:lnTo>
                  <a:lnTo>
                    <a:pt x="7243" y="79"/>
                  </a:lnTo>
                  <a:lnTo>
                    <a:pt x="7245" y="86"/>
                  </a:lnTo>
                  <a:lnTo>
                    <a:pt x="7247" y="92"/>
                  </a:lnTo>
                  <a:lnTo>
                    <a:pt x="7249" y="117"/>
                  </a:lnTo>
                  <a:lnTo>
                    <a:pt x="7251" y="193"/>
                  </a:lnTo>
                  <a:lnTo>
                    <a:pt x="7254" y="379"/>
                  </a:lnTo>
                  <a:lnTo>
                    <a:pt x="7256" y="650"/>
                  </a:lnTo>
                  <a:lnTo>
                    <a:pt x="7258" y="841"/>
                  </a:lnTo>
                  <a:lnTo>
                    <a:pt x="7260" y="792"/>
                  </a:lnTo>
                  <a:lnTo>
                    <a:pt x="7262" y="562"/>
                  </a:lnTo>
                  <a:lnTo>
                    <a:pt x="7264" y="342"/>
                  </a:lnTo>
                  <a:lnTo>
                    <a:pt x="7266" y="223"/>
                  </a:lnTo>
                  <a:lnTo>
                    <a:pt x="7269" y="165"/>
                  </a:lnTo>
                  <a:lnTo>
                    <a:pt x="7271" y="137"/>
                  </a:lnTo>
                  <a:lnTo>
                    <a:pt x="7273" y="122"/>
                  </a:lnTo>
                  <a:lnTo>
                    <a:pt x="7275" y="116"/>
                  </a:lnTo>
                  <a:lnTo>
                    <a:pt x="7277" y="127"/>
                  </a:lnTo>
                  <a:lnTo>
                    <a:pt x="7279" y="150"/>
                  </a:lnTo>
                  <a:lnTo>
                    <a:pt x="7281" y="183"/>
                  </a:lnTo>
                  <a:lnTo>
                    <a:pt x="7283" y="189"/>
                  </a:lnTo>
                  <a:lnTo>
                    <a:pt x="7286" y="170"/>
                  </a:lnTo>
                  <a:lnTo>
                    <a:pt x="7288" y="143"/>
                  </a:lnTo>
                  <a:lnTo>
                    <a:pt x="7290" y="126"/>
                  </a:lnTo>
                  <a:lnTo>
                    <a:pt x="7292" y="112"/>
                  </a:lnTo>
                  <a:lnTo>
                    <a:pt x="7294" y="105"/>
                  </a:lnTo>
                  <a:lnTo>
                    <a:pt x="7296" y="102"/>
                  </a:lnTo>
                  <a:lnTo>
                    <a:pt x="7298" y="108"/>
                  </a:lnTo>
                  <a:lnTo>
                    <a:pt x="7300" y="134"/>
                  </a:lnTo>
                  <a:lnTo>
                    <a:pt x="7303" y="173"/>
                  </a:lnTo>
                  <a:lnTo>
                    <a:pt x="7305" y="201"/>
                  </a:lnTo>
                  <a:lnTo>
                    <a:pt x="7307" y="201"/>
                  </a:lnTo>
                  <a:lnTo>
                    <a:pt x="7309" y="172"/>
                  </a:lnTo>
                  <a:lnTo>
                    <a:pt x="7311" y="143"/>
                  </a:lnTo>
                  <a:lnTo>
                    <a:pt x="7313" y="132"/>
                  </a:lnTo>
                  <a:lnTo>
                    <a:pt x="7315" y="133"/>
                  </a:lnTo>
                  <a:lnTo>
                    <a:pt x="7317" y="138"/>
                  </a:lnTo>
                  <a:lnTo>
                    <a:pt x="7320" y="140"/>
                  </a:lnTo>
                  <a:lnTo>
                    <a:pt x="7322" y="140"/>
                  </a:lnTo>
                  <a:lnTo>
                    <a:pt x="7324" y="133"/>
                  </a:lnTo>
                  <a:lnTo>
                    <a:pt x="7326" y="124"/>
                  </a:lnTo>
                  <a:lnTo>
                    <a:pt x="7328" y="113"/>
                  </a:lnTo>
                  <a:lnTo>
                    <a:pt x="7330" y="108"/>
                  </a:lnTo>
                  <a:lnTo>
                    <a:pt x="7332" y="107"/>
                  </a:lnTo>
                  <a:lnTo>
                    <a:pt x="7335" y="111"/>
                  </a:lnTo>
                  <a:lnTo>
                    <a:pt x="7337" y="118"/>
                  </a:lnTo>
                  <a:lnTo>
                    <a:pt x="7339" y="120"/>
                  </a:lnTo>
                  <a:lnTo>
                    <a:pt x="7341" y="116"/>
                  </a:lnTo>
                  <a:lnTo>
                    <a:pt x="7343" y="117"/>
                  </a:lnTo>
                  <a:lnTo>
                    <a:pt x="7345" y="120"/>
                  </a:lnTo>
                  <a:lnTo>
                    <a:pt x="7347" y="124"/>
                  </a:lnTo>
                  <a:lnTo>
                    <a:pt x="7349" y="120"/>
                  </a:lnTo>
                  <a:lnTo>
                    <a:pt x="7352" y="112"/>
                  </a:lnTo>
                  <a:lnTo>
                    <a:pt x="7354" y="106"/>
                  </a:lnTo>
                  <a:lnTo>
                    <a:pt x="7356" y="100"/>
                  </a:lnTo>
                  <a:lnTo>
                    <a:pt x="7358" y="105"/>
                  </a:lnTo>
                  <a:lnTo>
                    <a:pt x="7360" y="112"/>
                  </a:lnTo>
                  <a:lnTo>
                    <a:pt x="7362" y="113"/>
                  </a:lnTo>
                  <a:lnTo>
                    <a:pt x="7364" y="118"/>
                  </a:lnTo>
                  <a:lnTo>
                    <a:pt x="7366" y="122"/>
                  </a:lnTo>
                  <a:lnTo>
                    <a:pt x="7369" y="119"/>
                  </a:lnTo>
                  <a:lnTo>
                    <a:pt x="7371" y="106"/>
                  </a:lnTo>
                  <a:lnTo>
                    <a:pt x="7373" y="96"/>
                  </a:lnTo>
                  <a:lnTo>
                    <a:pt x="7375" y="88"/>
                  </a:lnTo>
                  <a:lnTo>
                    <a:pt x="7377" y="86"/>
                  </a:lnTo>
                  <a:lnTo>
                    <a:pt x="7379" y="82"/>
                  </a:lnTo>
                  <a:lnTo>
                    <a:pt x="7381" y="82"/>
                  </a:lnTo>
                  <a:lnTo>
                    <a:pt x="7383" y="84"/>
                  </a:lnTo>
                  <a:lnTo>
                    <a:pt x="7386" y="84"/>
                  </a:lnTo>
                  <a:lnTo>
                    <a:pt x="7388" y="84"/>
                  </a:lnTo>
                  <a:lnTo>
                    <a:pt x="7390" y="84"/>
                  </a:lnTo>
                  <a:lnTo>
                    <a:pt x="7392" y="85"/>
                  </a:lnTo>
                  <a:lnTo>
                    <a:pt x="7394" y="88"/>
                  </a:lnTo>
                  <a:lnTo>
                    <a:pt x="7396" y="97"/>
                  </a:lnTo>
                  <a:lnTo>
                    <a:pt x="7398" y="100"/>
                  </a:lnTo>
                  <a:lnTo>
                    <a:pt x="7401" y="104"/>
                  </a:lnTo>
                  <a:lnTo>
                    <a:pt x="7403" y="105"/>
                  </a:lnTo>
                  <a:lnTo>
                    <a:pt x="7405" y="109"/>
                  </a:lnTo>
                  <a:lnTo>
                    <a:pt x="7407" y="106"/>
                  </a:lnTo>
                  <a:lnTo>
                    <a:pt x="7409" y="114"/>
                  </a:lnTo>
                  <a:lnTo>
                    <a:pt x="7411" y="123"/>
                  </a:lnTo>
                  <a:lnTo>
                    <a:pt x="7413" y="129"/>
                  </a:lnTo>
                  <a:lnTo>
                    <a:pt x="7415" y="120"/>
                  </a:lnTo>
                  <a:lnTo>
                    <a:pt x="7418" y="105"/>
                  </a:lnTo>
                  <a:lnTo>
                    <a:pt x="7420" y="88"/>
                  </a:lnTo>
                  <a:lnTo>
                    <a:pt x="7422" y="78"/>
                  </a:lnTo>
                  <a:lnTo>
                    <a:pt x="7424" y="75"/>
                  </a:lnTo>
                  <a:lnTo>
                    <a:pt x="7426" y="76"/>
                  </a:lnTo>
                  <a:lnTo>
                    <a:pt x="7428" y="78"/>
                  </a:lnTo>
                  <a:lnTo>
                    <a:pt x="7430" y="74"/>
                  </a:lnTo>
                  <a:lnTo>
                    <a:pt x="7432" y="75"/>
                  </a:lnTo>
                  <a:lnTo>
                    <a:pt x="7435" y="71"/>
                  </a:lnTo>
                  <a:lnTo>
                    <a:pt x="7437" y="73"/>
                  </a:lnTo>
                  <a:lnTo>
                    <a:pt x="7439" y="75"/>
                  </a:lnTo>
                  <a:lnTo>
                    <a:pt x="7441" y="78"/>
                  </a:lnTo>
                  <a:lnTo>
                    <a:pt x="7443" y="79"/>
                  </a:lnTo>
                  <a:lnTo>
                    <a:pt x="7445" y="83"/>
                  </a:lnTo>
                  <a:lnTo>
                    <a:pt x="7447" y="86"/>
                  </a:lnTo>
                  <a:lnTo>
                    <a:pt x="7449" y="88"/>
                  </a:lnTo>
                  <a:lnTo>
                    <a:pt x="7452" y="95"/>
                  </a:lnTo>
                  <a:lnTo>
                    <a:pt x="7454" y="118"/>
                  </a:lnTo>
                  <a:lnTo>
                    <a:pt x="7456" y="139"/>
                  </a:lnTo>
                  <a:lnTo>
                    <a:pt x="7458" y="161"/>
                  </a:lnTo>
                </a:path>
              </a:pathLst>
            </a:custGeom>
            <a:noFill/>
            <a:ln w="6350"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solidFill>
                  <a:prstClr val="black"/>
                </a:solidFill>
              </a:endParaRPr>
            </a:p>
          </p:txBody>
        </p:sp>
        <p:sp>
          <p:nvSpPr>
            <p:cNvPr id="45139" name="Line 332"/>
            <p:cNvSpPr>
              <a:spLocks noChangeShapeType="1"/>
            </p:cNvSpPr>
            <p:nvPr/>
          </p:nvSpPr>
          <p:spPr bwMode="auto">
            <a:xfrm flipV="1">
              <a:off x="8526463" y="5916613"/>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0" name="Line 333"/>
            <p:cNvSpPr>
              <a:spLocks noChangeShapeType="1"/>
            </p:cNvSpPr>
            <p:nvPr/>
          </p:nvSpPr>
          <p:spPr bwMode="auto">
            <a:xfrm flipV="1">
              <a:off x="8604250" y="5916613"/>
              <a:ext cx="1588"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1" name="Line 334"/>
            <p:cNvSpPr>
              <a:spLocks noChangeShapeType="1"/>
            </p:cNvSpPr>
            <p:nvPr/>
          </p:nvSpPr>
          <p:spPr bwMode="auto">
            <a:xfrm flipV="1">
              <a:off x="8682038" y="5916613"/>
              <a:ext cx="3175"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2" name="Line 335"/>
            <p:cNvSpPr>
              <a:spLocks noChangeShapeType="1"/>
            </p:cNvSpPr>
            <p:nvPr/>
          </p:nvSpPr>
          <p:spPr bwMode="auto">
            <a:xfrm flipV="1">
              <a:off x="8761413" y="5916613"/>
              <a:ext cx="0" cy="1746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3" name="Rectangle 337"/>
            <p:cNvSpPr>
              <a:spLocks noChangeArrowheads="1"/>
            </p:cNvSpPr>
            <p:nvPr/>
          </p:nvSpPr>
          <p:spPr bwMode="auto">
            <a:xfrm>
              <a:off x="8507413" y="5953125"/>
              <a:ext cx="289907" cy="1231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800" b="0" dirty="0">
                  <a:solidFill>
                    <a:srgbClr val="000000"/>
                  </a:solidFill>
                  <a:latin typeface="MS Sans Serif"/>
                  <a:ea typeface="ＭＳ Ｐゴシック" pitchFamily="50" charset="-128"/>
                </a:rPr>
                <a:t>15.00 min</a:t>
              </a:r>
              <a:endParaRPr lang="en-US" altLang="ja-JP" sz="800" b="0" dirty="0">
                <a:solidFill>
                  <a:prstClr val="black"/>
                </a:solidFill>
                <a:ea typeface="ＭＳ Ｐゴシック" pitchFamily="50" charset="-128"/>
              </a:endParaRPr>
            </a:p>
          </p:txBody>
        </p:sp>
        <p:sp>
          <p:nvSpPr>
            <p:cNvPr id="45144" name="Line 338"/>
            <p:cNvSpPr>
              <a:spLocks noChangeShapeType="1"/>
            </p:cNvSpPr>
            <p:nvPr/>
          </p:nvSpPr>
          <p:spPr bwMode="auto">
            <a:xfrm flipV="1">
              <a:off x="8604250" y="5916613"/>
              <a:ext cx="1588" cy="36513"/>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5" name="Freeform 340"/>
            <p:cNvSpPr>
              <a:spLocks/>
            </p:cNvSpPr>
            <p:nvPr/>
          </p:nvSpPr>
          <p:spPr bwMode="auto">
            <a:xfrm>
              <a:off x="5473700" y="4786313"/>
              <a:ext cx="317500" cy="1066800"/>
            </a:xfrm>
            <a:custGeom>
              <a:avLst/>
              <a:gdLst>
                <a:gd name="T0" fmla="*/ 200 w 200"/>
                <a:gd name="T1" fmla="*/ 0 h 672"/>
                <a:gd name="T2" fmla="*/ 0 w 200"/>
                <a:gd name="T3" fmla="*/ 108 h 672"/>
                <a:gd name="T4" fmla="*/ 8 w 200"/>
                <a:gd name="T5" fmla="*/ 672 h 672"/>
                <a:gd name="T6" fmla="*/ 0 60000 65536"/>
                <a:gd name="T7" fmla="*/ 0 60000 65536"/>
                <a:gd name="T8" fmla="*/ 0 60000 65536"/>
                <a:gd name="T9" fmla="*/ 0 w 200"/>
                <a:gd name="T10" fmla="*/ 0 h 672"/>
                <a:gd name="T11" fmla="*/ 200 w 200"/>
                <a:gd name="T12" fmla="*/ 672 h 672"/>
              </a:gdLst>
              <a:ahLst/>
              <a:cxnLst>
                <a:cxn ang="T6">
                  <a:pos x="T0" y="T1"/>
                </a:cxn>
                <a:cxn ang="T7">
                  <a:pos x="T2" y="T3"/>
                </a:cxn>
                <a:cxn ang="T8">
                  <a:pos x="T4" y="T5"/>
                </a:cxn>
              </a:cxnLst>
              <a:rect l="T9" t="T10" r="T11" b="T12"/>
              <a:pathLst>
                <a:path w="200" h="672">
                  <a:moveTo>
                    <a:pt x="200" y="0"/>
                  </a:moveTo>
                  <a:lnTo>
                    <a:pt x="0" y="108"/>
                  </a:lnTo>
                  <a:lnTo>
                    <a:pt x="8" y="672"/>
                  </a:lnTo>
                </a:path>
              </a:pathLst>
            </a:custGeom>
            <a:noFill/>
            <a:ln w="9525" cap="flat">
              <a:solidFill>
                <a:srgbClr val="339966"/>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endParaRPr lang="ja-JP" altLang="en-US">
                <a:solidFill>
                  <a:prstClr val="black"/>
                </a:solidFill>
              </a:endParaRPr>
            </a:p>
          </p:txBody>
        </p:sp>
        <p:sp>
          <p:nvSpPr>
            <p:cNvPr id="45146" name="Line 341"/>
            <p:cNvSpPr>
              <a:spLocks noChangeShapeType="1"/>
            </p:cNvSpPr>
            <p:nvPr/>
          </p:nvSpPr>
          <p:spPr bwMode="auto">
            <a:xfrm flipH="1">
              <a:off x="6248400" y="4786313"/>
              <a:ext cx="2667000" cy="1066800"/>
            </a:xfrm>
            <a:prstGeom prst="line">
              <a:avLst/>
            </a:prstGeom>
            <a:noFill/>
            <a:ln w="9525">
              <a:solidFill>
                <a:srgbClr val="339966"/>
              </a:solidFill>
              <a:prstDash val="sysDot"/>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sp>
          <p:nvSpPr>
            <p:cNvPr id="45147" name="Text Box 854"/>
            <p:cNvSpPr txBox="1">
              <a:spLocks noChangeArrowheads="1"/>
            </p:cNvSpPr>
            <p:nvPr/>
          </p:nvSpPr>
          <p:spPr bwMode="auto">
            <a:xfrm>
              <a:off x="6519863" y="5467350"/>
              <a:ext cx="259256"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rPr>
                <a:t>Tol</a:t>
              </a:r>
            </a:p>
          </p:txBody>
        </p:sp>
        <p:sp>
          <p:nvSpPr>
            <p:cNvPr id="45148" name="Text Box 855"/>
            <p:cNvSpPr txBox="1">
              <a:spLocks noChangeArrowheads="1"/>
            </p:cNvSpPr>
            <p:nvPr/>
          </p:nvSpPr>
          <p:spPr bwMode="auto">
            <a:xfrm>
              <a:off x="6959600" y="5562600"/>
              <a:ext cx="23786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rPr>
                <a:t>Xy</a:t>
              </a:r>
            </a:p>
          </p:txBody>
        </p:sp>
        <p:sp>
          <p:nvSpPr>
            <p:cNvPr id="45149" name="Text Box 856"/>
            <p:cNvSpPr txBox="1">
              <a:spLocks noChangeArrowheads="1"/>
            </p:cNvSpPr>
            <p:nvPr/>
          </p:nvSpPr>
          <p:spPr bwMode="auto">
            <a:xfrm>
              <a:off x="7658100" y="5510213"/>
              <a:ext cx="39152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rPr>
                <a:t>Naph.</a:t>
              </a:r>
              <a:endParaRPr lang="ja-JP" altLang="en-US" sz="1200" dirty="0">
                <a:solidFill>
                  <a:prstClr val="black"/>
                </a:solidFill>
              </a:endParaRPr>
            </a:p>
          </p:txBody>
        </p:sp>
        <p:sp>
          <p:nvSpPr>
            <p:cNvPr id="45150" name="Rectangle 346"/>
            <p:cNvSpPr>
              <a:spLocks noChangeArrowheads="1"/>
            </p:cNvSpPr>
            <p:nvPr/>
          </p:nvSpPr>
          <p:spPr bwMode="auto">
            <a:xfrm>
              <a:off x="7924800" y="5029200"/>
              <a:ext cx="813582"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kumimoji="1" b="1">
                  <a:solidFill>
                    <a:schemeClr val="tx1"/>
                  </a:solidFill>
                  <a:latin typeface="Arial" pitchFamily="34" charset="0"/>
                  <a:ea typeface="Arial Unicode MS" pitchFamily="50" charset="-128"/>
                  <a:cs typeface="Arial Unicode MS" pitchFamily="50" charset="-128"/>
                </a:defRPr>
              </a:lvl1pPr>
              <a:lvl2pPr marL="742950" indent="-285750" eaLnBrk="0" hangingPunct="0">
                <a:defRPr kumimoji="1" b="1">
                  <a:solidFill>
                    <a:schemeClr val="tx1"/>
                  </a:solidFill>
                  <a:latin typeface="Arial" pitchFamily="34" charset="0"/>
                  <a:ea typeface="Arial Unicode MS" pitchFamily="50" charset="-128"/>
                  <a:cs typeface="Arial Unicode MS" pitchFamily="50" charset="-128"/>
                </a:defRPr>
              </a:lvl2pPr>
              <a:lvl3pPr marL="1143000" indent="-228600" eaLnBrk="0" hangingPunct="0">
                <a:defRPr kumimoji="1" b="1">
                  <a:solidFill>
                    <a:schemeClr val="tx1"/>
                  </a:solidFill>
                  <a:latin typeface="Arial" pitchFamily="34" charset="0"/>
                  <a:ea typeface="Arial Unicode MS" pitchFamily="50" charset="-128"/>
                  <a:cs typeface="Arial Unicode MS" pitchFamily="50" charset="-128"/>
                </a:defRPr>
              </a:lvl3pPr>
              <a:lvl4pPr marL="1600200" indent="-228600" eaLnBrk="0" hangingPunct="0">
                <a:defRPr kumimoji="1" b="1">
                  <a:solidFill>
                    <a:schemeClr val="tx1"/>
                  </a:solidFill>
                  <a:latin typeface="Arial" pitchFamily="34" charset="0"/>
                  <a:ea typeface="Arial Unicode MS" pitchFamily="50" charset="-128"/>
                  <a:cs typeface="Arial Unicode MS" pitchFamily="50" charset="-128"/>
                </a:defRPr>
              </a:lvl4pPr>
              <a:lvl5pPr marL="2057400" indent="-228600" eaLnBrk="0" hangingPunct="0">
                <a:defRPr kumimoji="1" b="1">
                  <a:solidFill>
                    <a:schemeClr val="tx1"/>
                  </a:solidFill>
                  <a:latin typeface="Arial" pitchFamily="34" charset="0"/>
                  <a:ea typeface="Arial Unicode MS" pitchFamily="50" charset="-128"/>
                  <a:cs typeface="Arial Unicode MS" pitchFamily="50" charset="-128"/>
                </a:defRPr>
              </a:lvl5pPr>
              <a:lvl6pPr marL="25146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6pPr>
              <a:lvl7pPr marL="29718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7pPr>
              <a:lvl8pPr marL="34290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8pPr>
              <a:lvl9pPr marL="3886200" indent="-228600" eaLnBrk="0" fontAlgn="base" hangingPunct="0">
                <a:spcBef>
                  <a:spcPct val="0"/>
                </a:spcBef>
                <a:spcAft>
                  <a:spcPct val="0"/>
                </a:spcAft>
                <a:defRPr kumimoji="1" b="1">
                  <a:solidFill>
                    <a:schemeClr val="tx1"/>
                  </a:solidFill>
                  <a:latin typeface="Arial" pitchFamily="34" charset="0"/>
                  <a:ea typeface="Arial Unicode MS" pitchFamily="50" charset="-128"/>
                  <a:cs typeface="Arial Unicode MS" pitchFamily="50" charset="-128"/>
                </a:defRPr>
              </a:lvl9pPr>
            </a:lstStyle>
            <a:p>
              <a:pPr eaLnBrk="1" hangingPunct="1"/>
              <a:r>
                <a:rPr lang="en-US" altLang="ja-JP" sz="1200" dirty="0">
                  <a:solidFill>
                    <a:prstClr val="black"/>
                  </a:solidFill>
                </a:rPr>
                <a:t>p-Me-</a:t>
              </a:r>
              <a:r>
                <a:rPr lang="en-US" altLang="ja-JP" sz="1200" dirty="0" err="1">
                  <a:solidFill>
                    <a:prstClr val="black"/>
                  </a:solidFill>
                </a:rPr>
                <a:t>lbiphenyl</a:t>
              </a:r>
              <a:endParaRPr lang="ja-JP" altLang="en-US" sz="1200" dirty="0">
                <a:solidFill>
                  <a:prstClr val="black"/>
                </a:solidFill>
              </a:endParaRPr>
            </a:p>
          </p:txBody>
        </p:sp>
        <p:sp>
          <p:nvSpPr>
            <p:cNvPr id="45151" name="Line 347"/>
            <p:cNvSpPr>
              <a:spLocks noChangeShapeType="1"/>
            </p:cNvSpPr>
            <p:nvPr/>
          </p:nvSpPr>
          <p:spPr bwMode="auto">
            <a:xfrm flipH="1">
              <a:off x="8462963" y="5300663"/>
              <a:ext cx="57150" cy="222250"/>
            </a:xfrm>
            <a:prstGeom prst="line">
              <a:avLst/>
            </a:prstGeom>
            <a:noFill/>
            <a:ln w="6350">
              <a:solidFill>
                <a:schemeClr val="tx1"/>
              </a:solidFill>
              <a:round/>
              <a:headEnd/>
              <a:tailEnd/>
            </a:ln>
            <a:extLst>
              <a:ext uri="{909E8E84-426E-40DD-AFC4-6F175D3DCCD1}">
                <a14:hiddenFill xmlns:a14="http://schemas.microsoft.com/office/drawing/2010/main">
                  <a:noFill/>
                </a14:hiddenFill>
              </a:ext>
            </a:extLst>
          </p:spPr>
          <p:txBody>
            <a:bodyPr/>
            <a:lstStyle/>
            <a:p>
              <a:endParaRPr lang="ja-JP" altLang="en-US">
                <a:solidFill>
                  <a:prstClr val="black"/>
                </a:solidFill>
              </a:endParaRPr>
            </a:p>
          </p:txBody>
        </p:sp>
      </p:grpSp>
      <p:grpSp>
        <p:nvGrpSpPr>
          <p:cNvPr id="187" name="Group 14"/>
          <p:cNvGrpSpPr>
            <a:grpSpLocks/>
          </p:cNvGrpSpPr>
          <p:nvPr/>
        </p:nvGrpSpPr>
        <p:grpSpPr bwMode="auto">
          <a:xfrm>
            <a:off x="1" y="6206817"/>
            <a:ext cx="2918765" cy="651184"/>
            <a:chOff x="-12" y="3636"/>
            <a:chExt cx="2643" cy="699"/>
          </a:xfrm>
        </p:grpSpPr>
        <p:sp>
          <p:nvSpPr>
            <p:cNvPr id="188"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a:defRPr/>
              </a:pPr>
              <a:endParaRPr lang="en-US" dirty="0">
                <a:solidFill>
                  <a:prstClr val="black"/>
                </a:solidFill>
                <a:cs typeface="Arial" pitchFamily="34" charset="0"/>
              </a:endParaRPr>
            </a:p>
          </p:txBody>
        </p:sp>
        <p:sp>
          <p:nvSpPr>
            <p:cNvPr id="191" name="Right Triangle 13"/>
            <p:cNvSpPr>
              <a:spLocks/>
            </p:cNvSpPr>
            <p:nvPr/>
          </p:nvSpPr>
          <p:spPr bwMode="auto">
            <a:xfrm>
              <a:off x="-4" y="3639"/>
              <a:ext cx="2143" cy="681"/>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a:defRPr/>
              </a:pPr>
              <a:endParaRPr lang="en-US" dirty="0">
                <a:solidFill>
                  <a:prstClr val="white"/>
                </a:solidFill>
              </a:endParaRPr>
            </a:p>
          </p:txBody>
        </p:sp>
        <p:cxnSp>
          <p:nvCxnSpPr>
            <p:cNvPr id="192"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193" name="Picture 14" descr="LogoMark横httpW"/>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17" name="グループ化 116"/>
          <p:cNvGrpSpPr/>
          <p:nvPr/>
        </p:nvGrpSpPr>
        <p:grpSpPr>
          <a:xfrm>
            <a:off x="106280" y="2824421"/>
            <a:ext cx="2738939" cy="2280383"/>
            <a:chOff x="143894" y="3626507"/>
            <a:chExt cx="2738938" cy="2280383"/>
          </a:xfrm>
        </p:grpSpPr>
        <p:sp>
          <p:nvSpPr>
            <p:cNvPr id="118" name="Text Box 796"/>
            <p:cNvSpPr txBox="1">
              <a:spLocks noChangeArrowheads="1"/>
            </p:cNvSpPr>
            <p:nvPr/>
          </p:nvSpPr>
          <p:spPr bwMode="auto">
            <a:xfrm>
              <a:off x="658813" y="5599113"/>
              <a:ext cx="77296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400" dirty="0">
                  <a:solidFill>
                    <a:prstClr val="black"/>
                  </a:solidFill>
                  <a:ea typeface="Arial Unicode MS" pitchFamily="50" charset="-128"/>
                </a:rPr>
                <a:t>GC/MS</a:t>
              </a:r>
            </a:p>
          </p:txBody>
        </p:sp>
        <p:grpSp>
          <p:nvGrpSpPr>
            <p:cNvPr id="119" name="Group 798"/>
            <p:cNvGrpSpPr>
              <a:grpSpLocks/>
            </p:cNvGrpSpPr>
            <p:nvPr/>
          </p:nvGrpSpPr>
          <p:grpSpPr bwMode="auto">
            <a:xfrm>
              <a:off x="1162050" y="3830638"/>
              <a:ext cx="282575" cy="931862"/>
              <a:chOff x="436" y="1260"/>
              <a:chExt cx="273" cy="998"/>
            </a:xfrm>
          </p:grpSpPr>
          <p:sp>
            <p:nvSpPr>
              <p:cNvPr id="149" name="Rectangle 799"/>
              <p:cNvSpPr>
                <a:spLocks noChangeArrowheads="1"/>
              </p:cNvSpPr>
              <p:nvPr/>
            </p:nvSpPr>
            <p:spPr bwMode="auto">
              <a:xfrm>
                <a:off x="436" y="1260"/>
                <a:ext cx="273" cy="4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50" name="Rectangle 800"/>
              <p:cNvSpPr>
                <a:spLocks noChangeArrowheads="1"/>
              </p:cNvSpPr>
              <p:nvPr/>
            </p:nvSpPr>
            <p:spPr bwMode="auto">
              <a:xfrm>
                <a:off x="436" y="1759"/>
                <a:ext cx="273" cy="499"/>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grpSp>
        <p:sp>
          <p:nvSpPr>
            <p:cNvPr id="120" name="Rectangle 801"/>
            <p:cNvSpPr>
              <a:spLocks noChangeArrowheads="1"/>
            </p:cNvSpPr>
            <p:nvPr/>
          </p:nvSpPr>
          <p:spPr bwMode="auto">
            <a:xfrm>
              <a:off x="722313" y="4762500"/>
              <a:ext cx="776287" cy="8572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21" name="Text Box 802"/>
            <p:cNvSpPr txBox="1">
              <a:spLocks noChangeArrowheads="1"/>
            </p:cNvSpPr>
            <p:nvPr/>
          </p:nvSpPr>
          <p:spPr bwMode="auto">
            <a:xfrm>
              <a:off x="1517650" y="3694113"/>
              <a:ext cx="936475"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600" dirty="0" smtClean="0">
                  <a:solidFill>
                    <a:srgbClr val="FF0000"/>
                  </a:solidFill>
                  <a:ea typeface="Arial Unicode MS" pitchFamily="50" charset="-128"/>
                </a:rPr>
                <a:t>450</a:t>
              </a:r>
              <a:r>
                <a:rPr lang="en-US" altLang="ja-JP" sz="1600" dirty="0" smtClean="0">
                  <a:solidFill>
                    <a:srgbClr val="FF0000"/>
                  </a:solidFill>
                  <a:cs typeface="Arial" pitchFamily="34" charset="0"/>
                </a:rPr>
                <a:t>ºC</a:t>
              </a:r>
              <a:r>
                <a:rPr lang="ja-JP" altLang="en-US" sz="1600" dirty="0">
                  <a:solidFill>
                    <a:srgbClr val="FF0000"/>
                  </a:solidFill>
                  <a:cs typeface="Arial" pitchFamily="34" charset="0"/>
                </a:rPr>
                <a:t>　</a:t>
              </a:r>
            </a:p>
            <a:p>
              <a:pPr eaLnBrk="1" hangingPunct="1">
                <a:spcBef>
                  <a:spcPct val="0"/>
                </a:spcBef>
                <a:buFontTx/>
                <a:buNone/>
              </a:pPr>
              <a:r>
                <a:rPr lang="ja-JP" altLang="en-US" sz="1200" dirty="0">
                  <a:solidFill>
                    <a:srgbClr val="FF0000"/>
                  </a:solidFill>
                  <a:cs typeface="Arial" pitchFamily="34" charset="0"/>
                </a:rPr>
                <a:t>（</a:t>
              </a:r>
              <a:r>
                <a:rPr lang="en-US" altLang="ja-JP" sz="1200" dirty="0">
                  <a:solidFill>
                    <a:srgbClr val="FF0000"/>
                  </a:solidFill>
                  <a:cs typeface="Arial" pitchFamily="34" charset="0"/>
                </a:rPr>
                <a:t>Flash Py</a:t>
              </a:r>
              <a:r>
                <a:rPr lang="ja-JP" altLang="en-US" sz="1200" dirty="0">
                  <a:solidFill>
                    <a:srgbClr val="FF0000"/>
                  </a:solidFill>
                  <a:cs typeface="Arial" pitchFamily="34" charset="0"/>
                </a:rPr>
                <a:t>）</a:t>
              </a:r>
            </a:p>
          </p:txBody>
        </p:sp>
        <p:sp>
          <p:nvSpPr>
            <p:cNvPr id="122" name="Text Box 803"/>
            <p:cNvSpPr txBox="1">
              <a:spLocks noChangeArrowheads="1"/>
            </p:cNvSpPr>
            <p:nvPr/>
          </p:nvSpPr>
          <p:spPr bwMode="auto">
            <a:xfrm>
              <a:off x="1517650" y="4413250"/>
              <a:ext cx="1365182"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600" dirty="0" smtClean="0">
                  <a:solidFill>
                    <a:srgbClr val="FF0000"/>
                  </a:solidFill>
                  <a:ea typeface="Arial Unicode MS" pitchFamily="50" charset="-128"/>
                </a:rPr>
                <a:t>200</a:t>
              </a:r>
              <a:r>
                <a:rPr lang="en-US" altLang="ja-JP" sz="1600" dirty="0" smtClean="0">
                  <a:solidFill>
                    <a:srgbClr val="FF0000"/>
                  </a:solidFill>
                  <a:cs typeface="Arial" pitchFamily="34" charset="0"/>
                </a:rPr>
                <a:t>ºC</a:t>
              </a:r>
              <a:r>
                <a:rPr lang="ja-JP" altLang="en-US" sz="1200" dirty="0">
                  <a:solidFill>
                    <a:prstClr val="black"/>
                  </a:solidFill>
                  <a:cs typeface="Arial" pitchFamily="34" charset="0"/>
                </a:rPr>
                <a:t>　</a:t>
              </a:r>
            </a:p>
            <a:p>
              <a:pPr eaLnBrk="1" hangingPunct="1">
                <a:spcBef>
                  <a:spcPct val="0"/>
                </a:spcBef>
                <a:buFontTx/>
                <a:buNone/>
              </a:pPr>
              <a:r>
                <a:rPr lang="ja-JP" altLang="en-US" sz="1200" dirty="0">
                  <a:solidFill>
                    <a:prstClr val="black"/>
                  </a:solidFill>
                  <a:cs typeface="Arial" pitchFamily="34" charset="0"/>
                </a:rPr>
                <a:t>（</a:t>
              </a:r>
              <a:r>
                <a:rPr lang="en-US" altLang="ja-JP" sz="1200" dirty="0">
                  <a:solidFill>
                    <a:prstClr val="black"/>
                  </a:solidFill>
                  <a:cs typeface="Arial" pitchFamily="34" charset="0"/>
                </a:rPr>
                <a:t>Transformation</a:t>
              </a:r>
              <a:r>
                <a:rPr lang="ja-JP" altLang="en-US" sz="1200" dirty="0">
                  <a:solidFill>
                    <a:prstClr val="black"/>
                  </a:solidFill>
                  <a:cs typeface="Arial" pitchFamily="34" charset="0"/>
                </a:rPr>
                <a:t>）</a:t>
              </a:r>
            </a:p>
          </p:txBody>
        </p:sp>
        <p:grpSp>
          <p:nvGrpSpPr>
            <p:cNvPr id="123" name="Group 804"/>
            <p:cNvGrpSpPr>
              <a:grpSpLocks/>
            </p:cNvGrpSpPr>
            <p:nvPr/>
          </p:nvGrpSpPr>
          <p:grpSpPr bwMode="auto">
            <a:xfrm>
              <a:off x="874713" y="5002213"/>
              <a:ext cx="434975" cy="309562"/>
              <a:chOff x="449" y="2440"/>
              <a:chExt cx="305" cy="181"/>
            </a:xfrm>
          </p:grpSpPr>
          <p:sp>
            <p:nvSpPr>
              <p:cNvPr id="145" name="Oval 805"/>
              <p:cNvSpPr>
                <a:spLocks noChangeArrowheads="1"/>
              </p:cNvSpPr>
              <p:nvPr/>
            </p:nvSpPr>
            <p:spPr bwMode="auto">
              <a:xfrm>
                <a:off x="572"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6" name="Oval 806"/>
              <p:cNvSpPr>
                <a:spLocks noChangeArrowheads="1"/>
              </p:cNvSpPr>
              <p:nvPr/>
            </p:nvSpPr>
            <p:spPr bwMode="auto">
              <a:xfrm>
                <a:off x="531"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7" name="Oval 807"/>
              <p:cNvSpPr>
                <a:spLocks noChangeArrowheads="1"/>
              </p:cNvSpPr>
              <p:nvPr/>
            </p:nvSpPr>
            <p:spPr bwMode="auto">
              <a:xfrm>
                <a:off x="490"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8" name="Oval 808"/>
              <p:cNvSpPr>
                <a:spLocks noChangeArrowheads="1"/>
              </p:cNvSpPr>
              <p:nvPr/>
            </p:nvSpPr>
            <p:spPr bwMode="auto">
              <a:xfrm>
                <a:off x="449" y="2440"/>
                <a:ext cx="182" cy="181"/>
              </a:xfrm>
              <a:prstGeom prst="ellipse">
                <a:avLst/>
              </a:prstGeom>
              <a:noFill/>
              <a:ln w="9525">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grpSp>
        <p:sp>
          <p:nvSpPr>
            <p:cNvPr id="124" name="Rectangle 809"/>
            <p:cNvSpPr>
              <a:spLocks noChangeArrowheads="1"/>
            </p:cNvSpPr>
            <p:nvPr/>
          </p:nvSpPr>
          <p:spPr bwMode="auto">
            <a:xfrm>
              <a:off x="461963" y="4762500"/>
              <a:ext cx="260350" cy="857250"/>
            </a:xfrm>
            <a:prstGeom prst="rect">
              <a:avLst/>
            </a:prstGeom>
            <a:noFill/>
            <a:ln w="9525">
              <a:solidFill>
                <a:schemeClr val="tx1"/>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25" name="Line 810"/>
            <p:cNvSpPr>
              <a:spLocks noChangeShapeType="1"/>
            </p:cNvSpPr>
            <p:nvPr/>
          </p:nvSpPr>
          <p:spPr bwMode="auto">
            <a:xfrm>
              <a:off x="1304925" y="4605338"/>
              <a:ext cx="0" cy="46831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26" name="Line 811"/>
            <p:cNvSpPr>
              <a:spLocks noChangeShapeType="1"/>
            </p:cNvSpPr>
            <p:nvPr/>
          </p:nvSpPr>
          <p:spPr bwMode="auto">
            <a:xfrm flipH="1">
              <a:off x="657225" y="5307013"/>
              <a:ext cx="3238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27" name="Line 812"/>
            <p:cNvSpPr>
              <a:spLocks noChangeShapeType="1"/>
            </p:cNvSpPr>
            <p:nvPr/>
          </p:nvSpPr>
          <p:spPr bwMode="auto">
            <a:xfrm>
              <a:off x="819150" y="3906838"/>
              <a:ext cx="323850"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28" name="Line 814"/>
            <p:cNvSpPr>
              <a:spLocks noChangeShapeType="1"/>
            </p:cNvSpPr>
            <p:nvPr/>
          </p:nvSpPr>
          <p:spPr bwMode="auto">
            <a:xfrm>
              <a:off x="1262063" y="3994150"/>
              <a:ext cx="0" cy="238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29" name="Line 815"/>
            <p:cNvSpPr>
              <a:spLocks noChangeShapeType="1"/>
            </p:cNvSpPr>
            <p:nvPr/>
          </p:nvSpPr>
          <p:spPr bwMode="auto">
            <a:xfrm>
              <a:off x="1355725" y="3994150"/>
              <a:ext cx="0" cy="2381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30" name="Line 816"/>
            <p:cNvSpPr>
              <a:spLocks noChangeShapeType="1"/>
            </p:cNvSpPr>
            <p:nvPr/>
          </p:nvSpPr>
          <p:spPr bwMode="auto">
            <a:xfrm>
              <a:off x="1262063" y="4354513"/>
              <a:ext cx="3175" cy="3524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31" name="Line 817"/>
            <p:cNvSpPr>
              <a:spLocks noChangeShapeType="1"/>
            </p:cNvSpPr>
            <p:nvPr/>
          </p:nvSpPr>
          <p:spPr bwMode="auto">
            <a:xfrm>
              <a:off x="1355725" y="4354513"/>
              <a:ext cx="0" cy="352425"/>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32" name="Oval 818"/>
            <p:cNvSpPr>
              <a:spLocks noChangeAspect="1" noChangeArrowheads="1"/>
            </p:cNvSpPr>
            <p:nvPr/>
          </p:nvSpPr>
          <p:spPr bwMode="auto">
            <a:xfrm>
              <a:off x="1276350" y="4414838"/>
              <a:ext cx="17463" cy="2222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3" name="Oval 819"/>
            <p:cNvSpPr>
              <a:spLocks noChangeAspect="1" noChangeArrowheads="1"/>
            </p:cNvSpPr>
            <p:nvPr/>
          </p:nvSpPr>
          <p:spPr bwMode="auto">
            <a:xfrm>
              <a:off x="1276350" y="4457700"/>
              <a:ext cx="17463" cy="2222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4" name="Oval 820"/>
            <p:cNvSpPr>
              <a:spLocks noChangeAspect="1" noChangeArrowheads="1"/>
            </p:cNvSpPr>
            <p:nvPr/>
          </p:nvSpPr>
          <p:spPr bwMode="auto">
            <a:xfrm>
              <a:off x="1276350" y="4498975"/>
              <a:ext cx="17463" cy="2381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5" name="Oval 821"/>
            <p:cNvSpPr>
              <a:spLocks noChangeAspect="1" noChangeArrowheads="1"/>
            </p:cNvSpPr>
            <p:nvPr/>
          </p:nvSpPr>
          <p:spPr bwMode="auto">
            <a:xfrm>
              <a:off x="1276350" y="4541838"/>
              <a:ext cx="17463" cy="2063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6" name="Oval 822"/>
            <p:cNvSpPr>
              <a:spLocks noChangeAspect="1" noChangeArrowheads="1"/>
            </p:cNvSpPr>
            <p:nvPr/>
          </p:nvSpPr>
          <p:spPr bwMode="auto">
            <a:xfrm>
              <a:off x="1319213" y="4414838"/>
              <a:ext cx="17462" cy="2222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7" name="Oval 823"/>
            <p:cNvSpPr>
              <a:spLocks noChangeAspect="1" noChangeArrowheads="1"/>
            </p:cNvSpPr>
            <p:nvPr/>
          </p:nvSpPr>
          <p:spPr bwMode="auto">
            <a:xfrm>
              <a:off x="1319213" y="4457700"/>
              <a:ext cx="17462" cy="22225"/>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8" name="Oval 824"/>
            <p:cNvSpPr>
              <a:spLocks noChangeAspect="1" noChangeArrowheads="1"/>
            </p:cNvSpPr>
            <p:nvPr/>
          </p:nvSpPr>
          <p:spPr bwMode="auto">
            <a:xfrm>
              <a:off x="1319213" y="4498975"/>
              <a:ext cx="17462" cy="23813"/>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39" name="Oval 825"/>
            <p:cNvSpPr>
              <a:spLocks noChangeAspect="1" noChangeArrowheads="1"/>
            </p:cNvSpPr>
            <p:nvPr/>
          </p:nvSpPr>
          <p:spPr bwMode="auto">
            <a:xfrm>
              <a:off x="1319213" y="4541838"/>
              <a:ext cx="17462" cy="20637"/>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0" name="AutoShape 826"/>
            <p:cNvSpPr>
              <a:spLocks noChangeArrowheads="1"/>
            </p:cNvSpPr>
            <p:nvPr/>
          </p:nvSpPr>
          <p:spPr bwMode="auto">
            <a:xfrm>
              <a:off x="1287463" y="3875088"/>
              <a:ext cx="47625" cy="119062"/>
            </a:xfrm>
            <a:prstGeom prst="can">
              <a:avLst>
                <a:gd name="adj" fmla="val 50914"/>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1" name="Oval 839"/>
            <p:cNvSpPr>
              <a:spLocks noChangeArrowheads="1"/>
            </p:cNvSpPr>
            <p:nvPr/>
          </p:nvSpPr>
          <p:spPr bwMode="auto">
            <a:xfrm>
              <a:off x="1204913" y="4857750"/>
              <a:ext cx="196850" cy="762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solidFill>
                  <a:prstClr val="black"/>
                </a:solidFill>
                <a:ea typeface="Arial Unicode MS" pitchFamily="50" charset="-128"/>
              </a:endParaRPr>
            </a:p>
          </p:txBody>
        </p:sp>
        <p:sp>
          <p:nvSpPr>
            <p:cNvPr id="142" name="Text Box 840"/>
            <p:cNvSpPr txBox="1">
              <a:spLocks noChangeArrowheads="1"/>
            </p:cNvSpPr>
            <p:nvPr/>
          </p:nvSpPr>
          <p:spPr bwMode="auto">
            <a:xfrm>
              <a:off x="1477963" y="5208588"/>
              <a:ext cx="1040670"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600" dirty="0">
                  <a:solidFill>
                    <a:srgbClr val="C0504D"/>
                  </a:solidFill>
                  <a:ea typeface="Arial Unicode MS" pitchFamily="50" charset="-128"/>
                </a:rPr>
                <a:t>Cryo-trap</a:t>
              </a:r>
            </a:p>
          </p:txBody>
        </p:sp>
        <p:sp>
          <p:nvSpPr>
            <p:cNvPr id="143" name="Line 842"/>
            <p:cNvSpPr>
              <a:spLocks noChangeShapeType="1"/>
            </p:cNvSpPr>
            <p:nvPr/>
          </p:nvSpPr>
          <p:spPr bwMode="auto">
            <a:xfrm flipH="1" flipV="1">
              <a:off x="1401763" y="4953000"/>
              <a:ext cx="339725" cy="185738"/>
            </a:xfrm>
            <a:prstGeom prst="line">
              <a:avLst/>
            </a:prstGeom>
            <a:noFill/>
            <a:ln w="38100">
              <a:solidFill>
                <a:schemeClr val="accent2"/>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solidFill>
                  <a:prstClr val="black"/>
                </a:solidFill>
              </a:endParaRPr>
            </a:p>
          </p:txBody>
        </p:sp>
        <p:sp>
          <p:nvSpPr>
            <p:cNvPr id="144" name="Rectangle 893"/>
            <p:cNvSpPr>
              <a:spLocks noChangeArrowheads="1"/>
            </p:cNvSpPr>
            <p:nvPr/>
          </p:nvSpPr>
          <p:spPr bwMode="auto">
            <a:xfrm>
              <a:off x="205283" y="3626507"/>
              <a:ext cx="101502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000" dirty="0">
                  <a:solidFill>
                    <a:prstClr val="black"/>
                  </a:solidFill>
                  <a:ea typeface="Arial Unicode MS" pitchFamily="50" charset="-128"/>
                </a:rPr>
                <a:t>He: </a:t>
              </a:r>
              <a:r>
                <a:rPr lang="en-US" altLang="ja-JP" sz="1000" dirty="0" smtClean="0">
                  <a:solidFill>
                    <a:prstClr val="black"/>
                  </a:solidFill>
                  <a:ea typeface="Arial Unicode MS" pitchFamily="50" charset="-128"/>
                </a:rPr>
                <a:t>20 </a:t>
              </a:r>
              <a:r>
                <a:rPr lang="en-US" altLang="ja-JP" sz="1000" dirty="0">
                  <a:solidFill>
                    <a:prstClr val="black"/>
                  </a:solidFill>
                  <a:ea typeface="Arial Unicode MS" pitchFamily="50" charset="-128"/>
                </a:rPr>
                <a:t>mL/min</a:t>
              </a:r>
              <a:endParaRPr lang="ja-JP" altLang="en-US" sz="1000" dirty="0">
                <a:solidFill>
                  <a:prstClr val="black"/>
                </a:solidFill>
                <a:ea typeface="Arial Unicode MS" pitchFamily="50" charset="-128"/>
              </a:endParaRPr>
            </a:p>
          </p:txBody>
        </p:sp>
        <p:sp>
          <p:nvSpPr>
            <p:cNvPr id="153" name="Rectangle 893"/>
            <p:cNvSpPr>
              <a:spLocks noChangeArrowheads="1"/>
            </p:cNvSpPr>
            <p:nvPr/>
          </p:nvSpPr>
          <p:spPr bwMode="auto">
            <a:xfrm>
              <a:off x="143894" y="4523135"/>
              <a:ext cx="1112805"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000" dirty="0" smtClean="0">
                  <a:solidFill>
                    <a:prstClr val="black"/>
                  </a:solidFill>
                  <a:ea typeface="Arial Unicode MS" pitchFamily="50" charset="-128"/>
                </a:rPr>
                <a:t>Vent: 69 </a:t>
              </a:r>
              <a:r>
                <a:rPr lang="en-US" altLang="ja-JP" sz="1000" dirty="0">
                  <a:solidFill>
                    <a:prstClr val="black"/>
                  </a:solidFill>
                  <a:ea typeface="Arial Unicode MS" pitchFamily="50" charset="-128"/>
                </a:rPr>
                <a:t>mL/min</a:t>
              </a:r>
              <a:endParaRPr lang="ja-JP" altLang="en-US" sz="1000" dirty="0">
                <a:solidFill>
                  <a:prstClr val="black"/>
                </a:solidFill>
                <a:ea typeface="Arial Unicode MS" pitchFamily="50" charset="-128"/>
              </a:endParaRPr>
            </a:p>
          </p:txBody>
        </p:sp>
        <p:sp>
          <p:nvSpPr>
            <p:cNvPr id="156" name="Rectangle 893"/>
            <p:cNvSpPr>
              <a:spLocks noChangeArrowheads="1"/>
            </p:cNvSpPr>
            <p:nvPr/>
          </p:nvSpPr>
          <p:spPr bwMode="auto">
            <a:xfrm>
              <a:off x="185435" y="4052094"/>
              <a:ext cx="1015021"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000" dirty="0" smtClean="0">
                  <a:solidFill>
                    <a:srgbClr val="FF0000"/>
                  </a:solidFill>
                  <a:ea typeface="Arial Unicode MS" pitchFamily="50" charset="-128"/>
                </a:rPr>
                <a:t>H2: 50 </a:t>
              </a:r>
              <a:r>
                <a:rPr lang="en-US" altLang="ja-JP" sz="1000" dirty="0">
                  <a:solidFill>
                    <a:srgbClr val="FF0000"/>
                  </a:solidFill>
                  <a:ea typeface="Arial Unicode MS" pitchFamily="50" charset="-128"/>
                </a:rPr>
                <a:t>mL/min</a:t>
              </a:r>
              <a:endParaRPr lang="ja-JP" altLang="en-US" sz="1000" dirty="0">
                <a:solidFill>
                  <a:srgbClr val="FF0000"/>
                </a:solidFill>
                <a:ea typeface="Arial Unicode MS" pitchFamily="50" charset="-128"/>
              </a:endParaRPr>
            </a:p>
          </p:txBody>
        </p:sp>
      </p:grpSp>
      <p:cxnSp>
        <p:nvCxnSpPr>
          <p:cNvPr id="4" name="直線矢印コネクタ 3"/>
          <p:cNvCxnSpPr/>
          <p:nvPr/>
        </p:nvCxnSpPr>
        <p:spPr>
          <a:xfrm flipH="1" flipV="1">
            <a:off x="281860" y="4001077"/>
            <a:ext cx="985455" cy="6600"/>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cxnSp>
        <p:nvCxnSpPr>
          <p:cNvPr id="6" name="直線矢印コネクタ 5"/>
          <p:cNvCxnSpPr/>
          <p:nvPr/>
        </p:nvCxnSpPr>
        <p:spPr>
          <a:xfrm>
            <a:off x="609769" y="3494479"/>
            <a:ext cx="486895" cy="0"/>
          </a:xfrm>
          <a:prstGeom prst="straightConnector1">
            <a:avLst/>
          </a:prstGeom>
          <a:ln>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7" name="正方形/長方形 6"/>
          <p:cNvSpPr/>
          <p:nvPr/>
        </p:nvSpPr>
        <p:spPr>
          <a:xfrm>
            <a:off x="1416610" y="2425647"/>
            <a:ext cx="843501" cy="261610"/>
          </a:xfrm>
          <a:prstGeom prst="rect">
            <a:avLst/>
          </a:prstGeom>
        </p:spPr>
        <p:txBody>
          <a:bodyPr wrap="none">
            <a:spAutoFit/>
          </a:bodyPr>
          <a:lstStyle/>
          <a:p>
            <a:r>
              <a:rPr lang="en-US" altLang="ja-JP" sz="1100" dirty="0">
                <a:solidFill>
                  <a:prstClr val="black"/>
                </a:solidFill>
              </a:rPr>
              <a:t>Sample cup</a:t>
            </a:r>
          </a:p>
        </p:txBody>
      </p:sp>
      <p:cxnSp>
        <p:nvCxnSpPr>
          <p:cNvPr id="9" name="直線矢印コネクタ 8"/>
          <p:cNvCxnSpPr/>
          <p:nvPr/>
        </p:nvCxnSpPr>
        <p:spPr>
          <a:xfrm flipH="1">
            <a:off x="1297481" y="2687257"/>
            <a:ext cx="406399" cy="436124"/>
          </a:xfrm>
          <a:prstGeom prst="straightConnector1">
            <a:avLst/>
          </a:prstGeom>
          <a:ln>
            <a:solidFill>
              <a:schemeClr val="tx1"/>
            </a:solidFill>
            <a:tailEnd type="arrow"/>
          </a:ln>
        </p:spPr>
        <p:style>
          <a:lnRef idx="1">
            <a:schemeClr val="accent1"/>
          </a:lnRef>
          <a:fillRef idx="0">
            <a:schemeClr val="accent1"/>
          </a:fillRef>
          <a:effectRef idx="0">
            <a:schemeClr val="accent1"/>
          </a:effectRef>
          <a:fontRef idx="minor">
            <a:schemeClr val="tx1"/>
          </a:fontRef>
        </p:style>
      </p:cxnSp>
      <p:sp>
        <p:nvSpPr>
          <p:cNvPr id="10" name="正方形/長方形 9"/>
          <p:cNvSpPr/>
          <p:nvPr/>
        </p:nvSpPr>
        <p:spPr>
          <a:xfrm>
            <a:off x="1204916" y="2721600"/>
            <a:ext cx="125413" cy="309880"/>
          </a:xfrm>
          <a:prstGeom prst="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prstClr val="white"/>
              </a:solidFill>
            </a:endParaRPr>
          </a:p>
        </p:txBody>
      </p:sp>
      <p:sp>
        <p:nvSpPr>
          <p:cNvPr id="151" name="Text Box 142"/>
          <p:cNvSpPr txBox="1">
            <a:spLocks noChangeArrowheads="1"/>
          </p:cNvSpPr>
          <p:nvPr/>
        </p:nvSpPr>
        <p:spPr bwMode="auto">
          <a:xfrm>
            <a:off x="1498006" y="75217"/>
            <a:ext cx="6260746" cy="861774"/>
          </a:xfrm>
          <a:prstGeom prst="rect">
            <a:avLst/>
          </a:prstGeom>
          <a:solidFill>
            <a:schemeClr val="bg1"/>
          </a:solidFill>
          <a:ln w="9525">
            <a:noFill/>
            <a:miter lim="800000"/>
            <a:headEnd/>
            <a:tailEnd/>
          </a:ln>
        </p:spPr>
        <p:txBody>
          <a:bodyPr wrap="square" lIns="0" tIns="0" rIns="0" bIns="0">
            <a:spAutoFit/>
          </a:bodyPr>
          <a:lstStyle/>
          <a:p>
            <a:pPr algn="ctr">
              <a:spcBef>
                <a:spcPct val="50000"/>
              </a:spcBef>
            </a:pPr>
            <a:r>
              <a:rPr lang="en-US" altLang="ja-JP" sz="2800" b="1" dirty="0" smtClean="0">
                <a:latin typeface="+mj-lt"/>
                <a:ea typeface="ＭＳ Ｐゴシック" pitchFamily="50" charset="-128"/>
              </a:rPr>
              <a:t>Conversion </a:t>
            </a:r>
            <a:r>
              <a:rPr lang="en-US" altLang="ja-JP" sz="2800" b="1" dirty="0">
                <a:latin typeface="+mj-lt"/>
                <a:ea typeface="ＭＳ Ｐゴシック" pitchFamily="50" charset="-128"/>
              </a:rPr>
              <a:t>of “Cellulose” into bio-fuels by MoS</a:t>
            </a:r>
            <a:r>
              <a:rPr lang="en-US" altLang="ja-JP" sz="2800" b="1" baseline="-25000" dirty="0">
                <a:latin typeface="+mj-lt"/>
                <a:ea typeface="ＭＳ Ｐゴシック" pitchFamily="50" charset="-128"/>
              </a:rPr>
              <a:t>2</a:t>
            </a:r>
            <a:r>
              <a:rPr lang="en-US" altLang="ja-JP" sz="2800" b="1" dirty="0">
                <a:latin typeface="+mj-lt"/>
                <a:ea typeface="ＭＳ Ｐゴシック" pitchFamily="50" charset="-128"/>
              </a:rPr>
              <a:t>/Al</a:t>
            </a:r>
            <a:r>
              <a:rPr lang="en-US" altLang="ja-JP" sz="2800" b="1" baseline="-25000" dirty="0">
                <a:latin typeface="+mj-lt"/>
                <a:ea typeface="ＭＳ Ｐゴシック" pitchFamily="50" charset="-128"/>
              </a:rPr>
              <a:t>2</a:t>
            </a:r>
            <a:r>
              <a:rPr lang="en-US" altLang="ja-JP" sz="2800" b="1" dirty="0">
                <a:latin typeface="+mj-lt"/>
                <a:ea typeface="ＭＳ Ｐゴシック" pitchFamily="50" charset="-128"/>
              </a:rPr>
              <a:t>O</a:t>
            </a:r>
            <a:r>
              <a:rPr lang="en-US" altLang="ja-JP" sz="2800" b="1" baseline="-25000" dirty="0">
                <a:latin typeface="+mj-lt"/>
                <a:ea typeface="ＭＳ Ｐゴシック" pitchFamily="50" charset="-128"/>
              </a:rPr>
              <a:t>3</a:t>
            </a:r>
            <a:r>
              <a:rPr lang="en-US" altLang="ja-JP" sz="2800" b="1" dirty="0">
                <a:latin typeface="+mj-lt"/>
                <a:ea typeface="ＭＳ Ｐゴシック" pitchFamily="50" charset="-128"/>
              </a:rPr>
              <a:t> </a:t>
            </a:r>
            <a:r>
              <a:rPr lang="en-US" altLang="ja-JP" sz="2800" b="1" dirty="0" smtClean="0">
                <a:latin typeface="+mj-lt"/>
                <a:ea typeface="ＭＳ Ｐゴシック" pitchFamily="50" charset="-128"/>
              </a:rPr>
              <a:t>catalyst – </a:t>
            </a:r>
            <a:r>
              <a:rPr lang="en-US" altLang="ja-JP" sz="2800" b="1" dirty="0" smtClean="0">
                <a:solidFill>
                  <a:srgbClr val="FF0000"/>
                </a:solidFill>
                <a:latin typeface="+mj-lt"/>
                <a:ea typeface="ＭＳ Ｐゴシック" pitchFamily="50" charset="-128"/>
              </a:rPr>
              <a:t>in hydrogen</a:t>
            </a:r>
            <a:r>
              <a:rPr lang="en-US" altLang="ja-JP" sz="2800" b="1" dirty="0" smtClean="0">
                <a:latin typeface="+mj-lt"/>
                <a:ea typeface="ＭＳ Ｐゴシック" pitchFamily="50" charset="-128"/>
              </a:rPr>
              <a:t> </a:t>
            </a:r>
            <a:endParaRPr lang="en-US" altLang="ja-JP" sz="2800" b="1" baseline="-25000" dirty="0">
              <a:latin typeface="+mj-lt"/>
            </a:endParaRPr>
          </a:p>
        </p:txBody>
      </p:sp>
      <p:sp>
        <p:nvSpPr>
          <p:cNvPr id="152" name="Line 3"/>
          <p:cNvSpPr>
            <a:spLocks noChangeShapeType="1"/>
          </p:cNvSpPr>
          <p:nvPr/>
        </p:nvSpPr>
        <p:spPr bwMode="auto">
          <a:xfrm>
            <a:off x="0" y="9906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121581433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AutoShape 26"/>
          <p:cNvSpPr>
            <a:spLocks noChangeAspect="1" noChangeArrowheads="1"/>
          </p:cNvSpPr>
          <p:nvPr/>
        </p:nvSpPr>
        <p:spPr bwMode="auto">
          <a:xfrm>
            <a:off x="4934713" y="3853674"/>
            <a:ext cx="3379555" cy="2593854"/>
          </a:xfrm>
          <a:prstGeom prst="cube">
            <a:avLst>
              <a:gd name="adj" fmla="val 27376"/>
            </a:avLst>
          </a:prstGeom>
          <a:noFill/>
          <a:ln w="9525">
            <a:solidFill>
              <a:srgbClr val="777777"/>
            </a:solidFill>
            <a:miter lim="800000"/>
            <a:headEnd/>
            <a:tailEnd/>
          </a:ln>
        </p:spPr>
        <p:txBody>
          <a:bodyPr wrap="none" anchor="ctr"/>
          <a:lstStyle/>
          <a:p>
            <a:endParaRPr lang="ja-JP" altLang="en-US" sz="700">
              <a:ea typeface="Arial Unicode MS"/>
              <a:cs typeface="Arial Unicode MS"/>
            </a:endParaRPr>
          </a:p>
        </p:txBody>
      </p:sp>
      <p:sp>
        <p:nvSpPr>
          <p:cNvPr id="7" name="円柱 6"/>
          <p:cNvSpPr/>
          <p:nvPr/>
        </p:nvSpPr>
        <p:spPr>
          <a:xfrm>
            <a:off x="5703705" y="4277257"/>
            <a:ext cx="113489" cy="50874"/>
          </a:xfrm>
          <a:prstGeom prst="can">
            <a:avLst/>
          </a:prstGeom>
          <a:solidFill>
            <a:srgbClr val="F79646">
              <a:lumMod val="75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8" name="直方体 186"/>
          <p:cNvSpPr>
            <a:spLocks noChangeArrowheads="1"/>
          </p:cNvSpPr>
          <p:nvPr/>
        </p:nvSpPr>
        <p:spPr bwMode="auto">
          <a:xfrm>
            <a:off x="5246085" y="2957801"/>
            <a:ext cx="1098275" cy="1281709"/>
          </a:xfrm>
          <a:prstGeom prst="cube">
            <a:avLst>
              <a:gd name="adj" fmla="val 15301"/>
            </a:avLst>
          </a:prstGeom>
          <a:solidFill>
            <a:sysClr val="window" lastClr="FFFFFF"/>
          </a:solidFill>
          <a:ln w="6350" algn="ctr">
            <a:solidFill>
              <a:sysClr val="windowText" lastClr="000000"/>
            </a:solidFill>
            <a:miter lim="800000"/>
            <a:headEnd/>
            <a:tailEnd/>
          </a:ln>
        </p:spPr>
        <p:txBody>
          <a:bodyPr wrap="none" lIns="0" tIns="0" rIns="0" bIns="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300" b="0" i="0" u="none" strike="noStrike" kern="0" cap="none" spc="0" normalizeH="0" baseline="0" noProof="0">
              <a:ln>
                <a:noFill/>
              </a:ln>
              <a:solidFill>
                <a:sysClr val="windowText" lastClr="000000"/>
              </a:solidFill>
              <a:effectLst/>
              <a:uLnTx/>
              <a:uFillTx/>
            </a:endParaRPr>
          </a:p>
        </p:txBody>
      </p:sp>
      <p:sp>
        <p:nvSpPr>
          <p:cNvPr id="9" name="AutoShape 14"/>
          <p:cNvSpPr>
            <a:spLocks noChangeAspect="1" noChangeArrowheads="1"/>
          </p:cNvSpPr>
          <p:nvPr/>
        </p:nvSpPr>
        <p:spPr bwMode="auto">
          <a:xfrm>
            <a:off x="5601198" y="4260848"/>
            <a:ext cx="367921" cy="469359"/>
          </a:xfrm>
          <a:prstGeom prst="cube">
            <a:avLst>
              <a:gd name="adj" fmla="val 25000"/>
            </a:avLst>
          </a:prstGeom>
          <a:solidFill>
            <a:sysClr val="window" lastClr="FFFFFF">
              <a:alpha val="50195"/>
            </a:sysClr>
          </a:solidFill>
          <a:ln w="6350">
            <a:solidFill>
              <a:srgbClr val="000000"/>
            </a:solidFill>
            <a:miter lim="800000"/>
            <a:headEnd/>
            <a:tailEnd/>
          </a:ln>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 name="AutoShape 42"/>
          <p:cNvSpPr>
            <a:spLocks noChangeAspect="1" noChangeArrowheads="1"/>
          </p:cNvSpPr>
          <p:nvPr/>
        </p:nvSpPr>
        <p:spPr bwMode="auto">
          <a:xfrm>
            <a:off x="5714681" y="4362595"/>
            <a:ext cx="102507" cy="346274"/>
          </a:xfrm>
          <a:prstGeom prst="can">
            <a:avLst>
              <a:gd name="adj" fmla="val 16031"/>
            </a:avLst>
          </a:prstGeom>
          <a:solidFill>
            <a:srgbClr val="FFFFFF">
              <a:alpha val="50195"/>
            </a:srgbClr>
          </a:solidFill>
          <a:ln w="6350">
            <a:solidFill>
              <a:srgbClr val="000000"/>
            </a:solidFill>
            <a:round/>
            <a:headEnd/>
            <a:tailEnd/>
          </a:ln>
        </p:spPr>
        <p:txBody>
          <a:bodyPr wrap="none"/>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grpSp>
        <p:nvGrpSpPr>
          <p:cNvPr id="11" name="グループ化 751"/>
          <p:cNvGrpSpPr>
            <a:grpSpLocks/>
          </p:cNvGrpSpPr>
          <p:nvPr/>
        </p:nvGrpSpPr>
        <p:grpSpPr bwMode="auto">
          <a:xfrm>
            <a:off x="5246085" y="4239516"/>
            <a:ext cx="272739" cy="198575"/>
            <a:chOff x="1829601" y="5858568"/>
            <a:chExt cx="356387" cy="269182"/>
          </a:xfrm>
        </p:grpSpPr>
        <p:sp>
          <p:nvSpPr>
            <p:cNvPr id="220" name="Line 49"/>
            <p:cNvSpPr>
              <a:spLocks noChangeAspect="1" noChangeShapeType="1"/>
            </p:cNvSpPr>
            <p:nvPr/>
          </p:nvSpPr>
          <p:spPr bwMode="auto">
            <a:xfrm>
              <a:off x="1829601" y="5858568"/>
              <a:ext cx="0" cy="266957"/>
            </a:xfrm>
            <a:prstGeom prst="line">
              <a:avLst/>
            </a:prstGeom>
            <a:noFill/>
            <a:ln w="6350">
              <a:solidFill>
                <a:sysClr val="windowText" lastClr="000000"/>
              </a:solidFill>
              <a:round/>
              <a:headEnd/>
              <a:tailEnd/>
            </a:ln>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21" name="Line 50"/>
            <p:cNvSpPr>
              <a:spLocks noChangeAspect="1" noChangeShapeType="1"/>
            </p:cNvSpPr>
            <p:nvPr/>
          </p:nvSpPr>
          <p:spPr bwMode="auto">
            <a:xfrm flipH="1">
              <a:off x="1829601" y="5863017"/>
              <a:ext cx="270280" cy="264733"/>
            </a:xfrm>
            <a:prstGeom prst="line">
              <a:avLst/>
            </a:prstGeom>
            <a:noFill/>
            <a:ln w="6350">
              <a:solidFill>
                <a:sysClr val="windowText" lastClr="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22" name="Line 51"/>
            <p:cNvSpPr>
              <a:spLocks noChangeAspect="1" noChangeShapeType="1"/>
            </p:cNvSpPr>
            <p:nvPr/>
          </p:nvSpPr>
          <p:spPr bwMode="auto">
            <a:xfrm>
              <a:off x="1829601" y="6127750"/>
              <a:ext cx="76540" cy="0"/>
            </a:xfrm>
            <a:prstGeom prst="line">
              <a:avLst/>
            </a:prstGeom>
            <a:noFill/>
            <a:ln w="6350">
              <a:solidFill>
                <a:sysClr val="windowText" lastClr="000000"/>
              </a:solidFill>
              <a:round/>
              <a:headEnd/>
              <a:tailEnd/>
            </a:ln>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23" name="Line 52"/>
            <p:cNvSpPr>
              <a:spLocks noChangeAspect="1" noChangeShapeType="1"/>
            </p:cNvSpPr>
            <p:nvPr/>
          </p:nvSpPr>
          <p:spPr bwMode="auto">
            <a:xfrm flipV="1">
              <a:off x="1906141" y="5858568"/>
              <a:ext cx="279847" cy="269182"/>
            </a:xfrm>
            <a:prstGeom prst="line">
              <a:avLst/>
            </a:prstGeom>
            <a:noFill/>
            <a:ln w="6350">
              <a:solidFill>
                <a:sysClr val="windowText" lastClr="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grpSp>
      <p:grpSp>
        <p:nvGrpSpPr>
          <p:cNvPr id="12" name="グループ化 604"/>
          <p:cNvGrpSpPr>
            <a:grpSpLocks/>
          </p:cNvGrpSpPr>
          <p:nvPr/>
        </p:nvGrpSpPr>
        <p:grpSpPr bwMode="auto">
          <a:xfrm>
            <a:off x="6139354" y="4073758"/>
            <a:ext cx="206841" cy="359403"/>
            <a:chOff x="2897187" y="6223000"/>
            <a:chExt cx="379413" cy="819150"/>
          </a:xfrm>
        </p:grpSpPr>
        <p:sp>
          <p:nvSpPr>
            <p:cNvPr id="215" name="Line 53"/>
            <p:cNvSpPr>
              <a:spLocks noChangeAspect="1" noChangeShapeType="1"/>
            </p:cNvSpPr>
            <p:nvPr/>
          </p:nvSpPr>
          <p:spPr bwMode="auto">
            <a:xfrm>
              <a:off x="2971055" y="6600781"/>
              <a:ext cx="0" cy="437630"/>
            </a:xfrm>
            <a:prstGeom prst="line">
              <a:avLst/>
            </a:prstGeom>
            <a:noFill/>
            <a:ln w="6350">
              <a:solidFill>
                <a:sysClr val="windowText" lastClr="000000"/>
              </a:solidFill>
              <a:round/>
              <a:headEnd/>
              <a:tailEnd/>
            </a:ln>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16" name="Line 54"/>
            <p:cNvSpPr>
              <a:spLocks noChangeAspect="1" noChangeShapeType="1"/>
            </p:cNvSpPr>
            <p:nvPr/>
          </p:nvSpPr>
          <p:spPr bwMode="auto">
            <a:xfrm>
              <a:off x="3276600" y="6223000"/>
              <a:ext cx="0" cy="441369"/>
            </a:xfrm>
            <a:prstGeom prst="line">
              <a:avLst/>
            </a:prstGeom>
            <a:noFill/>
            <a:ln w="6350">
              <a:solidFill>
                <a:sysClr val="windowText" lastClr="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17" name="Line 55"/>
            <p:cNvSpPr>
              <a:spLocks noChangeAspect="1" noChangeShapeType="1"/>
            </p:cNvSpPr>
            <p:nvPr/>
          </p:nvSpPr>
          <p:spPr bwMode="auto">
            <a:xfrm flipH="1">
              <a:off x="2971055" y="6671850"/>
              <a:ext cx="305545" cy="370300"/>
            </a:xfrm>
            <a:prstGeom prst="line">
              <a:avLst/>
            </a:prstGeom>
            <a:noFill/>
            <a:ln w="6350">
              <a:solidFill>
                <a:sysClr val="windowText" lastClr="000000"/>
              </a:solidFill>
              <a:round/>
              <a:headEnd/>
              <a:tailEnd/>
            </a:ln>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18" name="Line 56"/>
            <p:cNvSpPr>
              <a:spLocks noChangeAspect="1" noChangeShapeType="1"/>
            </p:cNvSpPr>
            <p:nvPr/>
          </p:nvSpPr>
          <p:spPr bwMode="auto">
            <a:xfrm flipH="1">
              <a:off x="2897187" y="7038411"/>
              <a:ext cx="67153" cy="3739"/>
            </a:xfrm>
            <a:prstGeom prst="line">
              <a:avLst/>
            </a:prstGeom>
            <a:noFill/>
            <a:ln w="6350">
              <a:solidFill>
                <a:sysClr val="windowText" lastClr="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19" name="Line 57"/>
            <p:cNvSpPr>
              <a:spLocks noChangeAspect="1" noChangeShapeType="1"/>
            </p:cNvSpPr>
            <p:nvPr/>
          </p:nvSpPr>
          <p:spPr bwMode="auto">
            <a:xfrm flipV="1">
              <a:off x="2900544" y="6952380"/>
              <a:ext cx="73868" cy="86031"/>
            </a:xfrm>
            <a:prstGeom prst="line">
              <a:avLst/>
            </a:prstGeom>
            <a:noFill/>
            <a:ln w="6350">
              <a:solidFill>
                <a:sysClr val="windowText" lastClr="000000"/>
              </a:solidFill>
              <a:round/>
              <a:headEnd/>
              <a:tailEnd/>
            </a:ln>
            <a:extLst/>
          </p:spPr>
          <p:txBody>
            <a:bodyPr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grpSp>
      <p:sp>
        <p:nvSpPr>
          <p:cNvPr id="13" name="Line 61"/>
          <p:cNvSpPr>
            <a:spLocks noChangeShapeType="1"/>
          </p:cNvSpPr>
          <p:nvPr/>
        </p:nvSpPr>
        <p:spPr bwMode="auto">
          <a:xfrm>
            <a:off x="5764103" y="4098380"/>
            <a:ext cx="0" cy="370891"/>
          </a:xfrm>
          <a:prstGeom prst="line">
            <a:avLst/>
          </a:prstGeom>
          <a:noFill/>
          <a:ln w="41275" cmpd="dbl">
            <a:solidFill>
              <a:srgbClr val="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14" name="直方体 193"/>
          <p:cNvSpPr>
            <a:spLocks noChangeArrowheads="1"/>
          </p:cNvSpPr>
          <p:nvPr/>
        </p:nvSpPr>
        <p:spPr bwMode="auto">
          <a:xfrm>
            <a:off x="5246084" y="2736250"/>
            <a:ext cx="1100104" cy="382380"/>
          </a:xfrm>
          <a:prstGeom prst="cube">
            <a:avLst>
              <a:gd name="adj" fmla="val 42093"/>
            </a:avLst>
          </a:prstGeom>
          <a:solidFill>
            <a:sysClr val="window" lastClr="FFFFFF"/>
          </a:solidFill>
          <a:ln w="6350" algn="ctr">
            <a:solidFill>
              <a:sysClr val="windowText" lastClr="000000"/>
            </a:solidFill>
            <a:miter lim="800000"/>
            <a:headEnd/>
            <a:tailEnd/>
          </a:ln>
        </p:spPr>
        <p:txBody>
          <a:bodyPr wrap="none" lIns="0" tIns="0" rIns="0" bIns="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300" b="0" i="0" u="none" strike="noStrike" kern="0" cap="none" spc="0" normalizeH="0" baseline="0" noProof="0">
              <a:ln>
                <a:noFill/>
              </a:ln>
              <a:solidFill>
                <a:sysClr val="windowText" lastClr="000000"/>
              </a:solidFill>
              <a:effectLst/>
              <a:uLnTx/>
              <a:uFillTx/>
            </a:endParaRPr>
          </a:p>
        </p:txBody>
      </p:sp>
      <p:sp>
        <p:nvSpPr>
          <p:cNvPr id="15" name="直方体 194"/>
          <p:cNvSpPr>
            <a:spLocks noChangeArrowheads="1"/>
          </p:cNvSpPr>
          <p:nvPr/>
        </p:nvSpPr>
        <p:spPr bwMode="auto">
          <a:xfrm>
            <a:off x="5246084" y="1695785"/>
            <a:ext cx="1100104" cy="1281711"/>
          </a:xfrm>
          <a:prstGeom prst="cube">
            <a:avLst>
              <a:gd name="adj" fmla="val 15741"/>
            </a:avLst>
          </a:prstGeom>
          <a:solidFill>
            <a:sysClr val="window" lastClr="FFFFFF"/>
          </a:solidFill>
          <a:ln w="6350" algn="ctr">
            <a:solidFill>
              <a:sysClr val="windowText" lastClr="000000"/>
            </a:solidFill>
            <a:miter lim="800000"/>
            <a:headEnd/>
            <a:tailEnd/>
          </a:ln>
        </p:spPr>
        <p:txBody>
          <a:bodyPr wrap="none" lIns="0" tIns="0" rIns="0" bIns="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300" b="0" i="0" u="none" strike="noStrike" kern="0" cap="none" spc="0" normalizeH="0" baseline="0" noProof="0">
              <a:ln>
                <a:noFill/>
              </a:ln>
              <a:solidFill>
                <a:sysClr val="windowText" lastClr="000000"/>
              </a:solidFill>
              <a:effectLst/>
              <a:uLnTx/>
              <a:uFillTx/>
            </a:endParaRPr>
          </a:p>
        </p:txBody>
      </p:sp>
      <p:sp>
        <p:nvSpPr>
          <p:cNvPr id="16" name="円柱 15"/>
          <p:cNvSpPr/>
          <p:nvPr/>
        </p:nvSpPr>
        <p:spPr>
          <a:xfrm>
            <a:off x="5643299" y="4072118"/>
            <a:ext cx="237959" cy="131289"/>
          </a:xfrm>
          <a:prstGeom prst="can">
            <a:avLst/>
          </a:prstGeom>
          <a:solidFill>
            <a:srgbClr val="F79646">
              <a:lumMod val="40000"/>
              <a:lumOff val="60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17" name="円柱 16"/>
          <p:cNvSpPr/>
          <p:nvPr/>
        </p:nvSpPr>
        <p:spPr>
          <a:xfrm>
            <a:off x="5643299" y="3136688"/>
            <a:ext cx="237959" cy="971539"/>
          </a:xfrm>
          <a:prstGeom prst="can">
            <a:avLst/>
          </a:prstGeom>
          <a:solidFill>
            <a:srgbClr val="C0504D">
              <a:lumMod val="40000"/>
              <a:lumOff val="60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grpSp>
        <p:nvGrpSpPr>
          <p:cNvPr id="18" name="Group 366"/>
          <p:cNvGrpSpPr>
            <a:grpSpLocks/>
          </p:cNvGrpSpPr>
          <p:nvPr/>
        </p:nvGrpSpPr>
        <p:grpSpPr bwMode="auto">
          <a:xfrm>
            <a:off x="5445609" y="3238432"/>
            <a:ext cx="618695" cy="690910"/>
            <a:chOff x="1463" y="2977"/>
            <a:chExt cx="350" cy="357"/>
          </a:xfrm>
        </p:grpSpPr>
        <p:sp>
          <p:nvSpPr>
            <p:cNvPr id="213" name="正方形/長方形 7"/>
            <p:cNvSpPr/>
            <p:nvPr/>
          </p:nvSpPr>
          <p:spPr>
            <a:xfrm>
              <a:off x="1466" y="2979"/>
              <a:ext cx="80" cy="351"/>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1"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214" name="正方形/長方形 213"/>
            <p:cNvSpPr/>
            <p:nvPr/>
          </p:nvSpPr>
          <p:spPr>
            <a:xfrm>
              <a:off x="1730" y="2982"/>
              <a:ext cx="79" cy="350"/>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grpSp>
      <p:grpSp>
        <p:nvGrpSpPr>
          <p:cNvPr id="19" name="Group 365"/>
          <p:cNvGrpSpPr>
            <a:grpSpLocks/>
          </p:cNvGrpSpPr>
          <p:nvPr/>
        </p:nvGrpSpPr>
        <p:grpSpPr bwMode="auto">
          <a:xfrm>
            <a:off x="5445609" y="2206177"/>
            <a:ext cx="618695" cy="382379"/>
            <a:chOff x="1463" y="2244"/>
            <a:chExt cx="350" cy="372"/>
          </a:xfrm>
        </p:grpSpPr>
        <p:sp>
          <p:nvSpPr>
            <p:cNvPr id="211" name="正方形/長方形 210"/>
            <p:cNvSpPr/>
            <p:nvPr/>
          </p:nvSpPr>
          <p:spPr>
            <a:xfrm>
              <a:off x="1466" y="2246"/>
              <a:ext cx="80" cy="365"/>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212" name="正方形/長方形 211"/>
            <p:cNvSpPr/>
            <p:nvPr/>
          </p:nvSpPr>
          <p:spPr>
            <a:xfrm>
              <a:off x="1730" y="2249"/>
              <a:ext cx="79" cy="365"/>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grpSp>
      <p:sp>
        <p:nvSpPr>
          <p:cNvPr id="20" name="円柱 19"/>
          <p:cNvSpPr/>
          <p:nvPr/>
        </p:nvSpPr>
        <p:spPr>
          <a:xfrm>
            <a:off x="5681732" y="3578142"/>
            <a:ext cx="155589" cy="142776"/>
          </a:xfrm>
          <a:prstGeom prst="can">
            <a:avLst/>
          </a:prstGeom>
          <a:blipFill>
            <a:blip r:embed="rId2" cstate="print"/>
            <a:tile tx="0" ty="0" sx="100000" sy="100000" flip="none" algn="tl"/>
          </a:blipFill>
          <a:ln w="12700" cap="flat" cmpd="sng" algn="ctr">
            <a:noFill/>
            <a:prstDash val="sysDot"/>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21" name="Oval 22"/>
          <p:cNvSpPr>
            <a:spLocks noChangeAspect="1" noChangeArrowheads="1"/>
          </p:cNvSpPr>
          <p:nvPr/>
        </p:nvSpPr>
        <p:spPr bwMode="auto">
          <a:xfrm>
            <a:off x="5593872" y="3320489"/>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2" name="Oval 23"/>
          <p:cNvSpPr>
            <a:spLocks noChangeAspect="1" noChangeArrowheads="1"/>
          </p:cNvSpPr>
          <p:nvPr/>
        </p:nvSpPr>
        <p:spPr bwMode="auto">
          <a:xfrm>
            <a:off x="5593872" y="3277820"/>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3" name="Oval 24"/>
          <p:cNvSpPr>
            <a:spLocks noChangeAspect="1" noChangeArrowheads="1"/>
          </p:cNvSpPr>
          <p:nvPr/>
        </p:nvSpPr>
        <p:spPr bwMode="auto">
          <a:xfrm>
            <a:off x="5593872" y="3235151"/>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4" name="Oval 25"/>
          <p:cNvSpPr>
            <a:spLocks noChangeAspect="1" noChangeArrowheads="1"/>
          </p:cNvSpPr>
          <p:nvPr/>
        </p:nvSpPr>
        <p:spPr bwMode="auto">
          <a:xfrm>
            <a:off x="5593872" y="3363156"/>
            <a:ext cx="31117" cy="44310"/>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5" name="Oval 26"/>
          <p:cNvSpPr>
            <a:spLocks noChangeAspect="1" noChangeArrowheads="1"/>
          </p:cNvSpPr>
          <p:nvPr/>
        </p:nvSpPr>
        <p:spPr bwMode="auto">
          <a:xfrm>
            <a:off x="5593872" y="3538757"/>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6" name="Oval 27"/>
          <p:cNvSpPr>
            <a:spLocks noChangeAspect="1" noChangeArrowheads="1"/>
          </p:cNvSpPr>
          <p:nvPr/>
        </p:nvSpPr>
        <p:spPr bwMode="auto">
          <a:xfrm>
            <a:off x="5593872" y="3407468"/>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7" name="Oval 28"/>
          <p:cNvSpPr>
            <a:spLocks noChangeAspect="1" noChangeArrowheads="1"/>
          </p:cNvSpPr>
          <p:nvPr/>
        </p:nvSpPr>
        <p:spPr bwMode="auto">
          <a:xfrm>
            <a:off x="5593872" y="3448494"/>
            <a:ext cx="31117" cy="44310"/>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8" name="Oval 29"/>
          <p:cNvSpPr>
            <a:spLocks noChangeAspect="1" noChangeArrowheads="1"/>
          </p:cNvSpPr>
          <p:nvPr/>
        </p:nvSpPr>
        <p:spPr bwMode="auto">
          <a:xfrm>
            <a:off x="5593872" y="3492807"/>
            <a:ext cx="31117"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9" name="Oval 30"/>
          <p:cNvSpPr>
            <a:spLocks noChangeAspect="1" noChangeArrowheads="1"/>
          </p:cNvSpPr>
          <p:nvPr/>
        </p:nvSpPr>
        <p:spPr bwMode="auto">
          <a:xfrm>
            <a:off x="5593872" y="3581430"/>
            <a:ext cx="31117" cy="41027"/>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0" name="Oval 31"/>
          <p:cNvSpPr>
            <a:spLocks noChangeAspect="1" noChangeArrowheads="1"/>
          </p:cNvSpPr>
          <p:nvPr/>
        </p:nvSpPr>
        <p:spPr bwMode="auto">
          <a:xfrm>
            <a:off x="5593872" y="3622453"/>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1" name="Oval 32"/>
          <p:cNvSpPr>
            <a:spLocks noChangeAspect="1" noChangeArrowheads="1"/>
          </p:cNvSpPr>
          <p:nvPr/>
        </p:nvSpPr>
        <p:spPr bwMode="auto">
          <a:xfrm>
            <a:off x="5886743" y="3318848"/>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2" name="Oval 33"/>
          <p:cNvSpPr>
            <a:spLocks noChangeAspect="1" noChangeArrowheads="1"/>
          </p:cNvSpPr>
          <p:nvPr/>
        </p:nvSpPr>
        <p:spPr bwMode="auto">
          <a:xfrm>
            <a:off x="5886743" y="3276179"/>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3" name="Oval 34"/>
          <p:cNvSpPr>
            <a:spLocks noChangeAspect="1" noChangeArrowheads="1"/>
          </p:cNvSpPr>
          <p:nvPr/>
        </p:nvSpPr>
        <p:spPr bwMode="auto">
          <a:xfrm>
            <a:off x="5886743" y="3361518"/>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4" name="Oval 35"/>
          <p:cNvSpPr>
            <a:spLocks noChangeAspect="1" noChangeArrowheads="1"/>
          </p:cNvSpPr>
          <p:nvPr/>
        </p:nvSpPr>
        <p:spPr bwMode="auto">
          <a:xfrm>
            <a:off x="5886743" y="3542043"/>
            <a:ext cx="32948" cy="41027"/>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5" name="Oval 36"/>
          <p:cNvSpPr>
            <a:spLocks noChangeAspect="1" noChangeArrowheads="1"/>
          </p:cNvSpPr>
          <p:nvPr/>
        </p:nvSpPr>
        <p:spPr bwMode="auto">
          <a:xfrm>
            <a:off x="5886743" y="3407466"/>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6" name="Oval 37"/>
          <p:cNvSpPr>
            <a:spLocks noChangeAspect="1" noChangeArrowheads="1"/>
          </p:cNvSpPr>
          <p:nvPr/>
        </p:nvSpPr>
        <p:spPr bwMode="auto">
          <a:xfrm>
            <a:off x="5886743" y="3453419"/>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7" name="Oval 38"/>
          <p:cNvSpPr>
            <a:spLocks noChangeAspect="1" noChangeArrowheads="1"/>
          </p:cNvSpPr>
          <p:nvPr/>
        </p:nvSpPr>
        <p:spPr bwMode="auto">
          <a:xfrm>
            <a:off x="5886743" y="3496088"/>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8" name="Oval 39"/>
          <p:cNvSpPr>
            <a:spLocks noChangeAspect="1" noChangeArrowheads="1"/>
          </p:cNvSpPr>
          <p:nvPr/>
        </p:nvSpPr>
        <p:spPr bwMode="auto">
          <a:xfrm>
            <a:off x="5886743" y="3583066"/>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39" name="AutoShape 68"/>
          <p:cNvSpPr>
            <a:spLocks noChangeAspect="1" noChangeArrowheads="1"/>
          </p:cNvSpPr>
          <p:nvPr/>
        </p:nvSpPr>
        <p:spPr bwMode="auto">
          <a:xfrm rot="5400000" flipH="1">
            <a:off x="6054673" y="3067037"/>
            <a:ext cx="39387" cy="378905"/>
          </a:xfrm>
          <a:prstGeom prst="can">
            <a:avLst>
              <a:gd name="adj" fmla="val 41248"/>
            </a:avLst>
          </a:prstGeom>
          <a:solidFill>
            <a:srgbClr val="00FFCC"/>
          </a:solidFill>
          <a:ln w="9525">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0" name="AutoShape 69"/>
          <p:cNvSpPr>
            <a:spLocks noChangeAspect="1" noChangeArrowheads="1"/>
          </p:cNvSpPr>
          <p:nvPr/>
        </p:nvSpPr>
        <p:spPr bwMode="auto">
          <a:xfrm rot="5400000" flipH="1">
            <a:off x="6051106" y="3723571"/>
            <a:ext cx="41028" cy="377075"/>
          </a:xfrm>
          <a:prstGeom prst="can">
            <a:avLst>
              <a:gd name="adj" fmla="val 41238"/>
            </a:avLst>
          </a:prstGeom>
          <a:solidFill>
            <a:srgbClr val="00FFCC"/>
          </a:solidFill>
          <a:ln w="9525">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1" name="Line 70"/>
          <p:cNvSpPr>
            <a:spLocks noChangeAspect="1" noChangeShapeType="1"/>
          </p:cNvSpPr>
          <p:nvPr/>
        </p:nvSpPr>
        <p:spPr bwMode="auto">
          <a:xfrm>
            <a:off x="6269309" y="3256486"/>
            <a:ext cx="120811" cy="1640"/>
          </a:xfrm>
          <a:prstGeom prst="line">
            <a:avLst/>
          </a:prstGeom>
          <a:noFill/>
          <a:ln w="9525">
            <a:solidFill>
              <a:srgbClr val="000000"/>
            </a:solidFill>
            <a:round/>
            <a:headEnd type="triangle" w="sm" len="sm"/>
            <a:tailEnd type="none" w="sm" len="sm"/>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42" name="Line 71"/>
          <p:cNvSpPr>
            <a:spLocks noChangeAspect="1" noChangeShapeType="1"/>
          </p:cNvSpPr>
          <p:nvPr/>
        </p:nvSpPr>
        <p:spPr bwMode="auto">
          <a:xfrm>
            <a:off x="6269309" y="3908007"/>
            <a:ext cx="120811" cy="1642"/>
          </a:xfrm>
          <a:prstGeom prst="line">
            <a:avLst/>
          </a:prstGeom>
          <a:noFill/>
          <a:ln w="9525">
            <a:solidFill>
              <a:srgbClr val="000000"/>
            </a:solidFill>
            <a:round/>
            <a:headEnd/>
            <a:tailEnd type="triangle" w="sm" len="sm"/>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44" name="Oval 22"/>
          <p:cNvSpPr>
            <a:spLocks noChangeAspect="1" noChangeArrowheads="1"/>
          </p:cNvSpPr>
          <p:nvPr/>
        </p:nvSpPr>
        <p:spPr bwMode="auto">
          <a:xfrm>
            <a:off x="5593872" y="3755384"/>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5" name="Oval 23"/>
          <p:cNvSpPr>
            <a:spLocks noChangeAspect="1" noChangeArrowheads="1"/>
          </p:cNvSpPr>
          <p:nvPr/>
        </p:nvSpPr>
        <p:spPr bwMode="auto">
          <a:xfrm>
            <a:off x="5593872" y="3712715"/>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6" name="Oval 24"/>
          <p:cNvSpPr>
            <a:spLocks noChangeAspect="1" noChangeArrowheads="1"/>
          </p:cNvSpPr>
          <p:nvPr/>
        </p:nvSpPr>
        <p:spPr bwMode="auto">
          <a:xfrm>
            <a:off x="5593872" y="3670046"/>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7" name="Oval 25"/>
          <p:cNvSpPr>
            <a:spLocks noChangeAspect="1" noChangeArrowheads="1"/>
          </p:cNvSpPr>
          <p:nvPr/>
        </p:nvSpPr>
        <p:spPr bwMode="auto">
          <a:xfrm>
            <a:off x="5593872" y="3798056"/>
            <a:ext cx="31117" cy="4430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8" name="Oval 27"/>
          <p:cNvSpPr>
            <a:spLocks noChangeAspect="1" noChangeArrowheads="1"/>
          </p:cNvSpPr>
          <p:nvPr/>
        </p:nvSpPr>
        <p:spPr bwMode="auto">
          <a:xfrm>
            <a:off x="5593872" y="3842363"/>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49" name="Oval 28"/>
          <p:cNvSpPr>
            <a:spLocks noChangeAspect="1" noChangeArrowheads="1"/>
          </p:cNvSpPr>
          <p:nvPr/>
        </p:nvSpPr>
        <p:spPr bwMode="auto">
          <a:xfrm>
            <a:off x="5593872" y="3885032"/>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0" name="Oval 34"/>
          <p:cNvSpPr>
            <a:spLocks noChangeAspect="1" noChangeArrowheads="1"/>
          </p:cNvSpPr>
          <p:nvPr/>
        </p:nvSpPr>
        <p:spPr bwMode="auto">
          <a:xfrm>
            <a:off x="5886743" y="3627381"/>
            <a:ext cx="32948" cy="4430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1" name="Oval 35"/>
          <p:cNvSpPr>
            <a:spLocks noChangeAspect="1" noChangeArrowheads="1"/>
          </p:cNvSpPr>
          <p:nvPr/>
        </p:nvSpPr>
        <p:spPr bwMode="auto">
          <a:xfrm>
            <a:off x="5886743" y="3804621"/>
            <a:ext cx="32948" cy="41027"/>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2" name="Oval 36"/>
          <p:cNvSpPr>
            <a:spLocks noChangeAspect="1" noChangeArrowheads="1"/>
          </p:cNvSpPr>
          <p:nvPr/>
        </p:nvSpPr>
        <p:spPr bwMode="auto">
          <a:xfrm>
            <a:off x="5886743" y="3671686"/>
            <a:ext cx="32948" cy="44310"/>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3" name="Oval 37"/>
          <p:cNvSpPr>
            <a:spLocks noChangeAspect="1" noChangeArrowheads="1"/>
          </p:cNvSpPr>
          <p:nvPr/>
        </p:nvSpPr>
        <p:spPr bwMode="auto">
          <a:xfrm>
            <a:off x="5886743" y="3715997"/>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4" name="Oval 38"/>
          <p:cNvSpPr>
            <a:spLocks noChangeAspect="1" noChangeArrowheads="1"/>
          </p:cNvSpPr>
          <p:nvPr/>
        </p:nvSpPr>
        <p:spPr bwMode="auto">
          <a:xfrm>
            <a:off x="5886743" y="3758667"/>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5" name="Oval 39"/>
          <p:cNvSpPr>
            <a:spLocks noChangeAspect="1" noChangeArrowheads="1"/>
          </p:cNvSpPr>
          <p:nvPr/>
        </p:nvSpPr>
        <p:spPr bwMode="auto">
          <a:xfrm>
            <a:off x="5886743" y="3845645"/>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6" name="Oval 22"/>
          <p:cNvSpPr>
            <a:spLocks noChangeAspect="1" noChangeArrowheads="1"/>
          </p:cNvSpPr>
          <p:nvPr/>
        </p:nvSpPr>
        <p:spPr bwMode="auto">
          <a:xfrm>
            <a:off x="5593872" y="2068319"/>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7" name="Oval 23"/>
          <p:cNvSpPr>
            <a:spLocks noChangeAspect="1" noChangeArrowheads="1"/>
          </p:cNvSpPr>
          <p:nvPr/>
        </p:nvSpPr>
        <p:spPr bwMode="auto">
          <a:xfrm>
            <a:off x="5593872" y="2025650"/>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8" name="Oval 24"/>
          <p:cNvSpPr>
            <a:spLocks noChangeAspect="1" noChangeArrowheads="1"/>
          </p:cNvSpPr>
          <p:nvPr/>
        </p:nvSpPr>
        <p:spPr bwMode="auto">
          <a:xfrm>
            <a:off x="5593872" y="1982981"/>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59" name="Oval 25"/>
          <p:cNvSpPr>
            <a:spLocks noChangeAspect="1" noChangeArrowheads="1"/>
          </p:cNvSpPr>
          <p:nvPr/>
        </p:nvSpPr>
        <p:spPr bwMode="auto">
          <a:xfrm>
            <a:off x="5593872" y="2110992"/>
            <a:ext cx="31117" cy="4430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0" name="Oval 26"/>
          <p:cNvSpPr>
            <a:spLocks noChangeAspect="1" noChangeArrowheads="1"/>
          </p:cNvSpPr>
          <p:nvPr/>
        </p:nvSpPr>
        <p:spPr bwMode="auto">
          <a:xfrm>
            <a:off x="5593872" y="2286587"/>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1" name="Oval 27"/>
          <p:cNvSpPr>
            <a:spLocks noChangeAspect="1" noChangeArrowheads="1"/>
          </p:cNvSpPr>
          <p:nvPr/>
        </p:nvSpPr>
        <p:spPr bwMode="auto">
          <a:xfrm>
            <a:off x="5593872" y="2155298"/>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2" name="Oval 28"/>
          <p:cNvSpPr>
            <a:spLocks noChangeAspect="1" noChangeArrowheads="1"/>
          </p:cNvSpPr>
          <p:nvPr/>
        </p:nvSpPr>
        <p:spPr bwMode="auto">
          <a:xfrm>
            <a:off x="5593872" y="2196330"/>
            <a:ext cx="31117" cy="4430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3" name="Oval 29"/>
          <p:cNvSpPr>
            <a:spLocks noChangeAspect="1" noChangeArrowheads="1"/>
          </p:cNvSpPr>
          <p:nvPr/>
        </p:nvSpPr>
        <p:spPr bwMode="auto">
          <a:xfrm>
            <a:off x="5593872" y="2240637"/>
            <a:ext cx="31117"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4" name="Oval 30"/>
          <p:cNvSpPr>
            <a:spLocks noChangeAspect="1" noChangeArrowheads="1"/>
          </p:cNvSpPr>
          <p:nvPr/>
        </p:nvSpPr>
        <p:spPr bwMode="auto">
          <a:xfrm>
            <a:off x="5593872" y="2329254"/>
            <a:ext cx="31117" cy="41028"/>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5" name="Oval 31"/>
          <p:cNvSpPr>
            <a:spLocks noChangeAspect="1" noChangeArrowheads="1"/>
          </p:cNvSpPr>
          <p:nvPr/>
        </p:nvSpPr>
        <p:spPr bwMode="auto">
          <a:xfrm>
            <a:off x="5593872" y="2370284"/>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6" name="Oval 32"/>
          <p:cNvSpPr>
            <a:spLocks noChangeAspect="1" noChangeArrowheads="1"/>
          </p:cNvSpPr>
          <p:nvPr/>
        </p:nvSpPr>
        <p:spPr bwMode="auto">
          <a:xfrm>
            <a:off x="5886743" y="2066678"/>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7" name="Oval 33"/>
          <p:cNvSpPr>
            <a:spLocks noChangeAspect="1" noChangeArrowheads="1"/>
          </p:cNvSpPr>
          <p:nvPr/>
        </p:nvSpPr>
        <p:spPr bwMode="auto">
          <a:xfrm>
            <a:off x="5886743" y="2024008"/>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8" name="Oval 34"/>
          <p:cNvSpPr>
            <a:spLocks noChangeAspect="1" noChangeArrowheads="1"/>
          </p:cNvSpPr>
          <p:nvPr/>
        </p:nvSpPr>
        <p:spPr bwMode="auto">
          <a:xfrm>
            <a:off x="5886743" y="2109348"/>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69" name="Oval 35"/>
          <p:cNvSpPr>
            <a:spLocks noChangeAspect="1" noChangeArrowheads="1"/>
          </p:cNvSpPr>
          <p:nvPr/>
        </p:nvSpPr>
        <p:spPr bwMode="auto">
          <a:xfrm>
            <a:off x="5886743" y="2289868"/>
            <a:ext cx="32948" cy="41028"/>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0" name="Oval 36"/>
          <p:cNvSpPr>
            <a:spLocks noChangeAspect="1" noChangeArrowheads="1"/>
          </p:cNvSpPr>
          <p:nvPr/>
        </p:nvSpPr>
        <p:spPr bwMode="auto">
          <a:xfrm>
            <a:off x="5886743" y="2155296"/>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1" name="Oval 37"/>
          <p:cNvSpPr>
            <a:spLocks noChangeAspect="1" noChangeArrowheads="1"/>
          </p:cNvSpPr>
          <p:nvPr/>
        </p:nvSpPr>
        <p:spPr bwMode="auto">
          <a:xfrm>
            <a:off x="5886743" y="2201249"/>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2" name="Oval 38"/>
          <p:cNvSpPr>
            <a:spLocks noChangeAspect="1" noChangeArrowheads="1"/>
          </p:cNvSpPr>
          <p:nvPr/>
        </p:nvSpPr>
        <p:spPr bwMode="auto">
          <a:xfrm>
            <a:off x="5886743" y="2243919"/>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3" name="Oval 39"/>
          <p:cNvSpPr>
            <a:spLocks noChangeAspect="1" noChangeArrowheads="1"/>
          </p:cNvSpPr>
          <p:nvPr/>
        </p:nvSpPr>
        <p:spPr bwMode="auto">
          <a:xfrm>
            <a:off x="5886743" y="2330897"/>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4" name="AutoShape 68"/>
          <p:cNvSpPr>
            <a:spLocks noChangeAspect="1" noChangeArrowheads="1"/>
          </p:cNvSpPr>
          <p:nvPr/>
        </p:nvSpPr>
        <p:spPr bwMode="auto">
          <a:xfrm rot="5400000" flipH="1">
            <a:off x="6054673" y="1814866"/>
            <a:ext cx="39387" cy="378905"/>
          </a:xfrm>
          <a:prstGeom prst="can">
            <a:avLst>
              <a:gd name="adj" fmla="val 41248"/>
            </a:avLst>
          </a:prstGeom>
          <a:solidFill>
            <a:srgbClr val="00FFCC"/>
          </a:solidFill>
          <a:ln w="9525">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5" name="AutoShape 69"/>
          <p:cNvSpPr>
            <a:spLocks noChangeAspect="1" noChangeArrowheads="1"/>
          </p:cNvSpPr>
          <p:nvPr/>
        </p:nvSpPr>
        <p:spPr bwMode="auto">
          <a:xfrm rot="5400000" flipH="1">
            <a:off x="6051113" y="2471401"/>
            <a:ext cx="41027" cy="377075"/>
          </a:xfrm>
          <a:prstGeom prst="can">
            <a:avLst>
              <a:gd name="adj" fmla="val 41239"/>
            </a:avLst>
          </a:prstGeom>
          <a:solidFill>
            <a:srgbClr val="00FFCC"/>
          </a:solidFill>
          <a:ln w="9525">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6" name="Line 70"/>
          <p:cNvSpPr>
            <a:spLocks noChangeAspect="1" noChangeShapeType="1"/>
          </p:cNvSpPr>
          <p:nvPr/>
        </p:nvSpPr>
        <p:spPr bwMode="auto">
          <a:xfrm>
            <a:off x="6269309" y="2004315"/>
            <a:ext cx="120811" cy="1642"/>
          </a:xfrm>
          <a:prstGeom prst="line">
            <a:avLst/>
          </a:prstGeom>
          <a:noFill/>
          <a:ln w="9525">
            <a:solidFill>
              <a:srgbClr val="000000"/>
            </a:solidFill>
            <a:round/>
            <a:headEnd type="triangle" w="sm" len="sm"/>
            <a:tailEnd type="none" w="sm" len="sm"/>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77" name="Line 71"/>
          <p:cNvSpPr>
            <a:spLocks noChangeAspect="1" noChangeShapeType="1"/>
          </p:cNvSpPr>
          <p:nvPr/>
        </p:nvSpPr>
        <p:spPr bwMode="auto">
          <a:xfrm>
            <a:off x="6269309" y="2655838"/>
            <a:ext cx="120811" cy="1640"/>
          </a:xfrm>
          <a:prstGeom prst="line">
            <a:avLst/>
          </a:prstGeom>
          <a:noFill/>
          <a:ln w="9525">
            <a:solidFill>
              <a:srgbClr val="000000"/>
            </a:solidFill>
            <a:round/>
            <a:headEnd/>
            <a:tailEnd type="triangle" w="sm" len="sm"/>
          </a:ln>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78" name="Oval 22"/>
          <p:cNvSpPr>
            <a:spLocks noChangeAspect="1" noChangeArrowheads="1"/>
          </p:cNvSpPr>
          <p:nvPr/>
        </p:nvSpPr>
        <p:spPr bwMode="auto">
          <a:xfrm>
            <a:off x="5593872" y="2503214"/>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79" name="Oval 23"/>
          <p:cNvSpPr>
            <a:spLocks noChangeAspect="1" noChangeArrowheads="1"/>
          </p:cNvSpPr>
          <p:nvPr/>
        </p:nvSpPr>
        <p:spPr bwMode="auto">
          <a:xfrm>
            <a:off x="5593872" y="2460545"/>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0" name="Oval 24"/>
          <p:cNvSpPr>
            <a:spLocks noChangeAspect="1" noChangeArrowheads="1"/>
          </p:cNvSpPr>
          <p:nvPr/>
        </p:nvSpPr>
        <p:spPr bwMode="auto">
          <a:xfrm>
            <a:off x="5593872" y="2417876"/>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1" name="Oval 25"/>
          <p:cNvSpPr>
            <a:spLocks noChangeAspect="1" noChangeArrowheads="1"/>
          </p:cNvSpPr>
          <p:nvPr/>
        </p:nvSpPr>
        <p:spPr bwMode="auto">
          <a:xfrm>
            <a:off x="5593872" y="2545882"/>
            <a:ext cx="31117" cy="44310"/>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2" name="Oval 27"/>
          <p:cNvSpPr>
            <a:spLocks noChangeAspect="1" noChangeArrowheads="1"/>
          </p:cNvSpPr>
          <p:nvPr/>
        </p:nvSpPr>
        <p:spPr bwMode="auto">
          <a:xfrm>
            <a:off x="5593872" y="2590193"/>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3" name="Oval 28"/>
          <p:cNvSpPr>
            <a:spLocks noChangeAspect="1" noChangeArrowheads="1"/>
          </p:cNvSpPr>
          <p:nvPr/>
        </p:nvSpPr>
        <p:spPr bwMode="auto">
          <a:xfrm>
            <a:off x="5593872" y="2632862"/>
            <a:ext cx="31117"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4" name="Oval 34"/>
          <p:cNvSpPr>
            <a:spLocks noChangeAspect="1" noChangeArrowheads="1"/>
          </p:cNvSpPr>
          <p:nvPr/>
        </p:nvSpPr>
        <p:spPr bwMode="auto">
          <a:xfrm>
            <a:off x="5886743" y="2375206"/>
            <a:ext cx="32948" cy="44310"/>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5" name="Oval 35"/>
          <p:cNvSpPr>
            <a:spLocks noChangeAspect="1" noChangeArrowheads="1"/>
          </p:cNvSpPr>
          <p:nvPr/>
        </p:nvSpPr>
        <p:spPr bwMode="auto">
          <a:xfrm>
            <a:off x="5886743" y="2552446"/>
            <a:ext cx="32948" cy="41028"/>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6" name="Oval 36"/>
          <p:cNvSpPr>
            <a:spLocks noChangeAspect="1" noChangeArrowheads="1"/>
          </p:cNvSpPr>
          <p:nvPr/>
        </p:nvSpPr>
        <p:spPr bwMode="auto">
          <a:xfrm>
            <a:off x="5886743" y="2419521"/>
            <a:ext cx="32948" cy="4430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7" name="Oval 37"/>
          <p:cNvSpPr>
            <a:spLocks noChangeAspect="1" noChangeArrowheads="1"/>
          </p:cNvSpPr>
          <p:nvPr/>
        </p:nvSpPr>
        <p:spPr bwMode="auto">
          <a:xfrm>
            <a:off x="5886743" y="2463827"/>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8" name="Oval 38"/>
          <p:cNvSpPr>
            <a:spLocks noChangeAspect="1" noChangeArrowheads="1"/>
          </p:cNvSpPr>
          <p:nvPr/>
        </p:nvSpPr>
        <p:spPr bwMode="auto">
          <a:xfrm>
            <a:off x="5886743" y="2506497"/>
            <a:ext cx="32948" cy="45952"/>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89" name="Oval 39"/>
          <p:cNvSpPr>
            <a:spLocks noChangeAspect="1" noChangeArrowheads="1"/>
          </p:cNvSpPr>
          <p:nvPr/>
        </p:nvSpPr>
        <p:spPr bwMode="auto">
          <a:xfrm>
            <a:off x="5886743" y="2593475"/>
            <a:ext cx="32948" cy="42669"/>
          </a:xfrm>
          <a:prstGeom prst="ellipse">
            <a:avLst/>
          </a:prstGeom>
          <a:solidFill>
            <a:srgbClr val="00FFCC"/>
          </a:solidFill>
          <a:ln w="9525">
            <a:solidFill>
              <a:sysClr val="windowText" lastClr="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90" name="正方形/長方形 89"/>
          <p:cNvSpPr/>
          <p:nvPr/>
        </p:nvSpPr>
        <p:spPr>
          <a:xfrm>
            <a:off x="5481978" y="2677447"/>
            <a:ext cx="138479" cy="155474"/>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91" name="正方形/長方形 90"/>
          <p:cNvSpPr/>
          <p:nvPr/>
        </p:nvSpPr>
        <p:spPr>
          <a:xfrm>
            <a:off x="5894039" y="2680487"/>
            <a:ext cx="139836" cy="155185"/>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92" name="正方形/長方形 91"/>
          <p:cNvSpPr/>
          <p:nvPr/>
        </p:nvSpPr>
        <p:spPr>
          <a:xfrm>
            <a:off x="5476859" y="3924986"/>
            <a:ext cx="138164" cy="156735"/>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93" name="正方形/長方形 92"/>
          <p:cNvSpPr/>
          <p:nvPr/>
        </p:nvSpPr>
        <p:spPr>
          <a:xfrm>
            <a:off x="5888638" y="3929407"/>
            <a:ext cx="140127" cy="156752"/>
          </a:xfrm>
          <a:prstGeom prst="rect">
            <a:avLst/>
          </a:prstGeom>
          <a:gradFill flip="none" rotWithShape="1">
            <a:gsLst>
              <a:gs pos="1000">
                <a:srgbClr val="FF0000"/>
              </a:gs>
              <a:gs pos="89000">
                <a:srgbClr val="FFFFCC">
                  <a:alpha val="29999"/>
                </a:srgbClr>
              </a:gs>
            </a:gsLst>
            <a:path path="rect">
              <a:fillToRect l="50000" t="50000" r="50000" b="50000"/>
            </a:path>
            <a:tileRect/>
          </a:gradFill>
          <a:ln w="9525" cap="flat" cmpd="sng" algn="ctr">
            <a:noFill/>
            <a:prstDash val="solid"/>
          </a:ln>
          <a:effectLst/>
        </p:spPr>
        <p:txBody>
          <a:bodyPr anchor="ct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1" lang="ja-JP" altLang="en-US" sz="1800" b="0" i="0" u="none" strike="noStrike" kern="0" cap="none" spc="0" normalizeH="0" baseline="0" noProof="0" smtClean="0">
              <a:ln>
                <a:noFill/>
              </a:ln>
              <a:solidFill>
                <a:srgbClr val="FFFFFF"/>
              </a:solidFill>
              <a:effectLst/>
              <a:uLnTx/>
              <a:uFillTx/>
              <a:latin typeface="Arial" charset="0"/>
              <a:ea typeface="ＭＳ Ｐゴシック" charset="-128"/>
              <a:cs typeface="+mn-cs"/>
            </a:endParaRPr>
          </a:p>
        </p:txBody>
      </p:sp>
      <p:sp>
        <p:nvSpPr>
          <p:cNvPr id="94" name="円柱 93"/>
          <p:cNvSpPr/>
          <p:nvPr/>
        </p:nvSpPr>
        <p:spPr>
          <a:xfrm>
            <a:off x="5639639" y="3090736"/>
            <a:ext cx="237959" cy="129649"/>
          </a:xfrm>
          <a:prstGeom prst="can">
            <a:avLst/>
          </a:prstGeom>
          <a:solidFill>
            <a:srgbClr val="F79646">
              <a:lumMod val="40000"/>
              <a:lumOff val="60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95" name="円柱 94"/>
          <p:cNvSpPr/>
          <p:nvPr/>
        </p:nvSpPr>
        <p:spPr>
          <a:xfrm>
            <a:off x="5676241" y="3162940"/>
            <a:ext cx="170235" cy="904254"/>
          </a:xfrm>
          <a:prstGeom prst="can">
            <a:avLst/>
          </a:prstGeom>
          <a:noFill/>
          <a:ln w="12700" cap="flat" cmpd="sng" algn="ctr">
            <a:solidFill>
              <a:sysClr val="windowText" lastClr="000000"/>
            </a:solidFill>
            <a:prstDash val="sysDot"/>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96" name="Line 61"/>
          <p:cNvSpPr>
            <a:spLocks noChangeShapeType="1"/>
          </p:cNvSpPr>
          <p:nvPr/>
        </p:nvSpPr>
        <p:spPr bwMode="auto">
          <a:xfrm>
            <a:off x="5762273" y="2816670"/>
            <a:ext cx="0" cy="370891"/>
          </a:xfrm>
          <a:prstGeom prst="line">
            <a:avLst/>
          </a:prstGeom>
          <a:noFill/>
          <a:ln w="41275" cmpd="dbl">
            <a:solidFill>
              <a:srgbClr val="000000"/>
            </a:solidFill>
            <a:round/>
            <a:headEnd/>
            <a:tailEnd/>
          </a:ln>
          <a:extLst/>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97" name="円柱 96"/>
          <p:cNvSpPr/>
          <p:nvPr/>
        </p:nvSpPr>
        <p:spPr>
          <a:xfrm>
            <a:off x="5643299" y="2813383"/>
            <a:ext cx="237959" cy="129648"/>
          </a:xfrm>
          <a:prstGeom prst="can">
            <a:avLst/>
          </a:prstGeom>
          <a:solidFill>
            <a:srgbClr val="F79646">
              <a:lumMod val="40000"/>
              <a:lumOff val="60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98" name="円柱 97"/>
          <p:cNvSpPr/>
          <p:nvPr/>
        </p:nvSpPr>
        <p:spPr>
          <a:xfrm>
            <a:off x="5643299" y="1748302"/>
            <a:ext cx="237959" cy="1097906"/>
          </a:xfrm>
          <a:prstGeom prst="can">
            <a:avLst/>
          </a:prstGeom>
          <a:solidFill>
            <a:srgbClr val="C0504D">
              <a:lumMod val="40000"/>
              <a:lumOff val="60000"/>
            </a:srgbClr>
          </a:solidFill>
          <a:ln w="12700" cap="flat" cmpd="sng" algn="ctr">
            <a:solidFill>
              <a:sysClr val="windowText" lastClr="000000"/>
            </a:solidFill>
            <a:prstDash val="solid"/>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99" name="AutoShape 191"/>
          <p:cNvSpPr>
            <a:spLocks noChangeAspect="1" noChangeArrowheads="1"/>
          </p:cNvSpPr>
          <p:nvPr/>
        </p:nvSpPr>
        <p:spPr bwMode="auto">
          <a:xfrm>
            <a:off x="5557263" y="1636705"/>
            <a:ext cx="397208" cy="170676"/>
          </a:xfrm>
          <a:prstGeom prst="can">
            <a:avLst>
              <a:gd name="adj" fmla="val 50000"/>
            </a:avLst>
          </a:prstGeom>
          <a:solidFill>
            <a:srgbClr val="FFFFFF"/>
          </a:solidFill>
          <a:ln w="635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0" name="AutoShape 72"/>
          <p:cNvSpPr>
            <a:spLocks noChangeAspect="1" noChangeArrowheads="1"/>
          </p:cNvSpPr>
          <p:nvPr/>
        </p:nvSpPr>
        <p:spPr bwMode="auto">
          <a:xfrm>
            <a:off x="5604859" y="1520192"/>
            <a:ext cx="296535" cy="159187"/>
          </a:xfrm>
          <a:prstGeom prst="can">
            <a:avLst>
              <a:gd name="adj" fmla="val 42648"/>
            </a:avLst>
          </a:prstGeom>
          <a:solidFill>
            <a:srgbClr val="FFFFFF"/>
          </a:solidFill>
          <a:ln w="6350">
            <a:solidFill>
              <a:srgbClr val="000000"/>
            </a:solidFill>
            <a:round/>
            <a:headEnd/>
            <a:tailEn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1" name="AutoShape 192"/>
          <p:cNvSpPr>
            <a:spLocks noChangeAspect="1" noChangeArrowheads="1"/>
          </p:cNvSpPr>
          <p:nvPr/>
        </p:nvSpPr>
        <p:spPr bwMode="auto">
          <a:xfrm>
            <a:off x="5630480" y="1677736"/>
            <a:ext cx="27456" cy="26258"/>
          </a:xfrm>
          <a:prstGeom prst="can">
            <a:avLst>
              <a:gd name="adj" fmla="val 24998"/>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2" name="AutoShape 193"/>
          <p:cNvSpPr>
            <a:spLocks noChangeAspect="1" noChangeArrowheads="1"/>
          </p:cNvSpPr>
          <p:nvPr/>
        </p:nvSpPr>
        <p:spPr bwMode="auto">
          <a:xfrm>
            <a:off x="5859294" y="1677736"/>
            <a:ext cx="29287" cy="26258"/>
          </a:xfrm>
          <a:prstGeom prst="can">
            <a:avLst>
              <a:gd name="adj" fmla="val 25000"/>
            </a:avLst>
          </a:pr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0" tIns="0" rIns="0" bIns="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3" name="AutoShape 75"/>
          <p:cNvSpPr>
            <a:spLocks noChangeAspect="1" noChangeArrowheads="1"/>
          </p:cNvSpPr>
          <p:nvPr/>
        </p:nvSpPr>
        <p:spPr bwMode="auto">
          <a:xfrm>
            <a:off x="5650621" y="1456184"/>
            <a:ext cx="210503" cy="134571"/>
          </a:xfrm>
          <a:prstGeom prst="can">
            <a:avLst>
              <a:gd name="adj" fmla="val 22412"/>
            </a:avLst>
          </a:prstGeom>
          <a:solidFill>
            <a:sysClr val="window" lastClr="FFFFFF"/>
          </a:solidFill>
          <a:ln w="6350">
            <a:solidFill>
              <a:srgbClr val="000000"/>
            </a:solidFill>
            <a:round/>
            <a:headEnd/>
            <a:tailEnd/>
          </a:ln>
        </p:spPr>
        <p:txBody>
          <a:bodyPr wrap="none"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04" name="円柱 103"/>
          <p:cNvSpPr/>
          <p:nvPr/>
        </p:nvSpPr>
        <p:spPr>
          <a:xfrm>
            <a:off x="5743968" y="1466029"/>
            <a:ext cx="36608" cy="344634"/>
          </a:xfrm>
          <a:prstGeom prst="can">
            <a:avLst/>
          </a:prstGeom>
          <a:noFill/>
          <a:ln w="6350" cap="flat" cmpd="sng" algn="ctr">
            <a:solidFill>
              <a:sysClr val="windowText" lastClr="000000"/>
            </a:solidFill>
            <a:prstDash val="sysDot"/>
          </a:ln>
          <a:effectLst/>
        </p:spPr>
        <p:txBody>
          <a:bodyPr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000000"/>
              </a:solidFill>
              <a:effectLst/>
              <a:uLnTx/>
              <a:uFillTx/>
              <a:latin typeface="Arial" charset="0"/>
              <a:ea typeface="ＭＳ Ｐゴシック"/>
              <a:cs typeface="+mn-cs"/>
            </a:endParaRPr>
          </a:p>
        </p:txBody>
      </p:sp>
      <p:sp>
        <p:nvSpPr>
          <p:cNvPr id="105" name="テキスト ボックス 222"/>
          <p:cNvSpPr txBox="1">
            <a:spLocks noChangeArrowheads="1"/>
          </p:cNvSpPr>
          <p:nvPr/>
        </p:nvSpPr>
        <p:spPr bwMode="auto">
          <a:xfrm>
            <a:off x="4831702" y="6440274"/>
            <a:ext cx="1392977"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1" i="1" u="none" strike="noStrike" kern="0" cap="none" spc="0" normalizeH="0" baseline="0" noProof="0" dirty="0">
                <a:ln>
                  <a:noFill/>
                </a:ln>
                <a:solidFill>
                  <a:sysClr val="windowText" lastClr="000000"/>
                </a:solidFill>
                <a:effectLst/>
                <a:uLnTx/>
                <a:uFillTx/>
                <a:latin typeface="Arial" charset="0"/>
                <a:ea typeface="ＭＳ Ｐゴシック" charset="-128"/>
              </a:rPr>
              <a:t>GC </a:t>
            </a:r>
            <a:endParaRPr kumimoji="1" lang="ja-JP" altLang="en-US" sz="1200" b="1" i="1" u="none" strike="noStrike" kern="0" cap="none" spc="0" normalizeH="0" baseline="0" noProof="0" dirty="0">
              <a:ln>
                <a:noFill/>
              </a:ln>
              <a:solidFill>
                <a:sysClr val="windowText" lastClr="000000"/>
              </a:solidFill>
              <a:effectLst/>
              <a:uLnTx/>
              <a:uFillTx/>
              <a:latin typeface="Arial" charset="0"/>
              <a:ea typeface="ＭＳ Ｐゴシック" charset="-128"/>
            </a:endParaRPr>
          </a:p>
        </p:txBody>
      </p:sp>
      <p:cxnSp>
        <p:nvCxnSpPr>
          <p:cNvPr id="109" name="直線矢印コネクタ 108"/>
          <p:cNvCxnSpPr/>
          <p:nvPr/>
        </p:nvCxnSpPr>
        <p:spPr>
          <a:xfrm rot="5400000" flipV="1">
            <a:off x="5707423" y="3374644"/>
            <a:ext cx="128007" cy="0"/>
          </a:xfrm>
          <a:prstGeom prst="straightConnector1">
            <a:avLst/>
          </a:prstGeom>
          <a:noFill/>
          <a:ln w="22225" cap="flat" cmpd="sng" algn="ctr">
            <a:solidFill>
              <a:srgbClr val="4F81BD">
                <a:shade val="95000"/>
                <a:satMod val="105000"/>
              </a:srgbClr>
            </a:solidFill>
            <a:prstDash val="solid"/>
            <a:tailEnd type="triangle"/>
          </a:ln>
          <a:effectLst/>
        </p:spPr>
      </p:cxnSp>
      <p:cxnSp>
        <p:nvCxnSpPr>
          <p:cNvPr id="110" name="直線矢印コネクタ 109"/>
          <p:cNvCxnSpPr/>
          <p:nvPr/>
        </p:nvCxnSpPr>
        <p:spPr>
          <a:xfrm rot="5400000" flipV="1">
            <a:off x="5707423" y="3903083"/>
            <a:ext cx="128007" cy="0"/>
          </a:xfrm>
          <a:prstGeom prst="straightConnector1">
            <a:avLst/>
          </a:prstGeom>
          <a:noFill/>
          <a:ln w="22225" cap="flat" cmpd="sng" algn="ctr">
            <a:solidFill>
              <a:srgbClr val="4F81BD">
                <a:shade val="95000"/>
                <a:satMod val="105000"/>
              </a:srgbClr>
            </a:solidFill>
            <a:prstDash val="solid"/>
            <a:tailEnd type="triangle"/>
          </a:ln>
          <a:effectLst/>
        </p:spPr>
      </p:cxnSp>
      <p:cxnSp>
        <p:nvCxnSpPr>
          <p:cNvPr id="111" name="直線矢印コネクタ 110"/>
          <p:cNvCxnSpPr/>
          <p:nvPr/>
        </p:nvCxnSpPr>
        <p:spPr>
          <a:xfrm rot="5400000" flipV="1">
            <a:off x="5707423" y="4579222"/>
            <a:ext cx="128007" cy="0"/>
          </a:xfrm>
          <a:prstGeom prst="straightConnector1">
            <a:avLst/>
          </a:prstGeom>
          <a:noFill/>
          <a:ln w="22225" cap="flat" cmpd="sng" algn="ctr">
            <a:solidFill>
              <a:srgbClr val="4F81BD">
                <a:shade val="95000"/>
                <a:satMod val="105000"/>
              </a:srgbClr>
            </a:solidFill>
            <a:prstDash val="solid"/>
            <a:tailEnd type="triangle"/>
          </a:ln>
          <a:effectLst/>
        </p:spPr>
      </p:cxnSp>
      <p:sp>
        <p:nvSpPr>
          <p:cNvPr id="112" name="Freeform 58"/>
          <p:cNvSpPr>
            <a:spLocks/>
          </p:cNvSpPr>
          <p:nvPr/>
        </p:nvSpPr>
        <p:spPr bwMode="auto">
          <a:xfrm>
            <a:off x="5767770" y="1241198"/>
            <a:ext cx="446631" cy="206781"/>
          </a:xfrm>
          <a:custGeom>
            <a:avLst/>
            <a:gdLst>
              <a:gd name="T0" fmla="*/ 889688 w 9984"/>
              <a:gd name="T1" fmla="*/ 7915 h 9633"/>
              <a:gd name="T2" fmla="*/ 3654 w 9984"/>
              <a:gd name="T3" fmla="*/ 0 h 9633"/>
              <a:gd name="T4" fmla="*/ 0 w 9984"/>
              <a:gd name="T5" fmla="*/ 216000 h 9633"/>
              <a:gd name="T6" fmla="*/ 0 60000 65536"/>
              <a:gd name="T7" fmla="*/ 0 60000 65536"/>
              <a:gd name="T8" fmla="*/ 0 60000 65536"/>
            </a:gdLst>
            <a:ahLst/>
            <a:cxnLst>
              <a:cxn ang="T6">
                <a:pos x="T0" y="T1"/>
              </a:cxn>
              <a:cxn ang="T7">
                <a:pos x="T2" y="T3"/>
              </a:cxn>
              <a:cxn ang="T8">
                <a:pos x="T4" y="T5"/>
              </a:cxn>
            </a:cxnLst>
            <a:rect l="0" t="0" r="r" b="b"/>
            <a:pathLst>
              <a:path w="9984" h="9633">
                <a:moveTo>
                  <a:pt x="9984" y="353"/>
                </a:moveTo>
                <a:lnTo>
                  <a:pt x="41" y="0"/>
                </a:lnTo>
                <a:cubicBezTo>
                  <a:pt x="27" y="3211"/>
                  <a:pt x="14" y="6422"/>
                  <a:pt x="0" y="9633"/>
                </a:cubicBezTo>
              </a:path>
            </a:pathLst>
          </a:custGeom>
          <a:noFill/>
          <a:ln w="22225" cmpd="sng">
            <a:solidFill>
              <a:srgbClr val="808080"/>
            </a:solidFill>
            <a:prstDash val="sysDash"/>
            <a:round/>
            <a:headEnd/>
            <a:tailEnd type="triangle" w="med" len="med"/>
          </a:ln>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0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114" name="Text Box 92"/>
          <p:cNvSpPr txBox="1">
            <a:spLocks noChangeArrowheads="1"/>
          </p:cNvSpPr>
          <p:nvPr/>
        </p:nvSpPr>
        <p:spPr bwMode="auto">
          <a:xfrm>
            <a:off x="6387805" y="1905000"/>
            <a:ext cx="85119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1" lang="en-US" altLang="ja-JP" sz="1200" b="0" i="0" u="none" strike="noStrike" kern="0" cap="none" spc="0" normalizeH="0" baseline="0" noProof="0" dirty="0">
                <a:ln>
                  <a:noFill/>
                </a:ln>
                <a:solidFill>
                  <a:sysClr val="windowText" lastClr="000000"/>
                </a:solidFill>
                <a:effectLst/>
                <a:uLnTx/>
                <a:uFillTx/>
                <a:latin typeface="Arial" charset="0"/>
                <a:ea typeface="ＭＳ Ｐゴシック" charset="-128"/>
              </a:rPr>
              <a:t>Cooling gas </a:t>
            </a:r>
            <a:endParaRPr kumimoji="1" lang="ja-JP" altLang="en-US" sz="1200" b="0" i="0" u="none" strike="noStrike" kern="0" cap="none" spc="0" normalizeH="0" baseline="0" noProof="0" dirty="0">
              <a:ln>
                <a:noFill/>
              </a:ln>
              <a:solidFill>
                <a:sysClr val="windowText" lastClr="000000"/>
              </a:solidFill>
              <a:effectLst/>
              <a:uLnTx/>
              <a:uFillTx/>
              <a:latin typeface="Arial" charset="0"/>
              <a:ea typeface="ＭＳ Ｐゴシック" charset="-128"/>
            </a:endParaRPr>
          </a:p>
        </p:txBody>
      </p:sp>
      <p:sp>
        <p:nvSpPr>
          <p:cNvPr id="121" name="直方体 120"/>
          <p:cNvSpPr/>
          <p:nvPr/>
        </p:nvSpPr>
        <p:spPr bwMode="auto">
          <a:xfrm>
            <a:off x="2468557" y="1143000"/>
            <a:ext cx="2139227" cy="5359670"/>
          </a:xfrm>
          <a:prstGeom prst="cube">
            <a:avLst>
              <a:gd name="adj" fmla="val 6944"/>
            </a:avLst>
          </a:prstGeom>
          <a:solidFill>
            <a:srgbClr val="FFFFCC">
              <a:alpha val="54902"/>
            </a:srgbClr>
          </a:solidFill>
          <a:ln w="12700" cap="flat" cmpd="sng">
            <a:solidFill>
              <a:srgbClr val="00B050"/>
            </a:solidFill>
            <a:prstDash val="sysDot"/>
            <a:round/>
            <a:headEnd/>
            <a:tailEnd/>
          </a:ln>
        </p:spPr>
        <p:txBody>
          <a:bodyPr rtlCol="0" anchor="ctr"/>
          <a:lstStyle/>
          <a:p>
            <a:pPr algn="ctr"/>
            <a:endParaRPr kumimoji="1" lang="ja-JP" altLang="en-US"/>
          </a:p>
        </p:txBody>
      </p:sp>
      <p:cxnSp>
        <p:nvCxnSpPr>
          <p:cNvPr id="130" name="直線コネクタ 392"/>
          <p:cNvCxnSpPr/>
          <p:nvPr/>
        </p:nvCxnSpPr>
        <p:spPr bwMode="auto">
          <a:xfrm flipV="1">
            <a:off x="4249122" y="1970876"/>
            <a:ext cx="2919" cy="130227"/>
          </a:xfrm>
          <a:prstGeom prst="line">
            <a:avLst/>
          </a:prstGeom>
          <a:noFill/>
          <a:ln w="19050" cap="flat" cmpd="sng" algn="ctr">
            <a:solidFill>
              <a:sysClr val="window" lastClr="FFFFFF"/>
            </a:solidFill>
            <a:prstDash val="sysDot"/>
          </a:ln>
          <a:effectLst/>
        </p:spPr>
      </p:cxnSp>
      <p:sp>
        <p:nvSpPr>
          <p:cNvPr id="135" name="Text Box 7"/>
          <p:cNvSpPr txBox="1">
            <a:spLocks noChangeAspect="1" noChangeArrowheads="1"/>
          </p:cNvSpPr>
          <p:nvPr/>
        </p:nvSpPr>
        <p:spPr bwMode="auto">
          <a:xfrm flipH="1">
            <a:off x="1574322" y="1479451"/>
            <a:ext cx="756617"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r" defTabSz="914400" eaLnBrk="1" fontAlgn="auto" latinLnBrk="0" hangingPunct="1">
              <a:lnSpc>
                <a:spcPct val="100000"/>
              </a:lnSpc>
              <a:spcBef>
                <a:spcPts val="0"/>
              </a:spcBef>
              <a:spcAft>
                <a:spcPts val="0"/>
              </a:spcAft>
              <a:buClrTx/>
              <a:buSzTx/>
              <a:buFontTx/>
              <a:buNone/>
              <a:tabLst/>
              <a:defRPr/>
            </a:pPr>
            <a:r>
              <a:rPr kumimoji="1" lang="en-US" altLang="ja-JP" sz="1800" b="1" i="0" u="none" strike="noStrike" kern="0" cap="none" spc="0" normalizeH="0" baseline="0" noProof="0" dirty="0" smtClean="0">
                <a:ln>
                  <a:noFill/>
                </a:ln>
                <a:solidFill>
                  <a:srgbClr val="FF0000"/>
                </a:solidFill>
                <a:effectLst/>
                <a:uLnTx/>
                <a:uFillTx/>
                <a:latin typeface="Arial" charset="0"/>
                <a:ea typeface="ＭＳ Ｐゴシック" charset="-128"/>
              </a:rPr>
              <a:t>Carrier</a:t>
            </a:r>
          </a:p>
          <a:p>
            <a:pPr marL="0" marR="0" lvl="0" indent="0" algn="r" defTabSz="914400" eaLnBrk="1" fontAlgn="auto" latinLnBrk="0" hangingPunct="1">
              <a:lnSpc>
                <a:spcPct val="100000"/>
              </a:lnSpc>
              <a:spcBef>
                <a:spcPts val="0"/>
              </a:spcBef>
              <a:spcAft>
                <a:spcPts val="0"/>
              </a:spcAft>
              <a:buClrTx/>
              <a:buSzTx/>
              <a:buFontTx/>
              <a:buNone/>
              <a:tabLst/>
              <a:defRPr/>
            </a:pPr>
            <a:r>
              <a:rPr kumimoji="1" lang="en-US" altLang="ja-JP" sz="1800" b="1" i="0" u="none" strike="noStrike" kern="0" cap="none" spc="0" normalizeH="0" baseline="0" noProof="0" dirty="0" smtClean="0">
                <a:ln>
                  <a:noFill/>
                </a:ln>
                <a:solidFill>
                  <a:srgbClr val="FF0000"/>
                </a:solidFill>
                <a:effectLst/>
                <a:uLnTx/>
                <a:uFillTx/>
                <a:latin typeface="Arial" charset="0"/>
                <a:ea typeface="ＭＳ Ｐゴシック" charset="-128"/>
              </a:rPr>
              <a:t>gas</a:t>
            </a:r>
            <a:endPar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endParaRPr>
          </a:p>
        </p:txBody>
      </p:sp>
      <p:sp>
        <p:nvSpPr>
          <p:cNvPr id="136" name="AutoShape 13"/>
          <p:cNvSpPr>
            <a:spLocks noChangeAspect="1" noChangeArrowheads="1"/>
          </p:cNvSpPr>
          <p:nvPr/>
        </p:nvSpPr>
        <p:spPr bwMode="auto">
          <a:xfrm rot="16200000">
            <a:off x="4173445" y="389465"/>
            <a:ext cx="22595" cy="2736895"/>
          </a:xfrm>
          <a:prstGeom prst="can">
            <a:avLst>
              <a:gd name="adj" fmla="val 40287"/>
            </a:avLst>
          </a:prstGeom>
          <a:solidFill>
            <a:sysClr val="window" lastClr="FFFFFF"/>
          </a:solidFill>
          <a:ln w="6350">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37" name="Text Box 7"/>
          <p:cNvSpPr txBox="1">
            <a:spLocks noChangeAspect="1" noChangeArrowheads="1"/>
          </p:cNvSpPr>
          <p:nvPr/>
        </p:nvSpPr>
        <p:spPr bwMode="auto">
          <a:xfrm flipH="1">
            <a:off x="1838215" y="2777983"/>
            <a:ext cx="76659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800" b="1" i="0" u="none" strike="noStrike" kern="0" cap="none" spc="0" normalizeH="0" baseline="0" noProof="0" dirty="0" smtClean="0">
                <a:ln>
                  <a:noFill/>
                </a:ln>
                <a:solidFill>
                  <a:srgbClr val="FF0000"/>
                </a:solidFill>
                <a:effectLst/>
                <a:uLnTx/>
                <a:uFillTx/>
                <a:latin typeface="Arial" charset="0"/>
                <a:ea typeface="ＭＳ Ｐゴシック" charset="-128"/>
              </a:rPr>
              <a:t>Aux </a:t>
            </a:r>
            <a:r>
              <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rPr>
              <a:t>Gas </a:t>
            </a:r>
            <a:r>
              <a:rPr kumimoji="1" lang="en-US" altLang="ja-JP" sz="1800" b="0" i="0" u="none" strike="noStrike" kern="0" cap="none" spc="0" normalizeH="0" baseline="0" noProof="0" dirty="0">
                <a:ln>
                  <a:noFill/>
                </a:ln>
                <a:solidFill>
                  <a:srgbClr val="FF0000"/>
                </a:solidFill>
                <a:effectLst/>
                <a:uLnTx/>
                <a:uFillTx/>
                <a:latin typeface="Arial" charset="0"/>
                <a:ea typeface="ＭＳ Ｐゴシック" charset="-128"/>
              </a:rPr>
              <a:t> </a:t>
            </a:r>
            <a:endParaRPr kumimoji="1" lang="ja-JP" altLang="en-US" sz="1800" b="0" i="0" u="none" strike="noStrike" kern="0" cap="none" spc="0" normalizeH="0" baseline="0" noProof="0" dirty="0">
              <a:ln>
                <a:noFill/>
              </a:ln>
              <a:solidFill>
                <a:srgbClr val="FF0000"/>
              </a:solidFill>
              <a:effectLst/>
              <a:uLnTx/>
              <a:uFillTx/>
              <a:latin typeface="Arial" charset="0"/>
              <a:ea typeface="ＭＳ Ｐゴシック" charset="-128"/>
            </a:endParaRPr>
          </a:p>
        </p:txBody>
      </p:sp>
      <p:cxnSp>
        <p:nvCxnSpPr>
          <p:cNvPr id="139" name="直線矢印コネクタ 138"/>
          <p:cNvCxnSpPr/>
          <p:nvPr/>
        </p:nvCxnSpPr>
        <p:spPr>
          <a:xfrm rot="10800000" flipH="1" flipV="1">
            <a:off x="2513090" y="1756230"/>
            <a:ext cx="245241" cy="0"/>
          </a:xfrm>
          <a:prstGeom prst="straightConnector1">
            <a:avLst/>
          </a:prstGeom>
          <a:noFill/>
          <a:ln w="22225" cap="flat" cmpd="sng" algn="ctr">
            <a:solidFill>
              <a:srgbClr val="4F81BD">
                <a:shade val="95000"/>
                <a:satMod val="105000"/>
              </a:srgbClr>
            </a:solidFill>
            <a:prstDash val="solid"/>
            <a:tailEnd type="triangle" w="lg" len="lg"/>
          </a:ln>
          <a:effectLst/>
        </p:spPr>
      </p:cxnSp>
      <p:sp>
        <p:nvSpPr>
          <p:cNvPr id="141" name="正方形/長方形 140"/>
          <p:cNvSpPr/>
          <p:nvPr/>
        </p:nvSpPr>
        <p:spPr bwMode="auto">
          <a:xfrm flipH="1">
            <a:off x="4406777" y="2014831"/>
            <a:ext cx="19755" cy="18608"/>
          </a:xfrm>
          <a:prstGeom prst="rect">
            <a:avLst/>
          </a:prstGeom>
          <a:solidFill>
            <a:schemeClr val="bg1">
              <a:lumMod val="95000"/>
            </a:schemeClr>
          </a:solidFill>
          <a:ln w="3175" cap="flat" cmpd="sng">
            <a:noFill/>
            <a:prstDash val="solid"/>
            <a:round/>
            <a:headEnd/>
            <a:tailEnd/>
          </a:ln>
        </p:spPr>
        <p:txBody>
          <a:bodyPr rtlCol="0" anchor="ctr"/>
          <a:lstStyle/>
          <a:p>
            <a:pPr algn="ctr"/>
            <a:endParaRPr kumimoji="1" lang="ja-JP" altLang="en-US"/>
          </a:p>
        </p:txBody>
      </p:sp>
      <p:sp>
        <p:nvSpPr>
          <p:cNvPr id="142" name="正方形/長方形 141"/>
          <p:cNvSpPr/>
          <p:nvPr/>
        </p:nvSpPr>
        <p:spPr bwMode="auto">
          <a:xfrm flipH="1">
            <a:off x="3225513" y="2029600"/>
            <a:ext cx="19755" cy="18608"/>
          </a:xfrm>
          <a:prstGeom prst="rect">
            <a:avLst/>
          </a:prstGeom>
          <a:solidFill>
            <a:schemeClr val="bg1">
              <a:lumMod val="95000"/>
            </a:schemeClr>
          </a:solidFill>
          <a:ln w="3175" cap="flat" cmpd="sng">
            <a:noFill/>
            <a:prstDash val="solid"/>
            <a:round/>
            <a:headEnd/>
            <a:tailEnd/>
          </a:ln>
        </p:spPr>
        <p:txBody>
          <a:bodyPr rtlCol="0" anchor="ctr"/>
          <a:lstStyle/>
          <a:p>
            <a:pPr algn="ctr"/>
            <a:endParaRPr kumimoji="1" lang="ja-JP" altLang="en-US"/>
          </a:p>
        </p:txBody>
      </p:sp>
      <p:sp>
        <p:nvSpPr>
          <p:cNvPr id="143" name="角丸四角形 3"/>
          <p:cNvSpPr/>
          <p:nvPr/>
        </p:nvSpPr>
        <p:spPr bwMode="auto">
          <a:xfrm>
            <a:off x="3408639" y="1523889"/>
            <a:ext cx="556328" cy="438472"/>
          </a:xfrm>
          <a:prstGeom prst="roundRect">
            <a:avLst/>
          </a:prstGeom>
          <a:solidFill>
            <a:srgbClr val="66CCFF"/>
          </a:solidFill>
          <a:ln w="25400" cap="flat" cmpd="sng" algn="ctr">
            <a:solidFill>
              <a:srgbClr val="7FD13B">
                <a:shade val="50000"/>
              </a:srgbClr>
            </a:solidFill>
            <a:prstDash val="solid"/>
          </a:ln>
          <a:effectLst/>
        </p:spPr>
        <p:txBody>
          <a:bodyPr lIns="0" rIns="0" anchor="ct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0" i="0" u="none" strike="noStrike" kern="0" cap="none" spc="0" normalizeH="0" baseline="0" noProof="0" dirty="0" smtClean="0">
                <a:ln>
                  <a:noFill/>
                </a:ln>
                <a:solidFill>
                  <a:srgbClr val="FFFFFF"/>
                </a:solidFill>
                <a:effectLst/>
                <a:uLnTx/>
                <a:uFillTx/>
                <a:latin typeface="Calibri" pitchFamily="34" charset="0"/>
                <a:ea typeface="ＭＳ Ｐゴシック" pitchFamily="50" charset="-128"/>
              </a:rPr>
              <a:t>MFC</a:t>
            </a:r>
            <a:endParaRPr kumimoji="1" lang="ja-JP" altLang="en-US" b="0" i="0" u="none" strike="noStrike" kern="0" cap="none" spc="0" normalizeH="0" baseline="0" noProof="0" dirty="0">
              <a:ln>
                <a:noFill/>
              </a:ln>
              <a:solidFill>
                <a:srgbClr val="FFFFFF"/>
              </a:solidFill>
              <a:effectLst/>
              <a:uLnTx/>
              <a:uFillTx/>
              <a:latin typeface="Calibri" pitchFamily="34" charset="0"/>
              <a:ea typeface="ＭＳ Ｐゴシック" pitchFamily="50" charset="-128"/>
            </a:endParaRPr>
          </a:p>
        </p:txBody>
      </p:sp>
      <p:sp>
        <p:nvSpPr>
          <p:cNvPr id="144" name="AutoShape 13"/>
          <p:cNvSpPr>
            <a:spLocks noChangeArrowheads="1"/>
          </p:cNvSpPr>
          <p:nvPr/>
        </p:nvSpPr>
        <p:spPr bwMode="auto">
          <a:xfrm rot="16200000">
            <a:off x="4270320" y="1583382"/>
            <a:ext cx="27397" cy="2919355"/>
          </a:xfrm>
          <a:prstGeom prst="can">
            <a:avLst>
              <a:gd name="adj" fmla="val 40287"/>
            </a:avLst>
          </a:prstGeom>
          <a:solidFill>
            <a:sysClr val="window" lastClr="FFFFFF"/>
          </a:solidFill>
          <a:ln w="6350">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51" name="AutoShape 13"/>
          <p:cNvSpPr>
            <a:spLocks noChangeArrowheads="1"/>
          </p:cNvSpPr>
          <p:nvPr/>
        </p:nvSpPr>
        <p:spPr bwMode="auto">
          <a:xfrm rot="16200000">
            <a:off x="4308300" y="3190484"/>
            <a:ext cx="27397" cy="2781141"/>
          </a:xfrm>
          <a:prstGeom prst="can">
            <a:avLst>
              <a:gd name="adj" fmla="val 40287"/>
            </a:avLst>
          </a:prstGeom>
          <a:solidFill>
            <a:sysClr val="window" lastClr="FFFFFF"/>
          </a:solidFill>
          <a:ln w="6350">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71" name="Oval 392"/>
          <p:cNvSpPr>
            <a:spLocks noChangeArrowheads="1"/>
          </p:cNvSpPr>
          <p:nvPr/>
        </p:nvSpPr>
        <p:spPr bwMode="auto">
          <a:xfrm>
            <a:off x="7255561" y="4953265"/>
            <a:ext cx="297035" cy="387749"/>
          </a:xfrm>
          <a:prstGeom prst="ellipse">
            <a:avLst/>
          </a:prstGeom>
          <a:noFill/>
          <a:ln w="952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800" b="1" i="0" u="none" strike="noStrike" kern="0" cap="none" spc="0" normalizeH="0" baseline="0" noProof="0">
              <a:ln>
                <a:noFill/>
              </a:ln>
              <a:solidFill>
                <a:prstClr val="black"/>
              </a:solidFill>
              <a:effectLst/>
              <a:uLnTx/>
              <a:uFillTx/>
              <a:latin typeface="Arial" charset="0"/>
              <a:ea typeface="Arial Unicode MS" pitchFamily="50" charset="-128"/>
              <a:cs typeface="Arial Unicode MS" pitchFamily="50" charset="-128"/>
            </a:endParaRPr>
          </a:p>
        </p:txBody>
      </p:sp>
      <p:sp>
        <p:nvSpPr>
          <p:cNvPr id="172" name="Oval 392"/>
          <p:cNvSpPr>
            <a:spLocks noChangeArrowheads="1"/>
          </p:cNvSpPr>
          <p:nvPr/>
        </p:nvSpPr>
        <p:spPr bwMode="auto">
          <a:xfrm>
            <a:off x="7140949" y="4953260"/>
            <a:ext cx="298195" cy="387750"/>
          </a:xfrm>
          <a:prstGeom prst="ellipse">
            <a:avLst/>
          </a:prstGeom>
          <a:noFill/>
          <a:ln w="952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800" b="1" i="0" u="none" strike="noStrike" kern="0" cap="none" spc="0" normalizeH="0" baseline="0" noProof="0">
              <a:ln>
                <a:noFill/>
              </a:ln>
              <a:solidFill>
                <a:prstClr val="black"/>
              </a:solidFill>
              <a:effectLst/>
              <a:uLnTx/>
              <a:uFillTx/>
              <a:latin typeface="Arial" charset="0"/>
              <a:ea typeface="Arial Unicode MS" pitchFamily="50" charset="-128"/>
              <a:cs typeface="Arial Unicode MS" pitchFamily="50" charset="-128"/>
            </a:endParaRPr>
          </a:p>
        </p:txBody>
      </p:sp>
      <p:cxnSp>
        <p:nvCxnSpPr>
          <p:cNvPr id="173" name="直線コネクタ 4"/>
          <p:cNvCxnSpPr/>
          <p:nvPr/>
        </p:nvCxnSpPr>
        <p:spPr bwMode="auto">
          <a:xfrm flipV="1">
            <a:off x="6545171" y="5338506"/>
            <a:ext cx="1646588" cy="3966"/>
          </a:xfrm>
          <a:prstGeom prst="line">
            <a:avLst/>
          </a:prstGeom>
          <a:noFill/>
          <a:ln w="19050" cap="flat" cmpd="sng" algn="ctr">
            <a:solidFill>
              <a:srgbClr val="669900"/>
            </a:solidFill>
            <a:prstDash val="solid"/>
            <a:headEnd type="none" w="med" len="med"/>
            <a:tailEnd type="triangle" w="lg" len="lg"/>
          </a:ln>
          <a:effectLst/>
        </p:spPr>
      </p:cxnSp>
      <p:grpSp>
        <p:nvGrpSpPr>
          <p:cNvPr id="174" name="グループ化 349"/>
          <p:cNvGrpSpPr/>
          <p:nvPr/>
        </p:nvGrpSpPr>
        <p:grpSpPr>
          <a:xfrm>
            <a:off x="8190867" y="5118634"/>
            <a:ext cx="679288" cy="427484"/>
            <a:chOff x="4103757" y="5659944"/>
            <a:chExt cx="801997" cy="413518"/>
          </a:xfrm>
        </p:grpSpPr>
        <p:sp>
          <p:nvSpPr>
            <p:cNvPr id="187" name="AutoShape 34"/>
            <p:cNvSpPr>
              <a:spLocks noChangeAspect="1" noChangeArrowheads="1"/>
            </p:cNvSpPr>
            <p:nvPr/>
          </p:nvSpPr>
          <p:spPr bwMode="auto">
            <a:xfrm rot="5400000">
              <a:off x="4506573" y="5561895"/>
              <a:ext cx="142055" cy="656306"/>
            </a:xfrm>
            <a:prstGeom prst="can">
              <a:avLst>
                <a:gd name="adj" fmla="val 24111"/>
              </a:avLst>
            </a:prstGeom>
            <a:solidFill>
              <a:srgbClr val="FFCCCC"/>
            </a:solidFill>
            <a:ln w="3175">
              <a:solidFill>
                <a:schemeClr val="tx1"/>
              </a:solidFill>
              <a:round/>
              <a:headEnd/>
              <a:tailEnd/>
            </a:ln>
          </p:spPr>
          <p:txBody>
            <a:bodyPr wrap="none" anchor="ctr"/>
            <a:lstStyle/>
            <a:p>
              <a:endParaRPr lang="ja-JP" altLang="en-US" sz="700">
                <a:ea typeface="Arial Unicode MS"/>
                <a:cs typeface="Arial Unicode MS"/>
              </a:endParaRPr>
            </a:p>
          </p:txBody>
        </p:sp>
        <p:sp>
          <p:nvSpPr>
            <p:cNvPr id="188" name="AutoShape 34"/>
            <p:cNvSpPr>
              <a:spLocks noChangeAspect="1" noChangeArrowheads="1"/>
            </p:cNvSpPr>
            <p:nvPr/>
          </p:nvSpPr>
          <p:spPr bwMode="auto">
            <a:xfrm rot="5400000">
              <a:off x="4410617" y="5402819"/>
              <a:ext cx="142055" cy="656306"/>
            </a:xfrm>
            <a:prstGeom prst="can">
              <a:avLst>
                <a:gd name="adj" fmla="val 24111"/>
              </a:avLst>
            </a:prstGeom>
            <a:solidFill>
              <a:srgbClr val="FFCCCC"/>
            </a:solidFill>
            <a:ln w="3175">
              <a:solidFill>
                <a:schemeClr val="tx1"/>
              </a:solidFill>
              <a:round/>
              <a:headEnd/>
              <a:tailEnd/>
            </a:ln>
          </p:spPr>
          <p:txBody>
            <a:bodyPr wrap="none" anchor="ctr"/>
            <a:lstStyle/>
            <a:p>
              <a:endParaRPr lang="ja-JP" altLang="en-US" sz="700">
                <a:ea typeface="Arial Unicode MS"/>
                <a:cs typeface="Arial Unicode MS"/>
              </a:endParaRPr>
            </a:p>
          </p:txBody>
        </p:sp>
        <p:sp>
          <p:nvSpPr>
            <p:cNvPr id="189" name="AutoShape 34"/>
            <p:cNvSpPr>
              <a:spLocks noChangeAspect="1" noChangeArrowheads="1"/>
            </p:cNvSpPr>
            <p:nvPr/>
          </p:nvSpPr>
          <p:spPr bwMode="auto">
            <a:xfrm rot="5400000">
              <a:off x="4410617" y="5674282"/>
              <a:ext cx="142055" cy="656306"/>
            </a:xfrm>
            <a:prstGeom prst="can">
              <a:avLst>
                <a:gd name="adj" fmla="val 24111"/>
              </a:avLst>
            </a:prstGeom>
            <a:solidFill>
              <a:srgbClr val="FFCCCC"/>
            </a:solidFill>
            <a:ln w="3175">
              <a:solidFill>
                <a:schemeClr val="tx1"/>
              </a:solidFill>
              <a:round/>
              <a:headEnd/>
              <a:tailEnd/>
            </a:ln>
          </p:spPr>
          <p:txBody>
            <a:bodyPr wrap="none" anchor="ctr"/>
            <a:lstStyle/>
            <a:p>
              <a:endParaRPr lang="ja-JP" altLang="en-US" sz="700">
                <a:ea typeface="Arial Unicode MS"/>
                <a:cs typeface="Arial Unicode MS"/>
              </a:endParaRPr>
            </a:p>
          </p:txBody>
        </p:sp>
        <p:sp>
          <p:nvSpPr>
            <p:cNvPr id="190" name="AutoShape 34"/>
            <p:cNvSpPr>
              <a:spLocks noChangeAspect="1" noChangeArrowheads="1"/>
            </p:cNvSpPr>
            <p:nvPr/>
          </p:nvSpPr>
          <p:spPr bwMode="auto">
            <a:xfrm rot="5400000">
              <a:off x="4360882" y="5523329"/>
              <a:ext cx="142055" cy="656306"/>
            </a:xfrm>
            <a:prstGeom prst="can">
              <a:avLst>
                <a:gd name="adj" fmla="val 24111"/>
              </a:avLst>
            </a:prstGeom>
            <a:solidFill>
              <a:srgbClr val="FFCCCC"/>
            </a:solidFill>
            <a:ln w="3175">
              <a:solidFill>
                <a:schemeClr val="tx1"/>
              </a:solidFill>
              <a:round/>
              <a:headEnd/>
              <a:tailEnd/>
            </a:ln>
          </p:spPr>
          <p:txBody>
            <a:bodyPr wrap="none" anchor="ctr"/>
            <a:lstStyle/>
            <a:p>
              <a:endParaRPr lang="ja-JP" altLang="en-US" sz="700">
                <a:ea typeface="Arial Unicode MS"/>
                <a:cs typeface="Arial Unicode MS"/>
              </a:endParaRPr>
            </a:p>
          </p:txBody>
        </p:sp>
      </p:grpSp>
      <p:sp>
        <p:nvSpPr>
          <p:cNvPr id="175" name="Oval 392"/>
          <p:cNvSpPr>
            <a:spLocks noChangeArrowheads="1"/>
          </p:cNvSpPr>
          <p:nvPr/>
        </p:nvSpPr>
        <p:spPr bwMode="auto">
          <a:xfrm>
            <a:off x="7311709" y="4953265"/>
            <a:ext cx="297035" cy="387749"/>
          </a:xfrm>
          <a:prstGeom prst="ellipse">
            <a:avLst/>
          </a:prstGeom>
          <a:noFill/>
          <a:ln w="952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800" b="1" i="0" u="none" strike="noStrike" kern="0" cap="none" spc="0" normalizeH="0" baseline="0" noProof="0">
              <a:ln>
                <a:noFill/>
              </a:ln>
              <a:solidFill>
                <a:prstClr val="black"/>
              </a:solidFill>
              <a:effectLst/>
              <a:uLnTx/>
              <a:uFillTx/>
              <a:latin typeface="Arial" charset="0"/>
              <a:ea typeface="Arial Unicode MS" pitchFamily="50" charset="-128"/>
              <a:cs typeface="Arial Unicode MS" pitchFamily="50" charset="-128"/>
            </a:endParaRPr>
          </a:p>
        </p:txBody>
      </p:sp>
      <p:sp>
        <p:nvSpPr>
          <p:cNvPr id="176" name="Oval 392"/>
          <p:cNvSpPr>
            <a:spLocks noChangeArrowheads="1"/>
          </p:cNvSpPr>
          <p:nvPr/>
        </p:nvSpPr>
        <p:spPr bwMode="auto">
          <a:xfrm>
            <a:off x="7198257" y="4953260"/>
            <a:ext cx="298195" cy="387750"/>
          </a:xfrm>
          <a:prstGeom prst="ellipse">
            <a:avLst/>
          </a:prstGeom>
          <a:noFill/>
          <a:ln w="952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800" b="1" i="0" u="none" strike="noStrike" kern="0" cap="none" spc="0" normalizeH="0" baseline="0" noProof="0">
              <a:ln>
                <a:noFill/>
              </a:ln>
              <a:solidFill>
                <a:prstClr val="black"/>
              </a:solidFill>
              <a:effectLst/>
              <a:uLnTx/>
              <a:uFillTx/>
              <a:latin typeface="Arial" charset="0"/>
              <a:ea typeface="Arial Unicode MS" pitchFamily="50" charset="-128"/>
              <a:cs typeface="Arial Unicode MS" pitchFamily="50" charset="-128"/>
            </a:endParaRPr>
          </a:p>
        </p:txBody>
      </p:sp>
      <p:sp>
        <p:nvSpPr>
          <p:cNvPr id="177" name="Freeform 441"/>
          <p:cNvSpPr>
            <a:spLocks/>
          </p:cNvSpPr>
          <p:nvPr/>
        </p:nvSpPr>
        <p:spPr bwMode="auto">
          <a:xfrm flipV="1">
            <a:off x="7150060" y="5342473"/>
            <a:ext cx="91373" cy="335906"/>
          </a:xfrm>
          <a:custGeom>
            <a:avLst/>
            <a:gdLst>
              <a:gd name="T0" fmla="*/ 1151233663 w 392"/>
              <a:gd name="T1" fmla="*/ 221577695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178" name="テキスト ボックス 222"/>
          <p:cNvSpPr txBox="1">
            <a:spLocks noChangeArrowheads="1"/>
          </p:cNvSpPr>
          <p:nvPr/>
        </p:nvSpPr>
        <p:spPr bwMode="auto">
          <a:xfrm>
            <a:off x="7608750" y="6440274"/>
            <a:ext cx="62424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defTabSz="914400" eaLnBrk="1" fontAlgn="auto" latinLnBrk="0" hangingPunct="1">
              <a:lnSpc>
                <a:spcPct val="100000"/>
              </a:lnSpc>
              <a:spcBef>
                <a:spcPts val="0"/>
              </a:spcBef>
              <a:spcAft>
                <a:spcPts val="0"/>
              </a:spcAft>
              <a:buClrTx/>
              <a:buSzTx/>
              <a:buFontTx/>
              <a:buNone/>
              <a:tabLst/>
              <a:defRPr/>
            </a:pPr>
            <a:r>
              <a:rPr kumimoji="1" lang="en-US" altLang="ja-JP" sz="1200" b="1" i="1" u="none" strike="noStrike" kern="0" cap="none" spc="0" normalizeH="0" baseline="0" noProof="0" dirty="0" smtClean="0">
                <a:ln>
                  <a:noFill/>
                </a:ln>
                <a:solidFill>
                  <a:sysClr val="windowText" lastClr="000000"/>
                </a:solidFill>
                <a:effectLst/>
                <a:uLnTx/>
                <a:uFillTx/>
                <a:latin typeface="Arial" charset="0"/>
                <a:ea typeface="ＭＳ Ｐゴシック" charset="-128"/>
              </a:rPr>
              <a:t>MS</a:t>
            </a:r>
            <a:endParaRPr kumimoji="1" lang="ja-JP" altLang="en-US" sz="1200" b="1" i="1" u="none" strike="noStrike" kern="0" cap="none" spc="0" normalizeH="0" baseline="0" noProof="0" dirty="0">
              <a:ln>
                <a:noFill/>
              </a:ln>
              <a:solidFill>
                <a:sysClr val="windowText" lastClr="000000"/>
              </a:solidFill>
              <a:effectLst/>
              <a:uLnTx/>
              <a:uFillTx/>
              <a:latin typeface="Arial" charset="0"/>
              <a:ea typeface="ＭＳ Ｐゴシック" charset="-128"/>
            </a:endParaRPr>
          </a:p>
        </p:txBody>
      </p:sp>
      <p:sp>
        <p:nvSpPr>
          <p:cNvPr id="180" name="Rectangle 28"/>
          <p:cNvSpPr>
            <a:spLocks noChangeArrowheads="1"/>
          </p:cNvSpPr>
          <p:nvPr/>
        </p:nvSpPr>
        <p:spPr bwMode="auto">
          <a:xfrm>
            <a:off x="6822398" y="5084102"/>
            <a:ext cx="166057" cy="521079"/>
          </a:xfrm>
          <a:prstGeom prst="rect">
            <a:avLst/>
          </a:prstGeom>
          <a:solidFill>
            <a:srgbClr val="00B0F0"/>
          </a:solidFill>
          <a:ln w="9525">
            <a:solidFill>
              <a:srgbClr val="00B0F0"/>
            </a:solidFill>
            <a:miter lim="800000"/>
            <a:headEnd/>
            <a:tailEnd/>
          </a:ln>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800" b="1" i="0" u="none" strike="noStrike" kern="0" cap="none" spc="0" normalizeH="0" baseline="0" noProof="0">
              <a:ln>
                <a:noFill/>
              </a:ln>
              <a:solidFill>
                <a:prstClr val="black"/>
              </a:solidFill>
              <a:effectLst/>
              <a:uLnTx/>
              <a:uFillTx/>
              <a:latin typeface="Arial" charset="0"/>
              <a:ea typeface="ＭＳ Ｐゴシック" pitchFamily="50" charset="-128"/>
              <a:cs typeface="Arial" charset="0"/>
            </a:endParaRPr>
          </a:p>
        </p:txBody>
      </p:sp>
      <p:sp>
        <p:nvSpPr>
          <p:cNvPr id="181" name="Text Box 88"/>
          <p:cNvSpPr txBox="1">
            <a:spLocks noChangeArrowheads="1"/>
          </p:cNvSpPr>
          <p:nvPr/>
        </p:nvSpPr>
        <p:spPr bwMode="auto">
          <a:xfrm>
            <a:off x="5633957" y="6112839"/>
            <a:ext cx="1038744"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lang="en-US" altLang="ja-JP" sz="1600" b="1" kern="0" noProof="0" dirty="0" smtClean="0">
                <a:solidFill>
                  <a:srgbClr val="0033CC"/>
                </a:solidFill>
                <a:latin typeface="Arial" charset="0"/>
                <a:cs typeface="Arial" charset="0"/>
              </a:rPr>
              <a:t>L</a:t>
            </a:r>
            <a:r>
              <a:rPr kumimoji="1" lang="en-US" altLang="ja-JP" sz="1600" b="1" i="0" u="none" strike="noStrike" kern="0" cap="none" spc="0" normalizeH="0" baseline="0" noProof="0" dirty="0" smtClean="0">
                <a:ln>
                  <a:noFill/>
                </a:ln>
                <a:solidFill>
                  <a:srgbClr val="0033CC"/>
                </a:solidFill>
                <a:effectLst/>
                <a:uLnTx/>
                <a:uFillTx/>
                <a:latin typeface="Arial" charset="0"/>
                <a:cs typeface="Arial" charset="0"/>
              </a:rPr>
              <a:t>N2 trap</a:t>
            </a:r>
            <a:endParaRPr kumimoji="1" lang="ja-JP" altLang="ja-JP" sz="1600" b="1" i="0" u="none" strike="noStrike" kern="0" cap="none" spc="0" normalizeH="0" baseline="0" noProof="0" dirty="0">
              <a:ln>
                <a:noFill/>
              </a:ln>
              <a:solidFill>
                <a:srgbClr val="0033CC"/>
              </a:solidFill>
              <a:effectLst/>
              <a:uLnTx/>
              <a:uFillTx/>
              <a:latin typeface="Arial" charset="0"/>
              <a:cs typeface="Arial" charset="0"/>
            </a:endParaRPr>
          </a:p>
        </p:txBody>
      </p:sp>
      <p:sp>
        <p:nvSpPr>
          <p:cNvPr id="183" name="AutoShape 26"/>
          <p:cNvSpPr>
            <a:spLocks noChangeAspect="1" noChangeArrowheads="1"/>
          </p:cNvSpPr>
          <p:nvPr/>
        </p:nvSpPr>
        <p:spPr bwMode="auto">
          <a:xfrm>
            <a:off x="7617743" y="4755000"/>
            <a:ext cx="1450063" cy="1680235"/>
          </a:xfrm>
          <a:prstGeom prst="cube">
            <a:avLst>
              <a:gd name="adj" fmla="val 44810"/>
            </a:avLst>
          </a:prstGeom>
          <a:noFill/>
          <a:ln w="9525">
            <a:solidFill>
              <a:srgbClr val="777777"/>
            </a:solidFill>
            <a:miter lim="800000"/>
            <a:headEnd/>
            <a:tailEnd/>
          </a:ln>
        </p:spPr>
        <p:txBody>
          <a:bodyPr wrap="none" anchor="ctr"/>
          <a:lstStyle/>
          <a:p>
            <a:endParaRPr lang="ja-JP" altLang="en-US" sz="700">
              <a:ea typeface="Arial Unicode MS"/>
              <a:cs typeface="Arial Unicode MS"/>
            </a:endParaRPr>
          </a:p>
        </p:txBody>
      </p:sp>
      <p:sp>
        <p:nvSpPr>
          <p:cNvPr id="184" name="Text Box 87"/>
          <p:cNvSpPr txBox="1">
            <a:spLocks noChangeArrowheads="1"/>
          </p:cNvSpPr>
          <p:nvPr/>
        </p:nvSpPr>
        <p:spPr bwMode="auto">
          <a:xfrm>
            <a:off x="4972829" y="4662662"/>
            <a:ext cx="705619" cy="184666"/>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just" defTabSz="914400" eaLnBrk="1" fontAlgn="base" latinLnBrk="0" hangingPunct="1">
              <a:lnSpc>
                <a:spcPct val="100000"/>
              </a:lnSpc>
              <a:spcBef>
                <a:spcPct val="0"/>
              </a:spcBef>
              <a:spcAft>
                <a:spcPct val="0"/>
              </a:spcAft>
              <a:buClrTx/>
              <a:buSzTx/>
              <a:buFontTx/>
              <a:buNone/>
              <a:tabLst/>
              <a:defRPr/>
            </a:pPr>
            <a:r>
              <a:rPr kumimoji="1" lang="en-US" altLang="ja-JP" sz="1200" b="1" i="0" u="none" strike="noStrike" kern="0" cap="none" spc="0" normalizeH="0" baseline="0" noProof="0" dirty="0" smtClean="0">
                <a:ln>
                  <a:noFill/>
                </a:ln>
                <a:solidFill>
                  <a:srgbClr val="002060"/>
                </a:solidFill>
                <a:effectLst/>
                <a:uLnTx/>
                <a:uFillTx/>
                <a:latin typeface="Arial" charset="0"/>
                <a:ea typeface="ＭＳ Ｐゴシック" pitchFamily="50" charset="-128"/>
                <a:cs typeface="Arial" charset="0"/>
              </a:rPr>
              <a:t>Split vent</a:t>
            </a:r>
            <a:endParaRPr kumimoji="1" lang="ja-JP" altLang="ja-JP" sz="1200" b="1" i="0" u="none" strike="noStrike" kern="0" cap="none" spc="0" normalizeH="0" baseline="0" noProof="0" dirty="0">
              <a:ln>
                <a:noFill/>
              </a:ln>
              <a:solidFill>
                <a:srgbClr val="002060"/>
              </a:solidFill>
              <a:effectLst/>
              <a:uLnTx/>
              <a:uFillTx/>
              <a:latin typeface="Arial" charset="0"/>
              <a:ea typeface="ＭＳ Ｐゴシック" pitchFamily="50" charset="-128"/>
              <a:cs typeface="Arial" charset="0"/>
            </a:endParaRPr>
          </a:p>
        </p:txBody>
      </p:sp>
      <p:sp>
        <p:nvSpPr>
          <p:cNvPr id="185" name="Text Box 88"/>
          <p:cNvSpPr txBox="1">
            <a:spLocks noChangeArrowheads="1"/>
          </p:cNvSpPr>
          <p:nvPr/>
        </p:nvSpPr>
        <p:spPr bwMode="auto">
          <a:xfrm>
            <a:off x="6587797" y="5724802"/>
            <a:ext cx="1603963" cy="553998"/>
          </a:xfrm>
          <a:prstGeom prst="rect">
            <a:avLst/>
          </a:prstGeom>
          <a:solidFill>
            <a:srgbClr val="FFFFCC"/>
          </a:solidFill>
          <a:ln w="9525">
            <a:noFill/>
            <a:miter lim="800000"/>
            <a:headEnd/>
            <a:tailEnd/>
          </a:ln>
          <a:extLst/>
        </p:spPr>
        <p:txBody>
          <a:bodyPr wrap="squar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sz="1800" i="0" u="none" strike="noStrike" kern="0" cap="none" spc="0" normalizeH="0" baseline="0" noProof="0" dirty="0" smtClean="0">
                <a:ln>
                  <a:noFill/>
                </a:ln>
                <a:solidFill>
                  <a:srgbClr val="00B050"/>
                </a:solidFill>
                <a:effectLst/>
                <a:uLnTx/>
                <a:uFillTx/>
                <a:latin typeface="Arial" charset="0"/>
                <a:ea typeface="ＭＳ Ｐゴシック" pitchFamily="50" charset="-128"/>
                <a:cs typeface="Arial" charset="0"/>
              </a:rPr>
              <a:t>EGA or</a:t>
            </a:r>
          </a:p>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sz="1800" i="0" u="none" strike="noStrike" kern="0" cap="none" spc="0" normalizeH="0" baseline="0" noProof="0" dirty="0" smtClean="0">
                <a:ln>
                  <a:noFill/>
                </a:ln>
                <a:solidFill>
                  <a:srgbClr val="00B050"/>
                </a:solidFill>
                <a:effectLst/>
                <a:uLnTx/>
                <a:uFillTx/>
                <a:latin typeface="Arial" charset="0"/>
                <a:ea typeface="ＭＳ Ｐゴシック" pitchFamily="50" charset="-128"/>
                <a:cs typeface="Arial" charset="0"/>
              </a:rPr>
              <a:t>GC column </a:t>
            </a:r>
            <a:endParaRPr kumimoji="1" lang="en-US" altLang="ja-JP" sz="1800" i="0" u="none" strike="noStrike" kern="0" cap="none" spc="0" normalizeH="0" baseline="0" noProof="0" dirty="0">
              <a:ln>
                <a:noFill/>
              </a:ln>
              <a:solidFill>
                <a:srgbClr val="00B050"/>
              </a:solidFill>
              <a:effectLst/>
              <a:uLnTx/>
              <a:uFillTx/>
              <a:latin typeface="Arial" charset="0"/>
              <a:ea typeface="ＭＳ Ｐゴシック" pitchFamily="50" charset="-128"/>
              <a:cs typeface="Arial" charset="0"/>
            </a:endParaRPr>
          </a:p>
        </p:txBody>
      </p:sp>
      <p:sp>
        <p:nvSpPr>
          <p:cNvPr id="186" name="Freeform 441"/>
          <p:cNvSpPr>
            <a:spLocks/>
          </p:cNvSpPr>
          <p:nvPr/>
        </p:nvSpPr>
        <p:spPr bwMode="auto">
          <a:xfrm flipV="1">
            <a:off x="6390125" y="5529301"/>
            <a:ext cx="432273" cy="636876"/>
          </a:xfrm>
          <a:custGeom>
            <a:avLst/>
            <a:gdLst>
              <a:gd name="T0" fmla="*/ 1151233663 w 392"/>
              <a:gd name="T1" fmla="*/ 221577695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32" name="角丸四角形 3"/>
          <p:cNvSpPr/>
          <p:nvPr/>
        </p:nvSpPr>
        <p:spPr bwMode="auto">
          <a:xfrm>
            <a:off x="3408639" y="2823825"/>
            <a:ext cx="556328" cy="438472"/>
          </a:xfrm>
          <a:prstGeom prst="roundRect">
            <a:avLst/>
          </a:prstGeom>
          <a:solidFill>
            <a:srgbClr val="66CCFF"/>
          </a:solidFill>
          <a:ln w="25400" cap="flat" cmpd="sng" algn="ctr">
            <a:solidFill>
              <a:srgbClr val="7FD13B">
                <a:shade val="50000"/>
              </a:srgbClr>
            </a:solidFill>
            <a:prstDash val="solid"/>
          </a:ln>
          <a:effectLst/>
        </p:spPr>
        <p:txBody>
          <a:bodyPr lIns="0" rIns="0" anchor="ct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0" i="0" u="none" strike="noStrike" kern="0" cap="none" spc="0" normalizeH="0" baseline="0" noProof="0" dirty="0" smtClean="0">
                <a:ln>
                  <a:noFill/>
                </a:ln>
                <a:solidFill>
                  <a:srgbClr val="FFFFFF"/>
                </a:solidFill>
                <a:effectLst/>
                <a:uLnTx/>
                <a:uFillTx/>
                <a:latin typeface="Calibri" pitchFamily="34" charset="0"/>
                <a:ea typeface="ＭＳ Ｐゴシック" pitchFamily="50" charset="-128"/>
              </a:rPr>
              <a:t>MFC</a:t>
            </a:r>
            <a:endParaRPr kumimoji="1" lang="ja-JP" altLang="en-US" b="0" i="0" u="none" strike="noStrike" kern="0" cap="none" spc="0" normalizeH="0" baseline="0" noProof="0" dirty="0">
              <a:ln>
                <a:noFill/>
              </a:ln>
              <a:solidFill>
                <a:srgbClr val="FFFFFF"/>
              </a:solidFill>
              <a:effectLst/>
              <a:uLnTx/>
              <a:uFillTx/>
              <a:latin typeface="Calibri" pitchFamily="34" charset="0"/>
              <a:ea typeface="ＭＳ Ｐゴシック" pitchFamily="50" charset="-128"/>
            </a:endParaRPr>
          </a:p>
        </p:txBody>
      </p:sp>
      <p:cxnSp>
        <p:nvCxnSpPr>
          <p:cNvPr id="236" name="直線矢印コネクタ 235"/>
          <p:cNvCxnSpPr/>
          <p:nvPr/>
        </p:nvCxnSpPr>
        <p:spPr>
          <a:xfrm rot="10800000" flipH="1" flipV="1">
            <a:off x="2523277" y="3027196"/>
            <a:ext cx="245241" cy="0"/>
          </a:xfrm>
          <a:prstGeom prst="straightConnector1">
            <a:avLst/>
          </a:prstGeom>
          <a:noFill/>
          <a:ln w="22225" cap="flat" cmpd="sng" algn="ctr">
            <a:solidFill>
              <a:srgbClr val="4F81BD">
                <a:shade val="95000"/>
                <a:satMod val="105000"/>
              </a:srgbClr>
            </a:solidFill>
            <a:prstDash val="solid"/>
            <a:tailEnd type="triangle" w="lg" len="lg"/>
          </a:ln>
          <a:effectLst/>
        </p:spPr>
      </p:cxnSp>
      <p:cxnSp>
        <p:nvCxnSpPr>
          <p:cNvPr id="237" name="直線矢印コネクタ 236"/>
          <p:cNvCxnSpPr/>
          <p:nvPr/>
        </p:nvCxnSpPr>
        <p:spPr>
          <a:xfrm rot="10800000" flipH="1" flipV="1">
            <a:off x="4821280" y="1750828"/>
            <a:ext cx="245241" cy="0"/>
          </a:xfrm>
          <a:prstGeom prst="straightConnector1">
            <a:avLst/>
          </a:prstGeom>
          <a:noFill/>
          <a:ln w="22225" cap="flat" cmpd="sng" algn="ctr">
            <a:solidFill>
              <a:srgbClr val="4F81BD">
                <a:shade val="95000"/>
                <a:satMod val="105000"/>
              </a:srgbClr>
            </a:solidFill>
            <a:prstDash val="solid"/>
            <a:tailEnd type="triangle" w="lg" len="lg"/>
          </a:ln>
          <a:effectLst/>
        </p:spPr>
      </p:cxnSp>
      <p:cxnSp>
        <p:nvCxnSpPr>
          <p:cNvPr id="238" name="直線矢印コネクタ 237"/>
          <p:cNvCxnSpPr/>
          <p:nvPr/>
        </p:nvCxnSpPr>
        <p:spPr>
          <a:xfrm rot="10800000" flipH="1" flipV="1">
            <a:off x="4831466" y="3043060"/>
            <a:ext cx="245241" cy="0"/>
          </a:xfrm>
          <a:prstGeom prst="straightConnector1">
            <a:avLst/>
          </a:prstGeom>
          <a:noFill/>
          <a:ln w="22225" cap="flat" cmpd="sng" algn="ctr">
            <a:solidFill>
              <a:srgbClr val="4F81BD">
                <a:shade val="95000"/>
                <a:satMod val="105000"/>
              </a:srgbClr>
            </a:solidFill>
            <a:prstDash val="solid"/>
            <a:tailEnd type="triangle" w="lg" len="lg"/>
          </a:ln>
          <a:effectLst/>
        </p:spPr>
      </p:cxnSp>
      <p:cxnSp>
        <p:nvCxnSpPr>
          <p:cNvPr id="239" name="直線矢印コネクタ 238"/>
          <p:cNvCxnSpPr/>
          <p:nvPr/>
        </p:nvCxnSpPr>
        <p:spPr>
          <a:xfrm rot="10800000" flipV="1">
            <a:off x="5253425" y="4574855"/>
            <a:ext cx="394963" cy="0"/>
          </a:xfrm>
          <a:prstGeom prst="straightConnector1">
            <a:avLst/>
          </a:prstGeom>
          <a:noFill/>
          <a:ln w="28575" cap="flat" cmpd="sng" algn="ctr">
            <a:solidFill>
              <a:srgbClr val="4F81BD">
                <a:shade val="95000"/>
                <a:satMod val="105000"/>
              </a:srgbClr>
            </a:solidFill>
            <a:prstDash val="solid"/>
            <a:tailEnd type="triangle" w="lg" len="lg"/>
          </a:ln>
          <a:effectLst/>
        </p:spPr>
      </p:cxnSp>
      <p:sp>
        <p:nvSpPr>
          <p:cNvPr id="117" name="フリーフォーム 464"/>
          <p:cNvSpPr/>
          <p:nvPr/>
        </p:nvSpPr>
        <p:spPr bwMode="auto">
          <a:xfrm>
            <a:off x="5764549" y="4681648"/>
            <a:ext cx="598771" cy="660824"/>
          </a:xfrm>
          <a:custGeom>
            <a:avLst/>
            <a:gdLst>
              <a:gd name="connsiteX0" fmla="*/ 0 w 391363"/>
              <a:gd name="connsiteY0" fmla="*/ 0 h 435254"/>
              <a:gd name="connsiteX1" fmla="*/ 3657 w 391363"/>
              <a:gd name="connsiteY1" fmla="*/ 362102 h 435254"/>
              <a:gd name="connsiteX2" fmla="*/ 10973 w 391363"/>
              <a:gd name="connsiteY2" fmla="*/ 376733 h 435254"/>
              <a:gd name="connsiteX3" fmla="*/ 40233 w 391363"/>
              <a:gd name="connsiteY3" fmla="*/ 398678 h 435254"/>
              <a:gd name="connsiteX4" fmla="*/ 47549 w 391363"/>
              <a:gd name="connsiteY4" fmla="*/ 405994 h 435254"/>
              <a:gd name="connsiteX5" fmla="*/ 54864 w 391363"/>
              <a:gd name="connsiteY5" fmla="*/ 416966 h 435254"/>
              <a:gd name="connsiteX6" fmla="*/ 65837 w 391363"/>
              <a:gd name="connsiteY6" fmla="*/ 420624 h 435254"/>
              <a:gd name="connsiteX7" fmla="*/ 84125 w 391363"/>
              <a:gd name="connsiteY7" fmla="*/ 435254 h 435254"/>
              <a:gd name="connsiteX8" fmla="*/ 358445 w 391363"/>
              <a:gd name="connsiteY8" fmla="*/ 431597 h 435254"/>
              <a:gd name="connsiteX9" fmla="*/ 391363 w 391363"/>
              <a:gd name="connsiteY9" fmla="*/ 435254 h 435254"/>
              <a:gd name="connsiteX0" fmla="*/ 0 w 391363"/>
              <a:gd name="connsiteY0" fmla="*/ 0 h 435254"/>
              <a:gd name="connsiteX1" fmla="*/ 3657 w 391363"/>
              <a:gd name="connsiteY1" fmla="*/ 362102 h 435254"/>
              <a:gd name="connsiteX2" fmla="*/ 10973 w 391363"/>
              <a:gd name="connsiteY2" fmla="*/ 376733 h 435254"/>
              <a:gd name="connsiteX3" fmla="*/ 40233 w 391363"/>
              <a:gd name="connsiteY3" fmla="*/ 398678 h 435254"/>
              <a:gd name="connsiteX4" fmla="*/ 47549 w 391363"/>
              <a:gd name="connsiteY4" fmla="*/ 405994 h 435254"/>
              <a:gd name="connsiteX5" fmla="*/ 65837 w 391363"/>
              <a:gd name="connsiteY5" fmla="*/ 420624 h 435254"/>
              <a:gd name="connsiteX6" fmla="*/ 84125 w 391363"/>
              <a:gd name="connsiteY6" fmla="*/ 435254 h 435254"/>
              <a:gd name="connsiteX7" fmla="*/ 358445 w 391363"/>
              <a:gd name="connsiteY7" fmla="*/ 431597 h 435254"/>
              <a:gd name="connsiteX8" fmla="*/ 391363 w 391363"/>
              <a:gd name="connsiteY8" fmla="*/ 435254 h 435254"/>
              <a:gd name="connsiteX0" fmla="*/ 0 w 391363"/>
              <a:gd name="connsiteY0" fmla="*/ 0 h 435254"/>
              <a:gd name="connsiteX1" fmla="*/ 3657 w 391363"/>
              <a:gd name="connsiteY1" fmla="*/ 362102 h 435254"/>
              <a:gd name="connsiteX2" fmla="*/ 10973 w 391363"/>
              <a:gd name="connsiteY2" fmla="*/ 376733 h 435254"/>
              <a:gd name="connsiteX3" fmla="*/ 40233 w 391363"/>
              <a:gd name="connsiteY3" fmla="*/ 398678 h 435254"/>
              <a:gd name="connsiteX4" fmla="*/ 65837 w 391363"/>
              <a:gd name="connsiteY4" fmla="*/ 420624 h 435254"/>
              <a:gd name="connsiteX5" fmla="*/ 84125 w 391363"/>
              <a:gd name="connsiteY5" fmla="*/ 435254 h 435254"/>
              <a:gd name="connsiteX6" fmla="*/ 358445 w 391363"/>
              <a:gd name="connsiteY6" fmla="*/ 431597 h 435254"/>
              <a:gd name="connsiteX7" fmla="*/ 391363 w 391363"/>
              <a:gd name="connsiteY7" fmla="*/ 435254 h 435254"/>
              <a:gd name="connsiteX0" fmla="*/ 0 w 391363"/>
              <a:gd name="connsiteY0" fmla="*/ 0 h 435254"/>
              <a:gd name="connsiteX1" fmla="*/ 3657 w 391363"/>
              <a:gd name="connsiteY1" fmla="*/ 362102 h 435254"/>
              <a:gd name="connsiteX2" fmla="*/ 10973 w 391363"/>
              <a:gd name="connsiteY2" fmla="*/ 376733 h 435254"/>
              <a:gd name="connsiteX3" fmla="*/ 35470 w 391363"/>
              <a:gd name="connsiteY3" fmla="*/ 405822 h 435254"/>
              <a:gd name="connsiteX4" fmla="*/ 65837 w 391363"/>
              <a:gd name="connsiteY4" fmla="*/ 420624 h 435254"/>
              <a:gd name="connsiteX5" fmla="*/ 84125 w 391363"/>
              <a:gd name="connsiteY5" fmla="*/ 435254 h 435254"/>
              <a:gd name="connsiteX6" fmla="*/ 358445 w 391363"/>
              <a:gd name="connsiteY6" fmla="*/ 431597 h 435254"/>
              <a:gd name="connsiteX7" fmla="*/ 391363 w 391363"/>
              <a:gd name="connsiteY7" fmla="*/ 435254 h 435254"/>
              <a:gd name="connsiteX0" fmla="*/ 0 w 391363"/>
              <a:gd name="connsiteY0" fmla="*/ 0 h 435254"/>
              <a:gd name="connsiteX1" fmla="*/ 3657 w 391363"/>
              <a:gd name="connsiteY1" fmla="*/ 362102 h 435254"/>
              <a:gd name="connsiteX2" fmla="*/ 10973 w 391363"/>
              <a:gd name="connsiteY2" fmla="*/ 376733 h 435254"/>
              <a:gd name="connsiteX3" fmla="*/ 35470 w 391363"/>
              <a:gd name="connsiteY3" fmla="*/ 405822 h 435254"/>
              <a:gd name="connsiteX4" fmla="*/ 63456 w 391363"/>
              <a:gd name="connsiteY4" fmla="*/ 430149 h 435254"/>
              <a:gd name="connsiteX5" fmla="*/ 84125 w 391363"/>
              <a:gd name="connsiteY5" fmla="*/ 435254 h 435254"/>
              <a:gd name="connsiteX6" fmla="*/ 358445 w 391363"/>
              <a:gd name="connsiteY6" fmla="*/ 431597 h 435254"/>
              <a:gd name="connsiteX7" fmla="*/ 391363 w 391363"/>
              <a:gd name="connsiteY7" fmla="*/ 435254 h 435254"/>
              <a:gd name="connsiteX0" fmla="*/ 0 w 391363"/>
              <a:gd name="connsiteY0" fmla="*/ 0 h 435254"/>
              <a:gd name="connsiteX1" fmla="*/ 3657 w 391363"/>
              <a:gd name="connsiteY1" fmla="*/ 362102 h 435254"/>
              <a:gd name="connsiteX2" fmla="*/ 10973 w 391363"/>
              <a:gd name="connsiteY2" fmla="*/ 376733 h 435254"/>
              <a:gd name="connsiteX3" fmla="*/ 35470 w 391363"/>
              <a:gd name="connsiteY3" fmla="*/ 405822 h 435254"/>
              <a:gd name="connsiteX4" fmla="*/ 39891 w 391363"/>
              <a:gd name="connsiteY4" fmla="*/ 417100 h 435254"/>
              <a:gd name="connsiteX5" fmla="*/ 63456 w 391363"/>
              <a:gd name="connsiteY5" fmla="*/ 430149 h 435254"/>
              <a:gd name="connsiteX6" fmla="*/ 84125 w 391363"/>
              <a:gd name="connsiteY6" fmla="*/ 435254 h 435254"/>
              <a:gd name="connsiteX7" fmla="*/ 358445 w 391363"/>
              <a:gd name="connsiteY7" fmla="*/ 431597 h 435254"/>
              <a:gd name="connsiteX8" fmla="*/ 391363 w 391363"/>
              <a:gd name="connsiteY8" fmla="*/ 435254 h 435254"/>
              <a:gd name="connsiteX0" fmla="*/ 0 w 391363"/>
              <a:gd name="connsiteY0" fmla="*/ 0 h 435254"/>
              <a:gd name="connsiteX1" fmla="*/ 3657 w 391363"/>
              <a:gd name="connsiteY1" fmla="*/ 362102 h 435254"/>
              <a:gd name="connsiteX2" fmla="*/ 10973 w 391363"/>
              <a:gd name="connsiteY2" fmla="*/ 376733 h 435254"/>
              <a:gd name="connsiteX3" fmla="*/ 25945 w 391363"/>
              <a:gd name="connsiteY3" fmla="*/ 405822 h 435254"/>
              <a:gd name="connsiteX4" fmla="*/ 39891 w 391363"/>
              <a:gd name="connsiteY4" fmla="*/ 417100 h 435254"/>
              <a:gd name="connsiteX5" fmla="*/ 63456 w 391363"/>
              <a:gd name="connsiteY5" fmla="*/ 430149 h 435254"/>
              <a:gd name="connsiteX6" fmla="*/ 84125 w 391363"/>
              <a:gd name="connsiteY6" fmla="*/ 435254 h 435254"/>
              <a:gd name="connsiteX7" fmla="*/ 358445 w 391363"/>
              <a:gd name="connsiteY7" fmla="*/ 431597 h 435254"/>
              <a:gd name="connsiteX8" fmla="*/ 391363 w 391363"/>
              <a:gd name="connsiteY8" fmla="*/ 435254 h 435254"/>
              <a:gd name="connsiteX0" fmla="*/ 0 w 448513"/>
              <a:gd name="connsiteY0" fmla="*/ 0 h 435254"/>
              <a:gd name="connsiteX1" fmla="*/ 3657 w 448513"/>
              <a:gd name="connsiteY1" fmla="*/ 362102 h 435254"/>
              <a:gd name="connsiteX2" fmla="*/ 10973 w 448513"/>
              <a:gd name="connsiteY2" fmla="*/ 376733 h 435254"/>
              <a:gd name="connsiteX3" fmla="*/ 25945 w 448513"/>
              <a:gd name="connsiteY3" fmla="*/ 405822 h 435254"/>
              <a:gd name="connsiteX4" fmla="*/ 39891 w 448513"/>
              <a:gd name="connsiteY4" fmla="*/ 417100 h 435254"/>
              <a:gd name="connsiteX5" fmla="*/ 63456 w 448513"/>
              <a:gd name="connsiteY5" fmla="*/ 430149 h 435254"/>
              <a:gd name="connsiteX6" fmla="*/ 84125 w 448513"/>
              <a:gd name="connsiteY6" fmla="*/ 435254 h 435254"/>
              <a:gd name="connsiteX7" fmla="*/ 358445 w 448513"/>
              <a:gd name="connsiteY7" fmla="*/ 431597 h 435254"/>
              <a:gd name="connsiteX8" fmla="*/ 448513 w 448513"/>
              <a:gd name="connsiteY8" fmla="*/ 423348 h 435254"/>
              <a:gd name="connsiteX0" fmla="*/ 0 w 448513"/>
              <a:gd name="connsiteY0" fmla="*/ 0 h 435254"/>
              <a:gd name="connsiteX1" fmla="*/ 3657 w 448513"/>
              <a:gd name="connsiteY1" fmla="*/ 362102 h 435254"/>
              <a:gd name="connsiteX2" fmla="*/ 10973 w 448513"/>
              <a:gd name="connsiteY2" fmla="*/ 376733 h 435254"/>
              <a:gd name="connsiteX3" fmla="*/ 25945 w 448513"/>
              <a:gd name="connsiteY3" fmla="*/ 405822 h 435254"/>
              <a:gd name="connsiteX4" fmla="*/ 39891 w 448513"/>
              <a:gd name="connsiteY4" fmla="*/ 417100 h 435254"/>
              <a:gd name="connsiteX5" fmla="*/ 63456 w 448513"/>
              <a:gd name="connsiteY5" fmla="*/ 430149 h 435254"/>
              <a:gd name="connsiteX6" fmla="*/ 84125 w 448513"/>
              <a:gd name="connsiteY6" fmla="*/ 435254 h 435254"/>
              <a:gd name="connsiteX7" fmla="*/ 358445 w 448513"/>
              <a:gd name="connsiteY7" fmla="*/ 431597 h 435254"/>
              <a:gd name="connsiteX8" fmla="*/ 448513 w 448513"/>
              <a:gd name="connsiteY8" fmla="*/ 430492 h 435254"/>
              <a:gd name="connsiteX0" fmla="*/ 0 w 448513"/>
              <a:gd name="connsiteY0" fmla="*/ 0 h 742435"/>
              <a:gd name="connsiteX1" fmla="*/ 3657 w 448513"/>
              <a:gd name="connsiteY1" fmla="*/ 669283 h 742435"/>
              <a:gd name="connsiteX2" fmla="*/ 10973 w 448513"/>
              <a:gd name="connsiteY2" fmla="*/ 683914 h 742435"/>
              <a:gd name="connsiteX3" fmla="*/ 25945 w 448513"/>
              <a:gd name="connsiteY3" fmla="*/ 713003 h 742435"/>
              <a:gd name="connsiteX4" fmla="*/ 39891 w 448513"/>
              <a:gd name="connsiteY4" fmla="*/ 724281 h 742435"/>
              <a:gd name="connsiteX5" fmla="*/ 63456 w 448513"/>
              <a:gd name="connsiteY5" fmla="*/ 737330 h 742435"/>
              <a:gd name="connsiteX6" fmla="*/ 84125 w 448513"/>
              <a:gd name="connsiteY6" fmla="*/ 742435 h 742435"/>
              <a:gd name="connsiteX7" fmla="*/ 358445 w 448513"/>
              <a:gd name="connsiteY7" fmla="*/ 738778 h 742435"/>
              <a:gd name="connsiteX8" fmla="*/ 448513 w 448513"/>
              <a:gd name="connsiteY8" fmla="*/ 737673 h 742435"/>
              <a:gd name="connsiteX0" fmla="*/ 0 w 448513"/>
              <a:gd name="connsiteY0" fmla="*/ 0 h 742435"/>
              <a:gd name="connsiteX1" fmla="*/ 3657 w 448513"/>
              <a:gd name="connsiteY1" fmla="*/ 669283 h 742435"/>
              <a:gd name="connsiteX2" fmla="*/ 10973 w 448513"/>
              <a:gd name="connsiteY2" fmla="*/ 683914 h 742435"/>
              <a:gd name="connsiteX3" fmla="*/ 39891 w 448513"/>
              <a:gd name="connsiteY3" fmla="*/ 724281 h 742435"/>
              <a:gd name="connsiteX4" fmla="*/ 63456 w 448513"/>
              <a:gd name="connsiteY4" fmla="*/ 737330 h 742435"/>
              <a:gd name="connsiteX5" fmla="*/ 84125 w 448513"/>
              <a:gd name="connsiteY5" fmla="*/ 742435 h 742435"/>
              <a:gd name="connsiteX6" fmla="*/ 358445 w 448513"/>
              <a:gd name="connsiteY6" fmla="*/ 738778 h 742435"/>
              <a:gd name="connsiteX7" fmla="*/ 448513 w 448513"/>
              <a:gd name="connsiteY7" fmla="*/ 737673 h 742435"/>
              <a:gd name="connsiteX0" fmla="*/ 0 w 448513"/>
              <a:gd name="connsiteY0" fmla="*/ 0 h 742435"/>
              <a:gd name="connsiteX1" fmla="*/ 3657 w 448513"/>
              <a:gd name="connsiteY1" fmla="*/ 669283 h 742435"/>
              <a:gd name="connsiteX2" fmla="*/ 10973 w 448513"/>
              <a:gd name="connsiteY2" fmla="*/ 683914 h 742435"/>
              <a:gd name="connsiteX3" fmla="*/ 39891 w 448513"/>
              <a:gd name="connsiteY3" fmla="*/ 724281 h 742435"/>
              <a:gd name="connsiteX4" fmla="*/ 63456 w 448513"/>
              <a:gd name="connsiteY4" fmla="*/ 737330 h 742435"/>
              <a:gd name="connsiteX5" fmla="*/ 84125 w 448513"/>
              <a:gd name="connsiteY5" fmla="*/ 742435 h 742435"/>
              <a:gd name="connsiteX6" fmla="*/ 358445 w 448513"/>
              <a:gd name="connsiteY6" fmla="*/ 738778 h 742435"/>
              <a:gd name="connsiteX7" fmla="*/ 448513 w 448513"/>
              <a:gd name="connsiteY7" fmla="*/ 737673 h 742435"/>
              <a:gd name="connsiteX0" fmla="*/ 0 w 448513"/>
              <a:gd name="connsiteY0" fmla="*/ 0 h 742435"/>
              <a:gd name="connsiteX1" fmla="*/ 3657 w 448513"/>
              <a:gd name="connsiteY1" fmla="*/ 669283 h 742435"/>
              <a:gd name="connsiteX2" fmla="*/ 10973 w 448513"/>
              <a:gd name="connsiteY2" fmla="*/ 683914 h 742435"/>
              <a:gd name="connsiteX3" fmla="*/ 39891 w 448513"/>
              <a:gd name="connsiteY3" fmla="*/ 724281 h 742435"/>
              <a:gd name="connsiteX4" fmla="*/ 84125 w 448513"/>
              <a:gd name="connsiteY4" fmla="*/ 742435 h 742435"/>
              <a:gd name="connsiteX5" fmla="*/ 358445 w 448513"/>
              <a:gd name="connsiteY5" fmla="*/ 738778 h 742435"/>
              <a:gd name="connsiteX6" fmla="*/ 448513 w 448513"/>
              <a:gd name="connsiteY6" fmla="*/ 737673 h 742435"/>
              <a:gd name="connsiteX0" fmla="*/ 0 w 448513"/>
              <a:gd name="connsiteY0" fmla="*/ 0 h 742435"/>
              <a:gd name="connsiteX1" fmla="*/ 3657 w 448513"/>
              <a:gd name="connsiteY1" fmla="*/ 669283 h 742435"/>
              <a:gd name="connsiteX2" fmla="*/ 10973 w 448513"/>
              <a:gd name="connsiteY2" fmla="*/ 683914 h 742435"/>
              <a:gd name="connsiteX3" fmla="*/ 18460 w 448513"/>
              <a:gd name="connsiteY3" fmla="*/ 724281 h 742435"/>
              <a:gd name="connsiteX4" fmla="*/ 84125 w 448513"/>
              <a:gd name="connsiteY4" fmla="*/ 742435 h 742435"/>
              <a:gd name="connsiteX5" fmla="*/ 358445 w 448513"/>
              <a:gd name="connsiteY5" fmla="*/ 738778 h 742435"/>
              <a:gd name="connsiteX6" fmla="*/ 448513 w 448513"/>
              <a:gd name="connsiteY6" fmla="*/ 737673 h 742435"/>
              <a:gd name="connsiteX0" fmla="*/ 0 w 448513"/>
              <a:gd name="connsiteY0" fmla="*/ 0 h 742435"/>
              <a:gd name="connsiteX1" fmla="*/ 3657 w 448513"/>
              <a:gd name="connsiteY1" fmla="*/ 669283 h 742435"/>
              <a:gd name="connsiteX2" fmla="*/ 1448 w 448513"/>
              <a:gd name="connsiteY2" fmla="*/ 688677 h 742435"/>
              <a:gd name="connsiteX3" fmla="*/ 18460 w 448513"/>
              <a:gd name="connsiteY3" fmla="*/ 724281 h 742435"/>
              <a:gd name="connsiteX4" fmla="*/ 84125 w 448513"/>
              <a:gd name="connsiteY4" fmla="*/ 742435 h 742435"/>
              <a:gd name="connsiteX5" fmla="*/ 358445 w 448513"/>
              <a:gd name="connsiteY5" fmla="*/ 738778 h 742435"/>
              <a:gd name="connsiteX6" fmla="*/ 448513 w 448513"/>
              <a:gd name="connsiteY6" fmla="*/ 737673 h 742435"/>
              <a:gd name="connsiteX0" fmla="*/ 0 w 448513"/>
              <a:gd name="connsiteY0" fmla="*/ 0 h 742435"/>
              <a:gd name="connsiteX1" fmla="*/ 3657 w 448513"/>
              <a:gd name="connsiteY1" fmla="*/ 669283 h 742435"/>
              <a:gd name="connsiteX2" fmla="*/ 18460 w 448513"/>
              <a:gd name="connsiteY2" fmla="*/ 724281 h 742435"/>
              <a:gd name="connsiteX3" fmla="*/ 84125 w 448513"/>
              <a:gd name="connsiteY3" fmla="*/ 742435 h 742435"/>
              <a:gd name="connsiteX4" fmla="*/ 358445 w 448513"/>
              <a:gd name="connsiteY4" fmla="*/ 738778 h 742435"/>
              <a:gd name="connsiteX5" fmla="*/ 448513 w 448513"/>
              <a:gd name="connsiteY5" fmla="*/ 737673 h 742435"/>
              <a:gd name="connsiteX0" fmla="*/ 0 w 448513"/>
              <a:gd name="connsiteY0" fmla="*/ 0 h 742435"/>
              <a:gd name="connsiteX1" fmla="*/ 3657 w 448513"/>
              <a:gd name="connsiteY1" fmla="*/ 669283 h 742435"/>
              <a:gd name="connsiteX2" fmla="*/ 18460 w 448513"/>
              <a:gd name="connsiteY2" fmla="*/ 724281 h 742435"/>
              <a:gd name="connsiteX3" fmla="*/ 84125 w 448513"/>
              <a:gd name="connsiteY3" fmla="*/ 742435 h 742435"/>
              <a:gd name="connsiteX4" fmla="*/ 358445 w 448513"/>
              <a:gd name="connsiteY4" fmla="*/ 738778 h 742435"/>
              <a:gd name="connsiteX5" fmla="*/ 448513 w 448513"/>
              <a:gd name="connsiteY5" fmla="*/ 737673 h 742435"/>
              <a:gd name="connsiteX0" fmla="*/ 0 w 448513"/>
              <a:gd name="connsiteY0" fmla="*/ 0 h 743156"/>
              <a:gd name="connsiteX1" fmla="*/ 3657 w 448513"/>
              <a:gd name="connsiteY1" fmla="*/ 669283 h 743156"/>
              <a:gd name="connsiteX2" fmla="*/ 42273 w 448513"/>
              <a:gd name="connsiteY2" fmla="*/ 733806 h 743156"/>
              <a:gd name="connsiteX3" fmla="*/ 84125 w 448513"/>
              <a:gd name="connsiteY3" fmla="*/ 742435 h 743156"/>
              <a:gd name="connsiteX4" fmla="*/ 358445 w 448513"/>
              <a:gd name="connsiteY4" fmla="*/ 738778 h 743156"/>
              <a:gd name="connsiteX5" fmla="*/ 448513 w 448513"/>
              <a:gd name="connsiteY5" fmla="*/ 737673 h 743156"/>
              <a:gd name="connsiteX0" fmla="*/ 0 w 448513"/>
              <a:gd name="connsiteY0" fmla="*/ 0 h 746872"/>
              <a:gd name="connsiteX1" fmla="*/ 3657 w 448513"/>
              <a:gd name="connsiteY1" fmla="*/ 669283 h 746872"/>
              <a:gd name="connsiteX2" fmla="*/ 189911 w 448513"/>
              <a:gd name="connsiteY2" fmla="*/ 740949 h 746872"/>
              <a:gd name="connsiteX3" fmla="*/ 84125 w 448513"/>
              <a:gd name="connsiteY3" fmla="*/ 742435 h 746872"/>
              <a:gd name="connsiteX4" fmla="*/ 358445 w 448513"/>
              <a:gd name="connsiteY4" fmla="*/ 738778 h 746872"/>
              <a:gd name="connsiteX5" fmla="*/ 448513 w 448513"/>
              <a:gd name="connsiteY5" fmla="*/ 737673 h 746872"/>
              <a:gd name="connsiteX0" fmla="*/ 0 w 448513"/>
              <a:gd name="connsiteY0" fmla="*/ 0 h 746149"/>
              <a:gd name="connsiteX1" fmla="*/ 3657 w 448513"/>
              <a:gd name="connsiteY1" fmla="*/ 669283 h 746149"/>
              <a:gd name="connsiteX2" fmla="*/ 189911 w 448513"/>
              <a:gd name="connsiteY2" fmla="*/ 740949 h 746149"/>
              <a:gd name="connsiteX3" fmla="*/ 358445 w 448513"/>
              <a:gd name="connsiteY3" fmla="*/ 738778 h 746149"/>
              <a:gd name="connsiteX4" fmla="*/ 448513 w 448513"/>
              <a:gd name="connsiteY4" fmla="*/ 737673 h 746149"/>
              <a:gd name="connsiteX0" fmla="*/ 0 w 448513"/>
              <a:gd name="connsiteY0" fmla="*/ 0 h 751792"/>
              <a:gd name="connsiteX1" fmla="*/ 3657 w 448513"/>
              <a:gd name="connsiteY1" fmla="*/ 669283 h 751792"/>
              <a:gd name="connsiteX2" fmla="*/ 182767 w 448513"/>
              <a:gd name="connsiteY2" fmla="*/ 748093 h 751792"/>
              <a:gd name="connsiteX3" fmla="*/ 358445 w 448513"/>
              <a:gd name="connsiteY3" fmla="*/ 738778 h 751792"/>
              <a:gd name="connsiteX4" fmla="*/ 448513 w 448513"/>
              <a:gd name="connsiteY4" fmla="*/ 737673 h 751792"/>
              <a:gd name="connsiteX0" fmla="*/ 0 w 448513"/>
              <a:gd name="connsiteY0" fmla="*/ 0 h 754249"/>
              <a:gd name="connsiteX1" fmla="*/ 3657 w 448513"/>
              <a:gd name="connsiteY1" fmla="*/ 669283 h 754249"/>
              <a:gd name="connsiteX2" fmla="*/ 182767 w 448513"/>
              <a:gd name="connsiteY2" fmla="*/ 748093 h 754249"/>
              <a:gd name="connsiteX3" fmla="*/ 358445 w 448513"/>
              <a:gd name="connsiteY3" fmla="*/ 738778 h 754249"/>
              <a:gd name="connsiteX4" fmla="*/ 448513 w 448513"/>
              <a:gd name="connsiteY4" fmla="*/ 737673 h 754249"/>
              <a:gd name="connsiteX0" fmla="*/ 0 w 448513"/>
              <a:gd name="connsiteY0" fmla="*/ 0 h 752775"/>
              <a:gd name="connsiteX1" fmla="*/ 3657 w 448513"/>
              <a:gd name="connsiteY1" fmla="*/ 669283 h 752775"/>
              <a:gd name="connsiteX2" fmla="*/ 142286 w 448513"/>
              <a:gd name="connsiteY2" fmla="*/ 745712 h 752775"/>
              <a:gd name="connsiteX3" fmla="*/ 358445 w 448513"/>
              <a:gd name="connsiteY3" fmla="*/ 738778 h 752775"/>
              <a:gd name="connsiteX4" fmla="*/ 448513 w 448513"/>
              <a:gd name="connsiteY4" fmla="*/ 737673 h 752775"/>
              <a:gd name="connsiteX0" fmla="*/ 0 w 448513"/>
              <a:gd name="connsiteY0" fmla="*/ 0 h 753451"/>
              <a:gd name="connsiteX1" fmla="*/ 3657 w 448513"/>
              <a:gd name="connsiteY1" fmla="*/ 619277 h 753451"/>
              <a:gd name="connsiteX2" fmla="*/ 142286 w 448513"/>
              <a:gd name="connsiteY2" fmla="*/ 745712 h 753451"/>
              <a:gd name="connsiteX3" fmla="*/ 358445 w 448513"/>
              <a:gd name="connsiteY3" fmla="*/ 738778 h 753451"/>
              <a:gd name="connsiteX4" fmla="*/ 448513 w 448513"/>
              <a:gd name="connsiteY4" fmla="*/ 737673 h 753451"/>
              <a:gd name="connsiteX0" fmla="*/ 0 w 448513"/>
              <a:gd name="connsiteY0" fmla="*/ 0 h 745712"/>
              <a:gd name="connsiteX1" fmla="*/ 3657 w 448513"/>
              <a:gd name="connsiteY1" fmla="*/ 619277 h 745712"/>
              <a:gd name="connsiteX2" fmla="*/ 142286 w 448513"/>
              <a:gd name="connsiteY2" fmla="*/ 745712 h 745712"/>
              <a:gd name="connsiteX3" fmla="*/ 358445 w 448513"/>
              <a:gd name="connsiteY3" fmla="*/ 738778 h 745712"/>
              <a:gd name="connsiteX4" fmla="*/ 448513 w 448513"/>
              <a:gd name="connsiteY4" fmla="*/ 737673 h 745712"/>
              <a:gd name="connsiteX0" fmla="*/ 0 w 448513"/>
              <a:gd name="connsiteY0" fmla="*/ 0 h 738778"/>
              <a:gd name="connsiteX1" fmla="*/ 3657 w 448513"/>
              <a:gd name="connsiteY1" fmla="*/ 619277 h 738778"/>
              <a:gd name="connsiteX2" fmla="*/ 139905 w 448513"/>
              <a:gd name="connsiteY2" fmla="*/ 738568 h 738778"/>
              <a:gd name="connsiteX3" fmla="*/ 358445 w 448513"/>
              <a:gd name="connsiteY3" fmla="*/ 738778 h 738778"/>
              <a:gd name="connsiteX4" fmla="*/ 448513 w 448513"/>
              <a:gd name="connsiteY4" fmla="*/ 737673 h 7387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8513" h="738778">
                <a:moveTo>
                  <a:pt x="0" y="0"/>
                </a:moveTo>
                <a:cubicBezTo>
                  <a:pt x="1219" y="120701"/>
                  <a:pt x="143" y="498621"/>
                  <a:pt x="3657" y="619277"/>
                </a:cubicBezTo>
                <a:cubicBezTo>
                  <a:pt x="6734" y="739990"/>
                  <a:pt x="80774" y="718651"/>
                  <a:pt x="139905" y="738568"/>
                </a:cubicBezTo>
                <a:lnTo>
                  <a:pt x="358445" y="738778"/>
                </a:lnTo>
                <a:lnTo>
                  <a:pt x="448513" y="737673"/>
                </a:lnTo>
              </a:path>
            </a:pathLst>
          </a:custGeom>
          <a:noFill/>
          <a:ln w="28575" cap="flat" cmpd="sng" algn="ctr">
            <a:solidFill>
              <a:srgbClr val="002060"/>
            </a:solidFill>
            <a:prstDash val="solid"/>
          </a:ln>
          <a:effectLst/>
        </p:spPr>
        <p:txBody>
          <a:bodyPr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ja-JP" altLang="en-US" sz="1400" b="0" i="0" u="none" strike="noStrike" kern="0" cap="none" spc="0" normalizeH="0" baseline="0" noProof="0">
              <a:ln>
                <a:noFill/>
              </a:ln>
              <a:solidFill>
                <a:prstClr val="white"/>
              </a:solidFill>
              <a:effectLst/>
              <a:uLnTx/>
              <a:uFillTx/>
              <a:latin typeface="Times New Roman"/>
            </a:endParaRPr>
          </a:p>
        </p:txBody>
      </p:sp>
      <p:sp>
        <p:nvSpPr>
          <p:cNvPr id="224" name="AutoShape 124"/>
          <p:cNvSpPr>
            <a:spLocks/>
          </p:cNvSpPr>
          <p:nvPr/>
        </p:nvSpPr>
        <p:spPr bwMode="auto">
          <a:xfrm>
            <a:off x="6483025" y="2219649"/>
            <a:ext cx="209551" cy="976486"/>
          </a:xfrm>
          <a:prstGeom prst="rightBrace">
            <a:avLst>
              <a:gd name="adj1" fmla="val 64573"/>
              <a:gd name="adj2" fmla="val 50000"/>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25" name="AutoShape 125"/>
          <p:cNvSpPr>
            <a:spLocks/>
          </p:cNvSpPr>
          <p:nvPr/>
        </p:nvSpPr>
        <p:spPr bwMode="auto">
          <a:xfrm>
            <a:off x="6489369" y="3356462"/>
            <a:ext cx="203200" cy="775776"/>
          </a:xfrm>
          <a:prstGeom prst="rightBrace">
            <a:avLst>
              <a:gd name="adj1" fmla="val 39765"/>
              <a:gd name="adj2" fmla="val 50000"/>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226" name="Text Box 127"/>
          <p:cNvSpPr txBox="1">
            <a:spLocks noChangeArrowheads="1"/>
          </p:cNvSpPr>
          <p:nvPr/>
        </p:nvSpPr>
        <p:spPr bwMode="auto">
          <a:xfrm>
            <a:off x="6724513" y="2557263"/>
            <a:ext cx="1697299"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rPr>
              <a:t>1</a:t>
            </a:r>
            <a:r>
              <a:rPr kumimoji="1" lang="en-US" altLang="ja-JP" sz="1800" b="1" i="0" u="none" strike="noStrike" kern="0" cap="none" spc="0" normalizeH="0" baseline="30000" noProof="0" dirty="0">
                <a:ln>
                  <a:noFill/>
                </a:ln>
                <a:solidFill>
                  <a:srgbClr val="FF0000"/>
                </a:solidFill>
                <a:effectLst/>
                <a:uLnTx/>
                <a:uFillTx/>
                <a:latin typeface="Arial" charset="0"/>
                <a:ea typeface="ＭＳ Ｐゴシック" charset="-128"/>
              </a:rPr>
              <a:t>st</a:t>
            </a:r>
            <a:r>
              <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rPr>
              <a:t> Reactor</a:t>
            </a:r>
          </a:p>
        </p:txBody>
      </p:sp>
      <p:sp>
        <p:nvSpPr>
          <p:cNvPr id="227" name="Text Box 127"/>
          <p:cNvSpPr txBox="1">
            <a:spLocks noChangeArrowheads="1"/>
          </p:cNvSpPr>
          <p:nvPr/>
        </p:nvSpPr>
        <p:spPr bwMode="auto">
          <a:xfrm>
            <a:off x="6801887" y="3609201"/>
            <a:ext cx="1736351" cy="276999"/>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just" defTabSz="914400" eaLnBrk="1" fontAlgn="auto" latinLnBrk="0" hangingPunct="1">
              <a:lnSpc>
                <a:spcPct val="100000"/>
              </a:lnSpc>
              <a:spcBef>
                <a:spcPts val="0"/>
              </a:spcBef>
              <a:spcAft>
                <a:spcPts val="0"/>
              </a:spcAft>
              <a:buClrTx/>
              <a:buSzTx/>
              <a:buFontTx/>
              <a:buNone/>
              <a:tabLst/>
              <a:defRPr/>
            </a:pPr>
            <a:r>
              <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rPr>
              <a:t>2</a:t>
            </a:r>
            <a:r>
              <a:rPr kumimoji="1" lang="en-US" altLang="ja-JP" sz="1800" b="1" i="0" u="none" strike="noStrike" kern="0" cap="none" spc="0" normalizeH="0" baseline="30000" noProof="0" dirty="0">
                <a:ln>
                  <a:noFill/>
                </a:ln>
                <a:solidFill>
                  <a:srgbClr val="FF0000"/>
                </a:solidFill>
                <a:effectLst/>
                <a:uLnTx/>
                <a:uFillTx/>
                <a:latin typeface="Arial" charset="0"/>
                <a:ea typeface="ＭＳ Ｐゴシック" charset="-128"/>
              </a:rPr>
              <a:t>nd</a:t>
            </a:r>
            <a:r>
              <a:rPr kumimoji="1" lang="en-US" altLang="ja-JP" sz="1800" b="1" i="0" u="none" strike="noStrike" kern="0" cap="none" spc="0" normalizeH="0" baseline="0" noProof="0" dirty="0">
                <a:ln>
                  <a:noFill/>
                </a:ln>
                <a:solidFill>
                  <a:srgbClr val="FF0000"/>
                </a:solidFill>
                <a:effectLst/>
                <a:uLnTx/>
                <a:uFillTx/>
                <a:latin typeface="Arial" charset="0"/>
                <a:ea typeface="ＭＳ Ｐゴシック" charset="-128"/>
              </a:rPr>
              <a:t> Reactor</a:t>
            </a:r>
          </a:p>
        </p:txBody>
      </p:sp>
      <p:sp>
        <p:nvSpPr>
          <p:cNvPr id="228" name="Text Box 142"/>
          <p:cNvSpPr txBox="1">
            <a:spLocks noChangeArrowheads="1"/>
          </p:cNvSpPr>
          <p:nvPr/>
        </p:nvSpPr>
        <p:spPr bwMode="auto">
          <a:xfrm>
            <a:off x="851612" y="59600"/>
            <a:ext cx="7205499" cy="430887"/>
          </a:xfrm>
          <a:prstGeom prst="rect">
            <a:avLst/>
          </a:prstGeom>
          <a:solidFill>
            <a:schemeClr val="bg1"/>
          </a:solidFill>
          <a:ln w="9525">
            <a:noFill/>
            <a:miter lim="800000"/>
            <a:headEnd/>
            <a:tailEnd/>
          </a:ln>
        </p:spPr>
        <p:txBody>
          <a:bodyPr wrap="none" lIns="0" tIns="0" rIns="0" bIns="0">
            <a:spAutoFit/>
          </a:bodyPr>
          <a:lstStyle/>
          <a:p>
            <a:pPr>
              <a:spcBef>
                <a:spcPct val="50000"/>
              </a:spcBef>
            </a:pPr>
            <a:r>
              <a:rPr lang="en-US" altLang="ja-JP" sz="2800" b="1" dirty="0" smtClean="0">
                <a:latin typeface="+mj-lt"/>
              </a:rPr>
              <a:t>Innovative pneumatics for HP Tandem </a:t>
            </a:r>
            <a:r>
              <a:rPr lang="en-US" altLang="ja-JP" sz="2800" b="1" dirty="0" smtClean="0">
                <a:latin typeface="+mj-lt"/>
                <a:cs typeface="Arial" charset="0"/>
              </a:rPr>
              <a:t>µ-</a:t>
            </a:r>
            <a:r>
              <a:rPr lang="en-US" altLang="ja-JP" sz="2800" b="1" dirty="0" smtClean="0">
                <a:latin typeface="+mj-lt"/>
              </a:rPr>
              <a:t>Reactor</a:t>
            </a:r>
            <a:endParaRPr lang="ja-JP" altLang="en-US" sz="2800" b="1" dirty="0">
              <a:latin typeface="+mj-lt"/>
            </a:endParaRPr>
          </a:p>
        </p:txBody>
      </p:sp>
      <p:grpSp>
        <p:nvGrpSpPr>
          <p:cNvPr id="5" name="Group 4"/>
          <p:cNvGrpSpPr/>
          <p:nvPr/>
        </p:nvGrpSpPr>
        <p:grpSpPr>
          <a:xfrm>
            <a:off x="88097" y="2549145"/>
            <a:ext cx="1474891" cy="2127603"/>
            <a:chOff x="88097" y="2549145"/>
            <a:chExt cx="1474891" cy="2127603"/>
          </a:xfrm>
        </p:grpSpPr>
        <p:pic>
          <p:nvPicPr>
            <p:cNvPr id="229" name="Picture 3" descr="\\Fs1\master\F-LAB MASTER\Products_製品と写真\MicroReactor\Product Photos\HP_tandem_controller.jpg"/>
            <p:cNvPicPr>
              <a:picLocks noChangeAspect="1" noChangeArrowheads="1"/>
            </p:cNvPicPr>
            <p:nvPr/>
          </p:nvPicPr>
          <p:blipFill>
            <a:blip r:embed="rId3" cstate="print"/>
            <a:srcRect/>
            <a:stretch>
              <a:fillRect/>
            </a:stretch>
          </p:blipFill>
          <p:spPr bwMode="auto">
            <a:xfrm>
              <a:off x="139293" y="2819087"/>
              <a:ext cx="1351683" cy="1176767"/>
            </a:xfrm>
            <a:prstGeom prst="rect">
              <a:avLst/>
            </a:prstGeom>
            <a:noFill/>
          </p:spPr>
        </p:pic>
        <p:sp>
          <p:nvSpPr>
            <p:cNvPr id="230" name="Text Box 55"/>
            <p:cNvSpPr txBox="1">
              <a:spLocks noChangeArrowheads="1"/>
            </p:cNvSpPr>
            <p:nvPr/>
          </p:nvSpPr>
          <p:spPr bwMode="auto">
            <a:xfrm>
              <a:off x="226755" y="4245861"/>
              <a:ext cx="1327855" cy="430887"/>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400" i="0" u="none" strike="noStrike" kern="0" cap="none" spc="0" normalizeH="0" baseline="0" noProof="0" dirty="0" smtClean="0">
                  <a:ln>
                    <a:noFill/>
                  </a:ln>
                  <a:solidFill>
                    <a:srgbClr val="000000"/>
                  </a:solidFill>
                  <a:effectLst/>
                  <a:uLnTx/>
                  <a:uFillTx/>
                </a:rPr>
                <a:t>OPTION</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400" i="0" u="none" strike="noStrike" kern="0" cap="none" spc="0" normalizeH="0" baseline="0" noProof="0" dirty="0" smtClean="0">
                  <a:ln>
                    <a:noFill/>
                  </a:ln>
                  <a:solidFill>
                    <a:srgbClr val="000000"/>
                  </a:solidFill>
                  <a:effectLst/>
                  <a:uLnTx/>
                  <a:uFillTx/>
                </a:rPr>
                <a:t>HP flow </a:t>
              </a:r>
              <a:r>
                <a:rPr kumimoji="0" lang="en-US" altLang="ja-JP" sz="1400" kern="0" noProof="0" dirty="0" smtClean="0">
                  <a:solidFill>
                    <a:srgbClr val="000000"/>
                  </a:solidFill>
                </a:rPr>
                <a:t>module</a:t>
              </a:r>
              <a:endParaRPr kumimoji="0" lang="en-US" altLang="ja-JP" sz="1400" i="0" u="none" strike="noStrike" kern="0" cap="none" spc="0" normalizeH="0" baseline="0" noProof="0" dirty="0">
                <a:ln>
                  <a:noFill/>
                </a:ln>
                <a:solidFill>
                  <a:srgbClr val="000000"/>
                </a:solidFill>
                <a:effectLst/>
                <a:uLnTx/>
                <a:uFillTx/>
              </a:endParaRPr>
            </a:p>
          </p:txBody>
        </p:sp>
        <p:sp>
          <p:nvSpPr>
            <p:cNvPr id="231" name="角丸四角形 230"/>
            <p:cNvSpPr>
              <a:spLocks noChangeArrowheads="1"/>
            </p:cNvSpPr>
            <p:nvPr/>
          </p:nvSpPr>
          <p:spPr bwMode="auto">
            <a:xfrm>
              <a:off x="88097" y="2549145"/>
              <a:ext cx="1474891" cy="1672332"/>
            </a:xfrm>
            <a:prstGeom prst="roundRect">
              <a:avLst>
                <a:gd name="adj" fmla="val 3313"/>
              </a:avLst>
            </a:prstGeom>
            <a:noFill/>
            <a:ln w="25400" algn="ctr">
              <a:solidFill>
                <a:srgbClr val="385D8A">
                  <a:alpha val="50000"/>
                </a:srgbClr>
              </a:solidFill>
              <a:round/>
              <a:headEnd/>
              <a:tailEnd/>
            </a:ln>
          </p:spPr>
          <p:txBody>
            <a:bodyPr anchor="ctr"/>
            <a:lstStyle/>
            <a:p>
              <a:pPr algn="ctr" fontAlgn="auto">
                <a:spcBef>
                  <a:spcPts val="0"/>
                </a:spcBef>
                <a:spcAft>
                  <a:spcPts val="0"/>
                </a:spcAft>
                <a:defRPr/>
              </a:pPr>
              <a:endParaRPr lang="ja-JP" altLang="en-US">
                <a:solidFill>
                  <a:schemeClr val="lt1"/>
                </a:solidFill>
                <a:latin typeface="+mj-lt"/>
                <a:ea typeface="+mj-ea"/>
                <a:cs typeface="Arial" pitchFamily="34" charset="0"/>
              </a:endParaRPr>
            </a:p>
          </p:txBody>
        </p:sp>
      </p:grpSp>
      <p:sp>
        <p:nvSpPr>
          <p:cNvPr id="241" name="下矢印 240"/>
          <p:cNvSpPr/>
          <p:nvPr/>
        </p:nvSpPr>
        <p:spPr>
          <a:xfrm>
            <a:off x="5685901" y="2191317"/>
            <a:ext cx="177555" cy="453118"/>
          </a:xfrm>
          <a:prstGeom prst="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2" name="Group 241"/>
          <p:cNvGrpSpPr/>
          <p:nvPr/>
        </p:nvGrpSpPr>
        <p:grpSpPr>
          <a:xfrm>
            <a:off x="5714055" y="648444"/>
            <a:ext cx="3489136" cy="807095"/>
            <a:chOff x="5714055" y="622861"/>
            <a:chExt cx="3489136" cy="807095"/>
          </a:xfrm>
        </p:grpSpPr>
        <p:sp>
          <p:nvSpPr>
            <p:cNvPr id="113" name="Text Box 55"/>
            <p:cNvSpPr txBox="1">
              <a:spLocks noChangeArrowheads="1"/>
            </p:cNvSpPr>
            <p:nvPr/>
          </p:nvSpPr>
          <p:spPr bwMode="auto">
            <a:xfrm>
              <a:off x="5714055" y="877997"/>
              <a:ext cx="766804" cy="246221"/>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36000" tIns="0" rIns="36000" bIns="0">
              <a:spAutoFit/>
            </a:bodyPr>
            <a:lstStyle>
              <a:lvl1pPr eaLnBrk="0" hangingPunct="0">
                <a:defRPr kumimoji="1" sz="800">
                  <a:solidFill>
                    <a:schemeClr val="tx1"/>
                  </a:solidFill>
                  <a:latin typeface="Arial" charset="0"/>
                  <a:ea typeface="ＭＳ Ｐゴシック" charset="-128"/>
                </a:defRPr>
              </a:lvl1pPr>
              <a:lvl2pPr marL="742950" indent="-285750" eaLnBrk="0" hangingPunct="0">
                <a:defRPr kumimoji="1" sz="800">
                  <a:solidFill>
                    <a:schemeClr val="tx1"/>
                  </a:solidFill>
                  <a:latin typeface="Arial" charset="0"/>
                  <a:ea typeface="ＭＳ Ｐゴシック" charset="-128"/>
                </a:defRPr>
              </a:lvl2pPr>
              <a:lvl3pPr marL="1143000" indent="-228600" eaLnBrk="0" hangingPunct="0">
                <a:defRPr kumimoji="1" sz="800">
                  <a:solidFill>
                    <a:schemeClr val="tx1"/>
                  </a:solidFill>
                  <a:latin typeface="Arial" charset="0"/>
                  <a:ea typeface="ＭＳ Ｐゴシック" charset="-128"/>
                </a:defRPr>
              </a:lvl3pPr>
              <a:lvl4pPr marL="1600200" indent="-228600" eaLnBrk="0" hangingPunct="0">
                <a:defRPr kumimoji="1" sz="800">
                  <a:solidFill>
                    <a:schemeClr val="tx1"/>
                  </a:solidFill>
                  <a:latin typeface="Arial" charset="0"/>
                  <a:ea typeface="ＭＳ Ｐゴシック" charset="-128"/>
                </a:defRPr>
              </a:lvl4pPr>
              <a:lvl5pPr marL="2057400" indent="-228600" eaLnBrk="0" hangingPunct="0">
                <a:defRPr kumimoji="1" sz="8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charset="-128"/>
                </a:defRPr>
              </a:lvl9p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smtClean="0">
                  <a:ln>
                    <a:noFill/>
                  </a:ln>
                  <a:solidFill>
                    <a:srgbClr val="000000"/>
                  </a:solidFill>
                  <a:effectLst/>
                  <a:uLnTx/>
                  <a:uFillTx/>
                  <a:latin typeface="Arial" charset="0"/>
                  <a:ea typeface="ＭＳ Ｐゴシック" charset="-128"/>
                </a:rPr>
                <a:t>Sample</a:t>
              </a:r>
              <a:endParaRPr kumimoji="0" lang="en-US" altLang="ja-JP" sz="1600" b="0" i="0" u="none" strike="noStrike" kern="0" cap="none" spc="0" normalizeH="0" baseline="0" noProof="0" dirty="0">
                <a:ln>
                  <a:noFill/>
                </a:ln>
                <a:solidFill>
                  <a:srgbClr val="000000"/>
                </a:solidFill>
                <a:effectLst/>
                <a:uLnTx/>
                <a:uFillTx/>
                <a:latin typeface="Arial" charset="0"/>
                <a:ea typeface="ＭＳ Ｐゴシック" charset="-128"/>
              </a:endParaRPr>
            </a:p>
          </p:txBody>
        </p:sp>
        <p:sp>
          <p:nvSpPr>
            <p:cNvPr id="244" name="Text Box 69"/>
            <p:cNvSpPr txBox="1">
              <a:spLocks noChangeArrowheads="1"/>
            </p:cNvSpPr>
            <p:nvPr/>
          </p:nvSpPr>
          <p:spPr bwMode="auto">
            <a:xfrm>
              <a:off x="6864838" y="1206282"/>
              <a:ext cx="201978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prstClr val="black"/>
                  </a:solidFill>
                  <a:effectLst/>
                  <a:uLnTx/>
                  <a:uFillTx/>
                  <a:latin typeface="Arial" charset="0"/>
                  <a:ea typeface="ＭＳ Ｐゴシック" pitchFamily="50" charset="-128"/>
                  <a:cs typeface="Arial" charset="0"/>
                </a:rPr>
                <a:t>Sample cup/ALS</a:t>
              </a:r>
              <a:r>
                <a:rPr lang="en-US" altLang="ja-JP" sz="1400" b="1" kern="0" dirty="0">
                  <a:solidFill>
                    <a:prstClr val="black"/>
                  </a:solidFill>
                  <a:latin typeface="Arial" charset="0"/>
                  <a:cs typeface="Arial" charset="0"/>
                </a:rPr>
                <a:t> </a:t>
              </a:r>
              <a:r>
                <a:rPr kumimoji="1" lang="en-US" altLang="ja-JP" sz="1400" b="1" i="0" u="none" strike="noStrike" kern="0" cap="none" spc="0" normalizeH="0" baseline="0" noProof="0" dirty="0" smtClean="0">
                  <a:ln>
                    <a:noFill/>
                  </a:ln>
                  <a:solidFill>
                    <a:prstClr val="black"/>
                  </a:solidFill>
                  <a:effectLst/>
                  <a:uLnTx/>
                  <a:uFillTx/>
                  <a:latin typeface="Arial" charset="0"/>
                  <a:ea typeface="ＭＳ Ｐゴシック" pitchFamily="50" charset="-128"/>
                  <a:cs typeface="Arial" charset="0"/>
                </a:rPr>
                <a:t>(Solid)</a:t>
              </a:r>
              <a:endParaRPr kumimoji="1" lang="ja-JP" altLang="ja-JP" sz="1400" b="1" i="0" u="none" strike="noStrike" kern="0" cap="none" spc="0" normalizeH="0" baseline="0" noProof="0" dirty="0">
                <a:ln>
                  <a:noFill/>
                </a:ln>
                <a:solidFill>
                  <a:prstClr val="black"/>
                </a:solidFill>
                <a:effectLst/>
                <a:uLnTx/>
                <a:uFillTx/>
                <a:latin typeface="Arial" charset="0"/>
                <a:ea typeface="ＭＳ Ｐゴシック" pitchFamily="50" charset="-128"/>
                <a:cs typeface="Arial" charset="0"/>
              </a:endParaRPr>
            </a:p>
          </p:txBody>
        </p:sp>
        <p:sp>
          <p:nvSpPr>
            <p:cNvPr id="245" name="Text Box 626"/>
            <p:cNvSpPr txBox="1">
              <a:spLocks noChangeArrowheads="1"/>
            </p:cNvSpPr>
            <p:nvPr/>
          </p:nvSpPr>
          <p:spPr bwMode="auto">
            <a:xfrm>
              <a:off x="6763099" y="893527"/>
              <a:ext cx="244009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prstClr val="black"/>
                  </a:solidFill>
                  <a:effectLst/>
                  <a:uLnTx/>
                  <a:uFillTx/>
                  <a:latin typeface="Arial" charset="0"/>
                  <a:ea typeface="Arial Unicode MS" pitchFamily="50" charset="-128"/>
                  <a:cs typeface="Arial Unicode MS" pitchFamily="50" charset="-128"/>
                </a:rPr>
                <a:t>Micro syringe (Gas/Liquid)</a:t>
              </a:r>
              <a:endParaRPr kumimoji="1" lang="en-US" altLang="ja-JP" sz="1400" b="1" i="0" u="none" strike="noStrike" kern="0" cap="none" spc="0" normalizeH="0" baseline="0" noProof="0" dirty="0">
                <a:ln>
                  <a:noFill/>
                </a:ln>
                <a:solidFill>
                  <a:prstClr val="black"/>
                </a:solidFill>
                <a:effectLst/>
                <a:uLnTx/>
                <a:uFillTx/>
                <a:latin typeface="Arial" charset="0"/>
                <a:ea typeface="Arial Unicode MS" pitchFamily="50" charset="-128"/>
                <a:cs typeface="Arial Unicode MS" pitchFamily="50" charset="-128"/>
              </a:endParaRPr>
            </a:p>
          </p:txBody>
        </p:sp>
        <p:sp>
          <p:nvSpPr>
            <p:cNvPr id="246" name="Text Box 626"/>
            <p:cNvSpPr txBox="1">
              <a:spLocks noChangeArrowheads="1"/>
            </p:cNvSpPr>
            <p:nvPr/>
          </p:nvSpPr>
          <p:spPr bwMode="auto">
            <a:xfrm>
              <a:off x="6781810" y="622861"/>
              <a:ext cx="1952779"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prstClr val="black"/>
                  </a:solidFill>
                  <a:effectLst/>
                  <a:uLnTx/>
                  <a:uFillTx/>
                  <a:latin typeface="Arial" charset="0"/>
                  <a:ea typeface="Arial Unicode MS" pitchFamily="50" charset="-128"/>
                  <a:cs typeface="Arial Unicode MS" pitchFamily="50" charset="-128"/>
                </a:rPr>
                <a:t>Micro </a:t>
              </a:r>
              <a:r>
                <a:rPr kumimoji="1" lang="en-US" altLang="ja-JP" sz="1400" b="1" i="0" u="none" strike="noStrike" kern="0" cap="none" spc="0" normalizeH="0" baseline="0" noProof="0" dirty="0">
                  <a:ln>
                    <a:noFill/>
                  </a:ln>
                  <a:solidFill>
                    <a:prstClr val="black"/>
                  </a:solidFill>
                  <a:effectLst/>
                  <a:uLnTx/>
                  <a:uFillTx/>
                  <a:latin typeface="Arial" charset="0"/>
                  <a:ea typeface="Arial Unicode MS" pitchFamily="50" charset="-128"/>
                  <a:cs typeface="Arial Unicode MS" pitchFamily="50" charset="-128"/>
                </a:rPr>
                <a:t>feeder </a:t>
              </a:r>
              <a:r>
                <a:rPr kumimoji="1" lang="en-US" altLang="ja-JP" sz="1400" b="1" i="0" u="none" strike="noStrike" kern="0" cap="none" spc="0" normalizeH="0" baseline="0" noProof="0" dirty="0" smtClean="0">
                  <a:ln>
                    <a:noFill/>
                  </a:ln>
                  <a:solidFill>
                    <a:prstClr val="black"/>
                  </a:solidFill>
                  <a:effectLst/>
                  <a:uLnTx/>
                  <a:uFillTx/>
                  <a:latin typeface="Arial" charset="0"/>
                  <a:ea typeface="Arial Unicode MS" pitchFamily="50" charset="-128"/>
                  <a:cs typeface="Arial Unicode MS" pitchFamily="50" charset="-128"/>
                </a:rPr>
                <a:t>(Liquid)</a:t>
              </a:r>
              <a:endParaRPr kumimoji="1" lang="en-US" altLang="ja-JP" sz="1400" b="1" i="0" u="none" strike="noStrike" kern="0" cap="none" spc="0" normalizeH="0" baseline="0" noProof="0" dirty="0">
                <a:ln>
                  <a:noFill/>
                </a:ln>
                <a:solidFill>
                  <a:prstClr val="black"/>
                </a:solidFill>
                <a:effectLst/>
                <a:uLnTx/>
                <a:uFillTx/>
                <a:latin typeface="Arial" charset="0"/>
                <a:ea typeface="Arial Unicode MS" pitchFamily="50" charset="-128"/>
                <a:cs typeface="Arial Unicode MS" pitchFamily="50" charset="-128"/>
              </a:endParaRPr>
            </a:p>
          </p:txBody>
        </p:sp>
        <p:sp>
          <p:nvSpPr>
            <p:cNvPr id="247" name="AutoShape 404"/>
            <p:cNvSpPr>
              <a:spLocks/>
            </p:cNvSpPr>
            <p:nvPr/>
          </p:nvSpPr>
          <p:spPr bwMode="auto">
            <a:xfrm flipH="1">
              <a:off x="6545996" y="655322"/>
              <a:ext cx="293149" cy="774634"/>
            </a:xfrm>
            <a:prstGeom prst="rightBrace">
              <a:avLst>
                <a:gd name="adj1" fmla="val 32139"/>
                <a:gd name="adj2" fmla="val 50000"/>
              </a:avLst>
            </a:prstGeom>
            <a:noFill/>
            <a:ln w="952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400" b="1" i="0" u="none" strike="noStrike" kern="0" cap="none" spc="0" normalizeH="0" baseline="0" noProof="0">
                <a:ln>
                  <a:noFill/>
                </a:ln>
                <a:solidFill>
                  <a:prstClr val="black"/>
                </a:solidFill>
                <a:effectLst/>
                <a:uLnTx/>
                <a:uFillTx/>
                <a:latin typeface="Arial" charset="0"/>
                <a:ea typeface="ＭＳ Ｐゴシック" pitchFamily="50" charset="-128"/>
                <a:cs typeface="Arial" charset="0"/>
              </a:endParaRPr>
            </a:p>
          </p:txBody>
        </p:sp>
      </p:grpSp>
      <p:grpSp>
        <p:nvGrpSpPr>
          <p:cNvPr id="248" name="Group 14"/>
          <p:cNvGrpSpPr>
            <a:grpSpLocks/>
          </p:cNvGrpSpPr>
          <p:nvPr/>
        </p:nvGrpSpPr>
        <p:grpSpPr bwMode="auto">
          <a:xfrm>
            <a:off x="1" y="6091708"/>
            <a:ext cx="3429000" cy="766292"/>
            <a:chOff x="-12" y="3636"/>
            <a:chExt cx="2643" cy="699"/>
          </a:xfrm>
        </p:grpSpPr>
        <p:sp>
          <p:nvSpPr>
            <p:cNvPr id="249"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fontAlgn="auto">
                <a:spcBef>
                  <a:spcPts val="0"/>
                </a:spcBef>
                <a:spcAft>
                  <a:spcPts val="0"/>
                </a:spcAft>
                <a:defRPr/>
              </a:pPr>
              <a:endParaRPr kumimoji="0" lang="en-US" b="0" dirty="0">
                <a:solidFill>
                  <a:prstClr val="black"/>
                </a:solidFill>
                <a:latin typeface="+mn-lt"/>
                <a:ea typeface="+mn-ea"/>
                <a:cs typeface="Arial" pitchFamily="34" charset="0"/>
              </a:endParaRPr>
            </a:p>
          </p:txBody>
        </p:sp>
        <p:sp>
          <p:nvSpPr>
            <p:cNvPr id="250" name="Right Triangle 13"/>
            <p:cNvSpPr>
              <a:spLocks/>
            </p:cNvSpPr>
            <p:nvPr/>
          </p:nvSpPr>
          <p:spPr bwMode="auto">
            <a:xfrm>
              <a:off x="-4" y="3639"/>
              <a:ext cx="2143" cy="681"/>
            </a:xfrm>
            <a:prstGeom prst="rtTriangle">
              <a:avLst/>
            </a:prstGeom>
            <a:blipFill>
              <a:blip r:embed="rId4">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fontAlgn="auto">
                <a:spcBef>
                  <a:spcPts val="0"/>
                </a:spcBef>
                <a:spcAft>
                  <a:spcPts val="0"/>
                </a:spcAft>
                <a:defRPr/>
              </a:pPr>
              <a:endParaRPr kumimoji="0" lang="en-US" b="0" dirty="0">
                <a:solidFill>
                  <a:prstClr val="white"/>
                </a:solidFill>
              </a:endParaRPr>
            </a:p>
          </p:txBody>
        </p:sp>
        <p:cxnSp>
          <p:nvCxnSpPr>
            <p:cNvPr id="251"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252" name="Picture 14" descr="LogoMark横httpW"/>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35" name="Group 234"/>
          <p:cNvGrpSpPr/>
          <p:nvPr/>
        </p:nvGrpSpPr>
        <p:grpSpPr>
          <a:xfrm>
            <a:off x="1874968" y="1181964"/>
            <a:ext cx="6952823" cy="4916465"/>
            <a:chOff x="1874965" y="1181961"/>
            <a:chExt cx="6952822" cy="4916465"/>
          </a:xfrm>
        </p:grpSpPr>
        <p:sp>
          <p:nvSpPr>
            <p:cNvPr id="160" name="AutoShape 13"/>
            <p:cNvSpPr>
              <a:spLocks noChangeArrowheads="1"/>
            </p:cNvSpPr>
            <p:nvPr/>
          </p:nvSpPr>
          <p:spPr bwMode="auto">
            <a:xfrm rot="16200000">
              <a:off x="4638611" y="4005022"/>
              <a:ext cx="27397" cy="3611331"/>
            </a:xfrm>
            <a:prstGeom prst="can">
              <a:avLst>
                <a:gd name="adj" fmla="val 40287"/>
              </a:avLst>
            </a:prstGeom>
            <a:solidFill>
              <a:sysClr val="window" lastClr="FFFFFF"/>
            </a:solidFill>
            <a:ln w="6350">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grpSp>
          <p:nvGrpSpPr>
            <p:cNvPr id="4" name="Group 3"/>
            <p:cNvGrpSpPr/>
            <p:nvPr/>
          </p:nvGrpSpPr>
          <p:grpSpPr>
            <a:xfrm>
              <a:off x="4585637" y="5162083"/>
              <a:ext cx="2092222" cy="664194"/>
              <a:chOff x="4585637" y="5162083"/>
              <a:chExt cx="2092222" cy="664194"/>
            </a:xfrm>
          </p:grpSpPr>
          <p:grpSp>
            <p:nvGrpSpPr>
              <p:cNvPr id="118" name="グループ化 327"/>
              <p:cNvGrpSpPr/>
              <p:nvPr/>
            </p:nvGrpSpPr>
            <p:grpSpPr>
              <a:xfrm>
                <a:off x="6262718" y="5162083"/>
                <a:ext cx="415141" cy="352846"/>
                <a:chOff x="1848610" y="9005195"/>
                <a:chExt cx="569054" cy="523435"/>
              </a:xfrm>
            </p:grpSpPr>
            <p:sp>
              <p:nvSpPr>
                <p:cNvPr id="208" name="Rectangle 28"/>
                <p:cNvSpPr>
                  <a:spLocks noChangeArrowheads="1"/>
                </p:cNvSpPr>
                <p:nvPr/>
              </p:nvSpPr>
              <p:spPr bwMode="auto">
                <a:xfrm>
                  <a:off x="1848610" y="9005195"/>
                  <a:ext cx="569054" cy="523435"/>
                </a:xfrm>
                <a:prstGeom prst="rect">
                  <a:avLst/>
                </a:prstGeom>
                <a:solidFill>
                  <a:srgbClr val="FFFF00"/>
                </a:solidFill>
                <a:ln w="12700">
                  <a:solidFill>
                    <a:srgbClr val="FF5050"/>
                  </a:solidFill>
                  <a:miter lim="800000"/>
                  <a:headEnd/>
                  <a:tailEnd/>
                </a:ln>
                <a:extLst/>
              </p:spPr>
              <p:txBody>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endParaRPr kumimoji="1" lang="ja-JP" altLang="en-US" sz="1100" b="1" i="0" u="none" strike="noStrike" kern="0" cap="none" spc="0" normalizeH="0" baseline="0" noProof="0">
                    <a:ln>
                      <a:noFill/>
                    </a:ln>
                    <a:solidFill>
                      <a:prstClr val="black"/>
                    </a:solidFill>
                    <a:effectLst/>
                    <a:uLnTx/>
                    <a:uFillTx/>
                    <a:latin typeface="Arial" charset="0"/>
                    <a:ea typeface="ＭＳ Ｐゴシック" pitchFamily="50" charset="-128"/>
                    <a:cs typeface="Arial" charset="0"/>
                  </a:endParaRPr>
                </a:p>
              </p:txBody>
            </p:sp>
            <p:cxnSp>
              <p:nvCxnSpPr>
                <p:cNvPr id="209" name="直線コネクタ 12"/>
                <p:cNvCxnSpPr/>
                <p:nvPr/>
              </p:nvCxnSpPr>
              <p:spPr bwMode="auto">
                <a:xfrm>
                  <a:off x="1906808" y="9158597"/>
                  <a:ext cx="420324" cy="0"/>
                </a:xfrm>
                <a:prstGeom prst="line">
                  <a:avLst/>
                </a:prstGeom>
                <a:noFill/>
                <a:ln w="9525" cap="flat" cmpd="sng" algn="ctr">
                  <a:solidFill>
                    <a:schemeClr val="tx1">
                      <a:lumMod val="95000"/>
                      <a:lumOff val="5000"/>
                    </a:schemeClr>
                  </a:solidFill>
                  <a:prstDash val="solid"/>
                </a:ln>
                <a:effectLst/>
              </p:spPr>
            </p:cxnSp>
            <p:cxnSp>
              <p:nvCxnSpPr>
                <p:cNvPr id="210" name="直線コネクタ 364"/>
                <p:cNvCxnSpPr/>
                <p:nvPr/>
              </p:nvCxnSpPr>
              <p:spPr bwMode="auto">
                <a:xfrm>
                  <a:off x="1917586" y="9375228"/>
                  <a:ext cx="420323" cy="0"/>
                </a:xfrm>
                <a:prstGeom prst="line">
                  <a:avLst/>
                </a:prstGeom>
                <a:noFill/>
                <a:ln w="9525" cap="flat" cmpd="sng" algn="ctr">
                  <a:solidFill>
                    <a:schemeClr val="tx1">
                      <a:lumMod val="95000"/>
                      <a:lumOff val="5000"/>
                    </a:schemeClr>
                  </a:solidFill>
                  <a:prstDash val="solid"/>
                </a:ln>
                <a:effectLst/>
              </p:spPr>
            </p:cxnSp>
          </p:grpSp>
          <p:sp>
            <p:nvSpPr>
              <p:cNvPr id="119" name="AutoShape 13"/>
              <p:cNvSpPr>
                <a:spLocks noChangeArrowheads="1"/>
              </p:cNvSpPr>
              <p:nvPr/>
            </p:nvSpPr>
            <p:spPr bwMode="auto">
              <a:xfrm flipH="1">
                <a:off x="6450299" y="5342472"/>
                <a:ext cx="30558" cy="483805"/>
              </a:xfrm>
              <a:prstGeom prst="can">
                <a:avLst>
                  <a:gd name="adj" fmla="val 40287"/>
                </a:avLst>
              </a:prstGeom>
              <a:solidFill>
                <a:sysClr val="window" lastClr="FFFFFF"/>
              </a:solidFill>
              <a:ln w="6350">
                <a:solidFill>
                  <a:srgbClr val="000000"/>
                </a:solidFill>
                <a:round/>
                <a:headEnd/>
                <a:tailEnd/>
              </a:ln>
            </p:spPr>
            <p:txBody>
              <a:bodyPr rot="10800000" vert="eaVert"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ysClr val="windowText" lastClr="000000"/>
                  </a:solidFill>
                  <a:effectLst/>
                  <a:uLnTx/>
                  <a:uFillTx/>
                </a:endParaRPr>
              </a:p>
            </p:txBody>
          </p:sp>
          <p:sp>
            <p:nvSpPr>
              <p:cNvPr id="120" name="TextBox 1913"/>
              <p:cNvSpPr txBox="1"/>
              <p:nvPr/>
            </p:nvSpPr>
            <p:spPr>
              <a:xfrm>
                <a:off x="4585637" y="5260422"/>
                <a:ext cx="1126925" cy="492443"/>
              </a:xfrm>
              <a:prstGeom prst="rect">
                <a:avLst/>
              </a:prstGeom>
              <a:solidFill>
                <a:schemeClr val="bg1"/>
              </a:solidFill>
            </p:spPr>
            <p:txBody>
              <a:bodyPr wrap="square" lIns="0" tIns="0" rIns="0" bIns="0" rtlCol="0">
                <a:spAutoFit/>
              </a:bodyPr>
              <a:lstStyle/>
              <a:p>
                <a:pPr marL="0" marR="0" lvl="0" indent="0" defTabSz="91440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dirty="0" smtClean="0">
                    <a:ln>
                      <a:noFill/>
                    </a:ln>
                    <a:solidFill>
                      <a:srgbClr val="C00000"/>
                    </a:solidFill>
                    <a:uLnTx/>
                    <a:uFillTx/>
                    <a:latin typeface="+mj-lt"/>
                  </a:rPr>
                  <a:t>Open split interface</a:t>
                </a:r>
              </a:p>
            </p:txBody>
          </p:sp>
          <p:sp>
            <p:nvSpPr>
              <p:cNvPr id="170" name="正方形/長方形 169"/>
              <p:cNvSpPr/>
              <p:nvPr/>
            </p:nvSpPr>
            <p:spPr bwMode="auto">
              <a:xfrm>
                <a:off x="6443386" y="5801420"/>
                <a:ext cx="20755" cy="18608"/>
              </a:xfrm>
              <a:prstGeom prst="rect">
                <a:avLst/>
              </a:prstGeom>
              <a:solidFill>
                <a:schemeClr val="bg1">
                  <a:lumMod val="95000"/>
                </a:schemeClr>
              </a:solidFill>
              <a:ln w="3175" cap="flat" cmpd="sng">
                <a:noFill/>
                <a:prstDash val="solid"/>
                <a:round/>
                <a:headEnd/>
                <a:tailEnd/>
              </a:ln>
            </p:spPr>
            <p:txBody>
              <a:bodyPr rtlCol="0" anchor="ctr"/>
              <a:lstStyle/>
              <a:p>
                <a:pPr algn="ctr"/>
                <a:endParaRPr kumimoji="1" lang="ja-JP" altLang="en-US"/>
              </a:p>
            </p:txBody>
          </p:sp>
          <p:sp>
            <p:nvSpPr>
              <p:cNvPr id="179" name="Freeform 441"/>
              <p:cNvSpPr>
                <a:spLocks/>
              </p:cNvSpPr>
              <p:nvPr/>
            </p:nvSpPr>
            <p:spPr bwMode="auto">
              <a:xfrm flipV="1">
                <a:off x="5592322" y="5480711"/>
                <a:ext cx="663267" cy="148880"/>
              </a:xfrm>
              <a:custGeom>
                <a:avLst/>
                <a:gdLst>
                  <a:gd name="T0" fmla="*/ 1151233663 w 392"/>
                  <a:gd name="T1" fmla="*/ 221577695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12700" cap="flat" cmpd="sng">
                <a:solidFill>
                  <a:srgbClr val="000099"/>
                </a:solidFill>
                <a:prstDash val="sysDash"/>
                <a:round/>
                <a:headEnd type="oval" w="sm" len="sm"/>
                <a:tailEnd type="none" w="med" len="med"/>
              </a:ln>
              <a:extLst/>
            </p:spPr>
            <p:txBody>
              <a:bodyPr lIns="0" tIns="0" rIns="0" bIns="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grpSp>
        <p:sp>
          <p:nvSpPr>
            <p:cNvPr id="116" name="Text Box 87"/>
            <p:cNvSpPr txBox="1">
              <a:spLocks noChangeArrowheads="1"/>
            </p:cNvSpPr>
            <p:nvPr/>
          </p:nvSpPr>
          <p:spPr bwMode="auto">
            <a:xfrm>
              <a:off x="6669051" y="3932890"/>
              <a:ext cx="2158736" cy="646331"/>
            </a:xfrm>
            <a:prstGeom prst="rect">
              <a:avLst/>
            </a:prstGeom>
            <a:solidFill>
              <a:srgbClr val="FFFFCC"/>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 typeface="Arial" charset="0"/>
                <a:buNone/>
                <a:tabLst/>
                <a:defRPr/>
              </a:pPr>
              <a:r>
                <a:rPr kumimoji="1" lang="en-US" altLang="ja-JP" sz="1400" i="0" u="none" strike="noStrike" kern="0" cap="none" spc="0" normalizeH="0" baseline="0" noProof="0" dirty="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rPr>
                <a:t>Restrictor</a:t>
              </a:r>
              <a:r>
                <a:rPr kumimoji="1" lang="ja-JP" altLang="en-US" sz="1400" i="0" u="none" strike="noStrike" kern="0" cap="none" spc="0" normalizeH="0" baseline="0" noProof="0" dirty="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rPr>
                <a:t> </a:t>
              </a:r>
              <a:r>
                <a:rPr kumimoji="1" lang="en-US" altLang="ja-JP" sz="1400" i="0" u="none" strike="noStrike" kern="0" cap="none" spc="0" normalizeH="0" baseline="0" noProof="0" dirty="0" smtClean="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rPr>
                <a:t>tube</a:t>
              </a:r>
              <a:r>
                <a:rPr kumimoji="1" lang="ja-JP" altLang="en-US" sz="1400" i="0" u="none" strike="noStrike" kern="0" cap="none" spc="0" normalizeH="0" baseline="0" noProof="0" dirty="0" smtClean="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rPr>
                <a:t> </a:t>
              </a:r>
              <a:r>
                <a:rPr kumimoji="1" lang="en-US" altLang="ja-JP" sz="1400" i="0" u="none" strike="noStrike" kern="0" cap="none" spc="0" normalizeH="0" baseline="0" noProof="0" dirty="0">
                  <a:ln>
                    <a:noFill/>
                  </a:ln>
                  <a:solidFill>
                    <a:srgbClr val="00B050"/>
                  </a:solidFill>
                  <a:effectLst/>
                  <a:uLnTx/>
                  <a:uFillTx/>
                  <a:latin typeface="Arial" panose="020B0604020202020204" pitchFamily="34" charset="0"/>
                  <a:ea typeface="ＭＳ Ｐゴシック" pitchFamily="50" charset="-128"/>
                  <a:cs typeface="Arial" panose="020B0604020202020204" pitchFamily="34" charset="0"/>
                </a:rPr>
                <a:t>(deactivated) </a:t>
              </a:r>
              <a:endParaRPr kumimoji="1" lang="en-US" altLang="ja-JP" sz="1400" i="0" u="none" strike="noStrike" kern="0" cap="none" spc="0" normalizeH="0" baseline="0" noProof="0" dirty="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endParaRPr>
            </a:p>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srgbClr val="FF0000"/>
                  </a:solidFill>
                  <a:effectLst/>
                  <a:uLnTx/>
                  <a:uFillTx/>
                  <a:latin typeface="Arial" panose="020B0604020202020204" pitchFamily="34" charset="0"/>
                  <a:ea typeface="ＭＳ Ｐゴシック" pitchFamily="50" charset="-128"/>
                  <a:cs typeface="Arial" panose="020B0604020202020204" pitchFamily="34" charset="0"/>
                </a:rPr>
                <a:t>   </a:t>
              </a:r>
              <a:r>
                <a:rPr kumimoji="1" lang="en-US" altLang="ja-JP" sz="1400" b="1" i="0" u="none" strike="noStrike" kern="0" cap="none" spc="0" normalizeH="0" baseline="0" noProof="0" dirty="0" smtClean="0">
                  <a:ln>
                    <a:noFill/>
                  </a:ln>
                  <a:solidFill>
                    <a:prstClr val="black"/>
                  </a:solidFill>
                  <a:effectLst/>
                  <a:uLnTx/>
                  <a:uFillTx/>
                  <a:latin typeface="Arial" panose="020B0604020202020204" pitchFamily="34" charset="0"/>
                  <a:ea typeface="ＭＳ Ｐゴシック" pitchFamily="50" charset="-128"/>
                  <a:cs typeface="Arial" panose="020B0604020202020204" pitchFamily="34" charset="0"/>
                </a:rPr>
                <a:t>(0.05 mm i.d., </a:t>
              </a:r>
              <a:r>
                <a:rPr lang="en-US" altLang="ja-JP" sz="1400" kern="0" dirty="0">
                  <a:solidFill>
                    <a:prstClr val="black"/>
                  </a:solidFill>
                  <a:latin typeface="Arial" panose="020B0604020202020204" pitchFamily="34" charset="0"/>
                  <a:cs typeface="Arial" panose="020B0604020202020204" pitchFamily="34" charset="0"/>
                </a:rPr>
                <a:t>1</a:t>
              </a:r>
              <a:r>
                <a:rPr kumimoji="1" lang="en-US" altLang="ja-JP" sz="1400" b="1" i="0" u="none" strike="noStrike" kern="0" cap="none" spc="0" normalizeH="0" baseline="0" noProof="0" dirty="0" smtClean="0">
                  <a:ln>
                    <a:noFill/>
                  </a:ln>
                  <a:solidFill>
                    <a:prstClr val="black"/>
                  </a:solidFill>
                  <a:effectLst/>
                  <a:uLnTx/>
                  <a:uFillTx/>
                  <a:latin typeface="Arial" panose="020B0604020202020204" pitchFamily="34" charset="0"/>
                  <a:ea typeface="ＭＳ Ｐゴシック" pitchFamily="50" charset="-128"/>
                  <a:cs typeface="Arial" panose="020B0604020202020204" pitchFamily="34" charset="0"/>
                </a:rPr>
                <a:t> m) </a:t>
              </a:r>
              <a:endParaRPr kumimoji="1" lang="en-US" altLang="ja-JP" sz="1400" b="1" i="0" u="none" strike="noStrike" kern="0" cap="none" spc="0" normalizeH="0" baseline="0" noProof="0" dirty="0">
                <a:ln>
                  <a:noFill/>
                </a:ln>
                <a:solidFill>
                  <a:prstClr val="black"/>
                </a:solidFill>
                <a:effectLst/>
                <a:uLnTx/>
                <a:uFillTx/>
                <a:latin typeface="Arial" panose="020B0604020202020204" pitchFamily="34" charset="0"/>
                <a:ea typeface="ＭＳ Ｐゴシック" pitchFamily="50" charset="-128"/>
                <a:cs typeface="Arial" panose="020B0604020202020204" pitchFamily="34" charset="0"/>
              </a:endParaRPr>
            </a:p>
          </p:txBody>
        </p:sp>
        <p:grpSp>
          <p:nvGrpSpPr>
            <p:cNvPr id="3" name="Group 2"/>
            <p:cNvGrpSpPr/>
            <p:nvPr/>
          </p:nvGrpSpPr>
          <p:grpSpPr>
            <a:xfrm>
              <a:off x="1874965" y="3699073"/>
              <a:ext cx="2644988" cy="2399353"/>
              <a:chOff x="1874965" y="3699073"/>
              <a:chExt cx="2644988" cy="2399353"/>
            </a:xfrm>
          </p:grpSpPr>
          <p:sp>
            <p:nvSpPr>
              <p:cNvPr id="125" name="Line 501"/>
              <p:cNvSpPr>
                <a:spLocks noChangeShapeType="1"/>
              </p:cNvSpPr>
              <p:nvPr/>
            </p:nvSpPr>
            <p:spPr bwMode="auto">
              <a:xfrm flipH="1">
                <a:off x="2221338" y="4582319"/>
                <a:ext cx="316056" cy="0"/>
              </a:xfrm>
              <a:prstGeom prst="line">
                <a:avLst/>
              </a:prstGeom>
              <a:noFill/>
              <a:ln w="28575">
                <a:solidFill>
                  <a:sysClr val="windowText" lastClr="000000"/>
                </a:solidFill>
                <a:round/>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black"/>
                  </a:solidFill>
                  <a:effectLst/>
                  <a:uLnTx/>
                  <a:uFillTx/>
                  <a:latin typeface="Times New Roman"/>
                </a:endParaRPr>
              </a:p>
            </p:txBody>
          </p:sp>
          <p:sp>
            <p:nvSpPr>
              <p:cNvPr id="134" name="Text Box 87"/>
              <p:cNvSpPr txBox="1">
                <a:spLocks noChangeArrowheads="1"/>
              </p:cNvSpPr>
              <p:nvPr/>
            </p:nvSpPr>
            <p:spPr bwMode="auto">
              <a:xfrm>
                <a:off x="1874965" y="4517724"/>
                <a:ext cx="531720" cy="169277"/>
              </a:xfrm>
              <a:prstGeom prst="rect">
                <a:avLst/>
              </a:prstGeom>
              <a:noFill/>
              <a:ln>
                <a:noFill/>
              </a:ln>
            </p:spPr>
            <p:txBody>
              <a:bodyPr wrap="squar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just" defTabSz="914400" eaLnBrk="1" fontAlgn="base" latinLnBrk="0" hangingPunct="1">
                  <a:lnSpc>
                    <a:spcPct val="100000"/>
                  </a:lnSpc>
                  <a:spcBef>
                    <a:spcPct val="0"/>
                  </a:spcBef>
                  <a:spcAft>
                    <a:spcPct val="0"/>
                  </a:spcAft>
                  <a:buClrTx/>
                  <a:buSzTx/>
                  <a:buFontTx/>
                  <a:buNone/>
                  <a:tabLst/>
                  <a:defRPr/>
                </a:pPr>
                <a:r>
                  <a:rPr kumimoji="1" lang="en-US" altLang="ja-JP" sz="1100" b="1" i="0" u="none" strike="noStrike" kern="0" cap="none" spc="0" normalizeH="0" baseline="0" noProof="0" dirty="0">
                    <a:ln>
                      <a:noFill/>
                    </a:ln>
                    <a:solidFill>
                      <a:prstClr val="black"/>
                    </a:solidFill>
                    <a:effectLst/>
                    <a:uLnTx/>
                    <a:uFillTx/>
                    <a:latin typeface="Arial" charset="0"/>
                    <a:ea typeface="ＭＳ Ｐゴシック" pitchFamily="50" charset="-128"/>
                    <a:cs typeface="Arial" charset="0"/>
                  </a:rPr>
                  <a:t>Vent</a:t>
                </a:r>
                <a:endParaRPr kumimoji="1" lang="ja-JP" altLang="ja-JP" sz="1100" b="1" i="0" u="none" strike="noStrike" kern="0" cap="none" spc="0" normalizeH="0" baseline="0" noProof="0" dirty="0">
                  <a:ln>
                    <a:noFill/>
                  </a:ln>
                  <a:solidFill>
                    <a:prstClr val="black"/>
                  </a:solidFill>
                  <a:effectLst/>
                  <a:uLnTx/>
                  <a:uFillTx/>
                  <a:latin typeface="Arial" charset="0"/>
                  <a:ea typeface="ＭＳ Ｐゴシック" pitchFamily="50" charset="-128"/>
                  <a:cs typeface="Arial" charset="0"/>
                </a:endParaRPr>
              </a:p>
            </p:txBody>
          </p:sp>
          <p:cxnSp>
            <p:nvCxnSpPr>
              <p:cNvPr id="154" name="直線コネクタ 422"/>
              <p:cNvCxnSpPr/>
              <p:nvPr/>
            </p:nvCxnSpPr>
            <p:spPr bwMode="auto">
              <a:xfrm>
                <a:off x="3943864" y="3873928"/>
                <a:ext cx="0" cy="699971"/>
              </a:xfrm>
              <a:prstGeom prst="line">
                <a:avLst/>
              </a:prstGeom>
              <a:noFill/>
              <a:ln w="28575" cap="flat" cmpd="sng" algn="ctr">
                <a:solidFill>
                  <a:sysClr val="windowText" lastClr="000000"/>
                </a:solidFill>
                <a:prstDash val="solid"/>
                <a:headEnd type="triangle" w="med" len="med"/>
                <a:tailEnd type="none" w="med" len="med"/>
              </a:ln>
              <a:effectLst/>
            </p:spPr>
          </p:cxnSp>
          <p:sp>
            <p:nvSpPr>
              <p:cNvPr id="155" name="Text Box 87"/>
              <p:cNvSpPr txBox="1">
                <a:spLocks noChangeArrowheads="1"/>
              </p:cNvSpPr>
              <p:nvPr/>
            </p:nvSpPr>
            <p:spPr bwMode="auto">
              <a:xfrm>
                <a:off x="3819520" y="3699073"/>
                <a:ext cx="291747" cy="161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just" defTabSz="914400" eaLnBrk="1" fontAlgn="base" latinLnBrk="0" hangingPunct="1">
                  <a:lnSpc>
                    <a:spcPct val="100000"/>
                  </a:lnSpc>
                  <a:spcBef>
                    <a:spcPct val="0"/>
                  </a:spcBef>
                  <a:spcAft>
                    <a:spcPct val="0"/>
                  </a:spcAft>
                  <a:buClrTx/>
                  <a:buSzTx/>
                  <a:buFontTx/>
                  <a:buNone/>
                  <a:tabLst/>
                  <a:defRPr/>
                </a:pPr>
                <a:r>
                  <a:rPr kumimoji="1" lang="en-US" altLang="ja-JP" sz="1050" b="1" i="0" u="none" strike="noStrike" kern="0" cap="none" spc="0" normalizeH="0" baseline="0" noProof="0" dirty="0">
                    <a:ln>
                      <a:noFill/>
                    </a:ln>
                    <a:solidFill>
                      <a:srgbClr val="002060"/>
                    </a:solidFill>
                    <a:effectLst/>
                    <a:uLnTx/>
                    <a:uFillTx/>
                    <a:latin typeface="Arial" charset="0"/>
                    <a:ea typeface="ＭＳ Ｐゴシック" pitchFamily="50" charset="-128"/>
                    <a:cs typeface="Arial" charset="0"/>
                  </a:rPr>
                  <a:t>Vent</a:t>
                </a:r>
                <a:endParaRPr kumimoji="1" lang="ja-JP" altLang="ja-JP" sz="1050" b="1" i="0" u="none" strike="noStrike" kern="0" cap="none" spc="0" normalizeH="0" baseline="0" noProof="0" dirty="0">
                  <a:ln>
                    <a:noFill/>
                  </a:ln>
                  <a:solidFill>
                    <a:srgbClr val="002060"/>
                  </a:solidFill>
                  <a:effectLst/>
                  <a:uLnTx/>
                  <a:uFillTx/>
                  <a:latin typeface="Arial" charset="0"/>
                  <a:ea typeface="ＭＳ Ｐゴシック" pitchFamily="50" charset="-128"/>
                  <a:cs typeface="Arial" charset="0"/>
                </a:endParaRPr>
              </a:p>
            </p:txBody>
          </p:sp>
          <p:sp>
            <p:nvSpPr>
              <p:cNvPr id="156" name="テキスト ボックス 400"/>
              <p:cNvSpPr txBox="1"/>
              <p:nvPr/>
            </p:nvSpPr>
            <p:spPr bwMode="auto">
              <a:xfrm>
                <a:off x="2775294" y="3949994"/>
                <a:ext cx="777395" cy="369332"/>
              </a:xfrm>
              <a:prstGeom prst="rect">
                <a:avLst/>
              </a:prstGeom>
              <a:solidFill>
                <a:srgbClr val="FFFF99"/>
              </a:solidFill>
              <a:ln>
                <a:solidFill>
                  <a:srgbClr val="FF5050"/>
                </a:solidFill>
              </a:ln>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1" i="0" u="none" strike="noStrike" kern="0" cap="none" spc="0" normalizeH="0" baseline="0" noProof="0" dirty="0" smtClean="0">
                    <a:ln>
                      <a:noFill/>
                    </a:ln>
                    <a:solidFill>
                      <a:srgbClr val="00B050"/>
                    </a:solidFill>
                    <a:effectLst/>
                    <a:uLnTx/>
                    <a:uFillTx/>
                    <a:latin typeface="Arial" panose="020B0604020202020204" pitchFamily="34" charset="0"/>
                    <a:ea typeface="ＭＳ Ｐゴシック" pitchFamily="50" charset="-128"/>
                    <a:cs typeface="Arial" panose="020B0604020202020204" pitchFamily="34" charset="0"/>
                  </a:rPr>
                  <a:t>BP-1</a:t>
                </a:r>
                <a:endParaRPr kumimoji="1" lang="ja-JP" altLang="en-US" b="1" i="0" u="none" strike="noStrike" kern="0" cap="none" spc="0" normalizeH="0" baseline="0" noProof="0" dirty="0">
                  <a:ln>
                    <a:noFill/>
                  </a:ln>
                  <a:solidFill>
                    <a:srgbClr val="00B050"/>
                  </a:solidFill>
                  <a:effectLst/>
                  <a:uLnTx/>
                  <a:uFillTx/>
                  <a:latin typeface="Arial" panose="020B0604020202020204" pitchFamily="34" charset="0"/>
                  <a:ea typeface="ＭＳ Ｐゴシック" pitchFamily="50" charset="-128"/>
                  <a:cs typeface="Arial" panose="020B0604020202020204" pitchFamily="34" charset="0"/>
                </a:endParaRPr>
              </a:p>
            </p:txBody>
          </p:sp>
          <p:sp>
            <p:nvSpPr>
              <p:cNvPr id="157" name="テキスト ボックス 8"/>
              <p:cNvSpPr txBox="1"/>
              <p:nvPr/>
            </p:nvSpPr>
            <p:spPr bwMode="auto">
              <a:xfrm>
                <a:off x="2629048" y="4286833"/>
                <a:ext cx="1033091" cy="584775"/>
              </a:xfrm>
              <a:prstGeom prst="rect">
                <a:avLst/>
              </a:prstGeom>
              <a:solidFill>
                <a:srgbClr val="00ADDC">
                  <a:lumMod val="50000"/>
                </a:srgbClr>
              </a:solidFill>
            </p:spPr>
            <p:txBody>
              <a:bodyPr wrap="square" anchor="ct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srgbClr val="FFFF00"/>
                    </a:solidFill>
                    <a:effectLst/>
                    <a:uLnTx/>
                    <a:uFillTx/>
                    <a:latin typeface="Calibri" pitchFamily="34" charset="0"/>
                    <a:ea typeface="ＭＳ Ｐゴシック" pitchFamily="50" charset="-128"/>
                  </a:rPr>
                  <a:t>Max</a:t>
                </a:r>
              </a:p>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1" i="0" u="none" strike="noStrike" kern="0" cap="none" spc="0" normalizeH="0" baseline="0" noProof="0" dirty="0" smtClean="0">
                    <a:ln>
                      <a:noFill/>
                    </a:ln>
                    <a:solidFill>
                      <a:srgbClr val="FFFF00"/>
                    </a:solidFill>
                    <a:effectLst/>
                    <a:uLnTx/>
                    <a:uFillTx/>
                    <a:latin typeface="Calibri" pitchFamily="34" charset="0"/>
                    <a:ea typeface="ＭＳ Ｐゴシック" pitchFamily="50" charset="-128"/>
                  </a:rPr>
                  <a:t> 3.5 MPa </a:t>
                </a:r>
              </a:p>
            </p:txBody>
          </p:sp>
          <p:grpSp>
            <p:nvGrpSpPr>
              <p:cNvPr id="158" name="グループ化 444"/>
              <p:cNvGrpSpPr>
                <a:grpSpLocks/>
              </p:cNvGrpSpPr>
              <p:nvPr/>
            </p:nvGrpSpPr>
            <p:grpSpPr bwMode="auto">
              <a:xfrm rot="16200000">
                <a:off x="3809214" y="4210069"/>
                <a:ext cx="269335" cy="108017"/>
                <a:chOff x="3782285" y="1847162"/>
                <a:chExt cx="432051" cy="144016"/>
              </a:xfrm>
            </p:grpSpPr>
            <p:sp>
              <p:nvSpPr>
                <p:cNvPr id="192" name="二等辺三角形 446"/>
                <p:cNvSpPr/>
                <p:nvPr/>
              </p:nvSpPr>
              <p:spPr>
                <a:xfrm rot="16200000">
                  <a:off x="4034316" y="1811158"/>
                  <a:ext cx="144015" cy="216024"/>
                </a:xfrm>
                <a:prstGeom prst="triangle">
                  <a:avLst>
                    <a:gd name="adj" fmla="val 53143"/>
                  </a:avLst>
                </a:prstGeom>
                <a:solidFill>
                  <a:srgbClr val="7FD13B"/>
                </a:solidFill>
                <a:ln w="25400" cap="flat" cmpd="sng" algn="ctr">
                  <a:solidFill>
                    <a:srgbClr val="7FD13B">
                      <a:shade val="50000"/>
                    </a:srgbClr>
                  </a:solidFill>
                  <a:prstDash val="solid"/>
                </a:ln>
                <a:effectLst/>
              </p:spPr>
              <p:txBody>
                <a:bodyPr anchor="ct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1" lang="ja-JP" altLang="en-US" sz="1100" b="0" i="0" u="none" strike="noStrike" kern="0" cap="none" spc="0" normalizeH="0" baseline="0" noProof="0">
                    <a:ln>
                      <a:noFill/>
                    </a:ln>
                    <a:solidFill>
                      <a:srgbClr val="FFFFFF"/>
                    </a:solidFill>
                    <a:effectLst/>
                    <a:uLnTx/>
                    <a:uFillTx/>
                    <a:latin typeface="Calibri" pitchFamily="34" charset="0"/>
                    <a:ea typeface="ＭＳ Ｐゴシック" pitchFamily="50" charset="-128"/>
                  </a:endParaRPr>
                </a:p>
              </p:txBody>
            </p:sp>
            <p:sp>
              <p:nvSpPr>
                <p:cNvPr id="193" name="二等辺三角形 452"/>
                <p:cNvSpPr/>
                <p:nvPr/>
              </p:nvSpPr>
              <p:spPr>
                <a:xfrm rot="5400000">
                  <a:off x="3818290" y="1811158"/>
                  <a:ext cx="144015" cy="216025"/>
                </a:xfrm>
                <a:prstGeom prst="triangle">
                  <a:avLst>
                    <a:gd name="adj" fmla="val 53143"/>
                  </a:avLst>
                </a:prstGeom>
                <a:solidFill>
                  <a:srgbClr val="7FD13B"/>
                </a:solidFill>
                <a:ln w="25400" cap="flat" cmpd="sng" algn="ctr">
                  <a:solidFill>
                    <a:srgbClr val="7FD13B">
                      <a:shade val="50000"/>
                    </a:srgbClr>
                  </a:solidFill>
                  <a:prstDash val="solid"/>
                </a:ln>
                <a:effectLst/>
              </p:spPr>
              <p:txBody>
                <a:bodyPr anchor="ct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1" lang="ja-JP" altLang="en-US" sz="1100" b="0" i="0" u="none" strike="noStrike" kern="0" cap="none" spc="0" normalizeH="0" baseline="0" noProof="0">
                    <a:ln>
                      <a:noFill/>
                    </a:ln>
                    <a:solidFill>
                      <a:srgbClr val="FFFFFF"/>
                    </a:solidFill>
                    <a:effectLst/>
                    <a:uLnTx/>
                    <a:uFillTx/>
                    <a:latin typeface="Calibri" pitchFamily="34" charset="0"/>
                    <a:ea typeface="ＭＳ Ｐゴシック" pitchFamily="50" charset="-128"/>
                  </a:endParaRPr>
                </a:p>
              </p:txBody>
            </p:sp>
          </p:grpSp>
          <p:sp>
            <p:nvSpPr>
              <p:cNvPr id="166" name="Text Box 87"/>
              <p:cNvSpPr txBox="1">
                <a:spLocks noChangeArrowheads="1"/>
              </p:cNvSpPr>
              <p:nvPr/>
            </p:nvSpPr>
            <p:spPr bwMode="auto">
              <a:xfrm>
                <a:off x="1874965" y="5722224"/>
                <a:ext cx="531720" cy="169277"/>
              </a:xfrm>
              <a:prstGeom prst="rect">
                <a:avLst/>
              </a:prstGeom>
              <a:noFill/>
              <a:ln>
                <a:noFill/>
              </a:ln>
            </p:spPr>
            <p:txBody>
              <a:bodyPr wrap="square" lIns="0" tIns="0" rIns="0" bIns="0" anchor="ctr">
                <a:spAutoFit/>
              </a:bodyPr>
              <a:lstStyle>
                <a:lvl1pPr eaLnBrk="0" hangingPunct="0">
                  <a:spcBef>
                    <a:spcPct val="20000"/>
                  </a:spcBef>
                  <a:buFont typeface="Arial" charset="0"/>
                  <a:buChar char="•"/>
                  <a:defRPr kumimoji="1" sz="3200">
                    <a:solidFill>
                      <a:schemeClr val="tx1"/>
                    </a:solidFill>
                    <a:latin typeface="Calibri" pitchFamily="34" charset="0"/>
                    <a:ea typeface="ＭＳ Ｐゴシック" pitchFamily="50" charset="-128"/>
                  </a:defRPr>
                </a:lvl1pPr>
                <a:lvl2pPr marL="742950" indent="-285750" eaLnBrk="0" hangingPunct="0">
                  <a:spcBef>
                    <a:spcPct val="20000"/>
                  </a:spcBef>
                  <a:buFont typeface="Arial" charset="0"/>
                  <a:buChar char="–"/>
                  <a:defRPr kumimoji="1" sz="2800">
                    <a:solidFill>
                      <a:schemeClr val="tx1"/>
                    </a:solidFill>
                    <a:latin typeface="Calibri" pitchFamily="34" charset="0"/>
                    <a:ea typeface="ＭＳ Ｐゴシック" pitchFamily="50" charset="-128"/>
                  </a:defRPr>
                </a:lvl2pPr>
                <a:lvl3pPr marL="1143000" indent="-228600" eaLnBrk="0" hangingPunct="0">
                  <a:spcBef>
                    <a:spcPct val="20000"/>
                  </a:spcBef>
                  <a:buFont typeface="Arial" charset="0"/>
                  <a:buChar char="•"/>
                  <a:defRPr kumimoji="1" sz="2400">
                    <a:solidFill>
                      <a:schemeClr val="tx1"/>
                    </a:solidFill>
                    <a:latin typeface="Calibri" pitchFamily="34" charset="0"/>
                    <a:ea typeface="ＭＳ Ｐゴシック" pitchFamily="50" charset="-128"/>
                  </a:defRPr>
                </a:lvl3pPr>
                <a:lvl4pPr marL="16002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4pPr>
                <a:lvl5pPr marL="2057400" indent="-228600" eaLnBrk="0" hangingPunct="0">
                  <a:spcBef>
                    <a:spcPct val="20000"/>
                  </a:spcBef>
                  <a:buFont typeface="Arial" charset="0"/>
                  <a:buChar char="»"/>
                  <a:defRPr kumimoji="1" sz="2000">
                    <a:solidFill>
                      <a:schemeClr val="tx1"/>
                    </a:solidFill>
                    <a:latin typeface="Calibri" pitchFamily="34" charset="0"/>
                    <a:ea typeface="ＭＳ Ｐゴシック" pitchFamily="50" charset="-128"/>
                  </a:defRPr>
                </a:lvl5pPr>
                <a:lvl6pPr marL="25146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6pPr>
                <a:lvl7pPr marL="29718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7pPr>
                <a:lvl8pPr marL="34290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8pPr>
                <a:lvl9pPr marL="3886200" indent="-228600" eaLnBrk="0" fontAlgn="base" hangingPunct="0">
                  <a:spcBef>
                    <a:spcPct val="20000"/>
                  </a:spcBef>
                  <a:spcAft>
                    <a:spcPct val="0"/>
                  </a:spcAft>
                  <a:buFont typeface="Arial" charset="0"/>
                  <a:buChar char="»"/>
                  <a:defRPr kumimoji="1" sz="2000">
                    <a:solidFill>
                      <a:schemeClr val="tx1"/>
                    </a:solidFill>
                    <a:latin typeface="Calibri" pitchFamily="34" charset="0"/>
                    <a:ea typeface="ＭＳ Ｐゴシック" pitchFamily="50" charset="-128"/>
                  </a:defRPr>
                </a:lvl9pPr>
              </a:lstStyle>
              <a:p>
                <a:pPr marL="0" marR="0" lvl="0" indent="0" algn="just" defTabSz="914400" eaLnBrk="1" fontAlgn="base" latinLnBrk="0" hangingPunct="1">
                  <a:lnSpc>
                    <a:spcPct val="100000"/>
                  </a:lnSpc>
                  <a:spcBef>
                    <a:spcPct val="0"/>
                  </a:spcBef>
                  <a:spcAft>
                    <a:spcPct val="0"/>
                  </a:spcAft>
                  <a:buClrTx/>
                  <a:buSzTx/>
                  <a:buFontTx/>
                  <a:buNone/>
                  <a:tabLst/>
                  <a:defRPr/>
                </a:pPr>
                <a:r>
                  <a:rPr kumimoji="1" lang="en-US" altLang="ja-JP" sz="1100" b="1" i="0" u="none" strike="noStrike" kern="0" cap="none" spc="0" normalizeH="0" baseline="0" noProof="0" dirty="0">
                    <a:ln>
                      <a:noFill/>
                    </a:ln>
                    <a:solidFill>
                      <a:prstClr val="black"/>
                    </a:solidFill>
                    <a:effectLst/>
                    <a:uLnTx/>
                    <a:uFillTx/>
                    <a:latin typeface="Arial" charset="0"/>
                    <a:ea typeface="ＭＳ Ｐゴシック" pitchFamily="50" charset="-128"/>
                    <a:cs typeface="Arial" charset="0"/>
                  </a:rPr>
                  <a:t>Vent</a:t>
                </a:r>
                <a:endParaRPr kumimoji="1" lang="ja-JP" altLang="ja-JP" sz="1100" b="1" i="0" u="none" strike="noStrike" kern="0" cap="none" spc="0" normalizeH="0" baseline="0" noProof="0" dirty="0">
                  <a:ln>
                    <a:noFill/>
                  </a:ln>
                  <a:solidFill>
                    <a:prstClr val="black"/>
                  </a:solidFill>
                  <a:effectLst/>
                  <a:uLnTx/>
                  <a:uFillTx/>
                  <a:latin typeface="Arial" charset="0"/>
                  <a:ea typeface="ＭＳ Ｐゴシック" pitchFamily="50" charset="-128"/>
                  <a:cs typeface="Arial" charset="0"/>
                </a:endParaRPr>
              </a:p>
            </p:txBody>
          </p:sp>
          <p:sp>
            <p:nvSpPr>
              <p:cNvPr id="168" name="Line 501"/>
              <p:cNvSpPr>
                <a:spLocks noChangeShapeType="1"/>
              </p:cNvSpPr>
              <p:nvPr/>
            </p:nvSpPr>
            <p:spPr bwMode="auto">
              <a:xfrm flipH="1">
                <a:off x="2223106" y="5804866"/>
                <a:ext cx="316056" cy="0"/>
              </a:xfrm>
              <a:prstGeom prst="line">
                <a:avLst/>
              </a:prstGeom>
              <a:noFill/>
              <a:ln w="28575">
                <a:solidFill>
                  <a:sysClr val="windowText" lastClr="000000"/>
                </a:solidFill>
                <a:round/>
                <a:headEnd/>
                <a:tailEnd type="triangl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auto" latinLnBrk="0" hangingPunct="0">
                  <a:lnSpc>
                    <a:spcPct val="100000"/>
                  </a:lnSpc>
                  <a:spcBef>
                    <a:spcPts val="0"/>
                  </a:spcBef>
                  <a:spcAft>
                    <a:spcPts val="0"/>
                  </a:spcAft>
                  <a:buClrTx/>
                  <a:buSzTx/>
                  <a:buFontTx/>
                  <a:buNone/>
                  <a:tabLst/>
                  <a:defRPr/>
                </a:pPr>
                <a:endParaRPr kumimoji="0" lang="ja-JP" altLang="en-US" sz="1100" b="0" i="0" u="none" strike="noStrike" kern="0" cap="none" spc="0" normalizeH="0" baseline="0" noProof="0">
                  <a:ln>
                    <a:noFill/>
                  </a:ln>
                  <a:solidFill>
                    <a:prstClr val="black"/>
                  </a:solidFill>
                  <a:effectLst/>
                  <a:uLnTx/>
                  <a:uFillTx/>
                  <a:latin typeface="Times New Roman"/>
                </a:endParaRPr>
              </a:p>
            </p:txBody>
          </p:sp>
          <p:sp>
            <p:nvSpPr>
              <p:cNvPr id="233" name="テキスト ボックス 400"/>
              <p:cNvSpPr txBox="1"/>
              <p:nvPr/>
            </p:nvSpPr>
            <p:spPr bwMode="auto">
              <a:xfrm>
                <a:off x="2776774" y="5171841"/>
                <a:ext cx="777395" cy="369332"/>
              </a:xfrm>
              <a:prstGeom prst="rect">
                <a:avLst/>
              </a:prstGeom>
              <a:solidFill>
                <a:srgbClr val="FFFF99"/>
              </a:solidFill>
              <a:ln>
                <a:solidFill>
                  <a:srgbClr val="FF5050"/>
                </a:solidFill>
              </a:ln>
            </p:spPr>
            <p:txBody>
              <a:bodyPr wrap="square">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1" i="0" u="none" strike="noStrike" kern="0" cap="none" spc="0" normalizeH="0" baseline="0" noProof="0" dirty="0" smtClean="0">
                    <a:ln>
                      <a:noFill/>
                    </a:ln>
                    <a:solidFill>
                      <a:srgbClr val="00B050"/>
                    </a:solidFill>
                    <a:effectLst/>
                    <a:uLnTx/>
                    <a:uFillTx/>
                    <a:latin typeface="Arial" panose="020B0604020202020204" pitchFamily="34" charset="0"/>
                    <a:ea typeface="ＭＳ Ｐゴシック" pitchFamily="50" charset="-128"/>
                    <a:cs typeface="Arial" panose="020B0604020202020204" pitchFamily="34" charset="0"/>
                  </a:rPr>
                  <a:t>BP-2</a:t>
                </a:r>
                <a:endParaRPr kumimoji="1" lang="ja-JP" altLang="en-US" b="1" i="0" u="none" strike="noStrike" kern="0" cap="none" spc="0" normalizeH="0" baseline="0" noProof="0" dirty="0">
                  <a:ln>
                    <a:noFill/>
                  </a:ln>
                  <a:solidFill>
                    <a:srgbClr val="00B050"/>
                  </a:solidFill>
                  <a:effectLst/>
                  <a:uLnTx/>
                  <a:uFillTx/>
                  <a:latin typeface="Arial" panose="020B0604020202020204" pitchFamily="34" charset="0"/>
                  <a:ea typeface="ＭＳ Ｐゴシック" pitchFamily="50" charset="-128"/>
                  <a:cs typeface="Arial" panose="020B0604020202020204" pitchFamily="34" charset="0"/>
                </a:endParaRPr>
              </a:p>
            </p:txBody>
          </p:sp>
          <p:sp>
            <p:nvSpPr>
              <p:cNvPr id="234" name="テキスト ボックス 8"/>
              <p:cNvSpPr txBox="1"/>
              <p:nvPr/>
            </p:nvSpPr>
            <p:spPr bwMode="auto">
              <a:xfrm>
                <a:off x="2630528" y="5513651"/>
                <a:ext cx="1033091" cy="584775"/>
              </a:xfrm>
              <a:prstGeom prst="rect">
                <a:avLst/>
              </a:prstGeom>
              <a:solidFill>
                <a:srgbClr val="00ADDC">
                  <a:lumMod val="50000"/>
                </a:srgbClr>
              </a:solidFill>
            </p:spPr>
            <p:txBody>
              <a:bodyPr wrap="square" anchor="ctr">
                <a:spAutoFit/>
              </a:bodyPr>
              <a:lstStyle>
                <a:lvl1pPr eaLnBrk="0" hangingPunct="0">
                  <a:defRPr kumimoji="1">
                    <a:solidFill>
                      <a:schemeClr val="tx1"/>
                    </a:solidFill>
                    <a:latin typeface="Calibri" pitchFamily="34" charset="0"/>
                    <a:ea typeface="ＭＳ Ｐゴシック" pitchFamily="50" charset="-128"/>
                  </a:defRPr>
                </a:lvl1pPr>
                <a:lvl2pPr marL="742950" indent="-285750" eaLnBrk="0" hangingPunct="0">
                  <a:defRPr kumimoji="1">
                    <a:solidFill>
                      <a:schemeClr val="tx1"/>
                    </a:solidFill>
                    <a:latin typeface="Calibri" pitchFamily="34" charset="0"/>
                    <a:ea typeface="ＭＳ Ｐゴシック" pitchFamily="50" charset="-128"/>
                  </a:defRPr>
                </a:lvl2pPr>
                <a:lvl3pPr marL="1143000" indent="-228600" eaLnBrk="0" hangingPunct="0">
                  <a:defRPr kumimoji="1">
                    <a:solidFill>
                      <a:schemeClr val="tx1"/>
                    </a:solidFill>
                    <a:latin typeface="Calibri" pitchFamily="34" charset="0"/>
                    <a:ea typeface="ＭＳ Ｐゴシック" pitchFamily="50" charset="-128"/>
                  </a:defRPr>
                </a:lvl3pPr>
                <a:lvl4pPr marL="1600200" indent="-228600" eaLnBrk="0" hangingPunct="0">
                  <a:defRPr kumimoji="1">
                    <a:solidFill>
                      <a:schemeClr val="tx1"/>
                    </a:solidFill>
                    <a:latin typeface="Calibri" pitchFamily="34" charset="0"/>
                    <a:ea typeface="ＭＳ Ｐゴシック" pitchFamily="50" charset="-128"/>
                  </a:defRPr>
                </a:lvl4pPr>
                <a:lvl5pPr marL="2057400" indent="-228600" eaLnBrk="0" hangingPunct="0">
                  <a:defRPr kumimoji="1">
                    <a:solidFill>
                      <a:schemeClr val="tx1"/>
                    </a:solidFill>
                    <a:latin typeface="Calibri" pitchFamily="34" charset="0"/>
                    <a:ea typeface="ＭＳ Ｐゴシック" pitchFamily="50" charset="-128"/>
                  </a:defRPr>
                </a:lvl5pPr>
                <a:lvl6pPr marL="25146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6pPr>
                <a:lvl7pPr marL="29718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7pPr>
                <a:lvl8pPr marL="34290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8pPr>
                <a:lvl9pPr marL="3886200" indent="-228600" eaLnBrk="0" fontAlgn="base" hangingPunct="0">
                  <a:spcBef>
                    <a:spcPct val="0"/>
                  </a:spcBef>
                  <a:spcAft>
                    <a:spcPct val="0"/>
                  </a:spcAft>
                  <a:defRPr kumimoji="1">
                    <a:solidFill>
                      <a:schemeClr val="tx1"/>
                    </a:solidFill>
                    <a:latin typeface="Calibri" pitchFamily="34" charset="0"/>
                    <a:ea typeface="ＭＳ Ｐゴシック" pitchFamily="50"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sz="1400" b="1" i="0" u="none" strike="noStrike" kern="0" cap="none" spc="0" normalizeH="0" baseline="0" noProof="0" dirty="0" smtClean="0">
                    <a:ln>
                      <a:noFill/>
                    </a:ln>
                    <a:solidFill>
                      <a:srgbClr val="FFFF00"/>
                    </a:solidFill>
                    <a:effectLst/>
                    <a:uLnTx/>
                    <a:uFillTx/>
                    <a:latin typeface="Calibri" pitchFamily="34" charset="0"/>
                    <a:ea typeface="ＭＳ Ｐゴシック" pitchFamily="50" charset="-128"/>
                  </a:rPr>
                  <a:t>Max</a:t>
                </a:r>
              </a:p>
              <a:p>
                <a:pPr marL="0" marR="0" lvl="0" indent="0" algn="ctr" defTabSz="914400" eaLnBrk="1" fontAlgn="base" latinLnBrk="0" hangingPunct="1">
                  <a:lnSpc>
                    <a:spcPct val="100000"/>
                  </a:lnSpc>
                  <a:spcBef>
                    <a:spcPct val="0"/>
                  </a:spcBef>
                  <a:spcAft>
                    <a:spcPct val="0"/>
                  </a:spcAft>
                  <a:buClrTx/>
                  <a:buSzTx/>
                  <a:buFontTx/>
                  <a:buNone/>
                  <a:tabLst/>
                  <a:defRPr/>
                </a:pPr>
                <a:r>
                  <a:rPr kumimoji="1" lang="en-US" altLang="ja-JP" b="1" i="0" u="none" strike="noStrike" kern="0" cap="none" spc="0" normalizeH="0" baseline="0" noProof="0" dirty="0" smtClean="0">
                    <a:ln>
                      <a:noFill/>
                    </a:ln>
                    <a:solidFill>
                      <a:srgbClr val="FFFF00"/>
                    </a:solidFill>
                    <a:effectLst/>
                    <a:uLnTx/>
                    <a:uFillTx/>
                    <a:latin typeface="Calibri" pitchFamily="34" charset="0"/>
                    <a:ea typeface="ＭＳ Ｐゴシック" pitchFamily="50" charset="-128"/>
                  </a:rPr>
                  <a:t> 0.4 MPa </a:t>
                </a:r>
              </a:p>
            </p:txBody>
          </p:sp>
          <p:cxnSp>
            <p:nvCxnSpPr>
              <p:cNvPr id="240" name="直線矢印コネクタ 239"/>
              <p:cNvCxnSpPr/>
              <p:nvPr/>
            </p:nvCxnSpPr>
            <p:spPr>
              <a:xfrm rot="10800000" flipV="1">
                <a:off x="4124991" y="5814234"/>
                <a:ext cx="394962" cy="0"/>
              </a:xfrm>
              <a:prstGeom prst="straightConnector1">
                <a:avLst/>
              </a:prstGeom>
              <a:noFill/>
              <a:ln w="28575" cap="flat" cmpd="sng" algn="ctr">
                <a:solidFill>
                  <a:srgbClr val="4F81BD">
                    <a:shade val="95000"/>
                    <a:satMod val="105000"/>
                  </a:srgbClr>
                </a:solidFill>
                <a:prstDash val="solid"/>
                <a:tailEnd type="triangle" w="lg" len="lg"/>
              </a:ln>
              <a:effectLst/>
            </p:spPr>
          </p:cxnSp>
        </p:grpSp>
        <p:sp>
          <p:nvSpPr>
            <p:cNvPr id="243" name="Freeform 441"/>
            <p:cNvSpPr>
              <a:spLocks/>
            </p:cNvSpPr>
            <p:nvPr/>
          </p:nvSpPr>
          <p:spPr bwMode="auto">
            <a:xfrm flipH="1">
              <a:off x="5817184" y="4072117"/>
              <a:ext cx="1323761" cy="1089967"/>
            </a:xfrm>
            <a:custGeom>
              <a:avLst/>
              <a:gdLst>
                <a:gd name="T0" fmla="*/ 1151233663 w 392"/>
                <a:gd name="T1" fmla="*/ 221577695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Lst>
              <a:ahLst/>
              <a:cxnLst>
                <a:cxn ang="0">
                  <a:pos x="connsiteX0" y="connsiteY0"/>
                </a:cxn>
                <a:cxn ang="0">
                  <a:pos x="connsiteX1" y="connsiteY1"/>
                </a:cxn>
              </a:cxnLst>
              <a:rect l="l" t="t" r="r" b="b"/>
              <a:pathLst>
                <a:path w="10000" h="10000">
                  <a:moveTo>
                    <a:pt x="10000" y="10000"/>
                  </a:moveTo>
                  <a:lnTo>
                    <a:pt x="0" y="0"/>
                  </a:lnTo>
                </a:path>
              </a:pathLst>
            </a:custGeom>
            <a:noFill/>
            <a:ln w="12700" cap="flat" cmpd="sng">
              <a:solidFill>
                <a:srgbClr val="FF0000"/>
              </a:solidFill>
              <a:prstDash val="sysDot"/>
              <a:round/>
              <a:headEnd type="oval" w="sm" len="sm"/>
              <a:tailEnd type="none" w="med" len="med"/>
            </a:ln>
            <a:extLst/>
          </p:spPr>
          <p:txBody>
            <a:bodyPr lIns="0" tIns="0" rIns="0" bIns="0"/>
            <a:lstStyle/>
            <a:p>
              <a:pPr marL="0" marR="0" lvl="0" indent="0"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ysClr val="windowText" lastClr="000000"/>
                </a:solidFill>
                <a:effectLst/>
                <a:uLnTx/>
                <a:uFillTx/>
                <a:latin typeface="ＭＳ Ｐゴシック"/>
                <a:ea typeface="ＭＳ Ｐゴシック"/>
              </a:endParaRPr>
            </a:p>
          </p:txBody>
        </p:sp>
        <p:sp>
          <p:nvSpPr>
            <p:cNvPr id="2" name="正方形/長方形 1"/>
            <p:cNvSpPr/>
            <p:nvPr/>
          </p:nvSpPr>
          <p:spPr>
            <a:xfrm>
              <a:off x="2819397" y="1181961"/>
              <a:ext cx="1885452" cy="369332"/>
            </a:xfrm>
            <a:prstGeom prst="rect">
              <a:avLst/>
            </a:prstGeom>
          </p:spPr>
          <p:txBody>
            <a:bodyPr wrap="non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kern="0" dirty="0">
                  <a:solidFill>
                    <a:srgbClr val="000000"/>
                  </a:solidFill>
                </a:rPr>
                <a:t>HP flow controller</a:t>
              </a:r>
            </a:p>
          </p:txBody>
        </p:sp>
      </p:grpSp>
      <p:sp>
        <p:nvSpPr>
          <p:cNvPr id="206"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25557426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235"/>
                                        </p:tgtEl>
                                        <p:attrNameLst>
                                          <p:attrName>style.visibility</p:attrName>
                                        </p:attrNameLst>
                                      </p:cBhvr>
                                      <p:to>
                                        <p:strVal val="visible"/>
                                      </p:to>
                                    </p:set>
                                    <p:animEffect transition="in" filter="wipe(down)">
                                      <p:cBhvr>
                                        <p:cTn id="12" dur="500"/>
                                        <p:tgtEl>
                                          <p:spTgt spid="2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9889" name="Straight Connector 9888"/>
          <p:cNvCxnSpPr/>
          <p:nvPr/>
        </p:nvCxnSpPr>
        <p:spPr>
          <a:xfrm>
            <a:off x="9144000" y="742950"/>
            <a:ext cx="0" cy="508635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14" name="Group 13"/>
          <p:cNvGrpSpPr/>
          <p:nvPr/>
        </p:nvGrpSpPr>
        <p:grpSpPr>
          <a:xfrm>
            <a:off x="37912" y="939628"/>
            <a:ext cx="8860511" cy="3315810"/>
            <a:chOff x="28432" y="1252836"/>
            <a:chExt cx="6645383" cy="4421080"/>
          </a:xfrm>
        </p:grpSpPr>
        <p:grpSp>
          <p:nvGrpSpPr>
            <p:cNvPr id="10" name="Group 9"/>
            <p:cNvGrpSpPr/>
            <p:nvPr/>
          </p:nvGrpSpPr>
          <p:grpSpPr>
            <a:xfrm>
              <a:off x="152401" y="1252836"/>
              <a:ext cx="6521414" cy="2293401"/>
              <a:chOff x="288255" y="838200"/>
              <a:chExt cx="6521414" cy="2293401"/>
            </a:xfrm>
          </p:grpSpPr>
          <p:sp>
            <p:nvSpPr>
              <p:cNvPr id="30435" name="Rectangle 956"/>
              <p:cNvSpPr>
                <a:spLocks noChangeArrowheads="1"/>
              </p:cNvSpPr>
              <p:nvPr/>
            </p:nvSpPr>
            <p:spPr bwMode="auto">
              <a:xfrm>
                <a:off x="522645" y="1304616"/>
                <a:ext cx="2906596" cy="1600200"/>
              </a:xfrm>
              <a:prstGeom prst="rect">
                <a:avLst/>
              </a:prstGeom>
              <a:noFill/>
              <a:ln w="3175">
                <a:solidFill>
                  <a:schemeClr val="tx1"/>
                </a:solidFill>
                <a:miter lim="800000"/>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36" name="Line 957"/>
              <p:cNvSpPr>
                <a:spLocks noChangeShapeType="1"/>
              </p:cNvSpPr>
              <p:nvPr/>
            </p:nvSpPr>
            <p:spPr bwMode="auto">
              <a:xfrm>
                <a:off x="741176"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37" name="Line 958"/>
              <p:cNvSpPr>
                <a:spLocks noChangeShapeType="1"/>
              </p:cNvSpPr>
              <p:nvPr/>
            </p:nvSpPr>
            <p:spPr bwMode="auto">
              <a:xfrm>
                <a:off x="963322"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38" name="Rectangle 959"/>
              <p:cNvSpPr>
                <a:spLocks noChangeArrowheads="1"/>
              </p:cNvSpPr>
              <p:nvPr/>
            </p:nvSpPr>
            <p:spPr bwMode="auto">
              <a:xfrm>
                <a:off x="944010" y="2967453"/>
                <a:ext cx="64922"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1 </a:t>
                </a:r>
                <a:endParaRPr kumimoji="1" lang="en-US" altLang="ja-JP" sz="800" dirty="0">
                  <a:solidFill>
                    <a:srgbClr val="000000"/>
                  </a:solidFill>
                </a:endParaRPr>
              </a:p>
            </p:txBody>
          </p:sp>
          <p:sp>
            <p:nvSpPr>
              <p:cNvPr id="30439" name="Line 960"/>
              <p:cNvSpPr>
                <a:spLocks noChangeShapeType="1"/>
              </p:cNvSpPr>
              <p:nvPr/>
            </p:nvSpPr>
            <p:spPr bwMode="auto">
              <a:xfrm>
                <a:off x="1185466"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0" name="Line 961"/>
              <p:cNvSpPr>
                <a:spLocks noChangeShapeType="1"/>
              </p:cNvSpPr>
              <p:nvPr/>
            </p:nvSpPr>
            <p:spPr bwMode="auto">
              <a:xfrm>
                <a:off x="1409416"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1" name="Rectangle 962"/>
              <p:cNvSpPr>
                <a:spLocks noChangeArrowheads="1"/>
              </p:cNvSpPr>
              <p:nvPr/>
            </p:nvSpPr>
            <p:spPr bwMode="auto">
              <a:xfrm>
                <a:off x="1390105" y="2967453"/>
                <a:ext cx="64922"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2 </a:t>
                </a:r>
                <a:endParaRPr kumimoji="1" lang="en-US" altLang="ja-JP" sz="800" dirty="0">
                  <a:solidFill>
                    <a:srgbClr val="000000"/>
                  </a:solidFill>
                </a:endParaRPr>
              </a:p>
            </p:txBody>
          </p:sp>
          <p:sp>
            <p:nvSpPr>
              <p:cNvPr id="30442" name="Line 963"/>
              <p:cNvSpPr>
                <a:spLocks noChangeShapeType="1"/>
              </p:cNvSpPr>
              <p:nvPr/>
            </p:nvSpPr>
            <p:spPr bwMode="auto">
              <a:xfrm>
                <a:off x="1630657"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3" name="Line 964"/>
              <p:cNvSpPr>
                <a:spLocks noChangeShapeType="1"/>
              </p:cNvSpPr>
              <p:nvPr/>
            </p:nvSpPr>
            <p:spPr bwMode="auto">
              <a:xfrm>
                <a:off x="1854608"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4" name="Rectangle 965"/>
              <p:cNvSpPr>
                <a:spLocks noChangeArrowheads="1"/>
              </p:cNvSpPr>
              <p:nvPr/>
            </p:nvSpPr>
            <p:spPr bwMode="auto">
              <a:xfrm>
                <a:off x="1835298" y="2967453"/>
                <a:ext cx="64922"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3 </a:t>
                </a:r>
                <a:endParaRPr kumimoji="1" lang="en-US" altLang="ja-JP" sz="800" dirty="0">
                  <a:solidFill>
                    <a:srgbClr val="000000"/>
                  </a:solidFill>
                </a:endParaRPr>
              </a:p>
            </p:txBody>
          </p:sp>
          <p:sp>
            <p:nvSpPr>
              <p:cNvPr id="30445" name="Line 966"/>
              <p:cNvSpPr>
                <a:spLocks noChangeShapeType="1"/>
              </p:cNvSpPr>
              <p:nvPr/>
            </p:nvSpPr>
            <p:spPr bwMode="auto">
              <a:xfrm>
                <a:off x="2077655"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6" name="Line 967"/>
              <p:cNvSpPr>
                <a:spLocks noChangeShapeType="1"/>
              </p:cNvSpPr>
              <p:nvPr/>
            </p:nvSpPr>
            <p:spPr bwMode="auto">
              <a:xfrm>
                <a:off x="2299799"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7" name="Rectangle 968"/>
              <p:cNvSpPr>
                <a:spLocks noChangeArrowheads="1"/>
              </p:cNvSpPr>
              <p:nvPr/>
            </p:nvSpPr>
            <p:spPr bwMode="auto">
              <a:xfrm>
                <a:off x="2280489" y="2967453"/>
                <a:ext cx="64922"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4 </a:t>
                </a:r>
                <a:endParaRPr kumimoji="1" lang="en-US" altLang="ja-JP" sz="800" dirty="0">
                  <a:solidFill>
                    <a:srgbClr val="000000"/>
                  </a:solidFill>
                </a:endParaRPr>
              </a:p>
            </p:txBody>
          </p:sp>
          <p:sp>
            <p:nvSpPr>
              <p:cNvPr id="30448" name="Line 969"/>
              <p:cNvSpPr>
                <a:spLocks noChangeShapeType="1"/>
              </p:cNvSpPr>
              <p:nvPr/>
            </p:nvSpPr>
            <p:spPr bwMode="auto">
              <a:xfrm>
                <a:off x="2521943"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49" name="Line 970"/>
              <p:cNvSpPr>
                <a:spLocks noChangeShapeType="1"/>
              </p:cNvSpPr>
              <p:nvPr/>
            </p:nvSpPr>
            <p:spPr bwMode="auto">
              <a:xfrm>
                <a:off x="2744990"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0" name="Rectangle 971"/>
              <p:cNvSpPr>
                <a:spLocks noChangeArrowheads="1"/>
              </p:cNvSpPr>
              <p:nvPr/>
            </p:nvSpPr>
            <p:spPr bwMode="auto">
              <a:xfrm>
                <a:off x="2726584" y="2967453"/>
                <a:ext cx="64922"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5 </a:t>
                </a:r>
                <a:endParaRPr kumimoji="1" lang="en-US" altLang="ja-JP" sz="800" dirty="0">
                  <a:solidFill>
                    <a:srgbClr val="000000"/>
                  </a:solidFill>
                </a:endParaRPr>
              </a:p>
            </p:txBody>
          </p:sp>
          <p:sp>
            <p:nvSpPr>
              <p:cNvPr id="30451" name="Line 972"/>
              <p:cNvSpPr>
                <a:spLocks noChangeShapeType="1"/>
              </p:cNvSpPr>
              <p:nvPr/>
            </p:nvSpPr>
            <p:spPr bwMode="auto">
              <a:xfrm>
                <a:off x="2967134"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2" name="Line 973"/>
              <p:cNvSpPr>
                <a:spLocks noChangeShapeType="1"/>
              </p:cNvSpPr>
              <p:nvPr/>
            </p:nvSpPr>
            <p:spPr bwMode="auto">
              <a:xfrm>
                <a:off x="3190181" y="2904817"/>
                <a:ext cx="903" cy="33867"/>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3" name="Rectangle 974"/>
              <p:cNvSpPr>
                <a:spLocks noChangeArrowheads="1"/>
              </p:cNvSpPr>
              <p:nvPr/>
            </p:nvSpPr>
            <p:spPr bwMode="auto">
              <a:xfrm>
                <a:off x="3171775" y="2967453"/>
                <a:ext cx="210395"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6  min</a:t>
                </a:r>
                <a:endParaRPr kumimoji="1" lang="en-US" altLang="ja-JP" sz="800" dirty="0">
                  <a:solidFill>
                    <a:srgbClr val="000000"/>
                  </a:solidFill>
                </a:endParaRPr>
              </a:p>
            </p:txBody>
          </p:sp>
          <p:sp>
            <p:nvSpPr>
              <p:cNvPr id="30454" name="Line 975"/>
              <p:cNvSpPr>
                <a:spLocks noChangeShapeType="1"/>
              </p:cNvSpPr>
              <p:nvPr/>
            </p:nvSpPr>
            <p:spPr bwMode="auto">
              <a:xfrm>
                <a:off x="3412325" y="2904816"/>
                <a:ext cx="903" cy="16933"/>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grpSp>
            <p:nvGrpSpPr>
              <p:cNvPr id="5" name="Group 1022"/>
              <p:cNvGrpSpPr>
                <a:grpSpLocks/>
              </p:cNvGrpSpPr>
              <p:nvPr/>
            </p:nvGrpSpPr>
            <p:grpSpPr bwMode="auto">
              <a:xfrm>
                <a:off x="562377" y="1376584"/>
                <a:ext cx="1515132" cy="1509829"/>
                <a:chOff x="710" y="2439"/>
                <a:chExt cx="1661" cy="1396"/>
              </a:xfrm>
            </p:grpSpPr>
            <p:sp>
              <p:nvSpPr>
                <p:cNvPr id="31055" name="Freeform 19"/>
                <p:cNvSpPr>
                  <a:spLocks/>
                </p:cNvSpPr>
                <p:nvPr/>
              </p:nvSpPr>
              <p:spPr bwMode="auto">
                <a:xfrm>
                  <a:off x="710"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56" name="Freeform 20"/>
                <p:cNvSpPr>
                  <a:spLocks/>
                </p:cNvSpPr>
                <p:nvPr/>
              </p:nvSpPr>
              <p:spPr bwMode="auto">
                <a:xfrm>
                  <a:off x="715"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57" name="Freeform 21"/>
                <p:cNvSpPr>
                  <a:spLocks/>
                </p:cNvSpPr>
                <p:nvPr/>
              </p:nvSpPr>
              <p:spPr bwMode="auto">
                <a:xfrm>
                  <a:off x="72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58" name="Freeform 22"/>
                <p:cNvSpPr>
                  <a:spLocks/>
                </p:cNvSpPr>
                <p:nvPr/>
              </p:nvSpPr>
              <p:spPr bwMode="auto">
                <a:xfrm>
                  <a:off x="722"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59" name="Freeform 23"/>
                <p:cNvSpPr>
                  <a:spLocks/>
                </p:cNvSpPr>
                <p:nvPr/>
              </p:nvSpPr>
              <p:spPr bwMode="auto">
                <a:xfrm>
                  <a:off x="728"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0" name="Freeform 24"/>
                <p:cNvSpPr>
                  <a:spLocks/>
                </p:cNvSpPr>
                <p:nvPr/>
              </p:nvSpPr>
              <p:spPr bwMode="auto">
                <a:xfrm>
                  <a:off x="735"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1" name="Freeform 25"/>
                <p:cNvSpPr>
                  <a:spLocks/>
                </p:cNvSpPr>
                <p:nvPr/>
              </p:nvSpPr>
              <p:spPr bwMode="auto">
                <a:xfrm>
                  <a:off x="73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2" name="Freeform 26"/>
                <p:cNvSpPr>
                  <a:spLocks/>
                </p:cNvSpPr>
                <p:nvPr/>
              </p:nvSpPr>
              <p:spPr bwMode="auto">
                <a:xfrm>
                  <a:off x="742"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3" name="Freeform 27"/>
                <p:cNvSpPr>
                  <a:spLocks/>
                </p:cNvSpPr>
                <p:nvPr/>
              </p:nvSpPr>
              <p:spPr bwMode="auto">
                <a:xfrm>
                  <a:off x="747"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4" name="Freeform 28"/>
                <p:cNvSpPr>
                  <a:spLocks/>
                </p:cNvSpPr>
                <p:nvPr/>
              </p:nvSpPr>
              <p:spPr bwMode="auto">
                <a:xfrm>
                  <a:off x="749"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5" name="Freeform 29"/>
                <p:cNvSpPr>
                  <a:spLocks/>
                </p:cNvSpPr>
                <p:nvPr/>
              </p:nvSpPr>
              <p:spPr bwMode="auto">
                <a:xfrm>
                  <a:off x="753"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6" name="Freeform 30"/>
                <p:cNvSpPr>
                  <a:spLocks/>
                </p:cNvSpPr>
                <p:nvPr/>
              </p:nvSpPr>
              <p:spPr bwMode="auto">
                <a:xfrm>
                  <a:off x="755"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7" name="Freeform 31"/>
                <p:cNvSpPr>
                  <a:spLocks/>
                </p:cNvSpPr>
                <p:nvPr/>
              </p:nvSpPr>
              <p:spPr bwMode="auto">
                <a:xfrm>
                  <a:off x="756"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8" name="Freeform 32"/>
                <p:cNvSpPr>
                  <a:spLocks/>
                </p:cNvSpPr>
                <p:nvPr/>
              </p:nvSpPr>
              <p:spPr bwMode="auto">
                <a:xfrm>
                  <a:off x="764"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69" name="Freeform 33"/>
                <p:cNvSpPr>
                  <a:spLocks/>
                </p:cNvSpPr>
                <p:nvPr/>
              </p:nvSpPr>
              <p:spPr bwMode="auto">
                <a:xfrm>
                  <a:off x="76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0" name="Freeform 34"/>
                <p:cNvSpPr>
                  <a:spLocks/>
                </p:cNvSpPr>
                <p:nvPr/>
              </p:nvSpPr>
              <p:spPr bwMode="auto">
                <a:xfrm>
                  <a:off x="774"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1" name="Freeform 35"/>
                <p:cNvSpPr>
                  <a:spLocks/>
                </p:cNvSpPr>
                <p:nvPr/>
              </p:nvSpPr>
              <p:spPr bwMode="auto">
                <a:xfrm>
                  <a:off x="787"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2" name="Freeform 36"/>
                <p:cNvSpPr>
                  <a:spLocks/>
                </p:cNvSpPr>
                <p:nvPr/>
              </p:nvSpPr>
              <p:spPr bwMode="auto">
                <a:xfrm>
                  <a:off x="792"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3" name="Freeform 37"/>
                <p:cNvSpPr>
                  <a:spLocks/>
                </p:cNvSpPr>
                <p:nvPr/>
              </p:nvSpPr>
              <p:spPr bwMode="auto">
                <a:xfrm>
                  <a:off x="796"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4" name="Freeform 38"/>
                <p:cNvSpPr>
                  <a:spLocks/>
                </p:cNvSpPr>
                <p:nvPr/>
              </p:nvSpPr>
              <p:spPr bwMode="auto">
                <a:xfrm>
                  <a:off x="80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5" name="Freeform 39"/>
                <p:cNvSpPr>
                  <a:spLocks/>
                </p:cNvSpPr>
                <p:nvPr/>
              </p:nvSpPr>
              <p:spPr bwMode="auto">
                <a:xfrm>
                  <a:off x="805"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6" name="Freeform 40"/>
                <p:cNvSpPr>
                  <a:spLocks/>
                </p:cNvSpPr>
                <p:nvPr/>
              </p:nvSpPr>
              <p:spPr bwMode="auto">
                <a:xfrm>
                  <a:off x="812"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7" name="Freeform 41"/>
                <p:cNvSpPr>
                  <a:spLocks/>
                </p:cNvSpPr>
                <p:nvPr/>
              </p:nvSpPr>
              <p:spPr bwMode="auto">
                <a:xfrm>
                  <a:off x="818" y="3834"/>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8" name="Freeform 42"/>
                <p:cNvSpPr>
                  <a:spLocks/>
                </p:cNvSpPr>
                <p:nvPr/>
              </p:nvSpPr>
              <p:spPr bwMode="auto">
                <a:xfrm>
                  <a:off x="832"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79" name="Freeform 43"/>
                <p:cNvSpPr>
                  <a:spLocks/>
                </p:cNvSpPr>
                <p:nvPr/>
              </p:nvSpPr>
              <p:spPr bwMode="auto">
                <a:xfrm>
                  <a:off x="834"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0" name="Freeform 44"/>
                <p:cNvSpPr>
                  <a:spLocks/>
                </p:cNvSpPr>
                <p:nvPr/>
              </p:nvSpPr>
              <p:spPr bwMode="auto">
                <a:xfrm>
                  <a:off x="841"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1" name="Freeform 45"/>
                <p:cNvSpPr>
                  <a:spLocks/>
                </p:cNvSpPr>
                <p:nvPr/>
              </p:nvSpPr>
              <p:spPr bwMode="auto">
                <a:xfrm>
                  <a:off x="850"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2" name="Freeform 46"/>
                <p:cNvSpPr>
                  <a:spLocks/>
                </p:cNvSpPr>
                <p:nvPr/>
              </p:nvSpPr>
              <p:spPr bwMode="auto">
                <a:xfrm>
                  <a:off x="854"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3" name="Freeform 47"/>
                <p:cNvSpPr>
                  <a:spLocks/>
                </p:cNvSpPr>
                <p:nvPr/>
              </p:nvSpPr>
              <p:spPr bwMode="auto">
                <a:xfrm>
                  <a:off x="85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4" name="Freeform 48"/>
                <p:cNvSpPr>
                  <a:spLocks/>
                </p:cNvSpPr>
                <p:nvPr/>
              </p:nvSpPr>
              <p:spPr bwMode="auto">
                <a:xfrm>
                  <a:off x="861"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5" name="Freeform 49"/>
                <p:cNvSpPr>
                  <a:spLocks/>
                </p:cNvSpPr>
                <p:nvPr/>
              </p:nvSpPr>
              <p:spPr bwMode="auto">
                <a:xfrm>
                  <a:off x="868"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6" name="Freeform 50"/>
                <p:cNvSpPr>
                  <a:spLocks/>
                </p:cNvSpPr>
                <p:nvPr/>
              </p:nvSpPr>
              <p:spPr bwMode="auto">
                <a:xfrm>
                  <a:off x="87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7" name="Freeform 51"/>
                <p:cNvSpPr>
                  <a:spLocks/>
                </p:cNvSpPr>
                <p:nvPr/>
              </p:nvSpPr>
              <p:spPr bwMode="auto">
                <a:xfrm>
                  <a:off x="872"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8" name="Freeform 52"/>
                <p:cNvSpPr>
                  <a:spLocks/>
                </p:cNvSpPr>
                <p:nvPr/>
              </p:nvSpPr>
              <p:spPr bwMode="auto">
                <a:xfrm>
                  <a:off x="87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89" name="Freeform 53"/>
                <p:cNvSpPr>
                  <a:spLocks/>
                </p:cNvSpPr>
                <p:nvPr/>
              </p:nvSpPr>
              <p:spPr bwMode="auto">
                <a:xfrm>
                  <a:off x="88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0" name="Freeform 54"/>
                <p:cNvSpPr>
                  <a:spLocks/>
                </p:cNvSpPr>
                <p:nvPr/>
              </p:nvSpPr>
              <p:spPr bwMode="auto">
                <a:xfrm>
                  <a:off x="88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1" name="Freeform 55"/>
                <p:cNvSpPr>
                  <a:spLocks/>
                </p:cNvSpPr>
                <p:nvPr/>
              </p:nvSpPr>
              <p:spPr bwMode="auto">
                <a:xfrm>
                  <a:off x="888"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2" name="Freeform 56"/>
                <p:cNvSpPr>
                  <a:spLocks/>
                </p:cNvSpPr>
                <p:nvPr/>
              </p:nvSpPr>
              <p:spPr bwMode="auto">
                <a:xfrm>
                  <a:off x="891"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3" name="Freeform 57"/>
                <p:cNvSpPr>
                  <a:spLocks/>
                </p:cNvSpPr>
                <p:nvPr/>
              </p:nvSpPr>
              <p:spPr bwMode="auto">
                <a:xfrm>
                  <a:off x="904" y="3834"/>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4" name="Freeform 58"/>
                <p:cNvSpPr>
                  <a:spLocks/>
                </p:cNvSpPr>
                <p:nvPr/>
              </p:nvSpPr>
              <p:spPr bwMode="auto">
                <a:xfrm>
                  <a:off x="91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5" name="Freeform 59"/>
                <p:cNvSpPr>
                  <a:spLocks/>
                </p:cNvSpPr>
                <p:nvPr/>
              </p:nvSpPr>
              <p:spPr bwMode="auto">
                <a:xfrm>
                  <a:off x="922"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6" name="Freeform 60"/>
                <p:cNvSpPr>
                  <a:spLocks/>
                </p:cNvSpPr>
                <p:nvPr/>
              </p:nvSpPr>
              <p:spPr bwMode="auto">
                <a:xfrm>
                  <a:off x="926"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7" name="Freeform 61"/>
                <p:cNvSpPr>
                  <a:spLocks/>
                </p:cNvSpPr>
                <p:nvPr/>
              </p:nvSpPr>
              <p:spPr bwMode="auto">
                <a:xfrm>
                  <a:off x="931"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8" name="Freeform 62"/>
                <p:cNvSpPr>
                  <a:spLocks/>
                </p:cNvSpPr>
                <p:nvPr/>
              </p:nvSpPr>
              <p:spPr bwMode="auto">
                <a:xfrm>
                  <a:off x="938"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99" name="Freeform 63"/>
                <p:cNvSpPr>
                  <a:spLocks/>
                </p:cNvSpPr>
                <p:nvPr/>
              </p:nvSpPr>
              <p:spPr bwMode="auto">
                <a:xfrm>
                  <a:off x="944"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0" name="Freeform 64"/>
                <p:cNvSpPr>
                  <a:spLocks/>
                </p:cNvSpPr>
                <p:nvPr/>
              </p:nvSpPr>
              <p:spPr bwMode="auto">
                <a:xfrm>
                  <a:off x="94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1" name="Freeform 65"/>
                <p:cNvSpPr>
                  <a:spLocks/>
                </p:cNvSpPr>
                <p:nvPr/>
              </p:nvSpPr>
              <p:spPr bwMode="auto">
                <a:xfrm>
                  <a:off x="95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2" name="Freeform 66"/>
                <p:cNvSpPr>
                  <a:spLocks/>
                </p:cNvSpPr>
                <p:nvPr/>
              </p:nvSpPr>
              <p:spPr bwMode="auto">
                <a:xfrm>
                  <a:off x="958"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3" name="Freeform 67"/>
                <p:cNvSpPr>
                  <a:spLocks/>
                </p:cNvSpPr>
                <p:nvPr/>
              </p:nvSpPr>
              <p:spPr bwMode="auto">
                <a:xfrm>
                  <a:off x="96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4" name="Freeform 68"/>
                <p:cNvSpPr>
                  <a:spLocks/>
                </p:cNvSpPr>
                <p:nvPr/>
              </p:nvSpPr>
              <p:spPr bwMode="auto">
                <a:xfrm>
                  <a:off x="96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5" name="Freeform 69"/>
                <p:cNvSpPr>
                  <a:spLocks/>
                </p:cNvSpPr>
                <p:nvPr/>
              </p:nvSpPr>
              <p:spPr bwMode="auto">
                <a:xfrm>
                  <a:off x="97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6" name="Freeform 70"/>
                <p:cNvSpPr>
                  <a:spLocks/>
                </p:cNvSpPr>
                <p:nvPr/>
              </p:nvSpPr>
              <p:spPr bwMode="auto">
                <a:xfrm>
                  <a:off x="974"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7" name="Freeform 71"/>
                <p:cNvSpPr>
                  <a:spLocks/>
                </p:cNvSpPr>
                <p:nvPr/>
              </p:nvSpPr>
              <p:spPr bwMode="auto">
                <a:xfrm>
                  <a:off x="976"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8" name="Freeform 72"/>
                <p:cNvSpPr>
                  <a:spLocks/>
                </p:cNvSpPr>
                <p:nvPr/>
              </p:nvSpPr>
              <p:spPr bwMode="auto">
                <a:xfrm>
                  <a:off x="978"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09" name="Freeform 73"/>
                <p:cNvSpPr>
                  <a:spLocks/>
                </p:cNvSpPr>
                <p:nvPr/>
              </p:nvSpPr>
              <p:spPr bwMode="auto">
                <a:xfrm>
                  <a:off x="98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0" name="Freeform 74"/>
                <p:cNvSpPr>
                  <a:spLocks/>
                </p:cNvSpPr>
                <p:nvPr/>
              </p:nvSpPr>
              <p:spPr bwMode="auto">
                <a:xfrm>
                  <a:off x="994"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1" name="Freeform 75"/>
                <p:cNvSpPr>
                  <a:spLocks/>
                </p:cNvSpPr>
                <p:nvPr/>
              </p:nvSpPr>
              <p:spPr bwMode="auto">
                <a:xfrm>
                  <a:off x="996"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2" name="Freeform 76"/>
                <p:cNvSpPr>
                  <a:spLocks/>
                </p:cNvSpPr>
                <p:nvPr/>
              </p:nvSpPr>
              <p:spPr bwMode="auto">
                <a:xfrm>
                  <a:off x="998"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3" name="Freeform 77"/>
                <p:cNvSpPr>
                  <a:spLocks/>
                </p:cNvSpPr>
                <p:nvPr/>
              </p:nvSpPr>
              <p:spPr bwMode="auto">
                <a:xfrm>
                  <a:off x="100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4" name="Freeform 78"/>
                <p:cNvSpPr>
                  <a:spLocks/>
                </p:cNvSpPr>
                <p:nvPr/>
              </p:nvSpPr>
              <p:spPr bwMode="auto">
                <a:xfrm>
                  <a:off x="1007"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5" name="Freeform 79"/>
                <p:cNvSpPr>
                  <a:spLocks/>
                </p:cNvSpPr>
                <p:nvPr/>
              </p:nvSpPr>
              <p:spPr bwMode="auto">
                <a:xfrm>
                  <a:off x="100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6" name="Freeform 80"/>
                <p:cNvSpPr>
                  <a:spLocks/>
                </p:cNvSpPr>
                <p:nvPr/>
              </p:nvSpPr>
              <p:spPr bwMode="auto">
                <a:xfrm>
                  <a:off x="1012"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7" name="Freeform 81"/>
                <p:cNvSpPr>
                  <a:spLocks/>
                </p:cNvSpPr>
                <p:nvPr/>
              </p:nvSpPr>
              <p:spPr bwMode="auto">
                <a:xfrm>
                  <a:off x="1025"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8" name="Freeform 82"/>
                <p:cNvSpPr>
                  <a:spLocks/>
                </p:cNvSpPr>
                <p:nvPr/>
              </p:nvSpPr>
              <p:spPr bwMode="auto">
                <a:xfrm>
                  <a:off x="1028"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19" name="Freeform 83"/>
                <p:cNvSpPr>
                  <a:spLocks/>
                </p:cNvSpPr>
                <p:nvPr/>
              </p:nvSpPr>
              <p:spPr bwMode="auto">
                <a:xfrm>
                  <a:off x="1034"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0" name="Freeform 84"/>
                <p:cNvSpPr>
                  <a:spLocks/>
                </p:cNvSpPr>
                <p:nvPr/>
              </p:nvSpPr>
              <p:spPr bwMode="auto">
                <a:xfrm>
                  <a:off x="103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1" name="Freeform 85"/>
                <p:cNvSpPr>
                  <a:spLocks/>
                </p:cNvSpPr>
                <p:nvPr/>
              </p:nvSpPr>
              <p:spPr bwMode="auto">
                <a:xfrm>
                  <a:off x="1041"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2" name="Freeform 86"/>
                <p:cNvSpPr>
                  <a:spLocks/>
                </p:cNvSpPr>
                <p:nvPr/>
              </p:nvSpPr>
              <p:spPr bwMode="auto">
                <a:xfrm>
                  <a:off x="1043"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3" name="Freeform 87"/>
                <p:cNvSpPr>
                  <a:spLocks/>
                </p:cNvSpPr>
                <p:nvPr/>
              </p:nvSpPr>
              <p:spPr bwMode="auto">
                <a:xfrm>
                  <a:off x="1048"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4" name="Freeform 88"/>
                <p:cNvSpPr>
                  <a:spLocks/>
                </p:cNvSpPr>
                <p:nvPr/>
              </p:nvSpPr>
              <p:spPr bwMode="auto">
                <a:xfrm>
                  <a:off x="106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5" name="Freeform 89"/>
                <p:cNvSpPr>
                  <a:spLocks/>
                </p:cNvSpPr>
                <p:nvPr/>
              </p:nvSpPr>
              <p:spPr bwMode="auto">
                <a:xfrm>
                  <a:off x="106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6" name="Freeform 90"/>
                <p:cNvSpPr>
                  <a:spLocks/>
                </p:cNvSpPr>
                <p:nvPr/>
              </p:nvSpPr>
              <p:spPr bwMode="auto">
                <a:xfrm>
                  <a:off x="1068"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7" name="Freeform 91"/>
                <p:cNvSpPr>
                  <a:spLocks/>
                </p:cNvSpPr>
                <p:nvPr/>
              </p:nvSpPr>
              <p:spPr bwMode="auto">
                <a:xfrm>
                  <a:off x="1070"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8" name="Freeform 92"/>
                <p:cNvSpPr>
                  <a:spLocks/>
                </p:cNvSpPr>
                <p:nvPr/>
              </p:nvSpPr>
              <p:spPr bwMode="auto">
                <a:xfrm>
                  <a:off x="1077"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29" name="Freeform 93"/>
                <p:cNvSpPr>
                  <a:spLocks/>
                </p:cNvSpPr>
                <p:nvPr/>
              </p:nvSpPr>
              <p:spPr bwMode="auto">
                <a:xfrm>
                  <a:off x="108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0" name="Freeform 94"/>
                <p:cNvSpPr>
                  <a:spLocks/>
                </p:cNvSpPr>
                <p:nvPr/>
              </p:nvSpPr>
              <p:spPr bwMode="auto">
                <a:xfrm>
                  <a:off x="1082"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1" name="Freeform 95"/>
                <p:cNvSpPr>
                  <a:spLocks/>
                </p:cNvSpPr>
                <p:nvPr/>
              </p:nvSpPr>
              <p:spPr bwMode="auto">
                <a:xfrm>
                  <a:off x="1095"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2" name="Freeform 96"/>
                <p:cNvSpPr>
                  <a:spLocks/>
                </p:cNvSpPr>
                <p:nvPr/>
              </p:nvSpPr>
              <p:spPr bwMode="auto">
                <a:xfrm>
                  <a:off x="1097"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3" name="Freeform 97"/>
                <p:cNvSpPr>
                  <a:spLocks/>
                </p:cNvSpPr>
                <p:nvPr/>
              </p:nvSpPr>
              <p:spPr bwMode="auto">
                <a:xfrm>
                  <a:off x="1100"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4" name="Freeform 98"/>
                <p:cNvSpPr>
                  <a:spLocks/>
                </p:cNvSpPr>
                <p:nvPr/>
              </p:nvSpPr>
              <p:spPr bwMode="auto">
                <a:xfrm>
                  <a:off x="1106"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5" name="Freeform 99"/>
                <p:cNvSpPr>
                  <a:spLocks/>
                </p:cNvSpPr>
                <p:nvPr/>
              </p:nvSpPr>
              <p:spPr bwMode="auto">
                <a:xfrm>
                  <a:off x="1109"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6" name="Freeform 100"/>
                <p:cNvSpPr>
                  <a:spLocks/>
                </p:cNvSpPr>
                <p:nvPr/>
              </p:nvSpPr>
              <p:spPr bwMode="auto">
                <a:xfrm>
                  <a:off x="1115" y="3834"/>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7" name="Freeform 101"/>
                <p:cNvSpPr>
                  <a:spLocks/>
                </p:cNvSpPr>
                <p:nvPr/>
              </p:nvSpPr>
              <p:spPr bwMode="auto">
                <a:xfrm>
                  <a:off x="1125"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8" name="Freeform 102"/>
                <p:cNvSpPr>
                  <a:spLocks/>
                </p:cNvSpPr>
                <p:nvPr/>
              </p:nvSpPr>
              <p:spPr bwMode="auto">
                <a:xfrm>
                  <a:off x="113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39" name="Freeform 103"/>
                <p:cNvSpPr>
                  <a:spLocks/>
                </p:cNvSpPr>
                <p:nvPr/>
              </p:nvSpPr>
              <p:spPr bwMode="auto">
                <a:xfrm>
                  <a:off x="1134"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0" name="Freeform 104"/>
                <p:cNvSpPr>
                  <a:spLocks/>
                </p:cNvSpPr>
                <p:nvPr/>
              </p:nvSpPr>
              <p:spPr bwMode="auto">
                <a:xfrm>
                  <a:off x="1136"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1" name="Freeform 105"/>
                <p:cNvSpPr>
                  <a:spLocks/>
                </p:cNvSpPr>
                <p:nvPr/>
              </p:nvSpPr>
              <p:spPr bwMode="auto">
                <a:xfrm>
                  <a:off x="1142"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2" name="Freeform 106"/>
                <p:cNvSpPr>
                  <a:spLocks/>
                </p:cNvSpPr>
                <p:nvPr/>
              </p:nvSpPr>
              <p:spPr bwMode="auto">
                <a:xfrm>
                  <a:off x="1143"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3" name="Freeform 107"/>
                <p:cNvSpPr>
                  <a:spLocks/>
                </p:cNvSpPr>
                <p:nvPr/>
              </p:nvSpPr>
              <p:spPr bwMode="auto">
                <a:xfrm>
                  <a:off x="1151"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4" name="Freeform 108"/>
                <p:cNvSpPr>
                  <a:spLocks/>
                </p:cNvSpPr>
                <p:nvPr/>
              </p:nvSpPr>
              <p:spPr bwMode="auto">
                <a:xfrm>
                  <a:off x="1152"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5" name="Freeform 109"/>
                <p:cNvSpPr>
                  <a:spLocks/>
                </p:cNvSpPr>
                <p:nvPr/>
              </p:nvSpPr>
              <p:spPr bwMode="auto">
                <a:xfrm>
                  <a:off x="1158"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6" name="Freeform 110"/>
                <p:cNvSpPr>
                  <a:spLocks/>
                </p:cNvSpPr>
                <p:nvPr/>
              </p:nvSpPr>
              <p:spPr bwMode="auto">
                <a:xfrm>
                  <a:off x="1165"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7" name="Freeform 111"/>
                <p:cNvSpPr>
                  <a:spLocks/>
                </p:cNvSpPr>
                <p:nvPr/>
              </p:nvSpPr>
              <p:spPr bwMode="auto">
                <a:xfrm>
                  <a:off x="1169"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8" name="Freeform 112"/>
                <p:cNvSpPr>
                  <a:spLocks/>
                </p:cNvSpPr>
                <p:nvPr/>
              </p:nvSpPr>
              <p:spPr bwMode="auto">
                <a:xfrm>
                  <a:off x="1172"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49" name="Freeform 113"/>
                <p:cNvSpPr>
                  <a:spLocks/>
                </p:cNvSpPr>
                <p:nvPr/>
              </p:nvSpPr>
              <p:spPr bwMode="auto">
                <a:xfrm>
                  <a:off x="1181"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0" name="Freeform 114"/>
                <p:cNvSpPr>
                  <a:spLocks/>
                </p:cNvSpPr>
                <p:nvPr/>
              </p:nvSpPr>
              <p:spPr bwMode="auto">
                <a:xfrm>
                  <a:off x="1187"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1" name="Freeform 115"/>
                <p:cNvSpPr>
                  <a:spLocks/>
                </p:cNvSpPr>
                <p:nvPr/>
              </p:nvSpPr>
              <p:spPr bwMode="auto">
                <a:xfrm>
                  <a:off x="1192"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2" name="Freeform 116"/>
                <p:cNvSpPr>
                  <a:spLocks/>
                </p:cNvSpPr>
                <p:nvPr/>
              </p:nvSpPr>
              <p:spPr bwMode="auto">
                <a:xfrm>
                  <a:off x="1197" y="3834"/>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3" name="Freeform 117"/>
                <p:cNvSpPr>
                  <a:spLocks/>
                </p:cNvSpPr>
                <p:nvPr/>
              </p:nvSpPr>
              <p:spPr bwMode="auto">
                <a:xfrm>
                  <a:off x="1212"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4" name="Freeform 118"/>
                <p:cNvSpPr>
                  <a:spLocks/>
                </p:cNvSpPr>
                <p:nvPr/>
              </p:nvSpPr>
              <p:spPr bwMode="auto">
                <a:xfrm>
                  <a:off x="1214"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5" name="Freeform 119"/>
                <p:cNvSpPr>
                  <a:spLocks/>
                </p:cNvSpPr>
                <p:nvPr/>
              </p:nvSpPr>
              <p:spPr bwMode="auto">
                <a:xfrm>
                  <a:off x="1215"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6" name="Freeform 120"/>
                <p:cNvSpPr>
                  <a:spLocks/>
                </p:cNvSpPr>
                <p:nvPr/>
              </p:nvSpPr>
              <p:spPr bwMode="auto">
                <a:xfrm>
                  <a:off x="1223" y="3834"/>
                  <a:ext cx="5" cy="1"/>
                </a:xfrm>
                <a:custGeom>
                  <a:avLst/>
                  <a:gdLst>
                    <a:gd name="T0" fmla="*/ 0 w 3"/>
                    <a:gd name="T1" fmla="*/ 0 h 1"/>
                    <a:gd name="T2" fmla="*/ 103 w 3"/>
                    <a:gd name="T3" fmla="*/ 0 h 1"/>
                    <a:gd name="T4" fmla="*/ 172 w 3"/>
                    <a:gd name="T5" fmla="*/ 0 h 1"/>
                    <a:gd name="T6" fmla="*/ 172 w 3"/>
                    <a:gd name="T7" fmla="*/ 0 h 1"/>
                    <a:gd name="T8" fmla="*/ 172 w 3"/>
                    <a:gd name="T9" fmla="*/ 0 h 1"/>
                    <a:gd name="T10" fmla="*/ 287 w 3"/>
                    <a:gd name="T11" fmla="*/ 0 h 1"/>
                    <a:gd name="T12" fmla="*/ 287 w 3"/>
                    <a:gd name="T13" fmla="*/ 0 h 1"/>
                    <a:gd name="T14" fmla="*/ 287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7" name="Freeform 121"/>
                <p:cNvSpPr>
                  <a:spLocks/>
                </p:cNvSpPr>
                <p:nvPr/>
              </p:nvSpPr>
              <p:spPr bwMode="auto">
                <a:xfrm>
                  <a:off x="1228" y="3834"/>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8" name="Freeform 122"/>
                <p:cNvSpPr>
                  <a:spLocks/>
                </p:cNvSpPr>
                <p:nvPr/>
              </p:nvSpPr>
              <p:spPr bwMode="auto">
                <a:xfrm>
                  <a:off x="1244"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59" name="Freeform 123"/>
                <p:cNvSpPr>
                  <a:spLocks/>
                </p:cNvSpPr>
                <p:nvPr/>
              </p:nvSpPr>
              <p:spPr bwMode="auto">
                <a:xfrm>
                  <a:off x="1253"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0" name="Freeform 124"/>
                <p:cNvSpPr>
                  <a:spLocks/>
                </p:cNvSpPr>
                <p:nvPr/>
              </p:nvSpPr>
              <p:spPr bwMode="auto">
                <a:xfrm>
                  <a:off x="1259"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1" name="Freeform 125"/>
                <p:cNvSpPr>
                  <a:spLocks/>
                </p:cNvSpPr>
                <p:nvPr/>
              </p:nvSpPr>
              <p:spPr bwMode="auto">
                <a:xfrm>
                  <a:off x="1262"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2" name="Freeform 126"/>
                <p:cNvSpPr>
                  <a:spLocks/>
                </p:cNvSpPr>
                <p:nvPr/>
              </p:nvSpPr>
              <p:spPr bwMode="auto">
                <a:xfrm>
                  <a:off x="126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3" name="Freeform 127"/>
                <p:cNvSpPr>
                  <a:spLocks/>
                </p:cNvSpPr>
                <p:nvPr/>
              </p:nvSpPr>
              <p:spPr bwMode="auto">
                <a:xfrm>
                  <a:off x="127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4" name="Freeform 128"/>
                <p:cNvSpPr>
                  <a:spLocks/>
                </p:cNvSpPr>
                <p:nvPr/>
              </p:nvSpPr>
              <p:spPr bwMode="auto">
                <a:xfrm>
                  <a:off x="1275"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5" name="Freeform 129"/>
                <p:cNvSpPr>
                  <a:spLocks/>
                </p:cNvSpPr>
                <p:nvPr/>
              </p:nvSpPr>
              <p:spPr bwMode="auto">
                <a:xfrm>
                  <a:off x="127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6" name="Freeform 130"/>
                <p:cNvSpPr>
                  <a:spLocks/>
                </p:cNvSpPr>
                <p:nvPr/>
              </p:nvSpPr>
              <p:spPr bwMode="auto">
                <a:xfrm>
                  <a:off x="1282"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7" name="Freeform 131"/>
                <p:cNvSpPr>
                  <a:spLocks/>
                </p:cNvSpPr>
                <p:nvPr/>
              </p:nvSpPr>
              <p:spPr bwMode="auto">
                <a:xfrm>
                  <a:off x="1287"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8" name="Freeform 132"/>
                <p:cNvSpPr>
                  <a:spLocks/>
                </p:cNvSpPr>
                <p:nvPr/>
              </p:nvSpPr>
              <p:spPr bwMode="auto">
                <a:xfrm>
                  <a:off x="1295" y="3834"/>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69" name="Freeform 133"/>
                <p:cNvSpPr>
                  <a:spLocks/>
                </p:cNvSpPr>
                <p:nvPr/>
              </p:nvSpPr>
              <p:spPr bwMode="auto">
                <a:xfrm>
                  <a:off x="130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0" name="Freeform 134"/>
                <p:cNvSpPr>
                  <a:spLocks/>
                </p:cNvSpPr>
                <p:nvPr/>
              </p:nvSpPr>
              <p:spPr bwMode="auto">
                <a:xfrm>
                  <a:off x="1311"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1" name="Freeform 135"/>
                <p:cNvSpPr>
                  <a:spLocks/>
                </p:cNvSpPr>
                <p:nvPr/>
              </p:nvSpPr>
              <p:spPr bwMode="auto">
                <a:xfrm>
                  <a:off x="1313" y="3834"/>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2" name="Freeform 136"/>
                <p:cNvSpPr>
                  <a:spLocks/>
                </p:cNvSpPr>
                <p:nvPr/>
              </p:nvSpPr>
              <p:spPr bwMode="auto">
                <a:xfrm>
                  <a:off x="132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3" name="Freeform 137"/>
                <p:cNvSpPr>
                  <a:spLocks/>
                </p:cNvSpPr>
                <p:nvPr/>
              </p:nvSpPr>
              <p:spPr bwMode="auto">
                <a:xfrm>
                  <a:off x="132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4" name="Freeform 138"/>
                <p:cNvSpPr>
                  <a:spLocks/>
                </p:cNvSpPr>
                <p:nvPr/>
              </p:nvSpPr>
              <p:spPr bwMode="auto">
                <a:xfrm>
                  <a:off x="1331"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5" name="Freeform 139"/>
                <p:cNvSpPr>
                  <a:spLocks/>
                </p:cNvSpPr>
                <p:nvPr/>
              </p:nvSpPr>
              <p:spPr bwMode="auto">
                <a:xfrm>
                  <a:off x="1338"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6" name="Freeform 140"/>
                <p:cNvSpPr>
                  <a:spLocks/>
                </p:cNvSpPr>
                <p:nvPr/>
              </p:nvSpPr>
              <p:spPr bwMode="auto">
                <a:xfrm>
                  <a:off x="134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7" name="Freeform 141"/>
                <p:cNvSpPr>
                  <a:spLocks/>
                </p:cNvSpPr>
                <p:nvPr/>
              </p:nvSpPr>
              <p:spPr bwMode="auto">
                <a:xfrm>
                  <a:off x="1345"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8" name="Freeform 142"/>
                <p:cNvSpPr>
                  <a:spLocks/>
                </p:cNvSpPr>
                <p:nvPr/>
              </p:nvSpPr>
              <p:spPr bwMode="auto">
                <a:xfrm>
                  <a:off x="1347"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79" name="Freeform 143"/>
                <p:cNvSpPr>
                  <a:spLocks/>
                </p:cNvSpPr>
                <p:nvPr/>
              </p:nvSpPr>
              <p:spPr bwMode="auto">
                <a:xfrm>
                  <a:off x="1352"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0" name="Freeform 144"/>
                <p:cNvSpPr>
                  <a:spLocks/>
                </p:cNvSpPr>
                <p:nvPr/>
              </p:nvSpPr>
              <p:spPr bwMode="auto">
                <a:xfrm>
                  <a:off x="1363" y="3834"/>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1" name="Freeform 145"/>
                <p:cNvSpPr>
                  <a:spLocks/>
                </p:cNvSpPr>
                <p:nvPr/>
              </p:nvSpPr>
              <p:spPr bwMode="auto">
                <a:xfrm>
                  <a:off x="137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2" name="Freeform 146"/>
                <p:cNvSpPr>
                  <a:spLocks/>
                </p:cNvSpPr>
                <p:nvPr/>
              </p:nvSpPr>
              <p:spPr bwMode="auto">
                <a:xfrm>
                  <a:off x="138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3" name="Freeform 147"/>
                <p:cNvSpPr>
                  <a:spLocks/>
                </p:cNvSpPr>
                <p:nvPr/>
              </p:nvSpPr>
              <p:spPr bwMode="auto">
                <a:xfrm>
                  <a:off x="138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4" name="Freeform 148"/>
                <p:cNvSpPr>
                  <a:spLocks/>
                </p:cNvSpPr>
                <p:nvPr/>
              </p:nvSpPr>
              <p:spPr bwMode="auto">
                <a:xfrm>
                  <a:off x="1392"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5" name="Freeform 149"/>
                <p:cNvSpPr>
                  <a:spLocks/>
                </p:cNvSpPr>
                <p:nvPr/>
              </p:nvSpPr>
              <p:spPr bwMode="auto">
                <a:xfrm>
                  <a:off x="1393"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6" name="Freeform 150"/>
                <p:cNvSpPr>
                  <a:spLocks/>
                </p:cNvSpPr>
                <p:nvPr/>
              </p:nvSpPr>
              <p:spPr bwMode="auto">
                <a:xfrm>
                  <a:off x="1402"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7" name="Freeform 151"/>
                <p:cNvSpPr>
                  <a:spLocks/>
                </p:cNvSpPr>
                <p:nvPr/>
              </p:nvSpPr>
              <p:spPr bwMode="auto">
                <a:xfrm>
                  <a:off x="1406"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8" name="Freeform 152"/>
                <p:cNvSpPr>
                  <a:spLocks/>
                </p:cNvSpPr>
                <p:nvPr/>
              </p:nvSpPr>
              <p:spPr bwMode="auto">
                <a:xfrm>
                  <a:off x="1415"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89" name="Freeform 153"/>
                <p:cNvSpPr>
                  <a:spLocks/>
                </p:cNvSpPr>
                <p:nvPr/>
              </p:nvSpPr>
              <p:spPr bwMode="auto">
                <a:xfrm>
                  <a:off x="1419"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0" name="Freeform 154"/>
                <p:cNvSpPr>
                  <a:spLocks/>
                </p:cNvSpPr>
                <p:nvPr/>
              </p:nvSpPr>
              <p:spPr bwMode="auto">
                <a:xfrm>
                  <a:off x="1428"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1" name="Freeform 155"/>
                <p:cNvSpPr>
                  <a:spLocks/>
                </p:cNvSpPr>
                <p:nvPr/>
              </p:nvSpPr>
              <p:spPr bwMode="auto">
                <a:xfrm>
                  <a:off x="1431" y="3834"/>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2" name="Freeform 156"/>
                <p:cNvSpPr>
                  <a:spLocks/>
                </p:cNvSpPr>
                <p:nvPr/>
              </p:nvSpPr>
              <p:spPr bwMode="auto">
                <a:xfrm>
                  <a:off x="145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3" name="Freeform 157"/>
                <p:cNvSpPr>
                  <a:spLocks/>
                </p:cNvSpPr>
                <p:nvPr/>
              </p:nvSpPr>
              <p:spPr bwMode="auto">
                <a:xfrm>
                  <a:off x="1455"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4" name="Freeform 158"/>
                <p:cNvSpPr>
                  <a:spLocks/>
                </p:cNvSpPr>
                <p:nvPr/>
              </p:nvSpPr>
              <p:spPr bwMode="auto">
                <a:xfrm>
                  <a:off x="1456"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5" name="Freeform 159"/>
                <p:cNvSpPr>
                  <a:spLocks/>
                </p:cNvSpPr>
                <p:nvPr/>
              </p:nvSpPr>
              <p:spPr bwMode="auto">
                <a:xfrm>
                  <a:off x="145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6" name="Freeform 160"/>
                <p:cNvSpPr>
                  <a:spLocks/>
                </p:cNvSpPr>
                <p:nvPr/>
              </p:nvSpPr>
              <p:spPr bwMode="auto">
                <a:xfrm>
                  <a:off x="1462"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7" name="Freeform 161"/>
                <p:cNvSpPr>
                  <a:spLocks/>
                </p:cNvSpPr>
                <p:nvPr/>
              </p:nvSpPr>
              <p:spPr bwMode="auto">
                <a:xfrm>
                  <a:off x="1465"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8" name="Freeform 162"/>
                <p:cNvSpPr>
                  <a:spLocks/>
                </p:cNvSpPr>
                <p:nvPr/>
              </p:nvSpPr>
              <p:spPr bwMode="auto">
                <a:xfrm>
                  <a:off x="1471"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199" name="Freeform 163"/>
                <p:cNvSpPr>
                  <a:spLocks/>
                </p:cNvSpPr>
                <p:nvPr/>
              </p:nvSpPr>
              <p:spPr bwMode="auto">
                <a:xfrm>
                  <a:off x="1473"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0" name="Freeform 164"/>
                <p:cNvSpPr>
                  <a:spLocks/>
                </p:cNvSpPr>
                <p:nvPr/>
              </p:nvSpPr>
              <p:spPr bwMode="auto">
                <a:xfrm>
                  <a:off x="1482"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1" name="Freeform 165"/>
                <p:cNvSpPr>
                  <a:spLocks/>
                </p:cNvSpPr>
                <p:nvPr/>
              </p:nvSpPr>
              <p:spPr bwMode="auto">
                <a:xfrm>
                  <a:off x="1483"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2" name="Freeform 166"/>
                <p:cNvSpPr>
                  <a:spLocks/>
                </p:cNvSpPr>
                <p:nvPr/>
              </p:nvSpPr>
              <p:spPr bwMode="auto">
                <a:xfrm>
                  <a:off x="1485"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3" name="Freeform 167"/>
                <p:cNvSpPr>
                  <a:spLocks/>
                </p:cNvSpPr>
                <p:nvPr/>
              </p:nvSpPr>
              <p:spPr bwMode="auto">
                <a:xfrm>
                  <a:off x="1492"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4" name="Freeform 168"/>
                <p:cNvSpPr>
                  <a:spLocks/>
                </p:cNvSpPr>
                <p:nvPr/>
              </p:nvSpPr>
              <p:spPr bwMode="auto">
                <a:xfrm>
                  <a:off x="1503"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5" name="Freeform 169"/>
                <p:cNvSpPr>
                  <a:spLocks/>
                </p:cNvSpPr>
                <p:nvPr/>
              </p:nvSpPr>
              <p:spPr bwMode="auto">
                <a:xfrm>
                  <a:off x="1509" y="3834"/>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6" name="Freeform 170"/>
                <p:cNvSpPr>
                  <a:spLocks/>
                </p:cNvSpPr>
                <p:nvPr/>
              </p:nvSpPr>
              <p:spPr bwMode="auto">
                <a:xfrm>
                  <a:off x="151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7" name="Freeform 171"/>
                <p:cNvSpPr>
                  <a:spLocks/>
                </p:cNvSpPr>
                <p:nvPr/>
              </p:nvSpPr>
              <p:spPr bwMode="auto">
                <a:xfrm>
                  <a:off x="1521"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8" name="Freeform 172"/>
                <p:cNvSpPr>
                  <a:spLocks/>
                </p:cNvSpPr>
                <p:nvPr/>
              </p:nvSpPr>
              <p:spPr bwMode="auto">
                <a:xfrm>
                  <a:off x="152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09" name="Freeform 173"/>
                <p:cNvSpPr>
                  <a:spLocks/>
                </p:cNvSpPr>
                <p:nvPr/>
              </p:nvSpPr>
              <p:spPr bwMode="auto">
                <a:xfrm>
                  <a:off x="1527"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0" name="Freeform 174"/>
                <p:cNvSpPr>
                  <a:spLocks/>
                </p:cNvSpPr>
                <p:nvPr/>
              </p:nvSpPr>
              <p:spPr bwMode="auto">
                <a:xfrm>
                  <a:off x="153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1" name="Freeform 175"/>
                <p:cNvSpPr>
                  <a:spLocks/>
                </p:cNvSpPr>
                <p:nvPr/>
              </p:nvSpPr>
              <p:spPr bwMode="auto">
                <a:xfrm>
                  <a:off x="1532"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2" name="Freeform 176"/>
                <p:cNvSpPr>
                  <a:spLocks/>
                </p:cNvSpPr>
                <p:nvPr/>
              </p:nvSpPr>
              <p:spPr bwMode="auto">
                <a:xfrm>
                  <a:off x="1536"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3" name="Freeform 177"/>
                <p:cNvSpPr>
                  <a:spLocks/>
                </p:cNvSpPr>
                <p:nvPr/>
              </p:nvSpPr>
              <p:spPr bwMode="auto">
                <a:xfrm>
                  <a:off x="1537"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4" name="Freeform 178"/>
                <p:cNvSpPr>
                  <a:spLocks/>
                </p:cNvSpPr>
                <p:nvPr/>
              </p:nvSpPr>
              <p:spPr bwMode="auto">
                <a:xfrm>
                  <a:off x="1545"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5" name="Freeform 179"/>
                <p:cNvSpPr>
                  <a:spLocks/>
                </p:cNvSpPr>
                <p:nvPr/>
              </p:nvSpPr>
              <p:spPr bwMode="auto">
                <a:xfrm>
                  <a:off x="154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6" name="Freeform 180"/>
                <p:cNvSpPr>
                  <a:spLocks/>
                </p:cNvSpPr>
                <p:nvPr/>
              </p:nvSpPr>
              <p:spPr bwMode="auto">
                <a:xfrm>
                  <a:off x="1552"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7" name="Freeform 181"/>
                <p:cNvSpPr>
                  <a:spLocks/>
                </p:cNvSpPr>
                <p:nvPr/>
              </p:nvSpPr>
              <p:spPr bwMode="auto">
                <a:xfrm>
                  <a:off x="1555"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8" name="Freeform 182"/>
                <p:cNvSpPr>
                  <a:spLocks/>
                </p:cNvSpPr>
                <p:nvPr/>
              </p:nvSpPr>
              <p:spPr bwMode="auto">
                <a:xfrm>
                  <a:off x="1563"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19" name="Freeform 183"/>
                <p:cNvSpPr>
                  <a:spLocks/>
                </p:cNvSpPr>
                <p:nvPr/>
              </p:nvSpPr>
              <p:spPr bwMode="auto">
                <a:xfrm>
                  <a:off x="1564"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0" name="Freeform 184"/>
                <p:cNvSpPr>
                  <a:spLocks/>
                </p:cNvSpPr>
                <p:nvPr/>
              </p:nvSpPr>
              <p:spPr bwMode="auto">
                <a:xfrm>
                  <a:off x="1575"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1" name="Freeform 185"/>
                <p:cNvSpPr>
                  <a:spLocks/>
                </p:cNvSpPr>
                <p:nvPr/>
              </p:nvSpPr>
              <p:spPr bwMode="auto">
                <a:xfrm>
                  <a:off x="158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2" name="Freeform 186"/>
                <p:cNvSpPr>
                  <a:spLocks/>
                </p:cNvSpPr>
                <p:nvPr/>
              </p:nvSpPr>
              <p:spPr bwMode="auto">
                <a:xfrm>
                  <a:off x="158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3" name="Freeform 187"/>
                <p:cNvSpPr>
                  <a:spLocks/>
                </p:cNvSpPr>
                <p:nvPr/>
              </p:nvSpPr>
              <p:spPr bwMode="auto">
                <a:xfrm>
                  <a:off x="1588"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4" name="Freeform 188"/>
                <p:cNvSpPr>
                  <a:spLocks/>
                </p:cNvSpPr>
                <p:nvPr/>
              </p:nvSpPr>
              <p:spPr bwMode="auto">
                <a:xfrm>
                  <a:off x="1590"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5" name="Freeform 189"/>
                <p:cNvSpPr>
                  <a:spLocks/>
                </p:cNvSpPr>
                <p:nvPr/>
              </p:nvSpPr>
              <p:spPr bwMode="auto">
                <a:xfrm>
                  <a:off x="1595"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6" name="Freeform 190"/>
                <p:cNvSpPr>
                  <a:spLocks/>
                </p:cNvSpPr>
                <p:nvPr/>
              </p:nvSpPr>
              <p:spPr bwMode="auto">
                <a:xfrm>
                  <a:off x="1597"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7" name="Freeform 191"/>
                <p:cNvSpPr>
                  <a:spLocks/>
                </p:cNvSpPr>
                <p:nvPr/>
              </p:nvSpPr>
              <p:spPr bwMode="auto">
                <a:xfrm>
                  <a:off x="1602"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8" name="Freeform 192"/>
                <p:cNvSpPr>
                  <a:spLocks/>
                </p:cNvSpPr>
                <p:nvPr/>
              </p:nvSpPr>
              <p:spPr bwMode="auto">
                <a:xfrm>
                  <a:off x="1604"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29" name="Freeform 193"/>
                <p:cNvSpPr>
                  <a:spLocks/>
                </p:cNvSpPr>
                <p:nvPr/>
              </p:nvSpPr>
              <p:spPr bwMode="auto">
                <a:xfrm>
                  <a:off x="1609"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0" name="Freeform 194"/>
                <p:cNvSpPr>
                  <a:spLocks/>
                </p:cNvSpPr>
                <p:nvPr/>
              </p:nvSpPr>
              <p:spPr bwMode="auto">
                <a:xfrm>
                  <a:off x="1617"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1" name="Freeform 195"/>
                <p:cNvSpPr>
                  <a:spLocks/>
                </p:cNvSpPr>
                <p:nvPr/>
              </p:nvSpPr>
              <p:spPr bwMode="auto">
                <a:xfrm>
                  <a:off x="1620"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2" name="Freeform 196"/>
                <p:cNvSpPr>
                  <a:spLocks/>
                </p:cNvSpPr>
                <p:nvPr/>
              </p:nvSpPr>
              <p:spPr bwMode="auto">
                <a:xfrm>
                  <a:off x="1626"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3" name="Freeform 197"/>
                <p:cNvSpPr>
                  <a:spLocks/>
                </p:cNvSpPr>
                <p:nvPr/>
              </p:nvSpPr>
              <p:spPr bwMode="auto">
                <a:xfrm>
                  <a:off x="1627"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4" name="Freeform 198"/>
                <p:cNvSpPr>
                  <a:spLocks/>
                </p:cNvSpPr>
                <p:nvPr/>
              </p:nvSpPr>
              <p:spPr bwMode="auto">
                <a:xfrm>
                  <a:off x="1629" y="3834"/>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5" name="Freeform 199"/>
                <p:cNvSpPr>
                  <a:spLocks/>
                </p:cNvSpPr>
                <p:nvPr/>
              </p:nvSpPr>
              <p:spPr bwMode="auto">
                <a:xfrm>
                  <a:off x="1644"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6" name="Freeform 200"/>
                <p:cNvSpPr>
                  <a:spLocks/>
                </p:cNvSpPr>
                <p:nvPr/>
              </p:nvSpPr>
              <p:spPr bwMode="auto">
                <a:xfrm>
                  <a:off x="1647"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7" name="Freeform 201"/>
                <p:cNvSpPr>
                  <a:spLocks/>
                </p:cNvSpPr>
                <p:nvPr/>
              </p:nvSpPr>
              <p:spPr bwMode="auto">
                <a:xfrm>
                  <a:off x="1654"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8" name="Freeform 202"/>
                <p:cNvSpPr>
                  <a:spLocks/>
                </p:cNvSpPr>
                <p:nvPr/>
              </p:nvSpPr>
              <p:spPr bwMode="auto">
                <a:xfrm>
                  <a:off x="166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39" name="Freeform 203"/>
                <p:cNvSpPr>
                  <a:spLocks/>
                </p:cNvSpPr>
                <p:nvPr/>
              </p:nvSpPr>
              <p:spPr bwMode="auto">
                <a:xfrm>
                  <a:off x="1667"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0" name="Freeform 204"/>
                <p:cNvSpPr>
                  <a:spLocks/>
                </p:cNvSpPr>
                <p:nvPr/>
              </p:nvSpPr>
              <p:spPr bwMode="auto">
                <a:xfrm>
                  <a:off x="1669"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1" name="Freeform 205"/>
                <p:cNvSpPr>
                  <a:spLocks/>
                </p:cNvSpPr>
                <p:nvPr/>
              </p:nvSpPr>
              <p:spPr bwMode="auto">
                <a:xfrm>
                  <a:off x="1678"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2" name="Freeform 206"/>
                <p:cNvSpPr>
                  <a:spLocks/>
                </p:cNvSpPr>
                <p:nvPr/>
              </p:nvSpPr>
              <p:spPr bwMode="auto">
                <a:xfrm>
                  <a:off x="1680" y="3834"/>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3" name="Freeform 207"/>
                <p:cNvSpPr>
                  <a:spLocks/>
                </p:cNvSpPr>
                <p:nvPr/>
              </p:nvSpPr>
              <p:spPr bwMode="auto">
                <a:xfrm>
                  <a:off x="1690" y="3834"/>
                  <a:ext cx="24" cy="1"/>
                </a:xfrm>
                <a:custGeom>
                  <a:avLst/>
                  <a:gdLst>
                    <a:gd name="T0" fmla="*/ 0 w 13"/>
                    <a:gd name="T1" fmla="*/ 0 h 1"/>
                    <a:gd name="T2" fmla="*/ 277 w 13"/>
                    <a:gd name="T3" fmla="*/ 0 h 1"/>
                    <a:gd name="T4" fmla="*/ 277 w 13"/>
                    <a:gd name="T5" fmla="*/ 0 h 1"/>
                    <a:gd name="T6" fmla="*/ 277 w 13"/>
                    <a:gd name="T7" fmla="*/ 0 h 1"/>
                    <a:gd name="T8" fmla="*/ 511 w 13"/>
                    <a:gd name="T9" fmla="*/ 0 h 1"/>
                    <a:gd name="T10" fmla="*/ 511 w 13"/>
                    <a:gd name="T11" fmla="*/ 0 h 1"/>
                    <a:gd name="T12" fmla="*/ 511 w 13"/>
                    <a:gd name="T13" fmla="*/ 0 h 1"/>
                    <a:gd name="T14" fmla="*/ 794 w 13"/>
                    <a:gd name="T15" fmla="*/ 0 h 1"/>
                    <a:gd name="T16" fmla="*/ 794 w 13"/>
                    <a:gd name="T17" fmla="*/ 0 h 1"/>
                    <a:gd name="T18" fmla="*/ 794 w 13"/>
                    <a:gd name="T19" fmla="*/ 0 h 1"/>
                    <a:gd name="T20" fmla="*/ 943 w 13"/>
                    <a:gd name="T21" fmla="*/ 0 h 1"/>
                    <a:gd name="T22" fmla="*/ 943 w 13"/>
                    <a:gd name="T23" fmla="*/ 0 h 1"/>
                    <a:gd name="T24" fmla="*/ 943 w 13"/>
                    <a:gd name="T25" fmla="*/ 0 h 1"/>
                    <a:gd name="T26" fmla="*/ 1220 w 13"/>
                    <a:gd name="T27" fmla="*/ 0 h 1"/>
                    <a:gd name="T28" fmla="*/ 1220 w 13"/>
                    <a:gd name="T29" fmla="*/ 0 h 1"/>
                    <a:gd name="T30" fmla="*/ 1220 w 13"/>
                    <a:gd name="T31" fmla="*/ 0 h 1"/>
                    <a:gd name="T32" fmla="*/ 1466 w 13"/>
                    <a:gd name="T33" fmla="*/ 0 h 1"/>
                    <a:gd name="T34" fmla="*/ 1466 w 13"/>
                    <a:gd name="T35" fmla="*/ 0 h 1"/>
                    <a:gd name="T36" fmla="*/ 1466 w 13"/>
                    <a:gd name="T37" fmla="*/ 0 h 1"/>
                    <a:gd name="T38" fmla="*/ 1741 w 13"/>
                    <a:gd name="T39" fmla="*/ 0 h 1"/>
                    <a:gd name="T40" fmla="*/ 1741 w 13"/>
                    <a:gd name="T41" fmla="*/ 0 h 1"/>
                    <a:gd name="T42" fmla="*/ 1741 w 13"/>
                    <a:gd name="T43" fmla="*/ 0 h 1"/>
                    <a:gd name="T44" fmla="*/ 2058 w 13"/>
                    <a:gd name="T45" fmla="*/ 0 h 1"/>
                    <a:gd name="T46" fmla="*/ 2058 w 13"/>
                    <a:gd name="T47" fmla="*/ 0 h 1"/>
                    <a:gd name="T48" fmla="*/ 2058 w 13"/>
                    <a:gd name="T49" fmla="*/ 0 h 1"/>
                    <a:gd name="T50" fmla="*/ 2252 w 13"/>
                    <a:gd name="T51" fmla="*/ 0 h 1"/>
                    <a:gd name="T52" fmla="*/ 2252 w 13"/>
                    <a:gd name="T53" fmla="*/ 0 h 1"/>
                    <a:gd name="T54" fmla="*/ 2252 w 13"/>
                    <a:gd name="T55" fmla="*/ 0 h 1"/>
                    <a:gd name="T56" fmla="*/ 2430 w 13"/>
                    <a:gd name="T57" fmla="*/ 0 h 1"/>
                    <a:gd name="T58" fmla="*/ 2430 w 13"/>
                    <a:gd name="T59" fmla="*/ 0 h 1"/>
                    <a:gd name="T60" fmla="*/ 2430 w 13"/>
                    <a:gd name="T61" fmla="*/ 0 h 1"/>
                    <a:gd name="T62" fmla="*/ 2706 w 13"/>
                    <a:gd name="T63" fmla="*/ 0 h 1"/>
                    <a:gd name="T64" fmla="*/ 2706 w 13"/>
                    <a:gd name="T65" fmla="*/ 0 h 1"/>
                    <a:gd name="T66" fmla="*/ 2706 w 13"/>
                    <a:gd name="T67" fmla="*/ 0 h 1"/>
                    <a:gd name="T68" fmla="*/ 2996 w 13"/>
                    <a:gd name="T69" fmla="*/ 0 h 1"/>
                    <a:gd name="T70" fmla="*/ 2996 w 13"/>
                    <a:gd name="T71" fmla="*/ 0 h 1"/>
                    <a:gd name="T72" fmla="*/ 2996 w 13"/>
                    <a:gd name="T73" fmla="*/ 0 h 1"/>
                    <a:gd name="T74" fmla="*/ 3214 w 13"/>
                    <a:gd name="T75" fmla="*/ 0 h 1"/>
                    <a:gd name="T76" fmla="*/ 3214 w 13"/>
                    <a:gd name="T77" fmla="*/ 0 h 1"/>
                    <a:gd name="T78" fmla="*/ 3214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4" name="Freeform 208"/>
                <p:cNvSpPr>
                  <a:spLocks/>
                </p:cNvSpPr>
                <p:nvPr/>
              </p:nvSpPr>
              <p:spPr bwMode="auto">
                <a:xfrm>
                  <a:off x="1714" y="3834"/>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5" name="Freeform 209"/>
                <p:cNvSpPr>
                  <a:spLocks/>
                </p:cNvSpPr>
                <p:nvPr/>
              </p:nvSpPr>
              <p:spPr bwMode="auto">
                <a:xfrm>
                  <a:off x="1726"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6" name="Freeform 211"/>
                <p:cNvSpPr>
                  <a:spLocks/>
                </p:cNvSpPr>
                <p:nvPr/>
              </p:nvSpPr>
              <p:spPr bwMode="auto">
                <a:xfrm>
                  <a:off x="1728"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7" name="Freeform 212"/>
                <p:cNvSpPr>
                  <a:spLocks/>
                </p:cNvSpPr>
                <p:nvPr/>
              </p:nvSpPr>
              <p:spPr bwMode="auto">
                <a:xfrm>
                  <a:off x="173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8" name="Freeform 213"/>
                <p:cNvSpPr>
                  <a:spLocks/>
                </p:cNvSpPr>
                <p:nvPr/>
              </p:nvSpPr>
              <p:spPr bwMode="auto">
                <a:xfrm>
                  <a:off x="1732"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49" name="Freeform 214"/>
                <p:cNvSpPr>
                  <a:spLocks/>
                </p:cNvSpPr>
                <p:nvPr/>
              </p:nvSpPr>
              <p:spPr bwMode="auto">
                <a:xfrm>
                  <a:off x="1739"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0" name="Freeform 215"/>
                <p:cNvSpPr>
                  <a:spLocks/>
                </p:cNvSpPr>
                <p:nvPr/>
              </p:nvSpPr>
              <p:spPr bwMode="auto">
                <a:xfrm>
                  <a:off x="1743"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1" name="Freeform 216"/>
                <p:cNvSpPr>
                  <a:spLocks/>
                </p:cNvSpPr>
                <p:nvPr/>
              </p:nvSpPr>
              <p:spPr bwMode="auto">
                <a:xfrm>
                  <a:off x="1748"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2" name="Freeform 217"/>
                <p:cNvSpPr>
                  <a:spLocks/>
                </p:cNvSpPr>
                <p:nvPr/>
              </p:nvSpPr>
              <p:spPr bwMode="auto">
                <a:xfrm>
                  <a:off x="1755"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3" name="Freeform 218"/>
                <p:cNvSpPr>
                  <a:spLocks/>
                </p:cNvSpPr>
                <p:nvPr/>
              </p:nvSpPr>
              <p:spPr bwMode="auto">
                <a:xfrm>
                  <a:off x="1766"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4" name="Freeform 219"/>
                <p:cNvSpPr>
                  <a:spLocks/>
                </p:cNvSpPr>
                <p:nvPr/>
              </p:nvSpPr>
              <p:spPr bwMode="auto">
                <a:xfrm>
                  <a:off x="1775"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5" name="Freeform 220"/>
                <p:cNvSpPr>
                  <a:spLocks/>
                </p:cNvSpPr>
                <p:nvPr/>
              </p:nvSpPr>
              <p:spPr bwMode="auto">
                <a:xfrm>
                  <a:off x="178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6" name="Freeform 221"/>
                <p:cNvSpPr>
                  <a:spLocks/>
                </p:cNvSpPr>
                <p:nvPr/>
              </p:nvSpPr>
              <p:spPr bwMode="auto">
                <a:xfrm>
                  <a:off x="1788"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7" name="Freeform 222"/>
                <p:cNvSpPr>
                  <a:spLocks/>
                </p:cNvSpPr>
                <p:nvPr/>
              </p:nvSpPr>
              <p:spPr bwMode="auto">
                <a:xfrm>
                  <a:off x="1789"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8" name="Freeform 223"/>
                <p:cNvSpPr>
                  <a:spLocks/>
                </p:cNvSpPr>
                <p:nvPr/>
              </p:nvSpPr>
              <p:spPr bwMode="auto">
                <a:xfrm>
                  <a:off x="1793"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59" name="Freeform 224"/>
                <p:cNvSpPr>
                  <a:spLocks/>
                </p:cNvSpPr>
                <p:nvPr/>
              </p:nvSpPr>
              <p:spPr bwMode="auto">
                <a:xfrm>
                  <a:off x="1797"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0" name="Freeform 225"/>
                <p:cNvSpPr>
                  <a:spLocks/>
                </p:cNvSpPr>
                <p:nvPr/>
              </p:nvSpPr>
              <p:spPr bwMode="auto">
                <a:xfrm>
                  <a:off x="179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1" name="Freeform 226"/>
                <p:cNvSpPr>
                  <a:spLocks/>
                </p:cNvSpPr>
                <p:nvPr/>
              </p:nvSpPr>
              <p:spPr bwMode="auto">
                <a:xfrm>
                  <a:off x="1802"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2" name="Freeform 227"/>
                <p:cNvSpPr>
                  <a:spLocks/>
                </p:cNvSpPr>
                <p:nvPr/>
              </p:nvSpPr>
              <p:spPr bwMode="auto">
                <a:xfrm>
                  <a:off x="1807"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3" name="Freeform 228"/>
                <p:cNvSpPr>
                  <a:spLocks/>
                </p:cNvSpPr>
                <p:nvPr/>
              </p:nvSpPr>
              <p:spPr bwMode="auto">
                <a:xfrm>
                  <a:off x="180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4" name="Freeform 229"/>
                <p:cNvSpPr>
                  <a:spLocks/>
                </p:cNvSpPr>
                <p:nvPr/>
              </p:nvSpPr>
              <p:spPr bwMode="auto">
                <a:xfrm>
                  <a:off x="1811"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5" name="Freeform 230"/>
                <p:cNvSpPr>
                  <a:spLocks/>
                </p:cNvSpPr>
                <p:nvPr/>
              </p:nvSpPr>
              <p:spPr bwMode="auto">
                <a:xfrm>
                  <a:off x="1820"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6" name="Freeform 231"/>
                <p:cNvSpPr>
                  <a:spLocks/>
                </p:cNvSpPr>
                <p:nvPr/>
              </p:nvSpPr>
              <p:spPr bwMode="auto">
                <a:xfrm>
                  <a:off x="1827"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7" name="Freeform 232"/>
                <p:cNvSpPr>
                  <a:spLocks/>
                </p:cNvSpPr>
                <p:nvPr/>
              </p:nvSpPr>
              <p:spPr bwMode="auto">
                <a:xfrm>
                  <a:off x="1833"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8" name="Freeform 233"/>
                <p:cNvSpPr>
                  <a:spLocks/>
                </p:cNvSpPr>
                <p:nvPr/>
              </p:nvSpPr>
              <p:spPr bwMode="auto">
                <a:xfrm>
                  <a:off x="1836"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69" name="Freeform 234"/>
                <p:cNvSpPr>
                  <a:spLocks/>
                </p:cNvSpPr>
                <p:nvPr/>
              </p:nvSpPr>
              <p:spPr bwMode="auto">
                <a:xfrm>
                  <a:off x="1842"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0" name="Freeform 235"/>
                <p:cNvSpPr>
                  <a:spLocks/>
                </p:cNvSpPr>
                <p:nvPr/>
              </p:nvSpPr>
              <p:spPr bwMode="auto">
                <a:xfrm>
                  <a:off x="1849"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1" name="Freeform 236"/>
                <p:cNvSpPr>
                  <a:spLocks/>
                </p:cNvSpPr>
                <p:nvPr/>
              </p:nvSpPr>
              <p:spPr bwMode="auto">
                <a:xfrm>
                  <a:off x="1858"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2" name="Freeform 237"/>
                <p:cNvSpPr>
                  <a:spLocks/>
                </p:cNvSpPr>
                <p:nvPr/>
              </p:nvSpPr>
              <p:spPr bwMode="auto">
                <a:xfrm>
                  <a:off x="186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3" name="Freeform 238"/>
                <p:cNvSpPr>
                  <a:spLocks/>
                </p:cNvSpPr>
                <p:nvPr/>
              </p:nvSpPr>
              <p:spPr bwMode="auto">
                <a:xfrm>
                  <a:off x="1865"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4" name="Freeform 239"/>
                <p:cNvSpPr>
                  <a:spLocks/>
                </p:cNvSpPr>
                <p:nvPr/>
              </p:nvSpPr>
              <p:spPr bwMode="auto">
                <a:xfrm>
                  <a:off x="1870" y="3834"/>
                  <a:ext cx="17" cy="1"/>
                </a:xfrm>
                <a:custGeom>
                  <a:avLst/>
                  <a:gdLst>
                    <a:gd name="T0" fmla="*/ 0 w 9"/>
                    <a:gd name="T1" fmla="*/ 0 h 1"/>
                    <a:gd name="T2" fmla="*/ 357 w 9"/>
                    <a:gd name="T3" fmla="*/ 0 h 1"/>
                    <a:gd name="T4" fmla="*/ 357 w 9"/>
                    <a:gd name="T5" fmla="*/ 0 h 1"/>
                    <a:gd name="T6" fmla="*/ 357 w 9"/>
                    <a:gd name="T7" fmla="*/ 0 h 1"/>
                    <a:gd name="T8" fmla="*/ 674 w 9"/>
                    <a:gd name="T9" fmla="*/ 0 h 1"/>
                    <a:gd name="T10" fmla="*/ 674 w 9"/>
                    <a:gd name="T11" fmla="*/ 0 h 1"/>
                    <a:gd name="T12" fmla="*/ 674 w 9"/>
                    <a:gd name="T13" fmla="*/ 0 h 1"/>
                    <a:gd name="T14" fmla="*/ 971 w 9"/>
                    <a:gd name="T15" fmla="*/ 0 h 1"/>
                    <a:gd name="T16" fmla="*/ 971 w 9"/>
                    <a:gd name="T17" fmla="*/ 0 h 1"/>
                    <a:gd name="T18" fmla="*/ 971 w 9"/>
                    <a:gd name="T19" fmla="*/ 0 h 1"/>
                    <a:gd name="T20" fmla="*/ 1273 w 9"/>
                    <a:gd name="T21" fmla="*/ 0 h 1"/>
                    <a:gd name="T22" fmla="*/ 1273 w 9"/>
                    <a:gd name="T23" fmla="*/ 0 h 1"/>
                    <a:gd name="T24" fmla="*/ 1273 w 9"/>
                    <a:gd name="T25" fmla="*/ 0 h 1"/>
                    <a:gd name="T26" fmla="*/ 1434 w 9"/>
                    <a:gd name="T27" fmla="*/ 0 h 1"/>
                    <a:gd name="T28" fmla="*/ 1434 w 9"/>
                    <a:gd name="T29" fmla="*/ 0 h 1"/>
                    <a:gd name="T30" fmla="*/ 1434 w 9"/>
                    <a:gd name="T31" fmla="*/ 0 h 1"/>
                    <a:gd name="T32" fmla="*/ 1834 w 9"/>
                    <a:gd name="T33" fmla="*/ 0 h 1"/>
                    <a:gd name="T34" fmla="*/ 1834 w 9"/>
                    <a:gd name="T35" fmla="*/ 0 h 1"/>
                    <a:gd name="T36" fmla="*/ 1834 w 9"/>
                    <a:gd name="T37" fmla="*/ 0 h 1"/>
                    <a:gd name="T38" fmla="*/ 2136 w 9"/>
                    <a:gd name="T39" fmla="*/ 0 h 1"/>
                    <a:gd name="T40" fmla="*/ 2136 w 9"/>
                    <a:gd name="T41" fmla="*/ 0 h 1"/>
                    <a:gd name="T42" fmla="*/ 2136 w 9"/>
                    <a:gd name="T43" fmla="*/ 0 h 1"/>
                    <a:gd name="T44" fmla="*/ 2405 w 9"/>
                    <a:gd name="T45" fmla="*/ 0 h 1"/>
                    <a:gd name="T46" fmla="*/ 2405 w 9"/>
                    <a:gd name="T47" fmla="*/ 0 h 1"/>
                    <a:gd name="T48" fmla="*/ 2405 w 9"/>
                    <a:gd name="T49" fmla="*/ 0 h 1"/>
                    <a:gd name="T50" fmla="*/ 2709 w 9"/>
                    <a:gd name="T51" fmla="*/ 0 h 1"/>
                    <a:gd name="T52" fmla="*/ 2709 w 9"/>
                    <a:gd name="T53" fmla="*/ 0 h 1"/>
                    <a:gd name="T54" fmla="*/ 2709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5" name="Freeform 240"/>
                <p:cNvSpPr>
                  <a:spLocks/>
                </p:cNvSpPr>
                <p:nvPr/>
              </p:nvSpPr>
              <p:spPr bwMode="auto">
                <a:xfrm>
                  <a:off x="1887"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6" name="Freeform 241"/>
                <p:cNvSpPr>
                  <a:spLocks/>
                </p:cNvSpPr>
                <p:nvPr/>
              </p:nvSpPr>
              <p:spPr bwMode="auto">
                <a:xfrm>
                  <a:off x="1896"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7" name="Freeform 242"/>
                <p:cNvSpPr>
                  <a:spLocks/>
                </p:cNvSpPr>
                <p:nvPr/>
              </p:nvSpPr>
              <p:spPr bwMode="auto">
                <a:xfrm>
                  <a:off x="1899"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8" name="Freeform 243"/>
                <p:cNvSpPr>
                  <a:spLocks/>
                </p:cNvSpPr>
                <p:nvPr/>
              </p:nvSpPr>
              <p:spPr bwMode="auto">
                <a:xfrm>
                  <a:off x="1906"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79" name="Freeform 244"/>
                <p:cNvSpPr>
                  <a:spLocks/>
                </p:cNvSpPr>
                <p:nvPr/>
              </p:nvSpPr>
              <p:spPr bwMode="auto">
                <a:xfrm>
                  <a:off x="1908"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0" name="Freeform 245"/>
                <p:cNvSpPr>
                  <a:spLocks/>
                </p:cNvSpPr>
                <p:nvPr/>
              </p:nvSpPr>
              <p:spPr bwMode="auto">
                <a:xfrm>
                  <a:off x="191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1" name="Freeform 246"/>
                <p:cNvSpPr>
                  <a:spLocks/>
                </p:cNvSpPr>
                <p:nvPr/>
              </p:nvSpPr>
              <p:spPr bwMode="auto">
                <a:xfrm>
                  <a:off x="1921"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2" name="Freeform 247"/>
                <p:cNvSpPr>
                  <a:spLocks/>
                </p:cNvSpPr>
                <p:nvPr/>
              </p:nvSpPr>
              <p:spPr bwMode="auto">
                <a:xfrm>
                  <a:off x="1926" y="2439"/>
                  <a:ext cx="15" cy="1395"/>
                </a:xfrm>
                <a:custGeom>
                  <a:avLst/>
                  <a:gdLst>
                    <a:gd name="T0" fmla="*/ 0 w 8"/>
                    <a:gd name="T1" fmla="*/ 1008 h 1453"/>
                    <a:gd name="T2" fmla="*/ 349 w 8"/>
                    <a:gd name="T3" fmla="*/ 1008 h 1453"/>
                    <a:gd name="T4" fmla="*/ 349 w 8"/>
                    <a:gd name="T5" fmla="*/ 1008 h 1453"/>
                    <a:gd name="T6" fmla="*/ 349 w 8"/>
                    <a:gd name="T7" fmla="*/ 1008 h 1453"/>
                    <a:gd name="T8" fmla="*/ 654 w 8"/>
                    <a:gd name="T9" fmla="*/ 1008 h 1453"/>
                    <a:gd name="T10" fmla="*/ 654 w 8"/>
                    <a:gd name="T11" fmla="*/ 1008 h 1453"/>
                    <a:gd name="T12" fmla="*/ 654 w 8"/>
                    <a:gd name="T13" fmla="*/ 1008 h 1453"/>
                    <a:gd name="T14" fmla="*/ 904 w 8"/>
                    <a:gd name="T15" fmla="*/ 1006 h 1453"/>
                    <a:gd name="T16" fmla="*/ 904 w 8"/>
                    <a:gd name="T17" fmla="*/ 1006 h 1453"/>
                    <a:gd name="T18" fmla="*/ 904 w 8"/>
                    <a:gd name="T19" fmla="*/ 1004 h 1453"/>
                    <a:gd name="T20" fmla="*/ 1226 w 8"/>
                    <a:gd name="T21" fmla="*/ 998 h 1453"/>
                    <a:gd name="T22" fmla="*/ 1226 w 8"/>
                    <a:gd name="T23" fmla="*/ 998 h 1453"/>
                    <a:gd name="T24" fmla="*/ 1226 w 8"/>
                    <a:gd name="T25" fmla="*/ 983 h 1453"/>
                    <a:gd name="T26" fmla="*/ 1399 w 8"/>
                    <a:gd name="T27" fmla="*/ 947 h 1453"/>
                    <a:gd name="T28" fmla="*/ 1399 w 8"/>
                    <a:gd name="T29" fmla="*/ 947 h 1453"/>
                    <a:gd name="T30" fmla="*/ 1399 w 8"/>
                    <a:gd name="T31" fmla="*/ 866 h 1453"/>
                    <a:gd name="T32" fmla="*/ 1695 w 8"/>
                    <a:gd name="T33" fmla="*/ 725 h 1453"/>
                    <a:gd name="T34" fmla="*/ 1695 w 8"/>
                    <a:gd name="T35" fmla="*/ 725 h 1453"/>
                    <a:gd name="T36" fmla="*/ 1695 w 8"/>
                    <a:gd name="T37" fmla="*/ 524 h 1453"/>
                    <a:gd name="T38" fmla="*/ 1952 w 8"/>
                    <a:gd name="T39" fmla="*/ 312 h 1453"/>
                    <a:gd name="T40" fmla="*/ 1952 w 8"/>
                    <a:gd name="T41" fmla="*/ 312 h 1453"/>
                    <a:gd name="T42" fmla="*/ 1952 w 8"/>
                    <a:gd name="T43" fmla="*/ 36 h 1453"/>
                    <a:gd name="T44" fmla="*/ 2299 w 8"/>
                    <a:gd name="T45" fmla="*/ 0 h 1453"/>
                    <a:gd name="T46" fmla="*/ 2299 w 8"/>
                    <a:gd name="T47" fmla="*/ 5 h 1453"/>
                    <a:gd name="T48" fmla="*/ 2299 w 8"/>
                    <a:gd name="T49" fmla="*/ 0 h 1453"/>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453">
                      <a:moveTo>
                        <a:pt x="0" y="1453"/>
                      </a:moveTo>
                      <a:lnTo>
                        <a:pt x="1" y="1453"/>
                      </a:lnTo>
                      <a:lnTo>
                        <a:pt x="2" y="1453"/>
                      </a:lnTo>
                      <a:lnTo>
                        <a:pt x="3" y="1451"/>
                      </a:lnTo>
                      <a:lnTo>
                        <a:pt x="3" y="1448"/>
                      </a:lnTo>
                      <a:lnTo>
                        <a:pt x="4" y="1440"/>
                      </a:lnTo>
                      <a:lnTo>
                        <a:pt x="4" y="1418"/>
                      </a:lnTo>
                      <a:lnTo>
                        <a:pt x="5" y="1365"/>
                      </a:lnTo>
                      <a:lnTo>
                        <a:pt x="5" y="1250"/>
                      </a:lnTo>
                      <a:lnTo>
                        <a:pt x="6" y="1045"/>
                      </a:lnTo>
                      <a:lnTo>
                        <a:pt x="6" y="758"/>
                      </a:lnTo>
                      <a:lnTo>
                        <a:pt x="7" y="450"/>
                      </a:lnTo>
                      <a:lnTo>
                        <a:pt x="7" y="53"/>
                      </a:lnTo>
                      <a:lnTo>
                        <a:pt x="8" y="0"/>
                      </a:lnTo>
                      <a:lnTo>
                        <a:pt x="8" y="5"/>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3" name="Freeform 248"/>
                <p:cNvSpPr>
                  <a:spLocks/>
                </p:cNvSpPr>
                <p:nvPr/>
              </p:nvSpPr>
              <p:spPr bwMode="auto">
                <a:xfrm>
                  <a:off x="1941" y="2444"/>
                  <a:ext cx="1" cy="75"/>
                </a:xfrm>
                <a:custGeom>
                  <a:avLst/>
                  <a:gdLst>
                    <a:gd name="T0" fmla="*/ 0 w 1"/>
                    <a:gd name="T1" fmla="*/ 0 h 78"/>
                    <a:gd name="T2" fmla="*/ 1 w 1"/>
                    <a:gd name="T3" fmla="*/ 24 h 78"/>
                    <a:gd name="T4" fmla="*/ 1 w 1"/>
                    <a:gd name="T5" fmla="*/ 55 h 78"/>
                    <a:gd name="T6" fmla="*/ 1 w 1"/>
                    <a:gd name="T7" fmla="*/ 24 h 7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8">
                      <a:moveTo>
                        <a:pt x="0" y="0"/>
                      </a:moveTo>
                      <a:lnTo>
                        <a:pt x="1" y="33"/>
                      </a:lnTo>
                      <a:lnTo>
                        <a:pt x="1" y="78"/>
                      </a:lnTo>
                      <a:lnTo>
                        <a:pt x="1" y="3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4" name="Freeform 249"/>
                <p:cNvSpPr>
                  <a:spLocks/>
                </p:cNvSpPr>
                <p:nvPr/>
              </p:nvSpPr>
              <p:spPr bwMode="auto">
                <a:xfrm>
                  <a:off x="1942" y="2519"/>
                  <a:ext cx="2" cy="98"/>
                </a:xfrm>
                <a:custGeom>
                  <a:avLst/>
                  <a:gdLst>
                    <a:gd name="T0" fmla="*/ 0 w 1"/>
                    <a:gd name="T1" fmla="*/ 0 h 102"/>
                    <a:gd name="T2" fmla="*/ 512 w 1"/>
                    <a:gd name="T3" fmla="*/ 35 h 102"/>
                    <a:gd name="T4" fmla="*/ 512 w 1"/>
                    <a:gd name="T5" fmla="*/ 71 h 102"/>
                    <a:gd name="T6" fmla="*/ 512 w 1"/>
                    <a:gd name="T7" fmla="*/ 35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2">
                      <a:moveTo>
                        <a:pt x="0" y="0"/>
                      </a:moveTo>
                      <a:lnTo>
                        <a:pt x="1" y="50"/>
                      </a:lnTo>
                      <a:lnTo>
                        <a:pt x="1" y="102"/>
                      </a:lnTo>
                      <a:lnTo>
                        <a:pt x="1" y="5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5" name="Freeform 250"/>
                <p:cNvSpPr>
                  <a:spLocks/>
                </p:cNvSpPr>
                <p:nvPr/>
              </p:nvSpPr>
              <p:spPr bwMode="auto">
                <a:xfrm>
                  <a:off x="1944" y="2617"/>
                  <a:ext cx="2" cy="100"/>
                </a:xfrm>
                <a:custGeom>
                  <a:avLst/>
                  <a:gdLst>
                    <a:gd name="T0" fmla="*/ 0 w 1"/>
                    <a:gd name="T1" fmla="*/ 0 h 105"/>
                    <a:gd name="T2" fmla="*/ 512 w 1"/>
                    <a:gd name="T3" fmla="*/ 34 h 105"/>
                    <a:gd name="T4" fmla="*/ 512 w 1"/>
                    <a:gd name="T5" fmla="*/ 67 h 105"/>
                    <a:gd name="T6" fmla="*/ 512 w 1"/>
                    <a:gd name="T7" fmla="*/ 34 h 10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5">
                      <a:moveTo>
                        <a:pt x="0" y="0"/>
                      </a:moveTo>
                      <a:lnTo>
                        <a:pt x="1" y="53"/>
                      </a:lnTo>
                      <a:lnTo>
                        <a:pt x="1" y="105"/>
                      </a:lnTo>
                      <a:lnTo>
                        <a:pt x="1" y="5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6" name="Freeform 251"/>
                <p:cNvSpPr>
                  <a:spLocks/>
                </p:cNvSpPr>
                <p:nvPr/>
              </p:nvSpPr>
              <p:spPr bwMode="auto">
                <a:xfrm>
                  <a:off x="1946" y="2717"/>
                  <a:ext cx="2" cy="147"/>
                </a:xfrm>
                <a:custGeom>
                  <a:avLst/>
                  <a:gdLst>
                    <a:gd name="T0" fmla="*/ 0 w 1"/>
                    <a:gd name="T1" fmla="*/ 0 h 153"/>
                    <a:gd name="T2" fmla="*/ 512 w 1"/>
                    <a:gd name="T3" fmla="*/ 36 h 153"/>
                    <a:gd name="T4" fmla="*/ 512 w 1"/>
                    <a:gd name="T5" fmla="*/ 106 h 153"/>
                    <a:gd name="T6" fmla="*/ 512 w 1"/>
                    <a:gd name="T7" fmla="*/ 36 h 1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53">
                      <a:moveTo>
                        <a:pt x="0" y="0"/>
                      </a:moveTo>
                      <a:lnTo>
                        <a:pt x="1" y="52"/>
                      </a:lnTo>
                      <a:lnTo>
                        <a:pt x="1" y="153"/>
                      </a:lnTo>
                      <a:lnTo>
                        <a:pt x="1" y="5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7" name="Freeform 252"/>
                <p:cNvSpPr>
                  <a:spLocks/>
                </p:cNvSpPr>
                <p:nvPr/>
              </p:nvSpPr>
              <p:spPr bwMode="auto">
                <a:xfrm>
                  <a:off x="1948" y="2864"/>
                  <a:ext cx="2" cy="95"/>
                </a:xfrm>
                <a:custGeom>
                  <a:avLst/>
                  <a:gdLst>
                    <a:gd name="T0" fmla="*/ 0 w 1"/>
                    <a:gd name="T1" fmla="*/ 0 h 99"/>
                    <a:gd name="T2" fmla="*/ 512 w 1"/>
                    <a:gd name="T3" fmla="*/ 34 h 99"/>
                    <a:gd name="T4" fmla="*/ 512 w 1"/>
                    <a:gd name="T5" fmla="*/ 68 h 99"/>
                    <a:gd name="T6" fmla="*/ 512 w 1"/>
                    <a:gd name="T7" fmla="*/ 34 h 9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9">
                      <a:moveTo>
                        <a:pt x="0" y="0"/>
                      </a:moveTo>
                      <a:lnTo>
                        <a:pt x="1" y="50"/>
                      </a:lnTo>
                      <a:lnTo>
                        <a:pt x="1" y="99"/>
                      </a:lnTo>
                      <a:lnTo>
                        <a:pt x="1" y="5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8" name="Freeform 253"/>
                <p:cNvSpPr>
                  <a:spLocks/>
                </p:cNvSpPr>
                <p:nvPr/>
              </p:nvSpPr>
              <p:spPr bwMode="auto">
                <a:xfrm>
                  <a:off x="1950" y="2959"/>
                  <a:ext cx="1" cy="91"/>
                </a:xfrm>
                <a:custGeom>
                  <a:avLst/>
                  <a:gdLst>
                    <a:gd name="T0" fmla="*/ 0 w 1"/>
                    <a:gd name="T1" fmla="*/ 0 h 94"/>
                    <a:gd name="T2" fmla="*/ 1 w 1"/>
                    <a:gd name="T3" fmla="*/ 38 h 94"/>
                    <a:gd name="T4" fmla="*/ 1 w 1"/>
                    <a:gd name="T5" fmla="*/ 70 h 94"/>
                    <a:gd name="T6" fmla="*/ 1 w 1"/>
                    <a:gd name="T7" fmla="*/ 38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4">
                      <a:moveTo>
                        <a:pt x="0" y="0"/>
                      </a:moveTo>
                      <a:lnTo>
                        <a:pt x="1" y="48"/>
                      </a:lnTo>
                      <a:lnTo>
                        <a:pt x="1" y="94"/>
                      </a:lnTo>
                      <a:lnTo>
                        <a:pt x="1" y="4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89" name="Freeform 254"/>
                <p:cNvSpPr>
                  <a:spLocks/>
                </p:cNvSpPr>
                <p:nvPr/>
              </p:nvSpPr>
              <p:spPr bwMode="auto">
                <a:xfrm>
                  <a:off x="1951" y="3050"/>
                  <a:ext cx="2" cy="88"/>
                </a:xfrm>
                <a:custGeom>
                  <a:avLst/>
                  <a:gdLst>
                    <a:gd name="T0" fmla="*/ 0 w 1"/>
                    <a:gd name="T1" fmla="*/ 0 h 92"/>
                    <a:gd name="T2" fmla="*/ 512 w 1"/>
                    <a:gd name="T3" fmla="*/ 31 h 92"/>
                    <a:gd name="T4" fmla="*/ 512 w 1"/>
                    <a:gd name="T5" fmla="*/ 62 h 92"/>
                    <a:gd name="T6" fmla="*/ 512 w 1"/>
                    <a:gd name="T7" fmla="*/ 31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2">
                      <a:moveTo>
                        <a:pt x="0" y="0"/>
                      </a:moveTo>
                      <a:lnTo>
                        <a:pt x="1" y="47"/>
                      </a:lnTo>
                      <a:lnTo>
                        <a:pt x="1" y="92"/>
                      </a:lnTo>
                      <a:lnTo>
                        <a:pt x="1" y="4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0" name="Freeform 255"/>
                <p:cNvSpPr>
                  <a:spLocks/>
                </p:cNvSpPr>
                <p:nvPr/>
              </p:nvSpPr>
              <p:spPr bwMode="auto">
                <a:xfrm>
                  <a:off x="1953" y="3138"/>
                  <a:ext cx="2" cy="126"/>
                </a:xfrm>
                <a:custGeom>
                  <a:avLst/>
                  <a:gdLst>
                    <a:gd name="T0" fmla="*/ 0 w 1"/>
                    <a:gd name="T1" fmla="*/ 0 h 131"/>
                    <a:gd name="T2" fmla="*/ 512 w 1"/>
                    <a:gd name="T3" fmla="*/ 32 h 131"/>
                    <a:gd name="T4" fmla="*/ 512 w 1"/>
                    <a:gd name="T5" fmla="*/ 92 h 131"/>
                    <a:gd name="T6" fmla="*/ 512 w 1"/>
                    <a:gd name="T7" fmla="*/ 32 h 1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1">
                      <a:moveTo>
                        <a:pt x="0" y="0"/>
                      </a:moveTo>
                      <a:lnTo>
                        <a:pt x="1" y="44"/>
                      </a:lnTo>
                      <a:lnTo>
                        <a:pt x="1" y="131"/>
                      </a:lnTo>
                      <a:lnTo>
                        <a:pt x="1" y="4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1" name="Freeform 256"/>
                <p:cNvSpPr>
                  <a:spLocks/>
                </p:cNvSpPr>
                <p:nvPr/>
              </p:nvSpPr>
              <p:spPr bwMode="auto">
                <a:xfrm>
                  <a:off x="1955" y="3264"/>
                  <a:ext cx="2" cy="79"/>
                </a:xfrm>
                <a:custGeom>
                  <a:avLst/>
                  <a:gdLst>
                    <a:gd name="T0" fmla="*/ 0 w 1"/>
                    <a:gd name="T1" fmla="*/ 0 h 83"/>
                    <a:gd name="T2" fmla="*/ 512 w 1"/>
                    <a:gd name="T3" fmla="*/ 27 h 83"/>
                    <a:gd name="T4" fmla="*/ 512 w 1"/>
                    <a:gd name="T5" fmla="*/ 53 h 83"/>
                    <a:gd name="T6" fmla="*/ 512 w 1"/>
                    <a:gd name="T7" fmla="*/ 27 h 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3">
                      <a:moveTo>
                        <a:pt x="0" y="0"/>
                      </a:moveTo>
                      <a:lnTo>
                        <a:pt x="1" y="42"/>
                      </a:lnTo>
                      <a:lnTo>
                        <a:pt x="1" y="83"/>
                      </a:lnTo>
                      <a:lnTo>
                        <a:pt x="1" y="4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2" name="Freeform 257"/>
                <p:cNvSpPr>
                  <a:spLocks/>
                </p:cNvSpPr>
                <p:nvPr/>
              </p:nvSpPr>
              <p:spPr bwMode="auto">
                <a:xfrm>
                  <a:off x="1957" y="3343"/>
                  <a:ext cx="2" cy="76"/>
                </a:xfrm>
                <a:custGeom>
                  <a:avLst/>
                  <a:gdLst>
                    <a:gd name="T0" fmla="*/ 0 w 1"/>
                    <a:gd name="T1" fmla="*/ 0 h 79"/>
                    <a:gd name="T2" fmla="*/ 512 w 1"/>
                    <a:gd name="T3" fmla="*/ 30 h 79"/>
                    <a:gd name="T4" fmla="*/ 512 w 1"/>
                    <a:gd name="T5" fmla="*/ 56 h 79"/>
                    <a:gd name="T6" fmla="*/ 512 w 1"/>
                    <a:gd name="T7" fmla="*/ 30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9">
                      <a:moveTo>
                        <a:pt x="0" y="0"/>
                      </a:moveTo>
                      <a:lnTo>
                        <a:pt x="1" y="40"/>
                      </a:lnTo>
                      <a:lnTo>
                        <a:pt x="1" y="79"/>
                      </a:lnTo>
                      <a:lnTo>
                        <a:pt x="1" y="4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3" name="Freeform 258"/>
                <p:cNvSpPr>
                  <a:spLocks/>
                </p:cNvSpPr>
                <p:nvPr/>
              </p:nvSpPr>
              <p:spPr bwMode="auto">
                <a:xfrm>
                  <a:off x="1959" y="3419"/>
                  <a:ext cx="1" cy="72"/>
                </a:xfrm>
                <a:custGeom>
                  <a:avLst/>
                  <a:gdLst>
                    <a:gd name="T0" fmla="*/ 0 w 1"/>
                    <a:gd name="T1" fmla="*/ 0 h 75"/>
                    <a:gd name="T2" fmla="*/ 1 w 1"/>
                    <a:gd name="T3" fmla="*/ 28 h 75"/>
                    <a:gd name="T4" fmla="*/ 1 w 1"/>
                    <a:gd name="T5" fmla="*/ 52 h 75"/>
                    <a:gd name="T6" fmla="*/ 1 w 1"/>
                    <a:gd name="T7" fmla="*/ 28 h 7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5">
                      <a:moveTo>
                        <a:pt x="0" y="0"/>
                      </a:moveTo>
                      <a:lnTo>
                        <a:pt x="1" y="38"/>
                      </a:lnTo>
                      <a:lnTo>
                        <a:pt x="1" y="75"/>
                      </a:lnTo>
                      <a:lnTo>
                        <a:pt x="1" y="3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4" name="Freeform 259"/>
                <p:cNvSpPr>
                  <a:spLocks/>
                </p:cNvSpPr>
                <p:nvPr/>
              </p:nvSpPr>
              <p:spPr bwMode="auto">
                <a:xfrm>
                  <a:off x="1960" y="3491"/>
                  <a:ext cx="2" cy="68"/>
                </a:xfrm>
                <a:custGeom>
                  <a:avLst/>
                  <a:gdLst>
                    <a:gd name="T0" fmla="*/ 0 w 1"/>
                    <a:gd name="T1" fmla="*/ 0 h 70"/>
                    <a:gd name="T2" fmla="*/ 512 w 1"/>
                    <a:gd name="T3" fmla="*/ 26 h 70"/>
                    <a:gd name="T4" fmla="*/ 512 w 1"/>
                    <a:gd name="T5" fmla="*/ 52 h 70"/>
                    <a:gd name="T6" fmla="*/ 512 w 1"/>
                    <a:gd name="T7" fmla="*/ 26 h 7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0">
                      <a:moveTo>
                        <a:pt x="0" y="0"/>
                      </a:moveTo>
                      <a:lnTo>
                        <a:pt x="1" y="35"/>
                      </a:lnTo>
                      <a:lnTo>
                        <a:pt x="1" y="70"/>
                      </a:lnTo>
                      <a:lnTo>
                        <a:pt x="1" y="3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5" name="Freeform 260"/>
                <p:cNvSpPr>
                  <a:spLocks/>
                </p:cNvSpPr>
                <p:nvPr/>
              </p:nvSpPr>
              <p:spPr bwMode="auto">
                <a:xfrm>
                  <a:off x="1962" y="3559"/>
                  <a:ext cx="2" cy="88"/>
                </a:xfrm>
                <a:custGeom>
                  <a:avLst/>
                  <a:gdLst>
                    <a:gd name="T0" fmla="*/ 0 w 1"/>
                    <a:gd name="T1" fmla="*/ 0 h 92"/>
                    <a:gd name="T2" fmla="*/ 512 w 1"/>
                    <a:gd name="T3" fmla="*/ 23 h 92"/>
                    <a:gd name="T4" fmla="*/ 512 w 1"/>
                    <a:gd name="T5" fmla="*/ 62 h 92"/>
                    <a:gd name="T6" fmla="*/ 512 w 1"/>
                    <a:gd name="T7" fmla="*/ 23 h 9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2">
                      <a:moveTo>
                        <a:pt x="0" y="0"/>
                      </a:moveTo>
                      <a:lnTo>
                        <a:pt x="1" y="32"/>
                      </a:lnTo>
                      <a:lnTo>
                        <a:pt x="1" y="92"/>
                      </a:lnTo>
                      <a:lnTo>
                        <a:pt x="1" y="3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6" name="Freeform 261"/>
                <p:cNvSpPr>
                  <a:spLocks/>
                </p:cNvSpPr>
                <p:nvPr/>
              </p:nvSpPr>
              <p:spPr bwMode="auto">
                <a:xfrm>
                  <a:off x="1964" y="3647"/>
                  <a:ext cx="2" cy="51"/>
                </a:xfrm>
                <a:custGeom>
                  <a:avLst/>
                  <a:gdLst>
                    <a:gd name="T0" fmla="*/ 0 w 1"/>
                    <a:gd name="T1" fmla="*/ 0 h 53"/>
                    <a:gd name="T2" fmla="*/ 512 w 1"/>
                    <a:gd name="T3" fmla="*/ 19 h 53"/>
                    <a:gd name="T4" fmla="*/ 512 w 1"/>
                    <a:gd name="T5" fmla="*/ 37 h 53"/>
                    <a:gd name="T6" fmla="*/ 512 w 1"/>
                    <a:gd name="T7" fmla="*/ 19 h 5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3">
                      <a:moveTo>
                        <a:pt x="0" y="0"/>
                      </a:moveTo>
                      <a:lnTo>
                        <a:pt x="1" y="28"/>
                      </a:lnTo>
                      <a:lnTo>
                        <a:pt x="1" y="53"/>
                      </a:lnTo>
                      <a:lnTo>
                        <a:pt x="1" y="2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7" name="Freeform 262"/>
                <p:cNvSpPr>
                  <a:spLocks/>
                </p:cNvSpPr>
                <p:nvPr/>
              </p:nvSpPr>
              <p:spPr bwMode="auto">
                <a:xfrm>
                  <a:off x="1966" y="3698"/>
                  <a:ext cx="2" cy="41"/>
                </a:xfrm>
                <a:custGeom>
                  <a:avLst/>
                  <a:gdLst>
                    <a:gd name="T0" fmla="*/ 0 w 1"/>
                    <a:gd name="T1" fmla="*/ 0 h 43"/>
                    <a:gd name="T2" fmla="*/ 512 w 1"/>
                    <a:gd name="T3" fmla="*/ 14 h 43"/>
                    <a:gd name="T4" fmla="*/ 512 w 1"/>
                    <a:gd name="T5" fmla="*/ 28 h 43"/>
                    <a:gd name="T6" fmla="*/ 512 w 1"/>
                    <a:gd name="T7" fmla="*/ 14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3">
                      <a:moveTo>
                        <a:pt x="0" y="0"/>
                      </a:moveTo>
                      <a:lnTo>
                        <a:pt x="1" y="23"/>
                      </a:lnTo>
                      <a:lnTo>
                        <a:pt x="1" y="43"/>
                      </a:lnTo>
                      <a:lnTo>
                        <a:pt x="1" y="2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8" name="Freeform 263"/>
                <p:cNvSpPr>
                  <a:spLocks/>
                </p:cNvSpPr>
                <p:nvPr/>
              </p:nvSpPr>
              <p:spPr bwMode="auto">
                <a:xfrm>
                  <a:off x="1968" y="3739"/>
                  <a:ext cx="1" cy="34"/>
                </a:xfrm>
                <a:custGeom>
                  <a:avLst/>
                  <a:gdLst>
                    <a:gd name="T0" fmla="*/ 0 w 1"/>
                    <a:gd name="T1" fmla="*/ 0 h 35"/>
                    <a:gd name="T2" fmla="*/ 1 w 1"/>
                    <a:gd name="T3" fmla="*/ 17 h 35"/>
                    <a:gd name="T4" fmla="*/ 1 w 1"/>
                    <a:gd name="T5" fmla="*/ 26 h 35"/>
                    <a:gd name="T6" fmla="*/ 1 w 1"/>
                    <a:gd name="T7" fmla="*/ 17 h 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5">
                      <a:moveTo>
                        <a:pt x="0" y="0"/>
                      </a:moveTo>
                      <a:lnTo>
                        <a:pt x="1" y="19"/>
                      </a:lnTo>
                      <a:lnTo>
                        <a:pt x="1" y="35"/>
                      </a:lnTo>
                      <a:lnTo>
                        <a:pt x="1" y="1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299" name="Freeform 264"/>
                <p:cNvSpPr>
                  <a:spLocks/>
                </p:cNvSpPr>
                <p:nvPr/>
              </p:nvSpPr>
              <p:spPr bwMode="auto">
                <a:xfrm>
                  <a:off x="1969" y="3773"/>
                  <a:ext cx="2" cy="24"/>
                </a:xfrm>
                <a:custGeom>
                  <a:avLst/>
                  <a:gdLst>
                    <a:gd name="T0" fmla="*/ 0 w 1"/>
                    <a:gd name="T1" fmla="*/ 0 h 25"/>
                    <a:gd name="T2" fmla="*/ 512 w 1"/>
                    <a:gd name="T3" fmla="*/ 12 h 25"/>
                    <a:gd name="T4" fmla="*/ 512 w 1"/>
                    <a:gd name="T5" fmla="*/ 16 h 25"/>
                    <a:gd name="T6" fmla="*/ 512 w 1"/>
                    <a:gd name="T7" fmla="*/ 12 h 2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5">
                      <a:moveTo>
                        <a:pt x="0" y="0"/>
                      </a:moveTo>
                      <a:lnTo>
                        <a:pt x="1" y="13"/>
                      </a:lnTo>
                      <a:lnTo>
                        <a:pt x="1" y="25"/>
                      </a:lnTo>
                      <a:lnTo>
                        <a:pt x="1" y="1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0" name="Freeform 265"/>
                <p:cNvSpPr>
                  <a:spLocks/>
                </p:cNvSpPr>
                <p:nvPr/>
              </p:nvSpPr>
              <p:spPr bwMode="auto">
                <a:xfrm>
                  <a:off x="1971" y="3797"/>
                  <a:ext cx="2" cy="22"/>
                </a:xfrm>
                <a:custGeom>
                  <a:avLst/>
                  <a:gdLst>
                    <a:gd name="T0" fmla="*/ 0 w 1"/>
                    <a:gd name="T1" fmla="*/ 0 h 23"/>
                    <a:gd name="T2" fmla="*/ 512 w 1"/>
                    <a:gd name="T3" fmla="*/ 9 h 23"/>
                    <a:gd name="T4" fmla="*/ 512 w 1"/>
                    <a:gd name="T5" fmla="*/ 14 h 23"/>
                    <a:gd name="T6" fmla="*/ 512 w 1"/>
                    <a:gd name="T7" fmla="*/ 9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3">
                      <a:moveTo>
                        <a:pt x="0" y="0"/>
                      </a:moveTo>
                      <a:lnTo>
                        <a:pt x="1" y="9"/>
                      </a:lnTo>
                      <a:lnTo>
                        <a:pt x="1" y="23"/>
                      </a:lnTo>
                      <a:lnTo>
                        <a:pt x="1" y="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1" name="Freeform 266"/>
                <p:cNvSpPr>
                  <a:spLocks/>
                </p:cNvSpPr>
                <p:nvPr/>
              </p:nvSpPr>
              <p:spPr bwMode="auto">
                <a:xfrm>
                  <a:off x="1973" y="3819"/>
                  <a:ext cx="2" cy="7"/>
                </a:xfrm>
                <a:custGeom>
                  <a:avLst/>
                  <a:gdLst>
                    <a:gd name="T0" fmla="*/ 0 w 1"/>
                    <a:gd name="T1" fmla="*/ 0 h 8"/>
                    <a:gd name="T2" fmla="*/ 512 w 1"/>
                    <a:gd name="T3" fmla="*/ 4 h 8"/>
                    <a:gd name="T4" fmla="*/ 512 w 1"/>
                    <a:gd name="T5" fmla="*/ 4 h 8"/>
                    <a:gd name="T6" fmla="*/ 512 w 1"/>
                    <a:gd name="T7" fmla="*/ 4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
                      <a:moveTo>
                        <a:pt x="0" y="0"/>
                      </a:moveTo>
                      <a:lnTo>
                        <a:pt x="1" y="4"/>
                      </a:lnTo>
                      <a:lnTo>
                        <a:pt x="1" y="8"/>
                      </a:lnTo>
                      <a:lnTo>
                        <a:pt x="1"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2" name="Freeform 267"/>
                <p:cNvSpPr>
                  <a:spLocks/>
                </p:cNvSpPr>
                <p:nvPr/>
              </p:nvSpPr>
              <p:spPr bwMode="auto">
                <a:xfrm>
                  <a:off x="1975" y="3826"/>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3" name="Freeform 268"/>
                <p:cNvSpPr>
                  <a:spLocks/>
                </p:cNvSpPr>
                <p:nvPr/>
              </p:nvSpPr>
              <p:spPr bwMode="auto">
                <a:xfrm>
                  <a:off x="1977" y="3830"/>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4" name="Freeform 269"/>
                <p:cNvSpPr>
                  <a:spLocks/>
                </p:cNvSpPr>
                <p:nvPr/>
              </p:nvSpPr>
              <p:spPr bwMode="auto">
                <a:xfrm>
                  <a:off x="1978" y="383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5" name="Freeform 270"/>
                <p:cNvSpPr>
                  <a:spLocks/>
                </p:cNvSpPr>
                <p:nvPr/>
              </p:nvSpPr>
              <p:spPr bwMode="auto">
                <a:xfrm>
                  <a:off x="1980"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6" name="Freeform 271"/>
                <p:cNvSpPr>
                  <a:spLocks/>
                </p:cNvSpPr>
                <p:nvPr/>
              </p:nvSpPr>
              <p:spPr bwMode="auto">
                <a:xfrm>
                  <a:off x="1982" y="383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7" name="Freeform 272"/>
                <p:cNvSpPr>
                  <a:spLocks/>
                </p:cNvSpPr>
                <p:nvPr/>
              </p:nvSpPr>
              <p:spPr bwMode="auto">
                <a:xfrm>
                  <a:off x="1989"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8" name="Freeform 273"/>
                <p:cNvSpPr>
                  <a:spLocks/>
                </p:cNvSpPr>
                <p:nvPr/>
              </p:nvSpPr>
              <p:spPr bwMode="auto">
                <a:xfrm>
                  <a:off x="1991"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09" name="Freeform 274"/>
                <p:cNvSpPr>
                  <a:spLocks/>
                </p:cNvSpPr>
                <p:nvPr/>
              </p:nvSpPr>
              <p:spPr bwMode="auto">
                <a:xfrm>
                  <a:off x="1993"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0" name="Freeform 275"/>
                <p:cNvSpPr>
                  <a:spLocks/>
                </p:cNvSpPr>
                <p:nvPr/>
              </p:nvSpPr>
              <p:spPr bwMode="auto">
                <a:xfrm>
                  <a:off x="1995" y="383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1" name="Freeform 276"/>
                <p:cNvSpPr>
                  <a:spLocks/>
                </p:cNvSpPr>
                <p:nvPr/>
              </p:nvSpPr>
              <p:spPr bwMode="auto">
                <a:xfrm>
                  <a:off x="1996"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2" name="Freeform 277"/>
                <p:cNvSpPr>
                  <a:spLocks/>
                </p:cNvSpPr>
                <p:nvPr/>
              </p:nvSpPr>
              <p:spPr bwMode="auto">
                <a:xfrm>
                  <a:off x="1998"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3" name="Freeform 278"/>
                <p:cNvSpPr>
                  <a:spLocks/>
                </p:cNvSpPr>
                <p:nvPr/>
              </p:nvSpPr>
              <p:spPr bwMode="auto">
                <a:xfrm>
                  <a:off x="2000"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4" name="Freeform 279"/>
                <p:cNvSpPr>
                  <a:spLocks/>
                </p:cNvSpPr>
                <p:nvPr/>
              </p:nvSpPr>
              <p:spPr bwMode="auto">
                <a:xfrm>
                  <a:off x="2002"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5" name="Freeform 280"/>
                <p:cNvSpPr>
                  <a:spLocks/>
                </p:cNvSpPr>
                <p:nvPr/>
              </p:nvSpPr>
              <p:spPr bwMode="auto">
                <a:xfrm>
                  <a:off x="2004" y="383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6" name="Freeform 281"/>
                <p:cNvSpPr>
                  <a:spLocks/>
                </p:cNvSpPr>
                <p:nvPr/>
              </p:nvSpPr>
              <p:spPr bwMode="auto">
                <a:xfrm>
                  <a:off x="2005"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7" name="Freeform 282"/>
                <p:cNvSpPr>
                  <a:spLocks/>
                </p:cNvSpPr>
                <p:nvPr/>
              </p:nvSpPr>
              <p:spPr bwMode="auto">
                <a:xfrm>
                  <a:off x="2007" y="383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613 w 4"/>
                    <a:gd name="T17" fmla="*/ 0 h 1"/>
                    <a:gd name="T18" fmla="*/ 613 w 4"/>
                    <a:gd name="T19" fmla="*/ 0 h 1"/>
                    <a:gd name="T20" fmla="*/ 613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8" name="Freeform 283"/>
                <p:cNvSpPr>
                  <a:spLocks/>
                </p:cNvSpPr>
                <p:nvPr/>
              </p:nvSpPr>
              <p:spPr bwMode="auto">
                <a:xfrm>
                  <a:off x="2014" y="3833"/>
                  <a:ext cx="4" cy="1"/>
                </a:xfrm>
                <a:custGeom>
                  <a:avLst/>
                  <a:gdLst>
                    <a:gd name="T0" fmla="*/ 0 w 2"/>
                    <a:gd name="T1" fmla="*/ 0 h 1"/>
                    <a:gd name="T2" fmla="*/ 512 w 2"/>
                    <a:gd name="T3" fmla="*/ 1 h 1"/>
                    <a:gd name="T4" fmla="*/ 512 w 2"/>
                    <a:gd name="T5" fmla="*/ 1 h 1"/>
                    <a:gd name="T6" fmla="*/ 512 w 2"/>
                    <a:gd name="T7" fmla="*/ 0 h 1"/>
                    <a:gd name="T8" fmla="*/ 1024 w 2"/>
                    <a:gd name="T9" fmla="*/ 0 h 1"/>
                    <a:gd name="T10" fmla="*/ 1024 w 2"/>
                    <a:gd name="T11" fmla="*/ 1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1"/>
                      </a:ln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19" name="Freeform 284"/>
                <p:cNvSpPr>
                  <a:spLocks/>
                </p:cNvSpPr>
                <p:nvPr/>
              </p:nvSpPr>
              <p:spPr bwMode="auto">
                <a:xfrm>
                  <a:off x="2018" y="3833"/>
                  <a:ext cx="9" cy="1"/>
                </a:xfrm>
                <a:custGeom>
                  <a:avLst/>
                  <a:gdLst>
                    <a:gd name="T0" fmla="*/ 0 w 5"/>
                    <a:gd name="T1" fmla="*/ 1 h 1"/>
                    <a:gd name="T2" fmla="*/ 239 w 5"/>
                    <a:gd name="T3" fmla="*/ 1 h 1"/>
                    <a:gd name="T4" fmla="*/ 239 w 5"/>
                    <a:gd name="T5" fmla="*/ 1 h 1"/>
                    <a:gd name="T6" fmla="*/ 239 w 5"/>
                    <a:gd name="T7" fmla="*/ 1 h 1"/>
                    <a:gd name="T8" fmla="*/ 430 w 5"/>
                    <a:gd name="T9" fmla="*/ 1 h 1"/>
                    <a:gd name="T10" fmla="*/ 430 w 5"/>
                    <a:gd name="T11" fmla="*/ 1 h 1"/>
                    <a:gd name="T12" fmla="*/ 430 w 5"/>
                    <a:gd name="T13" fmla="*/ 1 h 1"/>
                    <a:gd name="T14" fmla="*/ 547 w 5"/>
                    <a:gd name="T15" fmla="*/ 1 h 1"/>
                    <a:gd name="T16" fmla="*/ 547 w 5"/>
                    <a:gd name="T17" fmla="*/ 1 h 1"/>
                    <a:gd name="T18" fmla="*/ 547 w 5"/>
                    <a:gd name="T19" fmla="*/ 0 h 1"/>
                    <a:gd name="T20" fmla="*/ 774 w 5"/>
                    <a:gd name="T21" fmla="*/ 1 h 1"/>
                    <a:gd name="T22" fmla="*/ 774 w 5"/>
                    <a:gd name="T23" fmla="*/ 1 h 1"/>
                    <a:gd name="T24" fmla="*/ 774 w 5"/>
                    <a:gd name="T25" fmla="*/ 1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1"/>
                      </a:moveTo>
                      <a:lnTo>
                        <a:pt x="1" y="1"/>
                      </a:lnTo>
                      <a:lnTo>
                        <a:pt x="2" y="1"/>
                      </a:lnTo>
                      <a:lnTo>
                        <a:pt x="3" y="1"/>
                      </a:lnTo>
                      <a:lnTo>
                        <a:pt x="3" y="0"/>
                      </a:lnTo>
                      <a:lnTo>
                        <a:pt x="4"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0" name="Freeform 285"/>
                <p:cNvSpPr>
                  <a:spLocks/>
                </p:cNvSpPr>
                <p:nvPr/>
              </p:nvSpPr>
              <p:spPr bwMode="auto">
                <a:xfrm>
                  <a:off x="2027" y="3833"/>
                  <a:ext cx="4" cy="1"/>
                </a:xfrm>
                <a:custGeom>
                  <a:avLst/>
                  <a:gdLst>
                    <a:gd name="T0" fmla="*/ 0 w 2"/>
                    <a:gd name="T1" fmla="*/ 0 h 1"/>
                    <a:gd name="T2" fmla="*/ 512 w 2"/>
                    <a:gd name="T3" fmla="*/ 1 h 1"/>
                    <a:gd name="T4" fmla="*/ 512 w 2"/>
                    <a:gd name="T5" fmla="*/ 1 h 1"/>
                    <a:gd name="T6" fmla="*/ 512 w 2"/>
                    <a:gd name="T7" fmla="*/ 1 h 1"/>
                    <a:gd name="T8" fmla="*/ 1024 w 2"/>
                    <a:gd name="T9" fmla="*/ 0 h 1"/>
                    <a:gd name="T10" fmla="*/ 1024 w 2"/>
                    <a:gd name="T11" fmla="*/ 1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1" name="Freeform 286"/>
                <p:cNvSpPr>
                  <a:spLocks/>
                </p:cNvSpPr>
                <p:nvPr/>
              </p:nvSpPr>
              <p:spPr bwMode="auto">
                <a:xfrm>
                  <a:off x="2031"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2" name="Freeform 287"/>
                <p:cNvSpPr>
                  <a:spLocks/>
                </p:cNvSpPr>
                <p:nvPr/>
              </p:nvSpPr>
              <p:spPr bwMode="auto">
                <a:xfrm>
                  <a:off x="2034"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3" name="Freeform 288"/>
                <p:cNvSpPr>
                  <a:spLocks/>
                </p:cNvSpPr>
                <p:nvPr/>
              </p:nvSpPr>
              <p:spPr bwMode="auto">
                <a:xfrm>
                  <a:off x="2036"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4" name="Freeform 289"/>
                <p:cNvSpPr>
                  <a:spLocks/>
                </p:cNvSpPr>
                <p:nvPr/>
              </p:nvSpPr>
              <p:spPr bwMode="auto">
                <a:xfrm>
                  <a:off x="2043"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5" name="Freeform 290"/>
                <p:cNvSpPr>
                  <a:spLocks/>
                </p:cNvSpPr>
                <p:nvPr/>
              </p:nvSpPr>
              <p:spPr bwMode="auto">
                <a:xfrm>
                  <a:off x="204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6" name="Freeform 291"/>
                <p:cNvSpPr>
                  <a:spLocks/>
                </p:cNvSpPr>
                <p:nvPr/>
              </p:nvSpPr>
              <p:spPr bwMode="auto">
                <a:xfrm>
                  <a:off x="205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7" name="Freeform 292"/>
                <p:cNvSpPr>
                  <a:spLocks/>
                </p:cNvSpPr>
                <p:nvPr/>
              </p:nvSpPr>
              <p:spPr bwMode="auto">
                <a:xfrm>
                  <a:off x="2058"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8" name="Freeform 293"/>
                <p:cNvSpPr>
                  <a:spLocks/>
                </p:cNvSpPr>
                <p:nvPr/>
              </p:nvSpPr>
              <p:spPr bwMode="auto">
                <a:xfrm>
                  <a:off x="2063" y="3834"/>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29" name="Freeform 294"/>
                <p:cNvSpPr>
                  <a:spLocks/>
                </p:cNvSpPr>
                <p:nvPr/>
              </p:nvSpPr>
              <p:spPr bwMode="auto">
                <a:xfrm>
                  <a:off x="2072"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0" name="Freeform 295"/>
                <p:cNvSpPr>
                  <a:spLocks/>
                </p:cNvSpPr>
                <p:nvPr/>
              </p:nvSpPr>
              <p:spPr bwMode="auto">
                <a:xfrm>
                  <a:off x="2076"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1" name="Freeform 296"/>
                <p:cNvSpPr>
                  <a:spLocks/>
                </p:cNvSpPr>
                <p:nvPr/>
              </p:nvSpPr>
              <p:spPr bwMode="auto">
                <a:xfrm>
                  <a:off x="207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2" name="Freeform 297"/>
                <p:cNvSpPr>
                  <a:spLocks/>
                </p:cNvSpPr>
                <p:nvPr/>
              </p:nvSpPr>
              <p:spPr bwMode="auto">
                <a:xfrm>
                  <a:off x="208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3" name="Freeform 298"/>
                <p:cNvSpPr>
                  <a:spLocks/>
                </p:cNvSpPr>
                <p:nvPr/>
              </p:nvSpPr>
              <p:spPr bwMode="auto">
                <a:xfrm>
                  <a:off x="2088"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4" name="Freeform 299"/>
                <p:cNvSpPr>
                  <a:spLocks/>
                </p:cNvSpPr>
                <p:nvPr/>
              </p:nvSpPr>
              <p:spPr bwMode="auto">
                <a:xfrm>
                  <a:off x="2092"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5" name="Freeform 300"/>
                <p:cNvSpPr>
                  <a:spLocks/>
                </p:cNvSpPr>
                <p:nvPr/>
              </p:nvSpPr>
              <p:spPr bwMode="auto">
                <a:xfrm>
                  <a:off x="2095"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6" name="Freeform 301"/>
                <p:cNvSpPr>
                  <a:spLocks/>
                </p:cNvSpPr>
                <p:nvPr/>
              </p:nvSpPr>
              <p:spPr bwMode="auto">
                <a:xfrm>
                  <a:off x="2101" y="3834"/>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7" name="Freeform 302"/>
                <p:cNvSpPr>
                  <a:spLocks/>
                </p:cNvSpPr>
                <p:nvPr/>
              </p:nvSpPr>
              <p:spPr bwMode="auto">
                <a:xfrm>
                  <a:off x="2113"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8" name="Freeform 303"/>
                <p:cNvSpPr>
                  <a:spLocks/>
                </p:cNvSpPr>
                <p:nvPr/>
              </p:nvSpPr>
              <p:spPr bwMode="auto">
                <a:xfrm>
                  <a:off x="2115"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39" name="Freeform 304"/>
                <p:cNvSpPr>
                  <a:spLocks/>
                </p:cNvSpPr>
                <p:nvPr/>
              </p:nvSpPr>
              <p:spPr bwMode="auto">
                <a:xfrm>
                  <a:off x="2120"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0" name="Freeform 305"/>
                <p:cNvSpPr>
                  <a:spLocks/>
                </p:cNvSpPr>
                <p:nvPr/>
              </p:nvSpPr>
              <p:spPr bwMode="auto">
                <a:xfrm>
                  <a:off x="2122"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1" name="Freeform 306"/>
                <p:cNvSpPr>
                  <a:spLocks/>
                </p:cNvSpPr>
                <p:nvPr/>
              </p:nvSpPr>
              <p:spPr bwMode="auto">
                <a:xfrm>
                  <a:off x="2124"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2" name="Freeform 307"/>
                <p:cNvSpPr>
                  <a:spLocks/>
                </p:cNvSpPr>
                <p:nvPr/>
              </p:nvSpPr>
              <p:spPr bwMode="auto">
                <a:xfrm>
                  <a:off x="2131" y="3834"/>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3" name="Freeform 308"/>
                <p:cNvSpPr>
                  <a:spLocks/>
                </p:cNvSpPr>
                <p:nvPr/>
              </p:nvSpPr>
              <p:spPr bwMode="auto">
                <a:xfrm>
                  <a:off x="2147"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4" name="Freeform 309"/>
                <p:cNvSpPr>
                  <a:spLocks/>
                </p:cNvSpPr>
                <p:nvPr/>
              </p:nvSpPr>
              <p:spPr bwMode="auto">
                <a:xfrm>
                  <a:off x="2151"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5" name="Freeform 310"/>
                <p:cNvSpPr>
                  <a:spLocks/>
                </p:cNvSpPr>
                <p:nvPr/>
              </p:nvSpPr>
              <p:spPr bwMode="auto">
                <a:xfrm>
                  <a:off x="2162"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6" name="Freeform 311"/>
                <p:cNvSpPr>
                  <a:spLocks/>
                </p:cNvSpPr>
                <p:nvPr/>
              </p:nvSpPr>
              <p:spPr bwMode="auto">
                <a:xfrm>
                  <a:off x="2169"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7" name="Freeform 312"/>
                <p:cNvSpPr>
                  <a:spLocks/>
                </p:cNvSpPr>
                <p:nvPr/>
              </p:nvSpPr>
              <p:spPr bwMode="auto">
                <a:xfrm>
                  <a:off x="2173"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8" name="Freeform 313"/>
                <p:cNvSpPr>
                  <a:spLocks/>
                </p:cNvSpPr>
                <p:nvPr/>
              </p:nvSpPr>
              <p:spPr bwMode="auto">
                <a:xfrm>
                  <a:off x="2174" y="3830"/>
                  <a:ext cx="27" cy="4"/>
                </a:xfrm>
                <a:custGeom>
                  <a:avLst/>
                  <a:gdLst>
                    <a:gd name="T0" fmla="*/ 0 w 15"/>
                    <a:gd name="T1" fmla="*/ 4 h 4"/>
                    <a:gd name="T2" fmla="*/ 239 w 15"/>
                    <a:gd name="T3" fmla="*/ 4 h 4"/>
                    <a:gd name="T4" fmla="*/ 239 w 15"/>
                    <a:gd name="T5" fmla="*/ 4 h 4"/>
                    <a:gd name="T6" fmla="*/ 239 w 15"/>
                    <a:gd name="T7" fmla="*/ 4 h 4"/>
                    <a:gd name="T8" fmla="*/ 430 w 15"/>
                    <a:gd name="T9" fmla="*/ 4 h 4"/>
                    <a:gd name="T10" fmla="*/ 430 w 15"/>
                    <a:gd name="T11" fmla="*/ 4 h 4"/>
                    <a:gd name="T12" fmla="*/ 430 w 15"/>
                    <a:gd name="T13" fmla="*/ 4 h 4"/>
                    <a:gd name="T14" fmla="*/ 547 w 15"/>
                    <a:gd name="T15" fmla="*/ 4 h 4"/>
                    <a:gd name="T16" fmla="*/ 547 w 15"/>
                    <a:gd name="T17" fmla="*/ 4 h 4"/>
                    <a:gd name="T18" fmla="*/ 547 w 15"/>
                    <a:gd name="T19" fmla="*/ 4 h 4"/>
                    <a:gd name="T20" fmla="*/ 774 w 15"/>
                    <a:gd name="T21" fmla="*/ 4 h 4"/>
                    <a:gd name="T22" fmla="*/ 774 w 15"/>
                    <a:gd name="T23" fmla="*/ 4 h 4"/>
                    <a:gd name="T24" fmla="*/ 774 w 15"/>
                    <a:gd name="T25" fmla="*/ 4 h 4"/>
                    <a:gd name="T26" fmla="*/ 985 w 15"/>
                    <a:gd name="T27" fmla="*/ 4 h 4"/>
                    <a:gd name="T28" fmla="*/ 985 w 15"/>
                    <a:gd name="T29" fmla="*/ 4 h 4"/>
                    <a:gd name="T30" fmla="*/ 985 w 15"/>
                    <a:gd name="T31" fmla="*/ 3 h 4"/>
                    <a:gd name="T32" fmla="*/ 1231 w 15"/>
                    <a:gd name="T33" fmla="*/ 3 h 4"/>
                    <a:gd name="T34" fmla="*/ 1231 w 15"/>
                    <a:gd name="T35" fmla="*/ 3 h 4"/>
                    <a:gd name="T36" fmla="*/ 1231 w 15"/>
                    <a:gd name="T37" fmla="*/ 3 h 4"/>
                    <a:gd name="T38" fmla="*/ 1393 w 15"/>
                    <a:gd name="T39" fmla="*/ 3 h 4"/>
                    <a:gd name="T40" fmla="*/ 1393 w 15"/>
                    <a:gd name="T41" fmla="*/ 3 h 4"/>
                    <a:gd name="T42" fmla="*/ 1393 w 15"/>
                    <a:gd name="T43" fmla="*/ 3 h 4"/>
                    <a:gd name="T44" fmla="*/ 1532 w 15"/>
                    <a:gd name="T45" fmla="*/ 3 h 4"/>
                    <a:gd name="T46" fmla="*/ 1532 w 15"/>
                    <a:gd name="T47" fmla="*/ 3 h 4"/>
                    <a:gd name="T48" fmla="*/ 1532 w 15"/>
                    <a:gd name="T49" fmla="*/ 3 h 4"/>
                    <a:gd name="T50" fmla="*/ 1773 w 15"/>
                    <a:gd name="T51" fmla="*/ 3 h 4"/>
                    <a:gd name="T52" fmla="*/ 1773 w 15"/>
                    <a:gd name="T53" fmla="*/ 3 h 4"/>
                    <a:gd name="T54" fmla="*/ 1773 w 15"/>
                    <a:gd name="T55" fmla="*/ 3 h 4"/>
                    <a:gd name="T56" fmla="*/ 1967 w 15"/>
                    <a:gd name="T57" fmla="*/ 2 h 4"/>
                    <a:gd name="T58" fmla="*/ 1967 w 15"/>
                    <a:gd name="T59" fmla="*/ 2 h 4"/>
                    <a:gd name="T60" fmla="*/ 1967 w 15"/>
                    <a:gd name="T61" fmla="*/ 2 h 4"/>
                    <a:gd name="T62" fmla="*/ 2216 w 15"/>
                    <a:gd name="T63" fmla="*/ 2 h 4"/>
                    <a:gd name="T64" fmla="*/ 2216 w 15"/>
                    <a:gd name="T65" fmla="*/ 2 h 4"/>
                    <a:gd name="T66" fmla="*/ 2216 w 15"/>
                    <a:gd name="T67" fmla="*/ 1 h 4"/>
                    <a:gd name="T68" fmla="*/ 2455 w 15"/>
                    <a:gd name="T69" fmla="*/ 1 h 4"/>
                    <a:gd name="T70" fmla="*/ 2455 w 15"/>
                    <a:gd name="T71" fmla="*/ 1 h 4"/>
                    <a:gd name="T72" fmla="*/ 2455 w 15"/>
                    <a:gd name="T73" fmla="*/ 1 h 4"/>
                    <a:gd name="T74" fmla="*/ 2507 w 15"/>
                    <a:gd name="T75" fmla="*/ 1 h 4"/>
                    <a:gd name="T76" fmla="*/ 2507 w 15"/>
                    <a:gd name="T77" fmla="*/ 1 h 4"/>
                    <a:gd name="T78" fmla="*/ 2507 w 15"/>
                    <a:gd name="T79" fmla="*/ 0 h 4"/>
                    <a:gd name="T80" fmla="*/ 2758 w 15"/>
                    <a:gd name="T81" fmla="*/ 0 h 4"/>
                    <a:gd name="T82" fmla="*/ 2758 w 15"/>
                    <a:gd name="T83" fmla="*/ 0 h 4"/>
                    <a:gd name="T84" fmla="*/ 2758 w 15"/>
                    <a:gd name="T85" fmla="*/ 0 h 4"/>
                    <a:gd name="T86" fmla="*/ 2981 w 15"/>
                    <a:gd name="T87" fmla="*/ 0 h 4"/>
                    <a:gd name="T88" fmla="*/ 2981 w 15"/>
                    <a:gd name="T89" fmla="*/ 0 h 4"/>
                    <a:gd name="T90" fmla="*/ 2981 w 15"/>
                    <a:gd name="T91" fmla="*/ 0 h 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4">
                      <a:moveTo>
                        <a:pt x="0" y="4"/>
                      </a:moveTo>
                      <a:lnTo>
                        <a:pt x="1" y="4"/>
                      </a:lnTo>
                      <a:lnTo>
                        <a:pt x="2" y="4"/>
                      </a:lnTo>
                      <a:lnTo>
                        <a:pt x="3" y="4"/>
                      </a:lnTo>
                      <a:lnTo>
                        <a:pt x="4" y="4"/>
                      </a:lnTo>
                      <a:lnTo>
                        <a:pt x="5" y="4"/>
                      </a:lnTo>
                      <a:lnTo>
                        <a:pt x="5" y="3"/>
                      </a:lnTo>
                      <a:lnTo>
                        <a:pt x="6" y="3"/>
                      </a:lnTo>
                      <a:lnTo>
                        <a:pt x="7" y="3"/>
                      </a:lnTo>
                      <a:lnTo>
                        <a:pt x="8" y="3"/>
                      </a:lnTo>
                      <a:lnTo>
                        <a:pt x="9" y="3"/>
                      </a:lnTo>
                      <a:lnTo>
                        <a:pt x="10" y="2"/>
                      </a:lnTo>
                      <a:lnTo>
                        <a:pt x="11" y="2"/>
                      </a:lnTo>
                      <a:lnTo>
                        <a:pt x="11" y="1"/>
                      </a:lnTo>
                      <a:lnTo>
                        <a:pt x="12" y="1"/>
                      </a:lnTo>
                      <a:lnTo>
                        <a:pt x="13" y="1"/>
                      </a:lnTo>
                      <a:lnTo>
                        <a:pt x="13" y="0"/>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49" name="Freeform 314"/>
                <p:cNvSpPr>
                  <a:spLocks/>
                </p:cNvSpPr>
                <p:nvPr/>
              </p:nvSpPr>
              <p:spPr bwMode="auto">
                <a:xfrm>
                  <a:off x="2201" y="383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0" name="Freeform 315"/>
                <p:cNvSpPr>
                  <a:spLocks/>
                </p:cNvSpPr>
                <p:nvPr/>
              </p:nvSpPr>
              <p:spPr bwMode="auto">
                <a:xfrm>
                  <a:off x="2203" y="383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1" name="Freeform 316"/>
                <p:cNvSpPr>
                  <a:spLocks/>
                </p:cNvSpPr>
                <p:nvPr/>
              </p:nvSpPr>
              <p:spPr bwMode="auto">
                <a:xfrm>
                  <a:off x="2205" y="383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2" name="Freeform 317"/>
                <p:cNvSpPr>
                  <a:spLocks/>
                </p:cNvSpPr>
                <p:nvPr/>
              </p:nvSpPr>
              <p:spPr bwMode="auto">
                <a:xfrm>
                  <a:off x="2207" y="383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3" name="Freeform 318"/>
                <p:cNvSpPr>
                  <a:spLocks/>
                </p:cNvSpPr>
                <p:nvPr/>
              </p:nvSpPr>
              <p:spPr bwMode="auto">
                <a:xfrm>
                  <a:off x="2209" y="3832"/>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4" name="Freeform 319"/>
                <p:cNvSpPr>
                  <a:spLocks/>
                </p:cNvSpPr>
                <p:nvPr/>
              </p:nvSpPr>
              <p:spPr bwMode="auto">
                <a:xfrm>
                  <a:off x="2210"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5" name="Freeform 320"/>
                <p:cNvSpPr>
                  <a:spLocks/>
                </p:cNvSpPr>
                <p:nvPr/>
              </p:nvSpPr>
              <p:spPr bwMode="auto">
                <a:xfrm>
                  <a:off x="2212"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6" name="Freeform 321"/>
                <p:cNvSpPr>
                  <a:spLocks/>
                </p:cNvSpPr>
                <p:nvPr/>
              </p:nvSpPr>
              <p:spPr bwMode="auto">
                <a:xfrm>
                  <a:off x="2214"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7" name="Freeform 322"/>
                <p:cNvSpPr>
                  <a:spLocks/>
                </p:cNvSpPr>
                <p:nvPr/>
              </p:nvSpPr>
              <p:spPr bwMode="auto">
                <a:xfrm>
                  <a:off x="2216" y="38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8" name="Freeform 323"/>
                <p:cNvSpPr>
                  <a:spLocks/>
                </p:cNvSpPr>
                <p:nvPr/>
              </p:nvSpPr>
              <p:spPr bwMode="auto">
                <a:xfrm>
                  <a:off x="2218" y="3833"/>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59" name="Freeform 324"/>
                <p:cNvSpPr>
                  <a:spLocks/>
                </p:cNvSpPr>
                <p:nvPr/>
              </p:nvSpPr>
              <p:spPr bwMode="auto">
                <a:xfrm>
                  <a:off x="221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0" name="Freeform 325"/>
                <p:cNvSpPr>
                  <a:spLocks/>
                </p:cNvSpPr>
                <p:nvPr/>
              </p:nvSpPr>
              <p:spPr bwMode="auto">
                <a:xfrm>
                  <a:off x="222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1" name="Freeform 326"/>
                <p:cNvSpPr>
                  <a:spLocks/>
                </p:cNvSpPr>
                <p:nvPr/>
              </p:nvSpPr>
              <p:spPr bwMode="auto">
                <a:xfrm>
                  <a:off x="2225"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2" name="Freeform 327"/>
                <p:cNvSpPr>
                  <a:spLocks/>
                </p:cNvSpPr>
                <p:nvPr/>
              </p:nvSpPr>
              <p:spPr bwMode="auto">
                <a:xfrm>
                  <a:off x="2236"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3" name="Freeform 328"/>
                <p:cNvSpPr>
                  <a:spLocks/>
                </p:cNvSpPr>
                <p:nvPr/>
              </p:nvSpPr>
              <p:spPr bwMode="auto">
                <a:xfrm>
                  <a:off x="2239"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4" name="Freeform 329"/>
                <p:cNvSpPr>
                  <a:spLocks/>
                </p:cNvSpPr>
                <p:nvPr/>
              </p:nvSpPr>
              <p:spPr bwMode="auto">
                <a:xfrm>
                  <a:off x="2241"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5" name="Freeform 330"/>
                <p:cNvSpPr>
                  <a:spLocks/>
                </p:cNvSpPr>
                <p:nvPr/>
              </p:nvSpPr>
              <p:spPr bwMode="auto">
                <a:xfrm>
                  <a:off x="2246"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6" name="Freeform 331"/>
                <p:cNvSpPr>
                  <a:spLocks/>
                </p:cNvSpPr>
                <p:nvPr/>
              </p:nvSpPr>
              <p:spPr bwMode="auto">
                <a:xfrm>
                  <a:off x="2252"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7" name="Freeform 332"/>
                <p:cNvSpPr>
                  <a:spLocks/>
                </p:cNvSpPr>
                <p:nvPr/>
              </p:nvSpPr>
              <p:spPr bwMode="auto">
                <a:xfrm>
                  <a:off x="2255"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8" name="Freeform 333"/>
                <p:cNvSpPr>
                  <a:spLocks/>
                </p:cNvSpPr>
                <p:nvPr/>
              </p:nvSpPr>
              <p:spPr bwMode="auto">
                <a:xfrm>
                  <a:off x="2259"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69" name="Freeform 334"/>
                <p:cNvSpPr>
                  <a:spLocks/>
                </p:cNvSpPr>
                <p:nvPr/>
              </p:nvSpPr>
              <p:spPr bwMode="auto">
                <a:xfrm>
                  <a:off x="2266" y="3834"/>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0" name="Freeform 335"/>
                <p:cNvSpPr>
                  <a:spLocks/>
                </p:cNvSpPr>
                <p:nvPr/>
              </p:nvSpPr>
              <p:spPr bwMode="auto">
                <a:xfrm>
                  <a:off x="2286"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1" name="Freeform 336"/>
                <p:cNvSpPr>
                  <a:spLocks/>
                </p:cNvSpPr>
                <p:nvPr/>
              </p:nvSpPr>
              <p:spPr bwMode="auto">
                <a:xfrm>
                  <a:off x="2291"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2" name="Freeform 337"/>
                <p:cNvSpPr>
                  <a:spLocks/>
                </p:cNvSpPr>
                <p:nvPr/>
              </p:nvSpPr>
              <p:spPr bwMode="auto">
                <a:xfrm>
                  <a:off x="2295"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3" name="Freeform 338"/>
                <p:cNvSpPr>
                  <a:spLocks/>
                </p:cNvSpPr>
                <p:nvPr/>
              </p:nvSpPr>
              <p:spPr bwMode="auto">
                <a:xfrm>
                  <a:off x="2299"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4" name="Freeform 339"/>
                <p:cNvSpPr>
                  <a:spLocks/>
                </p:cNvSpPr>
                <p:nvPr/>
              </p:nvSpPr>
              <p:spPr bwMode="auto">
                <a:xfrm>
                  <a:off x="2304"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5" name="Freeform 340"/>
                <p:cNvSpPr>
                  <a:spLocks/>
                </p:cNvSpPr>
                <p:nvPr/>
              </p:nvSpPr>
              <p:spPr bwMode="auto">
                <a:xfrm>
                  <a:off x="2308"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6" name="Freeform 341"/>
                <p:cNvSpPr>
                  <a:spLocks/>
                </p:cNvSpPr>
                <p:nvPr/>
              </p:nvSpPr>
              <p:spPr bwMode="auto">
                <a:xfrm>
                  <a:off x="2311" y="38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7" name="Freeform 342"/>
                <p:cNvSpPr>
                  <a:spLocks/>
                </p:cNvSpPr>
                <p:nvPr/>
              </p:nvSpPr>
              <p:spPr bwMode="auto">
                <a:xfrm>
                  <a:off x="2313" y="3834"/>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8" name="Freeform 343"/>
                <p:cNvSpPr>
                  <a:spLocks/>
                </p:cNvSpPr>
                <p:nvPr/>
              </p:nvSpPr>
              <p:spPr bwMode="auto">
                <a:xfrm>
                  <a:off x="2324" y="3834"/>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79" name="Freeform 344"/>
                <p:cNvSpPr>
                  <a:spLocks/>
                </p:cNvSpPr>
                <p:nvPr/>
              </p:nvSpPr>
              <p:spPr bwMode="auto">
                <a:xfrm>
                  <a:off x="2329" y="3834"/>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0" name="Freeform 345"/>
                <p:cNvSpPr>
                  <a:spLocks/>
                </p:cNvSpPr>
                <p:nvPr/>
              </p:nvSpPr>
              <p:spPr bwMode="auto">
                <a:xfrm>
                  <a:off x="2335" y="383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1" name="Freeform 346"/>
                <p:cNvSpPr>
                  <a:spLocks/>
                </p:cNvSpPr>
                <p:nvPr/>
              </p:nvSpPr>
              <p:spPr bwMode="auto">
                <a:xfrm>
                  <a:off x="2336" y="3834"/>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2" name="Freeform 347"/>
                <p:cNvSpPr>
                  <a:spLocks/>
                </p:cNvSpPr>
                <p:nvPr/>
              </p:nvSpPr>
              <p:spPr bwMode="auto">
                <a:xfrm>
                  <a:off x="2340" y="3834"/>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3" name="Freeform 348"/>
                <p:cNvSpPr>
                  <a:spLocks/>
                </p:cNvSpPr>
                <p:nvPr/>
              </p:nvSpPr>
              <p:spPr bwMode="auto">
                <a:xfrm>
                  <a:off x="2353" y="3834"/>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4" name="Freeform 349"/>
                <p:cNvSpPr>
                  <a:spLocks/>
                </p:cNvSpPr>
                <p:nvPr/>
              </p:nvSpPr>
              <p:spPr bwMode="auto">
                <a:xfrm>
                  <a:off x="2360" y="3834"/>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385" name="Freeform 350"/>
                <p:cNvSpPr>
                  <a:spLocks/>
                </p:cNvSpPr>
                <p:nvPr/>
              </p:nvSpPr>
              <p:spPr bwMode="auto">
                <a:xfrm>
                  <a:off x="2363" y="3834"/>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sp>
            <p:nvSpPr>
              <p:cNvPr id="30456" name="Freeform 351"/>
              <p:cNvSpPr>
                <a:spLocks/>
              </p:cNvSpPr>
              <p:nvPr/>
            </p:nvSpPr>
            <p:spPr bwMode="auto">
              <a:xfrm>
                <a:off x="2077510"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7" name="Freeform 352"/>
              <p:cNvSpPr>
                <a:spLocks/>
              </p:cNvSpPr>
              <p:nvPr/>
            </p:nvSpPr>
            <p:spPr bwMode="auto">
              <a:xfrm>
                <a:off x="208024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8" name="Freeform 353"/>
              <p:cNvSpPr>
                <a:spLocks/>
              </p:cNvSpPr>
              <p:nvPr/>
            </p:nvSpPr>
            <p:spPr bwMode="auto">
              <a:xfrm>
                <a:off x="2082071"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59" name="Freeform 354"/>
              <p:cNvSpPr>
                <a:spLocks/>
              </p:cNvSpPr>
              <p:nvPr/>
            </p:nvSpPr>
            <p:spPr bwMode="auto">
              <a:xfrm>
                <a:off x="208845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0" name="Freeform 355"/>
              <p:cNvSpPr>
                <a:spLocks/>
              </p:cNvSpPr>
              <p:nvPr/>
            </p:nvSpPr>
            <p:spPr bwMode="auto">
              <a:xfrm>
                <a:off x="2090281"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1" name="Freeform 356"/>
              <p:cNvSpPr>
                <a:spLocks/>
              </p:cNvSpPr>
              <p:nvPr/>
            </p:nvSpPr>
            <p:spPr bwMode="auto">
              <a:xfrm>
                <a:off x="2093930"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2" name="Freeform 357"/>
              <p:cNvSpPr>
                <a:spLocks/>
              </p:cNvSpPr>
              <p:nvPr/>
            </p:nvSpPr>
            <p:spPr bwMode="auto">
              <a:xfrm>
                <a:off x="2096666"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3" name="Freeform 358"/>
              <p:cNvSpPr>
                <a:spLocks/>
              </p:cNvSpPr>
              <p:nvPr/>
            </p:nvSpPr>
            <p:spPr bwMode="auto">
              <a:xfrm>
                <a:off x="2102139" y="2885333"/>
                <a:ext cx="9122"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4" name="Freeform 359"/>
              <p:cNvSpPr>
                <a:spLocks/>
              </p:cNvSpPr>
              <p:nvPr/>
            </p:nvSpPr>
            <p:spPr bwMode="auto">
              <a:xfrm>
                <a:off x="2111261" y="2885333"/>
                <a:ext cx="16419" cy="1081"/>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5" name="Freeform 360"/>
              <p:cNvSpPr>
                <a:spLocks/>
              </p:cNvSpPr>
              <p:nvPr/>
            </p:nvSpPr>
            <p:spPr bwMode="auto">
              <a:xfrm>
                <a:off x="2127680"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6" name="Freeform 361"/>
              <p:cNvSpPr>
                <a:spLocks/>
              </p:cNvSpPr>
              <p:nvPr/>
            </p:nvSpPr>
            <p:spPr bwMode="auto">
              <a:xfrm>
                <a:off x="2131329"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7" name="Freeform 362"/>
              <p:cNvSpPr>
                <a:spLocks/>
              </p:cNvSpPr>
              <p:nvPr/>
            </p:nvSpPr>
            <p:spPr bwMode="auto">
              <a:xfrm>
                <a:off x="2134977"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8" name="Freeform 363"/>
              <p:cNvSpPr>
                <a:spLocks/>
              </p:cNvSpPr>
              <p:nvPr/>
            </p:nvSpPr>
            <p:spPr bwMode="auto">
              <a:xfrm>
                <a:off x="213588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69" name="Freeform 364"/>
              <p:cNvSpPr>
                <a:spLocks/>
              </p:cNvSpPr>
              <p:nvPr/>
            </p:nvSpPr>
            <p:spPr bwMode="auto">
              <a:xfrm>
                <a:off x="213771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0" name="Freeform 365"/>
              <p:cNvSpPr>
                <a:spLocks/>
              </p:cNvSpPr>
              <p:nvPr/>
            </p:nvSpPr>
            <p:spPr bwMode="auto">
              <a:xfrm>
                <a:off x="2141363"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1" name="Freeform 366"/>
              <p:cNvSpPr>
                <a:spLocks/>
              </p:cNvSpPr>
              <p:nvPr/>
            </p:nvSpPr>
            <p:spPr bwMode="auto">
              <a:xfrm>
                <a:off x="2144098"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2" name="Freeform 367"/>
              <p:cNvSpPr>
                <a:spLocks/>
              </p:cNvSpPr>
              <p:nvPr/>
            </p:nvSpPr>
            <p:spPr bwMode="auto">
              <a:xfrm>
                <a:off x="215413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3" name="Freeform 368"/>
              <p:cNvSpPr>
                <a:spLocks/>
              </p:cNvSpPr>
              <p:nvPr/>
            </p:nvSpPr>
            <p:spPr bwMode="auto">
              <a:xfrm>
                <a:off x="215595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4" name="Freeform 369"/>
              <p:cNvSpPr>
                <a:spLocks/>
              </p:cNvSpPr>
              <p:nvPr/>
            </p:nvSpPr>
            <p:spPr bwMode="auto">
              <a:xfrm>
                <a:off x="2159607"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5" name="Freeform 370"/>
              <p:cNvSpPr>
                <a:spLocks/>
              </p:cNvSpPr>
              <p:nvPr/>
            </p:nvSpPr>
            <p:spPr bwMode="auto">
              <a:xfrm>
                <a:off x="216416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6" name="Freeform 371"/>
              <p:cNvSpPr>
                <a:spLocks/>
              </p:cNvSpPr>
              <p:nvPr/>
            </p:nvSpPr>
            <p:spPr bwMode="auto">
              <a:xfrm>
                <a:off x="2167816" y="2885333"/>
                <a:ext cx="16419" cy="1081"/>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7" name="Freeform 372"/>
              <p:cNvSpPr>
                <a:spLocks/>
              </p:cNvSpPr>
              <p:nvPr/>
            </p:nvSpPr>
            <p:spPr bwMode="auto">
              <a:xfrm>
                <a:off x="218423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8" name="Freeform 373"/>
              <p:cNvSpPr>
                <a:spLocks/>
              </p:cNvSpPr>
              <p:nvPr/>
            </p:nvSpPr>
            <p:spPr bwMode="auto">
              <a:xfrm>
                <a:off x="2188796"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79" name="Freeform 374"/>
              <p:cNvSpPr>
                <a:spLocks/>
              </p:cNvSpPr>
              <p:nvPr/>
            </p:nvSpPr>
            <p:spPr bwMode="auto">
              <a:xfrm>
                <a:off x="2192445" y="2885333"/>
                <a:ext cx="9122"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0" name="Freeform 375"/>
              <p:cNvSpPr>
                <a:spLocks/>
              </p:cNvSpPr>
              <p:nvPr/>
            </p:nvSpPr>
            <p:spPr bwMode="auto">
              <a:xfrm>
                <a:off x="2201567"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1" name="Freeform 376"/>
              <p:cNvSpPr>
                <a:spLocks/>
              </p:cNvSpPr>
              <p:nvPr/>
            </p:nvSpPr>
            <p:spPr bwMode="auto">
              <a:xfrm>
                <a:off x="220521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2" name="Freeform 377"/>
              <p:cNvSpPr>
                <a:spLocks/>
              </p:cNvSpPr>
              <p:nvPr/>
            </p:nvSpPr>
            <p:spPr bwMode="auto">
              <a:xfrm>
                <a:off x="2208864"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3" name="Freeform 378"/>
              <p:cNvSpPr>
                <a:spLocks/>
              </p:cNvSpPr>
              <p:nvPr/>
            </p:nvSpPr>
            <p:spPr bwMode="auto">
              <a:xfrm>
                <a:off x="221160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4" name="Freeform 379"/>
              <p:cNvSpPr>
                <a:spLocks/>
              </p:cNvSpPr>
              <p:nvPr/>
            </p:nvSpPr>
            <p:spPr bwMode="auto">
              <a:xfrm>
                <a:off x="2213425"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5" name="Freeform 380"/>
              <p:cNvSpPr>
                <a:spLocks/>
              </p:cNvSpPr>
              <p:nvPr/>
            </p:nvSpPr>
            <p:spPr bwMode="auto">
              <a:xfrm>
                <a:off x="2219810"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6" name="Freeform 381"/>
              <p:cNvSpPr>
                <a:spLocks/>
              </p:cNvSpPr>
              <p:nvPr/>
            </p:nvSpPr>
            <p:spPr bwMode="auto">
              <a:xfrm>
                <a:off x="2223458"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7" name="Freeform 382"/>
              <p:cNvSpPr>
                <a:spLocks/>
              </p:cNvSpPr>
              <p:nvPr/>
            </p:nvSpPr>
            <p:spPr bwMode="auto">
              <a:xfrm>
                <a:off x="2225283"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8" name="Freeform 383"/>
              <p:cNvSpPr>
                <a:spLocks/>
              </p:cNvSpPr>
              <p:nvPr/>
            </p:nvSpPr>
            <p:spPr bwMode="auto">
              <a:xfrm>
                <a:off x="2228020"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89" name="Freeform 384"/>
              <p:cNvSpPr>
                <a:spLocks/>
              </p:cNvSpPr>
              <p:nvPr/>
            </p:nvSpPr>
            <p:spPr bwMode="auto">
              <a:xfrm>
                <a:off x="2233493"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0" name="Freeform 385"/>
              <p:cNvSpPr>
                <a:spLocks/>
              </p:cNvSpPr>
              <p:nvPr/>
            </p:nvSpPr>
            <p:spPr bwMode="auto">
              <a:xfrm>
                <a:off x="2236230"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1" name="Freeform 386"/>
              <p:cNvSpPr>
                <a:spLocks/>
              </p:cNvSpPr>
              <p:nvPr/>
            </p:nvSpPr>
            <p:spPr bwMode="auto">
              <a:xfrm>
                <a:off x="224261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2" name="Freeform 387"/>
              <p:cNvSpPr>
                <a:spLocks/>
              </p:cNvSpPr>
              <p:nvPr/>
            </p:nvSpPr>
            <p:spPr bwMode="auto">
              <a:xfrm>
                <a:off x="2246264"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3" name="Freeform 388"/>
              <p:cNvSpPr>
                <a:spLocks/>
              </p:cNvSpPr>
              <p:nvPr/>
            </p:nvSpPr>
            <p:spPr bwMode="auto">
              <a:xfrm>
                <a:off x="2252648"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4" name="Freeform 389"/>
              <p:cNvSpPr>
                <a:spLocks/>
              </p:cNvSpPr>
              <p:nvPr/>
            </p:nvSpPr>
            <p:spPr bwMode="auto">
              <a:xfrm>
                <a:off x="2254472" y="2884250"/>
                <a:ext cx="31014" cy="1081"/>
              </a:xfrm>
              <a:custGeom>
                <a:avLst/>
                <a:gdLst>
                  <a:gd name="T0" fmla="*/ 0 w 19"/>
                  <a:gd name="T1" fmla="*/ 2147483647 h 1"/>
                  <a:gd name="T2" fmla="*/ 2147483647 w 19"/>
                  <a:gd name="T3" fmla="*/ 2147483647 h 1"/>
                  <a:gd name="T4" fmla="*/ 2147483647 w 19"/>
                  <a:gd name="T5" fmla="*/ 2147483647 h 1"/>
                  <a:gd name="T6" fmla="*/ 2147483647 w 19"/>
                  <a:gd name="T7" fmla="*/ 2147483647 h 1"/>
                  <a:gd name="T8" fmla="*/ 2147483647 w 19"/>
                  <a:gd name="T9" fmla="*/ 2147483647 h 1"/>
                  <a:gd name="T10" fmla="*/ 2147483647 w 19"/>
                  <a:gd name="T11" fmla="*/ 2147483647 h 1"/>
                  <a:gd name="T12" fmla="*/ 2147483647 w 19"/>
                  <a:gd name="T13" fmla="*/ 2147483647 h 1"/>
                  <a:gd name="T14" fmla="*/ 2147483647 w 19"/>
                  <a:gd name="T15" fmla="*/ 2147483647 h 1"/>
                  <a:gd name="T16" fmla="*/ 2147483647 w 19"/>
                  <a:gd name="T17" fmla="*/ 2147483647 h 1"/>
                  <a:gd name="T18" fmla="*/ 2147483647 w 19"/>
                  <a:gd name="T19" fmla="*/ 2147483647 h 1"/>
                  <a:gd name="T20" fmla="*/ 2147483647 w 19"/>
                  <a:gd name="T21" fmla="*/ 2147483647 h 1"/>
                  <a:gd name="T22" fmla="*/ 2147483647 w 19"/>
                  <a:gd name="T23" fmla="*/ 2147483647 h 1"/>
                  <a:gd name="T24" fmla="*/ 2147483647 w 19"/>
                  <a:gd name="T25" fmla="*/ 2147483647 h 1"/>
                  <a:gd name="T26" fmla="*/ 2147483647 w 19"/>
                  <a:gd name="T27" fmla="*/ 2147483647 h 1"/>
                  <a:gd name="T28" fmla="*/ 2147483647 w 19"/>
                  <a:gd name="T29" fmla="*/ 2147483647 h 1"/>
                  <a:gd name="T30" fmla="*/ 2147483647 w 19"/>
                  <a:gd name="T31" fmla="*/ 2147483647 h 1"/>
                  <a:gd name="T32" fmla="*/ 2147483647 w 19"/>
                  <a:gd name="T33" fmla="*/ 2147483647 h 1"/>
                  <a:gd name="T34" fmla="*/ 2147483647 w 19"/>
                  <a:gd name="T35" fmla="*/ 2147483647 h 1"/>
                  <a:gd name="T36" fmla="*/ 2147483647 w 19"/>
                  <a:gd name="T37" fmla="*/ 2147483647 h 1"/>
                  <a:gd name="T38" fmla="*/ 2147483647 w 19"/>
                  <a:gd name="T39" fmla="*/ 2147483647 h 1"/>
                  <a:gd name="T40" fmla="*/ 2147483647 w 19"/>
                  <a:gd name="T41" fmla="*/ 2147483647 h 1"/>
                  <a:gd name="T42" fmla="*/ 2147483647 w 19"/>
                  <a:gd name="T43" fmla="*/ 2147483647 h 1"/>
                  <a:gd name="T44" fmla="*/ 2147483647 w 19"/>
                  <a:gd name="T45" fmla="*/ 2147483647 h 1"/>
                  <a:gd name="T46" fmla="*/ 2147483647 w 19"/>
                  <a:gd name="T47" fmla="*/ 2147483647 h 1"/>
                  <a:gd name="T48" fmla="*/ 2147483647 w 19"/>
                  <a:gd name="T49" fmla="*/ 2147483647 h 1"/>
                  <a:gd name="T50" fmla="*/ 2147483647 w 19"/>
                  <a:gd name="T51" fmla="*/ 0 h 1"/>
                  <a:gd name="T52" fmla="*/ 2147483647 w 19"/>
                  <a:gd name="T53" fmla="*/ 0 h 1"/>
                  <a:gd name="T54" fmla="*/ 2147483647 w 19"/>
                  <a:gd name="T55" fmla="*/ 0 h 1"/>
                  <a:gd name="T56" fmla="*/ 2147483647 w 19"/>
                  <a:gd name="T57" fmla="*/ 0 h 1"/>
                  <a:gd name="T58" fmla="*/ 2147483647 w 19"/>
                  <a:gd name="T59" fmla="*/ 0 h 1"/>
                  <a:gd name="T60" fmla="*/ 2147483647 w 19"/>
                  <a:gd name="T61" fmla="*/ 0 h 1"/>
                  <a:gd name="T62" fmla="*/ 2147483647 w 19"/>
                  <a:gd name="T63" fmla="*/ 0 h 1"/>
                  <a:gd name="T64" fmla="*/ 2147483647 w 19"/>
                  <a:gd name="T65" fmla="*/ 0 h 1"/>
                  <a:gd name="T66" fmla="*/ 2147483647 w 19"/>
                  <a:gd name="T67" fmla="*/ 0 h 1"/>
                  <a:gd name="T68" fmla="*/ 2147483647 w 19"/>
                  <a:gd name="T69" fmla="*/ 0 h 1"/>
                  <a:gd name="T70" fmla="*/ 2147483647 w 19"/>
                  <a:gd name="T71" fmla="*/ 0 h 1"/>
                  <a:gd name="T72" fmla="*/ 2147483647 w 19"/>
                  <a:gd name="T73" fmla="*/ 0 h 1"/>
                  <a:gd name="T74" fmla="*/ 2147483647 w 19"/>
                  <a:gd name="T75" fmla="*/ 0 h 1"/>
                  <a:gd name="T76" fmla="*/ 2147483647 w 19"/>
                  <a:gd name="T77" fmla="*/ 0 h 1"/>
                  <a:gd name="T78" fmla="*/ 2147483647 w 19"/>
                  <a:gd name="T79" fmla="*/ 0 h 1"/>
                  <a:gd name="T80" fmla="*/ 2147483647 w 19"/>
                  <a:gd name="T81" fmla="*/ 0 h 1"/>
                  <a:gd name="T82" fmla="*/ 2147483647 w 19"/>
                  <a:gd name="T83" fmla="*/ 0 h 1"/>
                  <a:gd name="T84" fmla="*/ 2147483647 w 19"/>
                  <a:gd name="T85" fmla="*/ 0 h 1"/>
                  <a:gd name="T86" fmla="*/ 2147483647 w 19"/>
                  <a:gd name="T87" fmla="*/ 0 h 1"/>
                  <a:gd name="T88" fmla="*/ 2147483647 w 19"/>
                  <a:gd name="T89" fmla="*/ 0 h 1"/>
                  <a:gd name="T90" fmla="*/ 2147483647 w 19"/>
                  <a:gd name="T91" fmla="*/ 0 h 1"/>
                  <a:gd name="T92" fmla="*/ 2147483647 w 19"/>
                  <a:gd name="T93" fmla="*/ 0 h 1"/>
                  <a:gd name="T94" fmla="*/ 2147483647 w 19"/>
                  <a:gd name="T95" fmla="*/ 0 h 1"/>
                  <a:gd name="T96" fmla="*/ 2147483647 w 19"/>
                  <a:gd name="T97" fmla="*/ 0 h 1"/>
                  <a:gd name="T98" fmla="*/ 2147483647 w 19"/>
                  <a:gd name="T99" fmla="*/ 0 h 1"/>
                  <a:gd name="T100" fmla="*/ 2147483647 w 19"/>
                  <a:gd name="T101" fmla="*/ 0 h 1"/>
                  <a:gd name="T102" fmla="*/ 2147483647 w 19"/>
                  <a:gd name="T103" fmla="*/ 0 h 1"/>
                  <a:gd name="T104" fmla="*/ 2147483647 w 19"/>
                  <a:gd name="T105" fmla="*/ 0 h 1"/>
                  <a:gd name="T106" fmla="*/ 2147483647 w 19"/>
                  <a:gd name="T107" fmla="*/ 0 h 1"/>
                  <a:gd name="T108" fmla="*/ 2147483647 w 19"/>
                  <a:gd name="T109" fmla="*/ 0 h 1"/>
                  <a:gd name="T110" fmla="*/ 2147483647 w 19"/>
                  <a:gd name="T111" fmla="*/ 0 h 1"/>
                  <a:gd name="T112" fmla="*/ 2147483647 w 19"/>
                  <a:gd name="T113" fmla="*/ 0 h 1"/>
                  <a:gd name="T114" fmla="*/ 2147483647 w 19"/>
                  <a:gd name="T115" fmla="*/ 0 h 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1">
                    <a:moveTo>
                      <a:pt x="0" y="1"/>
                    </a:moveTo>
                    <a:lnTo>
                      <a:pt x="1" y="1"/>
                    </a:lnTo>
                    <a:lnTo>
                      <a:pt x="2" y="1"/>
                    </a:lnTo>
                    <a:lnTo>
                      <a:pt x="3" y="1"/>
                    </a:lnTo>
                    <a:lnTo>
                      <a:pt x="4" y="1"/>
                    </a:lnTo>
                    <a:lnTo>
                      <a:pt x="5" y="1"/>
                    </a:lnTo>
                    <a:lnTo>
                      <a:pt x="6" y="1"/>
                    </a:lnTo>
                    <a:lnTo>
                      <a:pt x="7" y="1"/>
                    </a:lnTo>
                    <a:lnTo>
                      <a:pt x="8" y="1"/>
                    </a:lnTo>
                    <a:lnTo>
                      <a:pt x="9" y="0"/>
                    </a:lnTo>
                    <a:lnTo>
                      <a:pt x="10" y="0"/>
                    </a:lnTo>
                    <a:lnTo>
                      <a:pt x="11" y="0"/>
                    </a:lnTo>
                    <a:lnTo>
                      <a:pt x="12" y="0"/>
                    </a:lnTo>
                    <a:lnTo>
                      <a:pt x="13" y="0"/>
                    </a:lnTo>
                    <a:lnTo>
                      <a:pt x="14" y="0"/>
                    </a:lnTo>
                    <a:lnTo>
                      <a:pt x="15" y="0"/>
                    </a:lnTo>
                    <a:lnTo>
                      <a:pt x="16" y="0"/>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5" name="Freeform 390"/>
              <p:cNvSpPr>
                <a:spLocks/>
              </p:cNvSpPr>
              <p:nvPr/>
            </p:nvSpPr>
            <p:spPr bwMode="auto">
              <a:xfrm>
                <a:off x="2285487"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6" name="Freeform 391"/>
              <p:cNvSpPr>
                <a:spLocks/>
              </p:cNvSpPr>
              <p:nvPr/>
            </p:nvSpPr>
            <p:spPr bwMode="auto">
              <a:xfrm>
                <a:off x="2287311"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7" name="Freeform 392"/>
              <p:cNvSpPr>
                <a:spLocks/>
              </p:cNvSpPr>
              <p:nvPr/>
            </p:nvSpPr>
            <p:spPr bwMode="auto">
              <a:xfrm>
                <a:off x="2289135"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8" name="Freeform 393"/>
              <p:cNvSpPr>
                <a:spLocks/>
              </p:cNvSpPr>
              <p:nvPr/>
            </p:nvSpPr>
            <p:spPr bwMode="auto">
              <a:xfrm>
                <a:off x="2290959" y="2884250"/>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499" name="Freeform 394"/>
              <p:cNvSpPr>
                <a:spLocks/>
              </p:cNvSpPr>
              <p:nvPr/>
            </p:nvSpPr>
            <p:spPr bwMode="auto">
              <a:xfrm>
                <a:off x="2291872"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0" name="Freeform 395"/>
              <p:cNvSpPr>
                <a:spLocks/>
              </p:cNvSpPr>
              <p:nvPr/>
            </p:nvSpPr>
            <p:spPr bwMode="auto">
              <a:xfrm>
                <a:off x="2293696"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1" name="Freeform 396"/>
              <p:cNvSpPr>
                <a:spLocks/>
              </p:cNvSpPr>
              <p:nvPr/>
            </p:nvSpPr>
            <p:spPr bwMode="auto">
              <a:xfrm>
                <a:off x="2295520"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2" name="Freeform 397"/>
              <p:cNvSpPr>
                <a:spLocks/>
              </p:cNvSpPr>
              <p:nvPr/>
            </p:nvSpPr>
            <p:spPr bwMode="auto">
              <a:xfrm>
                <a:off x="2297344" y="2884250"/>
                <a:ext cx="1824" cy="1081"/>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3" name="Freeform 398"/>
              <p:cNvSpPr>
                <a:spLocks/>
              </p:cNvSpPr>
              <p:nvPr/>
            </p:nvSpPr>
            <p:spPr bwMode="auto">
              <a:xfrm>
                <a:off x="2299169"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4" name="Freeform 399"/>
              <p:cNvSpPr>
                <a:spLocks/>
              </p:cNvSpPr>
              <p:nvPr/>
            </p:nvSpPr>
            <p:spPr bwMode="auto">
              <a:xfrm>
                <a:off x="2300081"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5" name="Freeform 400"/>
              <p:cNvSpPr>
                <a:spLocks/>
              </p:cNvSpPr>
              <p:nvPr/>
            </p:nvSpPr>
            <p:spPr bwMode="auto">
              <a:xfrm>
                <a:off x="230190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6" name="Freeform 401"/>
              <p:cNvSpPr>
                <a:spLocks/>
              </p:cNvSpPr>
              <p:nvPr/>
            </p:nvSpPr>
            <p:spPr bwMode="auto">
              <a:xfrm>
                <a:off x="230373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7" name="Freeform 402"/>
              <p:cNvSpPr>
                <a:spLocks/>
              </p:cNvSpPr>
              <p:nvPr/>
            </p:nvSpPr>
            <p:spPr bwMode="auto">
              <a:xfrm>
                <a:off x="2305555"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8" name="Freeform 403"/>
              <p:cNvSpPr>
                <a:spLocks/>
              </p:cNvSpPr>
              <p:nvPr/>
            </p:nvSpPr>
            <p:spPr bwMode="auto">
              <a:xfrm>
                <a:off x="2308291"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09" name="Freeform 404"/>
              <p:cNvSpPr>
                <a:spLocks/>
              </p:cNvSpPr>
              <p:nvPr/>
            </p:nvSpPr>
            <p:spPr bwMode="auto">
              <a:xfrm>
                <a:off x="2310116"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0" name="Freeform 405"/>
              <p:cNvSpPr>
                <a:spLocks/>
              </p:cNvSpPr>
              <p:nvPr/>
            </p:nvSpPr>
            <p:spPr bwMode="auto">
              <a:xfrm>
                <a:off x="2313765"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1" name="Freeform 406"/>
              <p:cNvSpPr>
                <a:spLocks/>
              </p:cNvSpPr>
              <p:nvPr/>
            </p:nvSpPr>
            <p:spPr bwMode="auto">
              <a:xfrm>
                <a:off x="231832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2" name="Freeform 407"/>
              <p:cNvSpPr>
                <a:spLocks/>
              </p:cNvSpPr>
              <p:nvPr/>
            </p:nvSpPr>
            <p:spPr bwMode="auto">
              <a:xfrm>
                <a:off x="232014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3" name="Freeform 408"/>
              <p:cNvSpPr>
                <a:spLocks/>
              </p:cNvSpPr>
              <p:nvPr/>
            </p:nvSpPr>
            <p:spPr bwMode="auto">
              <a:xfrm>
                <a:off x="2321975"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4" name="Freeform 409"/>
              <p:cNvSpPr>
                <a:spLocks/>
              </p:cNvSpPr>
              <p:nvPr/>
            </p:nvSpPr>
            <p:spPr bwMode="auto">
              <a:xfrm>
                <a:off x="2326536"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5" name="Freeform 410"/>
              <p:cNvSpPr>
                <a:spLocks/>
              </p:cNvSpPr>
              <p:nvPr/>
            </p:nvSpPr>
            <p:spPr bwMode="auto">
              <a:xfrm>
                <a:off x="2338394"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6" name="Freeform 412"/>
              <p:cNvSpPr>
                <a:spLocks/>
              </p:cNvSpPr>
              <p:nvPr/>
            </p:nvSpPr>
            <p:spPr bwMode="auto">
              <a:xfrm>
                <a:off x="2346604"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7" name="Freeform 413"/>
              <p:cNvSpPr>
                <a:spLocks/>
              </p:cNvSpPr>
              <p:nvPr/>
            </p:nvSpPr>
            <p:spPr bwMode="auto">
              <a:xfrm>
                <a:off x="2354813"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8" name="Freeform 414"/>
              <p:cNvSpPr>
                <a:spLocks/>
              </p:cNvSpPr>
              <p:nvPr/>
            </p:nvSpPr>
            <p:spPr bwMode="auto">
              <a:xfrm>
                <a:off x="2359374"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19" name="Freeform 415"/>
              <p:cNvSpPr>
                <a:spLocks/>
              </p:cNvSpPr>
              <p:nvPr/>
            </p:nvSpPr>
            <p:spPr bwMode="auto">
              <a:xfrm>
                <a:off x="236758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0" name="Freeform 416"/>
              <p:cNvSpPr>
                <a:spLocks/>
              </p:cNvSpPr>
              <p:nvPr/>
            </p:nvSpPr>
            <p:spPr bwMode="auto">
              <a:xfrm>
                <a:off x="237123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1" name="Freeform 417"/>
              <p:cNvSpPr>
                <a:spLocks/>
              </p:cNvSpPr>
              <p:nvPr/>
            </p:nvSpPr>
            <p:spPr bwMode="auto">
              <a:xfrm>
                <a:off x="2373057"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2" name="Freeform 418"/>
              <p:cNvSpPr>
                <a:spLocks/>
              </p:cNvSpPr>
              <p:nvPr/>
            </p:nvSpPr>
            <p:spPr bwMode="auto">
              <a:xfrm>
                <a:off x="2377618"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3" name="Freeform 419"/>
              <p:cNvSpPr>
                <a:spLocks/>
              </p:cNvSpPr>
              <p:nvPr/>
            </p:nvSpPr>
            <p:spPr bwMode="auto">
              <a:xfrm>
                <a:off x="238400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4" name="Freeform 420"/>
              <p:cNvSpPr>
                <a:spLocks/>
              </p:cNvSpPr>
              <p:nvPr/>
            </p:nvSpPr>
            <p:spPr bwMode="auto">
              <a:xfrm>
                <a:off x="2385827"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5" name="Freeform 421"/>
              <p:cNvSpPr>
                <a:spLocks/>
              </p:cNvSpPr>
              <p:nvPr/>
            </p:nvSpPr>
            <p:spPr bwMode="auto">
              <a:xfrm>
                <a:off x="238947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6" name="Freeform 422"/>
              <p:cNvSpPr>
                <a:spLocks/>
              </p:cNvSpPr>
              <p:nvPr/>
            </p:nvSpPr>
            <p:spPr bwMode="auto">
              <a:xfrm>
                <a:off x="239403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7" name="Freeform 423"/>
              <p:cNvSpPr>
                <a:spLocks/>
              </p:cNvSpPr>
              <p:nvPr/>
            </p:nvSpPr>
            <p:spPr bwMode="auto">
              <a:xfrm>
                <a:off x="2395861"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8" name="Freeform 424"/>
              <p:cNvSpPr>
                <a:spLocks/>
              </p:cNvSpPr>
              <p:nvPr/>
            </p:nvSpPr>
            <p:spPr bwMode="auto">
              <a:xfrm>
                <a:off x="2400422"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29" name="Freeform 425"/>
              <p:cNvSpPr>
                <a:spLocks/>
              </p:cNvSpPr>
              <p:nvPr/>
            </p:nvSpPr>
            <p:spPr bwMode="auto">
              <a:xfrm>
                <a:off x="2406807"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0" name="Freeform 426"/>
              <p:cNvSpPr>
                <a:spLocks/>
              </p:cNvSpPr>
              <p:nvPr/>
            </p:nvSpPr>
            <p:spPr bwMode="auto">
              <a:xfrm>
                <a:off x="2408632"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1" name="Freeform 427"/>
              <p:cNvSpPr>
                <a:spLocks/>
              </p:cNvSpPr>
              <p:nvPr/>
            </p:nvSpPr>
            <p:spPr bwMode="auto">
              <a:xfrm>
                <a:off x="241684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2" name="Freeform 428"/>
              <p:cNvSpPr>
                <a:spLocks/>
              </p:cNvSpPr>
              <p:nvPr/>
            </p:nvSpPr>
            <p:spPr bwMode="auto">
              <a:xfrm>
                <a:off x="241866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3" name="Freeform 429"/>
              <p:cNvSpPr>
                <a:spLocks/>
              </p:cNvSpPr>
              <p:nvPr/>
            </p:nvSpPr>
            <p:spPr bwMode="auto">
              <a:xfrm>
                <a:off x="2420490"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4" name="Freeform 430"/>
              <p:cNvSpPr>
                <a:spLocks/>
              </p:cNvSpPr>
              <p:nvPr/>
            </p:nvSpPr>
            <p:spPr bwMode="auto">
              <a:xfrm>
                <a:off x="2423227" y="2884250"/>
                <a:ext cx="38312" cy="1081"/>
              </a:xfrm>
              <a:custGeom>
                <a:avLst/>
                <a:gdLst>
                  <a:gd name="T0" fmla="*/ 2147483647 w 23"/>
                  <a:gd name="T1" fmla="*/ 2147483647 h 1"/>
                  <a:gd name="T2" fmla="*/ 2147483647 w 23"/>
                  <a:gd name="T3" fmla="*/ 2147483647 h 1"/>
                  <a:gd name="T4" fmla="*/ 2147483647 w 23"/>
                  <a:gd name="T5" fmla="*/ 2147483647 h 1"/>
                  <a:gd name="T6" fmla="*/ 2147483647 w 23"/>
                  <a:gd name="T7" fmla="*/ 2147483647 h 1"/>
                  <a:gd name="T8" fmla="*/ 2147483647 w 23"/>
                  <a:gd name="T9" fmla="*/ 2147483647 h 1"/>
                  <a:gd name="T10" fmla="*/ 2147483647 w 23"/>
                  <a:gd name="T11" fmla="*/ 2147483647 h 1"/>
                  <a:gd name="T12" fmla="*/ 2147483647 w 23"/>
                  <a:gd name="T13" fmla="*/ 2147483647 h 1"/>
                  <a:gd name="T14" fmla="*/ 2147483647 w 23"/>
                  <a:gd name="T15" fmla="*/ 2147483647 h 1"/>
                  <a:gd name="T16" fmla="*/ 2147483647 w 23"/>
                  <a:gd name="T17" fmla="*/ 2147483647 h 1"/>
                  <a:gd name="T18" fmla="*/ 2147483647 w 23"/>
                  <a:gd name="T19" fmla="*/ 2147483647 h 1"/>
                  <a:gd name="T20" fmla="*/ 2147483647 w 23"/>
                  <a:gd name="T21" fmla="*/ 2147483647 h 1"/>
                  <a:gd name="T22" fmla="*/ 2147483647 w 23"/>
                  <a:gd name="T23" fmla="*/ 2147483647 h 1"/>
                  <a:gd name="T24" fmla="*/ 2147483647 w 23"/>
                  <a:gd name="T25" fmla="*/ 2147483647 h 1"/>
                  <a:gd name="T26" fmla="*/ 2147483647 w 23"/>
                  <a:gd name="T27" fmla="*/ 2147483647 h 1"/>
                  <a:gd name="T28" fmla="*/ 2147483647 w 23"/>
                  <a:gd name="T29" fmla="*/ 2147483647 h 1"/>
                  <a:gd name="T30" fmla="*/ 2147483647 w 23"/>
                  <a:gd name="T31" fmla="*/ 2147483647 h 1"/>
                  <a:gd name="T32" fmla="*/ 2147483647 w 23"/>
                  <a:gd name="T33" fmla="*/ 2147483647 h 1"/>
                  <a:gd name="T34" fmla="*/ 2147483647 w 23"/>
                  <a:gd name="T35" fmla="*/ 2147483647 h 1"/>
                  <a:gd name="T36" fmla="*/ 2147483647 w 23"/>
                  <a:gd name="T37" fmla="*/ 2147483647 h 1"/>
                  <a:gd name="T38" fmla="*/ 2147483647 w 23"/>
                  <a:gd name="T39" fmla="*/ 2147483647 h 1"/>
                  <a:gd name="T40" fmla="*/ 2147483647 w 23"/>
                  <a:gd name="T41" fmla="*/ 2147483647 h 1"/>
                  <a:gd name="T42" fmla="*/ 2147483647 w 23"/>
                  <a:gd name="T43" fmla="*/ 0 h 1"/>
                  <a:gd name="T44" fmla="*/ 2147483647 w 23"/>
                  <a:gd name="T45" fmla="*/ 0 h 1"/>
                  <a:gd name="T46" fmla="*/ 2147483647 w 23"/>
                  <a:gd name="T47" fmla="*/ 0 h 1"/>
                  <a:gd name="T48" fmla="*/ 2147483647 w 23"/>
                  <a:gd name="T49" fmla="*/ 0 h 1"/>
                  <a:gd name="T50" fmla="*/ 2147483647 w 23"/>
                  <a:gd name="T51" fmla="*/ 0 h 1"/>
                  <a:gd name="T52" fmla="*/ 2147483647 w 23"/>
                  <a:gd name="T53" fmla="*/ 0 h 1"/>
                  <a:gd name="T54" fmla="*/ 2147483647 w 23"/>
                  <a:gd name="T55" fmla="*/ 0 h 1"/>
                  <a:gd name="T56" fmla="*/ 2147483647 w 23"/>
                  <a:gd name="T57" fmla="*/ 0 h 1"/>
                  <a:gd name="T58" fmla="*/ 2147483647 w 23"/>
                  <a:gd name="T59" fmla="*/ 0 h 1"/>
                  <a:gd name="T60" fmla="*/ 2147483647 w 23"/>
                  <a:gd name="T61" fmla="*/ 0 h 1"/>
                  <a:gd name="T62" fmla="*/ 2147483647 w 23"/>
                  <a:gd name="T63" fmla="*/ 0 h 1"/>
                  <a:gd name="T64" fmla="*/ 2147483647 w 23"/>
                  <a:gd name="T65" fmla="*/ 0 h 1"/>
                  <a:gd name="T66" fmla="*/ 2147483647 w 23"/>
                  <a:gd name="T67" fmla="*/ 0 h 1"/>
                  <a:gd name="T68" fmla="*/ 2147483647 w 23"/>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2" y="1"/>
                    </a:lnTo>
                    <a:lnTo>
                      <a:pt x="13" y="1"/>
                    </a:lnTo>
                    <a:lnTo>
                      <a:pt x="14" y="1"/>
                    </a:lnTo>
                    <a:lnTo>
                      <a:pt x="14" y="0"/>
                    </a:lnTo>
                    <a:lnTo>
                      <a:pt x="15" y="0"/>
                    </a:lnTo>
                    <a:lnTo>
                      <a:pt x="16" y="0"/>
                    </a:lnTo>
                    <a:lnTo>
                      <a:pt x="17" y="0"/>
                    </a:lnTo>
                    <a:lnTo>
                      <a:pt x="18" y="0"/>
                    </a:lnTo>
                    <a:lnTo>
                      <a:pt x="19" y="0"/>
                    </a:lnTo>
                    <a:lnTo>
                      <a:pt x="20" y="0"/>
                    </a:lnTo>
                    <a:lnTo>
                      <a:pt x="21" y="0"/>
                    </a:lnTo>
                    <a:lnTo>
                      <a:pt x="22" y="0"/>
                    </a:lnTo>
                    <a:lnTo>
                      <a:pt x="2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5" name="Freeform 431"/>
              <p:cNvSpPr>
                <a:spLocks/>
              </p:cNvSpPr>
              <p:nvPr/>
            </p:nvSpPr>
            <p:spPr bwMode="auto">
              <a:xfrm>
                <a:off x="2461538" y="2884250"/>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6" name="Freeform 432"/>
              <p:cNvSpPr>
                <a:spLocks/>
              </p:cNvSpPr>
              <p:nvPr/>
            </p:nvSpPr>
            <p:spPr bwMode="auto">
              <a:xfrm>
                <a:off x="2462449"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7" name="Freeform 433"/>
              <p:cNvSpPr>
                <a:spLocks/>
              </p:cNvSpPr>
              <p:nvPr/>
            </p:nvSpPr>
            <p:spPr bwMode="auto">
              <a:xfrm>
                <a:off x="2464274"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8" name="Freeform 434"/>
              <p:cNvSpPr>
                <a:spLocks/>
              </p:cNvSpPr>
              <p:nvPr/>
            </p:nvSpPr>
            <p:spPr bwMode="auto">
              <a:xfrm>
                <a:off x="2466098"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39" name="Freeform 435"/>
              <p:cNvSpPr>
                <a:spLocks/>
              </p:cNvSpPr>
              <p:nvPr/>
            </p:nvSpPr>
            <p:spPr bwMode="auto">
              <a:xfrm>
                <a:off x="2467923"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0" name="Freeform 436"/>
              <p:cNvSpPr>
                <a:spLocks/>
              </p:cNvSpPr>
              <p:nvPr/>
            </p:nvSpPr>
            <p:spPr bwMode="auto">
              <a:xfrm>
                <a:off x="2469747" y="2884250"/>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1" name="Freeform 437"/>
              <p:cNvSpPr>
                <a:spLocks/>
              </p:cNvSpPr>
              <p:nvPr/>
            </p:nvSpPr>
            <p:spPr bwMode="auto">
              <a:xfrm>
                <a:off x="2470659"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2" name="Freeform 438"/>
              <p:cNvSpPr>
                <a:spLocks/>
              </p:cNvSpPr>
              <p:nvPr/>
            </p:nvSpPr>
            <p:spPr bwMode="auto">
              <a:xfrm>
                <a:off x="2472484"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3" name="Freeform 439"/>
              <p:cNvSpPr>
                <a:spLocks/>
              </p:cNvSpPr>
              <p:nvPr/>
            </p:nvSpPr>
            <p:spPr bwMode="auto">
              <a:xfrm>
                <a:off x="2474308" y="2884250"/>
                <a:ext cx="1824" cy="1081"/>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4" name="Freeform 440"/>
              <p:cNvSpPr>
                <a:spLocks/>
              </p:cNvSpPr>
              <p:nvPr/>
            </p:nvSpPr>
            <p:spPr bwMode="auto">
              <a:xfrm>
                <a:off x="247613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5" name="Freeform 441"/>
              <p:cNvSpPr>
                <a:spLocks/>
              </p:cNvSpPr>
              <p:nvPr/>
            </p:nvSpPr>
            <p:spPr bwMode="auto">
              <a:xfrm>
                <a:off x="2477956"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6" name="Freeform 442"/>
              <p:cNvSpPr>
                <a:spLocks/>
              </p:cNvSpPr>
              <p:nvPr/>
            </p:nvSpPr>
            <p:spPr bwMode="auto">
              <a:xfrm>
                <a:off x="247886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7" name="Freeform 443"/>
              <p:cNvSpPr>
                <a:spLocks/>
              </p:cNvSpPr>
              <p:nvPr/>
            </p:nvSpPr>
            <p:spPr bwMode="auto">
              <a:xfrm>
                <a:off x="248069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8" name="Freeform 444"/>
              <p:cNvSpPr>
                <a:spLocks/>
              </p:cNvSpPr>
              <p:nvPr/>
            </p:nvSpPr>
            <p:spPr bwMode="auto">
              <a:xfrm>
                <a:off x="2484343"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49" name="Freeform 445"/>
              <p:cNvSpPr>
                <a:spLocks/>
              </p:cNvSpPr>
              <p:nvPr/>
            </p:nvSpPr>
            <p:spPr bwMode="auto">
              <a:xfrm>
                <a:off x="249072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0" name="Freeform 446"/>
              <p:cNvSpPr>
                <a:spLocks/>
              </p:cNvSpPr>
              <p:nvPr/>
            </p:nvSpPr>
            <p:spPr bwMode="auto">
              <a:xfrm>
                <a:off x="2494377"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1" name="Freeform 447"/>
              <p:cNvSpPr>
                <a:spLocks/>
              </p:cNvSpPr>
              <p:nvPr/>
            </p:nvSpPr>
            <p:spPr bwMode="auto">
              <a:xfrm>
                <a:off x="2497113"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2" name="Freeform 448"/>
              <p:cNvSpPr>
                <a:spLocks/>
              </p:cNvSpPr>
              <p:nvPr/>
            </p:nvSpPr>
            <p:spPr bwMode="auto">
              <a:xfrm>
                <a:off x="2500762"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3" name="Freeform 449"/>
              <p:cNvSpPr>
                <a:spLocks/>
              </p:cNvSpPr>
              <p:nvPr/>
            </p:nvSpPr>
            <p:spPr bwMode="auto">
              <a:xfrm>
                <a:off x="2503499"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4" name="Freeform 450"/>
              <p:cNvSpPr>
                <a:spLocks/>
              </p:cNvSpPr>
              <p:nvPr/>
            </p:nvSpPr>
            <p:spPr bwMode="auto">
              <a:xfrm>
                <a:off x="2511708"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5" name="Freeform 451"/>
              <p:cNvSpPr>
                <a:spLocks/>
              </p:cNvSpPr>
              <p:nvPr/>
            </p:nvSpPr>
            <p:spPr bwMode="auto">
              <a:xfrm>
                <a:off x="2521741"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6" name="Freeform 452"/>
              <p:cNvSpPr>
                <a:spLocks/>
              </p:cNvSpPr>
              <p:nvPr/>
            </p:nvSpPr>
            <p:spPr bwMode="auto">
              <a:xfrm>
                <a:off x="253177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7" name="Freeform 453"/>
              <p:cNvSpPr>
                <a:spLocks/>
              </p:cNvSpPr>
              <p:nvPr/>
            </p:nvSpPr>
            <p:spPr bwMode="auto">
              <a:xfrm>
                <a:off x="253633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8" name="Freeform 454"/>
              <p:cNvSpPr>
                <a:spLocks/>
              </p:cNvSpPr>
              <p:nvPr/>
            </p:nvSpPr>
            <p:spPr bwMode="auto">
              <a:xfrm>
                <a:off x="2538161"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59" name="Freeform 455"/>
              <p:cNvSpPr>
                <a:spLocks/>
              </p:cNvSpPr>
              <p:nvPr/>
            </p:nvSpPr>
            <p:spPr bwMode="auto">
              <a:xfrm>
                <a:off x="253998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0" name="Freeform 456"/>
              <p:cNvSpPr>
                <a:spLocks/>
              </p:cNvSpPr>
              <p:nvPr/>
            </p:nvSpPr>
            <p:spPr bwMode="auto">
              <a:xfrm>
                <a:off x="254180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1" name="Freeform 457"/>
              <p:cNvSpPr>
                <a:spLocks/>
              </p:cNvSpPr>
              <p:nvPr/>
            </p:nvSpPr>
            <p:spPr bwMode="auto">
              <a:xfrm>
                <a:off x="2543634"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2" name="Freeform 458"/>
              <p:cNvSpPr>
                <a:spLocks/>
              </p:cNvSpPr>
              <p:nvPr/>
            </p:nvSpPr>
            <p:spPr bwMode="auto">
              <a:xfrm>
                <a:off x="255001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3" name="Freeform 459"/>
              <p:cNvSpPr>
                <a:spLocks/>
              </p:cNvSpPr>
              <p:nvPr/>
            </p:nvSpPr>
            <p:spPr bwMode="auto">
              <a:xfrm>
                <a:off x="2551843"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4" name="Freeform 460"/>
              <p:cNvSpPr>
                <a:spLocks/>
              </p:cNvSpPr>
              <p:nvPr/>
            </p:nvSpPr>
            <p:spPr bwMode="auto">
              <a:xfrm>
                <a:off x="2552756"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5" name="Freeform 461"/>
              <p:cNvSpPr>
                <a:spLocks/>
              </p:cNvSpPr>
              <p:nvPr/>
            </p:nvSpPr>
            <p:spPr bwMode="auto">
              <a:xfrm>
                <a:off x="255822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6" name="Freeform 462"/>
              <p:cNvSpPr>
                <a:spLocks/>
              </p:cNvSpPr>
              <p:nvPr/>
            </p:nvSpPr>
            <p:spPr bwMode="auto">
              <a:xfrm>
                <a:off x="2560054"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7" name="Freeform 463"/>
              <p:cNvSpPr>
                <a:spLocks/>
              </p:cNvSpPr>
              <p:nvPr/>
            </p:nvSpPr>
            <p:spPr bwMode="auto">
              <a:xfrm>
                <a:off x="256279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8" name="Freeform 464"/>
              <p:cNvSpPr>
                <a:spLocks/>
              </p:cNvSpPr>
              <p:nvPr/>
            </p:nvSpPr>
            <p:spPr bwMode="auto">
              <a:xfrm>
                <a:off x="2564615"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69" name="Freeform 465"/>
              <p:cNvSpPr>
                <a:spLocks/>
              </p:cNvSpPr>
              <p:nvPr/>
            </p:nvSpPr>
            <p:spPr bwMode="auto">
              <a:xfrm>
                <a:off x="2571000"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0" name="Freeform 466"/>
              <p:cNvSpPr>
                <a:spLocks/>
              </p:cNvSpPr>
              <p:nvPr/>
            </p:nvSpPr>
            <p:spPr bwMode="auto">
              <a:xfrm>
                <a:off x="257738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1" name="Freeform 467"/>
              <p:cNvSpPr>
                <a:spLocks/>
              </p:cNvSpPr>
              <p:nvPr/>
            </p:nvSpPr>
            <p:spPr bwMode="auto">
              <a:xfrm>
                <a:off x="2581034" y="2884250"/>
                <a:ext cx="26453" cy="1081"/>
              </a:xfrm>
              <a:custGeom>
                <a:avLst/>
                <a:gdLst>
                  <a:gd name="T0" fmla="*/ 0 w 16"/>
                  <a:gd name="T1" fmla="*/ 2147483647 h 1"/>
                  <a:gd name="T2" fmla="*/ 2147483647 w 16"/>
                  <a:gd name="T3" fmla="*/ 2147483647 h 1"/>
                  <a:gd name="T4" fmla="*/ 2147483647 w 16"/>
                  <a:gd name="T5" fmla="*/ 2147483647 h 1"/>
                  <a:gd name="T6" fmla="*/ 2147483647 w 16"/>
                  <a:gd name="T7" fmla="*/ 2147483647 h 1"/>
                  <a:gd name="T8" fmla="*/ 2147483647 w 16"/>
                  <a:gd name="T9" fmla="*/ 2147483647 h 1"/>
                  <a:gd name="T10" fmla="*/ 2147483647 w 16"/>
                  <a:gd name="T11" fmla="*/ 2147483647 h 1"/>
                  <a:gd name="T12" fmla="*/ 2147483647 w 16"/>
                  <a:gd name="T13" fmla="*/ 2147483647 h 1"/>
                  <a:gd name="T14" fmla="*/ 2147483647 w 16"/>
                  <a:gd name="T15" fmla="*/ 2147483647 h 1"/>
                  <a:gd name="T16" fmla="*/ 2147483647 w 16"/>
                  <a:gd name="T17" fmla="*/ 2147483647 h 1"/>
                  <a:gd name="T18" fmla="*/ 2147483647 w 16"/>
                  <a:gd name="T19" fmla="*/ 2147483647 h 1"/>
                  <a:gd name="T20" fmla="*/ 2147483647 w 16"/>
                  <a:gd name="T21" fmla="*/ 2147483647 h 1"/>
                  <a:gd name="T22" fmla="*/ 2147483647 w 16"/>
                  <a:gd name="T23" fmla="*/ 2147483647 h 1"/>
                  <a:gd name="T24" fmla="*/ 2147483647 w 16"/>
                  <a:gd name="T25" fmla="*/ 2147483647 h 1"/>
                  <a:gd name="T26" fmla="*/ 2147483647 w 16"/>
                  <a:gd name="T27" fmla="*/ 2147483647 h 1"/>
                  <a:gd name="T28" fmla="*/ 2147483647 w 16"/>
                  <a:gd name="T29" fmla="*/ 2147483647 h 1"/>
                  <a:gd name="T30" fmla="*/ 2147483647 w 16"/>
                  <a:gd name="T31" fmla="*/ 2147483647 h 1"/>
                  <a:gd name="T32" fmla="*/ 2147483647 w 16"/>
                  <a:gd name="T33" fmla="*/ 2147483647 h 1"/>
                  <a:gd name="T34" fmla="*/ 2147483647 w 16"/>
                  <a:gd name="T35" fmla="*/ 2147483647 h 1"/>
                  <a:gd name="T36" fmla="*/ 2147483647 w 16"/>
                  <a:gd name="T37" fmla="*/ 2147483647 h 1"/>
                  <a:gd name="T38" fmla="*/ 2147483647 w 16"/>
                  <a:gd name="T39" fmla="*/ 2147483647 h 1"/>
                  <a:gd name="T40" fmla="*/ 2147483647 w 16"/>
                  <a:gd name="T41" fmla="*/ 2147483647 h 1"/>
                  <a:gd name="T42" fmla="*/ 2147483647 w 16"/>
                  <a:gd name="T43" fmla="*/ 2147483647 h 1"/>
                  <a:gd name="T44" fmla="*/ 2147483647 w 16"/>
                  <a:gd name="T45" fmla="*/ 2147483647 h 1"/>
                  <a:gd name="T46" fmla="*/ 2147483647 w 16"/>
                  <a:gd name="T47" fmla="*/ 2147483647 h 1"/>
                  <a:gd name="T48" fmla="*/ 2147483647 w 16"/>
                  <a:gd name="T49" fmla="*/ 2147483647 h 1"/>
                  <a:gd name="T50" fmla="*/ 2147483647 w 16"/>
                  <a:gd name="T51" fmla="*/ 2147483647 h 1"/>
                  <a:gd name="T52" fmla="*/ 2147483647 w 16"/>
                  <a:gd name="T53" fmla="*/ 2147483647 h 1"/>
                  <a:gd name="T54" fmla="*/ 2147483647 w 16"/>
                  <a:gd name="T55" fmla="*/ 2147483647 h 1"/>
                  <a:gd name="T56" fmla="*/ 2147483647 w 16"/>
                  <a:gd name="T57" fmla="*/ 2147483647 h 1"/>
                  <a:gd name="T58" fmla="*/ 2147483647 w 16"/>
                  <a:gd name="T59" fmla="*/ 2147483647 h 1"/>
                  <a:gd name="T60" fmla="*/ 2147483647 w 16"/>
                  <a:gd name="T61" fmla="*/ 2147483647 h 1"/>
                  <a:gd name="T62" fmla="*/ 2147483647 w 16"/>
                  <a:gd name="T63" fmla="*/ 2147483647 h 1"/>
                  <a:gd name="T64" fmla="*/ 2147483647 w 16"/>
                  <a:gd name="T65" fmla="*/ 2147483647 h 1"/>
                  <a:gd name="T66" fmla="*/ 2147483647 w 16"/>
                  <a:gd name="T67" fmla="*/ 0 h 1"/>
                  <a:gd name="T68" fmla="*/ 2147483647 w 16"/>
                  <a:gd name="T69" fmla="*/ 0 h 1"/>
                  <a:gd name="T70" fmla="*/ 2147483647 w 16"/>
                  <a:gd name="T71" fmla="*/ 0 h 1"/>
                  <a:gd name="T72" fmla="*/ 2147483647 w 16"/>
                  <a:gd name="T73" fmla="*/ 0 h 1"/>
                  <a:gd name="T74" fmla="*/ 2147483647 w 16"/>
                  <a:gd name="T75" fmla="*/ 0 h 1"/>
                  <a:gd name="T76" fmla="*/ 2147483647 w 16"/>
                  <a:gd name="T77" fmla="*/ 0 h 1"/>
                  <a:gd name="T78" fmla="*/ 2147483647 w 16"/>
                  <a:gd name="T79" fmla="*/ 0 h 1"/>
                  <a:gd name="T80" fmla="*/ 2147483647 w 16"/>
                  <a:gd name="T81" fmla="*/ 0 h 1"/>
                  <a:gd name="T82" fmla="*/ 2147483647 w 16"/>
                  <a:gd name="T83" fmla="*/ 0 h 1"/>
                  <a:gd name="T84" fmla="*/ 2147483647 w 16"/>
                  <a:gd name="T85" fmla="*/ 0 h 1"/>
                  <a:gd name="T86" fmla="*/ 2147483647 w 16"/>
                  <a:gd name="T87" fmla="*/ 0 h 1"/>
                  <a:gd name="T88" fmla="*/ 2147483647 w 16"/>
                  <a:gd name="T89" fmla="*/ 0 h 1"/>
                  <a:gd name="T90" fmla="*/ 2147483647 w 16"/>
                  <a:gd name="T91" fmla="*/ 0 h 1"/>
                  <a:gd name="T92" fmla="*/ 2147483647 w 16"/>
                  <a:gd name="T93" fmla="*/ 0 h 1"/>
                  <a:gd name="T94" fmla="*/ 2147483647 w 16"/>
                  <a:gd name="T95" fmla="*/ 0 h 1"/>
                  <a:gd name="T96" fmla="*/ 2147483647 w 16"/>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1" y="0"/>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2" name="Freeform 468"/>
              <p:cNvSpPr>
                <a:spLocks/>
              </p:cNvSpPr>
              <p:nvPr/>
            </p:nvSpPr>
            <p:spPr bwMode="auto">
              <a:xfrm>
                <a:off x="2607486"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3" name="Freeform 469"/>
              <p:cNvSpPr>
                <a:spLocks/>
              </p:cNvSpPr>
              <p:nvPr/>
            </p:nvSpPr>
            <p:spPr bwMode="auto">
              <a:xfrm>
                <a:off x="2609311" y="2884250"/>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4" name="Freeform 470"/>
              <p:cNvSpPr>
                <a:spLocks/>
              </p:cNvSpPr>
              <p:nvPr/>
            </p:nvSpPr>
            <p:spPr bwMode="auto">
              <a:xfrm>
                <a:off x="2610223"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5" name="Freeform 471"/>
              <p:cNvSpPr>
                <a:spLocks/>
              </p:cNvSpPr>
              <p:nvPr/>
            </p:nvSpPr>
            <p:spPr bwMode="auto">
              <a:xfrm>
                <a:off x="2612047"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6" name="Freeform 472"/>
              <p:cNvSpPr>
                <a:spLocks/>
              </p:cNvSpPr>
              <p:nvPr/>
            </p:nvSpPr>
            <p:spPr bwMode="auto">
              <a:xfrm>
                <a:off x="2613871" y="2884250"/>
                <a:ext cx="1824" cy="1081"/>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7" name="Freeform 473"/>
              <p:cNvSpPr>
                <a:spLocks/>
              </p:cNvSpPr>
              <p:nvPr/>
            </p:nvSpPr>
            <p:spPr bwMode="auto">
              <a:xfrm>
                <a:off x="261569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8" name="Freeform 474"/>
              <p:cNvSpPr>
                <a:spLocks/>
              </p:cNvSpPr>
              <p:nvPr/>
            </p:nvSpPr>
            <p:spPr bwMode="auto">
              <a:xfrm>
                <a:off x="2617520"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79" name="Freeform 475"/>
              <p:cNvSpPr>
                <a:spLocks/>
              </p:cNvSpPr>
              <p:nvPr/>
            </p:nvSpPr>
            <p:spPr bwMode="auto">
              <a:xfrm>
                <a:off x="261843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0" name="Freeform 476"/>
              <p:cNvSpPr>
                <a:spLocks/>
              </p:cNvSpPr>
              <p:nvPr/>
            </p:nvSpPr>
            <p:spPr bwMode="auto">
              <a:xfrm>
                <a:off x="2620257"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1" name="Freeform 477"/>
              <p:cNvSpPr>
                <a:spLocks/>
              </p:cNvSpPr>
              <p:nvPr/>
            </p:nvSpPr>
            <p:spPr bwMode="auto">
              <a:xfrm>
                <a:off x="2622081"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2" name="Freeform 478"/>
              <p:cNvSpPr>
                <a:spLocks/>
              </p:cNvSpPr>
              <p:nvPr/>
            </p:nvSpPr>
            <p:spPr bwMode="auto">
              <a:xfrm>
                <a:off x="262390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3" name="Freeform 479"/>
              <p:cNvSpPr>
                <a:spLocks/>
              </p:cNvSpPr>
              <p:nvPr/>
            </p:nvSpPr>
            <p:spPr bwMode="auto">
              <a:xfrm>
                <a:off x="2625730"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4" name="Freeform 480"/>
              <p:cNvSpPr>
                <a:spLocks/>
              </p:cNvSpPr>
              <p:nvPr/>
            </p:nvSpPr>
            <p:spPr bwMode="auto">
              <a:xfrm>
                <a:off x="262664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5" name="Freeform 481"/>
              <p:cNvSpPr>
                <a:spLocks/>
              </p:cNvSpPr>
              <p:nvPr/>
            </p:nvSpPr>
            <p:spPr bwMode="auto">
              <a:xfrm>
                <a:off x="2628468"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6" name="Freeform 482"/>
              <p:cNvSpPr>
                <a:spLocks/>
              </p:cNvSpPr>
              <p:nvPr/>
            </p:nvSpPr>
            <p:spPr bwMode="auto">
              <a:xfrm>
                <a:off x="263485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7" name="Freeform 483"/>
              <p:cNvSpPr>
                <a:spLocks/>
              </p:cNvSpPr>
              <p:nvPr/>
            </p:nvSpPr>
            <p:spPr bwMode="auto">
              <a:xfrm>
                <a:off x="263667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8" name="Freeform 484"/>
              <p:cNvSpPr>
                <a:spLocks/>
              </p:cNvSpPr>
              <p:nvPr/>
            </p:nvSpPr>
            <p:spPr bwMode="auto">
              <a:xfrm>
                <a:off x="263850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89" name="Freeform 485"/>
              <p:cNvSpPr>
                <a:spLocks/>
              </p:cNvSpPr>
              <p:nvPr/>
            </p:nvSpPr>
            <p:spPr bwMode="auto">
              <a:xfrm>
                <a:off x="2640326"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0" name="Freeform 486"/>
              <p:cNvSpPr>
                <a:spLocks/>
              </p:cNvSpPr>
              <p:nvPr/>
            </p:nvSpPr>
            <p:spPr bwMode="auto">
              <a:xfrm>
                <a:off x="2643062"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1" name="Freeform 487"/>
              <p:cNvSpPr>
                <a:spLocks/>
              </p:cNvSpPr>
              <p:nvPr/>
            </p:nvSpPr>
            <p:spPr bwMode="auto">
              <a:xfrm>
                <a:off x="2648536"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2" name="Freeform 488"/>
              <p:cNvSpPr>
                <a:spLocks/>
              </p:cNvSpPr>
              <p:nvPr/>
            </p:nvSpPr>
            <p:spPr bwMode="auto">
              <a:xfrm>
                <a:off x="2651272"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3" name="Freeform 489"/>
              <p:cNvSpPr>
                <a:spLocks/>
              </p:cNvSpPr>
              <p:nvPr/>
            </p:nvSpPr>
            <p:spPr bwMode="auto">
              <a:xfrm>
                <a:off x="2654921"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4" name="Freeform 490"/>
              <p:cNvSpPr>
                <a:spLocks/>
              </p:cNvSpPr>
              <p:nvPr/>
            </p:nvSpPr>
            <p:spPr bwMode="auto">
              <a:xfrm>
                <a:off x="2658569"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5" name="Freeform 491"/>
              <p:cNvSpPr>
                <a:spLocks/>
              </p:cNvSpPr>
              <p:nvPr/>
            </p:nvSpPr>
            <p:spPr bwMode="auto">
              <a:xfrm>
                <a:off x="2666779"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6" name="Freeform 492"/>
              <p:cNvSpPr>
                <a:spLocks/>
              </p:cNvSpPr>
              <p:nvPr/>
            </p:nvSpPr>
            <p:spPr bwMode="auto">
              <a:xfrm>
                <a:off x="2671340"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7" name="Freeform 493"/>
              <p:cNvSpPr>
                <a:spLocks/>
              </p:cNvSpPr>
              <p:nvPr/>
            </p:nvSpPr>
            <p:spPr bwMode="auto">
              <a:xfrm>
                <a:off x="2674989"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8" name="Freeform 494"/>
              <p:cNvSpPr>
                <a:spLocks/>
              </p:cNvSpPr>
              <p:nvPr/>
            </p:nvSpPr>
            <p:spPr bwMode="auto">
              <a:xfrm>
                <a:off x="267954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599" name="Freeform 495"/>
              <p:cNvSpPr>
                <a:spLocks/>
              </p:cNvSpPr>
              <p:nvPr/>
            </p:nvSpPr>
            <p:spPr bwMode="auto">
              <a:xfrm>
                <a:off x="2681374"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0" name="Freeform 496"/>
              <p:cNvSpPr>
                <a:spLocks/>
              </p:cNvSpPr>
              <p:nvPr/>
            </p:nvSpPr>
            <p:spPr bwMode="auto">
              <a:xfrm>
                <a:off x="268593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1" name="Freeform 497"/>
              <p:cNvSpPr>
                <a:spLocks/>
              </p:cNvSpPr>
              <p:nvPr/>
            </p:nvSpPr>
            <p:spPr bwMode="auto">
              <a:xfrm>
                <a:off x="2689583" y="2884250"/>
                <a:ext cx="20980" cy="1081"/>
              </a:xfrm>
              <a:custGeom>
                <a:avLst/>
                <a:gdLst>
                  <a:gd name="T0" fmla="*/ 0 w 13"/>
                  <a:gd name="T1" fmla="*/ 2147483647 h 1"/>
                  <a:gd name="T2" fmla="*/ 2147483647 w 13"/>
                  <a:gd name="T3" fmla="*/ 2147483647 h 1"/>
                  <a:gd name="T4" fmla="*/ 2147483647 w 13"/>
                  <a:gd name="T5" fmla="*/ 2147483647 h 1"/>
                  <a:gd name="T6" fmla="*/ 2147483647 w 13"/>
                  <a:gd name="T7" fmla="*/ 2147483647 h 1"/>
                  <a:gd name="T8" fmla="*/ 2147483647 w 13"/>
                  <a:gd name="T9" fmla="*/ 2147483647 h 1"/>
                  <a:gd name="T10" fmla="*/ 2147483647 w 13"/>
                  <a:gd name="T11" fmla="*/ 2147483647 h 1"/>
                  <a:gd name="T12" fmla="*/ 2147483647 w 13"/>
                  <a:gd name="T13" fmla="*/ 2147483647 h 1"/>
                  <a:gd name="T14" fmla="*/ 2147483647 w 13"/>
                  <a:gd name="T15" fmla="*/ 2147483647 h 1"/>
                  <a:gd name="T16" fmla="*/ 2147483647 w 13"/>
                  <a:gd name="T17" fmla="*/ 2147483647 h 1"/>
                  <a:gd name="T18" fmla="*/ 2147483647 w 13"/>
                  <a:gd name="T19" fmla="*/ 2147483647 h 1"/>
                  <a:gd name="T20" fmla="*/ 2147483647 w 13"/>
                  <a:gd name="T21" fmla="*/ 2147483647 h 1"/>
                  <a:gd name="T22" fmla="*/ 2147483647 w 13"/>
                  <a:gd name="T23" fmla="*/ 2147483647 h 1"/>
                  <a:gd name="T24" fmla="*/ 2147483647 w 13"/>
                  <a:gd name="T25" fmla="*/ 2147483647 h 1"/>
                  <a:gd name="T26" fmla="*/ 2147483647 w 13"/>
                  <a:gd name="T27" fmla="*/ 2147483647 h 1"/>
                  <a:gd name="T28" fmla="*/ 2147483647 w 13"/>
                  <a:gd name="T29" fmla="*/ 2147483647 h 1"/>
                  <a:gd name="T30" fmla="*/ 2147483647 w 13"/>
                  <a:gd name="T31" fmla="*/ 2147483647 h 1"/>
                  <a:gd name="T32" fmla="*/ 2147483647 w 13"/>
                  <a:gd name="T33" fmla="*/ 2147483647 h 1"/>
                  <a:gd name="T34" fmla="*/ 2147483647 w 13"/>
                  <a:gd name="T35" fmla="*/ 2147483647 h 1"/>
                  <a:gd name="T36" fmla="*/ 2147483647 w 13"/>
                  <a:gd name="T37" fmla="*/ 2147483647 h 1"/>
                  <a:gd name="T38" fmla="*/ 2147483647 w 13"/>
                  <a:gd name="T39" fmla="*/ 2147483647 h 1"/>
                  <a:gd name="T40" fmla="*/ 2147483647 w 13"/>
                  <a:gd name="T41" fmla="*/ 2147483647 h 1"/>
                  <a:gd name="T42" fmla="*/ 2147483647 w 13"/>
                  <a:gd name="T43" fmla="*/ 2147483647 h 1"/>
                  <a:gd name="T44" fmla="*/ 2147483647 w 13"/>
                  <a:gd name="T45" fmla="*/ 2147483647 h 1"/>
                  <a:gd name="T46" fmla="*/ 2147483647 w 13"/>
                  <a:gd name="T47" fmla="*/ 2147483647 h 1"/>
                  <a:gd name="T48" fmla="*/ 2147483647 w 13"/>
                  <a:gd name="T49" fmla="*/ 2147483647 h 1"/>
                  <a:gd name="T50" fmla="*/ 2147483647 w 13"/>
                  <a:gd name="T51" fmla="*/ 2147483647 h 1"/>
                  <a:gd name="T52" fmla="*/ 2147483647 w 13"/>
                  <a:gd name="T53" fmla="*/ 2147483647 h 1"/>
                  <a:gd name="T54" fmla="*/ 2147483647 w 13"/>
                  <a:gd name="T55" fmla="*/ 2147483647 h 1"/>
                  <a:gd name="T56" fmla="*/ 2147483647 w 13"/>
                  <a:gd name="T57" fmla="*/ 2147483647 h 1"/>
                  <a:gd name="T58" fmla="*/ 2147483647 w 13"/>
                  <a:gd name="T59" fmla="*/ 2147483647 h 1"/>
                  <a:gd name="T60" fmla="*/ 2147483647 w 13"/>
                  <a:gd name="T61" fmla="*/ 2147483647 h 1"/>
                  <a:gd name="T62" fmla="*/ 2147483647 w 13"/>
                  <a:gd name="T63" fmla="*/ 2147483647 h 1"/>
                  <a:gd name="T64" fmla="*/ 2147483647 w 13"/>
                  <a:gd name="T65" fmla="*/ 2147483647 h 1"/>
                  <a:gd name="T66" fmla="*/ 2147483647 w 13"/>
                  <a:gd name="T67" fmla="*/ 0 h 1"/>
                  <a:gd name="T68" fmla="*/ 2147483647 w 13"/>
                  <a:gd name="T69" fmla="*/ 2147483647 h 1"/>
                  <a:gd name="T70" fmla="*/ 2147483647 w 13"/>
                  <a:gd name="T71" fmla="*/ 2147483647 h 1"/>
                  <a:gd name="T72" fmla="*/ 2147483647 w 13"/>
                  <a:gd name="T73" fmla="*/ 0 h 1"/>
                  <a:gd name="T74" fmla="*/ 2147483647 w 13"/>
                  <a:gd name="T75" fmla="*/ 0 h 1"/>
                  <a:gd name="T76" fmla="*/ 2147483647 w 13"/>
                  <a:gd name="T77" fmla="*/ 2147483647 h 1"/>
                  <a:gd name="T78" fmla="*/ 2147483647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1" y="0"/>
                    </a:lnTo>
                    <a:lnTo>
                      <a:pt x="12" y="1"/>
                    </a:lnTo>
                    <a:lnTo>
                      <a:pt x="12" y="0"/>
                    </a:lnTo>
                    <a:lnTo>
                      <a:pt x="13" y="0"/>
                    </a:lnTo>
                    <a:lnTo>
                      <a:pt x="13" y="1"/>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2" name="Freeform 498"/>
              <p:cNvSpPr>
                <a:spLocks/>
              </p:cNvSpPr>
              <p:nvPr/>
            </p:nvSpPr>
            <p:spPr bwMode="auto">
              <a:xfrm>
                <a:off x="271056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3" name="Freeform 499"/>
              <p:cNvSpPr>
                <a:spLocks/>
              </p:cNvSpPr>
              <p:nvPr/>
            </p:nvSpPr>
            <p:spPr bwMode="auto">
              <a:xfrm>
                <a:off x="271421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4" name="Freeform 500"/>
              <p:cNvSpPr>
                <a:spLocks/>
              </p:cNvSpPr>
              <p:nvPr/>
            </p:nvSpPr>
            <p:spPr bwMode="auto">
              <a:xfrm>
                <a:off x="2716036"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5" name="Freeform 501"/>
              <p:cNvSpPr>
                <a:spLocks/>
              </p:cNvSpPr>
              <p:nvPr/>
            </p:nvSpPr>
            <p:spPr bwMode="auto">
              <a:xfrm>
                <a:off x="2716948"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6" name="Freeform 502"/>
              <p:cNvSpPr>
                <a:spLocks/>
              </p:cNvSpPr>
              <p:nvPr/>
            </p:nvSpPr>
            <p:spPr bwMode="auto">
              <a:xfrm>
                <a:off x="271877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7" name="Freeform 503"/>
              <p:cNvSpPr>
                <a:spLocks/>
              </p:cNvSpPr>
              <p:nvPr/>
            </p:nvSpPr>
            <p:spPr bwMode="auto">
              <a:xfrm>
                <a:off x="2720598"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8" name="Freeform 504"/>
              <p:cNvSpPr>
                <a:spLocks/>
              </p:cNvSpPr>
              <p:nvPr/>
            </p:nvSpPr>
            <p:spPr bwMode="auto">
              <a:xfrm>
                <a:off x="2725159" y="2885333"/>
                <a:ext cx="7298"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09" name="Freeform 505"/>
              <p:cNvSpPr>
                <a:spLocks/>
              </p:cNvSpPr>
              <p:nvPr/>
            </p:nvSpPr>
            <p:spPr bwMode="auto">
              <a:xfrm>
                <a:off x="2732455"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0" name="Freeform 506"/>
              <p:cNvSpPr>
                <a:spLocks/>
              </p:cNvSpPr>
              <p:nvPr/>
            </p:nvSpPr>
            <p:spPr bwMode="auto">
              <a:xfrm>
                <a:off x="273336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1" name="Freeform 507"/>
              <p:cNvSpPr>
                <a:spLocks/>
              </p:cNvSpPr>
              <p:nvPr/>
            </p:nvSpPr>
            <p:spPr bwMode="auto">
              <a:xfrm>
                <a:off x="2737017"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2" name="Freeform 508"/>
              <p:cNvSpPr>
                <a:spLocks/>
              </p:cNvSpPr>
              <p:nvPr/>
            </p:nvSpPr>
            <p:spPr bwMode="auto">
              <a:xfrm>
                <a:off x="274705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3" name="Freeform 509"/>
              <p:cNvSpPr>
                <a:spLocks/>
              </p:cNvSpPr>
              <p:nvPr/>
            </p:nvSpPr>
            <p:spPr bwMode="auto">
              <a:xfrm>
                <a:off x="2748875"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4" name="Freeform 510"/>
              <p:cNvSpPr>
                <a:spLocks/>
              </p:cNvSpPr>
              <p:nvPr/>
            </p:nvSpPr>
            <p:spPr bwMode="auto">
              <a:xfrm>
                <a:off x="2751612"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5" name="Freeform 511"/>
              <p:cNvSpPr>
                <a:spLocks/>
              </p:cNvSpPr>
              <p:nvPr/>
            </p:nvSpPr>
            <p:spPr bwMode="auto">
              <a:xfrm>
                <a:off x="2755260"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6" name="Freeform 512"/>
              <p:cNvSpPr>
                <a:spLocks/>
              </p:cNvSpPr>
              <p:nvPr/>
            </p:nvSpPr>
            <p:spPr bwMode="auto">
              <a:xfrm>
                <a:off x="276164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7" name="Freeform 513"/>
              <p:cNvSpPr>
                <a:spLocks/>
              </p:cNvSpPr>
              <p:nvPr/>
            </p:nvSpPr>
            <p:spPr bwMode="auto">
              <a:xfrm>
                <a:off x="2763470"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8" name="Freeform 514"/>
              <p:cNvSpPr>
                <a:spLocks/>
              </p:cNvSpPr>
              <p:nvPr/>
            </p:nvSpPr>
            <p:spPr bwMode="auto">
              <a:xfrm>
                <a:off x="2769855"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19" name="Freeform 515"/>
              <p:cNvSpPr>
                <a:spLocks/>
              </p:cNvSpPr>
              <p:nvPr/>
            </p:nvSpPr>
            <p:spPr bwMode="auto">
              <a:xfrm>
                <a:off x="2774416"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0" name="Freeform 516"/>
              <p:cNvSpPr>
                <a:spLocks/>
              </p:cNvSpPr>
              <p:nvPr/>
            </p:nvSpPr>
            <p:spPr bwMode="auto">
              <a:xfrm>
                <a:off x="278627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1" name="Freeform 517"/>
              <p:cNvSpPr>
                <a:spLocks/>
              </p:cNvSpPr>
              <p:nvPr/>
            </p:nvSpPr>
            <p:spPr bwMode="auto">
              <a:xfrm>
                <a:off x="2789923"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2" name="Freeform 518"/>
              <p:cNvSpPr>
                <a:spLocks/>
              </p:cNvSpPr>
              <p:nvPr/>
            </p:nvSpPr>
            <p:spPr bwMode="auto">
              <a:xfrm>
                <a:off x="279630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3" name="Freeform 519"/>
              <p:cNvSpPr>
                <a:spLocks/>
              </p:cNvSpPr>
              <p:nvPr/>
            </p:nvSpPr>
            <p:spPr bwMode="auto">
              <a:xfrm>
                <a:off x="279904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4" name="Freeform 520"/>
              <p:cNvSpPr>
                <a:spLocks/>
              </p:cNvSpPr>
              <p:nvPr/>
            </p:nvSpPr>
            <p:spPr bwMode="auto">
              <a:xfrm>
                <a:off x="280269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5" name="Freeform 521"/>
              <p:cNvSpPr>
                <a:spLocks/>
              </p:cNvSpPr>
              <p:nvPr/>
            </p:nvSpPr>
            <p:spPr bwMode="auto">
              <a:xfrm>
                <a:off x="2806343"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6" name="Freeform 522"/>
              <p:cNvSpPr>
                <a:spLocks/>
              </p:cNvSpPr>
              <p:nvPr/>
            </p:nvSpPr>
            <p:spPr bwMode="auto">
              <a:xfrm>
                <a:off x="2812728"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7" name="Freeform 523"/>
              <p:cNvSpPr>
                <a:spLocks/>
              </p:cNvSpPr>
              <p:nvPr/>
            </p:nvSpPr>
            <p:spPr bwMode="auto">
              <a:xfrm>
                <a:off x="281911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8" name="Freeform 524"/>
              <p:cNvSpPr>
                <a:spLocks/>
              </p:cNvSpPr>
              <p:nvPr/>
            </p:nvSpPr>
            <p:spPr bwMode="auto">
              <a:xfrm>
                <a:off x="2820937"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29" name="Freeform 525"/>
              <p:cNvSpPr>
                <a:spLocks/>
              </p:cNvSpPr>
              <p:nvPr/>
            </p:nvSpPr>
            <p:spPr bwMode="auto">
              <a:xfrm>
                <a:off x="2823673"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0" name="Freeform 526"/>
              <p:cNvSpPr>
                <a:spLocks/>
              </p:cNvSpPr>
              <p:nvPr/>
            </p:nvSpPr>
            <p:spPr bwMode="auto">
              <a:xfrm>
                <a:off x="2825498"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1" name="Freeform 527"/>
              <p:cNvSpPr>
                <a:spLocks/>
              </p:cNvSpPr>
              <p:nvPr/>
            </p:nvSpPr>
            <p:spPr bwMode="auto">
              <a:xfrm>
                <a:off x="2833707"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2" name="Freeform 528"/>
              <p:cNvSpPr>
                <a:spLocks/>
              </p:cNvSpPr>
              <p:nvPr/>
            </p:nvSpPr>
            <p:spPr bwMode="auto">
              <a:xfrm>
                <a:off x="2835532" y="2885333"/>
                <a:ext cx="12770" cy="1081"/>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3" name="Freeform 529"/>
              <p:cNvSpPr>
                <a:spLocks/>
              </p:cNvSpPr>
              <p:nvPr/>
            </p:nvSpPr>
            <p:spPr bwMode="auto">
              <a:xfrm>
                <a:off x="2848302"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4" name="Freeform 530"/>
              <p:cNvSpPr>
                <a:spLocks/>
              </p:cNvSpPr>
              <p:nvPr/>
            </p:nvSpPr>
            <p:spPr bwMode="auto">
              <a:xfrm>
                <a:off x="285012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5" name="Freeform 531"/>
              <p:cNvSpPr>
                <a:spLocks/>
              </p:cNvSpPr>
              <p:nvPr/>
            </p:nvSpPr>
            <p:spPr bwMode="auto">
              <a:xfrm>
                <a:off x="2851951"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6" name="Freeform 532"/>
              <p:cNvSpPr>
                <a:spLocks/>
              </p:cNvSpPr>
              <p:nvPr/>
            </p:nvSpPr>
            <p:spPr bwMode="auto">
              <a:xfrm>
                <a:off x="2856512"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7" name="Freeform 533"/>
              <p:cNvSpPr>
                <a:spLocks/>
              </p:cNvSpPr>
              <p:nvPr/>
            </p:nvSpPr>
            <p:spPr bwMode="auto">
              <a:xfrm>
                <a:off x="286016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8" name="Freeform 534"/>
              <p:cNvSpPr>
                <a:spLocks/>
              </p:cNvSpPr>
              <p:nvPr/>
            </p:nvSpPr>
            <p:spPr bwMode="auto">
              <a:xfrm>
                <a:off x="286198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39" name="Freeform 535"/>
              <p:cNvSpPr>
                <a:spLocks/>
              </p:cNvSpPr>
              <p:nvPr/>
            </p:nvSpPr>
            <p:spPr bwMode="auto">
              <a:xfrm>
                <a:off x="2863810"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0" name="Freeform 536"/>
              <p:cNvSpPr>
                <a:spLocks/>
              </p:cNvSpPr>
              <p:nvPr/>
            </p:nvSpPr>
            <p:spPr bwMode="auto">
              <a:xfrm>
                <a:off x="2868370"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1" name="Freeform 537"/>
              <p:cNvSpPr>
                <a:spLocks/>
              </p:cNvSpPr>
              <p:nvPr/>
            </p:nvSpPr>
            <p:spPr bwMode="auto">
              <a:xfrm>
                <a:off x="288022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2" name="Freeform 538"/>
              <p:cNvSpPr>
                <a:spLocks/>
              </p:cNvSpPr>
              <p:nvPr/>
            </p:nvSpPr>
            <p:spPr bwMode="auto">
              <a:xfrm>
                <a:off x="2882966"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3" name="Freeform 539"/>
              <p:cNvSpPr>
                <a:spLocks/>
              </p:cNvSpPr>
              <p:nvPr/>
            </p:nvSpPr>
            <p:spPr bwMode="auto">
              <a:xfrm>
                <a:off x="2889351"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4" name="Freeform 540"/>
              <p:cNvSpPr>
                <a:spLocks/>
              </p:cNvSpPr>
              <p:nvPr/>
            </p:nvSpPr>
            <p:spPr bwMode="auto">
              <a:xfrm>
                <a:off x="2893000"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5" name="Freeform 541"/>
              <p:cNvSpPr>
                <a:spLocks/>
              </p:cNvSpPr>
              <p:nvPr/>
            </p:nvSpPr>
            <p:spPr bwMode="auto">
              <a:xfrm>
                <a:off x="2899385"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6" name="Freeform 542"/>
              <p:cNvSpPr>
                <a:spLocks/>
              </p:cNvSpPr>
              <p:nvPr/>
            </p:nvSpPr>
            <p:spPr bwMode="auto">
              <a:xfrm>
                <a:off x="2904857" y="2885333"/>
                <a:ext cx="29190" cy="1081"/>
              </a:xfrm>
              <a:custGeom>
                <a:avLst/>
                <a:gdLst>
                  <a:gd name="T0" fmla="*/ 0 w 18"/>
                  <a:gd name="T1" fmla="*/ 0 h 1"/>
                  <a:gd name="T2" fmla="*/ 2147483647 w 18"/>
                  <a:gd name="T3" fmla="*/ 0 h 1"/>
                  <a:gd name="T4" fmla="*/ 2147483647 w 18"/>
                  <a:gd name="T5" fmla="*/ 0 h 1"/>
                  <a:gd name="T6" fmla="*/ 2147483647 w 18"/>
                  <a:gd name="T7" fmla="*/ 0 h 1"/>
                  <a:gd name="T8" fmla="*/ 2147483647 w 18"/>
                  <a:gd name="T9" fmla="*/ 0 h 1"/>
                  <a:gd name="T10" fmla="*/ 2147483647 w 18"/>
                  <a:gd name="T11" fmla="*/ 0 h 1"/>
                  <a:gd name="T12" fmla="*/ 2147483647 w 18"/>
                  <a:gd name="T13" fmla="*/ 0 h 1"/>
                  <a:gd name="T14" fmla="*/ 2147483647 w 18"/>
                  <a:gd name="T15" fmla="*/ 0 h 1"/>
                  <a:gd name="T16" fmla="*/ 2147483647 w 18"/>
                  <a:gd name="T17" fmla="*/ 0 h 1"/>
                  <a:gd name="T18" fmla="*/ 2147483647 w 18"/>
                  <a:gd name="T19" fmla="*/ 0 h 1"/>
                  <a:gd name="T20" fmla="*/ 2147483647 w 18"/>
                  <a:gd name="T21" fmla="*/ 0 h 1"/>
                  <a:gd name="T22" fmla="*/ 2147483647 w 18"/>
                  <a:gd name="T23" fmla="*/ 0 h 1"/>
                  <a:gd name="T24" fmla="*/ 2147483647 w 18"/>
                  <a:gd name="T25" fmla="*/ 0 h 1"/>
                  <a:gd name="T26" fmla="*/ 2147483647 w 18"/>
                  <a:gd name="T27" fmla="*/ 0 h 1"/>
                  <a:gd name="T28" fmla="*/ 2147483647 w 18"/>
                  <a:gd name="T29" fmla="*/ 0 h 1"/>
                  <a:gd name="T30" fmla="*/ 2147483647 w 18"/>
                  <a:gd name="T31" fmla="*/ 0 h 1"/>
                  <a:gd name="T32" fmla="*/ 2147483647 w 18"/>
                  <a:gd name="T33" fmla="*/ 0 h 1"/>
                  <a:gd name="T34" fmla="*/ 2147483647 w 18"/>
                  <a:gd name="T35" fmla="*/ 0 h 1"/>
                  <a:gd name="T36" fmla="*/ 2147483647 w 18"/>
                  <a:gd name="T37" fmla="*/ 0 h 1"/>
                  <a:gd name="T38" fmla="*/ 2147483647 w 18"/>
                  <a:gd name="T39" fmla="*/ 0 h 1"/>
                  <a:gd name="T40" fmla="*/ 2147483647 w 18"/>
                  <a:gd name="T41" fmla="*/ 0 h 1"/>
                  <a:gd name="T42" fmla="*/ 2147483647 w 18"/>
                  <a:gd name="T43" fmla="*/ 0 h 1"/>
                  <a:gd name="T44" fmla="*/ 2147483647 w 18"/>
                  <a:gd name="T45" fmla="*/ 0 h 1"/>
                  <a:gd name="T46" fmla="*/ 2147483647 w 18"/>
                  <a:gd name="T47" fmla="*/ 0 h 1"/>
                  <a:gd name="T48" fmla="*/ 2147483647 w 18"/>
                  <a:gd name="T49" fmla="*/ 0 h 1"/>
                  <a:gd name="T50" fmla="*/ 2147483647 w 18"/>
                  <a:gd name="T51" fmla="*/ 0 h 1"/>
                  <a:gd name="T52" fmla="*/ 2147483647 w 18"/>
                  <a:gd name="T53" fmla="*/ 0 h 1"/>
                  <a:gd name="T54" fmla="*/ 2147483647 w 18"/>
                  <a:gd name="T55" fmla="*/ 0 h 1"/>
                  <a:gd name="T56" fmla="*/ 2147483647 w 18"/>
                  <a:gd name="T57" fmla="*/ 0 h 1"/>
                  <a:gd name="T58" fmla="*/ 2147483647 w 18"/>
                  <a:gd name="T59" fmla="*/ 0 h 1"/>
                  <a:gd name="T60" fmla="*/ 2147483647 w 18"/>
                  <a:gd name="T61" fmla="*/ 0 h 1"/>
                  <a:gd name="T62" fmla="*/ 2147483647 w 18"/>
                  <a:gd name="T63" fmla="*/ 0 h 1"/>
                  <a:gd name="T64" fmla="*/ 2147483647 w 18"/>
                  <a:gd name="T65" fmla="*/ 0 h 1"/>
                  <a:gd name="T66" fmla="*/ 2147483647 w 18"/>
                  <a:gd name="T67" fmla="*/ 0 h 1"/>
                  <a:gd name="T68" fmla="*/ 2147483647 w 18"/>
                  <a:gd name="T69" fmla="*/ 0 h 1"/>
                  <a:gd name="T70" fmla="*/ 2147483647 w 18"/>
                  <a:gd name="T71" fmla="*/ 0 h 1"/>
                  <a:gd name="T72" fmla="*/ 2147483647 w 18"/>
                  <a:gd name="T73" fmla="*/ 0 h 1"/>
                  <a:gd name="T74" fmla="*/ 2147483647 w 18"/>
                  <a:gd name="T75" fmla="*/ 0 h 1"/>
                  <a:gd name="T76" fmla="*/ 2147483647 w 18"/>
                  <a:gd name="T77" fmla="*/ 0 h 1"/>
                  <a:gd name="T78" fmla="*/ 2147483647 w 18"/>
                  <a:gd name="T79" fmla="*/ 0 h 1"/>
                  <a:gd name="T80" fmla="*/ 2147483647 w 18"/>
                  <a:gd name="T81" fmla="*/ 0 h 1"/>
                  <a:gd name="T82" fmla="*/ 2147483647 w 18"/>
                  <a:gd name="T83" fmla="*/ 0 h 1"/>
                  <a:gd name="T84" fmla="*/ 2147483647 w 18"/>
                  <a:gd name="T85" fmla="*/ 0 h 1"/>
                  <a:gd name="T86" fmla="*/ 2147483647 w 18"/>
                  <a:gd name="T87" fmla="*/ 0 h 1"/>
                  <a:gd name="T88" fmla="*/ 2147483647 w 18"/>
                  <a:gd name="T89" fmla="*/ 0 h 1"/>
                  <a:gd name="T90" fmla="*/ 2147483647 w 18"/>
                  <a:gd name="T91" fmla="*/ 0 h 1"/>
                  <a:gd name="T92" fmla="*/ 2147483647 w 18"/>
                  <a:gd name="T93" fmla="*/ 0 h 1"/>
                  <a:gd name="T94" fmla="*/ 2147483647 w 18"/>
                  <a:gd name="T95" fmla="*/ 0 h 1"/>
                  <a:gd name="T96" fmla="*/ 2147483647 w 18"/>
                  <a:gd name="T97" fmla="*/ 0 h 1"/>
                  <a:gd name="T98" fmla="*/ 2147483647 w 18"/>
                  <a:gd name="T99" fmla="*/ 0 h 1"/>
                  <a:gd name="T100" fmla="*/ 2147483647 w 18"/>
                  <a:gd name="T101" fmla="*/ 0 h 1"/>
                  <a:gd name="T102" fmla="*/ 2147483647 w 18"/>
                  <a:gd name="T103" fmla="*/ 0 h 1"/>
                  <a:gd name="T104" fmla="*/ 2147483647 w 18"/>
                  <a:gd name="T105" fmla="*/ 0 h 1"/>
                  <a:gd name="T106" fmla="*/ 2147483647 w 18"/>
                  <a:gd name="T107" fmla="*/ 0 h 1"/>
                  <a:gd name="T108" fmla="*/ 2147483647 w 18"/>
                  <a:gd name="T109" fmla="*/ 0 h 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lnTo>
                      <a:pt x="1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7" name="Freeform 543"/>
              <p:cNvSpPr>
                <a:spLocks/>
              </p:cNvSpPr>
              <p:nvPr/>
            </p:nvSpPr>
            <p:spPr bwMode="auto">
              <a:xfrm>
                <a:off x="293404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8" name="Freeform 544"/>
              <p:cNvSpPr>
                <a:spLocks/>
              </p:cNvSpPr>
              <p:nvPr/>
            </p:nvSpPr>
            <p:spPr bwMode="auto">
              <a:xfrm>
                <a:off x="293769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49" name="Freeform 545"/>
              <p:cNvSpPr>
                <a:spLocks/>
              </p:cNvSpPr>
              <p:nvPr/>
            </p:nvSpPr>
            <p:spPr bwMode="auto">
              <a:xfrm>
                <a:off x="2942257"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0" name="Freeform 546"/>
              <p:cNvSpPr>
                <a:spLocks/>
              </p:cNvSpPr>
              <p:nvPr/>
            </p:nvSpPr>
            <p:spPr bwMode="auto">
              <a:xfrm>
                <a:off x="2945906"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1" name="Freeform 547"/>
              <p:cNvSpPr>
                <a:spLocks/>
              </p:cNvSpPr>
              <p:nvPr/>
            </p:nvSpPr>
            <p:spPr bwMode="auto">
              <a:xfrm>
                <a:off x="2952292"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2" name="Freeform 548"/>
              <p:cNvSpPr>
                <a:spLocks/>
              </p:cNvSpPr>
              <p:nvPr/>
            </p:nvSpPr>
            <p:spPr bwMode="auto">
              <a:xfrm>
                <a:off x="2955028"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3" name="Freeform 549"/>
              <p:cNvSpPr>
                <a:spLocks/>
              </p:cNvSpPr>
              <p:nvPr/>
            </p:nvSpPr>
            <p:spPr bwMode="auto">
              <a:xfrm>
                <a:off x="296688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4" name="Freeform 550"/>
              <p:cNvSpPr>
                <a:spLocks/>
              </p:cNvSpPr>
              <p:nvPr/>
            </p:nvSpPr>
            <p:spPr bwMode="auto">
              <a:xfrm>
                <a:off x="2971447"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5" name="Freeform 551"/>
              <p:cNvSpPr>
                <a:spLocks/>
              </p:cNvSpPr>
              <p:nvPr/>
            </p:nvSpPr>
            <p:spPr bwMode="auto">
              <a:xfrm>
                <a:off x="2979657" y="2885333"/>
                <a:ext cx="7298"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6" name="Freeform 552"/>
              <p:cNvSpPr>
                <a:spLocks/>
              </p:cNvSpPr>
              <p:nvPr/>
            </p:nvSpPr>
            <p:spPr bwMode="auto">
              <a:xfrm>
                <a:off x="2986954"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7" name="Freeform 553"/>
              <p:cNvSpPr>
                <a:spLocks/>
              </p:cNvSpPr>
              <p:nvPr/>
            </p:nvSpPr>
            <p:spPr bwMode="auto">
              <a:xfrm>
                <a:off x="2991515"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8" name="Freeform 554"/>
              <p:cNvSpPr>
                <a:spLocks/>
              </p:cNvSpPr>
              <p:nvPr/>
            </p:nvSpPr>
            <p:spPr bwMode="auto">
              <a:xfrm>
                <a:off x="299607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59" name="Freeform 555"/>
              <p:cNvSpPr>
                <a:spLocks/>
              </p:cNvSpPr>
              <p:nvPr/>
            </p:nvSpPr>
            <p:spPr bwMode="auto">
              <a:xfrm>
                <a:off x="2997901"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0" name="Freeform 556"/>
              <p:cNvSpPr>
                <a:spLocks/>
              </p:cNvSpPr>
              <p:nvPr/>
            </p:nvSpPr>
            <p:spPr bwMode="auto">
              <a:xfrm>
                <a:off x="3003374"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1" name="Freeform 557"/>
              <p:cNvSpPr>
                <a:spLocks/>
              </p:cNvSpPr>
              <p:nvPr/>
            </p:nvSpPr>
            <p:spPr bwMode="auto">
              <a:xfrm>
                <a:off x="3007933"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2" name="Freeform 558"/>
              <p:cNvSpPr>
                <a:spLocks/>
              </p:cNvSpPr>
              <p:nvPr/>
            </p:nvSpPr>
            <p:spPr bwMode="auto">
              <a:xfrm>
                <a:off x="301796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3" name="Freeform 559"/>
              <p:cNvSpPr>
                <a:spLocks/>
              </p:cNvSpPr>
              <p:nvPr/>
            </p:nvSpPr>
            <p:spPr bwMode="auto">
              <a:xfrm>
                <a:off x="3020705"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4" name="Freeform 560"/>
              <p:cNvSpPr>
                <a:spLocks/>
              </p:cNvSpPr>
              <p:nvPr/>
            </p:nvSpPr>
            <p:spPr bwMode="auto">
              <a:xfrm>
                <a:off x="3026178"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5" name="Freeform 561"/>
              <p:cNvSpPr>
                <a:spLocks/>
              </p:cNvSpPr>
              <p:nvPr/>
            </p:nvSpPr>
            <p:spPr bwMode="auto">
              <a:xfrm>
                <a:off x="3028915" y="2885333"/>
                <a:ext cx="7298"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6" name="Freeform 562"/>
              <p:cNvSpPr>
                <a:spLocks/>
              </p:cNvSpPr>
              <p:nvPr/>
            </p:nvSpPr>
            <p:spPr bwMode="auto">
              <a:xfrm>
                <a:off x="3036212"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7" name="Freeform 563"/>
              <p:cNvSpPr>
                <a:spLocks/>
              </p:cNvSpPr>
              <p:nvPr/>
            </p:nvSpPr>
            <p:spPr bwMode="auto">
              <a:xfrm>
                <a:off x="3038947"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8" name="Freeform 564"/>
              <p:cNvSpPr>
                <a:spLocks/>
              </p:cNvSpPr>
              <p:nvPr/>
            </p:nvSpPr>
            <p:spPr bwMode="auto">
              <a:xfrm>
                <a:off x="3048983" y="2884250"/>
                <a:ext cx="18244" cy="1081"/>
              </a:xfrm>
              <a:custGeom>
                <a:avLst/>
                <a:gdLst>
                  <a:gd name="T0" fmla="*/ 0 w 11"/>
                  <a:gd name="T1" fmla="*/ 2147483647 h 1"/>
                  <a:gd name="T2" fmla="*/ 2147483647 w 11"/>
                  <a:gd name="T3" fmla="*/ 2147483647 h 1"/>
                  <a:gd name="T4" fmla="*/ 2147483647 w 11"/>
                  <a:gd name="T5" fmla="*/ 2147483647 h 1"/>
                  <a:gd name="T6" fmla="*/ 2147483647 w 11"/>
                  <a:gd name="T7" fmla="*/ 2147483647 h 1"/>
                  <a:gd name="T8" fmla="*/ 2147483647 w 11"/>
                  <a:gd name="T9" fmla="*/ 2147483647 h 1"/>
                  <a:gd name="T10" fmla="*/ 2147483647 w 11"/>
                  <a:gd name="T11" fmla="*/ 2147483647 h 1"/>
                  <a:gd name="T12" fmla="*/ 2147483647 w 11"/>
                  <a:gd name="T13" fmla="*/ 2147483647 h 1"/>
                  <a:gd name="T14" fmla="*/ 2147483647 w 11"/>
                  <a:gd name="T15" fmla="*/ 2147483647 h 1"/>
                  <a:gd name="T16" fmla="*/ 2147483647 w 11"/>
                  <a:gd name="T17" fmla="*/ 2147483647 h 1"/>
                  <a:gd name="T18" fmla="*/ 2147483647 w 11"/>
                  <a:gd name="T19" fmla="*/ 2147483647 h 1"/>
                  <a:gd name="T20" fmla="*/ 2147483647 w 11"/>
                  <a:gd name="T21" fmla="*/ 2147483647 h 1"/>
                  <a:gd name="T22" fmla="*/ 2147483647 w 11"/>
                  <a:gd name="T23" fmla="*/ 2147483647 h 1"/>
                  <a:gd name="T24" fmla="*/ 2147483647 w 11"/>
                  <a:gd name="T25" fmla="*/ 2147483647 h 1"/>
                  <a:gd name="T26" fmla="*/ 2147483647 w 11"/>
                  <a:gd name="T27" fmla="*/ 2147483647 h 1"/>
                  <a:gd name="T28" fmla="*/ 2147483647 w 11"/>
                  <a:gd name="T29" fmla="*/ 2147483647 h 1"/>
                  <a:gd name="T30" fmla="*/ 2147483647 w 11"/>
                  <a:gd name="T31" fmla="*/ 2147483647 h 1"/>
                  <a:gd name="T32" fmla="*/ 2147483647 w 11"/>
                  <a:gd name="T33" fmla="*/ 0 h 1"/>
                  <a:gd name="T34" fmla="*/ 2147483647 w 11"/>
                  <a:gd name="T35" fmla="*/ 0 h 1"/>
                  <a:gd name="T36" fmla="*/ 2147483647 w 11"/>
                  <a:gd name="T37" fmla="*/ 0 h 1"/>
                  <a:gd name="T38" fmla="*/ 2147483647 w 11"/>
                  <a:gd name="T39" fmla="*/ 0 h 1"/>
                  <a:gd name="T40" fmla="*/ 2147483647 w 11"/>
                  <a:gd name="T41" fmla="*/ 0 h 1"/>
                  <a:gd name="T42" fmla="*/ 2147483647 w 11"/>
                  <a:gd name="T43" fmla="*/ 0 h 1"/>
                  <a:gd name="T44" fmla="*/ 2147483647 w 11"/>
                  <a:gd name="T45" fmla="*/ 0 h 1"/>
                  <a:gd name="T46" fmla="*/ 2147483647 w 11"/>
                  <a:gd name="T47" fmla="*/ 0 h 1"/>
                  <a:gd name="T48" fmla="*/ 2147483647 w 11"/>
                  <a:gd name="T49" fmla="*/ 0 h 1"/>
                  <a:gd name="T50" fmla="*/ 2147483647 w 11"/>
                  <a:gd name="T51" fmla="*/ 0 h 1"/>
                  <a:gd name="T52" fmla="*/ 2147483647 w 11"/>
                  <a:gd name="T53" fmla="*/ 0 h 1"/>
                  <a:gd name="T54" fmla="*/ 2147483647 w 11"/>
                  <a:gd name="T55" fmla="*/ 0 h 1"/>
                  <a:gd name="T56" fmla="*/ 2147483647 w 11"/>
                  <a:gd name="T57" fmla="*/ 0 h 1"/>
                  <a:gd name="T58" fmla="*/ 2147483647 w 11"/>
                  <a:gd name="T59" fmla="*/ 0 h 1"/>
                  <a:gd name="T60" fmla="*/ 2147483647 w 11"/>
                  <a:gd name="T61" fmla="*/ 0 h 1"/>
                  <a:gd name="T62" fmla="*/ 2147483647 w 11"/>
                  <a:gd name="T63" fmla="*/ 0 h 1"/>
                  <a:gd name="T64" fmla="*/ 2147483647 w 11"/>
                  <a:gd name="T65" fmla="*/ 0 h 1"/>
                  <a:gd name="T66" fmla="*/ 2147483647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1"/>
                    </a:moveTo>
                    <a:lnTo>
                      <a:pt x="1" y="1"/>
                    </a:lnTo>
                    <a:lnTo>
                      <a:pt x="2" y="1"/>
                    </a:lnTo>
                    <a:lnTo>
                      <a:pt x="3" y="1"/>
                    </a:lnTo>
                    <a:lnTo>
                      <a:pt x="4" y="1"/>
                    </a:lnTo>
                    <a:lnTo>
                      <a:pt x="5" y="1"/>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69" name="Freeform 565"/>
              <p:cNvSpPr>
                <a:spLocks/>
              </p:cNvSpPr>
              <p:nvPr/>
            </p:nvSpPr>
            <p:spPr bwMode="auto">
              <a:xfrm>
                <a:off x="3067225"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0" name="Freeform 566"/>
              <p:cNvSpPr>
                <a:spLocks/>
              </p:cNvSpPr>
              <p:nvPr/>
            </p:nvSpPr>
            <p:spPr bwMode="auto">
              <a:xfrm>
                <a:off x="3069050" y="2884250"/>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1" name="Freeform 567"/>
              <p:cNvSpPr>
                <a:spLocks/>
              </p:cNvSpPr>
              <p:nvPr/>
            </p:nvSpPr>
            <p:spPr bwMode="auto">
              <a:xfrm>
                <a:off x="3069962"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2" name="Freeform 568"/>
              <p:cNvSpPr>
                <a:spLocks/>
              </p:cNvSpPr>
              <p:nvPr/>
            </p:nvSpPr>
            <p:spPr bwMode="auto">
              <a:xfrm>
                <a:off x="3071786" y="2884250"/>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3" name="Freeform 569"/>
              <p:cNvSpPr>
                <a:spLocks/>
              </p:cNvSpPr>
              <p:nvPr/>
            </p:nvSpPr>
            <p:spPr bwMode="auto">
              <a:xfrm>
                <a:off x="3073611" y="2884250"/>
                <a:ext cx="1824" cy="1081"/>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4" name="Freeform 570"/>
              <p:cNvSpPr>
                <a:spLocks/>
              </p:cNvSpPr>
              <p:nvPr/>
            </p:nvSpPr>
            <p:spPr bwMode="auto">
              <a:xfrm>
                <a:off x="307543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5" name="Freeform 571"/>
              <p:cNvSpPr>
                <a:spLocks/>
              </p:cNvSpPr>
              <p:nvPr/>
            </p:nvSpPr>
            <p:spPr bwMode="auto">
              <a:xfrm>
                <a:off x="3077259"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6" name="Freeform 572"/>
              <p:cNvSpPr>
                <a:spLocks/>
              </p:cNvSpPr>
              <p:nvPr/>
            </p:nvSpPr>
            <p:spPr bwMode="auto">
              <a:xfrm>
                <a:off x="3078172"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7" name="Freeform 573"/>
              <p:cNvSpPr>
                <a:spLocks/>
              </p:cNvSpPr>
              <p:nvPr/>
            </p:nvSpPr>
            <p:spPr bwMode="auto">
              <a:xfrm>
                <a:off x="3081821"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8" name="Freeform 574"/>
              <p:cNvSpPr>
                <a:spLocks/>
              </p:cNvSpPr>
              <p:nvPr/>
            </p:nvSpPr>
            <p:spPr bwMode="auto">
              <a:xfrm>
                <a:off x="3086382"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79" name="Freeform 575"/>
              <p:cNvSpPr>
                <a:spLocks/>
              </p:cNvSpPr>
              <p:nvPr/>
            </p:nvSpPr>
            <p:spPr bwMode="auto">
              <a:xfrm>
                <a:off x="3090030"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0" name="Freeform 576"/>
              <p:cNvSpPr>
                <a:spLocks/>
              </p:cNvSpPr>
              <p:nvPr/>
            </p:nvSpPr>
            <p:spPr bwMode="auto">
              <a:xfrm>
                <a:off x="3091855"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1" name="Freeform 577"/>
              <p:cNvSpPr>
                <a:spLocks/>
              </p:cNvSpPr>
              <p:nvPr/>
            </p:nvSpPr>
            <p:spPr bwMode="auto">
              <a:xfrm>
                <a:off x="3096416"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2" name="Freeform 578"/>
              <p:cNvSpPr>
                <a:spLocks/>
              </p:cNvSpPr>
              <p:nvPr/>
            </p:nvSpPr>
            <p:spPr bwMode="auto">
              <a:xfrm>
                <a:off x="310097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3" name="Freeform 579"/>
              <p:cNvSpPr>
                <a:spLocks/>
              </p:cNvSpPr>
              <p:nvPr/>
            </p:nvSpPr>
            <p:spPr bwMode="auto">
              <a:xfrm>
                <a:off x="3102801"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4" name="Freeform 580"/>
              <p:cNvSpPr>
                <a:spLocks/>
              </p:cNvSpPr>
              <p:nvPr/>
            </p:nvSpPr>
            <p:spPr bwMode="auto">
              <a:xfrm>
                <a:off x="3111010"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5" name="Freeform 581"/>
              <p:cNvSpPr>
                <a:spLocks/>
              </p:cNvSpPr>
              <p:nvPr/>
            </p:nvSpPr>
            <p:spPr bwMode="auto">
              <a:xfrm>
                <a:off x="312286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6" name="Freeform 582"/>
              <p:cNvSpPr>
                <a:spLocks/>
              </p:cNvSpPr>
              <p:nvPr/>
            </p:nvSpPr>
            <p:spPr bwMode="auto">
              <a:xfrm>
                <a:off x="3125606"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7" name="Freeform 583"/>
              <p:cNvSpPr>
                <a:spLocks/>
              </p:cNvSpPr>
              <p:nvPr/>
            </p:nvSpPr>
            <p:spPr bwMode="auto">
              <a:xfrm>
                <a:off x="3131078" y="2885333"/>
                <a:ext cx="14595" cy="1081"/>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8" name="Freeform 584"/>
              <p:cNvSpPr>
                <a:spLocks/>
              </p:cNvSpPr>
              <p:nvPr/>
            </p:nvSpPr>
            <p:spPr bwMode="auto">
              <a:xfrm>
                <a:off x="3145674"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89" name="Freeform 585"/>
              <p:cNvSpPr>
                <a:spLocks/>
              </p:cNvSpPr>
              <p:nvPr/>
            </p:nvSpPr>
            <p:spPr bwMode="auto">
              <a:xfrm>
                <a:off x="3150235"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0" name="Freeform 586"/>
              <p:cNvSpPr>
                <a:spLocks/>
              </p:cNvSpPr>
              <p:nvPr/>
            </p:nvSpPr>
            <p:spPr bwMode="auto">
              <a:xfrm>
                <a:off x="3153883" y="2885333"/>
                <a:ext cx="10034"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1" name="Freeform 587"/>
              <p:cNvSpPr>
                <a:spLocks/>
              </p:cNvSpPr>
              <p:nvPr/>
            </p:nvSpPr>
            <p:spPr bwMode="auto">
              <a:xfrm>
                <a:off x="316391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2" name="Freeform 588"/>
              <p:cNvSpPr>
                <a:spLocks/>
              </p:cNvSpPr>
              <p:nvPr/>
            </p:nvSpPr>
            <p:spPr bwMode="auto">
              <a:xfrm>
                <a:off x="3165742"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3" name="Freeform 589"/>
              <p:cNvSpPr>
                <a:spLocks/>
              </p:cNvSpPr>
              <p:nvPr/>
            </p:nvSpPr>
            <p:spPr bwMode="auto">
              <a:xfrm>
                <a:off x="3168478"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4" name="Freeform 590"/>
              <p:cNvSpPr>
                <a:spLocks/>
              </p:cNvSpPr>
              <p:nvPr/>
            </p:nvSpPr>
            <p:spPr bwMode="auto">
              <a:xfrm>
                <a:off x="3172127"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5" name="Freeform 591"/>
              <p:cNvSpPr>
                <a:spLocks/>
              </p:cNvSpPr>
              <p:nvPr/>
            </p:nvSpPr>
            <p:spPr bwMode="auto">
              <a:xfrm>
                <a:off x="3174864"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6" name="Freeform 592"/>
              <p:cNvSpPr>
                <a:spLocks/>
              </p:cNvSpPr>
              <p:nvPr/>
            </p:nvSpPr>
            <p:spPr bwMode="auto">
              <a:xfrm>
                <a:off x="3180337"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7" name="Freeform 593"/>
              <p:cNvSpPr>
                <a:spLocks/>
              </p:cNvSpPr>
              <p:nvPr/>
            </p:nvSpPr>
            <p:spPr bwMode="auto">
              <a:xfrm>
                <a:off x="3183073" y="2885333"/>
                <a:ext cx="7298"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8" name="Freeform 594"/>
              <p:cNvSpPr>
                <a:spLocks/>
              </p:cNvSpPr>
              <p:nvPr/>
            </p:nvSpPr>
            <p:spPr bwMode="auto">
              <a:xfrm>
                <a:off x="3190371"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699" name="Freeform 595"/>
              <p:cNvSpPr>
                <a:spLocks/>
              </p:cNvSpPr>
              <p:nvPr/>
            </p:nvSpPr>
            <p:spPr bwMode="auto">
              <a:xfrm>
                <a:off x="3198580"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0" name="Freeform 596"/>
              <p:cNvSpPr>
                <a:spLocks/>
              </p:cNvSpPr>
              <p:nvPr/>
            </p:nvSpPr>
            <p:spPr bwMode="auto">
              <a:xfrm>
                <a:off x="3199491"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1" name="Freeform 597"/>
              <p:cNvSpPr>
                <a:spLocks/>
              </p:cNvSpPr>
              <p:nvPr/>
            </p:nvSpPr>
            <p:spPr bwMode="auto">
              <a:xfrm>
                <a:off x="3201316"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2" name="Freeform 598"/>
              <p:cNvSpPr>
                <a:spLocks/>
              </p:cNvSpPr>
              <p:nvPr/>
            </p:nvSpPr>
            <p:spPr bwMode="auto">
              <a:xfrm>
                <a:off x="3203141"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3" name="Freeform 599"/>
              <p:cNvSpPr>
                <a:spLocks/>
              </p:cNvSpPr>
              <p:nvPr/>
            </p:nvSpPr>
            <p:spPr bwMode="auto">
              <a:xfrm>
                <a:off x="3206790"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4" name="Freeform 600"/>
              <p:cNvSpPr>
                <a:spLocks/>
              </p:cNvSpPr>
              <p:nvPr/>
            </p:nvSpPr>
            <p:spPr bwMode="auto">
              <a:xfrm>
                <a:off x="3211351"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5" name="Freeform 601"/>
              <p:cNvSpPr>
                <a:spLocks/>
              </p:cNvSpPr>
              <p:nvPr/>
            </p:nvSpPr>
            <p:spPr bwMode="auto">
              <a:xfrm>
                <a:off x="321499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6" name="Freeform 602"/>
              <p:cNvSpPr>
                <a:spLocks/>
              </p:cNvSpPr>
              <p:nvPr/>
            </p:nvSpPr>
            <p:spPr bwMode="auto">
              <a:xfrm>
                <a:off x="3217736"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7" name="Freeform 603"/>
              <p:cNvSpPr>
                <a:spLocks/>
              </p:cNvSpPr>
              <p:nvPr/>
            </p:nvSpPr>
            <p:spPr bwMode="auto">
              <a:xfrm>
                <a:off x="3223209"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8" name="Freeform 604"/>
              <p:cNvSpPr>
                <a:spLocks/>
              </p:cNvSpPr>
              <p:nvPr/>
            </p:nvSpPr>
            <p:spPr bwMode="auto">
              <a:xfrm>
                <a:off x="3231418"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09" name="Freeform 605"/>
              <p:cNvSpPr>
                <a:spLocks/>
              </p:cNvSpPr>
              <p:nvPr/>
            </p:nvSpPr>
            <p:spPr bwMode="auto">
              <a:xfrm>
                <a:off x="3232331" y="2885333"/>
                <a:ext cx="13683" cy="1081"/>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0" name="Freeform 606"/>
              <p:cNvSpPr>
                <a:spLocks/>
              </p:cNvSpPr>
              <p:nvPr/>
            </p:nvSpPr>
            <p:spPr bwMode="auto">
              <a:xfrm>
                <a:off x="3246013"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1" name="Freeform 607"/>
              <p:cNvSpPr>
                <a:spLocks/>
              </p:cNvSpPr>
              <p:nvPr/>
            </p:nvSpPr>
            <p:spPr bwMode="auto">
              <a:xfrm>
                <a:off x="3247838"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2" name="Freeform 608"/>
              <p:cNvSpPr>
                <a:spLocks/>
              </p:cNvSpPr>
              <p:nvPr/>
            </p:nvSpPr>
            <p:spPr bwMode="auto">
              <a:xfrm>
                <a:off x="3252399"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3" name="Freeform 609"/>
              <p:cNvSpPr>
                <a:spLocks/>
              </p:cNvSpPr>
              <p:nvPr/>
            </p:nvSpPr>
            <p:spPr bwMode="auto">
              <a:xfrm>
                <a:off x="3256048" y="2885333"/>
                <a:ext cx="10946"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4" name="Freeform 610"/>
              <p:cNvSpPr>
                <a:spLocks/>
              </p:cNvSpPr>
              <p:nvPr/>
            </p:nvSpPr>
            <p:spPr bwMode="auto">
              <a:xfrm>
                <a:off x="326699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5" name="Freeform 611"/>
              <p:cNvSpPr>
                <a:spLocks/>
              </p:cNvSpPr>
              <p:nvPr/>
            </p:nvSpPr>
            <p:spPr bwMode="auto">
              <a:xfrm>
                <a:off x="3270643"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6" name="Freeform 613"/>
              <p:cNvSpPr>
                <a:spLocks/>
              </p:cNvSpPr>
              <p:nvPr/>
            </p:nvSpPr>
            <p:spPr bwMode="auto">
              <a:xfrm>
                <a:off x="3277027"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7" name="Freeform 614"/>
              <p:cNvSpPr>
                <a:spLocks/>
              </p:cNvSpPr>
              <p:nvPr/>
            </p:nvSpPr>
            <p:spPr bwMode="auto">
              <a:xfrm>
                <a:off x="3278852" y="2885333"/>
                <a:ext cx="6385"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8" name="Freeform 615"/>
              <p:cNvSpPr>
                <a:spLocks/>
              </p:cNvSpPr>
              <p:nvPr/>
            </p:nvSpPr>
            <p:spPr bwMode="auto">
              <a:xfrm>
                <a:off x="3285237"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19" name="Freeform 616"/>
              <p:cNvSpPr>
                <a:spLocks/>
              </p:cNvSpPr>
              <p:nvPr/>
            </p:nvSpPr>
            <p:spPr bwMode="auto">
              <a:xfrm>
                <a:off x="3288887" y="2885333"/>
                <a:ext cx="4561"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0" name="Freeform 617"/>
              <p:cNvSpPr>
                <a:spLocks/>
              </p:cNvSpPr>
              <p:nvPr/>
            </p:nvSpPr>
            <p:spPr bwMode="auto">
              <a:xfrm>
                <a:off x="3293447"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1" name="Freeform 618"/>
              <p:cNvSpPr>
                <a:spLocks/>
              </p:cNvSpPr>
              <p:nvPr/>
            </p:nvSpPr>
            <p:spPr bwMode="auto">
              <a:xfrm>
                <a:off x="3297095" y="2885333"/>
                <a:ext cx="17331" cy="1081"/>
              </a:xfrm>
              <a:custGeom>
                <a:avLst/>
                <a:gdLst>
                  <a:gd name="T0" fmla="*/ 0 w 11"/>
                  <a:gd name="T1" fmla="*/ 0 h 1"/>
                  <a:gd name="T2" fmla="*/ 2147483647 w 11"/>
                  <a:gd name="T3" fmla="*/ 0 h 1"/>
                  <a:gd name="T4" fmla="*/ 2147483647 w 11"/>
                  <a:gd name="T5" fmla="*/ 0 h 1"/>
                  <a:gd name="T6" fmla="*/ 2147483647 w 11"/>
                  <a:gd name="T7" fmla="*/ 0 h 1"/>
                  <a:gd name="T8" fmla="*/ 2147483647 w 11"/>
                  <a:gd name="T9" fmla="*/ 0 h 1"/>
                  <a:gd name="T10" fmla="*/ 2147483647 w 11"/>
                  <a:gd name="T11" fmla="*/ 0 h 1"/>
                  <a:gd name="T12" fmla="*/ 2147483647 w 11"/>
                  <a:gd name="T13" fmla="*/ 0 h 1"/>
                  <a:gd name="T14" fmla="*/ 2147483647 w 11"/>
                  <a:gd name="T15" fmla="*/ 0 h 1"/>
                  <a:gd name="T16" fmla="*/ 2147483647 w 11"/>
                  <a:gd name="T17" fmla="*/ 0 h 1"/>
                  <a:gd name="T18" fmla="*/ 2147483647 w 11"/>
                  <a:gd name="T19" fmla="*/ 0 h 1"/>
                  <a:gd name="T20" fmla="*/ 2147483647 w 11"/>
                  <a:gd name="T21" fmla="*/ 0 h 1"/>
                  <a:gd name="T22" fmla="*/ 2147483647 w 11"/>
                  <a:gd name="T23" fmla="*/ 0 h 1"/>
                  <a:gd name="T24" fmla="*/ 2147483647 w 11"/>
                  <a:gd name="T25" fmla="*/ 0 h 1"/>
                  <a:gd name="T26" fmla="*/ 2147483647 w 11"/>
                  <a:gd name="T27" fmla="*/ 0 h 1"/>
                  <a:gd name="T28" fmla="*/ 2147483647 w 11"/>
                  <a:gd name="T29" fmla="*/ 0 h 1"/>
                  <a:gd name="T30" fmla="*/ 2147483647 w 11"/>
                  <a:gd name="T31" fmla="*/ 0 h 1"/>
                  <a:gd name="T32" fmla="*/ 2147483647 w 11"/>
                  <a:gd name="T33" fmla="*/ 0 h 1"/>
                  <a:gd name="T34" fmla="*/ 2147483647 w 11"/>
                  <a:gd name="T35" fmla="*/ 0 h 1"/>
                  <a:gd name="T36" fmla="*/ 2147483647 w 11"/>
                  <a:gd name="T37" fmla="*/ 0 h 1"/>
                  <a:gd name="T38" fmla="*/ 2147483647 w 11"/>
                  <a:gd name="T39" fmla="*/ 0 h 1"/>
                  <a:gd name="T40" fmla="*/ 2147483647 w 11"/>
                  <a:gd name="T41" fmla="*/ 0 h 1"/>
                  <a:gd name="T42" fmla="*/ 2147483647 w 11"/>
                  <a:gd name="T43" fmla="*/ 0 h 1"/>
                  <a:gd name="T44" fmla="*/ 2147483647 w 11"/>
                  <a:gd name="T45" fmla="*/ 0 h 1"/>
                  <a:gd name="T46" fmla="*/ 2147483647 w 11"/>
                  <a:gd name="T47" fmla="*/ 0 h 1"/>
                  <a:gd name="T48" fmla="*/ 2147483647 w 11"/>
                  <a:gd name="T49" fmla="*/ 0 h 1"/>
                  <a:gd name="T50" fmla="*/ 2147483647 w 11"/>
                  <a:gd name="T51" fmla="*/ 0 h 1"/>
                  <a:gd name="T52" fmla="*/ 2147483647 w 11"/>
                  <a:gd name="T53" fmla="*/ 0 h 1"/>
                  <a:gd name="T54" fmla="*/ 2147483647 w 11"/>
                  <a:gd name="T55" fmla="*/ 0 h 1"/>
                  <a:gd name="T56" fmla="*/ 2147483647 w 11"/>
                  <a:gd name="T57" fmla="*/ 0 h 1"/>
                  <a:gd name="T58" fmla="*/ 2147483647 w 11"/>
                  <a:gd name="T59" fmla="*/ 0 h 1"/>
                  <a:gd name="T60" fmla="*/ 2147483647 w 11"/>
                  <a:gd name="T61" fmla="*/ 0 h 1"/>
                  <a:gd name="T62" fmla="*/ 2147483647 w 11"/>
                  <a:gd name="T63" fmla="*/ 0 h 1"/>
                  <a:gd name="T64" fmla="*/ 2147483647 w 11"/>
                  <a:gd name="T65" fmla="*/ 0 h 1"/>
                  <a:gd name="T66" fmla="*/ 2147483647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2" name="Freeform 619"/>
              <p:cNvSpPr>
                <a:spLocks/>
              </p:cNvSpPr>
              <p:nvPr/>
            </p:nvSpPr>
            <p:spPr bwMode="auto">
              <a:xfrm>
                <a:off x="3314427" y="2885333"/>
                <a:ext cx="7298" cy="1081"/>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3" name="Freeform 620"/>
              <p:cNvSpPr>
                <a:spLocks/>
              </p:cNvSpPr>
              <p:nvPr/>
            </p:nvSpPr>
            <p:spPr bwMode="auto">
              <a:xfrm>
                <a:off x="3321725" y="2885333"/>
                <a:ext cx="8209" cy="1081"/>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4" name="Freeform 621"/>
              <p:cNvSpPr>
                <a:spLocks/>
              </p:cNvSpPr>
              <p:nvPr/>
            </p:nvSpPr>
            <p:spPr bwMode="auto">
              <a:xfrm>
                <a:off x="3329933" y="2884250"/>
                <a:ext cx="16419" cy="1081"/>
              </a:xfrm>
              <a:custGeom>
                <a:avLst/>
                <a:gdLst>
                  <a:gd name="T0" fmla="*/ 0 w 10"/>
                  <a:gd name="T1" fmla="*/ 2147483647 h 1"/>
                  <a:gd name="T2" fmla="*/ 2147483647 w 10"/>
                  <a:gd name="T3" fmla="*/ 2147483647 h 1"/>
                  <a:gd name="T4" fmla="*/ 2147483647 w 10"/>
                  <a:gd name="T5" fmla="*/ 2147483647 h 1"/>
                  <a:gd name="T6" fmla="*/ 2147483647 w 10"/>
                  <a:gd name="T7" fmla="*/ 2147483647 h 1"/>
                  <a:gd name="T8" fmla="*/ 2147483647 w 10"/>
                  <a:gd name="T9" fmla="*/ 2147483647 h 1"/>
                  <a:gd name="T10" fmla="*/ 2147483647 w 10"/>
                  <a:gd name="T11" fmla="*/ 2147483647 h 1"/>
                  <a:gd name="T12" fmla="*/ 2147483647 w 10"/>
                  <a:gd name="T13" fmla="*/ 2147483647 h 1"/>
                  <a:gd name="T14" fmla="*/ 2147483647 w 10"/>
                  <a:gd name="T15" fmla="*/ 2147483647 h 1"/>
                  <a:gd name="T16" fmla="*/ 2147483647 w 10"/>
                  <a:gd name="T17" fmla="*/ 2147483647 h 1"/>
                  <a:gd name="T18" fmla="*/ 2147483647 w 10"/>
                  <a:gd name="T19" fmla="*/ 2147483647 h 1"/>
                  <a:gd name="T20" fmla="*/ 2147483647 w 10"/>
                  <a:gd name="T21" fmla="*/ 2147483647 h 1"/>
                  <a:gd name="T22" fmla="*/ 2147483647 w 10"/>
                  <a:gd name="T23" fmla="*/ 2147483647 h 1"/>
                  <a:gd name="T24" fmla="*/ 2147483647 w 10"/>
                  <a:gd name="T25" fmla="*/ 2147483647 h 1"/>
                  <a:gd name="T26" fmla="*/ 2147483647 w 10"/>
                  <a:gd name="T27" fmla="*/ 2147483647 h 1"/>
                  <a:gd name="T28" fmla="*/ 2147483647 w 10"/>
                  <a:gd name="T29" fmla="*/ 2147483647 h 1"/>
                  <a:gd name="T30" fmla="*/ 2147483647 w 10"/>
                  <a:gd name="T31" fmla="*/ 2147483647 h 1"/>
                  <a:gd name="T32" fmla="*/ 2147483647 w 10"/>
                  <a:gd name="T33" fmla="*/ 2147483647 h 1"/>
                  <a:gd name="T34" fmla="*/ 2147483647 w 10"/>
                  <a:gd name="T35" fmla="*/ 2147483647 h 1"/>
                  <a:gd name="T36" fmla="*/ 2147483647 w 10"/>
                  <a:gd name="T37" fmla="*/ 2147483647 h 1"/>
                  <a:gd name="T38" fmla="*/ 2147483647 w 10"/>
                  <a:gd name="T39" fmla="*/ 2147483647 h 1"/>
                  <a:gd name="T40" fmla="*/ 2147483647 w 10"/>
                  <a:gd name="T41" fmla="*/ 2147483647 h 1"/>
                  <a:gd name="T42" fmla="*/ 2147483647 w 10"/>
                  <a:gd name="T43" fmla="*/ 2147483647 h 1"/>
                  <a:gd name="T44" fmla="*/ 2147483647 w 10"/>
                  <a:gd name="T45" fmla="*/ 0 h 1"/>
                  <a:gd name="T46" fmla="*/ 2147483647 w 10"/>
                  <a:gd name="T47" fmla="*/ 0 h 1"/>
                  <a:gd name="T48" fmla="*/ 2147483647 w 10"/>
                  <a:gd name="T49" fmla="*/ 0 h 1"/>
                  <a:gd name="T50" fmla="*/ 2147483647 w 10"/>
                  <a:gd name="T51" fmla="*/ 0 h 1"/>
                  <a:gd name="T52" fmla="*/ 2147483647 w 10"/>
                  <a:gd name="T53" fmla="*/ 2147483647 h 1"/>
                  <a:gd name="T54" fmla="*/ 2147483647 w 10"/>
                  <a:gd name="T55" fmla="*/ 0 h 1"/>
                  <a:gd name="T56" fmla="*/ 2147483647 w 10"/>
                  <a:gd name="T57" fmla="*/ 2147483647 h 1"/>
                  <a:gd name="T58" fmla="*/ 2147483647 w 10"/>
                  <a:gd name="T59" fmla="*/ 2147483647 h 1"/>
                  <a:gd name="T60" fmla="*/ 2147483647 w 10"/>
                  <a:gd name="T61" fmla="*/ 2147483647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1"/>
                    </a:moveTo>
                    <a:lnTo>
                      <a:pt x="1" y="1"/>
                    </a:lnTo>
                    <a:lnTo>
                      <a:pt x="2" y="1"/>
                    </a:lnTo>
                    <a:lnTo>
                      <a:pt x="3" y="1"/>
                    </a:lnTo>
                    <a:lnTo>
                      <a:pt x="4" y="1"/>
                    </a:lnTo>
                    <a:lnTo>
                      <a:pt x="5" y="1"/>
                    </a:lnTo>
                    <a:lnTo>
                      <a:pt x="6" y="1"/>
                    </a:lnTo>
                    <a:lnTo>
                      <a:pt x="7" y="1"/>
                    </a:lnTo>
                    <a:lnTo>
                      <a:pt x="8" y="0"/>
                    </a:lnTo>
                    <a:lnTo>
                      <a:pt x="9" y="0"/>
                    </a:lnTo>
                    <a:lnTo>
                      <a:pt x="9" y="1"/>
                    </a:lnTo>
                    <a:lnTo>
                      <a:pt x="9" y="0"/>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5" name="Freeform 622"/>
              <p:cNvSpPr>
                <a:spLocks/>
              </p:cNvSpPr>
              <p:nvPr/>
            </p:nvSpPr>
            <p:spPr bwMode="auto">
              <a:xfrm>
                <a:off x="3346353"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6" name="Freeform 623"/>
              <p:cNvSpPr>
                <a:spLocks/>
              </p:cNvSpPr>
              <p:nvPr/>
            </p:nvSpPr>
            <p:spPr bwMode="auto">
              <a:xfrm>
                <a:off x="3347265"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7" name="Freeform 624"/>
              <p:cNvSpPr>
                <a:spLocks/>
              </p:cNvSpPr>
              <p:nvPr/>
            </p:nvSpPr>
            <p:spPr bwMode="auto">
              <a:xfrm>
                <a:off x="3349089"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8" name="Freeform 625"/>
              <p:cNvSpPr>
                <a:spLocks/>
              </p:cNvSpPr>
              <p:nvPr/>
            </p:nvSpPr>
            <p:spPr bwMode="auto">
              <a:xfrm>
                <a:off x="3350914"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29" name="Freeform 626"/>
              <p:cNvSpPr>
                <a:spLocks/>
              </p:cNvSpPr>
              <p:nvPr/>
            </p:nvSpPr>
            <p:spPr bwMode="auto">
              <a:xfrm>
                <a:off x="3352739" y="2885333"/>
                <a:ext cx="2737"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0" name="Freeform 627"/>
              <p:cNvSpPr>
                <a:spLocks/>
              </p:cNvSpPr>
              <p:nvPr/>
            </p:nvSpPr>
            <p:spPr bwMode="auto">
              <a:xfrm>
                <a:off x="3355474" y="2885333"/>
                <a:ext cx="1824"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1" name="Freeform 628"/>
              <p:cNvSpPr>
                <a:spLocks/>
              </p:cNvSpPr>
              <p:nvPr/>
            </p:nvSpPr>
            <p:spPr bwMode="auto">
              <a:xfrm>
                <a:off x="3357299" y="2885333"/>
                <a:ext cx="13683" cy="1081"/>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2" name="Freeform 629"/>
              <p:cNvSpPr>
                <a:spLocks/>
              </p:cNvSpPr>
              <p:nvPr/>
            </p:nvSpPr>
            <p:spPr bwMode="auto">
              <a:xfrm>
                <a:off x="3370981" y="2885333"/>
                <a:ext cx="9122" cy="1081"/>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3" name="Freeform 630"/>
              <p:cNvSpPr>
                <a:spLocks/>
              </p:cNvSpPr>
              <p:nvPr/>
            </p:nvSpPr>
            <p:spPr bwMode="auto">
              <a:xfrm>
                <a:off x="3380104" y="2885333"/>
                <a:ext cx="3649" cy="1081"/>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4" name="Freeform 631"/>
              <p:cNvSpPr>
                <a:spLocks/>
              </p:cNvSpPr>
              <p:nvPr/>
            </p:nvSpPr>
            <p:spPr bwMode="auto">
              <a:xfrm>
                <a:off x="3383752"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5" name="Freeform 632"/>
              <p:cNvSpPr>
                <a:spLocks/>
              </p:cNvSpPr>
              <p:nvPr/>
            </p:nvSpPr>
            <p:spPr bwMode="auto">
              <a:xfrm>
                <a:off x="3395610" y="2885333"/>
                <a:ext cx="912" cy="1081"/>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6" name="Freeform 633"/>
              <p:cNvSpPr>
                <a:spLocks/>
              </p:cNvSpPr>
              <p:nvPr/>
            </p:nvSpPr>
            <p:spPr bwMode="auto">
              <a:xfrm>
                <a:off x="3396524" y="2885333"/>
                <a:ext cx="5473" cy="1081"/>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7" name="Freeform 634"/>
              <p:cNvSpPr>
                <a:spLocks/>
              </p:cNvSpPr>
              <p:nvPr/>
            </p:nvSpPr>
            <p:spPr bwMode="auto">
              <a:xfrm>
                <a:off x="3401995" y="2885333"/>
                <a:ext cx="10946"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8" name="Freeform 635"/>
              <p:cNvSpPr>
                <a:spLocks/>
              </p:cNvSpPr>
              <p:nvPr/>
            </p:nvSpPr>
            <p:spPr bwMode="auto">
              <a:xfrm>
                <a:off x="3412942" y="2885333"/>
                <a:ext cx="11858" cy="1081"/>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39" name="Freeform 10"/>
              <p:cNvSpPr>
                <a:spLocks/>
              </p:cNvSpPr>
              <p:nvPr/>
            </p:nvSpPr>
            <p:spPr bwMode="auto">
              <a:xfrm>
                <a:off x="522644" y="2885767"/>
                <a:ext cx="7224" cy="0"/>
              </a:xfrm>
              <a:custGeom>
                <a:avLst/>
                <a:gdLst>
                  <a:gd name="T0" fmla="*/ 0 w 4"/>
                  <a:gd name="T1" fmla="*/ 0 h 811"/>
                  <a:gd name="T2" fmla="*/ 0 w 4"/>
                  <a:gd name="T3" fmla="*/ 0 h 811"/>
                  <a:gd name="T4" fmla="*/ 0 w 4"/>
                  <a:gd name="T5" fmla="*/ 0 h 811"/>
                  <a:gd name="T6" fmla="*/ 2147483647 w 4"/>
                  <a:gd name="T7" fmla="*/ 0 h 811"/>
                  <a:gd name="T8" fmla="*/ 2147483647 w 4"/>
                  <a:gd name="T9" fmla="*/ 0 h 811"/>
                  <a:gd name="T10" fmla="*/ 2147483647 w 4"/>
                  <a:gd name="T11" fmla="*/ 0 h 811"/>
                  <a:gd name="T12" fmla="*/ 2147483647 w 4"/>
                  <a:gd name="T13" fmla="*/ 0 h 811"/>
                  <a:gd name="T14" fmla="*/ 2147483647 w 4"/>
                  <a:gd name="T15" fmla="*/ 0 h 811"/>
                  <a:gd name="T16" fmla="*/ 2147483647 w 4"/>
                  <a:gd name="T17" fmla="*/ 0 h 811"/>
                  <a:gd name="T18" fmla="*/ 2147483647 w 4"/>
                  <a:gd name="T19" fmla="*/ 0 h 811"/>
                  <a:gd name="T20" fmla="*/ 2147483647 w 4"/>
                  <a:gd name="T21" fmla="*/ 0 h 811"/>
                  <a:gd name="T22" fmla="*/ 2147483647 w 4"/>
                  <a:gd name="T23" fmla="*/ 0 h 811"/>
                  <a:gd name="T24" fmla="*/ 2147483647 w 4"/>
                  <a:gd name="T25" fmla="*/ 0 h 811"/>
                  <a:gd name="T26" fmla="*/ 2147483647 w 4"/>
                  <a:gd name="T27" fmla="*/ 0 h 811"/>
                  <a:gd name="T28" fmla="*/ 2147483647 w 4"/>
                  <a:gd name="T29" fmla="*/ 0 h 81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4" h="811">
                    <a:moveTo>
                      <a:pt x="0" y="0"/>
                    </a:moveTo>
                    <a:lnTo>
                      <a:pt x="0" y="0"/>
                    </a:ln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0" name="Freeform 11"/>
              <p:cNvSpPr>
                <a:spLocks/>
              </p:cNvSpPr>
              <p:nvPr/>
            </p:nvSpPr>
            <p:spPr bwMode="auto">
              <a:xfrm>
                <a:off x="529868" y="2885767"/>
                <a:ext cx="2709" cy="0"/>
              </a:xfrm>
              <a:custGeom>
                <a:avLst/>
                <a:gdLst>
                  <a:gd name="T0" fmla="*/ 0 w 2"/>
                  <a:gd name="T1" fmla="*/ 0 h 811"/>
                  <a:gd name="T2" fmla="*/ 2147483647 w 2"/>
                  <a:gd name="T3" fmla="*/ 0 h 811"/>
                  <a:gd name="T4" fmla="*/ 2147483647 w 2"/>
                  <a:gd name="T5" fmla="*/ 0 h 811"/>
                  <a:gd name="T6" fmla="*/ 2147483647 w 2"/>
                  <a:gd name="T7" fmla="*/ 0 h 811"/>
                  <a:gd name="T8" fmla="*/ 2147483647 w 2"/>
                  <a:gd name="T9" fmla="*/ 0 h 811"/>
                  <a:gd name="T10" fmla="*/ 2147483647 w 2"/>
                  <a:gd name="T11" fmla="*/ 0 h 811"/>
                  <a:gd name="T12" fmla="*/ 2147483647 w 2"/>
                  <a:gd name="T13" fmla="*/ 0 h 8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81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1" name="Freeform 12"/>
              <p:cNvSpPr>
                <a:spLocks/>
              </p:cNvSpPr>
              <p:nvPr/>
            </p:nvSpPr>
            <p:spPr bwMode="auto">
              <a:xfrm>
                <a:off x="532578" y="2885767"/>
                <a:ext cx="1806" cy="0"/>
              </a:xfrm>
              <a:custGeom>
                <a:avLst/>
                <a:gdLst>
                  <a:gd name="T0" fmla="*/ 0 w 1"/>
                  <a:gd name="T1" fmla="*/ 0 h 811"/>
                  <a:gd name="T2" fmla="*/ 2147483647 w 1"/>
                  <a:gd name="T3" fmla="*/ 0 h 811"/>
                  <a:gd name="T4" fmla="*/ 2147483647 w 1"/>
                  <a:gd name="T5" fmla="*/ 0 h 811"/>
                  <a:gd name="T6" fmla="*/ 2147483647 w 1"/>
                  <a:gd name="T7" fmla="*/ 0 h 8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1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2" name="Freeform 13"/>
              <p:cNvSpPr>
                <a:spLocks/>
              </p:cNvSpPr>
              <p:nvPr/>
            </p:nvSpPr>
            <p:spPr bwMode="auto">
              <a:xfrm>
                <a:off x="534384" y="2885767"/>
                <a:ext cx="1806" cy="0"/>
              </a:xfrm>
              <a:custGeom>
                <a:avLst/>
                <a:gdLst>
                  <a:gd name="T0" fmla="*/ 0 w 1"/>
                  <a:gd name="T1" fmla="*/ 0 h 811"/>
                  <a:gd name="T2" fmla="*/ 2147483647 w 1"/>
                  <a:gd name="T3" fmla="*/ 0 h 811"/>
                  <a:gd name="T4" fmla="*/ 2147483647 w 1"/>
                  <a:gd name="T5" fmla="*/ 0 h 811"/>
                  <a:gd name="T6" fmla="*/ 2147483647 w 1"/>
                  <a:gd name="T7" fmla="*/ 0 h 8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1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3" name="Freeform 14"/>
              <p:cNvSpPr>
                <a:spLocks/>
              </p:cNvSpPr>
              <p:nvPr/>
            </p:nvSpPr>
            <p:spPr bwMode="auto">
              <a:xfrm>
                <a:off x="536191" y="2885767"/>
                <a:ext cx="4515" cy="0"/>
              </a:xfrm>
              <a:custGeom>
                <a:avLst/>
                <a:gdLst>
                  <a:gd name="T0" fmla="*/ 0 w 3"/>
                  <a:gd name="T1" fmla="*/ 0 h 811"/>
                  <a:gd name="T2" fmla="*/ 2147483647 w 3"/>
                  <a:gd name="T3" fmla="*/ 0 h 811"/>
                  <a:gd name="T4" fmla="*/ 2147483647 w 3"/>
                  <a:gd name="T5" fmla="*/ 0 h 811"/>
                  <a:gd name="T6" fmla="*/ 2147483647 w 3"/>
                  <a:gd name="T7" fmla="*/ 0 h 811"/>
                  <a:gd name="T8" fmla="*/ 2147483647 w 3"/>
                  <a:gd name="T9" fmla="*/ 0 h 811"/>
                  <a:gd name="T10" fmla="*/ 2147483647 w 3"/>
                  <a:gd name="T11" fmla="*/ 0 h 811"/>
                  <a:gd name="T12" fmla="*/ 2147483647 w 3"/>
                  <a:gd name="T13" fmla="*/ 0 h 811"/>
                  <a:gd name="T14" fmla="*/ 2147483647 w 3"/>
                  <a:gd name="T15" fmla="*/ 0 h 811"/>
                  <a:gd name="T16" fmla="*/ 2147483647 w 3"/>
                  <a:gd name="T17" fmla="*/ 0 h 811"/>
                  <a:gd name="T18" fmla="*/ 2147483647 w 3"/>
                  <a:gd name="T19" fmla="*/ 0 h 8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81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4" name="Freeform 15"/>
              <p:cNvSpPr>
                <a:spLocks/>
              </p:cNvSpPr>
              <p:nvPr/>
            </p:nvSpPr>
            <p:spPr bwMode="auto">
              <a:xfrm>
                <a:off x="540705" y="2885767"/>
                <a:ext cx="5418" cy="0"/>
              </a:xfrm>
              <a:custGeom>
                <a:avLst/>
                <a:gdLst>
                  <a:gd name="T0" fmla="*/ 0 w 3"/>
                  <a:gd name="T1" fmla="*/ 0 h 811"/>
                  <a:gd name="T2" fmla="*/ 2147483647 w 3"/>
                  <a:gd name="T3" fmla="*/ 0 h 811"/>
                  <a:gd name="T4" fmla="*/ 2147483647 w 3"/>
                  <a:gd name="T5" fmla="*/ 0 h 811"/>
                  <a:gd name="T6" fmla="*/ 2147483647 w 3"/>
                  <a:gd name="T7" fmla="*/ 0 h 811"/>
                  <a:gd name="T8" fmla="*/ 2147483647 w 3"/>
                  <a:gd name="T9" fmla="*/ 0 h 811"/>
                  <a:gd name="T10" fmla="*/ 2147483647 w 3"/>
                  <a:gd name="T11" fmla="*/ 0 h 811"/>
                  <a:gd name="T12" fmla="*/ 2147483647 w 3"/>
                  <a:gd name="T13" fmla="*/ 0 h 811"/>
                  <a:gd name="T14" fmla="*/ 2147483647 w 3"/>
                  <a:gd name="T15" fmla="*/ 0 h 811"/>
                  <a:gd name="T16" fmla="*/ 2147483647 w 3"/>
                  <a:gd name="T17" fmla="*/ 0 h 811"/>
                  <a:gd name="T18" fmla="*/ 2147483647 w 3"/>
                  <a:gd name="T19" fmla="*/ 0 h 8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81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5" name="Freeform 16"/>
              <p:cNvSpPr>
                <a:spLocks/>
              </p:cNvSpPr>
              <p:nvPr/>
            </p:nvSpPr>
            <p:spPr bwMode="auto">
              <a:xfrm>
                <a:off x="546124" y="2885767"/>
                <a:ext cx="2709" cy="0"/>
              </a:xfrm>
              <a:custGeom>
                <a:avLst/>
                <a:gdLst>
                  <a:gd name="T0" fmla="*/ 0 w 2"/>
                  <a:gd name="T1" fmla="*/ 0 h 811"/>
                  <a:gd name="T2" fmla="*/ 2147483647 w 2"/>
                  <a:gd name="T3" fmla="*/ 0 h 811"/>
                  <a:gd name="T4" fmla="*/ 2147483647 w 2"/>
                  <a:gd name="T5" fmla="*/ 0 h 811"/>
                  <a:gd name="T6" fmla="*/ 2147483647 w 2"/>
                  <a:gd name="T7" fmla="*/ 0 h 811"/>
                  <a:gd name="T8" fmla="*/ 2147483647 w 2"/>
                  <a:gd name="T9" fmla="*/ 0 h 811"/>
                  <a:gd name="T10" fmla="*/ 2147483647 w 2"/>
                  <a:gd name="T11" fmla="*/ 0 h 811"/>
                  <a:gd name="T12" fmla="*/ 2147483647 w 2"/>
                  <a:gd name="T13" fmla="*/ 0 h 81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81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6" name="Freeform 17"/>
              <p:cNvSpPr>
                <a:spLocks/>
              </p:cNvSpPr>
              <p:nvPr/>
            </p:nvSpPr>
            <p:spPr bwMode="auto">
              <a:xfrm>
                <a:off x="548832" y="2885767"/>
                <a:ext cx="5418" cy="0"/>
              </a:xfrm>
              <a:custGeom>
                <a:avLst/>
                <a:gdLst>
                  <a:gd name="T0" fmla="*/ 0 w 3"/>
                  <a:gd name="T1" fmla="*/ 0 h 811"/>
                  <a:gd name="T2" fmla="*/ 2147483647 w 3"/>
                  <a:gd name="T3" fmla="*/ 0 h 811"/>
                  <a:gd name="T4" fmla="*/ 2147483647 w 3"/>
                  <a:gd name="T5" fmla="*/ 0 h 811"/>
                  <a:gd name="T6" fmla="*/ 2147483647 w 3"/>
                  <a:gd name="T7" fmla="*/ 0 h 811"/>
                  <a:gd name="T8" fmla="*/ 2147483647 w 3"/>
                  <a:gd name="T9" fmla="*/ 0 h 811"/>
                  <a:gd name="T10" fmla="*/ 2147483647 w 3"/>
                  <a:gd name="T11" fmla="*/ 0 h 811"/>
                  <a:gd name="T12" fmla="*/ 2147483647 w 3"/>
                  <a:gd name="T13" fmla="*/ 0 h 811"/>
                  <a:gd name="T14" fmla="*/ 2147483647 w 3"/>
                  <a:gd name="T15" fmla="*/ 0 h 811"/>
                  <a:gd name="T16" fmla="*/ 2147483647 w 3"/>
                  <a:gd name="T17" fmla="*/ 0 h 811"/>
                  <a:gd name="T18" fmla="*/ 2147483647 w 3"/>
                  <a:gd name="T19" fmla="*/ 0 h 81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81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47" name="Freeform 18"/>
              <p:cNvSpPr>
                <a:spLocks/>
              </p:cNvSpPr>
              <p:nvPr/>
            </p:nvSpPr>
            <p:spPr bwMode="auto">
              <a:xfrm>
                <a:off x="554251" y="2885767"/>
                <a:ext cx="8127" cy="0"/>
              </a:xfrm>
              <a:custGeom>
                <a:avLst/>
                <a:gdLst>
                  <a:gd name="T0" fmla="*/ 0 w 5"/>
                  <a:gd name="T1" fmla="*/ 0 h 811"/>
                  <a:gd name="T2" fmla="*/ 2147483647 w 5"/>
                  <a:gd name="T3" fmla="*/ 0 h 811"/>
                  <a:gd name="T4" fmla="*/ 2147483647 w 5"/>
                  <a:gd name="T5" fmla="*/ 0 h 811"/>
                  <a:gd name="T6" fmla="*/ 2147483647 w 5"/>
                  <a:gd name="T7" fmla="*/ 0 h 811"/>
                  <a:gd name="T8" fmla="*/ 2147483647 w 5"/>
                  <a:gd name="T9" fmla="*/ 0 h 811"/>
                  <a:gd name="T10" fmla="*/ 2147483647 w 5"/>
                  <a:gd name="T11" fmla="*/ 0 h 811"/>
                  <a:gd name="T12" fmla="*/ 2147483647 w 5"/>
                  <a:gd name="T13" fmla="*/ 0 h 811"/>
                  <a:gd name="T14" fmla="*/ 2147483647 w 5"/>
                  <a:gd name="T15" fmla="*/ 0 h 811"/>
                  <a:gd name="T16" fmla="*/ 2147483647 w 5"/>
                  <a:gd name="T17" fmla="*/ 0 h 811"/>
                  <a:gd name="T18" fmla="*/ 2147483647 w 5"/>
                  <a:gd name="T19" fmla="*/ 0 h 811"/>
                  <a:gd name="T20" fmla="*/ 2147483647 w 5"/>
                  <a:gd name="T21" fmla="*/ 0 h 811"/>
                  <a:gd name="T22" fmla="*/ 2147483647 w 5"/>
                  <a:gd name="T23" fmla="*/ 0 h 811"/>
                  <a:gd name="T24" fmla="*/ 2147483647 w 5"/>
                  <a:gd name="T25" fmla="*/ 0 h 811"/>
                  <a:gd name="T26" fmla="*/ 2147483647 w 5"/>
                  <a:gd name="T27" fmla="*/ 0 h 811"/>
                  <a:gd name="T28" fmla="*/ 2147483647 w 5"/>
                  <a:gd name="T29" fmla="*/ 0 h 811"/>
                  <a:gd name="T30" fmla="*/ 2147483647 w 5"/>
                  <a:gd name="T31" fmla="*/ 0 h 81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81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nvGrpSpPr>
              <p:cNvPr id="6" name="Group 2296"/>
              <p:cNvGrpSpPr>
                <a:grpSpLocks/>
              </p:cNvGrpSpPr>
              <p:nvPr/>
            </p:nvGrpSpPr>
            <p:grpSpPr bwMode="auto">
              <a:xfrm>
                <a:off x="288255" y="1435852"/>
                <a:ext cx="129609" cy="864585"/>
                <a:chOff x="409" y="2494"/>
                <a:chExt cx="142" cy="799"/>
              </a:xfrm>
            </p:grpSpPr>
            <p:sp>
              <p:nvSpPr>
                <p:cNvPr id="31052" name="Rectangle 1001"/>
                <p:cNvSpPr>
                  <a:spLocks noChangeArrowheads="1"/>
                </p:cNvSpPr>
                <p:nvPr/>
              </p:nvSpPr>
              <p:spPr bwMode="auto">
                <a:xfrm>
                  <a:off x="409" y="3141"/>
                  <a:ext cx="142"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1</a:t>
                  </a:r>
                  <a:r>
                    <a:rPr kumimoji="1" lang="en-US" altLang="ja-JP" sz="800" dirty="0" smtClean="0">
                      <a:solidFill>
                        <a:srgbClr val="000000"/>
                      </a:solidFill>
                    </a:rPr>
                    <a:t>00</a:t>
                  </a:r>
                  <a:endParaRPr kumimoji="1" lang="en-US" altLang="ja-JP" sz="800" dirty="0">
                    <a:solidFill>
                      <a:srgbClr val="000000"/>
                    </a:solidFill>
                  </a:endParaRPr>
                </a:p>
              </p:txBody>
            </p:sp>
            <p:sp>
              <p:nvSpPr>
                <p:cNvPr id="31054" name="Rectangle 1013"/>
                <p:cNvSpPr>
                  <a:spLocks noChangeArrowheads="1"/>
                </p:cNvSpPr>
                <p:nvPr/>
              </p:nvSpPr>
              <p:spPr bwMode="auto">
                <a:xfrm>
                  <a:off x="409" y="2494"/>
                  <a:ext cx="142"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2</a:t>
                  </a:r>
                  <a:r>
                    <a:rPr kumimoji="1" lang="en-US" altLang="ja-JP" sz="800" dirty="0" smtClean="0">
                      <a:solidFill>
                        <a:srgbClr val="000000"/>
                      </a:solidFill>
                    </a:rPr>
                    <a:t>00</a:t>
                  </a:r>
                  <a:endParaRPr kumimoji="1" lang="en-US" altLang="ja-JP" sz="800" dirty="0">
                    <a:solidFill>
                      <a:srgbClr val="000000"/>
                    </a:solidFill>
                  </a:endParaRPr>
                </a:p>
              </p:txBody>
            </p:sp>
          </p:grpSp>
          <p:grpSp>
            <p:nvGrpSpPr>
              <p:cNvPr id="7" name="Group 2295"/>
              <p:cNvGrpSpPr>
                <a:grpSpLocks/>
              </p:cNvGrpSpPr>
              <p:nvPr/>
            </p:nvGrpSpPr>
            <p:grpSpPr bwMode="auto">
              <a:xfrm>
                <a:off x="495555" y="1308849"/>
                <a:ext cx="26188" cy="1574800"/>
                <a:chOff x="607" y="2375"/>
                <a:chExt cx="59" cy="1458"/>
              </a:xfrm>
            </p:grpSpPr>
            <p:sp>
              <p:nvSpPr>
                <p:cNvPr id="31031" name="Line 988"/>
                <p:cNvSpPr>
                  <a:spLocks noChangeShapeType="1"/>
                </p:cNvSpPr>
                <p:nvPr/>
              </p:nvSpPr>
              <p:spPr bwMode="auto">
                <a:xfrm flipH="1">
                  <a:off x="607" y="3832"/>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2" name="Line 990"/>
                <p:cNvSpPr>
                  <a:spLocks noChangeShapeType="1"/>
                </p:cNvSpPr>
                <p:nvPr/>
              </p:nvSpPr>
              <p:spPr bwMode="auto">
                <a:xfrm flipH="1">
                  <a:off x="638" y="3752"/>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3" name="Line 991"/>
                <p:cNvSpPr>
                  <a:spLocks noChangeShapeType="1"/>
                </p:cNvSpPr>
                <p:nvPr/>
              </p:nvSpPr>
              <p:spPr bwMode="auto">
                <a:xfrm flipH="1">
                  <a:off x="607" y="3670"/>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4" name="Line 993"/>
                <p:cNvSpPr>
                  <a:spLocks noChangeShapeType="1"/>
                </p:cNvSpPr>
                <p:nvPr/>
              </p:nvSpPr>
              <p:spPr bwMode="auto">
                <a:xfrm flipH="1">
                  <a:off x="638" y="3589"/>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5" name="Line 994"/>
                <p:cNvSpPr>
                  <a:spLocks noChangeShapeType="1"/>
                </p:cNvSpPr>
                <p:nvPr/>
              </p:nvSpPr>
              <p:spPr bwMode="auto">
                <a:xfrm flipH="1">
                  <a:off x="607" y="3509"/>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6" name="Line 996"/>
                <p:cNvSpPr>
                  <a:spLocks noChangeShapeType="1"/>
                </p:cNvSpPr>
                <p:nvPr/>
              </p:nvSpPr>
              <p:spPr bwMode="auto">
                <a:xfrm flipH="1">
                  <a:off x="638" y="3427"/>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7" name="Line 997"/>
                <p:cNvSpPr>
                  <a:spLocks noChangeShapeType="1"/>
                </p:cNvSpPr>
                <p:nvPr/>
              </p:nvSpPr>
              <p:spPr bwMode="auto">
                <a:xfrm flipH="1">
                  <a:off x="607" y="3346"/>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8" name="Line 999"/>
                <p:cNvSpPr>
                  <a:spLocks noChangeShapeType="1"/>
                </p:cNvSpPr>
                <p:nvPr/>
              </p:nvSpPr>
              <p:spPr bwMode="auto">
                <a:xfrm flipH="1">
                  <a:off x="638" y="3266"/>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9" name="Line 1000"/>
                <p:cNvSpPr>
                  <a:spLocks noChangeShapeType="1"/>
                </p:cNvSpPr>
                <p:nvPr/>
              </p:nvSpPr>
              <p:spPr bwMode="auto">
                <a:xfrm flipH="1">
                  <a:off x="607" y="3184"/>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0" name="Line 1002"/>
                <p:cNvSpPr>
                  <a:spLocks noChangeShapeType="1"/>
                </p:cNvSpPr>
                <p:nvPr/>
              </p:nvSpPr>
              <p:spPr bwMode="auto">
                <a:xfrm flipH="1">
                  <a:off x="638" y="3103"/>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1" name="Line 1003"/>
                <p:cNvSpPr>
                  <a:spLocks noChangeShapeType="1"/>
                </p:cNvSpPr>
                <p:nvPr/>
              </p:nvSpPr>
              <p:spPr bwMode="auto">
                <a:xfrm flipH="1">
                  <a:off x="607" y="3023"/>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2" name="Line 1005"/>
                <p:cNvSpPr>
                  <a:spLocks noChangeShapeType="1"/>
                </p:cNvSpPr>
                <p:nvPr/>
              </p:nvSpPr>
              <p:spPr bwMode="auto">
                <a:xfrm flipH="1">
                  <a:off x="638" y="2941"/>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3" name="Line 1006"/>
                <p:cNvSpPr>
                  <a:spLocks noChangeShapeType="1"/>
                </p:cNvSpPr>
                <p:nvPr/>
              </p:nvSpPr>
              <p:spPr bwMode="auto">
                <a:xfrm flipH="1">
                  <a:off x="607" y="2861"/>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4" name="Line 1008"/>
                <p:cNvSpPr>
                  <a:spLocks noChangeShapeType="1"/>
                </p:cNvSpPr>
                <p:nvPr/>
              </p:nvSpPr>
              <p:spPr bwMode="auto">
                <a:xfrm flipH="1">
                  <a:off x="638" y="2780"/>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5" name="Line 1009"/>
                <p:cNvSpPr>
                  <a:spLocks noChangeShapeType="1"/>
                </p:cNvSpPr>
                <p:nvPr/>
              </p:nvSpPr>
              <p:spPr bwMode="auto">
                <a:xfrm flipH="1">
                  <a:off x="607" y="2698"/>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6" name="Line 1011"/>
                <p:cNvSpPr>
                  <a:spLocks noChangeShapeType="1"/>
                </p:cNvSpPr>
                <p:nvPr/>
              </p:nvSpPr>
              <p:spPr bwMode="auto">
                <a:xfrm flipH="1">
                  <a:off x="638" y="2618"/>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7" name="Line 1012"/>
                <p:cNvSpPr>
                  <a:spLocks noChangeShapeType="1"/>
                </p:cNvSpPr>
                <p:nvPr/>
              </p:nvSpPr>
              <p:spPr bwMode="auto">
                <a:xfrm flipH="1">
                  <a:off x="607" y="2537"/>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8" name="Line 1015"/>
                <p:cNvSpPr>
                  <a:spLocks noChangeShapeType="1"/>
                </p:cNvSpPr>
                <p:nvPr/>
              </p:nvSpPr>
              <p:spPr bwMode="auto">
                <a:xfrm flipH="1">
                  <a:off x="638" y="2455"/>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49" name="Line 1016"/>
                <p:cNvSpPr>
                  <a:spLocks noChangeShapeType="1"/>
                </p:cNvSpPr>
                <p:nvPr/>
              </p:nvSpPr>
              <p:spPr bwMode="auto">
                <a:xfrm flipH="1">
                  <a:off x="607" y="2375"/>
                  <a:ext cx="59"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nvGrpSpPr>
              <p:cNvPr id="8" name="Group 1869"/>
              <p:cNvGrpSpPr>
                <a:grpSpLocks/>
              </p:cNvGrpSpPr>
              <p:nvPr/>
            </p:nvGrpSpPr>
            <p:grpSpPr bwMode="auto">
              <a:xfrm>
                <a:off x="1803134" y="2447617"/>
                <a:ext cx="1080018" cy="334433"/>
                <a:chOff x="1887" y="1280"/>
                <a:chExt cx="909" cy="310"/>
              </a:xfrm>
            </p:grpSpPr>
            <p:sp>
              <p:nvSpPr>
                <p:cNvPr id="30831" name="Freeform 1669"/>
                <p:cNvSpPr>
                  <a:spLocks/>
                </p:cNvSpPr>
                <p:nvPr/>
              </p:nvSpPr>
              <p:spPr bwMode="auto">
                <a:xfrm>
                  <a:off x="1887" y="1566"/>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2" name="Freeform 1670"/>
                <p:cNvSpPr>
                  <a:spLocks/>
                </p:cNvSpPr>
                <p:nvPr/>
              </p:nvSpPr>
              <p:spPr bwMode="auto">
                <a:xfrm>
                  <a:off x="1887" y="1565"/>
                  <a:ext cx="5" cy="2"/>
                </a:xfrm>
                <a:custGeom>
                  <a:avLst/>
                  <a:gdLst>
                    <a:gd name="T0" fmla="*/ 0 w 5"/>
                    <a:gd name="T1" fmla="*/ 1 h 2"/>
                    <a:gd name="T2" fmla="*/ 1 w 5"/>
                    <a:gd name="T3" fmla="*/ 2 h 2"/>
                    <a:gd name="T4" fmla="*/ 2 w 5"/>
                    <a:gd name="T5" fmla="*/ 0 h 2"/>
                    <a:gd name="T6" fmla="*/ 2 w 5"/>
                    <a:gd name="T7" fmla="*/ 1 h 2"/>
                    <a:gd name="T8" fmla="*/ 2 w 5"/>
                    <a:gd name="T9" fmla="*/ 0 h 2"/>
                    <a:gd name="T10" fmla="*/ 3 w 5"/>
                    <a:gd name="T11" fmla="*/ 0 h 2"/>
                    <a:gd name="T12" fmla="*/ 3 w 5"/>
                    <a:gd name="T13" fmla="*/ 0 h 2"/>
                    <a:gd name="T14" fmla="*/ 3 w 5"/>
                    <a:gd name="T15" fmla="*/ 0 h 2"/>
                    <a:gd name="T16" fmla="*/ 4 w 5"/>
                    <a:gd name="T17" fmla="*/ 0 h 2"/>
                    <a:gd name="T18" fmla="*/ 5 w 5"/>
                    <a:gd name="T19" fmla="*/ 1 h 2"/>
                    <a:gd name="T20" fmla="*/ 5 w 5"/>
                    <a:gd name="T21" fmla="*/ 1 h 2"/>
                    <a:gd name="T22" fmla="*/ 5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2" y="0"/>
                      </a:lnTo>
                      <a:lnTo>
                        <a:pt x="2" y="1"/>
                      </a:lnTo>
                      <a:lnTo>
                        <a:pt x="2" y="0"/>
                      </a:lnTo>
                      <a:lnTo>
                        <a:pt x="3" y="0"/>
                      </a:lnTo>
                      <a:lnTo>
                        <a:pt x="4"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3" name="Freeform 1671"/>
                <p:cNvSpPr>
                  <a:spLocks/>
                </p:cNvSpPr>
                <p:nvPr/>
              </p:nvSpPr>
              <p:spPr bwMode="auto">
                <a:xfrm>
                  <a:off x="1892" y="1564"/>
                  <a:ext cx="2" cy="3"/>
                </a:xfrm>
                <a:custGeom>
                  <a:avLst/>
                  <a:gdLst>
                    <a:gd name="T0" fmla="*/ 0 w 2"/>
                    <a:gd name="T1" fmla="*/ 2 h 3"/>
                    <a:gd name="T2" fmla="*/ 1 w 2"/>
                    <a:gd name="T3" fmla="*/ 3 h 3"/>
                    <a:gd name="T4" fmla="*/ 2 w 2"/>
                    <a:gd name="T5" fmla="*/ 0 h 3"/>
                    <a:gd name="T6" fmla="*/ 2 w 2"/>
                    <a:gd name="T7" fmla="*/ 2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3"/>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4" name="Freeform 1672"/>
                <p:cNvSpPr>
                  <a:spLocks/>
                </p:cNvSpPr>
                <p:nvPr/>
              </p:nvSpPr>
              <p:spPr bwMode="auto">
                <a:xfrm>
                  <a:off x="1894" y="1566"/>
                  <a:ext cx="3" cy="1"/>
                </a:xfrm>
                <a:custGeom>
                  <a:avLst/>
                  <a:gdLst>
                    <a:gd name="T0" fmla="*/ 0 w 3"/>
                    <a:gd name="T1" fmla="*/ 0 h 1"/>
                    <a:gd name="T2" fmla="*/ 1 w 3"/>
                    <a:gd name="T3" fmla="*/ 0 h 1"/>
                    <a:gd name="T4" fmla="*/ 2 w 3"/>
                    <a:gd name="T5" fmla="*/ 0 h 1"/>
                    <a:gd name="T6" fmla="*/ 2 w 3"/>
                    <a:gd name="T7" fmla="*/ 1 h 1"/>
                    <a:gd name="T8" fmla="*/ 2 w 3"/>
                    <a:gd name="T9" fmla="*/ 0 h 1"/>
                    <a:gd name="T10" fmla="*/ 3 w 3"/>
                    <a:gd name="T11" fmla="*/ 1 h 1"/>
                    <a:gd name="T12" fmla="*/ 3 w 3"/>
                    <a:gd name="T13" fmla="*/ 1 h 1"/>
                    <a:gd name="T14" fmla="*/ 3 w 3"/>
                    <a:gd name="T15" fmla="*/ 1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2" y="1"/>
                      </a:lnTo>
                      <a:lnTo>
                        <a:pt x="2" y="0"/>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5" name="Freeform 1673"/>
                <p:cNvSpPr>
                  <a:spLocks/>
                </p:cNvSpPr>
                <p:nvPr/>
              </p:nvSpPr>
              <p:spPr bwMode="auto">
                <a:xfrm>
                  <a:off x="1897" y="1565"/>
                  <a:ext cx="7" cy="2"/>
                </a:xfrm>
                <a:custGeom>
                  <a:avLst/>
                  <a:gdLst>
                    <a:gd name="T0" fmla="*/ 0 w 7"/>
                    <a:gd name="T1" fmla="*/ 2 h 2"/>
                    <a:gd name="T2" fmla="*/ 1 w 7"/>
                    <a:gd name="T3" fmla="*/ 2 h 2"/>
                    <a:gd name="T4" fmla="*/ 2 w 7"/>
                    <a:gd name="T5" fmla="*/ 0 h 2"/>
                    <a:gd name="T6" fmla="*/ 2 w 7"/>
                    <a:gd name="T7" fmla="*/ 1 h 2"/>
                    <a:gd name="T8" fmla="*/ 2 w 7"/>
                    <a:gd name="T9" fmla="*/ 0 h 2"/>
                    <a:gd name="T10" fmla="*/ 3 w 7"/>
                    <a:gd name="T11" fmla="*/ 1 h 2"/>
                    <a:gd name="T12" fmla="*/ 4 w 7"/>
                    <a:gd name="T13" fmla="*/ 2 h 2"/>
                    <a:gd name="T14" fmla="*/ 4 w 7"/>
                    <a:gd name="T15" fmla="*/ 2 h 2"/>
                    <a:gd name="T16" fmla="*/ 4 w 7"/>
                    <a:gd name="T17" fmla="*/ 2 h 2"/>
                    <a:gd name="T18" fmla="*/ 5 w 7"/>
                    <a:gd name="T19" fmla="*/ 1 h 2"/>
                    <a:gd name="T20" fmla="*/ 6 w 7"/>
                    <a:gd name="T21" fmla="*/ 0 h 2"/>
                    <a:gd name="T22" fmla="*/ 6 w 7"/>
                    <a:gd name="T23" fmla="*/ 1 h 2"/>
                    <a:gd name="T24" fmla="*/ 6 w 7"/>
                    <a:gd name="T25" fmla="*/ 0 h 2"/>
                    <a:gd name="T26" fmla="*/ 7 w 7"/>
                    <a:gd name="T27" fmla="*/ 1 h 2"/>
                    <a:gd name="T28" fmla="*/ 7 w 7"/>
                    <a:gd name="T29" fmla="*/ 2 h 2"/>
                    <a:gd name="T30" fmla="*/ 7 w 7"/>
                    <a:gd name="T31" fmla="*/ 1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2"/>
                      </a:moveTo>
                      <a:lnTo>
                        <a:pt x="1" y="2"/>
                      </a:lnTo>
                      <a:lnTo>
                        <a:pt x="2" y="0"/>
                      </a:lnTo>
                      <a:lnTo>
                        <a:pt x="2" y="1"/>
                      </a:lnTo>
                      <a:lnTo>
                        <a:pt x="2" y="0"/>
                      </a:lnTo>
                      <a:lnTo>
                        <a:pt x="3" y="1"/>
                      </a:lnTo>
                      <a:lnTo>
                        <a:pt x="4" y="2"/>
                      </a:lnTo>
                      <a:lnTo>
                        <a:pt x="5" y="1"/>
                      </a:lnTo>
                      <a:lnTo>
                        <a:pt x="6" y="0"/>
                      </a:lnTo>
                      <a:lnTo>
                        <a:pt x="6" y="1"/>
                      </a:lnTo>
                      <a:lnTo>
                        <a:pt x="6" y="0"/>
                      </a:lnTo>
                      <a:lnTo>
                        <a:pt x="7" y="1"/>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6" name="Freeform 1674"/>
                <p:cNvSpPr>
                  <a:spLocks/>
                </p:cNvSpPr>
                <p:nvPr/>
              </p:nvSpPr>
              <p:spPr bwMode="auto">
                <a:xfrm>
                  <a:off x="1904" y="1566"/>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7" name="Freeform 1675"/>
                <p:cNvSpPr>
                  <a:spLocks/>
                </p:cNvSpPr>
                <p:nvPr/>
              </p:nvSpPr>
              <p:spPr bwMode="auto">
                <a:xfrm>
                  <a:off x="1906" y="1565"/>
                  <a:ext cx="2" cy="3"/>
                </a:xfrm>
                <a:custGeom>
                  <a:avLst/>
                  <a:gdLst>
                    <a:gd name="T0" fmla="*/ 0 w 2"/>
                    <a:gd name="T1" fmla="*/ 2 h 3"/>
                    <a:gd name="T2" fmla="*/ 1 w 2"/>
                    <a:gd name="T3" fmla="*/ 2 h 3"/>
                    <a:gd name="T4" fmla="*/ 2 w 2"/>
                    <a:gd name="T5" fmla="*/ 3 h 3"/>
                    <a:gd name="T6" fmla="*/ 2 w 2"/>
                    <a:gd name="T7" fmla="*/ 3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2"/>
                      </a:lnTo>
                      <a:lnTo>
                        <a:pt x="2" y="3"/>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8" name="Freeform 1676"/>
                <p:cNvSpPr>
                  <a:spLocks/>
                </p:cNvSpPr>
                <p:nvPr/>
              </p:nvSpPr>
              <p:spPr bwMode="auto">
                <a:xfrm>
                  <a:off x="1908" y="1566"/>
                  <a:ext cx="2" cy="2"/>
                </a:xfrm>
                <a:custGeom>
                  <a:avLst/>
                  <a:gdLst>
                    <a:gd name="T0" fmla="*/ 0 w 2"/>
                    <a:gd name="T1" fmla="*/ 2 h 2"/>
                    <a:gd name="T2" fmla="*/ 1 w 2"/>
                    <a:gd name="T3" fmla="*/ 2 h 2"/>
                    <a:gd name="T4" fmla="*/ 2 w 2"/>
                    <a:gd name="T5" fmla="*/ 0 h 2"/>
                    <a:gd name="T6" fmla="*/ 2 w 2"/>
                    <a:gd name="T7" fmla="*/ 0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1"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39" name="Freeform 1677"/>
                <p:cNvSpPr>
                  <a:spLocks/>
                </p:cNvSpPr>
                <p:nvPr/>
              </p:nvSpPr>
              <p:spPr bwMode="auto">
                <a:xfrm>
                  <a:off x="1910" y="1566"/>
                  <a:ext cx="4" cy="2"/>
                </a:xfrm>
                <a:custGeom>
                  <a:avLst/>
                  <a:gdLst>
                    <a:gd name="T0" fmla="*/ 0 w 5"/>
                    <a:gd name="T1" fmla="*/ 0 h 2"/>
                    <a:gd name="T2" fmla="*/ 1 w 5"/>
                    <a:gd name="T3" fmla="*/ 1 h 2"/>
                    <a:gd name="T4" fmla="*/ 1 w 5"/>
                    <a:gd name="T5" fmla="*/ 1 h 2"/>
                    <a:gd name="T6" fmla="*/ 1 w 5"/>
                    <a:gd name="T7" fmla="*/ 1 h 2"/>
                    <a:gd name="T8" fmla="*/ 2 w 5"/>
                    <a:gd name="T9" fmla="*/ 1 h 2"/>
                    <a:gd name="T10" fmla="*/ 2 w 5"/>
                    <a:gd name="T11" fmla="*/ 1 h 2"/>
                    <a:gd name="T12" fmla="*/ 2 w 5"/>
                    <a:gd name="T13" fmla="*/ 2 h 2"/>
                    <a:gd name="T14" fmla="*/ 2 w 5"/>
                    <a:gd name="T15" fmla="*/ 1 h 2"/>
                    <a:gd name="T16" fmla="*/ 2 w 5"/>
                    <a:gd name="T17" fmla="*/ 1 h 2"/>
                    <a:gd name="T18" fmla="*/ 2 w 5"/>
                    <a:gd name="T19" fmla="*/ 1 h 2"/>
                    <a:gd name="T20" fmla="*/ 2 w 5"/>
                    <a:gd name="T21" fmla="*/ 1 h 2"/>
                    <a:gd name="T22" fmla="*/ 2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1"/>
                      </a:lnTo>
                      <a:lnTo>
                        <a:pt x="2" y="1"/>
                      </a:lnTo>
                      <a:lnTo>
                        <a:pt x="3" y="1"/>
                      </a:lnTo>
                      <a:lnTo>
                        <a:pt x="3" y="2"/>
                      </a:lnTo>
                      <a:lnTo>
                        <a:pt x="3" y="1"/>
                      </a:lnTo>
                      <a:lnTo>
                        <a:pt x="4" y="1"/>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0" name="Freeform 1678"/>
                <p:cNvSpPr>
                  <a:spLocks/>
                </p:cNvSpPr>
                <p:nvPr/>
              </p:nvSpPr>
              <p:spPr bwMode="auto">
                <a:xfrm>
                  <a:off x="1914" y="1567"/>
                  <a:ext cx="1" cy="1"/>
                </a:xfrm>
                <a:custGeom>
                  <a:avLst/>
                  <a:gdLst>
                    <a:gd name="T0" fmla="*/ 0 w 1"/>
                    <a:gd name="T1" fmla="*/ 0 h 1"/>
                    <a:gd name="T2" fmla="*/ 1 w 1"/>
                    <a:gd name="T3" fmla="*/ 1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1" name="Freeform 1679"/>
                <p:cNvSpPr>
                  <a:spLocks/>
                </p:cNvSpPr>
                <p:nvPr/>
              </p:nvSpPr>
              <p:spPr bwMode="auto">
                <a:xfrm>
                  <a:off x="1915" y="1566"/>
                  <a:ext cx="6" cy="3"/>
                </a:xfrm>
                <a:custGeom>
                  <a:avLst/>
                  <a:gdLst>
                    <a:gd name="T0" fmla="*/ 0 w 6"/>
                    <a:gd name="T1" fmla="*/ 2 h 3"/>
                    <a:gd name="T2" fmla="*/ 1 w 6"/>
                    <a:gd name="T3" fmla="*/ 2 h 3"/>
                    <a:gd name="T4" fmla="*/ 2 w 6"/>
                    <a:gd name="T5" fmla="*/ 3 h 3"/>
                    <a:gd name="T6" fmla="*/ 2 w 6"/>
                    <a:gd name="T7" fmla="*/ 3 h 3"/>
                    <a:gd name="T8" fmla="*/ 2 w 6"/>
                    <a:gd name="T9" fmla="*/ 2 h 3"/>
                    <a:gd name="T10" fmla="*/ 3 w 6"/>
                    <a:gd name="T11" fmla="*/ 2 h 3"/>
                    <a:gd name="T12" fmla="*/ 4 w 6"/>
                    <a:gd name="T13" fmla="*/ 3 h 3"/>
                    <a:gd name="T14" fmla="*/ 4 w 6"/>
                    <a:gd name="T15" fmla="*/ 3 h 3"/>
                    <a:gd name="T16" fmla="*/ 4 w 6"/>
                    <a:gd name="T17" fmla="*/ 1 h 3"/>
                    <a:gd name="T18" fmla="*/ 5 w 6"/>
                    <a:gd name="T19" fmla="*/ 0 h 3"/>
                    <a:gd name="T20" fmla="*/ 6 w 6"/>
                    <a:gd name="T21" fmla="*/ 0 h 3"/>
                    <a:gd name="T22" fmla="*/ 6 w 6"/>
                    <a:gd name="T23" fmla="*/ 2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2"/>
                      </a:moveTo>
                      <a:lnTo>
                        <a:pt x="1" y="2"/>
                      </a:lnTo>
                      <a:lnTo>
                        <a:pt x="2" y="3"/>
                      </a:lnTo>
                      <a:lnTo>
                        <a:pt x="2" y="2"/>
                      </a:lnTo>
                      <a:lnTo>
                        <a:pt x="3" y="2"/>
                      </a:lnTo>
                      <a:lnTo>
                        <a:pt x="4" y="3"/>
                      </a:lnTo>
                      <a:lnTo>
                        <a:pt x="4" y="1"/>
                      </a:lnTo>
                      <a:lnTo>
                        <a:pt x="5" y="0"/>
                      </a:lnTo>
                      <a:lnTo>
                        <a:pt x="6" y="0"/>
                      </a:lnTo>
                      <a:lnTo>
                        <a:pt x="6" y="2"/>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2" name="Freeform 1680"/>
                <p:cNvSpPr>
                  <a:spLocks/>
                </p:cNvSpPr>
                <p:nvPr/>
              </p:nvSpPr>
              <p:spPr bwMode="auto">
                <a:xfrm>
                  <a:off x="1921" y="1566"/>
                  <a:ext cx="5" cy="3"/>
                </a:xfrm>
                <a:custGeom>
                  <a:avLst/>
                  <a:gdLst>
                    <a:gd name="T0" fmla="*/ 0 w 5"/>
                    <a:gd name="T1" fmla="*/ 2 h 3"/>
                    <a:gd name="T2" fmla="*/ 1 w 5"/>
                    <a:gd name="T3" fmla="*/ 2 h 3"/>
                    <a:gd name="T4" fmla="*/ 1 w 5"/>
                    <a:gd name="T5" fmla="*/ 2 h 3"/>
                    <a:gd name="T6" fmla="*/ 1 w 5"/>
                    <a:gd name="T7" fmla="*/ 1 h 3"/>
                    <a:gd name="T8" fmla="*/ 2 w 5"/>
                    <a:gd name="T9" fmla="*/ 2 h 3"/>
                    <a:gd name="T10" fmla="*/ 3 w 5"/>
                    <a:gd name="T11" fmla="*/ 1 h 3"/>
                    <a:gd name="T12" fmla="*/ 3 w 5"/>
                    <a:gd name="T13" fmla="*/ 1 h 3"/>
                    <a:gd name="T14" fmla="*/ 3 w 5"/>
                    <a:gd name="T15" fmla="*/ 1 h 3"/>
                    <a:gd name="T16" fmla="*/ 4 w 5"/>
                    <a:gd name="T17" fmla="*/ 0 h 3"/>
                    <a:gd name="T18" fmla="*/ 5 w 5"/>
                    <a:gd name="T19" fmla="*/ 2 h 3"/>
                    <a:gd name="T20" fmla="*/ 5 w 5"/>
                    <a:gd name="T21" fmla="*/ 3 h 3"/>
                    <a:gd name="T22" fmla="*/ 5 w 5"/>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2"/>
                      </a:moveTo>
                      <a:lnTo>
                        <a:pt x="1" y="2"/>
                      </a:lnTo>
                      <a:lnTo>
                        <a:pt x="1" y="1"/>
                      </a:lnTo>
                      <a:lnTo>
                        <a:pt x="2" y="2"/>
                      </a:lnTo>
                      <a:lnTo>
                        <a:pt x="3" y="1"/>
                      </a:lnTo>
                      <a:lnTo>
                        <a:pt x="4" y="0"/>
                      </a:lnTo>
                      <a:lnTo>
                        <a:pt x="5" y="2"/>
                      </a:lnTo>
                      <a:lnTo>
                        <a:pt x="5" y="3"/>
                      </a:lnTo>
                      <a:lnTo>
                        <a:pt x="5"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3" name="Freeform 1681"/>
                <p:cNvSpPr>
                  <a:spLocks/>
                </p:cNvSpPr>
                <p:nvPr/>
              </p:nvSpPr>
              <p:spPr bwMode="auto">
                <a:xfrm>
                  <a:off x="1926" y="1568"/>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4" name="Freeform 1682"/>
                <p:cNvSpPr>
                  <a:spLocks/>
                </p:cNvSpPr>
                <p:nvPr/>
              </p:nvSpPr>
              <p:spPr bwMode="auto">
                <a:xfrm>
                  <a:off x="1928" y="1567"/>
                  <a:ext cx="3" cy="3"/>
                </a:xfrm>
                <a:custGeom>
                  <a:avLst/>
                  <a:gdLst>
                    <a:gd name="T0" fmla="*/ 0 w 3"/>
                    <a:gd name="T1" fmla="*/ 2 h 3"/>
                    <a:gd name="T2" fmla="*/ 1 w 3"/>
                    <a:gd name="T3" fmla="*/ 3 h 3"/>
                    <a:gd name="T4" fmla="*/ 1 w 3"/>
                    <a:gd name="T5" fmla="*/ 3 h 3"/>
                    <a:gd name="T6" fmla="*/ 1 w 3"/>
                    <a:gd name="T7" fmla="*/ 1 h 3"/>
                    <a:gd name="T8" fmla="*/ 2 w 3"/>
                    <a:gd name="T9" fmla="*/ 2 h 3"/>
                    <a:gd name="T10" fmla="*/ 3 w 3"/>
                    <a:gd name="T11" fmla="*/ 0 h 3"/>
                    <a:gd name="T12" fmla="*/ 3 w 3"/>
                    <a:gd name="T13" fmla="*/ 1 h 3"/>
                    <a:gd name="T14" fmla="*/ 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2"/>
                      </a:moveTo>
                      <a:lnTo>
                        <a:pt x="1" y="3"/>
                      </a:lnTo>
                      <a:lnTo>
                        <a:pt x="1" y="1"/>
                      </a:lnTo>
                      <a:lnTo>
                        <a:pt x="2" y="2"/>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5" name="Freeform 1683"/>
                <p:cNvSpPr>
                  <a:spLocks/>
                </p:cNvSpPr>
                <p:nvPr/>
              </p:nvSpPr>
              <p:spPr bwMode="auto">
                <a:xfrm>
                  <a:off x="1931" y="1567"/>
                  <a:ext cx="4" cy="2"/>
                </a:xfrm>
                <a:custGeom>
                  <a:avLst/>
                  <a:gdLst>
                    <a:gd name="T0" fmla="*/ 0 w 5"/>
                    <a:gd name="T1" fmla="*/ 1 h 2"/>
                    <a:gd name="T2" fmla="*/ 1 w 5"/>
                    <a:gd name="T3" fmla="*/ 1 h 2"/>
                    <a:gd name="T4" fmla="*/ 2 w 5"/>
                    <a:gd name="T5" fmla="*/ 1 h 2"/>
                    <a:gd name="T6" fmla="*/ 2 w 5"/>
                    <a:gd name="T7" fmla="*/ 2 h 2"/>
                    <a:gd name="T8" fmla="*/ 2 w 5"/>
                    <a:gd name="T9" fmla="*/ 1 h 2"/>
                    <a:gd name="T10" fmla="*/ 2 w 5"/>
                    <a:gd name="T11" fmla="*/ 1 h 2"/>
                    <a:gd name="T12" fmla="*/ 2 w 5"/>
                    <a:gd name="T13" fmla="*/ 0 h 2"/>
                    <a:gd name="T14" fmla="*/ 2 w 5"/>
                    <a:gd name="T15" fmla="*/ 2 h 2"/>
                    <a:gd name="T16" fmla="*/ 2 w 5"/>
                    <a:gd name="T17" fmla="*/ 0 h 2"/>
                    <a:gd name="T18" fmla="*/ 2 w 5"/>
                    <a:gd name="T19" fmla="*/ 1 h 2"/>
                    <a:gd name="T20" fmla="*/ 2 w 5"/>
                    <a:gd name="T21" fmla="*/ 1 h 2"/>
                    <a:gd name="T22" fmla="*/ 2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1"/>
                      </a:lnTo>
                      <a:lnTo>
                        <a:pt x="2" y="1"/>
                      </a:lnTo>
                      <a:lnTo>
                        <a:pt x="2" y="2"/>
                      </a:lnTo>
                      <a:lnTo>
                        <a:pt x="2" y="1"/>
                      </a:lnTo>
                      <a:lnTo>
                        <a:pt x="3" y="1"/>
                      </a:lnTo>
                      <a:lnTo>
                        <a:pt x="4" y="0"/>
                      </a:lnTo>
                      <a:lnTo>
                        <a:pt x="4" y="2"/>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6" name="Freeform 1684"/>
                <p:cNvSpPr>
                  <a:spLocks/>
                </p:cNvSpPr>
                <p:nvPr/>
              </p:nvSpPr>
              <p:spPr bwMode="auto">
                <a:xfrm>
                  <a:off x="1935" y="1568"/>
                  <a:ext cx="6" cy="3"/>
                </a:xfrm>
                <a:custGeom>
                  <a:avLst/>
                  <a:gdLst>
                    <a:gd name="T0" fmla="*/ 0 w 6"/>
                    <a:gd name="T1" fmla="*/ 0 h 3"/>
                    <a:gd name="T2" fmla="*/ 1 w 6"/>
                    <a:gd name="T3" fmla="*/ 1 h 3"/>
                    <a:gd name="T4" fmla="*/ 2 w 6"/>
                    <a:gd name="T5" fmla="*/ 1 h 3"/>
                    <a:gd name="T6" fmla="*/ 2 w 6"/>
                    <a:gd name="T7" fmla="*/ 3 h 3"/>
                    <a:gd name="T8" fmla="*/ 2 w 6"/>
                    <a:gd name="T9" fmla="*/ 1 h 3"/>
                    <a:gd name="T10" fmla="*/ 3 w 6"/>
                    <a:gd name="T11" fmla="*/ 2 h 3"/>
                    <a:gd name="T12" fmla="*/ 4 w 6"/>
                    <a:gd name="T13" fmla="*/ 1 h 3"/>
                    <a:gd name="T14" fmla="*/ 4 w 6"/>
                    <a:gd name="T15" fmla="*/ 2 h 3"/>
                    <a:gd name="T16" fmla="*/ 4 w 6"/>
                    <a:gd name="T17" fmla="*/ 1 h 3"/>
                    <a:gd name="T18" fmla="*/ 5 w 6"/>
                    <a:gd name="T19" fmla="*/ 2 h 3"/>
                    <a:gd name="T20" fmla="*/ 6 w 6"/>
                    <a:gd name="T21" fmla="*/ 1 h 3"/>
                    <a:gd name="T22" fmla="*/ 6 w 6"/>
                    <a:gd name="T23" fmla="*/ 1 h 3"/>
                    <a:gd name="T24" fmla="*/ 6 w 6"/>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0"/>
                      </a:moveTo>
                      <a:lnTo>
                        <a:pt x="1" y="1"/>
                      </a:lnTo>
                      <a:lnTo>
                        <a:pt x="2" y="1"/>
                      </a:lnTo>
                      <a:lnTo>
                        <a:pt x="2" y="3"/>
                      </a:lnTo>
                      <a:lnTo>
                        <a:pt x="2" y="1"/>
                      </a:lnTo>
                      <a:lnTo>
                        <a:pt x="3" y="2"/>
                      </a:lnTo>
                      <a:lnTo>
                        <a:pt x="4" y="1"/>
                      </a:lnTo>
                      <a:lnTo>
                        <a:pt x="4" y="2"/>
                      </a:lnTo>
                      <a:lnTo>
                        <a:pt x="4" y="1"/>
                      </a:lnTo>
                      <a:lnTo>
                        <a:pt x="5" y="2"/>
                      </a:lnTo>
                      <a:lnTo>
                        <a:pt x="6"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7" name="Freeform 1685"/>
                <p:cNvSpPr>
                  <a:spLocks/>
                </p:cNvSpPr>
                <p:nvPr/>
              </p:nvSpPr>
              <p:spPr bwMode="auto">
                <a:xfrm>
                  <a:off x="1941" y="1568"/>
                  <a:ext cx="5" cy="2"/>
                </a:xfrm>
                <a:custGeom>
                  <a:avLst/>
                  <a:gdLst>
                    <a:gd name="T0" fmla="*/ 0 w 5"/>
                    <a:gd name="T1" fmla="*/ 1 h 2"/>
                    <a:gd name="T2" fmla="*/ 1 w 5"/>
                    <a:gd name="T3" fmla="*/ 2 h 2"/>
                    <a:gd name="T4" fmla="*/ 1 w 5"/>
                    <a:gd name="T5" fmla="*/ 2 h 2"/>
                    <a:gd name="T6" fmla="*/ 1 w 5"/>
                    <a:gd name="T7" fmla="*/ 0 h 2"/>
                    <a:gd name="T8" fmla="*/ 2 w 5"/>
                    <a:gd name="T9" fmla="*/ 0 h 2"/>
                    <a:gd name="T10" fmla="*/ 3 w 5"/>
                    <a:gd name="T11" fmla="*/ 0 h 2"/>
                    <a:gd name="T12" fmla="*/ 3 w 5"/>
                    <a:gd name="T13" fmla="*/ 2 h 2"/>
                    <a:gd name="T14" fmla="*/ 3 w 5"/>
                    <a:gd name="T15" fmla="*/ 0 h 2"/>
                    <a:gd name="T16" fmla="*/ 4 w 5"/>
                    <a:gd name="T17" fmla="*/ 1 h 2"/>
                    <a:gd name="T18" fmla="*/ 5 w 5"/>
                    <a:gd name="T19" fmla="*/ 1 h 2"/>
                    <a:gd name="T20" fmla="*/ 5 w 5"/>
                    <a:gd name="T21" fmla="*/ 1 h 2"/>
                    <a:gd name="T22" fmla="*/ 5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1" y="0"/>
                      </a:lnTo>
                      <a:lnTo>
                        <a:pt x="2" y="0"/>
                      </a:lnTo>
                      <a:lnTo>
                        <a:pt x="3" y="0"/>
                      </a:lnTo>
                      <a:lnTo>
                        <a:pt x="3" y="2"/>
                      </a:lnTo>
                      <a:lnTo>
                        <a:pt x="3" y="0"/>
                      </a:lnTo>
                      <a:lnTo>
                        <a:pt x="4" y="1"/>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8" name="Freeform 1686"/>
                <p:cNvSpPr>
                  <a:spLocks/>
                </p:cNvSpPr>
                <p:nvPr/>
              </p:nvSpPr>
              <p:spPr bwMode="auto">
                <a:xfrm>
                  <a:off x="1946" y="1569"/>
                  <a:ext cx="2" cy="1"/>
                </a:xfrm>
                <a:custGeom>
                  <a:avLst/>
                  <a:gdLst>
                    <a:gd name="T0" fmla="*/ 0 w 2"/>
                    <a:gd name="T1" fmla="*/ 0 h 1"/>
                    <a:gd name="T2" fmla="*/ 1 w 2"/>
                    <a:gd name="T3" fmla="*/ 0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49" name="Freeform 1687"/>
                <p:cNvSpPr>
                  <a:spLocks/>
                </p:cNvSpPr>
                <p:nvPr/>
              </p:nvSpPr>
              <p:spPr bwMode="auto">
                <a:xfrm>
                  <a:off x="1948" y="1570"/>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0" name="Freeform 1688"/>
                <p:cNvSpPr>
                  <a:spLocks/>
                </p:cNvSpPr>
                <p:nvPr/>
              </p:nvSpPr>
              <p:spPr bwMode="auto">
                <a:xfrm>
                  <a:off x="1951" y="1568"/>
                  <a:ext cx="17" cy="4"/>
                </a:xfrm>
                <a:custGeom>
                  <a:avLst/>
                  <a:gdLst>
                    <a:gd name="T0" fmla="*/ 0 w 18"/>
                    <a:gd name="T1" fmla="*/ 2 h 4"/>
                    <a:gd name="T2" fmla="*/ 1 w 18"/>
                    <a:gd name="T3" fmla="*/ 2 h 4"/>
                    <a:gd name="T4" fmla="*/ 2 w 18"/>
                    <a:gd name="T5" fmla="*/ 2 h 4"/>
                    <a:gd name="T6" fmla="*/ 2 w 18"/>
                    <a:gd name="T7" fmla="*/ 2 h 4"/>
                    <a:gd name="T8" fmla="*/ 2 w 18"/>
                    <a:gd name="T9" fmla="*/ 2 h 4"/>
                    <a:gd name="T10" fmla="*/ 3 w 18"/>
                    <a:gd name="T11" fmla="*/ 1 h 4"/>
                    <a:gd name="T12" fmla="*/ 4 w 18"/>
                    <a:gd name="T13" fmla="*/ 1 h 4"/>
                    <a:gd name="T14" fmla="*/ 4 w 18"/>
                    <a:gd name="T15" fmla="*/ 2 h 4"/>
                    <a:gd name="T16" fmla="*/ 4 w 18"/>
                    <a:gd name="T17" fmla="*/ 1 h 4"/>
                    <a:gd name="T18" fmla="*/ 5 w 18"/>
                    <a:gd name="T19" fmla="*/ 0 h 4"/>
                    <a:gd name="T20" fmla="*/ 5 w 18"/>
                    <a:gd name="T21" fmla="*/ 2 h 4"/>
                    <a:gd name="T22" fmla="*/ 5 w 18"/>
                    <a:gd name="T23" fmla="*/ 0 h 4"/>
                    <a:gd name="T24" fmla="*/ 6 w 18"/>
                    <a:gd name="T25" fmla="*/ 1 h 4"/>
                    <a:gd name="T26" fmla="*/ 7 w 18"/>
                    <a:gd name="T27" fmla="*/ 1 h 4"/>
                    <a:gd name="T28" fmla="*/ 7 w 18"/>
                    <a:gd name="T29" fmla="*/ 1 h 4"/>
                    <a:gd name="T30" fmla="*/ 7 w 18"/>
                    <a:gd name="T31" fmla="*/ 0 h 4"/>
                    <a:gd name="T32" fmla="*/ 8 w 18"/>
                    <a:gd name="T33" fmla="*/ 1 h 4"/>
                    <a:gd name="T34" fmla="*/ 9 w 18"/>
                    <a:gd name="T35" fmla="*/ 1 h 4"/>
                    <a:gd name="T36" fmla="*/ 9 w 18"/>
                    <a:gd name="T37" fmla="*/ 3 h 4"/>
                    <a:gd name="T38" fmla="*/ 9 w 18"/>
                    <a:gd name="T39" fmla="*/ 1 h 4"/>
                    <a:gd name="T40" fmla="*/ 9 w 18"/>
                    <a:gd name="T41" fmla="*/ 1 h 4"/>
                    <a:gd name="T42" fmla="*/ 9 w 18"/>
                    <a:gd name="T43" fmla="*/ 3 h 4"/>
                    <a:gd name="T44" fmla="*/ 9 w 18"/>
                    <a:gd name="T45" fmla="*/ 3 h 4"/>
                    <a:gd name="T46" fmla="*/ 9 w 18"/>
                    <a:gd name="T47" fmla="*/ 3 h 4"/>
                    <a:gd name="T48" fmla="*/ 9 w 18"/>
                    <a:gd name="T49" fmla="*/ 2 h 4"/>
                    <a:gd name="T50" fmla="*/ 9 w 18"/>
                    <a:gd name="T51" fmla="*/ 3 h 4"/>
                    <a:gd name="T52" fmla="*/ 9 w 18"/>
                    <a:gd name="T53" fmla="*/ 2 h 4"/>
                    <a:gd name="T54" fmla="*/ 9 w 18"/>
                    <a:gd name="T55" fmla="*/ 2 h 4"/>
                    <a:gd name="T56" fmla="*/ 9 w 18"/>
                    <a:gd name="T57" fmla="*/ 1 h 4"/>
                    <a:gd name="T58" fmla="*/ 9 w 18"/>
                    <a:gd name="T59" fmla="*/ 3 h 4"/>
                    <a:gd name="T60" fmla="*/ 9 w 18"/>
                    <a:gd name="T61" fmla="*/ 1 h 4"/>
                    <a:gd name="T62" fmla="*/ 9 w 18"/>
                    <a:gd name="T63" fmla="*/ 2 h 4"/>
                    <a:gd name="T64" fmla="*/ 9 w 18"/>
                    <a:gd name="T65" fmla="*/ 1 h 4"/>
                    <a:gd name="T66" fmla="*/ 9 w 18"/>
                    <a:gd name="T67" fmla="*/ 4 h 4"/>
                    <a:gd name="T68" fmla="*/ 9 w 18"/>
                    <a:gd name="T69" fmla="*/ 1 h 4"/>
                    <a:gd name="T70" fmla="*/ 9 w 18"/>
                    <a:gd name="T71" fmla="*/ 1 h 4"/>
                    <a:gd name="T72" fmla="*/ 9 w 18"/>
                    <a:gd name="T73" fmla="*/ 1 h 4"/>
                    <a:gd name="T74" fmla="*/ 9 w 18"/>
                    <a:gd name="T75" fmla="*/ 1 h 4"/>
                    <a:gd name="T76" fmla="*/ 9 w 18"/>
                    <a:gd name="T77" fmla="*/ 1 h 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8" h="4">
                      <a:moveTo>
                        <a:pt x="0" y="2"/>
                      </a:moveTo>
                      <a:lnTo>
                        <a:pt x="1" y="2"/>
                      </a:lnTo>
                      <a:lnTo>
                        <a:pt x="2" y="2"/>
                      </a:lnTo>
                      <a:lnTo>
                        <a:pt x="3" y="1"/>
                      </a:lnTo>
                      <a:lnTo>
                        <a:pt x="4" y="1"/>
                      </a:lnTo>
                      <a:lnTo>
                        <a:pt x="4" y="2"/>
                      </a:lnTo>
                      <a:lnTo>
                        <a:pt x="4" y="1"/>
                      </a:lnTo>
                      <a:lnTo>
                        <a:pt x="5" y="0"/>
                      </a:lnTo>
                      <a:lnTo>
                        <a:pt x="5" y="2"/>
                      </a:lnTo>
                      <a:lnTo>
                        <a:pt x="5" y="0"/>
                      </a:lnTo>
                      <a:lnTo>
                        <a:pt x="6" y="1"/>
                      </a:lnTo>
                      <a:lnTo>
                        <a:pt x="7" y="1"/>
                      </a:lnTo>
                      <a:lnTo>
                        <a:pt x="7" y="0"/>
                      </a:lnTo>
                      <a:lnTo>
                        <a:pt x="8" y="1"/>
                      </a:lnTo>
                      <a:lnTo>
                        <a:pt x="9" y="1"/>
                      </a:lnTo>
                      <a:lnTo>
                        <a:pt x="9" y="3"/>
                      </a:lnTo>
                      <a:lnTo>
                        <a:pt x="9" y="1"/>
                      </a:lnTo>
                      <a:lnTo>
                        <a:pt x="10" y="1"/>
                      </a:lnTo>
                      <a:lnTo>
                        <a:pt x="11" y="3"/>
                      </a:lnTo>
                      <a:lnTo>
                        <a:pt x="12" y="2"/>
                      </a:lnTo>
                      <a:lnTo>
                        <a:pt x="12" y="3"/>
                      </a:lnTo>
                      <a:lnTo>
                        <a:pt x="12" y="2"/>
                      </a:lnTo>
                      <a:lnTo>
                        <a:pt x="13" y="2"/>
                      </a:lnTo>
                      <a:lnTo>
                        <a:pt x="14" y="1"/>
                      </a:lnTo>
                      <a:lnTo>
                        <a:pt x="14" y="3"/>
                      </a:lnTo>
                      <a:lnTo>
                        <a:pt x="14" y="1"/>
                      </a:lnTo>
                      <a:lnTo>
                        <a:pt x="15" y="2"/>
                      </a:lnTo>
                      <a:lnTo>
                        <a:pt x="16" y="1"/>
                      </a:lnTo>
                      <a:lnTo>
                        <a:pt x="16" y="4"/>
                      </a:lnTo>
                      <a:lnTo>
                        <a:pt x="16" y="1"/>
                      </a:lnTo>
                      <a:lnTo>
                        <a:pt x="17" y="1"/>
                      </a:lnTo>
                      <a:lnTo>
                        <a:pt x="18"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1" name="Freeform 1689"/>
                <p:cNvSpPr>
                  <a:spLocks/>
                </p:cNvSpPr>
                <p:nvPr/>
              </p:nvSpPr>
              <p:spPr bwMode="auto">
                <a:xfrm>
                  <a:off x="1968" y="1280"/>
                  <a:ext cx="23" cy="292"/>
                </a:xfrm>
                <a:custGeom>
                  <a:avLst/>
                  <a:gdLst>
                    <a:gd name="T0" fmla="*/ 0 w 24"/>
                    <a:gd name="T1" fmla="*/ 209 h 304"/>
                    <a:gd name="T2" fmla="*/ 1 w 24"/>
                    <a:gd name="T3" fmla="*/ 210 h 304"/>
                    <a:gd name="T4" fmla="*/ 1 w 24"/>
                    <a:gd name="T5" fmla="*/ 210 h 304"/>
                    <a:gd name="T6" fmla="*/ 1 w 24"/>
                    <a:gd name="T7" fmla="*/ 209 h 304"/>
                    <a:gd name="T8" fmla="*/ 2 w 24"/>
                    <a:gd name="T9" fmla="*/ 209 h 304"/>
                    <a:gd name="T10" fmla="*/ 3 w 24"/>
                    <a:gd name="T11" fmla="*/ 210 h 304"/>
                    <a:gd name="T12" fmla="*/ 3 w 24"/>
                    <a:gd name="T13" fmla="*/ 211 h 304"/>
                    <a:gd name="T14" fmla="*/ 3 w 24"/>
                    <a:gd name="T15" fmla="*/ 210 h 304"/>
                    <a:gd name="T16" fmla="*/ 4 w 24"/>
                    <a:gd name="T17" fmla="*/ 211 h 304"/>
                    <a:gd name="T18" fmla="*/ 5 w 24"/>
                    <a:gd name="T19" fmla="*/ 211 h 304"/>
                    <a:gd name="T20" fmla="*/ 5 w 24"/>
                    <a:gd name="T21" fmla="*/ 211 h 304"/>
                    <a:gd name="T22" fmla="*/ 5 w 24"/>
                    <a:gd name="T23" fmla="*/ 211 h 304"/>
                    <a:gd name="T24" fmla="*/ 6 w 24"/>
                    <a:gd name="T25" fmla="*/ 211 h 304"/>
                    <a:gd name="T26" fmla="*/ 7 w 24"/>
                    <a:gd name="T27" fmla="*/ 210 h 304"/>
                    <a:gd name="T28" fmla="*/ 7 w 24"/>
                    <a:gd name="T29" fmla="*/ 210 h 304"/>
                    <a:gd name="T30" fmla="*/ 7 w 24"/>
                    <a:gd name="T31" fmla="*/ 210 h 304"/>
                    <a:gd name="T32" fmla="*/ 8 w 24"/>
                    <a:gd name="T33" fmla="*/ 210 h 304"/>
                    <a:gd name="T34" fmla="*/ 8 w 24"/>
                    <a:gd name="T35" fmla="*/ 210 h 304"/>
                    <a:gd name="T36" fmla="*/ 8 w 24"/>
                    <a:gd name="T37" fmla="*/ 208 h 304"/>
                    <a:gd name="T38" fmla="*/ 9 w 24"/>
                    <a:gd name="T39" fmla="*/ 208 h 304"/>
                    <a:gd name="T40" fmla="*/ 10 w 24"/>
                    <a:gd name="T41" fmla="*/ 207 h 304"/>
                    <a:gd name="T42" fmla="*/ 10 w 24"/>
                    <a:gd name="T43" fmla="*/ 207 h 304"/>
                    <a:gd name="T44" fmla="*/ 10 w 24"/>
                    <a:gd name="T45" fmla="*/ 206 h 304"/>
                    <a:gd name="T46" fmla="*/ 11 w 24"/>
                    <a:gd name="T47" fmla="*/ 203 h 304"/>
                    <a:gd name="T48" fmla="*/ 12 w 24"/>
                    <a:gd name="T49" fmla="*/ 200 h 304"/>
                    <a:gd name="T50" fmla="*/ 12 w 24"/>
                    <a:gd name="T51" fmla="*/ 200 h 304"/>
                    <a:gd name="T52" fmla="*/ 12 w 24"/>
                    <a:gd name="T53" fmla="*/ 197 h 304"/>
                    <a:gd name="T54" fmla="*/ 12 w 24"/>
                    <a:gd name="T55" fmla="*/ 192 h 304"/>
                    <a:gd name="T56" fmla="*/ 12 w 24"/>
                    <a:gd name="T57" fmla="*/ 187 h 304"/>
                    <a:gd name="T58" fmla="*/ 12 w 24"/>
                    <a:gd name="T59" fmla="*/ 187 h 304"/>
                    <a:gd name="T60" fmla="*/ 12 w 24"/>
                    <a:gd name="T61" fmla="*/ 180 h 304"/>
                    <a:gd name="T62" fmla="*/ 12 w 24"/>
                    <a:gd name="T63" fmla="*/ 173 h 304"/>
                    <a:gd name="T64" fmla="*/ 12 w 24"/>
                    <a:gd name="T65" fmla="*/ 173 h 304"/>
                    <a:gd name="T66" fmla="*/ 12 w 24"/>
                    <a:gd name="T67" fmla="*/ 162 h 304"/>
                    <a:gd name="T68" fmla="*/ 12 w 24"/>
                    <a:gd name="T69" fmla="*/ 151 h 304"/>
                    <a:gd name="T70" fmla="*/ 12 w 24"/>
                    <a:gd name="T71" fmla="*/ 138 h 304"/>
                    <a:gd name="T72" fmla="*/ 12 w 24"/>
                    <a:gd name="T73" fmla="*/ 138 h 304"/>
                    <a:gd name="T74" fmla="*/ 12 w 24"/>
                    <a:gd name="T75" fmla="*/ 124 h 304"/>
                    <a:gd name="T76" fmla="*/ 12 w 24"/>
                    <a:gd name="T77" fmla="*/ 110 h 304"/>
                    <a:gd name="T78" fmla="*/ 12 w 24"/>
                    <a:gd name="T79" fmla="*/ 94 h 304"/>
                    <a:gd name="T80" fmla="*/ 12 w 24"/>
                    <a:gd name="T81" fmla="*/ 94 h 304"/>
                    <a:gd name="T82" fmla="*/ 12 w 24"/>
                    <a:gd name="T83" fmla="*/ 77 h 304"/>
                    <a:gd name="T84" fmla="*/ 12 w 24"/>
                    <a:gd name="T85" fmla="*/ 61 h 304"/>
                    <a:gd name="T86" fmla="*/ 12 w 24"/>
                    <a:gd name="T87" fmla="*/ 46 h 304"/>
                    <a:gd name="T88" fmla="*/ 12 w 24"/>
                    <a:gd name="T89" fmla="*/ 46 h 304"/>
                    <a:gd name="T90" fmla="*/ 12 w 24"/>
                    <a:gd name="T91" fmla="*/ 33 h 304"/>
                    <a:gd name="T92" fmla="*/ 13 w 24"/>
                    <a:gd name="T93" fmla="*/ 19 h 304"/>
                    <a:gd name="T94" fmla="*/ 13 w 24"/>
                    <a:gd name="T95" fmla="*/ 19 h 304"/>
                    <a:gd name="T96" fmla="*/ 13 w 24"/>
                    <a:gd name="T97" fmla="*/ 12 h 304"/>
                    <a:gd name="T98" fmla="*/ 14 w 24"/>
                    <a:gd name="T99" fmla="*/ 6 h 304"/>
                    <a:gd name="T100" fmla="*/ 15 w 24"/>
                    <a:gd name="T101" fmla="*/ 2 h 304"/>
                    <a:gd name="T102" fmla="*/ 15 w 24"/>
                    <a:gd name="T103" fmla="*/ 2 h 304"/>
                    <a:gd name="T104" fmla="*/ 15 w 24"/>
                    <a:gd name="T105" fmla="*/ 0 h 30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 h="304">
                      <a:moveTo>
                        <a:pt x="0" y="301"/>
                      </a:moveTo>
                      <a:lnTo>
                        <a:pt x="1" y="302"/>
                      </a:lnTo>
                      <a:lnTo>
                        <a:pt x="1" y="301"/>
                      </a:lnTo>
                      <a:lnTo>
                        <a:pt x="2" y="300"/>
                      </a:lnTo>
                      <a:lnTo>
                        <a:pt x="3" y="302"/>
                      </a:lnTo>
                      <a:lnTo>
                        <a:pt x="3" y="303"/>
                      </a:lnTo>
                      <a:lnTo>
                        <a:pt x="3" y="302"/>
                      </a:lnTo>
                      <a:lnTo>
                        <a:pt x="4" y="303"/>
                      </a:lnTo>
                      <a:lnTo>
                        <a:pt x="5" y="303"/>
                      </a:lnTo>
                      <a:lnTo>
                        <a:pt x="5" y="304"/>
                      </a:lnTo>
                      <a:lnTo>
                        <a:pt x="5" y="303"/>
                      </a:lnTo>
                      <a:lnTo>
                        <a:pt x="6" y="303"/>
                      </a:lnTo>
                      <a:lnTo>
                        <a:pt x="7" y="302"/>
                      </a:lnTo>
                      <a:lnTo>
                        <a:pt x="8" y="302"/>
                      </a:lnTo>
                      <a:lnTo>
                        <a:pt x="8" y="299"/>
                      </a:lnTo>
                      <a:lnTo>
                        <a:pt x="9" y="299"/>
                      </a:lnTo>
                      <a:lnTo>
                        <a:pt x="10" y="297"/>
                      </a:lnTo>
                      <a:lnTo>
                        <a:pt x="10" y="296"/>
                      </a:lnTo>
                      <a:lnTo>
                        <a:pt x="11" y="292"/>
                      </a:lnTo>
                      <a:lnTo>
                        <a:pt x="12" y="287"/>
                      </a:lnTo>
                      <a:lnTo>
                        <a:pt x="12" y="283"/>
                      </a:lnTo>
                      <a:lnTo>
                        <a:pt x="13" y="276"/>
                      </a:lnTo>
                      <a:lnTo>
                        <a:pt x="14" y="269"/>
                      </a:lnTo>
                      <a:lnTo>
                        <a:pt x="14" y="258"/>
                      </a:lnTo>
                      <a:lnTo>
                        <a:pt x="15" y="248"/>
                      </a:lnTo>
                      <a:lnTo>
                        <a:pt x="15" y="232"/>
                      </a:lnTo>
                      <a:lnTo>
                        <a:pt x="16" y="217"/>
                      </a:lnTo>
                      <a:lnTo>
                        <a:pt x="17" y="199"/>
                      </a:lnTo>
                      <a:lnTo>
                        <a:pt x="17" y="179"/>
                      </a:lnTo>
                      <a:lnTo>
                        <a:pt x="18" y="157"/>
                      </a:lnTo>
                      <a:lnTo>
                        <a:pt x="19" y="135"/>
                      </a:lnTo>
                      <a:lnTo>
                        <a:pt x="19" y="110"/>
                      </a:lnTo>
                      <a:lnTo>
                        <a:pt x="20" y="88"/>
                      </a:lnTo>
                      <a:lnTo>
                        <a:pt x="21" y="65"/>
                      </a:lnTo>
                      <a:lnTo>
                        <a:pt x="21" y="46"/>
                      </a:lnTo>
                      <a:lnTo>
                        <a:pt x="22" y="28"/>
                      </a:lnTo>
                      <a:lnTo>
                        <a:pt x="22" y="14"/>
                      </a:lnTo>
                      <a:lnTo>
                        <a:pt x="23" y="6"/>
                      </a:lnTo>
                      <a:lnTo>
                        <a:pt x="24" y="2"/>
                      </a:lnTo>
                      <a:lnTo>
                        <a:pt x="2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2" name="Freeform 1690"/>
                <p:cNvSpPr>
                  <a:spLocks/>
                </p:cNvSpPr>
                <p:nvPr/>
              </p:nvSpPr>
              <p:spPr bwMode="auto">
                <a:xfrm>
                  <a:off x="1991" y="1282"/>
                  <a:ext cx="2" cy="26"/>
                </a:xfrm>
                <a:custGeom>
                  <a:avLst/>
                  <a:gdLst>
                    <a:gd name="T0" fmla="*/ 0 w 2"/>
                    <a:gd name="T1" fmla="*/ 0 h 27"/>
                    <a:gd name="T2" fmla="*/ 1 w 2"/>
                    <a:gd name="T3" fmla="*/ 4 h 27"/>
                    <a:gd name="T4" fmla="*/ 2 w 2"/>
                    <a:gd name="T5" fmla="*/ 13 h 27"/>
                    <a:gd name="T6" fmla="*/ 2 w 2"/>
                    <a:gd name="T7" fmla="*/ 18 h 27"/>
                    <a:gd name="T8" fmla="*/ 2 w 2"/>
                    <a:gd name="T9" fmla="*/ 13 h 2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7">
                      <a:moveTo>
                        <a:pt x="0" y="0"/>
                      </a:moveTo>
                      <a:lnTo>
                        <a:pt x="1" y="4"/>
                      </a:lnTo>
                      <a:lnTo>
                        <a:pt x="2" y="15"/>
                      </a:lnTo>
                      <a:lnTo>
                        <a:pt x="2" y="27"/>
                      </a:lnTo>
                      <a:lnTo>
                        <a:pt x="2" y="1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3" name="Freeform 1691"/>
                <p:cNvSpPr>
                  <a:spLocks/>
                </p:cNvSpPr>
                <p:nvPr/>
              </p:nvSpPr>
              <p:spPr bwMode="auto">
                <a:xfrm>
                  <a:off x="1993" y="1308"/>
                  <a:ext cx="2" cy="55"/>
                </a:xfrm>
                <a:custGeom>
                  <a:avLst/>
                  <a:gdLst>
                    <a:gd name="T0" fmla="*/ 0 w 2"/>
                    <a:gd name="T1" fmla="*/ 0 h 58"/>
                    <a:gd name="T2" fmla="*/ 1 w 2"/>
                    <a:gd name="T3" fmla="*/ 9 h 58"/>
                    <a:gd name="T4" fmla="*/ 2 w 2"/>
                    <a:gd name="T5" fmla="*/ 24 h 58"/>
                    <a:gd name="T6" fmla="*/ 2 w 2"/>
                    <a:gd name="T7" fmla="*/ 36 h 58"/>
                    <a:gd name="T8" fmla="*/ 2 w 2"/>
                    <a:gd name="T9" fmla="*/ 24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8">
                      <a:moveTo>
                        <a:pt x="0" y="0"/>
                      </a:moveTo>
                      <a:lnTo>
                        <a:pt x="1" y="17"/>
                      </a:lnTo>
                      <a:lnTo>
                        <a:pt x="2" y="37"/>
                      </a:lnTo>
                      <a:lnTo>
                        <a:pt x="2" y="58"/>
                      </a:lnTo>
                      <a:lnTo>
                        <a:pt x="2" y="3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4" name="Freeform 1692"/>
                <p:cNvSpPr>
                  <a:spLocks/>
                </p:cNvSpPr>
                <p:nvPr/>
              </p:nvSpPr>
              <p:spPr bwMode="auto">
                <a:xfrm>
                  <a:off x="1995" y="1363"/>
                  <a:ext cx="1" cy="47"/>
                </a:xfrm>
                <a:custGeom>
                  <a:avLst/>
                  <a:gdLst>
                    <a:gd name="T0" fmla="*/ 0 w 1"/>
                    <a:gd name="T1" fmla="*/ 0 h 48"/>
                    <a:gd name="T2" fmla="*/ 1 w 1"/>
                    <a:gd name="T3" fmla="*/ 23 h 48"/>
                    <a:gd name="T4" fmla="*/ 1 w 1"/>
                    <a:gd name="T5" fmla="*/ 39 h 48"/>
                    <a:gd name="T6" fmla="*/ 1 w 1"/>
                    <a:gd name="T7" fmla="*/ 23 h 4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8">
                      <a:moveTo>
                        <a:pt x="0" y="0"/>
                      </a:moveTo>
                      <a:lnTo>
                        <a:pt x="1" y="23"/>
                      </a:lnTo>
                      <a:lnTo>
                        <a:pt x="1" y="48"/>
                      </a:lnTo>
                      <a:lnTo>
                        <a:pt x="1" y="2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5" name="Freeform 1693"/>
                <p:cNvSpPr>
                  <a:spLocks/>
                </p:cNvSpPr>
                <p:nvPr/>
              </p:nvSpPr>
              <p:spPr bwMode="auto">
                <a:xfrm>
                  <a:off x="1996" y="1410"/>
                  <a:ext cx="2" cy="58"/>
                </a:xfrm>
                <a:custGeom>
                  <a:avLst/>
                  <a:gdLst>
                    <a:gd name="T0" fmla="*/ 0 w 2"/>
                    <a:gd name="T1" fmla="*/ 0 h 61"/>
                    <a:gd name="T2" fmla="*/ 1 w 2"/>
                    <a:gd name="T3" fmla="*/ 13 h 61"/>
                    <a:gd name="T4" fmla="*/ 2 w 2"/>
                    <a:gd name="T5" fmla="*/ 27 h 61"/>
                    <a:gd name="T6" fmla="*/ 2 w 2"/>
                    <a:gd name="T7" fmla="*/ 39 h 61"/>
                    <a:gd name="T8" fmla="*/ 2 w 2"/>
                    <a:gd name="T9" fmla="*/ 27 h 6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1">
                      <a:moveTo>
                        <a:pt x="0" y="0"/>
                      </a:moveTo>
                      <a:lnTo>
                        <a:pt x="1" y="22"/>
                      </a:lnTo>
                      <a:lnTo>
                        <a:pt x="2" y="43"/>
                      </a:lnTo>
                      <a:lnTo>
                        <a:pt x="2" y="61"/>
                      </a:lnTo>
                      <a:lnTo>
                        <a:pt x="2" y="4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6" name="Freeform 1694"/>
                <p:cNvSpPr>
                  <a:spLocks/>
                </p:cNvSpPr>
                <p:nvPr/>
              </p:nvSpPr>
              <p:spPr bwMode="auto">
                <a:xfrm>
                  <a:off x="1998" y="1468"/>
                  <a:ext cx="2" cy="47"/>
                </a:xfrm>
                <a:custGeom>
                  <a:avLst/>
                  <a:gdLst>
                    <a:gd name="T0" fmla="*/ 0 w 2"/>
                    <a:gd name="T1" fmla="*/ 0 h 49"/>
                    <a:gd name="T2" fmla="*/ 1 w 2"/>
                    <a:gd name="T3" fmla="*/ 12 h 49"/>
                    <a:gd name="T4" fmla="*/ 2 w 2"/>
                    <a:gd name="T5" fmla="*/ 26 h 49"/>
                    <a:gd name="T6" fmla="*/ 2 w 2"/>
                    <a:gd name="T7" fmla="*/ 33 h 49"/>
                    <a:gd name="T8" fmla="*/ 2 w 2"/>
                    <a:gd name="T9" fmla="*/ 26 h 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9">
                      <a:moveTo>
                        <a:pt x="0" y="0"/>
                      </a:moveTo>
                      <a:lnTo>
                        <a:pt x="1" y="21"/>
                      </a:lnTo>
                      <a:lnTo>
                        <a:pt x="2" y="35"/>
                      </a:lnTo>
                      <a:lnTo>
                        <a:pt x="2" y="49"/>
                      </a:lnTo>
                      <a:lnTo>
                        <a:pt x="2" y="3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7" name="Freeform 1695"/>
                <p:cNvSpPr>
                  <a:spLocks/>
                </p:cNvSpPr>
                <p:nvPr/>
              </p:nvSpPr>
              <p:spPr bwMode="auto">
                <a:xfrm>
                  <a:off x="2000" y="1515"/>
                  <a:ext cx="1" cy="21"/>
                </a:xfrm>
                <a:custGeom>
                  <a:avLst/>
                  <a:gdLst>
                    <a:gd name="T0" fmla="*/ 0 w 1"/>
                    <a:gd name="T1" fmla="*/ 0 h 22"/>
                    <a:gd name="T2" fmla="*/ 1 w 1"/>
                    <a:gd name="T3" fmla="*/ 11 h 22"/>
                    <a:gd name="T4" fmla="*/ 1 w 1"/>
                    <a:gd name="T5" fmla="*/ 13 h 22"/>
                    <a:gd name="T6" fmla="*/ 1 w 1"/>
                    <a:gd name="T7" fmla="*/ 11 h 2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
                      <a:moveTo>
                        <a:pt x="0" y="0"/>
                      </a:moveTo>
                      <a:lnTo>
                        <a:pt x="1" y="11"/>
                      </a:lnTo>
                      <a:lnTo>
                        <a:pt x="1" y="22"/>
                      </a:lnTo>
                      <a:lnTo>
                        <a:pt x="1" y="1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8" name="Freeform 1696"/>
                <p:cNvSpPr>
                  <a:spLocks/>
                </p:cNvSpPr>
                <p:nvPr/>
              </p:nvSpPr>
              <p:spPr bwMode="auto">
                <a:xfrm>
                  <a:off x="2001" y="1536"/>
                  <a:ext cx="2" cy="20"/>
                </a:xfrm>
                <a:custGeom>
                  <a:avLst/>
                  <a:gdLst>
                    <a:gd name="T0" fmla="*/ 0 w 2"/>
                    <a:gd name="T1" fmla="*/ 0 h 20"/>
                    <a:gd name="T2" fmla="*/ 1 w 2"/>
                    <a:gd name="T3" fmla="*/ 6 h 20"/>
                    <a:gd name="T4" fmla="*/ 2 w 2"/>
                    <a:gd name="T5" fmla="*/ 14 h 20"/>
                    <a:gd name="T6" fmla="*/ 2 w 2"/>
                    <a:gd name="T7" fmla="*/ 20 h 20"/>
                    <a:gd name="T8" fmla="*/ 2 w 2"/>
                    <a:gd name="T9" fmla="*/ 14 h 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0">
                      <a:moveTo>
                        <a:pt x="0" y="0"/>
                      </a:moveTo>
                      <a:lnTo>
                        <a:pt x="1" y="6"/>
                      </a:lnTo>
                      <a:lnTo>
                        <a:pt x="2" y="14"/>
                      </a:lnTo>
                      <a:lnTo>
                        <a:pt x="2" y="20"/>
                      </a:lnTo>
                      <a:lnTo>
                        <a:pt x="2" y="1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59" name="Freeform 1697"/>
                <p:cNvSpPr>
                  <a:spLocks/>
                </p:cNvSpPr>
                <p:nvPr/>
              </p:nvSpPr>
              <p:spPr bwMode="auto">
                <a:xfrm>
                  <a:off x="2003" y="1556"/>
                  <a:ext cx="2" cy="6"/>
                </a:xfrm>
                <a:custGeom>
                  <a:avLst/>
                  <a:gdLst>
                    <a:gd name="T0" fmla="*/ 0 w 2"/>
                    <a:gd name="T1" fmla="*/ 0 h 7"/>
                    <a:gd name="T2" fmla="*/ 1 w 2"/>
                    <a:gd name="T3" fmla="*/ 2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0" name="Freeform 1698"/>
                <p:cNvSpPr>
                  <a:spLocks/>
                </p:cNvSpPr>
                <p:nvPr/>
              </p:nvSpPr>
              <p:spPr bwMode="auto">
                <a:xfrm>
                  <a:off x="2005" y="1562"/>
                  <a:ext cx="2" cy="5"/>
                </a:xfrm>
                <a:custGeom>
                  <a:avLst/>
                  <a:gdLst>
                    <a:gd name="T0" fmla="*/ 0 w 2"/>
                    <a:gd name="T1" fmla="*/ 0 h 5"/>
                    <a:gd name="T2" fmla="*/ 1 w 2"/>
                    <a:gd name="T3" fmla="*/ 2 h 5"/>
                    <a:gd name="T4" fmla="*/ 2 w 2"/>
                    <a:gd name="T5" fmla="*/ 4 h 5"/>
                    <a:gd name="T6" fmla="*/ 2 w 2"/>
                    <a:gd name="T7" fmla="*/ 5 h 5"/>
                    <a:gd name="T8" fmla="*/ 2 w 2"/>
                    <a:gd name="T9" fmla="*/ 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4"/>
                      </a:lnTo>
                      <a:lnTo>
                        <a:pt x="2" y="5"/>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1" name="Freeform 1699"/>
                <p:cNvSpPr>
                  <a:spLocks/>
                </p:cNvSpPr>
                <p:nvPr/>
              </p:nvSpPr>
              <p:spPr bwMode="auto">
                <a:xfrm>
                  <a:off x="2007" y="1567"/>
                  <a:ext cx="13" cy="5"/>
                </a:xfrm>
                <a:custGeom>
                  <a:avLst/>
                  <a:gdLst>
                    <a:gd name="T0" fmla="*/ 0 w 14"/>
                    <a:gd name="T1" fmla="*/ 0 h 5"/>
                    <a:gd name="T2" fmla="*/ 1 w 14"/>
                    <a:gd name="T3" fmla="*/ 0 h 5"/>
                    <a:gd name="T4" fmla="*/ 1 w 14"/>
                    <a:gd name="T5" fmla="*/ 2 h 5"/>
                    <a:gd name="T6" fmla="*/ 1 w 14"/>
                    <a:gd name="T7" fmla="*/ 0 h 5"/>
                    <a:gd name="T8" fmla="*/ 2 w 14"/>
                    <a:gd name="T9" fmla="*/ 1 h 5"/>
                    <a:gd name="T10" fmla="*/ 3 w 14"/>
                    <a:gd name="T11" fmla="*/ 3 h 5"/>
                    <a:gd name="T12" fmla="*/ 3 w 14"/>
                    <a:gd name="T13" fmla="*/ 4 h 5"/>
                    <a:gd name="T14" fmla="*/ 3 w 14"/>
                    <a:gd name="T15" fmla="*/ 3 h 5"/>
                    <a:gd name="T16" fmla="*/ 4 w 14"/>
                    <a:gd name="T17" fmla="*/ 2 h 5"/>
                    <a:gd name="T18" fmla="*/ 5 w 14"/>
                    <a:gd name="T19" fmla="*/ 2 h 5"/>
                    <a:gd name="T20" fmla="*/ 5 w 14"/>
                    <a:gd name="T21" fmla="*/ 2 h 5"/>
                    <a:gd name="T22" fmla="*/ 5 w 14"/>
                    <a:gd name="T23" fmla="*/ 2 h 5"/>
                    <a:gd name="T24" fmla="*/ 6 w 14"/>
                    <a:gd name="T25" fmla="*/ 2 h 5"/>
                    <a:gd name="T26" fmla="*/ 7 w 14"/>
                    <a:gd name="T27" fmla="*/ 1 h 5"/>
                    <a:gd name="T28" fmla="*/ 7 w 14"/>
                    <a:gd name="T29" fmla="*/ 2 h 5"/>
                    <a:gd name="T30" fmla="*/ 7 w 14"/>
                    <a:gd name="T31" fmla="*/ 1 h 5"/>
                    <a:gd name="T32" fmla="*/ 7 w 14"/>
                    <a:gd name="T33" fmla="*/ 2 h 5"/>
                    <a:gd name="T34" fmla="*/ 7 w 14"/>
                    <a:gd name="T35" fmla="*/ 2 h 5"/>
                    <a:gd name="T36" fmla="*/ 7 w 14"/>
                    <a:gd name="T37" fmla="*/ 2 h 5"/>
                    <a:gd name="T38" fmla="*/ 7 w 14"/>
                    <a:gd name="T39" fmla="*/ 2 h 5"/>
                    <a:gd name="T40" fmla="*/ 7 w 14"/>
                    <a:gd name="T41" fmla="*/ 2 h 5"/>
                    <a:gd name="T42" fmla="*/ 7 w 14"/>
                    <a:gd name="T43" fmla="*/ 3 h 5"/>
                    <a:gd name="T44" fmla="*/ 7 w 14"/>
                    <a:gd name="T45" fmla="*/ 2 h 5"/>
                    <a:gd name="T46" fmla="*/ 7 w 14"/>
                    <a:gd name="T47" fmla="*/ 3 h 5"/>
                    <a:gd name="T48" fmla="*/ 7 w 14"/>
                    <a:gd name="T49" fmla="*/ 3 h 5"/>
                    <a:gd name="T50" fmla="*/ 7 w 14"/>
                    <a:gd name="T51" fmla="*/ 4 h 5"/>
                    <a:gd name="T52" fmla="*/ 7 w 14"/>
                    <a:gd name="T53" fmla="*/ 3 h 5"/>
                    <a:gd name="T54" fmla="*/ 7 w 14"/>
                    <a:gd name="T55" fmla="*/ 4 h 5"/>
                    <a:gd name="T56" fmla="*/ 7 w 14"/>
                    <a:gd name="T57" fmla="*/ 4 h 5"/>
                    <a:gd name="T58" fmla="*/ 7 w 14"/>
                    <a:gd name="T59" fmla="*/ 5 h 5"/>
                    <a:gd name="T60" fmla="*/ 7 w 14"/>
                    <a:gd name="T61" fmla="*/ 4 h 5"/>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5">
                      <a:moveTo>
                        <a:pt x="0" y="0"/>
                      </a:moveTo>
                      <a:lnTo>
                        <a:pt x="1" y="0"/>
                      </a:lnTo>
                      <a:lnTo>
                        <a:pt x="1" y="2"/>
                      </a:lnTo>
                      <a:lnTo>
                        <a:pt x="1" y="0"/>
                      </a:lnTo>
                      <a:lnTo>
                        <a:pt x="2" y="1"/>
                      </a:lnTo>
                      <a:lnTo>
                        <a:pt x="3" y="3"/>
                      </a:lnTo>
                      <a:lnTo>
                        <a:pt x="3" y="4"/>
                      </a:lnTo>
                      <a:lnTo>
                        <a:pt x="3" y="3"/>
                      </a:lnTo>
                      <a:lnTo>
                        <a:pt x="4" y="2"/>
                      </a:lnTo>
                      <a:lnTo>
                        <a:pt x="5" y="2"/>
                      </a:lnTo>
                      <a:lnTo>
                        <a:pt x="6" y="2"/>
                      </a:lnTo>
                      <a:lnTo>
                        <a:pt x="7" y="1"/>
                      </a:lnTo>
                      <a:lnTo>
                        <a:pt x="7" y="2"/>
                      </a:lnTo>
                      <a:lnTo>
                        <a:pt x="7" y="1"/>
                      </a:lnTo>
                      <a:lnTo>
                        <a:pt x="8" y="2"/>
                      </a:lnTo>
                      <a:lnTo>
                        <a:pt x="9" y="2"/>
                      </a:lnTo>
                      <a:lnTo>
                        <a:pt x="10" y="2"/>
                      </a:lnTo>
                      <a:lnTo>
                        <a:pt x="10" y="3"/>
                      </a:lnTo>
                      <a:lnTo>
                        <a:pt x="10" y="2"/>
                      </a:lnTo>
                      <a:lnTo>
                        <a:pt x="11" y="3"/>
                      </a:lnTo>
                      <a:lnTo>
                        <a:pt x="12" y="3"/>
                      </a:lnTo>
                      <a:lnTo>
                        <a:pt x="12" y="4"/>
                      </a:lnTo>
                      <a:lnTo>
                        <a:pt x="12" y="3"/>
                      </a:lnTo>
                      <a:lnTo>
                        <a:pt x="13" y="4"/>
                      </a:lnTo>
                      <a:lnTo>
                        <a:pt x="14" y="4"/>
                      </a:lnTo>
                      <a:lnTo>
                        <a:pt x="14" y="5"/>
                      </a:lnTo>
                      <a:lnTo>
                        <a:pt x="14"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2" name="Freeform 1700"/>
                <p:cNvSpPr>
                  <a:spLocks/>
                </p:cNvSpPr>
                <p:nvPr/>
              </p:nvSpPr>
              <p:spPr bwMode="auto">
                <a:xfrm>
                  <a:off x="2020" y="1572"/>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3" name="Freeform 1701"/>
                <p:cNvSpPr>
                  <a:spLocks/>
                </p:cNvSpPr>
                <p:nvPr/>
              </p:nvSpPr>
              <p:spPr bwMode="auto">
                <a:xfrm>
                  <a:off x="2021" y="1572"/>
                  <a:ext cx="4" cy="2"/>
                </a:xfrm>
                <a:custGeom>
                  <a:avLst/>
                  <a:gdLst>
                    <a:gd name="T0" fmla="*/ 0 w 4"/>
                    <a:gd name="T1" fmla="*/ 1 h 2"/>
                    <a:gd name="T2" fmla="*/ 1 w 4"/>
                    <a:gd name="T3" fmla="*/ 2 h 2"/>
                    <a:gd name="T4" fmla="*/ 2 w 4"/>
                    <a:gd name="T5" fmla="*/ 2 h 2"/>
                    <a:gd name="T6" fmla="*/ 2 w 4"/>
                    <a:gd name="T7" fmla="*/ 2 h 2"/>
                    <a:gd name="T8" fmla="*/ 2 w 4"/>
                    <a:gd name="T9" fmla="*/ 0 h 2"/>
                    <a:gd name="T10" fmla="*/ 3 w 4"/>
                    <a:gd name="T11" fmla="*/ 1 h 2"/>
                    <a:gd name="T12" fmla="*/ 4 w 4"/>
                    <a:gd name="T13" fmla="*/ 0 h 2"/>
                    <a:gd name="T14" fmla="*/ 4 w 4"/>
                    <a:gd name="T15" fmla="*/ 0 h 2"/>
                    <a:gd name="T16" fmla="*/ 4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1"/>
                      </a:moveTo>
                      <a:lnTo>
                        <a:pt x="1" y="2"/>
                      </a:lnTo>
                      <a:lnTo>
                        <a:pt x="2" y="2"/>
                      </a:lnTo>
                      <a:lnTo>
                        <a:pt x="2" y="0"/>
                      </a:lnTo>
                      <a:lnTo>
                        <a:pt x="3"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4" name="Freeform 1702"/>
                <p:cNvSpPr>
                  <a:spLocks/>
                </p:cNvSpPr>
                <p:nvPr/>
              </p:nvSpPr>
              <p:spPr bwMode="auto">
                <a:xfrm>
                  <a:off x="2025" y="1572"/>
                  <a:ext cx="5" cy="2"/>
                </a:xfrm>
                <a:custGeom>
                  <a:avLst/>
                  <a:gdLst>
                    <a:gd name="T0" fmla="*/ 0 w 5"/>
                    <a:gd name="T1" fmla="*/ 0 h 2"/>
                    <a:gd name="T2" fmla="*/ 1 w 5"/>
                    <a:gd name="T3" fmla="*/ 1 h 2"/>
                    <a:gd name="T4" fmla="*/ 2 w 5"/>
                    <a:gd name="T5" fmla="*/ 2 h 2"/>
                    <a:gd name="T6" fmla="*/ 2 w 5"/>
                    <a:gd name="T7" fmla="*/ 2 h 2"/>
                    <a:gd name="T8" fmla="*/ 2 w 5"/>
                    <a:gd name="T9" fmla="*/ 2 h 2"/>
                    <a:gd name="T10" fmla="*/ 3 w 5"/>
                    <a:gd name="T11" fmla="*/ 1 h 2"/>
                    <a:gd name="T12" fmla="*/ 3 w 5"/>
                    <a:gd name="T13" fmla="*/ 1 h 2"/>
                    <a:gd name="T14" fmla="*/ 3 w 5"/>
                    <a:gd name="T15" fmla="*/ 1 h 2"/>
                    <a:gd name="T16" fmla="*/ 4 w 5"/>
                    <a:gd name="T17" fmla="*/ 0 h 2"/>
                    <a:gd name="T18" fmla="*/ 5 w 5"/>
                    <a:gd name="T19" fmla="*/ 1 h 2"/>
                    <a:gd name="T20" fmla="*/ 5 w 5"/>
                    <a:gd name="T21" fmla="*/ 1 h 2"/>
                    <a:gd name="T22" fmla="*/ 5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1"/>
                      </a:lnTo>
                      <a:lnTo>
                        <a:pt x="2" y="2"/>
                      </a:lnTo>
                      <a:lnTo>
                        <a:pt x="3" y="1"/>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5" name="Freeform 1703"/>
                <p:cNvSpPr>
                  <a:spLocks/>
                </p:cNvSpPr>
                <p:nvPr/>
              </p:nvSpPr>
              <p:spPr bwMode="auto">
                <a:xfrm>
                  <a:off x="2030" y="1572"/>
                  <a:ext cx="4" cy="2"/>
                </a:xfrm>
                <a:custGeom>
                  <a:avLst/>
                  <a:gdLst>
                    <a:gd name="T0" fmla="*/ 0 w 5"/>
                    <a:gd name="T1" fmla="*/ 1 h 2"/>
                    <a:gd name="T2" fmla="*/ 1 w 5"/>
                    <a:gd name="T3" fmla="*/ 2 h 2"/>
                    <a:gd name="T4" fmla="*/ 2 w 5"/>
                    <a:gd name="T5" fmla="*/ 2 h 2"/>
                    <a:gd name="T6" fmla="*/ 2 w 5"/>
                    <a:gd name="T7" fmla="*/ 2 h 2"/>
                    <a:gd name="T8" fmla="*/ 2 w 5"/>
                    <a:gd name="T9" fmla="*/ 0 h 2"/>
                    <a:gd name="T10" fmla="*/ 2 w 5"/>
                    <a:gd name="T11" fmla="*/ 1 h 2"/>
                    <a:gd name="T12" fmla="*/ 2 w 5"/>
                    <a:gd name="T13" fmla="*/ 2 h 2"/>
                    <a:gd name="T14" fmla="*/ 2 w 5"/>
                    <a:gd name="T15" fmla="*/ 2 h 2"/>
                    <a:gd name="T16" fmla="*/ 2 w 5"/>
                    <a:gd name="T17" fmla="*/ 2 h 2"/>
                    <a:gd name="T18" fmla="*/ 2 w 5"/>
                    <a:gd name="T19" fmla="*/ 1 h 2"/>
                    <a:gd name="T20" fmla="*/ 2 w 5"/>
                    <a:gd name="T21" fmla="*/ 1 h 2"/>
                    <a:gd name="T22" fmla="*/ 2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2" y="2"/>
                      </a:lnTo>
                      <a:lnTo>
                        <a:pt x="2" y="0"/>
                      </a:lnTo>
                      <a:lnTo>
                        <a:pt x="3" y="1"/>
                      </a:lnTo>
                      <a:lnTo>
                        <a:pt x="4"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6" name="Freeform 1704"/>
                <p:cNvSpPr>
                  <a:spLocks/>
                </p:cNvSpPr>
                <p:nvPr/>
              </p:nvSpPr>
              <p:spPr bwMode="auto">
                <a:xfrm>
                  <a:off x="2034" y="1573"/>
                  <a:ext cx="6" cy="3"/>
                </a:xfrm>
                <a:custGeom>
                  <a:avLst/>
                  <a:gdLst>
                    <a:gd name="T0" fmla="*/ 0 w 6"/>
                    <a:gd name="T1" fmla="*/ 0 h 3"/>
                    <a:gd name="T2" fmla="*/ 1 w 6"/>
                    <a:gd name="T3" fmla="*/ 1 h 3"/>
                    <a:gd name="T4" fmla="*/ 2 w 6"/>
                    <a:gd name="T5" fmla="*/ 3 h 3"/>
                    <a:gd name="T6" fmla="*/ 2 w 6"/>
                    <a:gd name="T7" fmla="*/ 3 h 3"/>
                    <a:gd name="T8" fmla="*/ 2 w 6"/>
                    <a:gd name="T9" fmla="*/ 2 h 3"/>
                    <a:gd name="T10" fmla="*/ 3 w 6"/>
                    <a:gd name="T11" fmla="*/ 1 h 3"/>
                    <a:gd name="T12" fmla="*/ 4 w 6"/>
                    <a:gd name="T13" fmla="*/ 1 h 3"/>
                    <a:gd name="T14" fmla="*/ 4 w 6"/>
                    <a:gd name="T15" fmla="*/ 1 h 3"/>
                    <a:gd name="T16" fmla="*/ 4 w 6"/>
                    <a:gd name="T17" fmla="*/ 1 h 3"/>
                    <a:gd name="T18" fmla="*/ 5 w 6"/>
                    <a:gd name="T19" fmla="*/ 1 h 3"/>
                    <a:gd name="T20" fmla="*/ 6 w 6"/>
                    <a:gd name="T21" fmla="*/ 1 h 3"/>
                    <a:gd name="T22" fmla="*/ 6 w 6"/>
                    <a:gd name="T23" fmla="*/ 1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0"/>
                      </a:moveTo>
                      <a:lnTo>
                        <a:pt x="1" y="1"/>
                      </a:lnTo>
                      <a:lnTo>
                        <a:pt x="2" y="3"/>
                      </a:lnTo>
                      <a:lnTo>
                        <a:pt x="2" y="2"/>
                      </a:lnTo>
                      <a:lnTo>
                        <a:pt x="3" y="1"/>
                      </a:lnTo>
                      <a:lnTo>
                        <a:pt x="4" y="1"/>
                      </a:lnTo>
                      <a:lnTo>
                        <a:pt x="5" y="1"/>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7" name="Freeform 1705"/>
                <p:cNvSpPr>
                  <a:spLocks/>
                </p:cNvSpPr>
                <p:nvPr/>
              </p:nvSpPr>
              <p:spPr bwMode="auto">
                <a:xfrm>
                  <a:off x="2040" y="1572"/>
                  <a:ext cx="8" cy="3"/>
                </a:xfrm>
                <a:custGeom>
                  <a:avLst/>
                  <a:gdLst>
                    <a:gd name="T0" fmla="*/ 0 w 8"/>
                    <a:gd name="T1" fmla="*/ 2 h 3"/>
                    <a:gd name="T2" fmla="*/ 1 w 8"/>
                    <a:gd name="T3" fmla="*/ 3 h 3"/>
                    <a:gd name="T4" fmla="*/ 1 w 8"/>
                    <a:gd name="T5" fmla="*/ 3 h 3"/>
                    <a:gd name="T6" fmla="*/ 1 w 8"/>
                    <a:gd name="T7" fmla="*/ 2 h 3"/>
                    <a:gd name="T8" fmla="*/ 2 w 8"/>
                    <a:gd name="T9" fmla="*/ 2 h 3"/>
                    <a:gd name="T10" fmla="*/ 3 w 8"/>
                    <a:gd name="T11" fmla="*/ 0 h 3"/>
                    <a:gd name="T12" fmla="*/ 3 w 8"/>
                    <a:gd name="T13" fmla="*/ 1 h 3"/>
                    <a:gd name="T14" fmla="*/ 3 w 8"/>
                    <a:gd name="T15" fmla="*/ 0 h 3"/>
                    <a:gd name="T16" fmla="*/ 4 w 8"/>
                    <a:gd name="T17" fmla="*/ 1 h 3"/>
                    <a:gd name="T18" fmla="*/ 5 w 8"/>
                    <a:gd name="T19" fmla="*/ 3 h 3"/>
                    <a:gd name="T20" fmla="*/ 5 w 8"/>
                    <a:gd name="T21" fmla="*/ 3 h 3"/>
                    <a:gd name="T22" fmla="*/ 5 w 8"/>
                    <a:gd name="T23" fmla="*/ 1 h 3"/>
                    <a:gd name="T24" fmla="*/ 6 w 8"/>
                    <a:gd name="T25" fmla="*/ 2 h 3"/>
                    <a:gd name="T26" fmla="*/ 7 w 8"/>
                    <a:gd name="T27" fmla="*/ 1 h 3"/>
                    <a:gd name="T28" fmla="*/ 7 w 8"/>
                    <a:gd name="T29" fmla="*/ 3 h 3"/>
                    <a:gd name="T30" fmla="*/ 7 w 8"/>
                    <a:gd name="T31" fmla="*/ 1 h 3"/>
                    <a:gd name="T32" fmla="*/ 8 w 8"/>
                    <a:gd name="T33" fmla="*/ 2 h 3"/>
                    <a:gd name="T34" fmla="*/ 8 w 8"/>
                    <a:gd name="T35" fmla="*/ 2 h 3"/>
                    <a:gd name="T36" fmla="*/ 8 w 8"/>
                    <a:gd name="T37" fmla="*/ 2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3">
                      <a:moveTo>
                        <a:pt x="0" y="2"/>
                      </a:moveTo>
                      <a:lnTo>
                        <a:pt x="1" y="3"/>
                      </a:lnTo>
                      <a:lnTo>
                        <a:pt x="1" y="2"/>
                      </a:lnTo>
                      <a:lnTo>
                        <a:pt x="2" y="2"/>
                      </a:lnTo>
                      <a:lnTo>
                        <a:pt x="3" y="0"/>
                      </a:lnTo>
                      <a:lnTo>
                        <a:pt x="3" y="1"/>
                      </a:lnTo>
                      <a:lnTo>
                        <a:pt x="3" y="0"/>
                      </a:lnTo>
                      <a:lnTo>
                        <a:pt x="4" y="1"/>
                      </a:lnTo>
                      <a:lnTo>
                        <a:pt x="5" y="3"/>
                      </a:lnTo>
                      <a:lnTo>
                        <a:pt x="5" y="1"/>
                      </a:lnTo>
                      <a:lnTo>
                        <a:pt x="6" y="2"/>
                      </a:lnTo>
                      <a:lnTo>
                        <a:pt x="7" y="1"/>
                      </a:lnTo>
                      <a:lnTo>
                        <a:pt x="7" y="3"/>
                      </a:lnTo>
                      <a:lnTo>
                        <a:pt x="7" y="1"/>
                      </a:lnTo>
                      <a:lnTo>
                        <a:pt x="8"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8" name="Freeform 1706"/>
                <p:cNvSpPr>
                  <a:spLocks/>
                </p:cNvSpPr>
                <p:nvPr/>
              </p:nvSpPr>
              <p:spPr bwMode="auto">
                <a:xfrm>
                  <a:off x="2048" y="1574"/>
                  <a:ext cx="10" cy="2"/>
                </a:xfrm>
                <a:custGeom>
                  <a:avLst/>
                  <a:gdLst>
                    <a:gd name="T0" fmla="*/ 0 w 11"/>
                    <a:gd name="T1" fmla="*/ 0 h 2"/>
                    <a:gd name="T2" fmla="*/ 1 w 11"/>
                    <a:gd name="T3" fmla="*/ 2 h 2"/>
                    <a:gd name="T4" fmla="*/ 2 w 11"/>
                    <a:gd name="T5" fmla="*/ 1 h 2"/>
                    <a:gd name="T6" fmla="*/ 2 w 11"/>
                    <a:gd name="T7" fmla="*/ 2 h 2"/>
                    <a:gd name="T8" fmla="*/ 2 w 11"/>
                    <a:gd name="T9" fmla="*/ 1 h 2"/>
                    <a:gd name="T10" fmla="*/ 3 w 11"/>
                    <a:gd name="T11" fmla="*/ 1 h 2"/>
                    <a:gd name="T12" fmla="*/ 4 w 11"/>
                    <a:gd name="T13" fmla="*/ 2 h 2"/>
                    <a:gd name="T14" fmla="*/ 4 w 11"/>
                    <a:gd name="T15" fmla="*/ 2 h 2"/>
                    <a:gd name="T16" fmla="*/ 4 w 11"/>
                    <a:gd name="T17" fmla="*/ 1 h 2"/>
                    <a:gd name="T18" fmla="*/ 5 w 11"/>
                    <a:gd name="T19" fmla="*/ 2 h 2"/>
                    <a:gd name="T20" fmla="*/ 5 w 11"/>
                    <a:gd name="T21" fmla="*/ 1 h 2"/>
                    <a:gd name="T22" fmla="*/ 5 w 11"/>
                    <a:gd name="T23" fmla="*/ 1 h 2"/>
                    <a:gd name="T24" fmla="*/ 5 w 11"/>
                    <a:gd name="T25" fmla="*/ 1 h 2"/>
                    <a:gd name="T26" fmla="*/ 5 w 11"/>
                    <a:gd name="T27" fmla="*/ 1 h 2"/>
                    <a:gd name="T28" fmla="*/ 5 w 11"/>
                    <a:gd name="T29" fmla="*/ 1 h 2"/>
                    <a:gd name="T30" fmla="*/ 5 w 11"/>
                    <a:gd name="T31" fmla="*/ 0 h 2"/>
                    <a:gd name="T32" fmla="*/ 5 w 11"/>
                    <a:gd name="T33" fmla="*/ 0 h 2"/>
                    <a:gd name="T34" fmla="*/ 5 w 11"/>
                    <a:gd name="T35" fmla="*/ 0 h 2"/>
                    <a:gd name="T36" fmla="*/ 5 w 11"/>
                    <a:gd name="T37" fmla="*/ 1 h 2"/>
                    <a:gd name="T38" fmla="*/ 5 w 11"/>
                    <a:gd name="T39" fmla="*/ 0 h 2"/>
                    <a:gd name="T40" fmla="*/ 5 w 11"/>
                    <a:gd name="T41" fmla="*/ 0 h 2"/>
                    <a:gd name="T42" fmla="*/ 5 w 11"/>
                    <a:gd name="T43" fmla="*/ 0 h 2"/>
                    <a:gd name="T44" fmla="*/ 5 w 11"/>
                    <a:gd name="T45" fmla="*/ 0 h 2"/>
                    <a:gd name="T46" fmla="*/ 5 w 11"/>
                    <a:gd name="T47" fmla="*/ 0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
                      <a:moveTo>
                        <a:pt x="0" y="0"/>
                      </a:moveTo>
                      <a:lnTo>
                        <a:pt x="1" y="2"/>
                      </a:lnTo>
                      <a:lnTo>
                        <a:pt x="2" y="1"/>
                      </a:lnTo>
                      <a:lnTo>
                        <a:pt x="2" y="2"/>
                      </a:lnTo>
                      <a:lnTo>
                        <a:pt x="2" y="1"/>
                      </a:lnTo>
                      <a:lnTo>
                        <a:pt x="3" y="1"/>
                      </a:lnTo>
                      <a:lnTo>
                        <a:pt x="4" y="2"/>
                      </a:lnTo>
                      <a:lnTo>
                        <a:pt x="4" y="1"/>
                      </a:lnTo>
                      <a:lnTo>
                        <a:pt x="5" y="2"/>
                      </a:lnTo>
                      <a:lnTo>
                        <a:pt x="6" y="1"/>
                      </a:lnTo>
                      <a:lnTo>
                        <a:pt x="7" y="1"/>
                      </a:lnTo>
                      <a:lnTo>
                        <a:pt x="7" y="0"/>
                      </a:lnTo>
                      <a:lnTo>
                        <a:pt x="8" y="0"/>
                      </a:lnTo>
                      <a:lnTo>
                        <a:pt x="9" y="0"/>
                      </a:lnTo>
                      <a:lnTo>
                        <a:pt x="9" y="1"/>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69" name="Freeform 1707"/>
                <p:cNvSpPr>
                  <a:spLocks/>
                </p:cNvSpPr>
                <p:nvPr/>
              </p:nvSpPr>
              <p:spPr bwMode="auto">
                <a:xfrm>
                  <a:off x="2058" y="1574"/>
                  <a:ext cx="3" cy="1"/>
                </a:xfrm>
                <a:custGeom>
                  <a:avLst/>
                  <a:gdLst>
                    <a:gd name="T0" fmla="*/ 0 w 3"/>
                    <a:gd name="T1" fmla="*/ 0 h 1"/>
                    <a:gd name="T2" fmla="*/ 1 w 3"/>
                    <a:gd name="T3" fmla="*/ 1 h 1"/>
                    <a:gd name="T4" fmla="*/ 2 w 3"/>
                    <a:gd name="T5" fmla="*/ 1 h 1"/>
                    <a:gd name="T6" fmla="*/ 2 w 3"/>
                    <a:gd name="T7" fmla="*/ 1 h 1"/>
                    <a:gd name="T8" fmla="*/ 2 w 3"/>
                    <a:gd name="T9" fmla="*/ 1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0" name="Freeform 1708"/>
                <p:cNvSpPr>
                  <a:spLocks/>
                </p:cNvSpPr>
                <p:nvPr/>
              </p:nvSpPr>
              <p:spPr bwMode="auto">
                <a:xfrm>
                  <a:off x="2061" y="1574"/>
                  <a:ext cx="6" cy="3"/>
                </a:xfrm>
                <a:custGeom>
                  <a:avLst/>
                  <a:gdLst>
                    <a:gd name="T0" fmla="*/ 0 w 6"/>
                    <a:gd name="T1" fmla="*/ 0 h 3"/>
                    <a:gd name="T2" fmla="*/ 1 w 6"/>
                    <a:gd name="T3" fmla="*/ 1 h 3"/>
                    <a:gd name="T4" fmla="*/ 2 w 6"/>
                    <a:gd name="T5" fmla="*/ 2 h 3"/>
                    <a:gd name="T6" fmla="*/ 2 w 6"/>
                    <a:gd name="T7" fmla="*/ 3 h 3"/>
                    <a:gd name="T8" fmla="*/ 2 w 6"/>
                    <a:gd name="T9" fmla="*/ 2 h 3"/>
                    <a:gd name="T10" fmla="*/ 3 w 6"/>
                    <a:gd name="T11" fmla="*/ 2 h 3"/>
                    <a:gd name="T12" fmla="*/ 4 w 6"/>
                    <a:gd name="T13" fmla="*/ 3 h 3"/>
                    <a:gd name="T14" fmla="*/ 4 w 6"/>
                    <a:gd name="T15" fmla="*/ 3 h 3"/>
                    <a:gd name="T16" fmla="*/ 4 w 6"/>
                    <a:gd name="T17" fmla="*/ 3 h 3"/>
                    <a:gd name="T18" fmla="*/ 5 w 6"/>
                    <a:gd name="T19" fmla="*/ 1 h 3"/>
                    <a:gd name="T20" fmla="*/ 6 w 6"/>
                    <a:gd name="T21" fmla="*/ 1 h 3"/>
                    <a:gd name="T22" fmla="*/ 6 w 6"/>
                    <a:gd name="T23" fmla="*/ 1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0"/>
                      </a:moveTo>
                      <a:lnTo>
                        <a:pt x="1" y="1"/>
                      </a:lnTo>
                      <a:lnTo>
                        <a:pt x="2" y="2"/>
                      </a:lnTo>
                      <a:lnTo>
                        <a:pt x="2" y="3"/>
                      </a:lnTo>
                      <a:lnTo>
                        <a:pt x="2" y="2"/>
                      </a:lnTo>
                      <a:lnTo>
                        <a:pt x="3" y="2"/>
                      </a:lnTo>
                      <a:lnTo>
                        <a:pt x="4" y="3"/>
                      </a:lnTo>
                      <a:lnTo>
                        <a:pt x="5" y="1"/>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1" name="Freeform 1709"/>
                <p:cNvSpPr>
                  <a:spLocks/>
                </p:cNvSpPr>
                <p:nvPr/>
              </p:nvSpPr>
              <p:spPr bwMode="auto">
                <a:xfrm>
                  <a:off x="2067" y="1574"/>
                  <a:ext cx="12" cy="3"/>
                </a:xfrm>
                <a:custGeom>
                  <a:avLst/>
                  <a:gdLst>
                    <a:gd name="T0" fmla="*/ 0 w 12"/>
                    <a:gd name="T1" fmla="*/ 1 h 3"/>
                    <a:gd name="T2" fmla="*/ 1 w 12"/>
                    <a:gd name="T3" fmla="*/ 2 h 3"/>
                    <a:gd name="T4" fmla="*/ 1 w 12"/>
                    <a:gd name="T5" fmla="*/ 2 h 3"/>
                    <a:gd name="T6" fmla="*/ 1 w 12"/>
                    <a:gd name="T7" fmla="*/ 2 h 3"/>
                    <a:gd name="T8" fmla="*/ 2 w 12"/>
                    <a:gd name="T9" fmla="*/ 0 h 3"/>
                    <a:gd name="T10" fmla="*/ 3 w 12"/>
                    <a:gd name="T11" fmla="*/ 2 h 3"/>
                    <a:gd name="T12" fmla="*/ 3 w 12"/>
                    <a:gd name="T13" fmla="*/ 2 h 3"/>
                    <a:gd name="T14" fmla="*/ 3 w 12"/>
                    <a:gd name="T15" fmla="*/ 2 h 3"/>
                    <a:gd name="T16" fmla="*/ 4 w 12"/>
                    <a:gd name="T17" fmla="*/ 1 h 3"/>
                    <a:gd name="T18" fmla="*/ 5 w 12"/>
                    <a:gd name="T19" fmla="*/ 0 h 3"/>
                    <a:gd name="T20" fmla="*/ 5 w 12"/>
                    <a:gd name="T21" fmla="*/ 1 h 3"/>
                    <a:gd name="T22" fmla="*/ 5 w 12"/>
                    <a:gd name="T23" fmla="*/ 0 h 3"/>
                    <a:gd name="T24" fmla="*/ 6 w 12"/>
                    <a:gd name="T25" fmla="*/ 1 h 3"/>
                    <a:gd name="T26" fmla="*/ 7 w 12"/>
                    <a:gd name="T27" fmla="*/ 1 h 3"/>
                    <a:gd name="T28" fmla="*/ 7 w 12"/>
                    <a:gd name="T29" fmla="*/ 1 h 3"/>
                    <a:gd name="T30" fmla="*/ 7 w 12"/>
                    <a:gd name="T31" fmla="*/ 1 h 3"/>
                    <a:gd name="T32" fmla="*/ 8 w 12"/>
                    <a:gd name="T33" fmla="*/ 1 h 3"/>
                    <a:gd name="T34" fmla="*/ 8 w 12"/>
                    <a:gd name="T35" fmla="*/ 1 h 3"/>
                    <a:gd name="T36" fmla="*/ 8 w 12"/>
                    <a:gd name="T37" fmla="*/ 1 h 3"/>
                    <a:gd name="T38" fmla="*/ 9 w 12"/>
                    <a:gd name="T39" fmla="*/ 1 h 3"/>
                    <a:gd name="T40" fmla="*/ 10 w 12"/>
                    <a:gd name="T41" fmla="*/ 3 h 3"/>
                    <a:gd name="T42" fmla="*/ 10 w 12"/>
                    <a:gd name="T43" fmla="*/ 3 h 3"/>
                    <a:gd name="T44" fmla="*/ 10 w 12"/>
                    <a:gd name="T45" fmla="*/ 2 h 3"/>
                    <a:gd name="T46" fmla="*/ 11 w 12"/>
                    <a:gd name="T47" fmla="*/ 2 h 3"/>
                    <a:gd name="T48" fmla="*/ 12 w 12"/>
                    <a:gd name="T49" fmla="*/ 2 h 3"/>
                    <a:gd name="T50" fmla="*/ 12 w 12"/>
                    <a:gd name="T51" fmla="*/ 2 h 3"/>
                    <a:gd name="T52" fmla="*/ 12 w 12"/>
                    <a:gd name="T53" fmla="*/ 2 h 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3">
                      <a:moveTo>
                        <a:pt x="0" y="1"/>
                      </a:moveTo>
                      <a:lnTo>
                        <a:pt x="1" y="2"/>
                      </a:lnTo>
                      <a:lnTo>
                        <a:pt x="2" y="0"/>
                      </a:lnTo>
                      <a:lnTo>
                        <a:pt x="3" y="2"/>
                      </a:lnTo>
                      <a:lnTo>
                        <a:pt x="4" y="1"/>
                      </a:lnTo>
                      <a:lnTo>
                        <a:pt x="5" y="0"/>
                      </a:lnTo>
                      <a:lnTo>
                        <a:pt x="5" y="1"/>
                      </a:lnTo>
                      <a:lnTo>
                        <a:pt x="5" y="0"/>
                      </a:lnTo>
                      <a:lnTo>
                        <a:pt x="6" y="1"/>
                      </a:lnTo>
                      <a:lnTo>
                        <a:pt x="7" y="1"/>
                      </a:lnTo>
                      <a:lnTo>
                        <a:pt x="8" y="1"/>
                      </a:lnTo>
                      <a:lnTo>
                        <a:pt x="9" y="1"/>
                      </a:lnTo>
                      <a:lnTo>
                        <a:pt x="10" y="3"/>
                      </a:lnTo>
                      <a:lnTo>
                        <a:pt x="10" y="2"/>
                      </a:lnTo>
                      <a:lnTo>
                        <a:pt x="11" y="2"/>
                      </a:lnTo>
                      <a:lnTo>
                        <a:pt x="1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2" name="Freeform 1710"/>
                <p:cNvSpPr>
                  <a:spLocks/>
                </p:cNvSpPr>
                <p:nvPr/>
              </p:nvSpPr>
              <p:spPr bwMode="auto">
                <a:xfrm>
                  <a:off x="2079" y="1575"/>
                  <a:ext cx="2" cy="2"/>
                </a:xfrm>
                <a:custGeom>
                  <a:avLst/>
                  <a:gdLst>
                    <a:gd name="T0" fmla="*/ 0 w 3"/>
                    <a:gd name="T1" fmla="*/ 1 h 2"/>
                    <a:gd name="T2" fmla="*/ 1 w 3"/>
                    <a:gd name="T3" fmla="*/ 2 h 2"/>
                    <a:gd name="T4" fmla="*/ 1 w 3"/>
                    <a:gd name="T5" fmla="*/ 2 h 2"/>
                    <a:gd name="T6" fmla="*/ 1 w 3"/>
                    <a:gd name="T7" fmla="*/ 2 h 2"/>
                    <a:gd name="T8" fmla="*/ 1 w 3"/>
                    <a:gd name="T9" fmla="*/ 1 h 2"/>
                    <a:gd name="T10" fmla="*/ 1 w 3"/>
                    <a:gd name="T11" fmla="*/ 1 h 2"/>
                    <a:gd name="T12" fmla="*/ 1 w 3"/>
                    <a:gd name="T13" fmla="*/ 1 h 2"/>
                    <a:gd name="T14" fmla="*/ 1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1"/>
                      </a:moveTo>
                      <a:lnTo>
                        <a:pt x="1" y="2"/>
                      </a:lnTo>
                      <a:lnTo>
                        <a:pt x="2" y="2"/>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3" name="Freeform 1711"/>
                <p:cNvSpPr>
                  <a:spLocks/>
                </p:cNvSpPr>
                <p:nvPr/>
              </p:nvSpPr>
              <p:spPr bwMode="auto">
                <a:xfrm>
                  <a:off x="2081" y="1574"/>
                  <a:ext cx="2" cy="3"/>
                </a:xfrm>
                <a:custGeom>
                  <a:avLst/>
                  <a:gdLst>
                    <a:gd name="T0" fmla="*/ 0 w 2"/>
                    <a:gd name="T1" fmla="*/ 2 h 3"/>
                    <a:gd name="T2" fmla="*/ 1 w 2"/>
                    <a:gd name="T3" fmla="*/ 3 h 3"/>
                    <a:gd name="T4" fmla="*/ 2 w 2"/>
                    <a:gd name="T5" fmla="*/ 1 h 3"/>
                    <a:gd name="T6" fmla="*/ 2 w 2"/>
                    <a:gd name="T7" fmla="*/ 1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3"/>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4" name="Freeform 1712"/>
                <p:cNvSpPr>
                  <a:spLocks/>
                </p:cNvSpPr>
                <p:nvPr/>
              </p:nvSpPr>
              <p:spPr bwMode="auto">
                <a:xfrm>
                  <a:off x="2083" y="1575"/>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5" name="Freeform 1713"/>
                <p:cNvSpPr>
                  <a:spLocks/>
                </p:cNvSpPr>
                <p:nvPr/>
              </p:nvSpPr>
              <p:spPr bwMode="auto">
                <a:xfrm>
                  <a:off x="2085" y="1574"/>
                  <a:ext cx="3" cy="2"/>
                </a:xfrm>
                <a:custGeom>
                  <a:avLst/>
                  <a:gdLst>
                    <a:gd name="T0" fmla="*/ 0 w 3"/>
                    <a:gd name="T1" fmla="*/ 1 h 2"/>
                    <a:gd name="T2" fmla="*/ 1 w 3"/>
                    <a:gd name="T3" fmla="*/ 1 h 2"/>
                    <a:gd name="T4" fmla="*/ 1 w 3"/>
                    <a:gd name="T5" fmla="*/ 2 h 2"/>
                    <a:gd name="T6" fmla="*/ 1 w 3"/>
                    <a:gd name="T7" fmla="*/ 1 h 2"/>
                    <a:gd name="T8" fmla="*/ 2 w 3"/>
                    <a:gd name="T9" fmla="*/ 2 h 2"/>
                    <a:gd name="T10" fmla="*/ 3 w 3"/>
                    <a:gd name="T11" fmla="*/ 0 h 2"/>
                    <a:gd name="T12" fmla="*/ 3 w 3"/>
                    <a:gd name="T13" fmla="*/ 2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1"/>
                      </a:moveTo>
                      <a:lnTo>
                        <a:pt x="1" y="1"/>
                      </a:lnTo>
                      <a:lnTo>
                        <a:pt x="1" y="2"/>
                      </a:lnTo>
                      <a:lnTo>
                        <a:pt x="1" y="1"/>
                      </a:lnTo>
                      <a:lnTo>
                        <a:pt x="2" y="2"/>
                      </a:lnTo>
                      <a:lnTo>
                        <a:pt x="3" y="0"/>
                      </a:lnTo>
                      <a:lnTo>
                        <a:pt x="3" y="2"/>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6" name="Freeform 1714"/>
                <p:cNvSpPr>
                  <a:spLocks/>
                </p:cNvSpPr>
                <p:nvPr/>
              </p:nvSpPr>
              <p:spPr bwMode="auto">
                <a:xfrm>
                  <a:off x="2088" y="1575"/>
                  <a:ext cx="5" cy="3"/>
                </a:xfrm>
                <a:custGeom>
                  <a:avLst/>
                  <a:gdLst>
                    <a:gd name="T0" fmla="*/ 0 w 5"/>
                    <a:gd name="T1" fmla="*/ 1 h 3"/>
                    <a:gd name="T2" fmla="*/ 1 w 5"/>
                    <a:gd name="T3" fmla="*/ 2 h 3"/>
                    <a:gd name="T4" fmla="*/ 2 w 5"/>
                    <a:gd name="T5" fmla="*/ 0 h 3"/>
                    <a:gd name="T6" fmla="*/ 2 w 5"/>
                    <a:gd name="T7" fmla="*/ 1 h 3"/>
                    <a:gd name="T8" fmla="*/ 2 w 5"/>
                    <a:gd name="T9" fmla="*/ 0 h 3"/>
                    <a:gd name="T10" fmla="*/ 3 w 5"/>
                    <a:gd name="T11" fmla="*/ 1 h 3"/>
                    <a:gd name="T12" fmla="*/ 4 w 5"/>
                    <a:gd name="T13" fmla="*/ 1 h 3"/>
                    <a:gd name="T14" fmla="*/ 4 w 5"/>
                    <a:gd name="T15" fmla="*/ 2 h 3"/>
                    <a:gd name="T16" fmla="*/ 4 w 5"/>
                    <a:gd name="T17" fmla="*/ 1 h 3"/>
                    <a:gd name="T18" fmla="*/ 5 w 5"/>
                    <a:gd name="T19" fmla="*/ 2 h 3"/>
                    <a:gd name="T20" fmla="*/ 5 w 5"/>
                    <a:gd name="T21" fmla="*/ 3 h 3"/>
                    <a:gd name="T22" fmla="*/ 5 w 5"/>
                    <a:gd name="T23" fmla="*/ 2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2" y="0"/>
                      </a:lnTo>
                      <a:lnTo>
                        <a:pt x="2" y="1"/>
                      </a:lnTo>
                      <a:lnTo>
                        <a:pt x="2" y="0"/>
                      </a:lnTo>
                      <a:lnTo>
                        <a:pt x="3" y="1"/>
                      </a:lnTo>
                      <a:lnTo>
                        <a:pt x="4" y="1"/>
                      </a:lnTo>
                      <a:lnTo>
                        <a:pt x="4" y="2"/>
                      </a:lnTo>
                      <a:lnTo>
                        <a:pt x="4" y="1"/>
                      </a:lnTo>
                      <a:lnTo>
                        <a:pt x="5" y="2"/>
                      </a:lnTo>
                      <a:lnTo>
                        <a:pt x="5" y="3"/>
                      </a:lnTo>
                      <a:lnTo>
                        <a:pt x="5"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7" name="Freeform 1715"/>
                <p:cNvSpPr>
                  <a:spLocks/>
                </p:cNvSpPr>
                <p:nvPr/>
              </p:nvSpPr>
              <p:spPr bwMode="auto">
                <a:xfrm>
                  <a:off x="2093" y="1575"/>
                  <a:ext cx="6" cy="3"/>
                </a:xfrm>
                <a:custGeom>
                  <a:avLst/>
                  <a:gdLst>
                    <a:gd name="T0" fmla="*/ 0 w 6"/>
                    <a:gd name="T1" fmla="*/ 3 h 3"/>
                    <a:gd name="T2" fmla="*/ 1 w 6"/>
                    <a:gd name="T3" fmla="*/ 3 h 3"/>
                    <a:gd name="T4" fmla="*/ 2 w 6"/>
                    <a:gd name="T5" fmla="*/ 2 h 3"/>
                    <a:gd name="T6" fmla="*/ 2 w 6"/>
                    <a:gd name="T7" fmla="*/ 2 h 3"/>
                    <a:gd name="T8" fmla="*/ 2 w 6"/>
                    <a:gd name="T9" fmla="*/ 2 h 3"/>
                    <a:gd name="T10" fmla="*/ 3 w 6"/>
                    <a:gd name="T11" fmla="*/ 2 h 3"/>
                    <a:gd name="T12" fmla="*/ 4 w 6"/>
                    <a:gd name="T13" fmla="*/ 3 h 3"/>
                    <a:gd name="T14" fmla="*/ 4 w 6"/>
                    <a:gd name="T15" fmla="*/ 3 h 3"/>
                    <a:gd name="T16" fmla="*/ 4 w 6"/>
                    <a:gd name="T17" fmla="*/ 3 h 3"/>
                    <a:gd name="T18" fmla="*/ 5 w 6"/>
                    <a:gd name="T19" fmla="*/ 2 h 3"/>
                    <a:gd name="T20" fmla="*/ 6 w 6"/>
                    <a:gd name="T21" fmla="*/ 1 h 3"/>
                    <a:gd name="T22" fmla="*/ 6 w 6"/>
                    <a:gd name="T23" fmla="*/ 1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3"/>
                      </a:moveTo>
                      <a:lnTo>
                        <a:pt x="1" y="3"/>
                      </a:lnTo>
                      <a:lnTo>
                        <a:pt x="2" y="2"/>
                      </a:lnTo>
                      <a:lnTo>
                        <a:pt x="3" y="2"/>
                      </a:lnTo>
                      <a:lnTo>
                        <a:pt x="4" y="3"/>
                      </a:lnTo>
                      <a:lnTo>
                        <a:pt x="5" y="2"/>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8" name="Freeform 1716"/>
                <p:cNvSpPr>
                  <a:spLocks/>
                </p:cNvSpPr>
                <p:nvPr/>
              </p:nvSpPr>
              <p:spPr bwMode="auto">
                <a:xfrm>
                  <a:off x="2099" y="1574"/>
                  <a:ext cx="3" cy="3"/>
                </a:xfrm>
                <a:custGeom>
                  <a:avLst/>
                  <a:gdLst>
                    <a:gd name="T0" fmla="*/ 0 w 3"/>
                    <a:gd name="T1" fmla="*/ 2 h 3"/>
                    <a:gd name="T2" fmla="*/ 1 w 3"/>
                    <a:gd name="T3" fmla="*/ 3 h 3"/>
                    <a:gd name="T4" fmla="*/ 1 w 3"/>
                    <a:gd name="T5" fmla="*/ 3 h 3"/>
                    <a:gd name="T6" fmla="*/ 1 w 3"/>
                    <a:gd name="T7" fmla="*/ 2 h 3"/>
                    <a:gd name="T8" fmla="*/ 2 w 3"/>
                    <a:gd name="T9" fmla="*/ 2 h 3"/>
                    <a:gd name="T10" fmla="*/ 3 w 3"/>
                    <a:gd name="T11" fmla="*/ 1 h 3"/>
                    <a:gd name="T12" fmla="*/ 3 w 3"/>
                    <a:gd name="T13" fmla="*/ 1 h 3"/>
                    <a:gd name="T14" fmla="*/ 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2"/>
                      </a:moveTo>
                      <a:lnTo>
                        <a:pt x="1" y="3"/>
                      </a:lnTo>
                      <a:lnTo>
                        <a:pt x="1" y="2"/>
                      </a:lnTo>
                      <a:lnTo>
                        <a:pt x="2" y="2"/>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79" name="Freeform 1717"/>
                <p:cNvSpPr>
                  <a:spLocks/>
                </p:cNvSpPr>
                <p:nvPr/>
              </p:nvSpPr>
              <p:spPr bwMode="auto">
                <a:xfrm>
                  <a:off x="2102" y="1575"/>
                  <a:ext cx="3" cy="2"/>
                </a:xfrm>
                <a:custGeom>
                  <a:avLst/>
                  <a:gdLst>
                    <a:gd name="T0" fmla="*/ 0 w 4"/>
                    <a:gd name="T1" fmla="*/ 0 h 2"/>
                    <a:gd name="T2" fmla="*/ 1 w 4"/>
                    <a:gd name="T3" fmla="*/ 2 h 2"/>
                    <a:gd name="T4" fmla="*/ 2 w 4"/>
                    <a:gd name="T5" fmla="*/ 1 h 2"/>
                    <a:gd name="T6" fmla="*/ 2 w 4"/>
                    <a:gd name="T7" fmla="*/ 1 h 2"/>
                    <a:gd name="T8" fmla="*/ 2 w 4"/>
                    <a:gd name="T9" fmla="*/ 1 h 2"/>
                    <a:gd name="T10" fmla="*/ 2 w 4"/>
                    <a:gd name="T11" fmla="*/ 1 h 2"/>
                    <a:gd name="T12" fmla="*/ 2 w 4"/>
                    <a:gd name="T13" fmla="*/ 1 h 2"/>
                    <a:gd name="T14" fmla="*/ 2 w 4"/>
                    <a:gd name="T15" fmla="*/ 1 h 2"/>
                    <a:gd name="T16" fmla="*/ 2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2"/>
                      </a:lnTo>
                      <a:lnTo>
                        <a:pt x="2" y="1"/>
                      </a:lnTo>
                      <a:lnTo>
                        <a:pt x="3" y="1"/>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0" name="Freeform 1718"/>
                <p:cNvSpPr>
                  <a:spLocks/>
                </p:cNvSpPr>
                <p:nvPr/>
              </p:nvSpPr>
              <p:spPr bwMode="auto">
                <a:xfrm>
                  <a:off x="2105" y="1576"/>
                  <a:ext cx="3" cy="1"/>
                </a:xfrm>
                <a:custGeom>
                  <a:avLst/>
                  <a:gdLst>
                    <a:gd name="T0" fmla="*/ 0 w 3"/>
                    <a:gd name="T1" fmla="*/ 0 h 1"/>
                    <a:gd name="T2" fmla="*/ 1 w 3"/>
                    <a:gd name="T3" fmla="*/ 1 h 1"/>
                    <a:gd name="T4" fmla="*/ 1 w 3"/>
                    <a:gd name="T5" fmla="*/ 1 h 1"/>
                    <a:gd name="T6" fmla="*/ 1 w 3"/>
                    <a:gd name="T7" fmla="*/ 1 h 1"/>
                    <a:gd name="T8" fmla="*/ 2 w 3"/>
                    <a:gd name="T9" fmla="*/ 0 h 1"/>
                    <a:gd name="T10" fmla="*/ 3 w 3"/>
                    <a:gd name="T11" fmla="*/ 1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1" name="Freeform 1719"/>
                <p:cNvSpPr>
                  <a:spLocks/>
                </p:cNvSpPr>
                <p:nvPr/>
              </p:nvSpPr>
              <p:spPr bwMode="auto">
                <a:xfrm>
                  <a:off x="2108" y="1576"/>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2" name="Freeform 1720"/>
                <p:cNvSpPr>
                  <a:spLocks/>
                </p:cNvSpPr>
                <p:nvPr/>
              </p:nvSpPr>
              <p:spPr bwMode="auto">
                <a:xfrm>
                  <a:off x="2110" y="1575"/>
                  <a:ext cx="2" cy="3"/>
                </a:xfrm>
                <a:custGeom>
                  <a:avLst/>
                  <a:gdLst>
                    <a:gd name="T0" fmla="*/ 0 w 2"/>
                    <a:gd name="T1" fmla="*/ 2 h 3"/>
                    <a:gd name="T2" fmla="*/ 1 w 2"/>
                    <a:gd name="T3" fmla="*/ 3 h 3"/>
                    <a:gd name="T4" fmla="*/ 2 w 2"/>
                    <a:gd name="T5" fmla="*/ 1 h 3"/>
                    <a:gd name="T6" fmla="*/ 2 w 2"/>
                    <a:gd name="T7" fmla="*/ 1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3"/>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3" name="Freeform 1721"/>
                <p:cNvSpPr>
                  <a:spLocks/>
                </p:cNvSpPr>
                <p:nvPr/>
              </p:nvSpPr>
              <p:spPr bwMode="auto">
                <a:xfrm>
                  <a:off x="2112" y="157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4" name="Freeform 1722"/>
                <p:cNvSpPr>
                  <a:spLocks/>
                </p:cNvSpPr>
                <p:nvPr/>
              </p:nvSpPr>
              <p:spPr bwMode="auto">
                <a:xfrm>
                  <a:off x="2113" y="1575"/>
                  <a:ext cx="6" cy="2"/>
                </a:xfrm>
                <a:custGeom>
                  <a:avLst/>
                  <a:gdLst>
                    <a:gd name="T0" fmla="*/ 0 w 6"/>
                    <a:gd name="T1" fmla="*/ 1 h 2"/>
                    <a:gd name="T2" fmla="*/ 1 w 6"/>
                    <a:gd name="T3" fmla="*/ 2 h 2"/>
                    <a:gd name="T4" fmla="*/ 2 w 6"/>
                    <a:gd name="T5" fmla="*/ 1 h 2"/>
                    <a:gd name="T6" fmla="*/ 2 w 6"/>
                    <a:gd name="T7" fmla="*/ 1 h 2"/>
                    <a:gd name="T8" fmla="*/ 2 w 6"/>
                    <a:gd name="T9" fmla="*/ 0 h 2"/>
                    <a:gd name="T10" fmla="*/ 3 w 6"/>
                    <a:gd name="T11" fmla="*/ 1 h 2"/>
                    <a:gd name="T12" fmla="*/ 4 w 6"/>
                    <a:gd name="T13" fmla="*/ 0 h 2"/>
                    <a:gd name="T14" fmla="*/ 4 w 6"/>
                    <a:gd name="T15" fmla="*/ 1 h 2"/>
                    <a:gd name="T16" fmla="*/ 4 w 6"/>
                    <a:gd name="T17" fmla="*/ 0 h 2"/>
                    <a:gd name="T18" fmla="*/ 5 w 6"/>
                    <a:gd name="T19" fmla="*/ 1 h 2"/>
                    <a:gd name="T20" fmla="*/ 6 w 6"/>
                    <a:gd name="T21" fmla="*/ 1 h 2"/>
                    <a:gd name="T22" fmla="*/ 6 w 6"/>
                    <a:gd name="T23" fmla="*/ 1 h 2"/>
                    <a:gd name="T24" fmla="*/ 6 w 6"/>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
                      <a:moveTo>
                        <a:pt x="0" y="1"/>
                      </a:moveTo>
                      <a:lnTo>
                        <a:pt x="1" y="2"/>
                      </a:lnTo>
                      <a:lnTo>
                        <a:pt x="2" y="1"/>
                      </a:lnTo>
                      <a:lnTo>
                        <a:pt x="2" y="0"/>
                      </a:lnTo>
                      <a:lnTo>
                        <a:pt x="3" y="1"/>
                      </a:lnTo>
                      <a:lnTo>
                        <a:pt x="4" y="0"/>
                      </a:lnTo>
                      <a:lnTo>
                        <a:pt x="4" y="1"/>
                      </a:lnTo>
                      <a:lnTo>
                        <a:pt x="4" y="0"/>
                      </a:lnTo>
                      <a:lnTo>
                        <a:pt x="5" y="1"/>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5" name="Freeform 1723"/>
                <p:cNvSpPr>
                  <a:spLocks/>
                </p:cNvSpPr>
                <p:nvPr/>
              </p:nvSpPr>
              <p:spPr bwMode="auto">
                <a:xfrm>
                  <a:off x="2119" y="1576"/>
                  <a:ext cx="5" cy="2"/>
                </a:xfrm>
                <a:custGeom>
                  <a:avLst/>
                  <a:gdLst>
                    <a:gd name="T0" fmla="*/ 0 w 5"/>
                    <a:gd name="T1" fmla="*/ 0 h 2"/>
                    <a:gd name="T2" fmla="*/ 1 w 5"/>
                    <a:gd name="T3" fmla="*/ 0 h 2"/>
                    <a:gd name="T4" fmla="*/ 1 w 5"/>
                    <a:gd name="T5" fmla="*/ 1 h 2"/>
                    <a:gd name="T6" fmla="*/ 1 w 5"/>
                    <a:gd name="T7" fmla="*/ 0 h 2"/>
                    <a:gd name="T8" fmla="*/ 2 w 5"/>
                    <a:gd name="T9" fmla="*/ 0 h 2"/>
                    <a:gd name="T10" fmla="*/ 3 w 5"/>
                    <a:gd name="T11" fmla="*/ 0 h 2"/>
                    <a:gd name="T12" fmla="*/ 3 w 5"/>
                    <a:gd name="T13" fmla="*/ 1 h 2"/>
                    <a:gd name="T14" fmla="*/ 3 w 5"/>
                    <a:gd name="T15" fmla="*/ 0 h 2"/>
                    <a:gd name="T16" fmla="*/ 4 w 5"/>
                    <a:gd name="T17" fmla="*/ 0 h 2"/>
                    <a:gd name="T18" fmla="*/ 5 w 5"/>
                    <a:gd name="T19" fmla="*/ 1 h 2"/>
                    <a:gd name="T20" fmla="*/ 5 w 5"/>
                    <a:gd name="T21" fmla="*/ 2 h 2"/>
                    <a:gd name="T22" fmla="*/ 5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0"/>
                      </a:lnTo>
                      <a:lnTo>
                        <a:pt x="1" y="1"/>
                      </a:lnTo>
                      <a:lnTo>
                        <a:pt x="1" y="0"/>
                      </a:lnTo>
                      <a:lnTo>
                        <a:pt x="2" y="0"/>
                      </a:lnTo>
                      <a:lnTo>
                        <a:pt x="3" y="0"/>
                      </a:lnTo>
                      <a:lnTo>
                        <a:pt x="3" y="1"/>
                      </a:lnTo>
                      <a:lnTo>
                        <a:pt x="3" y="0"/>
                      </a:lnTo>
                      <a:lnTo>
                        <a:pt x="4" y="0"/>
                      </a:lnTo>
                      <a:lnTo>
                        <a:pt x="5" y="1"/>
                      </a:lnTo>
                      <a:lnTo>
                        <a:pt x="5"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6" name="Freeform 1724"/>
                <p:cNvSpPr>
                  <a:spLocks/>
                </p:cNvSpPr>
                <p:nvPr/>
              </p:nvSpPr>
              <p:spPr bwMode="auto">
                <a:xfrm>
                  <a:off x="2124" y="1576"/>
                  <a:ext cx="8" cy="2"/>
                </a:xfrm>
                <a:custGeom>
                  <a:avLst/>
                  <a:gdLst>
                    <a:gd name="T0" fmla="*/ 0 w 9"/>
                    <a:gd name="T1" fmla="*/ 2 h 2"/>
                    <a:gd name="T2" fmla="*/ 1 w 9"/>
                    <a:gd name="T3" fmla="*/ 2 h 2"/>
                    <a:gd name="T4" fmla="*/ 2 w 9"/>
                    <a:gd name="T5" fmla="*/ 0 h 2"/>
                    <a:gd name="T6" fmla="*/ 3 w 9"/>
                    <a:gd name="T7" fmla="*/ 2 h 2"/>
                    <a:gd name="T8" fmla="*/ 3 w 9"/>
                    <a:gd name="T9" fmla="*/ 2 h 2"/>
                    <a:gd name="T10" fmla="*/ 3 w 9"/>
                    <a:gd name="T11" fmla="*/ 0 h 2"/>
                    <a:gd name="T12" fmla="*/ 4 w 9"/>
                    <a:gd name="T13" fmla="*/ 0 h 2"/>
                    <a:gd name="T14" fmla="*/ 4 w 9"/>
                    <a:gd name="T15" fmla="*/ 0 h 2"/>
                    <a:gd name="T16" fmla="*/ 4 w 9"/>
                    <a:gd name="T17" fmla="*/ 0 h 2"/>
                    <a:gd name="T18" fmla="*/ 4 w 9"/>
                    <a:gd name="T19" fmla="*/ 0 h 2"/>
                    <a:gd name="T20" fmla="*/ 4 w 9"/>
                    <a:gd name="T21" fmla="*/ 0 h 2"/>
                    <a:gd name="T22" fmla="*/ 4 w 9"/>
                    <a:gd name="T23" fmla="*/ 1 h 2"/>
                    <a:gd name="T24" fmla="*/ 4 w 9"/>
                    <a:gd name="T25" fmla="*/ 1 h 2"/>
                    <a:gd name="T26" fmla="*/ 4 w 9"/>
                    <a:gd name="T27" fmla="*/ 1 h 2"/>
                    <a:gd name="T28" fmla="*/ 4 w 9"/>
                    <a:gd name="T29" fmla="*/ 0 h 2"/>
                    <a:gd name="T30" fmla="*/ 4 w 9"/>
                    <a:gd name="T31" fmla="*/ 0 h 2"/>
                    <a:gd name="T32" fmla="*/ 4 w 9"/>
                    <a:gd name="T33" fmla="*/ 1 h 2"/>
                    <a:gd name="T34" fmla="*/ 4 w 9"/>
                    <a:gd name="T35" fmla="*/ 0 h 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9" h="2">
                      <a:moveTo>
                        <a:pt x="0" y="2"/>
                      </a:moveTo>
                      <a:lnTo>
                        <a:pt x="1" y="2"/>
                      </a:lnTo>
                      <a:lnTo>
                        <a:pt x="2" y="0"/>
                      </a:lnTo>
                      <a:lnTo>
                        <a:pt x="3" y="2"/>
                      </a:lnTo>
                      <a:lnTo>
                        <a:pt x="3" y="0"/>
                      </a:lnTo>
                      <a:lnTo>
                        <a:pt x="4" y="0"/>
                      </a:lnTo>
                      <a:lnTo>
                        <a:pt x="5" y="0"/>
                      </a:lnTo>
                      <a:lnTo>
                        <a:pt x="6" y="0"/>
                      </a:lnTo>
                      <a:lnTo>
                        <a:pt x="7" y="1"/>
                      </a:lnTo>
                      <a:lnTo>
                        <a:pt x="8" y="0"/>
                      </a:lnTo>
                      <a:lnTo>
                        <a:pt x="9" y="0"/>
                      </a:lnTo>
                      <a:lnTo>
                        <a:pt x="9"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7" name="Freeform 1725"/>
                <p:cNvSpPr>
                  <a:spLocks/>
                </p:cNvSpPr>
                <p:nvPr/>
              </p:nvSpPr>
              <p:spPr bwMode="auto">
                <a:xfrm>
                  <a:off x="2132" y="1576"/>
                  <a:ext cx="7" cy="2"/>
                </a:xfrm>
                <a:custGeom>
                  <a:avLst/>
                  <a:gdLst>
                    <a:gd name="T0" fmla="*/ 0 w 7"/>
                    <a:gd name="T1" fmla="*/ 1 h 2"/>
                    <a:gd name="T2" fmla="*/ 1 w 7"/>
                    <a:gd name="T3" fmla="*/ 1 h 2"/>
                    <a:gd name="T4" fmla="*/ 1 w 7"/>
                    <a:gd name="T5" fmla="*/ 1 h 2"/>
                    <a:gd name="T6" fmla="*/ 1 w 7"/>
                    <a:gd name="T7" fmla="*/ 0 h 2"/>
                    <a:gd name="T8" fmla="*/ 2 w 7"/>
                    <a:gd name="T9" fmla="*/ 1 h 2"/>
                    <a:gd name="T10" fmla="*/ 3 w 7"/>
                    <a:gd name="T11" fmla="*/ 1 h 2"/>
                    <a:gd name="T12" fmla="*/ 3 w 7"/>
                    <a:gd name="T13" fmla="*/ 1 h 2"/>
                    <a:gd name="T14" fmla="*/ 3 w 7"/>
                    <a:gd name="T15" fmla="*/ 1 h 2"/>
                    <a:gd name="T16" fmla="*/ 4 w 7"/>
                    <a:gd name="T17" fmla="*/ 0 h 2"/>
                    <a:gd name="T18" fmla="*/ 5 w 7"/>
                    <a:gd name="T19" fmla="*/ 2 h 2"/>
                    <a:gd name="T20" fmla="*/ 5 w 7"/>
                    <a:gd name="T21" fmla="*/ 2 h 2"/>
                    <a:gd name="T22" fmla="*/ 5 w 7"/>
                    <a:gd name="T23" fmla="*/ 2 h 2"/>
                    <a:gd name="T24" fmla="*/ 6 w 7"/>
                    <a:gd name="T25" fmla="*/ 1 h 2"/>
                    <a:gd name="T26" fmla="*/ 7 w 7"/>
                    <a:gd name="T27" fmla="*/ 1 h 2"/>
                    <a:gd name="T28" fmla="*/ 7 w 7"/>
                    <a:gd name="T29" fmla="*/ 2 h 2"/>
                    <a:gd name="T30" fmla="*/ 7 w 7"/>
                    <a:gd name="T31" fmla="*/ 1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1"/>
                      </a:moveTo>
                      <a:lnTo>
                        <a:pt x="1" y="1"/>
                      </a:lnTo>
                      <a:lnTo>
                        <a:pt x="1" y="0"/>
                      </a:lnTo>
                      <a:lnTo>
                        <a:pt x="2" y="1"/>
                      </a:lnTo>
                      <a:lnTo>
                        <a:pt x="3" y="1"/>
                      </a:lnTo>
                      <a:lnTo>
                        <a:pt x="4" y="0"/>
                      </a:lnTo>
                      <a:lnTo>
                        <a:pt x="5" y="2"/>
                      </a:lnTo>
                      <a:lnTo>
                        <a:pt x="6" y="1"/>
                      </a:lnTo>
                      <a:lnTo>
                        <a:pt x="7" y="1"/>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8" name="Freeform 1726"/>
                <p:cNvSpPr>
                  <a:spLocks/>
                </p:cNvSpPr>
                <p:nvPr/>
              </p:nvSpPr>
              <p:spPr bwMode="auto">
                <a:xfrm>
                  <a:off x="2139" y="1576"/>
                  <a:ext cx="8" cy="3"/>
                </a:xfrm>
                <a:custGeom>
                  <a:avLst/>
                  <a:gdLst>
                    <a:gd name="T0" fmla="*/ 0 w 8"/>
                    <a:gd name="T1" fmla="*/ 2 h 3"/>
                    <a:gd name="T2" fmla="*/ 1 w 8"/>
                    <a:gd name="T3" fmla="*/ 3 h 3"/>
                    <a:gd name="T4" fmla="*/ 1 w 8"/>
                    <a:gd name="T5" fmla="*/ 3 h 3"/>
                    <a:gd name="T6" fmla="*/ 1 w 8"/>
                    <a:gd name="T7" fmla="*/ 2 h 3"/>
                    <a:gd name="T8" fmla="*/ 2 w 8"/>
                    <a:gd name="T9" fmla="*/ 1 h 3"/>
                    <a:gd name="T10" fmla="*/ 3 w 8"/>
                    <a:gd name="T11" fmla="*/ 3 h 3"/>
                    <a:gd name="T12" fmla="*/ 3 w 8"/>
                    <a:gd name="T13" fmla="*/ 3 h 3"/>
                    <a:gd name="T14" fmla="*/ 3 w 8"/>
                    <a:gd name="T15" fmla="*/ 3 h 3"/>
                    <a:gd name="T16" fmla="*/ 4 w 8"/>
                    <a:gd name="T17" fmla="*/ 0 h 3"/>
                    <a:gd name="T18" fmla="*/ 5 w 8"/>
                    <a:gd name="T19" fmla="*/ 1 h 3"/>
                    <a:gd name="T20" fmla="*/ 5 w 8"/>
                    <a:gd name="T21" fmla="*/ 2 h 3"/>
                    <a:gd name="T22" fmla="*/ 5 w 8"/>
                    <a:gd name="T23" fmla="*/ 1 h 3"/>
                    <a:gd name="T24" fmla="*/ 6 w 8"/>
                    <a:gd name="T25" fmla="*/ 0 h 3"/>
                    <a:gd name="T26" fmla="*/ 7 w 8"/>
                    <a:gd name="T27" fmla="*/ 2 h 3"/>
                    <a:gd name="T28" fmla="*/ 7 w 8"/>
                    <a:gd name="T29" fmla="*/ 2 h 3"/>
                    <a:gd name="T30" fmla="*/ 7 w 8"/>
                    <a:gd name="T31" fmla="*/ 0 h 3"/>
                    <a:gd name="T32" fmla="*/ 8 w 8"/>
                    <a:gd name="T33" fmla="*/ 1 h 3"/>
                    <a:gd name="T34" fmla="*/ 8 w 8"/>
                    <a:gd name="T35" fmla="*/ 1 h 3"/>
                    <a:gd name="T36" fmla="*/ 8 w 8"/>
                    <a:gd name="T37" fmla="*/ 1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3">
                      <a:moveTo>
                        <a:pt x="0" y="2"/>
                      </a:moveTo>
                      <a:lnTo>
                        <a:pt x="1" y="3"/>
                      </a:lnTo>
                      <a:lnTo>
                        <a:pt x="1" y="2"/>
                      </a:lnTo>
                      <a:lnTo>
                        <a:pt x="2" y="1"/>
                      </a:lnTo>
                      <a:lnTo>
                        <a:pt x="3" y="3"/>
                      </a:lnTo>
                      <a:lnTo>
                        <a:pt x="4" y="0"/>
                      </a:lnTo>
                      <a:lnTo>
                        <a:pt x="5" y="1"/>
                      </a:lnTo>
                      <a:lnTo>
                        <a:pt x="5" y="2"/>
                      </a:lnTo>
                      <a:lnTo>
                        <a:pt x="5" y="1"/>
                      </a:lnTo>
                      <a:lnTo>
                        <a:pt x="6" y="0"/>
                      </a:lnTo>
                      <a:lnTo>
                        <a:pt x="7" y="2"/>
                      </a:lnTo>
                      <a:lnTo>
                        <a:pt x="7" y="0"/>
                      </a:lnTo>
                      <a:lnTo>
                        <a:pt x="8"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89" name="Freeform 1727"/>
                <p:cNvSpPr>
                  <a:spLocks/>
                </p:cNvSpPr>
                <p:nvPr/>
              </p:nvSpPr>
              <p:spPr bwMode="auto">
                <a:xfrm>
                  <a:off x="2147" y="1576"/>
                  <a:ext cx="2" cy="2"/>
                </a:xfrm>
                <a:custGeom>
                  <a:avLst/>
                  <a:gdLst>
                    <a:gd name="T0" fmla="*/ 0 w 2"/>
                    <a:gd name="T1" fmla="*/ 1 h 2"/>
                    <a:gd name="T2" fmla="*/ 1 w 2"/>
                    <a:gd name="T3" fmla="*/ 2 h 2"/>
                    <a:gd name="T4" fmla="*/ 2 w 2"/>
                    <a:gd name="T5" fmla="*/ 0 h 2"/>
                    <a:gd name="T6" fmla="*/ 2 w 2"/>
                    <a:gd name="T7" fmla="*/ 1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0" name="Freeform 1728"/>
                <p:cNvSpPr>
                  <a:spLocks/>
                </p:cNvSpPr>
                <p:nvPr/>
              </p:nvSpPr>
              <p:spPr bwMode="auto">
                <a:xfrm>
                  <a:off x="2149" y="157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1" name="Freeform 1729"/>
                <p:cNvSpPr>
                  <a:spLocks/>
                </p:cNvSpPr>
                <p:nvPr/>
              </p:nvSpPr>
              <p:spPr bwMode="auto">
                <a:xfrm>
                  <a:off x="2151" y="1577"/>
                  <a:ext cx="9" cy="2"/>
                </a:xfrm>
                <a:custGeom>
                  <a:avLst/>
                  <a:gdLst>
                    <a:gd name="T0" fmla="*/ 0 w 10"/>
                    <a:gd name="T1" fmla="*/ 1 h 2"/>
                    <a:gd name="T2" fmla="*/ 1 w 10"/>
                    <a:gd name="T3" fmla="*/ 2 h 2"/>
                    <a:gd name="T4" fmla="*/ 2 w 10"/>
                    <a:gd name="T5" fmla="*/ 0 h 2"/>
                    <a:gd name="T6" fmla="*/ 2 w 10"/>
                    <a:gd name="T7" fmla="*/ 1 h 2"/>
                    <a:gd name="T8" fmla="*/ 2 w 10"/>
                    <a:gd name="T9" fmla="*/ 0 h 2"/>
                    <a:gd name="T10" fmla="*/ 3 w 10"/>
                    <a:gd name="T11" fmla="*/ 1 h 2"/>
                    <a:gd name="T12" fmla="*/ 3 w 10"/>
                    <a:gd name="T13" fmla="*/ 2 h 2"/>
                    <a:gd name="T14" fmla="*/ 3 w 10"/>
                    <a:gd name="T15" fmla="*/ 1 h 2"/>
                    <a:gd name="T16" fmla="*/ 4 w 10"/>
                    <a:gd name="T17" fmla="*/ 1 h 2"/>
                    <a:gd name="T18" fmla="*/ 5 w 10"/>
                    <a:gd name="T19" fmla="*/ 2 h 2"/>
                    <a:gd name="T20" fmla="*/ 5 w 10"/>
                    <a:gd name="T21" fmla="*/ 2 h 2"/>
                    <a:gd name="T22" fmla="*/ 5 w 10"/>
                    <a:gd name="T23" fmla="*/ 2 h 2"/>
                    <a:gd name="T24" fmla="*/ 5 w 10"/>
                    <a:gd name="T25" fmla="*/ 1 h 2"/>
                    <a:gd name="T26" fmla="*/ 5 w 10"/>
                    <a:gd name="T27" fmla="*/ 1 h 2"/>
                    <a:gd name="T28" fmla="*/ 5 w 10"/>
                    <a:gd name="T29" fmla="*/ 1 h 2"/>
                    <a:gd name="T30" fmla="*/ 5 w 10"/>
                    <a:gd name="T31" fmla="*/ 1 h 2"/>
                    <a:gd name="T32" fmla="*/ 5 w 10"/>
                    <a:gd name="T33" fmla="*/ 0 h 2"/>
                    <a:gd name="T34" fmla="*/ 5 w 10"/>
                    <a:gd name="T35" fmla="*/ 1 h 2"/>
                    <a:gd name="T36" fmla="*/ 5 w 10"/>
                    <a:gd name="T37" fmla="*/ 1 h 2"/>
                    <a:gd name="T38" fmla="*/ 5 w 10"/>
                    <a:gd name="T39" fmla="*/ 0 h 2"/>
                    <a:gd name="T40" fmla="*/ 5 w 10"/>
                    <a:gd name="T41" fmla="*/ 0 h 2"/>
                    <a:gd name="T42" fmla="*/ 5 w 10"/>
                    <a:gd name="T43" fmla="*/ 1 h 2"/>
                    <a:gd name="T44" fmla="*/ 5 w 10"/>
                    <a:gd name="T45" fmla="*/ 0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2">
                      <a:moveTo>
                        <a:pt x="0" y="1"/>
                      </a:moveTo>
                      <a:lnTo>
                        <a:pt x="1" y="2"/>
                      </a:lnTo>
                      <a:lnTo>
                        <a:pt x="2" y="0"/>
                      </a:lnTo>
                      <a:lnTo>
                        <a:pt x="2" y="1"/>
                      </a:lnTo>
                      <a:lnTo>
                        <a:pt x="2" y="0"/>
                      </a:lnTo>
                      <a:lnTo>
                        <a:pt x="3" y="1"/>
                      </a:lnTo>
                      <a:lnTo>
                        <a:pt x="3" y="2"/>
                      </a:lnTo>
                      <a:lnTo>
                        <a:pt x="3" y="1"/>
                      </a:lnTo>
                      <a:lnTo>
                        <a:pt x="4" y="1"/>
                      </a:lnTo>
                      <a:lnTo>
                        <a:pt x="5" y="2"/>
                      </a:lnTo>
                      <a:lnTo>
                        <a:pt x="6" y="1"/>
                      </a:lnTo>
                      <a:lnTo>
                        <a:pt x="7" y="1"/>
                      </a:lnTo>
                      <a:lnTo>
                        <a:pt x="8" y="0"/>
                      </a:lnTo>
                      <a:lnTo>
                        <a:pt x="9" y="1"/>
                      </a:lnTo>
                      <a:lnTo>
                        <a:pt x="9" y="0"/>
                      </a:lnTo>
                      <a:lnTo>
                        <a:pt x="10" y="0"/>
                      </a:lnTo>
                      <a:lnTo>
                        <a:pt x="10" y="1"/>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2" name="Freeform 1730"/>
                <p:cNvSpPr>
                  <a:spLocks/>
                </p:cNvSpPr>
                <p:nvPr/>
              </p:nvSpPr>
              <p:spPr bwMode="auto">
                <a:xfrm>
                  <a:off x="2160" y="1576"/>
                  <a:ext cx="5" cy="2"/>
                </a:xfrm>
                <a:custGeom>
                  <a:avLst/>
                  <a:gdLst>
                    <a:gd name="T0" fmla="*/ 0 w 5"/>
                    <a:gd name="T1" fmla="*/ 2 h 2"/>
                    <a:gd name="T2" fmla="*/ 1 w 5"/>
                    <a:gd name="T3" fmla="*/ 2 h 2"/>
                    <a:gd name="T4" fmla="*/ 2 w 5"/>
                    <a:gd name="T5" fmla="*/ 2 h 2"/>
                    <a:gd name="T6" fmla="*/ 2 w 5"/>
                    <a:gd name="T7" fmla="*/ 2 h 2"/>
                    <a:gd name="T8" fmla="*/ 2 w 5"/>
                    <a:gd name="T9" fmla="*/ 2 h 2"/>
                    <a:gd name="T10" fmla="*/ 3 w 5"/>
                    <a:gd name="T11" fmla="*/ 1 h 2"/>
                    <a:gd name="T12" fmla="*/ 4 w 5"/>
                    <a:gd name="T13" fmla="*/ 0 h 2"/>
                    <a:gd name="T14" fmla="*/ 4 w 5"/>
                    <a:gd name="T15" fmla="*/ 2 h 2"/>
                    <a:gd name="T16" fmla="*/ 4 w 5"/>
                    <a:gd name="T17" fmla="*/ 0 h 2"/>
                    <a:gd name="T18" fmla="*/ 5 w 5"/>
                    <a:gd name="T19" fmla="*/ 1 h 2"/>
                    <a:gd name="T20" fmla="*/ 5 w 5"/>
                    <a:gd name="T21" fmla="*/ 2 h 2"/>
                    <a:gd name="T22" fmla="*/ 5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2"/>
                      </a:moveTo>
                      <a:lnTo>
                        <a:pt x="1" y="2"/>
                      </a:lnTo>
                      <a:lnTo>
                        <a:pt x="2" y="2"/>
                      </a:lnTo>
                      <a:lnTo>
                        <a:pt x="3" y="1"/>
                      </a:lnTo>
                      <a:lnTo>
                        <a:pt x="4" y="0"/>
                      </a:lnTo>
                      <a:lnTo>
                        <a:pt x="4" y="2"/>
                      </a:lnTo>
                      <a:lnTo>
                        <a:pt x="4" y="0"/>
                      </a:lnTo>
                      <a:lnTo>
                        <a:pt x="5" y="1"/>
                      </a:lnTo>
                      <a:lnTo>
                        <a:pt x="5"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3" name="Freeform 1731"/>
                <p:cNvSpPr>
                  <a:spLocks/>
                </p:cNvSpPr>
                <p:nvPr/>
              </p:nvSpPr>
              <p:spPr bwMode="auto">
                <a:xfrm>
                  <a:off x="2165" y="1578"/>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4" name="Freeform 1732"/>
                <p:cNvSpPr>
                  <a:spLocks/>
                </p:cNvSpPr>
                <p:nvPr/>
              </p:nvSpPr>
              <p:spPr bwMode="auto">
                <a:xfrm>
                  <a:off x="2167" y="1578"/>
                  <a:ext cx="2" cy="2"/>
                </a:xfrm>
                <a:custGeom>
                  <a:avLst/>
                  <a:gdLst>
                    <a:gd name="T0" fmla="*/ 0 w 2"/>
                    <a:gd name="T1" fmla="*/ 1 h 2"/>
                    <a:gd name="T2" fmla="*/ 1 w 2"/>
                    <a:gd name="T3" fmla="*/ 2 h 2"/>
                    <a:gd name="T4" fmla="*/ 2 w 2"/>
                    <a:gd name="T5" fmla="*/ 0 h 2"/>
                    <a:gd name="T6" fmla="*/ 2 w 2"/>
                    <a:gd name="T7" fmla="*/ 2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5" name="Freeform 1733"/>
                <p:cNvSpPr>
                  <a:spLocks/>
                </p:cNvSpPr>
                <p:nvPr/>
              </p:nvSpPr>
              <p:spPr bwMode="auto">
                <a:xfrm>
                  <a:off x="2169" y="1577"/>
                  <a:ext cx="5" cy="3"/>
                </a:xfrm>
                <a:custGeom>
                  <a:avLst/>
                  <a:gdLst>
                    <a:gd name="T0" fmla="*/ 0 w 5"/>
                    <a:gd name="T1" fmla="*/ 3 h 3"/>
                    <a:gd name="T2" fmla="*/ 1 w 5"/>
                    <a:gd name="T3" fmla="*/ 3 h 3"/>
                    <a:gd name="T4" fmla="*/ 2 w 5"/>
                    <a:gd name="T5" fmla="*/ 3 h 3"/>
                    <a:gd name="T6" fmla="*/ 2 w 5"/>
                    <a:gd name="T7" fmla="*/ 3 h 3"/>
                    <a:gd name="T8" fmla="*/ 2 w 5"/>
                    <a:gd name="T9" fmla="*/ 2 h 3"/>
                    <a:gd name="T10" fmla="*/ 3 w 5"/>
                    <a:gd name="T11" fmla="*/ 1 h 3"/>
                    <a:gd name="T12" fmla="*/ 3 w 5"/>
                    <a:gd name="T13" fmla="*/ 2 h 3"/>
                    <a:gd name="T14" fmla="*/ 3 w 5"/>
                    <a:gd name="T15" fmla="*/ 1 h 3"/>
                    <a:gd name="T16" fmla="*/ 4 w 5"/>
                    <a:gd name="T17" fmla="*/ 1 h 3"/>
                    <a:gd name="T18" fmla="*/ 5 w 5"/>
                    <a:gd name="T19" fmla="*/ 0 h 3"/>
                    <a:gd name="T20" fmla="*/ 5 w 5"/>
                    <a:gd name="T21" fmla="*/ 1 h 3"/>
                    <a:gd name="T22" fmla="*/ 5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3"/>
                      </a:moveTo>
                      <a:lnTo>
                        <a:pt x="1" y="3"/>
                      </a:lnTo>
                      <a:lnTo>
                        <a:pt x="2" y="3"/>
                      </a:lnTo>
                      <a:lnTo>
                        <a:pt x="2" y="2"/>
                      </a:lnTo>
                      <a:lnTo>
                        <a:pt x="3" y="1"/>
                      </a:lnTo>
                      <a:lnTo>
                        <a:pt x="3" y="2"/>
                      </a:lnTo>
                      <a:lnTo>
                        <a:pt x="3" y="1"/>
                      </a:lnTo>
                      <a:lnTo>
                        <a:pt x="4" y="1"/>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6" name="Freeform 1734"/>
                <p:cNvSpPr>
                  <a:spLocks/>
                </p:cNvSpPr>
                <p:nvPr/>
              </p:nvSpPr>
              <p:spPr bwMode="auto">
                <a:xfrm>
                  <a:off x="2174" y="1578"/>
                  <a:ext cx="3" cy="1"/>
                </a:xfrm>
                <a:custGeom>
                  <a:avLst/>
                  <a:gdLst>
                    <a:gd name="T0" fmla="*/ 0 w 4"/>
                    <a:gd name="T1" fmla="*/ 0 h 1"/>
                    <a:gd name="T2" fmla="*/ 1 w 4"/>
                    <a:gd name="T3" fmla="*/ 1 h 1"/>
                    <a:gd name="T4" fmla="*/ 2 w 4"/>
                    <a:gd name="T5" fmla="*/ 0 h 1"/>
                    <a:gd name="T6" fmla="*/ 2 w 4"/>
                    <a:gd name="T7" fmla="*/ 0 h 1"/>
                    <a:gd name="T8" fmla="*/ 2 w 4"/>
                    <a:gd name="T9" fmla="*/ 0 h 1"/>
                    <a:gd name="T10" fmla="*/ 2 w 4"/>
                    <a:gd name="T11" fmla="*/ 0 h 1"/>
                    <a:gd name="T12" fmla="*/ 2 w 4"/>
                    <a:gd name="T13" fmla="*/ 1 h 1"/>
                    <a:gd name="T14" fmla="*/ 2 w 4"/>
                    <a:gd name="T15" fmla="*/ 1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0"/>
                      </a:lnTo>
                      <a:lnTo>
                        <a:pt x="3"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7" name="Freeform 1735"/>
                <p:cNvSpPr>
                  <a:spLocks/>
                </p:cNvSpPr>
                <p:nvPr/>
              </p:nvSpPr>
              <p:spPr bwMode="auto">
                <a:xfrm>
                  <a:off x="2177" y="1577"/>
                  <a:ext cx="3" cy="2"/>
                </a:xfrm>
                <a:custGeom>
                  <a:avLst/>
                  <a:gdLst>
                    <a:gd name="T0" fmla="*/ 0 w 3"/>
                    <a:gd name="T1" fmla="*/ 2 h 2"/>
                    <a:gd name="T2" fmla="*/ 1 w 3"/>
                    <a:gd name="T3" fmla="*/ 2 h 2"/>
                    <a:gd name="T4" fmla="*/ 1 w 3"/>
                    <a:gd name="T5" fmla="*/ 2 h 2"/>
                    <a:gd name="T6" fmla="*/ 1 w 3"/>
                    <a:gd name="T7" fmla="*/ 1 h 2"/>
                    <a:gd name="T8" fmla="*/ 2 w 3"/>
                    <a:gd name="T9" fmla="*/ 0 h 2"/>
                    <a:gd name="T10" fmla="*/ 3 w 3"/>
                    <a:gd name="T11" fmla="*/ 0 h 2"/>
                    <a:gd name="T12" fmla="*/ 3 w 3"/>
                    <a:gd name="T13" fmla="*/ 0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2"/>
                      </a:moveTo>
                      <a:lnTo>
                        <a:pt x="1" y="2"/>
                      </a:lnTo>
                      <a:lnTo>
                        <a:pt x="1"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8" name="Freeform 1736"/>
                <p:cNvSpPr>
                  <a:spLocks/>
                </p:cNvSpPr>
                <p:nvPr/>
              </p:nvSpPr>
              <p:spPr bwMode="auto">
                <a:xfrm>
                  <a:off x="2180" y="1577"/>
                  <a:ext cx="2" cy="2"/>
                </a:xfrm>
                <a:custGeom>
                  <a:avLst/>
                  <a:gdLst>
                    <a:gd name="T0" fmla="*/ 0 w 2"/>
                    <a:gd name="T1" fmla="*/ 0 h 2"/>
                    <a:gd name="T2" fmla="*/ 1 w 2"/>
                    <a:gd name="T3" fmla="*/ 2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2"/>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99" name="Freeform 1737"/>
                <p:cNvSpPr>
                  <a:spLocks/>
                </p:cNvSpPr>
                <p:nvPr/>
              </p:nvSpPr>
              <p:spPr bwMode="auto">
                <a:xfrm>
                  <a:off x="2182" y="1579"/>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0" name="Freeform 1738"/>
                <p:cNvSpPr>
                  <a:spLocks/>
                </p:cNvSpPr>
                <p:nvPr/>
              </p:nvSpPr>
              <p:spPr bwMode="auto">
                <a:xfrm>
                  <a:off x="2184" y="1578"/>
                  <a:ext cx="14" cy="2"/>
                </a:xfrm>
                <a:custGeom>
                  <a:avLst/>
                  <a:gdLst>
                    <a:gd name="T0" fmla="*/ 0 w 14"/>
                    <a:gd name="T1" fmla="*/ 1 h 3"/>
                    <a:gd name="T2" fmla="*/ 1 w 14"/>
                    <a:gd name="T3" fmla="*/ 1 h 3"/>
                    <a:gd name="T4" fmla="*/ 1 w 14"/>
                    <a:gd name="T5" fmla="*/ 1 h 3"/>
                    <a:gd name="T6" fmla="*/ 1 w 14"/>
                    <a:gd name="T7" fmla="*/ 1 h 3"/>
                    <a:gd name="T8" fmla="*/ 2 w 14"/>
                    <a:gd name="T9" fmla="*/ 1 h 3"/>
                    <a:gd name="T10" fmla="*/ 3 w 14"/>
                    <a:gd name="T11" fmla="*/ 1 h 3"/>
                    <a:gd name="T12" fmla="*/ 3 w 14"/>
                    <a:gd name="T13" fmla="*/ 1 h 3"/>
                    <a:gd name="T14" fmla="*/ 3 w 14"/>
                    <a:gd name="T15" fmla="*/ 1 h 3"/>
                    <a:gd name="T16" fmla="*/ 4 w 14"/>
                    <a:gd name="T17" fmla="*/ 0 h 3"/>
                    <a:gd name="T18" fmla="*/ 5 w 14"/>
                    <a:gd name="T19" fmla="*/ 1 h 3"/>
                    <a:gd name="T20" fmla="*/ 5 w 14"/>
                    <a:gd name="T21" fmla="*/ 1 h 3"/>
                    <a:gd name="T22" fmla="*/ 5 w 14"/>
                    <a:gd name="T23" fmla="*/ 1 h 3"/>
                    <a:gd name="T24" fmla="*/ 6 w 14"/>
                    <a:gd name="T25" fmla="*/ 0 h 3"/>
                    <a:gd name="T26" fmla="*/ 7 w 14"/>
                    <a:gd name="T27" fmla="*/ 0 h 3"/>
                    <a:gd name="T28" fmla="*/ 7 w 14"/>
                    <a:gd name="T29" fmla="*/ 1 h 3"/>
                    <a:gd name="T30" fmla="*/ 7 w 14"/>
                    <a:gd name="T31" fmla="*/ 0 h 3"/>
                    <a:gd name="T32" fmla="*/ 8 w 14"/>
                    <a:gd name="T33" fmla="*/ 0 h 3"/>
                    <a:gd name="T34" fmla="*/ 8 w 14"/>
                    <a:gd name="T35" fmla="*/ 0 h 3"/>
                    <a:gd name="T36" fmla="*/ 8 w 14"/>
                    <a:gd name="T37" fmla="*/ 0 h 3"/>
                    <a:gd name="T38" fmla="*/ 9 w 14"/>
                    <a:gd name="T39" fmla="*/ 0 h 3"/>
                    <a:gd name="T40" fmla="*/ 10 w 14"/>
                    <a:gd name="T41" fmla="*/ 1 h 3"/>
                    <a:gd name="T42" fmla="*/ 10 w 14"/>
                    <a:gd name="T43" fmla="*/ 1 h 3"/>
                    <a:gd name="T44" fmla="*/ 10 w 14"/>
                    <a:gd name="T45" fmla="*/ 1 h 3"/>
                    <a:gd name="T46" fmla="*/ 11 w 14"/>
                    <a:gd name="T47" fmla="*/ 0 h 3"/>
                    <a:gd name="T48" fmla="*/ 12 w 14"/>
                    <a:gd name="T49" fmla="*/ 1 h 3"/>
                    <a:gd name="T50" fmla="*/ 12 w 14"/>
                    <a:gd name="T51" fmla="*/ 1 h 3"/>
                    <a:gd name="T52" fmla="*/ 12 w 14"/>
                    <a:gd name="T53" fmla="*/ 1 h 3"/>
                    <a:gd name="T54" fmla="*/ 13 w 14"/>
                    <a:gd name="T55" fmla="*/ 1 h 3"/>
                    <a:gd name="T56" fmla="*/ 14 w 14"/>
                    <a:gd name="T57" fmla="*/ 0 h 3"/>
                    <a:gd name="T58" fmla="*/ 14 w 14"/>
                    <a:gd name="T59" fmla="*/ 1 h 3"/>
                    <a:gd name="T60" fmla="*/ 14 w 14"/>
                    <a:gd name="T61" fmla="*/ 0 h 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3">
                      <a:moveTo>
                        <a:pt x="0" y="2"/>
                      </a:moveTo>
                      <a:lnTo>
                        <a:pt x="1" y="2"/>
                      </a:lnTo>
                      <a:lnTo>
                        <a:pt x="1" y="1"/>
                      </a:lnTo>
                      <a:lnTo>
                        <a:pt x="2" y="1"/>
                      </a:lnTo>
                      <a:lnTo>
                        <a:pt x="3" y="2"/>
                      </a:lnTo>
                      <a:lnTo>
                        <a:pt x="4" y="0"/>
                      </a:lnTo>
                      <a:lnTo>
                        <a:pt x="5" y="1"/>
                      </a:lnTo>
                      <a:lnTo>
                        <a:pt x="6" y="0"/>
                      </a:lnTo>
                      <a:lnTo>
                        <a:pt x="7" y="0"/>
                      </a:lnTo>
                      <a:lnTo>
                        <a:pt x="7" y="1"/>
                      </a:lnTo>
                      <a:lnTo>
                        <a:pt x="7" y="0"/>
                      </a:lnTo>
                      <a:lnTo>
                        <a:pt x="8" y="0"/>
                      </a:lnTo>
                      <a:lnTo>
                        <a:pt x="9" y="0"/>
                      </a:lnTo>
                      <a:lnTo>
                        <a:pt x="10" y="2"/>
                      </a:lnTo>
                      <a:lnTo>
                        <a:pt x="10" y="3"/>
                      </a:lnTo>
                      <a:lnTo>
                        <a:pt x="10" y="2"/>
                      </a:lnTo>
                      <a:lnTo>
                        <a:pt x="11" y="0"/>
                      </a:lnTo>
                      <a:lnTo>
                        <a:pt x="12" y="1"/>
                      </a:lnTo>
                      <a:lnTo>
                        <a:pt x="12" y="2"/>
                      </a:lnTo>
                      <a:lnTo>
                        <a:pt x="12" y="1"/>
                      </a:lnTo>
                      <a:lnTo>
                        <a:pt x="13" y="1"/>
                      </a:lnTo>
                      <a:lnTo>
                        <a:pt x="14" y="0"/>
                      </a:lnTo>
                      <a:lnTo>
                        <a:pt x="14" y="1"/>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1" name="Freeform 1739"/>
                <p:cNvSpPr>
                  <a:spLocks/>
                </p:cNvSpPr>
                <p:nvPr/>
              </p:nvSpPr>
              <p:spPr bwMode="auto">
                <a:xfrm>
                  <a:off x="2198" y="1579"/>
                  <a:ext cx="2" cy="1"/>
                </a:xfrm>
                <a:custGeom>
                  <a:avLst/>
                  <a:gdLst>
                    <a:gd name="T0" fmla="*/ 0 w 3"/>
                    <a:gd name="T1" fmla="*/ 0 h 2"/>
                    <a:gd name="T2" fmla="*/ 1 w 3"/>
                    <a:gd name="T3" fmla="*/ 1 h 2"/>
                    <a:gd name="T4" fmla="*/ 1 w 3"/>
                    <a:gd name="T5" fmla="*/ 1 h 2"/>
                    <a:gd name="T6" fmla="*/ 1 w 3"/>
                    <a:gd name="T7" fmla="*/ 1 h 2"/>
                    <a:gd name="T8" fmla="*/ 1 w 3"/>
                    <a:gd name="T9" fmla="*/ 0 h 2"/>
                    <a:gd name="T10" fmla="*/ 1 w 3"/>
                    <a:gd name="T11" fmla="*/ 1 h 2"/>
                    <a:gd name="T12" fmla="*/ 1 w 3"/>
                    <a:gd name="T13" fmla="*/ 1 h 2"/>
                    <a:gd name="T14" fmla="*/ 1 w 3"/>
                    <a:gd name="T15" fmla="*/ 1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2"/>
                      </a:lnTo>
                      <a:lnTo>
                        <a:pt x="1" y="1"/>
                      </a:lnTo>
                      <a:lnTo>
                        <a:pt x="2" y="0"/>
                      </a:lnTo>
                      <a:lnTo>
                        <a:pt x="3" y="2"/>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2" name="Freeform 1740"/>
                <p:cNvSpPr>
                  <a:spLocks/>
                </p:cNvSpPr>
                <p:nvPr/>
              </p:nvSpPr>
              <p:spPr bwMode="auto">
                <a:xfrm>
                  <a:off x="2200" y="1579"/>
                  <a:ext cx="4" cy="2"/>
                </a:xfrm>
                <a:custGeom>
                  <a:avLst/>
                  <a:gdLst>
                    <a:gd name="T0" fmla="*/ 0 w 4"/>
                    <a:gd name="T1" fmla="*/ 1 h 3"/>
                    <a:gd name="T2" fmla="*/ 1 w 4"/>
                    <a:gd name="T3" fmla="*/ 1 h 3"/>
                    <a:gd name="T4" fmla="*/ 2 w 4"/>
                    <a:gd name="T5" fmla="*/ 1 h 3"/>
                    <a:gd name="T6" fmla="*/ 2 w 4"/>
                    <a:gd name="T7" fmla="*/ 1 h 3"/>
                    <a:gd name="T8" fmla="*/ 2 w 4"/>
                    <a:gd name="T9" fmla="*/ 1 h 3"/>
                    <a:gd name="T10" fmla="*/ 3 w 4"/>
                    <a:gd name="T11" fmla="*/ 1 h 3"/>
                    <a:gd name="T12" fmla="*/ 4 w 4"/>
                    <a:gd name="T13" fmla="*/ 0 h 3"/>
                    <a:gd name="T14" fmla="*/ 4 w 4"/>
                    <a:gd name="T15" fmla="*/ 0 h 3"/>
                    <a:gd name="T16" fmla="*/ 4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2"/>
                      </a:moveTo>
                      <a:lnTo>
                        <a:pt x="1" y="3"/>
                      </a:lnTo>
                      <a:lnTo>
                        <a:pt x="2" y="2"/>
                      </a:lnTo>
                      <a:lnTo>
                        <a:pt x="2" y="1"/>
                      </a:lnTo>
                      <a:lnTo>
                        <a:pt x="3"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3" name="Freeform 1741"/>
                <p:cNvSpPr>
                  <a:spLocks/>
                </p:cNvSpPr>
                <p:nvPr/>
              </p:nvSpPr>
              <p:spPr bwMode="auto">
                <a:xfrm>
                  <a:off x="2204" y="1578"/>
                  <a:ext cx="8" cy="2"/>
                </a:xfrm>
                <a:custGeom>
                  <a:avLst/>
                  <a:gdLst>
                    <a:gd name="T0" fmla="*/ 0 w 8"/>
                    <a:gd name="T1" fmla="*/ 1 h 2"/>
                    <a:gd name="T2" fmla="*/ 1 w 8"/>
                    <a:gd name="T3" fmla="*/ 2 h 2"/>
                    <a:gd name="T4" fmla="*/ 1 w 8"/>
                    <a:gd name="T5" fmla="*/ 2 h 2"/>
                    <a:gd name="T6" fmla="*/ 1 w 8"/>
                    <a:gd name="T7" fmla="*/ 0 h 2"/>
                    <a:gd name="T8" fmla="*/ 2 w 8"/>
                    <a:gd name="T9" fmla="*/ 0 h 2"/>
                    <a:gd name="T10" fmla="*/ 3 w 8"/>
                    <a:gd name="T11" fmla="*/ 0 h 2"/>
                    <a:gd name="T12" fmla="*/ 3 w 8"/>
                    <a:gd name="T13" fmla="*/ 1 h 2"/>
                    <a:gd name="T14" fmla="*/ 3 w 8"/>
                    <a:gd name="T15" fmla="*/ 0 h 2"/>
                    <a:gd name="T16" fmla="*/ 4 w 8"/>
                    <a:gd name="T17" fmla="*/ 0 h 2"/>
                    <a:gd name="T18" fmla="*/ 5 w 8"/>
                    <a:gd name="T19" fmla="*/ 1 h 2"/>
                    <a:gd name="T20" fmla="*/ 5 w 8"/>
                    <a:gd name="T21" fmla="*/ 2 h 2"/>
                    <a:gd name="T22" fmla="*/ 5 w 8"/>
                    <a:gd name="T23" fmla="*/ 1 h 2"/>
                    <a:gd name="T24" fmla="*/ 6 w 8"/>
                    <a:gd name="T25" fmla="*/ 0 h 2"/>
                    <a:gd name="T26" fmla="*/ 7 w 8"/>
                    <a:gd name="T27" fmla="*/ 1 h 2"/>
                    <a:gd name="T28" fmla="*/ 7 w 8"/>
                    <a:gd name="T29" fmla="*/ 2 h 2"/>
                    <a:gd name="T30" fmla="*/ 7 w 8"/>
                    <a:gd name="T31" fmla="*/ 1 h 2"/>
                    <a:gd name="T32" fmla="*/ 8 w 8"/>
                    <a:gd name="T33" fmla="*/ 1 h 2"/>
                    <a:gd name="T34" fmla="*/ 8 w 8"/>
                    <a:gd name="T35" fmla="*/ 1 h 2"/>
                    <a:gd name="T36" fmla="*/ 8 w 8"/>
                    <a:gd name="T37" fmla="*/ 1 h 2"/>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2">
                      <a:moveTo>
                        <a:pt x="0" y="1"/>
                      </a:moveTo>
                      <a:lnTo>
                        <a:pt x="1" y="2"/>
                      </a:lnTo>
                      <a:lnTo>
                        <a:pt x="1" y="0"/>
                      </a:lnTo>
                      <a:lnTo>
                        <a:pt x="2" y="0"/>
                      </a:lnTo>
                      <a:lnTo>
                        <a:pt x="3" y="0"/>
                      </a:lnTo>
                      <a:lnTo>
                        <a:pt x="3" y="1"/>
                      </a:lnTo>
                      <a:lnTo>
                        <a:pt x="3" y="0"/>
                      </a:lnTo>
                      <a:lnTo>
                        <a:pt x="4" y="0"/>
                      </a:lnTo>
                      <a:lnTo>
                        <a:pt x="5" y="1"/>
                      </a:lnTo>
                      <a:lnTo>
                        <a:pt x="5" y="2"/>
                      </a:lnTo>
                      <a:lnTo>
                        <a:pt x="5" y="1"/>
                      </a:lnTo>
                      <a:lnTo>
                        <a:pt x="6" y="0"/>
                      </a:lnTo>
                      <a:lnTo>
                        <a:pt x="7" y="1"/>
                      </a:lnTo>
                      <a:lnTo>
                        <a:pt x="7" y="2"/>
                      </a:lnTo>
                      <a:lnTo>
                        <a:pt x="7" y="1"/>
                      </a:lnTo>
                      <a:lnTo>
                        <a:pt x="8"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4" name="Freeform 1742"/>
                <p:cNvSpPr>
                  <a:spLocks/>
                </p:cNvSpPr>
                <p:nvPr/>
              </p:nvSpPr>
              <p:spPr bwMode="auto">
                <a:xfrm>
                  <a:off x="2212" y="1579"/>
                  <a:ext cx="15" cy="1"/>
                </a:xfrm>
                <a:custGeom>
                  <a:avLst/>
                  <a:gdLst>
                    <a:gd name="T0" fmla="*/ 0 w 16"/>
                    <a:gd name="T1" fmla="*/ 0 h 2"/>
                    <a:gd name="T2" fmla="*/ 1 w 16"/>
                    <a:gd name="T3" fmla="*/ 1 h 2"/>
                    <a:gd name="T4" fmla="*/ 2 w 16"/>
                    <a:gd name="T5" fmla="*/ 1 h 2"/>
                    <a:gd name="T6" fmla="*/ 2 w 16"/>
                    <a:gd name="T7" fmla="*/ 1 h 2"/>
                    <a:gd name="T8" fmla="*/ 2 w 16"/>
                    <a:gd name="T9" fmla="*/ 1 h 2"/>
                    <a:gd name="T10" fmla="*/ 3 w 16"/>
                    <a:gd name="T11" fmla="*/ 1 h 2"/>
                    <a:gd name="T12" fmla="*/ 4 w 16"/>
                    <a:gd name="T13" fmla="*/ 1 h 2"/>
                    <a:gd name="T14" fmla="*/ 4 w 16"/>
                    <a:gd name="T15" fmla="*/ 1 h 2"/>
                    <a:gd name="T16" fmla="*/ 4 w 16"/>
                    <a:gd name="T17" fmla="*/ 1 h 2"/>
                    <a:gd name="T18" fmla="*/ 5 w 16"/>
                    <a:gd name="T19" fmla="*/ 1 h 2"/>
                    <a:gd name="T20" fmla="*/ 6 w 16"/>
                    <a:gd name="T21" fmla="*/ 1 h 2"/>
                    <a:gd name="T22" fmla="*/ 6 w 16"/>
                    <a:gd name="T23" fmla="*/ 1 h 2"/>
                    <a:gd name="T24" fmla="*/ 6 w 16"/>
                    <a:gd name="T25" fmla="*/ 0 h 2"/>
                    <a:gd name="T26" fmla="*/ 7 w 16"/>
                    <a:gd name="T27" fmla="*/ 1 h 2"/>
                    <a:gd name="T28" fmla="*/ 7 w 16"/>
                    <a:gd name="T29" fmla="*/ 1 h 2"/>
                    <a:gd name="T30" fmla="*/ 7 w 16"/>
                    <a:gd name="T31" fmla="*/ 1 h 2"/>
                    <a:gd name="T32" fmla="*/ 8 w 16"/>
                    <a:gd name="T33" fmla="*/ 0 h 2"/>
                    <a:gd name="T34" fmla="*/ 8 w 16"/>
                    <a:gd name="T35" fmla="*/ 0 h 2"/>
                    <a:gd name="T36" fmla="*/ 8 w 16"/>
                    <a:gd name="T37" fmla="*/ 0 h 2"/>
                    <a:gd name="T38" fmla="*/ 8 w 16"/>
                    <a:gd name="T39" fmla="*/ 0 h 2"/>
                    <a:gd name="T40" fmla="*/ 8 w 16"/>
                    <a:gd name="T41" fmla="*/ 0 h 2"/>
                    <a:gd name="T42" fmla="*/ 8 w 16"/>
                    <a:gd name="T43" fmla="*/ 1 h 2"/>
                    <a:gd name="T44" fmla="*/ 8 w 16"/>
                    <a:gd name="T45" fmla="*/ 1 h 2"/>
                    <a:gd name="T46" fmla="*/ 8 w 16"/>
                    <a:gd name="T47" fmla="*/ 1 h 2"/>
                    <a:gd name="T48" fmla="*/ 8 w 16"/>
                    <a:gd name="T49" fmla="*/ 0 h 2"/>
                    <a:gd name="T50" fmla="*/ 8 w 16"/>
                    <a:gd name="T51" fmla="*/ 1 h 2"/>
                    <a:gd name="T52" fmla="*/ 8 w 16"/>
                    <a:gd name="T53" fmla="*/ 1 h 2"/>
                    <a:gd name="T54" fmla="*/ 8 w 16"/>
                    <a:gd name="T55" fmla="*/ 1 h 2"/>
                    <a:gd name="T56" fmla="*/ 8 w 16"/>
                    <a:gd name="T57" fmla="*/ 0 h 2"/>
                    <a:gd name="T58" fmla="*/ 8 w 16"/>
                    <a:gd name="T59" fmla="*/ 0 h 2"/>
                    <a:gd name="T60" fmla="*/ 8 w 16"/>
                    <a:gd name="T61" fmla="*/ 0 h 2"/>
                    <a:gd name="T62" fmla="*/ 8 w 16"/>
                    <a:gd name="T63" fmla="*/ 0 h 2"/>
                    <a:gd name="T64" fmla="*/ 8 w 16"/>
                    <a:gd name="T65" fmla="*/ 0 h 2"/>
                    <a:gd name="T66" fmla="*/ 8 w 16"/>
                    <a:gd name="T67" fmla="*/ 1 h 2"/>
                    <a:gd name="T68" fmla="*/ 8 w 16"/>
                    <a:gd name="T69" fmla="*/ 0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2">
                      <a:moveTo>
                        <a:pt x="0" y="0"/>
                      </a:moveTo>
                      <a:lnTo>
                        <a:pt x="1" y="1"/>
                      </a:lnTo>
                      <a:lnTo>
                        <a:pt x="2" y="1"/>
                      </a:lnTo>
                      <a:lnTo>
                        <a:pt x="2" y="2"/>
                      </a:lnTo>
                      <a:lnTo>
                        <a:pt x="2" y="1"/>
                      </a:lnTo>
                      <a:lnTo>
                        <a:pt x="3" y="1"/>
                      </a:lnTo>
                      <a:lnTo>
                        <a:pt x="4" y="1"/>
                      </a:lnTo>
                      <a:lnTo>
                        <a:pt x="4" y="2"/>
                      </a:lnTo>
                      <a:lnTo>
                        <a:pt x="4" y="1"/>
                      </a:lnTo>
                      <a:lnTo>
                        <a:pt x="5" y="2"/>
                      </a:lnTo>
                      <a:lnTo>
                        <a:pt x="6" y="2"/>
                      </a:lnTo>
                      <a:lnTo>
                        <a:pt x="6" y="0"/>
                      </a:lnTo>
                      <a:lnTo>
                        <a:pt x="7" y="1"/>
                      </a:lnTo>
                      <a:lnTo>
                        <a:pt x="8" y="0"/>
                      </a:lnTo>
                      <a:lnTo>
                        <a:pt x="9" y="0"/>
                      </a:lnTo>
                      <a:lnTo>
                        <a:pt x="10" y="0"/>
                      </a:lnTo>
                      <a:lnTo>
                        <a:pt x="11" y="2"/>
                      </a:lnTo>
                      <a:lnTo>
                        <a:pt x="12" y="0"/>
                      </a:lnTo>
                      <a:lnTo>
                        <a:pt x="13" y="1"/>
                      </a:lnTo>
                      <a:lnTo>
                        <a:pt x="14" y="0"/>
                      </a:lnTo>
                      <a:lnTo>
                        <a:pt x="15" y="0"/>
                      </a:lnTo>
                      <a:lnTo>
                        <a:pt x="16" y="0"/>
                      </a:lnTo>
                      <a:lnTo>
                        <a:pt x="16" y="2"/>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5" name="Freeform 1743"/>
                <p:cNvSpPr>
                  <a:spLocks/>
                </p:cNvSpPr>
                <p:nvPr/>
              </p:nvSpPr>
              <p:spPr bwMode="auto">
                <a:xfrm>
                  <a:off x="2227" y="1580"/>
                  <a:ext cx="2" cy="1"/>
                </a:xfrm>
                <a:custGeom>
                  <a:avLst/>
                  <a:gdLst>
                    <a:gd name="T0" fmla="*/ 0 w 2"/>
                    <a:gd name="T1" fmla="*/ 1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6" name="Freeform 1744"/>
                <p:cNvSpPr>
                  <a:spLocks/>
                </p:cNvSpPr>
                <p:nvPr/>
              </p:nvSpPr>
              <p:spPr bwMode="auto">
                <a:xfrm>
                  <a:off x="2229" y="1580"/>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7" name="Freeform 1745"/>
                <p:cNvSpPr>
                  <a:spLocks/>
                </p:cNvSpPr>
                <p:nvPr/>
              </p:nvSpPr>
              <p:spPr bwMode="auto">
                <a:xfrm>
                  <a:off x="2231" y="1580"/>
                  <a:ext cx="5" cy="1"/>
                </a:xfrm>
                <a:custGeom>
                  <a:avLst/>
                  <a:gdLst>
                    <a:gd name="T0" fmla="*/ 0 w 5"/>
                    <a:gd name="T1" fmla="*/ 1 h 2"/>
                    <a:gd name="T2" fmla="*/ 1 w 5"/>
                    <a:gd name="T3" fmla="*/ 1 h 2"/>
                    <a:gd name="T4" fmla="*/ 1 w 5"/>
                    <a:gd name="T5" fmla="*/ 1 h 2"/>
                    <a:gd name="T6" fmla="*/ 1 w 5"/>
                    <a:gd name="T7" fmla="*/ 0 h 2"/>
                    <a:gd name="T8" fmla="*/ 2 w 5"/>
                    <a:gd name="T9" fmla="*/ 1 h 2"/>
                    <a:gd name="T10" fmla="*/ 3 w 5"/>
                    <a:gd name="T11" fmla="*/ 1 h 2"/>
                    <a:gd name="T12" fmla="*/ 3 w 5"/>
                    <a:gd name="T13" fmla="*/ 1 h 2"/>
                    <a:gd name="T14" fmla="*/ 3 w 5"/>
                    <a:gd name="T15" fmla="*/ 0 h 2"/>
                    <a:gd name="T16" fmla="*/ 4 w 5"/>
                    <a:gd name="T17" fmla="*/ 0 h 2"/>
                    <a:gd name="T18" fmla="*/ 5 w 5"/>
                    <a:gd name="T19" fmla="*/ 0 h 2"/>
                    <a:gd name="T20" fmla="*/ 5 w 5"/>
                    <a:gd name="T21" fmla="*/ 1 h 2"/>
                    <a:gd name="T22" fmla="*/ 5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1"/>
                      </a:lnTo>
                      <a:lnTo>
                        <a:pt x="1" y="0"/>
                      </a:lnTo>
                      <a:lnTo>
                        <a:pt x="2" y="1"/>
                      </a:lnTo>
                      <a:lnTo>
                        <a:pt x="3" y="2"/>
                      </a:lnTo>
                      <a:lnTo>
                        <a:pt x="3" y="0"/>
                      </a:lnTo>
                      <a:lnTo>
                        <a:pt x="4" y="0"/>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8" name="Freeform 1746"/>
                <p:cNvSpPr>
                  <a:spLocks/>
                </p:cNvSpPr>
                <p:nvPr/>
              </p:nvSpPr>
              <p:spPr bwMode="auto">
                <a:xfrm>
                  <a:off x="2236" y="1579"/>
                  <a:ext cx="3" cy="1"/>
                </a:xfrm>
                <a:custGeom>
                  <a:avLst/>
                  <a:gdLst>
                    <a:gd name="T0" fmla="*/ 0 w 3"/>
                    <a:gd name="T1" fmla="*/ 1 h 2"/>
                    <a:gd name="T2" fmla="*/ 1 w 3"/>
                    <a:gd name="T3" fmla="*/ 1 h 2"/>
                    <a:gd name="T4" fmla="*/ 2 w 3"/>
                    <a:gd name="T5" fmla="*/ 1 h 2"/>
                    <a:gd name="T6" fmla="*/ 2 w 3"/>
                    <a:gd name="T7" fmla="*/ 1 h 2"/>
                    <a:gd name="T8" fmla="*/ 2 w 3"/>
                    <a:gd name="T9" fmla="*/ 1 h 2"/>
                    <a:gd name="T10" fmla="*/ 3 w 3"/>
                    <a:gd name="T11" fmla="*/ 0 h 2"/>
                    <a:gd name="T12" fmla="*/ 3 w 3"/>
                    <a:gd name="T13" fmla="*/ 0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2"/>
                      </a:moveTo>
                      <a:lnTo>
                        <a:pt x="1" y="2"/>
                      </a:lnTo>
                      <a:lnTo>
                        <a:pt x="2"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09" name="Freeform 1747"/>
                <p:cNvSpPr>
                  <a:spLocks/>
                </p:cNvSpPr>
                <p:nvPr/>
              </p:nvSpPr>
              <p:spPr bwMode="auto">
                <a:xfrm>
                  <a:off x="2239" y="1578"/>
                  <a:ext cx="2" cy="2"/>
                </a:xfrm>
                <a:custGeom>
                  <a:avLst/>
                  <a:gdLst>
                    <a:gd name="T0" fmla="*/ 0 w 2"/>
                    <a:gd name="T1" fmla="*/ 1 h 2"/>
                    <a:gd name="T2" fmla="*/ 1 w 2"/>
                    <a:gd name="T3" fmla="*/ 2 h 2"/>
                    <a:gd name="T4" fmla="*/ 2 w 2"/>
                    <a:gd name="T5" fmla="*/ 0 h 2"/>
                    <a:gd name="T6" fmla="*/ 2 w 2"/>
                    <a:gd name="T7" fmla="*/ 2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0" name="Freeform 1748"/>
                <p:cNvSpPr>
                  <a:spLocks/>
                </p:cNvSpPr>
                <p:nvPr/>
              </p:nvSpPr>
              <p:spPr bwMode="auto">
                <a:xfrm>
                  <a:off x="2241" y="1579"/>
                  <a:ext cx="2" cy="1"/>
                </a:xfrm>
                <a:custGeom>
                  <a:avLst/>
                  <a:gdLst>
                    <a:gd name="T0" fmla="*/ 0 w 2"/>
                    <a:gd name="T1" fmla="*/ 1 h 2"/>
                    <a:gd name="T2" fmla="*/ 1 w 2"/>
                    <a:gd name="T3" fmla="*/ 1 h 2"/>
                    <a:gd name="T4" fmla="*/ 2 w 2"/>
                    <a:gd name="T5" fmla="*/ 1 h 2"/>
                    <a:gd name="T6" fmla="*/ 2 w 2"/>
                    <a:gd name="T7" fmla="*/ 1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1" name="Freeform 1749"/>
                <p:cNvSpPr>
                  <a:spLocks/>
                </p:cNvSpPr>
                <p:nvPr/>
              </p:nvSpPr>
              <p:spPr bwMode="auto">
                <a:xfrm>
                  <a:off x="2243" y="1579"/>
                  <a:ext cx="5" cy="2"/>
                </a:xfrm>
                <a:custGeom>
                  <a:avLst/>
                  <a:gdLst>
                    <a:gd name="T0" fmla="*/ 0 w 5"/>
                    <a:gd name="T1" fmla="*/ 1 h 3"/>
                    <a:gd name="T2" fmla="*/ 1 w 5"/>
                    <a:gd name="T3" fmla="*/ 1 h 3"/>
                    <a:gd name="T4" fmla="*/ 2 w 5"/>
                    <a:gd name="T5" fmla="*/ 1 h 3"/>
                    <a:gd name="T6" fmla="*/ 2 w 5"/>
                    <a:gd name="T7" fmla="*/ 1 h 3"/>
                    <a:gd name="T8" fmla="*/ 2 w 5"/>
                    <a:gd name="T9" fmla="*/ 1 h 3"/>
                    <a:gd name="T10" fmla="*/ 3 w 5"/>
                    <a:gd name="T11" fmla="*/ 0 h 3"/>
                    <a:gd name="T12" fmla="*/ 3 w 5"/>
                    <a:gd name="T13" fmla="*/ 1 h 3"/>
                    <a:gd name="T14" fmla="*/ 3 w 5"/>
                    <a:gd name="T15" fmla="*/ 0 h 3"/>
                    <a:gd name="T16" fmla="*/ 4 w 5"/>
                    <a:gd name="T17" fmla="*/ 1 h 3"/>
                    <a:gd name="T18" fmla="*/ 5 w 5"/>
                    <a:gd name="T19" fmla="*/ 1 h 3"/>
                    <a:gd name="T20" fmla="*/ 5 w 5"/>
                    <a:gd name="T21" fmla="*/ 1 h 3"/>
                    <a:gd name="T22" fmla="*/ 5 w 5"/>
                    <a:gd name="T23" fmla="*/ 1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2" y="1"/>
                      </a:lnTo>
                      <a:lnTo>
                        <a:pt x="3" y="0"/>
                      </a:lnTo>
                      <a:lnTo>
                        <a:pt x="3" y="2"/>
                      </a:lnTo>
                      <a:lnTo>
                        <a:pt x="3" y="0"/>
                      </a:lnTo>
                      <a:lnTo>
                        <a:pt x="4" y="2"/>
                      </a:lnTo>
                      <a:lnTo>
                        <a:pt x="5" y="2"/>
                      </a:lnTo>
                      <a:lnTo>
                        <a:pt x="5" y="3"/>
                      </a:lnTo>
                      <a:lnTo>
                        <a:pt x="5"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2" name="Freeform 1750"/>
                <p:cNvSpPr>
                  <a:spLocks/>
                </p:cNvSpPr>
                <p:nvPr/>
              </p:nvSpPr>
              <p:spPr bwMode="auto">
                <a:xfrm>
                  <a:off x="2248" y="1580"/>
                  <a:ext cx="1" cy="1"/>
                </a:xfrm>
                <a:custGeom>
                  <a:avLst/>
                  <a:gdLst>
                    <a:gd name="T0" fmla="*/ 0 w 2"/>
                    <a:gd name="T1" fmla="*/ 1 h 1"/>
                    <a:gd name="T2" fmla="*/ 1 w 2"/>
                    <a:gd name="T3" fmla="*/ 1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3" name="Freeform 1751"/>
                <p:cNvSpPr>
                  <a:spLocks/>
                </p:cNvSpPr>
                <p:nvPr/>
              </p:nvSpPr>
              <p:spPr bwMode="auto">
                <a:xfrm>
                  <a:off x="2249" y="1580"/>
                  <a:ext cx="5" cy="2"/>
                </a:xfrm>
                <a:custGeom>
                  <a:avLst/>
                  <a:gdLst>
                    <a:gd name="T0" fmla="*/ 0 w 5"/>
                    <a:gd name="T1" fmla="*/ 1 h 3"/>
                    <a:gd name="T2" fmla="*/ 1 w 5"/>
                    <a:gd name="T3" fmla="*/ 1 h 3"/>
                    <a:gd name="T4" fmla="*/ 1 w 5"/>
                    <a:gd name="T5" fmla="*/ 1 h 3"/>
                    <a:gd name="T6" fmla="*/ 1 w 5"/>
                    <a:gd name="T7" fmla="*/ 1 h 3"/>
                    <a:gd name="T8" fmla="*/ 2 w 5"/>
                    <a:gd name="T9" fmla="*/ 1 h 3"/>
                    <a:gd name="T10" fmla="*/ 3 w 5"/>
                    <a:gd name="T11" fmla="*/ 0 h 3"/>
                    <a:gd name="T12" fmla="*/ 3 w 5"/>
                    <a:gd name="T13" fmla="*/ 1 h 3"/>
                    <a:gd name="T14" fmla="*/ 3 w 5"/>
                    <a:gd name="T15" fmla="*/ 0 h 3"/>
                    <a:gd name="T16" fmla="*/ 4 w 5"/>
                    <a:gd name="T17" fmla="*/ 0 h 3"/>
                    <a:gd name="T18" fmla="*/ 5 w 5"/>
                    <a:gd name="T19" fmla="*/ 0 h 3"/>
                    <a:gd name="T20" fmla="*/ 5 w 5"/>
                    <a:gd name="T21" fmla="*/ 0 h 3"/>
                    <a:gd name="T22" fmla="*/ 5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3"/>
                      </a:lnTo>
                      <a:lnTo>
                        <a:pt x="1" y="2"/>
                      </a:lnTo>
                      <a:lnTo>
                        <a:pt x="2" y="2"/>
                      </a:lnTo>
                      <a:lnTo>
                        <a:pt x="3" y="0"/>
                      </a:lnTo>
                      <a:lnTo>
                        <a:pt x="3" y="2"/>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4" name="Freeform 1752"/>
                <p:cNvSpPr>
                  <a:spLocks/>
                </p:cNvSpPr>
                <p:nvPr/>
              </p:nvSpPr>
              <p:spPr bwMode="auto">
                <a:xfrm>
                  <a:off x="2254" y="1580"/>
                  <a:ext cx="3" cy="1"/>
                </a:xfrm>
                <a:custGeom>
                  <a:avLst/>
                  <a:gdLst>
                    <a:gd name="T0" fmla="*/ 0 w 3"/>
                    <a:gd name="T1" fmla="*/ 0 h 2"/>
                    <a:gd name="T2" fmla="*/ 1 w 3"/>
                    <a:gd name="T3" fmla="*/ 0 h 2"/>
                    <a:gd name="T4" fmla="*/ 2 w 3"/>
                    <a:gd name="T5" fmla="*/ 0 h 2"/>
                    <a:gd name="T6" fmla="*/ 2 w 3"/>
                    <a:gd name="T7" fmla="*/ 1 h 2"/>
                    <a:gd name="T8" fmla="*/ 2 w 3"/>
                    <a:gd name="T9" fmla="*/ 0 h 2"/>
                    <a:gd name="T10" fmla="*/ 3 w 3"/>
                    <a:gd name="T11" fmla="*/ 0 h 2"/>
                    <a:gd name="T12" fmla="*/ 3 w 3"/>
                    <a:gd name="T13" fmla="*/ 1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0"/>
                      </a:lnTo>
                      <a:lnTo>
                        <a:pt x="2" y="0"/>
                      </a:lnTo>
                      <a:lnTo>
                        <a:pt x="2" y="2"/>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5" name="Freeform 1753"/>
                <p:cNvSpPr>
                  <a:spLocks/>
                </p:cNvSpPr>
                <p:nvPr/>
              </p:nvSpPr>
              <p:spPr bwMode="auto">
                <a:xfrm>
                  <a:off x="2257" y="1580"/>
                  <a:ext cx="4" cy="1"/>
                </a:xfrm>
                <a:custGeom>
                  <a:avLst/>
                  <a:gdLst>
                    <a:gd name="T0" fmla="*/ 0 w 4"/>
                    <a:gd name="T1" fmla="*/ 1 h 2"/>
                    <a:gd name="T2" fmla="*/ 1 w 4"/>
                    <a:gd name="T3" fmla="*/ 1 h 2"/>
                    <a:gd name="T4" fmla="*/ 2 w 4"/>
                    <a:gd name="T5" fmla="*/ 1 h 2"/>
                    <a:gd name="T6" fmla="*/ 2 w 4"/>
                    <a:gd name="T7" fmla="*/ 1 h 2"/>
                    <a:gd name="T8" fmla="*/ 2 w 4"/>
                    <a:gd name="T9" fmla="*/ 1 h 2"/>
                    <a:gd name="T10" fmla="*/ 3 w 4"/>
                    <a:gd name="T11" fmla="*/ 0 h 2"/>
                    <a:gd name="T12" fmla="*/ 4 w 4"/>
                    <a:gd name="T13" fmla="*/ 1 h 2"/>
                    <a:gd name="T14" fmla="*/ 4 w 4"/>
                    <a:gd name="T15" fmla="*/ 1 h 2"/>
                    <a:gd name="T16" fmla="*/ 4 w 4"/>
                    <a:gd name="T17" fmla="*/ 1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1"/>
                      </a:moveTo>
                      <a:lnTo>
                        <a:pt x="1" y="1"/>
                      </a:lnTo>
                      <a:lnTo>
                        <a:pt x="2" y="1"/>
                      </a:lnTo>
                      <a:lnTo>
                        <a:pt x="2" y="2"/>
                      </a:lnTo>
                      <a:lnTo>
                        <a:pt x="2" y="1"/>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6" name="Freeform 1754"/>
                <p:cNvSpPr>
                  <a:spLocks/>
                </p:cNvSpPr>
                <p:nvPr/>
              </p:nvSpPr>
              <p:spPr bwMode="auto">
                <a:xfrm>
                  <a:off x="2261" y="1580"/>
                  <a:ext cx="2" cy="1"/>
                </a:xfrm>
                <a:custGeom>
                  <a:avLst/>
                  <a:gdLst>
                    <a:gd name="T0" fmla="*/ 0 w 2"/>
                    <a:gd name="T1" fmla="*/ 1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7" name="Freeform 1755"/>
                <p:cNvSpPr>
                  <a:spLocks/>
                </p:cNvSpPr>
                <p:nvPr/>
              </p:nvSpPr>
              <p:spPr bwMode="auto">
                <a:xfrm>
                  <a:off x="2263" y="1513"/>
                  <a:ext cx="27" cy="68"/>
                </a:xfrm>
                <a:custGeom>
                  <a:avLst/>
                  <a:gdLst>
                    <a:gd name="T0" fmla="*/ 0 w 28"/>
                    <a:gd name="T1" fmla="*/ 48 h 71"/>
                    <a:gd name="T2" fmla="*/ 1 w 28"/>
                    <a:gd name="T3" fmla="*/ 48 h 71"/>
                    <a:gd name="T4" fmla="*/ 1 w 28"/>
                    <a:gd name="T5" fmla="*/ 48 h 71"/>
                    <a:gd name="T6" fmla="*/ 1 w 28"/>
                    <a:gd name="T7" fmla="*/ 48 h 71"/>
                    <a:gd name="T8" fmla="*/ 2 w 28"/>
                    <a:gd name="T9" fmla="*/ 48 h 71"/>
                    <a:gd name="T10" fmla="*/ 3 w 28"/>
                    <a:gd name="T11" fmla="*/ 49 h 71"/>
                    <a:gd name="T12" fmla="*/ 3 w 28"/>
                    <a:gd name="T13" fmla="*/ 49 h 71"/>
                    <a:gd name="T14" fmla="*/ 3 w 28"/>
                    <a:gd name="T15" fmla="*/ 48 h 71"/>
                    <a:gd name="T16" fmla="*/ 4 w 28"/>
                    <a:gd name="T17" fmla="*/ 48 h 71"/>
                    <a:gd name="T18" fmla="*/ 5 w 28"/>
                    <a:gd name="T19" fmla="*/ 47 h 71"/>
                    <a:gd name="T20" fmla="*/ 5 w 28"/>
                    <a:gd name="T21" fmla="*/ 47 h 71"/>
                    <a:gd name="T22" fmla="*/ 5 w 28"/>
                    <a:gd name="T23" fmla="*/ 47 h 71"/>
                    <a:gd name="T24" fmla="*/ 6 w 28"/>
                    <a:gd name="T25" fmla="*/ 46 h 71"/>
                    <a:gd name="T26" fmla="*/ 7 w 28"/>
                    <a:gd name="T27" fmla="*/ 45 h 71"/>
                    <a:gd name="T28" fmla="*/ 7 w 28"/>
                    <a:gd name="T29" fmla="*/ 46 h 71"/>
                    <a:gd name="T30" fmla="*/ 7 w 28"/>
                    <a:gd name="T31" fmla="*/ 45 h 71"/>
                    <a:gd name="T32" fmla="*/ 8 w 28"/>
                    <a:gd name="T33" fmla="*/ 45 h 71"/>
                    <a:gd name="T34" fmla="*/ 8 w 28"/>
                    <a:gd name="T35" fmla="*/ 45 h 71"/>
                    <a:gd name="T36" fmla="*/ 8 w 28"/>
                    <a:gd name="T37" fmla="*/ 43 h 71"/>
                    <a:gd name="T38" fmla="*/ 9 w 28"/>
                    <a:gd name="T39" fmla="*/ 44 h 71"/>
                    <a:gd name="T40" fmla="*/ 10 w 28"/>
                    <a:gd name="T41" fmla="*/ 42 h 71"/>
                    <a:gd name="T42" fmla="*/ 10 w 28"/>
                    <a:gd name="T43" fmla="*/ 42 h 71"/>
                    <a:gd name="T44" fmla="*/ 10 w 28"/>
                    <a:gd name="T45" fmla="*/ 41 h 71"/>
                    <a:gd name="T46" fmla="*/ 11 w 28"/>
                    <a:gd name="T47" fmla="*/ 41 h 71"/>
                    <a:gd name="T48" fmla="*/ 12 w 28"/>
                    <a:gd name="T49" fmla="*/ 38 h 71"/>
                    <a:gd name="T50" fmla="*/ 12 w 28"/>
                    <a:gd name="T51" fmla="*/ 38 h 71"/>
                    <a:gd name="T52" fmla="*/ 12 w 28"/>
                    <a:gd name="T53" fmla="*/ 36 h 71"/>
                    <a:gd name="T54" fmla="*/ 13 w 28"/>
                    <a:gd name="T55" fmla="*/ 35 h 71"/>
                    <a:gd name="T56" fmla="*/ 14 w 28"/>
                    <a:gd name="T57" fmla="*/ 34 h 71"/>
                    <a:gd name="T58" fmla="*/ 14 w 28"/>
                    <a:gd name="T59" fmla="*/ 34 h 71"/>
                    <a:gd name="T60" fmla="*/ 14 w 28"/>
                    <a:gd name="T61" fmla="*/ 32 h 71"/>
                    <a:gd name="T62" fmla="*/ 14 w 28"/>
                    <a:gd name="T63" fmla="*/ 31 h 71"/>
                    <a:gd name="T64" fmla="*/ 14 w 28"/>
                    <a:gd name="T65" fmla="*/ 31 h 71"/>
                    <a:gd name="T66" fmla="*/ 14 w 28"/>
                    <a:gd name="T67" fmla="*/ 29 h 71"/>
                    <a:gd name="T68" fmla="*/ 14 w 28"/>
                    <a:gd name="T69" fmla="*/ 28 h 71"/>
                    <a:gd name="T70" fmla="*/ 14 w 28"/>
                    <a:gd name="T71" fmla="*/ 26 h 71"/>
                    <a:gd name="T72" fmla="*/ 14 w 28"/>
                    <a:gd name="T73" fmla="*/ 26 h 71"/>
                    <a:gd name="T74" fmla="*/ 14 w 28"/>
                    <a:gd name="T75" fmla="*/ 24 h 71"/>
                    <a:gd name="T76" fmla="*/ 14 w 28"/>
                    <a:gd name="T77" fmla="*/ 22 h 71"/>
                    <a:gd name="T78" fmla="*/ 14 w 28"/>
                    <a:gd name="T79" fmla="*/ 19 h 71"/>
                    <a:gd name="T80" fmla="*/ 14 w 28"/>
                    <a:gd name="T81" fmla="*/ 19 h 71"/>
                    <a:gd name="T82" fmla="*/ 14 w 28"/>
                    <a:gd name="T83" fmla="*/ 15 h 71"/>
                    <a:gd name="T84" fmla="*/ 14 w 28"/>
                    <a:gd name="T85" fmla="*/ 13 h 71"/>
                    <a:gd name="T86" fmla="*/ 14 w 28"/>
                    <a:gd name="T87" fmla="*/ 11 h 71"/>
                    <a:gd name="T88" fmla="*/ 14 w 28"/>
                    <a:gd name="T89" fmla="*/ 11 h 71"/>
                    <a:gd name="T90" fmla="*/ 14 w 28"/>
                    <a:gd name="T91" fmla="*/ 11 h 71"/>
                    <a:gd name="T92" fmla="*/ 14 w 28"/>
                    <a:gd name="T93" fmla="*/ 11 h 71"/>
                    <a:gd name="T94" fmla="*/ 14 w 28"/>
                    <a:gd name="T95" fmla="*/ 11 h 71"/>
                    <a:gd name="T96" fmla="*/ 14 w 28"/>
                    <a:gd name="T97" fmla="*/ 11 h 71"/>
                    <a:gd name="T98" fmla="*/ 14 w 28"/>
                    <a:gd name="T99" fmla="*/ 9 h 71"/>
                    <a:gd name="T100" fmla="*/ 15 w 28"/>
                    <a:gd name="T101" fmla="*/ 5 h 71"/>
                    <a:gd name="T102" fmla="*/ 15 w 28"/>
                    <a:gd name="T103" fmla="*/ 5 h 71"/>
                    <a:gd name="T104" fmla="*/ 15 w 28"/>
                    <a:gd name="T105" fmla="*/ 3 h 71"/>
                    <a:gd name="T106" fmla="*/ 16 w 28"/>
                    <a:gd name="T107" fmla="*/ 3 h 71"/>
                    <a:gd name="T108" fmla="*/ 17 w 28"/>
                    <a:gd name="T109" fmla="*/ 0 h 71"/>
                    <a:gd name="T110" fmla="*/ 17 w 28"/>
                    <a:gd name="T111" fmla="*/ 0 h 71"/>
                    <a:gd name="T112" fmla="*/ 17 w 28"/>
                    <a:gd name="T113" fmla="*/ 0 h 71"/>
                    <a:gd name="T114" fmla="*/ 18 w 28"/>
                    <a:gd name="T115" fmla="*/ 0 h 71"/>
                    <a:gd name="T116" fmla="*/ 19 w 28"/>
                    <a:gd name="T117" fmla="*/ 1 h 71"/>
                    <a:gd name="T118" fmla="*/ 19 w 28"/>
                    <a:gd name="T119" fmla="*/ 1 h 71"/>
                    <a:gd name="T120" fmla="*/ 19 w 28"/>
                    <a:gd name="T121" fmla="*/ 0 h 71"/>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 h="71">
                      <a:moveTo>
                        <a:pt x="0" y="70"/>
                      </a:moveTo>
                      <a:lnTo>
                        <a:pt x="1" y="70"/>
                      </a:lnTo>
                      <a:lnTo>
                        <a:pt x="2" y="70"/>
                      </a:lnTo>
                      <a:lnTo>
                        <a:pt x="3" y="71"/>
                      </a:lnTo>
                      <a:lnTo>
                        <a:pt x="3" y="70"/>
                      </a:lnTo>
                      <a:lnTo>
                        <a:pt x="4" y="70"/>
                      </a:lnTo>
                      <a:lnTo>
                        <a:pt x="5" y="68"/>
                      </a:lnTo>
                      <a:lnTo>
                        <a:pt x="5" y="69"/>
                      </a:lnTo>
                      <a:lnTo>
                        <a:pt x="5" y="68"/>
                      </a:lnTo>
                      <a:lnTo>
                        <a:pt x="6" y="67"/>
                      </a:lnTo>
                      <a:lnTo>
                        <a:pt x="7" y="66"/>
                      </a:lnTo>
                      <a:lnTo>
                        <a:pt x="7" y="67"/>
                      </a:lnTo>
                      <a:lnTo>
                        <a:pt x="7" y="66"/>
                      </a:lnTo>
                      <a:lnTo>
                        <a:pt x="8" y="65"/>
                      </a:lnTo>
                      <a:lnTo>
                        <a:pt x="8" y="63"/>
                      </a:lnTo>
                      <a:lnTo>
                        <a:pt x="9" y="64"/>
                      </a:lnTo>
                      <a:lnTo>
                        <a:pt x="10" y="61"/>
                      </a:lnTo>
                      <a:lnTo>
                        <a:pt x="10" y="59"/>
                      </a:lnTo>
                      <a:lnTo>
                        <a:pt x="11" y="59"/>
                      </a:lnTo>
                      <a:lnTo>
                        <a:pt x="12" y="56"/>
                      </a:lnTo>
                      <a:lnTo>
                        <a:pt x="12" y="54"/>
                      </a:lnTo>
                      <a:lnTo>
                        <a:pt x="13" y="53"/>
                      </a:lnTo>
                      <a:lnTo>
                        <a:pt x="14" y="51"/>
                      </a:lnTo>
                      <a:lnTo>
                        <a:pt x="14" y="47"/>
                      </a:lnTo>
                      <a:lnTo>
                        <a:pt x="15" y="46"/>
                      </a:lnTo>
                      <a:lnTo>
                        <a:pt x="15" y="42"/>
                      </a:lnTo>
                      <a:lnTo>
                        <a:pt x="16" y="39"/>
                      </a:lnTo>
                      <a:lnTo>
                        <a:pt x="17" y="36"/>
                      </a:lnTo>
                      <a:lnTo>
                        <a:pt x="17" y="33"/>
                      </a:lnTo>
                      <a:lnTo>
                        <a:pt x="18" y="31"/>
                      </a:lnTo>
                      <a:lnTo>
                        <a:pt x="19" y="28"/>
                      </a:lnTo>
                      <a:lnTo>
                        <a:pt x="19" y="24"/>
                      </a:lnTo>
                      <a:lnTo>
                        <a:pt x="20" y="22"/>
                      </a:lnTo>
                      <a:lnTo>
                        <a:pt x="21" y="18"/>
                      </a:lnTo>
                      <a:lnTo>
                        <a:pt x="21" y="16"/>
                      </a:lnTo>
                      <a:lnTo>
                        <a:pt x="22" y="12"/>
                      </a:lnTo>
                      <a:lnTo>
                        <a:pt x="22" y="11"/>
                      </a:lnTo>
                      <a:lnTo>
                        <a:pt x="23" y="9"/>
                      </a:lnTo>
                      <a:lnTo>
                        <a:pt x="24" y="5"/>
                      </a:lnTo>
                      <a:lnTo>
                        <a:pt x="24" y="3"/>
                      </a:lnTo>
                      <a:lnTo>
                        <a:pt x="25" y="3"/>
                      </a:lnTo>
                      <a:lnTo>
                        <a:pt x="26" y="0"/>
                      </a:lnTo>
                      <a:lnTo>
                        <a:pt x="27" y="0"/>
                      </a:lnTo>
                      <a:lnTo>
                        <a:pt x="28" y="1"/>
                      </a:lnTo>
                      <a:lnTo>
                        <a:pt x="2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8" name="Freeform 1756"/>
                <p:cNvSpPr>
                  <a:spLocks/>
                </p:cNvSpPr>
                <p:nvPr/>
              </p:nvSpPr>
              <p:spPr bwMode="auto">
                <a:xfrm>
                  <a:off x="2290" y="1514"/>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19" name="Freeform 1757"/>
                <p:cNvSpPr>
                  <a:spLocks/>
                </p:cNvSpPr>
                <p:nvPr/>
              </p:nvSpPr>
              <p:spPr bwMode="auto">
                <a:xfrm>
                  <a:off x="2291" y="1516"/>
                  <a:ext cx="2" cy="7"/>
                </a:xfrm>
                <a:custGeom>
                  <a:avLst/>
                  <a:gdLst>
                    <a:gd name="T0" fmla="*/ 0 w 2"/>
                    <a:gd name="T1" fmla="*/ 0 h 7"/>
                    <a:gd name="T2" fmla="*/ 1 w 2"/>
                    <a:gd name="T3" fmla="*/ 3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0" name="Freeform 1758"/>
                <p:cNvSpPr>
                  <a:spLocks/>
                </p:cNvSpPr>
                <p:nvPr/>
              </p:nvSpPr>
              <p:spPr bwMode="auto">
                <a:xfrm>
                  <a:off x="2293" y="1523"/>
                  <a:ext cx="2" cy="9"/>
                </a:xfrm>
                <a:custGeom>
                  <a:avLst/>
                  <a:gdLst>
                    <a:gd name="T0" fmla="*/ 0 w 2"/>
                    <a:gd name="T1" fmla="*/ 0 h 9"/>
                    <a:gd name="T2" fmla="*/ 1 w 2"/>
                    <a:gd name="T3" fmla="*/ 4 h 9"/>
                    <a:gd name="T4" fmla="*/ 2 w 2"/>
                    <a:gd name="T5" fmla="*/ 5 h 9"/>
                    <a:gd name="T6" fmla="*/ 2 w 2"/>
                    <a:gd name="T7" fmla="*/ 9 h 9"/>
                    <a:gd name="T8" fmla="*/ 2 w 2"/>
                    <a:gd name="T9" fmla="*/ 5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4"/>
                      </a:lnTo>
                      <a:lnTo>
                        <a:pt x="2" y="5"/>
                      </a:lnTo>
                      <a:lnTo>
                        <a:pt x="2" y="9"/>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1" name="Freeform 1759"/>
                <p:cNvSpPr>
                  <a:spLocks/>
                </p:cNvSpPr>
                <p:nvPr/>
              </p:nvSpPr>
              <p:spPr bwMode="auto">
                <a:xfrm>
                  <a:off x="2295" y="1532"/>
                  <a:ext cx="1" cy="8"/>
                </a:xfrm>
                <a:custGeom>
                  <a:avLst/>
                  <a:gdLst>
                    <a:gd name="T0" fmla="*/ 0 w 2"/>
                    <a:gd name="T1" fmla="*/ 0 h 9"/>
                    <a:gd name="T2" fmla="*/ 1 w 2"/>
                    <a:gd name="T3" fmla="*/ 3 h 9"/>
                    <a:gd name="T4" fmla="*/ 1 w 2"/>
                    <a:gd name="T5" fmla="*/ 4 h 9"/>
                    <a:gd name="T6" fmla="*/ 1 w 2"/>
                    <a:gd name="T7" fmla="*/ 4 h 9"/>
                    <a:gd name="T8" fmla="*/ 1 w 2"/>
                    <a:gd name="T9" fmla="*/ 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3"/>
                      </a:lnTo>
                      <a:lnTo>
                        <a:pt x="2" y="6"/>
                      </a:lnTo>
                      <a:lnTo>
                        <a:pt x="2" y="9"/>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2" name="Freeform 1760"/>
                <p:cNvSpPr>
                  <a:spLocks/>
                </p:cNvSpPr>
                <p:nvPr/>
              </p:nvSpPr>
              <p:spPr bwMode="auto">
                <a:xfrm>
                  <a:off x="2296" y="1540"/>
                  <a:ext cx="1" cy="7"/>
                </a:xfrm>
                <a:custGeom>
                  <a:avLst/>
                  <a:gdLst>
                    <a:gd name="T0" fmla="*/ 0 w 1"/>
                    <a:gd name="T1" fmla="*/ 0 h 7"/>
                    <a:gd name="T2" fmla="*/ 1 w 1"/>
                    <a:gd name="T3" fmla="*/ 3 h 7"/>
                    <a:gd name="T4" fmla="*/ 1 w 1"/>
                    <a:gd name="T5" fmla="*/ 7 h 7"/>
                    <a:gd name="T6" fmla="*/ 1 w 1"/>
                    <a:gd name="T7" fmla="*/ 3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0"/>
                      </a:moveTo>
                      <a:lnTo>
                        <a:pt x="1" y="3"/>
                      </a:lnTo>
                      <a:lnTo>
                        <a:pt x="1" y="7"/>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3" name="Freeform 1761"/>
                <p:cNvSpPr>
                  <a:spLocks/>
                </p:cNvSpPr>
                <p:nvPr/>
              </p:nvSpPr>
              <p:spPr bwMode="auto">
                <a:xfrm>
                  <a:off x="2297" y="1547"/>
                  <a:ext cx="2" cy="9"/>
                </a:xfrm>
                <a:custGeom>
                  <a:avLst/>
                  <a:gdLst>
                    <a:gd name="T0" fmla="*/ 0 w 2"/>
                    <a:gd name="T1" fmla="*/ 0 h 10"/>
                    <a:gd name="T2" fmla="*/ 1 w 2"/>
                    <a:gd name="T3" fmla="*/ 3 h 10"/>
                    <a:gd name="T4" fmla="*/ 2 w 2"/>
                    <a:gd name="T5" fmla="*/ 5 h 10"/>
                    <a:gd name="T6" fmla="*/ 2 w 2"/>
                    <a:gd name="T7" fmla="*/ 5 h 10"/>
                    <a:gd name="T8" fmla="*/ 2 w 2"/>
                    <a:gd name="T9" fmla="*/ 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3"/>
                      </a:lnTo>
                      <a:lnTo>
                        <a:pt x="2" y="6"/>
                      </a:lnTo>
                      <a:lnTo>
                        <a:pt x="2" y="10"/>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4" name="Freeform 1762"/>
                <p:cNvSpPr>
                  <a:spLocks/>
                </p:cNvSpPr>
                <p:nvPr/>
              </p:nvSpPr>
              <p:spPr bwMode="auto">
                <a:xfrm>
                  <a:off x="2299" y="1556"/>
                  <a:ext cx="2" cy="8"/>
                </a:xfrm>
                <a:custGeom>
                  <a:avLst/>
                  <a:gdLst>
                    <a:gd name="T0" fmla="*/ 0 w 2"/>
                    <a:gd name="T1" fmla="*/ 0 h 8"/>
                    <a:gd name="T2" fmla="*/ 1 w 2"/>
                    <a:gd name="T3" fmla="*/ 2 h 8"/>
                    <a:gd name="T4" fmla="*/ 2 w 2"/>
                    <a:gd name="T5" fmla="*/ 6 h 8"/>
                    <a:gd name="T6" fmla="*/ 2 w 2"/>
                    <a:gd name="T7" fmla="*/ 8 h 8"/>
                    <a:gd name="T8" fmla="*/ 2 w 2"/>
                    <a:gd name="T9" fmla="*/ 6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2"/>
                      </a:lnTo>
                      <a:lnTo>
                        <a:pt x="2" y="6"/>
                      </a:lnTo>
                      <a:lnTo>
                        <a:pt x="2" y="8"/>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5" name="Freeform 1763"/>
                <p:cNvSpPr>
                  <a:spLocks/>
                </p:cNvSpPr>
                <p:nvPr/>
              </p:nvSpPr>
              <p:spPr bwMode="auto">
                <a:xfrm>
                  <a:off x="2301" y="1564"/>
                  <a:ext cx="2" cy="6"/>
                </a:xfrm>
                <a:custGeom>
                  <a:avLst/>
                  <a:gdLst>
                    <a:gd name="T0" fmla="*/ 0 w 2"/>
                    <a:gd name="T1" fmla="*/ 0 h 6"/>
                    <a:gd name="T2" fmla="*/ 1 w 2"/>
                    <a:gd name="T3" fmla="*/ 2 h 6"/>
                    <a:gd name="T4" fmla="*/ 2 w 2"/>
                    <a:gd name="T5" fmla="*/ 3 h 6"/>
                    <a:gd name="T6" fmla="*/ 2 w 2"/>
                    <a:gd name="T7" fmla="*/ 6 h 6"/>
                    <a:gd name="T8" fmla="*/ 2 w 2"/>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3"/>
                      </a:lnTo>
                      <a:lnTo>
                        <a:pt x="2" y="6"/>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6" name="Freeform 1764"/>
                <p:cNvSpPr>
                  <a:spLocks/>
                </p:cNvSpPr>
                <p:nvPr/>
              </p:nvSpPr>
              <p:spPr bwMode="auto">
                <a:xfrm>
                  <a:off x="2303" y="1570"/>
                  <a:ext cx="3" cy="7"/>
                </a:xfrm>
                <a:custGeom>
                  <a:avLst/>
                  <a:gdLst>
                    <a:gd name="T0" fmla="*/ 0 w 3"/>
                    <a:gd name="T1" fmla="*/ 0 h 7"/>
                    <a:gd name="T2" fmla="*/ 1 w 3"/>
                    <a:gd name="T3" fmla="*/ 2 h 7"/>
                    <a:gd name="T4" fmla="*/ 1 w 3"/>
                    <a:gd name="T5" fmla="*/ 5 h 7"/>
                    <a:gd name="T6" fmla="*/ 1 w 3"/>
                    <a:gd name="T7" fmla="*/ 2 h 7"/>
                    <a:gd name="T8" fmla="*/ 2 w 3"/>
                    <a:gd name="T9" fmla="*/ 4 h 7"/>
                    <a:gd name="T10" fmla="*/ 3 w 3"/>
                    <a:gd name="T11" fmla="*/ 7 h 7"/>
                    <a:gd name="T12" fmla="*/ 3 w 3"/>
                    <a:gd name="T13" fmla="*/ 7 h 7"/>
                    <a:gd name="T14" fmla="*/ 3 w 3"/>
                    <a:gd name="T15" fmla="*/ 7 h 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7">
                      <a:moveTo>
                        <a:pt x="0" y="0"/>
                      </a:moveTo>
                      <a:lnTo>
                        <a:pt x="1" y="2"/>
                      </a:lnTo>
                      <a:lnTo>
                        <a:pt x="1" y="5"/>
                      </a:lnTo>
                      <a:lnTo>
                        <a:pt x="1" y="2"/>
                      </a:lnTo>
                      <a:lnTo>
                        <a:pt x="2" y="4"/>
                      </a:lnTo>
                      <a:lnTo>
                        <a:pt x="3"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7" name="Freeform 1765"/>
                <p:cNvSpPr>
                  <a:spLocks/>
                </p:cNvSpPr>
                <p:nvPr/>
              </p:nvSpPr>
              <p:spPr bwMode="auto">
                <a:xfrm>
                  <a:off x="2306" y="1577"/>
                  <a:ext cx="4" cy="2"/>
                </a:xfrm>
                <a:custGeom>
                  <a:avLst/>
                  <a:gdLst>
                    <a:gd name="T0" fmla="*/ 0 w 4"/>
                    <a:gd name="T1" fmla="*/ 0 h 2"/>
                    <a:gd name="T2" fmla="*/ 1 w 4"/>
                    <a:gd name="T3" fmla="*/ 1 h 2"/>
                    <a:gd name="T4" fmla="*/ 2 w 4"/>
                    <a:gd name="T5" fmla="*/ 1 h 2"/>
                    <a:gd name="T6" fmla="*/ 2 w 4"/>
                    <a:gd name="T7" fmla="*/ 1 h 2"/>
                    <a:gd name="T8" fmla="*/ 2 w 4"/>
                    <a:gd name="T9" fmla="*/ 1 h 2"/>
                    <a:gd name="T10" fmla="*/ 3 w 4"/>
                    <a:gd name="T11" fmla="*/ 1 h 2"/>
                    <a:gd name="T12" fmla="*/ 4 w 4"/>
                    <a:gd name="T13" fmla="*/ 1 h 2"/>
                    <a:gd name="T14" fmla="*/ 4 w 4"/>
                    <a:gd name="T15" fmla="*/ 2 h 2"/>
                    <a:gd name="T16" fmla="*/ 4 w 4"/>
                    <a:gd name="T17" fmla="*/ 1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1"/>
                      </a:lnTo>
                      <a:lnTo>
                        <a:pt x="2" y="1"/>
                      </a:lnTo>
                      <a:lnTo>
                        <a:pt x="3" y="1"/>
                      </a:lnTo>
                      <a:lnTo>
                        <a:pt x="4" y="1"/>
                      </a:lnTo>
                      <a:lnTo>
                        <a:pt x="4" y="2"/>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8" name="Freeform 1766"/>
                <p:cNvSpPr>
                  <a:spLocks/>
                </p:cNvSpPr>
                <p:nvPr/>
              </p:nvSpPr>
              <p:spPr bwMode="auto">
                <a:xfrm>
                  <a:off x="2310" y="1579"/>
                  <a:ext cx="3" cy="1"/>
                </a:xfrm>
                <a:custGeom>
                  <a:avLst/>
                  <a:gdLst>
                    <a:gd name="T0" fmla="*/ 0 w 3"/>
                    <a:gd name="T1" fmla="*/ 0 h 2"/>
                    <a:gd name="T2" fmla="*/ 1 w 3"/>
                    <a:gd name="T3" fmla="*/ 1 h 2"/>
                    <a:gd name="T4" fmla="*/ 1 w 3"/>
                    <a:gd name="T5" fmla="*/ 1 h 2"/>
                    <a:gd name="T6" fmla="*/ 1 w 3"/>
                    <a:gd name="T7" fmla="*/ 1 h 2"/>
                    <a:gd name="T8" fmla="*/ 2 w 3"/>
                    <a:gd name="T9" fmla="*/ 1 h 2"/>
                    <a:gd name="T10" fmla="*/ 3 w 3"/>
                    <a:gd name="T11" fmla="*/ 1 h 2"/>
                    <a:gd name="T12" fmla="*/ 3 w 3"/>
                    <a:gd name="T13" fmla="*/ 1 h 2"/>
                    <a:gd name="T14" fmla="*/ 3 w 3"/>
                    <a:gd name="T15" fmla="*/ 1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1"/>
                      </a:lnTo>
                      <a:lnTo>
                        <a:pt x="1" y="2"/>
                      </a:lnTo>
                      <a:lnTo>
                        <a:pt x="1" y="1"/>
                      </a:lnTo>
                      <a:lnTo>
                        <a:pt x="2" y="1"/>
                      </a:lnTo>
                      <a:lnTo>
                        <a:pt x="3" y="2"/>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29" name="Freeform 1767"/>
                <p:cNvSpPr>
                  <a:spLocks/>
                </p:cNvSpPr>
                <p:nvPr/>
              </p:nvSpPr>
              <p:spPr bwMode="auto">
                <a:xfrm>
                  <a:off x="2313" y="1580"/>
                  <a:ext cx="10" cy="3"/>
                </a:xfrm>
                <a:custGeom>
                  <a:avLst/>
                  <a:gdLst>
                    <a:gd name="T0" fmla="*/ 0 w 11"/>
                    <a:gd name="T1" fmla="*/ 1 h 4"/>
                    <a:gd name="T2" fmla="*/ 1 w 11"/>
                    <a:gd name="T3" fmla="*/ 2 h 4"/>
                    <a:gd name="T4" fmla="*/ 2 w 11"/>
                    <a:gd name="T5" fmla="*/ 0 h 4"/>
                    <a:gd name="T6" fmla="*/ 2 w 11"/>
                    <a:gd name="T7" fmla="*/ 2 h 4"/>
                    <a:gd name="T8" fmla="*/ 2 w 11"/>
                    <a:gd name="T9" fmla="*/ 0 h 4"/>
                    <a:gd name="T10" fmla="*/ 3 w 11"/>
                    <a:gd name="T11" fmla="*/ 1 h 4"/>
                    <a:gd name="T12" fmla="*/ 4 w 11"/>
                    <a:gd name="T13" fmla="*/ 2 h 4"/>
                    <a:gd name="T14" fmla="*/ 4 w 11"/>
                    <a:gd name="T15" fmla="*/ 2 h 4"/>
                    <a:gd name="T16" fmla="*/ 4 w 11"/>
                    <a:gd name="T17" fmla="*/ 2 h 4"/>
                    <a:gd name="T18" fmla="*/ 5 w 11"/>
                    <a:gd name="T19" fmla="*/ 1 h 4"/>
                    <a:gd name="T20" fmla="*/ 5 w 11"/>
                    <a:gd name="T21" fmla="*/ 2 h 4"/>
                    <a:gd name="T22" fmla="*/ 5 w 11"/>
                    <a:gd name="T23" fmla="*/ 1 h 4"/>
                    <a:gd name="T24" fmla="*/ 5 w 11"/>
                    <a:gd name="T25" fmla="*/ 1 h 4"/>
                    <a:gd name="T26" fmla="*/ 5 w 11"/>
                    <a:gd name="T27" fmla="*/ 2 h 4"/>
                    <a:gd name="T28" fmla="*/ 5 w 11"/>
                    <a:gd name="T29" fmla="*/ 2 h 4"/>
                    <a:gd name="T30" fmla="*/ 5 w 11"/>
                    <a:gd name="T31" fmla="*/ 2 h 4"/>
                    <a:gd name="T32" fmla="*/ 5 w 11"/>
                    <a:gd name="T33" fmla="*/ 2 h 4"/>
                    <a:gd name="T34" fmla="*/ 5 w 11"/>
                    <a:gd name="T35" fmla="*/ 2 h 4"/>
                    <a:gd name="T36" fmla="*/ 5 w 11"/>
                    <a:gd name="T37" fmla="*/ 2 h 4"/>
                    <a:gd name="T38" fmla="*/ 5 w 11"/>
                    <a:gd name="T39" fmla="*/ 2 h 4"/>
                    <a:gd name="T40" fmla="*/ 5 w 11"/>
                    <a:gd name="T41" fmla="*/ 2 h 4"/>
                    <a:gd name="T42" fmla="*/ 5 w 11"/>
                    <a:gd name="T43" fmla="*/ 2 h 4"/>
                    <a:gd name="T44" fmla="*/ 5 w 11"/>
                    <a:gd name="T45" fmla="*/ 2 h 4"/>
                    <a:gd name="T46" fmla="*/ 5 w 11"/>
                    <a:gd name="T47" fmla="*/ 2 h 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4">
                      <a:moveTo>
                        <a:pt x="0" y="1"/>
                      </a:moveTo>
                      <a:lnTo>
                        <a:pt x="1" y="2"/>
                      </a:lnTo>
                      <a:lnTo>
                        <a:pt x="2" y="0"/>
                      </a:lnTo>
                      <a:lnTo>
                        <a:pt x="2" y="2"/>
                      </a:lnTo>
                      <a:lnTo>
                        <a:pt x="2" y="0"/>
                      </a:lnTo>
                      <a:lnTo>
                        <a:pt x="3" y="1"/>
                      </a:lnTo>
                      <a:lnTo>
                        <a:pt x="4" y="2"/>
                      </a:lnTo>
                      <a:lnTo>
                        <a:pt x="5" y="1"/>
                      </a:lnTo>
                      <a:lnTo>
                        <a:pt x="5" y="2"/>
                      </a:lnTo>
                      <a:lnTo>
                        <a:pt x="5" y="1"/>
                      </a:lnTo>
                      <a:lnTo>
                        <a:pt x="6" y="1"/>
                      </a:lnTo>
                      <a:lnTo>
                        <a:pt x="7" y="2"/>
                      </a:lnTo>
                      <a:lnTo>
                        <a:pt x="8" y="2"/>
                      </a:lnTo>
                      <a:lnTo>
                        <a:pt x="9" y="3"/>
                      </a:lnTo>
                      <a:lnTo>
                        <a:pt x="9" y="4"/>
                      </a:lnTo>
                      <a:lnTo>
                        <a:pt x="9" y="3"/>
                      </a:lnTo>
                      <a:lnTo>
                        <a:pt x="10" y="2"/>
                      </a:lnTo>
                      <a:lnTo>
                        <a:pt x="1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0" name="Freeform 1768"/>
                <p:cNvSpPr>
                  <a:spLocks/>
                </p:cNvSpPr>
                <p:nvPr/>
              </p:nvSpPr>
              <p:spPr bwMode="auto">
                <a:xfrm>
                  <a:off x="2323" y="1580"/>
                  <a:ext cx="10" cy="3"/>
                </a:xfrm>
                <a:custGeom>
                  <a:avLst/>
                  <a:gdLst>
                    <a:gd name="T0" fmla="*/ 0 w 10"/>
                    <a:gd name="T1" fmla="*/ 1 h 3"/>
                    <a:gd name="T2" fmla="*/ 1 w 10"/>
                    <a:gd name="T3" fmla="*/ 2 h 3"/>
                    <a:gd name="T4" fmla="*/ 1 w 10"/>
                    <a:gd name="T5" fmla="*/ 3 h 3"/>
                    <a:gd name="T6" fmla="*/ 1 w 10"/>
                    <a:gd name="T7" fmla="*/ 2 h 3"/>
                    <a:gd name="T8" fmla="*/ 2 w 10"/>
                    <a:gd name="T9" fmla="*/ 2 h 3"/>
                    <a:gd name="T10" fmla="*/ 3 w 10"/>
                    <a:gd name="T11" fmla="*/ 2 h 3"/>
                    <a:gd name="T12" fmla="*/ 3 w 10"/>
                    <a:gd name="T13" fmla="*/ 2 h 3"/>
                    <a:gd name="T14" fmla="*/ 3 w 10"/>
                    <a:gd name="T15" fmla="*/ 1 h 3"/>
                    <a:gd name="T16" fmla="*/ 4 w 10"/>
                    <a:gd name="T17" fmla="*/ 1 h 3"/>
                    <a:gd name="T18" fmla="*/ 5 w 10"/>
                    <a:gd name="T19" fmla="*/ 0 h 3"/>
                    <a:gd name="T20" fmla="*/ 5 w 10"/>
                    <a:gd name="T21" fmla="*/ 1 h 3"/>
                    <a:gd name="T22" fmla="*/ 5 w 10"/>
                    <a:gd name="T23" fmla="*/ 0 h 3"/>
                    <a:gd name="T24" fmla="*/ 6 w 10"/>
                    <a:gd name="T25" fmla="*/ 1 h 3"/>
                    <a:gd name="T26" fmla="*/ 7 w 10"/>
                    <a:gd name="T27" fmla="*/ 0 h 3"/>
                    <a:gd name="T28" fmla="*/ 7 w 10"/>
                    <a:gd name="T29" fmla="*/ 1 h 3"/>
                    <a:gd name="T30" fmla="*/ 7 w 10"/>
                    <a:gd name="T31" fmla="*/ 0 h 3"/>
                    <a:gd name="T32" fmla="*/ 8 w 10"/>
                    <a:gd name="T33" fmla="*/ 1 h 3"/>
                    <a:gd name="T34" fmla="*/ 8 w 10"/>
                    <a:gd name="T35" fmla="*/ 1 h 3"/>
                    <a:gd name="T36" fmla="*/ 8 w 10"/>
                    <a:gd name="T37" fmla="*/ 0 h 3"/>
                    <a:gd name="T38" fmla="*/ 9 w 10"/>
                    <a:gd name="T39" fmla="*/ 1 h 3"/>
                    <a:gd name="T40" fmla="*/ 10 w 10"/>
                    <a:gd name="T41" fmla="*/ 0 h 3"/>
                    <a:gd name="T42" fmla="*/ 10 w 10"/>
                    <a:gd name="T43" fmla="*/ 0 h 3"/>
                    <a:gd name="T44" fmla="*/ 10 w 10"/>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1"/>
                      </a:moveTo>
                      <a:lnTo>
                        <a:pt x="1" y="2"/>
                      </a:lnTo>
                      <a:lnTo>
                        <a:pt x="1" y="3"/>
                      </a:lnTo>
                      <a:lnTo>
                        <a:pt x="1" y="2"/>
                      </a:lnTo>
                      <a:lnTo>
                        <a:pt x="2" y="2"/>
                      </a:lnTo>
                      <a:lnTo>
                        <a:pt x="3" y="2"/>
                      </a:lnTo>
                      <a:lnTo>
                        <a:pt x="3" y="1"/>
                      </a:lnTo>
                      <a:lnTo>
                        <a:pt x="4" y="1"/>
                      </a:lnTo>
                      <a:lnTo>
                        <a:pt x="5" y="0"/>
                      </a:lnTo>
                      <a:lnTo>
                        <a:pt x="5" y="1"/>
                      </a:lnTo>
                      <a:lnTo>
                        <a:pt x="5" y="0"/>
                      </a:lnTo>
                      <a:lnTo>
                        <a:pt x="6" y="1"/>
                      </a:lnTo>
                      <a:lnTo>
                        <a:pt x="7" y="0"/>
                      </a:lnTo>
                      <a:lnTo>
                        <a:pt x="7" y="1"/>
                      </a:lnTo>
                      <a:lnTo>
                        <a:pt x="7" y="0"/>
                      </a:lnTo>
                      <a:lnTo>
                        <a:pt x="8" y="1"/>
                      </a:lnTo>
                      <a:lnTo>
                        <a:pt x="8" y="0"/>
                      </a:lnTo>
                      <a:lnTo>
                        <a:pt x="9" y="1"/>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1" name="Freeform 1769"/>
                <p:cNvSpPr>
                  <a:spLocks/>
                </p:cNvSpPr>
                <p:nvPr/>
              </p:nvSpPr>
              <p:spPr bwMode="auto">
                <a:xfrm>
                  <a:off x="2333" y="1580"/>
                  <a:ext cx="7" cy="2"/>
                </a:xfrm>
                <a:custGeom>
                  <a:avLst/>
                  <a:gdLst>
                    <a:gd name="T0" fmla="*/ 0 w 7"/>
                    <a:gd name="T1" fmla="*/ 1 h 3"/>
                    <a:gd name="T2" fmla="*/ 1 w 7"/>
                    <a:gd name="T3" fmla="*/ 1 h 3"/>
                    <a:gd name="T4" fmla="*/ 2 w 7"/>
                    <a:gd name="T5" fmla="*/ 1 h 3"/>
                    <a:gd name="T6" fmla="*/ 2 w 7"/>
                    <a:gd name="T7" fmla="*/ 1 h 3"/>
                    <a:gd name="T8" fmla="*/ 2 w 7"/>
                    <a:gd name="T9" fmla="*/ 1 h 3"/>
                    <a:gd name="T10" fmla="*/ 3 w 7"/>
                    <a:gd name="T11" fmla="*/ 0 h 3"/>
                    <a:gd name="T12" fmla="*/ 3 w 7"/>
                    <a:gd name="T13" fmla="*/ 1 h 3"/>
                    <a:gd name="T14" fmla="*/ 3 w 7"/>
                    <a:gd name="T15" fmla="*/ 0 h 3"/>
                    <a:gd name="T16" fmla="*/ 4 w 7"/>
                    <a:gd name="T17" fmla="*/ 1 h 3"/>
                    <a:gd name="T18" fmla="*/ 5 w 7"/>
                    <a:gd name="T19" fmla="*/ 1 h 3"/>
                    <a:gd name="T20" fmla="*/ 5 w 7"/>
                    <a:gd name="T21" fmla="*/ 1 h 3"/>
                    <a:gd name="T22" fmla="*/ 5 w 7"/>
                    <a:gd name="T23" fmla="*/ 1 h 3"/>
                    <a:gd name="T24" fmla="*/ 6 w 7"/>
                    <a:gd name="T25" fmla="*/ 1 h 3"/>
                    <a:gd name="T26" fmla="*/ 7 w 7"/>
                    <a:gd name="T27" fmla="*/ 1 h 3"/>
                    <a:gd name="T28" fmla="*/ 7 w 7"/>
                    <a:gd name="T29" fmla="*/ 1 h 3"/>
                    <a:gd name="T30" fmla="*/ 7 w 7"/>
                    <a:gd name="T31" fmla="*/ 1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1"/>
                      </a:moveTo>
                      <a:lnTo>
                        <a:pt x="1" y="1"/>
                      </a:lnTo>
                      <a:lnTo>
                        <a:pt x="2" y="3"/>
                      </a:lnTo>
                      <a:lnTo>
                        <a:pt x="2" y="1"/>
                      </a:lnTo>
                      <a:lnTo>
                        <a:pt x="3" y="0"/>
                      </a:lnTo>
                      <a:lnTo>
                        <a:pt x="3" y="2"/>
                      </a:lnTo>
                      <a:lnTo>
                        <a:pt x="3" y="0"/>
                      </a:lnTo>
                      <a:lnTo>
                        <a:pt x="4" y="1"/>
                      </a:lnTo>
                      <a:lnTo>
                        <a:pt x="5" y="2"/>
                      </a:lnTo>
                      <a:lnTo>
                        <a:pt x="5" y="1"/>
                      </a:lnTo>
                      <a:lnTo>
                        <a:pt x="6" y="2"/>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2" name="Freeform 1770"/>
                <p:cNvSpPr>
                  <a:spLocks/>
                </p:cNvSpPr>
                <p:nvPr/>
              </p:nvSpPr>
              <p:spPr bwMode="auto">
                <a:xfrm>
                  <a:off x="2340" y="1580"/>
                  <a:ext cx="13" cy="3"/>
                </a:xfrm>
                <a:custGeom>
                  <a:avLst/>
                  <a:gdLst>
                    <a:gd name="T0" fmla="*/ 0 w 14"/>
                    <a:gd name="T1" fmla="*/ 1 h 3"/>
                    <a:gd name="T2" fmla="*/ 1 w 14"/>
                    <a:gd name="T3" fmla="*/ 2 h 3"/>
                    <a:gd name="T4" fmla="*/ 2 w 14"/>
                    <a:gd name="T5" fmla="*/ 3 h 3"/>
                    <a:gd name="T6" fmla="*/ 2 w 14"/>
                    <a:gd name="T7" fmla="*/ 3 h 3"/>
                    <a:gd name="T8" fmla="*/ 2 w 14"/>
                    <a:gd name="T9" fmla="*/ 1 h 3"/>
                    <a:gd name="T10" fmla="*/ 3 w 14"/>
                    <a:gd name="T11" fmla="*/ 2 h 3"/>
                    <a:gd name="T12" fmla="*/ 3 w 14"/>
                    <a:gd name="T13" fmla="*/ 2 h 3"/>
                    <a:gd name="T14" fmla="*/ 3 w 14"/>
                    <a:gd name="T15" fmla="*/ 1 h 3"/>
                    <a:gd name="T16" fmla="*/ 4 w 14"/>
                    <a:gd name="T17" fmla="*/ 2 h 3"/>
                    <a:gd name="T18" fmla="*/ 5 w 14"/>
                    <a:gd name="T19" fmla="*/ 2 h 3"/>
                    <a:gd name="T20" fmla="*/ 5 w 14"/>
                    <a:gd name="T21" fmla="*/ 2 h 3"/>
                    <a:gd name="T22" fmla="*/ 5 w 14"/>
                    <a:gd name="T23" fmla="*/ 2 h 3"/>
                    <a:gd name="T24" fmla="*/ 6 w 14"/>
                    <a:gd name="T25" fmla="*/ 1 h 3"/>
                    <a:gd name="T26" fmla="*/ 7 w 14"/>
                    <a:gd name="T27" fmla="*/ 2 h 3"/>
                    <a:gd name="T28" fmla="*/ 7 w 14"/>
                    <a:gd name="T29" fmla="*/ 2 h 3"/>
                    <a:gd name="T30" fmla="*/ 7 w 14"/>
                    <a:gd name="T31" fmla="*/ 0 h 3"/>
                    <a:gd name="T32" fmla="*/ 7 w 14"/>
                    <a:gd name="T33" fmla="*/ 1 h 3"/>
                    <a:gd name="T34" fmla="*/ 7 w 14"/>
                    <a:gd name="T35" fmla="*/ 2 h 3"/>
                    <a:gd name="T36" fmla="*/ 7 w 14"/>
                    <a:gd name="T37" fmla="*/ 2 h 3"/>
                    <a:gd name="T38" fmla="*/ 7 w 14"/>
                    <a:gd name="T39" fmla="*/ 2 h 3"/>
                    <a:gd name="T40" fmla="*/ 7 w 14"/>
                    <a:gd name="T41" fmla="*/ 2 h 3"/>
                    <a:gd name="T42" fmla="*/ 7 w 14"/>
                    <a:gd name="T43" fmla="*/ 2 h 3"/>
                    <a:gd name="T44" fmla="*/ 7 w 14"/>
                    <a:gd name="T45" fmla="*/ 0 h 3"/>
                    <a:gd name="T46" fmla="*/ 7 w 14"/>
                    <a:gd name="T47" fmla="*/ 1 h 3"/>
                    <a:gd name="T48" fmla="*/ 7 w 14"/>
                    <a:gd name="T49" fmla="*/ 1 h 3"/>
                    <a:gd name="T50" fmla="*/ 7 w 14"/>
                    <a:gd name="T51" fmla="*/ 2 h 3"/>
                    <a:gd name="T52" fmla="*/ 7 w 14"/>
                    <a:gd name="T53" fmla="*/ 1 h 3"/>
                    <a:gd name="T54" fmla="*/ 7 w 14"/>
                    <a:gd name="T55" fmla="*/ 1 h 3"/>
                    <a:gd name="T56" fmla="*/ 7 w 14"/>
                    <a:gd name="T57" fmla="*/ 1 h 3"/>
                    <a:gd name="T58" fmla="*/ 7 w 14"/>
                    <a:gd name="T59" fmla="*/ 1 h 3"/>
                    <a:gd name="T60" fmla="*/ 7 w 14"/>
                    <a:gd name="T61" fmla="*/ 1 h 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3">
                      <a:moveTo>
                        <a:pt x="0" y="1"/>
                      </a:moveTo>
                      <a:lnTo>
                        <a:pt x="1" y="2"/>
                      </a:lnTo>
                      <a:lnTo>
                        <a:pt x="2" y="3"/>
                      </a:lnTo>
                      <a:lnTo>
                        <a:pt x="2" y="1"/>
                      </a:lnTo>
                      <a:lnTo>
                        <a:pt x="3" y="2"/>
                      </a:lnTo>
                      <a:lnTo>
                        <a:pt x="3" y="1"/>
                      </a:lnTo>
                      <a:lnTo>
                        <a:pt x="4" y="2"/>
                      </a:lnTo>
                      <a:lnTo>
                        <a:pt x="5" y="2"/>
                      </a:lnTo>
                      <a:lnTo>
                        <a:pt x="6" y="1"/>
                      </a:lnTo>
                      <a:lnTo>
                        <a:pt x="7" y="2"/>
                      </a:lnTo>
                      <a:lnTo>
                        <a:pt x="7" y="0"/>
                      </a:lnTo>
                      <a:lnTo>
                        <a:pt x="8" y="1"/>
                      </a:lnTo>
                      <a:lnTo>
                        <a:pt x="9" y="2"/>
                      </a:lnTo>
                      <a:lnTo>
                        <a:pt x="10" y="2"/>
                      </a:lnTo>
                      <a:lnTo>
                        <a:pt x="10" y="0"/>
                      </a:lnTo>
                      <a:lnTo>
                        <a:pt x="11" y="1"/>
                      </a:lnTo>
                      <a:lnTo>
                        <a:pt x="12" y="1"/>
                      </a:lnTo>
                      <a:lnTo>
                        <a:pt x="12" y="2"/>
                      </a:lnTo>
                      <a:lnTo>
                        <a:pt x="12" y="1"/>
                      </a:lnTo>
                      <a:lnTo>
                        <a:pt x="13" y="1"/>
                      </a:lnTo>
                      <a:lnTo>
                        <a:pt x="1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3" name="Freeform 1771"/>
                <p:cNvSpPr>
                  <a:spLocks/>
                </p:cNvSpPr>
                <p:nvPr/>
              </p:nvSpPr>
              <p:spPr bwMode="auto">
                <a:xfrm>
                  <a:off x="2353" y="1580"/>
                  <a:ext cx="5" cy="2"/>
                </a:xfrm>
                <a:custGeom>
                  <a:avLst/>
                  <a:gdLst>
                    <a:gd name="T0" fmla="*/ 0 w 5"/>
                    <a:gd name="T1" fmla="*/ 1 h 2"/>
                    <a:gd name="T2" fmla="*/ 1 w 5"/>
                    <a:gd name="T3" fmla="*/ 2 h 2"/>
                    <a:gd name="T4" fmla="*/ 2 w 5"/>
                    <a:gd name="T5" fmla="*/ 0 h 2"/>
                    <a:gd name="T6" fmla="*/ 2 w 5"/>
                    <a:gd name="T7" fmla="*/ 2 h 2"/>
                    <a:gd name="T8" fmla="*/ 2 w 5"/>
                    <a:gd name="T9" fmla="*/ 0 h 2"/>
                    <a:gd name="T10" fmla="*/ 3 w 5"/>
                    <a:gd name="T11" fmla="*/ 1 h 2"/>
                    <a:gd name="T12" fmla="*/ 3 w 5"/>
                    <a:gd name="T13" fmla="*/ 1 h 2"/>
                    <a:gd name="T14" fmla="*/ 3 w 5"/>
                    <a:gd name="T15" fmla="*/ 1 h 2"/>
                    <a:gd name="T16" fmla="*/ 4 w 5"/>
                    <a:gd name="T17" fmla="*/ 1 h 2"/>
                    <a:gd name="T18" fmla="*/ 5 w 5"/>
                    <a:gd name="T19" fmla="*/ 0 h 2"/>
                    <a:gd name="T20" fmla="*/ 5 w 5"/>
                    <a:gd name="T21" fmla="*/ 2 h 2"/>
                    <a:gd name="T22" fmla="*/ 5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2" y="0"/>
                      </a:lnTo>
                      <a:lnTo>
                        <a:pt x="2" y="2"/>
                      </a:lnTo>
                      <a:lnTo>
                        <a:pt x="2" y="0"/>
                      </a:lnTo>
                      <a:lnTo>
                        <a:pt x="3" y="1"/>
                      </a:lnTo>
                      <a:lnTo>
                        <a:pt x="4" y="1"/>
                      </a:lnTo>
                      <a:lnTo>
                        <a:pt x="5" y="0"/>
                      </a:lnTo>
                      <a:lnTo>
                        <a:pt x="5" y="2"/>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4" name="Freeform 1772"/>
                <p:cNvSpPr>
                  <a:spLocks/>
                </p:cNvSpPr>
                <p:nvPr/>
              </p:nvSpPr>
              <p:spPr bwMode="auto">
                <a:xfrm>
                  <a:off x="2358" y="1581"/>
                  <a:ext cx="2" cy="1"/>
                </a:xfrm>
                <a:custGeom>
                  <a:avLst/>
                  <a:gdLst>
                    <a:gd name="T0" fmla="*/ 0 w 2"/>
                    <a:gd name="T1" fmla="*/ 1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5" name="Freeform 1773"/>
                <p:cNvSpPr>
                  <a:spLocks/>
                </p:cNvSpPr>
                <p:nvPr/>
              </p:nvSpPr>
              <p:spPr bwMode="auto">
                <a:xfrm>
                  <a:off x="2360" y="1581"/>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6" name="Freeform 1774"/>
                <p:cNvSpPr>
                  <a:spLocks/>
                </p:cNvSpPr>
                <p:nvPr/>
              </p:nvSpPr>
              <p:spPr bwMode="auto">
                <a:xfrm>
                  <a:off x="2362" y="1580"/>
                  <a:ext cx="5" cy="3"/>
                </a:xfrm>
                <a:custGeom>
                  <a:avLst/>
                  <a:gdLst>
                    <a:gd name="T0" fmla="*/ 0 w 5"/>
                    <a:gd name="T1" fmla="*/ 2 h 3"/>
                    <a:gd name="T2" fmla="*/ 1 w 5"/>
                    <a:gd name="T3" fmla="*/ 3 h 3"/>
                    <a:gd name="T4" fmla="*/ 1 w 5"/>
                    <a:gd name="T5" fmla="*/ 3 h 3"/>
                    <a:gd name="T6" fmla="*/ 1 w 5"/>
                    <a:gd name="T7" fmla="*/ 2 h 3"/>
                    <a:gd name="T8" fmla="*/ 2 w 5"/>
                    <a:gd name="T9" fmla="*/ 2 h 3"/>
                    <a:gd name="T10" fmla="*/ 3 w 5"/>
                    <a:gd name="T11" fmla="*/ 1 h 3"/>
                    <a:gd name="T12" fmla="*/ 3 w 5"/>
                    <a:gd name="T13" fmla="*/ 2 h 3"/>
                    <a:gd name="T14" fmla="*/ 3 w 5"/>
                    <a:gd name="T15" fmla="*/ 1 h 3"/>
                    <a:gd name="T16" fmla="*/ 4 w 5"/>
                    <a:gd name="T17" fmla="*/ 0 h 3"/>
                    <a:gd name="T18" fmla="*/ 5 w 5"/>
                    <a:gd name="T19" fmla="*/ 1 h 3"/>
                    <a:gd name="T20" fmla="*/ 5 w 5"/>
                    <a:gd name="T21" fmla="*/ 2 h 3"/>
                    <a:gd name="T22" fmla="*/ 5 w 5"/>
                    <a:gd name="T23" fmla="*/ 1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2"/>
                      </a:moveTo>
                      <a:lnTo>
                        <a:pt x="1" y="3"/>
                      </a:lnTo>
                      <a:lnTo>
                        <a:pt x="1" y="2"/>
                      </a:lnTo>
                      <a:lnTo>
                        <a:pt x="2" y="2"/>
                      </a:lnTo>
                      <a:lnTo>
                        <a:pt x="3" y="1"/>
                      </a:lnTo>
                      <a:lnTo>
                        <a:pt x="3" y="2"/>
                      </a:lnTo>
                      <a:lnTo>
                        <a:pt x="3" y="1"/>
                      </a:lnTo>
                      <a:lnTo>
                        <a:pt x="4" y="0"/>
                      </a:lnTo>
                      <a:lnTo>
                        <a:pt x="5" y="1"/>
                      </a:lnTo>
                      <a:lnTo>
                        <a:pt x="5"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7" name="Freeform 1775"/>
                <p:cNvSpPr>
                  <a:spLocks/>
                </p:cNvSpPr>
                <p:nvPr/>
              </p:nvSpPr>
              <p:spPr bwMode="auto">
                <a:xfrm>
                  <a:off x="2367" y="1580"/>
                  <a:ext cx="4" cy="2"/>
                </a:xfrm>
                <a:custGeom>
                  <a:avLst/>
                  <a:gdLst>
                    <a:gd name="T0" fmla="*/ 0 w 5"/>
                    <a:gd name="T1" fmla="*/ 2 h 2"/>
                    <a:gd name="T2" fmla="*/ 1 w 5"/>
                    <a:gd name="T3" fmla="*/ 2 h 2"/>
                    <a:gd name="T4" fmla="*/ 2 w 5"/>
                    <a:gd name="T5" fmla="*/ 2 h 2"/>
                    <a:gd name="T6" fmla="*/ 2 w 5"/>
                    <a:gd name="T7" fmla="*/ 2 h 2"/>
                    <a:gd name="T8" fmla="*/ 2 w 5"/>
                    <a:gd name="T9" fmla="*/ 0 h 2"/>
                    <a:gd name="T10" fmla="*/ 2 w 5"/>
                    <a:gd name="T11" fmla="*/ 1 h 2"/>
                    <a:gd name="T12" fmla="*/ 2 w 5"/>
                    <a:gd name="T13" fmla="*/ 1 h 2"/>
                    <a:gd name="T14" fmla="*/ 2 w 5"/>
                    <a:gd name="T15" fmla="*/ 0 h 2"/>
                    <a:gd name="T16" fmla="*/ 2 w 5"/>
                    <a:gd name="T17" fmla="*/ 0 h 2"/>
                    <a:gd name="T18" fmla="*/ 2 w 5"/>
                    <a:gd name="T19" fmla="*/ 1 h 2"/>
                    <a:gd name="T20" fmla="*/ 2 w 5"/>
                    <a:gd name="T21" fmla="*/ 1 h 2"/>
                    <a:gd name="T22" fmla="*/ 2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2"/>
                      </a:moveTo>
                      <a:lnTo>
                        <a:pt x="1" y="2"/>
                      </a:lnTo>
                      <a:lnTo>
                        <a:pt x="2" y="2"/>
                      </a:lnTo>
                      <a:lnTo>
                        <a:pt x="2" y="0"/>
                      </a:lnTo>
                      <a:lnTo>
                        <a:pt x="3" y="1"/>
                      </a:lnTo>
                      <a:lnTo>
                        <a:pt x="3" y="0"/>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8" name="Freeform 1776"/>
                <p:cNvSpPr>
                  <a:spLocks/>
                </p:cNvSpPr>
                <p:nvPr/>
              </p:nvSpPr>
              <p:spPr bwMode="auto">
                <a:xfrm>
                  <a:off x="2371" y="1580"/>
                  <a:ext cx="4" cy="2"/>
                </a:xfrm>
                <a:custGeom>
                  <a:avLst/>
                  <a:gdLst>
                    <a:gd name="T0" fmla="*/ 0 w 4"/>
                    <a:gd name="T1" fmla="*/ 1 h 2"/>
                    <a:gd name="T2" fmla="*/ 1 w 4"/>
                    <a:gd name="T3" fmla="*/ 1 h 2"/>
                    <a:gd name="T4" fmla="*/ 2 w 4"/>
                    <a:gd name="T5" fmla="*/ 1 h 2"/>
                    <a:gd name="T6" fmla="*/ 2 w 4"/>
                    <a:gd name="T7" fmla="*/ 2 h 2"/>
                    <a:gd name="T8" fmla="*/ 2 w 4"/>
                    <a:gd name="T9" fmla="*/ 1 h 2"/>
                    <a:gd name="T10" fmla="*/ 3 w 4"/>
                    <a:gd name="T11" fmla="*/ 0 h 2"/>
                    <a:gd name="T12" fmla="*/ 4 w 4"/>
                    <a:gd name="T13" fmla="*/ 1 h 2"/>
                    <a:gd name="T14" fmla="*/ 4 w 4"/>
                    <a:gd name="T15" fmla="*/ 1 h 2"/>
                    <a:gd name="T16" fmla="*/ 4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1"/>
                      </a:moveTo>
                      <a:lnTo>
                        <a:pt x="1" y="1"/>
                      </a:lnTo>
                      <a:lnTo>
                        <a:pt x="2" y="1"/>
                      </a:lnTo>
                      <a:lnTo>
                        <a:pt x="2" y="2"/>
                      </a:lnTo>
                      <a:lnTo>
                        <a:pt x="2" y="1"/>
                      </a:lnTo>
                      <a:lnTo>
                        <a:pt x="3"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39" name="Freeform 1777"/>
                <p:cNvSpPr>
                  <a:spLocks/>
                </p:cNvSpPr>
                <p:nvPr/>
              </p:nvSpPr>
              <p:spPr bwMode="auto">
                <a:xfrm>
                  <a:off x="2375" y="1580"/>
                  <a:ext cx="10" cy="3"/>
                </a:xfrm>
                <a:custGeom>
                  <a:avLst/>
                  <a:gdLst>
                    <a:gd name="T0" fmla="*/ 0 w 10"/>
                    <a:gd name="T1" fmla="*/ 1 h 3"/>
                    <a:gd name="T2" fmla="*/ 1 w 10"/>
                    <a:gd name="T3" fmla="*/ 2 h 3"/>
                    <a:gd name="T4" fmla="*/ 1 w 10"/>
                    <a:gd name="T5" fmla="*/ 2 h 3"/>
                    <a:gd name="T6" fmla="*/ 1 w 10"/>
                    <a:gd name="T7" fmla="*/ 2 h 3"/>
                    <a:gd name="T8" fmla="*/ 2 w 10"/>
                    <a:gd name="T9" fmla="*/ 0 h 3"/>
                    <a:gd name="T10" fmla="*/ 3 w 10"/>
                    <a:gd name="T11" fmla="*/ 1 h 3"/>
                    <a:gd name="T12" fmla="*/ 3 w 10"/>
                    <a:gd name="T13" fmla="*/ 2 h 3"/>
                    <a:gd name="T14" fmla="*/ 3 w 10"/>
                    <a:gd name="T15" fmla="*/ 1 h 3"/>
                    <a:gd name="T16" fmla="*/ 4 w 10"/>
                    <a:gd name="T17" fmla="*/ 2 h 3"/>
                    <a:gd name="T18" fmla="*/ 5 w 10"/>
                    <a:gd name="T19" fmla="*/ 2 h 3"/>
                    <a:gd name="T20" fmla="*/ 5 w 10"/>
                    <a:gd name="T21" fmla="*/ 2 h 3"/>
                    <a:gd name="T22" fmla="*/ 5 w 10"/>
                    <a:gd name="T23" fmla="*/ 2 h 3"/>
                    <a:gd name="T24" fmla="*/ 6 w 10"/>
                    <a:gd name="T25" fmla="*/ 2 h 3"/>
                    <a:gd name="T26" fmla="*/ 7 w 10"/>
                    <a:gd name="T27" fmla="*/ 3 h 3"/>
                    <a:gd name="T28" fmla="*/ 7 w 10"/>
                    <a:gd name="T29" fmla="*/ 3 h 3"/>
                    <a:gd name="T30" fmla="*/ 7 w 10"/>
                    <a:gd name="T31" fmla="*/ 2 h 3"/>
                    <a:gd name="T32" fmla="*/ 8 w 10"/>
                    <a:gd name="T33" fmla="*/ 3 h 3"/>
                    <a:gd name="T34" fmla="*/ 8 w 10"/>
                    <a:gd name="T35" fmla="*/ 3 h 3"/>
                    <a:gd name="T36" fmla="*/ 8 w 10"/>
                    <a:gd name="T37" fmla="*/ 1 h 3"/>
                    <a:gd name="T38" fmla="*/ 9 w 10"/>
                    <a:gd name="T39" fmla="*/ 3 h 3"/>
                    <a:gd name="T40" fmla="*/ 10 w 10"/>
                    <a:gd name="T41" fmla="*/ 1 h 3"/>
                    <a:gd name="T42" fmla="*/ 10 w 10"/>
                    <a:gd name="T43" fmla="*/ 1 h 3"/>
                    <a:gd name="T44" fmla="*/ 10 w 10"/>
                    <a:gd name="T45" fmla="*/ 1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1"/>
                      </a:moveTo>
                      <a:lnTo>
                        <a:pt x="1" y="2"/>
                      </a:lnTo>
                      <a:lnTo>
                        <a:pt x="2" y="0"/>
                      </a:lnTo>
                      <a:lnTo>
                        <a:pt x="3" y="1"/>
                      </a:lnTo>
                      <a:lnTo>
                        <a:pt x="3" y="2"/>
                      </a:lnTo>
                      <a:lnTo>
                        <a:pt x="3" y="1"/>
                      </a:lnTo>
                      <a:lnTo>
                        <a:pt x="4" y="2"/>
                      </a:lnTo>
                      <a:lnTo>
                        <a:pt x="5" y="2"/>
                      </a:lnTo>
                      <a:lnTo>
                        <a:pt x="6" y="2"/>
                      </a:lnTo>
                      <a:lnTo>
                        <a:pt x="7" y="3"/>
                      </a:lnTo>
                      <a:lnTo>
                        <a:pt x="7" y="2"/>
                      </a:lnTo>
                      <a:lnTo>
                        <a:pt x="8" y="3"/>
                      </a:lnTo>
                      <a:lnTo>
                        <a:pt x="8" y="1"/>
                      </a:lnTo>
                      <a:lnTo>
                        <a:pt x="9" y="3"/>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0" name="Freeform 1778"/>
                <p:cNvSpPr>
                  <a:spLocks/>
                </p:cNvSpPr>
                <p:nvPr/>
              </p:nvSpPr>
              <p:spPr bwMode="auto">
                <a:xfrm>
                  <a:off x="2385" y="1580"/>
                  <a:ext cx="7" cy="2"/>
                </a:xfrm>
                <a:custGeom>
                  <a:avLst/>
                  <a:gdLst>
                    <a:gd name="T0" fmla="*/ 0 w 7"/>
                    <a:gd name="T1" fmla="*/ 1 h 2"/>
                    <a:gd name="T2" fmla="*/ 1 w 7"/>
                    <a:gd name="T3" fmla="*/ 2 h 2"/>
                    <a:gd name="T4" fmla="*/ 2 w 7"/>
                    <a:gd name="T5" fmla="*/ 1 h 2"/>
                    <a:gd name="T6" fmla="*/ 2 w 7"/>
                    <a:gd name="T7" fmla="*/ 2 h 2"/>
                    <a:gd name="T8" fmla="*/ 2 w 7"/>
                    <a:gd name="T9" fmla="*/ 1 h 2"/>
                    <a:gd name="T10" fmla="*/ 3 w 7"/>
                    <a:gd name="T11" fmla="*/ 1 h 2"/>
                    <a:gd name="T12" fmla="*/ 4 w 7"/>
                    <a:gd name="T13" fmla="*/ 1 h 2"/>
                    <a:gd name="T14" fmla="*/ 4 w 7"/>
                    <a:gd name="T15" fmla="*/ 1 h 2"/>
                    <a:gd name="T16" fmla="*/ 4 w 7"/>
                    <a:gd name="T17" fmla="*/ 1 h 2"/>
                    <a:gd name="T18" fmla="*/ 5 w 7"/>
                    <a:gd name="T19" fmla="*/ 0 h 2"/>
                    <a:gd name="T20" fmla="*/ 5 w 7"/>
                    <a:gd name="T21" fmla="*/ 1 h 2"/>
                    <a:gd name="T22" fmla="*/ 5 w 7"/>
                    <a:gd name="T23" fmla="*/ 0 h 2"/>
                    <a:gd name="T24" fmla="*/ 6 w 7"/>
                    <a:gd name="T25" fmla="*/ 1 h 2"/>
                    <a:gd name="T26" fmla="*/ 7 w 7"/>
                    <a:gd name="T27" fmla="*/ 1 h 2"/>
                    <a:gd name="T28" fmla="*/ 7 w 7"/>
                    <a:gd name="T29" fmla="*/ 1 h 2"/>
                    <a:gd name="T30" fmla="*/ 7 w 7"/>
                    <a:gd name="T31" fmla="*/ 1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1"/>
                      </a:moveTo>
                      <a:lnTo>
                        <a:pt x="1" y="2"/>
                      </a:lnTo>
                      <a:lnTo>
                        <a:pt x="2" y="1"/>
                      </a:lnTo>
                      <a:lnTo>
                        <a:pt x="2" y="2"/>
                      </a:lnTo>
                      <a:lnTo>
                        <a:pt x="2" y="1"/>
                      </a:lnTo>
                      <a:lnTo>
                        <a:pt x="3" y="1"/>
                      </a:lnTo>
                      <a:lnTo>
                        <a:pt x="4" y="1"/>
                      </a:lnTo>
                      <a:lnTo>
                        <a:pt x="5" y="0"/>
                      </a:lnTo>
                      <a:lnTo>
                        <a:pt x="5" y="1"/>
                      </a:lnTo>
                      <a:lnTo>
                        <a:pt x="5" y="0"/>
                      </a:lnTo>
                      <a:lnTo>
                        <a:pt x="6" y="1"/>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1" name="Freeform 1779"/>
                <p:cNvSpPr>
                  <a:spLocks/>
                </p:cNvSpPr>
                <p:nvPr/>
              </p:nvSpPr>
              <p:spPr bwMode="auto">
                <a:xfrm>
                  <a:off x="2392" y="1580"/>
                  <a:ext cx="4" cy="2"/>
                </a:xfrm>
                <a:custGeom>
                  <a:avLst/>
                  <a:gdLst>
                    <a:gd name="T0" fmla="*/ 0 w 5"/>
                    <a:gd name="T1" fmla="*/ 1 h 2"/>
                    <a:gd name="T2" fmla="*/ 1 w 5"/>
                    <a:gd name="T3" fmla="*/ 2 h 2"/>
                    <a:gd name="T4" fmla="*/ 2 w 5"/>
                    <a:gd name="T5" fmla="*/ 1 h 2"/>
                    <a:gd name="T6" fmla="*/ 2 w 5"/>
                    <a:gd name="T7" fmla="*/ 1 h 2"/>
                    <a:gd name="T8" fmla="*/ 2 w 5"/>
                    <a:gd name="T9" fmla="*/ 1 h 2"/>
                    <a:gd name="T10" fmla="*/ 2 w 5"/>
                    <a:gd name="T11" fmla="*/ 0 h 2"/>
                    <a:gd name="T12" fmla="*/ 2 w 5"/>
                    <a:gd name="T13" fmla="*/ 1 h 2"/>
                    <a:gd name="T14" fmla="*/ 2 w 5"/>
                    <a:gd name="T15" fmla="*/ 2 h 2"/>
                    <a:gd name="T16" fmla="*/ 2 w 5"/>
                    <a:gd name="T17" fmla="*/ 1 h 2"/>
                    <a:gd name="T18" fmla="*/ 2 w 5"/>
                    <a:gd name="T19" fmla="*/ 1 h 2"/>
                    <a:gd name="T20" fmla="*/ 2 w 5"/>
                    <a:gd name="T21" fmla="*/ 1 h 2"/>
                    <a:gd name="T22" fmla="*/ 2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2" y="1"/>
                      </a:lnTo>
                      <a:lnTo>
                        <a:pt x="3" y="0"/>
                      </a:lnTo>
                      <a:lnTo>
                        <a:pt x="4" y="1"/>
                      </a:lnTo>
                      <a:lnTo>
                        <a:pt x="4" y="2"/>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2" name="Freeform 1780"/>
                <p:cNvSpPr>
                  <a:spLocks/>
                </p:cNvSpPr>
                <p:nvPr/>
              </p:nvSpPr>
              <p:spPr bwMode="auto">
                <a:xfrm>
                  <a:off x="2396" y="158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3" name="Freeform 1781"/>
                <p:cNvSpPr>
                  <a:spLocks/>
                </p:cNvSpPr>
                <p:nvPr/>
              </p:nvSpPr>
              <p:spPr bwMode="auto">
                <a:xfrm>
                  <a:off x="2398" y="1581"/>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4" name="Freeform 1782"/>
                <p:cNvSpPr>
                  <a:spLocks/>
                </p:cNvSpPr>
                <p:nvPr/>
              </p:nvSpPr>
              <p:spPr bwMode="auto">
                <a:xfrm>
                  <a:off x="2400" y="1580"/>
                  <a:ext cx="10" cy="4"/>
                </a:xfrm>
                <a:custGeom>
                  <a:avLst/>
                  <a:gdLst>
                    <a:gd name="T0" fmla="*/ 0 w 10"/>
                    <a:gd name="T1" fmla="*/ 2 h 4"/>
                    <a:gd name="T2" fmla="*/ 1 w 10"/>
                    <a:gd name="T3" fmla="*/ 2 h 4"/>
                    <a:gd name="T4" fmla="*/ 2 w 10"/>
                    <a:gd name="T5" fmla="*/ 4 h 4"/>
                    <a:gd name="T6" fmla="*/ 2 w 10"/>
                    <a:gd name="T7" fmla="*/ 4 h 4"/>
                    <a:gd name="T8" fmla="*/ 2 w 10"/>
                    <a:gd name="T9" fmla="*/ 2 h 4"/>
                    <a:gd name="T10" fmla="*/ 3 w 10"/>
                    <a:gd name="T11" fmla="*/ 2 h 4"/>
                    <a:gd name="T12" fmla="*/ 3 w 10"/>
                    <a:gd name="T13" fmla="*/ 2 h 4"/>
                    <a:gd name="T14" fmla="*/ 3 w 10"/>
                    <a:gd name="T15" fmla="*/ 2 h 4"/>
                    <a:gd name="T16" fmla="*/ 4 w 10"/>
                    <a:gd name="T17" fmla="*/ 1 h 4"/>
                    <a:gd name="T18" fmla="*/ 5 w 10"/>
                    <a:gd name="T19" fmla="*/ 2 h 4"/>
                    <a:gd name="T20" fmla="*/ 5 w 10"/>
                    <a:gd name="T21" fmla="*/ 2 h 4"/>
                    <a:gd name="T22" fmla="*/ 5 w 10"/>
                    <a:gd name="T23" fmla="*/ 1 h 4"/>
                    <a:gd name="T24" fmla="*/ 6 w 10"/>
                    <a:gd name="T25" fmla="*/ 1 h 4"/>
                    <a:gd name="T26" fmla="*/ 7 w 10"/>
                    <a:gd name="T27" fmla="*/ 2 h 4"/>
                    <a:gd name="T28" fmla="*/ 7 w 10"/>
                    <a:gd name="T29" fmla="*/ 2 h 4"/>
                    <a:gd name="T30" fmla="*/ 7 w 10"/>
                    <a:gd name="T31" fmla="*/ 1 h 4"/>
                    <a:gd name="T32" fmla="*/ 8 w 10"/>
                    <a:gd name="T33" fmla="*/ 0 h 4"/>
                    <a:gd name="T34" fmla="*/ 9 w 10"/>
                    <a:gd name="T35" fmla="*/ 0 h 4"/>
                    <a:gd name="T36" fmla="*/ 9 w 10"/>
                    <a:gd name="T37" fmla="*/ 2 h 4"/>
                    <a:gd name="T38" fmla="*/ 9 w 10"/>
                    <a:gd name="T39" fmla="*/ 0 h 4"/>
                    <a:gd name="T40" fmla="*/ 10 w 10"/>
                    <a:gd name="T41" fmla="*/ 0 h 4"/>
                    <a:gd name="T42" fmla="*/ 10 w 10"/>
                    <a:gd name="T43" fmla="*/ 0 h 4"/>
                    <a:gd name="T44" fmla="*/ 10 w 10"/>
                    <a:gd name="T45" fmla="*/ 0 h 4"/>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4">
                      <a:moveTo>
                        <a:pt x="0" y="2"/>
                      </a:moveTo>
                      <a:lnTo>
                        <a:pt x="1" y="2"/>
                      </a:lnTo>
                      <a:lnTo>
                        <a:pt x="2" y="4"/>
                      </a:lnTo>
                      <a:lnTo>
                        <a:pt x="2" y="2"/>
                      </a:lnTo>
                      <a:lnTo>
                        <a:pt x="3" y="2"/>
                      </a:lnTo>
                      <a:lnTo>
                        <a:pt x="4" y="1"/>
                      </a:lnTo>
                      <a:lnTo>
                        <a:pt x="5" y="2"/>
                      </a:lnTo>
                      <a:lnTo>
                        <a:pt x="5" y="1"/>
                      </a:lnTo>
                      <a:lnTo>
                        <a:pt x="6" y="1"/>
                      </a:lnTo>
                      <a:lnTo>
                        <a:pt x="7" y="2"/>
                      </a:lnTo>
                      <a:lnTo>
                        <a:pt x="7" y="1"/>
                      </a:lnTo>
                      <a:lnTo>
                        <a:pt x="8" y="0"/>
                      </a:lnTo>
                      <a:lnTo>
                        <a:pt x="9" y="0"/>
                      </a:lnTo>
                      <a:lnTo>
                        <a:pt x="9" y="2"/>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5" name="Freeform 1783"/>
                <p:cNvSpPr>
                  <a:spLocks/>
                </p:cNvSpPr>
                <p:nvPr/>
              </p:nvSpPr>
              <p:spPr bwMode="auto">
                <a:xfrm>
                  <a:off x="2410" y="1580"/>
                  <a:ext cx="4" cy="3"/>
                </a:xfrm>
                <a:custGeom>
                  <a:avLst/>
                  <a:gdLst>
                    <a:gd name="T0" fmla="*/ 0 w 4"/>
                    <a:gd name="T1" fmla="*/ 0 h 3"/>
                    <a:gd name="T2" fmla="*/ 1 w 4"/>
                    <a:gd name="T3" fmla="*/ 3 h 3"/>
                    <a:gd name="T4" fmla="*/ 2 w 4"/>
                    <a:gd name="T5" fmla="*/ 1 h 3"/>
                    <a:gd name="T6" fmla="*/ 2 w 4"/>
                    <a:gd name="T7" fmla="*/ 1 h 3"/>
                    <a:gd name="T8" fmla="*/ 2 w 4"/>
                    <a:gd name="T9" fmla="*/ 1 h 3"/>
                    <a:gd name="T10" fmla="*/ 3 w 4"/>
                    <a:gd name="T11" fmla="*/ 0 h 3"/>
                    <a:gd name="T12" fmla="*/ 4 w 4"/>
                    <a:gd name="T13" fmla="*/ 0 h 3"/>
                    <a:gd name="T14" fmla="*/ 4 w 4"/>
                    <a:gd name="T15" fmla="*/ 0 h 3"/>
                    <a:gd name="T16" fmla="*/ 4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0"/>
                      </a:moveTo>
                      <a:lnTo>
                        <a:pt x="1" y="3"/>
                      </a:lnTo>
                      <a:lnTo>
                        <a:pt x="2" y="1"/>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6" name="Freeform 1784"/>
                <p:cNvSpPr>
                  <a:spLocks/>
                </p:cNvSpPr>
                <p:nvPr/>
              </p:nvSpPr>
              <p:spPr bwMode="auto">
                <a:xfrm>
                  <a:off x="2414" y="1506"/>
                  <a:ext cx="20" cy="75"/>
                </a:xfrm>
                <a:custGeom>
                  <a:avLst/>
                  <a:gdLst>
                    <a:gd name="T0" fmla="*/ 0 w 21"/>
                    <a:gd name="T1" fmla="*/ 48 h 79"/>
                    <a:gd name="T2" fmla="*/ 1 w 21"/>
                    <a:gd name="T3" fmla="*/ 49 h 79"/>
                    <a:gd name="T4" fmla="*/ 2 w 21"/>
                    <a:gd name="T5" fmla="*/ 48 h 79"/>
                    <a:gd name="T6" fmla="*/ 2 w 21"/>
                    <a:gd name="T7" fmla="*/ 48 h 79"/>
                    <a:gd name="T8" fmla="*/ 2 w 21"/>
                    <a:gd name="T9" fmla="*/ 48 h 79"/>
                    <a:gd name="T10" fmla="*/ 3 w 21"/>
                    <a:gd name="T11" fmla="*/ 47 h 79"/>
                    <a:gd name="T12" fmla="*/ 3 w 21"/>
                    <a:gd name="T13" fmla="*/ 48 h 79"/>
                    <a:gd name="T14" fmla="*/ 3 w 21"/>
                    <a:gd name="T15" fmla="*/ 47 h 79"/>
                    <a:gd name="T16" fmla="*/ 4 w 21"/>
                    <a:gd name="T17" fmla="*/ 47 h 79"/>
                    <a:gd name="T18" fmla="*/ 5 w 21"/>
                    <a:gd name="T19" fmla="*/ 47 h 79"/>
                    <a:gd name="T20" fmla="*/ 5 w 21"/>
                    <a:gd name="T21" fmla="*/ 47 h 79"/>
                    <a:gd name="T22" fmla="*/ 5 w 21"/>
                    <a:gd name="T23" fmla="*/ 46 h 79"/>
                    <a:gd name="T24" fmla="*/ 6 w 21"/>
                    <a:gd name="T25" fmla="*/ 46 h 79"/>
                    <a:gd name="T26" fmla="*/ 7 w 21"/>
                    <a:gd name="T27" fmla="*/ 45 h 79"/>
                    <a:gd name="T28" fmla="*/ 7 w 21"/>
                    <a:gd name="T29" fmla="*/ 45 h 79"/>
                    <a:gd name="T30" fmla="*/ 7 w 21"/>
                    <a:gd name="T31" fmla="*/ 44 h 79"/>
                    <a:gd name="T32" fmla="*/ 8 w 21"/>
                    <a:gd name="T33" fmla="*/ 43 h 79"/>
                    <a:gd name="T34" fmla="*/ 8 w 21"/>
                    <a:gd name="T35" fmla="*/ 43 h 79"/>
                    <a:gd name="T36" fmla="*/ 8 w 21"/>
                    <a:gd name="T37" fmla="*/ 41 h 79"/>
                    <a:gd name="T38" fmla="*/ 9 w 21"/>
                    <a:gd name="T39" fmla="*/ 40 h 79"/>
                    <a:gd name="T40" fmla="*/ 10 w 21"/>
                    <a:gd name="T41" fmla="*/ 37 h 79"/>
                    <a:gd name="T42" fmla="*/ 10 w 21"/>
                    <a:gd name="T43" fmla="*/ 37 h 79"/>
                    <a:gd name="T44" fmla="*/ 10 w 21"/>
                    <a:gd name="T45" fmla="*/ 35 h 79"/>
                    <a:gd name="T46" fmla="*/ 10 w 21"/>
                    <a:gd name="T47" fmla="*/ 33 h 79"/>
                    <a:gd name="T48" fmla="*/ 10 w 21"/>
                    <a:gd name="T49" fmla="*/ 28 h 79"/>
                    <a:gd name="T50" fmla="*/ 10 w 21"/>
                    <a:gd name="T51" fmla="*/ 28 h 79"/>
                    <a:gd name="T52" fmla="*/ 10 w 21"/>
                    <a:gd name="T53" fmla="*/ 28 h 79"/>
                    <a:gd name="T54" fmla="*/ 10 w 21"/>
                    <a:gd name="T55" fmla="*/ 25 h 79"/>
                    <a:gd name="T56" fmla="*/ 10 w 21"/>
                    <a:gd name="T57" fmla="*/ 23 h 79"/>
                    <a:gd name="T58" fmla="*/ 10 w 21"/>
                    <a:gd name="T59" fmla="*/ 23 h 79"/>
                    <a:gd name="T60" fmla="*/ 10 w 21"/>
                    <a:gd name="T61" fmla="*/ 21 h 79"/>
                    <a:gd name="T62" fmla="*/ 10 w 21"/>
                    <a:gd name="T63" fmla="*/ 18 h 79"/>
                    <a:gd name="T64" fmla="*/ 10 w 21"/>
                    <a:gd name="T65" fmla="*/ 18 h 79"/>
                    <a:gd name="T66" fmla="*/ 10 w 21"/>
                    <a:gd name="T67" fmla="*/ 13 h 79"/>
                    <a:gd name="T68" fmla="*/ 10 w 21"/>
                    <a:gd name="T69" fmla="*/ 10 h 79"/>
                    <a:gd name="T70" fmla="*/ 10 w 21"/>
                    <a:gd name="T71" fmla="*/ 9 h 79"/>
                    <a:gd name="T72" fmla="*/ 10 w 21"/>
                    <a:gd name="T73" fmla="*/ 9 h 79"/>
                    <a:gd name="T74" fmla="*/ 10 w 21"/>
                    <a:gd name="T75" fmla="*/ 9 h 79"/>
                    <a:gd name="T76" fmla="*/ 10 w 21"/>
                    <a:gd name="T77" fmla="*/ 7 h 79"/>
                    <a:gd name="T78" fmla="*/ 10 w 21"/>
                    <a:gd name="T79" fmla="*/ 4 h 79"/>
                    <a:gd name="T80" fmla="*/ 10 w 21"/>
                    <a:gd name="T81" fmla="*/ 4 h 79"/>
                    <a:gd name="T82" fmla="*/ 10 w 21"/>
                    <a:gd name="T83" fmla="*/ 3 h 79"/>
                    <a:gd name="T84" fmla="*/ 11 w 21"/>
                    <a:gd name="T85" fmla="*/ 2 h 79"/>
                    <a:gd name="T86" fmla="*/ 12 w 21"/>
                    <a:gd name="T87" fmla="*/ 1 h 79"/>
                    <a:gd name="T88" fmla="*/ 12 w 21"/>
                    <a:gd name="T89" fmla="*/ 1 h 79"/>
                    <a:gd name="T90" fmla="*/ 12 w 21"/>
                    <a:gd name="T91" fmla="*/ 0 h 7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79">
                      <a:moveTo>
                        <a:pt x="0" y="78"/>
                      </a:moveTo>
                      <a:lnTo>
                        <a:pt x="1" y="79"/>
                      </a:lnTo>
                      <a:lnTo>
                        <a:pt x="2" y="77"/>
                      </a:lnTo>
                      <a:lnTo>
                        <a:pt x="2" y="78"/>
                      </a:lnTo>
                      <a:lnTo>
                        <a:pt x="2" y="77"/>
                      </a:lnTo>
                      <a:lnTo>
                        <a:pt x="3" y="76"/>
                      </a:lnTo>
                      <a:lnTo>
                        <a:pt x="3" y="77"/>
                      </a:lnTo>
                      <a:lnTo>
                        <a:pt x="3" y="76"/>
                      </a:lnTo>
                      <a:lnTo>
                        <a:pt x="4" y="75"/>
                      </a:lnTo>
                      <a:lnTo>
                        <a:pt x="5" y="76"/>
                      </a:lnTo>
                      <a:lnTo>
                        <a:pt x="5" y="73"/>
                      </a:lnTo>
                      <a:lnTo>
                        <a:pt x="6" y="73"/>
                      </a:lnTo>
                      <a:lnTo>
                        <a:pt x="7" y="71"/>
                      </a:lnTo>
                      <a:lnTo>
                        <a:pt x="7" y="69"/>
                      </a:lnTo>
                      <a:lnTo>
                        <a:pt x="8" y="68"/>
                      </a:lnTo>
                      <a:lnTo>
                        <a:pt x="8" y="65"/>
                      </a:lnTo>
                      <a:lnTo>
                        <a:pt x="9" y="63"/>
                      </a:lnTo>
                      <a:lnTo>
                        <a:pt x="10" y="58"/>
                      </a:lnTo>
                      <a:lnTo>
                        <a:pt x="10" y="56"/>
                      </a:lnTo>
                      <a:lnTo>
                        <a:pt x="11" y="53"/>
                      </a:lnTo>
                      <a:lnTo>
                        <a:pt x="12" y="46"/>
                      </a:lnTo>
                      <a:lnTo>
                        <a:pt x="12" y="45"/>
                      </a:lnTo>
                      <a:lnTo>
                        <a:pt x="13" y="40"/>
                      </a:lnTo>
                      <a:lnTo>
                        <a:pt x="14" y="36"/>
                      </a:lnTo>
                      <a:lnTo>
                        <a:pt x="14" y="32"/>
                      </a:lnTo>
                      <a:lnTo>
                        <a:pt x="15" y="27"/>
                      </a:lnTo>
                      <a:lnTo>
                        <a:pt x="15" y="22"/>
                      </a:lnTo>
                      <a:lnTo>
                        <a:pt x="16" y="19"/>
                      </a:lnTo>
                      <a:lnTo>
                        <a:pt x="17" y="15"/>
                      </a:lnTo>
                      <a:lnTo>
                        <a:pt x="17" y="11"/>
                      </a:lnTo>
                      <a:lnTo>
                        <a:pt x="18" y="7"/>
                      </a:lnTo>
                      <a:lnTo>
                        <a:pt x="19" y="4"/>
                      </a:lnTo>
                      <a:lnTo>
                        <a:pt x="19" y="3"/>
                      </a:lnTo>
                      <a:lnTo>
                        <a:pt x="20" y="2"/>
                      </a:lnTo>
                      <a:lnTo>
                        <a:pt x="21" y="1"/>
                      </a:lnTo>
                      <a:lnTo>
                        <a:pt x="2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7" name="Freeform 1785"/>
                <p:cNvSpPr>
                  <a:spLocks/>
                </p:cNvSpPr>
                <p:nvPr/>
              </p:nvSpPr>
              <p:spPr bwMode="auto">
                <a:xfrm>
                  <a:off x="2434" y="150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8" name="Freeform 1786"/>
                <p:cNvSpPr>
                  <a:spLocks/>
                </p:cNvSpPr>
                <p:nvPr/>
              </p:nvSpPr>
              <p:spPr bwMode="auto">
                <a:xfrm>
                  <a:off x="2435" y="1507"/>
                  <a:ext cx="2" cy="6"/>
                </a:xfrm>
                <a:custGeom>
                  <a:avLst/>
                  <a:gdLst>
                    <a:gd name="T0" fmla="*/ 0 w 2"/>
                    <a:gd name="T1" fmla="*/ 0 h 7"/>
                    <a:gd name="T2" fmla="*/ 1 w 2"/>
                    <a:gd name="T3" fmla="*/ 2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4"/>
                      </a:lnTo>
                      <a:lnTo>
                        <a:pt x="2" y="7"/>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49" name="Freeform 1787"/>
                <p:cNvSpPr>
                  <a:spLocks/>
                </p:cNvSpPr>
                <p:nvPr/>
              </p:nvSpPr>
              <p:spPr bwMode="auto">
                <a:xfrm>
                  <a:off x="2437" y="1513"/>
                  <a:ext cx="2" cy="11"/>
                </a:xfrm>
                <a:custGeom>
                  <a:avLst/>
                  <a:gdLst>
                    <a:gd name="T0" fmla="*/ 0 w 2"/>
                    <a:gd name="T1" fmla="*/ 0 h 11"/>
                    <a:gd name="T2" fmla="*/ 1 w 2"/>
                    <a:gd name="T3" fmla="*/ 2 h 11"/>
                    <a:gd name="T4" fmla="*/ 2 w 2"/>
                    <a:gd name="T5" fmla="*/ 7 h 11"/>
                    <a:gd name="T6" fmla="*/ 2 w 2"/>
                    <a:gd name="T7" fmla="*/ 11 h 11"/>
                    <a:gd name="T8" fmla="*/ 2 w 2"/>
                    <a:gd name="T9" fmla="*/ 7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
                      <a:moveTo>
                        <a:pt x="0" y="0"/>
                      </a:moveTo>
                      <a:lnTo>
                        <a:pt x="1" y="2"/>
                      </a:lnTo>
                      <a:lnTo>
                        <a:pt x="2" y="7"/>
                      </a:lnTo>
                      <a:lnTo>
                        <a:pt x="2" y="11"/>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0" name="Freeform 1788"/>
                <p:cNvSpPr>
                  <a:spLocks/>
                </p:cNvSpPr>
                <p:nvPr/>
              </p:nvSpPr>
              <p:spPr bwMode="auto">
                <a:xfrm>
                  <a:off x="2439" y="1524"/>
                  <a:ext cx="2" cy="9"/>
                </a:xfrm>
                <a:custGeom>
                  <a:avLst/>
                  <a:gdLst>
                    <a:gd name="T0" fmla="*/ 0 w 2"/>
                    <a:gd name="T1" fmla="*/ 0 h 10"/>
                    <a:gd name="T2" fmla="*/ 1 w 2"/>
                    <a:gd name="T3" fmla="*/ 2 h 10"/>
                    <a:gd name="T4" fmla="*/ 2 w 2"/>
                    <a:gd name="T5" fmla="*/ 5 h 10"/>
                    <a:gd name="T6" fmla="*/ 2 w 2"/>
                    <a:gd name="T7" fmla="*/ 5 h 10"/>
                    <a:gd name="T8" fmla="*/ 2 w 2"/>
                    <a:gd name="T9" fmla="*/ 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2"/>
                      </a:lnTo>
                      <a:lnTo>
                        <a:pt x="2" y="7"/>
                      </a:lnTo>
                      <a:lnTo>
                        <a:pt x="2" y="10"/>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1" name="Freeform 1789"/>
                <p:cNvSpPr>
                  <a:spLocks/>
                </p:cNvSpPr>
                <p:nvPr/>
              </p:nvSpPr>
              <p:spPr bwMode="auto">
                <a:xfrm>
                  <a:off x="2441" y="1533"/>
                  <a:ext cx="1" cy="9"/>
                </a:xfrm>
                <a:custGeom>
                  <a:avLst/>
                  <a:gdLst>
                    <a:gd name="T0" fmla="*/ 0 w 1"/>
                    <a:gd name="T1" fmla="*/ 0 h 9"/>
                    <a:gd name="T2" fmla="*/ 1 w 1"/>
                    <a:gd name="T3" fmla="*/ 5 h 9"/>
                    <a:gd name="T4" fmla="*/ 1 w 1"/>
                    <a:gd name="T5" fmla="*/ 9 h 9"/>
                    <a:gd name="T6" fmla="*/ 1 w 1"/>
                    <a:gd name="T7" fmla="*/ 5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
                      <a:moveTo>
                        <a:pt x="0" y="0"/>
                      </a:moveTo>
                      <a:lnTo>
                        <a:pt x="1" y="5"/>
                      </a:lnTo>
                      <a:lnTo>
                        <a:pt x="1" y="9"/>
                      </a:lnTo>
                      <a:lnTo>
                        <a:pt x="1"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2" name="Freeform 1790"/>
                <p:cNvSpPr>
                  <a:spLocks/>
                </p:cNvSpPr>
                <p:nvPr/>
              </p:nvSpPr>
              <p:spPr bwMode="auto">
                <a:xfrm>
                  <a:off x="2441" y="1542"/>
                  <a:ext cx="2" cy="11"/>
                </a:xfrm>
                <a:custGeom>
                  <a:avLst/>
                  <a:gdLst>
                    <a:gd name="T0" fmla="*/ 0 w 2"/>
                    <a:gd name="T1" fmla="*/ 0 h 11"/>
                    <a:gd name="T2" fmla="*/ 1 w 2"/>
                    <a:gd name="T3" fmla="*/ 3 h 11"/>
                    <a:gd name="T4" fmla="*/ 2 w 2"/>
                    <a:gd name="T5" fmla="*/ 8 h 11"/>
                    <a:gd name="T6" fmla="*/ 2 w 2"/>
                    <a:gd name="T7" fmla="*/ 11 h 11"/>
                    <a:gd name="T8" fmla="*/ 2 w 2"/>
                    <a:gd name="T9" fmla="*/ 8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
                      <a:moveTo>
                        <a:pt x="0" y="0"/>
                      </a:moveTo>
                      <a:lnTo>
                        <a:pt x="1" y="3"/>
                      </a:lnTo>
                      <a:lnTo>
                        <a:pt x="2" y="8"/>
                      </a:lnTo>
                      <a:lnTo>
                        <a:pt x="2" y="11"/>
                      </a:lnTo>
                      <a:lnTo>
                        <a:pt x="2" y="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3" name="Freeform 1791"/>
                <p:cNvSpPr>
                  <a:spLocks/>
                </p:cNvSpPr>
                <p:nvPr/>
              </p:nvSpPr>
              <p:spPr bwMode="auto">
                <a:xfrm>
                  <a:off x="2443" y="1553"/>
                  <a:ext cx="2" cy="7"/>
                </a:xfrm>
                <a:custGeom>
                  <a:avLst/>
                  <a:gdLst>
                    <a:gd name="T0" fmla="*/ 0 w 2"/>
                    <a:gd name="T1" fmla="*/ 0 h 8"/>
                    <a:gd name="T2" fmla="*/ 1 w 2"/>
                    <a:gd name="T3" fmla="*/ 3 h 8"/>
                    <a:gd name="T4" fmla="*/ 2 w 2"/>
                    <a:gd name="T5" fmla="*/ 4 h 8"/>
                    <a:gd name="T6" fmla="*/ 2 w 2"/>
                    <a:gd name="T7" fmla="*/ 4 h 8"/>
                    <a:gd name="T8" fmla="*/ 2 w 2"/>
                    <a:gd name="T9" fmla="*/ 4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3"/>
                      </a:lnTo>
                      <a:lnTo>
                        <a:pt x="2" y="6"/>
                      </a:lnTo>
                      <a:lnTo>
                        <a:pt x="2" y="8"/>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4" name="Freeform 1792"/>
                <p:cNvSpPr>
                  <a:spLocks/>
                </p:cNvSpPr>
                <p:nvPr/>
              </p:nvSpPr>
              <p:spPr bwMode="auto">
                <a:xfrm>
                  <a:off x="2445" y="1560"/>
                  <a:ext cx="2" cy="9"/>
                </a:xfrm>
                <a:custGeom>
                  <a:avLst/>
                  <a:gdLst>
                    <a:gd name="T0" fmla="*/ 0 w 2"/>
                    <a:gd name="T1" fmla="*/ 0 h 9"/>
                    <a:gd name="T2" fmla="*/ 1 w 2"/>
                    <a:gd name="T3" fmla="*/ 4 h 9"/>
                    <a:gd name="T4" fmla="*/ 2 w 2"/>
                    <a:gd name="T5" fmla="*/ 7 h 9"/>
                    <a:gd name="T6" fmla="*/ 2 w 2"/>
                    <a:gd name="T7" fmla="*/ 9 h 9"/>
                    <a:gd name="T8" fmla="*/ 2 w 2"/>
                    <a:gd name="T9" fmla="*/ 7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4"/>
                      </a:lnTo>
                      <a:lnTo>
                        <a:pt x="2" y="7"/>
                      </a:lnTo>
                      <a:lnTo>
                        <a:pt x="2" y="9"/>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5" name="Freeform 1793"/>
                <p:cNvSpPr>
                  <a:spLocks/>
                </p:cNvSpPr>
                <p:nvPr/>
              </p:nvSpPr>
              <p:spPr bwMode="auto">
                <a:xfrm>
                  <a:off x="2447" y="1569"/>
                  <a:ext cx="1" cy="4"/>
                </a:xfrm>
                <a:custGeom>
                  <a:avLst/>
                  <a:gdLst>
                    <a:gd name="T0" fmla="*/ 0 w 1"/>
                    <a:gd name="T1" fmla="*/ 0 h 4"/>
                    <a:gd name="T2" fmla="*/ 1 w 1"/>
                    <a:gd name="T3" fmla="*/ 3 h 4"/>
                    <a:gd name="T4" fmla="*/ 1 w 1"/>
                    <a:gd name="T5" fmla="*/ 4 h 4"/>
                    <a:gd name="T6" fmla="*/ 1 w 1"/>
                    <a:gd name="T7" fmla="*/ 3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3"/>
                      </a:lnTo>
                      <a:lnTo>
                        <a:pt x="1" y="4"/>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6" name="Freeform 1794"/>
                <p:cNvSpPr>
                  <a:spLocks/>
                </p:cNvSpPr>
                <p:nvPr/>
              </p:nvSpPr>
              <p:spPr bwMode="auto">
                <a:xfrm>
                  <a:off x="2448" y="1573"/>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7" name="Freeform 1795"/>
                <p:cNvSpPr>
                  <a:spLocks/>
                </p:cNvSpPr>
                <p:nvPr/>
              </p:nvSpPr>
              <p:spPr bwMode="auto">
                <a:xfrm>
                  <a:off x="2450" y="1577"/>
                  <a:ext cx="4" cy="3"/>
                </a:xfrm>
                <a:custGeom>
                  <a:avLst/>
                  <a:gdLst>
                    <a:gd name="T0" fmla="*/ 0 w 4"/>
                    <a:gd name="T1" fmla="*/ 0 h 4"/>
                    <a:gd name="T2" fmla="*/ 1 w 4"/>
                    <a:gd name="T3" fmla="*/ 1 h 4"/>
                    <a:gd name="T4" fmla="*/ 2 w 4"/>
                    <a:gd name="T5" fmla="*/ 2 h 4"/>
                    <a:gd name="T6" fmla="*/ 2 w 4"/>
                    <a:gd name="T7" fmla="*/ 2 h 4"/>
                    <a:gd name="T8" fmla="*/ 2 w 4"/>
                    <a:gd name="T9" fmla="*/ 2 h 4"/>
                    <a:gd name="T10" fmla="*/ 3 w 4"/>
                    <a:gd name="T11" fmla="*/ 2 h 4"/>
                    <a:gd name="T12" fmla="*/ 4 w 4"/>
                    <a:gd name="T13" fmla="*/ 2 h 4"/>
                    <a:gd name="T14" fmla="*/ 4 w 4"/>
                    <a:gd name="T15" fmla="*/ 2 h 4"/>
                    <a:gd name="T16" fmla="*/ 4 w 4"/>
                    <a:gd name="T17" fmla="*/ 2 h 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4">
                      <a:moveTo>
                        <a:pt x="0" y="0"/>
                      </a:moveTo>
                      <a:lnTo>
                        <a:pt x="1" y="1"/>
                      </a:lnTo>
                      <a:lnTo>
                        <a:pt x="2" y="3"/>
                      </a:lnTo>
                      <a:lnTo>
                        <a:pt x="3" y="3"/>
                      </a:lnTo>
                      <a:lnTo>
                        <a:pt x="4"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8" name="Freeform 1796"/>
                <p:cNvSpPr>
                  <a:spLocks/>
                </p:cNvSpPr>
                <p:nvPr/>
              </p:nvSpPr>
              <p:spPr bwMode="auto">
                <a:xfrm>
                  <a:off x="2454" y="1580"/>
                  <a:ext cx="5" cy="3"/>
                </a:xfrm>
                <a:custGeom>
                  <a:avLst/>
                  <a:gdLst>
                    <a:gd name="T0" fmla="*/ 0 w 5"/>
                    <a:gd name="T1" fmla="*/ 0 h 3"/>
                    <a:gd name="T2" fmla="*/ 1 w 5"/>
                    <a:gd name="T3" fmla="*/ 2 h 3"/>
                    <a:gd name="T4" fmla="*/ 1 w 5"/>
                    <a:gd name="T5" fmla="*/ 3 h 3"/>
                    <a:gd name="T6" fmla="*/ 1 w 5"/>
                    <a:gd name="T7" fmla="*/ 2 h 3"/>
                    <a:gd name="T8" fmla="*/ 2 w 5"/>
                    <a:gd name="T9" fmla="*/ 2 h 3"/>
                    <a:gd name="T10" fmla="*/ 3 w 5"/>
                    <a:gd name="T11" fmla="*/ 1 h 3"/>
                    <a:gd name="T12" fmla="*/ 3 w 5"/>
                    <a:gd name="T13" fmla="*/ 2 h 3"/>
                    <a:gd name="T14" fmla="*/ 3 w 5"/>
                    <a:gd name="T15" fmla="*/ 1 h 3"/>
                    <a:gd name="T16" fmla="*/ 4 w 5"/>
                    <a:gd name="T17" fmla="*/ 1 h 3"/>
                    <a:gd name="T18" fmla="*/ 5 w 5"/>
                    <a:gd name="T19" fmla="*/ 0 h 3"/>
                    <a:gd name="T20" fmla="*/ 5 w 5"/>
                    <a:gd name="T21" fmla="*/ 1 h 3"/>
                    <a:gd name="T22" fmla="*/ 5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0"/>
                      </a:moveTo>
                      <a:lnTo>
                        <a:pt x="1" y="2"/>
                      </a:lnTo>
                      <a:lnTo>
                        <a:pt x="1" y="3"/>
                      </a:lnTo>
                      <a:lnTo>
                        <a:pt x="1" y="2"/>
                      </a:lnTo>
                      <a:lnTo>
                        <a:pt x="2" y="2"/>
                      </a:lnTo>
                      <a:lnTo>
                        <a:pt x="3" y="1"/>
                      </a:lnTo>
                      <a:lnTo>
                        <a:pt x="3" y="2"/>
                      </a:lnTo>
                      <a:lnTo>
                        <a:pt x="3" y="1"/>
                      </a:lnTo>
                      <a:lnTo>
                        <a:pt x="4" y="1"/>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59" name="Freeform 1797"/>
                <p:cNvSpPr>
                  <a:spLocks/>
                </p:cNvSpPr>
                <p:nvPr/>
              </p:nvSpPr>
              <p:spPr bwMode="auto">
                <a:xfrm>
                  <a:off x="2459" y="1581"/>
                  <a:ext cx="2" cy="2"/>
                </a:xfrm>
                <a:custGeom>
                  <a:avLst/>
                  <a:gdLst>
                    <a:gd name="T0" fmla="*/ 0 w 2"/>
                    <a:gd name="T1" fmla="*/ 0 h 2"/>
                    <a:gd name="T2" fmla="*/ 1 w 2"/>
                    <a:gd name="T3" fmla="*/ 2 h 2"/>
                    <a:gd name="T4" fmla="*/ 2 w 2"/>
                    <a:gd name="T5" fmla="*/ 0 h 2"/>
                    <a:gd name="T6" fmla="*/ 2 w 2"/>
                    <a:gd name="T7" fmla="*/ 0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0" name="Freeform 1798"/>
                <p:cNvSpPr>
                  <a:spLocks/>
                </p:cNvSpPr>
                <p:nvPr/>
              </p:nvSpPr>
              <p:spPr bwMode="auto">
                <a:xfrm>
                  <a:off x="2461" y="1581"/>
                  <a:ext cx="1" cy="1"/>
                </a:xfrm>
                <a:custGeom>
                  <a:avLst/>
                  <a:gdLst>
                    <a:gd name="T0" fmla="*/ 0 w 1"/>
                    <a:gd name="T1" fmla="*/ 0 h 1"/>
                    <a:gd name="T2" fmla="*/ 1 w 1"/>
                    <a:gd name="T3" fmla="*/ 1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1" name="Freeform 1799"/>
                <p:cNvSpPr>
                  <a:spLocks/>
                </p:cNvSpPr>
                <p:nvPr/>
              </p:nvSpPr>
              <p:spPr bwMode="auto">
                <a:xfrm>
                  <a:off x="2462" y="1581"/>
                  <a:ext cx="5" cy="1"/>
                </a:xfrm>
                <a:custGeom>
                  <a:avLst/>
                  <a:gdLst>
                    <a:gd name="T0" fmla="*/ 0 w 6"/>
                    <a:gd name="T1" fmla="*/ 1 h 1"/>
                    <a:gd name="T2" fmla="*/ 1 w 6"/>
                    <a:gd name="T3" fmla="*/ 1 h 1"/>
                    <a:gd name="T4" fmla="*/ 2 w 6"/>
                    <a:gd name="T5" fmla="*/ 0 h 1"/>
                    <a:gd name="T6" fmla="*/ 2 w 6"/>
                    <a:gd name="T7" fmla="*/ 0 h 1"/>
                    <a:gd name="T8" fmla="*/ 2 w 6"/>
                    <a:gd name="T9" fmla="*/ 0 h 1"/>
                    <a:gd name="T10" fmla="*/ 3 w 6"/>
                    <a:gd name="T11" fmla="*/ 0 h 1"/>
                    <a:gd name="T12" fmla="*/ 3 w 6"/>
                    <a:gd name="T13" fmla="*/ 1 h 1"/>
                    <a:gd name="T14" fmla="*/ 3 w 6"/>
                    <a:gd name="T15" fmla="*/ 1 h 1"/>
                    <a:gd name="T16" fmla="*/ 3 w 6"/>
                    <a:gd name="T17" fmla="*/ 1 h 1"/>
                    <a:gd name="T18" fmla="*/ 3 w 6"/>
                    <a:gd name="T19" fmla="*/ 0 h 1"/>
                    <a:gd name="T20" fmla="*/ 3 w 6"/>
                    <a:gd name="T21" fmla="*/ 0 h 1"/>
                    <a:gd name="T22" fmla="*/ 3 w 6"/>
                    <a:gd name="T23" fmla="*/ 1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0"/>
                      </a:lnTo>
                      <a:lnTo>
                        <a:pt x="3" y="0"/>
                      </a:lnTo>
                      <a:lnTo>
                        <a:pt x="4" y="1"/>
                      </a:lnTo>
                      <a:lnTo>
                        <a:pt x="5" y="0"/>
                      </a:lnTo>
                      <a:lnTo>
                        <a:pt x="6" y="0"/>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2" name="Freeform 1800"/>
                <p:cNvSpPr>
                  <a:spLocks/>
                </p:cNvSpPr>
                <p:nvPr/>
              </p:nvSpPr>
              <p:spPr bwMode="auto">
                <a:xfrm>
                  <a:off x="2467" y="1582"/>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1 h 1"/>
                    <a:gd name="T14" fmla="*/ 3 w 5"/>
                    <a:gd name="T15" fmla="*/ 0 h 1"/>
                    <a:gd name="T16" fmla="*/ 4 w 5"/>
                    <a:gd name="T17" fmla="*/ 1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3" y="1"/>
                      </a:lnTo>
                      <a:lnTo>
                        <a:pt x="3" y="0"/>
                      </a:lnTo>
                      <a:lnTo>
                        <a:pt x="4"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3" name="Freeform 1801"/>
                <p:cNvSpPr>
                  <a:spLocks/>
                </p:cNvSpPr>
                <p:nvPr/>
              </p:nvSpPr>
              <p:spPr bwMode="auto">
                <a:xfrm>
                  <a:off x="2472" y="1581"/>
                  <a:ext cx="7" cy="2"/>
                </a:xfrm>
                <a:custGeom>
                  <a:avLst/>
                  <a:gdLst>
                    <a:gd name="T0" fmla="*/ 0 w 7"/>
                    <a:gd name="T1" fmla="*/ 1 h 2"/>
                    <a:gd name="T2" fmla="*/ 1 w 7"/>
                    <a:gd name="T3" fmla="*/ 2 h 2"/>
                    <a:gd name="T4" fmla="*/ 2 w 7"/>
                    <a:gd name="T5" fmla="*/ 0 h 2"/>
                    <a:gd name="T6" fmla="*/ 2 w 7"/>
                    <a:gd name="T7" fmla="*/ 2 h 2"/>
                    <a:gd name="T8" fmla="*/ 2 w 7"/>
                    <a:gd name="T9" fmla="*/ 0 h 2"/>
                    <a:gd name="T10" fmla="*/ 3 w 7"/>
                    <a:gd name="T11" fmla="*/ 1 h 2"/>
                    <a:gd name="T12" fmla="*/ 3 w 7"/>
                    <a:gd name="T13" fmla="*/ 1 h 2"/>
                    <a:gd name="T14" fmla="*/ 3 w 7"/>
                    <a:gd name="T15" fmla="*/ 1 h 2"/>
                    <a:gd name="T16" fmla="*/ 4 w 7"/>
                    <a:gd name="T17" fmla="*/ 0 h 2"/>
                    <a:gd name="T18" fmla="*/ 5 w 7"/>
                    <a:gd name="T19" fmla="*/ 1 h 2"/>
                    <a:gd name="T20" fmla="*/ 5 w 7"/>
                    <a:gd name="T21" fmla="*/ 1 h 2"/>
                    <a:gd name="T22" fmla="*/ 5 w 7"/>
                    <a:gd name="T23" fmla="*/ 1 h 2"/>
                    <a:gd name="T24" fmla="*/ 6 w 7"/>
                    <a:gd name="T25" fmla="*/ 0 h 2"/>
                    <a:gd name="T26" fmla="*/ 7 w 7"/>
                    <a:gd name="T27" fmla="*/ 0 h 2"/>
                    <a:gd name="T28" fmla="*/ 7 w 7"/>
                    <a:gd name="T29" fmla="*/ 1 h 2"/>
                    <a:gd name="T30" fmla="*/ 7 w 7"/>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1"/>
                      </a:moveTo>
                      <a:lnTo>
                        <a:pt x="1" y="2"/>
                      </a:lnTo>
                      <a:lnTo>
                        <a:pt x="2" y="0"/>
                      </a:lnTo>
                      <a:lnTo>
                        <a:pt x="2" y="2"/>
                      </a:lnTo>
                      <a:lnTo>
                        <a:pt x="2" y="0"/>
                      </a:lnTo>
                      <a:lnTo>
                        <a:pt x="3" y="1"/>
                      </a:lnTo>
                      <a:lnTo>
                        <a:pt x="4" y="0"/>
                      </a:lnTo>
                      <a:lnTo>
                        <a:pt x="5" y="1"/>
                      </a:lnTo>
                      <a:lnTo>
                        <a:pt x="6" y="0"/>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4" name="Freeform 1802"/>
                <p:cNvSpPr>
                  <a:spLocks/>
                </p:cNvSpPr>
                <p:nvPr/>
              </p:nvSpPr>
              <p:spPr bwMode="auto">
                <a:xfrm>
                  <a:off x="2479" y="1574"/>
                  <a:ext cx="22" cy="8"/>
                </a:xfrm>
                <a:custGeom>
                  <a:avLst/>
                  <a:gdLst>
                    <a:gd name="T0" fmla="*/ 0 w 23"/>
                    <a:gd name="T1" fmla="*/ 4 h 9"/>
                    <a:gd name="T2" fmla="*/ 1 w 23"/>
                    <a:gd name="T3" fmla="*/ 4 h 9"/>
                    <a:gd name="T4" fmla="*/ 2 w 23"/>
                    <a:gd name="T5" fmla="*/ 4 h 9"/>
                    <a:gd name="T6" fmla="*/ 2 w 23"/>
                    <a:gd name="T7" fmla="*/ 4 h 9"/>
                    <a:gd name="T8" fmla="*/ 2 w 23"/>
                    <a:gd name="T9" fmla="*/ 4 h 9"/>
                    <a:gd name="T10" fmla="*/ 3 w 23"/>
                    <a:gd name="T11" fmla="*/ 4 h 9"/>
                    <a:gd name="T12" fmla="*/ 3 w 23"/>
                    <a:gd name="T13" fmla="*/ 4 h 9"/>
                    <a:gd name="T14" fmla="*/ 3 w 23"/>
                    <a:gd name="T15" fmla="*/ 4 h 9"/>
                    <a:gd name="T16" fmla="*/ 4 w 23"/>
                    <a:gd name="T17" fmla="*/ 4 h 9"/>
                    <a:gd name="T18" fmla="*/ 5 w 23"/>
                    <a:gd name="T19" fmla="*/ 4 h 9"/>
                    <a:gd name="T20" fmla="*/ 5 w 23"/>
                    <a:gd name="T21" fmla="*/ 4 h 9"/>
                    <a:gd name="T22" fmla="*/ 5 w 23"/>
                    <a:gd name="T23" fmla="*/ 4 h 9"/>
                    <a:gd name="T24" fmla="*/ 6 w 23"/>
                    <a:gd name="T25" fmla="*/ 4 h 9"/>
                    <a:gd name="T26" fmla="*/ 7 w 23"/>
                    <a:gd name="T27" fmla="*/ 4 h 9"/>
                    <a:gd name="T28" fmla="*/ 7 w 23"/>
                    <a:gd name="T29" fmla="*/ 4 h 9"/>
                    <a:gd name="T30" fmla="*/ 7 w 23"/>
                    <a:gd name="T31" fmla="*/ 4 h 9"/>
                    <a:gd name="T32" fmla="*/ 8 w 23"/>
                    <a:gd name="T33" fmla="*/ 4 h 9"/>
                    <a:gd name="T34" fmla="*/ 9 w 23"/>
                    <a:gd name="T35" fmla="*/ 4 h 9"/>
                    <a:gd name="T36" fmla="*/ 9 w 23"/>
                    <a:gd name="T37" fmla="*/ 4 h 9"/>
                    <a:gd name="T38" fmla="*/ 9 w 23"/>
                    <a:gd name="T39" fmla="*/ 4 h 9"/>
                    <a:gd name="T40" fmla="*/ 10 w 23"/>
                    <a:gd name="T41" fmla="*/ 4 h 9"/>
                    <a:gd name="T42" fmla="*/ 10 w 23"/>
                    <a:gd name="T43" fmla="*/ 4 h 9"/>
                    <a:gd name="T44" fmla="*/ 10 w 23"/>
                    <a:gd name="T45" fmla="*/ 4 h 9"/>
                    <a:gd name="T46" fmla="*/ 11 w 23"/>
                    <a:gd name="T47" fmla="*/ 4 h 9"/>
                    <a:gd name="T48" fmla="*/ 11 w 23"/>
                    <a:gd name="T49" fmla="*/ 4 h 9"/>
                    <a:gd name="T50" fmla="*/ 11 w 23"/>
                    <a:gd name="T51" fmla="*/ 4 h 9"/>
                    <a:gd name="T52" fmla="*/ 11 w 23"/>
                    <a:gd name="T53" fmla="*/ 3 h 9"/>
                    <a:gd name="T54" fmla="*/ 11 w 23"/>
                    <a:gd name="T55" fmla="*/ 3 h 9"/>
                    <a:gd name="T56" fmla="*/ 11 w 23"/>
                    <a:gd name="T57" fmla="*/ 4 h 9"/>
                    <a:gd name="T58" fmla="*/ 11 w 23"/>
                    <a:gd name="T59" fmla="*/ 4 h 9"/>
                    <a:gd name="T60" fmla="*/ 11 w 23"/>
                    <a:gd name="T61" fmla="*/ 2 h 9"/>
                    <a:gd name="T62" fmla="*/ 11 w 23"/>
                    <a:gd name="T63" fmla="*/ 1 h 9"/>
                    <a:gd name="T64" fmla="*/ 11 w 23"/>
                    <a:gd name="T65" fmla="*/ 3 h 9"/>
                    <a:gd name="T66" fmla="*/ 11 w 23"/>
                    <a:gd name="T67" fmla="*/ 3 h 9"/>
                    <a:gd name="T68" fmla="*/ 11 w 23"/>
                    <a:gd name="T69" fmla="*/ 2 h 9"/>
                    <a:gd name="T70" fmla="*/ 11 w 23"/>
                    <a:gd name="T71" fmla="*/ 2 h 9"/>
                    <a:gd name="T72" fmla="*/ 11 w 23"/>
                    <a:gd name="T73" fmla="*/ 2 h 9"/>
                    <a:gd name="T74" fmla="*/ 11 w 23"/>
                    <a:gd name="T75" fmla="*/ 1 h 9"/>
                    <a:gd name="T76" fmla="*/ 11 w 23"/>
                    <a:gd name="T77" fmla="*/ 1 h 9"/>
                    <a:gd name="T78" fmla="*/ 11 w 23"/>
                    <a:gd name="T79" fmla="*/ 1 h 9"/>
                    <a:gd name="T80" fmla="*/ 11 w 23"/>
                    <a:gd name="T81" fmla="*/ 1 h 9"/>
                    <a:gd name="T82" fmla="*/ 11 w 23"/>
                    <a:gd name="T83" fmla="*/ 1 h 9"/>
                    <a:gd name="T84" fmla="*/ 11 w 23"/>
                    <a:gd name="T85" fmla="*/ 0 h 9"/>
                    <a:gd name="T86" fmla="*/ 12 w 23"/>
                    <a:gd name="T87" fmla="*/ 0 h 9"/>
                    <a:gd name="T88" fmla="*/ 12 w 23"/>
                    <a:gd name="T89" fmla="*/ 1 h 9"/>
                    <a:gd name="T90" fmla="*/ 12 w 23"/>
                    <a:gd name="T91" fmla="*/ 0 h 9"/>
                    <a:gd name="T92" fmla="*/ 13 w 23"/>
                    <a:gd name="T93" fmla="*/ 1 h 9"/>
                    <a:gd name="T94" fmla="*/ 14 w 23"/>
                    <a:gd name="T95" fmla="*/ 2 h 9"/>
                    <a:gd name="T96" fmla="*/ 14 w 23"/>
                    <a:gd name="T97" fmla="*/ 3 h 9"/>
                    <a:gd name="T98" fmla="*/ 14 w 23"/>
                    <a:gd name="T99" fmla="*/ 2 h 9"/>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 h="9">
                      <a:moveTo>
                        <a:pt x="0" y="9"/>
                      </a:moveTo>
                      <a:lnTo>
                        <a:pt x="1" y="9"/>
                      </a:lnTo>
                      <a:lnTo>
                        <a:pt x="2" y="7"/>
                      </a:lnTo>
                      <a:lnTo>
                        <a:pt x="2" y="9"/>
                      </a:lnTo>
                      <a:lnTo>
                        <a:pt x="2" y="7"/>
                      </a:lnTo>
                      <a:lnTo>
                        <a:pt x="3" y="9"/>
                      </a:lnTo>
                      <a:lnTo>
                        <a:pt x="3" y="8"/>
                      </a:lnTo>
                      <a:lnTo>
                        <a:pt x="4" y="6"/>
                      </a:lnTo>
                      <a:lnTo>
                        <a:pt x="5" y="7"/>
                      </a:lnTo>
                      <a:lnTo>
                        <a:pt x="5" y="6"/>
                      </a:lnTo>
                      <a:lnTo>
                        <a:pt x="6" y="7"/>
                      </a:lnTo>
                      <a:lnTo>
                        <a:pt x="7" y="7"/>
                      </a:lnTo>
                      <a:lnTo>
                        <a:pt x="7" y="8"/>
                      </a:lnTo>
                      <a:lnTo>
                        <a:pt x="7" y="7"/>
                      </a:lnTo>
                      <a:lnTo>
                        <a:pt x="8" y="7"/>
                      </a:lnTo>
                      <a:lnTo>
                        <a:pt x="9" y="7"/>
                      </a:lnTo>
                      <a:lnTo>
                        <a:pt x="10" y="7"/>
                      </a:lnTo>
                      <a:lnTo>
                        <a:pt x="10" y="6"/>
                      </a:lnTo>
                      <a:lnTo>
                        <a:pt x="11" y="4"/>
                      </a:lnTo>
                      <a:lnTo>
                        <a:pt x="12" y="5"/>
                      </a:lnTo>
                      <a:lnTo>
                        <a:pt x="12" y="3"/>
                      </a:lnTo>
                      <a:lnTo>
                        <a:pt x="13" y="3"/>
                      </a:lnTo>
                      <a:lnTo>
                        <a:pt x="14" y="4"/>
                      </a:lnTo>
                      <a:lnTo>
                        <a:pt x="14" y="2"/>
                      </a:lnTo>
                      <a:lnTo>
                        <a:pt x="15" y="1"/>
                      </a:lnTo>
                      <a:lnTo>
                        <a:pt x="16" y="3"/>
                      </a:lnTo>
                      <a:lnTo>
                        <a:pt x="16" y="2"/>
                      </a:lnTo>
                      <a:lnTo>
                        <a:pt x="17" y="2"/>
                      </a:lnTo>
                      <a:lnTo>
                        <a:pt x="17" y="1"/>
                      </a:lnTo>
                      <a:lnTo>
                        <a:pt x="18" y="1"/>
                      </a:lnTo>
                      <a:lnTo>
                        <a:pt x="19" y="1"/>
                      </a:lnTo>
                      <a:lnTo>
                        <a:pt x="20" y="0"/>
                      </a:lnTo>
                      <a:lnTo>
                        <a:pt x="21" y="0"/>
                      </a:lnTo>
                      <a:lnTo>
                        <a:pt x="21" y="1"/>
                      </a:lnTo>
                      <a:lnTo>
                        <a:pt x="21" y="0"/>
                      </a:lnTo>
                      <a:lnTo>
                        <a:pt x="22" y="1"/>
                      </a:lnTo>
                      <a:lnTo>
                        <a:pt x="23" y="2"/>
                      </a:lnTo>
                      <a:lnTo>
                        <a:pt x="23" y="3"/>
                      </a:lnTo>
                      <a:lnTo>
                        <a:pt x="23"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5" name="Freeform 1803"/>
                <p:cNvSpPr>
                  <a:spLocks/>
                </p:cNvSpPr>
                <p:nvPr/>
              </p:nvSpPr>
              <p:spPr bwMode="auto">
                <a:xfrm>
                  <a:off x="2501" y="1577"/>
                  <a:ext cx="1" cy="2"/>
                </a:xfrm>
                <a:custGeom>
                  <a:avLst/>
                  <a:gdLst>
                    <a:gd name="T0" fmla="*/ 0 w 1"/>
                    <a:gd name="T1" fmla="*/ 0 h 2"/>
                    <a:gd name="T2" fmla="*/ 1 w 1"/>
                    <a:gd name="T3" fmla="*/ 0 h 2"/>
                    <a:gd name="T4" fmla="*/ 1 w 1"/>
                    <a:gd name="T5" fmla="*/ 2 h 2"/>
                    <a:gd name="T6" fmla="*/ 1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0"/>
                      </a:lnTo>
                      <a:lnTo>
                        <a:pt x="1" y="2"/>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6" name="Freeform 1804"/>
                <p:cNvSpPr>
                  <a:spLocks/>
                </p:cNvSpPr>
                <p:nvPr/>
              </p:nvSpPr>
              <p:spPr bwMode="auto">
                <a:xfrm>
                  <a:off x="2502" y="1579"/>
                  <a:ext cx="4" cy="2"/>
                </a:xfrm>
                <a:custGeom>
                  <a:avLst/>
                  <a:gdLst>
                    <a:gd name="T0" fmla="*/ 0 w 4"/>
                    <a:gd name="T1" fmla="*/ 0 h 3"/>
                    <a:gd name="T2" fmla="*/ 1 w 4"/>
                    <a:gd name="T3" fmla="*/ 1 h 3"/>
                    <a:gd name="T4" fmla="*/ 2 w 4"/>
                    <a:gd name="T5" fmla="*/ 0 h 3"/>
                    <a:gd name="T6" fmla="*/ 2 w 4"/>
                    <a:gd name="T7" fmla="*/ 1 h 3"/>
                    <a:gd name="T8" fmla="*/ 2 w 4"/>
                    <a:gd name="T9" fmla="*/ 0 h 3"/>
                    <a:gd name="T10" fmla="*/ 3 w 4"/>
                    <a:gd name="T11" fmla="*/ 1 h 3"/>
                    <a:gd name="T12" fmla="*/ 4 w 4"/>
                    <a:gd name="T13" fmla="*/ 1 h 3"/>
                    <a:gd name="T14" fmla="*/ 4 w 4"/>
                    <a:gd name="T15" fmla="*/ 1 h 3"/>
                    <a:gd name="T16" fmla="*/ 4 w 4"/>
                    <a:gd name="T17" fmla="*/ 1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0"/>
                      </a:moveTo>
                      <a:lnTo>
                        <a:pt x="1" y="1"/>
                      </a:lnTo>
                      <a:lnTo>
                        <a:pt x="2" y="0"/>
                      </a:lnTo>
                      <a:lnTo>
                        <a:pt x="2" y="2"/>
                      </a:lnTo>
                      <a:lnTo>
                        <a:pt x="2" y="0"/>
                      </a:lnTo>
                      <a:lnTo>
                        <a:pt x="3" y="2"/>
                      </a:lnTo>
                      <a:lnTo>
                        <a:pt x="4"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7" name="Freeform 1805"/>
                <p:cNvSpPr>
                  <a:spLocks/>
                </p:cNvSpPr>
                <p:nvPr/>
              </p:nvSpPr>
              <p:spPr bwMode="auto">
                <a:xfrm>
                  <a:off x="2506" y="1580"/>
                  <a:ext cx="3" cy="2"/>
                </a:xfrm>
                <a:custGeom>
                  <a:avLst/>
                  <a:gdLst>
                    <a:gd name="T0" fmla="*/ 0 w 3"/>
                    <a:gd name="T1" fmla="*/ 1 h 2"/>
                    <a:gd name="T2" fmla="*/ 1 w 3"/>
                    <a:gd name="T3" fmla="*/ 2 h 2"/>
                    <a:gd name="T4" fmla="*/ 1 w 3"/>
                    <a:gd name="T5" fmla="*/ 2 h 2"/>
                    <a:gd name="T6" fmla="*/ 1 w 3"/>
                    <a:gd name="T7" fmla="*/ 0 h 2"/>
                    <a:gd name="T8" fmla="*/ 2 w 3"/>
                    <a:gd name="T9" fmla="*/ 1 h 2"/>
                    <a:gd name="T10" fmla="*/ 3 w 3"/>
                    <a:gd name="T11" fmla="*/ 1 h 2"/>
                    <a:gd name="T12" fmla="*/ 3 w 3"/>
                    <a:gd name="T13" fmla="*/ 1 h 2"/>
                    <a:gd name="T14" fmla="*/ 3 w 3"/>
                    <a:gd name="T15" fmla="*/ 1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1"/>
                      </a:moveTo>
                      <a:lnTo>
                        <a:pt x="1" y="2"/>
                      </a:lnTo>
                      <a:lnTo>
                        <a:pt x="1" y="0"/>
                      </a:lnTo>
                      <a:lnTo>
                        <a:pt x="2" y="1"/>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8" name="Freeform 1806"/>
                <p:cNvSpPr>
                  <a:spLocks/>
                </p:cNvSpPr>
                <p:nvPr/>
              </p:nvSpPr>
              <p:spPr bwMode="auto">
                <a:xfrm>
                  <a:off x="2509" y="1581"/>
                  <a:ext cx="2" cy="2"/>
                </a:xfrm>
                <a:custGeom>
                  <a:avLst/>
                  <a:gdLst>
                    <a:gd name="T0" fmla="*/ 0 w 2"/>
                    <a:gd name="T1" fmla="*/ 0 h 2"/>
                    <a:gd name="T2" fmla="*/ 1 w 2"/>
                    <a:gd name="T3" fmla="*/ 0 h 2"/>
                    <a:gd name="T4" fmla="*/ 2 w 2"/>
                    <a:gd name="T5" fmla="*/ 0 h 2"/>
                    <a:gd name="T6" fmla="*/ 2 w 2"/>
                    <a:gd name="T7" fmla="*/ 2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69" name="Freeform 1807"/>
                <p:cNvSpPr>
                  <a:spLocks/>
                </p:cNvSpPr>
                <p:nvPr/>
              </p:nvSpPr>
              <p:spPr bwMode="auto">
                <a:xfrm>
                  <a:off x="2511" y="1581"/>
                  <a:ext cx="4" cy="2"/>
                </a:xfrm>
                <a:custGeom>
                  <a:avLst/>
                  <a:gdLst>
                    <a:gd name="T0" fmla="*/ 0 w 5"/>
                    <a:gd name="T1" fmla="*/ 2 h 2"/>
                    <a:gd name="T2" fmla="*/ 1 w 5"/>
                    <a:gd name="T3" fmla="*/ 2 h 2"/>
                    <a:gd name="T4" fmla="*/ 2 w 5"/>
                    <a:gd name="T5" fmla="*/ 1 h 2"/>
                    <a:gd name="T6" fmla="*/ 2 w 5"/>
                    <a:gd name="T7" fmla="*/ 1 h 2"/>
                    <a:gd name="T8" fmla="*/ 2 w 5"/>
                    <a:gd name="T9" fmla="*/ 0 h 2"/>
                    <a:gd name="T10" fmla="*/ 2 w 5"/>
                    <a:gd name="T11" fmla="*/ 1 h 2"/>
                    <a:gd name="T12" fmla="*/ 2 w 5"/>
                    <a:gd name="T13" fmla="*/ 1 h 2"/>
                    <a:gd name="T14" fmla="*/ 2 w 5"/>
                    <a:gd name="T15" fmla="*/ 0 h 2"/>
                    <a:gd name="T16" fmla="*/ 2 w 5"/>
                    <a:gd name="T17" fmla="*/ 0 h 2"/>
                    <a:gd name="T18" fmla="*/ 2 w 5"/>
                    <a:gd name="T19" fmla="*/ 1 h 2"/>
                    <a:gd name="T20" fmla="*/ 2 w 5"/>
                    <a:gd name="T21" fmla="*/ 1 h 2"/>
                    <a:gd name="T22" fmla="*/ 2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2"/>
                      </a:moveTo>
                      <a:lnTo>
                        <a:pt x="1" y="2"/>
                      </a:lnTo>
                      <a:lnTo>
                        <a:pt x="2" y="1"/>
                      </a:lnTo>
                      <a:lnTo>
                        <a:pt x="2" y="0"/>
                      </a:lnTo>
                      <a:lnTo>
                        <a:pt x="3" y="1"/>
                      </a:lnTo>
                      <a:lnTo>
                        <a:pt x="3" y="0"/>
                      </a:lnTo>
                      <a:lnTo>
                        <a:pt x="4"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0" name="Freeform 1808"/>
                <p:cNvSpPr>
                  <a:spLocks/>
                </p:cNvSpPr>
                <p:nvPr/>
              </p:nvSpPr>
              <p:spPr bwMode="auto">
                <a:xfrm>
                  <a:off x="2515" y="1581"/>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1" name="Freeform 1809"/>
                <p:cNvSpPr>
                  <a:spLocks/>
                </p:cNvSpPr>
                <p:nvPr/>
              </p:nvSpPr>
              <p:spPr bwMode="auto">
                <a:xfrm>
                  <a:off x="2517" y="1582"/>
                  <a:ext cx="14" cy="2"/>
                </a:xfrm>
                <a:custGeom>
                  <a:avLst/>
                  <a:gdLst>
                    <a:gd name="T0" fmla="*/ 0 w 14"/>
                    <a:gd name="T1" fmla="*/ 0 h 2"/>
                    <a:gd name="T2" fmla="*/ 1 w 14"/>
                    <a:gd name="T3" fmla="*/ 0 h 2"/>
                    <a:gd name="T4" fmla="*/ 2 w 14"/>
                    <a:gd name="T5" fmla="*/ 1 h 2"/>
                    <a:gd name="T6" fmla="*/ 2 w 14"/>
                    <a:gd name="T7" fmla="*/ 2 h 2"/>
                    <a:gd name="T8" fmla="*/ 2 w 14"/>
                    <a:gd name="T9" fmla="*/ 1 h 2"/>
                    <a:gd name="T10" fmla="*/ 3 w 14"/>
                    <a:gd name="T11" fmla="*/ 1 h 2"/>
                    <a:gd name="T12" fmla="*/ 3 w 14"/>
                    <a:gd name="T13" fmla="*/ 2 h 2"/>
                    <a:gd name="T14" fmla="*/ 3 w 14"/>
                    <a:gd name="T15" fmla="*/ 1 h 2"/>
                    <a:gd name="T16" fmla="*/ 4 w 14"/>
                    <a:gd name="T17" fmla="*/ 2 h 2"/>
                    <a:gd name="T18" fmla="*/ 5 w 14"/>
                    <a:gd name="T19" fmla="*/ 0 h 2"/>
                    <a:gd name="T20" fmla="*/ 5 w 14"/>
                    <a:gd name="T21" fmla="*/ 2 h 2"/>
                    <a:gd name="T22" fmla="*/ 5 w 14"/>
                    <a:gd name="T23" fmla="*/ 0 h 2"/>
                    <a:gd name="T24" fmla="*/ 6 w 14"/>
                    <a:gd name="T25" fmla="*/ 1 h 2"/>
                    <a:gd name="T26" fmla="*/ 7 w 14"/>
                    <a:gd name="T27" fmla="*/ 2 h 2"/>
                    <a:gd name="T28" fmla="*/ 7 w 14"/>
                    <a:gd name="T29" fmla="*/ 2 h 2"/>
                    <a:gd name="T30" fmla="*/ 7 w 14"/>
                    <a:gd name="T31" fmla="*/ 1 h 2"/>
                    <a:gd name="T32" fmla="*/ 8 w 14"/>
                    <a:gd name="T33" fmla="*/ 1 h 2"/>
                    <a:gd name="T34" fmla="*/ 9 w 14"/>
                    <a:gd name="T35" fmla="*/ 1 h 2"/>
                    <a:gd name="T36" fmla="*/ 9 w 14"/>
                    <a:gd name="T37" fmla="*/ 1 h 2"/>
                    <a:gd name="T38" fmla="*/ 9 w 14"/>
                    <a:gd name="T39" fmla="*/ 1 h 2"/>
                    <a:gd name="T40" fmla="*/ 10 w 14"/>
                    <a:gd name="T41" fmla="*/ 1 h 2"/>
                    <a:gd name="T42" fmla="*/ 10 w 14"/>
                    <a:gd name="T43" fmla="*/ 1 h 2"/>
                    <a:gd name="T44" fmla="*/ 10 w 14"/>
                    <a:gd name="T45" fmla="*/ 0 h 2"/>
                    <a:gd name="T46" fmla="*/ 11 w 14"/>
                    <a:gd name="T47" fmla="*/ 0 h 2"/>
                    <a:gd name="T48" fmla="*/ 12 w 14"/>
                    <a:gd name="T49" fmla="*/ 0 h 2"/>
                    <a:gd name="T50" fmla="*/ 12 w 14"/>
                    <a:gd name="T51" fmla="*/ 0 h 2"/>
                    <a:gd name="T52" fmla="*/ 12 w 14"/>
                    <a:gd name="T53" fmla="*/ 0 h 2"/>
                    <a:gd name="T54" fmla="*/ 13 w 14"/>
                    <a:gd name="T55" fmla="*/ 0 h 2"/>
                    <a:gd name="T56" fmla="*/ 14 w 14"/>
                    <a:gd name="T57" fmla="*/ 0 h 2"/>
                    <a:gd name="T58" fmla="*/ 14 w 14"/>
                    <a:gd name="T59" fmla="*/ 0 h 2"/>
                    <a:gd name="T60" fmla="*/ 14 w 14"/>
                    <a:gd name="T61" fmla="*/ 0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2">
                      <a:moveTo>
                        <a:pt x="0" y="0"/>
                      </a:moveTo>
                      <a:lnTo>
                        <a:pt x="1" y="0"/>
                      </a:lnTo>
                      <a:lnTo>
                        <a:pt x="2" y="1"/>
                      </a:lnTo>
                      <a:lnTo>
                        <a:pt x="2" y="2"/>
                      </a:lnTo>
                      <a:lnTo>
                        <a:pt x="2" y="1"/>
                      </a:lnTo>
                      <a:lnTo>
                        <a:pt x="3" y="1"/>
                      </a:lnTo>
                      <a:lnTo>
                        <a:pt x="3" y="2"/>
                      </a:lnTo>
                      <a:lnTo>
                        <a:pt x="3" y="1"/>
                      </a:lnTo>
                      <a:lnTo>
                        <a:pt x="4" y="2"/>
                      </a:lnTo>
                      <a:lnTo>
                        <a:pt x="5" y="0"/>
                      </a:lnTo>
                      <a:lnTo>
                        <a:pt x="5" y="2"/>
                      </a:lnTo>
                      <a:lnTo>
                        <a:pt x="5" y="0"/>
                      </a:lnTo>
                      <a:lnTo>
                        <a:pt x="6" y="1"/>
                      </a:lnTo>
                      <a:lnTo>
                        <a:pt x="7" y="2"/>
                      </a:lnTo>
                      <a:lnTo>
                        <a:pt x="7" y="1"/>
                      </a:lnTo>
                      <a:lnTo>
                        <a:pt x="8" y="1"/>
                      </a:lnTo>
                      <a:lnTo>
                        <a:pt x="9" y="1"/>
                      </a:lnTo>
                      <a:lnTo>
                        <a:pt x="10" y="1"/>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2" name="Freeform 1810"/>
                <p:cNvSpPr>
                  <a:spLocks/>
                </p:cNvSpPr>
                <p:nvPr/>
              </p:nvSpPr>
              <p:spPr bwMode="auto">
                <a:xfrm>
                  <a:off x="2531" y="1543"/>
                  <a:ext cx="23" cy="41"/>
                </a:xfrm>
                <a:custGeom>
                  <a:avLst/>
                  <a:gdLst>
                    <a:gd name="T0" fmla="*/ 0 w 24"/>
                    <a:gd name="T1" fmla="*/ 27 h 43"/>
                    <a:gd name="T2" fmla="*/ 1 w 24"/>
                    <a:gd name="T3" fmla="*/ 28 h 43"/>
                    <a:gd name="T4" fmla="*/ 2 w 24"/>
                    <a:gd name="T5" fmla="*/ 28 h 43"/>
                    <a:gd name="T6" fmla="*/ 2 w 24"/>
                    <a:gd name="T7" fmla="*/ 28 h 43"/>
                    <a:gd name="T8" fmla="*/ 2 w 24"/>
                    <a:gd name="T9" fmla="*/ 27 h 43"/>
                    <a:gd name="T10" fmla="*/ 3 w 24"/>
                    <a:gd name="T11" fmla="*/ 27 h 43"/>
                    <a:gd name="T12" fmla="*/ 3 w 24"/>
                    <a:gd name="T13" fmla="*/ 28 h 43"/>
                    <a:gd name="T14" fmla="*/ 3 w 24"/>
                    <a:gd name="T15" fmla="*/ 27 h 43"/>
                    <a:gd name="T16" fmla="*/ 4 w 24"/>
                    <a:gd name="T17" fmla="*/ 28 h 43"/>
                    <a:gd name="T18" fmla="*/ 5 w 24"/>
                    <a:gd name="T19" fmla="*/ 28 h 43"/>
                    <a:gd name="T20" fmla="*/ 5 w 24"/>
                    <a:gd name="T21" fmla="*/ 28 h 43"/>
                    <a:gd name="T22" fmla="*/ 5 w 24"/>
                    <a:gd name="T23" fmla="*/ 28 h 43"/>
                    <a:gd name="T24" fmla="*/ 6 w 24"/>
                    <a:gd name="T25" fmla="*/ 28 h 43"/>
                    <a:gd name="T26" fmla="*/ 7 w 24"/>
                    <a:gd name="T27" fmla="*/ 28 h 43"/>
                    <a:gd name="T28" fmla="*/ 7 w 24"/>
                    <a:gd name="T29" fmla="*/ 28 h 43"/>
                    <a:gd name="T30" fmla="*/ 7 w 24"/>
                    <a:gd name="T31" fmla="*/ 28 h 43"/>
                    <a:gd name="T32" fmla="*/ 8 w 24"/>
                    <a:gd name="T33" fmla="*/ 28 h 43"/>
                    <a:gd name="T34" fmla="*/ 9 w 24"/>
                    <a:gd name="T35" fmla="*/ 27 h 43"/>
                    <a:gd name="T36" fmla="*/ 9 w 24"/>
                    <a:gd name="T37" fmla="*/ 28 h 43"/>
                    <a:gd name="T38" fmla="*/ 9 w 24"/>
                    <a:gd name="T39" fmla="*/ 27 h 43"/>
                    <a:gd name="T40" fmla="*/ 10 w 24"/>
                    <a:gd name="T41" fmla="*/ 27 h 43"/>
                    <a:gd name="T42" fmla="*/ 10 w 24"/>
                    <a:gd name="T43" fmla="*/ 27 h 43"/>
                    <a:gd name="T44" fmla="*/ 10 w 24"/>
                    <a:gd name="T45" fmla="*/ 27 h 43"/>
                    <a:gd name="T46" fmla="*/ 11 w 24"/>
                    <a:gd name="T47" fmla="*/ 26 h 43"/>
                    <a:gd name="T48" fmla="*/ 12 w 24"/>
                    <a:gd name="T49" fmla="*/ 25 h 43"/>
                    <a:gd name="T50" fmla="*/ 12 w 24"/>
                    <a:gd name="T51" fmla="*/ 25 h 43"/>
                    <a:gd name="T52" fmla="*/ 12 w 24"/>
                    <a:gd name="T53" fmla="*/ 25 h 43"/>
                    <a:gd name="T54" fmla="*/ 12 w 24"/>
                    <a:gd name="T55" fmla="*/ 25 h 43"/>
                    <a:gd name="T56" fmla="*/ 12 w 24"/>
                    <a:gd name="T57" fmla="*/ 23 h 43"/>
                    <a:gd name="T58" fmla="*/ 12 w 24"/>
                    <a:gd name="T59" fmla="*/ 23 h 43"/>
                    <a:gd name="T60" fmla="*/ 12 w 24"/>
                    <a:gd name="T61" fmla="*/ 23 h 43"/>
                    <a:gd name="T62" fmla="*/ 12 w 24"/>
                    <a:gd name="T63" fmla="*/ 22 h 43"/>
                    <a:gd name="T64" fmla="*/ 12 w 24"/>
                    <a:gd name="T65" fmla="*/ 19 h 43"/>
                    <a:gd name="T66" fmla="*/ 12 w 24"/>
                    <a:gd name="T67" fmla="*/ 19 h 43"/>
                    <a:gd name="T68" fmla="*/ 12 w 24"/>
                    <a:gd name="T69" fmla="*/ 17 h 43"/>
                    <a:gd name="T70" fmla="*/ 12 w 24"/>
                    <a:gd name="T71" fmla="*/ 14 h 43"/>
                    <a:gd name="T72" fmla="*/ 12 w 24"/>
                    <a:gd name="T73" fmla="*/ 14 h 43"/>
                    <a:gd name="T74" fmla="*/ 12 w 24"/>
                    <a:gd name="T75" fmla="*/ 11 h 43"/>
                    <a:gd name="T76" fmla="*/ 12 w 24"/>
                    <a:gd name="T77" fmla="*/ 10 h 43"/>
                    <a:gd name="T78" fmla="*/ 12 w 24"/>
                    <a:gd name="T79" fmla="*/ 10 h 43"/>
                    <a:gd name="T80" fmla="*/ 12 w 24"/>
                    <a:gd name="T81" fmla="*/ 10 h 43"/>
                    <a:gd name="T82" fmla="*/ 12 w 24"/>
                    <a:gd name="T83" fmla="*/ 10 h 43"/>
                    <a:gd name="T84" fmla="*/ 12 w 24"/>
                    <a:gd name="T85" fmla="*/ 10 h 43"/>
                    <a:gd name="T86" fmla="*/ 12 w 24"/>
                    <a:gd name="T87" fmla="*/ 6 h 43"/>
                    <a:gd name="T88" fmla="*/ 12 w 24"/>
                    <a:gd name="T89" fmla="*/ 6 h 43"/>
                    <a:gd name="T90" fmla="*/ 12 w 24"/>
                    <a:gd name="T91" fmla="*/ 5 h 43"/>
                    <a:gd name="T92" fmla="*/ 13 w 24"/>
                    <a:gd name="T93" fmla="*/ 3 h 43"/>
                    <a:gd name="T94" fmla="*/ 14 w 24"/>
                    <a:gd name="T95" fmla="*/ 1 h 43"/>
                    <a:gd name="T96" fmla="*/ 14 w 24"/>
                    <a:gd name="T97" fmla="*/ 1 h 43"/>
                    <a:gd name="T98" fmla="*/ 14 w 24"/>
                    <a:gd name="T99" fmla="*/ 1 h 43"/>
                    <a:gd name="T100" fmla="*/ 15 w 24"/>
                    <a:gd name="T101" fmla="*/ 1 h 43"/>
                    <a:gd name="T102" fmla="*/ 15 w 24"/>
                    <a:gd name="T103" fmla="*/ 1 h 43"/>
                    <a:gd name="T104" fmla="*/ 15 w 24"/>
                    <a:gd name="T105" fmla="*/ 0 h 43"/>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 h="43">
                      <a:moveTo>
                        <a:pt x="0" y="41"/>
                      </a:moveTo>
                      <a:lnTo>
                        <a:pt x="1" y="42"/>
                      </a:lnTo>
                      <a:lnTo>
                        <a:pt x="2" y="42"/>
                      </a:lnTo>
                      <a:lnTo>
                        <a:pt x="2" y="41"/>
                      </a:lnTo>
                      <a:lnTo>
                        <a:pt x="3" y="41"/>
                      </a:lnTo>
                      <a:lnTo>
                        <a:pt x="3" y="43"/>
                      </a:lnTo>
                      <a:lnTo>
                        <a:pt x="3" y="41"/>
                      </a:lnTo>
                      <a:lnTo>
                        <a:pt x="4" y="42"/>
                      </a:lnTo>
                      <a:lnTo>
                        <a:pt x="5" y="42"/>
                      </a:lnTo>
                      <a:lnTo>
                        <a:pt x="5" y="43"/>
                      </a:lnTo>
                      <a:lnTo>
                        <a:pt x="5" y="42"/>
                      </a:lnTo>
                      <a:lnTo>
                        <a:pt x="6" y="42"/>
                      </a:lnTo>
                      <a:lnTo>
                        <a:pt x="7" y="43"/>
                      </a:lnTo>
                      <a:lnTo>
                        <a:pt x="7" y="42"/>
                      </a:lnTo>
                      <a:lnTo>
                        <a:pt x="8" y="42"/>
                      </a:lnTo>
                      <a:lnTo>
                        <a:pt x="9" y="41"/>
                      </a:lnTo>
                      <a:lnTo>
                        <a:pt x="9" y="42"/>
                      </a:lnTo>
                      <a:lnTo>
                        <a:pt x="9" y="41"/>
                      </a:lnTo>
                      <a:lnTo>
                        <a:pt x="10" y="41"/>
                      </a:lnTo>
                      <a:lnTo>
                        <a:pt x="10" y="40"/>
                      </a:lnTo>
                      <a:lnTo>
                        <a:pt x="11" y="38"/>
                      </a:lnTo>
                      <a:lnTo>
                        <a:pt x="12" y="37"/>
                      </a:lnTo>
                      <a:lnTo>
                        <a:pt x="13" y="36"/>
                      </a:lnTo>
                      <a:lnTo>
                        <a:pt x="14" y="32"/>
                      </a:lnTo>
                      <a:lnTo>
                        <a:pt x="14" y="33"/>
                      </a:lnTo>
                      <a:lnTo>
                        <a:pt x="14" y="32"/>
                      </a:lnTo>
                      <a:lnTo>
                        <a:pt x="15" y="31"/>
                      </a:lnTo>
                      <a:lnTo>
                        <a:pt x="16" y="28"/>
                      </a:lnTo>
                      <a:lnTo>
                        <a:pt x="16" y="26"/>
                      </a:lnTo>
                      <a:lnTo>
                        <a:pt x="17" y="23"/>
                      </a:lnTo>
                      <a:lnTo>
                        <a:pt x="17" y="20"/>
                      </a:lnTo>
                      <a:lnTo>
                        <a:pt x="18" y="19"/>
                      </a:lnTo>
                      <a:lnTo>
                        <a:pt x="19" y="14"/>
                      </a:lnTo>
                      <a:lnTo>
                        <a:pt x="19" y="11"/>
                      </a:lnTo>
                      <a:lnTo>
                        <a:pt x="20" y="10"/>
                      </a:lnTo>
                      <a:lnTo>
                        <a:pt x="21" y="6"/>
                      </a:lnTo>
                      <a:lnTo>
                        <a:pt x="21" y="5"/>
                      </a:lnTo>
                      <a:lnTo>
                        <a:pt x="22" y="3"/>
                      </a:lnTo>
                      <a:lnTo>
                        <a:pt x="23" y="1"/>
                      </a:lnTo>
                      <a:lnTo>
                        <a:pt x="24" y="1"/>
                      </a:lnTo>
                      <a:lnTo>
                        <a:pt x="2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3" name="Freeform 1811"/>
                <p:cNvSpPr>
                  <a:spLocks/>
                </p:cNvSpPr>
                <p:nvPr/>
              </p:nvSpPr>
              <p:spPr bwMode="auto">
                <a:xfrm>
                  <a:off x="2554" y="1544"/>
                  <a:ext cx="4" cy="10"/>
                </a:xfrm>
                <a:custGeom>
                  <a:avLst/>
                  <a:gdLst>
                    <a:gd name="T0" fmla="*/ 0 w 4"/>
                    <a:gd name="T1" fmla="*/ 0 h 10"/>
                    <a:gd name="T2" fmla="*/ 1 w 4"/>
                    <a:gd name="T3" fmla="*/ 0 h 10"/>
                    <a:gd name="T4" fmla="*/ 2 w 4"/>
                    <a:gd name="T5" fmla="*/ 1 h 10"/>
                    <a:gd name="T6" fmla="*/ 2 w 4"/>
                    <a:gd name="T7" fmla="*/ 4 h 10"/>
                    <a:gd name="T8" fmla="*/ 2 w 4"/>
                    <a:gd name="T9" fmla="*/ 1 h 10"/>
                    <a:gd name="T10" fmla="*/ 3 w 4"/>
                    <a:gd name="T11" fmla="*/ 4 h 10"/>
                    <a:gd name="T12" fmla="*/ 4 w 4"/>
                    <a:gd name="T13" fmla="*/ 6 h 10"/>
                    <a:gd name="T14" fmla="*/ 4 w 4"/>
                    <a:gd name="T15" fmla="*/ 10 h 10"/>
                    <a:gd name="T16" fmla="*/ 4 w 4"/>
                    <a:gd name="T17" fmla="*/ 6 h 1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0">
                      <a:moveTo>
                        <a:pt x="0" y="0"/>
                      </a:moveTo>
                      <a:lnTo>
                        <a:pt x="1" y="0"/>
                      </a:lnTo>
                      <a:lnTo>
                        <a:pt x="2" y="1"/>
                      </a:lnTo>
                      <a:lnTo>
                        <a:pt x="2" y="4"/>
                      </a:lnTo>
                      <a:lnTo>
                        <a:pt x="2" y="1"/>
                      </a:lnTo>
                      <a:lnTo>
                        <a:pt x="3" y="4"/>
                      </a:lnTo>
                      <a:lnTo>
                        <a:pt x="4" y="6"/>
                      </a:lnTo>
                      <a:lnTo>
                        <a:pt x="4" y="10"/>
                      </a:lnTo>
                      <a:lnTo>
                        <a:pt x="4"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4" name="Freeform 1812"/>
                <p:cNvSpPr>
                  <a:spLocks/>
                </p:cNvSpPr>
                <p:nvPr/>
              </p:nvSpPr>
              <p:spPr bwMode="auto">
                <a:xfrm>
                  <a:off x="2558" y="1554"/>
                  <a:ext cx="2" cy="6"/>
                </a:xfrm>
                <a:custGeom>
                  <a:avLst/>
                  <a:gdLst>
                    <a:gd name="T0" fmla="*/ 0 w 2"/>
                    <a:gd name="T1" fmla="*/ 0 h 7"/>
                    <a:gd name="T2" fmla="*/ 1 w 2"/>
                    <a:gd name="T3" fmla="*/ 1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1"/>
                      </a:lnTo>
                      <a:lnTo>
                        <a:pt x="2" y="3"/>
                      </a:lnTo>
                      <a:lnTo>
                        <a:pt x="2" y="7"/>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5" name="Freeform 1813"/>
                <p:cNvSpPr>
                  <a:spLocks/>
                </p:cNvSpPr>
                <p:nvPr/>
              </p:nvSpPr>
              <p:spPr bwMode="auto">
                <a:xfrm>
                  <a:off x="2560" y="1560"/>
                  <a:ext cx="1" cy="5"/>
                </a:xfrm>
                <a:custGeom>
                  <a:avLst/>
                  <a:gdLst>
                    <a:gd name="T0" fmla="*/ 0 w 1"/>
                    <a:gd name="T1" fmla="*/ 0 h 5"/>
                    <a:gd name="T2" fmla="*/ 1 w 1"/>
                    <a:gd name="T3" fmla="*/ 2 h 5"/>
                    <a:gd name="T4" fmla="*/ 1 w 1"/>
                    <a:gd name="T5" fmla="*/ 5 h 5"/>
                    <a:gd name="T6" fmla="*/ 1 w 1"/>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lnTo>
                        <a:pt x="1" y="2"/>
                      </a:lnTo>
                      <a:lnTo>
                        <a:pt x="1" y="5"/>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6" name="Freeform 1814"/>
                <p:cNvSpPr>
                  <a:spLocks/>
                </p:cNvSpPr>
                <p:nvPr/>
              </p:nvSpPr>
              <p:spPr bwMode="auto">
                <a:xfrm>
                  <a:off x="2561" y="1565"/>
                  <a:ext cx="1" cy="7"/>
                </a:xfrm>
                <a:custGeom>
                  <a:avLst/>
                  <a:gdLst>
                    <a:gd name="T0" fmla="*/ 0 w 2"/>
                    <a:gd name="T1" fmla="*/ 0 h 7"/>
                    <a:gd name="T2" fmla="*/ 1 w 2"/>
                    <a:gd name="T3" fmla="*/ 3 h 7"/>
                    <a:gd name="T4" fmla="*/ 1 w 2"/>
                    <a:gd name="T5" fmla="*/ 5 h 7"/>
                    <a:gd name="T6" fmla="*/ 1 w 2"/>
                    <a:gd name="T7" fmla="*/ 7 h 7"/>
                    <a:gd name="T8" fmla="*/ 1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7" name="Freeform 1815"/>
                <p:cNvSpPr>
                  <a:spLocks/>
                </p:cNvSpPr>
                <p:nvPr/>
              </p:nvSpPr>
              <p:spPr bwMode="auto">
                <a:xfrm>
                  <a:off x="2562" y="1572"/>
                  <a:ext cx="2" cy="5"/>
                </a:xfrm>
                <a:custGeom>
                  <a:avLst/>
                  <a:gdLst>
                    <a:gd name="T0" fmla="*/ 0 w 2"/>
                    <a:gd name="T1" fmla="*/ 0 h 5"/>
                    <a:gd name="T2" fmla="*/ 1 w 2"/>
                    <a:gd name="T3" fmla="*/ 2 h 5"/>
                    <a:gd name="T4" fmla="*/ 2 w 2"/>
                    <a:gd name="T5" fmla="*/ 4 h 5"/>
                    <a:gd name="T6" fmla="*/ 2 w 2"/>
                    <a:gd name="T7" fmla="*/ 5 h 5"/>
                    <a:gd name="T8" fmla="*/ 2 w 2"/>
                    <a:gd name="T9" fmla="*/ 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4"/>
                      </a:lnTo>
                      <a:lnTo>
                        <a:pt x="2" y="5"/>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8" name="Freeform 1816"/>
                <p:cNvSpPr>
                  <a:spLocks/>
                </p:cNvSpPr>
                <p:nvPr/>
              </p:nvSpPr>
              <p:spPr bwMode="auto">
                <a:xfrm>
                  <a:off x="2564" y="1577"/>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79" name="Freeform 1817"/>
                <p:cNvSpPr>
                  <a:spLocks/>
                </p:cNvSpPr>
                <p:nvPr/>
              </p:nvSpPr>
              <p:spPr bwMode="auto">
                <a:xfrm>
                  <a:off x="2566" y="1580"/>
                  <a:ext cx="1" cy="1"/>
                </a:xfrm>
                <a:custGeom>
                  <a:avLst/>
                  <a:gdLst>
                    <a:gd name="T0" fmla="*/ 0 w 1"/>
                    <a:gd name="T1" fmla="*/ 0 h 2"/>
                    <a:gd name="T2" fmla="*/ 1 w 1"/>
                    <a:gd name="T3" fmla="*/ 1 h 2"/>
                    <a:gd name="T4" fmla="*/ 1 w 1"/>
                    <a:gd name="T5" fmla="*/ 1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0" name="Freeform 1818"/>
                <p:cNvSpPr>
                  <a:spLocks/>
                </p:cNvSpPr>
                <p:nvPr/>
              </p:nvSpPr>
              <p:spPr bwMode="auto">
                <a:xfrm>
                  <a:off x="2567" y="1581"/>
                  <a:ext cx="4" cy="3"/>
                </a:xfrm>
                <a:custGeom>
                  <a:avLst/>
                  <a:gdLst>
                    <a:gd name="T0" fmla="*/ 0 w 4"/>
                    <a:gd name="T1" fmla="*/ 0 h 3"/>
                    <a:gd name="T2" fmla="*/ 1 w 4"/>
                    <a:gd name="T3" fmla="*/ 1 h 3"/>
                    <a:gd name="T4" fmla="*/ 2 w 4"/>
                    <a:gd name="T5" fmla="*/ 1 h 3"/>
                    <a:gd name="T6" fmla="*/ 2 w 4"/>
                    <a:gd name="T7" fmla="*/ 2 h 3"/>
                    <a:gd name="T8" fmla="*/ 2 w 4"/>
                    <a:gd name="T9" fmla="*/ 1 h 3"/>
                    <a:gd name="T10" fmla="*/ 3 w 4"/>
                    <a:gd name="T11" fmla="*/ 1 h 3"/>
                    <a:gd name="T12" fmla="*/ 4 w 4"/>
                    <a:gd name="T13" fmla="*/ 3 h 3"/>
                    <a:gd name="T14" fmla="*/ 4 w 4"/>
                    <a:gd name="T15" fmla="*/ 3 h 3"/>
                    <a:gd name="T16" fmla="*/ 4 w 4"/>
                    <a:gd name="T17" fmla="*/ 2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0"/>
                      </a:moveTo>
                      <a:lnTo>
                        <a:pt x="1" y="1"/>
                      </a:lnTo>
                      <a:lnTo>
                        <a:pt x="2" y="1"/>
                      </a:lnTo>
                      <a:lnTo>
                        <a:pt x="2" y="2"/>
                      </a:lnTo>
                      <a:lnTo>
                        <a:pt x="2" y="1"/>
                      </a:lnTo>
                      <a:lnTo>
                        <a:pt x="3" y="1"/>
                      </a:lnTo>
                      <a:lnTo>
                        <a:pt x="4" y="3"/>
                      </a:lnTo>
                      <a:lnTo>
                        <a:pt x="4"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1" name="Freeform 1819"/>
                <p:cNvSpPr>
                  <a:spLocks/>
                </p:cNvSpPr>
                <p:nvPr/>
              </p:nvSpPr>
              <p:spPr bwMode="auto">
                <a:xfrm>
                  <a:off x="2571" y="1583"/>
                  <a:ext cx="3" cy="3"/>
                </a:xfrm>
                <a:custGeom>
                  <a:avLst/>
                  <a:gdLst>
                    <a:gd name="T0" fmla="*/ 0 w 3"/>
                    <a:gd name="T1" fmla="*/ 1 h 3"/>
                    <a:gd name="T2" fmla="*/ 1 w 3"/>
                    <a:gd name="T3" fmla="*/ 2 h 3"/>
                    <a:gd name="T4" fmla="*/ 2 w 3"/>
                    <a:gd name="T5" fmla="*/ 2 h 3"/>
                    <a:gd name="T6" fmla="*/ 2 w 3"/>
                    <a:gd name="T7" fmla="*/ 3 h 3"/>
                    <a:gd name="T8" fmla="*/ 2 w 3"/>
                    <a:gd name="T9" fmla="*/ 2 h 3"/>
                    <a:gd name="T10" fmla="*/ 3 w 3"/>
                    <a:gd name="T11" fmla="*/ 0 h 3"/>
                    <a:gd name="T12" fmla="*/ 3 w 3"/>
                    <a:gd name="T13" fmla="*/ 2 h 3"/>
                    <a:gd name="T14" fmla="*/ 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1"/>
                      </a:moveTo>
                      <a:lnTo>
                        <a:pt x="1" y="2"/>
                      </a:lnTo>
                      <a:lnTo>
                        <a:pt x="2" y="2"/>
                      </a:lnTo>
                      <a:lnTo>
                        <a:pt x="2" y="3"/>
                      </a:lnTo>
                      <a:lnTo>
                        <a:pt x="2" y="2"/>
                      </a:lnTo>
                      <a:lnTo>
                        <a:pt x="3" y="0"/>
                      </a:lnTo>
                      <a:lnTo>
                        <a:pt x="3" y="2"/>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2" name="Freeform 1820"/>
                <p:cNvSpPr>
                  <a:spLocks/>
                </p:cNvSpPr>
                <p:nvPr/>
              </p:nvSpPr>
              <p:spPr bwMode="auto">
                <a:xfrm>
                  <a:off x="2574" y="1582"/>
                  <a:ext cx="4" cy="3"/>
                </a:xfrm>
                <a:custGeom>
                  <a:avLst/>
                  <a:gdLst>
                    <a:gd name="T0" fmla="*/ 0 w 4"/>
                    <a:gd name="T1" fmla="*/ 3 h 3"/>
                    <a:gd name="T2" fmla="*/ 1 w 4"/>
                    <a:gd name="T3" fmla="*/ 3 h 3"/>
                    <a:gd name="T4" fmla="*/ 2 w 4"/>
                    <a:gd name="T5" fmla="*/ 3 h 3"/>
                    <a:gd name="T6" fmla="*/ 2 w 4"/>
                    <a:gd name="T7" fmla="*/ 3 h 3"/>
                    <a:gd name="T8" fmla="*/ 2 w 4"/>
                    <a:gd name="T9" fmla="*/ 2 h 3"/>
                    <a:gd name="T10" fmla="*/ 3 w 4"/>
                    <a:gd name="T11" fmla="*/ 1 h 3"/>
                    <a:gd name="T12" fmla="*/ 4 w 4"/>
                    <a:gd name="T13" fmla="*/ 0 h 3"/>
                    <a:gd name="T14" fmla="*/ 4 w 4"/>
                    <a:gd name="T15" fmla="*/ 1 h 3"/>
                    <a:gd name="T16" fmla="*/ 4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3"/>
                      </a:moveTo>
                      <a:lnTo>
                        <a:pt x="1" y="3"/>
                      </a:lnTo>
                      <a:lnTo>
                        <a:pt x="2" y="3"/>
                      </a:lnTo>
                      <a:lnTo>
                        <a:pt x="2" y="2"/>
                      </a:lnTo>
                      <a:lnTo>
                        <a:pt x="3" y="1"/>
                      </a:lnTo>
                      <a:lnTo>
                        <a:pt x="4"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3" name="Freeform 1821"/>
                <p:cNvSpPr>
                  <a:spLocks/>
                </p:cNvSpPr>
                <p:nvPr/>
              </p:nvSpPr>
              <p:spPr bwMode="auto">
                <a:xfrm>
                  <a:off x="2578" y="1583"/>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4" name="Freeform 1822"/>
                <p:cNvSpPr>
                  <a:spLocks/>
                </p:cNvSpPr>
                <p:nvPr/>
              </p:nvSpPr>
              <p:spPr bwMode="auto">
                <a:xfrm>
                  <a:off x="2581" y="1583"/>
                  <a:ext cx="4" cy="1"/>
                </a:xfrm>
                <a:custGeom>
                  <a:avLst/>
                  <a:gdLst>
                    <a:gd name="T0" fmla="*/ 0 w 4"/>
                    <a:gd name="T1" fmla="*/ 0 h 1"/>
                    <a:gd name="T2" fmla="*/ 1 w 4"/>
                    <a:gd name="T3" fmla="*/ 1 h 1"/>
                    <a:gd name="T4" fmla="*/ 2 w 4"/>
                    <a:gd name="T5" fmla="*/ 0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0"/>
                      </a:lnTo>
                      <a:lnTo>
                        <a:pt x="2" y="1"/>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5" name="Freeform 1823"/>
                <p:cNvSpPr>
                  <a:spLocks/>
                </p:cNvSpPr>
                <p:nvPr/>
              </p:nvSpPr>
              <p:spPr bwMode="auto">
                <a:xfrm>
                  <a:off x="2585" y="1583"/>
                  <a:ext cx="6" cy="3"/>
                </a:xfrm>
                <a:custGeom>
                  <a:avLst/>
                  <a:gdLst>
                    <a:gd name="T0" fmla="*/ 0 w 7"/>
                    <a:gd name="T1" fmla="*/ 0 h 3"/>
                    <a:gd name="T2" fmla="*/ 1 w 7"/>
                    <a:gd name="T3" fmla="*/ 0 h 3"/>
                    <a:gd name="T4" fmla="*/ 2 w 7"/>
                    <a:gd name="T5" fmla="*/ 2 h 3"/>
                    <a:gd name="T6" fmla="*/ 2 w 7"/>
                    <a:gd name="T7" fmla="*/ 2 h 3"/>
                    <a:gd name="T8" fmla="*/ 2 w 7"/>
                    <a:gd name="T9" fmla="*/ 1 h 3"/>
                    <a:gd name="T10" fmla="*/ 3 w 7"/>
                    <a:gd name="T11" fmla="*/ 0 h 3"/>
                    <a:gd name="T12" fmla="*/ 3 w 7"/>
                    <a:gd name="T13" fmla="*/ 1 h 3"/>
                    <a:gd name="T14" fmla="*/ 3 w 7"/>
                    <a:gd name="T15" fmla="*/ 0 h 3"/>
                    <a:gd name="T16" fmla="*/ 3 w 7"/>
                    <a:gd name="T17" fmla="*/ 0 h 3"/>
                    <a:gd name="T18" fmla="*/ 3 w 7"/>
                    <a:gd name="T19" fmla="*/ 2 h 3"/>
                    <a:gd name="T20" fmla="*/ 3 w 7"/>
                    <a:gd name="T21" fmla="*/ 3 h 3"/>
                    <a:gd name="T22" fmla="*/ 3 w 7"/>
                    <a:gd name="T23" fmla="*/ 2 h 3"/>
                    <a:gd name="T24" fmla="*/ 3 w 7"/>
                    <a:gd name="T25" fmla="*/ 1 h 3"/>
                    <a:gd name="T26" fmla="*/ 3 w 7"/>
                    <a:gd name="T27" fmla="*/ 1 h 3"/>
                    <a:gd name="T28" fmla="*/ 3 w 7"/>
                    <a:gd name="T29" fmla="*/ 2 h 3"/>
                    <a:gd name="T30" fmla="*/ 3 w 7"/>
                    <a:gd name="T31" fmla="*/ 1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0"/>
                      </a:moveTo>
                      <a:lnTo>
                        <a:pt x="1" y="0"/>
                      </a:lnTo>
                      <a:lnTo>
                        <a:pt x="2" y="2"/>
                      </a:lnTo>
                      <a:lnTo>
                        <a:pt x="2" y="1"/>
                      </a:lnTo>
                      <a:lnTo>
                        <a:pt x="3" y="0"/>
                      </a:lnTo>
                      <a:lnTo>
                        <a:pt x="3" y="1"/>
                      </a:lnTo>
                      <a:lnTo>
                        <a:pt x="3" y="0"/>
                      </a:lnTo>
                      <a:lnTo>
                        <a:pt x="4" y="0"/>
                      </a:lnTo>
                      <a:lnTo>
                        <a:pt x="5" y="2"/>
                      </a:lnTo>
                      <a:lnTo>
                        <a:pt x="5" y="3"/>
                      </a:lnTo>
                      <a:lnTo>
                        <a:pt x="5" y="2"/>
                      </a:lnTo>
                      <a:lnTo>
                        <a:pt x="6" y="1"/>
                      </a:lnTo>
                      <a:lnTo>
                        <a:pt x="7" y="1"/>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6" name="Freeform 1824"/>
                <p:cNvSpPr>
                  <a:spLocks/>
                </p:cNvSpPr>
                <p:nvPr/>
              </p:nvSpPr>
              <p:spPr bwMode="auto">
                <a:xfrm>
                  <a:off x="2591" y="1583"/>
                  <a:ext cx="3" cy="2"/>
                </a:xfrm>
                <a:custGeom>
                  <a:avLst/>
                  <a:gdLst>
                    <a:gd name="T0" fmla="*/ 0 w 3"/>
                    <a:gd name="T1" fmla="*/ 2 h 2"/>
                    <a:gd name="T2" fmla="*/ 1 w 3"/>
                    <a:gd name="T3" fmla="*/ 2 h 2"/>
                    <a:gd name="T4" fmla="*/ 1 w 3"/>
                    <a:gd name="T5" fmla="*/ 2 h 2"/>
                    <a:gd name="T6" fmla="*/ 1 w 3"/>
                    <a:gd name="T7" fmla="*/ 1 h 2"/>
                    <a:gd name="T8" fmla="*/ 2 w 3"/>
                    <a:gd name="T9" fmla="*/ 0 h 2"/>
                    <a:gd name="T10" fmla="*/ 3 w 3"/>
                    <a:gd name="T11" fmla="*/ 1 h 2"/>
                    <a:gd name="T12" fmla="*/ 3 w 3"/>
                    <a:gd name="T13" fmla="*/ 1 h 2"/>
                    <a:gd name="T14" fmla="*/ 3 w 3"/>
                    <a:gd name="T15" fmla="*/ 1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2"/>
                      </a:moveTo>
                      <a:lnTo>
                        <a:pt x="1" y="2"/>
                      </a:lnTo>
                      <a:lnTo>
                        <a:pt x="1" y="1"/>
                      </a:lnTo>
                      <a:lnTo>
                        <a:pt x="2" y="0"/>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7" name="Freeform 1825"/>
                <p:cNvSpPr>
                  <a:spLocks/>
                </p:cNvSpPr>
                <p:nvPr/>
              </p:nvSpPr>
              <p:spPr bwMode="auto">
                <a:xfrm>
                  <a:off x="2594" y="1582"/>
                  <a:ext cx="12" cy="4"/>
                </a:xfrm>
                <a:custGeom>
                  <a:avLst/>
                  <a:gdLst>
                    <a:gd name="T0" fmla="*/ 0 w 12"/>
                    <a:gd name="T1" fmla="*/ 2 h 4"/>
                    <a:gd name="T2" fmla="*/ 1 w 12"/>
                    <a:gd name="T3" fmla="*/ 3 h 4"/>
                    <a:gd name="T4" fmla="*/ 2 w 12"/>
                    <a:gd name="T5" fmla="*/ 2 h 4"/>
                    <a:gd name="T6" fmla="*/ 2 w 12"/>
                    <a:gd name="T7" fmla="*/ 2 h 4"/>
                    <a:gd name="T8" fmla="*/ 2 w 12"/>
                    <a:gd name="T9" fmla="*/ 0 h 4"/>
                    <a:gd name="T10" fmla="*/ 3 w 12"/>
                    <a:gd name="T11" fmla="*/ 1 h 4"/>
                    <a:gd name="T12" fmla="*/ 4 w 12"/>
                    <a:gd name="T13" fmla="*/ 2 h 4"/>
                    <a:gd name="T14" fmla="*/ 4 w 12"/>
                    <a:gd name="T15" fmla="*/ 2 h 4"/>
                    <a:gd name="T16" fmla="*/ 4 w 12"/>
                    <a:gd name="T17" fmla="*/ 1 h 4"/>
                    <a:gd name="T18" fmla="*/ 5 w 12"/>
                    <a:gd name="T19" fmla="*/ 1 h 4"/>
                    <a:gd name="T20" fmla="*/ 5 w 12"/>
                    <a:gd name="T21" fmla="*/ 2 h 4"/>
                    <a:gd name="T22" fmla="*/ 5 w 12"/>
                    <a:gd name="T23" fmla="*/ 1 h 4"/>
                    <a:gd name="T24" fmla="*/ 6 w 12"/>
                    <a:gd name="T25" fmla="*/ 2 h 4"/>
                    <a:gd name="T26" fmla="*/ 7 w 12"/>
                    <a:gd name="T27" fmla="*/ 2 h 4"/>
                    <a:gd name="T28" fmla="*/ 7 w 12"/>
                    <a:gd name="T29" fmla="*/ 2 h 4"/>
                    <a:gd name="T30" fmla="*/ 7 w 12"/>
                    <a:gd name="T31" fmla="*/ 1 h 4"/>
                    <a:gd name="T32" fmla="*/ 8 w 12"/>
                    <a:gd name="T33" fmla="*/ 2 h 4"/>
                    <a:gd name="T34" fmla="*/ 9 w 12"/>
                    <a:gd name="T35" fmla="*/ 3 h 4"/>
                    <a:gd name="T36" fmla="*/ 9 w 12"/>
                    <a:gd name="T37" fmla="*/ 3 h 4"/>
                    <a:gd name="T38" fmla="*/ 9 w 12"/>
                    <a:gd name="T39" fmla="*/ 2 h 4"/>
                    <a:gd name="T40" fmla="*/ 10 w 12"/>
                    <a:gd name="T41" fmla="*/ 2 h 4"/>
                    <a:gd name="T42" fmla="*/ 11 w 12"/>
                    <a:gd name="T43" fmla="*/ 4 h 4"/>
                    <a:gd name="T44" fmla="*/ 11 w 12"/>
                    <a:gd name="T45" fmla="*/ 4 h 4"/>
                    <a:gd name="T46" fmla="*/ 11 w 12"/>
                    <a:gd name="T47" fmla="*/ 3 h 4"/>
                    <a:gd name="T48" fmla="*/ 12 w 12"/>
                    <a:gd name="T49" fmla="*/ 3 h 4"/>
                    <a:gd name="T50" fmla="*/ 12 w 12"/>
                    <a:gd name="T51" fmla="*/ 3 h 4"/>
                    <a:gd name="T52" fmla="*/ 12 w 12"/>
                    <a:gd name="T53" fmla="*/ 3 h 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4">
                      <a:moveTo>
                        <a:pt x="0" y="2"/>
                      </a:moveTo>
                      <a:lnTo>
                        <a:pt x="1" y="3"/>
                      </a:lnTo>
                      <a:lnTo>
                        <a:pt x="2" y="2"/>
                      </a:lnTo>
                      <a:lnTo>
                        <a:pt x="2" y="0"/>
                      </a:lnTo>
                      <a:lnTo>
                        <a:pt x="3" y="1"/>
                      </a:lnTo>
                      <a:lnTo>
                        <a:pt x="4" y="2"/>
                      </a:lnTo>
                      <a:lnTo>
                        <a:pt x="4" y="1"/>
                      </a:lnTo>
                      <a:lnTo>
                        <a:pt x="5" y="1"/>
                      </a:lnTo>
                      <a:lnTo>
                        <a:pt x="5" y="2"/>
                      </a:lnTo>
                      <a:lnTo>
                        <a:pt x="5" y="1"/>
                      </a:lnTo>
                      <a:lnTo>
                        <a:pt x="6" y="2"/>
                      </a:lnTo>
                      <a:lnTo>
                        <a:pt x="7" y="2"/>
                      </a:lnTo>
                      <a:lnTo>
                        <a:pt x="7" y="1"/>
                      </a:lnTo>
                      <a:lnTo>
                        <a:pt x="8" y="2"/>
                      </a:lnTo>
                      <a:lnTo>
                        <a:pt x="9" y="3"/>
                      </a:lnTo>
                      <a:lnTo>
                        <a:pt x="9" y="2"/>
                      </a:lnTo>
                      <a:lnTo>
                        <a:pt x="10" y="2"/>
                      </a:lnTo>
                      <a:lnTo>
                        <a:pt x="11" y="4"/>
                      </a:lnTo>
                      <a:lnTo>
                        <a:pt x="11" y="3"/>
                      </a:lnTo>
                      <a:lnTo>
                        <a:pt x="1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8" name="Freeform 1826"/>
                <p:cNvSpPr>
                  <a:spLocks/>
                </p:cNvSpPr>
                <p:nvPr/>
              </p:nvSpPr>
              <p:spPr bwMode="auto">
                <a:xfrm>
                  <a:off x="2606" y="1584"/>
                  <a:ext cx="2" cy="2"/>
                </a:xfrm>
                <a:custGeom>
                  <a:avLst/>
                  <a:gdLst>
                    <a:gd name="T0" fmla="*/ 0 w 2"/>
                    <a:gd name="T1" fmla="*/ 1 h 2"/>
                    <a:gd name="T2" fmla="*/ 1 w 2"/>
                    <a:gd name="T3" fmla="*/ 2 h 2"/>
                    <a:gd name="T4" fmla="*/ 2 w 2"/>
                    <a:gd name="T5" fmla="*/ 0 h 2"/>
                    <a:gd name="T6" fmla="*/ 2 w 2"/>
                    <a:gd name="T7" fmla="*/ 1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89" name="Freeform 1827"/>
                <p:cNvSpPr>
                  <a:spLocks/>
                </p:cNvSpPr>
                <p:nvPr/>
              </p:nvSpPr>
              <p:spPr bwMode="auto">
                <a:xfrm>
                  <a:off x="2608" y="1584"/>
                  <a:ext cx="4" cy="2"/>
                </a:xfrm>
                <a:custGeom>
                  <a:avLst/>
                  <a:gdLst>
                    <a:gd name="T0" fmla="*/ 0 w 5"/>
                    <a:gd name="T1" fmla="*/ 1 h 2"/>
                    <a:gd name="T2" fmla="*/ 1 w 5"/>
                    <a:gd name="T3" fmla="*/ 2 h 2"/>
                    <a:gd name="T4" fmla="*/ 2 w 5"/>
                    <a:gd name="T5" fmla="*/ 0 h 2"/>
                    <a:gd name="T6" fmla="*/ 2 w 5"/>
                    <a:gd name="T7" fmla="*/ 0 h 2"/>
                    <a:gd name="T8" fmla="*/ 2 w 5"/>
                    <a:gd name="T9" fmla="*/ 0 h 2"/>
                    <a:gd name="T10" fmla="*/ 2 w 5"/>
                    <a:gd name="T11" fmla="*/ 0 h 2"/>
                    <a:gd name="T12" fmla="*/ 2 w 5"/>
                    <a:gd name="T13" fmla="*/ 1 h 2"/>
                    <a:gd name="T14" fmla="*/ 2 w 5"/>
                    <a:gd name="T15" fmla="*/ 1 h 2"/>
                    <a:gd name="T16" fmla="*/ 2 w 5"/>
                    <a:gd name="T17" fmla="*/ 0 h 2"/>
                    <a:gd name="T18" fmla="*/ 2 w 5"/>
                    <a:gd name="T19" fmla="*/ 0 h 2"/>
                    <a:gd name="T20" fmla="*/ 2 w 5"/>
                    <a:gd name="T21" fmla="*/ 0 h 2"/>
                    <a:gd name="T22" fmla="*/ 2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2" y="0"/>
                      </a:lnTo>
                      <a:lnTo>
                        <a:pt x="3" y="0"/>
                      </a:lnTo>
                      <a:lnTo>
                        <a:pt x="4" y="1"/>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0" name="Freeform 1828"/>
                <p:cNvSpPr>
                  <a:spLocks/>
                </p:cNvSpPr>
                <p:nvPr/>
              </p:nvSpPr>
              <p:spPr bwMode="auto">
                <a:xfrm>
                  <a:off x="2612" y="1583"/>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1" name="Freeform 1829"/>
                <p:cNvSpPr>
                  <a:spLocks/>
                </p:cNvSpPr>
                <p:nvPr/>
              </p:nvSpPr>
              <p:spPr bwMode="auto">
                <a:xfrm>
                  <a:off x="2614" y="1584"/>
                  <a:ext cx="4" cy="1"/>
                </a:xfrm>
                <a:custGeom>
                  <a:avLst/>
                  <a:gdLst>
                    <a:gd name="T0" fmla="*/ 0 w 4"/>
                    <a:gd name="T1" fmla="*/ 0 h 1"/>
                    <a:gd name="T2" fmla="*/ 1 w 4"/>
                    <a:gd name="T3" fmla="*/ 0 h 1"/>
                    <a:gd name="T4" fmla="*/ 2 w 4"/>
                    <a:gd name="T5" fmla="*/ 0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2" y="1"/>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2" name="Freeform 1830"/>
                <p:cNvSpPr>
                  <a:spLocks/>
                </p:cNvSpPr>
                <p:nvPr/>
              </p:nvSpPr>
              <p:spPr bwMode="auto">
                <a:xfrm>
                  <a:off x="2618" y="1561"/>
                  <a:ext cx="21" cy="25"/>
                </a:xfrm>
                <a:custGeom>
                  <a:avLst/>
                  <a:gdLst>
                    <a:gd name="T0" fmla="*/ 0 w 22"/>
                    <a:gd name="T1" fmla="*/ 15 h 26"/>
                    <a:gd name="T2" fmla="*/ 1 w 22"/>
                    <a:gd name="T3" fmla="*/ 17 h 26"/>
                    <a:gd name="T4" fmla="*/ 1 w 22"/>
                    <a:gd name="T5" fmla="*/ 17 h 26"/>
                    <a:gd name="T6" fmla="*/ 1 w 22"/>
                    <a:gd name="T7" fmla="*/ 14 h 26"/>
                    <a:gd name="T8" fmla="*/ 2 w 22"/>
                    <a:gd name="T9" fmla="*/ 15 h 26"/>
                    <a:gd name="T10" fmla="*/ 3 w 22"/>
                    <a:gd name="T11" fmla="*/ 17 h 26"/>
                    <a:gd name="T12" fmla="*/ 3 w 22"/>
                    <a:gd name="T13" fmla="*/ 17 h 26"/>
                    <a:gd name="T14" fmla="*/ 3 w 22"/>
                    <a:gd name="T15" fmla="*/ 16 h 26"/>
                    <a:gd name="T16" fmla="*/ 4 w 22"/>
                    <a:gd name="T17" fmla="*/ 16 h 26"/>
                    <a:gd name="T18" fmla="*/ 5 w 22"/>
                    <a:gd name="T19" fmla="*/ 16 h 26"/>
                    <a:gd name="T20" fmla="*/ 5 w 22"/>
                    <a:gd name="T21" fmla="*/ 16 h 26"/>
                    <a:gd name="T22" fmla="*/ 5 w 22"/>
                    <a:gd name="T23" fmla="*/ 16 h 26"/>
                    <a:gd name="T24" fmla="*/ 6 w 22"/>
                    <a:gd name="T25" fmla="*/ 15 h 26"/>
                    <a:gd name="T26" fmla="*/ 7 w 22"/>
                    <a:gd name="T27" fmla="*/ 13 h 26"/>
                    <a:gd name="T28" fmla="*/ 7 w 22"/>
                    <a:gd name="T29" fmla="*/ 14 h 26"/>
                    <a:gd name="T30" fmla="*/ 7 w 22"/>
                    <a:gd name="T31" fmla="*/ 13 h 26"/>
                    <a:gd name="T32" fmla="*/ 8 w 22"/>
                    <a:gd name="T33" fmla="*/ 13 h 26"/>
                    <a:gd name="T34" fmla="*/ 8 w 22"/>
                    <a:gd name="T35" fmla="*/ 13 h 26"/>
                    <a:gd name="T36" fmla="*/ 8 w 22"/>
                    <a:gd name="T37" fmla="*/ 13 h 26"/>
                    <a:gd name="T38" fmla="*/ 9 w 22"/>
                    <a:gd name="T39" fmla="*/ 13 h 26"/>
                    <a:gd name="T40" fmla="*/ 10 w 22"/>
                    <a:gd name="T41" fmla="*/ 13 h 26"/>
                    <a:gd name="T42" fmla="*/ 10 w 22"/>
                    <a:gd name="T43" fmla="*/ 13 h 26"/>
                    <a:gd name="T44" fmla="*/ 10 w 22"/>
                    <a:gd name="T45" fmla="*/ 13 h 26"/>
                    <a:gd name="T46" fmla="*/ 11 w 22"/>
                    <a:gd name="T47" fmla="*/ 13 h 26"/>
                    <a:gd name="T48" fmla="*/ 11 w 22"/>
                    <a:gd name="T49" fmla="*/ 13 h 26"/>
                    <a:gd name="T50" fmla="*/ 11 w 22"/>
                    <a:gd name="T51" fmla="*/ 13 h 26"/>
                    <a:gd name="T52" fmla="*/ 11 w 22"/>
                    <a:gd name="T53" fmla="*/ 13 h 26"/>
                    <a:gd name="T54" fmla="*/ 11 w 22"/>
                    <a:gd name="T55" fmla="*/ 13 h 26"/>
                    <a:gd name="T56" fmla="*/ 11 w 22"/>
                    <a:gd name="T57" fmla="*/ 12 h 26"/>
                    <a:gd name="T58" fmla="*/ 11 w 22"/>
                    <a:gd name="T59" fmla="*/ 13 h 26"/>
                    <a:gd name="T60" fmla="*/ 11 w 22"/>
                    <a:gd name="T61" fmla="*/ 12 h 26"/>
                    <a:gd name="T62" fmla="*/ 11 w 22"/>
                    <a:gd name="T63" fmla="*/ 11 h 26"/>
                    <a:gd name="T64" fmla="*/ 11 w 22"/>
                    <a:gd name="T65" fmla="*/ 11 h 26"/>
                    <a:gd name="T66" fmla="*/ 11 w 22"/>
                    <a:gd name="T67" fmla="*/ 10 h 26"/>
                    <a:gd name="T68" fmla="*/ 11 w 22"/>
                    <a:gd name="T69" fmla="*/ 8 h 26"/>
                    <a:gd name="T70" fmla="*/ 11 w 22"/>
                    <a:gd name="T71" fmla="*/ 7 h 26"/>
                    <a:gd name="T72" fmla="*/ 11 w 22"/>
                    <a:gd name="T73" fmla="*/ 7 h 26"/>
                    <a:gd name="T74" fmla="*/ 11 w 22"/>
                    <a:gd name="T75" fmla="*/ 6 h 26"/>
                    <a:gd name="T76" fmla="*/ 11 w 22"/>
                    <a:gd name="T77" fmla="*/ 5 h 26"/>
                    <a:gd name="T78" fmla="*/ 11 w 22"/>
                    <a:gd name="T79" fmla="*/ 4 h 26"/>
                    <a:gd name="T80" fmla="*/ 11 w 22"/>
                    <a:gd name="T81" fmla="*/ 4 h 26"/>
                    <a:gd name="T82" fmla="*/ 11 w 22"/>
                    <a:gd name="T83" fmla="*/ 3 h 26"/>
                    <a:gd name="T84" fmla="*/ 11 w 22"/>
                    <a:gd name="T85" fmla="*/ 1 h 26"/>
                    <a:gd name="T86" fmla="*/ 12 w 22"/>
                    <a:gd name="T87" fmla="*/ 0 h 26"/>
                    <a:gd name="T88" fmla="*/ 12 w 22"/>
                    <a:gd name="T89" fmla="*/ 2 h 26"/>
                    <a:gd name="T90" fmla="*/ 12 w 22"/>
                    <a:gd name="T91" fmla="*/ 0 h 26"/>
                    <a:gd name="T92" fmla="*/ 13 w 22"/>
                    <a:gd name="T93" fmla="*/ 1 h 26"/>
                    <a:gd name="T94" fmla="*/ 13 w 22"/>
                    <a:gd name="T95" fmla="*/ 1 h 26"/>
                    <a:gd name="T96" fmla="*/ 13 w 22"/>
                    <a:gd name="T97" fmla="*/ 0 h 2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22" h="26">
                      <a:moveTo>
                        <a:pt x="0" y="24"/>
                      </a:moveTo>
                      <a:lnTo>
                        <a:pt x="1" y="26"/>
                      </a:lnTo>
                      <a:lnTo>
                        <a:pt x="1" y="23"/>
                      </a:lnTo>
                      <a:lnTo>
                        <a:pt x="2" y="24"/>
                      </a:lnTo>
                      <a:lnTo>
                        <a:pt x="3" y="26"/>
                      </a:lnTo>
                      <a:lnTo>
                        <a:pt x="3" y="25"/>
                      </a:lnTo>
                      <a:lnTo>
                        <a:pt x="4" y="25"/>
                      </a:lnTo>
                      <a:lnTo>
                        <a:pt x="5" y="25"/>
                      </a:lnTo>
                      <a:lnTo>
                        <a:pt x="6" y="24"/>
                      </a:lnTo>
                      <a:lnTo>
                        <a:pt x="7" y="22"/>
                      </a:lnTo>
                      <a:lnTo>
                        <a:pt x="7" y="23"/>
                      </a:lnTo>
                      <a:lnTo>
                        <a:pt x="7" y="22"/>
                      </a:lnTo>
                      <a:lnTo>
                        <a:pt x="8" y="22"/>
                      </a:lnTo>
                      <a:lnTo>
                        <a:pt x="8" y="21"/>
                      </a:lnTo>
                      <a:lnTo>
                        <a:pt x="9" y="21"/>
                      </a:lnTo>
                      <a:lnTo>
                        <a:pt x="10" y="20"/>
                      </a:lnTo>
                      <a:lnTo>
                        <a:pt x="10" y="18"/>
                      </a:lnTo>
                      <a:lnTo>
                        <a:pt x="11" y="19"/>
                      </a:lnTo>
                      <a:lnTo>
                        <a:pt x="12" y="17"/>
                      </a:lnTo>
                      <a:lnTo>
                        <a:pt x="13" y="14"/>
                      </a:lnTo>
                      <a:lnTo>
                        <a:pt x="14" y="12"/>
                      </a:lnTo>
                      <a:lnTo>
                        <a:pt x="14" y="13"/>
                      </a:lnTo>
                      <a:lnTo>
                        <a:pt x="14" y="12"/>
                      </a:lnTo>
                      <a:lnTo>
                        <a:pt x="15" y="11"/>
                      </a:lnTo>
                      <a:lnTo>
                        <a:pt x="15" y="10"/>
                      </a:lnTo>
                      <a:lnTo>
                        <a:pt x="16" y="8"/>
                      </a:lnTo>
                      <a:lnTo>
                        <a:pt x="17" y="7"/>
                      </a:lnTo>
                      <a:lnTo>
                        <a:pt x="17" y="6"/>
                      </a:lnTo>
                      <a:lnTo>
                        <a:pt x="18" y="5"/>
                      </a:lnTo>
                      <a:lnTo>
                        <a:pt x="19" y="4"/>
                      </a:lnTo>
                      <a:lnTo>
                        <a:pt x="19" y="3"/>
                      </a:lnTo>
                      <a:lnTo>
                        <a:pt x="20" y="1"/>
                      </a:lnTo>
                      <a:lnTo>
                        <a:pt x="21" y="0"/>
                      </a:lnTo>
                      <a:lnTo>
                        <a:pt x="21" y="2"/>
                      </a:lnTo>
                      <a:lnTo>
                        <a:pt x="21" y="0"/>
                      </a:lnTo>
                      <a:lnTo>
                        <a:pt x="22" y="1"/>
                      </a:lnTo>
                      <a:lnTo>
                        <a:pt x="2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3" name="Freeform 1831"/>
                <p:cNvSpPr>
                  <a:spLocks/>
                </p:cNvSpPr>
                <p:nvPr/>
              </p:nvSpPr>
              <p:spPr bwMode="auto">
                <a:xfrm>
                  <a:off x="2639" y="1562"/>
                  <a:ext cx="4" cy="8"/>
                </a:xfrm>
                <a:custGeom>
                  <a:avLst/>
                  <a:gdLst>
                    <a:gd name="T0" fmla="*/ 0 w 4"/>
                    <a:gd name="T1" fmla="*/ 0 h 8"/>
                    <a:gd name="T2" fmla="*/ 1 w 4"/>
                    <a:gd name="T3" fmla="*/ 1 h 8"/>
                    <a:gd name="T4" fmla="*/ 2 w 4"/>
                    <a:gd name="T5" fmla="*/ 1 h 8"/>
                    <a:gd name="T6" fmla="*/ 2 w 4"/>
                    <a:gd name="T7" fmla="*/ 4 h 8"/>
                    <a:gd name="T8" fmla="*/ 2 w 4"/>
                    <a:gd name="T9" fmla="*/ 1 h 8"/>
                    <a:gd name="T10" fmla="*/ 3 w 4"/>
                    <a:gd name="T11" fmla="*/ 3 h 8"/>
                    <a:gd name="T12" fmla="*/ 4 w 4"/>
                    <a:gd name="T13" fmla="*/ 5 h 8"/>
                    <a:gd name="T14" fmla="*/ 4 w 4"/>
                    <a:gd name="T15" fmla="*/ 8 h 8"/>
                    <a:gd name="T16" fmla="*/ 4 w 4"/>
                    <a:gd name="T17" fmla="*/ 5 h 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8">
                      <a:moveTo>
                        <a:pt x="0" y="0"/>
                      </a:moveTo>
                      <a:lnTo>
                        <a:pt x="1" y="1"/>
                      </a:lnTo>
                      <a:lnTo>
                        <a:pt x="2" y="1"/>
                      </a:lnTo>
                      <a:lnTo>
                        <a:pt x="2" y="4"/>
                      </a:lnTo>
                      <a:lnTo>
                        <a:pt x="2" y="1"/>
                      </a:lnTo>
                      <a:lnTo>
                        <a:pt x="3" y="3"/>
                      </a:lnTo>
                      <a:lnTo>
                        <a:pt x="4" y="5"/>
                      </a:lnTo>
                      <a:lnTo>
                        <a:pt x="4" y="8"/>
                      </a:lnTo>
                      <a:lnTo>
                        <a:pt x="4"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4" name="Freeform 1832"/>
                <p:cNvSpPr>
                  <a:spLocks/>
                </p:cNvSpPr>
                <p:nvPr/>
              </p:nvSpPr>
              <p:spPr bwMode="auto">
                <a:xfrm>
                  <a:off x="2643" y="1570"/>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5" name="Freeform 1833"/>
                <p:cNvSpPr>
                  <a:spLocks/>
                </p:cNvSpPr>
                <p:nvPr/>
              </p:nvSpPr>
              <p:spPr bwMode="auto">
                <a:xfrm>
                  <a:off x="2645" y="1574"/>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6" name="Freeform 1834"/>
                <p:cNvSpPr>
                  <a:spLocks/>
                </p:cNvSpPr>
                <p:nvPr/>
              </p:nvSpPr>
              <p:spPr bwMode="auto">
                <a:xfrm>
                  <a:off x="2646" y="1577"/>
                  <a:ext cx="2" cy="4"/>
                </a:xfrm>
                <a:custGeom>
                  <a:avLst/>
                  <a:gdLst>
                    <a:gd name="T0" fmla="*/ 0 w 2"/>
                    <a:gd name="T1" fmla="*/ 0 h 5"/>
                    <a:gd name="T2" fmla="*/ 1 w 2"/>
                    <a:gd name="T3" fmla="*/ 2 h 5"/>
                    <a:gd name="T4" fmla="*/ 2 w 2"/>
                    <a:gd name="T5" fmla="*/ 2 h 5"/>
                    <a:gd name="T6" fmla="*/ 2 w 2"/>
                    <a:gd name="T7" fmla="*/ 2 h 5"/>
                    <a:gd name="T8" fmla="*/ 2 w 2"/>
                    <a:gd name="T9" fmla="*/ 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3"/>
                      </a:lnTo>
                      <a:lnTo>
                        <a:pt x="2" y="5"/>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7" name="Freeform 1835"/>
                <p:cNvSpPr>
                  <a:spLocks/>
                </p:cNvSpPr>
                <p:nvPr/>
              </p:nvSpPr>
              <p:spPr bwMode="auto">
                <a:xfrm>
                  <a:off x="2648" y="1581"/>
                  <a:ext cx="13" cy="7"/>
                </a:xfrm>
                <a:custGeom>
                  <a:avLst/>
                  <a:gdLst>
                    <a:gd name="T0" fmla="*/ 0 w 14"/>
                    <a:gd name="T1" fmla="*/ 0 h 7"/>
                    <a:gd name="T2" fmla="*/ 1 w 14"/>
                    <a:gd name="T3" fmla="*/ 1 h 7"/>
                    <a:gd name="T4" fmla="*/ 2 w 14"/>
                    <a:gd name="T5" fmla="*/ 2 h 7"/>
                    <a:gd name="T6" fmla="*/ 2 w 14"/>
                    <a:gd name="T7" fmla="*/ 3 h 7"/>
                    <a:gd name="T8" fmla="*/ 2 w 14"/>
                    <a:gd name="T9" fmla="*/ 2 h 7"/>
                    <a:gd name="T10" fmla="*/ 3 w 14"/>
                    <a:gd name="T11" fmla="*/ 2 h 7"/>
                    <a:gd name="T12" fmla="*/ 4 w 14"/>
                    <a:gd name="T13" fmla="*/ 3 h 7"/>
                    <a:gd name="T14" fmla="*/ 4 w 14"/>
                    <a:gd name="T15" fmla="*/ 3 h 7"/>
                    <a:gd name="T16" fmla="*/ 4 w 14"/>
                    <a:gd name="T17" fmla="*/ 2 h 7"/>
                    <a:gd name="T18" fmla="*/ 5 w 14"/>
                    <a:gd name="T19" fmla="*/ 3 h 7"/>
                    <a:gd name="T20" fmla="*/ 5 w 14"/>
                    <a:gd name="T21" fmla="*/ 4 h 7"/>
                    <a:gd name="T22" fmla="*/ 5 w 14"/>
                    <a:gd name="T23" fmla="*/ 3 h 7"/>
                    <a:gd name="T24" fmla="*/ 6 w 14"/>
                    <a:gd name="T25" fmla="*/ 3 h 7"/>
                    <a:gd name="T26" fmla="*/ 7 w 14"/>
                    <a:gd name="T27" fmla="*/ 3 h 7"/>
                    <a:gd name="T28" fmla="*/ 7 w 14"/>
                    <a:gd name="T29" fmla="*/ 3 h 7"/>
                    <a:gd name="T30" fmla="*/ 7 w 14"/>
                    <a:gd name="T31" fmla="*/ 3 h 7"/>
                    <a:gd name="T32" fmla="*/ 7 w 14"/>
                    <a:gd name="T33" fmla="*/ 3 h 7"/>
                    <a:gd name="T34" fmla="*/ 7 w 14"/>
                    <a:gd name="T35" fmla="*/ 2 h 7"/>
                    <a:gd name="T36" fmla="*/ 7 w 14"/>
                    <a:gd name="T37" fmla="*/ 3 h 7"/>
                    <a:gd name="T38" fmla="*/ 7 w 14"/>
                    <a:gd name="T39" fmla="*/ 2 h 7"/>
                    <a:gd name="T40" fmla="*/ 7 w 14"/>
                    <a:gd name="T41" fmla="*/ 3 h 7"/>
                    <a:gd name="T42" fmla="*/ 7 w 14"/>
                    <a:gd name="T43" fmla="*/ 3 h 7"/>
                    <a:gd name="T44" fmla="*/ 7 w 14"/>
                    <a:gd name="T45" fmla="*/ 5 h 7"/>
                    <a:gd name="T46" fmla="*/ 7 w 14"/>
                    <a:gd name="T47" fmla="*/ 3 h 7"/>
                    <a:gd name="T48" fmla="*/ 7 w 14"/>
                    <a:gd name="T49" fmla="*/ 4 h 7"/>
                    <a:gd name="T50" fmla="*/ 7 w 14"/>
                    <a:gd name="T51" fmla="*/ 7 h 7"/>
                    <a:gd name="T52" fmla="*/ 7 w 14"/>
                    <a:gd name="T53" fmla="*/ 4 h 7"/>
                    <a:gd name="T54" fmla="*/ 7 w 14"/>
                    <a:gd name="T55" fmla="*/ 6 h 7"/>
                    <a:gd name="T56" fmla="*/ 7 w 14"/>
                    <a:gd name="T57" fmla="*/ 5 h 7"/>
                    <a:gd name="T58" fmla="*/ 7 w 14"/>
                    <a:gd name="T59" fmla="*/ 5 h 7"/>
                    <a:gd name="T60" fmla="*/ 7 w 14"/>
                    <a:gd name="T61" fmla="*/ 4 h 7"/>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7">
                      <a:moveTo>
                        <a:pt x="0" y="0"/>
                      </a:moveTo>
                      <a:lnTo>
                        <a:pt x="1" y="1"/>
                      </a:lnTo>
                      <a:lnTo>
                        <a:pt x="2" y="2"/>
                      </a:lnTo>
                      <a:lnTo>
                        <a:pt x="2" y="3"/>
                      </a:lnTo>
                      <a:lnTo>
                        <a:pt x="2" y="2"/>
                      </a:lnTo>
                      <a:lnTo>
                        <a:pt x="3" y="2"/>
                      </a:lnTo>
                      <a:lnTo>
                        <a:pt x="4" y="3"/>
                      </a:lnTo>
                      <a:lnTo>
                        <a:pt x="4" y="2"/>
                      </a:lnTo>
                      <a:lnTo>
                        <a:pt x="5" y="3"/>
                      </a:lnTo>
                      <a:lnTo>
                        <a:pt x="5" y="4"/>
                      </a:lnTo>
                      <a:lnTo>
                        <a:pt x="5" y="3"/>
                      </a:lnTo>
                      <a:lnTo>
                        <a:pt x="6" y="3"/>
                      </a:lnTo>
                      <a:lnTo>
                        <a:pt x="7" y="3"/>
                      </a:lnTo>
                      <a:lnTo>
                        <a:pt x="8" y="3"/>
                      </a:lnTo>
                      <a:lnTo>
                        <a:pt x="9" y="2"/>
                      </a:lnTo>
                      <a:lnTo>
                        <a:pt x="9" y="3"/>
                      </a:lnTo>
                      <a:lnTo>
                        <a:pt x="9" y="2"/>
                      </a:lnTo>
                      <a:lnTo>
                        <a:pt x="10" y="3"/>
                      </a:lnTo>
                      <a:lnTo>
                        <a:pt x="11" y="3"/>
                      </a:lnTo>
                      <a:lnTo>
                        <a:pt x="11" y="5"/>
                      </a:lnTo>
                      <a:lnTo>
                        <a:pt x="11" y="3"/>
                      </a:lnTo>
                      <a:lnTo>
                        <a:pt x="12" y="4"/>
                      </a:lnTo>
                      <a:lnTo>
                        <a:pt x="12" y="7"/>
                      </a:lnTo>
                      <a:lnTo>
                        <a:pt x="12" y="4"/>
                      </a:lnTo>
                      <a:lnTo>
                        <a:pt x="13" y="6"/>
                      </a:lnTo>
                      <a:lnTo>
                        <a:pt x="14" y="5"/>
                      </a:lnTo>
                      <a:lnTo>
                        <a:pt x="14"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8" name="Freeform 1836"/>
                <p:cNvSpPr>
                  <a:spLocks/>
                </p:cNvSpPr>
                <p:nvPr/>
              </p:nvSpPr>
              <p:spPr bwMode="auto">
                <a:xfrm>
                  <a:off x="2661" y="1584"/>
                  <a:ext cx="4" cy="3"/>
                </a:xfrm>
                <a:custGeom>
                  <a:avLst/>
                  <a:gdLst>
                    <a:gd name="T0" fmla="*/ 0 w 4"/>
                    <a:gd name="T1" fmla="*/ 2 h 3"/>
                    <a:gd name="T2" fmla="*/ 1 w 4"/>
                    <a:gd name="T3" fmla="*/ 3 h 3"/>
                    <a:gd name="T4" fmla="*/ 2 w 4"/>
                    <a:gd name="T5" fmla="*/ 2 h 3"/>
                    <a:gd name="T6" fmla="*/ 2 w 4"/>
                    <a:gd name="T7" fmla="*/ 2 h 3"/>
                    <a:gd name="T8" fmla="*/ 2 w 4"/>
                    <a:gd name="T9" fmla="*/ 2 h 3"/>
                    <a:gd name="T10" fmla="*/ 3 w 4"/>
                    <a:gd name="T11" fmla="*/ 0 h 3"/>
                    <a:gd name="T12" fmla="*/ 4 w 4"/>
                    <a:gd name="T13" fmla="*/ 0 h 3"/>
                    <a:gd name="T14" fmla="*/ 4 w 4"/>
                    <a:gd name="T15" fmla="*/ 0 h 3"/>
                    <a:gd name="T16" fmla="*/ 4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2"/>
                      </a:moveTo>
                      <a:lnTo>
                        <a:pt x="1" y="3"/>
                      </a:lnTo>
                      <a:lnTo>
                        <a:pt x="2" y="2"/>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999" name="Freeform 1837"/>
                <p:cNvSpPr>
                  <a:spLocks/>
                </p:cNvSpPr>
                <p:nvPr/>
              </p:nvSpPr>
              <p:spPr bwMode="auto">
                <a:xfrm>
                  <a:off x="2665" y="1584"/>
                  <a:ext cx="5" cy="2"/>
                </a:xfrm>
                <a:custGeom>
                  <a:avLst/>
                  <a:gdLst>
                    <a:gd name="T0" fmla="*/ 0 w 5"/>
                    <a:gd name="T1" fmla="*/ 0 h 2"/>
                    <a:gd name="T2" fmla="*/ 1 w 5"/>
                    <a:gd name="T3" fmla="*/ 2 h 2"/>
                    <a:gd name="T4" fmla="*/ 1 w 5"/>
                    <a:gd name="T5" fmla="*/ 2 h 2"/>
                    <a:gd name="T6" fmla="*/ 1 w 5"/>
                    <a:gd name="T7" fmla="*/ 1 h 2"/>
                    <a:gd name="T8" fmla="*/ 2 w 5"/>
                    <a:gd name="T9" fmla="*/ 1 h 2"/>
                    <a:gd name="T10" fmla="*/ 3 w 5"/>
                    <a:gd name="T11" fmla="*/ 0 h 2"/>
                    <a:gd name="T12" fmla="*/ 3 w 5"/>
                    <a:gd name="T13" fmla="*/ 2 h 2"/>
                    <a:gd name="T14" fmla="*/ 3 w 5"/>
                    <a:gd name="T15" fmla="*/ 0 h 2"/>
                    <a:gd name="T16" fmla="*/ 4 w 5"/>
                    <a:gd name="T17" fmla="*/ 1 h 2"/>
                    <a:gd name="T18" fmla="*/ 5 w 5"/>
                    <a:gd name="T19" fmla="*/ 1 h 2"/>
                    <a:gd name="T20" fmla="*/ 5 w 5"/>
                    <a:gd name="T21" fmla="*/ 1 h 2"/>
                    <a:gd name="T22" fmla="*/ 5 w 5"/>
                    <a:gd name="T23" fmla="*/ 1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2"/>
                      </a:lnTo>
                      <a:lnTo>
                        <a:pt x="1" y="1"/>
                      </a:lnTo>
                      <a:lnTo>
                        <a:pt x="2" y="1"/>
                      </a:lnTo>
                      <a:lnTo>
                        <a:pt x="3" y="0"/>
                      </a:lnTo>
                      <a:lnTo>
                        <a:pt x="3" y="2"/>
                      </a:lnTo>
                      <a:lnTo>
                        <a:pt x="3" y="0"/>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0" name="Freeform 1838"/>
                <p:cNvSpPr>
                  <a:spLocks/>
                </p:cNvSpPr>
                <p:nvPr/>
              </p:nvSpPr>
              <p:spPr bwMode="auto">
                <a:xfrm>
                  <a:off x="2670" y="1585"/>
                  <a:ext cx="1" cy="2"/>
                </a:xfrm>
                <a:custGeom>
                  <a:avLst/>
                  <a:gdLst>
                    <a:gd name="T0" fmla="*/ 0 w 1"/>
                    <a:gd name="T1" fmla="*/ 0 h 2"/>
                    <a:gd name="T2" fmla="*/ 1 w 1"/>
                    <a:gd name="T3" fmla="*/ 2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1" name="Freeform 1839"/>
                <p:cNvSpPr>
                  <a:spLocks/>
                </p:cNvSpPr>
                <p:nvPr/>
              </p:nvSpPr>
              <p:spPr bwMode="auto">
                <a:xfrm>
                  <a:off x="2671" y="1584"/>
                  <a:ext cx="6" cy="3"/>
                </a:xfrm>
                <a:custGeom>
                  <a:avLst/>
                  <a:gdLst>
                    <a:gd name="T0" fmla="*/ 0 w 6"/>
                    <a:gd name="T1" fmla="*/ 3 h 3"/>
                    <a:gd name="T2" fmla="*/ 1 w 6"/>
                    <a:gd name="T3" fmla="*/ 3 h 3"/>
                    <a:gd name="T4" fmla="*/ 2 w 6"/>
                    <a:gd name="T5" fmla="*/ 2 h 3"/>
                    <a:gd name="T6" fmla="*/ 2 w 6"/>
                    <a:gd name="T7" fmla="*/ 2 h 3"/>
                    <a:gd name="T8" fmla="*/ 2 w 6"/>
                    <a:gd name="T9" fmla="*/ 2 h 3"/>
                    <a:gd name="T10" fmla="*/ 3 w 6"/>
                    <a:gd name="T11" fmla="*/ 1 h 3"/>
                    <a:gd name="T12" fmla="*/ 4 w 6"/>
                    <a:gd name="T13" fmla="*/ 3 h 3"/>
                    <a:gd name="T14" fmla="*/ 4 w 6"/>
                    <a:gd name="T15" fmla="*/ 3 h 3"/>
                    <a:gd name="T16" fmla="*/ 4 w 6"/>
                    <a:gd name="T17" fmla="*/ 1 h 3"/>
                    <a:gd name="T18" fmla="*/ 5 w 6"/>
                    <a:gd name="T19" fmla="*/ 1 h 3"/>
                    <a:gd name="T20" fmla="*/ 6 w 6"/>
                    <a:gd name="T21" fmla="*/ 1 h 3"/>
                    <a:gd name="T22" fmla="*/ 6 w 6"/>
                    <a:gd name="T23" fmla="*/ 1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3"/>
                      </a:moveTo>
                      <a:lnTo>
                        <a:pt x="1" y="3"/>
                      </a:lnTo>
                      <a:lnTo>
                        <a:pt x="2" y="2"/>
                      </a:lnTo>
                      <a:lnTo>
                        <a:pt x="3" y="1"/>
                      </a:lnTo>
                      <a:lnTo>
                        <a:pt x="4" y="3"/>
                      </a:lnTo>
                      <a:lnTo>
                        <a:pt x="4" y="1"/>
                      </a:lnTo>
                      <a:lnTo>
                        <a:pt x="5" y="1"/>
                      </a:lnTo>
                      <a:lnTo>
                        <a:pt x="6"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2" name="Freeform 1840"/>
                <p:cNvSpPr>
                  <a:spLocks/>
                </p:cNvSpPr>
                <p:nvPr/>
              </p:nvSpPr>
              <p:spPr bwMode="auto">
                <a:xfrm>
                  <a:off x="2677" y="1584"/>
                  <a:ext cx="3" cy="2"/>
                </a:xfrm>
                <a:custGeom>
                  <a:avLst/>
                  <a:gdLst>
                    <a:gd name="T0" fmla="*/ 0 w 3"/>
                    <a:gd name="T1" fmla="*/ 1 h 2"/>
                    <a:gd name="T2" fmla="*/ 1 w 3"/>
                    <a:gd name="T3" fmla="*/ 1 h 2"/>
                    <a:gd name="T4" fmla="*/ 1 w 3"/>
                    <a:gd name="T5" fmla="*/ 2 h 2"/>
                    <a:gd name="T6" fmla="*/ 1 w 3"/>
                    <a:gd name="T7" fmla="*/ 1 h 2"/>
                    <a:gd name="T8" fmla="*/ 2 w 3"/>
                    <a:gd name="T9" fmla="*/ 1 h 2"/>
                    <a:gd name="T10" fmla="*/ 3 w 3"/>
                    <a:gd name="T11" fmla="*/ 1 h 2"/>
                    <a:gd name="T12" fmla="*/ 3 w 3"/>
                    <a:gd name="T13" fmla="*/ 1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1"/>
                      </a:moveTo>
                      <a:lnTo>
                        <a:pt x="1" y="1"/>
                      </a:lnTo>
                      <a:lnTo>
                        <a:pt x="1" y="2"/>
                      </a:lnTo>
                      <a:lnTo>
                        <a:pt x="1" y="1"/>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3" name="Freeform 1841"/>
                <p:cNvSpPr>
                  <a:spLocks/>
                </p:cNvSpPr>
                <p:nvPr/>
              </p:nvSpPr>
              <p:spPr bwMode="auto">
                <a:xfrm>
                  <a:off x="2680" y="1584"/>
                  <a:ext cx="1" cy="2"/>
                </a:xfrm>
                <a:custGeom>
                  <a:avLst/>
                  <a:gdLst>
                    <a:gd name="T0" fmla="*/ 0 w 2"/>
                    <a:gd name="T1" fmla="*/ 1 h 2"/>
                    <a:gd name="T2" fmla="*/ 1 w 2"/>
                    <a:gd name="T3" fmla="*/ 2 h 2"/>
                    <a:gd name="T4" fmla="*/ 1 w 2"/>
                    <a:gd name="T5" fmla="*/ 0 h 2"/>
                    <a:gd name="T6" fmla="*/ 1 w 2"/>
                    <a:gd name="T7" fmla="*/ 2 h 2"/>
                    <a:gd name="T8" fmla="*/ 1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4" name="Freeform 1842"/>
                <p:cNvSpPr>
                  <a:spLocks/>
                </p:cNvSpPr>
                <p:nvPr/>
              </p:nvSpPr>
              <p:spPr bwMode="auto">
                <a:xfrm>
                  <a:off x="2681" y="1586"/>
                  <a:ext cx="2" cy="1"/>
                </a:xfrm>
                <a:custGeom>
                  <a:avLst/>
                  <a:gdLst>
                    <a:gd name="T0" fmla="*/ 0 w 2"/>
                    <a:gd name="T1" fmla="*/ 0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5" name="Freeform 1843"/>
                <p:cNvSpPr>
                  <a:spLocks/>
                </p:cNvSpPr>
                <p:nvPr/>
              </p:nvSpPr>
              <p:spPr bwMode="auto">
                <a:xfrm>
                  <a:off x="2683" y="1585"/>
                  <a:ext cx="3" cy="3"/>
                </a:xfrm>
                <a:custGeom>
                  <a:avLst/>
                  <a:gdLst>
                    <a:gd name="T0" fmla="*/ 0 w 3"/>
                    <a:gd name="T1" fmla="*/ 2 h 3"/>
                    <a:gd name="T2" fmla="*/ 1 w 3"/>
                    <a:gd name="T3" fmla="*/ 3 h 3"/>
                    <a:gd name="T4" fmla="*/ 1 w 3"/>
                    <a:gd name="T5" fmla="*/ 3 h 3"/>
                    <a:gd name="T6" fmla="*/ 1 w 3"/>
                    <a:gd name="T7" fmla="*/ 1 h 3"/>
                    <a:gd name="T8" fmla="*/ 2 w 3"/>
                    <a:gd name="T9" fmla="*/ 1 h 3"/>
                    <a:gd name="T10" fmla="*/ 3 w 3"/>
                    <a:gd name="T11" fmla="*/ 1 h 3"/>
                    <a:gd name="T12" fmla="*/ 3 w 3"/>
                    <a:gd name="T13" fmla="*/ 1 h 3"/>
                    <a:gd name="T14" fmla="*/ 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2"/>
                      </a:moveTo>
                      <a:lnTo>
                        <a:pt x="1" y="3"/>
                      </a:lnTo>
                      <a:lnTo>
                        <a:pt x="1" y="1"/>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6" name="Freeform 1844"/>
                <p:cNvSpPr>
                  <a:spLocks/>
                </p:cNvSpPr>
                <p:nvPr/>
              </p:nvSpPr>
              <p:spPr bwMode="auto">
                <a:xfrm>
                  <a:off x="2686" y="1585"/>
                  <a:ext cx="2" cy="1"/>
                </a:xfrm>
                <a:custGeom>
                  <a:avLst/>
                  <a:gdLst>
                    <a:gd name="T0" fmla="*/ 0 w 2"/>
                    <a:gd name="T1" fmla="*/ 1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7" name="Freeform 1845"/>
                <p:cNvSpPr>
                  <a:spLocks/>
                </p:cNvSpPr>
                <p:nvPr/>
              </p:nvSpPr>
              <p:spPr bwMode="auto">
                <a:xfrm>
                  <a:off x="2688" y="1584"/>
                  <a:ext cx="12" cy="4"/>
                </a:xfrm>
                <a:custGeom>
                  <a:avLst/>
                  <a:gdLst>
                    <a:gd name="T0" fmla="*/ 0 w 12"/>
                    <a:gd name="T1" fmla="*/ 1 h 4"/>
                    <a:gd name="T2" fmla="*/ 1 w 12"/>
                    <a:gd name="T3" fmla="*/ 2 h 4"/>
                    <a:gd name="T4" fmla="*/ 2 w 12"/>
                    <a:gd name="T5" fmla="*/ 2 h 4"/>
                    <a:gd name="T6" fmla="*/ 2 w 12"/>
                    <a:gd name="T7" fmla="*/ 2 h 4"/>
                    <a:gd name="T8" fmla="*/ 2 w 12"/>
                    <a:gd name="T9" fmla="*/ 2 h 4"/>
                    <a:gd name="T10" fmla="*/ 3 w 12"/>
                    <a:gd name="T11" fmla="*/ 2 h 4"/>
                    <a:gd name="T12" fmla="*/ 3 w 12"/>
                    <a:gd name="T13" fmla="*/ 2 h 4"/>
                    <a:gd name="T14" fmla="*/ 3 w 12"/>
                    <a:gd name="T15" fmla="*/ 0 h 4"/>
                    <a:gd name="T16" fmla="*/ 4 w 12"/>
                    <a:gd name="T17" fmla="*/ 1 h 4"/>
                    <a:gd name="T18" fmla="*/ 5 w 12"/>
                    <a:gd name="T19" fmla="*/ 3 h 4"/>
                    <a:gd name="T20" fmla="*/ 5 w 12"/>
                    <a:gd name="T21" fmla="*/ 4 h 4"/>
                    <a:gd name="T22" fmla="*/ 5 w 12"/>
                    <a:gd name="T23" fmla="*/ 3 h 4"/>
                    <a:gd name="T24" fmla="*/ 6 w 12"/>
                    <a:gd name="T25" fmla="*/ 3 h 4"/>
                    <a:gd name="T26" fmla="*/ 7 w 12"/>
                    <a:gd name="T27" fmla="*/ 3 h 4"/>
                    <a:gd name="T28" fmla="*/ 7 w 12"/>
                    <a:gd name="T29" fmla="*/ 3 h 4"/>
                    <a:gd name="T30" fmla="*/ 7 w 12"/>
                    <a:gd name="T31" fmla="*/ 2 h 4"/>
                    <a:gd name="T32" fmla="*/ 8 w 12"/>
                    <a:gd name="T33" fmla="*/ 2 h 4"/>
                    <a:gd name="T34" fmla="*/ 9 w 12"/>
                    <a:gd name="T35" fmla="*/ 2 h 4"/>
                    <a:gd name="T36" fmla="*/ 9 w 12"/>
                    <a:gd name="T37" fmla="*/ 2 h 4"/>
                    <a:gd name="T38" fmla="*/ 9 w 12"/>
                    <a:gd name="T39" fmla="*/ 2 h 4"/>
                    <a:gd name="T40" fmla="*/ 10 w 12"/>
                    <a:gd name="T41" fmla="*/ 2 h 4"/>
                    <a:gd name="T42" fmla="*/ 10 w 12"/>
                    <a:gd name="T43" fmla="*/ 2 h 4"/>
                    <a:gd name="T44" fmla="*/ 10 w 12"/>
                    <a:gd name="T45" fmla="*/ 2 h 4"/>
                    <a:gd name="T46" fmla="*/ 11 w 12"/>
                    <a:gd name="T47" fmla="*/ 2 h 4"/>
                    <a:gd name="T48" fmla="*/ 12 w 12"/>
                    <a:gd name="T49" fmla="*/ 1 h 4"/>
                    <a:gd name="T50" fmla="*/ 12 w 12"/>
                    <a:gd name="T51" fmla="*/ 2 h 4"/>
                    <a:gd name="T52" fmla="*/ 12 w 12"/>
                    <a:gd name="T53" fmla="*/ 1 h 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4">
                      <a:moveTo>
                        <a:pt x="0" y="1"/>
                      </a:moveTo>
                      <a:lnTo>
                        <a:pt x="1" y="2"/>
                      </a:lnTo>
                      <a:lnTo>
                        <a:pt x="2" y="2"/>
                      </a:lnTo>
                      <a:lnTo>
                        <a:pt x="3" y="2"/>
                      </a:lnTo>
                      <a:lnTo>
                        <a:pt x="3" y="0"/>
                      </a:lnTo>
                      <a:lnTo>
                        <a:pt x="4" y="1"/>
                      </a:lnTo>
                      <a:lnTo>
                        <a:pt x="5" y="3"/>
                      </a:lnTo>
                      <a:lnTo>
                        <a:pt x="5" y="4"/>
                      </a:lnTo>
                      <a:lnTo>
                        <a:pt x="5" y="3"/>
                      </a:lnTo>
                      <a:lnTo>
                        <a:pt x="6" y="3"/>
                      </a:lnTo>
                      <a:lnTo>
                        <a:pt x="7" y="3"/>
                      </a:lnTo>
                      <a:lnTo>
                        <a:pt x="7" y="2"/>
                      </a:lnTo>
                      <a:lnTo>
                        <a:pt x="8" y="2"/>
                      </a:lnTo>
                      <a:lnTo>
                        <a:pt x="9" y="2"/>
                      </a:lnTo>
                      <a:lnTo>
                        <a:pt x="10" y="2"/>
                      </a:lnTo>
                      <a:lnTo>
                        <a:pt x="11" y="2"/>
                      </a:lnTo>
                      <a:lnTo>
                        <a:pt x="12" y="1"/>
                      </a:lnTo>
                      <a:lnTo>
                        <a:pt x="12" y="2"/>
                      </a:lnTo>
                      <a:lnTo>
                        <a:pt x="1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8" name="Freeform 1846"/>
                <p:cNvSpPr>
                  <a:spLocks/>
                </p:cNvSpPr>
                <p:nvPr/>
              </p:nvSpPr>
              <p:spPr bwMode="auto">
                <a:xfrm>
                  <a:off x="2700" y="1584"/>
                  <a:ext cx="2" cy="3"/>
                </a:xfrm>
                <a:custGeom>
                  <a:avLst/>
                  <a:gdLst>
                    <a:gd name="T0" fmla="*/ 0 w 2"/>
                    <a:gd name="T1" fmla="*/ 2 h 3"/>
                    <a:gd name="T2" fmla="*/ 1 w 2"/>
                    <a:gd name="T3" fmla="*/ 2 h 3"/>
                    <a:gd name="T4" fmla="*/ 2 w 2"/>
                    <a:gd name="T5" fmla="*/ 3 h 3"/>
                    <a:gd name="T6" fmla="*/ 2 w 2"/>
                    <a:gd name="T7" fmla="*/ 3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2"/>
                      </a:lnTo>
                      <a:lnTo>
                        <a:pt x="2" y="3"/>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09" name="Freeform 1847"/>
                <p:cNvSpPr>
                  <a:spLocks/>
                </p:cNvSpPr>
                <p:nvPr/>
              </p:nvSpPr>
              <p:spPr bwMode="auto">
                <a:xfrm>
                  <a:off x="2702" y="1585"/>
                  <a:ext cx="3" cy="2"/>
                </a:xfrm>
                <a:custGeom>
                  <a:avLst/>
                  <a:gdLst>
                    <a:gd name="T0" fmla="*/ 0 w 3"/>
                    <a:gd name="T1" fmla="*/ 2 h 2"/>
                    <a:gd name="T2" fmla="*/ 1 w 3"/>
                    <a:gd name="T3" fmla="*/ 2 h 2"/>
                    <a:gd name="T4" fmla="*/ 2 w 3"/>
                    <a:gd name="T5" fmla="*/ 2 h 2"/>
                    <a:gd name="T6" fmla="*/ 2 w 3"/>
                    <a:gd name="T7" fmla="*/ 2 h 2"/>
                    <a:gd name="T8" fmla="*/ 2 w 3"/>
                    <a:gd name="T9" fmla="*/ 0 h 2"/>
                    <a:gd name="T10" fmla="*/ 3 w 3"/>
                    <a:gd name="T11" fmla="*/ 1 h 2"/>
                    <a:gd name="T12" fmla="*/ 3 w 3"/>
                    <a:gd name="T13" fmla="*/ 1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2"/>
                      </a:moveTo>
                      <a:lnTo>
                        <a:pt x="1" y="2"/>
                      </a:lnTo>
                      <a:lnTo>
                        <a:pt x="2" y="2"/>
                      </a:lnTo>
                      <a:lnTo>
                        <a:pt x="2"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0" name="Freeform 1848"/>
                <p:cNvSpPr>
                  <a:spLocks/>
                </p:cNvSpPr>
                <p:nvPr/>
              </p:nvSpPr>
              <p:spPr bwMode="auto">
                <a:xfrm>
                  <a:off x="2705" y="1585"/>
                  <a:ext cx="5" cy="3"/>
                </a:xfrm>
                <a:custGeom>
                  <a:avLst/>
                  <a:gdLst>
                    <a:gd name="T0" fmla="*/ 0 w 6"/>
                    <a:gd name="T1" fmla="*/ 1 h 3"/>
                    <a:gd name="T2" fmla="*/ 1 w 6"/>
                    <a:gd name="T3" fmla="*/ 2 h 3"/>
                    <a:gd name="T4" fmla="*/ 2 w 6"/>
                    <a:gd name="T5" fmla="*/ 3 h 3"/>
                    <a:gd name="T6" fmla="*/ 2 w 6"/>
                    <a:gd name="T7" fmla="*/ 3 h 3"/>
                    <a:gd name="T8" fmla="*/ 2 w 6"/>
                    <a:gd name="T9" fmla="*/ 2 h 3"/>
                    <a:gd name="T10" fmla="*/ 3 w 6"/>
                    <a:gd name="T11" fmla="*/ 1 h 3"/>
                    <a:gd name="T12" fmla="*/ 3 w 6"/>
                    <a:gd name="T13" fmla="*/ 2 h 3"/>
                    <a:gd name="T14" fmla="*/ 3 w 6"/>
                    <a:gd name="T15" fmla="*/ 2 h 3"/>
                    <a:gd name="T16" fmla="*/ 3 w 6"/>
                    <a:gd name="T17" fmla="*/ 0 h 3"/>
                    <a:gd name="T18" fmla="*/ 3 w 6"/>
                    <a:gd name="T19" fmla="*/ 2 h 3"/>
                    <a:gd name="T20" fmla="*/ 3 w 6"/>
                    <a:gd name="T21" fmla="*/ 1 h 3"/>
                    <a:gd name="T22" fmla="*/ 3 w 6"/>
                    <a:gd name="T23" fmla="*/ 1 h 3"/>
                    <a:gd name="T24" fmla="*/ 3 w 6"/>
                    <a:gd name="T25" fmla="*/ 1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1"/>
                      </a:moveTo>
                      <a:lnTo>
                        <a:pt x="1" y="2"/>
                      </a:lnTo>
                      <a:lnTo>
                        <a:pt x="2" y="3"/>
                      </a:lnTo>
                      <a:lnTo>
                        <a:pt x="2" y="2"/>
                      </a:lnTo>
                      <a:lnTo>
                        <a:pt x="3" y="1"/>
                      </a:lnTo>
                      <a:lnTo>
                        <a:pt x="4" y="2"/>
                      </a:lnTo>
                      <a:lnTo>
                        <a:pt x="4" y="0"/>
                      </a:lnTo>
                      <a:lnTo>
                        <a:pt x="5" y="2"/>
                      </a:lnTo>
                      <a:lnTo>
                        <a:pt x="6"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1" name="Freeform 1849"/>
                <p:cNvSpPr>
                  <a:spLocks/>
                </p:cNvSpPr>
                <p:nvPr/>
              </p:nvSpPr>
              <p:spPr bwMode="auto">
                <a:xfrm>
                  <a:off x="2710" y="1585"/>
                  <a:ext cx="3" cy="1"/>
                </a:xfrm>
                <a:custGeom>
                  <a:avLst/>
                  <a:gdLst>
                    <a:gd name="T0" fmla="*/ 0 w 3"/>
                    <a:gd name="T1" fmla="*/ 1 h 1"/>
                    <a:gd name="T2" fmla="*/ 1 w 3"/>
                    <a:gd name="T3" fmla="*/ 1 h 1"/>
                    <a:gd name="T4" fmla="*/ 1 w 3"/>
                    <a:gd name="T5" fmla="*/ 1 h 1"/>
                    <a:gd name="T6" fmla="*/ 1 w 3"/>
                    <a:gd name="T7" fmla="*/ 1 h 1"/>
                    <a:gd name="T8" fmla="*/ 2 w 3"/>
                    <a:gd name="T9" fmla="*/ 1 h 1"/>
                    <a:gd name="T10" fmla="*/ 3 w 3"/>
                    <a:gd name="T11" fmla="*/ 1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2" name="Freeform 1850"/>
                <p:cNvSpPr>
                  <a:spLocks/>
                </p:cNvSpPr>
                <p:nvPr/>
              </p:nvSpPr>
              <p:spPr bwMode="auto">
                <a:xfrm>
                  <a:off x="2713" y="1586"/>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3" name="Freeform 1851"/>
                <p:cNvSpPr>
                  <a:spLocks/>
                </p:cNvSpPr>
                <p:nvPr/>
              </p:nvSpPr>
              <p:spPr bwMode="auto">
                <a:xfrm>
                  <a:off x="2715" y="1587"/>
                  <a:ext cx="3" cy="1"/>
                </a:xfrm>
                <a:custGeom>
                  <a:avLst/>
                  <a:gdLst>
                    <a:gd name="T0" fmla="*/ 0 w 3"/>
                    <a:gd name="T1" fmla="*/ 0 h 1"/>
                    <a:gd name="T2" fmla="*/ 1 w 3"/>
                    <a:gd name="T3" fmla="*/ 1 h 1"/>
                    <a:gd name="T4" fmla="*/ 2 w 3"/>
                    <a:gd name="T5" fmla="*/ 1 h 1"/>
                    <a:gd name="T6" fmla="*/ 2 w 3"/>
                    <a:gd name="T7" fmla="*/ 1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4" name="Freeform 1852"/>
                <p:cNvSpPr>
                  <a:spLocks/>
                </p:cNvSpPr>
                <p:nvPr/>
              </p:nvSpPr>
              <p:spPr bwMode="auto">
                <a:xfrm>
                  <a:off x="2718" y="1585"/>
                  <a:ext cx="4" cy="2"/>
                </a:xfrm>
                <a:custGeom>
                  <a:avLst/>
                  <a:gdLst>
                    <a:gd name="T0" fmla="*/ 0 w 4"/>
                    <a:gd name="T1" fmla="*/ 2 h 2"/>
                    <a:gd name="T2" fmla="*/ 1 w 4"/>
                    <a:gd name="T3" fmla="*/ 2 h 2"/>
                    <a:gd name="T4" fmla="*/ 2 w 4"/>
                    <a:gd name="T5" fmla="*/ 1 h 2"/>
                    <a:gd name="T6" fmla="*/ 2 w 4"/>
                    <a:gd name="T7" fmla="*/ 2 h 2"/>
                    <a:gd name="T8" fmla="*/ 2 w 4"/>
                    <a:gd name="T9" fmla="*/ 1 h 2"/>
                    <a:gd name="T10" fmla="*/ 3 w 4"/>
                    <a:gd name="T11" fmla="*/ 0 h 2"/>
                    <a:gd name="T12" fmla="*/ 4 w 4"/>
                    <a:gd name="T13" fmla="*/ 2 h 2"/>
                    <a:gd name="T14" fmla="*/ 4 w 4"/>
                    <a:gd name="T15" fmla="*/ 2 h 2"/>
                    <a:gd name="T16" fmla="*/ 4 w 4"/>
                    <a:gd name="T17" fmla="*/ 1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2"/>
                      </a:moveTo>
                      <a:lnTo>
                        <a:pt x="1" y="2"/>
                      </a:lnTo>
                      <a:lnTo>
                        <a:pt x="2" y="1"/>
                      </a:lnTo>
                      <a:lnTo>
                        <a:pt x="2" y="2"/>
                      </a:lnTo>
                      <a:lnTo>
                        <a:pt x="2" y="1"/>
                      </a:lnTo>
                      <a:lnTo>
                        <a:pt x="3" y="0"/>
                      </a:lnTo>
                      <a:lnTo>
                        <a:pt x="4" y="2"/>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5" name="Freeform 1853"/>
                <p:cNvSpPr>
                  <a:spLocks/>
                </p:cNvSpPr>
                <p:nvPr/>
              </p:nvSpPr>
              <p:spPr bwMode="auto">
                <a:xfrm>
                  <a:off x="2722" y="1585"/>
                  <a:ext cx="2" cy="2"/>
                </a:xfrm>
                <a:custGeom>
                  <a:avLst/>
                  <a:gdLst>
                    <a:gd name="T0" fmla="*/ 0 w 2"/>
                    <a:gd name="T1" fmla="*/ 2 h 2"/>
                    <a:gd name="T2" fmla="*/ 1 w 2"/>
                    <a:gd name="T3" fmla="*/ 2 h 2"/>
                    <a:gd name="T4" fmla="*/ 2 w 2"/>
                    <a:gd name="T5" fmla="*/ 0 h 2"/>
                    <a:gd name="T6" fmla="*/ 2 w 2"/>
                    <a:gd name="T7" fmla="*/ 1 h 2"/>
                    <a:gd name="T8" fmla="*/ 2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2"/>
                      </a:moveTo>
                      <a:lnTo>
                        <a:pt x="1" y="2"/>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6" name="Freeform 1854"/>
                <p:cNvSpPr>
                  <a:spLocks/>
                </p:cNvSpPr>
                <p:nvPr/>
              </p:nvSpPr>
              <p:spPr bwMode="auto">
                <a:xfrm>
                  <a:off x="2724" y="1585"/>
                  <a:ext cx="6" cy="3"/>
                </a:xfrm>
                <a:custGeom>
                  <a:avLst/>
                  <a:gdLst>
                    <a:gd name="T0" fmla="*/ 0 w 7"/>
                    <a:gd name="T1" fmla="*/ 1 h 3"/>
                    <a:gd name="T2" fmla="*/ 1 w 7"/>
                    <a:gd name="T3" fmla="*/ 3 h 3"/>
                    <a:gd name="T4" fmla="*/ 1 w 7"/>
                    <a:gd name="T5" fmla="*/ 3 h 3"/>
                    <a:gd name="T6" fmla="*/ 1 w 7"/>
                    <a:gd name="T7" fmla="*/ 1 h 3"/>
                    <a:gd name="T8" fmla="*/ 2 w 7"/>
                    <a:gd name="T9" fmla="*/ 3 h 3"/>
                    <a:gd name="T10" fmla="*/ 3 w 7"/>
                    <a:gd name="T11" fmla="*/ 1 h 3"/>
                    <a:gd name="T12" fmla="*/ 3 w 7"/>
                    <a:gd name="T13" fmla="*/ 2 h 3"/>
                    <a:gd name="T14" fmla="*/ 3 w 7"/>
                    <a:gd name="T15" fmla="*/ 1 h 3"/>
                    <a:gd name="T16" fmla="*/ 3 w 7"/>
                    <a:gd name="T17" fmla="*/ 1 h 3"/>
                    <a:gd name="T18" fmla="*/ 3 w 7"/>
                    <a:gd name="T19" fmla="*/ 2 h 3"/>
                    <a:gd name="T20" fmla="*/ 3 w 7"/>
                    <a:gd name="T21" fmla="*/ 2 h 3"/>
                    <a:gd name="T22" fmla="*/ 3 w 7"/>
                    <a:gd name="T23" fmla="*/ 0 h 3"/>
                    <a:gd name="T24" fmla="*/ 3 w 7"/>
                    <a:gd name="T25" fmla="*/ 0 h 3"/>
                    <a:gd name="T26" fmla="*/ 3 w 7"/>
                    <a:gd name="T27" fmla="*/ 0 h 3"/>
                    <a:gd name="T28" fmla="*/ 3 w 7"/>
                    <a:gd name="T29" fmla="*/ 0 h 3"/>
                    <a:gd name="T30" fmla="*/ 3 w 7"/>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1"/>
                      </a:moveTo>
                      <a:lnTo>
                        <a:pt x="1" y="3"/>
                      </a:lnTo>
                      <a:lnTo>
                        <a:pt x="1" y="1"/>
                      </a:lnTo>
                      <a:lnTo>
                        <a:pt x="2" y="3"/>
                      </a:lnTo>
                      <a:lnTo>
                        <a:pt x="3" y="1"/>
                      </a:lnTo>
                      <a:lnTo>
                        <a:pt x="3" y="2"/>
                      </a:lnTo>
                      <a:lnTo>
                        <a:pt x="3" y="1"/>
                      </a:lnTo>
                      <a:lnTo>
                        <a:pt x="4" y="1"/>
                      </a:lnTo>
                      <a:lnTo>
                        <a:pt x="5" y="2"/>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7" name="Freeform 1855"/>
                <p:cNvSpPr>
                  <a:spLocks/>
                </p:cNvSpPr>
                <p:nvPr/>
              </p:nvSpPr>
              <p:spPr bwMode="auto">
                <a:xfrm>
                  <a:off x="2730" y="1585"/>
                  <a:ext cx="3" cy="1"/>
                </a:xfrm>
                <a:custGeom>
                  <a:avLst/>
                  <a:gdLst>
                    <a:gd name="T0" fmla="*/ 0 w 3"/>
                    <a:gd name="T1" fmla="*/ 0 h 1"/>
                    <a:gd name="T2" fmla="*/ 1 w 3"/>
                    <a:gd name="T3" fmla="*/ 1 h 1"/>
                    <a:gd name="T4" fmla="*/ 1 w 3"/>
                    <a:gd name="T5" fmla="*/ 1 h 1"/>
                    <a:gd name="T6" fmla="*/ 1 w 3"/>
                    <a:gd name="T7" fmla="*/ 1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8" name="Freeform 1856"/>
                <p:cNvSpPr>
                  <a:spLocks/>
                </p:cNvSpPr>
                <p:nvPr/>
              </p:nvSpPr>
              <p:spPr bwMode="auto">
                <a:xfrm>
                  <a:off x="2733" y="1585"/>
                  <a:ext cx="12" cy="3"/>
                </a:xfrm>
                <a:custGeom>
                  <a:avLst/>
                  <a:gdLst>
                    <a:gd name="T0" fmla="*/ 0 w 12"/>
                    <a:gd name="T1" fmla="*/ 1 h 3"/>
                    <a:gd name="T2" fmla="*/ 1 w 12"/>
                    <a:gd name="T3" fmla="*/ 2 h 3"/>
                    <a:gd name="T4" fmla="*/ 2 w 12"/>
                    <a:gd name="T5" fmla="*/ 2 h 3"/>
                    <a:gd name="T6" fmla="*/ 2 w 12"/>
                    <a:gd name="T7" fmla="*/ 3 h 3"/>
                    <a:gd name="T8" fmla="*/ 2 w 12"/>
                    <a:gd name="T9" fmla="*/ 2 h 3"/>
                    <a:gd name="T10" fmla="*/ 3 w 12"/>
                    <a:gd name="T11" fmla="*/ 2 h 3"/>
                    <a:gd name="T12" fmla="*/ 4 w 12"/>
                    <a:gd name="T13" fmla="*/ 2 h 3"/>
                    <a:gd name="T14" fmla="*/ 4 w 12"/>
                    <a:gd name="T15" fmla="*/ 2 h 3"/>
                    <a:gd name="T16" fmla="*/ 4 w 12"/>
                    <a:gd name="T17" fmla="*/ 2 h 3"/>
                    <a:gd name="T18" fmla="*/ 5 w 12"/>
                    <a:gd name="T19" fmla="*/ 2 h 3"/>
                    <a:gd name="T20" fmla="*/ 5 w 12"/>
                    <a:gd name="T21" fmla="*/ 2 h 3"/>
                    <a:gd name="T22" fmla="*/ 5 w 12"/>
                    <a:gd name="T23" fmla="*/ 1 h 3"/>
                    <a:gd name="T24" fmla="*/ 6 w 12"/>
                    <a:gd name="T25" fmla="*/ 2 h 3"/>
                    <a:gd name="T26" fmla="*/ 7 w 12"/>
                    <a:gd name="T27" fmla="*/ 2 h 3"/>
                    <a:gd name="T28" fmla="*/ 7 w 12"/>
                    <a:gd name="T29" fmla="*/ 2 h 3"/>
                    <a:gd name="T30" fmla="*/ 7 w 12"/>
                    <a:gd name="T31" fmla="*/ 1 h 3"/>
                    <a:gd name="T32" fmla="*/ 8 w 12"/>
                    <a:gd name="T33" fmla="*/ 0 h 3"/>
                    <a:gd name="T34" fmla="*/ 9 w 12"/>
                    <a:gd name="T35" fmla="*/ 1 h 3"/>
                    <a:gd name="T36" fmla="*/ 9 w 12"/>
                    <a:gd name="T37" fmla="*/ 1 h 3"/>
                    <a:gd name="T38" fmla="*/ 9 w 12"/>
                    <a:gd name="T39" fmla="*/ 1 h 3"/>
                    <a:gd name="T40" fmla="*/ 10 w 12"/>
                    <a:gd name="T41" fmla="*/ 0 h 3"/>
                    <a:gd name="T42" fmla="*/ 11 w 12"/>
                    <a:gd name="T43" fmla="*/ 3 h 3"/>
                    <a:gd name="T44" fmla="*/ 11 w 12"/>
                    <a:gd name="T45" fmla="*/ 3 h 3"/>
                    <a:gd name="T46" fmla="*/ 11 w 12"/>
                    <a:gd name="T47" fmla="*/ 1 h 3"/>
                    <a:gd name="T48" fmla="*/ 12 w 12"/>
                    <a:gd name="T49" fmla="*/ 2 h 3"/>
                    <a:gd name="T50" fmla="*/ 12 w 12"/>
                    <a:gd name="T51" fmla="*/ 2 h 3"/>
                    <a:gd name="T52" fmla="*/ 12 w 12"/>
                    <a:gd name="T53" fmla="*/ 2 h 3"/>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3">
                      <a:moveTo>
                        <a:pt x="0" y="1"/>
                      </a:moveTo>
                      <a:lnTo>
                        <a:pt x="1" y="2"/>
                      </a:lnTo>
                      <a:lnTo>
                        <a:pt x="2" y="2"/>
                      </a:lnTo>
                      <a:lnTo>
                        <a:pt x="2" y="3"/>
                      </a:lnTo>
                      <a:lnTo>
                        <a:pt x="2" y="2"/>
                      </a:lnTo>
                      <a:lnTo>
                        <a:pt x="3" y="2"/>
                      </a:lnTo>
                      <a:lnTo>
                        <a:pt x="4" y="2"/>
                      </a:lnTo>
                      <a:lnTo>
                        <a:pt x="5" y="2"/>
                      </a:lnTo>
                      <a:lnTo>
                        <a:pt x="5" y="1"/>
                      </a:lnTo>
                      <a:lnTo>
                        <a:pt x="6" y="2"/>
                      </a:lnTo>
                      <a:lnTo>
                        <a:pt x="7" y="2"/>
                      </a:lnTo>
                      <a:lnTo>
                        <a:pt x="7" y="1"/>
                      </a:lnTo>
                      <a:lnTo>
                        <a:pt x="8" y="0"/>
                      </a:lnTo>
                      <a:lnTo>
                        <a:pt x="9" y="1"/>
                      </a:lnTo>
                      <a:lnTo>
                        <a:pt x="10" y="0"/>
                      </a:lnTo>
                      <a:lnTo>
                        <a:pt x="11" y="3"/>
                      </a:lnTo>
                      <a:lnTo>
                        <a:pt x="11" y="1"/>
                      </a:lnTo>
                      <a:lnTo>
                        <a:pt x="1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19" name="Freeform 1857"/>
                <p:cNvSpPr>
                  <a:spLocks/>
                </p:cNvSpPr>
                <p:nvPr/>
              </p:nvSpPr>
              <p:spPr bwMode="auto">
                <a:xfrm>
                  <a:off x="2745" y="1586"/>
                  <a:ext cx="8" cy="3"/>
                </a:xfrm>
                <a:custGeom>
                  <a:avLst/>
                  <a:gdLst>
                    <a:gd name="T0" fmla="*/ 0 w 9"/>
                    <a:gd name="T1" fmla="*/ 1 h 3"/>
                    <a:gd name="T2" fmla="*/ 1 w 9"/>
                    <a:gd name="T3" fmla="*/ 3 h 3"/>
                    <a:gd name="T4" fmla="*/ 2 w 9"/>
                    <a:gd name="T5" fmla="*/ 1 h 3"/>
                    <a:gd name="T6" fmla="*/ 2 w 9"/>
                    <a:gd name="T7" fmla="*/ 3 h 3"/>
                    <a:gd name="T8" fmla="*/ 2 w 9"/>
                    <a:gd name="T9" fmla="*/ 1 h 3"/>
                    <a:gd name="T10" fmla="*/ 3 w 9"/>
                    <a:gd name="T11" fmla="*/ 2 h 3"/>
                    <a:gd name="T12" fmla="*/ 4 w 9"/>
                    <a:gd name="T13" fmla="*/ 2 h 3"/>
                    <a:gd name="T14" fmla="*/ 4 w 9"/>
                    <a:gd name="T15" fmla="*/ 2 h 3"/>
                    <a:gd name="T16" fmla="*/ 4 w 9"/>
                    <a:gd name="T17" fmla="*/ 2 h 3"/>
                    <a:gd name="T18" fmla="*/ 4 w 9"/>
                    <a:gd name="T19" fmla="*/ 1 h 3"/>
                    <a:gd name="T20" fmla="*/ 4 w 9"/>
                    <a:gd name="T21" fmla="*/ 2 h 3"/>
                    <a:gd name="T22" fmla="*/ 4 w 9"/>
                    <a:gd name="T23" fmla="*/ 2 h 3"/>
                    <a:gd name="T24" fmla="*/ 4 w 9"/>
                    <a:gd name="T25" fmla="*/ 1 h 3"/>
                    <a:gd name="T26" fmla="*/ 4 w 9"/>
                    <a:gd name="T27" fmla="*/ 1 h 3"/>
                    <a:gd name="T28" fmla="*/ 4 w 9"/>
                    <a:gd name="T29" fmla="*/ 2 h 3"/>
                    <a:gd name="T30" fmla="*/ 4 w 9"/>
                    <a:gd name="T31" fmla="*/ 1 h 3"/>
                    <a:gd name="T32" fmla="*/ 4 w 9"/>
                    <a:gd name="T33" fmla="*/ 0 h 3"/>
                    <a:gd name="T34" fmla="*/ 4 w 9"/>
                    <a:gd name="T35" fmla="*/ 0 h 3"/>
                    <a:gd name="T36" fmla="*/ 4 w 9"/>
                    <a:gd name="T37" fmla="*/ 1 h 3"/>
                    <a:gd name="T38" fmla="*/ 4 w 9"/>
                    <a:gd name="T39" fmla="*/ 0 h 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3">
                      <a:moveTo>
                        <a:pt x="0" y="1"/>
                      </a:moveTo>
                      <a:lnTo>
                        <a:pt x="1" y="3"/>
                      </a:lnTo>
                      <a:lnTo>
                        <a:pt x="2" y="1"/>
                      </a:lnTo>
                      <a:lnTo>
                        <a:pt x="2" y="3"/>
                      </a:lnTo>
                      <a:lnTo>
                        <a:pt x="2" y="1"/>
                      </a:lnTo>
                      <a:lnTo>
                        <a:pt x="3" y="2"/>
                      </a:lnTo>
                      <a:lnTo>
                        <a:pt x="4" y="2"/>
                      </a:lnTo>
                      <a:lnTo>
                        <a:pt x="5" y="1"/>
                      </a:lnTo>
                      <a:lnTo>
                        <a:pt x="6" y="2"/>
                      </a:lnTo>
                      <a:lnTo>
                        <a:pt x="6" y="1"/>
                      </a:lnTo>
                      <a:lnTo>
                        <a:pt x="7" y="1"/>
                      </a:lnTo>
                      <a:lnTo>
                        <a:pt x="7" y="2"/>
                      </a:lnTo>
                      <a:lnTo>
                        <a:pt x="7" y="1"/>
                      </a:lnTo>
                      <a:lnTo>
                        <a:pt x="8" y="0"/>
                      </a:lnTo>
                      <a:lnTo>
                        <a:pt x="9" y="0"/>
                      </a:lnTo>
                      <a:lnTo>
                        <a:pt x="9"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0" name="Freeform 1858"/>
                <p:cNvSpPr>
                  <a:spLocks/>
                </p:cNvSpPr>
                <p:nvPr/>
              </p:nvSpPr>
              <p:spPr bwMode="auto">
                <a:xfrm>
                  <a:off x="2753" y="1586"/>
                  <a:ext cx="5" cy="3"/>
                </a:xfrm>
                <a:custGeom>
                  <a:avLst/>
                  <a:gdLst>
                    <a:gd name="T0" fmla="*/ 0 w 5"/>
                    <a:gd name="T1" fmla="*/ 1 h 3"/>
                    <a:gd name="T2" fmla="*/ 1 w 5"/>
                    <a:gd name="T3" fmla="*/ 2 h 3"/>
                    <a:gd name="T4" fmla="*/ 2 w 5"/>
                    <a:gd name="T5" fmla="*/ 1 h 3"/>
                    <a:gd name="T6" fmla="*/ 2 w 5"/>
                    <a:gd name="T7" fmla="*/ 3 h 3"/>
                    <a:gd name="T8" fmla="*/ 2 w 5"/>
                    <a:gd name="T9" fmla="*/ 1 h 3"/>
                    <a:gd name="T10" fmla="*/ 3 w 5"/>
                    <a:gd name="T11" fmla="*/ 2 h 3"/>
                    <a:gd name="T12" fmla="*/ 3 w 5"/>
                    <a:gd name="T13" fmla="*/ 3 h 3"/>
                    <a:gd name="T14" fmla="*/ 3 w 5"/>
                    <a:gd name="T15" fmla="*/ 2 h 3"/>
                    <a:gd name="T16" fmla="*/ 4 w 5"/>
                    <a:gd name="T17" fmla="*/ 2 h 3"/>
                    <a:gd name="T18" fmla="*/ 5 w 5"/>
                    <a:gd name="T19" fmla="*/ 1 h 3"/>
                    <a:gd name="T20" fmla="*/ 5 w 5"/>
                    <a:gd name="T21" fmla="*/ 1 h 3"/>
                    <a:gd name="T22" fmla="*/ 5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2" y="1"/>
                      </a:lnTo>
                      <a:lnTo>
                        <a:pt x="2" y="3"/>
                      </a:lnTo>
                      <a:lnTo>
                        <a:pt x="2" y="1"/>
                      </a:lnTo>
                      <a:lnTo>
                        <a:pt x="3" y="2"/>
                      </a:lnTo>
                      <a:lnTo>
                        <a:pt x="3" y="3"/>
                      </a:lnTo>
                      <a:lnTo>
                        <a:pt x="3" y="2"/>
                      </a:lnTo>
                      <a:lnTo>
                        <a:pt x="4" y="2"/>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1" name="Freeform 1859"/>
                <p:cNvSpPr>
                  <a:spLocks/>
                </p:cNvSpPr>
                <p:nvPr/>
              </p:nvSpPr>
              <p:spPr bwMode="auto">
                <a:xfrm>
                  <a:off x="2758" y="1585"/>
                  <a:ext cx="2" cy="3"/>
                </a:xfrm>
                <a:custGeom>
                  <a:avLst/>
                  <a:gdLst>
                    <a:gd name="T0" fmla="*/ 0 w 2"/>
                    <a:gd name="T1" fmla="*/ 2 h 3"/>
                    <a:gd name="T2" fmla="*/ 1 w 2"/>
                    <a:gd name="T3" fmla="*/ 3 h 3"/>
                    <a:gd name="T4" fmla="*/ 2 w 2"/>
                    <a:gd name="T5" fmla="*/ 2 h 3"/>
                    <a:gd name="T6" fmla="*/ 2 w 2"/>
                    <a:gd name="T7" fmla="*/ 2 h 3"/>
                    <a:gd name="T8" fmla="*/ 2 w 2"/>
                    <a:gd name="T9" fmla="*/ 0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2"/>
                      </a:moveTo>
                      <a:lnTo>
                        <a:pt x="1" y="3"/>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2" name="Freeform 1860"/>
                <p:cNvSpPr>
                  <a:spLocks/>
                </p:cNvSpPr>
                <p:nvPr/>
              </p:nvSpPr>
              <p:spPr bwMode="auto">
                <a:xfrm>
                  <a:off x="2760" y="1586"/>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3" name="Freeform 1861"/>
                <p:cNvSpPr>
                  <a:spLocks/>
                </p:cNvSpPr>
                <p:nvPr/>
              </p:nvSpPr>
              <p:spPr bwMode="auto">
                <a:xfrm>
                  <a:off x="2762" y="1586"/>
                  <a:ext cx="8" cy="3"/>
                </a:xfrm>
                <a:custGeom>
                  <a:avLst/>
                  <a:gdLst>
                    <a:gd name="T0" fmla="*/ 0 w 8"/>
                    <a:gd name="T1" fmla="*/ 1 h 3"/>
                    <a:gd name="T2" fmla="*/ 1 w 8"/>
                    <a:gd name="T3" fmla="*/ 1 h 3"/>
                    <a:gd name="T4" fmla="*/ 1 w 8"/>
                    <a:gd name="T5" fmla="*/ 2 h 3"/>
                    <a:gd name="T6" fmla="*/ 1 w 8"/>
                    <a:gd name="T7" fmla="*/ 1 h 3"/>
                    <a:gd name="T8" fmla="*/ 2 w 8"/>
                    <a:gd name="T9" fmla="*/ 1 h 3"/>
                    <a:gd name="T10" fmla="*/ 3 w 8"/>
                    <a:gd name="T11" fmla="*/ 1 h 3"/>
                    <a:gd name="T12" fmla="*/ 3 w 8"/>
                    <a:gd name="T13" fmla="*/ 2 h 3"/>
                    <a:gd name="T14" fmla="*/ 3 w 8"/>
                    <a:gd name="T15" fmla="*/ 1 h 3"/>
                    <a:gd name="T16" fmla="*/ 4 w 8"/>
                    <a:gd name="T17" fmla="*/ 2 h 3"/>
                    <a:gd name="T18" fmla="*/ 5 w 8"/>
                    <a:gd name="T19" fmla="*/ 3 h 3"/>
                    <a:gd name="T20" fmla="*/ 5 w 8"/>
                    <a:gd name="T21" fmla="*/ 3 h 3"/>
                    <a:gd name="T22" fmla="*/ 5 w 8"/>
                    <a:gd name="T23" fmla="*/ 3 h 3"/>
                    <a:gd name="T24" fmla="*/ 6 w 8"/>
                    <a:gd name="T25" fmla="*/ 2 h 3"/>
                    <a:gd name="T26" fmla="*/ 7 w 8"/>
                    <a:gd name="T27" fmla="*/ 2 h 3"/>
                    <a:gd name="T28" fmla="*/ 7 w 8"/>
                    <a:gd name="T29" fmla="*/ 2 h 3"/>
                    <a:gd name="T30" fmla="*/ 7 w 8"/>
                    <a:gd name="T31" fmla="*/ 1 h 3"/>
                    <a:gd name="T32" fmla="*/ 8 w 8"/>
                    <a:gd name="T33" fmla="*/ 0 h 3"/>
                    <a:gd name="T34" fmla="*/ 8 w 8"/>
                    <a:gd name="T35" fmla="*/ 1 h 3"/>
                    <a:gd name="T36" fmla="*/ 8 w 8"/>
                    <a:gd name="T37" fmla="*/ 0 h 3"/>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3">
                      <a:moveTo>
                        <a:pt x="0" y="1"/>
                      </a:moveTo>
                      <a:lnTo>
                        <a:pt x="1" y="1"/>
                      </a:lnTo>
                      <a:lnTo>
                        <a:pt x="1" y="2"/>
                      </a:lnTo>
                      <a:lnTo>
                        <a:pt x="1" y="1"/>
                      </a:lnTo>
                      <a:lnTo>
                        <a:pt x="2" y="1"/>
                      </a:lnTo>
                      <a:lnTo>
                        <a:pt x="3" y="1"/>
                      </a:lnTo>
                      <a:lnTo>
                        <a:pt x="3" y="2"/>
                      </a:lnTo>
                      <a:lnTo>
                        <a:pt x="3" y="1"/>
                      </a:lnTo>
                      <a:lnTo>
                        <a:pt x="4" y="2"/>
                      </a:lnTo>
                      <a:lnTo>
                        <a:pt x="5" y="3"/>
                      </a:lnTo>
                      <a:lnTo>
                        <a:pt x="6" y="2"/>
                      </a:lnTo>
                      <a:lnTo>
                        <a:pt x="7" y="2"/>
                      </a:lnTo>
                      <a:lnTo>
                        <a:pt x="7" y="1"/>
                      </a:lnTo>
                      <a:lnTo>
                        <a:pt x="8" y="0"/>
                      </a:lnTo>
                      <a:lnTo>
                        <a:pt x="8" y="1"/>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4" name="Freeform 1862"/>
                <p:cNvSpPr>
                  <a:spLocks/>
                </p:cNvSpPr>
                <p:nvPr/>
              </p:nvSpPr>
              <p:spPr bwMode="auto">
                <a:xfrm>
                  <a:off x="2770" y="1587"/>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5" name="Freeform 1863"/>
                <p:cNvSpPr>
                  <a:spLocks/>
                </p:cNvSpPr>
                <p:nvPr/>
              </p:nvSpPr>
              <p:spPr bwMode="auto">
                <a:xfrm>
                  <a:off x="2772" y="1587"/>
                  <a:ext cx="4" cy="2"/>
                </a:xfrm>
                <a:custGeom>
                  <a:avLst/>
                  <a:gdLst>
                    <a:gd name="T0" fmla="*/ 0 w 4"/>
                    <a:gd name="T1" fmla="*/ 0 h 2"/>
                    <a:gd name="T2" fmla="*/ 1 w 4"/>
                    <a:gd name="T3" fmla="*/ 2 h 2"/>
                    <a:gd name="T4" fmla="*/ 2 w 4"/>
                    <a:gd name="T5" fmla="*/ 2 h 2"/>
                    <a:gd name="T6" fmla="*/ 2 w 4"/>
                    <a:gd name="T7" fmla="*/ 2 h 2"/>
                    <a:gd name="T8" fmla="*/ 2 w 4"/>
                    <a:gd name="T9" fmla="*/ 2 h 2"/>
                    <a:gd name="T10" fmla="*/ 3 w 4"/>
                    <a:gd name="T11" fmla="*/ 2 h 2"/>
                    <a:gd name="T12" fmla="*/ 4 w 4"/>
                    <a:gd name="T13" fmla="*/ 1 h 2"/>
                    <a:gd name="T14" fmla="*/ 4 w 4"/>
                    <a:gd name="T15" fmla="*/ 1 h 2"/>
                    <a:gd name="T16" fmla="*/ 4 w 4"/>
                    <a:gd name="T17" fmla="*/ 1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2"/>
                      </a:lnTo>
                      <a:lnTo>
                        <a:pt x="2" y="2"/>
                      </a:lnTo>
                      <a:lnTo>
                        <a:pt x="3" y="2"/>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6" name="Freeform 1864"/>
                <p:cNvSpPr>
                  <a:spLocks/>
                </p:cNvSpPr>
                <p:nvPr/>
              </p:nvSpPr>
              <p:spPr bwMode="auto">
                <a:xfrm>
                  <a:off x="2776" y="1587"/>
                  <a:ext cx="6" cy="2"/>
                </a:xfrm>
                <a:custGeom>
                  <a:avLst/>
                  <a:gdLst>
                    <a:gd name="T0" fmla="*/ 0 w 7"/>
                    <a:gd name="T1" fmla="*/ 1 h 2"/>
                    <a:gd name="T2" fmla="*/ 1 w 7"/>
                    <a:gd name="T3" fmla="*/ 2 h 2"/>
                    <a:gd name="T4" fmla="*/ 1 w 7"/>
                    <a:gd name="T5" fmla="*/ 2 h 2"/>
                    <a:gd name="T6" fmla="*/ 1 w 7"/>
                    <a:gd name="T7" fmla="*/ 2 h 2"/>
                    <a:gd name="T8" fmla="*/ 2 w 7"/>
                    <a:gd name="T9" fmla="*/ 0 h 2"/>
                    <a:gd name="T10" fmla="*/ 3 w 7"/>
                    <a:gd name="T11" fmla="*/ 1 h 2"/>
                    <a:gd name="T12" fmla="*/ 3 w 7"/>
                    <a:gd name="T13" fmla="*/ 1 h 2"/>
                    <a:gd name="T14" fmla="*/ 3 w 7"/>
                    <a:gd name="T15" fmla="*/ 1 h 2"/>
                    <a:gd name="T16" fmla="*/ 3 w 7"/>
                    <a:gd name="T17" fmla="*/ 1 h 2"/>
                    <a:gd name="T18" fmla="*/ 3 w 7"/>
                    <a:gd name="T19" fmla="*/ 2 h 2"/>
                    <a:gd name="T20" fmla="*/ 3 w 7"/>
                    <a:gd name="T21" fmla="*/ 2 h 2"/>
                    <a:gd name="T22" fmla="*/ 3 w 7"/>
                    <a:gd name="T23" fmla="*/ 0 h 2"/>
                    <a:gd name="T24" fmla="*/ 3 w 7"/>
                    <a:gd name="T25" fmla="*/ 0 h 2"/>
                    <a:gd name="T26" fmla="*/ 3 w 7"/>
                    <a:gd name="T27" fmla="*/ 0 h 2"/>
                    <a:gd name="T28" fmla="*/ 3 w 7"/>
                    <a:gd name="T29" fmla="*/ 1 h 2"/>
                    <a:gd name="T30" fmla="*/ 3 w 7"/>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1"/>
                      </a:moveTo>
                      <a:lnTo>
                        <a:pt x="1" y="2"/>
                      </a:lnTo>
                      <a:lnTo>
                        <a:pt x="2" y="0"/>
                      </a:lnTo>
                      <a:lnTo>
                        <a:pt x="3" y="1"/>
                      </a:lnTo>
                      <a:lnTo>
                        <a:pt x="4" y="1"/>
                      </a:lnTo>
                      <a:lnTo>
                        <a:pt x="5" y="2"/>
                      </a:lnTo>
                      <a:lnTo>
                        <a:pt x="5" y="0"/>
                      </a:lnTo>
                      <a:lnTo>
                        <a:pt x="6" y="0"/>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7" name="Freeform 1865"/>
                <p:cNvSpPr>
                  <a:spLocks/>
                </p:cNvSpPr>
                <p:nvPr/>
              </p:nvSpPr>
              <p:spPr bwMode="auto">
                <a:xfrm>
                  <a:off x="2782" y="1587"/>
                  <a:ext cx="3" cy="2"/>
                </a:xfrm>
                <a:custGeom>
                  <a:avLst/>
                  <a:gdLst>
                    <a:gd name="T0" fmla="*/ 0 w 3"/>
                    <a:gd name="T1" fmla="*/ 1 h 2"/>
                    <a:gd name="T2" fmla="*/ 1 w 3"/>
                    <a:gd name="T3" fmla="*/ 2 h 2"/>
                    <a:gd name="T4" fmla="*/ 1 w 3"/>
                    <a:gd name="T5" fmla="*/ 2 h 2"/>
                    <a:gd name="T6" fmla="*/ 1 w 3"/>
                    <a:gd name="T7" fmla="*/ 1 h 2"/>
                    <a:gd name="T8" fmla="*/ 2 w 3"/>
                    <a:gd name="T9" fmla="*/ 1 h 2"/>
                    <a:gd name="T10" fmla="*/ 3 w 3"/>
                    <a:gd name="T11" fmla="*/ 1 h 2"/>
                    <a:gd name="T12" fmla="*/ 3 w 3"/>
                    <a:gd name="T13" fmla="*/ 1 h 2"/>
                    <a:gd name="T14" fmla="*/ 3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1"/>
                      </a:moveTo>
                      <a:lnTo>
                        <a:pt x="1" y="2"/>
                      </a:lnTo>
                      <a:lnTo>
                        <a:pt x="1" y="1"/>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8" name="Freeform 1866"/>
                <p:cNvSpPr>
                  <a:spLocks/>
                </p:cNvSpPr>
                <p:nvPr/>
              </p:nvSpPr>
              <p:spPr bwMode="auto">
                <a:xfrm>
                  <a:off x="2785" y="1587"/>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29" name="Freeform 1867"/>
                <p:cNvSpPr>
                  <a:spLocks/>
                </p:cNvSpPr>
                <p:nvPr/>
              </p:nvSpPr>
              <p:spPr bwMode="auto">
                <a:xfrm>
                  <a:off x="2787" y="1587"/>
                  <a:ext cx="3" cy="3"/>
                </a:xfrm>
                <a:custGeom>
                  <a:avLst/>
                  <a:gdLst>
                    <a:gd name="T0" fmla="*/ 0 w 3"/>
                    <a:gd name="T1" fmla="*/ 1 h 3"/>
                    <a:gd name="T2" fmla="*/ 1 w 3"/>
                    <a:gd name="T3" fmla="*/ 3 h 3"/>
                    <a:gd name="T4" fmla="*/ 2 w 3"/>
                    <a:gd name="T5" fmla="*/ 1 h 3"/>
                    <a:gd name="T6" fmla="*/ 2 w 3"/>
                    <a:gd name="T7" fmla="*/ 1 h 3"/>
                    <a:gd name="T8" fmla="*/ 2 w 3"/>
                    <a:gd name="T9" fmla="*/ 1 h 3"/>
                    <a:gd name="T10" fmla="*/ 3 w 3"/>
                    <a:gd name="T11" fmla="*/ 0 h 3"/>
                    <a:gd name="T12" fmla="*/ 3 w 3"/>
                    <a:gd name="T13" fmla="*/ 2 h 3"/>
                    <a:gd name="T14" fmla="*/ 3 w 3"/>
                    <a:gd name="T15" fmla="*/ 0 h 3"/>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3">
                      <a:moveTo>
                        <a:pt x="0" y="1"/>
                      </a:moveTo>
                      <a:lnTo>
                        <a:pt x="1" y="3"/>
                      </a:lnTo>
                      <a:lnTo>
                        <a:pt x="2" y="1"/>
                      </a:lnTo>
                      <a:lnTo>
                        <a:pt x="3" y="0"/>
                      </a:lnTo>
                      <a:lnTo>
                        <a:pt x="3" y="2"/>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1030" name="Freeform 1868"/>
                <p:cNvSpPr>
                  <a:spLocks/>
                </p:cNvSpPr>
                <p:nvPr/>
              </p:nvSpPr>
              <p:spPr bwMode="auto">
                <a:xfrm>
                  <a:off x="2790" y="1587"/>
                  <a:ext cx="6" cy="3"/>
                </a:xfrm>
                <a:custGeom>
                  <a:avLst/>
                  <a:gdLst>
                    <a:gd name="T0" fmla="*/ 0 w 6"/>
                    <a:gd name="T1" fmla="*/ 2 h 3"/>
                    <a:gd name="T2" fmla="*/ 1 w 6"/>
                    <a:gd name="T3" fmla="*/ 2 h 3"/>
                    <a:gd name="T4" fmla="*/ 2 w 6"/>
                    <a:gd name="T5" fmla="*/ 3 h 3"/>
                    <a:gd name="T6" fmla="*/ 2 w 6"/>
                    <a:gd name="T7" fmla="*/ 3 h 3"/>
                    <a:gd name="T8" fmla="*/ 2 w 6"/>
                    <a:gd name="T9" fmla="*/ 3 h 3"/>
                    <a:gd name="T10" fmla="*/ 3 w 6"/>
                    <a:gd name="T11" fmla="*/ 1 h 3"/>
                    <a:gd name="T12" fmla="*/ 4 w 6"/>
                    <a:gd name="T13" fmla="*/ 2 h 3"/>
                    <a:gd name="T14" fmla="*/ 4 w 6"/>
                    <a:gd name="T15" fmla="*/ 2 h 3"/>
                    <a:gd name="T16" fmla="*/ 4 w 6"/>
                    <a:gd name="T17" fmla="*/ 1 h 3"/>
                    <a:gd name="T18" fmla="*/ 5 w 6"/>
                    <a:gd name="T19" fmla="*/ 1 h 3"/>
                    <a:gd name="T20" fmla="*/ 6 w 6"/>
                    <a:gd name="T21" fmla="*/ 0 h 3"/>
                    <a:gd name="T22" fmla="*/ 6 w 6"/>
                    <a:gd name="T23" fmla="*/ 0 h 3"/>
                    <a:gd name="T24" fmla="*/ 6 w 6"/>
                    <a:gd name="T25" fmla="*/ 0 h 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3">
                      <a:moveTo>
                        <a:pt x="0" y="2"/>
                      </a:moveTo>
                      <a:lnTo>
                        <a:pt x="1" y="2"/>
                      </a:lnTo>
                      <a:lnTo>
                        <a:pt x="2" y="3"/>
                      </a:lnTo>
                      <a:lnTo>
                        <a:pt x="3" y="1"/>
                      </a:lnTo>
                      <a:lnTo>
                        <a:pt x="4" y="2"/>
                      </a:lnTo>
                      <a:lnTo>
                        <a:pt x="4" y="1"/>
                      </a:lnTo>
                      <a:lnTo>
                        <a:pt x="5"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sp>
            <p:nvSpPr>
              <p:cNvPr id="30751" name="Freeform 1870"/>
              <p:cNvSpPr>
                <a:spLocks/>
              </p:cNvSpPr>
              <p:nvPr/>
            </p:nvSpPr>
            <p:spPr bwMode="auto">
              <a:xfrm>
                <a:off x="2883152" y="2779934"/>
                <a:ext cx="10836" cy="2116"/>
              </a:xfrm>
              <a:custGeom>
                <a:avLst/>
                <a:gdLst>
                  <a:gd name="T0" fmla="*/ 0 w 10"/>
                  <a:gd name="T1" fmla="*/ 0 h 3"/>
                  <a:gd name="T2" fmla="*/ 2147483647 w 10"/>
                  <a:gd name="T3" fmla="*/ 2147483647 h 3"/>
                  <a:gd name="T4" fmla="*/ 2147483647 w 10"/>
                  <a:gd name="T5" fmla="*/ 2147483647 h 3"/>
                  <a:gd name="T6" fmla="*/ 2147483647 w 10"/>
                  <a:gd name="T7" fmla="*/ 2147483647 h 3"/>
                  <a:gd name="T8" fmla="*/ 2147483647 w 10"/>
                  <a:gd name="T9" fmla="*/ 0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2147483647 h 3"/>
                  <a:gd name="T20" fmla="*/ 2147483647 w 10"/>
                  <a:gd name="T21" fmla="*/ 2147483647 h 3"/>
                  <a:gd name="T22" fmla="*/ 2147483647 w 10"/>
                  <a:gd name="T23" fmla="*/ 2147483647 h 3"/>
                  <a:gd name="T24" fmla="*/ 2147483647 w 10"/>
                  <a:gd name="T25" fmla="*/ 2147483647 h 3"/>
                  <a:gd name="T26" fmla="*/ 2147483647 w 10"/>
                  <a:gd name="T27" fmla="*/ 2147483647 h 3"/>
                  <a:gd name="T28" fmla="*/ 2147483647 w 10"/>
                  <a:gd name="T29" fmla="*/ 2147483647 h 3"/>
                  <a:gd name="T30" fmla="*/ 2147483647 w 10"/>
                  <a:gd name="T31" fmla="*/ 2147483647 h 3"/>
                  <a:gd name="T32" fmla="*/ 2147483647 w 10"/>
                  <a:gd name="T33" fmla="*/ 2147483647 h 3"/>
                  <a:gd name="T34" fmla="*/ 2147483647 w 10"/>
                  <a:gd name="T35" fmla="*/ 2147483647 h 3"/>
                  <a:gd name="T36" fmla="*/ 2147483647 w 10"/>
                  <a:gd name="T37" fmla="*/ 2147483647 h 3"/>
                  <a:gd name="T38" fmla="*/ 2147483647 w 10"/>
                  <a:gd name="T39" fmla="*/ 2147483647 h 3"/>
                  <a:gd name="T40" fmla="*/ 2147483647 w 10"/>
                  <a:gd name="T41" fmla="*/ 2147483647 h 3"/>
                  <a:gd name="T42" fmla="*/ 2147483647 w 10"/>
                  <a:gd name="T43" fmla="*/ 2147483647 h 3"/>
                  <a:gd name="T44" fmla="*/ 2147483647 w 10"/>
                  <a:gd name="T45" fmla="*/ 2147483647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0"/>
                    </a:moveTo>
                    <a:lnTo>
                      <a:pt x="1" y="1"/>
                    </a:lnTo>
                    <a:lnTo>
                      <a:pt x="2" y="0"/>
                    </a:lnTo>
                    <a:lnTo>
                      <a:pt x="3" y="2"/>
                    </a:lnTo>
                    <a:lnTo>
                      <a:pt x="3" y="1"/>
                    </a:lnTo>
                    <a:lnTo>
                      <a:pt x="4" y="2"/>
                    </a:lnTo>
                    <a:lnTo>
                      <a:pt x="5" y="2"/>
                    </a:lnTo>
                    <a:lnTo>
                      <a:pt x="6" y="2"/>
                    </a:lnTo>
                    <a:lnTo>
                      <a:pt x="7" y="3"/>
                    </a:lnTo>
                    <a:lnTo>
                      <a:pt x="7" y="1"/>
                    </a:lnTo>
                    <a:lnTo>
                      <a:pt x="8" y="1"/>
                    </a:lnTo>
                    <a:lnTo>
                      <a:pt x="8" y="2"/>
                    </a:lnTo>
                    <a:lnTo>
                      <a:pt x="8" y="1"/>
                    </a:lnTo>
                    <a:lnTo>
                      <a:pt x="9" y="2"/>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2" name="Freeform 1871"/>
              <p:cNvSpPr>
                <a:spLocks/>
              </p:cNvSpPr>
              <p:nvPr/>
            </p:nvSpPr>
            <p:spPr bwMode="auto">
              <a:xfrm>
                <a:off x="2893988" y="2779934"/>
                <a:ext cx="10836" cy="2116"/>
              </a:xfrm>
              <a:custGeom>
                <a:avLst/>
                <a:gdLst>
                  <a:gd name="T0" fmla="*/ 0 w 9"/>
                  <a:gd name="T1" fmla="*/ 2147483647 h 3"/>
                  <a:gd name="T2" fmla="*/ 2147483647 w 9"/>
                  <a:gd name="T3" fmla="*/ 2147483647 h 3"/>
                  <a:gd name="T4" fmla="*/ 2147483647 w 9"/>
                  <a:gd name="T5" fmla="*/ 0 h 3"/>
                  <a:gd name="T6" fmla="*/ 2147483647 w 9"/>
                  <a:gd name="T7" fmla="*/ 2147483647 h 3"/>
                  <a:gd name="T8" fmla="*/ 2147483647 w 9"/>
                  <a:gd name="T9" fmla="*/ 0 h 3"/>
                  <a:gd name="T10" fmla="*/ 2147483647 w 9"/>
                  <a:gd name="T11" fmla="*/ 0 h 3"/>
                  <a:gd name="T12" fmla="*/ 2147483647 w 9"/>
                  <a:gd name="T13" fmla="*/ 2147483647 h 3"/>
                  <a:gd name="T14" fmla="*/ 2147483647 w 9"/>
                  <a:gd name="T15" fmla="*/ 2147483647 h 3"/>
                  <a:gd name="T16" fmla="*/ 2147483647 w 9"/>
                  <a:gd name="T17" fmla="*/ 2147483647 h 3"/>
                  <a:gd name="T18" fmla="*/ 2147483647 w 9"/>
                  <a:gd name="T19" fmla="*/ 2147483647 h 3"/>
                  <a:gd name="T20" fmla="*/ 2147483647 w 9"/>
                  <a:gd name="T21" fmla="*/ 2147483647 h 3"/>
                  <a:gd name="T22" fmla="*/ 2147483647 w 9"/>
                  <a:gd name="T23" fmla="*/ 2147483647 h 3"/>
                  <a:gd name="T24" fmla="*/ 2147483647 w 9"/>
                  <a:gd name="T25" fmla="*/ 2147483647 h 3"/>
                  <a:gd name="T26" fmla="*/ 2147483647 w 9"/>
                  <a:gd name="T27" fmla="*/ 2147483647 h 3"/>
                  <a:gd name="T28" fmla="*/ 2147483647 w 9"/>
                  <a:gd name="T29" fmla="*/ 2147483647 h 3"/>
                  <a:gd name="T30" fmla="*/ 2147483647 w 9"/>
                  <a:gd name="T31" fmla="*/ 2147483647 h 3"/>
                  <a:gd name="T32" fmla="*/ 2147483647 w 9"/>
                  <a:gd name="T33" fmla="*/ 2147483647 h 3"/>
                  <a:gd name="T34" fmla="*/ 2147483647 w 9"/>
                  <a:gd name="T35" fmla="*/ 0 h 3"/>
                  <a:gd name="T36" fmla="*/ 2147483647 w 9"/>
                  <a:gd name="T37" fmla="*/ 0 h 3"/>
                  <a:gd name="T38" fmla="*/ 2147483647 w 9"/>
                  <a:gd name="T39" fmla="*/ 0 h 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3">
                    <a:moveTo>
                      <a:pt x="0" y="1"/>
                    </a:moveTo>
                    <a:lnTo>
                      <a:pt x="1" y="1"/>
                    </a:lnTo>
                    <a:lnTo>
                      <a:pt x="2" y="0"/>
                    </a:lnTo>
                    <a:lnTo>
                      <a:pt x="2" y="1"/>
                    </a:lnTo>
                    <a:lnTo>
                      <a:pt x="2" y="0"/>
                    </a:lnTo>
                    <a:lnTo>
                      <a:pt x="3" y="0"/>
                    </a:lnTo>
                    <a:lnTo>
                      <a:pt x="4" y="2"/>
                    </a:lnTo>
                    <a:lnTo>
                      <a:pt x="4" y="3"/>
                    </a:lnTo>
                    <a:lnTo>
                      <a:pt x="4" y="2"/>
                    </a:lnTo>
                    <a:lnTo>
                      <a:pt x="5" y="2"/>
                    </a:lnTo>
                    <a:lnTo>
                      <a:pt x="6" y="2"/>
                    </a:lnTo>
                    <a:lnTo>
                      <a:pt x="7" y="1"/>
                    </a:lnTo>
                    <a:lnTo>
                      <a:pt x="8"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3" name="Freeform 1872"/>
              <p:cNvSpPr>
                <a:spLocks/>
              </p:cNvSpPr>
              <p:nvPr/>
            </p:nvSpPr>
            <p:spPr bwMode="auto">
              <a:xfrm>
                <a:off x="2904825" y="2779934"/>
                <a:ext cx="11740" cy="2116"/>
              </a:xfrm>
              <a:custGeom>
                <a:avLst/>
                <a:gdLst>
                  <a:gd name="T0" fmla="*/ 0 w 10"/>
                  <a:gd name="T1" fmla="*/ 0 h 3"/>
                  <a:gd name="T2" fmla="*/ 2147483647 w 10"/>
                  <a:gd name="T3" fmla="*/ 2147483647 h 3"/>
                  <a:gd name="T4" fmla="*/ 2147483647 w 10"/>
                  <a:gd name="T5" fmla="*/ 2147483647 h 3"/>
                  <a:gd name="T6" fmla="*/ 2147483647 w 10"/>
                  <a:gd name="T7" fmla="*/ 2147483647 h 3"/>
                  <a:gd name="T8" fmla="*/ 2147483647 w 10"/>
                  <a:gd name="T9" fmla="*/ 2147483647 h 3"/>
                  <a:gd name="T10" fmla="*/ 2147483647 w 10"/>
                  <a:gd name="T11" fmla="*/ 0 h 3"/>
                  <a:gd name="T12" fmla="*/ 2147483647 w 10"/>
                  <a:gd name="T13" fmla="*/ 2147483647 h 3"/>
                  <a:gd name="T14" fmla="*/ 2147483647 w 10"/>
                  <a:gd name="T15" fmla="*/ 0 h 3"/>
                  <a:gd name="T16" fmla="*/ 2147483647 w 10"/>
                  <a:gd name="T17" fmla="*/ 2147483647 h 3"/>
                  <a:gd name="T18" fmla="*/ 2147483647 w 10"/>
                  <a:gd name="T19" fmla="*/ 2147483647 h 3"/>
                  <a:gd name="T20" fmla="*/ 2147483647 w 10"/>
                  <a:gd name="T21" fmla="*/ 2147483647 h 3"/>
                  <a:gd name="T22" fmla="*/ 2147483647 w 10"/>
                  <a:gd name="T23" fmla="*/ 2147483647 h 3"/>
                  <a:gd name="T24" fmla="*/ 2147483647 w 10"/>
                  <a:gd name="T25" fmla="*/ 0 h 3"/>
                  <a:gd name="T26" fmla="*/ 2147483647 w 10"/>
                  <a:gd name="T27" fmla="*/ 2147483647 h 3"/>
                  <a:gd name="T28" fmla="*/ 2147483647 w 10"/>
                  <a:gd name="T29" fmla="*/ 2147483647 h 3"/>
                  <a:gd name="T30" fmla="*/ 2147483647 w 10"/>
                  <a:gd name="T31" fmla="*/ 2147483647 h 3"/>
                  <a:gd name="T32" fmla="*/ 2147483647 w 10"/>
                  <a:gd name="T33" fmla="*/ 0 h 3"/>
                  <a:gd name="T34" fmla="*/ 2147483647 w 10"/>
                  <a:gd name="T35" fmla="*/ 2147483647 h 3"/>
                  <a:gd name="T36" fmla="*/ 2147483647 w 10"/>
                  <a:gd name="T37" fmla="*/ 2147483647 h 3"/>
                  <a:gd name="T38" fmla="*/ 2147483647 w 10"/>
                  <a:gd name="T39" fmla="*/ 0 h 3"/>
                  <a:gd name="T40" fmla="*/ 2147483647 w 10"/>
                  <a:gd name="T41" fmla="*/ 2147483647 h 3"/>
                  <a:gd name="T42" fmla="*/ 2147483647 w 10"/>
                  <a:gd name="T43" fmla="*/ 2147483647 h 3"/>
                  <a:gd name="T44" fmla="*/ 2147483647 w 10"/>
                  <a:gd name="T45" fmla="*/ 2147483647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0"/>
                    </a:moveTo>
                    <a:lnTo>
                      <a:pt x="1" y="2"/>
                    </a:lnTo>
                    <a:lnTo>
                      <a:pt x="2" y="1"/>
                    </a:lnTo>
                    <a:lnTo>
                      <a:pt x="3" y="0"/>
                    </a:lnTo>
                    <a:lnTo>
                      <a:pt x="3" y="3"/>
                    </a:lnTo>
                    <a:lnTo>
                      <a:pt x="3" y="0"/>
                    </a:lnTo>
                    <a:lnTo>
                      <a:pt x="4" y="2"/>
                    </a:lnTo>
                    <a:lnTo>
                      <a:pt x="5" y="3"/>
                    </a:lnTo>
                    <a:lnTo>
                      <a:pt x="5" y="2"/>
                    </a:lnTo>
                    <a:lnTo>
                      <a:pt x="6" y="0"/>
                    </a:lnTo>
                    <a:lnTo>
                      <a:pt x="7" y="2"/>
                    </a:lnTo>
                    <a:lnTo>
                      <a:pt x="8" y="0"/>
                    </a:lnTo>
                    <a:lnTo>
                      <a:pt x="9" y="2"/>
                    </a:lnTo>
                    <a:lnTo>
                      <a:pt x="9" y="0"/>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4" name="Freeform 1873"/>
              <p:cNvSpPr>
                <a:spLocks/>
              </p:cNvSpPr>
              <p:nvPr/>
            </p:nvSpPr>
            <p:spPr bwMode="auto">
              <a:xfrm>
                <a:off x="2916564" y="2779934"/>
                <a:ext cx="1806" cy="2116"/>
              </a:xfrm>
              <a:custGeom>
                <a:avLst/>
                <a:gdLst>
                  <a:gd name="T0" fmla="*/ 0 w 2"/>
                  <a:gd name="T1" fmla="*/ 0 h 1"/>
                  <a:gd name="T2" fmla="*/ 2147483647 w 2"/>
                  <a:gd name="T3" fmla="*/ 2147483647 h 1"/>
                  <a:gd name="T4" fmla="*/ 2147483647 w 2"/>
                  <a:gd name="T5" fmla="*/ 0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5" name="Freeform 1874"/>
              <p:cNvSpPr>
                <a:spLocks/>
              </p:cNvSpPr>
              <p:nvPr/>
            </p:nvSpPr>
            <p:spPr bwMode="auto">
              <a:xfrm>
                <a:off x="2918370" y="2779934"/>
                <a:ext cx="1806" cy="2116"/>
              </a:xfrm>
              <a:custGeom>
                <a:avLst/>
                <a:gdLst>
                  <a:gd name="T0" fmla="*/ 0 w 2"/>
                  <a:gd name="T1" fmla="*/ 2147483647 h 1"/>
                  <a:gd name="T2" fmla="*/ 2147483647 w 2"/>
                  <a:gd name="T3" fmla="*/ 2147483647 h 1"/>
                  <a:gd name="T4" fmla="*/ 2147483647 w 2"/>
                  <a:gd name="T5" fmla="*/ 2147483647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6" name="Freeform 1875"/>
              <p:cNvSpPr>
                <a:spLocks/>
              </p:cNvSpPr>
              <p:nvPr/>
            </p:nvSpPr>
            <p:spPr bwMode="auto">
              <a:xfrm>
                <a:off x="2920176" y="2779934"/>
                <a:ext cx="3612" cy="2116"/>
              </a:xfrm>
              <a:custGeom>
                <a:avLst/>
                <a:gdLst>
                  <a:gd name="T0" fmla="*/ 0 w 3"/>
                  <a:gd name="T1" fmla="*/ 2147483647 h 2"/>
                  <a:gd name="T2" fmla="*/ 2147483647 w 3"/>
                  <a:gd name="T3" fmla="*/ 2147483647 h 2"/>
                  <a:gd name="T4" fmla="*/ 2147483647 w 3"/>
                  <a:gd name="T5" fmla="*/ 2147483647 h 2"/>
                  <a:gd name="T6" fmla="*/ 2147483647 w 3"/>
                  <a:gd name="T7" fmla="*/ 2147483647 h 2"/>
                  <a:gd name="T8" fmla="*/ 2147483647 w 3"/>
                  <a:gd name="T9" fmla="*/ 2147483647 h 2"/>
                  <a:gd name="T10" fmla="*/ 2147483647 w 3"/>
                  <a:gd name="T11" fmla="*/ 2147483647 h 2"/>
                  <a:gd name="T12" fmla="*/ 2147483647 w 3"/>
                  <a:gd name="T13" fmla="*/ 2147483647 h 2"/>
                  <a:gd name="T14" fmla="*/ 2147483647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2"/>
                    </a:moveTo>
                    <a:lnTo>
                      <a:pt x="1" y="2"/>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7" name="Freeform 1876"/>
              <p:cNvSpPr>
                <a:spLocks/>
              </p:cNvSpPr>
              <p:nvPr/>
            </p:nvSpPr>
            <p:spPr bwMode="auto">
              <a:xfrm>
                <a:off x="2923790" y="2779933"/>
                <a:ext cx="2709" cy="0"/>
              </a:xfrm>
              <a:custGeom>
                <a:avLst/>
                <a:gdLst>
                  <a:gd name="T0" fmla="*/ 0 w 2"/>
                  <a:gd name="T1" fmla="*/ 811 h 1"/>
                  <a:gd name="T2" fmla="*/ 2147483647 w 2"/>
                  <a:gd name="T3" fmla="*/ 811 h 1"/>
                  <a:gd name="T4" fmla="*/ 2147483647 w 2"/>
                  <a:gd name="T5" fmla="*/ 811 h 1"/>
                  <a:gd name="T6" fmla="*/ 2147483647 w 2"/>
                  <a:gd name="T7" fmla="*/ 811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8" name="Freeform 1877"/>
              <p:cNvSpPr>
                <a:spLocks/>
              </p:cNvSpPr>
              <p:nvPr/>
            </p:nvSpPr>
            <p:spPr bwMode="auto">
              <a:xfrm>
                <a:off x="2926497" y="2779934"/>
                <a:ext cx="8128" cy="2116"/>
              </a:xfrm>
              <a:custGeom>
                <a:avLst/>
                <a:gdLst>
                  <a:gd name="T0" fmla="*/ 0 w 7"/>
                  <a:gd name="T1" fmla="*/ 0 h 2"/>
                  <a:gd name="T2" fmla="*/ 2147483647 w 7"/>
                  <a:gd name="T3" fmla="*/ 0 h 2"/>
                  <a:gd name="T4" fmla="*/ 2147483647 w 7"/>
                  <a:gd name="T5" fmla="*/ 2147483647 h 2"/>
                  <a:gd name="T6" fmla="*/ 2147483647 w 7"/>
                  <a:gd name="T7" fmla="*/ 2147483647 h 2"/>
                  <a:gd name="T8" fmla="*/ 2147483647 w 7"/>
                  <a:gd name="T9" fmla="*/ 2147483647 h 2"/>
                  <a:gd name="T10" fmla="*/ 2147483647 w 7"/>
                  <a:gd name="T11" fmla="*/ 2147483647 h 2"/>
                  <a:gd name="T12" fmla="*/ 2147483647 w 7"/>
                  <a:gd name="T13" fmla="*/ 2147483647 h 2"/>
                  <a:gd name="T14" fmla="*/ 2147483647 w 7"/>
                  <a:gd name="T15" fmla="*/ 2147483647 h 2"/>
                  <a:gd name="T16" fmla="*/ 2147483647 w 7"/>
                  <a:gd name="T17" fmla="*/ 2147483647 h 2"/>
                  <a:gd name="T18" fmla="*/ 2147483647 w 7"/>
                  <a:gd name="T19" fmla="*/ 2147483647 h 2"/>
                  <a:gd name="T20" fmla="*/ 2147483647 w 7"/>
                  <a:gd name="T21" fmla="*/ 2147483647 h 2"/>
                  <a:gd name="T22" fmla="*/ 2147483647 w 7"/>
                  <a:gd name="T23" fmla="*/ 2147483647 h 2"/>
                  <a:gd name="T24" fmla="*/ 2147483647 w 7"/>
                  <a:gd name="T25" fmla="*/ 0 h 2"/>
                  <a:gd name="T26" fmla="*/ 2147483647 w 7"/>
                  <a:gd name="T27" fmla="*/ 0 h 2"/>
                  <a:gd name="T28" fmla="*/ 2147483647 w 7"/>
                  <a:gd name="T29" fmla="*/ 2147483647 h 2"/>
                  <a:gd name="T30" fmla="*/ 2147483647 w 7"/>
                  <a:gd name="T31" fmla="*/ 0 h 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2">
                    <a:moveTo>
                      <a:pt x="0" y="0"/>
                    </a:moveTo>
                    <a:lnTo>
                      <a:pt x="1" y="0"/>
                    </a:lnTo>
                    <a:lnTo>
                      <a:pt x="2" y="1"/>
                    </a:lnTo>
                    <a:lnTo>
                      <a:pt x="2" y="2"/>
                    </a:lnTo>
                    <a:lnTo>
                      <a:pt x="2" y="1"/>
                    </a:lnTo>
                    <a:lnTo>
                      <a:pt x="3" y="2"/>
                    </a:lnTo>
                    <a:lnTo>
                      <a:pt x="4" y="1"/>
                    </a:lnTo>
                    <a:lnTo>
                      <a:pt x="5" y="1"/>
                    </a:lnTo>
                    <a:lnTo>
                      <a:pt x="6" y="0"/>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59" name="Freeform 1878"/>
              <p:cNvSpPr>
                <a:spLocks/>
              </p:cNvSpPr>
              <p:nvPr/>
            </p:nvSpPr>
            <p:spPr bwMode="auto">
              <a:xfrm>
                <a:off x="2934626" y="2779934"/>
                <a:ext cx="2709" cy="2116"/>
              </a:xfrm>
              <a:custGeom>
                <a:avLst/>
                <a:gdLst>
                  <a:gd name="T0" fmla="*/ 0 w 2"/>
                  <a:gd name="T1" fmla="*/ 2147483647 h 1"/>
                  <a:gd name="T2" fmla="*/ 2147483647 w 2"/>
                  <a:gd name="T3" fmla="*/ 2147483647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0" name="Freeform 1879"/>
              <p:cNvSpPr>
                <a:spLocks/>
              </p:cNvSpPr>
              <p:nvPr/>
            </p:nvSpPr>
            <p:spPr bwMode="auto">
              <a:xfrm>
                <a:off x="2937335" y="2779934"/>
                <a:ext cx="903" cy="2116"/>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1" name="Freeform 1880"/>
              <p:cNvSpPr>
                <a:spLocks/>
              </p:cNvSpPr>
              <p:nvPr/>
            </p:nvSpPr>
            <p:spPr bwMode="auto">
              <a:xfrm>
                <a:off x="2938237" y="2779934"/>
                <a:ext cx="7224" cy="2116"/>
              </a:xfrm>
              <a:custGeom>
                <a:avLst/>
                <a:gdLst>
                  <a:gd name="T0" fmla="*/ 0 w 6"/>
                  <a:gd name="T1" fmla="*/ 2147483647 h 2"/>
                  <a:gd name="T2" fmla="*/ 2147483647 w 6"/>
                  <a:gd name="T3" fmla="*/ 2147483647 h 2"/>
                  <a:gd name="T4" fmla="*/ 2147483647 w 6"/>
                  <a:gd name="T5" fmla="*/ 2147483647 h 2"/>
                  <a:gd name="T6" fmla="*/ 2147483647 w 6"/>
                  <a:gd name="T7" fmla="*/ 2147483647 h 2"/>
                  <a:gd name="T8" fmla="*/ 2147483647 w 6"/>
                  <a:gd name="T9" fmla="*/ 2147483647 h 2"/>
                  <a:gd name="T10" fmla="*/ 2147483647 w 6"/>
                  <a:gd name="T11" fmla="*/ 0 h 2"/>
                  <a:gd name="T12" fmla="*/ 2147483647 w 6"/>
                  <a:gd name="T13" fmla="*/ 2147483647 h 2"/>
                  <a:gd name="T14" fmla="*/ 2147483647 w 6"/>
                  <a:gd name="T15" fmla="*/ 2147483647 h 2"/>
                  <a:gd name="T16" fmla="*/ 2147483647 w 6"/>
                  <a:gd name="T17" fmla="*/ 2147483647 h 2"/>
                  <a:gd name="T18" fmla="*/ 2147483647 w 6"/>
                  <a:gd name="T19" fmla="*/ 2147483647 h 2"/>
                  <a:gd name="T20" fmla="*/ 2147483647 w 6"/>
                  <a:gd name="T21" fmla="*/ 0 h 2"/>
                  <a:gd name="T22" fmla="*/ 2147483647 w 6"/>
                  <a:gd name="T23" fmla="*/ 0 h 2"/>
                  <a:gd name="T24" fmla="*/ 2147483647 w 6"/>
                  <a:gd name="T25" fmla="*/ 0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
                    <a:moveTo>
                      <a:pt x="0" y="2"/>
                    </a:moveTo>
                    <a:lnTo>
                      <a:pt x="1" y="2"/>
                    </a:lnTo>
                    <a:lnTo>
                      <a:pt x="2" y="2"/>
                    </a:lnTo>
                    <a:lnTo>
                      <a:pt x="2" y="1"/>
                    </a:lnTo>
                    <a:lnTo>
                      <a:pt x="3" y="0"/>
                    </a:lnTo>
                    <a:lnTo>
                      <a:pt x="4" y="1"/>
                    </a:lnTo>
                    <a:lnTo>
                      <a:pt x="5" y="1"/>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2" name="Freeform 1881"/>
              <p:cNvSpPr>
                <a:spLocks/>
              </p:cNvSpPr>
              <p:nvPr/>
            </p:nvSpPr>
            <p:spPr bwMode="auto">
              <a:xfrm>
                <a:off x="2945462" y="2779934"/>
                <a:ext cx="2709" cy="2116"/>
              </a:xfrm>
              <a:custGeom>
                <a:avLst/>
                <a:gdLst>
                  <a:gd name="T0" fmla="*/ 0 w 3"/>
                  <a:gd name="T1" fmla="*/ 0 h 2"/>
                  <a:gd name="T2" fmla="*/ 2147483647 w 3"/>
                  <a:gd name="T3" fmla="*/ 2147483647 h 2"/>
                  <a:gd name="T4" fmla="*/ 2147483647 w 3"/>
                  <a:gd name="T5" fmla="*/ 2147483647 h 2"/>
                  <a:gd name="T6" fmla="*/ 2147483647 w 3"/>
                  <a:gd name="T7" fmla="*/ 0 h 2"/>
                  <a:gd name="T8" fmla="*/ 2147483647 w 3"/>
                  <a:gd name="T9" fmla="*/ 2147483647 h 2"/>
                  <a:gd name="T10" fmla="*/ 2147483647 w 3"/>
                  <a:gd name="T11" fmla="*/ 0 h 2"/>
                  <a:gd name="T12" fmla="*/ 2147483647 w 3"/>
                  <a:gd name="T13" fmla="*/ 2147483647 h 2"/>
                  <a:gd name="T14" fmla="*/ 2147483647 w 3"/>
                  <a:gd name="T15" fmla="*/ 0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2"/>
                    </a:lnTo>
                    <a:lnTo>
                      <a:pt x="1" y="0"/>
                    </a:lnTo>
                    <a:lnTo>
                      <a:pt x="2" y="1"/>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3" name="Freeform 1882"/>
              <p:cNvSpPr>
                <a:spLocks/>
              </p:cNvSpPr>
              <p:nvPr/>
            </p:nvSpPr>
            <p:spPr bwMode="auto">
              <a:xfrm>
                <a:off x="2948171" y="2779934"/>
                <a:ext cx="24382" cy="4233"/>
              </a:xfrm>
              <a:custGeom>
                <a:avLst/>
                <a:gdLst>
                  <a:gd name="T0" fmla="*/ 0 w 21"/>
                  <a:gd name="T1" fmla="*/ 2147483647 h 3"/>
                  <a:gd name="T2" fmla="*/ 2147483647 w 21"/>
                  <a:gd name="T3" fmla="*/ 2147483647 h 3"/>
                  <a:gd name="T4" fmla="*/ 2147483647 w 21"/>
                  <a:gd name="T5" fmla="*/ 2147483647 h 3"/>
                  <a:gd name="T6" fmla="*/ 2147483647 w 21"/>
                  <a:gd name="T7" fmla="*/ 2147483647 h 3"/>
                  <a:gd name="T8" fmla="*/ 2147483647 w 21"/>
                  <a:gd name="T9" fmla="*/ 2147483647 h 3"/>
                  <a:gd name="T10" fmla="*/ 2147483647 w 21"/>
                  <a:gd name="T11" fmla="*/ 2147483647 h 3"/>
                  <a:gd name="T12" fmla="*/ 2147483647 w 21"/>
                  <a:gd name="T13" fmla="*/ 2147483647 h 3"/>
                  <a:gd name="T14" fmla="*/ 2147483647 w 21"/>
                  <a:gd name="T15" fmla="*/ 2147483647 h 3"/>
                  <a:gd name="T16" fmla="*/ 2147483647 w 21"/>
                  <a:gd name="T17" fmla="*/ 2147483647 h 3"/>
                  <a:gd name="T18" fmla="*/ 2147483647 w 21"/>
                  <a:gd name="T19" fmla="*/ 0 h 3"/>
                  <a:gd name="T20" fmla="*/ 2147483647 w 21"/>
                  <a:gd name="T21" fmla="*/ 2147483647 h 3"/>
                  <a:gd name="T22" fmla="*/ 2147483647 w 21"/>
                  <a:gd name="T23" fmla="*/ 0 h 3"/>
                  <a:gd name="T24" fmla="*/ 2147483647 w 21"/>
                  <a:gd name="T25" fmla="*/ 0 h 3"/>
                  <a:gd name="T26" fmla="*/ 2147483647 w 21"/>
                  <a:gd name="T27" fmla="*/ 2147483647 h 3"/>
                  <a:gd name="T28" fmla="*/ 2147483647 w 21"/>
                  <a:gd name="T29" fmla="*/ 2147483647 h 3"/>
                  <a:gd name="T30" fmla="*/ 2147483647 w 21"/>
                  <a:gd name="T31" fmla="*/ 2147483647 h 3"/>
                  <a:gd name="T32" fmla="*/ 2147483647 w 21"/>
                  <a:gd name="T33" fmla="*/ 0 h 3"/>
                  <a:gd name="T34" fmla="*/ 2147483647 w 21"/>
                  <a:gd name="T35" fmla="*/ 2147483647 h 3"/>
                  <a:gd name="T36" fmla="*/ 2147483647 w 21"/>
                  <a:gd name="T37" fmla="*/ 2147483647 h 3"/>
                  <a:gd name="T38" fmla="*/ 2147483647 w 21"/>
                  <a:gd name="T39" fmla="*/ 2147483647 h 3"/>
                  <a:gd name="T40" fmla="*/ 2147483647 w 21"/>
                  <a:gd name="T41" fmla="*/ 2147483647 h 3"/>
                  <a:gd name="T42" fmla="*/ 2147483647 w 21"/>
                  <a:gd name="T43" fmla="*/ 2147483647 h 3"/>
                  <a:gd name="T44" fmla="*/ 2147483647 w 21"/>
                  <a:gd name="T45" fmla="*/ 2147483647 h 3"/>
                  <a:gd name="T46" fmla="*/ 2147483647 w 21"/>
                  <a:gd name="T47" fmla="*/ 2147483647 h 3"/>
                  <a:gd name="T48" fmla="*/ 2147483647 w 21"/>
                  <a:gd name="T49" fmla="*/ 2147483647 h 3"/>
                  <a:gd name="T50" fmla="*/ 2147483647 w 21"/>
                  <a:gd name="T51" fmla="*/ 2147483647 h 3"/>
                  <a:gd name="T52" fmla="*/ 2147483647 w 21"/>
                  <a:gd name="T53" fmla="*/ 2147483647 h 3"/>
                  <a:gd name="T54" fmla="*/ 2147483647 w 21"/>
                  <a:gd name="T55" fmla="*/ 2147483647 h 3"/>
                  <a:gd name="T56" fmla="*/ 2147483647 w 21"/>
                  <a:gd name="T57" fmla="*/ 2147483647 h 3"/>
                  <a:gd name="T58" fmla="*/ 2147483647 w 21"/>
                  <a:gd name="T59" fmla="*/ 2147483647 h 3"/>
                  <a:gd name="T60" fmla="*/ 2147483647 w 21"/>
                  <a:gd name="T61" fmla="*/ 0 h 3"/>
                  <a:gd name="T62" fmla="*/ 2147483647 w 21"/>
                  <a:gd name="T63" fmla="*/ 0 h 3"/>
                  <a:gd name="T64" fmla="*/ 2147483647 w 21"/>
                  <a:gd name="T65" fmla="*/ 0 h 3"/>
                  <a:gd name="T66" fmla="*/ 2147483647 w 21"/>
                  <a:gd name="T67" fmla="*/ 2147483647 h 3"/>
                  <a:gd name="T68" fmla="*/ 2147483647 w 21"/>
                  <a:gd name="T69" fmla="*/ 0 h 3"/>
                  <a:gd name="T70" fmla="*/ 2147483647 w 21"/>
                  <a:gd name="T71" fmla="*/ 2147483647 h 3"/>
                  <a:gd name="T72" fmla="*/ 2147483647 w 21"/>
                  <a:gd name="T73" fmla="*/ 0 h 3"/>
                  <a:gd name="T74" fmla="*/ 2147483647 w 21"/>
                  <a:gd name="T75" fmla="*/ 2147483647 h 3"/>
                  <a:gd name="T76" fmla="*/ 2147483647 w 21"/>
                  <a:gd name="T77" fmla="*/ 0 h 3"/>
                  <a:gd name="T78" fmla="*/ 2147483647 w 21"/>
                  <a:gd name="T79" fmla="*/ 2147483647 h 3"/>
                  <a:gd name="T80" fmla="*/ 2147483647 w 21"/>
                  <a:gd name="T81" fmla="*/ 2147483647 h 3"/>
                  <a:gd name="T82" fmla="*/ 2147483647 w 21"/>
                  <a:gd name="T83" fmla="*/ 2147483647 h 3"/>
                  <a:gd name="T84" fmla="*/ 2147483647 w 21"/>
                  <a:gd name="T85" fmla="*/ 0 h 3"/>
                  <a:gd name="T86" fmla="*/ 2147483647 w 21"/>
                  <a:gd name="T87" fmla="*/ 0 h 3"/>
                  <a:gd name="T88" fmla="*/ 2147483647 w 21"/>
                  <a:gd name="T89" fmla="*/ 0 h 3"/>
                  <a:gd name="T90" fmla="*/ 2147483647 w 21"/>
                  <a:gd name="T91" fmla="*/ 0 h 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3">
                    <a:moveTo>
                      <a:pt x="0" y="1"/>
                    </a:moveTo>
                    <a:lnTo>
                      <a:pt x="1" y="2"/>
                    </a:lnTo>
                    <a:lnTo>
                      <a:pt x="2" y="2"/>
                    </a:lnTo>
                    <a:lnTo>
                      <a:pt x="3" y="2"/>
                    </a:lnTo>
                    <a:lnTo>
                      <a:pt x="4" y="1"/>
                    </a:lnTo>
                    <a:lnTo>
                      <a:pt x="5" y="0"/>
                    </a:lnTo>
                    <a:lnTo>
                      <a:pt x="5" y="2"/>
                    </a:lnTo>
                    <a:lnTo>
                      <a:pt x="5" y="0"/>
                    </a:lnTo>
                    <a:lnTo>
                      <a:pt x="6" y="0"/>
                    </a:lnTo>
                    <a:lnTo>
                      <a:pt x="7" y="1"/>
                    </a:lnTo>
                    <a:lnTo>
                      <a:pt x="8" y="0"/>
                    </a:lnTo>
                    <a:lnTo>
                      <a:pt x="9" y="1"/>
                    </a:lnTo>
                    <a:lnTo>
                      <a:pt x="9" y="2"/>
                    </a:lnTo>
                    <a:lnTo>
                      <a:pt x="9" y="1"/>
                    </a:lnTo>
                    <a:lnTo>
                      <a:pt x="10" y="2"/>
                    </a:lnTo>
                    <a:lnTo>
                      <a:pt x="11" y="1"/>
                    </a:lnTo>
                    <a:lnTo>
                      <a:pt x="12" y="1"/>
                    </a:lnTo>
                    <a:lnTo>
                      <a:pt x="13" y="1"/>
                    </a:lnTo>
                    <a:lnTo>
                      <a:pt x="14" y="1"/>
                    </a:lnTo>
                    <a:lnTo>
                      <a:pt x="14" y="0"/>
                    </a:lnTo>
                    <a:lnTo>
                      <a:pt x="15" y="0"/>
                    </a:lnTo>
                    <a:lnTo>
                      <a:pt x="16" y="0"/>
                    </a:lnTo>
                    <a:lnTo>
                      <a:pt x="16" y="2"/>
                    </a:lnTo>
                    <a:lnTo>
                      <a:pt x="16" y="0"/>
                    </a:lnTo>
                    <a:lnTo>
                      <a:pt x="17" y="1"/>
                    </a:lnTo>
                    <a:lnTo>
                      <a:pt x="18" y="0"/>
                    </a:lnTo>
                    <a:lnTo>
                      <a:pt x="18" y="3"/>
                    </a:lnTo>
                    <a:lnTo>
                      <a:pt x="18" y="0"/>
                    </a:lnTo>
                    <a:lnTo>
                      <a:pt x="19" y="2"/>
                    </a:lnTo>
                    <a:lnTo>
                      <a:pt x="20" y="0"/>
                    </a:lnTo>
                    <a:lnTo>
                      <a:pt x="2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4" name="Freeform 1883"/>
              <p:cNvSpPr>
                <a:spLocks/>
              </p:cNvSpPr>
              <p:nvPr/>
            </p:nvSpPr>
            <p:spPr bwMode="auto">
              <a:xfrm>
                <a:off x="2972552" y="2779934"/>
                <a:ext cx="3612" cy="2116"/>
              </a:xfrm>
              <a:custGeom>
                <a:avLst/>
                <a:gdLst>
                  <a:gd name="T0" fmla="*/ 0 w 4"/>
                  <a:gd name="T1" fmla="*/ 2147483647 h 2"/>
                  <a:gd name="T2" fmla="*/ 2147483647 w 4"/>
                  <a:gd name="T3" fmla="*/ 2147483647 h 2"/>
                  <a:gd name="T4" fmla="*/ 2147483647 w 4"/>
                  <a:gd name="T5" fmla="*/ 2147483647 h 2"/>
                  <a:gd name="T6" fmla="*/ 2147483647 w 4"/>
                  <a:gd name="T7" fmla="*/ 2147483647 h 2"/>
                  <a:gd name="T8" fmla="*/ 2147483647 w 4"/>
                  <a:gd name="T9" fmla="*/ 0 h 2"/>
                  <a:gd name="T10" fmla="*/ 2147483647 w 4"/>
                  <a:gd name="T11" fmla="*/ 2147483647 h 2"/>
                  <a:gd name="T12" fmla="*/ 2147483647 w 4"/>
                  <a:gd name="T13" fmla="*/ 0 h 2"/>
                  <a:gd name="T14" fmla="*/ 2147483647 w 4"/>
                  <a:gd name="T15" fmla="*/ 2147483647 h 2"/>
                  <a:gd name="T16" fmla="*/ 2147483647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1"/>
                    </a:moveTo>
                    <a:lnTo>
                      <a:pt x="1" y="1"/>
                    </a:lnTo>
                    <a:lnTo>
                      <a:pt x="2" y="2"/>
                    </a:lnTo>
                    <a:lnTo>
                      <a:pt x="2" y="0"/>
                    </a:lnTo>
                    <a:lnTo>
                      <a:pt x="3" y="1"/>
                    </a:lnTo>
                    <a:lnTo>
                      <a:pt x="4"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5" name="Freeform 1884"/>
              <p:cNvSpPr>
                <a:spLocks/>
              </p:cNvSpPr>
              <p:nvPr/>
            </p:nvSpPr>
            <p:spPr bwMode="auto">
              <a:xfrm>
                <a:off x="2976164" y="2779934"/>
                <a:ext cx="11739" cy="4233"/>
              </a:xfrm>
              <a:custGeom>
                <a:avLst/>
                <a:gdLst>
                  <a:gd name="T0" fmla="*/ 0 w 10"/>
                  <a:gd name="T1" fmla="*/ 0 h 3"/>
                  <a:gd name="T2" fmla="*/ 2147483647 w 10"/>
                  <a:gd name="T3" fmla="*/ 2147483647 h 3"/>
                  <a:gd name="T4" fmla="*/ 2147483647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2147483647 h 3"/>
                  <a:gd name="T20" fmla="*/ 2147483647 w 10"/>
                  <a:gd name="T21" fmla="*/ 2147483647 h 3"/>
                  <a:gd name="T22" fmla="*/ 2147483647 w 10"/>
                  <a:gd name="T23" fmla="*/ 2147483647 h 3"/>
                  <a:gd name="T24" fmla="*/ 2147483647 w 10"/>
                  <a:gd name="T25" fmla="*/ 0 h 3"/>
                  <a:gd name="T26" fmla="*/ 2147483647 w 10"/>
                  <a:gd name="T27" fmla="*/ 0 h 3"/>
                  <a:gd name="T28" fmla="*/ 2147483647 w 10"/>
                  <a:gd name="T29" fmla="*/ 2147483647 h 3"/>
                  <a:gd name="T30" fmla="*/ 2147483647 w 10"/>
                  <a:gd name="T31" fmla="*/ 0 h 3"/>
                  <a:gd name="T32" fmla="*/ 2147483647 w 10"/>
                  <a:gd name="T33" fmla="*/ 2147483647 h 3"/>
                  <a:gd name="T34" fmla="*/ 2147483647 w 10"/>
                  <a:gd name="T35" fmla="*/ 2147483647 h 3"/>
                  <a:gd name="T36" fmla="*/ 2147483647 w 10"/>
                  <a:gd name="T37" fmla="*/ 0 h 3"/>
                  <a:gd name="T38" fmla="*/ 2147483647 w 10"/>
                  <a:gd name="T39" fmla="*/ 0 h 3"/>
                  <a:gd name="T40" fmla="*/ 2147483647 w 10"/>
                  <a:gd name="T41" fmla="*/ 0 h 3"/>
                  <a:gd name="T42" fmla="*/ 2147483647 w 10"/>
                  <a:gd name="T43" fmla="*/ 0 h 3"/>
                  <a:gd name="T44" fmla="*/ 2147483647 w 10"/>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0"/>
                    </a:moveTo>
                    <a:lnTo>
                      <a:pt x="1" y="1"/>
                    </a:lnTo>
                    <a:lnTo>
                      <a:pt x="1" y="2"/>
                    </a:lnTo>
                    <a:lnTo>
                      <a:pt x="1" y="1"/>
                    </a:lnTo>
                    <a:lnTo>
                      <a:pt x="2" y="1"/>
                    </a:lnTo>
                    <a:lnTo>
                      <a:pt x="3" y="3"/>
                    </a:lnTo>
                    <a:lnTo>
                      <a:pt x="3" y="1"/>
                    </a:lnTo>
                    <a:lnTo>
                      <a:pt x="4" y="2"/>
                    </a:lnTo>
                    <a:lnTo>
                      <a:pt x="5" y="1"/>
                    </a:lnTo>
                    <a:lnTo>
                      <a:pt x="6" y="0"/>
                    </a:lnTo>
                    <a:lnTo>
                      <a:pt x="7" y="0"/>
                    </a:lnTo>
                    <a:lnTo>
                      <a:pt x="7" y="2"/>
                    </a:lnTo>
                    <a:lnTo>
                      <a:pt x="7" y="0"/>
                    </a:lnTo>
                    <a:lnTo>
                      <a:pt x="8" y="1"/>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6" name="Freeform 1885"/>
              <p:cNvSpPr>
                <a:spLocks/>
              </p:cNvSpPr>
              <p:nvPr/>
            </p:nvSpPr>
            <p:spPr bwMode="auto">
              <a:xfrm>
                <a:off x="2987903" y="2779934"/>
                <a:ext cx="5418" cy="2116"/>
              </a:xfrm>
              <a:custGeom>
                <a:avLst/>
                <a:gdLst>
                  <a:gd name="T0" fmla="*/ 0 w 4"/>
                  <a:gd name="T1" fmla="*/ 0 h 2"/>
                  <a:gd name="T2" fmla="*/ 2147483647 w 4"/>
                  <a:gd name="T3" fmla="*/ 2147483647 h 2"/>
                  <a:gd name="T4" fmla="*/ 2147483647 w 4"/>
                  <a:gd name="T5" fmla="*/ 2147483647 h 2"/>
                  <a:gd name="T6" fmla="*/ 2147483647 w 4"/>
                  <a:gd name="T7" fmla="*/ 2147483647 h 2"/>
                  <a:gd name="T8" fmla="*/ 2147483647 w 4"/>
                  <a:gd name="T9" fmla="*/ 2147483647 h 2"/>
                  <a:gd name="T10" fmla="*/ 2147483647 w 4"/>
                  <a:gd name="T11" fmla="*/ 2147483647 h 2"/>
                  <a:gd name="T12" fmla="*/ 2147483647 w 4"/>
                  <a:gd name="T13" fmla="*/ 2147483647 h 2"/>
                  <a:gd name="T14" fmla="*/ 2147483647 w 4"/>
                  <a:gd name="T15" fmla="*/ 2147483647 h 2"/>
                  <a:gd name="T16" fmla="*/ 2147483647 w 4"/>
                  <a:gd name="T17" fmla="*/ 2147483647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2"/>
                    </a:lnTo>
                    <a:lnTo>
                      <a:pt x="2" y="2"/>
                    </a:lnTo>
                    <a:lnTo>
                      <a:pt x="3" y="2"/>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7" name="Freeform 1886"/>
              <p:cNvSpPr>
                <a:spLocks/>
              </p:cNvSpPr>
              <p:nvPr/>
            </p:nvSpPr>
            <p:spPr bwMode="auto">
              <a:xfrm>
                <a:off x="2993321" y="2779934"/>
                <a:ext cx="5418" cy="2116"/>
              </a:xfrm>
              <a:custGeom>
                <a:avLst/>
                <a:gdLst>
                  <a:gd name="T0" fmla="*/ 0 w 5"/>
                  <a:gd name="T1" fmla="*/ 2147483647 h 2"/>
                  <a:gd name="T2" fmla="*/ 2147483647 w 5"/>
                  <a:gd name="T3" fmla="*/ 2147483647 h 2"/>
                  <a:gd name="T4" fmla="*/ 2147483647 w 5"/>
                  <a:gd name="T5" fmla="*/ 2147483647 h 2"/>
                  <a:gd name="T6" fmla="*/ 2147483647 w 5"/>
                  <a:gd name="T7" fmla="*/ 2147483647 h 2"/>
                  <a:gd name="T8" fmla="*/ 2147483647 w 5"/>
                  <a:gd name="T9" fmla="*/ 0 h 2"/>
                  <a:gd name="T10" fmla="*/ 2147483647 w 5"/>
                  <a:gd name="T11" fmla="*/ 2147483647 h 2"/>
                  <a:gd name="T12" fmla="*/ 2147483647 w 5"/>
                  <a:gd name="T13" fmla="*/ 2147483647 h 2"/>
                  <a:gd name="T14" fmla="*/ 2147483647 w 5"/>
                  <a:gd name="T15" fmla="*/ 0 h 2"/>
                  <a:gd name="T16" fmla="*/ 2147483647 w 5"/>
                  <a:gd name="T17" fmla="*/ 2147483647 h 2"/>
                  <a:gd name="T18" fmla="*/ 2147483647 w 5"/>
                  <a:gd name="T19" fmla="*/ 2147483647 h 2"/>
                  <a:gd name="T20" fmla="*/ 2147483647 w 5"/>
                  <a:gd name="T21" fmla="*/ 2147483647 h 2"/>
                  <a:gd name="T22" fmla="*/ 2147483647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2"/>
                    </a:lnTo>
                    <a:lnTo>
                      <a:pt x="1" y="1"/>
                    </a:lnTo>
                    <a:lnTo>
                      <a:pt x="2" y="0"/>
                    </a:lnTo>
                    <a:lnTo>
                      <a:pt x="3" y="1"/>
                    </a:lnTo>
                    <a:lnTo>
                      <a:pt x="3" y="0"/>
                    </a:lnTo>
                    <a:lnTo>
                      <a:pt x="4" y="1"/>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8" name="Freeform 1887"/>
              <p:cNvSpPr>
                <a:spLocks/>
              </p:cNvSpPr>
              <p:nvPr/>
            </p:nvSpPr>
            <p:spPr bwMode="auto">
              <a:xfrm>
                <a:off x="2998739" y="2782049"/>
                <a:ext cx="3612" cy="0"/>
              </a:xfrm>
              <a:custGeom>
                <a:avLst/>
                <a:gdLst>
                  <a:gd name="T0" fmla="*/ 0 w 3"/>
                  <a:gd name="T1" fmla="*/ 0 h 1"/>
                  <a:gd name="T2" fmla="*/ 2147483647 w 3"/>
                  <a:gd name="T3" fmla="*/ 811 h 1"/>
                  <a:gd name="T4" fmla="*/ 2147483647 w 3"/>
                  <a:gd name="T5" fmla="*/ 811 h 1"/>
                  <a:gd name="T6" fmla="*/ 2147483647 w 3"/>
                  <a:gd name="T7" fmla="*/ 811 h 1"/>
                  <a:gd name="T8" fmla="*/ 2147483647 w 3"/>
                  <a:gd name="T9" fmla="*/ 0 h 1"/>
                  <a:gd name="T10" fmla="*/ 2147483647 w 3"/>
                  <a:gd name="T11" fmla="*/ 0 h 1"/>
                  <a:gd name="T12" fmla="*/ 2147483647 w 3"/>
                  <a:gd name="T13" fmla="*/ 0 h 1"/>
                  <a:gd name="T14" fmla="*/ 2147483647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69" name="Freeform 1888"/>
              <p:cNvSpPr>
                <a:spLocks/>
              </p:cNvSpPr>
              <p:nvPr/>
            </p:nvSpPr>
            <p:spPr bwMode="auto">
              <a:xfrm>
                <a:off x="3002351" y="2779934"/>
                <a:ext cx="2709" cy="2116"/>
              </a:xfrm>
              <a:custGeom>
                <a:avLst/>
                <a:gdLst>
                  <a:gd name="T0" fmla="*/ 0 w 2"/>
                  <a:gd name="T1" fmla="*/ 2147483647 h 2"/>
                  <a:gd name="T2" fmla="*/ 2147483647 w 2"/>
                  <a:gd name="T3" fmla="*/ 2147483647 h 2"/>
                  <a:gd name="T4" fmla="*/ 2147483647 w 2"/>
                  <a:gd name="T5" fmla="*/ 0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0" name="Freeform 1889"/>
              <p:cNvSpPr>
                <a:spLocks/>
              </p:cNvSpPr>
              <p:nvPr/>
            </p:nvSpPr>
            <p:spPr bwMode="auto">
              <a:xfrm>
                <a:off x="3005062" y="2779934"/>
                <a:ext cx="903" cy="2116"/>
              </a:xfrm>
              <a:custGeom>
                <a:avLst/>
                <a:gdLst>
                  <a:gd name="T0" fmla="*/ 0 w 2"/>
                  <a:gd name="T1" fmla="*/ 2147483647 h 1"/>
                  <a:gd name="T2" fmla="*/ 2147483647 w 2"/>
                  <a:gd name="T3" fmla="*/ 2147483647 h 1"/>
                  <a:gd name="T4" fmla="*/ 2147483647 w 2"/>
                  <a:gd name="T5" fmla="*/ 0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1" name="Freeform 1890"/>
              <p:cNvSpPr>
                <a:spLocks/>
              </p:cNvSpPr>
              <p:nvPr/>
            </p:nvSpPr>
            <p:spPr bwMode="auto">
              <a:xfrm>
                <a:off x="3005965" y="2779934"/>
                <a:ext cx="2709" cy="2116"/>
              </a:xfrm>
              <a:custGeom>
                <a:avLst/>
                <a:gdLst>
                  <a:gd name="T0" fmla="*/ 0 w 2"/>
                  <a:gd name="T1" fmla="*/ 2147483647 h 1"/>
                  <a:gd name="T2" fmla="*/ 2147483647 w 2"/>
                  <a:gd name="T3" fmla="*/ 2147483647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2" name="Freeform 1891"/>
              <p:cNvSpPr>
                <a:spLocks/>
              </p:cNvSpPr>
              <p:nvPr/>
            </p:nvSpPr>
            <p:spPr bwMode="auto">
              <a:xfrm>
                <a:off x="3008674" y="2779934"/>
                <a:ext cx="903" cy="2116"/>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3" name="Freeform 1892"/>
              <p:cNvSpPr>
                <a:spLocks/>
              </p:cNvSpPr>
              <p:nvPr/>
            </p:nvSpPr>
            <p:spPr bwMode="auto">
              <a:xfrm>
                <a:off x="3009576" y="2722783"/>
                <a:ext cx="37024" cy="61384"/>
              </a:xfrm>
              <a:custGeom>
                <a:avLst/>
                <a:gdLst>
                  <a:gd name="T0" fmla="*/ 2147483647 w 32"/>
                  <a:gd name="T1" fmla="*/ 2147483647 h 59"/>
                  <a:gd name="T2" fmla="*/ 2147483647 w 32"/>
                  <a:gd name="T3" fmla="*/ 2147483647 h 59"/>
                  <a:gd name="T4" fmla="*/ 2147483647 w 32"/>
                  <a:gd name="T5" fmla="*/ 2147483647 h 59"/>
                  <a:gd name="T6" fmla="*/ 2147483647 w 32"/>
                  <a:gd name="T7" fmla="*/ 2147483647 h 59"/>
                  <a:gd name="T8" fmla="*/ 2147483647 w 32"/>
                  <a:gd name="T9" fmla="*/ 2147483647 h 59"/>
                  <a:gd name="T10" fmla="*/ 2147483647 w 32"/>
                  <a:gd name="T11" fmla="*/ 2147483647 h 59"/>
                  <a:gd name="T12" fmla="*/ 2147483647 w 32"/>
                  <a:gd name="T13" fmla="*/ 2147483647 h 59"/>
                  <a:gd name="T14" fmla="*/ 2147483647 w 32"/>
                  <a:gd name="T15" fmla="*/ 2147483647 h 59"/>
                  <a:gd name="T16" fmla="*/ 2147483647 w 32"/>
                  <a:gd name="T17" fmla="*/ 2147483647 h 59"/>
                  <a:gd name="T18" fmla="*/ 2147483647 w 32"/>
                  <a:gd name="T19" fmla="*/ 2147483647 h 59"/>
                  <a:gd name="T20" fmla="*/ 2147483647 w 32"/>
                  <a:gd name="T21" fmla="*/ 2147483647 h 59"/>
                  <a:gd name="T22" fmla="*/ 2147483647 w 32"/>
                  <a:gd name="T23" fmla="*/ 2147483647 h 59"/>
                  <a:gd name="T24" fmla="*/ 2147483647 w 32"/>
                  <a:gd name="T25" fmla="*/ 2147483647 h 59"/>
                  <a:gd name="T26" fmla="*/ 2147483647 w 32"/>
                  <a:gd name="T27" fmla="*/ 2147483647 h 59"/>
                  <a:gd name="T28" fmla="*/ 2147483647 w 32"/>
                  <a:gd name="T29" fmla="*/ 2147483647 h 59"/>
                  <a:gd name="T30" fmla="*/ 2147483647 w 32"/>
                  <a:gd name="T31" fmla="*/ 2147483647 h 59"/>
                  <a:gd name="T32" fmla="*/ 2147483647 w 32"/>
                  <a:gd name="T33" fmla="*/ 2147483647 h 59"/>
                  <a:gd name="T34" fmla="*/ 2147483647 w 32"/>
                  <a:gd name="T35" fmla="*/ 2147483647 h 59"/>
                  <a:gd name="T36" fmla="*/ 2147483647 w 32"/>
                  <a:gd name="T37" fmla="*/ 2147483647 h 59"/>
                  <a:gd name="T38" fmla="*/ 2147483647 w 32"/>
                  <a:gd name="T39" fmla="*/ 2147483647 h 59"/>
                  <a:gd name="T40" fmla="*/ 2147483647 w 32"/>
                  <a:gd name="T41" fmla="*/ 2147483647 h 59"/>
                  <a:gd name="T42" fmla="*/ 2147483647 w 32"/>
                  <a:gd name="T43" fmla="*/ 2147483647 h 59"/>
                  <a:gd name="T44" fmla="*/ 2147483647 w 32"/>
                  <a:gd name="T45" fmla="*/ 2147483647 h 59"/>
                  <a:gd name="T46" fmla="*/ 2147483647 w 32"/>
                  <a:gd name="T47" fmla="*/ 2147483647 h 59"/>
                  <a:gd name="T48" fmla="*/ 2147483647 w 32"/>
                  <a:gd name="T49" fmla="*/ 2147483647 h 59"/>
                  <a:gd name="T50" fmla="*/ 2147483647 w 32"/>
                  <a:gd name="T51" fmla="*/ 2147483647 h 59"/>
                  <a:gd name="T52" fmla="*/ 2147483647 w 32"/>
                  <a:gd name="T53" fmla="*/ 2147483647 h 59"/>
                  <a:gd name="T54" fmla="*/ 2147483647 w 32"/>
                  <a:gd name="T55" fmla="*/ 2147483647 h 59"/>
                  <a:gd name="T56" fmla="*/ 2147483647 w 32"/>
                  <a:gd name="T57" fmla="*/ 2147483647 h 59"/>
                  <a:gd name="T58" fmla="*/ 2147483647 w 32"/>
                  <a:gd name="T59" fmla="*/ 2147483647 h 59"/>
                  <a:gd name="T60" fmla="*/ 2147483647 w 32"/>
                  <a:gd name="T61" fmla="*/ 2147483647 h 59"/>
                  <a:gd name="T62" fmla="*/ 2147483647 w 32"/>
                  <a:gd name="T63" fmla="*/ 2147483647 h 59"/>
                  <a:gd name="T64" fmla="*/ 2147483647 w 32"/>
                  <a:gd name="T65" fmla="*/ 0 h 59"/>
                  <a:gd name="T66" fmla="*/ 2147483647 w 32"/>
                  <a:gd name="T67" fmla="*/ 0 h 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2" h="59">
                    <a:moveTo>
                      <a:pt x="0" y="57"/>
                    </a:moveTo>
                    <a:lnTo>
                      <a:pt x="1" y="57"/>
                    </a:lnTo>
                    <a:lnTo>
                      <a:pt x="2" y="59"/>
                    </a:lnTo>
                    <a:lnTo>
                      <a:pt x="2" y="58"/>
                    </a:lnTo>
                    <a:lnTo>
                      <a:pt x="3" y="55"/>
                    </a:lnTo>
                    <a:lnTo>
                      <a:pt x="4" y="56"/>
                    </a:lnTo>
                    <a:lnTo>
                      <a:pt x="4" y="57"/>
                    </a:lnTo>
                    <a:lnTo>
                      <a:pt x="4" y="56"/>
                    </a:lnTo>
                    <a:lnTo>
                      <a:pt x="5" y="56"/>
                    </a:lnTo>
                    <a:lnTo>
                      <a:pt x="6" y="54"/>
                    </a:lnTo>
                    <a:lnTo>
                      <a:pt x="6" y="56"/>
                    </a:lnTo>
                    <a:lnTo>
                      <a:pt x="6" y="54"/>
                    </a:lnTo>
                    <a:lnTo>
                      <a:pt x="7" y="56"/>
                    </a:lnTo>
                    <a:lnTo>
                      <a:pt x="7" y="55"/>
                    </a:lnTo>
                    <a:lnTo>
                      <a:pt x="8" y="55"/>
                    </a:lnTo>
                    <a:lnTo>
                      <a:pt x="9" y="56"/>
                    </a:lnTo>
                    <a:lnTo>
                      <a:pt x="10" y="56"/>
                    </a:lnTo>
                    <a:lnTo>
                      <a:pt x="11" y="56"/>
                    </a:lnTo>
                    <a:lnTo>
                      <a:pt x="11" y="55"/>
                    </a:lnTo>
                    <a:lnTo>
                      <a:pt x="12" y="55"/>
                    </a:lnTo>
                    <a:lnTo>
                      <a:pt x="13" y="56"/>
                    </a:lnTo>
                    <a:lnTo>
                      <a:pt x="14" y="55"/>
                    </a:lnTo>
                    <a:lnTo>
                      <a:pt x="14" y="54"/>
                    </a:lnTo>
                    <a:lnTo>
                      <a:pt x="15" y="55"/>
                    </a:lnTo>
                    <a:lnTo>
                      <a:pt x="16" y="54"/>
                    </a:lnTo>
                    <a:lnTo>
                      <a:pt x="16" y="53"/>
                    </a:lnTo>
                    <a:lnTo>
                      <a:pt x="17" y="54"/>
                    </a:lnTo>
                    <a:lnTo>
                      <a:pt x="18" y="55"/>
                    </a:lnTo>
                    <a:lnTo>
                      <a:pt x="18" y="52"/>
                    </a:lnTo>
                    <a:lnTo>
                      <a:pt x="19" y="51"/>
                    </a:lnTo>
                    <a:lnTo>
                      <a:pt x="20" y="50"/>
                    </a:lnTo>
                    <a:lnTo>
                      <a:pt x="20" y="47"/>
                    </a:lnTo>
                    <a:lnTo>
                      <a:pt x="21" y="45"/>
                    </a:lnTo>
                    <a:lnTo>
                      <a:pt x="21" y="42"/>
                    </a:lnTo>
                    <a:lnTo>
                      <a:pt x="22" y="39"/>
                    </a:lnTo>
                    <a:lnTo>
                      <a:pt x="23" y="37"/>
                    </a:lnTo>
                    <a:lnTo>
                      <a:pt x="23" y="34"/>
                    </a:lnTo>
                    <a:lnTo>
                      <a:pt x="24" y="30"/>
                    </a:lnTo>
                    <a:lnTo>
                      <a:pt x="25" y="27"/>
                    </a:lnTo>
                    <a:lnTo>
                      <a:pt x="25" y="23"/>
                    </a:lnTo>
                    <a:lnTo>
                      <a:pt x="26" y="18"/>
                    </a:lnTo>
                    <a:lnTo>
                      <a:pt x="26" y="16"/>
                    </a:lnTo>
                    <a:lnTo>
                      <a:pt x="27" y="12"/>
                    </a:lnTo>
                    <a:lnTo>
                      <a:pt x="28" y="8"/>
                    </a:lnTo>
                    <a:lnTo>
                      <a:pt x="28" y="7"/>
                    </a:lnTo>
                    <a:lnTo>
                      <a:pt x="29" y="5"/>
                    </a:lnTo>
                    <a:lnTo>
                      <a:pt x="30" y="3"/>
                    </a:lnTo>
                    <a:lnTo>
                      <a:pt x="30" y="1"/>
                    </a:lnTo>
                    <a:lnTo>
                      <a:pt x="31" y="0"/>
                    </a:lnTo>
                    <a:lnTo>
                      <a:pt x="3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4" name="Freeform 1893"/>
              <p:cNvSpPr>
                <a:spLocks/>
              </p:cNvSpPr>
              <p:nvPr/>
            </p:nvSpPr>
            <p:spPr bwMode="auto">
              <a:xfrm>
                <a:off x="3046601" y="2722784"/>
                <a:ext cx="903" cy="4233"/>
              </a:xfrm>
              <a:custGeom>
                <a:avLst/>
                <a:gdLst>
                  <a:gd name="T0" fmla="*/ 0 w 1"/>
                  <a:gd name="T1" fmla="*/ 0 h 4"/>
                  <a:gd name="T2" fmla="*/ 2147483647 w 1"/>
                  <a:gd name="T3" fmla="*/ 2147483647 h 4"/>
                  <a:gd name="T4" fmla="*/ 2147483647 w 1"/>
                  <a:gd name="T5" fmla="*/ 2147483647 h 4"/>
                  <a:gd name="T6" fmla="*/ 2147483647 w 1"/>
                  <a:gd name="T7" fmla="*/ 2147483647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no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775" name="Freeform 1894"/>
              <p:cNvSpPr>
                <a:spLocks/>
              </p:cNvSpPr>
              <p:nvPr/>
            </p:nvSpPr>
            <p:spPr bwMode="auto">
              <a:xfrm>
                <a:off x="3047504" y="2727016"/>
                <a:ext cx="2709" cy="8467"/>
              </a:xfrm>
              <a:custGeom>
                <a:avLst/>
                <a:gdLst>
                  <a:gd name="T0" fmla="*/ 0 w 2"/>
                  <a:gd name="T1" fmla="*/ 0 h 8"/>
                  <a:gd name="T2" fmla="*/ 2147483647 w 2"/>
                  <a:gd name="T3" fmla="*/ 2147483647 h 8"/>
                  <a:gd name="T4" fmla="*/ 2147483647 w 2"/>
                  <a:gd name="T5" fmla="*/ 2147483647 h 8"/>
                  <a:gd name="T6" fmla="*/ 2147483647 w 2"/>
                  <a:gd name="T7" fmla="*/ 2147483647 h 8"/>
                  <a:gd name="T8" fmla="*/ 2147483647 w 2"/>
                  <a:gd name="T9" fmla="*/ 2147483647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2"/>
                    </a:lnTo>
                    <a:lnTo>
                      <a:pt x="2" y="5"/>
                    </a:lnTo>
                    <a:lnTo>
                      <a:pt x="2" y="8"/>
                    </a:lnTo>
                    <a:lnTo>
                      <a:pt x="2" y="5"/>
                    </a:lnTo>
                  </a:path>
                </a:pathLst>
              </a:custGeom>
              <a:noFill/>
              <a:ln w="6350" cmpd="sng">
                <a:no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776" name="Freeform 1895"/>
              <p:cNvSpPr>
                <a:spLocks/>
              </p:cNvSpPr>
              <p:nvPr/>
            </p:nvSpPr>
            <p:spPr bwMode="auto">
              <a:xfrm>
                <a:off x="3050212" y="2735483"/>
                <a:ext cx="1806" cy="12700"/>
              </a:xfrm>
              <a:custGeom>
                <a:avLst/>
                <a:gdLst>
                  <a:gd name="T0" fmla="*/ 0 w 2"/>
                  <a:gd name="T1" fmla="*/ 0 h 12"/>
                  <a:gd name="T2" fmla="*/ 2147483647 w 2"/>
                  <a:gd name="T3" fmla="*/ 2147483647 h 12"/>
                  <a:gd name="T4" fmla="*/ 2147483647 w 2"/>
                  <a:gd name="T5" fmla="*/ 2147483647 h 12"/>
                  <a:gd name="T6" fmla="*/ 2147483647 w 2"/>
                  <a:gd name="T7" fmla="*/ 2147483647 h 12"/>
                  <a:gd name="T8" fmla="*/ 2147483647 w 2"/>
                  <a:gd name="T9" fmla="*/ 2147483647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0" y="0"/>
                    </a:moveTo>
                    <a:lnTo>
                      <a:pt x="1" y="4"/>
                    </a:lnTo>
                    <a:lnTo>
                      <a:pt x="2" y="9"/>
                    </a:lnTo>
                    <a:lnTo>
                      <a:pt x="2" y="12"/>
                    </a:lnTo>
                    <a:lnTo>
                      <a:pt x="2" y="9"/>
                    </a:lnTo>
                  </a:path>
                </a:pathLst>
              </a:custGeom>
              <a:noFill/>
              <a:ln w="6350" cmpd="sng">
                <a:no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777" name="Freeform 1896"/>
              <p:cNvSpPr>
                <a:spLocks/>
              </p:cNvSpPr>
              <p:nvPr/>
            </p:nvSpPr>
            <p:spPr bwMode="auto">
              <a:xfrm>
                <a:off x="3052019" y="2748183"/>
                <a:ext cx="2709" cy="10584"/>
              </a:xfrm>
              <a:custGeom>
                <a:avLst/>
                <a:gdLst>
                  <a:gd name="T0" fmla="*/ 0 w 2"/>
                  <a:gd name="T1" fmla="*/ 0 h 10"/>
                  <a:gd name="T2" fmla="*/ 2147483647 w 2"/>
                  <a:gd name="T3" fmla="*/ 2147483647 h 10"/>
                  <a:gd name="T4" fmla="*/ 2147483647 w 2"/>
                  <a:gd name="T5" fmla="*/ 2147483647 h 10"/>
                  <a:gd name="T6" fmla="*/ 2147483647 w 2"/>
                  <a:gd name="T7" fmla="*/ 2147483647 h 10"/>
                  <a:gd name="T8" fmla="*/ 2147483647 w 2"/>
                  <a:gd name="T9" fmla="*/ 2147483647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4"/>
                    </a:lnTo>
                    <a:lnTo>
                      <a:pt x="2" y="7"/>
                    </a:lnTo>
                    <a:lnTo>
                      <a:pt x="2" y="10"/>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8" name="Freeform 1897"/>
              <p:cNvSpPr>
                <a:spLocks/>
              </p:cNvSpPr>
              <p:nvPr/>
            </p:nvSpPr>
            <p:spPr bwMode="auto">
              <a:xfrm>
                <a:off x="3054728" y="2758767"/>
                <a:ext cx="903" cy="6349"/>
              </a:xfrm>
              <a:custGeom>
                <a:avLst/>
                <a:gdLst>
                  <a:gd name="T0" fmla="*/ 0 w 1"/>
                  <a:gd name="T1" fmla="*/ 0 h 6"/>
                  <a:gd name="T2" fmla="*/ 2147483647 w 1"/>
                  <a:gd name="T3" fmla="*/ 2147483647 h 6"/>
                  <a:gd name="T4" fmla="*/ 2147483647 w 1"/>
                  <a:gd name="T5" fmla="*/ 2147483647 h 6"/>
                  <a:gd name="T6" fmla="*/ 2147483647 w 1"/>
                  <a:gd name="T7" fmla="*/ 2147483647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4"/>
                    </a:lnTo>
                    <a:lnTo>
                      <a:pt x="1" y="6"/>
                    </a:lnTo>
                    <a:lnTo>
                      <a:pt x="1"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79" name="Freeform 1898"/>
              <p:cNvSpPr>
                <a:spLocks/>
              </p:cNvSpPr>
              <p:nvPr/>
            </p:nvSpPr>
            <p:spPr bwMode="auto">
              <a:xfrm>
                <a:off x="3055631" y="2765117"/>
                <a:ext cx="2709" cy="6351"/>
              </a:xfrm>
              <a:custGeom>
                <a:avLst/>
                <a:gdLst>
                  <a:gd name="T0" fmla="*/ 0 w 2"/>
                  <a:gd name="T1" fmla="*/ 0 h 7"/>
                  <a:gd name="T2" fmla="*/ 2147483647 w 2"/>
                  <a:gd name="T3" fmla="*/ 2147483647 h 7"/>
                  <a:gd name="T4" fmla="*/ 2147483647 w 2"/>
                  <a:gd name="T5" fmla="*/ 2147483647 h 7"/>
                  <a:gd name="T6" fmla="*/ 2147483647 w 2"/>
                  <a:gd name="T7" fmla="*/ 2147483647 h 7"/>
                  <a:gd name="T8" fmla="*/ 2147483647 w 2"/>
                  <a:gd name="T9" fmla="*/ 214748364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5"/>
                    </a:lnTo>
                    <a:lnTo>
                      <a:pt x="2" y="7"/>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0" name="Freeform 1899"/>
              <p:cNvSpPr>
                <a:spLocks/>
              </p:cNvSpPr>
              <p:nvPr/>
            </p:nvSpPr>
            <p:spPr bwMode="auto">
              <a:xfrm>
                <a:off x="3058340" y="2771469"/>
                <a:ext cx="2709" cy="4233"/>
              </a:xfrm>
              <a:custGeom>
                <a:avLst/>
                <a:gdLst>
                  <a:gd name="T0" fmla="*/ 0 w 2"/>
                  <a:gd name="T1" fmla="*/ 0 h 4"/>
                  <a:gd name="T2" fmla="*/ 2147483647 w 2"/>
                  <a:gd name="T3" fmla="*/ 2147483647 h 4"/>
                  <a:gd name="T4" fmla="*/ 2147483647 w 2"/>
                  <a:gd name="T5" fmla="*/ 2147483647 h 4"/>
                  <a:gd name="T6" fmla="*/ 2147483647 w 2"/>
                  <a:gd name="T7" fmla="*/ 2147483647 h 4"/>
                  <a:gd name="T8" fmla="*/ 2147483647 w 2"/>
                  <a:gd name="T9" fmla="*/ 2147483647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1" name="Freeform 1900"/>
              <p:cNvSpPr>
                <a:spLocks/>
              </p:cNvSpPr>
              <p:nvPr/>
            </p:nvSpPr>
            <p:spPr bwMode="auto">
              <a:xfrm>
                <a:off x="3061049" y="2775700"/>
                <a:ext cx="4515" cy="6349"/>
              </a:xfrm>
              <a:custGeom>
                <a:avLst/>
                <a:gdLst>
                  <a:gd name="T0" fmla="*/ 0 w 5"/>
                  <a:gd name="T1" fmla="*/ 0 h 5"/>
                  <a:gd name="T2" fmla="*/ 2147483647 w 5"/>
                  <a:gd name="T3" fmla="*/ 2147483647 h 5"/>
                  <a:gd name="T4" fmla="*/ 2147483647 w 5"/>
                  <a:gd name="T5" fmla="*/ 2147483647 h 5"/>
                  <a:gd name="T6" fmla="*/ 2147483647 w 5"/>
                  <a:gd name="T7" fmla="*/ 2147483647 h 5"/>
                  <a:gd name="T8" fmla="*/ 2147483647 w 5"/>
                  <a:gd name="T9" fmla="*/ 2147483647 h 5"/>
                  <a:gd name="T10" fmla="*/ 2147483647 w 5"/>
                  <a:gd name="T11" fmla="*/ 2147483647 h 5"/>
                  <a:gd name="T12" fmla="*/ 2147483647 w 5"/>
                  <a:gd name="T13" fmla="*/ 2147483647 h 5"/>
                  <a:gd name="T14" fmla="*/ 2147483647 w 5"/>
                  <a:gd name="T15" fmla="*/ 2147483647 h 5"/>
                  <a:gd name="T16" fmla="*/ 2147483647 w 5"/>
                  <a:gd name="T17" fmla="*/ 2147483647 h 5"/>
                  <a:gd name="T18" fmla="*/ 2147483647 w 5"/>
                  <a:gd name="T19" fmla="*/ 2147483647 h 5"/>
                  <a:gd name="T20" fmla="*/ 2147483647 w 5"/>
                  <a:gd name="T21" fmla="*/ 2147483647 h 5"/>
                  <a:gd name="T22" fmla="*/ 2147483647 w 5"/>
                  <a:gd name="T23" fmla="*/ 2147483647 h 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5">
                    <a:moveTo>
                      <a:pt x="0" y="0"/>
                    </a:moveTo>
                    <a:lnTo>
                      <a:pt x="1" y="2"/>
                    </a:lnTo>
                    <a:lnTo>
                      <a:pt x="2" y="4"/>
                    </a:lnTo>
                    <a:lnTo>
                      <a:pt x="2" y="5"/>
                    </a:lnTo>
                    <a:lnTo>
                      <a:pt x="2" y="4"/>
                    </a:lnTo>
                    <a:lnTo>
                      <a:pt x="3" y="4"/>
                    </a:lnTo>
                    <a:lnTo>
                      <a:pt x="3" y="5"/>
                    </a:lnTo>
                    <a:lnTo>
                      <a:pt x="3" y="4"/>
                    </a:lnTo>
                    <a:lnTo>
                      <a:pt x="4" y="5"/>
                    </a:lnTo>
                    <a:lnTo>
                      <a:pt x="5" y="4"/>
                    </a:lnTo>
                    <a:lnTo>
                      <a:pt x="5" y="5"/>
                    </a:lnTo>
                    <a:lnTo>
                      <a:pt x="5"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2" name="Freeform 1901"/>
              <p:cNvSpPr>
                <a:spLocks/>
              </p:cNvSpPr>
              <p:nvPr/>
            </p:nvSpPr>
            <p:spPr bwMode="auto">
              <a:xfrm>
                <a:off x="3065564" y="2782050"/>
                <a:ext cx="4515" cy="2117"/>
              </a:xfrm>
              <a:custGeom>
                <a:avLst/>
                <a:gdLst>
                  <a:gd name="T0" fmla="*/ 0 w 4"/>
                  <a:gd name="T1" fmla="*/ 0 h 2"/>
                  <a:gd name="T2" fmla="*/ 2147483647 w 4"/>
                  <a:gd name="T3" fmla="*/ 2147483647 h 2"/>
                  <a:gd name="T4" fmla="*/ 2147483647 w 4"/>
                  <a:gd name="T5" fmla="*/ 2147483647 h 2"/>
                  <a:gd name="T6" fmla="*/ 2147483647 w 4"/>
                  <a:gd name="T7" fmla="*/ 2147483647 h 2"/>
                  <a:gd name="T8" fmla="*/ 2147483647 w 4"/>
                  <a:gd name="T9" fmla="*/ 0 h 2"/>
                  <a:gd name="T10" fmla="*/ 2147483647 w 4"/>
                  <a:gd name="T11" fmla="*/ 2147483647 h 2"/>
                  <a:gd name="T12" fmla="*/ 2147483647 w 4"/>
                  <a:gd name="T13" fmla="*/ 2147483647 h 2"/>
                  <a:gd name="T14" fmla="*/ 2147483647 w 4"/>
                  <a:gd name="T15" fmla="*/ 2147483647 h 2"/>
                  <a:gd name="T16" fmla="*/ 2147483647 w 4"/>
                  <a:gd name="T17" fmla="*/ 2147483647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1"/>
                    </a:lnTo>
                    <a:lnTo>
                      <a:pt x="2" y="1"/>
                    </a:lnTo>
                    <a:lnTo>
                      <a:pt x="2" y="0"/>
                    </a:lnTo>
                    <a:lnTo>
                      <a:pt x="3" y="1"/>
                    </a:lnTo>
                    <a:lnTo>
                      <a:pt x="4" y="1"/>
                    </a:lnTo>
                    <a:lnTo>
                      <a:pt x="4" y="2"/>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3" name="Freeform 1902"/>
              <p:cNvSpPr>
                <a:spLocks/>
              </p:cNvSpPr>
              <p:nvPr/>
            </p:nvSpPr>
            <p:spPr bwMode="auto">
              <a:xfrm>
                <a:off x="3070079" y="2782050"/>
                <a:ext cx="11739" cy="2117"/>
              </a:xfrm>
              <a:custGeom>
                <a:avLst/>
                <a:gdLst>
                  <a:gd name="T0" fmla="*/ 0 w 10"/>
                  <a:gd name="T1" fmla="*/ 2147483647 h 2"/>
                  <a:gd name="T2" fmla="*/ 2147483647 w 10"/>
                  <a:gd name="T3" fmla="*/ 2147483647 h 2"/>
                  <a:gd name="T4" fmla="*/ 2147483647 w 10"/>
                  <a:gd name="T5" fmla="*/ 2147483647 h 2"/>
                  <a:gd name="T6" fmla="*/ 2147483647 w 10"/>
                  <a:gd name="T7" fmla="*/ 2147483647 h 2"/>
                  <a:gd name="T8" fmla="*/ 2147483647 w 10"/>
                  <a:gd name="T9" fmla="*/ 2147483647 h 2"/>
                  <a:gd name="T10" fmla="*/ 2147483647 w 10"/>
                  <a:gd name="T11" fmla="*/ 0 h 2"/>
                  <a:gd name="T12" fmla="*/ 2147483647 w 10"/>
                  <a:gd name="T13" fmla="*/ 2147483647 h 2"/>
                  <a:gd name="T14" fmla="*/ 2147483647 w 10"/>
                  <a:gd name="T15" fmla="*/ 0 h 2"/>
                  <a:gd name="T16" fmla="*/ 2147483647 w 10"/>
                  <a:gd name="T17" fmla="*/ 0 h 2"/>
                  <a:gd name="T18" fmla="*/ 2147483647 w 10"/>
                  <a:gd name="T19" fmla="*/ 0 h 2"/>
                  <a:gd name="T20" fmla="*/ 2147483647 w 10"/>
                  <a:gd name="T21" fmla="*/ 2147483647 h 2"/>
                  <a:gd name="T22" fmla="*/ 2147483647 w 10"/>
                  <a:gd name="T23" fmla="*/ 0 h 2"/>
                  <a:gd name="T24" fmla="*/ 2147483647 w 10"/>
                  <a:gd name="T25" fmla="*/ 0 h 2"/>
                  <a:gd name="T26" fmla="*/ 2147483647 w 10"/>
                  <a:gd name="T27" fmla="*/ 0 h 2"/>
                  <a:gd name="T28" fmla="*/ 2147483647 w 10"/>
                  <a:gd name="T29" fmla="*/ 2147483647 h 2"/>
                  <a:gd name="T30" fmla="*/ 2147483647 w 10"/>
                  <a:gd name="T31" fmla="*/ 0 h 2"/>
                  <a:gd name="T32" fmla="*/ 2147483647 w 10"/>
                  <a:gd name="T33" fmla="*/ 2147483647 h 2"/>
                  <a:gd name="T34" fmla="*/ 2147483647 w 10"/>
                  <a:gd name="T35" fmla="*/ 2147483647 h 2"/>
                  <a:gd name="T36" fmla="*/ 2147483647 w 10"/>
                  <a:gd name="T37" fmla="*/ 0 h 2"/>
                  <a:gd name="T38" fmla="*/ 2147483647 w 10"/>
                  <a:gd name="T39" fmla="*/ 0 h 2"/>
                  <a:gd name="T40" fmla="*/ 2147483647 w 10"/>
                  <a:gd name="T41" fmla="*/ 2147483647 h 2"/>
                  <a:gd name="T42" fmla="*/ 2147483647 w 10"/>
                  <a:gd name="T43" fmla="*/ 2147483647 h 2"/>
                  <a:gd name="T44" fmla="*/ 2147483647 w 10"/>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2">
                    <a:moveTo>
                      <a:pt x="0" y="1"/>
                    </a:moveTo>
                    <a:lnTo>
                      <a:pt x="1" y="2"/>
                    </a:lnTo>
                    <a:lnTo>
                      <a:pt x="1" y="1"/>
                    </a:lnTo>
                    <a:lnTo>
                      <a:pt x="2" y="2"/>
                    </a:lnTo>
                    <a:lnTo>
                      <a:pt x="3" y="0"/>
                    </a:lnTo>
                    <a:lnTo>
                      <a:pt x="3" y="1"/>
                    </a:lnTo>
                    <a:lnTo>
                      <a:pt x="3" y="0"/>
                    </a:lnTo>
                    <a:lnTo>
                      <a:pt x="4" y="0"/>
                    </a:lnTo>
                    <a:lnTo>
                      <a:pt x="5" y="0"/>
                    </a:lnTo>
                    <a:lnTo>
                      <a:pt x="5" y="1"/>
                    </a:lnTo>
                    <a:lnTo>
                      <a:pt x="5" y="0"/>
                    </a:lnTo>
                    <a:lnTo>
                      <a:pt x="6" y="0"/>
                    </a:lnTo>
                    <a:lnTo>
                      <a:pt x="7" y="0"/>
                    </a:lnTo>
                    <a:lnTo>
                      <a:pt x="7" y="1"/>
                    </a:lnTo>
                    <a:lnTo>
                      <a:pt x="7" y="0"/>
                    </a:lnTo>
                    <a:lnTo>
                      <a:pt x="8" y="1"/>
                    </a:lnTo>
                    <a:lnTo>
                      <a:pt x="8" y="0"/>
                    </a:lnTo>
                    <a:lnTo>
                      <a:pt x="9" y="0"/>
                    </a:lnTo>
                    <a:lnTo>
                      <a:pt x="10"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4" name="Freeform 1903"/>
              <p:cNvSpPr>
                <a:spLocks/>
              </p:cNvSpPr>
              <p:nvPr/>
            </p:nvSpPr>
            <p:spPr bwMode="auto">
              <a:xfrm>
                <a:off x="3081818" y="2782050"/>
                <a:ext cx="6321" cy="2117"/>
              </a:xfrm>
              <a:custGeom>
                <a:avLst/>
                <a:gdLst>
                  <a:gd name="T0" fmla="*/ 0 w 5"/>
                  <a:gd name="T1" fmla="*/ 2147483647 h 2"/>
                  <a:gd name="T2" fmla="*/ 2147483647 w 5"/>
                  <a:gd name="T3" fmla="*/ 2147483647 h 2"/>
                  <a:gd name="T4" fmla="*/ 2147483647 w 5"/>
                  <a:gd name="T5" fmla="*/ 2147483647 h 2"/>
                  <a:gd name="T6" fmla="*/ 2147483647 w 5"/>
                  <a:gd name="T7" fmla="*/ 2147483647 h 2"/>
                  <a:gd name="T8" fmla="*/ 2147483647 w 5"/>
                  <a:gd name="T9" fmla="*/ 2147483647 h 2"/>
                  <a:gd name="T10" fmla="*/ 2147483647 w 5"/>
                  <a:gd name="T11" fmla="*/ 0 h 2"/>
                  <a:gd name="T12" fmla="*/ 2147483647 w 5"/>
                  <a:gd name="T13" fmla="*/ 2147483647 h 2"/>
                  <a:gd name="T14" fmla="*/ 2147483647 w 5"/>
                  <a:gd name="T15" fmla="*/ 2147483647 h 2"/>
                  <a:gd name="T16" fmla="*/ 2147483647 w 5"/>
                  <a:gd name="T17" fmla="*/ 2147483647 h 2"/>
                  <a:gd name="T18" fmla="*/ 2147483647 w 5"/>
                  <a:gd name="T19" fmla="*/ 0 h 2"/>
                  <a:gd name="T20" fmla="*/ 2147483647 w 5"/>
                  <a:gd name="T21" fmla="*/ 0 h 2"/>
                  <a:gd name="T22" fmla="*/ 2147483647 w 5"/>
                  <a:gd name="T23" fmla="*/ 0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2"/>
                    </a:moveTo>
                    <a:lnTo>
                      <a:pt x="1" y="2"/>
                    </a:lnTo>
                    <a:lnTo>
                      <a:pt x="2" y="2"/>
                    </a:lnTo>
                    <a:lnTo>
                      <a:pt x="2" y="1"/>
                    </a:lnTo>
                    <a:lnTo>
                      <a:pt x="3" y="0"/>
                    </a:lnTo>
                    <a:lnTo>
                      <a:pt x="4"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5" name="Freeform 1904"/>
              <p:cNvSpPr>
                <a:spLocks/>
              </p:cNvSpPr>
              <p:nvPr/>
            </p:nvSpPr>
            <p:spPr bwMode="auto">
              <a:xfrm>
                <a:off x="3088139" y="2782050"/>
                <a:ext cx="1806" cy="2117"/>
              </a:xfrm>
              <a:custGeom>
                <a:avLst/>
                <a:gdLst>
                  <a:gd name="T0" fmla="*/ 0 w 2"/>
                  <a:gd name="T1" fmla="*/ 0 h 1"/>
                  <a:gd name="T2" fmla="*/ 2147483647 w 2"/>
                  <a:gd name="T3" fmla="*/ 2147483647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6" name="Freeform 1905"/>
              <p:cNvSpPr>
                <a:spLocks/>
              </p:cNvSpPr>
              <p:nvPr/>
            </p:nvSpPr>
            <p:spPr bwMode="auto">
              <a:xfrm>
                <a:off x="3089945" y="2782050"/>
                <a:ext cx="1806" cy="2117"/>
              </a:xfrm>
              <a:custGeom>
                <a:avLst/>
                <a:gdLst>
                  <a:gd name="T0" fmla="*/ 0 w 2"/>
                  <a:gd name="T1" fmla="*/ 0 h 1"/>
                  <a:gd name="T2" fmla="*/ 2147483647 w 2"/>
                  <a:gd name="T3" fmla="*/ 2147483647 h 1"/>
                  <a:gd name="T4" fmla="*/ 2147483647 w 2"/>
                  <a:gd name="T5" fmla="*/ 2147483647 h 1"/>
                  <a:gd name="T6" fmla="*/ 2147483647 w 2"/>
                  <a:gd name="T7" fmla="*/ 2147483647 h 1"/>
                  <a:gd name="T8" fmla="*/ 2147483647 w 2"/>
                  <a:gd name="T9" fmla="*/ 2147483647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7" name="Freeform 1906"/>
              <p:cNvSpPr>
                <a:spLocks/>
              </p:cNvSpPr>
              <p:nvPr/>
            </p:nvSpPr>
            <p:spPr bwMode="auto">
              <a:xfrm>
                <a:off x="3091751" y="2782050"/>
                <a:ext cx="1806" cy="2117"/>
              </a:xfrm>
              <a:custGeom>
                <a:avLst/>
                <a:gdLst>
                  <a:gd name="T0" fmla="*/ 0 w 2"/>
                  <a:gd name="T1" fmla="*/ 2147483647 h 2"/>
                  <a:gd name="T2" fmla="*/ 2147483647 w 2"/>
                  <a:gd name="T3" fmla="*/ 2147483647 h 2"/>
                  <a:gd name="T4" fmla="*/ 2147483647 w 2"/>
                  <a:gd name="T5" fmla="*/ 2147483647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8" name="Freeform 1907"/>
              <p:cNvSpPr>
                <a:spLocks/>
              </p:cNvSpPr>
              <p:nvPr/>
            </p:nvSpPr>
            <p:spPr bwMode="auto">
              <a:xfrm>
                <a:off x="3093557" y="2782050"/>
                <a:ext cx="9030" cy="2117"/>
              </a:xfrm>
              <a:custGeom>
                <a:avLst/>
                <a:gdLst>
                  <a:gd name="T0" fmla="*/ 0 w 7"/>
                  <a:gd name="T1" fmla="*/ 2147483647 h 1"/>
                  <a:gd name="T2" fmla="*/ 2147483647 w 7"/>
                  <a:gd name="T3" fmla="*/ 2147483647 h 1"/>
                  <a:gd name="T4" fmla="*/ 2147483647 w 7"/>
                  <a:gd name="T5" fmla="*/ 2147483647 h 1"/>
                  <a:gd name="T6" fmla="*/ 2147483647 w 7"/>
                  <a:gd name="T7" fmla="*/ 2147483647 h 1"/>
                  <a:gd name="T8" fmla="*/ 2147483647 w 7"/>
                  <a:gd name="T9" fmla="*/ 0 h 1"/>
                  <a:gd name="T10" fmla="*/ 2147483647 w 7"/>
                  <a:gd name="T11" fmla="*/ 0 h 1"/>
                  <a:gd name="T12" fmla="*/ 2147483647 w 7"/>
                  <a:gd name="T13" fmla="*/ 2147483647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2147483647 h 1"/>
                  <a:gd name="T30" fmla="*/ 214748364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0"/>
                    </a:lnTo>
                    <a:lnTo>
                      <a:pt x="3" y="0"/>
                    </a:lnTo>
                    <a:lnTo>
                      <a:pt x="3" y="1"/>
                    </a:lnTo>
                    <a:lnTo>
                      <a:pt x="3" y="0"/>
                    </a:lnTo>
                    <a:lnTo>
                      <a:pt x="4" y="0"/>
                    </a:lnTo>
                    <a:lnTo>
                      <a:pt x="5" y="0"/>
                    </a:lnTo>
                    <a:lnTo>
                      <a:pt x="6" y="0"/>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89" name="Freeform 1908"/>
              <p:cNvSpPr>
                <a:spLocks/>
              </p:cNvSpPr>
              <p:nvPr/>
            </p:nvSpPr>
            <p:spPr bwMode="auto">
              <a:xfrm>
                <a:off x="3102588" y="2782050"/>
                <a:ext cx="16254" cy="4233"/>
              </a:xfrm>
              <a:custGeom>
                <a:avLst/>
                <a:gdLst>
                  <a:gd name="T0" fmla="*/ 0 w 14"/>
                  <a:gd name="T1" fmla="*/ 2147483647 h 3"/>
                  <a:gd name="T2" fmla="*/ 2147483647 w 14"/>
                  <a:gd name="T3" fmla="*/ 2147483647 h 3"/>
                  <a:gd name="T4" fmla="*/ 2147483647 w 14"/>
                  <a:gd name="T5" fmla="*/ 2147483647 h 3"/>
                  <a:gd name="T6" fmla="*/ 2147483647 w 14"/>
                  <a:gd name="T7" fmla="*/ 2147483647 h 3"/>
                  <a:gd name="T8" fmla="*/ 2147483647 w 14"/>
                  <a:gd name="T9" fmla="*/ 2147483647 h 3"/>
                  <a:gd name="T10" fmla="*/ 2147483647 w 14"/>
                  <a:gd name="T11" fmla="*/ 2147483647 h 3"/>
                  <a:gd name="T12" fmla="*/ 2147483647 w 14"/>
                  <a:gd name="T13" fmla="*/ 2147483647 h 3"/>
                  <a:gd name="T14" fmla="*/ 2147483647 w 14"/>
                  <a:gd name="T15" fmla="*/ 2147483647 h 3"/>
                  <a:gd name="T16" fmla="*/ 2147483647 w 14"/>
                  <a:gd name="T17" fmla="*/ 2147483647 h 3"/>
                  <a:gd name="T18" fmla="*/ 2147483647 w 14"/>
                  <a:gd name="T19" fmla="*/ 2147483647 h 3"/>
                  <a:gd name="T20" fmla="*/ 2147483647 w 14"/>
                  <a:gd name="T21" fmla="*/ 2147483647 h 3"/>
                  <a:gd name="T22" fmla="*/ 2147483647 w 14"/>
                  <a:gd name="T23" fmla="*/ 2147483647 h 3"/>
                  <a:gd name="T24" fmla="*/ 2147483647 w 14"/>
                  <a:gd name="T25" fmla="*/ 0 h 3"/>
                  <a:gd name="T26" fmla="*/ 2147483647 w 14"/>
                  <a:gd name="T27" fmla="*/ 0 h 3"/>
                  <a:gd name="T28" fmla="*/ 2147483647 w 14"/>
                  <a:gd name="T29" fmla="*/ 2147483647 h 3"/>
                  <a:gd name="T30" fmla="*/ 2147483647 w 14"/>
                  <a:gd name="T31" fmla="*/ 0 h 3"/>
                  <a:gd name="T32" fmla="*/ 2147483647 w 14"/>
                  <a:gd name="T33" fmla="*/ 2147483647 h 3"/>
                  <a:gd name="T34" fmla="*/ 2147483647 w 14"/>
                  <a:gd name="T35" fmla="*/ 2147483647 h 3"/>
                  <a:gd name="T36" fmla="*/ 2147483647 w 14"/>
                  <a:gd name="T37" fmla="*/ 2147483647 h 3"/>
                  <a:gd name="T38" fmla="*/ 2147483647 w 14"/>
                  <a:gd name="T39" fmla="*/ 2147483647 h 3"/>
                  <a:gd name="T40" fmla="*/ 2147483647 w 14"/>
                  <a:gd name="T41" fmla="*/ 2147483647 h 3"/>
                  <a:gd name="T42" fmla="*/ 2147483647 w 14"/>
                  <a:gd name="T43" fmla="*/ 2147483647 h 3"/>
                  <a:gd name="T44" fmla="*/ 2147483647 w 14"/>
                  <a:gd name="T45" fmla="*/ 2147483647 h 3"/>
                  <a:gd name="T46" fmla="*/ 2147483647 w 14"/>
                  <a:gd name="T47" fmla="*/ 2147483647 h 3"/>
                  <a:gd name="T48" fmla="*/ 2147483647 w 14"/>
                  <a:gd name="T49" fmla="*/ 2147483647 h 3"/>
                  <a:gd name="T50" fmla="*/ 2147483647 w 14"/>
                  <a:gd name="T51" fmla="*/ 2147483647 h 3"/>
                  <a:gd name="T52" fmla="*/ 2147483647 w 14"/>
                  <a:gd name="T53" fmla="*/ 0 h 3"/>
                  <a:gd name="T54" fmla="*/ 2147483647 w 14"/>
                  <a:gd name="T55" fmla="*/ 0 h 3"/>
                  <a:gd name="T56" fmla="*/ 2147483647 w 14"/>
                  <a:gd name="T57" fmla="*/ 2147483647 h 3"/>
                  <a:gd name="T58" fmla="*/ 2147483647 w 14"/>
                  <a:gd name="T59" fmla="*/ 2147483647 h 3"/>
                  <a:gd name="T60" fmla="*/ 2147483647 w 14"/>
                  <a:gd name="T61" fmla="*/ 2147483647 h 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3">
                    <a:moveTo>
                      <a:pt x="0" y="1"/>
                    </a:moveTo>
                    <a:lnTo>
                      <a:pt x="1" y="2"/>
                    </a:lnTo>
                    <a:lnTo>
                      <a:pt x="2" y="1"/>
                    </a:lnTo>
                    <a:lnTo>
                      <a:pt x="3" y="3"/>
                    </a:lnTo>
                    <a:lnTo>
                      <a:pt x="3" y="1"/>
                    </a:lnTo>
                    <a:lnTo>
                      <a:pt x="4" y="1"/>
                    </a:lnTo>
                    <a:lnTo>
                      <a:pt x="5" y="1"/>
                    </a:lnTo>
                    <a:lnTo>
                      <a:pt x="6" y="0"/>
                    </a:lnTo>
                    <a:lnTo>
                      <a:pt x="7" y="0"/>
                    </a:lnTo>
                    <a:lnTo>
                      <a:pt x="7" y="2"/>
                    </a:lnTo>
                    <a:lnTo>
                      <a:pt x="7" y="0"/>
                    </a:lnTo>
                    <a:lnTo>
                      <a:pt x="8" y="1"/>
                    </a:lnTo>
                    <a:lnTo>
                      <a:pt x="9" y="1"/>
                    </a:lnTo>
                    <a:lnTo>
                      <a:pt x="10" y="1"/>
                    </a:lnTo>
                    <a:lnTo>
                      <a:pt x="10" y="3"/>
                    </a:lnTo>
                    <a:lnTo>
                      <a:pt x="10" y="1"/>
                    </a:lnTo>
                    <a:lnTo>
                      <a:pt x="11" y="3"/>
                    </a:lnTo>
                    <a:lnTo>
                      <a:pt x="12" y="3"/>
                    </a:lnTo>
                    <a:lnTo>
                      <a:pt x="12" y="0"/>
                    </a:lnTo>
                    <a:lnTo>
                      <a:pt x="13" y="0"/>
                    </a:lnTo>
                    <a:lnTo>
                      <a:pt x="1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0" name="Freeform 1909"/>
              <p:cNvSpPr>
                <a:spLocks/>
              </p:cNvSpPr>
              <p:nvPr/>
            </p:nvSpPr>
            <p:spPr bwMode="auto">
              <a:xfrm>
                <a:off x="3118843" y="2782050"/>
                <a:ext cx="4515" cy="2117"/>
              </a:xfrm>
              <a:custGeom>
                <a:avLst/>
                <a:gdLst>
                  <a:gd name="T0" fmla="*/ 0 w 5"/>
                  <a:gd name="T1" fmla="*/ 2147483647 h 2"/>
                  <a:gd name="T2" fmla="*/ 2147483647 w 5"/>
                  <a:gd name="T3" fmla="*/ 2147483647 h 2"/>
                  <a:gd name="T4" fmla="*/ 2147483647 w 5"/>
                  <a:gd name="T5" fmla="*/ 2147483647 h 2"/>
                  <a:gd name="T6" fmla="*/ 2147483647 w 5"/>
                  <a:gd name="T7" fmla="*/ 2147483647 h 2"/>
                  <a:gd name="T8" fmla="*/ 2147483647 w 5"/>
                  <a:gd name="T9" fmla="*/ 2147483647 h 2"/>
                  <a:gd name="T10" fmla="*/ 2147483647 w 5"/>
                  <a:gd name="T11" fmla="*/ 0 h 2"/>
                  <a:gd name="T12" fmla="*/ 2147483647 w 5"/>
                  <a:gd name="T13" fmla="*/ 2147483647 h 2"/>
                  <a:gd name="T14" fmla="*/ 2147483647 w 5"/>
                  <a:gd name="T15" fmla="*/ 0 h 2"/>
                  <a:gd name="T16" fmla="*/ 2147483647 w 5"/>
                  <a:gd name="T17" fmla="*/ 2147483647 h 2"/>
                  <a:gd name="T18" fmla="*/ 2147483647 w 5"/>
                  <a:gd name="T19" fmla="*/ 2147483647 h 2"/>
                  <a:gd name="T20" fmla="*/ 2147483647 w 5"/>
                  <a:gd name="T21" fmla="*/ 2147483647 h 2"/>
                  <a:gd name="T22" fmla="*/ 2147483647 w 5"/>
                  <a:gd name="T23" fmla="*/ 2147483647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1"/>
                    </a:lnTo>
                    <a:lnTo>
                      <a:pt x="2" y="1"/>
                    </a:lnTo>
                    <a:lnTo>
                      <a:pt x="3" y="0"/>
                    </a:lnTo>
                    <a:lnTo>
                      <a:pt x="3" y="2"/>
                    </a:lnTo>
                    <a:lnTo>
                      <a:pt x="3" y="0"/>
                    </a:lnTo>
                    <a:lnTo>
                      <a:pt x="4" y="1"/>
                    </a:lnTo>
                    <a:lnTo>
                      <a:pt x="5"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1" name="Freeform 1910"/>
              <p:cNvSpPr>
                <a:spLocks/>
              </p:cNvSpPr>
              <p:nvPr/>
            </p:nvSpPr>
            <p:spPr bwMode="auto">
              <a:xfrm>
                <a:off x="3123357" y="2782050"/>
                <a:ext cx="9030" cy="4233"/>
              </a:xfrm>
              <a:custGeom>
                <a:avLst/>
                <a:gdLst>
                  <a:gd name="T0" fmla="*/ 0 w 7"/>
                  <a:gd name="T1" fmla="*/ 2147483647 h 3"/>
                  <a:gd name="T2" fmla="*/ 2147483647 w 7"/>
                  <a:gd name="T3" fmla="*/ 2147483647 h 3"/>
                  <a:gd name="T4" fmla="*/ 2147483647 w 7"/>
                  <a:gd name="T5" fmla="*/ 2147483647 h 3"/>
                  <a:gd name="T6" fmla="*/ 2147483647 w 7"/>
                  <a:gd name="T7" fmla="*/ 2147483647 h 3"/>
                  <a:gd name="T8" fmla="*/ 2147483647 w 7"/>
                  <a:gd name="T9" fmla="*/ 2147483647 h 3"/>
                  <a:gd name="T10" fmla="*/ 2147483647 w 7"/>
                  <a:gd name="T11" fmla="*/ 2147483647 h 3"/>
                  <a:gd name="T12" fmla="*/ 2147483647 w 7"/>
                  <a:gd name="T13" fmla="*/ 2147483647 h 3"/>
                  <a:gd name="T14" fmla="*/ 2147483647 w 7"/>
                  <a:gd name="T15" fmla="*/ 0 h 3"/>
                  <a:gd name="T16" fmla="*/ 2147483647 w 7"/>
                  <a:gd name="T17" fmla="*/ 2147483647 h 3"/>
                  <a:gd name="T18" fmla="*/ 2147483647 w 7"/>
                  <a:gd name="T19" fmla="*/ 2147483647 h 3"/>
                  <a:gd name="T20" fmla="*/ 2147483647 w 7"/>
                  <a:gd name="T21" fmla="*/ 2147483647 h 3"/>
                  <a:gd name="T22" fmla="*/ 2147483647 w 7"/>
                  <a:gd name="T23" fmla="*/ 2147483647 h 3"/>
                  <a:gd name="T24" fmla="*/ 2147483647 w 7"/>
                  <a:gd name="T25" fmla="*/ 0 h 3"/>
                  <a:gd name="T26" fmla="*/ 2147483647 w 7"/>
                  <a:gd name="T27" fmla="*/ 2147483647 h 3"/>
                  <a:gd name="T28" fmla="*/ 2147483647 w 7"/>
                  <a:gd name="T29" fmla="*/ 2147483647 h 3"/>
                  <a:gd name="T30" fmla="*/ 2147483647 w 7"/>
                  <a:gd name="T31" fmla="*/ 2147483647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2"/>
                    </a:moveTo>
                    <a:lnTo>
                      <a:pt x="1" y="3"/>
                    </a:lnTo>
                    <a:lnTo>
                      <a:pt x="2" y="2"/>
                    </a:lnTo>
                    <a:lnTo>
                      <a:pt x="2" y="3"/>
                    </a:lnTo>
                    <a:lnTo>
                      <a:pt x="2" y="2"/>
                    </a:lnTo>
                    <a:lnTo>
                      <a:pt x="3" y="2"/>
                    </a:lnTo>
                    <a:lnTo>
                      <a:pt x="3" y="0"/>
                    </a:lnTo>
                    <a:lnTo>
                      <a:pt x="4" y="1"/>
                    </a:lnTo>
                    <a:lnTo>
                      <a:pt x="5" y="1"/>
                    </a:lnTo>
                    <a:lnTo>
                      <a:pt x="6" y="0"/>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2" name="Freeform 1911"/>
              <p:cNvSpPr>
                <a:spLocks/>
              </p:cNvSpPr>
              <p:nvPr/>
            </p:nvSpPr>
            <p:spPr bwMode="auto">
              <a:xfrm>
                <a:off x="3132387" y="2784167"/>
                <a:ext cx="1806" cy="0"/>
              </a:xfrm>
              <a:custGeom>
                <a:avLst/>
                <a:gdLst>
                  <a:gd name="T0" fmla="*/ 0 w 2"/>
                  <a:gd name="T1" fmla="*/ 0 h 811"/>
                  <a:gd name="T2" fmla="*/ 2147483647 w 2"/>
                  <a:gd name="T3" fmla="*/ 0 h 811"/>
                  <a:gd name="T4" fmla="*/ 2147483647 w 2"/>
                  <a:gd name="T5" fmla="*/ 0 h 811"/>
                  <a:gd name="T6" fmla="*/ 2147483647 w 2"/>
                  <a:gd name="T7" fmla="*/ 0 h 811"/>
                  <a:gd name="T8" fmla="*/ 2147483647 w 2"/>
                  <a:gd name="T9" fmla="*/ 0 h 8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1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3" name="Freeform 1912"/>
              <p:cNvSpPr>
                <a:spLocks/>
              </p:cNvSpPr>
              <p:nvPr/>
            </p:nvSpPr>
            <p:spPr bwMode="auto">
              <a:xfrm>
                <a:off x="3134194" y="2784167"/>
                <a:ext cx="903" cy="0"/>
              </a:xfrm>
              <a:custGeom>
                <a:avLst/>
                <a:gdLst>
                  <a:gd name="T0" fmla="*/ 0 w 1"/>
                  <a:gd name="T1" fmla="*/ 0 h 1"/>
                  <a:gd name="T2" fmla="*/ 2147483647 w 1"/>
                  <a:gd name="T3" fmla="*/ 811 h 1"/>
                  <a:gd name="T4" fmla="*/ 2147483647 w 1"/>
                  <a:gd name="T5" fmla="*/ 811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4" name="Freeform 1913"/>
              <p:cNvSpPr>
                <a:spLocks/>
              </p:cNvSpPr>
              <p:nvPr/>
            </p:nvSpPr>
            <p:spPr bwMode="auto">
              <a:xfrm>
                <a:off x="3135097" y="2782050"/>
                <a:ext cx="6321" cy="4233"/>
              </a:xfrm>
              <a:custGeom>
                <a:avLst/>
                <a:gdLst>
                  <a:gd name="T0" fmla="*/ 0 w 5"/>
                  <a:gd name="T1" fmla="*/ 2147483647 h 4"/>
                  <a:gd name="T2" fmla="*/ 2147483647 w 5"/>
                  <a:gd name="T3" fmla="*/ 2147483647 h 4"/>
                  <a:gd name="T4" fmla="*/ 2147483647 w 5"/>
                  <a:gd name="T5" fmla="*/ 2147483647 h 4"/>
                  <a:gd name="T6" fmla="*/ 2147483647 w 5"/>
                  <a:gd name="T7" fmla="*/ 2147483647 h 4"/>
                  <a:gd name="T8" fmla="*/ 2147483647 w 5"/>
                  <a:gd name="T9" fmla="*/ 2147483647 h 4"/>
                  <a:gd name="T10" fmla="*/ 2147483647 w 5"/>
                  <a:gd name="T11" fmla="*/ 2147483647 h 4"/>
                  <a:gd name="T12" fmla="*/ 2147483647 w 5"/>
                  <a:gd name="T13" fmla="*/ 2147483647 h 4"/>
                  <a:gd name="T14" fmla="*/ 2147483647 w 5"/>
                  <a:gd name="T15" fmla="*/ 2147483647 h 4"/>
                  <a:gd name="T16" fmla="*/ 2147483647 w 5"/>
                  <a:gd name="T17" fmla="*/ 0 h 4"/>
                  <a:gd name="T18" fmla="*/ 2147483647 w 5"/>
                  <a:gd name="T19" fmla="*/ 2147483647 h 4"/>
                  <a:gd name="T20" fmla="*/ 2147483647 w 5"/>
                  <a:gd name="T21" fmla="*/ 2147483647 h 4"/>
                  <a:gd name="T22" fmla="*/ 2147483647 w 5"/>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4">
                    <a:moveTo>
                      <a:pt x="0" y="3"/>
                    </a:moveTo>
                    <a:lnTo>
                      <a:pt x="1" y="4"/>
                    </a:lnTo>
                    <a:lnTo>
                      <a:pt x="2" y="3"/>
                    </a:lnTo>
                    <a:lnTo>
                      <a:pt x="2" y="2"/>
                    </a:lnTo>
                    <a:lnTo>
                      <a:pt x="3" y="2"/>
                    </a:lnTo>
                    <a:lnTo>
                      <a:pt x="4" y="2"/>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5" name="Freeform 1914"/>
              <p:cNvSpPr>
                <a:spLocks/>
              </p:cNvSpPr>
              <p:nvPr/>
            </p:nvSpPr>
            <p:spPr bwMode="auto">
              <a:xfrm>
                <a:off x="3141418" y="2782050"/>
                <a:ext cx="2709" cy="2117"/>
              </a:xfrm>
              <a:custGeom>
                <a:avLst/>
                <a:gdLst>
                  <a:gd name="T0" fmla="*/ 0 w 2"/>
                  <a:gd name="T1" fmla="*/ 0 h 1"/>
                  <a:gd name="T2" fmla="*/ 2147483647 w 2"/>
                  <a:gd name="T3" fmla="*/ 0 h 1"/>
                  <a:gd name="T4" fmla="*/ 2147483647 w 2"/>
                  <a:gd name="T5" fmla="*/ 0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6" name="Freeform 1915"/>
              <p:cNvSpPr>
                <a:spLocks/>
              </p:cNvSpPr>
              <p:nvPr/>
            </p:nvSpPr>
            <p:spPr bwMode="auto">
              <a:xfrm>
                <a:off x="3144128" y="2782050"/>
                <a:ext cx="4515" cy="4233"/>
              </a:xfrm>
              <a:custGeom>
                <a:avLst/>
                <a:gdLst>
                  <a:gd name="T0" fmla="*/ 0 w 5"/>
                  <a:gd name="T1" fmla="*/ 2147483647 h 3"/>
                  <a:gd name="T2" fmla="*/ 2147483647 w 5"/>
                  <a:gd name="T3" fmla="*/ 2147483647 h 3"/>
                  <a:gd name="T4" fmla="*/ 2147483647 w 5"/>
                  <a:gd name="T5" fmla="*/ 0 h 3"/>
                  <a:gd name="T6" fmla="*/ 2147483647 w 5"/>
                  <a:gd name="T7" fmla="*/ 2147483647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1"/>
                    </a:lnTo>
                    <a:lnTo>
                      <a:pt x="2" y="0"/>
                    </a:lnTo>
                    <a:lnTo>
                      <a:pt x="2" y="3"/>
                    </a:lnTo>
                    <a:lnTo>
                      <a:pt x="2" y="0"/>
                    </a:lnTo>
                    <a:lnTo>
                      <a:pt x="3" y="2"/>
                    </a:lnTo>
                    <a:lnTo>
                      <a:pt x="4" y="3"/>
                    </a:lnTo>
                    <a:lnTo>
                      <a:pt x="4" y="2"/>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7" name="Freeform 1916"/>
              <p:cNvSpPr>
                <a:spLocks/>
              </p:cNvSpPr>
              <p:nvPr/>
            </p:nvSpPr>
            <p:spPr bwMode="auto">
              <a:xfrm>
                <a:off x="3148643" y="2782050"/>
                <a:ext cx="2709" cy="2117"/>
              </a:xfrm>
              <a:custGeom>
                <a:avLst/>
                <a:gdLst>
                  <a:gd name="T0" fmla="*/ 0 w 2"/>
                  <a:gd name="T1" fmla="*/ 2147483647 h 2"/>
                  <a:gd name="T2" fmla="*/ 2147483647 w 2"/>
                  <a:gd name="T3" fmla="*/ 2147483647 h 2"/>
                  <a:gd name="T4" fmla="*/ 2147483647 w 2"/>
                  <a:gd name="T5" fmla="*/ 0 h 2"/>
                  <a:gd name="T6" fmla="*/ 2147483647 w 2"/>
                  <a:gd name="T7" fmla="*/ 0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8" name="Freeform 1917"/>
              <p:cNvSpPr>
                <a:spLocks/>
              </p:cNvSpPr>
              <p:nvPr/>
            </p:nvSpPr>
            <p:spPr bwMode="auto">
              <a:xfrm>
                <a:off x="3151351" y="2782050"/>
                <a:ext cx="5418" cy="2117"/>
              </a:xfrm>
              <a:custGeom>
                <a:avLst/>
                <a:gdLst>
                  <a:gd name="T0" fmla="*/ 0 w 5"/>
                  <a:gd name="T1" fmla="*/ 0 h 2"/>
                  <a:gd name="T2" fmla="*/ 2147483647 w 5"/>
                  <a:gd name="T3" fmla="*/ 0 h 2"/>
                  <a:gd name="T4" fmla="*/ 2147483647 w 5"/>
                  <a:gd name="T5" fmla="*/ 2147483647 h 2"/>
                  <a:gd name="T6" fmla="*/ 2147483647 w 5"/>
                  <a:gd name="T7" fmla="*/ 2147483647 h 2"/>
                  <a:gd name="T8" fmla="*/ 2147483647 w 5"/>
                  <a:gd name="T9" fmla="*/ 2147483647 h 2"/>
                  <a:gd name="T10" fmla="*/ 2147483647 w 5"/>
                  <a:gd name="T11" fmla="*/ 2147483647 h 2"/>
                  <a:gd name="T12" fmla="*/ 2147483647 w 5"/>
                  <a:gd name="T13" fmla="*/ 0 h 2"/>
                  <a:gd name="T14" fmla="*/ 2147483647 w 5"/>
                  <a:gd name="T15" fmla="*/ 2147483647 h 2"/>
                  <a:gd name="T16" fmla="*/ 2147483647 w 5"/>
                  <a:gd name="T17" fmla="*/ 0 h 2"/>
                  <a:gd name="T18" fmla="*/ 2147483647 w 5"/>
                  <a:gd name="T19" fmla="*/ 2147483647 h 2"/>
                  <a:gd name="T20" fmla="*/ 2147483647 w 5"/>
                  <a:gd name="T21" fmla="*/ 2147483647 h 2"/>
                  <a:gd name="T22" fmla="*/ 2147483647 w 5"/>
                  <a:gd name="T23" fmla="*/ 2147483647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0"/>
                    </a:lnTo>
                    <a:lnTo>
                      <a:pt x="2" y="1"/>
                    </a:lnTo>
                    <a:lnTo>
                      <a:pt x="3" y="1"/>
                    </a:lnTo>
                    <a:lnTo>
                      <a:pt x="4" y="0"/>
                    </a:lnTo>
                    <a:lnTo>
                      <a:pt x="4" y="2"/>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799" name="Freeform 1918"/>
              <p:cNvSpPr>
                <a:spLocks/>
              </p:cNvSpPr>
              <p:nvPr/>
            </p:nvSpPr>
            <p:spPr bwMode="auto">
              <a:xfrm>
                <a:off x="3156770" y="2784167"/>
                <a:ext cx="4515" cy="2116"/>
              </a:xfrm>
              <a:custGeom>
                <a:avLst/>
                <a:gdLst>
                  <a:gd name="T0" fmla="*/ 0 w 4"/>
                  <a:gd name="T1" fmla="*/ 0 h 2"/>
                  <a:gd name="T2" fmla="*/ 2147483647 w 4"/>
                  <a:gd name="T3" fmla="*/ 2147483647 h 2"/>
                  <a:gd name="T4" fmla="*/ 2147483647 w 4"/>
                  <a:gd name="T5" fmla="*/ 2147483647 h 2"/>
                  <a:gd name="T6" fmla="*/ 2147483647 w 4"/>
                  <a:gd name="T7" fmla="*/ 2147483647 h 2"/>
                  <a:gd name="T8" fmla="*/ 2147483647 w 4"/>
                  <a:gd name="T9" fmla="*/ 2147483647 h 2"/>
                  <a:gd name="T10" fmla="*/ 2147483647 w 4"/>
                  <a:gd name="T11" fmla="*/ 0 h 2"/>
                  <a:gd name="T12" fmla="*/ 2147483647 w 4"/>
                  <a:gd name="T13" fmla="*/ 2147483647 h 2"/>
                  <a:gd name="T14" fmla="*/ 2147483647 w 4"/>
                  <a:gd name="T15" fmla="*/ 2147483647 h 2"/>
                  <a:gd name="T16" fmla="*/ 2147483647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2"/>
                    </a:lnTo>
                    <a:lnTo>
                      <a:pt x="2" y="1"/>
                    </a:lnTo>
                    <a:lnTo>
                      <a:pt x="3"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0" name="Freeform 1919"/>
              <p:cNvSpPr>
                <a:spLocks/>
              </p:cNvSpPr>
              <p:nvPr/>
            </p:nvSpPr>
            <p:spPr bwMode="auto">
              <a:xfrm>
                <a:off x="3161285" y="2782050"/>
                <a:ext cx="6321" cy="42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0 h 3"/>
                  <a:gd name="T10" fmla="*/ 2147483647 w 5"/>
                  <a:gd name="T11" fmla="*/ 0 h 3"/>
                  <a:gd name="T12" fmla="*/ 2147483647 w 5"/>
                  <a:gd name="T13" fmla="*/ 2147483647 h 3"/>
                  <a:gd name="T14" fmla="*/ 2147483647 w 5"/>
                  <a:gd name="T15" fmla="*/ 0 h 3"/>
                  <a:gd name="T16" fmla="*/ 2147483647 w 5"/>
                  <a:gd name="T17" fmla="*/ 2147483647 h 3"/>
                  <a:gd name="T18" fmla="*/ 2147483647 w 5"/>
                  <a:gd name="T19" fmla="*/ 0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2"/>
                    </a:moveTo>
                    <a:lnTo>
                      <a:pt x="1" y="3"/>
                    </a:lnTo>
                    <a:lnTo>
                      <a:pt x="2" y="1"/>
                    </a:lnTo>
                    <a:lnTo>
                      <a:pt x="2" y="0"/>
                    </a:lnTo>
                    <a:lnTo>
                      <a:pt x="3" y="0"/>
                    </a:lnTo>
                    <a:lnTo>
                      <a:pt x="3" y="1"/>
                    </a:lnTo>
                    <a:lnTo>
                      <a:pt x="3" y="0"/>
                    </a:lnTo>
                    <a:lnTo>
                      <a:pt x="4" y="1"/>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1" name="Freeform 1920"/>
              <p:cNvSpPr>
                <a:spLocks/>
              </p:cNvSpPr>
              <p:nvPr/>
            </p:nvSpPr>
            <p:spPr bwMode="auto">
              <a:xfrm>
                <a:off x="3167606" y="2775701"/>
                <a:ext cx="11739" cy="8467"/>
              </a:xfrm>
              <a:custGeom>
                <a:avLst/>
                <a:gdLst>
                  <a:gd name="T0" fmla="*/ 0 w 11"/>
                  <a:gd name="T1" fmla="*/ 2147483647 h 7"/>
                  <a:gd name="T2" fmla="*/ 2147483647 w 11"/>
                  <a:gd name="T3" fmla="*/ 2147483647 h 7"/>
                  <a:gd name="T4" fmla="*/ 2147483647 w 11"/>
                  <a:gd name="T5" fmla="*/ 2147483647 h 7"/>
                  <a:gd name="T6" fmla="*/ 2147483647 w 11"/>
                  <a:gd name="T7" fmla="*/ 2147483647 h 7"/>
                  <a:gd name="T8" fmla="*/ 2147483647 w 11"/>
                  <a:gd name="T9" fmla="*/ 2147483647 h 7"/>
                  <a:gd name="T10" fmla="*/ 2147483647 w 11"/>
                  <a:gd name="T11" fmla="*/ 2147483647 h 7"/>
                  <a:gd name="T12" fmla="*/ 2147483647 w 11"/>
                  <a:gd name="T13" fmla="*/ 2147483647 h 7"/>
                  <a:gd name="T14" fmla="*/ 2147483647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0 h 7"/>
                  <a:gd name="T26" fmla="*/ 2147483647 w 11"/>
                  <a:gd name="T27" fmla="*/ 0 h 7"/>
                  <a:gd name="T28" fmla="*/ 2147483647 w 11"/>
                  <a:gd name="T29" fmla="*/ 0 h 7"/>
                  <a:gd name="T30" fmla="*/ 2147483647 w 11"/>
                  <a:gd name="T31" fmla="*/ 0 h 7"/>
                  <a:gd name="T32" fmla="*/ 2147483647 w 11"/>
                  <a:gd name="T33" fmla="*/ 0 h 7"/>
                  <a:gd name="T34" fmla="*/ 2147483647 w 11"/>
                  <a:gd name="T35" fmla="*/ 2147483647 h 7"/>
                  <a:gd name="T36" fmla="*/ 2147483647 w 11"/>
                  <a:gd name="T37" fmla="*/ 2147483647 h 7"/>
                  <a:gd name="T38" fmla="*/ 2147483647 w 11"/>
                  <a:gd name="T39" fmla="*/ 2147483647 h 7"/>
                  <a:gd name="T40" fmla="*/ 2147483647 w 11"/>
                  <a:gd name="T41" fmla="*/ 2147483647 h 7"/>
                  <a:gd name="T42" fmla="*/ 2147483647 w 11"/>
                  <a:gd name="T43" fmla="*/ 2147483647 h 7"/>
                  <a:gd name="T44" fmla="*/ 2147483647 w 11"/>
                  <a:gd name="T45" fmla="*/ 2147483647 h 7"/>
                  <a:gd name="T46" fmla="*/ 2147483647 w 11"/>
                  <a:gd name="T47" fmla="*/ 214748364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7">
                    <a:moveTo>
                      <a:pt x="0" y="7"/>
                    </a:moveTo>
                    <a:lnTo>
                      <a:pt x="1" y="7"/>
                    </a:lnTo>
                    <a:lnTo>
                      <a:pt x="2" y="6"/>
                    </a:lnTo>
                    <a:lnTo>
                      <a:pt x="2" y="7"/>
                    </a:lnTo>
                    <a:lnTo>
                      <a:pt x="2" y="6"/>
                    </a:lnTo>
                    <a:lnTo>
                      <a:pt x="3" y="5"/>
                    </a:lnTo>
                    <a:lnTo>
                      <a:pt x="4" y="3"/>
                    </a:lnTo>
                    <a:lnTo>
                      <a:pt x="5" y="2"/>
                    </a:lnTo>
                    <a:lnTo>
                      <a:pt x="5" y="1"/>
                    </a:lnTo>
                    <a:lnTo>
                      <a:pt x="6" y="0"/>
                    </a:lnTo>
                    <a:lnTo>
                      <a:pt x="7" y="0"/>
                    </a:lnTo>
                    <a:lnTo>
                      <a:pt x="8" y="0"/>
                    </a:lnTo>
                    <a:lnTo>
                      <a:pt x="9" y="1"/>
                    </a:lnTo>
                    <a:lnTo>
                      <a:pt x="9" y="2"/>
                    </a:lnTo>
                    <a:lnTo>
                      <a:pt x="9" y="1"/>
                    </a:lnTo>
                    <a:lnTo>
                      <a:pt x="10" y="1"/>
                    </a:lnTo>
                    <a:lnTo>
                      <a:pt x="1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2" name="Freeform 1921"/>
              <p:cNvSpPr>
                <a:spLocks/>
              </p:cNvSpPr>
              <p:nvPr/>
            </p:nvSpPr>
            <p:spPr bwMode="auto">
              <a:xfrm>
                <a:off x="3179344" y="2777816"/>
                <a:ext cx="3612" cy="2117"/>
              </a:xfrm>
              <a:custGeom>
                <a:avLst/>
                <a:gdLst>
                  <a:gd name="T0" fmla="*/ 0 w 3"/>
                  <a:gd name="T1" fmla="*/ 0 h 2"/>
                  <a:gd name="T2" fmla="*/ 2147483647 w 3"/>
                  <a:gd name="T3" fmla="*/ 2147483647 h 2"/>
                  <a:gd name="T4" fmla="*/ 2147483647 w 3"/>
                  <a:gd name="T5" fmla="*/ 2147483647 h 2"/>
                  <a:gd name="T6" fmla="*/ 2147483647 w 3"/>
                  <a:gd name="T7" fmla="*/ 2147483647 h 2"/>
                  <a:gd name="T8" fmla="*/ 2147483647 w 3"/>
                  <a:gd name="T9" fmla="*/ 0 h 2"/>
                  <a:gd name="T10" fmla="*/ 2147483647 w 3"/>
                  <a:gd name="T11" fmla="*/ 2147483647 h 2"/>
                  <a:gd name="T12" fmla="*/ 2147483647 w 3"/>
                  <a:gd name="T13" fmla="*/ 2147483647 h 2"/>
                  <a:gd name="T14" fmla="*/ 2147483647 w 3"/>
                  <a:gd name="T15" fmla="*/ 2147483647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2"/>
                    </a:lnTo>
                    <a:lnTo>
                      <a:pt x="1" y="1"/>
                    </a:lnTo>
                    <a:lnTo>
                      <a:pt x="2" y="0"/>
                    </a:lnTo>
                    <a:lnTo>
                      <a:pt x="3"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3" name="Freeform 1922"/>
              <p:cNvSpPr>
                <a:spLocks/>
              </p:cNvSpPr>
              <p:nvPr/>
            </p:nvSpPr>
            <p:spPr bwMode="auto">
              <a:xfrm>
                <a:off x="3182957" y="2779934"/>
                <a:ext cx="4515" cy="2116"/>
              </a:xfrm>
              <a:custGeom>
                <a:avLst/>
                <a:gdLst>
                  <a:gd name="T0" fmla="*/ 0 w 4"/>
                  <a:gd name="T1" fmla="*/ 0 h 2"/>
                  <a:gd name="T2" fmla="*/ 2147483647 w 4"/>
                  <a:gd name="T3" fmla="*/ 0 h 2"/>
                  <a:gd name="T4" fmla="*/ 2147483647 w 4"/>
                  <a:gd name="T5" fmla="*/ 2147483647 h 2"/>
                  <a:gd name="T6" fmla="*/ 2147483647 w 4"/>
                  <a:gd name="T7" fmla="*/ 2147483647 h 2"/>
                  <a:gd name="T8" fmla="*/ 2147483647 w 4"/>
                  <a:gd name="T9" fmla="*/ 2147483647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2">
                    <a:moveTo>
                      <a:pt x="0" y="0"/>
                    </a:moveTo>
                    <a:lnTo>
                      <a:pt x="1" y="0"/>
                    </a:lnTo>
                    <a:lnTo>
                      <a:pt x="2" y="2"/>
                    </a:lnTo>
                    <a:lnTo>
                      <a:pt x="3" y="2"/>
                    </a:lnTo>
                    <a:lnTo>
                      <a:pt x="4"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4" name="Freeform 1923"/>
              <p:cNvSpPr>
                <a:spLocks/>
              </p:cNvSpPr>
              <p:nvPr/>
            </p:nvSpPr>
            <p:spPr bwMode="auto">
              <a:xfrm>
                <a:off x="3187472" y="2782050"/>
                <a:ext cx="6321" cy="4233"/>
              </a:xfrm>
              <a:custGeom>
                <a:avLst/>
                <a:gdLst>
                  <a:gd name="T0" fmla="*/ 0 w 5"/>
                  <a:gd name="T1" fmla="*/ 0 h 3"/>
                  <a:gd name="T2" fmla="*/ 2147483647 w 5"/>
                  <a:gd name="T3" fmla="*/ 2147483647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0"/>
                    </a:moveTo>
                    <a:lnTo>
                      <a:pt x="1" y="3"/>
                    </a:lnTo>
                    <a:lnTo>
                      <a:pt x="1" y="1"/>
                    </a:lnTo>
                    <a:lnTo>
                      <a:pt x="2" y="2"/>
                    </a:lnTo>
                    <a:lnTo>
                      <a:pt x="3" y="3"/>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5" name="Freeform 1924"/>
              <p:cNvSpPr>
                <a:spLocks/>
              </p:cNvSpPr>
              <p:nvPr/>
            </p:nvSpPr>
            <p:spPr bwMode="auto">
              <a:xfrm>
                <a:off x="3193793" y="2782050"/>
                <a:ext cx="6321" cy="42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2" y="3"/>
                    </a:lnTo>
                    <a:lnTo>
                      <a:pt x="2" y="0"/>
                    </a:lnTo>
                    <a:lnTo>
                      <a:pt x="3" y="1"/>
                    </a:lnTo>
                    <a:lnTo>
                      <a:pt x="4" y="1"/>
                    </a:lnTo>
                    <a:lnTo>
                      <a:pt x="5" y="1"/>
                    </a:lnTo>
                    <a:lnTo>
                      <a:pt x="5"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6" name="Freeform 1925"/>
              <p:cNvSpPr>
                <a:spLocks/>
              </p:cNvSpPr>
              <p:nvPr/>
            </p:nvSpPr>
            <p:spPr bwMode="auto">
              <a:xfrm>
                <a:off x="3200114" y="2782050"/>
                <a:ext cx="6321" cy="2117"/>
              </a:xfrm>
              <a:custGeom>
                <a:avLst/>
                <a:gdLst>
                  <a:gd name="T0" fmla="*/ 0 w 7"/>
                  <a:gd name="T1" fmla="*/ 2147483647 h 3"/>
                  <a:gd name="T2" fmla="*/ 2147483647 w 7"/>
                  <a:gd name="T3" fmla="*/ 2147483647 h 3"/>
                  <a:gd name="T4" fmla="*/ 2147483647 w 7"/>
                  <a:gd name="T5" fmla="*/ 2147483647 h 3"/>
                  <a:gd name="T6" fmla="*/ 2147483647 w 7"/>
                  <a:gd name="T7" fmla="*/ 2147483647 h 3"/>
                  <a:gd name="T8" fmla="*/ 2147483647 w 7"/>
                  <a:gd name="T9" fmla="*/ 2147483647 h 3"/>
                  <a:gd name="T10" fmla="*/ 2147483647 w 7"/>
                  <a:gd name="T11" fmla="*/ 2147483647 h 3"/>
                  <a:gd name="T12" fmla="*/ 2147483647 w 7"/>
                  <a:gd name="T13" fmla="*/ 2147483647 h 3"/>
                  <a:gd name="T14" fmla="*/ 2147483647 w 7"/>
                  <a:gd name="T15" fmla="*/ 2147483647 h 3"/>
                  <a:gd name="T16" fmla="*/ 2147483647 w 7"/>
                  <a:gd name="T17" fmla="*/ 2147483647 h 3"/>
                  <a:gd name="T18" fmla="*/ 2147483647 w 7"/>
                  <a:gd name="T19" fmla="*/ 0 h 3"/>
                  <a:gd name="T20" fmla="*/ 2147483647 w 7"/>
                  <a:gd name="T21" fmla="*/ 2147483647 h 3"/>
                  <a:gd name="T22" fmla="*/ 2147483647 w 7"/>
                  <a:gd name="T23" fmla="*/ 0 h 3"/>
                  <a:gd name="T24" fmla="*/ 2147483647 w 7"/>
                  <a:gd name="T25" fmla="*/ 0 h 3"/>
                  <a:gd name="T26" fmla="*/ 2147483647 w 7"/>
                  <a:gd name="T27" fmla="*/ 2147483647 h 3"/>
                  <a:gd name="T28" fmla="*/ 2147483647 w 7"/>
                  <a:gd name="T29" fmla="*/ 2147483647 h 3"/>
                  <a:gd name="T30" fmla="*/ 2147483647 w 7"/>
                  <a:gd name="T31" fmla="*/ 2147483647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3"/>
                    </a:moveTo>
                    <a:lnTo>
                      <a:pt x="1" y="3"/>
                    </a:lnTo>
                    <a:lnTo>
                      <a:pt x="2" y="3"/>
                    </a:lnTo>
                    <a:lnTo>
                      <a:pt x="3" y="2"/>
                    </a:lnTo>
                    <a:lnTo>
                      <a:pt x="4" y="1"/>
                    </a:lnTo>
                    <a:lnTo>
                      <a:pt x="4" y="2"/>
                    </a:lnTo>
                    <a:lnTo>
                      <a:pt x="4" y="1"/>
                    </a:lnTo>
                    <a:lnTo>
                      <a:pt x="5" y="0"/>
                    </a:lnTo>
                    <a:lnTo>
                      <a:pt x="5" y="1"/>
                    </a:lnTo>
                    <a:lnTo>
                      <a:pt x="5" y="0"/>
                    </a:lnTo>
                    <a:lnTo>
                      <a:pt x="6" y="0"/>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7" name="Freeform 1926"/>
              <p:cNvSpPr>
                <a:spLocks/>
              </p:cNvSpPr>
              <p:nvPr/>
            </p:nvSpPr>
            <p:spPr bwMode="auto">
              <a:xfrm>
                <a:off x="3206435" y="2782050"/>
                <a:ext cx="2709" cy="2117"/>
              </a:xfrm>
              <a:custGeom>
                <a:avLst/>
                <a:gdLst>
                  <a:gd name="T0" fmla="*/ 0 w 2"/>
                  <a:gd name="T1" fmla="*/ 2147483647 h 2"/>
                  <a:gd name="T2" fmla="*/ 2147483647 w 2"/>
                  <a:gd name="T3" fmla="*/ 2147483647 h 2"/>
                  <a:gd name="T4" fmla="*/ 2147483647 w 2"/>
                  <a:gd name="T5" fmla="*/ 0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1"/>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8" name="Freeform 1927"/>
              <p:cNvSpPr>
                <a:spLocks/>
              </p:cNvSpPr>
              <p:nvPr/>
            </p:nvSpPr>
            <p:spPr bwMode="auto">
              <a:xfrm>
                <a:off x="3209146" y="2784167"/>
                <a:ext cx="11739" cy="2116"/>
              </a:xfrm>
              <a:custGeom>
                <a:avLst/>
                <a:gdLst>
                  <a:gd name="T0" fmla="*/ 0 w 10"/>
                  <a:gd name="T1" fmla="*/ 2147483647 h 2"/>
                  <a:gd name="T2" fmla="*/ 2147483647 w 10"/>
                  <a:gd name="T3" fmla="*/ 2147483647 h 2"/>
                  <a:gd name="T4" fmla="*/ 2147483647 w 10"/>
                  <a:gd name="T5" fmla="*/ 2147483647 h 2"/>
                  <a:gd name="T6" fmla="*/ 2147483647 w 10"/>
                  <a:gd name="T7" fmla="*/ 2147483647 h 2"/>
                  <a:gd name="T8" fmla="*/ 2147483647 w 10"/>
                  <a:gd name="T9" fmla="*/ 0 h 2"/>
                  <a:gd name="T10" fmla="*/ 2147483647 w 10"/>
                  <a:gd name="T11" fmla="*/ 2147483647 h 2"/>
                  <a:gd name="T12" fmla="*/ 2147483647 w 10"/>
                  <a:gd name="T13" fmla="*/ 2147483647 h 2"/>
                  <a:gd name="T14" fmla="*/ 2147483647 w 10"/>
                  <a:gd name="T15" fmla="*/ 2147483647 h 2"/>
                  <a:gd name="T16" fmla="*/ 2147483647 w 10"/>
                  <a:gd name="T17" fmla="*/ 0 h 2"/>
                  <a:gd name="T18" fmla="*/ 2147483647 w 10"/>
                  <a:gd name="T19" fmla="*/ 2147483647 h 2"/>
                  <a:gd name="T20" fmla="*/ 2147483647 w 10"/>
                  <a:gd name="T21" fmla="*/ 2147483647 h 2"/>
                  <a:gd name="T22" fmla="*/ 2147483647 w 10"/>
                  <a:gd name="T23" fmla="*/ 2147483647 h 2"/>
                  <a:gd name="T24" fmla="*/ 2147483647 w 10"/>
                  <a:gd name="T25" fmla="*/ 2147483647 h 2"/>
                  <a:gd name="T26" fmla="*/ 2147483647 w 10"/>
                  <a:gd name="T27" fmla="*/ 2147483647 h 2"/>
                  <a:gd name="T28" fmla="*/ 2147483647 w 10"/>
                  <a:gd name="T29" fmla="*/ 2147483647 h 2"/>
                  <a:gd name="T30" fmla="*/ 2147483647 w 10"/>
                  <a:gd name="T31" fmla="*/ 2147483647 h 2"/>
                  <a:gd name="T32" fmla="*/ 2147483647 w 10"/>
                  <a:gd name="T33" fmla="*/ 2147483647 h 2"/>
                  <a:gd name="T34" fmla="*/ 2147483647 w 10"/>
                  <a:gd name="T35" fmla="*/ 0 h 2"/>
                  <a:gd name="T36" fmla="*/ 2147483647 w 10"/>
                  <a:gd name="T37" fmla="*/ 2147483647 h 2"/>
                  <a:gd name="T38" fmla="*/ 2147483647 w 10"/>
                  <a:gd name="T39" fmla="*/ 0 h 2"/>
                  <a:gd name="T40" fmla="*/ 2147483647 w 10"/>
                  <a:gd name="T41" fmla="*/ 2147483647 h 2"/>
                  <a:gd name="T42" fmla="*/ 2147483647 w 10"/>
                  <a:gd name="T43" fmla="*/ 2147483647 h 2"/>
                  <a:gd name="T44" fmla="*/ 2147483647 w 10"/>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2">
                    <a:moveTo>
                      <a:pt x="0" y="1"/>
                    </a:moveTo>
                    <a:lnTo>
                      <a:pt x="1" y="2"/>
                    </a:lnTo>
                    <a:lnTo>
                      <a:pt x="2" y="2"/>
                    </a:lnTo>
                    <a:lnTo>
                      <a:pt x="2" y="0"/>
                    </a:lnTo>
                    <a:lnTo>
                      <a:pt x="3" y="1"/>
                    </a:lnTo>
                    <a:lnTo>
                      <a:pt x="4" y="0"/>
                    </a:lnTo>
                    <a:lnTo>
                      <a:pt x="5" y="1"/>
                    </a:lnTo>
                    <a:lnTo>
                      <a:pt x="6" y="1"/>
                    </a:lnTo>
                    <a:lnTo>
                      <a:pt x="7" y="2"/>
                    </a:lnTo>
                    <a:lnTo>
                      <a:pt x="7" y="1"/>
                    </a:lnTo>
                    <a:lnTo>
                      <a:pt x="8" y="1"/>
                    </a:lnTo>
                    <a:lnTo>
                      <a:pt x="9" y="0"/>
                    </a:lnTo>
                    <a:lnTo>
                      <a:pt x="9" y="1"/>
                    </a:lnTo>
                    <a:lnTo>
                      <a:pt x="9" y="0"/>
                    </a:lnTo>
                    <a:lnTo>
                      <a:pt x="10" y="1"/>
                    </a:lnTo>
                    <a:lnTo>
                      <a:pt x="10" y="2"/>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09" name="Freeform 1928"/>
              <p:cNvSpPr>
                <a:spLocks/>
              </p:cNvSpPr>
              <p:nvPr/>
            </p:nvSpPr>
            <p:spPr bwMode="auto">
              <a:xfrm>
                <a:off x="3220885" y="2786283"/>
                <a:ext cx="2709" cy="0"/>
              </a:xfrm>
              <a:custGeom>
                <a:avLst/>
                <a:gdLst>
                  <a:gd name="T0" fmla="*/ 0 w 2"/>
                  <a:gd name="T1" fmla="*/ 0 h 1"/>
                  <a:gd name="T2" fmla="*/ 2147483647 w 2"/>
                  <a:gd name="T3" fmla="*/ 0 h 1"/>
                  <a:gd name="T4" fmla="*/ 2147483647 w 2"/>
                  <a:gd name="T5" fmla="*/ 811 h 1"/>
                  <a:gd name="T6" fmla="*/ 2147483647 w 2"/>
                  <a:gd name="T7" fmla="*/ 811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10" name="Freeform 1929"/>
              <p:cNvSpPr>
                <a:spLocks/>
              </p:cNvSpPr>
              <p:nvPr/>
            </p:nvSpPr>
            <p:spPr bwMode="auto">
              <a:xfrm>
                <a:off x="3223594" y="2784167"/>
                <a:ext cx="4515" cy="2116"/>
              </a:xfrm>
              <a:custGeom>
                <a:avLst/>
                <a:gdLst>
                  <a:gd name="T0" fmla="*/ 0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0 h 3"/>
                  <a:gd name="T14" fmla="*/ 2147483647 w 4"/>
                  <a:gd name="T15" fmla="*/ 0 h 3"/>
                  <a:gd name="T16" fmla="*/ 2147483647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3"/>
                    </a:moveTo>
                    <a:lnTo>
                      <a:pt x="1" y="3"/>
                    </a:lnTo>
                    <a:lnTo>
                      <a:pt x="2" y="2"/>
                    </a:lnTo>
                    <a:lnTo>
                      <a:pt x="3"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11" name="Freeform 1930"/>
              <p:cNvSpPr>
                <a:spLocks/>
              </p:cNvSpPr>
              <p:nvPr/>
            </p:nvSpPr>
            <p:spPr bwMode="auto">
              <a:xfrm>
                <a:off x="3228108" y="2784167"/>
                <a:ext cx="3612" cy="2116"/>
              </a:xfrm>
              <a:custGeom>
                <a:avLst/>
                <a:gdLst>
                  <a:gd name="T0" fmla="*/ 0 w 3"/>
                  <a:gd name="T1" fmla="*/ 0 h 2"/>
                  <a:gd name="T2" fmla="*/ 2147483647 w 3"/>
                  <a:gd name="T3" fmla="*/ 2147483647 h 2"/>
                  <a:gd name="T4" fmla="*/ 2147483647 w 3"/>
                  <a:gd name="T5" fmla="*/ 2147483647 h 2"/>
                  <a:gd name="T6" fmla="*/ 2147483647 w 3"/>
                  <a:gd name="T7" fmla="*/ 0 h 2"/>
                  <a:gd name="T8" fmla="*/ 2147483647 w 3"/>
                  <a:gd name="T9" fmla="*/ 0 h 2"/>
                  <a:gd name="T10" fmla="*/ 2147483647 w 3"/>
                  <a:gd name="T11" fmla="*/ 2147483647 h 2"/>
                  <a:gd name="T12" fmla="*/ 2147483647 w 3"/>
                  <a:gd name="T13" fmla="*/ 2147483647 h 2"/>
                  <a:gd name="T14" fmla="*/ 2147483647 w 3"/>
                  <a:gd name="T15" fmla="*/ 2147483647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1"/>
                    </a:lnTo>
                    <a:lnTo>
                      <a:pt x="1" y="0"/>
                    </a:lnTo>
                    <a:lnTo>
                      <a:pt x="2" y="0"/>
                    </a:lnTo>
                    <a:lnTo>
                      <a:pt x="3" y="1"/>
                    </a:lnTo>
                    <a:lnTo>
                      <a:pt x="3" y="2"/>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12" name="Freeform 1931"/>
              <p:cNvSpPr>
                <a:spLocks/>
              </p:cNvSpPr>
              <p:nvPr/>
            </p:nvSpPr>
            <p:spPr bwMode="auto">
              <a:xfrm>
                <a:off x="3231720" y="2779934"/>
                <a:ext cx="10836" cy="6349"/>
              </a:xfrm>
              <a:custGeom>
                <a:avLst/>
                <a:gdLst>
                  <a:gd name="T0" fmla="*/ 0 w 10"/>
                  <a:gd name="T1" fmla="*/ 2147483647 h 6"/>
                  <a:gd name="T2" fmla="*/ 2147483647 w 10"/>
                  <a:gd name="T3" fmla="*/ 2147483647 h 6"/>
                  <a:gd name="T4" fmla="*/ 2147483647 w 10"/>
                  <a:gd name="T5" fmla="*/ 2147483647 h 6"/>
                  <a:gd name="T6" fmla="*/ 2147483647 w 10"/>
                  <a:gd name="T7" fmla="*/ 2147483647 h 6"/>
                  <a:gd name="T8" fmla="*/ 2147483647 w 10"/>
                  <a:gd name="T9" fmla="*/ 2147483647 h 6"/>
                  <a:gd name="T10" fmla="*/ 2147483647 w 10"/>
                  <a:gd name="T11" fmla="*/ 2147483647 h 6"/>
                  <a:gd name="T12" fmla="*/ 2147483647 w 10"/>
                  <a:gd name="T13" fmla="*/ 2147483647 h 6"/>
                  <a:gd name="T14" fmla="*/ 2147483647 w 10"/>
                  <a:gd name="T15" fmla="*/ 2147483647 h 6"/>
                  <a:gd name="T16" fmla="*/ 2147483647 w 10"/>
                  <a:gd name="T17" fmla="*/ 2147483647 h 6"/>
                  <a:gd name="T18" fmla="*/ 2147483647 w 10"/>
                  <a:gd name="T19" fmla="*/ 2147483647 h 6"/>
                  <a:gd name="T20" fmla="*/ 2147483647 w 10"/>
                  <a:gd name="T21" fmla="*/ 2147483647 h 6"/>
                  <a:gd name="T22" fmla="*/ 2147483647 w 10"/>
                  <a:gd name="T23" fmla="*/ 2147483647 h 6"/>
                  <a:gd name="T24" fmla="*/ 2147483647 w 10"/>
                  <a:gd name="T25" fmla="*/ 2147483647 h 6"/>
                  <a:gd name="T26" fmla="*/ 2147483647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2147483647 w 10"/>
                  <a:gd name="T39" fmla="*/ 0 h 6"/>
                  <a:gd name="T40" fmla="*/ 2147483647 w 10"/>
                  <a:gd name="T41" fmla="*/ 0 h 6"/>
                  <a:gd name="T42" fmla="*/ 2147483647 w 10"/>
                  <a:gd name="T43" fmla="*/ 2147483647 h 6"/>
                  <a:gd name="T44" fmla="*/ 2147483647 w 10"/>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6">
                    <a:moveTo>
                      <a:pt x="0" y="5"/>
                    </a:moveTo>
                    <a:lnTo>
                      <a:pt x="1" y="6"/>
                    </a:lnTo>
                    <a:lnTo>
                      <a:pt x="2" y="5"/>
                    </a:lnTo>
                    <a:lnTo>
                      <a:pt x="3" y="5"/>
                    </a:lnTo>
                    <a:lnTo>
                      <a:pt x="4" y="4"/>
                    </a:lnTo>
                    <a:lnTo>
                      <a:pt x="5" y="3"/>
                    </a:lnTo>
                    <a:lnTo>
                      <a:pt x="5" y="2"/>
                    </a:lnTo>
                    <a:lnTo>
                      <a:pt x="6" y="2"/>
                    </a:lnTo>
                    <a:lnTo>
                      <a:pt x="7" y="2"/>
                    </a:lnTo>
                    <a:lnTo>
                      <a:pt x="7" y="1"/>
                    </a:lnTo>
                    <a:lnTo>
                      <a:pt x="8" y="1"/>
                    </a:lnTo>
                    <a:lnTo>
                      <a:pt x="9" y="1"/>
                    </a:lnTo>
                    <a:lnTo>
                      <a:pt x="9" y="0"/>
                    </a:lnTo>
                    <a:lnTo>
                      <a:pt x="10" y="0"/>
                    </a:lnTo>
                    <a:lnTo>
                      <a:pt x="10" y="1"/>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813" name="Text Box 2293"/>
              <p:cNvSpPr txBox="1">
                <a:spLocks noChangeArrowheads="1"/>
              </p:cNvSpPr>
              <p:nvPr/>
            </p:nvSpPr>
            <p:spPr bwMode="auto">
              <a:xfrm>
                <a:off x="1676400" y="1981201"/>
                <a:ext cx="350095" cy="32829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1000" b="1" dirty="0">
                    <a:solidFill>
                      <a:srgbClr val="000000"/>
                    </a:solidFill>
                  </a:rPr>
                  <a:t>x100</a:t>
                </a:r>
              </a:p>
            </p:txBody>
          </p:sp>
          <p:sp>
            <p:nvSpPr>
              <p:cNvPr id="30814" name="Freeform 3325"/>
              <p:cNvSpPr>
                <a:spLocks/>
              </p:cNvSpPr>
              <p:nvPr/>
            </p:nvSpPr>
            <p:spPr bwMode="auto">
              <a:xfrm>
                <a:off x="1787783" y="2100484"/>
                <a:ext cx="120102" cy="385233"/>
              </a:xfrm>
              <a:custGeom>
                <a:avLst/>
                <a:gdLst>
                  <a:gd name="T0" fmla="*/ 2147483647 w 128"/>
                  <a:gd name="T1" fmla="*/ 0 h 356"/>
                  <a:gd name="T2" fmla="*/ 0 w 128"/>
                  <a:gd name="T3" fmla="*/ 2147483647 h 356"/>
                  <a:gd name="T4" fmla="*/ 2147483647 w 128"/>
                  <a:gd name="T5" fmla="*/ 2147483647 h 356"/>
                  <a:gd name="T6" fmla="*/ 0 60000 65536"/>
                  <a:gd name="T7" fmla="*/ 0 60000 65536"/>
                  <a:gd name="T8" fmla="*/ 0 60000 65536"/>
                </a:gdLst>
                <a:ahLst/>
                <a:cxnLst>
                  <a:cxn ang="T6">
                    <a:pos x="T0" y="T1"/>
                  </a:cxn>
                  <a:cxn ang="T7">
                    <a:pos x="T2" y="T3"/>
                  </a:cxn>
                  <a:cxn ang="T8">
                    <a:pos x="T4" y="T5"/>
                  </a:cxn>
                </a:cxnLst>
                <a:rect l="0" t="0" r="r" b="b"/>
                <a:pathLst>
                  <a:path w="128" h="356">
                    <a:moveTo>
                      <a:pt x="128" y="0"/>
                    </a:moveTo>
                    <a:lnTo>
                      <a:pt x="0" y="2"/>
                    </a:lnTo>
                    <a:lnTo>
                      <a:pt x="2" y="356"/>
                    </a:lnTo>
                  </a:path>
                </a:pathLst>
              </a:custGeom>
              <a:noFill/>
              <a:ln w="3175" cmpd="sng">
                <a:noFill/>
                <a:round/>
                <a:headEnd type="none" w="med" len="med"/>
                <a:tailEnd type="none" w="med" len="med"/>
              </a:ln>
              <a:effectLst/>
            </p:spPr>
            <p:txBody>
              <a:bodyPr/>
              <a:lstStyle/>
              <a:p>
                <a:pPr fontAlgn="base">
                  <a:spcBef>
                    <a:spcPct val="0"/>
                  </a:spcBef>
                  <a:spcAft>
                    <a:spcPct val="0"/>
                  </a:spcAft>
                </a:pPr>
                <a:endParaRPr kumimoji="1" lang="ja-JP" altLang="en-US" sz="1600" b="1">
                  <a:solidFill>
                    <a:srgbClr val="000000"/>
                  </a:solidFill>
                </a:endParaRPr>
              </a:p>
            </p:txBody>
          </p:sp>
          <p:sp>
            <p:nvSpPr>
              <p:cNvPr id="30815" name="テキスト ボックス 2"/>
              <p:cNvSpPr txBox="1">
                <a:spLocks noChangeArrowheads="1"/>
              </p:cNvSpPr>
              <p:nvPr/>
            </p:nvSpPr>
            <p:spPr bwMode="auto">
              <a:xfrm>
                <a:off x="1649802" y="1385051"/>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a)</a:t>
                </a:r>
                <a:endParaRPr kumimoji="1" lang="ja-JP" altLang="en-US" sz="800" b="1" dirty="0">
                  <a:solidFill>
                    <a:srgbClr val="000000"/>
                  </a:solidFill>
                </a:endParaRPr>
              </a:p>
            </p:txBody>
          </p:sp>
          <p:sp>
            <p:nvSpPr>
              <p:cNvPr id="30816" name="テキスト ボックス 5169"/>
              <p:cNvSpPr txBox="1">
                <a:spLocks noChangeArrowheads="1"/>
              </p:cNvSpPr>
              <p:nvPr/>
            </p:nvSpPr>
            <p:spPr bwMode="auto">
              <a:xfrm>
                <a:off x="1795401" y="2209800"/>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b)</a:t>
                </a:r>
                <a:endParaRPr kumimoji="1" lang="ja-JP" altLang="en-US" sz="800" b="1" dirty="0">
                  <a:solidFill>
                    <a:srgbClr val="000000"/>
                  </a:solidFill>
                </a:endParaRPr>
              </a:p>
            </p:txBody>
          </p:sp>
          <p:sp>
            <p:nvSpPr>
              <p:cNvPr id="30817" name="テキスト ボックス 5170"/>
              <p:cNvSpPr txBox="1">
                <a:spLocks noChangeArrowheads="1"/>
              </p:cNvSpPr>
              <p:nvPr/>
            </p:nvSpPr>
            <p:spPr bwMode="auto">
              <a:xfrm>
                <a:off x="2152046" y="2440238"/>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c)</a:t>
                </a:r>
                <a:endParaRPr kumimoji="1" lang="ja-JP" altLang="en-US" sz="800" b="1" dirty="0">
                  <a:solidFill>
                    <a:srgbClr val="000000"/>
                  </a:solidFill>
                </a:endParaRPr>
              </a:p>
            </p:txBody>
          </p:sp>
          <p:sp>
            <p:nvSpPr>
              <p:cNvPr id="30818" name="テキスト ボックス 5171"/>
              <p:cNvSpPr txBox="1">
                <a:spLocks noChangeArrowheads="1"/>
              </p:cNvSpPr>
              <p:nvPr/>
            </p:nvSpPr>
            <p:spPr bwMode="auto">
              <a:xfrm>
                <a:off x="2330207" y="2432457"/>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d)</a:t>
                </a:r>
                <a:endParaRPr kumimoji="1" lang="ja-JP" altLang="en-US" sz="800" b="1" dirty="0">
                  <a:solidFill>
                    <a:srgbClr val="000000"/>
                  </a:solidFill>
                </a:endParaRPr>
              </a:p>
            </p:txBody>
          </p:sp>
          <p:sp>
            <p:nvSpPr>
              <p:cNvPr id="30819" name="テキスト ボックス 5172"/>
              <p:cNvSpPr txBox="1">
                <a:spLocks noChangeArrowheads="1"/>
              </p:cNvSpPr>
              <p:nvPr/>
            </p:nvSpPr>
            <p:spPr bwMode="auto">
              <a:xfrm>
                <a:off x="2461004" y="2480089"/>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e)</a:t>
                </a:r>
                <a:endParaRPr kumimoji="1" lang="ja-JP" altLang="en-US" sz="800" b="1" dirty="0">
                  <a:solidFill>
                    <a:srgbClr val="000000"/>
                  </a:solidFill>
                </a:endParaRPr>
              </a:p>
            </p:txBody>
          </p:sp>
          <p:sp>
            <p:nvSpPr>
              <p:cNvPr id="30820" name="テキスト ボックス 5173"/>
              <p:cNvSpPr txBox="1">
                <a:spLocks noChangeArrowheads="1"/>
              </p:cNvSpPr>
              <p:nvPr/>
            </p:nvSpPr>
            <p:spPr bwMode="auto">
              <a:xfrm>
                <a:off x="2585020" y="2507197"/>
                <a:ext cx="18899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f)</a:t>
                </a:r>
                <a:endParaRPr kumimoji="1" lang="ja-JP" altLang="en-US" sz="800" b="1" dirty="0">
                  <a:solidFill>
                    <a:srgbClr val="000000"/>
                  </a:solidFill>
                </a:endParaRPr>
              </a:p>
            </p:txBody>
          </p:sp>
          <p:sp>
            <p:nvSpPr>
              <p:cNvPr id="30821" name="テキスト ボックス 5174"/>
              <p:cNvSpPr txBox="1">
                <a:spLocks noChangeArrowheads="1"/>
              </p:cNvSpPr>
              <p:nvPr/>
            </p:nvSpPr>
            <p:spPr bwMode="auto">
              <a:xfrm>
                <a:off x="2913509" y="2461765"/>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g)</a:t>
                </a:r>
                <a:endParaRPr kumimoji="1" lang="ja-JP" altLang="en-US" sz="800" b="1" dirty="0">
                  <a:solidFill>
                    <a:srgbClr val="000000"/>
                  </a:solidFill>
                </a:endParaRPr>
              </a:p>
            </p:txBody>
          </p:sp>
          <p:sp>
            <p:nvSpPr>
              <p:cNvPr id="30822" name="テキスト ボックス 5174"/>
              <p:cNvSpPr txBox="1">
                <a:spLocks noChangeArrowheads="1"/>
              </p:cNvSpPr>
              <p:nvPr/>
            </p:nvSpPr>
            <p:spPr bwMode="auto">
              <a:xfrm>
                <a:off x="3193867" y="2480089"/>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h)</a:t>
                </a:r>
                <a:endParaRPr kumimoji="1" lang="ja-JP" altLang="en-US" sz="800" b="1" dirty="0">
                  <a:solidFill>
                    <a:srgbClr val="000000"/>
                  </a:solidFill>
                </a:endParaRPr>
              </a:p>
            </p:txBody>
          </p:sp>
          <p:grpSp>
            <p:nvGrpSpPr>
              <p:cNvPr id="11" name="グループ化 3035"/>
              <p:cNvGrpSpPr>
                <a:grpSpLocks/>
              </p:cNvGrpSpPr>
              <p:nvPr/>
            </p:nvGrpSpPr>
            <p:grpSpPr bwMode="auto">
              <a:xfrm>
                <a:off x="3118873" y="2750230"/>
                <a:ext cx="278099" cy="40007"/>
                <a:chOff x="5361044" y="1900188"/>
                <a:chExt cx="488893" cy="30005"/>
              </a:xfrm>
            </p:grpSpPr>
            <p:sp>
              <p:nvSpPr>
                <p:cNvPr id="30323" name="Freeform 1909"/>
                <p:cNvSpPr>
                  <a:spLocks/>
                </p:cNvSpPr>
                <p:nvPr/>
              </p:nvSpPr>
              <p:spPr bwMode="auto">
                <a:xfrm>
                  <a:off x="5361044" y="1924516"/>
                  <a:ext cx="8357" cy="1622"/>
                </a:xfrm>
                <a:custGeom>
                  <a:avLst/>
                  <a:gdLst>
                    <a:gd name="T0" fmla="*/ 0 w 5"/>
                    <a:gd name="T1" fmla="*/ 2147483647 h 2"/>
                    <a:gd name="T2" fmla="*/ 2147483647 w 5"/>
                    <a:gd name="T3" fmla="*/ 2147483647 h 2"/>
                    <a:gd name="T4" fmla="*/ 2147483647 w 5"/>
                    <a:gd name="T5" fmla="*/ 2147483647 h 2"/>
                    <a:gd name="T6" fmla="*/ 2147483647 w 5"/>
                    <a:gd name="T7" fmla="*/ 2147483647 h 2"/>
                    <a:gd name="T8" fmla="*/ 2147483647 w 5"/>
                    <a:gd name="T9" fmla="*/ 2147483647 h 2"/>
                    <a:gd name="T10" fmla="*/ 2147483647 w 5"/>
                    <a:gd name="T11" fmla="*/ 0 h 2"/>
                    <a:gd name="T12" fmla="*/ 2147483647 w 5"/>
                    <a:gd name="T13" fmla="*/ 2147483647 h 2"/>
                    <a:gd name="T14" fmla="*/ 2147483647 w 5"/>
                    <a:gd name="T15" fmla="*/ 0 h 2"/>
                    <a:gd name="T16" fmla="*/ 2147483647 w 5"/>
                    <a:gd name="T17" fmla="*/ 2147483647 h 2"/>
                    <a:gd name="T18" fmla="*/ 2147483647 w 5"/>
                    <a:gd name="T19" fmla="*/ 2147483647 h 2"/>
                    <a:gd name="T20" fmla="*/ 2147483647 w 5"/>
                    <a:gd name="T21" fmla="*/ 2147483647 h 2"/>
                    <a:gd name="T22" fmla="*/ 2147483647 w 5"/>
                    <a:gd name="T23" fmla="*/ 2147483647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1"/>
                      </a:moveTo>
                      <a:lnTo>
                        <a:pt x="1" y="1"/>
                      </a:lnTo>
                      <a:lnTo>
                        <a:pt x="2" y="1"/>
                      </a:lnTo>
                      <a:lnTo>
                        <a:pt x="3" y="0"/>
                      </a:lnTo>
                      <a:lnTo>
                        <a:pt x="3" y="2"/>
                      </a:lnTo>
                      <a:lnTo>
                        <a:pt x="3" y="0"/>
                      </a:lnTo>
                      <a:lnTo>
                        <a:pt x="4" y="1"/>
                      </a:lnTo>
                      <a:lnTo>
                        <a:pt x="5"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4" name="Freeform 1910"/>
                <p:cNvSpPr>
                  <a:spLocks/>
                </p:cNvSpPr>
                <p:nvPr/>
              </p:nvSpPr>
              <p:spPr bwMode="auto">
                <a:xfrm>
                  <a:off x="5369401" y="1924516"/>
                  <a:ext cx="14625" cy="2433"/>
                </a:xfrm>
                <a:custGeom>
                  <a:avLst/>
                  <a:gdLst>
                    <a:gd name="T0" fmla="*/ 0 w 7"/>
                    <a:gd name="T1" fmla="*/ 2147483647 h 3"/>
                    <a:gd name="T2" fmla="*/ 2147483647 w 7"/>
                    <a:gd name="T3" fmla="*/ 2147483647 h 3"/>
                    <a:gd name="T4" fmla="*/ 2147483647 w 7"/>
                    <a:gd name="T5" fmla="*/ 2147483647 h 3"/>
                    <a:gd name="T6" fmla="*/ 2147483647 w 7"/>
                    <a:gd name="T7" fmla="*/ 2147483647 h 3"/>
                    <a:gd name="T8" fmla="*/ 2147483647 w 7"/>
                    <a:gd name="T9" fmla="*/ 2147483647 h 3"/>
                    <a:gd name="T10" fmla="*/ 2147483647 w 7"/>
                    <a:gd name="T11" fmla="*/ 2147483647 h 3"/>
                    <a:gd name="T12" fmla="*/ 2147483647 w 7"/>
                    <a:gd name="T13" fmla="*/ 2147483647 h 3"/>
                    <a:gd name="T14" fmla="*/ 2147483647 w 7"/>
                    <a:gd name="T15" fmla="*/ 0 h 3"/>
                    <a:gd name="T16" fmla="*/ 2147483647 w 7"/>
                    <a:gd name="T17" fmla="*/ 2147483647 h 3"/>
                    <a:gd name="T18" fmla="*/ 2147483647 w 7"/>
                    <a:gd name="T19" fmla="*/ 2147483647 h 3"/>
                    <a:gd name="T20" fmla="*/ 2147483647 w 7"/>
                    <a:gd name="T21" fmla="*/ 2147483647 h 3"/>
                    <a:gd name="T22" fmla="*/ 2147483647 w 7"/>
                    <a:gd name="T23" fmla="*/ 2147483647 h 3"/>
                    <a:gd name="T24" fmla="*/ 2147483647 w 7"/>
                    <a:gd name="T25" fmla="*/ 0 h 3"/>
                    <a:gd name="T26" fmla="*/ 2147483647 w 7"/>
                    <a:gd name="T27" fmla="*/ 2147483647 h 3"/>
                    <a:gd name="T28" fmla="*/ 2147483647 w 7"/>
                    <a:gd name="T29" fmla="*/ 2147483647 h 3"/>
                    <a:gd name="T30" fmla="*/ 2147483647 w 7"/>
                    <a:gd name="T31" fmla="*/ 2147483647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2"/>
                      </a:moveTo>
                      <a:lnTo>
                        <a:pt x="1" y="3"/>
                      </a:lnTo>
                      <a:lnTo>
                        <a:pt x="2" y="2"/>
                      </a:lnTo>
                      <a:lnTo>
                        <a:pt x="2" y="3"/>
                      </a:lnTo>
                      <a:lnTo>
                        <a:pt x="2" y="2"/>
                      </a:lnTo>
                      <a:lnTo>
                        <a:pt x="3" y="2"/>
                      </a:lnTo>
                      <a:lnTo>
                        <a:pt x="3" y="0"/>
                      </a:lnTo>
                      <a:lnTo>
                        <a:pt x="4" y="1"/>
                      </a:lnTo>
                      <a:lnTo>
                        <a:pt x="5" y="1"/>
                      </a:lnTo>
                      <a:lnTo>
                        <a:pt x="6" y="0"/>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5" name="Freeform 1911"/>
                <p:cNvSpPr>
                  <a:spLocks/>
                </p:cNvSpPr>
                <p:nvPr/>
              </p:nvSpPr>
              <p:spPr bwMode="auto">
                <a:xfrm>
                  <a:off x="5384026" y="1925327"/>
                  <a:ext cx="4179" cy="811"/>
                </a:xfrm>
                <a:custGeom>
                  <a:avLst/>
                  <a:gdLst>
                    <a:gd name="T0" fmla="*/ 0 w 2"/>
                    <a:gd name="T1" fmla="*/ 0 h 811"/>
                    <a:gd name="T2" fmla="*/ 2147483647 w 2"/>
                    <a:gd name="T3" fmla="*/ 0 h 811"/>
                    <a:gd name="T4" fmla="*/ 2147483647 w 2"/>
                    <a:gd name="T5" fmla="*/ 0 h 811"/>
                    <a:gd name="T6" fmla="*/ 2147483647 w 2"/>
                    <a:gd name="T7" fmla="*/ 0 h 811"/>
                    <a:gd name="T8" fmla="*/ 2147483647 w 2"/>
                    <a:gd name="T9" fmla="*/ 0 h 8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1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6" name="Freeform 1912"/>
                <p:cNvSpPr>
                  <a:spLocks/>
                </p:cNvSpPr>
                <p:nvPr/>
              </p:nvSpPr>
              <p:spPr bwMode="auto">
                <a:xfrm>
                  <a:off x="5388204" y="1925327"/>
                  <a:ext cx="2089" cy="811"/>
                </a:xfrm>
                <a:custGeom>
                  <a:avLst/>
                  <a:gdLst>
                    <a:gd name="T0" fmla="*/ 0 w 1"/>
                    <a:gd name="T1" fmla="*/ 0 h 1"/>
                    <a:gd name="T2" fmla="*/ 2147483647 w 1"/>
                    <a:gd name="T3" fmla="*/ 2147483647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7" name="Freeform 1913"/>
                <p:cNvSpPr>
                  <a:spLocks/>
                </p:cNvSpPr>
                <p:nvPr/>
              </p:nvSpPr>
              <p:spPr bwMode="auto">
                <a:xfrm>
                  <a:off x="5390294" y="1923705"/>
                  <a:ext cx="10446" cy="3244"/>
                </a:xfrm>
                <a:custGeom>
                  <a:avLst/>
                  <a:gdLst>
                    <a:gd name="T0" fmla="*/ 0 w 5"/>
                    <a:gd name="T1" fmla="*/ 2147483647 h 4"/>
                    <a:gd name="T2" fmla="*/ 2147483647 w 5"/>
                    <a:gd name="T3" fmla="*/ 2147483647 h 4"/>
                    <a:gd name="T4" fmla="*/ 2147483647 w 5"/>
                    <a:gd name="T5" fmla="*/ 2147483647 h 4"/>
                    <a:gd name="T6" fmla="*/ 2147483647 w 5"/>
                    <a:gd name="T7" fmla="*/ 2147483647 h 4"/>
                    <a:gd name="T8" fmla="*/ 2147483647 w 5"/>
                    <a:gd name="T9" fmla="*/ 2147483647 h 4"/>
                    <a:gd name="T10" fmla="*/ 2147483647 w 5"/>
                    <a:gd name="T11" fmla="*/ 2147483647 h 4"/>
                    <a:gd name="T12" fmla="*/ 2147483647 w 5"/>
                    <a:gd name="T13" fmla="*/ 2147483647 h 4"/>
                    <a:gd name="T14" fmla="*/ 2147483647 w 5"/>
                    <a:gd name="T15" fmla="*/ 2147483647 h 4"/>
                    <a:gd name="T16" fmla="*/ 2147483647 w 5"/>
                    <a:gd name="T17" fmla="*/ 0 h 4"/>
                    <a:gd name="T18" fmla="*/ 2147483647 w 5"/>
                    <a:gd name="T19" fmla="*/ 2147483647 h 4"/>
                    <a:gd name="T20" fmla="*/ 2147483647 w 5"/>
                    <a:gd name="T21" fmla="*/ 2147483647 h 4"/>
                    <a:gd name="T22" fmla="*/ 2147483647 w 5"/>
                    <a:gd name="T23" fmla="*/ 2147483647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4">
                      <a:moveTo>
                        <a:pt x="0" y="3"/>
                      </a:moveTo>
                      <a:lnTo>
                        <a:pt x="1" y="4"/>
                      </a:lnTo>
                      <a:lnTo>
                        <a:pt x="2" y="3"/>
                      </a:lnTo>
                      <a:lnTo>
                        <a:pt x="2" y="2"/>
                      </a:lnTo>
                      <a:lnTo>
                        <a:pt x="3" y="2"/>
                      </a:lnTo>
                      <a:lnTo>
                        <a:pt x="4" y="2"/>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8" name="Freeform 1914"/>
                <p:cNvSpPr>
                  <a:spLocks/>
                </p:cNvSpPr>
                <p:nvPr/>
              </p:nvSpPr>
              <p:spPr bwMode="auto">
                <a:xfrm>
                  <a:off x="5400740" y="1924516"/>
                  <a:ext cx="4179" cy="811"/>
                </a:xfrm>
                <a:custGeom>
                  <a:avLst/>
                  <a:gdLst>
                    <a:gd name="T0" fmla="*/ 0 w 2"/>
                    <a:gd name="T1" fmla="*/ 0 h 1"/>
                    <a:gd name="T2" fmla="*/ 2147483647 w 2"/>
                    <a:gd name="T3" fmla="*/ 0 h 1"/>
                    <a:gd name="T4" fmla="*/ 2147483647 w 2"/>
                    <a:gd name="T5" fmla="*/ 0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29" name="Freeform 1915"/>
                <p:cNvSpPr>
                  <a:spLocks/>
                </p:cNvSpPr>
                <p:nvPr/>
              </p:nvSpPr>
              <p:spPr bwMode="auto">
                <a:xfrm>
                  <a:off x="5404919" y="1924516"/>
                  <a:ext cx="8357" cy="2433"/>
                </a:xfrm>
                <a:custGeom>
                  <a:avLst/>
                  <a:gdLst>
                    <a:gd name="T0" fmla="*/ 0 w 5"/>
                    <a:gd name="T1" fmla="*/ 2147483647 h 3"/>
                    <a:gd name="T2" fmla="*/ 2147483647 w 5"/>
                    <a:gd name="T3" fmla="*/ 2147483647 h 3"/>
                    <a:gd name="T4" fmla="*/ 2147483647 w 5"/>
                    <a:gd name="T5" fmla="*/ 0 h 3"/>
                    <a:gd name="T6" fmla="*/ 2147483647 w 5"/>
                    <a:gd name="T7" fmla="*/ 2147483647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1"/>
                      </a:lnTo>
                      <a:lnTo>
                        <a:pt x="2" y="0"/>
                      </a:lnTo>
                      <a:lnTo>
                        <a:pt x="2" y="3"/>
                      </a:lnTo>
                      <a:lnTo>
                        <a:pt x="2" y="0"/>
                      </a:lnTo>
                      <a:lnTo>
                        <a:pt x="3" y="2"/>
                      </a:lnTo>
                      <a:lnTo>
                        <a:pt x="4" y="3"/>
                      </a:lnTo>
                      <a:lnTo>
                        <a:pt x="4" y="2"/>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0" name="Freeform 1916"/>
                <p:cNvSpPr>
                  <a:spLocks/>
                </p:cNvSpPr>
                <p:nvPr/>
              </p:nvSpPr>
              <p:spPr bwMode="auto">
                <a:xfrm>
                  <a:off x="5413276" y="1924516"/>
                  <a:ext cx="4179" cy="1622"/>
                </a:xfrm>
                <a:custGeom>
                  <a:avLst/>
                  <a:gdLst>
                    <a:gd name="T0" fmla="*/ 0 w 2"/>
                    <a:gd name="T1" fmla="*/ 2147483647 h 2"/>
                    <a:gd name="T2" fmla="*/ 2147483647 w 2"/>
                    <a:gd name="T3" fmla="*/ 2147483647 h 2"/>
                    <a:gd name="T4" fmla="*/ 2147483647 w 2"/>
                    <a:gd name="T5" fmla="*/ 0 h 2"/>
                    <a:gd name="T6" fmla="*/ 2147483647 w 2"/>
                    <a:gd name="T7" fmla="*/ 0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1" name="Freeform 1917"/>
                <p:cNvSpPr>
                  <a:spLocks/>
                </p:cNvSpPr>
                <p:nvPr/>
              </p:nvSpPr>
              <p:spPr bwMode="auto">
                <a:xfrm>
                  <a:off x="5417454" y="1924516"/>
                  <a:ext cx="10446" cy="1622"/>
                </a:xfrm>
                <a:custGeom>
                  <a:avLst/>
                  <a:gdLst>
                    <a:gd name="T0" fmla="*/ 0 w 5"/>
                    <a:gd name="T1" fmla="*/ 0 h 2"/>
                    <a:gd name="T2" fmla="*/ 2147483647 w 5"/>
                    <a:gd name="T3" fmla="*/ 0 h 2"/>
                    <a:gd name="T4" fmla="*/ 2147483647 w 5"/>
                    <a:gd name="T5" fmla="*/ 2147483647 h 2"/>
                    <a:gd name="T6" fmla="*/ 2147483647 w 5"/>
                    <a:gd name="T7" fmla="*/ 2147483647 h 2"/>
                    <a:gd name="T8" fmla="*/ 2147483647 w 5"/>
                    <a:gd name="T9" fmla="*/ 2147483647 h 2"/>
                    <a:gd name="T10" fmla="*/ 2147483647 w 5"/>
                    <a:gd name="T11" fmla="*/ 2147483647 h 2"/>
                    <a:gd name="T12" fmla="*/ 2147483647 w 5"/>
                    <a:gd name="T13" fmla="*/ 0 h 2"/>
                    <a:gd name="T14" fmla="*/ 2147483647 w 5"/>
                    <a:gd name="T15" fmla="*/ 2147483647 h 2"/>
                    <a:gd name="T16" fmla="*/ 2147483647 w 5"/>
                    <a:gd name="T17" fmla="*/ 0 h 2"/>
                    <a:gd name="T18" fmla="*/ 2147483647 w 5"/>
                    <a:gd name="T19" fmla="*/ 2147483647 h 2"/>
                    <a:gd name="T20" fmla="*/ 2147483647 w 5"/>
                    <a:gd name="T21" fmla="*/ 2147483647 h 2"/>
                    <a:gd name="T22" fmla="*/ 2147483647 w 5"/>
                    <a:gd name="T23" fmla="*/ 2147483647 h 2"/>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2">
                      <a:moveTo>
                        <a:pt x="0" y="0"/>
                      </a:moveTo>
                      <a:lnTo>
                        <a:pt x="1" y="0"/>
                      </a:lnTo>
                      <a:lnTo>
                        <a:pt x="2" y="1"/>
                      </a:lnTo>
                      <a:lnTo>
                        <a:pt x="3" y="1"/>
                      </a:lnTo>
                      <a:lnTo>
                        <a:pt x="4" y="0"/>
                      </a:lnTo>
                      <a:lnTo>
                        <a:pt x="4" y="2"/>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2" name="Freeform 1918"/>
                <p:cNvSpPr>
                  <a:spLocks/>
                </p:cNvSpPr>
                <p:nvPr/>
              </p:nvSpPr>
              <p:spPr bwMode="auto">
                <a:xfrm>
                  <a:off x="5427901" y="1925327"/>
                  <a:ext cx="8357" cy="1622"/>
                </a:xfrm>
                <a:custGeom>
                  <a:avLst/>
                  <a:gdLst>
                    <a:gd name="T0" fmla="*/ 0 w 4"/>
                    <a:gd name="T1" fmla="*/ 0 h 2"/>
                    <a:gd name="T2" fmla="*/ 2147483647 w 4"/>
                    <a:gd name="T3" fmla="*/ 2147483647 h 2"/>
                    <a:gd name="T4" fmla="*/ 2147483647 w 4"/>
                    <a:gd name="T5" fmla="*/ 2147483647 h 2"/>
                    <a:gd name="T6" fmla="*/ 2147483647 w 4"/>
                    <a:gd name="T7" fmla="*/ 2147483647 h 2"/>
                    <a:gd name="T8" fmla="*/ 2147483647 w 4"/>
                    <a:gd name="T9" fmla="*/ 2147483647 h 2"/>
                    <a:gd name="T10" fmla="*/ 2147483647 w 4"/>
                    <a:gd name="T11" fmla="*/ 0 h 2"/>
                    <a:gd name="T12" fmla="*/ 2147483647 w 4"/>
                    <a:gd name="T13" fmla="*/ 2147483647 h 2"/>
                    <a:gd name="T14" fmla="*/ 2147483647 w 4"/>
                    <a:gd name="T15" fmla="*/ 2147483647 h 2"/>
                    <a:gd name="T16" fmla="*/ 2147483647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2"/>
                      </a:lnTo>
                      <a:lnTo>
                        <a:pt x="2" y="1"/>
                      </a:lnTo>
                      <a:lnTo>
                        <a:pt x="3"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3" name="Freeform 1919"/>
                <p:cNvSpPr>
                  <a:spLocks/>
                </p:cNvSpPr>
                <p:nvPr/>
              </p:nvSpPr>
              <p:spPr bwMode="auto">
                <a:xfrm>
                  <a:off x="5436258" y="1924516"/>
                  <a:ext cx="10446" cy="24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0 h 3"/>
                    <a:gd name="T10" fmla="*/ 2147483647 w 5"/>
                    <a:gd name="T11" fmla="*/ 0 h 3"/>
                    <a:gd name="T12" fmla="*/ 2147483647 w 5"/>
                    <a:gd name="T13" fmla="*/ 2147483647 h 3"/>
                    <a:gd name="T14" fmla="*/ 2147483647 w 5"/>
                    <a:gd name="T15" fmla="*/ 0 h 3"/>
                    <a:gd name="T16" fmla="*/ 2147483647 w 5"/>
                    <a:gd name="T17" fmla="*/ 2147483647 h 3"/>
                    <a:gd name="T18" fmla="*/ 2147483647 w 5"/>
                    <a:gd name="T19" fmla="*/ 0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2"/>
                      </a:moveTo>
                      <a:lnTo>
                        <a:pt x="1" y="3"/>
                      </a:lnTo>
                      <a:lnTo>
                        <a:pt x="2" y="1"/>
                      </a:lnTo>
                      <a:lnTo>
                        <a:pt x="2" y="0"/>
                      </a:lnTo>
                      <a:lnTo>
                        <a:pt x="3" y="0"/>
                      </a:lnTo>
                      <a:lnTo>
                        <a:pt x="3" y="1"/>
                      </a:lnTo>
                      <a:lnTo>
                        <a:pt x="3" y="0"/>
                      </a:lnTo>
                      <a:lnTo>
                        <a:pt x="4" y="1"/>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4" name="Freeform 1920"/>
                <p:cNvSpPr>
                  <a:spLocks/>
                </p:cNvSpPr>
                <p:nvPr/>
              </p:nvSpPr>
              <p:spPr bwMode="auto">
                <a:xfrm>
                  <a:off x="5446704" y="1919651"/>
                  <a:ext cx="20893" cy="5677"/>
                </a:xfrm>
                <a:custGeom>
                  <a:avLst/>
                  <a:gdLst>
                    <a:gd name="T0" fmla="*/ 0 w 11"/>
                    <a:gd name="T1" fmla="*/ 2147483647 h 7"/>
                    <a:gd name="T2" fmla="*/ 2147483647 w 11"/>
                    <a:gd name="T3" fmla="*/ 2147483647 h 7"/>
                    <a:gd name="T4" fmla="*/ 2147483647 w 11"/>
                    <a:gd name="T5" fmla="*/ 2147483647 h 7"/>
                    <a:gd name="T6" fmla="*/ 2147483647 w 11"/>
                    <a:gd name="T7" fmla="*/ 2147483647 h 7"/>
                    <a:gd name="T8" fmla="*/ 2147483647 w 11"/>
                    <a:gd name="T9" fmla="*/ 2147483647 h 7"/>
                    <a:gd name="T10" fmla="*/ 2147483647 w 11"/>
                    <a:gd name="T11" fmla="*/ 2147483647 h 7"/>
                    <a:gd name="T12" fmla="*/ 2147483647 w 11"/>
                    <a:gd name="T13" fmla="*/ 2147483647 h 7"/>
                    <a:gd name="T14" fmla="*/ 2147483647 w 11"/>
                    <a:gd name="T15" fmla="*/ 2147483647 h 7"/>
                    <a:gd name="T16" fmla="*/ 2147483647 w 11"/>
                    <a:gd name="T17" fmla="*/ 2147483647 h 7"/>
                    <a:gd name="T18" fmla="*/ 2147483647 w 11"/>
                    <a:gd name="T19" fmla="*/ 2147483647 h 7"/>
                    <a:gd name="T20" fmla="*/ 2147483647 w 11"/>
                    <a:gd name="T21" fmla="*/ 2147483647 h 7"/>
                    <a:gd name="T22" fmla="*/ 2147483647 w 11"/>
                    <a:gd name="T23" fmla="*/ 2147483647 h 7"/>
                    <a:gd name="T24" fmla="*/ 2147483647 w 11"/>
                    <a:gd name="T25" fmla="*/ 0 h 7"/>
                    <a:gd name="T26" fmla="*/ 2147483647 w 11"/>
                    <a:gd name="T27" fmla="*/ 0 h 7"/>
                    <a:gd name="T28" fmla="*/ 2147483647 w 11"/>
                    <a:gd name="T29" fmla="*/ 0 h 7"/>
                    <a:gd name="T30" fmla="*/ 2147483647 w 11"/>
                    <a:gd name="T31" fmla="*/ 0 h 7"/>
                    <a:gd name="T32" fmla="*/ 2147483647 w 11"/>
                    <a:gd name="T33" fmla="*/ 0 h 7"/>
                    <a:gd name="T34" fmla="*/ 2147483647 w 11"/>
                    <a:gd name="T35" fmla="*/ 2147483647 h 7"/>
                    <a:gd name="T36" fmla="*/ 2147483647 w 11"/>
                    <a:gd name="T37" fmla="*/ 2147483647 h 7"/>
                    <a:gd name="T38" fmla="*/ 2147483647 w 11"/>
                    <a:gd name="T39" fmla="*/ 2147483647 h 7"/>
                    <a:gd name="T40" fmla="*/ 2147483647 w 11"/>
                    <a:gd name="T41" fmla="*/ 2147483647 h 7"/>
                    <a:gd name="T42" fmla="*/ 2147483647 w 11"/>
                    <a:gd name="T43" fmla="*/ 2147483647 h 7"/>
                    <a:gd name="T44" fmla="*/ 2147483647 w 11"/>
                    <a:gd name="T45" fmla="*/ 2147483647 h 7"/>
                    <a:gd name="T46" fmla="*/ 2147483647 w 11"/>
                    <a:gd name="T47" fmla="*/ 2147483647 h 7"/>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7">
                      <a:moveTo>
                        <a:pt x="0" y="7"/>
                      </a:moveTo>
                      <a:lnTo>
                        <a:pt x="1" y="7"/>
                      </a:lnTo>
                      <a:lnTo>
                        <a:pt x="2" y="6"/>
                      </a:lnTo>
                      <a:lnTo>
                        <a:pt x="2" y="7"/>
                      </a:lnTo>
                      <a:lnTo>
                        <a:pt x="2" y="6"/>
                      </a:lnTo>
                      <a:lnTo>
                        <a:pt x="3" y="5"/>
                      </a:lnTo>
                      <a:lnTo>
                        <a:pt x="4" y="3"/>
                      </a:lnTo>
                      <a:lnTo>
                        <a:pt x="5" y="2"/>
                      </a:lnTo>
                      <a:lnTo>
                        <a:pt x="5" y="1"/>
                      </a:lnTo>
                      <a:lnTo>
                        <a:pt x="6" y="0"/>
                      </a:lnTo>
                      <a:lnTo>
                        <a:pt x="7" y="0"/>
                      </a:lnTo>
                      <a:lnTo>
                        <a:pt x="8" y="0"/>
                      </a:lnTo>
                      <a:lnTo>
                        <a:pt x="9" y="1"/>
                      </a:lnTo>
                      <a:lnTo>
                        <a:pt x="9" y="2"/>
                      </a:lnTo>
                      <a:lnTo>
                        <a:pt x="9" y="1"/>
                      </a:lnTo>
                      <a:lnTo>
                        <a:pt x="10" y="1"/>
                      </a:lnTo>
                      <a:lnTo>
                        <a:pt x="1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5" name="Freeform 1921"/>
                <p:cNvSpPr>
                  <a:spLocks/>
                </p:cNvSpPr>
                <p:nvPr/>
              </p:nvSpPr>
              <p:spPr bwMode="auto">
                <a:xfrm>
                  <a:off x="5467597" y="1921273"/>
                  <a:ext cx="6268" cy="1622"/>
                </a:xfrm>
                <a:custGeom>
                  <a:avLst/>
                  <a:gdLst>
                    <a:gd name="T0" fmla="*/ 0 w 3"/>
                    <a:gd name="T1" fmla="*/ 0 h 2"/>
                    <a:gd name="T2" fmla="*/ 2147483647 w 3"/>
                    <a:gd name="T3" fmla="*/ 2147483647 h 2"/>
                    <a:gd name="T4" fmla="*/ 2147483647 w 3"/>
                    <a:gd name="T5" fmla="*/ 2147483647 h 2"/>
                    <a:gd name="T6" fmla="*/ 2147483647 w 3"/>
                    <a:gd name="T7" fmla="*/ 2147483647 h 2"/>
                    <a:gd name="T8" fmla="*/ 2147483647 w 3"/>
                    <a:gd name="T9" fmla="*/ 0 h 2"/>
                    <a:gd name="T10" fmla="*/ 2147483647 w 3"/>
                    <a:gd name="T11" fmla="*/ 2147483647 h 2"/>
                    <a:gd name="T12" fmla="*/ 2147483647 w 3"/>
                    <a:gd name="T13" fmla="*/ 2147483647 h 2"/>
                    <a:gd name="T14" fmla="*/ 2147483647 w 3"/>
                    <a:gd name="T15" fmla="*/ 2147483647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2"/>
                      </a:lnTo>
                      <a:lnTo>
                        <a:pt x="1" y="1"/>
                      </a:lnTo>
                      <a:lnTo>
                        <a:pt x="2" y="0"/>
                      </a:lnTo>
                      <a:lnTo>
                        <a:pt x="3"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6" name="Freeform 1922"/>
                <p:cNvSpPr>
                  <a:spLocks/>
                </p:cNvSpPr>
                <p:nvPr/>
              </p:nvSpPr>
              <p:spPr bwMode="auto">
                <a:xfrm>
                  <a:off x="5473865" y="1922894"/>
                  <a:ext cx="8357" cy="1622"/>
                </a:xfrm>
                <a:custGeom>
                  <a:avLst/>
                  <a:gdLst>
                    <a:gd name="T0" fmla="*/ 0 w 4"/>
                    <a:gd name="T1" fmla="*/ 0 h 2"/>
                    <a:gd name="T2" fmla="*/ 2147483647 w 4"/>
                    <a:gd name="T3" fmla="*/ 0 h 2"/>
                    <a:gd name="T4" fmla="*/ 2147483647 w 4"/>
                    <a:gd name="T5" fmla="*/ 2147483647 h 2"/>
                    <a:gd name="T6" fmla="*/ 2147483647 w 4"/>
                    <a:gd name="T7" fmla="*/ 2147483647 h 2"/>
                    <a:gd name="T8" fmla="*/ 2147483647 w 4"/>
                    <a:gd name="T9" fmla="*/ 2147483647 h 2"/>
                    <a:gd name="T10" fmla="*/ 2147483647 w 4"/>
                    <a:gd name="T11" fmla="*/ 2147483647 h 2"/>
                    <a:gd name="T12" fmla="*/ 2147483647 w 4"/>
                    <a:gd name="T13" fmla="*/ 2147483647 h 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 h="2">
                      <a:moveTo>
                        <a:pt x="0" y="0"/>
                      </a:moveTo>
                      <a:lnTo>
                        <a:pt x="1" y="0"/>
                      </a:lnTo>
                      <a:lnTo>
                        <a:pt x="2" y="2"/>
                      </a:lnTo>
                      <a:lnTo>
                        <a:pt x="3" y="2"/>
                      </a:lnTo>
                      <a:lnTo>
                        <a:pt x="4"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7" name="Freeform 1923"/>
                <p:cNvSpPr>
                  <a:spLocks/>
                </p:cNvSpPr>
                <p:nvPr/>
              </p:nvSpPr>
              <p:spPr bwMode="auto">
                <a:xfrm>
                  <a:off x="5482222" y="1924516"/>
                  <a:ext cx="10446" cy="2433"/>
                </a:xfrm>
                <a:custGeom>
                  <a:avLst/>
                  <a:gdLst>
                    <a:gd name="T0" fmla="*/ 0 w 5"/>
                    <a:gd name="T1" fmla="*/ 0 h 3"/>
                    <a:gd name="T2" fmla="*/ 2147483647 w 5"/>
                    <a:gd name="T3" fmla="*/ 2147483647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0"/>
                      </a:moveTo>
                      <a:lnTo>
                        <a:pt x="1" y="3"/>
                      </a:lnTo>
                      <a:lnTo>
                        <a:pt x="1" y="1"/>
                      </a:lnTo>
                      <a:lnTo>
                        <a:pt x="2" y="2"/>
                      </a:lnTo>
                      <a:lnTo>
                        <a:pt x="3" y="3"/>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8" name="Freeform 1924"/>
                <p:cNvSpPr>
                  <a:spLocks/>
                </p:cNvSpPr>
                <p:nvPr/>
              </p:nvSpPr>
              <p:spPr bwMode="auto">
                <a:xfrm>
                  <a:off x="5492669" y="1924516"/>
                  <a:ext cx="10446" cy="24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0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2147483647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2" y="3"/>
                      </a:lnTo>
                      <a:lnTo>
                        <a:pt x="2" y="0"/>
                      </a:lnTo>
                      <a:lnTo>
                        <a:pt x="3" y="1"/>
                      </a:lnTo>
                      <a:lnTo>
                        <a:pt x="4" y="1"/>
                      </a:lnTo>
                      <a:lnTo>
                        <a:pt x="5" y="1"/>
                      </a:lnTo>
                      <a:lnTo>
                        <a:pt x="5" y="2"/>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39" name="Freeform 1925"/>
                <p:cNvSpPr>
                  <a:spLocks/>
                </p:cNvSpPr>
                <p:nvPr/>
              </p:nvSpPr>
              <p:spPr bwMode="auto">
                <a:xfrm>
                  <a:off x="5503115" y="1923705"/>
                  <a:ext cx="12536" cy="2433"/>
                </a:xfrm>
                <a:custGeom>
                  <a:avLst/>
                  <a:gdLst>
                    <a:gd name="T0" fmla="*/ 0 w 7"/>
                    <a:gd name="T1" fmla="*/ 2147483647 h 3"/>
                    <a:gd name="T2" fmla="*/ 2147483647 w 7"/>
                    <a:gd name="T3" fmla="*/ 2147483647 h 3"/>
                    <a:gd name="T4" fmla="*/ 2147483647 w 7"/>
                    <a:gd name="T5" fmla="*/ 2147483647 h 3"/>
                    <a:gd name="T6" fmla="*/ 2147483647 w 7"/>
                    <a:gd name="T7" fmla="*/ 2147483647 h 3"/>
                    <a:gd name="T8" fmla="*/ 2147483647 w 7"/>
                    <a:gd name="T9" fmla="*/ 2147483647 h 3"/>
                    <a:gd name="T10" fmla="*/ 2147483647 w 7"/>
                    <a:gd name="T11" fmla="*/ 2147483647 h 3"/>
                    <a:gd name="T12" fmla="*/ 2147483647 w 7"/>
                    <a:gd name="T13" fmla="*/ 2147483647 h 3"/>
                    <a:gd name="T14" fmla="*/ 2147483647 w 7"/>
                    <a:gd name="T15" fmla="*/ 2147483647 h 3"/>
                    <a:gd name="T16" fmla="*/ 2147483647 w 7"/>
                    <a:gd name="T17" fmla="*/ 2147483647 h 3"/>
                    <a:gd name="T18" fmla="*/ 2147483647 w 7"/>
                    <a:gd name="T19" fmla="*/ 0 h 3"/>
                    <a:gd name="T20" fmla="*/ 2147483647 w 7"/>
                    <a:gd name="T21" fmla="*/ 2147483647 h 3"/>
                    <a:gd name="T22" fmla="*/ 2147483647 w 7"/>
                    <a:gd name="T23" fmla="*/ 0 h 3"/>
                    <a:gd name="T24" fmla="*/ 2147483647 w 7"/>
                    <a:gd name="T25" fmla="*/ 0 h 3"/>
                    <a:gd name="T26" fmla="*/ 2147483647 w 7"/>
                    <a:gd name="T27" fmla="*/ 2147483647 h 3"/>
                    <a:gd name="T28" fmla="*/ 2147483647 w 7"/>
                    <a:gd name="T29" fmla="*/ 2147483647 h 3"/>
                    <a:gd name="T30" fmla="*/ 2147483647 w 7"/>
                    <a:gd name="T31" fmla="*/ 2147483647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3"/>
                      </a:moveTo>
                      <a:lnTo>
                        <a:pt x="1" y="3"/>
                      </a:lnTo>
                      <a:lnTo>
                        <a:pt x="2" y="3"/>
                      </a:lnTo>
                      <a:lnTo>
                        <a:pt x="3" y="2"/>
                      </a:lnTo>
                      <a:lnTo>
                        <a:pt x="4" y="1"/>
                      </a:lnTo>
                      <a:lnTo>
                        <a:pt x="4" y="2"/>
                      </a:lnTo>
                      <a:lnTo>
                        <a:pt x="4" y="1"/>
                      </a:lnTo>
                      <a:lnTo>
                        <a:pt x="5" y="0"/>
                      </a:lnTo>
                      <a:lnTo>
                        <a:pt x="5" y="1"/>
                      </a:lnTo>
                      <a:lnTo>
                        <a:pt x="5" y="0"/>
                      </a:lnTo>
                      <a:lnTo>
                        <a:pt x="6" y="0"/>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0" name="Freeform 1926"/>
                <p:cNvSpPr>
                  <a:spLocks/>
                </p:cNvSpPr>
                <p:nvPr/>
              </p:nvSpPr>
              <p:spPr bwMode="auto">
                <a:xfrm>
                  <a:off x="5515651" y="1924516"/>
                  <a:ext cx="4179" cy="1622"/>
                </a:xfrm>
                <a:custGeom>
                  <a:avLst/>
                  <a:gdLst>
                    <a:gd name="T0" fmla="*/ 0 w 2"/>
                    <a:gd name="T1" fmla="*/ 2147483647 h 2"/>
                    <a:gd name="T2" fmla="*/ 2147483647 w 2"/>
                    <a:gd name="T3" fmla="*/ 2147483647 h 2"/>
                    <a:gd name="T4" fmla="*/ 2147483647 w 2"/>
                    <a:gd name="T5" fmla="*/ 0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1"/>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1" name="Freeform 1927"/>
                <p:cNvSpPr>
                  <a:spLocks/>
                </p:cNvSpPr>
                <p:nvPr/>
              </p:nvSpPr>
              <p:spPr bwMode="auto">
                <a:xfrm>
                  <a:off x="5519830" y="1925327"/>
                  <a:ext cx="20893" cy="1622"/>
                </a:xfrm>
                <a:custGeom>
                  <a:avLst/>
                  <a:gdLst>
                    <a:gd name="T0" fmla="*/ 0 w 10"/>
                    <a:gd name="T1" fmla="*/ 2147483647 h 2"/>
                    <a:gd name="T2" fmla="*/ 2147483647 w 10"/>
                    <a:gd name="T3" fmla="*/ 2147483647 h 2"/>
                    <a:gd name="T4" fmla="*/ 2147483647 w 10"/>
                    <a:gd name="T5" fmla="*/ 2147483647 h 2"/>
                    <a:gd name="T6" fmla="*/ 2147483647 w 10"/>
                    <a:gd name="T7" fmla="*/ 2147483647 h 2"/>
                    <a:gd name="T8" fmla="*/ 2147483647 w 10"/>
                    <a:gd name="T9" fmla="*/ 0 h 2"/>
                    <a:gd name="T10" fmla="*/ 2147483647 w 10"/>
                    <a:gd name="T11" fmla="*/ 2147483647 h 2"/>
                    <a:gd name="T12" fmla="*/ 2147483647 w 10"/>
                    <a:gd name="T13" fmla="*/ 2147483647 h 2"/>
                    <a:gd name="T14" fmla="*/ 2147483647 w 10"/>
                    <a:gd name="T15" fmla="*/ 2147483647 h 2"/>
                    <a:gd name="T16" fmla="*/ 2147483647 w 10"/>
                    <a:gd name="T17" fmla="*/ 0 h 2"/>
                    <a:gd name="T18" fmla="*/ 2147483647 w 10"/>
                    <a:gd name="T19" fmla="*/ 2147483647 h 2"/>
                    <a:gd name="T20" fmla="*/ 2147483647 w 10"/>
                    <a:gd name="T21" fmla="*/ 2147483647 h 2"/>
                    <a:gd name="T22" fmla="*/ 2147483647 w 10"/>
                    <a:gd name="T23" fmla="*/ 2147483647 h 2"/>
                    <a:gd name="T24" fmla="*/ 2147483647 w 10"/>
                    <a:gd name="T25" fmla="*/ 2147483647 h 2"/>
                    <a:gd name="T26" fmla="*/ 2147483647 w 10"/>
                    <a:gd name="T27" fmla="*/ 2147483647 h 2"/>
                    <a:gd name="T28" fmla="*/ 2147483647 w 10"/>
                    <a:gd name="T29" fmla="*/ 2147483647 h 2"/>
                    <a:gd name="T30" fmla="*/ 2147483647 w 10"/>
                    <a:gd name="T31" fmla="*/ 2147483647 h 2"/>
                    <a:gd name="T32" fmla="*/ 2147483647 w 10"/>
                    <a:gd name="T33" fmla="*/ 2147483647 h 2"/>
                    <a:gd name="T34" fmla="*/ 2147483647 w 10"/>
                    <a:gd name="T35" fmla="*/ 0 h 2"/>
                    <a:gd name="T36" fmla="*/ 2147483647 w 10"/>
                    <a:gd name="T37" fmla="*/ 2147483647 h 2"/>
                    <a:gd name="T38" fmla="*/ 2147483647 w 10"/>
                    <a:gd name="T39" fmla="*/ 0 h 2"/>
                    <a:gd name="T40" fmla="*/ 2147483647 w 10"/>
                    <a:gd name="T41" fmla="*/ 2147483647 h 2"/>
                    <a:gd name="T42" fmla="*/ 2147483647 w 10"/>
                    <a:gd name="T43" fmla="*/ 2147483647 h 2"/>
                    <a:gd name="T44" fmla="*/ 2147483647 w 10"/>
                    <a:gd name="T45" fmla="*/ 2147483647 h 2"/>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2">
                      <a:moveTo>
                        <a:pt x="0" y="1"/>
                      </a:moveTo>
                      <a:lnTo>
                        <a:pt x="1" y="2"/>
                      </a:lnTo>
                      <a:lnTo>
                        <a:pt x="2" y="2"/>
                      </a:lnTo>
                      <a:lnTo>
                        <a:pt x="2" y="0"/>
                      </a:lnTo>
                      <a:lnTo>
                        <a:pt x="3" y="1"/>
                      </a:lnTo>
                      <a:lnTo>
                        <a:pt x="4" y="0"/>
                      </a:lnTo>
                      <a:lnTo>
                        <a:pt x="5" y="1"/>
                      </a:lnTo>
                      <a:lnTo>
                        <a:pt x="6" y="1"/>
                      </a:lnTo>
                      <a:lnTo>
                        <a:pt x="7" y="2"/>
                      </a:lnTo>
                      <a:lnTo>
                        <a:pt x="7" y="1"/>
                      </a:lnTo>
                      <a:lnTo>
                        <a:pt x="8" y="1"/>
                      </a:lnTo>
                      <a:lnTo>
                        <a:pt x="9" y="0"/>
                      </a:lnTo>
                      <a:lnTo>
                        <a:pt x="9" y="1"/>
                      </a:lnTo>
                      <a:lnTo>
                        <a:pt x="9" y="0"/>
                      </a:lnTo>
                      <a:lnTo>
                        <a:pt x="10" y="1"/>
                      </a:lnTo>
                      <a:lnTo>
                        <a:pt x="10" y="2"/>
                      </a:lnTo>
                      <a:lnTo>
                        <a:pt x="10"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2" name="Freeform 1928"/>
                <p:cNvSpPr>
                  <a:spLocks/>
                </p:cNvSpPr>
                <p:nvPr/>
              </p:nvSpPr>
              <p:spPr bwMode="auto">
                <a:xfrm>
                  <a:off x="5540723" y="1926949"/>
                  <a:ext cx="4179" cy="811"/>
                </a:xfrm>
                <a:custGeom>
                  <a:avLst/>
                  <a:gdLst>
                    <a:gd name="T0" fmla="*/ 0 w 2"/>
                    <a:gd name="T1" fmla="*/ 0 h 1"/>
                    <a:gd name="T2" fmla="*/ 2147483647 w 2"/>
                    <a:gd name="T3" fmla="*/ 0 h 1"/>
                    <a:gd name="T4" fmla="*/ 2147483647 w 2"/>
                    <a:gd name="T5" fmla="*/ 2147483647 h 1"/>
                    <a:gd name="T6" fmla="*/ 2147483647 w 2"/>
                    <a:gd name="T7" fmla="*/ 2147483647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3" name="Freeform 1929"/>
                <p:cNvSpPr>
                  <a:spLocks/>
                </p:cNvSpPr>
                <p:nvPr/>
              </p:nvSpPr>
              <p:spPr bwMode="auto">
                <a:xfrm>
                  <a:off x="5544901" y="1925327"/>
                  <a:ext cx="8357" cy="2433"/>
                </a:xfrm>
                <a:custGeom>
                  <a:avLst/>
                  <a:gdLst>
                    <a:gd name="T0" fmla="*/ 0 w 4"/>
                    <a:gd name="T1" fmla="*/ 2147483647 h 3"/>
                    <a:gd name="T2" fmla="*/ 2147483647 w 4"/>
                    <a:gd name="T3" fmla="*/ 2147483647 h 3"/>
                    <a:gd name="T4" fmla="*/ 2147483647 w 4"/>
                    <a:gd name="T5" fmla="*/ 2147483647 h 3"/>
                    <a:gd name="T6" fmla="*/ 2147483647 w 4"/>
                    <a:gd name="T7" fmla="*/ 2147483647 h 3"/>
                    <a:gd name="T8" fmla="*/ 2147483647 w 4"/>
                    <a:gd name="T9" fmla="*/ 2147483647 h 3"/>
                    <a:gd name="T10" fmla="*/ 2147483647 w 4"/>
                    <a:gd name="T11" fmla="*/ 2147483647 h 3"/>
                    <a:gd name="T12" fmla="*/ 2147483647 w 4"/>
                    <a:gd name="T13" fmla="*/ 0 h 3"/>
                    <a:gd name="T14" fmla="*/ 2147483647 w 4"/>
                    <a:gd name="T15" fmla="*/ 0 h 3"/>
                    <a:gd name="T16" fmla="*/ 2147483647 w 4"/>
                    <a:gd name="T17" fmla="*/ 0 h 3"/>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3">
                      <a:moveTo>
                        <a:pt x="0" y="3"/>
                      </a:moveTo>
                      <a:lnTo>
                        <a:pt x="1" y="3"/>
                      </a:lnTo>
                      <a:lnTo>
                        <a:pt x="2" y="2"/>
                      </a:lnTo>
                      <a:lnTo>
                        <a:pt x="3"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4" name="Freeform 1930"/>
                <p:cNvSpPr>
                  <a:spLocks/>
                </p:cNvSpPr>
                <p:nvPr/>
              </p:nvSpPr>
              <p:spPr bwMode="auto">
                <a:xfrm>
                  <a:off x="5553258" y="1925327"/>
                  <a:ext cx="6268" cy="1622"/>
                </a:xfrm>
                <a:custGeom>
                  <a:avLst/>
                  <a:gdLst>
                    <a:gd name="T0" fmla="*/ 0 w 3"/>
                    <a:gd name="T1" fmla="*/ 0 h 2"/>
                    <a:gd name="T2" fmla="*/ 2147483647 w 3"/>
                    <a:gd name="T3" fmla="*/ 2147483647 h 2"/>
                    <a:gd name="T4" fmla="*/ 2147483647 w 3"/>
                    <a:gd name="T5" fmla="*/ 2147483647 h 2"/>
                    <a:gd name="T6" fmla="*/ 2147483647 w 3"/>
                    <a:gd name="T7" fmla="*/ 0 h 2"/>
                    <a:gd name="T8" fmla="*/ 2147483647 w 3"/>
                    <a:gd name="T9" fmla="*/ 0 h 2"/>
                    <a:gd name="T10" fmla="*/ 2147483647 w 3"/>
                    <a:gd name="T11" fmla="*/ 2147483647 h 2"/>
                    <a:gd name="T12" fmla="*/ 2147483647 w 3"/>
                    <a:gd name="T13" fmla="*/ 2147483647 h 2"/>
                    <a:gd name="T14" fmla="*/ 2147483647 w 3"/>
                    <a:gd name="T15" fmla="*/ 2147483647 h 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2">
                      <a:moveTo>
                        <a:pt x="0" y="0"/>
                      </a:moveTo>
                      <a:lnTo>
                        <a:pt x="1" y="1"/>
                      </a:lnTo>
                      <a:lnTo>
                        <a:pt x="1" y="0"/>
                      </a:lnTo>
                      <a:lnTo>
                        <a:pt x="2" y="0"/>
                      </a:lnTo>
                      <a:lnTo>
                        <a:pt x="3" y="1"/>
                      </a:lnTo>
                      <a:lnTo>
                        <a:pt x="3" y="2"/>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5" name="Freeform 1931"/>
                <p:cNvSpPr>
                  <a:spLocks/>
                </p:cNvSpPr>
                <p:nvPr/>
              </p:nvSpPr>
              <p:spPr bwMode="auto">
                <a:xfrm>
                  <a:off x="5559526" y="1922894"/>
                  <a:ext cx="18804" cy="4866"/>
                </a:xfrm>
                <a:custGeom>
                  <a:avLst/>
                  <a:gdLst>
                    <a:gd name="T0" fmla="*/ 0 w 10"/>
                    <a:gd name="T1" fmla="*/ 2147483647 h 6"/>
                    <a:gd name="T2" fmla="*/ 2147483647 w 10"/>
                    <a:gd name="T3" fmla="*/ 2147483647 h 6"/>
                    <a:gd name="T4" fmla="*/ 2147483647 w 10"/>
                    <a:gd name="T5" fmla="*/ 2147483647 h 6"/>
                    <a:gd name="T6" fmla="*/ 2147483647 w 10"/>
                    <a:gd name="T7" fmla="*/ 2147483647 h 6"/>
                    <a:gd name="T8" fmla="*/ 2147483647 w 10"/>
                    <a:gd name="T9" fmla="*/ 2147483647 h 6"/>
                    <a:gd name="T10" fmla="*/ 2147483647 w 10"/>
                    <a:gd name="T11" fmla="*/ 2147483647 h 6"/>
                    <a:gd name="T12" fmla="*/ 2147483647 w 10"/>
                    <a:gd name="T13" fmla="*/ 2147483647 h 6"/>
                    <a:gd name="T14" fmla="*/ 2147483647 w 10"/>
                    <a:gd name="T15" fmla="*/ 2147483647 h 6"/>
                    <a:gd name="T16" fmla="*/ 2147483647 w 10"/>
                    <a:gd name="T17" fmla="*/ 2147483647 h 6"/>
                    <a:gd name="T18" fmla="*/ 2147483647 w 10"/>
                    <a:gd name="T19" fmla="*/ 2147483647 h 6"/>
                    <a:gd name="T20" fmla="*/ 2147483647 w 10"/>
                    <a:gd name="T21" fmla="*/ 2147483647 h 6"/>
                    <a:gd name="T22" fmla="*/ 2147483647 w 10"/>
                    <a:gd name="T23" fmla="*/ 2147483647 h 6"/>
                    <a:gd name="T24" fmla="*/ 2147483647 w 10"/>
                    <a:gd name="T25" fmla="*/ 2147483647 h 6"/>
                    <a:gd name="T26" fmla="*/ 2147483647 w 10"/>
                    <a:gd name="T27" fmla="*/ 2147483647 h 6"/>
                    <a:gd name="T28" fmla="*/ 2147483647 w 10"/>
                    <a:gd name="T29" fmla="*/ 2147483647 h 6"/>
                    <a:gd name="T30" fmla="*/ 2147483647 w 10"/>
                    <a:gd name="T31" fmla="*/ 2147483647 h 6"/>
                    <a:gd name="T32" fmla="*/ 2147483647 w 10"/>
                    <a:gd name="T33" fmla="*/ 2147483647 h 6"/>
                    <a:gd name="T34" fmla="*/ 2147483647 w 10"/>
                    <a:gd name="T35" fmla="*/ 2147483647 h 6"/>
                    <a:gd name="T36" fmla="*/ 2147483647 w 10"/>
                    <a:gd name="T37" fmla="*/ 2147483647 h 6"/>
                    <a:gd name="T38" fmla="*/ 2147483647 w 10"/>
                    <a:gd name="T39" fmla="*/ 0 h 6"/>
                    <a:gd name="T40" fmla="*/ 2147483647 w 10"/>
                    <a:gd name="T41" fmla="*/ 0 h 6"/>
                    <a:gd name="T42" fmla="*/ 2147483647 w 10"/>
                    <a:gd name="T43" fmla="*/ 2147483647 h 6"/>
                    <a:gd name="T44" fmla="*/ 2147483647 w 10"/>
                    <a:gd name="T45" fmla="*/ 0 h 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6">
                      <a:moveTo>
                        <a:pt x="0" y="5"/>
                      </a:moveTo>
                      <a:lnTo>
                        <a:pt x="1" y="6"/>
                      </a:lnTo>
                      <a:lnTo>
                        <a:pt x="2" y="5"/>
                      </a:lnTo>
                      <a:lnTo>
                        <a:pt x="3" y="5"/>
                      </a:lnTo>
                      <a:lnTo>
                        <a:pt x="4" y="4"/>
                      </a:lnTo>
                      <a:lnTo>
                        <a:pt x="5" y="3"/>
                      </a:lnTo>
                      <a:lnTo>
                        <a:pt x="5" y="2"/>
                      </a:lnTo>
                      <a:lnTo>
                        <a:pt x="6" y="2"/>
                      </a:lnTo>
                      <a:lnTo>
                        <a:pt x="7" y="2"/>
                      </a:lnTo>
                      <a:lnTo>
                        <a:pt x="7" y="1"/>
                      </a:lnTo>
                      <a:lnTo>
                        <a:pt x="8" y="1"/>
                      </a:lnTo>
                      <a:lnTo>
                        <a:pt x="9" y="1"/>
                      </a:lnTo>
                      <a:lnTo>
                        <a:pt x="9" y="0"/>
                      </a:lnTo>
                      <a:lnTo>
                        <a:pt x="10" y="0"/>
                      </a:lnTo>
                      <a:lnTo>
                        <a:pt x="10" y="1"/>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6" name="Freeform 1932"/>
                <p:cNvSpPr>
                  <a:spLocks/>
                </p:cNvSpPr>
                <p:nvPr/>
              </p:nvSpPr>
              <p:spPr bwMode="auto">
                <a:xfrm>
                  <a:off x="5578330" y="1922894"/>
                  <a:ext cx="12536" cy="1622"/>
                </a:xfrm>
                <a:custGeom>
                  <a:avLst/>
                  <a:gdLst>
                    <a:gd name="T0" fmla="*/ 0 w 6"/>
                    <a:gd name="T1" fmla="*/ 2147483647 h 2"/>
                    <a:gd name="T2" fmla="*/ 2147483647 w 6"/>
                    <a:gd name="T3" fmla="*/ 2147483647 h 2"/>
                    <a:gd name="T4" fmla="*/ 2147483647 w 6"/>
                    <a:gd name="T5" fmla="*/ 2147483647 h 2"/>
                    <a:gd name="T6" fmla="*/ 2147483647 w 6"/>
                    <a:gd name="T7" fmla="*/ 2147483647 h 2"/>
                    <a:gd name="T8" fmla="*/ 2147483647 w 6"/>
                    <a:gd name="T9" fmla="*/ 2147483647 h 2"/>
                    <a:gd name="T10" fmla="*/ 2147483647 w 6"/>
                    <a:gd name="T11" fmla="*/ 2147483647 h 2"/>
                    <a:gd name="T12" fmla="*/ 2147483647 w 6"/>
                    <a:gd name="T13" fmla="*/ 2147483647 h 2"/>
                    <a:gd name="T14" fmla="*/ 2147483647 w 6"/>
                    <a:gd name="T15" fmla="*/ 2147483647 h 2"/>
                    <a:gd name="T16" fmla="*/ 2147483647 w 6"/>
                    <a:gd name="T17" fmla="*/ 2147483647 h 2"/>
                    <a:gd name="T18" fmla="*/ 2147483647 w 6"/>
                    <a:gd name="T19" fmla="*/ 0 h 2"/>
                    <a:gd name="T20" fmla="*/ 2147483647 w 6"/>
                    <a:gd name="T21" fmla="*/ 2147483647 h 2"/>
                    <a:gd name="T22" fmla="*/ 2147483647 w 6"/>
                    <a:gd name="T23" fmla="*/ 2147483647 h 2"/>
                    <a:gd name="T24" fmla="*/ 2147483647 w 6"/>
                    <a:gd name="T25" fmla="*/ 2147483647 h 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2">
                      <a:moveTo>
                        <a:pt x="0" y="1"/>
                      </a:moveTo>
                      <a:lnTo>
                        <a:pt x="1" y="2"/>
                      </a:lnTo>
                      <a:lnTo>
                        <a:pt x="2" y="1"/>
                      </a:lnTo>
                      <a:lnTo>
                        <a:pt x="3" y="1"/>
                      </a:lnTo>
                      <a:lnTo>
                        <a:pt x="4" y="1"/>
                      </a:lnTo>
                      <a:lnTo>
                        <a:pt x="5" y="0"/>
                      </a:lnTo>
                      <a:lnTo>
                        <a:pt x="6"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7" name="Freeform 1933"/>
                <p:cNvSpPr>
                  <a:spLocks/>
                </p:cNvSpPr>
                <p:nvPr/>
              </p:nvSpPr>
              <p:spPr bwMode="auto">
                <a:xfrm>
                  <a:off x="5590866" y="1923705"/>
                  <a:ext cx="20893" cy="4055"/>
                </a:xfrm>
                <a:custGeom>
                  <a:avLst/>
                  <a:gdLst>
                    <a:gd name="T0" fmla="*/ 0 w 10"/>
                    <a:gd name="T1" fmla="*/ 2147483647 h 5"/>
                    <a:gd name="T2" fmla="*/ 2147483647 w 10"/>
                    <a:gd name="T3" fmla="*/ 2147483647 h 5"/>
                    <a:gd name="T4" fmla="*/ 2147483647 w 10"/>
                    <a:gd name="T5" fmla="*/ 2147483647 h 5"/>
                    <a:gd name="T6" fmla="*/ 2147483647 w 10"/>
                    <a:gd name="T7" fmla="*/ 0 h 5"/>
                    <a:gd name="T8" fmla="*/ 2147483647 w 10"/>
                    <a:gd name="T9" fmla="*/ 0 h 5"/>
                    <a:gd name="T10" fmla="*/ 2147483647 w 10"/>
                    <a:gd name="T11" fmla="*/ 2147483647 h 5"/>
                    <a:gd name="T12" fmla="*/ 2147483647 w 10"/>
                    <a:gd name="T13" fmla="*/ 2147483647 h 5"/>
                    <a:gd name="T14" fmla="*/ 2147483647 w 10"/>
                    <a:gd name="T15" fmla="*/ 2147483647 h 5"/>
                    <a:gd name="T16" fmla="*/ 2147483647 w 10"/>
                    <a:gd name="T17" fmla="*/ 2147483647 h 5"/>
                    <a:gd name="T18" fmla="*/ 2147483647 w 10"/>
                    <a:gd name="T19" fmla="*/ 2147483647 h 5"/>
                    <a:gd name="T20" fmla="*/ 2147483647 w 10"/>
                    <a:gd name="T21" fmla="*/ 2147483647 h 5"/>
                    <a:gd name="T22" fmla="*/ 2147483647 w 10"/>
                    <a:gd name="T23" fmla="*/ 2147483647 h 5"/>
                    <a:gd name="T24" fmla="*/ 2147483647 w 10"/>
                    <a:gd name="T25" fmla="*/ 2147483647 h 5"/>
                    <a:gd name="T26" fmla="*/ 2147483647 w 10"/>
                    <a:gd name="T27" fmla="*/ 2147483647 h 5"/>
                    <a:gd name="T28" fmla="*/ 2147483647 w 10"/>
                    <a:gd name="T29" fmla="*/ 2147483647 h 5"/>
                    <a:gd name="T30" fmla="*/ 2147483647 w 10"/>
                    <a:gd name="T31" fmla="*/ 2147483647 h 5"/>
                    <a:gd name="T32" fmla="*/ 2147483647 w 10"/>
                    <a:gd name="T33" fmla="*/ 2147483647 h 5"/>
                    <a:gd name="T34" fmla="*/ 2147483647 w 10"/>
                    <a:gd name="T35" fmla="*/ 2147483647 h 5"/>
                    <a:gd name="T36" fmla="*/ 2147483647 w 10"/>
                    <a:gd name="T37" fmla="*/ 2147483647 h 5"/>
                    <a:gd name="T38" fmla="*/ 2147483647 w 10"/>
                    <a:gd name="T39" fmla="*/ 2147483647 h 5"/>
                    <a:gd name="T40" fmla="*/ 2147483647 w 10"/>
                    <a:gd name="T41" fmla="*/ 2147483647 h 5"/>
                    <a:gd name="T42" fmla="*/ 2147483647 w 10"/>
                    <a:gd name="T43" fmla="*/ 2147483647 h 5"/>
                    <a:gd name="T44" fmla="*/ 2147483647 w 10"/>
                    <a:gd name="T45" fmla="*/ 2147483647 h 5"/>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5">
                      <a:moveTo>
                        <a:pt x="0" y="1"/>
                      </a:moveTo>
                      <a:lnTo>
                        <a:pt x="1" y="1"/>
                      </a:lnTo>
                      <a:lnTo>
                        <a:pt x="1" y="0"/>
                      </a:lnTo>
                      <a:lnTo>
                        <a:pt x="2" y="0"/>
                      </a:lnTo>
                      <a:lnTo>
                        <a:pt x="3" y="1"/>
                      </a:lnTo>
                      <a:lnTo>
                        <a:pt x="3" y="3"/>
                      </a:lnTo>
                      <a:lnTo>
                        <a:pt x="3" y="1"/>
                      </a:lnTo>
                      <a:lnTo>
                        <a:pt x="4" y="3"/>
                      </a:lnTo>
                      <a:lnTo>
                        <a:pt x="5" y="5"/>
                      </a:lnTo>
                      <a:lnTo>
                        <a:pt x="5" y="4"/>
                      </a:lnTo>
                      <a:lnTo>
                        <a:pt x="6" y="5"/>
                      </a:lnTo>
                      <a:lnTo>
                        <a:pt x="7" y="4"/>
                      </a:lnTo>
                      <a:lnTo>
                        <a:pt x="7" y="5"/>
                      </a:lnTo>
                      <a:lnTo>
                        <a:pt x="7" y="4"/>
                      </a:lnTo>
                      <a:lnTo>
                        <a:pt x="8" y="5"/>
                      </a:lnTo>
                      <a:lnTo>
                        <a:pt x="8" y="3"/>
                      </a:lnTo>
                      <a:lnTo>
                        <a:pt x="9" y="3"/>
                      </a:lnTo>
                      <a:lnTo>
                        <a:pt x="10" y="3"/>
                      </a:lnTo>
                      <a:lnTo>
                        <a:pt x="10" y="4"/>
                      </a:lnTo>
                      <a:lnTo>
                        <a:pt x="10"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8" name="Freeform 1934"/>
                <p:cNvSpPr>
                  <a:spLocks/>
                </p:cNvSpPr>
                <p:nvPr/>
              </p:nvSpPr>
              <p:spPr bwMode="auto">
                <a:xfrm>
                  <a:off x="5611758" y="1926138"/>
                  <a:ext cx="2089" cy="811"/>
                </a:xfrm>
                <a:custGeom>
                  <a:avLst/>
                  <a:gdLst>
                    <a:gd name="T0" fmla="*/ 0 w 2"/>
                    <a:gd name="T1" fmla="*/ 2147483647 h 1"/>
                    <a:gd name="T2" fmla="*/ 2147483647 w 2"/>
                    <a:gd name="T3" fmla="*/ 2147483647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49" name="Freeform 1935"/>
                <p:cNvSpPr>
                  <a:spLocks/>
                </p:cNvSpPr>
                <p:nvPr/>
              </p:nvSpPr>
              <p:spPr bwMode="auto">
                <a:xfrm>
                  <a:off x="5613848" y="1926138"/>
                  <a:ext cx="4179" cy="811"/>
                </a:xfrm>
                <a:custGeom>
                  <a:avLst/>
                  <a:gdLst>
                    <a:gd name="T0" fmla="*/ 0 w 2"/>
                    <a:gd name="T1" fmla="*/ 0 h 1"/>
                    <a:gd name="T2" fmla="*/ 2147483647 w 2"/>
                    <a:gd name="T3" fmla="*/ 2147483647 h 1"/>
                    <a:gd name="T4" fmla="*/ 2147483647 w 2"/>
                    <a:gd name="T5" fmla="*/ 2147483647 h 1"/>
                    <a:gd name="T6" fmla="*/ 2147483647 w 2"/>
                    <a:gd name="T7" fmla="*/ 2147483647 h 1"/>
                    <a:gd name="T8" fmla="*/ 2147483647 w 2"/>
                    <a:gd name="T9" fmla="*/ 2147483647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0" name="Freeform 1936"/>
                <p:cNvSpPr>
                  <a:spLocks/>
                </p:cNvSpPr>
                <p:nvPr/>
              </p:nvSpPr>
              <p:spPr bwMode="auto">
                <a:xfrm>
                  <a:off x="5618026" y="1926138"/>
                  <a:ext cx="10446" cy="24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1"/>
                      </a:moveTo>
                      <a:lnTo>
                        <a:pt x="1" y="2"/>
                      </a:lnTo>
                      <a:lnTo>
                        <a:pt x="1" y="1"/>
                      </a:lnTo>
                      <a:lnTo>
                        <a:pt x="2" y="2"/>
                      </a:lnTo>
                      <a:lnTo>
                        <a:pt x="3" y="2"/>
                      </a:lnTo>
                      <a:lnTo>
                        <a:pt x="3" y="3"/>
                      </a:lnTo>
                      <a:lnTo>
                        <a:pt x="3" y="2"/>
                      </a:lnTo>
                      <a:lnTo>
                        <a:pt x="4" y="3"/>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1" name="Freeform 1937"/>
                <p:cNvSpPr>
                  <a:spLocks/>
                </p:cNvSpPr>
                <p:nvPr/>
              </p:nvSpPr>
              <p:spPr bwMode="auto">
                <a:xfrm>
                  <a:off x="5628473" y="1926138"/>
                  <a:ext cx="10446" cy="1622"/>
                </a:xfrm>
                <a:custGeom>
                  <a:avLst/>
                  <a:gdLst>
                    <a:gd name="T0" fmla="*/ 0 w 5"/>
                    <a:gd name="T1" fmla="*/ 2147483647 h 2"/>
                    <a:gd name="T2" fmla="*/ 2147483647 w 5"/>
                    <a:gd name="T3" fmla="*/ 2147483647 h 2"/>
                    <a:gd name="T4" fmla="*/ 2147483647 w 5"/>
                    <a:gd name="T5" fmla="*/ 0 h 2"/>
                    <a:gd name="T6" fmla="*/ 2147483647 w 5"/>
                    <a:gd name="T7" fmla="*/ 2147483647 h 2"/>
                    <a:gd name="T8" fmla="*/ 2147483647 w 5"/>
                    <a:gd name="T9" fmla="*/ 2147483647 h 2"/>
                    <a:gd name="T10" fmla="*/ 2147483647 w 5"/>
                    <a:gd name="T11" fmla="*/ 2147483647 h 2"/>
                    <a:gd name="T12" fmla="*/ 2147483647 w 5"/>
                    <a:gd name="T13" fmla="*/ 0 h 2"/>
                    <a:gd name="T14" fmla="*/ 2147483647 w 5"/>
                    <a:gd name="T15" fmla="*/ 2147483647 h 2"/>
                    <a:gd name="T16" fmla="*/ 2147483647 w 5"/>
                    <a:gd name="T17" fmla="*/ 2147483647 h 2"/>
                    <a:gd name="T18" fmla="*/ 2147483647 w 5"/>
                    <a:gd name="T19" fmla="*/ 2147483647 h 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5" h="2">
                      <a:moveTo>
                        <a:pt x="0" y="1"/>
                      </a:moveTo>
                      <a:lnTo>
                        <a:pt x="1" y="1"/>
                      </a:lnTo>
                      <a:lnTo>
                        <a:pt x="2" y="0"/>
                      </a:lnTo>
                      <a:lnTo>
                        <a:pt x="3" y="1"/>
                      </a:lnTo>
                      <a:lnTo>
                        <a:pt x="3" y="2"/>
                      </a:lnTo>
                      <a:lnTo>
                        <a:pt x="3" y="1"/>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2" name="Freeform 1938"/>
                <p:cNvSpPr>
                  <a:spLocks/>
                </p:cNvSpPr>
                <p:nvPr/>
              </p:nvSpPr>
              <p:spPr bwMode="auto">
                <a:xfrm>
                  <a:off x="5638919" y="1924516"/>
                  <a:ext cx="22982" cy="4055"/>
                </a:xfrm>
                <a:custGeom>
                  <a:avLst/>
                  <a:gdLst>
                    <a:gd name="T0" fmla="*/ 0 w 11"/>
                    <a:gd name="T1" fmla="*/ 2147483647 h 5"/>
                    <a:gd name="T2" fmla="*/ 2147483647 w 11"/>
                    <a:gd name="T3" fmla="*/ 2147483647 h 5"/>
                    <a:gd name="T4" fmla="*/ 2147483647 w 11"/>
                    <a:gd name="T5" fmla="*/ 2147483647 h 5"/>
                    <a:gd name="T6" fmla="*/ 2147483647 w 11"/>
                    <a:gd name="T7" fmla="*/ 2147483647 h 5"/>
                    <a:gd name="T8" fmla="*/ 2147483647 w 11"/>
                    <a:gd name="T9" fmla="*/ 2147483647 h 5"/>
                    <a:gd name="T10" fmla="*/ 2147483647 w 11"/>
                    <a:gd name="T11" fmla="*/ 2147483647 h 5"/>
                    <a:gd name="T12" fmla="*/ 2147483647 w 11"/>
                    <a:gd name="T13" fmla="*/ 2147483647 h 5"/>
                    <a:gd name="T14" fmla="*/ 2147483647 w 11"/>
                    <a:gd name="T15" fmla="*/ 2147483647 h 5"/>
                    <a:gd name="T16" fmla="*/ 2147483647 w 11"/>
                    <a:gd name="T17" fmla="*/ 2147483647 h 5"/>
                    <a:gd name="T18" fmla="*/ 2147483647 w 11"/>
                    <a:gd name="T19" fmla="*/ 2147483647 h 5"/>
                    <a:gd name="T20" fmla="*/ 2147483647 w 11"/>
                    <a:gd name="T21" fmla="*/ 2147483647 h 5"/>
                    <a:gd name="T22" fmla="*/ 2147483647 w 11"/>
                    <a:gd name="T23" fmla="*/ 2147483647 h 5"/>
                    <a:gd name="T24" fmla="*/ 2147483647 w 11"/>
                    <a:gd name="T25" fmla="*/ 2147483647 h 5"/>
                    <a:gd name="T26" fmla="*/ 2147483647 w 11"/>
                    <a:gd name="T27" fmla="*/ 2147483647 h 5"/>
                    <a:gd name="T28" fmla="*/ 2147483647 w 11"/>
                    <a:gd name="T29" fmla="*/ 2147483647 h 5"/>
                    <a:gd name="T30" fmla="*/ 2147483647 w 11"/>
                    <a:gd name="T31" fmla="*/ 2147483647 h 5"/>
                    <a:gd name="T32" fmla="*/ 2147483647 w 11"/>
                    <a:gd name="T33" fmla="*/ 0 h 5"/>
                    <a:gd name="T34" fmla="*/ 2147483647 w 11"/>
                    <a:gd name="T35" fmla="*/ 2147483647 h 5"/>
                    <a:gd name="T36" fmla="*/ 2147483647 w 11"/>
                    <a:gd name="T37" fmla="*/ 2147483647 h 5"/>
                    <a:gd name="T38" fmla="*/ 2147483647 w 11"/>
                    <a:gd name="T39" fmla="*/ 2147483647 h 5"/>
                    <a:gd name="T40" fmla="*/ 2147483647 w 11"/>
                    <a:gd name="T41" fmla="*/ 0 h 5"/>
                    <a:gd name="T42" fmla="*/ 2147483647 w 11"/>
                    <a:gd name="T43" fmla="*/ 2147483647 h 5"/>
                    <a:gd name="T44" fmla="*/ 2147483647 w 11"/>
                    <a:gd name="T45" fmla="*/ 2147483647 h 5"/>
                    <a:gd name="T46" fmla="*/ 2147483647 w 11"/>
                    <a:gd name="T47" fmla="*/ 2147483647 h 5"/>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5">
                      <a:moveTo>
                        <a:pt x="0" y="3"/>
                      </a:moveTo>
                      <a:lnTo>
                        <a:pt x="1" y="4"/>
                      </a:lnTo>
                      <a:lnTo>
                        <a:pt x="2" y="3"/>
                      </a:lnTo>
                      <a:lnTo>
                        <a:pt x="2" y="5"/>
                      </a:lnTo>
                      <a:lnTo>
                        <a:pt x="2" y="3"/>
                      </a:lnTo>
                      <a:lnTo>
                        <a:pt x="3" y="5"/>
                      </a:lnTo>
                      <a:lnTo>
                        <a:pt x="4" y="4"/>
                      </a:lnTo>
                      <a:lnTo>
                        <a:pt x="4" y="3"/>
                      </a:lnTo>
                      <a:lnTo>
                        <a:pt x="5" y="4"/>
                      </a:lnTo>
                      <a:lnTo>
                        <a:pt x="5" y="1"/>
                      </a:lnTo>
                      <a:lnTo>
                        <a:pt x="6" y="2"/>
                      </a:lnTo>
                      <a:lnTo>
                        <a:pt x="7" y="2"/>
                      </a:lnTo>
                      <a:lnTo>
                        <a:pt x="8" y="0"/>
                      </a:lnTo>
                      <a:lnTo>
                        <a:pt x="9" y="1"/>
                      </a:lnTo>
                      <a:lnTo>
                        <a:pt x="9" y="2"/>
                      </a:lnTo>
                      <a:lnTo>
                        <a:pt x="9" y="1"/>
                      </a:lnTo>
                      <a:lnTo>
                        <a:pt x="10" y="0"/>
                      </a:lnTo>
                      <a:lnTo>
                        <a:pt x="11" y="1"/>
                      </a:lnTo>
                      <a:lnTo>
                        <a:pt x="11" y="2"/>
                      </a:lnTo>
                      <a:lnTo>
                        <a:pt x="1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3" name="Freeform 1939"/>
                <p:cNvSpPr>
                  <a:spLocks/>
                </p:cNvSpPr>
                <p:nvPr/>
              </p:nvSpPr>
              <p:spPr bwMode="auto">
                <a:xfrm>
                  <a:off x="5661901" y="1926138"/>
                  <a:ext cx="4179" cy="811"/>
                </a:xfrm>
                <a:custGeom>
                  <a:avLst/>
                  <a:gdLst>
                    <a:gd name="T0" fmla="*/ 0 w 3"/>
                    <a:gd name="T1" fmla="*/ 0 h 811"/>
                    <a:gd name="T2" fmla="*/ 2147483647 w 3"/>
                    <a:gd name="T3" fmla="*/ 0 h 811"/>
                    <a:gd name="T4" fmla="*/ 2147483647 w 3"/>
                    <a:gd name="T5" fmla="*/ 0 h 811"/>
                    <a:gd name="T6" fmla="*/ 2147483647 w 3"/>
                    <a:gd name="T7" fmla="*/ 0 h 811"/>
                    <a:gd name="T8" fmla="*/ 2147483647 w 3"/>
                    <a:gd name="T9" fmla="*/ 0 h 811"/>
                    <a:gd name="T10" fmla="*/ 2147483647 w 3"/>
                    <a:gd name="T11" fmla="*/ 0 h 811"/>
                    <a:gd name="T12" fmla="*/ 2147483647 w 3"/>
                    <a:gd name="T13" fmla="*/ 0 h 811"/>
                    <a:gd name="T14" fmla="*/ 2147483647 w 3"/>
                    <a:gd name="T15" fmla="*/ 0 h 81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81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4" name="Freeform 1940"/>
                <p:cNvSpPr>
                  <a:spLocks/>
                </p:cNvSpPr>
                <p:nvPr/>
              </p:nvSpPr>
              <p:spPr bwMode="auto">
                <a:xfrm>
                  <a:off x="5666080" y="1925327"/>
                  <a:ext cx="4179" cy="1622"/>
                </a:xfrm>
                <a:custGeom>
                  <a:avLst/>
                  <a:gdLst>
                    <a:gd name="T0" fmla="*/ 0 w 2"/>
                    <a:gd name="T1" fmla="*/ 2147483647 h 2"/>
                    <a:gd name="T2" fmla="*/ 2147483647 w 2"/>
                    <a:gd name="T3" fmla="*/ 2147483647 h 2"/>
                    <a:gd name="T4" fmla="*/ 2147483647 w 2"/>
                    <a:gd name="T5" fmla="*/ 0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1"/>
                      </a:moveTo>
                      <a:lnTo>
                        <a:pt x="1" y="2"/>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5" name="Freeform 1941"/>
                <p:cNvSpPr>
                  <a:spLocks/>
                </p:cNvSpPr>
                <p:nvPr/>
              </p:nvSpPr>
              <p:spPr bwMode="auto">
                <a:xfrm>
                  <a:off x="5670259" y="1925327"/>
                  <a:ext cx="14625" cy="2433"/>
                </a:xfrm>
                <a:custGeom>
                  <a:avLst/>
                  <a:gdLst>
                    <a:gd name="T0" fmla="*/ 0 w 7"/>
                    <a:gd name="T1" fmla="*/ 2147483647 h 3"/>
                    <a:gd name="T2" fmla="*/ 2147483647 w 7"/>
                    <a:gd name="T3" fmla="*/ 2147483647 h 3"/>
                    <a:gd name="T4" fmla="*/ 2147483647 w 7"/>
                    <a:gd name="T5" fmla="*/ 2147483647 h 3"/>
                    <a:gd name="T6" fmla="*/ 2147483647 w 7"/>
                    <a:gd name="T7" fmla="*/ 2147483647 h 3"/>
                    <a:gd name="T8" fmla="*/ 2147483647 w 7"/>
                    <a:gd name="T9" fmla="*/ 2147483647 h 3"/>
                    <a:gd name="T10" fmla="*/ 2147483647 w 7"/>
                    <a:gd name="T11" fmla="*/ 0 h 3"/>
                    <a:gd name="T12" fmla="*/ 2147483647 w 7"/>
                    <a:gd name="T13" fmla="*/ 2147483647 h 3"/>
                    <a:gd name="T14" fmla="*/ 2147483647 w 7"/>
                    <a:gd name="T15" fmla="*/ 0 h 3"/>
                    <a:gd name="T16" fmla="*/ 2147483647 w 7"/>
                    <a:gd name="T17" fmla="*/ 2147483647 h 3"/>
                    <a:gd name="T18" fmla="*/ 2147483647 w 7"/>
                    <a:gd name="T19" fmla="*/ 2147483647 h 3"/>
                    <a:gd name="T20" fmla="*/ 2147483647 w 7"/>
                    <a:gd name="T21" fmla="*/ 2147483647 h 3"/>
                    <a:gd name="T22" fmla="*/ 2147483647 w 7"/>
                    <a:gd name="T23" fmla="*/ 2147483647 h 3"/>
                    <a:gd name="T24" fmla="*/ 2147483647 w 7"/>
                    <a:gd name="T25" fmla="*/ 2147483647 h 3"/>
                    <a:gd name="T26" fmla="*/ 2147483647 w 7"/>
                    <a:gd name="T27" fmla="*/ 2147483647 h 3"/>
                    <a:gd name="T28" fmla="*/ 2147483647 w 7"/>
                    <a:gd name="T29" fmla="*/ 2147483647 h 3"/>
                    <a:gd name="T30" fmla="*/ 2147483647 w 7"/>
                    <a:gd name="T31" fmla="*/ 2147483647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1"/>
                      </a:moveTo>
                      <a:lnTo>
                        <a:pt x="1" y="1"/>
                      </a:lnTo>
                      <a:lnTo>
                        <a:pt x="2" y="1"/>
                      </a:lnTo>
                      <a:lnTo>
                        <a:pt x="2" y="2"/>
                      </a:lnTo>
                      <a:lnTo>
                        <a:pt x="2" y="1"/>
                      </a:lnTo>
                      <a:lnTo>
                        <a:pt x="3" y="0"/>
                      </a:lnTo>
                      <a:lnTo>
                        <a:pt x="3" y="2"/>
                      </a:lnTo>
                      <a:lnTo>
                        <a:pt x="3" y="0"/>
                      </a:lnTo>
                      <a:lnTo>
                        <a:pt x="4" y="1"/>
                      </a:lnTo>
                      <a:lnTo>
                        <a:pt x="5" y="3"/>
                      </a:lnTo>
                      <a:lnTo>
                        <a:pt x="6" y="1"/>
                      </a:lnTo>
                      <a:lnTo>
                        <a:pt x="7" y="2"/>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6" name="Freeform 1942"/>
                <p:cNvSpPr>
                  <a:spLocks/>
                </p:cNvSpPr>
                <p:nvPr/>
              </p:nvSpPr>
              <p:spPr bwMode="auto">
                <a:xfrm>
                  <a:off x="5684884" y="1900188"/>
                  <a:ext cx="25071" cy="26762"/>
                </a:xfrm>
                <a:custGeom>
                  <a:avLst/>
                  <a:gdLst>
                    <a:gd name="T0" fmla="*/ 0 w 12"/>
                    <a:gd name="T1" fmla="*/ 2147483647 h 34"/>
                    <a:gd name="T2" fmla="*/ 2147483647 w 12"/>
                    <a:gd name="T3" fmla="*/ 2147483647 h 34"/>
                    <a:gd name="T4" fmla="*/ 2147483647 w 12"/>
                    <a:gd name="T5" fmla="*/ 2147483647 h 34"/>
                    <a:gd name="T6" fmla="*/ 2147483647 w 12"/>
                    <a:gd name="T7" fmla="*/ 2147483647 h 34"/>
                    <a:gd name="T8" fmla="*/ 2147483647 w 12"/>
                    <a:gd name="T9" fmla="*/ 2147483647 h 34"/>
                    <a:gd name="T10" fmla="*/ 2147483647 w 12"/>
                    <a:gd name="T11" fmla="*/ 2147483647 h 34"/>
                    <a:gd name="T12" fmla="*/ 2147483647 w 12"/>
                    <a:gd name="T13" fmla="*/ 2147483647 h 34"/>
                    <a:gd name="T14" fmla="*/ 2147483647 w 12"/>
                    <a:gd name="T15" fmla="*/ 2147483647 h 34"/>
                    <a:gd name="T16" fmla="*/ 2147483647 w 12"/>
                    <a:gd name="T17" fmla="*/ 2147483647 h 34"/>
                    <a:gd name="T18" fmla="*/ 2147483647 w 12"/>
                    <a:gd name="T19" fmla="*/ 2147483647 h 34"/>
                    <a:gd name="T20" fmla="*/ 2147483647 w 12"/>
                    <a:gd name="T21" fmla="*/ 2147483647 h 34"/>
                    <a:gd name="T22" fmla="*/ 2147483647 w 12"/>
                    <a:gd name="T23" fmla="*/ 2147483647 h 34"/>
                    <a:gd name="T24" fmla="*/ 2147483647 w 12"/>
                    <a:gd name="T25" fmla="*/ 2147483647 h 34"/>
                    <a:gd name="T26" fmla="*/ 2147483647 w 12"/>
                    <a:gd name="T27" fmla="*/ 2147483647 h 34"/>
                    <a:gd name="T28" fmla="*/ 2147483647 w 12"/>
                    <a:gd name="T29" fmla="*/ 2147483647 h 34"/>
                    <a:gd name="T30" fmla="*/ 2147483647 w 12"/>
                    <a:gd name="T31" fmla="*/ 2147483647 h 34"/>
                    <a:gd name="T32" fmla="*/ 2147483647 w 12"/>
                    <a:gd name="T33" fmla="*/ 2147483647 h 34"/>
                    <a:gd name="T34" fmla="*/ 2147483647 w 12"/>
                    <a:gd name="T35" fmla="*/ 2147483647 h 34"/>
                    <a:gd name="T36" fmla="*/ 2147483647 w 12"/>
                    <a:gd name="T37" fmla="*/ 2147483647 h 34"/>
                    <a:gd name="T38" fmla="*/ 2147483647 w 12"/>
                    <a:gd name="T39" fmla="*/ 2147483647 h 34"/>
                    <a:gd name="T40" fmla="*/ 2147483647 w 12"/>
                    <a:gd name="T41" fmla="*/ 2147483647 h 34"/>
                    <a:gd name="T42" fmla="*/ 2147483647 w 12"/>
                    <a:gd name="T43" fmla="*/ 2147483647 h 34"/>
                    <a:gd name="T44" fmla="*/ 2147483647 w 12"/>
                    <a:gd name="T45" fmla="*/ 2147483647 h 34"/>
                    <a:gd name="T46" fmla="*/ 2147483647 w 12"/>
                    <a:gd name="T47" fmla="*/ 2147483647 h 34"/>
                    <a:gd name="T48" fmla="*/ 2147483647 w 12"/>
                    <a:gd name="T49" fmla="*/ 2147483647 h 34"/>
                    <a:gd name="T50" fmla="*/ 2147483647 w 12"/>
                    <a:gd name="T51" fmla="*/ 2147483647 h 34"/>
                    <a:gd name="T52" fmla="*/ 2147483647 w 12"/>
                    <a:gd name="T53" fmla="*/ 0 h 34"/>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34">
                      <a:moveTo>
                        <a:pt x="0" y="34"/>
                      </a:moveTo>
                      <a:lnTo>
                        <a:pt x="1" y="34"/>
                      </a:lnTo>
                      <a:lnTo>
                        <a:pt x="2" y="34"/>
                      </a:lnTo>
                      <a:lnTo>
                        <a:pt x="2" y="33"/>
                      </a:lnTo>
                      <a:lnTo>
                        <a:pt x="3" y="33"/>
                      </a:lnTo>
                      <a:lnTo>
                        <a:pt x="4" y="30"/>
                      </a:lnTo>
                      <a:lnTo>
                        <a:pt x="5" y="28"/>
                      </a:lnTo>
                      <a:lnTo>
                        <a:pt x="5" y="26"/>
                      </a:lnTo>
                      <a:lnTo>
                        <a:pt x="6" y="23"/>
                      </a:lnTo>
                      <a:lnTo>
                        <a:pt x="7" y="19"/>
                      </a:lnTo>
                      <a:lnTo>
                        <a:pt x="7" y="18"/>
                      </a:lnTo>
                      <a:lnTo>
                        <a:pt x="8" y="15"/>
                      </a:lnTo>
                      <a:lnTo>
                        <a:pt x="9" y="12"/>
                      </a:lnTo>
                      <a:lnTo>
                        <a:pt x="9" y="9"/>
                      </a:lnTo>
                      <a:lnTo>
                        <a:pt x="10" y="7"/>
                      </a:lnTo>
                      <a:lnTo>
                        <a:pt x="10" y="5"/>
                      </a:lnTo>
                      <a:lnTo>
                        <a:pt x="11" y="2"/>
                      </a:lnTo>
                      <a:lnTo>
                        <a:pt x="12" y="2"/>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7" name="Freeform 1943"/>
                <p:cNvSpPr>
                  <a:spLocks/>
                </p:cNvSpPr>
                <p:nvPr/>
              </p:nvSpPr>
              <p:spPr bwMode="auto">
                <a:xfrm>
                  <a:off x="5709955" y="1901809"/>
                  <a:ext cx="2089" cy="1622"/>
                </a:xfrm>
                <a:custGeom>
                  <a:avLst/>
                  <a:gdLst>
                    <a:gd name="T0" fmla="*/ 0 w 2"/>
                    <a:gd name="T1" fmla="*/ 0 h 2"/>
                    <a:gd name="T2" fmla="*/ 2147483647 w 2"/>
                    <a:gd name="T3" fmla="*/ 2147483647 h 2"/>
                    <a:gd name="T4" fmla="*/ 2147483647 w 2"/>
                    <a:gd name="T5" fmla="*/ 0 h 2"/>
                    <a:gd name="T6" fmla="*/ 2147483647 w 2"/>
                    <a:gd name="T7" fmla="*/ 2147483647 h 2"/>
                    <a:gd name="T8" fmla="*/ 2147483647 w 2"/>
                    <a:gd name="T9" fmla="*/ 0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0"/>
                      </a:lnTo>
                      <a:lnTo>
                        <a:pt x="2" y="2"/>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8" name="Freeform 1944"/>
                <p:cNvSpPr>
                  <a:spLocks/>
                </p:cNvSpPr>
                <p:nvPr/>
              </p:nvSpPr>
              <p:spPr bwMode="auto">
                <a:xfrm>
                  <a:off x="5712044" y="1903431"/>
                  <a:ext cx="4179" cy="4055"/>
                </a:xfrm>
                <a:custGeom>
                  <a:avLst/>
                  <a:gdLst>
                    <a:gd name="T0" fmla="*/ 0 w 2"/>
                    <a:gd name="T1" fmla="*/ 0 h 5"/>
                    <a:gd name="T2" fmla="*/ 2147483647 w 2"/>
                    <a:gd name="T3" fmla="*/ 2147483647 h 5"/>
                    <a:gd name="T4" fmla="*/ 2147483647 w 2"/>
                    <a:gd name="T5" fmla="*/ 2147483647 h 5"/>
                    <a:gd name="T6" fmla="*/ 2147483647 w 2"/>
                    <a:gd name="T7" fmla="*/ 2147483647 h 5"/>
                    <a:gd name="T8" fmla="*/ 2147483647 w 2"/>
                    <a:gd name="T9" fmla="*/ 2147483647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59" name="Freeform 1945"/>
                <p:cNvSpPr>
                  <a:spLocks/>
                </p:cNvSpPr>
                <p:nvPr/>
              </p:nvSpPr>
              <p:spPr bwMode="auto">
                <a:xfrm>
                  <a:off x="5716223" y="1907486"/>
                  <a:ext cx="2089" cy="4866"/>
                </a:xfrm>
                <a:custGeom>
                  <a:avLst/>
                  <a:gdLst>
                    <a:gd name="T0" fmla="*/ 0 w 1"/>
                    <a:gd name="T1" fmla="*/ 0 h 6"/>
                    <a:gd name="T2" fmla="*/ 2147483647 w 1"/>
                    <a:gd name="T3" fmla="*/ 2147483647 h 6"/>
                    <a:gd name="T4" fmla="*/ 2147483647 w 1"/>
                    <a:gd name="T5" fmla="*/ 2147483647 h 6"/>
                    <a:gd name="T6" fmla="*/ 2147483647 w 1"/>
                    <a:gd name="T7" fmla="*/ 2147483647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0" name="Freeform 1946"/>
                <p:cNvSpPr>
                  <a:spLocks/>
                </p:cNvSpPr>
                <p:nvPr/>
              </p:nvSpPr>
              <p:spPr bwMode="auto">
                <a:xfrm>
                  <a:off x="5718312" y="1912352"/>
                  <a:ext cx="4179" cy="4866"/>
                </a:xfrm>
                <a:custGeom>
                  <a:avLst/>
                  <a:gdLst>
                    <a:gd name="T0" fmla="*/ 0 w 2"/>
                    <a:gd name="T1" fmla="*/ 0 h 7"/>
                    <a:gd name="T2" fmla="*/ 2147483647 w 2"/>
                    <a:gd name="T3" fmla="*/ 2147483647 h 7"/>
                    <a:gd name="T4" fmla="*/ 2147483647 w 2"/>
                    <a:gd name="T5" fmla="*/ 2147483647 h 7"/>
                    <a:gd name="T6" fmla="*/ 2147483647 w 2"/>
                    <a:gd name="T7" fmla="*/ 2147483647 h 7"/>
                    <a:gd name="T8" fmla="*/ 2147483647 w 2"/>
                    <a:gd name="T9" fmla="*/ 214748364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6"/>
                      </a:lnTo>
                      <a:lnTo>
                        <a:pt x="2" y="7"/>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1" name="Freeform 1947"/>
                <p:cNvSpPr>
                  <a:spLocks/>
                </p:cNvSpPr>
                <p:nvPr/>
              </p:nvSpPr>
              <p:spPr bwMode="auto">
                <a:xfrm>
                  <a:off x="5722491" y="1917218"/>
                  <a:ext cx="4179" cy="5677"/>
                </a:xfrm>
                <a:custGeom>
                  <a:avLst/>
                  <a:gdLst>
                    <a:gd name="T0" fmla="*/ 0 w 2"/>
                    <a:gd name="T1" fmla="*/ 0 h 7"/>
                    <a:gd name="T2" fmla="*/ 2147483647 w 2"/>
                    <a:gd name="T3" fmla="*/ 2147483647 h 7"/>
                    <a:gd name="T4" fmla="*/ 2147483647 w 2"/>
                    <a:gd name="T5" fmla="*/ 2147483647 h 7"/>
                    <a:gd name="T6" fmla="*/ 2147483647 w 2"/>
                    <a:gd name="T7" fmla="*/ 2147483647 h 7"/>
                    <a:gd name="T8" fmla="*/ 2147483647 w 2"/>
                    <a:gd name="T9" fmla="*/ 2147483647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4"/>
                      </a:lnTo>
                      <a:lnTo>
                        <a:pt x="2" y="4"/>
                      </a:lnTo>
                      <a:lnTo>
                        <a:pt x="2" y="7"/>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2" name="Freeform 1948"/>
                <p:cNvSpPr>
                  <a:spLocks/>
                </p:cNvSpPr>
                <p:nvPr/>
              </p:nvSpPr>
              <p:spPr bwMode="auto">
                <a:xfrm>
                  <a:off x="5726669" y="1922894"/>
                  <a:ext cx="4179" cy="2433"/>
                </a:xfrm>
                <a:custGeom>
                  <a:avLst/>
                  <a:gdLst>
                    <a:gd name="T0" fmla="*/ 0 w 2"/>
                    <a:gd name="T1" fmla="*/ 0 h 3"/>
                    <a:gd name="T2" fmla="*/ 2147483647 w 2"/>
                    <a:gd name="T3" fmla="*/ 2147483647 h 3"/>
                    <a:gd name="T4" fmla="*/ 2147483647 w 2"/>
                    <a:gd name="T5" fmla="*/ 2147483647 h 3"/>
                    <a:gd name="T6" fmla="*/ 2147483647 w 2"/>
                    <a:gd name="T7" fmla="*/ 2147483647 h 3"/>
                    <a:gd name="T8" fmla="*/ 2147483647 w 2"/>
                    <a:gd name="T9" fmla="*/ 2147483647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1"/>
                      </a:lnTo>
                      <a:lnTo>
                        <a:pt x="2" y="3"/>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3" name="Freeform 1949"/>
                <p:cNvSpPr>
                  <a:spLocks/>
                </p:cNvSpPr>
                <p:nvPr/>
              </p:nvSpPr>
              <p:spPr bwMode="auto">
                <a:xfrm>
                  <a:off x="5730848" y="1925327"/>
                  <a:ext cx="2089" cy="2433"/>
                </a:xfrm>
                <a:custGeom>
                  <a:avLst/>
                  <a:gdLst>
                    <a:gd name="T0" fmla="*/ 0 w 1"/>
                    <a:gd name="T1" fmla="*/ 0 h 3"/>
                    <a:gd name="T2" fmla="*/ 2147483647 w 1"/>
                    <a:gd name="T3" fmla="*/ 2147483647 h 3"/>
                    <a:gd name="T4" fmla="*/ 2147483647 w 1"/>
                    <a:gd name="T5" fmla="*/ 2147483647 h 3"/>
                    <a:gd name="T6" fmla="*/ 2147483647 w 1"/>
                    <a:gd name="T7" fmla="*/ 214748364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4" name="Freeform 1950"/>
                <p:cNvSpPr>
                  <a:spLocks/>
                </p:cNvSpPr>
                <p:nvPr/>
              </p:nvSpPr>
              <p:spPr bwMode="auto">
                <a:xfrm>
                  <a:off x="5732937" y="1926138"/>
                  <a:ext cx="10446" cy="2433"/>
                </a:xfrm>
                <a:custGeom>
                  <a:avLst/>
                  <a:gdLst>
                    <a:gd name="T0" fmla="*/ 0 w 5"/>
                    <a:gd name="T1" fmla="*/ 2147483647 h 3"/>
                    <a:gd name="T2" fmla="*/ 2147483647 w 5"/>
                    <a:gd name="T3" fmla="*/ 2147483647 h 3"/>
                    <a:gd name="T4" fmla="*/ 2147483647 w 5"/>
                    <a:gd name="T5" fmla="*/ 2147483647 h 3"/>
                    <a:gd name="T6" fmla="*/ 2147483647 w 5"/>
                    <a:gd name="T7" fmla="*/ 2147483647 h 3"/>
                    <a:gd name="T8" fmla="*/ 2147483647 w 5"/>
                    <a:gd name="T9" fmla="*/ 2147483647 h 3"/>
                    <a:gd name="T10" fmla="*/ 2147483647 w 5"/>
                    <a:gd name="T11" fmla="*/ 2147483647 h 3"/>
                    <a:gd name="T12" fmla="*/ 2147483647 w 5"/>
                    <a:gd name="T13" fmla="*/ 2147483647 h 3"/>
                    <a:gd name="T14" fmla="*/ 2147483647 w 5"/>
                    <a:gd name="T15" fmla="*/ 2147483647 h 3"/>
                    <a:gd name="T16" fmla="*/ 2147483647 w 5"/>
                    <a:gd name="T17" fmla="*/ 2147483647 h 3"/>
                    <a:gd name="T18" fmla="*/ 2147483647 w 5"/>
                    <a:gd name="T19" fmla="*/ 2147483647 h 3"/>
                    <a:gd name="T20" fmla="*/ 2147483647 w 5"/>
                    <a:gd name="T21" fmla="*/ 2147483647 h 3"/>
                    <a:gd name="T22" fmla="*/ 2147483647 w 5"/>
                    <a:gd name="T23" fmla="*/ 0 h 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3">
                      <a:moveTo>
                        <a:pt x="0" y="2"/>
                      </a:moveTo>
                      <a:lnTo>
                        <a:pt x="1" y="2"/>
                      </a:lnTo>
                      <a:lnTo>
                        <a:pt x="2" y="3"/>
                      </a:lnTo>
                      <a:lnTo>
                        <a:pt x="2" y="2"/>
                      </a:lnTo>
                      <a:lnTo>
                        <a:pt x="3" y="1"/>
                      </a:lnTo>
                      <a:lnTo>
                        <a:pt x="4" y="2"/>
                      </a:lnTo>
                      <a:lnTo>
                        <a:pt x="4" y="1"/>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5" name="Freeform 1951"/>
                <p:cNvSpPr>
                  <a:spLocks/>
                </p:cNvSpPr>
                <p:nvPr/>
              </p:nvSpPr>
              <p:spPr bwMode="auto">
                <a:xfrm>
                  <a:off x="5743384" y="1926949"/>
                  <a:ext cx="8357" cy="1622"/>
                </a:xfrm>
                <a:custGeom>
                  <a:avLst/>
                  <a:gdLst>
                    <a:gd name="T0" fmla="*/ 0 w 4"/>
                    <a:gd name="T1" fmla="*/ 0 h 2"/>
                    <a:gd name="T2" fmla="*/ 2147483647 w 4"/>
                    <a:gd name="T3" fmla="*/ 2147483647 h 2"/>
                    <a:gd name="T4" fmla="*/ 2147483647 w 4"/>
                    <a:gd name="T5" fmla="*/ 0 h 2"/>
                    <a:gd name="T6" fmla="*/ 2147483647 w 4"/>
                    <a:gd name="T7" fmla="*/ 2147483647 h 2"/>
                    <a:gd name="T8" fmla="*/ 2147483647 w 4"/>
                    <a:gd name="T9" fmla="*/ 0 h 2"/>
                    <a:gd name="T10" fmla="*/ 2147483647 w 4"/>
                    <a:gd name="T11" fmla="*/ 2147483647 h 2"/>
                    <a:gd name="T12" fmla="*/ 2147483647 w 4"/>
                    <a:gd name="T13" fmla="*/ 0 h 2"/>
                    <a:gd name="T14" fmla="*/ 2147483647 w 4"/>
                    <a:gd name="T15" fmla="*/ 2147483647 h 2"/>
                    <a:gd name="T16" fmla="*/ 2147483647 w 4"/>
                    <a:gd name="T17" fmla="*/ 0 h 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2">
                      <a:moveTo>
                        <a:pt x="0" y="0"/>
                      </a:moveTo>
                      <a:lnTo>
                        <a:pt x="1" y="1"/>
                      </a:lnTo>
                      <a:lnTo>
                        <a:pt x="2" y="0"/>
                      </a:lnTo>
                      <a:lnTo>
                        <a:pt x="2" y="2"/>
                      </a:lnTo>
                      <a:lnTo>
                        <a:pt x="2" y="0"/>
                      </a:lnTo>
                      <a:lnTo>
                        <a:pt x="3" y="2"/>
                      </a:lnTo>
                      <a:lnTo>
                        <a:pt x="4"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6" name="Freeform 1952"/>
                <p:cNvSpPr>
                  <a:spLocks/>
                </p:cNvSpPr>
                <p:nvPr/>
              </p:nvSpPr>
              <p:spPr bwMode="auto">
                <a:xfrm>
                  <a:off x="5751741" y="1926949"/>
                  <a:ext cx="18804" cy="2433"/>
                </a:xfrm>
                <a:custGeom>
                  <a:avLst/>
                  <a:gdLst>
                    <a:gd name="T0" fmla="*/ 0 w 10"/>
                    <a:gd name="T1" fmla="*/ 2147483647 h 3"/>
                    <a:gd name="T2" fmla="*/ 2147483647 w 10"/>
                    <a:gd name="T3" fmla="*/ 2147483647 h 3"/>
                    <a:gd name="T4" fmla="*/ 2147483647 w 10"/>
                    <a:gd name="T5" fmla="*/ 2147483647 h 3"/>
                    <a:gd name="T6" fmla="*/ 2147483647 w 10"/>
                    <a:gd name="T7" fmla="*/ 2147483647 h 3"/>
                    <a:gd name="T8" fmla="*/ 2147483647 w 10"/>
                    <a:gd name="T9" fmla="*/ 2147483647 h 3"/>
                    <a:gd name="T10" fmla="*/ 2147483647 w 10"/>
                    <a:gd name="T11" fmla="*/ 2147483647 h 3"/>
                    <a:gd name="T12" fmla="*/ 2147483647 w 10"/>
                    <a:gd name="T13" fmla="*/ 2147483647 h 3"/>
                    <a:gd name="T14" fmla="*/ 2147483647 w 10"/>
                    <a:gd name="T15" fmla="*/ 2147483647 h 3"/>
                    <a:gd name="T16" fmla="*/ 2147483647 w 10"/>
                    <a:gd name="T17" fmla="*/ 2147483647 h 3"/>
                    <a:gd name="T18" fmla="*/ 2147483647 w 10"/>
                    <a:gd name="T19" fmla="*/ 2147483647 h 3"/>
                    <a:gd name="T20" fmla="*/ 2147483647 w 10"/>
                    <a:gd name="T21" fmla="*/ 2147483647 h 3"/>
                    <a:gd name="T22" fmla="*/ 2147483647 w 10"/>
                    <a:gd name="T23" fmla="*/ 2147483647 h 3"/>
                    <a:gd name="T24" fmla="*/ 2147483647 w 10"/>
                    <a:gd name="T25" fmla="*/ 2147483647 h 3"/>
                    <a:gd name="T26" fmla="*/ 2147483647 w 10"/>
                    <a:gd name="T27" fmla="*/ 2147483647 h 3"/>
                    <a:gd name="T28" fmla="*/ 2147483647 w 10"/>
                    <a:gd name="T29" fmla="*/ 2147483647 h 3"/>
                    <a:gd name="T30" fmla="*/ 2147483647 w 10"/>
                    <a:gd name="T31" fmla="*/ 2147483647 h 3"/>
                    <a:gd name="T32" fmla="*/ 2147483647 w 10"/>
                    <a:gd name="T33" fmla="*/ 0 h 3"/>
                    <a:gd name="T34" fmla="*/ 2147483647 w 10"/>
                    <a:gd name="T35" fmla="*/ 0 h 3"/>
                    <a:gd name="T36" fmla="*/ 2147483647 w 10"/>
                    <a:gd name="T37" fmla="*/ 2147483647 h 3"/>
                    <a:gd name="T38" fmla="*/ 2147483647 w 10"/>
                    <a:gd name="T39" fmla="*/ 0 h 3"/>
                    <a:gd name="T40" fmla="*/ 2147483647 w 10"/>
                    <a:gd name="T41" fmla="*/ 0 h 3"/>
                    <a:gd name="T42" fmla="*/ 2147483647 w 10"/>
                    <a:gd name="T43" fmla="*/ 0 h 3"/>
                    <a:gd name="T44" fmla="*/ 2147483647 w 10"/>
                    <a:gd name="T45" fmla="*/ 0 h 3"/>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3">
                      <a:moveTo>
                        <a:pt x="0" y="1"/>
                      </a:moveTo>
                      <a:lnTo>
                        <a:pt x="1" y="1"/>
                      </a:lnTo>
                      <a:lnTo>
                        <a:pt x="2" y="1"/>
                      </a:lnTo>
                      <a:lnTo>
                        <a:pt x="3" y="1"/>
                      </a:lnTo>
                      <a:lnTo>
                        <a:pt x="3" y="2"/>
                      </a:lnTo>
                      <a:lnTo>
                        <a:pt x="3" y="1"/>
                      </a:lnTo>
                      <a:lnTo>
                        <a:pt x="4" y="1"/>
                      </a:lnTo>
                      <a:lnTo>
                        <a:pt x="5" y="2"/>
                      </a:lnTo>
                      <a:lnTo>
                        <a:pt x="5" y="3"/>
                      </a:lnTo>
                      <a:lnTo>
                        <a:pt x="5" y="2"/>
                      </a:lnTo>
                      <a:lnTo>
                        <a:pt x="6" y="1"/>
                      </a:lnTo>
                      <a:lnTo>
                        <a:pt x="7" y="2"/>
                      </a:lnTo>
                      <a:lnTo>
                        <a:pt x="7" y="1"/>
                      </a:lnTo>
                      <a:lnTo>
                        <a:pt x="8" y="0"/>
                      </a:lnTo>
                      <a:lnTo>
                        <a:pt x="9" y="0"/>
                      </a:lnTo>
                      <a:lnTo>
                        <a:pt x="9" y="1"/>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7" name="Freeform 1953"/>
                <p:cNvSpPr>
                  <a:spLocks/>
                </p:cNvSpPr>
                <p:nvPr/>
              </p:nvSpPr>
              <p:spPr bwMode="auto">
                <a:xfrm>
                  <a:off x="5770545" y="1926949"/>
                  <a:ext cx="56411" cy="1622"/>
                </a:xfrm>
                <a:custGeom>
                  <a:avLst/>
                  <a:gdLst>
                    <a:gd name="T0" fmla="*/ 0 w 28"/>
                    <a:gd name="T1" fmla="*/ 0 h 2"/>
                    <a:gd name="T2" fmla="*/ 2147483647 w 28"/>
                    <a:gd name="T3" fmla="*/ 2147483647 h 2"/>
                    <a:gd name="T4" fmla="*/ 2147483647 w 28"/>
                    <a:gd name="T5" fmla="*/ 2147483647 h 2"/>
                    <a:gd name="T6" fmla="*/ 2147483647 w 28"/>
                    <a:gd name="T7" fmla="*/ 2147483647 h 2"/>
                    <a:gd name="T8" fmla="*/ 2147483647 w 28"/>
                    <a:gd name="T9" fmla="*/ 0 h 2"/>
                    <a:gd name="T10" fmla="*/ 2147483647 w 28"/>
                    <a:gd name="T11" fmla="*/ 2147483647 h 2"/>
                    <a:gd name="T12" fmla="*/ 2147483647 w 28"/>
                    <a:gd name="T13" fmla="*/ 2147483647 h 2"/>
                    <a:gd name="T14" fmla="*/ 2147483647 w 28"/>
                    <a:gd name="T15" fmla="*/ 2147483647 h 2"/>
                    <a:gd name="T16" fmla="*/ 2147483647 w 28"/>
                    <a:gd name="T17" fmla="*/ 2147483647 h 2"/>
                    <a:gd name="T18" fmla="*/ 2147483647 w 28"/>
                    <a:gd name="T19" fmla="*/ 2147483647 h 2"/>
                    <a:gd name="T20" fmla="*/ 2147483647 w 28"/>
                    <a:gd name="T21" fmla="*/ 2147483647 h 2"/>
                    <a:gd name="T22" fmla="*/ 2147483647 w 28"/>
                    <a:gd name="T23" fmla="*/ 2147483647 h 2"/>
                    <a:gd name="T24" fmla="*/ 2147483647 w 28"/>
                    <a:gd name="T25" fmla="*/ 2147483647 h 2"/>
                    <a:gd name="T26" fmla="*/ 2147483647 w 28"/>
                    <a:gd name="T27" fmla="*/ 2147483647 h 2"/>
                    <a:gd name="T28" fmla="*/ 2147483647 w 28"/>
                    <a:gd name="T29" fmla="*/ 2147483647 h 2"/>
                    <a:gd name="T30" fmla="*/ 2147483647 w 28"/>
                    <a:gd name="T31" fmla="*/ 2147483647 h 2"/>
                    <a:gd name="T32" fmla="*/ 2147483647 w 28"/>
                    <a:gd name="T33" fmla="*/ 2147483647 h 2"/>
                    <a:gd name="T34" fmla="*/ 2147483647 w 28"/>
                    <a:gd name="T35" fmla="*/ 2147483647 h 2"/>
                    <a:gd name="T36" fmla="*/ 2147483647 w 28"/>
                    <a:gd name="T37" fmla="*/ 2147483647 h 2"/>
                    <a:gd name="T38" fmla="*/ 2147483647 w 28"/>
                    <a:gd name="T39" fmla="*/ 2147483647 h 2"/>
                    <a:gd name="T40" fmla="*/ 2147483647 w 28"/>
                    <a:gd name="T41" fmla="*/ 0 h 2"/>
                    <a:gd name="T42" fmla="*/ 2147483647 w 28"/>
                    <a:gd name="T43" fmla="*/ 2147483647 h 2"/>
                    <a:gd name="T44" fmla="*/ 2147483647 w 28"/>
                    <a:gd name="T45" fmla="*/ 2147483647 h 2"/>
                    <a:gd name="T46" fmla="*/ 2147483647 w 28"/>
                    <a:gd name="T47" fmla="*/ 2147483647 h 2"/>
                    <a:gd name="T48" fmla="*/ 2147483647 w 28"/>
                    <a:gd name="T49" fmla="*/ 2147483647 h 2"/>
                    <a:gd name="T50" fmla="*/ 2147483647 w 28"/>
                    <a:gd name="T51" fmla="*/ 2147483647 h 2"/>
                    <a:gd name="T52" fmla="*/ 2147483647 w 28"/>
                    <a:gd name="T53" fmla="*/ 2147483647 h 2"/>
                    <a:gd name="T54" fmla="*/ 2147483647 w 28"/>
                    <a:gd name="T55" fmla="*/ 0 h 2"/>
                    <a:gd name="T56" fmla="*/ 2147483647 w 28"/>
                    <a:gd name="T57" fmla="*/ 2147483647 h 2"/>
                    <a:gd name="T58" fmla="*/ 2147483647 w 28"/>
                    <a:gd name="T59" fmla="*/ 2147483647 h 2"/>
                    <a:gd name="T60" fmla="*/ 2147483647 w 28"/>
                    <a:gd name="T61" fmla="*/ 2147483647 h 2"/>
                    <a:gd name="T62" fmla="*/ 2147483647 w 28"/>
                    <a:gd name="T63" fmla="*/ 0 h 2"/>
                    <a:gd name="T64" fmla="*/ 2147483647 w 28"/>
                    <a:gd name="T65" fmla="*/ 2147483647 h 2"/>
                    <a:gd name="T66" fmla="*/ 2147483647 w 28"/>
                    <a:gd name="T67" fmla="*/ 2147483647 h 2"/>
                    <a:gd name="T68" fmla="*/ 2147483647 w 28"/>
                    <a:gd name="T69" fmla="*/ 2147483647 h 2"/>
                    <a:gd name="T70" fmla="*/ 2147483647 w 28"/>
                    <a:gd name="T71" fmla="*/ 2147483647 h 2"/>
                    <a:gd name="T72" fmla="*/ 2147483647 w 28"/>
                    <a:gd name="T73" fmla="*/ 2147483647 h 2"/>
                    <a:gd name="T74" fmla="*/ 2147483647 w 28"/>
                    <a:gd name="T75" fmla="*/ 2147483647 h 2"/>
                    <a:gd name="T76" fmla="*/ 2147483647 w 28"/>
                    <a:gd name="T77" fmla="*/ 2147483647 h 2"/>
                    <a:gd name="T78" fmla="*/ 2147483647 w 28"/>
                    <a:gd name="T79" fmla="*/ 2147483647 h 2"/>
                    <a:gd name="T80" fmla="*/ 2147483647 w 28"/>
                    <a:gd name="T81" fmla="*/ 2147483647 h 2"/>
                    <a:gd name="T82" fmla="*/ 2147483647 w 28"/>
                    <a:gd name="T83" fmla="*/ 2147483647 h 2"/>
                    <a:gd name="T84" fmla="*/ 2147483647 w 28"/>
                    <a:gd name="T85" fmla="*/ 2147483647 h 2"/>
                    <a:gd name="T86" fmla="*/ 2147483647 w 28"/>
                    <a:gd name="T87" fmla="*/ 2147483647 h 2"/>
                    <a:gd name="T88" fmla="*/ 2147483647 w 28"/>
                    <a:gd name="T89" fmla="*/ 2147483647 h 2"/>
                    <a:gd name="T90" fmla="*/ 2147483647 w 28"/>
                    <a:gd name="T91" fmla="*/ 2147483647 h 2"/>
                    <a:gd name="T92" fmla="*/ 2147483647 w 28"/>
                    <a:gd name="T93" fmla="*/ 2147483647 h 2"/>
                    <a:gd name="T94" fmla="*/ 2147483647 w 28"/>
                    <a:gd name="T95" fmla="*/ 2147483647 h 2"/>
                    <a:gd name="T96" fmla="*/ 2147483647 w 28"/>
                    <a:gd name="T97" fmla="*/ 2147483647 h 2"/>
                    <a:gd name="T98" fmla="*/ 2147483647 w 28"/>
                    <a:gd name="T99" fmla="*/ 2147483647 h 2"/>
                    <a:gd name="T100" fmla="*/ 2147483647 w 28"/>
                    <a:gd name="T101" fmla="*/ 2147483647 h 2"/>
                    <a:gd name="T102" fmla="*/ 2147483647 w 28"/>
                    <a:gd name="T103" fmla="*/ 2147483647 h 2"/>
                    <a:gd name="T104" fmla="*/ 2147483647 w 28"/>
                    <a:gd name="T105" fmla="*/ 2147483647 h 2"/>
                    <a:gd name="T106" fmla="*/ 2147483647 w 28"/>
                    <a:gd name="T107" fmla="*/ 2147483647 h 2"/>
                    <a:gd name="T108" fmla="*/ 2147483647 w 28"/>
                    <a:gd name="T109" fmla="*/ 2147483647 h 2"/>
                    <a:gd name="T110" fmla="*/ 2147483647 w 28"/>
                    <a:gd name="T111" fmla="*/ 2147483647 h 2"/>
                    <a:gd name="T112" fmla="*/ 2147483647 w 28"/>
                    <a:gd name="T113" fmla="*/ 2147483647 h 2"/>
                    <a:gd name="T114" fmla="*/ 2147483647 w 28"/>
                    <a:gd name="T115" fmla="*/ 2147483647 h 2"/>
                    <a:gd name="T116" fmla="*/ 2147483647 w 28"/>
                    <a:gd name="T117" fmla="*/ 2147483647 h 2"/>
                    <a:gd name="T118" fmla="*/ 2147483647 w 28"/>
                    <a:gd name="T119" fmla="*/ 2147483647 h 2"/>
                    <a:gd name="T120" fmla="*/ 2147483647 w 28"/>
                    <a:gd name="T121" fmla="*/ 2147483647 h 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 h="2">
                      <a:moveTo>
                        <a:pt x="0" y="0"/>
                      </a:moveTo>
                      <a:lnTo>
                        <a:pt x="1" y="1"/>
                      </a:lnTo>
                      <a:lnTo>
                        <a:pt x="2" y="1"/>
                      </a:lnTo>
                      <a:lnTo>
                        <a:pt x="2" y="0"/>
                      </a:lnTo>
                      <a:lnTo>
                        <a:pt x="3" y="1"/>
                      </a:lnTo>
                      <a:lnTo>
                        <a:pt x="4" y="1"/>
                      </a:lnTo>
                      <a:lnTo>
                        <a:pt x="4" y="2"/>
                      </a:lnTo>
                      <a:lnTo>
                        <a:pt x="4" y="1"/>
                      </a:lnTo>
                      <a:lnTo>
                        <a:pt x="5" y="1"/>
                      </a:lnTo>
                      <a:lnTo>
                        <a:pt x="6" y="2"/>
                      </a:lnTo>
                      <a:lnTo>
                        <a:pt x="7" y="1"/>
                      </a:lnTo>
                      <a:lnTo>
                        <a:pt x="7" y="2"/>
                      </a:lnTo>
                      <a:lnTo>
                        <a:pt x="7" y="1"/>
                      </a:lnTo>
                      <a:lnTo>
                        <a:pt x="8" y="1"/>
                      </a:lnTo>
                      <a:lnTo>
                        <a:pt x="9" y="1"/>
                      </a:lnTo>
                      <a:lnTo>
                        <a:pt x="10" y="0"/>
                      </a:lnTo>
                      <a:lnTo>
                        <a:pt x="11" y="2"/>
                      </a:lnTo>
                      <a:lnTo>
                        <a:pt x="11" y="1"/>
                      </a:lnTo>
                      <a:lnTo>
                        <a:pt x="12" y="1"/>
                      </a:lnTo>
                      <a:lnTo>
                        <a:pt x="13" y="2"/>
                      </a:lnTo>
                      <a:lnTo>
                        <a:pt x="13" y="0"/>
                      </a:lnTo>
                      <a:lnTo>
                        <a:pt x="14" y="1"/>
                      </a:lnTo>
                      <a:lnTo>
                        <a:pt x="15" y="0"/>
                      </a:lnTo>
                      <a:lnTo>
                        <a:pt x="16" y="1"/>
                      </a:lnTo>
                      <a:lnTo>
                        <a:pt x="16" y="2"/>
                      </a:lnTo>
                      <a:lnTo>
                        <a:pt x="16" y="1"/>
                      </a:lnTo>
                      <a:lnTo>
                        <a:pt x="17" y="1"/>
                      </a:lnTo>
                      <a:lnTo>
                        <a:pt x="18" y="2"/>
                      </a:lnTo>
                      <a:lnTo>
                        <a:pt x="19" y="2"/>
                      </a:lnTo>
                      <a:lnTo>
                        <a:pt x="20" y="2"/>
                      </a:lnTo>
                      <a:lnTo>
                        <a:pt x="21" y="2"/>
                      </a:lnTo>
                      <a:lnTo>
                        <a:pt x="22" y="1"/>
                      </a:lnTo>
                      <a:lnTo>
                        <a:pt x="23" y="1"/>
                      </a:lnTo>
                      <a:lnTo>
                        <a:pt x="23" y="2"/>
                      </a:lnTo>
                      <a:lnTo>
                        <a:pt x="23" y="1"/>
                      </a:lnTo>
                      <a:lnTo>
                        <a:pt x="24" y="1"/>
                      </a:lnTo>
                      <a:lnTo>
                        <a:pt x="25" y="1"/>
                      </a:lnTo>
                      <a:lnTo>
                        <a:pt x="25" y="2"/>
                      </a:lnTo>
                      <a:lnTo>
                        <a:pt x="25" y="1"/>
                      </a:lnTo>
                      <a:lnTo>
                        <a:pt x="26" y="1"/>
                      </a:lnTo>
                      <a:lnTo>
                        <a:pt x="27" y="1"/>
                      </a:lnTo>
                      <a:lnTo>
                        <a:pt x="28"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8" name="Freeform 1954"/>
                <p:cNvSpPr>
                  <a:spLocks/>
                </p:cNvSpPr>
                <p:nvPr/>
              </p:nvSpPr>
              <p:spPr bwMode="auto">
                <a:xfrm>
                  <a:off x="5826955" y="1927760"/>
                  <a:ext cx="14625" cy="2433"/>
                </a:xfrm>
                <a:custGeom>
                  <a:avLst/>
                  <a:gdLst>
                    <a:gd name="T0" fmla="*/ 0 w 7"/>
                    <a:gd name="T1" fmla="*/ 0 h 3"/>
                    <a:gd name="T2" fmla="*/ 2147483647 w 7"/>
                    <a:gd name="T3" fmla="*/ 0 h 3"/>
                    <a:gd name="T4" fmla="*/ 2147483647 w 7"/>
                    <a:gd name="T5" fmla="*/ 2147483647 h 3"/>
                    <a:gd name="T6" fmla="*/ 2147483647 w 7"/>
                    <a:gd name="T7" fmla="*/ 2147483647 h 3"/>
                    <a:gd name="T8" fmla="*/ 2147483647 w 7"/>
                    <a:gd name="T9" fmla="*/ 2147483647 h 3"/>
                    <a:gd name="T10" fmla="*/ 2147483647 w 7"/>
                    <a:gd name="T11" fmla="*/ 2147483647 h 3"/>
                    <a:gd name="T12" fmla="*/ 2147483647 w 7"/>
                    <a:gd name="T13" fmla="*/ 2147483647 h 3"/>
                    <a:gd name="T14" fmla="*/ 2147483647 w 7"/>
                    <a:gd name="T15" fmla="*/ 2147483647 h 3"/>
                    <a:gd name="T16" fmla="*/ 2147483647 w 7"/>
                    <a:gd name="T17" fmla="*/ 0 h 3"/>
                    <a:gd name="T18" fmla="*/ 2147483647 w 7"/>
                    <a:gd name="T19" fmla="*/ 2147483647 h 3"/>
                    <a:gd name="T20" fmla="*/ 2147483647 w 7"/>
                    <a:gd name="T21" fmla="*/ 2147483647 h 3"/>
                    <a:gd name="T22" fmla="*/ 2147483647 w 7"/>
                    <a:gd name="T23" fmla="*/ 2147483647 h 3"/>
                    <a:gd name="T24" fmla="*/ 2147483647 w 7"/>
                    <a:gd name="T25" fmla="*/ 0 h 3"/>
                    <a:gd name="T26" fmla="*/ 2147483647 w 7"/>
                    <a:gd name="T27" fmla="*/ 0 h 3"/>
                    <a:gd name="T28" fmla="*/ 2147483647 w 7"/>
                    <a:gd name="T29" fmla="*/ 0 h 3"/>
                    <a:gd name="T30" fmla="*/ 2147483647 w 7"/>
                    <a:gd name="T31" fmla="*/ 0 h 3"/>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3">
                      <a:moveTo>
                        <a:pt x="0" y="0"/>
                      </a:moveTo>
                      <a:lnTo>
                        <a:pt x="1" y="0"/>
                      </a:lnTo>
                      <a:lnTo>
                        <a:pt x="2" y="1"/>
                      </a:lnTo>
                      <a:lnTo>
                        <a:pt x="2" y="3"/>
                      </a:lnTo>
                      <a:lnTo>
                        <a:pt x="2" y="1"/>
                      </a:lnTo>
                      <a:lnTo>
                        <a:pt x="3" y="2"/>
                      </a:lnTo>
                      <a:lnTo>
                        <a:pt x="4" y="2"/>
                      </a:lnTo>
                      <a:lnTo>
                        <a:pt x="4" y="0"/>
                      </a:lnTo>
                      <a:lnTo>
                        <a:pt x="5" y="1"/>
                      </a:lnTo>
                      <a:lnTo>
                        <a:pt x="6" y="1"/>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30369" name="Freeform 1955"/>
                <p:cNvSpPr>
                  <a:spLocks/>
                </p:cNvSpPr>
                <p:nvPr/>
              </p:nvSpPr>
              <p:spPr bwMode="auto">
                <a:xfrm>
                  <a:off x="5841580" y="1927760"/>
                  <a:ext cx="8357" cy="811"/>
                </a:xfrm>
                <a:custGeom>
                  <a:avLst/>
                  <a:gdLst>
                    <a:gd name="T0" fmla="*/ 0 w 4"/>
                    <a:gd name="T1" fmla="*/ 0 h 811"/>
                    <a:gd name="T2" fmla="*/ 2147483647 w 4"/>
                    <a:gd name="T3" fmla="*/ 0 h 811"/>
                    <a:gd name="T4" fmla="*/ 2147483647 w 4"/>
                    <a:gd name="T5" fmla="*/ 0 h 811"/>
                    <a:gd name="T6" fmla="*/ 2147483647 w 4"/>
                    <a:gd name="T7" fmla="*/ 0 h 811"/>
                    <a:gd name="T8" fmla="*/ 2147483647 w 4"/>
                    <a:gd name="T9" fmla="*/ 0 h 811"/>
                    <a:gd name="T10" fmla="*/ 2147483647 w 4"/>
                    <a:gd name="T11" fmla="*/ 0 h 811"/>
                    <a:gd name="T12" fmla="*/ 2147483647 w 4"/>
                    <a:gd name="T13" fmla="*/ 0 h 811"/>
                    <a:gd name="T14" fmla="*/ 2147483647 w 4"/>
                    <a:gd name="T15" fmla="*/ 0 h 811"/>
                    <a:gd name="T16" fmla="*/ 2147483647 w 4"/>
                    <a:gd name="T17" fmla="*/ 0 h 81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81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sp>
            <p:nvSpPr>
              <p:cNvPr id="21940" name="Rectangle 11744"/>
              <p:cNvSpPr>
                <a:spLocks noChangeArrowheads="1"/>
              </p:cNvSpPr>
              <p:nvPr/>
            </p:nvSpPr>
            <p:spPr bwMode="auto">
              <a:xfrm>
                <a:off x="3972976" y="1305337"/>
                <a:ext cx="2699276" cy="1590265"/>
              </a:xfrm>
              <a:prstGeom prst="rect">
                <a:avLst/>
              </a:prstGeom>
              <a:noFill/>
              <a:ln w="3175">
                <a:solidFill>
                  <a:schemeClr val="tx1"/>
                </a:solidFill>
                <a:miter lim="800000"/>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39" name="Freeform 10706"/>
              <p:cNvSpPr>
                <a:spLocks/>
              </p:cNvSpPr>
              <p:nvPr/>
            </p:nvSpPr>
            <p:spPr bwMode="auto">
              <a:xfrm>
                <a:off x="6644102" y="2871436"/>
                <a:ext cx="2165" cy="0"/>
              </a:xfrm>
              <a:custGeom>
                <a:avLst/>
                <a:gdLst>
                  <a:gd name="T0" fmla="*/ 0 w 2"/>
                  <a:gd name="T1" fmla="*/ 2147483647 w 2"/>
                  <a:gd name="T2" fmla="*/ 2147483647 w 2"/>
                  <a:gd name="T3" fmla="*/ 2147483647 w 2"/>
                  <a:gd name="T4" fmla="*/ 2147483647 w 2"/>
                  <a:gd name="T5" fmla="*/ 2147483647 w 2"/>
                  <a:gd name="T6" fmla="*/ 2147483647 w 2"/>
                  <a:gd name="T7" fmla="*/ 0 60000 65536"/>
                  <a:gd name="T8" fmla="*/ 0 60000 65536"/>
                  <a:gd name="T9" fmla="*/ 0 60000 65536"/>
                  <a:gd name="T10" fmla="*/ 0 60000 65536"/>
                  <a:gd name="T11" fmla="*/ 0 60000 65536"/>
                  <a:gd name="T12" fmla="*/ 0 60000 65536"/>
                  <a:gd name="T13" fmla="*/ 0 60000 65536"/>
                </a:gdLst>
                <a:ahLst/>
                <a:cxnLst>
                  <a:cxn ang="T7">
                    <a:pos x="T0" y="0"/>
                  </a:cxn>
                  <a:cxn ang="T8">
                    <a:pos x="T1" y="0"/>
                  </a:cxn>
                  <a:cxn ang="T9">
                    <a:pos x="T2" y="0"/>
                  </a:cxn>
                  <a:cxn ang="T10">
                    <a:pos x="T3" y="0"/>
                  </a:cxn>
                  <a:cxn ang="T11">
                    <a:pos x="T4" y="0"/>
                  </a:cxn>
                  <a:cxn ang="T12">
                    <a:pos x="T5" y="0"/>
                  </a:cxn>
                  <a:cxn ang="T13">
                    <a:pos x="T6" y="0"/>
                  </a:cxn>
                </a:cxnLst>
                <a:rect l="0" t="0" r="r" b="b"/>
                <a:pathLst>
                  <a:path w="2">
                    <a:moveTo>
                      <a:pt x="0" y="0"/>
                    </a:moveTo>
                    <a:lnTo>
                      <a:pt x="1" y="0"/>
                    </a:lnTo>
                    <a:lnTo>
                      <a:pt x="2" y="0"/>
                    </a:lnTo>
                  </a:path>
                </a:pathLst>
              </a:custGeom>
              <a:noFill/>
              <a:ln w="3175">
                <a:solidFill>
                  <a:srgbClr val="003300"/>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1" name="Line 11745"/>
              <p:cNvSpPr>
                <a:spLocks noChangeShapeType="1"/>
              </p:cNvSpPr>
              <p:nvPr/>
            </p:nvSpPr>
            <p:spPr bwMode="auto">
              <a:xfrm>
                <a:off x="4102906"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2" name="Line 11746"/>
              <p:cNvSpPr>
                <a:spLocks noChangeShapeType="1"/>
              </p:cNvSpPr>
              <p:nvPr/>
            </p:nvSpPr>
            <p:spPr bwMode="auto">
              <a:xfrm>
                <a:off x="4237705"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3" name="Rectangle 11747"/>
              <p:cNvSpPr>
                <a:spLocks noChangeArrowheads="1"/>
              </p:cNvSpPr>
              <p:nvPr/>
            </p:nvSpPr>
            <p:spPr bwMode="auto">
              <a:xfrm>
                <a:off x="4206731" y="2959598"/>
                <a:ext cx="4328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1</a:t>
                </a:r>
                <a:endParaRPr kumimoji="1" lang="en-US" altLang="ja-JP" sz="800" dirty="0">
                  <a:solidFill>
                    <a:srgbClr val="000000"/>
                  </a:solidFill>
                </a:endParaRPr>
              </a:p>
            </p:txBody>
          </p:sp>
          <p:sp>
            <p:nvSpPr>
              <p:cNvPr id="21944" name="Line 11748"/>
              <p:cNvSpPr>
                <a:spLocks noChangeShapeType="1"/>
              </p:cNvSpPr>
              <p:nvPr/>
            </p:nvSpPr>
            <p:spPr bwMode="auto">
              <a:xfrm>
                <a:off x="4373590"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5" name="Line 11749"/>
              <p:cNvSpPr>
                <a:spLocks noChangeShapeType="1"/>
              </p:cNvSpPr>
              <p:nvPr/>
            </p:nvSpPr>
            <p:spPr bwMode="auto">
              <a:xfrm>
                <a:off x="4508392"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6" name="Rectangle 11750"/>
              <p:cNvSpPr>
                <a:spLocks noChangeArrowheads="1"/>
              </p:cNvSpPr>
              <p:nvPr/>
            </p:nvSpPr>
            <p:spPr bwMode="auto">
              <a:xfrm>
                <a:off x="4476875" y="2959598"/>
                <a:ext cx="4328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2</a:t>
                </a:r>
                <a:endParaRPr kumimoji="1" lang="en-US" altLang="ja-JP" sz="800" dirty="0">
                  <a:solidFill>
                    <a:srgbClr val="000000"/>
                  </a:solidFill>
                </a:endParaRPr>
              </a:p>
            </p:txBody>
          </p:sp>
          <p:sp>
            <p:nvSpPr>
              <p:cNvPr id="21947" name="Line 11751"/>
              <p:cNvSpPr>
                <a:spLocks noChangeShapeType="1"/>
              </p:cNvSpPr>
              <p:nvPr/>
            </p:nvSpPr>
            <p:spPr bwMode="auto">
              <a:xfrm>
                <a:off x="4643194"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8" name="Line 11752"/>
              <p:cNvSpPr>
                <a:spLocks noChangeShapeType="1"/>
              </p:cNvSpPr>
              <p:nvPr/>
            </p:nvSpPr>
            <p:spPr bwMode="auto">
              <a:xfrm>
                <a:off x="4779076"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49" name="Rectangle 11753"/>
              <p:cNvSpPr>
                <a:spLocks noChangeArrowheads="1"/>
              </p:cNvSpPr>
              <p:nvPr/>
            </p:nvSpPr>
            <p:spPr bwMode="auto">
              <a:xfrm>
                <a:off x="4747561" y="2959597"/>
                <a:ext cx="4328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3</a:t>
                </a:r>
                <a:endParaRPr kumimoji="1" lang="en-US" altLang="ja-JP" sz="800" dirty="0">
                  <a:solidFill>
                    <a:srgbClr val="000000"/>
                  </a:solidFill>
                </a:endParaRPr>
              </a:p>
            </p:txBody>
          </p:sp>
          <p:sp>
            <p:nvSpPr>
              <p:cNvPr id="21951" name="Line 11755"/>
              <p:cNvSpPr>
                <a:spLocks noChangeShapeType="1"/>
              </p:cNvSpPr>
              <p:nvPr/>
            </p:nvSpPr>
            <p:spPr bwMode="auto">
              <a:xfrm>
                <a:off x="5049764" y="2893437"/>
                <a:ext cx="1083"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52" name="Rectangle 11756"/>
              <p:cNvSpPr>
                <a:spLocks noChangeArrowheads="1"/>
              </p:cNvSpPr>
              <p:nvPr/>
            </p:nvSpPr>
            <p:spPr bwMode="auto">
              <a:xfrm>
                <a:off x="5018246" y="2959597"/>
                <a:ext cx="4328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4</a:t>
                </a:r>
                <a:endParaRPr kumimoji="1" lang="en-US" altLang="ja-JP" sz="800" dirty="0">
                  <a:solidFill>
                    <a:srgbClr val="000000"/>
                  </a:solidFill>
                </a:endParaRPr>
              </a:p>
            </p:txBody>
          </p:sp>
          <p:sp>
            <p:nvSpPr>
              <p:cNvPr id="21953" name="Line 11757"/>
              <p:cNvSpPr>
                <a:spLocks noChangeShapeType="1"/>
              </p:cNvSpPr>
              <p:nvPr/>
            </p:nvSpPr>
            <p:spPr bwMode="auto">
              <a:xfrm>
                <a:off x="5184022"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54" name="Line 11758"/>
              <p:cNvSpPr>
                <a:spLocks noChangeShapeType="1"/>
              </p:cNvSpPr>
              <p:nvPr/>
            </p:nvSpPr>
            <p:spPr bwMode="auto">
              <a:xfrm>
                <a:off x="5319907"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55" name="Rectangle 11759"/>
              <p:cNvSpPr>
                <a:spLocks noChangeArrowheads="1"/>
              </p:cNvSpPr>
              <p:nvPr/>
            </p:nvSpPr>
            <p:spPr bwMode="auto">
              <a:xfrm>
                <a:off x="5288391" y="295959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5 </a:t>
                </a:r>
                <a:endParaRPr kumimoji="1" lang="en-US" altLang="ja-JP" sz="800" dirty="0">
                  <a:solidFill>
                    <a:srgbClr val="000000"/>
                  </a:solidFill>
                </a:endParaRPr>
              </a:p>
            </p:txBody>
          </p:sp>
          <p:sp>
            <p:nvSpPr>
              <p:cNvPr id="21956" name="Line 11760"/>
              <p:cNvSpPr>
                <a:spLocks noChangeShapeType="1"/>
              </p:cNvSpPr>
              <p:nvPr/>
            </p:nvSpPr>
            <p:spPr bwMode="auto">
              <a:xfrm>
                <a:off x="5454707" y="2893437"/>
                <a:ext cx="1083"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57" name="Line 11761"/>
              <p:cNvSpPr>
                <a:spLocks noChangeShapeType="1"/>
              </p:cNvSpPr>
              <p:nvPr/>
            </p:nvSpPr>
            <p:spPr bwMode="auto">
              <a:xfrm>
                <a:off x="5590591"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58" name="Rectangle 11762"/>
              <p:cNvSpPr>
                <a:spLocks noChangeArrowheads="1"/>
              </p:cNvSpPr>
              <p:nvPr/>
            </p:nvSpPr>
            <p:spPr bwMode="auto">
              <a:xfrm>
                <a:off x="5559076" y="295959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6 </a:t>
                </a:r>
                <a:endParaRPr kumimoji="1" lang="en-US" altLang="ja-JP" sz="800" dirty="0">
                  <a:solidFill>
                    <a:srgbClr val="000000"/>
                  </a:solidFill>
                </a:endParaRPr>
              </a:p>
            </p:txBody>
          </p:sp>
          <p:sp>
            <p:nvSpPr>
              <p:cNvPr id="21959" name="Line 11763"/>
              <p:cNvSpPr>
                <a:spLocks noChangeShapeType="1"/>
              </p:cNvSpPr>
              <p:nvPr/>
            </p:nvSpPr>
            <p:spPr bwMode="auto">
              <a:xfrm>
                <a:off x="5724853"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0" name="Line 11764"/>
              <p:cNvSpPr>
                <a:spLocks noChangeShapeType="1"/>
              </p:cNvSpPr>
              <p:nvPr/>
            </p:nvSpPr>
            <p:spPr bwMode="auto">
              <a:xfrm>
                <a:off x="5860735"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1" name="Rectangle 11765"/>
              <p:cNvSpPr>
                <a:spLocks noChangeArrowheads="1"/>
              </p:cNvSpPr>
              <p:nvPr/>
            </p:nvSpPr>
            <p:spPr bwMode="auto">
              <a:xfrm>
                <a:off x="5828678" y="295959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7 </a:t>
                </a:r>
                <a:endParaRPr kumimoji="1" lang="en-US" altLang="ja-JP" sz="800" dirty="0">
                  <a:solidFill>
                    <a:srgbClr val="000000"/>
                  </a:solidFill>
                </a:endParaRPr>
              </a:p>
            </p:txBody>
          </p:sp>
          <p:sp>
            <p:nvSpPr>
              <p:cNvPr id="21962" name="Line 11766"/>
              <p:cNvSpPr>
                <a:spLocks noChangeShapeType="1"/>
              </p:cNvSpPr>
              <p:nvPr/>
            </p:nvSpPr>
            <p:spPr bwMode="auto">
              <a:xfrm>
                <a:off x="5995537"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3" name="Line 11767"/>
              <p:cNvSpPr>
                <a:spLocks noChangeShapeType="1"/>
              </p:cNvSpPr>
              <p:nvPr/>
            </p:nvSpPr>
            <p:spPr bwMode="auto">
              <a:xfrm>
                <a:off x="6131422"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4" name="Rectangle 11768"/>
              <p:cNvSpPr>
                <a:spLocks noChangeArrowheads="1"/>
              </p:cNvSpPr>
              <p:nvPr/>
            </p:nvSpPr>
            <p:spPr bwMode="auto">
              <a:xfrm>
                <a:off x="6099905" y="295959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8 </a:t>
                </a:r>
                <a:endParaRPr kumimoji="1" lang="en-US" altLang="ja-JP" sz="800" dirty="0">
                  <a:solidFill>
                    <a:srgbClr val="000000"/>
                  </a:solidFill>
                </a:endParaRPr>
              </a:p>
            </p:txBody>
          </p:sp>
          <p:sp>
            <p:nvSpPr>
              <p:cNvPr id="21965" name="Line 11769"/>
              <p:cNvSpPr>
                <a:spLocks noChangeShapeType="1"/>
              </p:cNvSpPr>
              <p:nvPr/>
            </p:nvSpPr>
            <p:spPr bwMode="auto">
              <a:xfrm>
                <a:off x="6266764"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6" name="Line 11770"/>
              <p:cNvSpPr>
                <a:spLocks noChangeShapeType="1"/>
              </p:cNvSpPr>
              <p:nvPr/>
            </p:nvSpPr>
            <p:spPr bwMode="auto">
              <a:xfrm>
                <a:off x="6401023"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7" name="Rectangle 11771"/>
              <p:cNvSpPr>
                <a:spLocks noChangeArrowheads="1"/>
              </p:cNvSpPr>
              <p:nvPr/>
            </p:nvSpPr>
            <p:spPr bwMode="auto">
              <a:xfrm>
                <a:off x="6370052" y="2959597"/>
                <a:ext cx="210394"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9  min</a:t>
                </a:r>
                <a:endParaRPr kumimoji="1" lang="en-US" altLang="ja-JP" sz="800" dirty="0">
                  <a:solidFill>
                    <a:srgbClr val="000000"/>
                  </a:solidFill>
                </a:endParaRPr>
              </a:p>
            </p:txBody>
          </p:sp>
          <p:sp>
            <p:nvSpPr>
              <p:cNvPr id="21968" name="Line 11772"/>
              <p:cNvSpPr>
                <a:spLocks noChangeShapeType="1"/>
              </p:cNvSpPr>
              <p:nvPr/>
            </p:nvSpPr>
            <p:spPr bwMode="auto">
              <a:xfrm>
                <a:off x="6536908" y="2893437"/>
                <a:ext cx="542" cy="20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69" name="Line 11773"/>
              <p:cNvSpPr>
                <a:spLocks noChangeShapeType="1"/>
              </p:cNvSpPr>
              <p:nvPr/>
            </p:nvSpPr>
            <p:spPr bwMode="auto">
              <a:xfrm>
                <a:off x="6672250" y="2893437"/>
                <a:ext cx="542" cy="38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1" name="Line 11775"/>
              <p:cNvSpPr>
                <a:spLocks noChangeShapeType="1"/>
              </p:cNvSpPr>
              <p:nvPr/>
            </p:nvSpPr>
            <p:spPr bwMode="auto">
              <a:xfrm flipH="1">
                <a:off x="3940494" y="2867436"/>
                <a:ext cx="32483" cy="2000"/>
              </a:xfrm>
              <a:prstGeom prst="line">
                <a:avLst/>
              </a:prstGeom>
              <a:noFill/>
              <a:ln w="3175">
                <a:solidFill>
                  <a:srgbClr val="0033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3" name="Line 11777"/>
              <p:cNvSpPr>
                <a:spLocks noChangeShapeType="1"/>
              </p:cNvSpPr>
              <p:nvPr/>
            </p:nvSpPr>
            <p:spPr bwMode="auto">
              <a:xfrm flipH="1">
                <a:off x="3957275" y="2916309"/>
                <a:ext cx="15700"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4" name="Line 11778"/>
              <p:cNvSpPr>
                <a:spLocks noChangeShapeType="1"/>
              </p:cNvSpPr>
              <p:nvPr/>
            </p:nvSpPr>
            <p:spPr bwMode="auto">
              <a:xfrm flipH="1">
                <a:off x="3940494" y="2822308"/>
                <a:ext cx="32483"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6" name="Line 11780"/>
              <p:cNvSpPr>
                <a:spLocks noChangeShapeType="1"/>
              </p:cNvSpPr>
              <p:nvPr/>
            </p:nvSpPr>
            <p:spPr bwMode="auto">
              <a:xfrm flipH="1">
                <a:off x="3957275" y="2726307"/>
                <a:ext cx="15700"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7" name="Line 11781"/>
              <p:cNvSpPr>
                <a:spLocks noChangeShapeType="1"/>
              </p:cNvSpPr>
              <p:nvPr/>
            </p:nvSpPr>
            <p:spPr bwMode="auto">
              <a:xfrm flipH="1">
                <a:off x="3940494" y="2630305"/>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78" name="Rectangle 11782"/>
              <p:cNvSpPr>
                <a:spLocks noChangeArrowheads="1"/>
              </p:cNvSpPr>
              <p:nvPr/>
            </p:nvSpPr>
            <p:spPr bwMode="auto">
              <a:xfrm>
                <a:off x="3731801" y="2575592"/>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100</a:t>
                </a:r>
              </a:p>
            </p:txBody>
          </p:sp>
          <p:sp>
            <p:nvSpPr>
              <p:cNvPr id="21979" name="Line 11783"/>
              <p:cNvSpPr>
                <a:spLocks noChangeShapeType="1"/>
              </p:cNvSpPr>
              <p:nvPr/>
            </p:nvSpPr>
            <p:spPr bwMode="auto">
              <a:xfrm flipH="1">
                <a:off x="3957275" y="2536304"/>
                <a:ext cx="15700"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0" name="Line 11784"/>
              <p:cNvSpPr>
                <a:spLocks noChangeShapeType="1"/>
              </p:cNvSpPr>
              <p:nvPr/>
            </p:nvSpPr>
            <p:spPr bwMode="auto">
              <a:xfrm flipH="1">
                <a:off x="3940494" y="2440303"/>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2" name="Line 11786"/>
              <p:cNvSpPr>
                <a:spLocks noChangeShapeType="1"/>
              </p:cNvSpPr>
              <p:nvPr/>
            </p:nvSpPr>
            <p:spPr bwMode="auto">
              <a:xfrm flipH="1">
                <a:off x="3957275" y="2346301"/>
                <a:ext cx="15700"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3" name="Line 11787"/>
              <p:cNvSpPr>
                <a:spLocks noChangeShapeType="1"/>
              </p:cNvSpPr>
              <p:nvPr/>
            </p:nvSpPr>
            <p:spPr bwMode="auto">
              <a:xfrm flipH="1">
                <a:off x="3940494" y="2250300"/>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4" name="Rectangle 11788"/>
              <p:cNvSpPr>
                <a:spLocks noChangeArrowheads="1"/>
              </p:cNvSpPr>
              <p:nvPr/>
            </p:nvSpPr>
            <p:spPr bwMode="auto">
              <a:xfrm>
                <a:off x="3731801" y="2193585"/>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200</a:t>
                </a:r>
              </a:p>
            </p:txBody>
          </p:sp>
          <p:sp>
            <p:nvSpPr>
              <p:cNvPr id="21985" name="Line 11789"/>
              <p:cNvSpPr>
                <a:spLocks noChangeShapeType="1"/>
              </p:cNvSpPr>
              <p:nvPr/>
            </p:nvSpPr>
            <p:spPr bwMode="auto">
              <a:xfrm flipH="1">
                <a:off x="3957275" y="2154299"/>
                <a:ext cx="15700"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6" name="Line 11790"/>
              <p:cNvSpPr>
                <a:spLocks noChangeShapeType="1"/>
              </p:cNvSpPr>
              <p:nvPr/>
            </p:nvSpPr>
            <p:spPr bwMode="auto">
              <a:xfrm flipH="1">
                <a:off x="3940494" y="2060297"/>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8" name="Line 11792"/>
              <p:cNvSpPr>
                <a:spLocks noChangeShapeType="1"/>
              </p:cNvSpPr>
              <p:nvPr/>
            </p:nvSpPr>
            <p:spPr bwMode="auto">
              <a:xfrm flipH="1">
                <a:off x="3957275" y="1964296"/>
                <a:ext cx="15700"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89" name="Line 11793"/>
              <p:cNvSpPr>
                <a:spLocks noChangeShapeType="1"/>
              </p:cNvSpPr>
              <p:nvPr/>
            </p:nvSpPr>
            <p:spPr bwMode="auto">
              <a:xfrm flipH="1">
                <a:off x="3940494" y="1868295"/>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0" name="Rectangle 11794"/>
              <p:cNvSpPr>
                <a:spLocks noChangeArrowheads="1"/>
              </p:cNvSpPr>
              <p:nvPr/>
            </p:nvSpPr>
            <p:spPr bwMode="auto">
              <a:xfrm>
                <a:off x="3731801" y="1813580"/>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300</a:t>
                </a:r>
              </a:p>
            </p:txBody>
          </p:sp>
          <p:sp>
            <p:nvSpPr>
              <p:cNvPr id="21991" name="Line 11795"/>
              <p:cNvSpPr>
                <a:spLocks noChangeShapeType="1"/>
              </p:cNvSpPr>
              <p:nvPr/>
            </p:nvSpPr>
            <p:spPr bwMode="auto">
              <a:xfrm flipH="1">
                <a:off x="3957275" y="1774292"/>
                <a:ext cx="15700"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2" name="Line 11796"/>
              <p:cNvSpPr>
                <a:spLocks noChangeShapeType="1"/>
              </p:cNvSpPr>
              <p:nvPr/>
            </p:nvSpPr>
            <p:spPr bwMode="auto">
              <a:xfrm flipH="1">
                <a:off x="3940494" y="1680292"/>
                <a:ext cx="32483"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4" name="Line 11798"/>
              <p:cNvSpPr>
                <a:spLocks noChangeShapeType="1"/>
              </p:cNvSpPr>
              <p:nvPr/>
            </p:nvSpPr>
            <p:spPr bwMode="auto">
              <a:xfrm flipH="1">
                <a:off x="3957275" y="1584291"/>
                <a:ext cx="15700"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5" name="Line 11799"/>
              <p:cNvSpPr>
                <a:spLocks noChangeShapeType="1"/>
              </p:cNvSpPr>
              <p:nvPr/>
            </p:nvSpPr>
            <p:spPr bwMode="auto">
              <a:xfrm flipH="1">
                <a:off x="3940494" y="1490288"/>
                <a:ext cx="32483"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6" name="Rectangle 11800"/>
              <p:cNvSpPr>
                <a:spLocks noChangeArrowheads="1"/>
              </p:cNvSpPr>
              <p:nvPr/>
            </p:nvSpPr>
            <p:spPr bwMode="auto">
              <a:xfrm>
                <a:off x="3731801" y="1437573"/>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400</a:t>
                </a:r>
              </a:p>
            </p:txBody>
          </p:sp>
          <p:sp>
            <p:nvSpPr>
              <p:cNvPr id="21997" name="Line 11801"/>
              <p:cNvSpPr>
                <a:spLocks noChangeShapeType="1"/>
              </p:cNvSpPr>
              <p:nvPr/>
            </p:nvSpPr>
            <p:spPr bwMode="auto">
              <a:xfrm flipH="1">
                <a:off x="3957275" y="1394287"/>
                <a:ext cx="15700" cy="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98" name="Line 11802"/>
              <p:cNvSpPr>
                <a:spLocks noChangeShapeType="1"/>
              </p:cNvSpPr>
              <p:nvPr/>
            </p:nvSpPr>
            <p:spPr bwMode="auto">
              <a:xfrm flipH="1">
                <a:off x="3940494" y="1298285"/>
                <a:ext cx="32483" cy="2000"/>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grpSp>
            <p:nvGrpSpPr>
              <p:cNvPr id="28988" name="Group 10708"/>
              <p:cNvGrpSpPr>
                <a:grpSpLocks/>
              </p:cNvGrpSpPr>
              <p:nvPr/>
            </p:nvGrpSpPr>
            <p:grpSpPr bwMode="auto">
              <a:xfrm>
                <a:off x="3972975" y="1335672"/>
                <a:ext cx="1427158" cy="1548023"/>
                <a:chOff x="878" y="2433"/>
                <a:chExt cx="2761" cy="1309"/>
              </a:xfrm>
            </p:grpSpPr>
            <p:grpSp>
              <p:nvGrpSpPr>
                <p:cNvPr id="21504" name="Group 10709"/>
                <p:cNvGrpSpPr>
                  <a:grpSpLocks/>
                </p:cNvGrpSpPr>
                <p:nvPr/>
              </p:nvGrpSpPr>
              <p:grpSpPr bwMode="auto">
                <a:xfrm>
                  <a:off x="878" y="3741"/>
                  <a:ext cx="1055" cy="1"/>
                  <a:chOff x="878" y="3741"/>
                  <a:chExt cx="1055" cy="1"/>
                </a:xfrm>
              </p:grpSpPr>
              <p:sp>
                <p:nvSpPr>
                  <p:cNvPr id="23436" name="Freeform 10710"/>
                  <p:cNvSpPr>
                    <a:spLocks/>
                  </p:cNvSpPr>
                  <p:nvPr/>
                </p:nvSpPr>
                <p:spPr bwMode="auto">
                  <a:xfrm>
                    <a:off x="878" y="3741"/>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7" name="Freeform 10711"/>
                  <p:cNvSpPr>
                    <a:spLocks/>
                  </p:cNvSpPr>
                  <p:nvPr/>
                </p:nvSpPr>
                <p:spPr bwMode="auto">
                  <a:xfrm>
                    <a:off x="87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8" name="Freeform 10712"/>
                  <p:cNvSpPr>
                    <a:spLocks/>
                  </p:cNvSpPr>
                  <p:nvPr/>
                </p:nvSpPr>
                <p:spPr bwMode="auto">
                  <a:xfrm>
                    <a:off x="883"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9" name="Freeform 10713"/>
                  <p:cNvSpPr>
                    <a:spLocks/>
                  </p:cNvSpPr>
                  <p:nvPr/>
                </p:nvSpPr>
                <p:spPr bwMode="auto">
                  <a:xfrm>
                    <a:off x="890"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0" name="Freeform 10714"/>
                  <p:cNvSpPr>
                    <a:spLocks/>
                  </p:cNvSpPr>
                  <p:nvPr/>
                </p:nvSpPr>
                <p:spPr bwMode="auto">
                  <a:xfrm>
                    <a:off x="89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1" name="Freeform 10715"/>
                  <p:cNvSpPr>
                    <a:spLocks/>
                  </p:cNvSpPr>
                  <p:nvPr/>
                </p:nvSpPr>
                <p:spPr bwMode="auto">
                  <a:xfrm>
                    <a:off x="90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2" name="Freeform 10716"/>
                  <p:cNvSpPr>
                    <a:spLocks/>
                  </p:cNvSpPr>
                  <p:nvPr/>
                </p:nvSpPr>
                <p:spPr bwMode="auto">
                  <a:xfrm>
                    <a:off x="90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3" name="Freeform 10717"/>
                  <p:cNvSpPr>
                    <a:spLocks/>
                  </p:cNvSpPr>
                  <p:nvPr/>
                </p:nvSpPr>
                <p:spPr bwMode="auto">
                  <a:xfrm>
                    <a:off x="90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4" name="Freeform 10718"/>
                  <p:cNvSpPr>
                    <a:spLocks/>
                  </p:cNvSpPr>
                  <p:nvPr/>
                </p:nvSpPr>
                <p:spPr bwMode="auto">
                  <a:xfrm>
                    <a:off x="909"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5" name="Freeform 10719"/>
                  <p:cNvSpPr>
                    <a:spLocks/>
                  </p:cNvSpPr>
                  <p:nvPr/>
                </p:nvSpPr>
                <p:spPr bwMode="auto">
                  <a:xfrm>
                    <a:off x="920"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6" name="Freeform 10720"/>
                  <p:cNvSpPr>
                    <a:spLocks/>
                  </p:cNvSpPr>
                  <p:nvPr/>
                </p:nvSpPr>
                <p:spPr bwMode="auto">
                  <a:xfrm>
                    <a:off x="925"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7" name="Freeform 10721"/>
                  <p:cNvSpPr>
                    <a:spLocks/>
                  </p:cNvSpPr>
                  <p:nvPr/>
                </p:nvSpPr>
                <p:spPr bwMode="auto">
                  <a:xfrm>
                    <a:off x="93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8" name="Freeform 10722"/>
                  <p:cNvSpPr>
                    <a:spLocks/>
                  </p:cNvSpPr>
                  <p:nvPr/>
                </p:nvSpPr>
                <p:spPr bwMode="auto">
                  <a:xfrm>
                    <a:off x="93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49" name="Freeform 10723"/>
                  <p:cNvSpPr>
                    <a:spLocks/>
                  </p:cNvSpPr>
                  <p:nvPr/>
                </p:nvSpPr>
                <p:spPr bwMode="auto">
                  <a:xfrm>
                    <a:off x="94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0" name="Freeform 10724"/>
                  <p:cNvSpPr>
                    <a:spLocks/>
                  </p:cNvSpPr>
                  <p:nvPr/>
                </p:nvSpPr>
                <p:spPr bwMode="auto">
                  <a:xfrm>
                    <a:off x="94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1" name="Freeform 10725"/>
                  <p:cNvSpPr>
                    <a:spLocks/>
                  </p:cNvSpPr>
                  <p:nvPr/>
                </p:nvSpPr>
                <p:spPr bwMode="auto">
                  <a:xfrm>
                    <a:off x="95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2" name="Freeform 10726"/>
                  <p:cNvSpPr>
                    <a:spLocks/>
                  </p:cNvSpPr>
                  <p:nvPr/>
                </p:nvSpPr>
                <p:spPr bwMode="auto">
                  <a:xfrm>
                    <a:off x="954"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3" name="Freeform 10727"/>
                  <p:cNvSpPr>
                    <a:spLocks/>
                  </p:cNvSpPr>
                  <p:nvPr/>
                </p:nvSpPr>
                <p:spPr bwMode="auto">
                  <a:xfrm>
                    <a:off x="96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4" name="Freeform 10728"/>
                  <p:cNvSpPr>
                    <a:spLocks/>
                  </p:cNvSpPr>
                  <p:nvPr/>
                </p:nvSpPr>
                <p:spPr bwMode="auto">
                  <a:xfrm>
                    <a:off x="96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5" name="Freeform 10729"/>
                  <p:cNvSpPr>
                    <a:spLocks/>
                  </p:cNvSpPr>
                  <p:nvPr/>
                </p:nvSpPr>
                <p:spPr bwMode="auto">
                  <a:xfrm>
                    <a:off x="97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6" name="Freeform 10730"/>
                  <p:cNvSpPr>
                    <a:spLocks/>
                  </p:cNvSpPr>
                  <p:nvPr/>
                </p:nvSpPr>
                <p:spPr bwMode="auto">
                  <a:xfrm>
                    <a:off x="97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7" name="Freeform 10731"/>
                  <p:cNvSpPr>
                    <a:spLocks/>
                  </p:cNvSpPr>
                  <p:nvPr/>
                </p:nvSpPr>
                <p:spPr bwMode="auto">
                  <a:xfrm>
                    <a:off x="98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8" name="Freeform 10732"/>
                  <p:cNvSpPr>
                    <a:spLocks/>
                  </p:cNvSpPr>
                  <p:nvPr/>
                </p:nvSpPr>
                <p:spPr bwMode="auto">
                  <a:xfrm>
                    <a:off x="98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59" name="Freeform 10733"/>
                  <p:cNvSpPr>
                    <a:spLocks/>
                  </p:cNvSpPr>
                  <p:nvPr/>
                </p:nvSpPr>
                <p:spPr bwMode="auto">
                  <a:xfrm>
                    <a:off x="99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0" name="Freeform 10734"/>
                  <p:cNvSpPr>
                    <a:spLocks/>
                  </p:cNvSpPr>
                  <p:nvPr/>
                </p:nvSpPr>
                <p:spPr bwMode="auto">
                  <a:xfrm>
                    <a:off x="99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1" name="Freeform 10735"/>
                  <p:cNvSpPr>
                    <a:spLocks/>
                  </p:cNvSpPr>
                  <p:nvPr/>
                </p:nvSpPr>
                <p:spPr bwMode="auto">
                  <a:xfrm>
                    <a:off x="99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2" name="Freeform 10736"/>
                  <p:cNvSpPr>
                    <a:spLocks/>
                  </p:cNvSpPr>
                  <p:nvPr/>
                </p:nvSpPr>
                <p:spPr bwMode="auto">
                  <a:xfrm>
                    <a:off x="99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3" name="Freeform 10737"/>
                  <p:cNvSpPr>
                    <a:spLocks/>
                  </p:cNvSpPr>
                  <p:nvPr/>
                </p:nvSpPr>
                <p:spPr bwMode="auto">
                  <a:xfrm>
                    <a:off x="1000"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4" name="Freeform 10738"/>
                  <p:cNvSpPr>
                    <a:spLocks/>
                  </p:cNvSpPr>
                  <p:nvPr/>
                </p:nvSpPr>
                <p:spPr bwMode="auto">
                  <a:xfrm>
                    <a:off x="100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5" name="Freeform 10739"/>
                  <p:cNvSpPr>
                    <a:spLocks/>
                  </p:cNvSpPr>
                  <p:nvPr/>
                </p:nvSpPr>
                <p:spPr bwMode="auto">
                  <a:xfrm>
                    <a:off x="1007"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6" name="Freeform 10740"/>
                  <p:cNvSpPr>
                    <a:spLocks/>
                  </p:cNvSpPr>
                  <p:nvPr/>
                </p:nvSpPr>
                <p:spPr bwMode="auto">
                  <a:xfrm>
                    <a:off x="101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7" name="Freeform 10741"/>
                  <p:cNvSpPr>
                    <a:spLocks/>
                  </p:cNvSpPr>
                  <p:nvPr/>
                </p:nvSpPr>
                <p:spPr bwMode="auto">
                  <a:xfrm>
                    <a:off x="1019"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8" name="Freeform 10742"/>
                  <p:cNvSpPr>
                    <a:spLocks/>
                  </p:cNvSpPr>
                  <p:nvPr/>
                </p:nvSpPr>
                <p:spPr bwMode="auto">
                  <a:xfrm>
                    <a:off x="1027"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69" name="Freeform 10743"/>
                  <p:cNvSpPr>
                    <a:spLocks/>
                  </p:cNvSpPr>
                  <p:nvPr/>
                </p:nvSpPr>
                <p:spPr bwMode="auto">
                  <a:xfrm>
                    <a:off x="1033"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0" name="Freeform 10744"/>
                  <p:cNvSpPr>
                    <a:spLocks/>
                  </p:cNvSpPr>
                  <p:nvPr/>
                </p:nvSpPr>
                <p:spPr bwMode="auto">
                  <a:xfrm>
                    <a:off x="1041" y="3741"/>
                    <a:ext cx="13" cy="1"/>
                  </a:xfrm>
                  <a:custGeom>
                    <a:avLst/>
                    <a:gdLst>
                      <a:gd name="T0" fmla="*/ 0 w 7"/>
                      <a:gd name="T1" fmla="*/ 0 h 1"/>
                      <a:gd name="T2" fmla="*/ 1859 w 7"/>
                      <a:gd name="T3" fmla="*/ 0 h 1"/>
                      <a:gd name="T4" fmla="*/ 1859 w 7"/>
                      <a:gd name="T5" fmla="*/ 0 h 1"/>
                      <a:gd name="T6" fmla="*/ 1859 w 7"/>
                      <a:gd name="T7" fmla="*/ 0 h 1"/>
                      <a:gd name="T8" fmla="*/ 3452 w 7"/>
                      <a:gd name="T9" fmla="*/ 0 h 1"/>
                      <a:gd name="T10" fmla="*/ 3452 w 7"/>
                      <a:gd name="T11" fmla="*/ 0 h 1"/>
                      <a:gd name="T12" fmla="*/ 3452 w 7"/>
                      <a:gd name="T13" fmla="*/ 0 h 1"/>
                      <a:gd name="T14" fmla="*/ 5259 w 7"/>
                      <a:gd name="T15" fmla="*/ 0 h 1"/>
                      <a:gd name="T16" fmla="*/ 5259 w 7"/>
                      <a:gd name="T17" fmla="*/ 0 h 1"/>
                      <a:gd name="T18" fmla="*/ 5259 w 7"/>
                      <a:gd name="T19" fmla="*/ 0 h 1"/>
                      <a:gd name="T20" fmla="*/ 6411 w 7"/>
                      <a:gd name="T21" fmla="*/ 0 h 1"/>
                      <a:gd name="T22" fmla="*/ 6411 w 7"/>
                      <a:gd name="T23" fmla="*/ 0 h 1"/>
                      <a:gd name="T24" fmla="*/ 6411 w 7"/>
                      <a:gd name="T25" fmla="*/ 0 h 1"/>
                      <a:gd name="T26" fmla="*/ 8370 w 7"/>
                      <a:gd name="T27" fmla="*/ 0 h 1"/>
                      <a:gd name="T28" fmla="*/ 8370 w 7"/>
                      <a:gd name="T29" fmla="*/ 0 h 1"/>
                      <a:gd name="T30" fmla="*/ 8370 w 7"/>
                      <a:gd name="T31" fmla="*/ 0 h 1"/>
                      <a:gd name="T32" fmla="*/ 9767 w 7"/>
                      <a:gd name="T33" fmla="*/ 0 h 1"/>
                      <a:gd name="T34" fmla="*/ 9767 w 7"/>
                      <a:gd name="T35" fmla="*/ 0 h 1"/>
                      <a:gd name="T36" fmla="*/ 9767 w 7"/>
                      <a:gd name="T37" fmla="*/ 0 h 1"/>
                      <a:gd name="T38" fmla="*/ 11906 w 7"/>
                      <a:gd name="T39" fmla="*/ 0 h 1"/>
                      <a:gd name="T40" fmla="*/ 11906 w 7"/>
                      <a:gd name="T41" fmla="*/ 0 h 1"/>
                      <a:gd name="T42" fmla="*/ 11906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1" name="Freeform 10745"/>
                  <p:cNvSpPr>
                    <a:spLocks/>
                  </p:cNvSpPr>
                  <p:nvPr/>
                </p:nvSpPr>
                <p:spPr bwMode="auto">
                  <a:xfrm>
                    <a:off x="1054"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2" name="Freeform 10746"/>
                  <p:cNvSpPr>
                    <a:spLocks/>
                  </p:cNvSpPr>
                  <p:nvPr/>
                </p:nvSpPr>
                <p:spPr bwMode="auto">
                  <a:xfrm>
                    <a:off x="106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3" name="Freeform 10747"/>
                  <p:cNvSpPr>
                    <a:spLocks/>
                  </p:cNvSpPr>
                  <p:nvPr/>
                </p:nvSpPr>
                <p:spPr bwMode="auto">
                  <a:xfrm>
                    <a:off x="106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4" name="Freeform 10748"/>
                  <p:cNvSpPr>
                    <a:spLocks/>
                  </p:cNvSpPr>
                  <p:nvPr/>
                </p:nvSpPr>
                <p:spPr bwMode="auto">
                  <a:xfrm>
                    <a:off x="107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5" name="Freeform 10749"/>
                  <p:cNvSpPr>
                    <a:spLocks/>
                  </p:cNvSpPr>
                  <p:nvPr/>
                </p:nvSpPr>
                <p:spPr bwMode="auto">
                  <a:xfrm>
                    <a:off x="107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6" name="Freeform 10750"/>
                  <p:cNvSpPr>
                    <a:spLocks/>
                  </p:cNvSpPr>
                  <p:nvPr/>
                </p:nvSpPr>
                <p:spPr bwMode="auto">
                  <a:xfrm>
                    <a:off x="108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7" name="Freeform 10751"/>
                  <p:cNvSpPr>
                    <a:spLocks/>
                  </p:cNvSpPr>
                  <p:nvPr/>
                </p:nvSpPr>
                <p:spPr bwMode="auto">
                  <a:xfrm>
                    <a:off x="108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8" name="Freeform 10752"/>
                  <p:cNvSpPr>
                    <a:spLocks/>
                  </p:cNvSpPr>
                  <p:nvPr/>
                </p:nvSpPr>
                <p:spPr bwMode="auto">
                  <a:xfrm>
                    <a:off x="1090"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79" name="Freeform 10753"/>
                  <p:cNvSpPr>
                    <a:spLocks/>
                  </p:cNvSpPr>
                  <p:nvPr/>
                </p:nvSpPr>
                <p:spPr bwMode="auto">
                  <a:xfrm>
                    <a:off x="109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0" name="Freeform 10754"/>
                  <p:cNvSpPr>
                    <a:spLocks/>
                  </p:cNvSpPr>
                  <p:nvPr/>
                </p:nvSpPr>
                <p:spPr bwMode="auto">
                  <a:xfrm>
                    <a:off x="1100"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1" name="Freeform 10755"/>
                  <p:cNvSpPr>
                    <a:spLocks/>
                  </p:cNvSpPr>
                  <p:nvPr/>
                </p:nvSpPr>
                <p:spPr bwMode="auto">
                  <a:xfrm>
                    <a:off x="110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2" name="Freeform 10756"/>
                  <p:cNvSpPr>
                    <a:spLocks/>
                  </p:cNvSpPr>
                  <p:nvPr/>
                </p:nvSpPr>
                <p:spPr bwMode="auto">
                  <a:xfrm>
                    <a:off x="1111"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3" name="Freeform 10757"/>
                  <p:cNvSpPr>
                    <a:spLocks/>
                  </p:cNvSpPr>
                  <p:nvPr/>
                </p:nvSpPr>
                <p:spPr bwMode="auto">
                  <a:xfrm>
                    <a:off x="112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4" name="Freeform 10758"/>
                  <p:cNvSpPr>
                    <a:spLocks/>
                  </p:cNvSpPr>
                  <p:nvPr/>
                </p:nvSpPr>
                <p:spPr bwMode="auto">
                  <a:xfrm>
                    <a:off x="112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5" name="Freeform 10759"/>
                  <p:cNvSpPr>
                    <a:spLocks/>
                  </p:cNvSpPr>
                  <p:nvPr/>
                </p:nvSpPr>
                <p:spPr bwMode="auto">
                  <a:xfrm>
                    <a:off x="1130"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6" name="Freeform 10760"/>
                  <p:cNvSpPr>
                    <a:spLocks/>
                  </p:cNvSpPr>
                  <p:nvPr/>
                </p:nvSpPr>
                <p:spPr bwMode="auto">
                  <a:xfrm>
                    <a:off x="113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7" name="Freeform 10761"/>
                  <p:cNvSpPr>
                    <a:spLocks/>
                  </p:cNvSpPr>
                  <p:nvPr/>
                </p:nvSpPr>
                <p:spPr bwMode="auto">
                  <a:xfrm>
                    <a:off x="1137"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8" name="Freeform 10762"/>
                  <p:cNvSpPr>
                    <a:spLocks/>
                  </p:cNvSpPr>
                  <p:nvPr/>
                </p:nvSpPr>
                <p:spPr bwMode="auto">
                  <a:xfrm>
                    <a:off x="114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89" name="Freeform 10763"/>
                  <p:cNvSpPr>
                    <a:spLocks/>
                  </p:cNvSpPr>
                  <p:nvPr/>
                </p:nvSpPr>
                <p:spPr bwMode="auto">
                  <a:xfrm>
                    <a:off x="1151"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0" name="Freeform 10764"/>
                  <p:cNvSpPr>
                    <a:spLocks/>
                  </p:cNvSpPr>
                  <p:nvPr/>
                </p:nvSpPr>
                <p:spPr bwMode="auto">
                  <a:xfrm>
                    <a:off x="115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1" name="Freeform 10765"/>
                  <p:cNvSpPr>
                    <a:spLocks/>
                  </p:cNvSpPr>
                  <p:nvPr/>
                </p:nvSpPr>
                <p:spPr bwMode="auto">
                  <a:xfrm>
                    <a:off x="116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2" name="Freeform 10766"/>
                  <p:cNvSpPr>
                    <a:spLocks/>
                  </p:cNvSpPr>
                  <p:nvPr/>
                </p:nvSpPr>
                <p:spPr bwMode="auto">
                  <a:xfrm>
                    <a:off x="1163"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3" name="Freeform 10767"/>
                  <p:cNvSpPr>
                    <a:spLocks/>
                  </p:cNvSpPr>
                  <p:nvPr/>
                </p:nvSpPr>
                <p:spPr bwMode="auto">
                  <a:xfrm>
                    <a:off x="117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4" name="Freeform 10768"/>
                  <p:cNvSpPr>
                    <a:spLocks/>
                  </p:cNvSpPr>
                  <p:nvPr/>
                </p:nvSpPr>
                <p:spPr bwMode="auto">
                  <a:xfrm>
                    <a:off x="117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5" name="Freeform 10769"/>
                  <p:cNvSpPr>
                    <a:spLocks/>
                  </p:cNvSpPr>
                  <p:nvPr/>
                </p:nvSpPr>
                <p:spPr bwMode="auto">
                  <a:xfrm>
                    <a:off x="118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6" name="Freeform 10770"/>
                  <p:cNvSpPr>
                    <a:spLocks/>
                  </p:cNvSpPr>
                  <p:nvPr/>
                </p:nvSpPr>
                <p:spPr bwMode="auto">
                  <a:xfrm>
                    <a:off x="1191" y="3741"/>
                    <a:ext cx="19" cy="1"/>
                  </a:xfrm>
                  <a:custGeom>
                    <a:avLst/>
                    <a:gdLst>
                      <a:gd name="T0" fmla="*/ 0 w 11"/>
                      <a:gd name="T1" fmla="*/ 0 h 1"/>
                      <a:gd name="T2" fmla="*/ 738 w 11"/>
                      <a:gd name="T3" fmla="*/ 0 h 1"/>
                      <a:gd name="T4" fmla="*/ 738 w 11"/>
                      <a:gd name="T5" fmla="*/ 0 h 1"/>
                      <a:gd name="T6" fmla="*/ 738 w 11"/>
                      <a:gd name="T7" fmla="*/ 0 h 1"/>
                      <a:gd name="T8" fmla="*/ 1275 w 11"/>
                      <a:gd name="T9" fmla="*/ 0 h 1"/>
                      <a:gd name="T10" fmla="*/ 1275 w 11"/>
                      <a:gd name="T11" fmla="*/ 0 h 1"/>
                      <a:gd name="T12" fmla="*/ 1275 w 11"/>
                      <a:gd name="T13" fmla="*/ 0 h 1"/>
                      <a:gd name="T14" fmla="*/ 2202 w 11"/>
                      <a:gd name="T15" fmla="*/ 0 h 1"/>
                      <a:gd name="T16" fmla="*/ 2202 w 11"/>
                      <a:gd name="T17" fmla="*/ 0 h 1"/>
                      <a:gd name="T18" fmla="*/ 2202 w 11"/>
                      <a:gd name="T19" fmla="*/ 0 h 1"/>
                      <a:gd name="T20" fmla="*/ 2850 w 11"/>
                      <a:gd name="T21" fmla="*/ 0 h 1"/>
                      <a:gd name="T22" fmla="*/ 2850 w 11"/>
                      <a:gd name="T23" fmla="*/ 0 h 1"/>
                      <a:gd name="T24" fmla="*/ 2850 w 11"/>
                      <a:gd name="T25" fmla="*/ 0 h 1"/>
                      <a:gd name="T26" fmla="*/ 3803 w 11"/>
                      <a:gd name="T27" fmla="*/ 0 h 1"/>
                      <a:gd name="T28" fmla="*/ 3803 w 11"/>
                      <a:gd name="T29" fmla="*/ 0 h 1"/>
                      <a:gd name="T30" fmla="*/ 3803 w 11"/>
                      <a:gd name="T31" fmla="*/ 0 h 1"/>
                      <a:gd name="T32" fmla="*/ 3954 w 11"/>
                      <a:gd name="T33" fmla="*/ 0 h 1"/>
                      <a:gd name="T34" fmla="*/ 3954 w 11"/>
                      <a:gd name="T35" fmla="*/ 0 h 1"/>
                      <a:gd name="T36" fmla="*/ 3954 w 11"/>
                      <a:gd name="T37" fmla="*/ 0 h 1"/>
                      <a:gd name="T38" fmla="*/ 4923 w 11"/>
                      <a:gd name="T39" fmla="*/ 0 h 1"/>
                      <a:gd name="T40" fmla="*/ 4923 w 11"/>
                      <a:gd name="T41" fmla="*/ 0 h 1"/>
                      <a:gd name="T42" fmla="*/ 4923 w 11"/>
                      <a:gd name="T43" fmla="*/ 0 h 1"/>
                      <a:gd name="T44" fmla="*/ 5627 w 11"/>
                      <a:gd name="T45" fmla="*/ 0 h 1"/>
                      <a:gd name="T46" fmla="*/ 5627 w 11"/>
                      <a:gd name="T47" fmla="*/ 0 h 1"/>
                      <a:gd name="T48" fmla="*/ 5627 w 11"/>
                      <a:gd name="T49" fmla="*/ 0 h 1"/>
                      <a:gd name="T50" fmla="*/ 6569 w 11"/>
                      <a:gd name="T51" fmla="*/ 0 h 1"/>
                      <a:gd name="T52" fmla="*/ 6569 w 11"/>
                      <a:gd name="T53" fmla="*/ 0 h 1"/>
                      <a:gd name="T54" fmla="*/ 6569 w 11"/>
                      <a:gd name="T55" fmla="*/ 0 h 1"/>
                      <a:gd name="T56" fmla="*/ 6830 w 11"/>
                      <a:gd name="T57" fmla="*/ 0 h 1"/>
                      <a:gd name="T58" fmla="*/ 6830 w 11"/>
                      <a:gd name="T59" fmla="*/ 0 h 1"/>
                      <a:gd name="T60" fmla="*/ 6830 w 11"/>
                      <a:gd name="T61" fmla="*/ 0 h 1"/>
                      <a:gd name="T62" fmla="*/ 7750 w 11"/>
                      <a:gd name="T63" fmla="*/ 0 h 1"/>
                      <a:gd name="T64" fmla="*/ 7750 w 11"/>
                      <a:gd name="T65" fmla="*/ 0 h 1"/>
                      <a:gd name="T66" fmla="*/ 7750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7" name="Freeform 10771"/>
                  <p:cNvSpPr>
                    <a:spLocks/>
                  </p:cNvSpPr>
                  <p:nvPr/>
                </p:nvSpPr>
                <p:spPr bwMode="auto">
                  <a:xfrm>
                    <a:off x="1210"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8" name="Freeform 10772"/>
                  <p:cNvSpPr>
                    <a:spLocks/>
                  </p:cNvSpPr>
                  <p:nvPr/>
                </p:nvSpPr>
                <p:spPr bwMode="auto">
                  <a:xfrm>
                    <a:off x="121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99" name="Freeform 10773"/>
                  <p:cNvSpPr>
                    <a:spLocks/>
                  </p:cNvSpPr>
                  <p:nvPr/>
                </p:nvSpPr>
                <p:spPr bwMode="auto">
                  <a:xfrm>
                    <a:off x="122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0" name="Freeform 10774"/>
                  <p:cNvSpPr>
                    <a:spLocks/>
                  </p:cNvSpPr>
                  <p:nvPr/>
                </p:nvSpPr>
                <p:spPr bwMode="auto">
                  <a:xfrm>
                    <a:off x="122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1" name="Freeform 10775"/>
                  <p:cNvSpPr>
                    <a:spLocks/>
                  </p:cNvSpPr>
                  <p:nvPr/>
                </p:nvSpPr>
                <p:spPr bwMode="auto">
                  <a:xfrm>
                    <a:off x="122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2" name="Freeform 10776"/>
                  <p:cNvSpPr>
                    <a:spLocks/>
                  </p:cNvSpPr>
                  <p:nvPr/>
                </p:nvSpPr>
                <p:spPr bwMode="auto">
                  <a:xfrm>
                    <a:off x="123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3" name="Freeform 10777"/>
                  <p:cNvSpPr>
                    <a:spLocks/>
                  </p:cNvSpPr>
                  <p:nvPr/>
                </p:nvSpPr>
                <p:spPr bwMode="auto">
                  <a:xfrm>
                    <a:off x="123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4" name="Freeform 10778"/>
                  <p:cNvSpPr>
                    <a:spLocks/>
                  </p:cNvSpPr>
                  <p:nvPr/>
                </p:nvSpPr>
                <p:spPr bwMode="auto">
                  <a:xfrm>
                    <a:off x="123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5" name="Freeform 10779"/>
                  <p:cNvSpPr>
                    <a:spLocks/>
                  </p:cNvSpPr>
                  <p:nvPr/>
                </p:nvSpPr>
                <p:spPr bwMode="auto">
                  <a:xfrm>
                    <a:off x="1240"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6" name="Freeform 10780"/>
                  <p:cNvSpPr>
                    <a:spLocks/>
                  </p:cNvSpPr>
                  <p:nvPr/>
                </p:nvSpPr>
                <p:spPr bwMode="auto">
                  <a:xfrm>
                    <a:off x="124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7" name="Freeform 10781"/>
                  <p:cNvSpPr>
                    <a:spLocks/>
                  </p:cNvSpPr>
                  <p:nvPr/>
                </p:nvSpPr>
                <p:spPr bwMode="auto">
                  <a:xfrm>
                    <a:off x="125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8" name="Freeform 10782"/>
                  <p:cNvSpPr>
                    <a:spLocks/>
                  </p:cNvSpPr>
                  <p:nvPr/>
                </p:nvSpPr>
                <p:spPr bwMode="auto">
                  <a:xfrm>
                    <a:off x="1253"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09" name="Freeform 10783"/>
                  <p:cNvSpPr>
                    <a:spLocks/>
                  </p:cNvSpPr>
                  <p:nvPr/>
                </p:nvSpPr>
                <p:spPr bwMode="auto">
                  <a:xfrm>
                    <a:off x="1260"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12288 w 3"/>
                      <a:gd name="T11" fmla="*/ 0 h 1"/>
                      <a:gd name="T12" fmla="*/ 12288 w 3"/>
                      <a:gd name="T13" fmla="*/ 0 h 1"/>
                      <a:gd name="T14" fmla="*/ 12288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0" name="Freeform 10784"/>
                  <p:cNvSpPr>
                    <a:spLocks/>
                  </p:cNvSpPr>
                  <p:nvPr/>
                </p:nvSpPr>
                <p:spPr bwMode="auto">
                  <a:xfrm>
                    <a:off x="126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1" name="Freeform 10785"/>
                  <p:cNvSpPr>
                    <a:spLocks/>
                  </p:cNvSpPr>
                  <p:nvPr/>
                </p:nvSpPr>
                <p:spPr bwMode="auto">
                  <a:xfrm>
                    <a:off x="126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2" name="Freeform 10786"/>
                  <p:cNvSpPr>
                    <a:spLocks/>
                  </p:cNvSpPr>
                  <p:nvPr/>
                </p:nvSpPr>
                <p:spPr bwMode="auto">
                  <a:xfrm>
                    <a:off x="127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3" name="Freeform 10787"/>
                  <p:cNvSpPr>
                    <a:spLocks/>
                  </p:cNvSpPr>
                  <p:nvPr/>
                </p:nvSpPr>
                <p:spPr bwMode="auto">
                  <a:xfrm>
                    <a:off x="127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4" name="Freeform 10788"/>
                  <p:cNvSpPr>
                    <a:spLocks/>
                  </p:cNvSpPr>
                  <p:nvPr/>
                </p:nvSpPr>
                <p:spPr bwMode="auto">
                  <a:xfrm>
                    <a:off x="1281"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5" name="Freeform 10789"/>
                  <p:cNvSpPr>
                    <a:spLocks/>
                  </p:cNvSpPr>
                  <p:nvPr/>
                </p:nvSpPr>
                <p:spPr bwMode="auto">
                  <a:xfrm>
                    <a:off x="129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6" name="Freeform 10790"/>
                  <p:cNvSpPr>
                    <a:spLocks/>
                  </p:cNvSpPr>
                  <p:nvPr/>
                </p:nvSpPr>
                <p:spPr bwMode="auto">
                  <a:xfrm>
                    <a:off x="129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7" name="Freeform 10791"/>
                  <p:cNvSpPr>
                    <a:spLocks/>
                  </p:cNvSpPr>
                  <p:nvPr/>
                </p:nvSpPr>
                <p:spPr bwMode="auto">
                  <a:xfrm>
                    <a:off x="130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8" name="Freeform 10792"/>
                  <p:cNvSpPr>
                    <a:spLocks/>
                  </p:cNvSpPr>
                  <p:nvPr/>
                </p:nvSpPr>
                <p:spPr bwMode="auto">
                  <a:xfrm>
                    <a:off x="130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19" name="Freeform 10793"/>
                  <p:cNvSpPr>
                    <a:spLocks/>
                  </p:cNvSpPr>
                  <p:nvPr/>
                </p:nvSpPr>
                <p:spPr bwMode="auto">
                  <a:xfrm>
                    <a:off x="130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0" name="Freeform 10794"/>
                  <p:cNvSpPr>
                    <a:spLocks/>
                  </p:cNvSpPr>
                  <p:nvPr/>
                </p:nvSpPr>
                <p:spPr bwMode="auto">
                  <a:xfrm>
                    <a:off x="131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1" name="Freeform 10795"/>
                  <p:cNvSpPr>
                    <a:spLocks/>
                  </p:cNvSpPr>
                  <p:nvPr/>
                </p:nvSpPr>
                <p:spPr bwMode="auto">
                  <a:xfrm>
                    <a:off x="131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2" name="Freeform 10796"/>
                  <p:cNvSpPr>
                    <a:spLocks/>
                  </p:cNvSpPr>
                  <p:nvPr/>
                </p:nvSpPr>
                <p:spPr bwMode="auto">
                  <a:xfrm>
                    <a:off x="1314"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3" name="Freeform 10797"/>
                  <p:cNvSpPr>
                    <a:spLocks/>
                  </p:cNvSpPr>
                  <p:nvPr/>
                </p:nvSpPr>
                <p:spPr bwMode="auto">
                  <a:xfrm>
                    <a:off x="132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4" name="Freeform 10798"/>
                  <p:cNvSpPr>
                    <a:spLocks/>
                  </p:cNvSpPr>
                  <p:nvPr/>
                </p:nvSpPr>
                <p:spPr bwMode="auto">
                  <a:xfrm>
                    <a:off x="132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5" name="Freeform 10799"/>
                  <p:cNvSpPr>
                    <a:spLocks/>
                  </p:cNvSpPr>
                  <p:nvPr/>
                </p:nvSpPr>
                <p:spPr bwMode="auto">
                  <a:xfrm>
                    <a:off x="1332"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6" name="Freeform 10800"/>
                  <p:cNvSpPr>
                    <a:spLocks/>
                  </p:cNvSpPr>
                  <p:nvPr/>
                </p:nvSpPr>
                <p:spPr bwMode="auto">
                  <a:xfrm>
                    <a:off x="1340"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7" name="Freeform 10801"/>
                  <p:cNvSpPr>
                    <a:spLocks/>
                  </p:cNvSpPr>
                  <p:nvPr/>
                </p:nvSpPr>
                <p:spPr bwMode="auto">
                  <a:xfrm>
                    <a:off x="134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8" name="Freeform 10802"/>
                  <p:cNvSpPr>
                    <a:spLocks/>
                  </p:cNvSpPr>
                  <p:nvPr/>
                </p:nvSpPr>
                <p:spPr bwMode="auto">
                  <a:xfrm>
                    <a:off x="1354"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29" name="Freeform 10803"/>
                  <p:cNvSpPr>
                    <a:spLocks/>
                  </p:cNvSpPr>
                  <p:nvPr/>
                </p:nvSpPr>
                <p:spPr bwMode="auto">
                  <a:xfrm>
                    <a:off x="1365"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0" name="Freeform 10804"/>
                  <p:cNvSpPr>
                    <a:spLocks/>
                  </p:cNvSpPr>
                  <p:nvPr/>
                </p:nvSpPr>
                <p:spPr bwMode="auto">
                  <a:xfrm>
                    <a:off x="137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1" name="Freeform 10805"/>
                  <p:cNvSpPr>
                    <a:spLocks/>
                  </p:cNvSpPr>
                  <p:nvPr/>
                </p:nvSpPr>
                <p:spPr bwMode="auto">
                  <a:xfrm>
                    <a:off x="137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2" name="Freeform 10806"/>
                  <p:cNvSpPr>
                    <a:spLocks/>
                  </p:cNvSpPr>
                  <p:nvPr/>
                </p:nvSpPr>
                <p:spPr bwMode="auto">
                  <a:xfrm>
                    <a:off x="137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3" name="Freeform 10807"/>
                  <p:cNvSpPr>
                    <a:spLocks/>
                  </p:cNvSpPr>
                  <p:nvPr/>
                </p:nvSpPr>
                <p:spPr bwMode="auto">
                  <a:xfrm>
                    <a:off x="1380"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4" name="Freeform 10808"/>
                  <p:cNvSpPr>
                    <a:spLocks/>
                  </p:cNvSpPr>
                  <p:nvPr/>
                </p:nvSpPr>
                <p:spPr bwMode="auto">
                  <a:xfrm>
                    <a:off x="138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5" name="Freeform 10809"/>
                  <p:cNvSpPr>
                    <a:spLocks/>
                  </p:cNvSpPr>
                  <p:nvPr/>
                </p:nvSpPr>
                <p:spPr bwMode="auto">
                  <a:xfrm>
                    <a:off x="138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6" name="Freeform 10810"/>
                  <p:cNvSpPr>
                    <a:spLocks/>
                  </p:cNvSpPr>
                  <p:nvPr/>
                </p:nvSpPr>
                <p:spPr bwMode="auto">
                  <a:xfrm>
                    <a:off x="139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7" name="Freeform 10811"/>
                  <p:cNvSpPr>
                    <a:spLocks/>
                  </p:cNvSpPr>
                  <p:nvPr/>
                </p:nvSpPr>
                <p:spPr bwMode="auto">
                  <a:xfrm>
                    <a:off x="139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8" name="Freeform 10812"/>
                  <p:cNvSpPr>
                    <a:spLocks/>
                  </p:cNvSpPr>
                  <p:nvPr/>
                </p:nvSpPr>
                <p:spPr bwMode="auto">
                  <a:xfrm>
                    <a:off x="140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39" name="Freeform 10813"/>
                  <p:cNvSpPr>
                    <a:spLocks/>
                  </p:cNvSpPr>
                  <p:nvPr/>
                </p:nvSpPr>
                <p:spPr bwMode="auto">
                  <a:xfrm>
                    <a:off x="1403"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0" name="Freeform 10814"/>
                  <p:cNvSpPr>
                    <a:spLocks/>
                  </p:cNvSpPr>
                  <p:nvPr/>
                </p:nvSpPr>
                <p:spPr bwMode="auto">
                  <a:xfrm>
                    <a:off x="141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1" name="Freeform 10815"/>
                  <p:cNvSpPr>
                    <a:spLocks/>
                  </p:cNvSpPr>
                  <p:nvPr/>
                </p:nvSpPr>
                <p:spPr bwMode="auto">
                  <a:xfrm>
                    <a:off x="141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2" name="Freeform 10816"/>
                  <p:cNvSpPr>
                    <a:spLocks/>
                  </p:cNvSpPr>
                  <p:nvPr/>
                </p:nvSpPr>
                <p:spPr bwMode="auto">
                  <a:xfrm>
                    <a:off x="142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3" name="Freeform 10817"/>
                  <p:cNvSpPr>
                    <a:spLocks/>
                  </p:cNvSpPr>
                  <p:nvPr/>
                </p:nvSpPr>
                <p:spPr bwMode="auto">
                  <a:xfrm>
                    <a:off x="142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4" name="Freeform 10818"/>
                  <p:cNvSpPr>
                    <a:spLocks/>
                  </p:cNvSpPr>
                  <p:nvPr/>
                </p:nvSpPr>
                <p:spPr bwMode="auto">
                  <a:xfrm>
                    <a:off x="1429"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5" name="Freeform 10819"/>
                  <p:cNvSpPr>
                    <a:spLocks/>
                  </p:cNvSpPr>
                  <p:nvPr/>
                </p:nvSpPr>
                <p:spPr bwMode="auto">
                  <a:xfrm>
                    <a:off x="1440"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6" name="Freeform 10820"/>
                  <p:cNvSpPr>
                    <a:spLocks/>
                  </p:cNvSpPr>
                  <p:nvPr/>
                </p:nvSpPr>
                <p:spPr bwMode="auto">
                  <a:xfrm>
                    <a:off x="144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7" name="Freeform 10821"/>
                  <p:cNvSpPr>
                    <a:spLocks/>
                  </p:cNvSpPr>
                  <p:nvPr/>
                </p:nvSpPr>
                <p:spPr bwMode="auto">
                  <a:xfrm>
                    <a:off x="145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8" name="Freeform 10822"/>
                  <p:cNvSpPr>
                    <a:spLocks/>
                  </p:cNvSpPr>
                  <p:nvPr/>
                </p:nvSpPr>
                <p:spPr bwMode="auto">
                  <a:xfrm>
                    <a:off x="145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49" name="Freeform 10823"/>
                  <p:cNvSpPr>
                    <a:spLocks/>
                  </p:cNvSpPr>
                  <p:nvPr/>
                </p:nvSpPr>
                <p:spPr bwMode="auto">
                  <a:xfrm>
                    <a:off x="145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0" name="Freeform 10824"/>
                  <p:cNvSpPr>
                    <a:spLocks/>
                  </p:cNvSpPr>
                  <p:nvPr/>
                </p:nvSpPr>
                <p:spPr bwMode="auto">
                  <a:xfrm>
                    <a:off x="145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1" name="Freeform 10825"/>
                  <p:cNvSpPr>
                    <a:spLocks/>
                  </p:cNvSpPr>
                  <p:nvPr/>
                </p:nvSpPr>
                <p:spPr bwMode="auto">
                  <a:xfrm>
                    <a:off x="146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2" name="Freeform 10826"/>
                  <p:cNvSpPr>
                    <a:spLocks/>
                  </p:cNvSpPr>
                  <p:nvPr/>
                </p:nvSpPr>
                <p:spPr bwMode="auto">
                  <a:xfrm>
                    <a:off x="146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3" name="Freeform 10827"/>
                  <p:cNvSpPr>
                    <a:spLocks/>
                  </p:cNvSpPr>
                  <p:nvPr/>
                </p:nvSpPr>
                <p:spPr bwMode="auto">
                  <a:xfrm>
                    <a:off x="1467"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4" name="Freeform 10828"/>
                  <p:cNvSpPr>
                    <a:spLocks/>
                  </p:cNvSpPr>
                  <p:nvPr/>
                </p:nvSpPr>
                <p:spPr bwMode="auto">
                  <a:xfrm>
                    <a:off x="1476"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5" name="Freeform 10829"/>
                  <p:cNvSpPr>
                    <a:spLocks/>
                  </p:cNvSpPr>
                  <p:nvPr/>
                </p:nvSpPr>
                <p:spPr bwMode="auto">
                  <a:xfrm>
                    <a:off x="1486" y="3741"/>
                    <a:ext cx="13" cy="1"/>
                  </a:xfrm>
                  <a:custGeom>
                    <a:avLst/>
                    <a:gdLst>
                      <a:gd name="T0" fmla="*/ 0 w 7"/>
                      <a:gd name="T1" fmla="*/ 0 h 1"/>
                      <a:gd name="T2" fmla="*/ 1859 w 7"/>
                      <a:gd name="T3" fmla="*/ 0 h 1"/>
                      <a:gd name="T4" fmla="*/ 1859 w 7"/>
                      <a:gd name="T5" fmla="*/ 0 h 1"/>
                      <a:gd name="T6" fmla="*/ 1859 w 7"/>
                      <a:gd name="T7" fmla="*/ 0 h 1"/>
                      <a:gd name="T8" fmla="*/ 3452 w 7"/>
                      <a:gd name="T9" fmla="*/ 0 h 1"/>
                      <a:gd name="T10" fmla="*/ 3452 w 7"/>
                      <a:gd name="T11" fmla="*/ 0 h 1"/>
                      <a:gd name="T12" fmla="*/ 3452 w 7"/>
                      <a:gd name="T13" fmla="*/ 0 h 1"/>
                      <a:gd name="T14" fmla="*/ 5259 w 7"/>
                      <a:gd name="T15" fmla="*/ 0 h 1"/>
                      <a:gd name="T16" fmla="*/ 5259 w 7"/>
                      <a:gd name="T17" fmla="*/ 0 h 1"/>
                      <a:gd name="T18" fmla="*/ 5259 w 7"/>
                      <a:gd name="T19" fmla="*/ 0 h 1"/>
                      <a:gd name="T20" fmla="*/ 6411 w 7"/>
                      <a:gd name="T21" fmla="*/ 0 h 1"/>
                      <a:gd name="T22" fmla="*/ 6411 w 7"/>
                      <a:gd name="T23" fmla="*/ 0 h 1"/>
                      <a:gd name="T24" fmla="*/ 6411 w 7"/>
                      <a:gd name="T25" fmla="*/ 0 h 1"/>
                      <a:gd name="T26" fmla="*/ 8370 w 7"/>
                      <a:gd name="T27" fmla="*/ 0 h 1"/>
                      <a:gd name="T28" fmla="*/ 8370 w 7"/>
                      <a:gd name="T29" fmla="*/ 0 h 1"/>
                      <a:gd name="T30" fmla="*/ 8370 w 7"/>
                      <a:gd name="T31" fmla="*/ 0 h 1"/>
                      <a:gd name="T32" fmla="*/ 9767 w 7"/>
                      <a:gd name="T33" fmla="*/ 0 h 1"/>
                      <a:gd name="T34" fmla="*/ 9767 w 7"/>
                      <a:gd name="T35" fmla="*/ 0 h 1"/>
                      <a:gd name="T36" fmla="*/ 9767 w 7"/>
                      <a:gd name="T37" fmla="*/ 0 h 1"/>
                      <a:gd name="T38" fmla="*/ 11906 w 7"/>
                      <a:gd name="T39" fmla="*/ 0 h 1"/>
                      <a:gd name="T40" fmla="*/ 11906 w 7"/>
                      <a:gd name="T41" fmla="*/ 0 h 1"/>
                      <a:gd name="T42" fmla="*/ 11906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6" name="Freeform 10830"/>
                  <p:cNvSpPr>
                    <a:spLocks/>
                  </p:cNvSpPr>
                  <p:nvPr/>
                </p:nvSpPr>
                <p:spPr bwMode="auto">
                  <a:xfrm>
                    <a:off x="149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7" name="Freeform 10831"/>
                  <p:cNvSpPr>
                    <a:spLocks/>
                  </p:cNvSpPr>
                  <p:nvPr/>
                </p:nvSpPr>
                <p:spPr bwMode="auto">
                  <a:xfrm>
                    <a:off x="150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8" name="Freeform 10832"/>
                  <p:cNvSpPr>
                    <a:spLocks/>
                  </p:cNvSpPr>
                  <p:nvPr/>
                </p:nvSpPr>
                <p:spPr bwMode="auto">
                  <a:xfrm>
                    <a:off x="150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59" name="Freeform 10833"/>
                  <p:cNvSpPr>
                    <a:spLocks/>
                  </p:cNvSpPr>
                  <p:nvPr/>
                </p:nvSpPr>
                <p:spPr bwMode="auto">
                  <a:xfrm>
                    <a:off x="1509"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0" name="Freeform 10834"/>
                  <p:cNvSpPr>
                    <a:spLocks/>
                  </p:cNvSpPr>
                  <p:nvPr/>
                </p:nvSpPr>
                <p:spPr bwMode="auto">
                  <a:xfrm>
                    <a:off x="1520"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1" name="Freeform 10835"/>
                  <p:cNvSpPr>
                    <a:spLocks/>
                  </p:cNvSpPr>
                  <p:nvPr/>
                </p:nvSpPr>
                <p:spPr bwMode="auto">
                  <a:xfrm>
                    <a:off x="152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2" name="Freeform 10836"/>
                  <p:cNvSpPr>
                    <a:spLocks/>
                  </p:cNvSpPr>
                  <p:nvPr/>
                </p:nvSpPr>
                <p:spPr bwMode="auto">
                  <a:xfrm>
                    <a:off x="153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3" name="Freeform 10837"/>
                  <p:cNvSpPr>
                    <a:spLocks/>
                  </p:cNvSpPr>
                  <p:nvPr/>
                </p:nvSpPr>
                <p:spPr bwMode="auto">
                  <a:xfrm>
                    <a:off x="153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4" name="Freeform 10838"/>
                  <p:cNvSpPr>
                    <a:spLocks/>
                  </p:cNvSpPr>
                  <p:nvPr/>
                </p:nvSpPr>
                <p:spPr bwMode="auto">
                  <a:xfrm>
                    <a:off x="153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5" name="Freeform 10839"/>
                  <p:cNvSpPr>
                    <a:spLocks/>
                  </p:cNvSpPr>
                  <p:nvPr/>
                </p:nvSpPr>
                <p:spPr bwMode="auto">
                  <a:xfrm>
                    <a:off x="154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6" name="Freeform 10840"/>
                  <p:cNvSpPr>
                    <a:spLocks/>
                  </p:cNvSpPr>
                  <p:nvPr/>
                </p:nvSpPr>
                <p:spPr bwMode="auto">
                  <a:xfrm>
                    <a:off x="155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7" name="Freeform 10841"/>
                  <p:cNvSpPr>
                    <a:spLocks/>
                  </p:cNvSpPr>
                  <p:nvPr/>
                </p:nvSpPr>
                <p:spPr bwMode="auto">
                  <a:xfrm>
                    <a:off x="1554"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8" name="Freeform 10842"/>
                  <p:cNvSpPr>
                    <a:spLocks/>
                  </p:cNvSpPr>
                  <p:nvPr/>
                </p:nvSpPr>
                <p:spPr bwMode="auto">
                  <a:xfrm>
                    <a:off x="156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69" name="Freeform 10843"/>
                  <p:cNvSpPr>
                    <a:spLocks/>
                  </p:cNvSpPr>
                  <p:nvPr/>
                </p:nvSpPr>
                <p:spPr bwMode="auto">
                  <a:xfrm>
                    <a:off x="1572"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0" name="Freeform 10844"/>
                  <p:cNvSpPr>
                    <a:spLocks/>
                  </p:cNvSpPr>
                  <p:nvPr/>
                </p:nvSpPr>
                <p:spPr bwMode="auto">
                  <a:xfrm>
                    <a:off x="158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1" name="Freeform 10845"/>
                  <p:cNvSpPr>
                    <a:spLocks/>
                  </p:cNvSpPr>
                  <p:nvPr/>
                </p:nvSpPr>
                <p:spPr bwMode="auto">
                  <a:xfrm>
                    <a:off x="158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2" name="Freeform 10846"/>
                  <p:cNvSpPr>
                    <a:spLocks/>
                  </p:cNvSpPr>
                  <p:nvPr/>
                </p:nvSpPr>
                <p:spPr bwMode="auto">
                  <a:xfrm>
                    <a:off x="158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3" name="Freeform 10847"/>
                  <p:cNvSpPr>
                    <a:spLocks/>
                  </p:cNvSpPr>
                  <p:nvPr/>
                </p:nvSpPr>
                <p:spPr bwMode="auto">
                  <a:xfrm>
                    <a:off x="159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4" name="Freeform 10848"/>
                  <p:cNvSpPr>
                    <a:spLocks/>
                  </p:cNvSpPr>
                  <p:nvPr/>
                </p:nvSpPr>
                <p:spPr bwMode="auto">
                  <a:xfrm>
                    <a:off x="159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5" name="Freeform 10849"/>
                  <p:cNvSpPr>
                    <a:spLocks/>
                  </p:cNvSpPr>
                  <p:nvPr/>
                </p:nvSpPr>
                <p:spPr bwMode="auto">
                  <a:xfrm>
                    <a:off x="1596"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6" name="Freeform 10850"/>
                  <p:cNvSpPr>
                    <a:spLocks/>
                  </p:cNvSpPr>
                  <p:nvPr/>
                </p:nvSpPr>
                <p:spPr bwMode="auto">
                  <a:xfrm>
                    <a:off x="160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7" name="Freeform 10851"/>
                  <p:cNvSpPr>
                    <a:spLocks/>
                  </p:cNvSpPr>
                  <p:nvPr/>
                </p:nvSpPr>
                <p:spPr bwMode="auto">
                  <a:xfrm>
                    <a:off x="1610"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8" name="Freeform 10852"/>
                  <p:cNvSpPr>
                    <a:spLocks/>
                  </p:cNvSpPr>
                  <p:nvPr/>
                </p:nvSpPr>
                <p:spPr bwMode="auto">
                  <a:xfrm>
                    <a:off x="161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79" name="Freeform 10853"/>
                  <p:cNvSpPr>
                    <a:spLocks/>
                  </p:cNvSpPr>
                  <p:nvPr/>
                </p:nvSpPr>
                <p:spPr bwMode="auto">
                  <a:xfrm>
                    <a:off x="162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0" name="Freeform 10854"/>
                  <p:cNvSpPr>
                    <a:spLocks/>
                  </p:cNvSpPr>
                  <p:nvPr/>
                </p:nvSpPr>
                <p:spPr bwMode="auto">
                  <a:xfrm>
                    <a:off x="1622"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1" name="Freeform 10855"/>
                  <p:cNvSpPr>
                    <a:spLocks/>
                  </p:cNvSpPr>
                  <p:nvPr/>
                </p:nvSpPr>
                <p:spPr bwMode="auto">
                  <a:xfrm>
                    <a:off x="1634" y="3741"/>
                    <a:ext cx="18" cy="1"/>
                  </a:xfrm>
                  <a:custGeom>
                    <a:avLst/>
                    <a:gdLst>
                      <a:gd name="T0" fmla="*/ 0 w 10"/>
                      <a:gd name="T1" fmla="*/ 0 h 1"/>
                      <a:gd name="T2" fmla="*/ 1393 w 10"/>
                      <a:gd name="T3" fmla="*/ 0 h 1"/>
                      <a:gd name="T4" fmla="*/ 1393 w 10"/>
                      <a:gd name="T5" fmla="*/ 0 h 1"/>
                      <a:gd name="T6" fmla="*/ 1393 w 10"/>
                      <a:gd name="T7" fmla="*/ 0 h 1"/>
                      <a:gd name="T8" fmla="*/ 2507 w 10"/>
                      <a:gd name="T9" fmla="*/ 0 h 1"/>
                      <a:gd name="T10" fmla="*/ 2507 w 10"/>
                      <a:gd name="T11" fmla="*/ 0 h 1"/>
                      <a:gd name="T12" fmla="*/ 2507 w 10"/>
                      <a:gd name="T13" fmla="*/ 0 h 1"/>
                      <a:gd name="T14" fmla="*/ 3191 w 10"/>
                      <a:gd name="T15" fmla="*/ 0 h 1"/>
                      <a:gd name="T16" fmla="*/ 3191 w 10"/>
                      <a:gd name="T17" fmla="*/ 0 h 1"/>
                      <a:gd name="T18" fmla="*/ 3191 w 10"/>
                      <a:gd name="T19" fmla="*/ 0 h 1"/>
                      <a:gd name="T20" fmla="*/ 4513 w 10"/>
                      <a:gd name="T21" fmla="*/ 0 h 1"/>
                      <a:gd name="T22" fmla="*/ 4513 w 10"/>
                      <a:gd name="T23" fmla="*/ 0 h 1"/>
                      <a:gd name="T24" fmla="*/ 4513 w 10"/>
                      <a:gd name="T25" fmla="*/ 0 h 1"/>
                      <a:gd name="T26" fmla="*/ 5744 w 10"/>
                      <a:gd name="T27" fmla="*/ 0 h 1"/>
                      <a:gd name="T28" fmla="*/ 5744 w 10"/>
                      <a:gd name="T29" fmla="*/ 0 h 1"/>
                      <a:gd name="T30" fmla="*/ 5744 w 10"/>
                      <a:gd name="T31" fmla="*/ 0 h 1"/>
                      <a:gd name="T32" fmla="*/ 7180 w 10"/>
                      <a:gd name="T33" fmla="*/ 0 h 1"/>
                      <a:gd name="T34" fmla="*/ 7180 w 10"/>
                      <a:gd name="T35" fmla="*/ 0 h 1"/>
                      <a:gd name="T36" fmla="*/ 7180 w 10"/>
                      <a:gd name="T37" fmla="*/ 0 h 1"/>
                      <a:gd name="T38" fmla="*/ 8123 w 10"/>
                      <a:gd name="T39" fmla="*/ 0 h 1"/>
                      <a:gd name="T40" fmla="*/ 8123 w 10"/>
                      <a:gd name="T41" fmla="*/ 0 h 1"/>
                      <a:gd name="T42" fmla="*/ 8123 w 10"/>
                      <a:gd name="T43" fmla="*/ 0 h 1"/>
                      <a:gd name="T44" fmla="*/ 8935 w 10"/>
                      <a:gd name="T45" fmla="*/ 0 h 1"/>
                      <a:gd name="T46" fmla="*/ 8935 w 10"/>
                      <a:gd name="T47" fmla="*/ 0 h 1"/>
                      <a:gd name="T48" fmla="*/ 8935 w 10"/>
                      <a:gd name="T49" fmla="*/ 0 h 1"/>
                      <a:gd name="T50" fmla="*/ 10339 w 10"/>
                      <a:gd name="T51" fmla="*/ 0 h 1"/>
                      <a:gd name="T52" fmla="*/ 10339 w 10"/>
                      <a:gd name="T53" fmla="*/ 0 h 1"/>
                      <a:gd name="T54" fmla="*/ 10339 w 10"/>
                      <a:gd name="T55" fmla="*/ 0 h 1"/>
                      <a:gd name="T56" fmla="*/ 11473 w 10"/>
                      <a:gd name="T57" fmla="*/ 0 h 1"/>
                      <a:gd name="T58" fmla="*/ 11473 w 10"/>
                      <a:gd name="T59" fmla="*/ 0 h 1"/>
                      <a:gd name="T60" fmla="*/ 11473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2" name="Freeform 10856"/>
                  <p:cNvSpPr>
                    <a:spLocks/>
                  </p:cNvSpPr>
                  <p:nvPr/>
                </p:nvSpPr>
                <p:spPr bwMode="auto">
                  <a:xfrm>
                    <a:off x="1652"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3" name="Freeform 10857"/>
                  <p:cNvSpPr>
                    <a:spLocks/>
                  </p:cNvSpPr>
                  <p:nvPr/>
                </p:nvSpPr>
                <p:spPr bwMode="auto">
                  <a:xfrm>
                    <a:off x="166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4" name="Freeform 10858"/>
                  <p:cNvSpPr>
                    <a:spLocks/>
                  </p:cNvSpPr>
                  <p:nvPr/>
                </p:nvSpPr>
                <p:spPr bwMode="auto">
                  <a:xfrm>
                    <a:off x="1667"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5" name="Freeform 10859"/>
                  <p:cNvSpPr>
                    <a:spLocks/>
                  </p:cNvSpPr>
                  <p:nvPr/>
                </p:nvSpPr>
                <p:spPr bwMode="auto">
                  <a:xfrm>
                    <a:off x="167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6" name="Freeform 10860"/>
                  <p:cNvSpPr>
                    <a:spLocks/>
                  </p:cNvSpPr>
                  <p:nvPr/>
                </p:nvSpPr>
                <p:spPr bwMode="auto">
                  <a:xfrm>
                    <a:off x="167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7" name="Freeform 10861"/>
                  <p:cNvSpPr>
                    <a:spLocks/>
                  </p:cNvSpPr>
                  <p:nvPr/>
                </p:nvSpPr>
                <p:spPr bwMode="auto">
                  <a:xfrm>
                    <a:off x="168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8" name="Freeform 10862"/>
                  <p:cNvSpPr>
                    <a:spLocks/>
                  </p:cNvSpPr>
                  <p:nvPr/>
                </p:nvSpPr>
                <p:spPr bwMode="auto">
                  <a:xfrm>
                    <a:off x="1686"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89" name="Freeform 10863"/>
                  <p:cNvSpPr>
                    <a:spLocks/>
                  </p:cNvSpPr>
                  <p:nvPr/>
                </p:nvSpPr>
                <p:spPr bwMode="auto">
                  <a:xfrm>
                    <a:off x="169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0" name="Freeform 10864"/>
                  <p:cNvSpPr>
                    <a:spLocks/>
                  </p:cNvSpPr>
                  <p:nvPr/>
                </p:nvSpPr>
                <p:spPr bwMode="auto">
                  <a:xfrm>
                    <a:off x="169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1" name="Freeform 10865"/>
                  <p:cNvSpPr>
                    <a:spLocks/>
                  </p:cNvSpPr>
                  <p:nvPr/>
                </p:nvSpPr>
                <p:spPr bwMode="auto">
                  <a:xfrm>
                    <a:off x="1699"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2" name="Freeform 10866"/>
                  <p:cNvSpPr>
                    <a:spLocks/>
                  </p:cNvSpPr>
                  <p:nvPr/>
                </p:nvSpPr>
                <p:spPr bwMode="auto">
                  <a:xfrm>
                    <a:off x="170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3" name="Freeform 10867"/>
                  <p:cNvSpPr>
                    <a:spLocks/>
                  </p:cNvSpPr>
                  <p:nvPr/>
                </p:nvSpPr>
                <p:spPr bwMode="auto">
                  <a:xfrm>
                    <a:off x="170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4" name="Freeform 10868"/>
                  <p:cNvSpPr>
                    <a:spLocks/>
                  </p:cNvSpPr>
                  <p:nvPr/>
                </p:nvSpPr>
                <p:spPr bwMode="auto">
                  <a:xfrm>
                    <a:off x="1713"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5" name="Freeform 10869"/>
                  <p:cNvSpPr>
                    <a:spLocks/>
                  </p:cNvSpPr>
                  <p:nvPr/>
                </p:nvSpPr>
                <p:spPr bwMode="auto">
                  <a:xfrm>
                    <a:off x="172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6" name="Freeform 10870"/>
                  <p:cNvSpPr>
                    <a:spLocks/>
                  </p:cNvSpPr>
                  <p:nvPr/>
                </p:nvSpPr>
                <p:spPr bwMode="auto">
                  <a:xfrm>
                    <a:off x="172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7" name="Freeform 10871"/>
                  <p:cNvSpPr>
                    <a:spLocks/>
                  </p:cNvSpPr>
                  <p:nvPr/>
                </p:nvSpPr>
                <p:spPr bwMode="auto">
                  <a:xfrm>
                    <a:off x="173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8" name="Freeform 10872"/>
                  <p:cNvSpPr>
                    <a:spLocks/>
                  </p:cNvSpPr>
                  <p:nvPr/>
                </p:nvSpPr>
                <p:spPr bwMode="auto">
                  <a:xfrm>
                    <a:off x="173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599" name="Freeform 10873"/>
                  <p:cNvSpPr>
                    <a:spLocks/>
                  </p:cNvSpPr>
                  <p:nvPr/>
                </p:nvSpPr>
                <p:spPr bwMode="auto">
                  <a:xfrm>
                    <a:off x="1737"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0" name="Freeform 10874"/>
                  <p:cNvSpPr>
                    <a:spLocks/>
                  </p:cNvSpPr>
                  <p:nvPr/>
                </p:nvSpPr>
                <p:spPr bwMode="auto">
                  <a:xfrm>
                    <a:off x="174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1" name="Freeform 10875"/>
                  <p:cNvSpPr>
                    <a:spLocks/>
                  </p:cNvSpPr>
                  <p:nvPr/>
                </p:nvSpPr>
                <p:spPr bwMode="auto">
                  <a:xfrm>
                    <a:off x="175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2" name="Freeform 10876"/>
                  <p:cNvSpPr>
                    <a:spLocks/>
                  </p:cNvSpPr>
                  <p:nvPr/>
                </p:nvSpPr>
                <p:spPr bwMode="auto">
                  <a:xfrm>
                    <a:off x="176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3" name="Freeform 10877"/>
                  <p:cNvSpPr>
                    <a:spLocks/>
                  </p:cNvSpPr>
                  <p:nvPr/>
                </p:nvSpPr>
                <p:spPr bwMode="auto">
                  <a:xfrm>
                    <a:off x="176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4" name="Freeform 10878"/>
                  <p:cNvSpPr>
                    <a:spLocks/>
                  </p:cNvSpPr>
                  <p:nvPr/>
                </p:nvSpPr>
                <p:spPr bwMode="auto">
                  <a:xfrm>
                    <a:off x="177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5" name="Freeform 10879"/>
                  <p:cNvSpPr>
                    <a:spLocks/>
                  </p:cNvSpPr>
                  <p:nvPr/>
                </p:nvSpPr>
                <p:spPr bwMode="auto">
                  <a:xfrm>
                    <a:off x="177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6" name="Freeform 10880"/>
                  <p:cNvSpPr>
                    <a:spLocks/>
                  </p:cNvSpPr>
                  <p:nvPr/>
                </p:nvSpPr>
                <p:spPr bwMode="auto">
                  <a:xfrm>
                    <a:off x="177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7" name="Freeform 10881"/>
                  <p:cNvSpPr>
                    <a:spLocks/>
                  </p:cNvSpPr>
                  <p:nvPr/>
                </p:nvSpPr>
                <p:spPr bwMode="auto">
                  <a:xfrm>
                    <a:off x="177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8" name="Freeform 10882"/>
                  <p:cNvSpPr>
                    <a:spLocks/>
                  </p:cNvSpPr>
                  <p:nvPr/>
                </p:nvSpPr>
                <p:spPr bwMode="auto">
                  <a:xfrm>
                    <a:off x="178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09" name="Freeform 10883"/>
                  <p:cNvSpPr>
                    <a:spLocks/>
                  </p:cNvSpPr>
                  <p:nvPr/>
                </p:nvSpPr>
                <p:spPr bwMode="auto">
                  <a:xfrm>
                    <a:off x="1784"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0" name="Freeform 10884"/>
                  <p:cNvSpPr>
                    <a:spLocks/>
                  </p:cNvSpPr>
                  <p:nvPr/>
                </p:nvSpPr>
                <p:spPr bwMode="auto">
                  <a:xfrm>
                    <a:off x="1798" y="3741"/>
                    <a:ext cx="21" cy="1"/>
                  </a:xfrm>
                  <a:custGeom>
                    <a:avLst/>
                    <a:gdLst>
                      <a:gd name="T0" fmla="*/ 0 w 12"/>
                      <a:gd name="T1" fmla="*/ 0 h 1"/>
                      <a:gd name="T2" fmla="*/ 1073 w 12"/>
                      <a:gd name="T3" fmla="*/ 0 h 1"/>
                      <a:gd name="T4" fmla="*/ 1073 w 12"/>
                      <a:gd name="T5" fmla="*/ 0 h 1"/>
                      <a:gd name="T6" fmla="*/ 1073 w 12"/>
                      <a:gd name="T7" fmla="*/ 0 h 1"/>
                      <a:gd name="T8" fmla="*/ 1878 w 12"/>
                      <a:gd name="T9" fmla="*/ 0 h 1"/>
                      <a:gd name="T10" fmla="*/ 1878 w 12"/>
                      <a:gd name="T11" fmla="*/ 0 h 1"/>
                      <a:gd name="T12" fmla="*/ 1878 w 12"/>
                      <a:gd name="T13" fmla="*/ 0 h 1"/>
                      <a:gd name="T14" fmla="*/ 2478 w 12"/>
                      <a:gd name="T15" fmla="*/ 0 h 1"/>
                      <a:gd name="T16" fmla="*/ 2478 w 12"/>
                      <a:gd name="T17" fmla="*/ 0 h 1"/>
                      <a:gd name="T18" fmla="*/ 2478 w 12"/>
                      <a:gd name="T19" fmla="*/ 0 h 1"/>
                      <a:gd name="T20" fmla="*/ 3287 w 12"/>
                      <a:gd name="T21" fmla="*/ 0 h 1"/>
                      <a:gd name="T22" fmla="*/ 3287 w 12"/>
                      <a:gd name="T23" fmla="*/ 0 h 1"/>
                      <a:gd name="T24" fmla="*/ 3287 w 12"/>
                      <a:gd name="T25" fmla="*/ 0 h 1"/>
                      <a:gd name="T26" fmla="*/ 4337 w 12"/>
                      <a:gd name="T27" fmla="*/ 0 h 1"/>
                      <a:gd name="T28" fmla="*/ 4337 w 12"/>
                      <a:gd name="T29" fmla="*/ 0 h 1"/>
                      <a:gd name="T30" fmla="*/ 4337 w 12"/>
                      <a:gd name="T31" fmla="*/ 0 h 1"/>
                      <a:gd name="T32" fmla="*/ 5140 w 12"/>
                      <a:gd name="T33" fmla="*/ 0 h 1"/>
                      <a:gd name="T34" fmla="*/ 5140 w 12"/>
                      <a:gd name="T35" fmla="*/ 0 h 1"/>
                      <a:gd name="T36" fmla="*/ 5140 w 12"/>
                      <a:gd name="T37" fmla="*/ 0 h 1"/>
                      <a:gd name="T38" fmla="*/ 5752 w 12"/>
                      <a:gd name="T39" fmla="*/ 0 h 1"/>
                      <a:gd name="T40" fmla="*/ 5752 w 12"/>
                      <a:gd name="T41" fmla="*/ 0 h 1"/>
                      <a:gd name="T42" fmla="*/ 5752 w 12"/>
                      <a:gd name="T43" fmla="*/ 0 h 1"/>
                      <a:gd name="T44" fmla="*/ 6781 w 12"/>
                      <a:gd name="T45" fmla="*/ 0 h 1"/>
                      <a:gd name="T46" fmla="*/ 6781 w 12"/>
                      <a:gd name="T47" fmla="*/ 0 h 1"/>
                      <a:gd name="T48" fmla="*/ 6781 w 12"/>
                      <a:gd name="T49" fmla="*/ 0 h 1"/>
                      <a:gd name="T50" fmla="*/ 7590 w 12"/>
                      <a:gd name="T51" fmla="*/ 0 h 1"/>
                      <a:gd name="T52" fmla="*/ 7590 w 12"/>
                      <a:gd name="T53" fmla="*/ 0 h 1"/>
                      <a:gd name="T54" fmla="*/ 7590 w 12"/>
                      <a:gd name="T55" fmla="*/ 0 h 1"/>
                      <a:gd name="T56" fmla="*/ 8652 w 12"/>
                      <a:gd name="T57" fmla="*/ 0 h 1"/>
                      <a:gd name="T58" fmla="*/ 8652 w 12"/>
                      <a:gd name="T59" fmla="*/ 0 h 1"/>
                      <a:gd name="T60" fmla="*/ 8652 w 12"/>
                      <a:gd name="T61" fmla="*/ 0 h 1"/>
                      <a:gd name="T62" fmla="*/ 8995 w 12"/>
                      <a:gd name="T63" fmla="*/ 0 h 1"/>
                      <a:gd name="T64" fmla="*/ 8995 w 12"/>
                      <a:gd name="T65" fmla="*/ 0 h 1"/>
                      <a:gd name="T66" fmla="*/ 8995 w 12"/>
                      <a:gd name="T67" fmla="*/ 0 h 1"/>
                      <a:gd name="T68" fmla="*/ 10066 w 12"/>
                      <a:gd name="T69" fmla="*/ 0 h 1"/>
                      <a:gd name="T70" fmla="*/ 10066 w 12"/>
                      <a:gd name="T71" fmla="*/ 0 h 1"/>
                      <a:gd name="T72" fmla="*/ 10066 w 12"/>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1" name="Freeform 10885"/>
                  <p:cNvSpPr>
                    <a:spLocks/>
                  </p:cNvSpPr>
                  <p:nvPr/>
                </p:nvSpPr>
                <p:spPr bwMode="auto">
                  <a:xfrm>
                    <a:off x="181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2" name="Freeform 10886"/>
                  <p:cNvSpPr>
                    <a:spLocks/>
                  </p:cNvSpPr>
                  <p:nvPr/>
                </p:nvSpPr>
                <p:spPr bwMode="auto">
                  <a:xfrm>
                    <a:off x="182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3" name="Freeform 10887"/>
                  <p:cNvSpPr>
                    <a:spLocks/>
                  </p:cNvSpPr>
                  <p:nvPr/>
                </p:nvSpPr>
                <p:spPr bwMode="auto">
                  <a:xfrm>
                    <a:off x="182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4" name="Freeform 10888"/>
                  <p:cNvSpPr>
                    <a:spLocks/>
                  </p:cNvSpPr>
                  <p:nvPr/>
                </p:nvSpPr>
                <p:spPr bwMode="auto">
                  <a:xfrm>
                    <a:off x="183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5" name="Freeform 10889"/>
                  <p:cNvSpPr>
                    <a:spLocks/>
                  </p:cNvSpPr>
                  <p:nvPr/>
                </p:nvSpPr>
                <p:spPr bwMode="auto">
                  <a:xfrm>
                    <a:off x="183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6" name="Freeform 10890"/>
                  <p:cNvSpPr>
                    <a:spLocks/>
                  </p:cNvSpPr>
                  <p:nvPr/>
                </p:nvSpPr>
                <p:spPr bwMode="auto">
                  <a:xfrm>
                    <a:off x="183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7" name="Freeform 10891"/>
                  <p:cNvSpPr>
                    <a:spLocks/>
                  </p:cNvSpPr>
                  <p:nvPr/>
                </p:nvSpPr>
                <p:spPr bwMode="auto">
                  <a:xfrm>
                    <a:off x="184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8" name="Freeform 10892"/>
                  <p:cNvSpPr>
                    <a:spLocks/>
                  </p:cNvSpPr>
                  <p:nvPr/>
                </p:nvSpPr>
                <p:spPr bwMode="auto">
                  <a:xfrm>
                    <a:off x="184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19" name="Freeform 10893"/>
                  <p:cNvSpPr>
                    <a:spLocks/>
                  </p:cNvSpPr>
                  <p:nvPr/>
                </p:nvSpPr>
                <p:spPr bwMode="auto">
                  <a:xfrm>
                    <a:off x="184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0" name="Freeform 10894"/>
                  <p:cNvSpPr>
                    <a:spLocks/>
                  </p:cNvSpPr>
                  <p:nvPr/>
                </p:nvSpPr>
                <p:spPr bwMode="auto">
                  <a:xfrm>
                    <a:off x="185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1" name="Freeform 10895"/>
                  <p:cNvSpPr>
                    <a:spLocks/>
                  </p:cNvSpPr>
                  <p:nvPr/>
                </p:nvSpPr>
                <p:spPr bwMode="auto">
                  <a:xfrm>
                    <a:off x="185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2" name="Freeform 10896"/>
                  <p:cNvSpPr>
                    <a:spLocks/>
                  </p:cNvSpPr>
                  <p:nvPr/>
                </p:nvSpPr>
                <p:spPr bwMode="auto">
                  <a:xfrm>
                    <a:off x="185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3" name="Freeform 10897"/>
                  <p:cNvSpPr>
                    <a:spLocks/>
                  </p:cNvSpPr>
                  <p:nvPr/>
                </p:nvSpPr>
                <p:spPr bwMode="auto">
                  <a:xfrm>
                    <a:off x="1866" y="3741"/>
                    <a:ext cx="13" cy="1"/>
                  </a:xfrm>
                  <a:custGeom>
                    <a:avLst/>
                    <a:gdLst>
                      <a:gd name="T0" fmla="*/ 0 w 8"/>
                      <a:gd name="T1" fmla="*/ 0 h 1"/>
                      <a:gd name="T2" fmla="*/ 384 w 8"/>
                      <a:gd name="T3" fmla="*/ 0 h 1"/>
                      <a:gd name="T4" fmla="*/ 384 w 8"/>
                      <a:gd name="T5" fmla="*/ 0 h 1"/>
                      <a:gd name="T6" fmla="*/ 384 w 8"/>
                      <a:gd name="T7" fmla="*/ 0 h 1"/>
                      <a:gd name="T8" fmla="*/ 624 w 8"/>
                      <a:gd name="T9" fmla="*/ 0 h 1"/>
                      <a:gd name="T10" fmla="*/ 624 w 8"/>
                      <a:gd name="T11" fmla="*/ 0 h 1"/>
                      <a:gd name="T12" fmla="*/ 624 w 8"/>
                      <a:gd name="T13" fmla="*/ 0 h 1"/>
                      <a:gd name="T14" fmla="*/ 1014 w 8"/>
                      <a:gd name="T15" fmla="*/ 0 h 1"/>
                      <a:gd name="T16" fmla="*/ 1014 w 8"/>
                      <a:gd name="T17" fmla="*/ 0 h 1"/>
                      <a:gd name="T18" fmla="*/ 1014 w 8"/>
                      <a:gd name="T19" fmla="*/ 0 h 1"/>
                      <a:gd name="T20" fmla="*/ 1407 w 8"/>
                      <a:gd name="T21" fmla="*/ 0 h 1"/>
                      <a:gd name="T22" fmla="*/ 1407 w 8"/>
                      <a:gd name="T23" fmla="*/ 0 h 1"/>
                      <a:gd name="T24" fmla="*/ 1407 w 8"/>
                      <a:gd name="T25" fmla="*/ 0 h 1"/>
                      <a:gd name="T26" fmla="*/ 1648 w 8"/>
                      <a:gd name="T27" fmla="*/ 0 h 1"/>
                      <a:gd name="T28" fmla="*/ 1648 w 8"/>
                      <a:gd name="T29" fmla="*/ 0 h 1"/>
                      <a:gd name="T30" fmla="*/ 1648 w 8"/>
                      <a:gd name="T31" fmla="*/ 0 h 1"/>
                      <a:gd name="T32" fmla="*/ 2044 w 8"/>
                      <a:gd name="T33" fmla="*/ 0 h 1"/>
                      <a:gd name="T34" fmla="*/ 2044 w 8"/>
                      <a:gd name="T35" fmla="*/ 0 h 1"/>
                      <a:gd name="T36" fmla="*/ 2044 w 8"/>
                      <a:gd name="T37" fmla="*/ 0 h 1"/>
                      <a:gd name="T38" fmla="*/ 2286 w 8"/>
                      <a:gd name="T39" fmla="*/ 0 h 1"/>
                      <a:gd name="T40" fmla="*/ 2286 w 8"/>
                      <a:gd name="T41" fmla="*/ 0 h 1"/>
                      <a:gd name="T42" fmla="*/ 2286 w 8"/>
                      <a:gd name="T43" fmla="*/ 0 h 1"/>
                      <a:gd name="T44" fmla="*/ 2678 w 8"/>
                      <a:gd name="T45" fmla="*/ 0 h 1"/>
                      <a:gd name="T46" fmla="*/ 2678 w 8"/>
                      <a:gd name="T47" fmla="*/ 0 h 1"/>
                      <a:gd name="T48" fmla="*/ 2678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4" name="Freeform 10898"/>
                  <p:cNvSpPr>
                    <a:spLocks/>
                  </p:cNvSpPr>
                  <p:nvPr/>
                </p:nvSpPr>
                <p:spPr bwMode="auto">
                  <a:xfrm>
                    <a:off x="187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5" name="Freeform 10899"/>
                  <p:cNvSpPr>
                    <a:spLocks/>
                  </p:cNvSpPr>
                  <p:nvPr/>
                </p:nvSpPr>
                <p:spPr bwMode="auto">
                  <a:xfrm>
                    <a:off x="188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6" name="Freeform 10900"/>
                  <p:cNvSpPr>
                    <a:spLocks/>
                  </p:cNvSpPr>
                  <p:nvPr/>
                </p:nvSpPr>
                <p:spPr bwMode="auto">
                  <a:xfrm>
                    <a:off x="1886"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7" name="Freeform 10901"/>
                  <p:cNvSpPr>
                    <a:spLocks/>
                  </p:cNvSpPr>
                  <p:nvPr/>
                </p:nvSpPr>
                <p:spPr bwMode="auto">
                  <a:xfrm>
                    <a:off x="189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8" name="Freeform 10902"/>
                  <p:cNvSpPr>
                    <a:spLocks/>
                  </p:cNvSpPr>
                  <p:nvPr/>
                </p:nvSpPr>
                <p:spPr bwMode="auto">
                  <a:xfrm>
                    <a:off x="189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29" name="Freeform 10903"/>
                  <p:cNvSpPr>
                    <a:spLocks/>
                  </p:cNvSpPr>
                  <p:nvPr/>
                </p:nvSpPr>
                <p:spPr bwMode="auto">
                  <a:xfrm>
                    <a:off x="190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0" name="Freeform 10904"/>
                  <p:cNvSpPr>
                    <a:spLocks/>
                  </p:cNvSpPr>
                  <p:nvPr/>
                </p:nvSpPr>
                <p:spPr bwMode="auto">
                  <a:xfrm>
                    <a:off x="190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1" name="Freeform 10905"/>
                  <p:cNvSpPr>
                    <a:spLocks/>
                  </p:cNvSpPr>
                  <p:nvPr/>
                </p:nvSpPr>
                <p:spPr bwMode="auto">
                  <a:xfrm>
                    <a:off x="1909"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2" name="Freeform 10906"/>
                  <p:cNvSpPr>
                    <a:spLocks/>
                  </p:cNvSpPr>
                  <p:nvPr/>
                </p:nvSpPr>
                <p:spPr bwMode="auto">
                  <a:xfrm>
                    <a:off x="191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3" name="Freeform 10907"/>
                  <p:cNvSpPr>
                    <a:spLocks/>
                  </p:cNvSpPr>
                  <p:nvPr/>
                </p:nvSpPr>
                <p:spPr bwMode="auto">
                  <a:xfrm>
                    <a:off x="192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4" name="Freeform 10908"/>
                  <p:cNvSpPr>
                    <a:spLocks/>
                  </p:cNvSpPr>
                  <p:nvPr/>
                </p:nvSpPr>
                <p:spPr bwMode="auto">
                  <a:xfrm>
                    <a:off x="192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635" name="Freeform 10909"/>
                  <p:cNvSpPr>
                    <a:spLocks/>
                  </p:cNvSpPr>
                  <p:nvPr/>
                </p:nvSpPr>
                <p:spPr bwMode="auto">
                  <a:xfrm>
                    <a:off x="1930"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nvGrpSpPr>
                <p:cNvPr id="21505" name="Group 10910"/>
                <p:cNvGrpSpPr>
                  <a:grpSpLocks/>
                </p:cNvGrpSpPr>
                <p:nvPr/>
              </p:nvGrpSpPr>
              <p:grpSpPr bwMode="auto">
                <a:xfrm>
                  <a:off x="1933" y="2433"/>
                  <a:ext cx="821" cy="1309"/>
                  <a:chOff x="1933" y="2433"/>
                  <a:chExt cx="821" cy="1309"/>
                </a:xfrm>
              </p:grpSpPr>
              <p:sp>
                <p:nvSpPr>
                  <p:cNvPr id="23236" name="Freeform 10911"/>
                  <p:cNvSpPr>
                    <a:spLocks/>
                  </p:cNvSpPr>
                  <p:nvPr/>
                </p:nvSpPr>
                <p:spPr bwMode="auto">
                  <a:xfrm>
                    <a:off x="1933"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7" name="Freeform 10912"/>
                  <p:cNvSpPr>
                    <a:spLocks/>
                  </p:cNvSpPr>
                  <p:nvPr/>
                </p:nvSpPr>
                <p:spPr bwMode="auto">
                  <a:xfrm>
                    <a:off x="194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8" name="Freeform 10913"/>
                  <p:cNvSpPr>
                    <a:spLocks/>
                  </p:cNvSpPr>
                  <p:nvPr/>
                </p:nvSpPr>
                <p:spPr bwMode="auto">
                  <a:xfrm>
                    <a:off x="195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9" name="Freeform 10914"/>
                  <p:cNvSpPr>
                    <a:spLocks/>
                  </p:cNvSpPr>
                  <p:nvPr/>
                </p:nvSpPr>
                <p:spPr bwMode="auto">
                  <a:xfrm>
                    <a:off x="195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0" name="Freeform 10915"/>
                  <p:cNvSpPr>
                    <a:spLocks/>
                  </p:cNvSpPr>
                  <p:nvPr/>
                </p:nvSpPr>
                <p:spPr bwMode="auto">
                  <a:xfrm>
                    <a:off x="196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1" name="Freeform 10916"/>
                  <p:cNvSpPr>
                    <a:spLocks/>
                  </p:cNvSpPr>
                  <p:nvPr/>
                </p:nvSpPr>
                <p:spPr bwMode="auto">
                  <a:xfrm>
                    <a:off x="196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2" name="Freeform 10917"/>
                  <p:cNvSpPr>
                    <a:spLocks/>
                  </p:cNvSpPr>
                  <p:nvPr/>
                </p:nvSpPr>
                <p:spPr bwMode="auto">
                  <a:xfrm>
                    <a:off x="196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3" name="Freeform 10918"/>
                  <p:cNvSpPr>
                    <a:spLocks/>
                  </p:cNvSpPr>
                  <p:nvPr/>
                </p:nvSpPr>
                <p:spPr bwMode="auto">
                  <a:xfrm>
                    <a:off x="1972"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4" name="Freeform 10919"/>
                  <p:cNvSpPr>
                    <a:spLocks/>
                  </p:cNvSpPr>
                  <p:nvPr/>
                </p:nvSpPr>
                <p:spPr bwMode="auto">
                  <a:xfrm>
                    <a:off x="1980"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5" name="Freeform 10920"/>
                  <p:cNvSpPr>
                    <a:spLocks/>
                  </p:cNvSpPr>
                  <p:nvPr/>
                </p:nvSpPr>
                <p:spPr bwMode="auto">
                  <a:xfrm>
                    <a:off x="1991"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6" name="Freeform 10921"/>
                  <p:cNvSpPr>
                    <a:spLocks/>
                  </p:cNvSpPr>
                  <p:nvPr/>
                </p:nvSpPr>
                <p:spPr bwMode="auto">
                  <a:xfrm>
                    <a:off x="1998"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7" name="Freeform 10922"/>
                  <p:cNvSpPr>
                    <a:spLocks/>
                  </p:cNvSpPr>
                  <p:nvPr/>
                </p:nvSpPr>
                <p:spPr bwMode="auto">
                  <a:xfrm>
                    <a:off x="200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8" name="Freeform 10923"/>
                  <p:cNvSpPr>
                    <a:spLocks/>
                  </p:cNvSpPr>
                  <p:nvPr/>
                </p:nvSpPr>
                <p:spPr bwMode="auto">
                  <a:xfrm>
                    <a:off x="2008"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49" name="Freeform 10924"/>
                  <p:cNvSpPr>
                    <a:spLocks/>
                  </p:cNvSpPr>
                  <p:nvPr/>
                </p:nvSpPr>
                <p:spPr bwMode="auto">
                  <a:xfrm>
                    <a:off x="2019"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0" name="Freeform 10925"/>
                  <p:cNvSpPr>
                    <a:spLocks/>
                  </p:cNvSpPr>
                  <p:nvPr/>
                </p:nvSpPr>
                <p:spPr bwMode="auto">
                  <a:xfrm>
                    <a:off x="202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1" name="Freeform 10926"/>
                  <p:cNvSpPr>
                    <a:spLocks/>
                  </p:cNvSpPr>
                  <p:nvPr/>
                </p:nvSpPr>
                <p:spPr bwMode="auto">
                  <a:xfrm>
                    <a:off x="2031"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2" name="Freeform 10927"/>
                  <p:cNvSpPr>
                    <a:spLocks/>
                  </p:cNvSpPr>
                  <p:nvPr/>
                </p:nvSpPr>
                <p:spPr bwMode="auto">
                  <a:xfrm>
                    <a:off x="204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3" name="Freeform 10928"/>
                  <p:cNvSpPr>
                    <a:spLocks/>
                  </p:cNvSpPr>
                  <p:nvPr/>
                </p:nvSpPr>
                <p:spPr bwMode="auto">
                  <a:xfrm>
                    <a:off x="2046"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4" name="Freeform 10929"/>
                  <p:cNvSpPr>
                    <a:spLocks/>
                  </p:cNvSpPr>
                  <p:nvPr/>
                </p:nvSpPr>
                <p:spPr bwMode="auto">
                  <a:xfrm>
                    <a:off x="205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5" name="Freeform 10930"/>
                  <p:cNvSpPr>
                    <a:spLocks/>
                  </p:cNvSpPr>
                  <p:nvPr/>
                </p:nvSpPr>
                <p:spPr bwMode="auto">
                  <a:xfrm>
                    <a:off x="2053"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6" name="Freeform 10931"/>
                  <p:cNvSpPr>
                    <a:spLocks/>
                  </p:cNvSpPr>
                  <p:nvPr/>
                </p:nvSpPr>
                <p:spPr bwMode="auto">
                  <a:xfrm>
                    <a:off x="2059"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7" name="Freeform 10932"/>
                  <p:cNvSpPr>
                    <a:spLocks/>
                  </p:cNvSpPr>
                  <p:nvPr/>
                </p:nvSpPr>
                <p:spPr bwMode="auto">
                  <a:xfrm>
                    <a:off x="206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8" name="Freeform 10933"/>
                  <p:cNvSpPr>
                    <a:spLocks/>
                  </p:cNvSpPr>
                  <p:nvPr/>
                </p:nvSpPr>
                <p:spPr bwMode="auto">
                  <a:xfrm>
                    <a:off x="207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59" name="Freeform 10934"/>
                  <p:cNvSpPr>
                    <a:spLocks/>
                  </p:cNvSpPr>
                  <p:nvPr/>
                </p:nvSpPr>
                <p:spPr bwMode="auto">
                  <a:xfrm>
                    <a:off x="207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0" name="Freeform 10935"/>
                  <p:cNvSpPr>
                    <a:spLocks/>
                  </p:cNvSpPr>
                  <p:nvPr/>
                </p:nvSpPr>
                <p:spPr bwMode="auto">
                  <a:xfrm>
                    <a:off x="2083" y="2433"/>
                    <a:ext cx="17" cy="1308"/>
                  </a:xfrm>
                  <a:custGeom>
                    <a:avLst/>
                    <a:gdLst>
                      <a:gd name="T0" fmla="*/ 0 w 10"/>
                      <a:gd name="T1" fmla="*/ 830 h 1363"/>
                      <a:gd name="T2" fmla="*/ 631 w 10"/>
                      <a:gd name="T3" fmla="*/ 830 h 1363"/>
                      <a:gd name="T4" fmla="*/ 631 w 10"/>
                      <a:gd name="T5" fmla="*/ 830 h 1363"/>
                      <a:gd name="T6" fmla="*/ 631 w 10"/>
                      <a:gd name="T7" fmla="*/ 830 h 1363"/>
                      <a:gd name="T8" fmla="*/ 1073 w 10"/>
                      <a:gd name="T9" fmla="*/ 830 h 1363"/>
                      <a:gd name="T10" fmla="*/ 1073 w 10"/>
                      <a:gd name="T11" fmla="*/ 830 h 1363"/>
                      <a:gd name="T12" fmla="*/ 1073 w 10"/>
                      <a:gd name="T13" fmla="*/ 830 h 1363"/>
                      <a:gd name="T14" fmla="*/ 1824 w 10"/>
                      <a:gd name="T15" fmla="*/ 830 h 1363"/>
                      <a:gd name="T16" fmla="*/ 1824 w 10"/>
                      <a:gd name="T17" fmla="*/ 830 h 1363"/>
                      <a:gd name="T18" fmla="*/ 1824 w 10"/>
                      <a:gd name="T19" fmla="*/ 830 h 1363"/>
                      <a:gd name="T20" fmla="*/ 2387 w 10"/>
                      <a:gd name="T21" fmla="*/ 830 h 1363"/>
                      <a:gd name="T22" fmla="*/ 2387 w 10"/>
                      <a:gd name="T23" fmla="*/ 830 h 1363"/>
                      <a:gd name="T24" fmla="*/ 2387 w 10"/>
                      <a:gd name="T25" fmla="*/ 829 h 1363"/>
                      <a:gd name="T26" fmla="*/ 3101 w 10"/>
                      <a:gd name="T27" fmla="*/ 828 h 1363"/>
                      <a:gd name="T28" fmla="*/ 3101 w 10"/>
                      <a:gd name="T29" fmla="*/ 828 h 1363"/>
                      <a:gd name="T30" fmla="*/ 3101 w 10"/>
                      <a:gd name="T31" fmla="*/ 821 h 1363"/>
                      <a:gd name="T32" fmla="*/ 3410 w 10"/>
                      <a:gd name="T33" fmla="*/ 803 h 1363"/>
                      <a:gd name="T34" fmla="*/ 3410 w 10"/>
                      <a:gd name="T35" fmla="*/ 803 h 1363"/>
                      <a:gd name="T36" fmla="*/ 3410 w 10"/>
                      <a:gd name="T37" fmla="*/ 682 h 1363"/>
                      <a:gd name="T38" fmla="*/ 4058 w 10"/>
                      <a:gd name="T39" fmla="*/ 552 h 1363"/>
                      <a:gd name="T40" fmla="*/ 4058 w 10"/>
                      <a:gd name="T41" fmla="*/ 552 h 1363"/>
                      <a:gd name="T42" fmla="*/ 4058 w 10"/>
                      <a:gd name="T43" fmla="*/ 383 h 1363"/>
                      <a:gd name="T44" fmla="*/ 4871 w 10"/>
                      <a:gd name="T45" fmla="*/ 213 h 1363"/>
                      <a:gd name="T46" fmla="*/ 4871 w 10"/>
                      <a:gd name="T47" fmla="*/ 213 h 1363"/>
                      <a:gd name="T48" fmla="*/ 4871 w 10"/>
                      <a:gd name="T49" fmla="*/ 88 h 1363"/>
                      <a:gd name="T50" fmla="*/ 5272 w 10"/>
                      <a:gd name="T51" fmla="*/ 21 h 1363"/>
                      <a:gd name="T52" fmla="*/ 5272 w 10"/>
                      <a:gd name="T53" fmla="*/ 21 h 1363"/>
                      <a:gd name="T54" fmla="*/ 5272 w 10"/>
                      <a:gd name="T55" fmla="*/ 0 h 1363"/>
                      <a:gd name="T56" fmla="*/ 5797 w 10"/>
                      <a:gd name="T57" fmla="*/ 12 h 1363"/>
                      <a:gd name="T58" fmla="*/ 5797 w 10"/>
                      <a:gd name="T59" fmla="*/ 30 h 1363"/>
                      <a:gd name="T60" fmla="*/ 5797 w 10"/>
                      <a:gd name="T61" fmla="*/ 12 h 1363"/>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363">
                        <a:moveTo>
                          <a:pt x="0" y="1363"/>
                        </a:moveTo>
                        <a:lnTo>
                          <a:pt x="1" y="1363"/>
                        </a:lnTo>
                        <a:lnTo>
                          <a:pt x="2" y="1363"/>
                        </a:lnTo>
                        <a:lnTo>
                          <a:pt x="3" y="1363"/>
                        </a:lnTo>
                        <a:lnTo>
                          <a:pt x="4" y="1362"/>
                        </a:lnTo>
                        <a:lnTo>
                          <a:pt x="4" y="1361"/>
                        </a:lnTo>
                        <a:lnTo>
                          <a:pt x="5" y="1356"/>
                        </a:lnTo>
                        <a:lnTo>
                          <a:pt x="5" y="1345"/>
                        </a:lnTo>
                        <a:lnTo>
                          <a:pt x="6" y="1316"/>
                        </a:lnTo>
                        <a:lnTo>
                          <a:pt x="6" y="1118"/>
                        </a:lnTo>
                        <a:lnTo>
                          <a:pt x="7" y="903"/>
                        </a:lnTo>
                        <a:lnTo>
                          <a:pt x="7" y="626"/>
                        </a:lnTo>
                        <a:lnTo>
                          <a:pt x="8" y="351"/>
                        </a:lnTo>
                        <a:lnTo>
                          <a:pt x="8" y="145"/>
                        </a:lnTo>
                        <a:lnTo>
                          <a:pt x="9" y="33"/>
                        </a:lnTo>
                        <a:lnTo>
                          <a:pt x="9" y="0"/>
                        </a:lnTo>
                        <a:lnTo>
                          <a:pt x="10" y="13"/>
                        </a:lnTo>
                        <a:lnTo>
                          <a:pt x="10" y="48"/>
                        </a:lnTo>
                        <a:lnTo>
                          <a:pt x="10" y="1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1" name="Freeform 10936"/>
                  <p:cNvSpPr>
                    <a:spLocks/>
                  </p:cNvSpPr>
                  <p:nvPr/>
                </p:nvSpPr>
                <p:spPr bwMode="auto">
                  <a:xfrm>
                    <a:off x="2100" y="2479"/>
                    <a:ext cx="2" cy="137"/>
                  </a:xfrm>
                  <a:custGeom>
                    <a:avLst/>
                    <a:gdLst>
                      <a:gd name="T0" fmla="*/ 0 w 1"/>
                      <a:gd name="T1" fmla="*/ 0 h 143"/>
                      <a:gd name="T2" fmla="*/ 4096 w 1"/>
                      <a:gd name="T3" fmla="*/ 28 h 143"/>
                      <a:gd name="T4" fmla="*/ 4096 w 1"/>
                      <a:gd name="T5" fmla="*/ 86 h 143"/>
                      <a:gd name="T6" fmla="*/ 4096 w 1"/>
                      <a:gd name="T7" fmla="*/ 28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43">
                        <a:moveTo>
                          <a:pt x="0" y="0"/>
                        </a:moveTo>
                        <a:lnTo>
                          <a:pt x="1" y="45"/>
                        </a:lnTo>
                        <a:lnTo>
                          <a:pt x="1" y="143"/>
                        </a:lnTo>
                        <a:lnTo>
                          <a:pt x="1" y="4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2" name="Freeform 10937"/>
                  <p:cNvSpPr>
                    <a:spLocks/>
                  </p:cNvSpPr>
                  <p:nvPr/>
                </p:nvSpPr>
                <p:spPr bwMode="auto">
                  <a:xfrm>
                    <a:off x="2102" y="2616"/>
                    <a:ext cx="2" cy="96"/>
                  </a:xfrm>
                  <a:custGeom>
                    <a:avLst/>
                    <a:gdLst>
                      <a:gd name="T0" fmla="*/ 0 w 1"/>
                      <a:gd name="T1" fmla="*/ 0 h 100"/>
                      <a:gd name="T2" fmla="*/ 4096 w 1"/>
                      <a:gd name="T3" fmla="*/ 32 h 100"/>
                      <a:gd name="T4" fmla="*/ 4096 w 1"/>
                      <a:gd name="T5" fmla="*/ 60 h 100"/>
                      <a:gd name="T6" fmla="*/ 4096 w 1"/>
                      <a:gd name="T7" fmla="*/ 32 h 10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0">
                        <a:moveTo>
                          <a:pt x="0" y="0"/>
                        </a:moveTo>
                        <a:lnTo>
                          <a:pt x="1" y="51"/>
                        </a:lnTo>
                        <a:lnTo>
                          <a:pt x="1" y="100"/>
                        </a:lnTo>
                        <a:lnTo>
                          <a:pt x="1" y="5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3" name="Freeform 10938"/>
                  <p:cNvSpPr>
                    <a:spLocks/>
                  </p:cNvSpPr>
                  <p:nvPr/>
                </p:nvSpPr>
                <p:spPr bwMode="auto">
                  <a:xfrm>
                    <a:off x="2104" y="2712"/>
                    <a:ext cx="2" cy="94"/>
                  </a:xfrm>
                  <a:custGeom>
                    <a:avLst/>
                    <a:gdLst>
                      <a:gd name="T0" fmla="*/ 0 w 1"/>
                      <a:gd name="T1" fmla="*/ 0 h 98"/>
                      <a:gd name="T2" fmla="*/ 4096 w 1"/>
                      <a:gd name="T3" fmla="*/ 30 h 98"/>
                      <a:gd name="T4" fmla="*/ 4096 w 1"/>
                      <a:gd name="T5" fmla="*/ 59 h 98"/>
                      <a:gd name="T6" fmla="*/ 4096 w 1"/>
                      <a:gd name="T7" fmla="*/ 30 h 9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8">
                        <a:moveTo>
                          <a:pt x="0" y="0"/>
                        </a:moveTo>
                        <a:lnTo>
                          <a:pt x="1" y="49"/>
                        </a:lnTo>
                        <a:lnTo>
                          <a:pt x="1" y="98"/>
                        </a:lnTo>
                        <a:lnTo>
                          <a:pt x="1" y="4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4" name="Freeform 10939"/>
                  <p:cNvSpPr>
                    <a:spLocks/>
                  </p:cNvSpPr>
                  <p:nvPr/>
                </p:nvSpPr>
                <p:spPr bwMode="auto">
                  <a:xfrm>
                    <a:off x="2106" y="2806"/>
                    <a:ext cx="1" cy="90"/>
                  </a:xfrm>
                  <a:custGeom>
                    <a:avLst/>
                    <a:gdLst>
                      <a:gd name="T0" fmla="*/ 0 w 1"/>
                      <a:gd name="T1" fmla="*/ 0 h 94"/>
                      <a:gd name="T2" fmla="*/ 1 w 1"/>
                      <a:gd name="T3" fmla="*/ 29 h 94"/>
                      <a:gd name="T4" fmla="*/ 1 w 1"/>
                      <a:gd name="T5" fmla="*/ 56 h 94"/>
                      <a:gd name="T6" fmla="*/ 1 w 1"/>
                      <a:gd name="T7" fmla="*/ 29 h 9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4">
                        <a:moveTo>
                          <a:pt x="0" y="0"/>
                        </a:moveTo>
                        <a:lnTo>
                          <a:pt x="1" y="47"/>
                        </a:lnTo>
                        <a:lnTo>
                          <a:pt x="1" y="94"/>
                        </a:lnTo>
                        <a:lnTo>
                          <a:pt x="1" y="4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5" name="Freeform 10940"/>
                  <p:cNvSpPr>
                    <a:spLocks/>
                  </p:cNvSpPr>
                  <p:nvPr/>
                </p:nvSpPr>
                <p:spPr bwMode="auto">
                  <a:xfrm>
                    <a:off x="2107" y="2896"/>
                    <a:ext cx="2" cy="88"/>
                  </a:xfrm>
                  <a:custGeom>
                    <a:avLst/>
                    <a:gdLst>
                      <a:gd name="T0" fmla="*/ 0 w 1"/>
                      <a:gd name="T1" fmla="*/ 0 h 91"/>
                      <a:gd name="T2" fmla="*/ 4096 w 1"/>
                      <a:gd name="T3" fmla="*/ 33 h 91"/>
                      <a:gd name="T4" fmla="*/ 4096 w 1"/>
                      <a:gd name="T5" fmla="*/ 61 h 91"/>
                      <a:gd name="T6" fmla="*/ 4096 w 1"/>
                      <a:gd name="T7" fmla="*/ 33 h 9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1">
                        <a:moveTo>
                          <a:pt x="0" y="0"/>
                        </a:moveTo>
                        <a:lnTo>
                          <a:pt x="1" y="46"/>
                        </a:lnTo>
                        <a:lnTo>
                          <a:pt x="1" y="91"/>
                        </a:lnTo>
                        <a:lnTo>
                          <a:pt x="1" y="4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6" name="Freeform 10941"/>
                  <p:cNvSpPr>
                    <a:spLocks/>
                  </p:cNvSpPr>
                  <p:nvPr/>
                </p:nvSpPr>
                <p:spPr bwMode="auto">
                  <a:xfrm>
                    <a:off x="2109" y="2984"/>
                    <a:ext cx="2" cy="125"/>
                  </a:xfrm>
                  <a:custGeom>
                    <a:avLst/>
                    <a:gdLst>
                      <a:gd name="T0" fmla="*/ 0 w 1"/>
                      <a:gd name="T1" fmla="*/ 0 h 130"/>
                      <a:gd name="T2" fmla="*/ 4096 w 1"/>
                      <a:gd name="T3" fmla="*/ 29 h 130"/>
                      <a:gd name="T4" fmla="*/ 4096 w 1"/>
                      <a:gd name="T5" fmla="*/ 82 h 130"/>
                      <a:gd name="T6" fmla="*/ 4096 w 1"/>
                      <a:gd name="T7" fmla="*/ 29 h 1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0">
                        <a:moveTo>
                          <a:pt x="0" y="0"/>
                        </a:moveTo>
                        <a:lnTo>
                          <a:pt x="1" y="44"/>
                        </a:lnTo>
                        <a:lnTo>
                          <a:pt x="1" y="130"/>
                        </a:lnTo>
                        <a:lnTo>
                          <a:pt x="1" y="4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7" name="Freeform 10942"/>
                  <p:cNvSpPr>
                    <a:spLocks/>
                  </p:cNvSpPr>
                  <p:nvPr/>
                </p:nvSpPr>
                <p:spPr bwMode="auto">
                  <a:xfrm>
                    <a:off x="2111" y="3109"/>
                    <a:ext cx="1" cy="79"/>
                  </a:xfrm>
                  <a:custGeom>
                    <a:avLst/>
                    <a:gdLst>
                      <a:gd name="T0" fmla="*/ 0 w 1"/>
                      <a:gd name="T1" fmla="*/ 0 h 83"/>
                      <a:gd name="T2" fmla="*/ 1 w 1"/>
                      <a:gd name="T3" fmla="*/ 24 h 83"/>
                      <a:gd name="T4" fmla="*/ 1 w 1"/>
                      <a:gd name="T5" fmla="*/ 46 h 83"/>
                      <a:gd name="T6" fmla="*/ 1 w 1"/>
                      <a:gd name="T7" fmla="*/ 24 h 8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3">
                        <a:moveTo>
                          <a:pt x="0" y="0"/>
                        </a:moveTo>
                        <a:lnTo>
                          <a:pt x="1" y="42"/>
                        </a:lnTo>
                        <a:lnTo>
                          <a:pt x="1" y="83"/>
                        </a:lnTo>
                        <a:lnTo>
                          <a:pt x="1" y="4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8" name="Freeform 10943"/>
                  <p:cNvSpPr>
                    <a:spLocks/>
                  </p:cNvSpPr>
                  <p:nvPr/>
                </p:nvSpPr>
                <p:spPr bwMode="auto">
                  <a:xfrm>
                    <a:off x="2112" y="3188"/>
                    <a:ext cx="2" cy="76"/>
                  </a:xfrm>
                  <a:custGeom>
                    <a:avLst/>
                    <a:gdLst>
                      <a:gd name="T0" fmla="*/ 0 w 1"/>
                      <a:gd name="T1" fmla="*/ 0 h 79"/>
                      <a:gd name="T2" fmla="*/ 4096 w 1"/>
                      <a:gd name="T3" fmla="*/ 27 h 79"/>
                      <a:gd name="T4" fmla="*/ 4096 w 1"/>
                      <a:gd name="T5" fmla="*/ 50 h 79"/>
                      <a:gd name="T6" fmla="*/ 4096 w 1"/>
                      <a:gd name="T7" fmla="*/ 27 h 7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9">
                        <a:moveTo>
                          <a:pt x="0" y="0"/>
                        </a:moveTo>
                        <a:lnTo>
                          <a:pt x="1" y="40"/>
                        </a:lnTo>
                        <a:lnTo>
                          <a:pt x="1" y="79"/>
                        </a:lnTo>
                        <a:lnTo>
                          <a:pt x="1" y="4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69" name="Freeform 10944"/>
                  <p:cNvSpPr>
                    <a:spLocks/>
                  </p:cNvSpPr>
                  <p:nvPr/>
                </p:nvSpPr>
                <p:spPr bwMode="auto">
                  <a:xfrm>
                    <a:off x="2114" y="3264"/>
                    <a:ext cx="2" cy="73"/>
                  </a:xfrm>
                  <a:custGeom>
                    <a:avLst/>
                    <a:gdLst>
                      <a:gd name="T0" fmla="*/ 0 w 1"/>
                      <a:gd name="T1" fmla="*/ 0 h 76"/>
                      <a:gd name="T2" fmla="*/ 4096 w 1"/>
                      <a:gd name="T3" fmla="*/ 26 h 76"/>
                      <a:gd name="T4" fmla="*/ 4096 w 1"/>
                      <a:gd name="T5" fmla="*/ 47 h 76"/>
                      <a:gd name="T6" fmla="*/ 4096 w 1"/>
                      <a:gd name="T7" fmla="*/ 26 h 7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6">
                        <a:moveTo>
                          <a:pt x="0" y="0"/>
                        </a:moveTo>
                        <a:lnTo>
                          <a:pt x="1" y="39"/>
                        </a:lnTo>
                        <a:lnTo>
                          <a:pt x="1" y="76"/>
                        </a:lnTo>
                        <a:lnTo>
                          <a:pt x="1" y="3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0" name="Freeform 10945"/>
                  <p:cNvSpPr>
                    <a:spLocks/>
                  </p:cNvSpPr>
                  <p:nvPr/>
                </p:nvSpPr>
                <p:spPr bwMode="auto">
                  <a:xfrm>
                    <a:off x="2116" y="3337"/>
                    <a:ext cx="2" cy="102"/>
                  </a:xfrm>
                  <a:custGeom>
                    <a:avLst/>
                    <a:gdLst>
                      <a:gd name="T0" fmla="*/ 0 w 1"/>
                      <a:gd name="T1" fmla="*/ 0 h 106"/>
                      <a:gd name="T2" fmla="*/ 4096 w 1"/>
                      <a:gd name="T3" fmla="*/ 25 h 106"/>
                      <a:gd name="T4" fmla="*/ 4096 w 1"/>
                      <a:gd name="T5" fmla="*/ 66 h 106"/>
                      <a:gd name="T6" fmla="*/ 4096 w 1"/>
                      <a:gd name="T7" fmla="*/ 25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6">
                        <a:moveTo>
                          <a:pt x="0" y="0"/>
                        </a:moveTo>
                        <a:lnTo>
                          <a:pt x="1" y="37"/>
                        </a:lnTo>
                        <a:lnTo>
                          <a:pt x="1" y="106"/>
                        </a:lnTo>
                        <a:lnTo>
                          <a:pt x="1" y="3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1" name="Freeform 10946"/>
                  <p:cNvSpPr>
                    <a:spLocks/>
                  </p:cNvSpPr>
                  <p:nvPr/>
                </p:nvSpPr>
                <p:spPr bwMode="auto">
                  <a:xfrm>
                    <a:off x="2118" y="3439"/>
                    <a:ext cx="1" cy="62"/>
                  </a:xfrm>
                  <a:custGeom>
                    <a:avLst/>
                    <a:gdLst>
                      <a:gd name="T0" fmla="*/ 0 w 1"/>
                      <a:gd name="T1" fmla="*/ 0 h 65"/>
                      <a:gd name="T2" fmla="*/ 1 w 1"/>
                      <a:gd name="T3" fmla="*/ 20 h 65"/>
                      <a:gd name="T4" fmla="*/ 1 w 1"/>
                      <a:gd name="T5" fmla="*/ 37 h 65"/>
                      <a:gd name="T6" fmla="*/ 1 w 1"/>
                      <a:gd name="T7" fmla="*/ 20 h 6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5">
                        <a:moveTo>
                          <a:pt x="0" y="0"/>
                        </a:moveTo>
                        <a:lnTo>
                          <a:pt x="1" y="33"/>
                        </a:lnTo>
                        <a:lnTo>
                          <a:pt x="1" y="65"/>
                        </a:lnTo>
                        <a:lnTo>
                          <a:pt x="1" y="3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2" name="Freeform 10947"/>
                  <p:cNvSpPr>
                    <a:spLocks/>
                  </p:cNvSpPr>
                  <p:nvPr/>
                </p:nvSpPr>
                <p:spPr bwMode="auto">
                  <a:xfrm>
                    <a:off x="2119" y="3501"/>
                    <a:ext cx="2" cy="56"/>
                  </a:xfrm>
                  <a:custGeom>
                    <a:avLst/>
                    <a:gdLst>
                      <a:gd name="T0" fmla="*/ 0 w 1"/>
                      <a:gd name="T1" fmla="*/ 0 h 58"/>
                      <a:gd name="T2" fmla="*/ 4096 w 1"/>
                      <a:gd name="T3" fmla="*/ 18 h 58"/>
                      <a:gd name="T4" fmla="*/ 4096 w 1"/>
                      <a:gd name="T5" fmla="*/ 38 h 58"/>
                      <a:gd name="T6" fmla="*/ 4096 w 1"/>
                      <a:gd name="T7" fmla="*/ 18 h 5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8">
                        <a:moveTo>
                          <a:pt x="0" y="0"/>
                        </a:moveTo>
                        <a:lnTo>
                          <a:pt x="1" y="30"/>
                        </a:lnTo>
                        <a:lnTo>
                          <a:pt x="1" y="58"/>
                        </a:lnTo>
                        <a:lnTo>
                          <a:pt x="1" y="3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3" name="Freeform 10948"/>
                  <p:cNvSpPr>
                    <a:spLocks/>
                  </p:cNvSpPr>
                  <p:nvPr/>
                </p:nvSpPr>
                <p:spPr bwMode="auto">
                  <a:xfrm>
                    <a:off x="2121" y="3557"/>
                    <a:ext cx="2" cy="48"/>
                  </a:xfrm>
                  <a:custGeom>
                    <a:avLst/>
                    <a:gdLst>
                      <a:gd name="T0" fmla="*/ 0 w 1"/>
                      <a:gd name="T1" fmla="*/ 0 h 50"/>
                      <a:gd name="T2" fmla="*/ 4096 w 1"/>
                      <a:gd name="T3" fmla="*/ 14 h 50"/>
                      <a:gd name="T4" fmla="*/ 4096 w 1"/>
                      <a:gd name="T5" fmla="*/ 31 h 50"/>
                      <a:gd name="T6" fmla="*/ 4096 w 1"/>
                      <a:gd name="T7" fmla="*/ 14 h 5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0">
                        <a:moveTo>
                          <a:pt x="0" y="0"/>
                        </a:moveTo>
                        <a:lnTo>
                          <a:pt x="1" y="26"/>
                        </a:lnTo>
                        <a:lnTo>
                          <a:pt x="1" y="50"/>
                        </a:lnTo>
                        <a:lnTo>
                          <a:pt x="1" y="2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4" name="Freeform 10949"/>
                  <p:cNvSpPr>
                    <a:spLocks/>
                  </p:cNvSpPr>
                  <p:nvPr/>
                </p:nvSpPr>
                <p:spPr bwMode="auto">
                  <a:xfrm>
                    <a:off x="2123" y="3605"/>
                    <a:ext cx="2" cy="41"/>
                  </a:xfrm>
                  <a:custGeom>
                    <a:avLst/>
                    <a:gdLst>
                      <a:gd name="T0" fmla="*/ 0 w 1"/>
                      <a:gd name="T1" fmla="*/ 0 h 43"/>
                      <a:gd name="T2" fmla="*/ 4096 w 1"/>
                      <a:gd name="T3" fmla="*/ 11 h 43"/>
                      <a:gd name="T4" fmla="*/ 4096 w 1"/>
                      <a:gd name="T5" fmla="*/ 25 h 43"/>
                      <a:gd name="T6" fmla="*/ 4096 w 1"/>
                      <a:gd name="T7" fmla="*/ 11 h 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3">
                        <a:moveTo>
                          <a:pt x="0" y="0"/>
                        </a:moveTo>
                        <a:lnTo>
                          <a:pt x="1" y="23"/>
                        </a:lnTo>
                        <a:lnTo>
                          <a:pt x="1" y="43"/>
                        </a:lnTo>
                        <a:lnTo>
                          <a:pt x="1" y="2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5" name="Freeform 10950"/>
                  <p:cNvSpPr>
                    <a:spLocks/>
                  </p:cNvSpPr>
                  <p:nvPr/>
                </p:nvSpPr>
                <p:spPr bwMode="auto">
                  <a:xfrm>
                    <a:off x="2125" y="3646"/>
                    <a:ext cx="1" cy="45"/>
                  </a:xfrm>
                  <a:custGeom>
                    <a:avLst/>
                    <a:gdLst>
                      <a:gd name="T0" fmla="*/ 0 w 1"/>
                      <a:gd name="T1" fmla="*/ 0 h 47"/>
                      <a:gd name="T2" fmla="*/ 1 w 1"/>
                      <a:gd name="T3" fmla="*/ 11 h 47"/>
                      <a:gd name="T4" fmla="*/ 1 w 1"/>
                      <a:gd name="T5" fmla="*/ 29 h 47"/>
                      <a:gd name="T6" fmla="*/ 1 w 1"/>
                      <a:gd name="T7" fmla="*/ 11 h 4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7">
                        <a:moveTo>
                          <a:pt x="0" y="0"/>
                        </a:moveTo>
                        <a:lnTo>
                          <a:pt x="1" y="18"/>
                        </a:lnTo>
                        <a:lnTo>
                          <a:pt x="1" y="47"/>
                        </a:lnTo>
                        <a:lnTo>
                          <a:pt x="1" y="1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6" name="Freeform 10951"/>
                  <p:cNvSpPr>
                    <a:spLocks/>
                  </p:cNvSpPr>
                  <p:nvPr/>
                </p:nvSpPr>
                <p:spPr bwMode="auto">
                  <a:xfrm>
                    <a:off x="2126" y="3691"/>
                    <a:ext cx="2" cy="20"/>
                  </a:xfrm>
                  <a:custGeom>
                    <a:avLst/>
                    <a:gdLst>
                      <a:gd name="T0" fmla="*/ 0 w 1"/>
                      <a:gd name="T1" fmla="*/ 0 h 20"/>
                      <a:gd name="T2" fmla="*/ 4096 w 1"/>
                      <a:gd name="T3" fmla="*/ 11 h 20"/>
                      <a:gd name="T4" fmla="*/ 4096 w 1"/>
                      <a:gd name="T5" fmla="*/ 20 h 20"/>
                      <a:gd name="T6" fmla="*/ 4096 w 1"/>
                      <a:gd name="T7" fmla="*/ 11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0">
                        <a:moveTo>
                          <a:pt x="0" y="0"/>
                        </a:moveTo>
                        <a:lnTo>
                          <a:pt x="1" y="11"/>
                        </a:lnTo>
                        <a:lnTo>
                          <a:pt x="1" y="20"/>
                        </a:lnTo>
                        <a:lnTo>
                          <a:pt x="1" y="1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7" name="Freeform 10952"/>
                  <p:cNvSpPr>
                    <a:spLocks/>
                  </p:cNvSpPr>
                  <p:nvPr/>
                </p:nvSpPr>
                <p:spPr bwMode="auto">
                  <a:xfrm>
                    <a:off x="2128" y="3711"/>
                    <a:ext cx="2" cy="12"/>
                  </a:xfrm>
                  <a:custGeom>
                    <a:avLst/>
                    <a:gdLst>
                      <a:gd name="T0" fmla="*/ 0 w 1"/>
                      <a:gd name="T1" fmla="*/ 0 h 13"/>
                      <a:gd name="T2" fmla="*/ 4096 w 1"/>
                      <a:gd name="T3" fmla="*/ 6 h 13"/>
                      <a:gd name="T4" fmla="*/ 4096 w 1"/>
                      <a:gd name="T5" fmla="*/ 6 h 13"/>
                      <a:gd name="T6" fmla="*/ 4096 w 1"/>
                      <a:gd name="T7" fmla="*/ 6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
                        <a:moveTo>
                          <a:pt x="0" y="0"/>
                        </a:moveTo>
                        <a:lnTo>
                          <a:pt x="1" y="8"/>
                        </a:lnTo>
                        <a:lnTo>
                          <a:pt x="1" y="13"/>
                        </a:lnTo>
                        <a:lnTo>
                          <a:pt x="1" y="8"/>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8" name="Freeform 10953"/>
                  <p:cNvSpPr>
                    <a:spLocks/>
                  </p:cNvSpPr>
                  <p:nvPr/>
                </p:nvSpPr>
                <p:spPr bwMode="auto">
                  <a:xfrm>
                    <a:off x="2130" y="3723"/>
                    <a:ext cx="2" cy="8"/>
                  </a:xfrm>
                  <a:custGeom>
                    <a:avLst/>
                    <a:gdLst>
                      <a:gd name="T0" fmla="*/ 0 w 1"/>
                      <a:gd name="T1" fmla="*/ 0 h 8"/>
                      <a:gd name="T2" fmla="*/ 4096 w 1"/>
                      <a:gd name="T3" fmla="*/ 5 h 8"/>
                      <a:gd name="T4" fmla="*/ 4096 w 1"/>
                      <a:gd name="T5" fmla="*/ 8 h 8"/>
                      <a:gd name="T6" fmla="*/ 4096 w 1"/>
                      <a:gd name="T7" fmla="*/ 5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
                        <a:moveTo>
                          <a:pt x="0" y="0"/>
                        </a:moveTo>
                        <a:lnTo>
                          <a:pt x="1" y="5"/>
                        </a:lnTo>
                        <a:lnTo>
                          <a:pt x="1" y="8"/>
                        </a:lnTo>
                        <a:lnTo>
                          <a:pt x="1"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79" name="Freeform 10954"/>
                  <p:cNvSpPr>
                    <a:spLocks/>
                  </p:cNvSpPr>
                  <p:nvPr/>
                </p:nvSpPr>
                <p:spPr bwMode="auto">
                  <a:xfrm>
                    <a:off x="2132" y="3731"/>
                    <a:ext cx="1" cy="5"/>
                  </a:xfrm>
                  <a:custGeom>
                    <a:avLst/>
                    <a:gdLst>
                      <a:gd name="T0" fmla="*/ 0 w 1"/>
                      <a:gd name="T1" fmla="*/ 0 h 5"/>
                      <a:gd name="T2" fmla="*/ 1 w 1"/>
                      <a:gd name="T3" fmla="*/ 3 h 5"/>
                      <a:gd name="T4" fmla="*/ 1 w 1"/>
                      <a:gd name="T5" fmla="*/ 5 h 5"/>
                      <a:gd name="T6" fmla="*/ 1 w 1"/>
                      <a:gd name="T7" fmla="*/ 3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lnTo>
                          <a:pt x="1" y="3"/>
                        </a:lnTo>
                        <a:lnTo>
                          <a:pt x="1" y="5"/>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0" name="Freeform 10955"/>
                  <p:cNvSpPr>
                    <a:spLocks/>
                  </p:cNvSpPr>
                  <p:nvPr/>
                </p:nvSpPr>
                <p:spPr bwMode="auto">
                  <a:xfrm>
                    <a:off x="2133" y="3736"/>
                    <a:ext cx="2" cy="1"/>
                  </a:xfrm>
                  <a:custGeom>
                    <a:avLst/>
                    <a:gdLst>
                      <a:gd name="T0" fmla="*/ 0 w 1"/>
                      <a:gd name="T1" fmla="*/ 0 h 2"/>
                      <a:gd name="T2" fmla="*/ 4096 w 1"/>
                      <a:gd name="T3" fmla="*/ 1 h 2"/>
                      <a:gd name="T4" fmla="*/ 4096 w 1"/>
                      <a:gd name="T5" fmla="*/ 1 h 2"/>
                      <a:gd name="T6" fmla="*/ 4096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1" name="Freeform 10956"/>
                  <p:cNvSpPr>
                    <a:spLocks/>
                  </p:cNvSpPr>
                  <p:nvPr/>
                </p:nvSpPr>
                <p:spPr bwMode="auto">
                  <a:xfrm>
                    <a:off x="2135" y="3737"/>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2" name="Freeform 10957"/>
                  <p:cNvSpPr>
                    <a:spLocks/>
                  </p:cNvSpPr>
                  <p:nvPr/>
                </p:nvSpPr>
                <p:spPr bwMode="auto">
                  <a:xfrm>
                    <a:off x="2137" y="3738"/>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3" name="Freeform 10958"/>
                  <p:cNvSpPr>
                    <a:spLocks/>
                  </p:cNvSpPr>
                  <p:nvPr/>
                </p:nvSpPr>
                <p:spPr bwMode="auto">
                  <a:xfrm>
                    <a:off x="2139" y="373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4" name="Freeform 10959"/>
                  <p:cNvSpPr>
                    <a:spLocks/>
                  </p:cNvSpPr>
                  <p:nvPr/>
                </p:nvSpPr>
                <p:spPr bwMode="auto">
                  <a:xfrm>
                    <a:off x="2140" y="3738"/>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5" name="Freeform 10960"/>
                  <p:cNvSpPr>
                    <a:spLocks/>
                  </p:cNvSpPr>
                  <p:nvPr/>
                </p:nvSpPr>
                <p:spPr bwMode="auto">
                  <a:xfrm>
                    <a:off x="2144" y="3738"/>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6" name="Freeform 10961"/>
                  <p:cNvSpPr>
                    <a:spLocks/>
                  </p:cNvSpPr>
                  <p:nvPr/>
                </p:nvSpPr>
                <p:spPr bwMode="auto">
                  <a:xfrm>
                    <a:off x="2146" y="3738"/>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7" name="Freeform 10962"/>
                  <p:cNvSpPr>
                    <a:spLocks/>
                  </p:cNvSpPr>
                  <p:nvPr/>
                </p:nvSpPr>
                <p:spPr bwMode="auto">
                  <a:xfrm>
                    <a:off x="2147"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8" name="Freeform 10963"/>
                  <p:cNvSpPr>
                    <a:spLocks/>
                  </p:cNvSpPr>
                  <p:nvPr/>
                </p:nvSpPr>
                <p:spPr bwMode="auto">
                  <a:xfrm>
                    <a:off x="2149"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89" name="Freeform 10964"/>
                  <p:cNvSpPr>
                    <a:spLocks/>
                  </p:cNvSpPr>
                  <p:nvPr/>
                </p:nvSpPr>
                <p:spPr bwMode="auto">
                  <a:xfrm>
                    <a:off x="2151"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0" name="Freeform 10965"/>
                  <p:cNvSpPr>
                    <a:spLocks/>
                  </p:cNvSpPr>
                  <p:nvPr/>
                </p:nvSpPr>
                <p:spPr bwMode="auto">
                  <a:xfrm>
                    <a:off x="2152"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1" name="Freeform 10966"/>
                  <p:cNvSpPr>
                    <a:spLocks/>
                  </p:cNvSpPr>
                  <p:nvPr/>
                </p:nvSpPr>
                <p:spPr bwMode="auto">
                  <a:xfrm>
                    <a:off x="2154" y="3739"/>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2" name="Freeform 10967"/>
                  <p:cNvSpPr>
                    <a:spLocks/>
                  </p:cNvSpPr>
                  <p:nvPr/>
                </p:nvSpPr>
                <p:spPr bwMode="auto">
                  <a:xfrm>
                    <a:off x="215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3" name="Freeform 10968"/>
                  <p:cNvSpPr>
                    <a:spLocks/>
                  </p:cNvSpPr>
                  <p:nvPr/>
                </p:nvSpPr>
                <p:spPr bwMode="auto">
                  <a:xfrm>
                    <a:off x="2158"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4" name="Freeform 10969"/>
                  <p:cNvSpPr>
                    <a:spLocks/>
                  </p:cNvSpPr>
                  <p:nvPr/>
                </p:nvSpPr>
                <p:spPr bwMode="auto">
                  <a:xfrm>
                    <a:off x="215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5" name="Freeform 10970"/>
                  <p:cNvSpPr>
                    <a:spLocks/>
                  </p:cNvSpPr>
                  <p:nvPr/>
                </p:nvSpPr>
                <p:spPr bwMode="auto">
                  <a:xfrm>
                    <a:off x="2161"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6" name="Freeform 10971"/>
                  <p:cNvSpPr>
                    <a:spLocks/>
                  </p:cNvSpPr>
                  <p:nvPr/>
                </p:nvSpPr>
                <p:spPr bwMode="auto">
                  <a:xfrm>
                    <a:off x="216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7" name="Freeform 10972"/>
                  <p:cNvSpPr>
                    <a:spLocks/>
                  </p:cNvSpPr>
                  <p:nvPr/>
                </p:nvSpPr>
                <p:spPr bwMode="auto">
                  <a:xfrm>
                    <a:off x="2165"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8" name="Freeform 10973"/>
                  <p:cNvSpPr>
                    <a:spLocks/>
                  </p:cNvSpPr>
                  <p:nvPr/>
                </p:nvSpPr>
                <p:spPr bwMode="auto">
                  <a:xfrm>
                    <a:off x="2166" y="3740"/>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99" name="Freeform 10974"/>
                  <p:cNvSpPr>
                    <a:spLocks/>
                  </p:cNvSpPr>
                  <p:nvPr/>
                </p:nvSpPr>
                <p:spPr bwMode="auto">
                  <a:xfrm>
                    <a:off x="217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0" name="Freeform 10975"/>
                  <p:cNvSpPr>
                    <a:spLocks/>
                  </p:cNvSpPr>
                  <p:nvPr/>
                </p:nvSpPr>
                <p:spPr bwMode="auto">
                  <a:xfrm>
                    <a:off x="217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1" name="Freeform 10976"/>
                  <p:cNvSpPr>
                    <a:spLocks/>
                  </p:cNvSpPr>
                  <p:nvPr/>
                </p:nvSpPr>
                <p:spPr bwMode="auto">
                  <a:xfrm>
                    <a:off x="2179" y="3740"/>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2" name="Freeform 10977"/>
                  <p:cNvSpPr>
                    <a:spLocks/>
                  </p:cNvSpPr>
                  <p:nvPr/>
                </p:nvSpPr>
                <p:spPr bwMode="auto">
                  <a:xfrm>
                    <a:off x="218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3" name="Freeform 10978"/>
                  <p:cNvSpPr>
                    <a:spLocks/>
                  </p:cNvSpPr>
                  <p:nvPr/>
                </p:nvSpPr>
                <p:spPr bwMode="auto">
                  <a:xfrm>
                    <a:off x="2191"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4" name="Freeform 10979"/>
                  <p:cNvSpPr>
                    <a:spLocks/>
                  </p:cNvSpPr>
                  <p:nvPr/>
                </p:nvSpPr>
                <p:spPr bwMode="auto">
                  <a:xfrm>
                    <a:off x="2196"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5" name="Freeform 10980"/>
                  <p:cNvSpPr>
                    <a:spLocks/>
                  </p:cNvSpPr>
                  <p:nvPr/>
                </p:nvSpPr>
                <p:spPr bwMode="auto">
                  <a:xfrm>
                    <a:off x="2199"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6" name="Freeform 10981"/>
                  <p:cNvSpPr>
                    <a:spLocks/>
                  </p:cNvSpPr>
                  <p:nvPr/>
                </p:nvSpPr>
                <p:spPr bwMode="auto">
                  <a:xfrm>
                    <a:off x="2203"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7" name="Freeform 10982"/>
                  <p:cNvSpPr>
                    <a:spLocks/>
                  </p:cNvSpPr>
                  <p:nvPr/>
                </p:nvSpPr>
                <p:spPr bwMode="auto">
                  <a:xfrm>
                    <a:off x="220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8" name="Freeform 10983"/>
                  <p:cNvSpPr>
                    <a:spLocks/>
                  </p:cNvSpPr>
                  <p:nvPr/>
                </p:nvSpPr>
                <p:spPr bwMode="auto">
                  <a:xfrm>
                    <a:off x="2208"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09" name="Freeform 10984"/>
                  <p:cNvSpPr>
                    <a:spLocks/>
                  </p:cNvSpPr>
                  <p:nvPr/>
                </p:nvSpPr>
                <p:spPr bwMode="auto">
                  <a:xfrm>
                    <a:off x="2213"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0" name="Freeform 10985"/>
                  <p:cNvSpPr>
                    <a:spLocks/>
                  </p:cNvSpPr>
                  <p:nvPr/>
                </p:nvSpPr>
                <p:spPr bwMode="auto">
                  <a:xfrm>
                    <a:off x="2220"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1" name="Freeform 10986"/>
                  <p:cNvSpPr>
                    <a:spLocks/>
                  </p:cNvSpPr>
                  <p:nvPr/>
                </p:nvSpPr>
                <p:spPr bwMode="auto">
                  <a:xfrm>
                    <a:off x="2224"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2" name="Freeform 10987"/>
                  <p:cNvSpPr>
                    <a:spLocks/>
                  </p:cNvSpPr>
                  <p:nvPr/>
                </p:nvSpPr>
                <p:spPr bwMode="auto">
                  <a:xfrm>
                    <a:off x="2227"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3" name="Freeform 10988"/>
                  <p:cNvSpPr>
                    <a:spLocks/>
                  </p:cNvSpPr>
                  <p:nvPr/>
                </p:nvSpPr>
                <p:spPr bwMode="auto">
                  <a:xfrm>
                    <a:off x="2231"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4" name="Freeform 10989"/>
                  <p:cNvSpPr>
                    <a:spLocks/>
                  </p:cNvSpPr>
                  <p:nvPr/>
                </p:nvSpPr>
                <p:spPr bwMode="auto">
                  <a:xfrm>
                    <a:off x="2232" y="3740"/>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5" name="Freeform 10990"/>
                  <p:cNvSpPr>
                    <a:spLocks/>
                  </p:cNvSpPr>
                  <p:nvPr/>
                </p:nvSpPr>
                <p:spPr bwMode="auto">
                  <a:xfrm>
                    <a:off x="2241"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6" name="Freeform 10991"/>
                  <p:cNvSpPr>
                    <a:spLocks/>
                  </p:cNvSpPr>
                  <p:nvPr/>
                </p:nvSpPr>
                <p:spPr bwMode="auto">
                  <a:xfrm>
                    <a:off x="2243"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7" name="Freeform 10992"/>
                  <p:cNvSpPr>
                    <a:spLocks/>
                  </p:cNvSpPr>
                  <p:nvPr/>
                </p:nvSpPr>
                <p:spPr bwMode="auto">
                  <a:xfrm>
                    <a:off x="2246"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8" name="Freeform 10993"/>
                  <p:cNvSpPr>
                    <a:spLocks/>
                  </p:cNvSpPr>
                  <p:nvPr/>
                </p:nvSpPr>
                <p:spPr bwMode="auto">
                  <a:xfrm>
                    <a:off x="225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19" name="Freeform 10994"/>
                  <p:cNvSpPr>
                    <a:spLocks/>
                  </p:cNvSpPr>
                  <p:nvPr/>
                </p:nvSpPr>
                <p:spPr bwMode="auto">
                  <a:xfrm>
                    <a:off x="2255" y="3740"/>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0" name="Freeform 10995"/>
                  <p:cNvSpPr>
                    <a:spLocks/>
                  </p:cNvSpPr>
                  <p:nvPr/>
                </p:nvSpPr>
                <p:spPr bwMode="auto">
                  <a:xfrm>
                    <a:off x="2265"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1" name="Freeform 10996"/>
                  <p:cNvSpPr>
                    <a:spLocks/>
                  </p:cNvSpPr>
                  <p:nvPr/>
                </p:nvSpPr>
                <p:spPr bwMode="auto">
                  <a:xfrm>
                    <a:off x="2269"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2" name="Freeform 10997"/>
                  <p:cNvSpPr>
                    <a:spLocks/>
                  </p:cNvSpPr>
                  <p:nvPr/>
                </p:nvSpPr>
                <p:spPr bwMode="auto">
                  <a:xfrm>
                    <a:off x="227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3" name="Freeform 10998"/>
                  <p:cNvSpPr>
                    <a:spLocks/>
                  </p:cNvSpPr>
                  <p:nvPr/>
                </p:nvSpPr>
                <p:spPr bwMode="auto">
                  <a:xfrm>
                    <a:off x="2274"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4" name="Freeform 10999"/>
                  <p:cNvSpPr>
                    <a:spLocks/>
                  </p:cNvSpPr>
                  <p:nvPr/>
                </p:nvSpPr>
                <p:spPr bwMode="auto">
                  <a:xfrm>
                    <a:off x="2276"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5" name="Freeform 11000"/>
                  <p:cNvSpPr>
                    <a:spLocks/>
                  </p:cNvSpPr>
                  <p:nvPr/>
                </p:nvSpPr>
                <p:spPr bwMode="auto">
                  <a:xfrm>
                    <a:off x="2279" y="3740"/>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6" name="Freeform 11001"/>
                  <p:cNvSpPr>
                    <a:spLocks/>
                  </p:cNvSpPr>
                  <p:nvPr/>
                </p:nvSpPr>
                <p:spPr bwMode="auto">
                  <a:xfrm>
                    <a:off x="2285"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7" name="Freeform 11002"/>
                  <p:cNvSpPr>
                    <a:spLocks/>
                  </p:cNvSpPr>
                  <p:nvPr/>
                </p:nvSpPr>
                <p:spPr bwMode="auto">
                  <a:xfrm>
                    <a:off x="2288"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8" name="Freeform 11003"/>
                  <p:cNvSpPr>
                    <a:spLocks/>
                  </p:cNvSpPr>
                  <p:nvPr/>
                </p:nvSpPr>
                <p:spPr bwMode="auto">
                  <a:xfrm>
                    <a:off x="2295" y="3740"/>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29" name="Freeform 11004"/>
                  <p:cNvSpPr>
                    <a:spLocks/>
                  </p:cNvSpPr>
                  <p:nvPr/>
                </p:nvSpPr>
                <p:spPr bwMode="auto">
                  <a:xfrm>
                    <a:off x="2305"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0" name="Freeform 11005"/>
                  <p:cNvSpPr>
                    <a:spLocks/>
                  </p:cNvSpPr>
                  <p:nvPr/>
                </p:nvSpPr>
                <p:spPr bwMode="auto">
                  <a:xfrm>
                    <a:off x="2309"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1" name="Freeform 11006"/>
                  <p:cNvSpPr>
                    <a:spLocks/>
                  </p:cNvSpPr>
                  <p:nvPr/>
                </p:nvSpPr>
                <p:spPr bwMode="auto">
                  <a:xfrm>
                    <a:off x="231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2" name="Freeform 11007"/>
                  <p:cNvSpPr>
                    <a:spLocks/>
                  </p:cNvSpPr>
                  <p:nvPr/>
                </p:nvSpPr>
                <p:spPr bwMode="auto">
                  <a:xfrm>
                    <a:off x="2314"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3" name="Freeform 11008"/>
                  <p:cNvSpPr>
                    <a:spLocks/>
                  </p:cNvSpPr>
                  <p:nvPr/>
                </p:nvSpPr>
                <p:spPr bwMode="auto">
                  <a:xfrm>
                    <a:off x="2316"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4" name="Freeform 11009"/>
                  <p:cNvSpPr>
                    <a:spLocks/>
                  </p:cNvSpPr>
                  <p:nvPr/>
                </p:nvSpPr>
                <p:spPr bwMode="auto">
                  <a:xfrm>
                    <a:off x="2319" y="3727"/>
                    <a:ext cx="30" cy="13"/>
                  </a:xfrm>
                  <a:custGeom>
                    <a:avLst/>
                    <a:gdLst>
                      <a:gd name="T0" fmla="*/ 0 w 17"/>
                      <a:gd name="T1" fmla="*/ 7 h 14"/>
                      <a:gd name="T2" fmla="*/ 1115 w 17"/>
                      <a:gd name="T3" fmla="*/ 7 h 14"/>
                      <a:gd name="T4" fmla="*/ 1115 w 17"/>
                      <a:gd name="T5" fmla="*/ 7 h 14"/>
                      <a:gd name="T6" fmla="*/ 1115 w 17"/>
                      <a:gd name="T7" fmla="*/ 7 h 14"/>
                      <a:gd name="T8" fmla="*/ 1968 w 17"/>
                      <a:gd name="T9" fmla="*/ 7 h 14"/>
                      <a:gd name="T10" fmla="*/ 1968 w 17"/>
                      <a:gd name="T11" fmla="*/ 7 h 14"/>
                      <a:gd name="T12" fmla="*/ 1968 w 17"/>
                      <a:gd name="T13" fmla="*/ 7 h 14"/>
                      <a:gd name="T14" fmla="*/ 2601 w 17"/>
                      <a:gd name="T15" fmla="*/ 7 h 14"/>
                      <a:gd name="T16" fmla="*/ 2601 w 17"/>
                      <a:gd name="T17" fmla="*/ 7 h 14"/>
                      <a:gd name="T18" fmla="*/ 2601 w 17"/>
                      <a:gd name="T19" fmla="*/ 7 h 14"/>
                      <a:gd name="T20" fmla="*/ 3473 w 17"/>
                      <a:gd name="T21" fmla="*/ 7 h 14"/>
                      <a:gd name="T22" fmla="*/ 3473 w 17"/>
                      <a:gd name="T23" fmla="*/ 7 h 14"/>
                      <a:gd name="T24" fmla="*/ 3473 w 17"/>
                      <a:gd name="T25" fmla="*/ 7 h 14"/>
                      <a:gd name="T26" fmla="*/ 4590 w 17"/>
                      <a:gd name="T27" fmla="*/ 7 h 14"/>
                      <a:gd name="T28" fmla="*/ 4590 w 17"/>
                      <a:gd name="T29" fmla="*/ 7 h 14"/>
                      <a:gd name="T30" fmla="*/ 4590 w 17"/>
                      <a:gd name="T31" fmla="*/ 7 h 14"/>
                      <a:gd name="T32" fmla="*/ 5644 w 17"/>
                      <a:gd name="T33" fmla="*/ 7 h 14"/>
                      <a:gd name="T34" fmla="*/ 5644 w 17"/>
                      <a:gd name="T35" fmla="*/ 7 h 14"/>
                      <a:gd name="T36" fmla="*/ 5644 w 17"/>
                      <a:gd name="T37" fmla="*/ 7 h 14"/>
                      <a:gd name="T38" fmla="*/ 6129 w 17"/>
                      <a:gd name="T39" fmla="*/ 7 h 14"/>
                      <a:gd name="T40" fmla="*/ 6129 w 17"/>
                      <a:gd name="T41" fmla="*/ 7 h 14"/>
                      <a:gd name="T42" fmla="*/ 6129 w 17"/>
                      <a:gd name="T43" fmla="*/ 7 h 14"/>
                      <a:gd name="T44" fmla="*/ 7380 w 17"/>
                      <a:gd name="T45" fmla="*/ 7 h 14"/>
                      <a:gd name="T46" fmla="*/ 7380 w 17"/>
                      <a:gd name="T47" fmla="*/ 7 h 14"/>
                      <a:gd name="T48" fmla="*/ 7380 w 17"/>
                      <a:gd name="T49" fmla="*/ 7 h 14"/>
                      <a:gd name="T50" fmla="*/ 8100 w 17"/>
                      <a:gd name="T51" fmla="*/ 7 h 14"/>
                      <a:gd name="T52" fmla="*/ 8100 w 17"/>
                      <a:gd name="T53" fmla="*/ 7 h 14"/>
                      <a:gd name="T54" fmla="*/ 8100 w 17"/>
                      <a:gd name="T55" fmla="*/ 7 h 14"/>
                      <a:gd name="T56" fmla="*/ 9330 w 17"/>
                      <a:gd name="T57" fmla="*/ 7 h 14"/>
                      <a:gd name="T58" fmla="*/ 9330 w 17"/>
                      <a:gd name="T59" fmla="*/ 7 h 14"/>
                      <a:gd name="T60" fmla="*/ 9330 w 17"/>
                      <a:gd name="T61" fmla="*/ 7 h 14"/>
                      <a:gd name="T62" fmla="*/ 9960 w 17"/>
                      <a:gd name="T63" fmla="*/ 7 h 14"/>
                      <a:gd name="T64" fmla="*/ 9960 w 17"/>
                      <a:gd name="T65" fmla="*/ 7 h 14"/>
                      <a:gd name="T66" fmla="*/ 9960 w 17"/>
                      <a:gd name="T67" fmla="*/ 7 h 14"/>
                      <a:gd name="T68" fmla="*/ 10816 w 17"/>
                      <a:gd name="T69" fmla="*/ 7 h 14"/>
                      <a:gd name="T70" fmla="*/ 10816 w 17"/>
                      <a:gd name="T71" fmla="*/ 7 h 14"/>
                      <a:gd name="T72" fmla="*/ 10816 w 17"/>
                      <a:gd name="T73" fmla="*/ 7 h 14"/>
                      <a:gd name="T74" fmla="*/ 11931 w 17"/>
                      <a:gd name="T75" fmla="*/ 7 h 14"/>
                      <a:gd name="T76" fmla="*/ 11931 w 17"/>
                      <a:gd name="T77" fmla="*/ 7 h 14"/>
                      <a:gd name="T78" fmla="*/ 11931 w 17"/>
                      <a:gd name="T79" fmla="*/ 6 h 14"/>
                      <a:gd name="T80" fmla="*/ 13024 w 17"/>
                      <a:gd name="T81" fmla="*/ 5 h 14"/>
                      <a:gd name="T82" fmla="*/ 13024 w 17"/>
                      <a:gd name="T83" fmla="*/ 5 h 14"/>
                      <a:gd name="T84" fmla="*/ 13024 w 17"/>
                      <a:gd name="T85" fmla="*/ 4 h 14"/>
                      <a:gd name="T86" fmla="*/ 13431 w 17"/>
                      <a:gd name="T87" fmla="*/ 2 h 14"/>
                      <a:gd name="T88" fmla="*/ 13431 w 17"/>
                      <a:gd name="T89" fmla="*/ 2 h 14"/>
                      <a:gd name="T90" fmla="*/ 13431 w 17"/>
                      <a:gd name="T91" fmla="*/ 2 h 14"/>
                      <a:gd name="T92" fmla="*/ 14294 w 17"/>
                      <a:gd name="T93" fmla="*/ 1 h 14"/>
                      <a:gd name="T94" fmla="*/ 14294 w 17"/>
                      <a:gd name="T95" fmla="*/ 1 h 14"/>
                      <a:gd name="T96" fmla="*/ 14294 w 17"/>
                      <a:gd name="T97" fmla="*/ 0 h 14"/>
                      <a:gd name="T98" fmla="*/ 15602 w 17"/>
                      <a:gd name="T99" fmla="*/ 0 h 14"/>
                      <a:gd name="T100" fmla="*/ 15602 w 17"/>
                      <a:gd name="T101" fmla="*/ 0 h 14"/>
                      <a:gd name="T102" fmla="*/ 15602 w 17"/>
                      <a:gd name="T103" fmla="*/ 0 h 14"/>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 h="14">
                        <a:moveTo>
                          <a:pt x="0" y="14"/>
                        </a:moveTo>
                        <a:lnTo>
                          <a:pt x="1" y="14"/>
                        </a:lnTo>
                        <a:lnTo>
                          <a:pt x="2" y="14"/>
                        </a:lnTo>
                        <a:lnTo>
                          <a:pt x="3" y="14"/>
                        </a:lnTo>
                        <a:lnTo>
                          <a:pt x="4" y="14"/>
                        </a:lnTo>
                        <a:lnTo>
                          <a:pt x="5" y="14"/>
                        </a:lnTo>
                        <a:lnTo>
                          <a:pt x="6" y="14"/>
                        </a:lnTo>
                        <a:lnTo>
                          <a:pt x="7" y="14"/>
                        </a:lnTo>
                        <a:lnTo>
                          <a:pt x="8" y="14"/>
                        </a:lnTo>
                        <a:lnTo>
                          <a:pt x="9" y="13"/>
                        </a:lnTo>
                        <a:lnTo>
                          <a:pt x="10" y="13"/>
                        </a:lnTo>
                        <a:lnTo>
                          <a:pt x="10" y="12"/>
                        </a:lnTo>
                        <a:lnTo>
                          <a:pt x="11" y="12"/>
                        </a:lnTo>
                        <a:lnTo>
                          <a:pt x="11" y="11"/>
                        </a:lnTo>
                        <a:lnTo>
                          <a:pt x="12" y="10"/>
                        </a:lnTo>
                        <a:lnTo>
                          <a:pt x="12" y="9"/>
                        </a:lnTo>
                        <a:lnTo>
                          <a:pt x="13" y="8"/>
                        </a:lnTo>
                        <a:lnTo>
                          <a:pt x="13" y="6"/>
                        </a:lnTo>
                        <a:lnTo>
                          <a:pt x="14" y="5"/>
                        </a:lnTo>
                        <a:lnTo>
                          <a:pt x="14" y="4"/>
                        </a:lnTo>
                        <a:lnTo>
                          <a:pt x="15" y="2"/>
                        </a:lnTo>
                        <a:lnTo>
                          <a:pt x="16" y="1"/>
                        </a:lnTo>
                        <a:lnTo>
                          <a:pt x="16" y="0"/>
                        </a:lnTo>
                        <a:lnTo>
                          <a:pt x="1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5" name="Freeform 11010"/>
                  <p:cNvSpPr>
                    <a:spLocks/>
                  </p:cNvSpPr>
                  <p:nvPr/>
                </p:nvSpPr>
                <p:spPr bwMode="auto">
                  <a:xfrm>
                    <a:off x="2349" y="3727"/>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6" name="Freeform 11011"/>
                  <p:cNvSpPr>
                    <a:spLocks/>
                  </p:cNvSpPr>
                  <p:nvPr/>
                </p:nvSpPr>
                <p:spPr bwMode="auto">
                  <a:xfrm>
                    <a:off x="2351" y="3728"/>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7" name="Freeform 11012"/>
                  <p:cNvSpPr>
                    <a:spLocks/>
                  </p:cNvSpPr>
                  <p:nvPr/>
                </p:nvSpPr>
                <p:spPr bwMode="auto">
                  <a:xfrm>
                    <a:off x="2352" y="3729"/>
                    <a:ext cx="2" cy="2"/>
                  </a:xfrm>
                  <a:custGeom>
                    <a:avLst/>
                    <a:gdLst>
                      <a:gd name="T0" fmla="*/ 0 w 1"/>
                      <a:gd name="T1" fmla="*/ 0 h 2"/>
                      <a:gd name="T2" fmla="*/ 4096 w 1"/>
                      <a:gd name="T3" fmla="*/ 1 h 2"/>
                      <a:gd name="T4" fmla="*/ 4096 w 1"/>
                      <a:gd name="T5" fmla="*/ 2 h 2"/>
                      <a:gd name="T6" fmla="*/ 4096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8" name="Freeform 11013"/>
                  <p:cNvSpPr>
                    <a:spLocks/>
                  </p:cNvSpPr>
                  <p:nvPr/>
                </p:nvSpPr>
                <p:spPr bwMode="auto">
                  <a:xfrm>
                    <a:off x="2354" y="3731"/>
                    <a:ext cx="2" cy="2"/>
                  </a:xfrm>
                  <a:custGeom>
                    <a:avLst/>
                    <a:gdLst>
                      <a:gd name="T0" fmla="*/ 0 w 1"/>
                      <a:gd name="T1" fmla="*/ 0 h 2"/>
                      <a:gd name="T2" fmla="*/ 4096 w 1"/>
                      <a:gd name="T3" fmla="*/ 1 h 2"/>
                      <a:gd name="T4" fmla="*/ 4096 w 1"/>
                      <a:gd name="T5" fmla="*/ 2 h 2"/>
                      <a:gd name="T6" fmla="*/ 4096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39" name="Freeform 11014"/>
                  <p:cNvSpPr>
                    <a:spLocks/>
                  </p:cNvSpPr>
                  <p:nvPr/>
                </p:nvSpPr>
                <p:spPr bwMode="auto">
                  <a:xfrm>
                    <a:off x="2356" y="3733"/>
                    <a:ext cx="2" cy="3"/>
                  </a:xfrm>
                  <a:custGeom>
                    <a:avLst/>
                    <a:gdLst>
                      <a:gd name="T0" fmla="*/ 0 w 1"/>
                      <a:gd name="T1" fmla="*/ 0 h 3"/>
                      <a:gd name="T2" fmla="*/ 4096 w 1"/>
                      <a:gd name="T3" fmla="*/ 1 h 3"/>
                      <a:gd name="T4" fmla="*/ 4096 w 1"/>
                      <a:gd name="T5" fmla="*/ 3 h 3"/>
                      <a:gd name="T6" fmla="*/ 4096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0" name="Freeform 11015"/>
                  <p:cNvSpPr>
                    <a:spLocks/>
                  </p:cNvSpPr>
                  <p:nvPr/>
                </p:nvSpPr>
                <p:spPr bwMode="auto">
                  <a:xfrm>
                    <a:off x="2358" y="3736"/>
                    <a:ext cx="1" cy="1"/>
                  </a:xfrm>
                  <a:custGeom>
                    <a:avLst/>
                    <a:gdLst>
                      <a:gd name="T0" fmla="*/ 0 w 1"/>
                      <a:gd name="T1" fmla="*/ 0 h 2"/>
                      <a:gd name="T2" fmla="*/ 1 w 1"/>
                      <a:gd name="T3" fmla="*/ 1 h 2"/>
                      <a:gd name="T4" fmla="*/ 1 w 1"/>
                      <a:gd name="T5" fmla="*/ 1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1" name="Freeform 11016"/>
                  <p:cNvSpPr>
                    <a:spLocks/>
                  </p:cNvSpPr>
                  <p:nvPr/>
                </p:nvSpPr>
                <p:spPr bwMode="auto">
                  <a:xfrm>
                    <a:off x="2359" y="3737"/>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2" name="Freeform 11017"/>
                  <p:cNvSpPr>
                    <a:spLocks/>
                  </p:cNvSpPr>
                  <p:nvPr/>
                </p:nvSpPr>
                <p:spPr bwMode="auto">
                  <a:xfrm>
                    <a:off x="2361" y="3738"/>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3" name="Freeform 11018"/>
                  <p:cNvSpPr>
                    <a:spLocks/>
                  </p:cNvSpPr>
                  <p:nvPr/>
                </p:nvSpPr>
                <p:spPr bwMode="auto">
                  <a:xfrm>
                    <a:off x="2363" y="3739"/>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4" name="Freeform 11019"/>
                  <p:cNvSpPr>
                    <a:spLocks/>
                  </p:cNvSpPr>
                  <p:nvPr/>
                </p:nvSpPr>
                <p:spPr bwMode="auto">
                  <a:xfrm>
                    <a:off x="2365"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5" name="Freeform 11020"/>
                  <p:cNvSpPr>
                    <a:spLocks/>
                  </p:cNvSpPr>
                  <p:nvPr/>
                </p:nvSpPr>
                <p:spPr bwMode="auto">
                  <a:xfrm>
                    <a:off x="236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6" name="Freeform 11021"/>
                  <p:cNvSpPr>
                    <a:spLocks/>
                  </p:cNvSpPr>
                  <p:nvPr/>
                </p:nvSpPr>
                <p:spPr bwMode="auto">
                  <a:xfrm>
                    <a:off x="2368"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7" name="Freeform 11022"/>
                  <p:cNvSpPr>
                    <a:spLocks/>
                  </p:cNvSpPr>
                  <p:nvPr/>
                </p:nvSpPr>
                <p:spPr bwMode="auto">
                  <a:xfrm>
                    <a:off x="237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8" name="Freeform 11023"/>
                  <p:cNvSpPr>
                    <a:spLocks/>
                  </p:cNvSpPr>
                  <p:nvPr/>
                </p:nvSpPr>
                <p:spPr bwMode="auto">
                  <a:xfrm>
                    <a:off x="2372"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49" name="Freeform 11024"/>
                  <p:cNvSpPr>
                    <a:spLocks/>
                  </p:cNvSpPr>
                  <p:nvPr/>
                </p:nvSpPr>
                <p:spPr bwMode="auto">
                  <a:xfrm>
                    <a:off x="237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0" name="Freeform 11025"/>
                  <p:cNvSpPr>
                    <a:spLocks/>
                  </p:cNvSpPr>
                  <p:nvPr/>
                </p:nvSpPr>
                <p:spPr bwMode="auto">
                  <a:xfrm>
                    <a:off x="2379"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1" name="Freeform 11026"/>
                  <p:cNvSpPr>
                    <a:spLocks/>
                  </p:cNvSpPr>
                  <p:nvPr/>
                </p:nvSpPr>
                <p:spPr bwMode="auto">
                  <a:xfrm>
                    <a:off x="238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2" name="Freeform 11027"/>
                  <p:cNvSpPr>
                    <a:spLocks/>
                  </p:cNvSpPr>
                  <p:nvPr/>
                </p:nvSpPr>
                <p:spPr bwMode="auto">
                  <a:xfrm>
                    <a:off x="238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3" name="Freeform 11028"/>
                  <p:cNvSpPr>
                    <a:spLocks/>
                  </p:cNvSpPr>
                  <p:nvPr/>
                </p:nvSpPr>
                <p:spPr bwMode="auto">
                  <a:xfrm>
                    <a:off x="2384"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4" name="Freeform 11029"/>
                  <p:cNvSpPr>
                    <a:spLocks/>
                  </p:cNvSpPr>
                  <p:nvPr/>
                </p:nvSpPr>
                <p:spPr bwMode="auto">
                  <a:xfrm>
                    <a:off x="2389"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5" name="Freeform 11030"/>
                  <p:cNvSpPr>
                    <a:spLocks/>
                  </p:cNvSpPr>
                  <p:nvPr/>
                </p:nvSpPr>
                <p:spPr bwMode="auto">
                  <a:xfrm>
                    <a:off x="2392"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6" name="Freeform 11031"/>
                  <p:cNvSpPr>
                    <a:spLocks/>
                  </p:cNvSpPr>
                  <p:nvPr/>
                </p:nvSpPr>
                <p:spPr bwMode="auto">
                  <a:xfrm>
                    <a:off x="2396"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7" name="Freeform 11032"/>
                  <p:cNvSpPr>
                    <a:spLocks/>
                  </p:cNvSpPr>
                  <p:nvPr/>
                </p:nvSpPr>
                <p:spPr bwMode="auto">
                  <a:xfrm>
                    <a:off x="2399"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8" name="Freeform 11033"/>
                  <p:cNvSpPr>
                    <a:spLocks/>
                  </p:cNvSpPr>
                  <p:nvPr/>
                </p:nvSpPr>
                <p:spPr bwMode="auto">
                  <a:xfrm>
                    <a:off x="240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59" name="Freeform 11034"/>
                  <p:cNvSpPr>
                    <a:spLocks/>
                  </p:cNvSpPr>
                  <p:nvPr/>
                </p:nvSpPr>
                <p:spPr bwMode="auto">
                  <a:xfrm>
                    <a:off x="2408" y="3740"/>
                    <a:ext cx="12" cy="1"/>
                  </a:xfrm>
                  <a:custGeom>
                    <a:avLst/>
                    <a:gdLst>
                      <a:gd name="T0" fmla="*/ 0 w 7"/>
                      <a:gd name="T1" fmla="*/ 0 h 1"/>
                      <a:gd name="T2" fmla="*/ 663 w 7"/>
                      <a:gd name="T3" fmla="*/ 0 h 1"/>
                      <a:gd name="T4" fmla="*/ 1137 w 7"/>
                      <a:gd name="T5" fmla="*/ 0 h 1"/>
                      <a:gd name="T6" fmla="*/ 1137 w 7"/>
                      <a:gd name="T7" fmla="*/ 0 h 1"/>
                      <a:gd name="T8" fmla="*/ 1137 w 7"/>
                      <a:gd name="T9" fmla="*/ 0 h 1"/>
                      <a:gd name="T10" fmla="*/ 1949 w 7"/>
                      <a:gd name="T11" fmla="*/ 0 h 1"/>
                      <a:gd name="T12" fmla="*/ 1949 w 7"/>
                      <a:gd name="T13" fmla="*/ 0 h 1"/>
                      <a:gd name="T14" fmla="*/ 1949 w 7"/>
                      <a:gd name="T15" fmla="*/ 0 h 1"/>
                      <a:gd name="T16" fmla="*/ 2695 w 7"/>
                      <a:gd name="T17" fmla="*/ 0 h 1"/>
                      <a:gd name="T18" fmla="*/ 2695 w 7"/>
                      <a:gd name="T19" fmla="*/ 0 h 1"/>
                      <a:gd name="T20" fmla="*/ 2695 w 7"/>
                      <a:gd name="T21" fmla="*/ 0 h 1"/>
                      <a:gd name="T22" fmla="*/ 3341 w 7"/>
                      <a:gd name="T23" fmla="*/ 0 h 1"/>
                      <a:gd name="T24" fmla="*/ 3341 w 7"/>
                      <a:gd name="T25" fmla="*/ 0 h 1"/>
                      <a:gd name="T26" fmla="*/ 3341 w 7"/>
                      <a:gd name="T27" fmla="*/ 0 h 1"/>
                      <a:gd name="T28" fmla="*/ 3732 w 7"/>
                      <a:gd name="T29" fmla="*/ 0 h 1"/>
                      <a:gd name="T30" fmla="*/ 3732 w 7"/>
                      <a:gd name="T31" fmla="*/ 0 h 1"/>
                      <a:gd name="T32" fmla="*/ 3732 w 7"/>
                      <a:gd name="T33" fmla="*/ 0 h 1"/>
                      <a:gd name="T34" fmla="*/ 4620 w 7"/>
                      <a:gd name="T35" fmla="*/ 0 h 1"/>
                      <a:gd name="T36" fmla="*/ 4620 w 7"/>
                      <a:gd name="T37" fmla="*/ 0 h 1"/>
                      <a:gd name="T38" fmla="*/ 4620 w 7"/>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0" name="Freeform 11035"/>
                  <p:cNvSpPr>
                    <a:spLocks/>
                  </p:cNvSpPr>
                  <p:nvPr/>
                </p:nvSpPr>
                <p:spPr bwMode="auto">
                  <a:xfrm>
                    <a:off x="242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1" name="Freeform 11036"/>
                  <p:cNvSpPr>
                    <a:spLocks/>
                  </p:cNvSpPr>
                  <p:nvPr/>
                </p:nvSpPr>
                <p:spPr bwMode="auto">
                  <a:xfrm>
                    <a:off x="2422"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2" name="Freeform 11037"/>
                  <p:cNvSpPr>
                    <a:spLocks/>
                  </p:cNvSpPr>
                  <p:nvPr/>
                </p:nvSpPr>
                <p:spPr bwMode="auto">
                  <a:xfrm>
                    <a:off x="242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3" name="Freeform 11038"/>
                  <p:cNvSpPr>
                    <a:spLocks/>
                  </p:cNvSpPr>
                  <p:nvPr/>
                </p:nvSpPr>
                <p:spPr bwMode="auto">
                  <a:xfrm>
                    <a:off x="2427"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4" name="Freeform 11039"/>
                  <p:cNvSpPr>
                    <a:spLocks/>
                  </p:cNvSpPr>
                  <p:nvPr/>
                </p:nvSpPr>
                <p:spPr bwMode="auto">
                  <a:xfrm>
                    <a:off x="2434"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5" name="Freeform 11040"/>
                  <p:cNvSpPr>
                    <a:spLocks/>
                  </p:cNvSpPr>
                  <p:nvPr/>
                </p:nvSpPr>
                <p:spPr bwMode="auto">
                  <a:xfrm>
                    <a:off x="2438"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6" name="Freeform 11041"/>
                  <p:cNvSpPr>
                    <a:spLocks/>
                  </p:cNvSpPr>
                  <p:nvPr/>
                </p:nvSpPr>
                <p:spPr bwMode="auto">
                  <a:xfrm>
                    <a:off x="2439"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7" name="Freeform 11042"/>
                  <p:cNvSpPr>
                    <a:spLocks/>
                  </p:cNvSpPr>
                  <p:nvPr/>
                </p:nvSpPr>
                <p:spPr bwMode="auto">
                  <a:xfrm>
                    <a:off x="2443" y="3740"/>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8" name="Freeform 11043"/>
                  <p:cNvSpPr>
                    <a:spLocks/>
                  </p:cNvSpPr>
                  <p:nvPr/>
                </p:nvSpPr>
                <p:spPr bwMode="auto">
                  <a:xfrm>
                    <a:off x="2450"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69" name="Freeform 11044"/>
                  <p:cNvSpPr>
                    <a:spLocks/>
                  </p:cNvSpPr>
                  <p:nvPr/>
                </p:nvSpPr>
                <p:spPr bwMode="auto">
                  <a:xfrm>
                    <a:off x="245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0" name="Freeform 11045"/>
                  <p:cNvSpPr>
                    <a:spLocks/>
                  </p:cNvSpPr>
                  <p:nvPr/>
                </p:nvSpPr>
                <p:spPr bwMode="auto">
                  <a:xfrm>
                    <a:off x="2455"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1" name="Freeform 11046"/>
                  <p:cNvSpPr>
                    <a:spLocks/>
                  </p:cNvSpPr>
                  <p:nvPr/>
                </p:nvSpPr>
                <p:spPr bwMode="auto">
                  <a:xfrm>
                    <a:off x="246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2" name="Freeform 11047"/>
                  <p:cNvSpPr>
                    <a:spLocks/>
                  </p:cNvSpPr>
                  <p:nvPr/>
                </p:nvSpPr>
                <p:spPr bwMode="auto">
                  <a:xfrm>
                    <a:off x="2462" y="3740"/>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3" name="Freeform 11048"/>
                  <p:cNvSpPr>
                    <a:spLocks/>
                  </p:cNvSpPr>
                  <p:nvPr/>
                </p:nvSpPr>
                <p:spPr bwMode="auto">
                  <a:xfrm>
                    <a:off x="2471"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4" name="Freeform 11049"/>
                  <p:cNvSpPr>
                    <a:spLocks/>
                  </p:cNvSpPr>
                  <p:nvPr/>
                </p:nvSpPr>
                <p:spPr bwMode="auto">
                  <a:xfrm>
                    <a:off x="2472" y="3740"/>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5" name="Freeform 11050"/>
                  <p:cNvSpPr>
                    <a:spLocks/>
                  </p:cNvSpPr>
                  <p:nvPr/>
                </p:nvSpPr>
                <p:spPr bwMode="auto">
                  <a:xfrm>
                    <a:off x="2476"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6" name="Freeform 11051"/>
                  <p:cNvSpPr>
                    <a:spLocks/>
                  </p:cNvSpPr>
                  <p:nvPr/>
                </p:nvSpPr>
                <p:spPr bwMode="auto">
                  <a:xfrm>
                    <a:off x="247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7" name="Freeform 11052"/>
                  <p:cNvSpPr>
                    <a:spLocks/>
                  </p:cNvSpPr>
                  <p:nvPr/>
                </p:nvSpPr>
                <p:spPr bwMode="auto">
                  <a:xfrm>
                    <a:off x="2481"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8" name="Freeform 11053"/>
                  <p:cNvSpPr>
                    <a:spLocks/>
                  </p:cNvSpPr>
                  <p:nvPr/>
                </p:nvSpPr>
                <p:spPr bwMode="auto">
                  <a:xfrm>
                    <a:off x="248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79" name="Freeform 11054"/>
                  <p:cNvSpPr>
                    <a:spLocks/>
                  </p:cNvSpPr>
                  <p:nvPr/>
                </p:nvSpPr>
                <p:spPr bwMode="auto">
                  <a:xfrm>
                    <a:off x="2485" y="3740"/>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0" name="Freeform 11055"/>
                  <p:cNvSpPr>
                    <a:spLocks/>
                  </p:cNvSpPr>
                  <p:nvPr/>
                </p:nvSpPr>
                <p:spPr bwMode="auto">
                  <a:xfrm>
                    <a:off x="2495"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1" name="Freeform 11056"/>
                  <p:cNvSpPr>
                    <a:spLocks/>
                  </p:cNvSpPr>
                  <p:nvPr/>
                </p:nvSpPr>
                <p:spPr bwMode="auto">
                  <a:xfrm>
                    <a:off x="2498" y="3740"/>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2" name="Freeform 11057"/>
                  <p:cNvSpPr>
                    <a:spLocks/>
                  </p:cNvSpPr>
                  <p:nvPr/>
                </p:nvSpPr>
                <p:spPr bwMode="auto">
                  <a:xfrm>
                    <a:off x="2507"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3" name="Freeform 11058"/>
                  <p:cNvSpPr>
                    <a:spLocks/>
                  </p:cNvSpPr>
                  <p:nvPr/>
                </p:nvSpPr>
                <p:spPr bwMode="auto">
                  <a:xfrm>
                    <a:off x="2512" y="3740"/>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4" name="Freeform 11059"/>
                  <p:cNvSpPr>
                    <a:spLocks/>
                  </p:cNvSpPr>
                  <p:nvPr/>
                </p:nvSpPr>
                <p:spPr bwMode="auto">
                  <a:xfrm>
                    <a:off x="2518" y="3740"/>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5" name="Freeform 11060"/>
                  <p:cNvSpPr>
                    <a:spLocks/>
                  </p:cNvSpPr>
                  <p:nvPr/>
                </p:nvSpPr>
                <p:spPr bwMode="auto">
                  <a:xfrm>
                    <a:off x="2521"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6" name="Freeform 11061"/>
                  <p:cNvSpPr>
                    <a:spLocks/>
                  </p:cNvSpPr>
                  <p:nvPr/>
                </p:nvSpPr>
                <p:spPr bwMode="auto">
                  <a:xfrm>
                    <a:off x="2523" y="3740"/>
                    <a:ext cx="3" cy="1"/>
                  </a:xfrm>
                  <a:custGeom>
                    <a:avLst/>
                    <a:gdLst>
                      <a:gd name="T0" fmla="*/ 0 w 2"/>
                      <a:gd name="T1" fmla="*/ 0 h 1"/>
                      <a:gd name="T2" fmla="*/ 210 w 2"/>
                      <a:gd name="T3" fmla="*/ 1 h 1"/>
                      <a:gd name="T4" fmla="*/ 210 w 2"/>
                      <a:gd name="T5" fmla="*/ 1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1"/>
                        </a:ln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7" name="Freeform 11062"/>
                  <p:cNvSpPr>
                    <a:spLocks/>
                  </p:cNvSpPr>
                  <p:nvPr/>
                </p:nvSpPr>
                <p:spPr bwMode="auto">
                  <a:xfrm>
                    <a:off x="2526" y="3740"/>
                    <a:ext cx="9" cy="1"/>
                  </a:xfrm>
                  <a:custGeom>
                    <a:avLst/>
                    <a:gdLst>
                      <a:gd name="T0" fmla="*/ 0 w 5"/>
                      <a:gd name="T1" fmla="*/ 0 h 1"/>
                      <a:gd name="T2" fmla="*/ 1393 w 5"/>
                      <a:gd name="T3" fmla="*/ 1 h 1"/>
                      <a:gd name="T4" fmla="*/ 1393 w 5"/>
                      <a:gd name="T5" fmla="*/ 1 h 1"/>
                      <a:gd name="T6" fmla="*/ 1393 w 5"/>
                      <a:gd name="T7" fmla="*/ 1 h 1"/>
                      <a:gd name="T8" fmla="*/ 2507 w 5"/>
                      <a:gd name="T9" fmla="*/ 1 h 1"/>
                      <a:gd name="T10" fmla="*/ 2507 w 5"/>
                      <a:gd name="T11" fmla="*/ 1 h 1"/>
                      <a:gd name="T12" fmla="*/ 2507 w 5"/>
                      <a:gd name="T13" fmla="*/ 1 h 1"/>
                      <a:gd name="T14" fmla="*/ 3191 w 5"/>
                      <a:gd name="T15" fmla="*/ 1 h 1"/>
                      <a:gd name="T16" fmla="*/ 3191 w 5"/>
                      <a:gd name="T17" fmla="*/ 1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1"/>
                        </a:lnTo>
                        <a:lnTo>
                          <a:pt x="2" y="1"/>
                        </a:lnTo>
                        <a:lnTo>
                          <a:pt x="3" y="1"/>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8" name="Freeform 11063"/>
                  <p:cNvSpPr>
                    <a:spLocks/>
                  </p:cNvSpPr>
                  <p:nvPr/>
                </p:nvSpPr>
                <p:spPr bwMode="auto">
                  <a:xfrm>
                    <a:off x="2535" y="3740"/>
                    <a:ext cx="3" cy="1"/>
                  </a:xfrm>
                  <a:custGeom>
                    <a:avLst/>
                    <a:gdLst>
                      <a:gd name="T0" fmla="*/ 0 w 2"/>
                      <a:gd name="T1" fmla="*/ 0 h 1"/>
                      <a:gd name="T2" fmla="*/ 210 w 2"/>
                      <a:gd name="T3" fmla="*/ 1 h 1"/>
                      <a:gd name="T4" fmla="*/ 210 w 2"/>
                      <a:gd name="T5" fmla="*/ 1 h 1"/>
                      <a:gd name="T6" fmla="*/ 210 w 2"/>
                      <a:gd name="T7" fmla="*/ 0 h 1"/>
                      <a:gd name="T8" fmla="*/ 315 w 2"/>
                      <a:gd name="T9" fmla="*/ 1 h 1"/>
                      <a:gd name="T10" fmla="*/ 315 w 2"/>
                      <a:gd name="T11" fmla="*/ 1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1"/>
                        </a:lnTo>
                        <a:lnTo>
                          <a:pt x="1"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89" name="Freeform 11064"/>
                  <p:cNvSpPr>
                    <a:spLocks/>
                  </p:cNvSpPr>
                  <p:nvPr/>
                </p:nvSpPr>
                <p:spPr bwMode="auto">
                  <a:xfrm>
                    <a:off x="2538" y="3740"/>
                    <a:ext cx="4" cy="1"/>
                  </a:xfrm>
                  <a:custGeom>
                    <a:avLst/>
                    <a:gdLst>
                      <a:gd name="T0" fmla="*/ 0 w 2"/>
                      <a:gd name="T1" fmla="*/ 1 h 1"/>
                      <a:gd name="T2" fmla="*/ 4096 w 2"/>
                      <a:gd name="T3" fmla="*/ 1 h 1"/>
                      <a:gd name="T4" fmla="*/ 4096 w 2"/>
                      <a:gd name="T5" fmla="*/ 1 h 1"/>
                      <a:gd name="T6" fmla="*/ 4096 w 2"/>
                      <a:gd name="T7" fmla="*/ 1 h 1"/>
                      <a:gd name="T8" fmla="*/ 8192 w 2"/>
                      <a:gd name="T9" fmla="*/ 0 h 1"/>
                      <a:gd name="T10" fmla="*/ 8192 w 2"/>
                      <a:gd name="T11" fmla="*/ 1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1"/>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0" name="Freeform 11065"/>
                  <p:cNvSpPr>
                    <a:spLocks/>
                  </p:cNvSpPr>
                  <p:nvPr/>
                </p:nvSpPr>
                <p:spPr bwMode="auto">
                  <a:xfrm>
                    <a:off x="254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1" name="Freeform 11066"/>
                  <p:cNvSpPr>
                    <a:spLocks/>
                  </p:cNvSpPr>
                  <p:nvPr/>
                </p:nvSpPr>
                <p:spPr bwMode="auto">
                  <a:xfrm>
                    <a:off x="254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2" name="Freeform 11067"/>
                  <p:cNvSpPr>
                    <a:spLocks/>
                  </p:cNvSpPr>
                  <p:nvPr/>
                </p:nvSpPr>
                <p:spPr bwMode="auto">
                  <a:xfrm>
                    <a:off x="2552"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3" name="Freeform 11068"/>
                  <p:cNvSpPr>
                    <a:spLocks/>
                  </p:cNvSpPr>
                  <p:nvPr/>
                </p:nvSpPr>
                <p:spPr bwMode="auto">
                  <a:xfrm>
                    <a:off x="256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4" name="Freeform 11069"/>
                  <p:cNvSpPr>
                    <a:spLocks/>
                  </p:cNvSpPr>
                  <p:nvPr/>
                </p:nvSpPr>
                <p:spPr bwMode="auto">
                  <a:xfrm>
                    <a:off x="256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5" name="Freeform 11070"/>
                  <p:cNvSpPr>
                    <a:spLocks/>
                  </p:cNvSpPr>
                  <p:nvPr/>
                </p:nvSpPr>
                <p:spPr bwMode="auto">
                  <a:xfrm>
                    <a:off x="2566" y="3741"/>
                    <a:ext cx="16" cy="1"/>
                  </a:xfrm>
                  <a:custGeom>
                    <a:avLst/>
                    <a:gdLst>
                      <a:gd name="T0" fmla="*/ 0 w 9"/>
                      <a:gd name="T1" fmla="*/ 0 h 1"/>
                      <a:gd name="T2" fmla="*/ 1170 w 9"/>
                      <a:gd name="T3" fmla="*/ 0 h 1"/>
                      <a:gd name="T4" fmla="*/ 1170 w 9"/>
                      <a:gd name="T5" fmla="*/ 0 h 1"/>
                      <a:gd name="T6" fmla="*/ 1170 w 9"/>
                      <a:gd name="T7" fmla="*/ 0 h 1"/>
                      <a:gd name="T8" fmla="*/ 2080 w 9"/>
                      <a:gd name="T9" fmla="*/ 0 h 1"/>
                      <a:gd name="T10" fmla="*/ 2080 w 9"/>
                      <a:gd name="T11" fmla="*/ 0 h 1"/>
                      <a:gd name="T12" fmla="*/ 2080 w 9"/>
                      <a:gd name="T13" fmla="*/ 0 h 1"/>
                      <a:gd name="T14" fmla="*/ 2809 w 9"/>
                      <a:gd name="T15" fmla="*/ 0 h 1"/>
                      <a:gd name="T16" fmla="*/ 2809 w 9"/>
                      <a:gd name="T17" fmla="*/ 0 h 1"/>
                      <a:gd name="T18" fmla="*/ 2809 w 9"/>
                      <a:gd name="T19" fmla="*/ 0 h 1"/>
                      <a:gd name="T20" fmla="*/ 3698 w 9"/>
                      <a:gd name="T21" fmla="*/ 0 h 1"/>
                      <a:gd name="T22" fmla="*/ 3698 w 9"/>
                      <a:gd name="T23" fmla="*/ 0 h 1"/>
                      <a:gd name="T24" fmla="*/ 3698 w 9"/>
                      <a:gd name="T25" fmla="*/ 0 h 1"/>
                      <a:gd name="T26" fmla="*/ 4994 w 9"/>
                      <a:gd name="T27" fmla="*/ 0 h 1"/>
                      <a:gd name="T28" fmla="*/ 4994 w 9"/>
                      <a:gd name="T29" fmla="*/ 0 h 1"/>
                      <a:gd name="T30" fmla="*/ 4994 w 9"/>
                      <a:gd name="T31" fmla="*/ 0 h 1"/>
                      <a:gd name="T32" fmla="*/ 6409 w 9"/>
                      <a:gd name="T33" fmla="*/ 0 h 1"/>
                      <a:gd name="T34" fmla="*/ 6409 w 9"/>
                      <a:gd name="T35" fmla="*/ 0 h 1"/>
                      <a:gd name="T36" fmla="*/ 6409 w 9"/>
                      <a:gd name="T37" fmla="*/ 0 h 1"/>
                      <a:gd name="T38" fmla="*/ 6574 w 9"/>
                      <a:gd name="T39" fmla="*/ 0 h 1"/>
                      <a:gd name="T40" fmla="*/ 6574 w 9"/>
                      <a:gd name="T41" fmla="*/ 0 h 1"/>
                      <a:gd name="T42" fmla="*/ 6574 w 9"/>
                      <a:gd name="T43" fmla="*/ 0 h 1"/>
                      <a:gd name="T44" fmla="*/ 7794 w 9"/>
                      <a:gd name="T45" fmla="*/ 0 h 1"/>
                      <a:gd name="T46" fmla="*/ 7794 w 9"/>
                      <a:gd name="T47" fmla="*/ 0 h 1"/>
                      <a:gd name="T48" fmla="*/ 7794 w 9"/>
                      <a:gd name="T49" fmla="*/ 0 h 1"/>
                      <a:gd name="T50" fmla="*/ 8878 w 9"/>
                      <a:gd name="T51" fmla="*/ 0 h 1"/>
                      <a:gd name="T52" fmla="*/ 8878 w 9"/>
                      <a:gd name="T53" fmla="*/ 0 h 1"/>
                      <a:gd name="T54" fmla="*/ 8878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6" name="Freeform 11071"/>
                  <p:cNvSpPr>
                    <a:spLocks/>
                  </p:cNvSpPr>
                  <p:nvPr/>
                </p:nvSpPr>
                <p:spPr bwMode="auto">
                  <a:xfrm>
                    <a:off x="258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7" name="Freeform 11072"/>
                  <p:cNvSpPr>
                    <a:spLocks/>
                  </p:cNvSpPr>
                  <p:nvPr/>
                </p:nvSpPr>
                <p:spPr bwMode="auto">
                  <a:xfrm>
                    <a:off x="258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8" name="Freeform 11073"/>
                  <p:cNvSpPr>
                    <a:spLocks/>
                  </p:cNvSpPr>
                  <p:nvPr/>
                </p:nvSpPr>
                <p:spPr bwMode="auto">
                  <a:xfrm>
                    <a:off x="2592"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399" name="Freeform 11074"/>
                  <p:cNvSpPr>
                    <a:spLocks/>
                  </p:cNvSpPr>
                  <p:nvPr/>
                </p:nvSpPr>
                <p:spPr bwMode="auto">
                  <a:xfrm>
                    <a:off x="260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0" name="Freeform 11075"/>
                  <p:cNvSpPr>
                    <a:spLocks/>
                  </p:cNvSpPr>
                  <p:nvPr/>
                </p:nvSpPr>
                <p:spPr bwMode="auto">
                  <a:xfrm>
                    <a:off x="2613"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1" name="Freeform 11076"/>
                  <p:cNvSpPr>
                    <a:spLocks/>
                  </p:cNvSpPr>
                  <p:nvPr/>
                </p:nvSpPr>
                <p:spPr bwMode="auto">
                  <a:xfrm>
                    <a:off x="262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2" name="Freeform 11077"/>
                  <p:cNvSpPr>
                    <a:spLocks/>
                  </p:cNvSpPr>
                  <p:nvPr/>
                </p:nvSpPr>
                <p:spPr bwMode="auto">
                  <a:xfrm>
                    <a:off x="2624"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3" name="Freeform 11078"/>
                  <p:cNvSpPr>
                    <a:spLocks/>
                  </p:cNvSpPr>
                  <p:nvPr/>
                </p:nvSpPr>
                <p:spPr bwMode="auto">
                  <a:xfrm>
                    <a:off x="262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4" name="Freeform 11079"/>
                  <p:cNvSpPr>
                    <a:spLocks/>
                  </p:cNvSpPr>
                  <p:nvPr/>
                </p:nvSpPr>
                <p:spPr bwMode="auto">
                  <a:xfrm>
                    <a:off x="262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5" name="Freeform 11080"/>
                  <p:cNvSpPr>
                    <a:spLocks/>
                  </p:cNvSpPr>
                  <p:nvPr/>
                </p:nvSpPr>
                <p:spPr bwMode="auto">
                  <a:xfrm>
                    <a:off x="263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6" name="Freeform 11081"/>
                  <p:cNvSpPr>
                    <a:spLocks/>
                  </p:cNvSpPr>
                  <p:nvPr/>
                </p:nvSpPr>
                <p:spPr bwMode="auto">
                  <a:xfrm>
                    <a:off x="263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7" name="Freeform 11082"/>
                  <p:cNvSpPr>
                    <a:spLocks/>
                  </p:cNvSpPr>
                  <p:nvPr/>
                </p:nvSpPr>
                <p:spPr bwMode="auto">
                  <a:xfrm>
                    <a:off x="2638"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8" name="Freeform 11083"/>
                  <p:cNvSpPr>
                    <a:spLocks/>
                  </p:cNvSpPr>
                  <p:nvPr/>
                </p:nvSpPr>
                <p:spPr bwMode="auto">
                  <a:xfrm>
                    <a:off x="264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09" name="Freeform 11084"/>
                  <p:cNvSpPr>
                    <a:spLocks/>
                  </p:cNvSpPr>
                  <p:nvPr/>
                </p:nvSpPr>
                <p:spPr bwMode="auto">
                  <a:xfrm>
                    <a:off x="264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0" name="Freeform 11085"/>
                  <p:cNvSpPr>
                    <a:spLocks/>
                  </p:cNvSpPr>
                  <p:nvPr/>
                </p:nvSpPr>
                <p:spPr bwMode="auto">
                  <a:xfrm>
                    <a:off x="265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1" name="Freeform 11086"/>
                  <p:cNvSpPr>
                    <a:spLocks/>
                  </p:cNvSpPr>
                  <p:nvPr/>
                </p:nvSpPr>
                <p:spPr bwMode="auto">
                  <a:xfrm>
                    <a:off x="2658"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2" name="Freeform 11087"/>
                  <p:cNvSpPr>
                    <a:spLocks/>
                  </p:cNvSpPr>
                  <p:nvPr/>
                </p:nvSpPr>
                <p:spPr bwMode="auto">
                  <a:xfrm>
                    <a:off x="2664"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3" name="Freeform 11088"/>
                  <p:cNvSpPr>
                    <a:spLocks/>
                  </p:cNvSpPr>
                  <p:nvPr/>
                </p:nvSpPr>
                <p:spPr bwMode="auto">
                  <a:xfrm>
                    <a:off x="266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4" name="Freeform 11089"/>
                  <p:cNvSpPr>
                    <a:spLocks/>
                  </p:cNvSpPr>
                  <p:nvPr/>
                </p:nvSpPr>
                <p:spPr bwMode="auto">
                  <a:xfrm>
                    <a:off x="266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5" name="Freeform 11090"/>
                  <p:cNvSpPr>
                    <a:spLocks/>
                  </p:cNvSpPr>
                  <p:nvPr/>
                </p:nvSpPr>
                <p:spPr bwMode="auto">
                  <a:xfrm>
                    <a:off x="267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6" name="Freeform 11091"/>
                  <p:cNvSpPr>
                    <a:spLocks/>
                  </p:cNvSpPr>
                  <p:nvPr/>
                </p:nvSpPr>
                <p:spPr bwMode="auto">
                  <a:xfrm>
                    <a:off x="267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7" name="Freeform 11092"/>
                  <p:cNvSpPr>
                    <a:spLocks/>
                  </p:cNvSpPr>
                  <p:nvPr/>
                </p:nvSpPr>
                <p:spPr bwMode="auto">
                  <a:xfrm>
                    <a:off x="267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8" name="Freeform 11093"/>
                  <p:cNvSpPr>
                    <a:spLocks/>
                  </p:cNvSpPr>
                  <p:nvPr/>
                </p:nvSpPr>
                <p:spPr bwMode="auto">
                  <a:xfrm>
                    <a:off x="268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19" name="Freeform 11094"/>
                  <p:cNvSpPr>
                    <a:spLocks/>
                  </p:cNvSpPr>
                  <p:nvPr/>
                </p:nvSpPr>
                <p:spPr bwMode="auto">
                  <a:xfrm>
                    <a:off x="268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0" name="Freeform 11095"/>
                  <p:cNvSpPr>
                    <a:spLocks/>
                  </p:cNvSpPr>
                  <p:nvPr/>
                </p:nvSpPr>
                <p:spPr bwMode="auto">
                  <a:xfrm>
                    <a:off x="268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1" name="Freeform 11096"/>
                  <p:cNvSpPr>
                    <a:spLocks/>
                  </p:cNvSpPr>
                  <p:nvPr/>
                </p:nvSpPr>
                <p:spPr bwMode="auto">
                  <a:xfrm>
                    <a:off x="2690"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2" name="Freeform 11097"/>
                  <p:cNvSpPr>
                    <a:spLocks/>
                  </p:cNvSpPr>
                  <p:nvPr/>
                </p:nvSpPr>
                <p:spPr bwMode="auto">
                  <a:xfrm>
                    <a:off x="269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3" name="Freeform 11098"/>
                  <p:cNvSpPr>
                    <a:spLocks/>
                  </p:cNvSpPr>
                  <p:nvPr/>
                </p:nvSpPr>
                <p:spPr bwMode="auto">
                  <a:xfrm>
                    <a:off x="2700" y="3737"/>
                    <a:ext cx="33" cy="4"/>
                  </a:xfrm>
                  <a:custGeom>
                    <a:avLst/>
                    <a:gdLst>
                      <a:gd name="T0" fmla="*/ 0 w 19"/>
                      <a:gd name="T1" fmla="*/ 4 h 4"/>
                      <a:gd name="T2" fmla="*/ 775 w 19"/>
                      <a:gd name="T3" fmla="*/ 4 h 4"/>
                      <a:gd name="T4" fmla="*/ 775 w 19"/>
                      <a:gd name="T5" fmla="*/ 4 h 4"/>
                      <a:gd name="T6" fmla="*/ 775 w 19"/>
                      <a:gd name="T7" fmla="*/ 4 h 4"/>
                      <a:gd name="T8" fmla="*/ 1346 w 19"/>
                      <a:gd name="T9" fmla="*/ 4 h 4"/>
                      <a:gd name="T10" fmla="*/ 1346 w 19"/>
                      <a:gd name="T11" fmla="*/ 4 h 4"/>
                      <a:gd name="T12" fmla="*/ 1346 w 19"/>
                      <a:gd name="T13" fmla="*/ 4 h 4"/>
                      <a:gd name="T14" fmla="*/ 2338 w 19"/>
                      <a:gd name="T15" fmla="*/ 4 h 4"/>
                      <a:gd name="T16" fmla="*/ 2338 w 19"/>
                      <a:gd name="T17" fmla="*/ 4 h 4"/>
                      <a:gd name="T18" fmla="*/ 2338 w 19"/>
                      <a:gd name="T19" fmla="*/ 4 h 4"/>
                      <a:gd name="T20" fmla="*/ 2986 w 19"/>
                      <a:gd name="T21" fmla="*/ 4 h 4"/>
                      <a:gd name="T22" fmla="*/ 2986 w 19"/>
                      <a:gd name="T23" fmla="*/ 4 h 4"/>
                      <a:gd name="T24" fmla="*/ 2986 w 19"/>
                      <a:gd name="T25" fmla="*/ 4 h 4"/>
                      <a:gd name="T26" fmla="*/ 4061 w 19"/>
                      <a:gd name="T27" fmla="*/ 3 h 4"/>
                      <a:gd name="T28" fmla="*/ 4061 w 19"/>
                      <a:gd name="T29" fmla="*/ 3 h 4"/>
                      <a:gd name="T30" fmla="*/ 4061 w 19"/>
                      <a:gd name="T31" fmla="*/ 3 h 4"/>
                      <a:gd name="T32" fmla="*/ 4287 w 19"/>
                      <a:gd name="T33" fmla="*/ 3 h 4"/>
                      <a:gd name="T34" fmla="*/ 4287 w 19"/>
                      <a:gd name="T35" fmla="*/ 3 h 4"/>
                      <a:gd name="T36" fmla="*/ 4287 w 19"/>
                      <a:gd name="T37" fmla="*/ 3 h 4"/>
                      <a:gd name="T38" fmla="*/ 5186 w 19"/>
                      <a:gd name="T39" fmla="*/ 3 h 4"/>
                      <a:gd name="T40" fmla="*/ 5186 w 19"/>
                      <a:gd name="T41" fmla="*/ 3 h 4"/>
                      <a:gd name="T42" fmla="*/ 5186 w 19"/>
                      <a:gd name="T43" fmla="*/ 3 h 4"/>
                      <a:gd name="T44" fmla="*/ 6067 w 19"/>
                      <a:gd name="T45" fmla="*/ 3 h 4"/>
                      <a:gd name="T46" fmla="*/ 6067 w 19"/>
                      <a:gd name="T47" fmla="*/ 3 h 4"/>
                      <a:gd name="T48" fmla="*/ 6067 w 19"/>
                      <a:gd name="T49" fmla="*/ 3 h 4"/>
                      <a:gd name="T50" fmla="*/ 7053 w 19"/>
                      <a:gd name="T51" fmla="*/ 3 h 4"/>
                      <a:gd name="T52" fmla="*/ 7053 w 19"/>
                      <a:gd name="T53" fmla="*/ 3 h 4"/>
                      <a:gd name="T54" fmla="*/ 7053 w 19"/>
                      <a:gd name="T55" fmla="*/ 3 h 4"/>
                      <a:gd name="T56" fmla="*/ 7446 w 19"/>
                      <a:gd name="T57" fmla="*/ 3 h 4"/>
                      <a:gd name="T58" fmla="*/ 7446 w 19"/>
                      <a:gd name="T59" fmla="*/ 3 h 4"/>
                      <a:gd name="T60" fmla="*/ 7446 w 19"/>
                      <a:gd name="T61" fmla="*/ 3 h 4"/>
                      <a:gd name="T62" fmla="*/ 8200 w 19"/>
                      <a:gd name="T63" fmla="*/ 2 h 4"/>
                      <a:gd name="T64" fmla="*/ 8200 w 19"/>
                      <a:gd name="T65" fmla="*/ 2 h 4"/>
                      <a:gd name="T66" fmla="*/ 8200 w 19"/>
                      <a:gd name="T67" fmla="*/ 2 h 4"/>
                      <a:gd name="T68" fmla="*/ 9007 w 19"/>
                      <a:gd name="T69" fmla="*/ 2 h 4"/>
                      <a:gd name="T70" fmla="*/ 9007 w 19"/>
                      <a:gd name="T71" fmla="*/ 2 h 4"/>
                      <a:gd name="T72" fmla="*/ 9007 w 19"/>
                      <a:gd name="T73" fmla="*/ 2 h 4"/>
                      <a:gd name="T74" fmla="*/ 9907 w 19"/>
                      <a:gd name="T75" fmla="*/ 2 h 4"/>
                      <a:gd name="T76" fmla="*/ 9907 w 19"/>
                      <a:gd name="T77" fmla="*/ 2 h 4"/>
                      <a:gd name="T78" fmla="*/ 9907 w 19"/>
                      <a:gd name="T79" fmla="*/ 1 h 4"/>
                      <a:gd name="T80" fmla="*/ 10537 w 19"/>
                      <a:gd name="T81" fmla="*/ 1 h 4"/>
                      <a:gd name="T82" fmla="*/ 10537 w 19"/>
                      <a:gd name="T83" fmla="*/ 1 h 4"/>
                      <a:gd name="T84" fmla="*/ 10537 w 19"/>
                      <a:gd name="T85" fmla="*/ 1 h 4"/>
                      <a:gd name="T86" fmla="*/ 11140 w 19"/>
                      <a:gd name="T87" fmla="*/ 1 h 4"/>
                      <a:gd name="T88" fmla="*/ 11140 w 19"/>
                      <a:gd name="T89" fmla="*/ 1 h 4"/>
                      <a:gd name="T90" fmla="*/ 11140 w 19"/>
                      <a:gd name="T91" fmla="*/ 1 h 4"/>
                      <a:gd name="T92" fmla="*/ 12250 w 19"/>
                      <a:gd name="T93" fmla="*/ 1 h 4"/>
                      <a:gd name="T94" fmla="*/ 12250 w 19"/>
                      <a:gd name="T95" fmla="*/ 1 h 4"/>
                      <a:gd name="T96" fmla="*/ 12250 w 19"/>
                      <a:gd name="T97" fmla="*/ 1 h 4"/>
                      <a:gd name="T98" fmla="*/ 12933 w 19"/>
                      <a:gd name="T99" fmla="*/ 0 h 4"/>
                      <a:gd name="T100" fmla="*/ 12933 w 19"/>
                      <a:gd name="T101" fmla="*/ 0 h 4"/>
                      <a:gd name="T102" fmla="*/ 12933 w 19"/>
                      <a:gd name="T103" fmla="*/ 0 h 4"/>
                      <a:gd name="T104" fmla="*/ 13511 w 19"/>
                      <a:gd name="T105" fmla="*/ 0 h 4"/>
                      <a:gd name="T106" fmla="*/ 13511 w 19"/>
                      <a:gd name="T107" fmla="*/ 0 h 4"/>
                      <a:gd name="T108" fmla="*/ 13511 w 19"/>
                      <a:gd name="T109" fmla="*/ 0 h 4"/>
                      <a:gd name="T110" fmla="*/ 14242 w 19"/>
                      <a:gd name="T111" fmla="*/ 0 h 4"/>
                      <a:gd name="T112" fmla="*/ 14242 w 19"/>
                      <a:gd name="T113" fmla="*/ 0 h 4"/>
                      <a:gd name="T114" fmla="*/ 14242 w 19"/>
                      <a:gd name="T115" fmla="*/ 0 h 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4">
                        <a:moveTo>
                          <a:pt x="0" y="4"/>
                        </a:moveTo>
                        <a:lnTo>
                          <a:pt x="1" y="4"/>
                        </a:lnTo>
                        <a:lnTo>
                          <a:pt x="2" y="4"/>
                        </a:lnTo>
                        <a:lnTo>
                          <a:pt x="3" y="4"/>
                        </a:lnTo>
                        <a:lnTo>
                          <a:pt x="4" y="4"/>
                        </a:lnTo>
                        <a:lnTo>
                          <a:pt x="5" y="3"/>
                        </a:lnTo>
                        <a:lnTo>
                          <a:pt x="6" y="3"/>
                        </a:lnTo>
                        <a:lnTo>
                          <a:pt x="7" y="3"/>
                        </a:lnTo>
                        <a:lnTo>
                          <a:pt x="8" y="3"/>
                        </a:lnTo>
                        <a:lnTo>
                          <a:pt x="9" y="3"/>
                        </a:lnTo>
                        <a:lnTo>
                          <a:pt x="10" y="3"/>
                        </a:lnTo>
                        <a:lnTo>
                          <a:pt x="11" y="2"/>
                        </a:lnTo>
                        <a:lnTo>
                          <a:pt x="12" y="2"/>
                        </a:lnTo>
                        <a:lnTo>
                          <a:pt x="13" y="2"/>
                        </a:lnTo>
                        <a:lnTo>
                          <a:pt x="13" y="1"/>
                        </a:lnTo>
                        <a:lnTo>
                          <a:pt x="14" y="1"/>
                        </a:lnTo>
                        <a:lnTo>
                          <a:pt x="15" y="1"/>
                        </a:lnTo>
                        <a:lnTo>
                          <a:pt x="16" y="1"/>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4" name="Freeform 11099"/>
                  <p:cNvSpPr>
                    <a:spLocks/>
                  </p:cNvSpPr>
                  <p:nvPr/>
                </p:nvSpPr>
                <p:spPr bwMode="auto">
                  <a:xfrm>
                    <a:off x="2733" y="3737"/>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5" name="Freeform 11100"/>
                  <p:cNvSpPr>
                    <a:spLocks/>
                  </p:cNvSpPr>
                  <p:nvPr/>
                </p:nvSpPr>
                <p:spPr bwMode="auto">
                  <a:xfrm>
                    <a:off x="2735" y="3737"/>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6" name="Freeform 11101"/>
                  <p:cNvSpPr>
                    <a:spLocks/>
                  </p:cNvSpPr>
                  <p:nvPr/>
                </p:nvSpPr>
                <p:spPr bwMode="auto">
                  <a:xfrm>
                    <a:off x="2737" y="373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7" name="Freeform 11102"/>
                  <p:cNvSpPr>
                    <a:spLocks/>
                  </p:cNvSpPr>
                  <p:nvPr/>
                </p:nvSpPr>
                <p:spPr bwMode="auto">
                  <a:xfrm>
                    <a:off x="2738" y="3738"/>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8" name="Freeform 11103"/>
                  <p:cNvSpPr>
                    <a:spLocks/>
                  </p:cNvSpPr>
                  <p:nvPr/>
                </p:nvSpPr>
                <p:spPr bwMode="auto">
                  <a:xfrm>
                    <a:off x="2740" y="3738"/>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29" name="Freeform 11104"/>
                  <p:cNvSpPr>
                    <a:spLocks/>
                  </p:cNvSpPr>
                  <p:nvPr/>
                </p:nvSpPr>
                <p:spPr bwMode="auto">
                  <a:xfrm>
                    <a:off x="2742"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0" name="Freeform 11105"/>
                  <p:cNvSpPr>
                    <a:spLocks/>
                  </p:cNvSpPr>
                  <p:nvPr/>
                </p:nvSpPr>
                <p:spPr bwMode="auto">
                  <a:xfrm>
                    <a:off x="2744"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1" name="Freeform 11106"/>
                  <p:cNvSpPr>
                    <a:spLocks/>
                  </p:cNvSpPr>
                  <p:nvPr/>
                </p:nvSpPr>
                <p:spPr bwMode="auto">
                  <a:xfrm>
                    <a:off x="2745" y="3739"/>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2" name="Freeform 11107"/>
                  <p:cNvSpPr>
                    <a:spLocks/>
                  </p:cNvSpPr>
                  <p:nvPr/>
                </p:nvSpPr>
                <p:spPr bwMode="auto">
                  <a:xfrm>
                    <a:off x="274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3" name="Freeform 11108"/>
                  <p:cNvSpPr>
                    <a:spLocks/>
                  </p:cNvSpPr>
                  <p:nvPr/>
                </p:nvSpPr>
                <p:spPr bwMode="auto">
                  <a:xfrm>
                    <a:off x="274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4" name="Freeform 11109"/>
                  <p:cNvSpPr>
                    <a:spLocks/>
                  </p:cNvSpPr>
                  <p:nvPr/>
                </p:nvSpPr>
                <p:spPr bwMode="auto">
                  <a:xfrm>
                    <a:off x="2751"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435" name="Freeform 11110"/>
                  <p:cNvSpPr>
                    <a:spLocks/>
                  </p:cNvSpPr>
                  <p:nvPr/>
                </p:nvSpPr>
                <p:spPr bwMode="auto">
                  <a:xfrm>
                    <a:off x="275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nvGrpSpPr>
                <p:cNvPr id="21508" name="Group 11111"/>
                <p:cNvGrpSpPr>
                  <a:grpSpLocks/>
                </p:cNvGrpSpPr>
                <p:nvPr/>
              </p:nvGrpSpPr>
              <p:grpSpPr bwMode="auto">
                <a:xfrm>
                  <a:off x="2754" y="3736"/>
                  <a:ext cx="885" cy="6"/>
                  <a:chOff x="2754" y="3736"/>
                  <a:chExt cx="885" cy="6"/>
                </a:xfrm>
              </p:grpSpPr>
              <p:sp>
                <p:nvSpPr>
                  <p:cNvPr id="23036" name="Freeform 11112"/>
                  <p:cNvSpPr>
                    <a:spLocks/>
                  </p:cNvSpPr>
                  <p:nvPr/>
                </p:nvSpPr>
                <p:spPr bwMode="auto">
                  <a:xfrm>
                    <a:off x="2754"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7" name="Freeform 11113"/>
                  <p:cNvSpPr>
                    <a:spLocks/>
                  </p:cNvSpPr>
                  <p:nvPr/>
                </p:nvSpPr>
                <p:spPr bwMode="auto">
                  <a:xfrm>
                    <a:off x="275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8" name="Freeform 11114"/>
                  <p:cNvSpPr>
                    <a:spLocks/>
                  </p:cNvSpPr>
                  <p:nvPr/>
                </p:nvSpPr>
                <p:spPr bwMode="auto">
                  <a:xfrm>
                    <a:off x="2758" y="374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9" name="Freeform 11115"/>
                  <p:cNvSpPr>
                    <a:spLocks/>
                  </p:cNvSpPr>
                  <p:nvPr/>
                </p:nvSpPr>
                <p:spPr bwMode="auto">
                  <a:xfrm>
                    <a:off x="275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0" name="Freeform 11116"/>
                  <p:cNvSpPr>
                    <a:spLocks/>
                  </p:cNvSpPr>
                  <p:nvPr/>
                </p:nvSpPr>
                <p:spPr bwMode="auto">
                  <a:xfrm>
                    <a:off x="276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1" name="Freeform 11117"/>
                  <p:cNvSpPr>
                    <a:spLocks/>
                  </p:cNvSpPr>
                  <p:nvPr/>
                </p:nvSpPr>
                <p:spPr bwMode="auto">
                  <a:xfrm>
                    <a:off x="276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2" name="Freeform 11118"/>
                  <p:cNvSpPr>
                    <a:spLocks/>
                  </p:cNvSpPr>
                  <p:nvPr/>
                </p:nvSpPr>
                <p:spPr bwMode="auto">
                  <a:xfrm>
                    <a:off x="2766"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3" name="Freeform 11119"/>
                  <p:cNvSpPr>
                    <a:spLocks/>
                  </p:cNvSpPr>
                  <p:nvPr/>
                </p:nvSpPr>
                <p:spPr bwMode="auto">
                  <a:xfrm>
                    <a:off x="2778" y="3741"/>
                    <a:ext cx="18" cy="1"/>
                  </a:xfrm>
                  <a:custGeom>
                    <a:avLst/>
                    <a:gdLst>
                      <a:gd name="T0" fmla="*/ 0 w 10"/>
                      <a:gd name="T1" fmla="*/ 0 h 1"/>
                      <a:gd name="T2" fmla="*/ 1393 w 10"/>
                      <a:gd name="T3" fmla="*/ 0 h 1"/>
                      <a:gd name="T4" fmla="*/ 1393 w 10"/>
                      <a:gd name="T5" fmla="*/ 0 h 1"/>
                      <a:gd name="T6" fmla="*/ 1393 w 10"/>
                      <a:gd name="T7" fmla="*/ 0 h 1"/>
                      <a:gd name="T8" fmla="*/ 2507 w 10"/>
                      <a:gd name="T9" fmla="*/ 0 h 1"/>
                      <a:gd name="T10" fmla="*/ 2507 w 10"/>
                      <a:gd name="T11" fmla="*/ 0 h 1"/>
                      <a:gd name="T12" fmla="*/ 2507 w 10"/>
                      <a:gd name="T13" fmla="*/ 0 h 1"/>
                      <a:gd name="T14" fmla="*/ 3191 w 10"/>
                      <a:gd name="T15" fmla="*/ 0 h 1"/>
                      <a:gd name="T16" fmla="*/ 3191 w 10"/>
                      <a:gd name="T17" fmla="*/ 0 h 1"/>
                      <a:gd name="T18" fmla="*/ 3191 w 10"/>
                      <a:gd name="T19" fmla="*/ 0 h 1"/>
                      <a:gd name="T20" fmla="*/ 4513 w 10"/>
                      <a:gd name="T21" fmla="*/ 0 h 1"/>
                      <a:gd name="T22" fmla="*/ 4513 w 10"/>
                      <a:gd name="T23" fmla="*/ 0 h 1"/>
                      <a:gd name="T24" fmla="*/ 4513 w 10"/>
                      <a:gd name="T25" fmla="*/ 0 h 1"/>
                      <a:gd name="T26" fmla="*/ 5744 w 10"/>
                      <a:gd name="T27" fmla="*/ 0 h 1"/>
                      <a:gd name="T28" fmla="*/ 5744 w 10"/>
                      <a:gd name="T29" fmla="*/ 0 h 1"/>
                      <a:gd name="T30" fmla="*/ 5744 w 10"/>
                      <a:gd name="T31" fmla="*/ 0 h 1"/>
                      <a:gd name="T32" fmla="*/ 7180 w 10"/>
                      <a:gd name="T33" fmla="*/ 0 h 1"/>
                      <a:gd name="T34" fmla="*/ 7180 w 10"/>
                      <a:gd name="T35" fmla="*/ 0 h 1"/>
                      <a:gd name="T36" fmla="*/ 7180 w 10"/>
                      <a:gd name="T37" fmla="*/ 0 h 1"/>
                      <a:gd name="T38" fmla="*/ 8123 w 10"/>
                      <a:gd name="T39" fmla="*/ 0 h 1"/>
                      <a:gd name="T40" fmla="*/ 8123 w 10"/>
                      <a:gd name="T41" fmla="*/ 0 h 1"/>
                      <a:gd name="T42" fmla="*/ 8123 w 10"/>
                      <a:gd name="T43" fmla="*/ 0 h 1"/>
                      <a:gd name="T44" fmla="*/ 8935 w 10"/>
                      <a:gd name="T45" fmla="*/ 0 h 1"/>
                      <a:gd name="T46" fmla="*/ 8935 w 10"/>
                      <a:gd name="T47" fmla="*/ 0 h 1"/>
                      <a:gd name="T48" fmla="*/ 8935 w 10"/>
                      <a:gd name="T49" fmla="*/ 0 h 1"/>
                      <a:gd name="T50" fmla="*/ 10339 w 10"/>
                      <a:gd name="T51" fmla="*/ 0 h 1"/>
                      <a:gd name="T52" fmla="*/ 10339 w 10"/>
                      <a:gd name="T53" fmla="*/ 0 h 1"/>
                      <a:gd name="T54" fmla="*/ 10339 w 10"/>
                      <a:gd name="T55" fmla="*/ 0 h 1"/>
                      <a:gd name="T56" fmla="*/ 11473 w 10"/>
                      <a:gd name="T57" fmla="*/ 0 h 1"/>
                      <a:gd name="T58" fmla="*/ 11473 w 10"/>
                      <a:gd name="T59" fmla="*/ 0 h 1"/>
                      <a:gd name="T60" fmla="*/ 11473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4" name="Freeform 11120"/>
                  <p:cNvSpPr>
                    <a:spLocks/>
                  </p:cNvSpPr>
                  <p:nvPr/>
                </p:nvSpPr>
                <p:spPr bwMode="auto">
                  <a:xfrm>
                    <a:off x="2796"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5" name="Freeform 11121"/>
                  <p:cNvSpPr>
                    <a:spLocks/>
                  </p:cNvSpPr>
                  <p:nvPr/>
                </p:nvSpPr>
                <p:spPr bwMode="auto">
                  <a:xfrm>
                    <a:off x="280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6" name="Freeform 11122"/>
                  <p:cNvSpPr>
                    <a:spLocks/>
                  </p:cNvSpPr>
                  <p:nvPr/>
                </p:nvSpPr>
                <p:spPr bwMode="auto">
                  <a:xfrm>
                    <a:off x="2811"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7" name="Freeform 11123"/>
                  <p:cNvSpPr>
                    <a:spLocks/>
                  </p:cNvSpPr>
                  <p:nvPr/>
                </p:nvSpPr>
                <p:spPr bwMode="auto">
                  <a:xfrm>
                    <a:off x="281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8" name="Freeform 11124"/>
                  <p:cNvSpPr>
                    <a:spLocks/>
                  </p:cNvSpPr>
                  <p:nvPr/>
                </p:nvSpPr>
                <p:spPr bwMode="auto">
                  <a:xfrm>
                    <a:off x="282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49" name="Freeform 11125"/>
                  <p:cNvSpPr>
                    <a:spLocks/>
                  </p:cNvSpPr>
                  <p:nvPr/>
                </p:nvSpPr>
                <p:spPr bwMode="auto">
                  <a:xfrm>
                    <a:off x="282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0" name="Freeform 11126"/>
                  <p:cNvSpPr>
                    <a:spLocks/>
                  </p:cNvSpPr>
                  <p:nvPr/>
                </p:nvSpPr>
                <p:spPr bwMode="auto">
                  <a:xfrm>
                    <a:off x="282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1" name="Freeform 11127"/>
                  <p:cNvSpPr>
                    <a:spLocks/>
                  </p:cNvSpPr>
                  <p:nvPr/>
                </p:nvSpPr>
                <p:spPr bwMode="auto">
                  <a:xfrm>
                    <a:off x="2831"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2" name="Freeform 11128"/>
                  <p:cNvSpPr>
                    <a:spLocks/>
                  </p:cNvSpPr>
                  <p:nvPr/>
                </p:nvSpPr>
                <p:spPr bwMode="auto">
                  <a:xfrm>
                    <a:off x="283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3" name="Freeform 11129"/>
                  <p:cNvSpPr>
                    <a:spLocks/>
                  </p:cNvSpPr>
                  <p:nvPr/>
                </p:nvSpPr>
                <p:spPr bwMode="auto">
                  <a:xfrm>
                    <a:off x="2843" y="3741"/>
                    <a:ext cx="15" cy="1"/>
                  </a:xfrm>
                  <a:custGeom>
                    <a:avLst/>
                    <a:gdLst>
                      <a:gd name="T0" fmla="*/ 0 w 9"/>
                      <a:gd name="T1" fmla="*/ 0 h 1"/>
                      <a:gd name="T2" fmla="*/ 478 w 9"/>
                      <a:gd name="T3" fmla="*/ 0 h 1"/>
                      <a:gd name="T4" fmla="*/ 478 w 9"/>
                      <a:gd name="T5" fmla="*/ 0 h 1"/>
                      <a:gd name="T6" fmla="*/ 478 w 9"/>
                      <a:gd name="T7" fmla="*/ 0 h 1"/>
                      <a:gd name="T8" fmla="*/ 797 w 9"/>
                      <a:gd name="T9" fmla="*/ 0 h 1"/>
                      <a:gd name="T10" fmla="*/ 797 w 9"/>
                      <a:gd name="T11" fmla="*/ 0 h 1"/>
                      <a:gd name="T12" fmla="*/ 797 w 9"/>
                      <a:gd name="T13" fmla="*/ 0 h 1"/>
                      <a:gd name="T14" fmla="*/ 1328 w 9"/>
                      <a:gd name="T15" fmla="*/ 0 h 1"/>
                      <a:gd name="T16" fmla="*/ 1328 w 9"/>
                      <a:gd name="T17" fmla="*/ 0 h 1"/>
                      <a:gd name="T18" fmla="*/ 1328 w 9"/>
                      <a:gd name="T19" fmla="*/ 0 h 1"/>
                      <a:gd name="T20" fmla="*/ 1967 w 9"/>
                      <a:gd name="T21" fmla="*/ 0 h 1"/>
                      <a:gd name="T22" fmla="*/ 1967 w 9"/>
                      <a:gd name="T23" fmla="*/ 0 h 1"/>
                      <a:gd name="T24" fmla="*/ 1967 w 9"/>
                      <a:gd name="T25" fmla="*/ 0 h 1"/>
                      <a:gd name="T26" fmla="*/ 2213 w 9"/>
                      <a:gd name="T27" fmla="*/ 0 h 1"/>
                      <a:gd name="T28" fmla="*/ 2213 w 9"/>
                      <a:gd name="T29" fmla="*/ 0 h 1"/>
                      <a:gd name="T30" fmla="*/ 2213 w 9"/>
                      <a:gd name="T31" fmla="*/ 0 h 1"/>
                      <a:gd name="T32" fmla="*/ 2792 w 9"/>
                      <a:gd name="T33" fmla="*/ 0 h 1"/>
                      <a:gd name="T34" fmla="*/ 2792 w 9"/>
                      <a:gd name="T35" fmla="*/ 0 h 1"/>
                      <a:gd name="T36" fmla="*/ 2792 w 9"/>
                      <a:gd name="T37" fmla="*/ 0 h 1"/>
                      <a:gd name="T38" fmla="*/ 3278 w 9"/>
                      <a:gd name="T39" fmla="*/ 0 h 1"/>
                      <a:gd name="T40" fmla="*/ 3278 w 9"/>
                      <a:gd name="T41" fmla="*/ 0 h 1"/>
                      <a:gd name="T42" fmla="*/ 3278 w 9"/>
                      <a:gd name="T43" fmla="*/ 0 h 1"/>
                      <a:gd name="T44" fmla="*/ 3688 w 9"/>
                      <a:gd name="T45" fmla="*/ 0 h 1"/>
                      <a:gd name="T46" fmla="*/ 3688 w 9"/>
                      <a:gd name="T47" fmla="*/ 0 h 1"/>
                      <a:gd name="T48" fmla="*/ 3688 w 9"/>
                      <a:gd name="T49" fmla="*/ 0 h 1"/>
                      <a:gd name="T50" fmla="*/ 4180 w 9"/>
                      <a:gd name="T51" fmla="*/ 0 h 1"/>
                      <a:gd name="T52" fmla="*/ 4180 w 9"/>
                      <a:gd name="T53" fmla="*/ 0 h 1"/>
                      <a:gd name="T54" fmla="*/ 41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4" name="Freeform 11130"/>
                  <p:cNvSpPr>
                    <a:spLocks/>
                  </p:cNvSpPr>
                  <p:nvPr/>
                </p:nvSpPr>
                <p:spPr bwMode="auto">
                  <a:xfrm>
                    <a:off x="285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5" name="Freeform 11131"/>
                  <p:cNvSpPr>
                    <a:spLocks/>
                  </p:cNvSpPr>
                  <p:nvPr/>
                </p:nvSpPr>
                <p:spPr bwMode="auto">
                  <a:xfrm>
                    <a:off x="286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6" name="Freeform 11132"/>
                  <p:cNvSpPr>
                    <a:spLocks/>
                  </p:cNvSpPr>
                  <p:nvPr/>
                </p:nvSpPr>
                <p:spPr bwMode="auto">
                  <a:xfrm>
                    <a:off x="286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7" name="Freeform 11133"/>
                  <p:cNvSpPr>
                    <a:spLocks/>
                  </p:cNvSpPr>
                  <p:nvPr/>
                </p:nvSpPr>
                <p:spPr bwMode="auto">
                  <a:xfrm>
                    <a:off x="2865"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8" name="Freeform 11134"/>
                  <p:cNvSpPr>
                    <a:spLocks/>
                  </p:cNvSpPr>
                  <p:nvPr/>
                </p:nvSpPr>
                <p:spPr bwMode="auto">
                  <a:xfrm>
                    <a:off x="287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59" name="Freeform 11135"/>
                  <p:cNvSpPr>
                    <a:spLocks/>
                  </p:cNvSpPr>
                  <p:nvPr/>
                </p:nvSpPr>
                <p:spPr bwMode="auto">
                  <a:xfrm>
                    <a:off x="287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0" name="Freeform 11136"/>
                  <p:cNvSpPr>
                    <a:spLocks/>
                  </p:cNvSpPr>
                  <p:nvPr/>
                </p:nvSpPr>
                <p:spPr bwMode="auto">
                  <a:xfrm>
                    <a:off x="288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1" name="Freeform 11137"/>
                  <p:cNvSpPr>
                    <a:spLocks/>
                  </p:cNvSpPr>
                  <p:nvPr/>
                </p:nvSpPr>
                <p:spPr bwMode="auto">
                  <a:xfrm>
                    <a:off x="2883" y="3736"/>
                    <a:ext cx="41" cy="5"/>
                  </a:xfrm>
                  <a:custGeom>
                    <a:avLst/>
                    <a:gdLst>
                      <a:gd name="T0" fmla="*/ 639 w 24"/>
                      <a:gd name="T1" fmla="*/ 3 h 6"/>
                      <a:gd name="T2" fmla="*/ 639 w 24"/>
                      <a:gd name="T3" fmla="*/ 3 h 6"/>
                      <a:gd name="T4" fmla="*/ 1092 w 24"/>
                      <a:gd name="T5" fmla="*/ 3 h 6"/>
                      <a:gd name="T6" fmla="*/ 1866 w 24"/>
                      <a:gd name="T7" fmla="*/ 3 h 6"/>
                      <a:gd name="T8" fmla="*/ 1866 w 24"/>
                      <a:gd name="T9" fmla="*/ 3 h 6"/>
                      <a:gd name="T10" fmla="*/ 2633 w 24"/>
                      <a:gd name="T11" fmla="*/ 3 h 6"/>
                      <a:gd name="T12" fmla="*/ 3188 w 24"/>
                      <a:gd name="T13" fmla="*/ 3 h 6"/>
                      <a:gd name="T14" fmla="*/ 3188 w 24"/>
                      <a:gd name="T15" fmla="*/ 3 h 6"/>
                      <a:gd name="T16" fmla="*/ 3610 w 24"/>
                      <a:gd name="T17" fmla="*/ 3 h 6"/>
                      <a:gd name="T18" fmla="*/ 4498 w 24"/>
                      <a:gd name="T19" fmla="*/ 3 h 6"/>
                      <a:gd name="T20" fmla="*/ 4498 w 24"/>
                      <a:gd name="T21" fmla="*/ 3 h 6"/>
                      <a:gd name="T22" fmla="*/ 5096 w 24"/>
                      <a:gd name="T23" fmla="*/ 3 h 6"/>
                      <a:gd name="T24" fmla="*/ 5446 w 24"/>
                      <a:gd name="T25" fmla="*/ 3 h 6"/>
                      <a:gd name="T26" fmla="*/ 5446 w 24"/>
                      <a:gd name="T27" fmla="*/ 3 h 6"/>
                      <a:gd name="T28" fmla="*/ 6167 w 24"/>
                      <a:gd name="T29" fmla="*/ 3 h 6"/>
                      <a:gd name="T30" fmla="*/ 6840 w 24"/>
                      <a:gd name="T31" fmla="*/ 3 h 6"/>
                      <a:gd name="T32" fmla="*/ 6840 w 24"/>
                      <a:gd name="T33" fmla="*/ 3 h 6"/>
                      <a:gd name="T34" fmla="*/ 7684 w 24"/>
                      <a:gd name="T35" fmla="*/ 3 h 6"/>
                      <a:gd name="T36" fmla="*/ 8079 w 24"/>
                      <a:gd name="T37" fmla="*/ 3 h 6"/>
                      <a:gd name="T38" fmla="*/ 8079 w 24"/>
                      <a:gd name="T39" fmla="*/ 3 h 6"/>
                      <a:gd name="T40" fmla="*/ 8706 w 24"/>
                      <a:gd name="T41" fmla="*/ 3 h 6"/>
                      <a:gd name="T42" fmla="*/ 9304 w 24"/>
                      <a:gd name="T43" fmla="*/ 3 h 6"/>
                      <a:gd name="T44" fmla="*/ 9304 w 24"/>
                      <a:gd name="T45" fmla="*/ 3 h 6"/>
                      <a:gd name="T46" fmla="*/ 9821 w 24"/>
                      <a:gd name="T47" fmla="*/ 3 h 6"/>
                      <a:gd name="T48" fmla="*/ 10535 w 24"/>
                      <a:gd name="T49" fmla="*/ 3 h 6"/>
                      <a:gd name="T50" fmla="*/ 10535 w 24"/>
                      <a:gd name="T51" fmla="*/ 3 h 6"/>
                      <a:gd name="T52" fmla="*/ 11256 w 24"/>
                      <a:gd name="T53" fmla="*/ 2 h 6"/>
                      <a:gd name="T54" fmla="*/ 11685 w 24"/>
                      <a:gd name="T55" fmla="*/ 2 h 6"/>
                      <a:gd name="T56" fmla="*/ 11685 w 24"/>
                      <a:gd name="T57" fmla="*/ 1 h 6"/>
                      <a:gd name="T58" fmla="*/ 12281 w 24"/>
                      <a:gd name="T59" fmla="*/ 1 h 6"/>
                      <a:gd name="T60" fmla="*/ 13127 w 24"/>
                      <a:gd name="T61" fmla="*/ 0 h 6"/>
                      <a:gd name="T62" fmla="*/ 13127 w 24"/>
                      <a:gd name="T63" fmla="*/ 0 h 6"/>
                      <a:gd name="T64" fmla="*/ 13802 w 24"/>
                      <a:gd name="T65" fmla="*/ 0 h 6"/>
                      <a:gd name="T66" fmla="*/ 14148 w 24"/>
                      <a:gd name="T67" fmla="*/ 0 h 6"/>
                      <a:gd name="T68" fmla="*/ 14148 w 24"/>
                      <a:gd name="T69" fmla="*/ 0 h 6"/>
                      <a:gd name="T70" fmla="*/ 14873 w 24"/>
                      <a:gd name="T71" fmla="*/ 0 h 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 h="6">
                        <a:moveTo>
                          <a:pt x="0" y="6"/>
                        </a:moveTo>
                        <a:lnTo>
                          <a:pt x="1" y="6"/>
                        </a:lnTo>
                        <a:lnTo>
                          <a:pt x="2" y="6"/>
                        </a:lnTo>
                        <a:lnTo>
                          <a:pt x="3" y="6"/>
                        </a:lnTo>
                        <a:lnTo>
                          <a:pt x="4" y="6"/>
                        </a:lnTo>
                        <a:lnTo>
                          <a:pt x="5" y="6"/>
                        </a:lnTo>
                        <a:lnTo>
                          <a:pt x="6" y="6"/>
                        </a:lnTo>
                        <a:lnTo>
                          <a:pt x="7" y="6"/>
                        </a:lnTo>
                        <a:lnTo>
                          <a:pt x="8" y="6"/>
                        </a:lnTo>
                        <a:lnTo>
                          <a:pt x="9" y="6"/>
                        </a:lnTo>
                        <a:lnTo>
                          <a:pt x="10" y="5"/>
                        </a:lnTo>
                        <a:lnTo>
                          <a:pt x="11" y="5"/>
                        </a:lnTo>
                        <a:lnTo>
                          <a:pt x="12" y="5"/>
                        </a:lnTo>
                        <a:lnTo>
                          <a:pt x="13" y="5"/>
                        </a:lnTo>
                        <a:lnTo>
                          <a:pt x="14" y="5"/>
                        </a:lnTo>
                        <a:lnTo>
                          <a:pt x="14" y="4"/>
                        </a:lnTo>
                        <a:lnTo>
                          <a:pt x="15" y="4"/>
                        </a:lnTo>
                        <a:lnTo>
                          <a:pt x="16" y="4"/>
                        </a:lnTo>
                        <a:lnTo>
                          <a:pt x="16" y="3"/>
                        </a:lnTo>
                        <a:lnTo>
                          <a:pt x="17" y="3"/>
                        </a:lnTo>
                        <a:lnTo>
                          <a:pt x="18" y="2"/>
                        </a:lnTo>
                        <a:lnTo>
                          <a:pt x="19" y="2"/>
                        </a:lnTo>
                        <a:lnTo>
                          <a:pt x="19" y="1"/>
                        </a:lnTo>
                        <a:lnTo>
                          <a:pt x="20" y="1"/>
                        </a:lnTo>
                        <a:lnTo>
                          <a:pt x="21" y="0"/>
                        </a:lnTo>
                        <a:lnTo>
                          <a:pt x="22" y="0"/>
                        </a:lnTo>
                        <a:lnTo>
                          <a:pt x="23" y="0"/>
                        </a:lnTo>
                        <a:lnTo>
                          <a:pt x="2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2" name="Freeform 11138"/>
                  <p:cNvSpPr>
                    <a:spLocks/>
                  </p:cNvSpPr>
                  <p:nvPr/>
                </p:nvSpPr>
                <p:spPr bwMode="auto">
                  <a:xfrm>
                    <a:off x="2924" y="3736"/>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3" name="Freeform 11139"/>
                  <p:cNvSpPr>
                    <a:spLocks/>
                  </p:cNvSpPr>
                  <p:nvPr/>
                </p:nvSpPr>
                <p:spPr bwMode="auto">
                  <a:xfrm>
                    <a:off x="2926" y="3736"/>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4" name="Freeform 11140"/>
                  <p:cNvSpPr>
                    <a:spLocks/>
                  </p:cNvSpPr>
                  <p:nvPr/>
                </p:nvSpPr>
                <p:spPr bwMode="auto">
                  <a:xfrm>
                    <a:off x="2928" y="3736"/>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5" name="Freeform 11141"/>
                  <p:cNvSpPr>
                    <a:spLocks/>
                  </p:cNvSpPr>
                  <p:nvPr/>
                </p:nvSpPr>
                <p:spPr bwMode="auto">
                  <a:xfrm>
                    <a:off x="2930" y="3736"/>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6" name="Freeform 11142"/>
                  <p:cNvSpPr>
                    <a:spLocks/>
                  </p:cNvSpPr>
                  <p:nvPr/>
                </p:nvSpPr>
                <p:spPr bwMode="auto">
                  <a:xfrm>
                    <a:off x="2931" y="3737"/>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7" name="Freeform 11143"/>
                  <p:cNvSpPr>
                    <a:spLocks/>
                  </p:cNvSpPr>
                  <p:nvPr/>
                </p:nvSpPr>
                <p:spPr bwMode="auto">
                  <a:xfrm>
                    <a:off x="2933" y="3737"/>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8" name="Freeform 11144"/>
                  <p:cNvSpPr>
                    <a:spLocks/>
                  </p:cNvSpPr>
                  <p:nvPr/>
                </p:nvSpPr>
                <p:spPr bwMode="auto">
                  <a:xfrm>
                    <a:off x="2935" y="3738"/>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69" name="Freeform 11145"/>
                  <p:cNvSpPr>
                    <a:spLocks/>
                  </p:cNvSpPr>
                  <p:nvPr/>
                </p:nvSpPr>
                <p:spPr bwMode="auto">
                  <a:xfrm>
                    <a:off x="2937"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0" name="Freeform 11146"/>
                  <p:cNvSpPr>
                    <a:spLocks/>
                  </p:cNvSpPr>
                  <p:nvPr/>
                </p:nvSpPr>
                <p:spPr bwMode="auto">
                  <a:xfrm>
                    <a:off x="2938"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1" name="Freeform 11147"/>
                  <p:cNvSpPr>
                    <a:spLocks/>
                  </p:cNvSpPr>
                  <p:nvPr/>
                </p:nvSpPr>
                <p:spPr bwMode="auto">
                  <a:xfrm>
                    <a:off x="2940" y="3739"/>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2" name="Freeform 11148"/>
                  <p:cNvSpPr>
                    <a:spLocks/>
                  </p:cNvSpPr>
                  <p:nvPr/>
                </p:nvSpPr>
                <p:spPr bwMode="auto">
                  <a:xfrm>
                    <a:off x="294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3" name="Freeform 11149"/>
                  <p:cNvSpPr>
                    <a:spLocks/>
                  </p:cNvSpPr>
                  <p:nvPr/>
                </p:nvSpPr>
                <p:spPr bwMode="auto">
                  <a:xfrm>
                    <a:off x="2944"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4" name="Freeform 11150"/>
                  <p:cNvSpPr>
                    <a:spLocks/>
                  </p:cNvSpPr>
                  <p:nvPr/>
                </p:nvSpPr>
                <p:spPr bwMode="auto">
                  <a:xfrm>
                    <a:off x="294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5" name="Freeform 11151"/>
                  <p:cNvSpPr>
                    <a:spLocks/>
                  </p:cNvSpPr>
                  <p:nvPr/>
                </p:nvSpPr>
                <p:spPr bwMode="auto">
                  <a:xfrm>
                    <a:off x="294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6" name="Freeform 11152"/>
                  <p:cNvSpPr>
                    <a:spLocks/>
                  </p:cNvSpPr>
                  <p:nvPr/>
                </p:nvSpPr>
                <p:spPr bwMode="auto">
                  <a:xfrm>
                    <a:off x="2949" y="3740"/>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7" name="Freeform 11153"/>
                  <p:cNvSpPr>
                    <a:spLocks/>
                  </p:cNvSpPr>
                  <p:nvPr/>
                </p:nvSpPr>
                <p:spPr bwMode="auto">
                  <a:xfrm>
                    <a:off x="295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8" name="Freeform 11154"/>
                  <p:cNvSpPr>
                    <a:spLocks/>
                  </p:cNvSpPr>
                  <p:nvPr/>
                </p:nvSpPr>
                <p:spPr bwMode="auto">
                  <a:xfrm>
                    <a:off x="295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79" name="Freeform 11155"/>
                  <p:cNvSpPr>
                    <a:spLocks/>
                  </p:cNvSpPr>
                  <p:nvPr/>
                </p:nvSpPr>
                <p:spPr bwMode="auto">
                  <a:xfrm>
                    <a:off x="295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0" name="Freeform 11156"/>
                  <p:cNvSpPr>
                    <a:spLocks/>
                  </p:cNvSpPr>
                  <p:nvPr/>
                </p:nvSpPr>
                <p:spPr bwMode="auto">
                  <a:xfrm>
                    <a:off x="295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1" name="Freeform 11157"/>
                  <p:cNvSpPr>
                    <a:spLocks/>
                  </p:cNvSpPr>
                  <p:nvPr/>
                </p:nvSpPr>
                <p:spPr bwMode="auto">
                  <a:xfrm>
                    <a:off x="295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2" name="Freeform 11158"/>
                  <p:cNvSpPr>
                    <a:spLocks/>
                  </p:cNvSpPr>
                  <p:nvPr/>
                </p:nvSpPr>
                <p:spPr bwMode="auto">
                  <a:xfrm>
                    <a:off x="295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3" name="Freeform 11159"/>
                  <p:cNvSpPr>
                    <a:spLocks/>
                  </p:cNvSpPr>
                  <p:nvPr/>
                </p:nvSpPr>
                <p:spPr bwMode="auto">
                  <a:xfrm>
                    <a:off x="296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4" name="Freeform 11160"/>
                  <p:cNvSpPr>
                    <a:spLocks/>
                  </p:cNvSpPr>
                  <p:nvPr/>
                </p:nvSpPr>
                <p:spPr bwMode="auto">
                  <a:xfrm>
                    <a:off x="2966" y="3741"/>
                    <a:ext cx="16" cy="1"/>
                  </a:xfrm>
                  <a:custGeom>
                    <a:avLst/>
                    <a:gdLst>
                      <a:gd name="T0" fmla="*/ 0 w 9"/>
                      <a:gd name="T1" fmla="*/ 0 h 1"/>
                      <a:gd name="T2" fmla="*/ 1170 w 9"/>
                      <a:gd name="T3" fmla="*/ 0 h 1"/>
                      <a:gd name="T4" fmla="*/ 1170 w 9"/>
                      <a:gd name="T5" fmla="*/ 0 h 1"/>
                      <a:gd name="T6" fmla="*/ 1170 w 9"/>
                      <a:gd name="T7" fmla="*/ 0 h 1"/>
                      <a:gd name="T8" fmla="*/ 2080 w 9"/>
                      <a:gd name="T9" fmla="*/ 0 h 1"/>
                      <a:gd name="T10" fmla="*/ 2080 w 9"/>
                      <a:gd name="T11" fmla="*/ 0 h 1"/>
                      <a:gd name="T12" fmla="*/ 2080 w 9"/>
                      <a:gd name="T13" fmla="*/ 0 h 1"/>
                      <a:gd name="T14" fmla="*/ 2809 w 9"/>
                      <a:gd name="T15" fmla="*/ 0 h 1"/>
                      <a:gd name="T16" fmla="*/ 2809 w 9"/>
                      <a:gd name="T17" fmla="*/ 0 h 1"/>
                      <a:gd name="T18" fmla="*/ 2809 w 9"/>
                      <a:gd name="T19" fmla="*/ 0 h 1"/>
                      <a:gd name="T20" fmla="*/ 3698 w 9"/>
                      <a:gd name="T21" fmla="*/ 0 h 1"/>
                      <a:gd name="T22" fmla="*/ 3698 w 9"/>
                      <a:gd name="T23" fmla="*/ 0 h 1"/>
                      <a:gd name="T24" fmla="*/ 3698 w 9"/>
                      <a:gd name="T25" fmla="*/ 0 h 1"/>
                      <a:gd name="T26" fmla="*/ 4994 w 9"/>
                      <a:gd name="T27" fmla="*/ 0 h 1"/>
                      <a:gd name="T28" fmla="*/ 4994 w 9"/>
                      <a:gd name="T29" fmla="*/ 0 h 1"/>
                      <a:gd name="T30" fmla="*/ 4994 w 9"/>
                      <a:gd name="T31" fmla="*/ 0 h 1"/>
                      <a:gd name="T32" fmla="*/ 6409 w 9"/>
                      <a:gd name="T33" fmla="*/ 0 h 1"/>
                      <a:gd name="T34" fmla="*/ 6409 w 9"/>
                      <a:gd name="T35" fmla="*/ 0 h 1"/>
                      <a:gd name="T36" fmla="*/ 6409 w 9"/>
                      <a:gd name="T37" fmla="*/ 0 h 1"/>
                      <a:gd name="T38" fmla="*/ 6574 w 9"/>
                      <a:gd name="T39" fmla="*/ 0 h 1"/>
                      <a:gd name="T40" fmla="*/ 6574 w 9"/>
                      <a:gd name="T41" fmla="*/ 0 h 1"/>
                      <a:gd name="T42" fmla="*/ 6574 w 9"/>
                      <a:gd name="T43" fmla="*/ 0 h 1"/>
                      <a:gd name="T44" fmla="*/ 7794 w 9"/>
                      <a:gd name="T45" fmla="*/ 0 h 1"/>
                      <a:gd name="T46" fmla="*/ 7794 w 9"/>
                      <a:gd name="T47" fmla="*/ 0 h 1"/>
                      <a:gd name="T48" fmla="*/ 7794 w 9"/>
                      <a:gd name="T49" fmla="*/ 0 h 1"/>
                      <a:gd name="T50" fmla="*/ 8878 w 9"/>
                      <a:gd name="T51" fmla="*/ 0 h 1"/>
                      <a:gd name="T52" fmla="*/ 8878 w 9"/>
                      <a:gd name="T53" fmla="*/ 0 h 1"/>
                      <a:gd name="T54" fmla="*/ 8878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5" name="Freeform 11161"/>
                  <p:cNvSpPr>
                    <a:spLocks/>
                  </p:cNvSpPr>
                  <p:nvPr/>
                </p:nvSpPr>
                <p:spPr bwMode="auto">
                  <a:xfrm>
                    <a:off x="298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6" name="Freeform 11162"/>
                  <p:cNvSpPr>
                    <a:spLocks/>
                  </p:cNvSpPr>
                  <p:nvPr/>
                </p:nvSpPr>
                <p:spPr bwMode="auto">
                  <a:xfrm>
                    <a:off x="298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7" name="Freeform 11163"/>
                  <p:cNvSpPr>
                    <a:spLocks/>
                  </p:cNvSpPr>
                  <p:nvPr/>
                </p:nvSpPr>
                <p:spPr bwMode="auto">
                  <a:xfrm>
                    <a:off x="2989"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8" name="Freeform 11164"/>
                  <p:cNvSpPr>
                    <a:spLocks/>
                  </p:cNvSpPr>
                  <p:nvPr/>
                </p:nvSpPr>
                <p:spPr bwMode="auto">
                  <a:xfrm>
                    <a:off x="2998" y="3740"/>
                    <a:ext cx="13" cy="1"/>
                  </a:xfrm>
                  <a:custGeom>
                    <a:avLst/>
                    <a:gdLst>
                      <a:gd name="T0" fmla="*/ 0 w 8"/>
                      <a:gd name="T1" fmla="*/ 1 h 1"/>
                      <a:gd name="T2" fmla="*/ 384 w 8"/>
                      <a:gd name="T3" fmla="*/ 1 h 1"/>
                      <a:gd name="T4" fmla="*/ 384 w 8"/>
                      <a:gd name="T5" fmla="*/ 1 h 1"/>
                      <a:gd name="T6" fmla="*/ 384 w 8"/>
                      <a:gd name="T7" fmla="*/ 1 h 1"/>
                      <a:gd name="T8" fmla="*/ 624 w 8"/>
                      <a:gd name="T9" fmla="*/ 1 h 1"/>
                      <a:gd name="T10" fmla="*/ 624 w 8"/>
                      <a:gd name="T11" fmla="*/ 1 h 1"/>
                      <a:gd name="T12" fmla="*/ 624 w 8"/>
                      <a:gd name="T13" fmla="*/ 1 h 1"/>
                      <a:gd name="T14" fmla="*/ 1014 w 8"/>
                      <a:gd name="T15" fmla="*/ 1 h 1"/>
                      <a:gd name="T16" fmla="*/ 1014 w 8"/>
                      <a:gd name="T17" fmla="*/ 1 h 1"/>
                      <a:gd name="T18" fmla="*/ 1014 w 8"/>
                      <a:gd name="T19" fmla="*/ 1 h 1"/>
                      <a:gd name="T20" fmla="*/ 1407 w 8"/>
                      <a:gd name="T21" fmla="*/ 1 h 1"/>
                      <a:gd name="T22" fmla="*/ 1407 w 8"/>
                      <a:gd name="T23" fmla="*/ 1 h 1"/>
                      <a:gd name="T24" fmla="*/ 1407 w 8"/>
                      <a:gd name="T25" fmla="*/ 1 h 1"/>
                      <a:gd name="T26" fmla="*/ 1648 w 8"/>
                      <a:gd name="T27" fmla="*/ 0 h 1"/>
                      <a:gd name="T28" fmla="*/ 1648 w 8"/>
                      <a:gd name="T29" fmla="*/ 0 h 1"/>
                      <a:gd name="T30" fmla="*/ 1648 w 8"/>
                      <a:gd name="T31" fmla="*/ 0 h 1"/>
                      <a:gd name="T32" fmla="*/ 2044 w 8"/>
                      <a:gd name="T33" fmla="*/ 0 h 1"/>
                      <a:gd name="T34" fmla="*/ 2044 w 8"/>
                      <a:gd name="T35" fmla="*/ 0 h 1"/>
                      <a:gd name="T36" fmla="*/ 2044 w 8"/>
                      <a:gd name="T37" fmla="*/ 0 h 1"/>
                      <a:gd name="T38" fmla="*/ 2286 w 8"/>
                      <a:gd name="T39" fmla="*/ 0 h 1"/>
                      <a:gd name="T40" fmla="*/ 2286 w 8"/>
                      <a:gd name="T41" fmla="*/ 0 h 1"/>
                      <a:gd name="T42" fmla="*/ 2286 w 8"/>
                      <a:gd name="T43" fmla="*/ 0 h 1"/>
                      <a:gd name="T44" fmla="*/ 2678 w 8"/>
                      <a:gd name="T45" fmla="*/ 0 h 1"/>
                      <a:gd name="T46" fmla="*/ 2678 w 8"/>
                      <a:gd name="T47" fmla="*/ 0 h 1"/>
                      <a:gd name="T48" fmla="*/ 2678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1"/>
                        </a:moveTo>
                        <a:lnTo>
                          <a:pt x="1" y="1"/>
                        </a:lnTo>
                        <a:lnTo>
                          <a:pt x="2" y="1"/>
                        </a:lnTo>
                        <a:lnTo>
                          <a:pt x="3" y="1"/>
                        </a:lnTo>
                        <a:lnTo>
                          <a:pt x="4" y="1"/>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89" name="Freeform 11165"/>
                  <p:cNvSpPr>
                    <a:spLocks/>
                  </p:cNvSpPr>
                  <p:nvPr/>
                </p:nvSpPr>
                <p:spPr bwMode="auto">
                  <a:xfrm>
                    <a:off x="3011" y="3740"/>
                    <a:ext cx="6" cy="1"/>
                  </a:xfrm>
                  <a:custGeom>
                    <a:avLst/>
                    <a:gdLst>
                      <a:gd name="T0" fmla="*/ 0 w 3"/>
                      <a:gd name="T1" fmla="*/ 0 h 1"/>
                      <a:gd name="T2" fmla="*/ 4096 w 3"/>
                      <a:gd name="T3" fmla="*/ 0 h 1"/>
                      <a:gd name="T4" fmla="*/ 4096 w 3"/>
                      <a:gd name="T5" fmla="*/ 1 h 1"/>
                      <a:gd name="T6" fmla="*/ 4096 w 3"/>
                      <a:gd name="T7" fmla="*/ 0 h 1"/>
                      <a:gd name="T8" fmla="*/ 8192 w 3"/>
                      <a:gd name="T9" fmla="*/ 1 h 1"/>
                      <a:gd name="T10" fmla="*/ 8192 w 3"/>
                      <a:gd name="T11" fmla="*/ 1 h 1"/>
                      <a:gd name="T12" fmla="*/ 8192 w 3"/>
                      <a:gd name="T13" fmla="*/ 1 h 1"/>
                      <a:gd name="T14" fmla="*/ 12288 w 3"/>
                      <a:gd name="T15" fmla="*/ 1 h 1"/>
                      <a:gd name="T16" fmla="*/ 12288 w 3"/>
                      <a:gd name="T17" fmla="*/ 1 h 1"/>
                      <a:gd name="T18" fmla="*/ 12288 w 3"/>
                      <a:gd name="T19" fmla="*/ 1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1" y="1"/>
                        </a:lnTo>
                        <a:lnTo>
                          <a:pt x="1" y="0"/>
                        </a:lnTo>
                        <a:lnTo>
                          <a:pt x="2" y="1"/>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0" name="Freeform 11166"/>
                  <p:cNvSpPr>
                    <a:spLocks/>
                  </p:cNvSpPr>
                  <p:nvPr/>
                </p:nvSpPr>
                <p:spPr bwMode="auto">
                  <a:xfrm>
                    <a:off x="3017"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1" name="Freeform 11167"/>
                  <p:cNvSpPr>
                    <a:spLocks/>
                  </p:cNvSpPr>
                  <p:nvPr/>
                </p:nvSpPr>
                <p:spPr bwMode="auto">
                  <a:xfrm>
                    <a:off x="301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2" name="Freeform 11168"/>
                  <p:cNvSpPr>
                    <a:spLocks/>
                  </p:cNvSpPr>
                  <p:nvPr/>
                </p:nvSpPr>
                <p:spPr bwMode="auto">
                  <a:xfrm>
                    <a:off x="302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3" name="Freeform 11169"/>
                  <p:cNvSpPr>
                    <a:spLocks/>
                  </p:cNvSpPr>
                  <p:nvPr/>
                </p:nvSpPr>
                <p:spPr bwMode="auto">
                  <a:xfrm>
                    <a:off x="302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4" name="Freeform 11170"/>
                  <p:cNvSpPr>
                    <a:spLocks/>
                  </p:cNvSpPr>
                  <p:nvPr/>
                </p:nvSpPr>
                <p:spPr bwMode="auto">
                  <a:xfrm>
                    <a:off x="302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5" name="Freeform 11171"/>
                  <p:cNvSpPr>
                    <a:spLocks/>
                  </p:cNvSpPr>
                  <p:nvPr/>
                </p:nvSpPr>
                <p:spPr bwMode="auto">
                  <a:xfrm>
                    <a:off x="302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6" name="Freeform 11172"/>
                  <p:cNvSpPr>
                    <a:spLocks/>
                  </p:cNvSpPr>
                  <p:nvPr/>
                </p:nvSpPr>
                <p:spPr bwMode="auto">
                  <a:xfrm>
                    <a:off x="303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7" name="Freeform 11173"/>
                  <p:cNvSpPr>
                    <a:spLocks/>
                  </p:cNvSpPr>
                  <p:nvPr/>
                </p:nvSpPr>
                <p:spPr bwMode="auto">
                  <a:xfrm>
                    <a:off x="303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8" name="Freeform 11174"/>
                  <p:cNvSpPr>
                    <a:spLocks/>
                  </p:cNvSpPr>
                  <p:nvPr/>
                </p:nvSpPr>
                <p:spPr bwMode="auto">
                  <a:xfrm>
                    <a:off x="303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99" name="Freeform 11175"/>
                  <p:cNvSpPr>
                    <a:spLocks/>
                  </p:cNvSpPr>
                  <p:nvPr/>
                </p:nvSpPr>
                <p:spPr bwMode="auto">
                  <a:xfrm>
                    <a:off x="303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0" name="Freeform 11176"/>
                  <p:cNvSpPr>
                    <a:spLocks/>
                  </p:cNvSpPr>
                  <p:nvPr/>
                </p:nvSpPr>
                <p:spPr bwMode="auto">
                  <a:xfrm>
                    <a:off x="304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1" name="Freeform 11177"/>
                  <p:cNvSpPr>
                    <a:spLocks/>
                  </p:cNvSpPr>
                  <p:nvPr/>
                </p:nvSpPr>
                <p:spPr bwMode="auto">
                  <a:xfrm>
                    <a:off x="304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2" name="Freeform 11178"/>
                  <p:cNvSpPr>
                    <a:spLocks/>
                  </p:cNvSpPr>
                  <p:nvPr/>
                </p:nvSpPr>
                <p:spPr bwMode="auto">
                  <a:xfrm>
                    <a:off x="304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3" name="Freeform 11179"/>
                  <p:cNvSpPr>
                    <a:spLocks/>
                  </p:cNvSpPr>
                  <p:nvPr/>
                </p:nvSpPr>
                <p:spPr bwMode="auto">
                  <a:xfrm>
                    <a:off x="304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4" name="Freeform 11180"/>
                  <p:cNvSpPr>
                    <a:spLocks/>
                  </p:cNvSpPr>
                  <p:nvPr/>
                </p:nvSpPr>
                <p:spPr bwMode="auto">
                  <a:xfrm>
                    <a:off x="305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5" name="Freeform 11181"/>
                  <p:cNvSpPr>
                    <a:spLocks/>
                  </p:cNvSpPr>
                  <p:nvPr/>
                </p:nvSpPr>
                <p:spPr bwMode="auto">
                  <a:xfrm>
                    <a:off x="3057"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6" name="Freeform 11182"/>
                  <p:cNvSpPr>
                    <a:spLocks/>
                  </p:cNvSpPr>
                  <p:nvPr/>
                </p:nvSpPr>
                <p:spPr bwMode="auto">
                  <a:xfrm>
                    <a:off x="3069" y="3738"/>
                    <a:ext cx="24" cy="3"/>
                  </a:xfrm>
                  <a:custGeom>
                    <a:avLst/>
                    <a:gdLst>
                      <a:gd name="T0" fmla="*/ 0 w 14"/>
                      <a:gd name="T1" fmla="*/ 3 h 3"/>
                      <a:gd name="T2" fmla="*/ 663 w 14"/>
                      <a:gd name="T3" fmla="*/ 3 h 3"/>
                      <a:gd name="T4" fmla="*/ 663 w 14"/>
                      <a:gd name="T5" fmla="*/ 3 h 3"/>
                      <a:gd name="T6" fmla="*/ 663 w 14"/>
                      <a:gd name="T7" fmla="*/ 3 h 3"/>
                      <a:gd name="T8" fmla="*/ 1137 w 14"/>
                      <a:gd name="T9" fmla="*/ 3 h 3"/>
                      <a:gd name="T10" fmla="*/ 1137 w 14"/>
                      <a:gd name="T11" fmla="*/ 3 h 3"/>
                      <a:gd name="T12" fmla="*/ 1137 w 14"/>
                      <a:gd name="T13" fmla="*/ 3 h 3"/>
                      <a:gd name="T14" fmla="*/ 1949 w 14"/>
                      <a:gd name="T15" fmla="*/ 3 h 3"/>
                      <a:gd name="T16" fmla="*/ 1949 w 14"/>
                      <a:gd name="T17" fmla="*/ 3 h 3"/>
                      <a:gd name="T18" fmla="*/ 1949 w 14"/>
                      <a:gd name="T19" fmla="*/ 3 h 3"/>
                      <a:gd name="T20" fmla="*/ 2695 w 14"/>
                      <a:gd name="T21" fmla="*/ 3 h 3"/>
                      <a:gd name="T22" fmla="*/ 2695 w 14"/>
                      <a:gd name="T23" fmla="*/ 3 h 3"/>
                      <a:gd name="T24" fmla="*/ 2695 w 14"/>
                      <a:gd name="T25" fmla="*/ 2 h 3"/>
                      <a:gd name="T26" fmla="*/ 3341 w 14"/>
                      <a:gd name="T27" fmla="*/ 2 h 3"/>
                      <a:gd name="T28" fmla="*/ 3341 w 14"/>
                      <a:gd name="T29" fmla="*/ 2 h 3"/>
                      <a:gd name="T30" fmla="*/ 3341 w 14"/>
                      <a:gd name="T31" fmla="*/ 2 h 3"/>
                      <a:gd name="T32" fmla="*/ 3732 w 14"/>
                      <a:gd name="T33" fmla="*/ 2 h 3"/>
                      <a:gd name="T34" fmla="*/ 3732 w 14"/>
                      <a:gd name="T35" fmla="*/ 2 h 3"/>
                      <a:gd name="T36" fmla="*/ 3732 w 14"/>
                      <a:gd name="T37" fmla="*/ 2 h 3"/>
                      <a:gd name="T38" fmla="*/ 4620 w 14"/>
                      <a:gd name="T39" fmla="*/ 2 h 3"/>
                      <a:gd name="T40" fmla="*/ 4620 w 14"/>
                      <a:gd name="T41" fmla="*/ 2 h 3"/>
                      <a:gd name="T42" fmla="*/ 4620 w 14"/>
                      <a:gd name="T43" fmla="*/ 2 h 3"/>
                      <a:gd name="T44" fmla="*/ 5225 w 14"/>
                      <a:gd name="T45" fmla="*/ 2 h 3"/>
                      <a:gd name="T46" fmla="*/ 5225 w 14"/>
                      <a:gd name="T47" fmla="*/ 2 h 3"/>
                      <a:gd name="T48" fmla="*/ 5225 w 14"/>
                      <a:gd name="T49" fmla="*/ 2 h 3"/>
                      <a:gd name="T50" fmla="*/ 5727 w 14"/>
                      <a:gd name="T51" fmla="*/ 1 h 3"/>
                      <a:gd name="T52" fmla="*/ 5727 w 14"/>
                      <a:gd name="T53" fmla="*/ 1 h 3"/>
                      <a:gd name="T54" fmla="*/ 5727 w 14"/>
                      <a:gd name="T55" fmla="*/ 1 h 3"/>
                      <a:gd name="T56" fmla="*/ 6398 w 14"/>
                      <a:gd name="T57" fmla="*/ 1 h 3"/>
                      <a:gd name="T58" fmla="*/ 6398 w 14"/>
                      <a:gd name="T59" fmla="*/ 1 h 3"/>
                      <a:gd name="T60" fmla="*/ 6398 w 14"/>
                      <a:gd name="T61" fmla="*/ 1 h 3"/>
                      <a:gd name="T62" fmla="*/ 7315 w 14"/>
                      <a:gd name="T63" fmla="*/ 1 h 3"/>
                      <a:gd name="T64" fmla="*/ 7315 w 14"/>
                      <a:gd name="T65" fmla="*/ 1 h 3"/>
                      <a:gd name="T66" fmla="*/ 7315 w 14"/>
                      <a:gd name="T67" fmla="*/ 1 h 3"/>
                      <a:gd name="T68" fmla="*/ 7920 w 14"/>
                      <a:gd name="T69" fmla="*/ 1 h 3"/>
                      <a:gd name="T70" fmla="*/ 7920 w 14"/>
                      <a:gd name="T71" fmla="*/ 1 h 3"/>
                      <a:gd name="T72" fmla="*/ 7920 w 14"/>
                      <a:gd name="T73" fmla="*/ 0 h 3"/>
                      <a:gd name="T74" fmla="*/ 8273 w 14"/>
                      <a:gd name="T75" fmla="*/ 0 h 3"/>
                      <a:gd name="T76" fmla="*/ 8273 w 14"/>
                      <a:gd name="T77" fmla="*/ 0 h 3"/>
                      <a:gd name="T78" fmla="*/ 8273 w 14"/>
                      <a:gd name="T79" fmla="*/ 0 h 3"/>
                      <a:gd name="T80" fmla="*/ 8957 w 14"/>
                      <a:gd name="T81" fmla="*/ 0 h 3"/>
                      <a:gd name="T82" fmla="*/ 8957 w 14"/>
                      <a:gd name="T83" fmla="*/ 0 h 3"/>
                      <a:gd name="T84" fmla="*/ 8957 w 14"/>
                      <a:gd name="T85" fmla="*/ 0 h 3"/>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3">
                        <a:moveTo>
                          <a:pt x="0" y="3"/>
                        </a:moveTo>
                        <a:lnTo>
                          <a:pt x="1" y="3"/>
                        </a:lnTo>
                        <a:lnTo>
                          <a:pt x="2" y="3"/>
                        </a:lnTo>
                        <a:lnTo>
                          <a:pt x="3" y="3"/>
                        </a:lnTo>
                        <a:lnTo>
                          <a:pt x="4" y="3"/>
                        </a:lnTo>
                        <a:lnTo>
                          <a:pt x="4" y="2"/>
                        </a:lnTo>
                        <a:lnTo>
                          <a:pt x="5" y="2"/>
                        </a:lnTo>
                        <a:lnTo>
                          <a:pt x="6" y="2"/>
                        </a:lnTo>
                        <a:lnTo>
                          <a:pt x="7" y="2"/>
                        </a:lnTo>
                        <a:lnTo>
                          <a:pt x="8" y="2"/>
                        </a:lnTo>
                        <a:lnTo>
                          <a:pt x="9" y="1"/>
                        </a:lnTo>
                        <a:lnTo>
                          <a:pt x="10" y="1"/>
                        </a:lnTo>
                        <a:lnTo>
                          <a:pt x="11" y="1"/>
                        </a:lnTo>
                        <a:lnTo>
                          <a:pt x="12" y="1"/>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7" name="Freeform 11183"/>
                  <p:cNvSpPr>
                    <a:spLocks/>
                  </p:cNvSpPr>
                  <p:nvPr/>
                </p:nvSpPr>
                <p:spPr bwMode="auto">
                  <a:xfrm>
                    <a:off x="3093" y="3738"/>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8" name="Freeform 11184"/>
                  <p:cNvSpPr>
                    <a:spLocks/>
                  </p:cNvSpPr>
                  <p:nvPr/>
                </p:nvSpPr>
                <p:spPr bwMode="auto">
                  <a:xfrm>
                    <a:off x="3095" y="3738"/>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09" name="Freeform 11185"/>
                  <p:cNvSpPr>
                    <a:spLocks/>
                  </p:cNvSpPr>
                  <p:nvPr/>
                </p:nvSpPr>
                <p:spPr bwMode="auto">
                  <a:xfrm>
                    <a:off x="3097" y="3738"/>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0" name="Freeform 11186"/>
                  <p:cNvSpPr>
                    <a:spLocks/>
                  </p:cNvSpPr>
                  <p:nvPr/>
                </p:nvSpPr>
                <p:spPr bwMode="auto">
                  <a:xfrm>
                    <a:off x="3098"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1" name="Freeform 11187"/>
                  <p:cNvSpPr>
                    <a:spLocks/>
                  </p:cNvSpPr>
                  <p:nvPr/>
                </p:nvSpPr>
                <p:spPr bwMode="auto">
                  <a:xfrm>
                    <a:off x="3100"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2" name="Freeform 11188"/>
                  <p:cNvSpPr>
                    <a:spLocks/>
                  </p:cNvSpPr>
                  <p:nvPr/>
                </p:nvSpPr>
                <p:spPr bwMode="auto">
                  <a:xfrm>
                    <a:off x="3102" y="3739"/>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3" name="Freeform 11189"/>
                  <p:cNvSpPr>
                    <a:spLocks/>
                  </p:cNvSpPr>
                  <p:nvPr/>
                </p:nvSpPr>
                <p:spPr bwMode="auto">
                  <a:xfrm>
                    <a:off x="3104"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4" name="Freeform 11190"/>
                  <p:cNvSpPr>
                    <a:spLocks/>
                  </p:cNvSpPr>
                  <p:nvPr/>
                </p:nvSpPr>
                <p:spPr bwMode="auto">
                  <a:xfrm>
                    <a:off x="310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5" name="Freeform 11191"/>
                  <p:cNvSpPr>
                    <a:spLocks/>
                  </p:cNvSpPr>
                  <p:nvPr/>
                </p:nvSpPr>
                <p:spPr bwMode="auto">
                  <a:xfrm>
                    <a:off x="310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6" name="Freeform 11192"/>
                  <p:cNvSpPr>
                    <a:spLocks/>
                  </p:cNvSpPr>
                  <p:nvPr/>
                </p:nvSpPr>
                <p:spPr bwMode="auto">
                  <a:xfrm>
                    <a:off x="3109" y="3740"/>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7" name="Freeform 11193"/>
                  <p:cNvSpPr>
                    <a:spLocks/>
                  </p:cNvSpPr>
                  <p:nvPr/>
                </p:nvSpPr>
                <p:spPr bwMode="auto">
                  <a:xfrm>
                    <a:off x="311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8" name="Freeform 11194"/>
                  <p:cNvSpPr>
                    <a:spLocks/>
                  </p:cNvSpPr>
                  <p:nvPr/>
                </p:nvSpPr>
                <p:spPr bwMode="auto">
                  <a:xfrm>
                    <a:off x="311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19" name="Freeform 11195"/>
                  <p:cNvSpPr>
                    <a:spLocks/>
                  </p:cNvSpPr>
                  <p:nvPr/>
                </p:nvSpPr>
                <p:spPr bwMode="auto">
                  <a:xfrm>
                    <a:off x="311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0" name="Freeform 11196"/>
                  <p:cNvSpPr>
                    <a:spLocks/>
                  </p:cNvSpPr>
                  <p:nvPr/>
                </p:nvSpPr>
                <p:spPr bwMode="auto">
                  <a:xfrm>
                    <a:off x="311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1" name="Freeform 11197"/>
                  <p:cNvSpPr>
                    <a:spLocks/>
                  </p:cNvSpPr>
                  <p:nvPr/>
                </p:nvSpPr>
                <p:spPr bwMode="auto">
                  <a:xfrm>
                    <a:off x="311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2" name="Freeform 11198"/>
                  <p:cNvSpPr>
                    <a:spLocks/>
                  </p:cNvSpPr>
                  <p:nvPr/>
                </p:nvSpPr>
                <p:spPr bwMode="auto">
                  <a:xfrm>
                    <a:off x="311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3" name="Freeform 11199"/>
                  <p:cNvSpPr>
                    <a:spLocks/>
                  </p:cNvSpPr>
                  <p:nvPr/>
                </p:nvSpPr>
                <p:spPr bwMode="auto">
                  <a:xfrm>
                    <a:off x="312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4" name="Freeform 11200"/>
                  <p:cNvSpPr>
                    <a:spLocks/>
                  </p:cNvSpPr>
                  <p:nvPr/>
                </p:nvSpPr>
                <p:spPr bwMode="auto">
                  <a:xfrm>
                    <a:off x="312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5" name="Freeform 11201"/>
                  <p:cNvSpPr>
                    <a:spLocks/>
                  </p:cNvSpPr>
                  <p:nvPr/>
                </p:nvSpPr>
                <p:spPr bwMode="auto">
                  <a:xfrm>
                    <a:off x="3126" y="3741"/>
                    <a:ext cx="5" cy="1"/>
                  </a:xfrm>
                  <a:custGeom>
                    <a:avLst/>
                    <a:gdLst>
                      <a:gd name="T0" fmla="*/ 0 w 3"/>
                      <a:gd name="T1" fmla="*/ 0 h 1"/>
                      <a:gd name="T2" fmla="*/ 478 w 3"/>
                      <a:gd name="T3" fmla="*/ 0 h 1"/>
                      <a:gd name="T4" fmla="*/ 797 w 3"/>
                      <a:gd name="T5" fmla="*/ 0 h 1"/>
                      <a:gd name="T6" fmla="*/ 797 w 3"/>
                      <a:gd name="T7" fmla="*/ 0 h 1"/>
                      <a:gd name="T8" fmla="*/ 797 w 3"/>
                      <a:gd name="T9" fmla="*/ 0 h 1"/>
                      <a:gd name="T10" fmla="*/ 1328 w 3"/>
                      <a:gd name="T11" fmla="*/ 0 h 1"/>
                      <a:gd name="T12" fmla="*/ 1328 w 3"/>
                      <a:gd name="T13" fmla="*/ 0 h 1"/>
                      <a:gd name="T14" fmla="*/ 1328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6" name="Freeform 11202"/>
                  <p:cNvSpPr>
                    <a:spLocks/>
                  </p:cNvSpPr>
                  <p:nvPr/>
                </p:nvSpPr>
                <p:spPr bwMode="auto">
                  <a:xfrm>
                    <a:off x="313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7" name="Freeform 11203"/>
                  <p:cNvSpPr>
                    <a:spLocks/>
                  </p:cNvSpPr>
                  <p:nvPr/>
                </p:nvSpPr>
                <p:spPr bwMode="auto">
                  <a:xfrm>
                    <a:off x="313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8" name="Freeform 11204"/>
                  <p:cNvSpPr>
                    <a:spLocks/>
                  </p:cNvSpPr>
                  <p:nvPr/>
                </p:nvSpPr>
                <p:spPr bwMode="auto">
                  <a:xfrm>
                    <a:off x="313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29" name="Freeform 11205"/>
                  <p:cNvSpPr>
                    <a:spLocks/>
                  </p:cNvSpPr>
                  <p:nvPr/>
                </p:nvSpPr>
                <p:spPr bwMode="auto">
                  <a:xfrm>
                    <a:off x="314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0" name="Freeform 11206"/>
                  <p:cNvSpPr>
                    <a:spLocks/>
                  </p:cNvSpPr>
                  <p:nvPr/>
                </p:nvSpPr>
                <p:spPr bwMode="auto">
                  <a:xfrm>
                    <a:off x="314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1" name="Freeform 11207"/>
                  <p:cNvSpPr>
                    <a:spLocks/>
                  </p:cNvSpPr>
                  <p:nvPr/>
                </p:nvSpPr>
                <p:spPr bwMode="auto">
                  <a:xfrm>
                    <a:off x="315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2" name="Freeform 11208"/>
                  <p:cNvSpPr>
                    <a:spLocks/>
                  </p:cNvSpPr>
                  <p:nvPr/>
                </p:nvSpPr>
                <p:spPr bwMode="auto">
                  <a:xfrm>
                    <a:off x="315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3" name="Freeform 11209"/>
                  <p:cNvSpPr>
                    <a:spLocks/>
                  </p:cNvSpPr>
                  <p:nvPr/>
                </p:nvSpPr>
                <p:spPr bwMode="auto">
                  <a:xfrm>
                    <a:off x="315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4" name="Freeform 11210"/>
                  <p:cNvSpPr>
                    <a:spLocks/>
                  </p:cNvSpPr>
                  <p:nvPr/>
                </p:nvSpPr>
                <p:spPr bwMode="auto">
                  <a:xfrm>
                    <a:off x="3161"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5" name="Freeform 11211"/>
                  <p:cNvSpPr>
                    <a:spLocks/>
                  </p:cNvSpPr>
                  <p:nvPr/>
                </p:nvSpPr>
                <p:spPr bwMode="auto">
                  <a:xfrm>
                    <a:off x="316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6" name="Freeform 11212"/>
                  <p:cNvSpPr>
                    <a:spLocks/>
                  </p:cNvSpPr>
                  <p:nvPr/>
                </p:nvSpPr>
                <p:spPr bwMode="auto">
                  <a:xfrm>
                    <a:off x="3170"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7" name="Freeform 11213"/>
                  <p:cNvSpPr>
                    <a:spLocks/>
                  </p:cNvSpPr>
                  <p:nvPr/>
                </p:nvSpPr>
                <p:spPr bwMode="auto">
                  <a:xfrm>
                    <a:off x="3171"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8" name="Freeform 11214"/>
                  <p:cNvSpPr>
                    <a:spLocks/>
                  </p:cNvSpPr>
                  <p:nvPr/>
                </p:nvSpPr>
                <p:spPr bwMode="auto">
                  <a:xfrm>
                    <a:off x="3177" y="3741"/>
                    <a:ext cx="5" cy="1"/>
                  </a:xfrm>
                  <a:custGeom>
                    <a:avLst/>
                    <a:gdLst>
                      <a:gd name="T0" fmla="*/ 0 w 3"/>
                      <a:gd name="T1" fmla="*/ 0 h 1"/>
                      <a:gd name="T2" fmla="*/ 478 w 3"/>
                      <a:gd name="T3" fmla="*/ 0 h 1"/>
                      <a:gd name="T4" fmla="*/ 797 w 3"/>
                      <a:gd name="T5" fmla="*/ 0 h 1"/>
                      <a:gd name="T6" fmla="*/ 797 w 3"/>
                      <a:gd name="T7" fmla="*/ 0 h 1"/>
                      <a:gd name="T8" fmla="*/ 797 w 3"/>
                      <a:gd name="T9" fmla="*/ 0 h 1"/>
                      <a:gd name="T10" fmla="*/ 1328 w 3"/>
                      <a:gd name="T11" fmla="*/ 0 h 1"/>
                      <a:gd name="T12" fmla="*/ 1328 w 3"/>
                      <a:gd name="T13" fmla="*/ 0 h 1"/>
                      <a:gd name="T14" fmla="*/ 1328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39" name="Freeform 11215"/>
                  <p:cNvSpPr>
                    <a:spLocks/>
                  </p:cNvSpPr>
                  <p:nvPr/>
                </p:nvSpPr>
                <p:spPr bwMode="auto">
                  <a:xfrm>
                    <a:off x="318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0" name="Freeform 11216"/>
                  <p:cNvSpPr>
                    <a:spLocks/>
                  </p:cNvSpPr>
                  <p:nvPr/>
                </p:nvSpPr>
                <p:spPr bwMode="auto">
                  <a:xfrm>
                    <a:off x="3189" y="3739"/>
                    <a:ext cx="29" cy="2"/>
                  </a:xfrm>
                  <a:custGeom>
                    <a:avLst/>
                    <a:gdLst>
                      <a:gd name="T0" fmla="*/ 0 w 17"/>
                      <a:gd name="T1" fmla="*/ 2 h 2"/>
                      <a:gd name="T2" fmla="*/ 635 w 17"/>
                      <a:gd name="T3" fmla="*/ 2 h 2"/>
                      <a:gd name="T4" fmla="*/ 635 w 17"/>
                      <a:gd name="T5" fmla="*/ 2 h 2"/>
                      <a:gd name="T6" fmla="*/ 635 w 17"/>
                      <a:gd name="T7" fmla="*/ 2 h 2"/>
                      <a:gd name="T8" fmla="*/ 1083 w 17"/>
                      <a:gd name="T9" fmla="*/ 2 h 2"/>
                      <a:gd name="T10" fmla="*/ 1083 w 17"/>
                      <a:gd name="T11" fmla="*/ 2 h 2"/>
                      <a:gd name="T12" fmla="*/ 1083 w 17"/>
                      <a:gd name="T13" fmla="*/ 2 h 2"/>
                      <a:gd name="T14" fmla="*/ 1847 w 17"/>
                      <a:gd name="T15" fmla="*/ 2 h 2"/>
                      <a:gd name="T16" fmla="*/ 1847 w 17"/>
                      <a:gd name="T17" fmla="*/ 2 h 2"/>
                      <a:gd name="T18" fmla="*/ 1847 w 17"/>
                      <a:gd name="T19" fmla="*/ 2 h 2"/>
                      <a:gd name="T20" fmla="*/ 2439 w 17"/>
                      <a:gd name="T21" fmla="*/ 2 h 2"/>
                      <a:gd name="T22" fmla="*/ 2439 w 17"/>
                      <a:gd name="T23" fmla="*/ 2 h 2"/>
                      <a:gd name="T24" fmla="*/ 2439 w 17"/>
                      <a:gd name="T25" fmla="*/ 2 h 2"/>
                      <a:gd name="T26" fmla="*/ 3151 w 17"/>
                      <a:gd name="T27" fmla="*/ 2 h 2"/>
                      <a:gd name="T28" fmla="*/ 3151 w 17"/>
                      <a:gd name="T29" fmla="*/ 2 h 2"/>
                      <a:gd name="T30" fmla="*/ 3151 w 17"/>
                      <a:gd name="T31" fmla="*/ 2 h 2"/>
                      <a:gd name="T32" fmla="*/ 3524 w 17"/>
                      <a:gd name="T33" fmla="*/ 2 h 2"/>
                      <a:gd name="T34" fmla="*/ 3524 w 17"/>
                      <a:gd name="T35" fmla="*/ 2 h 2"/>
                      <a:gd name="T36" fmla="*/ 3524 w 17"/>
                      <a:gd name="T37" fmla="*/ 2 h 2"/>
                      <a:gd name="T38" fmla="*/ 4161 w 17"/>
                      <a:gd name="T39" fmla="*/ 2 h 2"/>
                      <a:gd name="T40" fmla="*/ 4161 w 17"/>
                      <a:gd name="T41" fmla="*/ 2 h 2"/>
                      <a:gd name="T42" fmla="*/ 4161 w 17"/>
                      <a:gd name="T43" fmla="*/ 2 h 2"/>
                      <a:gd name="T44" fmla="*/ 4993 w 17"/>
                      <a:gd name="T45" fmla="*/ 1 h 2"/>
                      <a:gd name="T46" fmla="*/ 4993 w 17"/>
                      <a:gd name="T47" fmla="*/ 1 h 2"/>
                      <a:gd name="T48" fmla="*/ 4993 w 17"/>
                      <a:gd name="T49" fmla="*/ 1 h 2"/>
                      <a:gd name="T50" fmla="*/ 5375 w 17"/>
                      <a:gd name="T51" fmla="*/ 1 h 2"/>
                      <a:gd name="T52" fmla="*/ 5375 w 17"/>
                      <a:gd name="T53" fmla="*/ 1 h 2"/>
                      <a:gd name="T54" fmla="*/ 5375 w 17"/>
                      <a:gd name="T55" fmla="*/ 1 h 2"/>
                      <a:gd name="T56" fmla="*/ 6012 w 17"/>
                      <a:gd name="T57" fmla="*/ 1 h 2"/>
                      <a:gd name="T58" fmla="*/ 6012 w 17"/>
                      <a:gd name="T59" fmla="*/ 1 h 2"/>
                      <a:gd name="T60" fmla="*/ 6012 w 17"/>
                      <a:gd name="T61" fmla="*/ 1 h 2"/>
                      <a:gd name="T62" fmla="*/ 6731 w 17"/>
                      <a:gd name="T63" fmla="*/ 1 h 2"/>
                      <a:gd name="T64" fmla="*/ 6731 w 17"/>
                      <a:gd name="T65" fmla="*/ 1 h 2"/>
                      <a:gd name="T66" fmla="*/ 6731 w 17"/>
                      <a:gd name="T67" fmla="*/ 1 h 2"/>
                      <a:gd name="T68" fmla="*/ 7098 w 17"/>
                      <a:gd name="T69" fmla="*/ 1 h 2"/>
                      <a:gd name="T70" fmla="*/ 7098 w 17"/>
                      <a:gd name="T71" fmla="*/ 1 h 2"/>
                      <a:gd name="T72" fmla="*/ 7098 w 17"/>
                      <a:gd name="T73" fmla="*/ 1 h 2"/>
                      <a:gd name="T74" fmla="*/ 7932 w 17"/>
                      <a:gd name="T75" fmla="*/ 1 h 2"/>
                      <a:gd name="T76" fmla="*/ 7932 w 17"/>
                      <a:gd name="T77" fmla="*/ 1 h 2"/>
                      <a:gd name="T78" fmla="*/ 7932 w 17"/>
                      <a:gd name="T79" fmla="*/ 1 h 2"/>
                      <a:gd name="T80" fmla="*/ 8517 w 17"/>
                      <a:gd name="T81" fmla="*/ 1 h 2"/>
                      <a:gd name="T82" fmla="*/ 8517 w 17"/>
                      <a:gd name="T83" fmla="*/ 1 h 2"/>
                      <a:gd name="T84" fmla="*/ 8517 w 17"/>
                      <a:gd name="T85" fmla="*/ 1 h 2"/>
                      <a:gd name="T86" fmla="*/ 9169 w 17"/>
                      <a:gd name="T87" fmla="*/ 0 h 2"/>
                      <a:gd name="T88" fmla="*/ 9169 w 17"/>
                      <a:gd name="T89" fmla="*/ 0 h 2"/>
                      <a:gd name="T90" fmla="*/ 9169 w 17"/>
                      <a:gd name="T91" fmla="*/ 0 h 2"/>
                      <a:gd name="T92" fmla="*/ 9536 w 17"/>
                      <a:gd name="T93" fmla="*/ 0 h 2"/>
                      <a:gd name="T94" fmla="*/ 9536 w 17"/>
                      <a:gd name="T95" fmla="*/ 0 h 2"/>
                      <a:gd name="T96" fmla="*/ 9536 w 17"/>
                      <a:gd name="T97" fmla="*/ 0 h 2"/>
                      <a:gd name="T98" fmla="*/ 10256 w 17"/>
                      <a:gd name="T99" fmla="*/ 0 h 2"/>
                      <a:gd name="T100" fmla="*/ 10256 w 17"/>
                      <a:gd name="T101" fmla="*/ 0 h 2"/>
                      <a:gd name="T102" fmla="*/ 10256 w 17"/>
                      <a:gd name="T103" fmla="*/ 0 h 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 h="2">
                        <a:moveTo>
                          <a:pt x="0" y="2"/>
                        </a:moveTo>
                        <a:lnTo>
                          <a:pt x="1" y="2"/>
                        </a:lnTo>
                        <a:lnTo>
                          <a:pt x="2" y="2"/>
                        </a:lnTo>
                        <a:lnTo>
                          <a:pt x="3" y="2"/>
                        </a:lnTo>
                        <a:lnTo>
                          <a:pt x="4" y="2"/>
                        </a:lnTo>
                        <a:lnTo>
                          <a:pt x="5" y="2"/>
                        </a:lnTo>
                        <a:lnTo>
                          <a:pt x="6" y="2"/>
                        </a:lnTo>
                        <a:lnTo>
                          <a:pt x="7" y="2"/>
                        </a:lnTo>
                        <a:lnTo>
                          <a:pt x="8" y="1"/>
                        </a:lnTo>
                        <a:lnTo>
                          <a:pt x="9" y="1"/>
                        </a:lnTo>
                        <a:lnTo>
                          <a:pt x="10" y="1"/>
                        </a:lnTo>
                        <a:lnTo>
                          <a:pt x="11" y="1"/>
                        </a:lnTo>
                        <a:lnTo>
                          <a:pt x="12" y="1"/>
                        </a:lnTo>
                        <a:lnTo>
                          <a:pt x="13" y="1"/>
                        </a:lnTo>
                        <a:lnTo>
                          <a:pt x="14" y="1"/>
                        </a:lnTo>
                        <a:lnTo>
                          <a:pt x="15" y="0"/>
                        </a:lnTo>
                        <a:lnTo>
                          <a:pt x="16" y="0"/>
                        </a:lnTo>
                        <a:lnTo>
                          <a:pt x="1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1" name="Freeform 11217"/>
                  <p:cNvSpPr>
                    <a:spLocks/>
                  </p:cNvSpPr>
                  <p:nvPr/>
                </p:nvSpPr>
                <p:spPr bwMode="auto">
                  <a:xfrm>
                    <a:off x="3218"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2" name="Freeform 11218"/>
                  <p:cNvSpPr>
                    <a:spLocks/>
                  </p:cNvSpPr>
                  <p:nvPr/>
                </p:nvSpPr>
                <p:spPr bwMode="auto">
                  <a:xfrm>
                    <a:off x="3220" y="3739"/>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3" name="Freeform 11219"/>
                  <p:cNvSpPr>
                    <a:spLocks/>
                  </p:cNvSpPr>
                  <p:nvPr/>
                </p:nvSpPr>
                <p:spPr bwMode="auto">
                  <a:xfrm>
                    <a:off x="322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4" name="Freeform 11220"/>
                  <p:cNvSpPr>
                    <a:spLocks/>
                  </p:cNvSpPr>
                  <p:nvPr/>
                </p:nvSpPr>
                <p:spPr bwMode="auto">
                  <a:xfrm>
                    <a:off x="3224"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5" name="Freeform 11221"/>
                  <p:cNvSpPr>
                    <a:spLocks/>
                  </p:cNvSpPr>
                  <p:nvPr/>
                </p:nvSpPr>
                <p:spPr bwMode="auto">
                  <a:xfrm>
                    <a:off x="322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6" name="Freeform 11222"/>
                  <p:cNvSpPr>
                    <a:spLocks/>
                  </p:cNvSpPr>
                  <p:nvPr/>
                </p:nvSpPr>
                <p:spPr bwMode="auto">
                  <a:xfrm>
                    <a:off x="322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7" name="Freeform 11223"/>
                  <p:cNvSpPr>
                    <a:spLocks/>
                  </p:cNvSpPr>
                  <p:nvPr/>
                </p:nvSpPr>
                <p:spPr bwMode="auto">
                  <a:xfrm>
                    <a:off x="322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8" name="Freeform 11224"/>
                  <p:cNvSpPr>
                    <a:spLocks/>
                  </p:cNvSpPr>
                  <p:nvPr/>
                </p:nvSpPr>
                <p:spPr bwMode="auto">
                  <a:xfrm>
                    <a:off x="3231"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49" name="Freeform 11225"/>
                  <p:cNvSpPr>
                    <a:spLocks/>
                  </p:cNvSpPr>
                  <p:nvPr/>
                </p:nvSpPr>
                <p:spPr bwMode="auto">
                  <a:xfrm>
                    <a:off x="3232" y="3740"/>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0" name="Freeform 11226"/>
                  <p:cNvSpPr>
                    <a:spLocks/>
                  </p:cNvSpPr>
                  <p:nvPr/>
                </p:nvSpPr>
                <p:spPr bwMode="auto">
                  <a:xfrm>
                    <a:off x="323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1" name="Freeform 11227"/>
                  <p:cNvSpPr>
                    <a:spLocks/>
                  </p:cNvSpPr>
                  <p:nvPr/>
                </p:nvSpPr>
                <p:spPr bwMode="auto">
                  <a:xfrm>
                    <a:off x="323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2" name="Freeform 11228"/>
                  <p:cNvSpPr>
                    <a:spLocks/>
                  </p:cNvSpPr>
                  <p:nvPr/>
                </p:nvSpPr>
                <p:spPr bwMode="auto">
                  <a:xfrm>
                    <a:off x="323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3" name="Freeform 11229"/>
                  <p:cNvSpPr>
                    <a:spLocks/>
                  </p:cNvSpPr>
                  <p:nvPr/>
                </p:nvSpPr>
                <p:spPr bwMode="auto">
                  <a:xfrm>
                    <a:off x="323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4" name="Freeform 11230"/>
                  <p:cNvSpPr>
                    <a:spLocks/>
                  </p:cNvSpPr>
                  <p:nvPr/>
                </p:nvSpPr>
                <p:spPr bwMode="auto">
                  <a:xfrm>
                    <a:off x="324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5" name="Freeform 11231"/>
                  <p:cNvSpPr>
                    <a:spLocks/>
                  </p:cNvSpPr>
                  <p:nvPr/>
                </p:nvSpPr>
                <p:spPr bwMode="auto">
                  <a:xfrm>
                    <a:off x="3243"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6" name="Freeform 11232"/>
                  <p:cNvSpPr>
                    <a:spLocks/>
                  </p:cNvSpPr>
                  <p:nvPr/>
                </p:nvSpPr>
                <p:spPr bwMode="auto">
                  <a:xfrm>
                    <a:off x="325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7" name="Freeform 11233"/>
                  <p:cNvSpPr>
                    <a:spLocks/>
                  </p:cNvSpPr>
                  <p:nvPr/>
                </p:nvSpPr>
                <p:spPr bwMode="auto">
                  <a:xfrm>
                    <a:off x="325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8" name="Freeform 11234"/>
                  <p:cNvSpPr>
                    <a:spLocks/>
                  </p:cNvSpPr>
                  <p:nvPr/>
                </p:nvSpPr>
                <p:spPr bwMode="auto">
                  <a:xfrm>
                    <a:off x="326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59" name="Freeform 11235"/>
                  <p:cNvSpPr>
                    <a:spLocks/>
                  </p:cNvSpPr>
                  <p:nvPr/>
                </p:nvSpPr>
                <p:spPr bwMode="auto">
                  <a:xfrm>
                    <a:off x="326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0" name="Freeform 11236"/>
                  <p:cNvSpPr>
                    <a:spLocks/>
                  </p:cNvSpPr>
                  <p:nvPr/>
                </p:nvSpPr>
                <p:spPr bwMode="auto">
                  <a:xfrm>
                    <a:off x="3271" y="3741"/>
                    <a:ext cx="6" cy="1"/>
                  </a:xfrm>
                  <a:custGeom>
                    <a:avLst/>
                    <a:gdLst>
                      <a:gd name="T0" fmla="*/ 0 w 4"/>
                      <a:gd name="T1" fmla="*/ 0 h 1"/>
                      <a:gd name="T2" fmla="*/ 210 w 4"/>
                      <a:gd name="T3" fmla="*/ 0 h 1"/>
                      <a:gd name="T4" fmla="*/ 210 w 4"/>
                      <a:gd name="T5" fmla="*/ 0 h 1"/>
                      <a:gd name="T6" fmla="*/ 210 w 4"/>
                      <a:gd name="T7" fmla="*/ 0 h 1"/>
                      <a:gd name="T8" fmla="*/ 315 w 4"/>
                      <a:gd name="T9" fmla="*/ 0 h 1"/>
                      <a:gd name="T10" fmla="*/ 315 w 4"/>
                      <a:gd name="T11" fmla="*/ 0 h 1"/>
                      <a:gd name="T12" fmla="*/ 315 w 4"/>
                      <a:gd name="T13" fmla="*/ 0 h 1"/>
                      <a:gd name="T14" fmla="*/ 473 w 4"/>
                      <a:gd name="T15" fmla="*/ 0 h 1"/>
                      <a:gd name="T16" fmla="*/ 473 w 4"/>
                      <a:gd name="T17" fmla="*/ 0 h 1"/>
                      <a:gd name="T18" fmla="*/ 473 w 4"/>
                      <a:gd name="T19" fmla="*/ 0 h 1"/>
                      <a:gd name="T20" fmla="*/ 548 w 4"/>
                      <a:gd name="T21" fmla="*/ 0 h 1"/>
                      <a:gd name="T22" fmla="*/ 548 w 4"/>
                      <a:gd name="T23" fmla="*/ 0 h 1"/>
                      <a:gd name="T24" fmla="*/ 5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1" name="Freeform 11237"/>
                  <p:cNvSpPr>
                    <a:spLocks/>
                  </p:cNvSpPr>
                  <p:nvPr/>
                </p:nvSpPr>
                <p:spPr bwMode="auto">
                  <a:xfrm>
                    <a:off x="327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2" name="Freeform 11238"/>
                  <p:cNvSpPr>
                    <a:spLocks/>
                  </p:cNvSpPr>
                  <p:nvPr/>
                </p:nvSpPr>
                <p:spPr bwMode="auto">
                  <a:xfrm>
                    <a:off x="327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3" name="Freeform 11239"/>
                  <p:cNvSpPr>
                    <a:spLocks/>
                  </p:cNvSpPr>
                  <p:nvPr/>
                </p:nvSpPr>
                <p:spPr bwMode="auto">
                  <a:xfrm>
                    <a:off x="328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4" name="Freeform 11240"/>
                  <p:cNvSpPr>
                    <a:spLocks/>
                  </p:cNvSpPr>
                  <p:nvPr/>
                </p:nvSpPr>
                <p:spPr bwMode="auto">
                  <a:xfrm>
                    <a:off x="328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5" name="Freeform 11241"/>
                  <p:cNvSpPr>
                    <a:spLocks/>
                  </p:cNvSpPr>
                  <p:nvPr/>
                </p:nvSpPr>
                <p:spPr bwMode="auto">
                  <a:xfrm>
                    <a:off x="3288"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6" name="Freeform 11242"/>
                  <p:cNvSpPr>
                    <a:spLocks/>
                  </p:cNvSpPr>
                  <p:nvPr/>
                </p:nvSpPr>
                <p:spPr bwMode="auto">
                  <a:xfrm>
                    <a:off x="3298"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7" name="Freeform 11243"/>
                  <p:cNvSpPr>
                    <a:spLocks/>
                  </p:cNvSpPr>
                  <p:nvPr/>
                </p:nvSpPr>
                <p:spPr bwMode="auto">
                  <a:xfrm>
                    <a:off x="330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8" name="Freeform 11244"/>
                  <p:cNvSpPr>
                    <a:spLocks/>
                  </p:cNvSpPr>
                  <p:nvPr/>
                </p:nvSpPr>
                <p:spPr bwMode="auto">
                  <a:xfrm>
                    <a:off x="3311"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69" name="Freeform 11245"/>
                  <p:cNvSpPr>
                    <a:spLocks/>
                  </p:cNvSpPr>
                  <p:nvPr/>
                </p:nvSpPr>
                <p:spPr bwMode="auto">
                  <a:xfrm>
                    <a:off x="3319"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0" name="Freeform 11246"/>
                  <p:cNvSpPr>
                    <a:spLocks/>
                  </p:cNvSpPr>
                  <p:nvPr/>
                </p:nvSpPr>
                <p:spPr bwMode="auto">
                  <a:xfrm>
                    <a:off x="332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1" name="Freeform 11247"/>
                  <p:cNvSpPr>
                    <a:spLocks/>
                  </p:cNvSpPr>
                  <p:nvPr/>
                </p:nvSpPr>
                <p:spPr bwMode="auto">
                  <a:xfrm>
                    <a:off x="332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2" name="Freeform 11248"/>
                  <p:cNvSpPr>
                    <a:spLocks/>
                  </p:cNvSpPr>
                  <p:nvPr/>
                </p:nvSpPr>
                <p:spPr bwMode="auto">
                  <a:xfrm>
                    <a:off x="3328"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3" name="Freeform 11249"/>
                  <p:cNvSpPr>
                    <a:spLocks/>
                  </p:cNvSpPr>
                  <p:nvPr/>
                </p:nvSpPr>
                <p:spPr bwMode="auto">
                  <a:xfrm>
                    <a:off x="333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4" name="Freeform 11250"/>
                  <p:cNvSpPr>
                    <a:spLocks/>
                  </p:cNvSpPr>
                  <p:nvPr/>
                </p:nvSpPr>
                <p:spPr bwMode="auto">
                  <a:xfrm>
                    <a:off x="334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5" name="Freeform 11251"/>
                  <p:cNvSpPr>
                    <a:spLocks/>
                  </p:cNvSpPr>
                  <p:nvPr/>
                </p:nvSpPr>
                <p:spPr bwMode="auto">
                  <a:xfrm>
                    <a:off x="334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6" name="Freeform 11252"/>
                  <p:cNvSpPr>
                    <a:spLocks/>
                  </p:cNvSpPr>
                  <p:nvPr/>
                </p:nvSpPr>
                <p:spPr bwMode="auto">
                  <a:xfrm>
                    <a:off x="3347"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7" name="Freeform 11253"/>
                  <p:cNvSpPr>
                    <a:spLocks/>
                  </p:cNvSpPr>
                  <p:nvPr/>
                </p:nvSpPr>
                <p:spPr bwMode="auto">
                  <a:xfrm>
                    <a:off x="335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8" name="Freeform 11254"/>
                  <p:cNvSpPr>
                    <a:spLocks/>
                  </p:cNvSpPr>
                  <p:nvPr/>
                </p:nvSpPr>
                <p:spPr bwMode="auto">
                  <a:xfrm>
                    <a:off x="3357"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79" name="Freeform 11255"/>
                  <p:cNvSpPr>
                    <a:spLocks/>
                  </p:cNvSpPr>
                  <p:nvPr/>
                </p:nvSpPr>
                <p:spPr bwMode="auto">
                  <a:xfrm>
                    <a:off x="336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0" name="Freeform 11256"/>
                  <p:cNvSpPr>
                    <a:spLocks/>
                  </p:cNvSpPr>
                  <p:nvPr/>
                </p:nvSpPr>
                <p:spPr bwMode="auto">
                  <a:xfrm>
                    <a:off x="337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1" name="Freeform 11257"/>
                  <p:cNvSpPr>
                    <a:spLocks/>
                  </p:cNvSpPr>
                  <p:nvPr/>
                </p:nvSpPr>
                <p:spPr bwMode="auto">
                  <a:xfrm>
                    <a:off x="337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2" name="Freeform 11258"/>
                  <p:cNvSpPr>
                    <a:spLocks/>
                  </p:cNvSpPr>
                  <p:nvPr/>
                </p:nvSpPr>
                <p:spPr bwMode="auto">
                  <a:xfrm>
                    <a:off x="337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3" name="Freeform 11259"/>
                  <p:cNvSpPr>
                    <a:spLocks/>
                  </p:cNvSpPr>
                  <p:nvPr/>
                </p:nvSpPr>
                <p:spPr bwMode="auto">
                  <a:xfrm>
                    <a:off x="338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4" name="Freeform 11260"/>
                  <p:cNvSpPr>
                    <a:spLocks/>
                  </p:cNvSpPr>
                  <p:nvPr/>
                </p:nvSpPr>
                <p:spPr bwMode="auto">
                  <a:xfrm>
                    <a:off x="338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5" name="Freeform 11261"/>
                  <p:cNvSpPr>
                    <a:spLocks/>
                  </p:cNvSpPr>
                  <p:nvPr/>
                </p:nvSpPr>
                <p:spPr bwMode="auto">
                  <a:xfrm>
                    <a:off x="338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6" name="Freeform 11262"/>
                  <p:cNvSpPr>
                    <a:spLocks/>
                  </p:cNvSpPr>
                  <p:nvPr/>
                </p:nvSpPr>
                <p:spPr bwMode="auto">
                  <a:xfrm>
                    <a:off x="3390"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7" name="Freeform 11263"/>
                  <p:cNvSpPr>
                    <a:spLocks/>
                  </p:cNvSpPr>
                  <p:nvPr/>
                </p:nvSpPr>
                <p:spPr bwMode="auto">
                  <a:xfrm>
                    <a:off x="340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8" name="Freeform 11264"/>
                  <p:cNvSpPr>
                    <a:spLocks/>
                  </p:cNvSpPr>
                  <p:nvPr/>
                </p:nvSpPr>
                <p:spPr bwMode="auto">
                  <a:xfrm>
                    <a:off x="340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89" name="Freeform 11265"/>
                  <p:cNvSpPr>
                    <a:spLocks/>
                  </p:cNvSpPr>
                  <p:nvPr/>
                </p:nvSpPr>
                <p:spPr bwMode="auto">
                  <a:xfrm>
                    <a:off x="340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0" name="Freeform 11266"/>
                  <p:cNvSpPr>
                    <a:spLocks/>
                  </p:cNvSpPr>
                  <p:nvPr/>
                </p:nvSpPr>
                <p:spPr bwMode="auto">
                  <a:xfrm>
                    <a:off x="3411"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1" name="Freeform 11267"/>
                  <p:cNvSpPr>
                    <a:spLocks/>
                  </p:cNvSpPr>
                  <p:nvPr/>
                </p:nvSpPr>
                <p:spPr bwMode="auto">
                  <a:xfrm>
                    <a:off x="341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2" name="Freeform 11268"/>
                  <p:cNvSpPr>
                    <a:spLocks/>
                  </p:cNvSpPr>
                  <p:nvPr/>
                </p:nvSpPr>
                <p:spPr bwMode="auto">
                  <a:xfrm>
                    <a:off x="342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3" name="Freeform 11269"/>
                  <p:cNvSpPr>
                    <a:spLocks/>
                  </p:cNvSpPr>
                  <p:nvPr/>
                </p:nvSpPr>
                <p:spPr bwMode="auto">
                  <a:xfrm>
                    <a:off x="342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4" name="Freeform 11270"/>
                  <p:cNvSpPr>
                    <a:spLocks/>
                  </p:cNvSpPr>
                  <p:nvPr/>
                </p:nvSpPr>
                <p:spPr bwMode="auto">
                  <a:xfrm>
                    <a:off x="342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5" name="Freeform 11271"/>
                  <p:cNvSpPr>
                    <a:spLocks/>
                  </p:cNvSpPr>
                  <p:nvPr/>
                </p:nvSpPr>
                <p:spPr bwMode="auto">
                  <a:xfrm>
                    <a:off x="343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6" name="Freeform 11272"/>
                  <p:cNvSpPr>
                    <a:spLocks/>
                  </p:cNvSpPr>
                  <p:nvPr/>
                </p:nvSpPr>
                <p:spPr bwMode="auto">
                  <a:xfrm>
                    <a:off x="343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7" name="Freeform 11273"/>
                  <p:cNvSpPr>
                    <a:spLocks/>
                  </p:cNvSpPr>
                  <p:nvPr/>
                </p:nvSpPr>
                <p:spPr bwMode="auto">
                  <a:xfrm>
                    <a:off x="343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8" name="Freeform 11274"/>
                  <p:cNvSpPr>
                    <a:spLocks/>
                  </p:cNvSpPr>
                  <p:nvPr/>
                </p:nvSpPr>
                <p:spPr bwMode="auto">
                  <a:xfrm>
                    <a:off x="344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199" name="Freeform 11275"/>
                  <p:cNvSpPr>
                    <a:spLocks/>
                  </p:cNvSpPr>
                  <p:nvPr/>
                </p:nvSpPr>
                <p:spPr bwMode="auto">
                  <a:xfrm>
                    <a:off x="344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0" name="Freeform 11276"/>
                  <p:cNvSpPr>
                    <a:spLocks/>
                  </p:cNvSpPr>
                  <p:nvPr/>
                </p:nvSpPr>
                <p:spPr bwMode="auto">
                  <a:xfrm>
                    <a:off x="3451"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1" name="Freeform 11277"/>
                  <p:cNvSpPr>
                    <a:spLocks/>
                  </p:cNvSpPr>
                  <p:nvPr/>
                </p:nvSpPr>
                <p:spPr bwMode="auto">
                  <a:xfrm>
                    <a:off x="346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2" name="Freeform 11278"/>
                  <p:cNvSpPr>
                    <a:spLocks/>
                  </p:cNvSpPr>
                  <p:nvPr/>
                </p:nvSpPr>
                <p:spPr bwMode="auto">
                  <a:xfrm>
                    <a:off x="346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3" name="Freeform 11279"/>
                  <p:cNvSpPr>
                    <a:spLocks/>
                  </p:cNvSpPr>
                  <p:nvPr/>
                </p:nvSpPr>
                <p:spPr bwMode="auto">
                  <a:xfrm>
                    <a:off x="347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4" name="Freeform 11280"/>
                  <p:cNvSpPr>
                    <a:spLocks/>
                  </p:cNvSpPr>
                  <p:nvPr/>
                </p:nvSpPr>
                <p:spPr bwMode="auto">
                  <a:xfrm>
                    <a:off x="3477"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5" name="Freeform 11281"/>
                  <p:cNvSpPr>
                    <a:spLocks/>
                  </p:cNvSpPr>
                  <p:nvPr/>
                </p:nvSpPr>
                <p:spPr bwMode="auto">
                  <a:xfrm>
                    <a:off x="348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6" name="Freeform 11282"/>
                  <p:cNvSpPr>
                    <a:spLocks/>
                  </p:cNvSpPr>
                  <p:nvPr/>
                </p:nvSpPr>
                <p:spPr bwMode="auto">
                  <a:xfrm>
                    <a:off x="348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7" name="Freeform 11283"/>
                  <p:cNvSpPr>
                    <a:spLocks/>
                  </p:cNvSpPr>
                  <p:nvPr/>
                </p:nvSpPr>
                <p:spPr bwMode="auto">
                  <a:xfrm>
                    <a:off x="3490"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8" name="Freeform 11284"/>
                  <p:cNvSpPr>
                    <a:spLocks/>
                  </p:cNvSpPr>
                  <p:nvPr/>
                </p:nvSpPr>
                <p:spPr bwMode="auto">
                  <a:xfrm>
                    <a:off x="3491" y="3741"/>
                    <a:ext cx="16" cy="1"/>
                  </a:xfrm>
                  <a:custGeom>
                    <a:avLst/>
                    <a:gdLst>
                      <a:gd name="T0" fmla="*/ 0 w 9"/>
                      <a:gd name="T1" fmla="*/ 0 h 1"/>
                      <a:gd name="T2" fmla="*/ 1170 w 9"/>
                      <a:gd name="T3" fmla="*/ 0 h 1"/>
                      <a:gd name="T4" fmla="*/ 1170 w 9"/>
                      <a:gd name="T5" fmla="*/ 0 h 1"/>
                      <a:gd name="T6" fmla="*/ 1170 w 9"/>
                      <a:gd name="T7" fmla="*/ 0 h 1"/>
                      <a:gd name="T8" fmla="*/ 2080 w 9"/>
                      <a:gd name="T9" fmla="*/ 0 h 1"/>
                      <a:gd name="T10" fmla="*/ 2080 w 9"/>
                      <a:gd name="T11" fmla="*/ 0 h 1"/>
                      <a:gd name="T12" fmla="*/ 2080 w 9"/>
                      <a:gd name="T13" fmla="*/ 0 h 1"/>
                      <a:gd name="T14" fmla="*/ 2809 w 9"/>
                      <a:gd name="T15" fmla="*/ 0 h 1"/>
                      <a:gd name="T16" fmla="*/ 2809 w 9"/>
                      <a:gd name="T17" fmla="*/ 0 h 1"/>
                      <a:gd name="T18" fmla="*/ 2809 w 9"/>
                      <a:gd name="T19" fmla="*/ 0 h 1"/>
                      <a:gd name="T20" fmla="*/ 3698 w 9"/>
                      <a:gd name="T21" fmla="*/ 0 h 1"/>
                      <a:gd name="T22" fmla="*/ 3698 w 9"/>
                      <a:gd name="T23" fmla="*/ 0 h 1"/>
                      <a:gd name="T24" fmla="*/ 3698 w 9"/>
                      <a:gd name="T25" fmla="*/ 0 h 1"/>
                      <a:gd name="T26" fmla="*/ 4994 w 9"/>
                      <a:gd name="T27" fmla="*/ 0 h 1"/>
                      <a:gd name="T28" fmla="*/ 4994 w 9"/>
                      <a:gd name="T29" fmla="*/ 0 h 1"/>
                      <a:gd name="T30" fmla="*/ 4994 w 9"/>
                      <a:gd name="T31" fmla="*/ 0 h 1"/>
                      <a:gd name="T32" fmla="*/ 6409 w 9"/>
                      <a:gd name="T33" fmla="*/ 0 h 1"/>
                      <a:gd name="T34" fmla="*/ 6409 w 9"/>
                      <a:gd name="T35" fmla="*/ 0 h 1"/>
                      <a:gd name="T36" fmla="*/ 6409 w 9"/>
                      <a:gd name="T37" fmla="*/ 0 h 1"/>
                      <a:gd name="T38" fmla="*/ 6574 w 9"/>
                      <a:gd name="T39" fmla="*/ 0 h 1"/>
                      <a:gd name="T40" fmla="*/ 6574 w 9"/>
                      <a:gd name="T41" fmla="*/ 0 h 1"/>
                      <a:gd name="T42" fmla="*/ 6574 w 9"/>
                      <a:gd name="T43" fmla="*/ 0 h 1"/>
                      <a:gd name="T44" fmla="*/ 7794 w 9"/>
                      <a:gd name="T45" fmla="*/ 0 h 1"/>
                      <a:gd name="T46" fmla="*/ 7794 w 9"/>
                      <a:gd name="T47" fmla="*/ 0 h 1"/>
                      <a:gd name="T48" fmla="*/ 7794 w 9"/>
                      <a:gd name="T49" fmla="*/ 0 h 1"/>
                      <a:gd name="T50" fmla="*/ 8878 w 9"/>
                      <a:gd name="T51" fmla="*/ 0 h 1"/>
                      <a:gd name="T52" fmla="*/ 8878 w 9"/>
                      <a:gd name="T53" fmla="*/ 0 h 1"/>
                      <a:gd name="T54" fmla="*/ 8878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09" name="Freeform 11285"/>
                  <p:cNvSpPr>
                    <a:spLocks/>
                  </p:cNvSpPr>
                  <p:nvPr/>
                </p:nvSpPr>
                <p:spPr bwMode="auto">
                  <a:xfrm>
                    <a:off x="3507"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0" name="Freeform 11286"/>
                  <p:cNvSpPr>
                    <a:spLocks/>
                  </p:cNvSpPr>
                  <p:nvPr/>
                </p:nvSpPr>
                <p:spPr bwMode="auto">
                  <a:xfrm>
                    <a:off x="351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1" name="Freeform 11287"/>
                  <p:cNvSpPr>
                    <a:spLocks/>
                  </p:cNvSpPr>
                  <p:nvPr/>
                </p:nvSpPr>
                <p:spPr bwMode="auto">
                  <a:xfrm>
                    <a:off x="351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2" name="Freeform 11288"/>
                  <p:cNvSpPr>
                    <a:spLocks/>
                  </p:cNvSpPr>
                  <p:nvPr/>
                </p:nvSpPr>
                <p:spPr bwMode="auto">
                  <a:xfrm>
                    <a:off x="3521"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3" name="Freeform 11289"/>
                  <p:cNvSpPr>
                    <a:spLocks/>
                  </p:cNvSpPr>
                  <p:nvPr/>
                </p:nvSpPr>
                <p:spPr bwMode="auto">
                  <a:xfrm>
                    <a:off x="352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4" name="Freeform 11290"/>
                  <p:cNvSpPr>
                    <a:spLocks/>
                  </p:cNvSpPr>
                  <p:nvPr/>
                </p:nvSpPr>
                <p:spPr bwMode="auto">
                  <a:xfrm>
                    <a:off x="353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5" name="Freeform 11291"/>
                  <p:cNvSpPr>
                    <a:spLocks/>
                  </p:cNvSpPr>
                  <p:nvPr/>
                </p:nvSpPr>
                <p:spPr bwMode="auto">
                  <a:xfrm>
                    <a:off x="353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6" name="Freeform 11292"/>
                  <p:cNvSpPr>
                    <a:spLocks/>
                  </p:cNvSpPr>
                  <p:nvPr/>
                </p:nvSpPr>
                <p:spPr bwMode="auto">
                  <a:xfrm>
                    <a:off x="353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7" name="Freeform 11293"/>
                  <p:cNvSpPr>
                    <a:spLocks/>
                  </p:cNvSpPr>
                  <p:nvPr/>
                </p:nvSpPr>
                <p:spPr bwMode="auto">
                  <a:xfrm>
                    <a:off x="354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8" name="Freeform 11294"/>
                  <p:cNvSpPr>
                    <a:spLocks/>
                  </p:cNvSpPr>
                  <p:nvPr/>
                </p:nvSpPr>
                <p:spPr bwMode="auto">
                  <a:xfrm>
                    <a:off x="3545"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19" name="Freeform 11295"/>
                  <p:cNvSpPr>
                    <a:spLocks/>
                  </p:cNvSpPr>
                  <p:nvPr/>
                </p:nvSpPr>
                <p:spPr bwMode="auto">
                  <a:xfrm>
                    <a:off x="355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0" name="Freeform 11296"/>
                  <p:cNvSpPr>
                    <a:spLocks/>
                  </p:cNvSpPr>
                  <p:nvPr/>
                </p:nvSpPr>
                <p:spPr bwMode="auto">
                  <a:xfrm>
                    <a:off x="3557"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1" name="Freeform 11297"/>
                  <p:cNvSpPr>
                    <a:spLocks/>
                  </p:cNvSpPr>
                  <p:nvPr/>
                </p:nvSpPr>
                <p:spPr bwMode="auto">
                  <a:xfrm>
                    <a:off x="356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2" name="Freeform 11298"/>
                  <p:cNvSpPr>
                    <a:spLocks/>
                  </p:cNvSpPr>
                  <p:nvPr/>
                </p:nvSpPr>
                <p:spPr bwMode="auto">
                  <a:xfrm>
                    <a:off x="356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3" name="Freeform 11299"/>
                  <p:cNvSpPr>
                    <a:spLocks/>
                  </p:cNvSpPr>
                  <p:nvPr/>
                </p:nvSpPr>
                <p:spPr bwMode="auto">
                  <a:xfrm>
                    <a:off x="3571"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4" name="Freeform 11300"/>
                  <p:cNvSpPr>
                    <a:spLocks/>
                  </p:cNvSpPr>
                  <p:nvPr/>
                </p:nvSpPr>
                <p:spPr bwMode="auto">
                  <a:xfrm>
                    <a:off x="3580"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5" name="Freeform 11301"/>
                  <p:cNvSpPr>
                    <a:spLocks/>
                  </p:cNvSpPr>
                  <p:nvPr/>
                </p:nvSpPr>
                <p:spPr bwMode="auto">
                  <a:xfrm>
                    <a:off x="358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6" name="Freeform 11302"/>
                  <p:cNvSpPr>
                    <a:spLocks/>
                  </p:cNvSpPr>
                  <p:nvPr/>
                </p:nvSpPr>
                <p:spPr bwMode="auto">
                  <a:xfrm>
                    <a:off x="358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7" name="Freeform 11303"/>
                  <p:cNvSpPr>
                    <a:spLocks/>
                  </p:cNvSpPr>
                  <p:nvPr/>
                </p:nvSpPr>
                <p:spPr bwMode="auto">
                  <a:xfrm>
                    <a:off x="3596"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8" name="Freeform 11304"/>
                  <p:cNvSpPr>
                    <a:spLocks/>
                  </p:cNvSpPr>
                  <p:nvPr/>
                </p:nvSpPr>
                <p:spPr bwMode="auto">
                  <a:xfrm>
                    <a:off x="360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29" name="Freeform 11305"/>
                  <p:cNvSpPr>
                    <a:spLocks/>
                  </p:cNvSpPr>
                  <p:nvPr/>
                </p:nvSpPr>
                <p:spPr bwMode="auto">
                  <a:xfrm>
                    <a:off x="3608"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0" name="Freeform 11306"/>
                  <p:cNvSpPr>
                    <a:spLocks/>
                  </p:cNvSpPr>
                  <p:nvPr/>
                </p:nvSpPr>
                <p:spPr bwMode="auto">
                  <a:xfrm>
                    <a:off x="361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1" name="Freeform 11307"/>
                  <p:cNvSpPr>
                    <a:spLocks/>
                  </p:cNvSpPr>
                  <p:nvPr/>
                </p:nvSpPr>
                <p:spPr bwMode="auto">
                  <a:xfrm>
                    <a:off x="3618"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2" name="Freeform 11308"/>
                  <p:cNvSpPr>
                    <a:spLocks/>
                  </p:cNvSpPr>
                  <p:nvPr/>
                </p:nvSpPr>
                <p:spPr bwMode="auto">
                  <a:xfrm>
                    <a:off x="362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3" name="Freeform 11309"/>
                  <p:cNvSpPr>
                    <a:spLocks/>
                  </p:cNvSpPr>
                  <p:nvPr/>
                </p:nvSpPr>
                <p:spPr bwMode="auto">
                  <a:xfrm>
                    <a:off x="363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4" name="Freeform 11310"/>
                  <p:cNvSpPr>
                    <a:spLocks/>
                  </p:cNvSpPr>
                  <p:nvPr/>
                </p:nvSpPr>
                <p:spPr bwMode="auto">
                  <a:xfrm>
                    <a:off x="363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235" name="Freeform 11311"/>
                  <p:cNvSpPr>
                    <a:spLocks/>
                  </p:cNvSpPr>
                  <p:nvPr/>
                </p:nvSpPr>
                <p:spPr bwMode="auto">
                  <a:xfrm>
                    <a:off x="363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grpSp>
            <p:nvGrpSpPr>
              <p:cNvPr id="21519" name="Group 11313"/>
              <p:cNvGrpSpPr>
                <a:grpSpLocks/>
              </p:cNvGrpSpPr>
              <p:nvPr/>
            </p:nvGrpSpPr>
            <p:grpSpPr bwMode="auto">
              <a:xfrm>
                <a:off x="5400133" y="2880146"/>
                <a:ext cx="463658" cy="3548"/>
                <a:chOff x="3639" y="3739"/>
                <a:chExt cx="897" cy="3"/>
              </a:xfrm>
            </p:grpSpPr>
            <p:sp>
              <p:nvSpPr>
                <p:cNvPr id="22833" name="Freeform 11314"/>
                <p:cNvSpPr>
                  <a:spLocks/>
                </p:cNvSpPr>
                <p:nvPr/>
              </p:nvSpPr>
              <p:spPr bwMode="auto">
                <a:xfrm>
                  <a:off x="363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4" name="Freeform 11315"/>
                <p:cNvSpPr>
                  <a:spLocks/>
                </p:cNvSpPr>
                <p:nvPr/>
              </p:nvSpPr>
              <p:spPr bwMode="auto">
                <a:xfrm>
                  <a:off x="364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5" name="Freeform 11316"/>
                <p:cNvSpPr>
                  <a:spLocks/>
                </p:cNvSpPr>
                <p:nvPr/>
              </p:nvSpPr>
              <p:spPr bwMode="auto">
                <a:xfrm>
                  <a:off x="364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6" name="Freeform 11317"/>
                <p:cNvSpPr>
                  <a:spLocks/>
                </p:cNvSpPr>
                <p:nvPr/>
              </p:nvSpPr>
              <p:spPr bwMode="auto">
                <a:xfrm>
                  <a:off x="364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7" name="Freeform 11318"/>
                <p:cNvSpPr>
                  <a:spLocks/>
                </p:cNvSpPr>
                <p:nvPr/>
              </p:nvSpPr>
              <p:spPr bwMode="auto">
                <a:xfrm>
                  <a:off x="365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8" name="Freeform 11319"/>
                <p:cNvSpPr>
                  <a:spLocks/>
                </p:cNvSpPr>
                <p:nvPr/>
              </p:nvSpPr>
              <p:spPr bwMode="auto">
                <a:xfrm>
                  <a:off x="3655" y="3739"/>
                  <a:ext cx="38" cy="2"/>
                </a:xfrm>
                <a:custGeom>
                  <a:avLst/>
                  <a:gdLst>
                    <a:gd name="T0" fmla="*/ 738 w 22"/>
                    <a:gd name="T1" fmla="*/ 2 h 2"/>
                    <a:gd name="T2" fmla="*/ 738 w 22"/>
                    <a:gd name="T3" fmla="*/ 2 h 2"/>
                    <a:gd name="T4" fmla="*/ 1275 w 22"/>
                    <a:gd name="T5" fmla="*/ 2 h 2"/>
                    <a:gd name="T6" fmla="*/ 2202 w 22"/>
                    <a:gd name="T7" fmla="*/ 2 h 2"/>
                    <a:gd name="T8" fmla="*/ 2202 w 22"/>
                    <a:gd name="T9" fmla="*/ 2 h 2"/>
                    <a:gd name="T10" fmla="*/ 2850 w 22"/>
                    <a:gd name="T11" fmla="*/ 2 h 2"/>
                    <a:gd name="T12" fmla="*/ 3803 w 22"/>
                    <a:gd name="T13" fmla="*/ 2 h 2"/>
                    <a:gd name="T14" fmla="*/ 3803 w 22"/>
                    <a:gd name="T15" fmla="*/ 2 h 2"/>
                    <a:gd name="T16" fmla="*/ 3954 w 22"/>
                    <a:gd name="T17" fmla="*/ 2 h 2"/>
                    <a:gd name="T18" fmla="*/ 4923 w 22"/>
                    <a:gd name="T19" fmla="*/ 2 h 2"/>
                    <a:gd name="T20" fmla="*/ 4923 w 22"/>
                    <a:gd name="T21" fmla="*/ 2 h 2"/>
                    <a:gd name="T22" fmla="*/ 5627 w 22"/>
                    <a:gd name="T23" fmla="*/ 2 h 2"/>
                    <a:gd name="T24" fmla="*/ 6569 w 22"/>
                    <a:gd name="T25" fmla="*/ 2 h 2"/>
                    <a:gd name="T26" fmla="*/ 6569 w 22"/>
                    <a:gd name="T27" fmla="*/ 2 h 2"/>
                    <a:gd name="T28" fmla="*/ 6830 w 22"/>
                    <a:gd name="T29" fmla="*/ 2 h 2"/>
                    <a:gd name="T30" fmla="*/ 7750 w 22"/>
                    <a:gd name="T31" fmla="*/ 2 h 2"/>
                    <a:gd name="T32" fmla="*/ 7750 w 22"/>
                    <a:gd name="T33" fmla="*/ 2 h 2"/>
                    <a:gd name="T34" fmla="*/ 8503 w 22"/>
                    <a:gd name="T35" fmla="*/ 2 h 2"/>
                    <a:gd name="T36" fmla="*/ 9022 w 22"/>
                    <a:gd name="T37" fmla="*/ 1 h 2"/>
                    <a:gd name="T38" fmla="*/ 9022 w 22"/>
                    <a:gd name="T39" fmla="*/ 1 h 2"/>
                    <a:gd name="T40" fmla="*/ 9719 w 22"/>
                    <a:gd name="T41" fmla="*/ 1 h 2"/>
                    <a:gd name="T42" fmla="*/ 10671 w 22"/>
                    <a:gd name="T43" fmla="*/ 1 h 2"/>
                    <a:gd name="T44" fmla="*/ 10671 w 22"/>
                    <a:gd name="T45" fmla="*/ 1 h 2"/>
                    <a:gd name="T46" fmla="*/ 11346 w 22"/>
                    <a:gd name="T47" fmla="*/ 1 h 2"/>
                    <a:gd name="T48" fmla="*/ 11797 w 22"/>
                    <a:gd name="T49" fmla="*/ 1 h 2"/>
                    <a:gd name="T50" fmla="*/ 11797 w 22"/>
                    <a:gd name="T51" fmla="*/ 1 h 2"/>
                    <a:gd name="T52" fmla="*/ 12746 w 22"/>
                    <a:gd name="T53" fmla="*/ 1 h 2"/>
                    <a:gd name="T54" fmla="*/ 13386 w 22"/>
                    <a:gd name="T55" fmla="*/ 0 h 2"/>
                    <a:gd name="T56" fmla="*/ 13386 w 22"/>
                    <a:gd name="T57" fmla="*/ 0 h 2"/>
                    <a:gd name="T58" fmla="*/ 14271 w 22"/>
                    <a:gd name="T59" fmla="*/ 0 h 2"/>
                    <a:gd name="T60" fmla="*/ 14687 w 22"/>
                    <a:gd name="T61" fmla="*/ 0 h 2"/>
                    <a:gd name="T62" fmla="*/ 14687 w 22"/>
                    <a:gd name="T63" fmla="*/ 0 h 2"/>
                    <a:gd name="T64" fmla="*/ 15583 w 22"/>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 h="2">
                      <a:moveTo>
                        <a:pt x="0" y="2"/>
                      </a:moveTo>
                      <a:lnTo>
                        <a:pt x="1" y="2"/>
                      </a:lnTo>
                      <a:lnTo>
                        <a:pt x="2" y="2"/>
                      </a:lnTo>
                      <a:lnTo>
                        <a:pt x="3" y="2"/>
                      </a:lnTo>
                      <a:lnTo>
                        <a:pt x="4" y="2"/>
                      </a:lnTo>
                      <a:lnTo>
                        <a:pt x="5" y="2"/>
                      </a:lnTo>
                      <a:lnTo>
                        <a:pt x="6" y="2"/>
                      </a:lnTo>
                      <a:lnTo>
                        <a:pt x="7" y="2"/>
                      </a:lnTo>
                      <a:lnTo>
                        <a:pt x="8" y="2"/>
                      </a:lnTo>
                      <a:lnTo>
                        <a:pt x="9" y="2"/>
                      </a:lnTo>
                      <a:lnTo>
                        <a:pt x="10" y="2"/>
                      </a:lnTo>
                      <a:lnTo>
                        <a:pt x="11" y="2"/>
                      </a:lnTo>
                      <a:lnTo>
                        <a:pt x="12" y="2"/>
                      </a:lnTo>
                      <a:lnTo>
                        <a:pt x="12" y="1"/>
                      </a:lnTo>
                      <a:lnTo>
                        <a:pt x="13" y="1"/>
                      </a:lnTo>
                      <a:lnTo>
                        <a:pt x="14" y="1"/>
                      </a:lnTo>
                      <a:lnTo>
                        <a:pt x="15" y="1"/>
                      </a:lnTo>
                      <a:lnTo>
                        <a:pt x="16" y="1"/>
                      </a:lnTo>
                      <a:lnTo>
                        <a:pt x="17" y="1"/>
                      </a:lnTo>
                      <a:lnTo>
                        <a:pt x="18" y="1"/>
                      </a:lnTo>
                      <a:lnTo>
                        <a:pt x="18" y="0"/>
                      </a:lnTo>
                      <a:lnTo>
                        <a:pt x="19" y="0"/>
                      </a:lnTo>
                      <a:lnTo>
                        <a:pt x="20" y="0"/>
                      </a:lnTo>
                      <a:lnTo>
                        <a:pt x="21" y="0"/>
                      </a:lnTo>
                      <a:lnTo>
                        <a:pt x="2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9" name="Freeform 11320"/>
                <p:cNvSpPr>
                  <a:spLocks/>
                </p:cNvSpPr>
                <p:nvPr/>
              </p:nvSpPr>
              <p:spPr bwMode="auto">
                <a:xfrm>
                  <a:off x="3693"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0" name="Freeform 11321"/>
                <p:cNvSpPr>
                  <a:spLocks/>
                </p:cNvSpPr>
                <p:nvPr/>
              </p:nvSpPr>
              <p:spPr bwMode="auto">
                <a:xfrm>
                  <a:off x="3695"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1" name="Freeform 11322"/>
                <p:cNvSpPr>
                  <a:spLocks/>
                </p:cNvSpPr>
                <p:nvPr/>
              </p:nvSpPr>
              <p:spPr bwMode="auto">
                <a:xfrm>
                  <a:off x="3697" y="3739"/>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2" name="Freeform 11323"/>
                <p:cNvSpPr>
                  <a:spLocks/>
                </p:cNvSpPr>
                <p:nvPr/>
              </p:nvSpPr>
              <p:spPr bwMode="auto">
                <a:xfrm>
                  <a:off x="3698"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3" name="Freeform 11324"/>
                <p:cNvSpPr>
                  <a:spLocks/>
                </p:cNvSpPr>
                <p:nvPr/>
              </p:nvSpPr>
              <p:spPr bwMode="auto">
                <a:xfrm>
                  <a:off x="370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4" name="Freeform 11325"/>
                <p:cNvSpPr>
                  <a:spLocks/>
                </p:cNvSpPr>
                <p:nvPr/>
              </p:nvSpPr>
              <p:spPr bwMode="auto">
                <a:xfrm>
                  <a:off x="3702"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5" name="Freeform 11326"/>
                <p:cNvSpPr>
                  <a:spLocks/>
                </p:cNvSpPr>
                <p:nvPr/>
              </p:nvSpPr>
              <p:spPr bwMode="auto">
                <a:xfrm>
                  <a:off x="370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6" name="Freeform 11327"/>
                <p:cNvSpPr>
                  <a:spLocks/>
                </p:cNvSpPr>
                <p:nvPr/>
              </p:nvSpPr>
              <p:spPr bwMode="auto">
                <a:xfrm>
                  <a:off x="370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7" name="Freeform 11328"/>
                <p:cNvSpPr>
                  <a:spLocks/>
                </p:cNvSpPr>
                <p:nvPr/>
              </p:nvSpPr>
              <p:spPr bwMode="auto">
                <a:xfrm>
                  <a:off x="370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8" name="Freeform 11329"/>
                <p:cNvSpPr>
                  <a:spLocks/>
                </p:cNvSpPr>
                <p:nvPr/>
              </p:nvSpPr>
              <p:spPr bwMode="auto">
                <a:xfrm>
                  <a:off x="3709" y="374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49" name="Freeform 11330"/>
                <p:cNvSpPr>
                  <a:spLocks/>
                </p:cNvSpPr>
                <p:nvPr/>
              </p:nvSpPr>
              <p:spPr bwMode="auto">
                <a:xfrm>
                  <a:off x="371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0" name="Freeform 11331"/>
                <p:cNvSpPr>
                  <a:spLocks/>
                </p:cNvSpPr>
                <p:nvPr/>
              </p:nvSpPr>
              <p:spPr bwMode="auto">
                <a:xfrm>
                  <a:off x="371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1" name="Freeform 11332"/>
                <p:cNvSpPr>
                  <a:spLocks/>
                </p:cNvSpPr>
                <p:nvPr/>
              </p:nvSpPr>
              <p:spPr bwMode="auto">
                <a:xfrm>
                  <a:off x="371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2" name="Freeform 11333"/>
                <p:cNvSpPr>
                  <a:spLocks/>
                </p:cNvSpPr>
                <p:nvPr/>
              </p:nvSpPr>
              <p:spPr bwMode="auto">
                <a:xfrm>
                  <a:off x="371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3" name="Freeform 11334"/>
                <p:cNvSpPr>
                  <a:spLocks/>
                </p:cNvSpPr>
                <p:nvPr/>
              </p:nvSpPr>
              <p:spPr bwMode="auto">
                <a:xfrm>
                  <a:off x="371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4" name="Freeform 11335"/>
                <p:cNvSpPr>
                  <a:spLocks/>
                </p:cNvSpPr>
                <p:nvPr/>
              </p:nvSpPr>
              <p:spPr bwMode="auto">
                <a:xfrm>
                  <a:off x="371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5" name="Freeform 11336"/>
                <p:cNvSpPr>
                  <a:spLocks/>
                </p:cNvSpPr>
                <p:nvPr/>
              </p:nvSpPr>
              <p:spPr bwMode="auto">
                <a:xfrm>
                  <a:off x="372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6" name="Freeform 11337"/>
                <p:cNvSpPr>
                  <a:spLocks/>
                </p:cNvSpPr>
                <p:nvPr/>
              </p:nvSpPr>
              <p:spPr bwMode="auto">
                <a:xfrm>
                  <a:off x="372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7" name="Freeform 11338"/>
                <p:cNvSpPr>
                  <a:spLocks/>
                </p:cNvSpPr>
                <p:nvPr/>
              </p:nvSpPr>
              <p:spPr bwMode="auto">
                <a:xfrm>
                  <a:off x="373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8" name="Freeform 11339"/>
                <p:cNvSpPr>
                  <a:spLocks/>
                </p:cNvSpPr>
                <p:nvPr/>
              </p:nvSpPr>
              <p:spPr bwMode="auto">
                <a:xfrm>
                  <a:off x="373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59" name="Freeform 11340"/>
                <p:cNvSpPr>
                  <a:spLocks/>
                </p:cNvSpPr>
                <p:nvPr/>
              </p:nvSpPr>
              <p:spPr bwMode="auto">
                <a:xfrm>
                  <a:off x="373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0" name="Freeform 11341"/>
                <p:cNvSpPr>
                  <a:spLocks/>
                </p:cNvSpPr>
                <p:nvPr/>
              </p:nvSpPr>
              <p:spPr bwMode="auto">
                <a:xfrm>
                  <a:off x="374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1" name="Freeform 11342"/>
                <p:cNvSpPr>
                  <a:spLocks/>
                </p:cNvSpPr>
                <p:nvPr/>
              </p:nvSpPr>
              <p:spPr bwMode="auto">
                <a:xfrm>
                  <a:off x="374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2" name="Freeform 11343"/>
                <p:cNvSpPr>
                  <a:spLocks/>
                </p:cNvSpPr>
                <p:nvPr/>
              </p:nvSpPr>
              <p:spPr bwMode="auto">
                <a:xfrm>
                  <a:off x="374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3" name="Freeform 11344"/>
                <p:cNvSpPr>
                  <a:spLocks/>
                </p:cNvSpPr>
                <p:nvPr/>
              </p:nvSpPr>
              <p:spPr bwMode="auto">
                <a:xfrm>
                  <a:off x="375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4" name="Freeform 11345"/>
                <p:cNvSpPr>
                  <a:spLocks/>
                </p:cNvSpPr>
                <p:nvPr/>
              </p:nvSpPr>
              <p:spPr bwMode="auto">
                <a:xfrm>
                  <a:off x="375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5" name="Freeform 11346"/>
                <p:cNvSpPr>
                  <a:spLocks/>
                </p:cNvSpPr>
                <p:nvPr/>
              </p:nvSpPr>
              <p:spPr bwMode="auto">
                <a:xfrm>
                  <a:off x="3759"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6" name="Freeform 11347"/>
                <p:cNvSpPr>
                  <a:spLocks/>
                </p:cNvSpPr>
                <p:nvPr/>
              </p:nvSpPr>
              <p:spPr bwMode="auto">
                <a:xfrm>
                  <a:off x="376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7" name="Freeform 11348"/>
                <p:cNvSpPr>
                  <a:spLocks/>
                </p:cNvSpPr>
                <p:nvPr/>
              </p:nvSpPr>
              <p:spPr bwMode="auto">
                <a:xfrm>
                  <a:off x="377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8" name="Freeform 11349"/>
                <p:cNvSpPr>
                  <a:spLocks/>
                </p:cNvSpPr>
                <p:nvPr/>
              </p:nvSpPr>
              <p:spPr bwMode="auto">
                <a:xfrm>
                  <a:off x="377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69" name="Freeform 11350"/>
                <p:cNvSpPr>
                  <a:spLocks/>
                </p:cNvSpPr>
                <p:nvPr/>
              </p:nvSpPr>
              <p:spPr bwMode="auto">
                <a:xfrm>
                  <a:off x="377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0" name="Freeform 11351"/>
                <p:cNvSpPr>
                  <a:spLocks/>
                </p:cNvSpPr>
                <p:nvPr/>
              </p:nvSpPr>
              <p:spPr bwMode="auto">
                <a:xfrm>
                  <a:off x="3780"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1" name="Freeform 11352"/>
                <p:cNvSpPr>
                  <a:spLocks/>
                </p:cNvSpPr>
                <p:nvPr/>
              </p:nvSpPr>
              <p:spPr bwMode="auto">
                <a:xfrm>
                  <a:off x="3783"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2" name="Freeform 11353"/>
                <p:cNvSpPr>
                  <a:spLocks/>
                </p:cNvSpPr>
                <p:nvPr/>
              </p:nvSpPr>
              <p:spPr bwMode="auto">
                <a:xfrm>
                  <a:off x="379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3" name="Freeform 11354"/>
                <p:cNvSpPr>
                  <a:spLocks/>
                </p:cNvSpPr>
                <p:nvPr/>
              </p:nvSpPr>
              <p:spPr bwMode="auto">
                <a:xfrm>
                  <a:off x="379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4" name="Freeform 11355"/>
                <p:cNvSpPr>
                  <a:spLocks/>
                </p:cNvSpPr>
                <p:nvPr/>
              </p:nvSpPr>
              <p:spPr bwMode="auto">
                <a:xfrm>
                  <a:off x="380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5" name="Freeform 11356"/>
                <p:cNvSpPr>
                  <a:spLocks/>
                </p:cNvSpPr>
                <p:nvPr/>
              </p:nvSpPr>
              <p:spPr bwMode="auto">
                <a:xfrm>
                  <a:off x="380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6" name="Freeform 11357"/>
                <p:cNvSpPr>
                  <a:spLocks/>
                </p:cNvSpPr>
                <p:nvPr/>
              </p:nvSpPr>
              <p:spPr bwMode="auto">
                <a:xfrm>
                  <a:off x="381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7" name="Freeform 11358"/>
                <p:cNvSpPr>
                  <a:spLocks/>
                </p:cNvSpPr>
                <p:nvPr/>
              </p:nvSpPr>
              <p:spPr bwMode="auto">
                <a:xfrm>
                  <a:off x="3815"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8" name="Freeform 11359"/>
                <p:cNvSpPr>
                  <a:spLocks/>
                </p:cNvSpPr>
                <p:nvPr/>
              </p:nvSpPr>
              <p:spPr bwMode="auto">
                <a:xfrm>
                  <a:off x="3823"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79" name="Freeform 11360"/>
                <p:cNvSpPr>
                  <a:spLocks/>
                </p:cNvSpPr>
                <p:nvPr/>
              </p:nvSpPr>
              <p:spPr bwMode="auto">
                <a:xfrm>
                  <a:off x="3829"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0" name="Freeform 11361"/>
                <p:cNvSpPr>
                  <a:spLocks/>
                </p:cNvSpPr>
                <p:nvPr/>
              </p:nvSpPr>
              <p:spPr bwMode="auto">
                <a:xfrm>
                  <a:off x="383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1" name="Freeform 11362"/>
                <p:cNvSpPr>
                  <a:spLocks/>
                </p:cNvSpPr>
                <p:nvPr/>
              </p:nvSpPr>
              <p:spPr bwMode="auto">
                <a:xfrm>
                  <a:off x="383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2" name="Freeform 11363"/>
                <p:cNvSpPr>
                  <a:spLocks/>
                </p:cNvSpPr>
                <p:nvPr/>
              </p:nvSpPr>
              <p:spPr bwMode="auto">
                <a:xfrm>
                  <a:off x="3843"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3" name="Freeform 11364"/>
                <p:cNvSpPr>
                  <a:spLocks/>
                </p:cNvSpPr>
                <p:nvPr/>
              </p:nvSpPr>
              <p:spPr bwMode="auto">
                <a:xfrm>
                  <a:off x="3850"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4" name="Freeform 11365"/>
                <p:cNvSpPr>
                  <a:spLocks/>
                </p:cNvSpPr>
                <p:nvPr/>
              </p:nvSpPr>
              <p:spPr bwMode="auto">
                <a:xfrm>
                  <a:off x="3851"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5" name="Freeform 11366"/>
                <p:cNvSpPr>
                  <a:spLocks/>
                </p:cNvSpPr>
                <p:nvPr/>
              </p:nvSpPr>
              <p:spPr bwMode="auto">
                <a:xfrm>
                  <a:off x="3865" y="3740"/>
                  <a:ext cx="21" cy="1"/>
                </a:xfrm>
                <a:custGeom>
                  <a:avLst/>
                  <a:gdLst>
                    <a:gd name="T0" fmla="*/ 0 w 12"/>
                    <a:gd name="T1" fmla="*/ 1 h 1"/>
                    <a:gd name="T2" fmla="*/ 1073 w 12"/>
                    <a:gd name="T3" fmla="*/ 1 h 1"/>
                    <a:gd name="T4" fmla="*/ 1073 w 12"/>
                    <a:gd name="T5" fmla="*/ 1 h 1"/>
                    <a:gd name="T6" fmla="*/ 1073 w 12"/>
                    <a:gd name="T7" fmla="*/ 1 h 1"/>
                    <a:gd name="T8" fmla="*/ 1878 w 12"/>
                    <a:gd name="T9" fmla="*/ 1 h 1"/>
                    <a:gd name="T10" fmla="*/ 1878 w 12"/>
                    <a:gd name="T11" fmla="*/ 1 h 1"/>
                    <a:gd name="T12" fmla="*/ 1878 w 12"/>
                    <a:gd name="T13" fmla="*/ 1 h 1"/>
                    <a:gd name="T14" fmla="*/ 2478 w 12"/>
                    <a:gd name="T15" fmla="*/ 1 h 1"/>
                    <a:gd name="T16" fmla="*/ 2478 w 12"/>
                    <a:gd name="T17" fmla="*/ 1 h 1"/>
                    <a:gd name="T18" fmla="*/ 2478 w 12"/>
                    <a:gd name="T19" fmla="*/ 1 h 1"/>
                    <a:gd name="T20" fmla="*/ 3287 w 12"/>
                    <a:gd name="T21" fmla="*/ 1 h 1"/>
                    <a:gd name="T22" fmla="*/ 3287 w 12"/>
                    <a:gd name="T23" fmla="*/ 1 h 1"/>
                    <a:gd name="T24" fmla="*/ 3287 w 12"/>
                    <a:gd name="T25" fmla="*/ 1 h 1"/>
                    <a:gd name="T26" fmla="*/ 4337 w 12"/>
                    <a:gd name="T27" fmla="*/ 1 h 1"/>
                    <a:gd name="T28" fmla="*/ 4337 w 12"/>
                    <a:gd name="T29" fmla="*/ 1 h 1"/>
                    <a:gd name="T30" fmla="*/ 4337 w 12"/>
                    <a:gd name="T31" fmla="*/ 1 h 1"/>
                    <a:gd name="T32" fmla="*/ 5140 w 12"/>
                    <a:gd name="T33" fmla="*/ 1 h 1"/>
                    <a:gd name="T34" fmla="*/ 5140 w 12"/>
                    <a:gd name="T35" fmla="*/ 1 h 1"/>
                    <a:gd name="T36" fmla="*/ 5140 w 12"/>
                    <a:gd name="T37" fmla="*/ 1 h 1"/>
                    <a:gd name="T38" fmla="*/ 5752 w 12"/>
                    <a:gd name="T39" fmla="*/ 1 h 1"/>
                    <a:gd name="T40" fmla="*/ 5752 w 12"/>
                    <a:gd name="T41" fmla="*/ 1 h 1"/>
                    <a:gd name="T42" fmla="*/ 5752 w 12"/>
                    <a:gd name="T43" fmla="*/ 1 h 1"/>
                    <a:gd name="T44" fmla="*/ 6781 w 12"/>
                    <a:gd name="T45" fmla="*/ 1 h 1"/>
                    <a:gd name="T46" fmla="*/ 6781 w 12"/>
                    <a:gd name="T47" fmla="*/ 1 h 1"/>
                    <a:gd name="T48" fmla="*/ 6781 w 12"/>
                    <a:gd name="T49" fmla="*/ 1 h 1"/>
                    <a:gd name="T50" fmla="*/ 7590 w 12"/>
                    <a:gd name="T51" fmla="*/ 0 h 1"/>
                    <a:gd name="T52" fmla="*/ 7590 w 12"/>
                    <a:gd name="T53" fmla="*/ 0 h 1"/>
                    <a:gd name="T54" fmla="*/ 7590 w 12"/>
                    <a:gd name="T55" fmla="*/ 0 h 1"/>
                    <a:gd name="T56" fmla="*/ 8652 w 12"/>
                    <a:gd name="T57" fmla="*/ 0 h 1"/>
                    <a:gd name="T58" fmla="*/ 8652 w 12"/>
                    <a:gd name="T59" fmla="*/ 0 h 1"/>
                    <a:gd name="T60" fmla="*/ 8652 w 12"/>
                    <a:gd name="T61" fmla="*/ 0 h 1"/>
                    <a:gd name="T62" fmla="*/ 8995 w 12"/>
                    <a:gd name="T63" fmla="*/ 0 h 1"/>
                    <a:gd name="T64" fmla="*/ 8995 w 12"/>
                    <a:gd name="T65" fmla="*/ 0 h 1"/>
                    <a:gd name="T66" fmla="*/ 8995 w 12"/>
                    <a:gd name="T67" fmla="*/ 0 h 1"/>
                    <a:gd name="T68" fmla="*/ 10066 w 12"/>
                    <a:gd name="T69" fmla="*/ 0 h 1"/>
                    <a:gd name="T70" fmla="*/ 10066 w 12"/>
                    <a:gd name="T71" fmla="*/ 0 h 1"/>
                    <a:gd name="T72" fmla="*/ 10066 w 12"/>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
                      <a:moveTo>
                        <a:pt x="0" y="1"/>
                      </a:moveTo>
                      <a:lnTo>
                        <a:pt x="1" y="1"/>
                      </a:lnTo>
                      <a:lnTo>
                        <a:pt x="2" y="1"/>
                      </a:lnTo>
                      <a:lnTo>
                        <a:pt x="3" y="1"/>
                      </a:lnTo>
                      <a:lnTo>
                        <a:pt x="4" y="1"/>
                      </a:lnTo>
                      <a:lnTo>
                        <a:pt x="5" y="1"/>
                      </a:lnTo>
                      <a:lnTo>
                        <a:pt x="6" y="1"/>
                      </a:lnTo>
                      <a:lnTo>
                        <a:pt x="7" y="1"/>
                      </a:lnTo>
                      <a:lnTo>
                        <a:pt x="8" y="1"/>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6" name="Freeform 11367"/>
                <p:cNvSpPr>
                  <a:spLocks/>
                </p:cNvSpPr>
                <p:nvPr/>
              </p:nvSpPr>
              <p:spPr bwMode="auto">
                <a:xfrm>
                  <a:off x="388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7" name="Freeform 11368"/>
                <p:cNvSpPr>
                  <a:spLocks/>
                </p:cNvSpPr>
                <p:nvPr/>
              </p:nvSpPr>
              <p:spPr bwMode="auto">
                <a:xfrm>
                  <a:off x="3888"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8" name="Freeform 11369"/>
                <p:cNvSpPr>
                  <a:spLocks/>
                </p:cNvSpPr>
                <p:nvPr/>
              </p:nvSpPr>
              <p:spPr bwMode="auto">
                <a:xfrm>
                  <a:off x="3890"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89" name="Freeform 11370"/>
                <p:cNvSpPr>
                  <a:spLocks/>
                </p:cNvSpPr>
                <p:nvPr/>
              </p:nvSpPr>
              <p:spPr bwMode="auto">
                <a:xfrm>
                  <a:off x="3891" y="3740"/>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0" name="Freeform 11371"/>
                <p:cNvSpPr>
                  <a:spLocks/>
                </p:cNvSpPr>
                <p:nvPr/>
              </p:nvSpPr>
              <p:spPr bwMode="auto">
                <a:xfrm>
                  <a:off x="389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1" name="Freeform 11372"/>
                <p:cNvSpPr>
                  <a:spLocks/>
                </p:cNvSpPr>
                <p:nvPr/>
              </p:nvSpPr>
              <p:spPr bwMode="auto">
                <a:xfrm>
                  <a:off x="389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2" name="Freeform 11373"/>
                <p:cNvSpPr>
                  <a:spLocks/>
                </p:cNvSpPr>
                <p:nvPr/>
              </p:nvSpPr>
              <p:spPr bwMode="auto">
                <a:xfrm>
                  <a:off x="389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3" name="Freeform 11374"/>
                <p:cNvSpPr>
                  <a:spLocks/>
                </p:cNvSpPr>
                <p:nvPr/>
              </p:nvSpPr>
              <p:spPr bwMode="auto">
                <a:xfrm>
                  <a:off x="389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4" name="Freeform 11375"/>
                <p:cNvSpPr>
                  <a:spLocks/>
                </p:cNvSpPr>
                <p:nvPr/>
              </p:nvSpPr>
              <p:spPr bwMode="auto">
                <a:xfrm>
                  <a:off x="390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5" name="Freeform 11376"/>
                <p:cNvSpPr>
                  <a:spLocks/>
                </p:cNvSpPr>
                <p:nvPr/>
              </p:nvSpPr>
              <p:spPr bwMode="auto">
                <a:xfrm>
                  <a:off x="390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6" name="Freeform 11377"/>
                <p:cNvSpPr>
                  <a:spLocks/>
                </p:cNvSpPr>
                <p:nvPr/>
              </p:nvSpPr>
              <p:spPr bwMode="auto">
                <a:xfrm>
                  <a:off x="390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7" name="Freeform 11378"/>
                <p:cNvSpPr>
                  <a:spLocks/>
                </p:cNvSpPr>
                <p:nvPr/>
              </p:nvSpPr>
              <p:spPr bwMode="auto">
                <a:xfrm>
                  <a:off x="390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8" name="Freeform 11379"/>
                <p:cNvSpPr>
                  <a:spLocks/>
                </p:cNvSpPr>
                <p:nvPr/>
              </p:nvSpPr>
              <p:spPr bwMode="auto">
                <a:xfrm>
                  <a:off x="390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99" name="Freeform 11380"/>
                <p:cNvSpPr>
                  <a:spLocks/>
                </p:cNvSpPr>
                <p:nvPr/>
              </p:nvSpPr>
              <p:spPr bwMode="auto">
                <a:xfrm>
                  <a:off x="391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0" name="Freeform 11381"/>
                <p:cNvSpPr>
                  <a:spLocks/>
                </p:cNvSpPr>
                <p:nvPr/>
              </p:nvSpPr>
              <p:spPr bwMode="auto">
                <a:xfrm>
                  <a:off x="391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1" name="Freeform 11382"/>
                <p:cNvSpPr>
                  <a:spLocks/>
                </p:cNvSpPr>
                <p:nvPr/>
              </p:nvSpPr>
              <p:spPr bwMode="auto">
                <a:xfrm>
                  <a:off x="3921"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2" name="Freeform 11383"/>
                <p:cNvSpPr>
                  <a:spLocks/>
                </p:cNvSpPr>
                <p:nvPr/>
              </p:nvSpPr>
              <p:spPr bwMode="auto">
                <a:xfrm>
                  <a:off x="392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3" name="Freeform 11384"/>
                <p:cNvSpPr>
                  <a:spLocks/>
                </p:cNvSpPr>
                <p:nvPr/>
              </p:nvSpPr>
              <p:spPr bwMode="auto">
                <a:xfrm>
                  <a:off x="3930"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4" name="Freeform 11385"/>
                <p:cNvSpPr>
                  <a:spLocks/>
                </p:cNvSpPr>
                <p:nvPr/>
              </p:nvSpPr>
              <p:spPr bwMode="auto">
                <a:xfrm>
                  <a:off x="393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5" name="Freeform 11386"/>
                <p:cNvSpPr>
                  <a:spLocks/>
                </p:cNvSpPr>
                <p:nvPr/>
              </p:nvSpPr>
              <p:spPr bwMode="auto">
                <a:xfrm>
                  <a:off x="393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6" name="Freeform 11387"/>
                <p:cNvSpPr>
                  <a:spLocks/>
                </p:cNvSpPr>
                <p:nvPr/>
              </p:nvSpPr>
              <p:spPr bwMode="auto">
                <a:xfrm>
                  <a:off x="393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7" name="Freeform 11388"/>
                <p:cNvSpPr>
                  <a:spLocks/>
                </p:cNvSpPr>
                <p:nvPr/>
              </p:nvSpPr>
              <p:spPr bwMode="auto">
                <a:xfrm>
                  <a:off x="394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8" name="Freeform 11389"/>
                <p:cNvSpPr>
                  <a:spLocks/>
                </p:cNvSpPr>
                <p:nvPr/>
              </p:nvSpPr>
              <p:spPr bwMode="auto">
                <a:xfrm>
                  <a:off x="394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09" name="Freeform 11390"/>
                <p:cNvSpPr>
                  <a:spLocks/>
                </p:cNvSpPr>
                <p:nvPr/>
              </p:nvSpPr>
              <p:spPr bwMode="auto">
                <a:xfrm>
                  <a:off x="394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0" name="Freeform 11391"/>
                <p:cNvSpPr>
                  <a:spLocks/>
                </p:cNvSpPr>
                <p:nvPr/>
              </p:nvSpPr>
              <p:spPr bwMode="auto">
                <a:xfrm>
                  <a:off x="394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1" name="Freeform 11392"/>
                <p:cNvSpPr>
                  <a:spLocks/>
                </p:cNvSpPr>
                <p:nvPr/>
              </p:nvSpPr>
              <p:spPr bwMode="auto">
                <a:xfrm>
                  <a:off x="395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2" name="Freeform 11393"/>
                <p:cNvSpPr>
                  <a:spLocks/>
                </p:cNvSpPr>
                <p:nvPr/>
              </p:nvSpPr>
              <p:spPr bwMode="auto">
                <a:xfrm>
                  <a:off x="395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3" name="Freeform 11394"/>
                <p:cNvSpPr>
                  <a:spLocks/>
                </p:cNvSpPr>
                <p:nvPr/>
              </p:nvSpPr>
              <p:spPr bwMode="auto">
                <a:xfrm>
                  <a:off x="395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4" name="Freeform 11395"/>
                <p:cNvSpPr>
                  <a:spLocks/>
                </p:cNvSpPr>
                <p:nvPr/>
              </p:nvSpPr>
              <p:spPr bwMode="auto">
                <a:xfrm>
                  <a:off x="3957"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5" name="Freeform 11396"/>
                <p:cNvSpPr>
                  <a:spLocks/>
                </p:cNvSpPr>
                <p:nvPr/>
              </p:nvSpPr>
              <p:spPr bwMode="auto">
                <a:xfrm>
                  <a:off x="3966" y="3741"/>
                  <a:ext cx="24" cy="1"/>
                </a:xfrm>
                <a:custGeom>
                  <a:avLst/>
                  <a:gdLst>
                    <a:gd name="T0" fmla="*/ 0 w 14"/>
                    <a:gd name="T1" fmla="*/ 0 h 1"/>
                    <a:gd name="T2" fmla="*/ 663 w 14"/>
                    <a:gd name="T3" fmla="*/ 0 h 1"/>
                    <a:gd name="T4" fmla="*/ 663 w 14"/>
                    <a:gd name="T5" fmla="*/ 0 h 1"/>
                    <a:gd name="T6" fmla="*/ 663 w 14"/>
                    <a:gd name="T7" fmla="*/ 0 h 1"/>
                    <a:gd name="T8" fmla="*/ 1137 w 14"/>
                    <a:gd name="T9" fmla="*/ 0 h 1"/>
                    <a:gd name="T10" fmla="*/ 1137 w 14"/>
                    <a:gd name="T11" fmla="*/ 0 h 1"/>
                    <a:gd name="T12" fmla="*/ 1137 w 14"/>
                    <a:gd name="T13" fmla="*/ 0 h 1"/>
                    <a:gd name="T14" fmla="*/ 1949 w 14"/>
                    <a:gd name="T15" fmla="*/ 0 h 1"/>
                    <a:gd name="T16" fmla="*/ 1949 w 14"/>
                    <a:gd name="T17" fmla="*/ 0 h 1"/>
                    <a:gd name="T18" fmla="*/ 1949 w 14"/>
                    <a:gd name="T19" fmla="*/ 0 h 1"/>
                    <a:gd name="T20" fmla="*/ 2695 w 14"/>
                    <a:gd name="T21" fmla="*/ 0 h 1"/>
                    <a:gd name="T22" fmla="*/ 2695 w 14"/>
                    <a:gd name="T23" fmla="*/ 0 h 1"/>
                    <a:gd name="T24" fmla="*/ 2695 w 14"/>
                    <a:gd name="T25" fmla="*/ 0 h 1"/>
                    <a:gd name="T26" fmla="*/ 3341 w 14"/>
                    <a:gd name="T27" fmla="*/ 0 h 1"/>
                    <a:gd name="T28" fmla="*/ 3341 w 14"/>
                    <a:gd name="T29" fmla="*/ 0 h 1"/>
                    <a:gd name="T30" fmla="*/ 3341 w 14"/>
                    <a:gd name="T31" fmla="*/ 0 h 1"/>
                    <a:gd name="T32" fmla="*/ 3732 w 14"/>
                    <a:gd name="T33" fmla="*/ 0 h 1"/>
                    <a:gd name="T34" fmla="*/ 3732 w 14"/>
                    <a:gd name="T35" fmla="*/ 0 h 1"/>
                    <a:gd name="T36" fmla="*/ 3732 w 14"/>
                    <a:gd name="T37" fmla="*/ 0 h 1"/>
                    <a:gd name="T38" fmla="*/ 4620 w 14"/>
                    <a:gd name="T39" fmla="*/ 0 h 1"/>
                    <a:gd name="T40" fmla="*/ 4620 w 14"/>
                    <a:gd name="T41" fmla="*/ 0 h 1"/>
                    <a:gd name="T42" fmla="*/ 4620 w 14"/>
                    <a:gd name="T43" fmla="*/ 0 h 1"/>
                    <a:gd name="T44" fmla="*/ 5225 w 14"/>
                    <a:gd name="T45" fmla="*/ 0 h 1"/>
                    <a:gd name="T46" fmla="*/ 5225 w 14"/>
                    <a:gd name="T47" fmla="*/ 0 h 1"/>
                    <a:gd name="T48" fmla="*/ 5225 w 14"/>
                    <a:gd name="T49" fmla="*/ 0 h 1"/>
                    <a:gd name="T50" fmla="*/ 5727 w 14"/>
                    <a:gd name="T51" fmla="*/ 0 h 1"/>
                    <a:gd name="T52" fmla="*/ 5727 w 14"/>
                    <a:gd name="T53" fmla="*/ 0 h 1"/>
                    <a:gd name="T54" fmla="*/ 5727 w 14"/>
                    <a:gd name="T55" fmla="*/ 0 h 1"/>
                    <a:gd name="T56" fmla="*/ 6398 w 14"/>
                    <a:gd name="T57" fmla="*/ 0 h 1"/>
                    <a:gd name="T58" fmla="*/ 6398 w 14"/>
                    <a:gd name="T59" fmla="*/ 0 h 1"/>
                    <a:gd name="T60" fmla="*/ 6398 w 14"/>
                    <a:gd name="T61" fmla="*/ 0 h 1"/>
                    <a:gd name="T62" fmla="*/ 7315 w 14"/>
                    <a:gd name="T63" fmla="*/ 0 h 1"/>
                    <a:gd name="T64" fmla="*/ 7315 w 14"/>
                    <a:gd name="T65" fmla="*/ 0 h 1"/>
                    <a:gd name="T66" fmla="*/ 7315 w 14"/>
                    <a:gd name="T67" fmla="*/ 0 h 1"/>
                    <a:gd name="T68" fmla="*/ 7920 w 14"/>
                    <a:gd name="T69" fmla="*/ 0 h 1"/>
                    <a:gd name="T70" fmla="*/ 7920 w 14"/>
                    <a:gd name="T71" fmla="*/ 0 h 1"/>
                    <a:gd name="T72" fmla="*/ 7920 w 14"/>
                    <a:gd name="T73" fmla="*/ 0 h 1"/>
                    <a:gd name="T74" fmla="*/ 8273 w 14"/>
                    <a:gd name="T75" fmla="*/ 0 h 1"/>
                    <a:gd name="T76" fmla="*/ 8273 w 14"/>
                    <a:gd name="T77" fmla="*/ 0 h 1"/>
                    <a:gd name="T78" fmla="*/ 8273 w 14"/>
                    <a:gd name="T79" fmla="*/ 0 h 1"/>
                    <a:gd name="T80" fmla="*/ 8957 w 14"/>
                    <a:gd name="T81" fmla="*/ 0 h 1"/>
                    <a:gd name="T82" fmla="*/ 8957 w 14"/>
                    <a:gd name="T83" fmla="*/ 0 h 1"/>
                    <a:gd name="T84" fmla="*/ 8957 w 14"/>
                    <a:gd name="T85" fmla="*/ 0 h 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6" name="Freeform 11397"/>
                <p:cNvSpPr>
                  <a:spLocks/>
                </p:cNvSpPr>
                <p:nvPr/>
              </p:nvSpPr>
              <p:spPr bwMode="auto">
                <a:xfrm>
                  <a:off x="399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7" name="Freeform 11398"/>
                <p:cNvSpPr>
                  <a:spLocks/>
                </p:cNvSpPr>
                <p:nvPr/>
              </p:nvSpPr>
              <p:spPr bwMode="auto">
                <a:xfrm>
                  <a:off x="399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8" name="Freeform 11399"/>
                <p:cNvSpPr>
                  <a:spLocks/>
                </p:cNvSpPr>
                <p:nvPr/>
              </p:nvSpPr>
              <p:spPr bwMode="auto">
                <a:xfrm>
                  <a:off x="399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19" name="Freeform 11400"/>
                <p:cNvSpPr>
                  <a:spLocks/>
                </p:cNvSpPr>
                <p:nvPr/>
              </p:nvSpPr>
              <p:spPr bwMode="auto">
                <a:xfrm>
                  <a:off x="400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0" name="Freeform 11401"/>
                <p:cNvSpPr>
                  <a:spLocks/>
                </p:cNvSpPr>
                <p:nvPr/>
              </p:nvSpPr>
              <p:spPr bwMode="auto">
                <a:xfrm>
                  <a:off x="4011" y="3740"/>
                  <a:ext cx="14" cy="1"/>
                </a:xfrm>
                <a:custGeom>
                  <a:avLst/>
                  <a:gdLst>
                    <a:gd name="T0" fmla="*/ 0 w 8"/>
                    <a:gd name="T1" fmla="*/ 1 h 1"/>
                    <a:gd name="T2" fmla="*/ 1073 w 8"/>
                    <a:gd name="T3" fmla="*/ 1 h 1"/>
                    <a:gd name="T4" fmla="*/ 1073 w 8"/>
                    <a:gd name="T5" fmla="*/ 1 h 1"/>
                    <a:gd name="T6" fmla="*/ 1073 w 8"/>
                    <a:gd name="T7" fmla="*/ 1 h 1"/>
                    <a:gd name="T8" fmla="*/ 1878 w 8"/>
                    <a:gd name="T9" fmla="*/ 1 h 1"/>
                    <a:gd name="T10" fmla="*/ 1878 w 8"/>
                    <a:gd name="T11" fmla="*/ 1 h 1"/>
                    <a:gd name="T12" fmla="*/ 1878 w 8"/>
                    <a:gd name="T13" fmla="*/ 1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1"/>
                      </a:moveTo>
                      <a:lnTo>
                        <a:pt x="1" y="1"/>
                      </a:lnTo>
                      <a:lnTo>
                        <a:pt x="2" y="1"/>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1" name="Freeform 11402"/>
                <p:cNvSpPr>
                  <a:spLocks/>
                </p:cNvSpPr>
                <p:nvPr/>
              </p:nvSpPr>
              <p:spPr bwMode="auto">
                <a:xfrm>
                  <a:off x="4025" y="3740"/>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2" name="Freeform 11403"/>
                <p:cNvSpPr>
                  <a:spLocks/>
                </p:cNvSpPr>
                <p:nvPr/>
              </p:nvSpPr>
              <p:spPr bwMode="auto">
                <a:xfrm>
                  <a:off x="4034" y="3740"/>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3" name="Freeform 11404"/>
                <p:cNvSpPr>
                  <a:spLocks/>
                </p:cNvSpPr>
                <p:nvPr/>
              </p:nvSpPr>
              <p:spPr bwMode="auto">
                <a:xfrm>
                  <a:off x="4039" y="3740"/>
                  <a:ext cx="23" cy="1"/>
                </a:xfrm>
                <a:custGeom>
                  <a:avLst/>
                  <a:gdLst>
                    <a:gd name="T0" fmla="*/ 0 w 13"/>
                    <a:gd name="T1" fmla="*/ 0 h 1"/>
                    <a:gd name="T2" fmla="*/ 1123 w 13"/>
                    <a:gd name="T3" fmla="*/ 0 h 1"/>
                    <a:gd name="T4" fmla="*/ 1123 w 13"/>
                    <a:gd name="T5" fmla="*/ 0 h 1"/>
                    <a:gd name="T6" fmla="*/ 1123 w 13"/>
                    <a:gd name="T7" fmla="*/ 0 h 1"/>
                    <a:gd name="T8" fmla="*/ 1987 w 13"/>
                    <a:gd name="T9" fmla="*/ 0 h 1"/>
                    <a:gd name="T10" fmla="*/ 1987 w 13"/>
                    <a:gd name="T11" fmla="*/ 0 h 1"/>
                    <a:gd name="T12" fmla="*/ 1987 w 13"/>
                    <a:gd name="T13" fmla="*/ 0 h 1"/>
                    <a:gd name="T14" fmla="*/ 2702 w 13"/>
                    <a:gd name="T15" fmla="*/ 0 h 1"/>
                    <a:gd name="T16" fmla="*/ 2702 w 13"/>
                    <a:gd name="T17" fmla="*/ 0 h 1"/>
                    <a:gd name="T18" fmla="*/ 2702 w 13"/>
                    <a:gd name="T19" fmla="*/ 0 h 1"/>
                    <a:gd name="T20" fmla="*/ 3515 w 13"/>
                    <a:gd name="T21" fmla="*/ 0 h 1"/>
                    <a:gd name="T22" fmla="*/ 3515 w 13"/>
                    <a:gd name="T23" fmla="*/ 0 h 1"/>
                    <a:gd name="T24" fmla="*/ 3515 w 13"/>
                    <a:gd name="T25" fmla="*/ 0 h 1"/>
                    <a:gd name="T26" fmla="*/ 4780 w 13"/>
                    <a:gd name="T27" fmla="*/ 0 h 1"/>
                    <a:gd name="T28" fmla="*/ 4780 w 13"/>
                    <a:gd name="T29" fmla="*/ 0 h 1"/>
                    <a:gd name="T30" fmla="*/ 4780 w 13"/>
                    <a:gd name="T31" fmla="*/ 0 h 1"/>
                    <a:gd name="T32" fmla="*/ 5771 w 13"/>
                    <a:gd name="T33" fmla="*/ 0 h 1"/>
                    <a:gd name="T34" fmla="*/ 5771 w 13"/>
                    <a:gd name="T35" fmla="*/ 0 h 1"/>
                    <a:gd name="T36" fmla="*/ 5771 w 13"/>
                    <a:gd name="T37" fmla="*/ 0 h 1"/>
                    <a:gd name="T38" fmla="*/ 6219 w 13"/>
                    <a:gd name="T39" fmla="*/ 0 h 1"/>
                    <a:gd name="T40" fmla="*/ 6219 w 13"/>
                    <a:gd name="T41" fmla="*/ 0 h 1"/>
                    <a:gd name="T42" fmla="*/ 6219 w 13"/>
                    <a:gd name="T43" fmla="*/ 0 h 1"/>
                    <a:gd name="T44" fmla="*/ 7487 w 13"/>
                    <a:gd name="T45" fmla="*/ 0 h 1"/>
                    <a:gd name="T46" fmla="*/ 7487 w 13"/>
                    <a:gd name="T47" fmla="*/ 0 h 1"/>
                    <a:gd name="T48" fmla="*/ 7487 w 13"/>
                    <a:gd name="T49" fmla="*/ 0 h 1"/>
                    <a:gd name="T50" fmla="*/ 8457 w 13"/>
                    <a:gd name="T51" fmla="*/ 0 h 1"/>
                    <a:gd name="T52" fmla="*/ 8457 w 13"/>
                    <a:gd name="T53" fmla="*/ 0 h 1"/>
                    <a:gd name="T54" fmla="*/ 8457 w 13"/>
                    <a:gd name="T55" fmla="*/ 0 h 1"/>
                    <a:gd name="T56" fmla="*/ 9733 w 13"/>
                    <a:gd name="T57" fmla="*/ 0 h 1"/>
                    <a:gd name="T58" fmla="*/ 9733 w 13"/>
                    <a:gd name="T59" fmla="*/ 0 h 1"/>
                    <a:gd name="T60" fmla="*/ 9733 w 13"/>
                    <a:gd name="T61" fmla="*/ 0 h 1"/>
                    <a:gd name="T62" fmla="*/ 10210 w 13"/>
                    <a:gd name="T63" fmla="*/ 0 h 1"/>
                    <a:gd name="T64" fmla="*/ 10210 w 13"/>
                    <a:gd name="T65" fmla="*/ 0 h 1"/>
                    <a:gd name="T66" fmla="*/ 10210 w 13"/>
                    <a:gd name="T67" fmla="*/ 0 h 1"/>
                    <a:gd name="T68" fmla="*/ 11003 w 13"/>
                    <a:gd name="T69" fmla="*/ 0 h 1"/>
                    <a:gd name="T70" fmla="*/ 11003 w 13"/>
                    <a:gd name="T71" fmla="*/ 0 h 1"/>
                    <a:gd name="T72" fmla="*/ 11003 w 13"/>
                    <a:gd name="T73" fmla="*/ 0 h 1"/>
                    <a:gd name="T74" fmla="*/ 12355 w 13"/>
                    <a:gd name="T75" fmla="*/ 0 h 1"/>
                    <a:gd name="T76" fmla="*/ 12355 w 13"/>
                    <a:gd name="T77" fmla="*/ 0 h 1"/>
                    <a:gd name="T78" fmla="*/ 12355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4" name="Freeform 11405"/>
                <p:cNvSpPr>
                  <a:spLocks/>
                </p:cNvSpPr>
                <p:nvPr/>
              </p:nvSpPr>
              <p:spPr bwMode="auto">
                <a:xfrm>
                  <a:off x="4062"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5" name="Freeform 11406"/>
                <p:cNvSpPr>
                  <a:spLocks/>
                </p:cNvSpPr>
                <p:nvPr/>
              </p:nvSpPr>
              <p:spPr bwMode="auto">
                <a:xfrm>
                  <a:off x="4063"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6" name="Freeform 11407"/>
                <p:cNvSpPr>
                  <a:spLocks/>
                </p:cNvSpPr>
                <p:nvPr/>
              </p:nvSpPr>
              <p:spPr bwMode="auto">
                <a:xfrm>
                  <a:off x="4065"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7" name="Freeform 11408"/>
                <p:cNvSpPr>
                  <a:spLocks/>
                </p:cNvSpPr>
                <p:nvPr/>
              </p:nvSpPr>
              <p:spPr bwMode="auto">
                <a:xfrm>
                  <a:off x="406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8" name="Freeform 11409"/>
                <p:cNvSpPr>
                  <a:spLocks/>
                </p:cNvSpPr>
                <p:nvPr/>
              </p:nvSpPr>
              <p:spPr bwMode="auto">
                <a:xfrm>
                  <a:off x="4069"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29" name="Freeform 11410"/>
                <p:cNvSpPr>
                  <a:spLocks/>
                </p:cNvSpPr>
                <p:nvPr/>
              </p:nvSpPr>
              <p:spPr bwMode="auto">
                <a:xfrm>
                  <a:off x="4070" y="3740"/>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0" name="Freeform 11411"/>
                <p:cNvSpPr>
                  <a:spLocks/>
                </p:cNvSpPr>
                <p:nvPr/>
              </p:nvSpPr>
              <p:spPr bwMode="auto">
                <a:xfrm>
                  <a:off x="407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1" name="Freeform 11412"/>
                <p:cNvSpPr>
                  <a:spLocks/>
                </p:cNvSpPr>
                <p:nvPr/>
              </p:nvSpPr>
              <p:spPr bwMode="auto">
                <a:xfrm>
                  <a:off x="4076" y="3739"/>
                  <a:ext cx="24" cy="2"/>
                </a:xfrm>
                <a:custGeom>
                  <a:avLst/>
                  <a:gdLst>
                    <a:gd name="T0" fmla="*/ 0 w 14"/>
                    <a:gd name="T1" fmla="*/ 2 h 2"/>
                    <a:gd name="T2" fmla="*/ 663 w 14"/>
                    <a:gd name="T3" fmla="*/ 2 h 2"/>
                    <a:gd name="T4" fmla="*/ 663 w 14"/>
                    <a:gd name="T5" fmla="*/ 2 h 2"/>
                    <a:gd name="T6" fmla="*/ 663 w 14"/>
                    <a:gd name="T7" fmla="*/ 2 h 2"/>
                    <a:gd name="T8" fmla="*/ 1137 w 14"/>
                    <a:gd name="T9" fmla="*/ 2 h 2"/>
                    <a:gd name="T10" fmla="*/ 1137 w 14"/>
                    <a:gd name="T11" fmla="*/ 2 h 2"/>
                    <a:gd name="T12" fmla="*/ 1137 w 14"/>
                    <a:gd name="T13" fmla="*/ 2 h 2"/>
                    <a:gd name="T14" fmla="*/ 1949 w 14"/>
                    <a:gd name="T15" fmla="*/ 2 h 2"/>
                    <a:gd name="T16" fmla="*/ 1949 w 14"/>
                    <a:gd name="T17" fmla="*/ 2 h 2"/>
                    <a:gd name="T18" fmla="*/ 1949 w 14"/>
                    <a:gd name="T19" fmla="*/ 2 h 2"/>
                    <a:gd name="T20" fmla="*/ 2695 w 14"/>
                    <a:gd name="T21" fmla="*/ 1 h 2"/>
                    <a:gd name="T22" fmla="*/ 2695 w 14"/>
                    <a:gd name="T23" fmla="*/ 1 h 2"/>
                    <a:gd name="T24" fmla="*/ 2695 w 14"/>
                    <a:gd name="T25" fmla="*/ 1 h 2"/>
                    <a:gd name="T26" fmla="*/ 3341 w 14"/>
                    <a:gd name="T27" fmla="*/ 1 h 2"/>
                    <a:gd name="T28" fmla="*/ 3341 w 14"/>
                    <a:gd name="T29" fmla="*/ 1 h 2"/>
                    <a:gd name="T30" fmla="*/ 3341 w 14"/>
                    <a:gd name="T31" fmla="*/ 1 h 2"/>
                    <a:gd name="T32" fmla="*/ 3732 w 14"/>
                    <a:gd name="T33" fmla="*/ 1 h 2"/>
                    <a:gd name="T34" fmla="*/ 3732 w 14"/>
                    <a:gd name="T35" fmla="*/ 1 h 2"/>
                    <a:gd name="T36" fmla="*/ 3732 w 14"/>
                    <a:gd name="T37" fmla="*/ 1 h 2"/>
                    <a:gd name="T38" fmla="*/ 4620 w 14"/>
                    <a:gd name="T39" fmla="*/ 1 h 2"/>
                    <a:gd name="T40" fmla="*/ 4620 w 14"/>
                    <a:gd name="T41" fmla="*/ 1 h 2"/>
                    <a:gd name="T42" fmla="*/ 4620 w 14"/>
                    <a:gd name="T43" fmla="*/ 1 h 2"/>
                    <a:gd name="T44" fmla="*/ 5225 w 14"/>
                    <a:gd name="T45" fmla="*/ 1 h 2"/>
                    <a:gd name="T46" fmla="*/ 5225 w 14"/>
                    <a:gd name="T47" fmla="*/ 1 h 2"/>
                    <a:gd name="T48" fmla="*/ 5225 w 14"/>
                    <a:gd name="T49" fmla="*/ 1 h 2"/>
                    <a:gd name="T50" fmla="*/ 5727 w 14"/>
                    <a:gd name="T51" fmla="*/ 1 h 2"/>
                    <a:gd name="T52" fmla="*/ 5727 w 14"/>
                    <a:gd name="T53" fmla="*/ 1 h 2"/>
                    <a:gd name="T54" fmla="*/ 5727 w 14"/>
                    <a:gd name="T55" fmla="*/ 0 h 2"/>
                    <a:gd name="T56" fmla="*/ 6398 w 14"/>
                    <a:gd name="T57" fmla="*/ 0 h 2"/>
                    <a:gd name="T58" fmla="*/ 6398 w 14"/>
                    <a:gd name="T59" fmla="*/ 0 h 2"/>
                    <a:gd name="T60" fmla="*/ 6398 w 14"/>
                    <a:gd name="T61" fmla="*/ 0 h 2"/>
                    <a:gd name="T62" fmla="*/ 7315 w 14"/>
                    <a:gd name="T63" fmla="*/ 0 h 2"/>
                    <a:gd name="T64" fmla="*/ 7315 w 14"/>
                    <a:gd name="T65" fmla="*/ 0 h 2"/>
                    <a:gd name="T66" fmla="*/ 7315 w 14"/>
                    <a:gd name="T67" fmla="*/ 0 h 2"/>
                    <a:gd name="T68" fmla="*/ 7920 w 14"/>
                    <a:gd name="T69" fmla="*/ 0 h 2"/>
                    <a:gd name="T70" fmla="*/ 7920 w 14"/>
                    <a:gd name="T71" fmla="*/ 0 h 2"/>
                    <a:gd name="T72" fmla="*/ 7920 w 14"/>
                    <a:gd name="T73" fmla="*/ 0 h 2"/>
                    <a:gd name="T74" fmla="*/ 8273 w 14"/>
                    <a:gd name="T75" fmla="*/ 0 h 2"/>
                    <a:gd name="T76" fmla="*/ 8273 w 14"/>
                    <a:gd name="T77" fmla="*/ 0 h 2"/>
                    <a:gd name="T78" fmla="*/ 8273 w 14"/>
                    <a:gd name="T79" fmla="*/ 0 h 2"/>
                    <a:gd name="T80" fmla="*/ 8957 w 14"/>
                    <a:gd name="T81" fmla="*/ 0 h 2"/>
                    <a:gd name="T82" fmla="*/ 8957 w 14"/>
                    <a:gd name="T83" fmla="*/ 0 h 2"/>
                    <a:gd name="T84" fmla="*/ 8957 w 14"/>
                    <a:gd name="T85" fmla="*/ 0 h 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2">
                      <a:moveTo>
                        <a:pt x="0" y="2"/>
                      </a:moveTo>
                      <a:lnTo>
                        <a:pt x="1" y="2"/>
                      </a:lnTo>
                      <a:lnTo>
                        <a:pt x="2" y="2"/>
                      </a:lnTo>
                      <a:lnTo>
                        <a:pt x="3" y="2"/>
                      </a:lnTo>
                      <a:lnTo>
                        <a:pt x="4" y="1"/>
                      </a:lnTo>
                      <a:lnTo>
                        <a:pt x="5" y="1"/>
                      </a:lnTo>
                      <a:lnTo>
                        <a:pt x="6" y="1"/>
                      </a:lnTo>
                      <a:lnTo>
                        <a:pt x="7" y="1"/>
                      </a:lnTo>
                      <a:lnTo>
                        <a:pt x="8" y="1"/>
                      </a:lnTo>
                      <a:lnTo>
                        <a:pt x="9" y="1"/>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2" name="Freeform 11413"/>
                <p:cNvSpPr>
                  <a:spLocks/>
                </p:cNvSpPr>
                <p:nvPr/>
              </p:nvSpPr>
              <p:spPr bwMode="auto">
                <a:xfrm>
                  <a:off x="4100"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3" name="Freeform 11414"/>
                <p:cNvSpPr>
                  <a:spLocks/>
                </p:cNvSpPr>
                <p:nvPr/>
              </p:nvSpPr>
              <p:spPr bwMode="auto">
                <a:xfrm>
                  <a:off x="4102"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4" name="Freeform 11415"/>
                <p:cNvSpPr>
                  <a:spLocks/>
                </p:cNvSpPr>
                <p:nvPr/>
              </p:nvSpPr>
              <p:spPr bwMode="auto">
                <a:xfrm>
                  <a:off x="4103"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5" name="Freeform 11416"/>
                <p:cNvSpPr>
                  <a:spLocks/>
                </p:cNvSpPr>
                <p:nvPr/>
              </p:nvSpPr>
              <p:spPr bwMode="auto">
                <a:xfrm>
                  <a:off x="4105"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6" name="Freeform 11417"/>
                <p:cNvSpPr>
                  <a:spLocks/>
                </p:cNvSpPr>
                <p:nvPr/>
              </p:nvSpPr>
              <p:spPr bwMode="auto">
                <a:xfrm>
                  <a:off x="4107" y="3739"/>
                  <a:ext cx="2" cy="1"/>
                </a:xfrm>
                <a:custGeom>
                  <a:avLst/>
                  <a:gdLst>
                    <a:gd name="T0" fmla="*/ 0 w 1"/>
                    <a:gd name="T1" fmla="*/ 0 h 1"/>
                    <a:gd name="T2" fmla="*/ 4096 w 1"/>
                    <a:gd name="T3" fmla="*/ 0 h 1"/>
                    <a:gd name="T4" fmla="*/ 4096 w 1"/>
                    <a:gd name="T5" fmla="*/ 1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7" name="Freeform 11418"/>
                <p:cNvSpPr>
                  <a:spLocks/>
                </p:cNvSpPr>
                <p:nvPr/>
              </p:nvSpPr>
              <p:spPr bwMode="auto">
                <a:xfrm>
                  <a:off x="4109"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8" name="Freeform 11419"/>
                <p:cNvSpPr>
                  <a:spLocks/>
                </p:cNvSpPr>
                <p:nvPr/>
              </p:nvSpPr>
              <p:spPr bwMode="auto">
                <a:xfrm>
                  <a:off x="411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39" name="Freeform 11420"/>
                <p:cNvSpPr>
                  <a:spLocks/>
                </p:cNvSpPr>
                <p:nvPr/>
              </p:nvSpPr>
              <p:spPr bwMode="auto">
                <a:xfrm>
                  <a:off x="411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0" name="Freeform 11421"/>
                <p:cNvSpPr>
                  <a:spLocks/>
                </p:cNvSpPr>
                <p:nvPr/>
              </p:nvSpPr>
              <p:spPr bwMode="auto">
                <a:xfrm>
                  <a:off x="4114"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1" name="Freeform 11422"/>
                <p:cNvSpPr>
                  <a:spLocks/>
                </p:cNvSpPr>
                <p:nvPr/>
              </p:nvSpPr>
              <p:spPr bwMode="auto">
                <a:xfrm>
                  <a:off x="4116" y="374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2" name="Freeform 11423"/>
                <p:cNvSpPr>
                  <a:spLocks/>
                </p:cNvSpPr>
                <p:nvPr/>
              </p:nvSpPr>
              <p:spPr bwMode="auto">
                <a:xfrm>
                  <a:off x="411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3" name="Freeform 11424"/>
                <p:cNvSpPr>
                  <a:spLocks/>
                </p:cNvSpPr>
                <p:nvPr/>
              </p:nvSpPr>
              <p:spPr bwMode="auto">
                <a:xfrm>
                  <a:off x="411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4" name="Freeform 11425"/>
                <p:cNvSpPr>
                  <a:spLocks/>
                </p:cNvSpPr>
                <p:nvPr/>
              </p:nvSpPr>
              <p:spPr bwMode="auto">
                <a:xfrm>
                  <a:off x="412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5" name="Freeform 11426"/>
                <p:cNvSpPr>
                  <a:spLocks/>
                </p:cNvSpPr>
                <p:nvPr/>
              </p:nvSpPr>
              <p:spPr bwMode="auto">
                <a:xfrm>
                  <a:off x="4123"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6" name="Freeform 11427"/>
                <p:cNvSpPr>
                  <a:spLocks/>
                </p:cNvSpPr>
                <p:nvPr/>
              </p:nvSpPr>
              <p:spPr bwMode="auto">
                <a:xfrm>
                  <a:off x="413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7" name="Freeform 11428"/>
                <p:cNvSpPr>
                  <a:spLocks/>
                </p:cNvSpPr>
                <p:nvPr/>
              </p:nvSpPr>
              <p:spPr bwMode="auto">
                <a:xfrm>
                  <a:off x="413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8" name="Freeform 11429"/>
                <p:cNvSpPr>
                  <a:spLocks/>
                </p:cNvSpPr>
                <p:nvPr/>
              </p:nvSpPr>
              <p:spPr bwMode="auto">
                <a:xfrm>
                  <a:off x="413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49" name="Freeform 11430"/>
                <p:cNvSpPr>
                  <a:spLocks/>
                </p:cNvSpPr>
                <p:nvPr/>
              </p:nvSpPr>
              <p:spPr bwMode="auto">
                <a:xfrm>
                  <a:off x="414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0" name="Freeform 11431"/>
                <p:cNvSpPr>
                  <a:spLocks/>
                </p:cNvSpPr>
                <p:nvPr/>
              </p:nvSpPr>
              <p:spPr bwMode="auto">
                <a:xfrm>
                  <a:off x="414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1" name="Freeform 11432"/>
                <p:cNvSpPr>
                  <a:spLocks/>
                </p:cNvSpPr>
                <p:nvPr/>
              </p:nvSpPr>
              <p:spPr bwMode="auto">
                <a:xfrm>
                  <a:off x="414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2" name="Freeform 11433"/>
                <p:cNvSpPr>
                  <a:spLocks/>
                </p:cNvSpPr>
                <p:nvPr/>
              </p:nvSpPr>
              <p:spPr bwMode="auto">
                <a:xfrm>
                  <a:off x="415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3" name="Freeform 11434"/>
                <p:cNvSpPr>
                  <a:spLocks/>
                </p:cNvSpPr>
                <p:nvPr/>
              </p:nvSpPr>
              <p:spPr bwMode="auto">
                <a:xfrm>
                  <a:off x="415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4" name="Freeform 11435"/>
                <p:cNvSpPr>
                  <a:spLocks/>
                </p:cNvSpPr>
                <p:nvPr/>
              </p:nvSpPr>
              <p:spPr bwMode="auto">
                <a:xfrm>
                  <a:off x="415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5" name="Freeform 11436"/>
                <p:cNvSpPr>
                  <a:spLocks/>
                </p:cNvSpPr>
                <p:nvPr/>
              </p:nvSpPr>
              <p:spPr bwMode="auto">
                <a:xfrm>
                  <a:off x="4156"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6" name="Freeform 11437"/>
                <p:cNvSpPr>
                  <a:spLocks/>
                </p:cNvSpPr>
                <p:nvPr/>
              </p:nvSpPr>
              <p:spPr bwMode="auto">
                <a:xfrm>
                  <a:off x="415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7" name="Freeform 11438"/>
                <p:cNvSpPr>
                  <a:spLocks/>
                </p:cNvSpPr>
                <p:nvPr/>
              </p:nvSpPr>
              <p:spPr bwMode="auto">
                <a:xfrm>
                  <a:off x="415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8" name="Freeform 11439"/>
                <p:cNvSpPr>
                  <a:spLocks/>
                </p:cNvSpPr>
                <p:nvPr/>
              </p:nvSpPr>
              <p:spPr bwMode="auto">
                <a:xfrm>
                  <a:off x="416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59" name="Freeform 11440"/>
                <p:cNvSpPr>
                  <a:spLocks/>
                </p:cNvSpPr>
                <p:nvPr/>
              </p:nvSpPr>
              <p:spPr bwMode="auto">
                <a:xfrm>
                  <a:off x="417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0" name="Freeform 11441"/>
                <p:cNvSpPr>
                  <a:spLocks/>
                </p:cNvSpPr>
                <p:nvPr/>
              </p:nvSpPr>
              <p:spPr bwMode="auto">
                <a:xfrm>
                  <a:off x="4175"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1" name="Freeform 11442"/>
                <p:cNvSpPr>
                  <a:spLocks/>
                </p:cNvSpPr>
                <p:nvPr/>
              </p:nvSpPr>
              <p:spPr bwMode="auto">
                <a:xfrm>
                  <a:off x="4180"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2" name="Freeform 11443"/>
                <p:cNvSpPr>
                  <a:spLocks/>
                </p:cNvSpPr>
                <p:nvPr/>
              </p:nvSpPr>
              <p:spPr bwMode="auto">
                <a:xfrm>
                  <a:off x="4185" y="3741"/>
                  <a:ext cx="18" cy="1"/>
                </a:xfrm>
                <a:custGeom>
                  <a:avLst/>
                  <a:gdLst>
                    <a:gd name="T0" fmla="*/ 0 w 10"/>
                    <a:gd name="T1" fmla="*/ 0 h 1"/>
                    <a:gd name="T2" fmla="*/ 1393 w 10"/>
                    <a:gd name="T3" fmla="*/ 0 h 1"/>
                    <a:gd name="T4" fmla="*/ 1393 w 10"/>
                    <a:gd name="T5" fmla="*/ 0 h 1"/>
                    <a:gd name="T6" fmla="*/ 1393 w 10"/>
                    <a:gd name="T7" fmla="*/ 0 h 1"/>
                    <a:gd name="T8" fmla="*/ 2507 w 10"/>
                    <a:gd name="T9" fmla="*/ 0 h 1"/>
                    <a:gd name="T10" fmla="*/ 2507 w 10"/>
                    <a:gd name="T11" fmla="*/ 0 h 1"/>
                    <a:gd name="T12" fmla="*/ 2507 w 10"/>
                    <a:gd name="T13" fmla="*/ 0 h 1"/>
                    <a:gd name="T14" fmla="*/ 3191 w 10"/>
                    <a:gd name="T15" fmla="*/ 0 h 1"/>
                    <a:gd name="T16" fmla="*/ 3191 w 10"/>
                    <a:gd name="T17" fmla="*/ 0 h 1"/>
                    <a:gd name="T18" fmla="*/ 3191 w 10"/>
                    <a:gd name="T19" fmla="*/ 0 h 1"/>
                    <a:gd name="T20" fmla="*/ 4513 w 10"/>
                    <a:gd name="T21" fmla="*/ 0 h 1"/>
                    <a:gd name="T22" fmla="*/ 4513 w 10"/>
                    <a:gd name="T23" fmla="*/ 0 h 1"/>
                    <a:gd name="T24" fmla="*/ 4513 w 10"/>
                    <a:gd name="T25" fmla="*/ 0 h 1"/>
                    <a:gd name="T26" fmla="*/ 5744 w 10"/>
                    <a:gd name="T27" fmla="*/ 0 h 1"/>
                    <a:gd name="T28" fmla="*/ 5744 w 10"/>
                    <a:gd name="T29" fmla="*/ 0 h 1"/>
                    <a:gd name="T30" fmla="*/ 5744 w 10"/>
                    <a:gd name="T31" fmla="*/ 0 h 1"/>
                    <a:gd name="T32" fmla="*/ 7180 w 10"/>
                    <a:gd name="T33" fmla="*/ 0 h 1"/>
                    <a:gd name="T34" fmla="*/ 7180 w 10"/>
                    <a:gd name="T35" fmla="*/ 0 h 1"/>
                    <a:gd name="T36" fmla="*/ 7180 w 10"/>
                    <a:gd name="T37" fmla="*/ 0 h 1"/>
                    <a:gd name="T38" fmla="*/ 8123 w 10"/>
                    <a:gd name="T39" fmla="*/ 0 h 1"/>
                    <a:gd name="T40" fmla="*/ 8123 w 10"/>
                    <a:gd name="T41" fmla="*/ 0 h 1"/>
                    <a:gd name="T42" fmla="*/ 8123 w 10"/>
                    <a:gd name="T43" fmla="*/ 0 h 1"/>
                    <a:gd name="T44" fmla="*/ 8935 w 10"/>
                    <a:gd name="T45" fmla="*/ 0 h 1"/>
                    <a:gd name="T46" fmla="*/ 8935 w 10"/>
                    <a:gd name="T47" fmla="*/ 0 h 1"/>
                    <a:gd name="T48" fmla="*/ 8935 w 10"/>
                    <a:gd name="T49" fmla="*/ 0 h 1"/>
                    <a:gd name="T50" fmla="*/ 10339 w 10"/>
                    <a:gd name="T51" fmla="*/ 0 h 1"/>
                    <a:gd name="T52" fmla="*/ 10339 w 10"/>
                    <a:gd name="T53" fmla="*/ 0 h 1"/>
                    <a:gd name="T54" fmla="*/ 10339 w 10"/>
                    <a:gd name="T55" fmla="*/ 0 h 1"/>
                    <a:gd name="T56" fmla="*/ 11473 w 10"/>
                    <a:gd name="T57" fmla="*/ 0 h 1"/>
                    <a:gd name="T58" fmla="*/ 11473 w 10"/>
                    <a:gd name="T59" fmla="*/ 0 h 1"/>
                    <a:gd name="T60" fmla="*/ 11473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3" name="Freeform 11444"/>
                <p:cNvSpPr>
                  <a:spLocks/>
                </p:cNvSpPr>
                <p:nvPr/>
              </p:nvSpPr>
              <p:spPr bwMode="auto">
                <a:xfrm>
                  <a:off x="420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4" name="Freeform 11445"/>
                <p:cNvSpPr>
                  <a:spLocks/>
                </p:cNvSpPr>
                <p:nvPr/>
              </p:nvSpPr>
              <p:spPr bwMode="auto">
                <a:xfrm>
                  <a:off x="420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5" name="Freeform 11446"/>
                <p:cNvSpPr>
                  <a:spLocks/>
                </p:cNvSpPr>
                <p:nvPr/>
              </p:nvSpPr>
              <p:spPr bwMode="auto">
                <a:xfrm>
                  <a:off x="421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6" name="Freeform 11447"/>
                <p:cNvSpPr>
                  <a:spLocks/>
                </p:cNvSpPr>
                <p:nvPr/>
              </p:nvSpPr>
              <p:spPr bwMode="auto">
                <a:xfrm>
                  <a:off x="421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7" name="Freeform 11448"/>
                <p:cNvSpPr>
                  <a:spLocks/>
                </p:cNvSpPr>
                <p:nvPr/>
              </p:nvSpPr>
              <p:spPr bwMode="auto">
                <a:xfrm>
                  <a:off x="422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8" name="Freeform 11449"/>
                <p:cNvSpPr>
                  <a:spLocks/>
                </p:cNvSpPr>
                <p:nvPr/>
              </p:nvSpPr>
              <p:spPr bwMode="auto">
                <a:xfrm>
                  <a:off x="422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69" name="Freeform 11450"/>
                <p:cNvSpPr>
                  <a:spLocks/>
                </p:cNvSpPr>
                <p:nvPr/>
              </p:nvSpPr>
              <p:spPr bwMode="auto">
                <a:xfrm>
                  <a:off x="4232" y="3741"/>
                  <a:ext cx="16" cy="1"/>
                </a:xfrm>
                <a:custGeom>
                  <a:avLst/>
                  <a:gdLst>
                    <a:gd name="T0" fmla="*/ 0 w 9"/>
                    <a:gd name="T1" fmla="*/ 0 h 1"/>
                    <a:gd name="T2" fmla="*/ 1170 w 9"/>
                    <a:gd name="T3" fmla="*/ 0 h 1"/>
                    <a:gd name="T4" fmla="*/ 1170 w 9"/>
                    <a:gd name="T5" fmla="*/ 0 h 1"/>
                    <a:gd name="T6" fmla="*/ 1170 w 9"/>
                    <a:gd name="T7" fmla="*/ 0 h 1"/>
                    <a:gd name="T8" fmla="*/ 2080 w 9"/>
                    <a:gd name="T9" fmla="*/ 0 h 1"/>
                    <a:gd name="T10" fmla="*/ 2080 w 9"/>
                    <a:gd name="T11" fmla="*/ 0 h 1"/>
                    <a:gd name="T12" fmla="*/ 2080 w 9"/>
                    <a:gd name="T13" fmla="*/ 0 h 1"/>
                    <a:gd name="T14" fmla="*/ 2809 w 9"/>
                    <a:gd name="T15" fmla="*/ 0 h 1"/>
                    <a:gd name="T16" fmla="*/ 2809 w 9"/>
                    <a:gd name="T17" fmla="*/ 0 h 1"/>
                    <a:gd name="T18" fmla="*/ 2809 w 9"/>
                    <a:gd name="T19" fmla="*/ 0 h 1"/>
                    <a:gd name="T20" fmla="*/ 3698 w 9"/>
                    <a:gd name="T21" fmla="*/ 0 h 1"/>
                    <a:gd name="T22" fmla="*/ 3698 w 9"/>
                    <a:gd name="T23" fmla="*/ 0 h 1"/>
                    <a:gd name="T24" fmla="*/ 3698 w 9"/>
                    <a:gd name="T25" fmla="*/ 0 h 1"/>
                    <a:gd name="T26" fmla="*/ 4994 w 9"/>
                    <a:gd name="T27" fmla="*/ 0 h 1"/>
                    <a:gd name="T28" fmla="*/ 4994 w 9"/>
                    <a:gd name="T29" fmla="*/ 0 h 1"/>
                    <a:gd name="T30" fmla="*/ 4994 w 9"/>
                    <a:gd name="T31" fmla="*/ 0 h 1"/>
                    <a:gd name="T32" fmla="*/ 6409 w 9"/>
                    <a:gd name="T33" fmla="*/ 0 h 1"/>
                    <a:gd name="T34" fmla="*/ 6409 w 9"/>
                    <a:gd name="T35" fmla="*/ 0 h 1"/>
                    <a:gd name="T36" fmla="*/ 6409 w 9"/>
                    <a:gd name="T37" fmla="*/ 0 h 1"/>
                    <a:gd name="T38" fmla="*/ 6574 w 9"/>
                    <a:gd name="T39" fmla="*/ 0 h 1"/>
                    <a:gd name="T40" fmla="*/ 6574 w 9"/>
                    <a:gd name="T41" fmla="*/ 0 h 1"/>
                    <a:gd name="T42" fmla="*/ 6574 w 9"/>
                    <a:gd name="T43" fmla="*/ 0 h 1"/>
                    <a:gd name="T44" fmla="*/ 7794 w 9"/>
                    <a:gd name="T45" fmla="*/ 0 h 1"/>
                    <a:gd name="T46" fmla="*/ 7794 w 9"/>
                    <a:gd name="T47" fmla="*/ 0 h 1"/>
                    <a:gd name="T48" fmla="*/ 7794 w 9"/>
                    <a:gd name="T49" fmla="*/ 0 h 1"/>
                    <a:gd name="T50" fmla="*/ 8878 w 9"/>
                    <a:gd name="T51" fmla="*/ 0 h 1"/>
                    <a:gd name="T52" fmla="*/ 8878 w 9"/>
                    <a:gd name="T53" fmla="*/ 0 h 1"/>
                    <a:gd name="T54" fmla="*/ 8878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0" name="Freeform 11451"/>
                <p:cNvSpPr>
                  <a:spLocks/>
                </p:cNvSpPr>
                <p:nvPr/>
              </p:nvSpPr>
              <p:spPr bwMode="auto">
                <a:xfrm>
                  <a:off x="4248"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1" name="Freeform 11452"/>
                <p:cNvSpPr>
                  <a:spLocks/>
                </p:cNvSpPr>
                <p:nvPr/>
              </p:nvSpPr>
              <p:spPr bwMode="auto">
                <a:xfrm>
                  <a:off x="425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2" name="Freeform 11453"/>
                <p:cNvSpPr>
                  <a:spLocks/>
                </p:cNvSpPr>
                <p:nvPr/>
              </p:nvSpPr>
              <p:spPr bwMode="auto">
                <a:xfrm>
                  <a:off x="426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3" name="Freeform 11454"/>
                <p:cNvSpPr>
                  <a:spLocks/>
                </p:cNvSpPr>
                <p:nvPr/>
              </p:nvSpPr>
              <p:spPr bwMode="auto">
                <a:xfrm>
                  <a:off x="426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4" name="Freeform 11455"/>
                <p:cNvSpPr>
                  <a:spLocks/>
                </p:cNvSpPr>
                <p:nvPr/>
              </p:nvSpPr>
              <p:spPr bwMode="auto">
                <a:xfrm>
                  <a:off x="427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5" name="Freeform 11456"/>
                <p:cNvSpPr>
                  <a:spLocks/>
                </p:cNvSpPr>
                <p:nvPr/>
              </p:nvSpPr>
              <p:spPr bwMode="auto">
                <a:xfrm>
                  <a:off x="427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6" name="Freeform 11457"/>
                <p:cNvSpPr>
                  <a:spLocks/>
                </p:cNvSpPr>
                <p:nvPr/>
              </p:nvSpPr>
              <p:spPr bwMode="auto">
                <a:xfrm>
                  <a:off x="427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7" name="Freeform 11458"/>
                <p:cNvSpPr>
                  <a:spLocks/>
                </p:cNvSpPr>
                <p:nvPr/>
              </p:nvSpPr>
              <p:spPr bwMode="auto">
                <a:xfrm>
                  <a:off x="428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8" name="Freeform 11459"/>
                <p:cNvSpPr>
                  <a:spLocks/>
                </p:cNvSpPr>
                <p:nvPr/>
              </p:nvSpPr>
              <p:spPr bwMode="auto">
                <a:xfrm>
                  <a:off x="428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79" name="Freeform 11460"/>
                <p:cNvSpPr>
                  <a:spLocks/>
                </p:cNvSpPr>
                <p:nvPr/>
              </p:nvSpPr>
              <p:spPr bwMode="auto">
                <a:xfrm>
                  <a:off x="4293"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0" name="Freeform 11461"/>
                <p:cNvSpPr>
                  <a:spLocks/>
                </p:cNvSpPr>
                <p:nvPr/>
              </p:nvSpPr>
              <p:spPr bwMode="auto">
                <a:xfrm>
                  <a:off x="430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1" name="Freeform 11462"/>
                <p:cNvSpPr>
                  <a:spLocks/>
                </p:cNvSpPr>
                <p:nvPr/>
              </p:nvSpPr>
              <p:spPr bwMode="auto">
                <a:xfrm>
                  <a:off x="430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2" name="Freeform 11463"/>
                <p:cNvSpPr>
                  <a:spLocks/>
                </p:cNvSpPr>
                <p:nvPr/>
              </p:nvSpPr>
              <p:spPr bwMode="auto">
                <a:xfrm>
                  <a:off x="430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3" name="Freeform 11464"/>
                <p:cNvSpPr>
                  <a:spLocks/>
                </p:cNvSpPr>
                <p:nvPr/>
              </p:nvSpPr>
              <p:spPr bwMode="auto">
                <a:xfrm>
                  <a:off x="4307"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4" name="Freeform 11465"/>
                <p:cNvSpPr>
                  <a:spLocks/>
                </p:cNvSpPr>
                <p:nvPr/>
              </p:nvSpPr>
              <p:spPr bwMode="auto">
                <a:xfrm>
                  <a:off x="4310"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5" name="Freeform 11466"/>
                <p:cNvSpPr>
                  <a:spLocks/>
                </p:cNvSpPr>
                <p:nvPr/>
              </p:nvSpPr>
              <p:spPr bwMode="auto">
                <a:xfrm>
                  <a:off x="432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6" name="Freeform 11467"/>
                <p:cNvSpPr>
                  <a:spLocks/>
                </p:cNvSpPr>
                <p:nvPr/>
              </p:nvSpPr>
              <p:spPr bwMode="auto">
                <a:xfrm>
                  <a:off x="432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7" name="Freeform 11468"/>
                <p:cNvSpPr>
                  <a:spLocks/>
                </p:cNvSpPr>
                <p:nvPr/>
              </p:nvSpPr>
              <p:spPr bwMode="auto">
                <a:xfrm>
                  <a:off x="432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8" name="Freeform 11469"/>
                <p:cNvSpPr>
                  <a:spLocks/>
                </p:cNvSpPr>
                <p:nvPr/>
              </p:nvSpPr>
              <p:spPr bwMode="auto">
                <a:xfrm>
                  <a:off x="433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89" name="Freeform 11470"/>
                <p:cNvSpPr>
                  <a:spLocks/>
                </p:cNvSpPr>
                <p:nvPr/>
              </p:nvSpPr>
              <p:spPr bwMode="auto">
                <a:xfrm>
                  <a:off x="433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0" name="Freeform 11471"/>
                <p:cNvSpPr>
                  <a:spLocks/>
                </p:cNvSpPr>
                <p:nvPr/>
              </p:nvSpPr>
              <p:spPr bwMode="auto">
                <a:xfrm>
                  <a:off x="4343"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1" name="Freeform 11472"/>
                <p:cNvSpPr>
                  <a:spLocks/>
                </p:cNvSpPr>
                <p:nvPr/>
              </p:nvSpPr>
              <p:spPr bwMode="auto">
                <a:xfrm>
                  <a:off x="4349" y="3739"/>
                  <a:ext cx="40" cy="2"/>
                </a:xfrm>
                <a:custGeom>
                  <a:avLst/>
                  <a:gdLst>
                    <a:gd name="T0" fmla="*/ 777 w 23"/>
                    <a:gd name="T1" fmla="*/ 2 h 2"/>
                    <a:gd name="T2" fmla="*/ 777 w 23"/>
                    <a:gd name="T3" fmla="*/ 2 h 2"/>
                    <a:gd name="T4" fmla="*/ 1351 w 23"/>
                    <a:gd name="T5" fmla="*/ 2 h 2"/>
                    <a:gd name="T6" fmla="*/ 2350 w 23"/>
                    <a:gd name="T7" fmla="*/ 2 h 2"/>
                    <a:gd name="T8" fmla="*/ 2350 w 23"/>
                    <a:gd name="T9" fmla="*/ 2 h 2"/>
                    <a:gd name="T10" fmla="*/ 3073 w 23"/>
                    <a:gd name="T11" fmla="*/ 2 h 2"/>
                    <a:gd name="T12" fmla="*/ 4087 w 23"/>
                    <a:gd name="T13" fmla="*/ 2 h 2"/>
                    <a:gd name="T14" fmla="*/ 4087 w 23"/>
                    <a:gd name="T15" fmla="*/ 2 h 2"/>
                    <a:gd name="T16" fmla="*/ 4346 w 23"/>
                    <a:gd name="T17" fmla="*/ 2 h 2"/>
                    <a:gd name="T18" fmla="*/ 5344 w 23"/>
                    <a:gd name="T19" fmla="*/ 2 h 2"/>
                    <a:gd name="T20" fmla="*/ 5344 w 23"/>
                    <a:gd name="T21" fmla="*/ 2 h 2"/>
                    <a:gd name="T22" fmla="*/ 6113 w 23"/>
                    <a:gd name="T23" fmla="*/ 2 h 2"/>
                    <a:gd name="T24" fmla="*/ 7108 w 23"/>
                    <a:gd name="T25" fmla="*/ 2 h 2"/>
                    <a:gd name="T26" fmla="*/ 7108 w 23"/>
                    <a:gd name="T27" fmla="*/ 2 h 2"/>
                    <a:gd name="T28" fmla="*/ 7558 w 23"/>
                    <a:gd name="T29" fmla="*/ 2 h 2"/>
                    <a:gd name="T30" fmla="*/ 8270 w 23"/>
                    <a:gd name="T31" fmla="*/ 2 h 2"/>
                    <a:gd name="T32" fmla="*/ 8270 w 23"/>
                    <a:gd name="T33" fmla="*/ 2 h 2"/>
                    <a:gd name="T34" fmla="*/ 9294 w 23"/>
                    <a:gd name="T35" fmla="*/ 2 h 2"/>
                    <a:gd name="T36" fmla="*/ 10221 w 23"/>
                    <a:gd name="T37" fmla="*/ 1 h 2"/>
                    <a:gd name="T38" fmla="*/ 10221 w 23"/>
                    <a:gd name="T39" fmla="*/ 1 h 2"/>
                    <a:gd name="T40" fmla="*/ 10631 w 23"/>
                    <a:gd name="T41" fmla="*/ 1 h 2"/>
                    <a:gd name="T42" fmla="*/ 11409 w 23"/>
                    <a:gd name="T43" fmla="*/ 1 h 2"/>
                    <a:gd name="T44" fmla="*/ 11409 w 23"/>
                    <a:gd name="T45" fmla="*/ 1 h 2"/>
                    <a:gd name="T46" fmla="*/ 12362 w 23"/>
                    <a:gd name="T47" fmla="*/ 1 h 2"/>
                    <a:gd name="T48" fmla="*/ 13144 w 23"/>
                    <a:gd name="T49" fmla="*/ 1 h 2"/>
                    <a:gd name="T50" fmla="*/ 13144 w 23"/>
                    <a:gd name="T51" fmla="*/ 1 h 2"/>
                    <a:gd name="T52" fmla="*/ 13623 w 23"/>
                    <a:gd name="T53" fmla="*/ 1 h 2"/>
                    <a:gd name="T54" fmla="*/ 14383 w 23"/>
                    <a:gd name="T55" fmla="*/ 1 h 2"/>
                    <a:gd name="T56" fmla="*/ 14383 w 23"/>
                    <a:gd name="T57" fmla="*/ 0 h 2"/>
                    <a:gd name="T58" fmla="*/ 15414 w 23"/>
                    <a:gd name="T59" fmla="*/ 0 h 2"/>
                    <a:gd name="T60" fmla="*/ 16163 w 23"/>
                    <a:gd name="T61" fmla="*/ 0 h 2"/>
                    <a:gd name="T62" fmla="*/ 16163 w 23"/>
                    <a:gd name="T63" fmla="*/ 0 h 2"/>
                    <a:gd name="T64" fmla="*/ 16744 w 23"/>
                    <a:gd name="T65" fmla="*/ 0 h 2"/>
                    <a:gd name="T66" fmla="*/ 17776 w 23"/>
                    <a:gd name="T67" fmla="*/ 0 h 2"/>
                    <a:gd name="T68" fmla="*/ 17776 w 23"/>
                    <a:gd name="T69" fmla="*/ 0 h 2"/>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 h="2">
                      <a:moveTo>
                        <a:pt x="0" y="2"/>
                      </a:moveTo>
                      <a:lnTo>
                        <a:pt x="1" y="2"/>
                      </a:lnTo>
                      <a:lnTo>
                        <a:pt x="2" y="2"/>
                      </a:lnTo>
                      <a:lnTo>
                        <a:pt x="3" y="2"/>
                      </a:lnTo>
                      <a:lnTo>
                        <a:pt x="4" y="2"/>
                      </a:lnTo>
                      <a:lnTo>
                        <a:pt x="5" y="2"/>
                      </a:lnTo>
                      <a:lnTo>
                        <a:pt x="6" y="2"/>
                      </a:lnTo>
                      <a:lnTo>
                        <a:pt x="7" y="2"/>
                      </a:lnTo>
                      <a:lnTo>
                        <a:pt x="8" y="2"/>
                      </a:lnTo>
                      <a:lnTo>
                        <a:pt x="9" y="2"/>
                      </a:lnTo>
                      <a:lnTo>
                        <a:pt x="10" y="2"/>
                      </a:lnTo>
                      <a:lnTo>
                        <a:pt x="11" y="2"/>
                      </a:lnTo>
                      <a:lnTo>
                        <a:pt x="12" y="2"/>
                      </a:lnTo>
                      <a:lnTo>
                        <a:pt x="12" y="1"/>
                      </a:lnTo>
                      <a:lnTo>
                        <a:pt x="13" y="1"/>
                      </a:lnTo>
                      <a:lnTo>
                        <a:pt x="14" y="1"/>
                      </a:lnTo>
                      <a:lnTo>
                        <a:pt x="15" y="1"/>
                      </a:lnTo>
                      <a:lnTo>
                        <a:pt x="16" y="1"/>
                      </a:lnTo>
                      <a:lnTo>
                        <a:pt x="17" y="1"/>
                      </a:lnTo>
                      <a:lnTo>
                        <a:pt x="18" y="1"/>
                      </a:lnTo>
                      <a:lnTo>
                        <a:pt x="19" y="1"/>
                      </a:lnTo>
                      <a:lnTo>
                        <a:pt x="19" y="0"/>
                      </a:lnTo>
                      <a:lnTo>
                        <a:pt x="20" y="0"/>
                      </a:lnTo>
                      <a:lnTo>
                        <a:pt x="21" y="0"/>
                      </a:lnTo>
                      <a:lnTo>
                        <a:pt x="22" y="0"/>
                      </a:lnTo>
                      <a:lnTo>
                        <a:pt x="2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2" name="Freeform 11473"/>
                <p:cNvSpPr>
                  <a:spLocks/>
                </p:cNvSpPr>
                <p:nvPr/>
              </p:nvSpPr>
              <p:spPr bwMode="auto">
                <a:xfrm>
                  <a:off x="4389"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3" name="Freeform 11474"/>
                <p:cNvSpPr>
                  <a:spLocks/>
                </p:cNvSpPr>
                <p:nvPr/>
              </p:nvSpPr>
              <p:spPr bwMode="auto">
                <a:xfrm>
                  <a:off x="4390"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4" name="Freeform 11475"/>
                <p:cNvSpPr>
                  <a:spLocks/>
                </p:cNvSpPr>
                <p:nvPr/>
              </p:nvSpPr>
              <p:spPr bwMode="auto">
                <a:xfrm>
                  <a:off x="4392"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5" name="Freeform 11476"/>
                <p:cNvSpPr>
                  <a:spLocks/>
                </p:cNvSpPr>
                <p:nvPr/>
              </p:nvSpPr>
              <p:spPr bwMode="auto">
                <a:xfrm>
                  <a:off x="4394"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6" name="Freeform 11477"/>
                <p:cNvSpPr>
                  <a:spLocks/>
                </p:cNvSpPr>
                <p:nvPr/>
              </p:nvSpPr>
              <p:spPr bwMode="auto">
                <a:xfrm>
                  <a:off x="4396" y="3739"/>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7" name="Freeform 11478"/>
                <p:cNvSpPr>
                  <a:spLocks/>
                </p:cNvSpPr>
                <p:nvPr/>
              </p:nvSpPr>
              <p:spPr bwMode="auto">
                <a:xfrm>
                  <a:off x="4397"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8" name="Freeform 11479"/>
                <p:cNvSpPr>
                  <a:spLocks/>
                </p:cNvSpPr>
                <p:nvPr/>
              </p:nvSpPr>
              <p:spPr bwMode="auto">
                <a:xfrm>
                  <a:off x="439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999" name="Freeform 11480"/>
                <p:cNvSpPr>
                  <a:spLocks/>
                </p:cNvSpPr>
                <p:nvPr/>
              </p:nvSpPr>
              <p:spPr bwMode="auto">
                <a:xfrm>
                  <a:off x="4401"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0" name="Freeform 11481"/>
                <p:cNvSpPr>
                  <a:spLocks/>
                </p:cNvSpPr>
                <p:nvPr/>
              </p:nvSpPr>
              <p:spPr bwMode="auto">
                <a:xfrm>
                  <a:off x="4402"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1" name="Freeform 11482"/>
                <p:cNvSpPr>
                  <a:spLocks/>
                </p:cNvSpPr>
                <p:nvPr/>
              </p:nvSpPr>
              <p:spPr bwMode="auto">
                <a:xfrm>
                  <a:off x="4404"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2" name="Freeform 11483"/>
                <p:cNvSpPr>
                  <a:spLocks/>
                </p:cNvSpPr>
                <p:nvPr/>
              </p:nvSpPr>
              <p:spPr bwMode="auto">
                <a:xfrm>
                  <a:off x="440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3" name="Freeform 11484"/>
                <p:cNvSpPr>
                  <a:spLocks/>
                </p:cNvSpPr>
                <p:nvPr/>
              </p:nvSpPr>
              <p:spPr bwMode="auto">
                <a:xfrm>
                  <a:off x="4408" y="37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4" name="Freeform 11485"/>
                <p:cNvSpPr>
                  <a:spLocks/>
                </p:cNvSpPr>
                <p:nvPr/>
              </p:nvSpPr>
              <p:spPr bwMode="auto">
                <a:xfrm>
                  <a:off x="440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5" name="Freeform 11486"/>
                <p:cNvSpPr>
                  <a:spLocks/>
                </p:cNvSpPr>
                <p:nvPr/>
              </p:nvSpPr>
              <p:spPr bwMode="auto">
                <a:xfrm>
                  <a:off x="4411" y="3740"/>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6" name="Freeform 11487"/>
                <p:cNvSpPr>
                  <a:spLocks/>
                </p:cNvSpPr>
                <p:nvPr/>
              </p:nvSpPr>
              <p:spPr bwMode="auto">
                <a:xfrm>
                  <a:off x="441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7" name="Freeform 11488"/>
                <p:cNvSpPr>
                  <a:spLocks/>
                </p:cNvSpPr>
                <p:nvPr/>
              </p:nvSpPr>
              <p:spPr bwMode="auto">
                <a:xfrm>
                  <a:off x="441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8" name="Freeform 11489"/>
                <p:cNvSpPr>
                  <a:spLocks/>
                </p:cNvSpPr>
                <p:nvPr/>
              </p:nvSpPr>
              <p:spPr bwMode="auto">
                <a:xfrm>
                  <a:off x="441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09" name="Freeform 11490"/>
                <p:cNvSpPr>
                  <a:spLocks/>
                </p:cNvSpPr>
                <p:nvPr/>
              </p:nvSpPr>
              <p:spPr bwMode="auto">
                <a:xfrm>
                  <a:off x="441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0" name="Freeform 11491"/>
                <p:cNvSpPr>
                  <a:spLocks/>
                </p:cNvSpPr>
                <p:nvPr/>
              </p:nvSpPr>
              <p:spPr bwMode="auto">
                <a:xfrm>
                  <a:off x="442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1" name="Freeform 11492"/>
                <p:cNvSpPr>
                  <a:spLocks/>
                </p:cNvSpPr>
                <p:nvPr/>
              </p:nvSpPr>
              <p:spPr bwMode="auto">
                <a:xfrm>
                  <a:off x="442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2" name="Freeform 11493"/>
                <p:cNvSpPr>
                  <a:spLocks/>
                </p:cNvSpPr>
                <p:nvPr/>
              </p:nvSpPr>
              <p:spPr bwMode="auto">
                <a:xfrm>
                  <a:off x="442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3" name="Freeform 11494"/>
                <p:cNvSpPr>
                  <a:spLocks/>
                </p:cNvSpPr>
                <p:nvPr/>
              </p:nvSpPr>
              <p:spPr bwMode="auto">
                <a:xfrm>
                  <a:off x="4429"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4" name="Freeform 11495"/>
                <p:cNvSpPr>
                  <a:spLocks/>
                </p:cNvSpPr>
                <p:nvPr/>
              </p:nvSpPr>
              <p:spPr bwMode="auto">
                <a:xfrm>
                  <a:off x="443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5" name="Freeform 11496"/>
                <p:cNvSpPr>
                  <a:spLocks/>
                </p:cNvSpPr>
                <p:nvPr/>
              </p:nvSpPr>
              <p:spPr bwMode="auto">
                <a:xfrm>
                  <a:off x="443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6" name="Freeform 11497"/>
                <p:cNvSpPr>
                  <a:spLocks/>
                </p:cNvSpPr>
                <p:nvPr/>
              </p:nvSpPr>
              <p:spPr bwMode="auto">
                <a:xfrm>
                  <a:off x="443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7" name="Freeform 11498"/>
                <p:cNvSpPr>
                  <a:spLocks/>
                </p:cNvSpPr>
                <p:nvPr/>
              </p:nvSpPr>
              <p:spPr bwMode="auto">
                <a:xfrm>
                  <a:off x="444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8" name="Freeform 11499"/>
                <p:cNvSpPr>
                  <a:spLocks/>
                </p:cNvSpPr>
                <p:nvPr/>
              </p:nvSpPr>
              <p:spPr bwMode="auto">
                <a:xfrm>
                  <a:off x="444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19" name="Freeform 11500"/>
                <p:cNvSpPr>
                  <a:spLocks/>
                </p:cNvSpPr>
                <p:nvPr/>
              </p:nvSpPr>
              <p:spPr bwMode="auto">
                <a:xfrm>
                  <a:off x="4444"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0" name="Freeform 11501"/>
                <p:cNvSpPr>
                  <a:spLocks/>
                </p:cNvSpPr>
                <p:nvPr/>
              </p:nvSpPr>
              <p:spPr bwMode="auto">
                <a:xfrm>
                  <a:off x="445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1" name="Freeform 11502"/>
                <p:cNvSpPr>
                  <a:spLocks/>
                </p:cNvSpPr>
                <p:nvPr/>
              </p:nvSpPr>
              <p:spPr bwMode="auto">
                <a:xfrm>
                  <a:off x="445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2" name="Freeform 11503"/>
                <p:cNvSpPr>
                  <a:spLocks/>
                </p:cNvSpPr>
                <p:nvPr/>
              </p:nvSpPr>
              <p:spPr bwMode="auto">
                <a:xfrm>
                  <a:off x="446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3" name="Freeform 11504"/>
                <p:cNvSpPr>
                  <a:spLocks/>
                </p:cNvSpPr>
                <p:nvPr/>
              </p:nvSpPr>
              <p:spPr bwMode="auto">
                <a:xfrm>
                  <a:off x="446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4" name="Freeform 11505"/>
                <p:cNvSpPr>
                  <a:spLocks/>
                </p:cNvSpPr>
                <p:nvPr/>
              </p:nvSpPr>
              <p:spPr bwMode="auto">
                <a:xfrm>
                  <a:off x="4472"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5" name="Freeform 11506"/>
                <p:cNvSpPr>
                  <a:spLocks/>
                </p:cNvSpPr>
                <p:nvPr/>
              </p:nvSpPr>
              <p:spPr bwMode="auto">
                <a:xfrm>
                  <a:off x="4482"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6" name="Freeform 11507"/>
                <p:cNvSpPr>
                  <a:spLocks/>
                </p:cNvSpPr>
                <p:nvPr/>
              </p:nvSpPr>
              <p:spPr bwMode="auto">
                <a:xfrm>
                  <a:off x="4488"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906 w 5"/>
                    <a:gd name="T11" fmla="*/ 0 h 1"/>
                    <a:gd name="T12" fmla="*/ 906 w 5"/>
                    <a:gd name="T13" fmla="*/ 0 h 1"/>
                    <a:gd name="T14" fmla="*/ 906 w 5"/>
                    <a:gd name="T15" fmla="*/ 0 h 1"/>
                    <a:gd name="T16" fmla="*/ 1122 w 5"/>
                    <a:gd name="T17" fmla="*/ 0 h 1"/>
                    <a:gd name="T18" fmla="*/ 1122 w 5"/>
                    <a:gd name="T19" fmla="*/ 0 h 1"/>
                    <a:gd name="T20" fmla="*/ 1122 w 5"/>
                    <a:gd name="T21" fmla="*/ 0 h 1"/>
                    <a:gd name="T22" fmla="*/ 1450 w 5"/>
                    <a:gd name="T23" fmla="*/ 0 h 1"/>
                    <a:gd name="T24" fmla="*/ 1450 w 5"/>
                    <a:gd name="T25" fmla="*/ 0 h 1"/>
                    <a:gd name="T26" fmla="*/ 1450 w 5"/>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7" name="Freeform 11508"/>
                <p:cNvSpPr>
                  <a:spLocks/>
                </p:cNvSpPr>
                <p:nvPr/>
              </p:nvSpPr>
              <p:spPr bwMode="auto">
                <a:xfrm>
                  <a:off x="4496" y="3739"/>
                  <a:ext cx="32" cy="2"/>
                </a:xfrm>
                <a:custGeom>
                  <a:avLst/>
                  <a:gdLst>
                    <a:gd name="T0" fmla="*/ 0 w 18"/>
                    <a:gd name="T1" fmla="*/ 2 h 2"/>
                    <a:gd name="T2" fmla="*/ 1170 w 18"/>
                    <a:gd name="T3" fmla="*/ 2 h 2"/>
                    <a:gd name="T4" fmla="*/ 1170 w 18"/>
                    <a:gd name="T5" fmla="*/ 2 h 2"/>
                    <a:gd name="T6" fmla="*/ 1170 w 18"/>
                    <a:gd name="T7" fmla="*/ 2 h 2"/>
                    <a:gd name="T8" fmla="*/ 2080 w 18"/>
                    <a:gd name="T9" fmla="*/ 2 h 2"/>
                    <a:gd name="T10" fmla="*/ 2080 w 18"/>
                    <a:gd name="T11" fmla="*/ 2 h 2"/>
                    <a:gd name="T12" fmla="*/ 2080 w 18"/>
                    <a:gd name="T13" fmla="*/ 2 h 2"/>
                    <a:gd name="T14" fmla="*/ 2809 w 18"/>
                    <a:gd name="T15" fmla="*/ 2 h 2"/>
                    <a:gd name="T16" fmla="*/ 2809 w 18"/>
                    <a:gd name="T17" fmla="*/ 2 h 2"/>
                    <a:gd name="T18" fmla="*/ 2809 w 18"/>
                    <a:gd name="T19" fmla="*/ 2 h 2"/>
                    <a:gd name="T20" fmla="*/ 3698 w 18"/>
                    <a:gd name="T21" fmla="*/ 2 h 2"/>
                    <a:gd name="T22" fmla="*/ 3698 w 18"/>
                    <a:gd name="T23" fmla="*/ 2 h 2"/>
                    <a:gd name="T24" fmla="*/ 3698 w 18"/>
                    <a:gd name="T25" fmla="*/ 2 h 2"/>
                    <a:gd name="T26" fmla="*/ 4994 w 18"/>
                    <a:gd name="T27" fmla="*/ 2 h 2"/>
                    <a:gd name="T28" fmla="*/ 4994 w 18"/>
                    <a:gd name="T29" fmla="*/ 2 h 2"/>
                    <a:gd name="T30" fmla="*/ 4994 w 18"/>
                    <a:gd name="T31" fmla="*/ 2 h 2"/>
                    <a:gd name="T32" fmla="*/ 6409 w 18"/>
                    <a:gd name="T33" fmla="*/ 2 h 2"/>
                    <a:gd name="T34" fmla="*/ 6409 w 18"/>
                    <a:gd name="T35" fmla="*/ 2 h 2"/>
                    <a:gd name="T36" fmla="*/ 6409 w 18"/>
                    <a:gd name="T37" fmla="*/ 2 h 2"/>
                    <a:gd name="T38" fmla="*/ 6574 w 18"/>
                    <a:gd name="T39" fmla="*/ 2 h 2"/>
                    <a:gd name="T40" fmla="*/ 6574 w 18"/>
                    <a:gd name="T41" fmla="*/ 2 h 2"/>
                    <a:gd name="T42" fmla="*/ 6574 w 18"/>
                    <a:gd name="T43" fmla="*/ 2 h 2"/>
                    <a:gd name="T44" fmla="*/ 7794 w 18"/>
                    <a:gd name="T45" fmla="*/ 2 h 2"/>
                    <a:gd name="T46" fmla="*/ 7794 w 18"/>
                    <a:gd name="T47" fmla="*/ 2 h 2"/>
                    <a:gd name="T48" fmla="*/ 7794 w 18"/>
                    <a:gd name="T49" fmla="*/ 1 h 2"/>
                    <a:gd name="T50" fmla="*/ 8878 w 18"/>
                    <a:gd name="T51" fmla="*/ 1 h 2"/>
                    <a:gd name="T52" fmla="*/ 8878 w 18"/>
                    <a:gd name="T53" fmla="*/ 1 h 2"/>
                    <a:gd name="T54" fmla="*/ 8878 w 18"/>
                    <a:gd name="T55" fmla="*/ 1 h 2"/>
                    <a:gd name="T56" fmla="*/ 10107 w 18"/>
                    <a:gd name="T57" fmla="*/ 1 h 2"/>
                    <a:gd name="T58" fmla="*/ 10107 w 18"/>
                    <a:gd name="T59" fmla="*/ 1 h 2"/>
                    <a:gd name="T60" fmla="*/ 10107 w 18"/>
                    <a:gd name="T61" fmla="*/ 1 h 2"/>
                    <a:gd name="T62" fmla="*/ 11394 w 18"/>
                    <a:gd name="T63" fmla="*/ 1 h 2"/>
                    <a:gd name="T64" fmla="*/ 11394 w 18"/>
                    <a:gd name="T65" fmla="*/ 1 h 2"/>
                    <a:gd name="T66" fmla="*/ 11394 w 18"/>
                    <a:gd name="T67" fmla="*/ 1 h 2"/>
                    <a:gd name="T68" fmla="*/ 11687 w 18"/>
                    <a:gd name="T69" fmla="*/ 1 h 2"/>
                    <a:gd name="T70" fmla="*/ 11687 w 18"/>
                    <a:gd name="T71" fmla="*/ 1 h 2"/>
                    <a:gd name="T72" fmla="*/ 11687 w 18"/>
                    <a:gd name="T73" fmla="*/ 1 h 2"/>
                    <a:gd name="T74" fmla="*/ 12983 w 18"/>
                    <a:gd name="T75" fmla="*/ 1 h 2"/>
                    <a:gd name="T76" fmla="*/ 12983 w 18"/>
                    <a:gd name="T77" fmla="*/ 1 h 2"/>
                    <a:gd name="T78" fmla="*/ 12983 w 18"/>
                    <a:gd name="T79" fmla="*/ 0 h 2"/>
                    <a:gd name="T80" fmla="*/ 13856 w 18"/>
                    <a:gd name="T81" fmla="*/ 0 h 2"/>
                    <a:gd name="T82" fmla="*/ 13856 w 18"/>
                    <a:gd name="T83" fmla="*/ 0 h 2"/>
                    <a:gd name="T84" fmla="*/ 13856 w 18"/>
                    <a:gd name="T85" fmla="*/ 0 h 2"/>
                    <a:gd name="T86" fmla="*/ 15026 w 18"/>
                    <a:gd name="T87" fmla="*/ 0 h 2"/>
                    <a:gd name="T88" fmla="*/ 15026 w 18"/>
                    <a:gd name="T89" fmla="*/ 0 h 2"/>
                    <a:gd name="T90" fmla="*/ 15026 w 18"/>
                    <a:gd name="T91" fmla="*/ 0 h 2"/>
                    <a:gd name="T92" fmla="*/ 15783 w 18"/>
                    <a:gd name="T93" fmla="*/ 0 h 2"/>
                    <a:gd name="T94" fmla="*/ 15783 w 18"/>
                    <a:gd name="T95" fmla="*/ 0 h 2"/>
                    <a:gd name="T96" fmla="*/ 15783 w 18"/>
                    <a:gd name="T97" fmla="*/ 0 h 2"/>
                    <a:gd name="T98" fmla="*/ 16672 w 18"/>
                    <a:gd name="T99" fmla="*/ 0 h 2"/>
                    <a:gd name="T100" fmla="*/ 16672 w 18"/>
                    <a:gd name="T101" fmla="*/ 0 h 2"/>
                    <a:gd name="T102" fmla="*/ 16672 w 18"/>
                    <a:gd name="T103" fmla="*/ 0 h 2"/>
                    <a:gd name="T104" fmla="*/ 17968 w 18"/>
                    <a:gd name="T105" fmla="*/ 0 h 2"/>
                    <a:gd name="T106" fmla="*/ 17968 w 18"/>
                    <a:gd name="T107" fmla="*/ 0 h 2"/>
                    <a:gd name="T108" fmla="*/ 17968 w 18"/>
                    <a:gd name="T109" fmla="*/ 0 h 2"/>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 h="2">
                      <a:moveTo>
                        <a:pt x="0" y="2"/>
                      </a:moveTo>
                      <a:lnTo>
                        <a:pt x="1" y="2"/>
                      </a:lnTo>
                      <a:lnTo>
                        <a:pt x="2" y="2"/>
                      </a:lnTo>
                      <a:lnTo>
                        <a:pt x="3" y="2"/>
                      </a:lnTo>
                      <a:lnTo>
                        <a:pt x="4" y="2"/>
                      </a:lnTo>
                      <a:lnTo>
                        <a:pt x="5" y="2"/>
                      </a:lnTo>
                      <a:lnTo>
                        <a:pt x="6" y="2"/>
                      </a:lnTo>
                      <a:lnTo>
                        <a:pt x="7" y="2"/>
                      </a:lnTo>
                      <a:lnTo>
                        <a:pt x="8" y="2"/>
                      </a:lnTo>
                      <a:lnTo>
                        <a:pt x="8" y="1"/>
                      </a:lnTo>
                      <a:lnTo>
                        <a:pt x="9" y="1"/>
                      </a:lnTo>
                      <a:lnTo>
                        <a:pt x="10" y="1"/>
                      </a:lnTo>
                      <a:lnTo>
                        <a:pt x="11" y="1"/>
                      </a:lnTo>
                      <a:lnTo>
                        <a:pt x="12" y="1"/>
                      </a:lnTo>
                      <a:lnTo>
                        <a:pt x="13" y="1"/>
                      </a:lnTo>
                      <a:lnTo>
                        <a:pt x="13" y="0"/>
                      </a:lnTo>
                      <a:lnTo>
                        <a:pt x="14" y="0"/>
                      </a:lnTo>
                      <a:lnTo>
                        <a:pt x="15" y="0"/>
                      </a:lnTo>
                      <a:lnTo>
                        <a:pt x="16" y="0"/>
                      </a:lnTo>
                      <a:lnTo>
                        <a:pt x="17" y="0"/>
                      </a:lnTo>
                      <a:lnTo>
                        <a:pt x="1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8" name="Freeform 11509"/>
                <p:cNvSpPr>
                  <a:spLocks/>
                </p:cNvSpPr>
                <p:nvPr/>
              </p:nvSpPr>
              <p:spPr bwMode="auto">
                <a:xfrm>
                  <a:off x="4528" y="37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29" name="Freeform 11510"/>
                <p:cNvSpPr>
                  <a:spLocks/>
                </p:cNvSpPr>
                <p:nvPr/>
              </p:nvSpPr>
              <p:spPr bwMode="auto">
                <a:xfrm>
                  <a:off x="4529"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0" name="Freeform 11511"/>
                <p:cNvSpPr>
                  <a:spLocks/>
                </p:cNvSpPr>
                <p:nvPr/>
              </p:nvSpPr>
              <p:spPr bwMode="auto">
                <a:xfrm>
                  <a:off x="4531"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1" name="Freeform 11512"/>
                <p:cNvSpPr>
                  <a:spLocks/>
                </p:cNvSpPr>
                <p:nvPr/>
              </p:nvSpPr>
              <p:spPr bwMode="auto">
                <a:xfrm>
                  <a:off x="4533" y="3739"/>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3032" name="Freeform 11513"/>
                <p:cNvSpPr>
                  <a:spLocks/>
                </p:cNvSpPr>
                <p:nvPr/>
              </p:nvSpPr>
              <p:spPr bwMode="auto">
                <a:xfrm>
                  <a:off x="4535" y="3739"/>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nvGrpSpPr>
              <p:cNvPr id="21520" name="Group 11514"/>
              <p:cNvGrpSpPr>
                <a:grpSpLocks/>
              </p:cNvGrpSpPr>
              <p:nvPr/>
            </p:nvGrpSpPr>
            <p:grpSpPr bwMode="auto">
              <a:xfrm>
                <a:off x="5863791" y="2881329"/>
                <a:ext cx="482784" cy="2365"/>
                <a:chOff x="4536" y="3740"/>
                <a:chExt cx="934" cy="2"/>
              </a:xfrm>
            </p:grpSpPr>
            <p:sp>
              <p:nvSpPr>
                <p:cNvPr id="22633" name="Freeform 11515"/>
                <p:cNvSpPr>
                  <a:spLocks/>
                </p:cNvSpPr>
                <p:nvPr/>
              </p:nvSpPr>
              <p:spPr bwMode="auto">
                <a:xfrm>
                  <a:off x="4536"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4" name="Freeform 11516"/>
                <p:cNvSpPr>
                  <a:spLocks/>
                </p:cNvSpPr>
                <p:nvPr/>
              </p:nvSpPr>
              <p:spPr bwMode="auto">
                <a:xfrm>
                  <a:off x="4538"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5" name="Freeform 11517"/>
                <p:cNvSpPr>
                  <a:spLocks/>
                </p:cNvSpPr>
                <p:nvPr/>
              </p:nvSpPr>
              <p:spPr bwMode="auto">
                <a:xfrm>
                  <a:off x="4540"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6" name="Freeform 11518"/>
                <p:cNvSpPr>
                  <a:spLocks/>
                </p:cNvSpPr>
                <p:nvPr/>
              </p:nvSpPr>
              <p:spPr bwMode="auto">
                <a:xfrm>
                  <a:off x="4542" y="3740"/>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7" name="Freeform 11519"/>
                <p:cNvSpPr>
                  <a:spLocks/>
                </p:cNvSpPr>
                <p:nvPr/>
              </p:nvSpPr>
              <p:spPr bwMode="auto">
                <a:xfrm>
                  <a:off x="454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8" name="Freeform 11520"/>
                <p:cNvSpPr>
                  <a:spLocks/>
                </p:cNvSpPr>
                <p:nvPr/>
              </p:nvSpPr>
              <p:spPr bwMode="auto">
                <a:xfrm>
                  <a:off x="454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39" name="Freeform 11521"/>
                <p:cNvSpPr>
                  <a:spLocks/>
                </p:cNvSpPr>
                <p:nvPr/>
              </p:nvSpPr>
              <p:spPr bwMode="auto">
                <a:xfrm>
                  <a:off x="454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0" name="Freeform 11522"/>
                <p:cNvSpPr>
                  <a:spLocks/>
                </p:cNvSpPr>
                <p:nvPr/>
              </p:nvSpPr>
              <p:spPr bwMode="auto">
                <a:xfrm>
                  <a:off x="454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1" name="Freeform 11523"/>
                <p:cNvSpPr>
                  <a:spLocks/>
                </p:cNvSpPr>
                <p:nvPr/>
              </p:nvSpPr>
              <p:spPr bwMode="auto">
                <a:xfrm>
                  <a:off x="4552"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2" name="Freeform 11524"/>
                <p:cNvSpPr>
                  <a:spLocks/>
                </p:cNvSpPr>
                <p:nvPr/>
              </p:nvSpPr>
              <p:spPr bwMode="auto">
                <a:xfrm>
                  <a:off x="456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3" name="Freeform 11525"/>
                <p:cNvSpPr>
                  <a:spLocks/>
                </p:cNvSpPr>
                <p:nvPr/>
              </p:nvSpPr>
              <p:spPr bwMode="auto">
                <a:xfrm>
                  <a:off x="456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4" name="Freeform 11526"/>
                <p:cNvSpPr>
                  <a:spLocks/>
                </p:cNvSpPr>
                <p:nvPr/>
              </p:nvSpPr>
              <p:spPr bwMode="auto">
                <a:xfrm>
                  <a:off x="457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5" name="Freeform 11527"/>
                <p:cNvSpPr>
                  <a:spLocks/>
                </p:cNvSpPr>
                <p:nvPr/>
              </p:nvSpPr>
              <p:spPr bwMode="auto">
                <a:xfrm>
                  <a:off x="457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6" name="Freeform 11528"/>
                <p:cNvSpPr>
                  <a:spLocks/>
                </p:cNvSpPr>
                <p:nvPr/>
              </p:nvSpPr>
              <p:spPr bwMode="auto">
                <a:xfrm>
                  <a:off x="457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7" name="Freeform 11529"/>
                <p:cNvSpPr>
                  <a:spLocks/>
                </p:cNvSpPr>
                <p:nvPr/>
              </p:nvSpPr>
              <p:spPr bwMode="auto">
                <a:xfrm>
                  <a:off x="458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8" name="Freeform 11530"/>
                <p:cNvSpPr>
                  <a:spLocks/>
                </p:cNvSpPr>
                <p:nvPr/>
              </p:nvSpPr>
              <p:spPr bwMode="auto">
                <a:xfrm>
                  <a:off x="458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49" name="Freeform 11531"/>
                <p:cNvSpPr>
                  <a:spLocks/>
                </p:cNvSpPr>
                <p:nvPr/>
              </p:nvSpPr>
              <p:spPr bwMode="auto">
                <a:xfrm>
                  <a:off x="458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0" name="Freeform 11532"/>
                <p:cNvSpPr>
                  <a:spLocks/>
                </p:cNvSpPr>
                <p:nvPr/>
              </p:nvSpPr>
              <p:spPr bwMode="auto">
                <a:xfrm>
                  <a:off x="458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1" name="Freeform 11533"/>
                <p:cNvSpPr>
                  <a:spLocks/>
                </p:cNvSpPr>
                <p:nvPr/>
              </p:nvSpPr>
              <p:spPr bwMode="auto">
                <a:xfrm>
                  <a:off x="4592"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2" name="Freeform 11534"/>
                <p:cNvSpPr>
                  <a:spLocks/>
                </p:cNvSpPr>
                <p:nvPr/>
              </p:nvSpPr>
              <p:spPr bwMode="auto">
                <a:xfrm>
                  <a:off x="459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3" name="Freeform 11535"/>
                <p:cNvSpPr>
                  <a:spLocks/>
                </p:cNvSpPr>
                <p:nvPr/>
              </p:nvSpPr>
              <p:spPr bwMode="auto">
                <a:xfrm>
                  <a:off x="460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4" name="Freeform 11536"/>
                <p:cNvSpPr>
                  <a:spLocks/>
                </p:cNvSpPr>
                <p:nvPr/>
              </p:nvSpPr>
              <p:spPr bwMode="auto">
                <a:xfrm>
                  <a:off x="460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5" name="Freeform 11537"/>
                <p:cNvSpPr>
                  <a:spLocks/>
                </p:cNvSpPr>
                <p:nvPr/>
              </p:nvSpPr>
              <p:spPr bwMode="auto">
                <a:xfrm>
                  <a:off x="4613"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6" name="Freeform 11538"/>
                <p:cNvSpPr>
                  <a:spLocks/>
                </p:cNvSpPr>
                <p:nvPr/>
              </p:nvSpPr>
              <p:spPr bwMode="auto">
                <a:xfrm>
                  <a:off x="4623" y="3740"/>
                  <a:ext cx="26" cy="1"/>
                </a:xfrm>
                <a:custGeom>
                  <a:avLst/>
                  <a:gdLst>
                    <a:gd name="T0" fmla="*/ 0 w 15"/>
                    <a:gd name="T1" fmla="*/ 1 h 1"/>
                    <a:gd name="T2" fmla="*/ 766 w 15"/>
                    <a:gd name="T3" fmla="*/ 1 h 1"/>
                    <a:gd name="T4" fmla="*/ 766 w 15"/>
                    <a:gd name="T5" fmla="*/ 1 h 1"/>
                    <a:gd name="T6" fmla="*/ 766 w 15"/>
                    <a:gd name="T7" fmla="*/ 1 h 1"/>
                    <a:gd name="T8" fmla="*/ 1328 w 15"/>
                    <a:gd name="T9" fmla="*/ 1 h 1"/>
                    <a:gd name="T10" fmla="*/ 1328 w 15"/>
                    <a:gd name="T11" fmla="*/ 1 h 1"/>
                    <a:gd name="T12" fmla="*/ 1328 w 15"/>
                    <a:gd name="T13" fmla="*/ 1 h 1"/>
                    <a:gd name="T14" fmla="*/ 2302 w 15"/>
                    <a:gd name="T15" fmla="*/ 1 h 1"/>
                    <a:gd name="T16" fmla="*/ 2302 w 15"/>
                    <a:gd name="T17" fmla="*/ 1 h 1"/>
                    <a:gd name="T18" fmla="*/ 2302 w 15"/>
                    <a:gd name="T19" fmla="*/ 1 h 1"/>
                    <a:gd name="T20" fmla="*/ 2896 w 15"/>
                    <a:gd name="T21" fmla="*/ 1 h 1"/>
                    <a:gd name="T22" fmla="*/ 2896 w 15"/>
                    <a:gd name="T23" fmla="*/ 1 h 1"/>
                    <a:gd name="T24" fmla="*/ 2896 w 15"/>
                    <a:gd name="T25" fmla="*/ 1 h 1"/>
                    <a:gd name="T26" fmla="*/ 3990 w 15"/>
                    <a:gd name="T27" fmla="*/ 1 h 1"/>
                    <a:gd name="T28" fmla="*/ 3990 w 15"/>
                    <a:gd name="T29" fmla="*/ 1 h 1"/>
                    <a:gd name="T30" fmla="*/ 3990 w 15"/>
                    <a:gd name="T31" fmla="*/ 1 h 1"/>
                    <a:gd name="T32" fmla="*/ 4098 w 15"/>
                    <a:gd name="T33" fmla="*/ 1 h 1"/>
                    <a:gd name="T34" fmla="*/ 4098 w 15"/>
                    <a:gd name="T35" fmla="*/ 1 h 1"/>
                    <a:gd name="T36" fmla="*/ 4098 w 15"/>
                    <a:gd name="T37" fmla="*/ 1 h 1"/>
                    <a:gd name="T38" fmla="*/ 5020 w 15"/>
                    <a:gd name="T39" fmla="*/ 1 h 1"/>
                    <a:gd name="T40" fmla="*/ 5020 w 15"/>
                    <a:gd name="T41" fmla="*/ 1 h 1"/>
                    <a:gd name="T42" fmla="*/ 5020 w 15"/>
                    <a:gd name="T43" fmla="*/ 1 h 1"/>
                    <a:gd name="T44" fmla="*/ 5957 w 15"/>
                    <a:gd name="T45" fmla="*/ 1 h 1"/>
                    <a:gd name="T46" fmla="*/ 5957 w 15"/>
                    <a:gd name="T47" fmla="*/ 1 h 1"/>
                    <a:gd name="T48" fmla="*/ 5957 w 15"/>
                    <a:gd name="T49" fmla="*/ 1 h 1"/>
                    <a:gd name="T50" fmla="*/ 6916 w 15"/>
                    <a:gd name="T51" fmla="*/ 1 h 1"/>
                    <a:gd name="T52" fmla="*/ 6916 w 15"/>
                    <a:gd name="T53" fmla="*/ 1 h 1"/>
                    <a:gd name="T54" fmla="*/ 6916 w 15"/>
                    <a:gd name="T55" fmla="*/ 1 h 1"/>
                    <a:gd name="T56" fmla="*/ 7103 w 15"/>
                    <a:gd name="T57" fmla="*/ 1 h 1"/>
                    <a:gd name="T58" fmla="*/ 7103 w 15"/>
                    <a:gd name="T59" fmla="*/ 1 h 1"/>
                    <a:gd name="T60" fmla="*/ 7103 w 15"/>
                    <a:gd name="T61" fmla="*/ 0 h 1"/>
                    <a:gd name="T62" fmla="*/ 8088 w 15"/>
                    <a:gd name="T63" fmla="*/ 0 h 1"/>
                    <a:gd name="T64" fmla="*/ 8088 w 15"/>
                    <a:gd name="T65" fmla="*/ 0 h 1"/>
                    <a:gd name="T66" fmla="*/ 8088 w 15"/>
                    <a:gd name="T67" fmla="*/ 0 h 1"/>
                    <a:gd name="T68" fmla="*/ 8701 w 15"/>
                    <a:gd name="T69" fmla="*/ 0 h 1"/>
                    <a:gd name="T70" fmla="*/ 8701 w 15"/>
                    <a:gd name="T71" fmla="*/ 0 h 1"/>
                    <a:gd name="T72" fmla="*/ 8701 w 15"/>
                    <a:gd name="T73" fmla="*/ 0 h 1"/>
                    <a:gd name="T74" fmla="*/ 9795 w 15"/>
                    <a:gd name="T75" fmla="*/ 0 h 1"/>
                    <a:gd name="T76" fmla="*/ 9795 w 15"/>
                    <a:gd name="T77" fmla="*/ 0 h 1"/>
                    <a:gd name="T78" fmla="*/ 9795 w 15"/>
                    <a:gd name="T79" fmla="*/ 0 h 1"/>
                    <a:gd name="T80" fmla="*/ 10325 w 15"/>
                    <a:gd name="T81" fmla="*/ 0 h 1"/>
                    <a:gd name="T82" fmla="*/ 10325 w 15"/>
                    <a:gd name="T83" fmla="*/ 0 h 1"/>
                    <a:gd name="T84" fmla="*/ 10325 w 15"/>
                    <a:gd name="T85" fmla="*/ 0 h 1"/>
                    <a:gd name="T86" fmla="*/ 11014 w 15"/>
                    <a:gd name="T87" fmla="*/ 0 h 1"/>
                    <a:gd name="T88" fmla="*/ 11014 w 15"/>
                    <a:gd name="T89" fmla="*/ 0 h 1"/>
                    <a:gd name="T90" fmla="*/ 11014 w 15"/>
                    <a:gd name="T91" fmla="*/ 0 h 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1">
                      <a:moveTo>
                        <a:pt x="0" y="1"/>
                      </a:moveTo>
                      <a:lnTo>
                        <a:pt x="1" y="1"/>
                      </a:lnTo>
                      <a:lnTo>
                        <a:pt x="2" y="1"/>
                      </a:lnTo>
                      <a:lnTo>
                        <a:pt x="3" y="1"/>
                      </a:lnTo>
                      <a:lnTo>
                        <a:pt x="4" y="1"/>
                      </a:lnTo>
                      <a:lnTo>
                        <a:pt x="5" y="1"/>
                      </a:lnTo>
                      <a:lnTo>
                        <a:pt x="6" y="1"/>
                      </a:lnTo>
                      <a:lnTo>
                        <a:pt x="7" y="1"/>
                      </a:lnTo>
                      <a:lnTo>
                        <a:pt x="8" y="1"/>
                      </a:lnTo>
                      <a:lnTo>
                        <a:pt x="9" y="1"/>
                      </a:lnTo>
                      <a:lnTo>
                        <a:pt x="10" y="1"/>
                      </a:lnTo>
                      <a:lnTo>
                        <a:pt x="10" y="0"/>
                      </a:lnTo>
                      <a:lnTo>
                        <a:pt x="11" y="0"/>
                      </a:lnTo>
                      <a:lnTo>
                        <a:pt x="12" y="0"/>
                      </a:lnTo>
                      <a:lnTo>
                        <a:pt x="13" y="0"/>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7" name="Freeform 11539"/>
                <p:cNvSpPr>
                  <a:spLocks/>
                </p:cNvSpPr>
                <p:nvPr/>
              </p:nvSpPr>
              <p:spPr bwMode="auto">
                <a:xfrm>
                  <a:off x="4649"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8" name="Freeform 11540"/>
                <p:cNvSpPr>
                  <a:spLocks/>
                </p:cNvSpPr>
                <p:nvPr/>
              </p:nvSpPr>
              <p:spPr bwMode="auto">
                <a:xfrm>
                  <a:off x="4651" y="3740"/>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59" name="Freeform 11541"/>
                <p:cNvSpPr>
                  <a:spLocks/>
                </p:cNvSpPr>
                <p:nvPr/>
              </p:nvSpPr>
              <p:spPr bwMode="auto">
                <a:xfrm>
                  <a:off x="4653" y="3740"/>
                  <a:ext cx="2" cy="1"/>
                </a:xfrm>
                <a:custGeom>
                  <a:avLst/>
                  <a:gdLst>
                    <a:gd name="T0" fmla="*/ 0 w 1"/>
                    <a:gd name="T1" fmla="*/ 0 h 1"/>
                    <a:gd name="T2" fmla="*/ 4096 w 1"/>
                    <a:gd name="T3" fmla="*/ 1 h 1"/>
                    <a:gd name="T4" fmla="*/ 4096 w 1"/>
                    <a:gd name="T5" fmla="*/ 1 h 1"/>
                    <a:gd name="T6" fmla="*/ 4096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0" name="Freeform 11542"/>
                <p:cNvSpPr>
                  <a:spLocks/>
                </p:cNvSpPr>
                <p:nvPr/>
              </p:nvSpPr>
              <p:spPr bwMode="auto">
                <a:xfrm>
                  <a:off x="465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1" name="Freeform 11543"/>
                <p:cNvSpPr>
                  <a:spLocks/>
                </p:cNvSpPr>
                <p:nvPr/>
              </p:nvSpPr>
              <p:spPr bwMode="auto">
                <a:xfrm>
                  <a:off x="465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2" name="Freeform 11544"/>
                <p:cNvSpPr>
                  <a:spLocks/>
                </p:cNvSpPr>
                <p:nvPr/>
              </p:nvSpPr>
              <p:spPr bwMode="auto">
                <a:xfrm>
                  <a:off x="465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3" name="Freeform 11545"/>
                <p:cNvSpPr>
                  <a:spLocks/>
                </p:cNvSpPr>
                <p:nvPr/>
              </p:nvSpPr>
              <p:spPr bwMode="auto">
                <a:xfrm>
                  <a:off x="466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4" name="Freeform 11546"/>
                <p:cNvSpPr>
                  <a:spLocks/>
                </p:cNvSpPr>
                <p:nvPr/>
              </p:nvSpPr>
              <p:spPr bwMode="auto">
                <a:xfrm>
                  <a:off x="466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5" name="Freeform 11547"/>
                <p:cNvSpPr>
                  <a:spLocks/>
                </p:cNvSpPr>
                <p:nvPr/>
              </p:nvSpPr>
              <p:spPr bwMode="auto">
                <a:xfrm>
                  <a:off x="466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6" name="Freeform 11548"/>
                <p:cNvSpPr>
                  <a:spLocks/>
                </p:cNvSpPr>
                <p:nvPr/>
              </p:nvSpPr>
              <p:spPr bwMode="auto">
                <a:xfrm>
                  <a:off x="466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7" name="Freeform 11549"/>
                <p:cNvSpPr>
                  <a:spLocks/>
                </p:cNvSpPr>
                <p:nvPr/>
              </p:nvSpPr>
              <p:spPr bwMode="auto">
                <a:xfrm>
                  <a:off x="466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8" name="Freeform 11550"/>
                <p:cNvSpPr>
                  <a:spLocks/>
                </p:cNvSpPr>
                <p:nvPr/>
              </p:nvSpPr>
              <p:spPr bwMode="auto">
                <a:xfrm>
                  <a:off x="466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69" name="Freeform 11551"/>
                <p:cNvSpPr>
                  <a:spLocks/>
                </p:cNvSpPr>
                <p:nvPr/>
              </p:nvSpPr>
              <p:spPr bwMode="auto">
                <a:xfrm>
                  <a:off x="467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0" name="Freeform 11552"/>
                <p:cNvSpPr>
                  <a:spLocks/>
                </p:cNvSpPr>
                <p:nvPr/>
              </p:nvSpPr>
              <p:spPr bwMode="auto">
                <a:xfrm>
                  <a:off x="4674"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1" name="Freeform 11553"/>
                <p:cNvSpPr>
                  <a:spLocks/>
                </p:cNvSpPr>
                <p:nvPr/>
              </p:nvSpPr>
              <p:spPr bwMode="auto">
                <a:xfrm>
                  <a:off x="467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2" name="Freeform 11554"/>
                <p:cNvSpPr>
                  <a:spLocks/>
                </p:cNvSpPr>
                <p:nvPr/>
              </p:nvSpPr>
              <p:spPr bwMode="auto">
                <a:xfrm>
                  <a:off x="468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3" name="Freeform 11555"/>
                <p:cNvSpPr>
                  <a:spLocks/>
                </p:cNvSpPr>
                <p:nvPr/>
              </p:nvSpPr>
              <p:spPr bwMode="auto">
                <a:xfrm>
                  <a:off x="468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4" name="Freeform 11556"/>
                <p:cNvSpPr>
                  <a:spLocks/>
                </p:cNvSpPr>
                <p:nvPr/>
              </p:nvSpPr>
              <p:spPr bwMode="auto">
                <a:xfrm>
                  <a:off x="468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5" name="Freeform 11557"/>
                <p:cNvSpPr>
                  <a:spLocks/>
                </p:cNvSpPr>
                <p:nvPr/>
              </p:nvSpPr>
              <p:spPr bwMode="auto">
                <a:xfrm>
                  <a:off x="468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6" name="Freeform 11558"/>
                <p:cNvSpPr>
                  <a:spLocks/>
                </p:cNvSpPr>
                <p:nvPr/>
              </p:nvSpPr>
              <p:spPr bwMode="auto">
                <a:xfrm>
                  <a:off x="469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7" name="Freeform 11559"/>
                <p:cNvSpPr>
                  <a:spLocks/>
                </p:cNvSpPr>
                <p:nvPr/>
              </p:nvSpPr>
              <p:spPr bwMode="auto">
                <a:xfrm>
                  <a:off x="469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8" name="Freeform 11560"/>
                <p:cNvSpPr>
                  <a:spLocks/>
                </p:cNvSpPr>
                <p:nvPr/>
              </p:nvSpPr>
              <p:spPr bwMode="auto">
                <a:xfrm>
                  <a:off x="469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79" name="Freeform 11561"/>
                <p:cNvSpPr>
                  <a:spLocks/>
                </p:cNvSpPr>
                <p:nvPr/>
              </p:nvSpPr>
              <p:spPr bwMode="auto">
                <a:xfrm>
                  <a:off x="470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0" name="Freeform 11562"/>
                <p:cNvSpPr>
                  <a:spLocks/>
                </p:cNvSpPr>
                <p:nvPr/>
              </p:nvSpPr>
              <p:spPr bwMode="auto">
                <a:xfrm>
                  <a:off x="470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1" name="Freeform 11563"/>
                <p:cNvSpPr>
                  <a:spLocks/>
                </p:cNvSpPr>
                <p:nvPr/>
              </p:nvSpPr>
              <p:spPr bwMode="auto">
                <a:xfrm>
                  <a:off x="4705"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2" name="Freeform 11564"/>
                <p:cNvSpPr>
                  <a:spLocks/>
                </p:cNvSpPr>
                <p:nvPr/>
              </p:nvSpPr>
              <p:spPr bwMode="auto">
                <a:xfrm>
                  <a:off x="471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3" name="Freeform 11565"/>
                <p:cNvSpPr>
                  <a:spLocks/>
                </p:cNvSpPr>
                <p:nvPr/>
              </p:nvSpPr>
              <p:spPr bwMode="auto">
                <a:xfrm>
                  <a:off x="4719"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4" name="Freeform 11566"/>
                <p:cNvSpPr>
                  <a:spLocks/>
                </p:cNvSpPr>
                <p:nvPr/>
              </p:nvSpPr>
              <p:spPr bwMode="auto">
                <a:xfrm>
                  <a:off x="472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5" name="Freeform 11567"/>
                <p:cNvSpPr>
                  <a:spLocks/>
                </p:cNvSpPr>
                <p:nvPr/>
              </p:nvSpPr>
              <p:spPr bwMode="auto">
                <a:xfrm>
                  <a:off x="472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6" name="Freeform 11568"/>
                <p:cNvSpPr>
                  <a:spLocks/>
                </p:cNvSpPr>
                <p:nvPr/>
              </p:nvSpPr>
              <p:spPr bwMode="auto">
                <a:xfrm>
                  <a:off x="472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7" name="Freeform 11569"/>
                <p:cNvSpPr>
                  <a:spLocks/>
                </p:cNvSpPr>
                <p:nvPr/>
              </p:nvSpPr>
              <p:spPr bwMode="auto">
                <a:xfrm>
                  <a:off x="4729"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8" name="Freeform 11570"/>
                <p:cNvSpPr>
                  <a:spLocks/>
                </p:cNvSpPr>
                <p:nvPr/>
              </p:nvSpPr>
              <p:spPr bwMode="auto">
                <a:xfrm>
                  <a:off x="4740" y="3741"/>
                  <a:ext cx="19" cy="1"/>
                </a:xfrm>
                <a:custGeom>
                  <a:avLst/>
                  <a:gdLst>
                    <a:gd name="T0" fmla="*/ 0 w 11"/>
                    <a:gd name="T1" fmla="*/ 0 h 1"/>
                    <a:gd name="T2" fmla="*/ 738 w 11"/>
                    <a:gd name="T3" fmla="*/ 0 h 1"/>
                    <a:gd name="T4" fmla="*/ 738 w 11"/>
                    <a:gd name="T5" fmla="*/ 0 h 1"/>
                    <a:gd name="T6" fmla="*/ 738 w 11"/>
                    <a:gd name="T7" fmla="*/ 0 h 1"/>
                    <a:gd name="T8" fmla="*/ 1275 w 11"/>
                    <a:gd name="T9" fmla="*/ 0 h 1"/>
                    <a:gd name="T10" fmla="*/ 1275 w 11"/>
                    <a:gd name="T11" fmla="*/ 0 h 1"/>
                    <a:gd name="T12" fmla="*/ 1275 w 11"/>
                    <a:gd name="T13" fmla="*/ 0 h 1"/>
                    <a:gd name="T14" fmla="*/ 2202 w 11"/>
                    <a:gd name="T15" fmla="*/ 0 h 1"/>
                    <a:gd name="T16" fmla="*/ 2202 w 11"/>
                    <a:gd name="T17" fmla="*/ 0 h 1"/>
                    <a:gd name="T18" fmla="*/ 2202 w 11"/>
                    <a:gd name="T19" fmla="*/ 0 h 1"/>
                    <a:gd name="T20" fmla="*/ 2850 w 11"/>
                    <a:gd name="T21" fmla="*/ 0 h 1"/>
                    <a:gd name="T22" fmla="*/ 2850 w 11"/>
                    <a:gd name="T23" fmla="*/ 0 h 1"/>
                    <a:gd name="T24" fmla="*/ 2850 w 11"/>
                    <a:gd name="T25" fmla="*/ 0 h 1"/>
                    <a:gd name="T26" fmla="*/ 3803 w 11"/>
                    <a:gd name="T27" fmla="*/ 0 h 1"/>
                    <a:gd name="T28" fmla="*/ 3803 w 11"/>
                    <a:gd name="T29" fmla="*/ 0 h 1"/>
                    <a:gd name="T30" fmla="*/ 3803 w 11"/>
                    <a:gd name="T31" fmla="*/ 0 h 1"/>
                    <a:gd name="T32" fmla="*/ 3954 w 11"/>
                    <a:gd name="T33" fmla="*/ 0 h 1"/>
                    <a:gd name="T34" fmla="*/ 3954 w 11"/>
                    <a:gd name="T35" fmla="*/ 0 h 1"/>
                    <a:gd name="T36" fmla="*/ 3954 w 11"/>
                    <a:gd name="T37" fmla="*/ 0 h 1"/>
                    <a:gd name="T38" fmla="*/ 4923 w 11"/>
                    <a:gd name="T39" fmla="*/ 0 h 1"/>
                    <a:gd name="T40" fmla="*/ 4923 w 11"/>
                    <a:gd name="T41" fmla="*/ 0 h 1"/>
                    <a:gd name="T42" fmla="*/ 4923 w 11"/>
                    <a:gd name="T43" fmla="*/ 0 h 1"/>
                    <a:gd name="T44" fmla="*/ 5627 w 11"/>
                    <a:gd name="T45" fmla="*/ 0 h 1"/>
                    <a:gd name="T46" fmla="*/ 5627 w 11"/>
                    <a:gd name="T47" fmla="*/ 0 h 1"/>
                    <a:gd name="T48" fmla="*/ 5627 w 11"/>
                    <a:gd name="T49" fmla="*/ 0 h 1"/>
                    <a:gd name="T50" fmla="*/ 6569 w 11"/>
                    <a:gd name="T51" fmla="*/ 0 h 1"/>
                    <a:gd name="T52" fmla="*/ 6569 w 11"/>
                    <a:gd name="T53" fmla="*/ 0 h 1"/>
                    <a:gd name="T54" fmla="*/ 6569 w 11"/>
                    <a:gd name="T55" fmla="*/ 0 h 1"/>
                    <a:gd name="T56" fmla="*/ 6830 w 11"/>
                    <a:gd name="T57" fmla="*/ 0 h 1"/>
                    <a:gd name="T58" fmla="*/ 6830 w 11"/>
                    <a:gd name="T59" fmla="*/ 0 h 1"/>
                    <a:gd name="T60" fmla="*/ 6830 w 11"/>
                    <a:gd name="T61" fmla="*/ 0 h 1"/>
                    <a:gd name="T62" fmla="*/ 7750 w 11"/>
                    <a:gd name="T63" fmla="*/ 0 h 1"/>
                    <a:gd name="T64" fmla="*/ 7750 w 11"/>
                    <a:gd name="T65" fmla="*/ 0 h 1"/>
                    <a:gd name="T66" fmla="*/ 7750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89" name="Freeform 11571"/>
                <p:cNvSpPr>
                  <a:spLocks/>
                </p:cNvSpPr>
                <p:nvPr/>
              </p:nvSpPr>
              <p:spPr bwMode="auto">
                <a:xfrm>
                  <a:off x="4759"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0" name="Freeform 11572"/>
                <p:cNvSpPr>
                  <a:spLocks/>
                </p:cNvSpPr>
                <p:nvPr/>
              </p:nvSpPr>
              <p:spPr bwMode="auto">
                <a:xfrm>
                  <a:off x="476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1" name="Freeform 11573"/>
                <p:cNvSpPr>
                  <a:spLocks/>
                </p:cNvSpPr>
                <p:nvPr/>
              </p:nvSpPr>
              <p:spPr bwMode="auto">
                <a:xfrm>
                  <a:off x="477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2" name="Freeform 11574"/>
                <p:cNvSpPr>
                  <a:spLocks/>
                </p:cNvSpPr>
                <p:nvPr/>
              </p:nvSpPr>
              <p:spPr bwMode="auto">
                <a:xfrm>
                  <a:off x="477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3" name="Freeform 11575"/>
                <p:cNvSpPr>
                  <a:spLocks/>
                </p:cNvSpPr>
                <p:nvPr/>
              </p:nvSpPr>
              <p:spPr bwMode="auto">
                <a:xfrm>
                  <a:off x="477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4" name="Freeform 11576"/>
                <p:cNvSpPr>
                  <a:spLocks/>
                </p:cNvSpPr>
                <p:nvPr/>
              </p:nvSpPr>
              <p:spPr bwMode="auto">
                <a:xfrm>
                  <a:off x="477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5" name="Freeform 11577"/>
                <p:cNvSpPr>
                  <a:spLocks/>
                </p:cNvSpPr>
                <p:nvPr/>
              </p:nvSpPr>
              <p:spPr bwMode="auto">
                <a:xfrm>
                  <a:off x="478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6" name="Freeform 11578"/>
                <p:cNvSpPr>
                  <a:spLocks/>
                </p:cNvSpPr>
                <p:nvPr/>
              </p:nvSpPr>
              <p:spPr bwMode="auto">
                <a:xfrm>
                  <a:off x="478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7" name="Freeform 11579"/>
                <p:cNvSpPr>
                  <a:spLocks/>
                </p:cNvSpPr>
                <p:nvPr/>
              </p:nvSpPr>
              <p:spPr bwMode="auto">
                <a:xfrm>
                  <a:off x="4787"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8" name="Freeform 11580"/>
                <p:cNvSpPr>
                  <a:spLocks/>
                </p:cNvSpPr>
                <p:nvPr/>
              </p:nvSpPr>
              <p:spPr bwMode="auto">
                <a:xfrm>
                  <a:off x="4801" y="3741"/>
                  <a:ext cx="15" cy="1"/>
                </a:xfrm>
                <a:custGeom>
                  <a:avLst/>
                  <a:gdLst>
                    <a:gd name="T0" fmla="*/ 0 w 9"/>
                    <a:gd name="T1" fmla="*/ 0 h 1"/>
                    <a:gd name="T2" fmla="*/ 478 w 9"/>
                    <a:gd name="T3" fmla="*/ 0 h 1"/>
                    <a:gd name="T4" fmla="*/ 478 w 9"/>
                    <a:gd name="T5" fmla="*/ 0 h 1"/>
                    <a:gd name="T6" fmla="*/ 478 w 9"/>
                    <a:gd name="T7" fmla="*/ 0 h 1"/>
                    <a:gd name="T8" fmla="*/ 797 w 9"/>
                    <a:gd name="T9" fmla="*/ 0 h 1"/>
                    <a:gd name="T10" fmla="*/ 797 w 9"/>
                    <a:gd name="T11" fmla="*/ 0 h 1"/>
                    <a:gd name="T12" fmla="*/ 797 w 9"/>
                    <a:gd name="T13" fmla="*/ 0 h 1"/>
                    <a:gd name="T14" fmla="*/ 1328 w 9"/>
                    <a:gd name="T15" fmla="*/ 0 h 1"/>
                    <a:gd name="T16" fmla="*/ 1328 w 9"/>
                    <a:gd name="T17" fmla="*/ 0 h 1"/>
                    <a:gd name="T18" fmla="*/ 1328 w 9"/>
                    <a:gd name="T19" fmla="*/ 0 h 1"/>
                    <a:gd name="T20" fmla="*/ 1967 w 9"/>
                    <a:gd name="T21" fmla="*/ 0 h 1"/>
                    <a:gd name="T22" fmla="*/ 1967 w 9"/>
                    <a:gd name="T23" fmla="*/ 0 h 1"/>
                    <a:gd name="T24" fmla="*/ 1967 w 9"/>
                    <a:gd name="T25" fmla="*/ 0 h 1"/>
                    <a:gd name="T26" fmla="*/ 2213 w 9"/>
                    <a:gd name="T27" fmla="*/ 0 h 1"/>
                    <a:gd name="T28" fmla="*/ 2213 w 9"/>
                    <a:gd name="T29" fmla="*/ 0 h 1"/>
                    <a:gd name="T30" fmla="*/ 2213 w 9"/>
                    <a:gd name="T31" fmla="*/ 0 h 1"/>
                    <a:gd name="T32" fmla="*/ 2792 w 9"/>
                    <a:gd name="T33" fmla="*/ 0 h 1"/>
                    <a:gd name="T34" fmla="*/ 2792 w 9"/>
                    <a:gd name="T35" fmla="*/ 0 h 1"/>
                    <a:gd name="T36" fmla="*/ 2792 w 9"/>
                    <a:gd name="T37" fmla="*/ 0 h 1"/>
                    <a:gd name="T38" fmla="*/ 3278 w 9"/>
                    <a:gd name="T39" fmla="*/ 0 h 1"/>
                    <a:gd name="T40" fmla="*/ 3278 w 9"/>
                    <a:gd name="T41" fmla="*/ 0 h 1"/>
                    <a:gd name="T42" fmla="*/ 3278 w 9"/>
                    <a:gd name="T43" fmla="*/ 0 h 1"/>
                    <a:gd name="T44" fmla="*/ 3688 w 9"/>
                    <a:gd name="T45" fmla="*/ 0 h 1"/>
                    <a:gd name="T46" fmla="*/ 3688 w 9"/>
                    <a:gd name="T47" fmla="*/ 0 h 1"/>
                    <a:gd name="T48" fmla="*/ 3688 w 9"/>
                    <a:gd name="T49" fmla="*/ 0 h 1"/>
                    <a:gd name="T50" fmla="*/ 4180 w 9"/>
                    <a:gd name="T51" fmla="*/ 0 h 1"/>
                    <a:gd name="T52" fmla="*/ 4180 w 9"/>
                    <a:gd name="T53" fmla="*/ 0 h 1"/>
                    <a:gd name="T54" fmla="*/ 41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699" name="Freeform 11581"/>
                <p:cNvSpPr>
                  <a:spLocks/>
                </p:cNvSpPr>
                <p:nvPr/>
              </p:nvSpPr>
              <p:spPr bwMode="auto">
                <a:xfrm>
                  <a:off x="481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0" name="Freeform 11582"/>
                <p:cNvSpPr>
                  <a:spLocks/>
                </p:cNvSpPr>
                <p:nvPr/>
              </p:nvSpPr>
              <p:spPr bwMode="auto">
                <a:xfrm>
                  <a:off x="481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1" name="Freeform 11583"/>
                <p:cNvSpPr>
                  <a:spLocks/>
                </p:cNvSpPr>
                <p:nvPr/>
              </p:nvSpPr>
              <p:spPr bwMode="auto">
                <a:xfrm>
                  <a:off x="4822"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2" name="Freeform 11584"/>
                <p:cNvSpPr>
                  <a:spLocks/>
                </p:cNvSpPr>
                <p:nvPr/>
              </p:nvSpPr>
              <p:spPr bwMode="auto">
                <a:xfrm>
                  <a:off x="483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3" name="Freeform 11585"/>
                <p:cNvSpPr>
                  <a:spLocks/>
                </p:cNvSpPr>
                <p:nvPr/>
              </p:nvSpPr>
              <p:spPr bwMode="auto">
                <a:xfrm>
                  <a:off x="483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4" name="Freeform 11586"/>
                <p:cNvSpPr>
                  <a:spLocks/>
                </p:cNvSpPr>
                <p:nvPr/>
              </p:nvSpPr>
              <p:spPr bwMode="auto">
                <a:xfrm>
                  <a:off x="4839"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5" name="Freeform 11587"/>
                <p:cNvSpPr>
                  <a:spLocks/>
                </p:cNvSpPr>
                <p:nvPr/>
              </p:nvSpPr>
              <p:spPr bwMode="auto">
                <a:xfrm>
                  <a:off x="484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6" name="Freeform 11588"/>
                <p:cNvSpPr>
                  <a:spLocks/>
                </p:cNvSpPr>
                <p:nvPr/>
              </p:nvSpPr>
              <p:spPr bwMode="auto">
                <a:xfrm>
                  <a:off x="485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7" name="Freeform 11589"/>
                <p:cNvSpPr>
                  <a:spLocks/>
                </p:cNvSpPr>
                <p:nvPr/>
              </p:nvSpPr>
              <p:spPr bwMode="auto">
                <a:xfrm>
                  <a:off x="485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8" name="Freeform 11590"/>
                <p:cNvSpPr>
                  <a:spLocks/>
                </p:cNvSpPr>
                <p:nvPr/>
              </p:nvSpPr>
              <p:spPr bwMode="auto">
                <a:xfrm>
                  <a:off x="486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09" name="Freeform 11591"/>
                <p:cNvSpPr>
                  <a:spLocks/>
                </p:cNvSpPr>
                <p:nvPr/>
              </p:nvSpPr>
              <p:spPr bwMode="auto">
                <a:xfrm>
                  <a:off x="4862" y="3741"/>
                  <a:ext cx="6" cy="1"/>
                </a:xfrm>
                <a:custGeom>
                  <a:avLst/>
                  <a:gdLst>
                    <a:gd name="T0" fmla="*/ 0 w 4"/>
                    <a:gd name="T1" fmla="*/ 0 h 1"/>
                    <a:gd name="T2" fmla="*/ 210 w 4"/>
                    <a:gd name="T3" fmla="*/ 0 h 1"/>
                    <a:gd name="T4" fmla="*/ 210 w 4"/>
                    <a:gd name="T5" fmla="*/ 0 h 1"/>
                    <a:gd name="T6" fmla="*/ 210 w 4"/>
                    <a:gd name="T7" fmla="*/ 0 h 1"/>
                    <a:gd name="T8" fmla="*/ 315 w 4"/>
                    <a:gd name="T9" fmla="*/ 0 h 1"/>
                    <a:gd name="T10" fmla="*/ 315 w 4"/>
                    <a:gd name="T11" fmla="*/ 0 h 1"/>
                    <a:gd name="T12" fmla="*/ 315 w 4"/>
                    <a:gd name="T13" fmla="*/ 0 h 1"/>
                    <a:gd name="T14" fmla="*/ 473 w 4"/>
                    <a:gd name="T15" fmla="*/ 0 h 1"/>
                    <a:gd name="T16" fmla="*/ 473 w 4"/>
                    <a:gd name="T17" fmla="*/ 0 h 1"/>
                    <a:gd name="T18" fmla="*/ 473 w 4"/>
                    <a:gd name="T19" fmla="*/ 0 h 1"/>
                    <a:gd name="T20" fmla="*/ 548 w 4"/>
                    <a:gd name="T21" fmla="*/ 0 h 1"/>
                    <a:gd name="T22" fmla="*/ 548 w 4"/>
                    <a:gd name="T23" fmla="*/ 0 h 1"/>
                    <a:gd name="T24" fmla="*/ 5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0" name="Freeform 11592"/>
                <p:cNvSpPr>
                  <a:spLocks/>
                </p:cNvSpPr>
                <p:nvPr/>
              </p:nvSpPr>
              <p:spPr bwMode="auto">
                <a:xfrm>
                  <a:off x="486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1" name="Freeform 11593"/>
                <p:cNvSpPr>
                  <a:spLocks/>
                </p:cNvSpPr>
                <p:nvPr/>
              </p:nvSpPr>
              <p:spPr bwMode="auto">
                <a:xfrm>
                  <a:off x="487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2" name="Freeform 11594"/>
                <p:cNvSpPr>
                  <a:spLocks/>
                </p:cNvSpPr>
                <p:nvPr/>
              </p:nvSpPr>
              <p:spPr bwMode="auto">
                <a:xfrm>
                  <a:off x="4874"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3" name="Freeform 11595"/>
                <p:cNvSpPr>
                  <a:spLocks/>
                </p:cNvSpPr>
                <p:nvPr/>
              </p:nvSpPr>
              <p:spPr bwMode="auto">
                <a:xfrm>
                  <a:off x="488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4" name="Freeform 11596"/>
                <p:cNvSpPr>
                  <a:spLocks/>
                </p:cNvSpPr>
                <p:nvPr/>
              </p:nvSpPr>
              <p:spPr bwMode="auto">
                <a:xfrm>
                  <a:off x="488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5" name="Freeform 11597"/>
                <p:cNvSpPr>
                  <a:spLocks/>
                </p:cNvSpPr>
                <p:nvPr/>
              </p:nvSpPr>
              <p:spPr bwMode="auto">
                <a:xfrm>
                  <a:off x="4889" y="3741"/>
                  <a:ext cx="28" cy="1"/>
                </a:xfrm>
                <a:custGeom>
                  <a:avLst/>
                  <a:gdLst>
                    <a:gd name="T0" fmla="*/ 0 w 16"/>
                    <a:gd name="T1" fmla="*/ 0 h 1"/>
                    <a:gd name="T2" fmla="*/ 1073 w 16"/>
                    <a:gd name="T3" fmla="*/ 0 h 1"/>
                    <a:gd name="T4" fmla="*/ 1073 w 16"/>
                    <a:gd name="T5" fmla="*/ 0 h 1"/>
                    <a:gd name="T6" fmla="*/ 1073 w 16"/>
                    <a:gd name="T7" fmla="*/ 0 h 1"/>
                    <a:gd name="T8" fmla="*/ 1878 w 16"/>
                    <a:gd name="T9" fmla="*/ 0 h 1"/>
                    <a:gd name="T10" fmla="*/ 1878 w 16"/>
                    <a:gd name="T11" fmla="*/ 0 h 1"/>
                    <a:gd name="T12" fmla="*/ 1878 w 16"/>
                    <a:gd name="T13" fmla="*/ 0 h 1"/>
                    <a:gd name="T14" fmla="*/ 2478 w 16"/>
                    <a:gd name="T15" fmla="*/ 0 h 1"/>
                    <a:gd name="T16" fmla="*/ 2478 w 16"/>
                    <a:gd name="T17" fmla="*/ 0 h 1"/>
                    <a:gd name="T18" fmla="*/ 2478 w 16"/>
                    <a:gd name="T19" fmla="*/ 0 h 1"/>
                    <a:gd name="T20" fmla="*/ 3287 w 16"/>
                    <a:gd name="T21" fmla="*/ 0 h 1"/>
                    <a:gd name="T22" fmla="*/ 3287 w 16"/>
                    <a:gd name="T23" fmla="*/ 0 h 1"/>
                    <a:gd name="T24" fmla="*/ 3287 w 16"/>
                    <a:gd name="T25" fmla="*/ 0 h 1"/>
                    <a:gd name="T26" fmla="*/ 4337 w 16"/>
                    <a:gd name="T27" fmla="*/ 0 h 1"/>
                    <a:gd name="T28" fmla="*/ 4337 w 16"/>
                    <a:gd name="T29" fmla="*/ 0 h 1"/>
                    <a:gd name="T30" fmla="*/ 4337 w 16"/>
                    <a:gd name="T31" fmla="*/ 0 h 1"/>
                    <a:gd name="T32" fmla="*/ 5140 w 16"/>
                    <a:gd name="T33" fmla="*/ 0 h 1"/>
                    <a:gd name="T34" fmla="*/ 5140 w 16"/>
                    <a:gd name="T35" fmla="*/ 0 h 1"/>
                    <a:gd name="T36" fmla="*/ 5140 w 16"/>
                    <a:gd name="T37" fmla="*/ 0 h 1"/>
                    <a:gd name="T38" fmla="*/ 5752 w 16"/>
                    <a:gd name="T39" fmla="*/ 0 h 1"/>
                    <a:gd name="T40" fmla="*/ 5752 w 16"/>
                    <a:gd name="T41" fmla="*/ 0 h 1"/>
                    <a:gd name="T42" fmla="*/ 5752 w 16"/>
                    <a:gd name="T43" fmla="*/ 0 h 1"/>
                    <a:gd name="T44" fmla="*/ 6781 w 16"/>
                    <a:gd name="T45" fmla="*/ 0 h 1"/>
                    <a:gd name="T46" fmla="*/ 6781 w 16"/>
                    <a:gd name="T47" fmla="*/ 0 h 1"/>
                    <a:gd name="T48" fmla="*/ 6781 w 16"/>
                    <a:gd name="T49" fmla="*/ 0 h 1"/>
                    <a:gd name="T50" fmla="*/ 7590 w 16"/>
                    <a:gd name="T51" fmla="*/ 0 h 1"/>
                    <a:gd name="T52" fmla="*/ 7590 w 16"/>
                    <a:gd name="T53" fmla="*/ 0 h 1"/>
                    <a:gd name="T54" fmla="*/ 7590 w 16"/>
                    <a:gd name="T55" fmla="*/ 0 h 1"/>
                    <a:gd name="T56" fmla="*/ 8652 w 16"/>
                    <a:gd name="T57" fmla="*/ 0 h 1"/>
                    <a:gd name="T58" fmla="*/ 8652 w 16"/>
                    <a:gd name="T59" fmla="*/ 0 h 1"/>
                    <a:gd name="T60" fmla="*/ 8652 w 16"/>
                    <a:gd name="T61" fmla="*/ 0 h 1"/>
                    <a:gd name="T62" fmla="*/ 8995 w 16"/>
                    <a:gd name="T63" fmla="*/ 0 h 1"/>
                    <a:gd name="T64" fmla="*/ 8995 w 16"/>
                    <a:gd name="T65" fmla="*/ 0 h 1"/>
                    <a:gd name="T66" fmla="*/ 8995 w 16"/>
                    <a:gd name="T67" fmla="*/ 0 h 1"/>
                    <a:gd name="T68" fmla="*/ 10066 w 16"/>
                    <a:gd name="T69" fmla="*/ 0 h 1"/>
                    <a:gd name="T70" fmla="*/ 10066 w 16"/>
                    <a:gd name="T71" fmla="*/ 0 h 1"/>
                    <a:gd name="T72" fmla="*/ 10066 w 16"/>
                    <a:gd name="T73" fmla="*/ 0 h 1"/>
                    <a:gd name="T74" fmla="*/ 10805 w 16"/>
                    <a:gd name="T75" fmla="*/ 0 h 1"/>
                    <a:gd name="T76" fmla="*/ 10805 w 16"/>
                    <a:gd name="T77" fmla="*/ 0 h 1"/>
                    <a:gd name="T78" fmla="*/ 10805 w 16"/>
                    <a:gd name="T79" fmla="*/ 0 h 1"/>
                    <a:gd name="T80" fmla="*/ 11867 w 16"/>
                    <a:gd name="T81" fmla="*/ 0 h 1"/>
                    <a:gd name="T82" fmla="*/ 11867 w 16"/>
                    <a:gd name="T83" fmla="*/ 0 h 1"/>
                    <a:gd name="T84" fmla="*/ 11867 w 16"/>
                    <a:gd name="T85" fmla="*/ 0 h 1"/>
                    <a:gd name="T86" fmla="*/ 12520 w 16"/>
                    <a:gd name="T87" fmla="*/ 0 h 1"/>
                    <a:gd name="T88" fmla="*/ 12520 w 16"/>
                    <a:gd name="T89" fmla="*/ 0 h 1"/>
                    <a:gd name="T90" fmla="*/ 12520 w 16"/>
                    <a:gd name="T91" fmla="*/ 0 h 1"/>
                    <a:gd name="T92" fmla="*/ 13283 w 16"/>
                    <a:gd name="T93" fmla="*/ 0 h 1"/>
                    <a:gd name="T94" fmla="*/ 13283 w 16"/>
                    <a:gd name="T95" fmla="*/ 0 h 1"/>
                    <a:gd name="T96" fmla="*/ 13283 w 16"/>
                    <a:gd name="T97" fmla="*/ 0 h 1"/>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6" name="Freeform 11598"/>
                <p:cNvSpPr>
                  <a:spLocks/>
                </p:cNvSpPr>
                <p:nvPr/>
              </p:nvSpPr>
              <p:spPr bwMode="auto">
                <a:xfrm>
                  <a:off x="4917"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7" name="Freeform 11599"/>
                <p:cNvSpPr>
                  <a:spLocks/>
                </p:cNvSpPr>
                <p:nvPr/>
              </p:nvSpPr>
              <p:spPr bwMode="auto">
                <a:xfrm>
                  <a:off x="492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8" name="Freeform 11600"/>
                <p:cNvSpPr>
                  <a:spLocks/>
                </p:cNvSpPr>
                <p:nvPr/>
              </p:nvSpPr>
              <p:spPr bwMode="auto">
                <a:xfrm>
                  <a:off x="492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19" name="Freeform 11601"/>
                <p:cNvSpPr>
                  <a:spLocks/>
                </p:cNvSpPr>
                <p:nvPr/>
              </p:nvSpPr>
              <p:spPr bwMode="auto">
                <a:xfrm>
                  <a:off x="492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0" name="Freeform 11602"/>
                <p:cNvSpPr>
                  <a:spLocks/>
                </p:cNvSpPr>
                <p:nvPr/>
              </p:nvSpPr>
              <p:spPr bwMode="auto">
                <a:xfrm>
                  <a:off x="493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1" name="Freeform 11603"/>
                <p:cNvSpPr>
                  <a:spLocks/>
                </p:cNvSpPr>
                <p:nvPr/>
              </p:nvSpPr>
              <p:spPr bwMode="auto">
                <a:xfrm>
                  <a:off x="493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2" name="Freeform 11604"/>
                <p:cNvSpPr>
                  <a:spLocks/>
                </p:cNvSpPr>
                <p:nvPr/>
              </p:nvSpPr>
              <p:spPr bwMode="auto">
                <a:xfrm>
                  <a:off x="4936"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3" name="Freeform 11605"/>
                <p:cNvSpPr>
                  <a:spLocks/>
                </p:cNvSpPr>
                <p:nvPr/>
              </p:nvSpPr>
              <p:spPr bwMode="auto">
                <a:xfrm>
                  <a:off x="4942" y="3741"/>
                  <a:ext cx="6" cy="1"/>
                </a:xfrm>
                <a:custGeom>
                  <a:avLst/>
                  <a:gdLst>
                    <a:gd name="T0" fmla="*/ 0 w 4"/>
                    <a:gd name="T1" fmla="*/ 0 h 1"/>
                    <a:gd name="T2" fmla="*/ 210 w 4"/>
                    <a:gd name="T3" fmla="*/ 0 h 1"/>
                    <a:gd name="T4" fmla="*/ 210 w 4"/>
                    <a:gd name="T5" fmla="*/ 0 h 1"/>
                    <a:gd name="T6" fmla="*/ 210 w 4"/>
                    <a:gd name="T7" fmla="*/ 0 h 1"/>
                    <a:gd name="T8" fmla="*/ 315 w 4"/>
                    <a:gd name="T9" fmla="*/ 0 h 1"/>
                    <a:gd name="T10" fmla="*/ 315 w 4"/>
                    <a:gd name="T11" fmla="*/ 0 h 1"/>
                    <a:gd name="T12" fmla="*/ 315 w 4"/>
                    <a:gd name="T13" fmla="*/ 0 h 1"/>
                    <a:gd name="T14" fmla="*/ 473 w 4"/>
                    <a:gd name="T15" fmla="*/ 0 h 1"/>
                    <a:gd name="T16" fmla="*/ 473 w 4"/>
                    <a:gd name="T17" fmla="*/ 0 h 1"/>
                    <a:gd name="T18" fmla="*/ 473 w 4"/>
                    <a:gd name="T19" fmla="*/ 0 h 1"/>
                    <a:gd name="T20" fmla="*/ 548 w 4"/>
                    <a:gd name="T21" fmla="*/ 0 h 1"/>
                    <a:gd name="T22" fmla="*/ 548 w 4"/>
                    <a:gd name="T23" fmla="*/ 0 h 1"/>
                    <a:gd name="T24" fmla="*/ 5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4" name="Freeform 11606"/>
                <p:cNvSpPr>
                  <a:spLocks/>
                </p:cNvSpPr>
                <p:nvPr/>
              </p:nvSpPr>
              <p:spPr bwMode="auto">
                <a:xfrm>
                  <a:off x="4948"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5" name="Freeform 11607"/>
                <p:cNvSpPr>
                  <a:spLocks/>
                </p:cNvSpPr>
                <p:nvPr/>
              </p:nvSpPr>
              <p:spPr bwMode="auto">
                <a:xfrm>
                  <a:off x="4952"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6" name="Freeform 11608"/>
                <p:cNvSpPr>
                  <a:spLocks/>
                </p:cNvSpPr>
                <p:nvPr/>
              </p:nvSpPr>
              <p:spPr bwMode="auto">
                <a:xfrm>
                  <a:off x="4955" y="3741"/>
                  <a:ext cx="11" cy="1"/>
                </a:xfrm>
                <a:custGeom>
                  <a:avLst/>
                  <a:gdLst>
                    <a:gd name="T0" fmla="*/ 0 w 6"/>
                    <a:gd name="T1" fmla="*/ 0 h 1"/>
                    <a:gd name="T2" fmla="*/ 1685 w 6"/>
                    <a:gd name="T3" fmla="*/ 0 h 1"/>
                    <a:gd name="T4" fmla="*/ 1685 w 6"/>
                    <a:gd name="T5" fmla="*/ 0 h 1"/>
                    <a:gd name="T6" fmla="*/ 1685 w 6"/>
                    <a:gd name="T7" fmla="*/ 0 h 1"/>
                    <a:gd name="T8" fmla="*/ 3089 w 6"/>
                    <a:gd name="T9" fmla="*/ 0 h 1"/>
                    <a:gd name="T10" fmla="*/ 3089 w 6"/>
                    <a:gd name="T11" fmla="*/ 0 h 1"/>
                    <a:gd name="T12" fmla="*/ 3089 w 6"/>
                    <a:gd name="T13" fmla="*/ 0 h 1"/>
                    <a:gd name="T14" fmla="*/ 4747 w 6"/>
                    <a:gd name="T15" fmla="*/ 0 h 1"/>
                    <a:gd name="T16" fmla="*/ 4747 w 6"/>
                    <a:gd name="T17" fmla="*/ 0 h 1"/>
                    <a:gd name="T18" fmla="*/ 4747 w 6"/>
                    <a:gd name="T19" fmla="*/ 0 h 1"/>
                    <a:gd name="T20" fmla="*/ 5663 w 6"/>
                    <a:gd name="T21" fmla="*/ 0 h 1"/>
                    <a:gd name="T22" fmla="*/ 5663 w 6"/>
                    <a:gd name="T23" fmla="*/ 0 h 1"/>
                    <a:gd name="T24" fmla="*/ 5663 w 6"/>
                    <a:gd name="T25" fmla="*/ 0 h 1"/>
                    <a:gd name="T26" fmla="*/ 7333 w 6"/>
                    <a:gd name="T27" fmla="*/ 0 h 1"/>
                    <a:gd name="T28" fmla="*/ 7333 w 6"/>
                    <a:gd name="T29" fmla="*/ 0 h 1"/>
                    <a:gd name="T30" fmla="*/ 7333 w 6"/>
                    <a:gd name="T31" fmla="*/ 0 h 1"/>
                    <a:gd name="T32" fmla="*/ 8703 w 6"/>
                    <a:gd name="T33" fmla="*/ 0 h 1"/>
                    <a:gd name="T34" fmla="*/ 8703 w 6"/>
                    <a:gd name="T35" fmla="*/ 0 h 1"/>
                    <a:gd name="T36" fmla="*/ 87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7" name="Freeform 11609"/>
                <p:cNvSpPr>
                  <a:spLocks/>
                </p:cNvSpPr>
                <p:nvPr/>
              </p:nvSpPr>
              <p:spPr bwMode="auto">
                <a:xfrm>
                  <a:off x="4966"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8" name="Freeform 11610"/>
                <p:cNvSpPr>
                  <a:spLocks/>
                </p:cNvSpPr>
                <p:nvPr/>
              </p:nvSpPr>
              <p:spPr bwMode="auto">
                <a:xfrm>
                  <a:off x="4971"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29" name="Freeform 11611"/>
                <p:cNvSpPr>
                  <a:spLocks/>
                </p:cNvSpPr>
                <p:nvPr/>
              </p:nvSpPr>
              <p:spPr bwMode="auto">
                <a:xfrm>
                  <a:off x="4980"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0" name="Freeform 11612"/>
                <p:cNvSpPr>
                  <a:spLocks/>
                </p:cNvSpPr>
                <p:nvPr/>
              </p:nvSpPr>
              <p:spPr bwMode="auto">
                <a:xfrm>
                  <a:off x="4983" y="3741"/>
                  <a:ext cx="26" cy="1"/>
                </a:xfrm>
                <a:custGeom>
                  <a:avLst/>
                  <a:gdLst>
                    <a:gd name="T0" fmla="*/ 0 w 15"/>
                    <a:gd name="T1" fmla="*/ 0 h 1"/>
                    <a:gd name="T2" fmla="*/ 766 w 15"/>
                    <a:gd name="T3" fmla="*/ 0 h 1"/>
                    <a:gd name="T4" fmla="*/ 766 w 15"/>
                    <a:gd name="T5" fmla="*/ 0 h 1"/>
                    <a:gd name="T6" fmla="*/ 766 w 15"/>
                    <a:gd name="T7" fmla="*/ 0 h 1"/>
                    <a:gd name="T8" fmla="*/ 1328 w 15"/>
                    <a:gd name="T9" fmla="*/ 0 h 1"/>
                    <a:gd name="T10" fmla="*/ 1328 w 15"/>
                    <a:gd name="T11" fmla="*/ 0 h 1"/>
                    <a:gd name="T12" fmla="*/ 1328 w 15"/>
                    <a:gd name="T13" fmla="*/ 0 h 1"/>
                    <a:gd name="T14" fmla="*/ 2302 w 15"/>
                    <a:gd name="T15" fmla="*/ 0 h 1"/>
                    <a:gd name="T16" fmla="*/ 2302 w 15"/>
                    <a:gd name="T17" fmla="*/ 0 h 1"/>
                    <a:gd name="T18" fmla="*/ 2302 w 15"/>
                    <a:gd name="T19" fmla="*/ 0 h 1"/>
                    <a:gd name="T20" fmla="*/ 2896 w 15"/>
                    <a:gd name="T21" fmla="*/ 0 h 1"/>
                    <a:gd name="T22" fmla="*/ 2896 w 15"/>
                    <a:gd name="T23" fmla="*/ 0 h 1"/>
                    <a:gd name="T24" fmla="*/ 2896 w 15"/>
                    <a:gd name="T25" fmla="*/ 0 h 1"/>
                    <a:gd name="T26" fmla="*/ 3990 w 15"/>
                    <a:gd name="T27" fmla="*/ 0 h 1"/>
                    <a:gd name="T28" fmla="*/ 3990 w 15"/>
                    <a:gd name="T29" fmla="*/ 0 h 1"/>
                    <a:gd name="T30" fmla="*/ 3990 w 15"/>
                    <a:gd name="T31" fmla="*/ 0 h 1"/>
                    <a:gd name="T32" fmla="*/ 4098 w 15"/>
                    <a:gd name="T33" fmla="*/ 0 h 1"/>
                    <a:gd name="T34" fmla="*/ 4098 w 15"/>
                    <a:gd name="T35" fmla="*/ 0 h 1"/>
                    <a:gd name="T36" fmla="*/ 4098 w 15"/>
                    <a:gd name="T37" fmla="*/ 0 h 1"/>
                    <a:gd name="T38" fmla="*/ 5020 w 15"/>
                    <a:gd name="T39" fmla="*/ 0 h 1"/>
                    <a:gd name="T40" fmla="*/ 5020 w 15"/>
                    <a:gd name="T41" fmla="*/ 0 h 1"/>
                    <a:gd name="T42" fmla="*/ 5020 w 15"/>
                    <a:gd name="T43" fmla="*/ 0 h 1"/>
                    <a:gd name="T44" fmla="*/ 5957 w 15"/>
                    <a:gd name="T45" fmla="*/ 0 h 1"/>
                    <a:gd name="T46" fmla="*/ 5957 w 15"/>
                    <a:gd name="T47" fmla="*/ 0 h 1"/>
                    <a:gd name="T48" fmla="*/ 5957 w 15"/>
                    <a:gd name="T49" fmla="*/ 0 h 1"/>
                    <a:gd name="T50" fmla="*/ 6916 w 15"/>
                    <a:gd name="T51" fmla="*/ 0 h 1"/>
                    <a:gd name="T52" fmla="*/ 6916 w 15"/>
                    <a:gd name="T53" fmla="*/ 0 h 1"/>
                    <a:gd name="T54" fmla="*/ 6916 w 15"/>
                    <a:gd name="T55" fmla="*/ 0 h 1"/>
                    <a:gd name="T56" fmla="*/ 7103 w 15"/>
                    <a:gd name="T57" fmla="*/ 0 h 1"/>
                    <a:gd name="T58" fmla="*/ 7103 w 15"/>
                    <a:gd name="T59" fmla="*/ 0 h 1"/>
                    <a:gd name="T60" fmla="*/ 7103 w 15"/>
                    <a:gd name="T61" fmla="*/ 0 h 1"/>
                    <a:gd name="T62" fmla="*/ 8088 w 15"/>
                    <a:gd name="T63" fmla="*/ 0 h 1"/>
                    <a:gd name="T64" fmla="*/ 8088 w 15"/>
                    <a:gd name="T65" fmla="*/ 0 h 1"/>
                    <a:gd name="T66" fmla="*/ 8088 w 15"/>
                    <a:gd name="T67" fmla="*/ 0 h 1"/>
                    <a:gd name="T68" fmla="*/ 8701 w 15"/>
                    <a:gd name="T69" fmla="*/ 0 h 1"/>
                    <a:gd name="T70" fmla="*/ 8701 w 15"/>
                    <a:gd name="T71" fmla="*/ 0 h 1"/>
                    <a:gd name="T72" fmla="*/ 8701 w 15"/>
                    <a:gd name="T73" fmla="*/ 0 h 1"/>
                    <a:gd name="T74" fmla="*/ 9795 w 15"/>
                    <a:gd name="T75" fmla="*/ 0 h 1"/>
                    <a:gd name="T76" fmla="*/ 9795 w 15"/>
                    <a:gd name="T77" fmla="*/ 0 h 1"/>
                    <a:gd name="T78" fmla="*/ 9795 w 15"/>
                    <a:gd name="T79" fmla="*/ 0 h 1"/>
                    <a:gd name="T80" fmla="*/ 10325 w 15"/>
                    <a:gd name="T81" fmla="*/ 0 h 1"/>
                    <a:gd name="T82" fmla="*/ 10325 w 15"/>
                    <a:gd name="T83" fmla="*/ 0 h 1"/>
                    <a:gd name="T84" fmla="*/ 10325 w 15"/>
                    <a:gd name="T85" fmla="*/ 0 h 1"/>
                    <a:gd name="T86" fmla="*/ 11014 w 15"/>
                    <a:gd name="T87" fmla="*/ 0 h 1"/>
                    <a:gd name="T88" fmla="*/ 11014 w 15"/>
                    <a:gd name="T89" fmla="*/ 0 h 1"/>
                    <a:gd name="T90" fmla="*/ 11014 w 15"/>
                    <a:gd name="T91" fmla="*/ 0 h 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1" name="Freeform 11613"/>
                <p:cNvSpPr>
                  <a:spLocks/>
                </p:cNvSpPr>
                <p:nvPr/>
              </p:nvSpPr>
              <p:spPr bwMode="auto">
                <a:xfrm>
                  <a:off x="500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2" name="Freeform 11614"/>
                <p:cNvSpPr>
                  <a:spLocks/>
                </p:cNvSpPr>
                <p:nvPr/>
              </p:nvSpPr>
              <p:spPr bwMode="auto">
                <a:xfrm>
                  <a:off x="501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3" name="Freeform 11615"/>
                <p:cNvSpPr>
                  <a:spLocks/>
                </p:cNvSpPr>
                <p:nvPr/>
              </p:nvSpPr>
              <p:spPr bwMode="auto">
                <a:xfrm>
                  <a:off x="501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4" name="Freeform 11616"/>
                <p:cNvSpPr>
                  <a:spLocks/>
                </p:cNvSpPr>
                <p:nvPr/>
              </p:nvSpPr>
              <p:spPr bwMode="auto">
                <a:xfrm>
                  <a:off x="501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5" name="Freeform 11617"/>
                <p:cNvSpPr>
                  <a:spLocks/>
                </p:cNvSpPr>
                <p:nvPr/>
              </p:nvSpPr>
              <p:spPr bwMode="auto">
                <a:xfrm>
                  <a:off x="501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6" name="Freeform 11618"/>
                <p:cNvSpPr>
                  <a:spLocks/>
                </p:cNvSpPr>
                <p:nvPr/>
              </p:nvSpPr>
              <p:spPr bwMode="auto">
                <a:xfrm>
                  <a:off x="501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7" name="Freeform 11619"/>
                <p:cNvSpPr>
                  <a:spLocks/>
                </p:cNvSpPr>
                <p:nvPr/>
              </p:nvSpPr>
              <p:spPr bwMode="auto">
                <a:xfrm>
                  <a:off x="502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8" name="Freeform 11620"/>
                <p:cNvSpPr>
                  <a:spLocks/>
                </p:cNvSpPr>
                <p:nvPr/>
              </p:nvSpPr>
              <p:spPr bwMode="auto">
                <a:xfrm>
                  <a:off x="502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39" name="Freeform 11621"/>
                <p:cNvSpPr>
                  <a:spLocks/>
                </p:cNvSpPr>
                <p:nvPr/>
              </p:nvSpPr>
              <p:spPr bwMode="auto">
                <a:xfrm>
                  <a:off x="502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0" name="Freeform 11622"/>
                <p:cNvSpPr>
                  <a:spLocks/>
                </p:cNvSpPr>
                <p:nvPr/>
              </p:nvSpPr>
              <p:spPr bwMode="auto">
                <a:xfrm>
                  <a:off x="502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1" name="Freeform 11623"/>
                <p:cNvSpPr>
                  <a:spLocks/>
                </p:cNvSpPr>
                <p:nvPr/>
              </p:nvSpPr>
              <p:spPr bwMode="auto">
                <a:xfrm>
                  <a:off x="5027"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2" name="Freeform 11624"/>
                <p:cNvSpPr>
                  <a:spLocks/>
                </p:cNvSpPr>
                <p:nvPr/>
              </p:nvSpPr>
              <p:spPr bwMode="auto">
                <a:xfrm>
                  <a:off x="502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3" name="Freeform 11625"/>
                <p:cNvSpPr>
                  <a:spLocks/>
                </p:cNvSpPr>
                <p:nvPr/>
              </p:nvSpPr>
              <p:spPr bwMode="auto">
                <a:xfrm>
                  <a:off x="503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4" name="Freeform 11626"/>
                <p:cNvSpPr>
                  <a:spLocks/>
                </p:cNvSpPr>
                <p:nvPr/>
              </p:nvSpPr>
              <p:spPr bwMode="auto">
                <a:xfrm>
                  <a:off x="503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5" name="Freeform 11627"/>
                <p:cNvSpPr>
                  <a:spLocks/>
                </p:cNvSpPr>
                <p:nvPr/>
              </p:nvSpPr>
              <p:spPr bwMode="auto">
                <a:xfrm>
                  <a:off x="503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6" name="Freeform 11628"/>
                <p:cNvSpPr>
                  <a:spLocks/>
                </p:cNvSpPr>
                <p:nvPr/>
              </p:nvSpPr>
              <p:spPr bwMode="auto">
                <a:xfrm>
                  <a:off x="5041" y="3741"/>
                  <a:ext cx="19" cy="1"/>
                </a:xfrm>
                <a:custGeom>
                  <a:avLst/>
                  <a:gdLst>
                    <a:gd name="T0" fmla="*/ 0 w 11"/>
                    <a:gd name="T1" fmla="*/ 0 h 1"/>
                    <a:gd name="T2" fmla="*/ 738 w 11"/>
                    <a:gd name="T3" fmla="*/ 0 h 1"/>
                    <a:gd name="T4" fmla="*/ 738 w 11"/>
                    <a:gd name="T5" fmla="*/ 0 h 1"/>
                    <a:gd name="T6" fmla="*/ 738 w 11"/>
                    <a:gd name="T7" fmla="*/ 0 h 1"/>
                    <a:gd name="T8" fmla="*/ 1275 w 11"/>
                    <a:gd name="T9" fmla="*/ 0 h 1"/>
                    <a:gd name="T10" fmla="*/ 1275 w 11"/>
                    <a:gd name="T11" fmla="*/ 0 h 1"/>
                    <a:gd name="T12" fmla="*/ 1275 w 11"/>
                    <a:gd name="T13" fmla="*/ 0 h 1"/>
                    <a:gd name="T14" fmla="*/ 2202 w 11"/>
                    <a:gd name="T15" fmla="*/ 0 h 1"/>
                    <a:gd name="T16" fmla="*/ 2202 w 11"/>
                    <a:gd name="T17" fmla="*/ 0 h 1"/>
                    <a:gd name="T18" fmla="*/ 2202 w 11"/>
                    <a:gd name="T19" fmla="*/ 0 h 1"/>
                    <a:gd name="T20" fmla="*/ 2850 w 11"/>
                    <a:gd name="T21" fmla="*/ 0 h 1"/>
                    <a:gd name="T22" fmla="*/ 2850 w 11"/>
                    <a:gd name="T23" fmla="*/ 0 h 1"/>
                    <a:gd name="T24" fmla="*/ 2850 w 11"/>
                    <a:gd name="T25" fmla="*/ 0 h 1"/>
                    <a:gd name="T26" fmla="*/ 3803 w 11"/>
                    <a:gd name="T27" fmla="*/ 0 h 1"/>
                    <a:gd name="T28" fmla="*/ 3803 w 11"/>
                    <a:gd name="T29" fmla="*/ 0 h 1"/>
                    <a:gd name="T30" fmla="*/ 3803 w 11"/>
                    <a:gd name="T31" fmla="*/ 0 h 1"/>
                    <a:gd name="T32" fmla="*/ 3954 w 11"/>
                    <a:gd name="T33" fmla="*/ 0 h 1"/>
                    <a:gd name="T34" fmla="*/ 3954 w 11"/>
                    <a:gd name="T35" fmla="*/ 0 h 1"/>
                    <a:gd name="T36" fmla="*/ 3954 w 11"/>
                    <a:gd name="T37" fmla="*/ 0 h 1"/>
                    <a:gd name="T38" fmla="*/ 4923 w 11"/>
                    <a:gd name="T39" fmla="*/ 0 h 1"/>
                    <a:gd name="T40" fmla="*/ 4923 w 11"/>
                    <a:gd name="T41" fmla="*/ 0 h 1"/>
                    <a:gd name="T42" fmla="*/ 4923 w 11"/>
                    <a:gd name="T43" fmla="*/ 0 h 1"/>
                    <a:gd name="T44" fmla="*/ 5627 w 11"/>
                    <a:gd name="T45" fmla="*/ 0 h 1"/>
                    <a:gd name="T46" fmla="*/ 5627 w 11"/>
                    <a:gd name="T47" fmla="*/ 0 h 1"/>
                    <a:gd name="T48" fmla="*/ 5627 w 11"/>
                    <a:gd name="T49" fmla="*/ 0 h 1"/>
                    <a:gd name="T50" fmla="*/ 6569 w 11"/>
                    <a:gd name="T51" fmla="*/ 0 h 1"/>
                    <a:gd name="T52" fmla="*/ 6569 w 11"/>
                    <a:gd name="T53" fmla="*/ 0 h 1"/>
                    <a:gd name="T54" fmla="*/ 6569 w 11"/>
                    <a:gd name="T55" fmla="*/ 0 h 1"/>
                    <a:gd name="T56" fmla="*/ 6830 w 11"/>
                    <a:gd name="T57" fmla="*/ 0 h 1"/>
                    <a:gd name="T58" fmla="*/ 6830 w 11"/>
                    <a:gd name="T59" fmla="*/ 0 h 1"/>
                    <a:gd name="T60" fmla="*/ 6830 w 11"/>
                    <a:gd name="T61" fmla="*/ 0 h 1"/>
                    <a:gd name="T62" fmla="*/ 7750 w 11"/>
                    <a:gd name="T63" fmla="*/ 0 h 1"/>
                    <a:gd name="T64" fmla="*/ 7750 w 11"/>
                    <a:gd name="T65" fmla="*/ 0 h 1"/>
                    <a:gd name="T66" fmla="*/ 7750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7" name="Freeform 11629"/>
                <p:cNvSpPr>
                  <a:spLocks/>
                </p:cNvSpPr>
                <p:nvPr/>
              </p:nvSpPr>
              <p:spPr bwMode="auto">
                <a:xfrm>
                  <a:off x="506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8" name="Freeform 11630"/>
                <p:cNvSpPr>
                  <a:spLocks/>
                </p:cNvSpPr>
                <p:nvPr/>
              </p:nvSpPr>
              <p:spPr bwMode="auto">
                <a:xfrm>
                  <a:off x="5062"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49" name="Freeform 11631"/>
                <p:cNvSpPr>
                  <a:spLocks/>
                </p:cNvSpPr>
                <p:nvPr/>
              </p:nvSpPr>
              <p:spPr bwMode="auto">
                <a:xfrm>
                  <a:off x="5063"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0" name="Freeform 11632"/>
                <p:cNvSpPr>
                  <a:spLocks/>
                </p:cNvSpPr>
                <p:nvPr/>
              </p:nvSpPr>
              <p:spPr bwMode="auto">
                <a:xfrm>
                  <a:off x="5070"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1" name="Freeform 11633"/>
                <p:cNvSpPr>
                  <a:spLocks/>
                </p:cNvSpPr>
                <p:nvPr/>
              </p:nvSpPr>
              <p:spPr bwMode="auto">
                <a:xfrm>
                  <a:off x="507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2" name="Freeform 11634"/>
                <p:cNvSpPr>
                  <a:spLocks/>
                </p:cNvSpPr>
                <p:nvPr/>
              </p:nvSpPr>
              <p:spPr bwMode="auto">
                <a:xfrm>
                  <a:off x="507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3" name="Freeform 11635"/>
                <p:cNvSpPr>
                  <a:spLocks/>
                </p:cNvSpPr>
                <p:nvPr/>
              </p:nvSpPr>
              <p:spPr bwMode="auto">
                <a:xfrm>
                  <a:off x="5081"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4" name="Freeform 11636"/>
                <p:cNvSpPr>
                  <a:spLocks/>
                </p:cNvSpPr>
                <p:nvPr/>
              </p:nvSpPr>
              <p:spPr bwMode="auto">
                <a:xfrm>
                  <a:off x="5084"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5" name="Freeform 11637"/>
                <p:cNvSpPr>
                  <a:spLocks/>
                </p:cNvSpPr>
                <p:nvPr/>
              </p:nvSpPr>
              <p:spPr bwMode="auto">
                <a:xfrm>
                  <a:off x="5093"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6" name="Freeform 11638"/>
                <p:cNvSpPr>
                  <a:spLocks/>
                </p:cNvSpPr>
                <p:nvPr/>
              </p:nvSpPr>
              <p:spPr bwMode="auto">
                <a:xfrm>
                  <a:off x="5107"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7" name="Freeform 11639"/>
                <p:cNvSpPr>
                  <a:spLocks/>
                </p:cNvSpPr>
                <p:nvPr/>
              </p:nvSpPr>
              <p:spPr bwMode="auto">
                <a:xfrm>
                  <a:off x="510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8" name="Freeform 11640"/>
                <p:cNvSpPr>
                  <a:spLocks/>
                </p:cNvSpPr>
                <p:nvPr/>
              </p:nvSpPr>
              <p:spPr bwMode="auto">
                <a:xfrm>
                  <a:off x="5110"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59" name="Freeform 11641"/>
                <p:cNvSpPr>
                  <a:spLocks/>
                </p:cNvSpPr>
                <p:nvPr/>
              </p:nvSpPr>
              <p:spPr bwMode="auto">
                <a:xfrm>
                  <a:off x="5114" y="3741"/>
                  <a:ext cx="19" cy="1"/>
                </a:xfrm>
                <a:custGeom>
                  <a:avLst/>
                  <a:gdLst>
                    <a:gd name="T0" fmla="*/ 0 w 11"/>
                    <a:gd name="T1" fmla="*/ 0 h 1"/>
                    <a:gd name="T2" fmla="*/ 738 w 11"/>
                    <a:gd name="T3" fmla="*/ 0 h 1"/>
                    <a:gd name="T4" fmla="*/ 738 w 11"/>
                    <a:gd name="T5" fmla="*/ 0 h 1"/>
                    <a:gd name="T6" fmla="*/ 738 w 11"/>
                    <a:gd name="T7" fmla="*/ 0 h 1"/>
                    <a:gd name="T8" fmla="*/ 1275 w 11"/>
                    <a:gd name="T9" fmla="*/ 0 h 1"/>
                    <a:gd name="T10" fmla="*/ 1275 w 11"/>
                    <a:gd name="T11" fmla="*/ 0 h 1"/>
                    <a:gd name="T12" fmla="*/ 1275 w 11"/>
                    <a:gd name="T13" fmla="*/ 0 h 1"/>
                    <a:gd name="T14" fmla="*/ 2202 w 11"/>
                    <a:gd name="T15" fmla="*/ 0 h 1"/>
                    <a:gd name="T16" fmla="*/ 2202 w 11"/>
                    <a:gd name="T17" fmla="*/ 0 h 1"/>
                    <a:gd name="T18" fmla="*/ 2202 w 11"/>
                    <a:gd name="T19" fmla="*/ 0 h 1"/>
                    <a:gd name="T20" fmla="*/ 2850 w 11"/>
                    <a:gd name="T21" fmla="*/ 0 h 1"/>
                    <a:gd name="T22" fmla="*/ 2850 w 11"/>
                    <a:gd name="T23" fmla="*/ 0 h 1"/>
                    <a:gd name="T24" fmla="*/ 2850 w 11"/>
                    <a:gd name="T25" fmla="*/ 0 h 1"/>
                    <a:gd name="T26" fmla="*/ 3803 w 11"/>
                    <a:gd name="T27" fmla="*/ 0 h 1"/>
                    <a:gd name="T28" fmla="*/ 3803 w 11"/>
                    <a:gd name="T29" fmla="*/ 0 h 1"/>
                    <a:gd name="T30" fmla="*/ 3803 w 11"/>
                    <a:gd name="T31" fmla="*/ 0 h 1"/>
                    <a:gd name="T32" fmla="*/ 3954 w 11"/>
                    <a:gd name="T33" fmla="*/ 0 h 1"/>
                    <a:gd name="T34" fmla="*/ 3954 w 11"/>
                    <a:gd name="T35" fmla="*/ 0 h 1"/>
                    <a:gd name="T36" fmla="*/ 3954 w 11"/>
                    <a:gd name="T37" fmla="*/ 0 h 1"/>
                    <a:gd name="T38" fmla="*/ 4923 w 11"/>
                    <a:gd name="T39" fmla="*/ 0 h 1"/>
                    <a:gd name="T40" fmla="*/ 4923 w 11"/>
                    <a:gd name="T41" fmla="*/ 0 h 1"/>
                    <a:gd name="T42" fmla="*/ 4923 w 11"/>
                    <a:gd name="T43" fmla="*/ 0 h 1"/>
                    <a:gd name="T44" fmla="*/ 5627 w 11"/>
                    <a:gd name="T45" fmla="*/ 0 h 1"/>
                    <a:gd name="T46" fmla="*/ 5627 w 11"/>
                    <a:gd name="T47" fmla="*/ 0 h 1"/>
                    <a:gd name="T48" fmla="*/ 5627 w 11"/>
                    <a:gd name="T49" fmla="*/ 0 h 1"/>
                    <a:gd name="T50" fmla="*/ 6569 w 11"/>
                    <a:gd name="T51" fmla="*/ 0 h 1"/>
                    <a:gd name="T52" fmla="*/ 6569 w 11"/>
                    <a:gd name="T53" fmla="*/ 0 h 1"/>
                    <a:gd name="T54" fmla="*/ 6569 w 11"/>
                    <a:gd name="T55" fmla="*/ 0 h 1"/>
                    <a:gd name="T56" fmla="*/ 6830 w 11"/>
                    <a:gd name="T57" fmla="*/ 0 h 1"/>
                    <a:gd name="T58" fmla="*/ 6830 w 11"/>
                    <a:gd name="T59" fmla="*/ 0 h 1"/>
                    <a:gd name="T60" fmla="*/ 6830 w 11"/>
                    <a:gd name="T61" fmla="*/ 0 h 1"/>
                    <a:gd name="T62" fmla="*/ 7750 w 11"/>
                    <a:gd name="T63" fmla="*/ 0 h 1"/>
                    <a:gd name="T64" fmla="*/ 7750 w 11"/>
                    <a:gd name="T65" fmla="*/ 0 h 1"/>
                    <a:gd name="T66" fmla="*/ 7750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0" name="Freeform 11642"/>
                <p:cNvSpPr>
                  <a:spLocks/>
                </p:cNvSpPr>
                <p:nvPr/>
              </p:nvSpPr>
              <p:spPr bwMode="auto">
                <a:xfrm>
                  <a:off x="5133" y="3741"/>
                  <a:ext cx="22" cy="1"/>
                </a:xfrm>
                <a:custGeom>
                  <a:avLst/>
                  <a:gdLst>
                    <a:gd name="T0" fmla="*/ 0 w 13"/>
                    <a:gd name="T1" fmla="*/ 0 h 1"/>
                    <a:gd name="T2" fmla="*/ 567 w 13"/>
                    <a:gd name="T3" fmla="*/ 0 h 1"/>
                    <a:gd name="T4" fmla="*/ 567 w 13"/>
                    <a:gd name="T5" fmla="*/ 0 h 1"/>
                    <a:gd name="T6" fmla="*/ 567 w 13"/>
                    <a:gd name="T7" fmla="*/ 0 h 1"/>
                    <a:gd name="T8" fmla="*/ 960 w 13"/>
                    <a:gd name="T9" fmla="*/ 0 h 1"/>
                    <a:gd name="T10" fmla="*/ 960 w 13"/>
                    <a:gd name="T11" fmla="*/ 0 h 1"/>
                    <a:gd name="T12" fmla="*/ 960 w 13"/>
                    <a:gd name="T13" fmla="*/ 0 h 1"/>
                    <a:gd name="T14" fmla="*/ 1625 w 13"/>
                    <a:gd name="T15" fmla="*/ 0 h 1"/>
                    <a:gd name="T16" fmla="*/ 1625 w 13"/>
                    <a:gd name="T17" fmla="*/ 0 h 1"/>
                    <a:gd name="T18" fmla="*/ 1625 w 13"/>
                    <a:gd name="T19" fmla="*/ 0 h 1"/>
                    <a:gd name="T20" fmla="*/ 2308 w 13"/>
                    <a:gd name="T21" fmla="*/ 0 h 1"/>
                    <a:gd name="T22" fmla="*/ 2308 w 13"/>
                    <a:gd name="T23" fmla="*/ 0 h 1"/>
                    <a:gd name="T24" fmla="*/ 2308 w 13"/>
                    <a:gd name="T25" fmla="*/ 0 h 1"/>
                    <a:gd name="T26" fmla="*/ 2750 w 13"/>
                    <a:gd name="T27" fmla="*/ 0 h 1"/>
                    <a:gd name="T28" fmla="*/ 2750 w 13"/>
                    <a:gd name="T29" fmla="*/ 0 h 1"/>
                    <a:gd name="T30" fmla="*/ 2750 w 13"/>
                    <a:gd name="T31" fmla="*/ 0 h 1"/>
                    <a:gd name="T32" fmla="*/ 3290 w 13"/>
                    <a:gd name="T33" fmla="*/ 0 h 1"/>
                    <a:gd name="T34" fmla="*/ 3290 w 13"/>
                    <a:gd name="T35" fmla="*/ 0 h 1"/>
                    <a:gd name="T36" fmla="*/ 3290 w 13"/>
                    <a:gd name="T37" fmla="*/ 0 h 1"/>
                    <a:gd name="T38" fmla="*/ 3906 w 13"/>
                    <a:gd name="T39" fmla="*/ 0 h 1"/>
                    <a:gd name="T40" fmla="*/ 3906 w 13"/>
                    <a:gd name="T41" fmla="*/ 0 h 1"/>
                    <a:gd name="T42" fmla="*/ 3906 w 13"/>
                    <a:gd name="T43" fmla="*/ 0 h 1"/>
                    <a:gd name="T44" fmla="*/ 4654 w 13"/>
                    <a:gd name="T45" fmla="*/ 0 h 1"/>
                    <a:gd name="T46" fmla="*/ 4654 w 13"/>
                    <a:gd name="T47" fmla="*/ 0 h 1"/>
                    <a:gd name="T48" fmla="*/ 4654 w 13"/>
                    <a:gd name="T49" fmla="*/ 0 h 1"/>
                    <a:gd name="T50" fmla="*/ 4774 w 13"/>
                    <a:gd name="T51" fmla="*/ 0 h 1"/>
                    <a:gd name="T52" fmla="*/ 4774 w 13"/>
                    <a:gd name="T53" fmla="*/ 0 h 1"/>
                    <a:gd name="T54" fmla="*/ 4774 w 13"/>
                    <a:gd name="T55" fmla="*/ 0 h 1"/>
                    <a:gd name="T56" fmla="*/ 5568 w 13"/>
                    <a:gd name="T57" fmla="*/ 0 h 1"/>
                    <a:gd name="T58" fmla="*/ 5568 w 13"/>
                    <a:gd name="T59" fmla="*/ 0 h 1"/>
                    <a:gd name="T60" fmla="*/ 5568 w 13"/>
                    <a:gd name="T61" fmla="*/ 0 h 1"/>
                    <a:gd name="T62" fmla="*/ 6135 w 13"/>
                    <a:gd name="T63" fmla="*/ 0 h 1"/>
                    <a:gd name="T64" fmla="*/ 6135 w 13"/>
                    <a:gd name="T65" fmla="*/ 0 h 1"/>
                    <a:gd name="T66" fmla="*/ 6135 w 13"/>
                    <a:gd name="T67" fmla="*/ 0 h 1"/>
                    <a:gd name="T68" fmla="*/ 6610 w 13"/>
                    <a:gd name="T69" fmla="*/ 0 h 1"/>
                    <a:gd name="T70" fmla="*/ 6610 w 13"/>
                    <a:gd name="T71" fmla="*/ 0 h 1"/>
                    <a:gd name="T72" fmla="*/ 6610 w 13"/>
                    <a:gd name="T73" fmla="*/ 0 h 1"/>
                    <a:gd name="T74" fmla="*/ 7191 w 13"/>
                    <a:gd name="T75" fmla="*/ 0 h 1"/>
                    <a:gd name="T76" fmla="*/ 7191 w 13"/>
                    <a:gd name="T77" fmla="*/ 0 h 1"/>
                    <a:gd name="T78" fmla="*/ 7191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1" name="Freeform 11643"/>
                <p:cNvSpPr>
                  <a:spLocks/>
                </p:cNvSpPr>
                <p:nvPr/>
              </p:nvSpPr>
              <p:spPr bwMode="auto">
                <a:xfrm>
                  <a:off x="5155"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2" name="Freeform 11644"/>
                <p:cNvSpPr>
                  <a:spLocks/>
                </p:cNvSpPr>
                <p:nvPr/>
              </p:nvSpPr>
              <p:spPr bwMode="auto">
                <a:xfrm>
                  <a:off x="515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3" name="Freeform 11645"/>
                <p:cNvSpPr>
                  <a:spLocks/>
                </p:cNvSpPr>
                <p:nvPr/>
              </p:nvSpPr>
              <p:spPr bwMode="auto">
                <a:xfrm>
                  <a:off x="516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4" name="Freeform 11646"/>
                <p:cNvSpPr>
                  <a:spLocks/>
                </p:cNvSpPr>
                <p:nvPr/>
              </p:nvSpPr>
              <p:spPr bwMode="auto">
                <a:xfrm>
                  <a:off x="516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5" name="Freeform 11647"/>
                <p:cNvSpPr>
                  <a:spLocks/>
                </p:cNvSpPr>
                <p:nvPr/>
              </p:nvSpPr>
              <p:spPr bwMode="auto">
                <a:xfrm>
                  <a:off x="516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6" name="Freeform 11648"/>
                <p:cNvSpPr>
                  <a:spLocks/>
                </p:cNvSpPr>
                <p:nvPr/>
              </p:nvSpPr>
              <p:spPr bwMode="auto">
                <a:xfrm>
                  <a:off x="516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7" name="Freeform 11649"/>
                <p:cNvSpPr>
                  <a:spLocks/>
                </p:cNvSpPr>
                <p:nvPr/>
              </p:nvSpPr>
              <p:spPr bwMode="auto">
                <a:xfrm>
                  <a:off x="516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8" name="Freeform 11650"/>
                <p:cNvSpPr>
                  <a:spLocks/>
                </p:cNvSpPr>
                <p:nvPr/>
              </p:nvSpPr>
              <p:spPr bwMode="auto">
                <a:xfrm>
                  <a:off x="517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69" name="Freeform 11651"/>
                <p:cNvSpPr>
                  <a:spLocks/>
                </p:cNvSpPr>
                <p:nvPr/>
              </p:nvSpPr>
              <p:spPr bwMode="auto">
                <a:xfrm>
                  <a:off x="5175" y="3741"/>
                  <a:ext cx="8" cy="1"/>
                </a:xfrm>
                <a:custGeom>
                  <a:avLst/>
                  <a:gdLst>
                    <a:gd name="T0" fmla="*/ 0 w 5"/>
                    <a:gd name="T1" fmla="*/ 0 h 1"/>
                    <a:gd name="T2" fmla="*/ 354 w 5"/>
                    <a:gd name="T3" fmla="*/ 0 h 1"/>
                    <a:gd name="T4" fmla="*/ 354 w 5"/>
                    <a:gd name="T5" fmla="*/ 0 h 1"/>
                    <a:gd name="T6" fmla="*/ 354 w 5"/>
                    <a:gd name="T7" fmla="*/ 0 h 1"/>
                    <a:gd name="T8" fmla="*/ 566 w 5"/>
                    <a:gd name="T9" fmla="*/ 0 h 1"/>
                    <a:gd name="T10" fmla="*/ 566 w 5"/>
                    <a:gd name="T11" fmla="*/ 0 h 1"/>
                    <a:gd name="T12" fmla="*/ 566 w 5"/>
                    <a:gd name="T13" fmla="*/ 0 h 1"/>
                    <a:gd name="T14" fmla="*/ 906 w 5"/>
                    <a:gd name="T15" fmla="*/ 0 h 1"/>
                    <a:gd name="T16" fmla="*/ 906 w 5"/>
                    <a:gd name="T17" fmla="*/ 0 h 1"/>
                    <a:gd name="T18" fmla="*/ 906 w 5"/>
                    <a:gd name="T19" fmla="*/ 0 h 1"/>
                    <a:gd name="T20" fmla="*/ 1122 w 5"/>
                    <a:gd name="T21" fmla="*/ 0 h 1"/>
                    <a:gd name="T22" fmla="*/ 1122 w 5"/>
                    <a:gd name="T23" fmla="*/ 0 h 1"/>
                    <a:gd name="T24" fmla="*/ 1122 w 5"/>
                    <a:gd name="T25" fmla="*/ 0 h 1"/>
                    <a:gd name="T26" fmla="*/ 1450 w 5"/>
                    <a:gd name="T27" fmla="*/ 0 h 1"/>
                    <a:gd name="T28" fmla="*/ 1450 w 5"/>
                    <a:gd name="T29" fmla="*/ 0 h 1"/>
                    <a:gd name="T30" fmla="*/ 1450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0" name="Freeform 11652"/>
                <p:cNvSpPr>
                  <a:spLocks/>
                </p:cNvSpPr>
                <p:nvPr/>
              </p:nvSpPr>
              <p:spPr bwMode="auto">
                <a:xfrm>
                  <a:off x="518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1" name="Freeform 11653"/>
                <p:cNvSpPr>
                  <a:spLocks/>
                </p:cNvSpPr>
                <p:nvPr/>
              </p:nvSpPr>
              <p:spPr bwMode="auto">
                <a:xfrm>
                  <a:off x="5187"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2" name="Freeform 11654"/>
                <p:cNvSpPr>
                  <a:spLocks/>
                </p:cNvSpPr>
                <p:nvPr/>
              </p:nvSpPr>
              <p:spPr bwMode="auto">
                <a:xfrm>
                  <a:off x="518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3" name="Freeform 11655"/>
                <p:cNvSpPr>
                  <a:spLocks/>
                </p:cNvSpPr>
                <p:nvPr/>
              </p:nvSpPr>
              <p:spPr bwMode="auto">
                <a:xfrm>
                  <a:off x="5190"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4" name="Freeform 11656"/>
                <p:cNvSpPr>
                  <a:spLocks/>
                </p:cNvSpPr>
                <p:nvPr/>
              </p:nvSpPr>
              <p:spPr bwMode="auto">
                <a:xfrm>
                  <a:off x="519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5" name="Freeform 11657"/>
                <p:cNvSpPr>
                  <a:spLocks/>
                </p:cNvSpPr>
                <p:nvPr/>
              </p:nvSpPr>
              <p:spPr bwMode="auto">
                <a:xfrm>
                  <a:off x="5194"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6" name="Freeform 11658"/>
                <p:cNvSpPr>
                  <a:spLocks/>
                </p:cNvSpPr>
                <p:nvPr/>
              </p:nvSpPr>
              <p:spPr bwMode="auto">
                <a:xfrm>
                  <a:off x="5195"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7" name="Freeform 11659"/>
                <p:cNvSpPr>
                  <a:spLocks/>
                </p:cNvSpPr>
                <p:nvPr/>
              </p:nvSpPr>
              <p:spPr bwMode="auto">
                <a:xfrm>
                  <a:off x="5197"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8" name="Freeform 11660"/>
                <p:cNvSpPr>
                  <a:spLocks/>
                </p:cNvSpPr>
                <p:nvPr/>
              </p:nvSpPr>
              <p:spPr bwMode="auto">
                <a:xfrm>
                  <a:off x="519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79" name="Freeform 11661"/>
                <p:cNvSpPr>
                  <a:spLocks/>
                </p:cNvSpPr>
                <p:nvPr/>
              </p:nvSpPr>
              <p:spPr bwMode="auto">
                <a:xfrm>
                  <a:off x="5201"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0" name="Freeform 11662"/>
                <p:cNvSpPr>
                  <a:spLocks/>
                </p:cNvSpPr>
                <p:nvPr/>
              </p:nvSpPr>
              <p:spPr bwMode="auto">
                <a:xfrm>
                  <a:off x="5202"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1" name="Freeform 11663"/>
                <p:cNvSpPr>
                  <a:spLocks/>
                </p:cNvSpPr>
                <p:nvPr/>
              </p:nvSpPr>
              <p:spPr bwMode="auto">
                <a:xfrm>
                  <a:off x="5206"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2" name="Freeform 11664"/>
                <p:cNvSpPr>
                  <a:spLocks/>
                </p:cNvSpPr>
                <p:nvPr/>
              </p:nvSpPr>
              <p:spPr bwMode="auto">
                <a:xfrm>
                  <a:off x="5209"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3" name="Freeform 11665"/>
                <p:cNvSpPr>
                  <a:spLocks/>
                </p:cNvSpPr>
                <p:nvPr/>
              </p:nvSpPr>
              <p:spPr bwMode="auto">
                <a:xfrm>
                  <a:off x="5215"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4" name="Freeform 11666"/>
                <p:cNvSpPr>
                  <a:spLocks/>
                </p:cNvSpPr>
                <p:nvPr/>
              </p:nvSpPr>
              <p:spPr bwMode="auto">
                <a:xfrm>
                  <a:off x="521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5" name="Freeform 11667"/>
                <p:cNvSpPr>
                  <a:spLocks/>
                </p:cNvSpPr>
                <p:nvPr/>
              </p:nvSpPr>
              <p:spPr bwMode="auto">
                <a:xfrm>
                  <a:off x="5223"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6" name="Freeform 11668"/>
                <p:cNvSpPr>
                  <a:spLocks/>
                </p:cNvSpPr>
                <p:nvPr/>
              </p:nvSpPr>
              <p:spPr bwMode="auto">
                <a:xfrm>
                  <a:off x="5235"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7" name="Freeform 11669"/>
                <p:cNvSpPr>
                  <a:spLocks/>
                </p:cNvSpPr>
                <p:nvPr/>
              </p:nvSpPr>
              <p:spPr bwMode="auto">
                <a:xfrm>
                  <a:off x="5244"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8" name="Freeform 11670"/>
                <p:cNvSpPr>
                  <a:spLocks/>
                </p:cNvSpPr>
                <p:nvPr/>
              </p:nvSpPr>
              <p:spPr bwMode="auto">
                <a:xfrm>
                  <a:off x="5248"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89" name="Freeform 11671"/>
                <p:cNvSpPr>
                  <a:spLocks/>
                </p:cNvSpPr>
                <p:nvPr/>
              </p:nvSpPr>
              <p:spPr bwMode="auto">
                <a:xfrm>
                  <a:off x="5249"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0" name="Freeform 11672"/>
                <p:cNvSpPr>
                  <a:spLocks/>
                </p:cNvSpPr>
                <p:nvPr/>
              </p:nvSpPr>
              <p:spPr bwMode="auto">
                <a:xfrm>
                  <a:off x="5251"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1" name="Freeform 11673"/>
                <p:cNvSpPr>
                  <a:spLocks/>
                </p:cNvSpPr>
                <p:nvPr/>
              </p:nvSpPr>
              <p:spPr bwMode="auto">
                <a:xfrm>
                  <a:off x="525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2" name="Freeform 11674"/>
                <p:cNvSpPr>
                  <a:spLocks/>
                </p:cNvSpPr>
                <p:nvPr/>
              </p:nvSpPr>
              <p:spPr bwMode="auto">
                <a:xfrm>
                  <a:off x="525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3" name="Freeform 11675"/>
                <p:cNvSpPr>
                  <a:spLocks/>
                </p:cNvSpPr>
                <p:nvPr/>
              </p:nvSpPr>
              <p:spPr bwMode="auto">
                <a:xfrm>
                  <a:off x="5263"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4" name="Freeform 11676"/>
                <p:cNvSpPr>
                  <a:spLocks/>
                </p:cNvSpPr>
                <p:nvPr/>
              </p:nvSpPr>
              <p:spPr bwMode="auto">
                <a:xfrm>
                  <a:off x="527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5" name="Freeform 11677"/>
                <p:cNvSpPr>
                  <a:spLocks/>
                </p:cNvSpPr>
                <p:nvPr/>
              </p:nvSpPr>
              <p:spPr bwMode="auto">
                <a:xfrm>
                  <a:off x="5274"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6" name="Freeform 11678"/>
                <p:cNvSpPr>
                  <a:spLocks/>
                </p:cNvSpPr>
                <p:nvPr/>
              </p:nvSpPr>
              <p:spPr bwMode="auto">
                <a:xfrm>
                  <a:off x="5277"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7" name="Freeform 11679"/>
                <p:cNvSpPr>
                  <a:spLocks/>
                </p:cNvSpPr>
                <p:nvPr/>
              </p:nvSpPr>
              <p:spPr bwMode="auto">
                <a:xfrm>
                  <a:off x="5282"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8" name="Freeform 11680"/>
                <p:cNvSpPr>
                  <a:spLocks/>
                </p:cNvSpPr>
                <p:nvPr/>
              </p:nvSpPr>
              <p:spPr bwMode="auto">
                <a:xfrm>
                  <a:off x="5296"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799" name="Freeform 11681"/>
                <p:cNvSpPr>
                  <a:spLocks/>
                </p:cNvSpPr>
                <p:nvPr/>
              </p:nvSpPr>
              <p:spPr bwMode="auto">
                <a:xfrm>
                  <a:off x="5303"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0" name="Freeform 11682"/>
                <p:cNvSpPr>
                  <a:spLocks/>
                </p:cNvSpPr>
                <p:nvPr/>
              </p:nvSpPr>
              <p:spPr bwMode="auto">
                <a:xfrm>
                  <a:off x="5308" y="3741"/>
                  <a:ext cx="14" cy="1"/>
                </a:xfrm>
                <a:custGeom>
                  <a:avLst/>
                  <a:gdLst>
                    <a:gd name="T0" fmla="*/ 0 w 8"/>
                    <a:gd name="T1" fmla="*/ 0 h 1"/>
                    <a:gd name="T2" fmla="*/ 1073 w 8"/>
                    <a:gd name="T3" fmla="*/ 0 h 1"/>
                    <a:gd name="T4" fmla="*/ 1073 w 8"/>
                    <a:gd name="T5" fmla="*/ 0 h 1"/>
                    <a:gd name="T6" fmla="*/ 1073 w 8"/>
                    <a:gd name="T7" fmla="*/ 0 h 1"/>
                    <a:gd name="T8" fmla="*/ 1878 w 8"/>
                    <a:gd name="T9" fmla="*/ 0 h 1"/>
                    <a:gd name="T10" fmla="*/ 1878 w 8"/>
                    <a:gd name="T11" fmla="*/ 0 h 1"/>
                    <a:gd name="T12" fmla="*/ 1878 w 8"/>
                    <a:gd name="T13" fmla="*/ 0 h 1"/>
                    <a:gd name="T14" fmla="*/ 2478 w 8"/>
                    <a:gd name="T15" fmla="*/ 0 h 1"/>
                    <a:gd name="T16" fmla="*/ 2478 w 8"/>
                    <a:gd name="T17" fmla="*/ 0 h 1"/>
                    <a:gd name="T18" fmla="*/ 2478 w 8"/>
                    <a:gd name="T19" fmla="*/ 0 h 1"/>
                    <a:gd name="T20" fmla="*/ 3287 w 8"/>
                    <a:gd name="T21" fmla="*/ 0 h 1"/>
                    <a:gd name="T22" fmla="*/ 3287 w 8"/>
                    <a:gd name="T23" fmla="*/ 0 h 1"/>
                    <a:gd name="T24" fmla="*/ 3287 w 8"/>
                    <a:gd name="T25" fmla="*/ 0 h 1"/>
                    <a:gd name="T26" fmla="*/ 4337 w 8"/>
                    <a:gd name="T27" fmla="*/ 0 h 1"/>
                    <a:gd name="T28" fmla="*/ 4337 w 8"/>
                    <a:gd name="T29" fmla="*/ 0 h 1"/>
                    <a:gd name="T30" fmla="*/ 4337 w 8"/>
                    <a:gd name="T31" fmla="*/ 0 h 1"/>
                    <a:gd name="T32" fmla="*/ 5140 w 8"/>
                    <a:gd name="T33" fmla="*/ 0 h 1"/>
                    <a:gd name="T34" fmla="*/ 5140 w 8"/>
                    <a:gd name="T35" fmla="*/ 0 h 1"/>
                    <a:gd name="T36" fmla="*/ 5140 w 8"/>
                    <a:gd name="T37" fmla="*/ 0 h 1"/>
                    <a:gd name="T38" fmla="*/ 5752 w 8"/>
                    <a:gd name="T39" fmla="*/ 0 h 1"/>
                    <a:gd name="T40" fmla="*/ 5752 w 8"/>
                    <a:gd name="T41" fmla="*/ 0 h 1"/>
                    <a:gd name="T42" fmla="*/ 5752 w 8"/>
                    <a:gd name="T43" fmla="*/ 0 h 1"/>
                    <a:gd name="T44" fmla="*/ 6781 w 8"/>
                    <a:gd name="T45" fmla="*/ 0 h 1"/>
                    <a:gd name="T46" fmla="*/ 6781 w 8"/>
                    <a:gd name="T47" fmla="*/ 0 h 1"/>
                    <a:gd name="T48" fmla="*/ 6781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1" name="Freeform 11683"/>
                <p:cNvSpPr>
                  <a:spLocks/>
                </p:cNvSpPr>
                <p:nvPr/>
              </p:nvSpPr>
              <p:spPr bwMode="auto">
                <a:xfrm>
                  <a:off x="5322"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2" name="Freeform 11684"/>
                <p:cNvSpPr>
                  <a:spLocks/>
                </p:cNvSpPr>
                <p:nvPr/>
              </p:nvSpPr>
              <p:spPr bwMode="auto">
                <a:xfrm>
                  <a:off x="5324"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3" name="Freeform 11685"/>
                <p:cNvSpPr>
                  <a:spLocks/>
                </p:cNvSpPr>
                <p:nvPr/>
              </p:nvSpPr>
              <p:spPr bwMode="auto">
                <a:xfrm>
                  <a:off x="533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4" name="Freeform 11686"/>
                <p:cNvSpPr>
                  <a:spLocks/>
                </p:cNvSpPr>
                <p:nvPr/>
              </p:nvSpPr>
              <p:spPr bwMode="auto">
                <a:xfrm>
                  <a:off x="533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5" name="Freeform 11687"/>
                <p:cNvSpPr>
                  <a:spLocks/>
                </p:cNvSpPr>
                <p:nvPr/>
              </p:nvSpPr>
              <p:spPr bwMode="auto">
                <a:xfrm>
                  <a:off x="533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6" name="Freeform 11688"/>
                <p:cNvSpPr>
                  <a:spLocks/>
                </p:cNvSpPr>
                <p:nvPr/>
              </p:nvSpPr>
              <p:spPr bwMode="auto">
                <a:xfrm>
                  <a:off x="5336"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7" name="Freeform 11689"/>
                <p:cNvSpPr>
                  <a:spLocks/>
                </p:cNvSpPr>
                <p:nvPr/>
              </p:nvSpPr>
              <p:spPr bwMode="auto">
                <a:xfrm>
                  <a:off x="5340"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8" name="Freeform 11690"/>
                <p:cNvSpPr>
                  <a:spLocks/>
                </p:cNvSpPr>
                <p:nvPr/>
              </p:nvSpPr>
              <p:spPr bwMode="auto">
                <a:xfrm>
                  <a:off x="534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09" name="Freeform 11691"/>
                <p:cNvSpPr>
                  <a:spLocks/>
                </p:cNvSpPr>
                <p:nvPr/>
              </p:nvSpPr>
              <p:spPr bwMode="auto">
                <a:xfrm>
                  <a:off x="5347"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0" name="Freeform 11692"/>
                <p:cNvSpPr>
                  <a:spLocks/>
                </p:cNvSpPr>
                <p:nvPr/>
              </p:nvSpPr>
              <p:spPr bwMode="auto">
                <a:xfrm>
                  <a:off x="5357"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1" name="Freeform 11693"/>
                <p:cNvSpPr>
                  <a:spLocks/>
                </p:cNvSpPr>
                <p:nvPr/>
              </p:nvSpPr>
              <p:spPr bwMode="auto">
                <a:xfrm>
                  <a:off x="5364" y="3741"/>
                  <a:ext cx="9" cy="1"/>
                </a:xfrm>
                <a:custGeom>
                  <a:avLst/>
                  <a:gdLst>
                    <a:gd name="T0" fmla="*/ 0 w 5"/>
                    <a:gd name="T1" fmla="*/ 0 h 1"/>
                    <a:gd name="T2" fmla="*/ 1393 w 5"/>
                    <a:gd name="T3" fmla="*/ 0 h 1"/>
                    <a:gd name="T4" fmla="*/ 1393 w 5"/>
                    <a:gd name="T5" fmla="*/ 0 h 1"/>
                    <a:gd name="T6" fmla="*/ 1393 w 5"/>
                    <a:gd name="T7" fmla="*/ 0 h 1"/>
                    <a:gd name="T8" fmla="*/ 2507 w 5"/>
                    <a:gd name="T9" fmla="*/ 0 h 1"/>
                    <a:gd name="T10" fmla="*/ 2507 w 5"/>
                    <a:gd name="T11" fmla="*/ 0 h 1"/>
                    <a:gd name="T12" fmla="*/ 2507 w 5"/>
                    <a:gd name="T13" fmla="*/ 0 h 1"/>
                    <a:gd name="T14" fmla="*/ 3191 w 5"/>
                    <a:gd name="T15" fmla="*/ 0 h 1"/>
                    <a:gd name="T16" fmla="*/ 3191 w 5"/>
                    <a:gd name="T17" fmla="*/ 0 h 1"/>
                    <a:gd name="T18" fmla="*/ 3191 w 5"/>
                    <a:gd name="T19" fmla="*/ 0 h 1"/>
                    <a:gd name="T20" fmla="*/ 4513 w 5"/>
                    <a:gd name="T21" fmla="*/ 0 h 1"/>
                    <a:gd name="T22" fmla="*/ 4513 w 5"/>
                    <a:gd name="T23" fmla="*/ 0 h 1"/>
                    <a:gd name="T24" fmla="*/ 4513 w 5"/>
                    <a:gd name="T25" fmla="*/ 0 h 1"/>
                    <a:gd name="T26" fmla="*/ 5744 w 5"/>
                    <a:gd name="T27" fmla="*/ 0 h 1"/>
                    <a:gd name="T28" fmla="*/ 5744 w 5"/>
                    <a:gd name="T29" fmla="*/ 0 h 1"/>
                    <a:gd name="T30" fmla="*/ 5744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2" name="Freeform 11694"/>
                <p:cNvSpPr>
                  <a:spLocks/>
                </p:cNvSpPr>
                <p:nvPr/>
              </p:nvSpPr>
              <p:spPr bwMode="auto">
                <a:xfrm>
                  <a:off x="5373"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3" name="Freeform 11695"/>
                <p:cNvSpPr>
                  <a:spLocks/>
                </p:cNvSpPr>
                <p:nvPr/>
              </p:nvSpPr>
              <p:spPr bwMode="auto">
                <a:xfrm>
                  <a:off x="537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4" name="Freeform 11696"/>
                <p:cNvSpPr>
                  <a:spLocks/>
                </p:cNvSpPr>
                <p:nvPr/>
              </p:nvSpPr>
              <p:spPr bwMode="auto">
                <a:xfrm>
                  <a:off x="537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5" name="Freeform 11697"/>
                <p:cNvSpPr>
                  <a:spLocks/>
                </p:cNvSpPr>
                <p:nvPr/>
              </p:nvSpPr>
              <p:spPr bwMode="auto">
                <a:xfrm>
                  <a:off x="5381"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6" name="Freeform 11698"/>
                <p:cNvSpPr>
                  <a:spLocks/>
                </p:cNvSpPr>
                <p:nvPr/>
              </p:nvSpPr>
              <p:spPr bwMode="auto">
                <a:xfrm>
                  <a:off x="5383"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7" name="Freeform 11699"/>
                <p:cNvSpPr>
                  <a:spLocks/>
                </p:cNvSpPr>
                <p:nvPr/>
              </p:nvSpPr>
              <p:spPr bwMode="auto">
                <a:xfrm>
                  <a:off x="5385"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8" name="Freeform 11700"/>
                <p:cNvSpPr>
                  <a:spLocks/>
                </p:cNvSpPr>
                <p:nvPr/>
              </p:nvSpPr>
              <p:spPr bwMode="auto">
                <a:xfrm>
                  <a:off x="5388" y="3741"/>
                  <a:ext cx="6" cy="1"/>
                </a:xfrm>
                <a:custGeom>
                  <a:avLst/>
                  <a:gdLst>
                    <a:gd name="T0" fmla="*/ 0 w 3"/>
                    <a:gd name="T1" fmla="*/ 0 h 1"/>
                    <a:gd name="T2" fmla="*/ 4096 w 3"/>
                    <a:gd name="T3" fmla="*/ 0 h 1"/>
                    <a:gd name="T4" fmla="*/ 4096 w 3"/>
                    <a:gd name="T5" fmla="*/ 0 h 1"/>
                    <a:gd name="T6" fmla="*/ 4096 w 3"/>
                    <a:gd name="T7" fmla="*/ 0 h 1"/>
                    <a:gd name="T8" fmla="*/ 8192 w 3"/>
                    <a:gd name="T9" fmla="*/ 0 h 1"/>
                    <a:gd name="T10" fmla="*/ 8192 w 3"/>
                    <a:gd name="T11" fmla="*/ 0 h 1"/>
                    <a:gd name="T12" fmla="*/ 8192 w 3"/>
                    <a:gd name="T13" fmla="*/ 0 h 1"/>
                    <a:gd name="T14" fmla="*/ 12288 w 3"/>
                    <a:gd name="T15" fmla="*/ 0 h 1"/>
                    <a:gd name="T16" fmla="*/ 12288 w 3"/>
                    <a:gd name="T17" fmla="*/ 0 h 1"/>
                    <a:gd name="T18" fmla="*/ 1228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19" name="Freeform 11701"/>
                <p:cNvSpPr>
                  <a:spLocks/>
                </p:cNvSpPr>
                <p:nvPr/>
              </p:nvSpPr>
              <p:spPr bwMode="auto">
                <a:xfrm>
                  <a:off x="5394" y="3741"/>
                  <a:ext cx="12" cy="1"/>
                </a:xfrm>
                <a:custGeom>
                  <a:avLst/>
                  <a:gdLst>
                    <a:gd name="T0" fmla="*/ 0 w 7"/>
                    <a:gd name="T1" fmla="*/ 0 h 1"/>
                    <a:gd name="T2" fmla="*/ 663 w 7"/>
                    <a:gd name="T3" fmla="*/ 0 h 1"/>
                    <a:gd name="T4" fmla="*/ 663 w 7"/>
                    <a:gd name="T5" fmla="*/ 0 h 1"/>
                    <a:gd name="T6" fmla="*/ 663 w 7"/>
                    <a:gd name="T7" fmla="*/ 0 h 1"/>
                    <a:gd name="T8" fmla="*/ 1137 w 7"/>
                    <a:gd name="T9" fmla="*/ 0 h 1"/>
                    <a:gd name="T10" fmla="*/ 1137 w 7"/>
                    <a:gd name="T11" fmla="*/ 0 h 1"/>
                    <a:gd name="T12" fmla="*/ 1137 w 7"/>
                    <a:gd name="T13" fmla="*/ 0 h 1"/>
                    <a:gd name="T14" fmla="*/ 1949 w 7"/>
                    <a:gd name="T15" fmla="*/ 0 h 1"/>
                    <a:gd name="T16" fmla="*/ 1949 w 7"/>
                    <a:gd name="T17" fmla="*/ 0 h 1"/>
                    <a:gd name="T18" fmla="*/ 1949 w 7"/>
                    <a:gd name="T19" fmla="*/ 0 h 1"/>
                    <a:gd name="T20" fmla="*/ 2695 w 7"/>
                    <a:gd name="T21" fmla="*/ 0 h 1"/>
                    <a:gd name="T22" fmla="*/ 2695 w 7"/>
                    <a:gd name="T23" fmla="*/ 0 h 1"/>
                    <a:gd name="T24" fmla="*/ 2695 w 7"/>
                    <a:gd name="T25" fmla="*/ 0 h 1"/>
                    <a:gd name="T26" fmla="*/ 3341 w 7"/>
                    <a:gd name="T27" fmla="*/ 0 h 1"/>
                    <a:gd name="T28" fmla="*/ 3341 w 7"/>
                    <a:gd name="T29" fmla="*/ 0 h 1"/>
                    <a:gd name="T30" fmla="*/ 3341 w 7"/>
                    <a:gd name="T31" fmla="*/ 0 h 1"/>
                    <a:gd name="T32" fmla="*/ 3732 w 7"/>
                    <a:gd name="T33" fmla="*/ 0 h 1"/>
                    <a:gd name="T34" fmla="*/ 3732 w 7"/>
                    <a:gd name="T35" fmla="*/ 0 h 1"/>
                    <a:gd name="T36" fmla="*/ 3732 w 7"/>
                    <a:gd name="T37" fmla="*/ 0 h 1"/>
                    <a:gd name="T38" fmla="*/ 4620 w 7"/>
                    <a:gd name="T39" fmla="*/ 0 h 1"/>
                    <a:gd name="T40" fmla="*/ 4620 w 7"/>
                    <a:gd name="T41" fmla="*/ 0 h 1"/>
                    <a:gd name="T42" fmla="*/ 4620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0" name="Freeform 11702"/>
                <p:cNvSpPr>
                  <a:spLocks/>
                </p:cNvSpPr>
                <p:nvPr/>
              </p:nvSpPr>
              <p:spPr bwMode="auto">
                <a:xfrm>
                  <a:off x="540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1" name="Freeform 11703"/>
                <p:cNvSpPr>
                  <a:spLocks/>
                </p:cNvSpPr>
                <p:nvPr/>
              </p:nvSpPr>
              <p:spPr bwMode="auto">
                <a:xfrm>
                  <a:off x="5408" y="3741"/>
                  <a:ext cx="10" cy="1"/>
                </a:xfrm>
                <a:custGeom>
                  <a:avLst/>
                  <a:gdLst>
                    <a:gd name="T0" fmla="*/ 0 w 6"/>
                    <a:gd name="T1" fmla="*/ 0 h 1"/>
                    <a:gd name="T2" fmla="*/ 478 w 6"/>
                    <a:gd name="T3" fmla="*/ 0 h 1"/>
                    <a:gd name="T4" fmla="*/ 478 w 6"/>
                    <a:gd name="T5" fmla="*/ 0 h 1"/>
                    <a:gd name="T6" fmla="*/ 478 w 6"/>
                    <a:gd name="T7" fmla="*/ 0 h 1"/>
                    <a:gd name="T8" fmla="*/ 797 w 6"/>
                    <a:gd name="T9" fmla="*/ 0 h 1"/>
                    <a:gd name="T10" fmla="*/ 797 w 6"/>
                    <a:gd name="T11" fmla="*/ 0 h 1"/>
                    <a:gd name="T12" fmla="*/ 797 w 6"/>
                    <a:gd name="T13" fmla="*/ 0 h 1"/>
                    <a:gd name="T14" fmla="*/ 1328 w 6"/>
                    <a:gd name="T15" fmla="*/ 0 h 1"/>
                    <a:gd name="T16" fmla="*/ 1328 w 6"/>
                    <a:gd name="T17" fmla="*/ 0 h 1"/>
                    <a:gd name="T18" fmla="*/ 1328 w 6"/>
                    <a:gd name="T19" fmla="*/ 0 h 1"/>
                    <a:gd name="T20" fmla="*/ 1967 w 6"/>
                    <a:gd name="T21" fmla="*/ 0 h 1"/>
                    <a:gd name="T22" fmla="*/ 1967 w 6"/>
                    <a:gd name="T23" fmla="*/ 0 h 1"/>
                    <a:gd name="T24" fmla="*/ 1967 w 6"/>
                    <a:gd name="T25" fmla="*/ 0 h 1"/>
                    <a:gd name="T26" fmla="*/ 2213 w 6"/>
                    <a:gd name="T27" fmla="*/ 0 h 1"/>
                    <a:gd name="T28" fmla="*/ 2213 w 6"/>
                    <a:gd name="T29" fmla="*/ 0 h 1"/>
                    <a:gd name="T30" fmla="*/ 2213 w 6"/>
                    <a:gd name="T31" fmla="*/ 0 h 1"/>
                    <a:gd name="T32" fmla="*/ 2792 w 6"/>
                    <a:gd name="T33" fmla="*/ 0 h 1"/>
                    <a:gd name="T34" fmla="*/ 2792 w 6"/>
                    <a:gd name="T35" fmla="*/ 0 h 1"/>
                    <a:gd name="T36" fmla="*/ 279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2" name="Freeform 11704"/>
                <p:cNvSpPr>
                  <a:spLocks/>
                </p:cNvSpPr>
                <p:nvPr/>
              </p:nvSpPr>
              <p:spPr bwMode="auto">
                <a:xfrm>
                  <a:off x="5418" y="3741"/>
                  <a:ext cx="3" cy="1"/>
                </a:xfrm>
                <a:custGeom>
                  <a:avLst/>
                  <a:gdLst>
                    <a:gd name="T0" fmla="*/ 0 w 2"/>
                    <a:gd name="T1" fmla="*/ 0 h 1"/>
                    <a:gd name="T2" fmla="*/ 210 w 2"/>
                    <a:gd name="T3" fmla="*/ 0 h 1"/>
                    <a:gd name="T4" fmla="*/ 210 w 2"/>
                    <a:gd name="T5" fmla="*/ 0 h 1"/>
                    <a:gd name="T6" fmla="*/ 210 w 2"/>
                    <a:gd name="T7" fmla="*/ 0 h 1"/>
                    <a:gd name="T8" fmla="*/ 315 w 2"/>
                    <a:gd name="T9" fmla="*/ 0 h 1"/>
                    <a:gd name="T10" fmla="*/ 315 w 2"/>
                    <a:gd name="T11" fmla="*/ 0 h 1"/>
                    <a:gd name="T12" fmla="*/ 315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3" name="Freeform 11705"/>
                <p:cNvSpPr>
                  <a:spLocks/>
                </p:cNvSpPr>
                <p:nvPr/>
              </p:nvSpPr>
              <p:spPr bwMode="auto">
                <a:xfrm>
                  <a:off x="5421" y="3741"/>
                  <a:ext cx="21" cy="1"/>
                </a:xfrm>
                <a:custGeom>
                  <a:avLst/>
                  <a:gdLst>
                    <a:gd name="T0" fmla="*/ 0 w 12"/>
                    <a:gd name="T1" fmla="*/ 0 h 1"/>
                    <a:gd name="T2" fmla="*/ 1073 w 12"/>
                    <a:gd name="T3" fmla="*/ 0 h 1"/>
                    <a:gd name="T4" fmla="*/ 1073 w 12"/>
                    <a:gd name="T5" fmla="*/ 0 h 1"/>
                    <a:gd name="T6" fmla="*/ 1073 w 12"/>
                    <a:gd name="T7" fmla="*/ 0 h 1"/>
                    <a:gd name="T8" fmla="*/ 1878 w 12"/>
                    <a:gd name="T9" fmla="*/ 0 h 1"/>
                    <a:gd name="T10" fmla="*/ 1878 w 12"/>
                    <a:gd name="T11" fmla="*/ 0 h 1"/>
                    <a:gd name="T12" fmla="*/ 1878 w 12"/>
                    <a:gd name="T13" fmla="*/ 0 h 1"/>
                    <a:gd name="T14" fmla="*/ 2478 w 12"/>
                    <a:gd name="T15" fmla="*/ 0 h 1"/>
                    <a:gd name="T16" fmla="*/ 2478 w 12"/>
                    <a:gd name="T17" fmla="*/ 0 h 1"/>
                    <a:gd name="T18" fmla="*/ 2478 w 12"/>
                    <a:gd name="T19" fmla="*/ 0 h 1"/>
                    <a:gd name="T20" fmla="*/ 3287 w 12"/>
                    <a:gd name="T21" fmla="*/ 0 h 1"/>
                    <a:gd name="T22" fmla="*/ 3287 w 12"/>
                    <a:gd name="T23" fmla="*/ 0 h 1"/>
                    <a:gd name="T24" fmla="*/ 3287 w 12"/>
                    <a:gd name="T25" fmla="*/ 0 h 1"/>
                    <a:gd name="T26" fmla="*/ 4337 w 12"/>
                    <a:gd name="T27" fmla="*/ 0 h 1"/>
                    <a:gd name="T28" fmla="*/ 4337 w 12"/>
                    <a:gd name="T29" fmla="*/ 0 h 1"/>
                    <a:gd name="T30" fmla="*/ 4337 w 12"/>
                    <a:gd name="T31" fmla="*/ 0 h 1"/>
                    <a:gd name="T32" fmla="*/ 5140 w 12"/>
                    <a:gd name="T33" fmla="*/ 0 h 1"/>
                    <a:gd name="T34" fmla="*/ 5140 w 12"/>
                    <a:gd name="T35" fmla="*/ 0 h 1"/>
                    <a:gd name="T36" fmla="*/ 5140 w 12"/>
                    <a:gd name="T37" fmla="*/ 0 h 1"/>
                    <a:gd name="T38" fmla="*/ 5752 w 12"/>
                    <a:gd name="T39" fmla="*/ 0 h 1"/>
                    <a:gd name="T40" fmla="*/ 5752 w 12"/>
                    <a:gd name="T41" fmla="*/ 0 h 1"/>
                    <a:gd name="T42" fmla="*/ 5752 w 12"/>
                    <a:gd name="T43" fmla="*/ 0 h 1"/>
                    <a:gd name="T44" fmla="*/ 6781 w 12"/>
                    <a:gd name="T45" fmla="*/ 0 h 1"/>
                    <a:gd name="T46" fmla="*/ 6781 w 12"/>
                    <a:gd name="T47" fmla="*/ 0 h 1"/>
                    <a:gd name="T48" fmla="*/ 6781 w 12"/>
                    <a:gd name="T49" fmla="*/ 0 h 1"/>
                    <a:gd name="T50" fmla="*/ 7590 w 12"/>
                    <a:gd name="T51" fmla="*/ 0 h 1"/>
                    <a:gd name="T52" fmla="*/ 7590 w 12"/>
                    <a:gd name="T53" fmla="*/ 0 h 1"/>
                    <a:gd name="T54" fmla="*/ 7590 w 12"/>
                    <a:gd name="T55" fmla="*/ 0 h 1"/>
                    <a:gd name="T56" fmla="*/ 8652 w 12"/>
                    <a:gd name="T57" fmla="*/ 0 h 1"/>
                    <a:gd name="T58" fmla="*/ 8652 w 12"/>
                    <a:gd name="T59" fmla="*/ 0 h 1"/>
                    <a:gd name="T60" fmla="*/ 8652 w 12"/>
                    <a:gd name="T61" fmla="*/ 0 h 1"/>
                    <a:gd name="T62" fmla="*/ 8995 w 12"/>
                    <a:gd name="T63" fmla="*/ 0 h 1"/>
                    <a:gd name="T64" fmla="*/ 8995 w 12"/>
                    <a:gd name="T65" fmla="*/ 0 h 1"/>
                    <a:gd name="T66" fmla="*/ 8995 w 12"/>
                    <a:gd name="T67" fmla="*/ 0 h 1"/>
                    <a:gd name="T68" fmla="*/ 10066 w 12"/>
                    <a:gd name="T69" fmla="*/ 0 h 1"/>
                    <a:gd name="T70" fmla="*/ 10066 w 12"/>
                    <a:gd name="T71" fmla="*/ 0 h 1"/>
                    <a:gd name="T72" fmla="*/ 10066 w 12"/>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4" name="Freeform 11706"/>
                <p:cNvSpPr>
                  <a:spLocks/>
                </p:cNvSpPr>
                <p:nvPr/>
              </p:nvSpPr>
              <p:spPr bwMode="auto">
                <a:xfrm>
                  <a:off x="5442" y="3741"/>
                  <a:ext cx="7" cy="1"/>
                </a:xfrm>
                <a:custGeom>
                  <a:avLst/>
                  <a:gdLst>
                    <a:gd name="T0" fmla="*/ 0 w 4"/>
                    <a:gd name="T1" fmla="*/ 0 h 1"/>
                    <a:gd name="T2" fmla="*/ 1073 w 4"/>
                    <a:gd name="T3" fmla="*/ 0 h 1"/>
                    <a:gd name="T4" fmla="*/ 1073 w 4"/>
                    <a:gd name="T5" fmla="*/ 0 h 1"/>
                    <a:gd name="T6" fmla="*/ 1073 w 4"/>
                    <a:gd name="T7" fmla="*/ 0 h 1"/>
                    <a:gd name="T8" fmla="*/ 1878 w 4"/>
                    <a:gd name="T9" fmla="*/ 0 h 1"/>
                    <a:gd name="T10" fmla="*/ 1878 w 4"/>
                    <a:gd name="T11" fmla="*/ 0 h 1"/>
                    <a:gd name="T12" fmla="*/ 1878 w 4"/>
                    <a:gd name="T13" fmla="*/ 0 h 1"/>
                    <a:gd name="T14" fmla="*/ 2478 w 4"/>
                    <a:gd name="T15" fmla="*/ 0 h 1"/>
                    <a:gd name="T16" fmla="*/ 2478 w 4"/>
                    <a:gd name="T17" fmla="*/ 0 h 1"/>
                    <a:gd name="T18" fmla="*/ 2478 w 4"/>
                    <a:gd name="T19" fmla="*/ 0 h 1"/>
                    <a:gd name="T20" fmla="*/ 3287 w 4"/>
                    <a:gd name="T21" fmla="*/ 0 h 1"/>
                    <a:gd name="T22" fmla="*/ 3287 w 4"/>
                    <a:gd name="T23" fmla="*/ 0 h 1"/>
                    <a:gd name="T24" fmla="*/ 328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5" name="Freeform 11707"/>
                <p:cNvSpPr>
                  <a:spLocks/>
                </p:cNvSpPr>
                <p:nvPr/>
              </p:nvSpPr>
              <p:spPr bwMode="auto">
                <a:xfrm>
                  <a:off x="5449"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6" name="Freeform 11708"/>
                <p:cNvSpPr>
                  <a:spLocks/>
                </p:cNvSpPr>
                <p:nvPr/>
              </p:nvSpPr>
              <p:spPr bwMode="auto">
                <a:xfrm>
                  <a:off x="5453"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7" name="Freeform 11709"/>
                <p:cNvSpPr>
                  <a:spLocks/>
                </p:cNvSpPr>
                <p:nvPr/>
              </p:nvSpPr>
              <p:spPr bwMode="auto">
                <a:xfrm>
                  <a:off x="5454"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8" name="Freeform 11710"/>
                <p:cNvSpPr>
                  <a:spLocks/>
                </p:cNvSpPr>
                <p:nvPr/>
              </p:nvSpPr>
              <p:spPr bwMode="auto">
                <a:xfrm>
                  <a:off x="5456"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29" name="Freeform 11711"/>
                <p:cNvSpPr>
                  <a:spLocks/>
                </p:cNvSpPr>
                <p:nvPr/>
              </p:nvSpPr>
              <p:spPr bwMode="auto">
                <a:xfrm>
                  <a:off x="5458" y="3741"/>
                  <a:ext cx="5" cy="1"/>
                </a:xfrm>
                <a:custGeom>
                  <a:avLst/>
                  <a:gdLst>
                    <a:gd name="T0" fmla="*/ 0 w 3"/>
                    <a:gd name="T1" fmla="*/ 0 h 1"/>
                    <a:gd name="T2" fmla="*/ 478 w 3"/>
                    <a:gd name="T3" fmla="*/ 0 h 1"/>
                    <a:gd name="T4" fmla="*/ 478 w 3"/>
                    <a:gd name="T5" fmla="*/ 0 h 1"/>
                    <a:gd name="T6" fmla="*/ 478 w 3"/>
                    <a:gd name="T7" fmla="*/ 0 h 1"/>
                    <a:gd name="T8" fmla="*/ 797 w 3"/>
                    <a:gd name="T9" fmla="*/ 0 h 1"/>
                    <a:gd name="T10" fmla="*/ 797 w 3"/>
                    <a:gd name="T11" fmla="*/ 0 h 1"/>
                    <a:gd name="T12" fmla="*/ 797 w 3"/>
                    <a:gd name="T13" fmla="*/ 0 h 1"/>
                    <a:gd name="T14" fmla="*/ 1328 w 3"/>
                    <a:gd name="T15" fmla="*/ 0 h 1"/>
                    <a:gd name="T16" fmla="*/ 1328 w 3"/>
                    <a:gd name="T17" fmla="*/ 0 h 1"/>
                    <a:gd name="T18" fmla="*/ 1328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0" name="Freeform 11712"/>
                <p:cNvSpPr>
                  <a:spLocks/>
                </p:cNvSpPr>
                <p:nvPr/>
              </p:nvSpPr>
              <p:spPr bwMode="auto">
                <a:xfrm>
                  <a:off x="5463" y="3741"/>
                  <a:ext cx="4" cy="1"/>
                </a:xfrm>
                <a:custGeom>
                  <a:avLst/>
                  <a:gdLst>
                    <a:gd name="T0" fmla="*/ 0 w 2"/>
                    <a:gd name="T1" fmla="*/ 0 h 1"/>
                    <a:gd name="T2" fmla="*/ 4096 w 2"/>
                    <a:gd name="T3" fmla="*/ 0 h 1"/>
                    <a:gd name="T4" fmla="*/ 4096 w 2"/>
                    <a:gd name="T5" fmla="*/ 0 h 1"/>
                    <a:gd name="T6" fmla="*/ 4096 w 2"/>
                    <a:gd name="T7" fmla="*/ 0 h 1"/>
                    <a:gd name="T8" fmla="*/ 8192 w 2"/>
                    <a:gd name="T9" fmla="*/ 0 h 1"/>
                    <a:gd name="T10" fmla="*/ 8192 w 2"/>
                    <a:gd name="T11" fmla="*/ 0 h 1"/>
                    <a:gd name="T12" fmla="*/ 8192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1" name="Freeform 11713"/>
                <p:cNvSpPr>
                  <a:spLocks/>
                </p:cNvSpPr>
                <p:nvPr/>
              </p:nvSpPr>
              <p:spPr bwMode="auto">
                <a:xfrm>
                  <a:off x="5467" y="37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2832" name="Freeform 11714"/>
                <p:cNvSpPr>
                  <a:spLocks/>
                </p:cNvSpPr>
                <p:nvPr/>
              </p:nvSpPr>
              <p:spPr bwMode="auto">
                <a:xfrm>
                  <a:off x="5468" y="3741"/>
                  <a:ext cx="2" cy="1"/>
                </a:xfrm>
                <a:custGeom>
                  <a:avLst/>
                  <a:gdLst>
                    <a:gd name="T0" fmla="*/ 0 w 1"/>
                    <a:gd name="T1" fmla="*/ 0 h 1"/>
                    <a:gd name="T2" fmla="*/ 4096 w 1"/>
                    <a:gd name="T3" fmla="*/ 0 h 1"/>
                    <a:gd name="T4" fmla="*/ 4096 w 1"/>
                    <a:gd name="T5" fmla="*/ 0 h 1"/>
                    <a:gd name="T6" fmla="*/ 4096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sp>
            <p:nvSpPr>
              <p:cNvPr id="21516" name="正方形/長方形 7"/>
              <p:cNvSpPr>
                <a:spLocks noChangeArrowheads="1"/>
              </p:cNvSpPr>
              <p:nvPr/>
            </p:nvSpPr>
            <p:spPr bwMode="auto">
              <a:xfrm>
                <a:off x="381000" y="838200"/>
                <a:ext cx="3205739" cy="369332"/>
              </a:xfrm>
              <a:prstGeom prst="rect">
                <a:avLst/>
              </a:prstGeom>
              <a:solidFill>
                <a:schemeClr val="bg1"/>
              </a:solidFill>
              <a:ln w="9525">
                <a:noFill/>
                <a:miter lim="800000"/>
                <a:headEnd/>
                <a:tailEnd/>
              </a:ln>
            </p:spPr>
            <p:txBody>
              <a:bodyPr wrap="square">
                <a:spAutoFit/>
              </a:bodyPr>
              <a:lstStyle/>
              <a:p>
                <a:pPr fontAlgn="base">
                  <a:spcBef>
                    <a:spcPct val="0"/>
                  </a:spcBef>
                  <a:spcAft>
                    <a:spcPct val="0"/>
                  </a:spcAft>
                </a:pPr>
                <a:r>
                  <a:rPr kumimoji="1" lang="en-US" altLang="ja-JP" sz="1200" dirty="0" smtClean="0">
                    <a:solidFill>
                      <a:srgbClr val="000000"/>
                    </a:solidFill>
                  </a:rPr>
                  <a:t>Standard flow configuration (Direct connection)</a:t>
                </a:r>
                <a:endParaRPr kumimoji="1" lang="ja-JP" altLang="en-US" sz="1200" dirty="0">
                  <a:solidFill>
                    <a:srgbClr val="000000"/>
                  </a:solidFill>
                </a:endParaRPr>
              </a:p>
            </p:txBody>
          </p:sp>
          <p:sp>
            <p:nvSpPr>
              <p:cNvPr id="9920" name="Text Box 7"/>
              <p:cNvSpPr txBox="1">
                <a:spLocks noChangeArrowheads="1"/>
              </p:cNvSpPr>
              <p:nvPr/>
            </p:nvSpPr>
            <p:spPr bwMode="auto">
              <a:xfrm>
                <a:off x="2196485" y="1447800"/>
                <a:ext cx="656434" cy="232833"/>
              </a:xfrm>
              <a:prstGeom prst="rect">
                <a:avLst/>
              </a:prstGeom>
              <a:noFill/>
              <a:ln w="9525">
                <a:noFill/>
                <a:miter lim="800000"/>
                <a:headEnd/>
                <a:tailEnd/>
              </a:ln>
              <a:effectLst/>
            </p:spPr>
            <p:txBody>
              <a:bodyPr wrap="none"/>
              <a:lstStyle/>
              <a:p>
                <a:pPr fontAlgn="base">
                  <a:spcBef>
                    <a:spcPct val="0"/>
                  </a:spcBef>
                  <a:spcAft>
                    <a:spcPct val="0"/>
                  </a:spcAft>
                </a:pPr>
                <a:r>
                  <a:rPr kumimoji="1" lang="en-US" altLang="ja-JP" sz="1000" b="1" dirty="0" smtClean="0">
                    <a:solidFill>
                      <a:srgbClr val="000000"/>
                    </a:solidFill>
                  </a:rPr>
                  <a:t> 0.10 MPa</a:t>
                </a:r>
              </a:p>
              <a:p>
                <a:pPr fontAlgn="base">
                  <a:spcBef>
                    <a:spcPct val="0"/>
                  </a:spcBef>
                  <a:spcAft>
                    <a:spcPct val="0"/>
                  </a:spcAft>
                </a:pPr>
                <a:endParaRPr kumimoji="1" lang="en-US" altLang="ja-JP" sz="1000" b="1" dirty="0">
                  <a:solidFill>
                    <a:srgbClr val="000000"/>
                  </a:solidFill>
                </a:endParaRPr>
              </a:p>
            </p:txBody>
          </p:sp>
          <p:sp>
            <p:nvSpPr>
              <p:cNvPr id="9924" name="Text Box 2299"/>
              <p:cNvSpPr txBox="1">
                <a:spLocks noChangeArrowheads="1"/>
              </p:cNvSpPr>
              <p:nvPr/>
            </p:nvSpPr>
            <p:spPr bwMode="auto">
              <a:xfrm>
                <a:off x="2351461" y="1752600"/>
                <a:ext cx="808154" cy="45140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800" dirty="0" smtClean="0">
                    <a:solidFill>
                      <a:srgbClr val="000000"/>
                    </a:solidFill>
                  </a:rPr>
                  <a:t>Column:1.4 mL/min</a:t>
                </a:r>
              </a:p>
              <a:p>
                <a:pPr fontAlgn="base">
                  <a:spcBef>
                    <a:spcPct val="0"/>
                  </a:spcBef>
                  <a:spcAft>
                    <a:spcPct val="0"/>
                  </a:spcAft>
                </a:pPr>
                <a:r>
                  <a:rPr kumimoji="1" lang="en-US" altLang="ja-JP" sz="800" dirty="0" smtClean="0">
                    <a:solidFill>
                      <a:srgbClr val="000000"/>
                    </a:solidFill>
                  </a:rPr>
                  <a:t>Split ratio: 1/70</a:t>
                </a:r>
                <a:endParaRPr kumimoji="1" lang="en-US" altLang="ja-JP" sz="800" dirty="0">
                  <a:solidFill>
                    <a:srgbClr val="000000"/>
                  </a:solidFill>
                </a:endParaRPr>
              </a:p>
            </p:txBody>
          </p:sp>
          <p:sp>
            <p:nvSpPr>
              <p:cNvPr id="9928" name="Text Box 2299"/>
              <p:cNvSpPr txBox="1">
                <a:spLocks noChangeArrowheads="1"/>
              </p:cNvSpPr>
              <p:nvPr/>
            </p:nvSpPr>
            <p:spPr bwMode="auto">
              <a:xfrm>
                <a:off x="5458104" y="1752600"/>
                <a:ext cx="917559" cy="45140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800" dirty="0" smtClean="0">
                    <a:solidFill>
                      <a:srgbClr val="000000"/>
                    </a:solidFill>
                  </a:rPr>
                  <a:t>Column = 1.10 mL/min</a:t>
                </a:r>
              </a:p>
              <a:p>
                <a:pPr fontAlgn="base">
                  <a:spcBef>
                    <a:spcPct val="0"/>
                  </a:spcBef>
                  <a:spcAft>
                    <a:spcPct val="0"/>
                  </a:spcAft>
                </a:pPr>
                <a:r>
                  <a:rPr kumimoji="1" lang="en-US" altLang="ja-JP" sz="800" dirty="0" smtClean="0">
                    <a:solidFill>
                      <a:srgbClr val="000000"/>
                    </a:solidFill>
                  </a:rPr>
                  <a:t>Split ratio: 1/40</a:t>
                </a:r>
                <a:endParaRPr kumimoji="1" lang="en-US" altLang="ja-JP" sz="800" dirty="0">
                  <a:solidFill>
                    <a:srgbClr val="000000"/>
                  </a:solidFill>
                </a:endParaRPr>
              </a:p>
            </p:txBody>
          </p:sp>
          <p:sp>
            <p:nvSpPr>
              <p:cNvPr id="21515" name="テキスト ボックス 11"/>
              <p:cNvSpPr txBox="1">
                <a:spLocks noChangeArrowheads="1"/>
              </p:cNvSpPr>
              <p:nvPr/>
            </p:nvSpPr>
            <p:spPr bwMode="auto">
              <a:xfrm>
                <a:off x="5257800" y="1342311"/>
                <a:ext cx="845424" cy="533480"/>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1000" b="1" dirty="0" smtClean="0">
                    <a:solidFill>
                      <a:srgbClr val="000000"/>
                    </a:solidFill>
                  </a:rPr>
                  <a:t> BP1: 0.5  MPa</a:t>
                </a:r>
              </a:p>
              <a:p>
                <a:pPr fontAlgn="base">
                  <a:spcBef>
                    <a:spcPct val="0"/>
                  </a:spcBef>
                  <a:spcAft>
                    <a:spcPct val="0"/>
                  </a:spcAft>
                </a:pPr>
                <a:r>
                  <a:rPr kumimoji="1" lang="en-US" altLang="ja-JP" sz="1000" b="1" dirty="0" smtClean="0">
                    <a:solidFill>
                      <a:srgbClr val="000000"/>
                    </a:solidFill>
                  </a:rPr>
                  <a:t> BP2: 0.07  MPa</a:t>
                </a:r>
                <a:endParaRPr kumimoji="1" lang="ja-JP" altLang="en-US" sz="1000" b="1" dirty="0">
                  <a:solidFill>
                    <a:srgbClr val="000000"/>
                  </a:solidFill>
                </a:endParaRPr>
              </a:p>
            </p:txBody>
          </p:sp>
          <p:sp>
            <p:nvSpPr>
              <p:cNvPr id="9936" name="正方形/長方形 7"/>
              <p:cNvSpPr>
                <a:spLocks noChangeArrowheads="1"/>
              </p:cNvSpPr>
              <p:nvPr/>
            </p:nvSpPr>
            <p:spPr bwMode="auto">
              <a:xfrm>
                <a:off x="3815339" y="838200"/>
                <a:ext cx="2994330" cy="615553"/>
              </a:xfrm>
              <a:prstGeom prst="rect">
                <a:avLst/>
              </a:prstGeom>
              <a:solidFill>
                <a:schemeClr val="bg1"/>
              </a:solidFill>
              <a:ln w="9525">
                <a:noFill/>
                <a:miter lim="800000"/>
                <a:headEnd/>
                <a:tailEnd/>
              </a:ln>
            </p:spPr>
            <p:txBody>
              <a:bodyPr wrap="square">
                <a:spAutoFit/>
              </a:bodyPr>
              <a:lstStyle/>
              <a:p>
                <a:pPr fontAlgn="base">
                  <a:spcBef>
                    <a:spcPct val="0"/>
                  </a:spcBef>
                  <a:spcAft>
                    <a:spcPct val="0"/>
                  </a:spcAft>
                </a:pPr>
                <a:r>
                  <a:rPr kumimoji="1" lang="en-US" altLang="ja-JP" sz="1200" dirty="0" smtClean="0">
                    <a:solidFill>
                      <a:srgbClr val="000000"/>
                    </a:solidFill>
                  </a:rPr>
                  <a:t>High pressure flow configuration (With restrictor and open split interface)</a:t>
                </a:r>
                <a:endParaRPr kumimoji="1" lang="ja-JP" altLang="en-US" sz="1200" dirty="0">
                  <a:solidFill>
                    <a:srgbClr val="000000"/>
                  </a:solidFill>
                </a:endParaRPr>
              </a:p>
            </p:txBody>
          </p:sp>
          <p:sp>
            <p:nvSpPr>
              <p:cNvPr id="7467" name="Text Box 2293"/>
              <p:cNvSpPr txBox="1">
                <a:spLocks noChangeArrowheads="1"/>
              </p:cNvSpPr>
              <p:nvPr/>
            </p:nvSpPr>
            <p:spPr bwMode="auto">
              <a:xfrm>
                <a:off x="4648200" y="2057400"/>
                <a:ext cx="297196" cy="32829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1000" b="1" dirty="0" smtClean="0">
                    <a:solidFill>
                      <a:srgbClr val="000000"/>
                    </a:solidFill>
                  </a:rPr>
                  <a:t>x20</a:t>
                </a:r>
                <a:endParaRPr kumimoji="1" lang="en-US" altLang="ja-JP" sz="1000" b="1" dirty="0">
                  <a:solidFill>
                    <a:srgbClr val="000000"/>
                  </a:solidFill>
                </a:endParaRPr>
              </a:p>
            </p:txBody>
          </p:sp>
          <p:grpSp>
            <p:nvGrpSpPr>
              <p:cNvPr id="7463" name="Group 11804"/>
              <p:cNvGrpSpPr>
                <a:grpSpLocks/>
              </p:cNvGrpSpPr>
              <p:nvPr/>
            </p:nvGrpSpPr>
            <p:grpSpPr bwMode="auto">
              <a:xfrm>
                <a:off x="4648200" y="2362200"/>
                <a:ext cx="1736105" cy="446654"/>
                <a:chOff x="2461" y="1610"/>
                <a:chExt cx="2634" cy="150"/>
              </a:xfrm>
            </p:grpSpPr>
            <p:grpSp>
              <p:nvGrpSpPr>
                <p:cNvPr id="7464" name="Group 11805"/>
                <p:cNvGrpSpPr>
                  <a:grpSpLocks/>
                </p:cNvGrpSpPr>
                <p:nvPr/>
              </p:nvGrpSpPr>
              <p:grpSpPr bwMode="auto">
                <a:xfrm>
                  <a:off x="2461" y="1610"/>
                  <a:ext cx="832" cy="147"/>
                  <a:chOff x="2461" y="1610"/>
                  <a:chExt cx="832" cy="147"/>
                </a:xfrm>
              </p:grpSpPr>
              <p:sp>
                <p:nvSpPr>
                  <p:cNvPr id="7892" name="Freeform 11806"/>
                  <p:cNvSpPr>
                    <a:spLocks/>
                  </p:cNvSpPr>
                  <p:nvPr/>
                </p:nvSpPr>
                <p:spPr bwMode="auto">
                  <a:xfrm>
                    <a:off x="2461" y="1747"/>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3" name="Freeform 11807"/>
                  <p:cNvSpPr>
                    <a:spLocks/>
                  </p:cNvSpPr>
                  <p:nvPr/>
                </p:nvSpPr>
                <p:spPr bwMode="auto">
                  <a:xfrm>
                    <a:off x="2461" y="174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4" name="Freeform 11808"/>
                  <p:cNvSpPr>
                    <a:spLocks/>
                  </p:cNvSpPr>
                  <p:nvPr/>
                </p:nvSpPr>
                <p:spPr bwMode="auto">
                  <a:xfrm>
                    <a:off x="2462" y="174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5" name="Freeform 11809"/>
                  <p:cNvSpPr>
                    <a:spLocks/>
                  </p:cNvSpPr>
                  <p:nvPr/>
                </p:nvSpPr>
                <p:spPr bwMode="auto">
                  <a:xfrm>
                    <a:off x="2464" y="1748"/>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6" name="Freeform 11810"/>
                  <p:cNvSpPr>
                    <a:spLocks/>
                  </p:cNvSpPr>
                  <p:nvPr/>
                </p:nvSpPr>
                <p:spPr bwMode="auto">
                  <a:xfrm>
                    <a:off x="2466" y="1749"/>
                    <a:ext cx="8" cy="1"/>
                  </a:xfrm>
                  <a:custGeom>
                    <a:avLst/>
                    <a:gdLst>
                      <a:gd name="T0" fmla="*/ 0 w 8"/>
                      <a:gd name="T1" fmla="*/ 0 h 1"/>
                      <a:gd name="T2" fmla="*/ 1 w 8"/>
                      <a:gd name="T3" fmla="*/ 0 h 1"/>
                      <a:gd name="T4" fmla="*/ 1 w 8"/>
                      <a:gd name="T5" fmla="*/ 0 h 1"/>
                      <a:gd name="T6" fmla="*/ 1 w 8"/>
                      <a:gd name="T7" fmla="*/ 0 h 1"/>
                      <a:gd name="T8" fmla="*/ 2 w 8"/>
                      <a:gd name="T9" fmla="*/ 0 h 1"/>
                      <a:gd name="T10" fmla="*/ 3 w 8"/>
                      <a:gd name="T11" fmla="*/ 0 h 1"/>
                      <a:gd name="T12" fmla="*/ 3 w 8"/>
                      <a:gd name="T13" fmla="*/ 0 h 1"/>
                      <a:gd name="T14" fmla="*/ 3 w 8"/>
                      <a:gd name="T15" fmla="*/ 0 h 1"/>
                      <a:gd name="T16" fmla="*/ 4 w 8"/>
                      <a:gd name="T17" fmla="*/ 0 h 1"/>
                      <a:gd name="T18" fmla="*/ 5 w 8"/>
                      <a:gd name="T19" fmla="*/ 0 h 1"/>
                      <a:gd name="T20" fmla="*/ 5 w 8"/>
                      <a:gd name="T21" fmla="*/ 0 h 1"/>
                      <a:gd name="T22" fmla="*/ 5 w 8"/>
                      <a:gd name="T23" fmla="*/ 0 h 1"/>
                      <a:gd name="T24" fmla="*/ 6 w 8"/>
                      <a:gd name="T25" fmla="*/ 0 h 1"/>
                      <a:gd name="T26" fmla="*/ 7 w 8"/>
                      <a:gd name="T27" fmla="*/ 0 h 1"/>
                      <a:gd name="T28" fmla="*/ 7 w 8"/>
                      <a:gd name="T29" fmla="*/ 0 h 1"/>
                      <a:gd name="T30" fmla="*/ 7 w 8"/>
                      <a:gd name="T31" fmla="*/ 0 h 1"/>
                      <a:gd name="T32" fmla="*/ 8 w 8"/>
                      <a:gd name="T33" fmla="*/ 0 h 1"/>
                      <a:gd name="T34" fmla="*/ 8 w 8"/>
                      <a:gd name="T35" fmla="*/ 0 h 1"/>
                      <a:gd name="T36" fmla="*/ 8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7" name="Freeform 11811"/>
                  <p:cNvSpPr>
                    <a:spLocks/>
                  </p:cNvSpPr>
                  <p:nvPr/>
                </p:nvSpPr>
                <p:spPr bwMode="auto">
                  <a:xfrm>
                    <a:off x="2474" y="1749"/>
                    <a:ext cx="10" cy="1"/>
                  </a:xfrm>
                  <a:custGeom>
                    <a:avLst/>
                    <a:gdLst>
                      <a:gd name="T0" fmla="*/ 0 w 11"/>
                      <a:gd name="T1" fmla="*/ 0 h 1"/>
                      <a:gd name="T2" fmla="*/ 1 w 11"/>
                      <a:gd name="T3" fmla="*/ 1 h 1"/>
                      <a:gd name="T4" fmla="*/ 2 w 11"/>
                      <a:gd name="T5" fmla="*/ 1 h 1"/>
                      <a:gd name="T6" fmla="*/ 2 w 11"/>
                      <a:gd name="T7" fmla="*/ 1 h 1"/>
                      <a:gd name="T8" fmla="*/ 2 w 11"/>
                      <a:gd name="T9" fmla="*/ 1 h 1"/>
                      <a:gd name="T10" fmla="*/ 3 w 11"/>
                      <a:gd name="T11" fmla="*/ 1 h 1"/>
                      <a:gd name="T12" fmla="*/ 4 w 11"/>
                      <a:gd name="T13" fmla="*/ 1 h 1"/>
                      <a:gd name="T14" fmla="*/ 4 w 11"/>
                      <a:gd name="T15" fmla="*/ 1 h 1"/>
                      <a:gd name="T16" fmla="*/ 4 w 11"/>
                      <a:gd name="T17" fmla="*/ 1 h 1"/>
                      <a:gd name="T18" fmla="*/ 5 w 11"/>
                      <a:gd name="T19" fmla="*/ 1 h 1"/>
                      <a:gd name="T20" fmla="*/ 5 w 11"/>
                      <a:gd name="T21" fmla="*/ 1 h 1"/>
                      <a:gd name="T22" fmla="*/ 5 w 11"/>
                      <a:gd name="T23" fmla="*/ 1 h 1"/>
                      <a:gd name="T24" fmla="*/ 5 w 11"/>
                      <a:gd name="T25" fmla="*/ 1 h 1"/>
                      <a:gd name="T26" fmla="*/ 5 w 11"/>
                      <a:gd name="T27" fmla="*/ 1 h 1"/>
                      <a:gd name="T28" fmla="*/ 5 w 11"/>
                      <a:gd name="T29" fmla="*/ 1 h 1"/>
                      <a:gd name="T30" fmla="*/ 5 w 11"/>
                      <a:gd name="T31" fmla="*/ 1 h 1"/>
                      <a:gd name="T32" fmla="*/ 5 w 11"/>
                      <a:gd name="T33" fmla="*/ 1 h 1"/>
                      <a:gd name="T34" fmla="*/ 5 w 11"/>
                      <a:gd name="T35" fmla="*/ 1 h 1"/>
                      <a:gd name="T36" fmla="*/ 5 w 11"/>
                      <a:gd name="T37" fmla="*/ 1 h 1"/>
                      <a:gd name="T38" fmla="*/ 5 w 11"/>
                      <a:gd name="T39" fmla="*/ 1 h 1"/>
                      <a:gd name="T40" fmla="*/ 5 w 11"/>
                      <a:gd name="T41" fmla="*/ 1 h 1"/>
                      <a:gd name="T42" fmla="*/ 5 w 11"/>
                      <a:gd name="T43" fmla="*/ 1 h 1"/>
                      <a:gd name="T44" fmla="*/ 5 w 11"/>
                      <a:gd name="T45" fmla="*/ 1 h 1"/>
                      <a:gd name="T46" fmla="*/ 5 w 11"/>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1"/>
                        </a:lnTo>
                        <a:lnTo>
                          <a:pt x="2" y="1"/>
                        </a:lnTo>
                        <a:lnTo>
                          <a:pt x="3" y="1"/>
                        </a:lnTo>
                        <a:lnTo>
                          <a:pt x="4" y="1"/>
                        </a:lnTo>
                        <a:lnTo>
                          <a:pt x="5" y="1"/>
                        </a:lnTo>
                        <a:lnTo>
                          <a:pt x="6" y="1"/>
                        </a:lnTo>
                        <a:lnTo>
                          <a:pt x="7" y="1"/>
                        </a:lnTo>
                        <a:lnTo>
                          <a:pt x="8" y="1"/>
                        </a:lnTo>
                        <a:lnTo>
                          <a:pt x="9" y="1"/>
                        </a:lnTo>
                        <a:lnTo>
                          <a:pt x="10" y="1"/>
                        </a:lnTo>
                        <a:lnTo>
                          <a:pt x="1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8" name="Freeform 11812"/>
                  <p:cNvSpPr>
                    <a:spLocks/>
                  </p:cNvSpPr>
                  <p:nvPr/>
                </p:nvSpPr>
                <p:spPr bwMode="auto">
                  <a:xfrm>
                    <a:off x="2484" y="1750"/>
                    <a:ext cx="7" cy="1"/>
                  </a:xfrm>
                  <a:custGeom>
                    <a:avLst/>
                    <a:gdLst>
                      <a:gd name="T0" fmla="*/ 0 w 7"/>
                      <a:gd name="T1" fmla="*/ 0 h 1"/>
                      <a:gd name="T2" fmla="*/ 1 w 7"/>
                      <a:gd name="T3" fmla="*/ 0 h 1"/>
                      <a:gd name="T4" fmla="*/ 1 w 7"/>
                      <a:gd name="T5" fmla="*/ 0 h 1"/>
                      <a:gd name="T6" fmla="*/ 1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9" name="Freeform 11813"/>
                  <p:cNvSpPr>
                    <a:spLocks/>
                  </p:cNvSpPr>
                  <p:nvPr/>
                </p:nvSpPr>
                <p:spPr bwMode="auto">
                  <a:xfrm>
                    <a:off x="2491" y="175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0" name="Freeform 11814"/>
                  <p:cNvSpPr>
                    <a:spLocks/>
                  </p:cNvSpPr>
                  <p:nvPr/>
                </p:nvSpPr>
                <p:spPr bwMode="auto">
                  <a:xfrm>
                    <a:off x="2494" y="175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1" name="Freeform 11815"/>
                  <p:cNvSpPr>
                    <a:spLocks/>
                  </p:cNvSpPr>
                  <p:nvPr/>
                </p:nvSpPr>
                <p:spPr bwMode="auto">
                  <a:xfrm>
                    <a:off x="2498" y="175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2" name="Freeform 11816"/>
                  <p:cNvSpPr>
                    <a:spLocks/>
                  </p:cNvSpPr>
                  <p:nvPr/>
                </p:nvSpPr>
                <p:spPr bwMode="auto">
                  <a:xfrm>
                    <a:off x="2498" y="175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3" name="Freeform 11817"/>
                  <p:cNvSpPr>
                    <a:spLocks/>
                  </p:cNvSpPr>
                  <p:nvPr/>
                </p:nvSpPr>
                <p:spPr bwMode="auto">
                  <a:xfrm>
                    <a:off x="2502" y="1751"/>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4" name="Freeform 11818"/>
                  <p:cNvSpPr>
                    <a:spLocks/>
                  </p:cNvSpPr>
                  <p:nvPr/>
                </p:nvSpPr>
                <p:spPr bwMode="auto">
                  <a:xfrm>
                    <a:off x="2507" y="1751"/>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5" name="Freeform 11819"/>
                  <p:cNvSpPr>
                    <a:spLocks/>
                  </p:cNvSpPr>
                  <p:nvPr/>
                </p:nvSpPr>
                <p:spPr bwMode="auto">
                  <a:xfrm>
                    <a:off x="2510" y="175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6" name="Freeform 11820"/>
                  <p:cNvSpPr>
                    <a:spLocks/>
                  </p:cNvSpPr>
                  <p:nvPr/>
                </p:nvSpPr>
                <p:spPr bwMode="auto">
                  <a:xfrm>
                    <a:off x="2516" y="1751"/>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7" name="Freeform 11821"/>
                  <p:cNvSpPr>
                    <a:spLocks/>
                  </p:cNvSpPr>
                  <p:nvPr/>
                </p:nvSpPr>
                <p:spPr bwMode="auto">
                  <a:xfrm>
                    <a:off x="2519" y="1751"/>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8" name="Freeform 11822"/>
                  <p:cNvSpPr>
                    <a:spLocks/>
                  </p:cNvSpPr>
                  <p:nvPr/>
                </p:nvSpPr>
                <p:spPr bwMode="auto">
                  <a:xfrm>
                    <a:off x="2523" y="175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09" name="Freeform 11823"/>
                  <p:cNvSpPr>
                    <a:spLocks/>
                  </p:cNvSpPr>
                  <p:nvPr/>
                </p:nvSpPr>
                <p:spPr bwMode="auto">
                  <a:xfrm>
                    <a:off x="2525" y="175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0" name="Freeform 11824"/>
                  <p:cNvSpPr>
                    <a:spLocks/>
                  </p:cNvSpPr>
                  <p:nvPr/>
                </p:nvSpPr>
                <p:spPr bwMode="auto">
                  <a:xfrm>
                    <a:off x="2527" y="1751"/>
                    <a:ext cx="7" cy="1"/>
                  </a:xfrm>
                  <a:custGeom>
                    <a:avLst/>
                    <a:gdLst>
                      <a:gd name="T0" fmla="*/ 0 w 7"/>
                      <a:gd name="T1" fmla="*/ 0 h 1"/>
                      <a:gd name="T2" fmla="*/ 1 w 7"/>
                      <a:gd name="T3" fmla="*/ 0 h 1"/>
                      <a:gd name="T4" fmla="*/ 1 w 7"/>
                      <a:gd name="T5" fmla="*/ 0 h 1"/>
                      <a:gd name="T6" fmla="*/ 1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1 h 1"/>
                      <a:gd name="T28" fmla="*/ 7 w 7"/>
                      <a:gd name="T29" fmla="*/ 1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1" name="Freeform 11825"/>
                  <p:cNvSpPr>
                    <a:spLocks/>
                  </p:cNvSpPr>
                  <p:nvPr/>
                </p:nvSpPr>
                <p:spPr bwMode="auto">
                  <a:xfrm>
                    <a:off x="2534" y="1752"/>
                    <a:ext cx="6" cy="1"/>
                  </a:xfrm>
                  <a:custGeom>
                    <a:avLst/>
                    <a:gdLst>
                      <a:gd name="T0" fmla="*/ 0 w 6"/>
                      <a:gd name="T1" fmla="*/ 0 h 1"/>
                      <a:gd name="T2" fmla="*/ 1 w 6"/>
                      <a:gd name="T3" fmla="*/ 0 h 1"/>
                      <a:gd name="T4" fmla="*/ 1 w 6"/>
                      <a:gd name="T5" fmla="*/ 0 h 1"/>
                      <a:gd name="T6" fmla="*/ 1 w 6"/>
                      <a:gd name="T7" fmla="*/ 0 h 1"/>
                      <a:gd name="T8" fmla="*/ 2 w 6"/>
                      <a:gd name="T9" fmla="*/ 0 h 1"/>
                      <a:gd name="T10" fmla="*/ 3 w 6"/>
                      <a:gd name="T11" fmla="*/ 0 h 1"/>
                      <a:gd name="T12" fmla="*/ 3 w 6"/>
                      <a:gd name="T13" fmla="*/ 0 h 1"/>
                      <a:gd name="T14" fmla="*/ 3 w 6"/>
                      <a:gd name="T15" fmla="*/ 0 h 1"/>
                      <a:gd name="T16" fmla="*/ 4 w 6"/>
                      <a:gd name="T17" fmla="*/ 0 h 1"/>
                      <a:gd name="T18" fmla="*/ 5 w 6"/>
                      <a:gd name="T19" fmla="*/ 0 h 1"/>
                      <a:gd name="T20" fmla="*/ 5 w 6"/>
                      <a:gd name="T21" fmla="*/ 0 h 1"/>
                      <a:gd name="T22" fmla="*/ 5 w 6"/>
                      <a:gd name="T23" fmla="*/ 0 h 1"/>
                      <a:gd name="T24" fmla="*/ 6 w 6"/>
                      <a:gd name="T25" fmla="*/ 0 h 1"/>
                      <a:gd name="T26" fmla="*/ 6 w 6"/>
                      <a:gd name="T27" fmla="*/ 0 h 1"/>
                      <a:gd name="T28" fmla="*/ 6 w 6"/>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2" name="Freeform 11826"/>
                  <p:cNvSpPr>
                    <a:spLocks/>
                  </p:cNvSpPr>
                  <p:nvPr/>
                </p:nvSpPr>
                <p:spPr bwMode="auto">
                  <a:xfrm>
                    <a:off x="2540"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3" name="Freeform 11827"/>
                  <p:cNvSpPr>
                    <a:spLocks/>
                  </p:cNvSpPr>
                  <p:nvPr/>
                </p:nvSpPr>
                <p:spPr bwMode="auto">
                  <a:xfrm>
                    <a:off x="2542" y="1752"/>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4" name="Freeform 11828"/>
                  <p:cNvSpPr>
                    <a:spLocks/>
                  </p:cNvSpPr>
                  <p:nvPr/>
                </p:nvSpPr>
                <p:spPr bwMode="auto">
                  <a:xfrm>
                    <a:off x="2546"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5" name="Freeform 11829"/>
                  <p:cNvSpPr>
                    <a:spLocks/>
                  </p:cNvSpPr>
                  <p:nvPr/>
                </p:nvSpPr>
                <p:spPr bwMode="auto">
                  <a:xfrm>
                    <a:off x="2548"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6" name="Freeform 11830"/>
                  <p:cNvSpPr>
                    <a:spLocks/>
                  </p:cNvSpPr>
                  <p:nvPr/>
                </p:nvSpPr>
                <p:spPr bwMode="auto">
                  <a:xfrm>
                    <a:off x="2550" y="1752"/>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7" name="Freeform 11831"/>
                  <p:cNvSpPr>
                    <a:spLocks/>
                  </p:cNvSpPr>
                  <p:nvPr/>
                </p:nvSpPr>
                <p:spPr bwMode="auto">
                  <a:xfrm>
                    <a:off x="2557" y="1752"/>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8" name="Freeform 11832"/>
                  <p:cNvSpPr>
                    <a:spLocks/>
                  </p:cNvSpPr>
                  <p:nvPr/>
                </p:nvSpPr>
                <p:spPr bwMode="auto">
                  <a:xfrm>
                    <a:off x="2560" y="1752"/>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19" name="Freeform 11833"/>
                  <p:cNvSpPr>
                    <a:spLocks/>
                  </p:cNvSpPr>
                  <p:nvPr/>
                </p:nvSpPr>
                <p:spPr bwMode="auto">
                  <a:xfrm>
                    <a:off x="2565"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0" name="Freeform 11834"/>
                  <p:cNvSpPr>
                    <a:spLocks/>
                  </p:cNvSpPr>
                  <p:nvPr/>
                </p:nvSpPr>
                <p:spPr bwMode="auto">
                  <a:xfrm>
                    <a:off x="2567"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1" name="Freeform 11835"/>
                  <p:cNvSpPr>
                    <a:spLocks/>
                  </p:cNvSpPr>
                  <p:nvPr/>
                </p:nvSpPr>
                <p:spPr bwMode="auto">
                  <a:xfrm>
                    <a:off x="2569" y="1752"/>
                    <a:ext cx="7"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3 w 8"/>
                      <a:gd name="T13" fmla="*/ 0 h 1"/>
                      <a:gd name="T14" fmla="*/ 3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4 w 8"/>
                      <a:gd name="T35" fmla="*/ 0 h 1"/>
                      <a:gd name="T36" fmla="*/ 4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2" name="Freeform 11836"/>
                  <p:cNvSpPr>
                    <a:spLocks/>
                  </p:cNvSpPr>
                  <p:nvPr/>
                </p:nvSpPr>
                <p:spPr bwMode="auto">
                  <a:xfrm>
                    <a:off x="2576"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3" name="Freeform 11837"/>
                  <p:cNvSpPr>
                    <a:spLocks/>
                  </p:cNvSpPr>
                  <p:nvPr/>
                </p:nvSpPr>
                <p:spPr bwMode="auto">
                  <a:xfrm>
                    <a:off x="2578"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4" name="Freeform 11838"/>
                  <p:cNvSpPr>
                    <a:spLocks/>
                  </p:cNvSpPr>
                  <p:nvPr/>
                </p:nvSpPr>
                <p:spPr bwMode="auto">
                  <a:xfrm>
                    <a:off x="2575" y="1610"/>
                    <a:ext cx="27" cy="142"/>
                  </a:xfrm>
                  <a:custGeom>
                    <a:avLst/>
                    <a:gdLst>
                      <a:gd name="T0" fmla="*/ 0 w 28"/>
                      <a:gd name="T1" fmla="*/ 90 h 148"/>
                      <a:gd name="T2" fmla="*/ 1 w 28"/>
                      <a:gd name="T3" fmla="*/ 90 h 148"/>
                      <a:gd name="T4" fmla="*/ 2 w 28"/>
                      <a:gd name="T5" fmla="*/ 90 h 148"/>
                      <a:gd name="T6" fmla="*/ 2 w 28"/>
                      <a:gd name="T7" fmla="*/ 90 h 148"/>
                      <a:gd name="T8" fmla="*/ 2 w 28"/>
                      <a:gd name="T9" fmla="*/ 90 h 148"/>
                      <a:gd name="T10" fmla="*/ 3 w 28"/>
                      <a:gd name="T11" fmla="*/ 90 h 148"/>
                      <a:gd name="T12" fmla="*/ 3 w 28"/>
                      <a:gd name="T13" fmla="*/ 90 h 148"/>
                      <a:gd name="T14" fmla="*/ 3 w 28"/>
                      <a:gd name="T15" fmla="*/ 90 h 148"/>
                      <a:gd name="T16" fmla="*/ 4 w 28"/>
                      <a:gd name="T17" fmla="*/ 90 h 148"/>
                      <a:gd name="T18" fmla="*/ 5 w 28"/>
                      <a:gd name="T19" fmla="*/ 90 h 148"/>
                      <a:gd name="T20" fmla="*/ 5 w 28"/>
                      <a:gd name="T21" fmla="*/ 90 h 148"/>
                      <a:gd name="T22" fmla="*/ 5 w 28"/>
                      <a:gd name="T23" fmla="*/ 90 h 148"/>
                      <a:gd name="T24" fmla="*/ 6 w 28"/>
                      <a:gd name="T25" fmla="*/ 90 h 148"/>
                      <a:gd name="T26" fmla="*/ 7 w 28"/>
                      <a:gd name="T27" fmla="*/ 90 h 148"/>
                      <a:gd name="T28" fmla="*/ 7 w 28"/>
                      <a:gd name="T29" fmla="*/ 90 h 148"/>
                      <a:gd name="T30" fmla="*/ 7 w 28"/>
                      <a:gd name="T31" fmla="*/ 90 h 148"/>
                      <a:gd name="T32" fmla="*/ 8 w 28"/>
                      <a:gd name="T33" fmla="*/ 90 h 148"/>
                      <a:gd name="T34" fmla="*/ 9 w 28"/>
                      <a:gd name="T35" fmla="*/ 90 h 148"/>
                      <a:gd name="T36" fmla="*/ 9 w 28"/>
                      <a:gd name="T37" fmla="*/ 90 h 148"/>
                      <a:gd name="T38" fmla="*/ 9 w 28"/>
                      <a:gd name="T39" fmla="*/ 90 h 148"/>
                      <a:gd name="T40" fmla="*/ 10 w 28"/>
                      <a:gd name="T41" fmla="*/ 90 h 148"/>
                      <a:gd name="T42" fmla="*/ 10 w 28"/>
                      <a:gd name="T43" fmla="*/ 90 h 148"/>
                      <a:gd name="T44" fmla="*/ 10 w 28"/>
                      <a:gd name="T45" fmla="*/ 90 h 148"/>
                      <a:gd name="T46" fmla="*/ 11 w 28"/>
                      <a:gd name="T47" fmla="*/ 90 h 148"/>
                      <a:gd name="T48" fmla="*/ 12 w 28"/>
                      <a:gd name="T49" fmla="*/ 90 h 148"/>
                      <a:gd name="T50" fmla="*/ 12 w 28"/>
                      <a:gd name="T51" fmla="*/ 90 h 148"/>
                      <a:gd name="T52" fmla="*/ 12 w 28"/>
                      <a:gd name="T53" fmla="*/ 90 h 148"/>
                      <a:gd name="T54" fmla="*/ 13 w 28"/>
                      <a:gd name="T55" fmla="*/ 89 h 148"/>
                      <a:gd name="T56" fmla="*/ 14 w 28"/>
                      <a:gd name="T57" fmla="*/ 88 h 148"/>
                      <a:gd name="T58" fmla="*/ 14 w 28"/>
                      <a:gd name="T59" fmla="*/ 88 h 148"/>
                      <a:gd name="T60" fmla="*/ 14 w 28"/>
                      <a:gd name="T61" fmla="*/ 87 h 148"/>
                      <a:gd name="T62" fmla="*/ 14 w 28"/>
                      <a:gd name="T63" fmla="*/ 87 h 148"/>
                      <a:gd name="T64" fmla="*/ 14 w 28"/>
                      <a:gd name="T65" fmla="*/ 87 h 148"/>
                      <a:gd name="T66" fmla="*/ 14 w 28"/>
                      <a:gd name="T67" fmla="*/ 86 h 148"/>
                      <a:gd name="T68" fmla="*/ 14 w 28"/>
                      <a:gd name="T69" fmla="*/ 83 h 148"/>
                      <a:gd name="T70" fmla="*/ 14 w 28"/>
                      <a:gd name="T71" fmla="*/ 83 h 148"/>
                      <a:gd name="T72" fmla="*/ 14 w 28"/>
                      <a:gd name="T73" fmla="*/ 83 h 148"/>
                      <a:gd name="T74" fmla="*/ 14 w 28"/>
                      <a:gd name="T75" fmla="*/ 80 h 148"/>
                      <a:gd name="T76" fmla="*/ 14 w 28"/>
                      <a:gd name="T77" fmla="*/ 77 h 148"/>
                      <a:gd name="T78" fmla="*/ 14 w 28"/>
                      <a:gd name="T79" fmla="*/ 74 h 148"/>
                      <a:gd name="T80" fmla="*/ 14 w 28"/>
                      <a:gd name="T81" fmla="*/ 74 h 148"/>
                      <a:gd name="T82" fmla="*/ 14 w 28"/>
                      <a:gd name="T83" fmla="*/ 68 h 148"/>
                      <a:gd name="T84" fmla="*/ 14 w 28"/>
                      <a:gd name="T85" fmla="*/ 63 h 148"/>
                      <a:gd name="T86" fmla="*/ 14 w 28"/>
                      <a:gd name="T87" fmla="*/ 57 h 148"/>
                      <a:gd name="T88" fmla="*/ 14 w 28"/>
                      <a:gd name="T89" fmla="*/ 57 h 148"/>
                      <a:gd name="T90" fmla="*/ 14 w 28"/>
                      <a:gd name="T91" fmla="*/ 52 h 148"/>
                      <a:gd name="T92" fmla="*/ 14 w 28"/>
                      <a:gd name="T93" fmla="*/ 45 h 148"/>
                      <a:gd name="T94" fmla="*/ 14 w 28"/>
                      <a:gd name="T95" fmla="*/ 45 h 148"/>
                      <a:gd name="T96" fmla="*/ 14 w 28"/>
                      <a:gd name="T97" fmla="*/ 37 h 148"/>
                      <a:gd name="T98" fmla="*/ 14 w 28"/>
                      <a:gd name="T99" fmla="*/ 31 h 148"/>
                      <a:gd name="T100" fmla="*/ 14 w 28"/>
                      <a:gd name="T101" fmla="*/ 26 h 148"/>
                      <a:gd name="T102" fmla="*/ 14 w 28"/>
                      <a:gd name="T103" fmla="*/ 26 h 148"/>
                      <a:gd name="T104" fmla="*/ 14 w 28"/>
                      <a:gd name="T105" fmla="*/ 16 h 148"/>
                      <a:gd name="T106" fmla="*/ 14 w 28"/>
                      <a:gd name="T107" fmla="*/ 12 h 148"/>
                      <a:gd name="T108" fmla="*/ 14 w 28"/>
                      <a:gd name="T109" fmla="*/ 11 h 148"/>
                      <a:gd name="T110" fmla="*/ 14 w 28"/>
                      <a:gd name="T111" fmla="*/ 11 h 148"/>
                      <a:gd name="T112" fmla="*/ 14 w 28"/>
                      <a:gd name="T113" fmla="*/ 5 h 148"/>
                      <a:gd name="T114" fmla="*/ 15 w 28"/>
                      <a:gd name="T115" fmla="*/ 2 h 148"/>
                      <a:gd name="T116" fmla="*/ 16 w 28"/>
                      <a:gd name="T117" fmla="*/ 0 h 148"/>
                      <a:gd name="T118" fmla="*/ 16 w 28"/>
                      <a:gd name="T119" fmla="*/ 1 h 148"/>
                      <a:gd name="T120" fmla="*/ 16 w 28"/>
                      <a:gd name="T121" fmla="*/ 0 h 14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 h="148">
                        <a:moveTo>
                          <a:pt x="0" y="147"/>
                        </a:moveTo>
                        <a:lnTo>
                          <a:pt x="1" y="147"/>
                        </a:lnTo>
                        <a:lnTo>
                          <a:pt x="2" y="147"/>
                        </a:lnTo>
                        <a:lnTo>
                          <a:pt x="2" y="148"/>
                        </a:lnTo>
                        <a:lnTo>
                          <a:pt x="2" y="147"/>
                        </a:lnTo>
                        <a:lnTo>
                          <a:pt x="3" y="148"/>
                        </a:lnTo>
                        <a:lnTo>
                          <a:pt x="4" y="148"/>
                        </a:lnTo>
                        <a:lnTo>
                          <a:pt x="5" y="148"/>
                        </a:lnTo>
                        <a:lnTo>
                          <a:pt x="6" y="148"/>
                        </a:lnTo>
                        <a:lnTo>
                          <a:pt x="7" y="147"/>
                        </a:lnTo>
                        <a:lnTo>
                          <a:pt x="7" y="148"/>
                        </a:lnTo>
                        <a:lnTo>
                          <a:pt x="7" y="147"/>
                        </a:lnTo>
                        <a:lnTo>
                          <a:pt x="8" y="147"/>
                        </a:lnTo>
                        <a:lnTo>
                          <a:pt x="9" y="147"/>
                        </a:lnTo>
                        <a:lnTo>
                          <a:pt x="9" y="148"/>
                        </a:lnTo>
                        <a:lnTo>
                          <a:pt x="9" y="147"/>
                        </a:lnTo>
                        <a:lnTo>
                          <a:pt x="10" y="147"/>
                        </a:lnTo>
                        <a:lnTo>
                          <a:pt x="11" y="147"/>
                        </a:lnTo>
                        <a:lnTo>
                          <a:pt x="12" y="147"/>
                        </a:lnTo>
                        <a:lnTo>
                          <a:pt x="13" y="146"/>
                        </a:lnTo>
                        <a:lnTo>
                          <a:pt x="14" y="145"/>
                        </a:lnTo>
                        <a:lnTo>
                          <a:pt x="14" y="144"/>
                        </a:lnTo>
                        <a:lnTo>
                          <a:pt x="15" y="143"/>
                        </a:lnTo>
                        <a:lnTo>
                          <a:pt x="15" y="141"/>
                        </a:lnTo>
                        <a:lnTo>
                          <a:pt x="16" y="138"/>
                        </a:lnTo>
                        <a:lnTo>
                          <a:pt x="17" y="135"/>
                        </a:lnTo>
                        <a:lnTo>
                          <a:pt x="17" y="131"/>
                        </a:lnTo>
                        <a:lnTo>
                          <a:pt x="18" y="126"/>
                        </a:lnTo>
                        <a:lnTo>
                          <a:pt x="19" y="120"/>
                        </a:lnTo>
                        <a:lnTo>
                          <a:pt x="19" y="112"/>
                        </a:lnTo>
                        <a:lnTo>
                          <a:pt x="20" y="104"/>
                        </a:lnTo>
                        <a:lnTo>
                          <a:pt x="21" y="95"/>
                        </a:lnTo>
                        <a:lnTo>
                          <a:pt x="21" y="84"/>
                        </a:lnTo>
                        <a:lnTo>
                          <a:pt x="22" y="73"/>
                        </a:lnTo>
                        <a:lnTo>
                          <a:pt x="22" y="61"/>
                        </a:lnTo>
                        <a:lnTo>
                          <a:pt x="23" y="50"/>
                        </a:lnTo>
                        <a:lnTo>
                          <a:pt x="24" y="39"/>
                        </a:lnTo>
                        <a:lnTo>
                          <a:pt x="24" y="28"/>
                        </a:lnTo>
                        <a:lnTo>
                          <a:pt x="25" y="19"/>
                        </a:lnTo>
                        <a:lnTo>
                          <a:pt x="26" y="11"/>
                        </a:lnTo>
                        <a:lnTo>
                          <a:pt x="26" y="5"/>
                        </a:lnTo>
                        <a:lnTo>
                          <a:pt x="27" y="2"/>
                        </a:lnTo>
                        <a:lnTo>
                          <a:pt x="28" y="0"/>
                        </a:lnTo>
                        <a:lnTo>
                          <a:pt x="28" y="1"/>
                        </a:lnTo>
                        <a:lnTo>
                          <a:pt x="2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5" name="Freeform 11839"/>
                  <p:cNvSpPr>
                    <a:spLocks/>
                  </p:cNvSpPr>
                  <p:nvPr/>
                </p:nvSpPr>
                <p:spPr bwMode="auto">
                  <a:xfrm>
                    <a:off x="2607" y="1612"/>
                    <a:ext cx="1" cy="8"/>
                  </a:xfrm>
                  <a:custGeom>
                    <a:avLst/>
                    <a:gdLst>
                      <a:gd name="T0" fmla="*/ 0 w 1"/>
                      <a:gd name="T1" fmla="*/ 0 h 9"/>
                      <a:gd name="T2" fmla="*/ 1 w 1"/>
                      <a:gd name="T3" fmla="*/ 3 h 9"/>
                      <a:gd name="T4" fmla="*/ 1 w 1"/>
                      <a:gd name="T5" fmla="*/ 4 h 9"/>
                      <a:gd name="T6" fmla="*/ 1 w 1"/>
                      <a:gd name="T7" fmla="*/ 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
                        <a:moveTo>
                          <a:pt x="0" y="0"/>
                        </a:moveTo>
                        <a:lnTo>
                          <a:pt x="1" y="3"/>
                        </a:lnTo>
                        <a:lnTo>
                          <a:pt x="1" y="9"/>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6" name="Freeform 11840"/>
                  <p:cNvSpPr>
                    <a:spLocks/>
                  </p:cNvSpPr>
                  <p:nvPr/>
                </p:nvSpPr>
                <p:spPr bwMode="auto">
                  <a:xfrm>
                    <a:off x="2608" y="1620"/>
                    <a:ext cx="2" cy="25"/>
                  </a:xfrm>
                  <a:custGeom>
                    <a:avLst/>
                    <a:gdLst>
                      <a:gd name="T0" fmla="*/ 0 w 2"/>
                      <a:gd name="T1" fmla="*/ 0 h 26"/>
                      <a:gd name="T2" fmla="*/ 1 w 2"/>
                      <a:gd name="T3" fmla="*/ 7 h 26"/>
                      <a:gd name="T4" fmla="*/ 2 w 2"/>
                      <a:gd name="T5" fmla="*/ 13 h 26"/>
                      <a:gd name="T6" fmla="*/ 2 w 2"/>
                      <a:gd name="T7" fmla="*/ 14 h 26"/>
                      <a:gd name="T8" fmla="*/ 2 w 2"/>
                      <a:gd name="T9" fmla="*/ 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6">
                        <a:moveTo>
                          <a:pt x="0" y="0"/>
                        </a:moveTo>
                        <a:lnTo>
                          <a:pt x="1" y="7"/>
                        </a:lnTo>
                        <a:lnTo>
                          <a:pt x="2" y="16"/>
                        </a:lnTo>
                        <a:lnTo>
                          <a:pt x="2" y="26"/>
                        </a:lnTo>
                        <a:lnTo>
                          <a:pt x="2" y="1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7" name="Freeform 11841"/>
                  <p:cNvSpPr>
                    <a:spLocks/>
                  </p:cNvSpPr>
                  <p:nvPr/>
                </p:nvSpPr>
                <p:spPr bwMode="auto">
                  <a:xfrm>
                    <a:off x="2610" y="1645"/>
                    <a:ext cx="2" cy="31"/>
                  </a:xfrm>
                  <a:custGeom>
                    <a:avLst/>
                    <a:gdLst>
                      <a:gd name="T0" fmla="*/ 0 w 2"/>
                      <a:gd name="T1" fmla="*/ 0 h 32"/>
                      <a:gd name="T2" fmla="*/ 1 w 2"/>
                      <a:gd name="T3" fmla="*/ 10 h 32"/>
                      <a:gd name="T4" fmla="*/ 2 w 2"/>
                      <a:gd name="T5" fmla="*/ 16 h 32"/>
                      <a:gd name="T6" fmla="*/ 2 w 2"/>
                      <a:gd name="T7" fmla="*/ 20 h 32"/>
                      <a:gd name="T8" fmla="*/ 2 w 2"/>
                      <a:gd name="T9" fmla="*/ 16 h 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2">
                        <a:moveTo>
                          <a:pt x="0" y="0"/>
                        </a:moveTo>
                        <a:lnTo>
                          <a:pt x="1" y="10"/>
                        </a:lnTo>
                        <a:lnTo>
                          <a:pt x="2" y="21"/>
                        </a:lnTo>
                        <a:lnTo>
                          <a:pt x="2" y="32"/>
                        </a:lnTo>
                        <a:lnTo>
                          <a:pt x="2" y="2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8" name="Freeform 11842"/>
                  <p:cNvSpPr>
                    <a:spLocks/>
                  </p:cNvSpPr>
                  <p:nvPr/>
                </p:nvSpPr>
                <p:spPr bwMode="auto">
                  <a:xfrm>
                    <a:off x="2612" y="1676"/>
                    <a:ext cx="1" cy="20"/>
                  </a:xfrm>
                  <a:custGeom>
                    <a:avLst/>
                    <a:gdLst>
                      <a:gd name="T0" fmla="*/ 0 w 1"/>
                      <a:gd name="T1" fmla="*/ 0 h 21"/>
                      <a:gd name="T2" fmla="*/ 1 w 1"/>
                      <a:gd name="T3" fmla="*/ 10 h 21"/>
                      <a:gd name="T4" fmla="*/ 1 w 1"/>
                      <a:gd name="T5" fmla="*/ 10 h 21"/>
                      <a:gd name="T6" fmla="*/ 1 w 1"/>
                      <a:gd name="T7" fmla="*/ 10 h 2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1">
                        <a:moveTo>
                          <a:pt x="0" y="0"/>
                        </a:moveTo>
                        <a:lnTo>
                          <a:pt x="1" y="11"/>
                        </a:lnTo>
                        <a:lnTo>
                          <a:pt x="1" y="21"/>
                        </a:lnTo>
                        <a:lnTo>
                          <a:pt x="1" y="1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29" name="Freeform 11843"/>
                  <p:cNvSpPr>
                    <a:spLocks/>
                  </p:cNvSpPr>
                  <p:nvPr/>
                </p:nvSpPr>
                <p:spPr bwMode="auto">
                  <a:xfrm>
                    <a:off x="2613" y="1696"/>
                    <a:ext cx="2" cy="24"/>
                  </a:xfrm>
                  <a:custGeom>
                    <a:avLst/>
                    <a:gdLst>
                      <a:gd name="T0" fmla="*/ 0 w 2"/>
                      <a:gd name="T1" fmla="*/ 0 h 25"/>
                      <a:gd name="T2" fmla="*/ 1 w 2"/>
                      <a:gd name="T3" fmla="*/ 9 h 25"/>
                      <a:gd name="T4" fmla="*/ 2 w 2"/>
                      <a:gd name="T5" fmla="*/ 12 h 25"/>
                      <a:gd name="T6" fmla="*/ 2 w 2"/>
                      <a:gd name="T7" fmla="*/ 13 h 25"/>
                      <a:gd name="T8" fmla="*/ 2 w 2"/>
                      <a:gd name="T9" fmla="*/ 1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5">
                        <a:moveTo>
                          <a:pt x="0" y="0"/>
                        </a:moveTo>
                        <a:lnTo>
                          <a:pt x="1" y="9"/>
                        </a:lnTo>
                        <a:lnTo>
                          <a:pt x="2" y="17"/>
                        </a:lnTo>
                        <a:lnTo>
                          <a:pt x="2" y="25"/>
                        </a:lnTo>
                        <a:lnTo>
                          <a:pt x="2" y="1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0" name="Freeform 11844"/>
                  <p:cNvSpPr>
                    <a:spLocks/>
                  </p:cNvSpPr>
                  <p:nvPr/>
                </p:nvSpPr>
                <p:spPr bwMode="auto">
                  <a:xfrm>
                    <a:off x="2615" y="1720"/>
                    <a:ext cx="2" cy="16"/>
                  </a:xfrm>
                  <a:custGeom>
                    <a:avLst/>
                    <a:gdLst>
                      <a:gd name="T0" fmla="*/ 0 w 2"/>
                      <a:gd name="T1" fmla="*/ 0 h 16"/>
                      <a:gd name="T2" fmla="*/ 1 w 2"/>
                      <a:gd name="T3" fmla="*/ 6 h 16"/>
                      <a:gd name="T4" fmla="*/ 2 w 2"/>
                      <a:gd name="T5" fmla="*/ 12 h 16"/>
                      <a:gd name="T6" fmla="*/ 2 w 2"/>
                      <a:gd name="T7" fmla="*/ 16 h 16"/>
                      <a:gd name="T8" fmla="*/ 2 w 2"/>
                      <a:gd name="T9" fmla="*/ 1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0" y="0"/>
                        </a:moveTo>
                        <a:lnTo>
                          <a:pt x="1" y="6"/>
                        </a:lnTo>
                        <a:lnTo>
                          <a:pt x="2" y="12"/>
                        </a:lnTo>
                        <a:lnTo>
                          <a:pt x="2" y="16"/>
                        </a:lnTo>
                        <a:lnTo>
                          <a:pt x="2" y="1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1" name="Freeform 11845"/>
                  <p:cNvSpPr>
                    <a:spLocks/>
                  </p:cNvSpPr>
                  <p:nvPr/>
                </p:nvSpPr>
                <p:spPr bwMode="auto">
                  <a:xfrm>
                    <a:off x="2617" y="1736"/>
                    <a:ext cx="2" cy="8"/>
                  </a:xfrm>
                  <a:custGeom>
                    <a:avLst/>
                    <a:gdLst>
                      <a:gd name="T0" fmla="*/ 0 w 2"/>
                      <a:gd name="T1" fmla="*/ 0 h 9"/>
                      <a:gd name="T2" fmla="*/ 1 w 2"/>
                      <a:gd name="T3" fmla="*/ 4 h 9"/>
                      <a:gd name="T4" fmla="*/ 2 w 2"/>
                      <a:gd name="T5" fmla="*/ 4 h 9"/>
                      <a:gd name="T6" fmla="*/ 2 w 2"/>
                      <a:gd name="T7" fmla="*/ 4 h 9"/>
                      <a:gd name="T8" fmla="*/ 2 w 2"/>
                      <a:gd name="T9" fmla="*/ 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4"/>
                        </a:lnTo>
                        <a:lnTo>
                          <a:pt x="2" y="7"/>
                        </a:lnTo>
                        <a:lnTo>
                          <a:pt x="2" y="9"/>
                        </a:lnTo>
                        <a:lnTo>
                          <a:pt x="2" y="7"/>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2" name="Freeform 11846"/>
                  <p:cNvSpPr>
                    <a:spLocks/>
                  </p:cNvSpPr>
                  <p:nvPr/>
                </p:nvSpPr>
                <p:spPr bwMode="auto">
                  <a:xfrm>
                    <a:off x="2619" y="1744"/>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3" name="Freeform 11847"/>
                  <p:cNvSpPr>
                    <a:spLocks/>
                  </p:cNvSpPr>
                  <p:nvPr/>
                </p:nvSpPr>
                <p:spPr bwMode="auto">
                  <a:xfrm>
                    <a:off x="2619" y="1747"/>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4" name="Freeform 11848"/>
                  <p:cNvSpPr>
                    <a:spLocks/>
                  </p:cNvSpPr>
                  <p:nvPr/>
                </p:nvSpPr>
                <p:spPr bwMode="auto">
                  <a:xfrm>
                    <a:off x="2621" y="1749"/>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5" name="Freeform 11849"/>
                  <p:cNvSpPr>
                    <a:spLocks/>
                  </p:cNvSpPr>
                  <p:nvPr/>
                </p:nvSpPr>
                <p:spPr bwMode="auto">
                  <a:xfrm>
                    <a:off x="2623" y="1749"/>
                    <a:ext cx="3" cy="1"/>
                  </a:xfrm>
                  <a:custGeom>
                    <a:avLst/>
                    <a:gdLst>
                      <a:gd name="T0" fmla="*/ 0 w 3"/>
                      <a:gd name="T1" fmla="*/ 1 h 1"/>
                      <a:gd name="T2" fmla="*/ 1 w 3"/>
                      <a:gd name="T3" fmla="*/ 1 h 1"/>
                      <a:gd name="T4" fmla="*/ 2 w 3"/>
                      <a:gd name="T5" fmla="*/ 1 h 1"/>
                      <a:gd name="T6" fmla="*/ 2 w 3"/>
                      <a:gd name="T7" fmla="*/ 1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6" name="Freeform 11850"/>
                  <p:cNvSpPr>
                    <a:spLocks/>
                  </p:cNvSpPr>
                  <p:nvPr/>
                </p:nvSpPr>
                <p:spPr bwMode="auto">
                  <a:xfrm>
                    <a:off x="2626" y="175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7" name="Freeform 11851"/>
                  <p:cNvSpPr>
                    <a:spLocks/>
                  </p:cNvSpPr>
                  <p:nvPr/>
                </p:nvSpPr>
                <p:spPr bwMode="auto">
                  <a:xfrm>
                    <a:off x="2628" y="175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8" name="Freeform 11852"/>
                  <p:cNvSpPr>
                    <a:spLocks/>
                  </p:cNvSpPr>
                  <p:nvPr/>
                </p:nvSpPr>
                <p:spPr bwMode="auto">
                  <a:xfrm>
                    <a:off x="2630" y="1750"/>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39" name="Freeform 11853"/>
                  <p:cNvSpPr>
                    <a:spLocks/>
                  </p:cNvSpPr>
                  <p:nvPr/>
                </p:nvSpPr>
                <p:spPr bwMode="auto">
                  <a:xfrm>
                    <a:off x="2631" y="175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0" name="Freeform 11854"/>
                  <p:cNvSpPr>
                    <a:spLocks/>
                  </p:cNvSpPr>
                  <p:nvPr/>
                </p:nvSpPr>
                <p:spPr bwMode="auto">
                  <a:xfrm>
                    <a:off x="2633" y="1751"/>
                    <a:ext cx="4" cy="1"/>
                  </a:xfrm>
                  <a:custGeom>
                    <a:avLst/>
                    <a:gdLst>
                      <a:gd name="T0" fmla="*/ 0 w 4"/>
                      <a:gd name="T1" fmla="*/ 0 h 1"/>
                      <a:gd name="T2" fmla="*/ 1 w 4"/>
                      <a:gd name="T3" fmla="*/ 1 h 1"/>
                      <a:gd name="T4" fmla="*/ 2 w 4"/>
                      <a:gd name="T5" fmla="*/ 1 h 1"/>
                      <a:gd name="T6" fmla="*/ 2 w 4"/>
                      <a:gd name="T7" fmla="*/ 1 h 1"/>
                      <a:gd name="T8" fmla="*/ 2 w 4"/>
                      <a:gd name="T9" fmla="*/ 1 h 1"/>
                      <a:gd name="T10" fmla="*/ 3 w 4"/>
                      <a:gd name="T11" fmla="*/ 1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1"/>
                        </a:lnTo>
                        <a:lnTo>
                          <a:pt x="3" y="1"/>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1" name="Freeform 11855"/>
                  <p:cNvSpPr>
                    <a:spLocks/>
                  </p:cNvSpPr>
                  <p:nvPr/>
                </p:nvSpPr>
                <p:spPr bwMode="auto">
                  <a:xfrm>
                    <a:off x="2637" y="1752"/>
                    <a:ext cx="6" cy="1"/>
                  </a:xfrm>
                  <a:custGeom>
                    <a:avLst/>
                    <a:gdLst>
                      <a:gd name="T0" fmla="*/ 0 w 7"/>
                      <a:gd name="T1" fmla="*/ 0 h 1"/>
                      <a:gd name="T2" fmla="*/ 1 w 7"/>
                      <a:gd name="T3" fmla="*/ 0 h 1"/>
                      <a:gd name="T4" fmla="*/ 1 w 7"/>
                      <a:gd name="T5" fmla="*/ 1 h 1"/>
                      <a:gd name="T6" fmla="*/ 1 w 7"/>
                      <a:gd name="T7" fmla="*/ 0 h 1"/>
                      <a:gd name="T8" fmla="*/ 2 w 7"/>
                      <a:gd name="T9" fmla="*/ 1 h 1"/>
                      <a:gd name="T10" fmla="*/ 3 w 7"/>
                      <a:gd name="T11" fmla="*/ 1 h 1"/>
                      <a:gd name="T12" fmla="*/ 3 w 7"/>
                      <a:gd name="T13" fmla="*/ 1 h 1"/>
                      <a:gd name="T14" fmla="*/ 3 w 7"/>
                      <a:gd name="T15" fmla="*/ 1 h 1"/>
                      <a:gd name="T16" fmla="*/ 3 w 7"/>
                      <a:gd name="T17" fmla="*/ 1 h 1"/>
                      <a:gd name="T18" fmla="*/ 3 w 7"/>
                      <a:gd name="T19" fmla="*/ 1 h 1"/>
                      <a:gd name="T20" fmla="*/ 3 w 7"/>
                      <a:gd name="T21" fmla="*/ 1 h 1"/>
                      <a:gd name="T22" fmla="*/ 3 w 7"/>
                      <a:gd name="T23" fmla="*/ 1 h 1"/>
                      <a:gd name="T24" fmla="*/ 3 w 7"/>
                      <a:gd name="T25" fmla="*/ 1 h 1"/>
                      <a:gd name="T26" fmla="*/ 3 w 7"/>
                      <a:gd name="T27" fmla="*/ 1 h 1"/>
                      <a:gd name="T28" fmla="*/ 3 w 7"/>
                      <a:gd name="T29" fmla="*/ 1 h 1"/>
                      <a:gd name="T30" fmla="*/ 3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1" y="1"/>
                        </a:lnTo>
                        <a:lnTo>
                          <a:pt x="1" y="0"/>
                        </a:lnTo>
                        <a:lnTo>
                          <a:pt x="2" y="1"/>
                        </a:lnTo>
                        <a:lnTo>
                          <a:pt x="3" y="1"/>
                        </a:lnTo>
                        <a:lnTo>
                          <a:pt x="4" y="1"/>
                        </a:lnTo>
                        <a:lnTo>
                          <a:pt x="5" y="1"/>
                        </a:lnTo>
                        <a:lnTo>
                          <a:pt x="6" y="1"/>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2" name="Freeform 11856"/>
                  <p:cNvSpPr>
                    <a:spLocks/>
                  </p:cNvSpPr>
                  <p:nvPr/>
                </p:nvSpPr>
                <p:spPr bwMode="auto">
                  <a:xfrm>
                    <a:off x="2643" y="1752"/>
                    <a:ext cx="3" cy="1"/>
                  </a:xfrm>
                  <a:custGeom>
                    <a:avLst/>
                    <a:gdLst>
                      <a:gd name="T0" fmla="*/ 0 w 3"/>
                      <a:gd name="T1" fmla="*/ 1 h 1"/>
                      <a:gd name="T2" fmla="*/ 1 w 3"/>
                      <a:gd name="T3" fmla="*/ 1 h 1"/>
                      <a:gd name="T4" fmla="*/ 1 w 3"/>
                      <a:gd name="T5" fmla="*/ 1 h 1"/>
                      <a:gd name="T6" fmla="*/ 1 w 3"/>
                      <a:gd name="T7" fmla="*/ 1 h 1"/>
                      <a:gd name="T8" fmla="*/ 2 w 3"/>
                      <a:gd name="T9" fmla="*/ 1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3" name="Freeform 11857"/>
                  <p:cNvSpPr>
                    <a:spLocks/>
                  </p:cNvSpPr>
                  <p:nvPr/>
                </p:nvSpPr>
                <p:spPr bwMode="auto">
                  <a:xfrm>
                    <a:off x="2646" y="1753"/>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4" name="Freeform 11858"/>
                  <p:cNvSpPr>
                    <a:spLocks/>
                  </p:cNvSpPr>
                  <p:nvPr/>
                </p:nvSpPr>
                <p:spPr bwMode="auto">
                  <a:xfrm>
                    <a:off x="2651" y="1753"/>
                    <a:ext cx="11"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4 w 11"/>
                      <a:gd name="T13" fmla="*/ 0 h 1"/>
                      <a:gd name="T14" fmla="*/ 4 w 11"/>
                      <a:gd name="T15" fmla="*/ 0 h 1"/>
                      <a:gd name="T16" fmla="*/ 4 w 11"/>
                      <a:gd name="T17" fmla="*/ 0 h 1"/>
                      <a:gd name="T18" fmla="*/ 5 w 11"/>
                      <a:gd name="T19" fmla="*/ 0 h 1"/>
                      <a:gd name="T20" fmla="*/ 5 w 11"/>
                      <a:gd name="T21" fmla="*/ 0 h 1"/>
                      <a:gd name="T22" fmla="*/ 5 w 11"/>
                      <a:gd name="T23" fmla="*/ 0 h 1"/>
                      <a:gd name="T24" fmla="*/ 6 w 11"/>
                      <a:gd name="T25" fmla="*/ 0 h 1"/>
                      <a:gd name="T26" fmla="*/ 7 w 11"/>
                      <a:gd name="T27" fmla="*/ 0 h 1"/>
                      <a:gd name="T28" fmla="*/ 7 w 11"/>
                      <a:gd name="T29" fmla="*/ 0 h 1"/>
                      <a:gd name="T30" fmla="*/ 7 w 11"/>
                      <a:gd name="T31" fmla="*/ 0 h 1"/>
                      <a:gd name="T32" fmla="*/ 8 w 11"/>
                      <a:gd name="T33" fmla="*/ 0 h 1"/>
                      <a:gd name="T34" fmla="*/ 9 w 11"/>
                      <a:gd name="T35" fmla="*/ 0 h 1"/>
                      <a:gd name="T36" fmla="*/ 9 w 11"/>
                      <a:gd name="T37" fmla="*/ 0 h 1"/>
                      <a:gd name="T38" fmla="*/ 9 w 11"/>
                      <a:gd name="T39" fmla="*/ 0 h 1"/>
                      <a:gd name="T40" fmla="*/ 10 w 11"/>
                      <a:gd name="T41" fmla="*/ 0 h 1"/>
                      <a:gd name="T42" fmla="*/ 11 w 11"/>
                      <a:gd name="T43" fmla="*/ 0 h 1"/>
                      <a:gd name="T44" fmla="*/ 11 w 11"/>
                      <a:gd name="T45" fmla="*/ 0 h 1"/>
                      <a:gd name="T46" fmla="*/ 11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5" name="Freeform 11859"/>
                  <p:cNvSpPr>
                    <a:spLocks/>
                  </p:cNvSpPr>
                  <p:nvPr/>
                </p:nvSpPr>
                <p:spPr bwMode="auto">
                  <a:xfrm>
                    <a:off x="2662" y="175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6" name="Freeform 11860"/>
                  <p:cNvSpPr>
                    <a:spLocks/>
                  </p:cNvSpPr>
                  <p:nvPr/>
                </p:nvSpPr>
                <p:spPr bwMode="auto">
                  <a:xfrm>
                    <a:off x="2663" y="1753"/>
                    <a:ext cx="10"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4 w 11"/>
                      <a:gd name="T13" fmla="*/ 0 h 1"/>
                      <a:gd name="T14" fmla="*/ 4 w 11"/>
                      <a:gd name="T15" fmla="*/ 0 h 1"/>
                      <a:gd name="T16" fmla="*/ 4 w 11"/>
                      <a:gd name="T17" fmla="*/ 0 h 1"/>
                      <a:gd name="T18" fmla="*/ 5 w 11"/>
                      <a:gd name="T19" fmla="*/ 0 h 1"/>
                      <a:gd name="T20" fmla="*/ 5 w 11"/>
                      <a:gd name="T21" fmla="*/ 0 h 1"/>
                      <a:gd name="T22" fmla="*/ 5 w 11"/>
                      <a:gd name="T23" fmla="*/ 0 h 1"/>
                      <a:gd name="T24" fmla="*/ 5 w 11"/>
                      <a:gd name="T25" fmla="*/ 0 h 1"/>
                      <a:gd name="T26" fmla="*/ 5 w 11"/>
                      <a:gd name="T27" fmla="*/ 0 h 1"/>
                      <a:gd name="T28" fmla="*/ 5 w 11"/>
                      <a:gd name="T29" fmla="*/ 0 h 1"/>
                      <a:gd name="T30" fmla="*/ 5 w 11"/>
                      <a:gd name="T31" fmla="*/ 0 h 1"/>
                      <a:gd name="T32" fmla="*/ 5 w 11"/>
                      <a:gd name="T33" fmla="*/ 0 h 1"/>
                      <a:gd name="T34" fmla="*/ 5 w 11"/>
                      <a:gd name="T35" fmla="*/ 0 h 1"/>
                      <a:gd name="T36" fmla="*/ 5 w 11"/>
                      <a:gd name="T37" fmla="*/ 0 h 1"/>
                      <a:gd name="T38" fmla="*/ 5 w 11"/>
                      <a:gd name="T39" fmla="*/ 0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7" name="Freeform 11861"/>
                  <p:cNvSpPr>
                    <a:spLocks/>
                  </p:cNvSpPr>
                  <p:nvPr/>
                </p:nvSpPr>
                <p:spPr bwMode="auto">
                  <a:xfrm>
                    <a:off x="2673" y="1753"/>
                    <a:ext cx="12" cy="1"/>
                  </a:xfrm>
                  <a:custGeom>
                    <a:avLst/>
                    <a:gdLst>
                      <a:gd name="T0" fmla="*/ 0 w 12"/>
                      <a:gd name="T1" fmla="*/ 0 h 1"/>
                      <a:gd name="T2" fmla="*/ 1 w 12"/>
                      <a:gd name="T3" fmla="*/ 0 h 1"/>
                      <a:gd name="T4" fmla="*/ 1 w 12"/>
                      <a:gd name="T5" fmla="*/ 0 h 1"/>
                      <a:gd name="T6" fmla="*/ 1 w 12"/>
                      <a:gd name="T7" fmla="*/ 0 h 1"/>
                      <a:gd name="T8" fmla="*/ 2 w 12"/>
                      <a:gd name="T9" fmla="*/ 0 h 1"/>
                      <a:gd name="T10" fmla="*/ 3 w 12"/>
                      <a:gd name="T11" fmla="*/ 0 h 1"/>
                      <a:gd name="T12" fmla="*/ 3 w 12"/>
                      <a:gd name="T13" fmla="*/ 0 h 1"/>
                      <a:gd name="T14" fmla="*/ 3 w 12"/>
                      <a:gd name="T15" fmla="*/ 0 h 1"/>
                      <a:gd name="T16" fmla="*/ 4 w 12"/>
                      <a:gd name="T17" fmla="*/ 0 h 1"/>
                      <a:gd name="T18" fmla="*/ 5 w 12"/>
                      <a:gd name="T19" fmla="*/ 0 h 1"/>
                      <a:gd name="T20" fmla="*/ 5 w 12"/>
                      <a:gd name="T21" fmla="*/ 0 h 1"/>
                      <a:gd name="T22" fmla="*/ 5 w 12"/>
                      <a:gd name="T23" fmla="*/ 0 h 1"/>
                      <a:gd name="T24" fmla="*/ 6 w 12"/>
                      <a:gd name="T25" fmla="*/ 0 h 1"/>
                      <a:gd name="T26" fmla="*/ 7 w 12"/>
                      <a:gd name="T27" fmla="*/ 1 h 1"/>
                      <a:gd name="T28" fmla="*/ 7 w 12"/>
                      <a:gd name="T29" fmla="*/ 1 h 1"/>
                      <a:gd name="T30" fmla="*/ 7 w 12"/>
                      <a:gd name="T31" fmla="*/ 1 h 1"/>
                      <a:gd name="T32" fmla="*/ 8 w 12"/>
                      <a:gd name="T33" fmla="*/ 0 h 1"/>
                      <a:gd name="T34" fmla="*/ 8 w 12"/>
                      <a:gd name="T35" fmla="*/ 0 h 1"/>
                      <a:gd name="T36" fmla="*/ 8 w 12"/>
                      <a:gd name="T37" fmla="*/ 0 h 1"/>
                      <a:gd name="T38" fmla="*/ 9 w 12"/>
                      <a:gd name="T39" fmla="*/ 0 h 1"/>
                      <a:gd name="T40" fmla="*/ 10 w 12"/>
                      <a:gd name="T41" fmla="*/ 0 h 1"/>
                      <a:gd name="T42" fmla="*/ 10 w 12"/>
                      <a:gd name="T43" fmla="*/ 0 h 1"/>
                      <a:gd name="T44" fmla="*/ 10 w 12"/>
                      <a:gd name="T45" fmla="*/ 0 h 1"/>
                      <a:gd name="T46" fmla="*/ 11 w 12"/>
                      <a:gd name="T47" fmla="*/ 0 h 1"/>
                      <a:gd name="T48" fmla="*/ 12 w 12"/>
                      <a:gd name="T49" fmla="*/ 0 h 1"/>
                      <a:gd name="T50" fmla="*/ 12 w 12"/>
                      <a:gd name="T51" fmla="*/ 0 h 1"/>
                      <a:gd name="T52" fmla="*/ 12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0"/>
                        </a:lnTo>
                        <a:lnTo>
                          <a:pt x="2" y="0"/>
                        </a:lnTo>
                        <a:lnTo>
                          <a:pt x="3" y="0"/>
                        </a:lnTo>
                        <a:lnTo>
                          <a:pt x="4" y="0"/>
                        </a:lnTo>
                        <a:lnTo>
                          <a:pt x="5" y="0"/>
                        </a:lnTo>
                        <a:lnTo>
                          <a:pt x="6" y="0"/>
                        </a:lnTo>
                        <a:lnTo>
                          <a:pt x="7" y="1"/>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8" name="Freeform 11862"/>
                  <p:cNvSpPr>
                    <a:spLocks/>
                  </p:cNvSpPr>
                  <p:nvPr/>
                </p:nvSpPr>
                <p:spPr bwMode="auto">
                  <a:xfrm>
                    <a:off x="2685" y="1753"/>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49" name="Freeform 11863"/>
                  <p:cNvSpPr>
                    <a:spLocks/>
                  </p:cNvSpPr>
                  <p:nvPr/>
                </p:nvSpPr>
                <p:spPr bwMode="auto">
                  <a:xfrm>
                    <a:off x="2688" y="1753"/>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0" name="Freeform 11864"/>
                  <p:cNvSpPr>
                    <a:spLocks/>
                  </p:cNvSpPr>
                  <p:nvPr/>
                </p:nvSpPr>
                <p:spPr bwMode="auto">
                  <a:xfrm>
                    <a:off x="2692" y="1753"/>
                    <a:ext cx="12" cy="1"/>
                  </a:xfrm>
                  <a:custGeom>
                    <a:avLst/>
                    <a:gdLst>
                      <a:gd name="T0" fmla="*/ 0 w 12"/>
                      <a:gd name="T1" fmla="*/ 0 h 1"/>
                      <a:gd name="T2" fmla="*/ 1 w 12"/>
                      <a:gd name="T3" fmla="*/ 0 h 1"/>
                      <a:gd name="T4" fmla="*/ 2 w 12"/>
                      <a:gd name="T5" fmla="*/ 1 h 1"/>
                      <a:gd name="T6" fmla="*/ 2 w 12"/>
                      <a:gd name="T7" fmla="*/ 1 h 1"/>
                      <a:gd name="T8" fmla="*/ 2 w 12"/>
                      <a:gd name="T9" fmla="*/ 1 h 1"/>
                      <a:gd name="T10" fmla="*/ 3 w 12"/>
                      <a:gd name="T11" fmla="*/ 0 h 1"/>
                      <a:gd name="T12" fmla="*/ 4 w 12"/>
                      <a:gd name="T13" fmla="*/ 1 h 1"/>
                      <a:gd name="T14" fmla="*/ 4 w 12"/>
                      <a:gd name="T15" fmla="*/ 1 h 1"/>
                      <a:gd name="T16" fmla="*/ 4 w 12"/>
                      <a:gd name="T17" fmla="*/ 1 h 1"/>
                      <a:gd name="T18" fmla="*/ 5 w 12"/>
                      <a:gd name="T19" fmla="*/ 1 h 1"/>
                      <a:gd name="T20" fmla="*/ 6 w 12"/>
                      <a:gd name="T21" fmla="*/ 1 h 1"/>
                      <a:gd name="T22" fmla="*/ 6 w 12"/>
                      <a:gd name="T23" fmla="*/ 1 h 1"/>
                      <a:gd name="T24" fmla="*/ 6 w 12"/>
                      <a:gd name="T25" fmla="*/ 0 h 1"/>
                      <a:gd name="T26" fmla="*/ 7 w 12"/>
                      <a:gd name="T27" fmla="*/ 0 h 1"/>
                      <a:gd name="T28" fmla="*/ 7 w 12"/>
                      <a:gd name="T29" fmla="*/ 0 h 1"/>
                      <a:gd name="T30" fmla="*/ 7 w 12"/>
                      <a:gd name="T31" fmla="*/ 0 h 1"/>
                      <a:gd name="T32" fmla="*/ 8 w 12"/>
                      <a:gd name="T33" fmla="*/ 0 h 1"/>
                      <a:gd name="T34" fmla="*/ 9 w 12"/>
                      <a:gd name="T35" fmla="*/ 0 h 1"/>
                      <a:gd name="T36" fmla="*/ 9 w 12"/>
                      <a:gd name="T37" fmla="*/ 0 h 1"/>
                      <a:gd name="T38" fmla="*/ 9 w 12"/>
                      <a:gd name="T39" fmla="*/ 0 h 1"/>
                      <a:gd name="T40" fmla="*/ 10 w 12"/>
                      <a:gd name="T41" fmla="*/ 0 h 1"/>
                      <a:gd name="T42" fmla="*/ 11 w 12"/>
                      <a:gd name="T43" fmla="*/ 0 h 1"/>
                      <a:gd name="T44" fmla="*/ 11 w 12"/>
                      <a:gd name="T45" fmla="*/ 1 h 1"/>
                      <a:gd name="T46" fmla="*/ 11 w 12"/>
                      <a:gd name="T47" fmla="*/ 0 h 1"/>
                      <a:gd name="T48" fmla="*/ 12 w 12"/>
                      <a:gd name="T49" fmla="*/ 0 h 1"/>
                      <a:gd name="T50" fmla="*/ 12 w 12"/>
                      <a:gd name="T51" fmla="*/ 0 h 1"/>
                      <a:gd name="T52" fmla="*/ 12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0"/>
                        </a:lnTo>
                        <a:lnTo>
                          <a:pt x="2" y="1"/>
                        </a:lnTo>
                        <a:lnTo>
                          <a:pt x="3" y="0"/>
                        </a:lnTo>
                        <a:lnTo>
                          <a:pt x="4" y="1"/>
                        </a:lnTo>
                        <a:lnTo>
                          <a:pt x="5" y="1"/>
                        </a:lnTo>
                        <a:lnTo>
                          <a:pt x="6" y="1"/>
                        </a:lnTo>
                        <a:lnTo>
                          <a:pt x="6" y="0"/>
                        </a:lnTo>
                        <a:lnTo>
                          <a:pt x="7" y="0"/>
                        </a:lnTo>
                        <a:lnTo>
                          <a:pt x="8" y="0"/>
                        </a:lnTo>
                        <a:lnTo>
                          <a:pt x="9" y="0"/>
                        </a:lnTo>
                        <a:lnTo>
                          <a:pt x="10" y="0"/>
                        </a:lnTo>
                        <a:lnTo>
                          <a:pt x="11" y="0"/>
                        </a:lnTo>
                        <a:lnTo>
                          <a:pt x="11" y="1"/>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1" name="Freeform 11865"/>
                  <p:cNvSpPr>
                    <a:spLocks/>
                  </p:cNvSpPr>
                  <p:nvPr/>
                </p:nvSpPr>
                <p:spPr bwMode="auto">
                  <a:xfrm>
                    <a:off x="2704" y="1753"/>
                    <a:ext cx="4" cy="1"/>
                  </a:xfrm>
                  <a:custGeom>
                    <a:avLst/>
                    <a:gdLst>
                      <a:gd name="T0" fmla="*/ 0 w 4"/>
                      <a:gd name="T1" fmla="*/ 0 h 1"/>
                      <a:gd name="T2" fmla="*/ 1 w 4"/>
                      <a:gd name="T3" fmla="*/ 1 h 1"/>
                      <a:gd name="T4" fmla="*/ 2 w 4"/>
                      <a:gd name="T5" fmla="*/ 1 h 1"/>
                      <a:gd name="T6" fmla="*/ 2 w 4"/>
                      <a:gd name="T7" fmla="*/ 1 h 1"/>
                      <a:gd name="T8" fmla="*/ 2 w 4"/>
                      <a:gd name="T9" fmla="*/ 1 h 1"/>
                      <a:gd name="T10" fmla="*/ 3 w 4"/>
                      <a:gd name="T11" fmla="*/ 0 h 1"/>
                      <a:gd name="T12" fmla="*/ 4 w 4"/>
                      <a:gd name="T13" fmla="*/ 0 h 1"/>
                      <a:gd name="T14" fmla="*/ 4 w 4"/>
                      <a:gd name="T15" fmla="*/ 1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1"/>
                        </a:lnTo>
                        <a:lnTo>
                          <a:pt x="3" y="0"/>
                        </a:lnTo>
                        <a:lnTo>
                          <a:pt x="4"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2" name="Freeform 11866"/>
                  <p:cNvSpPr>
                    <a:spLocks/>
                  </p:cNvSpPr>
                  <p:nvPr/>
                </p:nvSpPr>
                <p:spPr bwMode="auto">
                  <a:xfrm>
                    <a:off x="2708" y="1754"/>
                    <a:ext cx="11" cy="1"/>
                  </a:xfrm>
                  <a:custGeom>
                    <a:avLst/>
                    <a:gdLst>
                      <a:gd name="T0" fmla="*/ 0 w 12"/>
                      <a:gd name="T1" fmla="*/ 0 h 1"/>
                      <a:gd name="T2" fmla="*/ 1 w 12"/>
                      <a:gd name="T3" fmla="*/ 0 h 1"/>
                      <a:gd name="T4" fmla="*/ 2 w 12"/>
                      <a:gd name="T5" fmla="*/ 0 h 1"/>
                      <a:gd name="T6" fmla="*/ 2 w 12"/>
                      <a:gd name="T7" fmla="*/ 0 h 1"/>
                      <a:gd name="T8" fmla="*/ 2 w 12"/>
                      <a:gd name="T9" fmla="*/ 0 h 1"/>
                      <a:gd name="T10" fmla="*/ 3 w 12"/>
                      <a:gd name="T11" fmla="*/ 0 h 1"/>
                      <a:gd name="T12" fmla="*/ 3 w 12"/>
                      <a:gd name="T13" fmla="*/ 0 h 1"/>
                      <a:gd name="T14" fmla="*/ 3 w 12"/>
                      <a:gd name="T15" fmla="*/ 0 h 1"/>
                      <a:gd name="T16" fmla="*/ 4 w 12"/>
                      <a:gd name="T17" fmla="*/ 0 h 1"/>
                      <a:gd name="T18" fmla="*/ 5 w 12"/>
                      <a:gd name="T19" fmla="*/ 0 h 1"/>
                      <a:gd name="T20" fmla="*/ 5 w 12"/>
                      <a:gd name="T21" fmla="*/ 0 h 1"/>
                      <a:gd name="T22" fmla="*/ 5 w 12"/>
                      <a:gd name="T23" fmla="*/ 0 h 1"/>
                      <a:gd name="T24" fmla="*/ 6 w 12"/>
                      <a:gd name="T25" fmla="*/ 0 h 1"/>
                      <a:gd name="T26" fmla="*/ 6 w 12"/>
                      <a:gd name="T27" fmla="*/ 0 h 1"/>
                      <a:gd name="T28" fmla="*/ 6 w 12"/>
                      <a:gd name="T29" fmla="*/ 0 h 1"/>
                      <a:gd name="T30" fmla="*/ 6 w 12"/>
                      <a:gd name="T31" fmla="*/ 0 h 1"/>
                      <a:gd name="T32" fmla="*/ 6 w 12"/>
                      <a:gd name="T33" fmla="*/ 0 h 1"/>
                      <a:gd name="T34" fmla="*/ 6 w 12"/>
                      <a:gd name="T35" fmla="*/ 0 h 1"/>
                      <a:gd name="T36" fmla="*/ 6 w 12"/>
                      <a:gd name="T37" fmla="*/ 0 h 1"/>
                      <a:gd name="T38" fmla="*/ 6 w 12"/>
                      <a:gd name="T39" fmla="*/ 0 h 1"/>
                      <a:gd name="T40" fmla="*/ 6 w 12"/>
                      <a:gd name="T41" fmla="*/ 0 h 1"/>
                      <a:gd name="T42" fmla="*/ 6 w 12"/>
                      <a:gd name="T43" fmla="*/ 0 h 1"/>
                      <a:gd name="T44" fmla="*/ 6 w 12"/>
                      <a:gd name="T45" fmla="*/ 0 h 1"/>
                      <a:gd name="T46" fmla="*/ 6 w 12"/>
                      <a:gd name="T47" fmla="*/ 0 h 1"/>
                      <a:gd name="T48" fmla="*/ 6 w 12"/>
                      <a:gd name="T49" fmla="*/ 0 h 1"/>
                      <a:gd name="T50" fmla="*/ 6 w 12"/>
                      <a:gd name="T51" fmla="*/ 0 h 1"/>
                      <a:gd name="T52" fmla="*/ 6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3" name="Freeform 11867"/>
                  <p:cNvSpPr>
                    <a:spLocks/>
                  </p:cNvSpPr>
                  <p:nvPr/>
                </p:nvSpPr>
                <p:spPr bwMode="auto">
                  <a:xfrm>
                    <a:off x="2719"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4" name="Freeform 11868"/>
                  <p:cNvSpPr>
                    <a:spLocks/>
                  </p:cNvSpPr>
                  <p:nvPr/>
                </p:nvSpPr>
                <p:spPr bwMode="auto">
                  <a:xfrm>
                    <a:off x="2721" y="175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5" name="Freeform 11869"/>
                  <p:cNvSpPr>
                    <a:spLocks/>
                  </p:cNvSpPr>
                  <p:nvPr/>
                </p:nvSpPr>
                <p:spPr bwMode="auto">
                  <a:xfrm>
                    <a:off x="2722"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6" name="Freeform 11870"/>
                  <p:cNvSpPr>
                    <a:spLocks/>
                  </p:cNvSpPr>
                  <p:nvPr/>
                </p:nvSpPr>
                <p:spPr bwMode="auto">
                  <a:xfrm>
                    <a:off x="2724" y="1754"/>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7" name="Freeform 11871"/>
                  <p:cNvSpPr>
                    <a:spLocks/>
                  </p:cNvSpPr>
                  <p:nvPr/>
                </p:nvSpPr>
                <p:spPr bwMode="auto">
                  <a:xfrm>
                    <a:off x="2729" y="1754"/>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8" name="Freeform 11872"/>
                  <p:cNvSpPr>
                    <a:spLocks/>
                  </p:cNvSpPr>
                  <p:nvPr/>
                </p:nvSpPr>
                <p:spPr bwMode="auto">
                  <a:xfrm>
                    <a:off x="2733"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59" name="Freeform 11873"/>
                  <p:cNvSpPr>
                    <a:spLocks/>
                  </p:cNvSpPr>
                  <p:nvPr/>
                </p:nvSpPr>
                <p:spPr bwMode="auto">
                  <a:xfrm>
                    <a:off x="2735" y="1754"/>
                    <a:ext cx="4" cy="1"/>
                  </a:xfrm>
                  <a:custGeom>
                    <a:avLst/>
                    <a:gdLst>
                      <a:gd name="T0" fmla="*/ 0 w 5"/>
                      <a:gd name="T1" fmla="*/ 0 h 1"/>
                      <a:gd name="T2" fmla="*/ 1 w 5"/>
                      <a:gd name="T3" fmla="*/ 0 h 1"/>
                      <a:gd name="T4" fmla="*/ 1 w 5"/>
                      <a:gd name="T5" fmla="*/ 0 h 1"/>
                      <a:gd name="T6" fmla="*/ 1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0" name="Freeform 11874"/>
                  <p:cNvSpPr>
                    <a:spLocks/>
                  </p:cNvSpPr>
                  <p:nvPr/>
                </p:nvSpPr>
                <p:spPr bwMode="auto">
                  <a:xfrm>
                    <a:off x="2739" y="1754"/>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1" name="Freeform 11875"/>
                  <p:cNvSpPr>
                    <a:spLocks/>
                  </p:cNvSpPr>
                  <p:nvPr/>
                </p:nvSpPr>
                <p:spPr bwMode="auto">
                  <a:xfrm>
                    <a:off x="2740" y="1754"/>
                    <a:ext cx="16" cy="1"/>
                  </a:xfrm>
                  <a:custGeom>
                    <a:avLst/>
                    <a:gdLst>
                      <a:gd name="T0" fmla="*/ 0 w 16"/>
                      <a:gd name="T1" fmla="*/ 0 h 1"/>
                      <a:gd name="T2" fmla="*/ 1 w 16"/>
                      <a:gd name="T3" fmla="*/ 0 h 1"/>
                      <a:gd name="T4" fmla="*/ 2 w 16"/>
                      <a:gd name="T5" fmla="*/ 0 h 1"/>
                      <a:gd name="T6" fmla="*/ 2 w 16"/>
                      <a:gd name="T7" fmla="*/ 0 h 1"/>
                      <a:gd name="T8" fmla="*/ 2 w 16"/>
                      <a:gd name="T9" fmla="*/ 0 h 1"/>
                      <a:gd name="T10" fmla="*/ 3 w 16"/>
                      <a:gd name="T11" fmla="*/ 0 h 1"/>
                      <a:gd name="T12" fmla="*/ 4 w 16"/>
                      <a:gd name="T13" fmla="*/ 0 h 1"/>
                      <a:gd name="T14" fmla="*/ 4 w 16"/>
                      <a:gd name="T15" fmla="*/ 0 h 1"/>
                      <a:gd name="T16" fmla="*/ 4 w 16"/>
                      <a:gd name="T17" fmla="*/ 0 h 1"/>
                      <a:gd name="T18" fmla="*/ 5 w 16"/>
                      <a:gd name="T19" fmla="*/ 0 h 1"/>
                      <a:gd name="T20" fmla="*/ 6 w 16"/>
                      <a:gd name="T21" fmla="*/ 0 h 1"/>
                      <a:gd name="T22" fmla="*/ 6 w 16"/>
                      <a:gd name="T23" fmla="*/ 0 h 1"/>
                      <a:gd name="T24" fmla="*/ 6 w 16"/>
                      <a:gd name="T25" fmla="*/ 0 h 1"/>
                      <a:gd name="T26" fmla="*/ 7 w 16"/>
                      <a:gd name="T27" fmla="*/ 0 h 1"/>
                      <a:gd name="T28" fmla="*/ 7 w 16"/>
                      <a:gd name="T29" fmla="*/ 0 h 1"/>
                      <a:gd name="T30" fmla="*/ 7 w 16"/>
                      <a:gd name="T31" fmla="*/ 0 h 1"/>
                      <a:gd name="T32" fmla="*/ 8 w 16"/>
                      <a:gd name="T33" fmla="*/ 0 h 1"/>
                      <a:gd name="T34" fmla="*/ 9 w 16"/>
                      <a:gd name="T35" fmla="*/ 0 h 1"/>
                      <a:gd name="T36" fmla="*/ 9 w 16"/>
                      <a:gd name="T37" fmla="*/ 0 h 1"/>
                      <a:gd name="T38" fmla="*/ 9 w 16"/>
                      <a:gd name="T39" fmla="*/ 0 h 1"/>
                      <a:gd name="T40" fmla="*/ 10 w 16"/>
                      <a:gd name="T41" fmla="*/ 0 h 1"/>
                      <a:gd name="T42" fmla="*/ 11 w 16"/>
                      <a:gd name="T43" fmla="*/ 0 h 1"/>
                      <a:gd name="T44" fmla="*/ 11 w 16"/>
                      <a:gd name="T45" fmla="*/ 0 h 1"/>
                      <a:gd name="T46" fmla="*/ 11 w 16"/>
                      <a:gd name="T47" fmla="*/ 0 h 1"/>
                      <a:gd name="T48" fmla="*/ 12 w 16"/>
                      <a:gd name="T49" fmla="*/ 0 h 1"/>
                      <a:gd name="T50" fmla="*/ 13 w 16"/>
                      <a:gd name="T51" fmla="*/ 0 h 1"/>
                      <a:gd name="T52" fmla="*/ 13 w 16"/>
                      <a:gd name="T53" fmla="*/ 0 h 1"/>
                      <a:gd name="T54" fmla="*/ 13 w 16"/>
                      <a:gd name="T55" fmla="*/ 0 h 1"/>
                      <a:gd name="T56" fmla="*/ 14 w 16"/>
                      <a:gd name="T57" fmla="*/ 0 h 1"/>
                      <a:gd name="T58" fmla="*/ 14 w 16"/>
                      <a:gd name="T59" fmla="*/ 0 h 1"/>
                      <a:gd name="T60" fmla="*/ 14 w 16"/>
                      <a:gd name="T61" fmla="*/ 0 h 1"/>
                      <a:gd name="T62" fmla="*/ 15 w 16"/>
                      <a:gd name="T63" fmla="*/ 0 h 1"/>
                      <a:gd name="T64" fmla="*/ 16 w 16"/>
                      <a:gd name="T65" fmla="*/ 0 h 1"/>
                      <a:gd name="T66" fmla="*/ 16 w 16"/>
                      <a:gd name="T67" fmla="*/ 0 h 1"/>
                      <a:gd name="T68" fmla="*/ 16 w 16"/>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2" name="Freeform 11876"/>
                  <p:cNvSpPr>
                    <a:spLocks/>
                  </p:cNvSpPr>
                  <p:nvPr/>
                </p:nvSpPr>
                <p:spPr bwMode="auto">
                  <a:xfrm>
                    <a:off x="2756" y="1754"/>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3" name="Freeform 11877"/>
                  <p:cNvSpPr>
                    <a:spLocks/>
                  </p:cNvSpPr>
                  <p:nvPr/>
                </p:nvSpPr>
                <p:spPr bwMode="auto">
                  <a:xfrm>
                    <a:off x="2760" y="1754"/>
                    <a:ext cx="4" cy="1"/>
                  </a:xfrm>
                  <a:custGeom>
                    <a:avLst/>
                    <a:gdLst>
                      <a:gd name="T0" fmla="*/ 0 w 5"/>
                      <a:gd name="T1" fmla="*/ 0 h 1"/>
                      <a:gd name="T2" fmla="*/ 1 w 5"/>
                      <a:gd name="T3" fmla="*/ 0 h 1"/>
                      <a:gd name="T4" fmla="*/ 1 w 5"/>
                      <a:gd name="T5" fmla="*/ 0 h 1"/>
                      <a:gd name="T6" fmla="*/ 1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4" name="Freeform 11878"/>
                  <p:cNvSpPr>
                    <a:spLocks/>
                  </p:cNvSpPr>
                  <p:nvPr/>
                </p:nvSpPr>
                <p:spPr bwMode="auto">
                  <a:xfrm>
                    <a:off x="2764" y="1754"/>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5" name="Freeform 11879"/>
                  <p:cNvSpPr>
                    <a:spLocks/>
                  </p:cNvSpPr>
                  <p:nvPr/>
                </p:nvSpPr>
                <p:spPr bwMode="auto">
                  <a:xfrm>
                    <a:off x="2767" y="1754"/>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6" name="Freeform 11880"/>
                  <p:cNvSpPr>
                    <a:spLocks/>
                  </p:cNvSpPr>
                  <p:nvPr/>
                </p:nvSpPr>
                <p:spPr bwMode="auto">
                  <a:xfrm>
                    <a:off x="2772" y="1754"/>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6 w 9"/>
                      <a:gd name="T21" fmla="*/ 0 h 1"/>
                      <a:gd name="T22" fmla="*/ 6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7" name="Freeform 11881"/>
                  <p:cNvSpPr>
                    <a:spLocks/>
                  </p:cNvSpPr>
                  <p:nvPr/>
                </p:nvSpPr>
                <p:spPr bwMode="auto">
                  <a:xfrm>
                    <a:off x="2781" y="1754"/>
                    <a:ext cx="6"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8" name="Freeform 11882"/>
                  <p:cNvSpPr>
                    <a:spLocks/>
                  </p:cNvSpPr>
                  <p:nvPr/>
                </p:nvSpPr>
                <p:spPr bwMode="auto">
                  <a:xfrm>
                    <a:off x="2787" y="1754"/>
                    <a:ext cx="2" cy="1"/>
                  </a:xfrm>
                  <a:custGeom>
                    <a:avLst/>
                    <a:gdLst>
                      <a:gd name="T0" fmla="*/ 0 w 2"/>
                      <a:gd name="T1" fmla="*/ 0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69" name="Freeform 11883"/>
                  <p:cNvSpPr>
                    <a:spLocks/>
                  </p:cNvSpPr>
                  <p:nvPr/>
                </p:nvSpPr>
                <p:spPr bwMode="auto">
                  <a:xfrm>
                    <a:off x="2789" y="1754"/>
                    <a:ext cx="13" cy="1"/>
                  </a:xfrm>
                  <a:custGeom>
                    <a:avLst/>
                    <a:gdLst>
                      <a:gd name="T0" fmla="*/ 0 w 13"/>
                      <a:gd name="T1" fmla="*/ 1 h 1"/>
                      <a:gd name="T2" fmla="*/ 1 w 13"/>
                      <a:gd name="T3" fmla="*/ 1 h 1"/>
                      <a:gd name="T4" fmla="*/ 1 w 13"/>
                      <a:gd name="T5" fmla="*/ 1 h 1"/>
                      <a:gd name="T6" fmla="*/ 1 w 13"/>
                      <a:gd name="T7" fmla="*/ 1 h 1"/>
                      <a:gd name="T8" fmla="*/ 2 w 13"/>
                      <a:gd name="T9" fmla="*/ 1 h 1"/>
                      <a:gd name="T10" fmla="*/ 3 w 13"/>
                      <a:gd name="T11" fmla="*/ 1 h 1"/>
                      <a:gd name="T12" fmla="*/ 3 w 13"/>
                      <a:gd name="T13" fmla="*/ 1 h 1"/>
                      <a:gd name="T14" fmla="*/ 3 w 13"/>
                      <a:gd name="T15" fmla="*/ 1 h 1"/>
                      <a:gd name="T16" fmla="*/ 4 w 13"/>
                      <a:gd name="T17" fmla="*/ 0 h 1"/>
                      <a:gd name="T18" fmla="*/ 5 w 13"/>
                      <a:gd name="T19" fmla="*/ 1 h 1"/>
                      <a:gd name="T20" fmla="*/ 5 w 13"/>
                      <a:gd name="T21" fmla="*/ 1 h 1"/>
                      <a:gd name="T22" fmla="*/ 5 w 13"/>
                      <a:gd name="T23" fmla="*/ 0 h 1"/>
                      <a:gd name="T24" fmla="*/ 6 w 13"/>
                      <a:gd name="T25" fmla="*/ 1 h 1"/>
                      <a:gd name="T26" fmla="*/ 7 w 13"/>
                      <a:gd name="T27" fmla="*/ 1 h 1"/>
                      <a:gd name="T28" fmla="*/ 7 w 13"/>
                      <a:gd name="T29" fmla="*/ 1 h 1"/>
                      <a:gd name="T30" fmla="*/ 7 w 13"/>
                      <a:gd name="T31" fmla="*/ 0 h 1"/>
                      <a:gd name="T32" fmla="*/ 8 w 13"/>
                      <a:gd name="T33" fmla="*/ 1 h 1"/>
                      <a:gd name="T34" fmla="*/ 8 w 13"/>
                      <a:gd name="T35" fmla="*/ 1 h 1"/>
                      <a:gd name="T36" fmla="*/ 8 w 13"/>
                      <a:gd name="T37" fmla="*/ 0 h 1"/>
                      <a:gd name="T38" fmla="*/ 9 w 13"/>
                      <a:gd name="T39" fmla="*/ 1 h 1"/>
                      <a:gd name="T40" fmla="*/ 10 w 13"/>
                      <a:gd name="T41" fmla="*/ 1 h 1"/>
                      <a:gd name="T42" fmla="*/ 10 w 13"/>
                      <a:gd name="T43" fmla="*/ 1 h 1"/>
                      <a:gd name="T44" fmla="*/ 10 w 13"/>
                      <a:gd name="T45" fmla="*/ 0 h 1"/>
                      <a:gd name="T46" fmla="*/ 11 w 13"/>
                      <a:gd name="T47" fmla="*/ 0 h 1"/>
                      <a:gd name="T48" fmla="*/ 12 w 13"/>
                      <a:gd name="T49" fmla="*/ 1 h 1"/>
                      <a:gd name="T50" fmla="*/ 12 w 13"/>
                      <a:gd name="T51" fmla="*/ 1 h 1"/>
                      <a:gd name="T52" fmla="*/ 12 w 13"/>
                      <a:gd name="T53" fmla="*/ 0 h 1"/>
                      <a:gd name="T54" fmla="*/ 13 w 13"/>
                      <a:gd name="T55" fmla="*/ 0 h 1"/>
                      <a:gd name="T56" fmla="*/ 13 w 13"/>
                      <a:gd name="T57" fmla="*/ 0 h 1"/>
                      <a:gd name="T58" fmla="*/ 13 w 13"/>
                      <a:gd name="T59" fmla="*/ 0 h 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 h="1">
                        <a:moveTo>
                          <a:pt x="0" y="1"/>
                        </a:moveTo>
                        <a:lnTo>
                          <a:pt x="1" y="1"/>
                        </a:lnTo>
                        <a:lnTo>
                          <a:pt x="2" y="1"/>
                        </a:lnTo>
                        <a:lnTo>
                          <a:pt x="3" y="1"/>
                        </a:lnTo>
                        <a:lnTo>
                          <a:pt x="4" y="0"/>
                        </a:lnTo>
                        <a:lnTo>
                          <a:pt x="5" y="1"/>
                        </a:lnTo>
                        <a:lnTo>
                          <a:pt x="5" y="0"/>
                        </a:lnTo>
                        <a:lnTo>
                          <a:pt x="6" y="1"/>
                        </a:lnTo>
                        <a:lnTo>
                          <a:pt x="7" y="1"/>
                        </a:lnTo>
                        <a:lnTo>
                          <a:pt x="7" y="0"/>
                        </a:lnTo>
                        <a:lnTo>
                          <a:pt x="8" y="1"/>
                        </a:lnTo>
                        <a:lnTo>
                          <a:pt x="8" y="0"/>
                        </a:lnTo>
                        <a:lnTo>
                          <a:pt x="9" y="1"/>
                        </a:lnTo>
                        <a:lnTo>
                          <a:pt x="10" y="1"/>
                        </a:lnTo>
                        <a:lnTo>
                          <a:pt x="10" y="0"/>
                        </a:lnTo>
                        <a:lnTo>
                          <a:pt x="11" y="0"/>
                        </a:lnTo>
                        <a:lnTo>
                          <a:pt x="12" y="1"/>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0" name="Freeform 11884"/>
                  <p:cNvSpPr>
                    <a:spLocks/>
                  </p:cNvSpPr>
                  <p:nvPr/>
                </p:nvSpPr>
                <p:spPr bwMode="auto">
                  <a:xfrm>
                    <a:off x="2802" y="1754"/>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1" name="Freeform 11885"/>
                  <p:cNvSpPr>
                    <a:spLocks/>
                  </p:cNvSpPr>
                  <p:nvPr/>
                </p:nvSpPr>
                <p:spPr bwMode="auto">
                  <a:xfrm>
                    <a:off x="2804"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2" name="Freeform 11886"/>
                  <p:cNvSpPr>
                    <a:spLocks/>
                  </p:cNvSpPr>
                  <p:nvPr/>
                </p:nvSpPr>
                <p:spPr bwMode="auto">
                  <a:xfrm>
                    <a:off x="2806" y="1755"/>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3" name="Freeform 11887"/>
                  <p:cNvSpPr>
                    <a:spLocks/>
                  </p:cNvSpPr>
                  <p:nvPr/>
                </p:nvSpPr>
                <p:spPr bwMode="auto">
                  <a:xfrm>
                    <a:off x="2809" y="1755"/>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4" name="Freeform 11888"/>
                  <p:cNvSpPr>
                    <a:spLocks/>
                  </p:cNvSpPr>
                  <p:nvPr/>
                </p:nvSpPr>
                <p:spPr bwMode="auto">
                  <a:xfrm>
                    <a:off x="2814" y="1755"/>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5" name="Freeform 11889"/>
                  <p:cNvSpPr>
                    <a:spLocks/>
                  </p:cNvSpPr>
                  <p:nvPr/>
                </p:nvSpPr>
                <p:spPr bwMode="auto">
                  <a:xfrm>
                    <a:off x="2819"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6" name="Freeform 11890"/>
                  <p:cNvSpPr>
                    <a:spLocks/>
                  </p:cNvSpPr>
                  <p:nvPr/>
                </p:nvSpPr>
                <p:spPr bwMode="auto">
                  <a:xfrm>
                    <a:off x="2820"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7" name="Freeform 11891"/>
                  <p:cNvSpPr>
                    <a:spLocks/>
                  </p:cNvSpPr>
                  <p:nvPr/>
                </p:nvSpPr>
                <p:spPr bwMode="auto">
                  <a:xfrm>
                    <a:off x="2822" y="1755"/>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8" name="Freeform 11892"/>
                  <p:cNvSpPr>
                    <a:spLocks/>
                  </p:cNvSpPr>
                  <p:nvPr/>
                </p:nvSpPr>
                <p:spPr bwMode="auto">
                  <a:xfrm>
                    <a:off x="2827" y="1755"/>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79" name="Freeform 11893"/>
                  <p:cNvSpPr>
                    <a:spLocks/>
                  </p:cNvSpPr>
                  <p:nvPr/>
                </p:nvSpPr>
                <p:spPr bwMode="auto">
                  <a:xfrm>
                    <a:off x="2831" y="1755"/>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0" name="Freeform 11894"/>
                  <p:cNvSpPr>
                    <a:spLocks/>
                  </p:cNvSpPr>
                  <p:nvPr/>
                </p:nvSpPr>
                <p:spPr bwMode="auto">
                  <a:xfrm>
                    <a:off x="2835" y="1755"/>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1" name="Freeform 11895"/>
                  <p:cNvSpPr>
                    <a:spLocks/>
                  </p:cNvSpPr>
                  <p:nvPr/>
                </p:nvSpPr>
                <p:spPr bwMode="auto">
                  <a:xfrm>
                    <a:off x="2844"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2" name="Freeform 11896"/>
                  <p:cNvSpPr>
                    <a:spLocks/>
                  </p:cNvSpPr>
                  <p:nvPr/>
                </p:nvSpPr>
                <p:spPr bwMode="auto">
                  <a:xfrm>
                    <a:off x="2845" y="1755"/>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3" name="Freeform 11897"/>
                  <p:cNvSpPr>
                    <a:spLocks/>
                  </p:cNvSpPr>
                  <p:nvPr/>
                </p:nvSpPr>
                <p:spPr bwMode="auto">
                  <a:xfrm>
                    <a:off x="2849"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4" name="Freeform 11898"/>
                  <p:cNvSpPr>
                    <a:spLocks/>
                  </p:cNvSpPr>
                  <p:nvPr/>
                </p:nvSpPr>
                <p:spPr bwMode="auto">
                  <a:xfrm>
                    <a:off x="2851"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5" name="Freeform 11899"/>
                  <p:cNvSpPr>
                    <a:spLocks/>
                  </p:cNvSpPr>
                  <p:nvPr/>
                </p:nvSpPr>
                <p:spPr bwMode="auto">
                  <a:xfrm>
                    <a:off x="2852" y="1755"/>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6" name="Freeform 11900"/>
                  <p:cNvSpPr>
                    <a:spLocks/>
                  </p:cNvSpPr>
                  <p:nvPr/>
                </p:nvSpPr>
                <p:spPr bwMode="auto">
                  <a:xfrm>
                    <a:off x="2856" y="1755"/>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7" name="Freeform 11901"/>
                  <p:cNvSpPr>
                    <a:spLocks/>
                  </p:cNvSpPr>
                  <p:nvPr/>
                </p:nvSpPr>
                <p:spPr bwMode="auto">
                  <a:xfrm>
                    <a:off x="2859" y="1755"/>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8" name="Freeform 11902"/>
                  <p:cNvSpPr>
                    <a:spLocks/>
                  </p:cNvSpPr>
                  <p:nvPr/>
                </p:nvSpPr>
                <p:spPr bwMode="auto">
                  <a:xfrm>
                    <a:off x="2860" y="1755"/>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89" name="Freeform 11903"/>
                  <p:cNvSpPr>
                    <a:spLocks/>
                  </p:cNvSpPr>
                  <p:nvPr/>
                </p:nvSpPr>
                <p:spPr bwMode="auto">
                  <a:xfrm>
                    <a:off x="2863"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0" name="Freeform 11904"/>
                  <p:cNvSpPr>
                    <a:spLocks/>
                  </p:cNvSpPr>
                  <p:nvPr/>
                </p:nvSpPr>
                <p:spPr bwMode="auto">
                  <a:xfrm>
                    <a:off x="2865"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1" name="Freeform 11905"/>
                  <p:cNvSpPr>
                    <a:spLocks/>
                  </p:cNvSpPr>
                  <p:nvPr/>
                </p:nvSpPr>
                <p:spPr bwMode="auto">
                  <a:xfrm>
                    <a:off x="2867" y="1755"/>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2" name="Freeform 11906"/>
                  <p:cNvSpPr>
                    <a:spLocks/>
                  </p:cNvSpPr>
                  <p:nvPr/>
                </p:nvSpPr>
                <p:spPr bwMode="auto">
                  <a:xfrm>
                    <a:off x="2870" y="1755"/>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3" name="Freeform 11907"/>
                  <p:cNvSpPr>
                    <a:spLocks/>
                  </p:cNvSpPr>
                  <p:nvPr/>
                </p:nvSpPr>
                <p:spPr bwMode="auto">
                  <a:xfrm>
                    <a:off x="2874" y="1723"/>
                    <a:ext cx="30" cy="32"/>
                  </a:xfrm>
                  <a:custGeom>
                    <a:avLst/>
                    <a:gdLst>
                      <a:gd name="T0" fmla="*/ 1 w 31"/>
                      <a:gd name="T1" fmla="*/ 21 h 33"/>
                      <a:gd name="T2" fmla="*/ 1 w 31"/>
                      <a:gd name="T3" fmla="*/ 21 h 33"/>
                      <a:gd name="T4" fmla="*/ 3 w 31"/>
                      <a:gd name="T5" fmla="*/ 21 h 33"/>
                      <a:gd name="T6" fmla="*/ 3 w 31"/>
                      <a:gd name="T7" fmla="*/ 21 h 33"/>
                      <a:gd name="T8" fmla="*/ 5 w 31"/>
                      <a:gd name="T9" fmla="*/ 21 h 33"/>
                      <a:gd name="T10" fmla="*/ 5 w 31"/>
                      <a:gd name="T11" fmla="*/ 21 h 33"/>
                      <a:gd name="T12" fmla="*/ 7 w 31"/>
                      <a:gd name="T13" fmla="*/ 21 h 33"/>
                      <a:gd name="T14" fmla="*/ 7 w 31"/>
                      <a:gd name="T15" fmla="*/ 21 h 33"/>
                      <a:gd name="T16" fmla="*/ 8 w 31"/>
                      <a:gd name="T17" fmla="*/ 21 h 33"/>
                      <a:gd name="T18" fmla="*/ 9 w 31"/>
                      <a:gd name="T19" fmla="*/ 20 h 33"/>
                      <a:gd name="T20" fmla="*/ 10 w 31"/>
                      <a:gd name="T21" fmla="*/ 20 h 33"/>
                      <a:gd name="T22" fmla="*/ 11 w 31"/>
                      <a:gd name="T23" fmla="*/ 20 h 33"/>
                      <a:gd name="T24" fmla="*/ 12 w 31"/>
                      <a:gd name="T25" fmla="*/ 19 h 33"/>
                      <a:gd name="T26" fmla="*/ 13 w 31"/>
                      <a:gd name="T27" fmla="*/ 18 h 33"/>
                      <a:gd name="T28" fmla="*/ 14 w 31"/>
                      <a:gd name="T29" fmla="*/ 18 h 33"/>
                      <a:gd name="T30" fmla="*/ 15 w 31"/>
                      <a:gd name="T31" fmla="*/ 16 h 33"/>
                      <a:gd name="T32" fmla="*/ 15 w 31"/>
                      <a:gd name="T33" fmla="*/ 16 h 33"/>
                      <a:gd name="T34" fmla="*/ 15 w 31"/>
                      <a:gd name="T35" fmla="*/ 16 h 33"/>
                      <a:gd name="T36" fmla="*/ 15 w 31"/>
                      <a:gd name="T37" fmla="*/ 16 h 33"/>
                      <a:gd name="T38" fmla="*/ 15 w 31"/>
                      <a:gd name="T39" fmla="*/ 16 h 33"/>
                      <a:gd name="T40" fmla="*/ 15 w 31"/>
                      <a:gd name="T41" fmla="*/ 16 h 33"/>
                      <a:gd name="T42" fmla="*/ 15 w 31"/>
                      <a:gd name="T43" fmla="*/ 16 h 33"/>
                      <a:gd name="T44" fmla="*/ 15 w 31"/>
                      <a:gd name="T45" fmla="*/ 16 h 33"/>
                      <a:gd name="T46" fmla="*/ 15 w 31"/>
                      <a:gd name="T47" fmla="*/ 15 h 33"/>
                      <a:gd name="T48" fmla="*/ 15 w 31"/>
                      <a:gd name="T49" fmla="*/ 12 h 33"/>
                      <a:gd name="T50" fmla="*/ 15 w 31"/>
                      <a:gd name="T51" fmla="*/ 10 h 33"/>
                      <a:gd name="T52" fmla="*/ 15 w 31"/>
                      <a:gd name="T53" fmla="*/ 7 h 33"/>
                      <a:gd name="T54" fmla="*/ 15 w 31"/>
                      <a:gd name="T55" fmla="*/ 6 h 33"/>
                      <a:gd name="T56" fmla="*/ 15 w 31"/>
                      <a:gd name="T57" fmla="*/ 4 h 33"/>
                      <a:gd name="T58" fmla="*/ 15 w 31"/>
                      <a:gd name="T59" fmla="*/ 3 h 33"/>
                      <a:gd name="T60" fmla="*/ 17 w 31"/>
                      <a:gd name="T61" fmla="*/ 1 h 33"/>
                      <a:gd name="T62" fmla="*/ 17 w 31"/>
                      <a:gd name="T63" fmla="*/ 1 h 33"/>
                      <a:gd name="T64" fmla="*/ 19 w 31"/>
                      <a:gd name="T65" fmla="*/ 0 h 33"/>
                      <a:gd name="T66" fmla="*/ 19 w 31"/>
                      <a:gd name="T67" fmla="*/ 0 h 33"/>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33">
                        <a:moveTo>
                          <a:pt x="0" y="33"/>
                        </a:moveTo>
                        <a:lnTo>
                          <a:pt x="1" y="33"/>
                        </a:lnTo>
                        <a:lnTo>
                          <a:pt x="2" y="33"/>
                        </a:lnTo>
                        <a:lnTo>
                          <a:pt x="3" y="33"/>
                        </a:lnTo>
                        <a:lnTo>
                          <a:pt x="4" y="33"/>
                        </a:lnTo>
                        <a:lnTo>
                          <a:pt x="5" y="33"/>
                        </a:lnTo>
                        <a:lnTo>
                          <a:pt x="6" y="33"/>
                        </a:lnTo>
                        <a:lnTo>
                          <a:pt x="7" y="33"/>
                        </a:lnTo>
                        <a:lnTo>
                          <a:pt x="8" y="33"/>
                        </a:lnTo>
                        <a:lnTo>
                          <a:pt x="8" y="32"/>
                        </a:lnTo>
                        <a:lnTo>
                          <a:pt x="9" y="32"/>
                        </a:lnTo>
                        <a:lnTo>
                          <a:pt x="10" y="32"/>
                        </a:lnTo>
                        <a:lnTo>
                          <a:pt x="11" y="32"/>
                        </a:lnTo>
                        <a:lnTo>
                          <a:pt x="12" y="31"/>
                        </a:lnTo>
                        <a:lnTo>
                          <a:pt x="13" y="30"/>
                        </a:lnTo>
                        <a:lnTo>
                          <a:pt x="14" y="30"/>
                        </a:lnTo>
                        <a:lnTo>
                          <a:pt x="14" y="29"/>
                        </a:lnTo>
                        <a:lnTo>
                          <a:pt x="15" y="28"/>
                        </a:lnTo>
                        <a:lnTo>
                          <a:pt x="16" y="26"/>
                        </a:lnTo>
                        <a:lnTo>
                          <a:pt x="17" y="26"/>
                        </a:lnTo>
                        <a:lnTo>
                          <a:pt x="17" y="24"/>
                        </a:lnTo>
                        <a:lnTo>
                          <a:pt x="18" y="23"/>
                        </a:lnTo>
                        <a:lnTo>
                          <a:pt x="19" y="22"/>
                        </a:lnTo>
                        <a:lnTo>
                          <a:pt x="19" y="21"/>
                        </a:lnTo>
                        <a:lnTo>
                          <a:pt x="20" y="19"/>
                        </a:lnTo>
                        <a:lnTo>
                          <a:pt x="20" y="18"/>
                        </a:lnTo>
                        <a:lnTo>
                          <a:pt x="21" y="16"/>
                        </a:lnTo>
                        <a:lnTo>
                          <a:pt x="22" y="15"/>
                        </a:lnTo>
                        <a:lnTo>
                          <a:pt x="22" y="13"/>
                        </a:lnTo>
                        <a:lnTo>
                          <a:pt x="23" y="12"/>
                        </a:lnTo>
                        <a:lnTo>
                          <a:pt x="24" y="10"/>
                        </a:lnTo>
                        <a:lnTo>
                          <a:pt x="24" y="9"/>
                        </a:lnTo>
                        <a:lnTo>
                          <a:pt x="25" y="7"/>
                        </a:lnTo>
                        <a:lnTo>
                          <a:pt x="26" y="6"/>
                        </a:lnTo>
                        <a:lnTo>
                          <a:pt x="26" y="5"/>
                        </a:lnTo>
                        <a:lnTo>
                          <a:pt x="27" y="4"/>
                        </a:lnTo>
                        <a:lnTo>
                          <a:pt x="27" y="3"/>
                        </a:lnTo>
                        <a:lnTo>
                          <a:pt x="28" y="2"/>
                        </a:lnTo>
                        <a:lnTo>
                          <a:pt x="29" y="1"/>
                        </a:lnTo>
                        <a:lnTo>
                          <a:pt x="30" y="1"/>
                        </a:lnTo>
                        <a:lnTo>
                          <a:pt x="31" y="0"/>
                        </a:lnTo>
                        <a:lnTo>
                          <a:pt x="31" y="1"/>
                        </a:lnTo>
                        <a:lnTo>
                          <a:pt x="3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4" name="Freeform 11908"/>
                  <p:cNvSpPr>
                    <a:spLocks/>
                  </p:cNvSpPr>
                  <p:nvPr/>
                </p:nvSpPr>
                <p:spPr bwMode="auto">
                  <a:xfrm>
                    <a:off x="2904" y="172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5" name="Freeform 11909"/>
                  <p:cNvSpPr>
                    <a:spLocks/>
                  </p:cNvSpPr>
                  <p:nvPr/>
                </p:nvSpPr>
                <p:spPr bwMode="auto">
                  <a:xfrm>
                    <a:off x="2906" y="1725"/>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6" name="Freeform 11910"/>
                  <p:cNvSpPr>
                    <a:spLocks/>
                  </p:cNvSpPr>
                  <p:nvPr/>
                </p:nvSpPr>
                <p:spPr bwMode="auto">
                  <a:xfrm>
                    <a:off x="2907" y="1727"/>
                    <a:ext cx="1" cy="4"/>
                  </a:xfrm>
                  <a:custGeom>
                    <a:avLst/>
                    <a:gdLst>
                      <a:gd name="T0" fmla="*/ 0 w 2"/>
                      <a:gd name="T1" fmla="*/ 0 h 4"/>
                      <a:gd name="T2" fmla="*/ 1 w 2"/>
                      <a:gd name="T3" fmla="*/ 1 h 4"/>
                      <a:gd name="T4" fmla="*/ 1 w 2"/>
                      <a:gd name="T5" fmla="*/ 3 h 4"/>
                      <a:gd name="T6" fmla="*/ 1 w 2"/>
                      <a:gd name="T7" fmla="*/ 4 h 4"/>
                      <a:gd name="T8" fmla="*/ 1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7" name="Freeform 11911"/>
                  <p:cNvSpPr>
                    <a:spLocks/>
                  </p:cNvSpPr>
                  <p:nvPr/>
                </p:nvSpPr>
                <p:spPr bwMode="auto">
                  <a:xfrm>
                    <a:off x="2908" y="1731"/>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8" name="Freeform 11912"/>
                  <p:cNvSpPr>
                    <a:spLocks/>
                  </p:cNvSpPr>
                  <p:nvPr/>
                </p:nvSpPr>
                <p:spPr bwMode="auto">
                  <a:xfrm>
                    <a:off x="2910" y="1736"/>
                    <a:ext cx="1" cy="3"/>
                  </a:xfrm>
                  <a:custGeom>
                    <a:avLst/>
                    <a:gdLst>
                      <a:gd name="T0" fmla="*/ 0 w 1"/>
                      <a:gd name="T1" fmla="*/ 0 h 3"/>
                      <a:gd name="T2" fmla="*/ 1 w 1"/>
                      <a:gd name="T3" fmla="*/ 1 h 3"/>
                      <a:gd name="T4" fmla="*/ 1 w 1"/>
                      <a:gd name="T5" fmla="*/ 3 h 3"/>
                      <a:gd name="T6" fmla="*/ 1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999" name="Freeform 11913"/>
                  <p:cNvSpPr>
                    <a:spLocks/>
                  </p:cNvSpPr>
                  <p:nvPr/>
                </p:nvSpPr>
                <p:spPr bwMode="auto">
                  <a:xfrm>
                    <a:off x="2911" y="1739"/>
                    <a:ext cx="2" cy="3"/>
                  </a:xfrm>
                  <a:custGeom>
                    <a:avLst/>
                    <a:gdLst>
                      <a:gd name="T0" fmla="*/ 0 w 2"/>
                      <a:gd name="T1" fmla="*/ 0 h 4"/>
                      <a:gd name="T2" fmla="*/ 1 w 2"/>
                      <a:gd name="T3" fmla="*/ 1 h 4"/>
                      <a:gd name="T4" fmla="*/ 2 w 2"/>
                      <a:gd name="T5" fmla="*/ 2 h 4"/>
                      <a:gd name="T6" fmla="*/ 2 w 2"/>
                      <a:gd name="T7" fmla="*/ 2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0" name="Freeform 11914"/>
                  <p:cNvSpPr>
                    <a:spLocks/>
                  </p:cNvSpPr>
                  <p:nvPr/>
                </p:nvSpPr>
                <p:spPr bwMode="auto">
                  <a:xfrm>
                    <a:off x="2913" y="1742"/>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1" name="Freeform 11915"/>
                  <p:cNvSpPr>
                    <a:spLocks/>
                  </p:cNvSpPr>
                  <p:nvPr/>
                </p:nvSpPr>
                <p:spPr bwMode="auto">
                  <a:xfrm>
                    <a:off x="2915" y="1746"/>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2" name="Freeform 11916"/>
                  <p:cNvSpPr>
                    <a:spLocks/>
                  </p:cNvSpPr>
                  <p:nvPr/>
                </p:nvSpPr>
                <p:spPr bwMode="auto">
                  <a:xfrm>
                    <a:off x="2917" y="1749"/>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3" name="Freeform 11917"/>
                  <p:cNvSpPr>
                    <a:spLocks/>
                  </p:cNvSpPr>
                  <p:nvPr/>
                </p:nvSpPr>
                <p:spPr bwMode="auto">
                  <a:xfrm>
                    <a:off x="2918" y="1751"/>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4" name="Freeform 11918"/>
                  <p:cNvSpPr>
                    <a:spLocks/>
                  </p:cNvSpPr>
                  <p:nvPr/>
                </p:nvSpPr>
                <p:spPr bwMode="auto">
                  <a:xfrm>
                    <a:off x="2920" y="1752"/>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5" name="Freeform 11919"/>
                  <p:cNvSpPr>
                    <a:spLocks/>
                  </p:cNvSpPr>
                  <p:nvPr/>
                </p:nvSpPr>
                <p:spPr bwMode="auto">
                  <a:xfrm>
                    <a:off x="2922" y="1754"/>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6" name="Freeform 11920"/>
                  <p:cNvSpPr>
                    <a:spLocks/>
                  </p:cNvSpPr>
                  <p:nvPr/>
                </p:nvSpPr>
                <p:spPr bwMode="auto">
                  <a:xfrm>
                    <a:off x="2924" y="1755"/>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7" name="Freeform 11921"/>
                  <p:cNvSpPr>
                    <a:spLocks/>
                  </p:cNvSpPr>
                  <p:nvPr/>
                </p:nvSpPr>
                <p:spPr bwMode="auto">
                  <a:xfrm>
                    <a:off x="2927" y="1755"/>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8" name="Freeform 11922"/>
                  <p:cNvSpPr>
                    <a:spLocks/>
                  </p:cNvSpPr>
                  <p:nvPr/>
                </p:nvSpPr>
                <p:spPr bwMode="auto">
                  <a:xfrm>
                    <a:off x="2930" y="1755"/>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09" name="Freeform 11923"/>
                  <p:cNvSpPr>
                    <a:spLocks/>
                  </p:cNvSpPr>
                  <p:nvPr/>
                </p:nvSpPr>
                <p:spPr bwMode="auto">
                  <a:xfrm>
                    <a:off x="2931" y="1755"/>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0" name="Freeform 11924"/>
                  <p:cNvSpPr>
                    <a:spLocks/>
                  </p:cNvSpPr>
                  <p:nvPr/>
                </p:nvSpPr>
                <p:spPr bwMode="auto">
                  <a:xfrm>
                    <a:off x="2936" y="1755"/>
                    <a:ext cx="9" cy="1"/>
                  </a:xfrm>
                  <a:custGeom>
                    <a:avLst/>
                    <a:gdLst>
                      <a:gd name="T0" fmla="*/ 0 w 9"/>
                      <a:gd name="T1" fmla="*/ 0 h 1"/>
                      <a:gd name="T2" fmla="*/ 1 w 9"/>
                      <a:gd name="T3" fmla="*/ 0 h 1"/>
                      <a:gd name="T4" fmla="*/ 2 w 9"/>
                      <a:gd name="T5" fmla="*/ 0 h 1"/>
                      <a:gd name="T6" fmla="*/ 2 w 9"/>
                      <a:gd name="T7" fmla="*/ 1 h 1"/>
                      <a:gd name="T8" fmla="*/ 2 w 9"/>
                      <a:gd name="T9" fmla="*/ 0 h 1"/>
                      <a:gd name="T10" fmla="*/ 3 w 9"/>
                      <a:gd name="T11" fmla="*/ 0 h 1"/>
                      <a:gd name="T12" fmla="*/ 4 w 9"/>
                      <a:gd name="T13" fmla="*/ 1 h 1"/>
                      <a:gd name="T14" fmla="*/ 4 w 9"/>
                      <a:gd name="T15" fmla="*/ 1 h 1"/>
                      <a:gd name="T16" fmla="*/ 4 w 9"/>
                      <a:gd name="T17" fmla="*/ 1 h 1"/>
                      <a:gd name="T18" fmla="*/ 5 w 9"/>
                      <a:gd name="T19" fmla="*/ 0 h 1"/>
                      <a:gd name="T20" fmla="*/ 6 w 9"/>
                      <a:gd name="T21" fmla="*/ 1 h 1"/>
                      <a:gd name="T22" fmla="*/ 6 w 9"/>
                      <a:gd name="T23" fmla="*/ 1 h 1"/>
                      <a:gd name="T24" fmla="*/ 6 w 9"/>
                      <a:gd name="T25" fmla="*/ 1 h 1"/>
                      <a:gd name="T26" fmla="*/ 7 w 9"/>
                      <a:gd name="T27" fmla="*/ 1 h 1"/>
                      <a:gd name="T28" fmla="*/ 7 w 9"/>
                      <a:gd name="T29" fmla="*/ 1 h 1"/>
                      <a:gd name="T30" fmla="*/ 7 w 9"/>
                      <a:gd name="T31" fmla="*/ 1 h 1"/>
                      <a:gd name="T32" fmla="*/ 8 w 9"/>
                      <a:gd name="T33" fmla="*/ 0 h 1"/>
                      <a:gd name="T34" fmla="*/ 9 w 9"/>
                      <a:gd name="T35" fmla="*/ 0 h 1"/>
                      <a:gd name="T36" fmla="*/ 9 w 9"/>
                      <a:gd name="T37" fmla="*/ 1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2" y="1"/>
                        </a:lnTo>
                        <a:lnTo>
                          <a:pt x="2" y="0"/>
                        </a:lnTo>
                        <a:lnTo>
                          <a:pt x="3" y="0"/>
                        </a:lnTo>
                        <a:lnTo>
                          <a:pt x="4" y="1"/>
                        </a:lnTo>
                        <a:lnTo>
                          <a:pt x="5" y="0"/>
                        </a:lnTo>
                        <a:lnTo>
                          <a:pt x="6" y="1"/>
                        </a:lnTo>
                        <a:lnTo>
                          <a:pt x="7" y="1"/>
                        </a:lnTo>
                        <a:lnTo>
                          <a:pt x="8" y="0"/>
                        </a:lnTo>
                        <a:lnTo>
                          <a:pt x="9" y="0"/>
                        </a:lnTo>
                        <a:lnTo>
                          <a:pt x="9"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1" name="Freeform 11925"/>
                  <p:cNvSpPr>
                    <a:spLocks/>
                  </p:cNvSpPr>
                  <p:nvPr/>
                </p:nvSpPr>
                <p:spPr bwMode="auto">
                  <a:xfrm>
                    <a:off x="2945" y="1755"/>
                    <a:ext cx="5" cy="1"/>
                  </a:xfrm>
                  <a:custGeom>
                    <a:avLst/>
                    <a:gdLst>
                      <a:gd name="T0" fmla="*/ 0 w 5"/>
                      <a:gd name="T1" fmla="*/ 1 h 1"/>
                      <a:gd name="T2" fmla="*/ 1 w 5"/>
                      <a:gd name="T3" fmla="*/ 1 h 1"/>
                      <a:gd name="T4" fmla="*/ 2 w 5"/>
                      <a:gd name="T5" fmla="*/ 1 h 1"/>
                      <a:gd name="T6" fmla="*/ 2 w 5"/>
                      <a:gd name="T7" fmla="*/ 1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1"/>
                        </a:moveTo>
                        <a:lnTo>
                          <a:pt x="1" y="1"/>
                        </a:lnTo>
                        <a:lnTo>
                          <a:pt x="2" y="1"/>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2" name="Freeform 11926"/>
                  <p:cNvSpPr>
                    <a:spLocks/>
                  </p:cNvSpPr>
                  <p:nvPr/>
                </p:nvSpPr>
                <p:spPr bwMode="auto">
                  <a:xfrm>
                    <a:off x="2950" y="1755"/>
                    <a:ext cx="10" cy="1"/>
                  </a:xfrm>
                  <a:custGeom>
                    <a:avLst/>
                    <a:gdLst>
                      <a:gd name="T0" fmla="*/ 0 w 11"/>
                      <a:gd name="T1" fmla="*/ 0 h 1"/>
                      <a:gd name="T2" fmla="*/ 1 w 11"/>
                      <a:gd name="T3" fmla="*/ 1 h 1"/>
                      <a:gd name="T4" fmla="*/ 2 w 11"/>
                      <a:gd name="T5" fmla="*/ 0 h 1"/>
                      <a:gd name="T6" fmla="*/ 2 w 11"/>
                      <a:gd name="T7" fmla="*/ 0 h 1"/>
                      <a:gd name="T8" fmla="*/ 2 w 11"/>
                      <a:gd name="T9" fmla="*/ 0 h 1"/>
                      <a:gd name="T10" fmla="*/ 3 w 11"/>
                      <a:gd name="T11" fmla="*/ 0 h 1"/>
                      <a:gd name="T12" fmla="*/ 4 w 11"/>
                      <a:gd name="T13" fmla="*/ 1 h 1"/>
                      <a:gd name="T14" fmla="*/ 4 w 11"/>
                      <a:gd name="T15" fmla="*/ 1 h 1"/>
                      <a:gd name="T16" fmla="*/ 4 w 11"/>
                      <a:gd name="T17" fmla="*/ 1 h 1"/>
                      <a:gd name="T18" fmla="*/ 5 w 11"/>
                      <a:gd name="T19" fmla="*/ 1 h 1"/>
                      <a:gd name="T20" fmla="*/ 5 w 11"/>
                      <a:gd name="T21" fmla="*/ 1 h 1"/>
                      <a:gd name="T22" fmla="*/ 5 w 11"/>
                      <a:gd name="T23" fmla="*/ 1 h 1"/>
                      <a:gd name="T24" fmla="*/ 5 w 11"/>
                      <a:gd name="T25" fmla="*/ 1 h 1"/>
                      <a:gd name="T26" fmla="*/ 5 w 11"/>
                      <a:gd name="T27" fmla="*/ 1 h 1"/>
                      <a:gd name="T28" fmla="*/ 5 w 11"/>
                      <a:gd name="T29" fmla="*/ 1 h 1"/>
                      <a:gd name="T30" fmla="*/ 5 w 11"/>
                      <a:gd name="T31" fmla="*/ 1 h 1"/>
                      <a:gd name="T32" fmla="*/ 5 w 11"/>
                      <a:gd name="T33" fmla="*/ 1 h 1"/>
                      <a:gd name="T34" fmla="*/ 5 w 11"/>
                      <a:gd name="T35" fmla="*/ 0 h 1"/>
                      <a:gd name="T36" fmla="*/ 5 w 11"/>
                      <a:gd name="T37" fmla="*/ 1 h 1"/>
                      <a:gd name="T38" fmla="*/ 5 w 11"/>
                      <a:gd name="T39" fmla="*/ 0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1"/>
                        </a:lnTo>
                        <a:lnTo>
                          <a:pt x="2" y="0"/>
                        </a:lnTo>
                        <a:lnTo>
                          <a:pt x="3" y="0"/>
                        </a:lnTo>
                        <a:lnTo>
                          <a:pt x="4" y="1"/>
                        </a:lnTo>
                        <a:lnTo>
                          <a:pt x="5" y="1"/>
                        </a:lnTo>
                        <a:lnTo>
                          <a:pt x="6" y="1"/>
                        </a:lnTo>
                        <a:lnTo>
                          <a:pt x="7" y="1"/>
                        </a:lnTo>
                        <a:lnTo>
                          <a:pt x="8" y="1"/>
                        </a:lnTo>
                        <a:lnTo>
                          <a:pt x="9" y="0"/>
                        </a:lnTo>
                        <a:lnTo>
                          <a:pt x="9" y="1"/>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3" name="Freeform 11927"/>
                  <p:cNvSpPr>
                    <a:spLocks/>
                  </p:cNvSpPr>
                  <p:nvPr/>
                </p:nvSpPr>
                <p:spPr bwMode="auto">
                  <a:xfrm>
                    <a:off x="2960" y="1755"/>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1 h 1"/>
                      <a:gd name="T12" fmla="*/ 3 w 5"/>
                      <a:gd name="T13" fmla="*/ 1 h 1"/>
                      <a:gd name="T14" fmla="*/ 3 w 5"/>
                      <a:gd name="T15" fmla="*/ 1 h 1"/>
                      <a:gd name="T16" fmla="*/ 4 w 5"/>
                      <a:gd name="T17" fmla="*/ 1 h 1"/>
                      <a:gd name="T18" fmla="*/ 5 w 5"/>
                      <a:gd name="T19" fmla="*/ 0 h 1"/>
                      <a:gd name="T20" fmla="*/ 5 w 5"/>
                      <a:gd name="T21" fmla="*/ 1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1"/>
                        </a:lnTo>
                        <a:lnTo>
                          <a:pt x="4" y="1"/>
                        </a:lnTo>
                        <a:lnTo>
                          <a:pt x="5"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4" name="Freeform 11928"/>
                  <p:cNvSpPr>
                    <a:spLocks/>
                  </p:cNvSpPr>
                  <p:nvPr/>
                </p:nvSpPr>
                <p:spPr bwMode="auto">
                  <a:xfrm>
                    <a:off x="2965" y="1755"/>
                    <a:ext cx="7" cy="1"/>
                  </a:xfrm>
                  <a:custGeom>
                    <a:avLst/>
                    <a:gdLst>
                      <a:gd name="T0" fmla="*/ 0 w 7"/>
                      <a:gd name="T1" fmla="*/ 1 h 1"/>
                      <a:gd name="T2" fmla="*/ 1 w 7"/>
                      <a:gd name="T3" fmla="*/ 1 h 1"/>
                      <a:gd name="T4" fmla="*/ 1 w 7"/>
                      <a:gd name="T5" fmla="*/ 1 h 1"/>
                      <a:gd name="T6" fmla="*/ 1 w 7"/>
                      <a:gd name="T7" fmla="*/ 1 h 1"/>
                      <a:gd name="T8" fmla="*/ 2 w 7"/>
                      <a:gd name="T9" fmla="*/ 1 h 1"/>
                      <a:gd name="T10" fmla="*/ 3 w 7"/>
                      <a:gd name="T11" fmla="*/ 1 h 1"/>
                      <a:gd name="T12" fmla="*/ 3 w 7"/>
                      <a:gd name="T13" fmla="*/ 1 h 1"/>
                      <a:gd name="T14" fmla="*/ 3 w 7"/>
                      <a:gd name="T15" fmla="*/ 1 h 1"/>
                      <a:gd name="T16" fmla="*/ 4 w 7"/>
                      <a:gd name="T17" fmla="*/ 1 h 1"/>
                      <a:gd name="T18" fmla="*/ 5 w 7"/>
                      <a:gd name="T19" fmla="*/ 1 h 1"/>
                      <a:gd name="T20" fmla="*/ 5 w 7"/>
                      <a:gd name="T21" fmla="*/ 1 h 1"/>
                      <a:gd name="T22" fmla="*/ 5 w 7"/>
                      <a:gd name="T23" fmla="*/ 1 h 1"/>
                      <a:gd name="T24" fmla="*/ 6 w 7"/>
                      <a:gd name="T25" fmla="*/ 1 h 1"/>
                      <a:gd name="T26" fmla="*/ 7 w 7"/>
                      <a:gd name="T27" fmla="*/ 0 h 1"/>
                      <a:gd name="T28" fmla="*/ 7 w 7"/>
                      <a:gd name="T29" fmla="*/ 1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1"/>
                        </a:lnTo>
                        <a:lnTo>
                          <a:pt x="4" y="1"/>
                        </a:lnTo>
                        <a:lnTo>
                          <a:pt x="5" y="1"/>
                        </a:lnTo>
                        <a:lnTo>
                          <a:pt x="6" y="1"/>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5" name="Freeform 11929"/>
                  <p:cNvSpPr>
                    <a:spLocks/>
                  </p:cNvSpPr>
                  <p:nvPr/>
                </p:nvSpPr>
                <p:spPr bwMode="auto">
                  <a:xfrm>
                    <a:off x="2972" y="1755"/>
                    <a:ext cx="3" cy="1"/>
                  </a:xfrm>
                  <a:custGeom>
                    <a:avLst/>
                    <a:gdLst>
                      <a:gd name="T0" fmla="*/ 0 w 3"/>
                      <a:gd name="T1" fmla="*/ 1 h 1"/>
                      <a:gd name="T2" fmla="*/ 1 w 3"/>
                      <a:gd name="T3" fmla="*/ 1 h 1"/>
                      <a:gd name="T4" fmla="*/ 1 w 3"/>
                      <a:gd name="T5" fmla="*/ 1 h 1"/>
                      <a:gd name="T6" fmla="*/ 1 w 3"/>
                      <a:gd name="T7" fmla="*/ 1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6" name="Freeform 11930"/>
                  <p:cNvSpPr>
                    <a:spLocks/>
                  </p:cNvSpPr>
                  <p:nvPr/>
                </p:nvSpPr>
                <p:spPr bwMode="auto">
                  <a:xfrm>
                    <a:off x="2975" y="1755"/>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7" name="Freeform 11931"/>
                  <p:cNvSpPr>
                    <a:spLocks/>
                  </p:cNvSpPr>
                  <p:nvPr/>
                </p:nvSpPr>
                <p:spPr bwMode="auto">
                  <a:xfrm>
                    <a:off x="2977" y="1755"/>
                    <a:ext cx="2" cy="1"/>
                  </a:xfrm>
                  <a:custGeom>
                    <a:avLst/>
                    <a:gdLst>
                      <a:gd name="T0" fmla="*/ 0 w 3"/>
                      <a:gd name="T1" fmla="*/ 0 h 1"/>
                      <a:gd name="T2" fmla="*/ 1 w 3"/>
                      <a:gd name="T3" fmla="*/ 1 h 1"/>
                      <a:gd name="T4" fmla="*/ 1 w 3"/>
                      <a:gd name="T5" fmla="*/ 1 h 1"/>
                      <a:gd name="T6" fmla="*/ 1 w 3"/>
                      <a:gd name="T7" fmla="*/ 1 h 1"/>
                      <a:gd name="T8" fmla="*/ 1 w 3"/>
                      <a:gd name="T9" fmla="*/ 1 h 1"/>
                      <a:gd name="T10" fmla="*/ 1 w 3"/>
                      <a:gd name="T11" fmla="*/ 0 h 1"/>
                      <a:gd name="T12" fmla="*/ 1 w 3"/>
                      <a:gd name="T13" fmla="*/ 1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8" name="Freeform 11932"/>
                  <p:cNvSpPr>
                    <a:spLocks/>
                  </p:cNvSpPr>
                  <p:nvPr/>
                </p:nvSpPr>
                <p:spPr bwMode="auto">
                  <a:xfrm>
                    <a:off x="2979" y="1755"/>
                    <a:ext cx="9"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1 h 1"/>
                      <a:gd name="T12" fmla="*/ 4 w 9"/>
                      <a:gd name="T13" fmla="*/ 1 h 1"/>
                      <a:gd name="T14" fmla="*/ 4 w 9"/>
                      <a:gd name="T15" fmla="*/ 1 h 1"/>
                      <a:gd name="T16" fmla="*/ 4 w 9"/>
                      <a:gd name="T17" fmla="*/ 1 h 1"/>
                      <a:gd name="T18" fmla="*/ 5 w 9"/>
                      <a:gd name="T19" fmla="*/ 1 h 1"/>
                      <a:gd name="T20" fmla="*/ 5 w 9"/>
                      <a:gd name="T21" fmla="*/ 1 h 1"/>
                      <a:gd name="T22" fmla="*/ 5 w 9"/>
                      <a:gd name="T23" fmla="*/ 1 h 1"/>
                      <a:gd name="T24" fmla="*/ 6 w 9"/>
                      <a:gd name="T25" fmla="*/ 0 h 1"/>
                      <a:gd name="T26" fmla="*/ 7 w 9"/>
                      <a:gd name="T27" fmla="*/ 0 h 1"/>
                      <a:gd name="T28" fmla="*/ 7 w 9"/>
                      <a:gd name="T29" fmla="*/ 1 h 1"/>
                      <a:gd name="T30" fmla="*/ 7 w 9"/>
                      <a:gd name="T31" fmla="*/ 0 h 1"/>
                      <a:gd name="T32" fmla="*/ 8 w 9"/>
                      <a:gd name="T33" fmla="*/ 1 h 1"/>
                      <a:gd name="T34" fmla="*/ 9 w 9"/>
                      <a:gd name="T35" fmla="*/ 0 h 1"/>
                      <a:gd name="T36" fmla="*/ 9 w 9"/>
                      <a:gd name="T37" fmla="*/ 1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4" y="1"/>
                        </a:lnTo>
                        <a:lnTo>
                          <a:pt x="5" y="1"/>
                        </a:lnTo>
                        <a:lnTo>
                          <a:pt x="6" y="0"/>
                        </a:lnTo>
                        <a:lnTo>
                          <a:pt x="7" y="0"/>
                        </a:lnTo>
                        <a:lnTo>
                          <a:pt x="7" y="1"/>
                        </a:lnTo>
                        <a:lnTo>
                          <a:pt x="7" y="0"/>
                        </a:lnTo>
                        <a:lnTo>
                          <a:pt x="8" y="1"/>
                        </a:lnTo>
                        <a:lnTo>
                          <a:pt x="9" y="0"/>
                        </a:lnTo>
                        <a:lnTo>
                          <a:pt x="9"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19" name="Freeform 11933"/>
                  <p:cNvSpPr>
                    <a:spLocks/>
                  </p:cNvSpPr>
                  <p:nvPr/>
                </p:nvSpPr>
                <p:spPr bwMode="auto">
                  <a:xfrm>
                    <a:off x="2988" y="1756"/>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0" name="Freeform 11934"/>
                  <p:cNvSpPr>
                    <a:spLocks/>
                  </p:cNvSpPr>
                  <p:nvPr/>
                </p:nvSpPr>
                <p:spPr bwMode="auto">
                  <a:xfrm>
                    <a:off x="2993" y="1755"/>
                    <a:ext cx="25" cy="1"/>
                  </a:xfrm>
                  <a:custGeom>
                    <a:avLst/>
                    <a:gdLst>
                      <a:gd name="T0" fmla="*/ 0 w 26"/>
                      <a:gd name="T1" fmla="*/ 1 h 1"/>
                      <a:gd name="T2" fmla="*/ 1 w 26"/>
                      <a:gd name="T3" fmla="*/ 1 h 1"/>
                      <a:gd name="T4" fmla="*/ 2 w 26"/>
                      <a:gd name="T5" fmla="*/ 1 h 1"/>
                      <a:gd name="T6" fmla="*/ 2 w 26"/>
                      <a:gd name="T7" fmla="*/ 1 h 1"/>
                      <a:gd name="T8" fmla="*/ 2 w 26"/>
                      <a:gd name="T9" fmla="*/ 1 h 1"/>
                      <a:gd name="T10" fmla="*/ 3 w 26"/>
                      <a:gd name="T11" fmla="*/ 1 h 1"/>
                      <a:gd name="T12" fmla="*/ 4 w 26"/>
                      <a:gd name="T13" fmla="*/ 1 h 1"/>
                      <a:gd name="T14" fmla="*/ 4 w 26"/>
                      <a:gd name="T15" fmla="*/ 1 h 1"/>
                      <a:gd name="T16" fmla="*/ 4 w 26"/>
                      <a:gd name="T17" fmla="*/ 1 h 1"/>
                      <a:gd name="T18" fmla="*/ 5 w 26"/>
                      <a:gd name="T19" fmla="*/ 1 h 1"/>
                      <a:gd name="T20" fmla="*/ 5 w 26"/>
                      <a:gd name="T21" fmla="*/ 1 h 1"/>
                      <a:gd name="T22" fmla="*/ 5 w 26"/>
                      <a:gd name="T23" fmla="*/ 1 h 1"/>
                      <a:gd name="T24" fmla="*/ 6 w 26"/>
                      <a:gd name="T25" fmla="*/ 1 h 1"/>
                      <a:gd name="T26" fmla="*/ 7 w 26"/>
                      <a:gd name="T27" fmla="*/ 1 h 1"/>
                      <a:gd name="T28" fmla="*/ 7 w 26"/>
                      <a:gd name="T29" fmla="*/ 1 h 1"/>
                      <a:gd name="T30" fmla="*/ 7 w 26"/>
                      <a:gd name="T31" fmla="*/ 0 h 1"/>
                      <a:gd name="T32" fmla="*/ 8 w 26"/>
                      <a:gd name="T33" fmla="*/ 0 h 1"/>
                      <a:gd name="T34" fmla="*/ 9 w 26"/>
                      <a:gd name="T35" fmla="*/ 1 h 1"/>
                      <a:gd name="T36" fmla="*/ 9 w 26"/>
                      <a:gd name="T37" fmla="*/ 1 h 1"/>
                      <a:gd name="T38" fmla="*/ 9 w 26"/>
                      <a:gd name="T39" fmla="*/ 1 h 1"/>
                      <a:gd name="T40" fmla="*/ 10 w 26"/>
                      <a:gd name="T41" fmla="*/ 1 h 1"/>
                      <a:gd name="T42" fmla="*/ 10 w 26"/>
                      <a:gd name="T43" fmla="*/ 1 h 1"/>
                      <a:gd name="T44" fmla="*/ 10 w 26"/>
                      <a:gd name="T45" fmla="*/ 1 h 1"/>
                      <a:gd name="T46" fmla="*/ 11 w 26"/>
                      <a:gd name="T47" fmla="*/ 1 h 1"/>
                      <a:gd name="T48" fmla="*/ 12 w 26"/>
                      <a:gd name="T49" fmla="*/ 1 h 1"/>
                      <a:gd name="T50" fmla="*/ 12 w 26"/>
                      <a:gd name="T51" fmla="*/ 1 h 1"/>
                      <a:gd name="T52" fmla="*/ 12 w 26"/>
                      <a:gd name="T53" fmla="*/ 1 h 1"/>
                      <a:gd name="T54" fmla="*/ 13 w 26"/>
                      <a:gd name="T55" fmla="*/ 1 h 1"/>
                      <a:gd name="T56" fmla="*/ 13 w 26"/>
                      <a:gd name="T57" fmla="*/ 1 h 1"/>
                      <a:gd name="T58" fmla="*/ 13 w 26"/>
                      <a:gd name="T59" fmla="*/ 1 h 1"/>
                      <a:gd name="T60" fmla="*/ 13 w 26"/>
                      <a:gd name="T61" fmla="*/ 1 h 1"/>
                      <a:gd name="T62" fmla="*/ 13 w 26"/>
                      <a:gd name="T63" fmla="*/ 1 h 1"/>
                      <a:gd name="T64" fmla="*/ 13 w 26"/>
                      <a:gd name="T65" fmla="*/ 1 h 1"/>
                      <a:gd name="T66" fmla="*/ 13 w 26"/>
                      <a:gd name="T67" fmla="*/ 1 h 1"/>
                      <a:gd name="T68" fmla="*/ 13 w 26"/>
                      <a:gd name="T69" fmla="*/ 1 h 1"/>
                      <a:gd name="T70" fmla="*/ 13 w 26"/>
                      <a:gd name="T71" fmla="*/ 1 h 1"/>
                      <a:gd name="T72" fmla="*/ 13 w 26"/>
                      <a:gd name="T73" fmla="*/ 1 h 1"/>
                      <a:gd name="T74" fmla="*/ 13 w 26"/>
                      <a:gd name="T75" fmla="*/ 1 h 1"/>
                      <a:gd name="T76" fmla="*/ 13 w 26"/>
                      <a:gd name="T77" fmla="*/ 1 h 1"/>
                      <a:gd name="T78" fmla="*/ 13 w 26"/>
                      <a:gd name="T79" fmla="*/ 1 h 1"/>
                      <a:gd name="T80" fmla="*/ 13 w 26"/>
                      <a:gd name="T81" fmla="*/ 1 h 1"/>
                      <a:gd name="T82" fmla="*/ 13 w 26"/>
                      <a:gd name="T83" fmla="*/ 0 h 1"/>
                      <a:gd name="T84" fmla="*/ 13 w 26"/>
                      <a:gd name="T85" fmla="*/ 1 h 1"/>
                      <a:gd name="T86" fmla="*/ 13 w 26"/>
                      <a:gd name="T87" fmla="*/ 1 h 1"/>
                      <a:gd name="T88" fmla="*/ 13 w 26"/>
                      <a:gd name="T89" fmla="*/ 1 h 1"/>
                      <a:gd name="T90" fmla="*/ 13 w 26"/>
                      <a:gd name="T91" fmla="*/ 1 h 1"/>
                      <a:gd name="T92" fmla="*/ 13 w 26"/>
                      <a:gd name="T93" fmla="*/ 1 h 1"/>
                      <a:gd name="T94" fmla="*/ 13 w 26"/>
                      <a:gd name="T95" fmla="*/ 1 h 1"/>
                      <a:gd name="T96" fmla="*/ 13 w 26"/>
                      <a:gd name="T97" fmla="*/ 1 h 1"/>
                      <a:gd name="T98" fmla="*/ 13 w 26"/>
                      <a:gd name="T99" fmla="*/ 1 h 1"/>
                      <a:gd name="T100" fmla="*/ 13 w 26"/>
                      <a:gd name="T101" fmla="*/ 1 h 1"/>
                      <a:gd name="T102" fmla="*/ 13 w 26"/>
                      <a:gd name="T103" fmla="*/ 1 h 1"/>
                      <a:gd name="T104" fmla="*/ 13 w 26"/>
                      <a:gd name="T105" fmla="*/ 1 h 1"/>
                      <a:gd name="T106" fmla="*/ 13 w 26"/>
                      <a:gd name="T107" fmla="*/ 1 h 1"/>
                      <a:gd name="T108" fmla="*/ 14 w 26"/>
                      <a:gd name="T109" fmla="*/ 1 h 1"/>
                      <a:gd name="T110" fmla="*/ 14 w 26"/>
                      <a:gd name="T111" fmla="*/ 1 h 1"/>
                      <a:gd name="T112" fmla="*/ 14 w 26"/>
                      <a:gd name="T113" fmla="*/ 1 h 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 h="1">
                        <a:moveTo>
                          <a:pt x="0" y="1"/>
                        </a:moveTo>
                        <a:lnTo>
                          <a:pt x="1" y="1"/>
                        </a:lnTo>
                        <a:lnTo>
                          <a:pt x="2" y="1"/>
                        </a:lnTo>
                        <a:lnTo>
                          <a:pt x="3" y="1"/>
                        </a:lnTo>
                        <a:lnTo>
                          <a:pt x="4" y="1"/>
                        </a:lnTo>
                        <a:lnTo>
                          <a:pt x="5" y="1"/>
                        </a:lnTo>
                        <a:lnTo>
                          <a:pt x="6" y="1"/>
                        </a:lnTo>
                        <a:lnTo>
                          <a:pt x="7" y="1"/>
                        </a:lnTo>
                        <a:lnTo>
                          <a:pt x="7" y="0"/>
                        </a:lnTo>
                        <a:lnTo>
                          <a:pt x="8" y="0"/>
                        </a:lnTo>
                        <a:lnTo>
                          <a:pt x="9" y="1"/>
                        </a:lnTo>
                        <a:lnTo>
                          <a:pt x="10" y="1"/>
                        </a:lnTo>
                        <a:lnTo>
                          <a:pt x="11" y="1"/>
                        </a:lnTo>
                        <a:lnTo>
                          <a:pt x="12" y="1"/>
                        </a:lnTo>
                        <a:lnTo>
                          <a:pt x="13" y="1"/>
                        </a:lnTo>
                        <a:lnTo>
                          <a:pt x="14" y="1"/>
                        </a:lnTo>
                        <a:lnTo>
                          <a:pt x="15" y="1"/>
                        </a:lnTo>
                        <a:lnTo>
                          <a:pt x="16" y="1"/>
                        </a:lnTo>
                        <a:lnTo>
                          <a:pt x="17" y="1"/>
                        </a:lnTo>
                        <a:lnTo>
                          <a:pt x="18" y="1"/>
                        </a:lnTo>
                        <a:lnTo>
                          <a:pt x="19" y="1"/>
                        </a:lnTo>
                        <a:lnTo>
                          <a:pt x="19" y="0"/>
                        </a:lnTo>
                        <a:lnTo>
                          <a:pt x="20" y="1"/>
                        </a:lnTo>
                        <a:lnTo>
                          <a:pt x="21" y="1"/>
                        </a:lnTo>
                        <a:lnTo>
                          <a:pt x="22" y="1"/>
                        </a:lnTo>
                        <a:lnTo>
                          <a:pt x="23" y="1"/>
                        </a:lnTo>
                        <a:lnTo>
                          <a:pt x="24" y="1"/>
                        </a:lnTo>
                        <a:lnTo>
                          <a:pt x="25" y="1"/>
                        </a:lnTo>
                        <a:lnTo>
                          <a:pt x="26"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1" name="Freeform 11935"/>
                  <p:cNvSpPr>
                    <a:spLocks/>
                  </p:cNvSpPr>
                  <p:nvPr/>
                </p:nvSpPr>
                <p:spPr bwMode="auto">
                  <a:xfrm>
                    <a:off x="3018" y="1698"/>
                    <a:ext cx="34" cy="58"/>
                  </a:xfrm>
                  <a:custGeom>
                    <a:avLst/>
                    <a:gdLst>
                      <a:gd name="T0" fmla="*/ 1 w 35"/>
                      <a:gd name="T1" fmla="*/ 40 h 60"/>
                      <a:gd name="T2" fmla="*/ 2 w 35"/>
                      <a:gd name="T3" fmla="*/ 40 h 60"/>
                      <a:gd name="T4" fmla="*/ 3 w 35"/>
                      <a:gd name="T5" fmla="*/ 40 h 60"/>
                      <a:gd name="T6" fmla="*/ 3 w 35"/>
                      <a:gd name="T7" fmla="*/ 40 h 60"/>
                      <a:gd name="T8" fmla="*/ 5 w 35"/>
                      <a:gd name="T9" fmla="*/ 40 h 60"/>
                      <a:gd name="T10" fmla="*/ 5 w 35"/>
                      <a:gd name="T11" fmla="*/ 40 h 60"/>
                      <a:gd name="T12" fmla="*/ 7 w 35"/>
                      <a:gd name="T13" fmla="*/ 40 h 60"/>
                      <a:gd name="T14" fmla="*/ 7 w 35"/>
                      <a:gd name="T15" fmla="*/ 40 h 60"/>
                      <a:gd name="T16" fmla="*/ 9 w 35"/>
                      <a:gd name="T17" fmla="*/ 40 h 60"/>
                      <a:gd name="T18" fmla="*/ 9 w 35"/>
                      <a:gd name="T19" fmla="*/ 40 h 60"/>
                      <a:gd name="T20" fmla="*/ 10 w 35"/>
                      <a:gd name="T21" fmla="*/ 40 h 60"/>
                      <a:gd name="T22" fmla="*/ 11 w 35"/>
                      <a:gd name="T23" fmla="*/ 40 h 60"/>
                      <a:gd name="T24" fmla="*/ 12 w 35"/>
                      <a:gd name="T25" fmla="*/ 40 h 60"/>
                      <a:gd name="T26" fmla="*/ 13 w 35"/>
                      <a:gd name="T27" fmla="*/ 40 h 60"/>
                      <a:gd name="T28" fmla="*/ 14 w 35"/>
                      <a:gd name="T29" fmla="*/ 40 h 60"/>
                      <a:gd name="T30" fmla="*/ 15 w 35"/>
                      <a:gd name="T31" fmla="*/ 39 h 60"/>
                      <a:gd name="T32" fmla="*/ 16 w 35"/>
                      <a:gd name="T33" fmla="*/ 39 h 60"/>
                      <a:gd name="T34" fmla="*/ 17 w 35"/>
                      <a:gd name="T35" fmla="*/ 38 h 60"/>
                      <a:gd name="T36" fmla="*/ 17 w 35"/>
                      <a:gd name="T37" fmla="*/ 38 h 60"/>
                      <a:gd name="T38" fmla="*/ 17 w 35"/>
                      <a:gd name="T39" fmla="*/ 37 h 60"/>
                      <a:gd name="T40" fmla="*/ 17 w 35"/>
                      <a:gd name="T41" fmla="*/ 36 h 60"/>
                      <a:gd name="T42" fmla="*/ 17 w 35"/>
                      <a:gd name="T43" fmla="*/ 35 h 60"/>
                      <a:gd name="T44" fmla="*/ 17 w 35"/>
                      <a:gd name="T45" fmla="*/ 34 h 60"/>
                      <a:gd name="T46" fmla="*/ 17 w 35"/>
                      <a:gd name="T47" fmla="*/ 33 h 60"/>
                      <a:gd name="T48" fmla="*/ 17 w 35"/>
                      <a:gd name="T49" fmla="*/ 28 h 60"/>
                      <a:gd name="T50" fmla="*/ 17 w 35"/>
                      <a:gd name="T51" fmla="*/ 25 h 60"/>
                      <a:gd name="T52" fmla="*/ 17 w 35"/>
                      <a:gd name="T53" fmla="*/ 20 h 60"/>
                      <a:gd name="T54" fmla="*/ 17 w 35"/>
                      <a:gd name="T55" fmla="*/ 16 h 60"/>
                      <a:gd name="T56" fmla="*/ 17 w 35"/>
                      <a:gd name="T57" fmla="*/ 15 h 60"/>
                      <a:gd name="T58" fmla="*/ 17 w 35"/>
                      <a:gd name="T59" fmla="*/ 15 h 60"/>
                      <a:gd name="T60" fmla="*/ 17 w 35"/>
                      <a:gd name="T61" fmla="*/ 13 h 60"/>
                      <a:gd name="T62" fmla="*/ 17 w 35"/>
                      <a:gd name="T63" fmla="*/ 10 h 60"/>
                      <a:gd name="T64" fmla="*/ 19 w 35"/>
                      <a:gd name="T65" fmla="*/ 6 h 60"/>
                      <a:gd name="T66" fmla="*/ 19 w 35"/>
                      <a:gd name="T67" fmla="*/ 4 h 60"/>
                      <a:gd name="T68" fmla="*/ 21 w 35"/>
                      <a:gd name="T69" fmla="*/ 1 h 60"/>
                      <a:gd name="T70" fmla="*/ 21 w 35"/>
                      <a:gd name="T71" fmla="*/ 0 h 60"/>
                      <a:gd name="T72" fmla="*/ 23 w 35"/>
                      <a:gd name="T73" fmla="*/ 0 h 60"/>
                      <a:gd name="T74" fmla="*/ 23 w 35"/>
                      <a:gd name="T75" fmla="*/ 0 h 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5" h="60">
                        <a:moveTo>
                          <a:pt x="0" y="60"/>
                        </a:moveTo>
                        <a:lnTo>
                          <a:pt x="1" y="60"/>
                        </a:lnTo>
                        <a:lnTo>
                          <a:pt x="2" y="60"/>
                        </a:lnTo>
                        <a:lnTo>
                          <a:pt x="3" y="60"/>
                        </a:lnTo>
                        <a:lnTo>
                          <a:pt x="4" y="60"/>
                        </a:lnTo>
                        <a:lnTo>
                          <a:pt x="5" y="60"/>
                        </a:lnTo>
                        <a:lnTo>
                          <a:pt x="6" y="60"/>
                        </a:lnTo>
                        <a:lnTo>
                          <a:pt x="7" y="60"/>
                        </a:lnTo>
                        <a:lnTo>
                          <a:pt x="8" y="60"/>
                        </a:lnTo>
                        <a:lnTo>
                          <a:pt x="9" y="60"/>
                        </a:lnTo>
                        <a:lnTo>
                          <a:pt x="10" y="59"/>
                        </a:lnTo>
                        <a:lnTo>
                          <a:pt x="10" y="60"/>
                        </a:lnTo>
                        <a:lnTo>
                          <a:pt x="10" y="59"/>
                        </a:lnTo>
                        <a:lnTo>
                          <a:pt x="11" y="60"/>
                        </a:lnTo>
                        <a:lnTo>
                          <a:pt x="12" y="59"/>
                        </a:lnTo>
                        <a:lnTo>
                          <a:pt x="13" y="59"/>
                        </a:lnTo>
                        <a:lnTo>
                          <a:pt x="14" y="59"/>
                        </a:lnTo>
                        <a:lnTo>
                          <a:pt x="14" y="58"/>
                        </a:lnTo>
                        <a:lnTo>
                          <a:pt x="15" y="58"/>
                        </a:lnTo>
                        <a:lnTo>
                          <a:pt x="16" y="57"/>
                        </a:lnTo>
                        <a:lnTo>
                          <a:pt x="17" y="56"/>
                        </a:lnTo>
                        <a:lnTo>
                          <a:pt x="17" y="55"/>
                        </a:lnTo>
                        <a:lnTo>
                          <a:pt x="18" y="54"/>
                        </a:lnTo>
                        <a:lnTo>
                          <a:pt x="19" y="53"/>
                        </a:lnTo>
                        <a:lnTo>
                          <a:pt x="19" y="52"/>
                        </a:lnTo>
                        <a:lnTo>
                          <a:pt x="20" y="50"/>
                        </a:lnTo>
                        <a:lnTo>
                          <a:pt x="21" y="49"/>
                        </a:lnTo>
                        <a:lnTo>
                          <a:pt x="21" y="47"/>
                        </a:lnTo>
                        <a:lnTo>
                          <a:pt x="22" y="45"/>
                        </a:lnTo>
                        <a:lnTo>
                          <a:pt x="22" y="43"/>
                        </a:lnTo>
                        <a:lnTo>
                          <a:pt x="23" y="40"/>
                        </a:lnTo>
                        <a:lnTo>
                          <a:pt x="24" y="37"/>
                        </a:lnTo>
                        <a:lnTo>
                          <a:pt x="24" y="34"/>
                        </a:lnTo>
                        <a:lnTo>
                          <a:pt x="25" y="32"/>
                        </a:lnTo>
                        <a:lnTo>
                          <a:pt x="26" y="28"/>
                        </a:lnTo>
                        <a:lnTo>
                          <a:pt x="26" y="25"/>
                        </a:lnTo>
                        <a:lnTo>
                          <a:pt x="27" y="22"/>
                        </a:lnTo>
                        <a:lnTo>
                          <a:pt x="28" y="19"/>
                        </a:lnTo>
                        <a:lnTo>
                          <a:pt x="28" y="16"/>
                        </a:lnTo>
                        <a:lnTo>
                          <a:pt x="29" y="13"/>
                        </a:lnTo>
                        <a:lnTo>
                          <a:pt x="29" y="10"/>
                        </a:lnTo>
                        <a:lnTo>
                          <a:pt x="30" y="8"/>
                        </a:lnTo>
                        <a:lnTo>
                          <a:pt x="31" y="6"/>
                        </a:lnTo>
                        <a:lnTo>
                          <a:pt x="31" y="4"/>
                        </a:lnTo>
                        <a:lnTo>
                          <a:pt x="32" y="2"/>
                        </a:lnTo>
                        <a:lnTo>
                          <a:pt x="33" y="1"/>
                        </a:lnTo>
                        <a:lnTo>
                          <a:pt x="33" y="0"/>
                        </a:lnTo>
                        <a:lnTo>
                          <a:pt x="34" y="0"/>
                        </a:lnTo>
                        <a:lnTo>
                          <a:pt x="35" y="0"/>
                        </a:lnTo>
                        <a:lnTo>
                          <a:pt x="35" y="1"/>
                        </a:lnTo>
                        <a:lnTo>
                          <a:pt x="3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2" name="Freeform 11936"/>
                  <p:cNvSpPr>
                    <a:spLocks/>
                  </p:cNvSpPr>
                  <p:nvPr/>
                </p:nvSpPr>
                <p:spPr bwMode="auto">
                  <a:xfrm>
                    <a:off x="3052" y="1699"/>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3" name="Freeform 11937"/>
                  <p:cNvSpPr>
                    <a:spLocks/>
                  </p:cNvSpPr>
                  <p:nvPr/>
                </p:nvSpPr>
                <p:spPr bwMode="auto">
                  <a:xfrm>
                    <a:off x="3052" y="1701"/>
                    <a:ext cx="2" cy="6"/>
                  </a:xfrm>
                  <a:custGeom>
                    <a:avLst/>
                    <a:gdLst>
                      <a:gd name="T0" fmla="*/ 0 w 2"/>
                      <a:gd name="T1" fmla="*/ 0 h 6"/>
                      <a:gd name="T2" fmla="*/ 1 w 2"/>
                      <a:gd name="T3" fmla="*/ 2 h 6"/>
                      <a:gd name="T4" fmla="*/ 2 w 2"/>
                      <a:gd name="T5" fmla="*/ 4 h 6"/>
                      <a:gd name="T6" fmla="*/ 2 w 2"/>
                      <a:gd name="T7" fmla="*/ 6 h 6"/>
                      <a:gd name="T8" fmla="*/ 2 w 2"/>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4" name="Freeform 11938"/>
                  <p:cNvSpPr>
                    <a:spLocks/>
                  </p:cNvSpPr>
                  <p:nvPr/>
                </p:nvSpPr>
                <p:spPr bwMode="auto">
                  <a:xfrm>
                    <a:off x="3054" y="1707"/>
                    <a:ext cx="2" cy="9"/>
                  </a:xfrm>
                  <a:custGeom>
                    <a:avLst/>
                    <a:gdLst>
                      <a:gd name="T0" fmla="*/ 0 w 2"/>
                      <a:gd name="T1" fmla="*/ 0 h 9"/>
                      <a:gd name="T2" fmla="*/ 1 w 2"/>
                      <a:gd name="T3" fmla="*/ 3 h 9"/>
                      <a:gd name="T4" fmla="*/ 2 w 2"/>
                      <a:gd name="T5" fmla="*/ 6 h 9"/>
                      <a:gd name="T6" fmla="*/ 2 w 2"/>
                      <a:gd name="T7" fmla="*/ 9 h 9"/>
                      <a:gd name="T8" fmla="*/ 2 w 2"/>
                      <a:gd name="T9" fmla="*/ 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3"/>
                        </a:lnTo>
                        <a:lnTo>
                          <a:pt x="2" y="6"/>
                        </a:lnTo>
                        <a:lnTo>
                          <a:pt x="2" y="9"/>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5" name="Freeform 11939"/>
                  <p:cNvSpPr>
                    <a:spLocks/>
                  </p:cNvSpPr>
                  <p:nvPr/>
                </p:nvSpPr>
                <p:spPr bwMode="auto">
                  <a:xfrm>
                    <a:off x="3056" y="1716"/>
                    <a:ext cx="1" cy="4"/>
                  </a:xfrm>
                  <a:custGeom>
                    <a:avLst/>
                    <a:gdLst>
                      <a:gd name="T0" fmla="*/ 0 w 1"/>
                      <a:gd name="T1" fmla="*/ 0 h 5"/>
                      <a:gd name="T2" fmla="*/ 1 w 1"/>
                      <a:gd name="T3" fmla="*/ 2 h 5"/>
                      <a:gd name="T4" fmla="*/ 1 w 1"/>
                      <a:gd name="T5" fmla="*/ 2 h 5"/>
                      <a:gd name="T6" fmla="*/ 1 w 1"/>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lnTo>
                          <a:pt x="1" y="2"/>
                        </a:lnTo>
                        <a:lnTo>
                          <a:pt x="1" y="5"/>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6" name="Freeform 11940"/>
                  <p:cNvSpPr>
                    <a:spLocks/>
                  </p:cNvSpPr>
                  <p:nvPr/>
                </p:nvSpPr>
                <p:spPr bwMode="auto">
                  <a:xfrm>
                    <a:off x="3057" y="1720"/>
                    <a:ext cx="2" cy="9"/>
                  </a:xfrm>
                  <a:custGeom>
                    <a:avLst/>
                    <a:gdLst>
                      <a:gd name="T0" fmla="*/ 0 w 2"/>
                      <a:gd name="T1" fmla="*/ 0 h 9"/>
                      <a:gd name="T2" fmla="*/ 1 w 2"/>
                      <a:gd name="T3" fmla="*/ 3 h 9"/>
                      <a:gd name="T4" fmla="*/ 2 w 2"/>
                      <a:gd name="T5" fmla="*/ 6 h 9"/>
                      <a:gd name="T6" fmla="*/ 2 w 2"/>
                      <a:gd name="T7" fmla="*/ 9 h 9"/>
                      <a:gd name="T8" fmla="*/ 2 w 2"/>
                      <a:gd name="T9" fmla="*/ 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3"/>
                        </a:lnTo>
                        <a:lnTo>
                          <a:pt x="2" y="6"/>
                        </a:lnTo>
                        <a:lnTo>
                          <a:pt x="2" y="9"/>
                        </a:lnTo>
                        <a:lnTo>
                          <a:pt x="2" y="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7" name="Freeform 11941"/>
                  <p:cNvSpPr>
                    <a:spLocks/>
                  </p:cNvSpPr>
                  <p:nvPr/>
                </p:nvSpPr>
                <p:spPr bwMode="auto">
                  <a:xfrm>
                    <a:off x="3059" y="1729"/>
                    <a:ext cx="2" cy="7"/>
                  </a:xfrm>
                  <a:custGeom>
                    <a:avLst/>
                    <a:gdLst>
                      <a:gd name="T0" fmla="*/ 0 w 2"/>
                      <a:gd name="T1" fmla="*/ 0 h 7"/>
                      <a:gd name="T2" fmla="*/ 1 w 2"/>
                      <a:gd name="T3" fmla="*/ 3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8" name="Freeform 11942"/>
                  <p:cNvSpPr>
                    <a:spLocks/>
                  </p:cNvSpPr>
                  <p:nvPr/>
                </p:nvSpPr>
                <p:spPr bwMode="auto">
                  <a:xfrm>
                    <a:off x="3061" y="1736"/>
                    <a:ext cx="2" cy="6"/>
                  </a:xfrm>
                  <a:custGeom>
                    <a:avLst/>
                    <a:gdLst>
                      <a:gd name="T0" fmla="*/ 0 w 2"/>
                      <a:gd name="T1" fmla="*/ 0 h 7"/>
                      <a:gd name="T2" fmla="*/ 1 w 2"/>
                      <a:gd name="T3" fmla="*/ 3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29" name="Freeform 11943"/>
                  <p:cNvSpPr>
                    <a:spLocks/>
                  </p:cNvSpPr>
                  <p:nvPr/>
                </p:nvSpPr>
                <p:spPr bwMode="auto">
                  <a:xfrm>
                    <a:off x="3063" y="1742"/>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0" name="Freeform 11944"/>
                  <p:cNvSpPr>
                    <a:spLocks/>
                  </p:cNvSpPr>
                  <p:nvPr/>
                </p:nvSpPr>
                <p:spPr bwMode="auto">
                  <a:xfrm>
                    <a:off x="3064" y="1745"/>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1" name="Freeform 11945"/>
                  <p:cNvSpPr>
                    <a:spLocks/>
                  </p:cNvSpPr>
                  <p:nvPr/>
                </p:nvSpPr>
                <p:spPr bwMode="auto">
                  <a:xfrm>
                    <a:off x="3066" y="1749"/>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2" name="Freeform 11946"/>
                  <p:cNvSpPr>
                    <a:spLocks/>
                  </p:cNvSpPr>
                  <p:nvPr/>
                </p:nvSpPr>
                <p:spPr bwMode="auto">
                  <a:xfrm>
                    <a:off x="3068" y="1752"/>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3" name="Freeform 11947"/>
                  <p:cNvSpPr>
                    <a:spLocks/>
                  </p:cNvSpPr>
                  <p:nvPr/>
                </p:nvSpPr>
                <p:spPr bwMode="auto">
                  <a:xfrm>
                    <a:off x="3070" y="1753"/>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4" name="Freeform 11948"/>
                  <p:cNvSpPr>
                    <a:spLocks/>
                  </p:cNvSpPr>
                  <p:nvPr/>
                </p:nvSpPr>
                <p:spPr bwMode="auto">
                  <a:xfrm>
                    <a:off x="3071" y="175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5" name="Freeform 11949"/>
                  <p:cNvSpPr>
                    <a:spLocks/>
                  </p:cNvSpPr>
                  <p:nvPr/>
                </p:nvSpPr>
                <p:spPr bwMode="auto">
                  <a:xfrm>
                    <a:off x="3073"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6" name="Freeform 11950"/>
                  <p:cNvSpPr>
                    <a:spLocks/>
                  </p:cNvSpPr>
                  <p:nvPr/>
                </p:nvSpPr>
                <p:spPr bwMode="auto">
                  <a:xfrm>
                    <a:off x="3075"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7" name="Freeform 11951"/>
                  <p:cNvSpPr>
                    <a:spLocks/>
                  </p:cNvSpPr>
                  <p:nvPr/>
                </p:nvSpPr>
                <p:spPr bwMode="auto">
                  <a:xfrm>
                    <a:off x="3076" y="1755"/>
                    <a:ext cx="3" cy="1"/>
                  </a:xfrm>
                  <a:custGeom>
                    <a:avLst/>
                    <a:gdLst>
                      <a:gd name="T0" fmla="*/ 0 w 4"/>
                      <a:gd name="T1" fmla="*/ 0 h 1"/>
                      <a:gd name="T2" fmla="*/ 1 w 4"/>
                      <a:gd name="T3" fmla="*/ 0 h 1"/>
                      <a:gd name="T4" fmla="*/ 2 w 4"/>
                      <a:gd name="T5" fmla="*/ 0 h 1"/>
                      <a:gd name="T6" fmla="*/ 2 w 4"/>
                      <a:gd name="T7" fmla="*/ 1 h 1"/>
                      <a:gd name="T8" fmla="*/ 2 w 4"/>
                      <a:gd name="T9" fmla="*/ 0 h 1"/>
                      <a:gd name="T10" fmla="*/ 2 w 4"/>
                      <a:gd name="T11" fmla="*/ 0 h 1"/>
                      <a:gd name="T12" fmla="*/ 2 w 4"/>
                      <a:gd name="T13" fmla="*/ 0 h 1"/>
                      <a:gd name="T14" fmla="*/ 2 w 4"/>
                      <a:gd name="T15" fmla="*/ 1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2" y="1"/>
                        </a:lnTo>
                        <a:lnTo>
                          <a:pt x="2" y="0"/>
                        </a:lnTo>
                        <a:lnTo>
                          <a:pt x="3" y="0"/>
                        </a:lnTo>
                        <a:lnTo>
                          <a:pt x="4" y="0"/>
                        </a:lnTo>
                        <a:lnTo>
                          <a:pt x="4" y="1"/>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8" name="Freeform 11952"/>
                  <p:cNvSpPr>
                    <a:spLocks/>
                  </p:cNvSpPr>
                  <p:nvPr/>
                </p:nvSpPr>
                <p:spPr bwMode="auto">
                  <a:xfrm>
                    <a:off x="3079" y="1755"/>
                    <a:ext cx="3" cy="1"/>
                  </a:xfrm>
                  <a:custGeom>
                    <a:avLst/>
                    <a:gdLst>
                      <a:gd name="T0" fmla="*/ 0 w 3"/>
                      <a:gd name="T1" fmla="*/ 1 h 1"/>
                      <a:gd name="T2" fmla="*/ 1 w 3"/>
                      <a:gd name="T3" fmla="*/ 1 h 1"/>
                      <a:gd name="T4" fmla="*/ 2 w 3"/>
                      <a:gd name="T5" fmla="*/ 0 h 1"/>
                      <a:gd name="T6" fmla="*/ 2 w 3"/>
                      <a:gd name="T7" fmla="*/ 1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0"/>
                        </a:lnTo>
                        <a:lnTo>
                          <a:pt x="2"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39" name="Freeform 11953"/>
                  <p:cNvSpPr>
                    <a:spLocks/>
                  </p:cNvSpPr>
                  <p:nvPr/>
                </p:nvSpPr>
                <p:spPr bwMode="auto">
                  <a:xfrm>
                    <a:off x="3082" y="1756"/>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6 w 9"/>
                      <a:gd name="T21" fmla="*/ 0 h 1"/>
                      <a:gd name="T22" fmla="*/ 6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0" name="Freeform 11954"/>
                  <p:cNvSpPr>
                    <a:spLocks/>
                  </p:cNvSpPr>
                  <p:nvPr/>
                </p:nvSpPr>
                <p:spPr bwMode="auto">
                  <a:xfrm>
                    <a:off x="3091"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1" name="Freeform 11955"/>
                  <p:cNvSpPr>
                    <a:spLocks/>
                  </p:cNvSpPr>
                  <p:nvPr/>
                </p:nvSpPr>
                <p:spPr bwMode="auto">
                  <a:xfrm>
                    <a:off x="3093" y="175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2" name="Freeform 11956"/>
                  <p:cNvSpPr>
                    <a:spLocks/>
                  </p:cNvSpPr>
                  <p:nvPr/>
                </p:nvSpPr>
                <p:spPr bwMode="auto">
                  <a:xfrm>
                    <a:off x="3094"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3" name="Freeform 11957"/>
                  <p:cNvSpPr>
                    <a:spLocks/>
                  </p:cNvSpPr>
                  <p:nvPr/>
                </p:nvSpPr>
                <p:spPr bwMode="auto">
                  <a:xfrm>
                    <a:off x="3096" y="1754"/>
                    <a:ext cx="23" cy="2"/>
                  </a:xfrm>
                  <a:custGeom>
                    <a:avLst/>
                    <a:gdLst>
                      <a:gd name="T0" fmla="*/ 0 w 24"/>
                      <a:gd name="T1" fmla="*/ 2 h 2"/>
                      <a:gd name="T2" fmla="*/ 1 w 24"/>
                      <a:gd name="T3" fmla="*/ 2 h 2"/>
                      <a:gd name="T4" fmla="*/ 2 w 24"/>
                      <a:gd name="T5" fmla="*/ 2 h 2"/>
                      <a:gd name="T6" fmla="*/ 2 w 24"/>
                      <a:gd name="T7" fmla="*/ 2 h 2"/>
                      <a:gd name="T8" fmla="*/ 2 w 24"/>
                      <a:gd name="T9" fmla="*/ 2 h 2"/>
                      <a:gd name="T10" fmla="*/ 3 w 24"/>
                      <a:gd name="T11" fmla="*/ 2 h 2"/>
                      <a:gd name="T12" fmla="*/ 4 w 24"/>
                      <a:gd name="T13" fmla="*/ 2 h 2"/>
                      <a:gd name="T14" fmla="*/ 4 w 24"/>
                      <a:gd name="T15" fmla="*/ 2 h 2"/>
                      <a:gd name="T16" fmla="*/ 4 w 24"/>
                      <a:gd name="T17" fmla="*/ 2 h 2"/>
                      <a:gd name="T18" fmla="*/ 5 w 24"/>
                      <a:gd name="T19" fmla="*/ 2 h 2"/>
                      <a:gd name="T20" fmla="*/ 5 w 24"/>
                      <a:gd name="T21" fmla="*/ 2 h 2"/>
                      <a:gd name="T22" fmla="*/ 5 w 24"/>
                      <a:gd name="T23" fmla="*/ 2 h 2"/>
                      <a:gd name="T24" fmla="*/ 6 w 24"/>
                      <a:gd name="T25" fmla="*/ 2 h 2"/>
                      <a:gd name="T26" fmla="*/ 7 w 24"/>
                      <a:gd name="T27" fmla="*/ 2 h 2"/>
                      <a:gd name="T28" fmla="*/ 7 w 24"/>
                      <a:gd name="T29" fmla="*/ 2 h 2"/>
                      <a:gd name="T30" fmla="*/ 7 w 24"/>
                      <a:gd name="T31" fmla="*/ 2 h 2"/>
                      <a:gd name="T32" fmla="*/ 8 w 24"/>
                      <a:gd name="T33" fmla="*/ 2 h 2"/>
                      <a:gd name="T34" fmla="*/ 9 w 24"/>
                      <a:gd name="T35" fmla="*/ 1 h 2"/>
                      <a:gd name="T36" fmla="*/ 9 w 24"/>
                      <a:gd name="T37" fmla="*/ 1 h 2"/>
                      <a:gd name="T38" fmla="*/ 9 w 24"/>
                      <a:gd name="T39" fmla="*/ 1 h 2"/>
                      <a:gd name="T40" fmla="*/ 10 w 24"/>
                      <a:gd name="T41" fmla="*/ 1 h 2"/>
                      <a:gd name="T42" fmla="*/ 11 w 24"/>
                      <a:gd name="T43" fmla="*/ 1 h 2"/>
                      <a:gd name="T44" fmla="*/ 11 w 24"/>
                      <a:gd name="T45" fmla="*/ 1 h 2"/>
                      <a:gd name="T46" fmla="*/ 11 w 24"/>
                      <a:gd name="T47" fmla="*/ 1 h 2"/>
                      <a:gd name="T48" fmla="*/ 12 w 24"/>
                      <a:gd name="T49" fmla="*/ 1 h 2"/>
                      <a:gd name="T50" fmla="*/ 12 w 24"/>
                      <a:gd name="T51" fmla="*/ 1 h 2"/>
                      <a:gd name="T52" fmla="*/ 12 w 24"/>
                      <a:gd name="T53" fmla="*/ 1 h 2"/>
                      <a:gd name="T54" fmla="*/ 12 w 24"/>
                      <a:gd name="T55" fmla="*/ 1 h 2"/>
                      <a:gd name="T56" fmla="*/ 12 w 24"/>
                      <a:gd name="T57" fmla="*/ 1 h 2"/>
                      <a:gd name="T58" fmla="*/ 12 w 24"/>
                      <a:gd name="T59" fmla="*/ 1 h 2"/>
                      <a:gd name="T60" fmla="*/ 12 w 24"/>
                      <a:gd name="T61" fmla="*/ 1 h 2"/>
                      <a:gd name="T62" fmla="*/ 12 w 24"/>
                      <a:gd name="T63" fmla="*/ 1 h 2"/>
                      <a:gd name="T64" fmla="*/ 12 w 24"/>
                      <a:gd name="T65" fmla="*/ 0 h 2"/>
                      <a:gd name="T66" fmla="*/ 12 w 24"/>
                      <a:gd name="T67" fmla="*/ 1 h 2"/>
                      <a:gd name="T68" fmla="*/ 12 w 24"/>
                      <a:gd name="T69" fmla="*/ 0 h 2"/>
                      <a:gd name="T70" fmla="*/ 12 w 24"/>
                      <a:gd name="T71" fmla="*/ 0 h 2"/>
                      <a:gd name="T72" fmla="*/ 12 w 24"/>
                      <a:gd name="T73" fmla="*/ 0 h 2"/>
                      <a:gd name="T74" fmla="*/ 12 w 24"/>
                      <a:gd name="T75" fmla="*/ 0 h 2"/>
                      <a:gd name="T76" fmla="*/ 12 w 24"/>
                      <a:gd name="T77" fmla="*/ 0 h 2"/>
                      <a:gd name="T78" fmla="*/ 12 w 24"/>
                      <a:gd name="T79" fmla="*/ 0 h 2"/>
                      <a:gd name="T80" fmla="*/ 12 w 24"/>
                      <a:gd name="T81" fmla="*/ 0 h 2"/>
                      <a:gd name="T82" fmla="*/ 12 w 24"/>
                      <a:gd name="T83" fmla="*/ 0 h 2"/>
                      <a:gd name="T84" fmla="*/ 12 w 24"/>
                      <a:gd name="T85" fmla="*/ 0 h 2"/>
                      <a:gd name="T86" fmla="*/ 12 w 24"/>
                      <a:gd name="T87" fmla="*/ 0 h 2"/>
                      <a:gd name="T88" fmla="*/ 12 w 24"/>
                      <a:gd name="T89" fmla="*/ 0 h 2"/>
                      <a:gd name="T90" fmla="*/ 12 w 24"/>
                      <a:gd name="T91" fmla="*/ 0 h 2"/>
                      <a:gd name="T92" fmla="*/ 12 w 24"/>
                      <a:gd name="T93" fmla="*/ 0 h 2"/>
                      <a:gd name="T94" fmla="*/ 12 w 24"/>
                      <a:gd name="T95" fmla="*/ 0 h 2"/>
                      <a:gd name="T96" fmla="*/ 12 w 24"/>
                      <a:gd name="T97" fmla="*/ 0 h 2"/>
                      <a:gd name="T98" fmla="*/ 12 w 24"/>
                      <a:gd name="T99" fmla="*/ 0 h 2"/>
                      <a:gd name="T100" fmla="*/ 12 w 24"/>
                      <a:gd name="T101" fmla="*/ 0 h 2"/>
                      <a:gd name="T102" fmla="*/ 12 w 24"/>
                      <a:gd name="T103" fmla="*/ 0 h 2"/>
                      <a:gd name="T104" fmla="*/ 12 w 24"/>
                      <a:gd name="T105" fmla="*/ 0 h 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0" t="0" r="r" b="b"/>
                    <a:pathLst>
                      <a:path w="24" h="2">
                        <a:moveTo>
                          <a:pt x="0" y="2"/>
                        </a:moveTo>
                        <a:lnTo>
                          <a:pt x="1" y="2"/>
                        </a:lnTo>
                        <a:lnTo>
                          <a:pt x="2" y="2"/>
                        </a:lnTo>
                        <a:lnTo>
                          <a:pt x="3" y="2"/>
                        </a:lnTo>
                        <a:lnTo>
                          <a:pt x="4" y="2"/>
                        </a:lnTo>
                        <a:lnTo>
                          <a:pt x="5" y="2"/>
                        </a:lnTo>
                        <a:lnTo>
                          <a:pt x="6" y="2"/>
                        </a:lnTo>
                        <a:lnTo>
                          <a:pt x="7" y="2"/>
                        </a:lnTo>
                        <a:lnTo>
                          <a:pt x="8" y="2"/>
                        </a:lnTo>
                        <a:lnTo>
                          <a:pt x="9" y="1"/>
                        </a:lnTo>
                        <a:lnTo>
                          <a:pt x="10" y="1"/>
                        </a:lnTo>
                        <a:lnTo>
                          <a:pt x="11" y="1"/>
                        </a:lnTo>
                        <a:lnTo>
                          <a:pt x="12" y="1"/>
                        </a:lnTo>
                        <a:lnTo>
                          <a:pt x="13" y="1"/>
                        </a:lnTo>
                        <a:lnTo>
                          <a:pt x="14" y="1"/>
                        </a:lnTo>
                        <a:lnTo>
                          <a:pt x="15" y="1"/>
                        </a:lnTo>
                        <a:lnTo>
                          <a:pt x="16" y="0"/>
                        </a:lnTo>
                        <a:lnTo>
                          <a:pt x="16" y="1"/>
                        </a:lnTo>
                        <a:lnTo>
                          <a:pt x="16" y="0"/>
                        </a:lnTo>
                        <a:lnTo>
                          <a:pt x="17" y="0"/>
                        </a:lnTo>
                        <a:lnTo>
                          <a:pt x="18" y="0"/>
                        </a:lnTo>
                        <a:lnTo>
                          <a:pt x="19" y="0"/>
                        </a:lnTo>
                        <a:lnTo>
                          <a:pt x="20" y="0"/>
                        </a:lnTo>
                        <a:lnTo>
                          <a:pt x="21" y="0"/>
                        </a:lnTo>
                        <a:lnTo>
                          <a:pt x="22" y="0"/>
                        </a:lnTo>
                        <a:lnTo>
                          <a:pt x="23" y="0"/>
                        </a:lnTo>
                        <a:lnTo>
                          <a:pt x="2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4" name="Freeform 11958"/>
                  <p:cNvSpPr>
                    <a:spLocks/>
                  </p:cNvSpPr>
                  <p:nvPr/>
                </p:nvSpPr>
                <p:spPr bwMode="auto">
                  <a:xfrm>
                    <a:off x="3119"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5" name="Freeform 11959"/>
                  <p:cNvSpPr>
                    <a:spLocks/>
                  </p:cNvSpPr>
                  <p:nvPr/>
                </p:nvSpPr>
                <p:spPr bwMode="auto">
                  <a:xfrm>
                    <a:off x="3121"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6" name="Freeform 11960"/>
                  <p:cNvSpPr>
                    <a:spLocks/>
                  </p:cNvSpPr>
                  <p:nvPr/>
                </p:nvSpPr>
                <p:spPr bwMode="auto">
                  <a:xfrm>
                    <a:off x="3123" y="1754"/>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7" name="Freeform 11961"/>
                  <p:cNvSpPr>
                    <a:spLocks/>
                  </p:cNvSpPr>
                  <p:nvPr/>
                </p:nvSpPr>
                <p:spPr bwMode="auto">
                  <a:xfrm>
                    <a:off x="3124" y="1754"/>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8" name="Freeform 11962"/>
                  <p:cNvSpPr>
                    <a:spLocks/>
                  </p:cNvSpPr>
                  <p:nvPr/>
                </p:nvSpPr>
                <p:spPr bwMode="auto">
                  <a:xfrm>
                    <a:off x="3125"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49" name="Freeform 11963"/>
                  <p:cNvSpPr>
                    <a:spLocks/>
                  </p:cNvSpPr>
                  <p:nvPr/>
                </p:nvSpPr>
                <p:spPr bwMode="auto">
                  <a:xfrm>
                    <a:off x="3127" y="1755"/>
                    <a:ext cx="3" cy="1"/>
                  </a:xfrm>
                  <a:custGeom>
                    <a:avLst/>
                    <a:gdLst>
                      <a:gd name="T0" fmla="*/ 0 w 3"/>
                      <a:gd name="T1" fmla="*/ 0 h 1"/>
                      <a:gd name="T2" fmla="*/ 1 w 3"/>
                      <a:gd name="T3" fmla="*/ 0 h 1"/>
                      <a:gd name="T4" fmla="*/ 2 w 3"/>
                      <a:gd name="T5" fmla="*/ 0 h 1"/>
                      <a:gd name="T6" fmla="*/ 2 w 3"/>
                      <a:gd name="T7" fmla="*/ 1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2"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0" name="Freeform 11964"/>
                  <p:cNvSpPr>
                    <a:spLocks/>
                  </p:cNvSpPr>
                  <p:nvPr/>
                </p:nvSpPr>
                <p:spPr bwMode="auto">
                  <a:xfrm>
                    <a:off x="3130"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1" name="Freeform 11965"/>
                  <p:cNvSpPr>
                    <a:spLocks/>
                  </p:cNvSpPr>
                  <p:nvPr/>
                </p:nvSpPr>
                <p:spPr bwMode="auto">
                  <a:xfrm>
                    <a:off x="3132"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2" name="Freeform 11966"/>
                  <p:cNvSpPr>
                    <a:spLocks/>
                  </p:cNvSpPr>
                  <p:nvPr/>
                </p:nvSpPr>
                <p:spPr bwMode="auto">
                  <a:xfrm>
                    <a:off x="3134"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3" name="Freeform 11967"/>
                  <p:cNvSpPr>
                    <a:spLocks/>
                  </p:cNvSpPr>
                  <p:nvPr/>
                </p:nvSpPr>
                <p:spPr bwMode="auto">
                  <a:xfrm>
                    <a:off x="3136" y="1756"/>
                    <a:ext cx="10" cy="1"/>
                  </a:xfrm>
                  <a:custGeom>
                    <a:avLst/>
                    <a:gdLst>
                      <a:gd name="T0" fmla="*/ 0 w 10"/>
                      <a:gd name="T1" fmla="*/ 0 h 1"/>
                      <a:gd name="T2" fmla="*/ 1 w 10"/>
                      <a:gd name="T3" fmla="*/ 0 h 1"/>
                      <a:gd name="T4" fmla="*/ 1 w 10"/>
                      <a:gd name="T5" fmla="*/ 0 h 1"/>
                      <a:gd name="T6" fmla="*/ 1 w 10"/>
                      <a:gd name="T7" fmla="*/ 0 h 1"/>
                      <a:gd name="T8" fmla="*/ 2 w 10"/>
                      <a:gd name="T9" fmla="*/ 0 h 1"/>
                      <a:gd name="T10" fmla="*/ 3 w 10"/>
                      <a:gd name="T11" fmla="*/ 0 h 1"/>
                      <a:gd name="T12" fmla="*/ 3 w 10"/>
                      <a:gd name="T13" fmla="*/ 0 h 1"/>
                      <a:gd name="T14" fmla="*/ 3 w 10"/>
                      <a:gd name="T15" fmla="*/ 0 h 1"/>
                      <a:gd name="T16" fmla="*/ 4 w 10"/>
                      <a:gd name="T17" fmla="*/ 0 h 1"/>
                      <a:gd name="T18" fmla="*/ 5 w 10"/>
                      <a:gd name="T19" fmla="*/ 0 h 1"/>
                      <a:gd name="T20" fmla="*/ 5 w 10"/>
                      <a:gd name="T21" fmla="*/ 0 h 1"/>
                      <a:gd name="T22" fmla="*/ 5 w 10"/>
                      <a:gd name="T23" fmla="*/ 0 h 1"/>
                      <a:gd name="T24" fmla="*/ 6 w 10"/>
                      <a:gd name="T25" fmla="*/ 0 h 1"/>
                      <a:gd name="T26" fmla="*/ 7 w 10"/>
                      <a:gd name="T27" fmla="*/ 0 h 1"/>
                      <a:gd name="T28" fmla="*/ 7 w 10"/>
                      <a:gd name="T29" fmla="*/ 0 h 1"/>
                      <a:gd name="T30" fmla="*/ 7 w 10"/>
                      <a:gd name="T31" fmla="*/ 0 h 1"/>
                      <a:gd name="T32" fmla="*/ 8 w 10"/>
                      <a:gd name="T33" fmla="*/ 0 h 1"/>
                      <a:gd name="T34" fmla="*/ 8 w 10"/>
                      <a:gd name="T35" fmla="*/ 0 h 1"/>
                      <a:gd name="T36" fmla="*/ 8 w 10"/>
                      <a:gd name="T37" fmla="*/ 0 h 1"/>
                      <a:gd name="T38" fmla="*/ 9 w 10"/>
                      <a:gd name="T39" fmla="*/ 0 h 1"/>
                      <a:gd name="T40" fmla="*/ 10 w 10"/>
                      <a:gd name="T41" fmla="*/ 0 h 1"/>
                      <a:gd name="T42" fmla="*/ 10 w 10"/>
                      <a:gd name="T43" fmla="*/ 0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4" name="Freeform 11968"/>
                  <p:cNvSpPr>
                    <a:spLocks/>
                  </p:cNvSpPr>
                  <p:nvPr/>
                </p:nvSpPr>
                <p:spPr bwMode="auto">
                  <a:xfrm>
                    <a:off x="3146" y="1732"/>
                    <a:ext cx="36" cy="24"/>
                  </a:xfrm>
                  <a:custGeom>
                    <a:avLst/>
                    <a:gdLst>
                      <a:gd name="T0" fmla="*/ 1 w 38"/>
                      <a:gd name="T1" fmla="*/ 13 h 25"/>
                      <a:gd name="T2" fmla="*/ 2 w 38"/>
                      <a:gd name="T3" fmla="*/ 13 h 25"/>
                      <a:gd name="T4" fmla="*/ 3 w 38"/>
                      <a:gd name="T5" fmla="*/ 13 h 25"/>
                      <a:gd name="T6" fmla="*/ 3 w 38"/>
                      <a:gd name="T7" fmla="*/ 13 h 25"/>
                      <a:gd name="T8" fmla="*/ 5 w 38"/>
                      <a:gd name="T9" fmla="*/ 13 h 25"/>
                      <a:gd name="T10" fmla="*/ 5 w 38"/>
                      <a:gd name="T11" fmla="*/ 13 h 25"/>
                      <a:gd name="T12" fmla="*/ 7 w 38"/>
                      <a:gd name="T13" fmla="*/ 13 h 25"/>
                      <a:gd name="T14" fmla="*/ 7 w 38"/>
                      <a:gd name="T15" fmla="*/ 13 h 25"/>
                      <a:gd name="T16" fmla="*/ 9 w 38"/>
                      <a:gd name="T17" fmla="*/ 13 h 25"/>
                      <a:gd name="T18" fmla="*/ 9 w 38"/>
                      <a:gd name="T19" fmla="*/ 13 h 25"/>
                      <a:gd name="T20" fmla="*/ 9 w 38"/>
                      <a:gd name="T21" fmla="*/ 13 h 25"/>
                      <a:gd name="T22" fmla="*/ 9 w 38"/>
                      <a:gd name="T23" fmla="*/ 13 h 25"/>
                      <a:gd name="T24" fmla="*/ 9 w 38"/>
                      <a:gd name="T25" fmla="*/ 13 h 25"/>
                      <a:gd name="T26" fmla="*/ 9 w 38"/>
                      <a:gd name="T27" fmla="*/ 13 h 25"/>
                      <a:gd name="T28" fmla="*/ 9 w 38"/>
                      <a:gd name="T29" fmla="*/ 13 h 25"/>
                      <a:gd name="T30" fmla="*/ 9 w 38"/>
                      <a:gd name="T31" fmla="*/ 13 h 25"/>
                      <a:gd name="T32" fmla="*/ 9 w 38"/>
                      <a:gd name="T33" fmla="*/ 13 h 25"/>
                      <a:gd name="T34" fmla="*/ 9 w 38"/>
                      <a:gd name="T35" fmla="*/ 13 h 25"/>
                      <a:gd name="T36" fmla="*/ 9 w 38"/>
                      <a:gd name="T37" fmla="*/ 13 h 25"/>
                      <a:gd name="T38" fmla="*/ 9 w 38"/>
                      <a:gd name="T39" fmla="*/ 13 h 25"/>
                      <a:gd name="T40" fmla="*/ 9 w 38"/>
                      <a:gd name="T41" fmla="*/ 13 h 25"/>
                      <a:gd name="T42" fmla="*/ 9 w 38"/>
                      <a:gd name="T43" fmla="*/ 13 h 25"/>
                      <a:gd name="T44" fmla="*/ 9 w 38"/>
                      <a:gd name="T45" fmla="*/ 12 h 25"/>
                      <a:gd name="T46" fmla="*/ 10 w 38"/>
                      <a:gd name="T47" fmla="*/ 12 h 25"/>
                      <a:gd name="T48" fmla="*/ 11 w 38"/>
                      <a:gd name="T49" fmla="*/ 12 h 25"/>
                      <a:gd name="T50" fmla="*/ 12 w 38"/>
                      <a:gd name="T51" fmla="*/ 12 h 25"/>
                      <a:gd name="T52" fmla="*/ 13 w 38"/>
                      <a:gd name="T53" fmla="*/ 12 h 25"/>
                      <a:gd name="T54" fmla="*/ 14 w 38"/>
                      <a:gd name="T55" fmla="*/ 12 h 25"/>
                      <a:gd name="T56" fmla="*/ 15 w 38"/>
                      <a:gd name="T57" fmla="*/ 12 h 25"/>
                      <a:gd name="T58" fmla="*/ 16 w 38"/>
                      <a:gd name="T59" fmla="*/ 12 h 25"/>
                      <a:gd name="T60" fmla="*/ 16 w 38"/>
                      <a:gd name="T61" fmla="*/ 12 h 25"/>
                      <a:gd name="T62" fmla="*/ 16 w 38"/>
                      <a:gd name="T63" fmla="*/ 12 h 25"/>
                      <a:gd name="T64" fmla="*/ 17 w 38"/>
                      <a:gd name="T65" fmla="*/ 12 h 25"/>
                      <a:gd name="T66" fmla="*/ 17 w 38"/>
                      <a:gd name="T67" fmla="*/ 10 h 25"/>
                      <a:gd name="T68" fmla="*/ 18 w 38"/>
                      <a:gd name="T69" fmla="*/ 7 h 25"/>
                      <a:gd name="T70" fmla="*/ 18 w 38"/>
                      <a:gd name="T71" fmla="*/ 6 h 25"/>
                      <a:gd name="T72" fmla="*/ 19 w 38"/>
                      <a:gd name="T73" fmla="*/ 3 h 25"/>
                      <a:gd name="T74" fmla="*/ 19 w 38"/>
                      <a:gd name="T75" fmla="*/ 2 h 25"/>
                      <a:gd name="T76" fmla="*/ 20 w 38"/>
                      <a:gd name="T77" fmla="*/ 1 h 25"/>
                      <a:gd name="T78" fmla="*/ 20 w 38"/>
                      <a:gd name="T79" fmla="*/ 0 h 25"/>
                      <a:gd name="T80" fmla="*/ 21 w 38"/>
                      <a:gd name="T81" fmla="*/ 0 h 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 h="25">
                        <a:moveTo>
                          <a:pt x="0" y="25"/>
                        </a:moveTo>
                        <a:lnTo>
                          <a:pt x="1" y="25"/>
                        </a:lnTo>
                        <a:lnTo>
                          <a:pt x="2" y="25"/>
                        </a:lnTo>
                        <a:lnTo>
                          <a:pt x="3" y="25"/>
                        </a:lnTo>
                        <a:lnTo>
                          <a:pt x="4" y="25"/>
                        </a:lnTo>
                        <a:lnTo>
                          <a:pt x="5" y="25"/>
                        </a:lnTo>
                        <a:lnTo>
                          <a:pt x="6" y="25"/>
                        </a:lnTo>
                        <a:lnTo>
                          <a:pt x="7" y="25"/>
                        </a:lnTo>
                        <a:lnTo>
                          <a:pt x="8" y="25"/>
                        </a:lnTo>
                        <a:lnTo>
                          <a:pt x="9" y="25"/>
                        </a:lnTo>
                        <a:lnTo>
                          <a:pt x="10" y="25"/>
                        </a:lnTo>
                        <a:lnTo>
                          <a:pt x="11" y="25"/>
                        </a:lnTo>
                        <a:lnTo>
                          <a:pt x="12" y="25"/>
                        </a:lnTo>
                        <a:lnTo>
                          <a:pt x="13" y="25"/>
                        </a:lnTo>
                        <a:lnTo>
                          <a:pt x="14" y="25"/>
                        </a:lnTo>
                        <a:lnTo>
                          <a:pt x="15" y="25"/>
                        </a:lnTo>
                        <a:lnTo>
                          <a:pt x="16" y="25"/>
                        </a:lnTo>
                        <a:lnTo>
                          <a:pt x="17" y="25"/>
                        </a:lnTo>
                        <a:lnTo>
                          <a:pt x="18" y="25"/>
                        </a:lnTo>
                        <a:lnTo>
                          <a:pt x="19" y="25"/>
                        </a:lnTo>
                        <a:lnTo>
                          <a:pt x="20" y="25"/>
                        </a:lnTo>
                        <a:lnTo>
                          <a:pt x="21" y="25"/>
                        </a:lnTo>
                        <a:lnTo>
                          <a:pt x="21" y="24"/>
                        </a:lnTo>
                        <a:lnTo>
                          <a:pt x="22" y="24"/>
                        </a:lnTo>
                        <a:lnTo>
                          <a:pt x="23" y="23"/>
                        </a:lnTo>
                        <a:lnTo>
                          <a:pt x="24" y="23"/>
                        </a:lnTo>
                        <a:lnTo>
                          <a:pt x="24" y="22"/>
                        </a:lnTo>
                        <a:lnTo>
                          <a:pt x="25" y="22"/>
                        </a:lnTo>
                        <a:lnTo>
                          <a:pt x="26" y="21"/>
                        </a:lnTo>
                        <a:lnTo>
                          <a:pt x="26" y="20"/>
                        </a:lnTo>
                        <a:lnTo>
                          <a:pt x="27" y="19"/>
                        </a:lnTo>
                        <a:lnTo>
                          <a:pt x="28" y="18"/>
                        </a:lnTo>
                        <a:lnTo>
                          <a:pt x="28" y="17"/>
                        </a:lnTo>
                        <a:lnTo>
                          <a:pt x="29" y="16"/>
                        </a:lnTo>
                        <a:lnTo>
                          <a:pt x="29" y="14"/>
                        </a:lnTo>
                        <a:lnTo>
                          <a:pt x="30" y="13"/>
                        </a:lnTo>
                        <a:lnTo>
                          <a:pt x="31" y="12"/>
                        </a:lnTo>
                        <a:lnTo>
                          <a:pt x="31" y="10"/>
                        </a:lnTo>
                        <a:lnTo>
                          <a:pt x="32" y="9"/>
                        </a:lnTo>
                        <a:lnTo>
                          <a:pt x="33" y="7"/>
                        </a:lnTo>
                        <a:lnTo>
                          <a:pt x="33" y="6"/>
                        </a:lnTo>
                        <a:lnTo>
                          <a:pt x="34" y="4"/>
                        </a:lnTo>
                        <a:lnTo>
                          <a:pt x="35" y="3"/>
                        </a:lnTo>
                        <a:lnTo>
                          <a:pt x="35" y="2"/>
                        </a:lnTo>
                        <a:lnTo>
                          <a:pt x="36" y="1"/>
                        </a:lnTo>
                        <a:lnTo>
                          <a:pt x="36" y="0"/>
                        </a:lnTo>
                        <a:lnTo>
                          <a:pt x="37" y="0"/>
                        </a:lnTo>
                        <a:lnTo>
                          <a:pt x="3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5" name="Freeform 11969"/>
                  <p:cNvSpPr>
                    <a:spLocks/>
                  </p:cNvSpPr>
                  <p:nvPr/>
                </p:nvSpPr>
                <p:spPr bwMode="auto">
                  <a:xfrm>
                    <a:off x="3182" y="1732"/>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6" name="Freeform 11970"/>
                  <p:cNvSpPr>
                    <a:spLocks/>
                  </p:cNvSpPr>
                  <p:nvPr/>
                </p:nvSpPr>
                <p:spPr bwMode="auto">
                  <a:xfrm>
                    <a:off x="3184" y="1734"/>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7" name="Freeform 11971"/>
                  <p:cNvSpPr>
                    <a:spLocks/>
                  </p:cNvSpPr>
                  <p:nvPr/>
                </p:nvSpPr>
                <p:spPr bwMode="auto">
                  <a:xfrm>
                    <a:off x="3185" y="1736"/>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8" name="Freeform 11972"/>
                  <p:cNvSpPr>
                    <a:spLocks/>
                  </p:cNvSpPr>
                  <p:nvPr/>
                </p:nvSpPr>
                <p:spPr bwMode="auto">
                  <a:xfrm>
                    <a:off x="3187" y="1740"/>
                    <a:ext cx="2" cy="3"/>
                  </a:xfrm>
                  <a:custGeom>
                    <a:avLst/>
                    <a:gdLst>
                      <a:gd name="T0" fmla="*/ 0 w 2"/>
                      <a:gd name="T1" fmla="*/ 0 h 4"/>
                      <a:gd name="T2" fmla="*/ 1 w 2"/>
                      <a:gd name="T3" fmla="*/ 1 h 4"/>
                      <a:gd name="T4" fmla="*/ 2 w 2"/>
                      <a:gd name="T5" fmla="*/ 2 h 4"/>
                      <a:gd name="T6" fmla="*/ 2 w 2"/>
                      <a:gd name="T7" fmla="*/ 2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59" name="Freeform 11973"/>
                  <p:cNvSpPr>
                    <a:spLocks/>
                  </p:cNvSpPr>
                  <p:nvPr/>
                </p:nvSpPr>
                <p:spPr bwMode="auto">
                  <a:xfrm>
                    <a:off x="3189" y="1743"/>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0" name="Freeform 11974"/>
                  <p:cNvSpPr>
                    <a:spLocks/>
                  </p:cNvSpPr>
                  <p:nvPr/>
                </p:nvSpPr>
                <p:spPr bwMode="auto">
                  <a:xfrm>
                    <a:off x="3191" y="1747"/>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1" name="Freeform 11975"/>
                  <p:cNvSpPr>
                    <a:spLocks/>
                  </p:cNvSpPr>
                  <p:nvPr/>
                </p:nvSpPr>
                <p:spPr bwMode="auto">
                  <a:xfrm>
                    <a:off x="3192" y="1750"/>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2" name="Freeform 11976"/>
                  <p:cNvSpPr>
                    <a:spLocks/>
                  </p:cNvSpPr>
                  <p:nvPr/>
                </p:nvSpPr>
                <p:spPr bwMode="auto">
                  <a:xfrm>
                    <a:off x="3194" y="1752"/>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3" name="Freeform 11977"/>
                  <p:cNvSpPr>
                    <a:spLocks/>
                  </p:cNvSpPr>
                  <p:nvPr/>
                </p:nvSpPr>
                <p:spPr bwMode="auto">
                  <a:xfrm>
                    <a:off x="3196" y="1754"/>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4" name="Freeform 11978"/>
                  <p:cNvSpPr>
                    <a:spLocks/>
                  </p:cNvSpPr>
                  <p:nvPr/>
                </p:nvSpPr>
                <p:spPr bwMode="auto">
                  <a:xfrm>
                    <a:off x="3197"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5" name="Freeform 11979"/>
                  <p:cNvSpPr>
                    <a:spLocks/>
                  </p:cNvSpPr>
                  <p:nvPr/>
                </p:nvSpPr>
                <p:spPr bwMode="auto">
                  <a:xfrm>
                    <a:off x="3198" y="1755"/>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6" name="Freeform 11980"/>
                  <p:cNvSpPr>
                    <a:spLocks/>
                  </p:cNvSpPr>
                  <p:nvPr/>
                </p:nvSpPr>
                <p:spPr bwMode="auto">
                  <a:xfrm>
                    <a:off x="3200"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7" name="Freeform 11981"/>
                  <p:cNvSpPr>
                    <a:spLocks/>
                  </p:cNvSpPr>
                  <p:nvPr/>
                </p:nvSpPr>
                <p:spPr bwMode="auto">
                  <a:xfrm>
                    <a:off x="3202" y="175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8" name="Freeform 11982"/>
                  <p:cNvSpPr>
                    <a:spLocks/>
                  </p:cNvSpPr>
                  <p:nvPr/>
                </p:nvSpPr>
                <p:spPr bwMode="auto">
                  <a:xfrm>
                    <a:off x="3203"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69" name="Freeform 11983"/>
                  <p:cNvSpPr>
                    <a:spLocks/>
                  </p:cNvSpPr>
                  <p:nvPr/>
                </p:nvSpPr>
                <p:spPr bwMode="auto">
                  <a:xfrm>
                    <a:off x="3205" y="1756"/>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5 w 7"/>
                      <a:gd name="T15" fmla="*/ 0 h 1"/>
                      <a:gd name="T16" fmla="*/ 5 w 7"/>
                      <a:gd name="T17" fmla="*/ 0 h 1"/>
                      <a:gd name="T18" fmla="*/ 5 w 7"/>
                      <a:gd name="T19" fmla="*/ 0 h 1"/>
                      <a:gd name="T20" fmla="*/ 6 w 7"/>
                      <a:gd name="T21" fmla="*/ 0 h 1"/>
                      <a:gd name="T22" fmla="*/ 7 w 7"/>
                      <a:gd name="T23" fmla="*/ 0 h 1"/>
                      <a:gd name="T24" fmla="*/ 7 w 7"/>
                      <a:gd name="T25" fmla="*/ 0 h 1"/>
                      <a:gd name="T26" fmla="*/ 7 w 7"/>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0" name="Freeform 11984"/>
                  <p:cNvSpPr>
                    <a:spLocks/>
                  </p:cNvSpPr>
                  <p:nvPr/>
                </p:nvSpPr>
                <p:spPr bwMode="auto">
                  <a:xfrm>
                    <a:off x="3212" y="1756"/>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1" name="Freeform 11985"/>
                  <p:cNvSpPr>
                    <a:spLocks/>
                  </p:cNvSpPr>
                  <p:nvPr/>
                </p:nvSpPr>
                <p:spPr bwMode="auto">
                  <a:xfrm>
                    <a:off x="3216" y="1756"/>
                    <a:ext cx="5" cy="1"/>
                  </a:xfrm>
                  <a:custGeom>
                    <a:avLst/>
                    <a:gdLst>
                      <a:gd name="T0" fmla="*/ 0 w 6"/>
                      <a:gd name="T1" fmla="*/ 0 h 1"/>
                      <a:gd name="T2" fmla="*/ 1 w 6"/>
                      <a:gd name="T3" fmla="*/ 0 h 1"/>
                      <a:gd name="T4" fmla="*/ 1 w 6"/>
                      <a:gd name="T5" fmla="*/ 0 h 1"/>
                      <a:gd name="T6" fmla="*/ 1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3 w 6"/>
                      <a:gd name="T27" fmla="*/ 0 h 1"/>
                      <a:gd name="T28" fmla="*/ 3 w 6"/>
                      <a:gd name="T29" fmla="*/ 0 h 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2" name="Freeform 11986"/>
                  <p:cNvSpPr>
                    <a:spLocks/>
                  </p:cNvSpPr>
                  <p:nvPr/>
                </p:nvSpPr>
                <p:spPr bwMode="auto">
                  <a:xfrm>
                    <a:off x="3221"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3" name="Freeform 11987"/>
                  <p:cNvSpPr>
                    <a:spLocks/>
                  </p:cNvSpPr>
                  <p:nvPr/>
                </p:nvSpPr>
                <p:spPr bwMode="auto">
                  <a:xfrm>
                    <a:off x="3223" y="1756"/>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4" name="Freeform 11988"/>
                  <p:cNvSpPr>
                    <a:spLocks/>
                  </p:cNvSpPr>
                  <p:nvPr/>
                </p:nvSpPr>
                <p:spPr bwMode="auto">
                  <a:xfrm>
                    <a:off x="3227" y="175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5" name="Freeform 11989"/>
                  <p:cNvSpPr>
                    <a:spLocks/>
                  </p:cNvSpPr>
                  <p:nvPr/>
                </p:nvSpPr>
                <p:spPr bwMode="auto">
                  <a:xfrm>
                    <a:off x="3228"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6" name="Freeform 11990"/>
                  <p:cNvSpPr>
                    <a:spLocks/>
                  </p:cNvSpPr>
                  <p:nvPr/>
                </p:nvSpPr>
                <p:spPr bwMode="auto">
                  <a:xfrm>
                    <a:off x="3230" y="1756"/>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7" name="Freeform 11991"/>
                  <p:cNvSpPr>
                    <a:spLocks/>
                  </p:cNvSpPr>
                  <p:nvPr/>
                </p:nvSpPr>
                <p:spPr bwMode="auto">
                  <a:xfrm>
                    <a:off x="3232" y="1756"/>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8" name="Freeform 11992"/>
                  <p:cNvSpPr>
                    <a:spLocks/>
                  </p:cNvSpPr>
                  <p:nvPr/>
                </p:nvSpPr>
                <p:spPr bwMode="auto">
                  <a:xfrm>
                    <a:off x="3235" y="1756"/>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79" name="Freeform 11993"/>
                  <p:cNvSpPr>
                    <a:spLocks/>
                  </p:cNvSpPr>
                  <p:nvPr/>
                </p:nvSpPr>
                <p:spPr bwMode="auto">
                  <a:xfrm>
                    <a:off x="3240"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0" name="Freeform 11994"/>
                  <p:cNvSpPr>
                    <a:spLocks/>
                  </p:cNvSpPr>
                  <p:nvPr/>
                </p:nvSpPr>
                <p:spPr bwMode="auto">
                  <a:xfrm>
                    <a:off x="3242" y="1756"/>
                    <a:ext cx="4" cy="1"/>
                  </a:xfrm>
                  <a:custGeom>
                    <a:avLst/>
                    <a:gdLst>
                      <a:gd name="T0" fmla="*/ 0 w 5"/>
                      <a:gd name="T1" fmla="*/ 0 h 1"/>
                      <a:gd name="T2" fmla="*/ 1 w 5"/>
                      <a:gd name="T3" fmla="*/ 1 h 1"/>
                      <a:gd name="T4" fmla="*/ 2 w 5"/>
                      <a:gd name="T5" fmla="*/ 1 h 1"/>
                      <a:gd name="T6" fmla="*/ 2 w 5"/>
                      <a:gd name="T7" fmla="*/ 1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1"/>
                        </a:lnTo>
                        <a:lnTo>
                          <a:pt x="2" y="1"/>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1" name="Freeform 11995"/>
                  <p:cNvSpPr>
                    <a:spLocks/>
                  </p:cNvSpPr>
                  <p:nvPr/>
                </p:nvSpPr>
                <p:spPr bwMode="auto">
                  <a:xfrm>
                    <a:off x="3246"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2" name="Freeform 11996"/>
                  <p:cNvSpPr>
                    <a:spLocks/>
                  </p:cNvSpPr>
                  <p:nvPr/>
                </p:nvSpPr>
                <p:spPr bwMode="auto">
                  <a:xfrm>
                    <a:off x="3248" y="1743"/>
                    <a:ext cx="30" cy="14"/>
                  </a:xfrm>
                  <a:custGeom>
                    <a:avLst/>
                    <a:gdLst>
                      <a:gd name="T0" fmla="*/ 1 w 31"/>
                      <a:gd name="T1" fmla="*/ 14 h 14"/>
                      <a:gd name="T2" fmla="*/ 2 w 31"/>
                      <a:gd name="T3" fmla="*/ 13 h 14"/>
                      <a:gd name="T4" fmla="*/ 3 w 31"/>
                      <a:gd name="T5" fmla="*/ 13 h 14"/>
                      <a:gd name="T6" fmla="*/ 4 w 31"/>
                      <a:gd name="T7" fmla="*/ 14 h 14"/>
                      <a:gd name="T8" fmla="*/ 5 w 31"/>
                      <a:gd name="T9" fmla="*/ 14 h 14"/>
                      <a:gd name="T10" fmla="*/ 5 w 31"/>
                      <a:gd name="T11" fmla="*/ 14 h 14"/>
                      <a:gd name="T12" fmla="*/ 7 w 31"/>
                      <a:gd name="T13" fmla="*/ 14 h 14"/>
                      <a:gd name="T14" fmla="*/ 7 w 31"/>
                      <a:gd name="T15" fmla="*/ 13 h 14"/>
                      <a:gd name="T16" fmla="*/ 9 w 31"/>
                      <a:gd name="T17" fmla="*/ 13 h 14"/>
                      <a:gd name="T18" fmla="*/ 9 w 31"/>
                      <a:gd name="T19" fmla="*/ 13 h 14"/>
                      <a:gd name="T20" fmla="*/ 10 w 31"/>
                      <a:gd name="T21" fmla="*/ 14 h 14"/>
                      <a:gd name="T22" fmla="*/ 11 w 31"/>
                      <a:gd name="T23" fmla="*/ 13 h 14"/>
                      <a:gd name="T24" fmla="*/ 12 w 31"/>
                      <a:gd name="T25" fmla="*/ 13 h 14"/>
                      <a:gd name="T26" fmla="*/ 13 w 31"/>
                      <a:gd name="T27" fmla="*/ 13 h 14"/>
                      <a:gd name="T28" fmla="*/ 14 w 31"/>
                      <a:gd name="T29" fmla="*/ 13 h 14"/>
                      <a:gd name="T30" fmla="*/ 15 w 31"/>
                      <a:gd name="T31" fmla="*/ 13 h 14"/>
                      <a:gd name="T32" fmla="*/ 15 w 31"/>
                      <a:gd name="T33" fmla="*/ 13 h 14"/>
                      <a:gd name="T34" fmla="*/ 15 w 31"/>
                      <a:gd name="T35" fmla="*/ 12 h 14"/>
                      <a:gd name="T36" fmla="*/ 15 w 31"/>
                      <a:gd name="T37" fmla="*/ 12 h 14"/>
                      <a:gd name="T38" fmla="*/ 15 w 31"/>
                      <a:gd name="T39" fmla="*/ 11 h 14"/>
                      <a:gd name="T40" fmla="*/ 15 w 31"/>
                      <a:gd name="T41" fmla="*/ 11 h 14"/>
                      <a:gd name="T42" fmla="*/ 15 w 31"/>
                      <a:gd name="T43" fmla="*/ 9 h 14"/>
                      <a:gd name="T44" fmla="*/ 15 w 31"/>
                      <a:gd name="T45" fmla="*/ 9 h 14"/>
                      <a:gd name="T46" fmla="*/ 15 w 31"/>
                      <a:gd name="T47" fmla="*/ 7 h 14"/>
                      <a:gd name="T48" fmla="*/ 15 w 31"/>
                      <a:gd name="T49" fmla="*/ 7 h 14"/>
                      <a:gd name="T50" fmla="*/ 15 w 31"/>
                      <a:gd name="T51" fmla="*/ 6 h 14"/>
                      <a:gd name="T52" fmla="*/ 15 w 31"/>
                      <a:gd name="T53" fmla="*/ 4 h 14"/>
                      <a:gd name="T54" fmla="*/ 15 w 31"/>
                      <a:gd name="T55" fmla="*/ 4 h 14"/>
                      <a:gd name="T56" fmla="*/ 15 w 31"/>
                      <a:gd name="T57" fmla="*/ 2 h 14"/>
                      <a:gd name="T58" fmla="*/ 16 w 31"/>
                      <a:gd name="T59" fmla="*/ 1 h 14"/>
                      <a:gd name="T60" fmla="*/ 17 w 31"/>
                      <a:gd name="T61" fmla="*/ 1 h 14"/>
                      <a:gd name="T62" fmla="*/ 17 w 31"/>
                      <a:gd name="T63" fmla="*/ 0 h 14"/>
                      <a:gd name="T64" fmla="*/ 19 w 31"/>
                      <a:gd name="T65" fmla="*/ 0 h 14"/>
                      <a:gd name="T66" fmla="*/ 19 w 31"/>
                      <a:gd name="T67" fmla="*/ 0 h 1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31" h="14">
                        <a:moveTo>
                          <a:pt x="0" y="13"/>
                        </a:moveTo>
                        <a:lnTo>
                          <a:pt x="1" y="14"/>
                        </a:lnTo>
                        <a:lnTo>
                          <a:pt x="2" y="13"/>
                        </a:lnTo>
                        <a:lnTo>
                          <a:pt x="3" y="13"/>
                        </a:lnTo>
                        <a:lnTo>
                          <a:pt x="4" y="14"/>
                        </a:lnTo>
                        <a:lnTo>
                          <a:pt x="4" y="13"/>
                        </a:lnTo>
                        <a:lnTo>
                          <a:pt x="5" y="14"/>
                        </a:lnTo>
                        <a:lnTo>
                          <a:pt x="6" y="14"/>
                        </a:lnTo>
                        <a:lnTo>
                          <a:pt x="7" y="14"/>
                        </a:lnTo>
                        <a:lnTo>
                          <a:pt x="7" y="13"/>
                        </a:lnTo>
                        <a:lnTo>
                          <a:pt x="8" y="13"/>
                        </a:lnTo>
                        <a:lnTo>
                          <a:pt x="9" y="13"/>
                        </a:lnTo>
                        <a:lnTo>
                          <a:pt x="9" y="14"/>
                        </a:lnTo>
                        <a:lnTo>
                          <a:pt x="9" y="13"/>
                        </a:lnTo>
                        <a:lnTo>
                          <a:pt x="10" y="14"/>
                        </a:lnTo>
                        <a:lnTo>
                          <a:pt x="10" y="13"/>
                        </a:lnTo>
                        <a:lnTo>
                          <a:pt x="11" y="13"/>
                        </a:lnTo>
                        <a:lnTo>
                          <a:pt x="12" y="13"/>
                        </a:lnTo>
                        <a:lnTo>
                          <a:pt x="13" y="13"/>
                        </a:lnTo>
                        <a:lnTo>
                          <a:pt x="14" y="13"/>
                        </a:lnTo>
                        <a:lnTo>
                          <a:pt x="15" y="13"/>
                        </a:lnTo>
                        <a:lnTo>
                          <a:pt x="16" y="13"/>
                        </a:lnTo>
                        <a:lnTo>
                          <a:pt x="16" y="12"/>
                        </a:lnTo>
                        <a:lnTo>
                          <a:pt x="17" y="12"/>
                        </a:lnTo>
                        <a:lnTo>
                          <a:pt x="18" y="12"/>
                        </a:lnTo>
                        <a:lnTo>
                          <a:pt x="19" y="11"/>
                        </a:lnTo>
                        <a:lnTo>
                          <a:pt x="20" y="10"/>
                        </a:lnTo>
                        <a:lnTo>
                          <a:pt x="21" y="9"/>
                        </a:lnTo>
                        <a:lnTo>
                          <a:pt x="22" y="8"/>
                        </a:lnTo>
                        <a:lnTo>
                          <a:pt x="23" y="7"/>
                        </a:lnTo>
                        <a:lnTo>
                          <a:pt x="24" y="6"/>
                        </a:lnTo>
                        <a:lnTo>
                          <a:pt x="24" y="5"/>
                        </a:lnTo>
                        <a:lnTo>
                          <a:pt x="25" y="4"/>
                        </a:lnTo>
                        <a:lnTo>
                          <a:pt x="26" y="4"/>
                        </a:lnTo>
                        <a:lnTo>
                          <a:pt x="26" y="3"/>
                        </a:lnTo>
                        <a:lnTo>
                          <a:pt x="27" y="2"/>
                        </a:lnTo>
                        <a:lnTo>
                          <a:pt x="28" y="1"/>
                        </a:lnTo>
                        <a:lnTo>
                          <a:pt x="29" y="1"/>
                        </a:lnTo>
                        <a:lnTo>
                          <a:pt x="29" y="0"/>
                        </a:lnTo>
                        <a:lnTo>
                          <a:pt x="30" y="0"/>
                        </a:lnTo>
                        <a:lnTo>
                          <a:pt x="3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3" name="Freeform 11997"/>
                  <p:cNvSpPr>
                    <a:spLocks/>
                  </p:cNvSpPr>
                  <p:nvPr/>
                </p:nvSpPr>
                <p:spPr bwMode="auto">
                  <a:xfrm>
                    <a:off x="3278" y="174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4" name="Freeform 11998"/>
                  <p:cNvSpPr>
                    <a:spLocks/>
                  </p:cNvSpPr>
                  <p:nvPr/>
                </p:nvSpPr>
                <p:spPr bwMode="auto">
                  <a:xfrm>
                    <a:off x="3280" y="1743"/>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5" name="Freeform 11999"/>
                  <p:cNvSpPr>
                    <a:spLocks/>
                  </p:cNvSpPr>
                  <p:nvPr/>
                </p:nvSpPr>
                <p:spPr bwMode="auto">
                  <a:xfrm>
                    <a:off x="3282" y="1745"/>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6" name="Freeform 12000"/>
                  <p:cNvSpPr>
                    <a:spLocks/>
                  </p:cNvSpPr>
                  <p:nvPr/>
                </p:nvSpPr>
                <p:spPr bwMode="auto">
                  <a:xfrm>
                    <a:off x="3283" y="1746"/>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7" name="Freeform 12001"/>
                  <p:cNvSpPr>
                    <a:spLocks/>
                  </p:cNvSpPr>
                  <p:nvPr/>
                </p:nvSpPr>
                <p:spPr bwMode="auto">
                  <a:xfrm>
                    <a:off x="3285" y="1749"/>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8" name="Freeform 12002"/>
                  <p:cNvSpPr>
                    <a:spLocks/>
                  </p:cNvSpPr>
                  <p:nvPr/>
                </p:nvSpPr>
                <p:spPr bwMode="auto">
                  <a:xfrm>
                    <a:off x="3287" y="1751"/>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89" name="Freeform 12003"/>
                  <p:cNvSpPr>
                    <a:spLocks/>
                  </p:cNvSpPr>
                  <p:nvPr/>
                </p:nvSpPr>
                <p:spPr bwMode="auto">
                  <a:xfrm>
                    <a:off x="3289" y="1753"/>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90" name="Freeform 12004"/>
                  <p:cNvSpPr>
                    <a:spLocks/>
                  </p:cNvSpPr>
                  <p:nvPr/>
                </p:nvSpPr>
                <p:spPr bwMode="auto">
                  <a:xfrm>
                    <a:off x="3290" y="175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8091" name="Freeform 12005"/>
                  <p:cNvSpPr>
                    <a:spLocks/>
                  </p:cNvSpPr>
                  <p:nvPr/>
                </p:nvSpPr>
                <p:spPr bwMode="auto">
                  <a:xfrm>
                    <a:off x="3292" y="1755"/>
                    <a:ext cx="1" cy="1"/>
                  </a:xfrm>
                  <a:custGeom>
                    <a:avLst/>
                    <a:gdLst>
                      <a:gd name="T0" fmla="*/ 0 w 2"/>
                      <a:gd name="T1" fmla="*/ 0 h 1"/>
                      <a:gd name="T2" fmla="*/ 1 w 2"/>
                      <a:gd name="T3" fmla="*/ 0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nvGrpSpPr>
                <p:cNvPr id="7465" name="Group 12006"/>
                <p:cNvGrpSpPr>
                  <a:grpSpLocks/>
                </p:cNvGrpSpPr>
                <p:nvPr/>
              </p:nvGrpSpPr>
              <p:grpSpPr bwMode="auto">
                <a:xfrm>
                  <a:off x="3293" y="1736"/>
                  <a:ext cx="913" cy="23"/>
                  <a:chOff x="3293" y="1736"/>
                  <a:chExt cx="913" cy="23"/>
                </a:xfrm>
              </p:grpSpPr>
              <p:sp>
                <p:nvSpPr>
                  <p:cNvPr id="7692" name="Freeform 12007"/>
                  <p:cNvSpPr>
                    <a:spLocks/>
                  </p:cNvSpPr>
                  <p:nvPr/>
                </p:nvSpPr>
                <p:spPr bwMode="auto">
                  <a:xfrm>
                    <a:off x="3293" y="175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3" name="Freeform 12008"/>
                  <p:cNvSpPr>
                    <a:spLocks/>
                  </p:cNvSpPr>
                  <p:nvPr/>
                </p:nvSpPr>
                <p:spPr bwMode="auto">
                  <a:xfrm>
                    <a:off x="3294"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4" name="Freeform 12009"/>
                  <p:cNvSpPr>
                    <a:spLocks/>
                  </p:cNvSpPr>
                  <p:nvPr/>
                </p:nvSpPr>
                <p:spPr bwMode="auto">
                  <a:xfrm>
                    <a:off x="3296" y="1756"/>
                    <a:ext cx="11" cy="1"/>
                  </a:xfrm>
                  <a:custGeom>
                    <a:avLst/>
                    <a:gdLst>
                      <a:gd name="T0" fmla="*/ 0 w 11"/>
                      <a:gd name="T1" fmla="*/ 0 h 1"/>
                      <a:gd name="T2" fmla="*/ 1 w 11"/>
                      <a:gd name="T3" fmla="*/ 0 h 1"/>
                      <a:gd name="T4" fmla="*/ 2 w 11"/>
                      <a:gd name="T5" fmla="*/ 1 h 1"/>
                      <a:gd name="T6" fmla="*/ 2 w 11"/>
                      <a:gd name="T7" fmla="*/ 1 h 1"/>
                      <a:gd name="T8" fmla="*/ 2 w 11"/>
                      <a:gd name="T9" fmla="*/ 1 h 1"/>
                      <a:gd name="T10" fmla="*/ 3 w 11"/>
                      <a:gd name="T11" fmla="*/ 1 h 1"/>
                      <a:gd name="T12" fmla="*/ 4 w 11"/>
                      <a:gd name="T13" fmla="*/ 1 h 1"/>
                      <a:gd name="T14" fmla="*/ 4 w 11"/>
                      <a:gd name="T15" fmla="*/ 1 h 1"/>
                      <a:gd name="T16" fmla="*/ 4 w 11"/>
                      <a:gd name="T17" fmla="*/ 1 h 1"/>
                      <a:gd name="T18" fmla="*/ 5 w 11"/>
                      <a:gd name="T19" fmla="*/ 1 h 1"/>
                      <a:gd name="T20" fmla="*/ 5 w 11"/>
                      <a:gd name="T21" fmla="*/ 1 h 1"/>
                      <a:gd name="T22" fmla="*/ 5 w 11"/>
                      <a:gd name="T23" fmla="*/ 1 h 1"/>
                      <a:gd name="T24" fmla="*/ 6 w 11"/>
                      <a:gd name="T25" fmla="*/ 0 h 1"/>
                      <a:gd name="T26" fmla="*/ 7 w 11"/>
                      <a:gd name="T27" fmla="*/ 0 h 1"/>
                      <a:gd name="T28" fmla="*/ 7 w 11"/>
                      <a:gd name="T29" fmla="*/ 1 h 1"/>
                      <a:gd name="T30" fmla="*/ 7 w 11"/>
                      <a:gd name="T31" fmla="*/ 0 h 1"/>
                      <a:gd name="T32" fmla="*/ 8 w 11"/>
                      <a:gd name="T33" fmla="*/ 1 h 1"/>
                      <a:gd name="T34" fmla="*/ 9 w 11"/>
                      <a:gd name="T35" fmla="*/ 1 h 1"/>
                      <a:gd name="T36" fmla="*/ 9 w 11"/>
                      <a:gd name="T37" fmla="*/ 1 h 1"/>
                      <a:gd name="T38" fmla="*/ 9 w 11"/>
                      <a:gd name="T39" fmla="*/ 1 h 1"/>
                      <a:gd name="T40" fmla="*/ 10 w 11"/>
                      <a:gd name="T41" fmla="*/ 1 h 1"/>
                      <a:gd name="T42" fmla="*/ 11 w 11"/>
                      <a:gd name="T43" fmla="*/ 1 h 1"/>
                      <a:gd name="T44" fmla="*/ 11 w 11"/>
                      <a:gd name="T45" fmla="*/ 1 h 1"/>
                      <a:gd name="T46" fmla="*/ 11 w 11"/>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1"/>
                        </a:lnTo>
                        <a:lnTo>
                          <a:pt x="3" y="1"/>
                        </a:lnTo>
                        <a:lnTo>
                          <a:pt x="4" y="1"/>
                        </a:lnTo>
                        <a:lnTo>
                          <a:pt x="5" y="1"/>
                        </a:lnTo>
                        <a:lnTo>
                          <a:pt x="6" y="0"/>
                        </a:lnTo>
                        <a:lnTo>
                          <a:pt x="7" y="0"/>
                        </a:lnTo>
                        <a:lnTo>
                          <a:pt x="7" y="1"/>
                        </a:lnTo>
                        <a:lnTo>
                          <a:pt x="7" y="0"/>
                        </a:lnTo>
                        <a:lnTo>
                          <a:pt x="8" y="1"/>
                        </a:lnTo>
                        <a:lnTo>
                          <a:pt x="9" y="1"/>
                        </a:lnTo>
                        <a:lnTo>
                          <a:pt x="10" y="1"/>
                        </a:lnTo>
                        <a:lnTo>
                          <a:pt x="1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5" name="Freeform 12010"/>
                  <p:cNvSpPr>
                    <a:spLocks/>
                  </p:cNvSpPr>
                  <p:nvPr/>
                </p:nvSpPr>
                <p:spPr bwMode="auto">
                  <a:xfrm>
                    <a:off x="3307" y="1757"/>
                    <a:ext cx="11" cy="1"/>
                  </a:xfrm>
                  <a:custGeom>
                    <a:avLst/>
                    <a:gdLst>
                      <a:gd name="T0" fmla="*/ 0 w 12"/>
                      <a:gd name="T1" fmla="*/ 0 h 1"/>
                      <a:gd name="T2" fmla="*/ 1 w 12"/>
                      <a:gd name="T3" fmla="*/ 0 h 1"/>
                      <a:gd name="T4" fmla="*/ 1 w 12"/>
                      <a:gd name="T5" fmla="*/ 0 h 1"/>
                      <a:gd name="T6" fmla="*/ 1 w 12"/>
                      <a:gd name="T7" fmla="*/ 0 h 1"/>
                      <a:gd name="T8" fmla="*/ 2 w 12"/>
                      <a:gd name="T9" fmla="*/ 0 h 1"/>
                      <a:gd name="T10" fmla="*/ 3 w 12"/>
                      <a:gd name="T11" fmla="*/ 0 h 1"/>
                      <a:gd name="T12" fmla="*/ 3 w 12"/>
                      <a:gd name="T13" fmla="*/ 0 h 1"/>
                      <a:gd name="T14" fmla="*/ 3 w 12"/>
                      <a:gd name="T15" fmla="*/ 0 h 1"/>
                      <a:gd name="T16" fmla="*/ 4 w 12"/>
                      <a:gd name="T17" fmla="*/ 0 h 1"/>
                      <a:gd name="T18" fmla="*/ 5 w 12"/>
                      <a:gd name="T19" fmla="*/ 0 h 1"/>
                      <a:gd name="T20" fmla="*/ 5 w 12"/>
                      <a:gd name="T21" fmla="*/ 0 h 1"/>
                      <a:gd name="T22" fmla="*/ 5 w 12"/>
                      <a:gd name="T23" fmla="*/ 0 h 1"/>
                      <a:gd name="T24" fmla="*/ 6 w 12"/>
                      <a:gd name="T25" fmla="*/ 0 h 1"/>
                      <a:gd name="T26" fmla="*/ 6 w 12"/>
                      <a:gd name="T27" fmla="*/ 0 h 1"/>
                      <a:gd name="T28" fmla="*/ 6 w 12"/>
                      <a:gd name="T29" fmla="*/ 0 h 1"/>
                      <a:gd name="T30" fmla="*/ 6 w 12"/>
                      <a:gd name="T31" fmla="*/ 0 h 1"/>
                      <a:gd name="T32" fmla="*/ 6 w 12"/>
                      <a:gd name="T33" fmla="*/ 0 h 1"/>
                      <a:gd name="T34" fmla="*/ 6 w 12"/>
                      <a:gd name="T35" fmla="*/ 0 h 1"/>
                      <a:gd name="T36" fmla="*/ 6 w 12"/>
                      <a:gd name="T37" fmla="*/ 0 h 1"/>
                      <a:gd name="T38" fmla="*/ 6 w 12"/>
                      <a:gd name="T39" fmla="*/ 0 h 1"/>
                      <a:gd name="T40" fmla="*/ 6 w 12"/>
                      <a:gd name="T41" fmla="*/ 0 h 1"/>
                      <a:gd name="T42" fmla="*/ 6 w 12"/>
                      <a:gd name="T43" fmla="*/ 0 h 1"/>
                      <a:gd name="T44" fmla="*/ 6 w 12"/>
                      <a:gd name="T45" fmla="*/ 0 h 1"/>
                      <a:gd name="T46" fmla="*/ 6 w 12"/>
                      <a:gd name="T47" fmla="*/ 0 h 1"/>
                      <a:gd name="T48" fmla="*/ 6 w 12"/>
                      <a:gd name="T49" fmla="*/ 0 h 1"/>
                      <a:gd name="T50" fmla="*/ 6 w 12"/>
                      <a:gd name="T51" fmla="*/ 0 h 1"/>
                      <a:gd name="T52" fmla="*/ 6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6" name="Freeform 12011"/>
                  <p:cNvSpPr>
                    <a:spLocks/>
                  </p:cNvSpPr>
                  <p:nvPr/>
                </p:nvSpPr>
                <p:spPr bwMode="auto">
                  <a:xfrm>
                    <a:off x="3318"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7" name="Freeform 12012"/>
                  <p:cNvSpPr>
                    <a:spLocks/>
                  </p:cNvSpPr>
                  <p:nvPr/>
                </p:nvSpPr>
                <p:spPr bwMode="auto">
                  <a:xfrm>
                    <a:off x="3319"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8" name="Freeform 12013"/>
                  <p:cNvSpPr>
                    <a:spLocks/>
                  </p:cNvSpPr>
                  <p:nvPr/>
                </p:nvSpPr>
                <p:spPr bwMode="auto">
                  <a:xfrm>
                    <a:off x="3321" y="1757"/>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9" name="Freeform 12014"/>
                  <p:cNvSpPr>
                    <a:spLocks/>
                  </p:cNvSpPr>
                  <p:nvPr/>
                </p:nvSpPr>
                <p:spPr bwMode="auto">
                  <a:xfrm>
                    <a:off x="3328" y="1757"/>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0" name="Freeform 12015"/>
                  <p:cNvSpPr>
                    <a:spLocks/>
                  </p:cNvSpPr>
                  <p:nvPr/>
                </p:nvSpPr>
                <p:spPr bwMode="auto">
                  <a:xfrm>
                    <a:off x="3331" y="1757"/>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6 w 9"/>
                      <a:gd name="T21" fmla="*/ 0 h 1"/>
                      <a:gd name="T22" fmla="*/ 6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1" name="Freeform 12016"/>
                  <p:cNvSpPr>
                    <a:spLocks/>
                  </p:cNvSpPr>
                  <p:nvPr/>
                </p:nvSpPr>
                <p:spPr bwMode="auto">
                  <a:xfrm>
                    <a:off x="3340" y="1757"/>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2" name="Freeform 12017"/>
                  <p:cNvSpPr>
                    <a:spLocks/>
                  </p:cNvSpPr>
                  <p:nvPr/>
                </p:nvSpPr>
                <p:spPr bwMode="auto">
                  <a:xfrm>
                    <a:off x="3341" y="1757"/>
                    <a:ext cx="32" cy="1"/>
                  </a:xfrm>
                  <a:custGeom>
                    <a:avLst/>
                    <a:gdLst>
                      <a:gd name="T0" fmla="*/ 1 w 33"/>
                      <a:gd name="T1" fmla="*/ 0 h 1"/>
                      <a:gd name="T2" fmla="*/ 2 w 33"/>
                      <a:gd name="T3" fmla="*/ 0 h 1"/>
                      <a:gd name="T4" fmla="*/ 3 w 33"/>
                      <a:gd name="T5" fmla="*/ 0 h 1"/>
                      <a:gd name="T6" fmla="*/ 3 w 33"/>
                      <a:gd name="T7" fmla="*/ 0 h 1"/>
                      <a:gd name="T8" fmla="*/ 5 w 33"/>
                      <a:gd name="T9" fmla="*/ 0 h 1"/>
                      <a:gd name="T10" fmla="*/ 5 w 33"/>
                      <a:gd name="T11" fmla="*/ 0 h 1"/>
                      <a:gd name="T12" fmla="*/ 7 w 33"/>
                      <a:gd name="T13" fmla="*/ 0 h 1"/>
                      <a:gd name="T14" fmla="*/ 7 w 33"/>
                      <a:gd name="T15" fmla="*/ 0 h 1"/>
                      <a:gd name="T16" fmla="*/ 9 w 33"/>
                      <a:gd name="T17" fmla="*/ 0 h 1"/>
                      <a:gd name="T18" fmla="*/ 10 w 33"/>
                      <a:gd name="T19" fmla="*/ 0 h 1"/>
                      <a:gd name="T20" fmla="*/ 11 w 33"/>
                      <a:gd name="T21" fmla="*/ 0 h 1"/>
                      <a:gd name="T22" fmla="*/ 12 w 33"/>
                      <a:gd name="T23" fmla="*/ 0 h 1"/>
                      <a:gd name="T24" fmla="*/ 13 w 33"/>
                      <a:gd name="T25" fmla="*/ 0 h 1"/>
                      <a:gd name="T26" fmla="*/ 14 w 33"/>
                      <a:gd name="T27" fmla="*/ 0 h 1"/>
                      <a:gd name="T28" fmla="*/ 15 w 33"/>
                      <a:gd name="T29" fmla="*/ 0 h 1"/>
                      <a:gd name="T30" fmla="*/ 15 w 33"/>
                      <a:gd name="T31" fmla="*/ 0 h 1"/>
                      <a:gd name="T32" fmla="*/ 16 w 33"/>
                      <a:gd name="T33" fmla="*/ 0 h 1"/>
                      <a:gd name="T34" fmla="*/ 16 w 33"/>
                      <a:gd name="T35" fmla="*/ 0 h 1"/>
                      <a:gd name="T36" fmla="*/ 16 w 33"/>
                      <a:gd name="T37" fmla="*/ 0 h 1"/>
                      <a:gd name="T38" fmla="*/ 16 w 33"/>
                      <a:gd name="T39" fmla="*/ 0 h 1"/>
                      <a:gd name="T40" fmla="*/ 16 w 33"/>
                      <a:gd name="T41" fmla="*/ 0 h 1"/>
                      <a:gd name="T42" fmla="*/ 16 w 33"/>
                      <a:gd name="T43" fmla="*/ 0 h 1"/>
                      <a:gd name="T44" fmla="*/ 16 w 33"/>
                      <a:gd name="T45" fmla="*/ 0 h 1"/>
                      <a:gd name="T46" fmla="*/ 16 w 33"/>
                      <a:gd name="T47" fmla="*/ 0 h 1"/>
                      <a:gd name="T48" fmla="*/ 16 w 33"/>
                      <a:gd name="T49" fmla="*/ 0 h 1"/>
                      <a:gd name="T50" fmla="*/ 16 w 33"/>
                      <a:gd name="T51" fmla="*/ 0 h 1"/>
                      <a:gd name="T52" fmla="*/ 16 w 33"/>
                      <a:gd name="T53" fmla="*/ 0 h 1"/>
                      <a:gd name="T54" fmla="*/ 16 w 33"/>
                      <a:gd name="T55" fmla="*/ 0 h 1"/>
                      <a:gd name="T56" fmla="*/ 16 w 33"/>
                      <a:gd name="T57" fmla="*/ 0 h 1"/>
                      <a:gd name="T58" fmla="*/ 17 w 33"/>
                      <a:gd name="T59" fmla="*/ 0 h 1"/>
                      <a:gd name="T60" fmla="*/ 17 w 33"/>
                      <a:gd name="T61" fmla="*/ 0 h 1"/>
                      <a:gd name="T62" fmla="*/ 19 w 33"/>
                      <a:gd name="T63" fmla="*/ 0 h 1"/>
                      <a:gd name="T64" fmla="*/ 19 w 33"/>
                      <a:gd name="T65" fmla="*/ 0 h 1"/>
                      <a:gd name="T66" fmla="*/ 21 w 33"/>
                      <a:gd name="T67" fmla="*/ 0 h 1"/>
                      <a:gd name="T68" fmla="*/ 21 w 33"/>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3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lnTo>
                          <a:pt x="18" y="0"/>
                        </a:lnTo>
                        <a:lnTo>
                          <a:pt x="19" y="0"/>
                        </a:lnTo>
                        <a:lnTo>
                          <a:pt x="20" y="0"/>
                        </a:lnTo>
                        <a:lnTo>
                          <a:pt x="21" y="0"/>
                        </a:lnTo>
                        <a:lnTo>
                          <a:pt x="22" y="0"/>
                        </a:lnTo>
                        <a:lnTo>
                          <a:pt x="23" y="0"/>
                        </a:lnTo>
                        <a:lnTo>
                          <a:pt x="24" y="0"/>
                        </a:lnTo>
                        <a:lnTo>
                          <a:pt x="25" y="0"/>
                        </a:lnTo>
                        <a:lnTo>
                          <a:pt x="26" y="0"/>
                        </a:lnTo>
                        <a:lnTo>
                          <a:pt x="27" y="0"/>
                        </a:lnTo>
                        <a:lnTo>
                          <a:pt x="28" y="0"/>
                        </a:lnTo>
                        <a:lnTo>
                          <a:pt x="29" y="0"/>
                        </a:lnTo>
                        <a:lnTo>
                          <a:pt x="30" y="0"/>
                        </a:lnTo>
                        <a:lnTo>
                          <a:pt x="31" y="0"/>
                        </a:lnTo>
                        <a:lnTo>
                          <a:pt x="32" y="0"/>
                        </a:lnTo>
                        <a:lnTo>
                          <a:pt x="3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3" name="Freeform 12018"/>
                  <p:cNvSpPr>
                    <a:spLocks/>
                  </p:cNvSpPr>
                  <p:nvPr/>
                </p:nvSpPr>
                <p:spPr bwMode="auto">
                  <a:xfrm>
                    <a:off x="3373"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4" name="Freeform 12019"/>
                  <p:cNvSpPr>
                    <a:spLocks/>
                  </p:cNvSpPr>
                  <p:nvPr/>
                </p:nvSpPr>
                <p:spPr bwMode="auto">
                  <a:xfrm>
                    <a:off x="3374"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5" name="Freeform 12020"/>
                  <p:cNvSpPr>
                    <a:spLocks/>
                  </p:cNvSpPr>
                  <p:nvPr/>
                </p:nvSpPr>
                <p:spPr bwMode="auto">
                  <a:xfrm>
                    <a:off x="3376" y="1757"/>
                    <a:ext cx="20" cy="1"/>
                  </a:xfrm>
                  <a:custGeom>
                    <a:avLst/>
                    <a:gdLst>
                      <a:gd name="T0" fmla="*/ 0 w 21"/>
                      <a:gd name="T1" fmla="*/ 0 h 1"/>
                      <a:gd name="T2" fmla="*/ 1 w 21"/>
                      <a:gd name="T3" fmla="*/ 0 h 1"/>
                      <a:gd name="T4" fmla="*/ 2 w 21"/>
                      <a:gd name="T5" fmla="*/ 0 h 1"/>
                      <a:gd name="T6" fmla="*/ 2 w 21"/>
                      <a:gd name="T7" fmla="*/ 0 h 1"/>
                      <a:gd name="T8" fmla="*/ 2 w 21"/>
                      <a:gd name="T9" fmla="*/ 0 h 1"/>
                      <a:gd name="T10" fmla="*/ 3 w 21"/>
                      <a:gd name="T11" fmla="*/ 0 h 1"/>
                      <a:gd name="T12" fmla="*/ 4 w 21"/>
                      <a:gd name="T13" fmla="*/ 0 h 1"/>
                      <a:gd name="T14" fmla="*/ 4 w 21"/>
                      <a:gd name="T15" fmla="*/ 0 h 1"/>
                      <a:gd name="T16" fmla="*/ 4 w 21"/>
                      <a:gd name="T17" fmla="*/ 0 h 1"/>
                      <a:gd name="T18" fmla="*/ 5 w 21"/>
                      <a:gd name="T19" fmla="*/ 0 h 1"/>
                      <a:gd name="T20" fmla="*/ 5 w 21"/>
                      <a:gd name="T21" fmla="*/ 0 h 1"/>
                      <a:gd name="T22" fmla="*/ 5 w 21"/>
                      <a:gd name="T23" fmla="*/ 0 h 1"/>
                      <a:gd name="T24" fmla="*/ 6 w 21"/>
                      <a:gd name="T25" fmla="*/ 0 h 1"/>
                      <a:gd name="T26" fmla="*/ 7 w 21"/>
                      <a:gd name="T27" fmla="*/ 0 h 1"/>
                      <a:gd name="T28" fmla="*/ 7 w 21"/>
                      <a:gd name="T29" fmla="*/ 0 h 1"/>
                      <a:gd name="T30" fmla="*/ 7 w 21"/>
                      <a:gd name="T31" fmla="*/ 0 h 1"/>
                      <a:gd name="T32" fmla="*/ 8 w 21"/>
                      <a:gd name="T33" fmla="*/ 0 h 1"/>
                      <a:gd name="T34" fmla="*/ 9 w 21"/>
                      <a:gd name="T35" fmla="*/ 0 h 1"/>
                      <a:gd name="T36" fmla="*/ 9 w 21"/>
                      <a:gd name="T37" fmla="*/ 0 h 1"/>
                      <a:gd name="T38" fmla="*/ 9 w 21"/>
                      <a:gd name="T39" fmla="*/ 0 h 1"/>
                      <a:gd name="T40" fmla="*/ 10 w 21"/>
                      <a:gd name="T41" fmla="*/ 0 h 1"/>
                      <a:gd name="T42" fmla="*/ 10 w 21"/>
                      <a:gd name="T43" fmla="*/ 0 h 1"/>
                      <a:gd name="T44" fmla="*/ 10 w 21"/>
                      <a:gd name="T45" fmla="*/ 0 h 1"/>
                      <a:gd name="T46" fmla="*/ 10 w 21"/>
                      <a:gd name="T47" fmla="*/ 0 h 1"/>
                      <a:gd name="T48" fmla="*/ 10 w 21"/>
                      <a:gd name="T49" fmla="*/ 0 h 1"/>
                      <a:gd name="T50" fmla="*/ 10 w 21"/>
                      <a:gd name="T51" fmla="*/ 0 h 1"/>
                      <a:gd name="T52" fmla="*/ 10 w 21"/>
                      <a:gd name="T53" fmla="*/ 0 h 1"/>
                      <a:gd name="T54" fmla="*/ 10 w 21"/>
                      <a:gd name="T55" fmla="*/ 0 h 1"/>
                      <a:gd name="T56" fmla="*/ 10 w 21"/>
                      <a:gd name="T57" fmla="*/ 0 h 1"/>
                      <a:gd name="T58" fmla="*/ 10 w 21"/>
                      <a:gd name="T59" fmla="*/ 0 h 1"/>
                      <a:gd name="T60" fmla="*/ 10 w 21"/>
                      <a:gd name="T61" fmla="*/ 0 h 1"/>
                      <a:gd name="T62" fmla="*/ 10 w 21"/>
                      <a:gd name="T63" fmla="*/ 0 h 1"/>
                      <a:gd name="T64" fmla="*/ 10 w 21"/>
                      <a:gd name="T65" fmla="*/ 0 h 1"/>
                      <a:gd name="T66" fmla="*/ 10 w 21"/>
                      <a:gd name="T67" fmla="*/ 0 h 1"/>
                      <a:gd name="T68" fmla="*/ 10 w 21"/>
                      <a:gd name="T69" fmla="*/ 0 h 1"/>
                      <a:gd name="T70" fmla="*/ 10 w 21"/>
                      <a:gd name="T71" fmla="*/ 0 h 1"/>
                      <a:gd name="T72" fmla="*/ 10 w 21"/>
                      <a:gd name="T73" fmla="*/ 0 h 1"/>
                      <a:gd name="T74" fmla="*/ 10 w 21"/>
                      <a:gd name="T75" fmla="*/ 0 h 1"/>
                      <a:gd name="T76" fmla="*/ 10 w 21"/>
                      <a:gd name="T77" fmla="*/ 0 h 1"/>
                      <a:gd name="T78" fmla="*/ 10 w 21"/>
                      <a:gd name="T79" fmla="*/ 0 h 1"/>
                      <a:gd name="T80" fmla="*/ 10 w 21"/>
                      <a:gd name="T81" fmla="*/ 0 h 1"/>
                      <a:gd name="T82" fmla="*/ 10 w 21"/>
                      <a:gd name="T83" fmla="*/ 0 h 1"/>
                      <a:gd name="T84" fmla="*/ 10 w 21"/>
                      <a:gd name="T85" fmla="*/ 0 h 1"/>
                      <a:gd name="T86" fmla="*/ 10 w 21"/>
                      <a:gd name="T87" fmla="*/ 0 h 1"/>
                      <a:gd name="T88" fmla="*/ 10 w 21"/>
                      <a:gd name="T89" fmla="*/ 0 h 1"/>
                      <a:gd name="T90" fmla="*/ 10 w 21"/>
                      <a:gd name="T91" fmla="*/ 0 h 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lnTo>
                          <a:pt x="18" y="0"/>
                        </a:lnTo>
                        <a:lnTo>
                          <a:pt x="19" y="0"/>
                        </a:lnTo>
                        <a:lnTo>
                          <a:pt x="20" y="0"/>
                        </a:lnTo>
                        <a:lnTo>
                          <a:pt x="2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6" name="Freeform 12021"/>
                  <p:cNvSpPr>
                    <a:spLocks/>
                  </p:cNvSpPr>
                  <p:nvPr/>
                </p:nvSpPr>
                <p:spPr bwMode="auto">
                  <a:xfrm>
                    <a:off x="3396"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7" name="Freeform 12022"/>
                  <p:cNvSpPr>
                    <a:spLocks/>
                  </p:cNvSpPr>
                  <p:nvPr/>
                </p:nvSpPr>
                <p:spPr bwMode="auto">
                  <a:xfrm>
                    <a:off x="3398" y="1757"/>
                    <a:ext cx="8" cy="1"/>
                  </a:xfrm>
                  <a:custGeom>
                    <a:avLst/>
                    <a:gdLst>
                      <a:gd name="T0" fmla="*/ 0 w 8"/>
                      <a:gd name="T1" fmla="*/ 0 h 1"/>
                      <a:gd name="T2" fmla="*/ 1 w 8"/>
                      <a:gd name="T3" fmla="*/ 0 h 1"/>
                      <a:gd name="T4" fmla="*/ 1 w 8"/>
                      <a:gd name="T5" fmla="*/ 0 h 1"/>
                      <a:gd name="T6" fmla="*/ 1 w 8"/>
                      <a:gd name="T7" fmla="*/ 0 h 1"/>
                      <a:gd name="T8" fmla="*/ 2 w 8"/>
                      <a:gd name="T9" fmla="*/ 0 h 1"/>
                      <a:gd name="T10" fmla="*/ 3 w 8"/>
                      <a:gd name="T11" fmla="*/ 1 h 1"/>
                      <a:gd name="T12" fmla="*/ 3 w 8"/>
                      <a:gd name="T13" fmla="*/ 1 h 1"/>
                      <a:gd name="T14" fmla="*/ 3 w 8"/>
                      <a:gd name="T15" fmla="*/ 0 h 1"/>
                      <a:gd name="T16" fmla="*/ 4 w 8"/>
                      <a:gd name="T17" fmla="*/ 0 h 1"/>
                      <a:gd name="T18" fmla="*/ 5 w 8"/>
                      <a:gd name="T19" fmla="*/ 0 h 1"/>
                      <a:gd name="T20" fmla="*/ 5 w 8"/>
                      <a:gd name="T21" fmla="*/ 0 h 1"/>
                      <a:gd name="T22" fmla="*/ 5 w 8"/>
                      <a:gd name="T23" fmla="*/ 0 h 1"/>
                      <a:gd name="T24" fmla="*/ 6 w 8"/>
                      <a:gd name="T25" fmla="*/ 0 h 1"/>
                      <a:gd name="T26" fmla="*/ 6 w 8"/>
                      <a:gd name="T27" fmla="*/ 0 h 1"/>
                      <a:gd name="T28" fmla="*/ 6 w 8"/>
                      <a:gd name="T29" fmla="*/ 0 h 1"/>
                      <a:gd name="T30" fmla="*/ 7 w 8"/>
                      <a:gd name="T31" fmla="*/ 0 h 1"/>
                      <a:gd name="T32" fmla="*/ 8 w 8"/>
                      <a:gd name="T33" fmla="*/ 0 h 1"/>
                      <a:gd name="T34" fmla="*/ 8 w 8"/>
                      <a:gd name="T35" fmla="*/ 0 h 1"/>
                      <a:gd name="T36" fmla="*/ 8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1"/>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8" name="Freeform 12023"/>
                  <p:cNvSpPr>
                    <a:spLocks/>
                  </p:cNvSpPr>
                  <p:nvPr/>
                </p:nvSpPr>
                <p:spPr bwMode="auto">
                  <a:xfrm>
                    <a:off x="3406" y="1757"/>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09" name="Freeform 12024"/>
                  <p:cNvSpPr>
                    <a:spLocks/>
                  </p:cNvSpPr>
                  <p:nvPr/>
                </p:nvSpPr>
                <p:spPr bwMode="auto">
                  <a:xfrm>
                    <a:off x="3411" y="1757"/>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0" name="Freeform 12025"/>
                  <p:cNvSpPr>
                    <a:spLocks/>
                  </p:cNvSpPr>
                  <p:nvPr/>
                </p:nvSpPr>
                <p:spPr bwMode="auto">
                  <a:xfrm>
                    <a:off x="3416" y="1757"/>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1" name="Freeform 12026"/>
                  <p:cNvSpPr>
                    <a:spLocks/>
                  </p:cNvSpPr>
                  <p:nvPr/>
                </p:nvSpPr>
                <p:spPr bwMode="auto">
                  <a:xfrm>
                    <a:off x="3421"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2" name="Freeform 12027"/>
                  <p:cNvSpPr>
                    <a:spLocks/>
                  </p:cNvSpPr>
                  <p:nvPr/>
                </p:nvSpPr>
                <p:spPr bwMode="auto">
                  <a:xfrm>
                    <a:off x="3422" y="1757"/>
                    <a:ext cx="6" cy="1"/>
                  </a:xfrm>
                  <a:custGeom>
                    <a:avLst/>
                    <a:gdLst>
                      <a:gd name="T0" fmla="*/ 0 w 6"/>
                      <a:gd name="T1" fmla="*/ 0 h 1"/>
                      <a:gd name="T2" fmla="*/ 1 w 6"/>
                      <a:gd name="T3" fmla="*/ 1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1"/>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3" name="Freeform 12028"/>
                  <p:cNvSpPr>
                    <a:spLocks/>
                  </p:cNvSpPr>
                  <p:nvPr/>
                </p:nvSpPr>
                <p:spPr bwMode="auto">
                  <a:xfrm>
                    <a:off x="3428" y="1757"/>
                    <a:ext cx="8" cy="1"/>
                  </a:xfrm>
                  <a:custGeom>
                    <a:avLst/>
                    <a:gdLst>
                      <a:gd name="T0" fmla="*/ 0 w 8"/>
                      <a:gd name="T1" fmla="*/ 0 h 1"/>
                      <a:gd name="T2" fmla="*/ 1 w 8"/>
                      <a:gd name="T3" fmla="*/ 0 h 1"/>
                      <a:gd name="T4" fmla="*/ 1 w 8"/>
                      <a:gd name="T5" fmla="*/ 0 h 1"/>
                      <a:gd name="T6" fmla="*/ 1 w 8"/>
                      <a:gd name="T7" fmla="*/ 0 h 1"/>
                      <a:gd name="T8" fmla="*/ 2 w 8"/>
                      <a:gd name="T9" fmla="*/ 0 h 1"/>
                      <a:gd name="T10" fmla="*/ 3 w 8"/>
                      <a:gd name="T11" fmla="*/ 0 h 1"/>
                      <a:gd name="T12" fmla="*/ 3 w 8"/>
                      <a:gd name="T13" fmla="*/ 0 h 1"/>
                      <a:gd name="T14" fmla="*/ 3 w 8"/>
                      <a:gd name="T15" fmla="*/ 0 h 1"/>
                      <a:gd name="T16" fmla="*/ 4 w 8"/>
                      <a:gd name="T17" fmla="*/ 0 h 1"/>
                      <a:gd name="T18" fmla="*/ 5 w 8"/>
                      <a:gd name="T19" fmla="*/ 0 h 1"/>
                      <a:gd name="T20" fmla="*/ 5 w 8"/>
                      <a:gd name="T21" fmla="*/ 1 h 1"/>
                      <a:gd name="T22" fmla="*/ 5 w 8"/>
                      <a:gd name="T23" fmla="*/ 0 h 1"/>
                      <a:gd name="T24" fmla="*/ 6 w 8"/>
                      <a:gd name="T25" fmla="*/ 0 h 1"/>
                      <a:gd name="T26" fmla="*/ 7 w 8"/>
                      <a:gd name="T27" fmla="*/ 0 h 1"/>
                      <a:gd name="T28" fmla="*/ 7 w 8"/>
                      <a:gd name="T29" fmla="*/ 0 h 1"/>
                      <a:gd name="T30" fmla="*/ 7 w 8"/>
                      <a:gd name="T31" fmla="*/ 0 h 1"/>
                      <a:gd name="T32" fmla="*/ 8 w 8"/>
                      <a:gd name="T33" fmla="*/ 0 h 1"/>
                      <a:gd name="T34" fmla="*/ 8 w 8"/>
                      <a:gd name="T35" fmla="*/ 0 h 1"/>
                      <a:gd name="T36" fmla="*/ 8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0"/>
                        </a:lnTo>
                        <a:lnTo>
                          <a:pt x="4" y="0"/>
                        </a:lnTo>
                        <a:lnTo>
                          <a:pt x="5" y="0"/>
                        </a:lnTo>
                        <a:lnTo>
                          <a:pt x="5" y="1"/>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4" name="Freeform 12029"/>
                  <p:cNvSpPr>
                    <a:spLocks/>
                  </p:cNvSpPr>
                  <p:nvPr/>
                </p:nvSpPr>
                <p:spPr bwMode="auto">
                  <a:xfrm>
                    <a:off x="3436" y="1757"/>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5" name="Freeform 12030"/>
                  <p:cNvSpPr>
                    <a:spLocks/>
                  </p:cNvSpPr>
                  <p:nvPr/>
                </p:nvSpPr>
                <p:spPr bwMode="auto">
                  <a:xfrm>
                    <a:off x="3437"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6" name="Freeform 12031"/>
                  <p:cNvSpPr>
                    <a:spLocks/>
                  </p:cNvSpPr>
                  <p:nvPr/>
                </p:nvSpPr>
                <p:spPr bwMode="auto">
                  <a:xfrm>
                    <a:off x="3439"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7" name="Freeform 12032"/>
                  <p:cNvSpPr>
                    <a:spLocks/>
                  </p:cNvSpPr>
                  <p:nvPr/>
                </p:nvSpPr>
                <p:spPr bwMode="auto">
                  <a:xfrm>
                    <a:off x="3440" y="1757"/>
                    <a:ext cx="4" cy="1"/>
                  </a:xfrm>
                  <a:custGeom>
                    <a:avLst/>
                    <a:gdLst>
                      <a:gd name="T0" fmla="*/ 0 w 4"/>
                      <a:gd name="T1" fmla="*/ 0 h 1"/>
                      <a:gd name="T2" fmla="*/ 1 w 4"/>
                      <a:gd name="T3" fmla="*/ 1 h 1"/>
                      <a:gd name="T4" fmla="*/ 2 w 4"/>
                      <a:gd name="T5" fmla="*/ 1 h 1"/>
                      <a:gd name="T6" fmla="*/ 2 w 4"/>
                      <a:gd name="T7" fmla="*/ 1 h 1"/>
                      <a:gd name="T8" fmla="*/ 2 w 4"/>
                      <a:gd name="T9" fmla="*/ 1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1"/>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8" name="Freeform 12033"/>
                  <p:cNvSpPr>
                    <a:spLocks/>
                  </p:cNvSpPr>
                  <p:nvPr/>
                </p:nvSpPr>
                <p:spPr bwMode="auto">
                  <a:xfrm>
                    <a:off x="3444"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19" name="Freeform 12034"/>
                  <p:cNvSpPr>
                    <a:spLocks/>
                  </p:cNvSpPr>
                  <p:nvPr/>
                </p:nvSpPr>
                <p:spPr bwMode="auto">
                  <a:xfrm>
                    <a:off x="3446" y="1757"/>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0" name="Freeform 12035"/>
                  <p:cNvSpPr>
                    <a:spLocks/>
                  </p:cNvSpPr>
                  <p:nvPr/>
                </p:nvSpPr>
                <p:spPr bwMode="auto">
                  <a:xfrm>
                    <a:off x="3449"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1" name="Freeform 12036"/>
                  <p:cNvSpPr>
                    <a:spLocks/>
                  </p:cNvSpPr>
                  <p:nvPr/>
                </p:nvSpPr>
                <p:spPr bwMode="auto">
                  <a:xfrm>
                    <a:off x="3451" y="1757"/>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2" name="Freeform 12037"/>
                  <p:cNvSpPr>
                    <a:spLocks/>
                  </p:cNvSpPr>
                  <p:nvPr/>
                </p:nvSpPr>
                <p:spPr bwMode="auto">
                  <a:xfrm>
                    <a:off x="3453" y="1757"/>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3" name="Freeform 12038"/>
                  <p:cNvSpPr>
                    <a:spLocks/>
                  </p:cNvSpPr>
                  <p:nvPr/>
                </p:nvSpPr>
                <p:spPr bwMode="auto">
                  <a:xfrm>
                    <a:off x="3456" y="1757"/>
                    <a:ext cx="3" cy="1"/>
                  </a:xfrm>
                  <a:custGeom>
                    <a:avLst/>
                    <a:gdLst>
                      <a:gd name="T0" fmla="*/ 0 w 3"/>
                      <a:gd name="T1" fmla="*/ 0 h 1"/>
                      <a:gd name="T2" fmla="*/ 1 w 3"/>
                      <a:gd name="T3" fmla="*/ 1 h 1"/>
                      <a:gd name="T4" fmla="*/ 2 w 3"/>
                      <a:gd name="T5" fmla="*/ 0 h 1"/>
                      <a:gd name="T6" fmla="*/ 2 w 3"/>
                      <a:gd name="T7" fmla="*/ 1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0"/>
                        </a:lnTo>
                        <a:lnTo>
                          <a:pt x="2"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4" name="Freeform 12039"/>
                  <p:cNvSpPr>
                    <a:spLocks/>
                  </p:cNvSpPr>
                  <p:nvPr/>
                </p:nvSpPr>
                <p:spPr bwMode="auto">
                  <a:xfrm>
                    <a:off x="3459" y="1757"/>
                    <a:ext cx="1" cy="1"/>
                  </a:xfrm>
                  <a:custGeom>
                    <a:avLst/>
                    <a:gdLst>
                      <a:gd name="T0" fmla="*/ 0 w 2"/>
                      <a:gd name="T1" fmla="*/ 0 h 1"/>
                      <a:gd name="T2" fmla="*/ 1 w 2"/>
                      <a:gd name="T3" fmla="*/ 1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5" name="Freeform 12040"/>
                  <p:cNvSpPr>
                    <a:spLocks/>
                  </p:cNvSpPr>
                  <p:nvPr/>
                </p:nvSpPr>
                <p:spPr bwMode="auto">
                  <a:xfrm>
                    <a:off x="3460"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6" name="Freeform 12041"/>
                  <p:cNvSpPr>
                    <a:spLocks/>
                  </p:cNvSpPr>
                  <p:nvPr/>
                </p:nvSpPr>
                <p:spPr bwMode="auto">
                  <a:xfrm>
                    <a:off x="3462" y="1757"/>
                    <a:ext cx="10" cy="1"/>
                  </a:xfrm>
                  <a:custGeom>
                    <a:avLst/>
                    <a:gdLst>
                      <a:gd name="T0" fmla="*/ 0 w 10"/>
                      <a:gd name="T1" fmla="*/ 0 h 1"/>
                      <a:gd name="T2" fmla="*/ 1 w 10"/>
                      <a:gd name="T3" fmla="*/ 1 h 1"/>
                      <a:gd name="T4" fmla="*/ 2 w 10"/>
                      <a:gd name="T5" fmla="*/ 1 h 1"/>
                      <a:gd name="T6" fmla="*/ 2 w 10"/>
                      <a:gd name="T7" fmla="*/ 1 h 1"/>
                      <a:gd name="T8" fmla="*/ 2 w 10"/>
                      <a:gd name="T9" fmla="*/ 0 h 1"/>
                      <a:gd name="T10" fmla="*/ 3 w 10"/>
                      <a:gd name="T11" fmla="*/ 0 h 1"/>
                      <a:gd name="T12" fmla="*/ 3 w 10"/>
                      <a:gd name="T13" fmla="*/ 1 h 1"/>
                      <a:gd name="T14" fmla="*/ 3 w 10"/>
                      <a:gd name="T15" fmla="*/ 0 h 1"/>
                      <a:gd name="T16" fmla="*/ 4 w 10"/>
                      <a:gd name="T17" fmla="*/ 1 h 1"/>
                      <a:gd name="T18" fmla="*/ 5 w 10"/>
                      <a:gd name="T19" fmla="*/ 0 h 1"/>
                      <a:gd name="T20" fmla="*/ 5 w 10"/>
                      <a:gd name="T21" fmla="*/ 0 h 1"/>
                      <a:gd name="T22" fmla="*/ 5 w 10"/>
                      <a:gd name="T23" fmla="*/ 0 h 1"/>
                      <a:gd name="T24" fmla="*/ 6 w 10"/>
                      <a:gd name="T25" fmla="*/ 0 h 1"/>
                      <a:gd name="T26" fmla="*/ 7 w 10"/>
                      <a:gd name="T27" fmla="*/ 1 h 1"/>
                      <a:gd name="T28" fmla="*/ 7 w 10"/>
                      <a:gd name="T29" fmla="*/ 1 h 1"/>
                      <a:gd name="T30" fmla="*/ 7 w 10"/>
                      <a:gd name="T31" fmla="*/ 1 h 1"/>
                      <a:gd name="T32" fmla="*/ 8 w 10"/>
                      <a:gd name="T33" fmla="*/ 0 h 1"/>
                      <a:gd name="T34" fmla="*/ 9 w 10"/>
                      <a:gd name="T35" fmla="*/ 1 h 1"/>
                      <a:gd name="T36" fmla="*/ 9 w 10"/>
                      <a:gd name="T37" fmla="*/ 1 h 1"/>
                      <a:gd name="T38" fmla="*/ 9 w 10"/>
                      <a:gd name="T39" fmla="*/ 1 h 1"/>
                      <a:gd name="T40" fmla="*/ 10 w 10"/>
                      <a:gd name="T41" fmla="*/ 1 h 1"/>
                      <a:gd name="T42" fmla="*/ 10 w 10"/>
                      <a:gd name="T43" fmla="*/ 1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0"/>
                        </a:moveTo>
                        <a:lnTo>
                          <a:pt x="1" y="1"/>
                        </a:lnTo>
                        <a:lnTo>
                          <a:pt x="2" y="1"/>
                        </a:lnTo>
                        <a:lnTo>
                          <a:pt x="2" y="0"/>
                        </a:lnTo>
                        <a:lnTo>
                          <a:pt x="3" y="0"/>
                        </a:lnTo>
                        <a:lnTo>
                          <a:pt x="3" y="1"/>
                        </a:lnTo>
                        <a:lnTo>
                          <a:pt x="3" y="0"/>
                        </a:lnTo>
                        <a:lnTo>
                          <a:pt x="4" y="1"/>
                        </a:lnTo>
                        <a:lnTo>
                          <a:pt x="5" y="0"/>
                        </a:lnTo>
                        <a:lnTo>
                          <a:pt x="6" y="0"/>
                        </a:lnTo>
                        <a:lnTo>
                          <a:pt x="7" y="1"/>
                        </a:lnTo>
                        <a:lnTo>
                          <a:pt x="8" y="0"/>
                        </a:lnTo>
                        <a:lnTo>
                          <a:pt x="9" y="1"/>
                        </a:lnTo>
                        <a:lnTo>
                          <a:pt x="10" y="1"/>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7" name="Freeform 12042"/>
                  <p:cNvSpPr>
                    <a:spLocks/>
                  </p:cNvSpPr>
                  <p:nvPr/>
                </p:nvSpPr>
                <p:spPr bwMode="auto">
                  <a:xfrm>
                    <a:off x="3472" y="1757"/>
                    <a:ext cx="7"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0 h 1"/>
                      <a:gd name="T12" fmla="*/ 4 w 7"/>
                      <a:gd name="T13" fmla="*/ 0 h 1"/>
                      <a:gd name="T14" fmla="*/ 4 w 7"/>
                      <a:gd name="T15" fmla="*/ 1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1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0"/>
                        </a:lnTo>
                        <a:lnTo>
                          <a:pt x="4" y="0"/>
                        </a:lnTo>
                        <a:lnTo>
                          <a:pt x="4" y="1"/>
                        </a:lnTo>
                        <a:lnTo>
                          <a:pt x="4" y="0"/>
                        </a:lnTo>
                        <a:lnTo>
                          <a:pt x="5" y="0"/>
                        </a:lnTo>
                        <a:lnTo>
                          <a:pt x="6" y="0"/>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8" name="Freeform 12043"/>
                  <p:cNvSpPr>
                    <a:spLocks/>
                  </p:cNvSpPr>
                  <p:nvPr/>
                </p:nvSpPr>
                <p:spPr bwMode="auto">
                  <a:xfrm>
                    <a:off x="3479" y="1757"/>
                    <a:ext cx="2" cy="1"/>
                  </a:xfrm>
                  <a:custGeom>
                    <a:avLst/>
                    <a:gdLst>
                      <a:gd name="T0" fmla="*/ 0 w 2"/>
                      <a:gd name="T1" fmla="*/ 1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29" name="Freeform 12044"/>
                  <p:cNvSpPr>
                    <a:spLocks/>
                  </p:cNvSpPr>
                  <p:nvPr/>
                </p:nvSpPr>
                <p:spPr bwMode="auto">
                  <a:xfrm>
                    <a:off x="3481" y="1757"/>
                    <a:ext cx="4" cy="1"/>
                  </a:xfrm>
                  <a:custGeom>
                    <a:avLst/>
                    <a:gdLst>
                      <a:gd name="T0" fmla="*/ 0 w 5"/>
                      <a:gd name="T1" fmla="*/ 1 h 1"/>
                      <a:gd name="T2" fmla="*/ 1 w 5"/>
                      <a:gd name="T3" fmla="*/ 1 h 1"/>
                      <a:gd name="T4" fmla="*/ 2 w 5"/>
                      <a:gd name="T5" fmla="*/ 1 h 1"/>
                      <a:gd name="T6" fmla="*/ 2 w 5"/>
                      <a:gd name="T7" fmla="*/ 1 h 1"/>
                      <a:gd name="T8" fmla="*/ 2 w 5"/>
                      <a:gd name="T9" fmla="*/ 1 h 1"/>
                      <a:gd name="T10" fmla="*/ 2 w 5"/>
                      <a:gd name="T11" fmla="*/ 1 h 1"/>
                      <a:gd name="T12" fmla="*/ 2 w 5"/>
                      <a:gd name="T13" fmla="*/ 1 h 1"/>
                      <a:gd name="T14" fmla="*/ 2 w 5"/>
                      <a:gd name="T15" fmla="*/ 1 h 1"/>
                      <a:gd name="T16" fmla="*/ 2 w 5"/>
                      <a:gd name="T17" fmla="*/ 0 h 1"/>
                      <a:gd name="T18" fmla="*/ 2 w 5"/>
                      <a:gd name="T19" fmla="*/ 1 h 1"/>
                      <a:gd name="T20" fmla="*/ 2 w 5"/>
                      <a:gd name="T21" fmla="*/ 1 h 1"/>
                      <a:gd name="T22" fmla="*/ 2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1"/>
                        </a:moveTo>
                        <a:lnTo>
                          <a:pt x="1" y="1"/>
                        </a:lnTo>
                        <a:lnTo>
                          <a:pt x="2" y="1"/>
                        </a:lnTo>
                        <a:lnTo>
                          <a:pt x="3" y="1"/>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0" name="Freeform 12045"/>
                  <p:cNvSpPr>
                    <a:spLocks/>
                  </p:cNvSpPr>
                  <p:nvPr/>
                </p:nvSpPr>
                <p:spPr bwMode="auto">
                  <a:xfrm>
                    <a:off x="3485" y="1757"/>
                    <a:ext cx="17" cy="1"/>
                  </a:xfrm>
                  <a:custGeom>
                    <a:avLst/>
                    <a:gdLst>
                      <a:gd name="T0" fmla="*/ 0 w 17"/>
                      <a:gd name="T1" fmla="*/ 1 h 1"/>
                      <a:gd name="T2" fmla="*/ 1 w 17"/>
                      <a:gd name="T3" fmla="*/ 1 h 1"/>
                      <a:gd name="T4" fmla="*/ 2 w 17"/>
                      <a:gd name="T5" fmla="*/ 1 h 1"/>
                      <a:gd name="T6" fmla="*/ 2 w 17"/>
                      <a:gd name="T7" fmla="*/ 1 h 1"/>
                      <a:gd name="T8" fmla="*/ 2 w 17"/>
                      <a:gd name="T9" fmla="*/ 0 h 1"/>
                      <a:gd name="T10" fmla="*/ 3 w 17"/>
                      <a:gd name="T11" fmla="*/ 1 h 1"/>
                      <a:gd name="T12" fmla="*/ 4 w 17"/>
                      <a:gd name="T13" fmla="*/ 1 h 1"/>
                      <a:gd name="T14" fmla="*/ 4 w 17"/>
                      <a:gd name="T15" fmla="*/ 1 h 1"/>
                      <a:gd name="T16" fmla="*/ 4 w 17"/>
                      <a:gd name="T17" fmla="*/ 1 h 1"/>
                      <a:gd name="T18" fmla="*/ 5 w 17"/>
                      <a:gd name="T19" fmla="*/ 0 h 1"/>
                      <a:gd name="T20" fmla="*/ 5 w 17"/>
                      <a:gd name="T21" fmla="*/ 1 h 1"/>
                      <a:gd name="T22" fmla="*/ 5 w 17"/>
                      <a:gd name="T23" fmla="*/ 0 h 1"/>
                      <a:gd name="T24" fmla="*/ 6 w 17"/>
                      <a:gd name="T25" fmla="*/ 1 h 1"/>
                      <a:gd name="T26" fmla="*/ 7 w 17"/>
                      <a:gd name="T27" fmla="*/ 1 h 1"/>
                      <a:gd name="T28" fmla="*/ 7 w 17"/>
                      <a:gd name="T29" fmla="*/ 1 h 1"/>
                      <a:gd name="T30" fmla="*/ 7 w 17"/>
                      <a:gd name="T31" fmla="*/ 1 h 1"/>
                      <a:gd name="T32" fmla="*/ 8 w 17"/>
                      <a:gd name="T33" fmla="*/ 1 h 1"/>
                      <a:gd name="T34" fmla="*/ 9 w 17"/>
                      <a:gd name="T35" fmla="*/ 1 h 1"/>
                      <a:gd name="T36" fmla="*/ 9 w 17"/>
                      <a:gd name="T37" fmla="*/ 1 h 1"/>
                      <a:gd name="T38" fmla="*/ 9 w 17"/>
                      <a:gd name="T39" fmla="*/ 1 h 1"/>
                      <a:gd name="T40" fmla="*/ 10 w 17"/>
                      <a:gd name="T41" fmla="*/ 1 h 1"/>
                      <a:gd name="T42" fmla="*/ 10 w 17"/>
                      <a:gd name="T43" fmla="*/ 1 h 1"/>
                      <a:gd name="T44" fmla="*/ 10 w 17"/>
                      <a:gd name="T45" fmla="*/ 1 h 1"/>
                      <a:gd name="T46" fmla="*/ 11 w 17"/>
                      <a:gd name="T47" fmla="*/ 1 h 1"/>
                      <a:gd name="T48" fmla="*/ 12 w 17"/>
                      <a:gd name="T49" fmla="*/ 1 h 1"/>
                      <a:gd name="T50" fmla="*/ 12 w 17"/>
                      <a:gd name="T51" fmla="*/ 1 h 1"/>
                      <a:gd name="T52" fmla="*/ 12 w 17"/>
                      <a:gd name="T53" fmla="*/ 0 h 1"/>
                      <a:gd name="T54" fmla="*/ 13 w 17"/>
                      <a:gd name="T55" fmla="*/ 0 h 1"/>
                      <a:gd name="T56" fmla="*/ 14 w 17"/>
                      <a:gd name="T57" fmla="*/ 0 h 1"/>
                      <a:gd name="T58" fmla="*/ 14 w 17"/>
                      <a:gd name="T59" fmla="*/ 0 h 1"/>
                      <a:gd name="T60" fmla="*/ 14 w 17"/>
                      <a:gd name="T61" fmla="*/ 0 h 1"/>
                      <a:gd name="T62" fmla="*/ 15 w 17"/>
                      <a:gd name="T63" fmla="*/ 0 h 1"/>
                      <a:gd name="T64" fmla="*/ 16 w 17"/>
                      <a:gd name="T65" fmla="*/ 0 h 1"/>
                      <a:gd name="T66" fmla="*/ 16 w 17"/>
                      <a:gd name="T67" fmla="*/ 0 h 1"/>
                      <a:gd name="T68" fmla="*/ 16 w 17"/>
                      <a:gd name="T69" fmla="*/ 0 h 1"/>
                      <a:gd name="T70" fmla="*/ 17 w 17"/>
                      <a:gd name="T71" fmla="*/ 0 h 1"/>
                      <a:gd name="T72" fmla="*/ 17 w 17"/>
                      <a:gd name="T73" fmla="*/ 0 h 1"/>
                      <a:gd name="T74" fmla="*/ 17 w 17"/>
                      <a:gd name="T75" fmla="*/ 0 h 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1">
                        <a:moveTo>
                          <a:pt x="0" y="1"/>
                        </a:moveTo>
                        <a:lnTo>
                          <a:pt x="1" y="1"/>
                        </a:lnTo>
                        <a:lnTo>
                          <a:pt x="2" y="1"/>
                        </a:lnTo>
                        <a:lnTo>
                          <a:pt x="2" y="0"/>
                        </a:lnTo>
                        <a:lnTo>
                          <a:pt x="3" y="1"/>
                        </a:lnTo>
                        <a:lnTo>
                          <a:pt x="4" y="1"/>
                        </a:lnTo>
                        <a:lnTo>
                          <a:pt x="5" y="0"/>
                        </a:lnTo>
                        <a:lnTo>
                          <a:pt x="5" y="1"/>
                        </a:lnTo>
                        <a:lnTo>
                          <a:pt x="5" y="0"/>
                        </a:lnTo>
                        <a:lnTo>
                          <a:pt x="6" y="1"/>
                        </a:lnTo>
                        <a:lnTo>
                          <a:pt x="7" y="1"/>
                        </a:lnTo>
                        <a:lnTo>
                          <a:pt x="8" y="1"/>
                        </a:lnTo>
                        <a:lnTo>
                          <a:pt x="9" y="1"/>
                        </a:lnTo>
                        <a:lnTo>
                          <a:pt x="10" y="1"/>
                        </a:lnTo>
                        <a:lnTo>
                          <a:pt x="11" y="1"/>
                        </a:lnTo>
                        <a:lnTo>
                          <a:pt x="12" y="1"/>
                        </a:lnTo>
                        <a:lnTo>
                          <a:pt x="12" y="0"/>
                        </a:lnTo>
                        <a:lnTo>
                          <a:pt x="13" y="0"/>
                        </a:lnTo>
                        <a:lnTo>
                          <a:pt x="14" y="0"/>
                        </a:lnTo>
                        <a:lnTo>
                          <a:pt x="15" y="0"/>
                        </a:lnTo>
                        <a:lnTo>
                          <a:pt x="16" y="0"/>
                        </a:lnTo>
                        <a:lnTo>
                          <a:pt x="1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1" name="Freeform 12046"/>
                  <p:cNvSpPr>
                    <a:spLocks/>
                  </p:cNvSpPr>
                  <p:nvPr/>
                </p:nvSpPr>
                <p:spPr bwMode="auto">
                  <a:xfrm>
                    <a:off x="3502"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2" name="Freeform 12047"/>
                  <p:cNvSpPr>
                    <a:spLocks/>
                  </p:cNvSpPr>
                  <p:nvPr/>
                </p:nvSpPr>
                <p:spPr bwMode="auto">
                  <a:xfrm>
                    <a:off x="3504" y="1757"/>
                    <a:ext cx="6"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3" name="Freeform 12048"/>
                  <p:cNvSpPr>
                    <a:spLocks/>
                  </p:cNvSpPr>
                  <p:nvPr/>
                </p:nvSpPr>
                <p:spPr bwMode="auto">
                  <a:xfrm>
                    <a:off x="3510" y="1757"/>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4" name="Freeform 12049"/>
                  <p:cNvSpPr>
                    <a:spLocks/>
                  </p:cNvSpPr>
                  <p:nvPr/>
                </p:nvSpPr>
                <p:spPr bwMode="auto">
                  <a:xfrm>
                    <a:off x="3519" y="1757"/>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5" name="Freeform 12050"/>
                  <p:cNvSpPr>
                    <a:spLocks/>
                  </p:cNvSpPr>
                  <p:nvPr/>
                </p:nvSpPr>
                <p:spPr bwMode="auto">
                  <a:xfrm>
                    <a:off x="3522"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6" name="Freeform 12051"/>
                  <p:cNvSpPr>
                    <a:spLocks/>
                  </p:cNvSpPr>
                  <p:nvPr/>
                </p:nvSpPr>
                <p:spPr bwMode="auto">
                  <a:xfrm>
                    <a:off x="3527"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7" name="Freeform 12052"/>
                  <p:cNvSpPr>
                    <a:spLocks/>
                  </p:cNvSpPr>
                  <p:nvPr/>
                </p:nvSpPr>
                <p:spPr bwMode="auto">
                  <a:xfrm>
                    <a:off x="3529"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8" name="Freeform 12053"/>
                  <p:cNvSpPr>
                    <a:spLocks/>
                  </p:cNvSpPr>
                  <p:nvPr/>
                </p:nvSpPr>
                <p:spPr bwMode="auto">
                  <a:xfrm>
                    <a:off x="3532" y="1758"/>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39" name="Freeform 12054"/>
                  <p:cNvSpPr>
                    <a:spLocks/>
                  </p:cNvSpPr>
                  <p:nvPr/>
                </p:nvSpPr>
                <p:spPr bwMode="auto">
                  <a:xfrm>
                    <a:off x="3537"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0" name="Freeform 12055"/>
                  <p:cNvSpPr>
                    <a:spLocks/>
                  </p:cNvSpPr>
                  <p:nvPr/>
                </p:nvSpPr>
                <p:spPr bwMode="auto">
                  <a:xfrm>
                    <a:off x="3540"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1" name="Freeform 12056"/>
                  <p:cNvSpPr>
                    <a:spLocks/>
                  </p:cNvSpPr>
                  <p:nvPr/>
                </p:nvSpPr>
                <p:spPr bwMode="auto">
                  <a:xfrm>
                    <a:off x="3545"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2" name="Freeform 12057"/>
                  <p:cNvSpPr>
                    <a:spLocks/>
                  </p:cNvSpPr>
                  <p:nvPr/>
                </p:nvSpPr>
                <p:spPr bwMode="auto">
                  <a:xfrm>
                    <a:off x="3552"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3" name="Freeform 12058"/>
                  <p:cNvSpPr>
                    <a:spLocks/>
                  </p:cNvSpPr>
                  <p:nvPr/>
                </p:nvSpPr>
                <p:spPr bwMode="auto">
                  <a:xfrm>
                    <a:off x="3557"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4" name="Freeform 12059"/>
                  <p:cNvSpPr>
                    <a:spLocks/>
                  </p:cNvSpPr>
                  <p:nvPr/>
                </p:nvSpPr>
                <p:spPr bwMode="auto">
                  <a:xfrm>
                    <a:off x="355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5" name="Freeform 12060"/>
                  <p:cNvSpPr>
                    <a:spLocks/>
                  </p:cNvSpPr>
                  <p:nvPr/>
                </p:nvSpPr>
                <p:spPr bwMode="auto">
                  <a:xfrm>
                    <a:off x="3560"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6" name="Freeform 12061"/>
                  <p:cNvSpPr>
                    <a:spLocks/>
                  </p:cNvSpPr>
                  <p:nvPr/>
                </p:nvSpPr>
                <p:spPr bwMode="auto">
                  <a:xfrm>
                    <a:off x="3562"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7" name="Freeform 12062"/>
                  <p:cNvSpPr>
                    <a:spLocks/>
                  </p:cNvSpPr>
                  <p:nvPr/>
                </p:nvSpPr>
                <p:spPr bwMode="auto">
                  <a:xfrm>
                    <a:off x="3565" y="1757"/>
                    <a:ext cx="3" cy="1"/>
                  </a:xfrm>
                  <a:custGeom>
                    <a:avLst/>
                    <a:gdLst>
                      <a:gd name="T0" fmla="*/ 0 w 3"/>
                      <a:gd name="T1" fmla="*/ 1 h 1"/>
                      <a:gd name="T2" fmla="*/ 1 w 3"/>
                      <a:gd name="T3" fmla="*/ 1 h 1"/>
                      <a:gd name="T4" fmla="*/ 2 w 3"/>
                      <a:gd name="T5" fmla="*/ 1 h 1"/>
                      <a:gd name="T6" fmla="*/ 2 w 3"/>
                      <a:gd name="T7" fmla="*/ 1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8" name="Freeform 12063"/>
                  <p:cNvSpPr>
                    <a:spLocks/>
                  </p:cNvSpPr>
                  <p:nvPr/>
                </p:nvSpPr>
                <p:spPr bwMode="auto">
                  <a:xfrm>
                    <a:off x="3568" y="1757"/>
                    <a:ext cx="2" cy="1"/>
                  </a:xfrm>
                  <a:custGeom>
                    <a:avLst/>
                    <a:gdLst>
                      <a:gd name="T0" fmla="*/ 0 w 2"/>
                      <a:gd name="T1" fmla="*/ 0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49" name="Freeform 12064"/>
                  <p:cNvSpPr>
                    <a:spLocks/>
                  </p:cNvSpPr>
                  <p:nvPr/>
                </p:nvSpPr>
                <p:spPr bwMode="auto">
                  <a:xfrm>
                    <a:off x="3570" y="1757"/>
                    <a:ext cx="13" cy="1"/>
                  </a:xfrm>
                  <a:custGeom>
                    <a:avLst/>
                    <a:gdLst>
                      <a:gd name="T0" fmla="*/ 0 w 14"/>
                      <a:gd name="T1" fmla="*/ 1 h 1"/>
                      <a:gd name="T2" fmla="*/ 1 w 14"/>
                      <a:gd name="T3" fmla="*/ 1 h 1"/>
                      <a:gd name="T4" fmla="*/ 2 w 14"/>
                      <a:gd name="T5" fmla="*/ 1 h 1"/>
                      <a:gd name="T6" fmla="*/ 2 w 14"/>
                      <a:gd name="T7" fmla="*/ 1 h 1"/>
                      <a:gd name="T8" fmla="*/ 2 w 14"/>
                      <a:gd name="T9" fmla="*/ 1 h 1"/>
                      <a:gd name="T10" fmla="*/ 3 w 14"/>
                      <a:gd name="T11" fmla="*/ 1 h 1"/>
                      <a:gd name="T12" fmla="*/ 4 w 14"/>
                      <a:gd name="T13" fmla="*/ 1 h 1"/>
                      <a:gd name="T14" fmla="*/ 4 w 14"/>
                      <a:gd name="T15" fmla="*/ 1 h 1"/>
                      <a:gd name="T16" fmla="*/ 4 w 14"/>
                      <a:gd name="T17" fmla="*/ 1 h 1"/>
                      <a:gd name="T18" fmla="*/ 5 w 14"/>
                      <a:gd name="T19" fmla="*/ 1 h 1"/>
                      <a:gd name="T20" fmla="*/ 5 w 14"/>
                      <a:gd name="T21" fmla="*/ 1 h 1"/>
                      <a:gd name="T22" fmla="*/ 5 w 14"/>
                      <a:gd name="T23" fmla="*/ 0 h 1"/>
                      <a:gd name="T24" fmla="*/ 6 w 14"/>
                      <a:gd name="T25" fmla="*/ 0 h 1"/>
                      <a:gd name="T26" fmla="*/ 7 w 14"/>
                      <a:gd name="T27" fmla="*/ 0 h 1"/>
                      <a:gd name="T28" fmla="*/ 7 w 14"/>
                      <a:gd name="T29" fmla="*/ 0 h 1"/>
                      <a:gd name="T30" fmla="*/ 7 w 14"/>
                      <a:gd name="T31" fmla="*/ 0 h 1"/>
                      <a:gd name="T32" fmla="*/ 7 w 14"/>
                      <a:gd name="T33" fmla="*/ 0 h 1"/>
                      <a:gd name="T34" fmla="*/ 7 w 14"/>
                      <a:gd name="T35" fmla="*/ 0 h 1"/>
                      <a:gd name="T36" fmla="*/ 7 w 14"/>
                      <a:gd name="T37" fmla="*/ 0 h 1"/>
                      <a:gd name="T38" fmla="*/ 7 w 14"/>
                      <a:gd name="T39" fmla="*/ 0 h 1"/>
                      <a:gd name="T40" fmla="*/ 7 w 14"/>
                      <a:gd name="T41" fmla="*/ 0 h 1"/>
                      <a:gd name="T42" fmla="*/ 7 w 14"/>
                      <a:gd name="T43" fmla="*/ 1 h 1"/>
                      <a:gd name="T44" fmla="*/ 7 w 14"/>
                      <a:gd name="T45" fmla="*/ 1 h 1"/>
                      <a:gd name="T46" fmla="*/ 7 w 14"/>
                      <a:gd name="T47" fmla="*/ 1 h 1"/>
                      <a:gd name="T48" fmla="*/ 7 w 14"/>
                      <a:gd name="T49" fmla="*/ 1 h 1"/>
                      <a:gd name="T50" fmla="*/ 7 w 14"/>
                      <a:gd name="T51" fmla="*/ 1 h 1"/>
                      <a:gd name="T52" fmla="*/ 7 w 14"/>
                      <a:gd name="T53" fmla="*/ 1 h 1"/>
                      <a:gd name="T54" fmla="*/ 7 w 14"/>
                      <a:gd name="T55" fmla="*/ 1 h 1"/>
                      <a:gd name="T56" fmla="*/ 7 w 14"/>
                      <a:gd name="T57" fmla="*/ 1 h 1"/>
                      <a:gd name="T58" fmla="*/ 7 w 14"/>
                      <a:gd name="T59" fmla="*/ 1 h 1"/>
                      <a:gd name="T60" fmla="*/ 7 w 14"/>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1">
                        <a:moveTo>
                          <a:pt x="0" y="1"/>
                        </a:moveTo>
                        <a:lnTo>
                          <a:pt x="1" y="1"/>
                        </a:lnTo>
                        <a:lnTo>
                          <a:pt x="2" y="1"/>
                        </a:lnTo>
                        <a:lnTo>
                          <a:pt x="3" y="1"/>
                        </a:lnTo>
                        <a:lnTo>
                          <a:pt x="4" y="1"/>
                        </a:lnTo>
                        <a:lnTo>
                          <a:pt x="5" y="1"/>
                        </a:lnTo>
                        <a:lnTo>
                          <a:pt x="5" y="0"/>
                        </a:lnTo>
                        <a:lnTo>
                          <a:pt x="6" y="0"/>
                        </a:lnTo>
                        <a:lnTo>
                          <a:pt x="7" y="0"/>
                        </a:lnTo>
                        <a:lnTo>
                          <a:pt x="8" y="0"/>
                        </a:lnTo>
                        <a:lnTo>
                          <a:pt x="9" y="0"/>
                        </a:lnTo>
                        <a:lnTo>
                          <a:pt x="10" y="0"/>
                        </a:lnTo>
                        <a:lnTo>
                          <a:pt x="11" y="1"/>
                        </a:lnTo>
                        <a:lnTo>
                          <a:pt x="12" y="1"/>
                        </a:lnTo>
                        <a:lnTo>
                          <a:pt x="13" y="1"/>
                        </a:lnTo>
                        <a:lnTo>
                          <a:pt x="14" y="1"/>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0" name="Freeform 12065"/>
                  <p:cNvSpPr>
                    <a:spLocks/>
                  </p:cNvSpPr>
                  <p:nvPr/>
                </p:nvSpPr>
                <p:spPr bwMode="auto">
                  <a:xfrm>
                    <a:off x="3583" y="1757"/>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1" name="Freeform 12066"/>
                  <p:cNvSpPr>
                    <a:spLocks/>
                  </p:cNvSpPr>
                  <p:nvPr/>
                </p:nvSpPr>
                <p:spPr bwMode="auto">
                  <a:xfrm>
                    <a:off x="3585" y="1757"/>
                    <a:ext cx="3" cy="1"/>
                  </a:xfrm>
                  <a:custGeom>
                    <a:avLst/>
                    <a:gdLst>
                      <a:gd name="T0" fmla="*/ 0 w 3"/>
                      <a:gd name="T1" fmla="*/ 1 h 1"/>
                      <a:gd name="T2" fmla="*/ 1 w 3"/>
                      <a:gd name="T3" fmla="*/ 1 h 1"/>
                      <a:gd name="T4" fmla="*/ 1 w 3"/>
                      <a:gd name="T5" fmla="*/ 1 h 1"/>
                      <a:gd name="T6" fmla="*/ 1 w 3"/>
                      <a:gd name="T7" fmla="*/ 0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1" y="0"/>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2" name="Freeform 12067"/>
                  <p:cNvSpPr>
                    <a:spLocks/>
                  </p:cNvSpPr>
                  <p:nvPr/>
                </p:nvSpPr>
                <p:spPr bwMode="auto">
                  <a:xfrm>
                    <a:off x="3588" y="1758"/>
                    <a:ext cx="11"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4 w 11"/>
                      <a:gd name="T13" fmla="*/ 0 h 1"/>
                      <a:gd name="T14" fmla="*/ 4 w 11"/>
                      <a:gd name="T15" fmla="*/ 0 h 1"/>
                      <a:gd name="T16" fmla="*/ 4 w 11"/>
                      <a:gd name="T17" fmla="*/ 0 h 1"/>
                      <a:gd name="T18" fmla="*/ 5 w 11"/>
                      <a:gd name="T19" fmla="*/ 0 h 1"/>
                      <a:gd name="T20" fmla="*/ 5 w 11"/>
                      <a:gd name="T21" fmla="*/ 0 h 1"/>
                      <a:gd name="T22" fmla="*/ 5 w 11"/>
                      <a:gd name="T23" fmla="*/ 0 h 1"/>
                      <a:gd name="T24" fmla="*/ 6 w 11"/>
                      <a:gd name="T25" fmla="*/ 0 h 1"/>
                      <a:gd name="T26" fmla="*/ 7 w 11"/>
                      <a:gd name="T27" fmla="*/ 0 h 1"/>
                      <a:gd name="T28" fmla="*/ 7 w 11"/>
                      <a:gd name="T29" fmla="*/ 0 h 1"/>
                      <a:gd name="T30" fmla="*/ 7 w 11"/>
                      <a:gd name="T31" fmla="*/ 0 h 1"/>
                      <a:gd name="T32" fmla="*/ 8 w 11"/>
                      <a:gd name="T33" fmla="*/ 0 h 1"/>
                      <a:gd name="T34" fmla="*/ 9 w 11"/>
                      <a:gd name="T35" fmla="*/ 0 h 1"/>
                      <a:gd name="T36" fmla="*/ 9 w 11"/>
                      <a:gd name="T37" fmla="*/ 0 h 1"/>
                      <a:gd name="T38" fmla="*/ 9 w 11"/>
                      <a:gd name="T39" fmla="*/ 0 h 1"/>
                      <a:gd name="T40" fmla="*/ 10 w 11"/>
                      <a:gd name="T41" fmla="*/ 0 h 1"/>
                      <a:gd name="T42" fmla="*/ 11 w 11"/>
                      <a:gd name="T43" fmla="*/ 0 h 1"/>
                      <a:gd name="T44" fmla="*/ 11 w 11"/>
                      <a:gd name="T45" fmla="*/ 0 h 1"/>
                      <a:gd name="T46" fmla="*/ 11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3" name="Freeform 12068"/>
                  <p:cNvSpPr>
                    <a:spLocks/>
                  </p:cNvSpPr>
                  <p:nvPr/>
                </p:nvSpPr>
                <p:spPr bwMode="auto">
                  <a:xfrm>
                    <a:off x="3599"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4" name="Freeform 12069"/>
                  <p:cNvSpPr>
                    <a:spLocks/>
                  </p:cNvSpPr>
                  <p:nvPr/>
                </p:nvSpPr>
                <p:spPr bwMode="auto">
                  <a:xfrm>
                    <a:off x="3600"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5" name="Freeform 12070"/>
                  <p:cNvSpPr>
                    <a:spLocks/>
                  </p:cNvSpPr>
                  <p:nvPr/>
                </p:nvSpPr>
                <p:spPr bwMode="auto">
                  <a:xfrm>
                    <a:off x="3602"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6" name="Freeform 12071"/>
                  <p:cNvSpPr>
                    <a:spLocks/>
                  </p:cNvSpPr>
                  <p:nvPr/>
                </p:nvSpPr>
                <p:spPr bwMode="auto">
                  <a:xfrm>
                    <a:off x="3605"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7" name="Freeform 12072"/>
                  <p:cNvSpPr>
                    <a:spLocks/>
                  </p:cNvSpPr>
                  <p:nvPr/>
                </p:nvSpPr>
                <p:spPr bwMode="auto">
                  <a:xfrm>
                    <a:off x="3606"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8" name="Freeform 12073"/>
                  <p:cNvSpPr>
                    <a:spLocks/>
                  </p:cNvSpPr>
                  <p:nvPr/>
                </p:nvSpPr>
                <p:spPr bwMode="auto">
                  <a:xfrm>
                    <a:off x="3610"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59" name="Freeform 12074"/>
                  <p:cNvSpPr>
                    <a:spLocks/>
                  </p:cNvSpPr>
                  <p:nvPr/>
                </p:nvSpPr>
                <p:spPr bwMode="auto">
                  <a:xfrm>
                    <a:off x="3611"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0" name="Freeform 12075"/>
                  <p:cNvSpPr>
                    <a:spLocks/>
                  </p:cNvSpPr>
                  <p:nvPr/>
                </p:nvSpPr>
                <p:spPr bwMode="auto">
                  <a:xfrm>
                    <a:off x="3613" y="1741"/>
                    <a:ext cx="34" cy="17"/>
                  </a:xfrm>
                  <a:custGeom>
                    <a:avLst/>
                    <a:gdLst>
                      <a:gd name="T0" fmla="*/ 1 w 35"/>
                      <a:gd name="T1" fmla="*/ 17 h 17"/>
                      <a:gd name="T2" fmla="*/ 2 w 35"/>
                      <a:gd name="T3" fmla="*/ 17 h 17"/>
                      <a:gd name="T4" fmla="*/ 3 w 35"/>
                      <a:gd name="T5" fmla="*/ 17 h 17"/>
                      <a:gd name="T6" fmla="*/ 4 w 35"/>
                      <a:gd name="T7" fmla="*/ 17 h 17"/>
                      <a:gd name="T8" fmla="*/ 5 w 35"/>
                      <a:gd name="T9" fmla="*/ 17 h 17"/>
                      <a:gd name="T10" fmla="*/ 5 w 35"/>
                      <a:gd name="T11" fmla="*/ 17 h 17"/>
                      <a:gd name="T12" fmla="*/ 7 w 35"/>
                      <a:gd name="T13" fmla="*/ 17 h 17"/>
                      <a:gd name="T14" fmla="*/ 7 w 35"/>
                      <a:gd name="T15" fmla="*/ 17 h 17"/>
                      <a:gd name="T16" fmla="*/ 9 w 35"/>
                      <a:gd name="T17" fmla="*/ 17 h 17"/>
                      <a:gd name="T18" fmla="*/ 9 w 35"/>
                      <a:gd name="T19" fmla="*/ 17 h 17"/>
                      <a:gd name="T20" fmla="*/ 10 w 35"/>
                      <a:gd name="T21" fmla="*/ 17 h 17"/>
                      <a:gd name="T22" fmla="*/ 11 w 35"/>
                      <a:gd name="T23" fmla="*/ 17 h 17"/>
                      <a:gd name="T24" fmla="*/ 12 w 35"/>
                      <a:gd name="T25" fmla="*/ 17 h 17"/>
                      <a:gd name="T26" fmla="*/ 13 w 35"/>
                      <a:gd name="T27" fmla="*/ 17 h 17"/>
                      <a:gd name="T28" fmla="*/ 14 w 35"/>
                      <a:gd name="T29" fmla="*/ 16 h 17"/>
                      <a:gd name="T30" fmla="*/ 15 w 35"/>
                      <a:gd name="T31" fmla="*/ 16 h 17"/>
                      <a:gd name="T32" fmla="*/ 16 w 35"/>
                      <a:gd name="T33" fmla="*/ 16 h 17"/>
                      <a:gd name="T34" fmla="*/ 17 w 35"/>
                      <a:gd name="T35" fmla="*/ 15 h 17"/>
                      <a:gd name="T36" fmla="*/ 17 w 35"/>
                      <a:gd name="T37" fmla="*/ 15 h 17"/>
                      <a:gd name="T38" fmla="*/ 17 w 35"/>
                      <a:gd name="T39" fmla="*/ 14 h 17"/>
                      <a:gd name="T40" fmla="*/ 17 w 35"/>
                      <a:gd name="T41" fmla="*/ 13 h 17"/>
                      <a:gd name="T42" fmla="*/ 17 w 35"/>
                      <a:gd name="T43" fmla="*/ 12 h 17"/>
                      <a:gd name="T44" fmla="*/ 17 w 35"/>
                      <a:gd name="T45" fmla="*/ 12 h 17"/>
                      <a:gd name="T46" fmla="*/ 17 w 35"/>
                      <a:gd name="T47" fmla="*/ 10 h 17"/>
                      <a:gd name="T48" fmla="*/ 17 w 35"/>
                      <a:gd name="T49" fmla="*/ 9 h 17"/>
                      <a:gd name="T50" fmla="*/ 17 w 35"/>
                      <a:gd name="T51" fmla="*/ 9 h 17"/>
                      <a:gd name="T52" fmla="*/ 17 w 35"/>
                      <a:gd name="T53" fmla="*/ 7 h 17"/>
                      <a:gd name="T54" fmla="*/ 17 w 35"/>
                      <a:gd name="T55" fmla="*/ 6 h 17"/>
                      <a:gd name="T56" fmla="*/ 17 w 35"/>
                      <a:gd name="T57" fmla="*/ 4 h 17"/>
                      <a:gd name="T58" fmla="*/ 17 w 35"/>
                      <a:gd name="T59" fmla="*/ 3 h 17"/>
                      <a:gd name="T60" fmla="*/ 17 w 35"/>
                      <a:gd name="T61" fmla="*/ 2 h 17"/>
                      <a:gd name="T62" fmla="*/ 17 w 35"/>
                      <a:gd name="T63" fmla="*/ 1 h 17"/>
                      <a:gd name="T64" fmla="*/ 19 w 35"/>
                      <a:gd name="T65" fmla="*/ 0 h 17"/>
                      <a:gd name="T66" fmla="*/ 19 w 35"/>
                      <a:gd name="T67" fmla="*/ 0 h 17"/>
                      <a:gd name="T68" fmla="*/ 21 w 35"/>
                      <a:gd name="T69" fmla="*/ 0 h 17"/>
                      <a:gd name="T70" fmla="*/ 21 w 35"/>
                      <a:gd name="T71" fmla="*/ 0 h 17"/>
                      <a:gd name="T72" fmla="*/ 23 w 35"/>
                      <a:gd name="T73" fmla="*/ 0 h 17"/>
                      <a:gd name="T74" fmla="*/ 23 w 35"/>
                      <a:gd name="T75" fmla="*/ 0 h 1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5" h="17">
                        <a:moveTo>
                          <a:pt x="0" y="17"/>
                        </a:moveTo>
                        <a:lnTo>
                          <a:pt x="1" y="17"/>
                        </a:lnTo>
                        <a:lnTo>
                          <a:pt x="2" y="17"/>
                        </a:lnTo>
                        <a:lnTo>
                          <a:pt x="3" y="17"/>
                        </a:lnTo>
                        <a:lnTo>
                          <a:pt x="4" y="17"/>
                        </a:lnTo>
                        <a:lnTo>
                          <a:pt x="5" y="17"/>
                        </a:lnTo>
                        <a:lnTo>
                          <a:pt x="6" y="17"/>
                        </a:lnTo>
                        <a:lnTo>
                          <a:pt x="7" y="17"/>
                        </a:lnTo>
                        <a:lnTo>
                          <a:pt x="8" y="17"/>
                        </a:lnTo>
                        <a:lnTo>
                          <a:pt x="9" y="17"/>
                        </a:lnTo>
                        <a:lnTo>
                          <a:pt x="10" y="17"/>
                        </a:lnTo>
                        <a:lnTo>
                          <a:pt x="11" y="17"/>
                        </a:lnTo>
                        <a:lnTo>
                          <a:pt x="12" y="17"/>
                        </a:lnTo>
                        <a:lnTo>
                          <a:pt x="13" y="17"/>
                        </a:lnTo>
                        <a:lnTo>
                          <a:pt x="14" y="16"/>
                        </a:lnTo>
                        <a:lnTo>
                          <a:pt x="15" y="16"/>
                        </a:lnTo>
                        <a:lnTo>
                          <a:pt x="16" y="16"/>
                        </a:lnTo>
                        <a:lnTo>
                          <a:pt x="16" y="15"/>
                        </a:lnTo>
                        <a:lnTo>
                          <a:pt x="17" y="15"/>
                        </a:lnTo>
                        <a:lnTo>
                          <a:pt x="18" y="14"/>
                        </a:lnTo>
                        <a:lnTo>
                          <a:pt x="19" y="14"/>
                        </a:lnTo>
                        <a:lnTo>
                          <a:pt x="19" y="13"/>
                        </a:lnTo>
                        <a:lnTo>
                          <a:pt x="20" y="13"/>
                        </a:lnTo>
                        <a:lnTo>
                          <a:pt x="21" y="12"/>
                        </a:lnTo>
                        <a:lnTo>
                          <a:pt x="22" y="11"/>
                        </a:lnTo>
                        <a:lnTo>
                          <a:pt x="23" y="10"/>
                        </a:lnTo>
                        <a:lnTo>
                          <a:pt x="23" y="9"/>
                        </a:lnTo>
                        <a:lnTo>
                          <a:pt x="24" y="9"/>
                        </a:lnTo>
                        <a:lnTo>
                          <a:pt x="24" y="8"/>
                        </a:lnTo>
                        <a:lnTo>
                          <a:pt x="25" y="7"/>
                        </a:lnTo>
                        <a:lnTo>
                          <a:pt x="26" y="6"/>
                        </a:lnTo>
                        <a:lnTo>
                          <a:pt x="26" y="5"/>
                        </a:lnTo>
                        <a:lnTo>
                          <a:pt x="27" y="4"/>
                        </a:lnTo>
                        <a:lnTo>
                          <a:pt x="28" y="3"/>
                        </a:lnTo>
                        <a:lnTo>
                          <a:pt x="29" y="2"/>
                        </a:lnTo>
                        <a:lnTo>
                          <a:pt x="29" y="1"/>
                        </a:lnTo>
                        <a:lnTo>
                          <a:pt x="30" y="1"/>
                        </a:lnTo>
                        <a:lnTo>
                          <a:pt x="31" y="0"/>
                        </a:lnTo>
                        <a:lnTo>
                          <a:pt x="32" y="0"/>
                        </a:lnTo>
                        <a:lnTo>
                          <a:pt x="33" y="0"/>
                        </a:lnTo>
                        <a:lnTo>
                          <a:pt x="34" y="0"/>
                        </a:lnTo>
                        <a:lnTo>
                          <a:pt x="3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1" name="Freeform 12076"/>
                  <p:cNvSpPr>
                    <a:spLocks/>
                  </p:cNvSpPr>
                  <p:nvPr/>
                </p:nvSpPr>
                <p:spPr bwMode="auto">
                  <a:xfrm>
                    <a:off x="3647" y="1741"/>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2" name="Freeform 12077"/>
                  <p:cNvSpPr>
                    <a:spLocks/>
                  </p:cNvSpPr>
                  <p:nvPr/>
                </p:nvSpPr>
                <p:spPr bwMode="auto">
                  <a:xfrm>
                    <a:off x="3648" y="1742"/>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3" name="Freeform 12078"/>
                  <p:cNvSpPr>
                    <a:spLocks/>
                  </p:cNvSpPr>
                  <p:nvPr/>
                </p:nvSpPr>
                <p:spPr bwMode="auto">
                  <a:xfrm>
                    <a:off x="3650" y="1744"/>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4" name="Freeform 12079"/>
                  <p:cNvSpPr>
                    <a:spLocks/>
                  </p:cNvSpPr>
                  <p:nvPr/>
                </p:nvSpPr>
                <p:spPr bwMode="auto">
                  <a:xfrm>
                    <a:off x="3652" y="1747"/>
                    <a:ext cx="1" cy="2"/>
                  </a:xfrm>
                  <a:custGeom>
                    <a:avLst/>
                    <a:gdLst>
                      <a:gd name="T0" fmla="*/ 0 w 2"/>
                      <a:gd name="T1" fmla="*/ 0 h 2"/>
                      <a:gd name="T2" fmla="*/ 1 w 2"/>
                      <a:gd name="T3" fmla="*/ 1 h 2"/>
                      <a:gd name="T4" fmla="*/ 1 w 2"/>
                      <a:gd name="T5" fmla="*/ 1 h 2"/>
                      <a:gd name="T6" fmla="*/ 1 w 2"/>
                      <a:gd name="T7" fmla="*/ 2 h 2"/>
                      <a:gd name="T8" fmla="*/ 1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5" name="Freeform 12080"/>
                  <p:cNvSpPr>
                    <a:spLocks/>
                  </p:cNvSpPr>
                  <p:nvPr/>
                </p:nvSpPr>
                <p:spPr bwMode="auto">
                  <a:xfrm>
                    <a:off x="3653" y="1749"/>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6" name="Freeform 12081"/>
                  <p:cNvSpPr>
                    <a:spLocks/>
                  </p:cNvSpPr>
                  <p:nvPr/>
                </p:nvSpPr>
                <p:spPr bwMode="auto">
                  <a:xfrm>
                    <a:off x="3654" y="1751"/>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7" name="Freeform 12082"/>
                  <p:cNvSpPr>
                    <a:spLocks/>
                  </p:cNvSpPr>
                  <p:nvPr/>
                </p:nvSpPr>
                <p:spPr bwMode="auto">
                  <a:xfrm>
                    <a:off x="3656" y="1753"/>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8" name="Freeform 12083"/>
                  <p:cNvSpPr>
                    <a:spLocks/>
                  </p:cNvSpPr>
                  <p:nvPr/>
                </p:nvSpPr>
                <p:spPr bwMode="auto">
                  <a:xfrm>
                    <a:off x="3658"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69" name="Freeform 12084"/>
                  <p:cNvSpPr>
                    <a:spLocks/>
                  </p:cNvSpPr>
                  <p:nvPr/>
                </p:nvSpPr>
                <p:spPr bwMode="auto">
                  <a:xfrm>
                    <a:off x="3659" y="1755"/>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0" name="Freeform 12085"/>
                  <p:cNvSpPr>
                    <a:spLocks/>
                  </p:cNvSpPr>
                  <p:nvPr/>
                </p:nvSpPr>
                <p:spPr bwMode="auto">
                  <a:xfrm>
                    <a:off x="3661" y="1756"/>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1" name="Freeform 12086"/>
                  <p:cNvSpPr>
                    <a:spLocks/>
                  </p:cNvSpPr>
                  <p:nvPr/>
                </p:nvSpPr>
                <p:spPr bwMode="auto">
                  <a:xfrm>
                    <a:off x="3663" y="1757"/>
                    <a:ext cx="3" cy="1"/>
                  </a:xfrm>
                  <a:custGeom>
                    <a:avLst/>
                    <a:gdLst>
                      <a:gd name="T0" fmla="*/ 0 w 3"/>
                      <a:gd name="T1" fmla="*/ 0 h 1"/>
                      <a:gd name="T2" fmla="*/ 1 w 3"/>
                      <a:gd name="T3" fmla="*/ 0 h 1"/>
                      <a:gd name="T4" fmla="*/ 2 w 3"/>
                      <a:gd name="T5" fmla="*/ 0 h 1"/>
                      <a:gd name="T6" fmla="*/ 2 w 3"/>
                      <a:gd name="T7" fmla="*/ 1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2"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2" name="Freeform 12087"/>
                  <p:cNvSpPr>
                    <a:spLocks/>
                  </p:cNvSpPr>
                  <p:nvPr/>
                </p:nvSpPr>
                <p:spPr bwMode="auto">
                  <a:xfrm>
                    <a:off x="3666" y="1757"/>
                    <a:ext cx="2" cy="1"/>
                  </a:xfrm>
                  <a:custGeom>
                    <a:avLst/>
                    <a:gdLst>
                      <a:gd name="T0" fmla="*/ 0 w 2"/>
                      <a:gd name="T1" fmla="*/ 1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3" name="Freeform 12088"/>
                  <p:cNvSpPr>
                    <a:spLocks/>
                  </p:cNvSpPr>
                  <p:nvPr/>
                </p:nvSpPr>
                <p:spPr bwMode="auto">
                  <a:xfrm>
                    <a:off x="366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4" name="Freeform 12089"/>
                  <p:cNvSpPr>
                    <a:spLocks/>
                  </p:cNvSpPr>
                  <p:nvPr/>
                </p:nvSpPr>
                <p:spPr bwMode="auto">
                  <a:xfrm>
                    <a:off x="3670" y="1758"/>
                    <a:ext cx="13" cy="1"/>
                  </a:xfrm>
                  <a:custGeom>
                    <a:avLst/>
                    <a:gdLst>
                      <a:gd name="T0" fmla="*/ 0 w 14"/>
                      <a:gd name="T1" fmla="*/ 0 h 1"/>
                      <a:gd name="T2" fmla="*/ 1 w 14"/>
                      <a:gd name="T3" fmla="*/ 0 h 1"/>
                      <a:gd name="T4" fmla="*/ 2 w 14"/>
                      <a:gd name="T5" fmla="*/ 0 h 1"/>
                      <a:gd name="T6" fmla="*/ 2 w 14"/>
                      <a:gd name="T7" fmla="*/ 0 h 1"/>
                      <a:gd name="T8" fmla="*/ 2 w 14"/>
                      <a:gd name="T9" fmla="*/ 0 h 1"/>
                      <a:gd name="T10" fmla="*/ 3 w 14"/>
                      <a:gd name="T11" fmla="*/ 0 h 1"/>
                      <a:gd name="T12" fmla="*/ 3 w 14"/>
                      <a:gd name="T13" fmla="*/ 0 h 1"/>
                      <a:gd name="T14" fmla="*/ 3 w 14"/>
                      <a:gd name="T15" fmla="*/ 0 h 1"/>
                      <a:gd name="T16" fmla="*/ 4 w 14"/>
                      <a:gd name="T17" fmla="*/ 0 h 1"/>
                      <a:gd name="T18" fmla="*/ 5 w 14"/>
                      <a:gd name="T19" fmla="*/ 0 h 1"/>
                      <a:gd name="T20" fmla="*/ 5 w 14"/>
                      <a:gd name="T21" fmla="*/ 0 h 1"/>
                      <a:gd name="T22" fmla="*/ 5 w 14"/>
                      <a:gd name="T23" fmla="*/ 0 h 1"/>
                      <a:gd name="T24" fmla="*/ 6 w 14"/>
                      <a:gd name="T25" fmla="*/ 0 h 1"/>
                      <a:gd name="T26" fmla="*/ 7 w 14"/>
                      <a:gd name="T27" fmla="*/ 0 h 1"/>
                      <a:gd name="T28" fmla="*/ 7 w 14"/>
                      <a:gd name="T29" fmla="*/ 0 h 1"/>
                      <a:gd name="T30" fmla="*/ 7 w 14"/>
                      <a:gd name="T31" fmla="*/ 0 h 1"/>
                      <a:gd name="T32" fmla="*/ 7 w 14"/>
                      <a:gd name="T33" fmla="*/ 0 h 1"/>
                      <a:gd name="T34" fmla="*/ 7 w 14"/>
                      <a:gd name="T35" fmla="*/ 0 h 1"/>
                      <a:gd name="T36" fmla="*/ 7 w 14"/>
                      <a:gd name="T37" fmla="*/ 0 h 1"/>
                      <a:gd name="T38" fmla="*/ 7 w 14"/>
                      <a:gd name="T39" fmla="*/ 0 h 1"/>
                      <a:gd name="T40" fmla="*/ 7 w 14"/>
                      <a:gd name="T41" fmla="*/ 0 h 1"/>
                      <a:gd name="T42" fmla="*/ 7 w 14"/>
                      <a:gd name="T43" fmla="*/ 0 h 1"/>
                      <a:gd name="T44" fmla="*/ 7 w 14"/>
                      <a:gd name="T45" fmla="*/ 0 h 1"/>
                      <a:gd name="T46" fmla="*/ 7 w 14"/>
                      <a:gd name="T47" fmla="*/ 0 h 1"/>
                      <a:gd name="T48" fmla="*/ 7 w 14"/>
                      <a:gd name="T49" fmla="*/ 0 h 1"/>
                      <a:gd name="T50" fmla="*/ 7 w 14"/>
                      <a:gd name="T51" fmla="*/ 0 h 1"/>
                      <a:gd name="T52" fmla="*/ 7 w 14"/>
                      <a:gd name="T53" fmla="*/ 0 h 1"/>
                      <a:gd name="T54" fmla="*/ 7 w 14"/>
                      <a:gd name="T55" fmla="*/ 0 h 1"/>
                      <a:gd name="T56" fmla="*/ 7 w 14"/>
                      <a:gd name="T57" fmla="*/ 0 h 1"/>
                      <a:gd name="T58" fmla="*/ 7 w 14"/>
                      <a:gd name="T59" fmla="*/ 0 h 1"/>
                      <a:gd name="T60" fmla="*/ 7 w 14"/>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5" name="Freeform 12090"/>
                  <p:cNvSpPr>
                    <a:spLocks/>
                  </p:cNvSpPr>
                  <p:nvPr/>
                </p:nvSpPr>
                <p:spPr bwMode="auto">
                  <a:xfrm>
                    <a:off x="3683"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6" name="Freeform 12091"/>
                  <p:cNvSpPr>
                    <a:spLocks/>
                  </p:cNvSpPr>
                  <p:nvPr/>
                </p:nvSpPr>
                <p:spPr bwMode="auto">
                  <a:xfrm>
                    <a:off x="3686"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7" name="Freeform 12092"/>
                  <p:cNvSpPr>
                    <a:spLocks/>
                  </p:cNvSpPr>
                  <p:nvPr/>
                </p:nvSpPr>
                <p:spPr bwMode="auto">
                  <a:xfrm>
                    <a:off x="3693"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8" name="Freeform 12093"/>
                  <p:cNvSpPr>
                    <a:spLocks/>
                  </p:cNvSpPr>
                  <p:nvPr/>
                </p:nvSpPr>
                <p:spPr bwMode="auto">
                  <a:xfrm>
                    <a:off x="3695" y="1758"/>
                    <a:ext cx="6" cy="1"/>
                  </a:xfrm>
                  <a:custGeom>
                    <a:avLst/>
                    <a:gdLst>
                      <a:gd name="T0" fmla="*/ 0 w 7"/>
                      <a:gd name="T1" fmla="*/ 0 h 1"/>
                      <a:gd name="T2" fmla="*/ 1 w 7"/>
                      <a:gd name="T3" fmla="*/ 0 h 1"/>
                      <a:gd name="T4" fmla="*/ 1 w 7"/>
                      <a:gd name="T5" fmla="*/ 0 h 1"/>
                      <a:gd name="T6" fmla="*/ 1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79" name="Freeform 12094"/>
                  <p:cNvSpPr>
                    <a:spLocks/>
                  </p:cNvSpPr>
                  <p:nvPr/>
                </p:nvSpPr>
                <p:spPr bwMode="auto">
                  <a:xfrm>
                    <a:off x="3701" y="1758"/>
                    <a:ext cx="3" cy="1"/>
                  </a:xfrm>
                  <a:custGeom>
                    <a:avLst/>
                    <a:gdLst>
                      <a:gd name="T0" fmla="*/ 0 w 3"/>
                      <a:gd name="T1" fmla="*/ 0 h 1"/>
                      <a:gd name="T2" fmla="*/ 1 w 3"/>
                      <a:gd name="T3" fmla="*/ 0 h 1"/>
                      <a:gd name="T4" fmla="*/ 2 w 3"/>
                      <a:gd name="T5" fmla="*/ 0 h 1"/>
                      <a:gd name="T6" fmla="*/ 3 w 3"/>
                      <a:gd name="T7" fmla="*/ 0 h 1"/>
                      <a:gd name="T8" fmla="*/ 3 w 3"/>
                      <a:gd name="T9" fmla="*/ 0 h 1"/>
                      <a:gd name="T10" fmla="*/ 3 w 3"/>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0" name="Freeform 12095"/>
                  <p:cNvSpPr>
                    <a:spLocks/>
                  </p:cNvSpPr>
                  <p:nvPr/>
                </p:nvSpPr>
                <p:spPr bwMode="auto">
                  <a:xfrm>
                    <a:off x="3704"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1" name="Freeform 12096"/>
                  <p:cNvSpPr>
                    <a:spLocks/>
                  </p:cNvSpPr>
                  <p:nvPr/>
                </p:nvSpPr>
                <p:spPr bwMode="auto">
                  <a:xfrm>
                    <a:off x="370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2" name="Freeform 12097"/>
                  <p:cNvSpPr>
                    <a:spLocks/>
                  </p:cNvSpPr>
                  <p:nvPr/>
                </p:nvSpPr>
                <p:spPr bwMode="auto">
                  <a:xfrm>
                    <a:off x="3708" y="1758"/>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3" name="Freeform 12098"/>
                  <p:cNvSpPr>
                    <a:spLocks/>
                  </p:cNvSpPr>
                  <p:nvPr/>
                </p:nvSpPr>
                <p:spPr bwMode="auto">
                  <a:xfrm>
                    <a:off x="3713" y="1758"/>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4" name="Freeform 12099"/>
                  <p:cNvSpPr>
                    <a:spLocks/>
                  </p:cNvSpPr>
                  <p:nvPr/>
                </p:nvSpPr>
                <p:spPr bwMode="auto">
                  <a:xfrm>
                    <a:off x="3718"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5" name="Freeform 12100"/>
                  <p:cNvSpPr>
                    <a:spLocks/>
                  </p:cNvSpPr>
                  <p:nvPr/>
                </p:nvSpPr>
                <p:spPr bwMode="auto">
                  <a:xfrm>
                    <a:off x="3725" y="1758"/>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6" name="Freeform 12101"/>
                  <p:cNvSpPr>
                    <a:spLocks/>
                  </p:cNvSpPr>
                  <p:nvPr/>
                </p:nvSpPr>
                <p:spPr bwMode="auto">
                  <a:xfrm>
                    <a:off x="3727" y="1758"/>
                    <a:ext cx="14" cy="1"/>
                  </a:xfrm>
                  <a:custGeom>
                    <a:avLst/>
                    <a:gdLst>
                      <a:gd name="T0" fmla="*/ 0 w 14"/>
                      <a:gd name="T1" fmla="*/ 0 h 1"/>
                      <a:gd name="T2" fmla="*/ 1 w 14"/>
                      <a:gd name="T3" fmla="*/ 0 h 1"/>
                      <a:gd name="T4" fmla="*/ 2 w 14"/>
                      <a:gd name="T5" fmla="*/ 0 h 1"/>
                      <a:gd name="T6" fmla="*/ 2 w 14"/>
                      <a:gd name="T7" fmla="*/ 0 h 1"/>
                      <a:gd name="T8" fmla="*/ 2 w 14"/>
                      <a:gd name="T9" fmla="*/ 0 h 1"/>
                      <a:gd name="T10" fmla="*/ 3 w 14"/>
                      <a:gd name="T11" fmla="*/ 0 h 1"/>
                      <a:gd name="T12" fmla="*/ 4 w 14"/>
                      <a:gd name="T13" fmla="*/ 0 h 1"/>
                      <a:gd name="T14" fmla="*/ 4 w 14"/>
                      <a:gd name="T15" fmla="*/ 0 h 1"/>
                      <a:gd name="T16" fmla="*/ 4 w 14"/>
                      <a:gd name="T17" fmla="*/ 0 h 1"/>
                      <a:gd name="T18" fmla="*/ 5 w 14"/>
                      <a:gd name="T19" fmla="*/ 0 h 1"/>
                      <a:gd name="T20" fmla="*/ 5 w 14"/>
                      <a:gd name="T21" fmla="*/ 0 h 1"/>
                      <a:gd name="T22" fmla="*/ 5 w 14"/>
                      <a:gd name="T23" fmla="*/ 0 h 1"/>
                      <a:gd name="T24" fmla="*/ 6 w 14"/>
                      <a:gd name="T25" fmla="*/ 0 h 1"/>
                      <a:gd name="T26" fmla="*/ 7 w 14"/>
                      <a:gd name="T27" fmla="*/ 0 h 1"/>
                      <a:gd name="T28" fmla="*/ 7 w 14"/>
                      <a:gd name="T29" fmla="*/ 0 h 1"/>
                      <a:gd name="T30" fmla="*/ 7 w 14"/>
                      <a:gd name="T31" fmla="*/ 0 h 1"/>
                      <a:gd name="T32" fmla="*/ 8 w 14"/>
                      <a:gd name="T33" fmla="*/ 0 h 1"/>
                      <a:gd name="T34" fmla="*/ 9 w 14"/>
                      <a:gd name="T35" fmla="*/ 0 h 1"/>
                      <a:gd name="T36" fmla="*/ 9 w 14"/>
                      <a:gd name="T37" fmla="*/ 0 h 1"/>
                      <a:gd name="T38" fmla="*/ 9 w 14"/>
                      <a:gd name="T39" fmla="*/ 0 h 1"/>
                      <a:gd name="T40" fmla="*/ 10 w 14"/>
                      <a:gd name="T41" fmla="*/ 0 h 1"/>
                      <a:gd name="T42" fmla="*/ 11 w 14"/>
                      <a:gd name="T43" fmla="*/ 0 h 1"/>
                      <a:gd name="T44" fmla="*/ 11 w 14"/>
                      <a:gd name="T45" fmla="*/ 0 h 1"/>
                      <a:gd name="T46" fmla="*/ 11 w 14"/>
                      <a:gd name="T47" fmla="*/ 0 h 1"/>
                      <a:gd name="T48" fmla="*/ 12 w 14"/>
                      <a:gd name="T49" fmla="*/ 0 h 1"/>
                      <a:gd name="T50" fmla="*/ 12 w 14"/>
                      <a:gd name="T51" fmla="*/ 0 h 1"/>
                      <a:gd name="T52" fmla="*/ 12 w 14"/>
                      <a:gd name="T53" fmla="*/ 0 h 1"/>
                      <a:gd name="T54" fmla="*/ 13 w 14"/>
                      <a:gd name="T55" fmla="*/ 0 h 1"/>
                      <a:gd name="T56" fmla="*/ 14 w 14"/>
                      <a:gd name="T57" fmla="*/ 0 h 1"/>
                      <a:gd name="T58" fmla="*/ 14 w 14"/>
                      <a:gd name="T59" fmla="*/ 0 h 1"/>
                      <a:gd name="T60" fmla="*/ 14 w 14"/>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7" name="Freeform 12102"/>
                  <p:cNvSpPr>
                    <a:spLocks/>
                  </p:cNvSpPr>
                  <p:nvPr/>
                </p:nvSpPr>
                <p:spPr bwMode="auto">
                  <a:xfrm>
                    <a:off x="3741"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8" name="Freeform 12103"/>
                  <p:cNvSpPr>
                    <a:spLocks/>
                  </p:cNvSpPr>
                  <p:nvPr/>
                </p:nvSpPr>
                <p:spPr bwMode="auto">
                  <a:xfrm>
                    <a:off x="3746" y="1758"/>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89" name="Freeform 12104"/>
                  <p:cNvSpPr>
                    <a:spLocks/>
                  </p:cNvSpPr>
                  <p:nvPr/>
                </p:nvSpPr>
                <p:spPr bwMode="auto">
                  <a:xfrm>
                    <a:off x="3750"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0" name="Freeform 12105"/>
                  <p:cNvSpPr>
                    <a:spLocks/>
                  </p:cNvSpPr>
                  <p:nvPr/>
                </p:nvSpPr>
                <p:spPr bwMode="auto">
                  <a:xfrm>
                    <a:off x="3757"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1" name="Freeform 12106"/>
                  <p:cNvSpPr>
                    <a:spLocks/>
                  </p:cNvSpPr>
                  <p:nvPr/>
                </p:nvSpPr>
                <p:spPr bwMode="auto">
                  <a:xfrm>
                    <a:off x="3759" y="1753"/>
                    <a:ext cx="37" cy="5"/>
                  </a:xfrm>
                  <a:custGeom>
                    <a:avLst/>
                    <a:gdLst>
                      <a:gd name="T0" fmla="*/ 1 w 38"/>
                      <a:gd name="T1" fmla="*/ 5 h 5"/>
                      <a:gd name="T2" fmla="*/ 2 w 38"/>
                      <a:gd name="T3" fmla="*/ 5 h 5"/>
                      <a:gd name="T4" fmla="*/ 3 w 38"/>
                      <a:gd name="T5" fmla="*/ 5 h 5"/>
                      <a:gd name="T6" fmla="*/ 4 w 38"/>
                      <a:gd name="T7" fmla="*/ 5 h 5"/>
                      <a:gd name="T8" fmla="*/ 5 w 38"/>
                      <a:gd name="T9" fmla="*/ 5 h 5"/>
                      <a:gd name="T10" fmla="*/ 5 w 38"/>
                      <a:gd name="T11" fmla="*/ 5 h 5"/>
                      <a:gd name="T12" fmla="*/ 7 w 38"/>
                      <a:gd name="T13" fmla="*/ 5 h 5"/>
                      <a:gd name="T14" fmla="*/ 7 w 38"/>
                      <a:gd name="T15" fmla="*/ 5 h 5"/>
                      <a:gd name="T16" fmla="*/ 9 w 38"/>
                      <a:gd name="T17" fmla="*/ 5 h 5"/>
                      <a:gd name="T18" fmla="*/ 9 w 38"/>
                      <a:gd name="T19" fmla="*/ 5 h 5"/>
                      <a:gd name="T20" fmla="*/ 10 w 38"/>
                      <a:gd name="T21" fmla="*/ 5 h 5"/>
                      <a:gd name="T22" fmla="*/ 11 w 38"/>
                      <a:gd name="T23" fmla="*/ 5 h 5"/>
                      <a:gd name="T24" fmla="*/ 12 w 38"/>
                      <a:gd name="T25" fmla="*/ 5 h 5"/>
                      <a:gd name="T26" fmla="*/ 13 w 38"/>
                      <a:gd name="T27" fmla="*/ 5 h 5"/>
                      <a:gd name="T28" fmla="*/ 14 w 38"/>
                      <a:gd name="T29" fmla="*/ 5 h 5"/>
                      <a:gd name="T30" fmla="*/ 15 w 38"/>
                      <a:gd name="T31" fmla="*/ 5 h 5"/>
                      <a:gd name="T32" fmla="*/ 16 w 38"/>
                      <a:gd name="T33" fmla="*/ 5 h 5"/>
                      <a:gd name="T34" fmla="*/ 17 w 38"/>
                      <a:gd name="T35" fmla="*/ 5 h 5"/>
                      <a:gd name="T36" fmla="*/ 17 w 38"/>
                      <a:gd name="T37" fmla="*/ 5 h 5"/>
                      <a:gd name="T38" fmla="*/ 19 w 38"/>
                      <a:gd name="T39" fmla="*/ 5 h 5"/>
                      <a:gd name="T40" fmla="*/ 19 w 38"/>
                      <a:gd name="T41" fmla="*/ 5 h 5"/>
                      <a:gd name="T42" fmla="*/ 19 w 38"/>
                      <a:gd name="T43" fmla="*/ 5 h 5"/>
                      <a:gd name="T44" fmla="*/ 19 w 38"/>
                      <a:gd name="T45" fmla="*/ 5 h 5"/>
                      <a:gd name="T46" fmla="*/ 19 w 38"/>
                      <a:gd name="T47" fmla="*/ 5 h 5"/>
                      <a:gd name="T48" fmla="*/ 19 w 38"/>
                      <a:gd name="T49" fmla="*/ 5 h 5"/>
                      <a:gd name="T50" fmla="*/ 19 w 38"/>
                      <a:gd name="T51" fmla="*/ 4 h 5"/>
                      <a:gd name="T52" fmla="*/ 19 w 38"/>
                      <a:gd name="T53" fmla="*/ 4 h 5"/>
                      <a:gd name="T54" fmla="*/ 19 w 38"/>
                      <a:gd name="T55" fmla="*/ 4 h 5"/>
                      <a:gd name="T56" fmla="*/ 19 w 38"/>
                      <a:gd name="T57" fmla="*/ 3 h 5"/>
                      <a:gd name="T58" fmla="*/ 19 w 38"/>
                      <a:gd name="T59" fmla="*/ 3 h 5"/>
                      <a:gd name="T60" fmla="*/ 19 w 38"/>
                      <a:gd name="T61" fmla="*/ 3 h 5"/>
                      <a:gd name="T62" fmla="*/ 19 w 38"/>
                      <a:gd name="T63" fmla="*/ 2 h 5"/>
                      <a:gd name="T64" fmla="*/ 19 w 38"/>
                      <a:gd name="T65" fmla="*/ 2 h 5"/>
                      <a:gd name="T66" fmla="*/ 19 w 38"/>
                      <a:gd name="T67" fmla="*/ 2 h 5"/>
                      <a:gd name="T68" fmla="*/ 21 w 38"/>
                      <a:gd name="T69" fmla="*/ 1 h 5"/>
                      <a:gd name="T70" fmla="*/ 21 w 38"/>
                      <a:gd name="T71" fmla="*/ 1 h 5"/>
                      <a:gd name="T72" fmla="*/ 23 w 38"/>
                      <a:gd name="T73" fmla="*/ 0 h 5"/>
                      <a:gd name="T74" fmla="*/ 23 w 38"/>
                      <a:gd name="T75" fmla="*/ 0 h 5"/>
                      <a:gd name="T76" fmla="*/ 24 w 38"/>
                      <a:gd name="T77" fmla="*/ 0 h 5"/>
                      <a:gd name="T78" fmla="*/ 25 w 38"/>
                      <a:gd name="T79" fmla="*/ 0 h 5"/>
                      <a:gd name="T80" fmla="*/ 26 w 38"/>
                      <a:gd name="T81" fmla="*/ 0 h 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38" h="5">
                        <a:moveTo>
                          <a:pt x="0" y="5"/>
                        </a:moveTo>
                        <a:lnTo>
                          <a:pt x="1" y="5"/>
                        </a:lnTo>
                        <a:lnTo>
                          <a:pt x="2" y="5"/>
                        </a:lnTo>
                        <a:lnTo>
                          <a:pt x="3" y="5"/>
                        </a:lnTo>
                        <a:lnTo>
                          <a:pt x="4" y="5"/>
                        </a:lnTo>
                        <a:lnTo>
                          <a:pt x="5" y="5"/>
                        </a:lnTo>
                        <a:lnTo>
                          <a:pt x="6" y="5"/>
                        </a:lnTo>
                        <a:lnTo>
                          <a:pt x="7" y="5"/>
                        </a:lnTo>
                        <a:lnTo>
                          <a:pt x="8" y="5"/>
                        </a:lnTo>
                        <a:lnTo>
                          <a:pt x="9" y="5"/>
                        </a:lnTo>
                        <a:lnTo>
                          <a:pt x="10" y="5"/>
                        </a:lnTo>
                        <a:lnTo>
                          <a:pt x="11" y="5"/>
                        </a:lnTo>
                        <a:lnTo>
                          <a:pt x="12" y="5"/>
                        </a:lnTo>
                        <a:lnTo>
                          <a:pt x="13" y="5"/>
                        </a:lnTo>
                        <a:lnTo>
                          <a:pt x="14" y="5"/>
                        </a:lnTo>
                        <a:lnTo>
                          <a:pt x="15" y="5"/>
                        </a:lnTo>
                        <a:lnTo>
                          <a:pt x="16" y="5"/>
                        </a:lnTo>
                        <a:lnTo>
                          <a:pt x="17" y="5"/>
                        </a:lnTo>
                        <a:lnTo>
                          <a:pt x="18" y="5"/>
                        </a:lnTo>
                        <a:lnTo>
                          <a:pt x="19" y="5"/>
                        </a:lnTo>
                        <a:lnTo>
                          <a:pt x="20" y="5"/>
                        </a:lnTo>
                        <a:lnTo>
                          <a:pt x="21" y="5"/>
                        </a:lnTo>
                        <a:lnTo>
                          <a:pt x="22" y="5"/>
                        </a:lnTo>
                        <a:lnTo>
                          <a:pt x="23" y="5"/>
                        </a:lnTo>
                        <a:lnTo>
                          <a:pt x="24" y="4"/>
                        </a:lnTo>
                        <a:lnTo>
                          <a:pt x="25" y="4"/>
                        </a:lnTo>
                        <a:lnTo>
                          <a:pt x="26" y="4"/>
                        </a:lnTo>
                        <a:lnTo>
                          <a:pt x="27" y="3"/>
                        </a:lnTo>
                        <a:lnTo>
                          <a:pt x="28" y="3"/>
                        </a:lnTo>
                        <a:lnTo>
                          <a:pt x="29" y="3"/>
                        </a:lnTo>
                        <a:lnTo>
                          <a:pt x="29" y="2"/>
                        </a:lnTo>
                        <a:lnTo>
                          <a:pt x="30" y="2"/>
                        </a:lnTo>
                        <a:lnTo>
                          <a:pt x="31" y="2"/>
                        </a:lnTo>
                        <a:lnTo>
                          <a:pt x="32" y="1"/>
                        </a:lnTo>
                        <a:lnTo>
                          <a:pt x="33" y="1"/>
                        </a:lnTo>
                        <a:lnTo>
                          <a:pt x="34" y="0"/>
                        </a:lnTo>
                        <a:lnTo>
                          <a:pt x="35" y="0"/>
                        </a:lnTo>
                        <a:lnTo>
                          <a:pt x="36" y="0"/>
                        </a:lnTo>
                        <a:lnTo>
                          <a:pt x="37" y="0"/>
                        </a:lnTo>
                        <a:lnTo>
                          <a:pt x="3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2" name="Freeform 12107"/>
                  <p:cNvSpPr>
                    <a:spLocks/>
                  </p:cNvSpPr>
                  <p:nvPr/>
                </p:nvSpPr>
                <p:spPr bwMode="auto">
                  <a:xfrm>
                    <a:off x="3796" y="1753"/>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3" name="Freeform 12108"/>
                  <p:cNvSpPr>
                    <a:spLocks/>
                  </p:cNvSpPr>
                  <p:nvPr/>
                </p:nvSpPr>
                <p:spPr bwMode="auto">
                  <a:xfrm>
                    <a:off x="3797" y="1753"/>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4" name="Freeform 12109"/>
                  <p:cNvSpPr>
                    <a:spLocks/>
                  </p:cNvSpPr>
                  <p:nvPr/>
                </p:nvSpPr>
                <p:spPr bwMode="auto">
                  <a:xfrm>
                    <a:off x="3799" y="1754"/>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5" name="Freeform 12110"/>
                  <p:cNvSpPr>
                    <a:spLocks/>
                  </p:cNvSpPr>
                  <p:nvPr/>
                </p:nvSpPr>
                <p:spPr bwMode="auto">
                  <a:xfrm>
                    <a:off x="3800" y="1755"/>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6" name="Freeform 12111"/>
                  <p:cNvSpPr>
                    <a:spLocks/>
                  </p:cNvSpPr>
                  <p:nvPr/>
                </p:nvSpPr>
                <p:spPr bwMode="auto">
                  <a:xfrm>
                    <a:off x="3802"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7" name="Freeform 12112"/>
                  <p:cNvSpPr>
                    <a:spLocks/>
                  </p:cNvSpPr>
                  <p:nvPr/>
                </p:nvSpPr>
                <p:spPr bwMode="auto">
                  <a:xfrm>
                    <a:off x="3804" y="1756"/>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8" name="Freeform 12113"/>
                  <p:cNvSpPr>
                    <a:spLocks/>
                  </p:cNvSpPr>
                  <p:nvPr/>
                </p:nvSpPr>
                <p:spPr bwMode="auto">
                  <a:xfrm>
                    <a:off x="3806"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799" name="Freeform 12114"/>
                  <p:cNvSpPr>
                    <a:spLocks/>
                  </p:cNvSpPr>
                  <p:nvPr/>
                </p:nvSpPr>
                <p:spPr bwMode="auto">
                  <a:xfrm>
                    <a:off x="3807" y="175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0" name="Freeform 12115"/>
                  <p:cNvSpPr>
                    <a:spLocks/>
                  </p:cNvSpPr>
                  <p:nvPr/>
                </p:nvSpPr>
                <p:spPr bwMode="auto">
                  <a:xfrm>
                    <a:off x="3809" y="1758"/>
                    <a:ext cx="15" cy="1"/>
                  </a:xfrm>
                  <a:custGeom>
                    <a:avLst/>
                    <a:gdLst>
                      <a:gd name="T0" fmla="*/ 0 w 16"/>
                      <a:gd name="T1" fmla="*/ 0 h 1"/>
                      <a:gd name="T2" fmla="*/ 1 w 16"/>
                      <a:gd name="T3" fmla="*/ 0 h 1"/>
                      <a:gd name="T4" fmla="*/ 2 w 16"/>
                      <a:gd name="T5" fmla="*/ 0 h 1"/>
                      <a:gd name="T6" fmla="*/ 2 w 16"/>
                      <a:gd name="T7" fmla="*/ 0 h 1"/>
                      <a:gd name="T8" fmla="*/ 2 w 16"/>
                      <a:gd name="T9" fmla="*/ 0 h 1"/>
                      <a:gd name="T10" fmla="*/ 3 w 16"/>
                      <a:gd name="T11" fmla="*/ 0 h 1"/>
                      <a:gd name="T12" fmla="*/ 3 w 16"/>
                      <a:gd name="T13" fmla="*/ 0 h 1"/>
                      <a:gd name="T14" fmla="*/ 3 w 16"/>
                      <a:gd name="T15" fmla="*/ 0 h 1"/>
                      <a:gd name="T16" fmla="*/ 4 w 16"/>
                      <a:gd name="T17" fmla="*/ 0 h 1"/>
                      <a:gd name="T18" fmla="*/ 5 w 16"/>
                      <a:gd name="T19" fmla="*/ 0 h 1"/>
                      <a:gd name="T20" fmla="*/ 5 w 16"/>
                      <a:gd name="T21" fmla="*/ 0 h 1"/>
                      <a:gd name="T22" fmla="*/ 5 w 16"/>
                      <a:gd name="T23" fmla="*/ 0 h 1"/>
                      <a:gd name="T24" fmla="*/ 6 w 16"/>
                      <a:gd name="T25" fmla="*/ 0 h 1"/>
                      <a:gd name="T26" fmla="*/ 7 w 16"/>
                      <a:gd name="T27" fmla="*/ 0 h 1"/>
                      <a:gd name="T28" fmla="*/ 7 w 16"/>
                      <a:gd name="T29" fmla="*/ 0 h 1"/>
                      <a:gd name="T30" fmla="*/ 7 w 16"/>
                      <a:gd name="T31" fmla="*/ 0 h 1"/>
                      <a:gd name="T32" fmla="*/ 8 w 16"/>
                      <a:gd name="T33" fmla="*/ 0 h 1"/>
                      <a:gd name="T34" fmla="*/ 8 w 16"/>
                      <a:gd name="T35" fmla="*/ 0 h 1"/>
                      <a:gd name="T36" fmla="*/ 8 w 16"/>
                      <a:gd name="T37" fmla="*/ 0 h 1"/>
                      <a:gd name="T38" fmla="*/ 8 w 16"/>
                      <a:gd name="T39" fmla="*/ 0 h 1"/>
                      <a:gd name="T40" fmla="*/ 8 w 16"/>
                      <a:gd name="T41" fmla="*/ 0 h 1"/>
                      <a:gd name="T42" fmla="*/ 8 w 16"/>
                      <a:gd name="T43" fmla="*/ 0 h 1"/>
                      <a:gd name="T44" fmla="*/ 8 w 16"/>
                      <a:gd name="T45" fmla="*/ 0 h 1"/>
                      <a:gd name="T46" fmla="*/ 8 w 16"/>
                      <a:gd name="T47" fmla="*/ 0 h 1"/>
                      <a:gd name="T48" fmla="*/ 8 w 16"/>
                      <a:gd name="T49" fmla="*/ 0 h 1"/>
                      <a:gd name="T50" fmla="*/ 8 w 16"/>
                      <a:gd name="T51" fmla="*/ 0 h 1"/>
                      <a:gd name="T52" fmla="*/ 8 w 16"/>
                      <a:gd name="T53" fmla="*/ 0 h 1"/>
                      <a:gd name="T54" fmla="*/ 8 w 16"/>
                      <a:gd name="T55" fmla="*/ 0 h 1"/>
                      <a:gd name="T56" fmla="*/ 8 w 16"/>
                      <a:gd name="T57" fmla="*/ 0 h 1"/>
                      <a:gd name="T58" fmla="*/ 8 w 16"/>
                      <a:gd name="T59" fmla="*/ 0 h 1"/>
                      <a:gd name="T60" fmla="*/ 8 w 16"/>
                      <a:gd name="T61" fmla="*/ 0 h 1"/>
                      <a:gd name="T62" fmla="*/ 8 w 16"/>
                      <a:gd name="T63" fmla="*/ 0 h 1"/>
                      <a:gd name="T64" fmla="*/ 8 w 16"/>
                      <a:gd name="T65" fmla="*/ 0 h 1"/>
                      <a:gd name="T66" fmla="*/ 8 w 16"/>
                      <a:gd name="T67" fmla="*/ 0 h 1"/>
                      <a:gd name="T68" fmla="*/ 8 w 16"/>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1" name="Freeform 12116"/>
                  <p:cNvSpPr>
                    <a:spLocks/>
                  </p:cNvSpPr>
                  <p:nvPr/>
                </p:nvSpPr>
                <p:spPr bwMode="auto">
                  <a:xfrm>
                    <a:off x="3824"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2" name="Freeform 12117"/>
                  <p:cNvSpPr>
                    <a:spLocks/>
                  </p:cNvSpPr>
                  <p:nvPr/>
                </p:nvSpPr>
                <p:spPr bwMode="auto">
                  <a:xfrm>
                    <a:off x="3827"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3" name="Freeform 12118"/>
                  <p:cNvSpPr>
                    <a:spLocks/>
                  </p:cNvSpPr>
                  <p:nvPr/>
                </p:nvSpPr>
                <p:spPr bwMode="auto">
                  <a:xfrm>
                    <a:off x="3834"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4" name="Freeform 12119"/>
                  <p:cNvSpPr>
                    <a:spLocks/>
                  </p:cNvSpPr>
                  <p:nvPr/>
                </p:nvSpPr>
                <p:spPr bwMode="auto">
                  <a:xfrm>
                    <a:off x="3839"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5" name="Freeform 12120"/>
                  <p:cNvSpPr>
                    <a:spLocks/>
                  </p:cNvSpPr>
                  <p:nvPr/>
                </p:nvSpPr>
                <p:spPr bwMode="auto">
                  <a:xfrm>
                    <a:off x="3841" y="1758"/>
                    <a:ext cx="7"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3 w 8"/>
                      <a:gd name="T13" fmla="*/ 0 h 1"/>
                      <a:gd name="T14" fmla="*/ 3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4 w 8"/>
                      <a:gd name="T35" fmla="*/ 0 h 1"/>
                      <a:gd name="T36" fmla="*/ 4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6" name="Freeform 12121"/>
                  <p:cNvSpPr>
                    <a:spLocks/>
                  </p:cNvSpPr>
                  <p:nvPr/>
                </p:nvSpPr>
                <p:spPr bwMode="auto">
                  <a:xfrm>
                    <a:off x="384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7" name="Freeform 12122"/>
                  <p:cNvSpPr>
                    <a:spLocks/>
                  </p:cNvSpPr>
                  <p:nvPr/>
                </p:nvSpPr>
                <p:spPr bwMode="auto">
                  <a:xfrm>
                    <a:off x="3850"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8" name="Freeform 12123"/>
                  <p:cNvSpPr>
                    <a:spLocks/>
                  </p:cNvSpPr>
                  <p:nvPr/>
                </p:nvSpPr>
                <p:spPr bwMode="auto">
                  <a:xfrm>
                    <a:off x="3857"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09" name="Freeform 12124"/>
                  <p:cNvSpPr>
                    <a:spLocks/>
                  </p:cNvSpPr>
                  <p:nvPr/>
                </p:nvSpPr>
                <p:spPr bwMode="auto">
                  <a:xfrm>
                    <a:off x="3859" y="1754"/>
                    <a:ext cx="16" cy="4"/>
                  </a:xfrm>
                  <a:custGeom>
                    <a:avLst/>
                    <a:gdLst>
                      <a:gd name="T0" fmla="*/ 0 w 17"/>
                      <a:gd name="T1" fmla="*/ 4 h 4"/>
                      <a:gd name="T2" fmla="*/ 1 w 17"/>
                      <a:gd name="T3" fmla="*/ 4 h 4"/>
                      <a:gd name="T4" fmla="*/ 2 w 17"/>
                      <a:gd name="T5" fmla="*/ 4 h 4"/>
                      <a:gd name="T6" fmla="*/ 2 w 17"/>
                      <a:gd name="T7" fmla="*/ 4 h 4"/>
                      <a:gd name="T8" fmla="*/ 2 w 17"/>
                      <a:gd name="T9" fmla="*/ 4 h 4"/>
                      <a:gd name="T10" fmla="*/ 3 w 17"/>
                      <a:gd name="T11" fmla="*/ 4 h 4"/>
                      <a:gd name="T12" fmla="*/ 3 w 17"/>
                      <a:gd name="T13" fmla="*/ 4 h 4"/>
                      <a:gd name="T14" fmla="*/ 3 w 17"/>
                      <a:gd name="T15" fmla="*/ 4 h 4"/>
                      <a:gd name="T16" fmla="*/ 4 w 17"/>
                      <a:gd name="T17" fmla="*/ 4 h 4"/>
                      <a:gd name="T18" fmla="*/ 5 w 17"/>
                      <a:gd name="T19" fmla="*/ 4 h 4"/>
                      <a:gd name="T20" fmla="*/ 5 w 17"/>
                      <a:gd name="T21" fmla="*/ 4 h 4"/>
                      <a:gd name="T22" fmla="*/ 5 w 17"/>
                      <a:gd name="T23" fmla="*/ 3 h 4"/>
                      <a:gd name="T24" fmla="*/ 6 w 17"/>
                      <a:gd name="T25" fmla="*/ 3 h 4"/>
                      <a:gd name="T26" fmla="*/ 7 w 17"/>
                      <a:gd name="T27" fmla="*/ 3 h 4"/>
                      <a:gd name="T28" fmla="*/ 7 w 17"/>
                      <a:gd name="T29" fmla="*/ 3 h 4"/>
                      <a:gd name="T30" fmla="*/ 7 w 17"/>
                      <a:gd name="T31" fmla="*/ 3 h 4"/>
                      <a:gd name="T32" fmla="*/ 8 w 17"/>
                      <a:gd name="T33" fmla="*/ 3 h 4"/>
                      <a:gd name="T34" fmla="*/ 8 w 17"/>
                      <a:gd name="T35" fmla="*/ 3 h 4"/>
                      <a:gd name="T36" fmla="*/ 8 w 17"/>
                      <a:gd name="T37" fmla="*/ 3 h 4"/>
                      <a:gd name="T38" fmla="*/ 8 w 17"/>
                      <a:gd name="T39" fmla="*/ 2 h 4"/>
                      <a:gd name="T40" fmla="*/ 8 w 17"/>
                      <a:gd name="T41" fmla="*/ 2 h 4"/>
                      <a:gd name="T42" fmla="*/ 8 w 17"/>
                      <a:gd name="T43" fmla="*/ 2 h 4"/>
                      <a:gd name="T44" fmla="*/ 8 w 17"/>
                      <a:gd name="T45" fmla="*/ 2 h 4"/>
                      <a:gd name="T46" fmla="*/ 8 w 17"/>
                      <a:gd name="T47" fmla="*/ 2 h 4"/>
                      <a:gd name="T48" fmla="*/ 8 w 17"/>
                      <a:gd name="T49" fmla="*/ 1 h 4"/>
                      <a:gd name="T50" fmla="*/ 8 w 17"/>
                      <a:gd name="T51" fmla="*/ 1 h 4"/>
                      <a:gd name="T52" fmla="*/ 8 w 17"/>
                      <a:gd name="T53" fmla="*/ 1 h 4"/>
                      <a:gd name="T54" fmla="*/ 8 w 17"/>
                      <a:gd name="T55" fmla="*/ 1 h 4"/>
                      <a:gd name="T56" fmla="*/ 8 w 17"/>
                      <a:gd name="T57" fmla="*/ 1 h 4"/>
                      <a:gd name="T58" fmla="*/ 8 w 17"/>
                      <a:gd name="T59" fmla="*/ 1 h 4"/>
                      <a:gd name="T60" fmla="*/ 8 w 17"/>
                      <a:gd name="T61" fmla="*/ 1 h 4"/>
                      <a:gd name="T62" fmla="*/ 8 w 17"/>
                      <a:gd name="T63" fmla="*/ 1 h 4"/>
                      <a:gd name="T64" fmla="*/ 8 w 17"/>
                      <a:gd name="T65" fmla="*/ 1 h 4"/>
                      <a:gd name="T66" fmla="*/ 8 w 17"/>
                      <a:gd name="T67" fmla="*/ 1 h 4"/>
                      <a:gd name="T68" fmla="*/ 8 w 17"/>
                      <a:gd name="T69" fmla="*/ 0 h 4"/>
                      <a:gd name="T70" fmla="*/ 8 w 17"/>
                      <a:gd name="T71" fmla="*/ 0 h 4"/>
                      <a:gd name="T72" fmla="*/ 8 w 17"/>
                      <a:gd name="T73" fmla="*/ 0 h 4"/>
                      <a:gd name="T74" fmla="*/ 8 w 17"/>
                      <a:gd name="T75" fmla="*/ 0 h 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4">
                        <a:moveTo>
                          <a:pt x="0" y="4"/>
                        </a:moveTo>
                        <a:lnTo>
                          <a:pt x="1" y="4"/>
                        </a:lnTo>
                        <a:lnTo>
                          <a:pt x="2" y="4"/>
                        </a:lnTo>
                        <a:lnTo>
                          <a:pt x="3" y="4"/>
                        </a:lnTo>
                        <a:lnTo>
                          <a:pt x="4" y="4"/>
                        </a:lnTo>
                        <a:lnTo>
                          <a:pt x="5" y="4"/>
                        </a:lnTo>
                        <a:lnTo>
                          <a:pt x="5" y="3"/>
                        </a:lnTo>
                        <a:lnTo>
                          <a:pt x="6" y="3"/>
                        </a:lnTo>
                        <a:lnTo>
                          <a:pt x="7" y="3"/>
                        </a:lnTo>
                        <a:lnTo>
                          <a:pt x="8" y="3"/>
                        </a:lnTo>
                        <a:lnTo>
                          <a:pt x="9" y="2"/>
                        </a:lnTo>
                        <a:lnTo>
                          <a:pt x="10" y="2"/>
                        </a:lnTo>
                        <a:lnTo>
                          <a:pt x="11" y="2"/>
                        </a:lnTo>
                        <a:lnTo>
                          <a:pt x="12" y="1"/>
                        </a:lnTo>
                        <a:lnTo>
                          <a:pt x="13" y="1"/>
                        </a:lnTo>
                        <a:lnTo>
                          <a:pt x="14" y="1"/>
                        </a:lnTo>
                        <a:lnTo>
                          <a:pt x="15" y="1"/>
                        </a:lnTo>
                        <a:lnTo>
                          <a:pt x="16" y="0"/>
                        </a:lnTo>
                        <a:lnTo>
                          <a:pt x="1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0" name="Freeform 12125"/>
                  <p:cNvSpPr>
                    <a:spLocks/>
                  </p:cNvSpPr>
                  <p:nvPr/>
                </p:nvSpPr>
                <p:spPr bwMode="auto">
                  <a:xfrm>
                    <a:off x="3875" y="1754"/>
                    <a:ext cx="5" cy="1"/>
                  </a:xfrm>
                  <a:custGeom>
                    <a:avLst/>
                    <a:gdLst>
                      <a:gd name="T0" fmla="*/ 0 w 5"/>
                      <a:gd name="T1" fmla="*/ 0 h 1"/>
                      <a:gd name="T2" fmla="*/ 1 w 5"/>
                      <a:gd name="T3" fmla="*/ 0 h 1"/>
                      <a:gd name="T4" fmla="*/ 2 w 5"/>
                      <a:gd name="T5" fmla="*/ 1 h 1"/>
                      <a:gd name="T6" fmla="*/ 2 w 5"/>
                      <a:gd name="T7" fmla="*/ 1 h 1"/>
                      <a:gd name="T8" fmla="*/ 2 w 5"/>
                      <a:gd name="T9" fmla="*/ 1 h 1"/>
                      <a:gd name="T10" fmla="*/ 3 w 5"/>
                      <a:gd name="T11" fmla="*/ 1 h 1"/>
                      <a:gd name="T12" fmla="*/ 4 w 5"/>
                      <a:gd name="T13" fmla="*/ 1 h 1"/>
                      <a:gd name="T14" fmla="*/ 4 w 5"/>
                      <a:gd name="T15" fmla="*/ 1 h 1"/>
                      <a:gd name="T16" fmla="*/ 4 w 5"/>
                      <a:gd name="T17" fmla="*/ 1 h 1"/>
                      <a:gd name="T18" fmla="*/ 5 w 5"/>
                      <a:gd name="T19" fmla="*/ 1 h 1"/>
                      <a:gd name="T20" fmla="*/ 5 w 5"/>
                      <a:gd name="T21" fmla="*/ 1 h 1"/>
                      <a:gd name="T22" fmla="*/ 5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1"/>
                        </a:lnTo>
                        <a:lnTo>
                          <a:pt x="3" y="1"/>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1" name="Freeform 12126"/>
                  <p:cNvSpPr>
                    <a:spLocks/>
                  </p:cNvSpPr>
                  <p:nvPr/>
                </p:nvSpPr>
                <p:spPr bwMode="auto">
                  <a:xfrm>
                    <a:off x="3880"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2" name="Freeform 12127"/>
                  <p:cNvSpPr>
                    <a:spLocks/>
                  </p:cNvSpPr>
                  <p:nvPr/>
                </p:nvSpPr>
                <p:spPr bwMode="auto">
                  <a:xfrm>
                    <a:off x="3882" y="1754"/>
                    <a:ext cx="10" cy="1"/>
                  </a:xfrm>
                  <a:custGeom>
                    <a:avLst/>
                    <a:gdLst>
                      <a:gd name="T0" fmla="*/ 0 w 10"/>
                      <a:gd name="T1" fmla="*/ 1 h 1"/>
                      <a:gd name="T2" fmla="*/ 1 w 10"/>
                      <a:gd name="T3" fmla="*/ 1 h 1"/>
                      <a:gd name="T4" fmla="*/ 2 w 10"/>
                      <a:gd name="T5" fmla="*/ 1 h 1"/>
                      <a:gd name="T6" fmla="*/ 2 w 10"/>
                      <a:gd name="T7" fmla="*/ 1 h 1"/>
                      <a:gd name="T8" fmla="*/ 2 w 10"/>
                      <a:gd name="T9" fmla="*/ 1 h 1"/>
                      <a:gd name="T10" fmla="*/ 3 w 10"/>
                      <a:gd name="T11" fmla="*/ 1 h 1"/>
                      <a:gd name="T12" fmla="*/ 3 w 10"/>
                      <a:gd name="T13" fmla="*/ 1 h 1"/>
                      <a:gd name="T14" fmla="*/ 3 w 10"/>
                      <a:gd name="T15" fmla="*/ 1 h 1"/>
                      <a:gd name="T16" fmla="*/ 4 w 10"/>
                      <a:gd name="T17" fmla="*/ 1 h 1"/>
                      <a:gd name="T18" fmla="*/ 5 w 10"/>
                      <a:gd name="T19" fmla="*/ 1 h 1"/>
                      <a:gd name="T20" fmla="*/ 5 w 10"/>
                      <a:gd name="T21" fmla="*/ 1 h 1"/>
                      <a:gd name="T22" fmla="*/ 5 w 10"/>
                      <a:gd name="T23" fmla="*/ 1 h 1"/>
                      <a:gd name="T24" fmla="*/ 6 w 10"/>
                      <a:gd name="T25" fmla="*/ 1 h 1"/>
                      <a:gd name="T26" fmla="*/ 7 w 10"/>
                      <a:gd name="T27" fmla="*/ 1 h 1"/>
                      <a:gd name="T28" fmla="*/ 7 w 10"/>
                      <a:gd name="T29" fmla="*/ 1 h 1"/>
                      <a:gd name="T30" fmla="*/ 7 w 10"/>
                      <a:gd name="T31" fmla="*/ 1 h 1"/>
                      <a:gd name="T32" fmla="*/ 8 w 10"/>
                      <a:gd name="T33" fmla="*/ 1 h 1"/>
                      <a:gd name="T34" fmla="*/ 9 w 10"/>
                      <a:gd name="T35" fmla="*/ 0 h 1"/>
                      <a:gd name="T36" fmla="*/ 9 w 10"/>
                      <a:gd name="T37" fmla="*/ 0 h 1"/>
                      <a:gd name="T38" fmla="*/ 9 w 10"/>
                      <a:gd name="T39" fmla="*/ 0 h 1"/>
                      <a:gd name="T40" fmla="*/ 10 w 10"/>
                      <a:gd name="T41" fmla="*/ 0 h 1"/>
                      <a:gd name="T42" fmla="*/ 10 w 10"/>
                      <a:gd name="T43" fmla="*/ 0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1"/>
                        </a:moveTo>
                        <a:lnTo>
                          <a:pt x="1" y="1"/>
                        </a:lnTo>
                        <a:lnTo>
                          <a:pt x="2" y="1"/>
                        </a:lnTo>
                        <a:lnTo>
                          <a:pt x="3" y="1"/>
                        </a:lnTo>
                        <a:lnTo>
                          <a:pt x="4" y="1"/>
                        </a:lnTo>
                        <a:lnTo>
                          <a:pt x="5" y="1"/>
                        </a:lnTo>
                        <a:lnTo>
                          <a:pt x="6" y="1"/>
                        </a:lnTo>
                        <a:lnTo>
                          <a:pt x="7" y="1"/>
                        </a:lnTo>
                        <a:lnTo>
                          <a:pt x="8" y="1"/>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3" name="Freeform 12128"/>
                  <p:cNvSpPr>
                    <a:spLocks/>
                  </p:cNvSpPr>
                  <p:nvPr/>
                </p:nvSpPr>
                <p:spPr bwMode="auto">
                  <a:xfrm>
                    <a:off x="3892" y="1753"/>
                    <a:ext cx="22" cy="1"/>
                  </a:xfrm>
                  <a:custGeom>
                    <a:avLst/>
                    <a:gdLst>
                      <a:gd name="T0" fmla="*/ 0 w 23"/>
                      <a:gd name="T1" fmla="*/ 1 h 1"/>
                      <a:gd name="T2" fmla="*/ 1 w 23"/>
                      <a:gd name="T3" fmla="*/ 1 h 1"/>
                      <a:gd name="T4" fmla="*/ 2 w 23"/>
                      <a:gd name="T5" fmla="*/ 1 h 1"/>
                      <a:gd name="T6" fmla="*/ 2 w 23"/>
                      <a:gd name="T7" fmla="*/ 1 h 1"/>
                      <a:gd name="T8" fmla="*/ 2 w 23"/>
                      <a:gd name="T9" fmla="*/ 1 h 1"/>
                      <a:gd name="T10" fmla="*/ 3 w 23"/>
                      <a:gd name="T11" fmla="*/ 1 h 1"/>
                      <a:gd name="T12" fmla="*/ 4 w 23"/>
                      <a:gd name="T13" fmla="*/ 1 h 1"/>
                      <a:gd name="T14" fmla="*/ 4 w 23"/>
                      <a:gd name="T15" fmla="*/ 1 h 1"/>
                      <a:gd name="T16" fmla="*/ 4 w 23"/>
                      <a:gd name="T17" fmla="*/ 1 h 1"/>
                      <a:gd name="T18" fmla="*/ 5 w 23"/>
                      <a:gd name="T19" fmla="*/ 1 h 1"/>
                      <a:gd name="T20" fmla="*/ 6 w 23"/>
                      <a:gd name="T21" fmla="*/ 1 h 1"/>
                      <a:gd name="T22" fmla="*/ 6 w 23"/>
                      <a:gd name="T23" fmla="*/ 1 h 1"/>
                      <a:gd name="T24" fmla="*/ 6 w 23"/>
                      <a:gd name="T25" fmla="*/ 0 h 1"/>
                      <a:gd name="T26" fmla="*/ 7 w 23"/>
                      <a:gd name="T27" fmla="*/ 0 h 1"/>
                      <a:gd name="T28" fmla="*/ 7 w 23"/>
                      <a:gd name="T29" fmla="*/ 0 h 1"/>
                      <a:gd name="T30" fmla="*/ 7 w 23"/>
                      <a:gd name="T31" fmla="*/ 0 h 1"/>
                      <a:gd name="T32" fmla="*/ 8 w 23"/>
                      <a:gd name="T33" fmla="*/ 0 h 1"/>
                      <a:gd name="T34" fmla="*/ 9 w 23"/>
                      <a:gd name="T35" fmla="*/ 0 h 1"/>
                      <a:gd name="T36" fmla="*/ 9 w 23"/>
                      <a:gd name="T37" fmla="*/ 0 h 1"/>
                      <a:gd name="T38" fmla="*/ 9 w 23"/>
                      <a:gd name="T39" fmla="*/ 0 h 1"/>
                      <a:gd name="T40" fmla="*/ 10 w 23"/>
                      <a:gd name="T41" fmla="*/ 0 h 1"/>
                      <a:gd name="T42" fmla="*/ 11 w 23"/>
                      <a:gd name="T43" fmla="*/ 0 h 1"/>
                      <a:gd name="T44" fmla="*/ 11 w 23"/>
                      <a:gd name="T45" fmla="*/ 0 h 1"/>
                      <a:gd name="T46" fmla="*/ 11 w 23"/>
                      <a:gd name="T47" fmla="*/ 0 h 1"/>
                      <a:gd name="T48" fmla="*/ 11 w 23"/>
                      <a:gd name="T49" fmla="*/ 0 h 1"/>
                      <a:gd name="T50" fmla="*/ 11 w 23"/>
                      <a:gd name="T51" fmla="*/ 0 h 1"/>
                      <a:gd name="T52" fmla="*/ 11 w 23"/>
                      <a:gd name="T53" fmla="*/ 0 h 1"/>
                      <a:gd name="T54" fmla="*/ 11 w 23"/>
                      <a:gd name="T55" fmla="*/ 0 h 1"/>
                      <a:gd name="T56" fmla="*/ 11 w 23"/>
                      <a:gd name="T57" fmla="*/ 0 h 1"/>
                      <a:gd name="T58" fmla="*/ 11 w 23"/>
                      <a:gd name="T59" fmla="*/ 0 h 1"/>
                      <a:gd name="T60" fmla="*/ 11 w 23"/>
                      <a:gd name="T61" fmla="*/ 0 h 1"/>
                      <a:gd name="T62" fmla="*/ 11 w 23"/>
                      <a:gd name="T63" fmla="*/ 0 h 1"/>
                      <a:gd name="T64" fmla="*/ 11 w 23"/>
                      <a:gd name="T65" fmla="*/ 0 h 1"/>
                      <a:gd name="T66" fmla="*/ 11 w 23"/>
                      <a:gd name="T67" fmla="*/ 0 h 1"/>
                      <a:gd name="T68" fmla="*/ 11 w 23"/>
                      <a:gd name="T69" fmla="*/ 0 h 1"/>
                      <a:gd name="T70" fmla="*/ 11 w 23"/>
                      <a:gd name="T71" fmla="*/ 0 h 1"/>
                      <a:gd name="T72" fmla="*/ 11 w 23"/>
                      <a:gd name="T73" fmla="*/ 0 h 1"/>
                      <a:gd name="T74" fmla="*/ 11 w 23"/>
                      <a:gd name="T75" fmla="*/ 0 h 1"/>
                      <a:gd name="T76" fmla="*/ 11 w 23"/>
                      <a:gd name="T77" fmla="*/ 0 h 1"/>
                      <a:gd name="T78" fmla="*/ 11 w 23"/>
                      <a:gd name="T79" fmla="*/ 0 h 1"/>
                      <a:gd name="T80" fmla="*/ 11 w 23"/>
                      <a:gd name="T81" fmla="*/ 0 h 1"/>
                      <a:gd name="T82" fmla="*/ 11 w 23"/>
                      <a:gd name="T83" fmla="*/ 0 h 1"/>
                      <a:gd name="T84" fmla="*/ 11 w 23"/>
                      <a:gd name="T85" fmla="*/ 0 h 1"/>
                      <a:gd name="T86" fmla="*/ 11 w 23"/>
                      <a:gd name="T87" fmla="*/ 0 h 1"/>
                      <a:gd name="T88" fmla="*/ 11 w 23"/>
                      <a:gd name="T89" fmla="*/ 0 h 1"/>
                      <a:gd name="T90" fmla="*/ 11 w 23"/>
                      <a:gd name="T91" fmla="*/ 0 h 1"/>
                      <a:gd name="T92" fmla="*/ 11 w 23"/>
                      <a:gd name="T93" fmla="*/ 0 h 1"/>
                      <a:gd name="T94" fmla="*/ 11 w 23"/>
                      <a:gd name="T95" fmla="*/ 0 h 1"/>
                      <a:gd name="T96" fmla="*/ 11 w 23"/>
                      <a:gd name="T97" fmla="*/ 0 h 1"/>
                      <a:gd name="T98" fmla="*/ 11 w 23"/>
                      <a:gd name="T99" fmla="*/ 0 h 1"/>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0" t="0" r="r" b="b"/>
                    <a:pathLst>
                      <a:path w="23" h="1">
                        <a:moveTo>
                          <a:pt x="0" y="1"/>
                        </a:moveTo>
                        <a:lnTo>
                          <a:pt x="1" y="1"/>
                        </a:lnTo>
                        <a:lnTo>
                          <a:pt x="2" y="1"/>
                        </a:lnTo>
                        <a:lnTo>
                          <a:pt x="3" y="1"/>
                        </a:lnTo>
                        <a:lnTo>
                          <a:pt x="4" y="1"/>
                        </a:lnTo>
                        <a:lnTo>
                          <a:pt x="5" y="1"/>
                        </a:lnTo>
                        <a:lnTo>
                          <a:pt x="6" y="1"/>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lnTo>
                          <a:pt x="18" y="0"/>
                        </a:lnTo>
                        <a:lnTo>
                          <a:pt x="19" y="0"/>
                        </a:lnTo>
                        <a:lnTo>
                          <a:pt x="20" y="0"/>
                        </a:lnTo>
                        <a:lnTo>
                          <a:pt x="21" y="0"/>
                        </a:lnTo>
                        <a:lnTo>
                          <a:pt x="22" y="0"/>
                        </a:lnTo>
                        <a:lnTo>
                          <a:pt x="2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4" name="Freeform 12129"/>
                  <p:cNvSpPr>
                    <a:spLocks/>
                  </p:cNvSpPr>
                  <p:nvPr/>
                </p:nvSpPr>
                <p:spPr bwMode="auto">
                  <a:xfrm>
                    <a:off x="3914" y="1751"/>
                    <a:ext cx="16" cy="2"/>
                  </a:xfrm>
                  <a:custGeom>
                    <a:avLst/>
                    <a:gdLst>
                      <a:gd name="T0" fmla="*/ 0 w 17"/>
                      <a:gd name="T1" fmla="*/ 2 h 2"/>
                      <a:gd name="T2" fmla="*/ 1 w 17"/>
                      <a:gd name="T3" fmla="*/ 2 h 2"/>
                      <a:gd name="T4" fmla="*/ 2 w 17"/>
                      <a:gd name="T5" fmla="*/ 2 h 2"/>
                      <a:gd name="T6" fmla="*/ 2 w 17"/>
                      <a:gd name="T7" fmla="*/ 2 h 2"/>
                      <a:gd name="T8" fmla="*/ 2 w 17"/>
                      <a:gd name="T9" fmla="*/ 2 h 2"/>
                      <a:gd name="T10" fmla="*/ 3 w 17"/>
                      <a:gd name="T11" fmla="*/ 2 h 2"/>
                      <a:gd name="T12" fmla="*/ 3 w 17"/>
                      <a:gd name="T13" fmla="*/ 2 h 2"/>
                      <a:gd name="T14" fmla="*/ 3 w 17"/>
                      <a:gd name="T15" fmla="*/ 2 h 2"/>
                      <a:gd name="T16" fmla="*/ 4 w 17"/>
                      <a:gd name="T17" fmla="*/ 2 h 2"/>
                      <a:gd name="T18" fmla="*/ 5 w 17"/>
                      <a:gd name="T19" fmla="*/ 1 h 2"/>
                      <a:gd name="T20" fmla="*/ 5 w 17"/>
                      <a:gd name="T21" fmla="*/ 1 h 2"/>
                      <a:gd name="T22" fmla="*/ 5 w 17"/>
                      <a:gd name="T23" fmla="*/ 1 h 2"/>
                      <a:gd name="T24" fmla="*/ 6 w 17"/>
                      <a:gd name="T25" fmla="*/ 1 h 2"/>
                      <a:gd name="T26" fmla="*/ 7 w 17"/>
                      <a:gd name="T27" fmla="*/ 1 h 2"/>
                      <a:gd name="T28" fmla="*/ 7 w 17"/>
                      <a:gd name="T29" fmla="*/ 1 h 2"/>
                      <a:gd name="T30" fmla="*/ 7 w 17"/>
                      <a:gd name="T31" fmla="*/ 1 h 2"/>
                      <a:gd name="T32" fmla="*/ 8 w 17"/>
                      <a:gd name="T33" fmla="*/ 1 h 2"/>
                      <a:gd name="T34" fmla="*/ 8 w 17"/>
                      <a:gd name="T35" fmla="*/ 1 h 2"/>
                      <a:gd name="T36" fmla="*/ 8 w 17"/>
                      <a:gd name="T37" fmla="*/ 1 h 2"/>
                      <a:gd name="T38" fmla="*/ 8 w 17"/>
                      <a:gd name="T39" fmla="*/ 1 h 2"/>
                      <a:gd name="T40" fmla="*/ 8 w 17"/>
                      <a:gd name="T41" fmla="*/ 1 h 2"/>
                      <a:gd name="T42" fmla="*/ 8 w 17"/>
                      <a:gd name="T43" fmla="*/ 1 h 2"/>
                      <a:gd name="T44" fmla="*/ 8 w 17"/>
                      <a:gd name="T45" fmla="*/ 1 h 2"/>
                      <a:gd name="T46" fmla="*/ 8 w 17"/>
                      <a:gd name="T47" fmla="*/ 1 h 2"/>
                      <a:gd name="T48" fmla="*/ 8 w 17"/>
                      <a:gd name="T49" fmla="*/ 1 h 2"/>
                      <a:gd name="T50" fmla="*/ 8 w 17"/>
                      <a:gd name="T51" fmla="*/ 1 h 2"/>
                      <a:gd name="T52" fmla="*/ 8 w 17"/>
                      <a:gd name="T53" fmla="*/ 1 h 2"/>
                      <a:gd name="T54" fmla="*/ 8 w 17"/>
                      <a:gd name="T55" fmla="*/ 0 h 2"/>
                      <a:gd name="T56" fmla="*/ 8 w 17"/>
                      <a:gd name="T57" fmla="*/ 1 h 2"/>
                      <a:gd name="T58" fmla="*/ 8 w 17"/>
                      <a:gd name="T59" fmla="*/ 1 h 2"/>
                      <a:gd name="T60" fmla="*/ 8 w 17"/>
                      <a:gd name="T61" fmla="*/ 0 h 2"/>
                      <a:gd name="T62" fmla="*/ 8 w 17"/>
                      <a:gd name="T63" fmla="*/ 0 h 2"/>
                      <a:gd name="T64" fmla="*/ 8 w 17"/>
                      <a:gd name="T65" fmla="*/ 1 h 2"/>
                      <a:gd name="T66" fmla="*/ 8 w 17"/>
                      <a:gd name="T67" fmla="*/ 0 h 2"/>
                      <a:gd name="T68" fmla="*/ 8 w 17"/>
                      <a:gd name="T69" fmla="*/ 1 h 2"/>
                      <a:gd name="T70" fmla="*/ 8 w 17"/>
                      <a:gd name="T71" fmla="*/ 1 h 2"/>
                      <a:gd name="T72" fmla="*/ 8 w 17"/>
                      <a:gd name="T73" fmla="*/ 1 h 2"/>
                      <a:gd name="T74" fmla="*/ 8 w 17"/>
                      <a:gd name="T75" fmla="*/ 1 h 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2">
                        <a:moveTo>
                          <a:pt x="0" y="2"/>
                        </a:moveTo>
                        <a:lnTo>
                          <a:pt x="1" y="2"/>
                        </a:lnTo>
                        <a:lnTo>
                          <a:pt x="2" y="2"/>
                        </a:lnTo>
                        <a:lnTo>
                          <a:pt x="3" y="2"/>
                        </a:lnTo>
                        <a:lnTo>
                          <a:pt x="4" y="2"/>
                        </a:lnTo>
                        <a:lnTo>
                          <a:pt x="5" y="1"/>
                        </a:lnTo>
                        <a:lnTo>
                          <a:pt x="6" y="1"/>
                        </a:lnTo>
                        <a:lnTo>
                          <a:pt x="7" y="1"/>
                        </a:lnTo>
                        <a:lnTo>
                          <a:pt x="8" y="1"/>
                        </a:lnTo>
                        <a:lnTo>
                          <a:pt x="9" y="1"/>
                        </a:lnTo>
                        <a:lnTo>
                          <a:pt x="10" y="1"/>
                        </a:lnTo>
                        <a:lnTo>
                          <a:pt x="11" y="1"/>
                        </a:lnTo>
                        <a:lnTo>
                          <a:pt x="12" y="1"/>
                        </a:lnTo>
                        <a:lnTo>
                          <a:pt x="13" y="0"/>
                        </a:lnTo>
                        <a:lnTo>
                          <a:pt x="14" y="1"/>
                        </a:lnTo>
                        <a:lnTo>
                          <a:pt x="14" y="0"/>
                        </a:lnTo>
                        <a:lnTo>
                          <a:pt x="15" y="0"/>
                        </a:lnTo>
                        <a:lnTo>
                          <a:pt x="15" y="1"/>
                        </a:lnTo>
                        <a:lnTo>
                          <a:pt x="15" y="0"/>
                        </a:lnTo>
                        <a:lnTo>
                          <a:pt x="16" y="1"/>
                        </a:lnTo>
                        <a:lnTo>
                          <a:pt x="1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5" name="Freeform 12130"/>
                  <p:cNvSpPr>
                    <a:spLocks/>
                  </p:cNvSpPr>
                  <p:nvPr/>
                </p:nvSpPr>
                <p:spPr bwMode="auto">
                  <a:xfrm>
                    <a:off x="3930" y="175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6" name="Freeform 12131"/>
                  <p:cNvSpPr>
                    <a:spLocks/>
                  </p:cNvSpPr>
                  <p:nvPr/>
                </p:nvSpPr>
                <p:spPr bwMode="auto">
                  <a:xfrm>
                    <a:off x="3932" y="1752"/>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7" name="Freeform 12132"/>
                  <p:cNvSpPr>
                    <a:spLocks/>
                  </p:cNvSpPr>
                  <p:nvPr/>
                </p:nvSpPr>
                <p:spPr bwMode="auto">
                  <a:xfrm>
                    <a:off x="3934" y="175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8" name="Freeform 12133"/>
                  <p:cNvSpPr>
                    <a:spLocks/>
                  </p:cNvSpPr>
                  <p:nvPr/>
                </p:nvSpPr>
                <p:spPr bwMode="auto">
                  <a:xfrm>
                    <a:off x="3935" y="1753"/>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19" name="Freeform 12134"/>
                  <p:cNvSpPr>
                    <a:spLocks/>
                  </p:cNvSpPr>
                  <p:nvPr/>
                </p:nvSpPr>
                <p:spPr bwMode="auto">
                  <a:xfrm>
                    <a:off x="3937" y="175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0" name="Freeform 12135"/>
                  <p:cNvSpPr>
                    <a:spLocks/>
                  </p:cNvSpPr>
                  <p:nvPr/>
                </p:nvSpPr>
                <p:spPr bwMode="auto">
                  <a:xfrm>
                    <a:off x="3939" y="1754"/>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1" name="Freeform 12136"/>
                  <p:cNvSpPr>
                    <a:spLocks/>
                  </p:cNvSpPr>
                  <p:nvPr/>
                </p:nvSpPr>
                <p:spPr bwMode="auto">
                  <a:xfrm>
                    <a:off x="3940" y="1755"/>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2" name="Freeform 12137"/>
                  <p:cNvSpPr>
                    <a:spLocks/>
                  </p:cNvSpPr>
                  <p:nvPr/>
                </p:nvSpPr>
                <p:spPr bwMode="auto">
                  <a:xfrm>
                    <a:off x="3941" y="1736"/>
                    <a:ext cx="21" cy="19"/>
                  </a:xfrm>
                  <a:custGeom>
                    <a:avLst/>
                    <a:gdLst>
                      <a:gd name="T0" fmla="*/ 0 w 21"/>
                      <a:gd name="T1" fmla="*/ 10 h 20"/>
                      <a:gd name="T2" fmla="*/ 1 w 21"/>
                      <a:gd name="T3" fmla="*/ 10 h 20"/>
                      <a:gd name="T4" fmla="*/ 2 w 21"/>
                      <a:gd name="T5" fmla="*/ 10 h 20"/>
                      <a:gd name="T6" fmla="*/ 2 w 21"/>
                      <a:gd name="T7" fmla="*/ 10 h 20"/>
                      <a:gd name="T8" fmla="*/ 2 w 21"/>
                      <a:gd name="T9" fmla="*/ 10 h 20"/>
                      <a:gd name="T10" fmla="*/ 3 w 21"/>
                      <a:gd name="T11" fmla="*/ 10 h 20"/>
                      <a:gd name="T12" fmla="*/ 4 w 21"/>
                      <a:gd name="T13" fmla="*/ 10 h 20"/>
                      <a:gd name="T14" fmla="*/ 4 w 21"/>
                      <a:gd name="T15" fmla="*/ 10 h 20"/>
                      <a:gd name="T16" fmla="*/ 4 w 21"/>
                      <a:gd name="T17" fmla="*/ 10 h 20"/>
                      <a:gd name="T18" fmla="*/ 5 w 21"/>
                      <a:gd name="T19" fmla="*/ 10 h 20"/>
                      <a:gd name="T20" fmla="*/ 5 w 21"/>
                      <a:gd name="T21" fmla="*/ 10 h 20"/>
                      <a:gd name="T22" fmla="*/ 5 w 21"/>
                      <a:gd name="T23" fmla="*/ 10 h 20"/>
                      <a:gd name="T24" fmla="*/ 6 w 21"/>
                      <a:gd name="T25" fmla="*/ 10 h 20"/>
                      <a:gd name="T26" fmla="*/ 7 w 21"/>
                      <a:gd name="T27" fmla="*/ 10 h 20"/>
                      <a:gd name="T28" fmla="*/ 7 w 21"/>
                      <a:gd name="T29" fmla="*/ 10 h 20"/>
                      <a:gd name="T30" fmla="*/ 7 w 21"/>
                      <a:gd name="T31" fmla="*/ 10 h 20"/>
                      <a:gd name="T32" fmla="*/ 8 w 21"/>
                      <a:gd name="T33" fmla="*/ 10 h 20"/>
                      <a:gd name="T34" fmla="*/ 9 w 21"/>
                      <a:gd name="T35" fmla="*/ 10 h 20"/>
                      <a:gd name="T36" fmla="*/ 9 w 21"/>
                      <a:gd name="T37" fmla="*/ 10 h 20"/>
                      <a:gd name="T38" fmla="*/ 9 w 21"/>
                      <a:gd name="T39" fmla="*/ 10 h 20"/>
                      <a:gd name="T40" fmla="*/ 10 w 21"/>
                      <a:gd name="T41" fmla="*/ 10 h 20"/>
                      <a:gd name="T42" fmla="*/ 11 w 21"/>
                      <a:gd name="T43" fmla="*/ 10 h 20"/>
                      <a:gd name="T44" fmla="*/ 11 w 21"/>
                      <a:gd name="T45" fmla="*/ 10 h 20"/>
                      <a:gd name="T46" fmla="*/ 11 w 21"/>
                      <a:gd name="T47" fmla="*/ 10 h 20"/>
                      <a:gd name="T48" fmla="*/ 12 w 21"/>
                      <a:gd name="T49" fmla="*/ 10 h 20"/>
                      <a:gd name="T50" fmla="*/ 12 w 21"/>
                      <a:gd name="T51" fmla="*/ 10 h 20"/>
                      <a:gd name="T52" fmla="*/ 12 w 21"/>
                      <a:gd name="T53" fmla="*/ 9 h 20"/>
                      <a:gd name="T54" fmla="*/ 13 w 21"/>
                      <a:gd name="T55" fmla="*/ 8 h 20"/>
                      <a:gd name="T56" fmla="*/ 14 w 21"/>
                      <a:gd name="T57" fmla="*/ 7 h 20"/>
                      <a:gd name="T58" fmla="*/ 14 w 21"/>
                      <a:gd name="T59" fmla="*/ 7 h 20"/>
                      <a:gd name="T60" fmla="*/ 14 w 21"/>
                      <a:gd name="T61" fmla="*/ 5 h 20"/>
                      <a:gd name="T62" fmla="*/ 15 w 21"/>
                      <a:gd name="T63" fmla="*/ 4 h 20"/>
                      <a:gd name="T64" fmla="*/ 16 w 21"/>
                      <a:gd name="T65" fmla="*/ 3 h 20"/>
                      <a:gd name="T66" fmla="*/ 16 w 21"/>
                      <a:gd name="T67" fmla="*/ 3 h 20"/>
                      <a:gd name="T68" fmla="*/ 16 w 21"/>
                      <a:gd name="T69" fmla="*/ 2 h 20"/>
                      <a:gd name="T70" fmla="*/ 17 w 21"/>
                      <a:gd name="T71" fmla="*/ 1 h 20"/>
                      <a:gd name="T72" fmla="*/ 17 w 21"/>
                      <a:gd name="T73" fmla="*/ 1 h 20"/>
                      <a:gd name="T74" fmla="*/ 17 w 21"/>
                      <a:gd name="T75" fmla="*/ 1 h 20"/>
                      <a:gd name="T76" fmla="*/ 18 w 21"/>
                      <a:gd name="T77" fmla="*/ 0 h 20"/>
                      <a:gd name="T78" fmla="*/ 19 w 21"/>
                      <a:gd name="T79" fmla="*/ 0 h 20"/>
                      <a:gd name="T80" fmla="*/ 19 w 21"/>
                      <a:gd name="T81" fmla="*/ 0 h 20"/>
                      <a:gd name="T82" fmla="*/ 19 w 21"/>
                      <a:gd name="T83" fmla="*/ 0 h 20"/>
                      <a:gd name="T84" fmla="*/ 20 w 21"/>
                      <a:gd name="T85" fmla="*/ 0 h 20"/>
                      <a:gd name="T86" fmla="*/ 21 w 21"/>
                      <a:gd name="T87" fmla="*/ 0 h 20"/>
                      <a:gd name="T88" fmla="*/ 21 w 21"/>
                      <a:gd name="T89" fmla="*/ 0 h 20"/>
                      <a:gd name="T90" fmla="*/ 21 w 21"/>
                      <a:gd name="T91" fmla="*/ 0 h 20"/>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21" h="20">
                        <a:moveTo>
                          <a:pt x="0" y="20"/>
                        </a:moveTo>
                        <a:lnTo>
                          <a:pt x="1" y="20"/>
                        </a:lnTo>
                        <a:lnTo>
                          <a:pt x="2" y="20"/>
                        </a:lnTo>
                        <a:lnTo>
                          <a:pt x="3" y="20"/>
                        </a:lnTo>
                        <a:lnTo>
                          <a:pt x="4" y="20"/>
                        </a:lnTo>
                        <a:lnTo>
                          <a:pt x="4" y="19"/>
                        </a:lnTo>
                        <a:lnTo>
                          <a:pt x="5" y="19"/>
                        </a:lnTo>
                        <a:lnTo>
                          <a:pt x="6" y="19"/>
                        </a:lnTo>
                        <a:lnTo>
                          <a:pt x="7" y="18"/>
                        </a:lnTo>
                        <a:lnTo>
                          <a:pt x="7" y="17"/>
                        </a:lnTo>
                        <a:lnTo>
                          <a:pt x="8" y="17"/>
                        </a:lnTo>
                        <a:lnTo>
                          <a:pt x="9" y="16"/>
                        </a:lnTo>
                        <a:lnTo>
                          <a:pt x="9" y="15"/>
                        </a:lnTo>
                        <a:lnTo>
                          <a:pt x="10" y="14"/>
                        </a:lnTo>
                        <a:lnTo>
                          <a:pt x="11" y="13"/>
                        </a:lnTo>
                        <a:lnTo>
                          <a:pt x="11" y="12"/>
                        </a:lnTo>
                        <a:lnTo>
                          <a:pt x="12" y="10"/>
                        </a:lnTo>
                        <a:lnTo>
                          <a:pt x="12" y="9"/>
                        </a:lnTo>
                        <a:lnTo>
                          <a:pt x="13" y="8"/>
                        </a:lnTo>
                        <a:lnTo>
                          <a:pt x="14" y="7"/>
                        </a:lnTo>
                        <a:lnTo>
                          <a:pt x="14" y="5"/>
                        </a:lnTo>
                        <a:lnTo>
                          <a:pt x="15" y="4"/>
                        </a:lnTo>
                        <a:lnTo>
                          <a:pt x="16" y="3"/>
                        </a:lnTo>
                        <a:lnTo>
                          <a:pt x="16" y="2"/>
                        </a:lnTo>
                        <a:lnTo>
                          <a:pt x="17" y="1"/>
                        </a:lnTo>
                        <a:lnTo>
                          <a:pt x="18" y="0"/>
                        </a:lnTo>
                        <a:lnTo>
                          <a:pt x="19" y="0"/>
                        </a:lnTo>
                        <a:lnTo>
                          <a:pt x="20" y="0"/>
                        </a:lnTo>
                        <a:lnTo>
                          <a:pt x="2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3" name="Freeform 12138"/>
                  <p:cNvSpPr>
                    <a:spLocks/>
                  </p:cNvSpPr>
                  <p:nvPr/>
                </p:nvSpPr>
                <p:spPr bwMode="auto">
                  <a:xfrm>
                    <a:off x="3962" y="1736"/>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4" name="Freeform 12139"/>
                  <p:cNvSpPr>
                    <a:spLocks/>
                  </p:cNvSpPr>
                  <p:nvPr/>
                </p:nvSpPr>
                <p:spPr bwMode="auto">
                  <a:xfrm>
                    <a:off x="3964" y="1739"/>
                    <a:ext cx="1" cy="1"/>
                  </a:xfrm>
                  <a:custGeom>
                    <a:avLst/>
                    <a:gdLst>
                      <a:gd name="T0" fmla="*/ 0 w 1"/>
                      <a:gd name="T1" fmla="*/ 0 h 2"/>
                      <a:gd name="T2" fmla="*/ 1 w 1"/>
                      <a:gd name="T3" fmla="*/ 1 h 2"/>
                      <a:gd name="T4" fmla="*/ 1 w 1"/>
                      <a:gd name="T5" fmla="*/ 1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5" name="Freeform 12140"/>
                  <p:cNvSpPr>
                    <a:spLocks/>
                  </p:cNvSpPr>
                  <p:nvPr/>
                </p:nvSpPr>
                <p:spPr bwMode="auto">
                  <a:xfrm>
                    <a:off x="3965" y="1740"/>
                    <a:ext cx="1" cy="4"/>
                  </a:xfrm>
                  <a:custGeom>
                    <a:avLst/>
                    <a:gdLst>
                      <a:gd name="T0" fmla="*/ 0 w 2"/>
                      <a:gd name="T1" fmla="*/ 0 h 4"/>
                      <a:gd name="T2" fmla="*/ 1 w 2"/>
                      <a:gd name="T3" fmla="*/ 1 h 4"/>
                      <a:gd name="T4" fmla="*/ 1 w 2"/>
                      <a:gd name="T5" fmla="*/ 3 h 4"/>
                      <a:gd name="T6" fmla="*/ 1 w 2"/>
                      <a:gd name="T7" fmla="*/ 4 h 4"/>
                      <a:gd name="T8" fmla="*/ 1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6" name="Freeform 12141"/>
                  <p:cNvSpPr>
                    <a:spLocks/>
                  </p:cNvSpPr>
                  <p:nvPr/>
                </p:nvSpPr>
                <p:spPr bwMode="auto">
                  <a:xfrm>
                    <a:off x="3966" y="1744"/>
                    <a:ext cx="2" cy="4"/>
                  </a:xfrm>
                  <a:custGeom>
                    <a:avLst/>
                    <a:gdLst>
                      <a:gd name="T0" fmla="*/ 0 w 2"/>
                      <a:gd name="T1" fmla="*/ 0 h 4"/>
                      <a:gd name="T2" fmla="*/ 1 w 2"/>
                      <a:gd name="T3" fmla="*/ 1 h 4"/>
                      <a:gd name="T4" fmla="*/ 2 w 2"/>
                      <a:gd name="T5" fmla="*/ 2 h 4"/>
                      <a:gd name="T6" fmla="*/ 2 w 2"/>
                      <a:gd name="T7" fmla="*/ 4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2"/>
                        </a:lnTo>
                        <a:lnTo>
                          <a:pt x="2" y="4"/>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7" name="Freeform 12142"/>
                  <p:cNvSpPr>
                    <a:spLocks/>
                  </p:cNvSpPr>
                  <p:nvPr/>
                </p:nvSpPr>
                <p:spPr bwMode="auto">
                  <a:xfrm>
                    <a:off x="3968" y="1748"/>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8" name="Freeform 12143"/>
                  <p:cNvSpPr>
                    <a:spLocks/>
                  </p:cNvSpPr>
                  <p:nvPr/>
                </p:nvSpPr>
                <p:spPr bwMode="auto">
                  <a:xfrm>
                    <a:off x="3970" y="1751"/>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29" name="Freeform 12144"/>
                  <p:cNvSpPr>
                    <a:spLocks/>
                  </p:cNvSpPr>
                  <p:nvPr/>
                </p:nvSpPr>
                <p:spPr bwMode="auto">
                  <a:xfrm>
                    <a:off x="3971" y="1753"/>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0" name="Freeform 12145"/>
                  <p:cNvSpPr>
                    <a:spLocks/>
                  </p:cNvSpPr>
                  <p:nvPr/>
                </p:nvSpPr>
                <p:spPr bwMode="auto">
                  <a:xfrm>
                    <a:off x="3973" y="1755"/>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1" name="Freeform 12146"/>
                  <p:cNvSpPr>
                    <a:spLocks/>
                  </p:cNvSpPr>
                  <p:nvPr/>
                </p:nvSpPr>
                <p:spPr bwMode="auto">
                  <a:xfrm>
                    <a:off x="3975" y="1756"/>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2" name="Freeform 12147"/>
                  <p:cNvSpPr>
                    <a:spLocks/>
                  </p:cNvSpPr>
                  <p:nvPr/>
                </p:nvSpPr>
                <p:spPr bwMode="auto">
                  <a:xfrm>
                    <a:off x="3976"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3" name="Freeform 12148"/>
                  <p:cNvSpPr>
                    <a:spLocks/>
                  </p:cNvSpPr>
                  <p:nvPr/>
                </p:nvSpPr>
                <p:spPr bwMode="auto">
                  <a:xfrm>
                    <a:off x="3978" y="1757"/>
                    <a:ext cx="7" cy="1"/>
                  </a:xfrm>
                  <a:custGeom>
                    <a:avLst/>
                    <a:gdLst>
                      <a:gd name="T0" fmla="*/ 0 w 7"/>
                      <a:gd name="T1" fmla="*/ 0 h 1"/>
                      <a:gd name="T2" fmla="*/ 1 w 7"/>
                      <a:gd name="T3" fmla="*/ 0 h 1"/>
                      <a:gd name="T4" fmla="*/ 2 w 7"/>
                      <a:gd name="T5" fmla="*/ 1 h 1"/>
                      <a:gd name="T6" fmla="*/ 2 w 7"/>
                      <a:gd name="T7" fmla="*/ 1 h 1"/>
                      <a:gd name="T8" fmla="*/ 2 w 7"/>
                      <a:gd name="T9" fmla="*/ 0 h 1"/>
                      <a:gd name="T10" fmla="*/ 3 w 7"/>
                      <a:gd name="T11" fmla="*/ 1 h 1"/>
                      <a:gd name="T12" fmla="*/ 4 w 7"/>
                      <a:gd name="T13" fmla="*/ 0 h 1"/>
                      <a:gd name="T14" fmla="*/ 4 w 7"/>
                      <a:gd name="T15" fmla="*/ 1 h 1"/>
                      <a:gd name="T16" fmla="*/ 4 w 7"/>
                      <a:gd name="T17" fmla="*/ 0 h 1"/>
                      <a:gd name="T18" fmla="*/ 5 w 7"/>
                      <a:gd name="T19" fmla="*/ 1 h 1"/>
                      <a:gd name="T20" fmla="*/ 5 w 7"/>
                      <a:gd name="T21" fmla="*/ 1 h 1"/>
                      <a:gd name="T22" fmla="*/ 5 w 7"/>
                      <a:gd name="T23" fmla="*/ 0 h 1"/>
                      <a:gd name="T24" fmla="*/ 6 w 7"/>
                      <a:gd name="T25" fmla="*/ 1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1"/>
                        </a:lnTo>
                        <a:lnTo>
                          <a:pt x="2" y="0"/>
                        </a:lnTo>
                        <a:lnTo>
                          <a:pt x="3" y="1"/>
                        </a:lnTo>
                        <a:lnTo>
                          <a:pt x="4" y="0"/>
                        </a:lnTo>
                        <a:lnTo>
                          <a:pt x="4" y="1"/>
                        </a:lnTo>
                        <a:lnTo>
                          <a:pt x="4" y="0"/>
                        </a:lnTo>
                        <a:lnTo>
                          <a:pt x="5" y="1"/>
                        </a:lnTo>
                        <a:lnTo>
                          <a:pt x="5" y="0"/>
                        </a:lnTo>
                        <a:lnTo>
                          <a:pt x="6"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4" name="Freeform 12149"/>
                  <p:cNvSpPr>
                    <a:spLocks/>
                  </p:cNvSpPr>
                  <p:nvPr/>
                </p:nvSpPr>
                <p:spPr bwMode="auto">
                  <a:xfrm>
                    <a:off x="3985" y="1757"/>
                    <a:ext cx="5" cy="1"/>
                  </a:xfrm>
                  <a:custGeom>
                    <a:avLst/>
                    <a:gdLst>
                      <a:gd name="T0" fmla="*/ 0 w 5"/>
                      <a:gd name="T1" fmla="*/ 0 h 1"/>
                      <a:gd name="T2" fmla="*/ 1 w 5"/>
                      <a:gd name="T3" fmla="*/ 1 h 1"/>
                      <a:gd name="T4" fmla="*/ 2 w 5"/>
                      <a:gd name="T5" fmla="*/ 1 h 1"/>
                      <a:gd name="T6" fmla="*/ 2 w 5"/>
                      <a:gd name="T7" fmla="*/ 1 h 1"/>
                      <a:gd name="T8" fmla="*/ 2 w 5"/>
                      <a:gd name="T9" fmla="*/ 0 h 1"/>
                      <a:gd name="T10" fmla="*/ 3 w 5"/>
                      <a:gd name="T11" fmla="*/ 1 h 1"/>
                      <a:gd name="T12" fmla="*/ 4 w 5"/>
                      <a:gd name="T13" fmla="*/ 1 h 1"/>
                      <a:gd name="T14" fmla="*/ 4 w 5"/>
                      <a:gd name="T15" fmla="*/ 1 h 1"/>
                      <a:gd name="T16" fmla="*/ 4 w 5"/>
                      <a:gd name="T17" fmla="*/ 1 h 1"/>
                      <a:gd name="T18" fmla="*/ 5 w 5"/>
                      <a:gd name="T19" fmla="*/ 1 h 1"/>
                      <a:gd name="T20" fmla="*/ 5 w 5"/>
                      <a:gd name="T21" fmla="*/ 1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1"/>
                        </a:lnTo>
                        <a:lnTo>
                          <a:pt x="2" y="1"/>
                        </a:lnTo>
                        <a:lnTo>
                          <a:pt x="2" y="0"/>
                        </a:lnTo>
                        <a:lnTo>
                          <a:pt x="3" y="1"/>
                        </a:lnTo>
                        <a:lnTo>
                          <a:pt x="4" y="1"/>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5" name="Freeform 12150"/>
                  <p:cNvSpPr>
                    <a:spLocks/>
                  </p:cNvSpPr>
                  <p:nvPr/>
                </p:nvSpPr>
                <p:spPr bwMode="auto">
                  <a:xfrm>
                    <a:off x="3990"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6" name="Freeform 12151"/>
                  <p:cNvSpPr>
                    <a:spLocks/>
                  </p:cNvSpPr>
                  <p:nvPr/>
                </p:nvSpPr>
                <p:spPr bwMode="auto">
                  <a:xfrm>
                    <a:off x="3991"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7" name="Freeform 12152"/>
                  <p:cNvSpPr>
                    <a:spLocks/>
                  </p:cNvSpPr>
                  <p:nvPr/>
                </p:nvSpPr>
                <p:spPr bwMode="auto">
                  <a:xfrm>
                    <a:off x="3994" y="1757"/>
                    <a:ext cx="9"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0 h 1"/>
                      <a:gd name="T12" fmla="*/ 4 w 9"/>
                      <a:gd name="T13" fmla="*/ 1 h 1"/>
                      <a:gd name="T14" fmla="*/ 4 w 9"/>
                      <a:gd name="T15" fmla="*/ 1 h 1"/>
                      <a:gd name="T16" fmla="*/ 4 w 9"/>
                      <a:gd name="T17" fmla="*/ 1 h 1"/>
                      <a:gd name="T18" fmla="*/ 5 w 9"/>
                      <a:gd name="T19" fmla="*/ 0 h 1"/>
                      <a:gd name="T20" fmla="*/ 6 w 9"/>
                      <a:gd name="T21" fmla="*/ 0 h 1"/>
                      <a:gd name="T22" fmla="*/ 6 w 9"/>
                      <a:gd name="T23" fmla="*/ 1 h 1"/>
                      <a:gd name="T24" fmla="*/ 6 w 9"/>
                      <a:gd name="T25" fmla="*/ 0 h 1"/>
                      <a:gd name="T26" fmla="*/ 7 w 9"/>
                      <a:gd name="T27" fmla="*/ 0 h 1"/>
                      <a:gd name="T28" fmla="*/ 7 w 9"/>
                      <a:gd name="T29" fmla="*/ 1 h 1"/>
                      <a:gd name="T30" fmla="*/ 7 w 9"/>
                      <a:gd name="T31" fmla="*/ 0 h 1"/>
                      <a:gd name="T32" fmla="*/ 8 w 9"/>
                      <a:gd name="T33" fmla="*/ 0 h 1"/>
                      <a:gd name="T34" fmla="*/ 9 w 9"/>
                      <a:gd name="T35" fmla="*/ 1 h 1"/>
                      <a:gd name="T36" fmla="*/ 9 w 9"/>
                      <a:gd name="T37" fmla="*/ 1 h 1"/>
                      <a:gd name="T38" fmla="*/ 9 w 9"/>
                      <a:gd name="T39" fmla="*/ 1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0"/>
                        </a:lnTo>
                        <a:lnTo>
                          <a:pt x="4" y="1"/>
                        </a:lnTo>
                        <a:lnTo>
                          <a:pt x="5" y="0"/>
                        </a:lnTo>
                        <a:lnTo>
                          <a:pt x="6" y="0"/>
                        </a:lnTo>
                        <a:lnTo>
                          <a:pt x="6" y="1"/>
                        </a:lnTo>
                        <a:lnTo>
                          <a:pt x="6" y="0"/>
                        </a:lnTo>
                        <a:lnTo>
                          <a:pt x="7" y="0"/>
                        </a:lnTo>
                        <a:lnTo>
                          <a:pt x="7" y="1"/>
                        </a:lnTo>
                        <a:lnTo>
                          <a:pt x="7" y="0"/>
                        </a:lnTo>
                        <a:lnTo>
                          <a:pt x="8" y="0"/>
                        </a:lnTo>
                        <a:lnTo>
                          <a:pt x="9"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8" name="Freeform 12153"/>
                  <p:cNvSpPr>
                    <a:spLocks/>
                  </p:cNvSpPr>
                  <p:nvPr/>
                </p:nvSpPr>
                <p:spPr bwMode="auto">
                  <a:xfrm>
                    <a:off x="4003"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39" name="Freeform 12154"/>
                  <p:cNvSpPr>
                    <a:spLocks/>
                  </p:cNvSpPr>
                  <p:nvPr/>
                </p:nvSpPr>
                <p:spPr bwMode="auto">
                  <a:xfrm>
                    <a:off x="4005"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0" name="Freeform 12155"/>
                  <p:cNvSpPr>
                    <a:spLocks/>
                  </p:cNvSpPr>
                  <p:nvPr/>
                </p:nvSpPr>
                <p:spPr bwMode="auto">
                  <a:xfrm>
                    <a:off x="4007"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1" name="Freeform 12156"/>
                  <p:cNvSpPr>
                    <a:spLocks/>
                  </p:cNvSpPr>
                  <p:nvPr/>
                </p:nvSpPr>
                <p:spPr bwMode="auto">
                  <a:xfrm>
                    <a:off x="4010"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2" name="Freeform 12157"/>
                  <p:cNvSpPr>
                    <a:spLocks/>
                  </p:cNvSpPr>
                  <p:nvPr/>
                </p:nvSpPr>
                <p:spPr bwMode="auto">
                  <a:xfrm>
                    <a:off x="4012" y="1758"/>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3" name="Freeform 12158"/>
                  <p:cNvSpPr>
                    <a:spLocks/>
                  </p:cNvSpPr>
                  <p:nvPr/>
                </p:nvSpPr>
                <p:spPr bwMode="auto">
                  <a:xfrm>
                    <a:off x="4014"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4" name="Freeform 12159"/>
                  <p:cNvSpPr>
                    <a:spLocks/>
                  </p:cNvSpPr>
                  <p:nvPr/>
                </p:nvSpPr>
                <p:spPr bwMode="auto">
                  <a:xfrm>
                    <a:off x="401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5" name="Freeform 12160"/>
                  <p:cNvSpPr>
                    <a:spLocks/>
                  </p:cNvSpPr>
                  <p:nvPr/>
                </p:nvSpPr>
                <p:spPr bwMode="auto">
                  <a:xfrm>
                    <a:off x="4018"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6" name="Freeform 12161"/>
                  <p:cNvSpPr>
                    <a:spLocks/>
                  </p:cNvSpPr>
                  <p:nvPr/>
                </p:nvSpPr>
                <p:spPr bwMode="auto">
                  <a:xfrm>
                    <a:off x="4021"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7" name="Freeform 12162"/>
                  <p:cNvSpPr>
                    <a:spLocks/>
                  </p:cNvSpPr>
                  <p:nvPr/>
                </p:nvSpPr>
                <p:spPr bwMode="auto">
                  <a:xfrm>
                    <a:off x="4026"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8" name="Freeform 12163"/>
                  <p:cNvSpPr>
                    <a:spLocks/>
                  </p:cNvSpPr>
                  <p:nvPr/>
                </p:nvSpPr>
                <p:spPr bwMode="auto">
                  <a:xfrm>
                    <a:off x="4030" y="1758"/>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49" name="Freeform 12164"/>
                  <p:cNvSpPr>
                    <a:spLocks/>
                  </p:cNvSpPr>
                  <p:nvPr/>
                </p:nvSpPr>
                <p:spPr bwMode="auto">
                  <a:xfrm>
                    <a:off x="4035"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0" name="Freeform 12165"/>
                  <p:cNvSpPr>
                    <a:spLocks/>
                  </p:cNvSpPr>
                  <p:nvPr/>
                </p:nvSpPr>
                <p:spPr bwMode="auto">
                  <a:xfrm>
                    <a:off x="4038"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1" name="Freeform 12166"/>
                  <p:cNvSpPr>
                    <a:spLocks/>
                  </p:cNvSpPr>
                  <p:nvPr/>
                </p:nvSpPr>
                <p:spPr bwMode="auto">
                  <a:xfrm>
                    <a:off x="4039"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2" name="Freeform 12167"/>
                  <p:cNvSpPr>
                    <a:spLocks/>
                  </p:cNvSpPr>
                  <p:nvPr/>
                </p:nvSpPr>
                <p:spPr bwMode="auto">
                  <a:xfrm>
                    <a:off x="4041"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3" name="Freeform 12168"/>
                  <p:cNvSpPr>
                    <a:spLocks/>
                  </p:cNvSpPr>
                  <p:nvPr/>
                </p:nvSpPr>
                <p:spPr bwMode="auto">
                  <a:xfrm>
                    <a:off x="404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4" name="Freeform 12169"/>
                  <p:cNvSpPr>
                    <a:spLocks/>
                  </p:cNvSpPr>
                  <p:nvPr/>
                </p:nvSpPr>
                <p:spPr bwMode="auto">
                  <a:xfrm>
                    <a:off x="4048"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5" name="Freeform 12170"/>
                  <p:cNvSpPr>
                    <a:spLocks/>
                  </p:cNvSpPr>
                  <p:nvPr/>
                </p:nvSpPr>
                <p:spPr bwMode="auto">
                  <a:xfrm>
                    <a:off x="4049" y="1758"/>
                    <a:ext cx="6" cy="1"/>
                  </a:xfrm>
                  <a:custGeom>
                    <a:avLst/>
                    <a:gdLst>
                      <a:gd name="T0" fmla="*/ 0 w 6"/>
                      <a:gd name="T1" fmla="*/ 0 h 1"/>
                      <a:gd name="T2" fmla="*/ 1 w 6"/>
                      <a:gd name="T3" fmla="*/ 1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1"/>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6" name="Freeform 12171"/>
                  <p:cNvSpPr>
                    <a:spLocks/>
                  </p:cNvSpPr>
                  <p:nvPr/>
                </p:nvSpPr>
                <p:spPr bwMode="auto">
                  <a:xfrm>
                    <a:off x="4055"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7" name="Freeform 12172"/>
                  <p:cNvSpPr>
                    <a:spLocks/>
                  </p:cNvSpPr>
                  <p:nvPr/>
                </p:nvSpPr>
                <p:spPr bwMode="auto">
                  <a:xfrm>
                    <a:off x="405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8" name="Freeform 12173"/>
                  <p:cNvSpPr>
                    <a:spLocks/>
                  </p:cNvSpPr>
                  <p:nvPr/>
                </p:nvSpPr>
                <p:spPr bwMode="auto">
                  <a:xfrm>
                    <a:off x="4060" y="1758"/>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59" name="Freeform 12174"/>
                  <p:cNvSpPr>
                    <a:spLocks/>
                  </p:cNvSpPr>
                  <p:nvPr/>
                </p:nvSpPr>
                <p:spPr bwMode="auto">
                  <a:xfrm>
                    <a:off x="4062"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0" name="Freeform 12175"/>
                  <p:cNvSpPr>
                    <a:spLocks/>
                  </p:cNvSpPr>
                  <p:nvPr/>
                </p:nvSpPr>
                <p:spPr bwMode="auto">
                  <a:xfrm>
                    <a:off x="4064" y="1758"/>
                    <a:ext cx="9" cy="1"/>
                  </a:xfrm>
                  <a:custGeom>
                    <a:avLst/>
                    <a:gdLst>
                      <a:gd name="T0" fmla="*/ 0 w 9"/>
                      <a:gd name="T1" fmla="*/ 0 h 1"/>
                      <a:gd name="T2" fmla="*/ 1 w 9"/>
                      <a:gd name="T3" fmla="*/ 1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1"/>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1" name="Freeform 12176"/>
                  <p:cNvSpPr>
                    <a:spLocks/>
                  </p:cNvSpPr>
                  <p:nvPr/>
                </p:nvSpPr>
                <p:spPr bwMode="auto">
                  <a:xfrm>
                    <a:off x="4073" y="1758"/>
                    <a:ext cx="10" cy="1"/>
                  </a:xfrm>
                  <a:custGeom>
                    <a:avLst/>
                    <a:gdLst>
                      <a:gd name="T0" fmla="*/ 0 w 10"/>
                      <a:gd name="T1" fmla="*/ 0 h 1"/>
                      <a:gd name="T2" fmla="*/ 1 w 10"/>
                      <a:gd name="T3" fmla="*/ 0 h 1"/>
                      <a:gd name="T4" fmla="*/ 1 w 10"/>
                      <a:gd name="T5" fmla="*/ 0 h 1"/>
                      <a:gd name="T6" fmla="*/ 1 w 10"/>
                      <a:gd name="T7" fmla="*/ 0 h 1"/>
                      <a:gd name="T8" fmla="*/ 2 w 10"/>
                      <a:gd name="T9" fmla="*/ 0 h 1"/>
                      <a:gd name="T10" fmla="*/ 3 w 10"/>
                      <a:gd name="T11" fmla="*/ 0 h 1"/>
                      <a:gd name="T12" fmla="*/ 3 w 10"/>
                      <a:gd name="T13" fmla="*/ 0 h 1"/>
                      <a:gd name="T14" fmla="*/ 3 w 10"/>
                      <a:gd name="T15" fmla="*/ 0 h 1"/>
                      <a:gd name="T16" fmla="*/ 4 w 10"/>
                      <a:gd name="T17" fmla="*/ 0 h 1"/>
                      <a:gd name="T18" fmla="*/ 5 w 10"/>
                      <a:gd name="T19" fmla="*/ 0 h 1"/>
                      <a:gd name="T20" fmla="*/ 5 w 10"/>
                      <a:gd name="T21" fmla="*/ 0 h 1"/>
                      <a:gd name="T22" fmla="*/ 5 w 10"/>
                      <a:gd name="T23" fmla="*/ 0 h 1"/>
                      <a:gd name="T24" fmla="*/ 6 w 10"/>
                      <a:gd name="T25" fmla="*/ 0 h 1"/>
                      <a:gd name="T26" fmla="*/ 7 w 10"/>
                      <a:gd name="T27" fmla="*/ 0 h 1"/>
                      <a:gd name="T28" fmla="*/ 7 w 10"/>
                      <a:gd name="T29" fmla="*/ 0 h 1"/>
                      <a:gd name="T30" fmla="*/ 7 w 10"/>
                      <a:gd name="T31" fmla="*/ 0 h 1"/>
                      <a:gd name="T32" fmla="*/ 8 w 10"/>
                      <a:gd name="T33" fmla="*/ 0 h 1"/>
                      <a:gd name="T34" fmla="*/ 8 w 10"/>
                      <a:gd name="T35" fmla="*/ 0 h 1"/>
                      <a:gd name="T36" fmla="*/ 8 w 10"/>
                      <a:gd name="T37" fmla="*/ 0 h 1"/>
                      <a:gd name="T38" fmla="*/ 9 w 10"/>
                      <a:gd name="T39" fmla="*/ 0 h 1"/>
                      <a:gd name="T40" fmla="*/ 10 w 10"/>
                      <a:gd name="T41" fmla="*/ 0 h 1"/>
                      <a:gd name="T42" fmla="*/ 10 w 10"/>
                      <a:gd name="T43" fmla="*/ 0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2" name="Freeform 12177"/>
                  <p:cNvSpPr>
                    <a:spLocks/>
                  </p:cNvSpPr>
                  <p:nvPr/>
                </p:nvSpPr>
                <p:spPr bwMode="auto">
                  <a:xfrm>
                    <a:off x="4083"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3" name="Freeform 12178"/>
                  <p:cNvSpPr>
                    <a:spLocks/>
                  </p:cNvSpPr>
                  <p:nvPr/>
                </p:nvSpPr>
                <p:spPr bwMode="auto">
                  <a:xfrm>
                    <a:off x="4085" y="1758"/>
                    <a:ext cx="9" cy="1"/>
                  </a:xfrm>
                  <a:custGeom>
                    <a:avLst/>
                    <a:gdLst>
                      <a:gd name="T0" fmla="*/ 0 w 10"/>
                      <a:gd name="T1" fmla="*/ 0 h 1"/>
                      <a:gd name="T2" fmla="*/ 1 w 10"/>
                      <a:gd name="T3" fmla="*/ 0 h 1"/>
                      <a:gd name="T4" fmla="*/ 1 w 10"/>
                      <a:gd name="T5" fmla="*/ 0 h 1"/>
                      <a:gd name="T6" fmla="*/ 1 w 10"/>
                      <a:gd name="T7" fmla="*/ 0 h 1"/>
                      <a:gd name="T8" fmla="*/ 2 w 10"/>
                      <a:gd name="T9" fmla="*/ 0 h 1"/>
                      <a:gd name="T10" fmla="*/ 3 w 10"/>
                      <a:gd name="T11" fmla="*/ 0 h 1"/>
                      <a:gd name="T12" fmla="*/ 3 w 10"/>
                      <a:gd name="T13" fmla="*/ 0 h 1"/>
                      <a:gd name="T14" fmla="*/ 3 w 10"/>
                      <a:gd name="T15" fmla="*/ 0 h 1"/>
                      <a:gd name="T16" fmla="*/ 4 w 10"/>
                      <a:gd name="T17" fmla="*/ 0 h 1"/>
                      <a:gd name="T18" fmla="*/ 5 w 10"/>
                      <a:gd name="T19" fmla="*/ 0 h 1"/>
                      <a:gd name="T20" fmla="*/ 5 w 10"/>
                      <a:gd name="T21" fmla="*/ 0 h 1"/>
                      <a:gd name="T22" fmla="*/ 5 w 10"/>
                      <a:gd name="T23" fmla="*/ 0 h 1"/>
                      <a:gd name="T24" fmla="*/ 5 w 10"/>
                      <a:gd name="T25" fmla="*/ 0 h 1"/>
                      <a:gd name="T26" fmla="*/ 5 w 10"/>
                      <a:gd name="T27" fmla="*/ 0 h 1"/>
                      <a:gd name="T28" fmla="*/ 5 w 10"/>
                      <a:gd name="T29" fmla="*/ 0 h 1"/>
                      <a:gd name="T30" fmla="*/ 5 w 10"/>
                      <a:gd name="T31" fmla="*/ 0 h 1"/>
                      <a:gd name="T32" fmla="*/ 5 w 10"/>
                      <a:gd name="T33" fmla="*/ 0 h 1"/>
                      <a:gd name="T34" fmla="*/ 5 w 10"/>
                      <a:gd name="T35" fmla="*/ 0 h 1"/>
                      <a:gd name="T36" fmla="*/ 5 w 10"/>
                      <a:gd name="T37" fmla="*/ 0 h 1"/>
                      <a:gd name="T38" fmla="*/ 5 w 10"/>
                      <a:gd name="T39" fmla="*/ 0 h 1"/>
                      <a:gd name="T40" fmla="*/ 5 w 10"/>
                      <a:gd name="T41" fmla="*/ 0 h 1"/>
                      <a:gd name="T42" fmla="*/ 5 w 10"/>
                      <a:gd name="T43" fmla="*/ 0 h 1"/>
                      <a:gd name="T44" fmla="*/ 5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4" name="Freeform 12179"/>
                  <p:cNvSpPr>
                    <a:spLocks/>
                  </p:cNvSpPr>
                  <p:nvPr/>
                </p:nvSpPr>
                <p:spPr bwMode="auto">
                  <a:xfrm>
                    <a:off x="4094"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5" name="Freeform 12180"/>
                  <p:cNvSpPr>
                    <a:spLocks/>
                  </p:cNvSpPr>
                  <p:nvPr/>
                </p:nvSpPr>
                <p:spPr bwMode="auto">
                  <a:xfrm>
                    <a:off x="4099"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6" name="Freeform 12181"/>
                  <p:cNvSpPr>
                    <a:spLocks/>
                  </p:cNvSpPr>
                  <p:nvPr/>
                </p:nvSpPr>
                <p:spPr bwMode="auto">
                  <a:xfrm>
                    <a:off x="4101"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7" name="Freeform 12182"/>
                  <p:cNvSpPr>
                    <a:spLocks/>
                  </p:cNvSpPr>
                  <p:nvPr/>
                </p:nvSpPr>
                <p:spPr bwMode="auto">
                  <a:xfrm>
                    <a:off x="4104"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8" name="Freeform 12183"/>
                  <p:cNvSpPr>
                    <a:spLocks/>
                  </p:cNvSpPr>
                  <p:nvPr/>
                </p:nvSpPr>
                <p:spPr bwMode="auto">
                  <a:xfrm>
                    <a:off x="4106"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69" name="Freeform 12184"/>
                  <p:cNvSpPr>
                    <a:spLocks/>
                  </p:cNvSpPr>
                  <p:nvPr/>
                </p:nvSpPr>
                <p:spPr bwMode="auto">
                  <a:xfrm>
                    <a:off x="4110" y="1758"/>
                    <a:ext cx="6" cy="1"/>
                  </a:xfrm>
                  <a:custGeom>
                    <a:avLst/>
                    <a:gdLst>
                      <a:gd name="T0" fmla="*/ 0 w 7"/>
                      <a:gd name="T1" fmla="*/ 0 h 1"/>
                      <a:gd name="T2" fmla="*/ 1 w 7"/>
                      <a:gd name="T3" fmla="*/ 1 h 1"/>
                      <a:gd name="T4" fmla="*/ 1 w 7"/>
                      <a:gd name="T5" fmla="*/ 1 h 1"/>
                      <a:gd name="T6" fmla="*/ 1 w 7"/>
                      <a:gd name="T7" fmla="*/ 1 h 1"/>
                      <a:gd name="T8" fmla="*/ 2 w 7"/>
                      <a:gd name="T9" fmla="*/ 1 h 1"/>
                      <a:gd name="T10" fmla="*/ 3 w 7"/>
                      <a:gd name="T11" fmla="*/ 1 h 1"/>
                      <a:gd name="T12" fmla="*/ 3 w 7"/>
                      <a:gd name="T13" fmla="*/ 1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1"/>
                        </a:lnTo>
                        <a:lnTo>
                          <a:pt x="2" y="1"/>
                        </a:lnTo>
                        <a:lnTo>
                          <a:pt x="3" y="1"/>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0" name="Freeform 12185"/>
                  <p:cNvSpPr>
                    <a:spLocks/>
                  </p:cNvSpPr>
                  <p:nvPr/>
                </p:nvSpPr>
                <p:spPr bwMode="auto">
                  <a:xfrm>
                    <a:off x="4116" y="1758"/>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1" name="Freeform 12186"/>
                  <p:cNvSpPr>
                    <a:spLocks/>
                  </p:cNvSpPr>
                  <p:nvPr/>
                </p:nvSpPr>
                <p:spPr bwMode="auto">
                  <a:xfrm>
                    <a:off x="4119" y="1758"/>
                    <a:ext cx="3" cy="1"/>
                  </a:xfrm>
                  <a:custGeom>
                    <a:avLst/>
                    <a:gdLst>
                      <a:gd name="T0" fmla="*/ 0 w 3"/>
                      <a:gd name="T1" fmla="*/ 0 h 1"/>
                      <a:gd name="T2" fmla="*/ 1 w 3"/>
                      <a:gd name="T3" fmla="*/ 0 h 1"/>
                      <a:gd name="T4" fmla="*/ 2 w 3"/>
                      <a:gd name="T5" fmla="*/ 0 h 1"/>
                      <a:gd name="T6" fmla="*/ 2 w 3"/>
                      <a:gd name="T7" fmla="*/ 1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2" y="1"/>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2" name="Freeform 12187"/>
                  <p:cNvSpPr>
                    <a:spLocks/>
                  </p:cNvSpPr>
                  <p:nvPr/>
                </p:nvSpPr>
                <p:spPr bwMode="auto">
                  <a:xfrm>
                    <a:off x="4122" y="1758"/>
                    <a:ext cx="7" cy="1"/>
                  </a:xfrm>
                  <a:custGeom>
                    <a:avLst/>
                    <a:gdLst>
                      <a:gd name="T0" fmla="*/ 0 w 7"/>
                      <a:gd name="T1" fmla="*/ 0 h 1"/>
                      <a:gd name="T2" fmla="*/ 1 w 7"/>
                      <a:gd name="T3" fmla="*/ 1 h 1"/>
                      <a:gd name="T4" fmla="*/ 2 w 7"/>
                      <a:gd name="T5" fmla="*/ 1 h 1"/>
                      <a:gd name="T6" fmla="*/ 2 w 7"/>
                      <a:gd name="T7" fmla="*/ 1 h 1"/>
                      <a:gd name="T8" fmla="*/ 2 w 7"/>
                      <a:gd name="T9" fmla="*/ 0 h 1"/>
                      <a:gd name="T10" fmla="*/ 3 w 7"/>
                      <a:gd name="T11" fmla="*/ 1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1"/>
                        </a:lnTo>
                        <a:lnTo>
                          <a:pt x="2" y="1"/>
                        </a:lnTo>
                        <a:lnTo>
                          <a:pt x="2" y="0"/>
                        </a:lnTo>
                        <a:lnTo>
                          <a:pt x="3" y="1"/>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3" name="Freeform 12188"/>
                  <p:cNvSpPr>
                    <a:spLocks/>
                  </p:cNvSpPr>
                  <p:nvPr/>
                </p:nvSpPr>
                <p:spPr bwMode="auto">
                  <a:xfrm>
                    <a:off x="4129"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4" name="Freeform 12189"/>
                  <p:cNvSpPr>
                    <a:spLocks/>
                  </p:cNvSpPr>
                  <p:nvPr/>
                </p:nvSpPr>
                <p:spPr bwMode="auto">
                  <a:xfrm>
                    <a:off x="4131"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5" name="Freeform 12190"/>
                  <p:cNvSpPr>
                    <a:spLocks/>
                  </p:cNvSpPr>
                  <p:nvPr/>
                </p:nvSpPr>
                <p:spPr bwMode="auto">
                  <a:xfrm>
                    <a:off x="4133" y="1758"/>
                    <a:ext cx="7" cy="1"/>
                  </a:xfrm>
                  <a:custGeom>
                    <a:avLst/>
                    <a:gdLst>
                      <a:gd name="T0" fmla="*/ 0 w 8"/>
                      <a:gd name="T1" fmla="*/ 0 h 1"/>
                      <a:gd name="T2" fmla="*/ 1 w 8"/>
                      <a:gd name="T3" fmla="*/ 1 h 1"/>
                      <a:gd name="T4" fmla="*/ 2 w 8"/>
                      <a:gd name="T5" fmla="*/ 0 h 1"/>
                      <a:gd name="T6" fmla="*/ 2 w 8"/>
                      <a:gd name="T7" fmla="*/ 0 h 1"/>
                      <a:gd name="T8" fmla="*/ 2 w 8"/>
                      <a:gd name="T9" fmla="*/ 0 h 1"/>
                      <a:gd name="T10" fmla="*/ 3 w 8"/>
                      <a:gd name="T11" fmla="*/ 0 h 1"/>
                      <a:gd name="T12" fmla="*/ 3 w 8"/>
                      <a:gd name="T13" fmla="*/ 1 h 1"/>
                      <a:gd name="T14" fmla="*/ 3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4 w 8"/>
                      <a:gd name="T35" fmla="*/ 0 h 1"/>
                      <a:gd name="T36" fmla="*/ 4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1"/>
                        </a:lnTo>
                        <a:lnTo>
                          <a:pt x="2" y="0"/>
                        </a:lnTo>
                        <a:lnTo>
                          <a:pt x="3" y="0"/>
                        </a:lnTo>
                        <a:lnTo>
                          <a:pt x="3" y="1"/>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6" name="Freeform 12191"/>
                  <p:cNvSpPr>
                    <a:spLocks/>
                  </p:cNvSpPr>
                  <p:nvPr/>
                </p:nvSpPr>
                <p:spPr bwMode="auto">
                  <a:xfrm>
                    <a:off x="4140" y="1758"/>
                    <a:ext cx="13" cy="1"/>
                  </a:xfrm>
                  <a:custGeom>
                    <a:avLst/>
                    <a:gdLst>
                      <a:gd name="T0" fmla="*/ 0 w 13"/>
                      <a:gd name="T1" fmla="*/ 0 h 1"/>
                      <a:gd name="T2" fmla="*/ 1 w 13"/>
                      <a:gd name="T3" fmla="*/ 0 h 1"/>
                      <a:gd name="T4" fmla="*/ 2 w 13"/>
                      <a:gd name="T5" fmla="*/ 0 h 1"/>
                      <a:gd name="T6" fmla="*/ 2 w 13"/>
                      <a:gd name="T7" fmla="*/ 0 h 1"/>
                      <a:gd name="T8" fmla="*/ 2 w 13"/>
                      <a:gd name="T9" fmla="*/ 0 h 1"/>
                      <a:gd name="T10" fmla="*/ 3 w 13"/>
                      <a:gd name="T11" fmla="*/ 0 h 1"/>
                      <a:gd name="T12" fmla="*/ 4 w 13"/>
                      <a:gd name="T13" fmla="*/ 0 h 1"/>
                      <a:gd name="T14" fmla="*/ 4 w 13"/>
                      <a:gd name="T15" fmla="*/ 0 h 1"/>
                      <a:gd name="T16" fmla="*/ 4 w 13"/>
                      <a:gd name="T17" fmla="*/ 0 h 1"/>
                      <a:gd name="T18" fmla="*/ 5 w 13"/>
                      <a:gd name="T19" fmla="*/ 0 h 1"/>
                      <a:gd name="T20" fmla="*/ 6 w 13"/>
                      <a:gd name="T21" fmla="*/ 1 h 1"/>
                      <a:gd name="T22" fmla="*/ 6 w 13"/>
                      <a:gd name="T23" fmla="*/ 1 h 1"/>
                      <a:gd name="T24" fmla="*/ 6 w 13"/>
                      <a:gd name="T25" fmla="*/ 0 h 1"/>
                      <a:gd name="T26" fmla="*/ 7 w 13"/>
                      <a:gd name="T27" fmla="*/ 0 h 1"/>
                      <a:gd name="T28" fmla="*/ 7 w 13"/>
                      <a:gd name="T29" fmla="*/ 0 h 1"/>
                      <a:gd name="T30" fmla="*/ 7 w 13"/>
                      <a:gd name="T31" fmla="*/ 0 h 1"/>
                      <a:gd name="T32" fmla="*/ 8 w 13"/>
                      <a:gd name="T33" fmla="*/ 0 h 1"/>
                      <a:gd name="T34" fmla="*/ 9 w 13"/>
                      <a:gd name="T35" fmla="*/ 0 h 1"/>
                      <a:gd name="T36" fmla="*/ 9 w 13"/>
                      <a:gd name="T37" fmla="*/ 0 h 1"/>
                      <a:gd name="T38" fmla="*/ 9 w 13"/>
                      <a:gd name="T39" fmla="*/ 0 h 1"/>
                      <a:gd name="T40" fmla="*/ 10 w 13"/>
                      <a:gd name="T41" fmla="*/ 0 h 1"/>
                      <a:gd name="T42" fmla="*/ 11 w 13"/>
                      <a:gd name="T43" fmla="*/ 0 h 1"/>
                      <a:gd name="T44" fmla="*/ 11 w 13"/>
                      <a:gd name="T45" fmla="*/ 0 h 1"/>
                      <a:gd name="T46" fmla="*/ 11 w 13"/>
                      <a:gd name="T47" fmla="*/ 0 h 1"/>
                      <a:gd name="T48" fmla="*/ 12 w 13"/>
                      <a:gd name="T49" fmla="*/ 0 h 1"/>
                      <a:gd name="T50" fmla="*/ 13 w 13"/>
                      <a:gd name="T51" fmla="*/ 0 h 1"/>
                      <a:gd name="T52" fmla="*/ 13 w 13"/>
                      <a:gd name="T53" fmla="*/ 0 h 1"/>
                      <a:gd name="T54" fmla="*/ 13 w 13"/>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0"/>
                        </a:moveTo>
                        <a:lnTo>
                          <a:pt x="1" y="0"/>
                        </a:lnTo>
                        <a:lnTo>
                          <a:pt x="2" y="0"/>
                        </a:lnTo>
                        <a:lnTo>
                          <a:pt x="3" y="0"/>
                        </a:lnTo>
                        <a:lnTo>
                          <a:pt x="4" y="0"/>
                        </a:lnTo>
                        <a:lnTo>
                          <a:pt x="5" y="0"/>
                        </a:lnTo>
                        <a:lnTo>
                          <a:pt x="6" y="1"/>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7" name="Freeform 12192"/>
                  <p:cNvSpPr>
                    <a:spLocks/>
                  </p:cNvSpPr>
                  <p:nvPr/>
                </p:nvSpPr>
                <p:spPr bwMode="auto">
                  <a:xfrm>
                    <a:off x="4153" y="1757"/>
                    <a:ext cx="3" cy="1"/>
                  </a:xfrm>
                  <a:custGeom>
                    <a:avLst/>
                    <a:gdLst>
                      <a:gd name="T0" fmla="*/ 0 w 3"/>
                      <a:gd name="T1" fmla="*/ 1 h 1"/>
                      <a:gd name="T2" fmla="*/ 1 w 3"/>
                      <a:gd name="T3" fmla="*/ 1 h 1"/>
                      <a:gd name="T4" fmla="*/ 1 w 3"/>
                      <a:gd name="T5" fmla="*/ 1 h 1"/>
                      <a:gd name="T6" fmla="*/ 1 w 3"/>
                      <a:gd name="T7" fmla="*/ 1 h 1"/>
                      <a:gd name="T8" fmla="*/ 2 w 3"/>
                      <a:gd name="T9" fmla="*/ 1 h 1"/>
                      <a:gd name="T10" fmla="*/ 3 w 3"/>
                      <a:gd name="T11" fmla="*/ 1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8" name="Freeform 12193"/>
                  <p:cNvSpPr>
                    <a:spLocks/>
                  </p:cNvSpPr>
                  <p:nvPr/>
                </p:nvSpPr>
                <p:spPr bwMode="auto">
                  <a:xfrm>
                    <a:off x="4156" y="1739"/>
                    <a:ext cx="27" cy="19"/>
                  </a:xfrm>
                  <a:custGeom>
                    <a:avLst/>
                    <a:gdLst>
                      <a:gd name="T0" fmla="*/ 1 w 29"/>
                      <a:gd name="T1" fmla="*/ 10 h 20"/>
                      <a:gd name="T2" fmla="*/ 2 w 29"/>
                      <a:gd name="T3" fmla="*/ 10 h 20"/>
                      <a:gd name="T4" fmla="*/ 3 w 29"/>
                      <a:gd name="T5" fmla="*/ 10 h 20"/>
                      <a:gd name="T6" fmla="*/ 3 w 29"/>
                      <a:gd name="T7" fmla="*/ 10 h 20"/>
                      <a:gd name="T8" fmla="*/ 5 w 29"/>
                      <a:gd name="T9" fmla="*/ 10 h 20"/>
                      <a:gd name="T10" fmla="*/ 5 w 29"/>
                      <a:gd name="T11" fmla="*/ 10 h 20"/>
                      <a:gd name="T12" fmla="*/ 7 w 29"/>
                      <a:gd name="T13" fmla="*/ 10 h 20"/>
                      <a:gd name="T14" fmla="*/ 7 w 29"/>
                      <a:gd name="T15" fmla="*/ 10 h 20"/>
                      <a:gd name="T16" fmla="*/ 7 w 29"/>
                      <a:gd name="T17" fmla="*/ 10 h 20"/>
                      <a:gd name="T18" fmla="*/ 7 w 29"/>
                      <a:gd name="T19" fmla="*/ 10 h 20"/>
                      <a:gd name="T20" fmla="*/ 7 w 29"/>
                      <a:gd name="T21" fmla="*/ 10 h 20"/>
                      <a:gd name="T22" fmla="*/ 7 w 29"/>
                      <a:gd name="T23" fmla="*/ 10 h 20"/>
                      <a:gd name="T24" fmla="*/ 7 w 29"/>
                      <a:gd name="T25" fmla="*/ 10 h 20"/>
                      <a:gd name="T26" fmla="*/ 7 w 29"/>
                      <a:gd name="T27" fmla="*/ 10 h 20"/>
                      <a:gd name="T28" fmla="*/ 7 w 29"/>
                      <a:gd name="T29" fmla="*/ 10 h 20"/>
                      <a:gd name="T30" fmla="*/ 7 w 29"/>
                      <a:gd name="T31" fmla="*/ 10 h 20"/>
                      <a:gd name="T32" fmla="*/ 7 w 29"/>
                      <a:gd name="T33" fmla="*/ 10 h 20"/>
                      <a:gd name="T34" fmla="*/ 7 w 29"/>
                      <a:gd name="T35" fmla="*/ 10 h 20"/>
                      <a:gd name="T36" fmla="*/ 7 w 29"/>
                      <a:gd name="T37" fmla="*/ 10 h 20"/>
                      <a:gd name="T38" fmla="*/ 7 w 29"/>
                      <a:gd name="T39" fmla="*/ 10 h 20"/>
                      <a:gd name="T40" fmla="*/ 7 w 29"/>
                      <a:gd name="T41" fmla="*/ 10 h 20"/>
                      <a:gd name="T42" fmla="*/ 9 w 29"/>
                      <a:gd name="T43" fmla="*/ 10 h 20"/>
                      <a:gd name="T44" fmla="*/ 9 w 29"/>
                      <a:gd name="T45" fmla="*/ 10 h 20"/>
                      <a:gd name="T46" fmla="*/ 9 w 29"/>
                      <a:gd name="T47" fmla="*/ 9 h 20"/>
                      <a:gd name="T48" fmla="*/ 10 w 29"/>
                      <a:gd name="T49" fmla="*/ 7 h 20"/>
                      <a:gd name="T50" fmla="*/ 10 w 29"/>
                      <a:gd name="T51" fmla="*/ 6 h 20"/>
                      <a:gd name="T52" fmla="*/ 11 w 29"/>
                      <a:gd name="T53" fmla="*/ 3 h 20"/>
                      <a:gd name="T54" fmla="*/ 11 w 29"/>
                      <a:gd name="T55" fmla="*/ 2 h 20"/>
                      <a:gd name="T56" fmla="*/ 12 w 29"/>
                      <a:gd name="T57" fmla="*/ 1 h 20"/>
                      <a:gd name="T58" fmla="*/ 12 w 29"/>
                      <a:gd name="T59" fmla="*/ 0 h 20"/>
                      <a:gd name="T60" fmla="*/ 13 w 29"/>
                      <a:gd name="T61" fmla="*/ 0 h 20"/>
                      <a:gd name="T62" fmla="*/ 13 w 29"/>
                      <a:gd name="T63" fmla="*/ 0 h 2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9" h="20">
                        <a:moveTo>
                          <a:pt x="0" y="20"/>
                        </a:moveTo>
                        <a:lnTo>
                          <a:pt x="1" y="20"/>
                        </a:lnTo>
                        <a:lnTo>
                          <a:pt x="2" y="19"/>
                        </a:lnTo>
                        <a:lnTo>
                          <a:pt x="3" y="19"/>
                        </a:lnTo>
                        <a:lnTo>
                          <a:pt x="4" y="19"/>
                        </a:lnTo>
                        <a:lnTo>
                          <a:pt x="5" y="19"/>
                        </a:lnTo>
                        <a:lnTo>
                          <a:pt x="5" y="18"/>
                        </a:lnTo>
                        <a:lnTo>
                          <a:pt x="6" y="18"/>
                        </a:lnTo>
                        <a:lnTo>
                          <a:pt x="7" y="18"/>
                        </a:lnTo>
                        <a:lnTo>
                          <a:pt x="8" y="18"/>
                        </a:lnTo>
                        <a:lnTo>
                          <a:pt x="9" y="18"/>
                        </a:lnTo>
                        <a:lnTo>
                          <a:pt x="10" y="17"/>
                        </a:lnTo>
                        <a:lnTo>
                          <a:pt x="11" y="17"/>
                        </a:lnTo>
                        <a:lnTo>
                          <a:pt x="12" y="17"/>
                        </a:lnTo>
                        <a:lnTo>
                          <a:pt x="13" y="16"/>
                        </a:lnTo>
                        <a:lnTo>
                          <a:pt x="14" y="16"/>
                        </a:lnTo>
                        <a:lnTo>
                          <a:pt x="15" y="16"/>
                        </a:lnTo>
                        <a:lnTo>
                          <a:pt x="16" y="16"/>
                        </a:lnTo>
                        <a:lnTo>
                          <a:pt x="16" y="15"/>
                        </a:lnTo>
                        <a:lnTo>
                          <a:pt x="17" y="15"/>
                        </a:lnTo>
                        <a:lnTo>
                          <a:pt x="17" y="14"/>
                        </a:lnTo>
                        <a:lnTo>
                          <a:pt x="18" y="14"/>
                        </a:lnTo>
                        <a:lnTo>
                          <a:pt x="19" y="13"/>
                        </a:lnTo>
                        <a:lnTo>
                          <a:pt x="19" y="12"/>
                        </a:lnTo>
                        <a:lnTo>
                          <a:pt x="20" y="12"/>
                        </a:lnTo>
                        <a:lnTo>
                          <a:pt x="21" y="11"/>
                        </a:lnTo>
                        <a:lnTo>
                          <a:pt x="21" y="10"/>
                        </a:lnTo>
                        <a:lnTo>
                          <a:pt x="22" y="9"/>
                        </a:lnTo>
                        <a:lnTo>
                          <a:pt x="22" y="8"/>
                        </a:lnTo>
                        <a:lnTo>
                          <a:pt x="23" y="7"/>
                        </a:lnTo>
                        <a:lnTo>
                          <a:pt x="24" y="6"/>
                        </a:lnTo>
                        <a:lnTo>
                          <a:pt x="24" y="4"/>
                        </a:lnTo>
                        <a:lnTo>
                          <a:pt x="25" y="3"/>
                        </a:lnTo>
                        <a:lnTo>
                          <a:pt x="26" y="2"/>
                        </a:lnTo>
                        <a:lnTo>
                          <a:pt x="26" y="1"/>
                        </a:lnTo>
                        <a:lnTo>
                          <a:pt x="27" y="1"/>
                        </a:lnTo>
                        <a:lnTo>
                          <a:pt x="28" y="0"/>
                        </a:lnTo>
                        <a:lnTo>
                          <a:pt x="2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79" name="Freeform 12194"/>
                  <p:cNvSpPr>
                    <a:spLocks/>
                  </p:cNvSpPr>
                  <p:nvPr/>
                </p:nvSpPr>
                <p:spPr bwMode="auto">
                  <a:xfrm>
                    <a:off x="4183" y="1739"/>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0" name="Freeform 12195"/>
                  <p:cNvSpPr>
                    <a:spLocks/>
                  </p:cNvSpPr>
                  <p:nvPr/>
                </p:nvSpPr>
                <p:spPr bwMode="auto">
                  <a:xfrm>
                    <a:off x="4185" y="1740"/>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1" name="Freeform 12196"/>
                  <p:cNvSpPr>
                    <a:spLocks/>
                  </p:cNvSpPr>
                  <p:nvPr/>
                </p:nvSpPr>
                <p:spPr bwMode="auto">
                  <a:xfrm>
                    <a:off x="4187" y="1740"/>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2" name="Freeform 12197"/>
                  <p:cNvSpPr>
                    <a:spLocks/>
                  </p:cNvSpPr>
                  <p:nvPr/>
                </p:nvSpPr>
                <p:spPr bwMode="auto">
                  <a:xfrm>
                    <a:off x="4189" y="1743"/>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3" name="Freeform 12198"/>
                  <p:cNvSpPr>
                    <a:spLocks/>
                  </p:cNvSpPr>
                  <p:nvPr/>
                </p:nvSpPr>
                <p:spPr bwMode="auto">
                  <a:xfrm>
                    <a:off x="4190" y="1744"/>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4" name="Freeform 12199"/>
                  <p:cNvSpPr>
                    <a:spLocks/>
                  </p:cNvSpPr>
                  <p:nvPr/>
                </p:nvSpPr>
                <p:spPr bwMode="auto">
                  <a:xfrm>
                    <a:off x="4192" y="1747"/>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5" name="Freeform 12200"/>
                  <p:cNvSpPr>
                    <a:spLocks/>
                  </p:cNvSpPr>
                  <p:nvPr/>
                </p:nvSpPr>
                <p:spPr bwMode="auto">
                  <a:xfrm>
                    <a:off x="4194" y="1749"/>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6" name="Freeform 12201"/>
                  <p:cNvSpPr>
                    <a:spLocks/>
                  </p:cNvSpPr>
                  <p:nvPr/>
                </p:nvSpPr>
                <p:spPr bwMode="auto">
                  <a:xfrm>
                    <a:off x="4195" y="1750"/>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7" name="Freeform 12202"/>
                  <p:cNvSpPr>
                    <a:spLocks/>
                  </p:cNvSpPr>
                  <p:nvPr/>
                </p:nvSpPr>
                <p:spPr bwMode="auto">
                  <a:xfrm>
                    <a:off x="4197" y="1751"/>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8" name="Freeform 12203"/>
                  <p:cNvSpPr>
                    <a:spLocks/>
                  </p:cNvSpPr>
                  <p:nvPr/>
                </p:nvSpPr>
                <p:spPr bwMode="auto">
                  <a:xfrm>
                    <a:off x="4199" y="175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89" name="Freeform 12204"/>
                  <p:cNvSpPr>
                    <a:spLocks/>
                  </p:cNvSpPr>
                  <p:nvPr/>
                </p:nvSpPr>
                <p:spPr bwMode="auto">
                  <a:xfrm>
                    <a:off x="4201" y="1753"/>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0" name="Freeform 12205"/>
                  <p:cNvSpPr>
                    <a:spLocks/>
                  </p:cNvSpPr>
                  <p:nvPr/>
                </p:nvSpPr>
                <p:spPr bwMode="auto">
                  <a:xfrm>
                    <a:off x="4202" y="175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891" name="Freeform 12206"/>
                  <p:cNvSpPr>
                    <a:spLocks/>
                  </p:cNvSpPr>
                  <p:nvPr/>
                </p:nvSpPr>
                <p:spPr bwMode="auto">
                  <a:xfrm>
                    <a:off x="4204" y="175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sp>
              <p:nvSpPr>
                <p:cNvPr id="7466" name="Freeform 12207"/>
                <p:cNvSpPr>
                  <a:spLocks/>
                </p:cNvSpPr>
                <p:nvPr/>
              </p:nvSpPr>
              <p:spPr bwMode="auto">
                <a:xfrm>
                  <a:off x="4206" y="1755"/>
                  <a:ext cx="1" cy="1"/>
                </a:xfrm>
                <a:custGeom>
                  <a:avLst/>
                  <a:gdLst>
                    <a:gd name="T0" fmla="*/ 0 w 2"/>
                    <a:gd name="T1" fmla="*/ 0 h 1"/>
                    <a:gd name="T2" fmla="*/ 1 w 2"/>
                    <a:gd name="T3" fmla="*/ 0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68" name="Freeform 12208"/>
                <p:cNvSpPr>
                  <a:spLocks/>
                </p:cNvSpPr>
                <p:nvPr/>
              </p:nvSpPr>
              <p:spPr bwMode="auto">
                <a:xfrm>
                  <a:off x="4207" y="1756"/>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69" name="Freeform 12209"/>
                <p:cNvSpPr>
                  <a:spLocks/>
                </p:cNvSpPr>
                <p:nvPr/>
              </p:nvSpPr>
              <p:spPr bwMode="auto">
                <a:xfrm>
                  <a:off x="4208" y="1756"/>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0" name="Freeform 12210"/>
                <p:cNvSpPr>
                  <a:spLocks/>
                </p:cNvSpPr>
                <p:nvPr/>
              </p:nvSpPr>
              <p:spPr bwMode="auto">
                <a:xfrm>
                  <a:off x="4212" y="1757"/>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1" name="Freeform 12211"/>
                <p:cNvSpPr>
                  <a:spLocks/>
                </p:cNvSpPr>
                <p:nvPr/>
              </p:nvSpPr>
              <p:spPr bwMode="auto">
                <a:xfrm>
                  <a:off x="4215" y="1757"/>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2" name="Freeform 12212"/>
                <p:cNvSpPr>
                  <a:spLocks/>
                </p:cNvSpPr>
                <p:nvPr/>
              </p:nvSpPr>
              <p:spPr bwMode="auto">
                <a:xfrm>
                  <a:off x="4224" y="1757"/>
                  <a:ext cx="3" cy="1"/>
                </a:xfrm>
                <a:custGeom>
                  <a:avLst/>
                  <a:gdLst>
                    <a:gd name="T0" fmla="*/ 0 w 3"/>
                    <a:gd name="T1" fmla="*/ 0 h 1"/>
                    <a:gd name="T2" fmla="*/ 1 w 3"/>
                    <a:gd name="T3" fmla="*/ 1 h 1"/>
                    <a:gd name="T4" fmla="*/ 2 w 3"/>
                    <a:gd name="T5" fmla="*/ 1 h 1"/>
                    <a:gd name="T6" fmla="*/ 2 w 3"/>
                    <a:gd name="T7" fmla="*/ 1 h 1"/>
                    <a:gd name="T8" fmla="*/ 2 w 3"/>
                    <a:gd name="T9" fmla="*/ 1 h 1"/>
                    <a:gd name="T10" fmla="*/ 3 w 3"/>
                    <a:gd name="T11" fmla="*/ 1 h 1"/>
                    <a:gd name="T12" fmla="*/ 3 w 3"/>
                    <a:gd name="T13" fmla="*/ 1 h 1"/>
                    <a:gd name="T14" fmla="*/ 3 w 3"/>
                    <a:gd name="T15" fmla="*/ 1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3" name="Freeform 12213"/>
                <p:cNvSpPr>
                  <a:spLocks/>
                </p:cNvSpPr>
                <p:nvPr/>
              </p:nvSpPr>
              <p:spPr bwMode="auto">
                <a:xfrm>
                  <a:off x="4227" y="1758"/>
                  <a:ext cx="8"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4" name="Freeform 12214"/>
                <p:cNvSpPr>
                  <a:spLocks/>
                </p:cNvSpPr>
                <p:nvPr/>
              </p:nvSpPr>
              <p:spPr bwMode="auto">
                <a:xfrm>
                  <a:off x="4235"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5" name="Freeform 12215"/>
                <p:cNvSpPr>
                  <a:spLocks/>
                </p:cNvSpPr>
                <p:nvPr/>
              </p:nvSpPr>
              <p:spPr bwMode="auto">
                <a:xfrm>
                  <a:off x="4237"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6" name="Freeform 12216"/>
                <p:cNvSpPr>
                  <a:spLocks/>
                </p:cNvSpPr>
                <p:nvPr/>
              </p:nvSpPr>
              <p:spPr bwMode="auto">
                <a:xfrm>
                  <a:off x="4240"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7" name="Freeform 12217"/>
                <p:cNvSpPr>
                  <a:spLocks/>
                </p:cNvSpPr>
                <p:nvPr/>
              </p:nvSpPr>
              <p:spPr bwMode="auto">
                <a:xfrm>
                  <a:off x="4242" y="1758"/>
                  <a:ext cx="8" cy="1"/>
                </a:xfrm>
                <a:custGeom>
                  <a:avLst/>
                  <a:gdLst>
                    <a:gd name="T0" fmla="*/ 0 w 8"/>
                    <a:gd name="T1" fmla="*/ 0 h 1"/>
                    <a:gd name="T2" fmla="*/ 1 w 8"/>
                    <a:gd name="T3" fmla="*/ 0 h 1"/>
                    <a:gd name="T4" fmla="*/ 2 w 8"/>
                    <a:gd name="T5" fmla="*/ 1 h 1"/>
                    <a:gd name="T6" fmla="*/ 2 w 8"/>
                    <a:gd name="T7" fmla="*/ 1 h 1"/>
                    <a:gd name="T8" fmla="*/ 2 w 8"/>
                    <a:gd name="T9" fmla="*/ 0 h 1"/>
                    <a:gd name="T10" fmla="*/ 3 w 8"/>
                    <a:gd name="T11" fmla="*/ 1 h 1"/>
                    <a:gd name="T12" fmla="*/ 3 w 8"/>
                    <a:gd name="T13" fmla="*/ 1 h 1"/>
                    <a:gd name="T14" fmla="*/ 3 w 8"/>
                    <a:gd name="T15" fmla="*/ 1 h 1"/>
                    <a:gd name="T16" fmla="*/ 4 w 8"/>
                    <a:gd name="T17" fmla="*/ 0 h 1"/>
                    <a:gd name="T18" fmla="*/ 5 w 8"/>
                    <a:gd name="T19" fmla="*/ 0 h 1"/>
                    <a:gd name="T20" fmla="*/ 5 w 8"/>
                    <a:gd name="T21" fmla="*/ 0 h 1"/>
                    <a:gd name="T22" fmla="*/ 5 w 8"/>
                    <a:gd name="T23" fmla="*/ 0 h 1"/>
                    <a:gd name="T24" fmla="*/ 6 w 8"/>
                    <a:gd name="T25" fmla="*/ 0 h 1"/>
                    <a:gd name="T26" fmla="*/ 7 w 8"/>
                    <a:gd name="T27" fmla="*/ 0 h 1"/>
                    <a:gd name="T28" fmla="*/ 7 w 8"/>
                    <a:gd name="T29" fmla="*/ 0 h 1"/>
                    <a:gd name="T30" fmla="*/ 7 w 8"/>
                    <a:gd name="T31" fmla="*/ 0 h 1"/>
                    <a:gd name="T32" fmla="*/ 8 w 8"/>
                    <a:gd name="T33" fmla="*/ 0 h 1"/>
                    <a:gd name="T34" fmla="*/ 8 w 8"/>
                    <a:gd name="T35" fmla="*/ 0 h 1"/>
                    <a:gd name="T36" fmla="*/ 8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1"/>
                      </a:lnTo>
                      <a:lnTo>
                        <a:pt x="2" y="0"/>
                      </a:lnTo>
                      <a:lnTo>
                        <a:pt x="3" y="1"/>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8" name="Freeform 12218"/>
                <p:cNvSpPr>
                  <a:spLocks/>
                </p:cNvSpPr>
                <p:nvPr/>
              </p:nvSpPr>
              <p:spPr bwMode="auto">
                <a:xfrm>
                  <a:off x="4250" y="1758"/>
                  <a:ext cx="8" cy="1"/>
                </a:xfrm>
                <a:custGeom>
                  <a:avLst/>
                  <a:gdLst>
                    <a:gd name="T0" fmla="*/ 0 w 9"/>
                    <a:gd name="T1" fmla="*/ 0 h 1"/>
                    <a:gd name="T2" fmla="*/ 1 w 9"/>
                    <a:gd name="T3" fmla="*/ 1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1"/>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79" name="Freeform 12219"/>
                <p:cNvSpPr>
                  <a:spLocks/>
                </p:cNvSpPr>
                <p:nvPr/>
              </p:nvSpPr>
              <p:spPr bwMode="auto">
                <a:xfrm>
                  <a:off x="425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0" name="Freeform 12220"/>
                <p:cNvSpPr>
                  <a:spLocks/>
                </p:cNvSpPr>
                <p:nvPr/>
              </p:nvSpPr>
              <p:spPr bwMode="auto">
                <a:xfrm>
                  <a:off x="4260" y="1757"/>
                  <a:ext cx="7"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1 h 1"/>
                    <a:gd name="T12" fmla="*/ 3 w 7"/>
                    <a:gd name="T13" fmla="*/ 1 h 1"/>
                    <a:gd name="T14" fmla="*/ 3 w 7"/>
                    <a:gd name="T15" fmla="*/ 1 h 1"/>
                    <a:gd name="T16" fmla="*/ 4 w 7"/>
                    <a:gd name="T17" fmla="*/ 1 h 1"/>
                    <a:gd name="T18" fmla="*/ 5 w 7"/>
                    <a:gd name="T19" fmla="*/ 1 h 1"/>
                    <a:gd name="T20" fmla="*/ 5 w 7"/>
                    <a:gd name="T21" fmla="*/ 1 h 1"/>
                    <a:gd name="T22" fmla="*/ 5 w 7"/>
                    <a:gd name="T23" fmla="*/ 1 h 1"/>
                    <a:gd name="T24" fmla="*/ 6 w 7"/>
                    <a:gd name="T25" fmla="*/ 1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1"/>
                      </a:lnTo>
                      <a:lnTo>
                        <a:pt x="4" y="1"/>
                      </a:lnTo>
                      <a:lnTo>
                        <a:pt x="5" y="1"/>
                      </a:lnTo>
                      <a:lnTo>
                        <a:pt x="6"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1" name="Freeform 12221"/>
                <p:cNvSpPr>
                  <a:spLocks/>
                </p:cNvSpPr>
                <p:nvPr/>
              </p:nvSpPr>
              <p:spPr bwMode="auto">
                <a:xfrm>
                  <a:off x="4267" y="1736"/>
                  <a:ext cx="25" cy="22"/>
                </a:xfrm>
                <a:custGeom>
                  <a:avLst/>
                  <a:gdLst>
                    <a:gd name="T0" fmla="*/ 0 w 26"/>
                    <a:gd name="T1" fmla="*/ 11 h 23"/>
                    <a:gd name="T2" fmla="*/ 1 w 26"/>
                    <a:gd name="T3" fmla="*/ 11 h 23"/>
                    <a:gd name="T4" fmla="*/ 1 w 26"/>
                    <a:gd name="T5" fmla="*/ 11 h 23"/>
                    <a:gd name="T6" fmla="*/ 1 w 26"/>
                    <a:gd name="T7" fmla="*/ 11 h 23"/>
                    <a:gd name="T8" fmla="*/ 2 w 26"/>
                    <a:gd name="T9" fmla="*/ 11 h 23"/>
                    <a:gd name="T10" fmla="*/ 3 w 26"/>
                    <a:gd name="T11" fmla="*/ 11 h 23"/>
                    <a:gd name="T12" fmla="*/ 3 w 26"/>
                    <a:gd name="T13" fmla="*/ 11 h 23"/>
                    <a:gd name="T14" fmla="*/ 3 w 26"/>
                    <a:gd name="T15" fmla="*/ 11 h 23"/>
                    <a:gd name="T16" fmla="*/ 4 w 26"/>
                    <a:gd name="T17" fmla="*/ 11 h 23"/>
                    <a:gd name="T18" fmla="*/ 5 w 26"/>
                    <a:gd name="T19" fmla="*/ 11 h 23"/>
                    <a:gd name="T20" fmla="*/ 5 w 26"/>
                    <a:gd name="T21" fmla="*/ 11 h 23"/>
                    <a:gd name="T22" fmla="*/ 5 w 26"/>
                    <a:gd name="T23" fmla="*/ 11 h 23"/>
                    <a:gd name="T24" fmla="*/ 6 w 26"/>
                    <a:gd name="T25" fmla="*/ 11 h 23"/>
                    <a:gd name="T26" fmla="*/ 7 w 26"/>
                    <a:gd name="T27" fmla="*/ 11 h 23"/>
                    <a:gd name="T28" fmla="*/ 7 w 26"/>
                    <a:gd name="T29" fmla="*/ 11 h 23"/>
                    <a:gd name="T30" fmla="*/ 7 w 26"/>
                    <a:gd name="T31" fmla="*/ 11 h 23"/>
                    <a:gd name="T32" fmla="*/ 8 w 26"/>
                    <a:gd name="T33" fmla="*/ 11 h 23"/>
                    <a:gd name="T34" fmla="*/ 8 w 26"/>
                    <a:gd name="T35" fmla="*/ 11 h 23"/>
                    <a:gd name="T36" fmla="*/ 8 w 26"/>
                    <a:gd name="T37" fmla="*/ 11 h 23"/>
                    <a:gd name="T38" fmla="*/ 9 w 26"/>
                    <a:gd name="T39" fmla="*/ 11 h 23"/>
                    <a:gd name="T40" fmla="*/ 10 w 26"/>
                    <a:gd name="T41" fmla="*/ 11 h 23"/>
                    <a:gd name="T42" fmla="*/ 10 w 26"/>
                    <a:gd name="T43" fmla="*/ 11 h 23"/>
                    <a:gd name="T44" fmla="*/ 10 w 26"/>
                    <a:gd name="T45" fmla="*/ 11 h 23"/>
                    <a:gd name="T46" fmla="*/ 11 w 26"/>
                    <a:gd name="T47" fmla="*/ 11 h 23"/>
                    <a:gd name="T48" fmla="*/ 12 w 26"/>
                    <a:gd name="T49" fmla="*/ 11 h 23"/>
                    <a:gd name="T50" fmla="*/ 12 w 26"/>
                    <a:gd name="T51" fmla="*/ 11 h 23"/>
                    <a:gd name="T52" fmla="*/ 12 w 26"/>
                    <a:gd name="T53" fmla="*/ 11 h 23"/>
                    <a:gd name="T54" fmla="*/ 13 w 26"/>
                    <a:gd name="T55" fmla="*/ 11 h 23"/>
                    <a:gd name="T56" fmla="*/ 13 w 26"/>
                    <a:gd name="T57" fmla="*/ 11 h 23"/>
                    <a:gd name="T58" fmla="*/ 13 w 26"/>
                    <a:gd name="T59" fmla="*/ 11 h 23"/>
                    <a:gd name="T60" fmla="*/ 13 w 26"/>
                    <a:gd name="T61" fmla="*/ 11 h 23"/>
                    <a:gd name="T62" fmla="*/ 13 w 26"/>
                    <a:gd name="T63" fmla="*/ 11 h 23"/>
                    <a:gd name="T64" fmla="*/ 13 w 26"/>
                    <a:gd name="T65" fmla="*/ 11 h 23"/>
                    <a:gd name="T66" fmla="*/ 13 w 26"/>
                    <a:gd name="T67" fmla="*/ 11 h 23"/>
                    <a:gd name="T68" fmla="*/ 13 w 26"/>
                    <a:gd name="T69" fmla="*/ 11 h 23"/>
                    <a:gd name="T70" fmla="*/ 13 w 26"/>
                    <a:gd name="T71" fmla="*/ 10 h 23"/>
                    <a:gd name="T72" fmla="*/ 13 w 26"/>
                    <a:gd name="T73" fmla="*/ 10 h 23"/>
                    <a:gd name="T74" fmla="*/ 13 w 26"/>
                    <a:gd name="T75" fmla="*/ 9 h 23"/>
                    <a:gd name="T76" fmla="*/ 13 w 26"/>
                    <a:gd name="T77" fmla="*/ 8 h 23"/>
                    <a:gd name="T78" fmla="*/ 13 w 26"/>
                    <a:gd name="T79" fmla="*/ 7 h 23"/>
                    <a:gd name="T80" fmla="*/ 13 w 26"/>
                    <a:gd name="T81" fmla="*/ 7 h 23"/>
                    <a:gd name="T82" fmla="*/ 13 w 26"/>
                    <a:gd name="T83" fmla="*/ 5 h 23"/>
                    <a:gd name="T84" fmla="*/ 13 w 26"/>
                    <a:gd name="T85" fmla="*/ 4 h 23"/>
                    <a:gd name="T86" fmla="*/ 13 w 26"/>
                    <a:gd name="T87" fmla="*/ 4 h 23"/>
                    <a:gd name="T88" fmla="*/ 13 w 26"/>
                    <a:gd name="T89" fmla="*/ 3 h 23"/>
                    <a:gd name="T90" fmla="*/ 13 w 26"/>
                    <a:gd name="T91" fmla="*/ 2 h 23"/>
                    <a:gd name="T92" fmla="*/ 13 w 26"/>
                    <a:gd name="T93" fmla="*/ 1 h 23"/>
                    <a:gd name="T94" fmla="*/ 13 w 26"/>
                    <a:gd name="T95" fmla="*/ 1 h 23"/>
                    <a:gd name="T96" fmla="*/ 13 w 26"/>
                    <a:gd name="T97" fmla="*/ 1 h 23"/>
                    <a:gd name="T98" fmla="*/ 13 w 26"/>
                    <a:gd name="T99" fmla="*/ 0 h 23"/>
                    <a:gd name="T100" fmla="*/ 13 w 26"/>
                    <a:gd name="T101" fmla="*/ 0 h 23"/>
                    <a:gd name="T102" fmla="*/ 13 w 26"/>
                    <a:gd name="T103" fmla="*/ 0 h 23"/>
                    <a:gd name="T104" fmla="*/ 13 w 26"/>
                    <a:gd name="T105" fmla="*/ 0 h 23"/>
                    <a:gd name="T106" fmla="*/ 13 w 26"/>
                    <a:gd name="T107" fmla="*/ 0 h 23"/>
                    <a:gd name="T108" fmla="*/ 14 w 26"/>
                    <a:gd name="T109" fmla="*/ 0 h 23"/>
                    <a:gd name="T110" fmla="*/ 14 w 26"/>
                    <a:gd name="T111" fmla="*/ 0 h 23"/>
                    <a:gd name="T112" fmla="*/ 14 w 26"/>
                    <a:gd name="T113" fmla="*/ 0 h 2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 h="23">
                      <a:moveTo>
                        <a:pt x="0" y="22"/>
                      </a:moveTo>
                      <a:lnTo>
                        <a:pt x="1" y="23"/>
                      </a:lnTo>
                      <a:lnTo>
                        <a:pt x="1" y="22"/>
                      </a:lnTo>
                      <a:lnTo>
                        <a:pt x="2" y="22"/>
                      </a:lnTo>
                      <a:lnTo>
                        <a:pt x="3" y="22"/>
                      </a:lnTo>
                      <a:lnTo>
                        <a:pt x="4" y="22"/>
                      </a:lnTo>
                      <a:lnTo>
                        <a:pt x="5" y="22"/>
                      </a:lnTo>
                      <a:lnTo>
                        <a:pt x="6" y="22"/>
                      </a:lnTo>
                      <a:lnTo>
                        <a:pt x="7" y="22"/>
                      </a:lnTo>
                      <a:lnTo>
                        <a:pt x="7" y="21"/>
                      </a:lnTo>
                      <a:lnTo>
                        <a:pt x="8" y="21"/>
                      </a:lnTo>
                      <a:lnTo>
                        <a:pt x="9" y="21"/>
                      </a:lnTo>
                      <a:lnTo>
                        <a:pt x="10" y="20"/>
                      </a:lnTo>
                      <a:lnTo>
                        <a:pt x="11" y="19"/>
                      </a:lnTo>
                      <a:lnTo>
                        <a:pt x="12" y="18"/>
                      </a:lnTo>
                      <a:lnTo>
                        <a:pt x="13" y="17"/>
                      </a:lnTo>
                      <a:lnTo>
                        <a:pt x="14" y="16"/>
                      </a:lnTo>
                      <a:lnTo>
                        <a:pt x="14" y="15"/>
                      </a:lnTo>
                      <a:lnTo>
                        <a:pt x="15" y="14"/>
                      </a:lnTo>
                      <a:lnTo>
                        <a:pt x="15" y="13"/>
                      </a:lnTo>
                      <a:lnTo>
                        <a:pt x="16" y="12"/>
                      </a:lnTo>
                      <a:lnTo>
                        <a:pt x="17" y="10"/>
                      </a:lnTo>
                      <a:lnTo>
                        <a:pt x="17" y="9"/>
                      </a:lnTo>
                      <a:lnTo>
                        <a:pt x="18" y="8"/>
                      </a:lnTo>
                      <a:lnTo>
                        <a:pt x="19" y="7"/>
                      </a:lnTo>
                      <a:lnTo>
                        <a:pt x="19" y="5"/>
                      </a:lnTo>
                      <a:lnTo>
                        <a:pt x="20" y="4"/>
                      </a:lnTo>
                      <a:lnTo>
                        <a:pt x="20" y="3"/>
                      </a:lnTo>
                      <a:lnTo>
                        <a:pt x="21" y="2"/>
                      </a:lnTo>
                      <a:lnTo>
                        <a:pt x="22" y="1"/>
                      </a:lnTo>
                      <a:lnTo>
                        <a:pt x="23" y="0"/>
                      </a:lnTo>
                      <a:lnTo>
                        <a:pt x="24" y="0"/>
                      </a:lnTo>
                      <a:lnTo>
                        <a:pt x="25" y="0"/>
                      </a:lnTo>
                      <a:lnTo>
                        <a:pt x="2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2" name="Freeform 12222"/>
                <p:cNvSpPr>
                  <a:spLocks/>
                </p:cNvSpPr>
                <p:nvPr/>
              </p:nvSpPr>
              <p:spPr bwMode="auto">
                <a:xfrm>
                  <a:off x="4292" y="1736"/>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3" name="Freeform 12223"/>
                <p:cNvSpPr>
                  <a:spLocks/>
                </p:cNvSpPr>
                <p:nvPr/>
              </p:nvSpPr>
              <p:spPr bwMode="auto">
                <a:xfrm>
                  <a:off x="4293" y="1738"/>
                  <a:ext cx="2" cy="2"/>
                </a:xfrm>
                <a:custGeom>
                  <a:avLst/>
                  <a:gdLst>
                    <a:gd name="T0" fmla="*/ 0 w 2"/>
                    <a:gd name="T1" fmla="*/ 0 h 3"/>
                    <a:gd name="T2" fmla="*/ 1 w 2"/>
                    <a:gd name="T3" fmla="*/ 1 h 3"/>
                    <a:gd name="T4" fmla="*/ 2 w 2"/>
                    <a:gd name="T5" fmla="*/ 1 h 3"/>
                    <a:gd name="T6" fmla="*/ 2 w 2"/>
                    <a:gd name="T7" fmla="*/ 1 h 3"/>
                    <a:gd name="T8" fmla="*/ 2 w 2"/>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1"/>
                      </a:lnTo>
                      <a:lnTo>
                        <a:pt x="2" y="3"/>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4" name="Freeform 12224"/>
                <p:cNvSpPr>
                  <a:spLocks/>
                </p:cNvSpPr>
                <p:nvPr/>
              </p:nvSpPr>
              <p:spPr bwMode="auto">
                <a:xfrm>
                  <a:off x="4295" y="1740"/>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5" name="Freeform 12225"/>
                <p:cNvSpPr>
                  <a:spLocks/>
                </p:cNvSpPr>
                <p:nvPr/>
              </p:nvSpPr>
              <p:spPr bwMode="auto">
                <a:xfrm>
                  <a:off x="4297" y="1743"/>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6" name="Freeform 12226"/>
                <p:cNvSpPr>
                  <a:spLocks/>
                </p:cNvSpPr>
                <p:nvPr/>
              </p:nvSpPr>
              <p:spPr bwMode="auto">
                <a:xfrm>
                  <a:off x="4299" y="1747"/>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7" name="Freeform 12227"/>
                <p:cNvSpPr>
                  <a:spLocks/>
                </p:cNvSpPr>
                <p:nvPr/>
              </p:nvSpPr>
              <p:spPr bwMode="auto">
                <a:xfrm>
                  <a:off x="4300" y="1749"/>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8" name="Freeform 12228"/>
                <p:cNvSpPr>
                  <a:spLocks/>
                </p:cNvSpPr>
                <p:nvPr/>
              </p:nvSpPr>
              <p:spPr bwMode="auto">
                <a:xfrm>
                  <a:off x="4302" y="1752"/>
                  <a:ext cx="1" cy="2"/>
                </a:xfrm>
                <a:custGeom>
                  <a:avLst/>
                  <a:gdLst>
                    <a:gd name="T0" fmla="*/ 0 w 2"/>
                    <a:gd name="T1" fmla="*/ 0 h 2"/>
                    <a:gd name="T2" fmla="*/ 1 w 2"/>
                    <a:gd name="T3" fmla="*/ 1 h 2"/>
                    <a:gd name="T4" fmla="*/ 1 w 2"/>
                    <a:gd name="T5" fmla="*/ 2 h 2"/>
                    <a:gd name="T6" fmla="*/ 1 w 2"/>
                    <a:gd name="T7" fmla="*/ 2 h 2"/>
                    <a:gd name="T8" fmla="*/ 1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89" name="Freeform 12229"/>
                <p:cNvSpPr>
                  <a:spLocks/>
                </p:cNvSpPr>
                <p:nvPr/>
              </p:nvSpPr>
              <p:spPr bwMode="auto">
                <a:xfrm>
                  <a:off x="4303" y="1754"/>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0" name="Freeform 12230"/>
                <p:cNvSpPr>
                  <a:spLocks/>
                </p:cNvSpPr>
                <p:nvPr/>
              </p:nvSpPr>
              <p:spPr bwMode="auto">
                <a:xfrm>
                  <a:off x="4304" y="1756"/>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1" name="Freeform 12231"/>
                <p:cNvSpPr>
                  <a:spLocks/>
                </p:cNvSpPr>
                <p:nvPr/>
              </p:nvSpPr>
              <p:spPr bwMode="auto">
                <a:xfrm>
                  <a:off x="4306" y="1757"/>
                  <a:ext cx="4" cy="1"/>
                </a:xfrm>
                <a:custGeom>
                  <a:avLst/>
                  <a:gdLst>
                    <a:gd name="T0" fmla="*/ 0 w 4"/>
                    <a:gd name="T1" fmla="*/ 0 h 1"/>
                    <a:gd name="T2" fmla="*/ 1 w 4"/>
                    <a:gd name="T3" fmla="*/ 0 h 1"/>
                    <a:gd name="T4" fmla="*/ 2 w 4"/>
                    <a:gd name="T5" fmla="*/ 0 h 1"/>
                    <a:gd name="T6" fmla="*/ 2 w 4"/>
                    <a:gd name="T7" fmla="*/ 1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2" y="1"/>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2" name="Freeform 12232"/>
                <p:cNvSpPr>
                  <a:spLocks/>
                </p:cNvSpPr>
                <p:nvPr/>
              </p:nvSpPr>
              <p:spPr bwMode="auto">
                <a:xfrm>
                  <a:off x="4310"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3" name="Freeform 12233"/>
                <p:cNvSpPr>
                  <a:spLocks/>
                </p:cNvSpPr>
                <p:nvPr/>
              </p:nvSpPr>
              <p:spPr bwMode="auto">
                <a:xfrm>
                  <a:off x="4313" y="1757"/>
                  <a:ext cx="16" cy="1"/>
                </a:xfrm>
                <a:custGeom>
                  <a:avLst/>
                  <a:gdLst>
                    <a:gd name="T0" fmla="*/ 0 w 17"/>
                    <a:gd name="T1" fmla="*/ 1 h 1"/>
                    <a:gd name="T2" fmla="*/ 1 w 17"/>
                    <a:gd name="T3" fmla="*/ 1 h 1"/>
                    <a:gd name="T4" fmla="*/ 2 w 17"/>
                    <a:gd name="T5" fmla="*/ 1 h 1"/>
                    <a:gd name="T6" fmla="*/ 2 w 17"/>
                    <a:gd name="T7" fmla="*/ 1 h 1"/>
                    <a:gd name="T8" fmla="*/ 2 w 17"/>
                    <a:gd name="T9" fmla="*/ 1 h 1"/>
                    <a:gd name="T10" fmla="*/ 3 w 17"/>
                    <a:gd name="T11" fmla="*/ 1 h 1"/>
                    <a:gd name="T12" fmla="*/ 4 w 17"/>
                    <a:gd name="T13" fmla="*/ 1 h 1"/>
                    <a:gd name="T14" fmla="*/ 4 w 17"/>
                    <a:gd name="T15" fmla="*/ 1 h 1"/>
                    <a:gd name="T16" fmla="*/ 4 w 17"/>
                    <a:gd name="T17" fmla="*/ 0 h 1"/>
                    <a:gd name="T18" fmla="*/ 5 w 17"/>
                    <a:gd name="T19" fmla="*/ 1 h 1"/>
                    <a:gd name="T20" fmla="*/ 5 w 17"/>
                    <a:gd name="T21" fmla="*/ 1 h 1"/>
                    <a:gd name="T22" fmla="*/ 5 w 17"/>
                    <a:gd name="T23" fmla="*/ 1 h 1"/>
                    <a:gd name="T24" fmla="*/ 6 w 17"/>
                    <a:gd name="T25" fmla="*/ 0 h 1"/>
                    <a:gd name="T26" fmla="*/ 7 w 17"/>
                    <a:gd name="T27" fmla="*/ 0 h 1"/>
                    <a:gd name="T28" fmla="*/ 7 w 17"/>
                    <a:gd name="T29" fmla="*/ 1 h 1"/>
                    <a:gd name="T30" fmla="*/ 7 w 17"/>
                    <a:gd name="T31" fmla="*/ 0 h 1"/>
                    <a:gd name="T32" fmla="*/ 8 w 17"/>
                    <a:gd name="T33" fmla="*/ 0 h 1"/>
                    <a:gd name="T34" fmla="*/ 8 w 17"/>
                    <a:gd name="T35" fmla="*/ 0 h 1"/>
                    <a:gd name="T36" fmla="*/ 8 w 17"/>
                    <a:gd name="T37" fmla="*/ 0 h 1"/>
                    <a:gd name="T38" fmla="*/ 8 w 17"/>
                    <a:gd name="T39" fmla="*/ 0 h 1"/>
                    <a:gd name="T40" fmla="*/ 8 w 17"/>
                    <a:gd name="T41" fmla="*/ 0 h 1"/>
                    <a:gd name="T42" fmla="*/ 8 w 17"/>
                    <a:gd name="T43" fmla="*/ 0 h 1"/>
                    <a:gd name="T44" fmla="*/ 8 w 17"/>
                    <a:gd name="T45" fmla="*/ 0 h 1"/>
                    <a:gd name="T46" fmla="*/ 8 w 17"/>
                    <a:gd name="T47" fmla="*/ 0 h 1"/>
                    <a:gd name="T48" fmla="*/ 8 w 17"/>
                    <a:gd name="T49" fmla="*/ 0 h 1"/>
                    <a:gd name="T50" fmla="*/ 8 w 17"/>
                    <a:gd name="T51" fmla="*/ 0 h 1"/>
                    <a:gd name="T52" fmla="*/ 8 w 17"/>
                    <a:gd name="T53" fmla="*/ 0 h 1"/>
                    <a:gd name="T54" fmla="*/ 8 w 17"/>
                    <a:gd name="T55" fmla="*/ 0 h 1"/>
                    <a:gd name="T56" fmla="*/ 8 w 17"/>
                    <a:gd name="T57" fmla="*/ 0 h 1"/>
                    <a:gd name="T58" fmla="*/ 8 w 17"/>
                    <a:gd name="T59" fmla="*/ 0 h 1"/>
                    <a:gd name="T60" fmla="*/ 8 w 17"/>
                    <a:gd name="T61" fmla="*/ 0 h 1"/>
                    <a:gd name="T62" fmla="*/ 8 w 17"/>
                    <a:gd name="T63" fmla="*/ 0 h 1"/>
                    <a:gd name="T64" fmla="*/ 8 w 17"/>
                    <a:gd name="T65" fmla="*/ 0 h 1"/>
                    <a:gd name="T66" fmla="*/ 8 w 17"/>
                    <a:gd name="T67" fmla="*/ 0 h 1"/>
                    <a:gd name="T68" fmla="*/ 8 w 17"/>
                    <a:gd name="T69" fmla="*/ 0 h 1"/>
                    <a:gd name="T70" fmla="*/ 8 w 17"/>
                    <a:gd name="T71" fmla="*/ 0 h 1"/>
                    <a:gd name="T72" fmla="*/ 8 w 17"/>
                    <a:gd name="T73" fmla="*/ 0 h 1"/>
                    <a:gd name="T74" fmla="*/ 8 w 17"/>
                    <a:gd name="T75" fmla="*/ 0 h 1"/>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 h="1">
                      <a:moveTo>
                        <a:pt x="0" y="1"/>
                      </a:moveTo>
                      <a:lnTo>
                        <a:pt x="1" y="1"/>
                      </a:lnTo>
                      <a:lnTo>
                        <a:pt x="2" y="1"/>
                      </a:lnTo>
                      <a:lnTo>
                        <a:pt x="3" y="1"/>
                      </a:lnTo>
                      <a:lnTo>
                        <a:pt x="4" y="1"/>
                      </a:lnTo>
                      <a:lnTo>
                        <a:pt x="4" y="0"/>
                      </a:lnTo>
                      <a:lnTo>
                        <a:pt x="5" y="1"/>
                      </a:lnTo>
                      <a:lnTo>
                        <a:pt x="6" y="0"/>
                      </a:lnTo>
                      <a:lnTo>
                        <a:pt x="7" y="0"/>
                      </a:lnTo>
                      <a:lnTo>
                        <a:pt x="7" y="1"/>
                      </a:lnTo>
                      <a:lnTo>
                        <a:pt x="7" y="0"/>
                      </a:lnTo>
                      <a:lnTo>
                        <a:pt x="8" y="0"/>
                      </a:lnTo>
                      <a:lnTo>
                        <a:pt x="9" y="0"/>
                      </a:lnTo>
                      <a:lnTo>
                        <a:pt x="10" y="0"/>
                      </a:lnTo>
                      <a:lnTo>
                        <a:pt x="11" y="0"/>
                      </a:lnTo>
                      <a:lnTo>
                        <a:pt x="12" y="0"/>
                      </a:lnTo>
                      <a:lnTo>
                        <a:pt x="13" y="0"/>
                      </a:lnTo>
                      <a:lnTo>
                        <a:pt x="14" y="0"/>
                      </a:lnTo>
                      <a:lnTo>
                        <a:pt x="15" y="0"/>
                      </a:lnTo>
                      <a:lnTo>
                        <a:pt x="16" y="0"/>
                      </a:lnTo>
                      <a:lnTo>
                        <a:pt x="1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4" name="Freeform 12234"/>
                <p:cNvSpPr>
                  <a:spLocks/>
                </p:cNvSpPr>
                <p:nvPr/>
              </p:nvSpPr>
              <p:spPr bwMode="auto">
                <a:xfrm>
                  <a:off x="4329" y="1757"/>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5" name="Freeform 12235"/>
                <p:cNvSpPr>
                  <a:spLocks/>
                </p:cNvSpPr>
                <p:nvPr/>
              </p:nvSpPr>
              <p:spPr bwMode="auto">
                <a:xfrm>
                  <a:off x="4333" y="1757"/>
                  <a:ext cx="3" cy="1"/>
                </a:xfrm>
                <a:custGeom>
                  <a:avLst/>
                  <a:gdLst>
                    <a:gd name="T0" fmla="*/ 0 w 3"/>
                    <a:gd name="T1" fmla="*/ 0 h 1"/>
                    <a:gd name="T2" fmla="*/ 1 w 3"/>
                    <a:gd name="T3" fmla="*/ 1 h 1"/>
                    <a:gd name="T4" fmla="*/ 2 w 3"/>
                    <a:gd name="T5" fmla="*/ 0 h 1"/>
                    <a:gd name="T6" fmla="*/ 2 w 3"/>
                    <a:gd name="T7" fmla="*/ 1 h 1"/>
                    <a:gd name="T8" fmla="*/ 2 w 3"/>
                    <a:gd name="T9" fmla="*/ 0 h 1"/>
                    <a:gd name="T10" fmla="*/ 3 w 3"/>
                    <a:gd name="T11" fmla="*/ 1 h 1"/>
                    <a:gd name="T12" fmla="*/ 3 w 3"/>
                    <a:gd name="T13" fmla="*/ 1 h 1"/>
                    <a:gd name="T14" fmla="*/ 3 w 3"/>
                    <a:gd name="T15" fmla="*/ 1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0"/>
                      </a:lnTo>
                      <a:lnTo>
                        <a:pt x="2" y="1"/>
                      </a:lnTo>
                      <a:lnTo>
                        <a:pt x="2" y="0"/>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6" name="Freeform 12236"/>
                <p:cNvSpPr>
                  <a:spLocks/>
                </p:cNvSpPr>
                <p:nvPr/>
              </p:nvSpPr>
              <p:spPr bwMode="auto">
                <a:xfrm>
                  <a:off x="433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7" name="Freeform 12237"/>
                <p:cNvSpPr>
                  <a:spLocks/>
                </p:cNvSpPr>
                <p:nvPr/>
              </p:nvSpPr>
              <p:spPr bwMode="auto">
                <a:xfrm>
                  <a:off x="4338"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8" name="Freeform 12238"/>
                <p:cNvSpPr>
                  <a:spLocks/>
                </p:cNvSpPr>
                <p:nvPr/>
              </p:nvSpPr>
              <p:spPr bwMode="auto">
                <a:xfrm>
                  <a:off x="4341"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499" name="Freeform 12239"/>
                <p:cNvSpPr>
                  <a:spLocks/>
                </p:cNvSpPr>
                <p:nvPr/>
              </p:nvSpPr>
              <p:spPr bwMode="auto">
                <a:xfrm>
                  <a:off x="4345"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00" name="Freeform 12240"/>
                <p:cNvSpPr>
                  <a:spLocks/>
                </p:cNvSpPr>
                <p:nvPr/>
              </p:nvSpPr>
              <p:spPr bwMode="auto">
                <a:xfrm>
                  <a:off x="4350" y="1758"/>
                  <a:ext cx="3" cy="1"/>
                </a:xfrm>
                <a:custGeom>
                  <a:avLst/>
                  <a:gdLst>
                    <a:gd name="T0" fmla="*/ 0 w 4"/>
                    <a:gd name="T1" fmla="*/ 0 h 1"/>
                    <a:gd name="T2" fmla="*/ 1 w 4"/>
                    <a:gd name="T3" fmla="*/ 0 h 1"/>
                    <a:gd name="T4" fmla="*/ 2 w 4"/>
                    <a:gd name="T5" fmla="*/ 1 h 1"/>
                    <a:gd name="T6" fmla="*/ 2 w 4"/>
                    <a:gd name="T7" fmla="*/ 1 h 1"/>
                    <a:gd name="T8" fmla="*/ 2 w 4"/>
                    <a:gd name="T9" fmla="*/ 1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1"/>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01" name="Freeform 12241"/>
                <p:cNvSpPr>
                  <a:spLocks/>
                </p:cNvSpPr>
                <p:nvPr/>
              </p:nvSpPr>
              <p:spPr bwMode="auto">
                <a:xfrm>
                  <a:off x="4353" y="1758"/>
                  <a:ext cx="12" cy="1"/>
                </a:xfrm>
                <a:custGeom>
                  <a:avLst/>
                  <a:gdLst>
                    <a:gd name="T0" fmla="*/ 0 w 12"/>
                    <a:gd name="T1" fmla="*/ 0 h 1"/>
                    <a:gd name="T2" fmla="*/ 1 w 12"/>
                    <a:gd name="T3" fmla="*/ 1 h 1"/>
                    <a:gd name="T4" fmla="*/ 1 w 12"/>
                    <a:gd name="T5" fmla="*/ 1 h 1"/>
                    <a:gd name="T6" fmla="*/ 1 w 12"/>
                    <a:gd name="T7" fmla="*/ 0 h 1"/>
                    <a:gd name="T8" fmla="*/ 2 w 12"/>
                    <a:gd name="T9" fmla="*/ 0 h 1"/>
                    <a:gd name="T10" fmla="*/ 3 w 12"/>
                    <a:gd name="T11" fmla="*/ 0 h 1"/>
                    <a:gd name="T12" fmla="*/ 3 w 12"/>
                    <a:gd name="T13" fmla="*/ 0 h 1"/>
                    <a:gd name="T14" fmla="*/ 3 w 12"/>
                    <a:gd name="T15" fmla="*/ 0 h 1"/>
                    <a:gd name="T16" fmla="*/ 4 w 12"/>
                    <a:gd name="T17" fmla="*/ 0 h 1"/>
                    <a:gd name="T18" fmla="*/ 5 w 12"/>
                    <a:gd name="T19" fmla="*/ 0 h 1"/>
                    <a:gd name="T20" fmla="*/ 5 w 12"/>
                    <a:gd name="T21" fmla="*/ 0 h 1"/>
                    <a:gd name="T22" fmla="*/ 5 w 12"/>
                    <a:gd name="T23" fmla="*/ 0 h 1"/>
                    <a:gd name="T24" fmla="*/ 6 w 12"/>
                    <a:gd name="T25" fmla="*/ 0 h 1"/>
                    <a:gd name="T26" fmla="*/ 6 w 12"/>
                    <a:gd name="T27" fmla="*/ 0 h 1"/>
                    <a:gd name="T28" fmla="*/ 6 w 12"/>
                    <a:gd name="T29" fmla="*/ 0 h 1"/>
                    <a:gd name="T30" fmla="*/ 7 w 12"/>
                    <a:gd name="T31" fmla="*/ 0 h 1"/>
                    <a:gd name="T32" fmla="*/ 8 w 12"/>
                    <a:gd name="T33" fmla="*/ 0 h 1"/>
                    <a:gd name="T34" fmla="*/ 8 w 12"/>
                    <a:gd name="T35" fmla="*/ 0 h 1"/>
                    <a:gd name="T36" fmla="*/ 8 w 12"/>
                    <a:gd name="T37" fmla="*/ 0 h 1"/>
                    <a:gd name="T38" fmla="*/ 9 w 12"/>
                    <a:gd name="T39" fmla="*/ 0 h 1"/>
                    <a:gd name="T40" fmla="*/ 10 w 12"/>
                    <a:gd name="T41" fmla="*/ 0 h 1"/>
                    <a:gd name="T42" fmla="*/ 10 w 12"/>
                    <a:gd name="T43" fmla="*/ 0 h 1"/>
                    <a:gd name="T44" fmla="*/ 10 w 12"/>
                    <a:gd name="T45" fmla="*/ 0 h 1"/>
                    <a:gd name="T46" fmla="*/ 11 w 12"/>
                    <a:gd name="T47" fmla="*/ 0 h 1"/>
                    <a:gd name="T48" fmla="*/ 12 w 12"/>
                    <a:gd name="T49" fmla="*/ 0 h 1"/>
                    <a:gd name="T50" fmla="*/ 12 w 12"/>
                    <a:gd name="T51" fmla="*/ 0 h 1"/>
                    <a:gd name="T52" fmla="*/ 12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1"/>
                      </a:ln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02" name="Freeform 12242"/>
                <p:cNvSpPr>
                  <a:spLocks/>
                </p:cNvSpPr>
                <p:nvPr/>
              </p:nvSpPr>
              <p:spPr bwMode="auto">
                <a:xfrm>
                  <a:off x="4365" y="1753"/>
                  <a:ext cx="18" cy="5"/>
                </a:xfrm>
                <a:custGeom>
                  <a:avLst/>
                  <a:gdLst>
                    <a:gd name="T0" fmla="*/ 0 w 19"/>
                    <a:gd name="T1" fmla="*/ 5 h 5"/>
                    <a:gd name="T2" fmla="*/ 1 w 19"/>
                    <a:gd name="T3" fmla="*/ 5 h 5"/>
                    <a:gd name="T4" fmla="*/ 1 w 19"/>
                    <a:gd name="T5" fmla="*/ 5 h 5"/>
                    <a:gd name="T6" fmla="*/ 1 w 19"/>
                    <a:gd name="T7" fmla="*/ 5 h 5"/>
                    <a:gd name="T8" fmla="*/ 2 w 19"/>
                    <a:gd name="T9" fmla="*/ 5 h 5"/>
                    <a:gd name="T10" fmla="*/ 3 w 19"/>
                    <a:gd name="T11" fmla="*/ 5 h 5"/>
                    <a:gd name="T12" fmla="*/ 3 w 19"/>
                    <a:gd name="T13" fmla="*/ 5 h 5"/>
                    <a:gd name="T14" fmla="*/ 3 w 19"/>
                    <a:gd name="T15" fmla="*/ 5 h 5"/>
                    <a:gd name="T16" fmla="*/ 4 w 19"/>
                    <a:gd name="T17" fmla="*/ 5 h 5"/>
                    <a:gd name="T18" fmla="*/ 5 w 19"/>
                    <a:gd name="T19" fmla="*/ 5 h 5"/>
                    <a:gd name="T20" fmla="*/ 5 w 19"/>
                    <a:gd name="T21" fmla="*/ 5 h 5"/>
                    <a:gd name="T22" fmla="*/ 5 w 19"/>
                    <a:gd name="T23" fmla="*/ 5 h 5"/>
                    <a:gd name="T24" fmla="*/ 6 w 19"/>
                    <a:gd name="T25" fmla="*/ 5 h 5"/>
                    <a:gd name="T26" fmla="*/ 7 w 19"/>
                    <a:gd name="T27" fmla="*/ 4 h 5"/>
                    <a:gd name="T28" fmla="*/ 7 w 19"/>
                    <a:gd name="T29" fmla="*/ 4 h 5"/>
                    <a:gd name="T30" fmla="*/ 7 w 19"/>
                    <a:gd name="T31" fmla="*/ 4 h 5"/>
                    <a:gd name="T32" fmla="*/ 8 w 19"/>
                    <a:gd name="T33" fmla="*/ 4 h 5"/>
                    <a:gd name="T34" fmla="*/ 8 w 19"/>
                    <a:gd name="T35" fmla="*/ 4 h 5"/>
                    <a:gd name="T36" fmla="*/ 8 w 19"/>
                    <a:gd name="T37" fmla="*/ 3 h 5"/>
                    <a:gd name="T38" fmla="*/ 9 w 19"/>
                    <a:gd name="T39" fmla="*/ 3 h 5"/>
                    <a:gd name="T40" fmla="*/ 9 w 19"/>
                    <a:gd name="T41" fmla="*/ 3 h 5"/>
                    <a:gd name="T42" fmla="*/ 9 w 19"/>
                    <a:gd name="T43" fmla="*/ 3 h 5"/>
                    <a:gd name="T44" fmla="*/ 9 w 19"/>
                    <a:gd name="T45" fmla="*/ 3 h 5"/>
                    <a:gd name="T46" fmla="*/ 9 w 19"/>
                    <a:gd name="T47" fmla="*/ 2 h 5"/>
                    <a:gd name="T48" fmla="*/ 9 w 19"/>
                    <a:gd name="T49" fmla="*/ 2 h 5"/>
                    <a:gd name="T50" fmla="*/ 9 w 19"/>
                    <a:gd name="T51" fmla="*/ 2 h 5"/>
                    <a:gd name="T52" fmla="*/ 9 w 19"/>
                    <a:gd name="T53" fmla="*/ 2 h 5"/>
                    <a:gd name="T54" fmla="*/ 9 w 19"/>
                    <a:gd name="T55" fmla="*/ 1 h 5"/>
                    <a:gd name="T56" fmla="*/ 9 w 19"/>
                    <a:gd name="T57" fmla="*/ 1 h 5"/>
                    <a:gd name="T58" fmla="*/ 9 w 19"/>
                    <a:gd name="T59" fmla="*/ 1 h 5"/>
                    <a:gd name="T60" fmla="*/ 9 w 19"/>
                    <a:gd name="T61" fmla="*/ 1 h 5"/>
                    <a:gd name="T62" fmla="*/ 9 w 19"/>
                    <a:gd name="T63" fmla="*/ 1 h 5"/>
                    <a:gd name="T64" fmla="*/ 9 w 19"/>
                    <a:gd name="T65" fmla="*/ 1 h 5"/>
                    <a:gd name="T66" fmla="*/ 9 w 19"/>
                    <a:gd name="T67" fmla="*/ 0 h 5"/>
                    <a:gd name="T68" fmla="*/ 9 w 19"/>
                    <a:gd name="T69" fmla="*/ 0 h 5"/>
                    <a:gd name="T70" fmla="*/ 9 w 19"/>
                    <a:gd name="T71" fmla="*/ 0 h 5"/>
                    <a:gd name="T72" fmla="*/ 9 w 19"/>
                    <a:gd name="T73" fmla="*/ 0 h 5"/>
                    <a:gd name="T74" fmla="*/ 9 w 19"/>
                    <a:gd name="T75" fmla="*/ 0 h 5"/>
                    <a:gd name="T76" fmla="*/ 9 w 19"/>
                    <a:gd name="T77" fmla="*/ 0 h 5"/>
                    <a:gd name="T78" fmla="*/ 9 w 19"/>
                    <a:gd name="T79" fmla="*/ 0 h 5"/>
                    <a:gd name="T80" fmla="*/ 9 w 19"/>
                    <a:gd name="T81" fmla="*/ 0 h 5"/>
                    <a:gd name="T82" fmla="*/ 9 w 19"/>
                    <a:gd name="T83" fmla="*/ 0 h 5"/>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 h="5">
                      <a:moveTo>
                        <a:pt x="0" y="5"/>
                      </a:moveTo>
                      <a:lnTo>
                        <a:pt x="1" y="5"/>
                      </a:lnTo>
                      <a:lnTo>
                        <a:pt x="2" y="5"/>
                      </a:lnTo>
                      <a:lnTo>
                        <a:pt x="3" y="5"/>
                      </a:lnTo>
                      <a:lnTo>
                        <a:pt x="4" y="5"/>
                      </a:lnTo>
                      <a:lnTo>
                        <a:pt x="5" y="5"/>
                      </a:lnTo>
                      <a:lnTo>
                        <a:pt x="6" y="5"/>
                      </a:lnTo>
                      <a:lnTo>
                        <a:pt x="7" y="4"/>
                      </a:lnTo>
                      <a:lnTo>
                        <a:pt x="8" y="4"/>
                      </a:lnTo>
                      <a:lnTo>
                        <a:pt x="8" y="3"/>
                      </a:lnTo>
                      <a:lnTo>
                        <a:pt x="9" y="3"/>
                      </a:lnTo>
                      <a:lnTo>
                        <a:pt x="10" y="3"/>
                      </a:lnTo>
                      <a:lnTo>
                        <a:pt x="11" y="2"/>
                      </a:lnTo>
                      <a:lnTo>
                        <a:pt x="12" y="2"/>
                      </a:lnTo>
                      <a:lnTo>
                        <a:pt x="13" y="1"/>
                      </a:lnTo>
                      <a:lnTo>
                        <a:pt x="14" y="1"/>
                      </a:lnTo>
                      <a:lnTo>
                        <a:pt x="15" y="1"/>
                      </a:lnTo>
                      <a:lnTo>
                        <a:pt x="15" y="0"/>
                      </a:lnTo>
                      <a:lnTo>
                        <a:pt x="16" y="0"/>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4" name="Freeform 12243"/>
                <p:cNvSpPr>
                  <a:spLocks/>
                </p:cNvSpPr>
                <p:nvPr/>
              </p:nvSpPr>
              <p:spPr bwMode="auto">
                <a:xfrm>
                  <a:off x="4383" y="1753"/>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5" name="Freeform 12244"/>
                <p:cNvSpPr>
                  <a:spLocks/>
                </p:cNvSpPr>
                <p:nvPr/>
              </p:nvSpPr>
              <p:spPr bwMode="auto">
                <a:xfrm>
                  <a:off x="4386" y="1753"/>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6" name="Freeform 12245"/>
                <p:cNvSpPr>
                  <a:spLocks/>
                </p:cNvSpPr>
                <p:nvPr/>
              </p:nvSpPr>
              <p:spPr bwMode="auto">
                <a:xfrm>
                  <a:off x="4388" y="1754"/>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7" name="Freeform 12246"/>
                <p:cNvSpPr>
                  <a:spLocks/>
                </p:cNvSpPr>
                <p:nvPr/>
              </p:nvSpPr>
              <p:spPr bwMode="auto">
                <a:xfrm>
                  <a:off x="4390" y="1755"/>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8" name="Freeform 12247"/>
                <p:cNvSpPr>
                  <a:spLocks/>
                </p:cNvSpPr>
                <p:nvPr/>
              </p:nvSpPr>
              <p:spPr bwMode="auto">
                <a:xfrm>
                  <a:off x="4391"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39" name="Freeform 12248"/>
                <p:cNvSpPr>
                  <a:spLocks/>
                </p:cNvSpPr>
                <p:nvPr/>
              </p:nvSpPr>
              <p:spPr bwMode="auto">
                <a:xfrm>
                  <a:off x="4393" y="1756"/>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0" name="Freeform 12249"/>
                <p:cNvSpPr>
                  <a:spLocks/>
                </p:cNvSpPr>
                <p:nvPr/>
              </p:nvSpPr>
              <p:spPr bwMode="auto">
                <a:xfrm>
                  <a:off x="4395" y="175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1" name="Freeform 12250"/>
                <p:cNvSpPr>
                  <a:spLocks/>
                </p:cNvSpPr>
                <p:nvPr/>
              </p:nvSpPr>
              <p:spPr bwMode="auto">
                <a:xfrm>
                  <a:off x="439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2" name="Freeform 12251"/>
                <p:cNvSpPr>
                  <a:spLocks/>
                </p:cNvSpPr>
                <p:nvPr/>
              </p:nvSpPr>
              <p:spPr bwMode="auto">
                <a:xfrm>
                  <a:off x="4398" y="1758"/>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3" name="Freeform 12252"/>
                <p:cNvSpPr>
                  <a:spLocks/>
                </p:cNvSpPr>
                <p:nvPr/>
              </p:nvSpPr>
              <p:spPr bwMode="auto">
                <a:xfrm>
                  <a:off x="4402" y="1758"/>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4" name="Freeform 12253"/>
                <p:cNvSpPr>
                  <a:spLocks/>
                </p:cNvSpPr>
                <p:nvPr/>
              </p:nvSpPr>
              <p:spPr bwMode="auto">
                <a:xfrm>
                  <a:off x="4404" y="1758"/>
                  <a:ext cx="4" cy="1"/>
                </a:xfrm>
                <a:custGeom>
                  <a:avLst/>
                  <a:gdLst>
                    <a:gd name="T0" fmla="*/ 0 w 4"/>
                    <a:gd name="T1" fmla="*/ 1 h 1"/>
                    <a:gd name="T2" fmla="*/ 1 w 4"/>
                    <a:gd name="T3" fmla="*/ 1 h 1"/>
                    <a:gd name="T4" fmla="*/ 2 w 4"/>
                    <a:gd name="T5" fmla="*/ 1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5" name="Freeform 12254"/>
                <p:cNvSpPr>
                  <a:spLocks/>
                </p:cNvSpPr>
                <p:nvPr/>
              </p:nvSpPr>
              <p:spPr bwMode="auto">
                <a:xfrm>
                  <a:off x="4408" y="1758"/>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6" name="Freeform 12255"/>
                <p:cNvSpPr>
                  <a:spLocks/>
                </p:cNvSpPr>
                <p:nvPr/>
              </p:nvSpPr>
              <p:spPr bwMode="auto">
                <a:xfrm>
                  <a:off x="4409"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7" name="Freeform 12256"/>
                <p:cNvSpPr>
                  <a:spLocks/>
                </p:cNvSpPr>
                <p:nvPr/>
              </p:nvSpPr>
              <p:spPr bwMode="auto">
                <a:xfrm>
                  <a:off x="4411"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8" name="Freeform 12257"/>
                <p:cNvSpPr>
                  <a:spLocks/>
                </p:cNvSpPr>
                <p:nvPr/>
              </p:nvSpPr>
              <p:spPr bwMode="auto">
                <a:xfrm>
                  <a:off x="4413" y="1759"/>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49" name="Freeform 12258"/>
                <p:cNvSpPr>
                  <a:spLocks/>
                </p:cNvSpPr>
                <p:nvPr/>
              </p:nvSpPr>
              <p:spPr bwMode="auto">
                <a:xfrm>
                  <a:off x="4418"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0" name="Freeform 12259"/>
                <p:cNvSpPr>
                  <a:spLocks/>
                </p:cNvSpPr>
                <p:nvPr/>
              </p:nvSpPr>
              <p:spPr bwMode="auto">
                <a:xfrm>
                  <a:off x="4420" y="1759"/>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1" name="Freeform 12260"/>
                <p:cNvSpPr>
                  <a:spLocks/>
                </p:cNvSpPr>
                <p:nvPr/>
              </p:nvSpPr>
              <p:spPr bwMode="auto">
                <a:xfrm>
                  <a:off x="4422"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2" name="Freeform 12261"/>
                <p:cNvSpPr>
                  <a:spLocks/>
                </p:cNvSpPr>
                <p:nvPr/>
              </p:nvSpPr>
              <p:spPr bwMode="auto">
                <a:xfrm>
                  <a:off x="4424"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3" name="Freeform 12262"/>
                <p:cNvSpPr>
                  <a:spLocks/>
                </p:cNvSpPr>
                <p:nvPr/>
              </p:nvSpPr>
              <p:spPr bwMode="auto">
                <a:xfrm>
                  <a:off x="4426"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4" name="Freeform 12263"/>
                <p:cNvSpPr>
                  <a:spLocks/>
                </p:cNvSpPr>
                <p:nvPr/>
              </p:nvSpPr>
              <p:spPr bwMode="auto">
                <a:xfrm>
                  <a:off x="4427" y="1759"/>
                  <a:ext cx="12" cy="1"/>
                </a:xfrm>
                <a:custGeom>
                  <a:avLst/>
                  <a:gdLst>
                    <a:gd name="T0" fmla="*/ 0 w 12"/>
                    <a:gd name="T1" fmla="*/ 0 h 1"/>
                    <a:gd name="T2" fmla="*/ 1 w 12"/>
                    <a:gd name="T3" fmla="*/ 0 h 1"/>
                    <a:gd name="T4" fmla="*/ 2 w 12"/>
                    <a:gd name="T5" fmla="*/ 0 h 1"/>
                    <a:gd name="T6" fmla="*/ 2 w 12"/>
                    <a:gd name="T7" fmla="*/ 0 h 1"/>
                    <a:gd name="T8" fmla="*/ 2 w 12"/>
                    <a:gd name="T9" fmla="*/ 0 h 1"/>
                    <a:gd name="T10" fmla="*/ 3 w 12"/>
                    <a:gd name="T11" fmla="*/ 0 h 1"/>
                    <a:gd name="T12" fmla="*/ 4 w 12"/>
                    <a:gd name="T13" fmla="*/ 0 h 1"/>
                    <a:gd name="T14" fmla="*/ 4 w 12"/>
                    <a:gd name="T15" fmla="*/ 0 h 1"/>
                    <a:gd name="T16" fmla="*/ 4 w 12"/>
                    <a:gd name="T17" fmla="*/ 0 h 1"/>
                    <a:gd name="T18" fmla="*/ 5 w 12"/>
                    <a:gd name="T19" fmla="*/ 0 h 1"/>
                    <a:gd name="T20" fmla="*/ 5 w 12"/>
                    <a:gd name="T21" fmla="*/ 0 h 1"/>
                    <a:gd name="T22" fmla="*/ 5 w 12"/>
                    <a:gd name="T23" fmla="*/ 0 h 1"/>
                    <a:gd name="T24" fmla="*/ 6 w 12"/>
                    <a:gd name="T25" fmla="*/ 0 h 1"/>
                    <a:gd name="T26" fmla="*/ 7 w 12"/>
                    <a:gd name="T27" fmla="*/ 0 h 1"/>
                    <a:gd name="T28" fmla="*/ 7 w 12"/>
                    <a:gd name="T29" fmla="*/ 0 h 1"/>
                    <a:gd name="T30" fmla="*/ 7 w 12"/>
                    <a:gd name="T31" fmla="*/ 0 h 1"/>
                    <a:gd name="T32" fmla="*/ 8 w 12"/>
                    <a:gd name="T33" fmla="*/ 0 h 1"/>
                    <a:gd name="T34" fmla="*/ 9 w 12"/>
                    <a:gd name="T35" fmla="*/ 0 h 1"/>
                    <a:gd name="T36" fmla="*/ 9 w 12"/>
                    <a:gd name="T37" fmla="*/ 0 h 1"/>
                    <a:gd name="T38" fmla="*/ 9 w 12"/>
                    <a:gd name="T39" fmla="*/ 0 h 1"/>
                    <a:gd name="T40" fmla="*/ 10 w 12"/>
                    <a:gd name="T41" fmla="*/ 0 h 1"/>
                    <a:gd name="T42" fmla="*/ 11 w 12"/>
                    <a:gd name="T43" fmla="*/ 0 h 1"/>
                    <a:gd name="T44" fmla="*/ 11 w 12"/>
                    <a:gd name="T45" fmla="*/ 0 h 1"/>
                    <a:gd name="T46" fmla="*/ 11 w 12"/>
                    <a:gd name="T47" fmla="*/ 0 h 1"/>
                    <a:gd name="T48" fmla="*/ 12 w 12"/>
                    <a:gd name="T49" fmla="*/ 0 h 1"/>
                    <a:gd name="T50" fmla="*/ 12 w 12"/>
                    <a:gd name="T51" fmla="*/ 0 h 1"/>
                    <a:gd name="T52" fmla="*/ 12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5" name="Freeform 12264"/>
                <p:cNvSpPr>
                  <a:spLocks/>
                </p:cNvSpPr>
                <p:nvPr/>
              </p:nvSpPr>
              <p:spPr bwMode="auto">
                <a:xfrm>
                  <a:off x="4439"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6" name="Freeform 12265"/>
                <p:cNvSpPr>
                  <a:spLocks/>
                </p:cNvSpPr>
                <p:nvPr/>
              </p:nvSpPr>
              <p:spPr bwMode="auto">
                <a:xfrm>
                  <a:off x="4441"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7" name="Freeform 12266"/>
                <p:cNvSpPr>
                  <a:spLocks/>
                </p:cNvSpPr>
                <p:nvPr/>
              </p:nvSpPr>
              <p:spPr bwMode="auto">
                <a:xfrm>
                  <a:off x="4446" y="1759"/>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8" name="Freeform 12267"/>
                <p:cNvSpPr>
                  <a:spLocks/>
                </p:cNvSpPr>
                <p:nvPr/>
              </p:nvSpPr>
              <p:spPr bwMode="auto">
                <a:xfrm>
                  <a:off x="4450" y="175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59" name="Freeform 12268"/>
                <p:cNvSpPr>
                  <a:spLocks/>
                </p:cNvSpPr>
                <p:nvPr/>
              </p:nvSpPr>
              <p:spPr bwMode="auto">
                <a:xfrm>
                  <a:off x="4454" y="1759"/>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0" name="Freeform 12269"/>
                <p:cNvSpPr>
                  <a:spLocks/>
                </p:cNvSpPr>
                <p:nvPr/>
              </p:nvSpPr>
              <p:spPr bwMode="auto">
                <a:xfrm>
                  <a:off x="4461" y="1758"/>
                  <a:ext cx="18" cy="1"/>
                </a:xfrm>
                <a:custGeom>
                  <a:avLst/>
                  <a:gdLst>
                    <a:gd name="T0" fmla="*/ 0 w 19"/>
                    <a:gd name="T1" fmla="*/ 1 h 1"/>
                    <a:gd name="T2" fmla="*/ 1 w 19"/>
                    <a:gd name="T3" fmla="*/ 1 h 1"/>
                    <a:gd name="T4" fmla="*/ 1 w 19"/>
                    <a:gd name="T5" fmla="*/ 1 h 1"/>
                    <a:gd name="T6" fmla="*/ 1 w 19"/>
                    <a:gd name="T7" fmla="*/ 1 h 1"/>
                    <a:gd name="T8" fmla="*/ 2 w 19"/>
                    <a:gd name="T9" fmla="*/ 1 h 1"/>
                    <a:gd name="T10" fmla="*/ 3 w 19"/>
                    <a:gd name="T11" fmla="*/ 1 h 1"/>
                    <a:gd name="T12" fmla="*/ 3 w 19"/>
                    <a:gd name="T13" fmla="*/ 1 h 1"/>
                    <a:gd name="T14" fmla="*/ 3 w 19"/>
                    <a:gd name="T15" fmla="*/ 1 h 1"/>
                    <a:gd name="T16" fmla="*/ 4 w 19"/>
                    <a:gd name="T17" fmla="*/ 1 h 1"/>
                    <a:gd name="T18" fmla="*/ 5 w 19"/>
                    <a:gd name="T19" fmla="*/ 1 h 1"/>
                    <a:gd name="T20" fmla="*/ 5 w 19"/>
                    <a:gd name="T21" fmla="*/ 1 h 1"/>
                    <a:gd name="T22" fmla="*/ 5 w 19"/>
                    <a:gd name="T23" fmla="*/ 1 h 1"/>
                    <a:gd name="T24" fmla="*/ 6 w 19"/>
                    <a:gd name="T25" fmla="*/ 1 h 1"/>
                    <a:gd name="T26" fmla="*/ 7 w 19"/>
                    <a:gd name="T27" fmla="*/ 1 h 1"/>
                    <a:gd name="T28" fmla="*/ 7 w 19"/>
                    <a:gd name="T29" fmla="*/ 1 h 1"/>
                    <a:gd name="T30" fmla="*/ 7 w 19"/>
                    <a:gd name="T31" fmla="*/ 1 h 1"/>
                    <a:gd name="T32" fmla="*/ 8 w 19"/>
                    <a:gd name="T33" fmla="*/ 1 h 1"/>
                    <a:gd name="T34" fmla="*/ 8 w 19"/>
                    <a:gd name="T35" fmla="*/ 1 h 1"/>
                    <a:gd name="T36" fmla="*/ 8 w 19"/>
                    <a:gd name="T37" fmla="*/ 1 h 1"/>
                    <a:gd name="T38" fmla="*/ 9 w 19"/>
                    <a:gd name="T39" fmla="*/ 0 h 1"/>
                    <a:gd name="T40" fmla="*/ 9 w 19"/>
                    <a:gd name="T41" fmla="*/ 0 h 1"/>
                    <a:gd name="T42" fmla="*/ 9 w 19"/>
                    <a:gd name="T43" fmla="*/ 0 h 1"/>
                    <a:gd name="T44" fmla="*/ 9 w 19"/>
                    <a:gd name="T45" fmla="*/ 0 h 1"/>
                    <a:gd name="T46" fmla="*/ 9 w 19"/>
                    <a:gd name="T47" fmla="*/ 0 h 1"/>
                    <a:gd name="T48" fmla="*/ 9 w 19"/>
                    <a:gd name="T49" fmla="*/ 0 h 1"/>
                    <a:gd name="T50" fmla="*/ 9 w 19"/>
                    <a:gd name="T51" fmla="*/ 0 h 1"/>
                    <a:gd name="T52" fmla="*/ 9 w 19"/>
                    <a:gd name="T53" fmla="*/ 0 h 1"/>
                    <a:gd name="T54" fmla="*/ 9 w 19"/>
                    <a:gd name="T55" fmla="*/ 0 h 1"/>
                    <a:gd name="T56" fmla="*/ 9 w 19"/>
                    <a:gd name="T57" fmla="*/ 0 h 1"/>
                    <a:gd name="T58" fmla="*/ 9 w 19"/>
                    <a:gd name="T59" fmla="*/ 0 h 1"/>
                    <a:gd name="T60" fmla="*/ 9 w 19"/>
                    <a:gd name="T61" fmla="*/ 0 h 1"/>
                    <a:gd name="T62" fmla="*/ 9 w 19"/>
                    <a:gd name="T63" fmla="*/ 0 h 1"/>
                    <a:gd name="T64" fmla="*/ 9 w 19"/>
                    <a:gd name="T65" fmla="*/ 0 h 1"/>
                    <a:gd name="T66" fmla="*/ 9 w 19"/>
                    <a:gd name="T67" fmla="*/ 0 h 1"/>
                    <a:gd name="T68" fmla="*/ 9 w 19"/>
                    <a:gd name="T69" fmla="*/ 0 h 1"/>
                    <a:gd name="T70" fmla="*/ 9 w 19"/>
                    <a:gd name="T71" fmla="*/ 0 h 1"/>
                    <a:gd name="T72" fmla="*/ 9 w 19"/>
                    <a:gd name="T73" fmla="*/ 0 h 1"/>
                    <a:gd name="T74" fmla="*/ 9 w 19"/>
                    <a:gd name="T75" fmla="*/ 0 h 1"/>
                    <a:gd name="T76" fmla="*/ 9 w 19"/>
                    <a:gd name="T77" fmla="*/ 0 h 1"/>
                    <a:gd name="T78" fmla="*/ 9 w 19"/>
                    <a:gd name="T79" fmla="*/ 0 h 1"/>
                    <a:gd name="T80" fmla="*/ 9 w 19"/>
                    <a:gd name="T81" fmla="*/ 0 h 1"/>
                    <a:gd name="T82" fmla="*/ 9 w 19"/>
                    <a:gd name="T83" fmla="*/ 0 h 1"/>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 h="1">
                      <a:moveTo>
                        <a:pt x="0" y="1"/>
                      </a:moveTo>
                      <a:lnTo>
                        <a:pt x="1" y="1"/>
                      </a:lnTo>
                      <a:lnTo>
                        <a:pt x="2" y="1"/>
                      </a:lnTo>
                      <a:lnTo>
                        <a:pt x="3" y="1"/>
                      </a:lnTo>
                      <a:lnTo>
                        <a:pt x="4" y="1"/>
                      </a:lnTo>
                      <a:lnTo>
                        <a:pt x="5" y="1"/>
                      </a:lnTo>
                      <a:lnTo>
                        <a:pt x="6" y="1"/>
                      </a:lnTo>
                      <a:lnTo>
                        <a:pt x="7" y="1"/>
                      </a:lnTo>
                      <a:lnTo>
                        <a:pt x="8" y="1"/>
                      </a:lnTo>
                      <a:lnTo>
                        <a:pt x="9" y="0"/>
                      </a:lnTo>
                      <a:lnTo>
                        <a:pt x="10" y="0"/>
                      </a:lnTo>
                      <a:lnTo>
                        <a:pt x="11" y="0"/>
                      </a:lnTo>
                      <a:lnTo>
                        <a:pt x="12" y="0"/>
                      </a:lnTo>
                      <a:lnTo>
                        <a:pt x="13" y="0"/>
                      </a:lnTo>
                      <a:lnTo>
                        <a:pt x="14" y="0"/>
                      </a:lnTo>
                      <a:lnTo>
                        <a:pt x="15" y="0"/>
                      </a:lnTo>
                      <a:lnTo>
                        <a:pt x="16" y="0"/>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1" name="Freeform 12270"/>
                <p:cNvSpPr>
                  <a:spLocks/>
                </p:cNvSpPr>
                <p:nvPr/>
              </p:nvSpPr>
              <p:spPr bwMode="auto">
                <a:xfrm>
                  <a:off x="4479"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2" name="Freeform 12271"/>
                <p:cNvSpPr>
                  <a:spLocks/>
                </p:cNvSpPr>
                <p:nvPr/>
              </p:nvSpPr>
              <p:spPr bwMode="auto">
                <a:xfrm>
                  <a:off x="4482"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1 h 1"/>
                    <a:gd name="T16" fmla="*/ 4 w 5"/>
                    <a:gd name="T17" fmla="*/ 0 h 1"/>
                    <a:gd name="T18" fmla="*/ 5 w 5"/>
                    <a:gd name="T19" fmla="*/ 1 h 1"/>
                    <a:gd name="T20" fmla="*/ 5 w 5"/>
                    <a:gd name="T21" fmla="*/ 1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4" y="1"/>
                      </a:lnTo>
                      <a:lnTo>
                        <a:pt x="4" y="0"/>
                      </a:lnTo>
                      <a:lnTo>
                        <a:pt x="5" y="1"/>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3" name="Freeform 12272"/>
                <p:cNvSpPr>
                  <a:spLocks/>
                </p:cNvSpPr>
                <p:nvPr/>
              </p:nvSpPr>
              <p:spPr bwMode="auto">
                <a:xfrm>
                  <a:off x="4487"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4" name="Freeform 12273"/>
                <p:cNvSpPr>
                  <a:spLocks/>
                </p:cNvSpPr>
                <p:nvPr/>
              </p:nvSpPr>
              <p:spPr bwMode="auto">
                <a:xfrm>
                  <a:off x="4489"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5" name="Freeform 12274"/>
                <p:cNvSpPr>
                  <a:spLocks/>
                </p:cNvSpPr>
                <p:nvPr/>
              </p:nvSpPr>
              <p:spPr bwMode="auto">
                <a:xfrm>
                  <a:off x="4491" y="1759"/>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6" name="Freeform 12275"/>
                <p:cNvSpPr>
                  <a:spLocks/>
                </p:cNvSpPr>
                <p:nvPr/>
              </p:nvSpPr>
              <p:spPr bwMode="auto">
                <a:xfrm>
                  <a:off x="4494" y="1758"/>
                  <a:ext cx="8"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1 h 1"/>
                    <a:gd name="T12" fmla="*/ 4 w 9"/>
                    <a:gd name="T13" fmla="*/ 1 h 1"/>
                    <a:gd name="T14" fmla="*/ 4 w 9"/>
                    <a:gd name="T15" fmla="*/ 1 h 1"/>
                    <a:gd name="T16" fmla="*/ 4 w 9"/>
                    <a:gd name="T17" fmla="*/ 1 h 1"/>
                    <a:gd name="T18" fmla="*/ 4 w 9"/>
                    <a:gd name="T19" fmla="*/ 1 h 1"/>
                    <a:gd name="T20" fmla="*/ 4 w 9"/>
                    <a:gd name="T21" fmla="*/ 1 h 1"/>
                    <a:gd name="T22" fmla="*/ 4 w 9"/>
                    <a:gd name="T23" fmla="*/ 1 h 1"/>
                    <a:gd name="T24" fmla="*/ 4 w 9"/>
                    <a:gd name="T25" fmla="*/ 1 h 1"/>
                    <a:gd name="T26" fmla="*/ 4 w 9"/>
                    <a:gd name="T27" fmla="*/ 1 h 1"/>
                    <a:gd name="T28" fmla="*/ 4 w 9"/>
                    <a:gd name="T29" fmla="*/ 1 h 1"/>
                    <a:gd name="T30" fmla="*/ 4 w 9"/>
                    <a:gd name="T31" fmla="*/ 1 h 1"/>
                    <a:gd name="T32" fmla="*/ 4 w 9"/>
                    <a:gd name="T33" fmla="*/ 1 h 1"/>
                    <a:gd name="T34" fmla="*/ 4 w 9"/>
                    <a:gd name="T35" fmla="*/ 0 h 1"/>
                    <a:gd name="T36" fmla="*/ 4 w 9"/>
                    <a:gd name="T37" fmla="*/ 1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4" y="1"/>
                      </a:lnTo>
                      <a:lnTo>
                        <a:pt x="5" y="1"/>
                      </a:lnTo>
                      <a:lnTo>
                        <a:pt x="6" y="1"/>
                      </a:lnTo>
                      <a:lnTo>
                        <a:pt x="7" y="1"/>
                      </a:lnTo>
                      <a:lnTo>
                        <a:pt x="8" y="1"/>
                      </a:lnTo>
                      <a:lnTo>
                        <a:pt x="9" y="0"/>
                      </a:lnTo>
                      <a:lnTo>
                        <a:pt x="9" y="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7" name="Freeform 12276"/>
                <p:cNvSpPr>
                  <a:spLocks/>
                </p:cNvSpPr>
                <p:nvPr/>
              </p:nvSpPr>
              <p:spPr bwMode="auto">
                <a:xfrm>
                  <a:off x="4502" y="1758"/>
                  <a:ext cx="10" cy="1"/>
                </a:xfrm>
                <a:custGeom>
                  <a:avLst/>
                  <a:gdLst>
                    <a:gd name="T0" fmla="*/ 0 w 10"/>
                    <a:gd name="T1" fmla="*/ 1 h 1"/>
                    <a:gd name="T2" fmla="*/ 1 w 10"/>
                    <a:gd name="T3" fmla="*/ 1 h 1"/>
                    <a:gd name="T4" fmla="*/ 2 w 10"/>
                    <a:gd name="T5" fmla="*/ 1 h 1"/>
                    <a:gd name="T6" fmla="*/ 2 w 10"/>
                    <a:gd name="T7" fmla="*/ 1 h 1"/>
                    <a:gd name="T8" fmla="*/ 2 w 10"/>
                    <a:gd name="T9" fmla="*/ 0 h 1"/>
                    <a:gd name="T10" fmla="*/ 3 w 10"/>
                    <a:gd name="T11" fmla="*/ 1 h 1"/>
                    <a:gd name="T12" fmla="*/ 3 w 10"/>
                    <a:gd name="T13" fmla="*/ 1 h 1"/>
                    <a:gd name="T14" fmla="*/ 3 w 10"/>
                    <a:gd name="T15" fmla="*/ 1 h 1"/>
                    <a:gd name="T16" fmla="*/ 4 w 10"/>
                    <a:gd name="T17" fmla="*/ 0 h 1"/>
                    <a:gd name="T18" fmla="*/ 5 w 10"/>
                    <a:gd name="T19" fmla="*/ 0 h 1"/>
                    <a:gd name="T20" fmla="*/ 5 w 10"/>
                    <a:gd name="T21" fmla="*/ 0 h 1"/>
                    <a:gd name="T22" fmla="*/ 5 w 10"/>
                    <a:gd name="T23" fmla="*/ 0 h 1"/>
                    <a:gd name="T24" fmla="*/ 6 w 10"/>
                    <a:gd name="T25" fmla="*/ 0 h 1"/>
                    <a:gd name="T26" fmla="*/ 7 w 10"/>
                    <a:gd name="T27" fmla="*/ 0 h 1"/>
                    <a:gd name="T28" fmla="*/ 7 w 10"/>
                    <a:gd name="T29" fmla="*/ 0 h 1"/>
                    <a:gd name="T30" fmla="*/ 7 w 10"/>
                    <a:gd name="T31" fmla="*/ 0 h 1"/>
                    <a:gd name="T32" fmla="*/ 8 w 10"/>
                    <a:gd name="T33" fmla="*/ 0 h 1"/>
                    <a:gd name="T34" fmla="*/ 9 w 10"/>
                    <a:gd name="T35" fmla="*/ 0 h 1"/>
                    <a:gd name="T36" fmla="*/ 9 w 10"/>
                    <a:gd name="T37" fmla="*/ 0 h 1"/>
                    <a:gd name="T38" fmla="*/ 9 w 10"/>
                    <a:gd name="T39" fmla="*/ 0 h 1"/>
                    <a:gd name="T40" fmla="*/ 10 w 10"/>
                    <a:gd name="T41" fmla="*/ 0 h 1"/>
                    <a:gd name="T42" fmla="*/ 10 w 10"/>
                    <a:gd name="T43" fmla="*/ 0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1"/>
                      </a:moveTo>
                      <a:lnTo>
                        <a:pt x="1" y="1"/>
                      </a:lnTo>
                      <a:lnTo>
                        <a:pt x="2" y="1"/>
                      </a:lnTo>
                      <a:lnTo>
                        <a:pt x="2" y="0"/>
                      </a:lnTo>
                      <a:lnTo>
                        <a:pt x="3" y="1"/>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8" name="Freeform 12277"/>
                <p:cNvSpPr>
                  <a:spLocks/>
                </p:cNvSpPr>
                <p:nvPr/>
              </p:nvSpPr>
              <p:spPr bwMode="auto">
                <a:xfrm>
                  <a:off x="4512" y="1757"/>
                  <a:ext cx="4" cy="1"/>
                </a:xfrm>
                <a:custGeom>
                  <a:avLst/>
                  <a:gdLst>
                    <a:gd name="T0" fmla="*/ 0 w 4"/>
                    <a:gd name="T1" fmla="*/ 1 h 1"/>
                    <a:gd name="T2" fmla="*/ 1 w 4"/>
                    <a:gd name="T3" fmla="*/ 1 h 1"/>
                    <a:gd name="T4" fmla="*/ 2 w 4"/>
                    <a:gd name="T5" fmla="*/ 1 h 1"/>
                    <a:gd name="T6" fmla="*/ 2 w 4"/>
                    <a:gd name="T7" fmla="*/ 1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69" name="Freeform 12278"/>
                <p:cNvSpPr>
                  <a:spLocks/>
                </p:cNvSpPr>
                <p:nvPr/>
              </p:nvSpPr>
              <p:spPr bwMode="auto">
                <a:xfrm>
                  <a:off x="4516" y="1757"/>
                  <a:ext cx="3" cy="1"/>
                </a:xfrm>
                <a:custGeom>
                  <a:avLst/>
                  <a:gdLst>
                    <a:gd name="T0" fmla="*/ 0 w 3"/>
                    <a:gd name="T1" fmla="*/ 1 h 1"/>
                    <a:gd name="T2" fmla="*/ 1 w 3"/>
                    <a:gd name="T3" fmla="*/ 1 h 1"/>
                    <a:gd name="T4" fmla="*/ 1 w 3"/>
                    <a:gd name="T5" fmla="*/ 1 h 1"/>
                    <a:gd name="T6" fmla="*/ 1 w 3"/>
                    <a:gd name="T7" fmla="*/ 1 h 1"/>
                    <a:gd name="T8" fmla="*/ 2 w 3"/>
                    <a:gd name="T9" fmla="*/ 0 h 1"/>
                    <a:gd name="T10" fmla="*/ 3 w 3"/>
                    <a:gd name="T11" fmla="*/ 1 h 1"/>
                    <a:gd name="T12" fmla="*/ 3 w 3"/>
                    <a:gd name="T13" fmla="*/ 1 h 1"/>
                    <a:gd name="T14" fmla="*/ 3 w 3"/>
                    <a:gd name="T15" fmla="*/ 1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0"/>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0" name="Freeform 12279"/>
                <p:cNvSpPr>
                  <a:spLocks/>
                </p:cNvSpPr>
                <p:nvPr/>
              </p:nvSpPr>
              <p:spPr bwMode="auto">
                <a:xfrm>
                  <a:off x="4519"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1" name="Freeform 12280"/>
                <p:cNvSpPr>
                  <a:spLocks/>
                </p:cNvSpPr>
                <p:nvPr/>
              </p:nvSpPr>
              <p:spPr bwMode="auto">
                <a:xfrm>
                  <a:off x="4520" y="175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1 h 1"/>
                    <a:gd name="T28" fmla="*/ 7 w 7"/>
                    <a:gd name="T29" fmla="*/ 1 h 1"/>
                    <a:gd name="T30" fmla="*/ 7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2" name="Freeform 12281"/>
                <p:cNvSpPr>
                  <a:spLocks/>
                </p:cNvSpPr>
                <p:nvPr/>
              </p:nvSpPr>
              <p:spPr bwMode="auto">
                <a:xfrm>
                  <a:off x="4527"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3" name="Freeform 12282"/>
                <p:cNvSpPr>
                  <a:spLocks/>
                </p:cNvSpPr>
                <p:nvPr/>
              </p:nvSpPr>
              <p:spPr bwMode="auto">
                <a:xfrm>
                  <a:off x="4532"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4" name="Freeform 12283"/>
                <p:cNvSpPr>
                  <a:spLocks/>
                </p:cNvSpPr>
                <p:nvPr/>
              </p:nvSpPr>
              <p:spPr bwMode="auto">
                <a:xfrm>
                  <a:off x="4537" y="1758"/>
                  <a:ext cx="8"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1 h 1"/>
                    <a:gd name="T12" fmla="*/ 4 w 9"/>
                    <a:gd name="T13" fmla="*/ 1 h 1"/>
                    <a:gd name="T14" fmla="*/ 4 w 9"/>
                    <a:gd name="T15" fmla="*/ 1 h 1"/>
                    <a:gd name="T16" fmla="*/ 4 w 9"/>
                    <a:gd name="T17" fmla="*/ 1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4" y="1"/>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5" name="Freeform 12284"/>
                <p:cNvSpPr>
                  <a:spLocks/>
                </p:cNvSpPr>
                <p:nvPr/>
              </p:nvSpPr>
              <p:spPr bwMode="auto">
                <a:xfrm>
                  <a:off x="4545" y="1758"/>
                  <a:ext cx="5" cy="1"/>
                </a:xfrm>
                <a:custGeom>
                  <a:avLst/>
                  <a:gdLst>
                    <a:gd name="T0" fmla="*/ 0 w 5"/>
                    <a:gd name="T1" fmla="*/ 0 h 1"/>
                    <a:gd name="T2" fmla="*/ 1 w 5"/>
                    <a:gd name="T3" fmla="*/ 0 h 1"/>
                    <a:gd name="T4" fmla="*/ 2 w 5"/>
                    <a:gd name="T5" fmla="*/ 0 h 1"/>
                    <a:gd name="T6" fmla="*/ 2 w 5"/>
                    <a:gd name="T7" fmla="*/ 1 h 1"/>
                    <a:gd name="T8" fmla="*/ 2 w 5"/>
                    <a:gd name="T9" fmla="*/ 0 h 1"/>
                    <a:gd name="T10" fmla="*/ 3 w 5"/>
                    <a:gd name="T11" fmla="*/ 0 h 1"/>
                    <a:gd name="T12" fmla="*/ 3 w 5"/>
                    <a:gd name="T13" fmla="*/ 1 h 1"/>
                    <a:gd name="T14" fmla="*/ 3 w 5"/>
                    <a:gd name="T15" fmla="*/ 0 h 1"/>
                    <a:gd name="T16" fmla="*/ 4 w 5"/>
                    <a:gd name="T17" fmla="*/ 0 h 1"/>
                    <a:gd name="T18" fmla="*/ 5 w 5"/>
                    <a:gd name="T19" fmla="*/ 1 h 1"/>
                    <a:gd name="T20" fmla="*/ 5 w 5"/>
                    <a:gd name="T21" fmla="*/ 1 h 1"/>
                    <a:gd name="T22" fmla="*/ 5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2" y="1"/>
                      </a:lnTo>
                      <a:lnTo>
                        <a:pt x="2" y="0"/>
                      </a:lnTo>
                      <a:lnTo>
                        <a:pt x="3" y="0"/>
                      </a:lnTo>
                      <a:lnTo>
                        <a:pt x="3" y="1"/>
                      </a:lnTo>
                      <a:lnTo>
                        <a:pt x="3" y="0"/>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6" name="Freeform 12285"/>
                <p:cNvSpPr>
                  <a:spLocks/>
                </p:cNvSpPr>
                <p:nvPr/>
              </p:nvSpPr>
              <p:spPr bwMode="auto">
                <a:xfrm>
                  <a:off x="4550" y="1758"/>
                  <a:ext cx="5" cy="1"/>
                </a:xfrm>
                <a:custGeom>
                  <a:avLst/>
                  <a:gdLst>
                    <a:gd name="T0" fmla="*/ 0 w 5"/>
                    <a:gd name="T1" fmla="*/ 1 h 1"/>
                    <a:gd name="T2" fmla="*/ 1 w 5"/>
                    <a:gd name="T3" fmla="*/ 1 h 1"/>
                    <a:gd name="T4" fmla="*/ 2 w 5"/>
                    <a:gd name="T5" fmla="*/ 1 h 1"/>
                    <a:gd name="T6" fmla="*/ 2 w 5"/>
                    <a:gd name="T7" fmla="*/ 1 h 1"/>
                    <a:gd name="T8" fmla="*/ 2 w 5"/>
                    <a:gd name="T9" fmla="*/ 1 h 1"/>
                    <a:gd name="T10" fmla="*/ 3 w 5"/>
                    <a:gd name="T11" fmla="*/ 1 h 1"/>
                    <a:gd name="T12" fmla="*/ 3 w 5"/>
                    <a:gd name="T13" fmla="*/ 1 h 1"/>
                    <a:gd name="T14" fmla="*/ 3 w 5"/>
                    <a:gd name="T15" fmla="*/ 0 h 1"/>
                    <a:gd name="T16" fmla="*/ 4 w 5"/>
                    <a:gd name="T17" fmla="*/ 1 h 1"/>
                    <a:gd name="T18" fmla="*/ 5 w 5"/>
                    <a:gd name="T19" fmla="*/ 1 h 1"/>
                    <a:gd name="T20" fmla="*/ 5 w 5"/>
                    <a:gd name="T21" fmla="*/ 1 h 1"/>
                    <a:gd name="T22" fmla="*/ 5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1"/>
                      </a:moveTo>
                      <a:lnTo>
                        <a:pt x="1" y="1"/>
                      </a:lnTo>
                      <a:lnTo>
                        <a:pt x="2" y="1"/>
                      </a:lnTo>
                      <a:lnTo>
                        <a:pt x="3" y="1"/>
                      </a:lnTo>
                      <a:lnTo>
                        <a:pt x="3" y="0"/>
                      </a:lnTo>
                      <a:lnTo>
                        <a:pt x="4" y="1"/>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7" name="Freeform 12286"/>
                <p:cNvSpPr>
                  <a:spLocks/>
                </p:cNvSpPr>
                <p:nvPr/>
              </p:nvSpPr>
              <p:spPr bwMode="auto">
                <a:xfrm>
                  <a:off x="4555" y="175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8" name="Freeform 12287"/>
                <p:cNvSpPr>
                  <a:spLocks/>
                </p:cNvSpPr>
                <p:nvPr/>
              </p:nvSpPr>
              <p:spPr bwMode="auto">
                <a:xfrm>
                  <a:off x="4559" y="1759"/>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79" name="Freeform 12288"/>
                <p:cNvSpPr>
                  <a:spLocks/>
                </p:cNvSpPr>
                <p:nvPr/>
              </p:nvSpPr>
              <p:spPr bwMode="auto">
                <a:xfrm>
                  <a:off x="4562" y="1759"/>
                  <a:ext cx="8"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0" name="Freeform 12289"/>
                <p:cNvSpPr>
                  <a:spLocks/>
                </p:cNvSpPr>
                <p:nvPr/>
              </p:nvSpPr>
              <p:spPr bwMode="auto">
                <a:xfrm>
                  <a:off x="4570" y="1759"/>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1" name="Freeform 12290"/>
                <p:cNvSpPr>
                  <a:spLocks/>
                </p:cNvSpPr>
                <p:nvPr/>
              </p:nvSpPr>
              <p:spPr bwMode="auto">
                <a:xfrm>
                  <a:off x="4575" y="1758"/>
                  <a:ext cx="25" cy="1"/>
                </a:xfrm>
                <a:custGeom>
                  <a:avLst/>
                  <a:gdLst>
                    <a:gd name="T0" fmla="*/ 0 w 26"/>
                    <a:gd name="T1" fmla="*/ 1 h 1"/>
                    <a:gd name="T2" fmla="*/ 1 w 26"/>
                    <a:gd name="T3" fmla="*/ 1 h 1"/>
                    <a:gd name="T4" fmla="*/ 2 w 26"/>
                    <a:gd name="T5" fmla="*/ 1 h 1"/>
                    <a:gd name="T6" fmla="*/ 2 w 26"/>
                    <a:gd name="T7" fmla="*/ 1 h 1"/>
                    <a:gd name="T8" fmla="*/ 2 w 26"/>
                    <a:gd name="T9" fmla="*/ 1 h 1"/>
                    <a:gd name="T10" fmla="*/ 3 w 26"/>
                    <a:gd name="T11" fmla="*/ 1 h 1"/>
                    <a:gd name="T12" fmla="*/ 3 w 26"/>
                    <a:gd name="T13" fmla="*/ 1 h 1"/>
                    <a:gd name="T14" fmla="*/ 3 w 26"/>
                    <a:gd name="T15" fmla="*/ 1 h 1"/>
                    <a:gd name="T16" fmla="*/ 4 w 26"/>
                    <a:gd name="T17" fmla="*/ 1 h 1"/>
                    <a:gd name="T18" fmla="*/ 5 w 26"/>
                    <a:gd name="T19" fmla="*/ 1 h 1"/>
                    <a:gd name="T20" fmla="*/ 5 w 26"/>
                    <a:gd name="T21" fmla="*/ 1 h 1"/>
                    <a:gd name="T22" fmla="*/ 5 w 26"/>
                    <a:gd name="T23" fmla="*/ 1 h 1"/>
                    <a:gd name="T24" fmla="*/ 6 w 26"/>
                    <a:gd name="T25" fmla="*/ 1 h 1"/>
                    <a:gd name="T26" fmla="*/ 7 w 26"/>
                    <a:gd name="T27" fmla="*/ 1 h 1"/>
                    <a:gd name="T28" fmla="*/ 7 w 26"/>
                    <a:gd name="T29" fmla="*/ 1 h 1"/>
                    <a:gd name="T30" fmla="*/ 7 w 26"/>
                    <a:gd name="T31" fmla="*/ 1 h 1"/>
                    <a:gd name="T32" fmla="*/ 8 w 26"/>
                    <a:gd name="T33" fmla="*/ 1 h 1"/>
                    <a:gd name="T34" fmla="*/ 8 w 26"/>
                    <a:gd name="T35" fmla="*/ 1 h 1"/>
                    <a:gd name="T36" fmla="*/ 8 w 26"/>
                    <a:gd name="T37" fmla="*/ 1 h 1"/>
                    <a:gd name="T38" fmla="*/ 9 w 26"/>
                    <a:gd name="T39" fmla="*/ 1 h 1"/>
                    <a:gd name="T40" fmla="*/ 10 w 26"/>
                    <a:gd name="T41" fmla="*/ 1 h 1"/>
                    <a:gd name="T42" fmla="*/ 10 w 26"/>
                    <a:gd name="T43" fmla="*/ 1 h 1"/>
                    <a:gd name="T44" fmla="*/ 10 w 26"/>
                    <a:gd name="T45" fmla="*/ 1 h 1"/>
                    <a:gd name="T46" fmla="*/ 11 w 26"/>
                    <a:gd name="T47" fmla="*/ 1 h 1"/>
                    <a:gd name="T48" fmla="*/ 12 w 26"/>
                    <a:gd name="T49" fmla="*/ 0 h 1"/>
                    <a:gd name="T50" fmla="*/ 12 w 26"/>
                    <a:gd name="T51" fmla="*/ 0 h 1"/>
                    <a:gd name="T52" fmla="*/ 12 w 26"/>
                    <a:gd name="T53" fmla="*/ 0 h 1"/>
                    <a:gd name="T54" fmla="*/ 13 w 26"/>
                    <a:gd name="T55" fmla="*/ 0 h 1"/>
                    <a:gd name="T56" fmla="*/ 13 w 26"/>
                    <a:gd name="T57" fmla="*/ 0 h 1"/>
                    <a:gd name="T58" fmla="*/ 13 w 26"/>
                    <a:gd name="T59" fmla="*/ 0 h 1"/>
                    <a:gd name="T60" fmla="*/ 13 w 26"/>
                    <a:gd name="T61" fmla="*/ 0 h 1"/>
                    <a:gd name="T62" fmla="*/ 13 w 26"/>
                    <a:gd name="T63" fmla="*/ 0 h 1"/>
                    <a:gd name="T64" fmla="*/ 13 w 26"/>
                    <a:gd name="T65" fmla="*/ 0 h 1"/>
                    <a:gd name="T66" fmla="*/ 13 w 26"/>
                    <a:gd name="T67" fmla="*/ 0 h 1"/>
                    <a:gd name="T68" fmla="*/ 13 w 26"/>
                    <a:gd name="T69" fmla="*/ 0 h 1"/>
                    <a:gd name="T70" fmla="*/ 13 w 26"/>
                    <a:gd name="T71" fmla="*/ 0 h 1"/>
                    <a:gd name="T72" fmla="*/ 13 w 26"/>
                    <a:gd name="T73" fmla="*/ 0 h 1"/>
                    <a:gd name="T74" fmla="*/ 13 w 26"/>
                    <a:gd name="T75" fmla="*/ 0 h 1"/>
                    <a:gd name="T76" fmla="*/ 13 w 26"/>
                    <a:gd name="T77" fmla="*/ 0 h 1"/>
                    <a:gd name="T78" fmla="*/ 13 w 26"/>
                    <a:gd name="T79" fmla="*/ 0 h 1"/>
                    <a:gd name="T80" fmla="*/ 13 w 26"/>
                    <a:gd name="T81" fmla="*/ 0 h 1"/>
                    <a:gd name="T82" fmla="*/ 13 w 26"/>
                    <a:gd name="T83" fmla="*/ 0 h 1"/>
                    <a:gd name="T84" fmla="*/ 13 w 26"/>
                    <a:gd name="T85" fmla="*/ 0 h 1"/>
                    <a:gd name="T86" fmla="*/ 13 w 26"/>
                    <a:gd name="T87" fmla="*/ 0 h 1"/>
                    <a:gd name="T88" fmla="*/ 13 w 26"/>
                    <a:gd name="T89" fmla="*/ 0 h 1"/>
                    <a:gd name="T90" fmla="*/ 13 w 26"/>
                    <a:gd name="T91" fmla="*/ 0 h 1"/>
                    <a:gd name="T92" fmla="*/ 13 w 26"/>
                    <a:gd name="T93" fmla="*/ 0 h 1"/>
                    <a:gd name="T94" fmla="*/ 13 w 26"/>
                    <a:gd name="T95" fmla="*/ 0 h 1"/>
                    <a:gd name="T96" fmla="*/ 13 w 26"/>
                    <a:gd name="T97" fmla="*/ 0 h 1"/>
                    <a:gd name="T98" fmla="*/ 13 w 26"/>
                    <a:gd name="T99" fmla="*/ 0 h 1"/>
                    <a:gd name="T100" fmla="*/ 13 w 26"/>
                    <a:gd name="T101" fmla="*/ 0 h 1"/>
                    <a:gd name="T102" fmla="*/ 13 w 26"/>
                    <a:gd name="T103" fmla="*/ 0 h 1"/>
                    <a:gd name="T104" fmla="*/ 13 w 26"/>
                    <a:gd name="T105" fmla="*/ 0 h 1"/>
                    <a:gd name="T106" fmla="*/ 13 w 26"/>
                    <a:gd name="T107" fmla="*/ 0 h 1"/>
                    <a:gd name="T108" fmla="*/ 14 w 26"/>
                    <a:gd name="T109" fmla="*/ 0 h 1"/>
                    <a:gd name="T110" fmla="*/ 14 w 26"/>
                    <a:gd name="T111" fmla="*/ 0 h 1"/>
                    <a:gd name="T112" fmla="*/ 14 w 26"/>
                    <a:gd name="T113" fmla="*/ 0 h 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6"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2" y="0"/>
                      </a:lnTo>
                      <a:lnTo>
                        <a:pt x="13" y="0"/>
                      </a:lnTo>
                      <a:lnTo>
                        <a:pt x="14" y="0"/>
                      </a:lnTo>
                      <a:lnTo>
                        <a:pt x="15" y="0"/>
                      </a:lnTo>
                      <a:lnTo>
                        <a:pt x="16" y="0"/>
                      </a:lnTo>
                      <a:lnTo>
                        <a:pt x="17" y="0"/>
                      </a:lnTo>
                      <a:lnTo>
                        <a:pt x="18" y="0"/>
                      </a:lnTo>
                      <a:lnTo>
                        <a:pt x="19" y="0"/>
                      </a:lnTo>
                      <a:lnTo>
                        <a:pt x="20" y="0"/>
                      </a:lnTo>
                      <a:lnTo>
                        <a:pt x="21" y="0"/>
                      </a:lnTo>
                      <a:lnTo>
                        <a:pt x="22" y="0"/>
                      </a:lnTo>
                      <a:lnTo>
                        <a:pt x="23" y="0"/>
                      </a:lnTo>
                      <a:lnTo>
                        <a:pt x="24" y="0"/>
                      </a:lnTo>
                      <a:lnTo>
                        <a:pt x="25" y="0"/>
                      </a:lnTo>
                      <a:lnTo>
                        <a:pt x="2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2" name="Freeform 12291"/>
                <p:cNvSpPr>
                  <a:spLocks/>
                </p:cNvSpPr>
                <p:nvPr/>
              </p:nvSpPr>
              <p:spPr bwMode="auto">
                <a:xfrm>
                  <a:off x="4600" y="1758"/>
                  <a:ext cx="7" cy="1"/>
                </a:xfrm>
                <a:custGeom>
                  <a:avLst/>
                  <a:gdLst>
                    <a:gd name="T0" fmla="*/ 0 w 7"/>
                    <a:gd name="T1" fmla="*/ 0 h 1"/>
                    <a:gd name="T2" fmla="*/ 1 w 7"/>
                    <a:gd name="T3" fmla="*/ 0 h 1"/>
                    <a:gd name="T4" fmla="*/ 1 w 7"/>
                    <a:gd name="T5" fmla="*/ 0 h 1"/>
                    <a:gd name="T6" fmla="*/ 1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1 h 1"/>
                    <a:gd name="T28" fmla="*/ 7 w 7"/>
                    <a:gd name="T29" fmla="*/ 1 h 1"/>
                    <a:gd name="T30" fmla="*/ 7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3" name="Freeform 12292"/>
                <p:cNvSpPr>
                  <a:spLocks/>
                </p:cNvSpPr>
                <p:nvPr/>
              </p:nvSpPr>
              <p:spPr bwMode="auto">
                <a:xfrm>
                  <a:off x="4607"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4" name="Freeform 12293"/>
                <p:cNvSpPr>
                  <a:spLocks/>
                </p:cNvSpPr>
                <p:nvPr/>
              </p:nvSpPr>
              <p:spPr bwMode="auto">
                <a:xfrm>
                  <a:off x="4608" y="1759"/>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5" name="Freeform 12294"/>
                <p:cNvSpPr>
                  <a:spLocks/>
                </p:cNvSpPr>
                <p:nvPr/>
              </p:nvSpPr>
              <p:spPr bwMode="auto">
                <a:xfrm>
                  <a:off x="4615" y="1759"/>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6" name="Freeform 12295"/>
                <p:cNvSpPr>
                  <a:spLocks/>
                </p:cNvSpPr>
                <p:nvPr/>
              </p:nvSpPr>
              <p:spPr bwMode="auto">
                <a:xfrm>
                  <a:off x="4616"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7" name="Freeform 12296"/>
                <p:cNvSpPr>
                  <a:spLocks/>
                </p:cNvSpPr>
                <p:nvPr/>
              </p:nvSpPr>
              <p:spPr bwMode="auto">
                <a:xfrm>
                  <a:off x="4618"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8" name="Freeform 12297"/>
                <p:cNvSpPr>
                  <a:spLocks/>
                </p:cNvSpPr>
                <p:nvPr/>
              </p:nvSpPr>
              <p:spPr bwMode="auto">
                <a:xfrm>
                  <a:off x="4619" y="1758"/>
                  <a:ext cx="9" cy="1"/>
                </a:xfrm>
                <a:custGeom>
                  <a:avLst/>
                  <a:gdLst>
                    <a:gd name="T0" fmla="*/ 0 w 9"/>
                    <a:gd name="T1" fmla="*/ 1 h 1"/>
                    <a:gd name="T2" fmla="*/ 1 w 9"/>
                    <a:gd name="T3" fmla="*/ 1 h 1"/>
                    <a:gd name="T4" fmla="*/ 2 w 9"/>
                    <a:gd name="T5" fmla="*/ 1 h 1"/>
                    <a:gd name="T6" fmla="*/ 2 w 9"/>
                    <a:gd name="T7" fmla="*/ 1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6 w 9"/>
                    <a:gd name="T21" fmla="*/ 0 h 1"/>
                    <a:gd name="T22" fmla="*/ 6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89" name="Freeform 12298"/>
                <p:cNvSpPr>
                  <a:spLocks/>
                </p:cNvSpPr>
                <p:nvPr/>
              </p:nvSpPr>
              <p:spPr bwMode="auto">
                <a:xfrm>
                  <a:off x="462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0" name="Freeform 12299"/>
                <p:cNvSpPr>
                  <a:spLocks/>
                </p:cNvSpPr>
                <p:nvPr/>
              </p:nvSpPr>
              <p:spPr bwMode="auto">
                <a:xfrm>
                  <a:off x="4630"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1" name="Freeform 12300"/>
                <p:cNvSpPr>
                  <a:spLocks/>
                </p:cNvSpPr>
                <p:nvPr/>
              </p:nvSpPr>
              <p:spPr bwMode="auto">
                <a:xfrm>
                  <a:off x="4633"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2" name="Freeform 12301"/>
                <p:cNvSpPr>
                  <a:spLocks/>
                </p:cNvSpPr>
                <p:nvPr/>
              </p:nvSpPr>
              <p:spPr bwMode="auto">
                <a:xfrm>
                  <a:off x="4635" y="1758"/>
                  <a:ext cx="8"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3" name="Freeform 12302"/>
                <p:cNvSpPr>
                  <a:spLocks/>
                </p:cNvSpPr>
                <p:nvPr/>
              </p:nvSpPr>
              <p:spPr bwMode="auto">
                <a:xfrm>
                  <a:off x="4643" y="1756"/>
                  <a:ext cx="19" cy="3"/>
                </a:xfrm>
                <a:custGeom>
                  <a:avLst/>
                  <a:gdLst>
                    <a:gd name="T0" fmla="*/ 0 w 19"/>
                    <a:gd name="T1" fmla="*/ 2 h 3"/>
                    <a:gd name="T2" fmla="*/ 1 w 19"/>
                    <a:gd name="T3" fmla="*/ 3 h 3"/>
                    <a:gd name="T4" fmla="*/ 1 w 19"/>
                    <a:gd name="T5" fmla="*/ 3 h 3"/>
                    <a:gd name="T6" fmla="*/ 1 w 19"/>
                    <a:gd name="T7" fmla="*/ 2 h 3"/>
                    <a:gd name="T8" fmla="*/ 2 w 19"/>
                    <a:gd name="T9" fmla="*/ 2 h 3"/>
                    <a:gd name="T10" fmla="*/ 3 w 19"/>
                    <a:gd name="T11" fmla="*/ 2 h 3"/>
                    <a:gd name="T12" fmla="*/ 3 w 19"/>
                    <a:gd name="T13" fmla="*/ 2 h 3"/>
                    <a:gd name="T14" fmla="*/ 3 w 19"/>
                    <a:gd name="T15" fmla="*/ 2 h 3"/>
                    <a:gd name="T16" fmla="*/ 4 w 19"/>
                    <a:gd name="T17" fmla="*/ 2 h 3"/>
                    <a:gd name="T18" fmla="*/ 5 w 19"/>
                    <a:gd name="T19" fmla="*/ 2 h 3"/>
                    <a:gd name="T20" fmla="*/ 5 w 19"/>
                    <a:gd name="T21" fmla="*/ 2 h 3"/>
                    <a:gd name="T22" fmla="*/ 5 w 19"/>
                    <a:gd name="T23" fmla="*/ 2 h 3"/>
                    <a:gd name="T24" fmla="*/ 6 w 19"/>
                    <a:gd name="T25" fmla="*/ 2 h 3"/>
                    <a:gd name="T26" fmla="*/ 7 w 19"/>
                    <a:gd name="T27" fmla="*/ 2 h 3"/>
                    <a:gd name="T28" fmla="*/ 7 w 19"/>
                    <a:gd name="T29" fmla="*/ 2 h 3"/>
                    <a:gd name="T30" fmla="*/ 7 w 19"/>
                    <a:gd name="T31" fmla="*/ 2 h 3"/>
                    <a:gd name="T32" fmla="*/ 8 w 19"/>
                    <a:gd name="T33" fmla="*/ 2 h 3"/>
                    <a:gd name="T34" fmla="*/ 8 w 19"/>
                    <a:gd name="T35" fmla="*/ 2 h 3"/>
                    <a:gd name="T36" fmla="*/ 8 w 19"/>
                    <a:gd name="T37" fmla="*/ 2 h 3"/>
                    <a:gd name="T38" fmla="*/ 9 w 19"/>
                    <a:gd name="T39" fmla="*/ 1 h 3"/>
                    <a:gd name="T40" fmla="*/ 10 w 19"/>
                    <a:gd name="T41" fmla="*/ 1 h 3"/>
                    <a:gd name="T42" fmla="*/ 10 w 19"/>
                    <a:gd name="T43" fmla="*/ 1 h 3"/>
                    <a:gd name="T44" fmla="*/ 10 w 19"/>
                    <a:gd name="T45" fmla="*/ 1 h 3"/>
                    <a:gd name="T46" fmla="*/ 11 w 19"/>
                    <a:gd name="T47" fmla="*/ 1 h 3"/>
                    <a:gd name="T48" fmla="*/ 12 w 19"/>
                    <a:gd name="T49" fmla="*/ 1 h 3"/>
                    <a:gd name="T50" fmla="*/ 12 w 19"/>
                    <a:gd name="T51" fmla="*/ 1 h 3"/>
                    <a:gd name="T52" fmla="*/ 12 w 19"/>
                    <a:gd name="T53" fmla="*/ 1 h 3"/>
                    <a:gd name="T54" fmla="*/ 13 w 19"/>
                    <a:gd name="T55" fmla="*/ 1 h 3"/>
                    <a:gd name="T56" fmla="*/ 13 w 19"/>
                    <a:gd name="T57" fmla="*/ 1 h 3"/>
                    <a:gd name="T58" fmla="*/ 13 w 19"/>
                    <a:gd name="T59" fmla="*/ 1 h 3"/>
                    <a:gd name="T60" fmla="*/ 14 w 19"/>
                    <a:gd name="T61" fmla="*/ 0 h 3"/>
                    <a:gd name="T62" fmla="*/ 15 w 19"/>
                    <a:gd name="T63" fmla="*/ 0 h 3"/>
                    <a:gd name="T64" fmla="*/ 15 w 19"/>
                    <a:gd name="T65" fmla="*/ 0 h 3"/>
                    <a:gd name="T66" fmla="*/ 15 w 19"/>
                    <a:gd name="T67" fmla="*/ 0 h 3"/>
                    <a:gd name="T68" fmla="*/ 16 w 19"/>
                    <a:gd name="T69" fmla="*/ 0 h 3"/>
                    <a:gd name="T70" fmla="*/ 17 w 19"/>
                    <a:gd name="T71" fmla="*/ 0 h 3"/>
                    <a:gd name="T72" fmla="*/ 17 w 19"/>
                    <a:gd name="T73" fmla="*/ 0 h 3"/>
                    <a:gd name="T74" fmla="*/ 17 w 19"/>
                    <a:gd name="T75" fmla="*/ 0 h 3"/>
                    <a:gd name="T76" fmla="*/ 18 w 19"/>
                    <a:gd name="T77" fmla="*/ 0 h 3"/>
                    <a:gd name="T78" fmla="*/ 19 w 19"/>
                    <a:gd name="T79" fmla="*/ 0 h 3"/>
                    <a:gd name="T80" fmla="*/ 19 w 19"/>
                    <a:gd name="T81" fmla="*/ 0 h 3"/>
                    <a:gd name="T82" fmla="*/ 19 w 19"/>
                    <a:gd name="T83" fmla="*/ 0 h 3"/>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 h="3">
                      <a:moveTo>
                        <a:pt x="0" y="2"/>
                      </a:moveTo>
                      <a:lnTo>
                        <a:pt x="1" y="3"/>
                      </a:lnTo>
                      <a:lnTo>
                        <a:pt x="1" y="2"/>
                      </a:lnTo>
                      <a:lnTo>
                        <a:pt x="2" y="2"/>
                      </a:lnTo>
                      <a:lnTo>
                        <a:pt x="3" y="2"/>
                      </a:lnTo>
                      <a:lnTo>
                        <a:pt x="4" y="2"/>
                      </a:lnTo>
                      <a:lnTo>
                        <a:pt x="5" y="2"/>
                      </a:lnTo>
                      <a:lnTo>
                        <a:pt x="6" y="2"/>
                      </a:lnTo>
                      <a:lnTo>
                        <a:pt x="7" y="2"/>
                      </a:lnTo>
                      <a:lnTo>
                        <a:pt x="8" y="2"/>
                      </a:lnTo>
                      <a:lnTo>
                        <a:pt x="9" y="1"/>
                      </a:lnTo>
                      <a:lnTo>
                        <a:pt x="10" y="1"/>
                      </a:lnTo>
                      <a:lnTo>
                        <a:pt x="11" y="1"/>
                      </a:lnTo>
                      <a:lnTo>
                        <a:pt x="12" y="1"/>
                      </a:lnTo>
                      <a:lnTo>
                        <a:pt x="13" y="1"/>
                      </a:lnTo>
                      <a:lnTo>
                        <a:pt x="14" y="0"/>
                      </a:lnTo>
                      <a:lnTo>
                        <a:pt x="15" y="0"/>
                      </a:lnTo>
                      <a:lnTo>
                        <a:pt x="16" y="0"/>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4" name="Freeform 12303"/>
                <p:cNvSpPr>
                  <a:spLocks/>
                </p:cNvSpPr>
                <p:nvPr/>
              </p:nvSpPr>
              <p:spPr bwMode="auto">
                <a:xfrm>
                  <a:off x="4662" y="1756"/>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5" name="Freeform 12304"/>
                <p:cNvSpPr>
                  <a:spLocks/>
                </p:cNvSpPr>
                <p:nvPr/>
              </p:nvSpPr>
              <p:spPr bwMode="auto">
                <a:xfrm>
                  <a:off x="4664"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6" name="Freeform 12305"/>
                <p:cNvSpPr>
                  <a:spLocks/>
                </p:cNvSpPr>
                <p:nvPr/>
              </p:nvSpPr>
              <p:spPr bwMode="auto">
                <a:xfrm>
                  <a:off x="4666" y="1756"/>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7" name="Freeform 12306"/>
                <p:cNvSpPr>
                  <a:spLocks/>
                </p:cNvSpPr>
                <p:nvPr/>
              </p:nvSpPr>
              <p:spPr bwMode="auto">
                <a:xfrm>
                  <a:off x="4668"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8" name="Freeform 12307"/>
                <p:cNvSpPr>
                  <a:spLocks/>
                </p:cNvSpPr>
                <p:nvPr/>
              </p:nvSpPr>
              <p:spPr bwMode="auto">
                <a:xfrm>
                  <a:off x="4669"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599" name="Freeform 12308"/>
                <p:cNvSpPr>
                  <a:spLocks/>
                </p:cNvSpPr>
                <p:nvPr/>
              </p:nvSpPr>
              <p:spPr bwMode="auto">
                <a:xfrm>
                  <a:off x="4671" y="175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0" name="Freeform 12309"/>
                <p:cNvSpPr>
                  <a:spLocks/>
                </p:cNvSpPr>
                <p:nvPr/>
              </p:nvSpPr>
              <p:spPr bwMode="auto">
                <a:xfrm>
                  <a:off x="4673"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1" name="Freeform 12310"/>
                <p:cNvSpPr>
                  <a:spLocks/>
                </p:cNvSpPr>
                <p:nvPr/>
              </p:nvSpPr>
              <p:spPr bwMode="auto">
                <a:xfrm>
                  <a:off x="4674"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2" name="Freeform 12311"/>
                <p:cNvSpPr>
                  <a:spLocks/>
                </p:cNvSpPr>
                <p:nvPr/>
              </p:nvSpPr>
              <p:spPr bwMode="auto">
                <a:xfrm>
                  <a:off x="4678"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3" name="Freeform 12312"/>
                <p:cNvSpPr>
                  <a:spLocks/>
                </p:cNvSpPr>
                <p:nvPr/>
              </p:nvSpPr>
              <p:spPr bwMode="auto">
                <a:xfrm>
                  <a:off x="4680"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4" name="Freeform 12313"/>
                <p:cNvSpPr>
                  <a:spLocks/>
                </p:cNvSpPr>
                <p:nvPr/>
              </p:nvSpPr>
              <p:spPr bwMode="auto">
                <a:xfrm>
                  <a:off x="4681" y="175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5" name="Freeform 12314"/>
                <p:cNvSpPr>
                  <a:spLocks/>
                </p:cNvSpPr>
                <p:nvPr/>
              </p:nvSpPr>
              <p:spPr bwMode="auto">
                <a:xfrm>
                  <a:off x="4685" y="1759"/>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6" name="Freeform 12315"/>
                <p:cNvSpPr>
                  <a:spLocks/>
                </p:cNvSpPr>
                <p:nvPr/>
              </p:nvSpPr>
              <p:spPr bwMode="auto">
                <a:xfrm>
                  <a:off x="4687"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7" name="Freeform 12316"/>
                <p:cNvSpPr>
                  <a:spLocks/>
                </p:cNvSpPr>
                <p:nvPr/>
              </p:nvSpPr>
              <p:spPr bwMode="auto">
                <a:xfrm>
                  <a:off x="4692" y="1759"/>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8" name="Freeform 12317"/>
                <p:cNvSpPr>
                  <a:spLocks/>
                </p:cNvSpPr>
                <p:nvPr/>
              </p:nvSpPr>
              <p:spPr bwMode="auto">
                <a:xfrm>
                  <a:off x="4699"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09" name="Freeform 12318"/>
                <p:cNvSpPr>
                  <a:spLocks/>
                </p:cNvSpPr>
                <p:nvPr/>
              </p:nvSpPr>
              <p:spPr bwMode="auto">
                <a:xfrm>
                  <a:off x="4704"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0" name="Freeform 12319"/>
                <p:cNvSpPr>
                  <a:spLocks/>
                </p:cNvSpPr>
                <p:nvPr/>
              </p:nvSpPr>
              <p:spPr bwMode="auto">
                <a:xfrm>
                  <a:off x="4706"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1" name="Freeform 12320"/>
                <p:cNvSpPr>
                  <a:spLocks/>
                </p:cNvSpPr>
                <p:nvPr/>
              </p:nvSpPr>
              <p:spPr bwMode="auto">
                <a:xfrm>
                  <a:off x="4711" y="1759"/>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2" name="Freeform 12321"/>
                <p:cNvSpPr>
                  <a:spLocks/>
                </p:cNvSpPr>
                <p:nvPr/>
              </p:nvSpPr>
              <p:spPr bwMode="auto">
                <a:xfrm>
                  <a:off x="4716"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3" name="Freeform 12322"/>
                <p:cNvSpPr>
                  <a:spLocks/>
                </p:cNvSpPr>
                <p:nvPr/>
              </p:nvSpPr>
              <p:spPr bwMode="auto">
                <a:xfrm>
                  <a:off x="4717" y="175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4" name="Freeform 12323"/>
                <p:cNvSpPr>
                  <a:spLocks/>
                </p:cNvSpPr>
                <p:nvPr/>
              </p:nvSpPr>
              <p:spPr bwMode="auto">
                <a:xfrm>
                  <a:off x="4721" y="1759"/>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5" name="Freeform 12324"/>
                <p:cNvSpPr>
                  <a:spLocks/>
                </p:cNvSpPr>
                <p:nvPr/>
              </p:nvSpPr>
              <p:spPr bwMode="auto">
                <a:xfrm>
                  <a:off x="4726"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6" name="Freeform 12325"/>
                <p:cNvSpPr>
                  <a:spLocks/>
                </p:cNvSpPr>
                <p:nvPr/>
              </p:nvSpPr>
              <p:spPr bwMode="auto">
                <a:xfrm>
                  <a:off x="4728"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7" name="Freeform 12326"/>
                <p:cNvSpPr>
                  <a:spLocks/>
                </p:cNvSpPr>
                <p:nvPr/>
              </p:nvSpPr>
              <p:spPr bwMode="auto">
                <a:xfrm>
                  <a:off x="4729" y="1759"/>
                  <a:ext cx="15" cy="1"/>
                </a:xfrm>
                <a:custGeom>
                  <a:avLst/>
                  <a:gdLst>
                    <a:gd name="T0" fmla="*/ 0 w 16"/>
                    <a:gd name="T1" fmla="*/ 0 h 1"/>
                    <a:gd name="T2" fmla="*/ 1 w 16"/>
                    <a:gd name="T3" fmla="*/ 0 h 1"/>
                    <a:gd name="T4" fmla="*/ 2 w 16"/>
                    <a:gd name="T5" fmla="*/ 0 h 1"/>
                    <a:gd name="T6" fmla="*/ 2 w 16"/>
                    <a:gd name="T7" fmla="*/ 0 h 1"/>
                    <a:gd name="T8" fmla="*/ 2 w 16"/>
                    <a:gd name="T9" fmla="*/ 0 h 1"/>
                    <a:gd name="T10" fmla="*/ 3 w 16"/>
                    <a:gd name="T11" fmla="*/ 0 h 1"/>
                    <a:gd name="T12" fmla="*/ 4 w 16"/>
                    <a:gd name="T13" fmla="*/ 0 h 1"/>
                    <a:gd name="T14" fmla="*/ 4 w 16"/>
                    <a:gd name="T15" fmla="*/ 0 h 1"/>
                    <a:gd name="T16" fmla="*/ 4 w 16"/>
                    <a:gd name="T17" fmla="*/ 0 h 1"/>
                    <a:gd name="T18" fmla="*/ 5 w 16"/>
                    <a:gd name="T19" fmla="*/ 0 h 1"/>
                    <a:gd name="T20" fmla="*/ 6 w 16"/>
                    <a:gd name="T21" fmla="*/ 0 h 1"/>
                    <a:gd name="T22" fmla="*/ 6 w 16"/>
                    <a:gd name="T23" fmla="*/ 0 h 1"/>
                    <a:gd name="T24" fmla="*/ 6 w 16"/>
                    <a:gd name="T25" fmla="*/ 0 h 1"/>
                    <a:gd name="T26" fmla="*/ 7 w 16"/>
                    <a:gd name="T27" fmla="*/ 0 h 1"/>
                    <a:gd name="T28" fmla="*/ 7 w 16"/>
                    <a:gd name="T29" fmla="*/ 0 h 1"/>
                    <a:gd name="T30" fmla="*/ 7 w 16"/>
                    <a:gd name="T31" fmla="*/ 0 h 1"/>
                    <a:gd name="T32" fmla="*/ 8 w 16"/>
                    <a:gd name="T33" fmla="*/ 0 h 1"/>
                    <a:gd name="T34" fmla="*/ 8 w 16"/>
                    <a:gd name="T35" fmla="*/ 0 h 1"/>
                    <a:gd name="T36" fmla="*/ 8 w 16"/>
                    <a:gd name="T37" fmla="*/ 0 h 1"/>
                    <a:gd name="T38" fmla="*/ 8 w 16"/>
                    <a:gd name="T39" fmla="*/ 0 h 1"/>
                    <a:gd name="T40" fmla="*/ 8 w 16"/>
                    <a:gd name="T41" fmla="*/ 0 h 1"/>
                    <a:gd name="T42" fmla="*/ 8 w 16"/>
                    <a:gd name="T43" fmla="*/ 0 h 1"/>
                    <a:gd name="T44" fmla="*/ 8 w 16"/>
                    <a:gd name="T45" fmla="*/ 0 h 1"/>
                    <a:gd name="T46" fmla="*/ 8 w 16"/>
                    <a:gd name="T47" fmla="*/ 0 h 1"/>
                    <a:gd name="T48" fmla="*/ 8 w 16"/>
                    <a:gd name="T49" fmla="*/ 0 h 1"/>
                    <a:gd name="T50" fmla="*/ 8 w 16"/>
                    <a:gd name="T51" fmla="*/ 0 h 1"/>
                    <a:gd name="T52" fmla="*/ 8 w 16"/>
                    <a:gd name="T53" fmla="*/ 0 h 1"/>
                    <a:gd name="T54" fmla="*/ 8 w 16"/>
                    <a:gd name="T55" fmla="*/ 0 h 1"/>
                    <a:gd name="T56" fmla="*/ 8 w 16"/>
                    <a:gd name="T57" fmla="*/ 0 h 1"/>
                    <a:gd name="T58" fmla="*/ 8 w 16"/>
                    <a:gd name="T59" fmla="*/ 0 h 1"/>
                    <a:gd name="T60" fmla="*/ 8 w 16"/>
                    <a:gd name="T61" fmla="*/ 0 h 1"/>
                    <a:gd name="T62" fmla="*/ 8 w 16"/>
                    <a:gd name="T63" fmla="*/ 0 h 1"/>
                    <a:gd name="T64" fmla="*/ 8 w 16"/>
                    <a:gd name="T65" fmla="*/ 0 h 1"/>
                    <a:gd name="T66" fmla="*/ 8 w 16"/>
                    <a:gd name="T67" fmla="*/ 0 h 1"/>
                    <a:gd name="T68" fmla="*/ 8 w 16"/>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8" name="Freeform 12327"/>
                <p:cNvSpPr>
                  <a:spLocks/>
                </p:cNvSpPr>
                <p:nvPr/>
              </p:nvSpPr>
              <p:spPr bwMode="auto">
                <a:xfrm>
                  <a:off x="4744" y="1759"/>
                  <a:ext cx="15" cy="1"/>
                </a:xfrm>
                <a:custGeom>
                  <a:avLst/>
                  <a:gdLst>
                    <a:gd name="T0" fmla="*/ 0 w 15"/>
                    <a:gd name="T1" fmla="*/ 0 h 1"/>
                    <a:gd name="T2" fmla="*/ 1 w 15"/>
                    <a:gd name="T3" fmla="*/ 1 h 1"/>
                    <a:gd name="T4" fmla="*/ 2 w 15"/>
                    <a:gd name="T5" fmla="*/ 0 h 1"/>
                    <a:gd name="T6" fmla="*/ 2 w 15"/>
                    <a:gd name="T7" fmla="*/ 0 h 1"/>
                    <a:gd name="T8" fmla="*/ 2 w 15"/>
                    <a:gd name="T9" fmla="*/ 0 h 1"/>
                    <a:gd name="T10" fmla="*/ 3 w 15"/>
                    <a:gd name="T11" fmla="*/ 0 h 1"/>
                    <a:gd name="T12" fmla="*/ 3 w 15"/>
                    <a:gd name="T13" fmla="*/ 0 h 1"/>
                    <a:gd name="T14" fmla="*/ 3 w 15"/>
                    <a:gd name="T15" fmla="*/ 0 h 1"/>
                    <a:gd name="T16" fmla="*/ 4 w 15"/>
                    <a:gd name="T17" fmla="*/ 0 h 1"/>
                    <a:gd name="T18" fmla="*/ 5 w 15"/>
                    <a:gd name="T19" fmla="*/ 0 h 1"/>
                    <a:gd name="T20" fmla="*/ 5 w 15"/>
                    <a:gd name="T21" fmla="*/ 0 h 1"/>
                    <a:gd name="T22" fmla="*/ 5 w 15"/>
                    <a:gd name="T23" fmla="*/ 0 h 1"/>
                    <a:gd name="T24" fmla="*/ 6 w 15"/>
                    <a:gd name="T25" fmla="*/ 0 h 1"/>
                    <a:gd name="T26" fmla="*/ 7 w 15"/>
                    <a:gd name="T27" fmla="*/ 0 h 1"/>
                    <a:gd name="T28" fmla="*/ 7 w 15"/>
                    <a:gd name="T29" fmla="*/ 0 h 1"/>
                    <a:gd name="T30" fmla="*/ 7 w 15"/>
                    <a:gd name="T31" fmla="*/ 0 h 1"/>
                    <a:gd name="T32" fmla="*/ 8 w 15"/>
                    <a:gd name="T33" fmla="*/ 0 h 1"/>
                    <a:gd name="T34" fmla="*/ 9 w 15"/>
                    <a:gd name="T35" fmla="*/ 0 h 1"/>
                    <a:gd name="T36" fmla="*/ 9 w 15"/>
                    <a:gd name="T37" fmla="*/ 0 h 1"/>
                    <a:gd name="T38" fmla="*/ 9 w 15"/>
                    <a:gd name="T39" fmla="*/ 0 h 1"/>
                    <a:gd name="T40" fmla="*/ 10 w 15"/>
                    <a:gd name="T41" fmla="*/ 0 h 1"/>
                    <a:gd name="T42" fmla="*/ 10 w 15"/>
                    <a:gd name="T43" fmla="*/ 0 h 1"/>
                    <a:gd name="T44" fmla="*/ 10 w 15"/>
                    <a:gd name="T45" fmla="*/ 0 h 1"/>
                    <a:gd name="T46" fmla="*/ 11 w 15"/>
                    <a:gd name="T47" fmla="*/ 0 h 1"/>
                    <a:gd name="T48" fmla="*/ 12 w 15"/>
                    <a:gd name="T49" fmla="*/ 0 h 1"/>
                    <a:gd name="T50" fmla="*/ 12 w 15"/>
                    <a:gd name="T51" fmla="*/ 0 h 1"/>
                    <a:gd name="T52" fmla="*/ 12 w 15"/>
                    <a:gd name="T53" fmla="*/ 0 h 1"/>
                    <a:gd name="T54" fmla="*/ 13 w 15"/>
                    <a:gd name="T55" fmla="*/ 0 h 1"/>
                    <a:gd name="T56" fmla="*/ 14 w 15"/>
                    <a:gd name="T57" fmla="*/ 0 h 1"/>
                    <a:gd name="T58" fmla="*/ 14 w 15"/>
                    <a:gd name="T59" fmla="*/ 0 h 1"/>
                    <a:gd name="T60" fmla="*/ 14 w 15"/>
                    <a:gd name="T61" fmla="*/ 0 h 1"/>
                    <a:gd name="T62" fmla="*/ 15 w 15"/>
                    <a:gd name="T63" fmla="*/ 0 h 1"/>
                    <a:gd name="T64" fmla="*/ 15 w 15"/>
                    <a:gd name="T65" fmla="*/ 0 h 1"/>
                    <a:gd name="T66" fmla="*/ 15 w 15"/>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5" h="1">
                      <a:moveTo>
                        <a:pt x="0" y="0"/>
                      </a:moveTo>
                      <a:lnTo>
                        <a:pt x="1" y="1"/>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19" name="Freeform 12328"/>
                <p:cNvSpPr>
                  <a:spLocks/>
                </p:cNvSpPr>
                <p:nvPr/>
              </p:nvSpPr>
              <p:spPr bwMode="auto">
                <a:xfrm>
                  <a:off x="4759" y="1759"/>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0" name="Freeform 12329"/>
                <p:cNvSpPr>
                  <a:spLocks/>
                </p:cNvSpPr>
                <p:nvPr/>
              </p:nvSpPr>
              <p:spPr bwMode="auto">
                <a:xfrm>
                  <a:off x="4760" y="1756"/>
                  <a:ext cx="16" cy="3"/>
                </a:xfrm>
                <a:custGeom>
                  <a:avLst/>
                  <a:gdLst>
                    <a:gd name="T0" fmla="*/ 0 w 16"/>
                    <a:gd name="T1" fmla="*/ 3 h 3"/>
                    <a:gd name="T2" fmla="*/ 1 w 16"/>
                    <a:gd name="T3" fmla="*/ 3 h 3"/>
                    <a:gd name="T4" fmla="*/ 2 w 16"/>
                    <a:gd name="T5" fmla="*/ 3 h 3"/>
                    <a:gd name="T6" fmla="*/ 2 w 16"/>
                    <a:gd name="T7" fmla="*/ 3 h 3"/>
                    <a:gd name="T8" fmla="*/ 2 w 16"/>
                    <a:gd name="T9" fmla="*/ 3 h 3"/>
                    <a:gd name="T10" fmla="*/ 3 w 16"/>
                    <a:gd name="T11" fmla="*/ 3 h 3"/>
                    <a:gd name="T12" fmla="*/ 4 w 16"/>
                    <a:gd name="T13" fmla="*/ 2 h 3"/>
                    <a:gd name="T14" fmla="*/ 4 w 16"/>
                    <a:gd name="T15" fmla="*/ 2 h 3"/>
                    <a:gd name="T16" fmla="*/ 4 w 16"/>
                    <a:gd name="T17" fmla="*/ 2 h 3"/>
                    <a:gd name="T18" fmla="*/ 5 w 16"/>
                    <a:gd name="T19" fmla="*/ 2 h 3"/>
                    <a:gd name="T20" fmla="*/ 5 w 16"/>
                    <a:gd name="T21" fmla="*/ 2 h 3"/>
                    <a:gd name="T22" fmla="*/ 5 w 16"/>
                    <a:gd name="T23" fmla="*/ 2 h 3"/>
                    <a:gd name="T24" fmla="*/ 6 w 16"/>
                    <a:gd name="T25" fmla="*/ 2 h 3"/>
                    <a:gd name="T26" fmla="*/ 7 w 16"/>
                    <a:gd name="T27" fmla="*/ 2 h 3"/>
                    <a:gd name="T28" fmla="*/ 7 w 16"/>
                    <a:gd name="T29" fmla="*/ 2 h 3"/>
                    <a:gd name="T30" fmla="*/ 7 w 16"/>
                    <a:gd name="T31" fmla="*/ 2 h 3"/>
                    <a:gd name="T32" fmla="*/ 8 w 16"/>
                    <a:gd name="T33" fmla="*/ 1 h 3"/>
                    <a:gd name="T34" fmla="*/ 9 w 16"/>
                    <a:gd name="T35" fmla="*/ 1 h 3"/>
                    <a:gd name="T36" fmla="*/ 9 w 16"/>
                    <a:gd name="T37" fmla="*/ 1 h 3"/>
                    <a:gd name="T38" fmla="*/ 9 w 16"/>
                    <a:gd name="T39" fmla="*/ 1 h 3"/>
                    <a:gd name="T40" fmla="*/ 10 w 16"/>
                    <a:gd name="T41" fmla="*/ 1 h 3"/>
                    <a:gd name="T42" fmla="*/ 11 w 16"/>
                    <a:gd name="T43" fmla="*/ 1 h 3"/>
                    <a:gd name="T44" fmla="*/ 11 w 16"/>
                    <a:gd name="T45" fmla="*/ 1 h 3"/>
                    <a:gd name="T46" fmla="*/ 11 w 16"/>
                    <a:gd name="T47" fmla="*/ 1 h 3"/>
                    <a:gd name="T48" fmla="*/ 12 w 16"/>
                    <a:gd name="T49" fmla="*/ 1 h 3"/>
                    <a:gd name="T50" fmla="*/ 12 w 16"/>
                    <a:gd name="T51" fmla="*/ 1 h 3"/>
                    <a:gd name="T52" fmla="*/ 12 w 16"/>
                    <a:gd name="T53" fmla="*/ 0 h 3"/>
                    <a:gd name="T54" fmla="*/ 13 w 16"/>
                    <a:gd name="T55" fmla="*/ 0 h 3"/>
                    <a:gd name="T56" fmla="*/ 14 w 16"/>
                    <a:gd name="T57" fmla="*/ 0 h 3"/>
                    <a:gd name="T58" fmla="*/ 14 w 16"/>
                    <a:gd name="T59" fmla="*/ 0 h 3"/>
                    <a:gd name="T60" fmla="*/ 14 w 16"/>
                    <a:gd name="T61" fmla="*/ 0 h 3"/>
                    <a:gd name="T62" fmla="*/ 15 w 16"/>
                    <a:gd name="T63" fmla="*/ 0 h 3"/>
                    <a:gd name="T64" fmla="*/ 16 w 16"/>
                    <a:gd name="T65" fmla="*/ 0 h 3"/>
                    <a:gd name="T66" fmla="*/ 16 w 16"/>
                    <a:gd name="T67" fmla="*/ 0 h 3"/>
                    <a:gd name="T68" fmla="*/ 16 w 16"/>
                    <a:gd name="T69" fmla="*/ 0 h 3"/>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3">
                      <a:moveTo>
                        <a:pt x="0" y="3"/>
                      </a:moveTo>
                      <a:lnTo>
                        <a:pt x="1" y="3"/>
                      </a:lnTo>
                      <a:lnTo>
                        <a:pt x="2" y="3"/>
                      </a:lnTo>
                      <a:lnTo>
                        <a:pt x="3" y="3"/>
                      </a:lnTo>
                      <a:lnTo>
                        <a:pt x="4" y="2"/>
                      </a:lnTo>
                      <a:lnTo>
                        <a:pt x="5" y="2"/>
                      </a:lnTo>
                      <a:lnTo>
                        <a:pt x="6" y="2"/>
                      </a:lnTo>
                      <a:lnTo>
                        <a:pt x="7" y="2"/>
                      </a:lnTo>
                      <a:lnTo>
                        <a:pt x="8" y="1"/>
                      </a:lnTo>
                      <a:lnTo>
                        <a:pt x="9" y="1"/>
                      </a:lnTo>
                      <a:lnTo>
                        <a:pt x="10" y="1"/>
                      </a:lnTo>
                      <a:lnTo>
                        <a:pt x="11" y="1"/>
                      </a:lnTo>
                      <a:lnTo>
                        <a:pt x="12" y="1"/>
                      </a:lnTo>
                      <a:lnTo>
                        <a:pt x="12" y="0"/>
                      </a:lnTo>
                      <a:lnTo>
                        <a:pt x="13" y="0"/>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1" name="Freeform 12330"/>
                <p:cNvSpPr>
                  <a:spLocks/>
                </p:cNvSpPr>
                <p:nvPr/>
              </p:nvSpPr>
              <p:spPr bwMode="auto">
                <a:xfrm>
                  <a:off x="4776" y="1756"/>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2" name="Freeform 12331"/>
                <p:cNvSpPr>
                  <a:spLocks/>
                </p:cNvSpPr>
                <p:nvPr/>
              </p:nvSpPr>
              <p:spPr bwMode="auto">
                <a:xfrm>
                  <a:off x="4779"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3" name="Freeform 12332"/>
                <p:cNvSpPr>
                  <a:spLocks/>
                </p:cNvSpPr>
                <p:nvPr/>
              </p:nvSpPr>
              <p:spPr bwMode="auto">
                <a:xfrm>
                  <a:off x="4781" y="1757"/>
                  <a:ext cx="2" cy="1"/>
                </a:xfrm>
                <a:custGeom>
                  <a:avLst/>
                  <a:gdLst>
                    <a:gd name="T0" fmla="*/ 0 w 3"/>
                    <a:gd name="T1" fmla="*/ 0 h 1"/>
                    <a:gd name="T2" fmla="*/ 1 w 3"/>
                    <a:gd name="T3" fmla="*/ 0 h 1"/>
                    <a:gd name="T4" fmla="*/ 1 w 3"/>
                    <a:gd name="T5" fmla="*/ 0 h 1"/>
                    <a:gd name="T6" fmla="*/ 1 w 3"/>
                    <a:gd name="T7" fmla="*/ 1 h 1"/>
                    <a:gd name="T8" fmla="*/ 1 w 3"/>
                    <a:gd name="T9" fmla="*/ 0 h 1"/>
                    <a:gd name="T10" fmla="*/ 1 w 3"/>
                    <a:gd name="T11" fmla="*/ 0 h 1"/>
                    <a:gd name="T12" fmla="*/ 1 w 3"/>
                    <a:gd name="T13" fmla="*/ 1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2" y="1"/>
                      </a:lnTo>
                      <a:lnTo>
                        <a:pt x="2" y="0"/>
                      </a:lnTo>
                      <a:lnTo>
                        <a:pt x="3" y="0"/>
                      </a:lnTo>
                      <a:lnTo>
                        <a:pt x="3" y="1"/>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4" name="Freeform 12333"/>
                <p:cNvSpPr>
                  <a:spLocks/>
                </p:cNvSpPr>
                <p:nvPr/>
              </p:nvSpPr>
              <p:spPr bwMode="auto">
                <a:xfrm>
                  <a:off x="4783"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5" name="Freeform 12334"/>
                <p:cNvSpPr>
                  <a:spLocks/>
                </p:cNvSpPr>
                <p:nvPr/>
              </p:nvSpPr>
              <p:spPr bwMode="auto">
                <a:xfrm>
                  <a:off x="4787" y="1758"/>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6" name="Freeform 12335"/>
                <p:cNvSpPr>
                  <a:spLocks/>
                </p:cNvSpPr>
                <p:nvPr/>
              </p:nvSpPr>
              <p:spPr bwMode="auto">
                <a:xfrm>
                  <a:off x="4790" y="1757"/>
                  <a:ext cx="9"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1 h 1"/>
                    <a:gd name="T12" fmla="*/ 4 w 9"/>
                    <a:gd name="T13" fmla="*/ 1 h 1"/>
                    <a:gd name="T14" fmla="*/ 4 w 9"/>
                    <a:gd name="T15" fmla="*/ 1 h 1"/>
                    <a:gd name="T16" fmla="*/ 4 w 9"/>
                    <a:gd name="T17" fmla="*/ 1 h 1"/>
                    <a:gd name="T18" fmla="*/ 5 w 9"/>
                    <a:gd name="T19" fmla="*/ 0 h 1"/>
                    <a:gd name="T20" fmla="*/ 5 w 9"/>
                    <a:gd name="T21" fmla="*/ 1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4" y="1"/>
                      </a:lnTo>
                      <a:lnTo>
                        <a:pt x="5" y="0"/>
                      </a:lnTo>
                      <a:lnTo>
                        <a:pt x="5" y="1"/>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7" name="Freeform 12336"/>
                <p:cNvSpPr>
                  <a:spLocks/>
                </p:cNvSpPr>
                <p:nvPr/>
              </p:nvSpPr>
              <p:spPr bwMode="auto">
                <a:xfrm>
                  <a:off x="4799" y="175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8" name="Freeform 12337"/>
                <p:cNvSpPr>
                  <a:spLocks/>
                </p:cNvSpPr>
                <p:nvPr/>
              </p:nvSpPr>
              <p:spPr bwMode="auto">
                <a:xfrm>
                  <a:off x="4801"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29" name="Freeform 12338"/>
                <p:cNvSpPr>
                  <a:spLocks/>
                </p:cNvSpPr>
                <p:nvPr/>
              </p:nvSpPr>
              <p:spPr bwMode="auto">
                <a:xfrm>
                  <a:off x="4802" y="1757"/>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0" name="Freeform 12339"/>
                <p:cNvSpPr>
                  <a:spLocks/>
                </p:cNvSpPr>
                <p:nvPr/>
              </p:nvSpPr>
              <p:spPr bwMode="auto">
                <a:xfrm>
                  <a:off x="4804" y="1758"/>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1" name="Freeform 12340"/>
                <p:cNvSpPr>
                  <a:spLocks/>
                </p:cNvSpPr>
                <p:nvPr/>
              </p:nvSpPr>
              <p:spPr bwMode="auto">
                <a:xfrm>
                  <a:off x="4807"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2" name="Freeform 12341"/>
                <p:cNvSpPr>
                  <a:spLocks/>
                </p:cNvSpPr>
                <p:nvPr/>
              </p:nvSpPr>
              <p:spPr bwMode="auto">
                <a:xfrm>
                  <a:off x="4808"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3" name="Freeform 12342"/>
                <p:cNvSpPr>
                  <a:spLocks/>
                </p:cNvSpPr>
                <p:nvPr/>
              </p:nvSpPr>
              <p:spPr bwMode="auto">
                <a:xfrm>
                  <a:off x="4810" y="1758"/>
                  <a:ext cx="3" cy="1"/>
                </a:xfrm>
                <a:custGeom>
                  <a:avLst/>
                  <a:gdLst>
                    <a:gd name="T0" fmla="*/ 0 w 3"/>
                    <a:gd name="T1" fmla="*/ 0 h 1"/>
                    <a:gd name="T2" fmla="*/ 1 w 3"/>
                    <a:gd name="T3" fmla="*/ 1 h 1"/>
                    <a:gd name="T4" fmla="*/ 2 w 3"/>
                    <a:gd name="T5" fmla="*/ 1 h 1"/>
                    <a:gd name="T6" fmla="*/ 2 w 3"/>
                    <a:gd name="T7" fmla="*/ 1 h 1"/>
                    <a:gd name="T8" fmla="*/ 2 w 3"/>
                    <a:gd name="T9" fmla="*/ 1 h 1"/>
                    <a:gd name="T10" fmla="*/ 3 w 3"/>
                    <a:gd name="T11" fmla="*/ 1 h 1"/>
                    <a:gd name="T12" fmla="*/ 3 w 3"/>
                    <a:gd name="T13" fmla="*/ 1 h 1"/>
                    <a:gd name="T14" fmla="*/ 3 w 3"/>
                    <a:gd name="T15" fmla="*/ 1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2" y="1"/>
                      </a:lnTo>
                      <a:lnTo>
                        <a:pt x="3"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4" name="Freeform 12343"/>
                <p:cNvSpPr>
                  <a:spLocks/>
                </p:cNvSpPr>
                <p:nvPr/>
              </p:nvSpPr>
              <p:spPr bwMode="auto">
                <a:xfrm>
                  <a:off x="4813"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5" name="Freeform 12344"/>
                <p:cNvSpPr>
                  <a:spLocks/>
                </p:cNvSpPr>
                <p:nvPr/>
              </p:nvSpPr>
              <p:spPr bwMode="auto">
                <a:xfrm>
                  <a:off x="4815" y="175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6" name="Freeform 12345"/>
                <p:cNvSpPr>
                  <a:spLocks/>
                </p:cNvSpPr>
                <p:nvPr/>
              </p:nvSpPr>
              <p:spPr bwMode="auto">
                <a:xfrm>
                  <a:off x="4820" y="175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7" name="Freeform 12346"/>
                <p:cNvSpPr>
                  <a:spLocks/>
                </p:cNvSpPr>
                <p:nvPr/>
              </p:nvSpPr>
              <p:spPr bwMode="auto">
                <a:xfrm>
                  <a:off x="4822" y="1759"/>
                  <a:ext cx="4" cy="1"/>
                </a:xfrm>
                <a:custGeom>
                  <a:avLst/>
                  <a:gdLst>
                    <a:gd name="T0" fmla="*/ 0 w 4"/>
                    <a:gd name="T1" fmla="*/ 0 h 1"/>
                    <a:gd name="T2" fmla="*/ 1 w 4"/>
                    <a:gd name="T3" fmla="*/ 0 h 1"/>
                    <a:gd name="T4" fmla="*/ 2 w 4"/>
                    <a:gd name="T5" fmla="*/ 0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2" y="1"/>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8" name="Freeform 12347"/>
                <p:cNvSpPr>
                  <a:spLocks/>
                </p:cNvSpPr>
                <p:nvPr/>
              </p:nvSpPr>
              <p:spPr bwMode="auto">
                <a:xfrm>
                  <a:off x="4826" y="1759"/>
                  <a:ext cx="3" cy="1"/>
                </a:xfrm>
                <a:custGeom>
                  <a:avLst/>
                  <a:gdLst>
                    <a:gd name="T0" fmla="*/ 0 w 3"/>
                    <a:gd name="T1" fmla="*/ 0 h 1"/>
                    <a:gd name="T2" fmla="*/ 1 w 3"/>
                    <a:gd name="T3" fmla="*/ 1 h 1"/>
                    <a:gd name="T4" fmla="*/ 1 w 3"/>
                    <a:gd name="T5" fmla="*/ 1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39" name="Freeform 12348"/>
                <p:cNvSpPr>
                  <a:spLocks/>
                </p:cNvSpPr>
                <p:nvPr/>
              </p:nvSpPr>
              <p:spPr bwMode="auto">
                <a:xfrm>
                  <a:off x="4829" y="1759"/>
                  <a:ext cx="9" cy="1"/>
                </a:xfrm>
                <a:custGeom>
                  <a:avLst/>
                  <a:gdLst>
                    <a:gd name="T0" fmla="*/ 0 w 10"/>
                    <a:gd name="T1" fmla="*/ 0 h 1"/>
                    <a:gd name="T2" fmla="*/ 1 w 10"/>
                    <a:gd name="T3" fmla="*/ 0 h 1"/>
                    <a:gd name="T4" fmla="*/ 2 w 10"/>
                    <a:gd name="T5" fmla="*/ 0 h 1"/>
                    <a:gd name="T6" fmla="*/ 2 w 10"/>
                    <a:gd name="T7" fmla="*/ 0 h 1"/>
                    <a:gd name="T8" fmla="*/ 2 w 10"/>
                    <a:gd name="T9" fmla="*/ 0 h 1"/>
                    <a:gd name="T10" fmla="*/ 3 w 10"/>
                    <a:gd name="T11" fmla="*/ 0 h 1"/>
                    <a:gd name="T12" fmla="*/ 3 w 10"/>
                    <a:gd name="T13" fmla="*/ 0 h 1"/>
                    <a:gd name="T14" fmla="*/ 3 w 10"/>
                    <a:gd name="T15" fmla="*/ 0 h 1"/>
                    <a:gd name="T16" fmla="*/ 4 w 10"/>
                    <a:gd name="T17" fmla="*/ 0 h 1"/>
                    <a:gd name="T18" fmla="*/ 5 w 10"/>
                    <a:gd name="T19" fmla="*/ 0 h 1"/>
                    <a:gd name="T20" fmla="*/ 5 w 10"/>
                    <a:gd name="T21" fmla="*/ 0 h 1"/>
                    <a:gd name="T22" fmla="*/ 5 w 10"/>
                    <a:gd name="T23" fmla="*/ 0 h 1"/>
                    <a:gd name="T24" fmla="*/ 5 w 10"/>
                    <a:gd name="T25" fmla="*/ 0 h 1"/>
                    <a:gd name="T26" fmla="*/ 5 w 10"/>
                    <a:gd name="T27" fmla="*/ 0 h 1"/>
                    <a:gd name="T28" fmla="*/ 5 w 10"/>
                    <a:gd name="T29" fmla="*/ 0 h 1"/>
                    <a:gd name="T30" fmla="*/ 5 w 10"/>
                    <a:gd name="T31" fmla="*/ 0 h 1"/>
                    <a:gd name="T32" fmla="*/ 5 w 10"/>
                    <a:gd name="T33" fmla="*/ 0 h 1"/>
                    <a:gd name="T34" fmla="*/ 5 w 10"/>
                    <a:gd name="T35" fmla="*/ 0 h 1"/>
                    <a:gd name="T36" fmla="*/ 5 w 10"/>
                    <a:gd name="T37" fmla="*/ 0 h 1"/>
                    <a:gd name="T38" fmla="*/ 5 w 10"/>
                    <a:gd name="T39" fmla="*/ 0 h 1"/>
                    <a:gd name="T40" fmla="*/ 5 w 10"/>
                    <a:gd name="T41" fmla="*/ 0 h 1"/>
                    <a:gd name="T42" fmla="*/ 5 w 10"/>
                    <a:gd name="T43" fmla="*/ 0 h 1"/>
                    <a:gd name="T44" fmla="*/ 5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0" name="Freeform 12349"/>
                <p:cNvSpPr>
                  <a:spLocks/>
                </p:cNvSpPr>
                <p:nvPr/>
              </p:nvSpPr>
              <p:spPr bwMode="auto">
                <a:xfrm>
                  <a:off x="4838" y="1758"/>
                  <a:ext cx="7" cy="1"/>
                </a:xfrm>
                <a:custGeom>
                  <a:avLst/>
                  <a:gdLst>
                    <a:gd name="T0" fmla="*/ 0 w 7"/>
                    <a:gd name="T1" fmla="*/ 1 h 1"/>
                    <a:gd name="T2" fmla="*/ 1 w 7"/>
                    <a:gd name="T3" fmla="*/ 1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1" name="Freeform 12350"/>
                <p:cNvSpPr>
                  <a:spLocks/>
                </p:cNvSpPr>
                <p:nvPr/>
              </p:nvSpPr>
              <p:spPr bwMode="auto">
                <a:xfrm>
                  <a:off x="4845"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2" name="Freeform 12351"/>
                <p:cNvSpPr>
                  <a:spLocks/>
                </p:cNvSpPr>
                <p:nvPr/>
              </p:nvSpPr>
              <p:spPr bwMode="auto">
                <a:xfrm>
                  <a:off x="4847" y="1758"/>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3" name="Freeform 12352"/>
                <p:cNvSpPr>
                  <a:spLocks/>
                </p:cNvSpPr>
                <p:nvPr/>
              </p:nvSpPr>
              <p:spPr bwMode="auto">
                <a:xfrm>
                  <a:off x="4849" y="175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4" name="Freeform 12353"/>
                <p:cNvSpPr>
                  <a:spLocks/>
                </p:cNvSpPr>
                <p:nvPr/>
              </p:nvSpPr>
              <p:spPr bwMode="auto">
                <a:xfrm>
                  <a:off x="4850" y="175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5" name="Freeform 12354"/>
                <p:cNvSpPr>
                  <a:spLocks/>
                </p:cNvSpPr>
                <p:nvPr/>
              </p:nvSpPr>
              <p:spPr bwMode="auto">
                <a:xfrm>
                  <a:off x="4854" y="1759"/>
                  <a:ext cx="7"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3 w 8"/>
                    <a:gd name="T13" fmla="*/ 0 h 1"/>
                    <a:gd name="T14" fmla="*/ 3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4 w 8"/>
                    <a:gd name="T35" fmla="*/ 0 h 1"/>
                    <a:gd name="T36" fmla="*/ 4 w 8"/>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6" name="Freeform 12355"/>
                <p:cNvSpPr>
                  <a:spLocks/>
                </p:cNvSpPr>
                <p:nvPr/>
              </p:nvSpPr>
              <p:spPr bwMode="auto">
                <a:xfrm>
                  <a:off x="4861" y="1759"/>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7" name="Freeform 12356"/>
                <p:cNvSpPr>
                  <a:spLocks/>
                </p:cNvSpPr>
                <p:nvPr/>
              </p:nvSpPr>
              <p:spPr bwMode="auto">
                <a:xfrm>
                  <a:off x="4868" y="1758"/>
                  <a:ext cx="15" cy="1"/>
                </a:xfrm>
                <a:custGeom>
                  <a:avLst/>
                  <a:gdLst>
                    <a:gd name="T0" fmla="*/ 0 w 16"/>
                    <a:gd name="T1" fmla="*/ 1 h 1"/>
                    <a:gd name="T2" fmla="*/ 1 w 16"/>
                    <a:gd name="T3" fmla="*/ 1 h 1"/>
                    <a:gd name="T4" fmla="*/ 2 w 16"/>
                    <a:gd name="T5" fmla="*/ 1 h 1"/>
                    <a:gd name="T6" fmla="*/ 2 w 16"/>
                    <a:gd name="T7" fmla="*/ 1 h 1"/>
                    <a:gd name="T8" fmla="*/ 2 w 16"/>
                    <a:gd name="T9" fmla="*/ 1 h 1"/>
                    <a:gd name="T10" fmla="*/ 3 w 16"/>
                    <a:gd name="T11" fmla="*/ 1 h 1"/>
                    <a:gd name="T12" fmla="*/ 4 w 16"/>
                    <a:gd name="T13" fmla="*/ 1 h 1"/>
                    <a:gd name="T14" fmla="*/ 4 w 16"/>
                    <a:gd name="T15" fmla="*/ 1 h 1"/>
                    <a:gd name="T16" fmla="*/ 4 w 16"/>
                    <a:gd name="T17" fmla="*/ 1 h 1"/>
                    <a:gd name="T18" fmla="*/ 5 w 16"/>
                    <a:gd name="T19" fmla="*/ 1 h 1"/>
                    <a:gd name="T20" fmla="*/ 6 w 16"/>
                    <a:gd name="T21" fmla="*/ 1 h 1"/>
                    <a:gd name="T22" fmla="*/ 6 w 16"/>
                    <a:gd name="T23" fmla="*/ 1 h 1"/>
                    <a:gd name="T24" fmla="*/ 6 w 16"/>
                    <a:gd name="T25" fmla="*/ 1 h 1"/>
                    <a:gd name="T26" fmla="*/ 7 w 16"/>
                    <a:gd name="T27" fmla="*/ 1 h 1"/>
                    <a:gd name="T28" fmla="*/ 7 w 16"/>
                    <a:gd name="T29" fmla="*/ 1 h 1"/>
                    <a:gd name="T30" fmla="*/ 7 w 16"/>
                    <a:gd name="T31" fmla="*/ 1 h 1"/>
                    <a:gd name="T32" fmla="*/ 8 w 16"/>
                    <a:gd name="T33" fmla="*/ 1 h 1"/>
                    <a:gd name="T34" fmla="*/ 8 w 16"/>
                    <a:gd name="T35" fmla="*/ 1 h 1"/>
                    <a:gd name="T36" fmla="*/ 8 w 16"/>
                    <a:gd name="T37" fmla="*/ 1 h 1"/>
                    <a:gd name="T38" fmla="*/ 8 w 16"/>
                    <a:gd name="T39" fmla="*/ 1 h 1"/>
                    <a:gd name="T40" fmla="*/ 8 w 16"/>
                    <a:gd name="T41" fmla="*/ 1 h 1"/>
                    <a:gd name="T42" fmla="*/ 8 w 16"/>
                    <a:gd name="T43" fmla="*/ 1 h 1"/>
                    <a:gd name="T44" fmla="*/ 8 w 16"/>
                    <a:gd name="T45" fmla="*/ 1 h 1"/>
                    <a:gd name="T46" fmla="*/ 8 w 16"/>
                    <a:gd name="T47" fmla="*/ 1 h 1"/>
                    <a:gd name="T48" fmla="*/ 8 w 16"/>
                    <a:gd name="T49" fmla="*/ 1 h 1"/>
                    <a:gd name="T50" fmla="*/ 8 w 16"/>
                    <a:gd name="T51" fmla="*/ 1 h 1"/>
                    <a:gd name="T52" fmla="*/ 8 w 16"/>
                    <a:gd name="T53" fmla="*/ 1 h 1"/>
                    <a:gd name="T54" fmla="*/ 8 w 16"/>
                    <a:gd name="T55" fmla="*/ 1 h 1"/>
                    <a:gd name="T56" fmla="*/ 8 w 16"/>
                    <a:gd name="T57" fmla="*/ 1 h 1"/>
                    <a:gd name="T58" fmla="*/ 8 w 16"/>
                    <a:gd name="T59" fmla="*/ 1 h 1"/>
                    <a:gd name="T60" fmla="*/ 8 w 16"/>
                    <a:gd name="T61" fmla="*/ 1 h 1"/>
                    <a:gd name="T62" fmla="*/ 8 w 16"/>
                    <a:gd name="T63" fmla="*/ 1 h 1"/>
                    <a:gd name="T64" fmla="*/ 8 w 16"/>
                    <a:gd name="T65" fmla="*/ 0 h 1"/>
                    <a:gd name="T66" fmla="*/ 8 w 16"/>
                    <a:gd name="T67" fmla="*/ 1 h 1"/>
                    <a:gd name="T68" fmla="*/ 8 w 16"/>
                    <a:gd name="T69" fmla="*/ 0 h 1"/>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16"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2" y="1"/>
                      </a:lnTo>
                      <a:lnTo>
                        <a:pt x="13" y="1"/>
                      </a:lnTo>
                      <a:lnTo>
                        <a:pt x="14" y="1"/>
                      </a:lnTo>
                      <a:lnTo>
                        <a:pt x="15" y="1"/>
                      </a:lnTo>
                      <a:lnTo>
                        <a:pt x="16" y="0"/>
                      </a:lnTo>
                      <a:lnTo>
                        <a:pt x="16" y="1"/>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8" name="Freeform 12357"/>
                <p:cNvSpPr>
                  <a:spLocks/>
                </p:cNvSpPr>
                <p:nvPr/>
              </p:nvSpPr>
              <p:spPr bwMode="auto">
                <a:xfrm>
                  <a:off x="4883" y="1758"/>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49" name="Freeform 12358"/>
                <p:cNvSpPr>
                  <a:spLocks/>
                </p:cNvSpPr>
                <p:nvPr/>
              </p:nvSpPr>
              <p:spPr bwMode="auto">
                <a:xfrm>
                  <a:off x="4885" y="1758"/>
                  <a:ext cx="10" cy="1"/>
                </a:xfrm>
                <a:custGeom>
                  <a:avLst/>
                  <a:gdLst>
                    <a:gd name="T0" fmla="*/ 0 w 10"/>
                    <a:gd name="T1" fmla="*/ 1 h 1"/>
                    <a:gd name="T2" fmla="*/ 1 w 10"/>
                    <a:gd name="T3" fmla="*/ 1 h 1"/>
                    <a:gd name="T4" fmla="*/ 1 w 10"/>
                    <a:gd name="T5" fmla="*/ 1 h 1"/>
                    <a:gd name="T6" fmla="*/ 1 w 10"/>
                    <a:gd name="T7" fmla="*/ 0 h 1"/>
                    <a:gd name="T8" fmla="*/ 2 w 10"/>
                    <a:gd name="T9" fmla="*/ 0 h 1"/>
                    <a:gd name="T10" fmla="*/ 3 w 10"/>
                    <a:gd name="T11" fmla="*/ 0 h 1"/>
                    <a:gd name="T12" fmla="*/ 3 w 10"/>
                    <a:gd name="T13" fmla="*/ 0 h 1"/>
                    <a:gd name="T14" fmla="*/ 3 w 10"/>
                    <a:gd name="T15" fmla="*/ 0 h 1"/>
                    <a:gd name="T16" fmla="*/ 4 w 10"/>
                    <a:gd name="T17" fmla="*/ 0 h 1"/>
                    <a:gd name="T18" fmla="*/ 5 w 10"/>
                    <a:gd name="T19" fmla="*/ 0 h 1"/>
                    <a:gd name="T20" fmla="*/ 5 w 10"/>
                    <a:gd name="T21" fmla="*/ 0 h 1"/>
                    <a:gd name="T22" fmla="*/ 5 w 10"/>
                    <a:gd name="T23" fmla="*/ 0 h 1"/>
                    <a:gd name="T24" fmla="*/ 6 w 10"/>
                    <a:gd name="T25" fmla="*/ 0 h 1"/>
                    <a:gd name="T26" fmla="*/ 7 w 10"/>
                    <a:gd name="T27" fmla="*/ 0 h 1"/>
                    <a:gd name="T28" fmla="*/ 7 w 10"/>
                    <a:gd name="T29" fmla="*/ 0 h 1"/>
                    <a:gd name="T30" fmla="*/ 7 w 10"/>
                    <a:gd name="T31" fmla="*/ 0 h 1"/>
                    <a:gd name="T32" fmla="*/ 8 w 10"/>
                    <a:gd name="T33" fmla="*/ 0 h 1"/>
                    <a:gd name="T34" fmla="*/ 8 w 10"/>
                    <a:gd name="T35" fmla="*/ 0 h 1"/>
                    <a:gd name="T36" fmla="*/ 8 w 10"/>
                    <a:gd name="T37" fmla="*/ 0 h 1"/>
                    <a:gd name="T38" fmla="*/ 9 w 10"/>
                    <a:gd name="T39" fmla="*/ 0 h 1"/>
                    <a:gd name="T40" fmla="*/ 10 w 10"/>
                    <a:gd name="T41" fmla="*/ 0 h 1"/>
                    <a:gd name="T42" fmla="*/ 10 w 10"/>
                    <a:gd name="T43" fmla="*/ 0 h 1"/>
                    <a:gd name="T44" fmla="*/ 10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1"/>
                      </a:moveTo>
                      <a:lnTo>
                        <a:pt x="1" y="1"/>
                      </a:ln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0" name="Freeform 12359"/>
                <p:cNvSpPr>
                  <a:spLocks/>
                </p:cNvSpPr>
                <p:nvPr/>
              </p:nvSpPr>
              <p:spPr bwMode="auto">
                <a:xfrm>
                  <a:off x="4895" y="1757"/>
                  <a:ext cx="11" cy="1"/>
                </a:xfrm>
                <a:custGeom>
                  <a:avLst/>
                  <a:gdLst>
                    <a:gd name="T0" fmla="*/ 0 w 12"/>
                    <a:gd name="T1" fmla="*/ 1 h 1"/>
                    <a:gd name="T2" fmla="*/ 1 w 12"/>
                    <a:gd name="T3" fmla="*/ 1 h 1"/>
                    <a:gd name="T4" fmla="*/ 2 w 12"/>
                    <a:gd name="T5" fmla="*/ 1 h 1"/>
                    <a:gd name="T6" fmla="*/ 2 w 12"/>
                    <a:gd name="T7" fmla="*/ 1 h 1"/>
                    <a:gd name="T8" fmla="*/ 2 w 12"/>
                    <a:gd name="T9" fmla="*/ 1 h 1"/>
                    <a:gd name="T10" fmla="*/ 3 w 12"/>
                    <a:gd name="T11" fmla="*/ 1 h 1"/>
                    <a:gd name="T12" fmla="*/ 3 w 12"/>
                    <a:gd name="T13" fmla="*/ 1 h 1"/>
                    <a:gd name="T14" fmla="*/ 3 w 12"/>
                    <a:gd name="T15" fmla="*/ 1 h 1"/>
                    <a:gd name="T16" fmla="*/ 4 w 12"/>
                    <a:gd name="T17" fmla="*/ 1 h 1"/>
                    <a:gd name="T18" fmla="*/ 5 w 12"/>
                    <a:gd name="T19" fmla="*/ 1 h 1"/>
                    <a:gd name="T20" fmla="*/ 5 w 12"/>
                    <a:gd name="T21" fmla="*/ 1 h 1"/>
                    <a:gd name="T22" fmla="*/ 5 w 12"/>
                    <a:gd name="T23" fmla="*/ 0 h 1"/>
                    <a:gd name="T24" fmla="*/ 6 w 12"/>
                    <a:gd name="T25" fmla="*/ 0 h 1"/>
                    <a:gd name="T26" fmla="*/ 6 w 12"/>
                    <a:gd name="T27" fmla="*/ 0 h 1"/>
                    <a:gd name="T28" fmla="*/ 6 w 12"/>
                    <a:gd name="T29" fmla="*/ 0 h 1"/>
                    <a:gd name="T30" fmla="*/ 6 w 12"/>
                    <a:gd name="T31" fmla="*/ 0 h 1"/>
                    <a:gd name="T32" fmla="*/ 6 w 12"/>
                    <a:gd name="T33" fmla="*/ 0 h 1"/>
                    <a:gd name="T34" fmla="*/ 6 w 12"/>
                    <a:gd name="T35" fmla="*/ 0 h 1"/>
                    <a:gd name="T36" fmla="*/ 6 w 12"/>
                    <a:gd name="T37" fmla="*/ 0 h 1"/>
                    <a:gd name="T38" fmla="*/ 6 w 12"/>
                    <a:gd name="T39" fmla="*/ 0 h 1"/>
                    <a:gd name="T40" fmla="*/ 6 w 12"/>
                    <a:gd name="T41" fmla="*/ 0 h 1"/>
                    <a:gd name="T42" fmla="*/ 6 w 12"/>
                    <a:gd name="T43" fmla="*/ 0 h 1"/>
                    <a:gd name="T44" fmla="*/ 6 w 12"/>
                    <a:gd name="T45" fmla="*/ 0 h 1"/>
                    <a:gd name="T46" fmla="*/ 6 w 12"/>
                    <a:gd name="T47" fmla="*/ 0 h 1"/>
                    <a:gd name="T48" fmla="*/ 6 w 12"/>
                    <a:gd name="T49" fmla="*/ 0 h 1"/>
                    <a:gd name="T50" fmla="*/ 6 w 12"/>
                    <a:gd name="T51" fmla="*/ 0 h 1"/>
                    <a:gd name="T52" fmla="*/ 6 w 12"/>
                    <a:gd name="T53" fmla="*/ 0 h 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
                      <a:moveTo>
                        <a:pt x="0" y="1"/>
                      </a:moveTo>
                      <a:lnTo>
                        <a:pt x="1" y="1"/>
                      </a:lnTo>
                      <a:lnTo>
                        <a:pt x="2" y="1"/>
                      </a:lnTo>
                      <a:lnTo>
                        <a:pt x="3" y="1"/>
                      </a:lnTo>
                      <a:lnTo>
                        <a:pt x="4" y="1"/>
                      </a:lnTo>
                      <a:lnTo>
                        <a:pt x="5" y="1"/>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1" name="Freeform 12360"/>
                <p:cNvSpPr>
                  <a:spLocks/>
                </p:cNvSpPr>
                <p:nvPr/>
              </p:nvSpPr>
              <p:spPr bwMode="auto">
                <a:xfrm>
                  <a:off x="4906" y="1757"/>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2" name="Freeform 12361"/>
                <p:cNvSpPr>
                  <a:spLocks/>
                </p:cNvSpPr>
                <p:nvPr/>
              </p:nvSpPr>
              <p:spPr bwMode="auto">
                <a:xfrm>
                  <a:off x="4910"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3" name="Freeform 12362"/>
                <p:cNvSpPr>
                  <a:spLocks/>
                </p:cNvSpPr>
                <p:nvPr/>
              </p:nvSpPr>
              <p:spPr bwMode="auto">
                <a:xfrm>
                  <a:off x="4911" y="175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4" name="Freeform 12363"/>
                <p:cNvSpPr>
                  <a:spLocks/>
                </p:cNvSpPr>
                <p:nvPr/>
              </p:nvSpPr>
              <p:spPr bwMode="auto">
                <a:xfrm>
                  <a:off x="4913"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5" name="Freeform 12364"/>
                <p:cNvSpPr>
                  <a:spLocks/>
                </p:cNvSpPr>
                <p:nvPr/>
              </p:nvSpPr>
              <p:spPr bwMode="auto">
                <a:xfrm>
                  <a:off x="4915"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6" name="Freeform 12365"/>
                <p:cNvSpPr>
                  <a:spLocks/>
                </p:cNvSpPr>
                <p:nvPr/>
              </p:nvSpPr>
              <p:spPr bwMode="auto">
                <a:xfrm>
                  <a:off x="4916"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7" name="Freeform 12366"/>
                <p:cNvSpPr>
                  <a:spLocks/>
                </p:cNvSpPr>
                <p:nvPr/>
              </p:nvSpPr>
              <p:spPr bwMode="auto">
                <a:xfrm>
                  <a:off x="4918"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8" name="Freeform 12367"/>
                <p:cNvSpPr>
                  <a:spLocks/>
                </p:cNvSpPr>
                <p:nvPr/>
              </p:nvSpPr>
              <p:spPr bwMode="auto">
                <a:xfrm>
                  <a:off x="4922" y="1758"/>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59" name="Freeform 12368"/>
                <p:cNvSpPr>
                  <a:spLocks/>
                </p:cNvSpPr>
                <p:nvPr/>
              </p:nvSpPr>
              <p:spPr bwMode="auto">
                <a:xfrm>
                  <a:off x="4925"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0" name="Freeform 12369"/>
                <p:cNvSpPr>
                  <a:spLocks/>
                </p:cNvSpPr>
                <p:nvPr/>
              </p:nvSpPr>
              <p:spPr bwMode="auto">
                <a:xfrm>
                  <a:off x="4927" y="1758"/>
                  <a:ext cx="6"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1" name="Freeform 12370"/>
                <p:cNvSpPr>
                  <a:spLocks/>
                </p:cNvSpPr>
                <p:nvPr/>
              </p:nvSpPr>
              <p:spPr bwMode="auto">
                <a:xfrm>
                  <a:off x="4933" y="1758"/>
                  <a:ext cx="14" cy="1"/>
                </a:xfrm>
                <a:custGeom>
                  <a:avLst/>
                  <a:gdLst>
                    <a:gd name="T0" fmla="*/ 0 w 14"/>
                    <a:gd name="T1" fmla="*/ 0 h 1"/>
                    <a:gd name="T2" fmla="*/ 1 w 14"/>
                    <a:gd name="T3" fmla="*/ 0 h 1"/>
                    <a:gd name="T4" fmla="*/ 1 w 14"/>
                    <a:gd name="T5" fmla="*/ 0 h 1"/>
                    <a:gd name="T6" fmla="*/ 1 w 14"/>
                    <a:gd name="T7" fmla="*/ 0 h 1"/>
                    <a:gd name="T8" fmla="*/ 2 w 14"/>
                    <a:gd name="T9" fmla="*/ 0 h 1"/>
                    <a:gd name="T10" fmla="*/ 3 w 14"/>
                    <a:gd name="T11" fmla="*/ 0 h 1"/>
                    <a:gd name="T12" fmla="*/ 3 w 14"/>
                    <a:gd name="T13" fmla="*/ 0 h 1"/>
                    <a:gd name="T14" fmla="*/ 3 w 14"/>
                    <a:gd name="T15" fmla="*/ 0 h 1"/>
                    <a:gd name="T16" fmla="*/ 4 w 14"/>
                    <a:gd name="T17" fmla="*/ 0 h 1"/>
                    <a:gd name="T18" fmla="*/ 5 w 14"/>
                    <a:gd name="T19" fmla="*/ 0 h 1"/>
                    <a:gd name="T20" fmla="*/ 5 w 14"/>
                    <a:gd name="T21" fmla="*/ 0 h 1"/>
                    <a:gd name="T22" fmla="*/ 5 w 14"/>
                    <a:gd name="T23" fmla="*/ 0 h 1"/>
                    <a:gd name="T24" fmla="*/ 6 w 14"/>
                    <a:gd name="T25" fmla="*/ 0 h 1"/>
                    <a:gd name="T26" fmla="*/ 7 w 14"/>
                    <a:gd name="T27" fmla="*/ 0 h 1"/>
                    <a:gd name="T28" fmla="*/ 7 w 14"/>
                    <a:gd name="T29" fmla="*/ 0 h 1"/>
                    <a:gd name="T30" fmla="*/ 7 w 14"/>
                    <a:gd name="T31" fmla="*/ 0 h 1"/>
                    <a:gd name="T32" fmla="*/ 8 w 14"/>
                    <a:gd name="T33" fmla="*/ 0 h 1"/>
                    <a:gd name="T34" fmla="*/ 8 w 14"/>
                    <a:gd name="T35" fmla="*/ 0 h 1"/>
                    <a:gd name="T36" fmla="*/ 8 w 14"/>
                    <a:gd name="T37" fmla="*/ 0 h 1"/>
                    <a:gd name="T38" fmla="*/ 9 w 14"/>
                    <a:gd name="T39" fmla="*/ 0 h 1"/>
                    <a:gd name="T40" fmla="*/ 10 w 14"/>
                    <a:gd name="T41" fmla="*/ 0 h 1"/>
                    <a:gd name="T42" fmla="*/ 10 w 14"/>
                    <a:gd name="T43" fmla="*/ 0 h 1"/>
                    <a:gd name="T44" fmla="*/ 10 w 14"/>
                    <a:gd name="T45" fmla="*/ 0 h 1"/>
                    <a:gd name="T46" fmla="*/ 11 w 14"/>
                    <a:gd name="T47" fmla="*/ 0 h 1"/>
                    <a:gd name="T48" fmla="*/ 12 w 14"/>
                    <a:gd name="T49" fmla="*/ 0 h 1"/>
                    <a:gd name="T50" fmla="*/ 12 w 14"/>
                    <a:gd name="T51" fmla="*/ 0 h 1"/>
                    <a:gd name="T52" fmla="*/ 12 w 14"/>
                    <a:gd name="T53" fmla="*/ 0 h 1"/>
                    <a:gd name="T54" fmla="*/ 13 w 14"/>
                    <a:gd name="T55" fmla="*/ 0 h 1"/>
                    <a:gd name="T56" fmla="*/ 14 w 14"/>
                    <a:gd name="T57" fmla="*/ 0 h 1"/>
                    <a:gd name="T58" fmla="*/ 14 w 14"/>
                    <a:gd name="T59" fmla="*/ 0 h 1"/>
                    <a:gd name="T60" fmla="*/ 14 w 14"/>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2" name="Freeform 12371"/>
                <p:cNvSpPr>
                  <a:spLocks/>
                </p:cNvSpPr>
                <p:nvPr/>
              </p:nvSpPr>
              <p:spPr bwMode="auto">
                <a:xfrm>
                  <a:off x="4947"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3" name="Freeform 12372"/>
                <p:cNvSpPr>
                  <a:spLocks/>
                </p:cNvSpPr>
                <p:nvPr/>
              </p:nvSpPr>
              <p:spPr bwMode="auto">
                <a:xfrm>
                  <a:off x="4948"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4" name="Freeform 12373"/>
                <p:cNvSpPr>
                  <a:spLocks/>
                </p:cNvSpPr>
                <p:nvPr/>
              </p:nvSpPr>
              <p:spPr bwMode="auto">
                <a:xfrm>
                  <a:off x="4952"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5" name="Freeform 12374"/>
                <p:cNvSpPr>
                  <a:spLocks/>
                </p:cNvSpPr>
                <p:nvPr/>
              </p:nvSpPr>
              <p:spPr bwMode="auto">
                <a:xfrm>
                  <a:off x="4952"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6" name="Freeform 12375"/>
                <p:cNvSpPr>
                  <a:spLocks/>
                </p:cNvSpPr>
                <p:nvPr/>
              </p:nvSpPr>
              <p:spPr bwMode="auto">
                <a:xfrm>
                  <a:off x="4956" y="1758"/>
                  <a:ext cx="5" cy="1"/>
                </a:xfrm>
                <a:custGeom>
                  <a:avLst/>
                  <a:gdLst>
                    <a:gd name="T0" fmla="*/ 0 w 5"/>
                    <a:gd name="T1" fmla="*/ 0 h 1"/>
                    <a:gd name="T2" fmla="*/ 1 w 5"/>
                    <a:gd name="T3" fmla="*/ 0 h 1"/>
                    <a:gd name="T4" fmla="*/ 2 w 5"/>
                    <a:gd name="T5" fmla="*/ 0 h 1"/>
                    <a:gd name="T6" fmla="*/ 2 w 5"/>
                    <a:gd name="T7" fmla="*/ 1 h 1"/>
                    <a:gd name="T8" fmla="*/ 2 w 5"/>
                    <a:gd name="T9" fmla="*/ 0 h 1"/>
                    <a:gd name="T10" fmla="*/ 3 w 5"/>
                    <a:gd name="T11" fmla="*/ 0 h 1"/>
                    <a:gd name="T12" fmla="*/ 3 w 5"/>
                    <a:gd name="T13" fmla="*/ 1 h 1"/>
                    <a:gd name="T14" fmla="*/ 3 w 5"/>
                    <a:gd name="T15" fmla="*/ 0 h 1"/>
                    <a:gd name="T16" fmla="*/ 4 w 5"/>
                    <a:gd name="T17" fmla="*/ 0 h 1"/>
                    <a:gd name="T18" fmla="*/ 5 w 5"/>
                    <a:gd name="T19" fmla="*/ 1 h 1"/>
                    <a:gd name="T20" fmla="*/ 5 w 5"/>
                    <a:gd name="T21" fmla="*/ 1 h 1"/>
                    <a:gd name="T22" fmla="*/ 5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2" y="1"/>
                      </a:lnTo>
                      <a:lnTo>
                        <a:pt x="2" y="0"/>
                      </a:lnTo>
                      <a:lnTo>
                        <a:pt x="3" y="0"/>
                      </a:lnTo>
                      <a:lnTo>
                        <a:pt x="3" y="1"/>
                      </a:lnTo>
                      <a:lnTo>
                        <a:pt x="3" y="0"/>
                      </a:lnTo>
                      <a:lnTo>
                        <a:pt x="4" y="0"/>
                      </a:lnTo>
                      <a:lnTo>
                        <a:pt x="5"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7" name="Freeform 12376"/>
                <p:cNvSpPr>
                  <a:spLocks/>
                </p:cNvSpPr>
                <p:nvPr/>
              </p:nvSpPr>
              <p:spPr bwMode="auto">
                <a:xfrm>
                  <a:off x="4961" y="1758"/>
                  <a:ext cx="7"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1 h 1"/>
                    <a:gd name="T12" fmla="*/ 3 w 7"/>
                    <a:gd name="T13" fmla="*/ 1 h 1"/>
                    <a:gd name="T14" fmla="*/ 3 w 7"/>
                    <a:gd name="T15" fmla="*/ 1 h 1"/>
                    <a:gd name="T16" fmla="*/ 4 w 7"/>
                    <a:gd name="T17" fmla="*/ 1 h 1"/>
                    <a:gd name="T18" fmla="*/ 5 w 7"/>
                    <a:gd name="T19" fmla="*/ 1 h 1"/>
                    <a:gd name="T20" fmla="*/ 5 w 7"/>
                    <a:gd name="T21" fmla="*/ 1 h 1"/>
                    <a:gd name="T22" fmla="*/ 5 w 7"/>
                    <a:gd name="T23" fmla="*/ 0 h 1"/>
                    <a:gd name="T24" fmla="*/ 6 w 7"/>
                    <a:gd name="T25" fmla="*/ 1 h 1"/>
                    <a:gd name="T26" fmla="*/ 7 w 7"/>
                    <a:gd name="T27" fmla="*/ 0 h 1"/>
                    <a:gd name="T28" fmla="*/ 7 w 7"/>
                    <a:gd name="T29" fmla="*/ 1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1"/>
                      </a:lnTo>
                      <a:lnTo>
                        <a:pt x="4" y="1"/>
                      </a:lnTo>
                      <a:lnTo>
                        <a:pt x="5" y="1"/>
                      </a:lnTo>
                      <a:lnTo>
                        <a:pt x="5" y="0"/>
                      </a:lnTo>
                      <a:lnTo>
                        <a:pt x="6" y="1"/>
                      </a:lnTo>
                      <a:lnTo>
                        <a:pt x="7" y="0"/>
                      </a:lnTo>
                      <a:lnTo>
                        <a:pt x="7" y="1"/>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8" name="Freeform 12377"/>
                <p:cNvSpPr>
                  <a:spLocks/>
                </p:cNvSpPr>
                <p:nvPr/>
              </p:nvSpPr>
              <p:spPr bwMode="auto">
                <a:xfrm>
                  <a:off x="4968" y="1758"/>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69" name="Freeform 12378"/>
                <p:cNvSpPr>
                  <a:spLocks/>
                </p:cNvSpPr>
                <p:nvPr/>
              </p:nvSpPr>
              <p:spPr bwMode="auto">
                <a:xfrm>
                  <a:off x="4970" y="1758"/>
                  <a:ext cx="9" cy="1"/>
                </a:xfrm>
                <a:custGeom>
                  <a:avLst/>
                  <a:gdLst>
                    <a:gd name="T0" fmla="*/ 0 w 10"/>
                    <a:gd name="T1" fmla="*/ 1 h 1"/>
                    <a:gd name="T2" fmla="*/ 1 w 10"/>
                    <a:gd name="T3" fmla="*/ 1 h 1"/>
                    <a:gd name="T4" fmla="*/ 1 w 10"/>
                    <a:gd name="T5" fmla="*/ 1 h 1"/>
                    <a:gd name="T6" fmla="*/ 1 w 10"/>
                    <a:gd name="T7" fmla="*/ 1 h 1"/>
                    <a:gd name="T8" fmla="*/ 2 w 10"/>
                    <a:gd name="T9" fmla="*/ 1 h 1"/>
                    <a:gd name="T10" fmla="*/ 3 w 10"/>
                    <a:gd name="T11" fmla="*/ 1 h 1"/>
                    <a:gd name="T12" fmla="*/ 3 w 10"/>
                    <a:gd name="T13" fmla="*/ 1 h 1"/>
                    <a:gd name="T14" fmla="*/ 3 w 10"/>
                    <a:gd name="T15" fmla="*/ 1 h 1"/>
                    <a:gd name="T16" fmla="*/ 4 w 10"/>
                    <a:gd name="T17" fmla="*/ 1 h 1"/>
                    <a:gd name="T18" fmla="*/ 5 w 10"/>
                    <a:gd name="T19" fmla="*/ 0 h 1"/>
                    <a:gd name="T20" fmla="*/ 5 w 10"/>
                    <a:gd name="T21" fmla="*/ 1 h 1"/>
                    <a:gd name="T22" fmla="*/ 5 w 10"/>
                    <a:gd name="T23" fmla="*/ 0 h 1"/>
                    <a:gd name="T24" fmla="*/ 5 w 10"/>
                    <a:gd name="T25" fmla="*/ 0 h 1"/>
                    <a:gd name="T26" fmla="*/ 5 w 10"/>
                    <a:gd name="T27" fmla="*/ 1 h 1"/>
                    <a:gd name="T28" fmla="*/ 5 w 10"/>
                    <a:gd name="T29" fmla="*/ 1 h 1"/>
                    <a:gd name="T30" fmla="*/ 5 w 10"/>
                    <a:gd name="T31" fmla="*/ 1 h 1"/>
                    <a:gd name="T32" fmla="*/ 5 w 10"/>
                    <a:gd name="T33" fmla="*/ 0 h 1"/>
                    <a:gd name="T34" fmla="*/ 5 w 10"/>
                    <a:gd name="T35" fmla="*/ 0 h 1"/>
                    <a:gd name="T36" fmla="*/ 5 w 10"/>
                    <a:gd name="T37" fmla="*/ 0 h 1"/>
                    <a:gd name="T38" fmla="*/ 5 w 10"/>
                    <a:gd name="T39" fmla="*/ 0 h 1"/>
                    <a:gd name="T40" fmla="*/ 5 w 10"/>
                    <a:gd name="T41" fmla="*/ 0 h 1"/>
                    <a:gd name="T42" fmla="*/ 5 w 10"/>
                    <a:gd name="T43" fmla="*/ 0 h 1"/>
                    <a:gd name="T44" fmla="*/ 5 w 10"/>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10" h="1">
                      <a:moveTo>
                        <a:pt x="0" y="1"/>
                      </a:moveTo>
                      <a:lnTo>
                        <a:pt x="1" y="1"/>
                      </a:lnTo>
                      <a:lnTo>
                        <a:pt x="2" y="1"/>
                      </a:lnTo>
                      <a:lnTo>
                        <a:pt x="3" y="1"/>
                      </a:lnTo>
                      <a:lnTo>
                        <a:pt x="4" y="1"/>
                      </a:lnTo>
                      <a:lnTo>
                        <a:pt x="5" y="0"/>
                      </a:lnTo>
                      <a:lnTo>
                        <a:pt x="5" y="1"/>
                      </a:lnTo>
                      <a:lnTo>
                        <a:pt x="5" y="0"/>
                      </a:lnTo>
                      <a:lnTo>
                        <a:pt x="6" y="0"/>
                      </a:lnTo>
                      <a:lnTo>
                        <a:pt x="7" y="1"/>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0" name="Freeform 12379"/>
                <p:cNvSpPr>
                  <a:spLocks/>
                </p:cNvSpPr>
                <p:nvPr/>
              </p:nvSpPr>
              <p:spPr bwMode="auto">
                <a:xfrm>
                  <a:off x="4979" y="1755"/>
                  <a:ext cx="27" cy="3"/>
                </a:xfrm>
                <a:custGeom>
                  <a:avLst/>
                  <a:gdLst>
                    <a:gd name="T0" fmla="*/ 0 w 28"/>
                    <a:gd name="T1" fmla="*/ 3 h 3"/>
                    <a:gd name="T2" fmla="*/ 1 w 28"/>
                    <a:gd name="T3" fmla="*/ 3 h 3"/>
                    <a:gd name="T4" fmla="*/ 2 w 28"/>
                    <a:gd name="T5" fmla="*/ 3 h 3"/>
                    <a:gd name="T6" fmla="*/ 2 w 28"/>
                    <a:gd name="T7" fmla="*/ 3 h 3"/>
                    <a:gd name="T8" fmla="*/ 2 w 28"/>
                    <a:gd name="T9" fmla="*/ 3 h 3"/>
                    <a:gd name="T10" fmla="*/ 3 w 28"/>
                    <a:gd name="T11" fmla="*/ 3 h 3"/>
                    <a:gd name="T12" fmla="*/ 3 w 28"/>
                    <a:gd name="T13" fmla="*/ 3 h 3"/>
                    <a:gd name="T14" fmla="*/ 3 w 28"/>
                    <a:gd name="T15" fmla="*/ 3 h 3"/>
                    <a:gd name="T16" fmla="*/ 4 w 28"/>
                    <a:gd name="T17" fmla="*/ 3 h 3"/>
                    <a:gd name="T18" fmla="*/ 5 w 28"/>
                    <a:gd name="T19" fmla="*/ 3 h 3"/>
                    <a:gd name="T20" fmla="*/ 5 w 28"/>
                    <a:gd name="T21" fmla="*/ 3 h 3"/>
                    <a:gd name="T22" fmla="*/ 5 w 28"/>
                    <a:gd name="T23" fmla="*/ 3 h 3"/>
                    <a:gd name="T24" fmla="*/ 6 w 28"/>
                    <a:gd name="T25" fmla="*/ 3 h 3"/>
                    <a:gd name="T26" fmla="*/ 7 w 28"/>
                    <a:gd name="T27" fmla="*/ 3 h 3"/>
                    <a:gd name="T28" fmla="*/ 7 w 28"/>
                    <a:gd name="T29" fmla="*/ 3 h 3"/>
                    <a:gd name="T30" fmla="*/ 7 w 28"/>
                    <a:gd name="T31" fmla="*/ 3 h 3"/>
                    <a:gd name="T32" fmla="*/ 8 w 28"/>
                    <a:gd name="T33" fmla="*/ 3 h 3"/>
                    <a:gd name="T34" fmla="*/ 9 w 28"/>
                    <a:gd name="T35" fmla="*/ 3 h 3"/>
                    <a:gd name="T36" fmla="*/ 9 w 28"/>
                    <a:gd name="T37" fmla="*/ 3 h 3"/>
                    <a:gd name="T38" fmla="*/ 9 w 28"/>
                    <a:gd name="T39" fmla="*/ 3 h 3"/>
                    <a:gd name="T40" fmla="*/ 10 w 28"/>
                    <a:gd name="T41" fmla="*/ 3 h 3"/>
                    <a:gd name="T42" fmla="*/ 10 w 28"/>
                    <a:gd name="T43" fmla="*/ 3 h 3"/>
                    <a:gd name="T44" fmla="*/ 10 w 28"/>
                    <a:gd name="T45" fmla="*/ 3 h 3"/>
                    <a:gd name="T46" fmla="*/ 11 w 28"/>
                    <a:gd name="T47" fmla="*/ 2 h 3"/>
                    <a:gd name="T48" fmla="*/ 12 w 28"/>
                    <a:gd name="T49" fmla="*/ 2 h 3"/>
                    <a:gd name="T50" fmla="*/ 12 w 28"/>
                    <a:gd name="T51" fmla="*/ 2 h 3"/>
                    <a:gd name="T52" fmla="*/ 12 w 28"/>
                    <a:gd name="T53" fmla="*/ 2 h 3"/>
                    <a:gd name="T54" fmla="*/ 13 w 28"/>
                    <a:gd name="T55" fmla="*/ 2 h 3"/>
                    <a:gd name="T56" fmla="*/ 14 w 28"/>
                    <a:gd name="T57" fmla="*/ 2 h 3"/>
                    <a:gd name="T58" fmla="*/ 14 w 28"/>
                    <a:gd name="T59" fmla="*/ 2 h 3"/>
                    <a:gd name="T60" fmla="*/ 14 w 28"/>
                    <a:gd name="T61" fmla="*/ 2 h 3"/>
                    <a:gd name="T62" fmla="*/ 14 w 28"/>
                    <a:gd name="T63" fmla="*/ 2 h 3"/>
                    <a:gd name="T64" fmla="*/ 14 w 28"/>
                    <a:gd name="T65" fmla="*/ 2 h 3"/>
                    <a:gd name="T66" fmla="*/ 14 w 28"/>
                    <a:gd name="T67" fmla="*/ 2 h 3"/>
                    <a:gd name="T68" fmla="*/ 14 w 28"/>
                    <a:gd name="T69" fmla="*/ 2 h 3"/>
                    <a:gd name="T70" fmla="*/ 14 w 28"/>
                    <a:gd name="T71" fmla="*/ 2 h 3"/>
                    <a:gd name="T72" fmla="*/ 14 w 28"/>
                    <a:gd name="T73" fmla="*/ 2 h 3"/>
                    <a:gd name="T74" fmla="*/ 14 w 28"/>
                    <a:gd name="T75" fmla="*/ 2 h 3"/>
                    <a:gd name="T76" fmla="*/ 14 w 28"/>
                    <a:gd name="T77" fmla="*/ 1 h 3"/>
                    <a:gd name="T78" fmla="*/ 14 w 28"/>
                    <a:gd name="T79" fmla="*/ 2 h 3"/>
                    <a:gd name="T80" fmla="*/ 14 w 28"/>
                    <a:gd name="T81" fmla="*/ 2 h 3"/>
                    <a:gd name="T82" fmla="*/ 14 w 28"/>
                    <a:gd name="T83" fmla="*/ 1 h 3"/>
                    <a:gd name="T84" fmla="*/ 14 w 28"/>
                    <a:gd name="T85" fmla="*/ 1 h 3"/>
                    <a:gd name="T86" fmla="*/ 14 w 28"/>
                    <a:gd name="T87" fmla="*/ 1 h 3"/>
                    <a:gd name="T88" fmla="*/ 14 w 28"/>
                    <a:gd name="T89" fmla="*/ 1 h 3"/>
                    <a:gd name="T90" fmla="*/ 14 w 28"/>
                    <a:gd name="T91" fmla="*/ 1 h 3"/>
                    <a:gd name="T92" fmla="*/ 14 w 28"/>
                    <a:gd name="T93" fmla="*/ 1 h 3"/>
                    <a:gd name="T94" fmla="*/ 14 w 28"/>
                    <a:gd name="T95" fmla="*/ 1 h 3"/>
                    <a:gd name="T96" fmla="*/ 14 w 28"/>
                    <a:gd name="T97" fmla="*/ 1 h 3"/>
                    <a:gd name="T98" fmla="*/ 14 w 28"/>
                    <a:gd name="T99" fmla="*/ 1 h 3"/>
                    <a:gd name="T100" fmla="*/ 14 w 28"/>
                    <a:gd name="T101" fmla="*/ 1 h 3"/>
                    <a:gd name="T102" fmla="*/ 14 w 28"/>
                    <a:gd name="T103" fmla="*/ 1 h 3"/>
                    <a:gd name="T104" fmla="*/ 14 w 28"/>
                    <a:gd name="T105" fmla="*/ 1 h 3"/>
                    <a:gd name="T106" fmla="*/ 14 w 28"/>
                    <a:gd name="T107" fmla="*/ 0 h 3"/>
                    <a:gd name="T108" fmla="*/ 14 w 28"/>
                    <a:gd name="T109" fmla="*/ 1 h 3"/>
                    <a:gd name="T110" fmla="*/ 14 w 28"/>
                    <a:gd name="T111" fmla="*/ 1 h 3"/>
                    <a:gd name="T112" fmla="*/ 14 w 28"/>
                    <a:gd name="T113" fmla="*/ 1 h 3"/>
                    <a:gd name="T114" fmla="*/ 15 w 28"/>
                    <a:gd name="T115" fmla="*/ 0 h 3"/>
                    <a:gd name="T116" fmla="*/ 16 w 28"/>
                    <a:gd name="T117" fmla="*/ 0 h 3"/>
                    <a:gd name="T118" fmla="*/ 16 w 28"/>
                    <a:gd name="T119" fmla="*/ 0 h 3"/>
                    <a:gd name="T120" fmla="*/ 16 w 28"/>
                    <a:gd name="T121" fmla="*/ 0 h 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8" h="3">
                      <a:moveTo>
                        <a:pt x="0" y="3"/>
                      </a:moveTo>
                      <a:lnTo>
                        <a:pt x="1" y="3"/>
                      </a:lnTo>
                      <a:lnTo>
                        <a:pt x="2" y="3"/>
                      </a:lnTo>
                      <a:lnTo>
                        <a:pt x="3" y="3"/>
                      </a:lnTo>
                      <a:lnTo>
                        <a:pt x="4" y="3"/>
                      </a:lnTo>
                      <a:lnTo>
                        <a:pt x="5" y="3"/>
                      </a:lnTo>
                      <a:lnTo>
                        <a:pt x="6" y="3"/>
                      </a:lnTo>
                      <a:lnTo>
                        <a:pt x="7" y="3"/>
                      </a:lnTo>
                      <a:lnTo>
                        <a:pt x="8" y="3"/>
                      </a:lnTo>
                      <a:lnTo>
                        <a:pt x="9" y="3"/>
                      </a:lnTo>
                      <a:lnTo>
                        <a:pt x="10" y="3"/>
                      </a:lnTo>
                      <a:lnTo>
                        <a:pt x="11" y="2"/>
                      </a:lnTo>
                      <a:lnTo>
                        <a:pt x="12" y="2"/>
                      </a:lnTo>
                      <a:lnTo>
                        <a:pt x="13" y="2"/>
                      </a:lnTo>
                      <a:lnTo>
                        <a:pt x="14" y="2"/>
                      </a:lnTo>
                      <a:lnTo>
                        <a:pt x="15" y="2"/>
                      </a:lnTo>
                      <a:lnTo>
                        <a:pt x="16" y="2"/>
                      </a:lnTo>
                      <a:lnTo>
                        <a:pt x="17" y="2"/>
                      </a:lnTo>
                      <a:lnTo>
                        <a:pt x="18" y="1"/>
                      </a:lnTo>
                      <a:lnTo>
                        <a:pt x="19" y="2"/>
                      </a:lnTo>
                      <a:lnTo>
                        <a:pt x="19" y="1"/>
                      </a:lnTo>
                      <a:lnTo>
                        <a:pt x="20" y="1"/>
                      </a:lnTo>
                      <a:lnTo>
                        <a:pt x="21" y="1"/>
                      </a:lnTo>
                      <a:lnTo>
                        <a:pt x="22" y="1"/>
                      </a:lnTo>
                      <a:lnTo>
                        <a:pt x="23" y="1"/>
                      </a:lnTo>
                      <a:lnTo>
                        <a:pt x="24" y="1"/>
                      </a:lnTo>
                      <a:lnTo>
                        <a:pt x="25" y="0"/>
                      </a:lnTo>
                      <a:lnTo>
                        <a:pt x="26" y="1"/>
                      </a:lnTo>
                      <a:lnTo>
                        <a:pt x="27" y="0"/>
                      </a:lnTo>
                      <a:lnTo>
                        <a:pt x="2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1" name="Freeform 12380"/>
                <p:cNvSpPr>
                  <a:spLocks/>
                </p:cNvSpPr>
                <p:nvPr/>
              </p:nvSpPr>
              <p:spPr bwMode="auto">
                <a:xfrm>
                  <a:off x="5006" y="175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2" name="Freeform 12381"/>
                <p:cNvSpPr>
                  <a:spLocks/>
                </p:cNvSpPr>
                <p:nvPr/>
              </p:nvSpPr>
              <p:spPr bwMode="auto">
                <a:xfrm>
                  <a:off x="5007" y="1755"/>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3" name="Freeform 12382"/>
                <p:cNvSpPr>
                  <a:spLocks/>
                </p:cNvSpPr>
                <p:nvPr/>
              </p:nvSpPr>
              <p:spPr bwMode="auto">
                <a:xfrm>
                  <a:off x="5009" y="175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4" name="Freeform 12383"/>
                <p:cNvSpPr>
                  <a:spLocks/>
                </p:cNvSpPr>
                <p:nvPr/>
              </p:nvSpPr>
              <p:spPr bwMode="auto">
                <a:xfrm>
                  <a:off x="5011" y="1756"/>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5" name="Freeform 12384"/>
                <p:cNvSpPr>
                  <a:spLocks/>
                </p:cNvSpPr>
                <p:nvPr/>
              </p:nvSpPr>
              <p:spPr bwMode="auto">
                <a:xfrm>
                  <a:off x="5014" y="1756"/>
                  <a:ext cx="4" cy="1"/>
                </a:xfrm>
                <a:custGeom>
                  <a:avLst/>
                  <a:gdLst>
                    <a:gd name="T0" fmla="*/ 0 w 4"/>
                    <a:gd name="T1" fmla="*/ 0 h 1"/>
                    <a:gd name="T2" fmla="*/ 1 w 4"/>
                    <a:gd name="T3" fmla="*/ 0 h 1"/>
                    <a:gd name="T4" fmla="*/ 2 w 4"/>
                    <a:gd name="T5" fmla="*/ 1 h 1"/>
                    <a:gd name="T6" fmla="*/ 2 w 4"/>
                    <a:gd name="T7" fmla="*/ 1 h 1"/>
                    <a:gd name="T8" fmla="*/ 2 w 4"/>
                    <a:gd name="T9" fmla="*/ 1 h 1"/>
                    <a:gd name="T10" fmla="*/ 3 w 4"/>
                    <a:gd name="T11" fmla="*/ 1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1"/>
                      </a:lnTo>
                      <a:lnTo>
                        <a:pt x="3" y="1"/>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6" name="Freeform 12385"/>
                <p:cNvSpPr>
                  <a:spLocks/>
                </p:cNvSpPr>
                <p:nvPr/>
              </p:nvSpPr>
              <p:spPr bwMode="auto">
                <a:xfrm>
                  <a:off x="5018" y="1757"/>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7" name="Freeform 12386"/>
                <p:cNvSpPr>
                  <a:spLocks/>
                </p:cNvSpPr>
                <p:nvPr/>
              </p:nvSpPr>
              <p:spPr bwMode="auto">
                <a:xfrm>
                  <a:off x="5019" y="1757"/>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8" name="Freeform 12387"/>
                <p:cNvSpPr>
                  <a:spLocks/>
                </p:cNvSpPr>
                <p:nvPr/>
              </p:nvSpPr>
              <p:spPr bwMode="auto">
                <a:xfrm>
                  <a:off x="5023" y="175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79" name="Freeform 12388"/>
                <p:cNvSpPr>
                  <a:spLocks/>
                </p:cNvSpPr>
                <p:nvPr/>
              </p:nvSpPr>
              <p:spPr bwMode="auto">
                <a:xfrm>
                  <a:off x="5024"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0" name="Freeform 12389"/>
                <p:cNvSpPr>
                  <a:spLocks/>
                </p:cNvSpPr>
                <p:nvPr/>
              </p:nvSpPr>
              <p:spPr bwMode="auto">
                <a:xfrm>
                  <a:off x="5025" y="1758"/>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1" name="Freeform 12390"/>
                <p:cNvSpPr>
                  <a:spLocks/>
                </p:cNvSpPr>
                <p:nvPr/>
              </p:nvSpPr>
              <p:spPr bwMode="auto">
                <a:xfrm>
                  <a:off x="5029" y="175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2" name="Freeform 12391"/>
                <p:cNvSpPr>
                  <a:spLocks/>
                </p:cNvSpPr>
                <p:nvPr/>
              </p:nvSpPr>
              <p:spPr bwMode="auto">
                <a:xfrm>
                  <a:off x="5034"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3" name="Freeform 12392"/>
                <p:cNvSpPr>
                  <a:spLocks/>
                </p:cNvSpPr>
                <p:nvPr/>
              </p:nvSpPr>
              <p:spPr bwMode="auto">
                <a:xfrm>
                  <a:off x="5036" y="175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4" name="Freeform 12393"/>
                <p:cNvSpPr>
                  <a:spLocks/>
                </p:cNvSpPr>
                <p:nvPr/>
              </p:nvSpPr>
              <p:spPr bwMode="auto">
                <a:xfrm>
                  <a:off x="5037" y="1758"/>
                  <a:ext cx="6" cy="1"/>
                </a:xfrm>
                <a:custGeom>
                  <a:avLst/>
                  <a:gdLst>
                    <a:gd name="T0" fmla="*/ 0 w 6"/>
                    <a:gd name="T1" fmla="*/ 0 h 1"/>
                    <a:gd name="T2" fmla="*/ 1 w 6"/>
                    <a:gd name="T3" fmla="*/ 1 h 1"/>
                    <a:gd name="T4" fmla="*/ 2 w 6"/>
                    <a:gd name="T5" fmla="*/ 1 h 1"/>
                    <a:gd name="T6" fmla="*/ 2 w 6"/>
                    <a:gd name="T7" fmla="*/ 1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1"/>
                      </a:lnTo>
                      <a:lnTo>
                        <a:pt x="2" y="1"/>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5" name="Freeform 12394"/>
                <p:cNvSpPr>
                  <a:spLocks/>
                </p:cNvSpPr>
                <p:nvPr/>
              </p:nvSpPr>
              <p:spPr bwMode="auto">
                <a:xfrm>
                  <a:off x="5043" y="1758"/>
                  <a:ext cx="12" cy="1"/>
                </a:xfrm>
                <a:custGeom>
                  <a:avLst/>
                  <a:gdLst>
                    <a:gd name="T0" fmla="*/ 0 w 13"/>
                    <a:gd name="T1" fmla="*/ 0 h 1"/>
                    <a:gd name="T2" fmla="*/ 1 w 13"/>
                    <a:gd name="T3" fmla="*/ 0 h 1"/>
                    <a:gd name="T4" fmla="*/ 1 w 13"/>
                    <a:gd name="T5" fmla="*/ 1 h 1"/>
                    <a:gd name="T6" fmla="*/ 1 w 13"/>
                    <a:gd name="T7" fmla="*/ 0 h 1"/>
                    <a:gd name="T8" fmla="*/ 2 w 13"/>
                    <a:gd name="T9" fmla="*/ 0 h 1"/>
                    <a:gd name="T10" fmla="*/ 3 w 13"/>
                    <a:gd name="T11" fmla="*/ 1 h 1"/>
                    <a:gd name="T12" fmla="*/ 3 w 13"/>
                    <a:gd name="T13" fmla="*/ 1 h 1"/>
                    <a:gd name="T14" fmla="*/ 3 w 13"/>
                    <a:gd name="T15" fmla="*/ 0 h 1"/>
                    <a:gd name="T16" fmla="*/ 4 w 13"/>
                    <a:gd name="T17" fmla="*/ 0 h 1"/>
                    <a:gd name="T18" fmla="*/ 5 w 13"/>
                    <a:gd name="T19" fmla="*/ 1 h 1"/>
                    <a:gd name="T20" fmla="*/ 5 w 13"/>
                    <a:gd name="T21" fmla="*/ 1 h 1"/>
                    <a:gd name="T22" fmla="*/ 5 w 13"/>
                    <a:gd name="T23" fmla="*/ 1 h 1"/>
                    <a:gd name="T24" fmla="*/ 6 w 13"/>
                    <a:gd name="T25" fmla="*/ 1 h 1"/>
                    <a:gd name="T26" fmla="*/ 6 w 13"/>
                    <a:gd name="T27" fmla="*/ 1 h 1"/>
                    <a:gd name="T28" fmla="*/ 6 w 13"/>
                    <a:gd name="T29" fmla="*/ 1 h 1"/>
                    <a:gd name="T30" fmla="*/ 6 w 13"/>
                    <a:gd name="T31" fmla="*/ 1 h 1"/>
                    <a:gd name="T32" fmla="*/ 6 w 13"/>
                    <a:gd name="T33" fmla="*/ 1 h 1"/>
                    <a:gd name="T34" fmla="*/ 6 w 13"/>
                    <a:gd name="T35" fmla="*/ 1 h 1"/>
                    <a:gd name="T36" fmla="*/ 6 w 13"/>
                    <a:gd name="T37" fmla="*/ 1 h 1"/>
                    <a:gd name="T38" fmla="*/ 6 w 13"/>
                    <a:gd name="T39" fmla="*/ 1 h 1"/>
                    <a:gd name="T40" fmla="*/ 6 w 13"/>
                    <a:gd name="T41" fmla="*/ 0 h 1"/>
                    <a:gd name="T42" fmla="*/ 6 w 13"/>
                    <a:gd name="T43" fmla="*/ 1 h 1"/>
                    <a:gd name="T44" fmla="*/ 6 w 13"/>
                    <a:gd name="T45" fmla="*/ 0 h 1"/>
                    <a:gd name="T46" fmla="*/ 6 w 13"/>
                    <a:gd name="T47" fmla="*/ 0 h 1"/>
                    <a:gd name="T48" fmla="*/ 6 w 13"/>
                    <a:gd name="T49" fmla="*/ 1 h 1"/>
                    <a:gd name="T50" fmla="*/ 6 w 13"/>
                    <a:gd name="T51" fmla="*/ 1 h 1"/>
                    <a:gd name="T52" fmla="*/ 6 w 13"/>
                    <a:gd name="T53" fmla="*/ 0 h 1"/>
                    <a:gd name="T54" fmla="*/ 6 w 13"/>
                    <a:gd name="T55" fmla="*/ 0 h 1"/>
                    <a:gd name="T56" fmla="*/ 6 w 13"/>
                    <a:gd name="T57" fmla="*/ 0 h 1"/>
                    <a:gd name="T58" fmla="*/ 6 w 13"/>
                    <a:gd name="T59" fmla="*/ 0 h 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 h="1">
                      <a:moveTo>
                        <a:pt x="0" y="0"/>
                      </a:moveTo>
                      <a:lnTo>
                        <a:pt x="1" y="0"/>
                      </a:lnTo>
                      <a:lnTo>
                        <a:pt x="1" y="1"/>
                      </a:lnTo>
                      <a:lnTo>
                        <a:pt x="1" y="0"/>
                      </a:lnTo>
                      <a:lnTo>
                        <a:pt x="2" y="0"/>
                      </a:lnTo>
                      <a:lnTo>
                        <a:pt x="3" y="1"/>
                      </a:lnTo>
                      <a:lnTo>
                        <a:pt x="3" y="0"/>
                      </a:lnTo>
                      <a:lnTo>
                        <a:pt x="4" y="0"/>
                      </a:lnTo>
                      <a:lnTo>
                        <a:pt x="5" y="1"/>
                      </a:lnTo>
                      <a:lnTo>
                        <a:pt x="6" y="1"/>
                      </a:lnTo>
                      <a:lnTo>
                        <a:pt x="7" y="1"/>
                      </a:lnTo>
                      <a:lnTo>
                        <a:pt x="8" y="1"/>
                      </a:lnTo>
                      <a:lnTo>
                        <a:pt x="9" y="1"/>
                      </a:lnTo>
                      <a:lnTo>
                        <a:pt x="10" y="0"/>
                      </a:lnTo>
                      <a:lnTo>
                        <a:pt x="10" y="1"/>
                      </a:lnTo>
                      <a:lnTo>
                        <a:pt x="10" y="0"/>
                      </a:lnTo>
                      <a:lnTo>
                        <a:pt x="11" y="0"/>
                      </a:lnTo>
                      <a:lnTo>
                        <a:pt x="12" y="1"/>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6" name="Freeform 12395"/>
                <p:cNvSpPr>
                  <a:spLocks/>
                </p:cNvSpPr>
                <p:nvPr/>
              </p:nvSpPr>
              <p:spPr bwMode="auto">
                <a:xfrm>
                  <a:off x="5055" y="175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7" name="Freeform 12396"/>
                <p:cNvSpPr>
                  <a:spLocks/>
                </p:cNvSpPr>
                <p:nvPr/>
              </p:nvSpPr>
              <p:spPr bwMode="auto">
                <a:xfrm>
                  <a:off x="5057" y="1758"/>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8" name="Freeform 12397"/>
                <p:cNvSpPr>
                  <a:spLocks/>
                </p:cNvSpPr>
                <p:nvPr/>
              </p:nvSpPr>
              <p:spPr bwMode="auto">
                <a:xfrm>
                  <a:off x="5066" y="1758"/>
                  <a:ext cx="11" cy="1"/>
                </a:xfrm>
                <a:custGeom>
                  <a:avLst/>
                  <a:gdLst>
                    <a:gd name="T0" fmla="*/ 0 w 12"/>
                    <a:gd name="T1" fmla="*/ 0 h 1"/>
                    <a:gd name="T2" fmla="*/ 1 w 12"/>
                    <a:gd name="T3" fmla="*/ 0 h 1"/>
                    <a:gd name="T4" fmla="*/ 2 w 12"/>
                    <a:gd name="T5" fmla="*/ 0 h 1"/>
                    <a:gd name="T6" fmla="*/ 2 w 12"/>
                    <a:gd name="T7" fmla="*/ 1 h 1"/>
                    <a:gd name="T8" fmla="*/ 2 w 12"/>
                    <a:gd name="T9" fmla="*/ 0 h 1"/>
                    <a:gd name="T10" fmla="*/ 3 w 12"/>
                    <a:gd name="T11" fmla="*/ 1 h 1"/>
                    <a:gd name="T12" fmla="*/ 4 w 12"/>
                    <a:gd name="T13" fmla="*/ 1 h 1"/>
                    <a:gd name="T14" fmla="*/ 5 w 12"/>
                    <a:gd name="T15" fmla="*/ 1 h 1"/>
                    <a:gd name="T16" fmla="*/ 5 w 12"/>
                    <a:gd name="T17" fmla="*/ 1 h 1"/>
                    <a:gd name="T18" fmla="*/ 5 w 12"/>
                    <a:gd name="T19" fmla="*/ 1 h 1"/>
                    <a:gd name="T20" fmla="*/ 6 w 12"/>
                    <a:gd name="T21" fmla="*/ 1 h 1"/>
                    <a:gd name="T22" fmla="*/ 6 w 12"/>
                    <a:gd name="T23" fmla="*/ 1 h 1"/>
                    <a:gd name="T24" fmla="*/ 6 w 12"/>
                    <a:gd name="T25" fmla="*/ 1 h 1"/>
                    <a:gd name="T26" fmla="*/ 6 w 12"/>
                    <a:gd name="T27" fmla="*/ 1 h 1"/>
                    <a:gd name="T28" fmla="*/ 6 w 12"/>
                    <a:gd name="T29" fmla="*/ 1 h 1"/>
                    <a:gd name="T30" fmla="*/ 6 w 12"/>
                    <a:gd name="T31" fmla="*/ 1 h 1"/>
                    <a:gd name="T32" fmla="*/ 6 w 12"/>
                    <a:gd name="T33" fmla="*/ 1 h 1"/>
                    <a:gd name="T34" fmla="*/ 6 w 12"/>
                    <a:gd name="T35" fmla="*/ 1 h 1"/>
                    <a:gd name="T36" fmla="*/ 6 w 12"/>
                    <a:gd name="T37" fmla="*/ 1 h 1"/>
                    <a:gd name="T38" fmla="*/ 6 w 12"/>
                    <a:gd name="T39" fmla="*/ 1 h 1"/>
                    <a:gd name="T40" fmla="*/ 6 w 12"/>
                    <a:gd name="T41" fmla="*/ 1 h 1"/>
                    <a:gd name="T42" fmla="*/ 6 w 12"/>
                    <a:gd name="T43" fmla="*/ 1 h 1"/>
                    <a:gd name="T44" fmla="*/ 6 w 12"/>
                    <a:gd name="T45" fmla="*/ 1 h 1"/>
                    <a:gd name="T46" fmla="*/ 6 w 12"/>
                    <a:gd name="T47" fmla="*/ 1 h 1"/>
                    <a:gd name="T48" fmla="*/ 6 w 12"/>
                    <a:gd name="T49" fmla="*/ 1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 h="1">
                      <a:moveTo>
                        <a:pt x="0" y="0"/>
                      </a:moveTo>
                      <a:lnTo>
                        <a:pt x="1" y="0"/>
                      </a:lnTo>
                      <a:lnTo>
                        <a:pt x="2" y="0"/>
                      </a:lnTo>
                      <a:lnTo>
                        <a:pt x="2" y="1"/>
                      </a:lnTo>
                      <a:lnTo>
                        <a:pt x="2" y="0"/>
                      </a:lnTo>
                      <a:lnTo>
                        <a:pt x="3" y="1"/>
                      </a:lnTo>
                      <a:lnTo>
                        <a:pt x="4" y="1"/>
                      </a:lnTo>
                      <a:lnTo>
                        <a:pt x="5" y="1"/>
                      </a:lnTo>
                      <a:lnTo>
                        <a:pt x="6" y="1"/>
                      </a:lnTo>
                      <a:lnTo>
                        <a:pt x="7" y="1"/>
                      </a:lnTo>
                      <a:lnTo>
                        <a:pt x="8" y="1"/>
                      </a:lnTo>
                      <a:lnTo>
                        <a:pt x="9" y="1"/>
                      </a:lnTo>
                      <a:lnTo>
                        <a:pt x="10" y="1"/>
                      </a:lnTo>
                      <a:lnTo>
                        <a:pt x="11" y="1"/>
                      </a:lnTo>
                      <a:lnTo>
                        <a:pt x="1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89" name="Freeform 12398"/>
                <p:cNvSpPr>
                  <a:spLocks/>
                </p:cNvSpPr>
                <p:nvPr/>
              </p:nvSpPr>
              <p:spPr bwMode="auto">
                <a:xfrm>
                  <a:off x="5077" y="1759"/>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0" name="Freeform 12399"/>
                <p:cNvSpPr>
                  <a:spLocks/>
                </p:cNvSpPr>
                <p:nvPr/>
              </p:nvSpPr>
              <p:spPr bwMode="auto">
                <a:xfrm>
                  <a:off x="5080" y="1758"/>
                  <a:ext cx="7" cy="1"/>
                </a:xfrm>
                <a:custGeom>
                  <a:avLst/>
                  <a:gdLst>
                    <a:gd name="T0" fmla="*/ 0 w 7"/>
                    <a:gd name="T1" fmla="*/ 1 h 1"/>
                    <a:gd name="T2" fmla="*/ 1 w 7"/>
                    <a:gd name="T3" fmla="*/ 1 h 1"/>
                    <a:gd name="T4" fmla="*/ 2 w 7"/>
                    <a:gd name="T5" fmla="*/ 1 h 1"/>
                    <a:gd name="T6" fmla="*/ 2 w 7"/>
                    <a:gd name="T7" fmla="*/ 1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7691" name="Freeform 12400"/>
                <p:cNvSpPr>
                  <a:spLocks/>
                </p:cNvSpPr>
                <p:nvPr/>
              </p:nvSpPr>
              <p:spPr bwMode="auto">
                <a:xfrm>
                  <a:off x="5087" y="1758"/>
                  <a:ext cx="8"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5 w 8"/>
                    <a:gd name="T19" fmla="*/ 0 h 1"/>
                    <a:gd name="T20" fmla="*/ 5 w 8"/>
                    <a:gd name="T21" fmla="*/ 0 h 1"/>
                    <a:gd name="T22" fmla="*/ 5 w 8"/>
                    <a:gd name="T23" fmla="*/ 0 h 1"/>
                    <a:gd name="T24" fmla="*/ 6 w 8"/>
                    <a:gd name="T25" fmla="*/ 0 h 1"/>
                    <a:gd name="T26" fmla="*/ 7 w 8"/>
                    <a:gd name="T27" fmla="*/ 0 h 1"/>
                    <a:gd name="T28" fmla="*/ 7 w 8"/>
                    <a:gd name="T29" fmla="*/ 0 h 1"/>
                    <a:gd name="T30" fmla="*/ 7 w 8"/>
                    <a:gd name="T31" fmla="*/ 0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grpSp>
        </p:grpSp>
        <p:sp>
          <p:nvSpPr>
            <p:cNvPr id="28987" name="Rectangle 3288"/>
            <p:cNvSpPr>
              <a:spLocks noChangeArrowheads="1"/>
            </p:cNvSpPr>
            <p:nvPr/>
          </p:nvSpPr>
          <p:spPr bwMode="auto">
            <a:xfrm>
              <a:off x="2307135" y="3657600"/>
              <a:ext cx="49" cy="143629"/>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ja-JP" altLang="ja-JP" sz="700" b="1">
                <a:solidFill>
                  <a:srgbClr val="000000"/>
                </a:solidFill>
              </a:endParaRPr>
            </a:p>
          </p:txBody>
        </p:sp>
        <p:sp>
          <p:nvSpPr>
            <p:cNvPr id="30823" name="テキスト ボックス 5169"/>
            <p:cNvSpPr txBox="1">
              <a:spLocks noChangeArrowheads="1"/>
            </p:cNvSpPr>
            <p:nvPr/>
          </p:nvSpPr>
          <p:spPr bwMode="auto">
            <a:xfrm>
              <a:off x="4499174" y="4957454"/>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b)</a:t>
              </a:r>
              <a:endParaRPr kumimoji="1" lang="ja-JP" altLang="en-US" sz="800" b="1" dirty="0">
                <a:solidFill>
                  <a:srgbClr val="000000"/>
                </a:solidFill>
              </a:endParaRPr>
            </a:p>
          </p:txBody>
        </p:sp>
        <p:sp>
          <p:nvSpPr>
            <p:cNvPr id="30824" name="テキスト ボックス 5170"/>
            <p:cNvSpPr txBox="1">
              <a:spLocks noChangeArrowheads="1"/>
            </p:cNvSpPr>
            <p:nvPr/>
          </p:nvSpPr>
          <p:spPr bwMode="auto">
            <a:xfrm>
              <a:off x="4651574" y="4060674"/>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c)</a:t>
              </a:r>
              <a:endParaRPr kumimoji="1" lang="ja-JP" altLang="en-US" sz="800" b="1" dirty="0">
                <a:solidFill>
                  <a:srgbClr val="000000"/>
                </a:solidFill>
              </a:endParaRPr>
            </a:p>
          </p:txBody>
        </p:sp>
        <p:sp>
          <p:nvSpPr>
            <p:cNvPr id="30825" name="テキスト ボックス 5171"/>
            <p:cNvSpPr txBox="1">
              <a:spLocks noChangeArrowheads="1"/>
            </p:cNvSpPr>
            <p:nvPr/>
          </p:nvSpPr>
          <p:spPr bwMode="auto">
            <a:xfrm>
              <a:off x="4727774" y="4975074"/>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d)</a:t>
              </a:r>
              <a:endParaRPr kumimoji="1" lang="ja-JP" altLang="en-US" sz="800" b="1" dirty="0">
                <a:solidFill>
                  <a:srgbClr val="000000"/>
                </a:solidFill>
              </a:endParaRPr>
            </a:p>
          </p:txBody>
        </p:sp>
        <p:sp>
          <p:nvSpPr>
            <p:cNvPr id="30826" name="テキスト ボックス 5172"/>
            <p:cNvSpPr txBox="1">
              <a:spLocks noChangeArrowheads="1"/>
            </p:cNvSpPr>
            <p:nvPr/>
          </p:nvSpPr>
          <p:spPr bwMode="auto">
            <a:xfrm>
              <a:off x="4853983" y="5051274"/>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e)</a:t>
              </a:r>
              <a:endParaRPr kumimoji="1" lang="ja-JP" altLang="en-US" sz="800" b="1" dirty="0">
                <a:solidFill>
                  <a:srgbClr val="000000"/>
                </a:solidFill>
              </a:endParaRPr>
            </a:p>
          </p:txBody>
        </p:sp>
        <p:sp>
          <p:nvSpPr>
            <p:cNvPr id="30827" name="テキスト ボックス 5173"/>
            <p:cNvSpPr txBox="1">
              <a:spLocks noChangeArrowheads="1"/>
            </p:cNvSpPr>
            <p:nvPr/>
          </p:nvSpPr>
          <p:spPr bwMode="auto">
            <a:xfrm>
              <a:off x="4980192" y="5097948"/>
              <a:ext cx="18899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f)</a:t>
              </a:r>
              <a:endParaRPr kumimoji="1" lang="ja-JP" altLang="en-US" sz="800" b="1" dirty="0">
                <a:solidFill>
                  <a:srgbClr val="000000"/>
                </a:solidFill>
              </a:endParaRPr>
            </a:p>
          </p:txBody>
        </p:sp>
        <p:sp>
          <p:nvSpPr>
            <p:cNvPr id="30828" name="テキスト ボックス 5174"/>
            <p:cNvSpPr txBox="1">
              <a:spLocks noChangeArrowheads="1"/>
            </p:cNvSpPr>
            <p:nvPr/>
          </p:nvSpPr>
          <p:spPr bwMode="auto">
            <a:xfrm>
              <a:off x="5208784" y="4534558"/>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g)</a:t>
              </a:r>
              <a:endParaRPr kumimoji="1" lang="ja-JP" altLang="en-US" sz="800" b="1" dirty="0">
                <a:solidFill>
                  <a:srgbClr val="000000"/>
                </a:solidFill>
              </a:endParaRPr>
            </a:p>
          </p:txBody>
        </p:sp>
        <p:sp>
          <p:nvSpPr>
            <p:cNvPr id="30829" name="テキスト ボックス 5174"/>
            <p:cNvSpPr txBox="1">
              <a:spLocks noChangeArrowheads="1"/>
            </p:cNvSpPr>
            <p:nvPr/>
          </p:nvSpPr>
          <p:spPr bwMode="auto">
            <a:xfrm>
              <a:off x="5487393" y="5033654"/>
              <a:ext cx="210634"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h)</a:t>
              </a:r>
              <a:endParaRPr kumimoji="1" lang="ja-JP" altLang="en-US" sz="800" b="1" dirty="0">
                <a:solidFill>
                  <a:srgbClr val="000000"/>
                </a:solidFill>
              </a:endParaRPr>
            </a:p>
          </p:txBody>
        </p:sp>
        <p:sp>
          <p:nvSpPr>
            <p:cNvPr id="30830" name="テキスト ボックス 5169"/>
            <p:cNvSpPr txBox="1">
              <a:spLocks noChangeArrowheads="1"/>
            </p:cNvSpPr>
            <p:nvPr/>
          </p:nvSpPr>
          <p:spPr bwMode="auto">
            <a:xfrm>
              <a:off x="4194374" y="3984474"/>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a)</a:t>
              </a:r>
              <a:endParaRPr kumimoji="1" lang="ja-JP" altLang="en-US" sz="800" b="1" dirty="0">
                <a:solidFill>
                  <a:srgbClr val="000000"/>
                </a:solidFill>
              </a:endParaRPr>
            </a:p>
          </p:txBody>
        </p:sp>
        <p:sp>
          <p:nvSpPr>
            <p:cNvPr id="21717" name="Line 10046"/>
            <p:cNvSpPr>
              <a:spLocks noChangeShapeType="1"/>
            </p:cNvSpPr>
            <p:nvPr/>
          </p:nvSpPr>
          <p:spPr bwMode="auto">
            <a:xfrm>
              <a:off x="6480375" y="3984476"/>
              <a:ext cx="542" cy="18001"/>
            </a:xfrm>
            <a:prstGeom prst="line">
              <a:avLst/>
            </a:prstGeom>
            <a:noFill/>
            <a:ln w="3175">
              <a:solidFill>
                <a:srgbClr val="00C000"/>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35" name="Freeform 10685"/>
            <p:cNvSpPr>
              <a:spLocks/>
            </p:cNvSpPr>
            <p:nvPr/>
          </p:nvSpPr>
          <p:spPr bwMode="auto">
            <a:xfrm>
              <a:off x="6327975" y="3830075"/>
              <a:ext cx="8121" cy="2000"/>
            </a:xfrm>
            <a:custGeom>
              <a:avLst/>
              <a:gdLst>
                <a:gd name="T0" fmla="*/ 0 w 12"/>
                <a:gd name="T1" fmla="*/ 0 h 1587"/>
                <a:gd name="T2" fmla="*/ 2147483647 w 12"/>
                <a:gd name="T3" fmla="*/ 0 h 1587"/>
                <a:gd name="T4" fmla="*/ 2147483647 w 12"/>
                <a:gd name="T5" fmla="*/ 0 h 1587"/>
                <a:gd name="T6" fmla="*/ 2147483647 w 12"/>
                <a:gd name="T7" fmla="*/ 0 h 1587"/>
                <a:gd name="T8" fmla="*/ 2147483647 w 12"/>
                <a:gd name="T9" fmla="*/ 0 h 1587"/>
                <a:gd name="T10" fmla="*/ 2147483647 w 12"/>
                <a:gd name="T11" fmla="*/ 0 h 1587"/>
                <a:gd name="T12" fmla="*/ 2147483647 w 12"/>
                <a:gd name="T13" fmla="*/ 0 h 1587"/>
                <a:gd name="T14" fmla="*/ 2147483647 w 12"/>
                <a:gd name="T15" fmla="*/ 0 h 1587"/>
                <a:gd name="T16" fmla="*/ 2147483647 w 12"/>
                <a:gd name="T17" fmla="*/ 0 h 1587"/>
                <a:gd name="T18" fmla="*/ 2147483647 w 12"/>
                <a:gd name="T19" fmla="*/ 0 h 1587"/>
                <a:gd name="T20" fmla="*/ 2147483647 w 12"/>
                <a:gd name="T21" fmla="*/ 0 h 1587"/>
                <a:gd name="T22" fmla="*/ 2147483647 w 12"/>
                <a:gd name="T23" fmla="*/ 0 h 1587"/>
                <a:gd name="T24" fmla="*/ 2147483647 w 12"/>
                <a:gd name="T25" fmla="*/ 0 h 1587"/>
                <a:gd name="T26" fmla="*/ 2147483647 w 12"/>
                <a:gd name="T27" fmla="*/ 0 h 1587"/>
                <a:gd name="T28" fmla="*/ 2147483647 w 12"/>
                <a:gd name="T29" fmla="*/ 0 h 1587"/>
                <a:gd name="T30" fmla="*/ 2147483647 w 12"/>
                <a:gd name="T31" fmla="*/ 0 h 1587"/>
                <a:gd name="T32" fmla="*/ 2147483647 w 12"/>
                <a:gd name="T33" fmla="*/ 0 h 1587"/>
                <a:gd name="T34" fmla="*/ 2147483647 w 12"/>
                <a:gd name="T35" fmla="*/ 0 h 1587"/>
                <a:gd name="T36" fmla="*/ 2147483647 w 12"/>
                <a:gd name="T37" fmla="*/ 0 h 1587"/>
                <a:gd name="T38" fmla="*/ 2147483647 w 12"/>
                <a:gd name="T39" fmla="*/ 0 h 1587"/>
                <a:gd name="T40" fmla="*/ 2147483647 w 12"/>
                <a:gd name="T41" fmla="*/ 0 h 1587"/>
                <a:gd name="T42" fmla="*/ 2147483647 w 12"/>
                <a:gd name="T43" fmla="*/ 0 h 1587"/>
                <a:gd name="T44" fmla="*/ 2147483647 w 12"/>
                <a:gd name="T45" fmla="*/ 0 h 1587"/>
                <a:gd name="T46" fmla="*/ 2147483647 w 12"/>
                <a:gd name="T47" fmla="*/ 0 h 1587"/>
                <a:gd name="T48" fmla="*/ 2147483647 w 12"/>
                <a:gd name="T49" fmla="*/ 0 h 1587"/>
                <a:gd name="T50" fmla="*/ 2147483647 w 12"/>
                <a:gd name="T51" fmla="*/ 0 h 1587"/>
                <a:gd name="T52" fmla="*/ 2147483647 w 12"/>
                <a:gd name="T53" fmla="*/ 0 h 158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12" h="1587">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rgbClr val="000000"/>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1938" name="Freeform 10688"/>
            <p:cNvSpPr>
              <a:spLocks/>
            </p:cNvSpPr>
            <p:nvPr/>
          </p:nvSpPr>
          <p:spPr bwMode="auto">
            <a:xfrm>
              <a:off x="6456936" y="3832075"/>
              <a:ext cx="17324" cy="4000"/>
            </a:xfrm>
            <a:custGeom>
              <a:avLst/>
              <a:gdLst>
                <a:gd name="T0" fmla="*/ 0 w 27"/>
                <a:gd name="T1" fmla="*/ 2147483647 h 4"/>
                <a:gd name="T2" fmla="*/ 2147483647 w 27"/>
                <a:gd name="T3" fmla="*/ 2147483647 h 4"/>
                <a:gd name="T4" fmla="*/ 2147483647 w 27"/>
                <a:gd name="T5" fmla="*/ 2147483647 h 4"/>
                <a:gd name="T6" fmla="*/ 2147483647 w 27"/>
                <a:gd name="T7" fmla="*/ 2147483647 h 4"/>
                <a:gd name="T8" fmla="*/ 2147483647 w 27"/>
                <a:gd name="T9" fmla="*/ 2147483647 h 4"/>
                <a:gd name="T10" fmla="*/ 2147483647 w 27"/>
                <a:gd name="T11" fmla="*/ 2147483647 h 4"/>
                <a:gd name="T12" fmla="*/ 2147483647 w 27"/>
                <a:gd name="T13" fmla="*/ 2147483647 h 4"/>
                <a:gd name="T14" fmla="*/ 2147483647 w 27"/>
                <a:gd name="T15" fmla="*/ 2147483647 h 4"/>
                <a:gd name="T16" fmla="*/ 2147483647 w 27"/>
                <a:gd name="T17" fmla="*/ 2147483647 h 4"/>
                <a:gd name="T18" fmla="*/ 2147483647 w 27"/>
                <a:gd name="T19" fmla="*/ 2147483647 h 4"/>
                <a:gd name="T20" fmla="*/ 2147483647 w 27"/>
                <a:gd name="T21" fmla="*/ 2147483647 h 4"/>
                <a:gd name="T22" fmla="*/ 2147483647 w 27"/>
                <a:gd name="T23" fmla="*/ 2147483647 h 4"/>
                <a:gd name="T24" fmla="*/ 2147483647 w 27"/>
                <a:gd name="T25" fmla="*/ 2147483647 h 4"/>
                <a:gd name="T26" fmla="*/ 2147483647 w 27"/>
                <a:gd name="T27" fmla="*/ 2147483647 h 4"/>
                <a:gd name="T28" fmla="*/ 2147483647 w 27"/>
                <a:gd name="T29" fmla="*/ 2147483647 h 4"/>
                <a:gd name="T30" fmla="*/ 2147483647 w 27"/>
                <a:gd name="T31" fmla="*/ 2147483647 h 4"/>
                <a:gd name="T32" fmla="*/ 2147483647 w 27"/>
                <a:gd name="T33" fmla="*/ 2147483647 h 4"/>
                <a:gd name="T34" fmla="*/ 2147483647 w 27"/>
                <a:gd name="T35" fmla="*/ 2147483647 h 4"/>
                <a:gd name="T36" fmla="*/ 2147483647 w 27"/>
                <a:gd name="T37" fmla="*/ 2147483647 h 4"/>
                <a:gd name="T38" fmla="*/ 2147483647 w 27"/>
                <a:gd name="T39" fmla="*/ 2147483647 h 4"/>
                <a:gd name="T40" fmla="*/ 2147483647 w 27"/>
                <a:gd name="T41" fmla="*/ 2147483647 h 4"/>
                <a:gd name="T42" fmla="*/ 2147483647 w 27"/>
                <a:gd name="T43" fmla="*/ 2147483647 h 4"/>
                <a:gd name="T44" fmla="*/ 2147483647 w 27"/>
                <a:gd name="T45" fmla="*/ 2147483647 h 4"/>
                <a:gd name="T46" fmla="*/ 2147483647 w 27"/>
                <a:gd name="T47" fmla="*/ 2147483647 h 4"/>
                <a:gd name="T48" fmla="*/ 2147483647 w 27"/>
                <a:gd name="T49" fmla="*/ 2147483647 h 4"/>
                <a:gd name="T50" fmla="*/ 2147483647 w 27"/>
                <a:gd name="T51" fmla="*/ 2147483647 h 4"/>
                <a:gd name="T52" fmla="*/ 2147483647 w 27"/>
                <a:gd name="T53" fmla="*/ 2147483647 h 4"/>
                <a:gd name="T54" fmla="*/ 2147483647 w 27"/>
                <a:gd name="T55" fmla="*/ 2147483647 h 4"/>
                <a:gd name="T56" fmla="*/ 2147483647 w 27"/>
                <a:gd name="T57" fmla="*/ 2147483647 h 4"/>
                <a:gd name="T58" fmla="*/ 2147483647 w 27"/>
                <a:gd name="T59" fmla="*/ 2147483647 h 4"/>
                <a:gd name="T60" fmla="*/ 2147483647 w 27"/>
                <a:gd name="T61" fmla="*/ 2147483647 h 4"/>
                <a:gd name="T62" fmla="*/ 2147483647 w 27"/>
                <a:gd name="T63" fmla="*/ 2147483647 h 4"/>
                <a:gd name="T64" fmla="*/ 2147483647 w 27"/>
                <a:gd name="T65" fmla="*/ 2147483647 h 4"/>
                <a:gd name="T66" fmla="*/ 2147483647 w 27"/>
                <a:gd name="T67" fmla="*/ 2147483647 h 4"/>
                <a:gd name="T68" fmla="*/ 2147483647 w 27"/>
                <a:gd name="T69" fmla="*/ 2147483647 h 4"/>
                <a:gd name="T70" fmla="*/ 2147483647 w 27"/>
                <a:gd name="T71" fmla="*/ 2147483647 h 4"/>
                <a:gd name="T72" fmla="*/ 2147483647 w 27"/>
                <a:gd name="T73" fmla="*/ 2147483647 h 4"/>
                <a:gd name="T74" fmla="*/ 2147483647 w 27"/>
                <a:gd name="T75" fmla="*/ 2147483647 h 4"/>
                <a:gd name="T76" fmla="*/ 2147483647 w 27"/>
                <a:gd name="T77" fmla="*/ 2147483647 h 4"/>
                <a:gd name="T78" fmla="*/ 2147483647 w 27"/>
                <a:gd name="T79" fmla="*/ 2147483647 h 4"/>
                <a:gd name="T80" fmla="*/ 2147483647 w 27"/>
                <a:gd name="T81" fmla="*/ 2147483647 h 4"/>
                <a:gd name="T82" fmla="*/ 2147483647 w 27"/>
                <a:gd name="T83" fmla="*/ 2147483647 h 4"/>
                <a:gd name="T84" fmla="*/ 2147483647 w 27"/>
                <a:gd name="T85" fmla="*/ 2147483647 h 4"/>
                <a:gd name="T86" fmla="*/ 2147483647 w 27"/>
                <a:gd name="T87" fmla="*/ 2147483647 h 4"/>
                <a:gd name="T88" fmla="*/ 2147483647 w 27"/>
                <a:gd name="T89" fmla="*/ 2147483647 h 4"/>
                <a:gd name="T90" fmla="*/ 2147483647 w 27"/>
                <a:gd name="T91" fmla="*/ 2147483647 h 4"/>
                <a:gd name="T92" fmla="*/ 2147483647 w 27"/>
                <a:gd name="T93" fmla="*/ 2147483647 h 4"/>
                <a:gd name="T94" fmla="*/ 2147483647 w 27"/>
                <a:gd name="T95" fmla="*/ 2147483647 h 4"/>
                <a:gd name="T96" fmla="*/ 2147483647 w 27"/>
                <a:gd name="T97" fmla="*/ 2147483647 h 4"/>
                <a:gd name="T98" fmla="*/ 2147483647 w 27"/>
                <a:gd name="T99" fmla="*/ 2147483647 h 4"/>
                <a:gd name="T100" fmla="*/ 2147483647 w 27"/>
                <a:gd name="T101" fmla="*/ 2147483647 h 4"/>
                <a:gd name="T102" fmla="*/ 2147483647 w 27"/>
                <a:gd name="T103" fmla="*/ 2147483647 h 4"/>
                <a:gd name="T104" fmla="*/ 2147483647 w 27"/>
                <a:gd name="T105" fmla="*/ 0 h 4"/>
                <a:gd name="T106" fmla="*/ 2147483647 w 27"/>
                <a:gd name="T107" fmla="*/ 0 h 4"/>
                <a:gd name="T108" fmla="*/ 2147483647 w 27"/>
                <a:gd name="T109" fmla="*/ 0 h 4"/>
                <a:gd name="T110" fmla="*/ 2147483647 w 27"/>
                <a:gd name="T111" fmla="*/ 0 h 4"/>
                <a:gd name="T112" fmla="*/ 2147483647 w 27"/>
                <a:gd name="T113" fmla="*/ 0 h 4"/>
                <a:gd name="T114" fmla="*/ 2147483647 w 27"/>
                <a:gd name="T115" fmla="*/ 0 h 4"/>
                <a:gd name="T116" fmla="*/ 2147483647 w 27"/>
                <a:gd name="T117" fmla="*/ 0 h 4"/>
                <a:gd name="T118" fmla="*/ 2147483647 w 27"/>
                <a:gd name="T119" fmla="*/ 0 h 4"/>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27" h="4">
                  <a:moveTo>
                    <a:pt x="0" y="4"/>
                  </a:moveTo>
                  <a:lnTo>
                    <a:pt x="1" y="4"/>
                  </a:lnTo>
                  <a:lnTo>
                    <a:pt x="2" y="4"/>
                  </a:lnTo>
                  <a:lnTo>
                    <a:pt x="3" y="4"/>
                  </a:lnTo>
                  <a:lnTo>
                    <a:pt x="4" y="4"/>
                  </a:lnTo>
                  <a:lnTo>
                    <a:pt x="5" y="4"/>
                  </a:lnTo>
                  <a:lnTo>
                    <a:pt x="6" y="4"/>
                  </a:lnTo>
                  <a:lnTo>
                    <a:pt x="7" y="4"/>
                  </a:lnTo>
                  <a:lnTo>
                    <a:pt x="8" y="4"/>
                  </a:lnTo>
                  <a:lnTo>
                    <a:pt x="9" y="4"/>
                  </a:lnTo>
                  <a:lnTo>
                    <a:pt x="10" y="3"/>
                  </a:lnTo>
                  <a:lnTo>
                    <a:pt x="11" y="3"/>
                  </a:lnTo>
                  <a:lnTo>
                    <a:pt x="12" y="3"/>
                  </a:lnTo>
                  <a:lnTo>
                    <a:pt x="13" y="3"/>
                  </a:lnTo>
                  <a:lnTo>
                    <a:pt x="14" y="3"/>
                  </a:lnTo>
                  <a:lnTo>
                    <a:pt x="15" y="3"/>
                  </a:lnTo>
                  <a:lnTo>
                    <a:pt x="16" y="2"/>
                  </a:lnTo>
                  <a:lnTo>
                    <a:pt x="17" y="2"/>
                  </a:lnTo>
                  <a:lnTo>
                    <a:pt x="18" y="2"/>
                  </a:lnTo>
                  <a:lnTo>
                    <a:pt x="19" y="2"/>
                  </a:lnTo>
                  <a:lnTo>
                    <a:pt x="20" y="1"/>
                  </a:lnTo>
                  <a:lnTo>
                    <a:pt x="21" y="1"/>
                  </a:lnTo>
                  <a:lnTo>
                    <a:pt x="22" y="1"/>
                  </a:lnTo>
                  <a:lnTo>
                    <a:pt x="23" y="1"/>
                  </a:lnTo>
                  <a:lnTo>
                    <a:pt x="24" y="1"/>
                  </a:lnTo>
                  <a:lnTo>
                    <a:pt x="24" y="0"/>
                  </a:lnTo>
                  <a:lnTo>
                    <a:pt x="25" y="0"/>
                  </a:lnTo>
                  <a:lnTo>
                    <a:pt x="26" y="0"/>
                  </a:lnTo>
                  <a:lnTo>
                    <a:pt x="27" y="0"/>
                  </a:lnTo>
                </a:path>
              </a:pathLst>
            </a:custGeom>
            <a:noFill/>
            <a:ln w="6350" cmpd="sng">
              <a:solidFill>
                <a:srgbClr val="000000"/>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33" name="Line 4280"/>
            <p:cNvSpPr>
              <a:spLocks noChangeShapeType="1"/>
            </p:cNvSpPr>
            <p:nvPr/>
          </p:nvSpPr>
          <p:spPr bwMode="auto">
            <a:xfrm>
              <a:off x="631420"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34" name="Line 4281"/>
            <p:cNvSpPr>
              <a:spLocks noChangeShapeType="1"/>
            </p:cNvSpPr>
            <p:nvPr/>
          </p:nvSpPr>
          <p:spPr bwMode="auto">
            <a:xfrm>
              <a:off x="854543"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35" name="Rectangle 4282"/>
            <p:cNvSpPr>
              <a:spLocks noChangeArrowheads="1"/>
            </p:cNvSpPr>
            <p:nvPr/>
          </p:nvSpPr>
          <p:spPr bwMode="auto">
            <a:xfrm>
              <a:off x="836439" y="550698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1 </a:t>
              </a:r>
              <a:endParaRPr kumimoji="1" lang="en-US" altLang="ja-JP" sz="800" dirty="0">
                <a:solidFill>
                  <a:srgbClr val="000000"/>
                </a:solidFill>
              </a:endParaRPr>
            </a:p>
          </p:txBody>
        </p:sp>
        <p:sp>
          <p:nvSpPr>
            <p:cNvPr id="29636" name="Line 4283"/>
            <p:cNvSpPr>
              <a:spLocks noChangeShapeType="1"/>
            </p:cNvSpPr>
            <p:nvPr/>
          </p:nvSpPr>
          <p:spPr bwMode="auto">
            <a:xfrm>
              <a:off x="1078632"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37" name="Line 4284"/>
            <p:cNvSpPr>
              <a:spLocks noChangeShapeType="1"/>
            </p:cNvSpPr>
            <p:nvPr/>
          </p:nvSpPr>
          <p:spPr bwMode="auto">
            <a:xfrm>
              <a:off x="1302721"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38" name="Rectangle 4285"/>
            <p:cNvSpPr>
              <a:spLocks noChangeArrowheads="1"/>
            </p:cNvSpPr>
            <p:nvPr/>
          </p:nvSpPr>
          <p:spPr bwMode="auto">
            <a:xfrm>
              <a:off x="1283650" y="550698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2 </a:t>
              </a:r>
              <a:endParaRPr kumimoji="1" lang="en-US" altLang="ja-JP" sz="800" dirty="0">
                <a:solidFill>
                  <a:srgbClr val="000000"/>
                </a:solidFill>
              </a:endParaRPr>
            </a:p>
          </p:txBody>
        </p:sp>
        <p:sp>
          <p:nvSpPr>
            <p:cNvPr id="29639" name="Line 4286"/>
            <p:cNvSpPr>
              <a:spLocks noChangeShapeType="1"/>
            </p:cNvSpPr>
            <p:nvPr/>
          </p:nvSpPr>
          <p:spPr bwMode="auto">
            <a:xfrm>
              <a:off x="1525843"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0" name="Line 4287"/>
            <p:cNvSpPr>
              <a:spLocks noChangeShapeType="1"/>
            </p:cNvSpPr>
            <p:nvPr/>
          </p:nvSpPr>
          <p:spPr bwMode="auto">
            <a:xfrm>
              <a:off x="1749932"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1" name="Rectangle 4288"/>
            <p:cNvSpPr>
              <a:spLocks noChangeArrowheads="1"/>
            </p:cNvSpPr>
            <p:nvPr/>
          </p:nvSpPr>
          <p:spPr bwMode="auto">
            <a:xfrm>
              <a:off x="1731828" y="550698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3 </a:t>
              </a:r>
              <a:endParaRPr kumimoji="1" lang="en-US" altLang="ja-JP" sz="800" dirty="0">
                <a:solidFill>
                  <a:srgbClr val="000000"/>
                </a:solidFill>
              </a:endParaRPr>
            </a:p>
          </p:txBody>
        </p:sp>
        <p:sp>
          <p:nvSpPr>
            <p:cNvPr id="29642" name="Line 4289"/>
            <p:cNvSpPr>
              <a:spLocks noChangeShapeType="1"/>
            </p:cNvSpPr>
            <p:nvPr/>
          </p:nvSpPr>
          <p:spPr bwMode="auto">
            <a:xfrm>
              <a:off x="1973056"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3" name="Line 4290"/>
            <p:cNvSpPr>
              <a:spLocks noChangeShapeType="1"/>
            </p:cNvSpPr>
            <p:nvPr/>
          </p:nvSpPr>
          <p:spPr bwMode="auto">
            <a:xfrm>
              <a:off x="2197145"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4" name="Rectangle 4291"/>
            <p:cNvSpPr>
              <a:spLocks noChangeArrowheads="1"/>
            </p:cNvSpPr>
            <p:nvPr/>
          </p:nvSpPr>
          <p:spPr bwMode="auto">
            <a:xfrm>
              <a:off x="2179041" y="550698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4 </a:t>
              </a:r>
              <a:endParaRPr kumimoji="1" lang="en-US" altLang="ja-JP" sz="800" dirty="0">
                <a:solidFill>
                  <a:srgbClr val="000000"/>
                </a:solidFill>
              </a:endParaRPr>
            </a:p>
          </p:txBody>
        </p:sp>
        <p:sp>
          <p:nvSpPr>
            <p:cNvPr id="29645" name="Line 4292"/>
            <p:cNvSpPr>
              <a:spLocks noChangeShapeType="1"/>
            </p:cNvSpPr>
            <p:nvPr/>
          </p:nvSpPr>
          <p:spPr bwMode="auto">
            <a:xfrm>
              <a:off x="2421233"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6" name="Line 4293"/>
            <p:cNvSpPr>
              <a:spLocks noChangeShapeType="1"/>
            </p:cNvSpPr>
            <p:nvPr/>
          </p:nvSpPr>
          <p:spPr bwMode="auto">
            <a:xfrm>
              <a:off x="2642425"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7" name="Rectangle 4294"/>
            <p:cNvSpPr>
              <a:spLocks noChangeArrowheads="1"/>
            </p:cNvSpPr>
            <p:nvPr/>
          </p:nvSpPr>
          <p:spPr bwMode="auto">
            <a:xfrm>
              <a:off x="2624319" y="550698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5 </a:t>
              </a:r>
              <a:endParaRPr kumimoji="1" lang="en-US" altLang="ja-JP" sz="800" dirty="0">
                <a:solidFill>
                  <a:srgbClr val="000000"/>
                </a:solidFill>
              </a:endParaRPr>
            </a:p>
          </p:txBody>
        </p:sp>
        <p:sp>
          <p:nvSpPr>
            <p:cNvPr id="29648" name="Line 4295"/>
            <p:cNvSpPr>
              <a:spLocks noChangeShapeType="1"/>
            </p:cNvSpPr>
            <p:nvPr/>
          </p:nvSpPr>
          <p:spPr bwMode="auto">
            <a:xfrm>
              <a:off x="2866514" y="5444241"/>
              <a:ext cx="966" cy="1733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49" name="Line 4296"/>
            <p:cNvSpPr>
              <a:spLocks noChangeShapeType="1"/>
            </p:cNvSpPr>
            <p:nvPr/>
          </p:nvSpPr>
          <p:spPr bwMode="auto">
            <a:xfrm>
              <a:off x="3090602" y="5444241"/>
              <a:ext cx="966" cy="3466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50" name="Rectangle 4297"/>
            <p:cNvSpPr>
              <a:spLocks noChangeArrowheads="1"/>
            </p:cNvSpPr>
            <p:nvPr/>
          </p:nvSpPr>
          <p:spPr bwMode="auto">
            <a:xfrm>
              <a:off x="3071531" y="5506988"/>
              <a:ext cx="210394"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6  min</a:t>
              </a:r>
              <a:endParaRPr kumimoji="1" lang="en-US" altLang="ja-JP" sz="800" dirty="0">
                <a:solidFill>
                  <a:srgbClr val="000000"/>
                </a:solidFill>
              </a:endParaRPr>
            </a:p>
          </p:txBody>
        </p:sp>
        <p:sp>
          <p:nvSpPr>
            <p:cNvPr id="29651" name="Rectangle 4310"/>
            <p:cNvSpPr>
              <a:spLocks noChangeArrowheads="1"/>
            </p:cNvSpPr>
            <p:nvPr/>
          </p:nvSpPr>
          <p:spPr bwMode="auto">
            <a:xfrm>
              <a:off x="406365" y="3842447"/>
              <a:ext cx="2902280" cy="1603959"/>
            </a:xfrm>
            <a:prstGeom prst="rect">
              <a:avLst/>
            </a:prstGeom>
            <a:noFill/>
            <a:ln w="3175">
              <a:solidFill>
                <a:schemeClr val="tx1"/>
              </a:solidFill>
              <a:miter lim="800000"/>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52" name="Freeform 4347"/>
            <p:cNvSpPr>
              <a:spLocks/>
            </p:cNvSpPr>
            <p:nvPr/>
          </p:nvSpPr>
          <p:spPr bwMode="auto">
            <a:xfrm>
              <a:off x="629488" y="3965100"/>
              <a:ext cx="1612087" cy="1432563"/>
            </a:xfrm>
            <a:custGeom>
              <a:avLst/>
              <a:gdLst>
                <a:gd name="T0" fmla="*/ 2147483647 w 10000"/>
                <a:gd name="T1" fmla="*/ 214748364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2147483647 h 10000"/>
                <a:gd name="T32" fmla="*/ 2147483647 w 10000"/>
                <a:gd name="T33" fmla="*/ 2147483647 h 10000"/>
                <a:gd name="T34" fmla="*/ 2147483647 w 10000"/>
                <a:gd name="T35" fmla="*/ 2147483647 h 10000"/>
                <a:gd name="T36" fmla="*/ 2147483647 w 10000"/>
                <a:gd name="T37" fmla="*/ 2147483647 h 10000"/>
                <a:gd name="T38" fmla="*/ 2147483647 w 10000"/>
                <a:gd name="T39" fmla="*/ 2147483647 h 10000"/>
                <a:gd name="T40" fmla="*/ 2147483647 w 10000"/>
                <a:gd name="T41" fmla="*/ 2147483647 h 10000"/>
                <a:gd name="T42" fmla="*/ 2147483647 w 10000"/>
                <a:gd name="T43" fmla="*/ 2147483647 h 10000"/>
                <a:gd name="T44" fmla="*/ 2147483647 w 10000"/>
                <a:gd name="T45" fmla="*/ 2147483647 h 10000"/>
                <a:gd name="T46" fmla="*/ 2147483647 w 10000"/>
                <a:gd name="T47" fmla="*/ 2147483647 h 10000"/>
                <a:gd name="T48" fmla="*/ 2147483647 w 10000"/>
                <a:gd name="T49" fmla="*/ 2147483647 h 10000"/>
                <a:gd name="T50" fmla="*/ 2147483647 w 10000"/>
                <a:gd name="T51" fmla="*/ 2147483647 h 10000"/>
                <a:gd name="T52" fmla="*/ 2147483647 w 10000"/>
                <a:gd name="T53" fmla="*/ 2147483647 h 10000"/>
                <a:gd name="T54" fmla="*/ 2147483647 w 10000"/>
                <a:gd name="T55" fmla="*/ 2147483647 h 10000"/>
                <a:gd name="T56" fmla="*/ 2147483647 w 10000"/>
                <a:gd name="T57" fmla="*/ 2147483647 h 10000"/>
                <a:gd name="T58" fmla="*/ 2147483647 w 10000"/>
                <a:gd name="T59" fmla="*/ 2147483647 h 10000"/>
                <a:gd name="T60" fmla="*/ 2147483647 w 10000"/>
                <a:gd name="T61" fmla="*/ 2147483647 h 10000"/>
                <a:gd name="T62" fmla="*/ 2147483647 w 10000"/>
                <a:gd name="T63" fmla="*/ 2147483647 h 10000"/>
                <a:gd name="T64" fmla="*/ 2147483647 w 10000"/>
                <a:gd name="T65" fmla="*/ 2147483647 h 10000"/>
                <a:gd name="T66" fmla="*/ 2147483647 w 10000"/>
                <a:gd name="T67" fmla="*/ 2147483647 h 10000"/>
                <a:gd name="T68" fmla="*/ 2147483647 w 10000"/>
                <a:gd name="T69" fmla="*/ 2147483647 h 10000"/>
                <a:gd name="T70" fmla="*/ 2147483647 w 10000"/>
                <a:gd name="T71" fmla="*/ 2147483647 h 10000"/>
                <a:gd name="T72" fmla="*/ 2147483647 w 10000"/>
                <a:gd name="T73" fmla="*/ 2147483647 h 10000"/>
                <a:gd name="T74" fmla="*/ 2147483647 w 10000"/>
                <a:gd name="T75" fmla="*/ 2147483647 h 10000"/>
                <a:gd name="T76" fmla="*/ 2147483647 w 10000"/>
                <a:gd name="T77" fmla="*/ 2147483647 h 10000"/>
                <a:gd name="T78" fmla="*/ 2147483647 w 10000"/>
                <a:gd name="T79" fmla="*/ 2147483647 h 10000"/>
                <a:gd name="T80" fmla="*/ 2147483647 w 10000"/>
                <a:gd name="T81" fmla="*/ 2147483647 h 10000"/>
                <a:gd name="T82" fmla="*/ 2147483647 w 10000"/>
                <a:gd name="T83" fmla="*/ 2147483647 h 10000"/>
                <a:gd name="T84" fmla="*/ 2147483647 w 10000"/>
                <a:gd name="T85" fmla="*/ 2147483647 h 10000"/>
                <a:gd name="T86" fmla="*/ 2147483647 w 10000"/>
                <a:gd name="T87" fmla="*/ 2147483647 h 10000"/>
                <a:gd name="T88" fmla="*/ 2147483647 w 10000"/>
                <a:gd name="T89" fmla="*/ 2147483647 h 10000"/>
                <a:gd name="T90" fmla="*/ 2147483647 w 10000"/>
                <a:gd name="T91" fmla="*/ 2147483647 h 10000"/>
                <a:gd name="T92" fmla="*/ 2147483647 w 10000"/>
                <a:gd name="T93" fmla="*/ 2147483647 h 10000"/>
                <a:gd name="T94" fmla="*/ 2147483647 w 10000"/>
                <a:gd name="T95" fmla="*/ 2147483647 h 10000"/>
                <a:gd name="T96" fmla="*/ 2147483647 w 10000"/>
                <a:gd name="T97" fmla="*/ 2147483647 h 10000"/>
                <a:gd name="T98" fmla="*/ 2147483647 w 10000"/>
                <a:gd name="T99" fmla="*/ 2147483647 h 10000"/>
                <a:gd name="T100" fmla="*/ 2147483647 w 10000"/>
                <a:gd name="T101" fmla="*/ 2147483647 h 10000"/>
                <a:gd name="T102" fmla="*/ 2147483647 w 10000"/>
                <a:gd name="T103" fmla="*/ 2147483647 h 10000"/>
                <a:gd name="T104" fmla="*/ 2147483647 w 10000"/>
                <a:gd name="T105" fmla="*/ 2147483647 h 10000"/>
                <a:gd name="T106" fmla="*/ 2147483647 w 10000"/>
                <a:gd name="T107" fmla="*/ 2147483647 h 10000"/>
                <a:gd name="T108" fmla="*/ 2147483647 w 10000"/>
                <a:gd name="T109" fmla="*/ 2147483647 h 10000"/>
                <a:gd name="T110" fmla="*/ 2147483647 w 10000"/>
                <a:gd name="T111" fmla="*/ 2147483647 h 10000"/>
                <a:gd name="T112" fmla="*/ 2147483647 w 10000"/>
                <a:gd name="T113" fmla="*/ 2147483647 h 10000"/>
                <a:gd name="T114" fmla="*/ 2147483647 w 10000"/>
                <a:gd name="T115" fmla="*/ 2147483647 h 10000"/>
                <a:gd name="T116" fmla="*/ 2147483647 w 10000"/>
                <a:gd name="T117" fmla="*/ 2147483647 h 10000"/>
                <a:gd name="T118" fmla="*/ 2147483647 w 10000"/>
                <a:gd name="T119" fmla="*/ 2147483647 h 10000"/>
                <a:gd name="T120" fmla="*/ 2147483647 w 10000"/>
                <a:gd name="T121" fmla="*/ 2147483647 h 10000"/>
                <a:gd name="T122" fmla="*/ 2147483647 w 10000"/>
                <a:gd name="T123" fmla="*/ 2147483647 h 10000"/>
                <a:gd name="T124" fmla="*/ 2147483647 w 10000"/>
                <a:gd name="T125" fmla="*/ 2147483647 h 100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0000" h="10000">
                  <a:moveTo>
                    <a:pt x="0" y="9657"/>
                  </a:moveTo>
                  <a:lnTo>
                    <a:pt x="4" y="9657"/>
                  </a:lnTo>
                  <a:cubicBezTo>
                    <a:pt x="5" y="9659"/>
                    <a:pt x="7" y="9662"/>
                    <a:pt x="8" y="9666"/>
                  </a:cubicBezTo>
                  <a:cubicBezTo>
                    <a:pt x="9" y="9662"/>
                    <a:pt x="11" y="9659"/>
                    <a:pt x="12" y="9657"/>
                  </a:cubicBezTo>
                  <a:cubicBezTo>
                    <a:pt x="15" y="9655"/>
                    <a:pt x="17" y="9652"/>
                    <a:pt x="20" y="9650"/>
                  </a:cubicBezTo>
                  <a:cubicBezTo>
                    <a:pt x="21" y="9655"/>
                    <a:pt x="23" y="9659"/>
                    <a:pt x="24" y="9666"/>
                  </a:cubicBezTo>
                  <a:cubicBezTo>
                    <a:pt x="25" y="9668"/>
                    <a:pt x="26" y="9672"/>
                    <a:pt x="27" y="9674"/>
                  </a:cubicBezTo>
                  <a:cubicBezTo>
                    <a:pt x="28" y="9671"/>
                    <a:pt x="30" y="9669"/>
                    <a:pt x="31" y="9666"/>
                  </a:cubicBezTo>
                  <a:lnTo>
                    <a:pt x="35" y="9666"/>
                  </a:lnTo>
                  <a:lnTo>
                    <a:pt x="43" y="9666"/>
                  </a:lnTo>
                  <a:cubicBezTo>
                    <a:pt x="44" y="9662"/>
                    <a:pt x="46" y="9659"/>
                    <a:pt x="47" y="9657"/>
                  </a:cubicBezTo>
                  <a:cubicBezTo>
                    <a:pt x="48" y="9662"/>
                    <a:pt x="50" y="9668"/>
                    <a:pt x="51" y="9674"/>
                  </a:cubicBezTo>
                  <a:lnTo>
                    <a:pt x="55" y="9682"/>
                  </a:lnTo>
                  <a:lnTo>
                    <a:pt x="59" y="9682"/>
                  </a:lnTo>
                  <a:lnTo>
                    <a:pt x="63" y="9674"/>
                  </a:lnTo>
                  <a:cubicBezTo>
                    <a:pt x="64" y="9680"/>
                    <a:pt x="66" y="9684"/>
                    <a:pt x="67" y="9689"/>
                  </a:cubicBezTo>
                  <a:cubicBezTo>
                    <a:pt x="68" y="9687"/>
                    <a:pt x="70" y="9684"/>
                    <a:pt x="71" y="9682"/>
                  </a:cubicBezTo>
                  <a:lnTo>
                    <a:pt x="74" y="9682"/>
                  </a:lnTo>
                  <a:cubicBezTo>
                    <a:pt x="77" y="9680"/>
                    <a:pt x="79" y="9676"/>
                    <a:pt x="82" y="9674"/>
                  </a:cubicBezTo>
                  <a:lnTo>
                    <a:pt x="86" y="9674"/>
                  </a:lnTo>
                  <a:cubicBezTo>
                    <a:pt x="87" y="9671"/>
                    <a:pt x="89" y="9669"/>
                    <a:pt x="90" y="9666"/>
                  </a:cubicBezTo>
                  <a:lnTo>
                    <a:pt x="94" y="9666"/>
                  </a:lnTo>
                  <a:cubicBezTo>
                    <a:pt x="95" y="9662"/>
                    <a:pt x="97" y="9659"/>
                    <a:pt x="98" y="9657"/>
                  </a:cubicBezTo>
                  <a:cubicBezTo>
                    <a:pt x="101" y="9652"/>
                    <a:pt x="103" y="9647"/>
                    <a:pt x="106" y="9642"/>
                  </a:cubicBezTo>
                  <a:lnTo>
                    <a:pt x="110" y="9642"/>
                  </a:lnTo>
                  <a:cubicBezTo>
                    <a:pt x="111" y="9640"/>
                    <a:pt x="113" y="9637"/>
                    <a:pt x="114" y="9633"/>
                  </a:cubicBezTo>
                  <a:cubicBezTo>
                    <a:pt x="115" y="9624"/>
                    <a:pt x="117" y="9613"/>
                    <a:pt x="118" y="9602"/>
                  </a:cubicBezTo>
                  <a:cubicBezTo>
                    <a:pt x="120" y="9592"/>
                    <a:pt x="123" y="9580"/>
                    <a:pt x="125" y="9570"/>
                  </a:cubicBezTo>
                  <a:cubicBezTo>
                    <a:pt x="126" y="9559"/>
                    <a:pt x="128" y="9549"/>
                    <a:pt x="129" y="9539"/>
                  </a:cubicBezTo>
                  <a:cubicBezTo>
                    <a:pt x="130" y="9527"/>
                    <a:pt x="132" y="9517"/>
                    <a:pt x="133" y="9507"/>
                  </a:cubicBezTo>
                  <a:cubicBezTo>
                    <a:pt x="134" y="9486"/>
                    <a:pt x="136" y="9464"/>
                    <a:pt x="137" y="9443"/>
                  </a:cubicBezTo>
                  <a:cubicBezTo>
                    <a:pt x="138" y="9395"/>
                    <a:pt x="140" y="9347"/>
                    <a:pt x="141" y="9300"/>
                  </a:cubicBezTo>
                  <a:cubicBezTo>
                    <a:pt x="144" y="9219"/>
                    <a:pt x="146" y="9135"/>
                    <a:pt x="149" y="9054"/>
                  </a:cubicBezTo>
                  <a:cubicBezTo>
                    <a:pt x="150" y="8901"/>
                    <a:pt x="152" y="8749"/>
                    <a:pt x="153" y="8599"/>
                  </a:cubicBezTo>
                  <a:cubicBezTo>
                    <a:pt x="154" y="8362"/>
                    <a:pt x="156" y="8126"/>
                    <a:pt x="157" y="7890"/>
                  </a:cubicBezTo>
                  <a:lnTo>
                    <a:pt x="157" y="6871"/>
                  </a:lnTo>
                  <a:cubicBezTo>
                    <a:pt x="160" y="6418"/>
                    <a:pt x="162" y="5964"/>
                    <a:pt x="165" y="5510"/>
                  </a:cubicBezTo>
                  <a:cubicBezTo>
                    <a:pt x="166" y="4966"/>
                    <a:pt x="167" y="4423"/>
                    <a:pt x="168" y="3878"/>
                  </a:cubicBezTo>
                  <a:cubicBezTo>
                    <a:pt x="169" y="3311"/>
                    <a:pt x="171" y="2742"/>
                    <a:pt x="172" y="2175"/>
                  </a:cubicBezTo>
                  <a:cubicBezTo>
                    <a:pt x="173" y="1642"/>
                    <a:pt x="175" y="1107"/>
                    <a:pt x="176" y="574"/>
                  </a:cubicBezTo>
                  <a:cubicBezTo>
                    <a:pt x="181" y="218"/>
                    <a:pt x="195" y="-107"/>
                    <a:pt x="200" y="34"/>
                  </a:cubicBezTo>
                  <a:cubicBezTo>
                    <a:pt x="203" y="497"/>
                    <a:pt x="205" y="961"/>
                    <a:pt x="208" y="1427"/>
                  </a:cubicBezTo>
                  <a:cubicBezTo>
                    <a:pt x="209" y="1936"/>
                    <a:pt x="211" y="2445"/>
                    <a:pt x="212" y="2955"/>
                  </a:cubicBezTo>
                  <a:cubicBezTo>
                    <a:pt x="213" y="3454"/>
                    <a:pt x="215" y="3952"/>
                    <a:pt x="216" y="4452"/>
                  </a:cubicBezTo>
                  <a:cubicBezTo>
                    <a:pt x="217" y="4909"/>
                    <a:pt x="218" y="5364"/>
                    <a:pt x="219" y="5821"/>
                  </a:cubicBezTo>
                  <a:cubicBezTo>
                    <a:pt x="220" y="6195"/>
                    <a:pt x="222" y="6569"/>
                    <a:pt x="223" y="6943"/>
                  </a:cubicBezTo>
                  <a:cubicBezTo>
                    <a:pt x="226" y="7241"/>
                    <a:pt x="228" y="7537"/>
                    <a:pt x="231" y="7835"/>
                  </a:cubicBezTo>
                  <a:cubicBezTo>
                    <a:pt x="232" y="8047"/>
                    <a:pt x="234" y="8259"/>
                    <a:pt x="235" y="8472"/>
                  </a:cubicBezTo>
                  <a:cubicBezTo>
                    <a:pt x="236" y="8625"/>
                    <a:pt x="238" y="8779"/>
                    <a:pt x="239" y="8932"/>
                  </a:cubicBezTo>
                  <a:cubicBezTo>
                    <a:pt x="240" y="9033"/>
                    <a:pt x="242" y="9135"/>
                    <a:pt x="243" y="9235"/>
                  </a:cubicBezTo>
                  <a:cubicBezTo>
                    <a:pt x="246" y="9297"/>
                    <a:pt x="248" y="9358"/>
                    <a:pt x="251" y="9418"/>
                  </a:cubicBezTo>
                  <a:lnTo>
                    <a:pt x="251" y="9522"/>
                  </a:lnTo>
                  <a:cubicBezTo>
                    <a:pt x="252" y="9549"/>
                    <a:pt x="254" y="9576"/>
                    <a:pt x="255" y="9602"/>
                  </a:cubicBezTo>
                  <a:cubicBezTo>
                    <a:pt x="256" y="9613"/>
                    <a:pt x="258" y="9624"/>
                    <a:pt x="259" y="9633"/>
                  </a:cubicBezTo>
                  <a:cubicBezTo>
                    <a:pt x="260" y="9640"/>
                    <a:pt x="262" y="9645"/>
                    <a:pt x="263" y="9650"/>
                  </a:cubicBezTo>
                  <a:lnTo>
                    <a:pt x="270" y="9657"/>
                  </a:lnTo>
                  <a:cubicBezTo>
                    <a:pt x="271" y="9662"/>
                    <a:pt x="273" y="9668"/>
                    <a:pt x="274" y="9674"/>
                  </a:cubicBezTo>
                  <a:cubicBezTo>
                    <a:pt x="275" y="9680"/>
                    <a:pt x="277" y="9684"/>
                    <a:pt x="278" y="9689"/>
                  </a:cubicBezTo>
                  <a:cubicBezTo>
                    <a:pt x="279" y="9684"/>
                    <a:pt x="281" y="9680"/>
                    <a:pt x="282" y="9674"/>
                  </a:cubicBezTo>
                  <a:cubicBezTo>
                    <a:pt x="285" y="9672"/>
                    <a:pt x="287" y="9668"/>
                    <a:pt x="290" y="9666"/>
                  </a:cubicBezTo>
                  <a:cubicBezTo>
                    <a:pt x="291" y="9672"/>
                    <a:pt x="293" y="9676"/>
                    <a:pt x="294" y="9682"/>
                  </a:cubicBezTo>
                  <a:cubicBezTo>
                    <a:pt x="295" y="9684"/>
                    <a:pt x="297" y="9687"/>
                    <a:pt x="298" y="9689"/>
                  </a:cubicBezTo>
                  <a:cubicBezTo>
                    <a:pt x="299" y="9687"/>
                    <a:pt x="301" y="9684"/>
                    <a:pt x="302" y="9682"/>
                  </a:cubicBezTo>
                  <a:lnTo>
                    <a:pt x="306" y="9682"/>
                  </a:lnTo>
                  <a:lnTo>
                    <a:pt x="313" y="9689"/>
                  </a:lnTo>
                  <a:lnTo>
                    <a:pt x="317" y="9689"/>
                  </a:lnTo>
                  <a:cubicBezTo>
                    <a:pt x="318" y="9696"/>
                    <a:pt x="320" y="9700"/>
                    <a:pt x="321" y="9706"/>
                  </a:cubicBezTo>
                  <a:cubicBezTo>
                    <a:pt x="322" y="9700"/>
                    <a:pt x="324" y="9696"/>
                    <a:pt x="325" y="9689"/>
                  </a:cubicBezTo>
                  <a:cubicBezTo>
                    <a:pt x="328" y="9684"/>
                    <a:pt x="330" y="9680"/>
                    <a:pt x="333" y="9674"/>
                  </a:cubicBezTo>
                  <a:cubicBezTo>
                    <a:pt x="334" y="9680"/>
                    <a:pt x="336" y="9684"/>
                    <a:pt x="337" y="9689"/>
                  </a:cubicBezTo>
                  <a:cubicBezTo>
                    <a:pt x="338" y="9692"/>
                    <a:pt x="340" y="9695"/>
                    <a:pt x="341" y="9698"/>
                  </a:cubicBezTo>
                  <a:cubicBezTo>
                    <a:pt x="342" y="9700"/>
                    <a:pt x="344" y="9703"/>
                    <a:pt x="345" y="9706"/>
                  </a:cubicBezTo>
                  <a:cubicBezTo>
                    <a:pt x="348" y="9703"/>
                    <a:pt x="350" y="9700"/>
                    <a:pt x="353" y="9698"/>
                  </a:cubicBezTo>
                  <a:cubicBezTo>
                    <a:pt x="354" y="9695"/>
                    <a:pt x="356" y="9692"/>
                    <a:pt x="357" y="9689"/>
                  </a:cubicBezTo>
                  <a:cubicBezTo>
                    <a:pt x="358" y="9692"/>
                    <a:pt x="360" y="9695"/>
                    <a:pt x="361" y="9698"/>
                  </a:cubicBezTo>
                  <a:cubicBezTo>
                    <a:pt x="362" y="9700"/>
                    <a:pt x="363" y="9703"/>
                    <a:pt x="364" y="9706"/>
                  </a:cubicBezTo>
                  <a:cubicBezTo>
                    <a:pt x="367" y="9700"/>
                    <a:pt x="369" y="9695"/>
                    <a:pt x="372" y="9689"/>
                  </a:cubicBezTo>
                  <a:cubicBezTo>
                    <a:pt x="373" y="9696"/>
                    <a:pt x="375" y="9700"/>
                    <a:pt x="376" y="9706"/>
                  </a:cubicBezTo>
                  <a:cubicBezTo>
                    <a:pt x="377" y="9700"/>
                    <a:pt x="379" y="9696"/>
                    <a:pt x="380" y="9689"/>
                  </a:cubicBezTo>
                  <a:lnTo>
                    <a:pt x="384" y="9689"/>
                  </a:lnTo>
                  <a:cubicBezTo>
                    <a:pt x="385" y="9692"/>
                    <a:pt x="387" y="9695"/>
                    <a:pt x="388" y="9698"/>
                  </a:cubicBezTo>
                  <a:cubicBezTo>
                    <a:pt x="391" y="9696"/>
                    <a:pt x="393" y="9691"/>
                    <a:pt x="396" y="9689"/>
                  </a:cubicBezTo>
                  <a:cubicBezTo>
                    <a:pt x="397" y="9692"/>
                    <a:pt x="399" y="9695"/>
                    <a:pt x="400" y="9698"/>
                  </a:cubicBezTo>
                  <a:cubicBezTo>
                    <a:pt x="401" y="9689"/>
                    <a:pt x="403" y="9682"/>
                    <a:pt x="404" y="9674"/>
                  </a:cubicBezTo>
                  <a:cubicBezTo>
                    <a:pt x="405" y="9680"/>
                    <a:pt x="407" y="9684"/>
                    <a:pt x="408" y="9689"/>
                  </a:cubicBezTo>
                  <a:lnTo>
                    <a:pt x="411" y="9689"/>
                  </a:lnTo>
                  <a:lnTo>
                    <a:pt x="419" y="9689"/>
                  </a:lnTo>
                  <a:cubicBezTo>
                    <a:pt x="420" y="9687"/>
                    <a:pt x="422" y="9684"/>
                    <a:pt x="423" y="9682"/>
                  </a:cubicBezTo>
                  <a:cubicBezTo>
                    <a:pt x="424" y="9687"/>
                    <a:pt x="426" y="9691"/>
                    <a:pt x="427" y="9698"/>
                  </a:cubicBezTo>
                  <a:cubicBezTo>
                    <a:pt x="428" y="9691"/>
                    <a:pt x="430" y="9687"/>
                    <a:pt x="431" y="9682"/>
                  </a:cubicBezTo>
                  <a:cubicBezTo>
                    <a:pt x="434" y="9687"/>
                    <a:pt x="436" y="9691"/>
                    <a:pt x="439" y="9698"/>
                  </a:cubicBezTo>
                  <a:cubicBezTo>
                    <a:pt x="440" y="9703"/>
                    <a:pt x="442" y="9708"/>
                    <a:pt x="443" y="9714"/>
                  </a:cubicBezTo>
                  <a:cubicBezTo>
                    <a:pt x="444" y="9708"/>
                    <a:pt x="446" y="9703"/>
                    <a:pt x="447" y="9698"/>
                  </a:cubicBezTo>
                  <a:cubicBezTo>
                    <a:pt x="448" y="9700"/>
                    <a:pt x="450" y="9703"/>
                    <a:pt x="451" y="9706"/>
                  </a:cubicBezTo>
                  <a:cubicBezTo>
                    <a:pt x="453" y="9703"/>
                    <a:pt x="456" y="9701"/>
                    <a:pt x="458" y="9698"/>
                  </a:cubicBezTo>
                  <a:cubicBezTo>
                    <a:pt x="459" y="9700"/>
                    <a:pt x="461" y="9703"/>
                    <a:pt x="462" y="9706"/>
                  </a:cubicBezTo>
                  <a:lnTo>
                    <a:pt x="466" y="9706"/>
                  </a:lnTo>
                  <a:cubicBezTo>
                    <a:pt x="467" y="9703"/>
                    <a:pt x="469" y="9700"/>
                    <a:pt x="470" y="9698"/>
                  </a:cubicBezTo>
                  <a:lnTo>
                    <a:pt x="478" y="9698"/>
                  </a:lnTo>
                  <a:cubicBezTo>
                    <a:pt x="479" y="9695"/>
                    <a:pt x="481" y="9692"/>
                    <a:pt x="482" y="9689"/>
                  </a:cubicBezTo>
                  <a:cubicBezTo>
                    <a:pt x="483" y="9692"/>
                    <a:pt x="485" y="9695"/>
                    <a:pt x="486" y="9698"/>
                  </a:cubicBezTo>
                  <a:lnTo>
                    <a:pt x="490" y="9698"/>
                  </a:lnTo>
                  <a:cubicBezTo>
                    <a:pt x="491" y="9700"/>
                    <a:pt x="493" y="9703"/>
                    <a:pt x="494" y="9706"/>
                  </a:cubicBezTo>
                  <a:lnTo>
                    <a:pt x="502" y="9706"/>
                  </a:lnTo>
                  <a:lnTo>
                    <a:pt x="505" y="9706"/>
                  </a:lnTo>
                  <a:cubicBezTo>
                    <a:pt x="506" y="9703"/>
                    <a:pt x="508" y="9700"/>
                    <a:pt x="509" y="9698"/>
                  </a:cubicBezTo>
                  <a:cubicBezTo>
                    <a:pt x="510" y="9700"/>
                    <a:pt x="512" y="9703"/>
                    <a:pt x="513" y="9706"/>
                  </a:cubicBezTo>
                  <a:cubicBezTo>
                    <a:pt x="516" y="9703"/>
                    <a:pt x="518" y="9700"/>
                    <a:pt x="521" y="9698"/>
                  </a:cubicBezTo>
                  <a:cubicBezTo>
                    <a:pt x="522" y="9695"/>
                    <a:pt x="524" y="9692"/>
                    <a:pt x="525" y="9689"/>
                  </a:cubicBezTo>
                  <a:cubicBezTo>
                    <a:pt x="526" y="9698"/>
                    <a:pt x="528" y="9706"/>
                    <a:pt x="529" y="9714"/>
                  </a:cubicBezTo>
                  <a:lnTo>
                    <a:pt x="533" y="9706"/>
                  </a:lnTo>
                  <a:lnTo>
                    <a:pt x="537" y="9714"/>
                  </a:lnTo>
                  <a:lnTo>
                    <a:pt x="541" y="9714"/>
                  </a:lnTo>
                  <a:cubicBezTo>
                    <a:pt x="542" y="9716"/>
                    <a:pt x="544" y="9718"/>
                    <a:pt x="545" y="9721"/>
                  </a:cubicBezTo>
                  <a:cubicBezTo>
                    <a:pt x="546" y="9718"/>
                    <a:pt x="548" y="9716"/>
                    <a:pt x="549" y="9714"/>
                  </a:cubicBezTo>
                  <a:lnTo>
                    <a:pt x="553" y="9714"/>
                  </a:lnTo>
                  <a:cubicBezTo>
                    <a:pt x="555" y="9711"/>
                    <a:pt x="558" y="9709"/>
                    <a:pt x="560" y="9706"/>
                  </a:cubicBezTo>
                  <a:lnTo>
                    <a:pt x="564" y="9706"/>
                  </a:lnTo>
                  <a:cubicBezTo>
                    <a:pt x="565" y="9703"/>
                    <a:pt x="567" y="9700"/>
                    <a:pt x="568" y="9698"/>
                  </a:cubicBezTo>
                  <a:cubicBezTo>
                    <a:pt x="569" y="9695"/>
                    <a:pt x="571" y="9692"/>
                    <a:pt x="572" y="9689"/>
                  </a:cubicBezTo>
                  <a:cubicBezTo>
                    <a:pt x="573" y="9687"/>
                    <a:pt x="575" y="9684"/>
                    <a:pt x="576" y="9682"/>
                  </a:cubicBezTo>
                  <a:lnTo>
                    <a:pt x="584" y="9682"/>
                  </a:lnTo>
                  <a:cubicBezTo>
                    <a:pt x="585" y="9674"/>
                    <a:pt x="587" y="9666"/>
                    <a:pt x="588" y="9657"/>
                  </a:cubicBezTo>
                  <a:cubicBezTo>
                    <a:pt x="589" y="9650"/>
                    <a:pt x="591" y="9643"/>
                    <a:pt x="592" y="9633"/>
                  </a:cubicBezTo>
                  <a:cubicBezTo>
                    <a:pt x="593" y="9621"/>
                    <a:pt x="595" y="9608"/>
                    <a:pt x="596" y="9594"/>
                  </a:cubicBezTo>
                  <a:cubicBezTo>
                    <a:pt x="598" y="9570"/>
                    <a:pt x="601" y="9547"/>
                    <a:pt x="603" y="9522"/>
                  </a:cubicBezTo>
                  <a:cubicBezTo>
                    <a:pt x="604" y="9493"/>
                    <a:pt x="606" y="9464"/>
                    <a:pt x="607" y="9435"/>
                  </a:cubicBezTo>
                  <a:cubicBezTo>
                    <a:pt x="608" y="9389"/>
                    <a:pt x="610" y="9345"/>
                    <a:pt x="611" y="9300"/>
                  </a:cubicBezTo>
                  <a:cubicBezTo>
                    <a:pt x="612" y="9230"/>
                    <a:pt x="614" y="9162"/>
                    <a:pt x="615" y="9092"/>
                  </a:cubicBezTo>
                  <a:cubicBezTo>
                    <a:pt x="616" y="9002"/>
                    <a:pt x="618" y="8912"/>
                    <a:pt x="619" y="8822"/>
                  </a:cubicBezTo>
                  <a:cubicBezTo>
                    <a:pt x="622" y="8708"/>
                    <a:pt x="624" y="8594"/>
                    <a:pt x="627" y="8479"/>
                  </a:cubicBezTo>
                  <a:cubicBezTo>
                    <a:pt x="628" y="8339"/>
                    <a:pt x="630" y="8198"/>
                    <a:pt x="631" y="8057"/>
                  </a:cubicBezTo>
                  <a:lnTo>
                    <a:pt x="631" y="7548"/>
                  </a:lnTo>
                  <a:cubicBezTo>
                    <a:pt x="632" y="7357"/>
                    <a:pt x="634" y="7166"/>
                    <a:pt x="635" y="6975"/>
                  </a:cubicBezTo>
                  <a:cubicBezTo>
                    <a:pt x="638" y="6765"/>
                    <a:pt x="640" y="6555"/>
                    <a:pt x="643" y="6346"/>
                  </a:cubicBezTo>
                  <a:cubicBezTo>
                    <a:pt x="644" y="6123"/>
                    <a:pt x="646" y="5900"/>
                    <a:pt x="647" y="5678"/>
                  </a:cubicBezTo>
                  <a:cubicBezTo>
                    <a:pt x="648" y="5466"/>
                    <a:pt x="649" y="5253"/>
                    <a:pt x="650" y="5040"/>
                  </a:cubicBezTo>
                  <a:cubicBezTo>
                    <a:pt x="651" y="4847"/>
                    <a:pt x="653" y="4653"/>
                    <a:pt x="654" y="4460"/>
                  </a:cubicBezTo>
                  <a:cubicBezTo>
                    <a:pt x="655" y="4302"/>
                    <a:pt x="657" y="4147"/>
                    <a:pt x="658" y="3990"/>
                  </a:cubicBezTo>
                  <a:cubicBezTo>
                    <a:pt x="661" y="3876"/>
                    <a:pt x="663" y="3762"/>
                    <a:pt x="666" y="3647"/>
                  </a:cubicBezTo>
                  <a:cubicBezTo>
                    <a:pt x="667" y="3586"/>
                    <a:pt x="669" y="3525"/>
                    <a:pt x="670" y="3464"/>
                  </a:cubicBezTo>
                  <a:cubicBezTo>
                    <a:pt x="671" y="3469"/>
                    <a:pt x="673" y="3474"/>
                    <a:pt x="674" y="3481"/>
                  </a:cubicBezTo>
                  <a:cubicBezTo>
                    <a:pt x="675" y="3536"/>
                    <a:pt x="677" y="3593"/>
                    <a:pt x="678" y="3647"/>
                  </a:cubicBezTo>
                  <a:cubicBezTo>
                    <a:pt x="681" y="3762"/>
                    <a:pt x="683" y="3876"/>
                    <a:pt x="686" y="3990"/>
                  </a:cubicBezTo>
                  <a:cubicBezTo>
                    <a:pt x="687" y="4147"/>
                    <a:pt x="689" y="4302"/>
                    <a:pt x="690" y="4460"/>
                  </a:cubicBezTo>
                  <a:cubicBezTo>
                    <a:pt x="691" y="4653"/>
                    <a:pt x="693" y="4847"/>
                    <a:pt x="694" y="5040"/>
                  </a:cubicBezTo>
                  <a:cubicBezTo>
                    <a:pt x="695" y="5241"/>
                    <a:pt x="696" y="5444"/>
                    <a:pt x="697" y="5645"/>
                  </a:cubicBezTo>
                  <a:cubicBezTo>
                    <a:pt x="698" y="5857"/>
                    <a:pt x="700" y="6070"/>
                    <a:pt x="701" y="6282"/>
                  </a:cubicBezTo>
                  <a:cubicBezTo>
                    <a:pt x="704" y="6487"/>
                    <a:pt x="706" y="6690"/>
                    <a:pt x="709" y="6895"/>
                  </a:cubicBezTo>
                  <a:cubicBezTo>
                    <a:pt x="710" y="7080"/>
                    <a:pt x="712" y="7267"/>
                    <a:pt x="713" y="7453"/>
                  </a:cubicBezTo>
                  <a:cubicBezTo>
                    <a:pt x="714" y="7623"/>
                    <a:pt x="716" y="7793"/>
                    <a:pt x="717" y="7961"/>
                  </a:cubicBezTo>
                  <a:cubicBezTo>
                    <a:pt x="718" y="8102"/>
                    <a:pt x="720" y="8243"/>
                    <a:pt x="721" y="8385"/>
                  </a:cubicBezTo>
                  <a:cubicBezTo>
                    <a:pt x="722" y="8501"/>
                    <a:pt x="724" y="8617"/>
                    <a:pt x="725" y="8735"/>
                  </a:cubicBezTo>
                  <a:cubicBezTo>
                    <a:pt x="726" y="8830"/>
                    <a:pt x="728" y="8925"/>
                    <a:pt x="729" y="9020"/>
                  </a:cubicBezTo>
                  <a:cubicBezTo>
                    <a:pt x="730" y="9092"/>
                    <a:pt x="732" y="9164"/>
                    <a:pt x="733" y="9235"/>
                  </a:cubicBezTo>
                  <a:cubicBezTo>
                    <a:pt x="734" y="9285"/>
                    <a:pt x="736" y="9337"/>
                    <a:pt x="737" y="9387"/>
                  </a:cubicBezTo>
                  <a:cubicBezTo>
                    <a:pt x="738" y="9428"/>
                    <a:pt x="740" y="9467"/>
                    <a:pt x="741" y="9507"/>
                  </a:cubicBezTo>
                  <a:cubicBezTo>
                    <a:pt x="743" y="9529"/>
                    <a:pt x="746" y="9553"/>
                    <a:pt x="748" y="9578"/>
                  </a:cubicBezTo>
                  <a:cubicBezTo>
                    <a:pt x="749" y="9598"/>
                    <a:pt x="751" y="9621"/>
                    <a:pt x="752" y="9642"/>
                  </a:cubicBezTo>
                  <a:cubicBezTo>
                    <a:pt x="753" y="9644"/>
                    <a:pt x="755" y="9647"/>
                    <a:pt x="756" y="9650"/>
                  </a:cubicBezTo>
                  <a:cubicBezTo>
                    <a:pt x="757" y="9659"/>
                    <a:pt x="759" y="9672"/>
                    <a:pt x="760" y="9682"/>
                  </a:cubicBezTo>
                  <a:cubicBezTo>
                    <a:pt x="763" y="9684"/>
                    <a:pt x="765" y="9687"/>
                    <a:pt x="768" y="9689"/>
                  </a:cubicBezTo>
                  <a:lnTo>
                    <a:pt x="772" y="9689"/>
                  </a:lnTo>
                  <a:cubicBezTo>
                    <a:pt x="773" y="9696"/>
                    <a:pt x="775" y="9700"/>
                    <a:pt x="776" y="9706"/>
                  </a:cubicBezTo>
                  <a:lnTo>
                    <a:pt x="780" y="9714"/>
                  </a:lnTo>
                  <a:lnTo>
                    <a:pt x="784" y="9714"/>
                  </a:lnTo>
                  <a:lnTo>
                    <a:pt x="792" y="9714"/>
                  </a:lnTo>
                  <a:lnTo>
                    <a:pt x="795" y="9714"/>
                  </a:lnTo>
                  <a:lnTo>
                    <a:pt x="799" y="9706"/>
                  </a:lnTo>
                  <a:cubicBezTo>
                    <a:pt x="800" y="9703"/>
                    <a:pt x="802" y="9700"/>
                    <a:pt x="803" y="9698"/>
                  </a:cubicBezTo>
                  <a:cubicBezTo>
                    <a:pt x="804" y="9703"/>
                    <a:pt x="806" y="9708"/>
                    <a:pt x="807" y="9714"/>
                  </a:cubicBezTo>
                  <a:lnTo>
                    <a:pt x="815" y="9714"/>
                  </a:lnTo>
                  <a:lnTo>
                    <a:pt x="819" y="9714"/>
                  </a:lnTo>
                  <a:lnTo>
                    <a:pt x="823" y="9714"/>
                  </a:lnTo>
                  <a:lnTo>
                    <a:pt x="823" y="9729"/>
                  </a:lnTo>
                  <a:cubicBezTo>
                    <a:pt x="826" y="9725"/>
                    <a:pt x="828" y="9718"/>
                    <a:pt x="831" y="9714"/>
                  </a:cubicBezTo>
                  <a:lnTo>
                    <a:pt x="835" y="9706"/>
                  </a:lnTo>
                  <a:lnTo>
                    <a:pt x="839" y="9706"/>
                  </a:lnTo>
                  <a:cubicBezTo>
                    <a:pt x="840" y="9691"/>
                    <a:pt x="841" y="9680"/>
                    <a:pt x="842" y="9666"/>
                  </a:cubicBezTo>
                  <a:cubicBezTo>
                    <a:pt x="843" y="9655"/>
                    <a:pt x="845" y="9645"/>
                    <a:pt x="846" y="9633"/>
                  </a:cubicBezTo>
                  <a:cubicBezTo>
                    <a:pt x="849" y="9613"/>
                    <a:pt x="851" y="9592"/>
                    <a:pt x="854" y="9570"/>
                  </a:cubicBezTo>
                  <a:cubicBezTo>
                    <a:pt x="855" y="9539"/>
                    <a:pt x="857" y="9507"/>
                    <a:pt x="858" y="9475"/>
                  </a:cubicBezTo>
                  <a:cubicBezTo>
                    <a:pt x="859" y="9424"/>
                    <a:pt x="861" y="9374"/>
                    <a:pt x="862" y="9324"/>
                  </a:cubicBezTo>
                  <a:cubicBezTo>
                    <a:pt x="863" y="9266"/>
                    <a:pt x="865" y="9206"/>
                    <a:pt x="866" y="9149"/>
                  </a:cubicBezTo>
                  <a:cubicBezTo>
                    <a:pt x="869" y="9061"/>
                    <a:pt x="871" y="8974"/>
                    <a:pt x="874" y="8885"/>
                  </a:cubicBezTo>
                  <a:cubicBezTo>
                    <a:pt x="875" y="8777"/>
                    <a:pt x="877" y="8668"/>
                    <a:pt x="878" y="8559"/>
                  </a:cubicBezTo>
                  <a:cubicBezTo>
                    <a:pt x="879" y="8419"/>
                    <a:pt x="881" y="8279"/>
                    <a:pt x="882" y="8136"/>
                  </a:cubicBezTo>
                  <a:cubicBezTo>
                    <a:pt x="883" y="7970"/>
                    <a:pt x="885" y="7803"/>
                    <a:pt x="886" y="7636"/>
                  </a:cubicBezTo>
                  <a:cubicBezTo>
                    <a:pt x="887" y="7460"/>
                    <a:pt x="888" y="7286"/>
                    <a:pt x="889" y="7110"/>
                  </a:cubicBezTo>
                  <a:cubicBezTo>
                    <a:pt x="892" y="6925"/>
                    <a:pt x="894" y="6738"/>
                    <a:pt x="897" y="6553"/>
                  </a:cubicBezTo>
                  <a:cubicBezTo>
                    <a:pt x="898" y="6368"/>
                    <a:pt x="900" y="6181"/>
                    <a:pt x="901" y="5996"/>
                  </a:cubicBezTo>
                  <a:cubicBezTo>
                    <a:pt x="902" y="5839"/>
                    <a:pt x="904" y="5683"/>
                    <a:pt x="905" y="5525"/>
                  </a:cubicBezTo>
                  <a:cubicBezTo>
                    <a:pt x="906" y="5399"/>
                    <a:pt x="908" y="5270"/>
                    <a:pt x="909" y="5144"/>
                  </a:cubicBezTo>
                  <a:cubicBezTo>
                    <a:pt x="912" y="5062"/>
                    <a:pt x="914" y="4979"/>
                    <a:pt x="917" y="4896"/>
                  </a:cubicBezTo>
                  <a:lnTo>
                    <a:pt x="917" y="4817"/>
                  </a:lnTo>
                  <a:cubicBezTo>
                    <a:pt x="918" y="4844"/>
                    <a:pt x="920" y="4870"/>
                    <a:pt x="921" y="4896"/>
                  </a:cubicBezTo>
                  <a:cubicBezTo>
                    <a:pt x="922" y="4976"/>
                    <a:pt x="924" y="5056"/>
                    <a:pt x="925" y="5135"/>
                  </a:cubicBezTo>
                  <a:cubicBezTo>
                    <a:pt x="926" y="5260"/>
                    <a:pt x="928" y="5386"/>
                    <a:pt x="929" y="5510"/>
                  </a:cubicBezTo>
                  <a:cubicBezTo>
                    <a:pt x="932" y="5667"/>
                    <a:pt x="934" y="5823"/>
                    <a:pt x="937" y="5980"/>
                  </a:cubicBezTo>
                  <a:cubicBezTo>
                    <a:pt x="938" y="6154"/>
                    <a:pt x="939" y="6330"/>
                    <a:pt x="940" y="6505"/>
                  </a:cubicBezTo>
                  <a:cubicBezTo>
                    <a:pt x="941" y="6690"/>
                    <a:pt x="943" y="6876"/>
                    <a:pt x="944" y="7062"/>
                  </a:cubicBezTo>
                  <a:cubicBezTo>
                    <a:pt x="945" y="7240"/>
                    <a:pt x="947" y="7419"/>
                    <a:pt x="948" y="7596"/>
                  </a:cubicBezTo>
                  <a:cubicBezTo>
                    <a:pt x="951" y="7755"/>
                    <a:pt x="953" y="7914"/>
                    <a:pt x="956" y="8074"/>
                  </a:cubicBezTo>
                  <a:cubicBezTo>
                    <a:pt x="957" y="8209"/>
                    <a:pt x="959" y="8344"/>
                    <a:pt x="960" y="8479"/>
                  </a:cubicBezTo>
                  <a:cubicBezTo>
                    <a:pt x="961" y="8592"/>
                    <a:pt x="963" y="8703"/>
                    <a:pt x="964" y="8815"/>
                  </a:cubicBezTo>
                  <a:cubicBezTo>
                    <a:pt x="965" y="8907"/>
                    <a:pt x="967" y="9000"/>
                    <a:pt x="968" y="9092"/>
                  </a:cubicBezTo>
                  <a:cubicBezTo>
                    <a:pt x="969" y="9153"/>
                    <a:pt x="971" y="9214"/>
                    <a:pt x="972" y="9275"/>
                  </a:cubicBezTo>
                  <a:cubicBezTo>
                    <a:pt x="975" y="9327"/>
                    <a:pt x="977" y="9376"/>
                    <a:pt x="980" y="9428"/>
                  </a:cubicBezTo>
                  <a:cubicBezTo>
                    <a:pt x="981" y="9462"/>
                    <a:pt x="983" y="9496"/>
                    <a:pt x="984" y="9529"/>
                  </a:cubicBezTo>
                  <a:cubicBezTo>
                    <a:pt x="985" y="9547"/>
                    <a:pt x="986" y="9562"/>
                    <a:pt x="987" y="9578"/>
                  </a:cubicBezTo>
                  <a:cubicBezTo>
                    <a:pt x="988" y="9588"/>
                    <a:pt x="990" y="9599"/>
                    <a:pt x="991" y="9610"/>
                  </a:cubicBezTo>
                  <a:cubicBezTo>
                    <a:pt x="994" y="9618"/>
                    <a:pt x="996" y="9626"/>
                    <a:pt x="999" y="9633"/>
                  </a:cubicBezTo>
                  <a:cubicBezTo>
                    <a:pt x="1000" y="9631"/>
                    <a:pt x="1002" y="9628"/>
                    <a:pt x="1003" y="9626"/>
                  </a:cubicBezTo>
                  <a:lnTo>
                    <a:pt x="1007" y="9626"/>
                  </a:lnTo>
                  <a:cubicBezTo>
                    <a:pt x="1008" y="9616"/>
                    <a:pt x="1010" y="9605"/>
                    <a:pt x="1011" y="9594"/>
                  </a:cubicBezTo>
                  <a:lnTo>
                    <a:pt x="1011" y="9578"/>
                  </a:lnTo>
                  <a:cubicBezTo>
                    <a:pt x="1014" y="9568"/>
                    <a:pt x="1016" y="9556"/>
                    <a:pt x="1019" y="9547"/>
                  </a:cubicBezTo>
                  <a:cubicBezTo>
                    <a:pt x="1020" y="9539"/>
                    <a:pt x="1022" y="9529"/>
                    <a:pt x="1023" y="9522"/>
                  </a:cubicBezTo>
                  <a:lnTo>
                    <a:pt x="1027" y="9522"/>
                  </a:lnTo>
                  <a:cubicBezTo>
                    <a:pt x="1028" y="9514"/>
                    <a:pt x="1030" y="9507"/>
                    <a:pt x="1031" y="9498"/>
                  </a:cubicBezTo>
                  <a:cubicBezTo>
                    <a:pt x="1033" y="9492"/>
                    <a:pt x="1036" y="9488"/>
                    <a:pt x="1038" y="9482"/>
                  </a:cubicBezTo>
                  <a:cubicBezTo>
                    <a:pt x="1039" y="9488"/>
                    <a:pt x="1041" y="9492"/>
                    <a:pt x="1042" y="9498"/>
                  </a:cubicBezTo>
                  <a:cubicBezTo>
                    <a:pt x="1043" y="9507"/>
                    <a:pt x="1045" y="9514"/>
                    <a:pt x="1046" y="9522"/>
                  </a:cubicBezTo>
                  <a:cubicBezTo>
                    <a:pt x="1047" y="9524"/>
                    <a:pt x="1049" y="9527"/>
                    <a:pt x="1050" y="9529"/>
                  </a:cubicBezTo>
                  <a:cubicBezTo>
                    <a:pt x="1051" y="9539"/>
                    <a:pt x="1053" y="9547"/>
                    <a:pt x="1054" y="9554"/>
                  </a:cubicBezTo>
                  <a:cubicBezTo>
                    <a:pt x="1057" y="9563"/>
                    <a:pt x="1059" y="9570"/>
                    <a:pt x="1062" y="9578"/>
                  </a:cubicBezTo>
                  <a:cubicBezTo>
                    <a:pt x="1063" y="9580"/>
                    <a:pt x="1065" y="9583"/>
                    <a:pt x="1066" y="9586"/>
                  </a:cubicBezTo>
                  <a:cubicBezTo>
                    <a:pt x="1067" y="9594"/>
                    <a:pt x="1069" y="9602"/>
                    <a:pt x="1070" y="9610"/>
                  </a:cubicBezTo>
                  <a:cubicBezTo>
                    <a:pt x="1071" y="9623"/>
                    <a:pt x="1073" y="9637"/>
                    <a:pt x="1074" y="9650"/>
                  </a:cubicBezTo>
                  <a:cubicBezTo>
                    <a:pt x="1077" y="9655"/>
                    <a:pt x="1079" y="9659"/>
                    <a:pt x="1082" y="9666"/>
                  </a:cubicBezTo>
                  <a:cubicBezTo>
                    <a:pt x="1083" y="9677"/>
                    <a:pt x="1084" y="9687"/>
                    <a:pt x="1085" y="9698"/>
                  </a:cubicBezTo>
                  <a:cubicBezTo>
                    <a:pt x="1086" y="9695"/>
                    <a:pt x="1088" y="9692"/>
                    <a:pt x="1089" y="9689"/>
                  </a:cubicBezTo>
                  <a:cubicBezTo>
                    <a:pt x="1090" y="9696"/>
                    <a:pt x="1092" y="9700"/>
                    <a:pt x="1093" y="9706"/>
                  </a:cubicBezTo>
                  <a:cubicBezTo>
                    <a:pt x="1094" y="9700"/>
                    <a:pt x="1096" y="9696"/>
                    <a:pt x="1097" y="9689"/>
                  </a:cubicBezTo>
                  <a:lnTo>
                    <a:pt x="1105" y="9689"/>
                  </a:lnTo>
                  <a:lnTo>
                    <a:pt x="1105" y="9657"/>
                  </a:lnTo>
                  <a:cubicBezTo>
                    <a:pt x="1106" y="9645"/>
                    <a:pt x="1108" y="9630"/>
                    <a:pt x="1109" y="9618"/>
                  </a:cubicBezTo>
                  <a:cubicBezTo>
                    <a:pt x="1110" y="9594"/>
                    <a:pt x="1112" y="9571"/>
                    <a:pt x="1113" y="9547"/>
                  </a:cubicBezTo>
                  <a:cubicBezTo>
                    <a:pt x="1116" y="9514"/>
                    <a:pt x="1118" y="9483"/>
                    <a:pt x="1121" y="9450"/>
                  </a:cubicBezTo>
                  <a:cubicBezTo>
                    <a:pt x="1122" y="9408"/>
                    <a:pt x="1124" y="9365"/>
                    <a:pt x="1125" y="9324"/>
                  </a:cubicBezTo>
                  <a:cubicBezTo>
                    <a:pt x="1126" y="9272"/>
                    <a:pt x="1128" y="9223"/>
                    <a:pt x="1129" y="9171"/>
                  </a:cubicBezTo>
                  <a:cubicBezTo>
                    <a:pt x="1130" y="9106"/>
                    <a:pt x="1131" y="9039"/>
                    <a:pt x="1132" y="8974"/>
                  </a:cubicBezTo>
                  <a:cubicBezTo>
                    <a:pt x="1133" y="8898"/>
                    <a:pt x="1135" y="8824"/>
                    <a:pt x="1136" y="8749"/>
                  </a:cubicBezTo>
                  <a:cubicBezTo>
                    <a:pt x="1139" y="8681"/>
                    <a:pt x="1141" y="8612"/>
                    <a:pt x="1144" y="8543"/>
                  </a:cubicBezTo>
                  <a:cubicBezTo>
                    <a:pt x="1145" y="8469"/>
                    <a:pt x="1147" y="8394"/>
                    <a:pt x="1148" y="8320"/>
                  </a:cubicBezTo>
                  <a:cubicBezTo>
                    <a:pt x="1149" y="8265"/>
                    <a:pt x="1151" y="8209"/>
                    <a:pt x="1152" y="8153"/>
                  </a:cubicBezTo>
                  <a:cubicBezTo>
                    <a:pt x="1153" y="8102"/>
                    <a:pt x="1155" y="8053"/>
                    <a:pt x="1156" y="8002"/>
                  </a:cubicBezTo>
                  <a:cubicBezTo>
                    <a:pt x="1157" y="7988"/>
                    <a:pt x="1159" y="7975"/>
                    <a:pt x="1160" y="7961"/>
                  </a:cubicBezTo>
                  <a:lnTo>
                    <a:pt x="1168" y="7961"/>
                  </a:lnTo>
                  <a:cubicBezTo>
                    <a:pt x="1169" y="7983"/>
                    <a:pt x="1171" y="8004"/>
                    <a:pt x="1172" y="8025"/>
                  </a:cubicBezTo>
                  <a:cubicBezTo>
                    <a:pt x="1173" y="8074"/>
                    <a:pt x="1175" y="8121"/>
                    <a:pt x="1176" y="8169"/>
                  </a:cubicBezTo>
                  <a:cubicBezTo>
                    <a:pt x="1177" y="8230"/>
                    <a:pt x="1178" y="8290"/>
                    <a:pt x="1179" y="8352"/>
                  </a:cubicBezTo>
                  <a:cubicBezTo>
                    <a:pt x="1182" y="8421"/>
                    <a:pt x="1184" y="8491"/>
                    <a:pt x="1187" y="8559"/>
                  </a:cubicBezTo>
                  <a:cubicBezTo>
                    <a:pt x="1188" y="8629"/>
                    <a:pt x="1190" y="8697"/>
                    <a:pt x="1191" y="8766"/>
                  </a:cubicBezTo>
                  <a:cubicBezTo>
                    <a:pt x="1192" y="8841"/>
                    <a:pt x="1194" y="8914"/>
                    <a:pt x="1195" y="8989"/>
                  </a:cubicBezTo>
                  <a:cubicBezTo>
                    <a:pt x="1196" y="9045"/>
                    <a:pt x="1198" y="9100"/>
                    <a:pt x="1199" y="9155"/>
                  </a:cubicBezTo>
                  <a:cubicBezTo>
                    <a:pt x="1200" y="9211"/>
                    <a:pt x="1202" y="9268"/>
                    <a:pt x="1203" y="9324"/>
                  </a:cubicBezTo>
                  <a:cubicBezTo>
                    <a:pt x="1204" y="9363"/>
                    <a:pt x="1206" y="9403"/>
                    <a:pt x="1207" y="9443"/>
                  </a:cubicBezTo>
                  <a:cubicBezTo>
                    <a:pt x="1208" y="9472"/>
                    <a:pt x="1210" y="9502"/>
                    <a:pt x="1211" y="9529"/>
                  </a:cubicBezTo>
                  <a:cubicBezTo>
                    <a:pt x="1212" y="9559"/>
                    <a:pt x="1214" y="9589"/>
                    <a:pt x="1215" y="9618"/>
                  </a:cubicBezTo>
                  <a:cubicBezTo>
                    <a:pt x="1216" y="9633"/>
                    <a:pt x="1218" y="9650"/>
                    <a:pt x="1219" y="9666"/>
                  </a:cubicBezTo>
                  <a:cubicBezTo>
                    <a:pt x="1221" y="9672"/>
                    <a:pt x="1224" y="9676"/>
                    <a:pt x="1226" y="9682"/>
                  </a:cubicBezTo>
                  <a:cubicBezTo>
                    <a:pt x="1227" y="9691"/>
                    <a:pt x="1229" y="9703"/>
                    <a:pt x="1230" y="9714"/>
                  </a:cubicBezTo>
                  <a:cubicBezTo>
                    <a:pt x="1231" y="9722"/>
                    <a:pt x="1233" y="9729"/>
                    <a:pt x="1234" y="9736"/>
                  </a:cubicBezTo>
                  <a:lnTo>
                    <a:pt x="1238" y="9736"/>
                  </a:lnTo>
                  <a:cubicBezTo>
                    <a:pt x="1239" y="9740"/>
                    <a:pt x="1241" y="9743"/>
                    <a:pt x="1242" y="9745"/>
                  </a:cubicBezTo>
                  <a:cubicBezTo>
                    <a:pt x="1245" y="9743"/>
                    <a:pt x="1247" y="9740"/>
                    <a:pt x="1250" y="9736"/>
                  </a:cubicBezTo>
                  <a:lnTo>
                    <a:pt x="1254" y="9736"/>
                  </a:lnTo>
                  <a:cubicBezTo>
                    <a:pt x="1255" y="9740"/>
                    <a:pt x="1257" y="9743"/>
                    <a:pt x="1258" y="9745"/>
                  </a:cubicBezTo>
                  <a:cubicBezTo>
                    <a:pt x="1259" y="9743"/>
                    <a:pt x="1261" y="9740"/>
                    <a:pt x="1262" y="9736"/>
                  </a:cubicBezTo>
                  <a:cubicBezTo>
                    <a:pt x="1265" y="9740"/>
                    <a:pt x="1267" y="9743"/>
                    <a:pt x="1270" y="9745"/>
                  </a:cubicBezTo>
                  <a:cubicBezTo>
                    <a:pt x="1271" y="9740"/>
                    <a:pt x="1273" y="9734"/>
                    <a:pt x="1274" y="9729"/>
                  </a:cubicBezTo>
                  <a:lnTo>
                    <a:pt x="1277" y="9729"/>
                  </a:lnTo>
                  <a:lnTo>
                    <a:pt x="1281" y="9729"/>
                  </a:lnTo>
                  <a:lnTo>
                    <a:pt x="1285" y="9729"/>
                  </a:lnTo>
                  <a:cubicBezTo>
                    <a:pt x="1288" y="9725"/>
                    <a:pt x="1290" y="9718"/>
                    <a:pt x="1293" y="9714"/>
                  </a:cubicBezTo>
                  <a:lnTo>
                    <a:pt x="1297" y="9714"/>
                  </a:lnTo>
                  <a:lnTo>
                    <a:pt x="1297" y="9682"/>
                  </a:lnTo>
                  <a:cubicBezTo>
                    <a:pt x="1298" y="9674"/>
                    <a:pt x="1300" y="9666"/>
                    <a:pt x="1301" y="9657"/>
                  </a:cubicBezTo>
                  <a:cubicBezTo>
                    <a:pt x="1304" y="9650"/>
                    <a:pt x="1306" y="9643"/>
                    <a:pt x="1309" y="9633"/>
                  </a:cubicBezTo>
                  <a:cubicBezTo>
                    <a:pt x="1310" y="9618"/>
                    <a:pt x="1312" y="9602"/>
                    <a:pt x="1313" y="9586"/>
                  </a:cubicBezTo>
                  <a:cubicBezTo>
                    <a:pt x="1314" y="9562"/>
                    <a:pt x="1316" y="9539"/>
                    <a:pt x="1317" y="9514"/>
                  </a:cubicBezTo>
                  <a:cubicBezTo>
                    <a:pt x="1318" y="9498"/>
                    <a:pt x="1320" y="9483"/>
                    <a:pt x="1321" y="9467"/>
                  </a:cubicBezTo>
                  <a:cubicBezTo>
                    <a:pt x="1322" y="9435"/>
                    <a:pt x="1323" y="9404"/>
                    <a:pt x="1324" y="9372"/>
                  </a:cubicBezTo>
                  <a:cubicBezTo>
                    <a:pt x="1327" y="9345"/>
                    <a:pt x="1329" y="9318"/>
                    <a:pt x="1332" y="9293"/>
                  </a:cubicBezTo>
                  <a:cubicBezTo>
                    <a:pt x="1333" y="9259"/>
                    <a:pt x="1335" y="9228"/>
                    <a:pt x="1336" y="9196"/>
                  </a:cubicBezTo>
                  <a:cubicBezTo>
                    <a:pt x="1337" y="9162"/>
                    <a:pt x="1339" y="9126"/>
                    <a:pt x="1340" y="9092"/>
                  </a:cubicBezTo>
                  <a:cubicBezTo>
                    <a:pt x="1341" y="9056"/>
                    <a:pt x="1343" y="9018"/>
                    <a:pt x="1344" y="8982"/>
                  </a:cubicBezTo>
                  <a:cubicBezTo>
                    <a:pt x="1347" y="8959"/>
                    <a:pt x="1349" y="8938"/>
                    <a:pt x="1352" y="8917"/>
                  </a:cubicBezTo>
                  <a:cubicBezTo>
                    <a:pt x="1353" y="8905"/>
                    <a:pt x="1355" y="8891"/>
                    <a:pt x="1356" y="8878"/>
                  </a:cubicBezTo>
                  <a:cubicBezTo>
                    <a:pt x="1357" y="8861"/>
                    <a:pt x="1359" y="8847"/>
                    <a:pt x="1360" y="8830"/>
                  </a:cubicBezTo>
                  <a:cubicBezTo>
                    <a:pt x="1361" y="8824"/>
                    <a:pt x="1363" y="8820"/>
                    <a:pt x="1364" y="8815"/>
                  </a:cubicBezTo>
                  <a:cubicBezTo>
                    <a:pt x="1365" y="8822"/>
                    <a:pt x="1367" y="8829"/>
                    <a:pt x="1368" y="8838"/>
                  </a:cubicBezTo>
                  <a:cubicBezTo>
                    <a:pt x="1370" y="8859"/>
                    <a:pt x="1373" y="8880"/>
                    <a:pt x="1375" y="8901"/>
                  </a:cubicBezTo>
                  <a:cubicBezTo>
                    <a:pt x="1376" y="8923"/>
                    <a:pt x="1378" y="8945"/>
                    <a:pt x="1379" y="8965"/>
                  </a:cubicBezTo>
                  <a:cubicBezTo>
                    <a:pt x="1380" y="8998"/>
                    <a:pt x="1382" y="9029"/>
                    <a:pt x="1383" y="9061"/>
                  </a:cubicBezTo>
                  <a:cubicBezTo>
                    <a:pt x="1384" y="9090"/>
                    <a:pt x="1386" y="9120"/>
                    <a:pt x="1387" y="9149"/>
                  </a:cubicBezTo>
                  <a:cubicBezTo>
                    <a:pt x="1388" y="9179"/>
                    <a:pt x="1390" y="9212"/>
                    <a:pt x="1391" y="9243"/>
                  </a:cubicBezTo>
                  <a:cubicBezTo>
                    <a:pt x="1392" y="9272"/>
                    <a:pt x="1394" y="9302"/>
                    <a:pt x="1395" y="9331"/>
                  </a:cubicBezTo>
                  <a:cubicBezTo>
                    <a:pt x="1396" y="9365"/>
                    <a:pt x="1398" y="9401"/>
                    <a:pt x="1399" y="9435"/>
                  </a:cubicBezTo>
                  <a:cubicBezTo>
                    <a:pt x="1400" y="9464"/>
                    <a:pt x="1402" y="9493"/>
                    <a:pt x="1403" y="9522"/>
                  </a:cubicBezTo>
                  <a:cubicBezTo>
                    <a:pt x="1404" y="9536"/>
                    <a:pt x="1406" y="9549"/>
                    <a:pt x="1407" y="9562"/>
                  </a:cubicBezTo>
                  <a:cubicBezTo>
                    <a:pt x="1410" y="9580"/>
                    <a:pt x="1412" y="9599"/>
                    <a:pt x="1415" y="9618"/>
                  </a:cubicBezTo>
                  <a:cubicBezTo>
                    <a:pt x="1416" y="9630"/>
                    <a:pt x="1417" y="9645"/>
                    <a:pt x="1418" y="9657"/>
                  </a:cubicBezTo>
                  <a:cubicBezTo>
                    <a:pt x="1419" y="9674"/>
                    <a:pt x="1421" y="9689"/>
                    <a:pt x="1422" y="9706"/>
                  </a:cubicBezTo>
                  <a:lnTo>
                    <a:pt x="1426" y="9714"/>
                  </a:lnTo>
                  <a:cubicBezTo>
                    <a:pt x="1429" y="9716"/>
                    <a:pt x="1431" y="9718"/>
                    <a:pt x="1434" y="9721"/>
                  </a:cubicBezTo>
                  <a:lnTo>
                    <a:pt x="1438" y="9721"/>
                  </a:lnTo>
                  <a:cubicBezTo>
                    <a:pt x="1439" y="9727"/>
                    <a:pt x="1441" y="9731"/>
                    <a:pt x="1442" y="9736"/>
                  </a:cubicBezTo>
                  <a:lnTo>
                    <a:pt x="1446" y="9736"/>
                  </a:lnTo>
                  <a:cubicBezTo>
                    <a:pt x="1447" y="9743"/>
                    <a:pt x="1449" y="9748"/>
                    <a:pt x="1450" y="9753"/>
                  </a:cubicBezTo>
                  <a:cubicBezTo>
                    <a:pt x="1453" y="9748"/>
                    <a:pt x="1455" y="9743"/>
                    <a:pt x="1458" y="9736"/>
                  </a:cubicBezTo>
                  <a:cubicBezTo>
                    <a:pt x="1459" y="9740"/>
                    <a:pt x="1461" y="9743"/>
                    <a:pt x="1462" y="9745"/>
                  </a:cubicBezTo>
                  <a:cubicBezTo>
                    <a:pt x="1463" y="9743"/>
                    <a:pt x="1465" y="9740"/>
                    <a:pt x="1466" y="9736"/>
                  </a:cubicBezTo>
                  <a:cubicBezTo>
                    <a:pt x="1467" y="9742"/>
                    <a:pt x="1468" y="9748"/>
                    <a:pt x="1469" y="9753"/>
                  </a:cubicBezTo>
                  <a:cubicBezTo>
                    <a:pt x="1472" y="9751"/>
                    <a:pt x="1474" y="9748"/>
                    <a:pt x="1477" y="9745"/>
                  </a:cubicBezTo>
                  <a:cubicBezTo>
                    <a:pt x="1478" y="9743"/>
                    <a:pt x="1480" y="9740"/>
                    <a:pt x="1481" y="9736"/>
                  </a:cubicBezTo>
                  <a:cubicBezTo>
                    <a:pt x="1482" y="9740"/>
                    <a:pt x="1484" y="9743"/>
                    <a:pt x="1485" y="9745"/>
                  </a:cubicBezTo>
                  <a:cubicBezTo>
                    <a:pt x="1486" y="9743"/>
                    <a:pt x="1488" y="9740"/>
                    <a:pt x="1489" y="9736"/>
                  </a:cubicBezTo>
                  <a:lnTo>
                    <a:pt x="1489" y="9745"/>
                  </a:lnTo>
                  <a:lnTo>
                    <a:pt x="1497" y="9745"/>
                  </a:lnTo>
                  <a:cubicBezTo>
                    <a:pt x="1498" y="9751"/>
                    <a:pt x="1500" y="9756"/>
                    <a:pt x="1501" y="9761"/>
                  </a:cubicBezTo>
                  <a:cubicBezTo>
                    <a:pt x="1502" y="9763"/>
                    <a:pt x="1504" y="9766"/>
                    <a:pt x="1505" y="9768"/>
                  </a:cubicBezTo>
                  <a:cubicBezTo>
                    <a:pt x="1506" y="9761"/>
                    <a:pt x="1508" y="9753"/>
                    <a:pt x="1509" y="9745"/>
                  </a:cubicBezTo>
                  <a:cubicBezTo>
                    <a:pt x="1511" y="9751"/>
                    <a:pt x="1514" y="9756"/>
                    <a:pt x="1516" y="9761"/>
                  </a:cubicBezTo>
                  <a:cubicBezTo>
                    <a:pt x="1517" y="9763"/>
                    <a:pt x="1519" y="9766"/>
                    <a:pt x="1520" y="9768"/>
                  </a:cubicBezTo>
                  <a:cubicBezTo>
                    <a:pt x="1521" y="9766"/>
                    <a:pt x="1523" y="9763"/>
                    <a:pt x="1524" y="9761"/>
                  </a:cubicBezTo>
                  <a:lnTo>
                    <a:pt x="1528" y="9761"/>
                  </a:lnTo>
                  <a:lnTo>
                    <a:pt x="1532" y="9761"/>
                  </a:lnTo>
                  <a:lnTo>
                    <a:pt x="1540" y="9761"/>
                  </a:lnTo>
                  <a:cubicBezTo>
                    <a:pt x="1541" y="9756"/>
                    <a:pt x="1543" y="9751"/>
                    <a:pt x="1544" y="9745"/>
                  </a:cubicBezTo>
                  <a:lnTo>
                    <a:pt x="1548" y="9745"/>
                  </a:lnTo>
                  <a:cubicBezTo>
                    <a:pt x="1549" y="9743"/>
                    <a:pt x="1551" y="9740"/>
                    <a:pt x="1552" y="9736"/>
                  </a:cubicBezTo>
                  <a:lnTo>
                    <a:pt x="1556" y="9736"/>
                  </a:lnTo>
                  <a:cubicBezTo>
                    <a:pt x="1558" y="9740"/>
                    <a:pt x="1561" y="9742"/>
                    <a:pt x="1563" y="9745"/>
                  </a:cubicBezTo>
                  <a:cubicBezTo>
                    <a:pt x="1564" y="9748"/>
                    <a:pt x="1566" y="9751"/>
                    <a:pt x="1567" y="9753"/>
                  </a:cubicBezTo>
                  <a:lnTo>
                    <a:pt x="1571" y="9753"/>
                  </a:lnTo>
                  <a:cubicBezTo>
                    <a:pt x="1572" y="9756"/>
                    <a:pt x="1574" y="9759"/>
                    <a:pt x="1575" y="9761"/>
                  </a:cubicBezTo>
                  <a:cubicBezTo>
                    <a:pt x="1578" y="9756"/>
                    <a:pt x="1580" y="9751"/>
                    <a:pt x="1583" y="9745"/>
                  </a:cubicBezTo>
                  <a:lnTo>
                    <a:pt x="1583" y="9736"/>
                  </a:lnTo>
                  <a:lnTo>
                    <a:pt x="1587" y="9736"/>
                  </a:lnTo>
                  <a:cubicBezTo>
                    <a:pt x="1588" y="9734"/>
                    <a:pt x="1590" y="9731"/>
                    <a:pt x="1591" y="9729"/>
                  </a:cubicBezTo>
                  <a:cubicBezTo>
                    <a:pt x="1592" y="9734"/>
                    <a:pt x="1594" y="9740"/>
                    <a:pt x="1595" y="9745"/>
                  </a:cubicBezTo>
                  <a:cubicBezTo>
                    <a:pt x="1598" y="9748"/>
                    <a:pt x="1600" y="9751"/>
                    <a:pt x="1603" y="9753"/>
                  </a:cubicBezTo>
                  <a:cubicBezTo>
                    <a:pt x="1604" y="9748"/>
                    <a:pt x="1606" y="9743"/>
                    <a:pt x="1607" y="9736"/>
                  </a:cubicBezTo>
                  <a:cubicBezTo>
                    <a:pt x="1608" y="9734"/>
                    <a:pt x="1610" y="9731"/>
                    <a:pt x="1611" y="9729"/>
                  </a:cubicBezTo>
                  <a:cubicBezTo>
                    <a:pt x="1612" y="9731"/>
                    <a:pt x="1613" y="9734"/>
                    <a:pt x="1614" y="9736"/>
                  </a:cubicBezTo>
                  <a:cubicBezTo>
                    <a:pt x="1617" y="9731"/>
                    <a:pt x="1619" y="9727"/>
                    <a:pt x="1622" y="9721"/>
                  </a:cubicBezTo>
                  <a:lnTo>
                    <a:pt x="1626" y="9729"/>
                  </a:lnTo>
                  <a:lnTo>
                    <a:pt x="1630" y="9729"/>
                  </a:lnTo>
                  <a:lnTo>
                    <a:pt x="1634" y="9721"/>
                  </a:lnTo>
                  <a:lnTo>
                    <a:pt x="1638" y="9729"/>
                  </a:lnTo>
                  <a:cubicBezTo>
                    <a:pt x="1641" y="9727"/>
                    <a:pt x="1643" y="9723"/>
                    <a:pt x="1646" y="9721"/>
                  </a:cubicBezTo>
                  <a:cubicBezTo>
                    <a:pt x="1647" y="9727"/>
                    <a:pt x="1649" y="9731"/>
                    <a:pt x="1650" y="9736"/>
                  </a:cubicBezTo>
                  <a:lnTo>
                    <a:pt x="1654" y="9736"/>
                  </a:lnTo>
                  <a:cubicBezTo>
                    <a:pt x="1655" y="9740"/>
                    <a:pt x="1657" y="9743"/>
                    <a:pt x="1658" y="9745"/>
                  </a:cubicBezTo>
                  <a:cubicBezTo>
                    <a:pt x="1660" y="9751"/>
                    <a:pt x="1663" y="9756"/>
                    <a:pt x="1665" y="9761"/>
                  </a:cubicBezTo>
                  <a:cubicBezTo>
                    <a:pt x="1666" y="9759"/>
                    <a:pt x="1668" y="9756"/>
                    <a:pt x="1669" y="9753"/>
                  </a:cubicBezTo>
                  <a:lnTo>
                    <a:pt x="1673" y="9753"/>
                  </a:lnTo>
                  <a:cubicBezTo>
                    <a:pt x="1674" y="9748"/>
                    <a:pt x="1676" y="9743"/>
                    <a:pt x="1677" y="9736"/>
                  </a:cubicBezTo>
                  <a:lnTo>
                    <a:pt x="1677" y="9753"/>
                  </a:lnTo>
                  <a:lnTo>
                    <a:pt x="1685" y="9753"/>
                  </a:lnTo>
                  <a:cubicBezTo>
                    <a:pt x="1686" y="9751"/>
                    <a:pt x="1688" y="9748"/>
                    <a:pt x="1689" y="9745"/>
                  </a:cubicBezTo>
                  <a:cubicBezTo>
                    <a:pt x="1690" y="9751"/>
                    <a:pt x="1692" y="9756"/>
                    <a:pt x="1693" y="9761"/>
                  </a:cubicBezTo>
                  <a:lnTo>
                    <a:pt x="1697" y="9761"/>
                  </a:lnTo>
                  <a:cubicBezTo>
                    <a:pt x="1700" y="9763"/>
                    <a:pt x="1702" y="9766"/>
                    <a:pt x="1705" y="9768"/>
                  </a:cubicBezTo>
                  <a:cubicBezTo>
                    <a:pt x="1706" y="9771"/>
                    <a:pt x="1707" y="9776"/>
                    <a:pt x="1708" y="9778"/>
                  </a:cubicBezTo>
                  <a:cubicBezTo>
                    <a:pt x="1709" y="9775"/>
                    <a:pt x="1711" y="9772"/>
                    <a:pt x="1712" y="9768"/>
                  </a:cubicBezTo>
                  <a:cubicBezTo>
                    <a:pt x="1713" y="9766"/>
                    <a:pt x="1715" y="9763"/>
                    <a:pt x="1716" y="9761"/>
                  </a:cubicBezTo>
                  <a:cubicBezTo>
                    <a:pt x="1717" y="9766"/>
                    <a:pt x="1719" y="9771"/>
                    <a:pt x="1720" y="9778"/>
                  </a:cubicBezTo>
                  <a:cubicBezTo>
                    <a:pt x="1723" y="9776"/>
                    <a:pt x="1725" y="9771"/>
                    <a:pt x="1728" y="9768"/>
                  </a:cubicBezTo>
                  <a:cubicBezTo>
                    <a:pt x="1729" y="9763"/>
                    <a:pt x="1731" y="9759"/>
                    <a:pt x="1732" y="9753"/>
                  </a:cubicBezTo>
                  <a:lnTo>
                    <a:pt x="1736" y="9753"/>
                  </a:lnTo>
                  <a:cubicBezTo>
                    <a:pt x="1737" y="9756"/>
                    <a:pt x="1739" y="9759"/>
                    <a:pt x="1740" y="9761"/>
                  </a:cubicBezTo>
                  <a:lnTo>
                    <a:pt x="1748" y="9761"/>
                  </a:lnTo>
                  <a:lnTo>
                    <a:pt x="1752" y="9761"/>
                  </a:lnTo>
                  <a:cubicBezTo>
                    <a:pt x="1753" y="9759"/>
                    <a:pt x="1754" y="9756"/>
                    <a:pt x="1755" y="9753"/>
                  </a:cubicBezTo>
                  <a:cubicBezTo>
                    <a:pt x="1756" y="9756"/>
                    <a:pt x="1758" y="9759"/>
                    <a:pt x="1759" y="9761"/>
                  </a:cubicBezTo>
                  <a:lnTo>
                    <a:pt x="1763" y="9761"/>
                  </a:lnTo>
                  <a:cubicBezTo>
                    <a:pt x="1766" y="9763"/>
                    <a:pt x="1768" y="9766"/>
                    <a:pt x="1771" y="9768"/>
                  </a:cubicBezTo>
                  <a:lnTo>
                    <a:pt x="1771" y="9753"/>
                  </a:lnTo>
                  <a:cubicBezTo>
                    <a:pt x="1772" y="9759"/>
                    <a:pt x="1774" y="9763"/>
                    <a:pt x="1775" y="9768"/>
                  </a:cubicBezTo>
                  <a:cubicBezTo>
                    <a:pt x="1776" y="9766"/>
                    <a:pt x="1778" y="9763"/>
                    <a:pt x="1779" y="9761"/>
                  </a:cubicBezTo>
                  <a:cubicBezTo>
                    <a:pt x="1782" y="9766"/>
                    <a:pt x="1784" y="9771"/>
                    <a:pt x="1787" y="9778"/>
                  </a:cubicBezTo>
                  <a:cubicBezTo>
                    <a:pt x="1788" y="9771"/>
                    <a:pt x="1790" y="9766"/>
                    <a:pt x="1791" y="9761"/>
                  </a:cubicBezTo>
                  <a:lnTo>
                    <a:pt x="1795" y="9761"/>
                  </a:lnTo>
                  <a:cubicBezTo>
                    <a:pt x="1796" y="9763"/>
                    <a:pt x="1798" y="9766"/>
                    <a:pt x="1799" y="9768"/>
                  </a:cubicBezTo>
                  <a:cubicBezTo>
                    <a:pt x="1800" y="9772"/>
                    <a:pt x="1802" y="9775"/>
                    <a:pt x="1803" y="9778"/>
                  </a:cubicBezTo>
                  <a:cubicBezTo>
                    <a:pt x="1805" y="9775"/>
                    <a:pt x="1808" y="9772"/>
                    <a:pt x="1810" y="9768"/>
                  </a:cubicBezTo>
                  <a:lnTo>
                    <a:pt x="1814" y="9768"/>
                  </a:lnTo>
                  <a:lnTo>
                    <a:pt x="1818" y="9768"/>
                  </a:lnTo>
                  <a:cubicBezTo>
                    <a:pt x="1819" y="9772"/>
                    <a:pt x="1821" y="9775"/>
                    <a:pt x="1822" y="9778"/>
                  </a:cubicBezTo>
                  <a:lnTo>
                    <a:pt x="1830" y="9778"/>
                  </a:lnTo>
                  <a:lnTo>
                    <a:pt x="1834" y="9778"/>
                  </a:lnTo>
                  <a:cubicBezTo>
                    <a:pt x="1835" y="9771"/>
                    <a:pt x="1837" y="9766"/>
                    <a:pt x="1838" y="9761"/>
                  </a:cubicBezTo>
                  <a:lnTo>
                    <a:pt x="1842" y="9761"/>
                  </a:lnTo>
                  <a:cubicBezTo>
                    <a:pt x="1843" y="9759"/>
                    <a:pt x="1845" y="9756"/>
                    <a:pt x="1846" y="9753"/>
                  </a:cubicBezTo>
                  <a:lnTo>
                    <a:pt x="1853" y="9753"/>
                  </a:lnTo>
                  <a:cubicBezTo>
                    <a:pt x="1854" y="9756"/>
                    <a:pt x="1856" y="9759"/>
                    <a:pt x="1857" y="9761"/>
                  </a:cubicBezTo>
                  <a:cubicBezTo>
                    <a:pt x="1858" y="9763"/>
                    <a:pt x="1860" y="9766"/>
                    <a:pt x="1861" y="9768"/>
                  </a:cubicBezTo>
                  <a:cubicBezTo>
                    <a:pt x="1862" y="9766"/>
                    <a:pt x="1864" y="9763"/>
                    <a:pt x="1865" y="9761"/>
                  </a:cubicBezTo>
                  <a:cubicBezTo>
                    <a:pt x="1866" y="9759"/>
                    <a:pt x="1868" y="9756"/>
                    <a:pt x="1869" y="9753"/>
                  </a:cubicBezTo>
                  <a:lnTo>
                    <a:pt x="1873" y="9753"/>
                  </a:lnTo>
                  <a:cubicBezTo>
                    <a:pt x="1874" y="9756"/>
                    <a:pt x="1876" y="9759"/>
                    <a:pt x="1877" y="9761"/>
                  </a:cubicBezTo>
                  <a:cubicBezTo>
                    <a:pt x="1878" y="9759"/>
                    <a:pt x="1880" y="9756"/>
                    <a:pt x="1881" y="9753"/>
                  </a:cubicBezTo>
                  <a:cubicBezTo>
                    <a:pt x="1882" y="9748"/>
                    <a:pt x="1884" y="9743"/>
                    <a:pt x="1885" y="9736"/>
                  </a:cubicBezTo>
                  <a:cubicBezTo>
                    <a:pt x="1888" y="9745"/>
                    <a:pt x="1890" y="9753"/>
                    <a:pt x="1893" y="9761"/>
                  </a:cubicBezTo>
                  <a:cubicBezTo>
                    <a:pt x="1894" y="9759"/>
                    <a:pt x="1896" y="9756"/>
                    <a:pt x="1897" y="9753"/>
                  </a:cubicBezTo>
                  <a:cubicBezTo>
                    <a:pt x="1898" y="9759"/>
                    <a:pt x="1899" y="9763"/>
                    <a:pt x="1900" y="9768"/>
                  </a:cubicBezTo>
                  <a:cubicBezTo>
                    <a:pt x="1901" y="9761"/>
                    <a:pt x="1903" y="9753"/>
                    <a:pt x="1904" y="9745"/>
                  </a:cubicBezTo>
                  <a:cubicBezTo>
                    <a:pt x="1907" y="9753"/>
                    <a:pt x="1909" y="9761"/>
                    <a:pt x="1912" y="9768"/>
                  </a:cubicBezTo>
                  <a:cubicBezTo>
                    <a:pt x="1913" y="9763"/>
                    <a:pt x="1915" y="9759"/>
                    <a:pt x="1916" y="9753"/>
                  </a:cubicBezTo>
                  <a:lnTo>
                    <a:pt x="1920" y="9753"/>
                  </a:lnTo>
                  <a:cubicBezTo>
                    <a:pt x="1921" y="9759"/>
                    <a:pt x="1923" y="9763"/>
                    <a:pt x="1924" y="9768"/>
                  </a:cubicBezTo>
                  <a:cubicBezTo>
                    <a:pt x="1925" y="9766"/>
                    <a:pt x="1927" y="9763"/>
                    <a:pt x="1928" y="9761"/>
                  </a:cubicBezTo>
                  <a:cubicBezTo>
                    <a:pt x="1931" y="9759"/>
                    <a:pt x="1933" y="9756"/>
                    <a:pt x="1936" y="9753"/>
                  </a:cubicBezTo>
                  <a:cubicBezTo>
                    <a:pt x="1937" y="9756"/>
                    <a:pt x="1939" y="9759"/>
                    <a:pt x="1940" y="9761"/>
                  </a:cubicBezTo>
                  <a:lnTo>
                    <a:pt x="1944" y="9761"/>
                  </a:lnTo>
                  <a:cubicBezTo>
                    <a:pt x="1945" y="9759"/>
                    <a:pt x="1946" y="9756"/>
                    <a:pt x="1947" y="9753"/>
                  </a:cubicBezTo>
                  <a:lnTo>
                    <a:pt x="1951" y="9753"/>
                  </a:lnTo>
                  <a:cubicBezTo>
                    <a:pt x="1954" y="9759"/>
                    <a:pt x="1956" y="9763"/>
                    <a:pt x="1959" y="9768"/>
                  </a:cubicBezTo>
                  <a:cubicBezTo>
                    <a:pt x="1960" y="9766"/>
                    <a:pt x="1962" y="9763"/>
                    <a:pt x="1963" y="9761"/>
                  </a:cubicBezTo>
                  <a:cubicBezTo>
                    <a:pt x="1964" y="9763"/>
                    <a:pt x="1966" y="9766"/>
                    <a:pt x="1967" y="9768"/>
                  </a:cubicBezTo>
                  <a:lnTo>
                    <a:pt x="1975" y="9768"/>
                  </a:lnTo>
                  <a:lnTo>
                    <a:pt x="1979" y="9768"/>
                  </a:lnTo>
                  <a:cubicBezTo>
                    <a:pt x="1980" y="9766"/>
                    <a:pt x="1982" y="9763"/>
                    <a:pt x="1983" y="9761"/>
                  </a:cubicBezTo>
                  <a:cubicBezTo>
                    <a:pt x="1984" y="9763"/>
                    <a:pt x="1986" y="9766"/>
                    <a:pt x="1987" y="9768"/>
                  </a:cubicBezTo>
                  <a:lnTo>
                    <a:pt x="1991" y="9768"/>
                  </a:lnTo>
                  <a:cubicBezTo>
                    <a:pt x="1993" y="9776"/>
                    <a:pt x="1996" y="9780"/>
                    <a:pt x="1998" y="9786"/>
                  </a:cubicBezTo>
                  <a:cubicBezTo>
                    <a:pt x="1999" y="9783"/>
                    <a:pt x="2001" y="9780"/>
                    <a:pt x="2002" y="9778"/>
                  </a:cubicBezTo>
                  <a:lnTo>
                    <a:pt x="2006" y="9778"/>
                  </a:lnTo>
                  <a:cubicBezTo>
                    <a:pt x="2007" y="9783"/>
                    <a:pt x="2009" y="9788"/>
                    <a:pt x="2010" y="9793"/>
                  </a:cubicBezTo>
                  <a:lnTo>
                    <a:pt x="2018" y="9793"/>
                  </a:lnTo>
                  <a:cubicBezTo>
                    <a:pt x="2019" y="9791"/>
                    <a:pt x="2021" y="9788"/>
                    <a:pt x="2022" y="9786"/>
                  </a:cubicBezTo>
                  <a:cubicBezTo>
                    <a:pt x="2023" y="9783"/>
                    <a:pt x="2025" y="9780"/>
                    <a:pt x="2026" y="9778"/>
                  </a:cubicBezTo>
                  <a:cubicBezTo>
                    <a:pt x="2027" y="9780"/>
                    <a:pt x="2029" y="9783"/>
                    <a:pt x="2030" y="9786"/>
                  </a:cubicBezTo>
                  <a:lnTo>
                    <a:pt x="2034" y="9786"/>
                  </a:lnTo>
                  <a:cubicBezTo>
                    <a:pt x="2037" y="9783"/>
                    <a:pt x="2039" y="9780"/>
                    <a:pt x="2042" y="9778"/>
                  </a:cubicBezTo>
                  <a:lnTo>
                    <a:pt x="2045" y="9778"/>
                  </a:lnTo>
                  <a:lnTo>
                    <a:pt x="2049" y="9778"/>
                  </a:lnTo>
                  <a:lnTo>
                    <a:pt x="2053" y="9778"/>
                  </a:lnTo>
                  <a:cubicBezTo>
                    <a:pt x="2054" y="9775"/>
                    <a:pt x="2056" y="9772"/>
                    <a:pt x="2057" y="9768"/>
                  </a:cubicBezTo>
                  <a:cubicBezTo>
                    <a:pt x="2058" y="9766"/>
                    <a:pt x="2060" y="9763"/>
                    <a:pt x="2061" y="9761"/>
                  </a:cubicBezTo>
                  <a:cubicBezTo>
                    <a:pt x="2062" y="9766"/>
                    <a:pt x="2064" y="9771"/>
                    <a:pt x="2065" y="9778"/>
                  </a:cubicBezTo>
                  <a:cubicBezTo>
                    <a:pt x="2066" y="9775"/>
                    <a:pt x="2068" y="9772"/>
                    <a:pt x="2069" y="9768"/>
                  </a:cubicBezTo>
                  <a:cubicBezTo>
                    <a:pt x="2070" y="9778"/>
                    <a:pt x="2072" y="9786"/>
                    <a:pt x="2073" y="9793"/>
                  </a:cubicBezTo>
                  <a:cubicBezTo>
                    <a:pt x="2076" y="9788"/>
                    <a:pt x="2078" y="9783"/>
                    <a:pt x="2081" y="9778"/>
                  </a:cubicBezTo>
                  <a:lnTo>
                    <a:pt x="2085" y="9778"/>
                  </a:lnTo>
                  <a:lnTo>
                    <a:pt x="2089" y="9778"/>
                  </a:lnTo>
                  <a:lnTo>
                    <a:pt x="2092" y="9793"/>
                  </a:lnTo>
                  <a:lnTo>
                    <a:pt x="2100" y="9793"/>
                  </a:lnTo>
                  <a:lnTo>
                    <a:pt x="2104" y="9793"/>
                  </a:lnTo>
                  <a:lnTo>
                    <a:pt x="2108" y="9793"/>
                  </a:lnTo>
                  <a:lnTo>
                    <a:pt x="2112" y="9793"/>
                  </a:lnTo>
                  <a:cubicBezTo>
                    <a:pt x="2113" y="9788"/>
                    <a:pt x="2115" y="9783"/>
                    <a:pt x="2116" y="9778"/>
                  </a:cubicBezTo>
                  <a:cubicBezTo>
                    <a:pt x="2119" y="9780"/>
                    <a:pt x="2121" y="9783"/>
                    <a:pt x="2124" y="9786"/>
                  </a:cubicBezTo>
                  <a:cubicBezTo>
                    <a:pt x="2125" y="9788"/>
                    <a:pt x="2127" y="9791"/>
                    <a:pt x="2128" y="9793"/>
                  </a:cubicBezTo>
                  <a:cubicBezTo>
                    <a:pt x="2129" y="9795"/>
                    <a:pt x="2131" y="9797"/>
                    <a:pt x="2132" y="9801"/>
                  </a:cubicBezTo>
                  <a:cubicBezTo>
                    <a:pt x="2133" y="9795"/>
                    <a:pt x="2135" y="9790"/>
                    <a:pt x="2136" y="9786"/>
                  </a:cubicBezTo>
                  <a:cubicBezTo>
                    <a:pt x="2138" y="9780"/>
                    <a:pt x="2141" y="9776"/>
                    <a:pt x="2143" y="9768"/>
                  </a:cubicBezTo>
                  <a:lnTo>
                    <a:pt x="2147" y="9768"/>
                  </a:lnTo>
                  <a:cubicBezTo>
                    <a:pt x="2148" y="9776"/>
                    <a:pt x="2150" y="9780"/>
                    <a:pt x="2151" y="9786"/>
                  </a:cubicBezTo>
                  <a:lnTo>
                    <a:pt x="2151" y="9778"/>
                  </a:lnTo>
                  <a:cubicBezTo>
                    <a:pt x="2152" y="9775"/>
                    <a:pt x="2154" y="9772"/>
                    <a:pt x="2155" y="9768"/>
                  </a:cubicBezTo>
                  <a:cubicBezTo>
                    <a:pt x="2158" y="9771"/>
                    <a:pt x="2160" y="9776"/>
                    <a:pt x="2163" y="9778"/>
                  </a:cubicBezTo>
                  <a:lnTo>
                    <a:pt x="2167" y="9778"/>
                  </a:lnTo>
                  <a:cubicBezTo>
                    <a:pt x="2168" y="9771"/>
                    <a:pt x="2170" y="9766"/>
                    <a:pt x="2171" y="9761"/>
                  </a:cubicBezTo>
                  <a:cubicBezTo>
                    <a:pt x="2172" y="9766"/>
                    <a:pt x="2174" y="9771"/>
                    <a:pt x="2175" y="9778"/>
                  </a:cubicBezTo>
                  <a:cubicBezTo>
                    <a:pt x="2178" y="9771"/>
                    <a:pt x="2180" y="9766"/>
                    <a:pt x="2183" y="9761"/>
                  </a:cubicBezTo>
                  <a:cubicBezTo>
                    <a:pt x="2184" y="9756"/>
                    <a:pt x="2186" y="9751"/>
                    <a:pt x="2187" y="9745"/>
                  </a:cubicBezTo>
                  <a:cubicBezTo>
                    <a:pt x="2188" y="9740"/>
                    <a:pt x="2189" y="9734"/>
                    <a:pt x="2190" y="9729"/>
                  </a:cubicBezTo>
                  <a:cubicBezTo>
                    <a:pt x="2191" y="9725"/>
                    <a:pt x="2193" y="9718"/>
                    <a:pt x="2194" y="9714"/>
                  </a:cubicBezTo>
                  <a:lnTo>
                    <a:pt x="2198" y="9706"/>
                  </a:lnTo>
                  <a:cubicBezTo>
                    <a:pt x="2201" y="9698"/>
                    <a:pt x="2203" y="9689"/>
                    <a:pt x="2206" y="9682"/>
                  </a:cubicBezTo>
                  <a:cubicBezTo>
                    <a:pt x="2207" y="9660"/>
                    <a:pt x="2209" y="9640"/>
                    <a:pt x="2210" y="9618"/>
                  </a:cubicBezTo>
                  <a:cubicBezTo>
                    <a:pt x="2211" y="9605"/>
                    <a:pt x="2213" y="9592"/>
                    <a:pt x="2214" y="9578"/>
                  </a:cubicBezTo>
                  <a:cubicBezTo>
                    <a:pt x="2215" y="9559"/>
                    <a:pt x="2217" y="9541"/>
                    <a:pt x="2218" y="9522"/>
                  </a:cubicBezTo>
                  <a:cubicBezTo>
                    <a:pt x="2221" y="9504"/>
                    <a:pt x="2223" y="9486"/>
                    <a:pt x="2226" y="9467"/>
                  </a:cubicBezTo>
                  <a:cubicBezTo>
                    <a:pt x="2227" y="9443"/>
                    <a:pt x="2229" y="9419"/>
                    <a:pt x="2230" y="9395"/>
                  </a:cubicBezTo>
                  <a:cubicBezTo>
                    <a:pt x="2231" y="9374"/>
                    <a:pt x="2233" y="9353"/>
                    <a:pt x="2234" y="9331"/>
                  </a:cubicBezTo>
                  <a:cubicBezTo>
                    <a:pt x="2235" y="9302"/>
                    <a:pt x="2236" y="9272"/>
                    <a:pt x="2237" y="9243"/>
                  </a:cubicBezTo>
                  <a:cubicBezTo>
                    <a:pt x="2238" y="9208"/>
                    <a:pt x="2240" y="9175"/>
                    <a:pt x="2241" y="9140"/>
                  </a:cubicBezTo>
                  <a:cubicBezTo>
                    <a:pt x="2244" y="9108"/>
                    <a:pt x="2246" y="9077"/>
                    <a:pt x="2249" y="9045"/>
                  </a:cubicBezTo>
                  <a:lnTo>
                    <a:pt x="2249" y="8941"/>
                  </a:lnTo>
                  <a:cubicBezTo>
                    <a:pt x="2250" y="8909"/>
                    <a:pt x="2252" y="8878"/>
                    <a:pt x="2253" y="8846"/>
                  </a:cubicBezTo>
                  <a:cubicBezTo>
                    <a:pt x="2254" y="8803"/>
                    <a:pt x="2256" y="8761"/>
                    <a:pt x="2257" y="8718"/>
                  </a:cubicBezTo>
                  <a:cubicBezTo>
                    <a:pt x="2260" y="8678"/>
                    <a:pt x="2262" y="8639"/>
                    <a:pt x="2265" y="8599"/>
                  </a:cubicBezTo>
                  <a:cubicBezTo>
                    <a:pt x="2266" y="8567"/>
                    <a:pt x="2268" y="8535"/>
                    <a:pt x="2269" y="8504"/>
                  </a:cubicBezTo>
                  <a:cubicBezTo>
                    <a:pt x="2270" y="8467"/>
                    <a:pt x="2272" y="8429"/>
                    <a:pt x="2273" y="8392"/>
                  </a:cubicBezTo>
                  <a:cubicBezTo>
                    <a:pt x="2274" y="8365"/>
                    <a:pt x="2276" y="8339"/>
                    <a:pt x="2277" y="8313"/>
                  </a:cubicBezTo>
                  <a:cubicBezTo>
                    <a:pt x="2278" y="8275"/>
                    <a:pt x="2280" y="8237"/>
                    <a:pt x="2281" y="8200"/>
                  </a:cubicBezTo>
                  <a:cubicBezTo>
                    <a:pt x="2283" y="8180"/>
                    <a:pt x="2286" y="8158"/>
                    <a:pt x="2288" y="8136"/>
                  </a:cubicBezTo>
                  <a:cubicBezTo>
                    <a:pt x="2289" y="8119"/>
                    <a:pt x="2291" y="8100"/>
                    <a:pt x="2292" y="8081"/>
                  </a:cubicBezTo>
                  <a:cubicBezTo>
                    <a:pt x="2293" y="8063"/>
                    <a:pt x="2295" y="8044"/>
                    <a:pt x="2296" y="8025"/>
                  </a:cubicBezTo>
                  <a:cubicBezTo>
                    <a:pt x="2297" y="8020"/>
                    <a:pt x="2299" y="8015"/>
                    <a:pt x="2300" y="8011"/>
                  </a:cubicBezTo>
                  <a:cubicBezTo>
                    <a:pt x="2301" y="8008"/>
                    <a:pt x="2303" y="8005"/>
                    <a:pt x="2304" y="8002"/>
                  </a:cubicBezTo>
                  <a:cubicBezTo>
                    <a:pt x="2307" y="8004"/>
                    <a:pt x="2309" y="8009"/>
                    <a:pt x="2312" y="8011"/>
                  </a:cubicBezTo>
                  <a:cubicBezTo>
                    <a:pt x="2313" y="8023"/>
                    <a:pt x="2315" y="8038"/>
                    <a:pt x="2316" y="8049"/>
                  </a:cubicBezTo>
                  <a:cubicBezTo>
                    <a:pt x="2317" y="8071"/>
                    <a:pt x="2319" y="8092"/>
                    <a:pt x="2320" y="8114"/>
                  </a:cubicBezTo>
                  <a:cubicBezTo>
                    <a:pt x="2321" y="8136"/>
                    <a:pt x="2323" y="8161"/>
                    <a:pt x="2324" y="8185"/>
                  </a:cubicBezTo>
                  <a:cubicBezTo>
                    <a:pt x="2327" y="8212"/>
                    <a:pt x="2329" y="8238"/>
                    <a:pt x="2332" y="8265"/>
                  </a:cubicBezTo>
                  <a:lnTo>
                    <a:pt x="2335" y="8352"/>
                  </a:lnTo>
                  <a:cubicBezTo>
                    <a:pt x="2336" y="8389"/>
                    <a:pt x="2338" y="8427"/>
                    <a:pt x="2339" y="8464"/>
                  </a:cubicBezTo>
                  <a:cubicBezTo>
                    <a:pt x="2340" y="8498"/>
                    <a:pt x="2342" y="8533"/>
                    <a:pt x="2343" y="8567"/>
                  </a:cubicBezTo>
                  <a:lnTo>
                    <a:pt x="2343" y="8693"/>
                  </a:lnTo>
                  <a:cubicBezTo>
                    <a:pt x="2346" y="8732"/>
                    <a:pt x="2348" y="8770"/>
                    <a:pt x="2351" y="8806"/>
                  </a:cubicBezTo>
                  <a:cubicBezTo>
                    <a:pt x="2352" y="8844"/>
                    <a:pt x="2354" y="8880"/>
                    <a:pt x="2355" y="8917"/>
                  </a:cubicBezTo>
                  <a:cubicBezTo>
                    <a:pt x="2356" y="8952"/>
                    <a:pt x="2358" y="8986"/>
                    <a:pt x="2359" y="9020"/>
                  </a:cubicBezTo>
                  <a:cubicBezTo>
                    <a:pt x="2360" y="9054"/>
                    <a:pt x="2362" y="9085"/>
                    <a:pt x="2363" y="9117"/>
                  </a:cubicBezTo>
                  <a:cubicBezTo>
                    <a:pt x="2366" y="9145"/>
                    <a:pt x="2368" y="9175"/>
                    <a:pt x="2371" y="9204"/>
                  </a:cubicBezTo>
                  <a:cubicBezTo>
                    <a:pt x="2372" y="9233"/>
                    <a:pt x="2374" y="9263"/>
                    <a:pt x="2375" y="9293"/>
                  </a:cubicBezTo>
                  <a:cubicBezTo>
                    <a:pt x="2376" y="9320"/>
                    <a:pt x="2378" y="9350"/>
                    <a:pt x="2379" y="9379"/>
                  </a:cubicBezTo>
                  <a:cubicBezTo>
                    <a:pt x="2380" y="9399"/>
                    <a:pt x="2381" y="9416"/>
                    <a:pt x="2382" y="9435"/>
                  </a:cubicBezTo>
                  <a:cubicBezTo>
                    <a:pt x="2383" y="9459"/>
                    <a:pt x="2385" y="9482"/>
                    <a:pt x="2386" y="9507"/>
                  </a:cubicBezTo>
                  <a:cubicBezTo>
                    <a:pt x="2389" y="9522"/>
                    <a:pt x="2391" y="9539"/>
                    <a:pt x="2394" y="9554"/>
                  </a:cubicBezTo>
                  <a:cubicBezTo>
                    <a:pt x="2395" y="9566"/>
                    <a:pt x="2397" y="9576"/>
                    <a:pt x="2398" y="9586"/>
                  </a:cubicBezTo>
                  <a:cubicBezTo>
                    <a:pt x="2399" y="9602"/>
                    <a:pt x="2401" y="9618"/>
                    <a:pt x="2402" y="9633"/>
                  </a:cubicBezTo>
                  <a:cubicBezTo>
                    <a:pt x="2403" y="9647"/>
                    <a:pt x="2405" y="9660"/>
                    <a:pt x="2406" y="9674"/>
                  </a:cubicBezTo>
                  <a:cubicBezTo>
                    <a:pt x="2409" y="9687"/>
                    <a:pt x="2411" y="9700"/>
                    <a:pt x="2414" y="9714"/>
                  </a:cubicBezTo>
                  <a:lnTo>
                    <a:pt x="2418" y="9714"/>
                  </a:lnTo>
                  <a:cubicBezTo>
                    <a:pt x="2419" y="9722"/>
                    <a:pt x="2421" y="9729"/>
                    <a:pt x="2422" y="9736"/>
                  </a:cubicBezTo>
                  <a:cubicBezTo>
                    <a:pt x="2423" y="9743"/>
                    <a:pt x="2425" y="9748"/>
                    <a:pt x="2426" y="9753"/>
                  </a:cubicBezTo>
                  <a:cubicBezTo>
                    <a:pt x="2427" y="9759"/>
                    <a:pt x="2428" y="9763"/>
                    <a:pt x="2429" y="9768"/>
                  </a:cubicBezTo>
                  <a:lnTo>
                    <a:pt x="2437" y="9768"/>
                  </a:lnTo>
                  <a:lnTo>
                    <a:pt x="2437" y="9786"/>
                  </a:lnTo>
                  <a:lnTo>
                    <a:pt x="2441" y="9786"/>
                  </a:lnTo>
                  <a:cubicBezTo>
                    <a:pt x="2442" y="9788"/>
                    <a:pt x="2444" y="9791"/>
                    <a:pt x="2445" y="9793"/>
                  </a:cubicBezTo>
                  <a:cubicBezTo>
                    <a:pt x="2448" y="9791"/>
                    <a:pt x="2450" y="9788"/>
                    <a:pt x="2453" y="9786"/>
                  </a:cubicBezTo>
                  <a:cubicBezTo>
                    <a:pt x="2454" y="9788"/>
                    <a:pt x="2456" y="9791"/>
                    <a:pt x="2457" y="9793"/>
                  </a:cubicBezTo>
                  <a:lnTo>
                    <a:pt x="2461" y="9793"/>
                  </a:lnTo>
                  <a:cubicBezTo>
                    <a:pt x="2462" y="9795"/>
                    <a:pt x="2464" y="9797"/>
                    <a:pt x="2465" y="9801"/>
                  </a:cubicBezTo>
                  <a:cubicBezTo>
                    <a:pt x="2466" y="9795"/>
                    <a:pt x="2468" y="9790"/>
                    <a:pt x="2469" y="9786"/>
                  </a:cubicBezTo>
                  <a:lnTo>
                    <a:pt x="2476" y="9786"/>
                  </a:lnTo>
                  <a:cubicBezTo>
                    <a:pt x="2477" y="9788"/>
                    <a:pt x="2479" y="9791"/>
                    <a:pt x="2480" y="9793"/>
                  </a:cubicBezTo>
                  <a:cubicBezTo>
                    <a:pt x="2481" y="9791"/>
                    <a:pt x="2483" y="9788"/>
                    <a:pt x="2484" y="9786"/>
                  </a:cubicBezTo>
                  <a:cubicBezTo>
                    <a:pt x="2485" y="9783"/>
                    <a:pt x="2487" y="9780"/>
                    <a:pt x="2488" y="9778"/>
                  </a:cubicBezTo>
                  <a:cubicBezTo>
                    <a:pt x="2491" y="9786"/>
                    <a:pt x="2493" y="9792"/>
                    <a:pt x="2496" y="9801"/>
                  </a:cubicBezTo>
                  <a:lnTo>
                    <a:pt x="2500" y="9801"/>
                  </a:lnTo>
                  <a:lnTo>
                    <a:pt x="2504" y="9801"/>
                  </a:lnTo>
                  <a:cubicBezTo>
                    <a:pt x="2505" y="9803"/>
                    <a:pt x="2507" y="9806"/>
                    <a:pt x="2508" y="9809"/>
                  </a:cubicBezTo>
                  <a:lnTo>
                    <a:pt x="2512" y="9817"/>
                  </a:lnTo>
                  <a:cubicBezTo>
                    <a:pt x="2515" y="9815"/>
                    <a:pt x="2517" y="9811"/>
                    <a:pt x="2520" y="9809"/>
                  </a:cubicBezTo>
                  <a:cubicBezTo>
                    <a:pt x="2521" y="9804"/>
                    <a:pt x="2523" y="9797"/>
                    <a:pt x="2524" y="9793"/>
                  </a:cubicBezTo>
                  <a:cubicBezTo>
                    <a:pt x="2525" y="9797"/>
                    <a:pt x="2526" y="9804"/>
                    <a:pt x="2527" y="9809"/>
                  </a:cubicBezTo>
                  <a:lnTo>
                    <a:pt x="2531" y="9809"/>
                  </a:lnTo>
                  <a:cubicBezTo>
                    <a:pt x="2532" y="9804"/>
                    <a:pt x="2534" y="9797"/>
                    <a:pt x="2535" y="9793"/>
                  </a:cubicBezTo>
                  <a:cubicBezTo>
                    <a:pt x="2536" y="9797"/>
                    <a:pt x="2538" y="9804"/>
                    <a:pt x="2539" y="9809"/>
                  </a:cubicBezTo>
                  <a:cubicBezTo>
                    <a:pt x="2540" y="9801"/>
                    <a:pt x="2542" y="9793"/>
                    <a:pt x="2543" y="9786"/>
                  </a:cubicBezTo>
                  <a:cubicBezTo>
                    <a:pt x="2544" y="9790"/>
                    <a:pt x="2546" y="9795"/>
                    <a:pt x="2547" y="9801"/>
                  </a:cubicBezTo>
                  <a:cubicBezTo>
                    <a:pt x="2548" y="9797"/>
                    <a:pt x="2550" y="9795"/>
                    <a:pt x="2551" y="9793"/>
                  </a:cubicBezTo>
                  <a:cubicBezTo>
                    <a:pt x="2554" y="9795"/>
                    <a:pt x="2556" y="9797"/>
                    <a:pt x="2559" y="9801"/>
                  </a:cubicBezTo>
                  <a:cubicBezTo>
                    <a:pt x="2560" y="9803"/>
                    <a:pt x="2562" y="9806"/>
                    <a:pt x="2563" y="9809"/>
                  </a:cubicBezTo>
                  <a:cubicBezTo>
                    <a:pt x="2564" y="9806"/>
                    <a:pt x="2566" y="9803"/>
                    <a:pt x="2567" y="9801"/>
                  </a:cubicBezTo>
                  <a:cubicBezTo>
                    <a:pt x="2568" y="9803"/>
                    <a:pt x="2570" y="9806"/>
                    <a:pt x="2571" y="9809"/>
                  </a:cubicBezTo>
                  <a:cubicBezTo>
                    <a:pt x="2573" y="9806"/>
                    <a:pt x="2576" y="9804"/>
                    <a:pt x="2578" y="9801"/>
                  </a:cubicBezTo>
                  <a:cubicBezTo>
                    <a:pt x="2579" y="9795"/>
                    <a:pt x="2581" y="9790"/>
                    <a:pt x="2582" y="9786"/>
                  </a:cubicBezTo>
                  <a:cubicBezTo>
                    <a:pt x="2583" y="9793"/>
                    <a:pt x="2585" y="9801"/>
                    <a:pt x="2586" y="9809"/>
                  </a:cubicBezTo>
                  <a:lnTo>
                    <a:pt x="2590" y="9809"/>
                  </a:lnTo>
                  <a:cubicBezTo>
                    <a:pt x="2591" y="9806"/>
                    <a:pt x="2593" y="9803"/>
                    <a:pt x="2594" y="9801"/>
                  </a:cubicBezTo>
                  <a:cubicBezTo>
                    <a:pt x="2597" y="9811"/>
                    <a:pt x="2599" y="9822"/>
                    <a:pt x="2602" y="9833"/>
                  </a:cubicBezTo>
                  <a:cubicBezTo>
                    <a:pt x="2603" y="9824"/>
                    <a:pt x="2605" y="9817"/>
                    <a:pt x="2606" y="9809"/>
                  </a:cubicBezTo>
                  <a:cubicBezTo>
                    <a:pt x="2607" y="9806"/>
                    <a:pt x="2609" y="9803"/>
                    <a:pt x="2610" y="9801"/>
                  </a:cubicBezTo>
                  <a:cubicBezTo>
                    <a:pt x="2611" y="9797"/>
                    <a:pt x="2613" y="9795"/>
                    <a:pt x="2614" y="9793"/>
                  </a:cubicBezTo>
                  <a:cubicBezTo>
                    <a:pt x="2616" y="9795"/>
                    <a:pt x="2619" y="9797"/>
                    <a:pt x="2621" y="9801"/>
                  </a:cubicBezTo>
                  <a:cubicBezTo>
                    <a:pt x="2622" y="9797"/>
                    <a:pt x="2624" y="9795"/>
                    <a:pt x="2625" y="9793"/>
                  </a:cubicBezTo>
                  <a:cubicBezTo>
                    <a:pt x="2626" y="9791"/>
                    <a:pt x="2628" y="9788"/>
                    <a:pt x="2629" y="9786"/>
                  </a:cubicBezTo>
                  <a:lnTo>
                    <a:pt x="2633" y="9786"/>
                  </a:lnTo>
                  <a:cubicBezTo>
                    <a:pt x="2636" y="9783"/>
                    <a:pt x="2638" y="9780"/>
                    <a:pt x="2641" y="9778"/>
                  </a:cubicBezTo>
                  <a:cubicBezTo>
                    <a:pt x="2642" y="9783"/>
                    <a:pt x="2644" y="9788"/>
                    <a:pt x="2645" y="9793"/>
                  </a:cubicBezTo>
                  <a:cubicBezTo>
                    <a:pt x="2646" y="9791"/>
                    <a:pt x="2648" y="9788"/>
                    <a:pt x="2649" y="9786"/>
                  </a:cubicBezTo>
                  <a:cubicBezTo>
                    <a:pt x="2650" y="9780"/>
                    <a:pt x="2652" y="9776"/>
                    <a:pt x="2653" y="9768"/>
                  </a:cubicBezTo>
                  <a:cubicBezTo>
                    <a:pt x="2656" y="9776"/>
                    <a:pt x="2658" y="9780"/>
                    <a:pt x="2661" y="9786"/>
                  </a:cubicBezTo>
                  <a:cubicBezTo>
                    <a:pt x="2662" y="9788"/>
                    <a:pt x="2664" y="9791"/>
                    <a:pt x="2665" y="9793"/>
                  </a:cubicBezTo>
                  <a:cubicBezTo>
                    <a:pt x="2666" y="9791"/>
                    <a:pt x="2667" y="9788"/>
                    <a:pt x="2668" y="9786"/>
                  </a:cubicBezTo>
                  <a:cubicBezTo>
                    <a:pt x="2669" y="9788"/>
                    <a:pt x="2671" y="9791"/>
                    <a:pt x="2672" y="9793"/>
                  </a:cubicBezTo>
                  <a:cubicBezTo>
                    <a:pt x="2673" y="9795"/>
                    <a:pt x="2675" y="9797"/>
                    <a:pt x="2676" y="9801"/>
                  </a:cubicBezTo>
                  <a:lnTo>
                    <a:pt x="2684" y="9801"/>
                  </a:lnTo>
                  <a:lnTo>
                    <a:pt x="2688" y="9801"/>
                  </a:lnTo>
                  <a:cubicBezTo>
                    <a:pt x="2689" y="9797"/>
                    <a:pt x="2691" y="9795"/>
                    <a:pt x="2692" y="9793"/>
                  </a:cubicBezTo>
                  <a:cubicBezTo>
                    <a:pt x="2693" y="9795"/>
                    <a:pt x="2695" y="9797"/>
                    <a:pt x="2696" y="9801"/>
                  </a:cubicBezTo>
                  <a:cubicBezTo>
                    <a:pt x="2697" y="9795"/>
                    <a:pt x="2699" y="9790"/>
                    <a:pt x="2700" y="9786"/>
                  </a:cubicBezTo>
                  <a:cubicBezTo>
                    <a:pt x="2703" y="9790"/>
                    <a:pt x="2705" y="9795"/>
                    <a:pt x="2708" y="9801"/>
                  </a:cubicBezTo>
                  <a:cubicBezTo>
                    <a:pt x="2709" y="9797"/>
                    <a:pt x="2711" y="9795"/>
                    <a:pt x="2712" y="9793"/>
                  </a:cubicBezTo>
                  <a:lnTo>
                    <a:pt x="2716" y="9793"/>
                  </a:lnTo>
                  <a:lnTo>
                    <a:pt x="2719" y="9793"/>
                  </a:lnTo>
                  <a:cubicBezTo>
                    <a:pt x="2720" y="9797"/>
                    <a:pt x="2722" y="9804"/>
                    <a:pt x="2723" y="9809"/>
                  </a:cubicBezTo>
                  <a:cubicBezTo>
                    <a:pt x="2724" y="9804"/>
                    <a:pt x="2726" y="9797"/>
                    <a:pt x="2727" y="9793"/>
                  </a:cubicBezTo>
                  <a:cubicBezTo>
                    <a:pt x="2728" y="9795"/>
                    <a:pt x="2730" y="9797"/>
                    <a:pt x="2731" y="9801"/>
                  </a:cubicBezTo>
                  <a:cubicBezTo>
                    <a:pt x="2732" y="9797"/>
                    <a:pt x="2734" y="9795"/>
                    <a:pt x="2735" y="9793"/>
                  </a:cubicBezTo>
                  <a:cubicBezTo>
                    <a:pt x="2736" y="9791"/>
                    <a:pt x="2738" y="9788"/>
                    <a:pt x="2739" y="9786"/>
                  </a:cubicBezTo>
                  <a:cubicBezTo>
                    <a:pt x="2742" y="9788"/>
                    <a:pt x="2744" y="9791"/>
                    <a:pt x="2747" y="9793"/>
                  </a:cubicBezTo>
                  <a:lnTo>
                    <a:pt x="2751" y="9793"/>
                  </a:lnTo>
                  <a:cubicBezTo>
                    <a:pt x="2752" y="9791"/>
                    <a:pt x="2754" y="9788"/>
                    <a:pt x="2755" y="9786"/>
                  </a:cubicBezTo>
                  <a:cubicBezTo>
                    <a:pt x="2756" y="9788"/>
                    <a:pt x="2758" y="9791"/>
                    <a:pt x="2759" y="9793"/>
                  </a:cubicBezTo>
                  <a:lnTo>
                    <a:pt x="2766" y="9786"/>
                  </a:lnTo>
                  <a:cubicBezTo>
                    <a:pt x="2767" y="9788"/>
                    <a:pt x="2769" y="9791"/>
                    <a:pt x="2770" y="9793"/>
                  </a:cubicBezTo>
                  <a:cubicBezTo>
                    <a:pt x="2771" y="9788"/>
                    <a:pt x="2773" y="9783"/>
                    <a:pt x="2774" y="9778"/>
                  </a:cubicBezTo>
                  <a:cubicBezTo>
                    <a:pt x="2775" y="9771"/>
                    <a:pt x="2777" y="9766"/>
                    <a:pt x="2778" y="9761"/>
                  </a:cubicBezTo>
                  <a:cubicBezTo>
                    <a:pt x="2779" y="9756"/>
                    <a:pt x="2781" y="9751"/>
                    <a:pt x="2782" y="9745"/>
                  </a:cubicBezTo>
                  <a:cubicBezTo>
                    <a:pt x="2785" y="9740"/>
                    <a:pt x="2787" y="9734"/>
                    <a:pt x="2790" y="9729"/>
                  </a:cubicBezTo>
                  <a:lnTo>
                    <a:pt x="2794" y="9729"/>
                  </a:lnTo>
                  <a:cubicBezTo>
                    <a:pt x="2795" y="9718"/>
                    <a:pt x="2797" y="9708"/>
                    <a:pt x="2798" y="9698"/>
                  </a:cubicBezTo>
                  <a:lnTo>
                    <a:pt x="2802" y="9698"/>
                  </a:lnTo>
                  <a:cubicBezTo>
                    <a:pt x="2805" y="9696"/>
                    <a:pt x="2807" y="9691"/>
                    <a:pt x="2810" y="9689"/>
                  </a:cubicBezTo>
                  <a:cubicBezTo>
                    <a:pt x="2811" y="9684"/>
                    <a:pt x="2812" y="9680"/>
                    <a:pt x="2813" y="9674"/>
                  </a:cubicBezTo>
                  <a:cubicBezTo>
                    <a:pt x="2814" y="9666"/>
                    <a:pt x="2816" y="9657"/>
                    <a:pt x="2817" y="9650"/>
                  </a:cubicBezTo>
                  <a:cubicBezTo>
                    <a:pt x="2818" y="9642"/>
                    <a:pt x="2820" y="9633"/>
                    <a:pt x="2821" y="9626"/>
                  </a:cubicBezTo>
                  <a:cubicBezTo>
                    <a:pt x="2824" y="9624"/>
                    <a:pt x="2826" y="9621"/>
                    <a:pt x="2829" y="9618"/>
                  </a:cubicBezTo>
                  <a:cubicBezTo>
                    <a:pt x="2830" y="9610"/>
                    <a:pt x="2832" y="9602"/>
                    <a:pt x="2833" y="9594"/>
                  </a:cubicBezTo>
                  <a:lnTo>
                    <a:pt x="2837" y="9594"/>
                  </a:lnTo>
                  <a:lnTo>
                    <a:pt x="2841" y="9594"/>
                  </a:lnTo>
                  <a:cubicBezTo>
                    <a:pt x="2844" y="9592"/>
                    <a:pt x="2846" y="9588"/>
                    <a:pt x="2849" y="9586"/>
                  </a:cubicBezTo>
                  <a:cubicBezTo>
                    <a:pt x="2850" y="9594"/>
                    <a:pt x="2852" y="9602"/>
                    <a:pt x="2853" y="9610"/>
                  </a:cubicBezTo>
                  <a:cubicBezTo>
                    <a:pt x="2854" y="9602"/>
                    <a:pt x="2856" y="9594"/>
                    <a:pt x="2857" y="9586"/>
                  </a:cubicBezTo>
                  <a:lnTo>
                    <a:pt x="2861" y="9586"/>
                  </a:lnTo>
                  <a:lnTo>
                    <a:pt x="2864" y="9586"/>
                  </a:lnTo>
                  <a:cubicBezTo>
                    <a:pt x="2867" y="9594"/>
                    <a:pt x="2869" y="9602"/>
                    <a:pt x="2872" y="9610"/>
                  </a:cubicBezTo>
                  <a:cubicBezTo>
                    <a:pt x="2873" y="9608"/>
                    <a:pt x="2875" y="9605"/>
                    <a:pt x="2876" y="9602"/>
                  </a:cubicBezTo>
                  <a:cubicBezTo>
                    <a:pt x="2877" y="9605"/>
                    <a:pt x="2879" y="9608"/>
                    <a:pt x="2880" y="9610"/>
                  </a:cubicBezTo>
                  <a:cubicBezTo>
                    <a:pt x="2881" y="9616"/>
                    <a:pt x="2883" y="9621"/>
                    <a:pt x="2884" y="9626"/>
                  </a:cubicBezTo>
                  <a:cubicBezTo>
                    <a:pt x="2887" y="9630"/>
                    <a:pt x="2889" y="9637"/>
                    <a:pt x="2892" y="9642"/>
                  </a:cubicBezTo>
                  <a:cubicBezTo>
                    <a:pt x="2893" y="9640"/>
                    <a:pt x="2895" y="9637"/>
                    <a:pt x="2896" y="9633"/>
                  </a:cubicBezTo>
                  <a:cubicBezTo>
                    <a:pt x="2897" y="9645"/>
                    <a:pt x="2899" y="9655"/>
                    <a:pt x="2900" y="9666"/>
                  </a:cubicBezTo>
                  <a:cubicBezTo>
                    <a:pt x="2901" y="9672"/>
                    <a:pt x="2903" y="9676"/>
                    <a:pt x="2904" y="9682"/>
                  </a:cubicBezTo>
                  <a:cubicBezTo>
                    <a:pt x="2905" y="9684"/>
                    <a:pt x="2907" y="9687"/>
                    <a:pt x="2908" y="9689"/>
                  </a:cubicBezTo>
                  <a:cubicBezTo>
                    <a:pt x="2910" y="9692"/>
                    <a:pt x="2913" y="9695"/>
                    <a:pt x="2915" y="9698"/>
                  </a:cubicBezTo>
                  <a:lnTo>
                    <a:pt x="2915" y="9714"/>
                  </a:lnTo>
                  <a:cubicBezTo>
                    <a:pt x="2916" y="9718"/>
                    <a:pt x="2918" y="9725"/>
                    <a:pt x="2919" y="9729"/>
                  </a:cubicBezTo>
                  <a:cubicBezTo>
                    <a:pt x="2920" y="9731"/>
                    <a:pt x="2922" y="9734"/>
                    <a:pt x="2923" y="9736"/>
                  </a:cubicBezTo>
                  <a:cubicBezTo>
                    <a:pt x="2926" y="9748"/>
                    <a:pt x="2928" y="9759"/>
                    <a:pt x="2931" y="9768"/>
                  </a:cubicBezTo>
                  <a:cubicBezTo>
                    <a:pt x="2932" y="9772"/>
                    <a:pt x="2934" y="9775"/>
                    <a:pt x="2935" y="9778"/>
                  </a:cubicBezTo>
                  <a:lnTo>
                    <a:pt x="2939" y="9778"/>
                  </a:lnTo>
                  <a:cubicBezTo>
                    <a:pt x="2940" y="9775"/>
                    <a:pt x="2942" y="9772"/>
                    <a:pt x="2943" y="9768"/>
                  </a:cubicBezTo>
                  <a:cubicBezTo>
                    <a:pt x="2944" y="9776"/>
                    <a:pt x="2946" y="9780"/>
                    <a:pt x="2947" y="9786"/>
                  </a:cubicBezTo>
                  <a:lnTo>
                    <a:pt x="2955" y="9786"/>
                  </a:lnTo>
                  <a:cubicBezTo>
                    <a:pt x="2956" y="9783"/>
                    <a:pt x="2957" y="9780"/>
                    <a:pt x="2958" y="9778"/>
                  </a:cubicBezTo>
                  <a:cubicBezTo>
                    <a:pt x="2959" y="9780"/>
                    <a:pt x="2961" y="9783"/>
                    <a:pt x="2962" y="9786"/>
                  </a:cubicBezTo>
                  <a:lnTo>
                    <a:pt x="2966" y="9786"/>
                  </a:lnTo>
                  <a:cubicBezTo>
                    <a:pt x="2969" y="9783"/>
                    <a:pt x="2971" y="9780"/>
                    <a:pt x="2974" y="9778"/>
                  </a:cubicBezTo>
                  <a:cubicBezTo>
                    <a:pt x="2975" y="9783"/>
                    <a:pt x="2977" y="9788"/>
                    <a:pt x="2978" y="9793"/>
                  </a:cubicBezTo>
                  <a:lnTo>
                    <a:pt x="2982" y="9793"/>
                  </a:lnTo>
                  <a:lnTo>
                    <a:pt x="2986" y="9793"/>
                  </a:lnTo>
                  <a:lnTo>
                    <a:pt x="2990" y="9793"/>
                  </a:lnTo>
                  <a:cubicBezTo>
                    <a:pt x="2993" y="9795"/>
                    <a:pt x="2995" y="9797"/>
                    <a:pt x="2998" y="9801"/>
                  </a:cubicBezTo>
                  <a:lnTo>
                    <a:pt x="3002" y="9801"/>
                  </a:lnTo>
                  <a:lnTo>
                    <a:pt x="3005" y="9801"/>
                  </a:lnTo>
                  <a:lnTo>
                    <a:pt x="3009" y="9801"/>
                  </a:lnTo>
                  <a:cubicBezTo>
                    <a:pt x="3010" y="9803"/>
                    <a:pt x="3012" y="9806"/>
                    <a:pt x="3013" y="9809"/>
                  </a:cubicBezTo>
                  <a:lnTo>
                    <a:pt x="3017" y="9809"/>
                  </a:lnTo>
                  <a:cubicBezTo>
                    <a:pt x="3018" y="9817"/>
                    <a:pt x="3020" y="9824"/>
                    <a:pt x="3021" y="9833"/>
                  </a:cubicBezTo>
                  <a:cubicBezTo>
                    <a:pt x="3022" y="9822"/>
                    <a:pt x="3024" y="9811"/>
                    <a:pt x="3025" y="9801"/>
                  </a:cubicBezTo>
                  <a:cubicBezTo>
                    <a:pt x="3026" y="9803"/>
                    <a:pt x="3028" y="9806"/>
                    <a:pt x="3029" y="9809"/>
                  </a:cubicBezTo>
                  <a:cubicBezTo>
                    <a:pt x="3032" y="9806"/>
                    <a:pt x="3034" y="9803"/>
                    <a:pt x="3037" y="9801"/>
                  </a:cubicBezTo>
                  <a:cubicBezTo>
                    <a:pt x="3038" y="9806"/>
                    <a:pt x="3040" y="9811"/>
                    <a:pt x="3041" y="9817"/>
                  </a:cubicBezTo>
                  <a:lnTo>
                    <a:pt x="3045" y="9817"/>
                  </a:lnTo>
                  <a:lnTo>
                    <a:pt x="3049" y="9817"/>
                  </a:lnTo>
                  <a:lnTo>
                    <a:pt x="3053" y="9817"/>
                  </a:lnTo>
                  <a:cubicBezTo>
                    <a:pt x="3055" y="9814"/>
                    <a:pt x="3058" y="9812"/>
                    <a:pt x="3060" y="9809"/>
                  </a:cubicBezTo>
                  <a:lnTo>
                    <a:pt x="3064" y="9809"/>
                  </a:lnTo>
                  <a:lnTo>
                    <a:pt x="3068" y="9817"/>
                  </a:lnTo>
                  <a:lnTo>
                    <a:pt x="3072" y="9817"/>
                  </a:lnTo>
                  <a:lnTo>
                    <a:pt x="3080" y="9817"/>
                  </a:lnTo>
                  <a:lnTo>
                    <a:pt x="3084" y="9809"/>
                  </a:lnTo>
                  <a:cubicBezTo>
                    <a:pt x="3085" y="9817"/>
                    <a:pt x="3087" y="9824"/>
                    <a:pt x="3088" y="9833"/>
                  </a:cubicBezTo>
                  <a:cubicBezTo>
                    <a:pt x="3089" y="9831"/>
                    <a:pt x="3091" y="9827"/>
                    <a:pt x="3092" y="9824"/>
                  </a:cubicBezTo>
                  <a:lnTo>
                    <a:pt x="3096" y="9824"/>
                  </a:lnTo>
                  <a:lnTo>
                    <a:pt x="3103" y="9817"/>
                  </a:lnTo>
                  <a:lnTo>
                    <a:pt x="3103" y="9824"/>
                  </a:lnTo>
                  <a:lnTo>
                    <a:pt x="3107" y="9824"/>
                  </a:lnTo>
                  <a:cubicBezTo>
                    <a:pt x="3108" y="9827"/>
                    <a:pt x="3110" y="9831"/>
                    <a:pt x="3111" y="9833"/>
                  </a:cubicBezTo>
                  <a:cubicBezTo>
                    <a:pt x="3114" y="9831"/>
                    <a:pt x="3116" y="9827"/>
                    <a:pt x="3119" y="9824"/>
                  </a:cubicBezTo>
                  <a:cubicBezTo>
                    <a:pt x="3120" y="9822"/>
                    <a:pt x="3122" y="9819"/>
                    <a:pt x="3123" y="9817"/>
                  </a:cubicBezTo>
                  <a:cubicBezTo>
                    <a:pt x="3124" y="9811"/>
                    <a:pt x="3126" y="9806"/>
                    <a:pt x="3127" y="9801"/>
                  </a:cubicBezTo>
                  <a:cubicBezTo>
                    <a:pt x="3128" y="9803"/>
                    <a:pt x="3130" y="9806"/>
                    <a:pt x="3131" y="9809"/>
                  </a:cubicBezTo>
                  <a:lnTo>
                    <a:pt x="3135" y="9809"/>
                  </a:lnTo>
                  <a:lnTo>
                    <a:pt x="3143" y="9809"/>
                  </a:lnTo>
                  <a:cubicBezTo>
                    <a:pt x="3144" y="9804"/>
                    <a:pt x="3146" y="9797"/>
                    <a:pt x="3147" y="9793"/>
                  </a:cubicBezTo>
                  <a:lnTo>
                    <a:pt x="3150" y="9793"/>
                  </a:lnTo>
                  <a:lnTo>
                    <a:pt x="3154" y="9793"/>
                  </a:lnTo>
                  <a:cubicBezTo>
                    <a:pt x="3157" y="9791"/>
                    <a:pt x="3159" y="9788"/>
                    <a:pt x="3162" y="9786"/>
                  </a:cubicBezTo>
                  <a:cubicBezTo>
                    <a:pt x="3163" y="9783"/>
                    <a:pt x="3165" y="9780"/>
                    <a:pt x="3166" y="9778"/>
                  </a:cubicBezTo>
                  <a:cubicBezTo>
                    <a:pt x="3167" y="9775"/>
                    <a:pt x="3169" y="9772"/>
                    <a:pt x="3170" y="9768"/>
                  </a:cubicBezTo>
                  <a:cubicBezTo>
                    <a:pt x="3171" y="9772"/>
                    <a:pt x="3173" y="9775"/>
                    <a:pt x="3174" y="9778"/>
                  </a:cubicBezTo>
                  <a:cubicBezTo>
                    <a:pt x="3175" y="9771"/>
                    <a:pt x="3177" y="9766"/>
                    <a:pt x="3178" y="9761"/>
                  </a:cubicBezTo>
                  <a:lnTo>
                    <a:pt x="3186" y="9761"/>
                  </a:lnTo>
                  <a:lnTo>
                    <a:pt x="3190" y="9761"/>
                  </a:lnTo>
                  <a:cubicBezTo>
                    <a:pt x="3191" y="9756"/>
                    <a:pt x="3193" y="9751"/>
                    <a:pt x="3194" y="9745"/>
                  </a:cubicBezTo>
                  <a:cubicBezTo>
                    <a:pt x="3195" y="9740"/>
                    <a:pt x="3196" y="9734"/>
                    <a:pt x="3197" y="9729"/>
                  </a:cubicBezTo>
                  <a:cubicBezTo>
                    <a:pt x="3198" y="9731"/>
                    <a:pt x="3200" y="9734"/>
                    <a:pt x="3201" y="9736"/>
                  </a:cubicBezTo>
                  <a:cubicBezTo>
                    <a:pt x="3202" y="9729"/>
                    <a:pt x="3204" y="9722"/>
                    <a:pt x="3205" y="9714"/>
                  </a:cubicBezTo>
                  <a:lnTo>
                    <a:pt x="3209" y="9714"/>
                  </a:lnTo>
                  <a:lnTo>
                    <a:pt x="3213" y="9706"/>
                  </a:lnTo>
                  <a:lnTo>
                    <a:pt x="3217" y="9706"/>
                  </a:lnTo>
                  <a:lnTo>
                    <a:pt x="3225" y="9706"/>
                  </a:lnTo>
                  <a:lnTo>
                    <a:pt x="3229" y="9706"/>
                  </a:lnTo>
                  <a:lnTo>
                    <a:pt x="3233" y="9706"/>
                  </a:lnTo>
                  <a:lnTo>
                    <a:pt x="3237" y="9706"/>
                  </a:lnTo>
                  <a:lnTo>
                    <a:pt x="3245" y="9706"/>
                  </a:lnTo>
                  <a:lnTo>
                    <a:pt x="3248" y="9706"/>
                  </a:lnTo>
                  <a:lnTo>
                    <a:pt x="3252" y="9714"/>
                  </a:lnTo>
                  <a:lnTo>
                    <a:pt x="3256" y="9714"/>
                  </a:lnTo>
                  <a:cubicBezTo>
                    <a:pt x="3257" y="9718"/>
                    <a:pt x="3259" y="9725"/>
                    <a:pt x="3260" y="9729"/>
                  </a:cubicBezTo>
                  <a:cubicBezTo>
                    <a:pt x="3263" y="9734"/>
                    <a:pt x="3265" y="9740"/>
                    <a:pt x="3268" y="9745"/>
                  </a:cubicBezTo>
                  <a:cubicBezTo>
                    <a:pt x="3269" y="9743"/>
                    <a:pt x="3271" y="9740"/>
                    <a:pt x="3272" y="9736"/>
                  </a:cubicBezTo>
                  <a:cubicBezTo>
                    <a:pt x="3273" y="9745"/>
                    <a:pt x="3275" y="9753"/>
                    <a:pt x="3276" y="9761"/>
                  </a:cubicBezTo>
                  <a:cubicBezTo>
                    <a:pt x="3277" y="9763"/>
                    <a:pt x="3279" y="9766"/>
                    <a:pt x="3280" y="9768"/>
                  </a:cubicBezTo>
                  <a:cubicBezTo>
                    <a:pt x="3283" y="9778"/>
                    <a:pt x="3285" y="9786"/>
                    <a:pt x="3288" y="9793"/>
                  </a:cubicBezTo>
                  <a:cubicBezTo>
                    <a:pt x="3289" y="9791"/>
                    <a:pt x="3291" y="9788"/>
                    <a:pt x="3292" y="9786"/>
                  </a:cubicBezTo>
                  <a:cubicBezTo>
                    <a:pt x="3293" y="9788"/>
                    <a:pt x="3294" y="9791"/>
                    <a:pt x="3295" y="9793"/>
                  </a:cubicBezTo>
                  <a:lnTo>
                    <a:pt x="3299" y="9793"/>
                  </a:lnTo>
                  <a:cubicBezTo>
                    <a:pt x="3302" y="9797"/>
                    <a:pt x="3304" y="9804"/>
                    <a:pt x="3307" y="9809"/>
                  </a:cubicBezTo>
                  <a:lnTo>
                    <a:pt x="3311" y="9809"/>
                  </a:lnTo>
                  <a:cubicBezTo>
                    <a:pt x="3312" y="9806"/>
                    <a:pt x="3314" y="9803"/>
                    <a:pt x="3315" y="9801"/>
                  </a:cubicBezTo>
                  <a:cubicBezTo>
                    <a:pt x="3316" y="9803"/>
                    <a:pt x="3318" y="9806"/>
                    <a:pt x="3319" y="9809"/>
                  </a:cubicBezTo>
                  <a:cubicBezTo>
                    <a:pt x="3322" y="9815"/>
                    <a:pt x="3324" y="9819"/>
                    <a:pt x="3327" y="9824"/>
                  </a:cubicBezTo>
                  <a:cubicBezTo>
                    <a:pt x="3328" y="9827"/>
                    <a:pt x="3330" y="9831"/>
                    <a:pt x="3331" y="9833"/>
                  </a:cubicBezTo>
                  <a:cubicBezTo>
                    <a:pt x="3332" y="9827"/>
                    <a:pt x="3334" y="9822"/>
                    <a:pt x="3335" y="9817"/>
                  </a:cubicBezTo>
                  <a:cubicBezTo>
                    <a:pt x="3336" y="9819"/>
                    <a:pt x="3338" y="9822"/>
                    <a:pt x="3339" y="9824"/>
                  </a:cubicBezTo>
                  <a:lnTo>
                    <a:pt x="3342" y="9824"/>
                  </a:lnTo>
                  <a:cubicBezTo>
                    <a:pt x="3345" y="9827"/>
                    <a:pt x="3347" y="9831"/>
                    <a:pt x="3350" y="9833"/>
                  </a:cubicBezTo>
                  <a:cubicBezTo>
                    <a:pt x="3351" y="9831"/>
                    <a:pt x="3353" y="9827"/>
                    <a:pt x="3354" y="9824"/>
                  </a:cubicBezTo>
                  <a:cubicBezTo>
                    <a:pt x="3355" y="9831"/>
                    <a:pt x="3357" y="9835"/>
                    <a:pt x="3358" y="9840"/>
                  </a:cubicBezTo>
                  <a:cubicBezTo>
                    <a:pt x="3359" y="9843"/>
                    <a:pt x="3361" y="9846"/>
                    <a:pt x="3362" y="9849"/>
                  </a:cubicBezTo>
                  <a:cubicBezTo>
                    <a:pt x="3365" y="9842"/>
                    <a:pt x="3367" y="9838"/>
                    <a:pt x="3370" y="9833"/>
                  </a:cubicBezTo>
                  <a:lnTo>
                    <a:pt x="3374" y="9833"/>
                  </a:lnTo>
                  <a:cubicBezTo>
                    <a:pt x="3375" y="9838"/>
                    <a:pt x="3377" y="9842"/>
                    <a:pt x="3378" y="9849"/>
                  </a:cubicBezTo>
                  <a:cubicBezTo>
                    <a:pt x="3379" y="9840"/>
                    <a:pt x="3381" y="9833"/>
                    <a:pt x="3382" y="9824"/>
                  </a:cubicBezTo>
                  <a:lnTo>
                    <a:pt x="3386" y="9824"/>
                  </a:lnTo>
                  <a:cubicBezTo>
                    <a:pt x="3387" y="9827"/>
                    <a:pt x="3388" y="9831"/>
                    <a:pt x="3389" y="9833"/>
                  </a:cubicBezTo>
                  <a:cubicBezTo>
                    <a:pt x="3390" y="9831"/>
                    <a:pt x="3392" y="9827"/>
                    <a:pt x="3393" y="9824"/>
                  </a:cubicBezTo>
                  <a:cubicBezTo>
                    <a:pt x="3394" y="9827"/>
                    <a:pt x="3396" y="9831"/>
                    <a:pt x="3397" y="9833"/>
                  </a:cubicBezTo>
                  <a:lnTo>
                    <a:pt x="3401" y="9833"/>
                  </a:lnTo>
                  <a:cubicBezTo>
                    <a:pt x="3404" y="9831"/>
                    <a:pt x="3406" y="9827"/>
                    <a:pt x="3409" y="9824"/>
                  </a:cubicBezTo>
                  <a:cubicBezTo>
                    <a:pt x="3410" y="9819"/>
                    <a:pt x="3412" y="9815"/>
                    <a:pt x="3413" y="9809"/>
                  </a:cubicBezTo>
                  <a:cubicBezTo>
                    <a:pt x="3414" y="9815"/>
                    <a:pt x="3416" y="9819"/>
                    <a:pt x="3417" y="9824"/>
                  </a:cubicBezTo>
                  <a:cubicBezTo>
                    <a:pt x="3418" y="9827"/>
                    <a:pt x="3420" y="9831"/>
                    <a:pt x="3421" y="9833"/>
                  </a:cubicBezTo>
                  <a:cubicBezTo>
                    <a:pt x="3422" y="9827"/>
                    <a:pt x="3424" y="9822"/>
                    <a:pt x="3425" y="9817"/>
                  </a:cubicBezTo>
                  <a:cubicBezTo>
                    <a:pt x="3428" y="9815"/>
                    <a:pt x="3430" y="9811"/>
                    <a:pt x="3433" y="9809"/>
                  </a:cubicBezTo>
                  <a:cubicBezTo>
                    <a:pt x="3434" y="9806"/>
                    <a:pt x="3436" y="9803"/>
                    <a:pt x="3437" y="9801"/>
                  </a:cubicBezTo>
                  <a:cubicBezTo>
                    <a:pt x="3438" y="9806"/>
                    <a:pt x="3439" y="9812"/>
                    <a:pt x="3440" y="9817"/>
                  </a:cubicBezTo>
                  <a:lnTo>
                    <a:pt x="3444" y="9809"/>
                  </a:lnTo>
                  <a:cubicBezTo>
                    <a:pt x="3445" y="9815"/>
                    <a:pt x="3447" y="9819"/>
                    <a:pt x="3448" y="9824"/>
                  </a:cubicBezTo>
                  <a:cubicBezTo>
                    <a:pt x="3451" y="9819"/>
                    <a:pt x="3453" y="9815"/>
                    <a:pt x="3456" y="9809"/>
                  </a:cubicBezTo>
                  <a:cubicBezTo>
                    <a:pt x="3457" y="9806"/>
                    <a:pt x="3459" y="9803"/>
                    <a:pt x="3460" y="9801"/>
                  </a:cubicBezTo>
                  <a:cubicBezTo>
                    <a:pt x="3461" y="9803"/>
                    <a:pt x="3463" y="9806"/>
                    <a:pt x="3464" y="9809"/>
                  </a:cubicBezTo>
                  <a:cubicBezTo>
                    <a:pt x="3465" y="9806"/>
                    <a:pt x="3467" y="9803"/>
                    <a:pt x="3468" y="9801"/>
                  </a:cubicBezTo>
                  <a:cubicBezTo>
                    <a:pt x="3471" y="9795"/>
                    <a:pt x="3473" y="9790"/>
                    <a:pt x="3476" y="9786"/>
                  </a:cubicBezTo>
                  <a:cubicBezTo>
                    <a:pt x="3477" y="9788"/>
                    <a:pt x="3479" y="9791"/>
                    <a:pt x="3480" y="9793"/>
                  </a:cubicBezTo>
                  <a:cubicBezTo>
                    <a:pt x="3481" y="9791"/>
                    <a:pt x="3483" y="9788"/>
                    <a:pt x="3484" y="9786"/>
                  </a:cubicBezTo>
                  <a:lnTo>
                    <a:pt x="3484" y="9793"/>
                  </a:lnTo>
                  <a:cubicBezTo>
                    <a:pt x="3485" y="9791"/>
                    <a:pt x="3486" y="9788"/>
                    <a:pt x="3487" y="9786"/>
                  </a:cubicBezTo>
                  <a:cubicBezTo>
                    <a:pt x="3490" y="9783"/>
                    <a:pt x="3492" y="9780"/>
                    <a:pt x="3495" y="9778"/>
                  </a:cubicBezTo>
                  <a:cubicBezTo>
                    <a:pt x="3496" y="9783"/>
                    <a:pt x="3498" y="9788"/>
                    <a:pt x="3499" y="9793"/>
                  </a:cubicBezTo>
                  <a:cubicBezTo>
                    <a:pt x="3500" y="9788"/>
                    <a:pt x="3502" y="9783"/>
                    <a:pt x="3503" y="9778"/>
                  </a:cubicBezTo>
                  <a:cubicBezTo>
                    <a:pt x="3504" y="9783"/>
                    <a:pt x="3506" y="9788"/>
                    <a:pt x="3507" y="9793"/>
                  </a:cubicBezTo>
                  <a:lnTo>
                    <a:pt x="3515" y="9793"/>
                  </a:lnTo>
                  <a:cubicBezTo>
                    <a:pt x="3516" y="9791"/>
                    <a:pt x="3518" y="9788"/>
                    <a:pt x="3519" y="9786"/>
                  </a:cubicBezTo>
                  <a:cubicBezTo>
                    <a:pt x="3520" y="9788"/>
                    <a:pt x="3522" y="9791"/>
                    <a:pt x="3523" y="9793"/>
                  </a:cubicBezTo>
                  <a:lnTo>
                    <a:pt x="3527" y="9793"/>
                  </a:lnTo>
                  <a:cubicBezTo>
                    <a:pt x="3528" y="9797"/>
                    <a:pt x="3530" y="9804"/>
                    <a:pt x="3531" y="9809"/>
                  </a:cubicBezTo>
                  <a:cubicBezTo>
                    <a:pt x="3533" y="9806"/>
                    <a:pt x="3536" y="9804"/>
                    <a:pt x="3538" y="9801"/>
                  </a:cubicBezTo>
                  <a:cubicBezTo>
                    <a:pt x="3539" y="9797"/>
                    <a:pt x="3541" y="9795"/>
                    <a:pt x="3542" y="9793"/>
                  </a:cubicBezTo>
                  <a:cubicBezTo>
                    <a:pt x="3543" y="9788"/>
                    <a:pt x="3545" y="9783"/>
                    <a:pt x="3546" y="9778"/>
                  </a:cubicBezTo>
                  <a:lnTo>
                    <a:pt x="3550" y="9778"/>
                  </a:lnTo>
                  <a:cubicBezTo>
                    <a:pt x="3553" y="9771"/>
                    <a:pt x="3555" y="9766"/>
                    <a:pt x="3558" y="9761"/>
                  </a:cubicBezTo>
                  <a:cubicBezTo>
                    <a:pt x="3559" y="9759"/>
                    <a:pt x="3561" y="9756"/>
                    <a:pt x="3562" y="9753"/>
                  </a:cubicBezTo>
                  <a:cubicBezTo>
                    <a:pt x="3563" y="9748"/>
                    <a:pt x="3565" y="9743"/>
                    <a:pt x="3566" y="9736"/>
                  </a:cubicBezTo>
                  <a:cubicBezTo>
                    <a:pt x="3567" y="9734"/>
                    <a:pt x="3569" y="9731"/>
                    <a:pt x="3570" y="9729"/>
                  </a:cubicBezTo>
                  <a:cubicBezTo>
                    <a:pt x="3571" y="9718"/>
                    <a:pt x="3573" y="9708"/>
                    <a:pt x="3574" y="9698"/>
                  </a:cubicBezTo>
                  <a:cubicBezTo>
                    <a:pt x="3577" y="9700"/>
                    <a:pt x="3579" y="9703"/>
                    <a:pt x="3582" y="9706"/>
                  </a:cubicBezTo>
                  <a:lnTo>
                    <a:pt x="3582" y="9666"/>
                  </a:lnTo>
                  <a:cubicBezTo>
                    <a:pt x="3583" y="9653"/>
                    <a:pt x="3584" y="9639"/>
                    <a:pt x="3585" y="9626"/>
                  </a:cubicBezTo>
                  <a:cubicBezTo>
                    <a:pt x="3586" y="9621"/>
                    <a:pt x="3588" y="9616"/>
                    <a:pt x="3589" y="9610"/>
                  </a:cubicBezTo>
                  <a:cubicBezTo>
                    <a:pt x="3592" y="9599"/>
                    <a:pt x="3594" y="9588"/>
                    <a:pt x="3597" y="9578"/>
                  </a:cubicBezTo>
                  <a:cubicBezTo>
                    <a:pt x="3598" y="9562"/>
                    <a:pt x="3600" y="9547"/>
                    <a:pt x="3601" y="9529"/>
                  </a:cubicBezTo>
                  <a:cubicBezTo>
                    <a:pt x="3602" y="9520"/>
                    <a:pt x="3604" y="9509"/>
                    <a:pt x="3605" y="9498"/>
                  </a:cubicBezTo>
                  <a:cubicBezTo>
                    <a:pt x="3606" y="9490"/>
                    <a:pt x="3608" y="9483"/>
                    <a:pt x="3609" y="9475"/>
                  </a:cubicBezTo>
                  <a:cubicBezTo>
                    <a:pt x="3610" y="9462"/>
                    <a:pt x="3612" y="9448"/>
                    <a:pt x="3613" y="9435"/>
                  </a:cubicBezTo>
                  <a:cubicBezTo>
                    <a:pt x="3616" y="9414"/>
                    <a:pt x="3618" y="9392"/>
                    <a:pt x="3621" y="9372"/>
                  </a:cubicBezTo>
                  <a:cubicBezTo>
                    <a:pt x="3622" y="9358"/>
                    <a:pt x="3624" y="9345"/>
                    <a:pt x="3625" y="9331"/>
                  </a:cubicBezTo>
                  <a:cubicBezTo>
                    <a:pt x="3626" y="9320"/>
                    <a:pt x="3628" y="9310"/>
                    <a:pt x="3629" y="9300"/>
                  </a:cubicBezTo>
                  <a:cubicBezTo>
                    <a:pt x="3630" y="9283"/>
                    <a:pt x="3631" y="9268"/>
                    <a:pt x="3632" y="9251"/>
                  </a:cubicBezTo>
                  <a:cubicBezTo>
                    <a:pt x="3635" y="9227"/>
                    <a:pt x="3637" y="9204"/>
                    <a:pt x="3640" y="9179"/>
                  </a:cubicBezTo>
                  <a:cubicBezTo>
                    <a:pt x="3641" y="9167"/>
                    <a:pt x="3643" y="9153"/>
                    <a:pt x="3644" y="9140"/>
                  </a:cubicBezTo>
                  <a:cubicBezTo>
                    <a:pt x="3645" y="9135"/>
                    <a:pt x="3647" y="9131"/>
                    <a:pt x="3648" y="9124"/>
                  </a:cubicBezTo>
                  <a:cubicBezTo>
                    <a:pt x="3649" y="9117"/>
                    <a:pt x="3651" y="9108"/>
                    <a:pt x="3652" y="9100"/>
                  </a:cubicBezTo>
                  <a:cubicBezTo>
                    <a:pt x="3653" y="9088"/>
                    <a:pt x="3655" y="9073"/>
                    <a:pt x="3656" y="9061"/>
                  </a:cubicBezTo>
                  <a:cubicBezTo>
                    <a:pt x="3659" y="9054"/>
                    <a:pt x="3661" y="9045"/>
                    <a:pt x="3664" y="9036"/>
                  </a:cubicBezTo>
                  <a:cubicBezTo>
                    <a:pt x="3665" y="9039"/>
                    <a:pt x="3667" y="9042"/>
                    <a:pt x="3668" y="9045"/>
                  </a:cubicBezTo>
                  <a:cubicBezTo>
                    <a:pt x="3669" y="9039"/>
                    <a:pt x="3671" y="9034"/>
                    <a:pt x="3672" y="9029"/>
                  </a:cubicBezTo>
                  <a:cubicBezTo>
                    <a:pt x="3673" y="9031"/>
                    <a:pt x="3675" y="9034"/>
                    <a:pt x="3676" y="9036"/>
                  </a:cubicBezTo>
                  <a:lnTo>
                    <a:pt x="3679" y="9036"/>
                  </a:lnTo>
                  <a:cubicBezTo>
                    <a:pt x="3680" y="9045"/>
                    <a:pt x="3682" y="9054"/>
                    <a:pt x="3683" y="9061"/>
                  </a:cubicBezTo>
                  <a:cubicBezTo>
                    <a:pt x="3684" y="9071"/>
                    <a:pt x="3686" y="9083"/>
                    <a:pt x="3687" y="9092"/>
                  </a:cubicBezTo>
                  <a:cubicBezTo>
                    <a:pt x="3688" y="9100"/>
                    <a:pt x="3690" y="9108"/>
                    <a:pt x="3691" y="9117"/>
                  </a:cubicBezTo>
                  <a:cubicBezTo>
                    <a:pt x="3692" y="9126"/>
                    <a:pt x="3694" y="9138"/>
                    <a:pt x="3695" y="9149"/>
                  </a:cubicBezTo>
                  <a:cubicBezTo>
                    <a:pt x="3698" y="9160"/>
                    <a:pt x="3700" y="9169"/>
                    <a:pt x="3703" y="9179"/>
                  </a:cubicBezTo>
                  <a:cubicBezTo>
                    <a:pt x="3704" y="9194"/>
                    <a:pt x="3706" y="9206"/>
                    <a:pt x="3707" y="9221"/>
                  </a:cubicBezTo>
                  <a:cubicBezTo>
                    <a:pt x="3708" y="9230"/>
                    <a:pt x="3710" y="9241"/>
                    <a:pt x="3711" y="9251"/>
                  </a:cubicBezTo>
                  <a:cubicBezTo>
                    <a:pt x="3712" y="9266"/>
                    <a:pt x="3714" y="9278"/>
                    <a:pt x="3715" y="9293"/>
                  </a:cubicBezTo>
                  <a:cubicBezTo>
                    <a:pt x="3718" y="9304"/>
                    <a:pt x="3720" y="9318"/>
                    <a:pt x="3723" y="9331"/>
                  </a:cubicBezTo>
                  <a:lnTo>
                    <a:pt x="3726" y="9379"/>
                  </a:lnTo>
                  <a:cubicBezTo>
                    <a:pt x="3727" y="9392"/>
                    <a:pt x="3729" y="9406"/>
                    <a:pt x="3730" y="9418"/>
                  </a:cubicBezTo>
                  <a:cubicBezTo>
                    <a:pt x="3731" y="9437"/>
                    <a:pt x="3733" y="9457"/>
                    <a:pt x="3734" y="9475"/>
                  </a:cubicBezTo>
                  <a:cubicBezTo>
                    <a:pt x="3735" y="9486"/>
                    <a:pt x="3737" y="9496"/>
                    <a:pt x="3738" y="9507"/>
                  </a:cubicBezTo>
                  <a:cubicBezTo>
                    <a:pt x="3741" y="9517"/>
                    <a:pt x="3743" y="9527"/>
                    <a:pt x="3746" y="9539"/>
                  </a:cubicBezTo>
                  <a:cubicBezTo>
                    <a:pt x="3747" y="9554"/>
                    <a:pt x="3749" y="9570"/>
                    <a:pt x="3750" y="9586"/>
                  </a:cubicBezTo>
                  <a:cubicBezTo>
                    <a:pt x="3751" y="9594"/>
                    <a:pt x="3753" y="9602"/>
                    <a:pt x="3754" y="9610"/>
                  </a:cubicBezTo>
                  <a:cubicBezTo>
                    <a:pt x="3755" y="9623"/>
                    <a:pt x="3757" y="9637"/>
                    <a:pt x="3758" y="9650"/>
                  </a:cubicBezTo>
                  <a:cubicBezTo>
                    <a:pt x="3761" y="9662"/>
                    <a:pt x="3763" y="9676"/>
                    <a:pt x="3766" y="9689"/>
                  </a:cubicBezTo>
                  <a:cubicBezTo>
                    <a:pt x="3767" y="9698"/>
                    <a:pt x="3769" y="9706"/>
                    <a:pt x="3770" y="9714"/>
                  </a:cubicBezTo>
                  <a:lnTo>
                    <a:pt x="3770" y="9729"/>
                  </a:lnTo>
                  <a:cubicBezTo>
                    <a:pt x="3771" y="9740"/>
                    <a:pt x="3773" y="9751"/>
                    <a:pt x="3774" y="9761"/>
                  </a:cubicBezTo>
                  <a:cubicBezTo>
                    <a:pt x="3775" y="9763"/>
                    <a:pt x="3776" y="9766"/>
                    <a:pt x="3777" y="9768"/>
                  </a:cubicBezTo>
                  <a:lnTo>
                    <a:pt x="3785" y="9768"/>
                  </a:lnTo>
                  <a:cubicBezTo>
                    <a:pt x="3786" y="9778"/>
                    <a:pt x="3788" y="9786"/>
                    <a:pt x="3789" y="9793"/>
                  </a:cubicBezTo>
                  <a:cubicBezTo>
                    <a:pt x="3790" y="9795"/>
                    <a:pt x="3792" y="9797"/>
                    <a:pt x="3793" y="9801"/>
                  </a:cubicBezTo>
                  <a:cubicBezTo>
                    <a:pt x="3794" y="9803"/>
                    <a:pt x="3796" y="9806"/>
                    <a:pt x="3797" y="9809"/>
                  </a:cubicBezTo>
                  <a:cubicBezTo>
                    <a:pt x="3800" y="9811"/>
                    <a:pt x="3802" y="9815"/>
                    <a:pt x="3805" y="9817"/>
                  </a:cubicBezTo>
                  <a:lnTo>
                    <a:pt x="3809" y="9817"/>
                  </a:lnTo>
                  <a:cubicBezTo>
                    <a:pt x="3810" y="9822"/>
                    <a:pt x="3812" y="9827"/>
                    <a:pt x="3813" y="9833"/>
                  </a:cubicBezTo>
                  <a:cubicBezTo>
                    <a:pt x="3814" y="9831"/>
                    <a:pt x="3816" y="9827"/>
                    <a:pt x="3817" y="9824"/>
                  </a:cubicBezTo>
                  <a:cubicBezTo>
                    <a:pt x="3818" y="9833"/>
                    <a:pt x="3820" y="9840"/>
                    <a:pt x="3821" y="9849"/>
                  </a:cubicBezTo>
                  <a:cubicBezTo>
                    <a:pt x="3823" y="9846"/>
                    <a:pt x="3826" y="9844"/>
                    <a:pt x="3828" y="9840"/>
                  </a:cubicBezTo>
                  <a:cubicBezTo>
                    <a:pt x="3829" y="9838"/>
                    <a:pt x="3831" y="9835"/>
                    <a:pt x="3832" y="9833"/>
                  </a:cubicBezTo>
                  <a:cubicBezTo>
                    <a:pt x="3833" y="9835"/>
                    <a:pt x="3835" y="9838"/>
                    <a:pt x="3836" y="9840"/>
                  </a:cubicBezTo>
                  <a:lnTo>
                    <a:pt x="3840" y="9840"/>
                  </a:lnTo>
                  <a:cubicBezTo>
                    <a:pt x="3841" y="9847"/>
                    <a:pt x="3843" y="9851"/>
                    <a:pt x="3844" y="9857"/>
                  </a:cubicBezTo>
                  <a:lnTo>
                    <a:pt x="3852" y="9857"/>
                  </a:lnTo>
                  <a:cubicBezTo>
                    <a:pt x="3853" y="9854"/>
                    <a:pt x="3855" y="9852"/>
                    <a:pt x="3856" y="9849"/>
                  </a:cubicBezTo>
                  <a:cubicBezTo>
                    <a:pt x="3857" y="9852"/>
                    <a:pt x="3859" y="9854"/>
                    <a:pt x="3860" y="9857"/>
                  </a:cubicBezTo>
                  <a:cubicBezTo>
                    <a:pt x="3861" y="9854"/>
                    <a:pt x="3863" y="9852"/>
                    <a:pt x="3864" y="9849"/>
                  </a:cubicBezTo>
                  <a:lnTo>
                    <a:pt x="3868" y="9849"/>
                  </a:lnTo>
                  <a:lnTo>
                    <a:pt x="3871" y="9849"/>
                  </a:lnTo>
                  <a:cubicBezTo>
                    <a:pt x="3872" y="9846"/>
                    <a:pt x="3874" y="9843"/>
                    <a:pt x="3875" y="9840"/>
                  </a:cubicBezTo>
                  <a:cubicBezTo>
                    <a:pt x="3876" y="9843"/>
                    <a:pt x="3878" y="9846"/>
                    <a:pt x="3879" y="9849"/>
                  </a:cubicBezTo>
                  <a:cubicBezTo>
                    <a:pt x="3880" y="9846"/>
                    <a:pt x="3882" y="9843"/>
                    <a:pt x="3883" y="9840"/>
                  </a:cubicBezTo>
                  <a:cubicBezTo>
                    <a:pt x="3886" y="9846"/>
                    <a:pt x="3888" y="9851"/>
                    <a:pt x="3891" y="9857"/>
                  </a:cubicBezTo>
                  <a:cubicBezTo>
                    <a:pt x="3892" y="9854"/>
                    <a:pt x="3894" y="9852"/>
                    <a:pt x="3895" y="9849"/>
                  </a:cubicBezTo>
                  <a:lnTo>
                    <a:pt x="3899" y="9849"/>
                  </a:lnTo>
                  <a:lnTo>
                    <a:pt x="3903" y="9849"/>
                  </a:lnTo>
                  <a:lnTo>
                    <a:pt x="3911" y="9849"/>
                  </a:lnTo>
                  <a:lnTo>
                    <a:pt x="3915" y="9849"/>
                  </a:lnTo>
                  <a:cubicBezTo>
                    <a:pt x="3916" y="9855"/>
                    <a:pt x="3917" y="9860"/>
                    <a:pt x="3918" y="9865"/>
                  </a:cubicBezTo>
                  <a:cubicBezTo>
                    <a:pt x="3919" y="9863"/>
                    <a:pt x="3921" y="9860"/>
                    <a:pt x="3922" y="9857"/>
                  </a:cubicBezTo>
                  <a:lnTo>
                    <a:pt x="3926" y="9857"/>
                  </a:lnTo>
                  <a:lnTo>
                    <a:pt x="3934" y="9857"/>
                  </a:lnTo>
                  <a:cubicBezTo>
                    <a:pt x="3935" y="9863"/>
                    <a:pt x="3937" y="9867"/>
                    <a:pt x="3938" y="9872"/>
                  </a:cubicBezTo>
                  <a:cubicBezTo>
                    <a:pt x="3939" y="9870"/>
                    <a:pt x="3941" y="9867"/>
                    <a:pt x="3942" y="9865"/>
                  </a:cubicBezTo>
                  <a:cubicBezTo>
                    <a:pt x="3943" y="9863"/>
                    <a:pt x="3945" y="9860"/>
                    <a:pt x="3946" y="9857"/>
                  </a:cubicBezTo>
                  <a:lnTo>
                    <a:pt x="3954" y="9857"/>
                  </a:lnTo>
                  <a:cubicBezTo>
                    <a:pt x="3955" y="9854"/>
                    <a:pt x="3957" y="9852"/>
                    <a:pt x="3958" y="9849"/>
                  </a:cubicBezTo>
                  <a:lnTo>
                    <a:pt x="3962" y="9849"/>
                  </a:lnTo>
                  <a:cubicBezTo>
                    <a:pt x="3963" y="9852"/>
                    <a:pt x="3965" y="9854"/>
                    <a:pt x="3966" y="9857"/>
                  </a:cubicBezTo>
                  <a:cubicBezTo>
                    <a:pt x="3968" y="9854"/>
                    <a:pt x="3971" y="9852"/>
                    <a:pt x="3973" y="9849"/>
                  </a:cubicBezTo>
                  <a:lnTo>
                    <a:pt x="3977" y="9849"/>
                  </a:lnTo>
                  <a:cubicBezTo>
                    <a:pt x="3978" y="9855"/>
                    <a:pt x="3980" y="9860"/>
                    <a:pt x="3981" y="9865"/>
                  </a:cubicBezTo>
                  <a:lnTo>
                    <a:pt x="3985" y="9865"/>
                  </a:lnTo>
                  <a:cubicBezTo>
                    <a:pt x="3988" y="9867"/>
                    <a:pt x="3990" y="9870"/>
                    <a:pt x="3993" y="9872"/>
                  </a:cubicBezTo>
                  <a:lnTo>
                    <a:pt x="3997" y="9872"/>
                  </a:lnTo>
                  <a:cubicBezTo>
                    <a:pt x="3998" y="9877"/>
                    <a:pt x="4000" y="9884"/>
                    <a:pt x="4001" y="9889"/>
                  </a:cubicBezTo>
                  <a:cubicBezTo>
                    <a:pt x="4002" y="9881"/>
                    <a:pt x="4004" y="9872"/>
                    <a:pt x="4005" y="9865"/>
                  </a:cubicBezTo>
                  <a:cubicBezTo>
                    <a:pt x="4006" y="9867"/>
                    <a:pt x="4008" y="9870"/>
                    <a:pt x="4009" y="9872"/>
                  </a:cubicBezTo>
                  <a:lnTo>
                    <a:pt x="4016" y="9865"/>
                  </a:lnTo>
                  <a:lnTo>
                    <a:pt x="4020" y="9865"/>
                  </a:lnTo>
                  <a:cubicBezTo>
                    <a:pt x="4021" y="9863"/>
                    <a:pt x="4023" y="9860"/>
                    <a:pt x="4024" y="9857"/>
                  </a:cubicBezTo>
                  <a:cubicBezTo>
                    <a:pt x="4025" y="9854"/>
                    <a:pt x="4027" y="9852"/>
                    <a:pt x="4028" y="9849"/>
                  </a:cubicBezTo>
                  <a:cubicBezTo>
                    <a:pt x="4031" y="9855"/>
                    <a:pt x="4033" y="9860"/>
                    <a:pt x="4036" y="9865"/>
                  </a:cubicBezTo>
                  <a:cubicBezTo>
                    <a:pt x="4037" y="9863"/>
                    <a:pt x="4039" y="9860"/>
                    <a:pt x="4040" y="9857"/>
                  </a:cubicBezTo>
                  <a:cubicBezTo>
                    <a:pt x="4041" y="9854"/>
                    <a:pt x="4043" y="9852"/>
                    <a:pt x="4044" y="9849"/>
                  </a:cubicBezTo>
                  <a:cubicBezTo>
                    <a:pt x="4045" y="9852"/>
                    <a:pt x="4047" y="9854"/>
                    <a:pt x="4048" y="9857"/>
                  </a:cubicBezTo>
                  <a:cubicBezTo>
                    <a:pt x="4049" y="9860"/>
                    <a:pt x="4051" y="9863"/>
                    <a:pt x="4052" y="9865"/>
                  </a:cubicBezTo>
                  <a:cubicBezTo>
                    <a:pt x="4053" y="9860"/>
                    <a:pt x="4055" y="9855"/>
                    <a:pt x="4056" y="9849"/>
                  </a:cubicBezTo>
                  <a:cubicBezTo>
                    <a:pt x="4057" y="9852"/>
                    <a:pt x="4059" y="9854"/>
                    <a:pt x="4060" y="9857"/>
                  </a:cubicBezTo>
                  <a:lnTo>
                    <a:pt x="4063" y="9857"/>
                  </a:lnTo>
                  <a:cubicBezTo>
                    <a:pt x="4064" y="9860"/>
                    <a:pt x="4066" y="9863"/>
                    <a:pt x="4067" y="9865"/>
                  </a:cubicBezTo>
                  <a:lnTo>
                    <a:pt x="4075" y="9865"/>
                  </a:lnTo>
                  <a:cubicBezTo>
                    <a:pt x="4076" y="9867"/>
                    <a:pt x="4078" y="9870"/>
                    <a:pt x="4079" y="9872"/>
                  </a:cubicBezTo>
                  <a:cubicBezTo>
                    <a:pt x="4080" y="9875"/>
                    <a:pt x="4082" y="9877"/>
                    <a:pt x="4083" y="9881"/>
                  </a:cubicBezTo>
                  <a:lnTo>
                    <a:pt x="4087" y="9881"/>
                  </a:lnTo>
                  <a:lnTo>
                    <a:pt x="4091" y="9881"/>
                  </a:lnTo>
                  <a:cubicBezTo>
                    <a:pt x="4094" y="9875"/>
                    <a:pt x="4096" y="9869"/>
                    <a:pt x="4099" y="9865"/>
                  </a:cubicBezTo>
                  <a:lnTo>
                    <a:pt x="4103" y="9865"/>
                  </a:lnTo>
                  <a:cubicBezTo>
                    <a:pt x="4104" y="9863"/>
                    <a:pt x="4106" y="9860"/>
                    <a:pt x="4107" y="9857"/>
                  </a:cubicBezTo>
                  <a:cubicBezTo>
                    <a:pt x="4108" y="9860"/>
                    <a:pt x="4110" y="9863"/>
                    <a:pt x="4111" y="9865"/>
                  </a:cubicBezTo>
                  <a:cubicBezTo>
                    <a:pt x="4113" y="9860"/>
                    <a:pt x="4116" y="9855"/>
                    <a:pt x="4118" y="9849"/>
                  </a:cubicBezTo>
                  <a:cubicBezTo>
                    <a:pt x="4119" y="9857"/>
                    <a:pt x="4121" y="9865"/>
                    <a:pt x="4122" y="9872"/>
                  </a:cubicBezTo>
                  <a:cubicBezTo>
                    <a:pt x="4123" y="9867"/>
                    <a:pt x="4125" y="9863"/>
                    <a:pt x="4126" y="9857"/>
                  </a:cubicBezTo>
                  <a:cubicBezTo>
                    <a:pt x="4127" y="9860"/>
                    <a:pt x="4129" y="9863"/>
                    <a:pt x="4130" y="9865"/>
                  </a:cubicBezTo>
                  <a:cubicBezTo>
                    <a:pt x="4131" y="9863"/>
                    <a:pt x="4133" y="9860"/>
                    <a:pt x="4134" y="9857"/>
                  </a:cubicBezTo>
                  <a:cubicBezTo>
                    <a:pt x="4137" y="9855"/>
                    <a:pt x="4139" y="9851"/>
                    <a:pt x="4142" y="9849"/>
                  </a:cubicBezTo>
                  <a:cubicBezTo>
                    <a:pt x="4143" y="9852"/>
                    <a:pt x="4145" y="9854"/>
                    <a:pt x="4146" y="9857"/>
                  </a:cubicBezTo>
                  <a:cubicBezTo>
                    <a:pt x="4147" y="9860"/>
                    <a:pt x="4149" y="9863"/>
                    <a:pt x="4150" y="9865"/>
                  </a:cubicBezTo>
                  <a:lnTo>
                    <a:pt x="4150" y="9872"/>
                  </a:lnTo>
                  <a:cubicBezTo>
                    <a:pt x="4153" y="9870"/>
                    <a:pt x="4155" y="9867"/>
                    <a:pt x="4158" y="9865"/>
                  </a:cubicBezTo>
                  <a:cubicBezTo>
                    <a:pt x="4159" y="9869"/>
                    <a:pt x="4160" y="9875"/>
                    <a:pt x="4161" y="9881"/>
                  </a:cubicBezTo>
                  <a:cubicBezTo>
                    <a:pt x="4162" y="9875"/>
                    <a:pt x="4164" y="9869"/>
                    <a:pt x="4165" y="9865"/>
                  </a:cubicBezTo>
                  <a:cubicBezTo>
                    <a:pt x="4166" y="9867"/>
                    <a:pt x="4168" y="9870"/>
                    <a:pt x="4169" y="9872"/>
                  </a:cubicBezTo>
                  <a:cubicBezTo>
                    <a:pt x="4170" y="9870"/>
                    <a:pt x="4172" y="9867"/>
                    <a:pt x="4173" y="9865"/>
                  </a:cubicBezTo>
                  <a:lnTo>
                    <a:pt x="4181" y="9865"/>
                  </a:lnTo>
                  <a:cubicBezTo>
                    <a:pt x="4182" y="9867"/>
                    <a:pt x="4184" y="9870"/>
                    <a:pt x="4185" y="9872"/>
                  </a:cubicBezTo>
                  <a:cubicBezTo>
                    <a:pt x="4186" y="9867"/>
                    <a:pt x="4188" y="9863"/>
                    <a:pt x="4189" y="9857"/>
                  </a:cubicBezTo>
                  <a:cubicBezTo>
                    <a:pt x="4190" y="9854"/>
                    <a:pt x="4192" y="9852"/>
                    <a:pt x="4193" y="9849"/>
                  </a:cubicBezTo>
                  <a:lnTo>
                    <a:pt x="4197" y="9849"/>
                  </a:lnTo>
                  <a:cubicBezTo>
                    <a:pt x="4200" y="9851"/>
                    <a:pt x="4202" y="9855"/>
                    <a:pt x="4205" y="9857"/>
                  </a:cubicBezTo>
                  <a:lnTo>
                    <a:pt x="4208" y="9857"/>
                  </a:lnTo>
                  <a:lnTo>
                    <a:pt x="4212" y="9857"/>
                  </a:lnTo>
                  <a:cubicBezTo>
                    <a:pt x="4213" y="9854"/>
                    <a:pt x="4215" y="9852"/>
                    <a:pt x="4216" y="9849"/>
                  </a:cubicBezTo>
                  <a:cubicBezTo>
                    <a:pt x="4219" y="9855"/>
                    <a:pt x="4221" y="9860"/>
                    <a:pt x="4224" y="9865"/>
                  </a:cubicBezTo>
                  <a:cubicBezTo>
                    <a:pt x="4225" y="9872"/>
                    <a:pt x="4227" y="9881"/>
                    <a:pt x="4228" y="9889"/>
                  </a:cubicBezTo>
                  <a:cubicBezTo>
                    <a:pt x="4229" y="9884"/>
                    <a:pt x="4231" y="9877"/>
                    <a:pt x="4232" y="9872"/>
                  </a:cubicBezTo>
                  <a:lnTo>
                    <a:pt x="4236" y="9872"/>
                  </a:lnTo>
                  <a:lnTo>
                    <a:pt x="4240" y="9872"/>
                  </a:lnTo>
                  <a:cubicBezTo>
                    <a:pt x="4241" y="9870"/>
                    <a:pt x="4243" y="9867"/>
                    <a:pt x="4244" y="9865"/>
                  </a:cubicBezTo>
                  <a:lnTo>
                    <a:pt x="4248" y="9865"/>
                  </a:lnTo>
                  <a:cubicBezTo>
                    <a:pt x="4249" y="9869"/>
                    <a:pt x="4251" y="9875"/>
                    <a:pt x="4252" y="9881"/>
                  </a:cubicBezTo>
                  <a:cubicBezTo>
                    <a:pt x="4253" y="9875"/>
                    <a:pt x="4254" y="9869"/>
                    <a:pt x="4255" y="9865"/>
                  </a:cubicBezTo>
                  <a:cubicBezTo>
                    <a:pt x="4258" y="9867"/>
                    <a:pt x="4260" y="9870"/>
                    <a:pt x="4263" y="9872"/>
                  </a:cubicBezTo>
                  <a:lnTo>
                    <a:pt x="4267" y="9872"/>
                  </a:lnTo>
                  <a:cubicBezTo>
                    <a:pt x="4268" y="9870"/>
                    <a:pt x="4270" y="9867"/>
                    <a:pt x="4271" y="9865"/>
                  </a:cubicBezTo>
                  <a:lnTo>
                    <a:pt x="4275" y="9865"/>
                  </a:lnTo>
                  <a:lnTo>
                    <a:pt x="4279" y="9865"/>
                  </a:lnTo>
                  <a:cubicBezTo>
                    <a:pt x="4282" y="9863"/>
                    <a:pt x="4284" y="9860"/>
                    <a:pt x="4287" y="9857"/>
                  </a:cubicBezTo>
                  <a:cubicBezTo>
                    <a:pt x="4288" y="9860"/>
                    <a:pt x="4290" y="9863"/>
                    <a:pt x="4291" y="9865"/>
                  </a:cubicBezTo>
                  <a:lnTo>
                    <a:pt x="4295" y="9865"/>
                  </a:lnTo>
                  <a:lnTo>
                    <a:pt x="4299" y="9865"/>
                  </a:lnTo>
                  <a:lnTo>
                    <a:pt x="4306" y="9865"/>
                  </a:lnTo>
                  <a:cubicBezTo>
                    <a:pt x="4307" y="9863"/>
                    <a:pt x="4309" y="9860"/>
                    <a:pt x="4310" y="9857"/>
                  </a:cubicBezTo>
                  <a:cubicBezTo>
                    <a:pt x="4311" y="9863"/>
                    <a:pt x="4313" y="9867"/>
                    <a:pt x="4314" y="9872"/>
                  </a:cubicBezTo>
                  <a:cubicBezTo>
                    <a:pt x="4315" y="9870"/>
                    <a:pt x="4317" y="9867"/>
                    <a:pt x="4318" y="9865"/>
                  </a:cubicBezTo>
                  <a:cubicBezTo>
                    <a:pt x="4319" y="9867"/>
                    <a:pt x="4321" y="9870"/>
                    <a:pt x="4322" y="9872"/>
                  </a:cubicBezTo>
                  <a:lnTo>
                    <a:pt x="4330" y="9872"/>
                  </a:lnTo>
                  <a:lnTo>
                    <a:pt x="4334" y="9872"/>
                  </a:lnTo>
                  <a:lnTo>
                    <a:pt x="4338" y="9872"/>
                  </a:lnTo>
                  <a:cubicBezTo>
                    <a:pt x="4339" y="9870"/>
                    <a:pt x="4341" y="9867"/>
                    <a:pt x="4342" y="9865"/>
                  </a:cubicBezTo>
                  <a:cubicBezTo>
                    <a:pt x="4343" y="9872"/>
                    <a:pt x="4345" y="9881"/>
                    <a:pt x="4346" y="9889"/>
                  </a:cubicBezTo>
                  <a:cubicBezTo>
                    <a:pt x="4347" y="9877"/>
                    <a:pt x="4349" y="9867"/>
                    <a:pt x="4350" y="9857"/>
                  </a:cubicBezTo>
                  <a:cubicBezTo>
                    <a:pt x="4351" y="9863"/>
                    <a:pt x="4352" y="9867"/>
                    <a:pt x="4353" y="9872"/>
                  </a:cubicBezTo>
                  <a:cubicBezTo>
                    <a:pt x="4354" y="9867"/>
                    <a:pt x="4356" y="9863"/>
                    <a:pt x="4357" y="9857"/>
                  </a:cubicBezTo>
                  <a:cubicBezTo>
                    <a:pt x="4358" y="9863"/>
                    <a:pt x="4360" y="9867"/>
                    <a:pt x="4361" y="9872"/>
                  </a:cubicBezTo>
                  <a:lnTo>
                    <a:pt x="4369" y="9872"/>
                  </a:lnTo>
                  <a:lnTo>
                    <a:pt x="4373" y="9872"/>
                  </a:lnTo>
                  <a:lnTo>
                    <a:pt x="4377" y="9872"/>
                  </a:lnTo>
                  <a:cubicBezTo>
                    <a:pt x="4378" y="9870"/>
                    <a:pt x="4380" y="9867"/>
                    <a:pt x="4381" y="9865"/>
                  </a:cubicBezTo>
                  <a:cubicBezTo>
                    <a:pt x="4384" y="9867"/>
                    <a:pt x="4386" y="9870"/>
                    <a:pt x="4389" y="9872"/>
                  </a:cubicBezTo>
                  <a:cubicBezTo>
                    <a:pt x="4390" y="9875"/>
                    <a:pt x="4392" y="9877"/>
                    <a:pt x="4393" y="9881"/>
                  </a:cubicBezTo>
                  <a:lnTo>
                    <a:pt x="4397" y="9881"/>
                  </a:lnTo>
                  <a:cubicBezTo>
                    <a:pt x="4398" y="9879"/>
                    <a:pt x="4399" y="9875"/>
                    <a:pt x="4400" y="9872"/>
                  </a:cubicBezTo>
                  <a:cubicBezTo>
                    <a:pt x="4401" y="9875"/>
                    <a:pt x="4403" y="9877"/>
                    <a:pt x="4404" y="9881"/>
                  </a:cubicBezTo>
                  <a:cubicBezTo>
                    <a:pt x="4407" y="9877"/>
                    <a:pt x="4409" y="9875"/>
                    <a:pt x="4412" y="9872"/>
                  </a:cubicBezTo>
                  <a:cubicBezTo>
                    <a:pt x="4413" y="9882"/>
                    <a:pt x="4415" y="9889"/>
                    <a:pt x="4416" y="9896"/>
                  </a:cubicBezTo>
                  <a:cubicBezTo>
                    <a:pt x="4417" y="9894"/>
                    <a:pt x="4419" y="9891"/>
                    <a:pt x="4420" y="9889"/>
                  </a:cubicBezTo>
                  <a:cubicBezTo>
                    <a:pt x="4421" y="9884"/>
                    <a:pt x="4423" y="9877"/>
                    <a:pt x="4424" y="9872"/>
                  </a:cubicBezTo>
                  <a:cubicBezTo>
                    <a:pt x="4427" y="9870"/>
                    <a:pt x="4429" y="9867"/>
                    <a:pt x="4432" y="9865"/>
                  </a:cubicBezTo>
                  <a:cubicBezTo>
                    <a:pt x="4433" y="9867"/>
                    <a:pt x="4435" y="9870"/>
                    <a:pt x="4436" y="9872"/>
                  </a:cubicBezTo>
                  <a:lnTo>
                    <a:pt x="4440" y="9872"/>
                  </a:lnTo>
                  <a:lnTo>
                    <a:pt x="4444" y="9872"/>
                  </a:lnTo>
                  <a:lnTo>
                    <a:pt x="4451" y="9865"/>
                  </a:lnTo>
                  <a:lnTo>
                    <a:pt x="4455" y="9865"/>
                  </a:lnTo>
                  <a:lnTo>
                    <a:pt x="4459" y="9865"/>
                  </a:lnTo>
                  <a:lnTo>
                    <a:pt x="4463" y="9865"/>
                  </a:lnTo>
                  <a:cubicBezTo>
                    <a:pt x="4466" y="9867"/>
                    <a:pt x="4468" y="9870"/>
                    <a:pt x="4471" y="9872"/>
                  </a:cubicBezTo>
                  <a:lnTo>
                    <a:pt x="4475" y="9872"/>
                  </a:lnTo>
                  <a:cubicBezTo>
                    <a:pt x="4476" y="9875"/>
                    <a:pt x="4478" y="9877"/>
                    <a:pt x="4479" y="9881"/>
                  </a:cubicBezTo>
                  <a:cubicBezTo>
                    <a:pt x="4480" y="9886"/>
                    <a:pt x="4482" y="9891"/>
                    <a:pt x="4483" y="9896"/>
                  </a:cubicBezTo>
                  <a:cubicBezTo>
                    <a:pt x="4484" y="9891"/>
                    <a:pt x="4486" y="9886"/>
                    <a:pt x="4487" y="9881"/>
                  </a:cubicBezTo>
                  <a:cubicBezTo>
                    <a:pt x="4490" y="9883"/>
                    <a:pt x="4492" y="9886"/>
                    <a:pt x="4495" y="9889"/>
                  </a:cubicBezTo>
                  <a:cubicBezTo>
                    <a:pt x="4496" y="9886"/>
                    <a:pt x="4497" y="9883"/>
                    <a:pt x="4498" y="9881"/>
                  </a:cubicBezTo>
                  <a:lnTo>
                    <a:pt x="4502" y="9881"/>
                  </a:lnTo>
                  <a:cubicBezTo>
                    <a:pt x="4503" y="9877"/>
                    <a:pt x="4505" y="9875"/>
                    <a:pt x="4506" y="9872"/>
                  </a:cubicBezTo>
                  <a:lnTo>
                    <a:pt x="4514" y="9872"/>
                  </a:lnTo>
                  <a:lnTo>
                    <a:pt x="4518" y="9872"/>
                  </a:lnTo>
                  <a:lnTo>
                    <a:pt x="4522" y="9872"/>
                  </a:lnTo>
                  <a:lnTo>
                    <a:pt x="4526" y="9872"/>
                  </a:lnTo>
                  <a:lnTo>
                    <a:pt x="4530" y="9872"/>
                  </a:lnTo>
                  <a:cubicBezTo>
                    <a:pt x="4531" y="9870"/>
                    <a:pt x="4533" y="9867"/>
                    <a:pt x="4534" y="9865"/>
                  </a:cubicBezTo>
                  <a:cubicBezTo>
                    <a:pt x="4535" y="9867"/>
                    <a:pt x="4537" y="9870"/>
                    <a:pt x="4538" y="9872"/>
                  </a:cubicBezTo>
                  <a:cubicBezTo>
                    <a:pt x="4539" y="9867"/>
                    <a:pt x="4541" y="9863"/>
                    <a:pt x="4542" y="9857"/>
                  </a:cubicBezTo>
                  <a:cubicBezTo>
                    <a:pt x="4543" y="9860"/>
                    <a:pt x="4544" y="9863"/>
                    <a:pt x="4545" y="9865"/>
                  </a:cubicBezTo>
                  <a:cubicBezTo>
                    <a:pt x="4548" y="9869"/>
                    <a:pt x="4550" y="9875"/>
                    <a:pt x="4553" y="9881"/>
                  </a:cubicBezTo>
                  <a:lnTo>
                    <a:pt x="4557" y="9881"/>
                  </a:lnTo>
                  <a:lnTo>
                    <a:pt x="4561" y="9881"/>
                  </a:lnTo>
                  <a:cubicBezTo>
                    <a:pt x="4562" y="9883"/>
                    <a:pt x="4564" y="9886"/>
                    <a:pt x="4565" y="9889"/>
                  </a:cubicBezTo>
                  <a:cubicBezTo>
                    <a:pt x="4566" y="9891"/>
                    <a:pt x="4568" y="9894"/>
                    <a:pt x="4569" y="9896"/>
                  </a:cubicBezTo>
                  <a:cubicBezTo>
                    <a:pt x="4572" y="9891"/>
                    <a:pt x="4574" y="9886"/>
                    <a:pt x="4577" y="9881"/>
                  </a:cubicBezTo>
                  <a:cubicBezTo>
                    <a:pt x="4578" y="9877"/>
                    <a:pt x="4580" y="9875"/>
                    <a:pt x="4581" y="9872"/>
                  </a:cubicBezTo>
                  <a:lnTo>
                    <a:pt x="4585" y="9872"/>
                  </a:lnTo>
                  <a:cubicBezTo>
                    <a:pt x="4586" y="9870"/>
                    <a:pt x="4588" y="9867"/>
                    <a:pt x="4589" y="9865"/>
                  </a:cubicBezTo>
                  <a:cubicBezTo>
                    <a:pt x="4590" y="9867"/>
                    <a:pt x="4591" y="9870"/>
                    <a:pt x="4592" y="9872"/>
                  </a:cubicBezTo>
                  <a:cubicBezTo>
                    <a:pt x="4595" y="9870"/>
                    <a:pt x="4597" y="9867"/>
                    <a:pt x="4600" y="9865"/>
                  </a:cubicBezTo>
                  <a:cubicBezTo>
                    <a:pt x="4601" y="9867"/>
                    <a:pt x="4603" y="9870"/>
                    <a:pt x="4604" y="9872"/>
                  </a:cubicBezTo>
                  <a:lnTo>
                    <a:pt x="4608" y="9872"/>
                  </a:lnTo>
                  <a:cubicBezTo>
                    <a:pt x="4609" y="9875"/>
                    <a:pt x="4611" y="9877"/>
                    <a:pt x="4612" y="9881"/>
                  </a:cubicBezTo>
                  <a:cubicBezTo>
                    <a:pt x="4615" y="9877"/>
                    <a:pt x="4617" y="9875"/>
                    <a:pt x="4620" y="9872"/>
                  </a:cubicBezTo>
                  <a:lnTo>
                    <a:pt x="4624" y="9872"/>
                  </a:lnTo>
                  <a:cubicBezTo>
                    <a:pt x="4625" y="9875"/>
                    <a:pt x="4627" y="9877"/>
                    <a:pt x="4628" y="9881"/>
                  </a:cubicBezTo>
                  <a:cubicBezTo>
                    <a:pt x="4629" y="9886"/>
                    <a:pt x="4631" y="9891"/>
                    <a:pt x="4632" y="9896"/>
                  </a:cubicBezTo>
                  <a:cubicBezTo>
                    <a:pt x="4634" y="9891"/>
                    <a:pt x="4637" y="9886"/>
                    <a:pt x="4639" y="9881"/>
                  </a:cubicBezTo>
                  <a:lnTo>
                    <a:pt x="4643" y="9881"/>
                  </a:lnTo>
                  <a:lnTo>
                    <a:pt x="4647" y="9881"/>
                  </a:lnTo>
                  <a:cubicBezTo>
                    <a:pt x="4648" y="9883"/>
                    <a:pt x="4650" y="9886"/>
                    <a:pt x="4651" y="9889"/>
                  </a:cubicBezTo>
                  <a:cubicBezTo>
                    <a:pt x="4654" y="9891"/>
                    <a:pt x="4656" y="9894"/>
                    <a:pt x="4659" y="9896"/>
                  </a:cubicBezTo>
                  <a:cubicBezTo>
                    <a:pt x="4660" y="9891"/>
                    <a:pt x="4662" y="9886"/>
                    <a:pt x="4663" y="9881"/>
                  </a:cubicBezTo>
                  <a:lnTo>
                    <a:pt x="4667" y="9881"/>
                  </a:lnTo>
                  <a:cubicBezTo>
                    <a:pt x="4668" y="9883"/>
                    <a:pt x="4670" y="9886"/>
                    <a:pt x="4671" y="9889"/>
                  </a:cubicBezTo>
                  <a:cubicBezTo>
                    <a:pt x="4672" y="9886"/>
                    <a:pt x="4674" y="9883"/>
                    <a:pt x="4675" y="9881"/>
                  </a:cubicBezTo>
                  <a:cubicBezTo>
                    <a:pt x="4678" y="9877"/>
                    <a:pt x="4680" y="9875"/>
                    <a:pt x="4683" y="9872"/>
                  </a:cubicBezTo>
                  <a:cubicBezTo>
                    <a:pt x="4684" y="9870"/>
                    <a:pt x="4686" y="9867"/>
                    <a:pt x="4687" y="9865"/>
                  </a:cubicBezTo>
                  <a:cubicBezTo>
                    <a:pt x="4688" y="9869"/>
                    <a:pt x="4689" y="9875"/>
                    <a:pt x="4690" y="9881"/>
                  </a:cubicBezTo>
                  <a:cubicBezTo>
                    <a:pt x="4691" y="9875"/>
                    <a:pt x="4693" y="9869"/>
                    <a:pt x="4694" y="9865"/>
                  </a:cubicBezTo>
                  <a:cubicBezTo>
                    <a:pt x="4697" y="9869"/>
                    <a:pt x="4699" y="9875"/>
                    <a:pt x="4702" y="9881"/>
                  </a:cubicBezTo>
                  <a:cubicBezTo>
                    <a:pt x="4703" y="9877"/>
                    <a:pt x="4705" y="9875"/>
                    <a:pt x="4706" y="9872"/>
                  </a:cubicBezTo>
                  <a:lnTo>
                    <a:pt x="4710" y="9872"/>
                  </a:lnTo>
                  <a:cubicBezTo>
                    <a:pt x="4711" y="9875"/>
                    <a:pt x="4713" y="9877"/>
                    <a:pt x="4714" y="9881"/>
                  </a:cubicBezTo>
                  <a:cubicBezTo>
                    <a:pt x="4715" y="9883"/>
                    <a:pt x="4717" y="9886"/>
                    <a:pt x="4718" y="9889"/>
                  </a:cubicBezTo>
                  <a:lnTo>
                    <a:pt x="4722" y="9889"/>
                  </a:lnTo>
                  <a:lnTo>
                    <a:pt x="4726" y="9889"/>
                  </a:lnTo>
                  <a:lnTo>
                    <a:pt x="4730" y="9889"/>
                  </a:lnTo>
                  <a:lnTo>
                    <a:pt x="4734" y="9889"/>
                  </a:lnTo>
                  <a:cubicBezTo>
                    <a:pt x="4736" y="9883"/>
                    <a:pt x="4739" y="9878"/>
                    <a:pt x="4741" y="9872"/>
                  </a:cubicBezTo>
                  <a:cubicBezTo>
                    <a:pt x="4742" y="9875"/>
                    <a:pt x="4744" y="9877"/>
                    <a:pt x="4745" y="9881"/>
                  </a:cubicBezTo>
                  <a:cubicBezTo>
                    <a:pt x="4746" y="9875"/>
                    <a:pt x="4748" y="9869"/>
                    <a:pt x="4749" y="9865"/>
                  </a:cubicBezTo>
                  <a:cubicBezTo>
                    <a:pt x="4750" y="9867"/>
                    <a:pt x="4752" y="9870"/>
                    <a:pt x="4753" y="9872"/>
                  </a:cubicBezTo>
                  <a:cubicBezTo>
                    <a:pt x="4754" y="9875"/>
                    <a:pt x="4756" y="9877"/>
                    <a:pt x="4757" y="9881"/>
                  </a:cubicBezTo>
                  <a:cubicBezTo>
                    <a:pt x="4760" y="9877"/>
                    <a:pt x="4762" y="9875"/>
                    <a:pt x="4765" y="9872"/>
                  </a:cubicBezTo>
                  <a:lnTo>
                    <a:pt x="4769" y="9872"/>
                  </a:lnTo>
                  <a:lnTo>
                    <a:pt x="4773" y="9872"/>
                  </a:lnTo>
                  <a:cubicBezTo>
                    <a:pt x="4774" y="9877"/>
                    <a:pt x="4776" y="9884"/>
                    <a:pt x="4777" y="9889"/>
                  </a:cubicBezTo>
                  <a:cubicBezTo>
                    <a:pt x="4779" y="9886"/>
                    <a:pt x="4782" y="9884"/>
                    <a:pt x="4784" y="9881"/>
                  </a:cubicBezTo>
                  <a:cubicBezTo>
                    <a:pt x="4785" y="9877"/>
                    <a:pt x="4787" y="9875"/>
                    <a:pt x="4788" y="9872"/>
                  </a:cubicBezTo>
                  <a:cubicBezTo>
                    <a:pt x="4789" y="9877"/>
                    <a:pt x="4791" y="9884"/>
                    <a:pt x="4792" y="9889"/>
                  </a:cubicBezTo>
                  <a:cubicBezTo>
                    <a:pt x="4793" y="9891"/>
                    <a:pt x="4795" y="9894"/>
                    <a:pt x="4796" y="9896"/>
                  </a:cubicBezTo>
                  <a:lnTo>
                    <a:pt x="4800" y="9896"/>
                  </a:lnTo>
                  <a:lnTo>
                    <a:pt x="4808" y="9896"/>
                  </a:lnTo>
                  <a:cubicBezTo>
                    <a:pt x="4809" y="9891"/>
                    <a:pt x="4811" y="9886"/>
                    <a:pt x="4812" y="9881"/>
                  </a:cubicBezTo>
                  <a:cubicBezTo>
                    <a:pt x="4813" y="9883"/>
                    <a:pt x="4815" y="9886"/>
                    <a:pt x="4816" y="9889"/>
                  </a:cubicBezTo>
                  <a:lnTo>
                    <a:pt x="4816" y="9881"/>
                  </a:lnTo>
                  <a:lnTo>
                    <a:pt x="4824" y="9881"/>
                  </a:lnTo>
                  <a:lnTo>
                    <a:pt x="4828" y="9881"/>
                  </a:lnTo>
                  <a:cubicBezTo>
                    <a:pt x="4829" y="9877"/>
                    <a:pt x="4831" y="9875"/>
                    <a:pt x="4832" y="9872"/>
                  </a:cubicBezTo>
                  <a:lnTo>
                    <a:pt x="4835" y="9872"/>
                  </a:lnTo>
                  <a:cubicBezTo>
                    <a:pt x="4836" y="9877"/>
                    <a:pt x="4838" y="9884"/>
                    <a:pt x="4839" y="9889"/>
                  </a:cubicBezTo>
                  <a:cubicBezTo>
                    <a:pt x="4842" y="9884"/>
                    <a:pt x="4844" y="9877"/>
                    <a:pt x="4847" y="9872"/>
                  </a:cubicBezTo>
                  <a:lnTo>
                    <a:pt x="4851" y="9872"/>
                  </a:lnTo>
                  <a:lnTo>
                    <a:pt x="4855" y="9872"/>
                  </a:lnTo>
                  <a:lnTo>
                    <a:pt x="4859" y="9872"/>
                  </a:lnTo>
                  <a:cubicBezTo>
                    <a:pt x="4862" y="9870"/>
                    <a:pt x="4864" y="9867"/>
                    <a:pt x="4867" y="9865"/>
                  </a:cubicBezTo>
                  <a:cubicBezTo>
                    <a:pt x="4868" y="9869"/>
                    <a:pt x="4870" y="9875"/>
                    <a:pt x="4871" y="9881"/>
                  </a:cubicBezTo>
                  <a:cubicBezTo>
                    <a:pt x="4872" y="9883"/>
                    <a:pt x="4874" y="9886"/>
                    <a:pt x="4875" y="9889"/>
                  </a:cubicBezTo>
                  <a:lnTo>
                    <a:pt x="4879" y="9889"/>
                  </a:lnTo>
                  <a:lnTo>
                    <a:pt x="4882" y="9889"/>
                  </a:lnTo>
                  <a:cubicBezTo>
                    <a:pt x="4885" y="9891"/>
                    <a:pt x="4887" y="9894"/>
                    <a:pt x="4890" y="9896"/>
                  </a:cubicBezTo>
                  <a:cubicBezTo>
                    <a:pt x="4891" y="9894"/>
                    <a:pt x="4893" y="9891"/>
                    <a:pt x="4894" y="9889"/>
                  </a:cubicBezTo>
                  <a:lnTo>
                    <a:pt x="4898" y="9889"/>
                  </a:lnTo>
                  <a:lnTo>
                    <a:pt x="4902" y="9889"/>
                  </a:lnTo>
                  <a:lnTo>
                    <a:pt x="4910" y="9889"/>
                  </a:lnTo>
                  <a:lnTo>
                    <a:pt x="4910" y="9881"/>
                  </a:lnTo>
                  <a:lnTo>
                    <a:pt x="4914" y="9881"/>
                  </a:lnTo>
                  <a:cubicBezTo>
                    <a:pt x="4915" y="9883"/>
                    <a:pt x="4917" y="9886"/>
                    <a:pt x="4918" y="9889"/>
                  </a:cubicBezTo>
                  <a:lnTo>
                    <a:pt x="4922" y="9889"/>
                  </a:lnTo>
                  <a:cubicBezTo>
                    <a:pt x="4924" y="9886"/>
                    <a:pt x="4927" y="9884"/>
                    <a:pt x="4929" y="9881"/>
                  </a:cubicBezTo>
                  <a:cubicBezTo>
                    <a:pt x="4930" y="9886"/>
                    <a:pt x="4932" y="9891"/>
                    <a:pt x="4933" y="9896"/>
                  </a:cubicBezTo>
                  <a:cubicBezTo>
                    <a:pt x="4934" y="9894"/>
                    <a:pt x="4936" y="9891"/>
                    <a:pt x="4937" y="9889"/>
                  </a:cubicBezTo>
                  <a:cubicBezTo>
                    <a:pt x="4938" y="9884"/>
                    <a:pt x="4940" y="9877"/>
                    <a:pt x="4941" y="9872"/>
                  </a:cubicBezTo>
                  <a:cubicBezTo>
                    <a:pt x="4942" y="9877"/>
                    <a:pt x="4944" y="9884"/>
                    <a:pt x="4945" y="9889"/>
                  </a:cubicBezTo>
                  <a:cubicBezTo>
                    <a:pt x="4948" y="9894"/>
                    <a:pt x="4950" y="9898"/>
                    <a:pt x="4953" y="9904"/>
                  </a:cubicBezTo>
                  <a:cubicBezTo>
                    <a:pt x="4954" y="9898"/>
                    <a:pt x="4956" y="9894"/>
                    <a:pt x="4957" y="9889"/>
                  </a:cubicBezTo>
                  <a:cubicBezTo>
                    <a:pt x="4958" y="9891"/>
                    <a:pt x="4960" y="9894"/>
                    <a:pt x="4961" y="9896"/>
                  </a:cubicBezTo>
                  <a:cubicBezTo>
                    <a:pt x="4962" y="9898"/>
                    <a:pt x="4964" y="9901"/>
                    <a:pt x="4965" y="9904"/>
                  </a:cubicBezTo>
                  <a:cubicBezTo>
                    <a:pt x="4968" y="9896"/>
                    <a:pt x="4970" y="9889"/>
                    <a:pt x="4973" y="9881"/>
                  </a:cubicBezTo>
                  <a:cubicBezTo>
                    <a:pt x="4974" y="9883"/>
                    <a:pt x="4975" y="9886"/>
                    <a:pt x="4976" y="9889"/>
                  </a:cubicBezTo>
                  <a:cubicBezTo>
                    <a:pt x="4977" y="9886"/>
                    <a:pt x="4979" y="9883"/>
                    <a:pt x="4980" y="9881"/>
                  </a:cubicBezTo>
                  <a:cubicBezTo>
                    <a:pt x="4981" y="9877"/>
                    <a:pt x="4983" y="9875"/>
                    <a:pt x="4984" y="9872"/>
                  </a:cubicBezTo>
                  <a:cubicBezTo>
                    <a:pt x="4985" y="9877"/>
                    <a:pt x="4987" y="9884"/>
                    <a:pt x="4988" y="9889"/>
                  </a:cubicBezTo>
                  <a:lnTo>
                    <a:pt x="4996" y="9889"/>
                  </a:lnTo>
                  <a:cubicBezTo>
                    <a:pt x="4997" y="9886"/>
                    <a:pt x="4999" y="9883"/>
                    <a:pt x="5000" y="9881"/>
                  </a:cubicBezTo>
                  <a:cubicBezTo>
                    <a:pt x="5001" y="9883"/>
                    <a:pt x="5003" y="9886"/>
                    <a:pt x="5004" y="9889"/>
                  </a:cubicBezTo>
                  <a:cubicBezTo>
                    <a:pt x="5005" y="9886"/>
                    <a:pt x="5007" y="9883"/>
                    <a:pt x="5008" y="9881"/>
                  </a:cubicBezTo>
                  <a:lnTo>
                    <a:pt x="5012" y="9881"/>
                  </a:lnTo>
                  <a:lnTo>
                    <a:pt x="5016" y="9881"/>
                  </a:lnTo>
                  <a:cubicBezTo>
                    <a:pt x="5017" y="9886"/>
                    <a:pt x="5019" y="9891"/>
                    <a:pt x="5020" y="9896"/>
                  </a:cubicBezTo>
                  <a:cubicBezTo>
                    <a:pt x="5021" y="9894"/>
                    <a:pt x="5023" y="9891"/>
                    <a:pt x="5024" y="9889"/>
                  </a:cubicBezTo>
                  <a:cubicBezTo>
                    <a:pt x="5025" y="9886"/>
                    <a:pt x="5026" y="9883"/>
                    <a:pt x="5027" y="9881"/>
                  </a:cubicBezTo>
                  <a:cubicBezTo>
                    <a:pt x="5030" y="9886"/>
                    <a:pt x="5032" y="9891"/>
                    <a:pt x="5035" y="9896"/>
                  </a:cubicBezTo>
                  <a:lnTo>
                    <a:pt x="5039" y="9896"/>
                  </a:lnTo>
                  <a:lnTo>
                    <a:pt x="5043" y="9896"/>
                  </a:lnTo>
                  <a:cubicBezTo>
                    <a:pt x="5044" y="9891"/>
                    <a:pt x="5046" y="9886"/>
                    <a:pt x="5047" y="9881"/>
                  </a:cubicBezTo>
                  <a:lnTo>
                    <a:pt x="5055" y="9881"/>
                  </a:lnTo>
                  <a:lnTo>
                    <a:pt x="5059" y="9881"/>
                  </a:lnTo>
                  <a:lnTo>
                    <a:pt x="5063" y="9881"/>
                  </a:lnTo>
                  <a:cubicBezTo>
                    <a:pt x="5064" y="9877"/>
                    <a:pt x="5066" y="9875"/>
                    <a:pt x="5067" y="9872"/>
                  </a:cubicBezTo>
                  <a:lnTo>
                    <a:pt x="5071" y="9872"/>
                  </a:lnTo>
                  <a:cubicBezTo>
                    <a:pt x="5073" y="9878"/>
                    <a:pt x="5076" y="9883"/>
                    <a:pt x="5078" y="9889"/>
                  </a:cubicBezTo>
                  <a:cubicBezTo>
                    <a:pt x="5079" y="9886"/>
                    <a:pt x="5081" y="9883"/>
                    <a:pt x="5082" y="9881"/>
                  </a:cubicBezTo>
                  <a:lnTo>
                    <a:pt x="5086" y="9881"/>
                  </a:lnTo>
                  <a:cubicBezTo>
                    <a:pt x="5087" y="9883"/>
                    <a:pt x="5089" y="9886"/>
                    <a:pt x="5090" y="9889"/>
                  </a:cubicBezTo>
                  <a:lnTo>
                    <a:pt x="5098" y="9889"/>
                  </a:lnTo>
                  <a:lnTo>
                    <a:pt x="5102" y="9889"/>
                  </a:lnTo>
                  <a:cubicBezTo>
                    <a:pt x="5103" y="9894"/>
                    <a:pt x="5105" y="9898"/>
                    <a:pt x="5106" y="9904"/>
                  </a:cubicBezTo>
                  <a:cubicBezTo>
                    <a:pt x="5107" y="9896"/>
                    <a:pt x="5109" y="9889"/>
                    <a:pt x="5110" y="9881"/>
                  </a:cubicBezTo>
                  <a:lnTo>
                    <a:pt x="5118" y="9881"/>
                  </a:lnTo>
                  <a:lnTo>
                    <a:pt x="5121" y="9881"/>
                  </a:lnTo>
                  <a:cubicBezTo>
                    <a:pt x="5122" y="9877"/>
                    <a:pt x="5124" y="9875"/>
                    <a:pt x="5125" y="9872"/>
                  </a:cubicBezTo>
                  <a:cubicBezTo>
                    <a:pt x="5126" y="9877"/>
                    <a:pt x="5128" y="9884"/>
                    <a:pt x="5129" y="9889"/>
                  </a:cubicBezTo>
                  <a:lnTo>
                    <a:pt x="5137" y="9889"/>
                  </a:lnTo>
                  <a:cubicBezTo>
                    <a:pt x="5138" y="9886"/>
                    <a:pt x="5140" y="9883"/>
                    <a:pt x="5141" y="9881"/>
                  </a:cubicBezTo>
                  <a:cubicBezTo>
                    <a:pt x="5142" y="9877"/>
                    <a:pt x="5144" y="9875"/>
                    <a:pt x="5145" y="9872"/>
                  </a:cubicBezTo>
                  <a:cubicBezTo>
                    <a:pt x="5146" y="9875"/>
                    <a:pt x="5148" y="9877"/>
                    <a:pt x="5149" y="9881"/>
                  </a:cubicBezTo>
                  <a:lnTo>
                    <a:pt x="5153" y="9881"/>
                  </a:lnTo>
                  <a:cubicBezTo>
                    <a:pt x="5156" y="9886"/>
                    <a:pt x="5158" y="9891"/>
                    <a:pt x="5161" y="9896"/>
                  </a:cubicBezTo>
                  <a:lnTo>
                    <a:pt x="5165" y="9896"/>
                  </a:lnTo>
                  <a:lnTo>
                    <a:pt x="5168" y="9896"/>
                  </a:lnTo>
                  <a:cubicBezTo>
                    <a:pt x="5169" y="9898"/>
                    <a:pt x="5171" y="9901"/>
                    <a:pt x="5172" y="9904"/>
                  </a:cubicBezTo>
                  <a:cubicBezTo>
                    <a:pt x="5175" y="9898"/>
                    <a:pt x="5177" y="9894"/>
                    <a:pt x="5180" y="9889"/>
                  </a:cubicBezTo>
                  <a:lnTo>
                    <a:pt x="5184" y="9889"/>
                  </a:lnTo>
                  <a:cubicBezTo>
                    <a:pt x="5185" y="9891"/>
                    <a:pt x="5187" y="9894"/>
                    <a:pt x="5188" y="9896"/>
                  </a:cubicBezTo>
                  <a:lnTo>
                    <a:pt x="5192" y="9896"/>
                  </a:lnTo>
                  <a:cubicBezTo>
                    <a:pt x="5193" y="9891"/>
                    <a:pt x="5195" y="9886"/>
                    <a:pt x="5196" y="9881"/>
                  </a:cubicBezTo>
                  <a:lnTo>
                    <a:pt x="5200" y="9881"/>
                  </a:lnTo>
                  <a:lnTo>
                    <a:pt x="5204" y="9881"/>
                  </a:lnTo>
                  <a:cubicBezTo>
                    <a:pt x="5205" y="9886"/>
                    <a:pt x="5207" y="9891"/>
                    <a:pt x="5208" y="9896"/>
                  </a:cubicBezTo>
                  <a:cubicBezTo>
                    <a:pt x="5209" y="9894"/>
                    <a:pt x="5211" y="9891"/>
                    <a:pt x="5212" y="9889"/>
                  </a:cubicBezTo>
                  <a:lnTo>
                    <a:pt x="5219" y="9889"/>
                  </a:lnTo>
                  <a:cubicBezTo>
                    <a:pt x="5220" y="9886"/>
                    <a:pt x="5222" y="9883"/>
                    <a:pt x="5223" y="9881"/>
                  </a:cubicBezTo>
                  <a:cubicBezTo>
                    <a:pt x="5224" y="9883"/>
                    <a:pt x="5226" y="9886"/>
                    <a:pt x="5227" y="9889"/>
                  </a:cubicBezTo>
                  <a:cubicBezTo>
                    <a:pt x="5228" y="9891"/>
                    <a:pt x="5230" y="9894"/>
                    <a:pt x="5231" y="9896"/>
                  </a:cubicBezTo>
                  <a:cubicBezTo>
                    <a:pt x="5232" y="9894"/>
                    <a:pt x="5234" y="9891"/>
                    <a:pt x="5235" y="9889"/>
                  </a:cubicBezTo>
                  <a:cubicBezTo>
                    <a:pt x="5238" y="9891"/>
                    <a:pt x="5240" y="9894"/>
                    <a:pt x="5243" y="9896"/>
                  </a:cubicBezTo>
                  <a:cubicBezTo>
                    <a:pt x="5244" y="9894"/>
                    <a:pt x="5246" y="9891"/>
                    <a:pt x="5247" y="9889"/>
                  </a:cubicBezTo>
                  <a:cubicBezTo>
                    <a:pt x="5248" y="9891"/>
                    <a:pt x="5250" y="9894"/>
                    <a:pt x="5251" y="9896"/>
                  </a:cubicBezTo>
                  <a:cubicBezTo>
                    <a:pt x="5252" y="9898"/>
                    <a:pt x="5254" y="9901"/>
                    <a:pt x="5255" y="9904"/>
                  </a:cubicBezTo>
                  <a:lnTo>
                    <a:pt x="5263" y="9904"/>
                  </a:lnTo>
                  <a:cubicBezTo>
                    <a:pt x="5264" y="9898"/>
                    <a:pt x="5265" y="9894"/>
                    <a:pt x="5266" y="9889"/>
                  </a:cubicBezTo>
                  <a:cubicBezTo>
                    <a:pt x="5267" y="9891"/>
                    <a:pt x="5269" y="9894"/>
                    <a:pt x="5270" y="9896"/>
                  </a:cubicBezTo>
                  <a:cubicBezTo>
                    <a:pt x="5271" y="9894"/>
                    <a:pt x="5273" y="9891"/>
                    <a:pt x="5274" y="9889"/>
                  </a:cubicBezTo>
                  <a:cubicBezTo>
                    <a:pt x="5275" y="9891"/>
                    <a:pt x="5277" y="9894"/>
                    <a:pt x="5278" y="9896"/>
                  </a:cubicBezTo>
                  <a:cubicBezTo>
                    <a:pt x="5281" y="9894"/>
                    <a:pt x="5283" y="9891"/>
                    <a:pt x="5286" y="9889"/>
                  </a:cubicBezTo>
                  <a:cubicBezTo>
                    <a:pt x="5287" y="9894"/>
                    <a:pt x="5289" y="9898"/>
                    <a:pt x="5290" y="9904"/>
                  </a:cubicBezTo>
                  <a:lnTo>
                    <a:pt x="5290" y="9881"/>
                  </a:lnTo>
                  <a:cubicBezTo>
                    <a:pt x="5291" y="9883"/>
                    <a:pt x="5293" y="9886"/>
                    <a:pt x="5294" y="9889"/>
                  </a:cubicBezTo>
                  <a:cubicBezTo>
                    <a:pt x="5297" y="9891"/>
                    <a:pt x="5299" y="9894"/>
                    <a:pt x="5302" y="9896"/>
                  </a:cubicBezTo>
                  <a:cubicBezTo>
                    <a:pt x="5303" y="9894"/>
                    <a:pt x="5305" y="9891"/>
                    <a:pt x="5306" y="9889"/>
                  </a:cubicBezTo>
                  <a:cubicBezTo>
                    <a:pt x="5307" y="9891"/>
                    <a:pt x="5309" y="9894"/>
                    <a:pt x="5310" y="9896"/>
                  </a:cubicBezTo>
                  <a:cubicBezTo>
                    <a:pt x="5311" y="9898"/>
                    <a:pt x="5312" y="9901"/>
                    <a:pt x="5313" y="9904"/>
                  </a:cubicBezTo>
                  <a:cubicBezTo>
                    <a:pt x="5314" y="9901"/>
                    <a:pt x="5316" y="9898"/>
                    <a:pt x="5317" y="9896"/>
                  </a:cubicBezTo>
                  <a:lnTo>
                    <a:pt x="5325" y="9896"/>
                  </a:lnTo>
                  <a:cubicBezTo>
                    <a:pt x="5326" y="9894"/>
                    <a:pt x="5328" y="9891"/>
                    <a:pt x="5329" y="9889"/>
                  </a:cubicBezTo>
                  <a:lnTo>
                    <a:pt x="5333" y="9889"/>
                  </a:lnTo>
                  <a:lnTo>
                    <a:pt x="5337" y="9889"/>
                  </a:lnTo>
                  <a:cubicBezTo>
                    <a:pt x="5338" y="9894"/>
                    <a:pt x="5340" y="9898"/>
                    <a:pt x="5341" y="9904"/>
                  </a:cubicBezTo>
                  <a:cubicBezTo>
                    <a:pt x="5344" y="9901"/>
                    <a:pt x="5346" y="9898"/>
                    <a:pt x="5349" y="9896"/>
                  </a:cubicBezTo>
                  <a:lnTo>
                    <a:pt x="5353" y="9896"/>
                  </a:lnTo>
                  <a:cubicBezTo>
                    <a:pt x="5354" y="9894"/>
                    <a:pt x="5356" y="9891"/>
                    <a:pt x="5357" y="9889"/>
                  </a:cubicBezTo>
                  <a:lnTo>
                    <a:pt x="5361" y="9889"/>
                  </a:lnTo>
                  <a:lnTo>
                    <a:pt x="5368" y="9896"/>
                  </a:lnTo>
                  <a:cubicBezTo>
                    <a:pt x="5369" y="9894"/>
                    <a:pt x="5371" y="9891"/>
                    <a:pt x="5372" y="9889"/>
                  </a:cubicBezTo>
                  <a:cubicBezTo>
                    <a:pt x="5373" y="9894"/>
                    <a:pt x="5375" y="9898"/>
                    <a:pt x="5376" y="9904"/>
                  </a:cubicBezTo>
                  <a:lnTo>
                    <a:pt x="5380" y="9904"/>
                  </a:lnTo>
                  <a:cubicBezTo>
                    <a:pt x="5381" y="9901"/>
                    <a:pt x="5383" y="9898"/>
                    <a:pt x="5384" y="9896"/>
                  </a:cubicBezTo>
                  <a:cubicBezTo>
                    <a:pt x="5385" y="9898"/>
                    <a:pt x="5387" y="9901"/>
                    <a:pt x="5388" y="9904"/>
                  </a:cubicBezTo>
                  <a:lnTo>
                    <a:pt x="5392" y="9904"/>
                  </a:lnTo>
                  <a:cubicBezTo>
                    <a:pt x="5393" y="9901"/>
                    <a:pt x="5395" y="9898"/>
                    <a:pt x="5396" y="9896"/>
                  </a:cubicBezTo>
                  <a:cubicBezTo>
                    <a:pt x="5397" y="9898"/>
                    <a:pt x="5399" y="9901"/>
                    <a:pt x="5400" y="9904"/>
                  </a:cubicBezTo>
                  <a:cubicBezTo>
                    <a:pt x="5403" y="9898"/>
                    <a:pt x="5405" y="9894"/>
                    <a:pt x="5408" y="9889"/>
                  </a:cubicBezTo>
                  <a:lnTo>
                    <a:pt x="5411" y="9889"/>
                  </a:lnTo>
                  <a:lnTo>
                    <a:pt x="5415" y="9889"/>
                  </a:lnTo>
                  <a:lnTo>
                    <a:pt x="5419" y="9889"/>
                  </a:lnTo>
                  <a:cubicBezTo>
                    <a:pt x="5420" y="9891"/>
                    <a:pt x="5422" y="9894"/>
                    <a:pt x="5423" y="9896"/>
                  </a:cubicBezTo>
                  <a:cubicBezTo>
                    <a:pt x="5426" y="9898"/>
                    <a:pt x="5428" y="9901"/>
                    <a:pt x="5431" y="9904"/>
                  </a:cubicBezTo>
                  <a:cubicBezTo>
                    <a:pt x="5432" y="9901"/>
                    <a:pt x="5434" y="9898"/>
                    <a:pt x="5435" y="9896"/>
                  </a:cubicBezTo>
                  <a:cubicBezTo>
                    <a:pt x="5436" y="9894"/>
                    <a:pt x="5438" y="9891"/>
                    <a:pt x="5439" y="9889"/>
                  </a:cubicBezTo>
                  <a:cubicBezTo>
                    <a:pt x="5440" y="9891"/>
                    <a:pt x="5442" y="9894"/>
                    <a:pt x="5443" y="9896"/>
                  </a:cubicBezTo>
                  <a:cubicBezTo>
                    <a:pt x="5446" y="9898"/>
                    <a:pt x="5448" y="9901"/>
                    <a:pt x="5451" y="9904"/>
                  </a:cubicBezTo>
                  <a:lnTo>
                    <a:pt x="5455" y="9904"/>
                  </a:lnTo>
                  <a:cubicBezTo>
                    <a:pt x="5456" y="9910"/>
                    <a:pt x="5457" y="9915"/>
                    <a:pt x="5458" y="9921"/>
                  </a:cubicBezTo>
                  <a:cubicBezTo>
                    <a:pt x="5459" y="9915"/>
                    <a:pt x="5461" y="9910"/>
                    <a:pt x="5462" y="9904"/>
                  </a:cubicBezTo>
                  <a:cubicBezTo>
                    <a:pt x="5463" y="9901"/>
                    <a:pt x="5465" y="9898"/>
                    <a:pt x="5466" y="9896"/>
                  </a:cubicBezTo>
                  <a:cubicBezTo>
                    <a:pt x="5469" y="9898"/>
                    <a:pt x="5471" y="9901"/>
                    <a:pt x="5474" y="9904"/>
                  </a:cubicBezTo>
                  <a:cubicBezTo>
                    <a:pt x="5475" y="9898"/>
                    <a:pt x="5477" y="9894"/>
                    <a:pt x="5478" y="9889"/>
                  </a:cubicBezTo>
                  <a:cubicBezTo>
                    <a:pt x="5479" y="9894"/>
                    <a:pt x="5481" y="9898"/>
                    <a:pt x="5482" y="9904"/>
                  </a:cubicBezTo>
                  <a:lnTo>
                    <a:pt x="5482" y="9889"/>
                  </a:lnTo>
                  <a:cubicBezTo>
                    <a:pt x="5485" y="9894"/>
                    <a:pt x="5487" y="9898"/>
                    <a:pt x="5490" y="9904"/>
                  </a:cubicBezTo>
                  <a:cubicBezTo>
                    <a:pt x="5491" y="9901"/>
                    <a:pt x="5493" y="9898"/>
                    <a:pt x="5494" y="9896"/>
                  </a:cubicBezTo>
                  <a:lnTo>
                    <a:pt x="5498" y="9896"/>
                  </a:lnTo>
                  <a:cubicBezTo>
                    <a:pt x="5499" y="9898"/>
                    <a:pt x="5501" y="9901"/>
                    <a:pt x="5502" y="9904"/>
                  </a:cubicBezTo>
                  <a:cubicBezTo>
                    <a:pt x="5503" y="9901"/>
                    <a:pt x="5504" y="9898"/>
                    <a:pt x="5505" y="9896"/>
                  </a:cubicBezTo>
                  <a:cubicBezTo>
                    <a:pt x="5508" y="9898"/>
                    <a:pt x="5510" y="9901"/>
                    <a:pt x="5513" y="9904"/>
                  </a:cubicBezTo>
                  <a:lnTo>
                    <a:pt x="5517" y="9904"/>
                  </a:lnTo>
                  <a:lnTo>
                    <a:pt x="5521" y="9904"/>
                  </a:lnTo>
                  <a:lnTo>
                    <a:pt x="5525" y="9904"/>
                  </a:lnTo>
                  <a:cubicBezTo>
                    <a:pt x="5528" y="9901"/>
                    <a:pt x="5530" y="9898"/>
                    <a:pt x="5533" y="9896"/>
                  </a:cubicBezTo>
                  <a:cubicBezTo>
                    <a:pt x="5534" y="9901"/>
                    <a:pt x="5536" y="9907"/>
                    <a:pt x="5537" y="9912"/>
                  </a:cubicBezTo>
                  <a:cubicBezTo>
                    <a:pt x="5538" y="9910"/>
                    <a:pt x="5540" y="9907"/>
                    <a:pt x="5541" y="9904"/>
                  </a:cubicBezTo>
                  <a:cubicBezTo>
                    <a:pt x="5542" y="9896"/>
                    <a:pt x="5544" y="9889"/>
                    <a:pt x="5545" y="9881"/>
                  </a:cubicBezTo>
                  <a:cubicBezTo>
                    <a:pt x="5546" y="9891"/>
                    <a:pt x="5548" y="9901"/>
                    <a:pt x="5549" y="9912"/>
                  </a:cubicBezTo>
                  <a:cubicBezTo>
                    <a:pt x="5551" y="9909"/>
                    <a:pt x="5554" y="9907"/>
                    <a:pt x="5556" y="9904"/>
                  </a:cubicBezTo>
                  <a:cubicBezTo>
                    <a:pt x="5557" y="9898"/>
                    <a:pt x="5559" y="9894"/>
                    <a:pt x="5560" y="9889"/>
                  </a:cubicBezTo>
                  <a:cubicBezTo>
                    <a:pt x="5561" y="9891"/>
                    <a:pt x="5563" y="9894"/>
                    <a:pt x="5564" y="9896"/>
                  </a:cubicBezTo>
                  <a:cubicBezTo>
                    <a:pt x="5565" y="9894"/>
                    <a:pt x="5567" y="9891"/>
                    <a:pt x="5568" y="9889"/>
                  </a:cubicBezTo>
                  <a:cubicBezTo>
                    <a:pt x="5571" y="9894"/>
                    <a:pt x="5573" y="9898"/>
                    <a:pt x="5576" y="9904"/>
                  </a:cubicBezTo>
                  <a:cubicBezTo>
                    <a:pt x="5577" y="9907"/>
                    <a:pt x="5579" y="9910"/>
                    <a:pt x="5580" y="9912"/>
                  </a:cubicBezTo>
                  <a:cubicBezTo>
                    <a:pt x="5581" y="9910"/>
                    <a:pt x="5583" y="9907"/>
                    <a:pt x="5584" y="9904"/>
                  </a:cubicBezTo>
                  <a:cubicBezTo>
                    <a:pt x="5585" y="9907"/>
                    <a:pt x="5587" y="9910"/>
                    <a:pt x="5588" y="9912"/>
                  </a:cubicBezTo>
                  <a:cubicBezTo>
                    <a:pt x="5591" y="9910"/>
                    <a:pt x="5593" y="9907"/>
                    <a:pt x="5596" y="9904"/>
                  </a:cubicBezTo>
                  <a:lnTo>
                    <a:pt x="5600" y="9904"/>
                  </a:lnTo>
                  <a:cubicBezTo>
                    <a:pt x="5601" y="9907"/>
                    <a:pt x="5602" y="9910"/>
                    <a:pt x="5603" y="9912"/>
                  </a:cubicBezTo>
                  <a:cubicBezTo>
                    <a:pt x="5604" y="9910"/>
                    <a:pt x="5606" y="9907"/>
                    <a:pt x="5607" y="9904"/>
                  </a:cubicBezTo>
                  <a:cubicBezTo>
                    <a:pt x="5610" y="9901"/>
                    <a:pt x="5612" y="9898"/>
                    <a:pt x="5615" y="9896"/>
                  </a:cubicBezTo>
                  <a:lnTo>
                    <a:pt x="5619" y="9896"/>
                  </a:lnTo>
                  <a:cubicBezTo>
                    <a:pt x="5620" y="9898"/>
                    <a:pt x="5622" y="9901"/>
                    <a:pt x="5623" y="9904"/>
                  </a:cubicBezTo>
                  <a:lnTo>
                    <a:pt x="5627" y="9904"/>
                  </a:lnTo>
                  <a:lnTo>
                    <a:pt x="5631" y="9904"/>
                  </a:lnTo>
                  <a:lnTo>
                    <a:pt x="5639" y="9904"/>
                  </a:lnTo>
                  <a:cubicBezTo>
                    <a:pt x="5640" y="9901"/>
                    <a:pt x="5642" y="9898"/>
                    <a:pt x="5643" y="9896"/>
                  </a:cubicBezTo>
                  <a:cubicBezTo>
                    <a:pt x="5644" y="9894"/>
                    <a:pt x="5646" y="9891"/>
                    <a:pt x="5647" y="9889"/>
                  </a:cubicBezTo>
                  <a:cubicBezTo>
                    <a:pt x="5648" y="9894"/>
                    <a:pt x="5649" y="9898"/>
                    <a:pt x="5650" y="9904"/>
                  </a:cubicBezTo>
                  <a:cubicBezTo>
                    <a:pt x="5653" y="9898"/>
                    <a:pt x="5655" y="9894"/>
                    <a:pt x="5658" y="9889"/>
                  </a:cubicBezTo>
                  <a:cubicBezTo>
                    <a:pt x="5659" y="9896"/>
                    <a:pt x="5661" y="9904"/>
                    <a:pt x="5662" y="9912"/>
                  </a:cubicBezTo>
                  <a:cubicBezTo>
                    <a:pt x="5663" y="9910"/>
                    <a:pt x="5665" y="9907"/>
                    <a:pt x="5666" y="9904"/>
                  </a:cubicBezTo>
                  <a:lnTo>
                    <a:pt x="5670" y="9904"/>
                  </a:lnTo>
                  <a:lnTo>
                    <a:pt x="5674" y="9904"/>
                  </a:lnTo>
                  <a:lnTo>
                    <a:pt x="5678" y="9904"/>
                  </a:lnTo>
                  <a:cubicBezTo>
                    <a:pt x="5679" y="9901"/>
                    <a:pt x="5681" y="9898"/>
                    <a:pt x="5682" y="9896"/>
                  </a:cubicBezTo>
                  <a:cubicBezTo>
                    <a:pt x="5683" y="9894"/>
                    <a:pt x="5685" y="9891"/>
                    <a:pt x="5686" y="9889"/>
                  </a:cubicBezTo>
                  <a:cubicBezTo>
                    <a:pt x="5687" y="9891"/>
                    <a:pt x="5689" y="9894"/>
                    <a:pt x="5690" y="9896"/>
                  </a:cubicBezTo>
                  <a:lnTo>
                    <a:pt x="5697" y="9896"/>
                  </a:lnTo>
                  <a:cubicBezTo>
                    <a:pt x="5698" y="9894"/>
                    <a:pt x="5700" y="9891"/>
                    <a:pt x="5701" y="9889"/>
                  </a:cubicBezTo>
                  <a:cubicBezTo>
                    <a:pt x="5702" y="9886"/>
                    <a:pt x="5704" y="9883"/>
                    <a:pt x="5705" y="9881"/>
                  </a:cubicBezTo>
                  <a:cubicBezTo>
                    <a:pt x="5706" y="9886"/>
                    <a:pt x="5708" y="9891"/>
                    <a:pt x="5709" y="9896"/>
                  </a:cubicBezTo>
                  <a:lnTo>
                    <a:pt x="5713" y="9896"/>
                  </a:lnTo>
                  <a:lnTo>
                    <a:pt x="5721" y="9896"/>
                  </a:lnTo>
                  <a:cubicBezTo>
                    <a:pt x="5722" y="9894"/>
                    <a:pt x="5724" y="9891"/>
                    <a:pt x="5725" y="9889"/>
                  </a:cubicBezTo>
                  <a:cubicBezTo>
                    <a:pt x="5726" y="9891"/>
                    <a:pt x="5728" y="9894"/>
                    <a:pt x="5729" y="9896"/>
                  </a:cubicBezTo>
                  <a:lnTo>
                    <a:pt x="5733" y="9896"/>
                  </a:lnTo>
                  <a:lnTo>
                    <a:pt x="5737" y="9896"/>
                  </a:lnTo>
                  <a:cubicBezTo>
                    <a:pt x="5740" y="9891"/>
                    <a:pt x="5742" y="9886"/>
                    <a:pt x="5745" y="9881"/>
                  </a:cubicBezTo>
                  <a:lnTo>
                    <a:pt x="5748" y="9896"/>
                  </a:lnTo>
                  <a:cubicBezTo>
                    <a:pt x="5749" y="9898"/>
                    <a:pt x="5751" y="9901"/>
                    <a:pt x="5752" y="9904"/>
                  </a:cubicBezTo>
                  <a:cubicBezTo>
                    <a:pt x="5753" y="9901"/>
                    <a:pt x="5755" y="9898"/>
                    <a:pt x="5756" y="9896"/>
                  </a:cubicBezTo>
                  <a:cubicBezTo>
                    <a:pt x="5759" y="9891"/>
                    <a:pt x="5761" y="9886"/>
                    <a:pt x="5764" y="9881"/>
                  </a:cubicBezTo>
                  <a:lnTo>
                    <a:pt x="5768" y="9881"/>
                  </a:lnTo>
                  <a:lnTo>
                    <a:pt x="5768" y="9872"/>
                  </a:lnTo>
                  <a:lnTo>
                    <a:pt x="5772" y="9872"/>
                  </a:lnTo>
                  <a:cubicBezTo>
                    <a:pt x="5773" y="9875"/>
                    <a:pt x="5775" y="9877"/>
                    <a:pt x="5776" y="9881"/>
                  </a:cubicBezTo>
                  <a:cubicBezTo>
                    <a:pt x="5779" y="9877"/>
                    <a:pt x="5781" y="9875"/>
                    <a:pt x="5784" y="9872"/>
                  </a:cubicBezTo>
                  <a:lnTo>
                    <a:pt x="5788" y="9872"/>
                  </a:lnTo>
                  <a:lnTo>
                    <a:pt x="5792" y="9872"/>
                  </a:lnTo>
                  <a:lnTo>
                    <a:pt x="5795" y="9872"/>
                  </a:lnTo>
                  <a:cubicBezTo>
                    <a:pt x="5798" y="9875"/>
                    <a:pt x="5800" y="9877"/>
                    <a:pt x="5803" y="9881"/>
                  </a:cubicBezTo>
                  <a:lnTo>
                    <a:pt x="5807" y="9881"/>
                  </a:lnTo>
                  <a:cubicBezTo>
                    <a:pt x="5808" y="9883"/>
                    <a:pt x="5810" y="9886"/>
                    <a:pt x="5811" y="9889"/>
                  </a:cubicBezTo>
                  <a:cubicBezTo>
                    <a:pt x="5812" y="9886"/>
                    <a:pt x="5814" y="9883"/>
                    <a:pt x="5815" y="9881"/>
                  </a:cubicBezTo>
                  <a:cubicBezTo>
                    <a:pt x="5816" y="9877"/>
                    <a:pt x="5818" y="9875"/>
                    <a:pt x="5819" y="9872"/>
                  </a:cubicBezTo>
                  <a:cubicBezTo>
                    <a:pt x="5822" y="9875"/>
                    <a:pt x="5824" y="9877"/>
                    <a:pt x="5827" y="9881"/>
                  </a:cubicBezTo>
                  <a:cubicBezTo>
                    <a:pt x="5828" y="9875"/>
                    <a:pt x="5830" y="9869"/>
                    <a:pt x="5831" y="9865"/>
                  </a:cubicBezTo>
                  <a:cubicBezTo>
                    <a:pt x="5832" y="9863"/>
                    <a:pt x="5834" y="9860"/>
                    <a:pt x="5835" y="9857"/>
                  </a:cubicBezTo>
                  <a:cubicBezTo>
                    <a:pt x="5836" y="9863"/>
                    <a:pt x="5838" y="9867"/>
                    <a:pt x="5839" y="9872"/>
                  </a:cubicBezTo>
                  <a:cubicBezTo>
                    <a:pt x="5841" y="9867"/>
                    <a:pt x="5844" y="9863"/>
                    <a:pt x="5846" y="9857"/>
                  </a:cubicBezTo>
                  <a:cubicBezTo>
                    <a:pt x="5847" y="9854"/>
                    <a:pt x="5849" y="9852"/>
                    <a:pt x="5850" y="9849"/>
                  </a:cubicBezTo>
                  <a:lnTo>
                    <a:pt x="5854" y="9849"/>
                  </a:lnTo>
                  <a:lnTo>
                    <a:pt x="5858" y="9849"/>
                  </a:lnTo>
                  <a:cubicBezTo>
                    <a:pt x="5859" y="9846"/>
                    <a:pt x="5861" y="9843"/>
                    <a:pt x="5862" y="9840"/>
                  </a:cubicBezTo>
                  <a:cubicBezTo>
                    <a:pt x="5863" y="9838"/>
                    <a:pt x="5865" y="9835"/>
                    <a:pt x="5866" y="9833"/>
                  </a:cubicBezTo>
                  <a:cubicBezTo>
                    <a:pt x="5867" y="9838"/>
                    <a:pt x="5869" y="9842"/>
                    <a:pt x="5870" y="9849"/>
                  </a:cubicBezTo>
                  <a:cubicBezTo>
                    <a:pt x="5871" y="9842"/>
                    <a:pt x="5873" y="9838"/>
                    <a:pt x="5874" y="9833"/>
                  </a:cubicBezTo>
                  <a:lnTo>
                    <a:pt x="5878" y="9833"/>
                  </a:lnTo>
                  <a:cubicBezTo>
                    <a:pt x="5881" y="9831"/>
                    <a:pt x="5883" y="9827"/>
                    <a:pt x="5886" y="9824"/>
                  </a:cubicBezTo>
                  <a:cubicBezTo>
                    <a:pt x="5887" y="9822"/>
                    <a:pt x="5888" y="9819"/>
                    <a:pt x="5889" y="9817"/>
                  </a:cubicBezTo>
                  <a:cubicBezTo>
                    <a:pt x="5890" y="9809"/>
                    <a:pt x="5892" y="9802"/>
                    <a:pt x="5893" y="9793"/>
                  </a:cubicBezTo>
                  <a:cubicBezTo>
                    <a:pt x="5894" y="9791"/>
                    <a:pt x="5896" y="9788"/>
                    <a:pt x="5897" y="9786"/>
                  </a:cubicBezTo>
                  <a:cubicBezTo>
                    <a:pt x="5898" y="9783"/>
                    <a:pt x="5900" y="9780"/>
                    <a:pt x="5901" y="9778"/>
                  </a:cubicBezTo>
                  <a:cubicBezTo>
                    <a:pt x="5904" y="9771"/>
                    <a:pt x="5906" y="9766"/>
                    <a:pt x="5909" y="9761"/>
                  </a:cubicBezTo>
                  <a:cubicBezTo>
                    <a:pt x="5910" y="9748"/>
                    <a:pt x="5912" y="9734"/>
                    <a:pt x="5913" y="9721"/>
                  </a:cubicBezTo>
                  <a:cubicBezTo>
                    <a:pt x="5914" y="9716"/>
                    <a:pt x="5916" y="9711"/>
                    <a:pt x="5917" y="9706"/>
                  </a:cubicBezTo>
                  <a:lnTo>
                    <a:pt x="5921" y="9706"/>
                  </a:lnTo>
                  <a:cubicBezTo>
                    <a:pt x="5924" y="9700"/>
                    <a:pt x="5926" y="9695"/>
                    <a:pt x="5929" y="9689"/>
                  </a:cubicBezTo>
                  <a:cubicBezTo>
                    <a:pt x="5930" y="9684"/>
                    <a:pt x="5932" y="9680"/>
                    <a:pt x="5933" y="9674"/>
                  </a:cubicBezTo>
                  <a:cubicBezTo>
                    <a:pt x="5934" y="9662"/>
                    <a:pt x="5936" y="9652"/>
                    <a:pt x="5937" y="9642"/>
                  </a:cubicBezTo>
                  <a:cubicBezTo>
                    <a:pt x="5938" y="9629"/>
                    <a:pt x="5939" y="9615"/>
                    <a:pt x="5940" y="9602"/>
                  </a:cubicBezTo>
                  <a:cubicBezTo>
                    <a:pt x="5941" y="9599"/>
                    <a:pt x="5943" y="9596"/>
                    <a:pt x="5944" y="9594"/>
                  </a:cubicBezTo>
                  <a:cubicBezTo>
                    <a:pt x="5947" y="9586"/>
                    <a:pt x="5949" y="9578"/>
                    <a:pt x="5952" y="9570"/>
                  </a:cubicBezTo>
                  <a:cubicBezTo>
                    <a:pt x="5953" y="9562"/>
                    <a:pt x="5955" y="9554"/>
                    <a:pt x="5956" y="9547"/>
                  </a:cubicBezTo>
                  <a:lnTo>
                    <a:pt x="5956" y="9522"/>
                  </a:lnTo>
                  <a:cubicBezTo>
                    <a:pt x="5957" y="9512"/>
                    <a:pt x="5959" y="9501"/>
                    <a:pt x="5960" y="9490"/>
                  </a:cubicBezTo>
                  <a:cubicBezTo>
                    <a:pt x="5963" y="9486"/>
                    <a:pt x="5965" y="9480"/>
                    <a:pt x="5968" y="9475"/>
                  </a:cubicBezTo>
                  <a:cubicBezTo>
                    <a:pt x="5969" y="9459"/>
                    <a:pt x="5971" y="9443"/>
                    <a:pt x="5972" y="9428"/>
                  </a:cubicBezTo>
                  <a:cubicBezTo>
                    <a:pt x="5973" y="9414"/>
                    <a:pt x="5975" y="9401"/>
                    <a:pt x="5976" y="9387"/>
                  </a:cubicBezTo>
                  <a:cubicBezTo>
                    <a:pt x="5977" y="9377"/>
                    <a:pt x="5979" y="9365"/>
                    <a:pt x="5980" y="9355"/>
                  </a:cubicBezTo>
                  <a:cubicBezTo>
                    <a:pt x="5981" y="9345"/>
                    <a:pt x="5983" y="9333"/>
                    <a:pt x="5984" y="9324"/>
                  </a:cubicBezTo>
                  <a:cubicBezTo>
                    <a:pt x="5986" y="9310"/>
                    <a:pt x="5989" y="9297"/>
                    <a:pt x="5991" y="9283"/>
                  </a:cubicBezTo>
                  <a:cubicBezTo>
                    <a:pt x="5992" y="9270"/>
                    <a:pt x="5994" y="9257"/>
                    <a:pt x="5995" y="9243"/>
                  </a:cubicBezTo>
                  <a:cubicBezTo>
                    <a:pt x="5996" y="9233"/>
                    <a:pt x="5998" y="9223"/>
                    <a:pt x="5999" y="9212"/>
                  </a:cubicBezTo>
                  <a:cubicBezTo>
                    <a:pt x="6000" y="9202"/>
                    <a:pt x="6002" y="9191"/>
                    <a:pt x="6003" y="9179"/>
                  </a:cubicBezTo>
                  <a:cubicBezTo>
                    <a:pt x="6006" y="9167"/>
                    <a:pt x="6008" y="9153"/>
                    <a:pt x="6011" y="9140"/>
                  </a:cubicBezTo>
                  <a:cubicBezTo>
                    <a:pt x="6012" y="9133"/>
                    <a:pt x="6014" y="9124"/>
                    <a:pt x="6015" y="9117"/>
                  </a:cubicBezTo>
                  <a:cubicBezTo>
                    <a:pt x="6016" y="9108"/>
                    <a:pt x="6018" y="9100"/>
                    <a:pt x="6019" y="9092"/>
                  </a:cubicBezTo>
                  <a:cubicBezTo>
                    <a:pt x="6020" y="9075"/>
                    <a:pt x="6022" y="9061"/>
                    <a:pt x="6023" y="9045"/>
                  </a:cubicBezTo>
                  <a:cubicBezTo>
                    <a:pt x="6024" y="9036"/>
                    <a:pt x="6026" y="9029"/>
                    <a:pt x="6027" y="9020"/>
                  </a:cubicBezTo>
                  <a:cubicBezTo>
                    <a:pt x="6029" y="9015"/>
                    <a:pt x="6032" y="9011"/>
                    <a:pt x="6034" y="9004"/>
                  </a:cubicBezTo>
                  <a:cubicBezTo>
                    <a:pt x="6035" y="8997"/>
                    <a:pt x="6037" y="8989"/>
                    <a:pt x="6038" y="8982"/>
                  </a:cubicBezTo>
                  <a:lnTo>
                    <a:pt x="6042" y="8974"/>
                  </a:lnTo>
                  <a:cubicBezTo>
                    <a:pt x="6043" y="8965"/>
                    <a:pt x="6045" y="8957"/>
                    <a:pt x="6046" y="8950"/>
                  </a:cubicBezTo>
                  <a:cubicBezTo>
                    <a:pt x="6049" y="8947"/>
                    <a:pt x="6051" y="8944"/>
                    <a:pt x="6054" y="8941"/>
                  </a:cubicBezTo>
                  <a:lnTo>
                    <a:pt x="6054" y="8932"/>
                  </a:lnTo>
                  <a:cubicBezTo>
                    <a:pt x="6055" y="8925"/>
                    <a:pt x="6057" y="8919"/>
                    <a:pt x="6058" y="8910"/>
                  </a:cubicBezTo>
                  <a:cubicBezTo>
                    <a:pt x="6059" y="8914"/>
                    <a:pt x="6061" y="8921"/>
                    <a:pt x="6062" y="8925"/>
                  </a:cubicBezTo>
                  <a:cubicBezTo>
                    <a:pt x="6063" y="8923"/>
                    <a:pt x="6065" y="8920"/>
                    <a:pt x="6066" y="8917"/>
                  </a:cubicBezTo>
                  <a:lnTo>
                    <a:pt x="6074" y="8917"/>
                  </a:lnTo>
                  <a:cubicBezTo>
                    <a:pt x="6075" y="8914"/>
                    <a:pt x="6077" y="8912"/>
                    <a:pt x="6078" y="8910"/>
                  </a:cubicBezTo>
                  <a:lnTo>
                    <a:pt x="6082" y="8910"/>
                  </a:lnTo>
                  <a:cubicBezTo>
                    <a:pt x="6083" y="8919"/>
                    <a:pt x="6084" y="8925"/>
                    <a:pt x="6085" y="8932"/>
                  </a:cubicBezTo>
                  <a:lnTo>
                    <a:pt x="6089" y="8932"/>
                  </a:lnTo>
                  <a:cubicBezTo>
                    <a:pt x="6092" y="8938"/>
                    <a:pt x="6094" y="8944"/>
                    <a:pt x="6097" y="8950"/>
                  </a:cubicBezTo>
                  <a:cubicBezTo>
                    <a:pt x="6098" y="8957"/>
                    <a:pt x="6100" y="8965"/>
                    <a:pt x="6101" y="8974"/>
                  </a:cubicBezTo>
                  <a:cubicBezTo>
                    <a:pt x="6102" y="8980"/>
                    <a:pt x="6104" y="8984"/>
                    <a:pt x="6105" y="8989"/>
                  </a:cubicBezTo>
                  <a:cubicBezTo>
                    <a:pt x="6106" y="9002"/>
                    <a:pt x="6108" y="9016"/>
                    <a:pt x="6109" y="9029"/>
                  </a:cubicBezTo>
                  <a:cubicBezTo>
                    <a:pt x="6112" y="9039"/>
                    <a:pt x="6114" y="9051"/>
                    <a:pt x="6117" y="9061"/>
                  </a:cubicBezTo>
                  <a:cubicBezTo>
                    <a:pt x="6118" y="9071"/>
                    <a:pt x="6120" y="9083"/>
                    <a:pt x="6121" y="9092"/>
                  </a:cubicBezTo>
                  <a:cubicBezTo>
                    <a:pt x="6122" y="9100"/>
                    <a:pt x="6124" y="9108"/>
                    <a:pt x="6125" y="9117"/>
                  </a:cubicBezTo>
                  <a:cubicBezTo>
                    <a:pt x="6126" y="9126"/>
                    <a:pt x="6128" y="9138"/>
                    <a:pt x="6129" y="9149"/>
                  </a:cubicBezTo>
                  <a:cubicBezTo>
                    <a:pt x="6130" y="9162"/>
                    <a:pt x="6131" y="9176"/>
                    <a:pt x="6132" y="9189"/>
                  </a:cubicBezTo>
                  <a:cubicBezTo>
                    <a:pt x="6135" y="9196"/>
                    <a:pt x="6137" y="9204"/>
                    <a:pt x="6140" y="9212"/>
                  </a:cubicBezTo>
                  <a:cubicBezTo>
                    <a:pt x="6141" y="9225"/>
                    <a:pt x="6143" y="9239"/>
                    <a:pt x="6144" y="9251"/>
                  </a:cubicBezTo>
                  <a:cubicBezTo>
                    <a:pt x="6145" y="9259"/>
                    <a:pt x="6147" y="9268"/>
                    <a:pt x="6148" y="9275"/>
                  </a:cubicBezTo>
                  <a:lnTo>
                    <a:pt x="6148" y="9308"/>
                  </a:lnTo>
                  <a:cubicBezTo>
                    <a:pt x="6151" y="9320"/>
                    <a:pt x="6153" y="9334"/>
                    <a:pt x="6156" y="9347"/>
                  </a:cubicBezTo>
                  <a:cubicBezTo>
                    <a:pt x="6157" y="9358"/>
                    <a:pt x="6159" y="9369"/>
                    <a:pt x="6160" y="9379"/>
                  </a:cubicBezTo>
                  <a:cubicBezTo>
                    <a:pt x="6161" y="9389"/>
                    <a:pt x="6163" y="9401"/>
                    <a:pt x="6164" y="9411"/>
                  </a:cubicBezTo>
                  <a:cubicBezTo>
                    <a:pt x="6166" y="9428"/>
                    <a:pt x="6170" y="9468"/>
                    <a:pt x="6172" y="9482"/>
                  </a:cubicBezTo>
                  <a:cubicBezTo>
                    <a:pt x="6174" y="9488"/>
                    <a:pt x="6177" y="9492"/>
                    <a:pt x="6179" y="9498"/>
                  </a:cubicBezTo>
                  <a:cubicBezTo>
                    <a:pt x="6180" y="9514"/>
                    <a:pt x="6182" y="9529"/>
                    <a:pt x="6183" y="9547"/>
                  </a:cubicBezTo>
                  <a:cubicBezTo>
                    <a:pt x="6184" y="9554"/>
                    <a:pt x="6186" y="9562"/>
                    <a:pt x="6187" y="9570"/>
                  </a:cubicBezTo>
                  <a:cubicBezTo>
                    <a:pt x="6188" y="9580"/>
                    <a:pt x="6190" y="9592"/>
                    <a:pt x="6191" y="9602"/>
                  </a:cubicBezTo>
                  <a:cubicBezTo>
                    <a:pt x="6194" y="9605"/>
                    <a:pt x="6196" y="9608"/>
                    <a:pt x="6199" y="9610"/>
                  </a:cubicBezTo>
                  <a:cubicBezTo>
                    <a:pt x="6200" y="9626"/>
                    <a:pt x="6202" y="9642"/>
                    <a:pt x="6203" y="9657"/>
                  </a:cubicBezTo>
                  <a:cubicBezTo>
                    <a:pt x="6204" y="9666"/>
                    <a:pt x="6206" y="9674"/>
                    <a:pt x="6207" y="9682"/>
                  </a:cubicBezTo>
                  <a:cubicBezTo>
                    <a:pt x="6208" y="9689"/>
                    <a:pt x="6210" y="9698"/>
                    <a:pt x="6211" y="9706"/>
                  </a:cubicBezTo>
                  <a:lnTo>
                    <a:pt x="6215" y="9714"/>
                  </a:lnTo>
                  <a:cubicBezTo>
                    <a:pt x="6218" y="9718"/>
                    <a:pt x="6220" y="9725"/>
                    <a:pt x="6223" y="9729"/>
                  </a:cubicBezTo>
                  <a:cubicBezTo>
                    <a:pt x="6224" y="9740"/>
                    <a:pt x="6225" y="9751"/>
                    <a:pt x="6226" y="9761"/>
                  </a:cubicBezTo>
                  <a:cubicBezTo>
                    <a:pt x="6227" y="9768"/>
                    <a:pt x="6229" y="9778"/>
                    <a:pt x="6230" y="9786"/>
                  </a:cubicBezTo>
                  <a:cubicBezTo>
                    <a:pt x="6231" y="9793"/>
                    <a:pt x="6233" y="9801"/>
                    <a:pt x="6234" y="9809"/>
                  </a:cubicBezTo>
                  <a:lnTo>
                    <a:pt x="6242" y="9809"/>
                  </a:lnTo>
                  <a:cubicBezTo>
                    <a:pt x="6243" y="9815"/>
                    <a:pt x="6245" y="9819"/>
                    <a:pt x="6246" y="9824"/>
                  </a:cubicBezTo>
                  <a:cubicBezTo>
                    <a:pt x="6247" y="9827"/>
                    <a:pt x="6249" y="9831"/>
                    <a:pt x="6250" y="9833"/>
                  </a:cubicBezTo>
                  <a:cubicBezTo>
                    <a:pt x="6251" y="9835"/>
                    <a:pt x="6253" y="9838"/>
                    <a:pt x="6254" y="9840"/>
                  </a:cubicBezTo>
                  <a:cubicBezTo>
                    <a:pt x="6257" y="9838"/>
                    <a:pt x="6259" y="9835"/>
                    <a:pt x="6262" y="9833"/>
                  </a:cubicBezTo>
                  <a:cubicBezTo>
                    <a:pt x="6263" y="9838"/>
                    <a:pt x="6265" y="9842"/>
                    <a:pt x="6266" y="9849"/>
                  </a:cubicBezTo>
                  <a:cubicBezTo>
                    <a:pt x="6267" y="9855"/>
                    <a:pt x="6269" y="9860"/>
                    <a:pt x="6270" y="9865"/>
                  </a:cubicBezTo>
                  <a:cubicBezTo>
                    <a:pt x="6271" y="9867"/>
                    <a:pt x="6273" y="9870"/>
                    <a:pt x="6274" y="9872"/>
                  </a:cubicBezTo>
                  <a:cubicBezTo>
                    <a:pt x="6276" y="9875"/>
                    <a:pt x="6279" y="9877"/>
                    <a:pt x="6281" y="9881"/>
                  </a:cubicBezTo>
                  <a:lnTo>
                    <a:pt x="6285" y="9881"/>
                  </a:lnTo>
                  <a:cubicBezTo>
                    <a:pt x="6286" y="9883"/>
                    <a:pt x="6288" y="9886"/>
                    <a:pt x="6289" y="9889"/>
                  </a:cubicBezTo>
                  <a:lnTo>
                    <a:pt x="6293" y="9889"/>
                  </a:lnTo>
                  <a:cubicBezTo>
                    <a:pt x="6294" y="9894"/>
                    <a:pt x="6296" y="9898"/>
                    <a:pt x="6297" y="9904"/>
                  </a:cubicBezTo>
                  <a:lnTo>
                    <a:pt x="6305" y="9904"/>
                  </a:lnTo>
                  <a:lnTo>
                    <a:pt x="6309" y="9904"/>
                  </a:lnTo>
                  <a:lnTo>
                    <a:pt x="6313" y="9904"/>
                  </a:lnTo>
                  <a:cubicBezTo>
                    <a:pt x="6314" y="9907"/>
                    <a:pt x="6316" y="9910"/>
                    <a:pt x="6317" y="9912"/>
                  </a:cubicBezTo>
                  <a:cubicBezTo>
                    <a:pt x="6319" y="9919"/>
                    <a:pt x="6322" y="9923"/>
                    <a:pt x="6324" y="9928"/>
                  </a:cubicBezTo>
                  <a:cubicBezTo>
                    <a:pt x="6325" y="9923"/>
                    <a:pt x="6327" y="9919"/>
                    <a:pt x="6328" y="9912"/>
                  </a:cubicBezTo>
                  <a:cubicBezTo>
                    <a:pt x="6329" y="9910"/>
                    <a:pt x="6331" y="9907"/>
                    <a:pt x="6332" y="9904"/>
                  </a:cubicBezTo>
                  <a:lnTo>
                    <a:pt x="6336" y="9904"/>
                  </a:lnTo>
                  <a:lnTo>
                    <a:pt x="6336" y="9912"/>
                  </a:lnTo>
                  <a:cubicBezTo>
                    <a:pt x="6339" y="9915"/>
                    <a:pt x="6341" y="9919"/>
                    <a:pt x="6344" y="9921"/>
                  </a:cubicBezTo>
                  <a:cubicBezTo>
                    <a:pt x="6345" y="9915"/>
                    <a:pt x="6347" y="9910"/>
                    <a:pt x="6348" y="9904"/>
                  </a:cubicBezTo>
                  <a:lnTo>
                    <a:pt x="6352" y="9904"/>
                  </a:lnTo>
                  <a:cubicBezTo>
                    <a:pt x="6353" y="9912"/>
                    <a:pt x="6355" y="9921"/>
                    <a:pt x="6356" y="9928"/>
                  </a:cubicBezTo>
                  <a:cubicBezTo>
                    <a:pt x="6359" y="9921"/>
                    <a:pt x="6361" y="9912"/>
                    <a:pt x="6364" y="9904"/>
                  </a:cubicBezTo>
                  <a:cubicBezTo>
                    <a:pt x="6365" y="9910"/>
                    <a:pt x="6367" y="9915"/>
                    <a:pt x="6368" y="9921"/>
                  </a:cubicBezTo>
                  <a:cubicBezTo>
                    <a:pt x="6369" y="9915"/>
                    <a:pt x="6370" y="9910"/>
                    <a:pt x="6371" y="9904"/>
                  </a:cubicBezTo>
                  <a:cubicBezTo>
                    <a:pt x="6372" y="9907"/>
                    <a:pt x="6374" y="9910"/>
                    <a:pt x="6375" y="9912"/>
                  </a:cubicBezTo>
                  <a:lnTo>
                    <a:pt x="6379" y="9912"/>
                  </a:lnTo>
                  <a:lnTo>
                    <a:pt x="6387" y="9912"/>
                  </a:lnTo>
                  <a:cubicBezTo>
                    <a:pt x="6388" y="9915"/>
                    <a:pt x="6390" y="9919"/>
                    <a:pt x="6391" y="9921"/>
                  </a:cubicBezTo>
                  <a:cubicBezTo>
                    <a:pt x="6392" y="9923"/>
                    <a:pt x="6394" y="9926"/>
                    <a:pt x="6395" y="9928"/>
                  </a:cubicBezTo>
                  <a:cubicBezTo>
                    <a:pt x="6396" y="9931"/>
                    <a:pt x="6398" y="9934"/>
                    <a:pt x="6399" y="9937"/>
                  </a:cubicBezTo>
                  <a:cubicBezTo>
                    <a:pt x="6402" y="9935"/>
                    <a:pt x="6404" y="9930"/>
                    <a:pt x="6407" y="9928"/>
                  </a:cubicBezTo>
                  <a:cubicBezTo>
                    <a:pt x="6408" y="9926"/>
                    <a:pt x="6410" y="9923"/>
                    <a:pt x="6411" y="9921"/>
                  </a:cubicBezTo>
                  <a:lnTo>
                    <a:pt x="6415" y="9921"/>
                  </a:lnTo>
                  <a:cubicBezTo>
                    <a:pt x="6416" y="9919"/>
                    <a:pt x="6417" y="9915"/>
                    <a:pt x="6418" y="9912"/>
                  </a:cubicBezTo>
                  <a:cubicBezTo>
                    <a:pt x="6419" y="9915"/>
                    <a:pt x="6421" y="9919"/>
                    <a:pt x="6422" y="9921"/>
                  </a:cubicBezTo>
                  <a:lnTo>
                    <a:pt x="6430" y="9921"/>
                  </a:lnTo>
                  <a:lnTo>
                    <a:pt x="6434" y="9921"/>
                  </a:lnTo>
                  <a:lnTo>
                    <a:pt x="6434" y="9904"/>
                  </a:lnTo>
                  <a:lnTo>
                    <a:pt x="6438" y="9904"/>
                  </a:lnTo>
                  <a:cubicBezTo>
                    <a:pt x="6441" y="9912"/>
                    <a:pt x="6443" y="9921"/>
                    <a:pt x="6446" y="9928"/>
                  </a:cubicBezTo>
                  <a:cubicBezTo>
                    <a:pt x="6447" y="9923"/>
                    <a:pt x="6449" y="9919"/>
                    <a:pt x="6450" y="9912"/>
                  </a:cubicBezTo>
                  <a:cubicBezTo>
                    <a:pt x="6451" y="9915"/>
                    <a:pt x="6453" y="9919"/>
                    <a:pt x="6454" y="9921"/>
                  </a:cubicBezTo>
                  <a:cubicBezTo>
                    <a:pt x="6455" y="9915"/>
                    <a:pt x="6457" y="9910"/>
                    <a:pt x="6458" y="9904"/>
                  </a:cubicBezTo>
                  <a:lnTo>
                    <a:pt x="6462" y="9904"/>
                  </a:lnTo>
                  <a:cubicBezTo>
                    <a:pt x="6464" y="9910"/>
                    <a:pt x="6467" y="9915"/>
                    <a:pt x="6469" y="9921"/>
                  </a:cubicBezTo>
                  <a:cubicBezTo>
                    <a:pt x="6470" y="9923"/>
                    <a:pt x="6472" y="9926"/>
                    <a:pt x="6473" y="9928"/>
                  </a:cubicBezTo>
                  <a:cubicBezTo>
                    <a:pt x="6474" y="9926"/>
                    <a:pt x="6476" y="9923"/>
                    <a:pt x="6477" y="9921"/>
                  </a:cubicBezTo>
                  <a:lnTo>
                    <a:pt x="6481" y="9921"/>
                  </a:lnTo>
                  <a:cubicBezTo>
                    <a:pt x="6482" y="9923"/>
                    <a:pt x="6484" y="9926"/>
                    <a:pt x="6485" y="9928"/>
                  </a:cubicBezTo>
                  <a:cubicBezTo>
                    <a:pt x="6488" y="9926"/>
                    <a:pt x="6490" y="9923"/>
                    <a:pt x="6493" y="9921"/>
                  </a:cubicBezTo>
                  <a:lnTo>
                    <a:pt x="6497" y="9921"/>
                  </a:lnTo>
                  <a:lnTo>
                    <a:pt x="6501" y="9921"/>
                  </a:lnTo>
                  <a:lnTo>
                    <a:pt x="6505" y="9921"/>
                  </a:lnTo>
                  <a:lnTo>
                    <a:pt x="6513" y="9921"/>
                  </a:lnTo>
                  <a:lnTo>
                    <a:pt x="6516" y="9921"/>
                  </a:lnTo>
                  <a:cubicBezTo>
                    <a:pt x="6517" y="9915"/>
                    <a:pt x="6519" y="9910"/>
                    <a:pt x="6520" y="9904"/>
                  </a:cubicBezTo>
                  <a:lnTo>
                    <a:pt x="6524" y="9904"/>
                  </a:lnTo>
                  <a:lnTo>
                    <a:pt x="6528" y="9904"/>
                  </a:lnTo>
                  <a:cubicBezTo>
                    <a:pt x="6529" y="9912"/>
                    <a:pt x="6531" y="9921"/>
                    <a:pt x="6532" y="9928"/>
                  </a:cubicBezTo>
                  <a:cubicBezTo>
                    <a:pt x="6533" y="9926"/>
                    <a:pt x="6535" y="9923"/>
                    <a:pt x="6536" y="9921"/>
                  </a:cubicBezTo>
                  <a:cubicBezTo>
                    <a:pt x="6537" y="9919"/>
                    <a:pt x="6539" y="9915"/>
                    <a:pt x="6540" y="9912"/>
                  </a:cubicBezTo>
                  <a:lnTo>
                    <a:pt x="6544" y="9912"/>
                  </a:lnTo>
                  <a:cubicBezTo>
                    <a:pt x="6547" y="9915"/>
                    <a:pt x="6549" y="9919"/>
                    <a:pt x="6552" y="9921"/>
                  </a:cubicBezTo>
                  <a:lnTo>
                    <a:pt x="6556" y="9921"/>
                  </a:lnTo>
                  <a:lnTo>
                    <a:pt x="6560" y="9921"/>
                  </a:lnTo>
                  <a:cubicBezTo>
                    <a:pt x="6561" y="9926"/>
                    <a:pt x="6562" y="9930"/>
                    <a:pt x="6563" y="9937"/>
                  </a:cubicBezTo>
                  <a:lnTo>
                    <a:pt x="6567" y="9937"/>
                  </a:lnTo>
                  <a:cubicBezTo>
                    <a:pt x="6570" y="9930"/>
                    <a:pt x="6572" y="9926"/>
                    <a:pt x="6575" y="9921"/>
                  </a:cubicBezTo>
                  <a:cubicBezTo>
                    <a:pt x="6576" y="9923"/>
                    <a:pt x="6578" y="9926"/>
                    <a:pt x="6579" y="9928"/>
                  </a:cubicBezTo>
                  <a:cubicBezTo>
                    <a:pt x="6580" y="9931"/>
                    <a:pt x="6582" y="9934"/>
                    <a:pt x="6583" y="9937"/>
                  </a:cubicBezTo>
                  <a:cubicBezTo>
                    <a:pt x="6584" y="9930"/>
                    <a:pt x="6586" y="9926"/>
                    <a:pt x="6587" y="9921"/>
                  </a:cubicBezTo>
                  <a:lnTo>
                    <a:pt x="6595" y="9921"/>
                  </a:lnTo>
                  <a:cubicBezTo>
                    <a:pt x="6596" y="9923"/>
                    <a:pt x="6598" y="9926"/>
                    <a:pt x="6599" y="9928"/>
                  </a:cubicBezTo>
                  <a:cubicBezTo>
                    <a:pt x="6600" y="9926"/>
                    <a:pt x="6602" y="9923"/>
                    <a:pt x="6603" y="9921"/>
                  </a:cubicBezTo>
                  <a:cubicBezTo>
                    <a:pt x="6604" y="9919"/>
                    <a:pt x="6606" y="9915"/>
                    <a:pt x="6607" y="9912"/>
                  </a:cubicBezTo>
                  <a:lnTo>
                    <a:pt x="6611" y="9912"/>
                  </a:lnTo>
                  <a:lnTo>
                    <a:pt x="6618" y="9912"/>
                  </a:lnTo>
                  <a:cubicBezTo>
                    <a:pt x="6619" y="9915"/>
                    <a:pt x="6621" y="9919"/>
                    <a:pt x="6622" y="9921"/>
                  </a:cubicBezTo>
                  <a:lnTo>
                    <a:pt x="6622" y="9912"/>
                  </a:lnTo>
                  <a:lnTo>
                    <a:pt x="6626" y="9912"/>
                  </a:lnTo>
                  <a:cubicBezTo>
                    <a:pt x="6629" y="9915"/>
                    <a:pt x="6631" y="9919"/>
                    <a:pt x="6634" y="9921"/>
                  </a:cubicBezTo>
                  <a:cubicBezTo>
                    <a:pt x="6635" y="9919"/>
                    <a:pt x="6637" y="9915"/>
                    <a:pt x="6638" y="9912"/>
                  </a:cubicBezTo>
                  <a:cubicBezTo>
                    <a:pt x="6639" y="9919"/>
                    <a:pt x="6641" y="9923"/>
                    <a:pt x="6642" y="9928"/>
                  </a:cubicBezTo>
                  <a:cubicBezTo>
                    <a:pt x="6643" y="9931"/>
                    <a:pt x="6645" y="9934"/>
                    <a:pt x="6646" y="9937"/>
                  </a:cubicBezTo>
                  <a:lnTo>
                    <a:pt x="6650" y="9937"/>
                  </a:lnTo>
                  <a:cubicBezTo>
                    <a:pt x="6653" y="9930"/>
                    <a:pt x="6655" y="9926"/>
                    <a:pt x="6658" y="9921"/>
                  </a:cubicBezTo>
                  <a:lnTo>
                    <a:pt x="6661" y="9921"/>
                  </a:lnTo>
                  <a:cubicBezTo>
                    <a:pt x="6662" y="9923"/>
                    <a:pt x="6664" y="9926"/>
                    <a:pt x="6665" y="9928"/>
                  </a:cubicBezTo>
                  <a:lnTo>
                    <a:pt x="6669" y="9928"/>
                  </a:lnTo>
                  <a:cubicBezTo>
                    <a:pt x="6672" y="9923"/>
                    <a:pt x="6674" y="9919"/>
                    <a:pt x="6677" y="9912"/>
                  </a:cubicBezTo>
                  <a:lnTo>
                    <a:pt x="6681" y="9912"/>
                  </a:lnTo>
                  <a:lnTo>
                    <a:pt x="6685" y="9912"/>
                  </a:lnTo>
                  <a:cubicBezTo>
                    <a:pt x="6686" y="9915"/>
                    <a:pt x="6688" y="9919"/>
                    <a:pt x="6689" y="9921"/>
                  </a:cubicBezTo>
                  <a:cubicBezTo>
                    <a:pt x="6690" y="9915"/>
                    <a:pt x="6692" y="9910"/>
                    <a:pt x="6693" y="9904"/>
                  </a:cubicBezTo>
                  <a:cubicBezTo>
                    <a:pt x="6696" y="9907"/>
                    <a:pt x="6698" y="9910"/>
                    <a:pt x="6701" y="9912"/>
                  </a:cubicBezTo>
                  <a:lnTo>
                    <a:pt x="6705" y="9912"/>
                  </a:lnTo>
                  <a:cubicBezTo>
                    <a:pt x="6706" y="9915"/>
                    <a:pt x="6707" y="9919"/>
                    <a:pt x="6708" y="9921"/>
                  </a:cubicBezTo>
                  <a:lnTo>
                    <a:pt x="6712" y="9921"/>
                  </a:lnTo>
                  <a:cubicBezTo>
                    <a:pt x="6715" y="9919"/>
                    <a:pt x="6717" y="9915"/>
                    <a:pt x="6720" y="9912"/>
                  </a:cubicBezTo>
                  <a:lnTo>
                    <a:pt x="6724" y="9912"/>
                  </a:lnTo>
                  <a:lnTo>
                    <a:pt x="6728" y="9912"/>
                  </a:lnTo>
                  <a:cubicBezTo>
                    <a:pt x="6729" y="9919"/>
                    <a:pt x="6731" y="9923"/>
                    <a:pt x="6732" y="9928"/>
                  </a:cubicBezTo>
                  <a:cubicBezTo>
                    <a:pt x="6735" y="9926"/>
                    <a:pt x="6737" y="9923"/>
                    <a:pt x="6740" y="9921"/>
                  </a:cubicBezTo>
                  <a:cubicBezTo>
                    <a:pt x="6741" y="9923"/>
                    <a:pt x="6743" y="9926"/>
                    <a:pt x="6744" y="9928"/>
                  </a:cubicBezTo>
                  <a:cubicBezTo>
                    <a:pt x="6745" y="9931"/>
                    <a:pt x="6747" y="9934"/>
                    <a:pt x="6748" y="9937"/>
                  </a:cubicBezTo>
                  <a:cubicBezTo>
                    <a:pt x="6749" y="9930"/>
                    <a:pt x="6751" y="9926"/>
                    <a:pt x="6752" y="9921"/>
                  </a:cubicBezTo>
                  <a:cubicBezTo>
                    <a:pt x="6754" y="9917"/>
                    <a:pt x="6757" y="9915"/>
                    <a:pt x="6759" y="9912"/>
                  </a:cubicBezTo>
                  <a:cubicBezTo>
                    <a:pt x="6760" y="9919"/>
                    <a:pt x="6762" y="9923"/>
                    <a:pt x="6763" y="9928"/>
                  </a:cubicBezTo>
                  <a:cubicBezTo>
                    <a:pt x="6764" y="9926"/>
                    <a:pt x="6766" y="9923"/>
                    <a:pt x="6767" y="9921"/>
                  </a:cubicBezTo>
                  <a:cubicBezTo>
                    <a:pt x="6768" y="9919"/>
                    <a:pt x="6770" y="9915"/>
                    <a:pt x="6771" y="9912"/>
                  </a:cubicBezTo>
                  <a:cubicBezTo>
                    <a:pt x="6772" y="9910"/>
                    <a:pt x="6774" y="9907"/>
                    <a:pt x="6775" y="9904"/>
                  </a:cubicBezTo>
                  <a:lnTo>
                    <a:pt x="6783" y="9904"/>
                  </a:lnTo>
                  <a:lnTo>
                    <a:pt x="6787" y="9904"/>
                  </a:lnTo>
                  <a:lnTo>
                    <a:pt x="6791" y="9904"/>
                  </a:lnTo>
                  <a:lnTo>
                    <a:pt x="6795" y="9904"/>
                  </a:lnTo>
                  <a:lnTo>
                    <a:pt x="6803" y="9904"/>
                  </a:lnTo>
                  <a:lnTo>
                    <a:pt x="6806" y="9904"/>
                  </a:lnTo>
                  <a:lnTo>
                    <a:pt x="6810" y="9904"/>
                  </a:lnTo>
                  <a:cubicBezTo>
                    <a:pt x="6811" y="9898"/>
                    <a:pt x="6813" y="9894"/>
                    <a:pt x="6814" y="9889"/>
                  </a:cubicBezTo>
                  <a:lnTo>
                    <a:pt x="6814" y="9872"/>
                  </a:lnTo>
                  <a:cubicBezTo>
                    <a:pt x="6817" y="9877"/>
                    <a:pt x="6819" y="9884"/>
                    <a:pt x="6822" y="9889"/>
                  </a:cubicBezTo>
                  <a:cubicBezTo>
                    <a:pt x="6823" y="9891"/>
                    <a:pt x="6825" y="9894"/>
                    <a:pt x="6826" y="9896"/>
                  </a:cubicBezTo>
                  <a:cubicBezTo>
                    <a:pt x="6827" y="9891"/>
                    <a:pt x="6829" y="9886"/>
                    <a:pt x="6830" y="9881"/>
                  </a:cubicBezTo>
                  <a:cubicBezTo>
                    <a:pt x="6831" y="9883"/>
                    <a:pt x="6833" y="9886"/>
                    <a:pt x="6834" y="9889"/>
                  </a:cubicBezTo>
                  <a:cubicBezTo>
                    <a:pt x="6835" y="9886"/>
                    <a:pt x="6837" y="9883"/>
                    <a:pt x="6838" y="9881"/>
                  </a:cubicBezTo>
                  <a:cubicBezTo>
                    <a:pt x="6841" y="9871"/>
                    <a:pt x="6843" y="9865"/>
                    <a:pt x="6846" y="9857"/>
                  </a:cubicBezTo>
                  <a:cubicBezTo>
                    <a:pt x="6847" y="9860"/>
                    <a:pt x="6849" y="9863"/>
                    <a:pt x="6850" y="9865"/>
                  </a:cubicBezTo>
                  <a:cubicBezTo>
                    <a:pt x="6851" y="9863"/>
                    <a:pt x="6852" y="9860"/>
                    <a:pt x="6853" y="9857"/>
                  </a:cubicBezTo>
                  <a:cubicBezTo>
                    <a:pt x="6854" y="9860"/>
                    <a:pt x="6856" y="9863"/>
                    <a:pt x="6857" y="9865"/>
                  </a:cubicBezTo>
                  <a:cubicBezTo>
                    <a:pt x="6860" y="9857"/>
                    <a:pt x="6862" y="9849"/>
                    <a:pt x="6865" y="9840"/>
                  </a:cubicBezTo>
                  <a:lnTo>
                    <a:pt x="6869" y="9840"/>
                  </a:lnTo>
                  <a:cubicBezTo>
                    <a:pt x="6870" y="9835"/>
                    <a:pt x="6872" y="9831"/>
                    <a:pt x="6873" y="9824"/>
                  </a:cubicBezTo>
                  <a:cubicBezTo>
                    <a:pt x="6874" y="9819"/>
                    <a:pt x="6876" y="9815"/>
                    <a:pt x="6877" y="9809"/>
                  </a:cubicBezTo>
                  <a:lnTo>
                    <a:pt x="6881" y="9809"/>
                  </a:lnTo>
                  <a:cubicBezTo>
                    <a:pt x="6884" y="9806"/>
                    <a:pt x="6886" y="9803"/>
                    <a:pt x="6889" y="9801"/>
                  </a:cubicBezTo>
                  <a:cubicBezTo>
                    <a:pt x="6890" y="9792"/>
                    <a:pt x="6892" y="9786"/>
                    <a:pt x="6893" y="9778"/>
                  </a:cubicBezTo>
                  <a:cubicBezTo>
                    <a:pt x="6894" y="9780"/>
                    <a:pt x="6896" y="9783"/>
                    <a:pt x="6897" y="9786"/>
                  </a:cubicBezTo>
                  <a:cubicBezTo>
                    <a:pt x="6898" y="9780"/>
                    <a:pt x="6899" y="9776"/>
                    <a:pt x="6900" y="9768"/>
                  </a:cubicBezTo>
                  <a:cubicBezTo>
                    <a:pt x="6903" y="9766"/>
                    <a:pt x="6905" y="9763"/>
                    <a:pt x="6908" y="9761"/>
                  </a:cubicBezTo>
                  <a:lnTo>
                    <a:pt x="6908" y="9753"/>
                  </a:lnTo>
                  <a:lnTo>
                    <a:pt x="6912" y="9753"/>
                  </a:lnTo>
                  <a:cubicBezTo>
                    <a:pt x="6913" y="9751"/>
                    <a:pt x="6915" y="9748"/>
                    <a:pt x="6916" y="9745"/>
                  </a:cubicBezTo>
                  <a:cubicBezTo>
                    <a:pt x="6917" y="9743"/>
                    <a:pt x="6919" y="9740"/>
                    <a:pt x="6920" y="9736"/>
                  </a:cubicBezTo>
                  <a:cubicBezTo>
                    <a:pt x="6923" y="9731"/>
                    <a:pt x="6925" y="9727"/>
                    <a:pt x="6928" y="9721"/>
                  </a:cubicBezTo>
                  <a:lnTo>
                    <a:pt x="6932" y="9721"/>
                  </a:lnTo>
                  <a:lnTo>
                    <a:pt x="6936" y="9721"/>
                  </a:lnTo>
                  <a:cubicBezTo>
                    <a:pt x="6937" y="9718"/>
                    <a:pt x="6939" y="9716"/>
                    <a:pt x="6940" y="9714"/>
                  </a:cubicBezTo>
                  <a:lnTo>
                    <a:pt x="6947" y="9714"/>
                  </a:lnTo>
                  <a:lnTo>
                    <a:pt x="6951" y="9714"/>
                  </a:lnTo>
                  <a:cubicBezTo>
                    <a:pt x="6952" y="9708"/>
                    <a:pt x="6954" y="9703"/>
                    <a:pt x="6955" y="9698"/>
                  </a:cubicBezTo>
                  <a:cubicBezTo>
                    <a:pt x="6956" y="9695"/>
                    <a:pt x="6958" y="9692"/>
                    <a:pt x="6959" y="9689"/>
                  </a:cubicBezTo>
                  <a:cubicBezTo>
                    <a:pt x="6960" y="9687"/>
                    <a:pt x="6962" y="9684"/>
                    <a:pt x="6963" y="9682"/>
                  </a:cubicBezTo>
                  <a:cubicBezTo>
                    <a:pt x="6966" y="9684"/>
                    <a:pt x="6968" y="9687"/>
                    <a:pt x="6971" y="9689"/>
                  </a:cubicBezTo>
                  <a:cubicBezTo>
                    <a:pt x="6972" y="9682"/>
                    <a:pt x="6974" y="9674"/>
                    <a:pt x="6975" y="9666"/>
                  </a:cubicBezTo>
                  <a:cubicBezTo>
                    <a:pt x="6976" y="9669"/>
                    <a:pt x="6978" y="9671"/>
                    <a:pt x="6979" y="9674"/>
                  </a:cubicBezTo>
                  <a:lnTo>
                    <a:pt x="6983" y="9674"/>
                  </a:lnTo>
                  <a:cubicBezTo>
                    <a:pt x="6986" y="9672"/>
                    <a:pt x="6988" y="9668"/>
                    <a:pt x="6991" y="9666"/>
                  </a:cubicBezTo>
                  <a:cubicBezTo>
                    <a:pt x="6992" y="9672"/>
                    <a:pt x="6994" y="9676"/>
                    <a:pt x="6995" y="9682"/>
                  </a:cubicBezTo>
                  <a:cubicBezTo>
                    <a:pt x="6996" y="9680"/>
                    <a:pt x="6997" y="9676"/>
                    <a:pt x="6998" y="9674"/>
                  </a:cubicBezTo>
                  <a:cubicBezTo>
                    <a:pt x="6999" y="9671"/>
                    <a:pt x="7001" y="9669"/>
                    <a:pt x="7002" y="9666"/>
                  </a:cubicBezTo>
                  <a:lnTo>
                    <a:pt x="7002" y="9674"/>
                  </a:lnTo>
                  <a:cubicBezTo>
                    <a:pt x="7005" y="9672"/>
                    <a:pt x="7007" y="9668"/>
                    <a:pt x="7010" y="9666"/>
                  </a:cubicBezTo>
                  <a:cubicBezTo>
                    <a:pt x="7011" y="9672"/>
                    <a:pt x="7013" y="9676"/>
                    <a:pt x="7014" y="9682"/>
                  </a:cubicBezTo>
                  <a:lnTo>
                    <a:pt x="7018" y="9682"/>
                  </a:lnTo>
                  <a:cubicBezTo>
                    <a:pt x="7019" y="9684"/>
                    <a:pt x="7021" y="9687"/>
                    <a:pt x="7022" y="9689"/>
                  </a:cubicBezTo>
                  <a:cubicBezTo>
                    <a:pt x="7025" y="9691"/>
                    <a:pt x="7027" y="9696"/>
                    <a:pt x="7030" y="9698"/>
                  </a:cubicBezTo>
                  <a:cubicBezTo>
                    <a:pt x="7031" y="9700"/>
                    <a:pt x="7033" y="9703"/>
                    <a:pt x="7034" y="9706"/>
                  </a:cubicBezTo>
                  <a:cubicBezTo>
                    <a:pt x="7035" y="9711"/>
                    <a:pt x="7037" y="9716"/>
                    <a:pt x="7038" y="9721"/>
                  </a:cubicBezTo>
                  <a:cubicBezTo>
                    <a:pt x="7039" y="9713"/>
                    <a:pt x="7041" y="9706"/>
                    <a:pt x="7042" y="9698"/>
                  </a:cubicBezTo>
                  <a:cubicBezTo>
                    <a:pt x="7043" y="9706"/>
                    <a:pt x="7044" y="9713"/>
                    <a:pt x="7045" y="9721"/>
                  </a:cubicBezTo>
                  <a:lnTo>
                    <a:pt x="7053" y="9721"/>
                  </a:lnTo>
                  <a:cubicBezTo>
                    <a:pt x="7054" y="9727"/>
                    <a:pt x="7056" y="9731"/>
                    <a:pt x="7057" y="9736"/>
                  </a:cubicBezTo>
                  <a:lnTo>
                    <a:pt x="7061" y="9736"/>
                  </a:lnTo>
                  <a:cubicBezTo>
                    <a:pt x="7062" y="9734"/>
                    <a:pt x="7064" y="9731"/>
                    <a:pt x="7065" y="9729"/>
                  </a:cubicBezTo>
                  <a:cubicBezTo>
                    <a:pt x="7068" y="9734"/>
                    <a:pt x="7070" y="9740"/>
                    <a:pt x="7073" y="9745"/>
                  </a:cubicBezTo>
                  <a:cubicBezTo>
                    <a:pt x="7074" y="9748"/>
                    <a:pt x="7076" y="9751"/>
                    <a:pt x="7077" y="9753"/>
                  </a:cubicBezTo>
                  <a:cubicBezTo>
                    <a:pt x="7078" y="9756"/>
                    <a:pt x="7080" y="9759"/>
                    <a:pt x="7081" y="9761"/>
                  </a:cubicBezTo>
                  <a:cubicBezTo>
                    <a:pt x="7082" y="9763"/>
                    <a:pt x="7084" y="9766"/>
                    <a:pt x="7085" y="9768"/>
                  </a:cubicBezTo>
                  <a:lnTo>
                    <a:pt x="7089" y="9768"/>
                  </a:lnTo>
                  <a:cubicBezTo>
                    <a:pt x="7091" y="9772"/>
                    <a:pt x="7094" y="9775"/>
                    <a:pt x="7096" y="9778"/>
                  </a:cubicBezTo>
                  <a:cubicBezTo>
                    <a:pt x="7097" y="9780"/>
                    <a:pt x="7099" y="9783"/>
                    <a:pt x="7100" y="9786"/>
                  </a:cubicBezTo>
                  <a:lnTo>
                    <a:pt x="7100" y="9801"/>
                  </a:lnTo>
                  <a:cubicBezTo>
                    <a:pt x="7101" y="9797"/>
                    <a:pt x="7103" y="9795"/>
                    <a:pt x="7104" y="9793"/>
                  </a:cubicBezTo>
                  <a:cubicBezTo>
                    <a:pt x="7107" y="9804"/>
                    <a:pt x="7109" y="9815"/>
                    <a:pt x="7112" y="9824"/>
                  </a:cubicBezTo>
                  <a:lnTo>
                    <a:pt x="7116" y="9824"/>
                  </a:lnTo>
                  <a:cubicBezTo>
                    <a:pt x="7117" y="9831"/>
                    <a:pt x="7119" y="9835"/>
                    <a:pt x="7120" y="9840"/>
                  </a:cubicBezTo>
                  <a:cubicBezTo>
                    <a:pt x="7121" y="9838"/>
                    <a:pt x="7123" y="9835"/>
                    <a:pt x="7124" y="9833"/>
                  </a:cubicBezTo>
                  <a:cubicBezTo>
                    <a:pt x="7125" y="9842"/>
                    <a:pt x="7127" y="9855"/>
                    <a:pt x="7128" y="9865"/>
                  </a:cubicBezTo>
                  <a:lnTo>
                    <a:pt x="7136" y="9865"/>
                  </a:lnTo>
                  <a:lnTo>
                    <a:pt x="7139" y="9865"/>
                  </a:lnTo>
                  <a:cubicBezTo>
                    <a:pt x="7140" y="9867"/>
                    <a:pt x="7142" y="9870"/>
                    <a:pt x="7143" y="9872"/>
                  </a:cubicBezTo>
                  <a:cubicBezTo>
                    <a:pt x="7144" y="9882"/>
                    <a:pt x="7146" y="9889"/>
                    <a:pt x="7147" y="9896"/>
                  </a:cubicBezTo>
                  <a:cubicBezTo>
                    <a:pt x="7150" y="9894"/>
                    <a:pt x="7152" y="9891"/>
                    <a:pt x="7155" y="9889"/>
                  </a:cubicBezTo>
                  <a:cubicBezTo>
                    <a:pt x="7156" y="9886"/>
                    <a:pt x="7158" y="9883"/>
                    <a:pt x="7159" y="9881"/>
                  </a:cubicBezTo>
                  <a:cubicBezTo>
                    <a:pt x="7160" y="9886"/>
                    <a:pt x="7162" y="9891"/>
                    <a:pt x="7163" y="9896"/>
                  </a:cubicBezTo>
                  <a:cubicBezTo>
                    <a:pt x="7164" y="9894"/>
                    <a:pt x="7166" y="9891"/>
                    <a:pt x="7167" y="9889"/>
                  </a:cubicBezTo>
                  <a:lnTo>
                    <a:pt x="7171" y="9889"/>
                  </a:lnTo>
                  <a:cubicBezTo>
                    <a:pt x="7174" y="9891"/>
                    <a:pt x="7176" y="9894"/>
                    <a:pt x="7179" y="9896"/>
                  </a:cubicBezTo>
                  <a:cubicBezTo>
                    <a:pt x="7180" y="9898"/>
                    <a:pt x="7182" y="9901"/>
                    <a:pt x="7183" y="9904"/>
                  </a:cubicBezTo>
                  <a:lnTo>
                    <a:pt x="7187" y="9904"/>
                  </a:lnTo>
                  <a:lnTo>
                    <a:pt x="7190" y="9904"/>
                  </a:lnTo>
                  <a:cubicBezTo>
                    <a:pt x="7191" y="9901"/>
                    <a:pt x="7193" y="9898"/>
                    <a:pt x="7194" y="9896"/>
                  </a:cubicBezTo>
                  <a:cubicBezTo>
                    <a:pt x="7195" y="9898"/>
                    <a:pt x="7197" y="9901"/>
                    <a:pt x="7198" y="9904"/>
                  </a:cubicBezTo>
                  <a:cubicBezTo>
                    <a:pt x="7199" y="9907"/>
                    <a:pt x="7201" y="9910"/>
                    <a:pt x="7202" y="9912"/>
                  </a:cubicBezTo>
                  <a:cubicBezTo>
                    <a:pt x="7203" y="9910"/>
                    <a:pt x="7205" y="9907"/>
                    <a:pt x="7206" y="9904"/>
                  </a:cubicBezTo>
                  <a:cubicBezTo>
                    <a:pt x="7207" y="9907"/>
                    <a:pt x="7209" y="9910"/>
                    <a:pt x="7210" y="9912"/>
                  </a:cubicBezTo>
                  <a:lnTo>
                    <a:pt x="7218" y="9912"/>
                  </a:lnTo>
                  <a:cubicBezTo>
                    <a:pt x="7219" y="9915"/>
                    <a:pt x="7221" y="9919"/>
                    <a:pt x="7222" y="9921"/>
                  </a:cubicBezTo>
                  <a:cubicBezTo>
                    <a:pt x="7223" y="9919"/>
                    <a:pt x="7225" y="9915"/>
                    <a:pt x="7226" y="9912"/>
                  </a:cubicBezTo>
                  <a:cubicBezTo>
                    <a:pt x="7227" y="9915"/>
                    <a:pt x="7229" y="9919"/>
                    <a:pt x="7230" y="9921"/>
                  </a:cubicBezTo>
                  <a:cubicBezTo>
                    <a:pt x="7231" y="9926"/>
                    <a:pt x="7233" y="9930"/>
                    <a:pt x="7234" y="9937"/>
                  </a:cubicBezTo>
                  <a:cubicBezTo>
                    <a:pt x="7236" y="9934"/>
                    <a:pt x="7239" y="9931"/>
                    <a:pt x="7241" y="9928"/>
                  </a:cubicBezTo>
                  <a:cubicBezTo>
                    <a:pt x="7242" y="9931"/>
                    <a:pt x="7244" y="9934"/>
                    <a:pt x="7245" y="9937"/>
                  </a:cubicBezTo>
                  <a:cubicBezTo>
                    <a:pt x="7246" y="9934"/>
                    <a:pt x="7248" y="9931"/>
                    <a:pt x="7249" y="9928"/>
                  </a:cubicBezTo>
                  <a:lnTo>
                    <a:pt x="7253" y="9928"/>
                  </a:lnTo>
                  <a:lnTo>
                    <a:pt x="7261" y="9928"/>
                  </a:lnTo>
                  <a:cubicBezTo>
                    <a:pt x="7262" y="9931"/>
                    <a:pt x="7264" y="9934"/>
                    <a:pt x="7265" y="9937"/>
                  </a:cubicBezTo>
                  <a:cubicBezTo>
                    <a:pt x="7266" y="9930"/>
                    <a:pt x="7268" y="9926"/>
                    <a:pt x="7269" y="9921"/>
                  </a:cubicBezTo>
                  <a:lnTo>
                    <a:pt x="7273" y="9921"/>
                  </a:lnTo>
                  <a:cubicBezTo>
                    <a:pt x="7274" y="9919"/>
                    <a:pt x="7276" y="9915"/>
                    <a:pt x="7277" y="9912"/>
                  </a:cubicBezTo>
                  <a:cubicBezTo>
                    <a:pt x="7279" y="9915"/>
                    <a:pt x="7282" y="9917"/>
                    <a:pt x="7284" y="9921"/>
                  </a:cubicBezTo>
                  <a:cubicBezTo>
                    <a:pt x="7285" y="9919"/>
                    <a:pt x="7287" y="9915"/>
                    <a:pt x="7288" y="9912"/>
                  </a:cubicBezTo>
                  <a:lnTo>
                    <a:pt x="7288" y="9921"/>
                  </a:lnTo>
                  <a:cubicBezTo>
                    <a:pt x="7289" y="9919"/>
                    <a:pt x="7291" y="9915"/>
                    <a:pt x="7292" y="9912"/>
                  </a:cubicBezTo>
                  <a:cubicBezTo>
                    <a:pt x="7295" y="9910"/>
                    <a:pt x="7297" y="9907"/>
                    <a:pt x="7300" y="9904"/>
                  </a:cubicBezTo>
                  <a:cubicBezTo>
                    <a:pt x="7301" y="9910"/>
                    <a:pt x="7303" y="9915"/>
                    <a:pt x="7304" y="9921"/>
                  </a:cubicBezTo>
                  <a:cubicBezTo>
                    <a:pt x="7305" y="9919"/>
                    <a:pt x="7307" y="9915"/>
                    <a:pt x="7308" y="9912"/>
                  </a:cubicBezTo>
                  <a:lnTo>
                    <a:pt x="7312" y="9912"/>
                  </a:lnTo>
                  <a:lnTo>
                    <a:pt x="7316" y="9912"/>
                  </a:lnTo>
                  <a:cubicBezTo>
                    <a:pt x="7319" y="9915"/>
                    <a:pt x="7321" y="9919"/>
                    <a:pt x="7324" y="9921"/>
                  </a:cubicBezTo>
                  <a:cubicBezTo>
                    <a:pt x="7325" y="9923"/>
                    <a:pt x="7327" y="9926"/>
                    <a:pt x="7328" y="9928"/>
                  </a:cubicBezTo>
                  <a:cubicBezTo>
                    <a:pt x="7329" y="9923"/>
                    <a:pt x="7331" y="9919"/>
                    <a:pt x="7332" y="9912"/>
                  </a:cubicBezTo>
                  <a:cubicBezTo>
                    <a:pt x="7333" y="9915"/>
                    <a:pt x="7334" y="9919"/>
                    <a:pt x="7335" y="9921"/>
                  </a:cubicBezTo>
                  <a:cubicBezTo>
                    <a:pt x="7338" y="9923"/>
                    <a:pt x="7340" y="9926"/>
                    <a:pt x="7343" y="9928"/>
                  </a:cubicBezTo>
                  <a:cubicBezTo>
                    <a:pt x="7344" y="9931"/>
                    <a:pt x="7346" y="9934"/>
                    <a:pt x="7347" y="9937"/>
                  </a:cubicBezTo>
                  <a:lnTo>
                    <a:pt x="7351" y="9937"/>
                  </a:lnTo>
                  <a:cubicBezTo>
                    <a:pt x="7352" y="9928"/>
                    <a:pt x="7354" y="9921"/>
                    <a:pt x="7355" y="9912"/>
                  </a:cubicBezTo>
                  <a:cubicBezTo>
                    <a:pt x="7356" y="9923"/>
                    <a:pt x="7358" y="9935"/>
                    <a:pt x="7359" y="9944"/>
                  </a:cubicBezTo>
                  <a:cubicBezTo>
                    <a:pt x="7362" y="9942"/>
                    <a:pt x="7364" y="9939"/>
                    <a:pt x="7367" y="9937"/>
                  </a:cubicBezTo>
                  <a:lnTo>
                    <a:pt x="7371" y="9937"/>
                  </a:lnTo>
                  <a:cubicBezTo>
                    <a:pt x="7372" y="9934"/>
                    <a:pt x="7374" y="9931"/>
                    <a:pt x="7375" y="9928"/>
                  </a:cubicBezTo>
                  <a:cubicBezTo>
                    <a:pt x="7376" y="9923"/>
                    <a:pt x="7378" y="9919"/>
                    <a:pt x="7379" y="9912"/>
                  </a:cubicBezTo>
                  <a:cubicBezTo>
                    <a:pt x="7380" y="9919"/>
                    <a:pt x="7381" y="9923"/>
                    <a:pt x="7382" y="9928"/>
                  </a:cubicBezTo>
                  <a:cubicBezTo>
                    <a:pt x="7383" y="9923"/>
                    <a:pt x="7385" y="9919"/>
                    <a:pt x="7386" y="9912"/>
                  </a:cubicBezTo>
                  <a:cubicBezTo>
                    <a:pt x="7387" y="9915"/>
                    <a:pt x="7389" y="9919"/>
                    <a:pt x="7390" y="9921"/>
                  </a:cubicBezTo>
                  <a:cubicBezTo>
                    <a:pt x="7391" y="9923"/>
                    <a:pt x="7393" y="9926"/>
                    <a:pt x="7394" y="9928"/>
                  </a:cubicBezTo>
                  <a:lnTo>
                    <a:pt x="7398" y="9928"/>
                  </a:lnTo>
                  <a:cubicBezTo>
                    <a:pt x="7401" y="9923"/>
                    <a:pt x="7403" y="9919"/>
                    <a:pt x="7406" y="9912"/>
                  </a:cubicBezTo>
                  <a:cubicBezTo>
                    <a:pt x="7407" y="9921"/>
                    <a:pt x="7409" y="9928"/>
                    <a:pt x="7410" y="9937"/>
                  </a:cubicBezTo>
                  <a:cubicBezTo>
                    <a:pt x="7411" y="9928"/>
                    <a:pt x="7413" y="9921"/>
                    <a:pt x="7414" y="9912"/>
                  </a:cubicBezTo>
                  <a:cubicBezTo>
                    <a:pt x="7415" y="9915"/>
                    <a:pt x="7417" y="9919"/>
                    <a:pt x="7418" y="9921"/>
                  </a:cubicBezTo>
                  <a:lnTo>
                    <a:pt x="7426" y="9921"/>
                  </a:lnTo>
                  <a:lnTo>
                    <a:pt x="7429" y="9921"/>
                  </a:lnTo>
                  <a:cubicBezTo>
                    <a:pt x="7430" y="9923"/>
                    <a:pt x="7432" y="9926"/>
                    <a:pt x="7433" y="9928"/>
                  </a:cubicBezTo>
                  <a:cubicBezTo>
                    <a:pt x="7434" y="9926"/>
                    <a:pt x="7436" y="9923"/>
                    <a:pt x="7437" y="9921"/>
                  </a:cubicBezTo>
                  <a:cubicBezTo>
                    <a:pt x="7438" y="9919"/>
                    <a:pt x="7440" y="9915"/>
                    <a:pt x="7441" y="9912"/>
                  </a:cubicBezTo>
                  <a:cubicBezTo>
                    <a:pt x="7444" y="9921"/>
                    <a:pt x="7446" y="9928"/>
                    <a:pt x="7449" y="9937"/>
                  </a:cubicBezTo>
                  <a:cubicBezTo>
                    <a:pt x="7450" y="9934"/>
                    <a:pt x="7452" y="9931"/>
                    <a:pt x="7453" y="9928"/>
                  </a:cubicBezTo>
                  <a:lnTo>
                    <a:pt x="7457" y="9928"/>
                  </a:lnTo>
                  <a:lnTo>
                    <a:pt x="7461" y="9928"/>
                  </a:lnTo>
                  <a:cubicBezTo>
                    <a:pt x="7464" y="9930"/>
                    <a:pt x="7466" y="9935"/>
                    <a:pt x="7469" y="9937"/>
                  </a:cubicBezTo>
                  <a:lnTo>
                    <a:pt x="7473" y="9937"/>
                  </a:lnTo>
                  <a:cubicBezTo>
                    <a:pt x="7474" y="9942"/>
                    <a:pt x="7475" y="9946"/>
                    <a:pt x="7476" y="9953"/>
                  </a:cubicBezTo>
                  <a:cubicBezTo>
                    <a:pt x="7477" y="9946"/>
                    <a:pt x="7479" y="9942"/>
                    <a:pt x="7480" y="9937"/>
                  </a:cubicBezTo>
                  <a:lnTo>
                    <a:pt x="7488" y="9937"/>
                  </a:lnTo>
                  <a:cubicBezTo>
                    <a:pt x="7489" y="9942"/>
                    <a:pt x="7491" y="9946"/>
                    <a:pt x="7492" y="9953"/>
                  </a:cubicBezTo>
                  <a:lnTo>
                    <a:pt x="7496" y="9953"/>
                  </a:lnTo>
                  <a:cubicBezTo>
                    <a:pt x="7497" y="9946"/>
                    <a:pt x="7499" y="9942"/>
                    <a:pt x="7500" y="9937"/>
                  </a:cubicBezTo>
                  <a:lnTo>
                    <a:pt x="7508" y="9937"/>
                  </a:lnTo>
                  <a:lnTo>
                    <a:pt x="7512" y="9937"/>
                  </a:lnTo>
                  <a:lnTo>
                    <a:pt x="7516" y="9937"/>
                  </a:lnTo>
                  <a:lnTo>
                    <a:pt x="7520" y="9937"/>
                  </a:lnTo>
                  <a:lnTo>
                    <a:pt x="7524" y="9937"/>
                  </a:lnTo>
                  <a:lnTo>
                    <a:pt x="7531" y="9937"/>
                  </a:lnTo>
                  <a:lnTo>
                    <a:pt x="7535" y="9937"/>
                  </a:lnTo>
                  <a:cubicBezTo>
                    <a:pt x="7536" y="9939"/>
                    <a:pt x="7538" y="9942"/>
                    <a:pt x="7539" y="9944"/>
                  </a:cubicBezTo>
                  <a:cubicBezTo>
                    <a:pt x="7540" y="9939"/>
                    <a:pt x="7542" y="9935"/>
                    <a:pt x="7543" y="9928"/>
                  </a:cubicBezTo>
                  <a:cubicBezTo>
                    <a:pt x="7546" y="9930"/>
                    <a:pt x="7548" y="9935"/>
                    <a:pt x="7551" y="9937"/>
                  </a:cubicBezTo>
                  <a:lnTo>
                    <a:pt x="7555" y="9937"/>
                  </a:lnTo>
                  <a:cubicBezTo>
                    <a:pt x="7556" y="9939"/>
                    <a:pt x="7558" y="9942"/>
                    <a:pt x="7559" y="9944"/>
                  </a:cubicBezTo>
                  <a:cubicBezTo>
                    <a:pt x="7560" y="9942"/>
                    <a:pt x="7562" y="9939"/>
                    <a:pt x="7563" y="9937"/>
                  </a:cubicBezTo>
                  <a:cubicBezTo>
                    <a:pt x="7564" y="9934"/>
                    <a:pt x="7566" y="9931"/>
                    <a:pt x="7567" y="9928"/>
                  </a:cubicBezTo>
                  <a:cubicBezTo>
                    <a:pt x="7569" y="9931"/>
                    <a:pt x="7572" y="9934"/>
                    <a:pt x="7574" y="9937"/>
                  </a:cubicBezTo>
                  <a:lnTo>
                    <a:pt x="7574" y="9944"/>
                  </a:lnTo>
                  <a:cubicBezTo>
                    <a:pt x="7575" y="9942"/>
                    <a:pt x="7577" y="9939"/>
                    <a:pt x="7578" y="9937"/>
                  </a:cubicBezTo>
                  <a:lnTo>
                    <a:pt x="7582" y="9937"/>
                  </a:lnTo>
                  <a:lnTo>
                    <a:pt x="7586" y="9937"/>
                  </a:lnTo>
                  <a:cubicBezTo>
                    <a:pt x="7589" y="9939"/>
                    <a:pt x="7591" y="9942"/>
                    <a:pt x="7594" y="9944"/>
                  </a:cubicBezTo>
                  <a:cubicBezTo>
                    <a:pt x="7595" y="9950"/>
                    <a:pt x="7597" y="9955"/>
                    <a:pt x="7598" y="9959"/>
                  </a:cubicBezTo>
                  <a:cubicBezTo>
                    <a:pt x="7599" y="9957"/>
                    <a:pt x="7601" y="9955"/>
                    <a:pt x="7602" y="9953"/>
                  </a:cubicBezTo>
                  <a:lnTo>
                    <a:pt x="7606" y="9953"/>
                  </a:lnTo>
                  <a:cubicBezTo>
                    <a:pt x="7609" y="9951"/>
                    <a:pt x="7611" y="9946"/>
                    <a:pt x="7614" y="9944"/>
                  </a:cubicBezTo>
                  <a:cubicBezTo>
                    <a:pt x="7615" y="9947"/>
                    <a:pt x="7617" y="9950"/>
                    <a:pt x="7618" y="9953"/>
                  </a:cubicBezTo>
                  <a:cubicBezTo>
                    <a:pt x="7619" y="9951"/>
                    <a:pt x="7620" y="9946"/>
                    <a:pt x="7621" y="9944"/>
                  </a:cubicBezTo>
                  <a:cubicBezTo>
                    <a:pt x="7622" y="9947"/>
                    <a:pt x="7624" y="9950"/>
                    <a:pt x="7625" y="9953"/>
                  </a:cubicBezTo>
                  <a:cubicBezTo>
                    <a:pt x="7626" y="9946"/>
                    <a:pt x="7628" y="9942"/>
                    <a:pt x="7629" y="9937"/>
                  </a:cubicBezTo>
                  <a:lnTo>
                    <a:pt x="7637" y="9937"/>
                  </a:lnTo>
                  <a:cubicBezTo>
                    <a:pt x="7638" y="9939"/>
                    <a:pt x="7640" y="9942"/>
                    <a:pt x="7641" y="9944"/>
                  </a:cubicBezTo>
                  <a:lnTo>
                    <a:pt x="7645" y="9944"/>
                  </a:lnTo>
                  <a:cubicBezTo>
                    <a:pt x="7646" y="9947"/>
                    <a:pt x="7648" y="9950"/>
                    <a:pt x="7649" y="9953"/>
                  </a:cubicBezTo>
                  <a:cubicBezTo>
                    <a:pt x="7652" y="9944"/>
                    <a:pt x="7654" y="9937"/>
                    <a:pt x="7657" y="9928"/>
                  </a:cubicBezTo>
                  <a:cubicBezTo>
                    <a:pt x="7658" y="9935"/>
                    <a:pt x="7660" y="9939"/>
                    <a:pt x="7661" y="9944"/>
                  </a:cubicBezTo>
                  <a:lnTo>
                    <a:pt x="7665" y="9944"/>
                  </a:lnTo>
                  <a:cubicBezTo>
                    <a:pt x="7666" y="9946"/>
                    <a:pt x="7667" y="9951"/>
                    <a:pt x="7668" y="9953"/>
                  </a:cubicBezTo>
                  <a:cubicBezTo>
                    <a:pt x="7671" y="9951"/>
                    <a:pt x="7673" y="9946"/>
                    <a:pt x="7676" y="9944"/>
                  </a:cubicBezTo>
                  <a:cubicBezTo>
                    <a:pt x="7677" y="9937"/>
                    <a:pt x="7679" y="9928"/>
                    <a:pt x="7680" y="9921"/>
                  </a:cubicBezTo>
                  <a:cubicBezTo>
                    <a:pt x="7681" y="9928"/>
                    <a:pt x="7683" y="9937"/>
                    <a:pt x="7684" y="9944"/>
                  </a:cubicBezTo>
                  <a:lnTo>
                    <a:pt x="7688" y="9944"/>
                  </a:lnTo>
                  <a:cubicBezTo>
                    <a:pt x="7691" y="9939"/>
                    <a:pt x="7693" y="9935"/>
                    <a:pt x="7696" y="9928"/>
                  </a:cubicBezTo>
                  <a:cubicBezTo>
                    <a:pt x="7697" y="9935"/>
                    <a:pt x="7699" y="9939"/>
                    <a:pt x="7700" y="9944"/>
                  </a:cubicBezTo>
                  <a:lnTo>
                    <a:pt x="7704" y="9944"/>
                  </a:lnTo>
                  <a:lnTo>
                    <a:pt x="7708" y="9944"/>
                  </a:lnTo>
                  <a:cubicBezTo>
                    <a:pt x="7709" y="9950"/>
                    <a:pt x="7711" y="9955"/>
                    <a:pt x="7712" y="9959"/>
                  </a:cubicBezTo>
                  <a:lnTo>
                    <a:pt x="7719" y="9959"/>
                  </a:lnTo>
                  <a:cubicBezTo>
                    <a:pt x="7720" y="9957"/>
                    <a:pt x="7722" y="9955"/>
                    <a:pt x="7723" y="9953"/>
                  </a:cubicBezTo>
                  <a:cubicBezTo>
                    <a:pt x="7724" y="9950"/>
                    <a:pt x="7726" y="9947"/>
                    <a:pt x="7727" y="9944"/>
                  </a:cubicBezTo>
                  <a:cubicBezTo>
                    <a:pt x="7728" y="9947"/>
                    <a:pt x="7730" y="9950"/>
                    <a:pt x="7731" y="9953"/>
                  </a:cubicBezTo>
                  <a:cubicBezTo>
                    <a:pt x="7734" y="9951"/>
                    <a:pt x="7736" y="9946"/>
                    <a:pt x="7739" y="9944"/>
                  </a:cubicBezTo>
                  <a:cubicBezTo>
                    <a:pt x="7740" y="9947"/>
                    <a:pt x="7742" y="9950"/>
                    <a:pt x="7743" y="9953"/>
                  </a:cubicBezTo>
                  <a:cubicBezTo>
                    <a:pt x="7744" y="9950"/>
                    <a:pt x="7746" y="9947"/>
                    <a:pt x="7747" y="9944"/>
                  </a:cubicBezTo>
                  <a:lnTo>
                    <a:pt x="7751" y="9944"/>
                  </a:lnTo>
                  <a:cubicBezTo>
                    <a:pt x="7752" y="9950"/>
                    <a:pt x="7754" y="9955"/>
                    <a:pt x="7755" y="9959"/>
                  </a:cubicBezTo>
                  <a:cubicBezTo>
                    <a:pt x="7758" y="9950"/>
                    <a:pt x="7760" y="9939"/>
                    <a:pt x="7763" y="9928"/>
                  </a:cubicBezTo>
                  <a:cubicBezTo>
                    <a:pt x="7764" y="9935"/>
                    <a:pt x="7765" y="9939"/>
                    <a:pt x="7766" y="9944"/>
                  </a:cubicBezTo>
                  <a:cubicBezTo>
                    <a:pt x="7767" y="9942"/>
                    <a:pt x="7769" y="9939"/>
                    <a:pt x="7770" y="9937"/>
                  </a:cubicBezTo>
                  <a:cubicBezTo>
                    <a:pt x="7773" y="9939"/>
                    <a:pt x="7775" y="9942"/>
                    <a:pt x="7778" y="9944"/>
                  </a:cubicBezTo>
                  <a:lnTo>
                    <a:pt x="7782" y="9944"/>
                  </a:lnTo>
                  <a:cubicBezTo>
                    <a:pt x="7783" y="9942"/>
                    <a:pt x="7785" y="9939"/>
                    <a:pt x="7786" y="9937"/>
                  </a:cubicBezTo>
                  <a:lnTo>
                    <a:pt x="7790" y="9937"/>
                  </a:lnTo>
                  <a:cubicBezTo>
                    <a:pt x="7791" y="9939"/>
                    <a:pt x="7793" y="9942"/>
                    <a:pt x="7794" y="9944"/>
                  </a:cubicBezTo>
                  <a:lnTo>
                    <a:pt x="7802" y="9944"/>
                  </a:lnTo>
                  <a:lnTo>
                    <a:pt x="7806" y="9944"/>
                  </a:lnTo>
                  <a:cubicBezTo>
                    <a:pt x="7807" y="9939"/>
                    <a:pt x="7809" y="9935"/>
                    <a:pt x="7810" y="9928"/>
                  </a:cubicBezTo>
                  <a:cubicBezTo>
                    <a:pt x="7811" y="9930"/>
                    <a:pt x="7812" y="9935"/>
                    <a:pt x="7813" y="9937"/>
                  </a:cubicBezTo>
                  <a:lnTo>
                    <a:pt x="7821" y="9937"/>
                  </a:lnTo>
                  <a:cubicBezTo>
                    <a:pt x="7822" y="9944"/>
                    <a:pt x="7824" y="9952"/>
                    <a:pt x="7825" y="9959"/>
                  </a:cubicBezTo>
                  <a:cubicBezTo>
                    <a:pt x="7826" y="9955"/>
                    <a:pt x="7828" y="9950"/>
                    <a:pt x="7829" y="9944"/>
                  </a:cubicBezTo>
                  <a:cubicBezTo>
                    <a:pt x="7830" y="9947"/>
                    <a:pt x="7832" y="9950"/>
                    <a:pt x="7833" y="9953"/>
                  </a:cubicBezTo>
                  <a:cubicBezTo>
                    <a:pt x="7834" y="9950"/>
                    <a:pt x="7836" y="9947"/>
                    <a:pt x="7837" y="9944"/>
                  </a:cubicBezTo>
                  <a:cubicBezTo>
                    <a:pt x="7840" y="9946"/>
                    <a:pt x="7842" y="9951"/>
                    <a:pt x="7845" y="9953"/>
                  </a:cubicBezTo>
                  <a:lnTo>
                    <a:pt x="7849" y="9953"/>
                  </a:lnTo>
                  <a:cubicBezTo>
                    <a:pt x="7850" y="9955"/>
                    <a:pt x="7852" y="9957"/>
                    <a:pt x="7853" y="9959"/>
                  </a:cubicBezTo>
                  <a:cubicBezTo>
                    <a:pt x="7854" y="9957"/>
                    <a:pt x="7856" y="9955"/>
                    <a:pt x="7857" y="9953"/>
                  </a:cubicBezTo>
                  <a:cubicBezTo>
                    <a:pt x="7858" y="9946"/>
                    <a:pt x="7860" y="9942"/>
                    <a:pt x="7861" y="9937"/>
                  </a:cubicBezTo>
                  <a:cubicBezTo>
                    <a:pt x="7862" y="9939"/>
                    <a:pt x="7863" y="9942"/>
                    <a:pt x="7864" y="9944"/>
                  </a:cubicBezTo>
                  <a:lnTo>
                    <a:pt x="7868" y="9944"/>
                  </a:lnTo>
                  <a:lnTo>
                    <a:pt x="7872" y="9944"/>
                  </a:lnTo>
                  <a:cubicBezTo>
                    <a:pt x="7873" y="9947"/>
                    <a:pt x="7875" y="9950"/>
                    <a:pt x="7876" y="9953"/>
                  </a:cubicBezTo>
                  <a:cubicBezTo>
                    <a:pt x="7879" y="9944"/>
                    <a:pt x="7881" y="9937"/>
                    <a:pt x="7884" y="9928"/>
                  </a:cubicBezTo>
                  <a:cubicBezTo>
                    <a:pt x="7885" y="9935"/>
                    <a:pt x="7887" y="9939"/>
                    <a:pt x="7888" y="9944"/>
                  </a:cubicBezTo>
                  <a:cubicBezTo>
                    <a:pt x="7889" y="9942"/>
                    <a:pt x="7891" y="9939"/>
                    <a:pt x="7892" y="9937"/>
                  </a:cubicBezTo>
                  <a:cubicBezTo>
                    <a:pt x="7893" y="9939"/>
                    <a:pt x="7895" y="9942"/>
                    <a:pt x="7896" y="9944"/>
                  </a:cubicBezTo>
                  <a:cubicBezTo>
                    <a:pt x="7899" y="9946"/>
                    <a:pt x="7901" y="9951"/>
                    <a:pt x="7904" y="9953"/>
                  </a:cubicBezTo>
                  <a:cubicBezTo>
                    <a:pt x="7905" y="9950"/>
                    <a:pt x="7907" y="9947"/>
                    <a:pt x="7908" y="9944"/>
                  </a:cubicBezTo>
                  <a:cubicBezTo>
                    <a:pt x="7909" y="9942"/>
                    <a:pt x="7910" y="9939"/>
                    <a:pt x="7911" y="9937"/>
                  </a:cubicBezTo>
                  <a:cubicBezTo>
                    <a:pt x="7912" y="9939"/>
                    <a:pt x="7914" y="9942"/>
                    <a:pt x="7915" y="9944"/>
                  </a:cubicBezTo>
                  <a:cubicBezTo>
                    <a:pt x="7916" y="9942"/>
                    <a:pt x="7918" y="9939"/>
                    <a:pt x="7919" y="9937"/>
                  </a:cubicBezTo>
                  <a:cubicBezTo>
                    <a:pt x="7922" y="9939"/>
                    <a:pt x="7924" y="9942"/>
                    <a:pt x="7927" y="9944"/>
                  </a:cubicBezTo>
                  <a:cubicBezTo>
                    <a:pt x="7928" y="9942"/>
                    <a:pt x="7930" y="9939"/>
                    <a:pt x="7931" y="9937"/>
                  </a:cubicBezTo>
                  <a:cubicBezTo>
                    <a:pt x="7932" y="9939"/>
                    <a:pt x="7934" y="9942"/>
                    <a:pt x="7935" y="9944"/>
                  </a:cubicBezTo>
                  <a:lnTo>
                    <a:pt x="7939" y="9944"/>
                  </a:lnTo>
                  <a:cubicBezTo>
                    <a:pt x="7942" y="9950"/>
                    <a:pt x="7944" y="9955"/>
                    <a:pt x="7947" y="9959"/>
                  </a:cubicBezTo>
                  <a:lnTo>
                    <a:pt x="7951" y="9959"/>
                  </a:lnTo>
                  <a:cubicBezTo>
                    <a:pt x="7952" y="9962"/>
                    <a:pt x="7954" y="9966"/>
                    <a:pt x="7955" y="9968"/>
                  </a:cubicBezTo>
                  <a:lnTo>
                    <a:pt x="7955" y="9959"/>
                  </a:lnTo>
                  <a:lnTo>
                    <a:pt x="7958" y="9953"/>
                  </a:lnTo>
                  <a:lnTo>
                    <a:pt x="7966" y="9953"/>
                  </a:lnTo>
                  <a:lnTo>
                    <a:pt x="7970" y="9953"/>
                  </a:lnTo>
                  <a:cubicBezTo>
                    <a:pt x="7971" y="9950"/>
                    <a:pt x="7973" y="9947"/>
                    <a:pt x="7974" y="9944"/>
                  </a:cubicBezTo>
                  <a:cubicBezTo>
                    <a:pt x="7975" y="9947"/>
                    <a:pt x="7977" y="9950"/>
                    <a:pt x="7978" y="9953"/>
                  </a:cubicBezTo>
                  <a:lnTo>
                    <a:pt x="7982" y="9953"/>
                  </a:lnTo>
                  <a:cubicBezTo>
                    <a:pt x="7985" y="9951"/>
                    <a:pt x="7987" y="9946"/>
                    <a:pt x="7990" y="9944"/>
                  </a:cubicBezTo>
                  <a:cubicBezTo>
                    <a:pt x="7991" y="9947"/>
                    <a:pt x="7993" y="9950"/>
                    <a:pt x="7994" y="9953"/>
                  </a:cubicBezTo>
                  <a:lnTo>
                    <a:pt x="7998" y="9953"/>
                  </a:lnTo>
                  <a:lnTo>
                    <a:pt x="8002" y="9953"/>
                  </a:lnTo>
                  <a:lnTo>
                    <a:pt x="8009" y="9953"/>
                  </a:lnTo>
                  <a:cubicBezTo>
                    <a:pt x="8010" y="9950"/>
                    <a:pt x="8012" y="9947"/>
                    <a:pt x="8013" y="9944"/>
                  </a:cubicBezTo>
                  <a:lnTo>
                    <a:pt x="8017" y="9944"/>
                  </a:lnTo>
                  <a:lnTo>
                    <a:pt x="8021" y="9944"/>
                  </a:lnTo>
                  <a:cubicBezTo>
                    <a:pt x="8022" y="9950"/>
                    <a:pt x="8024" y="9955"/>
                    <a:pt x="8025" y="9959"/>
                  </a:cubicBezTo>
                  <a:cubicBezTo>
                    <a:pt x="8028" y="9955"/>
                    <a:pt x="8030" y="9950"/>
                    <a:pt x="8033" y="9944"/>
                  </a:cubicBezTo>
                  <a:lnTo>
                    <a:pt x="8037" y="9944"/>
                  </a:lnTo>
                  <a:lnTo>
                    <a:pt x="8041" y="9944"/>
                  </a:lnTo>
                  <a:lnTo>
                    <a:pt x="8045" y="9944"/>
                  </a:lnTo>
                  <a:cubicBezTo>
                    <a:pt x="8046" y="9947"/>
                    <a:pt x="8048" y="9950"/>
                    <a:pt x="8049" y="9953"/>
                  </a:cubicBezTo>
                  <a:cubicBezTo>
                    <a:pt x="8050" y="9957"/>
                    <a:pt x="8052" y="9964"/>
                    <a:pt x="8053" y="9968"/>
                  </a:cubicBezTo>
                  <a:cubicBezTo>
                    <a:pt x="8054" y="9964"/>
                    <a:pt x="8055" y="9957"/>
                    <a:pt x="8056" y="9953"/>
                  </a:cubicBezTo>
                  <a:cubicBezTo>
                    <a:pt x="8057" y="9955"/>
                    <a:pt x="8059" y="9957"/>
                    <a:pt x="8060" y="9959"/>
                  </a:cubicBezTo>
                  <a:lnTo>
                    <a:pt x="8064" y="9959"/>
                  </a:lnTo>
                  <a:cubicBezTo>
                    <a:pt x="8067" y="9957"/>
                    <a:pt x="8069" y="9955"/>
                    <a:pt x="8072" y="9953"/>
                  </a:cubicBezTo>
                  <a:cubicBezTo>
                    <a:pt x="8073" y="9950"/>
                    <a:pt x="8075" y="9947"/>
                    <a:pt x="8076" y="9944"/>
                  </a:cubicBezTo>
                  <a:cubicBezTo>
                    <a:pt x="8077" y="9947"/>
                    <a:pt x="8079" y="9950"/>
                    <a:pt x="8080" y="9953"/>
                  </a:cubicBezTo>
                  <a:lnTo>
                    <a:pt x="8084" y="9953"/>
                  </a:lnTo>
                  <a:lnTo>
                    <a:pt x="8092" y="9953"/>
                  </a:lnTo>
                  <a:cubicBezTo>
                    <a:pt x="8093" y="9946"/>
                    <a:pt x="8095" y="9942"/>
                    <a:pt x="8096" y="9937"/>
                  </a:cubicBezTo>
                  <a:cubicBezTo>
                    <a:pt x="8097" y="9944"/>
                    <a:pt x="8099" y="9952"/>
                    <a:pt x="8100" y="9959"/>
                  </a:cubicBezTo>
                  <a:lnTo>
                    <a:pt x="8103" y="9953"/>
                  </a:lnTo>
                  <a:cubicBezTo>
                    <a:pt x="8104" y="9946"/>
                    <a:pt x="8106" y="9942"/>
                    <a:pt x="8107" y="9937"/>
                  </a:cubicBezTo>
                  <a:cubicBezTo>
                    <a:pt x="8110" y="9942"/>
                    <a:pt x="8112" y="9946"/>
                    <a:pt x="8115" y="9953"/>
                  </a:cubicBezTo>
                  <a:cubicBezTo>
                    <a:pt x="8116" y="9955"/>
                    <a:pt x="8118" y="9957"/>
                    <a:pt x="8119" y="9959"/>
                  </a:cubicBezTo>
                  <a:cubicBezTo>
                    <a:pt x="8120" y="9952"/>
                    <a:pt x="8122" y="9944"/>
                    <a:pt x="8123" y="9937"/>
                  </a:cubicBezTo>
                  <a:cubicBezTo>
                    <a:pt x="8124" y="9939"/>
                    <a:pt x="8126" y="9942"/>
                    <a:pt x="8127" y="9944"/>
                  </a:cubicBezTo>
                  <a:cubicBezTo>
                    <a:pt x="8130" y="9939"/>
                    <a:pt x="8132" y="9935"/>
                    <a:pt x="8135" y="9928"/>
                  </a:cubicBezTo>
                  <a:cubicBezTo>
                    <a:pt x="8136" y="9935"/>
                    <a:pt x="8138" y="9939"/>
                    <a:pt x="8139" y="9944"/>
                  </a:cubicBezTo>
                  <a:cubicBezTo>
                    <a:pt x="8140" y="9939"/>
                    <a:pt x="8142" y="9935"/>
                    <a:pt x="8143" y="9928"/>
                  </a:cubicBezTo>
                  <a:cubicBezTo>
                    <a:pt x="8144" y="9937"/>
                    <a:pt x="8146" y="9944"/>
                    <a:pt x="8147" y="9953"/>
                  </a:cubicBezTo>
                  <a:cubicBezTo>
                    <a:pt x="8149" y="9955"/>
                    <a:pt x="8152" y="9957"/>
                    <a:pt x="8154" y="9959"/>
                  </a:cubicBezTo>
                  <a:lnTo>
                    <a:pt x="8158" y="9959"/>
                  </a:lnTo>
                  <a:cubicBezTo>
                    <a:pt x="8159" y="9955"/>
                    <a:pt x="8161" y="9950"/>
                    <a:pt x="8162" y="9944"/>
                  </a:cubicBezTo>
                  <a:lnTo>
                    <a:pt x="8166" y="9944"/>
                  </a:lnTo>
                  <a:cubicBezTo>
                    <a:pt x="8169" y="9946"/>
                    <a:pt x="8171" y="9951"/>
                    <a:pt x="8174" y="9953"/>
                  </a:cubicBezTo>
                  <a:cubicBezTo>
                    <a:pt x="8175" y="9955"/>
                    <a:pt x="8177" y="9957"/>
                    <a:pt x="8178" y="9959"/>
                  </a:cubicBezTo>
                  <a:cubicBezTo>
                    <a:pt x="8179" y="9955"/>
                    <a:pt x="8181" y="9950"/>
                    <a:pt x="8182" y="9944"/>
                  </a:cubicBezTo>
                  <a:cubicBezTo>
                    <a:pt x="8183" y="9942"/>
                    <a:pt x="8185" y="9939"/>
                    <a:pt x="8186" y="9937"/>
                  </a:cubicBezTo>
                  <a:cubicBezTo>
                    <a:pt x="8187" y="9942"/>
                    <a:pt x="8189" y="9946"/>
                    <a:pt x="8190" y="9953"/>
                  </a:cubicBezTo>
                  <a:cubicBezTo>
                    <a:pt x="8192" y="9955"/>
                    <a:pt x="8195" y="9957"/>
                    <a:pt x="8197" y="9959"/>
                  </a:cubicBezTo>
                  <a:cubicBezTo>
                    <a:pt x="8198" y="9952"/>
                    <a:pt x="8200" y="9944"/>
                    <a:pt x="8201" y="9937"/>
                  </a:cubicBezTo>
                  <a:lnTo>
                    <a:pt x="8205" y="9937"/>
                  </a:lnTo>
                  <a:lnTo>
                    <a:pt x="8209" y="9937"/>
                  </a:lnTo>
                  <a:lnTo>
                    <a:pt x="8217" y="9937"/>
                  </a:lnTo>
                  <a:lnTo>
                    <a:pt x="8221" y="9937"/>
                  </a:lnTo>
                  <a:lnTo>
                    <a:pt x="8225" y="9937"/>
                  </a:lnTo>
                  <a:cubicBezTo>
                    <a:pt x="8226" y="9939"/>
                    <a:pt x="8228" y="9942"/>
                    <a:pt x="8229" y="9944"/>
                  </a:cubicBezTo>
                  <a:cubicBezTo>
                    <a:pt x="8230" y="9939"/>
                    <a:pt x="8232" y="9935"/>
                    <a:pt x="8233" y="9928"/>
                  </a:cubicBezTo>
                  <a:cubicBezTo>
                    <a:pt x="8236" y="9930"/>
                    <a:pt x="8238" y="9935"/>
                    <a:pt x="8241" y="9937"/>
                  </a:cubicBezTo>
                  <a:lnTo>
                    <a:pt x="8241" y="9944"/>
                  </a:lnTo>
                  <a:cubicBezTo>
                    <a:pt x="8242" y="9939"/>
                    <a:pt x="8244" y="9935"/>
                    <a:pt x="8245" y="9928"/>
                  </a:cubicBezTo>
                  <a:lnTo>
                    <a:pt x="8248" y="9928"/>
                  </a:lnTo>
                  <a:cubicBezTo>
                    <a:pt x="8251" y="9937"/>
                    <a:pt x="8253" y="9944"/>
                    <a:pt x="8256" y="9953"/>
                  </a:cubicBezTo>
                  <a:cubicBezTo>
                    <a:pt x="8257" y="9950"/>
                    <a:pt x="8259" y="9947"/>
                    <a:pt x="8260" y="9944"/>
                  </a:cubicBezTo>
                  <a:cubicBezTo>
                    <a:pt x="8261" y="9942"/>
                    <a:pt x="8263" y="9939"/>
                    <a:pt x="8264" y="9937"/>
                  </a:cubicBezTo>
                  <a:cubicBezTo>
                    <a:pt x="8265" y="9944"/>
                    <a:pt x="8267" y="9952"/>
                    <a:pt x="8268" y="9959"/>
                  </a:cubicBezTo>
                  <a:cubicBezTo>
                    <a:pt x="8269" y="9957"/>
                    <a:pt x="8271" y="9955"/>
                    <a:pt x="8272" y="9953"/>
                  </a:cubicBezTo>
                  <a:cubicBezTo>
                    <a:pt x="8275" y="9946"/>
                    <a:pt x="8277" y="9942"/>
                    <a:pt x="8280" y="9937"/>
                  </a:cubicBezTo>
                  <a:lnTo>
                    <a:pt x="8284" y="9937"/>
                  </a:lnTo>
                  <a:cubicBezTo>
                    <a:pt x="8285" y="9942"/>
                    <a:pt x="8287" y="9946"/>
                    <a:pt x="8288" y="9953"/>
                  </a:cubicBezTo>
                  <a:cubicBezTo>
                    <a:pt x="8289" y="9946"/>
                    <a:pt x="8291" y="9942"/>
                    <a:pt x="8292" y="9937"/>
                  </a:cubicBezTo>
                  <a:lnTo>
                    <a:pt x="8299" y="9937"/>
                  </a:lnTo>
                  <a:cubicBezTo>
                    <a:pt x="8300" y="9934"/>
                    <a:pt x="8302" y="9931"/>
                    <a:pt x="8303" y="9928"/>
                  </a:cubicBezTo>
                  <a:lnTo>
                    <a:pt x="8307" y="9928"/>
                  </a:lnTo>
                  <a:cubicBezTo>
                    <a:pt x="8308" y="9931"/>
                    <a:pt x="8310" y="9934"/>
                    <a:pt x="8311" y="9937"/>
                  </a:cubicBezTo>
                  <a:cubicBezTo>
                    <a:pt x="8312" y="9930"/>
                    <a:pt x="8314" y="9926"/>
                    <a:pt x="8315" y="9921"/>
                  </a:cubicBezTo>
                  <a:cubicBezTo>
                    <a:pt x="8318" y="9926"/>
                    <a:pt x="8320" y="9930"/>
                    <a:pt x="8323" y="9937"/>
                  </a:cubicBezTo>
                  <a:lnTo>
                    <a:pt x="8327" y="9937"/>
                  </a:lnTo>
                  <a:cubicBezTo>
                    <a:pt x="8328" y="9939"/>
                    <a:pt x="8330" y="9942"/>
                    <a:pt x="8331" y="9944"/>
                  </a:cubicBezTo>
                  <a:lnTo>
                    <a:pt x="8335" y="9944"/>
                  </a:lnTo>
                  <a:cubicBezTo>
                    <a:pt x="8336" y="9942"/>
                    <a:pt x="8338" y="9939"/>
                    <a:pt x="8339" y="9937"/>
                  </a:cubicBezTo>
                  <a:lnTo>
                    <a:pt x="8342" y="9937"/>
                  </a:lnTo>
                  <a:cubicBezTo>
                    <a:pt x="8343" y="9934"/>
                    <a:pt x="8345" y="9931"/>
                    <a:pt x="8346" y="9928"/>
                  </a:cubicBezTo>
                  <a:cubicBezTo>
                    <a:pt x="8347" y="9931"/>
                    <a:pt x="8349" y="9934"/>
                    <a:pt x="8350" y="9937"/>
                  </a:cubicBezTo>
                  <a:cubicBezTo>
                    <a:pt x="8351" y="9934"/>
                    <a:pt x="8353" y="9931"/>
                    <a:pt x="8354" y="9928"/>
                  </a:cubicBezTo>
                  <a:cubicBezTo>
                    <a:pt x="8357" y="9930"/>
                    <a:pt x="8359" y="9935"/>
                    <a:pt x="8362" y="9937"/>
                  </a:cubicBezTo>
                  <a:lnTo>
                    <a:pt x="8366" y="9937"/>
                  </a:lnTo>
                  <a:cubicBezTo>
                    <a:pt x="8367" y="9942"/>
                    <a:pt x="8369" y="9946"/>
                    <a:pt x="8370" y="9953"/>
                  </a:cubicBezTo>
                  <a:cubicBezTo>
                    <a:pt x="8371" y="9950"/>
                    <a:pt x="8373" y="9947"/>
                    <a:pt x="8374" y="9944"/>
                  </a:cubicBezTo>
                  <a:cubicBezTo>
                    <a:pt x="8375" y="9947"/>
                    <a:pt x="8377" y="9950"/>
                    <a:pt x="8378" y="9953"/>
                  </a:cubicBezTo>
                  <a:lnTo>
                    <a:pt x="8386" y="9953"/>
                  </a:lnTo>
                  <a:lnTo>
                    <a:pt x="8389" y="9959"/>
                  </a:lnTo>
                  <a:lnTo>
                    <a:pt x="8393" y="9959"/>
                  </a:lnTo>
                  <a:cubicBezTo>
                    <a:pt x="8394" y="9955"/>
                    <a:pt x="8396" y="9950"/>
                    <a:pt x="8397" y="9944"/>
                  </a:cubicBezTo>
                  <a:cubicBezTo>
                    <a:pt x="8400" y="9946"/>
                    <a:pt x="8402" y="9951"/>
                    <a:pt x="8405" y="9953"/>
                  </a:cubicBezTo>
                  <a:cubicBezTo>
                    <a:pt x="8406" y="9946"/>
                    <a:pt x="8408" y="9942"/>
                    <a:pt x="8409" y="9937"/>
                  </a:cubicBezTo>
                  <a:cubicBezTo>
                    <a:pt x="8410" y="9939"/>
                    <a:pt x="8412" y="9942"/>
                    <a:pt x="8413" y="9944"/>
                  </a:cubicBezTo>
                  <a:cubicBezTo>
                    <a:pt x="8414" y="9947"/>
                    <a:pt x="8416" y="9950"/>
                    <a:pt x="8417" y="9953"/>
                  </a:cubicBezTo>
                  <a:cubicBezTo>
                    <a:pt x="8418" y="9950"/>
                    <a:pt x="8420" y="9947"/>
                    <a:pt x="8421" y="9944"/>
                  </a:cubicBezTo>
                  <a:cubicBezTo>
                    <a:pt x="8424" y="9946"/>
                    <a:pt x="8426" y="9951"/>
                    <a:pt x="8429" y="9953"/>
                  </a:cubicBezTo>
                  <a:lnTo>
                    <a:pt x="8429" y="9944"/>
                  </a:lnTo>
                  <a:lnTo>
                    <a:pt x="8433" y="9944"/>
                  </a:lnTo>
                  <a:lnTo>
                    <a:pt x="8437" y="9944"/>
                  </a:lnTo>
                  <a:cubicBezTo>
                    <a:pt x="8439" y="9947"/>
                    <a:pt x="8442" y="9950"/>
                    <a:pt x="8444" y="9953"/>
                  </a:cubicBezTo>
                  <a:lnTo>
                    <a:pt x="8448" y="9953"/>
                  </a:lnTo>
                  <a:cubicBezTo>
                    <a:pt x="8449" y="9950"/>
                    <a:pt x="8451" y="9947"/>
                    <a:pt x="8452" y="9944"/>
                  </a:cubicBezTo>
                  <a:cubicBezTo>
                    <a:pt x="8453" y="9950"/>
                    <a:pt x="8455" y="9955"/>
                    <a:pt x="8456" y="9959"/>
                  </a:cubicBezTo>
                  <a:cubicBezTo>
                    <a:pt x="8457" y="9955"/>
                    <a:pt x="8459" y="9950"/>
                    <a:pt x="8460" y="9944"/>
                  </a:cubicBezTo>
                  <a:lnTo>
                    <a:pt x="8468" y="9944"/>
                  </a:lnTo>
                  <a:cubicBezTo>
                    <a:pt x="8469" y="9950"/>
                    <a:pt x="8471" y="9955"/>
                    <a:pt x="8472" y="9959"/>
                  </a:cubicBezTo>
                  <a:cubicBezTo>
                    <a:pt x="8473" y="9957"/>
                    <a:pt x="8475" y="9955"/>
                    <a:pt x="8476" y="9953"/>
                  </a:cubicBezTo>
                  <a:lnTo>
                    <a:pt x="8480" y="9953"/>
                  </a:lnTo>
                  <a:cubicBezTo>
                    <a:pt x="8482" y="9958"/>
                    <a:pt x="8485" y="9962"/>
                    <a:pt x="8487" y="9968"/>
                  </a:cubicBezTo>
                  <a:lnTo>
                    <a:pt x="8491" y="9968"/>
                  </a:lnTo>
                  <a:cubicBezTo>
                    <a:pt x="8492" y="9964"/>
                    <a:pt x="8494" y="9957"/>
                    <a:pt x="8495" y="9953"/>
                  </a:cubicBezTo>
                  <a:cubicBezTo>
                    <a:pt x="8496" y="9957"/>
                    <a:pt x="8498" y="9964"/>
                    <a:pt x="8499" y="9968"/>
                  </a:cubicBezTo>
                  <a:lnTo>
                    <a:pt x="8503" y="9968"/>
                  </a:lnTo>
                  <a:cubicBezTo>
                    <a:pt x="8506" y="9966"/>
                    <a:pt x="8508" y="9962"/>
                    <a:pt x="8511" y="9959"/>
                  </a:cubicBezTo>
                  <a:cubicBezTo>
                    <a:pt x="8512" y="9952"/>
                    <a:pt x="8514" y="9944"/>
                    <a:pt x="8515" y="9937"/>
                  </a:cubicBezTo>
                  <a:cubicBezTo>
                    <a:pt x="8516" y="9946"/>
                    <a:pt x="8518" y="9957"/>
                    <a:pt x="8519" y="9968"/>
                  </a:cubicBezTo>
                  <a:lnTo>
                    <a:pt x="8523" y="9968"/>
                  </a:lnTo>
                  <a:cubicBezTo>
                    <a:pt x="8524" y="9966"/>
                    <a:pt x="8526" y="9962"/>
                    <a:pt x="8527" y="9959"/>
                  </a:cubicBezTo>
                  <a:cubicBezTo>
                    <a:pt x="8528" y="9957"/>
                    <a:pt x="8530" y="9955"/>
                    <a:pt x="8531" y="9953"/>
                  </a:cubicBezTo>
                  <a:lnTo>
                    <a:pt x="8534" y="9953"/>
                  </a:lnTo>
                  <a:cubicBezTo>
                    <a:pt x="8535" y="9955"/>
                    <a:pt x="8537" y="9957"/>
                    <a:pt x="8538" y="9959"/>
                  </a:cubicBezTo>
                  <a:cubicBezTo>
                    <a:pt x="8539" y="9957"/>
                    <a:pt x="8541" y="9955"/>
                    <a:pt x="8542" y="9953"/>
                  </a:cubicBezTo>
                  <a:cubicBezTo>
                    <a:pt x="8545" y="9951"/>
                    <a:pt x="8547" y="9946"/>
                    <a:pt x="8550" y="9944"/>
                  </a:cubicBezTo>
                  <a:cubicBezTo>
                    <a:pt x="8551" y="9947"/>
                    <a:pt x="8553" y="9950"/>
                    <a:pt x="8554" y="9953"/>
                  </a:cubicBezTo>
                  <a:lnTo>
                    <a:pt x="8558" y="9953"/>
                  </a:lnTo>
                  <a:cubicBezTo>
                    <a:pt x="8559" y="9950"/>
                    <a:pt x="8561" y="9947"/>
                    <a:pt x="8562" y="9944"/>
                  </a:cubicBezTo>
                  <a:lnTo>
                    <a:pt x="8570" y="9968"/>
                  </a:lnTo>
                  <a:cubicBezTo>
                    <a:pt x="8571" y="9964"/>
                    <a:pt x="8573" y="9957"/>
                    <a:pt x="8574" y="9953"/>
                  </a:cubicBezTo>
                  <a:lnTo>
                    <a:pt x="8578" y="9953"/>
                  </a:lnTo>
                  <a:cubicBezTo>
                    <a:pt x="8579" y="9950"/>
                    <a:pt x="8581" y="9947"/>
                    <a:pt x="8582" y="9944"/>
                  </a:cubicBezTo>
                  <a:cubicBezTo>
                    <a:pt x="8583" y="9953"/>
                    <a:pt x="8584" y="9959"/>
                    <a:pt x="8585" y="9968"/>
                  </a:cubicBezTo>
                  <a:cubicBezTo>
                    <a:pt x="8588" y="9964"/>
                    <a:pt x="8590" y="9957"/>
                    <a:pt x="8593" y="9953"/>
                  </a:cubicBezTo>
                  <a:cubicBezTo>
                    <a:pt x="8594" y="9955"/>
                    <a:pt x="8596" y="9957"/>
                    <a:pt x="8597" y="9959"/>
                  </a:cubicBezTo>
                  <a:cubicBezTo>
                    <a:pt x="8598" y="9962"/>
                    <a:pt x="8600" y="9966"/>
                    <a:pt x="8601" y="9968"/>
                  </a:cubicBezTo>
                  <a:cubicBezTo>
                    <a:pt x="8602" y="9964"/>
                    <a:pt x="8604" y="9957"/>
                    <a:pt x="8605" y="9953"/>
                  </a:cubicBezTo>
                  <a:cubicBezTo>
                    <a:pt x="8608" y="9955"/>
                    <a:pt x="8610" y="9957"/>
                    <a:pt x="8613" y="9959"/>
                  </a:cubicBezTo>
                  <a:cubicBezTo>
                    <a:pt x="8614" y="9962"/>
                    <a:pt x="8616" y="9966"/>
                    <a:pt x="8617" y="9968"/>
                  </a:cubicBezTo>
                  <a:cubicBezTo>
                    <a:pt x="8618" y="9964"/>
                    <a:pt x="8620" y="9957"/>
                    <a:pt x="8621" y="9953"/>
                  </a:cubicBezTo>
                  <a:cubicBezTo>
                    <a:pt x="8622" y="9950"/>
                    <a:pt x="8624" y="9947"/>
                    <a:pt x="8625" y="9944"/>
                  </a:cubicBezTo>
                  <a:lnTo>
                    <a:pt x="8632" y="9937"/>
                  </a:lnTo>
                  <a:cubicBezTo>
                    <a:pt x="8633" y="9939"/>
                    <a:pt x="8635" y="9942"/>
                    <a:pt x="8636" y="9944"/>
                  </a:cubicBezTo>
                  <a:cubicBezTo>
                    <a:pt x="8637" y="9950"/>
                    <a:pt x="8639" y="9955"/>
                    <a:pt x="8640" y="9959"/>
                  </a:cubicBezTo>
                  <a:lnTo>
                    <a:pt x="8644" y="9959"/>
                  </a:lnTo>
                  <a:cubicBezTo>
                    <a:pt x="8647" y="9957"/>
                    <a:pt x="8649" y="9955"/>
                    <a:pt x="8652" y="9953"/>
                  </a:cubicBezTo>
                  <a:cubicBezTo>
                    <a:pt x="8653" y="9950"/>
                    <a:pt x="8655" y="9947"/>
                    <a:pt x="8656" y="9944"/>
                  </a:cubicBezTo>
                  <a:lnTo>
                    <a:pt x="8660" y="9944"/>
                  </a:lnTo>
                  <a:cubicBezTo>
                    <a:pt x="8661" y="9942"/>
                    <a:pt x="8663" y="9939"/>
                    <a:pt x="8664" y="9937"/>
                  </a:cubicBezTo>
                  <a:cubicBezTo>
                    <a:pt x="8665" y="9942"/>
                    <a:pt x="8667" y="9946"/>
                    <a:pt x="8668" y="9953"/>
                  </a:cubicBezTo>
                  <a:lnTo>
                    <a:pt x="8676" y="9953"/>
                  </a:lnTo>
                  <a:lnTo>
                    <a:pt x="8679" y="9953"/>
                  </a:lnTo>
                  <a:lnTo>
                    <a:pt x="8683" y="9953"/>
                  </a:lnTo>
                  <a:cubicBezTo>
                    <a:pt x="8684" y="9955"/>
                    <a:pt x="8686" y="9957"/>
                    <a:pt x="8687" y="9959"/>
                  </a:cubicBezTo>
                  <a:cubicBezTo>
                    <a:pt x="8690" y="9962"/>
                    <a:pt x="8692" y="9966"/>
                    <a:pt x="8695" y="9968"/>
                  </a:cubicBezTo>
                  <a:cubicBezTo>
                    <a:pt x="8696" y="9966"/>
                    <a:pt x="8698" y="9962"/>
                    <a:pt x="8699" y="9959"/>
                  </a:cubicBezTo>
                  <a:lnTo>
                    <a:pt x="8703" y="9959"/>
                  </a:lnTo>
                  <a:cubicBezTo>
                    <a:pt x="8704" y="9966"/>
                    <a:pt x="8706" y="9970"/>
                    <a:pt x="8707" y="9975"/>
                  </a:cubicBezTo>
                  <a:cubicBezTo>
                    <a:pt x="8708" y="9968"/>
                    <a:pt x="8710" y="9961"/>
                    <a:pt x="8711" y="9953"/>
                  </a:cubicBezTo>
                  <a:cubicBezTo>
                    <a:pt x="8712" y="9950"/>
                    <a:pt x="8714" y="9947"/>
                    <a:pt x="8715" y="9944"/>
                  </a:cubicBezTo>
                  <a:cubicBezTo>
                    <a:pt x="8716" y="9942"/>
                    <a:pt x="8718" y="9939"/>
                    <a:pt x="8719" y="9937"/>
                  </a:cubicBezTo>
                  <a:cubicBezTo>
                    <a:pt x="8720" y="9942"/>
                    <a:pt x="8722" y="9946"/>
                    <a:pt x="8723" y="9953"/>
                  </a:cubicBezTo>
                  <a:lnTo>
                    <a:pt x="8726" y="9953"/>
                  </a:lnTo>
                  <a:cubicBezTo>
                    <a:pt x="8727" y="9955"/>
                    <a:pt x="8729" y="9957"/>
                    <a:pt x="8730" y="9959"/>
                  </a:cubicBezTo>
                  <a:cubicBezTo>
                    <a:pt x="8733" y="9952"/>
                    <a:pt x="8735" y="9944"/>
                    <a:pt x="8738" y="9937"/>
                  </a:cubicBezTo>
                  <a:cubicBezTo>
                    <a:pt x="8739" y="9939"/>
                    <a:pt x="8741" y="9942"/>
                    <a:pt x="8742" y="9944"/>
                  </a:cubicBezTo>
                  <a:lnTo>
                    <a:pt x="8746" y="9944"/>
                  </a:lnTo>
                  <a:cubicBezTo>
                    <a:pt x="8747" y="9942"/>
                    <a:pt x="8749" y="9939"/>
                    <a:pt x="8750" y="9937"/>
                  </a:cubicBezTo>
                  <a:cubicBezTo>
                    <a:pt x="8753" y="9939"/>
                    <a:pt x="8755" y="9942"/>
                    <a:pt x="8758" y="9944"/>
                  </a:cubicBezTo>
                  <a:lnTo>
                    <a:pt x="8762" y="9944"/>
                  </a:lnTo>
                  <a:cubicBezTo>
                    <a:pt x="8763" y="9942"/>
                    <a:pt x="8765" y="9939"/>
                    <a:pt x="8766" y="9937"/>
                  </a:cubicBezTo>
                  <a:lnTo>
                    <a:pt x="8770" y="9937"/>
                  </a:lnTo>
                  <a:cubicBezTo>
                    <a:pt x="8771" y="9942"/>
                    <a:pt x="8773" y="9946"/>
                    <a:pt x="8774" y="9953"/>
                  </a:cubicBezTo>
                  <a:cubicBezTo>
                    <a:pt x="8776" y="9946"/>
                    <a:pt x="8779" y="9942"/>
                    <a:pt x="8781" y="9937"/>
                  </a:cubicBezTo>
                  <a:cubicBezTo>
                    <a:pt x="8782" y="9944"/>
                    <a:pt x="8784" y="9952"/>
                    <a:pt x="8785" y="9959"/>
                  </a:cubicBezTo>
                  <a:cubicBezTo>
                    <a:pt x="8786" y="9955"/>
                    <a:pt x="8788" y="9950"/>
                    <a:pt x="8789" y="9944"/>
                  </a:cubicBezTo>
                  <a:cubicBezTo>
                    <a:pt x="8790" y="9947"/>
                    <a:pt x="8792" y="9950"/>
                    <a:pt x="8793" y="9953"/>
                  </a:cubicBezTo>
                  <a:cubicBezTo>
                    <a:pt x="8796" y="9957"/>
                    <a:pt x="8798" y="9964"/>
                    <a:pt x="8801" y="9968"/>
                  </a:cubicBezTo>
                  <a:cubicBezTo>
                    <a:pt x="8802" y="9955"/>
                    <a:pt x="8804" y="9941"/>
                    <a:pt x="8805" y="9928"/>
                  </a:cubicBezTo>
                  <a:cubicBezTo>
                    <a:pt x="8806" y="9935"/>
                    <a:pt x="8808" y="9939"/>
                    <a:pt x="8809" y="9944"/>
                  </a:cubicBezTo>
                  <a:lnTo>
                    <a:pt x="8813" y="9944"/>
                  </a:lnTo>
                  <a:lnTo>
                    <a:pt x="8813" y="9937"/>
                  </a:lnTo>
                  <a:lnTo>
                    <a:pt x="8821" y="9937"/>
                  </a:lnTo>
                  <a:cubicBezTo>
                    <a:pt x="8822" y="9935"/>
                    <a:pt x="8823" y="9930"/>
                    <a:pt x="8824" y="9928"/>
                  </a:cubicBezTo>
                  <a:lnTo>
                    <a:pt x="8828" y="9928"/>
                  </a:lnTo>
                  <a:lnTo>
                    <a:pt x="8832" y="9928"/>
                  </a:lnTo>
                  <a:cubicBezTo>
                    <a:pt x="8835" y="9923"/>
                    <a:pt x="8837" y="9919"/>
                    <a:pt x="8840" y="9912"/>
                  </a:cubicBezTo>
                  <a:cubicBezTo>
                    <a:pt x="8841" y="9921"/>
                    <a:pt x="8843" y="9928"/>
                    <a:pt x="8844" y="9937"/>
                  </a:cubicBezTo>
                  <a:cubicBezTo>
                    <a:pt x="8845" y="9934"/>
                    <a:pt x="8847" y="9931"/>
                    <a:pt x="8848" y="9928"/>
                  </a:cubicBezTo>
                  <a:cubicBezTo>
                    <a:pt x="8849" y="9923"/>
                    <a:pt x="8851" y="9919"/>
                    <a:pt x="8852" y="9912"/>
                  </a:cubicBezTo>
                  <a:cubicBezTo>
                    <a:pt x="8853" y="9915"/>
                    <a:pt x="8855" y="9919"/>
                    <a:pt x="8856" y="9921"/>
                  </a:cubicBezTo>
                  <a:cubicBezTo>
                    <a:pt x="8859" y="9923"/>
                    <a:pt x="8861" y="9926"/>
                    <a:pt x="8864" y="9928"/>
                  </a:cubicBezTo>
                  <a:cubicBezTo>
                    <a:pt x="8865" y="9931"/>
                    <a:pt x="8867" y="9934"/>
                    <a:pt x="8868" y="9937"/>
                  </a:cubicBezTo>
                  <a:lnTo>
                    <a:pt x="8871" y="9937"/>
                  </a:lnTo>
                  <a:cubicBezTo>
                    <a:pt x="8872" y="9930"/>
                    <a:pt x="8874" y="9926"/>
                    <a:pt x="8875" y="9921"/>
                  </a:cubicBezTo>
                  <a:cubicBezTo>
                    <a:pt x="8878" y="9923"/>
                    <a:pt x="8880" y="9926"/>
                    <a:pt x="8883" y="9928"/>
                  </a:cubicBezTo>
                  <a:cubicBezTo>
                    <a:pt x="8884" y="9931"/>
                    <a:pt x="8886" y="9934"/>
                    <a:pt x="8887" y="9937"/>
                  </a:cubicBezTo>
                  <a:cubicBezTo>
                    <a:pt x="8888" y="9934"/>
                    <a:pt x="8890" y="9931"/>
                    <a:pt x="8891" y="9928"/>
                  </a:cubicBezTo>
                  <a:cubicBezTo>
                    <a:pt x="8892" y="9937"/>
                    <a:pt x="8894" y="9944"/>
                    <a:pt x="8895" y="9953"/>
                  </a:cubicBezTo>
                  <a:cubicBezTo>
                    <a:pt x="8896" y="9946"/>
                    <a:pt x="8898" y="9942"/>
                    <a:pt x="8899" y="9937"/>
                  </a:cubicBezTo>
                  <a:lnTo>
                    <a:pt x="8907" y="9937"/>
                  </a:lnTo>
                  <a:lnTo>
                    <a:pt x="8907" y="9928"/>
                  </a:lnTo>
                  <a:lnTo>
                    <a:pt x="8911" y="9928"/>
                  </a:lnTo>
                  <a:cubicBezTo>
                    <a:pt x="8912" y="9923"/>
                    <a:pt x="8914" y="9919"/>
                    <a:pt x="8915" y="9912"/>
                  </a:cubicBezTo>
                  <a:cubicBezTo>
                    <a:pt x="8917" y="9919"/>
                    <a:pt x="8920" y="9923"/>
                    <a:pt x="8922" y="9928"/>
                  </a:cubicBezTo>
                  <a:lnTo>
                    <a:pt x="8926" y="9928"/>
                  </a:lnTo>
                  <a:cubicBezTo>
                    <a:pt x="8927" y="9923"/>
                    <a:pt x="8929" y="9919"/>
                    <a:pt x="8930" y="9912"/>
                  </a:cubicBezTo>
                  <a:cubicBezTo>
                    <a:pt x="8931" y="9919"/>
                    <a:pt x="8933" y="9923"/>
                    <a:pt x="8934" y="9928"/>
                  </a:cubicBezTo>
                  <a:cubicBezTo>
                    <a:pt x="8935" y="9923"/>
                    <a:pt x="8937" y="9919"/>
                    <a:pt x="8938" y="9912"/>
                  </a:cubicBezTo>
                  <a:lnTo>
                    <a:pt x="8946" y="9912"/>
                  </a:lnTo>
                  <a:cubicBezTo>
                    <a:pt x="8947" y="9915"/>
                    <a:pt x="8949" y="9919"/>
                    <a:pt x="8950" y="9921"/>
                  </a:cubicBezTo>
                  <a:lnTo>
                    <a:pt x="8954" y="9921"/>
                  </a:lnTo>
                  <a:cubicBezTo>
                    <a:pt x="8955" y="9923"/>
                    <a:pt x="8957" y="9926"/>
                    <a:pt x="8958" y="9928"/>
                  </a:cubicBezTo>
                  <a:lnTo>
                    <a:pt x="8966" y="9928"/>
                  </a:lnTo>
                  <a:lnTo>
                    <a:pt x="8969" y="9928"/>
                  </a:lnTo>
                  <a:lnTo>
                    <a:pt x="8973" y="9928"/>
                  </a:lnTo>
                  <a:cubicBezTo>
                    <a:pt x="8974" y="9931"/>
                    <a:pt x="8976" y="9934"/>
                    <a:pt x="8977" y="9937"/>
                  </a:cubicBezTo>
                  <a:lnTo>
                    <a:pt x="8981" y="9937"/>
                  </a:lnTo>
                  <a:cubicBezTo>
                    <a:pt x="8984" y="9939"/>
                    <a:pt x="8986" y="9942"/>
                    <a:pt x="8989" y="9944"/>
                  </a:cubicBezTo>
                  <a:cubicBezTo>
                    <a:pt x="8990" y="9947"/>
                    <a:pt x="8992" y="9950"/>
                    <a:pt x="8993" y="9953"/>
                  </a:cubicBezTo>
                  <a:cubicBezTo>
                    <a:pt x="8994" y="9955"/>
                    <a:pt x="8996" y="9957"/>
                    <a:pt x="8997" y="9959"/>
                  </a:cubicBezTo>
                  <a:cubicBezTo>
                    <a:pt x="8998" y="9957"/>
                    <a:pt x="9000" y="9955"/>
                    <a:pt x="9001" y="9953"/>
                  </a:cubicBezTo>
                  <a:cubicBezTo>
                    <a:pt x="9002" y="9946"/>
                    <a:pt x="9004" y="9942"/>
                    <a:pt x="9005" y="9937"/>
                  </a:cubicBezTo>
                  <a:lnTo>
                    <a:pt x="9009" y="9937"/>
                  </a:lnTo>
                  <a:lnTo>
                    <a:pt x="9013" y="9937"/>
                  </a:lnTo>
                  <a:cubicBezTo>
                    <a:pt x="9014" y="9939"/>
                    <a:pt x="9015" y="9942"/>
                    <a:pt x="9016" y="9944"/>
                  </a:cubicBezTo>
                  <a:cubicBezTo>
                    <a:pt x="9017" y="9942"/>
                    <a:pt x="9019" y="9939"/>
                    <a:pt x="9020" y="9937"/>
                  </a:cubicBezTo>
                  <a:cubicBezTo>
                    <a:pt x="9023" y="9942"/>
                    <a:pt x="9025" y="9946"/>
                    <a:pt x="9028" y="9953"/>
                  </a:cubicBezTo>
                  <a:cubicBezTo>
                    <a:pt x="9029" y="9946"/>
                    <a:pt x="9031" y="9942"/>
                    <a:pt x="9032" y="9937"/>
                  </a:cubicBezTo>
                  <a:lnTo>
                    <a:pt x="9036" y="9937"/>
                  </a:lnTo>
                  <a:lnTo>
                    <a:pt x="9040" y="9937"/>
                  </a:lnTo>
                  <a:lnTo>
                    <a:pt x="9048" y="9937"/>
                  </a:lnTo>
                  <a:cubicBezTo>
                    <a:pt x="9049" y="9939"/>
                    <a:pt x="9051" y="9942"/>
                    <a:pt x="9052" y="9944"/>
                  </a:cubicBezTo>
                  <a:lnTo>
                    <a:pt x="9056" y="9944"/>
                  </a:lnTo>
                  <a:lnTo>
                    <a:pt x="9060" y="9944"/>
                  </a:lnTo>
                  <a:cubicBezTo>
                    <a:pt x="9061" y="9942"/>
                    <a:pt x="9062" y="9939"/>
                    <a:pt x="9063" y="9937"/>
                  </a:cubicBezTo>
                  <a:lnTo>
                    <a:pt x="9071" y="9937"/>
                  </a:lnTo>
                  <a:lnTo>
                    <a:pt x="9075" y="9937"/>
                  </a:lnTo>
                  <a:lnTo>
                    <a:pt x="9079" y="9937"/>
                  </a:lnTo>
                  <a:cubicBezTo>
                    <a:pt x="9080" y="9939"/>
                    <a:pt x="9082" y="9942"/>
                    <a:pt x="9083" y="9944"/>
                  </a:cubicBezTo>
                  <a:cubicBezTo>
                    <a:pt x="9086" y="9942"/>
                    <a:pt x="9088" y="9939"/>
                    <a:pt x="9091" y="9937"/>
                  </a:cubicBezTo>
                  <a:cubicBezTo>
                    <a:pt x="9092" y="9942"/>
                    <a:pt x="9094" y="9946"/>
                    <a:pt x="9095" y="9953"/>
                  </a:cubicBezTo>
                  <a:lnTo>
                    <a:pt x="9095" y="9944"/>
                  </a:lnTo>
                  <a:cubicBezTo>
                    <a:pt x="9096" y="9947"/>
                    <a:pt x="9098" y="9950"/>
                    <a:pt x="9099" y="9953"/>
                  </a:cubicBezTo>
                  <a:cubicBezTo>
                    <a:pt x="9100" y="9950"/>
                    <a:pt x="9102" y="9947"/>
                    <a:pt x="9103" y="9944"/>
                  </a:cubicBezTo>
                  <a:cubicBezTo>
                    <a:pt x="9106" y="9950"/>
                    <a:pt x="9108" y="9955"/>
                    <a:pt x="9111" y="9959"/>
                  </a:cubicBezTo>
                  <a:lnTo>
                    <a:pt x="9114" y="9953"/>
                  </a:lnTo>
                  <a:lnTo>
                    <a:pt x="9118" y="9953"/>
                  </a:lnTo>
                  <a:lnTo>
                    <a:pt x="9122" y="9953"/>
                  </a:lnTo>
                  <a:lnTo>
                    <a:pt x="9126" y="9953"/>
                  </a:lnTo>
                  <a:lnTo>
                    <a:pt x="9134" y="9953"/>
                  </a:lnTo>
                  <a:lnTo>
                    <a:pt x="9138" y="9953"/>
                  </a:lnTo>
                  <a:cubicBezTo>
                    <a:pt x="9139" y="9946"/>
                    <a:pt x="9141" y="9942"/>
                    <a:pt x="9142" y="9937"/>
                  </a:cubicBezTo>
                  <a:lnTo>
                    <a:pt x="9146" y="9937"/>
                  </a:lnTo>
                  <a:cubicBezTo>
                    <a:pt x="9149" y="9939"/>
                    <a:pt x="9151" y="9942"/>
                    <a:pt x="9154" y="9944"/>
                  </a:cubicBezTo>
                  <a:cubicBezTo>
                    <a:pt x="9155" y="9947"/>
                    <a:pt x="9157" y="9950"/>
                    <a:pt x="9158" y="9953"/>
                  </a:cubicBezTo>
                  <a:cubicBezTo>
                    <a:pt x="9159" y="9951"/>
                    <a:pt x="9160" y="9946"/>
                    <a:pt x="9161" y="9944"/>
                  </a:cubicBezTo>
                  <a:lnTo>
                    <a:pt x="9165" y="9944"/>
                  </a:lnTo>
                  <a:cubicBezTo>
                    <a:pt x="9166" y="9942"/>
                    <a:pt x="9168" y="9939"/>
                    <a:pt x="9169" y="9937"/>
                  </a:cubicBezTo>
                  <a:cubicBezTo>
                    <a:pt x="9172" y="9939"/>
                    <a:pt x="9174" y="9942"/>
                    <a:pt x="9177" y="9944"/>
                  </a:cubicBezTo>
                  <a:lnTo>
                    <a:pt x="9181" y="9944"/>
                  </a:lnTo>
                  <a:cubicBezTo>
                    <a:pt x="9182" y="9947"/>
                    <a:pt x="9184" y="9950"/>
                    <a:pt x="9185" y="9953"/>
                  </a:cubicBezTo>
                  <a:lnTo>
                    <a:pt x="9189" y="9953"/>
                  </a:lnTo>
                  <a:lnTo>
                    <a:pt x="9193" y="9953"/>
                  </a:lnTo>
                  <a:cubicBezTo>
                    <a:pt x="9194" y="9955"/>
                    <a:pt x="9196" y="9957"/>
                    <a:pt x="9197" y="9959"/>
                  </a:cubicBezTo>
                  <a:lnTo>
                    <a:pt x="9201" y="9959"/>
                  </a:lnTo>
                  <a:cubicBezTo>
                    <a:pt x="9202" y="9957"/>
                    <a:pt x="9204" y="9955"/>
                    <a:pt x="9205" y="9953"/>
                  </a:cubicBezTo>
                  <a:lnTo>
                    <a:pt x="9208" y="9959"/>
                  </a:lnTo>
                  <a:cubicBezTo>
                    <a:pt x="9211" y="9962"/>
                    <a:pt x="9213" y="9966"/>
                    <a:pt x="9216" y="9968"/>
                  </a:cubicBezTo>
                  <a:cubicBezTo>
                    <a:pt x="9217" y="9966"/>
                    <a:pt x="9219" y="9962"/>
                    <a:pt x="9220" y="9959"/>
                  </a:cubicBezTo>
                  <a:cubicBezTo>
                    <a:pt x="9221" y="9952"/>
                    <a:pt x="9223" y="9944"/>
                    <a:pt x="9224" y="9937"/>
                  </a:cubicBezTo>
                  <a:cubicBezTo>
                    <a:pt x="9225" y="9939"/>
                    <a:pt x="9227" y="9942"/>
                    <a:pt x="9228" y="9944"/>
                  </a:cubicBezTo>
                  <a:cubicBezTo>
                    <a:pt x="9231" y="9946"/>
                    <a:pt x="9233" y="9951"/>
                    <a:pt x="9236" y="9953"/>
                  </a:cubicBezTo>
                  <a:cubicBezTo>
                    <a:pt x="9237" y="9950"/>
                    <a:pt x="9239" y="9947"/>
                    <a:pt x="9240" y="9944"/>
                  </a:cubicBezTo>
                  <a:cubicBezTo>
                    <a:pt x="9241" y="9947"/>
                    <a:pt x="9243" y="9950"/>
                    <a:pt x="9244" y="9953"/>
                  </a:cubicBezTo>
                  <a:lnTo>
                    <a:pt x="9248" y="9953"/>
                  </a:lnTo>
                  <a:cubicBezTo>
                    <a:pt x="9249" y="9950"/>
                    <a:pt x="9251" y="9947"/>
                    <a:pt x="9252" y="9944"/>
                  </a:cubicBezTo>
                  <a:cubicBezTo>
                    <a:pt x="9254" y="9950"/>
                    <a:pt x="9257" y="9955"/>
                    <a:pt x="9259" y="9959"/>
                  </a:cubicBezTo>
                  <a:cubicBezTo>
                    <a:pt x="9260" y="9957"/>
                    <a:pt x="9262" y="9955"/>
                    <a:pt x="9263" y="9953"/>
                  </a:cubicBezTo>
                  <a:lnTo>
                    <a:pt x="9267" y="9953"/>
                  </a:lnTo>
                  <a:cubicBezTo>
                    <a:pt x="9268" y="9955"/>
                    <a:pt x="9270" y="9957"/>
                    <a:pt x="9271" y="9959"/>
                  </a:cubicBezTo>
                  <a:cubicBezTo>
                    <a:pt x="9274" y="9957"/>
                    <a:pt x="9276" y="9955"/>
                    <a:pt x="9279" y="9953"/>
                  </a:cubicBezTo>
                  <a:lnTo>
                    <a:pt x="9283" y="9953"/>
                  </a:lnTo>
                  <a:lnTo>
                    <a:pt x="9287" y="9953"/>
                  </a:lnTo>
                  <a:cubicBezTo>
                    <a:pt x="9288" y="9955"/>
                    <a:pt x="9290" y="9957"/>
                    <a:pt x="9291" y="9959"/>
                  </a:cubicBezTo>
                  <a:cubicBezTo>
                    <a:pt x="9294" y="9955"/>
                    <a:pt x="9296" y="9950"/>
                    <a:pt x="9299" y="9944"/>
                  </a:cubicBezTo>
                  <a:cubicBezTo>
                    <a:pt x="9300" y="9955"/>
                    <a:pt x="9302" y="9966"/>
                    <a:pt x="9303" y="9975"/>
                  </a:cubicBezTo>
                  <a:lnTo>
                    <a:pt x="9306" y="9975"/>
                  </a:lnTo>
                  <a:lnTo>
                    <a:pt x="9310" y="9975"/>
                  </a:lnTo>
                  <a:lnTo>
                    <a:pt x="9318" y="9975"/>
                  </a:lnTo>
                  <a:cubicBezTo>
                    <a:pt x="9319" y="9973"/>
                    <a:pt x="9321" y="9970"/>
                    <a:pt x="9322" y="9968"/>
                  </a:cubicBezTo>
                  <a:lnTo>
                    <a:pt x="9326" y="9968"/>
                  </a:lnTo>
                  <a:lnTo>
                    <a:pt x="9330" y="9968"/>
                  </a:lnTo>
                  <a:cubicBezTo>
                    <a:pt x="9331" y="9964"/>
                    <a:pt x="9333" y="9957"/>
                    <a:pt x="9334" y="9953"/>
                  </a:cubicBezTo>
                  <a:cubicBezTo>
                    <a:pt x="9337" y="9955"/>
                    <a:pt x="9339" y="9957"/>
                    <a:pt x="9342" y="9959"/>
                  </a:cubicBezTo>
                  <a:lnTo>
                    <a:pt x="9346" y="9959"/>
                  </a:lnTo>
                  <a:lnTo>
                    <a:pt x="9350" y="9959"/>
                  </a:lnTo>
                  <a:lnTo>
                    <a:pt x="9353" y="9953"/>
                  </a:lnTo>
                  <a:cubicBezTo>
                    <a:pt x="9356" y="9957"/>
                    <a:pt x="9358" y="9964"/>
                    <a:pt x="9361" y="9968"/>
                  </a:cubicBezTo>
                  <a:cubicBezTo>
                    <a:pt x="9362" y="9964"/>
                    <a:pt x="9364" y="9957"/>
                    <a:pt x="9365" y="9953"/>
                  </a:cubicBezTo>
                  <a:cubicBezTo>
                    <a:pt x="9366" y="9957"/>
                    <a:pt x="9368" y="9964"/>
                    <a:pt x="9369" y="9968"/>
                  </a:cubicBezTo>
                  <a:cubicBezTo>
                    <a:pt x="9370" y="9966"/>
                    <a:pt x="9372" y="9962"/>
                    <a:pt x="9373" y="9959"/>
                  </a:cubicBezTo>
                  <a:cubicBezTo>
                    <a:pt x="9374" y="9966"/>
                    <a:pt x="9376" y="9970"/>
                    <a:pt x="9377" y="9975"/>
                  </a:cubicBezTo>
                  <a:cubicBezTo>
                    <a:pt x="9378" y="9970"/>
                    <a:pt x="9380" y="9966"/>
                    <a:pt x="9381" y="9959"/>
                  </a:cubicBezTo>
                  <a:lnTo>
                    <a:pt x="9385" y="9959"/>
                  </a:lnTo>
                  <a:cubicBezTo>
                    <a:pt x="9386" y="9962"/>
                    <a:pt x="9388" y="9966"/>
                    <a:pt x="9389" y="9968"/>
                  </a:cubicBezTo>
                  <a:lnTo>
                    <a:pt x="9393" y="9968"/>
                  </a:lnTo>
                  <a:lnTo>
                    <a:pt x="9400" y="9975"/>
                  </a:lnTo>
                  <a:lnTo>
                    <a:pt x="9404" y="9975"/>
                  </a:lnTo>
                  <a:lnTo>
                    <a:pt x="9408" y="9975"/>
                  </a:lnTo>
                  <a:lnTo>
                    <a:pt x="9412" y="9975"/>
                  </a:lnTo>
                  <a:lnTo>
                    <a:pt x="9416" y="9975"/>
                  </a:lnTo>
                  <a:cubicBezTo>
                    <a:pt x="9419" y="9970"/>
                    <a:pt x="9421" y="9966"/>
                    <a:pt x="9424" y="9959"/>
                  </a:cubicBezTo>
                  <a:cubicBezTo>
                    <a:pt x="9425" y="9962"/>
                    <a:pt x="9427" y="9966"/>
                    <a:pt x="9428" y="9968"/>
                  </a:cubicBezTo>
                  <a:cubicBezTo>
                    <a:pt x="9429" y="9966"/>
                    <a:pt x="9431" y="9962"/>
                    <a:pt x="9432" y="9959"/>
                  </a:cubicBezTo>
                  <a:cubicBezTo>
                    <a:pt x="9433" y="9966"/>
                    <a:pt x="9435" y="9970"/>
                    <a:pt x="9436" y="9975"/>
                  </a:cubicBezTo>
                  <a:cubicBezTo>
                    <a:pt x="9439" y="9968"/>
                    <a:pt x="9441" y="9961"/>
                    <a:pt x="9444" y="9953"/>
                  </a:cubicBezTo>
                  <a:lnTo>
                    <a:pt x="9447" y="9959"/>
                  </a:lnTo>
                  <a:cubicBezTo>
                    <a:pt x="9448" y="9962"/>
                    <a:pt x="9450" y="9966"/>
                    <a:pt x="9451" y="9968"/>
                  </a:cubicBezTo>
                  <a:cubicBezTo>
                    <a:pt x="9452" y="9966"/>
                    <a:pt x="9454" y="9962"/>
                    <a:pt x="9455" y="9959"/>
                  </a:cubicBezTo>
                  <a:lnTo>
                    <a:pt x="9459" y="9959"/>
                  </a:lnTo>
                  <a:cubicBezTo>
                    <a:pt x="9462" y="9962"/>
                    <a:pt x="9464" y="9966"/>
                    <a:pt x="9467" y="9968"/>
                  </a:cubicBezTo>
                  <a:lnTo>
                    <a:pt x="9471" y="9968"/>
                  </a:lnTo>
                  <a:cubicBezTo>
                    <a:pt x="9472" y="9970"/>
                    <a:pt x="9474" y="9973"/>
                    <a:pt x="9475" y="9975"/>
                  </a:cubicBezTo>
                  <a:lnTo>
                    <a:pt x="9475" y="9984"/>
                  </a:lnTo>
                  <a:cubicBezTo>
                    <a:pt x="9476" y="9981"/>
                    <a:pt x="9478" y="9977"/>
                    <a:pt x="9479" y="9975"/>
                  </a:cubicBezTo>
                  <a:cubicBezTo>
                    <a:pt x="9482" y="9977"/>
                    <a:pt x="9484" y="9981"/>
                    <a:pt x="9487" y="9984"/>
                  </a:cubicBezTo>
                  <a:cubicBezTo>
                    <a:pt x="9488" y="9987"/>
                    <a:pt x="9490" y="9989"/>
                    <a:pt x="9491" y="9992"/>
                  </a:cubicBezTo>
                  <a:cubicBezTo>
                    <a:pt x="9492" y="9989"/>
                    <a:pt x="9494" y="9987"/>
                    <a:pt x="9495" y="9984"/>
                  </a:cubicBezTo>
                  <a:cubicBezTo>
                    <a:pt x="9496" y="9981"/>
                    <a:pt x="9497" y="9977"/>
                    <a:pt x="9498" y="9975"/>
                  </a:cubicBezTo>
                  <a:lnTo>
                    <a:pt x="9506" y="9975"/>
                  </a:lnTo>
                  <a:lnTo>
                    <a:pt x="9510" y="9975"/>
                  </a:lnTo>
                  <a:cubicBezTo>
                    <a:pt x="9511" y="9973"/>
                    <a:pt x="9513" y="9970"/>
                    <a:pt x="9514" y="9968"/>
                  </a:cubicBezTo>
                  <a:cubicBezTo>
                    <a:pt x="9515" y="9966"/>
                    <a:pt x="9517" y="9962"/>
                    <a:pt x="9518" y="9959"/>
                  </a:cubicBezTo>
                  <a:lnTo>
                    <a:pt x="9522" y="9959"/>
                  </a:lnTo>
                  <a:cubicBezTo>
                    <a:pt x="9525" y="9966"/>
                    <a:pt x="9527" y="9970"/>
                    <a:pt x="9530" y="9975"/>
                  </a:cubicBezTo>
                  <a:cubicBezTo>
                    <a:pt x="9531" y="9968"/>
                    <a:pt x="9533" y="9961"/>
                    <a:pt x="9534" y="9953"/>
                  </a:cubicBezTo>
                  <a:cubicBezTo>
                    <a:pt x="9535" y="9957"/>
                    <a:pt x="9537" y="9964"/>
                    <a:pt x="9538" y="9968"/>
                  </a:cubicBezTo>
                  <a:lnTo>
                    <a:pt x="9542" y="9968"/>
                  </a:lnTo>
                  <a:lnTo>
                    <a:pt x="9549" y="9968"/>
                  </a:lnTo>
                  <a:cubicBezTo>
                    <a:pt x="9550" y="9970"/>
                    <a:pt x="9552" y="9973"/>
                    <a:pt x="9553" y="9975"/>
                  </a:cubicBezTo>
                  <a:lnTo>
                    <a:pt x="9557" y="9975"/>
                  </a:lnTo>
                  <a:lnTo>
                    <a:pt x="9561" y="9975"/>
                  </a:lnTo>
                  <a:cubicBezTo>
                    <a:pt x="9562" y="9977"/>
                    <a:pt x="9564" y="9981"/>
                    <a:pt x="9565" y="9984"/>
                  </a:cubicBezTo>
                  <a:cubicBezTo>
                    <a:pt x="9568" y="9986"/>
                    <a:pt x="9570" y="9990"/>
                    <a:pt x="9573" y="9992"/>
                  </a:cubicBezTo>
                  <a:lnTo>
                    <a:pt x="9573" y="9984"/>
                  </a:lnTo>
                  <a:cubicBezTo>
                    <a:pt x="9574" y="9981"/>
                    <a:pt x="9576" y="9977"/>
                    <a:pt x="9577" y="9975"/>
                  </a:cubicBezTo>
                  <a:cubicBezTo>
                    <a:pt x="9578" y="9973"/>
                    <a:pt x="9580" y="9970"/>
                    <a:pt x="9581" y="9968"/>
                  </a:cubicBezTo>
                  <a:cubicBezTo>
                    <a:pt x="9584" y="9970"/>
                    <a:pt x="9586" y="9973"/>
                    <a:pt x="9589" y="9975"/>
                  </a:cubicBezTo>
                  <a:cubicBezTo>
                    <a:pt x="9590" y="9973"/>
                    <a:pt x="9591" y="9970"/>
                    <a:pt x="9592" y="9968"/>
                  </a:cubicBezTo>
                  <a:cubicBezTo>
                    <a:pt x="9593" y="9970"/>
                    <a:pt x="9595" y="9973"/>
                    <a:pt x="9596" y="9975"/>
                  </a:cubicBezTo>
                  <a:cubicBezTo>
                    <a:pt x="9597" y="9970"/>
                    <a:pt x="9599" y="9966"/>
                    <a:pt x="9600" y="9959"/>
                  </a:cubicBezTo>
                  <a:lnTo>
                    <a:pt x="9604" y="9959"/>
                  </a:lnTo>
                  <a:cubicBezTo>
                    <a:pt x="9607" y="9962"/>
                    <a:pt x="9609" y="9966"/>
                    <a:pt x="9612" y="9968"/>
                  </a:cubicBezTo>
                  <a:lnTo>
                    <a:pt x="9616" y="9968"/>
                  </a:lnTo>
                  <a:lnTo>
                    <a:pt x="9620" y="9968"/>
                  </a:lnTo>
                  <a:lnTo>
                    <a:pt x="9624" y="9968"/>
                  </a:lnTo>
                  <a:lnTo>
                    <a:pt x="9632" y="9968"/>
                  </a:lnTo>
                  <a:cubicBezTo>
                    <a:pt x="9633" y="9966"/>
                    <a:pt x="9635" y="9962"/>
                    <a:pt x="9636" y="9959"/>
                  </a:cubicBezTo>
                  <a:cubicBezTo>
                    <a:pt x="9637" y="9967"/>
                    <a:pt x="9638" y="9975"/>
                    <a:pt x="9639" y="9984"/>
                  </a:cubicBezTo>
                  <a:lnTo>
                    <a:pt x="9643" y="9984"/>
                  </a:lnTo>
                  <a:cubicBezTo>
                    <a:pt x="9644" y="9981"/>
                    <a:pt x="9646" y="9977"/>
                    <a:pt x="9647" y="9975"/>
                  </a:cubicBezTo>
                  <a:cubicBezTo>
                    <a:pt x="9650" y="9977"/>
                    <a:pt x="9652" y="9981"/>
                    <a:pt x="9655" y="9984"/>
                  </a:cubicBezTo>
                  <a:lnTo>
                    <a:pt x="9659" y="9984"/>
                  </a:lnTo>
                  <a:cubicBezTo>
                    <a:pt x="9660" y="9977"/>
                    <a:pt x="9662" y="9973"/>
                    <a:pt x="9663" y="9968"/>
                  </a:cubicBezTo>
                  <a:cubicBezTo>
                    <a:pt x="9664" y="9970"/>
                    <a:pt x="9666" y="9973"/>
                    <a:pt x="9667" y="9975"/>
                  </a:cubicBezTo>
                  <a:cubicBezTo>
                    <a:pt x="9668" y="9977"/>
                    <a:pt x="9670" y="9981"/>
                    <a:pt x="9671" y="9984"/>
                  </a:cubicBezTo>
                  <a:cubicBezTo>
                    <a:pt x="9672" y="9977"/>
                    <a:pt x="9674" y="9973"/>
                    <a:pt x="9675" y="9968"/>
                  </a:cubicBezTo>
                  <a:lnTo>
                    <a:pt x="9679" y="9968"/>
                  </a:lnTo>
                  <a:cubicBezTo>
                    <a:pt x="9680" y="9970"/>
                    <a:pt x="9682" y="9973"/>
                    <a:pt x="9683" y="9975"/>
                  </a:cubicBezTo>
                  <a:lnTo>
                    <a:pt x="9687" y="9975"/>
                  </a:lnTo>
                  <a:lnTo>
                    <a:pt x="9694" y="9975"/>
                  </a:lnTo>
                  <a:cubicBezTo>
                    <a:pt x="9695" y="9970"/>
                    <a:pt x="9697" y="9966"/>
                    <a:pt x="9698" y="9959"/>
                  </a:cubicBezTo>
                  <a:cubicBezTo>
                    <a:pt x="9699" y="9970"/>
                    <a:pt x="9701" y="9981"/>
                    <a:pt x="9702" y="9992"/>
                  </a:cubicBezTo>
                  <a:cubicBezTo>
                    <a:pt x="9703" y="9986"/>
                    <a:pt x="9705" y="9981"/>
                    <a:pt x="9706" y="9975"/>
                  </a:cubicBezTo>
                  <a:cubicBezTo>
                    <a:pt x="9709" y="9977"/>
                    <a:pt x="9711" y="9981"/>
                    <a:pt x="9714" y="9984"/>
                  </a:cubicBezTo>
                  <a:cubicBezTo>
                    <a:pt x="9715" y="9990"/>
                    <a:pt x="9717" y="9995"/>
                    <a:pt x="9718" y="10000"/>
                  </a:cubicBezTo>
                  <a:lnTo>
                    <a:pt x="9722" y="10000"/>
                  </a:lnTo>
                  <a:cubicBezTo>
                    <a:pt x="9723" y="9992"/>
                    <a:pt x="9725" y="9984"/>
                    <a:pt x="9726" y="9975"/>
                  </a:cubicBezTo>
                  <a:cubicBezTo>
                    <a:pt x="9727" y="9977"/>
                    <a:pt x="9729" y="9981"/>
                    <a:pt x="9730" y="9984"/>
                  </a:cubicBezTo>
                  <a:cubicBezTo>
                    <a:pt x="9732" y="9981"/>
                    <a:pt x="9735" y="9979"/>
                    <a:pt x="9737" y="9975"/>
                  </a:cubicBezTo>
                  <a:cubicBezTo>
                    <a:pt x="9738" y="9973"/>
                    <a:pt x="9740" y="9970"/>
                    <a:pt x="9741" y="9968"/>
                  </a:cubicBezTo>
                  <a:cubicBezTo>
                    <a:pt x="9742" y="9966"/>
                    <a:pt x="9744" y="9962"/>
                    <a:pt x="9745" y="9959"/>
                  </a:cubicBezTo>
                  <a:lnTo>
                    <a:pt x="9749" y="9959"/>
                  </a:lnTo>
                  <a:cubicBezTo>
                    <a:pt x="9752" y="9966"/>
                    <a:pt x="9754" y="9970"/>
                    <a:pt x="9757" y="9975"/>
                  </a:cubicBezTo>
                  <a:lnTo>
                    <a:pt x="9761" y="9975"/>
                  </a:lnTo>
                  <a:lnTo>
                    <a:pt x="9761" y="9984"/>
                  </a:lnTo>
                  <a:cubicBezTo>
                    <a:pt x="9762" y="9975"/>
                    <a:pt x="9764" y="9968"/>
                    <a:pt x="9765" y="9959"/>
                  </a:cubicBezTo>
                  <a:cubicBezTo>
                    <a:pt x="9766" y="9970"/>
                    <a:pt x="9768" y="9981"/>
                    <a:pt x="9769" y="9992"/>
                  </a:cubicBezTo>
                  <a:cubicBezTo>
                    <a:pt x="9772" y="9986"/>
                    <a:pt x="9774" y="9981"/>
                    <a:pt x="9777" y="9975"/>
                  </a:cubicBezTo>
                  <a:cubicBezTo>
                    <a:pt x="9778" y="9977"/>
                    <a:pt x="9780" y="9981"/>
                    <a:pt x="9781" y="9984"/>
                  </a:cubicBezTo>
                  <a:lnTo>
                    <a:pt x="9784" y="9984"/>
                  </a:lnTo>
                  <a:lnTo>
                    <a:pt x="9788" y="9984"/>
                  </a:lnTo>
                  <a:cubicBezTo>
                    <a:pt x="9791" y="9986"/>
                    <a:pt x="9793" y="9990"/>
                    <a:pt x="9796" y="9992"/>
                  </a:cubicBezTo>
                  <a:cubicBezTo>
                    <a:pt x="9797" y="9989"/>
                    <a:pt x="9799" y="9987"/>
                    <a:pt x="9800" y="9984"/>
                  </a:cubicBezTo>
                  <a:lnTo>
                    <a:pt x="9804" y="9984"/>
                  </a:lnTo>
                  <a:cubicBezTo>
                    <a:pt x="9805" y="9981"/>
                    <a:pt x="9807" y="9977"/>
                    <a:pt x="9808" y="9975"/>
                  </a:cubicBezTo>
                  <a:lnTo>
                    <a:pt x="9812" y="9975"/>
                  </a:lnTo>
                  <a:lnTo>
                    <a:pt x="9820" y="9975"/>
                  </a:lnTo>
                  <a:cubicBezTo>
                    <a:pt x="9821" y="9973"/>
                    <a:pt x="9823" y="9970"/>
                    <a:pt x="9824" y="9968"/>
                  </a:cubicBezTo>
                  <a:cubicBezTo>
                    <a:pt x="9825" y="9970"/>
                    <a:pt x="9827" y="9973"/>
                    <a:pt x="9828" y="9975"/>
                  </a:cubicBezTo>
                  <a:lnTo>
                    <a:pt x="9832" y="9975"/>
                  </a:lnTo>
                  <a:cubicBezTo>
                    <a:pt x="9834" y="9979"/>
                    <a:pt x="9837" y="9981"/>
                    <a:pt x="9839" y="9984"/>
                  </a:cubicBezTo>
                  <a:cubicBezTo>
                    <a:pt x="9840" y="9975"/>
                    <a:pt x="9842" y="9968"/>
                    <a:pt x="9843" y="9959"/>
                  </a:cubicBezTo>
                  <a:cubicBezTo>
                    <a:pt x="9844" y="9962"/>
                    <a:pt x="9846" y="9966"/>
                    <a:pt x="9847" y="9968"/>
                  </a:cubicBezTo>
                  <a:cubicBezTo>
                    <a:pt x="9848" y="9973"/>
                    <a:pt x="9850" y="9977"/>
                    <a:pt x="9851" y="9984"/>
                  </a:cubicBezTo>
                  <a:cubicBezTo>
                    <a:pt x="9852" y="9977"/>
                    <a:pt x="9854" y="9973"/>
                    <a:pt x="9855" y="9968"/>
                  </a:cubicBezTo>
                  <a:cubicBezTo>
                    <a:pt x="9856" y="9975"/>
                    <a:pt x="9858" y="9984"/>
                    <a:pt x="9859" y="9992"/>
                  </a:cubicBezTo>
                  <a:lnTo>
                    <a:pt x="9863" y="9992"/>
                  </a:lnTo>
                  <a:cubicBezTo>
                    <a:pt x="9864" y="9984"/>
                    <a:pt x="9866" y="9975"/>
                    <a:pt x="9867" y="9968"/>
                  </a:cubicBezTo>
                  <a:cubicBezTo>
                    <a:pt x="9868" y="9975"/>
                    <a:pt x="9870" y="9984"/>
                    <a:pt x="9871" y="9992"/>
                  </a:cubicBezTo>
                  <a:cubicBezTo>
                    <a:pt x="9872" y="9995"/>
                    <a:pt x="9874" y="9998"/>
                    <a:pt x="9875" y="10000"/>
                  </a:cubicBezTo>
                  <a:cubicBezTo>
                    <a:pt x="9877" y="9997"/>
                    <a:pt x="9880" y="9995"/>
                    <a:pt x="9882" y="9992"/>
                  </a:cubicBezTo>
                  <a:cubicBezTo>
                    <a:pt x="9883" y="9984"/>
                    <a:pt x="9885" y="9975"/>
                    <a:pt x="9886" y="9968"/>
                  </a:cubicBezTo>
                  <a:cubicBezTo>
                    <a:pt x="9887" y="9973"/>
                    <a:pt x="9889" y="9977"/>
                    <a:pt x="9890" y="9984"/>
                  </a:cubicBezTo>
                  <a:cubicBezTo>
                    <a:pt x="9891" y="9977"/>
                    <a:pt x="9893" y="9973"/>
                    <a:pt x="9894" y="9968"/>
                  </a:cubicBezTo>
                  <a:cubicBezTo>
                    <a:pt x="9897" y="9970"/>
                    <a:pt x="9899" y="9973"/>
                    <a:pt x="9902" y="9975"/>
                  </a:cubicBezTo>
                  <a:cubicBezTo>
                    <a:pt x="9903" y="9977"/>
                    <a:pt x="9905" y="9981"/>
                    <a:pt x="9906" y="9984"/>
                  </a:cubicBezTo>
                  <a:cubicBezTo>
                    <a:pt x="9907" y="9981"/>
                    <a:pt x="9909" y="9977"/>
                    <a:pt x="9910" y="9975"/>
                  </a:cubicBezTo>
                  <a:cubicBezTo>
                    <a:pt x="9911" y="9970"/>
                    <a:pt x="9913" y="9966"/>
                    <a:pt x="9914" y="9959"/>
                  </a:cubicBezTo>
                  <a:cubicBezTo>
                    <a:pt x="9915" y="9970"/>
                    <a:pt x="9917" y="9981"/>
                    <a:pt x="9918" y="9992"/>
                  </a:cubicBezTo>
                  <a:cubicBezTo>
                    <a:pt x="9921" y="9990"/>
                    <a:pt x="9923" y="9986"/>
                    <a:pt x="9926" y="9984"/>
                  </a:cubicBezTo>
                  <a:cubicBezTo>
                    <a:pt x="9927" y="9981"/>
                    <a:pt x="9928" y="9977"/>
                    <a:pt x="9929" y="9975"/>
                  </a:cubicBezTo>
                  <a:cubicBezTo>
                    <a:pt x="9930" y="9973"/>
                    <a:pt x="9932" y="9970"/>
                    <a:pt x="9933" y="9968"/>
                  </a:cubicBezTo>
                  <a:lnTo>
                    <a:pt x="9937" y="9968"/>
                  </a:lnTo>
                  <a:cubicBezTo>
                    <a:pt x="9940" y="9970"/>
                    <a:pt x="9942" y="9973"/>
                    <a:pt x="9945" y="9975"/>
                  </a:cubicBezTo>
                  <a:cubicBezTo>
                    <a:pt x="9946" y="9973"/>
                    <a:pt x="9948" y="9970"/>
                    <a:pt x="9949" y="9968"/>
                  </a:cubicBezTo>
                  <a:cubicBezTo>
                    <a:pt x="9950" y="9973"/>
                    <a:pt x="9952" y="9977"/>
                    <a:pt x="9953" y="9984"/>
                  </a:cubicBezTo>
                  <a:cubicBezTo>
                    <a:pt x="9954" y="9977"/>
                    <a:pt x="9956" y="9973"/>
                    <a:pt x="9957" y="9968"/>
                  </a:cubicBezTo>
                  <a:cubicBezTo>
                    <a:pt x="9960" y="9970"/>
                    <a:pt x="9962" y="9973"/>
                    <a:pt x="9965" y="9975"/>
                  </a:cubicBezTo>
                  <a:cubicBezTo>
                    <a:pt x="9966" y="9970"/>
                    <a:pt x="9968" y="9966"/>
                    <a:pt x="9969" y="9959"/>
                  </a:cubicBezTo>
                  <a:cubicBezTo>
                    <a:pt x="9970" y="9962"/>
                    <a:pt x="9972" y="9966"/>
                    <a:pt x="9973" y="9968"/>
                  </a:cubicBezTo>
                  <a:cubicBezTo>
                    <a:pt x="9974" y="9966"/>
                    <a:pt x="9975" y="9962"/>
                    <a:pt x="9976" y="9959"/>
                  </a:cubicBezTo>
                  <a:lnTo>
                    <a:pt x="9984" y="9959"/>
                  </a:lnTo>
                  <a:lnTo>
                    <a:pt x="9988" y="9959"/>
                  </a:lnTo>
                  <a:cubicBezTo>
                    <a:pt x="9989" y="9968"/>
                    <a:pt x="9991" y="9975"/>
                    <a:pt x="9992" y="9984"/>
                  </a:cubicBezTo>
                  <a:cubicBezTo>
                    <a:pt x="9993" y="9975"/>
                    <a:pt x="9995" y="9968"/>
                    <a:pt x="9996" y="9959"/>
                  </a:cubicBezTo>
                  <a:lnTo>
                    <a:pt x="10000" y="9959"/>
                  </a:lnTo>
                </a:path>
              </a:pathLst>
            </a:custGeom>
            <a:noFill/>
            <a:ln w="6350">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ndParaRPr>
            </a:p>
          </p:txBody>
        </p:sp>
        <p:sp>
          <p:nvSpPr>
            <p:cNvPr id="29653" name="Text Box 4348"/>
            <p:cNvSpPr txBox="1">
              <a:spLocks noChangeArrowheads="1"/>
            </p:cNvSpPr>
            <p:nvPr/>
          </p:nvSpPr>
          <p:spPr bwMode="auto">
            <a:xfrm>
              <a:off x="717606" y="3832075"/>
              <a:ext cx="350095" cy="32829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1000" b="1" dirty="0">
                  <a:solidFill>
                    <a:srgbClr val="000000"/>
                  </a:solidFill>
                </a:rPr>
                <a:t>x100</a:t>
              </a:r>
            </a:p>
          </p:txBody>
        </p:sp>
        <p:sp>
          <p:nvSpPr>
            <p:cNvPr id="30309" name="テキスト ボックス 5184"/>
            <p:cNvSpPr txBox="1">
              <a:spLocks noChangeArrowheads="1"/>
            </p:cNvSpPr>
            <p:nvPr/>
          </p:nvSpPr>
          <p:spPr bwMode="auto">
            <a:xfrm>
              <a:off x="336606" y="3832075"/>
              <a:ext cx="20702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a)</a:t>
              </a:r>
              <a:endParaRPr kumimoji="1" lang="ja-JP" altLang="en-US" sz="800" b="1" dirty="0">
                <a:solidFill>
                  <a:srgbClr val="000000"/>
                </a:solidFill>
              </a:endParaRPr>
            </a:p>
          </p:txBody>
        </p:sp>
        <p:grpSp>
          <p:nvGrpSpPr>
            <p:cNvPr id="9" name="Group 3289"/>
            <p:cNvGrpSpPr>
              <a:grpSpLocks/>
            </p:cNvGrpSpPr>
            <p:nvPr/>
          </p:nvGrpSpPr>
          <p:grpSpPr bwMode="auto">
            <a:xfrm>
              <a:off x="28432" y="3849145"/>
              <a:ext cx="384683" cy="1591839"/>
              <a:chOff x="339" y="1828"/>
              <a:chExt cx="412" cy="1471"/>
            </a:xfrm>
          </p:grpSpPr>
          <p:sp>
            <p:nvSpPr>
              <p:cNvPr id="30402" name="Freeform 3290"/>
              <p:cNvSpPr>
                <a:spLocks/>
              </p:cNvSpPr>
              <p:nvPr/>
            </p:nvSpPr>
            <p:spPr bwMode="auto">
              <a:xfrm>
                <a:off x="739" y="3298"/>
                <a:ext cx="2" cy="1"/>
              </a:xfrm>
              <a:custGeom>
                <a:avLst/>
                <a:gdLst>
                  <a:gd name="T0" fmla="*/ 0 w 1"/>
                  <a:gd name="T1" fmla="*/ 0 h 1"/>
                  <a:gd name="T2" fmla="*/ 0 w 1"/>
                  <a:gd name="T3" fmla="*/ 0 h 1"/>
                  <a:gd name="T4" fmla="*/ 0 w 1"/>
                  <a:gd name="T5" fmla="*/ 0 h 1"/>
                  <a:gd name="T6" fmla="*/ 512 w 1"/>
                  <a:gd name="T7" fmla="*/ 0 h 1"/>
                  <a:gd name="T8" fmla="*/ 512 w 1"/>
                  <a:gd name="T9" fmla="*/ 0 h 1"/>
                  <a:gd name="T10" fmla="*/ 512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lnTo>
                      <a:pt x="1" y="0"/>
                    </a:lnTo>
                  </a:path>
                </a:pathLst>
              </a:custGeom>
              <a:noFill/>
              <a:ln w="3175">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3" name="Freeform 3291"/>
              <p:cNvSpPr>
                <a:spLocks/>
              </p:cNvSpPr>
              <p:nvPr/>
            </p:nvSpPr>
            <p:spPr bwMode="auto">
              <a:xfrm>
                <a:off x="741" y="3298"/>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3175">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4" name="Freeform 3292"/>
              <p:cNvSpPr>
                <a:spLocks/>
              </p:cNvSpPr>
              <p:nvPr/>
            </p:nvSpPr>
            <p:spPr bwMode="auto">
              <a:xfrm>
                <a:off x="744" y="3298"/>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3175">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5" name="Freeform 3293"/>
              <p:cNvSpPr>
                <a:spLocks/>
              </p:cNvSpPr>
              <p:nvPr/>
            </p:nvSpPr>
            <p:spPr bwMode="auto">
              <a:xfrm>
                <a:off x="748" y="3298"/>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3175">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6" name="Line 3294"/>
              <p:cNvSpPr>
                <a:spLocks noChangeShapeType="1"/>
              </p:cNvSpPr>
              <p:nvPr/>
            </p:nvSpPr>
            <p:spPr bwMode="auto">
              <a:xfrm flipH="1">
                <a:off x="681" y="3297"/>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8" name="Line 3296"/>
              <p:cNvSpPr>
                <a:spLocks noChangeShapeType="1"/>
              </p:cNvSpPr>
              <p:nvPr/>
            </p:nvSpPr>
            <p:spPr bwMode="auto">
              <a:xfrm flipH="1">
                <a:off x="711" y="3215"/>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09" name="Line 3297"/>
              <p:cNvSpPr>
                <a:spLocks noChangeShapeType="1"/>
              </p:cNvSpPr>
              <p:nvPr/>
            </p:nvSpPr>
            <p:spPr bwMode="auto">
              <a:xfrm flipH="1">
                <a:off x="681" y="3134"/>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0" name="Rectangle 3298"/>
              <p:cNvSpPr>
                <a:spLocks noChangeArrowheads="1"/>
              </p:cNvSpPr>
              <p:nvPr/>
            </p:nvSpPr>
            <p:spPr bwMode="auto">
              <a:xfrm>
                <a:off x="486" y="3103"/>
                <a:ext cx="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en-US" altLang="ja-JP" sz="800" b="1" dirty="0">
                  <a:solidFill>
                    <a:srgbClr val="000000"/>
                  </a:solidFill>
                </a:endParaRPr>
              </a:p>
            </p:txBody>
          </p:sp>
          <p:sp>
            <p:nvSpPr>
              <p:cNvPr id="30411" name="Line 3299"/>
              <p:cNvSpPr>
                <a:spLocks noChangeShapeType="1"/>
              </p:cNvSpPr>
              <p:nvPr/>
            </p:nvSpPr>
            <p:spPr bwMode="auto">
              <a:xfrm flipH="1">
                <a:off x="711" y="3052"/>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2" name="Line 3300"/>
              <p:cNvSpPr>
                <a:spLocks noChangeShapeType="1"/>
              </p:cNvSpPr>
              <p:nvPr/>
            </p:nvSpPr>
            <p:spPr bwMode="auto">
              <a:xfrm flipH="1">
                <a:off x="681" y="2970"/>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3" name="Rectangle 3301"/>
              <p:cNvSpPr>
                <a:spLocks noChangeArrowheads="1"/>
              </p:cNvSpPr>
              <p:nvPr/>
            </p:nvSpPr>
            <p:spPr bwMode="auto">
              <a:xfrm>
                <a:off x="341" y="2912"/>
                <a:ext cx="25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ja-JP" altLang="en-US" sz="800" dirty="0">
                    <a:solidFill>
                      <a:srgbClr val="000000"/>
                    </a:solidFill>
                  </a:rPr>
                  <a:t>　　</a:t>
                </a:r>
                <a:r>
                  <a:rPr kumimoji="1" lang="en-US" altLang="ja-JP" sz="800" dirty="0">
                    <a:solidFill>
                      <a:srgbClr val="000000"/>
                    </a:solidFill>
                  </a:rPr>
                  <a:t>200</a:t>
                </a:r>
              </a:p>
            </p:txBody>
          </p:sp>
          <p:sp>
            <p:nvSpPr>
              <p:cNvPr id="30414" name="Line 3302"/>
              <p:cNvSpPr>
                <a:spLocks noChangeShapeType="1"/>
              </p:cNvSpPr>
              <p:nvPr/>
            </p:nvSpPr>
            <p:spPr bwMode="auto">
              <a:xfrm flipH="1">
                <a:off x="711" y="2889"/>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5" name="Line 3303"/>
              <p:cNvSpPr>
                <a:spLocks noChangeShapeType="1"/>
              </p:cNvSpPr>
              <p:nvPr/>
            </p:nvSpPr>
            <p:spPr bwMode="auto">
              <a:xfrm flipH="1">
                <a:off x="681" y="2807"/>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6" name="Rectangle 3304"/>
              <p:cNvSpPr>
                <a:spLocks noChangeArrowheads="1"/>
              </p:cNvSpPr>
              <p:nvPr/>
            </p:nvSpPr>
            <p:spPr bwMode="auto">
              <a:xfrm>
                <a:off x="486" y="2777"/>
                <a:ext cx="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en-US" altLang="ja-JP" sz="800" b="1" dirty="0">
                  <a:solidFill>
                    <a:srgbClr val="000000"/>
                  </a:solidFill>
                </a:endParaRPr>
              </a:p>
            </p:txBody>
          </p:sp>
          <p:sp>
            <p:nvSpPr>
              <p:cNvPr id="30417" name="Line 3305"/>
              <p:cNvSpPr>
                <a:spLocks noChangeShapeType="1"/>
              </p:cNvSpPr>
              <p:nvPr/>
            </p:nvSpPr>
            <p:spPr bwMode="auto">
              <a:xfrm flipH="1">
                <a:off x="711" y="2726"/>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8" name="Line 3306"/>
              <p:cNvSpPr>
                <a:spLocks noChangeShapeType="1"/>
              </p:cNvSpPr>
              <p:nvPr/>
            </p:nvSpPr>
            <p:spPr bwMode="auto">
              <a:xfrm flipH="1">
                <a:off x="681" y="2644"/>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19" name="Rectangle 3307"/>
              <p:cNvSpPr>
                <a:spLocks noChangeArrowheads="1"/>
              </p:cNvSpPr>
              <p:nvPr/>
            </p:nvSpPr>
            <p:spPr bwMode="auto">
              <a:xfrm>
                <a:off x="339" y="2582"/>
                <a:ext cx="25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ja-JP" altLang="en-US" sz="800" dirty="0">
                    <a:solidFill>
                      <a:srgbClr val="000000"/>
                    </a:solidFill>
                  </a:rPr>
                  <a:t>　　</a:t>
                </a:r>
                <a:r>
                  <a:rPr kumimoji="1" lang="en-US" altLang="ja-JP" sz="800" dirty="0">
                    <a:solidFill>
                      <a:srgbClr val="000000"/>
                    </a:solidFill>
                  </a:rPr>
                  <a:t>400</a:t>
                </a:r>
              </a:p>
            </p:txBody>
          </p:sp>
          <p:sp>
            <p:nvSpPr>
              <p:cNvPr id="30420" name="Line 3308"/>
              <p:cNvSpPr>
                <a:spLocks noChangeShapeType="1"/>
              </p:cNvSpPr>
              <p:nvPr/>
            </p:nvSpPr>
            <p:spPr bwMode="auto">
              <a:xfrm flipH="1">
                <a:off x="711" y="2562"/>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1" name="Line 3309"/>
              <p:cNvSpPr>
                <a:spLocks noChangeShapeType="1"/>
              </p:cNvSpPr>
              <p:nvPr/>
            </p:nvSpPr>
            <p:spPr bwMode="auto">
              <a:xfrm flipH="1">
                <a:off x="681" y="2481"/>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2" name="Rectangle 3310"/>
              <p:cNvSpPr>
                <a:spLocks noChangeArrowheads="1"/>
              </p:cNvSpPr>
              <p:nvPr/>
            </p:nvSpPr>
            <p:spPr bwMode="auto">
              <a:xfrm>
                <a:off x="547" y="2455"/>
                <a:ext cx="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en-US" altLang="ja-JP" sz="800" b="1" dirty="0">
                  <a:solidFill>
                    <a:srgbClr val="000000"/>
                  </a:solidFill>
                </a:endParaRPr>
              </a:p>
            </p:txBody>
          </p:sp>
          <p:sp>
            <p:nvSpPr>
              <p:cNvPr id="30423" name="Line 3311"/>
              <p:cNvSpPr>
                <a:spLocks noChangeShapeType="1"/>
              </p:cNvSpPr>
              <p:nvPr/>
            </p:nvSpPr>
            <p:spPr bwMode="auto">
              <a:xfrm flipH="1">
                <a:off x="711" y="2399"/>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4" name="Line 3312"/>
              <p:cNvSpPr>
                <a:spLocks noChangeShapeType="1"/>
              </p:cNvSpPr>
              <p:nvPr/>
            </p:nvSpPr>
            <p:spPr bwMode="auto">
              <a:xfrm flipH="1">
                <a:off x="681" y="2317"/>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5" name="Rectangle 3313"/>
              <p:cNvSpPr>
                <a:spLocks noChangeArrowheads="1"/>
              </p:cNvSpPr>
              <p:nvPr/>
            </p:nvSpPr>
            <p:spPr bwMode="auto">
              <a:xfrm>
                <a:off x="339" y="2254"/>
                <a:ext cx="25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ja-JP" altLang="en-US" sz="800" dirty="0">
                    <a:solidFill>
                      <a:srgbClr val="000000"/>
                    </a:solidFill>
                  </a:rPr>
                  <a:t>　　</a:t>
                </a:r>
                <a:r>
                  <a:rPr kumimoji="1" lang="en-US" altLang="ja-JP" sz="800" dirty="0">
                    <a:solidFill>
                      <a:srgbClr val="000000"/>
                    </a:solidFill>
                  </a:rPr>
                  <a:t>600</a:t>
                </a:r>
              </a:p>
            </p:txBody>
          </p:sp>
          <p:sp>
            <p:nvSpPr>
              <p:cNvPr id="30426" name="Line 3314"/>
              <p:cNvSpPr>
                <a:spLocks noChangeShapeType="1"/>
              </p:cNvSpPr>
              <p:nvPr/>
            </p:nvSpPr>
            <p:spPr bwMode="auto">
              <a:xfrm flipH="1">
                <a:off x="711" y="2236"/>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7" name="Line 3315"/>
              <p:cNvSpPr>
                <a:spLocks noChangeShapeType="1"/>
              </p:cNvSpPr>
              <p:nvPr/>
            </p:nvSpPr>
            <p:spPr bwMode="auto">
              <a:xfrm flipH="1">
                <a:off x="681" y="2154"/>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28" name="Rectangle 3316"/>
              <p:cNvSpPr>
                <a:spLocks noChangeArrowheads="1"/>
              </p:cNvSpPr>
              <p:nvPr/>
            </p:nvSpPr>
            <p:spPr bwMode="auto">
              <a:xfrm>
                <a:off x="486" y="2124"/>
                <a:ext cx="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en-US" altLang="ja-JP" sz="800" b="1" dirty="0">
                  <a:solidFill>
                    <a:srgbClr val="000000"/>
                  </a:solidFill>
                </a:endParaRPr>
              </a:p>
            </p:txBody>
          </p:sp>
          <p:sp>
            <p:nvSpPr>
              <p:cNvPr id="30429" name="Line 3317"/>
              <p:cNvSpPr>
                <a:spLocks noChangeShapeType="1"/>
              </p:cNvSpPr>
              <p:nvPr/>
            </p:nvSpPr>
            <p:spPr bwMode="auto">
              <a:xfrm flipH="1">
                <a:off x="711" y="2073"/>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30" name="Line 3318"/>
              <p:cNvSpPr>
                <a:spLocks noChangeShapeType="1"/>
              </p:cNvSpPr>
              <p:nvPr/>
            </p:nvSpPr>
            <p:spPr bwMode="auto">
              <a:xfrm flipH="1">
                <a:off x="681" y="1991"/>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31" name="Rectangle 3319"/>
              <p:cNvSpPr>
                <a:spLocks noChangeArrowheads="1"/>
              </p:cNvSpPr>
              <p:nvPr/>
            </p:nvSpPr>
            <p:spPr bwMode="auto">
              <a:xfrm>
                <a:off x="339" y="1927"/>
                <a:ext cx="250" cy="152"/>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ja-JP" altLang="en-US" sz="800" dirty="0">
                    <a:solidFill>
                      <a:srgbClr val="000000"/>
                    </a:solidFill>
                  </a:rPr>
                  <a:t>　　</a:t>
                </a:r>
                <a:r>
                  <a:rPr kumimoji="1" lang="en-US" altLang="ja-JP" sz="800" dirty="0">
                    <a:solidFill>
                      <a:srgbClr val="000000"/>
                    </a:solidFill>
                  </a:rPr>
                  <a:t>800</a:t>
                </a:r>
              </a:p>
            </p:txBody>
          </p:sp>
          <p:sp>
            <p:nvSpPr>
              <p:cNvPr id="30432" name="Line 3320"/>
              <p:cNvSpPr>
                <a:spLocks noChangeShapeType="1"/>
              </p:cNvSpPr>
              <p:nvPr/>
            </p:nvSpPr>
            <p:spPr bwMode="auto">
              <a:xfrm flipH="1">
                <a:off x="711" y="1909"/>
                <a:ext cx="2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433" name="Line 3321"/>
              <p:cNvSpPr>
                <a:spLocks noChangeShapeType="1"/>
              </p:cNvSpPr>
              <p:nvPr/>
            </p:nvSpPr>
            <p:spPr bwMode="auto">
              <a:xfrm flipH="1">
                <a:off x="681" y="1828"/>
                <a:ext cx="58" cy="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grpSp>
        <p:sp>
          <p:nvSpPr>
            <p:cNvPr id="21578" name="Rectangle 3411"/>
            <p:cNvSpPr>
              <a:spLocks noChangeArrowheads="1"/>
            </p:cNvSpPr>
            <p:nvPr/>
          </p:nvSpPr>
          <p:spPr bwMode="auto">
            <a:xfrm rot="16200000">
              <a:off x="3507546" y="4889987"/>
              <a:ext cx="328295" cy="49"/>
            </a:xfrm>
            <a:prstGeom prst="rect">
              <a:avLst/>
            </a:prstGeom>
            <a:noFill/>
            <a:ln w="9525">
              <a:noFill/>
              <a:miter lim="800000"/>
              <a:headEnd/>
              <a:tailEnd/>
            </a:ln>
          </p:spPr>
          <p:txBody>
            <a:bodyPr vert="eaVert" wrap="none" lIns="0" tIns="0" rIns="0" bIns="0">
              <a:spAutoFit/>
            </a:bodyPr>
            <a:lstStyle/>
            <a:p>
              <a:pPr fontAlgn="base">
                <a:spcBef>
                  <a:spcPct val="0"/>
                </a:spcBef>
                <a:spcAft>
                  <a:spcPct val="0"/>
                </a:spcAft>
              </a:pPr>
              <a:endParaRPr kumimoji="1" lang="ja-JP" altLang="ja-JP" sz="1600" b="1">
                <a:solidFill>
                  <a:srgbClr val="000000"/>
                </a:solidFill>
              </a:endParaRPr>
            </a:p>
          </p:txBody>
        </p:sp>
        <p:grpSp>
          <p:nvGrpSpPr>
            <p:cNvPr id="3" name="グループ化 2"/>
            <p:cNvGrpSpPr/>
            <p:nvPr/>
          </p:nvGrpSpPr>
          <p:grpSpPr>
            <a:xfrm>
              <a:off x="387468" y="3908274"/>
              <a:ext cx="2891905" cy="1546882"/>
              <a:chOff x="532755" y="5249342"/>
              <a:chExt cx="2891905" cy="1458476"/>
            </a:xfrm>
          </p:grpSpPr>
          <p:sp>
            <p:nvSpPr>
              <p:cNvPr id="28992" name="Text Box 3327"/>
              <p:cNvSpPr txBox="1">
                <a:spLocks noChangeArrowheads="1"/>
              </p:cNvSpPr>
              <p:nvPr/>
            </p:nvSpPr>
            <p:spPr bwMode="auto">
              <a:xfrm>
                <a:off x="2196485" y="5249342"/>
                <a:ext cx="427040" cy="270841"/>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800" b="1" dirty="0" smtClean="0">
                    <a:solidFill>
                      <a:srgbClr val="000000"/>
                    </a:solidFill>
                  </a:rPr>
                  <a:t>0.4 MPa</a:t>
                </a:r>
                <a:endParaRPr kumimoji="1" lang="en-US" altLang="ja-JP" sz="800" b="1" dirty="0">
                  <a:solidFill>
                    <a:srgbClr val="000000"/>
                  </a:solidFill>
                </a:endParaRPr>
              </a:p>
            </p:txBody>
          </p:sp>
          <p:sp>
            <p:nvSpPr>
              <p:cNvPr id="28993" name="Freeform 3329"/>
              <p:cNvSpPr>
                <a:spLocks/>
              </p:cNvSpPr>
              <p:nvPr/>
            </p:nvSpPr>
            <p:spPr bwMode="auto">
              <a:xfrm>
                <a:off x="532755" y="6706735"/>
                <a:ext cx="3864" cy="1083"/>
              </a:xfrm>
              <a:custGeom>
                <a:avLst/>
                <a:gdLst>
                  <a:gd name="T0" fmla="*/ 0 w 2"/>
                  <a:gd name="T1" fmla="*/ 0 h 1"/>
                  <a:gd name="T2" fmla="*/ 0 w 2"/>
                  <a:gd name="T3" fmla="*/ 0 h 1"/>
                  <a:gd name="T4" fmla="*/ 0 w 2"/>
                  <a:gd name="T5" fmla="*/ 0 h 1"/>
                  <a:gd name="T6" fmla="*/ 2147483647 w 2"/>
                  <a:gd name="T7" fmla="*/ 0 h 1"/>
                  <a:gd name="T8" fmla="*/ 2147483647 w 2"/>
                  <a:gd name="T9" fmla="*/ 0 h 1"/>
                  <a:gd name="T10" fmla="*/ 2147483647 w 2"/>
                  <a:gd name="T11" fmla="*/ 0 h 1"/>
                  <a:gd name="T12" fmla="*/ 2147483647 w 2"/>
                  <a:gd name="T13" fmla="*/ 0 h 1"/>
                  <a:gd name="T14" fmla="*/ 2147483647 w 2"/>
                  <a:gd name="T15" fmla="*/ 0 h 1"/>
                  <a:gd name="T16" fmla="*/ 2147483647 w 2"/>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2" h="1">
                    <a:moveTo>
                      <a:pt x="0" y="0"/>
                    </a:moveTo>
                    <a:lnTo>
                      <a:pt x="0" y="0"/>
                    </a:ln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4" name="Freeform 3330"/>
              <p:cNvSpPr>
                <a:spLocks/>
              </p:cNvSpPr>
              <p:nvPr/>
            </p:nvSpPr>
            <p:spPr bwMode="auto">
              <a:xfrm>
                <a:off x="536618"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5" name="Freeform 3331"/>
              <p:cNvSpPr>
                <a:spLocks/>
              </p:cNvSpPr>
              <p:nvPr/>
            </p:nvSpPr>
            <p:spPr bwMode="auto">
              <a:xfrm>
                <a:off x="541448" y="6706735"/>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6" name="Freeform 3332"/>
              <p:cNvSpPr>
                <a:spLocks/>
              </p:cNvSpPr>
              <p:nvPr/>
            </p:nvSpPr>
            <p:spPr bwMode="auto">
              <a:xfrm>
                <a:off x="547243"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7" name="Freeform 3333"/>
              <p:cNvSpPr>
                <a:spLocks/>
              </p:cNvSpPr>
              <p:nvPr/>
            </p:nvSpPr>
            <p:spPr bwMode="auto">
              <a:xfrm>
                <a:off x="552073"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8" name="Freeform 3334"/>
              <p:cNvSpPr>
                <a:spLocks/>
              </p:cNvSpPr>
              <p:nvPr/>
            </p:nvSpPr>
            <p:spPr bwMode="auto">
              <a:xfrm>
                <a:off x="555936" y="6706735"/>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8999" name="Freeform 3335"/>
              <p:cNvSpPr>
                <a:spLocks/>
              </p:cNvSpPr>
              <p:nvPr/>
            </p:nvSpPr>
            <p:spPr bwMode="auto">
              <a:xfrm>
                <a:off x="570425" y="6706735"/>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0" name="Freeform 3336"/>
              <p:cNvSpPr>
                <a:spLocks/>
              </p:cNvSpPr>
              <p:nvPr/>
            </p:nvSpPr>
            <p:spPr bwMode="auto">
              <a:xfrm>
                <a:off x="572356" y="6706735"/>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1" name="Freeform 3337"/>
              <p:cNvSpPr>
                <a:spLocks/>
              </p:cNvSpPr>
              <p:nvPr/>
            </p:nvSpPr>
            <p:spPr bwMode="auto">
              <a:xfrm>
                <a:off x="578152"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2" name="Freeform 3338"/>
              <p:cNvSpPr>
                <a:spLocks/>
              </p:cNvSpPr>
              <p:nvPr/>
            </p:nvSpPr>
            <p:spPr bwMode="auto">
              <a:xfrm>
                <a:off x="582016"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3" name="Freeform 3339"/>
              <p:cNvSpPr>
                <a:spLocks/>
              </p:cNvSpPr>
              <p:nvPr/>
            </p:nvSpPr>
            <p:spPr bwMode="auto">
              <a:xfrm>
                <a:off x="584914" y="6706735"/>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4" name="Freeform 3340"/>
              <p:cNvSpPr>
                <a:spLocks/>
              </p:cNvSpPr>
              <p:nvPr/>
            </p:nvSpPr>
            <p:spPr bwMode="auto">
              <a:xfrm>
                <a:off x="586845" y="6706735"/>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5" name="Freeform 3341"/>
              <p:cNvSpPr>
                <a:spLocks/>
              </p:cNvSpPr>
              <p:nvPr/>
            </p:nvSpPr>
            <p:spPr bwMode="auto">
              <a:xfrm>
                <a:off x="587811"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6" name="Freeform 3342"/>
              <p:cNvSpPr>
                <a:spLocks/>
              </p:cNvSpPr>
              <p:nvPr/>
            </p:nvSpPr>
            <p:spPr bwMode="auto">
              <a:xfrm>
                <a:off x="592641"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7" name="Freeform 3343"/>
              <p:cNvSpPr>
                <a:spLocks/>
              </p:cNvSpPr>
              <p:nvPr/>
            </p:nvSpPr>
            <p:spPr bwMode="auto">
              <a:xfrm>
                <a:off x="596504"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8" name="Freeform 3344"/>
              <p:cNvSpPr>
                <a:spLocks/>
              </p:cNvSpPr>
              <p:nvPr/>
            </p:nvSpPr>
            <p:spPr bwMode="auto">
              <a:xfrm>
                <a:off x="601334"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09" name="Freeform 3345"/>
              <p:cNvSpPr>
                <a:spLocks/>
              </p:cNvSpPr>
              <p:nvPr/>
            </p:nvSpPr>
            <p:spPr bwMode="auto">
              <a:xfrm>
                <a:off x="606163"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0" name="Freeform 3346"/>
              <p:cNvSpPr>
                <a:spLocks/>
              </p:cNvSpPr>
              <p:nvPr/>
            </p:nvSpPr>
            <p:spPr bwMode="auto">
              <a:xfrm>
                <a:off x="609061"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1" name="Freeform 3347"/>
              <p:cNvSpPr>
                <a:spLocks/>
              </p:cNvSpPr>
              <p:nvPr/>
            </p:nvSpPr>
            <p:spPr bwMode="auto">
              <a:xfrm>
                <a:off x="612925" y="6706735"/>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2" name="Freeform 3348"/>
              <p:cNvSpPr>
                <a:spLocks/>
              </p:cNvSpPr>
              <p:nvPr/>
            </p:nvSpPr>
            <p:spPr bwMode="auto">
              <a:xfrm>
                <a:off x="613891"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3" name="Freeform 3349"/>
              <p:cNvSpPr>
                <a:spLocks/>
              </p:cNvSpPr>
              <p:nvPr/>
            </p:nvSpPr>
            <p:spPr bwMode="auto">
              <a:xfrm>
                <a:off x="617754"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4" name="Freeform 3350"/>
              <p:cNvSpPr>
                <a:spLocks/>
              </p:cNvSpPr>
              <p:nvPr/>
            </p:nvSpPr>
            <p:spPr bwMode="auto">
              <a:xfrm>
                <a:off x="622583"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5" name="Freeform 3351"/>
              <p:cNvSpPr>
                <a:spLocks/>
              </p:cNvSpPr>
              <p:nvPr/>
            </p:nvSpPr>
            <p:spPr bwMode="auto">
              <a:xfrm>
                <a:off x="625481"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6" name="Freeform 3352"/>
              <p:cNvSpPr>
                <a:spLocks/>
              </p:cNvSpPr>
              <p:nvPr/>
            </p:nvSpPr>
            <p:spPr bwMode="auto">
              <a:xfrm>
                <a:off x="628379" y="6706735"/>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7" name="Freeform 3353"/>
              <p:cNvSpPr>
                <a:spLocks/>
              </p:cNvSpPr>
              <p:nvPr/>
            </p:nvSpPr>
            <p:spPr bwMode="auto">
              <a:xfrm>
                <a:off x="632242"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8" name="Freeform 3354"/>
              <p:cNvSpPr>
                <a:spLocks/>
              </p:cNvSpPr>
              <p:nvPr/>
            </p:nvSpPr>
            <p:spPr bwMode="auto">
              <a:xfrm>
                <a:off x="635140" y="6706735"/>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19" name="Freeform 3355"/>
              <p:cNvSpPr>
                <a:spLocks/>
              </p:cNvSpPr>
              <p:nvPr/>
            </p:nvSpPr>
            <p:spPr bwMode="auto">
              <a:xfrm>
                <a:off x="642868" y="6706735"/>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0" name="Freeform 3356"/>
              <p:cNvSpPr>
                <a:spLocks/>
              </p:cNvSpPr>
              <p:nvPr/>
            </p:nvSpPr>
            <p:spPr bwMode="auto">
              <a:xfrm>
                <a:off x="649629" y="6706735"/>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1" name="Freeform 3357"/>
              <p:cNvSpPr>
                <a:spLocks/>
              </p:cNvSpPr>
              <p:nvPr/>
            </p:nvSpPr>
            <p:spPr bwMode="auto">
              <a:xfrm>
                <a:off x="664117" y="6706735"/>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2" name="Freeform 3358"/>
              <p:cNvSpPr>
                <a:spLocks/>
              </p:cNvSpPr>
              <p:nvPr/>
            </p:nvSpPr>
            <p:spPr bwMode="auto">
              <a:xfrm>
                <a:off x="672810"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3" name="Freeform 3359"/>
              <p:cNvSpPr>
                <a:spLocks/>
              </p:cNvSpPr>
              <p:nvPr/>
            </p:nvSpPr>
            <p:spPr bwMode="auto">
              <a:xfrm>
                <a:off x="675708" y="6706735"/>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4" name="Freeform 3360"/>
              <p:cNvSpPr>
                <a:spLocks/>
              </p:cNvSpPr>
              <p:nvPr/>
            </p:nvSpPr>
            <p:spPr bwMode="auto">
              <a:xfrm>
                <a:off x="678606" y="6706735"/>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5" name="Freeform 3361"/>
              <p:cNvSpPr>
                <a:spLocks/>
              </p:cNvSpPr>
              <p:nvPr/>
            </p:nvSpPr>
            <p:spPr bwMode="auto">
              <a:xfrm>
                <a:off x="688265" y="6706735"/>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6" name="Freeform 3362"/>
              <p:cNvSpPr>
                <a:spLocks/>
              </p:cNvSpPr>
              <p:nvPr/>
            </p:nvSpPr>
            <p:spPr bwMode="auto">
              <a:xfrm>
                <a:off x="693094" y="6705651"/>
                <a:ext cx="11591" cy="1083"/>
              </a:xfrm>
              <a:custGeom>
                <a:avLst/>
                <a:gdLst>
                  <a:gd name="T0" fmla="*/ 0 w 7"/>
                  <a:gd name="T1" fmla="*/ 2147483647 h 1"/>
                  <a:gd name="T2" fmla="*/ 2147483647 w 7"/>
                  <a:gd name="T3" fmla="*/ 2147483647 h 1"/>
                  <a:gd name="T4" fmla="*/ 2147483647 w 7"/>
                  <a:gd name="T5" fmla="*/ 2147483647 h 1"/>
                  <a:gd name="T6" fmla="*/ 2147483647 w 7"/>
                  <a:gd name="T7" fmla="*/ 2147483647 h 1"/>
                  <a:gd name="T8" fmla="*/ 2147483647 w 7"/>
                  <a:gd name="T9" fmla="*/ 2147483647 h 1"/>
                  <a:gd name="T10" fmla="*/ 2147483647 w 7"/>
                  <a:gd name="T11" fmla="*/ 2147483647 h 1"/>
                  <a:gd name="T12" fmla="*/ 2147483647 w 7"/>
                  <a:gd name="T13" fmla="*/ 2147483647 h 1"/>
                  <a:gd name="T14" fmla="*/ 2147483647 w 7"/>
                  <a:gd name="T15" fmla="*/ 2147483647 h 1"/>
                  <a:gd name="T16" fmla="*/ 2147483647 w 7"/>
                  <a:gd name="T17" fmla="*/ 2147483647 h 1"/>
                  <a:gd name="T18" fmla="*/ 2147483647 w 7"/>
                  <a:gd name="T19" fmla="*/ 2147483647 h 1"/>
                  <a:gd name="T20" fmla="*/ 2147483647 w 7"/>
                  <a:gd name="T21" fmla="*/ 2147483647 h 1"/>
                  <a:gd name="T22" fmla="*/ 2147483647 w 7"/>
                  <a:gd name="T23" fmla="*/ 2147483647 h 1"/>
                  <a:gd name="T24" fmla="*/ 2147483647 w 7"/>
                  <a:gd name="T25" fmla="*/ 2147483647 h 1"/>
                  <a:gd name="T26" fmla="*/ 2147483647 w 7"/>
                  <a:gd name="T27" fmla="*/ 2147483647 h 1"/>
                  <a:gd name="T28" fmla="*/ 2147483647 w 7"/>
                  <a:gd name="T29" fmla="*/ 2147483647 h 1"/>
                  <a:gd name="T30" fmla="*/ 2147483647 w 7"/>
                  <a:gd name="T31" fmla="*/ 2147483647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1"/>
                    </a:moveTo>
                    <a:lnTo>
                      <a:pt x="1" y="1"/>
                    </a:lnTo>
                    <a:lnTo>
                      <a:pt x="2" y="1"/>
                    </a:lnTo>
                    <a:lnTo>
                      <a:pt x="3" y="1"/>
                    </a:lnTo>
                    <a:lnTo>
                      <a:pt x="4" y="1"/>
                    </a:lnTo>
                    <a:lnTo>
                      <a:pt x="5" y="1"/>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7" name="Freeform 3363"/>
              <p:cNvSpPr>
                <a:spLocks/>
              </p:cNvSpPr>
              <p:nvPr/>
            </p:nvSpPr>
            <p:spPr bwMode="auto">
              <a:xfrm>
                <a:off x="70468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8" name="Freeform 3364"/>
              <p:cNvSpPr>
                <a:spLocks/>
              </p:cNvSpPr>
              <p:nvPr/>
            </p:nvSpPr>
            <p:spPr bwMode="auto">
              <a:xfrm>
                <a:off x="706617" y="5511983"/>
                <a:ext cx="14488" cy="1193668"/>
              </a:xfrm>
              <a:custGeom>
                <a:avLst/>
                <a:gdLst>
                  <a:gd name="T0" fmla="*/ 0 w 9"/>
                  <a:gd name="T1" fmla="*/ 2147483647 h 1148"/>
                  <a:gd name="T2" fmla="*/ 2147483647 w 9"/>
                  <a:gd name="T3" fmla="*/ 2147483647 h 1148"/>
                  <a:gd name="T4" fmla="*/ 2147483647 w 9"/>
                  <a:gd name="T5" fmla="*/ 2147483647 h 1148"/>
                  <a:gd name="T6" fmla="*/ 2147483647 w 9"/>
                  <a:gd name="T7" fmla="*/ 2147483647 h 1148"/>
                  <a:gd name="T8" fmla="*/ 2147483647 w 9"/>
                  <a:gd name="T9" fmla="*/ 2147483647 h 1148"/>
                  <a:gd name="T10" fmla="*/ 2147483647 w 9"/>
                  <a:gd name="T11" fmla="*/ 2147483647 h 1148"/>
                  <a:gd name="T12" fmla="*/ 2147483647 w 9"/>
                  <a:gd name="T13" fmla="*/ 2147483647 h 1148"/>
                  <a:gd name="T14" fmla="*/ 2147483647 w 9"/>
                  <a:gd name="T15" fmla="*/ 2147483647 h 1148"/>
                  <a:gd name="T16" fmla="*/ 2147483647 w 9"/>
                  <a:gd name="T17" fmla="*/ 2147483647 h 1148"/>
                  <a:gd name="T18" fmla="*/ 2147483647 w 9"/>
                  <a:gd name="T19" fmla="*/ 2147483647 h 1148"/>
                  <a:gd name="T20" fmla="*/ 2147483647 w 9"/>
                  <a:gd name="T21" fmla="*/ 2147483647 h 1148"/>
                  <a:gd name="T22" fmla="*/ 2147483647 w 9"/>
                  <a:gd name="T23" fmla="*/ 2147483647 h 1148"/>
                  <a:gd name="T24" fmla="*/ 2147483647 w 9"/>
                  <a:gd name="T25" fmla="*/ 2147483647 h 1148"/>
                  <a:gd name="T26" fmla="*/ 2147483647 w 9"/>
                  <a:gd name="T27" fmla="*/ 2147483647 h 1148"/>
                  <a:gd name="T28" fmla="*/ 2147483647 w 9"/>
                  <a:gd name="T29" fmla="*/ 2147483647 h 1148"/>
                  <a:gd name="T30" fmla="*/ 2147483647 w 9"/>
                  <a:gd name="T31" fmla="*/ 2147483647 h 1148"/>
                  <a:gd name="T32" fmla="*/ 2147483647 w 9"/>
                  <a:gd name="T33" fmla="*/ 2147483647 h 1148"/>
                  <a:gd name="T34" fmla="*/ 2147483647 w 9"/>
                  <a:gd name="T35" fmla="*/ 2147483647 h 1148"/>
                  <a:gd name="T36" fmla="*/ 2147483647 w 9"/>
                  <a:gd name="T37" fmla="*/ 2147483647 h 1148"/>
                  <a:gd name="T38" fmla="*/ 2147483647 w 9"/>
                  <a:gd name="T39" fmla="*/ 2147483647 h 1148"/>
                  <a:gd name="T40" fmla="*/ 2147483647 w 9"/>
                  <a:gd name="T41" fmla="*/ 2147483647 h 1148"/>
                  <a:gd name="T42" fmla="*/ 2147483647 w 9"/>
                  <a:gd name="T43" fmla="*/ 2147483647 h 1148"/>
                  <a:gd name="T44" fmla="*/ 2147483647 w 9"/>
                  <a:gd name="T45" fmla="*/ 2147483647 h 1148"/>
                  <a:gd name="T46" fmla="*/ 2147483647 w 9"/>
                  <a:gd name="T47" fmla="*/ 2147483647 h 1148"/>
                  <a:gd name="T48" fmla="*/ 2147483647 w 9"/>
                  <a:gd name="T49" fmla="*/ 2147483647 h 1148"/>
                  <a:gd name="T50" fmla="*/ 2147483647 w 9"/>
                  <a:gd name="T51" fmla="*/ 2147483647 h 1148"/>
                  <a:gd name="T52" fmla="*/ 2147483647 w 9"/>
                  <a:gd name="T53" fmla="*/ 2147483647 h 1148"/>
                  <a:gd name="T54" fmla="*/ 2147483647 w 9"/>
                  <a:gd name="T55" fmla="*/ 0 h 1148"/>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148">
                    <a:moveTo>
                      <a:pt x="0" y="1148"/>
                    </a:moveTo>
                    <a:lnTo>
                      <a:pt x="1" y="1148"/>
                    </a:lnTo>
                    <a:lnTo>
                      <a:pt x="2" y="1148"/>
                    </a:lnTo>
                    <a:lnTo>
                      <a:pt x="2" y="1147"/>
                    </a:lnTo>
                    <a:lnTo>
                      <a:pt x="3" y="1143"/>
                    </a:lnTo>
                    <a:lnTo>
                      <a:pt x="3" y="1136"/>
                    </a:lnTo>
                    <a:lnTo>
                      <a:pt x="4" y="1123"/>
                    </a:lnTo>
                    <a:lnTo>
                      <a:pt x="4" y="1104"/>
                    </a:lnTo>
                    <a:lnTo>
                      <a:pt x="5" y="1077"/>
                    </a:lnTo>
                    <a:lnTo>
                      <a:pt x="5" y="995"/>
                    </a:lnTo>
                    <a:lnTo>
                      <a:pt x="6" y="930"/>
                    </a:lnTo>
                    <a:lnTo>
                      <a:pt x="6" y="830"/>
                    </a:lnTo>
                    <a:lnTo>
                      <a:pt x="7" y="677"/>
                    </a:lnTo>
                    <a:lnTo>
                      <a:pt x="7" y="465"/>
                    </a:lnTo>
                    <a:lnTo>
                      <a:pt x="8" y="249"/>
                    </a:lnTo>
                    <a:lnTo>
                      <a:pt x="8" y="87"/>
                    </a:lnTo>
                    <a:lnTo>
                      <a:pt x="9" y="11"/>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29" name="Freeform 3365"/>
              <p:cNvSpPr>
                <a:spLocks/>
              </p:cNvSpPr>
              <p:nvPr/>
            </p:nvSpPr>
            <p:spPr bwMode="auto">
              <a:xfrm>
                <a:off x="721105" y="5262851"/>
                <a:ext cx="4829" cy="261047"/>
              </a:xfrm>
              <a:custGeom>
                <a:avLst/>
                <a:gdLst>
                  <a:gd name="T0" fmla="*/ 0 w 3"/>
                  <a:gd name="T1" fmla="*/ 2147483647 h 251"/>
                  <a:gd name="T2" fmla="*/ 2147483647 w 3"/>
                  <a:gd name="T3" fmla="*/ 2147483647 h 251"/>
                  <a:gd name="T4" fmla="*/ 2147483647 w 3"/>
                  <a:gd name="T5" fmla="*/ 2147483647 h 251"/>
                  <a:gd name="T6" fmla="*/ 2147483647 w 3"/>
                  <a:gd name="T7" fmla="*/ 2147483647 h 251"/>
                  <a:gd name="T8" fmla="*/ 2147483647 w 3"/>
                  <a:gd name="T9" fmla="*/ 2147483647 h 251"/>
                  <a:gd name="T10" fmla="*/ 2147483647 w 3"/>
                  <a:gd name="T11" fmla="*/ 2147483647 h 251"/>
                  <a:gd name="T12" fmla="*/ 2147483647 w 3"/>
                  <a:gd name="T13" fmla="*/ 0 h 251"/>
                  <a:gd name="T14" fmla="*/ 2147483647 w 3"/>
                  <a:gd name="T15" fmla="*/ 2147483647 h 251"/>
                  <a:gd name="T16" fmla="*/ 2147483647 w 3"/>
                  <a:gd name="T17" fmla="*/ 2147483647 h 251"/>
                  <a:gd name="T18" fmla="*/ 2147483647 w 3"/>
                  <a:gd name="T19" fmla="*/ 2147483647 h 25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251">
                    <a:moveTo>
                      <a:pt x="0" y="250"/>
                    </a:moveTo>
                    <a:lnTo>
                      <a:pt x="1" y="251"/>
                    </a:lnTo>
                    <a:lnTo>
                      <a:pt x="1" y="240"/>
                    </a:lnTo>
                    <a:lnTo>
                      <a:pt x="2" y="145"/>
                    </a:lnTo>
                    <a:lnTo>
                      <a:pt x="2" y="0"/>
                    </a:lnTo>
                    <a:lnTo>
                      <a:pt x="3" y="41"/>
                    </a:lnTo>
                    <a:lnTo>
                      <a:pt x="3" y="103"/>
                    </a:lnTo>
                    <a:lnTo>
                      <a:pt x="3" y="4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0" name="Freeform 3366"/>
              <p:cNvSpPr>
                <a:spLocks/>
              </p:cNvSpPr>
              <p:nvPr/>
            </p:nvSpPr>
            <p:spPr bwMode="auto">
              <a:xfrm>
                <a:off x="725935" y="5370086"/>
                <a:ext cx="1932" cy="106152"/>
              </a:xfrm>
              <a:custGeom>
                <a:avLst/>
                <a:gdLst>
                  <a:gd name="T0" fmla="*/ 0 w 1"/>
                  <a:gd name="T1" fmla="*/ 0 h 102"/>
                  <a:gd name="T2" fmla="*/ 2147483647 w 1"/>
                  <a:gd name="T3" fmla="*/ 2147483647 h 102"/>
                  <a:gd name="T4" fmla="*/ 2147483647 w 1"/>
                  <a:gd name="T5" fmla="*/ 2147483647 h 102"/>
                  <a:gd name="T6" fmla="*/ 2147483647 w 1"/>
                  <a:gd name="T7" fmla="*/ 2147483647 h 10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2">
                    <a:moveTo>
                      <a:pt x="0" y="0"/>
                    </a:moveTo>
                    <a:lnTo>
                      <a:pt x="1" y="52"/>
                    </a:lnTo>
                    <a:lnTo>
                      <a:pt x="1" y="102"/>
                    </a:lnTo>
                    <a:lnTo>
                      <a:pt x="1" y="5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1" name="Freeform 3367"/>
              <p:cNvSpPr>
                <a:spLocks/>
              </p:cNvSpPr>
              <p:nvPr/>
            </p:nvSpPr>
            <p:spPr bwMode="auto">
              <a:xfrm>
                <a:off x="727867" y="5476238"/>
                <a:ext cx="966" cy="110484"/>
              </a:xfrm>
              <a:custGeom>
                <a:avLst/>
                <a:gdLst>
                  <a:gd name="T0" fmla="*/ 0 w 1"/>
                  <a:gd name="T1" fmla="*/ 0 h 106"/>
                  <a:gd name="T2" fmla="*/ 2147483647 w 1"/>
                  <a:gd name="T3" fmla="*/ 2147483647 h 106"/>
                  <a:gd name="T4" fmla="*/ 2147483647 w 1"/>
                  <a:gd name="T5" fmla="*/ 2147483647 h 106"/>
                  <a:gd name="T6" fmla="*/ 2147483647 w 1"/>
                  <a:gd name="T7" fmla="*/ 2147483647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6">
                    <a:moveTo>
                      <a:pt x="0" y="0"/>
                    </a:moveTo>
                    <a:lnTo>
                      <a:pt x="1" y="51"/>
                    </a:lnTo>
                    <a:lnTo>
                      <a:pt x="1" y="106"/>
                    </a:lnTo>
                    <a:lnTo>
                      <a:pt x="1" y="5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2" name="Freeform 3368"/>
              <p:cNvSpPr>
                <a:spLocks/>
              </p:cNvSpPr>
              <p:nvPr/>
            </p:nvSpPr>
            <p:spPr bwMode="auto">
              <a:xfrm>
                <a:off x="728833" y="5586723"/>
                <a:ext cx="1932" cy="132148"/>
              </a:xfrm>
              <a:custGeom>
                <a:avLst/>
                <a:gdLst>
                  <a:gd name="T0" fmla="*/ 0 w 1"/>
                  <a:gd name="T1" fmla="*/ 0 h 127"/>
                  <a:gd name="T2" fmla="*/ 2147483647 w 1"/>
                  <a:gd name="T3" fmla="*/ 2147483647 h 127"/>
                  <a:gd name="T4" fmla="*/ 2147483647 w 1"/>
                  <a:gd name="T5" fmla="*/ 2147483647 h 127"/>
                  <a:gd name="T6" fmla="*/ 2147483647 w 1"/>
                  <a:gd name="T7" fmla="*/ 2147483647 h 1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27">
                    <a:moveTo>
                      <a:pt x="0" y="0"/>
                    </a:moveTo>
                    <a:lnTo>
                      <a:pt x="1" y="60"/>
                    </a:lnTo>
                    <a:lnTo>
                      <a:pt x="1" y="127"/>
                    </a:lnTo>
                    <a:lnTo>
                      <a:pt x="1" y="6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3" name="Freeform 3369"/>
              <p:cNvSpPr>
                <a:spLocks/>
              </p:cNvSpPr>
              <p:nvPr/>
            </p:nvSpPr>
            <p:spPr bwMode="auto">
              <a:xfrm>
                <a:off x="730764" y="5718871"/>
                <a:ext cx="1932" cy="268629"/>
              </a:xfrm>
              <a:custGeom>
                <a:avLst/>
                <a:gdLst>
                  <a:gd name="T0" fmla="*/ 0 w 1"/>
                  <a:gd name="T1" fmla="*/ 0 h 259"/>
                  <a:gd name="T2" fmla="*/ 2147483647 w 1"/>
                  <a:gd name="T3" fmla="*/ 2147483647 h 259"/>
                  <a:gd name="T4" fmla="*/ 2147483647 w 1"/>
                  <a:gd name="T5" fmla="*/ 2147483647 h 259"/>
                  <a:gd name="T6" fmla="*/ 2147483647 w 1"/>
                  <a:gd name="T7" fmla="*/ 2147483647 h 25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59">
                    <a:moveTo>
                      <a:pt x="0" y="0"/>
                    </a:moveTo>
                    <a:lnTo>
                      <a:pt x="1" y="75"/>
                    </a:lnTo>
                    <a:lnTo>
                      <a:pt x="1" y="259"/>
                    </a:lnTo>
                    <a:lnTo>
                      <a:pt x="1" y="75"/>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4" name="Freeform 3370"/>
              <p:cNvSpPr>
                <a:spLocks/>
              </p:cNvSpPr>
              <p:nvPr/>
            </p:nvSpPr>
            <p:spPr bwMode="auto">
              <a:xfrm>
                <a:off x="732696" y="5987501"/>
                <a:ext cx="966" cy="232884"/>
              </a:xfrm>
              <a:custGeom>
                <a:avLst/>
                <a:gdLst>
                  <a:gd name="T0" fmla="*/ 0 w 1"/>
                  <a:gd name="T1" fmla="*/ 0 h 224"/>
                  <a:gd name="T2" fmla="*/ 2147483647 w 1"/>
                  <a:gd name="T3" fmla="*/ 2147483647 h 224"/>
                  <a:gd name="T4" fmla="*/ 2147483647 w 1"/>
                  <a:gd name="T5" fmla="*/ 2147483647 h 224"/>
                  <a:gd name="T6" fmla="*/ 2147483647 w 1"/>
                  <a:gd name="T7" fmla="*/ 2147483647 h 22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24">
                    <a:moveTo>
                      <a:pt x="0" y="0"/>
                    </a:moveTo>
                    <a:lnTo>
                      <a:pt x="1" y="109"/>
                    </a:lnTo>
                    <a:lnTo>
                      <a:pt x="1" y="224"/>
                    </a:lnTo>
                    <a:lnTo>
                      <a:pt x="1" y="10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5" name="Freeform 3371"/>
              <p:cNvSpPr>
                <a:spLocks/>
              </p:cNvSpPr>
              <p:nvPr/>
            </p:nvSpPr>
            <p:spPr bwMode="auto">
              <a:xfrm>
                <a:off x="733662" y="6220386"/>
                <a:ext cx="1932" cy="217720"/>
              </a:xfrm>
              <a:custGeom>
                <a:avLst/>
                <a:gdLst>
                  <a:gd name="T0" fmla="*/ 0 w 1"/>
                  <a:gd name="T1" fmla="*/ 0 h 209"/>
                  <a:gd name="T2" fmla="*/ 2147483647 w 1"/>
                  <a:gd name="T3" fmla="*/ 2147483647 h 209"/>
                  <a:gd name="T4" fmla="*/ 2147483647 w 1"/>
                  <a:gd name="T5" fmla="*/ 2147483647 h 209"/>
                  <a:gd name="T6" fmla="*/ 2147483647 w 1"/>
                  <a:gd name="T7" fmla="*/ 2147483647 h 20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09">
                    <a:moveTo>
                      <a:pt x="0" y="0"/>
                    </a:moveTo>
                    <a:lnTo>
                      <a:pt x="1" y="112"/>
                    </a:lnTo>
                    <a:lnTo>
                      <a:pt x="1" y="209"/>
                    </a:lnTo>
                    <a:lnTo>
                      <a:pt x="1" y="11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6" name="Freeform 3372"/>
              <p:cNvSpPr>
                <a:spLocks/>
              </p:cNvSpPr>
              <p:nvPr/>
            </p:nvSpPr>
            <p:spPr bwMode="auto">
              <a:xfrm>
                <a:off x="735594" y="6438106"/>
                <a:ext cx="1932" cy="137564"/>
              </a:xfrm>
              <a:custGeom>
                <a:avLst/>
                <a:gdLst>
                  <a:gd name="T0" fmla="*/ 0 w 1"/>
                  <a:gd name="T1" fmla="*/ 0 h 132"/>
                  <a:gd name="T2" fmla="*/ 2147483647 w 1"/>
                  <a:gd name="T3" fmla="*/ 2147483647 h 132"/>
                  <a:gd name="T4" fmla="*/ 2147483647 w 1"/>
                  <a:gd name="T5" fmla="*/ 2147483647 h 132"/>
                  <a:gd name="T6" fmla="*/ 2147483647 w 1"/>
                  <a:gd name="T7" fmla="*/ 2147483647 h 1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2">
                    <a:moveTo>
                      <a:pt x="0" y="0"/>
                    </a:moveTo>
                    <a:lnTo>
                      <a:pt x="1" y="76"/>
                    </a:lnTo>
                    <a:lnTo>
                      <a:pt x="1" y="132"/>
                    </a:lnTo>
                    <a:lnTo>
                      <a:pt x="1" y="76"/>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7" name="Freeform 3373"/>
              <p:cNvSpPr>
                <a:spLocks/>
              </p:cNvSpPr>
              <p:nvPr/>
            </p:nvSpPr>
            <p:spPr bwMode="auto">
              <a:xfrm>
                <a:off x="737526" y="6575670"/>
                <a:ext cx="966" cy="68240"/>
              </a:xfrm>
              <a:custGeom>
                <a:avLst/>
                <a:gdLst>
                  <a:gd name="T0" fmla="*/ 0 w 1"/>
                  <a:gd name="T1" fmla="*/ 0 h 66"/>
                  <a:gd name="T2" fmla="*/ 2147483647 w 1"/>
                  <a:gd name="T3" fmla="*/ 2147483647 h 66"/>
                  <a:gd name="T4" fmla="*/ 2147483647 w 1"/>
                  <a:gd name="T5" fmla="*/ 2147483647 h 66"/>
                  <a:gd name="T6" fmla="*/ 2147483647 w 1"/>
                  <a:gd name="T7" fmla="*/ 2147483647 h 6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6">
                    <a:moveTo>
                      <a:pt x="0" y="0"/>
                    </a:moveTo>
                    <a:lnTo>
                      <a:pt x="1" y="39"/>
                    </a:lnTo>
                    <a:lnTo>
                      <a:pt x="1" y="66"/>
                    </a:lnTo>
                    <a:lnTo>
                      <a:pt x="1" y="3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8" name="Freeform 3374"/>
              <p:cNvSpPr>
                <a:spLocks/>
              </p:cNvSpPr>
              <p:nvPr/>
            </p:nvSpPr>
            <p:spPr bwMode="auto">
              <a:xfrm>
                <a:off x="738492" y="6643910"/>
                <a:ext cx="1932" cy="33579"/>
              </a:xfrm>
              <a:custGeom>
                <a:avLst/>
                <a:gdLst>
                  <a:gd name="T0" fmla="*/ 0 w 1"/>
                  <a:gd name="T1" fmla="*/ 0 h 32"/>
                  <a:gd name="T2" fmla="*/ 2147483647 w 1"/>
                  <a:gd name="T3" fmla="*/ 2147483647 h 32"/>
                  <a:gd name="T4" fmla="*/ 2147483647 w 1"/>
                  <a:gd name="T5" fmla="*/ 2147483647 h 32"/>
                  <a:gd name="T6" fmla="*/ 2147483647 w 1"/>
                  <a:gd name="T7" fmla="*/ 2147483647 h 3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2">
                    <a:moveTo>
                      <a:pt x="0" y="0"/>
                    </a:moveTo>
                    <a:lnTo>
                      <a:pt x="1" y="19"/>
                    </a:lnTo>
                    <a:lnTo>
                      <a:pt x="1" y="32"/>
                    </a:lnTo>
                    <a:lnTo>
                      <a:pt x="1" y="1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39" name="Freeform 3375"/>
              <p:cNvSpPr>
                <a:spLocks/>
              </p:cNvSpPr>
              <p:nvPr/>
            </p:nvSpPr>
            <p:spPr bwMode="auto">
              <a:xfrm>
                <a:off x="740423" y="6677488"/>
                <a:ext cx="1932" cy="19497"/>
              </a:xfrm>
              <a:custGeom>
                <a:avLst/>
                <a:gdLst>
                  <a:gd name="T0" fmla="*/ 0 w 1"/>
                  <a:gd name="T1" fmla="*/ 0 h 19"/>
                  <a:gd name="T2" fmla="*/ 2147483647 w 1"/>
                  <a:gd name="T3" fmla="*/ 2147483647 h 19"/>
                  <a:gd name="T4" fmla="*/ 2147483647 w 1"/>
                  <a:gd name="T5" fmla="*/ 2147483647 h 19"/>
                  <a:gd name="T6" fmla="*/ 2147483647 w 1"/>
                  <a:gd name="T7" fmla="*/ 2147483647 h 1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9">
                    <a:moveTo>
                      <a:pt x="0" y="0"/>
                    </a:moveTo>
                    <a:lnTo>
                      <a:pt x="1" y="9"/>
                    </a:lnTo>
                    <a:lnTo>
                      <a:pt x="1" y="19"/>
                    </a:lnTo>
                    <a:lnTo>
                      <a:pt x="1" y="9"/>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0" name="Freeform 3376"/>
              <p:cNvSpPr>
                <a:spLocks/>
              </p:cNvSpPr>
              <p:nvPr/>
            </p:nvSpPr>
            <p:spPr bwMode="auto">
              <a:xfrm>
                <a:off x="742355" y="6696986"/>
                <a:ext cx="966" cy="4333"/>
              </a:xfrm>
              <a:custGeom>
                <a:avLst/>
                <a:gdLst>
                  <a:gd name="T0" fmla="*/ 0 w 1"/>
                  <a:gd name="T1" fmla="*/ 0 h 4"/>
                  <a:gd name="T2" fmla="*/ 2147483647 w 1"/>
                  <a:gd name="T3" fmla="*/ 2147483647 h 4"/>
                  <a:gd name="T4" fmla="*/ 2147483647 w 1"/>
                  <a:gd name="T5" fmla="*/ 2147483647 h 4"/>
                  <a:gd name="T6" fmla="*/ 2147483647 w 1"/>
                  <a:gd name="T7" fmla="*/ 2147483647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3"/>
                    </a:lnTo>
                    <a:lnTo>
                      <a:pt x="1" y="4"/>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1" name="Freeform 3377"/>
              <p:cNvSpPr>
                <a:spLocks/>
              </p:cNvSpPr>
              <p:nvPr/>
            </p:nvSpPr>
            <p:spPr bwMode="auto">
              <a:xfrm>
                <a:off x="743321" y="6701319"/>
                <a:ext cx="1932" cy="2167"/>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2" name="Freeform 3378"/>
              <p:cNvSpPr>
                <a:spLocks/>
              </p:cNvSpPr>
              <p:nvPr/>
            </p:nvSpPr>
            <p:spPr bwMode="auto">
              <a:xfrm>
                <a:off x="745253" y="6703484"/>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3" name="Freeform 3379"/>
              <p:cNvSpPr>
                <a:spLocks/>
              </p:cNvSpPr>
              <p:nvPr/>
            </p:nvSpPr>
            <p:spPr bwMode="auto">
              <a:xfrm>
                <a:off x="747184"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4" name="Freeform 3380"/>
              <p:cNvSpPr>
                <a:spLocks/>
              </p:cNvSpPr>
              <p:nvPr/>
            </p:nvSpPr>
            <p:spPr bwMode="auto">
              <a:xfrm>
                <a:off x="749116"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5" name="Freeform 3381"/>
              <p:cNvSpPr>
                <a:spLocks/>
              </p:cNvSpPr>
              <p:nvPr/>
            </p:nvSpPr>
            <p:spPr bwMode="auto">
              <a:xfrm>
                <a:off x="750082" y="6704568"/>
                <a:ext cx="3864" cy="1083"/>
              </a:xfrm>
              <a:custGeom>
                <a:avLst/>
                <a:gdLst>
                  <a:gd name="T0" fmla="*/ 0 w 2"/>
                  <a:gd name="T1" fmla="*/ 0 h 1"/>
                  <a:gd name="T2" fmla="*/ 2147483647 w 2"/>
                  <a:gd name="T3" fmla="*/ 0 h 1"/>
                  <a:gd name="T4" fmla="*/ 2147483647 w 2"/>
                  <a:gd name="T5" fmla="*/ 2147483647 h 1"/>
                  <a:gd name="T6" fmla="*/ 2147483647 w 2"/>
                  <a:gd name="T7" fmla="*/ 0 h 1"/>
                  <a:gd name="T8" fmla="*/ 2147483647 w 2"/>
                  <a:gd name="T9" fmla="*/ 2147483647 h 1"/>
                  <a:gd name="T10" fmla="*/ 2147483647 w 2"/>
                  <a:gd name="T11" fmla="*/ 2147483647 h 1"/>
                  <a:gd name="T12" fmla="*/ 2147483647 w 2"/>
                  <a:gd name="T13" fmla="*/ 2147483647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1" y="1"/>
                    </a:lnTo>
                    <a:lnTo>
                      <a:pt x="1" y="0"/>
                    </a:lnTo>
                    <a:lnTo>
                      <a:pt x="2"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6" name="Freeform 3382"/>
              <p:cNvSpPr>
                <a:spLocks/>
              </p:cNvSpPr>
              <p:nvPr/>
            </p:nvSpPr>
            <p:spPr bwMode="auto">
              <a:xfrm>
                <a:off x="753946"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7" name="Freeform 3383"/>
              <p:cNvSpPr>
                <a:spLocks/>
              </p:cNvSpPr>
              <p:nvPr/>
            </p:nvSpPr>
            <p:spPr bwMode="auto">
              <a:xfrm>
                <a:off x="75491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8" name="Freeform 3384"/>
              <p:cNvSpPr>
                <a:spLocks/>
              </p:cNvSpPr>
              <p:nvPr/>
            </p:nvSpPr>
            <p:spPr bwMode="auto">
              <a:xfrm>
                <a:off x="75684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49" name="Freeform 3385"/>
              <p:cNvSpPr>
                <a:spLocks/>
              </p:cNvSpPr>
              <p:nvPr/>
            </p:nvSpPr>
            <p:spPr bwMode="auto">
              <a:xfrm>
                <a:off x="76167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0" name="Freeform 3386"/>
              <p:cNvSpPr>
                <a:spLocks/>
              </p:cNvSpPr>
              <p:nvPr/>
            </p:nvSpPr>
            <p:spPr bwMode="auto">
              <a:xfrm>
                <a:off x="763605"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1" name="Freeform 3387"/>
              <p:cNvSpPr>
                <a:spLocks/>
              </p:cNvSpPr>
              <p:nvPr/>
            </p:nvSpPr>
            <p:spPr bwMode="auto">
              <a:xfrm>
                <a:off x="76457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2" name="Freeform 3388"/>
              <p:cNvSpPr>
                <a:spLocks/>
              </p:cNvSpPr>
              <p:nvPr/>
            </p:nvSpPr>
            <p:spPr bwMode="auto">
              <a:xfrm>
                <a:off x="766503" y="6677488"/>
                <a:ext cx="21250" cy="28163"/>
              </a:xfrm>
              <a:custGeom>
                <a:avLst/>
                <a:gdLst>
                  <a:gd name="T0" fmla="*/ 0 w 13"/>
                  <a:gd name="T1" fmla="*/ 2147483647 h 27"/>
                  <a:gd name="T2" fmla="*/ 2147483647 w 13"/>
                  <a:gd name="T3" fmla="*/ 2147483647 h 27"/>
                  <a:gd name="T4" fmla="*/ 2147483647 w 13"/>
                  <a:gd name="T5" fmla="*/ 2147483647 h 27"/>
                  <a:gd name="T6" fmla="*/ 2147483647 w 13"/>
                  <a:gd name="T7" fmla="*/ 2147483647 h 27"/>
                  <a:gd name="T8" fmla="*/ 2147483647 w 13"/>
                  <a:gd name="T9" fmla="*/ 2147483647 h 27"/>
                  <a:gd name="T10" fmla="*/ 2147483647 w 13"/>
                  <a:gd name="T11" fmla="*/ 2147483647 h 27"/>
                  <a:gd name="T12" fmla="*/ 2147483647 w 13"/>
                  <a:gd name="T13" fmla="*/ 2147483647 h 27"/>
                  <a:gd name="T14" fmla="*/ 2147483647 w 13"/>
                  <a:gd name="T15" fmla="*/ 2147483647 h 27"/>
                  <a:gd name="T16" fmla="*/ 2147483647 w 13"/>
                  <a:gd name="T17" fmla="*/ 2147483647 h 27"/>
                  <a:gd name="T18" fmla="*/ 2147483647 w 13"/>
                  <a:gd name="T19" fmla="*/ 2147483647 h 27"/>
                  <a:gd name="T20" fmla="*/ 2147483647 w 13"/>
                  <a:gd name="T21" fmla="*/ 2147483647 h 27"/>
                  <a:gd name="T22" fmla="*/ 2147483647 w 13"/>
                  <a:gd name="T23" fmla="*/ 2147483647 h 27"/>
                  <a:gd name="T24" fmla="*/ 2147483647 w 13"/>
                  <a:gd name="T25" fmla="*/ 2147483647 h 27"/>
                  <a:gd name="T26" fmla="*/ 2147483647 w 13"/>
                  <a:gd name="T27" fmla="*/ 2147483647 h 27"/>
                  <a:gd name="T28" fmla="*/ 2147483647 w 13"/>
                  <a:gd name="T29" fmla="*/ 2147483647 h 27"/>
                  <a:gd name="T30" fmla="*/ 2147483647 w 13"/>
                  <a:gd name="T31" fmla="*/ 2147483647 h 27"/>
                  <a:gd name="T32" fmla="*/ 2147483647 w 13"/>
                  <a:gd name="T33" fmla="*/ 2147483647 h 27"/>
                  <a:gd name="T34" fmla="*/ 2147483647 w 13"/>
                  <a:gd name="T35" fmla="*/ 2147483647 h 27"/>
                  <a:gd name="T36" fmla="*/ 2147483647 w 13"/>
                  <a:gd name="T37" fmla="*/ 2147483647 h 27"/>
                  <a:gd name="T38" fmla="*/ 2147483647 w 13"/>
                  <a:gd name="T39" fmla="*/ 2147483647 h 27"/>
                  <a:gd name="T40" fmla="*/ 2147483647 w 13"/>
                  <a:gd name="T41" fmla="*/ 2147483647 h 27"/>
                  <a:gd name="T42" fmla="*/ 2147483647 w 13"/>
                  <a:gd name="T43" fmla="*/ 2147483647 h 27"/>
                  <a:gd name="T44" fmla="*/ 2147483647 w 13"/>
                  <a:gd name="T45" fmla="*/ 2147483647 h 27"/>
                  <a:gd name="T46" fmla="*/ 2147483647 w 13"/>
                  <a:gd name="T47" fmla="*/ 2147483647 h 27"/>
                  <a:gd name="T48" fmla="*/ 2147483647 w 13"/>
                  <a:gd name="T49" fmla="*/ 2147483647 h 27"/>
                  <a:gd name="T50" fmla="*/ 2147483647 w 13"/>
                  <a:gd name="T51" fmla="*/ 2147483647 h 27"/>
                  <a:gd name="T52" fmla="*/ 2147483647 w 13"/>
                  <a:gd name="T53" fmla="*/ 2147483647 h 27"/>
                  <a:gd name="T54" fmla="*/ 2147483647 w 13"/>
                  <a:gd name="T55" fmla="*/ 2147483647 h 27"/>
                  <a:gd name="T56" fmla="*/ 2147483647 w 13"/>
                  <a:gd name="T57" fmla="*/ 2147483647 h 27"/>
                  <a:gd name="T58" fmla="*/ 2147483647 w 13"/>
                  <a:gd name="T59" fmla="*/ 2147483647 h 27"/>
                  <a:gd name="T60" fmla="*/ 2147483647 w 13"/>
                  <a:gd name="T61" fmla="*/ 2147483647 h 27"/>
                  <a:gd name="T62" fmla="*/ 2147483647 w 13"/>
                  <a:gd name="T63" fmla="*/ 2147483647 h 27"/>
                  <a:gd name="T64" fmla="*/ 2147483647 w 13"/>
                  <a:gd name="T65" fmla="*/ 2147483647 h 27"/>
                  <a:gd name="T66" fmla="*/ 2147483647 w 13"/>
                  <a:gd name="T67" fmla="*/ 2147483647 h 27"/>
                  <a:gd name="T68" fmla="*/ 2147483647 w 13"/>
                  <a:gd name="T69" fmla="*/ 2147483647 h 27"/>
                  <a:gd name="T70" fmla="*/ 2147483647 w 13"/>
                  <a:gd name="T71" fmla="*/ 2147483647 h 27"/>
                  <a:gd name="T72" fmla="*/ 2147483647 w 13"/>
                  <a:gd name="T73" fmla="*/ 2147483647 h 27"/>
                  <a:gd name="T74" fmla="*/ 2147483647 w 13"/>
                  <a:gd name="T75" fmla="*/ 0 h 27"/>
                  <a:gd name="T76" fmla="*/ 2147483647 w 13"/>
                  <a:gd name="T77" fmla="*/ 2147483647 h 27"/>
                  <a:gd name="T78" fmla="*/ 2147483647 w 13"/>
                  <a:gd name="T79" fmla="*/ 0 h 2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27">
                    <a:moveTo>
                      <a:pt x="0" y="27"/>
                    </a:moveTo>
                    <a:lnTo>
                      <a:pt x="1" y="27"/>
                    </a:lnTo>
                    <a:lnTo>
                      <a:pt x="2" y="27"/>
                    </a:lnTo>
                    <a:lnTo>
                      <a:pt x="3" y="27"/>
                    </a:lnTo>
                    <a:lnTo>
                      <a:pt x="4" y="27"/>
                    </a:lnTo>
                    <a:lnTo>
                      <a:pt x="5" y="27"/>
                    </a:lnTo>
                    <a:lnTo>
                      <a:pt x="5" y="26"/>
                    </a:lnTo>
                    <a:lnTo>
                      <a:pt x="6" y="26"/>
                    </a:lnTo>
                    <a:lnTo>
                      <a:pt x="7" y="26"/>
                    </a:lnTo>
                    <a:lnTo>
                      <a:pt x="8" y="26"/>
                    </a:lnTo>
                    <a:lnTo>
                      <a:pt x="8" y="25"/>
                    </a:lnTo>
                    <a:lnTo>
                      <a:pt x="9" y="24"/>
                    </a:lnTo>
                    <a:lnTo>
                      <a:pt x="9" y="22"/>
                    </a:lnTo>
                    <a:lnTo>
                      <a:pt x="10" y="20"/>
                    </a:lnTo>
                    <a:lnTo>
                      <a:pt x="10" y="17"/>
                    </a:lnTo>
                    <a:lnTo>
                      <a:pt x="11" y="13"/>
                    </a:lnTo>
                    <a:lnTo>
                      <a:pt x="11" y="9"/>
                    </a:lnTo>
                    <a:lnTo>
                      <a:pt x="12" y="5"/>
                    </a:lnTo>
                    <a:lnTo>
                      <a:pt x="12" y="2"/>
                    </a:lnTo>
                    <a:lnTo>
                      <a:pt x="13" y="0"/>
                    </a:lnTo>
                    <a:lnTo>
                      <a:pt x="13" y="1"/>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3" name="Freeform 3389"/>
              <p:cNvSpPr>
                <a:spLocks/>
              </p:cNvSpPr>
              <p:nvPr/>
            </p:nvSpPr>
            <p:spPr bwMode="auto">
              <a:xfrm>
                <a:off x="787753" y="6678572"/>
                <a:ext cx="966" cy="6499"/>
              </a:xfrm>
              <a:custGeom>
                <a:avLst/>
                <a:gdLst>
                  <a:gd name="T0" fmla="*/ 0 w 1"/>
                  <a:gd name="T1" fmla="*/ 0 h 6"/>
                  <a:gd name="T2" fmla="*/ 2147483647 w 1"/>
                  <a:gd name="T3" fmla="*/ 2147483647 h 6"/>
                  <a:gd name="T4" fmla="*/ 2147483647 w 1"/>
                  <a:gd name="T5" fmla="*/ 2147483647 h 6"/>
                  <a:gd name="T6" fmla="*/ 2147483647 w 1"/>
                  <a:gd name="T7" fmla="*/ 2147483647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4" name="Freeform 3390"/>
              <p:cNvSpPr>
                <a:spLocks/>
              </p:cNvSpPr>
              <p:nvPr/>
            </p:nvSpPr>
            <p:spPr bwMode="auto">
              <a:xfrm>
                <a:off x="788718" y="6685071"/>
                <a:ext cx="1932" cy="6499"/>
              </a:xfrm>
              <a:custGeom>
                <a:avLst/>
                <a:gdLst>
                  <a:gd name="T0" fmla="*/ 0 w 1"/>
                  <a:gd name="T1" fmla="*/ 0 h 7"/>
                  <a:gd name="T2" fmla="*/ 2147483647 w 1"/>
                  <a:gd name="T3" fmla="*/ 2147483647 h 7"/>
                  <a:gd name="T4" fmla="*/ 2147483647 w 1"/>
                  <a:gd name="T5" fmla="*/ 2147483647 h 7"/>
                  <a:gd name="T6" fmla="*/ 2147483647 w 1"/>
                  <a:gd name="T7" fmla="*/ 2147483647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0"/>
                    </a:moveTo>
                    <a:lnTo>
                      <a:pt x="1" y="4"/>
                    </a:lnTo>
                    <a:lnTo>
                      <a:pt x="1" y="7"/>
                    </a:lnTo>
                    <a:lnTo>
                      <a:pt x="1" y="4"/>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5" name="Freeform 3391"/>
              <p:cNvSpPr>
                <a:spLocks/>
              </p:cNvSpPr>
              <p:nvPr/>
            </p:nvSpPr>
            <p:spPr bwMode="auto">
              <a:xfrm>
                <a:off x="790650" y="6691570"/>
                <a:ext cx="1932" cy="6499"/>
              </a:xfrm>
              <a:custGeom>
                <a:avLst/>
                <a:gdLst>
                  <a:gd name="T0" fmla="*/ 0 w 1"/>
                  <a:gd name="T1" fmla="*/ 0 h 6"/>
                  <a:gd name="T2" fmla="*/ 2147483647 w 1"/>
                  <a:gd name="T3" fmla="*/ 2147483647 h 6"/>
                  <a:gd name="T4" fmla="*/ 2147483647 w 1"/>
                  <a:gd name="T5" fmla="*/ 2147483647 h 6"/>
                  <a:gd name="T6" fmla="*/ 2147483647 w 1"/>
                  <a:gd name="T7" fmla="*/ 2147483647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6" name="Freeform 3392"/>
              <p:cNvSpPr>
                <a:spLocks/>
              </p:cNvSpPr>
              <p:nvPr/>
            </p:nvSpPr>
            <p:spPr bwMode="auto">
              <a:xfrm>
                <a:off x="792582" y="6698070"/>
                <a:ext cx="966" cy="4333"/>
              </a:xfrm>
              <a:custGeom>
                <a:avLst/>
                <a:gdLst>
                  <a:gd name="T0" fmla="*/ 0 w 1"/>
                  <a:gd name="T1" fmla="*/ 0 h 4"/>
                  <a:gd name="T2" fmla="*/ 2147483647 w 1"/>
                  <a:gd name="T3" fmla="*/ 2147483647 h 4"/>
                  <a:gd name="T4" fmla="*/ 2147483647 w 1"/>
                  <a:gd name="T5" fmla="*/ 2147483647 h 4"/>
                  <a:gd name="T6" fmla="*/ 2147483647 w 1"/>
                  <a:gd name="T7" fmla="*/ 2147483647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7" name="Freeform 3393"/>
              <p:cNvSpPr>
                <a:spLocks/>
              </p:cNvSpPr>
              <p:nvPr/>
            </p:nvSpPr>
            <p:spPr bwMode="auto">
              <a:xfrm>
                <a:off x="793548" y="6702402"/>
                <a:ext cx="1932" cy="2167"/>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8" name="Freeform 3394"/>
              <p:cNvSpPr>
                <a:spLocks/>
              </p:cNvSpPr>
              <p:nvPr/>
            </p:nvSpPr>
            <p:spPr bwMode="auto">
              <a:xfrm>
                <a:off x="795480"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59" name="Freeform 3395"/>
              <p:cNvSpPr>
                <a:spLocks/>
              </p:cNvSpPr>
              <p:nvPr/>
            </p:nvSpPr>
            <p:spPr bwMode="auto">
              <a:xfrm>
                <a:off x="797411" y="6704568"/>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0" name="Freeform 3396"/>
              <p:cNvSpPr>
                <a:spLocks/>
              </p:cNvSpPr>
              <p:nvPr/>
            </p:nvSpPr>
            <p:spPr bwMode="auto">
              <a:xfrm>
                <a:off x="79934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1" name="Freeform 3397"/>
              <p:cNvSpPr>
                <a:spLocks/>
              </p:cNvSpPr>
              <p:nvPr/>
            </p:nvSpPr>
            <p:spPr bwMode="auto">
              <a:xfrm>
                <a:off x="80030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2" name="Freeform 3398"/>
              <p:cNvSpPr>
                <a:spLocks/>
              </p:cNvSpPr>
              <p:nvPr/>
            </p:nvSpPr>
            <p:spPr bwMode="auto">
              <a:xfrm>
                <a:off x="80417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3" name="Freeform 3399"/>
              <p:cNvSpPr>
                <a:spLocks/>
              </p:cNvSpPr>
              <p:nvPr/>
            </p:nvSpPr>
            <p:spPr bwMode="auto">
              <a:xfrm>
                <a:off x="80707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4" name="Freeform 3400"/>
              <p:cNvSpPr>
                <a:spLocks/>
              </p:cNvSpPr>
              <p:nvPr/>
            </p:nvSpPr>
            <p:spPr bwMode="auto">
              <a:xfrm>
                <a:off x="80996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5" name="Freeform 3401"/>
              <p:cNvSpPr>
                <a:spLocks/>
              </p:cNvSpPr>
              <p:nvPr/>
            </p:nvSpPr>
            <p:spPr bwMode="auto">
              <a:xfrm>
                <a:off x="811900"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6" name="Freeform 3402"/>
              <p:cNvSpPr>
                <a:spLocks/>
              </p:cNvSpPr>
              <p:nvPr/>
            </p:nvSpPr>
            <p:spPr bwMode="auto">
              <a:xfrm>
                <a:off x="818661"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7" name="Freeform 3403"/>
              <p:cNvSpPr>
                <a:spLocks/>
              </p:cNvSpPr>
              <p:nvPr/>
            </p:nvSpPr>
            <p:spPr bwMode="auto">
              <a:xfrm>
                <a:off x="82638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8" name="Freeform 3404"/>
              <p:cNvSpPr>
                <a:spLocks/>
              </p:cNvSpPr>
              <p:nvPr/>
            </p:nvSpPr>
            <p:spPr bwMode="auto">
              <a:xfrm>
                <a:off x="831218"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69" name="Freeform 3405"/>
              <p:cNvSpPr>
                <a:spLocks/>
              </p:cNvSpPr>
              <p:nvPr/>
            </p:nvSpPr>
            <p:spPr bwMode="auto">
              <a:xfrm>
                <a:off x="840877" y="6690487"/>
                <a:ext cx="24148" cy="15164"/>
              </a:xfrm>
              <a:custGeom>
                <a:avLst/>
                <a:gdLst>
                  <a:gd name="T0" fmla="*/ 0 w 15"/>
                  <a:gd name="T1" fmla="*/ 2147483647 h 15"/>
                  <a:gd name="T2" fmla="*/ 2147483647 w 15"/>
                  <a:gd name="T3" fmla="*/ 2147483647 h 15"/>
                  <a:gd name="T4" fmla="*/ 2147483647 w 15"/>
                  <a:gd name="T5" fmla="*/ 2147483647 h 15"/>
                  <a:gd name="T6" fmla="*/ 2147483647 w 15"/>
                  <a:gd name="T7" fmla="*/ 2147483647 h 15"/>
                  <a:gd name="T8" fmla="*/ 2147483647 w 15"/>
                  <a:gd name="T9" fmla="*/ 2147483647 h 15"/>
                  <a:gd name="T10" fmla="*/ 2147483647 w 15"/>
                  <a:gd name="T11" fmla="*/ 2147483647 h 15"/>
                  <a:gd name="T12" fmla="*/ 2147483647 w 15"/>
                  <a:gd name="T13" fmla="*/ 2147483647 h 15"/>
                  <a:gd name="T14" fmla="*/ 2147483647 w 15"/>
                  <a:gd name="T15" fmla="*/ 2147483647 h 15"/>
                  <a:gd name="T16" fmla="*/ 2147483647 w 15"/>
                  <a:gd name="T17" fmla="*/ 2147483647 h 15"/>
                  <a:gd name="T18" fmla="*/ 2147483647 w 15"/>
                  <a:gd name="T19" fmla="*/ 2147483647 h 15"/>
                  <a:gd name="T20" fmla="*/ 2147483647 w 15"/>
                  <a:gd name="T21" fmla="*/ 2147483647 h 15"/>
                  <a:gd name="T22" fmla="*/ 2147483647 w 15"/>
                  <a:gd name="T23" fmla="*/ 2147483647 h 15"/>
                  <a:gd name="T24" fmla="*/ 2147483647 w 15"/>
                  <a:gd name="T25" fmla="*/ 2147483647 h 15"/>
                  <a:gd name="T26" fmla="*/ 2147483647 w 15"/>
                  <a:gd name="T27" fmla="*/ 2147483647 h 15"/>
                  <a:gd name="T28" fmla="*/ 2147483647 w 15"/>
                  <a:gd name="T29" fmla="*/ 2147483647 h 15"/>
                  <a:gd name="T30" fmla="*/ 2147483647 w 15"/>
                  <a:gd name="T31" fmla="*/ 2147483647 h 15"/>
                  <a:gd name="T32" fmla="*/ 2147483647 w 15"/>
                  <a:gd name="T33" fmla="*/ 2147483647 h 15"/>
                  <a:gd name="T34" fmla="*/ 2147483647 w 15"/>
                  <a:gd name="T35" fmla="*/ 2147483647 h 15"/>
                  <a:gd name="T36" fmla="*/ 2147483647 w 15"/>
                  <a:gd name="T37" fmla="*/ 2147483647 h 15"/>
                  <a:gd name="T38" fmla="*/ 2147483647 w 15"/>
                  <a:gd name="T39" fmla="*/ 2147483647 h 15"/>
                  <a:gd name="T40" fmla="*/ 2147483647 w 15"/>
                  <a:gd name="T41" fmla="*/ 2147483647 h 15"/>
                  <a:gd name="T42" fmla="*/ 2147483647 w 15"/>
                  <a:gd name="T43" fmla="*/ 2147483647 h 15"/>
                  <a:gd name="T44" fmla="*/ 2147483647 w 15"/>
                  <a:gd name="T45" fmla="*/ 2147483647 h 15"/>
                  <a:gd name="T46" fmla="*/ 2147483647 w 15"/>
                  <a:gd name="T47" fmla="*/ 2147483647 h 15"/>
                  <a:gd name="T48" fmla="*/ 2147483647 w 15"/>
                  <a:gd name="T49" fmla="*/ 2147483647 h 15"/>
                  <a:gd name="T50" fmla="*/ 2147483647 w 15"/>
                  <a:gd name="T51" fmla="*/ 2147483647 h 15"/>
                  <a:gd name="T52" fmla="*/ 2147483647 w 15"/>
                  <a:gd name="T53" fmla="*/ 2147483647 h 15"/>
                  <a:gd name="T54" fmla="*/ 2147483647 w 15"/>
                  <a:gd name="T55" fmla="*/ 2147483647 h 15"/>
                  <a:gd name="T56" fmla="*/ 2147483647 w 15"/>
                  <a:gd name="T57" fmla="*/ 2147483647 h 15"/>
                  <a:gd name="T58" fmla="*/ 2147483647 w 15"/>
                  <a:gd name="T59" fmla="*/ 2147483647 h 15"/>
                  <a:gd name="T60" fmla="*/ 2147483647 w 15"/>
                  <a:gd name="T61" fmla="*/ 2147483647 h 15"/>
                  <a:gd name="T62" fmla="*/ 2147483647 w 15"/>
                  <a:gd name="T63" fmla="*/ 2147483647 h 15"/>
                  <a:gd name="T64" fmla="*/ 2147483647 w 15"/>
                  <a:gd name="T65" fmla="*/ 2147483647 h 15"/>
                  <a:gd name="T66" fmla="*/ 2147483647 w 15"/>
                  <a:gd name="T67" fmla="*/ 2147483647 h 15"/>
                  <a:gd name="T68" fmla="*/ 2147483647 w 15"/>
                  <a:gd name="T69" fmla="*/ 2147483647 h 15"/>
                  <a:gd name="T70" fmla="*/ 2147483647 w 15"/>
                  <a:gd name="T71" fmla="*/ 2147483647 h 15"/>
                  <a:gd name="T72" fmla="*/ 2147483647 w 15"/>
                  <a:gd name="T73" fmla="*/ 2147483647 h 15"/>
                  <a:gd name="T74" fmla="*/ 2147483647 w 15"/>
                  <a:gd name="T75" fmla="*/ 2147483647 h 15"/>
                  <a:gd name="T76" fmla="*/ 2147483647 w 15"/>
                  <a:gd name="T77" fmla="*/ 2147483647 h 15"/>
                  <a:gd name="T78" fmla="*/ 2147483647 w 15"/>
                  <a:gd name="T79" fmla="*/ 2147483647 h 15"/>
                  <a:gd name="T80" fmla="*/ 2147483647 w 15"/>
                  <a:gd name="T81" fmla="*/ 2147483647 h 15"/>
                  <a:gd name="T82" fmla="*/ 2147483647 w 15"/>
                  <a:gd name="T83" fmla="*/ 2147483647 h 15"/>
                  <a:gd name="T84" fmla="*/ 2147483647 w 15"/>
                  <a:gd name="T85" fmla="*/ 0 h 15"/>
                  <a:gd name="T86" fmla="*/ 2147483647 w 15"/>
                  <a:gd name="T87" fmla="*/ 0 h 15"/>
                  <a:gd name="T88" fmla="*/ 2147483647 w 15"/>
                  <a:gd name="T89" fmla="*/ 0 h 15"/>
                  <a:gd name="T90" fmla="*/ 2147483647 w 15"/>
                  <a:gd name="T91" fmla="*/ 0 h 15"/>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15">
                    <a:moveTo>
                      <a:pt x="0" y="15"/>
                    </a:moveTo>
                    <a:lnTo>
                      <a:pt x="1" y="15"/>
                    </a:lnTo>
                    <a:lnTo>
                      <a:pt x="2" y="15"/>
                    </a:lnTo>
                    <a:lnTo>
                      <a:pt x="3" y="15"/>
                    </a:lnTo>
                    <a:lnTo>
                      <a:pt x="4" y="15"/>
                    </a:lnTo>
                    <a:lnTo>
                      <a:pt x="5" y="15"/>
                    </a:lnTo>
                    <a:lnTo>
                      <a:pt x="6" y="15"/>
                    </a:lnTo>
                    <a:lnTo>
                      <a:pt x="7" y="15"/>
                    </a:lnTo>
                    <a:lnTo>
                      <a:pt x="7" y="14"/>
                    </a:lnTo>
                    <a:lnTo>
                      <a:pt x="8" y="14"/>
                    </a:lnTo>
                    <a:lnTo>
                      <a:pt x="9" y="14"/>
                    </a:lnTo>
                    <a:lnTo>
                      <a:pt x="9" y="13"/>
                    </a:lnTo>
                    <a:lnTo>
                      <a:pt x="10" y="13"/>
                    </a:lnTo>
                    <a:lnTo>
                      <a:pt x="10" y="12"/>
                    </a:lnTo>
                    <a:lnTo>
                      <a:pt x="11" y="11"/>
                    </a:lnTo>
                    <a:lnTo>
                      <a:pt x="11" y="10"/>
                    </a:lnTo>
                    <a:lnTo>
                      <a:pt x="12" y="8"/>
                    </a:lnTo>
                    <a:lnTo>
                      <a:pt x="12" y="7"/>
                    </a:lnTo>
                    <a:lnTo>
                      <a:pt x="13" y="5"/>
                    </a:lnTo>
                    <a:lnTo>
                      <a:pt x="13" y="2"/>
                    </a:lnTo>
                    <a:lnTo>
                      <a:pt x="14" y="1"/>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0" name="Freeform 3406"/>
              <p:cNvSpPr>
                <a:spLocks/>
              </p:cNvSpPr>
              <p:nvPr/>
            </p:nvSpPr>
            <p:spPr bwMode="auto">
              <a:xfrm>
                <a:off x="865024" y="6690487"/>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1" name="Freeform 3407"/>
              <p:cNvSpPr>
                <a:spLocks/>
              </p:cNvSpPr>
              <p:nvPr/>
            </p:nvSpPr>
            <p:spPr bwMode="auto">
              <a:xfrm>
                <a:off x="866956" y="6690487"/>
                <a:ext cx="1932" cy="3249"/>
              </a:xfrm>
              <a:custGeom>
                <a:avLst/>
                <a:gdLst>
                  <a:gd name="T0" fmla="*/ 0 w 1"/>
                  <a:gd name="T1" fmla="*/ 0 h 3"/>
                  <a:gd name="T2" fmla="*/ 2147483647 w 1"/>
                  <a:gd name="T3" fmla="*/ 2147483647 h 3"/>
                  <a:gd name="T4" fmla="*/ 2147483647 w 1"/>
                  <a:gd name="T5" fmla="*/ 2147483647 h 3"/>
                  <a:gd name="T6" fmla="*/ 2147483647 w 1"/>
                  <a:gd name="T7" fmla="*/ 214748364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2" name="Freeform 3408"/>
              <p:cNvSpPr>
                <a:spLocks/>
              </p:cNvSpPr>
              <p:nvPr/>
            </p:nvSpPr>
            <p:spPr bwMode="auto">
              <a:xfrm>
                <a:off x="868888" y="6693736"/>
                <a:ext cx="966" cy="4333"/>
              </a:xfrm>
              <a:custGeom>
                <a:avLst/>
                <a:gdLst>
                  <a:gd name="T0" fmla="*/ 0 w 1"/>
                  <a:gd name="T1" fmla="*/ 0 h 4"/>
                  <a:gd name="T2" fmla="*/ 2147483647 w 1"/>
                  <a:gd name="T3" fmla="*/ 2147483647 h 4"/>
                  <a:gd name="T4" fmla="*/ 2147483647 w 1"/>
                  <a:gd name="T5" fmla="*/ 2147483647 h 4"/>
                  <a:gd name="T6" fmla="*/ 2147483647 w 1"/>
                  <a:gd name="T7" fmla="*/ 2147483647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1"/>
                    </a:lnTo>
                    <a:lnTo>
                      <a:pt x="1" y="4"/>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3" name="Freeform 3409"/>
              <p:cNvSpPr>
                <a:spLocks/>
              </p:cNvSpPr>
              <p:nvPr/>
            </p:nvSpPr>
            <p:spPr bwMode="auto">
              <a:xfrm>
                <a:off x="869854" y="6698070"/>
                <a:ext cx="1932" cy="3249"/>
              </a:xfrm>
              <a:custGeom>
                <a:avLst/>
                <a:gdLst>
                  <a:gd name="T0" fmla="*/ 0 w 1"/>
                  <a:gd name="T1" fmla="*/ 0 h 3"/>
                  <a:gd name="T2" fmla="*/ 2147483647 w 1"/>
                  <a:gd name="T3" fmla="*/ 2147483647 h 3"/>
                  <a:gd name="T4" fmla="*/ 2147483647 w 1"/>
                  <a:gd name="T5" fmla="*/ 2147483647 h 3"/>
                  <a:gd name="T6" fmla="*/ 2147483647 w 1"/>
                  <a:gd name="T7" fmla="*/ 214748364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4" name="Freeform 3410"/>
              <p:cNvSpPr>
                <a:spLocks/>
              </p:cNvSpPr>
              <p:nvPr/>
            </p:nvSpPr>
            <p:spPr bwMode="auto">
              <a:xfrm>
                <a:off x="871785" y="6701319"/>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5" name="Freeform 3411"/>
              <p:cNvSpPr>
                <a:spLocks/>
              </p:cNvSpPr>
              <p:nvPr/>
            </p:nvSpPr>
            <p:spPr bwMode="auto">
              <a:xfrm>
                <a:off x="873717" y="6702402"/>
                <a:ext cx="966" cy="2167"/>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6" name="Freeform 3412"/>
              <p:cNvSpPr>
                <a:spLocks/>
              </p:cNvSpPr>
              <p:nvPr/>
            </p:nvSpPr>
            <p:spPr bwMode="auto">
              <a:xfrm>
                <a:off x="874684"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7" name="Freeform 3413"/>
              <p:cNvSpPr>
                <a:spLocks/>
              </p:cNvSpPr>
              <p:nvPr/>
            </p:nvSpPr>
            <p:spPr bwMode="auto">
              <a:xfrm>
                <a:off x="876615" y="6704568"/>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8" name="Freeform 3414"/>
              <p:cNvSpPr>
                <a:spLocks/>
              </p:cNvSpPr>
              <p:nvPr/>
            </p:nvSpPr>
            <p:spPr bwMode="auto">
              <a:xfrm>
                <a:off x="878547"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79" name="Freeform 3415"/>
              <p:cNvSpPr>
                <a:spLocks/>
              </p:cNvSpPr>
              <p:nvPr/>
            </p:nvSpPr>
            <p:spPr bwMode="auto">
              <a:xfrm>
                <a:off x="87951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0" name="Freeform 3416"/>
              <p:cNvSpPr>
                <a:spLocks/>
              </p:cNvSpPr>
              <p:nvPr/>
            </p:nvSpPr>
            <p:spPr bwMode="auto">
              <a:xfrm>
                <a:off x="88144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1" name="Freeform 3417"/>
              <p:cNvSpPr>
                <a:spLocks/>
              </p:cNvSpPr>
              <p:nvPr/>
            </p:nvSpPr>
            <p:spPr bwMode="auto">
              <a:xfrm>
                <a:off x="88337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2" name="Freeform 3418"/>
              <p:cNvSpPr>
                <a:spLocks/>
              </p:cNvSpPr>
              <p:nvPr/>
            </p:nvSpPr>
            <p:spPr bwMode="auto">
              <a:xfrm>
                <a:off x="886274" y="6692654"/>
                <a:ext cx="19318" cy="12999"/>
              </a:xfrm>
              <a:custGeom>
                <a:avLst/>
                <a:gdLst>
                  <a:gd name="T0" fmla="*/ 0 w 12"/>
                  <a:gd name="T1" fmla="*/ 2147483647 h 12"/>
                  <a:gd name="T2" fmla="*/ 2147483647 w 12"/>
                  <a:gd name="T3" fmla="*/ 2147483647 h 12"/>
                  <a:gd name="T4" fmla="*/ 2147483647 w 12"/>
                  <a:gd name="T5" fmla="*/ 2147483647 h 12"/>
                  <a:gd name="T6" fmla="*/ 2147483647 w 12"/>
                  <a:gd name="T7" fmla="*/ 2147483647 h 12"/>
                  <a:gd name="T8" fmla="*/ 2147483647 w 12"/>
                  <a:gd name="T9" fmla="*/ 2147483647 h 12"/>
                  <a:gd name="T10" fmla="*/ 2147483647 w 12"/>
                  <a:gd name="T11" fmla="*/ 2147483647 h 12"/>
                  <a:gd name="T12" fmla="*/ 2147483647 w 12"/>
                  <a:gd name="T13" fmla="*/ 2147483647 h 12"/>
                  <a:gd name="T14" fmla="*/ 2147483647 w 12"/>
                  <a:gd name="T15" fmla="*/ 2147483647 h 12"/>
                  <a:gd name="T16" fmla="*/ 2147483647 w 12"/>
                  <a:gd name="T17" fmla="*/ 2147483647 h 12"/>
                  <a:gd name="T18" fmla="*/ 2147483647 w 12"/>
                  <a:gd name="T19" fmla="*/ 2147483647 h 12"/>
                  <a:gd name="T20" fmla="*/ 2147483647 w 12"/>
                  <a:gd name="T21" fmla="*/ 2147483647 h 12"/>
                  <a:gd name="T22" fmla="*/ 2147483647 w 12"/>
                  <a:gd name="T23" fmla="*/ 2147483647 h 12"/>
                  <a:gd name="T24" fmla="*/ 2147483647 w 12"/>
                  <a:gd name="T25" fmla="*/ 2147483647 h 12"/>
                  <a:gd name="T26" fmla="*/ 2147483647 w 12"/>
                  <a:gd name="T27" fmla="*/ 2147483647 h 12"/>
                  <a:gd name="T28" fmla="*/ 2147483647 w 12"/>
                  <a:gd name="T29" fmla="*/ 2147483647 h 12"/>
                  <a:gd name="T30" fmla="*/ 2147483647 w 12"/>
                  <a:gd name="T31" fmla="*/ 2147483647 h 12"/>
                  <a:gd name="T32" fmla="*/ 2147483647 w 12"/>
                  <a:gd name="T33" fmla="*/ 2147483647 h 12"/>
                  <a:gd name="T34" fmla="*/ 2147483647 w 12"/>
                  <a:gd name="T35" fmla="*/ 2147483647 h 12"/>
                  <a:gd name="T36" fmla="*/ 2147483647 w 12"/>
                  <a:gd name="T37" fmla="*/ 2147483647 h 12"/>
                  <a:gd name="T38" fmla="*/ 2147483647 w 12"/>
                  <a:gd name="T39" fmla="*/ 2147483647 h 12"/>
                  <a:gd name="T40" fmla="*/ 2147483647 w 12"/>
                  <a:gd name="T41" fmla="*/ 2147483647 h 12"/>
                  <a:gd name="T42" fmla="*/ 2147483647 w 12"/>
                  <a:gd name="T43" fmla="*/ 2147483647 h 12"/>
                  <a:gd name="T44" fmla="*/ 2147483647 w 12"/>
                  <a:gd name="T45" fmla="*/ 2147483647 h 12"/>
                  <a:gd name="T46" fmla="*/ 2147483647 w 12"/>
                  <a:gd name="T47" fmla="*/ 2147483647 h 12"/>
                  <a:gd name="T48" fmla="*/ 2147483647 w 12"/>
                  <a:gd name="T49" fmla="*/ 2147483647 h 12"/>
                  <a:gd name="T50" fmla="*/ 2147483647 w 12"/>
                  <a:gd name="T51" fmla="*/ 2147483647 h 12"/>
                  <a:gd name="T52" fmla="*/ 2147483647 w 12"/>
                  <a:gd name="T53" fmla="*/ 2147483647 h 12"/>
                  <a:gd name="T54" fmla="*/ 2147483647 w 12"/>
                  <a:gd name="T55" fmla="*/ 2147483647 h 12"/>
                  <a:gd name="T56" fmla="*/ 2147483647 w 12"/>
                  <a:gd name="T57" fmla="*/ 2147483647 h 12"/>
                  <a:gd name="T58" fmla="*/ 2147483647 w 12"/>
                  <a:gd name="T59" fmla="*/ 2147483647 h 12"/>
                  <a:gd name="T60" fmla="*/ 2147483647 w 12"/>
                  <a:gd name="T61" fmla="*/ 2147483647 h 12"/>
                  <a:gd name="T62" fmla="*/ 2147483647 w 12"/>
                  <a:gd name="T63" fmla="*/ 2147483647 h 12"/>
                  <a:gd name="T64" fmla="*/ 2147483647 w 12"/>
                  <a:gd name="T65" fmla="*/ 2147483647 h 12"/>
                  <a:gd name="T66" fmla="*/ 2147483647 w 12"/>
                  <a:gd name="T67" fmla="*/ 0 h 12"/>
                  <a:gd name="T68" fmla="*/ 2147483647 w 12"/>
                  <a:gd name="T69" fmla="*/ 0 h 12"/>
                  <a:gd name="T70" fmla="*/ 2147483647 w 12"/>
                  <a:gd name="T71" fmla="*/ 0 h 12"/>
                  <a:gd name="T72" fmla="*/ 2147483647 w 12"/>
                  <a:gd name="T73" fmla="*/ 0 h 1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2">
                    <a:moveTo>
                      <a:pt x="0" y="12"/>
                    </a:moveTo>
                    <a:lnTo>
                      <a:pt x="1" y="12"/>
                    </a:lnTo>
                    <a:lnTo>
                      <a:pt x="2" y="12"/>
                    </a:lnTo>
                    <a:lnTo>
                      <a:pt x="3" y="12"/>
                    </a:lnTo>
                    <a:lnTo>
                      <a:pt x="4" y="12"/>
                    </a:lnTo>
                    <a:lnTo>
                      <a:pt x="5" y="11"/>
                    </a:lnTo>
                    <a:lnTo>
                      <a:pt x="6" y="11"/>
                    </a:lnTo>
                    <a:lnTo>
                      <a:pt x="7" y="10"/>
                    </a:lnTo>
                    <a:lnTo>
                      <a:pt x="7" y="9"/>
                    </a:lnTo>
                    <a:lnTo>
                      <a:pt x="8" y="8"/>
                    </a:lnTo>
                    <a:lnTo>
                      <a:pt x="8" y="7"/>
                    </a:lnTo>
                    <a:lnTo>
                      <a:pt x="9" y="6"/>
                    </a:lnTo>
                    <a:lnTo>
                      <a:pt x="9" y="4"/>
                    </a:lnTo>
                    <a:lnTo>
                      <a:pt x="10" y="3"/>
                    </a:lnTo>
                    <a:lnTo>
                      <a:pt x="10" y="2"/>
                    </a:lnTo>
                    <a:lnTo>
                      <a:pt x="11" y="1"/>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3" name="Freeform 3419"/>
              <p:cNvSpPr>
                <a:spLocks/>
              </p:cNvSpPr>
              <p:nvPr/>
            </p:nvSpPr>
            <p:spPr bwMode="auto">
              <a:xfrm>
                <a:off x="905592" y="6692654"/>
                <a:ext cx="1932" cy="3249"/>
              </a:xfrm>
              <a:custGeom>
                <a:avLst/>
                <a:gdLst>
                  <a:gd name="T0" fmla="*/ 0 w 1"/>
                  <a:gd name="T1" fmla="*/ 0 h 3"/>
                  <a:gd name="T2" fmla="*/ 2147483647 w 1"/>
                  <a:gd name="T3" fmla="*/ 2147483647 h 3"/>
                  <a:gd name="T4" fmla="*/ 2147483647 w 1"/>
                  <a:gd name="T5" fmla="*/ 2147483647 h 3"/>
                  <a:gd name="T6" fmla="*/ 2147483647 w 1"/>
                  <a:gd name="T7" fmla="*/ 214748364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4" name="Freeform 3420"/>
              <p:cNvSpPr>
                <a:spLocks/>
              </p:cNvSpPr>
              <p:nvPr/>
            </p:nvSpPr>
            <p:spPr bwMode="auto">
              <a:xfrm>
                <a:off x="907524" y="6695903"/>
                <a:ext cx="1932" cy="2167"/>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5" name="Freeform 3421"/>
              <p:cNvSpPr>
                <a:spLocks/>
              </p:cNvSpPr>
              <p:nvPr/>
            </p:nvSpPr>
            <p:spPr bwMode="auto">
              <a:xfrm>
                <a:off x="909456" y="6698070"/>
                <a:ext cx="966" cy="3249"/>
              </a:xfrm>
              <a:custGeom>
                <a:avLst/>
                <a:gdLst>
                  <a:gd name="T0" fmla="*/ 0 w 1"/>
                  <a:gd name="T1" fmla="*/ 0 h 3"/>
                  <a:gd name="T2" fmla="*/ 2147483647 w 1"/>
                  <a:gd name="T3" fmla="*/ 2147483647 h 3"/>
                  <a:gd name="T4" fmla="*/ 2147483647 w 1"/>
                  <a:gd name="T5" fmla="*/ 2147483647 h 3"/>
                  <a:gd name="T6" fmla="*/ 2147483647 w 1"/>
                  <a:gd name="T7" fmla="*/ 2147483647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6" name="Freeform 3422"/>
              <p:cNvSpPr>
                <a:spLocks/>
              </p:cNvSpPr>
              <p:nvPr/>
            </p:nvSpPr>
            <p:spPr bwMode="auto">
              <a:xfrm>
                <a:off x="910422" y="6701319"/>
                <a:ext cx="1932" cy="2167"/>
              </a:xfrm>
              <a:custGeom>
                <a:avLst/>
                <a:gdLst>
                  <a:gd name="T0" fmla="*/ 0 w 1"/>
                  <a:gd name="T1" fmla="*/ 0 h 2"/>
                  <a:gd name="T2" fmla="*/ 2147483647 w 1"/>
                  <a:gd name="T3" fmla="*/ 2147483647 h 2"/>
                  <a:gd name="T4" fmla="*/ 2147483647 w 1"/>
                  <a:gd name="T5" fmla="*/ 2147483647 h 2"/>
                  <a:gd name="T6" fmla="*/ 2147483647 w 1"/>
                  <a:gd name="T7" fmla="*/ 2147483647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7" name="Freeform 3423"/>
              <p:cNvSpPr>
                <a:spLocks/>
              </p:cNvSpPr>
              <p:nvPr/>
            </p:nvSpPr>
            <p:spPr bwMode="auto">
              <a:xfrm>
                <a:off x="912354" y="6703484"/>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8" name="Freeform 3424"/>
              <p:cNvSpPr>
                <a:spLocks/>
              </p:cNvSpPr>
              <p:nvPr/>
            </p:nvSpPr>
            <p:spPr bwMode="auto">
              <a:xfrm>
                <a:off x="914285"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89" name="Freeform 3425"/>
              <p:cNvSpPr>
                <a:spLocks/>
              </p:cNvSpPr>
              <p:nvPr/>
            </p:nvSpPr>
            <p:spPr bwMode="auto">
              <a:xfrm>
                <a:off x="915251" y="6704568"/>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0" name="Freeform 3426"/>
              <p:cNvSpPr>
                <a:spLocks/>
              </p:cNvSpPr>
              <p:nvPr/>
            </p:nvSpPr>
            <p:spPr bwMode="auto">
              <a:xfrm>
                <a:off x="924910"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1" name="Freeform 3427"/>
              <p:cNvSpPr>
                <a:spLocks/>
              </p:cNvSpPr>
              <p:nvPr/>
            </p:nvSpPr>
            <p:spPr bwMode="auto">
              <a:xfrm>
                <a:off x="926842"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2" name="Freeform 3428"/>
              <p:cNvSpPr>
                <a:spLocks/>
              </p:cNvSpPr>
              <p:nvPr/>
            </p:nvSpPr>
            <p:spPr bwMode="auto">
              <a:xfrm>
                <a:off x="928774" y="6704568"/>
                <a:ext cx="966"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3" name="Freeform 3429"/>
              <p:cNvSpPr>
                <a:spLocks/>
              </p:cNvSpPr>
              <p:nvPr/>
            </p:nvSpPr>
            <p:spPr bwMode="auto">
              <a:xfrm>
                <a:off x="929739" y="6701319"/>
                <a:ext cx="15455" cy="4333"/>
              </a:xfrm>
              <a:custGeom>
                <a:avLst/>
                <a:gdLst>
                  <a:gd name="T0" fmla="*/ 0 w 9"/>
                  <a:gd name="T1" fmla="*/ 2147483647 h 4"/>
                  <a:gd name="T2" fmla="*/ 2147483647 w 9"/>
                  <a:gd name="T3" fmla="*/ 2147483647 h 4"/>
                  <a:gd name="T4" fmla="*/ 2147483647 w 9"/>
                  <a:gd name="T5" fmla="*/ 2147483647 h 4"/>
                  <a:gd name="T6" fmla="*/ 2147483647 w 9"/>
                  <a:gd name="T7" fmla="*/ 2147483647 h 4"/>
                  <a:gd name="T8" fmla="*/ 2147483647 w 9"/>
                  <a:gd name="T9" fmla="*/ 2147483647 h 4"/>
                  <a:gd name="T10" fmla="*/ 2147483647 w 9"/>
                  <a:gd name="T11" fmla="*/ 2147483647 h 4"/>
                  <a:gd name="T12" fmla="*/ 2147483647 w 9"/>
                  <a:gd name="T13" fmla="*/ 2147483647 h 4"/>
                  <a:gd name="T14" fmla="*/ 2147483647 w 9"/>
                  <a:gd name="T15" fmla="*/ 2147483647 h 4"/>
                  <a:gd name="T16" fmla="*/ 2147483647 w 9"/>
                  <a:gd name="T17" fmla="*/ 2147483647 h 4"/>
                  <a:gd name="T18" fmla="*/ 2147483647 w 9"/>
                  <a:gd name="T19" fmla="*/ 2147483647 h 4"/>
                  <a:gd name="T20" fmla="*/ 2147483647 w 9"/>
                  <a:gd name="T21" fmla="*/ 2147483647 h 4"/>
                  <a:gd name="T22" fmla="*/ 2147483647 w 9"/>
                  <a:gd name="T23" fmla="*/ 2147483647 h 4"/>
                  <a:gd name="T24" fmla="*/ 2147483647 w 9"/>
                  <a:gd name="T25" fmla="*/ 2147483647 h 4"/>
                  <a:gd name="T26" fmla="*/ 2147483647 w 9"/>
                  <a:gd name="T27" fmla="*/ 2147483647 h 4"/>
                  <a:gd name="T28" fmla="*/ 2147483647 w 9"/>
                  <a:gd name="T29" fmla="*/ 2147483647 h 4"/>
                  <a:gd name="T30" fmla="*/ 2147483647 w 9"/>
                  <a:gd name="T31" fmla="*/ 2147483647 h 4"/>
                  <a:gd name="T32" fmla="*/ 2147483647 w 9"/>
                  <a:gd name="T33" fmla="*/ 2147483647 h 4"/>
                  <a:gd name="T34" fmla="*/ 2147483647 w 9"/>
                  <a:gd name="T35" fmla="*/ 2147483647 h 4"/>
                  <a:gd name="T36" fmla="*/ 2147483647 w 9"/>
                  <a:gd name="T37" fmla="*/ 2147483647 h 4"/>
                  <a:gd name="T38" fmla="*/ 2147483647 w 9"/>
                  <a:gd name="T39" fmla="*/ 2147483647 h 4"/>
                  <a:gd name="T40" fmla="*/ 2147483647 w 9"/>
                  <a:gd name="T41" fmla="*/ 2147483647 h 4"/>
                  <a:gd name="T42" fmla="*/ 2147483647 w 9"/>
                  <a:gd name="T43" fmla="*/ 2147483647 h 4"/>
                  <a:gd name="T44" fmla="*/ 2147483647 w 9"/>
                  <a:gd name="T45" fmla="*/ 0 h 4"/>
                  <a:gd name="T46" fmla="*/ 2147483647 w 9"/>
                  <a:gd name="T47" fmla="*/ 0 h 4"/>
                  <a:gd name="T48" fmla="*/ 2147483647 w 9"/>
                  <a:gd name="T49" fmla="*/ 0 h 4"/>
                  <a:gd name="T50" fmla="*/ 2147483647 w 9"/>
                  <a:gd name="T51" fmla="*/ 0 h 4"/>
                  <a:gd name="T52" fmla="*/ 2147483647 w 9"/>
                  <a:gd name="T53" fmla="*/ 0 h 4"/>
                  <a:gd name="T54" fmla="*/ 2147483647 w 9"/>
                  <a:gd name="T55" fmla="*/ 0 h 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4">
                    <a:moveTo>
                      <a:pt x="0" y="4"/>
                    </a:moveTo>
                    <a:lnTo>
                      <a:pt x="1" y="4"/>
                    </a:lnTo>
                    <a:lnTo>
                      <a:pt x="2" y="4"/>
                    </a:lnTo>
                    <a:lnTo>
                      <a:pt x="3" y="4"/>
                    </a:lnTo>
                    <a:lnTo>
                      <a:pt x="4" y="3"/>
                    </a:lnTo>
                    <a:lnTo>
                      <a:pt x="5" y="3"/>
                    </a:lnTo>
                    <a:lnTo>
                      <a:pt x="6" y="2"/>
                    </a:lnTo>
                    <a:lnTo>
                      <a:pt x="7" y="1"/>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4" name="Freeform 3430"/>
              <p:cNvSpPr>
                <a:spLocks/>
              </p:cNvSpPr>
              <p:nvPr/>
            </p:nvSpPr>
            <p:spPr bwMode="auto">
              <a:xfrm>
                <a:off x="945194" y="6701319"/>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5" name="Freeform 3431"/>
              <p:cNvSpPr>
                <a:spLocks/>
              </p:cNvSpPr>
              <p:nvPr/>
            </p:nvSpPr>
            <p:spPr bwMode="auto">
              <a:xfrm>
                <a:off x="946160" y="6701319"/>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6" name="Freeform 3432"/>
              <p:cNvSpPr>
                <a:spLocks/>
              </p:cNvSpPr>
              <p:nvPr/>
            </p:nvSpPr>
            <p:spPr bwMode="auto">
              <a:xfrm>
                <a:off x="948092" y="6702402"/>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7" name="Freeform 3433"/>
              <p:cNvSpPr>
                <a:spLocks/>
              </p:cNvSpPr>
              <p:nvPr/>
            </p:nvSpPr>
            <p:spPr bwMode="auto">
              <a:xfrm>
                <a:off x="950024" y="6703484"/>
                <a:ext cx="966"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8" name="Freeform 3434"/>
              <p:cNvSpPr>
                <a:spLocks/>
              </p:cNvSpPr>
              <p:nvPr/>
            </p:nvSpPr>
            <p:spPr bwMode="auto">
              <a:xfrm>
                <a:off x="950989"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099" name="Freeform 3435"/>
              <p:cNvSpPr>
                <a:spLocks/>
              </p:cNvSpPr>
              <p:nvPr/>
            </p:nvSpPr>
            <p:spPr bwMode="auto">
              <a:xfrm>
                <a:off x="952921" y="6704568"/>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0" name="Freeform 3436"/>
              <p:cNvSpPr>
                <a:spLocks/>
              </p:cNvSpPr>
              <p:nvPr/>
            </p:nvSpPr>
            <p:spPr bwMode="auto">
              <a:xfrm>
                <a:off x="95485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1" name="Freeform 3437"/>
              <p:cNvSpPr>
                <a:spLocks/>
              </p:cNvSpPr>
              <p:nvPr/>
            </p:nvSpPr>
            <p:spPr bwMode="auto">
              <a:xfrm>
                <a:off x="95581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2" name="Freeform 3438"/>
              <p:cNvSpPr>
                <a:spLocks/>
              </p:cNvSpPr>
              <p:nvPr/>
            </p:nvSpPr>
            <p:spPr bwMode="auto">
              <a:xfrm>
                <a:off x="95968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3" name="Freeform 3439"/>
              <p:cNvSpPr>
                <a:spLocks/>
              </p:cNvSpPr>
              <p:nvPr/>
            </p:nvSpPr>
            <p:spPr bwMode="auto">
              <a:xfrm>
                <a:off x="960648" y="6703484"/>
                <a:ext cx="16421" cy="2167"/>
              </a:xfrm>
              <a:custGeom>
                <a:avLst/>
                <a:gdLst>
                  <a:gd name="T0" fmla="*/ 0 w 10"/>
                  <a:gd name="T1" fmla="*/ 2147483647 h 2"/>
                  <a:gd name="T2" fmla="*/ 2147483647 w 10"/>
                  <a:gd name="T3" fmla="*/ 2147483647 h 2"/>
                  <a:gd name="T4" fmla="*/ 2147483647 w 10"/>
                  <a:gd name="T5" fmla="*/ 2147483647 h 2"/>
                  <a:gd name="T6" fmla="*/ 2147483647 w 10"/>
                  <a:gd name="T7" fmla="*/ 2147483647 h 2"/>
                  <a:gd name="T8" fmla="*/ 2147483647 w 10"/>
                  <a:gd name="T9" fmla="*/ 2147483647 h 2"/>
                  <a:gd name="T10" fmla="*/ 2147483647 w 10"/>
                  <a:gd name="T11" fmla="*/ 2147483647 h 2"/>
                  <a:gd name="T12" fmla="*/ 2147483647 w 10"/>
                  <a:gd name="T13" fmla="*/ 2147483647 h 2"/>
                  <a:gd name="T14" fmla="*/ 2147483647 w 10"/>
                  <a:gd name="T15" fmla="*/ 2147483647 h 2"/>
                  <a:gd name="T16" fmla="*/ 2147483647 w 10"/>
                  <a:gd name="T17" fmla="*/ 2147483647 h 2"/>
                  <a:gd name="T18" fmla="*/ 2147483647 w 10"/>
                  <a:gd name="T19" fmla="*/ 2147483647 h 2"/>
                  <a:gd name="T20" fmla="*/ 2147483647 w 10"/>
                  <a:gd name="T21" fmla="*/ 2147483647 h 2"/>
                  <a:gd name="T22" fmla="*/ 2147483647 w 10"/>
                  <a:gd name="T23" fmla="*/ 2147483647 h 2"/>
                  <a:gd name="T24" fmla="*/ 2147483647 w 10"/>
                  <a:gd name="T25" fmla="*/ 2147483647 h 2"/>
                  <a:gd name="T26" fmla="*/ 2147483647 w 10"/>
                  <a:gd name="T27" fmla="*/ 2147483647 h 2"/>
                  <a:gd name="T28" fmla="*/ 2147483647 w 10"/>
                  <a:gd name="T29" fmla="*/ 2147483647 h 2"/>
                  <a:gd name="T30" fmla="*/ 2147483647 w 10"/>
                  <a:gd name="T31" fmla="*/ 2147483647 h 2"/>
                  <a:gd name="T32" fmla="*/ 2147483647 w 10"/>
                  <a:gd name="T33" fmla="*/ 2147483647 h 2"/>
                  <a:gd name="T34" fmla="*/ 2147483647 w 10"/>
                  <a:gd name="T35" fmla="*/ 2147483647 h 2"/>
                  <a:gd name="T36" fmla="*/ 2147483647 w 10"/>
                  <a:gd name="T37" fmla="*/ 2147483647 h 2"/>
                  <a:gd name="T38" fmla="*/ 2147483647 w 10"/>
                  <a:gd name="T39" fmla="*/ 2147483647 h 2"/>
                  <a:gd name="T40" fmla="*/ 2147483647 w 10"/>
                  <a:gd name="T41" fmla="*/ 2147483647 h 2"/>
                  <a:gd name="T42" fmla="*/ 2147483647 w 10"/>
                  <a:gd name="T43" fmla="*/ 0 h 2"/>
                  <a:gd name="T44" fmla="*/ 2147483647 w 10"/>
                  <a:gd name="T45" fmla="*/ 0 h 2"/>
                  <a:gd name="T46" fmla="*/ 2147483647 w 10"/>
                  <a:gd name="T47" fmla="*/ 0 h 2"/>
                  <a:gd name="T48" fmla="*/ 2147483647 w 10"/>
                  <a:gd name="T49" fmla="*/ 0 h 2"/>
                  <a:gd name="T50" fmla="*/ 2147483647 w 10"/>
                  <a:gd name="T51" fmla="*/ 0 h 2"/>
                  <a:gd name="T52" fmla="*/ 2147483647 w 10"/>
                  <a:gd name="T53" fmla="*/ 0 h 2"/>
                  <a:gd name="T54" fmla="*/ 2147483647 w 10"/>
                  <a:gd name="T55" fmla="*/ 0 h 2"/>
                  <a:gd name="T56" fmla="*/ 2147483647 w 10"/>
                  <a:gd name="T57" fmla="*/ 0 h 2"/>
                  <a:gd name="T58" fmla="*/ 2147483647 w 10"/>
                  <a:gd name="T59" fmla="*/ 0 h 2"/>
                  <a:gd name="T60" fmla="*/ 2147483647 w 10"/>
                  <a:gd name="T61" fmla="*/ 0 h 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2">
                    <a:moveTo>
                      <a:pt x="0" y="2"/>
                    </a:moveTo>
                    <a:lnTo>
                      <a:pt x="1" y="2"/>
                    </a:lnTo>
                    <a:lnTo>
                      <a:pt x="2" y="2"/>
                    </a:lnTo>
                    <a:lnTo>
                      <a:pt x="3" y="2"/>
                    </a:lnTo>
                    <a:lnTo>
                      <a:pt x="4" y="2"/>
                    </a:lnTo>
                    <a:lnTo>
                      <a:pt x="5" y="2"/>
                    </a:lnTo>
                    <a:lnTo>
                      <a:pt x="5" y="1"/>
                    </a:lnTo>
                    <a:lnTo>
                      <a:pt x="6" y="1"/>
                    </a:lnTo>
                    <a:lnTo>
                      <a:pt x="7" y="1"/>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4" name="Freeform 3440"/>
              <p:cNvSpPr>
                <a:spLocks/>
              </p:cNvSpPr>
              <p:nvPr/>
            </p:nvSpPr>
            <p:spPr bwMode="auto">
              <a:xfrm>
                <a:off x="977069"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5" name="Freeform 3441"/>
              <p:cNvSpPr>
                <a:spLocks/>
              </p:cNvSpPr>
              <p:nvPr/>
            </p:nvSpPr>
            <p:spPr bwMode="auto">
              <a:xfrm>
                <a:off x="979001" y="6703484"/>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6" name="Freeform 3442"/>
              <p:cNvSpPr>
                <a:spLocks/>
              </p:cNvSpPr>
              <p:nvPr/>
            </p:nvSpPr>
            <p:spPr bwMode="auto">
              <a:xfrm>
                <a:off x="979966" y="6703484"/>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7" name="Freeform 3443"/>
              <p:cNvSpPr>
                <a:spLocks/>
              </p:cNvSpPr>
              <p:nvPr/>
            </p:nvSpPr>
            <p:spPr bwMode="auto">
              <a:xfrm>
                <a:off x="981898"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8" name="Freeform 3444"/>
              <p:cNvSpPr>
                <a:spLocks/>
              </p:cNvSpPr>
              <p:nvPr/>
            </p:nvSpPr>
            <p:spPr bwMode="auto">
              <a:xfrm>
                <a:off x="983830"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09" name="Freeform 3445"/>
              <p:cNvSpPr>
                <a:spLocks/>
              </p:cNvSpPr>
              <p:nvPr/>
            </p:nvSpPr>
            <p:spPr bwMode="auto">
              <a:xfrm>
                <a:off x="985762" y="6704568"/>
                <a:ext cx="966"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0" name="Freeform 3446"/>
              <p:cNvSpPr>
                <a:spLocks/>
              </p:cNvSpPr>
              <p:nvPr/>
            </p:nvSpPr>
            <p:spPr bwMode="auto">
              <a:xfrm>
                <a:off x="986728"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1" name="Freeform 3447"/>
              <p:cNvSpPr>
                <a:spLocks/>
              </p:cNvSpPr>
              <p:nvPr/>
            </p:nvSpPr>
            <p:spPr bwMode="auto">
              <a:xfrm>
                <a:off x="99059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2" name="Freeform 3448"/>
              <p:cNvSpPr>
                <a:spLocks/>
              </p:cNvSpPr>
              <p:nvPr/>
            </p:nvSpPr>
            <p:spPr bwMode="auto">
              <a:xfrm>
                <a:off x="99348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3" name="Freeform 3449"/>
              <p:cNvSpPr>
                <a:spLocks/>
              </p:cNvSpPr>
              <p:nvPr/>
            </p:nvSpPr>
            <p:spPr bwMode="auto">
              <a:xfrm>
                <a:off x="99831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4" name="Freeform 3450"/>
              <p:cNvSpPr>
                <a:spLocks/>
              </p:cNvSpPr>
              <p:nvPr/>
            </p:nvSpPr>
            <p:spPr bwMode="auto">
              <a:xfrm>
                <a:off x="100121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5" name="Freeform 3451"/>
              <p:cNvSpPr>
                <a:spLocks/>
              </p:cNvSpPr>
              <p:nvPr/>
            </p:nvSpPr>
            <p:spPr bwMode="auto">
              <a:xfrm>
                <a:off x="100797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6" name="Freeform 3452"/>
              <p:cNvSpPr>
                <a:spLocks/>
              </p:cNvSpPr>
              <p:nvPr/>
            </p:nvSpPr>
            <p:spPr bwMode="auto">
              <a:xfrm>
                <a:off x="100990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7" name="Freeform 3453"/>
              <p:cNvSpPr>
                <a:spLocks/>
              </p:cNvSpPr>
              <p:nvPr/>
            </p:nvSpPr>
            <p:spPr bwMode="auto">
              <a:xfrm>
                <a:off x="101473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8" name="Freeform 3454"/>
              <p:cNvSpPr>
                <a:spLocks/>
              </p:cNvSpPr>
              <p:nvPr/>
            </p:nvSpPr>
            <p:spPr bwMode="auto">
              <a:xfrm>
                <a:off x="101956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19" name="Freeform 3455"/>
              <p:cNvSpPr>
                <a:spLocks/>
              </p:cNvSpPr>
              <p:nvPr/>
            </p:nvSpPr>
            <p:spPr bwMode="auto">
              <a:xfrm>
                <a:off x="102246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0" name="Freeform 3456"/>
              <p:cNvSpPr>
                <a:spLocks/>
              </p:cNvSpPr>
              <p:nvPr/>
            </p:nvSpPr>
            <p:spPr bwMode="auto">
              <a:xfrm>
                <a:off x="1024398"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1" name="Freeform 3457"/>
              <p:cNvSpPr>
                <a:spLocks/>
              </p:cNvSpPr>
              <p:nvPr/>
            </p:nvSpPr>
            <p:spPr bwMode="auto">
              <a:xfrm>
                <a:off x="103212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2" name="Freeform 3458"/>
              <p:cNvSpPr>
                <a:spLocks/>
              </p:cNvSpPr>
              <p:nvPr/>
            </p:nvSpPr>
            <p:spPr bwMode="auto">
              <a:xfrm>
                <a:off x="103695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3" name="Freeform 3459"/>
              <p:cNvSpPr>
                <a:spLocks/>
              </p:cNvSpPr>
              <p:nvPr/>
            </p:nvSpPr>
            <p:spPr bwMode="auto">
              <a:xfrm>
                <a:off x="103888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4" name="Freeform 3460"/>
              <p:cNvSpPr>
                <a:spLocks/>
              </p:cNvSpPr>
              <p:nvPr/>
            </p:nvSpPr>
            <p:spPr bwMode="auto">
              <a:xfrm>
                <a:off x="104178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5" name="Freeform 3461"/>
              <p:cNvSpPr>
                <a:spLocks/>
              </p:cNvSpPr>
              <p:nvPr/>
            </p:nvSpPr>
            <p:spPr bwMode="auto">
              <a:xfrm>
                <a:off x="104371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6" name="Freeform 3462"/>
              <p:cNvSpPr>
                <a:spLocks/>
              </p:cNvSpPr>
              <p:nvPr/>
            </p:nvSpPr>
            <p:spPr bwMode="auto">
              <a:xfrm>
                <a:off x="1046613"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7" name="Freeform 3463"/>
              <p:cNvSpPr>
                <a:spLocks/>
              </p:cNvSpPr>
              <p:nvPr/>
            </p:nvSpPr>
            <p:spPr bwMode="auto">
              <a:xfrm>
                <a:off x="1050477"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8" name="Freeform 3464"/>
              <p:cNvSpPr>
                <a:spLocks/>
              </p:cNvSpPr>
              <p:nvPr/>
            </p:nvSpPr>
            <p:spPr bwMode="auto">
              <a:xfrm>
                <a:off x="1056273"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29" name="Freeform 3465"/>
              <p:cNvSpPr>
                <a:spLocks/>
              </p:cNvSpPr>
              <p:nvPr/>
            </p:nvSpPr>
            <p:spPr bwMode="auto">
              <a:xfrm>
                <a:off x="106013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0" name="Freeform 3466"/>
              <p:cNvSpPr>
                <a:spLocks/>
              </p:cNvSpPr>
              <p:nvPr/>
            </p:nvSpPr>
            <p:spPr bwMode="auto">
              <a:xfrm>
                <a:off x="1063034"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1" name="Freeform 3467"/>
              <p:cNvSpPr>
                <a:spLocks/>
              </p:cNvSpPr>
              <p:nvPr/>
            </p:nvSpPr>
            <p:spPr bwMode="auto">
              <a:xfrm>
                <a:off x="106979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2" name="Freeform 3468"/>
              <p:cNvSpPr>
                <a:spLocks/>
              </p:cNvSpPr>
              <p:nvPr/>
            </p:nvSpPr>
            <p:spPr bwMode="auto">
              <a:xfrm>
                <a:off x="1074625"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3" name="Freeform 3469"/>
              <p:cNvSpPr>
                <a:spLocks/>
              </p:cNvSpPr>
              <p:nvPr/>
            </p:nvSpPr>
            <p:spPr bwMode="auto">
              <a:xfrm>
                <a:off x="107752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4" name="Freeform 3470"/>
              <p:cNvSpPr>
                <a:spLocks/>
              </p:cNvSpPr>
              <p:nvPr/>
            </p:nvSpPr>
            <p:spPr bwMode="auto">
              <a:xfrm>
                <a:off x="1079454" y="6705651"/>
                <a:ext cx="21250" cy="1083"/>
              </a:xfrm>
              <a:custGeom>
                <a:avLst/>
                <a:gdLst>
                  <a:gd name="T0" fmla="*/ 0 w 13"/>
                  <a:gd name="T1" fmla="*/ 0 h 1"/>
                  <a:gd name="T2" fmla="*/ 2147483647 w 13"/>
                  <a:gd name="T3" fmla="*/ 0 h 1"/>
                  <a:gd name="T4" fmla="*/ 2147483647 w 13"/>
                  <a:gd name="T5" fmla="*/ 0 h 1"/>
                  <a:gd name="T6" fmla="*/ 2147483647 w 13"/>
                  <a:gd name="T7" fmla="*/ 0 h 1"/>
                  <a:gd name="T8" fmla="*/ 2147483647 w 13"/>
                  <a:gd name="T9" fmla="*/ 0 h 1"/>
                  <a:gd name="T10" fmla="*/ 2147483647 w 13"/>
                  <a:gd name="T11" fmla="*/ 0 h 1"/>
                  <a:gd name="T12" fmla="*/ 2147483647 w 13"/>
                  <a:gd name="T13" fmla="*/ 0 h 1"/>
                  <a:gd name="T14" fmla="*/ 2147483647 w 13"/>
                  <a:gd name="T15" fmla="*/ 0 h 1"/>
                  <a:gd name="T16" fmla="*/ 2147483647 w 13"/>
                  <a:gd name="T17" fmla="*/ 0 h 1"/>
                  <a:gd name="T18" fmla="*/ 2147483647 w 13"/>
                  <a:gd name="T19" fmla="*/ 0 h 1"/>
                  <a:gd name="T20" fmla="*/ 2147483647 w 13"/>
                  <a:gd name="T21" fmla="*/ 0 h 1"/>
                  <a:gd name="T22" fmla="*/ 2147483647 w 13"/>
                  <a:gd name="T23" fmla="*/ 0 h 1"/>
                  <a:gd name="T24" fmla="*/ 2147483647 w 13"/>
                  <a:gd name="T25" fmla="*/ 0 h 1"/>
                  <a:gd name="T26" fmla="*/ 2147483647 w 13"/>
                  <a:gd name="T27" fmla="*/ 0 h 1"/>
                  <a:gd name="T28" fmla="*/ 2147483647 w 13"/>
                  <a:gd name="T29" fmla="*/ 0 h 1"/>
                  <a:gd name="T30" fmla="*/ 2147483647 w 13"/>
                  <a:gd name="T31" fmla="*/ 0 h 1"/>
                  <a:gd name="T32" fmla="*/ 2147483647 w 13"/>
                  <a:gd name="T33" fmla="*/ 0 h 1"/>
                  <a:gd name="T34" fmla="*/ 2147483647 w 13"/>
                  <a:gd name="T35" fmla="*/ 0 h 1"/>
                  <a:gd name="T36" fmla="*/ 2147483647 w 13"/>
                  <a:gd name="T37" fmla="*/ 0 h 1"/>
                  <a:gd name="T38" fmla="*/ 2147483647 w 13"/>
                  <a:gd name="T39" fmla="*/ 0 h 1"/>
                  <a:gd name="T40" fmla="*/ 2147483647 w 13"/>
                  <a:gd name="T41" fmla="*/ 0 h 1"/>
                  <a:gd name="T42" fmla="*/ 2147483647 w 13"/>
                  <a:gd name="T43" fmla="*/ 0 h 1"/>
                  <a:gd name="T44" fmla="*/ 2147483647 w 13"/>
                  <a:gd name="T45" fmla="*/ 0 h 1"/>
                  <a:gd name="T46" fmla="*/ 2147483647 w 13"/>
                  <a:gd name="T47" fmla="*/ 0 h 1"/>
                  <a:gd name="T48" fmla="*/ 2147483647 w 13"/>
                  <a:gd name="T49" fmla="*/ 0 h 1"/>
                  <a:gd name="T50" fmla="*/ 2147483647 w 13"/>
                  <a:gd name="T51" fmla="*/ 0 h 1"/>
                  <a:gd name="T52" fmla="*/ 2147483647 w 13"/>
                  <a:gd name="T53" fmla="*/ 0 h 1"/>
                  <a:gd name="T54" fmla="*/ 2147483647 w 13"/>
                  <a:gd name="T55" fmla="*/ 0 h 1"/>
                  <a:gd name="T56" fmla="*/ 2147483647 w 13"/>
                  <a:gd name="T57" fmla="*/ 0 h 1"/>
                  <a:gd name="T58" fmla="*/ 2147483647 w 13"/>
                  <a:gd name="T59" fmla="*/ 0 h 1"/>
                  <a:gd name="T60" fmla="*/ 2147483647 w 13"/>
                  <a:gd name="T61" fmla="*/ 0 h 1"/>
                  <a:gd name="T62" fmla="*/ 2147483647 w 13"/>
                  <a:gd name="T63" fmla="*/ 0 h 1"/>
                  <a:gd name="T64" fmla="*/ 2147483647 w 13"/>
                  <a:gd name="T65" fmla="*/ 0 h 1"/>
                  <a:gd name="T66" fmla="*/ 2147483647 w 13"/>
                  <a:gd name="T67" fmla="*/ 0 h 1"/>
                  <a:gd name="T68" fmla="*/ 2147483647 w 13"/>
                  <a:gd name="T69" fmla="*/ 0 h 1"/>
                  <a:gd name="T70" fmla="*/ 2147483647 w 13"/>
                  <a:gd name="T71" fmla="*/ 0 h 1"/>
                  <a:gd name="T72" fmla="*/ 2147483647 w 13"/>
                  <a:gd name="T73" fmla="*/ 0 h 1"/>
                  <a:gd name="T74" fmla="*/ 2147483647 w 13"/>
                  <a:gd name="T75" fmla="*/ 0 h 1"/>
                  <a:gd name="T76" fmla="*/ 2147483647 w 13"/>
                  <a:gd name="T77" fmla="*/ 0 h 1"/>
                  <a:gd name="T78" fmla="*/ 2147483647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5" name="Freeform 3471"/>
              <p:cNvSpPr>
                <a:spLocks/>
              </p:cNvSpPr>
              <p:nvPr/>
            </p:nvSpPr>
            <p:spPr bwMode="auto">
              <a:xfrm>
                <a:off x="110070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6" name="Freeform 3472"/>
              <p:cNvSpPr>
                <a:spLocks/>
              </p:cNvSpPr>
              <p:nvPr/>
            </p:nvSpPr>
            <p:spPr bwMode="auto">
              <a:xfrm>
                <a:off x="1103602" y="6701319"/>
                <a:ext cx="26079" cy="4333"/>
              </a:xfrm>
              <a:custGeom>
                <a:avLst/>
                <a:gdLst>
                  <a:gd name="T0" fmla="*/ 0 w 16"/>
                  <a:gd name="T1" fmla="*/ 2147483647 h 4"/>
                  <a:gd name="T2" fmla="*/ 2147483647 w 16"/>
                  <a:gd name="T3" fmla="*/ 2147483647 h 4"/>
                  <a:gd name="T4" fmla="*/ 2147483647 w 16"/>
                  <a:gd name="T5" fmla="*/ 2147483647 h 4"/>
                  <a:gd name="T6" fmla="*/ 2147483647 w 16"/>
                  <a:gd name="T7" fmla="*/ 2147483647 h 4"/>
                  <a:gd name="T8" fmla="*/ 2147483647 w 16"/>
                  <a:gd name="T9" fmla="*/ 2147483647 h 4"/>
                  <a:gd name="T10" fmla="*/ 2147483647 w 16"/>
                  <a:gd name="T11" fmla="*/ 2147483647 h 4"/>
                  <a:gd name="T12" fmla="*/ 2147483647 w 16"/>
                  <a:gd name="T13" fmla="*/ 2147483647 h 4"/>
                  <a:gd name="T14" fmla="*/ 2147483647 w 16"/>
                  <a:gd name="T15" fmla="*/ 2147483647 h 4"/>
                  <a:gd name="T16" fmla="*/ 2147483647 w 16"/>
                  <a:gd name="T17" fmla="*/ 2147483647 h 4"/>
                  <a:gd name="T18" fmla="*/ 2147483647 w 16"/>
                  <a:gd name="T19" fmla="*/ 2147483647 h 4"/>
                  <a:gd name="T20" fmla="*/ 2147483647 w 16"/>
                  <a:gd name="T21" fmla="*/ 2147483647 h 4"/>
                  <a:gd name="T22" fmla="*/ 2147483647 w 16"/>
                  <a:gd name="T23" fmla="*/ 2147483647 h 4"/>
                  <a:gd name="T24" fmla="*/ 2147483647 w 16"/>
                  <a:gd name="T25" fmla="*/ 2147483647 h 4"/>
                  <a:gd name="T26" fmla="*/ 2147483647 w 16"/>
                  <a:gd name="T27" fmla="*/ 2147483647 h 4"/>
                  <a:gd name="T28" fmla="*/ 2147483647 w 16"/>
                  <a:gd name="T29" fmla="*/ 2147483647 h 4"/>
                  <a:gd name="T30" fmla="*/ 2147483647 w 16"/>
                  <a:gd name="T31" fmla="*/ 2147483647 h 4"/>
                  <a:gd name="T32" fmla="*/ 2147483647 w 16"/>
                  <a:gd name="T33" fmla="*/ 2147483647 h 4"/>
                  <a:gd name="T34" fmla="*/ 2147483647 w 16"/>
                  <a:gd name="T35" fmla="*/ 2147483647 h 4"/>
                  <a:gd name="T36" fmla="*/ 2147483647 w 16"/>
                  <a:gd name="T37" fmla="*/ 2147483647 h 4"/>
                  <a:gd name="T38" fmla="*/ 2147483647 w 16"/>
                  <a:gd name="T39" fmla="*/ 2147483647 h 4"/>
                  <a:gd name="T40" fmla="*/ 2147483647 w 16"/>
                  <a:gd name="T41" fmla="*/ 2147483647 h 4"/>
                  <a:gd name="T42" fmla="*/ 2147483647 w 16"/>
                  <a:gd name="T43" fmla="*/ 2147483647 h 4"/>
                  <a:gd name="T44" fmla="*/ 2147483647 w 16"/>
                  <a:gd name="T45" fmla="*/ 2147483647 h 4"/>
                  <a:gd name="T46" fmla="*/ 2147483647 w 16"/>
                  <a:gd name="T47" fmla="*/ 2147483647 h 4"/>
                  <a:gd name="T48" fmla="*/ 2147483647 w 16"/>
                  <a:gd name="T49" fmla="*/ 2147483647 h 4"/>
                  <a:gd name="T50" fmla="*/ 2147483647 w 16"/>
                  <a:gd name="T51" fmla="*/ 2147483647 h 4"/>
                  <a:gd name="T52" fmla="*/ 2147483647 w 16"/>
                  <a:gd name="T53" fmla="*/ 2147483647 h 4"/>
                  <a:gd name="T54" fmla="*/ 2147483647 w 16"/>
                  <a:gd name="T55" fmla="*/ 2147483647 h 4"/>
                  <a:gd name="T56" fmla="*/ 2147483647 w 16"/>
                  <a:gd name="T57" fmla="*/ 2147483647 h 4"/>
                  <a:gd name="T58" fmla="*/ 2147483647 w 16"/>
                  <a:gd name="T59" fmla="*/ 2147483647 h 4"/>
                  <a:gd name="T60" fmla="*/ 2147483647 w 16"/>
                  <a:gd name="T61" fmla="*/ 2147483647 h 4"/>
                  <a:gd name="T62" fmla="*/ 2147483647 w 16"/>
                  <a:gd name="T63" fmla="*/ 2147483647 h 4"/>
                  <a:gd name="T64" fmla="*/ 2147483647 w 16"/>
                  <a:gd name="T65" fmla="*/ 2147483647 h 4"/>
                  <a:gd name="T66" fmla="*/ 2147483647 w 16"/>
                  <a:gd name="T67" fmla="*/ 2147483647 h 4"/>
                  <a:gd name="T68" fmla="*/ 2147483647 w 16"/>
                  <a:gd name="T69" fmla="*/ 2147483647 h 4"/>
                  <a:gd name="T70" fmla="*/ 2147483647 w 16"/>
                  <a:gd name="T71" fmla="*/ 2147483647 h 4"/>
                  <a:gd name="T72" fmla="*/ 2147483647 w 16"/>
                  <a:gd name="T73" fmla="*/ 2147483647 h 4"/>
                  <a:gd name="T74" fmla="*/ 2147483647 w 16"/>
                  <a:gd name="T75" fmla="*/ 2147483647 h 4"/>
                  <a:gd name="T76" fmla="*/ 2147483647 w 16"/>
                  <a:gd name="T77" fmla="*/ 2147483647 h 4"/>
                  <a:gd name="T78" fmla="*/ 2147483647 w 16"/>
                  <a:gd name="T79" fmla="*/ 2147483647 h 4"/>
                  <a:gd name="T80" fmla="*/ 2147483647 w 16"/>
                  <a:gd name="T81" fmla="*/ 0 h 4"/>
                  <a:gd name="T82" fmla="*/ 2147483647 w 16"/>
                  <a:gd name="T83" fmla="*/ 0 h 4"/>
                  <a:gd name="T84" fmla="*/ 2147483647 w 16"/>
                  <a:gd name="T85" fmla="*/ 0 h 4"/>
                  <a:gd name="T86" fmla="*/ 2147483647 w 16"/>
                  <a:gd name="T87" fmla="*/ 0 h 4"/>
                  <a:gd name="T88" fmla="*/ 2147483647 w 16"/>
                  <a:gd name="T89" fmla="*/ 0 h 4"/>
                  <a:gd name="T90" fmla="*/ 2147483647 w 16"/>
                  <a:gd name="T91" fmla="*/ 0 h 4"/>
                  <a:gd name="T92" fmla="*/ 2147483647 w 16"/>
                  <a:gd name="T93" fmla="*/ 0 h 4"/>
                  <a:gd name="T94" fmla="*/ 2147483647 w 16"/>
                  <a:gd name="T95" fmla="*/ 0 h 4"/>
                  <a:gd name="T96" fmla="*/ 2147483647 w 16"/>
                  <a:gd name="T97" fmla="*/ 0 h 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 h="4">
                    <a:moveTo>
                      <a:pt x="0" y="4"/>
                    </a:moveTo>
                    <a:lnTo>
                      <a:pt x="1" y="4"/>
                    </a:lnTo>
                    <a:lnTo>
                      <a:pt x="2" y="4"/>
                    </a:lnTo>
                    <a:lnTo>
                      <a:pt x="3" y="4"/>
                    </a:lnTo>
                    <a:lnTo>
                      <a:pt x="4" y="4"/>
                    </a:lnTo>
                    <a:lnTo>
                      <a:pt x="5" y="4"/>
                    </a:lnTo>
                    <a:lnTo>
                      <a:pt x="6" y="4"/>
                    </a:lnTo>
                    <a:lnTo>
                      <a:pt x="7" y="3"/>
                    </a:lnTo>
                    <a:lnTo>
                      <a:pt x="8" y="3"/>
                    </a:lnTo>
                    <a:lnTo>
                      <a:pt x="9" y="3"/>
                    </a:lnTo>
                    <a:lnTo>
                      <a:pt x="10" y="2"/>
                    </a:lnTo>
                    <a:lnTo>
                      <a:pt x="11" y="2"/>
                    </a:lnTo>
                    <a:lnTo>
                      <a:pt x="12" y="1"/>
                    </a:lnTo>
                    <a:lnTo>
                      <a:pt x="13" y="1"/>
                    </a:lnTo>
                    <a:lnTo>
                      <a:pt x="14" y="0"/>
                    </a:lnTo>
                    <a:lnTo>
                      <a:pt x="15" y="0"/>
                    </a:lnTo>
                    <a:lnTo>
                      <a:pt x="1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7" name="Freeform 3473"/>
              <p:cNvSpPr>
                <a:spLocks/>
              </p:cNvSpPr>
              <p:nvPr/>
            </p:nvSpPr>
            <p:spPr bwMode="auto">
              <a:xfrm>
                <a:off x="1129681" y="6701319"/>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8" name="Freeform 3474"/>
              <p:cNvSpPr>
                <a:spLocks/>
              </p:cNvSpPr>
              <p:nvPr/>
            </p:nvSpPr>
            <p:spPr bwMode="auto">
              <a:xfrm>
                <a:off x="1131613" y="6701319"/>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39" name="Freeform 3475"/>
              <p:cNvSpPr>
                <a:spLocks/>
              </p:cNvSpPr>
              <p:nvPr/>
            </p:nvSpPr>
            <p:spPr bwMode="auto">
              <a:xfrm>
                <a:off x="1132579" y="6701319"/>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0" name="Freeform 3476"/>
              <p:cNvSpPr>
                <a:spLocks/>
              </p:cNvSpPr>
              <p:nvPr/>
            </p:nvSpPr>
            <p:spPr bwMode="auto">
              <a:xfrm>
                <a:off x="1134510" y="6701319"/>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1" name="Freeform 3477"/>
              <p:cNvSpPr>
                <a:spLocks/>
              </p:cNvSpPr>
              <p:nvPr/>
            </p:nvSpPr>
            <p:spPr bwMode="auto">
              <a:xfrm>
                <a:off x="1136442" y="6702402"/>
                <a:ext cx="966"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2" name="Freeform 3478"/>
              <p:cNvSpPr>
                <a:spLocks/>
              </p:cNvSpPr>
              <p:nvPr/>
            </p:nvSpPr>
            <p:spPr bwMode="auto">
              <a:xfrm>
                <a:off x="1137408"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3" name="Freeform 3479"/>
              <p:cNvSpPr>
                <a:spLocks/>
              </p:cNvSpPr>
              <p:nvPr/>
            </p:nvSpPr>
            <p:spPr bwMode="auto">
              <a:xfrm>
                <a:off x="1139340" y="6703484"/>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4" name="Freeform 3480"/>
              <p:cNvSpPr>
                <a:spLocks/>
              </p:cNvSpPr>
              <p:nvPr/>
            </p:nvSpPr>
            <p:spPr bwMode="auto">
              <a:xfrm>
                <a:off x="1141272"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5" name="Freeform 3481"/>
              <p:cNvSpPr>
                <a:spLocks/>
              </p:cNvSpPr>
              <p:nvPr/>
            </p:nvSpPr>
            <p:spPr bwMode="auto">
              <a:xfrm>
                <a:off x="1142238"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6" name="Freeform 3482"/>
              <p:cNvSpPr>
                <a:spLocks/>
              </p:cNvSpPr>
              <p:nvPr/>
            </p:nvSpPr>
            <p:spPr bwMode="auto">
              <a:xfrm>
                <a:off x="1144170" y="6704568"/>
                <a:ext cx="1932"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7" name="Freeform 3483"/>
              <p:cNvSpPr>
                <a:spLocks/>
              </p:cNvSpPr>
              <p:nvPr/>
            </p:nvSpPr>
            <p:spPr bwMode="auto">
              <a:xfrm>
                <a:off x="114610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8" name="Freeform 3484"/>
              <p:cNvSpPr>
                <a:spLocks/>
              </p:cNvSpPr>
              <p:nvPr/>
            </p:nvSpPr>
            <p:spPr bwMode="auto">
              <a:xfrm>
                <a:off x="114706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49" name="Freeform 3485"/>
              <p:cNvSpPr>
                <a:spLocks/>
              </p:cNvSpPr>
              <p:nvPr/>
            </p:nvSpPr>
            <p:spPr bwMode="auto">
              <a:xfrm>
                <a:off x="114899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0" name="Freeform 3486"/>
              <p:cNvSpPr>
                <a:spLocks/>
              </p:cNvSpPr>
              <p:nvPr/>
            </p:nvSpPr>
            <p:spPr bwMode="auto">
              <a:xfrm>
                <a:off x="115093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1" name="Freeform 3487"/>
              <p:cNvSpPr>
                <a:spLocks/>
              </p:cNvSpPr>
              <p:nvPr/>
            </p:nvSpPr>
            <p:spPr bwMode="auto">
              <a:xfrm>
                <a:off x="115189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2" name="Freeform 3488"/>
              <p:cNvSpPr>
                <a:spLocks/>
              </p:cNvSpPr>
              <p:nvPr/>
            </p:nvSpPr>
            <p:spPr bwMode="auto">
              <a:xfrm>
                <a:off x="1156726"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3" name="Freeform 3489"/>
              <p:cNvSpPr>
                <a:spLocks/>
              </p:cNvSpPr>
              <p:nvPr/>
            </p:nvSpPr>
            <p:spPr bwMode="auto">
              <a:xfrm>
                <a:off x="1160590"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4" name="Freeform 3490"/>
              <p:cNvSpPr>
                <a:spLocks/>
              </p:cNvSpPr>
              <p:nvPr/>
            </p:nvSpPr>
            <p:spPr bwMode="auto">
              <a:xfrm>
                <a:off x="1161556"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5" name="Freeform 3491"/>
              <p:cNvSpPr>
                <a:spLocks/>
              </p:cNvSpPr>
              <p:nvPr/>
            </p:nvSpPr>
            <p:spPr bwMode="auto">
              <a:xfrm>
                <a:off x="116541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6" name="Freeform 3492"/>
              <p:cNvSpPr>
                <a:spLocks/>
              </p:cNvSpPr>
              <p:nvPr/>
            </p:nvSpPr>
            <p:spPr bwMode="auto">
              <a:xfrm>
                <a:off x="1170249"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7" name="Freeform 3493"/>
              <p:cNvSpPr>
                <a:spLocks/>
              </p:cNvSpPr>
              <p:nvPr/>
            </p:nvSpPr>
            <p:spPr bwMode="auto">
              <a:xfrm>
                <a:off x="1177010"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8" name="Freeform 3494"/>
              <p:cNvSpPr>
                <a:spLocks/>
              </p:cNvSpPr>
              <p:nvPr/>
            </p:nvSpPr>
            <p:spPr bwMode="auto">
              <a:xfrm>
                <a:off x="118666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59" name="Freeform 3495"/>
              <p:cNvSpPr>
                <a:spLocks/>
              </p:cNvSpPr>
              <p:nvPr/>
            </p:nvSpPr>
            <p:spPr bwMode="auto">
              <a:xfrm>
                <a:off x="1189567" y="6704568"/>
                <a:ext cx="30909" cy="1083"/>
              </a:xfrm>
              <a:custGeom>
                <a:avLst/>
                <a:gdLst>
                  <a:gd name="T0" fmla="*/ 0 w 19"/>
                  <a:gd name="T1" fmla="*/ 2147483647 h 1"/>
                  <a:gd name="T2" fmla="*/ 2147483647 w 19"/>
                  <a:gd name="T3" fmla="*/ 2147483647 h 1"/>
                  <a:gd name="T4" fmla="*/ 2147483647 w 19"/>
                  <a:gd name="T5" fmla="*/ 2147483647 h 1"/>
                  <a:gd name="T6" fmla="*/ 2147483647 w 19"/>
                  <a:gd name="T7" fmla="*/ 2147483647 h 1"/>
                  <a:gd name="T8" fmla="*/ 2147483647 w 19"/>
                  <a:gd name="T9" fmla="*/ 2147483647 h 1"/>
                  <a:gd name="T10" fmla="*/ 2147483647 w 19"/>
                  <a:gd name="T11" fmla="*/ 2147483647 h 1"/>
                  <a:gd name="T12" fmla="*/ 2147483647 w 19"/>
                  <a:gd name="T13" fmla="*/ 2147483647 h 1"/>
                  <a:gd name="T14" fmla="*/ 2147483647 w 19"/>
                  <a:gd name="T15" fmla="*/ 2147483647 h 1"/>
                  <a:gd name="T16" fmla="*/ 2147483647 w 19"/>
                  <a:gd name="T17" fmla="*/ 2147483647 h 1"/>
                  <a:gd name="T18" fmla="*/ 2147483647 w 19"/>
                  <a:gd name="T19" fmla="*/ 2147483647 h 1"/>
                  <a:gd name="T20" fmla="*/ 2147483647 w 19"/>
                  <a:gd name="T21" fmla="*/ 2147483647 h 1"/>
                  <a:gd name="T22" fmla="*/ 2147483647 w 19"/>
                  <a:gd name="T23" fmla="*/ 2147483647 h 1"/>
                  <a:gd name="T24" fmla="*/ 2147483647 w 19"/>
                  <a:gd name="T25" fmla="*/ 2147483647 h 1"/>
                  <a:gd name="T26" fmla="*/ 2147483647 w 19"/>
                  <a:gd name="T27" fmla="*/ 2147483647 h 1"/>
                  <a:gd name="T28" fmla="*/ 2147483647 w 19"/>
                  <a:gd name="T29" fmla="*/ 2147483647 h 1"/>
                  <a:gd name="T30" fmla="*/ 2147483647 w 19"/>
                  <a:gd name="T31" fmla="*/ 2147483647 h 1"/>
                  <a:gd name="T32" fmla="*/ 2147483647 w 19"/>
                  <a:gd name="T33" fmla="*/ 2147483647 h 1"/>
                  <a:gd name="T34" fmla="*/ 2147483647 w 19"/>
                  <a:gd name="T35" fmla="*/ 2147483647 h 1"/>
                  <a:gd name="T36" fmla="*/ 2147483647 w 19"/>
                  <a:gd name="T37" fmla="*/ 2147483647 h 1"/>
                  <a:gd name="T38" fmla="*/ 2147483647 w 19"/>
                  <a:gd name="T39" fmla="*/ 2147483647 h 1"/>
                  <a:gd name="T40" fmla="*/ 2147483647 w 19"/>
                  <a:gd name="T41" fmla="*/ 2147483647 h 1"/>
                  <a:gd name="T42" fmla="*/ 2147483647 w 19"/>
                  <a:gd name="T43" fmla="*/ 2147483647 h 1"/>
                  <a:gd name="T44" fmla="*/ 2147483647 w 19"/>
                  <a:gd name="T45" fmla="*/ 2147483647 h 1"/>
                  <a:gd name="T46" fmla="*/ 2147483647 w 19"/>
                  <a:gd name="T47" fmla="*/ 2147483647 h 1"/>
                  <a:gd name="T48" fmla="*/ 2147483647 w 19"/>
                  <a:gd name="T49" fmla="*/ 2147483647 h 1"/>
                  <a:gd name="T50" fmla="*/ 2147483647 w 19"/>
                  <a:gd name="T51" fmla="*/ 2147483647 h 1"/>
                  <a:gd name="T52" fmla="*/ 2147483647 w 19"/>
                  <a:gd name="T53" fmla="*/ 2147483647 h 1"/>
                  <a:gd name="T54" fmla="*/ 2147483647 w 19"/>
                  <a:gd name="T55" fmla="*/ 2147483647 h 1"/>
                  <a:gd name="T56" fmla="*/ 2147483647 w 19"/>
                  <a:gd name="T57" fmla="*/ 2147483647 h 1"/>
                  <a:gd name="T58" fmla="*/ 2147483647 w 19"/>
                  <a:gd name="T59" fmla="*/ 2147483647 h 1"/>
                  <a:gd name="T60" fmla="*/ 2147483647 w 19"/>
                  <a:gd name="T61" fmla="*/ 2147483647 h 1"/>
                  <a:gd name="T62" fmla="*/ 2147483647 w 19"/>
                  <a:gd name="T63" fmla="*/ 2147483647 h 1"/>
                  <a:gd name="T64" fmla="*/ 2147483647 w 19"/>
                  <a:gd name="T65" fmla="*/ 2147483647 h 1"/>
                  <a:gd name="T66" fmla="*/ 2147483647 w 19"/>
                  <a:gd name="T67" fmla="*/ 2147483647 h 1"/>
                  <a:gd name="T68" fmla="*/ 2147483647 w 19"/>
                  <a:gd name="T69" fmla="*/ 2147483647 h 1"/>
                  <a:gd name="T70" fmla="*/ 2147483647 w 19"/>
                  <a:gd name="T71" fmla="*/ 2147483647 h 1"/>
                  <a:gd name="T72" fmla="*/ 2147483647 w 19"/>
                  <a:gd name="T73" fmla="*/ 2147483647 h 1"/>
                  <a:gd name="T74" fmla="*/ 2147483647 w 19"/>
                  <a:gd name="T75" fmla="*/ 2147483647 h 1"/>
                  <a:gd name="T76" fmla="*/ 2147483647 w 19"/>
                  <a:gd name="T77" fmla="*/ 2147483647 h 1"/>
                  <a:gd name="T78" fmla="*/ 2147483647 w 19"/>
                  <a:gd name="T79" fmla="*/ 2147483647 h 1"/>
                  <a:gd name="T80" fmla="*/ 2147483647 w 19"/>
                  <a:gd name="T81" fmla="*/ 2147483647 h 1"/>
                  <a:gd name="T82" fmla="*/ 2147483647 w 19"/>
                  <a:gd name="T83" fmla="*/ 2147483647 h 1"/>
                  <a:gd name="T84" fmla="*/ 2147483647 w 19"/>
                  <a:gd name="T85" fmla="*/ 2147483647 h 1"/>
                  <a:gd name="T86" fmla="*/ 2147483647 w 19"/>
                  <a:gd name="T87" fmla="*/ 2147483647 h 1"/>
                  <a:gd name="T88" fmla="*/ 2147483647 w 19"/>
                  <a:gd name="T89" fmla="*/ 2147483647 h 1"/>
                  <a:gd name="T90" fmla="*/ 2147483647 w 19"/>
                  <a:gd name="T91" fmla="*/ 0 h 1"/>
                  <a:gd name="T92" fmla="*/ 2147483647 w 19"/>
                  <a:gd name="T93" fmla="*/ 0 h 1"/>
                  <a:gd name="T94" fmla="*/ 2147483647 w 19"/>
                  <a:gd name="T95" fmla="*/ 0 h 1"/>
                  <a:gd name="T96" fmla="*/ 2147483647 w 19"/>
                  <a:gd name="T97" fmla="*/ 0 h 1"/>
                  <a:gd name="T98" fmla="*/ 2147483647 w 19"/>
                  <a:gd name="T99" fmla="*/ 0 h 1"/>
                  <a:gd name="T100" fmla="*/ 2147483647 w 19"/>
                  <a:gd name="T101" fmla="*/ 0 h 1"/>
                  <a:gd name="T102" fmla="*/ 2147483647 w 19"/>
                  <a:gd name="T103" fmla="*/ 0 h 1"/>
                  <a:gd name="T104" fmla="*/ 2147483647 w 19"/>
                  <a:gd name="T105" fmla="*/ 0 h 1"/>
                  <a:gd name="T106" fmla="*/ 2147483647 w 19"/>
                  <a:gd name="T107" fmla="*/ 0 h 1"/>
                  <a:gd name="T108" fmla="*/ 2147483647 w 19"/>
                  <a:gd name="T109" fmla="*/ 0 h 1"/>
                  <a:gd name="T110" fmla="*/ 2147483647 w 19"/>
                  <a:gd name="T111" fmla="*/ 0 h 1"/>
                  <a:gd name="T112" fmla="*/ 2147483647 w 19"/>
                  <a:gd name="T113" fmla="*/ 0 h 1"/>
                  <a:gd name="T114" fmla="*/ 2147483647 w 19"/>
                  <a:gd name="T115" fmla="*/ 0 h 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2" y="1"/>
                    </a:lnTo>
                    <a:lnTo>
                      <a:pt x="13" y="1"/>
                    </a:lnTo>
                    <a:lnTo>
                      <a:pt x="14" y="1"/>
                    </a:lnTo>
                    <a:lnTo>
                      <a:pt x="15" y="1"/>
                    </a:lnTo>
                    <a:lnTo>
                      <a:pt x="15" y="0"/>
                    </a:lnTo>
                    <a:lnTo>
                      <a:pt x="16" y="0"/>
                    </a:lnTo>
                    <a:lnTo>
                      <a:pt x="17" y="0"/>
                    </a:lnTo>
                    <a:lnTo>
                      <a:pt x="18" y="0"/>
                    </a:lnTo>
                    <a:lnTo>
                      <a:pt x="1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0" name="Freeform 3496"/>
              <p:cNvSpPr>
                <a:spLocks/>
              </p:cNvSpPr>
              <p:nvPr/>
            </p:nvSpPr>
            <p:spPr bwMode="auto">
              <a:xfrm>
                <a:off x="1220476"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1" name="Freeform 3497"/>
              <p:cNvSpPr>
                <a:spLocks/>
              </p:cNvSpPr>
              <p:nvPr/>
            </p:nvSpPr>
            <p:spPr bwMode="auto">
              <a:xfrm>
                <a:off x="1222407"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2" name="Freeform 3498"/>
              <p:cNvSpPr>
                <a:spLocks/>
              </p:cNvSpPr>
              <p:nvPr/>
            </p:nvSpPr>
            <p:spPr bwMode="auto">
              <a:xfrm>
                <a:off x="1223373" y="6704568"/>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3" name="Freeform 3499"/>
              <p:cNvSpPr>
                <a:spLocks/>
              </p:cNvSpPr>
              <p:nvPr/>
            </p:nvSpPr>
            <p:spPr bwMode="auto">
              <a:xfrm>
                <a:off x="122530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4" name="Freeform 3500"/>
              <p:cNvSpPr>
                <a:spLocks/>
              </p:cNvSpPr>
              <p:nvPr/>
            </p:nvSpPr>
            <p:spPr bwMode="auto">
              <a:xfrm>
                <a:off x="1227237"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5" name="Freeform 3501"/>
              <p:cNvSpPr>
                <a:spLocks/>
              </p:cNvSpPr>
              <p:nvPr/>
            </p:nvSpPr>
            <p:spPr bwMode="auto">
              <a:xfrm>
                <a:off x="122820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6" name="Freeform 3502"/>
              <p:cNvSpPr>
                <a:spLocks/>
              </p:cNvSpPr>
              <p:nvPr/>
            </p:nvSpPr>
            <p:spPr bwMode="auto">
              <a:xfrm>
                <a:off x="123013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7" name="Freeform 3503"/>
              <p:cNvSpPr>
                <a:spLocks/>
              </p:cNvSpPr>
              <p:nvPr/>
            </p:nvSpPr>
            <p:spPr bwMode="auto">
              <a:xfrm>
                <a:off x="1232067"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8" name="Freeform 3504"/>
              <p:cNvSpPr>
                <a:spLocks/>
              </p:cNvSpPr>
              <p:nvPr/>
            </p:nvSpPr>
            <p:spPr bwMode="auto">
              <a:xfrm>
                <a:off x="1233033"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69" name="Freeform 3505"/>
              <p:cNvSpPr>
                <a:spLocks/>
              </p:cNvSpPr>
              <p:nvPr/>
            </p:nvSpPr>
            <p:spPr bwMode="auto">
              <a:xfrm>
                <a:off x="123689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0" name="Freeform 3506"/>
              <p:cNvSpPr>
                <a:spLocks/>
              </p:cNvSpPr>
              <p:nvPr/>
            </p:nvSpPr>
            <p:spPr bwMode="auto">
              <a:xfrm>
                <a:off x="123979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1" name="Freeform 3507"/>
              <p:cNvSpPr>
                <a:spLocks/>
              </p:cNvSpPr>
              <p:nvPr/>
            </p:nvSpPr>
            <p:spPr bwMode="auto">
              <a:xfrm>
                <a:off x="124462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2" name="Freeform 3508"/>
              <p:cNvSpPr>
                <a:spLocks/>
              </p:cNvSpPr>
              <p:nvPr/>
            </p:nvSpPr>
            <p:spPr bwMode="auto">
              <a:xfrm>
                <a:off x="124752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3" name="Freeform 3509"/>
              <p:cNvSpPr>
                <a:spLocks/>
              </p:cNvSpPr>
              <p:nvPr/>
            </p:nvSpPr>
            <p:spPr bwMode="auto">
              <a:xfrm>
                <a:off x="124945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4" name="Freeform 3510"/>
              <p:cNvSpPr>
                <a:spLocks/>
              </p:cNvSpPr>
              <p:nvPr/>
            </p:nvSpPr>
            <p:spPr bwMode="auto">
              <a:xfrm>
                <a:off x="125235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5" name="Freeform 3511"/>
              <p:cNvSpPr>
                <a:spLocks/>
              </p:cNvSpPr>
              <p:nvPr/>
            </p:nvSpPr>
            <p:spPr bwMode="auto">
              <a:xfrm>
                <a:off x="1256214" y="6705651"/>
                <a:ext cx="22216" cy="1083"/>
              </a:xfrm>
              <a:custGeom>
                <a:avLst/>
                <a:gdLst>
                  <a:gd name="T0" fmla="*/ 0 w 14"/>
                  <a:gd name="T1" fmla="*/ 0 h 1"/>
                  <a:gd name="T2" fmla="*/ 2147483647 w 14"/>
                  <a:gd name="T3" fmla="*/ 0 h 1"/>
                  <a:gd name="T4" fmla="*/ 2147483647 w 14"/>
                  <a:gd name="T5" fmla="*/ 0 h 1"/>
                  <a:gd name="T6" fmla="*/ 2147483647 w 14"/>
                  <a:gd name="T7" fmla="*/ 0 h 1"/>
                  <a:gd name="T8" fmla="*/ 2147483647 w 14"/>
                  <a:gd name="T9" fmla="*/ 0 h 1"/>
                  <a:gd name="T10" fmla="*/ 2147483647 w 14"/>
                  <a:gd name="T11" fmla="*/ 0 h 1"/>
                  <a:gd name="T12" fmla="*/ 2147483647 w 14"/>
                  <a:gd name="T13" fmla="*/ 0 h 1"/>
                  <a:gd name="T14" fmla="*/ 2147483647 w 14"/>
                  <a:gd name="T15" fmla="*/ 0 h 1"/>
                  <a:gd name="T16" fmla="*/ 2147483647 w 14"/>
                  <a:gd name="T17" fmla="*/ 0 h 1"/>
                  <a:gd name="T18" fmla="*/ 2147483647 w 14"/>
                  <a:gd name="T19" fmla="*/ 0 h 1"/>
                  <a:gd name="T20" fmla="*/ 2147483647 w 14"/>
                  <a:gd name="T21" fmla="*/ 0 h 1"/>
                  <a:gd name="T22" fmla="*/ 2147483647 w 14"/>
                  <a:gd name="T23" fmla="*/ 0 h 1"/>
                  <a:gd name="T24" fmla="*/ 2147483647 w 14"/>
                  <a:gd name="T25" fmla="*/ 0 h 1"/>
                  <a:gd name="T26" fmla="*/ 2147483647 w 14"/>
                  <a:gd name="T27" fmla="*/ 0 h 1"/>
                  <a:gd name="T28" fmla="*/ 2147483647 w 14"/>
                  <a:gd name="T29" fmla="*/ 0 h 1"/>
                  <a:gd name="T30" fmla="*/ 2147483647 w 14"/>
                  <a:gd name="T31" fmla="*/ 0 h 1"/>
                  <a:gd name="T32" fmla="*/ 2147483647 w 14"/>
                  <a:gd name="T33" fmla="*/ 0 h 1"/>
                  <a:gd name="T34" fmla="*/ 2147483647 w 14"/>
                  <a:gd name="T35" fmla="*/ 0 h 1"/>
                  <a:gd name="T36" fmla="*/ 2147483647 w 14"/>
                  <a:gd name="T37" fmla="*/ 0 h 1"/>
                  <a:gd name="T38" fmla="*/ 2147483647 w 14"/>
                  <a:gd name="T39" fmla="*/ 0 h 1"/>
                  <a:gd name="T40" fmla="*/ 2147483647 w 14"/>
                  <a:gd name="T41" fmla="*/ 0 h 1"/>
                  <a:gd name="T42" fmla="*/ 2147483647 w 14"/>
                  <a:gd name="T43" fmla="*/ 0 h 1"/>
                  <a:gd name="T44" fmla="*/ 2147483647 w 14"/>
                  <a:gd name="T45" fmla="*/ 0 h 1"/>
                  <a:gd name="T46" fmla="*/ 2147483647 w 14"/>
                  <a:gd name="T47" fmla="*/ 0 h 1"/>
                  <a:gd name="T48" fmla="*/ 2147483647 w 14"/>
                  <a:gd name="T49" fmla="*/ 0 h 1"/>
                  <a:gd name="T50" fmla="*/ 2147483647 w 14"/>
                  <a:gd name="T51" fmla="*/ 0 h 1"/>
                  <a:gd name="T52" fmla="*/ 2147483647 w 14"/>
                  <a:gd name="T53" fmla="*/ 0 h 1"/>
                  <a:gd name="T54" fmla="*/ 2147483647 w 14"/>
                  <a:gd name="T55" fmla="*/ 0 h 1"/>
                  <a:gd name="T56" fmla="*/ 2147483647 w 14"/>
                  <a:gd name="T57" fmla="*/ 0 h 1"/>
                  <a:gd name="T58" fmla="*/ 2147483647 w 14"/>
                  <a:gd name="T59" fmla="*/ 0 h 1"/>
                  <a:gd name="T60" fmla="*/ 2147483647 w 14"/>
                  <a:gd name="T61" fmla="*/ 0 h 1"/>
                  <a:gd name="T62" fmla="*/ 2147483647 w 14"/>
                  <a:gd name="T63" fmla="*/ 0 h 1"/>
                  <a:gd name="T64" fmla="*/ 2147483647 w 14"/>
                  <a:gd name="T65" fmla="*/ 0 h 1"/>
                  <a:gd name="T66" fmla="*/ 2147483647 w 14"/>
                  <a:gd name="T67" fmla="*/ 0 h 1"/>
                  <a:gd name="T68" fmla="*/ 2147483647 w 14"/>
                  <a:gd name="T69" fmla="*/ 0 h 1"/>
                  <a:gd name="T70" fmla="*/ 2147483647 w 14"/>
                  <a:gd name="T71" fmla="*/ 0 h 1"/>
                  <a:gd name="T72" fmla="*/ 2147483647 w 14"/>
                  <a:gd name="T73" fmla="*/ 0 h 1"/>
                  <a:gd name="T74" fmla="*/ 2147483647 w 14"/>
                  <a:gd name="T75" fmla="*/ 0 h 1"/>
                  <a:gd name="T76" fmla="*/ 2147483647 w 14"/>
                  <a:gd name="T77" fmla="*/ 0 h 1"/>
                  <a:gd name="T78" fmla="*/ 2147483647 w 14"/>
                  <a:gd name="T79" fmla="*/ 0 h 1"/>
                  <a:gd name="T80" fmla="*/ 2147483647 w 14"/>
                  <a:gd name="T81" fmla="*/ 0 h 1"/>
                  <a:gd name="T82" fmla="*/ 2147483647 w 14"/>
                  <a:gd name="T83" fmla="*/ 0 h 1"/>
                  <a:gd name="T84" fmla="*/ 2147483647 w 14"/>
                  <a:gd name="T85" fmla="*/ 0 h 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6" name="Freeform 3512"/>
              <p:cNvSpPr>
                <a:spLocks/>
              </p:cNvSpPr>
              <p:nvPr/>
            </p:nvSpPr>
            <p:spPr bwMode="auto">
              <a:xfrm>
                <a:off x="1278430"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7" name="Freeform 3513"/>
              <p:cNvSpPr>
                <a:spLocks/>
              </p:cNvSpPr>
              <p:nvPr/>
            </p:nvSpPr>
            <p:spPr bwMode="auto">
              <a:xfrm>
                <a:off x="128712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8" name="Freeform 3514"/>
              <p:cNvSpPr>
                <a:spLocks/>
              </p:cNvSpPr>
              <p:nvPr/>
            </p:nvSpPr>
            <p:spPr bwMode="auto">
              <a:xfrm>
                <a:off x="129195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79" name="Freeform 3515"/>
              <p:cNvSpPr>
                <a:spLocks/>
              </p:cNvSpPr>
              <p:nvPr/>
            </p:nvSpPr>
            <p:spPr bwMode="auto">
              <a:xfrm>
                <a:off x="129291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0" name="Freeform 3516"/>
              <p:cNvSpPr>
                <a:spLocks/>
              </p:cNvSpPr>
              <p:nvPr/>
            </p:nvSpPr>
            <p:spPr bwMode="auto">
              <a:xfrm>
                <a:off x="129485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1" name="Freeform 3517"/>
              <p:cNvSpPr>
                <a:spLocks/>
              </p:cNvSpPr>
              <p:nvPr/>
            </p:nvSpPr>
            <p:spPr bwMode="auto">
              <a:xfrm>
                <a:off x="129774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2" name="Freeform 3518"/>
              <p:cNvSpPr>
                <a:spLocks/>
              </p:cNvSpPr>
              <p:nvPr/>
            </p:nvSpPr>
            <p:spPr bwMode="auto">
              <a:xfrm>
                <a:off x="129967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3" name="Freeform 3519"/>
              <p:cNvSpPr>
                <a:spLocks/>
              </p:cNvSpPr>
              <p:nvPr/>
            </p:nvSpPr>
            <p:spPr bwMode="auto">
              <a:xfrm>
                <a:off x="130450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4" name="Freeform 3520"/>
              <p:cNvSpPr>
                <a:spLocks/>
              </p:cNvSpPr>
              <p:nvPr/>
            </p:nvSpPr>
            <p:spPr bwMode="auto">
              <a:xfrm>
                <a:off x="1306441"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5" name="Freeform 3521"/>
              <p:cNvSpPr>
                <a:spLocks/>
              </p:cNvSpPr>
              <p:nvPr/>
            </p:nvSpPr>
            <p:spPr bwMode="auto">
              <a:xfrm>
                <a:off x="131320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6" name="Freeform 3522"/>
              <p:cNvSpPr>
                <a:spLocks/>
              </p:cNvSpPr>
              <p:nvPr/>
            </p:nvSpPr>
            <p:spPr bwMode="auto">
              <a:xfrm>
                <a:off x="1314168"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7" name="Freeform 3523"/>
              <p:cNvSpPr>
                <a:spLocks/>
              </p:cNvSpPr>
              <p:nvPr/>
            </p:nvSpPr>
            <p:spPr bwMode="auto">
              <a:xfrm>
                <a:off x="132286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8" name="Freeform 3524"/>
              <p:cNvSpPr>
                <a:spLocks/>
              </p:cNvSpPr>
              <p:nvPr/>
            </p:nvSpPr>
            <p:spPr bwMode="auto">
              <a:xfrm>
                <a:off x="1323827"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89" name="Freeform 3525"/>
              <p:cNvSpPr>
                <a:spLocks/>
              </p:cNvSpPr>
              <p:nvPr/>
            </p:nvSpPr>
            <p:spPr bwMode="auto">
              <a:xfrm>
                <a:off x="1327691" y="6703484"/>
                <a:ext cx="24148" cy="2167"/>
              </a:xfrm>
              <a:custGeom>
                <a:avLst/>
                <a:gdLst>
                  <a:gd name="T0" fmla="*/ 0 w 15"/>
                  <a:gd name="T1" fmla="*/ 2147483647 h 2"/>
                  <a:gd name="T2" fmla="*/ 2147483647 w 15"/>
                  <a:gd name="T3" fmla="*/ 2147483647 h 2"/>
                  <a:gd name="T4" fmla="*/ 2147483647 w 15"/>
                  <a:gd name="T5" fmla="*/ 2147483647 h 2"/>
                  <a:gd name="T6" fmla="*/ 2147483647 w 15"/>
                  <a:gd name="T7" fmla="*/ 2147483647 h 2"/>
                  <a:gd name="T8" fmla="*/ 2147483647 w 15"/>
                  <a:gd name="T9" fmla="*/ 2147483647 h 2"/>
                  <a:gd name="T10" fmla="*/ 2147483647 w 15"/>
                  <a:gd name="T11" fmla="*/ 2147483647 h 2"/>
                  <a:gd name="T12" fmla="*/ 2147483647 w 15"/>
                  <a:gd name="T13" fmla="*/ 2147483647 h 2"/>
                  <a:gd name="T14" fmla="*/ 2147483647 w 15"/>
                  <a:gd name="T15" fmla="*/ 2147483647 h 2"/>
                  <a:gd name="T16" fmla="*/ 2147483647 w 15"/>
                  <a:gd name="T17" fmla="*/ 2147483647 h 2"/>
                  <a:gd name="T18" fmla="*/ 2147483647 w 15"/>
                  <a:gd name="T19" fmla="*/ 2147483647 h 2"/>
                  <a:gd name="T20" fmla="*/ 2147483647 w 15"/>
                  <a:gd name="T21" fmla="*/ 2147483647 h 2"/>
                  <a:gd name="T22" fmla="*/ 2147483647 w 15"/>
                  <a:gd name="T23" fmla="*/ 2147483647 h 2"/>
                  <a:gd name="T24" fmla="*/ 2147483647 w 15"/>
                  <a:gd name="T25" fmla="*/ 2147483647 h 2"/>
                  <a:gd name="T26" fmla="*/ 2147483647 w 15"/>
                  <a:gd name="T27" fmla="*/ 2147483647 h 2"/>
                  <a:gd name="T28" fmla="*/ 2147483647 w 15"/>
                  <a:gd name="T29" fmla="*/ 2147483647 h 2"/>
                  <a:gd name="T30" fmla="*/ 2147483647 w 15"/>
                  <a:gd name="T31" fmla="*/ 2147483647 h 2"/>
                  <a:gd name="T32" fmla="*/ 2147483647 w 15"/>
                  <a:gd name="T33" fmla="*/ 2147483647 h 2"/>
                  <a:gd name="T34" fmla="*/ 2147483647 w 15"/>
                  <a:gd name="T35" fmla="*/ 2147483647 h 2"/>
                  <a:gd name="T36" fmla="*/ 2147483647 w 15"/>
                  <a:gd name="T37" fmla="*/ 2147483647 h 2"/>
                  <a:gd name="T38" fmla="*/ 2147483647 w 15"/>
                  <a:gd name="T39" fmla="*/ 2147483647 h 2"/>
                  <a:gd name="T40" fmla="*/ 2147483647 w 15"/>
                  <a:gd name="T41" fmla="*/ 2147483647 h 2"/>
                  <a:gd name="T42" fmla="*/ 2147483647 w 15"/>
                  <a:gd name="T43" fmla="*/ 2147483647 h 2"/>
                  <a:gd name="T44" fmla="*/ 2147483647 w 15"/>
                  <a:gd name="T45" fmla="*/ 2147483647 h 2"/>
                  <a:gd name="T46" fmla="*/ 2147483647 w 15"/>
                  <a:gd name="T47" fmla="*/ 2147483647 h 2"/>
                  <a:gd name="T48" fmla="*/ 2147483647 w 15"/>
                  <a:gd name="T49" fmla="*/ 2147483647 h 2"/>
                  <a:gd name="T50" fmla="*/ 2147483647 w 15"/>
                  <a:gd name="T51" fmla="*/ 2147483647 h 2"/>
                  <a:gd name="T52" fmla="*/ 2147483647 w 15"/>
                  <a:gd name="T53" fmla="*/ 2147483647 h 2"/>
                  <a:gd name="T54" fmla="*/ 2147483647 w 15"/>
                  <a:gd name="T55" fmla="*/ 2147483647 h 2"/>
                  <a:gd name="T56" fmla="*/ 2147483647 w 15"/>
                  <a:gd name="T57" fmla="*/ 2147483647 h 2"/>
                  <a:gd name="T58" fmla="*/ 2147483647 w 15"/>
                  <a:gd name="T59" fmla="*/ 2147483647 h 2"/>
                  <a:gd name="T60" fmla="*/ 2147483647 w 15"/>
                  <a:gd name="T61" fmla="*/ 2147483647 h 2"/>
                  <a:gd name="T62" fmla="*/ 2147483647 w 15"/>
                  <a:gd name="T63" fmla="*/ 2147483647 h 2"/>
                  <a:gd name="T64" fmla="*/ 2147483647 w 15"/>
                  <a:gd name="T65" fmla="*/ 2147483647 h 2"/>
                  <a:gd name="T66" fmla="*/ 2147483647 w 15"/>
                  <a:gd name="T67" fmla="*/ 2147483647 h 2"/>
                  <a:gd name="T68" fmla="*/ 2147483647 w 15"/>
                  <a:gd name="T69" fmla="*/ 0 h 2"/>
                  <a:gd name="T70" fmla="*/ 2147483647 w 15"/>
                  <a:gd name="T71" fmla="*/ 0 h 2"/>
                  <a:gd name="T72" fmla="*/ 2147483647 w 15"/>
                  <a:gd name="T73" fmla="*/ 0 h 2"/>
                  <a:gd name="T74" fmla="*/ 2147483647 w 15"/>
                  <a:gd name="T75" fmla="*/ 0 h 2"/>
                  <a:gd name="T76" fmla="*/ 2147483647 w 15"/>
                  <a:gd name="T77" fmla="*/ 0 h 2"/>
                  <a:gd name="T78" fmla="*/ 2147483647 w 15"/>
                  <a:gd name="T79" fmla="*/ 0 h 2"/>
                  <a:gd name="T80" fmla="*/ 2147483647 w 15"/>
                  <a:gd name="T81" fmla="*/ 0 h 2"/>
                  <a:gd name="T82" fmla="*/ 2147483647 w 15"/>
                  <a:gd name="T83" fmla="*/ 0 h 2"/>
                  <a:gd name="T84" fmla="*/ 2147483647 w 15"/>
                  <a:gd name="T85" fmla="*/ 0 h 2"/>
                  <a:gd name="T86" fmla="*/ 2147483647 w 15"/>
                  <a:gd name="T87" fmla="*/ 0 h 2"/>
                  <a:gd name="T88" fmla="*/ 2147483647 w 15"/>
                  <a:gd name="T89" fmla="*/ 0 h 2"/>
                  <a:gd name="T90" fmla="*/ 2147483647 w 15"/>
                  <a:gd name="T91" fmla="*/ 0 h 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2">
                    <a:moveTo>
                      <a:pt x="0" y="2"/>
                    </a:moveTo>
                    <a:lnTo>
                      <a:pt x="1" y="2"/>
                    </a:lnTo>
                    <a:lnTo>
                      <a:pt x="2" y="2"/>
                    </a:lnTo>
                    <a:lnTo>
                      <a:pt x="3" y="2"/>
                    </a:lnTo>
                    <a:lnTo>
                      <a:pt x="4" y="2"/>
                    </a:lnTo>
                    <a:lnTo>
                      <a:pt x="5" y="2"/>
                    </a:lnTo>
                    <a:lnTo>
                      <a:pt x="6" y="2"/>
                    </a:lnTo>
                    <a:lnTo>
                      <a:pt x="7" y="1"/>
                    </a:lnTo>
                    <a:lnTo>
                      <a:pt x="8" y="1"/>
                    </a:lnTo>
                    <a:lnTo>
                      <a:pt x="9" y="1"/>
                    </a:lnTo>
                    <a:lnTo>
                      <a:pt x="10" y="1"/>
                    </a:lnTo>
                    <a:lnTo>
                      <a:pt x="11" y="1"/>
                    </a:lnTo>
                    <a:lnTo>
                      <a:pt x="12" y="0"/>
                    </a:lnTo>
                    <a:lnTo>
                      <a:pt x="13" y="0"/>
                    </a:lnTo>
                    <a:lnTo>
                      <a:pt x="14" y="0"/>
                    </a:lnTo>
                    <a:lnTo>
                      <a:pt x="1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0" name="Freeform 3526"/>
              <p:cNvSpPr>
                <a:spLocks/>
              </p:cNvSpPr>
              <p:nvPr/>
            </p:nvSpPr>
            <p:spPr bwMode="auto">
              <a:xfrm>
                <a:off x="1351838" y="6703484"/>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1" name="Freeform 3527"/>
              <p:cNvSpPr>
                <a:spLocks/>
              </p:cNvSpPr>
              <p:nvPr/>
            </p:nvSpPr>
            <p:spPr bwMode="auto">
              <a:xfrm>
                <a:off x="1352804"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2" name="Freeform 3528"/>
              <p:cNvSpPr>
                <a:spLocks/>
              </p:cNvSpPr>
              <p:nvPr/>
            </p:nvSpPr>
            <p:spPr bwMode="auto">
              <a:xfrm>
                <a:off x="1354736"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3" name="Freeform 3529"/>
              <p:cNvSpPr>
                <a:spLocks/>
              </p:cNvSpPr>
              <p:nvPr/>
            </p:nvSpPr>
            <p:spPr bwMode="auto">
              <a:xfrm>
                <a:off x="1356668" y="6703484"/>
                <a:ext cx="966"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4" name="Freeform 3530"/>
              <p:cNvSpPr>
                <a:spLocks/>
              </p:cNvSpPr>
              <p:nvPr/>
            </p:nvSpPr>
            <p:spPr bwMode="auto">
              <a:xfrm>
                <a:off x="1357634"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5" name="Freeform 3531"/>
              <p:cNvSpPr>
                <a:spLocks/>
              </p:cNvSpPr>
              <p:nvPr/>
            </p:nvSpPr>
            <p:spPr bwMode="auto">
              <a:xfrm>
                <a:off x="1359565"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6" name="Freeform 3532"/>
              <p:cNvSpPr>
                <a:spLocks/>
              </p:cNvSpPr>
              <p:nvPr/>
            </p:nvSpPr>
            <p:spPr bwMode="auto">
              <a:xfrm>
                <a:off x="1361497"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7" name="Freeform 3533"/>
              <p:cNvSpPr>
                <a:spLocks/>
              </p:cNvSpPr>
              <p:nvPr/>
            </p:nvSpPr>
            <p:spPr bwMode="auto">
              <a:xfrm>
                <a:off x="1363429"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8" name="Freeform 3534"/>
              <p:cNvSpPr>
                <a:spLocks/>
              </p:cNvSpPr>
              <p:nvPr/>
            </p:nvSpPr>
            <p:spPr bwMode="auto">
              <a:xfrm>
                <a:off x="1364395" y="6704568"/>
                <a:ext cx="1932"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199" name="Freeform 3535"/>
              <p:cNvSpPr>
                <a:spLocks/>
              </p:cNvSpPr>
              <p:nvPr/>
            </p:nvSpPr>
            <p:spPr bwMode="auto">
              <a:xfrm>
                <a:off x="136632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0" name="Freeform 3536"/>
              <p:cNvSpPr>
                <a:spLocks/>
              </p:cNvSpPr>
              <p:nvPr/>
            </p:nvSpPr>
            <p:spPr bwMode="auto">
              <a:xfrm>
                <a:off x="1368258"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1" name="Freeform 3537"/>
              <p:cNvSpPr>
                <a:spLocks/>
              </p:cNvSpPr>
              <p:nvPr/>
            </p:nvSpPr>
            <p:spPr bwMode="auto">
              <a:xfrm>
                <a:off x="136922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2" name="Freeform 3538"/>
              <p:cNvSpPr>
                <a:spLocks/>
              </p:cNvSpPr>
              <p:nvPr/>
            </p:nvSpPr>
            <p:spPr bwMode="auto">
              <a:xfrm>
                <a:off x="137115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3" name="Freeform 3539"/>
              <p:cNvSpPr>
                <a:spLocks/>
              </p:cNvSpPr>
              <p:nvPr/>
            </p:nvSpPr>
            <p:spPr bwMode="auto">
              <a:xfrm>
                <a:off x="137791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4" name="Freeform 3540"/>
              <p:cNvSpPr>
                <a:spLocks/>
              </p:cNvSpPr>
              <p:nvPr/>
            </p:nvSpPr>
            <p:spPr bwMode="auto">
              <a:xfrm>
                <a:off x="138081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5" name="Freeform 3541"/>
              <p:cNvSpPr>
                <a:spLocks/>
              </p:cNvSpPr>
              <p:nvPr/>
            </p:nvSpPr>
            <p:spPr bwMode="auto">
              <a:xfrm>
                <a:off x="138564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6" name="Freeform 3542"/>
              <p:cNvSpPr>
                <a:spLocks/>
              </p:cNvSpPr>
              <p:nvPr/>
            </p:nvSpPr>
            <p:spPr bwMode="auto">
              <a:xfrm>
                <a:off x="139047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7" name="Freeform 3543"/>
              <p:cNvSpPr>
                <a:spLocks/>
              </p:cNvSpPr>
              <p:nvPr/>
            </p:nvSpPr>
            <p:spPr bwMode="auto">
              <a:xfrm>
                <a:off x="139337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8" name="Freeform 3544"/>
              <p:cNvSpPr>
                <a:spLocks/>
              </p:cNvSpPr>
              <p:nvPr/>
            </p:nvSpPr>
            <p:spPr bwMode="auto">
              <a:xfrm>
                <a:off x="139820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09" name="Freeform 3545"/>
              <p:cNvSpPr>
                <a:spLocks/>
              </p:cNvSpPr>
              <p:nvPr/>
            </p:nvSpPr>
            <p:spPr bwMode="auto">
              <a:xfrm>
                <a:off x="1403031"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0" name="Freeform 3546"/>
              <p:cNvSpPr>
                <a:spLocks/>
              </p:cNvSpPr>
              <p:nvPr/>
            </p:nvSpPr>
            <p:spPr bwMode="auto">
              <a:xfrm>
                <a:off x="141462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1" name="Freeform 3547"/>
              <p:cNvSpPr>
                <a:spLocks/>
              </p:cNvSpPr>
              <p:nvPr/>
            </p:nvSpPr>
            <p:spPr bwMode="auto">
              <a:xfrm>
                <a:off x="141655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2" name="Freeform 3548"/>
              <p:cNvSpPr>
                <a:spLocks/>
              </p:cNvSpPr>
              <p:nvPr/>
            </p:nvSpPr>
            <p:spPr bwMode="auto">
              <a:xfrm>
                <a:off x="141848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3" name="Freeform 3549"/>
              <p:cNvSpPr>
                <a:spLocks/>
              </p:cNvSpPr>
              <p:nvPr/>
            </p:nvSpPr>
            <p:spPr bwMode="auto">
              <a:xfrm>
                <a:off x="142331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4" name="Freeform 3550"/>
              <p:cNvSpPr>
                <a:spLocks/>
              </p:cNvSpPr>
              <p:nvPr/>
            </p:nvSpPr>
            <p:spPr bwMode="auto">
              <a:xfrm>
                <a:off x="1428144" y="6705651"/>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5" name="Freeform 3551"/>
              <p:cNvSpPr>
                <a:spLocks/>
              </p:cNvSpPr>
              <p:nvPr/>
            </p:nvSpPr>
            <p:spPr bwMode="auto">
              <a:xfrm>
                <a:off x="1442633"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6" name="Freeform 3552"/>
              <p:cNvSpPr>
                <a:spLocks/>
              </p:cNvSpPr>
              <p:nvPr/>
            </p:nvSpPr>
            <p:spPr bwMode="auto">
              <a:xfrm>
                <a:off x="144746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7" name="Freeform 3553"/>
              <p:cNvSpPr>
                <a:spLocks/>
              </p:cNvSpPr>
              <p:nvPr/>
            </p:nvSpPr>
            <p:spPr bwMode="auto">
              <a:xfrm>
                <a:off x="145229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8" name="Freeform 3554"/>
              <p:cNvSpPr>
                <a:spLocks/>
              </p:cNvSpPr>
              <p:nvPr/>
            </p:nvSpPr>
            <p:spPr bwMode="auto">
              <a:xfrm>
                <a:off x="1457121"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19" name="Freeform 3555"/>
              <p:cNvSpPr>
                <a:spLocks/>
              </p:cNvSpPr>
              <p:nvPr/>
            </p:nvSpPr>
            <p:spPr bwMode="auto">
              <a:xfrm>
                <a:off x="1466780"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0" name="Freeform 3556"/>
              <p:cNvSpPr>
                <a:spLocks/>
              </p:cNvSpPr>
              <p:nvPr/>
            </p:nvSpPr>
            <p:spPr bwMode="auto">
              <a:xfrm>
                <a:off x="147450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1" name="Freeform 3557"/>
              <p:cNvSpPr>
                <a:spLocks/>
              </p:cNvSpPr>
              <p:nvPr/>
            </p:nvSpPr>
            <p:spPr bwMode="auto">
              <a:xfrm>
                <a:off x="147933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2" name="Freeform 3558"/>
              <p:cNvSpPr>
                <a:spLocks/>
              </p:cNvSpPr>
              <p:nvPr/>
            </p:nvSpPr>
            <p:spPr bwMode="auto">
              <a:xfrm>
                <a:off x="1481269" y="6705651"/>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3" name="Freeform 3559"/>
              <p:cNvSpPr>
                <a:spLocks/>
              </p:cNvSpPr>
              <p:nvPr/>
            </p:nvSpPr>
            <p:spPr bwMode="auto">
              <a:xfrm>
                <a:off x="1495757" y="6705651"/>
                <a:ext cx="13522" cy="1083"/>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4" name="Freeform 3560"/>
              <p:cNvSpPr>
                <a:spLocks/>
              </p:cNvSpPr>
              <p:nvPr/>
            </p:nvSpPr>
            <p:spPr bwMode="auto">
              <a:xfrm>
                <a:off x="1509280"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5" name="Freeform 3561"/>
              <p:cNvSpPr>
                <a:spLocks/>
              </p:cNvSpPr>
              <p:nvPr/>
            </p:nvSpPr>
            <p:spPr bwMode="auto">
              <a:xfrm>
                <a:off x="151024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6" name="Freeform 3562"/>
              <p:cNvSpPr>
                <a:spLocks/>
              </p:cNvSpPr>
              <p:nvPr/>
            </p:nvSpPr>
            <p:spPr bwMode="auto">
              <a:xfrm>
                <a:off x="151507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7" name="Freeform 3563"/>
              <p:cNvSpPr>
                <a:spLocks/>
              </p:cNvSpPr>
              <p:nvPr/>
            </p:nvSpPr>
            <p:spPr bwMode="auto">
              <a:xfrm>
                <a:off x="151990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8" name="Freeform 3564"/>
              <p:cNvSpPr>
                <a:spLocks/>
              </p:cNvSpPr>
              <p:nvPr/>
            </p:nvSpPr>
            <p:spPr bwMode="auto">
              <a:xfrm>
                <a:off x="152183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29" name="Freeform 3565"/>
              <p:cNvSpPr>
                <a:spLocks/>
              </p:cNvSpPr>
              <p:nvPr/>
            </p:nvSpPr>
            <p:spPr bwMode="auto">
              <a:xfrm>
                <a:off x="152666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0" name="Freeform 3566"/>
              <p:cNvSpPr>
                <a:spLocks/>
              </p:cNvSpPr>
              <p:nvPr/>
            </p:nvSpPr>
            <p:spPr bwMode="auto">
              <a:xfrm>
                <a:off x="1529564"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1" name="Freeform 3567"/>
              <p:cNvSpPr>
                <a:spLocks/>
              </p:cNvSpPr>
              <p:nvPr/>
            </p:nvSpPr>
            <p:spPr bwMode="auto">
              <a:xfrm>
                <a:off x="1533427" y="6705651"/>
                <a:ext cx="10625"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2" name="Freeform 3568"/>
              <p:cNvSpPr>
                <a:spLocks/>
              </p:cNvSpPr>
              <p:nvPr/>
            </p:nvSpPr>
            <p:spPr bwMode="auto">
              <a:xfrm>
                <a:off x="154405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3" name="Freeform 3569"/>
              <p:cNvSpPr>
                <a:spLocks/>
              </p:cNvSpPr>
              <p:nvPr/>
            </p:nvSpPr>
            <p:spPr bwMode="auto">
              <a:xfrm>
                <a:off x="154598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4" name="Freeform 3570"/>
              <p:cNvSpPr>
                <a:spLocks/>
              </p:cNvSpPr>
              <p:nvPr/>
            </p:nvSpPr>
            <p:spPr bwMode="auto">
              <a:xfrm>
                <a:off x="154791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5" name="Freeform 3571"/>
              <p:cNvSpPr>
                <a:spLocks/>
              </p:cNvSpPr>
              <p:nvPr/>
            </p:nvSpPr>
            <p:spPr bwMode="auto">
              <a:xfrm>
                <a:off x="155274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6" name="Freeform 3572"/>
              <p:cNvSpPr>
                <a:spLocks/>
              </p:cNvSpPr>
              <p:nvPr/>
            </p:nvSpPr>
            <p:spPr bwMode="auto">
              <a:xfrm>
                <a:off x="1557575"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7" name="Freeform 3573"/>
              <p:cNvSpPr>
                <a:spLocks/>
              </p:cNvSpPr>
              <p:nvPr/>
            </p:nvSpPr>
            <p:spPr bwMode="auto">
              <a:xfrm>
                <a:off x="156433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8" name="Freeform 3574"/>
              <p:cNvSpPr>
                <a:spLocks/>
              </p:cNvSpPr>
              <p:nvPr/>
            </p:nvSpPr>
            <p:spPr bwMode="auto">
              <a:xfrm>
                <a:off x="156916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39" name="Freeform 3575"/>
              <p:cNvSpPr>
                <a:spLocks/>
              </p:cNvSpPr>
              <p:nvPr/>
            </p:nvSpPr>
            <p:spPr bwMode="auto">
              <a:xfrm>
                <a:off x="1572063"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0" name="Freeform 3576"/>
              <p:cNvSpPr>
                <a:spLocks/>
              </p:cNvSpPr>
              <p:nvPr/>
            </p:nvSpPr>
            <p:spPr bwMode="auto">
              <a:xfrm>
                <a:off x="157979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1" name="Freeform 3577"/>
              <p:cNvSpPr>
                <a:spLocks/>
              </p:cNvSpPr>
              <p:nvPr/>
            </p:nvSpPr>
            <p:spPr bwMode="auto">
              <a:xfrm>
                <a:off x="1583654"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2" name="Freeform 3578"/>
              <p:cNvSpPr>
                <a:spLocks/>
              </p:cNvSpPr>
              <p:nvPr/>
            </p:nvSpPr>
            <p:spPr bwMode="auto">
              <a:xfrm>
                <a:off x="159138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3" name="Freeform 3579"/>
              <p:cNvSpPr>
                <a:spLocks/>
              </p:cNvSpPr>
              <p:nvPr/>
            </p:nvSpPr>
            <p:spPr bwMode="auto">
              <a:xfrm>
                <a:off x="159331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4" name="Freeform 3580"/>
              <p:cNvSpPr>
                <a:spLocks/>
              </p:cNvSpPr>
              <p:nvPr/>
            </p:nvSpPr>
            <p:spPr bwMode="auto">
              <a:xfrm>
                <a:off x="160007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5" name="Freeform 3581"/>
              <p:cNvSpPr>
                <a:spLocks/>
              </p:cNvSpPr>
              <p:nvPr/>
            </p:nvSpPr>
            <p:spPr bwMode="auto">
              <a:xfrm>
                <a:off x="160297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6" name="Freeform 3582"/>
              <p:cNvSpPr>
                <a:spLocks/>
              </p:cNvSpPr>
              <p:nvPr/>
            </p:nvSpPr>
            <p:spPr bwMode="auto">
              <a:xfrm>
                <a:off x="160780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7" name="Freeform 3583"/>
              <p:cNvSpPr>
                <a:spLocks/>
              </p:cNvSpPr>
              <p:nvPr/>
            </p:nvSpPr>
            <p:spPr bwMode="auto">
              <a:xfrm>
                <a:off x="161069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8" name="Freeform 3584"/>
              <p:cNvSpPr>
                <a:spLocks/>
              </p:cNvSpPr>
              <p:nvPr/>
            </p:nvSpPr>
            <p:spPr bwMode="auto">
              <a:xfrm>
                <a:off x="161263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49" name="Freeform 3585"/>
              <p:cNvSpPr>
                <a:spLocks/>
              </p:cNvSpPr>
              <p:nvPr/>
            </p:nvSpPr>
            <p:spPr bwMode="auto">
              <a:xfrm>
                <a:off x="161552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0" name="Freeform 3586"/>
              <p:cNvSpPr>
                <a:spLocks/>
              </p:cNvSpPr>
              <p:nvPr/>
            </p:nvSpPr>
            <p:spPr bwMode="auto">
              <a:xfrm>
                <a:off x="1620358"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1" name="Freeform 3587"/>
              <p:cNvSpPr>
                <a:spLocks/>
              </p:cNvSpPr>
              <p:nvPr/>
            </p:nvSpPr>
            <p:spPr bwMode="auto">
              <a:xfrm>
                <a:off x="1629051"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2" name="Freeform 3588"/>
              <p:cNvSpPr>
                <a:spLocks/>
              </p:cNvSpPr>
              <p:nvPr/>
            </p:nvSpPr>
            <p:spPr bwMode="auto">
              <a:xfrm>
                <a:off x="1634847"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3" name="Freeform 3589"/>
              <p:cNvSpPr>
                <a:spLocks/>
              </p:cNvSpPr>
              <p:nvPr/>
            </p:nvSpPr>
            <p:spPr bwMode="auto">
              <a:xfrm>
                <a:off x="1638710"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4" name="Freeform 3590"/>
              <p:cNvSpPr>
                <a:spLocks/>
              </p:cNvSpPr>
              <p:nvPr/>
            </p:nvSpPr>
            <p:spPr bwMode="auto">
              <a:xfrm>
                <a:off x="1639676" y="6705651"/>
                <a:ext cx="5795"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5" name="Freeform 3591"/>
              <p:cNvSpPr>
                <a:spLocks/>
              </p:cNvSpPr>
              <p:nvPr/>
            </p:nvSpPr>
            <p:spPr bwMode="auto">
              <a:xfrm>
                <a:off x="164547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6" name="Freeform 3592"/>
              <p:cNvSpPr>
                <a:spLocks/>
              </p:cNvSpPr>
              <p:nvPr/>
            </p:nvSpPr>
            <p:spPr bwMode="auto">
              <a:xfrm>
                <a:off x="165030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7" name="Freeform 3593"/>
              <p:cNvSpPr>
                <a:spLocks/>
              </p:cNvSpPr>
              <p:nvPr/>
            </p:nvSpPr>
            <p:spPr bwMode="auto">
              <a:xfrm>
                <a:off x="1655131" y="6705651"/>
                <a:ext cx="12556" cy="1083"/>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8" name="Freeform 3594"/>
              <p:cNvSpPr>
                <a:spLocks/>
              </p:cNvSpPr>
              <p:nvPr/>
            </p:nvSpPr>
            <p:spPr bwMode="auto">
              <a:xfrm>
                <a:off x="166768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59" name="Freeform 3595"/>
              <p:cNvSpPr>
                <a:spLocks/>
              </p:cNvSpPr>
              <p:nvPr/>
            </p:nvSpPr>
            <p:spPr bwMode="auto">
              <a:xfrm>
                <a:off x="1669619"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0" name="Freeform 3596"/>
              <p:cNvSpPr>
                <a:spLocks/>
              </p:cNvSpPr>
              <p:nvPr/>
            </p:nvSpPr>
            <p:spPr bwMode="auto">
              <a:xfrm>
                <a:off x="167058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1" name="Freeform 3597"/>
              <p:cNvSpPr>
                <a:spLocks/>
              </p:cNvSpPr>
              <p:nvPr/>
            </p:nvSpPr>
            <p:spPr bwMode="auto">
              <a:xfrm>
                <a:off x="1672517"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2" name="Freeform 3598"/>
              <p:cNvSpPr>
                <a:spLocks/>
              </p:cNvSpPr>
              <p:nvPr/>
            </p:nvSpPr>
            <p:spPr bwMode="auto">
              <a:xfrm>
                <a:off x="1680244"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3" name="Freeform 3599"/>
              <p:cNvSpPr>
                <a:spLocks/>
              </p:cNvSpPr>
              <p:nvPr/>
            </p:nvSpPr>
            <p:spPr bwMode="auto">
              <a:xfrm>
                <a:off x="168410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4" name="Freeform 3600"/>
              <p:cNvSpPr>
                <a:spLocks/>
              </p:cNvSpPr>
              <p:nvPr/>
            </p:nvSpPr>
            <p:spPr bwMode="auto">
              <a:xfrm>
                <a:off x="168700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5" name="Freeform 3601"/>
              <p:cNvSpPr>
                <a:spLocks/>
              </p:cNvSpPr>
              <p:nvPr/>
            </p:nvSpPr>
            <p:spPr bwMode="auto">
              <a:xfrm>
                <a:off x="169183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6" name="Freeform 3602"/>
              <p:cNvSpPr>
                <a:spLocks/>
              </p:cNvSpPr>
              <p:nvPr/>
            </p:nvSpPr>
            <p:spPr bwMode="auto">
              <a:xfrm>
                <a:off x="169666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7" name="Freeform 3603"/>
              <p:cNvSpPr>
                <a:spLocks/>
              </p:cNvSpPr>
              <p:nvPr/>
            </p:nvSpPr>
            <p:spPr bwMode="auto">
              <a:xfrm>
                <a:off x="170149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8" name="Freeform 3604"/>
              <p:cNvSpPr>
                <a:spLocks/>
              </p:cNvSpPr>
              <p:nvPr/>
            </p:nvSpPr>
            <p:spPr bwMode="auto">
              <a:xfrm>
                <a:off x="1706324" y="6703484"/>
                <a:ext cx="35738" cy="2167"/>
              </a:xfrm>
              <a:custGeom>
                <a:avLst/>
                <a:gdLst>
                  <a:gd name="T0" fmla="*/ 2147483647 w 22"/>
                  <a:gd name="T1" fmla="*/ 2147483647 h 2"/>
                  <a:gd name="T2" fmla="*/ 2147483647 w 22"/>
                  <a:gd name="T3" fmla="*/ 2147483647 h 2"/>
                  <a:gd name="T4" fmla="*/ 2147483647 w 22"/>
                  <a:gd name="T5" fmla="*/ 2147483647 h 2"/>
                  <a:gd name="T6" fmla="*/ 2147483647 w 22"/>
                  <a:gd name="T7" fmla="*/ 2147483647 h 2"/>
                  <a:gd name="T8" fmla="*/ 2147483647 w 22"/>
                  <a:gd name="T9" fmla="*/ 2147483647 h 2"/>
                  <a:gd name="T10" fmla="*/ 2147483647 w 22"/>
                  <a:gd name="T11" fmla="*/ 2147483647 h 2"/>
                  <a:gd name="T12" fmla="*/ 2147483647 w 22"/>
                  <a:gd name="T13" fmla="*/ 2147483647 h 2"/>
                  <a:gd name="T14" fmla="*/ 2147483647 w 22"/>
                  <a:gd name="T15" fmla="*/ 2147483647 h 2"/>
                  <a:gd name="T16" fmla="*/ 2147483647 w 22"/>
                  <a:gd name="T17" fmla="*/ 2147483647 h 2"/>
                  <a:gd name="T18" fmla="*/ 2147483647 w 22"/>
                  <a:gd name="T19" fmla="*/ 2147483647 h 2"/>
                  <a:gd name="T20" fmla="*/ 2147483647 w 22"/>
                  <a:gd name="T21" fmla="*/ 2147483647 h 2"/>
                  <a:gd name="T22" fmla="*/ 2147483647 w 22"/>
                  <a:gd name="T23" fmla="*/ 2147483647 h 2"/>
                  <a:gd name="T24" fmla="*/ 2147483647 w 22"/>
                  <a:gd name="T25" fmla="*/ 2147483647 h 2"/>
                  <a:gd name="T26" fmla="*/ 2147483647 w 22"/>
                  <a:gd name="T27" fmla="*/ 2147483647 h 2"/>
                  <a:gd name="T28" fmla="*/ 2147483647 w 22"/>
                  <a:gd name="T29" fmla="*/ 2147483647 h 2"/>
                  <a:gd name="T30" fmla="*/ 2147483647 w 22"/>
                  <a:gd name="T31" fmla="*/ 2147483647 h 2"/>
                  <a:gd name="T32" fmla="*/ 2147483647 w 22"/>
                  <a:gd name="T33" fmla="*/ 2147483647 h 2"/>
                  <a:gd name="T34" fmla="*/ 2147483647 w 22"/>
                  <a:gd name="T35" fmla="*/ 2147483647 h 2"/>
                  <a:gd name="T36" fmla="*/ 2147483647 w 22"/>
                  <a:gd name="T37" fmla="*/ 2147483647 h 2"/>
                  <a:gd name="T38" fmla="*/ 2147483647 w 22"/>
                  <a:gd name="T39" fmla="*/ 2147483647 h 2"/>
                  <a:gd name="T40" fmla="*/ 2147483647 w 22"/>
                  <a:gd name="T41" fmla="*/ 2147483647 h 2"/>
                  <a:gd name="T42" fmla="*/ 2147483647 w 22"/>
                  <a:gd name="T43" fmla="*/ 0 h 2"/>
                  <a:gd name="T44" fmla="*/ 2147483647 w 22"/>
                  <a:gd name="T45" fmla="*/ 0 h 2"/>
                  <a:gd name="T46" fmla="*/ 2147483647 w 22"/>
                  <a:gd name="T47" fmla="*/ 0 h 2"/>
                  <a:gd name="T48" fmla="*/ 2147483647 w 22"/>
                  <a:gd name="T49" fmla="*/ 0 h 2"/>
                  <a:gd name="T50" fmla="*/ 2147483647 w 22"/>
                  <a:gd name="T51" fmla="*/ 0 h 2"/>
                  <a:gd name="T52" fmla="*/ 2147483647 w 22"/>
                  <a:gd name="T53" fmla="*/ 0 h 2"/>
                  <a:gd name="T54" fmla="*/ 2147483647 w 22"/>
                  <a:gd name="T55" fmla="*/ 0 h 2"/>
                  <a:gd name="T56" fmla="*/ 2147483647 w 22"/>
                  <a:gd name="T57" fmla="*/ 0 h 2"/>
                  <a:gd name="T58" fmla="*/ 2147483647 w 22"/>
                  <a:gd name="T59" fmla="*/ 0 h 2"/>
                  <a:gd name="T60" fmla="*/ 2147483647 w 22"/>
                  <a:gd name="T61" fmla="*/ 0 h 2"/>
                  <a:gd name="T62" fmla="*/ 2147483647 w 22"/>
                  <a:gd name="T63" fmla="*/ 0 h 2"/>
                  <a:gd name="T64" fmla="*/ 2147483647 w 22"/>
                  <a:gd name="T65" fmla="*/ 0 h 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22" h="2">
                    <a:moveTo>
                      <a:pt x="0" y="2"/>
                    </a:moveTo>
                    <a:lnTo>
                      <a:pt x="1" y="2"/>
                    </a:lnTo>
                    <a:lnTo>
                      <a:pt x="2" y="2"/>
                    </a:lnTo>
                    <a:lnTo>
                      <a:pt x="3" y="2"/>
                    </a:lnTo>
                    <a:lnTo>
                      <a:pt x="4" y="2"/>
                    </a:lnTo>
                    <a:lnTo>
                      <a:pt x="5" y="2"/>
                    </a:lnTo>
                    <a:lnTo>
                      <a:pt x="6" y="2"/>
                    </a:lnTo>
                    <a:lnTo>
                      <a:pt x="7" y="2"/>
                    </a:lnTo>
                    <a:lnTo>
                      <a:pt x="8" y="1"/>
                    </a:lnTo>
                    <a:lnTo>
                      <a:pt x="9" y="1"/>
                    </a:lnTo>
                    <a:lnTo>
                      <a:pt x="10" y="1"/>
                    </a:lnTo>
                    <a:lnTo>
                      <a:pt x="11" y="1"/>
                    </a:lnTo>
                    <a:lnTo>
                      <a:pt x="12" y="1"/>
                    </a:lnTo>
                    <a:lnTo>
                      <a:pt x="13" y="1"/>
                    </a:lnTo>
                    <a:lnTo>
                      <a:pt x="14" y="1"/>
                    </a:lnTo>
                    <a:lnTo>
                      <a:pt x="14" y="0"/>
                    </a:lnTo>
                    <a:lnTo>
                      <a:pt x="15" y="0"/>
                    </a:lnTo>
                    <a:lnTo>
                      <a:pt x="16" y="0"/>
                    </a:lnTo>
                    <a:lnTo>
                      <a:pt x="17" y="0"/>
                    </a:lnTo>
                    <a:lnTo>
                      <a:pt x="18" y="0"/>
                    </a:lnTo>
                    <a:lnTo>
                      <a:pt x="19" y="0"/>
                    </a:lnTo>
                    <a:lnTo>
                      <a:pt x="20" y="0"/>
                    </a:lnTo>
                    <a:lnTo>
                      <a:pt x="21" y="0"/>
                    </a:lnTo>
                    <a:lnTo>
                      <a:pt x="2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69" name="Freeform 3605"/>
              <p:cNvSpPr>
                <a:spLocks/>
              </p:cNvSpPr>
              <p:nvPr/>
            </p:nvSpPr>
            <p:spPr bwMode="auto">
              <a:xfrm>
                <a:off x="1742062"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0" name="Freeform 3606"/>
              <p:cNvSpPr>
                <a:spLocks/>
              </p:cNvSpPr>
              <p:nvPr/>
            </p:nvSpPr>
            <p:spPr bwMode="auto">
              <a:xfrm>
                <a:off x="1743994"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1" name="Freeform 3607"/>
              <p:cNvSpPr>
                <a:spLocks/>
              </p:cNvSpPr>
              <p:nvPr/>
            </p:nvSpPr>
            <p:spPr bwMode="auto">
              <a:xfrm>
                <a:off x="1745925" y="6703484"/>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2" name="Freeform 3608"/>
              <p:cNvSpPr>
                <a:spLocks/>
              </p:cNvSpPr>
              <p:nvPr/>
            </p:nvSpPr>
            <p:spPr bwMode="auto">
              <a:xfrm>
                <a:off x="1746891"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3" name="Freeform 3609"/>
              <p:cNvSpPr>
                <a:spLocks/>
              </p:cNvSpPr>
              <p:nvPr/>
            </p:nvSpPr>
            <p:spPr bwMode="auto">
              <a:xfrm>
                <a:off x="1748823" y="6703484"/>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4" name="Freeform 3610"/>
              <p:cNvSpPr>
                <a:spLocks/>
              </p:cNvSpPr>
              <p:nvPr/>
            </p:nvSpPr>
            <p:spPr bwMode="auto">
              <a:xfrm>
                <a:off x="1750755" y="6703484"/>
                <a:ext cx="966" cy="1083"/>
              </a:xfrm>
              <a:custGeom>
                <a:avLst/>
                <a:gdLst>
                  <a:gd name="T0" fmla="*/ 0 w 1"/>
                  <a:gd name="T1" fmla="*/ 0 h 1"/>
                  <a:gd name="T2" fmla="*/ 2147483647 w 1"/>
                  <a:gd name="T3" fmla="*/ 2147483647 h 1"/>
                  <a:gd name="T4" fmla="*/ 2147483647 w 1"/>
                  <a:gd name="T5" fmla="*/ 2147483647 h 1"/>
                  <a:gd name="T6" fmla="*/ 2147483647 w 1"/>
                  <a:gd name="T7" fmla="*/ 2147483647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5" name="Freeform 3611"/>
              <p:cNvSpPr>
                <a:spLocks/>
              </p:cNvSpPr>
              <p:nvPr/>
            </p:nvSpPr>
            <p:spPr bwMode="auto">
              <a:xfrm>
                <a:off x="1751721"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6" name="Freeform 3612"/>
              <p:cNvSpPr>
                <a:spLocks/>
              </p:cNvSpPr>
              <p:nvPr/>
            </p:nvSpPr>
            <p:spPr bwMode="auto">
              <a:xfrm>
                <a:off x="1753652"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7" name="Freeform 3613"/>
              <p:cNvSpPr>
                <a:spLocks/>
              </p:cNvSpPr>
              <p:nvPr/>
            </p:nvSpPr>
            <p:spPr bwMode="auto">
              <a:xfrm>
                <a:off x="1755584" y="6704568"/>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8" name="Freeform 3614"/>
              <p:cNvSpPr>
                <a:spLocks/>
              </p:cNvSpPr>
              <p:nvPr/>
            </p:nvSpPr>
            <p:spPr bwMode="auto">
              <a:xfrm>
                <a:off x="1756550"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79" name="Freeform 3615"/>
              <p:cNvSpPr>
                <a:spLocks/>
              </p:cNvSpPr>
              <p:nvPr/>
            </p:nvSpPr>
            <p:spPr bwMode="auto">
              <a:xfrm>
                <a:off x="1758482" y="6704568"/>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0" name="Freeform 3616"/>
              <p:cNvSpPr>
                <a:spLocks/>
              </p:cNvSpPr>
              <p:nvPr/>
            </p:nvSpPr>
            <p:spPr bwMode="auto">
              <a:xfrm>
                <a:off x="1760414" y="6704568"/>
                <a:ext cx="966" cy="1083"/>
              </a:xfrm>
              <a:custGeom>
                <a:avLst/>
                <a:gdLst>
                  <a:gd name="T0" fmla="*/ 0 w 1"/>
                  <a:gd name="T1" fmla="*/ 0 h 1"/>
                  <a:gd name="T2" fmla="*/ 2147483647 w 1"/>
                  <a:gd name="T3" fmla="*/ 0 h 1"/>
                  <a:gd name="T4" fmla="*/ 2147483647 w 1"/>
                  <a:gd name="T5" fmla="*/ 2147483647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1" name="Freeform 3617"/>
              <p:cNvSpPr>
                <a:spLocks/>
              </p:cNvSpPr>
              <p:nvPr/>
            </p:nvSpPr>
            <p:spPr bwMode="auto">
              <a:xfrm>
                <a:off x="176137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2" name="Freeform 3618"/>
              <p:cNvSpPr>
                <a:spLocks/>
              </p:cNvSpPr>
              <p:nvPr/>
            </p:nvSpPr>
            <p:spPr bwMode="auto">
              <a:xfrm>
                <a:off x="176331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3" name="Freeform 3619"/>
              <p:cNvSpPr>
                <a:spLocks/>
              </p:cNvSpPr>
              <p:nvPr/>
            </p:nvSpPr>
            <p:spPr bwMode="auto">
              <a:xfrm>
                <a:off x="176524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4" name="Freeform 3620"/>
              <p:cNvSpPr>
                <a:spLocks/>
              </p:cNvSpPr>
              <p:nvPr/>
            </p:nvSpPr>
            <p:spPr bwMode="auto">
              <a:xfrm>
                <a:off x="176620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5" name="Freeform 3621"/>
              <p:cNvSpPr>
                <a:spLocks/>
              </p:cNvSpPr>
              <p:nvPr/>
            </p:nvSpPr>
            <p:spPr bwMode="auto">
              <a:xfrm>
                <a:off x="176814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6" name="Freeform 3622"/>
              <p:cNvSpPr>
                <a:spLocks/>
              </p:cNvSpPr>
              <p:nvPr/>
            </p:nvSpPr>
            <p:spPr bwMode="auto">
              <a:xfrm>
                <a:off x="177007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7" name="Freeform 3623"/>
              <p:cNvSpPr>
                <a:spLocks/>
              </p:cNvSpPr>
              <p:nvPr/>
            </p:nvSpPr>
            <p:spPr bwMode="auto">
              <a:xfrm>
                <a:off x="177103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8" name="Freeform 3624"/>
              <p:cNvSpPr>
                <a:spLocks/>
              </p:cNvSpPr>
              <p:nvPr/>
            </p:nvSpPr>
            <p:spPr bwMode="auto">
              <a:xfrm>
                <a:off x="177297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89" name="Freeform 3625"/>
              <p:cNvSpPr>
                <a:spLocks/>
              </p:cNvSpPr>
              <p:nvPr/>
            </p:nvSpPr>
            <p:spPr bwMode="auto">
              <a:xfrm>
                <a:off x="177490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0" name="Freeform 3626"/>
              <p:cNvSpPr>
                <a:spLocks/>
              </p:cNvSpPr>
              <p:nvPr/>
            </p:nvSpPr>
            <p:spPr bwMode="auto">
              <a:xfrm>
                <a:off x="177586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1" name="Freeform 3627"/>
              <p:cNvSpPr>
                <a:spLocks/>
              </p:cNvSpPr>
              <p:nvPr/>
            </p:nvSpPr>
            <p:spPr bwMode="auto">
              <a:xfrm>
                <a:off x="177780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2" name="Freeform 3628"/>
              <p:cNvSpPr>
                <a:spLocks/>
              </p:cNvSpPr>
              <p:nvPr/>
            </p:nvSpPr>
            <p:spPr bwMode="auto">
              <a:xfrm>
                <a:off x="177973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3" name="Freeform 3629"/>
              <p:cNvSpPr>
                <a:spLocks/>
              </p:cNvSpPr>
              <p:nvPr/>
            </p:nvSpPr>
            <p:spPr bwMode="auto">
              <a:xfrm>
                <a:off x="178262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4" name="Freeform 3630"/>
              <p:cNvSpPr>
                <a:spLocks/>
              </p:cNvSpPr>
              <p:nvPr/>
            </p:nvSpPr>
            <p:spPr bwMode="auto">
              <a:xfrm>
                <a:off x="1786493"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5" name="Freeform 3631"/>
              <p:cNvSpPr>
                <a:spLocks/>
              </p:cNvSpPr>
              <p:nvPr/>
            </p:nvSpPr>
            <p:spPr bwMode="auto">
              <a:xfrm>
                <a:off x="179132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6" name="Freeform 3632"/>
              <p:cNvSpPr>
                <a:spLocks/>
              </p:cNvSpPr>
              <p:nvPr/>
            </p:nvSpPr>
            <p:spPr bwMode="auto">
              <a:xfrm>
                <a:off x="1792288"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7" name="Freeform 3633"/>
              <p:cNvSpPr>
                <a:spLocks/>
              </p:cNvSpPr>
              <p:nvPr/>
            </p:nvSpPr>
            <p:spPr bwMode="auto">
              <a:xfrm>
                <a:off x="180387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8" name="Freeform 3634"/>
              <p:cNvSpPr>
                <a:spLocks/>
              </p:cNvSpPr>
              <p:nvPr/>
            </p:nvSpPr>
            <p:spPr bwMode="auto">
              <a:xfrm>
                <a:off x="1806777"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299" name="Freeform 3635"/>
              <p:cNvSpPr>
                <a:spLocks/>
              </p:cNvSpPr>
              <p:nvPr/>
            </p:nvSpPr>
            <p:spPr bwMode="auto">
              <a:xfrm>
                <a:off x="181064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0" name="Freeform 3636"/>
              <p:cNvSpPr>
                <a:spLocks/>
              </p:cNvSpPr>
              <p:nvPr/>
            </p:nvSpPr>
            <p:spPr bwMode="auto">
              <a:xfrm>
                <a:off x="181353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1" name="Freeform 3637"/>
              <p:cNvSpPr>
                <a:spLocks/>
              </p:cNvSpPr>
              <p:nvPr/>
            </p:nvSpPr>
            <p:spPr bwMode="auto">
              <a:xfrm>
                <a:off x="181836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2" name="Freeform 3638"/>
              <p:cNvSpPr>
                <a:spLocks/>
              </p:cNvSpPr>
              <p:nvPr/>
            </p:nvSpPr>
            <p:spPr bwMode="auto">
              <a:xfrm>
                <a:off x="182029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3" name="Freeform 3639"/>
              <p:cNvSpPr>
                <a:spLocks/>
              </p:cNvSpPr>
              <p:nvPr/>
            </p:nvSpPr>
            <p:spPr bwMode="auto">
              <a:xfrm>
                <a:off x="182512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4" name="Freeform 3640"/>
              <p:cNvSpPr>
                <a:spLocks/>
              </p:cNvSpPr>
              <p:nvPr/>
            </p:nvSpPr>
            <p:spPr bwMode="auto">
              <a:xfrm>
                <a:off x="182802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5" name="Freeform 3641"/>
              <p:cNvSpPr>
                <a:spLocks/>
              </p:cNvSpPr>
              <p:nvPr/>
            </p:nvSpPr>
            <p:spPr bwMode="auto">
              <a:xfrm>
                <a:off x="183285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6" name="Freeform 3642"/>
              <p:cNvSpPr>
                <a:spLocks/>
              </p:cNvSpPr>
              <p:nvPr/>
            </p:nvSpPr>
            <p:spPr bwMode="auto">
              <a:xfrm>
                <a:off x="183961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7" name="Freeform 3643"/>
              <p:cNvSpPr>
                <a:spLocks/>
              </p:cNvSpPr>
              <p:nvPr/>
            </p:nvSpPr>
            <p:spPr bwMode="auto">
              <a:xfrm>
                <a:off x="1842515"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8" name="Freeform 3644"/>
              <p:cNvSpPr>
                <a:spLocks/>
              </p:cNvSpPr>
              <p:nvPr/>
            </p:nvSpPr>
            <p:spPr bwMode="auto">
              <a:xfrm>
                <a:off x="1849276"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09" name="Freeform 3645"/>
              <p:cNvSpPr>
                <a:spLocks/>
              </p:cNvSpPr>
              <p:nvPr/>
            </p:nvSpPr>
            <p:spPr bwMode="auto">
              <a:xfrm>
                <a:off x="185700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0" name="Freeform 3646"/>
              <p:cNvSpPr>
                <a:spLocks/>
              </p:cNvSpPr>
              <p:nvPr/>
            </p:nvSpPr>
            <p:spPr bwMode="auto">
              <a:xfrm>
                <a:off x="1861833" y="6705651"/>
                <a:ext cx="23182" cy="1083"/>
              </a:xfrm>
              <a:custGeom>
                <a:avLst/>
                <a:gdLst>
                  <a:gd name="T0" fmla="*/ 0 w 14"/>
                  <a:gd name="T1" fmla="*/ 0 h 1"/>
                  <a:gd name="T2" fmla="*/ 2147483647 w 14"/>
                  <a:gd name="T3" fmla="*/ 0 h 1"/>
                  <a:gd name="T4" fmla="*/ 2147483647 w 14"/>
                  <a:gd name="T5" fmla="*/ 0 h 1"/>
                  <a:gd name="T6" fmla="*/ 2147483647 w 14"/>
                  <a:gd name="T7" fmla="*/ 0 h 1"/>
                  <a:gd name="T8" fmla="*/ 2147483647 w 14"/>
                  <a:gd name="T9" fmla="*/ 0 h 1"/>
                  <a:gd name="T10" fmla="*/ 2147483647 w 14"/>
                  <a:gd name="T11" fmla="*/ 0 h 1"/>
                  <a:gd name="T12" fmla="*/ 2147483647 w 14"/>
                  <a:gd name="T13" fmla="*/ 0 h 1"/>
                  <a:gd name="T14" fmla="*/ 2147483647 w 14"/>
                  <a:gd name="T15" fmla="*/ 0 h 1"/>
                  <a:gd name="T16" fmla="*/ 2147483647 w 14"/>
                  <a:gd name="T17" fmla="*/ 0 h 1"/>
                  <a:gd name="T18" fmla="*/ 2147483647 w 14"/>
                  <a:gd name="T19" fmla="*/ 0 h 1"/>
                  <a:gd name="T20" fmla="*/ 2147483647 w 14"/>
                  <a:gd name="T21" fmla="*/ 0 h 1"/>
                  <a:gd name="T22" fmla="*/ 2147483647 w 14"/>
                  <a:gd name="T23" fmla="*/ 0 h 1"/>
                  <a:gd name="T24" fmla="*/ 2147483647 w 14"/>
                  <a:gd name="T25" fmla="*/ 0 h 1"/>
                  <a:gd name="T26" fmla="*/ 2147483647 w 14"/>
                  <a:gd name="T27" fmla="*/ 0 h 1"/>
                  <a:gd name="T28" fmla="*/ 2147483647 w 14"/>
                  <a:gd name="T29" fmla="*/ 0 h 1"/>
                  <a:gd name="T30" fmla="*/ 2147483647 w 14"/>
                  <a:gd name="T31" fmla="*/ 0 h 1"/>
                  <a:gd name="T32" fmla="*/ 2147483647 w 14"/>
                  <a:gd name="T33" fmla="*/ 0 h 1"/>
                  <a:gd name="T34" fmla="*/ 2147483647 w 14"/>
                  <a:gd name="T35" fmla="*/ 0 h 1"/>
                  <a:gd name="T36" fmla="*/ 2147483647 w 14"/>
                  <a:gd name="T37" fmla="*/ 0 h 1"/>
                  <a:gd name="T38" fmla="*/ 2147483647 w 14"/>
                  <a:gd name="T39" fmla="*/ 0 h 1"/>
                  <a:gd name="T40" fmla="*/ 2147483647 w 14"/>
                  <a:gd name="T41" fmla="*/ 0 h 1"/>
                  <a:gd name="T42" fmla="*/ 2147483647 w 14"/>
                  <a:gd name="T43" fmla="*/ 0 h 1"/>
                  <a:gd name="T44" fmla="*/ 2147483647 w 14"/>
                  <a:gd name="T45" fmla="*/ 0 h 1"/>
                  <a:gd name="T46" fmla="*/ 2147483647 w 14"/>
                  <a:gd name="T47" fmla="*/ 0 h 1"/>
                  <a:gd name="T48" fmla="*/ 2147483647 w 14"/>
                  <a:gd name="T49" fmla="*/ 0 h 1"/>
                  <a:gd name="T50" fmla="*/ 2147483647 w 14"/>
                  <a:gd name="T51" fmla="*/ 0 h 1"/>
                  <a:gd name="T52" fmla="*/ 2147483647 w 14"/>
                  <a:gd name="T53" fmla="*/ 0 h 1"/>
                  <a:gd name="T54" fmla="*/ 2147483647 w 14"/>
                  <a:gd name="T55" fmla="*/ 0 h 1"/>
                  <a:gd name="T56" fmla="*/ 2147483647 w 14"/>
                  <a:gd name="T57" fmla="*/ 0 h 1"/>
                  <a:gd name="T58" fmla="*/ 2147483647 w 14"/>
                  <a:gd name="T59" fmla="*/ 0 h 1"/>
                  <a:gd name="T60" fmla="*/ 2147483647 w 14"/>
                  <a:gd name="T61" fmla="*/ 0 h 1"/>
                  <a:gd name="T62" fmla="*/ 2147483647 w 14"/>
                  <a:gd name="T63" fmla="*/ 0 h 1"/>
                  <a:gd name="T64" fmla="*/ 2147483647 w 14"/>
                  <a:gd name="T65" fmla="*/ 0 h 1"/>
                  <a:gd name="T66" fmla="*/ 2147483647 w 14"/>
                  <a:gd name="T67" fmla="*/ 0 h 1"/>
                  <a:gd name="T68" fmla="*/ 2147483647 w 14"/>
                  <a:gd name="T69" fmla="*/ 0 h 1"/>
                  <a:gd name="T70" fmla="*/ 2147483647 w 14"/>
                  <a:gd name="T71" fmla="*/ 0 h 1"/>
                  <a:gd name="T72" fmla="*/ 2147483647 w 14"/>
                  <a:gd name="T73" fmla="*/ 0 h 1"/>
                  <a:gd name="T74" fmla="*/ 2147483647 w 14"/>
                  <a:gd name="T75" fmla="*/ 0 h 1"/>
                  <a:gd name="T76" fmla="*/ 2147483647 w 14"/>
                  <a:gd name="T77" fmla="*/ 0 h 1"/>
                  <a:gd name="T78" fmla="*/ 2147483647 w 14"/>
                  <a:gd name="T79" fmla="*/ 0 h 1"/>
                  <a:gd name="T80" fmla="*/ 2147483647 w 14"/>
                  <a:gd name="T81" fmla="*/ 0 h 1"/>
                  <a:gd name="T82" fmla="*/ 2147483647 w 14"/>
                  <a:gd name="T83" fmla="*/ 0 h 1"/>
                  <a:gd name="T84" fmla="*/ 2147483647 w 14"/>
                  <a:gd name="T85" fmla="*/ 0 h 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1" name="Freeform 3647"/>
              <p:cNvSpPr>
                <a:spLocks/>
              </p:cNvSpPr>
              <p:nvPr/>
            </p:nvSpPr>
            <p:spPr bwMode="auto">
              <a:xfrm>
                <a:off x="1885015"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2" name="Freeform 3648"/>
              <p:cNvSpPr>
                <a:spLocks/>
              </p:cNvSpPr>
              <p:nvPr/>
            </p:nvSpPr>
            <p:spPr bwMode="auto">
              <a:xfrm>
                <a:off x="189274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3" name="Freeform 3649"/>
              <p:cNvSpPr>
                <a:spLocks/>
              </p:cNvSpPr>
              <p:nvPr/>
            </p:nvSpPr>
            <p:spPr bwMode="auto">
              <a:xfrm>
                <a:off x="189467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4" name="Freeform 3650"/>
              <p:cNvSpPr>
                <a:spLocks/>
              </p:cNvSpPr>
              <p:nvPr/>
            </p:nvSpPr>
            <p:spPr bwMode="auto">
              <a:xfrm>
                <a:off x="189660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5" name="Freeform 3651"/>
              <p:cNvSpPr>
                <a:spLocks/>
              </p:cNvSpPr>
              <p:nvPr/>
            </p:nvSpPr>
            <p:spPr bwMode="auto">
              <a:xfrm>
                <a:off x="1901435"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6" name="Freeform 3652"/>
              <p:cNvSpPr>
                <a:spLocks/>
              </p:cNvSpPr>
              <p:nvPr/>
            </p:nvSpPr>
            <p:spPr bwMode="auto">
              <a:xfrm>
                <a:off x="190240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7" name="Freeform 3653"/>
              <p:cNvSpPr>
                <a:spLocks/>
              </p:cNvSpPr>
              <p:nvPr/>
            </p:nvSpPr>
            <p:spPr bwMode="auto">
              <a:xfrm>
                <a:off x="190433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8" name="Freeform 3654"/>
              <p:cNvSpPr>
                <a:spLocks/>
              </p:cNvSpPr>
              <p:nvPr/>
            </p:nvSpPr>
            <p:spPr bwMode="auto">
              <a:xfrm>
                <a:off x="190626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19" name="Freeform 3655"/>
              <p:cNvSpPr>
                <a:spLocks/>
              </p:cNvSpPr>
              <p:nvPr/>
            </p:nvSpPr>
            <p:spPr bwMode="auto">
              <a:xfrm>
                <a:off x="190916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0" name="Freeform 3656"/>
              <p:cNvSpPr>
                <a:spLocks/>
              </p:cNvSpPr>
              <p:nvPr/>
            </p:nvSpPr>
            <p:spPr bwMode="auto">
              <a:xfrm>
                <a:off x="191109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1" name="Freeform 3657"/>
              <p:cNvSpPr>
                <a:spLocks/>
              </p:cNvSpPr>
              <p:nvPr/>
            </p:nvSpPr>
            <p:spPr bwMode="auto">
              <a:xfrm>
                <a:off x="191206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2" name="Freeform 3658"/>
              <p:cNvSpPr>
                <a:spLocks/>
              </p:cNvSpPr>
              <p:nvPr/>
            </p:nvSpPr>
            <p:spPr bwMode="auto">
              <a:xfrm>
                <a:off x="191399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3" name="Freeform 3659"/>
              <p:cNvSpPr>
                <a:spLocks/>
              </p:cNvSpPr>
              <p:nvPr/>
            </p:nvSpPr>
            <p:spPr bwMode="auto">
              <a:xfrm>
                <a:off x="191882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4" name="Freeform 3660"/>
              <p:cNvSpPr>
                <a:spLocks/>
              </p:cNvSpPr>
              <p:nvPr/>
            </p:nvSpPr>
            <p:spPr bwMode="auto">
              <a:xfrm>
                <a:off x="192075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5" name="Freeform 3661"/>
              <p:cNvSpPr>
                <a:spLocks/>
              </p:cNvSpPr>
              <p:nvPr/>
            </p:nvSpPr>
            <p:spPr bwMode="auto">
              <a:xfrm>
                <a:off x="192751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6" name="Freeform 3662"/>
              <p:cNvSpPr>
                <a:spLocks/>
              </p:cNvSpPr>
              <p:nvPr/>
            </p:nvSpPr>
            <p:spPr bwMode="auto">
              <a:xfrm>
                <a:off x="1932345"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7" name="Freeform 3663"/>
              <p:cNvSpPr>
                <a:spLocks/>
              </p:cNvSpPr>
              <p:nvPr/>
            </p:nvSpPr>
            <p:spPr bwMode="auto">
              <a:xfrm>
                <a:off x="194200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8" name="Freeform 3664"/>
              <p:cNvSpPr>
                <a:spLocks/>
              </p:cNvSpPr>
              <p:nvPr/>
            </p:nvSpPr>
            <p:spPr bwMode="auto">
              <a:xfrm>
                <a:off x="1942970"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29" name="Freeform 3665"/>
              <p:cNvSpPr>
                <a:spLocks/>
              </p:cNvSpPr>
              <p:nvPr/>
            </p:nvSpPr>
            <p:spPr bwMode="auto">
              <a:xfrm>
                <a:off x="1947800"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0" name="Freeform 3666"/>
              <p:cNvSpPr>
                <a:spLocks/>
              </p:cNvSpPr>
              <p:nvPr/>
            </p:nvSpPr>
            <p:spPr bwMode="auto">
              <a:xfrm>
                <a:off x="1956492"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1" name="Freeform 3667"/>
              <p:cNvSpPr>
                <a:spLocks/>
              </p:cNvSpPr>
              <p:nvPr/>
            </p:nvSpPr>
            <p:spPr bwMode="auto">
              <a:xfrm>
                <a:off x="1962288"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2" name="Freeform 3668"/>
              <p:cNvSpPr>
                <a:spLocks/>
              </p:cNvSpPr>
              <p:nvPr/>
            </p:nvSpPr>
            <p:spPr bwMode="auto">
              <a:xfrm>
                <a:off x="196615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3" name="Freeform 3669"/>
              <p:cNvSpPr>
                <a:spLocks/>
              </p:cNvSpPr>
              <p:nvPr/>
            </p:nvSpPr>
            <p:spPr bwMode="auto">
              <a:xfrm>
                <a:off x="196904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4" name="Freeform 3670"/>
              <p:cNvSpPr>
                <a:spLocks/>
              </p:cNvSpPr>
              <p:nvPr/>
            </p:nvSpPr>
            <p:spPr bwMode="auto">
              <a:xfrm>
                <a:off x="197387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5" name="Freeform 3671"/>
              <p:cNvSpPr>
                <a:spLocks/>
              </p:cNvSpPr>
              <p:nvPr/>
            </p:nvSpPr>
            <p:spPr bwMode="auto">
              <a:xfrm>
                <a:off x="197774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6" name="Freeform 3672"/>
              <p:cNvSpPr>
                <a:spLocks/>
              </p:cNvSpPr>
              <p:nvPr/>
            </p:nvSpPr>
            <p:spPr bwMode="auto">
              <a:xfrm>
                <a:off x="1980640"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7" name="Freeform 3673"/>
              <p:cNvSpPr>
                <a:spLocks/>
              </p:cNvSpPr>
              <p:nvPr/>
            </p:nvSpPr>
            <p:spPr bwMode="auto">
              <a:xfrm>
                <a:off x="198546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8" name="Freeform 3674"/>
              <p:cNvSpPr>
                <a:spLocks/>
              </p:cNvSpPr>
              <p:nvPr/>
            </p:nvSpPr>
            <p:spPr bwMode="auto">
              <a:xfrm>
                <a:off x="1987401"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39" name="Freeform 3675"/>
              <p:cNvSpPr>
                <a:spLocks/>
              </p:cNvSpPr>
              <p:nvPr/>
            </p:nvSpPr>
            <p:spPr bwMode="auto">
              <a:xfrm>
                <a:off x="199319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0" name="Freeform 3676"/>
              <p:cNvSpPr>
                <a:spLocks/>
              </p:cNvSpPr>
              <p:nvPr/>
            </p:nvSpPr>
            <p:spPr bwMode="auto">
              <a:xfrm>
                <a:off x="199512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1" name="Freeform 3677"/>
              <p:cNvSpPr>
                <a:spLocks/>
              </p:cNvSpPr>
              <p:nvPr/>
            </p:nvSpPr>
            <p:spPr bwMode="auto">
              <a:xfrm>
                <a:off x="199802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2" name="Freeform 3678"/>
              <p:cNvSpPr>
                <a:spLocks/>
              </p:cNvSpPr>
              <p:nvPr/>
            </p:nvSpPr>
            <p:spPr bwMode="auto">
              <a:xfrm>
                <a:off x="200285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3" name="Freeform 3679"/>
              <p:cNvSpPr>
                <a:spLocks/>
              </p:cNvSpPr>
              <p:nvPr/>
            </p:nvSpPr>
            <p:spPr bwMode="auto">
              <a:xfrm>
                <a:off x="2004788"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4" name="Freeform 3680"/>
              <p:cNvSpPr>
                <a:spLocks/>
              </p:cNvSpPr>
              <p:nvPr/>
            </p:nvSpPr>
            <p:spPr bwMode="auto">
              <a:xfrm>
                <a:off x="2014446" y="6705651"/>
                <a:ext cx="16421" cy="1083"/>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5" name="Freeform 3681"/>
              <p:cNvSpPr>
                <a:spLocks/>
              </p:cNvSpPr>
              <p:nvPr/>
            </p:nvSpPr>
            <p:spPr bwMode="auto">
              <a:xfrm>
                <a:off x="203086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6" name="Freeform 3682"/>
              <p:cNvSpPr>
                <a:spLocks/>
              </p:cNvSpPr>
              <p:nvPr/>
            </p:nvSpPr>
            <p:spPr bwMode="auto">
              <a:xfrm>
                <a:off x="203279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7" name="Freeform 3683"/>
              <p:cNvSpPr>
                <a:spLocks/>
              </p:cNvSpPr>
              <p:nvPr/>
            </p:nvSpPr>
            <p:spPr bwMode="auto">
              <a:xfrm>
                <a:off x="2035696"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8" name="Freeform 3684"/>
              <p:cNvSpPr>
                <a:spLocks/>
              </p:cNvSpPr>
              <p:nvPr/>
            </p:nvSpPr>
            <p:spPr bwMode="auto">
              <a:xfrm>
                <a:off x="2043423" y="6705651"/>
                <a:ext cx="16421" cy="1083"/>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49" name="Freeform 3685"/>
              <p:cNvSpPr>
                <a:spLocks/>
              </p:cNvSpPr>
              <p:nvPr/>
            </p:nvSpPr>
            <p:spPr bwMode="auto">
              <a:xfrm>
                <a:off x="205984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0" name="Freeform 3686"/>
              <p:cNvSpPr>
                <a:spLocks/>
              </p:cNvSpPr>
              <p:nvPr/>
            </p:nvSpPr>
            <p:spPr bwMode="auto">
              <a:xfrm>
                <a:off x="2062742" y="6705651"/>
                <a:ext cx="5795"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1" name="Freeform 3687"/>
              <p:cNvSpPr>
                <a:spLocks/>
              </p:cNvSpPr>
              <p:nvPr/>
            </p:nvSpPr>
            <p:spPr bwMode="auto">
              <a:xfrm>
                <a:off x="206853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2" name="Freeform 3688"/>
              <p:cNvSpPr>
                <a:spLocks/>
              </p:cNvSpPr>
              <p:nvPr/>
            </p:nvSpPr>
            <p:spPr bwMode="auto">
              <a:xfrm>
                <a:off x="2071435"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3" name="Freeform 3689"/>
              <p:cNvSpPr>
                <a:spLocks/>
              </p:cNvSpPr>
              <p:nvPr/>
            </p:nvSpPr>
            <p:spPr bwMode="auto">
              <a:xfrm>
                <a:off x="2081093"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4" name="Freeform 3690"/>
              <p:cNvSpPr>
                <a:spLocks/>
              </p:cNvSpPr>
              <p:nvPr/>
            </p:nvSpPr>
            <p:spPr bwMode="auto">
              <a:xfrm>
                <a:off x="2088820"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5" name="Freeform 3691"/>
              <p:cNvSpPr>
                <a:spLocks/>
              </p:cNvSpPr>
              <p:nvPr/>
            </p:nvSpPr>
            <p:spPr bwMode="auto">
              <a:xfrm>
                <a:off x="209558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6" name="Freeform 3692"/>
              <p:cNvSpPr>
                <a:spLocks/>
              </p:cNvSpPr>
              <p:nvPr/>
            </p:nvSpPr>
            <p:spPr bwMode="auto">
              <a:xfrm>
                <a:off x="209848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7" name="Freeform 3693"/>
              <p:cNvSpPr>
                <a:spLocks/>
              </p:cNvSpPr>
              <p:nvPr/>
            </p:nvSpPr>
            <p:spPr bwMode="auto">
              <a:xfrm>
                <a:off x="210234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8" name="Freeform 3694"/>
              <p:cNvSpPr>
                <a:spLocks/>
              </p:cNvSpPr>
              <p:nvPr/>
            </p:nvSpPr>
            <p:spPr bwMode="auto">
              <a:xfrm>
                <a:off x="210330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59" name="Freeform 3695"/>
              <p:cNvSpPr>
                <a:spLocks/>
              </p:cNvSpPr>
              <p:nvPr/>
            </p:nvSpPr>
            <p:spPr bwMode="auto">
              <a:xfrm>
                <a:off x="2105241"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0" name="Freeform 3696"/>
              <p:cNvSpPr>
                <a:spLocks/>
              </p:cNvSpPr>
              <p:nvPr/>
            </p:nvSpPr>
            <p:spPr bwMode="auto">
              <a:xfrm>
                <a:off x="211200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1" name="Freeform 3697"/>
              <p:cNvSpPr>
                <a:spLocks/>
              </p:cNvSpPr>
              <p:nvPr/>
            </p:nvSpPr>
            <p:spPr bwMode="auto">
              <a:xfrm>
                <a:off x="211393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2" name="Freeform 3698"/>
              <p:cNvSpPr>
                <a:spLocks/>
              </p:cNvSpPr>
              <p:nvPr/>
            </p:nvSpPr>
            <p:spPr bwMode="auto">
              <a:xfrm>
                <a:off x="2114900"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3" name="Freeform 3699"/>
              <p:cNvSpPr>
                <a:spLocks/>
              </p:cNvSpPr>
              <p:nvPr/>
            </p:nvSpPr>
            <p:spPr bwMode="auto">
              <a:xfrm>
                <a:off x="2126491"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4" name="Freeform 3700"/>
              <p:cNvSpPr>
                <a:spLocks/>
              </p:cNvSpPr>
              <p:nvPr/>
            </p:nvSpPr>
            <p:spPr bwMode="auto">
              <a:xfrm>
                <a:off x="213615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5" name="Freeform 3701"/>
              <p:cNvSpPr>
                <a:spLocks/>
              </p:cNvSpPr>
              <p:nvPr/>
            </p:nvSpPr>
            <p:spPr bwMode="auto">
              <a:xfrm>
                <a:off x="213904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6" name="Freeform 3702"/>
              <p:cNvSpPr>
                <a:spLocks/>
              </p:cNvSpPr>
              <p:nvPr/>
            </p:nvSpPr>
            <p:spPr bwMode="auto">
              <a:xfrm>
                <a:off x="214387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7" name="Freeform 3703"/>
              <p:cNvSpPr>
                <a:spLocks/>
              </p:cNvSpPr>
              <p:nvPr/>
            </p:nvSpPr>
            <p:spPr bwMode="auto">
              <a:xfrm>
                <a:off x="214870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8" name="Freeform 3704"/>
              <p:cNvSpPr>
                <a:spLocks/>
              </p:cNvSpPr>
              <p:nvPr/>
            </p:nvSpPr>
            <p:spPr bwMode="auto">
              <a:xfrm>
                <a:off x="215546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69" name="Freeform 3705"/>
              <p:cNvSpPr>
                <a:spLocks/>
              </p:cNvSpPr>
              <p:nvPr/>
            </p:nvSpPr>
            <p:spPr bwMode="auto">
              <a:xfrm>
                <a:off x="216029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0" name="Freeform 3706"/>
              <p:cNvSpPr>
                <a:spLocks/>
              </p:cNvSpPr>
              <p:nvPr/>
            </p:nvSpPr>
            <p:spPr bwMode="auto">
              <a:xfrm>
                <a:off x="216222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1" name="Freeform 3707"/>
              <p:cNvSpPr>
                <a:spLocks/>
              </p:cNvSpPr>
              <p:nvPr/>
            </p:nvSpPr>
            <p:spPr bwMode="auto">
              <a:xfrm>
                <a:off x="2164161"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2" name="Freeform 3708"/>
              <p:cNvSpPr>
                <a:spLocks/>
              </p:cNvSpPr>
              <p:nvPr/>
            </p:nvSpPr>
            <p:spPr bwMode="auto">
              <a:xfrm>
                <a:off x="2169956"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3" name="Freeform 3709"/>
              <p:cNvSpPr>
                <a:spLocks/>
              </p:cNvSpPr>
              <p:nvPr/>
            </p:nvSpPr>
            <p:spPr bwMode="auto">
              <a:xfrm>
                <a:off x="2173820"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4" name="Freeform 3710"/>
              <p:cNvSpPr>
                <a:spLocks/>
              </p:cNvSpPr>
              <p:nvPr/>
            </p:nvSpPr>
            <p:spPr bwMode="auto">
              <a:xfrm>
                <a:off x="2181547"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5" name="Freeform 3711"/>
              <p:cNvSpPr>
                <a:spLocks/>
              </p:cNvSpPr>
              <p:nvPr/>
            </p:nvSpPr>
            <p:spPr bwMode="auto">
              <a:xfrm>
                <a:off x="2193138" y="6705651"/>
                <a:ext cx="12556" cy="1083"/>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6" name="Freeform 3712"/>
              <p:cNvSpPr>
                <a:spLocks/>
              </p:cNvSpPr>
              <p:nvPr/>
            </p:nvSpPr>
            <p:spPr bwMode="auto">
              <a:xfrm>
                <a:off x="220569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7" name="Freeform 3713"/>
              <p:cNvSpPr>
                <a:spLocks/>
              </p:cNvSpPr>
              <p:nvPr/>
            </p:nvSpPr>
            <p:spPr bwMode="auto">
              <a:xfrm>
                <a:off x="220762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8" name="Freeform 3714"/>
              <p:cNvSpPr>
                <a:spLocks/>
              </p:cNvSpPr>
              <p:nvPr/>
            </p:nvSpPr>
            <p:spPr bwMode="auto">
              <a:xfrm>
                <a:off x="2209558"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79" name="Freeform 3715"/>
              <p:cNvSpPr>
                <a:spLocks/>
              </p:cNvSpPr>
              <p:nvPr/>
            </p:nvSpPr>
            <p:spPr bwMode="auto">
              <a:xfrm>
                <a:off x="221052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0" name="Freeform 3716"/>
              <p:cNvSpPr>
                <a:spLocks/>
              </p:cNvSpPr>
              <p:nvPr/>
            </p:nvSpPr>
            <p:spPr bwMode="auto">
              <a:xfrm>
                <a:off x="221245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1" name="Freeform 3717"/>
              <p:cNvSpPr>
                <a:spLocks/>
              </p:cNvSpPr>
              <p:nvPr/>
            </p:nvSpPr>
            <p:spPr bwMode="auto">
              <a:xfrm>
                <a:off x="221728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2" name="Freeform 3718"/>
              <p:cNvSpPr>
                <a:spLocks/>
              </p:cNvSpPr>
              <p:nvPr/>
            </p:nvSpPr>
            <p:spPr bwMode="auto">
              <a:xfrm>
                <a:off x="221921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3" name="Freeform 3719"/>
              <p:cNvSpPr>
                <a:spLocks/>
              </p:cNvSpPr>
              <p:nvPr/>
            </p:nvSpPr>
            <p:spPr bwMode="auto">
              <a:xfrm>
                <a:off x="222211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4" name="Freeform 3720"/>
              <p:cNvSpPr>
                <a:spLocks/>
              </p:cNvSpPr>
              <p:nvPr/>
            </p:nvSpPr>
            <p:spPr bwMode="auto">
              <a:xfrm>
                <a:off x="222694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5" name="Freeform 3721"/>
              <p:cNvSpPr>
                <a:spLocks/>
              </p:cNvSpPr>
              <p:nvPr/>
            </p:nvSpPr>
            <p:spPr bwMode="auto">
              <a:xfrm>
                <a:off x="222984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6" name="Freeform 3722"/>
              <p:cNvSpPr>
                <a:spLocks/>
              </p:cNvSpPr>
              <p:nvPr/>
            </p:nvSpPr>
            <p:spPr bwMode="auto">
              <a:xfrm>
                <a:off x="223177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7" name="Freeform 3723"/>
              <p:cNvSpPr>
                <a:spLocks/>
              </p:cNvSpPr>
              <p:nvPr/>
            </p:nvSpPr>
            <p:spPr bwMode="auto">
              <a:xfrm>
                <a:off x="2234671"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8" name="Freeform 3724"/>
              <p:cNvSpPr>
                <a:spLocks/>
              </p:cNvSpPr>
              <p:nvPr/>
            </p:nvSpPr>
            <p:spPr bwMode="auto">
              <a:xfrm>
                <a:off x="224433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89" name="Freeform 3725"/>
              <p:cNvSpPr>
                <a:spLocks/>
              </p:cNvSpPr>
              <p:nvPr/>
            </p:nvSpPr>
            <p:spPr bwMode="auto">
              <a:xfrm>
                <a:off x="2246263"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0" name="Freeform 3726"/>
              <p:cNvSpPr>
                <a:spLocks/>
              </p:cNvSpPr>
              <p:nvPr/>
            </p:nvSpPr>
            <p:spPr bwMode="auto">
              <a:xfrm>
                <a:off x="2255921"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1" name="Freeform 3727"/>
              <p:cNvSpPr>
                <a:spLocks/>
              </p:cNvSpPr>
              <p:nvPr/>
            </p:nvSpPr>
            <p:spPr bwMode="auto">
              <a:xfrm>
                <a:off x="226461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2" name="Freeform 3728"/>
              <p:cNvSpPr>
                <a:spLocks/>
              </p:cNvSpPr>
              <p:nvPr/>
            </p:nvSpPr>
            <p:spPr bwMode="auto">
              <a:xfrm>
                <a:off x="2265580"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3" name="Freeform 3729"/>
              <p:cNvSpPr>
                <a:spLocks/>
              </p:cNvSpPr>
              <p:nvPr/>
            </p:nvSpPr>
            <p:spPr bwMode="auto">
              <a:xfrm>
                <a:off x="227234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4" name="Freeform 3730"/>
              <p:cNvSpPr>
                <a:spLocks/>
              </p:cNvSpPr>
              <p:nvPr/>
            </p:nvSpPr>
            <p:spPr bwMode="auto">
              <a:xfrm>
                <a:off x="227524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5" name="Freeform 3731"/>
              <p:cNvSpPr>
                <a:spLocks/>
              </p:cNvSpPr>
              <p:nvPr/>
            </p:nvSpPr>
            <p:spPr bwMode="auto">
              <a:xfrm>
                <a:off x="227910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6" name="Freeform 3732"/>
              <p:cNvSpPr>
                <a:spLocks/>
              </p:cNvSpPr>
              <p:nvPr/>
            </p:nvSpPr>
            <p:spPr bwMode="auto">
              <a:xfrm>
                <a:off x="2280069"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7" name="Freeform 3733"/>
              <p:cNvSpPr>
                <a:spLocks/>
              </p:cNvSpPr>
              <p:nvPr/>
            </p:nvSpPr>
            <p:spPr bwMode="auto">
              <a:xfrm>
                <a:off x="228683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8" name="Freeform 3734"/>
              <p:cNvSpPr>
                <a:spLocks/>
              </p:cNvSpPr>
              <p:nvPr/>
            </p:nvSpPr>
            <p:spPr bwMode="auto">
              <a:xfrm>
                <a:off x="228972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399" name="Freeform 3735"/>
              <p:cNvSpPr>
                <a:spLocks/>
              </p:cNvSpPr>
              <p:nvPr/>
            </p:nvSpPr>
            <p:spPr bwMode="auto">
              <a:xfrm>
                <a:off x="229166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0" name="Freeform 3736"/>
              <p:cNvSpPr>
                <a:spLocks/>
              </p:cNvSpPr>
              <p:nvPr/>
            </p:nvSpPr>
            <p:spPr bwMode="auto">
              <a:xfrm>
                <a:off x="2293591"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1" name="Freeform 3737"/>
              <p:cNvSpPr>
                <a:spLocks/>
              </p:cNvSpPr>
              <p:nvPr/>
            </p:nvSpPr>
            <p:spPr bwMode="auto">
              <a:xfrm>
                <a:off x="2299387"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2" name="Freeform 3738"/>
              <p:cNvSpPr>
                <a:spLocks/>
              </p:cNvSpPr>
              <p:nvPr/>
            </p:nvSpPr>
            <p:spPr bwMode="auto">
              <a:xfrm>
                <a:off x="2306148"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3" name="Freeform 3739"/>
              <p:cNvSpPr>
                <a:spLocks/>
              </p:cNvSpPr>
              <p:nvPr/>
            </p:nvSpPr>
            <p:spPr bwMode="auto">
              <a:xfrm>
                <a:off x="2310012"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4" name="Freeform 3740"/>
              <p:cNvSpPr>
                <a:spLocks/>
              </p:cNvSpPr>
              <p:nvPr/>
            </p:nvSpPr>
            <p:spPr bwMode="auto">
              <a:xfrm>
                <a:off x="231773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5" name="Freeform 3741"/>
              <p:cNvSpPr>
                <a:spLocks/>
              </p:cNvSpPr>
              <p:nvPr/>
            </p:nvSpPr>
            <p:spPr bwMode="auto">
              <a:xfrm>
                <a:off x="2322568"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6" name="Freeform 3742"/>
              <p:cNvSpPr>
                <a:spLocks/>
              </p:cNvSpPr>
              <p:nvPr/>
            </p:nvSpPr>
            <p:spPr bwMode="auto">
              <a:xfrm>
                <a:off x="233029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7" name="Freeform 3743"/>
              <p:cNvSpPr>
                <a:spLocks/>
              </p:cNvSpPr>
              <p:nvPr/>
            </p:nvSpPr>
            <p:spPr bwMode="auto">
              <a:xfrm>
                <a:off x="2337057"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8" name="Freeform 3744"/>
              <p:cNvSpPr>
                <a:spLocks/>
              </p:cNvSpPr>
              <p:nvPr/>
            </p:nvSpPr>
            <p:spPr bwMode="auto">
              <a:xfrm>
                <a:off x="234864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09" name="Freeform 3745"/>
              <p:cNvSpPr>
                <a:spLocks/>
              </p:cNvSpPr>
              <p:nvPr/>
            </p:nvSpPr>
            <p:spPr bwMode="auto">
              <a:xfrm>
                <a:off x="235154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0" name="Freeform 3746"/>
              <p:cNvSpPr>
                <a:spLocks/>
              </p:cNvSpPr>
              <p:nvPr/>
            </p:nvSpPr>
            <p:spPr bwMode="auto">
              <a:xfrm>
                <a:off x="235347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1" name="Freeform 3747"/>
              <p:cNvSpPr>
                <a:spLocks/>
              </p:cNvSpPr>
              <p:nvPr/>
            </p:nvSpPr>
            <p:spPr bwMode="auto">
              <a:xfrm>
                <a:off x="2356375"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2" name="Freeform 3748"/>
              <p:cNvSpPr>
                <a:spLocks/>
              </p:cNvSpPr>
              <p:nvPr/>
            </p:nvSpPr>
            <p:spPr bwMode="auto">
              <a:xfrm>
                <a:off x="236313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3" name="Freeform 3749"/>
              <p:cNvSpPr>
                <a:spLocks/>
              </p:cNvSpPr>
              <p:nvPr/>
            </p:nvSpPr>
            <p:spPr bwMode="auto">
              <a:xfrm>
                <a:off x="236796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4" name="Freeform 3750"/>
              <p:cNvSpPr>
                <a:spLocks/>
              </p:cNvSpPr>
              <p:nvPr/>
            </p:nvSpPr>
            <p:spPr bwMode="auto">
              <a:xfrm>
                <a:off x="237472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5" name="Freeform 3751"/>
              <p:cNvSpPr>
                <a:spLocks/>
              </p:cNvSpPr>
              <p:nvPr/>
            </p:nvSpPr>
            <p:spPr bwMode="auto">
              <a:xfrm>
                <a:off x="2379557"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6" name="Freeform 3752"/>
              <p:cNvSpPr>
                <a:spLocks/>
              </p:cNvSpPr>
              <p:nvPr/>
            </p:nvSpPr>
            <p:spPr bwMode="auto">
              <a:xfrm>
                <a:off x="2380522"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7" name="Freeform 3753"/>
              <p:cNvSpPr>
                <a:spLocks/>
              </p:cNvSpPr>
              <p:nvPr/>
            </p:nvSpPr>
            <p:spPr bwMode="auto">
              <a:xfrm>
                <a:off x="2390182" y="6705651"/>
                <a:ext cx="5795"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8" name="Freeform 3754"/>
              <p:cNvSpPr>
                <a:spLocks/>
              </p:cNvSpPr>
              <p:nvPr/>
            </p:nvSpPr>
            <p:spPr bwMode="auto">
              <a:xfrm>
                <a:off x="2395977"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19" name="Freeform 3755"/>
              <p:cNvSpPr>
                <a:spLocks/>
              </p:cNvSpPr>
              <p:nvPr/>
            </p:nvSpPr>
            <p:spPr bwMode="auto">
              <a:xfrm>
                <a:off x="2405636"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0" name="Freeform 3756"/>
              <p:cNvSpPr>
                <a:spLocks/>
              </p:cNvSpPr>
              <p:nvPr/>
            </p:nvSpPr>
            <p:spPr bwMode="auto">
              <a:xfrm>
                <a:off x="2411431"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1" name="Freeform 3757"/>
              <p:cNvSpPr>
                <a:spLocks/>
              </p:cNvSpPr>
              <p:nvPr/>
            </p:nvSpPr>
            <p:spPr bwMode="auto">
              <a:xfrm>
                <a:off x="241819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2" name="Freeform 3758"/>
              <p:cNvSpPr>
                <a:spLocks/>
              </p:cNvSpPr>
              <p:nvPr/>
            </p:nvSpPr>
            <p:spPr bwMode="auto">
              <a:xfrm>
                <a:off x="2421091"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3" name="Freeform 3759"/>
              <p:cNvSpPr>
                <a:spLocks/>
              </p:cNvSpPr>
              <p:nvPr/>
            </p:nvSpPr>
            <p:spPr bwMode="auto">
              <a:xfrm>
                <a:off x="242495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4" name="Freeform 3760"/>
              <p:cNvSpPr>
                <a:spLocks/>
              </p:cNvSpPr>
              <p:nvPr/>
            </p:nvSpPr>
            <p:spPr bwMode="auto">
              <a:xfrm>
                <a:off x="2429783"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5" name="Freeform 3761"/>
              <p:cNvSpPr>
                <a:spLocks/>
              </p:cNvSpPr>
              <p:nvPr/>
            </p:nvSpPr>
            <p:spPr bwMode="auto">
              <a:xfrm>
                <a:off x="2434613"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6" name="Freeform 3762"/>
              <p:cNvSpPr>
                <a:spLocks/>
              </p:cNvSpPr>
              <p:nvPr/>
            </p:nvSpPr>
            <p:spPr bwMode="auto">
              <a:xfrm>
                <a:off x="2444272"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7" name="Freeform 3763"/>
              <p:cNvSpPr>
                <a:spLocks/>
              </p:cNvSpPr>
              <p:nvPr/>
            </p:nvSpPr>
            <p:spPr bwMode="auto">
              <a:xfrm>
                <a:off x="245199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8" name="Freeform 3764"/>
              <p:cNvSpPr>
                <a:spLocks/>
              </p:cNvSpPr>
              <p:nvPr/>
            </p:nvSpPr>
            <p:spPr bwMode="auto">
              <a:xfrm>
                <a:off x="2455863"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29" name="Freeform 3765"/>
              <p:cNvSpPr>
                <a:spLocks/>
              </p:cNvSpPr>
              <p:nvPr/>
            </p:nvSpPr>
            <p:spPr bwMode="auto">
              <a:xfrm>
                <a:off x="2460692"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0" name="Freeform 3766"/>
              <p:cNvSpPr>
                <a:spLocks/>
              </p:cNvSpPr>
              <p:nvPr/>
            </p:nvSpPr>
            <p:spPr bwMode="auto">
              <a:xfrm>
                <a:off x="247035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1" name="Freeform 3767"/>
              <p:cNvSpPr>
                <a:spLocks/>
              </p:cNvSpPr>
              <p:nvPr/>
            </p:nvSpPr>
            <p:spPr bwMode="auto">
              <a:xfrm>
                <a:off x="2475180"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2" name="Freeform 3768"/>
              <p:cNvSpPr>
                <a:spLocks/>
              </p:cNvSpPr>
              <p:nvPr/>
            </p:nvSpPr>
            <p:spPr bwMode="auto">
              <a:xfrm>
                <a:off x="247614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3" name="Freeform 3769"/>
              <p:cNvSpPr>
                <a:spLocks/>
              </p:cNvSpPr>
              <p:nvPr/>
            </p:nvSpPr>
            <p:spPr bwMode="auto">
              <a:xfrm>
                <a:off x="247807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4" name="Freeform 3770"/>
              <p:cNvSpPr>
                <a:spLocks/>
              </p:cNvSpPr>
              <p:nvPr/>
            </p:nvSpPr>
            <p:spPr bwMode="auto">
              <a:xfrm>
                <a:off x="248097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5" name="Freeform 3771"/>
              <p:cNvSpPr>
                <a:spLocks/>
              </p:cNvSpPr>
              <p:nvPr/>
            </p:nvSpPr>
            <p:spPr bwMode="auto">
              <a:xfrm>
                <a:off x="248290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6" name="Freeform 3772"/>
              <p:cNvSpPr>
                <a:spLocks/>
              </p:cNvSpPr>
              <p:nvPr/>
            </p:nvSpPr>
            <p:spPr bwMode="auto">
              <a:xfrm>
                <a:off x="248484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7" name="Freeform 3773"/>
              <p:cNvSpPr>
                <a:spLocks/>
              </p:cNvSpPr>
              <p:nvPr/>
            </p:nvSpPr>
            <p:spPr bwMode="auto">
              <a:xfrm>
                <a:off x="248773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8" name="Freeform 3774"/>
              <p:cNvSpPr>
                <a:spLocks/>
              </p:cNvSpPr>
              <p:nvPr/>
            </p:nvSpPr>
            <p:spPr bwMode="auto">
              <a:xfrm>
                <a:off x="249256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39" name="Freeform 3775"/>
              <p:cNvSpPr>
                <a:spLocks/>
              </p:cNvSpPr>
              <p:nvPr/>
            </p:nvSpPr>
            <p:spPr bwMode="auto">
              <a:xfrm>
                <a:off x="2494499" y="6705651"/>
                <a:ext cx="16421" cy="1083"/>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0" name="Freeform 3776"/>
              <p:cNvSpPr>
                <a:spLocks/>
              </p:cNvSpPr>
              <p:nvPr/>
            </p:nvSpPr>
            <p:spPr bwMode="auto">
              <a:xfrm>
                <a:off x="251091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1" name="Freeform 3777"/>
              <p:cNvSpPr>
                <a:spLocks/>
              </p:cNvSpPr>
              <p:nvPr/>
            </p:nvSpPr>
            <p:spPr bwMode="auto">
              <a:xfrm>
                <a:off x="2513817"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2" name="Freeform 3778"/>
              <p:cNvSpPr>
                <a:spLocks/>
              </p:cNvSpPr>
              <p:nvPr/>
            </p:nvSpPr>
            <p:spPr bwMode="auto">
              <a:xfrm>
                <a:off x="2521544"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3" name="Freeform 3779"/>
              <p:cNvSpPr>
                <a:spLocks/>
              </p:cNvSpPr>
              <p:nvPr/>
            </p:nvSpPr>
            <p:spPr bwMode="auto">
              <a:xfrm>
                <a:off x="2525407"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4" name="Freeform 3780"/>
              <p:cNvSpPr>
                <a:spLocks/>
              </p:cNvSpPr>
              <p:nvPr/>
            </p:nvSpPr>
            <p:spPr bwMode="auto">
              <a:xfrm>
                <a:off x="253120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5" name="Freeform 3781"/>
              <p:cNvSpPr>
                <a:spLocks/>
              </p:cNvSpPr>
              <p:nvPr/>
            </p:nvSpPr>
            <p:spPr bwMode="auto">
              <a:xfrm>
                <a:off x="2537965"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6" name="Freeform 3782"/>
              <p:cNvSpPr>
                <a:spLocks/>
              </p:cNvSpPr>
              <p:nvPr/>
            </p:nvSpPr>
            <p:spPr bwMode="auto">
              <a:xfrm>
                <a:off x="254182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7" name="Freeform 3783"/>
              <p:cNvSpPr>
                <a:spLocks/>
              </p:cNvSpPr>
              <p:nvPr/>
            </p:nvSpPr>
            <p:spPr bwMode="auto">
              <a:xfrm>
                <a:off x="254472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8" name="Freeform 3784"/>
              <p:cNvSpPr>
                <a:spLocks/>
              </p:cNvSpPr>
              <p:nvPr/>
            </p:nvSpPr>
            <p:spPr bwMode="auto">
              <a:xfrm>
                <a:off x="254762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49" name="Freeform 3785"/>
              <p:cNvSpPr>
                <a:spLocks/>
              </p:cNvSpPr>
              <p:nvPr/>
            </p:nvSpPr>
            <p:spPr bwMode="auto">
              <a:xfrm>
                <a:off x="2549555"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0" name="Freeform 3786"/>
              <p:cNvSpPr>
                <a:spLocks/>
              </p:cNvSpPr>
              <p:nvPr/>
            </p:nvSpPr>
            <p:spPr bwMode="auto">
              <a:xfrm>
                <a:off x="2561146"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1" name="Freeform 3787"/>
              <p:cNvSpPr>
                <a:spLocks/>
              </p:cNvSpPr>
              <p:nvPr/>
            </p:nvSpPr>
            <p:spPr bwMode="auto">
              <a:xfrm>
                <a:off x="2566942"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2" name="Freeform 3788"/>
              <p:cNvSpPr>
                <a:spLocks/>
              </p:cNvSpPr>
              <p:nvPr/>
            </p:nvSpPr>
            <p:spPr bwMode="auto">
              <a:xfrm>
                <a:off x="2573703"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3" name="Freeform 3789"/>
              <p:cNvSpPr>
                <a:spLocks/>
              </p:cNvSpPr>
              <p:nvPr/>
            </p:nvSpPr>
            <p:spPr bwMode="auto">
              <a:xfrm>
                <a:off x="258143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4" name="Freeform 3790"/>
              <p:cNvSpPr>
                <a:spLocks/>
              </p:cNvSpPr>
              <p:nvPr/>
            </p:nvSpPr>
            <p:spPr bwMode="auto">
              <a:xfrm>
                <a:off x="2583362"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5" name="Freeform 3791"/>
              <p:cNvSpPr>
                <a:spLocks/>
              </p:cNvSpPr>
              <p:nvPr/>
            </p:nvSpPr>
            <p:spPr bwMode="auto">
              <a:xfrm>
                <a:off x="259302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6" name="Freeform 3792"/>
              <p:cNvSpPr>
                <a:spLocks/>
              </p:cNvSpPr>
              <p:nvPr/>
            </p:nvSpPr>
            <p:spPr bwMode="auto">
              <a:xfrm>
                <a:off x="259688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7" name="Freeform 3793"/>
              <p:cNvSpPr>
                <a:spLocks/>
              </p:cNvSpPr>
              <p:nvPr/>
            </p:nvSpPr>
            <p:spPr bwMode="auto">
              <a:xfrm>
                <a:off x="259785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8" name="Freeform 3794"/>
              <p:cNvSpPr>
                <a:spLocks/>
              </p:cNvSpPr>
              <p:nvPr/>
            </p:nvSpPr>
            <p:spPr bwMode="auto">
              <a:xfrm>
                <a:off x="2601714"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59" name="Freeform 3795"/>
              <p:cNvSpPr>
                <a:spLocks/>
              </p:cNvSpPr>
              <p:nvPr/>
            </p:nvSpPr>
            <p:spPr bwMode="auto">
              <a:xfrm>
                <a:off x="260944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0" name="Freeform 3796"/>
              <p:cNvSpPr>
                <a:spLocks/>
              </p:cNvSpPr>
              <p:nvPr/>
            </p:nvSpPr>
            <p:spPr bwMode="auto">
              <a:xfrm>
                <a:off x="261137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1" name="Freeform 3797"/>
              <p:cNvSpPr>
                <a:spLocks/>
              </p:cNvSpPr>
              <p:nvPr/>
            </p:nvSpPr>
            <p:spPr bwMode="auto">
              <a:xfrm>
                <a:off x="2612339"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2" name="Freeform 3798"/>
              <p:cNvSpPr>
                <a:spLocks/>
              </p:cNvSpPr>
              <p:nvPr/>
            </p:nvSpPr>
            <p:spPr bwMode="auto">
              <a:xfrm>
                <a:off x="2616202"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3" name="Freeform 3799"/>
              <p:cNvSpPr>
                <a:spLocks/>
              </p:cNvSpPr>
              <p:nvPr/>
            </p:nvSpPr>
            <p:spPr bwMode="auto">
              <a:xfrm>
                <a:off x="262103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4" name="Freeform 3800"/>
              <p:cNvSpPr>
                <a:spLocks/>
              </p:cNvSpPr>
              <p:nvPr/>
            </p:nvSpPr>
            <p:spPr bwMode="auto">
              <a:xfrm>
                <a:off x="262199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5" name="Freeform 3801"/>
              <p:cNvSpPr>
                <a:spLocks/>
              </p:cNvSpPr>
              <p:nvPr/>
            </p:nvSpPr>
            <p:spPr bwMode="auto">
              <a:xfrm>
                <a:off x="2626827" y="6705651"/>
                <a:ext cx="5795"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6" name="Freeform 3802"/>
              <p:cNvSpPr>
                <a:spLocks/>
              </p:cNvSpPr>
              <p:nvPr/>
            </p:nvSpPr>
            <p:spPr bwMode="auto">
              <a:xfrm>
                <a:off x="2632623"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7" name="Freeform 3803"/>
              <p:cNvSpPr>
                <a:spLocks/>
              </p:cNvSpPr>
              <p:nvPr/>
            </p:nvSpPr>
            <p:spPr bwMode="auto">
              <a:xfrm>
                <a:off x="2640350" y="6705651"/>
                <a:ext cx="19318" cy="1083"/>
              </a:xfrm>
              <a:custGeom>
                <a:avLst/>
                <a:gdLst>
                  <a:gd name="T0" fmla="*/ 0 w 12"/>
                  <a:gd name="T1" fmla="*/ 0 h 1"/>
                  <a:gd name="T2" fmla="*/ 2147483647 w 12"/>
                  <a:gd name="T3" fmla="*/ 0 h 1"/>
                  <a:gd name="T4" fmla="*/ 2147483647 w 12"/>
                  <a:gd name="T5" fmla="*/ 0 h 1"/>
                  <a:gd name="T6" fmla="*/ 2147483647 w 12"/>
                  <a:gd name="T7" fmla="*/ 0 h 1"/>
                  <a:gd name="T8" fmla="*/ 2147483647 w 12"/>
                  <a:gd name="T9" fmla="*/ 0 h 1"/>
                  <a:gd name="T10" fmla="*/ 2147483647 w 12"/>
                  <a:gd name="T11" fmla="*/ 0 h 1"/>
                  <a:gd name="T12" fmla="*/ 2147483647 w 12"/>
                  <a:gd name="T13" fmla="*/ 0 h 1"/>
                  <a:gd name="T14" fmla="*/ 2147483647 w 12"/>
                  <a:gd name="T15" fmla="*/ 0 h 1"/>
                  <a:gd name="T16" fmla="*/ 2147483647 w 12"/>
                  <a:gd name="T17" fmla="*/ 0 h 1"/>
                  <a:gd name="T18" fmla="*/ 2147483647 w 12"/>
                  <a:gd name="T19" fmla="*/ 0 h 1"/>
                  <a:gd name="T20" fmla="*/ 2147483647 w 12"/>
                  <a:gd name="T21" fmla="*/ 0 h 1"/>
                  <a:gd name="T22" fmla="*/ 2147483647 w 12"/>
                  <a:gd name="T23" fmla="*/ 0 h 1"/>
                  <a:gd name="T24" fmla="*/ 2147483647 w 12"/>
                  <a:gd name="T25" fmla="*/ 0 h 1"/>
                  <a:gd name="T26" fmla="*/ 2147483647 w 12"/>
                  <a:gd name="T27" fmla="*/ 0 h 1"/>
                  <a:gd name="T28" fmla="*/ 2147483647 w 12"/>
                  <a:gd name="T29" fmla="*/ 0 h 1"/>
                  <a:gd name="T30" fmla="*/ 2147483647 w 12"/>
                  <a:gd name="T31" fmla="*/ 0 h 1"/>
                  <a:gd name="T32" fmla="*/ 2147483647 w 12"/>
                  <a:gd name="T33" fmla="*/ 0 h 1"/>
                  <a:gd name="T34" fmla="*/ 2147483647 w 12"/>
                  <a:gd name="T35" fmla="*/ 0 h 1"/>
                  <a:gd name="T36" fmla="*/ 2147483647 w 12"/>
                  <a:gd name="T37" fmla="*/ 0 h 1"/>
                  <a:gd name="T38" fmla="*/ 2147483647 w 12"/>
                  <a:gd name="T39" fmla="*/ 0 h 1"/>
                  <a:gd name="T40" fmla="*/ 2147483647 w 12"/>
                  <a:gd name="T41" fmla="*/ 0 h 1"/>
                  <a:gd name="T42" fmla="*/ 2147483647 w 12"/>
                  <a:gd name="T43" fmla="*/ 0 h 1"/>
                  <a:gd name="T44" fmla="*/ 2147483647 w 12"/>
                  <a:gd name="T45" fmla="*/ 0 h 1"/>
                  <a:gd name="T46" fmla="*/ 2147483647 w 12"/>
                  <a:gd name="T47" fmla="*/ 0 h 1"/>
                  <a:gd name="T48" fmla="*/ 2147483647 w 12"/>
                  <a:gd name="T49" fmla="*/ 0 h 1"/>
                  <a:gd name="T50" fmla="*/ 2147483647 w 12"/>
                  <a:gd name="T51" fmla="*/ 0 h 1"/>
                  <a:gd name="T52" fmla="*/ 2147483647 w 12"/>
                  <a:gd name="T53" fmla="*/ 0 h 1"/>
                  <a:gd name="T54" fmla="*/ 2147483647 w 12"/>
                  <a:gd name="T55" fmla="*/ 0 h 1"/>
                  <a:gd name="T56" fmla="*/ 2147483647 w 12"/>
                  <a:gd name="T57" fmla="*/ 0 h 1"/>
                  <a:gd name="T58" fmla="*/ 2147483647 w 12"/>
                  <a:gd name="T59" fmla="*/ 0 h 1"/>
                  <a:gd name="T60" fmla="*/ 2147483647 w 12"/>
                  <a:gd name="T61" fmla="*/ 0 h 1"/>
                  <a:gd name="T62" fmla="*/ 2147483647 w 12"/>
                  <a:gd name="T63" fmla="*/ 0 h 1"/>
                  <a:gd name="T64" fmla="*/ 2147483647 w 12"/>
                  <a:gd name="T65" fmla="*/ 0 h 1"/>
                  <a:gd name="T66" fmla="*/ 2147483647 w 12"/>
                  <a:gd name="T67" fmla="*/ 0 h 1"/>
                  <a:gd name="T68" fmla="*/ 2147483647 w 12"/>
                  <a:gd name="T69" fmla="*/ 0 h 1"/>
                  <a:gd name="T70" fmla="*/ 2147483647 w 12"/>
                  <a:gd name="T71" fmla="*/ 0 h 1"/>
                  <a:gd name="T72" fmla="*/ 2147483647 w 12"/>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8" name="Freeform 3804"/>
              <p:cNvSpPr>
                <a:spLocks/>
              </p:cNvSpPr>
              <p:nvPr/>
            </p:nvSpPr>
            <p:spPr bwMode="auto">
              <a:xfrm>
                <a:off x="265966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69" name="Freeform 3805"/>
              <p:cNvSpPr>
                <a:spLocks/>
              </p:cNvSpPr>
              <p:nvPr/>
            </p:nvSpPr>
            <p:spPr bwMode="auto">
              <a:xfrm>
                <a:off x="2662565"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0" name="Freeform 3806"/>
              <p:cNvSpPr>
                <a:spLocks/>
              </p:cNvSpPr>
              <p:nvPr/>
            </p:nvSpPr>
            <p:spPr bwMode="auto">
              <a:xfrm>
                <a:off x="266642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1" name="Freeform 3807"/>
              <p:cNvSpPr>
                <a:spLocks/>
              </p:cNvSpPr>
              <p:nvPr/>
            </p:nvSpPr>
            <p:spPr bwMode="auto">
              <a:xfrm>
                <a:off x="266932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2" name="Freeform 3808"/>
              <p:cNvSpPr>
                <a:spLocks/>
              </p:cNvSpPr>
              <p:nvPr/>
            </p:nvSpPr>
            <p:spPr bwMode="auto">
              <a:xfrm>
                <a:off x="267125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3" name="Freeform 3809"/>
              <p:cNvSpPr>
                <a:spLocks/>
              </p:cNvSpPr>
              <p:nvPr/>
            </p:nvSpPr>
            <p:spPr bwMode="auto">
              <a:xfrm>
                <a:off x="267415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4" name="Freeform 3810"/>
              <p:cNvSpPr>
                <a:spLocks/>
              </p:cNvSpPr>
              <p:nvPr/>
            </p:nvSpPr>
            <p:spPr bwMode="auto">
              <a:xfrm>
                <a:off x="2678985"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5" name="Freeform 3811"/>
              <p:cNvSpPr>
                <a:spLocks/>
              </p:cNvSpPr>
              <p:nvPr/>
            </p:nvSpPr>
            <p:spPr bwMode="auto">
              <a:xfrm>
                <a:off x="268284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6" name="Freeform 3812"/>
              <p:cNvSpPr>
                <a:spLocks/>
              </p:cNvSpPr>
              <p:nvPr/>
            </p:nvSpPr>
            <p:spPr bwMode="auto">
              <a:xfrm>
                <a:off x="2687679" y="6705651"/>
                <a:ext cx="15455" cy="1083"/>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7" name="Freeform 3813"/>
              <p:cNvSpPr>
                <a:spLocks/>
              </p:cNvSpPr>
              <p:nvPr/>
            </p:nvSpPr>
            <p:spPr bwMode="auto">
              <a:xfrm>
                <a:off x="2703133"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8" name="Freeform 3814"/>
              <p:cNvSpPr>
                <a:spLocks/>
              </p:cNvSpPr>
              <p:nvPr/>
            </p:nvSpPr>
            <p:spPr bwMode="auto">
              <a:xfrm>
                <a:off x="2711826"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79" name="Freeform 3815"/>
              <p:cNvSpPr>
                <a:spLocks/>
              </p:cNvSpPr>
              <p:nvPr/>
            </p:nvSpPr>
            <p:spPr bwMode="auto">
              <a:xfrm>
                <a:off x="271279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0" name="Freeform 3816"/>
              <p:cNvSpPr>
                <a:spLocks/>
              </p:cNvSpPr>
              <p:nvPr/>
            </p:nvSpPr>
            <p:spPr bwMode="auto">
              <a:xfrm>
                <a:off x="271472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1" name="Freeform 3817"/>
              <p:cNvSpPr>
                <a:spLocks/>
              </p:cNvSpPr>
              <p:nvPr/>
            </p:nvSpPr>
            <p:spPr bwMode="auto">
              <a:xfrm>
                <a:off x="2716656"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2" name="Freeform 3818"/>
              <p:cNvSpPr>
                <a:spLocks/>
              </p:cNvSpPr>
              <p:nvPr/>
            </p:nvSpPr>
            <p:spPr bwMode="auto">
              <a:xfrm>
                <a:off x="271762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3" name="Freeform 3819"/>
              <p:cNvSpPr>
                <a:spLocks/>
              </p:cNvSpPr>
              <p:nvPr/>
            </p:nvSpPr>
            <p:spPr bwMode="auto">
              <a:xfrm>
                <a:off x="2719554"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4" name="Freeform 3820"/>
              <p:cNvSpPr>
                <a:spLocks/>
              </p:cNvSpPr>
              <p:nvPr/>
            </p:nvSpPr>
            <p:spPr bwMode="auto">
              <a:xfrm>
                <a:off x="2728247"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5" name="Freeform 3821"/>
              <p:cNvSpPr>
                <a:spLocks/>
              </p:cNvSpPr>
              <p:nvPr/>
            </p:nvSpPr>
            <p:spPr bwMode="auto">
              <a:xfrm>
                <a:off x="272921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6" name="Freeform 3822"/>
              <p:cNvSpPr>
                <a:spLocks/>
              </p:cNvSpPr>
              <p:nvPr/>
            </p:nvSpPr>
            <p:spPr bwMode="auto">
              <a:xfrm>
                <a:off x="2731144"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7" name="Freeform 3823"/>
              <p:cNvSpPr>
                <a:spLocks/>
              </p:cNvSpPr>
              <p:nvPr/>
            </p:nvSpPr>
            <p:spPr bwMode="auto">
              <a:xfrm>
                <a:off x="2733076" y="6705651"/>
                <a:ext cx="10625"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8" name="Freeform 3824"/>
              <p:cNvSpPr>
                <a:spLocks/>
              </p:cNvSpPr>
              <p:nvPr/>
            </p:nvSpPr>
            <p:spPr bwMode="auto">
              <a:xfrm>
                <a:off x="274370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89" name="Freeform 3825"/>
              <p:cNvSpPr>
                <a:spLocks/>
              </p:cNvSpPr>
              <p:nvPr/>
            </p:nvSpPr>
            <p:spPr bwMode="auto">
              <a:xfrm>
                <a:off x="274853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0" name="Freeform 3826"/>
              <p:cNvSpPr>
                <a:spLocks/>
              </p:cNvSpPr>
              <p:nvPr/>
            </p:nvSpPr>
            <p:spPr bwMode="auto">
              <a:xfrm>
                <a:off x="2753360"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1" name="Freeform 3827"/>
              <p:cNvSpPr>
                <a:spLocks/>
              </p:cNvSpPr>
              <p:nvPr/>
            </p:nvSpPr>
            <p:spPr bwMode="auto">
              <a:xfrm>
                <a:off x="276012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2" name="Freeform 3828"/>
              <p:cNvSpPr>
                <a:spLocks/>
              </p:cNvSpPr>
              <p:nvPr/>
            </p:nvSpPr>
            <p:spPr bwMode="auto">
              <a:xfrm>
                <a:off x="276205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3" name="Freeform 3829"/>
              <p:cNvSpPr>
                <a:spLocks/>
              </p:cNvSpPr>
              <p:nvPr/>
            </p:nvSpPr>
            <p:spPr bwMode="auto">
              <a:xfrm>
                <a:off x="276495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4" name="Freeform 3830"/>
              <p:cNvSpPr>
                <a:spLocks/>
              </p:cNvSpPr>
              <p:nvPr/>
            </p:nvSpPr>
            <p:spPr bwMode="auto">
              <a:xfrm>
                <a:off x="2766882"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5" name="Freeform 3831"/>
              <p:cNvSpPr>
                <a:spLocks/>
              </p:cNvSpPr>
              <p:nvPr/>
            </p:nvSpPr>
            <p:spPr bwMode="auto">
              <a:xfrm>
                <a:off x="277364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6" name="Freeform 3832"/>
              <p:cNvSpPr>
                <a:spLocks/>
              </p:cNvSpPr>
              <p:nvPr/>
            </p:nvSpPr>
            <p:spPr bwMode="auto">
              <a:xfrm>
                <a:off x="277654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7" name="Freeform 3833"/>
              <p:cNvSpPr>
                <a:spLocks/>
              </p:cNvSpPr>
              <p:nvPr/>
            </p:nvSpPr>
            <p:spPr bwMode="auto">
              <a:xfrm>
                <a:off x="277847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8" name="Freeform 3834"/>
              <p:cNvSpPr>
                <a:spLocks/>
              </p:cNvSpPr>
              <p:nvPr/>
            </p:nvSpPr>
            <p:spPr bwMode="auto">
              <a:xfrm>
                <a:off x="278330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499" name="Freeform 3835"/>
              <p:cNvSpPr>
                <a:spLocks/>
              </p:cNvSpPr>
              <p:nvPr/>
            </p:nvSpPr>
            <p:spPr bwMode="auto">
              <a:xfrm>
                <a:off x="278620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0" name="Freeform 3836"/>
              <p:cNvSpPr>
                <a:spLocks/>
              </p:cNvSpPr>
              <p:nvPr/>
            </p:nvSpPr>
            <p:spPr bwMode="auto">
              <a:xfrm>
                <a:off x="2788132"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1" name="Freeform 3837"/>
              <p:cNvSpPr>
                <a:spLocks/>
              </p:cNvSpPr>
              <p:nvPr/>
            </p:nvSpPr>
            <p:spPr bwMode="auto">
              <a:xfrm>
                <a:off x="2793928"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2" name="Freeform 3838"/>
              <p:cNvSpPr>
                <a:spLocks/>
              </p:cNvSpPr>
              <p:nvPr/>
            </p:nvSpPr>
            <p:spPr bwMode="auto">
              <a:xfrm>
                <a:off x="279779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3" name="Freeform 3839"/>
              <p:cNvSpPr>
                <a:spLocks/>
              </p:cNvSpPr>
              <p:nvPr/>
            </p:nvSpPr>
            <p:spPr bwMode="auto">
              <a:xfrm>
                <a:off x="279875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4" name="Freeform 3840"/>
              <p:cNvSpPr>
                <a:spLocks/>
              </p:cNvSpPr>
              <p:nvPr/>
            </p:nvSpPr>
            <p:spPr bwMode="auto">
              <a:xfrm>
                <a:off x="280358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5" name="Freeform 3841"/>
              <p:cNvSpPr>
                <a:spLocks/>
              </p:cNvSpPr>
              <p:nvPr/>
            </p:nvSpPr>
            <p:spPr bwMode="auto">
              <a:xfrm>
                <a:off x="2810348"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6" name="Freeform 3842"/>
              <p:cNvSpPr>
                <a:spLocks/>
              </p:cNvSpPr>
              <p:nvPr/>
            </p:nvSpPr>
            <p:spPr bwMode="auto">
              <a:xfrm>
                <a:off x="2820007"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7" name="Freeform 3843"/>
              <p:cNvSpPr>
                <a:spLocks/>
              </p:cNvSpPr>
              <p:nvPr/>
            </p:nvSpPr>
            <p:spPr bwMode="auto">
              <a:xfrm>
                <a:off x="282966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8" name="Freeform 3844"/>
              <p:cNvSpPr>
                <a:spLocks/>
              </p:cNvSpPr>
              <p:nvPr/>
            </p:nvSpPr>
            <p:spPr bwMode="auto">
              <a:xfrm>
                <a:off x="2831598" y="6705651"/>
                <a:ext cx="21250" cy="1083"/>
              </a:xfrm>
              <a:custGeom>
                <a:avLst/>
                <a:gdLst>
                  <a:gd name="T0" fmla="*/ 0 w 13"/>
                  <a:gd name="T1" fmla="*/ 0 h 1"/>
                  <a:gd name="T2" fmla="*/ 2147483647 w 13"/>
                  <a:gd name="T3" fmla="*/ 0 h 1"/>
                  <a:gd name="T4" fmla="*/ 2147483647 w 13"/>
                  <a:gd name="T5" fmla="*/ 0 h 1"/>
                  <a:gd name="T6" fmla="*/ 2147483647 w 13"/>
                  <a:gd name="T7" fmla="*/ 0 h 1"/>
                  <a:gd name="T8" fmla="*/ 2147483647 w 13"/>
                  <a:gd name="T9" fmla="*/ 0 h 1"/>
                  <a:gd name="T10" fmla="*/ 2147483647 w 13"/>
                  <a:gd name="T11" fmla="*/ 0 h 1"/>
                  <a:gd name="T12" fmla="*/ 2147483647 w 13"/>
                  <a:gd name="T13" fmla="*/ 0 h 1"/>
                  <a:gd name="T14" fmla="*/ 2147483647 w 13"/>
                  <a:gd name="T15" fmla="*/ 0 h 1"/>
                  <a:gd name="T16" fmla="*/ 2147483647 w 13"/>
                  <a:gd name="T17" fmla="*/ 0 h 1"/>
                  <a:gd name="T18" fmla="*/ 2147483647 w 13"/>
                  <a:gd name="T19" fmla="*/ 0 h 1"/>
                  <a:gd name="T20" fmla="*/ 2147483647 w 13"/>
                  <a:gd name="T21" fmla="*/ 0 h 1"/>
                  <a:gd name="T22" fmla="*/ 2147483647 w 13"/>
                  <a:gd name="T23" fmla="*/ 0 h 1"/>
                  <a:gd name="T24" fmla="*/ 2147483647 w 13"/>
                  <a:gd name="T25" fmla="*/ 0 h 1"/>
                  <a:gd name="T26" fmla="*/ 2147483647 w 13"/>
                  <a:gd name="T27" fmla="*/ 0 h 1"/>
                  <a:gd name="T28" fmla="*/ 2147483647 w 13"/>
                  <a:gd name="T29" fmla="*/ 0 h 1"/>
                  <a:gd name="T30" fmla="*/ 2147483647 w 13"/>
                  <a:gd name="T31" fmla="*/ 0 h 1"/>
                  <a:gd name="T32" fmla="*/ 2147483647 w 13"/>
                  <a:gd name="T33" fmla="*/ 0 h 1"/>
                  <a:gd name="T34" fmla="*/ 2147483647 w 13"/>
                  <a:gd name="T35" fmla="*/ 0 h 1"/>
                  <a:gd name="T36" fmla="*/ 2147483647 w 13"/>
                  <a:gd name="T37" fmla="*/ 0 h 1"/>
                  <a:gd name="T38" fmla="*/ 2147483647 w 13"/>
                  <a:gd name="T39" fmla="*/ 0 h 1"/>
                  <a:gd name="T40" fmla="*/ 2147483647 w 13"/>
                  <a:gd name="T41" fmla="*/ 0 h 1"/>
                  <a:gd name="T42" fmla="*/ 2147483647 w 13"/>
                  <a:gd name="T43" fmla="*/ 0 h 1"/>
                  <a:gd name="T44" fmla="*/ 2147483647 w 13"/>
                  <a:gd name="T45" fmla="*/ 0 h 1"/>
                  <a:gd name="T46" fmla="*/ 2147483647 w 13"/>
                  <a:gd name="T47" fmla="*/ 0 h 1"/>
                  <a:gd name="T48" fmla="*/ 2147483647 w 13"/>
                  <a:gd name="T49" fmla="*/ 0 h 1"/>
                  <a:gd name="T50" fmla="*/ 2147483647 w 13"/>
                  <a:gd name="T51" fmla="*/ 0 h 1"/>
                  <a:gd name="T52" fmla="*/ 2147483647 w 13"/>
                  <a:gd name="T53" fmla="*/ 0 h 1"/>
                  <a:gd name="T54" fmla="*/ 2147483647 w 13"/>
                  <a:gd name="T55" fmla="*/ 0 h 1"/>
                  <a:gd name="T56" fmla="*/ 2147483647 w 13"/>
                  <a:gd name="T57" fmla="*/ 0 h 1"/>
                  <a:gd name="T58" fmla="*/ 2147483647 w 13"/>
                  <a:gd name="T59" fmla="*/ 0 h 1"/>
                  <a:gd name="T60" fmla="*/ 2147483647 w 13"/>
                  <a:gd name="T61" fmla="*/ 0 h 1"/>
                  <a:gd name="T62" fmla="*/ 2147483647 w 13"/>
                  <a:gd name="T63" fmla="*/ 0 h 1"/>
                  <a:gd name="T64" fmla="*/ 2147483647 w 13"/>
                  <a:gd name="T65" fmla="*/ 0 h 1"/>
                  <a:gd name="T66" fmla="*/ 2147483647 w 13"/>
                  <a:gd name="T67" fmla="*/ 0 h 1"/>
                  <a:gd name="T68" fmla="*/ 2147483647 w 13"/>
                  <a:gd name="T69" fmla="*/ 0 h 1"/>
                  <a:gd name="T70" fmla="*/ 2147483647 w 13"/>
                  <a:gd name="T71" fmla="*/ 0 h 1"/>
                  <a:gd name="T72" fmla="*/ 2147483647 w 13"/>
                  <a:gd name="T73" fmla="*/ 0 h 1"/>
                  <a:gd name="T74" fmla="*/ 2147483647 w 13"/>
                  <a:gd name="T75" fmla="*/ 0 h 1"/>
                  <a:gd name="T76" fmla="*/ 2147483647 w 13"/>
                  <a:gd name="T77" fmla="*/ 0 h 1"/>
                  <a:gd name="T78" fmla="*/ 2147483647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09" name="Freeform 3845"/>
              <p:cNvSpPr>
                <a:spLocks/>
              </p:cNvSpPr>
              <p:nvPr/>
            </p:nvSpPr>
            <p:spPr bwMode="auto">
              <a:xfrm>
                <a:off x="285284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0" name="Freeform 3846"/>
              <p:cNvSpPr>
                <a:spLocks/>
              </p:cNvSpPr>
              <p:nvPr/>
            </p:nvSpPr>
            <p:spPr bwMode="auto">
              <a:xfrm>
                <a:off x="285767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1" name="Freeform 3847"/>
              <p:cNvSpPr>
                <a:spLocks/>
              </p:cNvSpPr>
              <p:nvPr/>
            </p:nvSpPr>
            <p:spPr bwMode="auto">
              <a:xfrm>
                <a:off x="286057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2" name="Freeform 3848"/>
              <p:cNvSpPr>
                <a:spLocks/>
              </p:cNvSpPr>
              <p:nvPr/>
            </p:nvSpPr>
            <p:spPr bwMode="auto">
              <a:xfrm>
                <a:off x="286250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3" name="Freeform 3849"/>
              <p:cNvSpPr>
                <a:spLocks/>
              </p:cNvSpPr>
              <p:nvPr/>
            </p:nvSpPr>
            <p:spPr bwMode="auto">
              <a:xfrm>
                <a:off x="286540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4" name="Freeform 3850"/>
              <p:cNvSpPr>
                <a:spLocks/>
              </p:cNvSpPr>
              <p:nvPr/>
            </p:nvSpPr>
            <p:spPr bwMode="auto">
              <a:xfrm>
                <a:off x="286733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5" name="Freeform 3851"/>
              <p:cNvSpPr>
                <a:spLocks/>
              </p:cNvSpPr>
              <p:nvPr/>
            </p:nvSpPr>
            <p:spPr bwMode="auto">
              <a:xfrm>
                <a:off x="2869268"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6" name="Freeform 3852"/>
              <p:cNvSpPr>
                <a:spLocks/>
              </p:cNvSpPr>
              <p:nvPr/>
            </p:nvSpPr>
            <p:spPr bwMode="auto">
              <a:xfrm>
                <a:off x="287699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7" name="Freeform 3853"/>
              <p:cNvSpPr>
                <a:spLocks/>
              </p:cNvSpPr>
              <p:nvPr/>
            </p:nvSpPr>
            <p:spPr bwMode="auto">
              <a:xfrm>
                <a:off x="2881825"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8" name="Freeform 3854"/>
              <p:cNvSpPr>
                <a:spLocks/>
              </p:cNvSpPr>
              <p:nvPr/>
            </p:nvSpPr>
            <p:spPr bwMode="auto">
              <a:xfrm>
                <a:off x="2888586"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19" name="Freeform 3855"/>
              <p:cNvSpPr>
                <a:spLocks/>
              </p:cNvSpPr>
              <p:nvPr/>
            </p:nvSpPr>
            <p:spPr bwMode="auto">
              <a:xfrm>
                <a:off x="288955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0" name="Freeform 3856"/>
              <p:cNvSpPr>
                <a:spLocks/>
              </p:cNvSpPr>
              <p:nvPr/>
            </p:nvSpPr>
            <p:spPr bwMode="auto">
              <a:xfrm>
                <a:off x="289148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1" name="Freeform 3857"/>
              <p:cNvSpPr>
                <a:spLocks/>
              </p:cNvSpPr>
              <p:nvPr/>
            </p:nvSpPr>
            <p:spPr bwMode="auto">
              <a:xfrm>
                <a:off x="2893415"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2" name="Freeform 3858"/>
              <p:cNvSpPr>
                <a:spLocks/>
              </p:cNvSpPr>
              <p:nvPr/>
            </p:nvSpPr>
            <p:spPr bwMode="auto">
              <a:xfrm>
                <a:off x="289438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3" name="Freeform 3859"/>
              <p:cNvSpPr>
                <a:spLocks/>
              </p:cNvSpPr>
              <p:nvPr/>
            </p:nvSpPr>
            <p:spPr bwMode="auto">
              <a:xfrm>
                <a:off x="2896313"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4" name="Freeform 3860"/>
              <p:cNvSpPr>
                <a:spLocks/>
              </p:cNvSpPr>
              <p:nvPr/>
            </p:nvSpPr>
            <p:spPr bwMode="auto">
              <a:xfrm>
                <a:off x="290114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5" name="Freeform 3861"/>
              <p:cNvSpPr>
                <a:spLocks/>
              </p:cNvSpPr>
              <p:nvPr/>
            </p:nvSpPr>
            <p:spPr bwMode="auto">
              <a:xfrm>
                <a:off x="2903075" y="6705651"/>
                <a:ext cx="9659" cy="1083"/>
              </a:xfrm>
              <a:custGeom>
                <a:avLst/>
                <a:gdLst>
                  <a:gd name="T0" fmla="*/ 0 w 6"/>
                  <a:gd name="T1" fmla="*/ 0 h 1"/>
                  <a:gd name="T2" fmla="*/ 2147483647 w 6"/>
                  <a:gd name="T3" fmla="*/ 0 h 1"/>
                  <a:gd name="T4" fmla="*/ 2147483647 w 6"/>
                  <a:gd name="T5" fmla="*/ 0 h 1"/>
                  <a:gd name="T6" fmla="*/ 2147483647 w 6"/>
                  <a:gd name="T7" fmla="*/ 0 h 1"/>
                  <a:gd name="T8" fmla="*/ 2147483647 w 6"/>
                  <a:gd name="T9" fmla="*/ 0 h 1"/>
                  <a:gd name="T10" fmla="*/ 2147483647 w 6"/>
                  <a:gd name="T11" fmla="*/ 0 h 1"/>
                  <a:gd name="T12" fmla="*/ 2147483647 w 6"/>
                  <a:gd name="T13" fmla="*/ 0 h 1"/>
                  <a:gd name="T14" fmla="*/ 2147483647 w 6"/>
                  <a:gd name="T15" fmla="*/ 0 h 1"/>
                  <a:gd name="T16" fmla="*/ 2147483647 w 6"/>
                  <a:gd name="T17" fmla="*/ 0 h 1"/>
                  <a:gd name="T18" fmla="*/ 2147483647 w 6"/>
                  <a:gd name="T19" fmla="*/ 0 h 1"/>
                  <a:gd name="T20" fmla="*/ 2147483647 w 6"/>
                  <a:gd name="T21" fmla="*/ 0 h 1"/>
                  <a:gd name="T22" fmla="*/ 2147483647 w 6"/>
                  <a:gd name="T23" fmla="*/ 0 h 1"/>
                  <a:gd name="T24" fmla="*/ 2147483647 w 6"/>
                  <a:gd name="T25" fmla="*/ 0 h 1"/>
                  <a:gd name="T26" fmla="*/ 2147483647 w 6"/>
                  <a:gd name="T27" fmla="*/ 0 h 1"/>
                  <a:gd name="T28" fmla="*/ 2147483647 w 6"/>
                  <a:gd name="T29" fmla="*/ 0 h 1"/>
                  <a:gd name="T30" fmla="*/ 2147483647 w 6"/>
                  <a:gd name="T31" fmla="*/ 0 h 1"/>
                  <a:gd name="T32" fmla="*/ 2147483647 w 6"/>
                  <a:gd name="T33" fmla="*/ 0 h 1"/>
                  <a:gd name="T34" fmla="*/ 2147483647 w 6"/>
                  <a:gd name="T35" fmla="*/ 0 h 1"/>
                  <a:gd name="T36" fmla="*/ 2147483647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6" name="Freeform 3862"/>
              <p:cNvSpPr>
                <a:spLocks/>
              </p:cNvSpPr>
              <p:nvPr/>
            </p:nvSpPr>
            <p:spPr bwMode="auto">
              <a:xfrm>
                <a:off x="291273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7" name="Freeform 3863"/>
              <p:cNvSpPr>
                <a:spLocks/>
              </p:cNvSpPr>
              <p:nvPr/>
            </p:nvSpPr>
            <p:spPr bwMode="auto">
              <a:xfrm>
                <a:off x="2919495"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8" name="Freeform 3864"/>
              <p:cNvSpPr>
                <a:spLocks/>
              </p:cNvSpPr>
              <p:nvPr/>
            </p:nvSpPr>
            <p:spPr bwMode="auto">
              <a:xfrm>
                <a:off x="292046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29" name="Freeform 3865"/>
              <p:cNvSpPr>
                <a:spLocks/>
              </p:cNvSpPr>
              <p:nvPr/>
            </p:nvSpPr>
            <p:spPr bwMode="auto">
              <a:xfrm>
                <a:off x="2922392"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0" name="Freeform 3866"/>
              <p:cNvSpPr>
                <a:spLocks/>
              </p:cNvSpPr>
              <p:nvPr/>
            </p:nvSpPr>
            <p:spPr bwMode="auto">
              <a:xfrm>
                <a:off x="2924325"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1" name="Freeform 3867"/>
              <p:cNvSpPr>
                <a:spLocks/>
              </p:cNvSpPr>
              <p:nvPr/>
            </p:nvSpPr>
            <p:spPr bwMode="auto">
              <a:xfrm>
                <a:off x="292722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2" name="Freeform 3868"/>
              <p:cNvSpPr>
                <a:spLocks/>
              </p:cNvSpPr>
              <p:nvPr/>
            </p:nvSpPr>
            <p:spPr bwMode="auto">
              <a:xfrm>
                <a:off x="293012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3" name="Freeform 3869"/>
              <p:cNvSpPr>
                <a:spLocks/>
              </p:cNvSpPr>
              <p:nvPr/>
            </p:nvSpPr>
            <p:spPr bwMode="auto">
              <a:xfrm>
                <a:off x="293398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4" name="Freeform 3870"/>
              <p:cNvSpPr>
                <a:spLocks/>
              </p:cNvSpPr>
              <p:nvPr/>
            </p:nvSpPr>
            <p:spPr bwMode="auto">
              <a:xfrm>
                <a:off x="293688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5" name="Freeform 3871"/>
              <p:cNvSpPr>
                <a:spLocks/>
              </p:cNvSpPr>
              <p:nvPr/>
            </p:nvSpPr>
            <p:spPr bwMode="auto">
              <a:xfrm>
                <a:off x="2939779" y="6705651"/>
                <a:ext cx="18352" cy="1083"/>
              </a:xfrm>
              <a:custGeom>
                <a:avLst/>
                <a:gdLst>
                  <a:gd name="T0" fmla="*/ 0 w 11"/>
                  <a:gd name="T1" fmla="*/ 0 h 1"/>
                  <a:gd name="T2" fmla="*/ 2147483647 w 11"/>
                  <a:gd name="T3" fmla="*/ 0 h 1"/>
                  <a:gd name="T4" fmla="*/ 2147483647 w 11"/>
                  <a:gd name="T5" fmla="*/ 0 h 1"/>
                  <a:gd name="T6" fmla="*/ 2147483647 w 11"/>
                  <a:gd name="T7" fmla="*/ 0 h 1"/>
                  <a:gd name="T8" fmla="*/ 2147483647 w 11"/>
                  <a:gd name="T9" fmla="*/ 0 h 1"/>
                  <a:gd name="T10" fmla="*/ 2147483647 w 11"/>
                  <a:gd name="T11" fmla="*/ 0 h 1"/>
                  <a:gd name="T12" fmla="*/ 2147483647 w 11"/>
                  <a:gd name="T13" fmla="*/ 0 h 1"/>
                  <a:gd name="T14" fmla="*/ 2147483647 w 11"/>
                  <a:gd name="T15" fmla="*/ 0 h 1"/>
                  <a:gd name="T16" fmla="*/ 2147483647 w 11"/>
                  <a:gd name="T17" fmla="*/ 0 h 1"/>
                  <a:gd name="T18" fmla="*/ 2147483647 w 11"/>
                  <a:gd name="T19" fmla="*/ 0 h 1"/>
                  <a:gd name="T20" fmla="*/ 2147483647 w 11"/>
                  <a:gd name="T21" fmla="*/ 0 h 1"/>
                  <a:gd name="T22" fmla="*/ 2147483647 w 11"/>
                  <a:gd name="T23" fmla="*/ 0 h 1"/>
                  <a:gd name="T24" fmla="*/ 2147483647 w 11"/>
                  <a:gd name="T25" fmla="*/ 0 h 1"/>
                  <a:gd name="T26" fmla="*/ 2147483647 w 11"/>
                  <a:gd name="T27" fmla="*/ 0 h 1"/>
                  <a:gd name="T28" fmla="*/ 2147483647 w 11"/>
                  <a:gd name="T29" fmla="*/ 0 h 1"/>
                  <a:gd name="T30" fmla="*/ 2147483647 w 11"/>
                  <a:gd name="T31" fmla="*/ 0 h 1"/>
                  <a:gd name="T32" fmla="*/ 2147483647 w 11"/>
                  <a:gd name="T33" fmla="*/ 0 h 1"/>
                  <a:gd name="T34" fmla="*/ 2147483647 w 11"/>
                  <a:gd name="T35" fmla="*/ 0 h 1"/>
                  <a:gd name="T36" fmla="*/ 2147483647 w 11"/>
                  <a:gd name="T37" fmla="*/ 0 h 1"/>
                  <a:gd name="T38" fmla="*/ 2147483647 w 11"/>
                  <a:gd name="T39" fmla="*/ 0 h 1"/>
                  <a:gd name="T40" fmla="*/ 2147483647 w 11"/>
                  <a:gd name="T41" fmla="*/ 0 h 1"/>
                  <a:gd name="T42" fmla="*/ 2147483647 w 11"/>
                  <a:gd name="T43" fmla="*/ 0 h 1"/>
                  <a:gd name="T44" fmla="*/ 2147483647 w 11"/>
                  <a:gd name="T45" fmla="*/ 0 h 1"/>
                  <a:gd name="T46" fmla="*/ 2147483647 w 11"/>
                  <a:gd name="T47" fmla="*/ 0 h 1"/>
                  <a:gd name="T48" fmla="*/ 2147483647 w 11"/>
                  <a:gd name="T49" fmla="*/ 0 h 1"/>
                  <a:gd name="T50" fmla="*/ 2147483647 w 11"/>
                  <a:gd name="T51" fmla="*/ 0 h 1"/>
                  <a:gd name="T52" fmla="*/ 2147483647 w 11"/>
                  <a:gd name="T53" fmla="*/ 0 h 1"/>
                  <a:gd name="T54" fmla="*/ 2147483647 w 11"/>
                  <a:gd name="T55" fmla="*/ 0 h 1"/>
                  <a:gd name="T56" fmla="*/ 2147483647 w 11"/>
                  <a:gd name="T57" fmla="*/ 0 h 1"/>
                  <a:gd name="T58" fmla="*/ 2147483647 w 11"/>
                  <a:gd name="T59" fmla="*/ 0 h 1"/>
                  <a:gd name="T60" fmla="*/ 2147483647 w 11"/>
                  <a:gd name="T61" fmla="*/ 0 h 1"/>
                  <a:gd name="T62" fmla="*/ 2147483647 w 11"/>
                  <a:gd name="T63" fmla="*/ 0 h 1"/>
                  <a:gd name="T64" fmla="*/ 2147483647 w 11"/>
                  <a:gd name="T65" fmla="*/ 0 h 1"/>
                  <a:gd name="T66" fmla="*/ 2147483647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6" name="Freeform 3872"/>
              <p:cNvSpPr>
                <a:spLocks/>
              </p:cNvSpPr>
              <p:nvPr/>
            </p:nvSpPr>
            <p:spPr bwMode="auto">
              <a:xfrm>
                <a:off x="295813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7" name="Freeform 3873"/>
              <p:cNvSpPr>
                <a:spLocks/>
              </p:cNvSpPr>
              <p:nvPr/>
            </p:nvSpPr>
            <p:spPr bwMode="auto">
              <a:xfrm>
                <a:off x="2959097"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8" name="Freeform 3874"/>
              <p:cNvSpPr>
                <a:spLocks/>
              </p:cNvSpPr>
              <p:nvPr/>
            </p:nvSpPr>
            <p:spPr bwMode="auto">
              <a:xfrm>
                <a:off x="296296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39" name="Freeform 3875"/>
              <p:cNvSpPr>
                <a:spLocks/>
              </p:cNvSpPr>
              <p:nvPr/>
            </p:nvSpPr>
            <p:spPr bwMode="auto">
              <a:xfrm>
                <a:off x="2964892"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0" name="Freeform 3876"/>
              <p:cNvSpPr>
                <a:spLocks/>
              </p:cNvSpPr>
              <p:nvPr/>
            </p:nvSpPr>
            <p:spPr bwMode="auto">
              <a:xfrm>
                <a:off x="2967790"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1" name="Freeform 3877"/>
              <p:cNvSpPr>
                <a:spLocks/>
              </p:cNvSpPr>
              <p:nvPr/>
            </p:nvSpPr>
            <p:spPr bwMode="auto">
              <a:xfrm>
                <a:off x="2969722"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2" name="Freeform 3878"/>
              <p:cNvSpPr>
                <a:spLocks/>
              </p:cNvSpPr>
              <p:nvPr/>
            </p:nvSpPr>
            <p:spPr bwMode="auto">
              <a:xfrm>
                <a:off x="297551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3" name="Freeform 3879"/>
              <p:cNvSpPr>
                <a:spLocks/>
              </p:cNvSpPr>
              <p:nvPr/>
            </p:nvSpPr>
            <p:spPr bwMode="auto">
              <a:xfrm>
                <a:off x="2980346"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4" name="Freeform 3880"/>
              <p:cNvSpPr>
                <a:spLocks/>
              </p:cNvSpPr>
              <p:nvPr/>
            </p:nvSpPr>
            <p:spPr bwMode="auto">
              <a:xfrm>
                <a:off x="298710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5" name="Freeform 3881"/>
              <p:cNvSpPr>
                <a:spLocks/>
              </p:cNvSpPr>
              <p:nvPr/>
            </p:nvSpPr>
            <p:spPr bwMode="auto">
              <a:xfrm>
                <a:off x="299193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6" name="Freeform 3882"/>
              <p:cNvSpPr>
                <a:spLocks/>
              </p:cNvSpPr>
              <p:nvPr/>
            </p:nvSpPr>
            <p:spPr bwMode="auto">
              <a:xfrm>
                <a:off x="299676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7" name="Freeform 3883"/>
              <p:cNvSpPr>
                <a:spLocks/>
              </p:cNvSpPr>
              <p:nvPr/>
            </p:nvSpPr>
            <p:spPr bwMode="auto">
              <a:xfrm>
                <a:off x="299869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8" name="Freeform 3884"/>
              <p:cNvSpPr>
                <a:spLocks/>
              </p:cNvSpPr>
              <p:nvPr/>
            </p:nvSpPr>
            <p:spPr bwMode="auto">
              <a:xfrm>
                <a:off x="300159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49" name="Freeform 3885"/>
              <p:cNvSpPr>
                <a:spLocks/>
              </p:cNvSpPr>
              <p:nvPr/>
            </p:nvSpPr>
            <p:spPr bwMode="auto">
              <a:xfrm>
                <a:off x="3004494"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0" name="Freeform 3886"/>
              <p:cNvSpPr>
                <a:spLocks/>
              </p:cNvSpPr>
              <p:nvPr/>
            </p:nvSpPr>
            <p:spPr bwMode="auto">
              <a:xfrm>
                <a:off x="3008357"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1" name="Freeform 3887"/>
              <p:cNvSpPr>
                <a:spLocks/>
              </p:cNvSpPr>
              <p:nvPr/>
            </p:nvSpPr>
            <p:spPr bwMode="auto">
              <a:xfrm>
                <a:off x="3016085"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2" name="Freeform 3888"/>
              <p:cNvSpPr>
                <a:spLocks/>
              </p:cNvSpPr>
              <p:nvPr/>
            </p:nvSpPr>
            <p:spPr bwMode="auto">
              <a:xfrm>
                <a:off x="302284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3" name="Freeform 3889"/>
              <p:cNvSpPr>
                <a:spLocks/>
              </p:cNvSpPr>
              <p:nvPr/>
            </p:nvSpPr>
            <p:spPr bwMode="auto">
              <a:xfrm>
                <a:off x="3024778" y="6705651"/>
                <a:ext cx="22216" cy="1083"/>
              </a:xfrm>
              <a:custGeom>
                <a:avLst/>
                <a:gdLst>
                  <a:gd name="T0" fmla="*/ 0 w 14"/>
                  <a:gd name="T1" fmla="*/ 0 h 1"/>
                  <a:gd name="T2" fmla="*/ 2147483647 w 14"/>
                  <a:gd name="T3" fmla="*/ 0 h 1"/>
                  <a:gd name="T4" fmla="*/ 2147483647 w 14"/>
                  <a:gd name="T5" fmla="*/ 0 h 1"/>
                  <a:gd name="T6" fmla="*/ 2147483647 w 14"/>
                  <a:gd name="T7" fmla="*/ 0 h 1"/>
                  <a:gd name="T8" fmla="*/ 2147483647 w 14"/>
                  <a:gd name="T9" fmla="*/ 0 h 1"/>
                  <a:gd name="T10" fmla="*/ 2147483647 w 14"/>
                  <a:gd name="T11" fmla="*/ 0 h 1"/>
                  <a:gd name="T12" fmla="*/ 2147483647 w 14"/>
                  <a:gd name="T13" fmla="*/ 0 h 1"/>
                  <a:gd name="T14" fmla="*/ 2147483647 w 14"/>
                  <a:gd name="T15" fmla="*/ 0 h 1"/>
                  <a:gd name="T16" fmla="*/ 2147483647 w 14"/>
                  <a:gd name="T17" fmla="*/ 0 h 1"/>
                  <a:gd name="T18" fmla="*/ 2147483647 w 14"/>
                  <a:gd name="T19" fmla="*/ 0 h 1"/>
                  <a:gd name="T20" fmla="*/ 2147483647 w 14"/>
                  <a:gd name="T21" fmla="*/ 0 h 1"/>
                  <a:gd name="T22" fmla="*/ 2147483647 w 14"/>
                  <a:gd name="T23" fmla="*/ 0 h 1"/>
                  <a:gd name="T24" fmla="*/ 2147483647 w 14"/>
                  <a:gd name="T25" fmla="*/ 0 h 1"/>
                  <a:gd name="T26" fmla="*/ 2147483647 w 14"/>
                  <a:gd name="T27" fmla="*/ 0 h 1"/>
                  <a:gd name="T28" fmla="*/ 2147483647 w 14"/>
                  <a:gd name="T29" fmla="*/ 0 h 1"/>
                  <a:gd name="T30" fmla="*/ 2147483647 w 14"/>
                  <a:gd name="T31" fmla="*/ 0 h 1"/>
                  <a:gd name="T32" fmla="*/ 2147483647 w 14"/>
                  <a:gd name="T33" fmla="*/ 0 h 1"/>
                  <a:gd name="T34" fmla="*/ 2147483647 w 14"/>
                  <a:gd name="T35" fmla="*/ 0 h 1"/>
                  <a:gd name="T36" fmla="*/ 2147483647 w 14"/>
                  <a:gd name="T37" fmla="*/ 0 h 1"/>
                  <a:gd name="T38" fmla="*/ 2147483647 w 14"/>
                  <a:gd name="T39" fmla="*/ 0 h 1"/>
                  <a:gd name="T40" fmla="*/ 2147483647 w 14"/>
                  <a:gd name="T41" fmla="*/ 0 h 1"/>
                  <a:gd name="T42" fmla="*/ 2147483647 w 14"/>
                  <a:gd name="T43" fmla="*/ 0 h 1"/>
                  <a:gd name="T44" fmla="*/ 2147483647 w 14"/>
                  <a:gd name="T45" fmla="*/ 0 h 1"/>
                  <a:gd name="T46" fmla="*/ 2147483647 w 14"/>
                  <a:gd name="T47" fmla="*/ 0 h 1"/>
                  <a:gd name="T48" fmla="*/ 2147483647 w 14"/>
                  <a:gd name="T49" fmla="*/ 0 h 1"/>
                  <a:gd name="T50" fmla="*/ 2147483647 w 14"/>
                  <a:gd name="T51" fmla="*/ 0 h 1"/>
                  <a:gd name="T52" fmla="*/ 2147483647 w 14"/>
                  <a:gd name="T53" fmla="*/ 0 h 1"/>
                  <a:gd name="T54" fmla="*/ 2147483647 w 14"/>
                  <a:gd name="T55" fmla="*/ 0 h 1"/>
                  <a:gd name="T56" fmla="*/ 2147483647 w 14"/>
                  <a:gd name="T57" fmla="*/ 0 h 1"/>
                  <a:gd name="T58" fmla="*/ 2147483647 w 14"/>
                  <a:gd name="T59" fmla="*/ 0 h 1"/>
                  <a:gd name="T60" fmla="*/ 2147483647 w 14"/>
                  <a:gd name="T61" fmla="*/ 0 h 1"/>
                  <a:gd name="T62" fmla="*/ 2147483647 w 14"/>
                  <a:gd name="T63" fmla="*/ 0 h 1"/>
                  <a:gd name="T64" fmla="*/ 2147483647 w 14"/>
                  <a:gd name="T65" fmla="*/ 0 h 1"/>
                  <a:gd name="T66" fmla="*/ 2147483647 w 14"/>
                  <a:gd name="T67" fmla="*/ 0 h 1"/>
                  <a:gd name="T68" fmla="*/ 2147483647 w 14"/>
                  <a:gd name="T69" fmla="*/ 0 h 1"/>
                  <a:gd name="T70" fmla="*/ 2147483647 w 14"/>
                  <a:gd name="T71" fmla="*/ 0 h 1"/>
                  <a:gd name="T72" fmla="*/ 2147483647 w 14"/>
                  <a:gd name="T73" fmla="*/ 0 h 1"/>
                  <a:gd name="T74" fmla="*/ 2147483647 w 14"/>
                  <a:gd name="T75" fmla="*/ 0 h 1"/>
                  <a:gd name="T76" fmla="*/ 2147483647 w 14"/>
                  <a:gd name="T77" fmla="*/ 0 h 1"/>
                  <a:gd name="T78" fmla="*/ 2147483647 w 14"/>
                  <a:gd name="T79" fmla="*/ 0 h 1"/>
                  <a:gd name="T80" fmla="*/ 2147483647 w 14"/>
                  <a:gd name="T81" fmla="*/ 0 h 1"/>
                  <a:gd name="T82" fmla="*/ 2147483647 w 14"/>
                  <a:gd name="T83" fmla="*/ 0 h 1"/>
                  <a:gd name="T84" fmla="*/ 2147483647 w 14"/>
                  <a:gd name="T85" fmla="*/ 0 h 1"/>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4" name="Freeform 3890"/>
              <p:cNvSpPr>
                <a:spLocks/>
              </p:cNvSpPr>
              <p:nvPr/>
            </p:nvSpPr>
            <p:spPr bwMode="auto">
              <a:xfrm>
                <a:off x="304699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5" name="Freeform 3891"/>
              <p:cNvSpPr>
                <a:spLocks/>
              </p:cNvSpPr>
              <p:nvPr/>
            </p:nvSpPr>
            <p:spPr bwMode="auto">
              <a:xfrm>
                <a:off x="304989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6" name="Freeform 3892"/>
              <p:cNvSpPr>
                <a:spLocks/>
              </p:cNvSpPr>
              <p:nvPr/>
            </p:nvSpPr>
            <p:spPr bwMode="auto">
              <a:xfrm>
                <a:off x="3051823"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7" name="Freeform 3893"/>
              <p:cNvSpPr>
                <a:spLocks/>
              </p:cNvSpPr>
              <p:nvPr/>
            </p:nvSpPr>
            <p:spPr bwMode="auto">
              <a:xfrm>
                <a:off x="305568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8" name="Freeform 3894"/>
              <p:cNvSpPr>
                <a:spLocks/>
              </p:cNvSpPr>
              <p:nvPr/>
            </p:nvSpPr>
            <p:spPr bwMode="auto">
              <a:xfrm>
                <a:off x="305858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59" name="Freeform 3895"/>
              <p:cNvSpPr>
                <a:spLocks/>
              </p:cNvSpPr>
              <p:nvPr/>
            </p:nvSpPr>
            <p:spPr bwMode="auto">
              <a:xfrm>
                <a:off x="306341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0" name="Freeform 3896"/>
              <p:cNvSpPr>
                <a:spLocks/>
              </p:cNvSpPr>
              <p:nvPr/>
            </p:nvSpPr>
            <p:spPr bwMode="auto">
              <a:xfrm>
                <a:off x="306824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1" name="Freeform 3897"/>
              <p:cNvSpPr>
                <a:spLocks/>
              </p:cNvSpPr>
              <p:nvPr/>
            </p:nvSpPr>
            <p:spPr bwMode="auto">
              <a:xfrm>
                <a:off x="307500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2" name="Freeform 3898"/>
              <p:cNvSpPr>
                <a:spLocks/>
              </p:cNvSpPr>
              <p:nvPr/>
            </p:nvSpPr>
            <p:spPr bwMode="auto">
              <a:xfrm>
                <a:off x="307983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3" name="Freeform 3899"/>
              <p:cNvSpPr>
                <a:spLocks/>
              </p:cNvSpPr>
              <p:nvPr/>
            </p:nvSpPr>
            <p:spPr bwMode="auto">
              <a:xfrm>
                <a:off x="3080800"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4" name="Freeform 3900"/>
              <p:cNvSpPr>
                <a:spLocks/>
              </p:cNvSpPr>
              <p:nvPr/>
            </p:nvSpPr>
            <p:spPr bwMode="auto">
              <a:xfrm>
                <a:off x="3092391"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5" name="Freeform 3901"/>
              <p:cNvSpPr>
                <a:spLocks/>
              </p:cNvSpPr>
              <p:nvPr/>
            </p:nvSpPr>
            <p:spPr bwMode="auto">
              <a:xfrm>
                <a:off x="309528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6" name="Freeform 3902"/>
              <p:cNvSpPr>
                <a:spLocks/>
              </p:cNvSpPr>
              <p:nvPr/>
            </p:nvSpPr>
            <p:spPr bwMode="auto">
              <a:xfrm>
                <a:off x="310011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7" name="Freeform 3903"/>
              <p:cNvSpPr>
                <a:spLocks/>
              </p:cNvSpPr>
              <p:nvPr/>
            </p:nvSpPr>
            <p:spPr bwMode="auto">
              <a:xfrm>
                <a:off x="310205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8" name="Freeform 3904"/>
              <p:cNvSpPr>
                <a:spLocks/>
              </p:cNvSpPr>
              <p:nvPr/>
            </p:nvSpPr>
            <p:spPr bwMode="auto">
              <a:xfrm>
                <a:off x="3105914"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69" name="Freeform 3905"/>
              <p:cNvSpPr>
                <a:spLocks/>
              </p:cNvSpPr>
              <p:nvPr/>
            </p:nvSpPr>
            <p:spPr bwMode="auto">
              <a:xfrm>
                <a:off x="3106880"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0" name="Freeform 3906"/>
              <p:cNvSpPr>
                <a:spLocks/>
              </p:cNvSpPr>
              <p:nvPr/>
            </p:nvSpPr>
            <p:spPr bwMode="auto">
              <a:xfrm>
                <a:off x="3110743"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1" name="Freeform 3907"/>
              <p:cNvSpPr>
                <a:spLocks/>
              </p:cNvSpPr>
              <p:nvPr/>
            </p:nvSpPr>
            <p:spPr bwMode="auto">
              <a:xfrm>
                <a:off x="311364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2" name="Freeform 3908"/>
              <p:cNvSpPr>
                <a:spLocks/>
              </p:cNvSpPr>
              <p:nvPr/>
            </p:nvSpPr>
            <p:spPr bwMode="auto">
              <a:xfrm>
                <a:off x="311847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3" name="Freeform 3909"/>
              <p:cNvSpPr>
                <a:spLocks/>
              </p:cNvSpPr>
              <p:nvPr/>
            </p:nvSpPr>
            <p:spPr bwMode="auto">
              <a:xfrm>
                <a:off x="312136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4" name="Freeform 3910"/>
              <p:cNvSpPr>
                <a:spLocks/>
              </p:cNvSpPr>
              <p:nvPr/>
            </p:nvSpPr>
            <p:spPr bwMode="auto">
              <a:xfrm>
                <a:off x="3123300"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5" name="Freeform 3911"/>
              <p:cNvSpPr>
                <a:spLocks/>
              </p:cNvSpPr>
              <p:nvPr/>
            </p:nvSpPr>
            <p:spPr bwMode="auto">
              <a:xfrm>
                <a:off x="3126197" y="6705651"/>
                <a:ext cx="4829" cy="1083"/>
              </a:xfrm>
              <a:custGeom>
                <a:avLst/>
                <a:gdLst>
                  <a:gd name="T0" fmla="*/ 0 w 3"/>
                  <a:gd name="T1" fmla="*/ 0 h 1"/>
                  <a:gd name="T2" fmla="*/ 2147483647 w 3"/>
                  <a:gd name="T3" fmla="*/ 2147483647 h 1"/>
                  <a:gd name="T4" fmla="*/ 2147483647 w 3"/>
                  <a:gd name="T5" fmla="*/ 2147483647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1"/>
                    </a:ln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6" name="Freeform 3912"/>
              <p:cNvSpPr>
                <a:spLocks/>
              </p:cNvSpPr>
              <p:nvPr/>
            </p:nvSpPr>
            <p:spPr bwMode="auto">
              <a:xfrm>
                <a:off x="3131027"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7" name="Freeform 3913"/>
              <p:cNvSpPr>
                <a:spLocks/>
              </p:cNvSpPr>
              <p:nvPr/>
            </p:nvSpPr>
            <p:spPr bwMode="auto">
              <a:xfrm>
                <a:off x="3137788" y="6705651"/>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8" name="Freeform 3914"/>
              <p:cNvSpPr>
                <a:spLocks/>
              </p:cNvSpPr>
              <p:nvPr/>
            </p:nvSpPr>
            <p:spPr bwMode="auto">
              <a:xfrm>
                <a:off x="315227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79" name="Freeform 3915"/>
              <p:cNvSpPr>
                <a:spLocks/>
              </p:cNvSpPr>
              <p:nvPr/>
            </p:nvSpPr>
            <p:spPr bwMode="auto">
              <a:xfrm>
                <a:off x="3154208"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0" name="Freeform 3916"/>
              <p:cNvSpPr>
                <a:spLocks/>
              </p:cNvSpPr>
              <p:nvPr/>
            </p:nvSpPr>
            <p:spPr bwMode="auto">
              <a:xfrm>
                <a:off x="3157106"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1" name="Freeform 3917"/>
              <p:cNvSpPr>
                <a:spLocks/>
              </p:cNvSpPr>
              <p:nvPr/>
            </p:nvSpPr>
            <p:spPr bwMode="auto">
              <a:xfrm>
                <a:off x="315903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2" name="Freeform 3918"/>
              <p:cNvSpPr>
                <a:spLocks/>
              </p:cNvSpPr>
              <p:nvPr/>
            </p:nvSpPr>
            <p:spPr bwMode="auto">
              <a:xfrm>
                <a:off x="3160970" y="6705651"/>
                <a:ext cx="5795"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3" name="Freeform 3919"/>
              <p:cNvSpPr>
                <a:spLocks/>
              </p:cNvSpPr>
              <p:nvPr/>
            </p:nvSpPr>
            <p:spPr bwMode="auto">
              <a:xfrm>
                <a:off x="3166765"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4" name="Freeform 3920"/>
              <p:cNvSpPr>
                <a:spLocks/>
              </p:cNvSpPr>
              <p:nvPr/>
            </p:nvSpPr>
            <p:spPr bwMode="auto">
              <a:xfrm>
                <a:off x="3171595" y="6705651"/>
                <a:ext cx="8693"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5" name="Freeform 3921"/>
              <p:cNvSpPr>
                <a:spLocks/>
              </p:cNvSpPr>
              <p:nvPr/>
            </p:nvSpPr>
            <p:spPr bwMode="auto">
              <a:xfrm>
                <a:off x="3180288"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6" name="Freeform 3922"/>
              <p:cNvSpPr>
                <a:spLocks/>
              </p:cNvSpPr>
              <p:nvPr/>
            </p:nvSpPr>
            <p:spPr bwMode="auto">
              <a:xfrm>
                <a:off x="3185117"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7" name="Freeform 3923"/>
              <p:cNvSpPr>
                <a:spLocks/>
              </p:cNvSpPr>
              <p:nvPr/>
            </p:nvSpPr>
            <p:spPr bwMode="auto">
              <a:xfrm>
                <a:off x="3189946" y="6705651"/>
                <a:ext cx="14488"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8" name="Freeform 3924"/>
              <p:cNvSpPr>
                <a:spLocks/>
              </p:cNvSpPr>
              <p:nvPr/>
            </p:nvSpPr>
            <p:spPr bwMode="auto">
              <a:xfrm>
                <a:off x="3204435"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89" name="Freeform 3925"/>
              <p:cNvSpPr>
                <a:spLocks/>
              </p:cNvSpPr>
              <p:nvPr/>
            </p:nvSpPr>
            <p:spPr bwMode="auto">
              <a:xfrm>
                <a:off x="3207333"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0" name="Freeform 3926"/>
              <p:cNvSpPr>
                <a:spLocks/>
              </p:cNvSpPr>
              <p:nvPr/>
            </p:nvSpPr>
            <p:spPr bwMode="auto">
              <a:xfrm>
                <a:off x="321119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1" name="Freeform 3927"/>
              <p:cNvSpPr>
                <a:spLocks/>
              </p:cNvSpPr>
              <p:nvPr/>
            </p:nvSpPr>
            <p:spPr bwMode="auto">
              <a:xfrm>
                <a:off x="3214094"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2147483647 w 5"/>
                  <a:gd name="T29" fmla="*/ 0 h 1"/>
                  <a:gd name="T30" fmla="*/ 2147483647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2" name="Freeform 3928"/>
              <p:cNvSpPr>
                <a:spLocks/>
              </p:cNvSpPr>
              <p:nvPr/>
            </p:nvSpPr>
            <p:spPr bwMode="auto">
              <a:xfrm>
                <a:off x="3221822"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3" name="Freeform 3929"/>
              <p:cNvSpPr>
                <a:spLocks/>
              </p:cNvSpPr>
              <p:nvPr/>
            </p:nvSpPr>
            <p:spPr bwMode="auto">
              <a:xfrm>
                <a:off x="322858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4" name="Freeform 3930"/>
              <p:cNvSpPr>
                <a:spLocks/>
              </p:cNvSpPr>
              <p:nvPr/>
            </p:nvSpPr>
            <p:spPr bwMode="auto">
              <a:xfrm>
                <a:off x="3235344" y="6705651"/>
                <a:ext cx="7727" cy="1083"/>
              </a:xfrm>
              <a:custGeom>
                <a:avLst/>
                <a:gdLst>
                  <a:gd name="T0" fmla="*/ 0 w 5"/>
                  <a:gd name="T1" fmla="*/ 0 h 1"/>
                  <a:gd name="T2" fmla="*/ 2147483647 w 5"/>
                  <a:gd name="T3" fmla="*/ 0 h 1"/>
                  <a:gd name="T4" fmla="*/ 2147483647 w 5"/>
                  <a:gd name="T5" fmla="*/ 0 h 1"/>
                  <a:gd name="T6" fmla="*/ 2147483647 w 5"/>
                  <a:gd name="T7" fmla="*/ 0 h 1"/>
                  <a:gd name="T8" fmla="*/ 2147483647 w 5"/>
                  <a:gd name="T9" fmla="*/ 0 h 1"/>
                  <a:gd name="T10" fmla="*/ 2147483647 w 5"/>
                  <a:gd name="T11" fmla="*/ 0 h 1"/>
                  <a:gd name="T12" fmla="*/ 2147483647 w 5"/>
                  <a:gd name="T13" fmla="*/ 0 h 1"/>
                  <a:gd name="T14" fmla="*/ 2147483647 w 5"/>
                  <a:gd name="T15" fmla="*/ 0 h 1"/>
                  <a:gd name="T16" fmla="*/ 2147483647 w 5"/>
                  <a:gd name="T17" fmla="*/ 0 h 1"/>
                  <a:gd name="T18" fmla="*/ 2147483647 w 5"/>
                  <a:gd name="T19" fmla="*/ 0 h 1"/>
                  <a:gd name="T20" fmla="*/ 2147483647 w 5"/>
                  <a:gd name="T21" fmla="*/ 0 h 1"/>
                  <a:gd name="T22" fmla="*/ 2147483647 w 5"/>
                  <a:gd name="T23" fmla="*/ 0 h 1"/>
                  <a:gd name="T24" fmla="*/ 2147483647 w 5"/>
                  <a:gd name="T25" fmla="*/ 0 h 1"/>
                  <a:gd name="T26" fmla="*/ 2147483647 w 5"/>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
                    <a:moveTo>
                      <a:pt x="0" y="0"/>
                    </a:moveTo>
                    <a:lnTo>
                      <a:pt x="1" y="0"/>
                    </a:lnTo>
                    <a:lnTo>
                      <a:pt x="2" y="0"/>
                    </a:lnTo>
                    <a:lnTo>
                      <a:pt x="3" y="0"/>
                    </a:lnTo>
                    <a:lnTo>
                      <a:pt x="4" y="0"/>
                    </a:lnTo>
                    <a:lnTo>
                      <a:pt x="5"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5" name="Freeform 3931"/>
              <p:cNvSpPr>
                <a:spLocks/>
              </p:cNvSpPr>
              <p:nvPr/>
            </p:nvSpPr>
            <p:spPr bwMode="auto">
              <a:xfrm>
                <a:off x="3243071"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6" name="Freeform 3932"/>
              <p:cNvSpPr>
                <a:spLocks/>
              </p:cNvSpPr>
              <p:nvPr/>
            </p:nvSpPr>
            <p:spPr bwMode="auto">
              <a:xfrm>
                <a:off x="3246935" y="6705651"/>
                <a:ext cx="10625" cy="1083"/>
              </a:xfrm>
              <a:custGeom>
                <a:avLst/>
                <a:gdLst>
                  <a:gd name="T0" fmla="*/ 0 w 7"/>
                  <a:gd name="T1" fmla="*/ 0 h 1"/>
                  <a:gd name="T2" fmla="*/ 2147483647 w 7"/>
                  <a:gd name="T3" fmla="*/ 2147483647 h 1"/>
                  <a:gd name="T4" fmla="*/ 2147483647 w 7"/>
                  <a:gd name="T5" fmla="*/ 2147483647 h 1"/>
                  <a:gd name="T6" fmla="*/ 2147483647 w 7"/>
                  <a:gd name="T7" fmla="*/ 2147483647 h 1"/>
                  <a:gd name="T8" fmla="*/ 2147483647 w 7"/>
                  <a:gd name="T9" fmla="*/ 0 h 1"/>
                  <a:gd name="T10" fmla="*/ 2147483647 w 7"/>
                  <a:gd name="T11" fmla="*/ 0 h 1"/>
                  <a:gd name="T12" fmla="*/ 2147483647 w 7"/>
                  <a:gd name="T13" fmla="*/ 0 h 1"/>
                  <a:gd name="T14" fmla="*/ 2147483647 w 7"/>
                  <a:gd name="T15" fmla="*/ 0 h 1"/>
                  <a:gd name="T16" fmla="*/ 2147483647 w 7"/>
                  <a:gd name="T17" fmla="*/ 2147483647 h 1"/>
                  <a:gd name="T18" fmla="*/ 2147483647 w 7"/>
                  <a:gd name="T19" fmla="*/ 0 h 1"/>
                  <a:gd name="T20" fmla="*/ 2147483647 w 7"/>
                  <a:gd name="T21" fmla="*/ 0 h 1"/>
                  <a:gd name="T22" fmla="*/ 2147483647 w 7"/>
                  <a:gd name="T23" fmla="*/ 2147483647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1"/>
                    </a:lnTo>
                    <a:lnTo>
                      <a:pt x="2" y="0"/>
                    </a:lnTo>
                    <a:lnTo>
                      <a:pt x="3" y="0"/>
                    </a:lnTo>
                    <a:lnTo>
                      <a:pt x="3" y="1"/>
                    </a:lnTo>
                    <a:lnTo>
                      <a:pt x="3" y="0"/>
                    </a:lnTo>
                    <a:lnTo>
                      <a:pt x="4" y="0"/>
                    </a:lnTo>
                    <a:lnTo>
                      <a:pt x="4" y="1"/>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7" name="Freeform 3933"/>
              <p:cNvSpPr>
                <a:spLocks/>
              </p:cNvSpPr>
              <p:nvPr/>
            </p:nvSpPr>
            <p:spPr bwMode="auto">
              <a:xfrm>
                <a:off x="3257560" y="6705651"/>
                <a:ext cx="16421" cy="1083"/>
              </a:xfrm>
              <a:custGeom>
                <a:avLst/>
                <a:gdLst>
                  <a:gd name="T0" fmla="*/ 0 w 10"/>
                  <a:gd name="T1" fmla="*/ 0 h 1"/>
                  <a:gd name="T2" fmla="*/ 2147483647 w 10"/>
                  <a:gd name="T3" fmla="*/ 0 h 1"/>
                  <a:gd name="T4" fmla="*/ 2147483647 w 10"/>
                  <a:gd name="T5" fmla="*/ 0 h 1"/>
                  <a:gd name="T6" fmla="*/ 2147483647 w 10"/>
                  <a:gd name="T7" fmla="*/ 0 h 1"/>
                  <a:gd name="T8" fmla="*/ 2147483647 w 10"/>
                  <a:gd name="T9" fmla="*/ 0 h 1"/>
                  <a:gd name="T10" fmla="*/ 2147483647 w 10"/>
                  <a:gd name="T11" fmla="*/ 0 h 1"/>
                  <a:gd name="T12" fmla="*/ 2147483647 w 10"/>
                  <a:gd name="T13" fmla="*/ 0 h 1"/>
                  <a:gd name="T14" fmla="*/ 2147483647 w 10"/>
                  <a:gd name="T15" fmla="*/ 0 h 1"/>
                  <a:gd name="T16" fmla="*/ 2147483647 w 10"/>
                  <a:gd name="T17" fmla="*/ 0 h 1"/>
                  <a:gd name="T18" fmla="*/ 2147483647 w 10"/>
                  <a:gd name="T19" fmla="*/ 0 h 1"/>
                  <a:gd name="T20" fmla="*/ 2147483647 w 10"/>
                  <a:gd name="T21" fmla="*/ 0 h 1"/>
                  <a:gd name="T22" fmla="*/ 2147483647 w 10"/>
                  <a:gd name="T23" fmla="*/ 0 h 1"/>
                  <a:gd name="T24" fmla="*/ 2147483647 w 10"/>
                  <a:gd name="T25" fmla="*/ 0 h 1"/>
                  <a:gd name="T26" fmla="*/ 2147483647 w 10"/>
                  <a:gd name="T27" fmla="*/ 0 h 1"/>
                  <a:gd name="T28" fmla="*/ 2147483647 w 10"/>
                  <a:gd name="T29" fmla="*/ 0 h 1"/>
                  <a:gd name="T30" fmla="*/ 2147483647 w 10"/>
                  <a:gd name="T31" fmla="*/ 0 h 1"/>
                  <a:gd name="T32" fmla="*/ 2147483647 w 10"/>
                  <a:gd name="T33" fmla="*/ 0 h 1"/>
                  <a:gd name="T34" fmla="*/ 2147483647 w 10"/>
                  <a:gd name="T35" fmla="*/ 0 h 1"/>
                  <a:gd name="T36" fmla="*/ 2147483647 w 10"/>
                  <a:gd name="T37" fmla="*/ 0 h 1"/>
                  <a:gd name="T38" fmla="*/ 2147483647 w 10"/>
                  <a:gd name="T39" fmla="*/ 0 h 1"/>
                  <a:gd name="T40" fmla="*/ 2147483647 w 10"/>
                  <a:gd name="T41" fmla="*/ 0 h 1"/>
                  <a:gd name="T42" fmla="*/ 2147483647 w 10"/>
                  <a:gd name="T43" fmla="*/ 0 h 1"/>
                  <a:gd name="T44" fmla="*/ 2147483647 w 10"/>
                  <a:gd name="T45" fmla="*/ 0 h 1"/>
                  <a:gd name="T46" fmla="*/ 2147483647 w 10"/>
                  <a:gd name="T47" fmla="*/ 0 h 1"/>
                  <a:gd name="T48" fmla="*/ 2147483647 w 10"/>
                  <a:gd name="T49" fmla="*/ 0 h 1"/>
                  <a:gd name="T50" fmla="*/ 2147483647 w 10"/>
                  <a:gd name="T51" fmla="*/ 0 h 1"/>
                  <a:gd name="T52" fmla="*/ 2147483647 w 10"/>
                  <a:gd name="T53" fmla="*/ 0 h 1"/>
                  <a:gd name="T54" fmla="*/ 2147483647 w 10"/>
                  <a:gd name="T55" fmla="*/ 0 h 1"/>
                  <a:gd name="T56" fmla="*/ 2147483647 w 10"/>
                  <a:gd name="T57" fmla="*/ 0 h 1"/>
                  <a:gd name="T58" fmla="*/ 2147483647 w 10"/>
                  <a:gd name="T59" fmla="*/ 0 h 1"/>
                  <a:gd name="T60" fmla="*/ 214748364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8" name="Freeform 3934"/>
              <p:cNvSpPr>
                <a:spLocks/>
              </p:cNvSpPr>
              <p:nvPr/>
            </p:nvSpPr>
            <p:spPr bwMode="auto">
              <a:xfrm>
                <a:off x="3273980"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599" name="Freeform 3935"/>
              <p:cNvSpPr>
                <a:spLocks/>
              </p:cNvSpPr>
              <p:nvPr/>
            </p:nvSpPr>
            <p:spPr bwMode="auto">
              <a:xfrm>
                <a:off x="328074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0" name="Freeform 3936"/>
              <p:cNvSpPr>
                <a:spLocks/>
              </p:cNvSpPr>
              <p:nvPr/>
            </p:nvSpPr>
            <p:spPr bwMode="auto">
              <a:xfrm>
                <a:off x="3281707"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1" name="Freeform 3937"/>
              <p:cNvSpPr>
                <a:spLocks/>
              </p:cNvSpPr>
              <p:nvPr/>
            </p:nvSpPr>
            <p:spPr bwMode="auto">
              <a:xfrm>
                <a:off x="3285571"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2" name="Freeform 3938"/>
              <p:cNvSpPr>
                <a:spLocks/>
              </p:cNvSpPr>
              <p:nvPr/>
            </p:nvSpPr>
            <p:spPr bwMode="auto">
              <a:xfrm>
                <a:off x="3297162"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3" name="Freeform 3939"/>
              <p:cNvSpPr>
                <a:spLocks/>
              </p:cNvSpPr>
              <p:nvPr/>
            </p:nvSpPr>
            <p:spPr bwMode="auto">
              <a:xfrm>
                <a:off x="329812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4" name="Freeform 3940"/>
              <p:cNvSpPr>
                <a:spLocks/>
              </p:cNvSpPr>
              <p:nvPr/>
            </p:nvSpPr>
            <p:spPr bwMode="auto">
              <a:xfrm>
                <a:off x="3300059"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5" name="Freeform 3941"/>
              <p:cNvSpPr>
                <a:spLocks/>
              </p:cNvSpPr>
              <p:nvPr/>
            </p:nvSpPr>
            <p:spPr bwMode="auto">
              <a:xfrm>
                <a:off x="3301991"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6" name="Freeform 3942"/>
              <p:cNvSpPr>
                <a:spLocks/>
              </p:cNvSpPr>
              <p:nvPr/>
            </p:nvSpPr>
            <p:spPr bwMode="auto">
              <a:xfrm>
                <a:off x="330295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7" name="Freeform 3943"/>
              <p:cNvSpPr>
                <a:spLocks/>
              </p:cNvSpPr>
              <p:nvPr/>
            </p:nvSpPr>
            <p:spPr bwMode="auto">
              <a:xfrm>
                <a:off x="330488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8" name="Freeform 3944"/>
              <p:cNvSpPr>
                <a:spLocks/>
              </p:cNvSpPr>
              <p:nvPr/>
            </p:nvSpPr>
            <p:spPr bwMode="auto">
              <a:xfrm>
                <a:off x="3307786" y="6705651"/>
                <a:ext cx="3864"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09" name="Freeform 3945"/>
              <p:cNvSpPr>
                <a:spLocks/>
              </p:cNvSpPr>
              <p:nvPr/>
            </p:nvSpPr>
            <p:spPr bwMode="auto">
              <a:xfrm>
                <a:off x="3311650" y="6705651"/>
                <a:ext cx="10625"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0" name="Freeform 3946"/>
              <p:cNvSpPr>
                <a:spLocks/>
              </p:cNvSpPr>
              <p:nvPr/>
            </p:nvSpPr>
            <p:spPr bwMode="auto">
              <a:xfrm>
                <a:off x="332227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1" name="Freeform 3947"/>
              <p:cNvSpPr>
                <a:spLocks/>
              </p:cNvSpPr>
              <p:nvPr/>
            </p:nvSpPr>
            <p:spPr bwMode="auto">
              <a:xfrm>
                <a:off x="3324207"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2" name="Freeform 3948"/>
              <p:cNvSpPr>
                <a:spLocks/>
              </p:cNvSpPr>
              <p:nvPr/>
            </p:nvSpPr>
            <p:spPr bwMode="auto">
              <a:xfrm>
                <a:off x="3327104" y="6705651"/>
                <a:ext cx="11591" cy="1083"/>
              </a:xfrm>
              <a:custGeom>
                <a:avLst/>
                <a:gdLst>
                  <a:gd name="T0" fmla="*/ 0 w 7"/>
                  <a:gd name="T1" fmla="*/ 0 h 1"/>
                  <a:gd name="T2" fmla="*/ 2147483647 w 7"/>
                  <a:gd name="T3" fmla="*/ 0 h 1"/>
                  <a:gd name="T4" fmla="*/ 2147483647 w 7"/>
                  <a:gd name="T5" fmla="*/ 0 h 1"/>
                  <a:gd name="T6" fmla="*/ 2147483647 w 7"/>
                  <a:gd name="T7" fmla="*/ 0 h 1"/>
                  <a:gd name="T8" fmla="*/ 2147483647 w 7"/>
                  <a:gd name="T9" fmla="*/ 0 h 1"/>
                  <a:gd name="T10" fmla="*/ 2147483647 w 7"/>
                  <a:gd name="T11" fmla="*/ 0 h 1"/>
                  <a:gd name="T12" fmla="*/ 2147483647 w 7"/>
                  <a:gd name="T13" fmla="*/ 0 h 1"/>
                  <a:gd name="T14" fmla="*/ 2147483647 w 7"/>
                  <a:gd name="T15" fmla="*/ 0 h 1"/>
                  <a:gd name="T16" fmla="*/ 2147483647 w 7"/>
                  <a:gd name="T17" fmla="*/ 0 h 1"/>
                  <a:gd name="T18" fmla="*/ 2147483647 w 7"/>
                  <a:gd name="T19" fmla="*/ 0 h 1"/>
                  <a:gd name="T20" fmla="*/ 2147483647 w 7"/>
                  <a:gd name="T21" fmla="*/ 0 h 1"/>
                  <a:gd name="T22" fmla="*/ 2147483647 w 7"/>
                  <a:gd name="T23" fmla="*/ 0 h 1"/>
                  <a:gd name="T24" fmla="*/ 2147483647 w 7"/>
                  <a:gd name="T25" fmla="*/ 0 h 1"/>
                  <a:gd name="T26" fmla="*/ 2147483647 w 7"/>
                  <a:gd name="T27" fmla="*/ 0 h 1"/>
                  <a:gd name="T28" fmla="*/ 2147483647 w 7"/>
                  <a:gd name="T29" fmla="*/ 0 h 1"/>
                  <a:gd name="T30" fmla="*/ 2147483647 w 7"/>
                  <a:gd name="T31" fmla="*/ 0 h 1"/>
                  <a:gd name="T32" fmla="*/ 2147483647 w 7"/>
                  <a:gd name="T33" fmla="*/ 0 h 1"/>
                  <a:gd name="T34" fmla="*/ 2147483647 w 7"/>
                  <a:gd name="T35" fmla="*/ 0 h 1"/>
                  <a:gd name="T36" fmla="*/ 2147483647 w 7"/>
                  <a:gd name="T37" fmla="*/ 0 h 1"/>
                  <a:gd name="T38" fmla="*/ 2147483647 w 7"/>
                  <a:gd name="T39" fmla="*/ 0 h 1"/>
                  <a:gd name="T40" fmla="*/ 2147483647 w 7"/>
                  <a:gd name="T41" fmla="*/ 0 h 1"/>
                  <a:gd name="T42" fmla="*/ 214748364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3" name="Freeform 3949"/>
              <p:cNvSpPr>
                <a:spLocks/>
              </p:cNvSpPr>
              <p:nvPr/>
            </p:nvSpPr>
            <p:spPr bwMode="auto">
              <a:xfrm>
                <a:off x="3338695"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4" name="Freeform 3950"/>
              <p:cNvSpPr>
                <a:spLocks/>
              </p:cNvSpPr>
              <p:nvPr/>
            </p:nvSpPr>
            <p:spPr bwMode="auto">
              <a:xfrm>
                <a:off x="3340627"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5" name="Freeform 3951"/>
              <p:cNvSpPr>
                <a:spLocks/>
              </p:cNvSpPr>
              <p:nvPr/>
            </p:nvSpPr>
            <p:spPr bwMode="auto">
              <a:xfrm>
                <a:off x="3342559"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6" name="Freeform 3952"/>
              <p:cNvSpPr>
                <a:spLocks/>
              </p:cNvSpPr>
              <p:nvPr/>
            </p:nvSpPr>
            <p:spPr bwMode="auto">
              <a:xfrm>
                <a:off x="3347389"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7" name="Freeform 3953"/>
              <p:cNvSpPr>
                <a:spLocks/>
              </p:cNvSpPr>
              <p:nvPr/>
            </p:nvSpPr>
            <p:spPr bwMode="auto">
              <a:xfrm>
                <a:off x="3350286"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8" name="Freeform 3954"/>
              <p:cNvSpPr>
                <a:spLocks/>
              </p:cNvSpPr>
              <p:nvPr/>
            </p:nvSpPr>
            <p:spPr bwMode="auto">
              <a:xfrm>
                <a:off x="335318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19" name="Freeform 3955"/>
              <p:cNvSpPr>
                <a:spLocks/>
              </p:cNvSpPr>
              <p:nvPr/>
            </p:nvSpPr>
            <p:spPr bwMode="auto">
              <a:xfrm>
                <a:off x="3358013" y="6705651"/>
                <a:ext cx="6761" cy="1083"/>
              </a:xfrm>
              <a:custGeom>
                <a:avLst/>
                <a:gdLst>
                  <a:gd name="T0" fmla="*/ 0 w 4"/>
                  <a:gd name="T1" fmla="*/ 0 h 1"/>
                  <a:gd name="T2" fmla="*/ 2147483647 w 4"/>
                  <a:gd name="T3" fmla="*/ 0 h 1"/>
                  <a:gd name="T4" fmla="*/ 2147483647 w 4"/>
                  <a:gd name="T5" fmla="*/ 0 h 1"/>
                  <a:gd name="T6" fmla="*/ 2147483647 w 4"/>
                  <a:gd name="T7" fmla="*/ 0 h 1"/>
                  <a:gd name="T8" fmla="*/ 2147483647 w 4"/>
                  <a:gd name="T9" fmla="*/ 0 h 1"/>
                  <a:gd name="T10" fmla="*/ 2147483647 w 4"/>
                  <a:gd name="T11" fmla="*/ 0 h 1"/>
                  <a:gd name="T12" fmla="*/ 2147483647 w 4"/>
                  <a:gd name="T13" fmla="*/ 0 h 1"/>
                  <a:gd name="T14" fmla="*/ 2147483647 w 4"/>
                  <a:gd name="T15" fmla="*/ 0 h 1"/>
                  <a:gd name="T16" fmla="*/ 2147483647 w 4"/>
                  <a:gd name="T17" fmla="*/ 0 h 1"/>
                  <a:gd name="T18" fmla="*/ 2147483647 w 4"/>
                  <a:gd name="T19" fmla="*/ 0 h 1"/>
                  <a:gd name="T20" fmla="*/ 2147483647 w 4"/>
                  <a:gd name="T21" fmla="*/ 0 h 1"/>
                  <a:gd name="T22" fmla="*/ 2147483647 w 4"/>
                  <a:gd name="T23" fmla="*/ 0 h 1"/>
                  <a:gd name="T24" fmla="*/ 2147483647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0" name="Freeform 3956"/>
              <p:cNvSpPr>
                <a:spLocks/>
              </p:cNvSpPr>
              <p:nvPr/>
            </p:nvSpPr>
            <p:spPr bwMode="auto">
              <a:xfrm>
                <a:off x="3364774"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1" name="Freeform 3957"/>
              <p:cNvSpPr>
                <a:spLocks/>
              </p:cNvSpPr>
              <p:nvPr/>
            </p:nvSpPr>
            <p:spPr bwMode="auto">
              <a:xfrm>
                <a:off x="3369604" y="6705651"/>
                <a:ext cx="2898" cy="1083"/>
              </a:xfrm>
              <a:custGeom>
                <a:avLst/>
                <a:gdLst>
                  <a:gd name="T0" fmla="*/ 0 w 2"/>
                  <a:gd name="T1" fmla="*/ 0 h 1"/>
                  <a:gd name="T2" fmla="*/ 2147483647 w 2"/>
                  <a:gd name="T3" fmla="*/ 0 h 1"/>
                  <a:gd name="T4" fmla="*/ 2147483647 w 2"/>
                  <a:gd name="T5" fmla="*/ 0 h 1"/>
                  <a:gd name="T6" fmla="*/ 2147483647 w 2"/>
                  <a:gd name="T7" fmla="*/ 0 h 1"/>
                  <a:gd name="T8" fmla="*/ 2147483647 w 2"/>
                  <a:gd name="T9" fmla="*/ 0 h 1"/>
                  <a:gd name="T10" fmla="*/ 2147483647 w 2"/>
                  <a:gd name="T11" fmla="*/ 0 h 1"/>
                  <a:gd name="T12" fmla="*/ 2147483647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2" name="Freeform 3958"/>
              <p:cNvSpPr>
                <a:spLocks/>
              </p:cNvSpPr>
              <p:nvPr/>
            </p:nvSpPr>
            <p:spPr bwMode="auto">
              <a:xfrm>
                <a:off x="3372502" y="6705651"/>
                <a:ext cx="15455" cy="1083"/>
              </a:xfrm>
              <a:custGeom>
                <a:avLst/>
                <a:gdLst>
                  <a:gd name="T0" fmla="*/ 0 w 9"/>
                  <a:gd name="T1" fmla="*/ 0 h 1"/>
                  <a:gd name="T2" fmla="*/ 2147483647 w 9"/>
                  <a:gd name="T3" fmla="*/ 0 h 1"/>
                  <a:gd name="T4" fmla="*/ 2147483647 w 9"/>
                  <a:gd name="T5" fmla="*/ 0 h 1"/>
                  <a:gd name="T6" fmla="*/ 2147483647 w 9"/>
                  <a:gd name="T7" fmla="*/ 0 h 1"/>
                  <a:gd name="T8" fmla="*/ 2147483647 w 9"/>
                  <a:gd name="T9" fmla="*/ 0 h 1"/>
                  <a:gd name="T10" fmla="*/ 2147483647 w 9"/>
                  <a:gd name="T11" fmla="*/ 0 h 1"/>
                  <a:gd name="T12" fmla="*/ 2147483647 w 9"/>
                  <a:gd name="T13" fmla="*/ 0 h 1"/>
                  <a:gd name="T14" fmla="*/ 2147483647 w 9"/>
                  <a:gd name="T15" fmla="*/ 0 h 1"/>
                  <a:gd name="T16" fmla="*/ 2147483647 w 9"/>
                  <a:gd name="T17" fmla="*/ 0 h 1"/>
                  <a:gd name="T18" fmla="*/ 2147483647 w 9"/>
                  <a:gd name="T19" fmla="*/ 0 h 1"/>
                  <a:gd name="T20" fmla="*/ 2147483647 w 9"/>
                  <a:gd name="T21" fmla="*/ 0 h 1"/>
                  <a:gd name="T22" fmla="*/ 2147483647 w 9"/>
                  <a:gd name="T23" fmla="*/ 0 h 1"/>
                  <a:gd name="T24" fmla="*/ 2147483647 w 9"/>
                  <a:gd name="T25" fmla="*/ 0 h 1"/>
                  <a:gd name="T26" fmla="*/ 2147483647 w 9"/>
                  <a:gd name="T27" fmla="*/ 0 h 1"/>
                  <a:gd name="T28" fmla="*/ 2147483647 w 9"/>
                  <a:gd name="T29" fmla="*/ 0 h 1"/>
                  <a:gd name="T30" fmla="*/ 2147483647 w 9"/>
                  <a:gd name="T31" fmla="*/ 0 h 1"/>
                  <a:gd name="T32" fmla="*/ 2147483647 w 9"/>
                  <a:gd name="T33" fmla="*/ 0 h 1"/>
                  <a:gd name="T34" fmla="*/ 2147483647 w 9"/>
                  <a:gd name="T35" fmla="*/ 0 h 1"/>
                  <a:gd name="T36" fmla="*/ 2147483647 w 9"/>
                  <a:gd name="T37" fmla="*/ 0 h 1"/>
                  <a:gd name="T38" fmla="*/ 2147483647 w 9"/>
                  <a:gd name="T39" fmla="*/ 0 h 1"/>
                  <a:gd name="T40" fmla="*/ 2147483647 w 9"/>
                  <a:gd name="T41" fmla="*/ 0 h 1"/>
                  <a:gd name="T42" fmla="*/ 2147483647 w 9"/>
                  <a:gd name="T43" fmla="*/ 0 h 1"/>
                  <a:gd name="T44" fmla="*/ 2147483647 w 9"/>
                  <a:gd name="T45" fmla="*/ 0 h 1"/>
                  <a:gd name="T46" fmla="*/ 2147483647 w 9"/>
                  <a:gd name="T47" fmla="*/ 0 h 1"/>
                  <a:gd name="T48" fmla="*/ 2147483647 w 9"/>
                  <a:gd name="T49" fmla="*/ 0 h 1"/>
                  <a:gd name="T50" fmla="*/ 2147483647 w 9"/>
                  <a:gd name="T51" fmla="*/ 0 h 1"/>
                  <a:gd name="T52" fmla="*/ 2147483647 w 9"/>
                  <a:gd name="T53" fmla="*/ 0 h 1"/>
                  <a:gd name="T54" fmla="*/ 2147483647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3" name="Freeform 3959"/>
              <p:cNvSpPr>
                <a:spLocks/>
              </p:cNvSpPr>
              <p:nvPr/>
            </p:nvSpPr>
            <p:spPr bwMode="auto">
              <a:xfrm>
                <a:off x="3387956"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4" name="Freeform 3960"/>
              <p:cNvSpPr>
                <a:spLocks/>
              </p:cNvSpPr>
              <p:nvPr/>
            </p:nvSpPr>
            <p:spPr bwMode="auto">
              <a:xfrm>
                <a:off x="3392786"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5" name="Freeform 3961"/>
              <p:cNvSpPr>
                <a:spLocks/>
              </p:cNvSpPr>
              <p:nvPr/>
            </p:nvSpPr>
            <p:spPr bwMode="auto">
              <a:xfrm>
                <a:off x="3393751"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6" name="Freeform 3962"/>
              <p:cNvSpPr>
                <a:spLocks/>
              </p:cNvSpPr>
              <p:nvPr/>
            </p:nvSpPr>
            <p:spPr bwMode="auto">
              <a:xfrm>
                <a:off x="3395683"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7" name="Freeform 3963"/>
              <p:cNvSpPr>
                <a:spLocks/>
              </p:cNvSpPr>
              <p:nvPr/>
            </p:nvSpPr>
            <p:spPr bwMode="auto">
              <a:xfrm>
                <a:off x="3397615"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8" name="Freeform 3964"/>
              <p:cNvSpPr>
                <a:spLocks/>
              </p:cNvSpPr>
              <p:nvPr/>
            </p:nvSpPr>
            <p:spPr bwMode="auto">
              <a:xfrm>
                <a:off x="339858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29" name="Freeform 3965"/>
              <p:cNvSpPr>
                <a:spLocks/>
              </p:cNvSpPr>
              <p:nvPr/>
            </p:nvSpPr>
            <p:spPr bwMode="auto">
              <a:xfrm>
                <a:off x="3403411" y="6705651"/>
                <a:ext cx="4829" cy="1083"/>
              </a:xfrm>
              <a:custGeom>
                <a:avLst/>
                <a:gdLst>
                  <a:gd name="T0" fmla="*/ 0 w 3"/>
                  <a:gd name="T1" fmla="*/ 0 h 1"/>
                  <a:gd name="T2" fmla="*/ 2147483647 w 3"/>
                  <a:gd name="T3" fmla="*/ 0 h 1"/>
                  <a:gd name="T4" fmla="*/ 2147483647 w 3"/>
                  <a:gd name="T5" fmla="*/ 0 h 1"/>
                  <a:gd name="T6" fmla="*/ 2147483647 w 3"/>
                  <a:gd name="T7" fmla="*/ 0 h 1"/>
                  <a:gd name="T8" fmla="*/ 2147483647 w 3"/>
                  <a:gd name="T9" fmla="*/ 0 h 1"/>
                  <a:gd name="T10" fmla="*/ 2147483647 w 3"/>
                  <a:gd name="T11" fmla="*/ 0 h 1"/>
                  <a:gd name="T12" fmla="*/ 2147483647 w 3"/>
                  <a:gd name="T13" fmla="*/ 0 h 1"/>
                  <a:gd name="T14" fmla="*/ 2147483647 w 3"/>
                  <a:gd name="T15" fmla="*/ 0 h 1"/>
                  <a:gd name="T16" fmla="*/ 2147483647 w 3"/>
                  <a:gd name="T17" fmla="*/ 0 h 1"/>
                  <a:gd name="T18" fmla="*/ 214748364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30" name="Freeform 3966"/>
              <p:cNvSpPr>
                <a:spLocks/>
              </p:cNvSpPr>
              <p:nvPr/>
            </p:nvSpPr>
            <p:spPr bwMode="auto">
              <a:xfrm>
                <a:off x="3408240" y="6705651"/>
                <a:ext cx="13522" cy="1083"/>
              </a:xfrm>
              <a:custGeom>
                <a:avLst/>
                <a:gdLst>
                  <a:gd name="T0" fmla="*/ 0 w 8"/>
                  <a:gd name="T1" fmla="*/ 0 h 1"/>
                  <a:gd name="T2" fmla="*/ 2147483647 w 8"/>
                  <a:gd name="T3" fmla="*/ 0 h 1"/>
                  <a:gd name="T4" fmla="*/ 2147483647 w 8"/>
                  <a:gd name="T5" fmla="*/ 0 h 1"/>
                  <a:gd name="T6" fmla="*/ 2147483647 w 8"/>
                  <a:gd name="T7" fmla="*/ 0 h 1"/>
                  <a:gd name="T8" fmla="*/ 2147483647 w 8"/>
                  <a:gd name="T9" fmla="*/ 0 h 1"/>
                  <a:gd name="T10" fmla="*/ 2147483647 w 8"/>
                  <a:gd name="T11" fmla="*/ 0 h 1"/>
                  <a:gd name="T12" fmla="*/ 2147483647 w 8"/>
                  <a:gd name="T13" fmla="*/ 0 h 1"/>
                  <a:gd name="T14" fmla="*/ 2147483647 w 8"/>
                  <a:gd name="T15" fmla="*/ 0 h 1"/>
                  <a:gd name="T16" fmla="*/ 2147483647 w 8"/>
                  <a:gd name="T17" fmla="*/ 0 h 1"/>
                  <a:gd name="T18" fmla="*/ 2147483647 w 8"/>
                  <a:gd name="T19" fmla="*/ 0 h 1"/>
                  <a:gd name="T20" fmla="*/ 2147483647 w 8"/>
                  <a:gd name="T21" fmla="*/ 0 h 1"/>
                  <a:gd name="T22" fmla="*/ 2147483647 w 8"/>
                  <a:gd name="T23" fmla="*/ 0 h 1"/>
                  <a:gd name="T24" fmla="*/ 2147483647 w 8"/>
                  <a:gd name="T25" fmla="*/ 0 h 1"/>
                  <a:gd name="T26" fmla="*/ 2147483647 w 8"/>
                  <a:gd name="T27" fmla="*/ 0 h 1"/>
                  <a:gd name="T28" fmla="*/ 2147483647 w 8"/>
                  <a:gd name="T29" fmla="*/ 0 h 1"/>
                  <a:gd name="T30" fmla="*/ 2147483647 w 8"/>
                  <a:gd name="T31" fmla="*/ 0 h 1"/>
                  <a:gd name="T32" fmla="*/ 2147483647 w 8"/>
                  <a:gd name="T33" fmla="*/ 0 h 1"/>
                  <a:gd name="T34" fmla="*/ 2147483647 w 8"/>
                  <a:gd name="T35" fmla="*/ 0 h 1"/>
                  <a:gd name="T36" fmla="*/ 2147483647 w 8"/>
                  <a:gd name="T37" fmla="*/ 0 h 1"/>
                  <a:gd name="T38" fmla="*/ 2147483647 w 8"/>
                  <a:gd name="T39" fmla="*/ 0 h 1"/>
                  <a:gd name="T40" fmla="*/ 2147483647 w 8"/>
                  <a:gd name="T41" fmla="*/ 0 h 1"/>
                  <a:gd name="T42" fmla="*/ 2147483647 w 8"/>
                  <a:gd name="T43" fmla="*/ 0 h 1"/>
                  <a:gd name="T44" fmla="*/ 2147483647 w 8"/>
                  <a:gd name="T45" fmla="*/ 0 h 1"/>
                  <a:gd name="T46" fmla="*/ 2147483647 w 8"/>
                  <a:gd name="T47" fmla="*/ 0 h 1"/>
                  <a:gd name="T48" fmla="*/ 2147483647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31" name="Freeform 3967"/>
              <p:cNvSpPr>
                <a:spLocks/>
              </p:cNvSpPr>
              <p:nvPr/>
            </p:nvSpPr>
            <p:spPr bwMode="auto">
              <a:xfrm>
                <a:off x="3421763" y="6705651"/>
                <a:ext cx="966"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9632" name="Freeform 3968"/>
              <p:cNvSpPr>
                <a:spLocks/>
              </p:cNvSpPr>
              <p:nvPr/>
            </p:nvSpPr>
            <p:spPr bwMode="auto">
              <a:xfrm>
                <a:off x="3422728" y="6705651"/>
                <a:ext cx="1932" cy="1083"/>
              </a:xfrm>
              <a:custGeom>
                <a:avLst/>
                <a:gdLst>
                  <a:gd name="T0" fmla="*/ 0 w 1"/>
                  <a:gd name="T1" fmla="*/ 0 h 1"/>
                  <a:gd name="T2" fmla="*/ 2147483647 w 1"/>
                  <a:gd name="T3" fmla="*/ 0 h 1"/>
                  <a:gd name="T4" fmla="*/ 2147483647 w 1"/>
                  <a:gd name="T5" fmla="*/ 0 h 1"/>
                  <a:gd name="T6" fmla="*/ 2147483647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solidFill>
                <a:prstDash val="solid"/>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30310" name="テキスト ボックス 5185"/>
              <p:cNvSpPr txBox="1">
                <a:spLocks noChangeArrowheads="1"/>
              </p:cNvSpPr>
              <p:nvPr/>
            </p:nvSpPr>
            <p:spPr bwMode="auto">
              <a:xfrm>
                <a:off x="761944" y="5313374"/>
                <a:ext cx="210635"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b)</a:t>
                </a:r>
                <a:endParaRPr kumimoji="1" lang="ja-JP" altLang="en-US" sz="800" b="1" dirty="0">
                  <a:solidFill>
                    <a:srgbClr val="000000"/>
                  </a:solidFill>
                </a:endParaRPr>
              </a:p>
            </p:txBody>
          </p:sp>
          <p:sp>
            <p:nvSpPr>
              <p:cNvPr id="30311" name="テキスト ボックス 5186"/>
              <p:cNvSpPr txBox="1">
                <a:spLocks noChangeArrowheads="1"/>
              </p:cNvSpPr>
              <p:nvPr/>
            </p:nvSpPr>
            <p:spPr bwMode="auto">
              <a:xfrm>
                <a:off x="827865" y="5565255"/>
                <a:ext cx="207029"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c)</a:t>
                </a:r>
                <a:endParaRPr kumimoji="1" lang="ja-JP" altLang="en-US" sz="800" b="1" dirty="0">
                  <a:solidFill>
                    <a:srgbClr val="000000"/>
                  </a:solidFill>
                </a:endParaRPr>
              </a:p>
            </p:txBody>
          </p:sp>
          <p:sp>
            <p:nvSpPr>
              <p:cNvPr id="30312" name="テキスト ボックス 5187"/>
              <p:cNvSpPr txBox="1">
                <a:spLocks noChangeArrowheads="1"/>
              </p:cNvSpPr>
              <p:nvPr/>
            </p:nvSpPr>
            <p:spPr bwMode="auto">
              <a:xfrm>
                <a:off x="873920" y="5764222"/>
                <a:ext cx="210635"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d)</a:t>
                </a:r>
                <a:endParaRPr kumimoji="1" lang="ja-JP" altLang="en-US" sz="800" b="1" dirty="0">
                  <a:solidFill>
                    <a:srgbClr val="000000"/>
                  </a:solidFill>
                </a:endParaRPr>
              </a:p>
            </p:txBody>
          </p:sp>
          <p:sp>
            <p:nvSpPr>
              <p:cNvPr id="30313" name="テキスト ボックス 5188"/>
              <p:cNvSpPr txBox="1">
                <a:spLocks noChangeArrowheads="1"/>
              </p:cNvSpPr>
              <p:nvPr/>
            </p:nvSpPr>
            <p:spPr bwMode="auto">
              <a:xfrm>
                <a:off x="1056331" y="6030921"/>
                <a:ext cx="210635"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g)</a:t>
                </a:r>
                <a:endParaRPr kumimoji="1" lang="ja-JP" altLang="en-US" sz="800" b="1" dirty="0">
                  <a:solidFill>
                    <a:srgbClr val="000000"/>
                  </a:solidFill>
                </a:endParaRPr>
              </a:p>
            </p:txBody>
          </p:sp>
          <p:sp>
            <p:nvSpPr>
              <p:cNvPr id="30314" name="テキスト ボックス 5189"/>
              <p:cNvSpPr txBox="1">
                <a:spLocks noChangeArrowheads="1"/>
              </p:cNvSpPr>
              <p:nvPr/>
            </p:nvSpPr>
            <p:spPr bwMode="auto">
              <a:xfrm>
                <a:off x="1293825" y="6193908"/>
                <a:ext cx="210635"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h)</a:t>
                </a:r>
                <a:endParaRPr kumimoji="1" lang="ja-JP" altLang="en-US" sz="800" b="1" dirty="0">
                  <a:solidFill>
                    <a:srgbClr val="000000"/>
                  </a:solidFill>
                </a:endParaRPr>
              </a:p>
            </p:txBody>
          </p:sp>
          <p:sp>
            <p:nvSpPr>
              <p:cNvPr id="9927" name="Text Box 2299"/>
              <p:cNvSpPr txBox="1">
                <a:spLocks noChangeArrowheads="1"/>
              </p:cNvSpPr>
              <p:nvPr/>
            </p:nvSpPr>
            <p:spPr bwMode="auto">
              <a:xfrm>
                <a:off x="2293753" y="5638800"/>
                <a:ext cx="851435" cy="425607"/>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800" dirty="0" smtClean="0">
                    <a:solidFill>
                      <a:srgbClr val="000000"/>
                    </a:solidFill>
                  </a:rPr>
                  <a:t>Column:11.6 mL/min</a:t>
                </a:r>
              </a:p>
              <a:p>
                <a:pPr fontAlgn="base">
                  <a:spcBef>
                    <a:spcPct val="0"/>
                  </a:spcBef>
                  <a:spcAft>
                    <a:spcPct val="0"/>
                  </a:spcAft>
                </a:pPr>
                <a:r>
                  <a:rPr kumimoji="1" lang="en-US" altLang="ja-JP" sz="800" dirty="0" smtClean="0">
                    <a:solidFill>
                      <a:srgbClr val="000000"/>
                    </a:solidFill>
                  </a:rPr>
                  <a:t>Split ratio: 1/10</a:t>
                </a:r>
                <a:endParaRPr kumimoji="1" lang="en-US" altLang="ja-JP" sz="800" dirty="0">
                  <a:solidFill>
                    <a:srgbClr val="000000"/>
                  </a:solidFill>
                </a:endParaRPr>
              </a:p>
            </p:txBody>
          </p:sp>
          <p:sp>
            <p:nvSpPr>
              <p:cNvPr id="7462" name="テキスト ボックス 5189"/>
              <p:cNvSpPr txBox="1">
                <a:spLocks noChangeArrowheads="1"/>
              </p:cNvSpPr>
              <p:nvPr/>
            </p:nvSpPr>
            <p:spPr bwMode="auto">
              <a:xfrm>
                <a:off x="1641786" y="6248401"/>
                <a:ext cx="185388" cy="270841"/>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i)</a:t>
                </a:r>
                <a:endParaRPr kumimoji="1" lang="ja-JP" altLang="en-US" sz="800" b="1" dirty="0">
                  <a:solidFill>
                    <a:srgbClr val="000000"/>
                  </a:solidFill>
                </a:endParaRPr>
              </a:p>
            </p:txBody>
          </p:sp>
        </p:grpSp>
        <p:sp>
          <p:nvSpPr>
            <p:cNvPr id="21579" name="Rectangle 6499"/>
            <p:cNvSpPr>
              <a:spLocks noChangeArrowheads="1"/>
            </p:cNvSpPr>
            <p:nvPr/>
          </p:nvSpPr>
          <p:spPr bwMode="auto">
            <a:xfrm>
              <a:off x="3837123" y="3854287"/>
              <a:ext cx="2739136" cy="1605379"/>
            </a:xfrm>
            <a:prstGeom prst="rect">
              <a:avLst/>
            </a:prstGeom>
            <a:noFill/>
            <a:ln w="3175">
              <a:solidFill>
                <a:schemeClr val="tx1"/>
              </a:solidFill>
              <a:miter lim="800000"/>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0" name="Line 6500"/>
            <p:cNvSpPr>
              <a:spLocks noChangeShapeType="1"/>
            </p:cNvSpPr>
            <p:nvPr/>
          </p:nvSpPr>
          <p:spPr bwMode="auto">
            <a:xfrm>
              <a:off x="4023153"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1" name="Line 6501"/>
            <p:cNvSpPr>
              <a:spLocks noChangeShapeType="1"/>
            </p:cNvSpPr>
            <p:nvPr/>
          </p:nvSpPr>
          <p:spPr bwMode="auto">
            <a:xfrm>
              <a:off x="4157952"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2" name="Rectangle 6502"/>
            <p:cNvSpPr>
              <a:spLocks noChangeArrowheads="1"/>
            </p:cNvSpPr>
            <p:nvPr/>
          </p:nvSpPr>
          <p:spPr bwMode="auto">
            <a:xfrm>
              <a:off x="4131750" y="5509768"/>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1 </a:t>
              </a:r>
              <a:endParaRPr kumimoji="1" lang="en-US" altLang="ja-JP" sz="800" dirty="0">
                <a:solidFill>
                  <a:srgbClr val="000000"/>
                </a:solidFill>
              </a:endParaRPr>
            </a:p>
          </p:txBody>
        </p:sp>
        <p:sp>
          <p:nvSpPr>
            <p:cNvPr id="21583" name="Line 6503"/>
            <p:cNvSpPr>
              <a:spLocks noChangeShapeType="1"/>
            </p:cNvSpPr>
            <p:nvPr/>
          </p:nvSpPr>
          <p:spPr bwMode="auto">
            <a:xfrm>
              <a:off x="4292214"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4" name="Line 6504"/>
            <p:cNvSpPr>
              <a:spLocks noChangeShapeType="1"/>
            </p:cNvSpPr>
            <p:nvPr/>
          </p:nvSpPr>
          <p:spPr bwMode="auto">
            <a:xfrm>
              <a:off x="4427015"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5" name="Rectangle 6505"/>
            <p:cNvSpPr>
              <a:spLocks noChangeArrowheads="1"/>
            </p:cNvSpPr>
            <p:nvPr/>
          </p:nvSpPr>
          <p:spPr bwMode="auto">
            <a:xfrm>
              <a:off x="4400811"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2 </a:t>
              </a:r>
              <a:endParaRPr kumimoji="1" lang="en-US" altLang="ja-JP" sz="800" dirty="0">
                <a:solidFill>
                  <a:srgbClr val="000000"/>
                </a:solidFill>
              </a:endParaRPr>
            </a:p>
          </p:txBody>
        </p:sp>
        <p:sp>
          <p:nvSpPr>
            <p:cNvPr id="21586" name="Line 6506"/>
            <p:cNvSpPr>
              <a:spLocks noChangeShapeType="1"/>
            </p:cNvSpPr>
            <p:nvPr/>
          </p:nvSpPr>
          <p:spPr bwMode="auto">
            <a:xfrm>
              <a:off x="4562358"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7" name="Line 6507"/>
            <p:cNvSpPr>
              <a:spLocks noChangeShapeType="1"/>
            </p:cNvSpPr>
            <p:nvPr/>
          </p:nvSpPr>
          <p:spPr bwMode="auto">
            <a:xfrm>
              <a:off x="4697159"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88" name="Rectangle 6508"/>
            <p:cNvSpPr>
              <a:spLocks noChangeArrowheads="1"/>
            </p:cNvSpPr>
            <p:nvPr/>
          </p:nvSpPr>
          <p:spPr bwMode="auto">
            <a:xfrm>
              <a:off x="4670955"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3 </a:t>
              </a:r>
              <a:endParaRPr kumimoji="1" lang="en-US" altLang="ja-JP" sz="800" dirty="0">
                <a:solidFill>
                  <a:srgbClr val="000000"/>
                </a:solidFill>
              </a:endParaRPr>
            </a:p>
          </p:txBody>
        </p:sp>
        <p:sp>
          <p:nvSpPr>
            <p:cNvPr id="21589" name="Line 6509"/>
            <p:cNvSpPr>
              <a:spLocks noChangeShapeType="1"/>
            </p:cNvSpPr>
            <p:nvPr/>
          </p:nvSpPr>
          <p:spPr bwMode="auto">
            <a:xfrm>
              <a:off x="4831419"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0" name="Line 6510"/>
            <p:cNvSpPr>
              <a:spLocks noChangeShapeType="1"/>
            </p:cNvSpPr>
            <p:nvPr/>
          </p:nvSpPr>
          <p:spPr bwMode="auto">
            <a:xfrm>
              <a:off x="4965679" y="5459666"/>
              <a:ext cx="1083"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1" name="Rectangle 6511"/>
            <p:cNvSpPr>
              <a:spLocks noChangeArrowheads="1"/>
            </p:cNvSpPr>
            <p:nvPr/>
          </p:nvSpPr>
          <p:spPr bwMode="auto">
            <a:xfrm>
              <a:off x="4940016"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4 </a:t>
              </a:r>
              <a:endParaRPr kumimoji="1" lang="en-US" altLang="ja-JP" sz="800" dirty="0">
                <a:solidFill>
                  <a:srgbClr val="000000"/>
                </a:solidFill>
              </a:endParaRPr>
            </a:p>
          </p:txBody>
        </p:sp>
        <p:sp>
          <p:nvSpPr>
            <p:cNvPr id="21592" name="Line 6512"/>
            <p:cNvSpPr>
              <a:spLocks noChangeShapeType="1"/>
            </p:cNvSpPr>
            <p:nvPr/>
          </p:nvSpPr>
          <p:spPr bwMode="auto">
            <a:xfrm>
              <a:off x="5101022"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3" name="Line 6513"/>
            <p:cNvSpPr>
              <a:spLocks noChangeShapeType="1"/>
            </p:cNvSpPr>
            <p:nvPr/>
          </p:nvSpPr>
          <p:spPr bwMode="auto">
            <a:xfrm>
              <a:off x="5235283" y="5459666"/>
              <a:ext cx="1083"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4" name="Rectangle 6514"/>
            <p:cNvSpPr>
              <a:spLocks noChangeArrowheads="1"/>
            </p:cNvSpPr>
            <p:nvPr/>
          </p:nvSpPr>
          <p:spPr bwMode="auto">
            <a:xfrm>
              <a:off x="5209079"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5 </a:t>
              </a:r>
              <a:endParaRPr kumimoji="1" lang="en-US" altLang="ja-JP" sz="800" dirty="0">
                <a:solidFill>
                  <a:srgbClr val="000000"/>
                </a:solidFill>
              </a:endParaRPr>
            </a:p>
          </p:txBody>
        </p:sp>
        <p:sp>
          <p:nvSpPr>
            <p:cNvPr id="21595" name="Line 6515"/>
            <p:cNvSpPr>
              <a:spLocks noChangeShapeType="1"/>
            </p:cNvSpPr>
            <p:nvPr/>
          </p:nvSpPr>
          <p:spPr bwMode="auto">
            <a:xfrm>
              <a:off x="5370085"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6" name="Line 6516"/>
            <p:cNvSpPr>
              <a:spLocks noChangeShapeType="1"/>
            </p:cNvSpPr>
            <p:nvPr/>
          </p:nvSpPr>
          <p:spPr bwMode="auto">
            <a:xfrm>
              <a:off x="5504344"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7" name="Rectangle 6517"/>
            <p:cNvSpPr>
              <a:spLocks noChangeArrowheads="1"/>
            </p:cNvSpPr>
            <p:nvPr/>
          </p:nvSpPr>
          <p:spPr bwMode="auto">
            <a:xfrm>
              <a:off x="5478682"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6 </a:t>
              </a:r>
              <a:endParaRPr kumimoji="1" lang="en-US" altLang="ja-JP" sz="800" dirty="0">
                <a:solidFill>
                  <a:srgbClr val="000000"/>
                </a:solidFill>
              </a:endParaRPr>
            </a:p>
          </p:txBody>
        </p:sp>
        <p:sp>
          <p:nvSpPr>
            <p:cNvPr id="21598" name="Line 6518"/>
            <p:cNvSpPr>
              <a:spLocks noChangeShapeType="1"/>
            </p:cNvSpPr>
            <p:nvPr/>
          </p:nvSpPr>
          <p:spPr bwMode="auto">
            <a:xfrm>
              <a:off x="5639146"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599" name="Line 6519"/>
            <p:cNvSpPr>
              <a:spLocks noChangeShapeType="1"/>
            </p:cNvSpPr>
            <p:nvPr/>
          </p:nvSpPr>
          <p:spPr bwMode="auto">
            <a:xfrm>
              <a:off x="5773405"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600" name="Rectangle 6520"/>
            <p:cNvSpPr>
              <a:spLocks noChangeArrowheads="1"/>
            </p:cNvSpPr>
            <p:nvPr/>
          </p:nvSpPr>
          <p:spPr bwMode="auto">
            <a:xfrm>
              <a:off x="5747202"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7 </a:t>
              </a:r>
              <a:endParaRPr kumimoji="1" lang="en-US" altLang="ja-JP" sz="800" dirty="0">
                <a:solidFill>
                  <a:srgbClr val="000000"/>
                </a:solidFill>
              </a:endParaRPr>
            </a:p>
          </p:txBody>
        </p:sp>
        <p:sp>
          <p:nvSpPr>
            <p:cNvPr id="21601" name="Line 6521"/>
            <p:cNvSpPr>
              <a:spLocks noChangeShapeType="1"/>
            </p:cNvSpPr>
            <p:nvPr/>
          </p:nvSpPr>
          <p:spPr bwMode="auto">
            <a:xfrm>
              <a:off x="5908207" y="5459666"/>
              <a:ext cx="542"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602" name="Line 6522"/>
            <p:cNvSpPr>
              <a:spLocks noChangeShapeType="1"/>
            </p:cNvSpPr>
            <p:nvPr/>
          </p:nvSpPr>
          <p:spPr bwMode="auto">
            <a:xfrm>
              <a:off x="6042466"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603" name="Rectangle 6523"/>
            <p:cNvSpPr>
              <a:spLocks noChangeArrowheads="1"/>
            </p:cNvSpPr>
            <p:nvPr/>
          </p:nvSpPr>
          <p:spPr bwMode="auto">
            <a:xfrm>
              <a:off x="6016263" y="5509767"/>
              <a:ext cx="64921"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8 </a:t>
              </a:r>
              <a:endParaRPr kumimoji="1" lang="en-US" altLang="ja-JP" sz="800" dirty="0">
                <a:solidFill>
                  <a:srgbClr val="000000"/>
                </a:solidFill>
              </a:endParaRPr>
            </a:p>
          </p:txBody>
        </p:sp>
        <p:sp>
          <p:nvSpPr>
            <p:cNvPr id="21604" name="Line 6524"/>
            <p:cNvSpPr>
              <a:spLocks noChangeShapeType="1"/>
            </p:cNvSpPr>
            <p:nvPr/>
          </p:nvSpPr>
          <p:spPr bwMode="auto">
            <a:xfrm>
              <a:off x="6176726" y="5459666"/>
              <a:ext cx="1083" cy="167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605" name="Line 6525"/>
            <p:cNvSpPr>
              <a:spLocks noChangeShapeType="1"/>
            </p:cNvSpPr>
            <p:nvPr/>
          </p:nvSpPr>
          <p:spPr bwMode="auto">
            <a:xfrm>
              <a:off x="6312070" y="5459666"/>
              <a:ext cx="542" cy="33401"/>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1000" b="1">
                <a:solidFill>
                  <a:srgbClr val="000000"/>
                </a:solidFill>
              </a:endParaRPr>
            </a:p>
          </p:txBody>
        </p:sp>
        <p:sp>
          <p:nvSpPr>
            <p:cNvPr id="21606" name="Rectangle 6526"/>
            <p:cNvSpPr>
              <a:spLocks noChangeArrowheads="1"/>
            </p:cNvSpPr>
            <p:nvPr/>
          </p:nvSpPr>
          <p:spPr bwMode="auto">
            <a:xfrm>
              <a:off x="6285326" y="5509767"/>
              <a:ext cx="210394"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smtClean="0">
                  <a:solidFill>
                    <a:srgbClr val="000000"/>
                  </a:solidFill>
                </a:rPr>
                <a:t>9  min</a:t>
              </a:r>
              <a:endParaRPr kumimoji="1" lang="en-US" altLang="ja-JP" sz="800" dirty="0">
                <a:solidFill>
                  <a:srgbClr val="000000"/>
                </a:solidFill>
              </a:endParaRPr>
            </a:p>
          </p:txBody>
        </p:sp>
        <p:sp>
          <p:nvSpPr>
            <p:cNvPr id="26639" name="Line 6529"/>
            <p:cNvSpPr>
              <a:spLocks noChangeShapeType="1"/>
            </p:cNvSpPr>
            <p:nvPr/>
          </p:nvSpPr>
          <p:spPr bwMode="auto">
            <a:xfrm flipH="1">
              <a:off x="3781894" y="5442707"/>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0" name="Rectangle 6530"/>
            <p:cNvSpPr>
              <a:spLocks noChangeArrowheads="1"/>
            </p:cNvSpPr>
            <p:nvPr/>
          </p:nvSpPr>
          <p:spPr bwMode="auto">
            <a:xfrm>
              <a:off x="3655267" y="5334189"/>
              <a:ext cx="49"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endParaRPr kumimoji="1" lang="en-US" altLang="ja-JP" sz="800" b="1" dirty="0">
                <a:solidFill>
                  <a:srgbClr val="000000"/>
                </a:solidFill>
              </a:endParaRPr>
            </a:p>
          </p:txBody>
        </p:sp>
        <p:sp>
          <p:nvSpPr>
            <p:cNvPr id="26641" name="Line 6531"/>
            <p:cNvSpPr>
              <a:spLocks noChangeShapeType="1"/>
            </p:cNvSpPr>
            <p:nvPr/>
          </p:nvSpPr>
          <p:spPr bwMode="auto">
            <a:xfrm flipH="1">
              <a:off x="3798858" y="5352637"/>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2" name="Line 6532"/>
            <p:cNvSpPr>
              <a:spLocks noChangeShapeType="1"/>
            </p:cNvSpPr>
            <p:nvPr/>
          </p:nvSpPr>
          <p:spPr bwMode="auto">
            <a:xfrm flipH="1">
              <a:off x="3781894" y="5261482"/>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4" name="Line 6534"/>
            <p:cNvSpPr>
              <a:spLocks noChangeShapeType="1"/>
            </p:cNvSpPr>
            <p:nvPr/>
          </p:nvSpPr>
          <p:spPr bwMode="auto">
            <a:xfrm flipH="1">
              <a:off x="3798858" y="5171413"/>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5" name="Line 6535"/>
            <p:cNvSpPr>
              <a:spLocks noChangeShapeType="1"/>
            </p:cNvSpPr>
            <p:nvPr/>
          </p:nvSpPr>
          <p:spPr bwMode="auto">
            <a:xfrm flipH="1">
              <a:off x="3781894" y="5080258"/>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6" name="Rectangle 6536"/>
            <p:cNvSpPr>
              <a:spLocks noChangeArrowheads="1"/>
            </p:cNvSpPr>
            <p:nvPr/>
          </p:nvSpPr>
          <p:spPr bwMode="auto">
            <a:xfrm>
              <a:off x="3602601" y="5027084"/>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100</a:t>
              </a:r>
            </a:p>
          </p:txBody>
        </p:sp>
        <p:sp>
          <p:nvSpPr>
            <p:cNvPr id="26647" name="Line 6537"/>
            <p:cNvSpPr>
              <a:spLocks noChangeShapeType="1"/>
            </p:cNvSpPr>
            <p:nvPr/>
          </p:nvSpPr>
          <p:spPr bwMode="auto">
            <a:xfrm flipH="1">
              <a:off x="3798858" y="4991273"/>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48" name="Line 6538"/>
            <p:cNvSpPr>
              <a:spLocks noChangeShapeType="1"/>
            </p:cNvSpPr>
            <p:nvPr/>
          </p:nvSpPr>
          <p:spPr bwMode="auto">
            <a:xfrm flipH="1">
              <a:off x="3781894" y="4900119"/>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0" name="Line 6540"/>
            <p:cNvSpPr>
              <a:spLocks noChangeShapeType="1"/>
            </p:cNvSpPr>
            <p:nvPr/>
          </p:nvSpPr>
          <p:spPr bwMode="auto">
            <a:xfrm flipH="1">
              <a:off x="3798858" y="4810049"/>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1" name="Line 6541"/>
            <p:cNvSpPr>
              <a:spLocks noChangeShapeType="1"/>
            </p:cNvSpPr>
            <p:nvPr/>
          </p:nvSpPr>
          <p:spPr bwMode="auto">
            <a:xfrm flipH="1">
              <a:off x="3781894" y="4718894"/>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2" name="Rectangle 6542"/>
            <p:cNvSpPr>
              <a:spLocks noChangeArrowheads="1"/>
            </p:cNvSpPr>
            <p:nvPr/>
          </p:nvSpPr>
          <p:spPr bwMode="auto">
            <a:xfrm>
              <a:off x="3602601" y="4665721"/>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200</a:t>
              </a:r>
            </a:p>
          </p:txBody>
        </p:sp>
        <p:sp>
          <p:nvSpPr>
            <p:cNvPr id="26653" name="Line 6543"/>
            <p:cNvSpPr>
              <a:spLocks noChangeShapeType="1"/>
            </p:cNvSpPr>
            <p:nvPr/>
          </p:nvSpPr>
          <p:spPr bwMode="auto">
            <a:xfrm flipH="1">
              <a:off x="3798858" y="4628825"/>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4" name="Line 6544"/>
            <p:cNvSpPr>
              <a:spLocks noChangeShapeType="1"/>
            </p:cNvSpPr>
            <p:nvPr/>
          </p:nvSpPr>
          <p:spPr bwMode="auto">
            <a:xfrm flipH="1">
              <a:off x="3781894" y="4538755"/>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6" name="Line 6546"/>
            <p:cNvSpPr>
              <a:spLocks noChangeShapeType="1"/>
            </p:cNvSpPr>
            <p:nvPr/>
          </p:nvSpPr>
          <p:spPr bwMode="auto">
            <a:xfrm flipH="1">
              <a:off x="3798858" y="4447600"/>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7" name="Line 6547"/>
            <p:cNvSpPr>
              <a:spLocks noChangeShapeType="1"/>
            </p:cNvSpPr>
            <p:nvPr/>
          </p:nvSpPr>
          <p:spPr bwMode="auto">
            <a:xfrm flipH="1">
              <a:off x="3781894" y="4357530"/>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58" name="Rectangle 6548"/>
            <p:cNvSpPr>
              <a:spLocks noChangeArrowheads="1"/>
            </p:cNvSpPr>
            <p:nvPr/>
          </p:nvSpPr>
          <p:spPr bwMode="auto">
            <a:xfrm>
              <a:off x="3602601" y="4305443"/>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300</a:t>
              </a:r>
            </a:p>
          </p:txBody>
        </p:sp>
        <p:sp>
          <p:nvSpPr>
            <p:cNvPr id="26659" name="Line 6549"/>
            <p:cNvSpPr>
              <a:spLocks noChangeShapeType="1"/>
            </p:cNvSpPr>
            <p:nvPr/>
          </p:nvSpPr>
          <p:spPr bwMode="auto">
            <a:xfrm flipH="1">
              <a:off x="3798858" y="4267461"/>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60" name="Line 6550"/>
            <p:cNvSpPr>
              <a:spLocks noChangeShapeType="1"/>
            </p:cNvSpPr>
            <p:nvPr/>
          </p:nvSpPr>
          <p:spPr bwMode="auto">
            <a:xfrm flipH="1">
              <a:off x="3781894" y="4177391"/>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62" name="Line 6552"/>
            <p:cNvSpPr>
              <a:spLocks noChangeShapeType="1"/>
            </p:cNvSpPr>
            <p:nvPr/>
          </p:nvSpPr>
          <p:spPr bwMode="auto">
            <a:xfrm flipH="1">
              <a:off x="3798858" y="4086236"/>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63" name="Line 6553"/>
            <p:cNvSpPr>
              <a:spLocks noChangeShapeType="1"/>
            </p:cNvSpPr>
            <p:nvPr/>
          </p:nvSpPr>
          <p:spPr bwMode="auto">
            <a:xfrm flipH="1">
              <a:off x="3781894" y="3996167"/>
              <a:ext cx="32717"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6664" name="Rectangle 6554"/>
            <p:cNvSpPr>
              <a:spLocks noChangeArrowheads="1"/>
            </p:cNvSpPr>
            <p:nvPr/>
          </p:nvSpPr>
          <p:spPr bwMode="auto">
            <a:xfrm>
              <a:off x="3602601" y="3941908"/>
              <a:ext cx="129843" cy="164148"/>
            </a:xfrm>
            <a:prstGeom prst="rect">
              <a:avLst/>
            </a:prstGeom>
            <a:noFill/>
            <a:ln w="9525">
              <a:noFill/>
              <a:miter lim="800000"/>
              <a:headEnd/>
              <a:tailEnd/>
            </a:ln>
          </p:spPr>
          <p:txBody>
            <a:bodyPr wrap="none" lIns="0" tIns="0" rIns="0" bIns="0">
              <a:spAutoFit/>
            </a:bodyPr>
            <a:lstStyle/>
            <a:p>
              <a:pPr fontAlgn="base">
                <a:spcBef>
                  <a:spcPct val="0"/>
                </a:spcBef>
                <a:spcAft>
                  <a:spcPct val="0"/>
                </a:spcAft>
              </a:pPr>
              <a:r>
                <a:rPr kumimoji="1" lang="en-US" altLang="ja-JP" sz="800" dirty="0">
                  <a:solidFill>
                    <a:srgbClr val="000000"/>
                  </a:solidFill>
                </a:rPr>
                <a:t>400</a:t>
              </a:r>
            </a:p>
          </p:txBody>
        </p:sp>
        <p:sp>
          <p:nvSpPr>
            <p:cNvPr id="26665" name="Line 6555"/>
            <p:cNvSpPr>
              <a:spLocks noChangeShapeType="1"/>
            </p:cNvSpPr>
            <p:nvPr/>
          </p:nvSpPr>
          <p:spPr bwMode="auto">
            <a:xfrm flipH="1">
              <a:off x="3798858" y="3905012"/>
              <a:ext cx="15753" cy="1085"/>
            </a:xfrm>
            <a:prstGeom prst="line">
              <a:avLst/>
            </a:prstGeom>
            <a:noFill/>
            <a:ln w="3175">
              <a:solidFill>
                <a:schemeClr val="tx1"/>
              </a:solidFill>
              <a:round/>
              <a:headEnd/>
              <a:tailEnd/>
            </a:ln>
          </p:spPr>
          <p:txBody>
            <a:bodyPr/>
            <a:lstStyle/>
            <a:p>
              <a:pPr fontAlgn="base">
                <a:spcBef>
                  <a:spcPct val="0"/>
                </a:spcBef>
                <a:spcAft>
                  <a:spcPct val="0"/>
                </a:spcAft>
              </a:pPr>
              <a:endParaRPr kumimoji="1" lang="ja-JP" altLang="en-US" sz="800" b="1">
                <a:solidFill>
                  <a:srgbClr val="000000"/>
                </a:solidFill>
              </a:endParaRPr>
            </a:p>
          </p:txBody>
        </p:sp>
        <p:sp>
          <p:nvSpPr>
            <p:cNvPr id="21513" name="テキスト ボックス 12"/>
            <p:cNvSpPr txBox="1">
              <a:spLocks noChangeArrowheads="1"/>
            </p:cNvSpPr>
            <p:nvPr/>
          </p:nvSpPr>
          <p:spPr bwMode="auto">
            <a:xfrm>
              <a:off x="5184974" y="3965364"/>
              <a:ext cx="792525" cy="533480"/>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1000" b="1" dirty="0" smtClean="0">
                  <a:solidFill>
                    <a:srgbClr val="000000"/>
                  </a:solidFill>
                </a:rPr>
                <a:t>BP1: 3.0 MPa</a:t>
              </a:r>
            </a:p>
            <a:p>
              <a:pPr fontAlgn="base">
                <a:spcBef>
                  <a:spcPct val="0"/>
                </a:spcBef>
                <a:spcAft>
                  <a:spcPct val="0"/>
                </a:spcAft>
              </a:pPr>
              <a:r>
                <a:rPr kumimoji="1" lang="en-US" altLang="ja-JP" sz="1000" b="1" dirty="0" smtClean="0">
                  <a:solidFill>
                    <a:srgbClr val="000000"/>
                  </a:solidFill>
                </a:rPr>
                <a:t>BP2: 0.07 MPa</a:t>
              </a:r>
              <a:endParaRPr kumimoji="1" lang="ja-JP" altLang="en-US" sz="1000" b="1" dirty="0">
                <a:solidFill>
                  <a:srgbClr val="000000"/>
                </a:solidFill>
              </a:endParaRPr>
            </a:p>
          </p:txBody>
        </p:sp>
        <p:sp>
          <p:nvSpPr>
            <p:cNvPr id="7457" name="Text Box 2293"/>
            <p:cNvSpPr txBox="1">
              <a:spLocks noChangeArrowheads="1"/>
            </p:cNvSpPr>
            <p:nvPr/>
          </p:nvSpPr>
          <p:spPr bwMode="auto">
            <a:xfrm>
              <a:off x="4474388" y="4714567"/>
              <a:ext cx="297196" cy="32829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1000" b="1" dirty="0" smtClean="0">
                  <a:solidFill>
                    <a:srgbClr val="000000"/>
                  </a:solidFill>
                </a:rPr>
                <a:t>x10</a:t>
              </a:r>
              <a:endParaRPr kumimoji="1" lang="en-US" altLang="ja-JP" sz="1000" b="1" dirty="0">
                <a:solidFill>
                  <a:srgbClr val="000000"/>
                </a:solidFill>
              </a:endParaRPr>
            </a:p>
          </p:txBody>
        </p:sp>
        <p:sp>
          <p:nvSpPr>
            <p:cNvPr id="7461" name="テキスト ボックス 5174"/>
            <p:cNvSpPr txBox="1">
              <a:spLocks noChangeArrowheads="1"/>
            </p:cNvSpPr>
            <p:nvPr/>
          </p:nvSpPr>
          <p:spPr bwMode="auto">
            <a:xfrm>
              <a:off x="5740741" y="4834579"/>
              <a:ext cx="185388" cy="287259"/>
            </a:xfrm>
            <a:prstGeom prst="rect">
              <a:avLst/>
            </a:prstGeom>
            <a:noFill/>
            <a:ln w="9525">
              <a:noFill/>
              <a:miter lim="800000"/>
              <a:headEnd/>
              <a:tailEnd/>
            </a:ln>
          </p:spPr>
          <p:txBody>
            <a:bodyPr wrap="none">
              <a:spAutoFit/>
            </a:bodyPr>
            <a:lstStyle/>
            <a:p>
              <a:pPr fontAlgn="base">
                <a:spcBef>
                  <a:spcPct val="0"/>
                </a:spcBef>
                <a:spcAft>
                  <a:spcPct val="0"/>
                </a:spcAft>
              </a:pPr>
              <a:r>
                <a:rPr kumimoji="1" lang="en-US" altLang="ja-JP" sz="800" b="1" dirty="0" smtClean="0">
                  <a:solidFill>
                    <a:srgbClr val="000000"/>
                  </a:solidFill>
                </a:rPr>
                <a:t>i)</a:t>
              </a:r>
              <a:endParaRPr kumimoji="1" lang="ja-JP" altLang="en-US" sz="800" b="1" dirty="0">
                <a:solidFill>
                  <a:srgbClr val="000000"/>
                </a:solidFill>
              </a:endParaRPr>
            </a:p>
          </p:txBody>
        </p:sp>
        <p:sp>
          <p:nvSpPr>
            <p:cNvPr id="8703" name="Text Box 2299"/>
            <p:cNvSpPr txBox="1">
              <a:spLocks noChangeArrowheads="1"/>
            </p:cNvSpPr>
            <p:nvPr/>
          </p:nvSpPr>
          <p:spPr bwMode="auto">
            <a:xfrm>
              <a:off x="5385278" y="4365475"/>
              <a:ext cx="917559" cy="451405"/>
            </a:xfrm>
            <a:prstGeom prst="rect">
              <a:avLst/>
            </a:prstGeom>
            <a:noFill/>
            <a:ln w="9525">
              <a:noFill/>
              <a:miter lim="800000"/>
              <a:headEnd/>
              <a:tailEnd/>
            </a:ln>
            <a:effectLst/>
          </p:spPr>
          <p:txBody>
            <a:bodyPr wrap="none">
              <a:spAutoFit/>
            </a:bodyPr>
            <a:lstStyle/>
            <a:p>
              <a:pPr fontAlgn="base">
                <a:spcBef>
                  <a:spcPct val="0"/>
                </a:spcBef>
                <a:spcAft>
                  <a:spcPct val="0"/>
                </a:spcAft>
              </a:pPr>
              <a:r>
                <a:rPr kumimoji="1" lang="en-US" altLang="ja-JP" sz="800" dirty="0" smtClean="0">
                  <a:solidFill>
                    <a:srgbClr val="000000"/>
                  </a:solidFill>
                </a:rPr>
                <a:t>Column = 1.14 mL/min</a:t>
              </a:r>
            </a:p>
            <a:p>
              <a:pPr fontAlgn="base">
                <a:spcBef>
                  <a:spcPct val="0"/>
                </a:spcBef>
                <a:spcAft>
                  <a:spcPct val="0"/>
                </a:spcAft>
              </a:pPr>
              <a:r>
                <a:rPr kumimoji="1" lang="en-US" altLang="ja-JP" sz="800" dirty="0" smtClean="0">
                  <a:solidFill>
                    <a:srgbClr val="000000"/>
                  </a:solidFill>
                </a:rPr>
                <a:t>Split ratio: 1/40</a:t>
              </a:r>
              <a:endParaRPr kumimoji="1" lang="en-US" altLang="ja-JP" sz="800" dirty="0">
                <a:solidFill>
                  <a:srgbClr val="000000"/>
                </a:solidFill>
              </a:endParaRPr>
            </a:p>
          </p:txBody>
        </p:sp>
        <p:grpSp>
          <p:nvGrpSpPr>
            <p:cNvPr id="9330" name="Group 3412"/>
            <p:cNvGrpSpPr>
              <a:grpSpLocks/>
            </p:cNvGrpSpPr>
            <p:nvPr/>
          </p:nvGrpSpPr>
          <p:grpSpPr bwMode="auto">
            <a:xfrm>
              <a:off x="3889574" y="3908275"/>
              <a:ext cx="2191133" cy="1528762"/>
              <a:chOff x="666" y="1995"/>
              <a:chExt cx="3791" cy="1249"/>
            </a:xfrm>
          </p:grpSpPr>
          <p:grpSp>
            <p:nvGrpSpPr>
              <p:cNvPr id="9600" name="Group 2482"/>
              <p:cNvGrpSpPr>
                <a:grpSpLocks/>
              </p:cNvGrpSpPr>
              <p:nvPr/>
            </p:nvGrpSpPr>
            <p:grpSpPr bwMode="auto">
              <a:xfrm>
                <a:off x="666" y="1995"/>
                <a:ext cx="1049" cy="1249"/>
                <a:chOff x="666" y="1995"/>
                <a:chExt cx="1049" cy="1249"/>
              </a:xfrm>
            </p:grpSpPr>
            <p:sp>
              <p:nvSpPr>
                <p:cNvPr id="10211" name="Freeform 2282"/>
                <p:cNvSpPr>
                  <a:spLocks/>
                </p:cNvSpPr>
                <p:nvPr/>
              </p:nvSpPr>
              <p:spPr bwMode="auto">
                <a:xfrm>
                  <a:off x="666" y="3243"/>
                  <a:ext cx="2" cy="1"/>
                </a:xfrm>
                <a:custGeom>
                  <a:avLst/>
                  <a:gdLst>
                    <a:gd name="T0" fmla="*/ 0 w 1"/>
                    <a:gd name="T1" fmla="*/ 0 h 1"/>
                    <a:gd name="T2" fmla="*/ 0 w 1"/>
                    <a:gd name="T3" fmla="*/ 0 h 1"/>
                    <a:gd name="T4" fmla="*/ 0 w 1"/>
                    <a:gd name="T5" fmla="*/ 0 h 1"/>
                    <a:gd name="T6" fmla="*/ 512 w 1"/>
                    <a:gd name="T7" fmla="*/ 0 h 1"/>
                    <a:gd name="T8" fmla="*/ 512 w 1"/>
                    <a:gd name="T9" fmla="*/ 0 h 1"/>
                    <a:gd name="T10" fmla="*/ 512 w 1"/>
                    <a:gd name="T11" fmla="*/ 0 h 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 h="1">
                      <a:moveTo>
                        <a:pt x="0" y="0"/>
                      </a:moveTo>
                      <a:lnTo>
                        <a:pt x="0" y="0"/>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2" name="Freeform 2283"/>
                <p:cNvSpPr>
                  <a:spLocks/>
                </p:cNvSpPr>
                <p:nvPr/>
              </p:nvSpPr>
              <p:spPr bwMode="auto">
                <a:xfrm>
                  <a:off x="66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3" name="Freeform 2284"/>
                <p:cNvSpPr>
                  <a:spLocks/>
                </p:cNvSpPr>
                <p:nvPr/>
              </p:nvSpPr>
              <p:spPr bwMode="auto">
                <a:xfrm>
                  <a:off x="67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4" name="Freeform 2285"/>
                <p:cNvSpPr>
                  <a:spLocks/>
                </p:cNvSpPr>
                <p:nvPr/>
              </p:nvSpPr>
              <p:spPr bwMode="auto">
                <a:xfrm>
                  <a:off x="672"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5" name="Freeform 2286"/>
                <p:cNvSpPr>
                  <a:spLocks/>
                </p:cNvSpPr>
                <p:nvPr/>
              </p:nvSpPr>
              <p:spPr bwMode="auto">
                <a:xfrm>
                  <a:off x="67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6" name="Freeform 2287"/>
                <p:cNvSpPr>
                  <a:spLocks/>
                </p:cNvSpPr>
                <p:nvPr/>
              </p:nvSpPr>
              <p:spPr bwMode="auto">
                <a:xfrm>
                  <a:off x="677"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7" name="Freeform 2288"/>
                <p:cNvSpPr>
                  <a:spLocks/>
                </p:cNvSpPr>
                <p:nvPr/>
              </p:nvSpPr>
              <p:spPr bwMode="auto">
                <a:xfrm>
                  <a:off x="68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8" name="Freeform 2289"/>
                <p:cNvSpPr>
                  <a:spLocks/>
                </p:cNvSpPr>
                <p:nvPr/>
              </p:nvSpPr>
              <p:spPr bwMode="auto">
                <a:xfrm>
                  <a:off x="686"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9" name="Freeform 2290"/>
                <p:cNvSpPr>
                  <a:spLocks/>
                </p:cNvSpPr>
                <p:nvPr/>
              </p:nvSpPr>
              <p:spPr bwMode="auto">
                <a:xfrm>
                  <a:off x="69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0" name="Freeform 2291"/>
                <p:cNvSpPr>
                  <a:spLocks/>
                </p:cNvSpPr>
                <p:nvPr/>
              </p:nvSpPr>
              <p:spPr bwMode="auto">
                <a:xfrm>
                  <a:off x="69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1" name="Freeform 2292"/>
                <p:cNvSpPr>
                  <a:spLocks/>
                </p:cNvSpPr>
                <p:nvPr/>
              </p:nvSpPr>
              <p:spPr bwMode="auto">
                <a:xfrm>
                  <a:off x="69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2" name="Freeform 2293"/>
                <p:cNvSpPr>
                  <a:spLocks/>
                </p:cNvSpPr>
                <p:nvPr/>
              </p:nvSpPr>
              <p:spPr bwMode="auto">
                <a:xfrm>
                  <a:off x="701"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3" name="Freeform 2294"/>
                <p:cNvSpPr>
                  <a:spLocks/>
                </p:cNvSpPr>
                <p:nvPr/>
              </p:nvSpPr>
              <p:spPr bwMode="auto">
                <a:xfrm>
                  <a:off x="710"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4" name="Freeform 2295"/>
                <p:cNvSpPr>
                  <a:spLocks/>
                </p:cNvSpPr>
                <p:nvPr/>
              </p:nvSpPr>
              <p:spPr bwMode="auto">
                <a:xfrm>
                  <a:off x="719"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5" name="Freeform 2296"/>
                <p:cNvSpPr>
                  <a:spLocks/>
                </p:cNvSpPr>
                <p:nvPr/>
              </p:nvSpPr>
              <p:spPr bwMode="auto">
                <a:xfrm>
                  <a:off x="728"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6" name="Freeform 2297"/>
                <p:cNvSpPr>
                  <a:spLocks/>
                </p:cNvSpPr>
                <p:nvPr/>
              </p:nvSpPr>
              <p:spPr bwMode="auto">
                <a:xfrm>
                  <a:off x="735"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7" name="Freeform 2298"/>
                <p:cNvSpPr>
                  <a:spLocks/>
                </p:cNvSpPr>
                <p:nvPr/>
              </p:nvSpPr>
              <p:spPr bwMode="auto">
                <a:xfrm>
                  <a:off x="74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8" name="Freeform 2299"/>
                <p:cNvSpPr>
                  <a:spLocks/>
                </p:cNvSpPr>
                <p:nvPr/>
              </p:nvSpPr>
              <p:spPr bwMode="auto">
                <a:xfrm>
                  <a:off x="744"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29" name="Freeform 2300"/>
                <p:cNvSpPr>
                  <a:spLocks/>
                </p:cNvSpPr>
                <p:nvPr/>
              </p:nvSpPr>
              <p:spPr bwMode="auto">
                <a:xfrm>
                  <a:off x="75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0" name="Freeform 2301"/>
                <p:cNvSpPr>
                  <a:spLocks/>
                </p:cNvSpPr>
                <p:nvPr/>
              </p:nvSpPr>
              <p:spPr bwMode="auto">
                <a:xfrm>
                  <a:off x="755"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1" name="Freeform 2302"/>
                <p:cNvSpPr>
                  <a:spLocks/>
                </p:cNvSpPr>
                <p:nvPr/>
              </p:nvSpPr>
              <p:spPr bwMode="auto">
                <a:xfrm>
                  <a:off x="75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2" name="Freeform 2303"/>
                <p:cNvSpPr>
                  <a:spLocks/>
                </p:cNvSpPr>
                <p:nvPr/>
              </p:nvSpPr>
              <p:spPr bwMode="auto">
                <a:xfrm>
                  <a:off x="76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3" name="Freeform 2304"/>
                <p:cNvSpPr>
                  <a:spLocks/>
                </p:cNvSpPr>
                <p:nvPr/>
              </p:nvSpPr>
              <p:spPr bwMode="auto">
                <a:xfrm>
                  <a:off x="762" y="3243"/>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4" name="Freeform 2305"/>
                <p:cNvSpPr>
                  <a:spLocks/>
                </p:cNvSpPr>
                <p:nvPr/>
              </p:nvSpPr>
              <p:spPr bwMode="auto">
                <a:xfrm>
                  <a:off x="77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5" name="Freeform 2306"/>
                <p:cNvSpPr>
                  <a:spLocks/>
                </p:cNvSpPr>
                <p:nvPr/>
              </p:nvSpPr>
              <p:spPr bwMode="auto">
                <a:xfrm>
                  <a:off x="778"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6" name="Freeform 2307"/>
                <p:cNvSpPr>
                  <a:spLocks/>
                </p:cNvSpPr>
                <p:nvPr/>
              </p:nvSpPr>
              <p:spPr bwMode="auto">
                <a:xfrm>
                  <a:off x="78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7" name="Freeform 2308"/>
                <p:cNvSpPr>
                  <a:spLocks/>
                </p:cNvSpPr>
                <p:nvPr/>
              </p:nvSpPr>
              <p:spPr bwMode="auto">
                <a:xfrm>
                  <a:off x="791"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8" name="Freeform 2309"/>
                <p:cNvSpPr>
                  <a:spLocks/>
                </p:cNvSpPr>
                <p:nvPr/>
              </p:nvSpPr>
              <p:spPr bwMode="auto">
                <a:xfrm>
                  <a:off x="792"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39" name="Freeform 2310"/>
                <p:cNvSpPr>
                  <a:spLocks/>
                </p:cNvSpPr>
                <p:nvPr/>
              </p:nvSpPr>
              <p:spPr bwMode="auto">
                <a:xfrm>
                  <a:off x="79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0" name="Freeform 2311"/>
                <p:cNvSpPr>
                  <a:spLocks/>
                </p:cNvSpPr>
                <p:nvPr/>
              </p:nvSpPr>
              <p:spPr bwMode="auto">
                <a:xfrm>
                  <a:off x="798"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1" name="Freeform 2312"/>
                <p:cNvSpPr>
                  <a:spLocks/>
                </p:cNvSpPr>
                <p:nvPr/>
              </p:nvSpPr>
              <p:spPr bwMode="auto">
                <a:xfrm>
                  <a:off x="80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2" name="Freeform 2313"/>
                <p:cNvSpPr>
                  <a:spLocks/>
                </p:cNvSpPr>
                <p:nvPr/>
              </p:nvSpPr>
              <p:spPr bwMode="auto">
                <a:xfrm>
                  <a:off x="81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3" name="Freeform 2314"/>
                <p:cNvSpPr>
                  <a:spLocks/>
                </p:cNvSpPr>
                <p:nvPr/>
              </p:nvSpPr>
              <p:spPr bwMode="auto">
                <a:xfrm>
                  <a:off x="81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4" name="Freeform 2315"/>
                <p:cNvSpPr>
                  <a:spLocks/>
                </p:cNvSpPr>
                <p:nvPr/>
              </p:nvSpPr>
              <p:spPr bwMode="auto">
                <a:xfrm>
                  <a:off x="823"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5" name="Freeform 2316"/>
                <p:cNvSpPr>
                  <a:spLocks/>
                </p:cNvSpPr>
                <p:nvPr/>
              </p:nvSpPr>
              <p:spPr bwMode="auto">
                <a:xfrm>
                  <a:off x="83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6" name="Freeform 2317"/>
                <p:cNvSpPr>
                  <a:spLocks/>
                </p:cNvSpPr>
                <p:nvPr/>
              </p:nvSpPr>
              <p:spPr bwMode="auto">
                <a:xfrm>
                  <a:off x="832"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7" name="Freeform 2318"/>
                <p:cNvSpPr>
                  <a:spLocks/>
                </p:cNvSpPr>
                <p:nvPr/>
              </p:nvSpPr>
              <p:spPr bwMode="auto">
                <a:xfrm>
                  <a:off x="83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8" name="Freeform 2319"/>
                <p:cNvSpPr>
                  <a:spLocks/>
                </p:cNvSpPr>
                <p:nvPr/>
              </p:nvSpPr>
              <p:spPr bwMode="auto">
                <a:xfrm>
                  <a:off x="84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49" name="Freeform 2320"/>
                <p:cNvSpPr>
                  <a:spLocks/>
                </p:cNvSpPr>
                <p:nvPr/>
              </p:nvSpPr>
              <p:spPr bwMode="auto">
                <a:xfrm>
                  <a:off x="84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0" name="Freeform 2321"/>
                <p:cNvSpPr>
                  <a:spLocks/>
                </p:cNvSpPr>
                <p:nvPr/>
              </p:nvSpPr>
              <p:spPr bwMode="auto">
                <a:xfrm>
                  <a:off x="85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1" name="Freeform 2322"/>
                <p:cNvSpPr>
                  <a:spLocks/>
                </p:cNvSpPr>
                <p:nvPr/>
              </p:nvSpPr>
              <p:spPr bwMode="auto">
                <a:xfrm>
                  <a:off x="852"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2" name="Freeform 2323"/>
                <p:cNvSpPr>
                  <a:spLocks/>
                </p:cNvSpPr>
                <p:nvPr/>
              </p:nvSpPr>
              <p:spPr bwMode="auto">
                <a:xfrm>
                  <a:off x="85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3" name="Freeform 2324"/>
                <p:cNvSpPr>
                  <a:spLocks/>
                </p:cNvSpPr>
                <p:nvPr/>
              </p:nvSpPr>
              <p:spPr bwMode="auto">
                <a:xfrm>
                  <a:off x="85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4" name="Freeform 2325"/>
                <p:cNvSpPr>
                  <a:spLocks/>
                </p:cNvSpPr>
                <p:nvPr/>
              </p:nvSpPr>
              <p:spPr bwMode="auto">
                <a:xfrm>
                  <a:off x="859"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5" name="Freeform 2326"/>
                <p:cNvSpPr>
                  <a:spLocks/>
                </p:cNvSpPr>
                <p:nvPr/>
              </p:nvSpPr>
              <p:spPr bwMode="auto">
                <a:xfrm>
                  <a:off x="86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6" name="Freeform 2327"/>
                <p:cNvSpPr>
                  <a:spLocks/>
                </p:cNvSpPr>
                <p:nvPr/>
              </p:nvSpPr>
              <p:spPr bwMode="auto">
                <a:xfrm>
                  <a:off x="86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7" name="Freeform 2328"/>
                <p:cNvSpPr>
                  <a:spLocks/>
                </p:cNvSpPr>
                <p:nvPr/>
              </p:nvSpPr>
              <p:spPr bwMode="auto">
                <a:xfrm>
                  <a:off x="872"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8" name="Freeform 2329"/>
                <p:cNvSpPr>
                  <a:spLocks/>
                </p:cNvSpPr>
                <p:nvPr/>
              </p:nvSpPr>
              <p:spPr bwMode="auto">
                <a:xfrm>
                  <a:off x="87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59" name="Freeform 2330"/>
                <p:cNvSpPr>
                  <a:spLocks/>
                </p:cNvSpPr>
                <p:nvPr/>
              </p:nvSpPr>
              <p:spPr bwMode="auto">
                <a:xfrm>
                  <a:off x="87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0" name="Freeform 2331"/>
                <p:cNvSpPr>
                  <a:spLocks/>
                </p:cNvSpPr>
                <p:nvPr/>
              </p:nvSpPr>
              <p:spPr bwMode="auto">
                <a:xfrm>
                  <a:off x="87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1" name="Freeform 2332"/>
                <p:cNvSpPr>
                  <a:spLocks/>
                </p:cNvSpPr>
                <p:nvPr/>
              </p:nvSpPr>
              <p:spPr bwMode="auto">
                <a:xfrm>
                  <a:off x="881"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2" name="Freeform 2333"/>
                <p:cNvSpPr>
                  <a:spLocks/>
                </p:cNvSpPr>
                <p:nvPr/>
              </p:nvSpPr>
              <p:spPr bwMode="auto">
                <a:xfrm>
                  <a:off x="88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3" name="Freeform 2334"/>
                <p:cNvSpPr>
                  <a:spLocks/>
                </p:cNvSpPr>
                <p:nvPr/>
              </p:nvSpPr>
              <p:spPr bwMode="auto">
                <a:xfrm>
                  <a:off x="88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4" name="Freeform 2335"/>
                <p:cNvSpPr>
                  <a:spLocks/>
                </p:cNvSpPr>
                <p:nvPr/>
              </p:nvSpPr>
              <p:spPr bwMode="auto">
                <a:xfrm>
                  <a:off x="88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5" name="Freeform 2336"/>
                <p:cNvSpPr>
                  <a:spLocks/>
                </p:cNvSpPr>
                <p:nvPr/>
              </p:nvSpPr>
              <p:spPr bwMode="auto">
                <a:xfrm>
                  <a:off x="89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6" name="Freeform 2337"/>
                <p:cNvSpPr>
                  <a:spLocks/>
                </p:cNvSpPr>
                <p:nvPr/>
              </p:nvSpPr>
              <p:spPr bwMode="auto">
                <a:xfrm>
                  <a:off x="893" y="3243"/>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7" name="Freeform 2338"/>
                <p:cNvSpPr>
                  <a:spLocks/>
                </p:cNvSpPr>
                <p:nvPr/>
              </p:nvSpPr>
              <p:spPr bwMode="auto">
                <a:xfrm>
                  <a:off x="906"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8" name="Freeform 2339"/>
                <p:cNvSpPr>
                  <a:spLocks/>
                </p:cNvSpPr>
                <p:nvPr/>
              </p:nvSpPr>
              <p:spPr bwMode="auto">
                <a:xfrm>
                  <a:off x="91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69" name="Freeform 2340"/>
                <p:cNvSpPr>
                  <a:spLocks/>
                </p:cNvSpPr>
                <p:nvPr/>
              </p:nvSpPr>
              <p:spPr bwMode="auto">
                <a:xfrm>
                  <a:off x="916" y="3243"/>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695 w 8"/>
                    <a:gd name="T29" fmla="*/ 0 h 1"/>
                    <a:gd name="T30" fmla="*/ 1695 w 8"/>
                    <a:gd name="T31" fmla="*/ 0 h 1"/>
                    <a:gd name="T32" fmla="*/ 1695 w 8"/>
                    <a:gd name="T33" fmla="*/ 0 h 1"/>
                    <a:gd name="T34" fmla="*/ 1952 w 8"/>
                    <a:gd name="T35" fmla="*/ 0 h 1"/>
                    <a:gd name="T36" fmla="*/ 1952 w 8"/>
                    <a:gd name="T37" fmla="*/ 0 h 1"/>
                    <a:gd name="T38" fmla="*/ 1952 w 8"/>
                    <a:gd name="T39" fmla="*/ 0 h 1"/>
                    <a:gd name="T40" fmla="*/ 2299 w 8"/>
                    <a:gd name="T41" fmla="*/ 0 h 1"/>
                    <a:gd name="T42" fmla="*/ 2299 w 8"/>
                    <a:gd name="T43" fmla="*/ 0 h 1"/>
                    <a:gd name="T44" fmla="*/ 2299 w 8"/>
                    <a:gd name="T45" fmla="*/ 0 h 1"/>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0" name="Freeform 2341"/>
                <p:cNvSpPr>
                  <a:spLocks/>
                </p:cNvSpPr>
                <p:nvPr/>
              </p:nvSpPr>
              <p:spPr bwMode="auto">
                <a:xfrm>
                  <a:off x="931"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1" name="Freeform 2342"/>
                <p:cNvSpPr>
                  <a:spLocks/>
                </p:cNvSpPr>
                <p:nvPr/>
              </p:nvSpPr>
              <p:spPr bwMode="auto">
                <a:xfrm>
                  <a:off x="93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2" name="Freeform 2343"/>
                <p:cNvSpPr>
                  <a:spLocks/>
                </p:cNvSpPr>
                <p:nvPr/>
              </p:nvSpPr>
              <p:spPr bwMode="auto">
                <a:xfrm>
                  <a:off x="940"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3" name="Freeform 2344"/>
                <p:cNvSpPr>
                  <a:spLocks/>
                </p:cNvSpPr>
                <p:nvPr/>
              </p:nvSpPr>
              <p:spPr bwMode="auto">
                <a:xfrm>
                  <a:off x="94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4" name="Freeform 2345"/>
                <p:cNvSpPr>
                  <a:spLocks/>
                </p:cNvSpPr>
                <p:nvPr/>
              </p:nvSpPr>
              <p:spPr bwMode="auto">
                <a:xfrm>
                  <a:off x="951"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5" name="Freeform 2346"/>
                <p:cNvSpPr>
                  <a:spLocks/>
                </p:cNvSpPr>
                <p:nvPr/>
              </p:nvSpPr>
              <p:spPr bwMode="auto">
                <a:xfrm>
                  <a:off x="95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6" name="Freeform 2347"/>
                <p:cNvSpPr>
                  <a:spLocks/>
                </p:cNvSpPr>
                <p:nvPr/>
              </p:nvSpPr>
              <p:spPr bwMode="auto">
                <a:xfrm>
                  <a:off x="95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7" name="Freeform 2348"/>
                <p:cNvSpPr>
                  <a:spLocks/>
                </p:cNvSpPr>
                <p:nvPr/>
              </p:nvSpPr>
              <p:spPr bwMode="auto">
                <a:xfrm>
                  <a:off x="960"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8" name="Freeform 2349"/>
                <p:cNvSpPr>
                  <a:spLocks/>
                </p:cNvSpPr>
                <p:nvPr/>
              </p:nvSpPr>
              <p:spPr bwMode="auto">
                <a:xfrm>
                  <a:off x="961"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79" name="Freeform 2350"/>
                <p:cNvSpPr>
                  <a:spLocks/>
                </p:cNvSpPr>
                <p:nvPr/>
              </p:nvSpPr>
              <p:spPr bwMode="auto">
                <a:xfrm>
                  <a:off x="970"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0" name="Freeform 2351"/>
                <p:cNvSpPr>
                  <a:spLocks/>
                </p:cNvSpPr>
                <p:nvPr/>
              </p:nvSpPr>
              <p:spPr bwMode="auto">
                <a:xfrm>
                  <a:off x="981"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1" name="Freeform 2352"/>
                <p:cNvSpPr>
                  <a:spLocks/>
                </p:cNvSpPr>
                <p:nvPr/>
              </p:nvSpPr>
              <p:spPr bwMode="auto">
                <a:xfrm>
                  <a:off x="987"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2" name="Freeform 2353"/>
                <p:cNvSpPr>
                  <a:spLocks/>
                </p:cNvSpPr>
                <p:nvPr/>
              </p:nvSpPr>
              <p:spPr bwMode="auto">
                <a:xfrm>
                  <a:off x="98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3" name="Freeform 2354"/>
                <p:cNvSpPr>
                  <a:spLocks/>
                </p:cNvSpPr>
                <p:nvPr/>
              </p:nvSpPr>
              <p:spPr bwMode="auto">
                <a:xfrm>
                  <a:off x="992"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4" name="Freeform 2355"/>
                <p:cNvSpPr>
                  <a:spLocks/>
                </p:cNvSpPr>
                <p:nvPr/>
              </p:nvSpPr>
              <p:spPr bwMode="auto">
                <a:xfrm>
                  <a:off x="997"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5" name="Freeform 2356"/>
                <p:cNvSpPr>
                  <a:spLocks/>
                </p:cNvSpPr>
                <p:nvPr/>
              </p:nvSpPr>
              <p:spPr bwMode="auto">
                <a:xfrm>
                  <a:off x="100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6" name="Freeform 2357"/>
                <p:cNvSpPr>
                  <a:spLocks/>
                </p:cNvSpPr>
                <p:nvPr/>
              </p:nvSpPr>
              <p:spPr bwMode="auto">
                <a:xfrm>
                  <a:off x="100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7" name="Freeform 2358"/>
                <p:cNvSpPr>
                  <a:spLocks/>
                </p:cNvSpPr>
                <p:nvPr/>
              </p:nvSpPr>
              <p:spPr bwMode="auto">
                <a:xfrm>
                  <a:off x="1010"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8" name="Freeform 2359"/>
                <p:cNvSpPr>
                  <a:spLocks/>
                </p:cNvSpPr>
                <p:nvPr/>
              </p:nvSpPr>
              <p:spPr bwMode="auto">
                <a:xfrm>
                  <a:off x="1015"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89" name="Freeform 2360"/>
                <p:cNvSpPr>
                  <a:spLocks/>
                </p:cNvSpPr>
                <p:nvPr/>
              </p:nvSpPr>
              <p:spPr bwMode="auto">
                <a:xfrm>
                  <a:off x="101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0" name="Freeform 2361"/>
                <p:cNvSpPr>
                  <a:spLocks/>
                </p:cNvSpPr>
                <p:nvPr/>
              </p:nvSpPr>
              <p:spPr bwMode="auto">
                <a:xfrm>
                  <a:off x="102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1" name="Freeform 2362"/>
                <p:cNvSpPr>
                  <a:spLocks/>
                </p:cNvSpPr>
                <p:nvPr/>
              </p:nvSpPr>
              <p:spPr bwMode="auto">
                <a:xfrm>
                  <a:off x="102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2" name="Freeform 2363"/>
                <p:cNvSpPr>
                  <a:spLocks/>
                </p:cNvSpPr>
                <p:nvPr/>
              </p:nvSpPr>
              <p:spPr bwMode="auto">
                <a:xfrm>
                  <a:off x="103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3" name="Freeform 2364"/>
                <p:cNvSpPr>
                  <a:spLocks/>
                </p:cNvSpPr>
                <p:nvPr/>
              </p:nvSpPr>
              <p:spPr bwMode="auto">
                <a:xfrm>
                  <a:off x="1033"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4" name="Freeform 2365"/>
                <p:cNvSpPr>
                  <a:spLocks/>
                </p:cNvSpPr>
                <p:nvPr/>
              </p:nvSpPr>
              <p:spPr bwMode="auto">
                <a:xfrm>
                  <a:off x="1039"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5" name="Freeform 2366"/>
                <p:cNvSpPr>
                  <a:spLocks/>
                </p:cNvSpPr>
                <p:nvPr/>
              </p:nvSpPr>
              <p:spPr bwMode="auto">
                <a:xfrm>
                  <a:off x="104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6" name="Freeform 2367"/>
                <p:cNvSpPr>
                  <a:spLocks/>
                </p:cNvSpPr>
                <p:nvPr/>
              </p:nvSpPr>
              <p:spPr bwMode="auto">
                <a:xfrm>
                  <a:off x="105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7" name="Freeform 2368"/>
                <p:cNvSpPr>
                  <a:spLocks/>
                </p:cNvSpPr>
                <p:nvPr/>
              </p:nvSpPr>
              <p:spPr bwMode="auto">
                <a:xfrm>
                  <a:off x="105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8" name="Freeform 2369"/>
                <p:cNvSpPr>
                  <a:spLocks/>
                </p:cNvSpPr>
                <p:nvPr/>
              </p:nvSpPr>
              <p:spPr bwMode="auto">
                <a:xfrm>
                  <a:off x="1055"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99" name="Freeform 2370"/>
                <p:cNvSpPr>
                  <a:spLocks/>
                </p:cNvSpPr>
                <p:nvPr/>
              </p:nvSpPr>
              <p:spPr bwMode="auto">
                <a:xfrm>
                  <a:off x="1060"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0" name="Freeform 2371"/>
                <p:cNvSpPr>
                  <a:spLocks/>
                </p:cNvSpPr>
                <p:nvPr/>
              </p:nvSpPr>
              <p:spPr bwMode="auto">
                <a:xfrm>
                  <a:off x="1068"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1" name="Freeform 2372"/>
                <p:cNvSpPr>
                  <a:spLocks/>
                </p:cNvSpPr>
                <p:nvPr/>
              </p:nvSpPr>
              <p:spPr bwMode="auto">
                <a:xfrm>
                  <a:off x="1071" y="3243"/>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2" name="Freeform 2373"/>
                <p:cNvSpPr>
                  <a:spLocks/>
                </p:cNvSpPr>
                <p:nvPr/>
              </p:nvSpPr>
              <p:spPr bwMode="auto">
                <a:xfrm>
                  <a:off x="109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3" name="Freeform 2374"/>
                <p:cNvSpPr>
                  <a:spLocks/>
                </p:cNvSpPr>
                <p:nvPr/>
              </p:nvSpPr>
              <p:spPr bwMode="auto">
                <a:xfrm>
                  <a:off x="109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4" name="Freeform 2375"/>
                <p:cNvSpPr>
                  <a:spLocks/>
                </p:cNvSpPr>
                <p:nvPr/>
              </p:nvSpPr>
              <p:spPr bwMode="auto">
                <a:xfrm>
                  <a:off x="1100"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5" name="Freeform 2376"/>
                <p:cNvSpPr>
                  <a:spLocks/>
                </p:cNvSpPr>
                <p:nvPr/>
              </p:nvSpPr>
              <p:spPr bwMode="auto">
                <a:xfrm>
                  <a:off x="1104"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6" name="Freeform 2377"/>
                <p:cNvSpPr>
                  <a:spLocks/>
                </p:cNvSpPr>
                <p:nvPr/>
              </p:nvSpPr>
              <p:spPr bwMode="auto">
                <a:xfrm>
                  <a:off x="1109" y="3243"/>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7" name="Freeform 2378"/>
                <p:cNvSpPr>
                  <a:spLocks/>
                </p:cNvSpPr>
                <p:nvPr/>
              </p:nvSpPr>
              <p:spPr bwMode="auto">
                <a:xfrm>
                  <a:off x="1122"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8" name="Freeform 2379"/>
                <p:cNvSpPr>
                  <a:spLocks/>
                </p:cNvSpPr>
                <p:nvPr/>
              </p:nvSpPr>
              <p:spPr bwMode="auto">
                <a:xfrm>
                  <a:off x="1132"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09" name="Freeform 2380"/>
                <p:cNvSpPr>
                  <a:spLocks/>
                </p:cNvSpPr>
                <p:nvPr/>
              </p:nvSpPr>
              <p:spPr bwMode="auto">
                <a:xfrm>
                  <a:off x="1138"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0" name="Freeform 2381"/>
                <p:cNvSpPr>
                  <a:spLocks/>
                </p:cNvSpPr>
                <p:nvPr/>
              </p:nvSpPr>
              <p:spPr bwMode="auto">
                <a:xfrm>
                  <a:off x="114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1" name="Freeform 2382"/>
                <p:cNvSpPr>
                  <a:spLocks/>
                </p:cNvSpPr>
                <p:nvPr/>
              </p:nvSpPr>
              <p:spPr bwMode="auto">
                <a:xfrm>
                  <a:off x="1143"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2" name="Freeform 2383"/>
                <p:cNvSpPr>
                  <a:spLocks/>
                </p:cNvSpPr>
                <p:nvPr/>
              </p:nvSpPr>
              <p:spPr bwMode="auto">
                <a:xfrm>
                  <a:off x="1154"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3" name="Freeform 2384"/>
                <p:cNvSpPr>
                  <a:spLocks/>
                </p:cNvSpPr>
                <p:nvPr/>
              </p:nvSpPr>
              <p:spPr bwMode="auto">
                <a:xfrm>
                  <a:off x="1163"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4" name="Freeform 2385"/>
                <p:cNvSpPr>
                  <a:spLocks/>
                </p:cNvSpPr>
                <p:nvPr/>
              </p:nvSpPr>
              <p:spPr bwMode="auto">
                <a:xfrm>
                  <a:off x="1172"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5" name="Freeform 2386"/>
                <p:cNvSpPr>
                  <a:spLocks/>
                </p:cNvSpPr>
                <p:nvPr/>
              </p:nvSpPr>
              <p:spPr bwMode="auto">
                <a:xfrm>
                  <a:off x="117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6" name="Freeform 2387"/>
                <p:cNvSpPr>
                  <a:spLocks/>
                </p:cNvSpPr>
                <p:nvPr/>
              </p:nvSpPr>
              <p:spPr bwMode="auto">
                <a:xfrm>
                  <a:off x="117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7" name="Freeform 2388"/>
                <p:cNvSpPr>
                  <a:spLocks/>
                </p:cNvSpPr>
                <p:nvPr/>
              </p:nvSpPr>
              <p:spPr bwMode="auto">
                <a:xfrm>
                  <a:off x="1186"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8" name="Freeform 2389"/>
                <p:cNvSpPr>
                  <a:spLocks/>
                </p:cNvSpPr>
                <p:nvPr/>
              </p:nvSpPr>
              <p:spPr bwMode="auto">
                <a:xfrm>
                  <a:off x="1194"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19" name="Freeform 2390"/>
                <p:cNvSpPr>
                  <a:spLocks/>
                </p:cNvSpPr>
                <p:nvPr/>
              </p:nvSpPr>
              <p:spPr bwMode="auto">
                <a:xfrm>
                  <a:off x="119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0" name="Freeform 2391"/>
                <p:cNvSpPr>
                  <a:spLocks/>
                </p:cNvSpPr>
                <p:nvPr/>
              </p:nvSpPr>
              <p:spPr bwMode="auto">
                <a:xfrm>
                  <a:off x="1201" y="3243"/>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1" name="Freeform 2392"/>
                <p:cNvSpPr>
                  <a:spLocks/>
                </p:cNvSpPr>
                <p:nvPr/>
              </p:nvSpPr>
              <p:spPr bwMode="auto">
                <a:xfrm>
                  <a:off x="1213"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2" name="Freeform 2393"/>
                <p:cNvSpPr>
                  <a:spLocks/>
                </p:cNvSpPr>
                <p:nvPr/>
              </p:nvSpPr>
              <p:spPr bwMode="auto">
                <a:xfrm>
                  <a:off x="1219"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3" name="Freeform 2394"/>
                <p:cNvSpPr>
                  <a:spLocks/>
                </p:cNvSpPr>
                <p:nvPr/>
              </p:nvSpPr>
              <p:spPr bwMode="auto">
                <a:xfrm>
                  <a:off x="1222"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4" name="Freeform 2395"/>
                <p:cNvSpPr>
                  <a:spLocks/>
                </p:cNvSpPr>
                <p:nvPr/>
              </p:nvSpPr>
              <p:spPr bwMode="auto">
                <a:xfrm>
                  <a:off x="1230"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5" name="Freeform 2396"/>
                <p:cNvSpPr>
                  <a:spLocks/>
                </p:cNvSpPr>
                <p:nvPr/>
              </p:nvSpPr>
              <p:spPr bwMode="auto">
                <a:xfrm>
                  <a:off x="123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6" name="Freeform 2397"/>
                <p:cNvSpPr>
                  <a:spLocks/>
                </p:cNvSpPr>
                <p:nvPr/>
              </p:nvSpPr>
              <p:spPr bwMode="auto">
                <a:xfrm>
                  <a:off x="123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7" name="Freeform 2398"/>
                <p:cNvSpPr>
                  <a:spLocks/>
                </p:cNvSpPr>
                <p:nvPr/>
              </p:nvSpPr>
              <p:spPr bwMode="auto">
                <a:xfrm>
                  <a:off x="1237"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8" name="Freeform 2399"/>
                <p:cNvSpPr>
                  <a:spLocks/>
                </p:cNvSpPr>
                <p:nvPr/>
              </p:nvSpPr>
              <p:spPr bwMode="auto">
                <a:xfrm>
                  <a:off x="1240"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29" name="Freeform 2400"/>
                <p:cNvSpPr>
                  <a:spLocks/>
                </p:cNvSpPr>
                <p:nvPr/>
              </p:nvSpPr>
              <p:spPr bwMode="auto">
                <a:xfrm>
                  <a:off x="1246"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0" name="Freeform 2401"/>
                <p:cNvSpPr>
                  <a:spLocks/>
                </p:cNvSpPr>
                <p:nvPr/>
              </p:nvSpPr>
              <p:spPr bwMode="auto">
                <a:xfrm>
                  <a:off x="125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1" name="Freeform 2402"/>
                <p:cNvSpPr>
                  <a:spLocks/>
                </p:cNvSpPr>
                <p:nvPr/>
              </p:nvSpPr>
              <p:spPr bwMode="auto">
                <a:xfrm>
                  <a:off x="1255"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2" name="Freeform 2403"/>
                <p:cNvSpPr>
                  <a:spLocks/>
                </p:cNvSpPr>
                <p:nvPr/>
              </p:nvSpPr>
              <p:spPr bwMode="auto">
                <a:xfrm>
                  <a:off x="1266"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3" name="Freeform 2404"/>
                <p:cNvSpPr>
                  <a:spLocks/>
                </p:cNvSpPr>
                <p:nvPr/>
              </p:nvSpPr>
              <p:spPr bwMode="auto">
                <a:xfrm>
                  <a:off x="126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4" name="Freeform 2405"/>
                <p:cNvSpPr>
                  <a:spLocks/>
                </p:cNvSpPr>
                <p:nvPr/>
              </p:nvSpPr>
              <p:spPr bwMode="auto">
                <a:xfrm>
                  <a:off x="1271" y="3243"/>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5" name="Freeform 2406"/>
                <p:cNvSpPr>
                  <a:spLocks/>
                </p:cNvSpPr>
                <p:nvPr/>
              </p:nvSpPr>
              <p:spPr bwMode="auto">
                <a:xfrm>
                  <a:off x="1287"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6" name="Freeform 2407"/>
                <p:cNvSpPr>
                  <a:spLocks/>
                </p:cNvSpPr>
                <p:nvPr/>
              </p:nvSpPr>
              <p:spPr bwMode="auto">
                <a:xfrm>
                  <a:off x="129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7" name="Freeform 2408"/>
                <p:cNvSpPr>
                  <a:spLocks/>
                </p:cNvSpPr>
                <p:nvPr/>
              </p:nvSpPr>
              <p:spPr bwMode="auto">
                <a:xfrm>
                  <a:off x="130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8" name="Freeform 2409"/>
                <p:cNvSpPr>
                  <a:spLocks/>
                </p:cNvSpPr>
                <p:nvPr/>
              </p:nvSpPr>
              <p:spPr bwMode="auto">
                <a:xfrm>
                  <a:off x="130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39" name="Freeform 2410"/>
                <p:cNvSpPr>
                  <a:spLocks/>
                </p:cNvSpPr>
                <p:nvPr/>
              </p:nvSpPr>
              <p:spPr bwMode="auto">
                <a:xfrm>
                  <a:off x="1305"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0" name="Freeform 2411"/>
                <p:cNvSpPr>
                  <a:spLocks/>
                </p:cNvSpPr>
                <p:nvPr/>
              </p:nvSpPr>
              <p:spPr bwMode="auto">
                <a:xfrm>
                  <a:off x="131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1" name="Freeform 2412"/>
                <p:cNvSpPr>
                  <a:spLocks/>
                </p:cNvSpPr>
                <p:nvPr/>
              </p:nvSpPr>
              <p:spPr bwMode="auto">
                <a:xfrm>
                  <a:off x="131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2" name="Freeform 2413"/>
                <p:cNvSpPr>
                  <a:spLocks/>
                </p:cNvSpPr>
                <p:nvPr/>
              </p:nvSpPr>
              <p:spPr bwMode="auto">
                <a:xfrm>
                  <a:off x="1320"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3" name="Freeform 2414"/>
                <p:cNvSpPr>
                  <a:spLocks/>
                </p:cNvSpPr>
                <p:nvPr/>
              </p:nvSpPr>
              <p:spPr bwMode="auto">
                <a:xfrm>
                  <a:off x="1321" y="3243"/>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4" name="Freeform 2415"/>
                <p:cNvSpPr>
                  <a:spLocks/>
                </p:cNvSpPr>
                <p:nvPr/>
              </p:nvSpPr>
              <p:spPr bwMode="auto">
                <a:xfrm>
                  <a:off x="1336"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5" name="Freeform 2416"/>
                <p:cNvSpPr>
                  <a:spLocks/>
                </p:cNvSpPr>
                <p:nvPr/>
              </p:nvSpPr>
              <p:spPr bwMode="auto">
                <a:xfrm>
                  <a:off x="1337"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6" name="Freeform 2417"/>
                <p:cNvSpPr>
                  <a:spLocks/>
                </p:cNvSpPr>
                <p:nvPr/>
              </p:nvSpPr>
              <p:spPr bwMode="auto">
                <a:xfrm>
                  <a:off x="1345"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7" name="Freeform 2418"/>
                <p:cNvSpPr>
                  <a:spLocks/>
                </p:cNvSpPr>
                <p:nvPr/>
              </p:nvSpPr>
              <p:spPr bwMode="auto">
                <a:xfrm>
                  <a:off x="134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8" name="Freeform 2419"/>
                <p:cNvSpPr>
                  <a:spLocks/>
                </p:cNvSpPr>
                <p:nvPr/>
              </p:nvSpPr>
              <p:spPr bwMode="auto">
                <a:xfrm>
                  <a:off x="135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49" name="Freeform 2420"/>
                <p:cNvSpPr>
                  <a:spLocks/>
                </p:cNvSpPr>
                <p:nvPr/>
              </p:nvSpPr>
              <p:spPr bwMode="auto">
                <a:xfrm>
                  <a:off x="135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0" name="Freeform 2421"/>
                <p:cNvSpPr>
                  <a:spLocks/>
                </p:cNvSpPr>
                <p:nvPr/>
              </p:nvSpPr>
              <p:spPr bwMode="auto">
                <a:xfrm>
                  <a:off x="1354"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1" name="Freeform 2422"/>
                <p:cNvSpPr>
                  <a:spLocks/>
                </p:cNvSpPr>
                <p:nvPr/>
              </p:nvSpPr>
              <p:spPr bwMode="auto">
                <a:xfrm>
                  <a:off x="136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2" name="Freeform 2423"/>
                <p:cNvSpPr>
                  <a:spLocks/>
                </p:cNvSpPr>
                <p:nvPr/>
              </p:nvSpPr>
              <p:spPr bwMode="auto">
                <a:xfrm>
                  <a:off x="136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3" name="Freeform 2424"/>
                <p:cNvSpPr>
                  <a:spLocks/>
                </p:cNvSpPr>
                <p:nvPr/>
              </p:nvSpPr>
              <p:spPr bwMode="auto">
                <a:xfrm>
                  <a:off x="1372"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287 w 6"/>
                    <a:gd name="T11" fmla="*/ 0 h 1"/>
                    <a:gd name="T12" fmla="*/ 287 w 6"/>
                    <a:gd name="T13" fmla="*/ 0 h 1"/>
                    <a:gd name="T14" fmla="*/ 287 w 6"/>
                    <a:gd name="T15" fmla="*/ 0 h 1"/>
                    <a:gd name="T16" fmla="*/ 425 w 6"/>
                    <a:gd name="T17" fmla="*/ 0 h 1"/>
                    <a:gd name="T18" fmla="*/ 425 w 6"/>
                    <a:gd name="T19" fmla="*/ 0 h 1"/>
                    <a:gd name="T20" fmla="*/ 425 w 6"/>
                    <a:gd name="T21" fmla="*/ 0 h 1"/>
                    <a:gd name="T22" fmla="*/ 478 w 6"/>
                    <a:gd name="T23" fmla="*/ 0 h 1"/>
                    <a:gd name="T24" fmla="*/ 478 w 6"/>
                    <a:gd name="T25" fmla="*/ 0 h 1"/>
                    <a:gd name="T26" fmla="*/ 478 w 6"/>
                    <a:gd name="T27" fmla="*/ 0 h 1"/>
                    <a:gd name="T28" fmla="*/ 603 w 6"/>
                    <a:gd name="T29" fmla="*/ 0 h 1"/>
                    <a:gd name="T30" fmla="*/ 603 w 6"/>
                    <a:gd name="T31" fmla="*/ 0 h 1"/>
                    <a:gd name="T32" fmla="*/ 603 w 6"/>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4" name="Freeform 2425"/>
                <p:cNvSpPr>
                  <a:spLocks/>
                </p:cNvSpPr>
                <p:nvPr/>
              </p:nvSpPr>
              <p:spPr bwMode="auto">
                <a:xfrm>
                  <a:off x="138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5" name="Freeform 2426"/>
                <p:cNvSpPr>
                  <a:spLocks/>
                </p:cNvSpPr>
                <p:nvPr/>
              </p:nvSpPr>
              <p:spPr bwMode="auto">
                <a:xfrm>
                  <a:off x="138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6" name="Freeform 2427"/>
                <p:cNvSpPr>
                  <a:spLocks/>
                </p:cNvSpPr>
                <p:nvPr/>
              </p:nvSpPr>
              <p:spPr bwMode="auto">
                <a:xfrm>
                  <a:off x="1388"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7" name="Freeform 2428"/>
                <p:cNvSpPr>
                  <a:spLocks/>
                </p:cNvSpPr>
                <p:nvPr/>
              </p:nvSpPr>
              <p:spPr bwMode="auto">
                <a:xfrm>
                  <a:off x="1393" y="3243"/>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8" name="Freeform 2429"/>
                <p:cNvSpPr>
                  <a:spLocks/>
                </p:cNvSpPr>
                <p:nvPr/>
              </p:nvSpPr>
              <p:spPr bwMode="auto">
                <a:xfrm>
                  <a:off x="1406"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59" name="Freeform 2430"/>
                <p:cNvSpPr>
                  <a:spLocks/>
                </p:cNvSpPr>
                <p:nvPr/>
              </p:nvSpPr>
              <p:spPr bwMode="auto">
                <a:xfrm>
                  <a:off x="141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0" name="Freeform 2431"/>
                <p:cNvSpPr>
                  <a:spLocks/>
                </p:cNvSpPr>
                <p:nvPr/>
              </p:nvSpPr>
              <p:spPr bwMode="auto">
                <a:xfrm>
                  <a:off x="141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1" name="Freeform 2432"/>
                <p:cNvSpPr>
                  <a:spLocks/>
                </p:cNvSpPr>
                <p:nvPr/>
              </p:nvSpPr>
              <p:spPr bwMode="auto">
                <a:xfrm>
                  <a:off x="1417"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2" name="Freeform 2433"/>
                <p:cNvSpPr>
                  <a:spLocks/>
                </p:cNvSpPr>
                <p:nvPr/>
              </p:nvSpPr>
              <p:spPr bwMode="auto">
                <a:xfrm>
                  <a:off x="142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3" name="Freeform 2434"/>
                <p:cNvSpPr>
                  <a:spLocks/>
                </p:cNvSpPr>
                <p:nvPr/>
              </p:nvSpPr>
              <p:spPr bwMode="auto">
                <a:xfrm>
                  <a:off x="1422"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4" name="Freeform 2435"/>
                <p:cNvSpPr>
                  <a:spLocks/>
                </p:cNvSpPr>
                <p:nvPr/>
              </p:nvSpPr>
              <p:spPr bwMode="auto">
                <a:xfrm>
                  <a:off x="142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5" name="Freeform 2436"/>
                <p:cNvSpPr>
                  <a:spLocks/>
                </p:cNvSpPr>
                <p:nvPr/>
              </p:nvSpPr>
              <p:spPr bwMode="auto">
                <a:xfrm>
                  <a:off x="143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6" name="Freeform 2437"/>
                <p:cNvSpPr>
                  <a:spLocks/>
                </p:cNvSpPr>
                <p:nvPr/>
              </p:nvSpPr>
              <p:spPr bwMode="auto">
                <a:xfrm>
                  <a:off x="143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7" name="Freeform 2438"/>
                <p:cNvSpPr>
                  <a:spLocks/>
                </p:cNvSpPr>
                <p:nvPr/>
              </p:nvSpPr>
              <p:spPr bwMode="auto">
                <a:xfrm>
                  <a:off x="144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8" name="Freeform 2439"/>
                <p:cNvSpPr>
                  <a:spLocks/>
                </p:cNvSpPr>
                <p:nvPr/>
              </p:nvSpPr>
              <p:spPr bwMode="auto">
                <a:xfrm>
                  <a:off x="1442" y="3243"/>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69" name="Freeform 2440"/>
                <p:cNvSpPr>
                  <a:spLocks/>
                </p:cNvSpPr>
                <p:nvPr/>
              </p:nvSpPr>
              <p:spPr bwMode="auto">
                <a:xfrm>
                  <a:off x="1462"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0" name="Freeform 2441"/>
                <p:cNvSpPr>
                  <a:spLocks/>
                </p:cNvSpPr>
                <p:nvPr/>
              </p:nvSpPr>
              <p:spPr bwMode="auto">
                <a:xfrm>
                  <a:off x="146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1" name="Freeform 2442"/>
                <p:cNvSpPr>
                  <a:spLocks/>
                </p:cNvSpPr>
                <p:nvPr/>
              </p:nvSpPr>
              <p:spPr bwMode="auto">
                <a:xfrm>
                  <a:off x="147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2" name="Freeform 2443"/>
                <p:cNvSpPr>
                  <a:spLocks/>
                </p:cNvSpPr>
                <p:nvPr/>
              </p:nvSpPr>
              <p:spPr bwMode="auto">
                <a:xfrm>
                  <a:off x="1480" y="3243"/>
                  <a:ext cx="19" cy="1"/>
                </a:xfrm>
                <a:custGeom>
                  <a:avLst/>
                  <a:gdLst>
                    <a:gd name="T0" fmla="*/ 0 w 11"/>
                    <a:gd name="T1" fmla="*/ 0 h 1"/>
                    <a:gd name="T2" fmla="*/ 143 w 11"/>
                    <a:gd name="T3" fmla="*/ 0 h 1"/>
                    <a:gd name="T4" fmla="*/ 143 w 11"/>
                    <a:gd name="T5" fmla="*/ 0 h 1"/>
                    <a:gd name="T6" fmla="*/ 143 w 11"/>
                    <a:gd name="T7" fmla="*/ 0 h 1"/>
                    <a:gd name="T8" fmla="*/ 247 w 11"/>
                    <a:gd name="T9" fmla="*/ 0 h 1"/>
                    <a:gd name="T10" fmla="*/ 247 w 11"/>
                    <a:gd name="T11" fmla="*/ 0 h 1"/>
                    <a:gd name="T12" fmla="*/ 247 w 11"/>
                    <a:gd name="T13" fmla="*/ 0 h 1"/>
                    <a:gd name="T14" fmla="*/ 427 w 11"/>
                    <a:gd name="T15" fmla="*/ 0 h 1"/>
                    <a:gd name="T16" fmla="*/ 427 w 11"/>
                    <a:gd name="T17" fmla="*/ 0 h 1"/>
                    <a:gd name="T18" fmla="*/ 427 w 11"/>
                    <a:gd name="T19" fmla="*/ 0 h 1"/>
                    <a:gd name="T20" fmla="*/ 553 w 11"/>
                    <a:gd name="T21" fmla="*/ 0 h 1"/>
                    <a:gd name="T22" fmla="*/ 553 w 11"/>
                    <a:gd name="T23" fmla="*/ 0 h 1"/>
                    <a:gd name="T24" fmla="*/ 553 w 11"/>
                    <a:gd name="T25" fmla="*/ 0 h 1"/>
                    <a:gd name="T26" fmla="*/ 738 w 11"/>
                    <a:gd name="T27" fmla="*/ 0 h 1"/>
                    <a:gd name="T28" fmla="*/ 738 w 11"/>
                    <a:gd name="T29" fmla="*/ 0 h 1"/>
                    <a:gd name="T30" fmla="*/ 738 w 11"/>
                    <a:gd name="T31" fmla="*/ 0 h 1"/>
                    <a:gd name="T32" fmla="*/ 767 w 11"/>
                    <a:gd name="T33" fmla="*/ 0 h 1"/>
                    <a:gd name="T34" fmla="*/ 767 w 11"/>
                    <a:gd name="T35" fmla="*/ 0 h 1"/>
                    <a:gd name="T36" fmla="*/ 767 w 11"/>
                    <a:gd name="T37" fmla="*/ 0 h 1"/>
                    <a:gd name="T38" fmla="*/ 955 w 11"/>
                    <a:gd name="T39" fmla="*/ 0 h 1"/>
                    <a:gd name="T40" fmla="*/ 955 w 11"/>
                    <a:gd name="T41" fmla="*/ 0 h 1"/>
                    <a:gd name="T42" fmla="*/ 955 w 11"/>
                    <a:gd name="T43" fmla="*/ 0 h 1"/>
                    <a:gd name="T44" fmla="*/ 1092 w 11"/>
                    <a:gd name="T45" fmla="*/ 0 h 1"/>
                    <a:gd name="T46" fmla="*/ 1092 w 11"/>
                    <a:gd name="T47" fmla="*/ 0 h 1"/>
                    <a:gd name="T48" fmla="*/ 1092 w 11"/>
                    <a:gd name="T49" fmla="*/ 0 h 1"/>
                    <a:gd name="T50" fmla="*/ 1275 w 11"/>
                    <a:gd name="T51" fmla="*/ 0 h 1"/>
                    <a:gd name="T52" fmla="*/ 1275 w 11"/>
                    <a:gd name="T53" fmla="*/ 0 h 1"/>
                    <a:gd name="T54" fmla="*/ 1275 w 11"/>
                    <a:gd name="T55" fmla="*/ 0 h 1"/>
                    <a:gd name="T56" fmla="*/ 1325 w 11"/>
                    <a:gd name="T57" fmla="*/ 0 h 1"/>
                    <a:gd name="T58" fmla="*/ 1325 w 11"/>
                    <a:gd name="T59" fmla="*/ 0 h 1"/>
                    <a:gd name="T60" fmla="*/ 1325 w 11"/>
                    <a:gd name="T61" fmla="*/ 0 h 1"/>
                    <a:gd name="T62" fmla="*/ 1504 w 11"/>
                    <a:gd name="T63" fmla="*/ 0 h 1"/>
                    <a:gd name="T64" fmla="*/ 1504 w 11"/>
                    <a:gd name="T65" fmla="*/ 0 h 1"/>
                    <a:gd name="T66" fmla="*/ 1504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3" name="Freeform 2444"/>
                <p:cNvSpPr>
                  <a:spLocks/>
                </p:cNvSpPr>
                <p:nvPr/>
              </p:nvSpPr>
              <p:spPr bwMode="auto">
                <a:xfrm>
                  <a:off x="149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4" name="Freeform 2445"/>
                <p:cNvSpPr>
                  <a:spLocks/>
                </p:cNvSpPr>
                <p:nvPr/>
              </p:nvSpPr>
              <p:spPr bwMode="auto">
                <a:xfrm>
                  <a:off x="1501"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5" name="Freeform 2446"/>
                <p:cNvSpPr>
                  <a:spLocks/>
                </p:cNvSpPr>
                <p:nvPr/>
              </p:nvSpPr>
              <p:spPr bwMode="auto">
                <a:xfrm>
                  <a:off x="151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6" name="Freeform 2447"/>
                <p:cNvSpPr>
                  <a:spLocks/>
                </p:cNvSpPr>
                <p:nvPr/>
              </p:nvSpPr>
              <p:spPr bwMode="auto">
                <a:xfrm>
                  <a:off x="1512"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7" name="Freeform 2448"/>
                <p:cNvSpPr>
                  <a:spLocks/>
                </p:cNvSpPr>
                <p:nvPr/>
              </p:nvSpPr>
              <p:spPr bwMode="auto">
                <a:xfrm>
                  <a:off x="1516"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8" name="Freeform 2449"/>
                <p:cNvSpPr>
                  <a:spLocks/>
                </p:cNvSpPr>
                <p:nvPr/>
              </p:nvSpPr>
              <p:spPr bwMode="auto">
                <a:xfrm>
                  <a:off x="1517" y="3243"/>
                  <a:ext cx="27" cy="1"/>
                </a:xfrm>
                <a:custGeom>
                  <a:avLst/>
                  <a:gdLst>
                    <a:gd name="T0" fmla="*/ 0 w 15"/>
                    <a:gd name="T1" fmla="*/ 0 h 1"/>
                    <a:gd name="T2" fmla="*/ 239 w 15"/>
                    <a:gd name="T3" fmla="*/ 0 h 1"/>
                    <a:gd name="T4" fmla="*/ 239 w 15"/>
                    <a:gd name="T5" fmla="*/ 0 h 1"/>
                    <a:gd name="T6" fmla="*/ 239 w 15"/>
                    <a:gd name="T7" fmla="*/ 0 h 1"/>
                    <a:gd name="T8" fmla="*/ 430 w 15"/>
                    <a:gd name="T9" fmla="*/ 0 h 1"/>
                    <a:gd name="T10" fmla="*/ 430 w 15"/>
                    <a:gd name="T11" fmla="*/ 0 h 1"/>
                    <a:gd name="T12" fmla="*/ 430 w 15"/>
                    <a:gd name="T13" fmla="*/ 0 h 1"/>
                    <a:gd name="T14" fmla="*/ 547 w 15"/>
                    <a:gd name="T15" fmla="*/ 0 h 1"/>
                    <a:gd name="T16" fmla="*/ 547 w 15"/>
                    <a:gd name="T17" fmla="*/ 0 h 1"/>
                    <a:gd name="T18" fmla="*/ 547 w 15"/>
                    <a:gd name="T19" fmla="*/ 0 h 1"/>
                    <a:gd name="T20" fmla="*/ 774 w 15"/>
                    <a:gd name="T21" fmla="*/ 0 h 1"/>
                    <a:gd name="T22" fmla="*/ 774 w 15"/>
                    <a:gd name="T23" fmla="*/ 0 h 1"/>
                    <a:gd name="T24" fmla="*/ 774 w 15"/>
                    <a:gd name="T25" fmla="*/ 0 h 1"/>
                    <a:gd name="T26" fmla="*/ 985 w 15"/>
                    <a:gd name="T27" fmla="*/ 0 h 1"/>
                    <a:gd name="T28" fmla="*/ 985 w 15"/>
                    <a:gd name="T29" fmla="*/ 0 h 1"/>
                    <a:gd name="T30" fmla="*/ 985 w 15"/>
                    <a:gd name="T31" fmla="*/ 0 h 1"/>
                    <a:gd name="T32" fmla="*/ 1231 w 15"/>
                    <a:gd name="T33" fmla="*/ 0 h 1"/>
                    <a:gd name="T34" fmla="*/ 1231 w 15"/>
                    <a:gd name="T35" fmla="*/ 0 h 1"/>
                    <a:gd name="T36" fmla="*/ 1231 w 15"/>
                    <a:gd name="T37" fmla="*/ 0 h 1"/>
                    <a:gd name="T38" fmla="*/ 1393 w 15"/>
                    <a:gd name="T39" fmla="*/ 0 h 1"/>
                    <a:gd name="T40" fmla="*/ 1393 w 15"/>
                    <a:gd name="T41" fmla="*/ 0 h 1"/>
                    <a:gd name="T42" fmla="*/ 1393 w 15"/>
                    <a:gd name="T43" fmla="*/ 0 h 1"/>
                    <a:gd name="T44" fmla="*/ 1532 w 15"/>
                    <a:gd name="T45" fmla="*/ 0 h 1"/>
                    <a:gd name="T46" fmla="*/ 1532 w 15"/>
                    <a:gd name="T47" fmla="*/ 0 h 1"/>
                    <a:gd name="T48" fmla="*/ 1532 w 15"/>
                    <a:gd name="T49" fmla="*/ 0 h 1"/>
                    <a:gd name="T50" fmla="*/ 1773 w 15"/>
                    <a:gd name="T51" fmla="*/ 0 h 1"/>
                    <a:gd name="T52" fmla="*/ 1773 w 15"/>
                    <a:gd name="T53" fmla="*/ 0 h 1"/>
                    <a:gd name="T54" fmla="*/ 1773 w 15"/>
                    <a:gd name="T55" fmla="*/ 0 h 1"/>
                    <a:gd name="T56" fmla="*/ 1967 w 15"/>
                    <a:gd name="T57" fmla="*/ 0 h 1"/>
                    <a:gd name="T58" fmla="*/ 1967 w 15"/>
                    <a:gd name="T59" fmla="*/ 0 h 1"/>
                    <a:gd name="T60" fmla="*/ 1967 w 15"/>
                    <a:gd name="T61" fmla="*/ 0 h 1"/>
                    <a:gd name="T62" fmla="*/ 2216 w 15"/>
                    <a:gd name="T63" fmla="*/ 0 h 1"/>
                    <a:gd name="T64" fmla="*/ 2216 w 15"/>
                    <a:gd name="T65" fmla="*/ 0 h 1"/>
                    <a:gd name="T66" fmla="*/ 2216 w 15"/>
                    <a:gd name="T67" fmla="*/ 0 h 1"/>
                    <a:gd name="T68" fmla="*/ 2455 w 15"/>
                    <a:gd name="T69" fmla="*/ 0 h 1"/>
                    <a:gd name="T70" fmla="*/ 2455 w 15"/>
                    <a:gd name="T71" fmla="*/ 0 h 1"/>
                    <a:gd name="T72" fmla="*/ 2455 w 15"/>
                    <a:gd name="T73" fmla="*/ 0 h 1"/>
                    <a:gd name="T74" fmla="*/ 2507 w 15"/>
                    <a:gd name="T75" fmla="*/ 0 h 1"/>
                    <a:gd name="T76" fmla="*/ 2507 w 15"/>
                    <a:gd name="T77" fmla="*/ 0 h 1"/>
                    <a:gd name="T78" fmla="*/ 2507 w 15"/>
                    <a:gd name="T79" fmla="*/ 0 h 1"/>
                    <a:gd name="T80" fmla="*/ 2758 w 15"/>
                    <a:gd name="T81" fmla="*/ 0 h 1"/>
                    <a:gd name="T82" fmla="*/ 2758 w 15"/>
                    <a:gd name="T83" fmla="*/ 0 h 1"/>
                    <a:gd name="T84" fmla="*/ 2758 w 15"/>
                    <a:gd name="T85" fmla="*/ 0 h 1"/>
                    <a:gd name="T86" fmla="*/ 2981 w 15"/>
                    <a:gd name="T87" fmla="*/ 0 h 1"/>
                    <a:gd name="T88" fmla="*/ 2981 w 15"/>
                    <a:gd name="T89" fmla="*/ 0 h 1"/>
                    <a:gd name="T90" fmla="*/ 2981 w 15"/>
                    <a:gd name="T91" fmla="*/ 0 h 1"/>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79" name="Freeform 2450"/>
                <p:cNvSpPr>
                  <a:spLocks/>
                </p:cNvSpPr>
                <p:nvPr/>
              </p:nvSpPr>
              <p:spPr bwMode="auto">
                <a:xfrm>
                  <a:off x="154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0" name="Freeform 2451"/>
                <p:cNvSpPr>
                  <a:spLocks/>
                </p:cNvSpPr>
                <p:nvPr/>
              </p:nvSpPr>
              <p:spPr bwMode="auto">
                <a:xfrm>
                  <a:off x="1546"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1" name="Freeform 2452"/>
                <p:cNvSpPr>
                  <a:spLocks/>
                </p:cNvSpPr>
                <p:nvPr/>
              </p:nvSpPr>
              <p:spPr bwMode="auto">
                <a:xfrm>
                  <a:off x="155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2" name="Freeform 2453"/>
                <p:cNvSpPr>
                  <a:spLocks/>
                </p:cNvSpPr>
                <p:nvPr/>
              </p:nvSpPr>
              <p:spPr bwMode="auto">
                <a:xfrm>
                  <a:off x="1555"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3" name="Freeform 2454"/>
                <p:cNvSpPr>
                  <a:spLocks/>
                </p:cNvSpPr>
                <p:nvPr/>
              </p:nvSpPr>
              <p:spPr bwMode="auto">
                <a:xfrm>
                  <a:off x="156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4" name="Freeform 2455"/>
                <p:cNvSpPr>
                  <a:spLocks/>
                </p:cNvSpPr>
                <p:nvPr/>
              </p:nvSpPr>
              <p:spPr bwMode="auto">
                <a:xfrm>
                  <a:off x="1568"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5" name="Freeform 2456"/>
                <p:cNvSpPr>
                  <a:spLocks/>
                </p:cNvSpPr>
                <p:nvPr/>
              </p:nvSpPr>
              <p:spPr bwMode="auto">
                <a:xfrm>
                  <a:off x="1571"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6" name="Freeform 2457"/>
                <p:cNvSpPr>
                  <a:spLocks/>
                </p:cNvSpPr>
                <p:nvPr/>
              </p:nvSpPr>
              <p:spPr bwMode="auto">
                <a:xfrm>
                  <a:off x="1582"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7" name="Freeform 2458"/>
                <p:cNvSpPr>
                  <a:spLocks/>
                </p:cNvSpPr>
                <p:nvPr/>
              </p:nvSpPr>
              <p:spPr bwMode="auto">
                <a:xfrm>
                  <a:off x="159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8" name="Freeform 2459"/>
                <p:cNvSpPr>
                  <a:spLocks/>
                </p:cNvSpPr>
                <p:nvPr/>
              </p:nvSpPr>
              <p:spPr bwMode="auto">
                <a:xfrm>
                  <a:off x="1598"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89" name="Freeform 2460"/>
                <p:cNvSpPr>
                  <a:spLocks/>
                </p:cNvSpPr>
                <p:nvPr/>
              </p:nvSpPr>
              <p:spPr bwMode="auto">
                <a:xfrm>
                  <a:off x="160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0" name="Freeform 2461"/>
                <p:cNvSpPr>
                  <a:spLocks/>
                </p:cNvSpPr>
                <p:nvPr/>
              </p:nvSpPr>
              <p:spPr bwMode="auto">
                <a:xfrm>
                  <a:off x="161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1" name="Freeform 2462"/>
                <p:cNvSpPr>
                  <a:spLocks/>
                </p:cNvSpPr>
                <p:nvPr/>
              </p:nvSpPr>
              <p:spPr bwMode="auto">
                <a:xfrm>
                  <a:off x="1615"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2" name="Freeform 2463"/>
                <p:cNvSpPr>
                  <a:spLocks/>
                </p:cNvSpPr>
                <p:nvPr/>
              </p:nvSpPr>
              <p:spPr bwMode="auto">
                <a:xfrm>
                  <a:off x="1618"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3" name="Freeform 2464"/>
                <p:cNvSpPr>
                  <a:spLocks/>
                </p:cNvSpPr>
                <p:nvPr/>
              </p:nvSpPr>
              <p:spPr bwMode="auto">
                <a:xfrm>
                  <a:off x="162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4" name="Freeform 2465"/>
                <p:cNvSpPr>
                  <a:spLocks/>
                </p:cNvSpPr>
                <p:nvPr/>
              </p:nvSpPr>
              <p:spPr bwMode="auto">
                <a:xfrm>
                  <a:off x="162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5" name="Freeform 2466"/>
                <p:cNvSpPr>
                  <a:spLocks/>
                </p:cNvSpPr>
                <p:nvPr/>
              </p:nvSpPr>
              <p:spPr bwMode="auto">
                <a:xfrm>
                  <a:off x="1631"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6" name="Freeform 2467"/>
                <p:cNvSpPr>
                  <a:spLocks/>
                </p:cNvSpPr>
                <p:nvPr/>
              </p:nvSpPr>
              <p:spPr bwMode="auto">
                <a:xfrm>
                  <a:off x="163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7" name="Freeform 2468"/>
                <p:cNvSpPr>
                  <a:spLocks/>
                </p:cNvSpPr>
                <p:nvPr/>
              </p:nvSpPr>
              <p:spPr bwMode="auto">
                <a:xfrm>
                  <a:off x="1642"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462 w 4"/>
                    <a:gd name="T11" fmla="*/ 0 h 1"/>
                    <a:gd name="T12" fmla="*/ 462 w 4"/>
                    <a:gd name="T13" fmla="*/ 0 h 1"/>
                    <a:gd name="T14" fmla="*/ 462 w 4"/>
                    <a:gd name="T15" fmla="*/ 0 h 1"/>
                    <a:gd name="T16" fmla="*/ 613 w 4"/>
                    <a:gd name="T17" fmla="*/ 0 h 1"/>
                    <a:gd name="T18" fmla="*/ 613 w 4"/>
                    <a:gd name="T19" fmla="*/ 0 h 1"/>
                    <a:gd name="T20" fmla="*/ 613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8" name="Freeform 2469"/>
                <p:cNvSpPr>
                  <a:spLocks/>
                </p:cNvSpPr>
                <p:nvPr/>
              </p:nvSpPr>
              <p:spPr bwMode="auto">
                <a:xfrm>
                  <a:off x="1649"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399" name="Freeform 2470"/>
                <p:cNvSpPr>
                  <a:spLocks/>
                </p:cNvSpPr>
                <p:nvPr/>
              </p:nvSpPr>
              <p:spPr bwMode="auto">
                <a:xfrm>
                  <a:off x="165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0" name="Freeform 2471"/>
                <p:cNvSpPr>
                  <a:spLocks/>
                </p:cNvSpPr>
                <p:nvPr/>
              </p:nvSpPr>
              <p:spPr bwMode="auto">
                <a:xfrm>
                  <a:off x="166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1" name="Freeform 2472"/>
                <p:cNvSpPr>
                  <a:spLocks/>
                </p:cNvSpPr>
                <p:nvPr/>
              </p:nvSpPr>
              <p:spPr bwMode="auto">
                <a:xfrm>
                  <a:off x="1663"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2" name="Freeform 2473"/>
                <p:cNvSpPr>
                  <a:spLocks/>
                </p:cNvSpPr>
                <p:nvPr/>
              </p:nvSpPr>
              <p:spPr bwMode="auto">
                <a:xfrm>
                  <a:off x="1674"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3" name="Freeform 2474"/>
                <p:cNvSpPr>
                  <a:spLocks/>
                </p:cNvSpPr>
                <p:nvPr/>
              </p:nvSpPr>
              <p:spPr bwMode="auto">
                <a:xfrm>
                  <a:off x="1681" y="1995"/>
                  <a:ext cx="22" cy="1248"/>
                </a:xfrm>
                <a:custGeom>
                  <a:avLst/>
                  <a:gdLst>
                    <a:gd name="T0" fmla="*/ 0 w 12"/>
                    <a:gd name="T1" fmla="*/ 900 h 1300"/>
                    <a:gd name="T2" fmla="*/ 273 w 12"/>
                    <a:gd name="T3" fmla="*/ 900 h 1300"/>
                    <a:gd name="T4" fmla="*/ 273 w 12"/>
                    <a:gd name="T5" fmla="*/ 900 h 1300"/>
                    <a:gd name="T6" fmla="*/ 273 w 12"/>
                    <a:gd name="T7" fmla="*/ 900 h 1300"/>
                    <a:gd name="T8" fmla="*/ 501 w 12"/>
                    <a:gd name="T9" fmla="*/ 900 h 1300"/>
                    <a:gd name="T10" fmla="*/ 501 w 12"/>
                    <a:gd name="T11" fmla="*/ 900 h 1300"/>
                    <a:gd name="T12" fmla="*/ 501 w 12"/>
                    <a:gd name="T13" fmla="*/ 900 h 1300"/>
                    <a:gd name="T14" fmla="*/ 770 w 12"/>
                    <a:gd name="T15" fmla="*/ 900 h 1300"/>
                    <a:gd name="T16" fmla="*/ 770 w 12"/>
                    <a:gd name="T17" fmla="*/ 900 h 1300"/>
                    <a:gd name="T18" fmla="*/ 770 w 12"/>
                    <a:gd name="T19" fmla="*/ 900 h 1300"/>
                    <a:gd name="T20" fmla="*/ 919 w 12"/>
                    <a:gd name="T21" fmla="*/ 900 h 1300"/>
                    <a:gd name="T22" fmla="*/ 919 w 12"/>
                    <a:gd name="T23" fmla="*/ 900 h 1300"/>
                    <a:gd name="T24" fmla="*/ 919 w 12"/>
                    <a:gd name="T25" fmla="*/ 900 h 1300"/>
                    <a:gd name="T26" fmla="*/ 1190 w 12"/>
                    <a:gd name="T27" fmla="*/ 900 h 1300"/>
                    <a:gd name="T28" fmla="*/ 1190 w 12"/>
                    <a:gd name="T29" fmla="*/ 900 h 1300"/>
                    <a:gd name="T30" fmla="*/ 1190 w 12"/>
                    <a:gd name="T31" fmla="*/ 900 h 1300"/>
                    <a:gd name="T32" fmla="*/ 1412 w 12"/>
                    <a:gd name="T33" fmla="*/ 900 h 1300"/>
                    <a:gd name="T34" fmla="*/ 1412 w 12"/>
                    <a:gd name="T35" fmla="*/ 900 h 1300"/>
                    <a:gd name="T36" fmla="*/ 1412 w 12"/>
                    <a:gd name="T37" fmla="*/ 900 h 1300"/>
                    <a:gd name="T38" fmla="*/ 1685 w 12"/>
                    <a:gd name="T39" fmla="*/ 900 h 1300"/>
                    <a:gd name="T40" fmla="*/ 1685 w 12"/>
                    <a:gd name="T41" fmla="*/ 900 h 1300"/>
                    <a:gd name="T42" fmla="*/ 1685 w 12"/>
                    <a:gd name="T43" fmla="*/ 900 h 1300"/>
                    <a:gd name="T44" fmla="*/ 1943 w 12"/>
                    <a:gd name="T45" fmla="*/ 898 h 1300"/>
                    <a:gd name="T46" fmla="*/ 1943 w 12"/>
                    <a:gd name="T47" fmla="*/ 898 h 1300"/>
                    <a:gd name="T48" fmla="*/ 1943 w 12"/>
                    <a:gd name="T49" fmla="*/ 892 h 1300"/>
                    <a:gd name="T50" fmla="*/ 2182 w 12"/>
                    <a:gd name="T51" fmla="*/ 879 h 1300"/>
                    <a:gd name="T52" fmla="*/ 2182 w 12"/>
                    <a:gd name="T53" fmla="*/ 879 h 1300"/>
                    <a:gd name="T54" fmla="*/ 2182 w 12"/>
                    <a:gd name="T55" fmla="*/ 764 h 1300"/>
                    <a:gd name="T56" fmla="*/ 2316 w 12"/>
                    <a:gd name="T57" fmla="*/ 621 h 1300"/>
                    <a:gd name="T58" fmla="*/ 2316 w 12"/>
                    <a:gd name="T59" fmla="*/ 621 h 1300"/>
                    <a:gd name="T60" fmla="*/ 2316 w 12"/>
                    <a:gd name="T61" fmla="*/ 423 h 1300"/>
                    <a:gd name="T62" fmla="*/ 2589 w 12"/>
                    <a:gd name="T63" fmla="*/ 223 h 1300"/>
                    <a:gd name="T64" fmla="*/ 2589 w 12"/>
                    <a:gd name="T65" fmla="*/ 223 h 1300"/>
                    <a:gd name="T66" fmla="*/ 2589 w 12"/>
                    <a:gd name="T67" fmla="*/ 75 h 1300"/>
                    <a:gd name="T68" fmla="*/ 2779 w 12"/>
                    <a:gd name="T69" fmla="*/ 7 h 1300"/>
                    <a:gd name="T70" fmla="*/ 2779 w 12"/>
                    <a:gd name="T71" fmla="*/ 7 h 1300"/>
                    <a:gd name="T72" fmla="*/ 2779 w 12"/>
                    <a:gd name="T73" fmla="*/ 0 h 130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300">
                      <a:moveTo>
                        <a:pt x="0" y="1300"/>
                      </a:moveTo>
                      <a:lnTo>
                        <a:pt x="1" y="1300"/>
                      </a:lnTo>
                      <a:lnTo>
                        <a:pt x="2" y="1300"/>
                      </a:lnTo>
                      <a:lnTo>
                        <a:pt x="3" y="1300"/>
                      </a:lnTo>
                      <a:lnTo>
                        <a:pt x="4" y="1300"/>
                      </a:lnTo>
                      <a:lnTo>
                        <a:pt x="5" y="1300"/>
                      </a:lnTo>
                      <a:lnTo>
                        <a:pt x="6" y="1300"/>
                      </a:lnTo>
                      <a:lnTo>
                        <a:pt x="7" y="1300"/>
                      </a:lnTo>
                      <a:lnTo>
                        <a:pt x="7" y="1299"/>
                      </a:lnTo>
                      <a:lnTo>
                        <a:pt x="8" y="1297"/>
                      </a:lnTo>
                      <a:lnTo>
                        <a:pt x="8" y="1290"/>
                      </a:lnTo>
                      <a:lnTo>
                        <a:pt x="9" y="1270"/>
                      </a:lnTo>
                      <a:lnTo>
                        <a:pt x="9" y="1104"/>
                      </a:lnTo>
                      <a:lnTo>
                        <a:pt x="10" y="896"/>
                      </a:lnTo>
                      <a:lnTo>
                        <a:pt x="10" y="611"/>
                      </a:lnTo>
                      <a:lnTo>
                        <a:pt x="11" y="321"/>
                      </a:lnTo>
                      <a:lnTo>
                        <a:pt x="11" y="107"/>
                      </a:lnTo>
                      <a:lnTo>
                        <a:pt x="12" y="7"/>
                      </a:lnTo>
                      <a:lnTo>
                        <a:pt x="1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4" name="Freeform 2475"/>
                <p:cNvSpPr>
                  <a:spLocks/>
                </p:cNvSpPr>
                <p:nvPr/>
              </p:nvSpPr>
              <p:spPr bwMode="auto">
                <a:xfrm>
                  <a:off x="1703" y="2002"/>
                  <a:ext cx="2" cy="101"/>
                </a:xfrm>
                <a:custGeom>
                  <a:avLst/>
                  <a:gdLst>
                    <a:gd name="T0" fmla="*/ 0 w 1"/>
                    <a:gd name="T1" fmla="*/ 0 h 106"/>
                    <a:gd name="T2" fmla="*/ 512 w 1"/>
                    <a:gd name="T3" fmla="*/ 25 h 106"/>
                    <a:gd name="T4" fmla="*/ 512 w 1"/>
                    <a:gd name="T5" fmla="*/ 68 h 106"/>
                    <a:gd name="T6" fmla="*/ 512 w 1"/>
                    <a:gd name="T7" fmla="*/ 25 h 10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6">
                      <a:moveTo>
                        <a:pt x="0" y="0"/>
                      </a:moveTo>
                      <a:lnTo>
                        <a:pt x="1" y="37"/>
                      </a:lnTo>
                      <a:lnTo>
                        <a:pt x="1" y="106"/>
                      </a:lnTo>
                      <a:lnTo>
                        <a:pt x="1" y="3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5" name="Freeform 2476"/>
                <p:cNvSpPr>
                  <a:spLocks/>
                </p:cNvSpPr>
                <p:nvPr/>
              </p:nvSpPr>
              <p:spPr bwMode="auto">
                <a:xfrm>
                  <a:off x="1705" y="2103"/>
                  <a:ext cx="1" cy="226"/>
                </a:xfrm>
                <a:custGeom>
                  <a:avLst/>
                  <a:gdLst>
                    <a:gd name="T0" fmla="*/ 0 w 1"/>
                    <a:gd name="T1" fmla="*/ 0 h 235"/>
                    <a:gd name="T2" fmla="*/ 1 w 1"/>
                    <a:gd name="T3" fmla="*/ 55 h 235"/>
                    <a:gd name="T4" fmla="*/ 1 w 1"/>
                    <a:gd name="T5" fmla="*/ 165 h 235"/>
                    <a:gd name="T6" fmla="*/ 1 w 1"/>
                    <a:gd name="T7" fmla="*/ 55 h 23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35">
                      <a:moveTo>
                        <a:pt x="0" y="0"/>
                      </a:moveTo>
                      <a:lnTo>
                        <a:pt x="1" y="77"/>
                      </a:lnTo>
                      <a:lnTo>
                        <a:pt x="1" y="235"/>
                      </a:lnTo>
                      <a:lnTo>
                        <a:pt x="1" y="7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6" name="Freeform 2477"/>
                <p:cNvSpPr>
                  <a:spLocks/>
                </p:cNvSpPr>
                <p:nvPr/>
              </p:nvSpPr>
              <p:spPr bwMode="auto">
                <a:xfrm>
                  <a:off x="1706" y="2329"/>
                  <a:ext cx="2" cy="146"/>
                </a:xfrm>
                <a:custGeom>
                  <a:avLst/>
                  <a:gdLst>
                    <a:gd name="T0" fmla="*/ 0 w 1"/>
                    <a:gd name="T1" fmla="*/ 0 h 152"/>
                    <a:gd name="T2" fmla="*/ 512 w 1"/>
                    <a:gd name="T3" fmla="*/ 54 h 152"/>
                    <a:gd name="T4" fmla="*/ 512 w 1"/>
                    <a:gd name="T5" fmla="*/ 106 h 152"/>
                    <a:gd name="T6" fmla="*/ 512 w 1"/>
                    <a:gd name="T7" fmla="*/ 54 h 15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52">
                      <a:moveTo>
                        <a:pt x="0" y="0"/>
                      </a:moveTo>
                      <a:lnTo>
                        <a:pt x="1" y="77"/>
                      </a:lnTo>
                      <a:lnTo>
                        <a:pt x="1" y="152"/>
                      </a:lnTo>
                      <a:lnTo>
                        <a:pt x="1" y="7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7" name="Freeform 2478"/>
                <p:cNvSpPr>
                  <a:spLocks/>
                </p:cNvSpPr>
                <p:nvPr/>
              </p:nvSpPr>
              <p:spPr bwMode="auto">
                <a:xfrm>
                  <a:off x="1708" y="2475"/>
                  <a:ext cx="2" cy="137"/>
                </a:xfrm>
                <a:custGeom>
                  <a:avLst/>
                  <a:gdLst>
                    <a:gd name="T0" fmla="*/ 0 w 1"/>
                    <a:gd name="T1" fmla="*/ 0 h 143"/>
                    <a:gd name="T2" fmla="*/ 512 w 1"/>
                    <a:gd name="T3" fmla="*/ 50 h 143"/>
                    <a:gd name="T4" fmla="*/ 512 w 1"/>
                    <a:gd name="T5" fmla="*/ 98 h 143"/>
                    <a:gd name="T6" fmla="*/ 512 w 1"/>
                    <a:gd name="T7" fmla="*/ 50 h 14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43">
                      <a:moveTo>
                        <a:pt x="0" y="0"/>
                      </a:moveTo>
                      <a:lnTo>
                        <a:pt x="1" y="73"/>
                      </a:lnTo>
                      <a:lnTo>
                        <a:pt x="1" y="143"/>
                      </a:lnTo>
                      <a:lnTo>
                        <a:pt x="1" y="7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8" name="Freeform 2479"/>
                <p:cNvSpPr>
                  <a:spLocks/>
                </p:cNvSpPr>
                <p:nvPr/>
              </p:nvSpPr>
              <p:spPr bwMode="auto">
                <a:xfrm>
                  <a:off x="1710" y="2612"/>
                  <a:ext cx="2" cy="126"/>
                </a:xfrm>
                <a:custGeom>
                  <a:avLst/>
                  <a:gdLst>
                    <a:gd name="T0" fmla="*/ 0 w 1"/>
                    <a:gd name="T1" fmla="*/ 0 h 131"/>
                    <a:gd name="T2" fmla="*/ 512 w 1"/>
                    <a:gd name="T3" fmla="*/ 48 h 131"/>
                    <a:gd name="T4" fmla="*/ 512 w 1"/>
                    <a:gd name="T5" fmla="*/ 92 h 131"/>
                    <a:gd name="T6" fmla="*/ 512 w 1"/>
                    <a:gd name="T7" fmla="*/ 48 h 13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1">
                      <a:moveTo>
                        <a:pt x="0" y="0"/>
                      </a:moveTo>
                      <a:lnTo>
                        <a:pt x="1" y="67"/>
                      </a:lnTo>
                      <a:lnTo>
                        <a:pt x="1" y="131"/>
                      </a:lnTo>
                      <a:lnTo>
                        <a:pt x="1" y="6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09" name="Freeform 2480"/>
                <p:cNvSpPr>
                  <a:spLocks/>
                </p:cNvSpPr>
                <p:nvPr/>
              </p:nvSpPr>
              <p:spPr bwMode="auto">
                <a:xfrm>
                  <a:off x="1712" y="2738"/>
                  <a:ext cx="2" cy="115"/>
                </a:xfrm>
                <a:custGeom>
                  <a:avLst/>
                  <a:gdLst>
                    <a:gd name="T0" fmla="*/ 0 w 1"/>
                    <a:gd name="T1" fmla="*/ 0 h 120"/>
                    <a:gd name="T2" fmla="*/ 512 w 1"/>
                    <a:gd name="T3" fmla="*/ 43 h 120"/>
                    <a:gd name="T4" fmla="*/ 512 w 1"/>
                    <a:gd name="T5" fmla="*/ 81 h 120"/>
                    <a:gd name="T6" fmla="*/ 512 w 1"/>
                    <a:gd name="T7" fmla="*/ 43 h 1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20">
                      <a:moveTo>
                        <a:pt x="0" y="0"/>
                      </a:moveTo>
                      <a:lnTo>
                        <a:pt x="1" y="62"/>
                      </a:lnTo>
                      <a:lnTo>
                        <a:pt x="1" y="120"/>
                      </a:lnTo>
                      <a:lnTo>
                        <a:pt x="1" y="6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410" name="Freeform 2481"/>
                <p:cNvSpPr>
                  <a:spLocks/>
                </p:cNvSpPr>
                <p:nvPr/>
              </p:nvSpPr>
              <p:spPr bwMode="auto">
                <a:xfrm>
                  <a:off x="1714" y="2853"/>
                  <a:ext cx="1" cy="103"/>
                </a:xfrm>
                <a:custGeom>
                  <a:avLst/>
                  <a:gdLst>
                    <a:gd name="T0" fmla="*/ 0 w 1"/>
                    <a:gd name="T1" fmla="*/ 0 h 107"/>
                    <a:gd name="T2" fmla="*/ 1 w 1"/>
                    <a:gd name="T3" fmla="*/ 38 h 107"/>
                    <a:gd name="T4" fmla="*/ 1 w 1"/>
                    <a:gd name="T5" fmla="*/ 76 h 107"/>
                    <a:gd name="T6" fmla="*/ 1 w 1"/>
                    <a:gd name="T7" fmla="*/ 38 h 10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7">
                      <a:moveTo>
                        <a:pt x="0" y="0"/>
                      </a:moveTo>
                      <a:lnTo>
                        <a:pt x="1" y="55"/>
                      </a:lnTo>
                      <a:lnTo>
                        <a:pt x="1" y="107"/>
                      </a:lnTo>
                      <a:lnTo>
                        <a:pt x="1" y="5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9601" name="Group 2683"/>
              <p:cNvGrpSpPr>
                <a:grpSpLocks/>
              </p:cNvGrpSpPr>
              <p:nvPr/>
            </p:nvGrpSpPr>
            <p:grpSpPr bwMode="auto">
              <a:xfrm>
                <a:off x="1715" y="2956"/>
                <a:ext cx="875" cy="288"/>
                <a:chOff x="1715" y="2956"/>
                <a:chExt cx="875" cy="288"/>
              </a:xfrm>
            </p:grpSpPr>
            <p:sp>
              <p:nvSpPr>
                <p:cNvPr id="10011" name="Freeform 2483"/>
                <p:cNvSpPr>
                  <a:spLocks/>
                </p:cNvSpPr>
                <p:nvPr/>
              </p:nvSpPr>
              <p:spPr bwMode="auto">
                <a:xfrm>
                  <a:off x="1715" y="2956"/>
                  <a:ext cx="2" cy="125"/>
                </a:xfrm>
                <a:custGeom>
                  <a:avLst/>
                  <a:gdLst>
                    <a:gd name="T0" fmla="*/ 0 w 1"/>
                    <a:gd name="T1" fmla="*/ 0 h 130"/>
                    <a:gd name="T2" fmla="*/ 512 w 1"/>
                    <a:gd name="T3" fmla="*/ 34 h 130"/>
                    <a:gd name="T4" fmla="*/ 512 w 1"/>
                    <a:gd name="T5" fmla="*/ 91 h 130"/>
                    <a:gd name="T6" fmla="*/ 512 w 1"/>
                    <a:gd name="T7" fmla="*/ 34 h 1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0">
                      <a:moveTo>
                        <a:pt x="0" y="0"/>
                      </a:moveTo>
                      <a:lnTo>
                        <a:pt x="1" y="47"/>
                      </a:lnTo>
                      <a:lnTo>
                        <a:pt x="1" y="130"/>
                      </a:lnTo>
                      <a:lnTo>
                        <a:pt x="1" y="4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2" name="Freeform 2484"/>
                <p:cNvSpPr>
                  <a:spLocks/>
                </p:cNvSpPr>
                <p:nvPr/>
              </p:nvSpPr>
              <p:spPr bwMode="auto">
                <a:xfrm>
                  <a:off x="1717" y="3081"/>
                  <a:ext cx="2" cy="61"/>
                </a:xfrm>
                <a:custGeom>
                  <a:avLst/>
                  <a:gdLst>
                    <a:gd name="T0" fmla="*/ 0 w 1"/>
                    <a:gd name="T1" fmla="*/ 0 h 64"/>
                    <a:gd name="T2" fmla="*/ 512 w 1"/>
                    <a:gd name="T3" fmla="*/ 24 h 64"/>
                    <a:gd name="T4" fmla="*/ 512 w 1"/>
                    <a:gd name="T5" fmla="*/ 42 h 64"/>
                    <a:gd name="T6" fmla="*/ 512 w 1"/>
                    <a:gd name="T7" fmla="*/ 24 h 6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4">
                      <a:moveTo>
                        <a:pt x="0" y="0"/>
                      </a:moveTo>
                      <a:lnTo>
                        <a:pt x="1" y="34"/>
                      </a:lnTo>
                      <a:lnTo>
                        <a:pt x="1" y="64"/>
                      </a:lnTo>
                      <a:lnTo>
                        <a:pt x="1" y="3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3" name="Freeform 2485"/>
                <p:cNvSpPr>
                  <a:spLocks/>
                </p:cNvSpPr>
                <p:nvPr/>
              </p:nvSpPr>
              <p:spPr bwMode="auto">
                <a:xfrm>
                  <a:off x="1719" y="3142"/>
                  <a:ext cx="2" cy="45"/>
                </a:xfrm>
                <a:custGeom>
                  <a:avLst/>
                  <a:gdLst>
                    <a:gd name="T0" fmla="*/ 0 w 1"/>
                    <a:gd name="T1" fmla="*/ 0 h 46"/>
                    <a:gd name="T2" fmla="*/ 512 w 1"/>
                    <a:gd name="T3" fmla="*/ 23 h 46"/>
                    <a:gd name="T4" fmla="*/ 512 w 1"/>
                    <a:gd name="T5" fmla="*/ 37 h 46"/>
                    <a:gd name="T6" fmla="*/ 512 w 1"/>
                    <a:gd name="T7" fmla="*/ 23 h 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6">
                      <a:moveTo>
                        <a:pt x="0" y="0"/>
                      </a:moveTo>
                      <a:lnTo>
                        <a:pt x="1" y="25"/>
                      </a:lnTo>
                      <a:lnTo>
                        <a:pt x="1" y="46"/>
                      </a:lnTo>
                      <a:lnTo>
                        <a:pt x="1" y="2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4" name="Freeform 2486"/>
                <p:cNvSpPr>
                  <a:spLocks/>
                </p:cNvSpPr>
                <p:nvPr/>
              </p:nvSpPr>
              <p:spPr bwMode="auto">
                <a:xfrm>
                  <a:off x="1721" y="3187"/>
                  <a:ext cx="2" cy="27"/>
                </a:xfrm>
                <a:custGeom>
                  <a:avLst/>
                  <a:gdLst>
                    <a:gd name="T0" fmla="*/ 0 w 1"/>
                    <a:gd name="T1" fmla="*/ 0 h 29"/>
                    <a:gd name="T2" fmla="*/ 512 w 1"/>
                    <a:gd name="T3" fmla="*/ 8 h 29"/>
                    <a:gd name="T4" fmla="*/ 512 w 1"/>
                    <a:gd name="T5" fmla="*/ 16 h 29"/>
                    <a:gd name="T6" fmla="*/ 512 w 1"/>
                    <a:gd name="T7" fmla="*/ 8 h 2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9">
                      <a:moveTo>
                        <a:pt x="0" y="0"/>
                      </a:moveTo>
                      <a:lnTo>
                        <a:pt x="1" y="17"/>
                      </a:lnTo>
                      <a:lnTo>
                        <a:pt x="1" y="29"/>
                      </a:lnTo>
                      <a:lnTo>
                        <a:pt x="1" y="1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5" name="Freeform 2487"/>
                <p:cNvSpPr>
                  <a:spLocks/>
                </p:cNvSpPr>
                <p:nvPr/>
              </p:nvSpPr>
              <p:spPr bwMode="auto">
                <a:xfrm>
                  <a:off x="1723" y="3214"/>
                  <a:ext cx="1" cy="16"/>
                </a:xfrm>
                <a:custGeom>
                  <a:avLst/>
                  <a:gdLst>
                    <a:gd name="T0" fmla="*/ 0 w 1"/>
                    <a:gd name="T1" fmla="*/ 0 h 16"/>
                    <a:gd name="T2" fmla="*/ 1 w 1"/>
                    <a:gd name="T3" fmla="*/ 10 h 16"/>
                    <a:gd name="T4" fmla="*/ 1 w 1"/>
                    <a:gd name="T5" fmla="*/ 16 h 16"/>
                    <a:gd name="T6" fmla="*/ 1 w 1"/>
                    <a:gd name="T7" fmla="*/ 10 h 1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6">
                      <a:moveTo>
                        <a:pt x="0" y="0"/>
                      </a:moveTo>
                      <a:lnTo>
                        <a:pt x="1" y="10"/>
                      </a:lnTo>
                      <a:lnTo>
                        <a:pt x="1" y="16"/>
                      </a:lnTo>
                      <a:lnTo>
                        <a:pt x="1" y="1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6" name="Freeform 2488"/>
                <p:cNvSpPr>
                  <a:spLocks/>
                </p:cNvSpPr>
                <p:nvPr/>
              </p:nvSpPr>
              <p:spPr bwMode="auto">
                <a:xfrm>
                  <a:off x="1724" y="3230"/>
                  <a:ext cx="2" cy="9"/>
                </a:xfrm>
                <a:custGeom>
                  <a:avLst/>
                  <a:gdLst>
                    <a:gd name="T0" fmla="*/ 0 w 1"/>
                    <a:gd name="T1" fmla="*/ 0 h 10"/>
                    <a:gd name="T2" fmla="*/ 512 w 1"/>
                    <a:gd name="T3" fmla="*/ 5 h 10"/>
                    <a:gd name="T4" fmla="*/ 512 w 1"/>
                    <a:gd name="T5" fmla="*/ 5 h 10"/>
                    <a:gd name="T6" fmla="*/ 512 w 1"/>
                    <a:gd name="T7" fmla="*/ 5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
                      <a:moveTo>
                        <a:pt x="0" y="0"/>
                      </a:moveTo>
                      <a:lnTo>
                        <a:pt x="1" y="5"/>
                      </a:lnTo>
                      <a:lnTo>
                        <a:pt x="1" y="10"/>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7" name="Freeform 2489"/>
                <p:cNvSpPr>
                  <a:spLocks/>
                </p:cNvSpPr>
                <p:nvPr/>
              </p:nvSpPr>
              <p:spPr bwMode="auto">
                <a:xfrm>
                  <a:off x="1726" y="3239"/>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8" name="Freeform 2490"/>
                <p:cNvSpPr>
                  <a:spLocks/>
                </p:cNvSpPr>
                <p:nvPr/>
              </p:nvSpPr>
              <p:spPr bwMode="auto">
                <a:xfrm>
                  <a:off x="1728" y="3233"/>
                  <a:ext cx="11" cy="8"/>
                </a:xfrm>
                <a:custGeom>
                  <a:avLst/>
                  <a:gdLst>
                    <a:gd name="T0" fmla="*/ 0 w 6"/>
                    <a:gd name="T1" fmla="*/ 4 h 9"/>
                    <a:gd name="T2" fmla="*/ 273 w 6"/>
                    <a:gd name="T3" fmla="*/ 4 h 9"/>
                    <a:gd name="T4" fmla="*/ 273 w 6"/>
                    <a:gd name="T5" fmla="*/ 4 h 9"/>
                    <a:gd name="T6" fmla="*/ 273 w 6"/>
                    <a:gd name="T7" fmla="*/ 4 h 9"/>
                    <a:gd name="T8" fmla="*/ 501 w 6"/>
                    <a:gd name="T9" fmla="*/ 4 h 9"/>
                    <a:gd name="T10" fmla="*/ 501 w 6"/>
                    <a:gd name="T11" fmla="*/ 4 h 9"/>
                    <a:gd name="T12" fmla="*/ 501 w 6"/>
                    <a:gd name="T13" fmla="*/ 4 h 9"/>
                    <a:gd name="T14" fmla="*/ 770 w 6"/>
                    <a:gd name="T15" fmla="*/ 4 h 9"/>
                    <a:gd name="T16" fmla="*/ 770 w 6"/>
                    <a:gd name="T17" fmla="*/ 4 h 9"/>
                    <a:gd name="T18" fmla="*/ 770 w 6"/>
                    <a:gd name="T19" fmla="*/ 4 h 9"/>
                    <a:gd name="T20" fmla="*/ 919 w 6"/>
                    <a:gd name="T21" fmla="*/ 4 h 9"/>
                    <a:gd name="T22" fmla="*/ 919 w 6"/>
                    <a:gd name="T23" fmla="*/ 4 h 9"/>
                    <a:gd name="T24" fmla="*/ 919 w 6"/>
                    <a:gd name="T25" fmla="*/ 3 h 9"/>
                    <a:gd name="T26" fmla="*/ 1190 w 6"/>
                    <a:gd name="T27" fmla="*/ 2 h 9"/>
                    <a:gd name="T28" fmla="*/ 1190 w 6"/>
                    <a:gd name="T29" fmla="*/ 2 h 9"/>
                    <a:gd name="T30" fmla="*/ 1190 w 6"/>
                    <a:gd name="T31" fmla="*/ 1 h 9"/>
                    <a:gd name="T32" fmla="*/ 1412 w 6"/>
                    <a:gd name="T33" fmla="*/ 1 h 9"/>
                    <a:gd name="T34" fmla="*/ 1412 w 6"/>
                    <a:gd name="T35" fmla="*/ 1 h 9"/>
                    <a:gd name="T36" fmla="*/ 1412 w 6"/>
                    <a:gd name="T37" fmla="*/ 0 h 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9">
                      <a:moveTo>
                        <a:pt x="0" y="9"/>
                      </a:moveTo>
                      <a:lnTo>
                        <a:pt x="1" y="9"/>
                      </a:lnTo>
                      <a:lnTo>
                        <a:pt x="2" y="8"/>
                      </a:lnTo>
                      <a:lnTo>
                        <a:pt x="3" y="7"/>
                      </a:lnTo>
                      <a:lnTo>
                        <a:pt x="3" y="6"/>
                      </a:lnTo>
                      <a:lnTo>
                        <a:pt x="4" y="5"/>
                      </a:lnTo>
                      <a:lnTo>
                        <a:pt x="4" y="3"/>
                      </a:lnTo>
                      <a:lnTo>
                        <a:pt x="5" y="2"/>
                      </a:lnTo>
                      <a:lnTo>
                        <a:pt x="5" y="1"/>
                      </a:lnTo>
                      <a:lnTo>
                        <a:pt x="6" y="1"/>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9" name="Freeform 2491"/>
                <p:cNvSpPr>
                  <a:spLocks/>
                </p:cNvSpPr>
                <p:nvPr/>
              </p:nvSpPr>
              <p:spPr bwMode="auto">
                <a:xfrm>
                  <a:off x="1739" y="3234"/>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0" name="Freeform 2492"/>
                <p:cNvSpPr>
                  <a:spLocks/>
                </p:cNvSpPr>
                <p:nvPr/>
              </p:nvSpPr>
              <p:spPr bwMode="auto">
                <a:xfrm>
                  <a:off x="1741" y="3234"/>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1" name="Freeform 2493"/>
                <p:cNvSpPr>
                  <a:spLocks/>
                </p:cNvSpPr>
                <p:nvPr/>
              </p:nvSpPr>
              <p:spPr bwMode="auto">
                <a:xfrm>
                  <a:off x="1742" y="3236"/>
                  <a:ext cx="2" cy="2"/>
                </a:xfrm>
                <a:custGeom>
                  <a:avLst/>
                  <a:gdLst>
                    <a:gd name="T0" fmla="*/ 0 w 1"/>
                    <a:gd name="T1" fmla="*/ 0 h 3"/>
                    <a:gd name="T2" fmla="*/ 512 w 1"/>
                    <a:gd name="T3" fmla="*/ 1 h 3"/>
                    <a:gd name="T4" fmla="*/ 512 w 1"/>
                    <a:gd name="T5" fmla="*/ 1 h 3"/>
                    <a:gd name="T6" fmla="*/ 512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2" name="Freeform 2494"/>
                <p:cNvSpPr>
                  <a:spLocks/>
                </p:cNvSpPr>
                <p:nvPr/>
              </p:nvSpPr>
              <p:spPr bwMode="auto">
                <a:xfrm>
                  <a:off x="1744" y="3238"/>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3" name="Freeform 2495"/>
                <p:cNvSpPr>
                  <a:spLocks/>
                </p:cNvSpPr>
                <p:nvPr/>
              </p:nvSpPr>
              <p:spPr bwMode="auto">
                <a:xfrm>
                  <a:off x="1746"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4" name="Freeform 2496"/>
                <p:cNvSpPr>
                  <a:spLocks/>
                </p:cNvSpPr>
                <p:nvPr/>
              </p:nvSpPr>
              <p:spPr bwMode="auto">
                <a:xfrm>
                  <a:off x="1748"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5" name="Freeform 2497"/>
                <p:cNvSpPr>
                  <a:spLocks/>
                </p:cNvSpPr>
                <p:nvPr/>
              </p:nvSpPr>
              <p:spPr bwMode="auto">
                <a:xfrm>
                  <a:off x="1750"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6" name="Freeform 2498"/>
                <p:cNvSpPr>
                  <a:spLocks/>
                </p:cNvSpPr>
                <p:nvPr/>
              </p:nvSpPr>
              <p:spPr bwMode="auto">
                <a:xfrm>
                  <a:off x="175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7" name="Freeform 2499"/>
                <p:cNvSpPr>
                  <a:spLocks/>
                </p:cNvSpPr>
                <p:nvPr/>
              </p:nvSpPr>
              <p:spPr bwMode="auto">
                <a:xfrm>
                  <a:off x="1753"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8" name="Freeform 2500"/>
                <p:cNvSpPr>
                  <a:spLocks/>
                </p:cNvSpPr>
                <p:nvPr/>
              </p:nvSpPr>
              <p:spPr bwMode="auto">
                <a:xfrm>
                  <a:off x="175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29" name="Freeform 2501"/>
                <p:cNvSpPr>
                  <a:spLocks/>
                </p:cNvSpPr>
                <p:nvPr/>
              </p:nvSpPr>
              <p:spPr bwMode="auto">
                <a:xfrm>
                  <a:off x="1759" y="3242"/>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0" name="Freeform 2502"/>
                <p:cNvSpPr>
                  <a:spLocks/>
                </p:cNvSpPr>
                <p:nvPr/>
              </p:nvSpPr>
              <p:spPr bwMode="auto">
                <a:xfrm>
                  <a:off x="1764"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1" name="Freeform 2503"/>
                <p:cNvSpPr>
                  <a:spLocks/>
                </p:cNvSpPr>
                <p:nvPr/>
              </p:nvSpPr>
              <p:spPr bwMode="auto">
                <a:xfrm>
                  <a:off x="176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2" name="Freeform 2504"/>
                <p:cNvSpPr>
                  <a:spLocks/>
                </p:cNvSpPr>
                <p:nvPr/>
              </p:nvSpPr>
              <p:spPr bwMode="auto">
                <a:xfrm>
                  <a:off x="176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3" name="Freeform 2505"/>
                <p:cNvSpPr>
                  <a:spLocks/>
                </p:cNvSpPr>
                <p:nvPr/>
              </p:nvSpPr>
              <p:spPr bwMode="auto">
                <a:xfrm>
                  <a:off x="177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4" name="Freeform 2506"/>
                <p:cNvSpPr>
                  <a:spLocks/>
                </p:cNvSpPr>
                <p:nvPr/>
              </p:nvSpPr>
              <p:spPr bwMode="auto">
                <a:xfrm>
                  <a:off x="177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5" name="Freeform 2507"/>
                <p:cNvSpPr>
                  <a:spLocks/>
                </p:cNvSpPr>
                <p:nvPr/>
              </p:nvSpPr>
              <p:spPr bwMode="auto">
                <a:xfrm>
                  <a:off x="1775"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6" name="Freeform 2508"/>
                <p:cNvSpPr>
                  <a:spLocks/>
                </p:cNvSpPr>
                <p:nvPr/>
              </p:nvSpPr>
              <p:spPr bwMode="auto">
                <a:xfrm>
                  <a:off x="177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7" name="Freeform 2509"/>
                <p:cNvSpPr>
                  <a:spLocks/>
                </p:cNvSpPr>
                <p:nvPr/>
              </p:nvSpPr>
              <p:spPr bwMode="auto">
                <a:xfrm>
                  <a:off x="1778"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8" name="Freeform 2510"/>
                <p:cNvSpPr>
                  <a:spLocks/>
                </p:cNvSpPr>
                <p:nvPr/>
              </p:nvSpPr>
              <p:spPr bwMode="auto">
                <a:xfrm>
                  <a:off x="178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39" name="Freeform 2511"/>
                <p:cNvSpPr>
                  <a:spLocks/>
                </p:cNvSpPr>
                <p:nvPr/>
              </p:nvSpPr>
              <p:spPr bwMode="auto">
                <a:xfrm>
                  <a:off x="178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0" name="Freeform 2512"/>
                <p:cNvSpPr>
                  <a:spLocks/>
                </p:cNvSpPr>
                <p:nvPr/>
              </p:nvSpPr>
              <p:spPr bwMode="auto">
                <a:xfrm>
                  <a:off x="1791"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1" name="Freeform 2513"/>
                <p:cNvSpPr>
                  <a:spLocks/>
                </p:cNvSpPr>
                <p:nvPr/>
              </p:nvSpPr>
              <p:spPr bwMode="auto">
                <a:xfrm>
                  <a:off x="179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2" name="Freeform 2514"/>
                <p:cNvSpPr>
                  <a:spLocks/>
                </p:cNvSpPr>
                <p:nvPr/>
              </p:nvSpPr>
              <p:spPr bwMode="auto">
                <a:xfrm>
                  <a:off x="179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3" name="Freeform 2515"/>
                <p:cNvSpPr>
                  <a:spLocks/>
                </p:cNvSpPr>
                <p:nvPr/>
              </p:nvSpPr>
              <p:spPr bwMode="auto">
                <a:xfrm>
                  <a:off x="179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4" name="Freeform 2516"/>
                <p:cNvSpPr>
                  <a:spLocks/>
                </p:cNvSpPr>
                <p:nvPr/>
              </p:nvSpPr>
              <p:spPr bwMode="auto">
                <a:xfrm>
                  <a:off x="1800" y="3242"/>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5" name="Freeform 2517"/>
                <p:cNvSpPr>
                  <a:spLocks/>
                </p:cNvSpPr>
                <p:nvPr/>
              </p:nvSpPr>
              <p:spPr bwMode="auto">
                <a:xfrm>
                  <a:off x="1814"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6" name="Freeform 2518"/>
                <p:cNvSpPr>
                  <a:spLocks/>
                </p:cNvSpPr>
                <p:nvPr/>
              </p:nvSpPr>
              <p:spPr bwMode="auto">
                <a:xfrm>
                  <a:off x="1818"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7" name="Freeform 2519"/>
                <p:cNvSpPr>
                  <a:spLocks/>
                </p:cNvSpPr>
                <p:nvPr/>
              </p:nvSpPr>
              <p:spPr bwMode="auto">
                <a:xfrm>
                  <a:off x="182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8" name="Freeform 2520"/>
                <p:cNvSpPr>
                  <a:spLocks/>
                </p:cNvSpPr>
                <p:nvPr/>
              </p:nvSpPr>
              <p:spPr bwMode="auto">
                <a:xfrm>
                  <a:off x="1823"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49" name="Freeform 2521"/>
                <p:cNvSpPr>
                  <a:spLocks/>
                </p:cNvSpPr>
                <p:nvPr/>
              </p:nvSpPr>
              <p:spPr bwMode="auto">
                <a:xfrm>
                  <a:off x="1832" y="3242"/>
                  <a:ext cx="4" cy="1"/>
                </a:xfrm>
                <a:custGeom>
                  <a:avLst/>
                  <a:gdLst>
                    <a:gd name="T0" fmla="*/ 0 w 2"/>
                    <a:gd name="T1" fmla="*/ 0 h 1"/>
                    <a:gd name="T2" fmla="*/ 512 w 2"/>
                    <a:gd name="T3" fmla="*/ 0 h 1"/>
                    <a:gd name="T4" fmla="*/ 512 w 2"/>
                    <a:gd name="T5" fmla="*/ 1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1" y="1"/>
                      </a:ln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0" name="Freeform 2522"/>
                <p:cNvSpPr>
                  <a:spLocks/>
                </p:cNvSpPr>
                <p:nvPr/>
              </p:nvSpPr>
              <p:spPr bwMode="auto">
                <a:xfrm>
                  <a:off x="1836" y="3242"/>
                  <a:ext cx="7" cy="1"/>
                </a:xfrm>
                <a:custGeom>
                  <a:avLst/>
                  <a:gdLst>
                    <a:gd name="T0" fmla="*/ 0 w 4"/>
                    <a:gd name="T1" fmla="*/ 0 h 1"/>
                    <a:gd name="T2" fmla="*/ 200 w 4"/>
                    <a:gd name="T3" fmla="*/ 1 h 1"/>
                    <a:gd name="T4" fmla="*/ 200 w 4"/>
                    <a:gd name="T5" fmla="*/ 1 h 1"/>
                    <a:gd name="T6" fmla="*/ 200 w 4"/>
                    <a:gd name="T7" fmla="*/ 0 h 1"/>
                    <a:gd name="T8" fmla="*/ 350 w 4"/>
                    <a:gd name="T9" fmla="*/ 1 h 1"/>
                    <a:gd name="T10" fmla="*/ 350 w 4"/>
                    <a:gd name="T11" fmla="*/ 1 h 1"/>
                    <a:gd name="T12" fmla="*/ 350 w 4"/>
                    <a:gd name="T13" fmla="*/ 1 h 1"/>
                    <a:gd name="T14" fmla="*/ 462 w 4"/>
                    <a:gd name="T15" fmla="*/ 1 h 1"/>
                    <a:gd name="T16" fmla="*/ 462 w 4"/>
                    <a:gd name="T17" fmla="*/ 1 h 1"/>
                    <a:gd name="T18" fmla="*/ 462 w 4"/>
                    <a:gd name="T19" fmla="*/ 1 h 1"/>
                    <a:gd name="T20" fmla="*/ 613 w 4"/>
                    <a:gd name="T21" fmla="*/ 1 h 1"/>
                    <a:gd name="T22" fmla="*/ 613 w 4"/>
                    <a:gd name="T23" fmla="*/ 1 h 1"/>
                    <a:gd name="T24" fmla="*/ 613 w 4"/>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1"/>
                      </a:lnTo>
                      <a:lnTo>
                        <a:pt x="1" y="0"/>
                      </a:lnTo>
                      <a:lnTo>
                        <a:pt x="2" y="1"/>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1" name="Freeform 2523"/>
                <p:cNvSpPr>
                  <a:spLocks/>
                </p:cNvSpPr>
                <p:nvPr/>
              </p:nvSpPr>
              <p:spPr bwMode="auto">
                <a:xfrm>
                  <a:off x="1843" y="3242"/>
                  <a:ext cx="5" cy="1"/>
                </a:xfrm>
                <a:custGeom>
                  <a:avLst/>
                  <a:gdLst>
                    <a:gd name="T0" fmla="*/ 0 w 3"/>
                    <a:gd name="T1" fmla="*/ 1 h 1"/>
                    <a:gd name="T2" fmla="*/ 103 w 3"/>
                    <a:gd name="T3" fmla="*/ 1 h 1"/>
                    <a:gd name="T4" fmla="*/ 103 w 3"/>
                    <a:gd name="T5" fmla="*/ 1 h 1"/>
                    <a:gd name="T6" fmla="*/ 103 w 3"/>
                    <a:gd name="T7" fmla="*/ 1 h 1"/>
                    <a:gd name="T8" fmla="*/ 172 w 3"/>
                    <a:gd name="T9" fmla="*/ 1 h 1"/>
                    <a:gd name="T10" fmla="*/ 172 w 3"/>
                    <a:gd name="T11" fmla="*/ 1 h 1"/>
                    <a:gd name="T12" fmla="*/ 172 w 3"/>
                    <a:gd name="T13" fmla="*/ 1 h 1"/>
                    <a:gd name="T14" fmla="*/ 287 w 3"/>
                    <a:gd name="T15" fmla="*/ 0 h 1"/>
                    <a:gd name="T16" fmla="*/ 287 w 3"/>
                    <a:gd name="T17" fmla="*/ 1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1"/>
                      </a:moveTo>
                      <a:lnTo>
                        <a:pt x="1" y="1"/>
                      </a:lnTo>
                      <a:lnTo>
                        <a:pt x="2" y="1"/>
                      </a:lnTo>
                      <a:lnTo>
                        <a:pt x="3" y="0"/>
                      </a:lnTo>
                      <a:lnTo>
                        <a:pt x="3" y="1"/>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2" name="Freeform 2524"/>
                <p:cNvSpPr>
                  <a:spLocks/>
                </p:cNvSpPr>
                <p:nvPr/>
              </p:nvSpPr>
              <p:spPr bwMode="auto">
                <a:xfrm>
                  <a:off x="1848" y="3242"/>
                  <a:ext cx="8" cy="1"/>
                </a:xfrm>
                <a:custGeom>
                  <a:avLst/>
                  <a:gdLst>
                    <a:gd name="T0" fmla="*/ 0 w 4"/>
                    <a:gd name="T1" fmla="*/ 1 h 1"/>
                    <a:gd name="T2" fmla="*/ 512 w 4"/>
                    <a:gd name="T3" fmla="*/ 1 h 1"/>
                    <a:gd name="T4" fmla="*/ 512 w 4"/>
                    <a:gd name="T5" fmla="*/ 1 h 1"/>
                    <a:gd name="T6" fmla="*/ 512 w 4"/>
                    <a:gd name="T7" fmla="*/ 0 h 1"/>
                    <a:gd name="T8" fmla="*/ 1024 w 4"/>
                    <a:gd name="T9" fmla="*/ 1 h 1"/>
                    <a:gd name="T10" fmla="*/ 1024 w 4"/>
                    <a:gd name="T11" fmla="*/ 1 h 1"/>
                    <a:gd name="T12" fmla="*/ 1024 w 4"/>
                    <a:gd name="T13" fmla="*/ 1 h 1"/>
                    <a:gd name="T14" fmla="*/ 1536 w 4"/>
                    <a:gd name="T15" fmla="*/ 1 h 1"/>
                    <a:gd name="T16" fmla="*/ 1536 w 4"/>
                    <a:gd name="T17" fmla="*/ 1 h 1"/>
                    <a:gd name="T18" fmla="*/ 1536 w 4"/>
                    <a:gd name="T19" fmla="*/ 1 h 1"/>
                    <a:gd name="T20" fmla="*/ 2048 w 4"/>
                    <a:gd name="T21" fmla="*/ 1 h 1"/>
                    <a:gd name="T22" fmla="*/ 2048 w 4"/>
                    <a:gd name="T23" fmla="*/ 1 h 1"/>
                    <a:gd name="T24" fmla="*/ 2048 w 4"/>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1"/>
                      </a:moveTo>
                      <a:lnTo>
                        <a:pt x="1" y="1"/>
                      </a:lnTo>
                      <a:lnTo>
                        <a:pt x="1" y="0"/>
                      </a:lnTo>
                      <a:lnTo>
                        <a:pt x="2" y="1"/>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3" name="Freeform 2525"/>
                <p:cNvSpPr>
                  <a:spLocks/>
                </p:cNvSpPr>
                <p:nvPr/>
              </p:nvSpPr>
              <p:spPr bwMode="auto">
                <a:xfrm>
                  <a:off x="185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4" name="Freeform 2526"/>
                <p:cNvSpPr>
                  <a:spLocks/>
                </p:cNvSpPr>
                <p:nvPr/>
              </p:nvSpPr>
              <p:spPr bwMode="auto">
                <a:xfrm>
                  <a:off x="185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5" name="Freeform 2527"/>
                <p:cNvSpPr>
                  <a:spLocks/>
                </p:cNvSpPr>
                <p:nvPr/>
              </p:nvSpPr>
              <p:spPr bwMode="auto">
                <a:xfrm>
                  <a:off x="186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6" name="Freeform 2528"/>
                <p:cNvSpPr>
                  <a:spLocks/>
                </p:cNvSpPr>
                <p:nvPr/>
              </p:nvSpPr>
              <p:spPr bwMode="auto">
                <a:xfrm>
                  <a:off x="186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7" name="Freeform 2529"/>
                <p:cNvSpPr>
                  <a:spLocks/>
                </p:cNvSpPr>
                <p:nvPr/>
              </p:nvSpPr>
              <p:spPr bwMode="auto">
                <a:xfrm>
                  <a:off x="1870" y="3243"/>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8" name="Freeform 2530"/>
                <p:cNvSpPr>
                  <a:spLocks/>
                </p:cNvSpPr>
                <p:nvPr/>
              </p:nvSpPr>
              <p:spPr bwMode="auto">
                <a:xfrm>
                  <a:off x="1884" y="3225"/>
                  <a:ext cx="27" cy="18"/>
                </a:xfrm>
                <a:custGeom>
                  <a:avLst/>
                  <a:gdLst>
                    <a:gd name="T0" fmla="*/ 0 w 15"/>
                    <a:gd name="T1" fmla="*/ 10 h 19"/>
                    <a:gd name="T2" fmla="*/ 239 w 15"/>
                    <a:gd name="T3" fmla="*/ 10 h 19"/>
                    <a:gd name="T4" fmla="*/ 239 w 15"/>
                    <a:gd name="T5" fmla="*/ 10 h 19"/>
                    <a:gd name="T6" fmla="*/ 239 w 15"/>
                    <a:gd name="T7" fmla="*/ 10 h 19"/>
                    <a:gd name="T8" fmla="*/ 430 w 15"/>
                    <a:gd name="T9" fmla="*/ 10 h 19"/>
                    <a:gd name="T10" fmla="*/ 430 w 15"/>
                    <a:gd name="T11" fmla="*/ 10 h 19"/>
                    <a:gd name="T12" fmla="*/ 430 w 15"/>
                    <a:gd name="T13" fmla="*/ 10 h 19"/>
                    <a:gd name="T14" fmla="*/ 547 w 15"/>
                    <a:gd name="T15" fmla="*/ 10 h 19"/>
                    <a:gd name="T16" fmla="*/ 547 w 15"/>
                    <a:gd name="T17" fmla="*/ 10 h 19"/>
                    <a:gd name="T18" fmla="*/ 547 w 15"/>
                    <a:gd name="T19" fmla="*/ 10 h 19"/>
                    <a:gd name="T20" fmla="*/ 774 w 15"/>
                    <a:gd name="T21" fmla="*/ 10 h 19"/>
                    <a:gd name="T22" fmla="*/ 774 w 15"/>
                    <a:gd name="T23" fmla="*/ 10 h 19"/>
                    <a:gd name="T24" fmla="*/ 774 w 15"/>
                    <a:gd name="T25" fmla="*/ 10 h 19"/>
                    <a:gd name="T26" fmla="*/ 985 w 15"/>
                    <a:gd name="T27" fmla="*/ 10 h 19"/>
                    <a:gd name="T28" fmla="*/ 985 w 15"/>
                    <a:gd name="T29" fmla="*/ 10 h 19"/>
                    <a:gd name="T30" fmla="*/ 985 w 15"/>
                    <a:gd name="T31" fmla="*/ 9 h 19"/>
                    <a:gd name="T32" fmla="*/ 1231 w 15"/>
                    <a:gd name="T33" fmla="*/ 9 h 19"/>
                    <a:gd name="T34" fmla="*/ 1231 w 15"/>
                    <a:gd name="T35" fmla="*/ 9 h 19"/>
                    <a:gd name="T36" fmla="*/ 1231 w 15"/>
                    <a:gd name="T37" fmla="*/ 9 h 19"/>
                    <a:gd name="T38" fmla="*/ 1393 w 15"/>
                    <a:gd name="T39" fmla="*/ 9 h 19"/>
                    <a:gd name="T40" fmla="*/ 1393 w 15"/>
                    <a:gd name="T41" fmla="*/ 9 h 19"/>
                    <a:gd name="T42" fmla="*/ 1393 w 15"/>
                    <a:gd name="T43" fmla="*/ 9 h 19"/>
                    <a:gd name="T44" fmla="*/ 1532 w 15"/>
                    <a:gd name="T45" fmla="*/ 9 h 19"/>
                    <a:gd name="T46" fmla="*/ 1532 w 15"/>
                    <a:gd name="T47" fmla="*/ 9 h 19"/>
                    <a:gd name="T48" fmla="*/ 1532 w 15"/>
                    <a:gd name="T49" fmla="*/ 9 h 19"/>
                    <a:gd name="T50" fmla="*/ 1773 w 15"/>
                    <a:gd name="T51" fmla="*/ 9 h 19"/>
                    <a:gd name="T52" fmla="*/ 1773 w 15"/>
                    <a:gd name="T53" fmla="*/ 9 h 19"/>
                    <a:gd name="T54" fmla="*/ 1773 w 15"/>
                    <a:gd name="T55" fmla="*/ 9 h 19"/>
                    <a:gd name="T56" fmla="*/ 1967 w 15"/>
                    <a:gd name="T57" fmla="*/ 9 h 19"/>
                    <a:gd name="T58" fmla="*/ 1967 w 15"/>
                    <a:gd name="T59" fmla="*/ 9 h 19"/>
                    <a:gd name="T60" fmla="*/ 1967 w 15"/>
                    <a:gd name="T61" fmla="*/ 9 h 19"/>
                    <a:gd name="T62" fmla="*/ 2216 w 15"/>
                    <a:gd name="T63" fmla="*/ 9 h 19"/>
                    <a:gd name="T64" fmla="*/ 2216 w 15"/>
                    <a:gd name="T65" fmla="*/ 9 h 19"/>
                    <a:gd name="T66" fmla="*/ 2216 w 15"/>
                    <a:gd name="T67" fmla="*/ 8 h 19"/>
                    <a:gd name="T68" fmla="*/ 2455 w 15"/>
                    <a:gd name="T69" fmla="*/ 6 h 19"/>
                    <a:gd name="T70" fmla="*/ 2455 w 15"/>
                    <a:gd name="T71" fmla="*/ 6 h 19"/>
                    <a:gd name="T72" fmla="*/ 2455 w 15"/>
                    <a:gd name="T73" fmla="*/ 4 h 19"/>
                    <a:gd name="T74" fmla="*/ 2507 w 15"/>
                    <a:gd name="T75" fmla="*/ 3 h 19"/>
                    <a:gd name="T76" fmla="*/ 2507 w 15"/>
                    <a:gd name="T77" fmla="*/ 3 h 19"/>
                    <a:gd name="T78" fmla="*/ 2507 w 15"/>
                    <a:gd name="T79" fmla="*/ 2 h 19"/>
                    <a:gd name="T80" fmla="*/ 2758 w 15"/>
                    <a:gd name="T81" fmla="*/ 1 h 19"/>
                    <a:gd name="T82" fmla="*/ 2758 w 15"/>
                    <a:gd name="T83" fmla="*/ 1 h 19"/>
                    <a:gd name="T84" fmla="*/ 2758 w 15"/>
                    <a:gd name="T85" fmla="*/ 0 h 19"/>
                    <a:gd name="T86" fmla="*/ 2981 w 15"/>
                    <a:gd name="T87" fmla="*/ 0 h 19"/>
                    <a:gd name="T88" fmla="*/ 2981 w 15"/>
                    <a:gd name="T89" fmla="*/ 1 h 19"/>
                    <a:gd name="T90" fmla="*/ 2981 w 15"/>
                    <a:gd name="T91" fmla="*/ 0 h 1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19">
                      <a:moveTo>
                        <a:pt x="0" y="19"/>
                      </a:moveTo>
                      <a:lnTo>
                        <a:pt x="1" y="19"/>
                      </a:lnTo>
                      <a:lnTo>
                        <a:pt x="2" y="19"/>
                      </a:lnTo>
                      <a:lnTo>
                        <a:pt x="3" y="19"/>
                      </a:lnTo>
                      <a:lnTo>
                        <a:pt x="4" y="19"/>
                      </a:lnTo>
                      <a:lnTo>
                        <a:pt x="5" y="19"/>
                      </a:lnTo>
                      <a:lnTo>
                        <a:pt x="5" y="18"/>
                      </a:lnTo>
                      <a:lnTo>
                        <a:pt x="6" y="18"/>
                      </a:lnTo>
                      <a:lnTo>
                        <a:pt x="7" y="18"/>
                      </a:lnTo>
                      <a:lnTo>
                        <a:pt x="8" y="17"/>
                      </a:lnTo>
                      <a:lnTo>
                        <a:pt x="9" y="16"/>
                      </a:lnTo>
                      <a:lnTo>
                        <a:pt x="9" y="15"/>
                      </a:lnTo>
                      <a:lnTo>
                        <a:pt x="10" y="14"/>
                      </a:lnTo>
                      <a:lnTo>
                        <a:pt x="10" y="13"/>
                      </a:lnTo>
                      <a:lnTo>
                        <a:pt x="11" y="12"/>
                      </a:lnTo>
                      <a:lnTo>
                        <a:pt x="11" y="8"/>
                      </a:lnTo>
                      <a:lnTo>
                        <a:pt x="12" y="6"/>
                      </a:lnTo>
                      <a:lnTo>
                        <a:pt x="12" y="4"/>
                      </a:lnTo>
                      <a:lnTo>
                        <a:pt x="13" y="3"/>
                      </a:lnTo>
                      <a:lnTo>
                        <a:pt x="13" y="2"/>
                      </a:lnTo>
                      <a:lnTo>
                        <a:pt x="14" y="1"/>
                      </a:lnTo>
                      <a:lnTo>
                        <a:pt x="14" y="0"/>
                      </a:lnTo>
                      <a:lnTo>
                        <a:pt x="15" y="0"/>
                      </a:lnTo>
                      <a:lnTo>
                        <a:pt x="15" y="1"/>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59" name="Freeform 2531"/>
                <p:cNvSpPr>
                  <a:spLocks/>
                </p:cNvSpPr>
                <p:nvPr/>
              </p:nvSpPr>
              <p:spPr bwMode="auto">
                <a:xfrm>
                  <a:off x="1911" y="3226"/>
                  <a:ext cx="2" cy="3"/>
                </a:xfrm>
                <a:custGeom>
                  <a:avLst/>
                  <a:gdLst>
                    <a:gd name="T0" fmla="*/ 0 w 1"/>
                    <a:gd name="T1" fmla="*/ 0 h 3"/>
                    <a:gd name="T2" fmla="*/ 512 w 1"/>
                    <a:gd name="T3" fmla="*/ 0 h 3"/>
                    <a:gd name="T4" fmla="*/ 512 w 1"/>
                    <a:gd name="T5" fmla="*/ 3 h 3"/>
                    <a:gd name="T6" fmla="*/ 512 w 1"/>
                    <a:gd name="T7" fmla="*/ 0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0"/>
                      </a:lnTo>
                      <a:lnTo>
                        <a:pt x="1" y="3"/>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0" name="Freeform 2532"/>
                <p:cNvSpPr>
                  <a:spLocks/>
                </p:cNvSpPr>
                <p:nvPr/>
              </p:nvSpPr>
              <p:spPr bwMode="auto">
                <a:xfrm>
                  <a:off x="1913" y="3229"/>
                  <a:ext cx="2" cy="3"/>
                </a:xfrm>
                <a:custGeom>
                  <a:avLst/>
                  <a:gdLst>
                    <a:gd name="T0" fmla="*/ 0 w 1"/>
                    <a:gd name="T1" fmla="*/ 0 h 3"/>
                    <a:gd name="T2" fmla="*/ 512 w 1"/>
                    <a:gd name="T3" fmla="*/ 2 h 3"/>
                    <a:gd name="T4" fmla="*/ 512 w 1"/>
                    <a:gd name="T5" fmla="*/ 3 h 3"/>
                    <a:gd name="T6" fmla="*/ 512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1" name="Freeform 2533"/>
                <p:cNvSpPr>
                  <a:spLocks/>
                </p:cNvSpPr>
                <p:nvPr/>
              </p:nvSpPr>
              <p:spPr bwMode="auto">
                <a:xfrm>
                  <a:off x="1915" y="3232"/>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2" name="Freeform 2534"/>
                <p:cNvSpPr>
                  <a:spLocks/>
                </p:cNvSpPr>
                <p:nvPr/>
              </p:nvSpPr>
              <p:spPr bwMode="auto">
                <a:xfrm>
                  <a:off x="1917" y="3236"/>
                  <a:ext cx="2" cy="1"/>
                </a:xfrm>
                <a:custGeom>
                  <a:avLst/>
                  <a:gdLst>
                    <a:gd name="T0" fmla="*/ 0 w 1"/>
                    <a:gd name="T1" fmla="*/ 0 h 2"/>
                    <a:gd name="T2" fmla="*/ 512 w 1"/>
                    <a:gd name="T3" fmla="*/ 1 h 2"/>
                    <a:gd name="T4" fmla="*/ 512 w 1"/>
                    <a:gd name="T5" fmla="*/ 1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3" name="Freeform 2535"/>
                <p:cNvSpPr>
                  <a:spLocks/>
                </p:cNvSpPr>
                <p:nvPr/>
              </p:nvSpPr>
              <p:spPr bwMode="auto">
                <a:xfrm>
                  <a:off x="1919" y="3237"/>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4" name="Freeform 2536"/>
                <p:cNvSpPr>
                  <a:spLocks/>
                </p:cNvSpPr>
                <p:nvPr/>
              </p:nvSpPr>
              <p:spPr bwMode="auto">
                <a:xfrm>
                  <a:off x="1920" y="3235"/>
                  <a:ext cx="13" cy="4"/>
                </a:xfrm>
                <a:custGeom>
                  <a:avLst/>
                  <a:gdLst>
                    <a:gd name="T0" fmla="*/ 0 w 7"/>
                    <a:gd name="T1" fmla="*/ 2 h 5"/>
                    <a:gd name="T2" fmla="*/ 290 w 7"/>
                    <a:gd name="T3" fmla="*/ 2 h 5"/>
                    <a:gd name="T4" fmla="*/ 290 w 7"/>
                    <a:gd name="T5" fmla="*/ 2 h 5"/>
                    <a:gd name="T6" fmla="*/ 290 w 7"/>
                    <a:gd name="T7" fmla="*/ 2 h 5"/>
                    <a:gd name="T8" fmla="*/ 539 w 7"/>
                    <a:gd name="T9" fmla="*/ 2 h 5"/>
                    <a:gd name="T10" fmla="*/ 539 w 7"/>
                    <a:gd name="T11" fmla="*/ 2 h 5"/>
                    <a:gd name="T12" fmla="*/ 539 w 7"/>
                    <a:gd name="T13" fmla="*/ 2 h 5"/>
                    <a:gd name="T14" fmla="*/ 821 w 7"/>
                    <a:gd name="T15" fmla="*/ 2 h 5"/>
                    <a:gd name="T16" fmla="*/ 821 w 7"/>
                    <a:gd name="T17" fmla="*/ 2 h 5"/>
                    <a:gd name="T18" fmla="*/ 821 w 7"/>
                    <a:gd name="T19" fmla="*/ 2 h 5"/>
                    <a:gd name="T20" fmla="*/ 1001 w 7"/>
                    <a:gd name="T21" fmla="*/ 2 h 5"/>
                    <a:gd name="T22" fmla="*/ 1001 w 7"/>
                    <a:gd name="T23" fmla="*/ 2 h 5"/>
                    <a:gd name="T24" fmla="*/ 1001 w 7"/>
                    <a:gd name="T25" fmla="*/ 1 h 5"/>
                    <a:gd name="T26" fmla="*/ 1307 w 7"/>
                    <a:gd name="T27" fmla="*/ 0 h 5"/>
                    <a:gd name="T28" fmla="*/ 1307 w 7"/>
                    <a:gd name="T29" fmla="*/ 0 h 5"/>
                    <a:gd name="T30" fmla="*/ 1307 w 7"/>
                    <a:gd name="T31" fmla="*/ 0 h 5"/>
                    <a:gd name="T32" fmla="*/ 1525 w 7"/>
                    <a:gd name="T33" fmla="*/ 0 h 5"/>
                    <a:gd name="T34" fmla="*/ 1525 w 7"/>
                    <a:gd name="T35" fmla="*/ 0 h 5"/>
                    <a:gd name="T36" fmla="*/ 1525 w 7"/>
                    <a:gd name="T37" fmla="*/ 0 h 5"/>
                    <a:gd name="T38" fmla="*/ 1859 w 7"/>
                    <a:gd name="T39" fmla="*/ 0 h 5"/>
                    <a:gd name="T40" fmla="*/ 1859 w 7"/>
                    <a:gd name="T41" fmla="*/ 1 h 5"/>
                    <a:gd name="T42" fmla="*/ 1859 w 7"/>
                    <a:gd name="T43" fmla="*/ 0 h 5"/>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5">
                      <a:moveTo>
                        <a:pt x="0" y="5"/>
                      </a:moveTo>
                      <a:lnTo>
                        <a:pt x="1" y="5"/>
                      </a:lnTo>
                      <a:lnTo>
                        <a:pt x="2" y="5"/>
                      </a:lnTo>
                      <a:lnTo>
                        <a:pt x="2" y="4"/>
                      </a:lnTo>
                      <a:lnTo>
                        <a:pt x="3" y="3"/>
                      </a:lnTo>
                      <a:lnTo>
                        <a:pt x="4" y="2"/>
                      </a:lnTo>
                      <a:lnTo>
                        <a:pt x="4" y="1"/>
                      </a:lnTo>
                      <a:lnTo>
                        <a:pt x="5" y="0"/>
                      </a:lnTo>
                      <a:lnTo>
                        <a:pt x="6" y="0"/>
                      </a:lnTo>
                      <a:lnTo>
                        <a:pt x="7" y="0"/>
                      </a:lnTo>
                      <a:lnTo>
                        <a:pt x="7" y="1"/>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5" name="Freeform 2537"/>
                <p:cNvSpPr>
                  <a:spLocks/>
                </p:cNvSpPr>
                <p:nvPr/>
              </p:nvSpPr>
              <p:spPr bwMode="auto">
                <a:xfrm>
                  <a:off x="1933" y="3236"/>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6" name="Freeform 2538"/>
                <p:cNvSpPr>
                  <a:spLocks/>
                </p:cNvSpPr>
                <p:nvPr/>
              </p:nvSpPr>
              <p:spPr bwMode="auto">
                <a:xfrm>
                  <a:off x="1935" y="3237"/>
                  <a:ext cx="2" cy="1"/>
                </a:xfrm>
                <a:custGeom>
                  <a:avLst/>
                  <a:gdLst>
                    <a:gd name="T0" fmla="*/ 0 w 1"/>
                    <a:gd name="T1" fmla="*/ 0 h 2"/>
                    <a:gd name="T2" fmla="*/ 512 w 1"/>
                    <a:gd name="T3" fmla="*/ 1 h 2"/>
                    <a:gd name="T4" fmla="*/ 512 w 1"/>
                    <a:gd name="T5" fmla="*/ 1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7" name="Freeform 2539"/>
                <p:cNvSpPr>
                  <a:spLocks/>
                </p:cNvSpPr>
                <p:nvPr/>
              </p:nvSpPr>
              <p:spPr bwMode="auto">
                <a:xfrm>
                  <a:off x="1937" y="3238"/>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8" name="Freeform 2540"/>
                <p:cNvSpPr>
                  <a:spLocks/>
                </p:cNvSpPr>
                <p:nvPr/>
              </p:nvSpPr>
              <p:spPr bwMode="auto">
                <a:xfrm>
                  <a:off x="1938" y="3239"/>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69" name="Freeform 2541"/>
                <p:cNvSpPr>
                  <a:spLocks/>
                </p:cNvSpPr>
                <p:nvPr/>
              </p:nvSpPr>
              <p:spPr bwMode="auto">
                <a:xfrm>
                  <a:off x="1940"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0" name="Freeform 2542"/>
                <p:cNvSpPr>
                  <a:spLocks/>
                </p:cNvSpPr>
                <p:nvPr/>
              </p:nvSpPr>
              <p:spPr bwMode="auto">
                <a:xfrm>
                  <a:off x="194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1" name="Freeform 2543"/>
                <p:cNvSpPr>
                  <a:spLocks/>
                </p:cNvSpPr>
                <p:nvPr/>
              </p:nvSpPr>
              <p:spPr bwMode="auto">
                <a:xfrm>
                  <a:off x="194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2" name="Freeform 2544"/>
                <p:cNvSpPr>
                  <a:spLocks/>
                </p:cNvSpPr>
                <p:nvPr/>
              </p:nvSpPr>
              <p:spPr bwMode="auto">
                <a:xfrm>
                  <a:off x="1946"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3" name="Freeform 2545"/>
                <p:cNvSpPr>
                  <a:spLocks/>
                </p:cNvSpPr>
                <p:nvPr/>
              </p:nvSpPr>
              <p:spPr bwMode="auto">
                <a:xfrm>
                  <a:off x="1947" y="3242"/>
                  <a:ext cx="6" cy="1"/>
                </a:xfrm>
                <a:custGeom>
                  <a:avLst/>
                  <a:gdLst>
                    <a:gd name="T0" fmla="*/ 0 w 3"/>
                    <a:gd name="T1" fmla="*/ 0 h 1"/>
                    <a:gd name="T2" fmla="*/ 512 w 3"/>
                    <a:gd name="T3" fmla="*/ 1 h 1"/>
                    <a:gd name="T4" fmla="*/ 512 w 3"/>
                    <a:gd name="T5" fmla="*/ 1 h 1"/>
                    <a:gd name="T6" fmla="*/ 512 w 3"/>
                    <a:gd name="T7" fmla="*/ 1 h 1"/>
                    <a:gd name="T8" fmla="*/ 1024 w 3"/>
                    <a:gd name="T9" fmla="*/ 1 h 1"/>
                    <a:gd name="T10" fmla="*/ 1024 w 3"/>
                    <a:gd name="T11" fmla="*/ 1 h 1"/>
                    <a:gd name="T12" fmla="*/ 1024 w 3"/>
                    <a:gd name="T13" fmla="*/ 1 h 1"/>
                    <a:gd name="T14" fmla="*/ 1536 w 3"/>
                    <a:gd name="T15" fmla="*/ 1 h 1"/>
                    <a:gd name="T16" fmla="*/ 1536 w 3"/>
                    <a:gd name="T17" fmla="*/ 1 h 1"/>
                    <a:gd name="T18" fmla="*/ 1536 w 3"/>
                    <a:gd name="T19" fmla="*/ 1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1"/>
                      </a:lnTo>
                      <a:lnTo>
                        <a:pt x="2" y="1"/>
                      </a:lnTo>
                      <a:lnTo>
                        <a:pt x="3"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4" name="Freeform 2546"/>
                <p:cNvSpPr>
                  <a:spLocks/>
                </p:cNvSpPr>
                <p:nvPr/>
              </p:nvSpPr>
              <p:spPr bwMode="auto">
                <a:xfrm>
                  <a:off x="195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5" name="Freeform 2547"/>
                <p:cNvSpPr>
                  <a:spLocks/>
                </p:cNvSpPr>
                <p:nvPr/>
              </p:nvSpPr>
              <p:spPr bwMode="auto">
                <a:xfrm>
                  <a:off x="1956"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6" name="Freeform 2548"/>
                <p:cNvSpPr>
                  <a:spLocks/>
                </p:cNvSpPr>
                <p:nvPr/>
              </p:nvSpPr>
              <p:spPr bwMode="auto">
                <a:xfrm>
                  <a:off x="1964"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7" name="Freeform 2549"/>
                <p:cNvSpPr>
                  <a:spLocks/>
                </p:cNvSpPr>
                <p:nvPr/>
              </p:nvSpPr>
              <p:spPr bwMode="auto">
                <a:xfrm>
                  <a:off x="196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8" name="Freeform 2550"/>
                <p:cNvSpPr>
                  <a:spLocks/>
                </p:cNvSpPr>
                <p:nvPr/>
              </p:nvSpPr>
              <p:spPr bwMode="auto">
                <a:xfrm>
                  <a:off x="196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79" name="Freeform 2551"/>
                <p:cNvSpPr>
                  <a:spLocks/>
                </p:cNvSpPr>
                <p:nvPr/>
              </p:nvSpPr>
              <p:spPr bwMode="auto">
                <a:xfrm>
                  <a:off x="196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0" name="Freeform 2552"/>
                <p:cNvSpPr>
                  <a:spLocks/>
                </p:cNvSpPr>
                <p:nvPr/>
              </p:nvSpPr>
              <p:spPr bwMode="auto">
                <a:xfrm>
                  <a:off x="1971"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1" name="Freeform 2553"/>
                <p:cNvSpPr>
                  <a:spLocks/>
                </p:cNvSpPr>
                <p:nvPr/>
              </p:nvSpPr>
              <p:spPr bwMode="auto">
                <a:xfrm>
                  <a:off x="197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2" name="Freeform 2554"/>
                <p:cNvSpPr>
                  <a:spLocks/>
                </p:cNvSpPr>
                <p:nvPr/>
              </p:nvSpPr>
              <p:spPr bwMode="auto">
                <a:xfrm>
                  <a:off x="198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3" name="Freeform 2555"/>
                <p:cNvSpPr>
                  <a:spLocks/>
                </p:cNvSpPr>
                <p:nvPr/>
              </p:nvSpPr>
              <p:spPr bwMode="auto">
                <a:xfrm>
                  <a:off x="1983" y="3243"/>
                  <a:ext cx="17" cy="1"/>
                </a:xfrm>
                <a:custGeom>
                  <a:avLst/>
                  <a:gdLst>
                    <a:gd name="T0" fmla="*/ 0 w 9"/>
                    <a:gd name="T1" fmla="*/ 0 h 1"/>
                    <a:gd name="T2" fmla="*/ 357 w 9"/>
                    <a:gd name="T3" fmla="*/ 0 h 1"/>
                    <a:gd name="T4" fmla="*/ 357 w 9"/>
                    <a:gd name="T5" fmla="*/ 0 h 1"/>
                    <a:gd name="T6" fmla="*/ 357 w 9"/>
                    <a:gd name="T7" fmla="*/ 0 h 1"/>
                    <a:gd name="T8" fmla="*/ 674 w 9"/>
                    <a:gd name="T9" fmla="*/ 0 h 1"/>
                    <a:gd name="T10" fmla="*/ 674 w 9"/>
                    <a:gd name="T11" fmla="*/ 0 h 1"/>
                    <a:gd name="T12" fmla="*/ 674 w 9"/>
                    <a:gd name="T13" fmla="*/ 0 h 1"/>
                    <a:gd name="T14" fmla="*/ 971 w 9"/>
                    <a:gd name="T15" fmla="*/ 0 h 1"/>
                    <a:gd name="T16" fmla="*/ 971 w 9"/>
                    <a:gd name="T17" fmla="*/ 0 h 1"/>
                    <a:gd name="T18" fmla="*/ 971 w 9"/>
                    <a:gd name="T19" fmla="*/ 0 h 1"/>
                    <a:gd name="T20" fmla="*/ 1273 w 9"/>
                    <a:gd name="T21" fmla="*/ 0 h 1"/>
                    <a:gd name="T22" fmla="*/ 1273 w 9"/>
                    <a:gd name="T23" fmla="*/ 0 h 1"/>
                    <a:gd name="T24" fmla="*/ 1273 w 9"/>
                    <a:gd name="T25" fmla="*/ 0 h 1"/>
                    <a:gd name="T26" fmla="*/ 1434 w 9"/>
                    <a:gd name="T27" fmla="*/ 0 h 1"/>
                    <a:gd name="T28" fmla="*/ 1434 w 9"/>
                    <a:gd name="T29" fmla="*/ 0 h 1"/>
                    <a:gd name="T30" fmla="*/ 1434 w 9"/>
                    <a:gd name="T31" fmla="*/ 0 h 1"/>
                    <a:gd name="T32" fmla="*/ 1834 w 9"/>
                    <a:gd name="T33" fmla="*/ 0 h 1"/>
                    <a:gd name="T34" fmla="*/ 1834 w 9"/>
                    <a:gd name="T35" fmla="*/ 0 h 1"/>
                    <a:gd name="T36" fmla="*/ 1834 w 9"/>
                    <a:gd name="T37" fmla="*/ 0 h 1"/>
                    <a:gd name="T38" fmla="*/ 2136 w 9"/>
                    <a:gd name="T39" fmla="*/ 0 h 1"/>
                    <a:gd name="T40" fmla="*/ 2136 w 9"/>
                    <a:gd name="T41" fmla="*/ 0 h 1"/>
                    <a:gd name="T42" fmla="*/ 2136 w 9"/>
                    <a:gd name="T43" fmla="*/ 0 h 1"/>
                    <a:gd name="T44" fmla="*/ 2405 w 9"/>
                    <a:gd name="T45" fmla="*/ 0 h 1"/>
                    <a:gd name="T46" fmla="*/ 2405 w 9"/>
                    <a:gd name="T47" fmla="*/ 0 h 1"/>
                    <a:gd name="T48" fmla="*/ 2405 w 9"/>
                    <a:gd name="T49" fmla="*/ 0 h 1"/>
                    <a:gd name="T50" fmla="*/ 2709 w 9"/>
                    <a:gd name="T51" fmla="*/ 0 h 1"/>
                    <a:gd name="T52" fmla="*/ 2709 w 9"/>
                    <a:gd name="T53" fmla="*/ 0 h 1"/>
                    <a:gd name="T54" fmla="*/ 2709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4" name="Freeform 2556"/>
                <p:cNvSpPr>
                  <a:spLocks/>
                </p:cNvSpPr>
                <p:nvPr/>
              </p:nvSpPr>
              <p:spPr bwMode="auto">
                <a:xfrm>
                  <a:off x="2000" y="3243"/>
                  <a:ext cx="5" cy="1"/>
                </a:xfrm>
                <a:custGeom>
                  <a:avLst/>
                  <a:gdLst>
                    <a:gd name="T0" fmla="*/ 0 w 3"/>
                    <a:gd name="T1" fmla="*/ 0 h 1"/>
                    <a:gd name="T2" fmla="*/ 103 w 3"/>
                    <a:gd name="T3" fmla="*/ 0 h 1"/>
                    <a:gd name="T4" fmla="*/ 172 w 3"/>
                    <a:gd name="T5" fmla="*/ 0 h 1"/>
                    <a:gd name="T6" fmla="*/ 172 w 3"/>
                    <a:gd name="T7" fmla="*/ 0 h 1"/>
                    <a:gd name="T8" fmla="*/ 172 w 3"/>
                    <a:gd name="T9" fmla="*/ 0 h 1"/>
                    <a:gd name="T10" fmla="*/ 287 w 3"/>
                    <a:gd name="T11" fmla="*/ 0 h 1"/>
                    <a:gd name="T12" fmla="*/ 287 w 3"/>
                    <a:gd name="T13" fmla="*/ 0 h 1"/>
                    <a:gd name="T14" fmla="*/ 287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5" name="Freeform 2557"/>
                <p:cNvSpPr>
                  <a:spLocks/>
                </p:cNvSpPr>
                <p:nvPr/>
              </p:nvSpPr>
              <p:spPr bwMode="auto">
                <a:xfrm>
                  <a:off x="2005"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6" name="Freeform 2558"/>
                <p:cNvSpPr>
                  <a:spLocks/>
                </p:cNvSpPr>
                <p:nvPr/>
              </p:nvSpPr>
              <p:spPr bwMode="auto">
                <a:xfrm>
                  <a:off x="2010"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7" name="Freeform 2559"/>
                <p:cNvSpPr>
                  <a:spLocks/>
                </p:cNvSpPr>
                <p:nvPr/>
              </p:nvSpPr>
              <p:spPr bwMode="auto">
                <a:xfrm>
                  <a:off x="2014"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8" name="Freeform 2560"/>
                <p:cNvSpPr>
                  <a:spLocks/>
                </p:cNvSpPr>
                <p:nvPr/>
              </p:nvSpPr>
              <p:spPr bwMode="auto">
                <a:xfrm>
                  <a:off x="2019"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89" name="Freeform 2561"/>
                <p:cNvSpPr>
                  <a:spLocks/>
                </p:cNvSpPr>
                <p:nvPr/>
              </p:nvSpPr>
              <p:spPr bwMode="auto">
                <a:xfrm>
                  <a:off x="2025"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0" name="Freeform 2562"/>
                <p:cNvSpPr>
                  <a:spLocks/>
                </p:cNvSpPr>
                <p:nvPr/>
              </p:nvSpPr>
              <p:spPr bwMode="auto">
                <a:xfrm>
                  <a:off x="2032"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1" name="Freeform 2563"/>
                <p:cNvSpPr>
                  <a:spLocks/>
                </p:cNvSpPr>
                <p:nvPr/>
              </p:nvSpPr>
              <p:spPr bwMode="auto">
                <a:xfrm>
                  <a:off x="203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2" name="Freeform 2564"/>
                <p:cNvSpPr>
                  <a:spLocks/>
                </p:cNvSpPr>
                <p:nvPr/>
              </p:nvSpPr>
              <p:spPr bwMode="auto">
                <a:xfrm>
                  <a:off x="203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3" name="Freeform 2565"/>
                <p:cNvSpPr>
                  <a:spLocks/>
                </p:cNvSpPr>
                <p:nvPr/>
              </p:nvSpPr>
              <p:spPr bwMode="auto">
                <a:xfrm>
                  <a:off x="204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4" name="Freeform 2566"/>
                <p:cNvSpPr>
                  <a:spLocks/>
                </p:cNvSpPr>
                <p:nvPr/>
              </p:nvSpPr>
              <p:spPr bwMode="auto">
                <a:xfrm>
                  <a:off x="2046"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5" name="Freeform 2567"/>
                <p:cNvSpPr>
                  <a:spLocks/>
                </p:cNvSpPr>
                <p:nvPr/>
              </p:nvSpPr>
              <p:spPr bwMode="auto">
                <a:xfrm>
                  <a:off x="205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6" name="Freeform 2568"/>
                <p:cNvSpPr>
                  <a:spLocks/>
                </p:cNvSpPr>
                <p:nvPr/>
              </p:nvSpPr>
              <p:spPr bwMode="auto">
                <a:xfrm>
                  <a:off x="206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7" name="Freeform 2569"/>
                <p:cNvSpPr>
                  <a:spLocks/>
                </p:cNvSpPr>
                <p:nvPr/>
              </p:nvSpPr>
              <p:spPr bwMode="auto">
                <a:xfrm>
                  <a:off x="2066" y="3243"/>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8" name="Freeform 2570"/>
                <p:cNvSpPr>
                  <a:spLocks/>
                </p:cNvSpPr>
                <p:nvPr/>
              </p:nvSpPr>
              <p:spPr bwMode="auto">
                <a:xfrm>
                  <a:off x="208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99" name="Freeform 2571"/>
                <p:cNvSpPr>
                  <a:spLocks/>
                </p:cNvSpPr>
                <p:nvPr/>
              </p:nvSpPr>
              <p:spPr bwMode="auto">
                <a:xfrm>
                  <a:off x="2086"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0" name="Freeform 2572"/>
                <p:cNvSpPr>
                  <a:spLocks/>
                </p:cNvSpPr>
                <p:nvPr/>
              </p:nvSpPr>
              <p:spPr bwMode="auto">
                <a:xfrm>
                  <a:off x="209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1" name="Freeform 2573"/>
                <p:cNvSpPr>
                  <a:spLocks/>
                </p:cNvSpPr>
                <p:nvPr/>
              </p:nvSpPr>
              <p:spPr bwMode="auto">
                <a:xfrm>
                  <a:off x="2097"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2" name="Freeform 2574"/>
                <p:cNvSpPr>
                  <a:spLocks/>
                </p:cNvSpPr>
                <p:nvPr/>
              </p:nvSpPr>
              <p:spPr bwMode="auto">
                <a:xfrm>
                  <a:off x="2104"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3" name="Freeform 2575"/>
                <p:cNvSpPr>
                  <a:spLocks/>
                </p:cNvSpPr>
                <p:nvPr/>
              </p:nvSpPr>
              <p:spPr bwMode="auto">
                <a:xfrm>
                  <a:off x="2113" y="3243"/>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4" name="Freeform 2576"/>
                <p:cNvSpPr>
                  <a:spLocks/>
                </p:cNvSpPr>
                <p:nvPr/>
              </p:nvSpPr>
              <p:spPr bwMode="auto">
                <a:xfrm>
                  <a:off x="212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5" name="Freeform 2577"/>
                <p:cNvSpPr>
                  <a:spLocks/>
                </p:cNvSpPr>
                <p:nvPr/>
              </p:nvSpPr>
              <p:spPr bwMode="auto">
                <a:xfrm>
                  <a:off x="212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6" name="Freeform 2578"/>
                <p:cNvSpPr>
                  <a:spLocks/>
                </p:cNvSpPr>
                <p:nvPr/>
              </p:nvSpPr>
              <p:spPr bwMode="auto">
                <a:xfrm>
                  <a:off x="213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7" name="Freeform 2579"/>
                <p:cNvSpPr>
                  <a:spLocks/>
                </p:cNvSpPr>
                <p:nvPr/>
              </p:nvSpPr>
              <p:spPr bwMode="auto">
                <a:xfrm>
                  <a:off x="213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8" name="Freeform 2580"/>
                <p:cNvSpPr>
                  <a:spLocks/>
                </p:cNvSpPr>
                <p:nvPr/>
              </p:nvSpPr>
              <p:spPr bwMode="auto">
                <a:xfrm>
                  <a:off x="213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09" name="Freeform 2581"/>
                <p:cNvSpPr>
                  <a:spLocks/>
                </p:cNvSpPr>
                <p:nvPr/>
              </p:nvSpPr>
              <p:spPr bwMode="auto">
                <a:xfrm>
                  <a:off x="2140"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0" name="Freeform 2582"/>
                <p:cNvSpPr>
                  <a:spLocks/>
                </p:cNvSpPr>
                <p:nvPr/>
              </p:nvSpPr>
              <p:spPr bwMode="auto">
                <a:xfrm>
                  <a:off x="2147"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1" name="Freeform 2583"/>
                <p:cNvSpPr>
                  <a:spLocks/>
                </p:cNvSpPr>
                <p:nvPr/>
              </p:nvSpPr>
              <p:spPr bwMode="auto">
                <a:xfrm>
                  <a:off x="215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2" name="Freeform 2584"/>
                <p:cNvSpPr>
                  <a:spLocks/>
                </p:cNvSpPr>
                <p:nvPr/>
              </p:nvSpPr>
              <p:spPr bwMode="auto">
                <a:xfrm>
                  <a:off x="2162"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3" name="Freeform 2585"/>
                <p:cNvSpPr>
                  <a:spLocks/>
                </p:cNvSpPr>
                <p:nvPr/>
              </p:nvSpPr>
              <p:spPr bwMode="auto">
                <a:xfrm>
                  <a:off x="2172"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4" name="Freeform 2586"/>
                <p:cNvSpPr>
                  <a:spLocks/>
                </p:cNvSpPr>
                <p:nvPr/>
              </p:nvSpPr>
              <p:spPr bwMode="auto">
                <a:xfrm>
                  <a:off x="2176"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5" name="Freeform 2587"/>
                <p:cNvSpPr>
                  <a:spLocks/>
                </p:cNvSpPr>
                <p:nvPr/>
              </p:nvSpPr>
              <p:spPr bwMode="auto">
                <a:xfrm>
                  <a:off x="218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6" name="Freeform 2588"/>
                <p:cNvSpPr>
                  <a:spLocks/>
                </p:cNvSpPr>
                <p:nvPr/>
              </p:nvSpPr>
              <p:spPr bwMode="auto">
                <a:xfrm>
                  <a:off x="2185" y="3111"/>
                  <a:ext cx="41" cy="132"/>
                </a:xfrm>
                <a:custGeom>
                  <a:avLst/>
                  <a:gdLst>
                    <a:gd name="T0" fmla="*/ 210 w 23"/>
                    <a:gd name="T1" fmla="*/ 93 h 138"/>
                    <a:gd name="T2" fmla="*/ 210 w 23"/>
                    <a:gd name="T3" fmla="*/ 93 h 138"/>
                    <a:gd name="T4" fmla="*/ 374 w 23"/>
                    <a:gd name="T5" fmla="*/ 93 h 138"/>
                    <a:gd name="T6" fmla="*/ 528 w 23"/>
                    <a:gd name="T7" fmla="*/ 93 h 138"/>
                    <a:gd name="T8" fmla="*/ 528 w 23"/>
                    <a:gd name="T9" fmla="*/ 93 h 138"/>
                    <a:gd name="T10" fmla="*/ 667 w 23"/>
                    <a:gd name="T11" fmla="*/ 93 h 138"/>
                    <a:gd name="T12" fmla="*/ 941 w 23"/>
                    <a:gd name="T13" fmla="*/ 93 h 138"/>
                    <a:gd name="T14" fmla="*/ 941 w 23"/>
                    <a:gd name="T15" fmla="*/ 93 h 138"/>
                    <a:gd name="T16" fmla="*/ 1150 w 23"/>
                    <a:gd name="T17" fmla="*/ 93 h 138"/>
                    <a:gd name="T18" fmla="*/ 1189 w 23"/>
                    <a:gd name="T19" fmla="*/ 92 h 138"/>
                    <a:gd name="T20" fmla="*/ 1189 w 23"/>
                    <a:gd name="T21" fmla="*/ 92 h 138"/>
                    <a:gd name="T22" fmla="*/ 1446 w 23"/>
                    <a:gd name="T23" fmla="*/ 92 h 138"/>
                    <a:gd name="T24" fmla="*/ 1677 w 23"/>
                    <a:gd name="T25" fmla="*/ 92 h 138"/>
                    <a:gd name="T26" fmla="*/ 1677 w 23"/>
                    <a:gd name="T27" fmla="*/ 91 h 138"/>
                    <a:gd name="T28" fmla="*/ 1836 w 23"/>
                    <a:gd name="T29" fmla="*/ 91 h 138"/>
                    <a:gd name="T30" fmla="*/ 2050 w 23"/>
                    <a:gd name="T31" fmla="*/ 90 h 138"/>
                    <a:gd name="T32" fmla="*/ 2050 w 23"/>
                    <a:gd name="T33" fmla="*/ 88 h 138"/>
                    <a:gd name="T34" fmla="*/ 2120 w 23"/>
                    <a:gd name="T35" fmla="*/ 87 h 138"/>
                    <a:gd name="T36" fmla="*/ 2346 w 23"/>
                    <a:gd name="T37" fmla="*/ 83 h 138"/>
                    <a:gd name="T38" fmla="*/ 2346 w 23"/>
                    <a:gd name="T39" fmla="*/ 80 h 138"/>
                    <a:gd name="T40" fmla="*/ 2578 w 23"/>
                    <a:gd name="T41" fmla="*/ 77 h 138"/>
                    <a:gd name="T42" fmla="*/ 2758 w 23"/>
                    <a:gd name="T43" fmla="*/ 72 h 138"/>
                    <a:gd name="T44" fmla="*/ 2758 w 23"/>
                    <a:gd name="T45" fmla="*/ 68 h 138"/>
                    <a:gd name="T46" fmla="*/ 2989 w 23"/>
                    <a:gd name="T47" fmla="*/ 63 h 138"/>
                    <a:gd name="T48" fmla="*/ 3018 w 23"/>
                    <a:gd name="T49" fmla="*/ 53 h 138"/>
                    <a:gd name="T50" fmla="*/ 3018 w 23"/>
                    <a:gd name="T51" fmla="*/ 42 h 138"/>
                    <a:gd name="T52" fmla="*/ 3273 w 23"/>
                    <a:gd name="T53" fmla="*/ 35 h 138"/>
                    <a:gd name="T54" fmla="*/ 3496 w 23"/>
                    <a:gd name="T55" fmla="*/ 26 h 138"/>
                    <a:gd name="T56" fmla="*/ 3496 w 23"/>
                    <a:gd name="T57" fmla="*/ 20 h 138"/>
                    <a:gd name="T58" fmla="*/ 3654 w 23"/>
                    <a:gd name="T59" fmla="*/ 12 h 138"/>
                    <a:gd name="T60" fmla="*/ 3779 w 23"/>
                    <a:gd name="T61" fmla="*/ 10 h 138"/>
                    <a:gd name="T62" fmla="*/ 3779 w 23"/>
                    <a:gd name="T63" fmla="*/ 6 h 138"/>
                    <a:gd name="T64" fmla="*/ 4016 w 23"/>
                    <a:gd name="T65" fmla="*/ 3 h 138"/>
                    <a:gd name="T66" fmla="*/ 4182 w 23"/>
                    <a:gd name="T67" fmla="*/ 1 h 138"/>
                    <a:gd name="T68" fmla="*/ 4182 w 23"/>
                    <a:gd name="T69" fmla="*/ 1 h 13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 h="138">
                      <a:moveTo>
                        <a:pt x="0" y="138"/>
                      </a:moveTo>
                      <a:lnTo>
                        <a:pt x="1" y="138"/>
                      </a:lnTo>
                      <a:lnTo>
                        <a:pt x="2" y="138"/>
                      </a:lnTo>
                      <a:lnTo>
                        <a:pt x="3" y="138"/>
                      </a:lnTo>
                      <a:lnTo>
                        <a:pt x="4" y="138"/>
                      </a:lnTo>
                      <a:lnTo>
                        <a:pt x="5" y="138"/>
                      </a:lnTo>
                      <a:lnTo>
                        <a:pt x="6" y="138"/>
                      </a:lnTo>
                      <a:lnTo>
                        <a:pt x="7" y="137"/>
                      </a:lnTo>
                      <a:lnTo>
                        <a:pt x="8" y="137"/>
                      </a:lnTo>
                      <a:lnTo>
                        <a:pt x="9" y="137"/>
                      </a:lnTo>
                      <a:lnTo>
                        <a:pt x="9" y="136"/>
                      </a:lnTo>
                      <a:lnTo>
                        <a:pt x="10" y="135"/>
                      </a:lnTo>
                      <a:lnTo>
                        <a:pt x="11" y="134"/>
                      </a:lnTo>
                      <a:lnTo>
                        <a:pt x="11" y="131"/>
                      </a:lnTo>
                      <a:lnTo>
                        <a:pt x="12" y="129"/>
                      </a:lnTo>
                      <a:lnTo>
                        <a:pt x="12" y="127"/>
                      </a:lnTo>
                      <a:lnTo>
                        <a:pt x="13" y="124"/>
                      </a:lnTo>
                      <a:lnTo>
                        <a:pt x="13" y="120"/>
                      </a:lnTo>
                      <a:lnTo>
                        <a:pt x="14" y="116"/>
                      </a:lnTo>
                      <a:lnTo>
                        <a:pt x="14" y="112"/>
                      </a:lnTo>
                      <a:lnTo>
                        <a:pt x="15" y="107"/>
                      </a:lnTo>
                      <a:lnTo>
                        <a:pt x="15" y="101"/>
                      </a:lnTo>
                      <a:lnTo>
                        <a:pt x="16" y="94"/>
                      </a:lnTo>
                      <a:lnTo>
                        <a:pt x="16" y="87"/>
                      </a:lnTo>
                      <a:lnTo>
                        <a:pt x="17" y="79"/>
                      </a:lnTo>
                      <a:lnTo>
                        <a:pt x="17" y="62"/>
                      </a:lnTo>
                      <a:lnTo>
                        <a:pt x="18" y="53"/>
                      </a:lnTo>
                      <a:lnTo>
                        <a:pt x="18" y="45"/>
                      </a:lnTo>
                      <a:lnTo>
                        <a:pt x="19" y="36"/>
                      </a:lnTo>
                      <a:lnTo>
                        <a:pt x="19" y="29"/>
                      </a:lnTo>
                      <a:lnTo>
                        <a:pt x="20" y="21"/>
                      </a:lnTo>
                      <a:lnTo>
                        <a:pt x="20" y="15"/>
                      </a:lnTo>
                      <a:lnTo>
                        <a:pt x="21" y="10"/>
                      </a:lnTo>
                      <a:lnTo>
                        <a:pt x="21" y="6"/>
                      </a:lnTo>
                      <a:lnTo>
                        <a:pt x="22" y="3"/>
                      </a:lnTo>
                      <a:lnTo>
                        <a:pt x="22" y="0"/>
                      </a:lnTo>
                      <a:lnTo>
                        <a:pt x="23" y="1"/>
                      </a:lnTo>
                      <a:lnTo>
                        <a:pt x="23" y="2"/>
                      </a:lnTo>
                      <a:lnTo>
                        <a:pt x="23"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7" name="Freeform 2589"/>
                <p:cNvSpPr>
                  <a:spLocks/>
                </p:cNvSpPr>
                <p:nvPr/>
              </p:nvSpPr>
              <p:spPr bwMode="auto">
                <a:xfrm>
                  <a:off x="2226" y="3113"/>
                  <a:ext cx="2" cy="5"/>
                </a:xfrm>
                <a:custGeom>
                  <a:avLst/>
                  <a:gdLst>
                    <a:gd name="T0" fmla="*/ 0 w 1"/>
                    <a:gd name="T1" fmla="*/ 0 h 6"/>
                    <a:gd name="T2" fmla="*/ 512 w 1"/>
                    <a:gd name="T3" fmla="*/ 3 h 6"/>
                    <a:gd name="T4" fmla="*/ 512 w 1"/>
                    <a:gd name="T5" fmla="*/ 3 h 6"/>
                    <a:gd name="T6" fmla="*/ 512 w 1"/>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8" name="Freeform 2590"/>
                <p:cNvSpPr>
                  <a:spLocks/>
                </p:cNvSpPr>
                <p:nvPr/>
              </p:nvSpPr>
              <p:spPr bwMode="auto">
                <a:xfrm>
                  <a:off x="2228" y="3118"/>
                  <a:ext cx="2" cy="10"/>
                </a:xfrm>
                <a:custGeom>
                  <a:avLst/>
                  <a:gdLst>
                    <a:gd name="T0" fmla="*/ 0 w 1"/>
                    <a:gd name="T1" fmla="*/ 0 h 10"/>
                    <a:gd name="T2" fmla="*/ 512 w 1"/>
                    <a:gd name="T3" fmla="*/ 5 h 10"/>
                    <a:gd name="T4" fmla="*/ 512 w 1"/>
                    <a:gd name="T5" fmla="*/ 10 h 10"/>
                    <a:gd name="T6" fmla="*/ 512 w 1"/>
                    <a:gd name="T7" fmla="*/ 5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
                      <a:moveTo>
                        <a:pt x="0" y="0"/>
                      </a:moveTo>
                      <a:lnTo>
                        <a:pt x="1" y="5"/>
                      </a:lnTo>
                      <a:lnTo>
                        <a:pt x="1" y="10"/>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19" name="Freeform 2591"/>
                <p:cNvSpPr>
                  <a:spLocks/>
                </p:cNvSpPr>
                <p:nvPr/>
              </p:nvSpPr>
              <p:spPr bwMode="auto">
                <a:xfrm>
                  <a:off x="2230" y="3128"/>
                  <a:ext cx="2" cy="11"/>
                </a:xfrm>
                <a:custGeom>
                  <a:avLst/>
                  <a:gdLst>
                    <a:gd name="T0" fmla="*/ 0 w 1"/>
                    <a:gd name="T1" fmla="*/ 0 h 11"/>
                    <a:gd name="T2" fmla="*/ 512 w 1"/>
                    <a:gd name="T3" fmla="*/ 5 h 11"/>
                    <a:gd name="T4" fmla="*/ 512 w 1"/>
                    <a:gd name="T5" fmla="*/ 11 h 11"/>
                    <a:gd name="T6" fmla="*/ 512 w 1"/>
                    <a:gd name="T7" fmla="*/ 5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1">
                      <a:moveTo>
                        <a:pt x="0" y="0"/>
                      </a:moveTo>
                      <a:lnTo>
                        <a:pt x="1" y="5"/>
                      </a:lnTo>
                      <a:lnTo>
                        <a:pt x="1" y="11"/>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0" name="Freeform 2592"/>
                <p:cNvSpPr>
                  <a:spLocks/>
                </p:cNvSpPr>
                <p:nvPr/>
              </p:nvSpPr>
              <p:spPr bwMode="auto">
                <a:xfrm>
                  <a:off x="2232" y="3139"/>
                  <a:ext cx="1" cy="19"/>
                </a:xfrm>
                <a:custGeom>
                  <a:avLst/>
                  <a:gdLst>
                    <a:gd name="T0" fmla="*/ 0 w 1"/>
                    <a:gd name="T1" fmla="*/ 0 h 20"/>
                    <a:gd name="T2" fmla="*/ 1 w 1"/>
                    <a:gd name="T3" fmla="*/ 7 h 20"/>
                    <a:gd name="T4" fmla="*/ 1 w 1"/>
                    <a:gd name="T5" fmla="*/ 11 h 20"/>
                    <a:gd name="T6" fmla="*/ 1 w 1"/>
                    <a:gd name="T7" fmla="*/ 7 h 2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0">
                      <a:moveTo>
                        <a:pt x="0" y="0"/>
                      </a:moveTo>
                      <a:lnTo>
                        <a:pt x="1" y="7"/>
                      </a:lnTo>
                      <a:lnTo>
                        <a:pt x="1" y="20"/>
                      </a:lnTo>
                      <a:lnTo>
                        <a:pt x="1"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1" name="Freeform 2593"/>
                <p:cNvSpPr>
                  <a:spLocks/>
                </p:cNvSpPr>
                <p:nvPr/>
              </p:nvSpPr>
              <p:spPr bwMode="auto">
                <a:xfrm>
                  <a:off x="2233" y="3158"/>
                  <a:ext cx="2" cy="12"/>
                </a:xfrm>
                <a:custGeom>
                  <a:avLst/>
                  <a:gdLst>
                    <a:gd name="T0" fmla="*/ 0 w 1"/>
                    <a:gd name="T1" fmla="*/ 0 h 13"/>
                    <a:gd name="T2" fmla="*/ 512 w 1"/>
                    <a:gd name="T3" fmla="*/ 6 h 13"/>
                    <a:gd name="T4" fmla="*/ 512 w 1"/>
                    <a:gd name="T5" fmla="*/ 6 h 13"/>
                    <a:gd name="T6" fmla="*/ 512 w 1"/>
                    <a:gd name="T7" fmla="*/ 6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
                      <a:moveTo>
                        <a:pt x="0" y="0"/>
                      </a:moveTo>
                      <a:lnTo>
                        <a:pt x="1" y="7"/>
                      </a:lnTo>
                      <a:lnTo>
                        <a:pt x="1" y="13"/>
                      </a:lnTo>
                      <a:lnTo>
                        <a:pt x="1"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2" name="Freeform 2594"/>
                <p:cNvSpPr>
                  <a:spLocks/>
                </p:cNvSpPr>
                <p:nvPr/>
              </p:nvSpPr>
              <p:spPr bwMode="auto">
                <a:xfrm>
                  <a:off x="2235" y="3170"/>
                  <a:ext cx="2" cy="13"/>
                </a:xfrm>
                <a:custGeom>
                  <a:avLst/>
                  <a:gdLst>
                    <a:gd name="T0" fmla="*/ 0 w 1"/>
                    <a:gd name="T1" fmla="*/ 0 h 13"/>
                    <a:gd name="T2" fmla="*/ 512 w 1"/>
                    <a:gd name="T3" fmla="*/ 7 h 13"/>
                    <a:gd name="T4" fmla="*/ 512 w 1"/>
                    <a:gd name="T5" fmla="*/ 13 h 13"/>
                    <a:gd name="T6" fmla="*/ 512 w 1"/>
                    <a:gd name="T7" fmla="*/ 7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
                      <a:moveTo>
                        <a:pt x="0" y="0"/>
                      </a:moveTo>
                      <a:lnTo>
                        <a:pt x="1" y="7"/>
                      </a:lnTo>
                      <a:lnTo>
                        <a:pt x="1" y="13"/>
                      </a:lnTo>
                      <a:lnTo>
                        <a:pt x="1"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3" name="Freeform 2595"/>
                <p:cNvSpPr>
                  <a:spLocks/>
                </p:cNvSpPr>
                <p:nvPr/>
              </p:nvSpPr>
              <p:spPr bwMode="auto">
                <a:xfrm>
                  <a:off x="2237" y="3183"/>
                  <a:ext cx="2" cy="11"/>
                </a:xfrm>
                <a:custGeom>
                  <a:avLst/>
                  <a:gdLst>
                    <a:gd name="T0" fmla="*/ 0 w 1"/>
                    <a:gd name="T1" fmla="*/ 0 h 12"/>
                    <a:gd name="T2" fmla="*/ 512 w 1"/>
                    <a:gd name="T3" fmla="*/ 6 h 12"/>
                    <a:gd name="T4" fmla="*/ 512 w 1"/>
                    <a:gd name="T5" fmla="*/ 6 h 12"/>
                    <a:gd name="T6" fmla="*/ 512 w 1"/>
                    <a:gd name="T7" fmla="*/ 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2">
                      <a:moveTo>
                        <a:pt x="0" y="0"/>
                      </a:moveTo>
                      <a:lnTo>
                        <a:pt x="1" y="7"/>
                      </a:lnTo>
                      <a:lnTo>
                        <a:pt x="1" y="12"/>
                      </a:lnTo>
                      <a:lnTo>
                        <a:pt x="1"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4" name="Freeform 2596"/>
                <p:cNvSpPr>
                  <a:spLocks/>
                </p:cNvSpPr>
                <p:nvPr/>
              </p:nvSpPr>
              <p:spPr bwMode="auto">
                <a:xfrm>
                  <a:off x="2239" y="3194"/>
                  <a:ext cx="2" cy="11"/>
                </a:xfrm>
                <a:custGeom>
                  <a:avLst/>
                  <a:gdLst>
                    <a:gd name="T0" fmla="*/ 0 w 1"/>
                    <a:gd name="T1" fmla="*/ 0 h 11"/>
                    <a:gd name="T2" fmla="*/ 512 w 1"/>
                    <a:gd name="T3" fmla="*/ 6 h 11"/>
                    <a:gd name="T4" fmla="*/ 512 w 1"/>
                    <a:gd name="T5" fmla="*/ 11 h 11"/>
                    <a:gd name="T6" fmla="*/ 512 w 1"/>
                    <a:gd name="T7" fmla="*/ 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1">
                      <a:moveTo>
                        <a:pt x="0" y="0"/>
                      </a:moveTo>
                      <a:lnTo>
                        <a:pt x="1" y="6"/>
                      </a:lnTo>
                      <a:lnTo>
                        <a:pt x="1" y="11"/>
                      </a:lnTo>
                      <a:lnTo>
                        <a:pt x="1"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5" name="Freeform 2597"/>
                <p:cNvSpPr>
                  <a:spLocks/>
                </p:cNvSpPr>
                <p:nvPr/>
              </p:nvSpPr>
              <p:spPr bwMode="auto">
                <a:xfrm>
                  <a:off x="2241" y="3205"/>
                  <a:ext cx="1" cy="13"/>
                </a:xfrm>
                <a:custGeom>
                  <a:avLst/>
                  <a:gdLst>
                    <a:gd name="T0" fmla="*/ 0 w 1"/>
                    <a:gd name="T1" fmla="*/ 0 h 14"/>
                    <a:gd name="T2" fmla="*/ 1 w 1"/>
                    <a:gd name="T3" fmla="*/ 5 h 14"/>
                    <a:gd name="T4" fmla="*/ 1 w 1"/>
                    <a:gd name="T5" fmla="*/ 7 h 14"/>
                    <a:gd name="T6" fmla="*/ 1 w 1"/>
                    <a:gd name="T7" fmla="*/ 5 h 1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4">
                      <a:moveTo>
                        <a:pt x="0" y="0"/>
                      </a:moveTo>
                      <a:lnTo>
                        <a:pt x="1" y="5"/>
                      </a:lnTo>
                      <a:lnTo>
                        <a:pt x="1" y="14"/>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6" name="Freeform 2598"/>
                <p:cNvSpPr>
                  <a:spLocks/>
                </p:cNvSpPr>
                <p:nvPr/>
              </p:nvSpPr>
              <p:spPr bwMode="auto">
                <a:xfrm>
                  <a:off x="2242" y="3218"/>
                  <a:ext cx="2" cy="6"/>
                </a:xfrm>
                <a:custGeom>
                  <a:avLst/>
                  <a:gdLst>
                    <a:gd name="T0" fmla="*/ 0 w 1"/>
                    <a:gd name="T1" fmla="*/ 0 h 6"/>
                    <a:gd name="T2" fmla="*/ 512 w 1"/>
                    <a:gd name="T3" fmla="*/ 3 h 6"/>
                    <a:gd name="T4" fmla="*/ 512 w 1"/>
                    <a:gd name="T5" fmla="*/ 6 h 6"/>
                    <a:gd name="T6" fmla="*/ 512 w 1"/>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7" name="Freeform 2599"/>
                <p:cNvSpPr>
                  <a:spLocks/>
                </p:cNvSpPr>
                <p:nvPr/>
              </p:nvSpPr>
              <p:spPr bwMode="auto">
                <a:xfrm>
                  <a:off x="2244" y="3224"/>
                  <a:ext cx="2" cy="6"/>
                </a:xfrm>
                <a:custGeom>
                  <a:avLst/>
                  <a:gdLst>
                    <a:gd name="T0" fmla="*/ 0 w 1"/>
                    <a:gd name="T1" fmla="*/ 0 h 6"/>
                    <a:gd name="T2" fmla="*/ 512 w 1"/>
                    <a:gd name="T3" fmla="*/ 3 h 6"/>
                    <a:gd name="T4" fmla="*/ 512 w 1"/>
                    <a:gd name="T5" fmla="*/ 6 h 6"/>
                    <a:gd name="T6" fmla="*/ 512 w 1"/>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8" name="Freeform 2600"/>
                <p:cNvSpPr>
                  <a:spLocks/>
                </p:cNvSpPr>
                <p:nvPr/>
              </p:nvSpPr>
              <p:spPr bwMode="auto">
                <a:xfrm>
                  <a:off x="2246" y="3230"/>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29" name="Freeform 2601"/>
                <p:cNvSpPr>
                  <a:spLocks/>
                </p:cNvSpPr>
                <p:nvPr/>
              </p:nvSpPr>
              <p:spPr bwMode="auto">
                <a:xfrm>
                  <a:off x="2248" y="3234"/>
                  <a:ext cx="2" cy="3"/>
                </a:xfrm>
                <a:custGeom>
                  <a:avLst/>
                  <a:gdLst>
                    <a:gd name="T0" fmla="*/ 0 w 1"/>
                    <a:gd name="T1" fmla="*/ 0 h 3"/>
                    <a:gd name="T2" fmla="*/ 512 w 1"/>
                    <a:gd name="T3" fmla="*/ 2 h 3"/>
                    <a:gd name="T4" fmla="*/ 512 w 1"/>
                    <a:gd name="T5" fmla="*/ 3 h 3"/>
                    <a:gd name="T6" fmla="*/ 512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0" name="Freeform 2602"/>
                <p:cNvSpPr>
                  <a:spLocks/>
                </p:cNvSpPr>
                <p:nvPr/>
              </p:nvSpPr>
              <p:spPr bwMode="auto">
                <a:xfrm>
                  <a:off x="2250" y="3237"/>
                  <a:ext cx="1" cy="2"/>
                </a:xfrm>
                <a:custGeom>
                  <a:avLst/>
                  <a:gdLst>
                    <a:gd name="T0" fmla="*/ 0 w 1"/>
                    <a:gd name="T1" fmla="*/ 0 h 3"/>
                    <a:gd name="T2" fmla="*/ 1 w 1"/>
                    <a:gd name="T3" fmla="*/ 1 h 3"/>
                    <a:gd name="T4" fmla="*/ 1 w 1"/>
                    <a:gd name="T5" fmla="*/ 1 h 3"/>
                    <a:gd name="T6" fmla="*/ 1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1" name="Freeform 2603"/>
                <p:cNvSpPr>
                  <a:spLocks/>
                </p:cNvSpPr>
                <p:nvPr/>
              </p:nvSpPr>
              <p:spPr bwMode="auto">
                <a:xfrm>
                  <a:off x="2251" y="3239"/>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2" name="Freeform 2604"/>
                <p:cNvSpPr>
                  <a:spLocks/>
                </p:cNvSpPr>
                <p:nvPr/>
              </p:nvSpPr>
              <p:spPr bwMode="auto">
                <a:xfrm>
                  <a:off x="225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3" name="Freeform 2605"/>
                <p:cNvSpPr>
                  <a:spLocks/>
                </p:cNvSpPr>
                <p:nvPr/>
              </p:nvSpPr>
              <p:spPr bwMode="auto">
                <a:xfrm>
                  <a:off x="2255"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4" name="Freeform 2606"/>
                <p:cNvSpPr>
                  <a:spLocks/>
                </p:cNvSpPr>
                <p:nvPr/>
              </p:nvSpPr>
              <p:spPr bwMode="auto">
                <a:xfrm>
                  <a:off x="225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5" name="Freeform 2607"/>
                <p:cNvSpPr>
                  <a:spLocks/>
                </p:cNvSpPr>
                <p:nvPr/>
              </p:nvSpPr>
              <p:spPr bwMode="auto">
                <a:xfrm>
                  <a:off x="2259"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6" name="Freeform 2608"/>
                <p:cNvSpPr>
                  <a:spLocks/>
                </p:cNvSpPr>
                <p:nvPr/>
              </p:nvSpPr>
              <p:spPr bwMode="auto">
                <a:xfrm>
                  <a:off x="226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7" name="Freeform 2609"/>
                <p:cNvSpPr>
                  <a:spLocks/>
                </p:cNvSpPr>
                <p:nvPr/>
              </p:nvSpPr>
              <p:spPr bwMode="auto">
                <a:xfrm>
                  <a:off x="2262"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8" name="Freeform 2610"/>
                <p:cNvSpPr>
                  <a:spLocks/>
                </p:cNvSpPr>
                <p:nvPr/>
              </p:nvSpPr>
              <p:spPr bwMode="auto">
                <a:xfrm>
                  <a:off x="2264"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39" name="Freeform 2611"/>
                <p:cNvSpPr>
                  <a:spLocks/>
                </p:cNvSpPr>
                <p:nvPr/>
              </p:nvSpPr>
              <p:spPr bwMode="auto">
                <a:xfrm>
                  <a:off x="227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0" name="Freeform 2612"/>
                <p:cNvSpPr>
                  <a:spLocks/>
                </p:cNvSpPr>
                <p:nvPr/>
              </p:nvSpPr>
              <p:spPr bwMode="auto">
                <a:xfrm>
                  <a:off x="227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1" name="Freeform 2613"/>
                <p:cNvSpPr>
                  <a:spLocks/>
                </p:cNvSpPr>
                <p:nvPr/>
              </p:nvSpPr>
              <p:spPr bwMode="auto">
                <a:xfrm>
                  <a:off x="2275"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2" name="Freeform 2614"/>
                <p:cNvSpPr>
                  <a:spLocks/>
                </p:cNvSpPr>
                <p:nvPr/>
              </p:nvSpPr>
              <p:spPr bwMode="auto">
                <a:xfrm>
                  <a:off x="228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3" name="Freeform 2615"/>
                <p:cNvSpPr>
                  <a:spLocks/>
                </p:cNvSpPr>
                <p:nvPr/>
              </p:nvSpPr>
              <p:spPr bwMode="auto">
                <a:xfrm>
                  <a:off x="228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4" name="Freeform 2616"/>
                <p:cNvSpPr>
                  <a:spLocks/>
                </p:cNvSpPr>
                <p:nvPr/>
              </p:nvSpPr>
              <p:spPr bwMode="auto">
                <a:xfrm>
                  <a:off x="228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5" name="Freeform 2617"/>
                <p:cNvSpPr>
                  <a:spLocks/>
                </p:cNvSpPr>
                <p:nvPr/>
              </p:nvSpPr>
              <p:spPr bwMode="auto">
                <a:xfrm>
                  <a:off x="228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6" name="Freeform 2618"/>
                <p:cNvSpPr>
                  <a:spLocks/>
                </p:cNvSpPr>
                <p:nvPr/>
              </p:nvSpPr>
              <p:spPr bwMode="auto">
                <a:xfrm>
                  <a:off x="229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7" name="Freeform 2619"/>
                <p:cNvSpPr>
                  <a:spLocks/>
                </p:cNvSpPr>
                <p:nvPr/>
              </p:nvSpPr>
              <p:spPr bwMode="auto">
                <a:xfrm>
                  <a:off x="2293"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8" name="Freeform 2620"/>
                <p:cNvSpPr>
                  <a:spLocks/>
                </p:cNvSpPr>
                <p:nvPr/>
              </p:nvSpPr>
              <p:spPr bwMode="auto">
                <a:xfrm>
                  <a:off x="230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49" name="Freeform 2621"/>
                <p:cNvSpPr>
                  <a:spLocks/>
                </p:cNvSpPr>
                <p:nvPr/>
              </p:nvSpPr>
              <p:spPr bwMode="auto">
                <a:xfrm>
                  <a:off x="2304" y="3243"/>
                  <a:ext cx="9" cy="1"/>
                </a:xfrm>
                <a:custGeom>
                  <a:avLst/>
                  <a:gdLst>
                    <a:gd name="T0" fmla="*/ 0 w 5"/>
                    <a:gd name="T1" fmla="*/ 0 h 1"/>
                    <a:gd name="T2" fmla="*/ 239 w 5"/>
                    <a:gd name="T3" fmla="*/ 0 h 1"/>
                    <a:gd name="T4" fmla="*/ 430 w 5"/>
                    <a:gd name="T5" fmla="*/ 0 h 1"/>
                    <a:gd name="T6" fmla="*/ 430 w 5"/>
                    <a:gd name="T7" fmla="*/ 0 h 1"/>
                    <a:gd name="T8" fmla="*/ 430 w 5"/>
                    <a:gd name="T9" fmla="*/ 0 h 1"/>
                    <a:gd name="T10" fmla="*/ 547 w 5"/>
                    <a:gd name="T11" fmla="*/ 0 h 1"/>
                    <a:gd name="T12" fmla="*/ 547 w 5"/>
                    <a:gd name="T13" fmla="*/ 0 h 1"/>
                    <a:gd name="T14" fmla="*/ 547 w 5"/>
                    <a:gd name="T15" fmla="*/ 0 h 1"/>
                    <a:gd name="T16" fmla="*/ 774 w 5"/>
                    <a:gd name="T17" fmla="*/ 0 h 1"/>
                    <a:gd name="T18" fmla="*/ 774 w 5"/>
                    <a:gd name="T19" fmla="*/ 0 h 1"/>
                    <a:gd name="T20" fmla="*/ 774 w 5"/>
                    <a:gd name="T21" fmla="*/ 0 h 1"/>
                    <a:gd name="T22" fmla="*/ 985 w 5"/>
                    <a:gd name="T23" fmla="*/ 0 h 1"/>
                    <a:gd name="T24" fmla="*/ 985 w 5"/>
                    <a:gd name="T25" fmla="*/ 0 h 1"/>
                    <a:gd name="T26" fmla="*/ 985 w 5"/>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0" name="Freeform 2622"/>
                <p:cNvSpPr>
                  <a:spLocks/>
                </p:cNvSpPr>
                <p:nvPr/>
              </p:nvSpPr>
              <p:spPr bwMode="auto">
                <a:xfrm>
                  <a:off x="2313"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1" name="Freeform 2623"/>
                <p:cNvSpPr>
                  <a:spLocks/>
                </p:cNvSpPr>
                <p:nvPr/>
              </p:nvSpPr>
              <p:spPr bwMode="auto">
                <a:xfrm>
                  <a:off x="2320"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2" name="Freeform 2624"/>
                <p:cNvSpPr>
                  <a:spLocks/>
                </p:cNvSpPr>
                <p:nvPr/>
              </p:nvSpPr>
              <p:spPr bwMode="auto">
                <a:xfrm>
                  <a:off x="2325" y="3243"/>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3" name="Freeform 2625"/>
                <p:cNvSpPr>
                  <a:spLocks/>
                </p:cNvSpPr>
                <p:nvPr/>
              </p:nvSpPr>
              <p:spPr bwMode="auto">
                <a:xfrm>
                  <a:off x="2340"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4" name="Freeform 2626"/>
                <p:cNvSpPr>
                  <a:spLocks/>
                </p:cNvSpPr>
                <p:nvPr/>
              </p:nvSpPr>
              <p:spPr bwMode="auto">
                <a:xfrm>
                  <a:off x="234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5" name="Freeform 2627"/>
                <p:cNvSpPr>
                  <a:spLocks/>
                </p:cNvSpPr>
                <p:nvPr/>
              </p:nvSpPr>
              <p:spPr bwMode="auto">
                <a:xfrm>
                  <a:off x="234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6" name="Freeform 2628"/>
                <p:cNvSpPr>
                  <a:spLocks/>
                </p:cNvSpPr>
                <p:nvPr/>
              </p:nvSpPr>
              <p:spPr bwMode="auto">
                <a:xfrm>
                  <a:off x="2345" y="3243"/>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7" name="Freeform 2629"/>
                <p:cNvSpPr>
                  <a:spLocks/>
                </p:cNvSpPr>
                <p:nvPr/>
              </p:nvSpPr>
              <p:spPr bwMode="auto">
                <a:xfrm>
                  <a:off x="235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8" name="Freeform 2630"/>
                <p:cNvSpPr>
                  <a:spLocks/>
                </p:cNvSpPr>
                <p:nvPr/>
              </p:nvSpPr>
              <p:spPr bwMode="auto">
                <a:xfrm>
                  <a:off x="236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59" name="Freeform 2631"/>
                <p:cNvSpPr>
                  <a:spLocks/>
                </p:cNvSpPr>
                <p:nvPr/>
              </p:nvSpPr>
              <p:spPr bwMode="auto">
                <a:xfrm>
                  <a:off x="2363" y="3231"/>
                  <a:ext cx="38" cy="12"/>
                </a:xfrm>
                <a:custGeom>
                  <a:avLst/>
                  <a:gdLst>
                    <a:gd name="T0" fmla="*/ 255 w 21"/>
                    <a:gd name="T1" fmla="*/ 6 h 13"/>
                    <a:gd name="T2" fmla="*/ 255 w 21"/>
                    <a:gd name="T3" fmla="*/ 6 h 13"/>
                    <a:gd name="T4" fmla="*/ 461 w 21"/>
                    <a:gd name="T5" fmla="*/ 6 h 13"/>
                    <a:gd name="T6" fmla="*/ 557 w 21"/>
                    <a:gd name="T7" fmla="*/ 6 h 13"/>
                    <a:gd name="T8" fmla="*/ 557 w 21"/>
                    <a:gd name="T9" fmla="*/ 6 h 13"/>
                    <a:gd name="T10" fmla="*/ 834 w 21"/>
                    <a:gd name="T11" fmla="*/ 6 h 13"/>
                    <a:gd name="T12" fmla="*/ 1008 w 21"/>
                    <a:gd name="T13" fmla="*/ 6 h 13"/>
                    <a:gd name="T14" fmla="*/ 1008 w 21"/>
                    <a:gd name="T15" fmla="*/ 6 h 13"/>
                    <a:gd name="T16" fmla="*/ 1267 w 21"/>
                    <a:gd name="T17" fmla="*/ 6 h 13"/>
                    <a:gd name="T18" fmla="*/ 1509 w 21"/>
                    <a:gd name="T19" fmla="*/ 6 h 13"/>
                    <a:gd name="T20" fmla="*/ 1509 w 21"/>
                    <a:gd name="T21" fmla="*/ 6 h 13"/>
                    <a:gd name="T22" fmla="*/ 1574 w 21"/>
                    <a:gd name="T23" fmla="*/ 6 h 13"/>
                    <a:gd name="T24" fmla="*/ 1824 w 21"/>
                    <a:gd name="T25" fmla="*/ 6 h 13"/>
                    <a:gd name="T26" fmla="*/ 1824 w 21"/>
                    <a:gd name="T27" fmla="*/ 6 h 13"/>
                    <a:gd name="T28" fmla="*/ 2108 w 21"/>
                    <a:gd name="T29" fmla="*/ 6 h 13"/>
                    <a:gd name="T30" fmla="*/ 2293 w 21"/>
                    <a:gd name="T31" fmla="*/ 6 h 13"/>
                    <a:gd name="T32" fmla="*/ 2293 w 21"/>
                    <a:gd name="T33" fmla="*/ 6 h 13"/>
                    <a:gd name="T34" fmla="*/ 2519 w 21"/>
                    <a:gd name="T35" fmla="*/ 6 h 13"/>
                    <a:gd name="T36" fmla="*/ 2731 w 21"/>
                    <a:gd name="T37" fmla="*/ 6 h 13"/>
                    <a:gd name="T38" fmla="*/ 2731 w 21"/>
                    <a:gd name="T39" fmla="*/ 6 h 13"/>
                    <a:gd name="T40" fmla="*/ 2848 w 21"/>
                    <a:gd name="T41" fmla="*/ 6 h 13"/>
                    <a:gd name="T42" fmla="*/ 3123 w 21"/>
                    <a:gd name="T43" fmla="*/ 6 h 13"/>
                    <a:gd name="T44" fmla="*/ 3123 w 21"/>
                    <a:gd name="T45" fmla="*/ 6 h 13"/>
                    <a:gd name="T46" fmla="*/ 3301 w 21"/>
                    <a:gd name="T47" fmla="*/ 5 h 13"/>
                    <a:gd name="T48" fmla="*/ 3550 w 21"/>
                    <a:gd name="T49" fmla="*/ 4 h 13"/>
                    <a:gd name="T50" fmla="*/ 3550 w 21"/>
                    <a:gd name="T51" fmla="*/ 3 h 13"/>
                    <a:gd name="T52" fmla="*/ 3814 w 21"/>
                    <a:gd name="T53" fmla="*/ 2 h 13"/>
                    <a:gd name="T54" fmla="*/ 3936 w 21"/>
                    <a:gd name="T55" fmla="*/ 1 h 13"/>
                    <a:gd name="T56" fmla="*/ 3936 w 21"/>
                    <a:gd name="T57" fmla="*/ 1 h 13"/>
                    <a:gd name="T58" fmla="*/ 4149 w 21"/>
                    <a:gd name="T59" fmla="*/ 0 h 13"/>
                    <a:gd name="T60" fmla="*/ 4384 w 21"/>
                    <a:gd name="T61" fmla="*/ 0 h 13"/>
                    <a:gd name="T62" fmla="*/ 4384 w 21"/>
                    <a:gd name="T63" fmla="*/ 0 h 13"/>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13">
                      <a:moveTo>
                        <a:pt x="0" y="13"/>
                      </a:moveTo>
                      <a:lnTo>
                        <a:pt x="1" y="13"/>
                      </a:lnTo>
                      <a:lnTo>
                        <a:pt x="2" y="13"/>
                      </a:lnTo>
                      <a:lnTo>
                        <a:pt x="3" y="13"/>
                      </a:lnTo>
                      <a:lnTo>
                        <a:pt x="4" y="13"/>
                      </a:lnTo>
                      <a:lnTo>
                        <a:pt x="5" y="13"/>
                      </a:lnTo>
                      <a:lnTo>
                        <a:pt x="6" y="13"/>
                      </a:lnTo>
                      <a:lnTo>
                        <a:pt x="6" y="12"/>
                      </a:lnTo>
                      <a:lnTo>
                        <a:pt x="7" y="12"/>
                      </a:lnTo>
                      <a:lnTo>
                        <a:pt x="8" y="12"/>
                      </a:lnTo>
                      <a:lnTo>
                        <a:pt x="9" y="12"/>
                      </a:lnTo>
                      <a:lnTo>
                        <a:pt x="10" y="12"/>
                      </a:lnTo>
                      <a:lnTo>
                        <a:pt x="10" y="11"/>
                      </a:lnTo>
                      <a:lnTo>
                        <a:pt x="11" y="11"/>
                      </a:lnTo>
                      <a:lnTo>
                        <a:pt x="12" y="10"/>
                      </a:lnTo>
                      <a:lnTo>
                        <a:pt x="13" y="9"/>
                      </a:lnTo>
                      <a:lnTo>
                        <a:pt x="14" y="8"/>
                      </a:lnTo>
                      <a:lnTo>
                        <a:pt x="14" y="7"/>
                      </a:lnTo>
                      <a:lnTo>
                        <a:pt x="15" y="7"/>
                      </a:lnTo>
                      <a:lnTo>
                        <a:pt x="15" y="6"/>
                      </a:lnTo>
                      <a:lnTo>
                        <a:pt x="16" y="5"/>
                      </a:lnTo>
                      <a:lnTo>
                        <a:pt x="17" y="4"/>
                      </a:lnTo>
                      <a:lnTo>
                        <a:pt x="17" y="3"/>
                      </a:lnTo>
                      <a:lnTo>
                        <a:pt x="18" y="2"/>
                      </a:lnTo>
                      <a:lnTo>
                        <a:pt x="18" y="1"/>
                      </a:lnTo>
                      <a:lnTo>
                        <a:pt x="19" y="1"/>
                      </a:lnTo>
                      <a:lnTo>
                        <a:pt x="20" y="0"/>
                      </a:lnTo>
                      <a:lnTo>
                        <a:pt x="2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0" name="Freeform 2632"/>
                <p:cNvSpPr>
                  <a:spLocks/>
                </p:cNvSpPr>
                <p:nvPr/>
              </p:nvSpPr>
              <p:spPr bwMode="auto">
                <a:xfrm>
                  <a:off x="2401" y="323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1" name="Freeform 2633"/>
                <p:cNvSpPr>
                  <a:spLocks/>
                </p:cNvSpPr>
                <p:nvPr/>
              </p:nvSpPr>
              <p:spPr bwMode="auto">
                <a:xfrm>
                  <a:off x="2403" y="3231"/>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2" name="Freeform 2634"/>
                <p:cNvSpPr>
                  <a:spLocks/>
                </p:cNvSpPr>
                <p:nvPr/>
              </p:nvSpPr>
              <p:spPr bwMode="auto">
                <a:xfrm>
                  <a:off x="2404" y="3232"/>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3" name="Freeform 2635"/>
                <p:cNvSpPr>
                  <a:spLocks/>
                </p:cNvSpPr>
                <p:nvPr/>
              </p:nvSpPr>
              <p:spPr bwMode="auto">
                <a:xfrm>
                  <a:off x="2406" y="3233"/>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4" name="Freeform 2636"/>
                <p:cNvSpPr>
                  <a:spLocks/>
                </p:cNvSpPr>
                <p:nvPr/>
              </p:nvSpPr>
              <p:spPr bwMode="auto">
                <a:xfrm>
                  <a:off x="2408" y="3234"/>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5" name="Freeform 2637"/>
                <p:cNvSpPr>
                  <a:spLocks/>
                </p:cNvSpPr>
                <p:nvPr/>
              </p:nvSpPr>
              <p:spPr bwMode="auto">
                <a:xfrm>
                  <a:off x="2410" y="3236"/>
                  <a:ext cx="2" cy="1"/>
                </a:xfrm>
                <a:custGeom>
                  <a:avLst/>
                  <a:gdLst>
                    <a:gd name="T0" fmla="*/ 0 w 1"/>
                    <a:gd name="T1" fmla="*/ 0 h 2"/>
                    <a:gd name="T2" fmla="*/ 512 w 1"/>
                    <a:gd name="T3" fmla="*/ 0 h 2"/>
                    <a:gd name="T4" fmla="*/ 512 w 1"/>
                    <a:gd name="T5" fmla="*/ 1 h 2"/>
                    <a:gd name="T6" fmla="*/ 512 w 1"/>
                    <a:gd name="T7" fmla="*/ 0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0"/>
                      </a:lnTo>
                      <a:lnTo>
                        <a:pt x="1" y="2"/>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6" name="Freeform 2638"/>
                <p:cNvSpPr>
                  <a:spLocks/>
                </p:cNvSpPr>
                <p:nvPr/>
              </p:nvSpPr>
              <p:spPr bwMode="auto">
                <a:xfrm>
                  <a:off x="2412" y="323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7" name="Freeform 2639"/>
                <p:cNvSpPr>
                  <a:spLocks/>
                </p:cNvSpPr>
                <p:nvPr/>
              </p:nvSpPr>
              <p:spPr bwMode="auto">
                <a:xfrm>
                  <a:off x="2413"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8" name="Freeform 2640"/>
                <p:cNvSpPr>
                  <a:spLocks/>
                </p:cNvSpPr>
                <p:nvPr/>
              </p:nvSpPr>
              <p:spPr bwMode="auto">
                <a:xfrm>
                  <a:off x="2415" y="3239"/>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69" name="Freeform 2641"/>
                <p:cNvSpPr>
                  <a:spLocks/>
                </p:cNvSpPr>
                <p:nvPr/>
              </p:nvSpPr>
              <p:spPr bwMode="auto">
                <a:xfrm>
                  <a:off x="2417"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0" name="Freeform 2642"/>
                <p:cNvSpPr>
                  <a:spLocks/>
                </p:cNvSpPr>
                <p:nvPr/>
              </p:nvSpPr>
              <p:spPr bwMode="auto">
                <a:xfrm>
                  <a:off x="2419"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1" name="Freeform 2643"/>
                <p:cNvSpPr>
                  <a:spLocks/>
                </p:cNvSpPr>
                <p:nvPr/>
              </p:nvSpPr>
              <p:spPr bwMode="auto">
                <a:xfrm>
                  <a:off x="2421" y="3241"/>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2" name="Freeform 2644"/>
                <p:cNvSpPr>
                  <a:spLocks/>
                </p:cNvSpPr>
                <p:nvPr/>
              </p:nvSpPr>
              <p:spPr bwMode="auto">
                <a:xfrm>
                  <a:off x="242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3" name="Freeform 2645"/>
                <p:cNvSpPr>
                  <a:spLocks/>
                </p:cNvSpPr>
                <p:nvPr/>
              </p:nvSpPr>
              <p:spPr bwMode="auto">
                <a:xfrm>
                  <a:off x="242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4" name="Freeform 2646"/>
                <p:cNvSpPr>
                  <a:spLocks/>
                </p:cNvSpPr>
                <p:nvPr/>
              </p:nvSpPr>
              <p:spPr bwMode="auto">
                <a:xfrm>
                  <a:off x="242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5" name="Freeform 2647"/>
                <p:cNvSpPr>
                  <a:spLocks/>
                </p:cNvSpPr>
                <p:nvPr/>
              </p:nvSpPr>
              <p:spPr bwMode="auto">
                <a:xfrm>
                  <a:off x="242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6" name="Freeform 2648"/>
                <p:cNvSpPr>
                  <a:spLocks/>
                </p:cNvSpPr>
                <p:nvPr/>
              </p:nvSpPr>
              <p:spPr bwMode="auto">
                <a:xfrm>
                  <a:off x="2430" y="3242"/>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7" name="Freeform 2649"/>
                <p:cNvSpPr>
                  <a:spLocks/>
                </p:cNvSpPr>
                <p:nvPr/>
              </p:nvSpPr>
              <p:spPr bwMode="auto">
                <a:xfrm>
                  <a:off x="243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8" name="Freeform 2650"/>
                <p:cNvSpPr>
                  <a:spLocks/>
                </p:cNvSpPr>
                <p:nvPr/>
              </p:nvSpPr>
              <p:spPr bwMode="auto">
                <a:xfrm>
                  <a:off x="243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79" name="Freeform 2651"/>
                <p:cNvSpPr>
                  <a:spLocks/>
                </p:cNvSpPr>
                <p:nvPr/>
              </p:nvSpPr>
              <p:spPr bwMode="auto">
                <a:xfrm>
                  <a:off x="2437"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0" name="Freeform 2652"/>
                <p:cNvSpPr>
                  <a:spLocks/>
                </p:cNvSpPr>
                <p:nvPr/>
              </p:nvSpPr>
              <p:spPr bwMode="auto">
                <a:xfrm>
                  <a:off x="2440"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1" name="Freeform 2653"/>
                <p:cNvSpPr>
                  <a:spLocks/>
                </p:cNvSpPr>
                <p:nvPr/>
              </p:nvSpPr>
              <p:spPr bwMode="auto">
                <a:xfrm>
                  <a:off x="2448"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2" name="Freeform 2654"/>
                <p:cNvSpPr>
                  <a:spLocks/>
                </p:cNvSpPr>
                <p:nvPr/>
              </p:nvSpPr>
              <p:spPr bwMode="auto">
                <a:xfrm>
                  <a:off x="245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3" name="Freeform 2655"/>
                <p:cNvSpPr>
                  <a:spLocks/>
                </p:cNvSpPr>
                <p:nvPr/>
              </p:nvSpPr>
              <p:spPr bwMode="auto">
                <a:xfrm>
                  <a:off x="2458" y="3238"/>
                  <a:ext cx="31" cy="5"/>
                </a:xfrm>
                <a:custGeom>
                  <a:avLst/>
                  <a:gdLst>
                    <a:gd name="T0" fmla="*/ 0 w 17"/>
                    <a:gd name="T1" fmla="*/ 5 h 5"/>
                    <a:gd name="T2" fmla="*/ 266 w 17"/>
                    <a:gd name="T3" fmla="*/ 5 h 5"/>
                    <a:gd name="T4" fmla="*/ 266 w 17"/>
                    <a:gd name="T5" fmla="*/ 5 h 5"/>
                    <a:gd name="T6" fmla="*/ 266 w 17"/>
                    <a:gd name="T7" fmla="*/ 5 h 5"/>
                    <a:gd name="T8" fmla="*/ 485 w 17"/>
                    <a:gd name="T9" fmla="*/ 5 h 5"/>
                    <a:gd name="T10" fmla="*/ 485 w 17"/>
                    <a:gd name="T11" fmla="*/ 5 h 5"/>
                    <a:gd name="T12" fmla="*/ 485 w 17"/>
                    <a:gd name="T13" fmla="*/ 5 h 5"/>
                    <a:gd name="T14" fmla="*/ 589 w 17"/>
                    <a:gd name="T15" fmla="*/ 5 h 5"/>
                    <a:gd name="T16" fmla="*/ 589 w 17"/>
                    <a:gd name="T17" fmla="*/ 5 h 5"/>
                    <a:gd name="T18" fmla="*/ 589 w 17"/>
                    <a:gd name="T19" fmla="*/ 5 h 5"/>
                    <a:gd name="T20" fmla="*/ 884 w 17"/>
                    <a:gd name="T21" fmla="*/ 5 h 5"/>
                    <a:gd name="T22" fmla="*/ 884 w 17"/>
                    <a:gd name="T23" fmla="*/ 5 h 5"/>
                    <a:gd name="T24" fmla="*/ 884 w 17"/>
                    <a:gd name="T25" fmla="*/ 4 h 5"/>
                    <a:gd name="T26" fmla="*/ 1074 w 17"/>
                    <a:gd name="T27" fmla="*/ 4 h 5"/>
                    <a:gd name="T28" fmla="*/ 1074 w 17"/>
                    <a:gd name="T29" fmla="*/ 4 h 5"/>
                    <a:gd name="T30" fmla="*/ 1074 w 17"/>
                    <a:gd name="T31" fmla="*/ 4 h 5"/>
                    <a:gd name="T32" fmla="*/ 1328 w 17"/>
                    <a:gd name="T33" fmla="*/ 4 h 5"/>
                    <a:gd name="T34" fmla="*/ 1328 w 17"/>
                    <a:gd name="T35" fmla="*/ 4 h 5"/>
                    <a:gd name="T36" fmla="*/ 1328 w 17"/>
                    <a:gd name="T37" fmla="*/ 4 h 5"/>
                    <a:gd name="T38" fmla="*/ 1612 w 17"/>
                    <a:gd name="T39" fmla="*/ 4 h 5"/>
                    <a:gd name="T40" fmla="*/ 1612 w 17"/>
                    <a:gd name="T41" fmla="*/ 4 h 5"/>
                    <a:gd name="T42" fmla="*/ 1612 w 17"/>
                    <a:gd name="T43" fmla="*/ 4 h 5"/>
                    <a:gd name="T44" fmla="*/ 1789 w 17"/>
                    <a:gd name="T45" fmla="*/ 4 h 5"/>
                    <a:gd name="T46" fmla="*/ 1789 w 17"/>
                    <a:gd name="T47" fmla="*/ 4 h 5"/>
                    <a:gd name="T48" fmla="*/ 1789 w 17"/>
                    <a:gd name="T49" fmla="*/ 4 h 5"/>
                    <a:gd name="T50" fmla="*/ 1958 w 17"/>
                    <a:gd name="T51" fmla="*/ 3 h 5"/>
                    <a:gd name="T52" fmla="*/ 1958 w 17"/>
                    <a:gd name="T53" fmla="*/ 3 h 5"/>
                    <a:gd name="T54" fmla="*/ 1958 w 17"/>
                    <a:gd name="T55" fmla="*/ 3 h 5"/>
                    <a:gd name="T56" fmla="*/ 2201 w 17"/>
                    <a:gd name="T57" fmla="*/ 3 h 5"/>
                    <a:gd name="T58" fmla="*/ 2201 w 17"/>
                    <a:gd name="T59" fmla="*/ 3 h 5"/>
                    <a:gd name="T60" fmla="*/ 2201 w 17"/>
                    <a:gd name="T61" fmla="*/ 3 h 5"/>
                    <a:gd name="T62" fmla="*/ 2422 w 17"/>
                    <a:gd name="T63" fmla="*/ 2 h 5"/>
                    <a:gd name="T64" fmla="*/ 2422 w 17"/>
                    <a:gd name="T65" fmla="*/ 2 h 5"/>
                    <a:gd name="T66" fmla="*/ 2422 w 17"/>
                    <a:gd name="T67" fmla="*/ 2 h 5"/>
                    <a:gd name="T68" fmla="*/ 2686 w 17"/>
                    <a:gd name="T69" fmla="*/ 2 h 5"/>
                    <a:gd name="T70" fmla="*/ 2686 w 17"/>
                    <a:gd name="T71" fmla="*/ 2 h 5"/>
                    <a:gd name="T72" fmla="*/ 2686 w 17"/>
                    <a:gd name="T73" fmla="*/ 1 h 5"/>
                    <a:gd name="T74" fmla="*/ 2940 w 17"/>
                    <a:gd name="T75" fmla="*/ 1 h 5"/>
                    <a:gd name="T76" fmla="*/ 2940 w 17"/>
                    <a:gd name="T77" fmla="*/ 1 h 5"/>
                    <a:gd name="T78" fmla="*/ 2940 w 17"/>
                    <a:gd name="T79" fmla="*/ 1 h 5"/>
                    <a:gd name="T80" fmla="*/ 3166 w 17"/>
                    <a:gd name="T81" fmla="*/ 1 h 5"/>
                    <a:gd name="T82" fmla="*/ 3166 w 17"/>
                    <a:gd name="T83" fmla="*/ 1 h 5"/>
                    <a:gd name="T84" fmla="*/ 3166 w 17"/>
                    <a:gd name="T85" fmla="*/ 0 h 5"/>
                    <a:gd name="T86" fmla="*/ 3262 w 17"/>
                    <a:gd name="T87" fmla="*/ 0 h 5"/>
                    <a:gd name="T88" fmla="*/ 3262 w 17"/>
                    <a:gd name="T89" fmla="*/ 0 h 5"/>
                    <a:gd name="T90" fmla="*/ 3262 w 17"/>
                    <a:gd name="T91" fmla="*/ 0 h 5"/>
                    <a:gd name="T92" fmla="*/ 3570 w 17"/>
                    <a:gd name="T93" fmla="*/ 0 h 5"/>
                    <a:gd name="T94" fmla="*/ 3570 w 17"/>
                    <a:gd name="T95" fmla="*/ 0 h 5"/>
                    <a:gd name="T96" fmla="*/ 3570 w 17"/>
                    <a:gd name="T97" fmla="*/ 0 h 5"/>
                    <a:gd name="T98" fmla="*/ 3828 w 17"/>
                    <a:gd name="T99" fmla="*/ 0 h 5"/>
                    <a:gd name="T100" fmla="*/ 3828 w 17"/>
                    <a:gd name="T101" fmla="*/ 0 h 5"/>
                    <a:gd name="T102" fmla="*/ 3828 w 17"/>
                    <a:gd name="T103" fmla="*/ 0 h 5"/>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 h="5">
                      <a:moveTo>
                        <a:pt x="0" y="5"/>
                      </a:moveTo>
                      <a:lnTo>
                        <a:pt x="1" y="5"/>
                      </a:lnTo>
                      <a:lnTo>
                        <a:pt x="2" y="5"/>
                      </a:lnTo>
                      <a:lnTo>
                        <a:pt x="3" y="5"/>
                      </a:lnTo>
                      <a:lnTo>
                        <a:pt x="4" y="5"/>
                      </a:lnTo>
                      <a:lnTo>
                        <a:pt x="4" y="4"/>
                      </a:lnTo>
                      <a:lnTo>
                        <a:pt x="5" y="4"/>
                      </a:lnTo>
                      <a:lnTo>
                        <a:pt x="6" y="4"/>
                      </a:lnTo>
                      <a:lnTo>
                        <a:pt x="7" y="4"/>
                      </a:lnTo>
                      <a:lnTo>
                        <a:pt x="8" y="4"/>
                      </a:lnTo>
                      <a:lnTo>
                        <a:pt x="9" y="3"/>
                      </a:lnTo>
                      <a:lnTo>
                        <a:pt x="10" y="3"/>
                      </a:lnTo>
                      <a:lnTo>
                        <a:pt x="11" y="2"/>
                      </a:lnTo>
                      <a:lnTo>
                        <a:pt x="12" y="2"/>
                      </a:lnTo>
                      <a:lnTo>
                        <a:pt x="12" y="1"/>
                      </a:lnTo>
                      <a:lnTo>
                        <a:pt x="13" y="1"/>
                      </a:lnTo>
                      <a:lnTo>
                        <a:pt x="14" y="1"/>
                      </a:lnTo>
                      <a:lnTo>
                        <a:pt x="14" y="0"/>
                      </a:lnTo>
                      <a:lnTo>
                        <a:pt x="15" y="0"/>
                      </a:lnTo>
                      <a:lnTo>
                        <a:pt x="16" y="0"/>
                      </a:lnTo>
                      <a:lnTo>
                        <a:pt x="1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4" name="Freeform 2656"/>
                <p:cNvSpPr>
                  <a:spLocks/>
                </p:cNvSpPr>
                <p:nvPr/>
              </p:nvSpPr>
              <p:spPr bwMode="auto">
                <a:xfrm>
                  <a:off x="2489" y="3238"/>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5" name="Freeform 2657"/>
                <p:cNvSpPr>
                  <a:spLocks/>
                </p:cNvSpPr>
                <p:nvPr/>
              </p:nvSpPr>
              <p:spPr bwMode="auto">
                <a:xfrm>
                  <a:off x="2491" y="3238"/>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6" name="Freeform 2658"/>
                <p:cNvSpPr>
                  <a:spLocks/>
                </p:cNvSpPr>
                <p:nvPr/>
              </p:nvSpPr>
              <p:spPr bwMode="auto">
                <a:xfrm>
                  <a:off x="2493" y="323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7" name="Freeform 2659"/>
                <p:cNvSpPr>
                  <a:spLocks/>
                </p:cNvSpPr>
                <p:nvPr/>
              </p:nvSpPr>
              <p:spPr bwMode="auto">
                <a:xfrm>
                  <a:off x="2494" y="3238"/>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8" name="Freeform 2660"/>
                <p:cNvSpPr>
                  <a:spLocks/>
                </p:cNvSpPr>
                <p:nvPr/>
              </p:nvSpPr>
              <p:spPr bwMode="auto">
                <a:xfrm>
                  <a:off x="2496"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89" name="Freeform 2661"/>
                <p:cNvSpPr>
                  <a:spLocks/>
                </p:cNvSpPr>
                <p:nvPr/>
              </p:nvSpPr>
              <p:spPr bwMode="auto">
                <a:xfrm>
                  <a:off x="2498"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0" name="Freeform 2662"/>
                <p:cNvSpPr>
                  <a:spLocks/>
                </p:cNvSpPr>
                <p:nvPr/>
              </p:nvSpPr>
              <p:spPr bwMode="auto">
                <a:xfrm>
                  <a:off x="2500"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1" name="Freeform 2663"/>
                <p:cNvSpPr>
                  <a:spLocks/>
                </p:cNvSpPr>
                <p:nvPr/>
              </p:nvSpPr>
              <p:spPr bwMode="auto">
                <a:xfrm>
                  <a:off x="2502" y="324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2" name="Freeform 2664"/>
                <p:cNvSpPr>
                  <a:spLocks/>
                </p:cNvSpPr>
                <p:nvPr/>
              </p:nvSpPr>
              <p:spPr bwMode="auto">
                <a:xfrm>
                  <a:off x="250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3" name="Freeform 2665"/>
                <p:cNvSpPr>
                  <a:spLocks/>
                </p:cNvSpPr>
                <p:nvPr/>
              </p:nvSpPr>
              <p:spPr bwMode="auto">
                <a:xfrm>
                  <a:off x="2505"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4" name="Freeform 2666"/>
                <p:cNvSpPr>
                  <a:spLocks/>
                </p:cNvSpPr>
                <p:nvPr/>
              </p:nvSpPr>
              <p:spPr bwMode="auto">
                <a:xfrm>
                  <a:off x="250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5" name="Freeform 2667"/>
                <p:cNvSpPr>
                  <a:spLocks/>
                </p:cNvSpPr>
                <p:nvPr/>
              </p:nvSpPr>
              <p:spPr bwMode="auto">
                <a:xfrm>
                  <a:off x="250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6" name="Freeform 2668"/>
                <p:cNvSpPr>
                  <a:spLocks/>
                </p:cNvSpPr>
                <p:nvPr/>
              </p:nvSpPr>
              <p:spPr bwMode="auto">
                <a:xfrm>
                  <a:off x="2511"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7" name="Freeform 2669"/>
                <p:cNvSpPr>
                  <a:spLocks/>
                </p:cNvSpPr>
                <p:nvPr/>
              </p:nvSpPr>
              <p:spPr bwMode="auto">
                <a:xfrm>
                  <a:off x="251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8" name="Freeform 2670"/>
                <p:cNvSpPr>
                  <a:spLocks/>
                </p:cNvSpPr>
                <p:nvPr/>
              </p:nvSpPr>
              <p:spPr bwMode="auto">
                <a:xfrm>
                  <a:off x="2514" y="3242"/>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199" name="Freeform 2671"/>
                <p:cNvSpPr>
                  <a:spLocks/>
                </p:cNvSpPr>
                <p:nvPr/>
              </p:nvSpPr>
              <p:spPr bwMode="auto">
                <a:xfrm>
                  <a:off x="2516"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0" name="Freeform 2672"/>
                <p:cNvSpPr>
                  <a:spLocks/>
                </p:cNvSpPr>
                <p:nvPr/>
              </p:nvSpPr>
              <p:spPr bwMode="auto">
                <a:xfrm>
                  <a:off x="252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1" name="Freeform 2673"/>
                <p:cNvSpPr>
                  <a:spLocks/>
                </p:cNvSpPr>
                <p:nvPr/>
              </p:nvSpPr>
              <p:spPr bwMode="auto">
                <a:xfrm>
                  <a:off x="252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2" name="Freeform 2674"/>
                <p:cNvSpPr>
                  <a:spLocks/>
                </p:cNvSpPr>
                <p:nvPr/>
              </p:nvSpPr>
              <p:spPr bwMode="auto">
                <a:xfrm>
                  <a:off x="2527"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3" name="Freeform 2675"/>
                <p:cNvSpPr>
                  <a:spLocks/>
                </p:cNvSpPr>
                <p:nvPr/>
              </p:nvSpPr>
              <p:spPr bwMode="auto">
                <a:xfrm>
                  <a:off x="253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4" name="Freeform 2676"/>
                <p:cNvSpPr>
                  <a:spLocks/>
                </p:cNvSpPr>
                <p:nvPr/>
              </p:nvSpPr>
              <p:spPr bwMode="auto">
                <a:xfrm>
                  <a:off x="2532"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5" name="Freeform 2677"/>
                <p:cNvSpPr>
                  <a:spLocks/>
                </p:cNvSpPr>
                <p:nvPr/>
              </p:nvSpPr>
              <p:spPr bwMode="auto">
                <a:xfrm>
                  <a:off x="2543" y="3238"/>
                  <a:ext cx="38" cy="5"/>
                </a:xfrm>
                <a:custGeom>
                  <a:avLst/>
                  <a:gdLst>
                    <a:gd name="T0" fmla="*/ 255 w 21"/>
                    <a:gd name="T1" fmla="*/ 5 h 5"/>
                    <a:gd name="T2" fmla="*/ 255 w 21"/>
                    <a:gd name="T3" fmla="*/ 5 h 5"/>
                    <a:gd name="T4" fmla="*/ 461 w 21"/>
                    <a:gd name="T5" fmla="*/ 5 h 5"/>
                    <a:gd name="T6" fmla="*/ 557 w 21"/>
                    <a:gd name="T7" fmla="*/ 5 h 5"/>
                    <a:gd name="T8" fmla="*/ 557 w 21"/>
                    <a:gd name="T9" fmla="*/ 5 h 5"/>
                    <a:gd name="T10" fmla="*/ 834 w 21"/>
                    <a:gd name="T11" fmla="*/ 5 h 5"/>
                    <a:gd name="T12" fmla="*/ 1008 w 21"/>
                    <a:gd name="T13" fmla="*/ 5 h 5"/>
                    <a:gd name="T14" fmla="*/ 1008 w 21"/>
                    <a:gd name="T15" fmla="*/ 5 h 5"/>
                    <a:gd name="T16" fmla="*/ 1267 w 21"/>
                    <a:gd name="T17" fmla="*/ 5 h 5"/>
                    <a:gd name="T18" fmla="*/ 1509 w 21"/>
                    <a:gd name="T19" fmla="*/ 5 h 5"/>
                    <a:gd name="T20" fmla="*/ 1509 w 21"/>
                    <a:gd name="T21" fmla="*/ 5 h 5"/>
                    <a:gd name="T22" fmla="*/ 1574 w 21"/>
                    <a:gd name="T23" fmla="*/ 5 h 5"/>
                    <a:gd name="T24" fmla="*/ 1824 w 21"/>
                    <a:gd name="T25" fmla="*/ 5 h 5"/>
                    <a:gd name="T26" fmla="*/ 1824 w 21"/>
                    <a:gd name="T27" fmla="*/ 4 h 5"/>
                    <a:gd name="T28" fmla="*/ 2108 w 21"/>
                    <a:gd name="T29" fmla="*/ 4 h 5"/>
                    <a:gd name="T30" fmla="*/ 2293 w 21"/>
                    <a:gd name="T31" fmla="*/ 4 h 5"/>
                    <a:gd name="T32" fmla="*/ 2293 w 21"/>
                    <a:gd name="T33" fmla="*/ 4 h 5"/>
                    <a:gd name="T34" fmla="*/ 2519 w 21"/>
                    <a:gd name="T35" fmla="*/ 4 h 5"/>
                    <a:gd name="T36" fmla="*/ 2731 w 21"/>
                    <a:gd name="T37" fmla="*/ 4 h 5"/>
                    <a:gd name="T38" fmla="*/ 2731 w 21"/>
                    <a:gd name="T39" fmla="*/ 3 h 5"/>
                    <a:gd name="T40" fmla="*/ 2848 w 21"/>
                    <a:gd name="T41" fmla="*/ 3 h 5"/>
                    <a:gd name="T42" fmla="*/ 3123 w 21"/>
                    <a:gd name="T43" fmla="*/ 3 h 5"/>
                    <a:gd name="T44" fmla="*/ 3123 w 21"/>
                    <a:gd name="T45" fmla="*/ 3 h 5"/>
                    <a:gd name="T46" fmla="*/ 3301 w 21"/>
                    <a:gd name="T47" fmla="*/ 2 h 5"/>
                    <a:gd name="T48" fmla="*/ 3550 w 21"/>
                    <a:gd name="T49" fmla="*/ 2 h 5"/>
                    <a:gd name="T50" fmla="*/ 3550 w 21"/>
                    <a:gd name="T51" fmla="*/ 1 h 5"/>
                    <a:gd name="T52" fmla="*/ 3814 w 21"/>
                    <a:gd name="T53" fmla="*/ 1 h 5"/>
                    <a:gd name="T54" fmla="*/ 3936 w 21"/>
                    <a:gd name="T55" fmla="*/ 1 h 5"/>
                    <a:gd name="T56" fmla="*/ 3936 w 21"/>
                    <a:gd name="T57" fmla="*/ 1 h 5"/>
                    <a:gd name="T58" fmla="*/ 4149 w 21"/>
                    <a:gd name="T59" fmla="*/ 0 h 5"/>
                    <a:gd name="T60" fmla="*/ 4384 w 21"/>
                    <a:gd name="T61" fmla="*/ 0 h 5"/>
                    <a:gd name="T62" fmla="*/ 4384 w 21"/>
                    <a:gd name="T63" fmla="*/ 0 h 5"/>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21" h="5">
                      <a:moveTo>
                        <a:pt x="0" y="5"/>
                      </a:moveTo>
                      <a:lnTo>
                        <a:pt x="1" y="5"/>
                      </a:lnTo>
                      <a:lnTo>
                        <a:pt x="2" y="5"/>
                      </a:lnTo>
                      <a:lnTo>
                        <a:pt x="3" y="5"/>
                      </a:lnTo>
                      <a:lnTo>
                        <a:pt x="4" y="5"/>
                      </a:lnTo>
                      <a:lnTo>
                        <a:pt x="5" y="5"/>
                      </a:lnTo>
                      <a:lnTo>
                        <a:pt x="6" y="5"/>
                      </a:lnTo>
                      <a:lnTo>
                        <a:pt x="7" y="5"/>
                      </a:lnTo>
                      <a:lnTo>
                        <a:pt x="8" y="5"/>
                      </a:lnTo>
                      <a:lnTo>
                        <a:pt x="9" y="5"/>
                      </a:lnTo>
                      <a:lnTo>
                        <a:pt x="9" y="4"/>
                      </a:lnTo>
                      <a:lnTo>
                        <a:pt x="10" y="4"/>
                      </a:lnTo>
                      <a:lnTo>
                        <a:pt x="11" y="4"/>
                      </a:lnTo>
                      <a:lnTo>
                        <a:pt x="12" y="4"/>
                      </a:lnTo>
                      <a:lnTo>
                        <a:pt x="13" y="4"/>
                      </a:lnTo>
                      <a:lnTo>
                        <a:pt x="13" y="3"/>
                      </a:lnTo>
                      <a:lnTo>
                        <a:pt x="14" y="3"/>
                      </a:lnTo>
                      <a:lnTo>
                        <a:pt x="15" y="3"/>
                      </a:lnTo>
                      <a:lnTo>
                        <a:pt x="16" y="2"/>
                      </a:lnTo>
                      <a:lnTo>
                        <a:pt x="17" y="2"/>
                      </a:lnTo>
                      <a:lnTo>
                        <a:pt x="17" y="1"/>
                      </a:lnTo>
                      <a:lnTo>
                        <a:pt x="18" y="1"/>
                      </a:lnTo>
                      <a:lnTo>
                        <a:pt x="19" y="1"/>
                      </a:lnTo>
                      <a:lnTo>
                        <a:pt x="20" y="0"/>
                      </a:lnTo>
                      <a:lnTo>
                        <a:pt x="2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6" name="Freeform 2678"/>
                <p:cNvSpPr>
                  <a:spLocks/>
                </p:cNvSpPr>
                <p:nvPr/>
              </p:nvSpPr>
              <p:spPr bwMode="auto">
                <a:xfrm>
                  <a:off x="2581" y="3238"/>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7" name="Freeform 2679"/>
                <p:cNvSpPr>
                  <a:spLocks/>
                </p:cNvSpPr>
                <p:nvPr/>
              </p:nvSpPr>
              <p:spPr bwMode="auto">
                <a:xfrm>
                  <a:off x="2583" y="3238"/>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8" name="Freeform 2680"/>
                <p:cNvSpPr>
                  <a:spLocks/>
                </p:cNvSpPr>
                <p:nvPr/>
              </p:nvSpPr>
              <p:spPr bwMode="auto">
                <a:xfrm>
                  <a:off x="2584"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09" name="Freeform 2681"/>
                <p:cNvSpPr>
                  <a:spLocks/>
                </p:cNvSpPr>
                <p:nvPr/>
              </p:nvSpPr>
              <p:spPr bwMode="auto">
                <a:xfrm>
                  <a:off x="2586"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210" name="Freeform 2682"/>
                <p:cNvSpPr>
                  <a:spLocks/>
                </p:cNvSpPr>
                <p:nvPr/>
              </p:nvSpPr>
              <p:spPr bwMode="auto">
                <a:xfrm>
                  <a:off x="2588"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9602" name="Group 2884"/>
              <p:cNvGrpSpPr>
                <a:grpSpLocks/>
              </p:cNvGrpSpPr>
              <p:nvPr/>
            </p:nvGrpSpPr>
            <p:grpSpPr bwMode="auto">
              <a:xfrm>
                <a:off x="2590" y="3167"/>
                <a:ext cx="971" cy="77"/>
                <a:chOff x="2590" y="3167"/>
                <a:chExt cx="971" cy="77"/>
              </a:xfrm>
            </p:grpSpPr>
            <p:sp>
              <p:nvSpPr>
                <p:cNvPr id="9804" name="Freeform 2684"/>
                <p:cNvSpPr>
                  <a:spLocks/>
                </p:cNvSpPr>
                <p:nvPr/>
              </p:nvSpPr>
              <p:spPr bwMode="auto">
                <a:xfrm>
                  <a:off x="2590" y="324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5" name="Freeform 2685"/>
                <p:cNvSpPr>
                  <a:spLocks/>
                </p:cNvSpPr>
                <p:nvPr/>
              </p:nvSpPr>
              <p:spPr bwMode="auto">
                <a:xfrm>
                  <a:off x="2592"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6" name="Freeform 2686"/>
                <p:cNvSpPr>
                  <a:spLocks/>
                </p:cNvSpPr>
                <p:nvPr/>
              </p:nvSpPr>
              <p:spPr bwMode="auto">
                <a:xfrm>
                  <a:off x="259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7" name="Freeform 2687"/>
                <p:cNvSpPr>
                  <a:spLocks/>
                </p:cNvSpPr>
                <p:nvPr/>
              </p:nvSpPr>
              <p:spPr bwMode="auto">
                <a:xfrm>
                  <a:off x="2595"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8" name="Freeform 2688"/>
                <p:cNvSpPr>
                  <a:spLocks/>
                </p:cNvSpPr>
                <p:nvPr/>
              </p:nvSpPr>
              <p:spPr bwMode="auto">
                <a:xfrm>
                  <a:off x="259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9" name="Freeform 2689"/>
                <p:cNvSpPr>
                  <a:spLocks/>
                </p:cNvSpPr>
                <p:nvPr/>
              </p:nvSpPr>
              <p:spPr bwMode="auto">
                <a:xfrm>
                  <a:off x="259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0" name="Freeform 2690"/>
                <p:cNvSpPr>
                  <a:spLocks/>
                </p:cNvSpPr>
                <p:nvPr/>
              </p:nvSpPr>
              <p:spPr bwMode="auto">
                <a:xfrm>
                  <a:off x="2601"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1" name="Freeform 2691"/>
                <p:cNvSpPr>
                  <a:spLocks/>
                </p:cNvSpPr>
                <p:nvPr/>
              </p:nvSpPr>
              <p:spPr bwMode="auto">
                <a:xfrm>
                  <a:off x="2602"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2" name="Freeform 2692"/>
                <p:cNvSpPr>
                  <a:spLocks/>
                </p:cNvSpPr>
                <p:nvPr/>
              </p:nvSpPr>
              <p:spPr bwMode="auto">
                <a:xfrm>
                  <a:off x="260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3" name="Freeform 2693"/>
                <p:cNvSpPr>
                  <a:spLocks/>
                </p:cNvSpPr>
                <p:nvPr/>
              </p:nvSpPr>
              <p:spPr bwMode="auto">
                <a:xfrm>
                  <a:off x="260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4" name="Freeform 2694"/>
                <p:cNvSpPr>
                  <a:spLocks/>
                </p:cNvSpPr>
                <p:nvPr/>
              </p:nvSpPr>
              <p:spPr bwMode="auto">
                <a:xfrm>
                  <a:off x="260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5" name="Freeform 2695"/>
                <p:cNvSpPr>
                  <a:spLocks/>
                </p:cNvSpPr>
                <p:nvPr/>
              </p:nvSpPr>
              <p:spPr bwMode="auto">
                <a:xfrm>
                  <a:off x="2610"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6" name="Freeform 2696"/>
                <p:cNvSpPr>
                  <a:spLocks/>
                </p:cNvSpPr>
                <p:nvPr/>
              </p:nvSpPr>
              <p:spPr bwMode="auto">
                <a:xfrm>
                  <a:off x="2620"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7" name="Freeform 2697"/>
                <p:cNvSpPr>
                  <a:spLocks/>
                </p:cNvSpPr>
                <p:nvPr/>
              </p:nvSpPr>
              <p:spPr bwMode="auto">
                <a:xfrm>
                  <a:off x="2629"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8" name="Freeform 2698"/>
                <p:cNvSpPr>
                  <a:spLocks/>
                </p:cNvSpPr>
                <p:nvPr/>
              </p:nvSpPr>
              <p:spPr bwMode="auto">
                <a:xfrm>
                  <a:off x="2635"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19" name="Freeform 2699"/>
                <p:cNvSpPr>
                  <a:spLocks/>
                </p:cNvSpPr>
                <p:nvPr/>
              </p:nvSpPr>
              <p:spPr bwMode="auto">
                <a:xfrm>
                  <a:off x="263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0" name="Freeform 2700"/>
                <p:cNvSpPr>
                  <a:spLocks/>
                </p:cNvSpPr>
                <p:nvPr/>
              </p:nvSpPr>
              <p:spPr bwMode="auto">
                <a:xfrm>
                  <a:off x="2644"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1" name="Freeform 2701"/>
                <p:cNvSpPr>
                  <a:spLocks/>
                </p:cNvSpPr>
                <p:nvPr/>
              </p:nvSpPr>
              <p:spPr bwMode="auto">
                <a:xfrm>
                  <a:off x="2653"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2" name="Freeform 2702"/>
                <p:cNvSpPr>
                  <a:spLocks/>
                </p:cNvSpPr>
                <p:nvPr/>
              </p:nvSpPr>
              <p:spPr bwMode="auto">
                <a:xfrm>
                  <a:off x="2654"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3" name="Freeform 2703"/>
                <p:cNvSpPr>
                  <a:spLocks/>
                </p:cNvSpPr>
                <p:nvPr/>
              </p:nvSpPr>
              <p:spPr bwMode="auto">
                <a:xfrm>
                  <a:off x="265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4" name="Freeform 2704"/>
                <p:cNvSpPr>
                  <a:spLocks/>
                </p:cNvSpPr>
                <p:nvPr/>
              </p:nvSpPr>
              <p:spPr bwMode="auto">
                <a:xfrm>
                  <a:off x="2662"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5" name="Freeform 2705"/>
                <p:cNvSpPr>
                  <a:spLocks/>
                </p:cNvSpPr>
                <p:nvPr/>
              </p:nvSpPr>
              <p:spPr bwMode="auto">
                <a:xfrm>
                  <a:off x="2669"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6" name="Freeform 2706"/>
                <p:cNvSpPr>
                  <a:spLocks/>
                </p:cNvSpPr>
                <p:nvPr/>
              </p:nvSpPr>
              <p:spPr bwMode="auto">
                <a:xfrm>
                  <a:off x="2672"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7" name="Freeform 2707"/>
                <p:cNvSpPr>
                  <a:spLocks/>
                </p:cNvSpPr>
                <p:nvPr/>
              </p:nvSpPr>
              <p:spPr bwMode="auto">
                <a:xfrm>
                  <a:off x="2681"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8" name="Freeform 2708"/>
                <p:cNvSpPr>
                  <a:spLocks/>
                </p:cNvSpPr>
                <p:nvPr/>
              </p:nvSpPr>
              <p:spPr bwMode="auto">
                <a:xfrm>
                  <a:off x="268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29" name="Freeform 2709"/>
                <p:cNvSpPr>
                  <a:spLocks/>
                </p:cNvSpPr>
                <p:nvPr/>
              </p:nvSpPr>
              <p:spPr bwMode="auto">
                <a:xfrm>
                  <a:off x="2689" y="3240"/>
                  <a:ext cx="34" cy="3"/>
                </a:xfrm>
                <a:custGeom>
                  <a:avLst/>
                  <a:gdLst>
                    <a:gd name="T0" fmla="*/ 0 w 19"/>
                    <a:gd name="T1" fmla="*/ 3 h 3"/>
                    <a:gd name="T2" fmla="*/ 234 w 19"/>
                    <a:gd name="T3" fmla="*/ 3 h 3"/>
                    <a:gd name="T4" fmla="*/ 234 w 19"/>
                    <a:gd name="T5" fmla="*/ 3 h 3"/>
                    <a:gd name="T6" fmla="*/ 234 w 19"/>
                    <a:gd name="T7" fmla="*/ 3 h 3"/>
                    <a:gd name="T8" fmla="*/ 419 w 19"/>
                    <a:gd name="T9" fmla="*/ 3 h 3"/>
                    <a:gd name="T10" fmla="*/ 419 w 19"/>
                    <a:gd name="T11" fmla="*/ 3 h 3"/>
                    <a:gd name="T12" fmla="*/ 419 w 19"/>
                    <a:gd name="T13" fmla="*/ 3 h 3"/>
                    <a:gd name="T14" fmla="*/ 531 w 19"/>
                    <a:gd name="T15" fmla="*/ 3 h 3"/>
                    <a:gd name="T16" fmla="*/ 531 w 19"/>
                    <a:gd name="T17" fmla="*/ 3 h 3"/>
                    <a:gd name="T18" fmla="*/ 531 w 19"/>
                    <a:gd name="T19" fmla="*/ 3 h 3"/>
                    <a:gd name="T20" fmla="*/ 750 w 19"/>
                    <a:gd name="T21" fmla="*/ 3 h 3"/>
                    <a:gd name="T22" fmla="*/ 750 w 19"/>
                    <a:gd name="T23" fmla="*/ 3 h 3"/>
                    <a:gd name="T24" fmla="*/ 750 w 19"/>
                    <a:gd name="T25" fmla="*/ 3 h 3"/>
                    <a:gd name="T26" fmla="*/ 950 w 19"/>
                    <a:gd name="T27" fmla="*/ 3 h 3"/>
                    <a:gd name="T28" fmla="*/ 950 w 19"/>
                    <a:gd name="T29" fmla="*/ 3 h 3"/>
                    <a:gd name="T30" fmla="*/ 950 w 19"/>
                    <a:gd name="T31" fmla="*/ 3 h 3"/>
                    <a:gd name="T32" fmla="*/ 1181 w 19"/>
                    <a:gd name="T33" fmla="*/ 3 h 3"/>
                    <a:gd name="T34" fmla="*/ 1181 w 19"/>
                    <a:gd name="T35" fmla="*/ 3 h 3"/>
                    <a:gd name="T36" fmla="*/ 1181 w 19"/>
                    <a:gd name="T37" fmla="*/ 3 h 3"/>
                    <a:gd name="T38" fmla="*/ 1342 w 19"/>
                    <a:gd name="T39" fmla="*/ 3 h 3"/>
                    <a:gd name="T40" fmla="*/ 1342 w 19"/>
                    <a:gd name="T41" fmla="*/ 3 h 3"/>
                    <a:gd name="T42" fmla="*/ 1342 w 19"/>
                    <a:gd name="T43" fmla="*/ 3 h 3"/>
                    <a:gd name="T44" fmla="*/ 1483 w 19"/>
                    <a:gd name="T45" fmla="*/ 2 h 3"/>
                    <a:gd name="T46" fmla="*/ 1483 w 19"/>
                    <a:gd name="T47" fmla="*/ 2 h 3"/>
                    <a:gd name="T48" fmla="*/ 1483 w 19"/>
                    <a:gd name="T49" fmla="*/ 2 h 3"/>
                    <a:gd name="T50" fmla="*/ 1700 w 19"/>
                    <a:gd name="T51" fmla="*/ 2 h 3"/>
                    <a:gd name="T52" fmla="*/ 1700 w 19"/>
                    <a:gd name="T53" fmla="*/ 2 h 3"/>
                    <a:gd name="T54" fmla="*/ 1700 w 19"/>
                    <a:gd name="T55" fmla="*/ 2 h 3"/>
                    <a:gd name="T56" fmla="*/ 1874 w 19"/>
                    <a:gd name="T57" fmla="*/ 2 h 3"/>
                    <a:gd name="T58" fmla="*/ 1874 w 19"/>
                    <a:gd name="T59" fmla="*/ 2 h 3"/>
                    <a:gd name="T60" fmla="*/ 1874 w 19"/>
                    <a:gd name="T61" fmla="*/ 2 h 3"/>
                    <a:gd name="T62" fmla="*/ 2113 w 19"/>
                    <a:gd name="T63" fmla="*/ 2 h 3"/>
                    <a:gd name="T64" fmla="*/ 2113 w 19"/>
                    <a:gd name="T65" fmla="*/ 2 h 3"/>
                    <a:gd name="T66" fmla="*/ 2113 w 19"/>
                    <a:gd name="T67" fmla="*/ 2 h 3"/>
                    <a:gd name="T68" fmla="*/ 2235 w 19"/>
                    <a:gd name="T69" fmla="*/ 2 h 3"/>
                    <a:gd name="T70" fmla="*/ 2235 w 19"/>
                    <a:gd name="T71" fmla="*/ 2 h 3"/>
                    <a:gd name="T72" fmla="*/ 2235 w 19"/>
                    <a:gd name="T73" fmla="*/ 2 h 3"/>
                    <a:gd name="T74" fmla="*/ 2401 w 19"/>
                    <a:gd name="T75" fmla="*/ 1 h 3"/>
                    <a:gd name="T76" fmla="*/ 2401 w 19"/>
                    <a:gd name="T77" fmla="*/ 1 h 3"/>
                    <a:gd name="T78" fmla="*/ 2401 w 19"/>
                    <a:gd name="T79" fmla="*/ 1 h 3"/>
                    <a:gd name="T80" fmla="*/ 2654 w 19"/>
                    <a:gd name="T81" fmla="*/ 1 h 3"/>
                    <a:gd name="T82" fmla="*/ 2654 w 19"/>
                    <a:gd name="T83" fmla="*/ 1 h 3"/>
                    <a:gd name="T84" fmla="*/ 2654 w 19"/>
                    <a:gd name="T85" fmla="*/ 1 h 3"/>
                    <a:gd name="T86" fmla="*/ 2831 w 19"/>
                    <a:gd name="T87" fmla="*/ 1 h 3"/>
                    <a:gd name="T88" fmla="*/ 2831 w 19"/>
                    <a:gd name="T89" fmla="*/ 1 h 3"/>
                    <a:gd name="T90" fmla="*/ 2831 w 19"/>
                    <a:gd name="T91" fmla="*/ 1 h 3"/>
                    <a:gd name="T92" fmla="*/ 3042 w 19"/>
                    <a:gd name="T93" fmla="*/ 1 h 3"/>
                    <a:gd name="T94" fmla="*/ 3042 w 19"/>
                    <a:gd name="T95" fmla="*/ 1 h 3"/>
                    <a:gd name="T96" fmla="*/ 3042 w 19"/>
                    <a:gd name="T97" fmla="*/ 0 h 3"/>
                    <a:gd name="T98" fmla="*/ 3192 w 19"/>
                    <a:gd name="T99" fmla="*/ 0 h 3"/>
                    <a:gd name="T100" fmla="*/ 3192 w 19"/>
                    <a:gd name="T101" fmla="*/ 0 h 3"/>
                    <a:gd name="T102" fmla="*/ 3192 w 19"/>
                    <a:gd name="T103" fmla="*/ 0 h 3"/>
                    <a:gd name="T104" fmla="*/ 3353 w 19"/>
                    <a:gd name="T105" fmla="*/ 0 h 3"/>
                    <a:gd name="T106" fmla="*/ 3353 w 19"/>
                    <a:gd name="T107" fmla="*/ 0 h 3"/>
                    <a:gd name="T108" fmla="*/ 3353 w 19"/>
                    <a:gd name="T109" fmla="*/ 0 h 3"/>
                    <a:gd name="T110" fmla="*/ 3581 w 19"/>
                    <a:gd name="T111" fmla="*/ 0 h 3"/>
                    <a:gd name="T112" fmla="*/ 3581 w 19"/>
                    <a:gd name="T113" fmla="*/ 0 h 3"/>
                    <a:gd name="T114" fmla="*/ 3581 w 19"/>
                    <a:gd name="T115" fmla="*/ 0 h 3"/>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3">
                      <a:moveTo>
                        <a:pt x="0" y="3"/>
                      </a:moveTo>
                      <a:lnTo>
                        <a:pt x="1" y="3"/>
                      </a:lnTo>
                      <a:lnTo>
                        <a:pt x="2" y="3"/>
                      </a:lnTo>
                      <a:lnTo>
                        <a:pt x="3" y="3"/>
                      </a:lnTo>
                      <a:lnTo>
                        <a:pt x="4" y="3"/>
                      </a:lnTo>
                      <a:lnTo>
                        <a:pt x="5" y="3"/>
                      </a:lnTo>
                      <a:lnTo>
                        <a:pt x="6" y="3"/>
                      </a:lnTo>
                      <a:lnTo>
                        <a:pt x="7" y="3"/>
                      </a:lnTo>
                      <a:lnTo>
                        <a:pt x="8" y="2"/>
                      </a:lnTo>
                      <a:lnTo>
                        <a:pt x="9" y="2"/>
                      </a:lnTo>
                      <a:lnTo>
                        <a:pt x="10" y="2"/>
                      </a:lnTo>
                      <a:lnTo>
                        <a:pt x="11" y="2"/>
                      </a:lnTo>
                      <a:lnTo>
                        <a:pt x="12" y="2"/>
                      </a:lnTo>
                      <a:lnTo>
                        <a:pt x="13" y="1"/>
                      </a:lnTo>
                      <a:lnTo>
                        <a:pt x="14" y="1"/>
                      </a:lnTo>
                      <a:lnTo>
                        <a:pt x="15" y="1"/>
                      </a:lnTo>
                      <a:lnTo>
                        <a:pt x="16" y="1"/>
                      </a:lnTo>
                      <a:lnTo>
                        <a:pt x="16" y="0"/>
                      </a:lnTo>
                      <a:lnTo>
                        <a:pt x="17" y="0"/>
                      </a:lnTo>
                      <a:lnTo>
                        <a:pt x="18" y="0"/>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0" name="Freeform 2710"/>
                <p:cNvSpPr>
                  <a:spLocks/>
                </p:cNvSpPr>
                <p:nvPr/>
              </p:nvSpPr>
              <p:spPr bwMode="auto">
                <a:xfrm>
                  <a:off x="2723"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1" name="Freeform 2711"/>
                <p:cNvSpPr>
                  <a:spLocks/>
                </p:cNvSpPr>
                <p:nvPr/>
              </p:nvSpPr>
              <p:spPr bwMode="auto">
                <a:xfrm>
                  <a:off x="2725" y="32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2" name="Freeform 2712"/>
                <p:cNvSpPr>
                  <a:spLocks/>
                </p:cNvSpPr>
                <p:nvPr/>
              </p:nvSpPr>
              <p:spPr bwMode="auto">
                <a:xfrm>
                  <a:off x="2726"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3" name="Freeform 2713"/>
                <p:cNvSpPr>
                  <a:spLocks/>
                </p:cNvSpPr>
                <p:nvPr/>
              </p:nvSpPr>
              <p:spPr bwMode="auto">
                <a:xfrm>
                  <a:off x="2728"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4" name="Freeform 2714"/>
                <p:cNvSpPr>
                  <a:spLocks/>
                </p:cNvSpPr>
                <p:nvPr/>
              </p:nvSpPr>
              <p:spPr bwMode="auto">
                <a:xfrm>
                  <a:off x="273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5" name="Freeform 2715"/>
                <p:cNvSpPr>
                  <a:spLocks/>
                </p:cNvSpPr>
                <p:nvPr/>
              </p:nvSpPr>
              <p:spPr bwMode="auto">
                <a:xfrm>
                  <a:off x="2732"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6" name="Freeform 2716"/>
                <p:cNvSpPr>
                  <a:spLocks/>
                </p:cNvSpPr>
                <p:nvPr/>
              </p:nvSpPr>
              <p:spPr bwMode="auto">
                <a:xfrm>
                  <a:off x="2734"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7" name="Freeform 2717"/>
                <p:cNvSpPr>
                  <a:spLocks/>
                </p:cNvSpPr>
                <p:nvPr/>
              </p:nvSpPr>
              <p:spPr bwMode="auto">
                <a:xfrm>
                  <a:off x="273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8" name="Freeform 2718"/>
                <p:cNvSpPr>
                  <a:spLocks/>
                </p:cNvSpPr>
                <p:nvPr/>
              </p:nvSpPr>
              <p:spPr bwMode="auto">
                <a:xfrm>
                  <a:off x="273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39" name="Freeform 2719"/>
                <p:cNvSpPr>
                  <a:spLocks/>
                </p:cNvSpPr>
                <p:nvPr/>
              </p:nvSpPr>
              <p:spPr bwMode="auto">
                <a:xfrm>
                  <a:off x="273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0" name="Freeform 2720"/>
                <p:cNvSpPr>
                  <a:spLocks/>
                </p:cNvSpPr>
                <p:nvPr/>
              </p:nvSpPr>
              <p:spPr bwMode="auto">
                <a:xfrm>
                  <a:off x="2741"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1" name="Freeform 2721"/>
                <p:cNvSpPr>
                  <a:spLocks/>
                </p:cNvSpPr>
                <p:nvPr/>
              </p:nvSpPr>
              <p:spPr bwMode="auto">
                <a:xfrm>
                  <a:off x="2743"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2" name="Freeform 2722"/>
                <p:cNvSpPr>
                  <a:spLocks/>
                </p:cNvSpPr>
                <p:nvPr/>
              </p:nvSpPr>
              <p:spPr bwMode="auto">
                <a:xfrm>
                  <a:off x="274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3" name="Freeform 2723"/>
                <p:cNvSpPr>
                  <a:spLocks/>
                </p:cNvSpPr>
                <p:nvPr/>
              </p:nvSpPr>
              <p:spPr bwMode="auto">
                <a:xfrm>
                  <a:off x="274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4" name="Freeform 2724"/>
                <p:cNvSpPr>
                  <a:spLocks/>
                </p:cNvSpPr>
                <p:nvPr/>
              </p:nvSpPr>
              <p:spPr bwMode="auto">
                <a:xfrm>
                  <a:off x="274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5" name="Freeform 2725"/>
                <p:cNvSpPr>
                  <a:spLocks/>
                </p:cNvSpPr>
                <p:nvPr/>
              </p:nvSpPr>
              <p:spPr bwMode="auto">
                <a:xfrm>
                  <a:off x="275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6" name="Freeform 2726"/>
                <p:cNvSpPr>
                  <a:spLocks/>
                </p:cNvSpPr>
                <p:nvPr/>
              </p:nvSpPr>
              <p:spPr bwMode="auto">
                <a:xfrm>
                  <a:off x="2752"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7" name="Freeform 2727"/>
                <p:cNvSpPr>
                  <a:spLocks/>
                </p:cNvSpPr>
                <p:nvPr/>
              </p:nvSpPr>
              <p:spPr bwMode="auto">
                <a:xfrm>
                  <a:off x="2761"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8" name="Freeform 2728"/>
                <p:cNvSpPr>
                  <a:spLocks/>
                </p:cNvSpPr>
                <p:nvPr/>
              </p:nvSpPr>
              <p:spPr bwMode="auto">
                <a:xfrm>
                  <a:off x="2766"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49" name="Freeform 2729"/>
                <p:cNvSpPr>
                  <a:spLocks/>
                </p:cNvSpPr>
                <p:nvPr/>
              </p:nvSpPr>
              <p:spPr bwMode="auto">
                <a:xfrm>
                  <a:off x="277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0" name="Freeform 2730"/>
                <p:cNvSpPr>
                  <a:spLocks/>
                </p:cNvSpPr>
                <p:nvPr/>
              </p:nvSpPr>
              <p:spPr bwMode="auto">
                <a:xfrm>
                  <a:off x="2779"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1" name="Freeform 2731"/>
                <p:cNvSpPr>
                  <a:spLocks/>
                </p:cNvSpPr>
                <p:nvPr/>
              </p:nvSpPr>
              <p:spPr bwMode="auto">
                <a:xfrm>
                  <a:off x="278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2" name="Freeform 2732"/>
                <p:cNvSpPr>
                  <a:spLocks/>
                </p:cNvSpPr>
                <p:nvPr/>
              </p:nvSpPr>
              <p:spPr bwMode="auto">
                <a:xfrm>
                  <a:off x="2784" y="3243"/>
                  <a:ext cx="4" cy="1"/>
                </a:xfrm>
                <a:custGeom>
                  <a:avLst/>
                  <a:gdLst>
                    <a:gd name="T0" fmla="*/ 0 w 2"/>
                    <a:gd name="T1" fmla="*/ 0 h 1"/>
                    <a:gd name="T2" fmla="*/ 512 w 2"/>
                    <a:gd name="T3" fmla="*/ 0 h 1"/>
                    <a:gd name="T4" fmla="*/ 1024 w 2"/>
                    <a:gd name="T5" fmla="*/ 0 h 1"/>
                    <a:gd name="T6" fmla="*/ 1024 w 2"/>
                    <a:gd name="T7" fmla="*/ 0 h 1"/>
                    <a:gd name="T8" fmla="*/ 1024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3" name="Freeform 2733"/>
                <p:cNvSpPr>
                  <a:spLocks/>
                </p:cNvSpPr>
                <p:nvPr/>
              </p:nvSpPr>
              <p:spPr bwMode="auto">
                <a:xfrm>
                  <a:off x="2788"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4" name="Freeform 2734"/>
                <p:cNvSpPr>
                  <a:spLocks/>
                </p:cNvSpPr>
                <p:nvPr/>
              </p:nvSpPr>
              <p:spPr bwMode="auto">
                <a:xfrm>
                  <a:off x="2798" y="3243"/>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873 w 11"/>
                    <a:gd name="T17" fmla="*/ 0 h 1"/>
                    <a:gd name="T18" fmla="*/ 873 w 11"/>
                    <a:gd name="T19" fmla="*/ 0 h 1"/>
                    <a:gd name="T20" fmla="*/ 873 w 11"/>
                    <a:gd name="T21" fmla="*/ 0 h 1"/>
                    <a:gd name="T22" fmla="*/ 1051 w 11"/>
                    <a:gd name="T23" fmla="*/ 0 h 1"/>
                    <a:gd name="T24" fmla="*/ 1051 w 11"/>
                    <a:gd name="T25" fmla="*/ 0 h 1"/>
                    <a:gd name="T26" fmla="*/ 1051 w 11"/>
                    <a:gd name="T27" fmla="*/ 0 h 1"/>
                    <a:gd name="T28" fmla="*/ 1293 w 11"/>
                    <a:gd name="T29" fmla="*/ 0 h 1"/>
                    <a:gd name="T30" fmla="*/ 1293 w 11"/>
                    <a:gd name="T31" fmla="*/ 0 h 1"/>
                    <a:gd name="T32" fmla="*/ 1293 w 11"/>
                    <a:gd name="T33" fmla="*/ 0 h 1"/>
                    <a:gd name="T34" fmla="*/ 1587 w 11"/>
                    <a:gd name="T35" fmla="*/ 0 h 1"/>
                    <a:gd name="T36" fmla="*/ 1587 w 11"/>
                    <a:gd name="T37" fmla="*/ 0 h 1"/>
                    <a:gd name="T38" fmla="*/ 1587 w 11"/>
                    <a:gd name="T39" fmla="*/ 0 h 1"/>
                    <a:gd name="T40" fmla="*/ 1773 w 11"/>
                    <a:gd name="T41" fmla="*/ 0 h 1"/>
                    <a:gd name="T42" fmla="*/ 1773 w 11"/>
                    <a:gd name="T43" fmla="*/ 0 h 1"/>
                    <a:gd name="T44" fmla="*/ 1773 w 11"/>
                    <a:gd name="T45" fmla="*/ 0 h 1"/>
                    <a:gd name="T46" fmla="*/ 1911 w 11"/>
                    <a:gd name="T47" fmla="*/ 0 h 1"/>
                    <a:gd name="T48" fmla="*/ 1911 w 11"/>
                    <a:gd name="T49" fmla="*/ 0 h 1"/>
                    <a:gd name="T50" fmla="*/ 1911 w 11"/>
                    <a:gd name="T51" fmla="*/ 0 h 1"/>
                    <a:gd name="T52" fmla="*/ 2165 w 11"/>
                    <a:gd name="T53" fmla="*/ 0 h 1"/>
                    <a:gd name="T54" fmla="*/ 2165 w 11"/>
                    <a:gd name="T55" fmla="*/ 0 h 1"/>
                    <a:gd name="T56" fmla="*/ 2165 w 11"/>
                    <a:gd name="T57" fmla="*/ 0 h 1"/>
                    <a:gd name="T58" fmla="*/ 2351 w 11"/>
                    <a:gd name="T59" fmla="*/ 0 h 1"/>
                    <a:gd name="T60" fmla="*/ 2351 w 11"/>
                    <a:gd name="T61" fmla="*/ 0 h 1"/>
                    <a:gd name="T62" fmla="*/ 2351 w 11"/>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5" name="Freeform 2735"/>
                <p:cNvSpPr>
                  <a:spLocks/>
                </p:cNvSpPr>
                <p:nvPr/>
              </p:nvSpPr>
              <p:spPr bwMode="auto">
                <a:xfrm>
                  <a:off x="2818"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6" name="Freeform 2736"/>
                <p:cNvSpPr>
                  <a:spLocks/>
                </p:cNvSpPr>
                <p:nvPr/>
              </p:nvSpPr>
              <p:spPr bwMode="auto">
                <a:xfrm>
                  <a:off x="282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7" name="Freeform 2737"/>
                <p:cNvSpPr>
                  <a:spLocks/>
                </p:cNvSpPr>
                <p:nvPr/>
              </p:nvSpPr>
              <p:spPr bwMode="auto">
                <a:xfrm>
                  <a:off x="282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8" name="Freeform 2738"/>
                <p:cNvSpPr>
                  <a:spLocks/>
                </p:cNvSpPr>
                <p:nvPr/>
              </p:nvSpPr>
              <p:spPr bwMode="auto">
                <a:xfrm>
                  <a:off x="283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59" name="Freeform 2739"/>
                <p:cNvSpPr>
                  <a:spLocks/>
                </p:cNvSpPr>
                <p:nvPr/>
              </p:nvSpPr>
              <p:spPr bwMode="auto">
                <a:xfrm>
                  <a:off x="2833"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0" name="Freeform 2740"/>
                <p:cNvSpPr>
                  <a:spLocks/>
                </p:cNvSpPr>
                <p:nvPr/>
              </p:nvSpPr>
              <p:spPr bwMode="auto">
                <a:xfrm>
                  <a:off x="2834" y="3243"/>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1" name="Freeform 2741"/>
                <p:cNvSpPr>
                  <a:spLocks/>
                </p:cNvSpPr>
                <p:nvPr/>
              </p:nvSpPr>
              <p:spPr bwMode="auto">
                <a:xfrm>
                  <a:off x="2849"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2" name="Freeform 2742"/>
                <p:cNvSpPr>
                  <a:spLocks/>
                </p:cNvSpPr>
                <p:nvPr/>
              </p:nvSpPr>
              <p:spPr bwMode="auto">
                <a:xfrm>
                  <a:off x="2858"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3" name="Freeform 2743"/>
                <p:cNvSpPr>
                  <a:spLocks/>
                </p:cNvSpPr>
                <p:nvPr/>
              </p:nvSpPr>
              <p:spPr bwMode="auto">
                <a:xfrm>
                  <a:off x="286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4" name="Freeform 2744"/>
                <p:cNvSpPr>
                  <a:spLocks/>
                </p:cNvSpPr>
                <p:nvPr/>
              </p:nvSpPr>
              <p:spPr bwMode="auto">
                <a:xfrm>
                  <a:off x="2867"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5" name="Freeform 2745"/>
                <p:cNvSpPr>
                  <a:spLocks/>
                </p:cNvSpPr>
                <p:nvPr/>
              </p:nvSpPr>
              <p:spPr bwMode="auto">
                <a:xfrm>
                  <a:off x="2874"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6" name="Freeform 2746"/>
                <p:cNvSpPr>
                  <a:spLocks/>
                </p:cNvSpPr>
                <p:nvPr/>
              </p:nvSpPr>
              <p:spPr bwMode="auto">
                <a:xfrm>
                  <a:off x="287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7" name="Freeform 2747"/>
                <p:cNvSpPr>
                  <a:spLocks/>
                </p:cNvSpPr>
                <p:nvPr/>
              </p:nvSpPr>
              <p:spPr bwMode="auto">
                <a:xfrm>
                  <a:off x="288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8" name="Freeform 2748"/>
                <p:cNvSpPr>
                  <a:spLocks/>
                </p:cNvSpPr>
                <p:nvPr/>
              </p:nvSpPr>
              <p:spPr bwMode="auto">
                <a:xfrm>
                  <a:off x="288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69" name="Freeform 2749"/>
                <p:cNvSpPr>
                  <a:spLocks/>
                </p:cNvSpPr>
                <p:nvPr/>
              </p:nvSpPr>
              <p:spPr bwMode="auto">
                <a:xfrm>
                  <a:off x="2885"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0" name="Freeform 2750"/>
                <p:cNvSpPr>
                  <a:spLocks/>
                </p:cNvSpPr>
                <p:nvPr/>
              </p:nvSpPr>
              <p:spPr bwMode="auto">
                <a:xfrm>
                  <a:off x="2894"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1" name="Freeform 2751"/>
                <p:cNvSpPr>
                  <a:spLocks/>
                </p:cNvSpPr>
                <p:nvPr/>
              </p:nvSpPr>
              <p:spPr bwMode="auto">
                <a:xfrm>
                  <a:off x="2899"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2" name="Freeform 2752"/>
                <p:cNvSpPr>
                  <a:spLocks/>
                </p:cNvSpPr>
                <p:nvPr/>
              </p:nvSpPr>
              <p:spPr bwMode="auto">
                <a:xfrm>
                  <a:off x="2905"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3" name="Freeform 2753"/>
                <p:cNvSpPr>
                  <a:spLocks/>
                </p:cNvSpPr>
                <p:nvPr/>
              </p:nvSpPr>
              <p:spPr bwMode="auto">
                <a:xfrm>
                  <a:off x="290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4" name="Freeform 2754"/>
                <p:cNvSpPr>
                  <a:spLocks/>
                </p:cNvSpPr>
                <p:nvPr/>
              </p:nvSpPr>
              <p:spPr bwMode="auto">
                <a:xfrm>
                  <a:off x="2914"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5" name="Freeform 2755"/>
                <p:cNvSpPr>
                  <a:spLocks/>
                </p:cNvSpPr>
                <p:nvPr/>
              </p:nvSpPr>
              <p:spPr bwMode="auto">
                <a:xfrm>
                  <a:off x="2923"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6" name="Freeform 2756"/>
                <p:cNvSpPr>
                  <a:spLocks/>
                </p:cNvSpPr>
                <p:nvPr/>
              </p:nvSpPr>
              <p:spPr bwMode="auto">
                <a:xfrm>
                  <a:off x="2932"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7" name="Freeform 2757"/>
                <p:cNvSpPr>
                  <a:spLocks/>
                </p:cNvSpPr>
                <p:nvPr/>
              </p:nvSpPr>
              <p:spPr bwMode="auto">
                <a:xfrm>
                  <a:off x="2942"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8" name="Freeform 2758"/>
                <p:cNvSpPr>
                  <a:spLocks/>
                </p:cNvSpPr>
                <p:nvPr/>
              </p:nvSpPr>
              <p:spPr bwMode="auto">
                <a:xfrm>
                  <a:off x="2951"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79" name="Freeform 2759"/>
                <p:cNvSpPr>
                  <a:spLocks/>
                </p:cNvSpPr>
                <p:nvPr/>
              </p:nvSpPr>
              <p:spPr bwMode="auto">
                <a:xfrm>
                  <a:off x="2957"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0" name="Freeform 2760"/>
                <p:cNvSpPr>
                  <a:spLocks/>
                </p:cNvSpPr>
                <p:nvPr/>
              </p:nvSpPr>
              <p:spPr bwMode="auto">
                <a:xfrm>
                  <a:off x="2966"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1" name="Freeform 2761"/>
                <p:cNvSpPr>
                  <a:spLocks/>
                </p:cNvSpPr>
                <p:nvPr/>
              </p:nvSpPr>
              <p:spPr bwMode="auto">
                <a:xfrm>
                  <a:off x="2973"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2" name="Freeform 2762"/>
                <p:cNvSpPr>
                  <a:spLocks/>
                </p:cNvSpPr>
                <p:nvPr/>
              </p:nvSpPr>
              <p:spPr bwMode="auto">
                <a:xfrm>
                  <a:off x="2982" y="3243"/>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3" name="Freeform 2763"/>
                <p:cNvSpPr>
                  <a:spLocks/>
                </p:cNvSpPr>
                <p:nvPr/>
              </p:nvSpPr>
              <p:spPr bwMode="auto">
                <a:xfrm>
                  <a:off x="299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4" name="Freeform 2764"/>
                <p:cNvSpPr>
                  <a:spLocks/>
                </p:cNvSpPr>
                <p:nvPr/>
              </p:nvSpPr>
              <p:spPr bwMode="auto">
                <a:xfrm>
                  <a:off x="300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5" name="Freeform 2765"/>
                <p:cNvSpPr>
                  <a:spLocks/>
                </p:cNvSpPr>
                <p:nvPr/>
              </p:nvSpPr>
              <p:spPr bwMode="auto">
                <a:xfrm>
                  <a:off x="3002"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6" name="Freeform 2766"/>
                <p:cNvSpPr>
                  <a:spLocks/>
                </p:cNvSpPr>
                <p:nvPr/>
              </p:nvSpPr>
              <p:spPr bwMode="auto">
                <a:xfrm>
                  <a:off x="301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7" name="Freeform 2767"/>
                <p:cNvSpPr>
                  <a:spLocks/>
                </p:cNvSpPr>
                <p:nvPr/>
              </p:nvSpPr>
              <p:spPr bwMode="auto">
                <a:xfrm>
                  <a:off x="3013" y="3243"/>
                  <a:ext cx="18" cy="1"/>
                </a:xfrm>
                <a:custGeom>
                  <a:avLst/>
                  <a:gdLst>
                    <a:gd name="T0" fmla="*/ 0 w 10"/>
                    <a:gd name="T1" fmla="*/ 0 h 1"/>
                    <a:gd name="T2" fmla="*/ 239 w 10"/>
                    <a:gd name="T3" fmla="*/ 0 h 1"/>
                    <a:gd name="T4" fmla="*/ 239 w 10"/>
                    <a:gd name="T5" fmla="*/ 0 h 1"/>
                    <a:gd name="T6" fmla="*/ 239 w 10"/>
                    <a:gd name="T7" fmla="*/ 0 h 1"/>
                    <a:gd name="T8" fmla="*/ 430 w 10"/>
                    <a:gd name="T9" fmla="*/ 0 h 1"/>
                    <a:gd name="T10" fmla="*/ 430 w 10"/>
                    <a:gd name="T11" fmla="*/ 0 h 1"/>
                    <a:gd name="T12" fmla="*/ 430 w 10"/>
                    <a:gd name="T13" fmla="*/ 0 h 1"/>
                    <a:gd name="T14" fmla="*/ 547 w 10"/>
                    <a:gd name="T15" fmla="*/ 0 h 1"/>
                    <a:gd name="T16" fmla="*/ 547 w 10"/>
                    <a:gd name="T17" fmla="*/ 0 h 1"/>
                    <a:gd name="T18" fmla="*/ 547 w 10"/>
                    <a:gd name="T19" fmla="*/ 0 h 1"/>
                    <a:gd name="T20" fmla="*/ 774 w 10"/>
                    <a:gd name="T21" fmla="*/ 0 h 1"/>
                    <a:gd name="T22" fmla="*/ 774 w 10"/>
                    <a:gd name="T23" fmla="*/ 0 h 1"/>
                    <a:gd name="T24" fmla="*/ 774 w 10"/>
                    <a:gd name="T25" fmla="*/ 0 h 1"/>
                    <a:gd name="T26" fmla="*/ 985 w 10"/>
                    <a:gd name="T27" fmla="*/ 0 h 1"/>
                    <a:gd name="T28" fmla="*/ 985 w 10"/>
                    <a:gd name="T29" fmla="*/ 0 h 1"/>
                    <a:gd name="T30" fmla="*/ 985 w 10"/>
                    <a:gd name="T31" fmla="*/ 0 h 1"/>
                    <a:gd name="T32" fmla="*/ 1231 w 10"/>
                    <a:gd name="T33" fmla="*/ 0 h 1"/>
                    <a:gd name="T34" fmla="*/ 1231 w 10"/>
                    <a:gd name="T35" fmla="*/ 0 h 1"/>
                    <a:gd name="T36" fmla="*/ 1231 w 10"/>
                    <a:gd name="T37" fmla="*/ 0 h 1"/>
                    <a:gd name="T38" fmla="*/ 1393 w 10"/>
                    <a:gd name="T39" fmla="*/ 0 h 1"/>
                    <a:gd name="T40" fmla="*/ 1393 w 10"/>
                    <a:gd name="T41" fmla="*/ 0 h 1"/>
                    <a:gd name="T42" fmla="*/ 1393 w 10"/>
                    <a:gd name="T43" fmla="*/ 0 h 1"/>
                    <a:gd name="T44" fmla="*/ 1532 w 10"/>
                    <a:gd name="T45" fmla="*/ 0 h 1"/>
                    <a:gd name="T46" fmla="*/ 1532 w 10"/>
                    <a:gd name="T47" fmla="*/ 0 h 1"/>
                    <a:gd name="T48" fmla="*/ 1532 w 10"/>
                    <a:gd name="T49" fmla="*/ 0 h 1"/>
                    <a:gd name="T50" fmla="*/ 1773 w 10"/>
                    <a:gd name="T51" fmla="*/ 0 h 1"/>
                    <a:gd name="T52" fmla="*/ 1773 w 10"/>
                    <a:gd name="T53" fmla="*/ 0 h 1"/>
                    <a:gd name="T54" fmla="*/ 1773 w 10"/>
                    <a:gd name="T55" fmla="*/ 0 h 1"/>
                    <a:gd name="T56" fmla="*/ 1967 w 10"/>
                    <a:gd name="T57" fmla="*/ 0 h 1"/>
                    <a:gd name="T58" fmla="*/ 1967 w 10"/>
                    <a:gd name="T59" fmla="*/ 0 h 1"/>
                    <a:gd name="T60" fmla="*/ 196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88" name="Freeform 2768"/>
                <p:cNvSpPr>
                  <a:spLocks/>
                </p:cNvSpPr>
                <p:nvPr/>
              </p:nvSpPr>
              <p:spPr bwMode="auto">
                <a:xfrm>
                  <a:off x="3031"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0" name="Freeform 2769"/>
                <p:cNvSpPr>
                  <a:spLocks/>
                </p:cNvSpPr>
                <p:nvPr/>
              </p:nvSpPr>
              <p:spPr bwMode="auto">
                <a:xfrm>
                  <a:off x="3038"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1" name="Freeform 2770"/>
                <p:cNvSpPr>
                  <a:spLocks/>
                </p:cNvSpPr>
                <p:nvPr/>
              </p:nvSpPr>
              <p:spPr bwMode="auto">
                <a:xfrm>
                  <a:off x="304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2" name="Freeform 2771"/>
                <p:cNvSpPr>
                  <a:spLocks/>
                </p:cNvSpPr>
                <p:nvPr/>
              </p:nvSpPr>
              <p:spPr bwMode="auto">
                <a:xfrm>
                  <a:off x="304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3" name="Freeform 2772"/>
                <p:cNvSpPr>
                  <a:spLocks/>
                </p:cNvSpPr>
                <p:nvPr/>
              </p:nvSpPr>
              <p:spPr bwMode="auto">
                <a:xfrm>
                  <a:off x="3045"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4" name="Freeform 2773"/>
                <p:cNvSpPr>
                  <a:spLocks/>
                </p:cNvSpPr>
                <p:nvPr/>
              </p:nvSpPr>
              <p:spPr bwMode="auto">
                <a:xfrm>
                  <a:off x="3050"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5" name="Freeform 2774"/>
                <p:cNvSpPr>
                  <a:spLocks/>
                </p:cNvSpPr>
                <p:nvPr/>
              </p:nvSpPr>
              <p:spPr bwMode="auto">
                <a:xfrm>
                  <a:off x="3054"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6" name="Freeform 2775"/>
                <p:cNvSpPr>
                  <a:spLocks/>
                </p:cNvSpPr>
                <p:nvPr/>
              </p:nvSpPr>
              <p:spPr bwMode="auto">
                <a:xfrm>
                  <a:off x="305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7" name="Freeform 2776"/>
                <p:cNvSpPr>
                  <a:spLocks/>
                </p:cNvSpPr>
                <p:nvPr/>
              </p:nvSpPr>
              <p:spPr bwMode="auto">
                <a:xfrm>
                  <a:off x="305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8" name="Freeform 2777"/>
                <p:cNvSpPr>
                  <a:spLocks/>
                </p:cNvSpPr>
                <p:nvPr/>
              </p:nvSpPr>
              <p:spPr bwMode="auto">
                <a:xfrm>
                  <a:off x="306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99" name="Freeform 2778"/>
                <p:cNvSpPr>
                  <a:spLocks/>
                </p:cNvSpPr>
                <p:nvPr/>
              </p:nvSpPr>
              <p:spPr bwMode="auto">
                <a:xfrm>
                  <a:off x="306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0" name="Freeform 2779"/>
                <p:cNvSpPr>
                  <a:spLocks/>
                </p:cNvSpPr>
                <p:nvPr/>
              </p:nvSpPr>
              <p:spPr bwMode="auto">
                <a:xfrm>
                  <a:off x="3074"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1" name="Freeform 2780"/>
                <p:cNvSpPr>
                  <a:spLocks/>
                </p:cNvSpPr>
                <p:nvPr/>
              </p:nvSpPr>
              <p:spPr bwMode="auto">
                <a:xfrm>
                  <a:off x="3075"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2" name="Freeform 2781"/>
                <p:cNvSpPr>
                  <a:spLocks/>
                </p:cNvSpPr>
                <p:nvPr/>
              </p:nvSpPr>
              <p:spPr bwMode="auto">
                <a:xfrm>
                  <a:off x="308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3" name="Freeform 2782"/>
                <p:cNvSpPr>
                  <a:spLocks/>
                </p:cNvSpPr>
                <p:nvPr/>
              </p:nvSpPr>
              <p:spPr bwMode="auto">
                <a:xfrm>
                  <a:off x="3086"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4" name="Freeform 2783"/>
                <p:cNvSpPr>
                  <a:spLocks/>
                </p:cNvSpPr>
                <p:nvPr/>
              </p:nvSpPr>
              <p:spPr bwMode="auto">
                <a:xfrm>
                  <a:off x="3092"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5" name="Freeform 2784"/>
                <p:cNvSpPr>
                  <a:spLocks/>
                </p:cNvSpPr>
                <p:nvPr/>
              </p:nvSpPr>
              <p:spPr bwMode="auto">
                <a:xfrm>
                  <a:off x="3093" y="3243"/>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6" name="Freeform 2785"/>
                <p:cNvSpPr>
                  <a:spLocks/>
                </p:cNvSpPr>
                <p:nvPr/>
              </p:nvSpPr>
              <p:spPr bwMode="auto">
                <a:xfrm>
                  <a:off x="311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7" name="Freeform 2786"/>
                <p:cNvSpPr>
                  <a:spLocks/>
                </p:cNvSpPr>
                <p:nvPr/>
              </p:nvSpPr>
              <p:spPr bwMode="auto">
                <a:xfrm>
                  <a:off x="3117"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8" name="Freeform 2787"/>
                <p:cNvSpPr>
                  <a:spLocks/>
                </p:cNvSpPr>
                <p:nvPr/>
              </p:nvSpPr>
              <p:spPr bwMode="auto">
                <a:xfrm>
                  <a:off x="3120"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09" name="Freeform 2788"/>
                <p:cNvSpPr>
                  <a:spLocks/>
                </p:cNvSpPr>
                <p:nvPr/>
              </p:nvSpPr>
              <p:spPr bwMode="auto">
                <a:xfrm>
                  <a:off x="3131"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0" name="Freeform 2789"/>
                <p:cNvSpPr>
                  <a:spLocks/>
                </p:cNvSpPr>
                <p:nvPr/>
              </p:nvSpPr>
              <p:spPr bwMode="auto">
                <a:xfrm>
                  <a:off x="3137"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1" name="Freeform 2790"/>
                <p:cNvSpPr>
                  <a:spLocks/>
                </p:cNvSpPr>
                <p:nvPr/>
              </p:nvSpPr>
              <p:spPr bwMode="auto">
                <a:xfrm>
                  <a:off x="3142"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2" name="Freeform 2791"/>
                <p:cNvSpPr>
                  <a:spLocks/>
                </p:cNvSpPr>
                <p:nvPr/>
              </p:nvSpPr>
              <p:spPr bwMode="auto">
                <a:xfrm>
                  <a:off x="314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3" name="Freeform 2792"/>
                <p:cNvSpPr>
                  <a:spLocks/>
                </p:cNvSpPr>
                <p:nvPr/>
              </p:nvSpPr>
              <p:spPr bwMode="auto">
                <a:xfrm>
                  <a:off x="315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4" name="Freeform 2793"/>
                <p:cNvSpPr>
                  <a:spLocks/>
                </p:cNvSpPr>
                <p:nvPr/>
              </p:nvSpPr>
              <p:spPr bwMode="auto">
                <a:xfrm>
                  <a:off x="3155" y="3243"/>
                  <a:ext cx="10" cy="1"/>
                </a:xfrm>
                <a:custGeom>
                  <a:avLst/>
                  <a:gdLst>
                    <a:gd name="T0" fmla="*/ 0 w 6"/>
                    <a:gd name="T1" fmla="*/ 0 h 1"/>
                    <a:gd name="T2" fmla="*/ 103 w 6"/>
                    <a:gd name="T3" fmla="*/ 0 h 1"/>
                    <a:gd name="T4" fmla="*/ 103 w 6"/>
                    <a:gd name="T5" fmla="*/ 0 h 1"/>
                    <a:gd name="T6" fmla="*/ 103 w 6"/>
                    <a:gd name="T7" fmla="*/ 0 h 1"/>
                    <a:gd name="T8" fmla="*/ 172 w 6"/>
                    <a:gd name="T9" fmla="*/ 0 h 1"/>
                    <a:gd name="T10" fmla="*/ 172 w 6"/>
                    <a:gd name="T11" fmla="*/ 0 h 1"/>
                    <a:gd name="T12" fmla="*/ 172 w 6"/>
                    <a:gd name="T13" fmla="*/ 0 h 1"/>
                    <a:gd name="T14" fmla="*/ 287 w 6"/>
                    <a:gd name="T15" fmla="*/ 0 h 1"/>
                    <a:gd name="T16" fmla="*/ 287 w 6"/>
                    <a:gd name="T17" fmla="*/ 0 h 1"/>
                    <a:gd name="T18" fmla="*/ 287 w 6"/>
                    <a:gd name="T19" fmla="*/ 0 h 1"/>
                    <a:gd name="T20" fmla="*/ 425 w 6"/>
                    <a:gd name="T21" fmla="*/ 0 h 1"/>
                    <a:gd name="T22" fmla="*/ 425 w 6"/>
                    <a:gd name="T23" fmla="*/ 0 h 1"/>
                    <a:gd name="T24" fmla="*/ 425 w 6"/>
                    <a:gd name="T25" fmla="*/ 0 h 1"/>
                    <a:gd name="T26" fmla="*/ 478 w 6"/>
                    <a:gd name="T27" fmla="*/ 0 h 1"/>
                    <a:gd name="T28" fmla="*/ 478 w 6"/>
                    <a:gd name="T29" fmla="*/ 0 h 1"/>
                    <a:gd name="T30" fmla="*/ 478 w 6"/>
                    <a:gd name="T31" fmla="*/ 0 h 1"/>
                    <a:gd name="T32" fmla="*/ 603 w 6"/>
                    <a:gd name="T33" fmla="*/ 0 h 1"/>
                    <a:gd name="T34" fmla="*/ 603 w 6"/>
                    <a:gd name="T35" fmla="*/ 0 h 1"/>
                    <a:gd name="T36" fmla="*/ 603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5" name="Freeform 2794"/>
                <p:cNvSpPr>
                  <a:spLocks/>
                </p:cNvSpPr>
                <p:nvPr/>
              </p:nvSpPr>
              <p:spPr bwMode="auto">
                <a:xfrm>
                  <a:off x="3165"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6" name="Freeform 2795"/>
                <p:cNvSpPr>
                  <a:spLocks/>
                </p:cNvSpPr>
                <p:nvPr/>
              </p:nvSpPr>
              <p:spPr bwMode="auto">
                <a:xfrm>
                  <a:off x="317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7" name="Freeform 2796"/>
                <p:cNvSpPr>
                  <a:spLocks/>
                </p:cNvSpPr>
                <p:nvPr/>
              </p:nvSpPr>
              <p:spPr bwMode="auto">
                <a:xfrm>
                  <a:off x="317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8" name="Freeform 2797"/>
                <p:cNvSpPr>
                  <a:spLocks/>
                </p:cNvSpPr>
                <p:nvPr/>
              </p:nvSpPr>
              <p:spPr bwMode="auto">
                <a:xfrm>
                  <a:off x="3182" y="3167"/>
                  <a:ext cx="43" cy="76"/>
                </a:xfrm>
                <a:custGeom>
                  <a:avLst/>
                  <a:gdLst>
                    <a:gd name="T0" fmla="*/ 235 w 24"/>
                    <a:gd name="T1" fmla="*/ 56 h 79"/>
                    <a:gd name="T2" fmla="*/ 235 w 24"/>
                    <a:gd name="T3" fmla="*/ 56 h 79"/>
                    <a:gd name="T4" fmla="*/ 421 w 24"/>
                    <a:gd name="T5" fmla="*/ 56 h 79"/>
                    <a:gd name="T6" fmla="*/ 536 w 24"/>
                    <a:gd name="T7" fmla="*/ 56 h 79"/>
                    <a:gd name="T8" fmla="*/ 536 w 24"/>
                    <a:gd name="T9" fmla="*/ 56 h 79"/>
                    <a:gd name="T10" fmla="*/ 754 w 24"/>
                    <a:gd name="T11" fmla="*/ 56 h 79"/>
                    <a:gd name="T12" fmla="*/ 960 w 24"/>
                    <a:gd name="T13" fmla="*/ 56 h 79"/>
                    <a:gd name="T14" fmla="*/ 960 w 24"/>
                    <a:gd name="T15" fmla="*/ 56 h 79"/>
                    <a:gd name="T16" fmla="*/ 1197 w 24"/>
                    <a:gd name="T17" fmla="*/ 55 h 79"/>
                    <a:gd name="T18" fmla="*/ 1351 w 24"/>
                    <a:gd name="T19" fmla="*/ 55 h 79"/>
                    <a:gd name="T20" fmla="*/ 1351 w 24"/>
                    <a:gd name="T21" fmla="*/ 55 h 79"/>
                    <a:gd name="T22" fmla="*/ 1496 w 24"/>
                    <a:gd name="T23" fmla="*/ 55 h 79"/>
                    <a:gd name="T24" fmla="*/ 1720 w 24"/>
                    <a:gd name="T25" fmla="*/ 55 h 79"/>
                    <a:gd name="T26" fmla="*/ 1720 w 24"/>
                    <a:gd name="T27" fmla="*/ 54 h 79"/>
                    <a:gd name="T28" fmla="*/ 1888 w 24"/>
                    <a:gd name="T29" fmla="*/ 54 h 79"/>
                    <a:gd name="T30" fmla="*/ 2145 w 24"/>
                    <a:gd name="T31" fmla="*/ 53 h 79"/>
                    <a:gd name="T32" fmla="*/ 2145 w 24"/>
                    <a:gd name="T33" fmla="*/ 51 h 79"/>
                    <a:gd name="T34" fmla="*/ 2304 w 24"/>
                    <a:gd name="T35" fmla="*/ 51 h 79"/>
                    <a:gd name="T36" fmla="*/ 2421 w 24"/>
                    <a:gd name="T37" fmla="*/ 49 h 79"/>
                    <a:gd name="T38" fmla="*/ 2421 w 24"/>
                    <a:gd name="T39" fmla="*/ 47 h 79"/>
                    <a:gd name="T40" fmla="*/ 2680 w 24"/>
                    <a:gd name="T41" fmla="*/ 46 h 79"/>
                    <a:gd name="T42" fmla="*/ 2847 w 24"/>
                    <a:gd name="T43" fmla="*/ 40 h 79"/>
                    <a:gd name="T44" fmla="*/ 2847 w 24"/>
                    <a:gd name="T45" fmla="*/ 38 h 79"/>
                    <a:gd name="T46" fmla="*/ 3082 w 24"/>
                    <a:gd name="T47" fmla="*/ 36 h 79"/>
                    <a:gd name="T48" fmla="*/ 3216 w 24"/>
                    <a:gd name="T49" fmla="*/ 31 h 79"/>
                    <a:gd name="T50" fmla="*/ 3216 w 24"/>
                    <a:gd name="T51" fmla="*/ 29 h 79"/>
                    <a:gd name="T52" fmla="*/ 3383 w 24"/>
                    <a:gd name="T53" fmla="*/ 25 h 79"/>
                    <a:gd name="T54" fmla="*/ 3596 w 24"/>
                    <a:gd name="T55" fmla="*/ 17 h 79"/>
                    <a:gd name="T56" fmla="*/ 3596 w 24"/>
                    <a:gd name="T57" fmla="*/ 13 h 79"/>
                    <a:gd name="T58" fmla="*/ 3843 w 24"/>
                    <a:gd name="T59" fmla="*/ 13 h 79"/>
                    <a:gd name="T60" fmla="*/ 4038 w 24"/>
                    <a:gd name="T61" fmla="*/ 11 h 79"/>
                    <a:gd name="T62" fmla="*/ 4038 w 24"/>
                    <a:gd name="T63" fmla="*/ 6 h 79"/>
                    <a:gd name="T64" fmla="*/ 4128 w 24"/>
                    <a:gd name="T65" fmla="*/ 4 h 79"/>
                    <a:gd name="T66" fmla="*/ 4338 w 24"/>
                    <a:gd name="T67" fmla="*/ 1 h 79"/>
                    <a:gd name="T68" fmla="*/ 4338 w 24"/>
                    <a:gd name="T69" fmla="*/ 0 h 79"/>
                    <a:gd name="T70" fmla="*/ 4569 w 24"/>
                    <a:gd name="T71" fmla="*/ 0 h 7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4" h="79">
                      <a:moveTo>
                        <a:pt x="0" y="79"/>
                      </a:moveTo>
                      <a:lnTo>
                        <a:pt x="1" y="79"/>
                      </a:lnTo>
                      <a:lnTo>
                        <a:pt x="2" y="79"/>
                      </a:lnTo>
                      <a:lnTo>
                        <a:pt x="3" y="79"/>
                      </a:lnTo>
                      <a:lnTo>
                        <a:pt x="4" y="79"/>
                      </a:lnTo>
                      <a:lnTo>
                        <a:pt x="5" y="79"/>
                      </a:lnTo>
                      <a:lnTo>
                        <a:pt x="6" y="78"/>
                      </a:lnTo>
                      <a:lnTo>
                        <a:pt x="7" y="78"/>
                      </a:lnTo>
                      <a:lnTo>
                        <a:pt x="8" y="78"/>
                      </a:lnTo>
                      <a:lnTo>
                        <a:pt x="8" y="77"/>
                      </a:lnTo>
                      <a:lnTo>
                        <a:pt x="9" y="77"/>
                      </a:lnTo>
                      <a:lnTo>
                        <a:pt x="9" y="76"/>
                      </a:lnTo>
                      <a:lnTo>
                        <a:pt x="10" y="76"/>
                      </a:lnTo>
                      <a:lnTo>
                        <a:pt x="10" y="75"/>
                      </a:lnTo>
                      <a:lnTo>
                        <a:pt x="11" y="74"/>
                      </a:lnTo>
                      <a:lnTo>
                        <a:pt x="11" y="72"/>
                      </a:lnTo>
                      <a:lnTo>
                        <a:pt x="12" y="71"/>
                      </a:lnTo>
                      <a:lnTo>
                        <a:pt x="12" y="69"/>
                      </a:lnTo>
                      <a:lnTo>
                        <a:pt x="13" y="68"/>
                      </a:lnTo>
                      <a:lnTo>
                        <a:pt x="13" y="66"/>
                      </a:lnTo>
                      <a:lnTo>
                        <a:pt x="14" y="64"/>
                      </a:lnTo>
                      <a:lnTo>
                        <a:pt x="14" y="61"/>
                      </a:lnTo>
                      <a:lnTo>
                        <a:pt x="15" y="58"/>
                      </a:lnTo>
                      <a:lnTo>
                        <a:pt x="15" y="55"/>
                      </a:lnTo>
                      <a:lnTo>
                        <a:pt x="16" y="52"/>
                      </a:lnTo>
                      <a:lnTo>
                        <a:pt x="16" y="45"/>
                      </a:lnTo>
                      <a:lnTo>
                        <a:pt x="17" y="41"/>
                      </a:lnTo>
                      <a:lnTo>
                        <a:pt x="17" y="38"/>
                      </a:lnTo>
                      <a:lnTo>
                        <a:pt x="18" y="34"/>
                      </a:lnTo>
                      <a:lnTo>
                        <a:pt x="18" y="30"/>
                      </a:lnTo>
                      <a:lnTo>
                        <a:pt x="19" y="26"/>
                      </a:lnTo>
                      <a:lnTo>
                        <a:pt x="19" y="22"/>
                      </a:lnTo>
                      <a:lnTo>
                        <a:pt x="20" y="18"/>
                      </a:lnTo>
                      <a:lnTo>
                        <a:pt x="20" y="14"/>
                      </a:lnTo>
                      <a:lnTo>
                        <a:pt x="21" y="11"/>
                      </a:lnTo>
                      <a:lnTo>
                        <a:pt x="21" y="6"/>
                      </a:lnTo>
                      <a:lnTo>
                        <a:pt x="22" y="4"/>
                      </a:lnTo>
                      <a:lnTo>
                        <a:pt x="22" y="2"/>
                      </a:lnTo>
                      <a:lnTo>
                        <a:pt x="23" y="1"/>
                      </a:lnTo>
                      <a:lnTo>
                        <a:pt x="23" y="0"/>
                      </a:lnTo>
                      <a:lnTo>
                        <a:pt x="2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19" name="Freeform 2798"/>
                <p:cNvSpPr>
                  <a:spLocks/>
                </p:cNvSpPr>
                <p:nvPr/>
              </p:nvSpPr>
              <p:spPr bwMode="auto">
                <a:xfrm>
                  <a:off x="3225" y="3167"/>
                  <a:ext cx="2" cy="3"/>
                </a:xfrm>
                <a:custGeom>
                  <a:avLst/>
                  <a:gdLst>
                    <a:gd name="T0" fmla="*/ 0 w 1"/>
                    <a:gd name="T1" fmla="*/ 0 h 3"/>
                    <a:gd name="T2" fmla="*/ 512 w 1"/>
                    <a:gd name="T3" fmla="*/ 1 h 3"/>
                    <a:gd name="T4" fmla="*/ 512 w 1"/>
                    <a:gd name="T5" fmla="*/ 3 h 3"/>
                    <a:gd name="T6" fmla="*/ 512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21" name="Freeform 2799"/>
                <p:cNvSpPr>
                  <a:spLocks/>
                </p:cNvSpPr>
                <p:nvPr/>
              </p:nvSpPr>
              <p:spPr bwMode="auto">
                <a:xfrm>
                  <a:off x="3227" y="3170"/>
                  <a:ext cx="1" cy="4"/>
                </a:xfrm>
                <a:custGeom>
                  <a:avLst/>
                  <a:gdLst>
                    <a:gd name="T0" fmla="*/ 0 w 1"/>
                    <a:gd name="T1" fmla="*/ 0 h 4"/>
                    <a:gd name="T2" fmla="*/ 1 w 1"/>
                    <a:gd name="T3" fmla="*/ 1 h 4"/>
                    <a:gd name="T4" fmla="*/ 1 w 1"/>
                    <a:gd name="T5" fmla="*/ 4 h 4"/>
                    <a:gd name="T6" fmla="*/ 1 w 1"/>
                    <a:gd name="T7" fmla="*/ 1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1"/>
                      </a:lnTo>
                      <a:lnTo>
                        <a:pt x="1" y="4"/>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22" name="Freeform 2800"/>
                <p:cNvSpPr>
                  <a:spLocks/>
                </p:cNvSpPr>
                <p:nvPr/>
              </p:nvSpPr>
              <p:spPr bwMode="auto">
                <a:xfrm>
                  <a:off x="3228" y="3174"/>
                  <a:ext cx="2" cy="8"/>
                </a:xfrm>
                <a:custGeom>
                  <a:avLst/>
                  <a:gdLst>
                    <a:gd name="T0" fmla="*/ 0 w 1"/>
                    <a:gd name="T1" fmla="*/ 0 h 8"/>
                    <a:gd name="T2" fmla="*/ 512 w 1"/>
                    <a:gd name="T3" fmla="*/ 2 h 8"/>
                    <a:gd name="T4" fmla="*/ 512 w 1"/>
                    <a:gd name="T5" fmla="*/ 8 h 8"/>
                    <a:gd name="T6" fmla="*/ 512 w 1"/>
                    <a:gd name="T7" fmla="*/ 2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
                      <a:moveTo>
                        <a:pt x="0" y="0"/>
                      </a:moveTo>
                      <a:lnTo>
                        <a:pt x="1" y="2"/>
                      </a:lnTo>
                      <a:lnTo>
                        <a:pt x="1" y="8"/>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23" name="Freeform 2801"/>
                <p:cNvSpPr>
                  <a:spLocks/>
                </p:cNvSpPr>
                <p:nvPr/>
              </p:nvSpPr>
              <p:spPr bwMode="auto">
                <a:xfrm>
                  <a:off x="3230" y="3182"/>
                  <a:ext cx="2" cy="7"/>
                </a:xfrm>
                <a:custGeom>
                  <a:avLst/>
                  <a:gdLst>
                    <a:gd name="T0" fmla="*/ 0 w 1"/>
                    <a:gd name="T1" fmla="*/ 0 h 7"/>
                    <a:gd name="T2" fmla="*/ 512 w 1"/>
                    <a:gd name="T3" fmla="*/ 4 h 7"/>
                    <a:gd name="T4" fmla="*/ 512 w 1"/>
                    <a:gd name="T5" fmla="*/ 7 h 7"/>
                    <a:gd name="T6" fmla="*/ 512 w 1"/>
                    <a:gd name="T7" fmla="*/ 4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0"/>
                      </a:moveTo>
                      <a:lnTo>
                        <a:pt x="1" y="4"/>
                      </a:lnTo>
                      <a:lnTo>
                        <a:pt x="1" y="7"/>
                      </a:lnTo>
                      <a:lnTo>
                        <a:pt x="1"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26" name="Freeform 2802"/>
                <p:cNvSpPr>
                  <a:spLocks/>
                </p:cNvSpPr>
                <p:nvPr/>
              </p:nvSpPr>
              <p:spPr bwMode="auto">
                <a:xfrm>
                  <a:off x="3232" y="3189"/>
                  <a:ext cx="2" cy="7"/>
                </a:xfrm>
                <a:custGeom>
                  <a:avLst/>
                  <a:gdLst>
                    <a:gd name="T0" fmla="*/ 0 w 1"/>
                    <a:gd name="T1" fmla="*/ 0 h 8"/>
                    <a:gd name="T2" fmla="*/ 512 w 1"/>
                    <a:gd name="T3" fmla="*/ 4 h 8"/>
                    <a:gd name="T4" fmla="*/ 512 w 1"/>
                    <a:gd name="T5" fmla="*/ 4 h 8"/>
                    <a:gd name="T6" fmla="*/ 512 w 1"/>
                    <a:gd name="T7" fmla="*/ 4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
                      <a:moveTo>
                        <a:pt x="0" y="0"/>
                      </a:moveTo>
                      <a:lnTo>
                        <a:pt x="1" y="4"/>
                      </a:lnTo>
                      <a:lnTo>
                        <a:pt x="1" y="8"/>
                      </a:lnTo>
                      <a:lnTo>
                        <a:pt x="1"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29" name="Freeform 2803"/>
                <p:cNvSpPr>
                  <a:spLocks/>
                </p:cNvSpPr>
                <p:nvPr/>
              </p:nvSpPr>
              <p:spPr bwMode="auto">
                <a:xfrm>
                  <a:off x="3234" y="3196"/>
                  <a:ext cx="2" cy="7"/>
                </a:xfrm>
                <a:custGeom>
                  <a:avLst/>
                  <a:gdLst>
                    <a:gd name="T0" fmla="*/ 0 w 1"/>
                    <a:gd name="T1" fmla="*/ 0 h 7"/>
                    <a:gd name="T2" fmla="*/ 512 w 1"/>
                    <a:gd name="T3" fmla="*/ 4 h 7"/>
                    <a:gd name="T4" fmla="*/ 512 w 1"/>
                    <a:gd name="T5" fmla="*/ 7 h 7"/>
                    <a:gd name="T6" fmla="*/ 512 w 1"/>
                    <a:gd name="T7" fmla="*/ 4 h 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7">
                      <a:moveTo>
                        <a:pt x="0" y="0"/>
                      </a:moveTo>
                      <a:lnTo>
                        <a:pt x="1" y="4"/>
                      </a:lnTo>
                      <a:lnTo>
                        <a:pt x="1" y="7"/>
                      </a:lnTo>
                      <a:lnTo>
                        <a:pt x="1"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0" name="Freeform 2804"/>
                <p:cNvSpPr>
                  <a:spLocks/>
                </p:cNvSpPr>
                <p:nvPr/>
              </p:nvSpPr>
              <p:spPr bwMode="auto">
                <a:xfrm>
                  <a:off x="3236" y="3203"/>
                  <a:ext cx="1" cy="8"/>
                </a:xfrm>
                <a:custGeom>
                  <a:avLst/>
                  <a:gdLst>
                    <a:gd name="T0" fmla="*/ 0 w 1"/>
                    <a:gd name="T1" fmla="*/ 0 h 8"/>
                    <a:gd name="T2" fmla="*/ 1 w 1"/>
                    <a:gd name="T3" fmla="*/ 4 h 8"/>
                    <a:gd name="T4" fmla="*/ 1 w 1"/>
                    <a:gd name="T5" fmla="*/ 8 h 8"/>
                    <a:gd name="T6" fmla="*/ 1 w 1"/>
                    <a:gd name="T7" fmla="*/ 4 h 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8">
                      <a:moveTo>
                        <a:pt x="0" y="0"/>
                      </a:moveTo>
                      <a:lnTo>
                        <a:pt x="1" y="4"/>
                      </a:lnTo>
                      <a:lnTo>
                        <a:pt x="1" y="8"/>
                      </a:lnTo>
                      <a:lnTo>
                        <a:pt x="1"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1" name="Freeform 2805"/>
                <p:cNvSpPr>
                  <a:spLocks/>
                </p:cNvSpPr>
                <p:nvPr/>
              </p:nvSpPr>
              <p:spPr bwMode="auto">
                <a:xfrm>
                  <a:off x="3237" y="3211"/>
                  <a:ext cx="2" cy="8"/>
                </a:xfrm>
                <a:custGeom>
                  <a:avLst/>
                  <a:gdLst>
                    <a:gd name="T0" fmla="*/ 0 w 1"/>
                    <a:gd name="T1" fmla="*/ 0 h 9"/>
                    <a:gd name="T2" fmla="*/ 512 w 1"/>
                    <a:gd name="T3" fmla="*/ 3 h 9"/>
                    <a:gd name="T4" fmla="*/ 512 w 1"/>
                    <a:gd name="T5" fmla="*/ 4 h 9"/>
                    <a:gd name="T6" fmla="*/ 512 w 1"/>
                    <a:gd name="T7" fmla="*/ 3 h 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9">
                      <a:moveTo>
                        <a:pt x="0" y="0"/>
                      </a:moveTo>
                      <a:lnTo>
                        <a:pt x="1" y="3"/>
                      </a:lnTo>
                      <a:lnTo>
                        <a:pt x="1" y="9"/>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2" name="Freeform 2806"/>
                <p:cNvSpPr>
                  <a:spLocks/>
                </p:cNvSpPr>
                <p:nvPr/>
              </p:nvSpPr>
              <p:spPr bwMode="auto">
                <a:xfrm>
                  <a:off x="3239" y="3219"/>
                  <a:ext cx="2" cy="6"/>
                </a:xfrm>
                <a:custGeom>
                  <a:avLst/>
                  <a:gdLst>
                    <a:gd name="T0" fmla="*/ 0 w 1"/>
                    <a:gd name="T1" fmla="*/ 0 h 6"/>
                    <a:gd name="T2" fmla="*/ 512 w 1"/>
                    <a:gd name="T3" fmla="*/ 3 h 6"/>
                    <a:gd name="T4" fmla="*/ 512 w 1"/>
                    <a:gd name="T5" fmla="*/ 6 h 6"/>
                    <a:gd name="T6" fmla="*/ 512 w 1"/>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3" name="Freeform 2807"/>
                <p:cNvSpPr>
                  <a:spLocks/>
                </p:cNvSpPr>
                <p:nvPr/>
              </p:nvSpPr>
              <p:spPr bwMode="auto">
                <a:xfrm>
                  <a:off x="3241" y="3225"/>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4" name="Freeform 2808"/>
                <p:cNvSpPr>
                  <a:spLocks/>
                </p:cNvSpPr>
                <p:nvPr/>
              </p:nvSpPr>
              <p:spPr bwMode="auto">
                <a:xfrm>
                  <a:off x="3243" y="3229"/>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5" name="Freeform 2809"/>
                <p:cNvSpPr>
                  <a:spLocks/>
                </p:cNvSpPr>
                <p:nvPr/>
              </p:nvSpPr>
              <p:spPr bwMode="auto">
                <a:xfrm>
                  <a:off x="3245" y="3233"/>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7" name="Freeform 2810"/>
                <p:cNvSpPr>
                  <a:spLocks/>
                </p:cNvSpPr>
                <p:nvPr/>
              </p:nvSpPr>
              <p:spPr bwMode="auto">
                <a:xfrm>
                  <a:off x="3246" y="3236"/>
                  <a:ext cx="2" cy="2"/>
                </a:xfrm>
                <a:custGeom>
                  <a:avLst/>
                  <a:gdLst>
                    <a:gd name="T0" fmla="*/ 0 w 1"/>
                    <a:gd name="T1" fmla="*/ 0 h 3"/>
                    <a:gd name="T2" fmla="*/ 512 w 1"/>
                    <a:gd name="T3" fmla="*/ 1 h 3"/>
                    <a:gd name="T4" fmla="*/ 512 w 1"/>
                    <a:gd name="T5" fmla="*/ 1 h 3"/>
                    <a:gd name="T6" fmla="*/ 512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8" name="Freeform 2811"/>
                <p:cNvSpPr>
                  <a:spLocks/>
                </p:cNvSpPr>
                <p:nvPr/>
              </p:nvSpPr>
              <p:spPr bwMode="auto">
                <a:xfrm>
                  <a:off x="3248" y="3238"/>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39" name="Freeform 2812"/>
                <p:cNvSpPr>
                  <a:spLocks/>
                </p:cNvSpPr>
                <p:nvPr/>
              </p:nvSpPr>
              <p:spPr bwMode="auto">
                <a:xfrm>
                  <a:off x="3250" y="324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0" name="Freeform 2813"/>
                <p:cNvSpPr>
                  <a:spLocks/>
                </p:cNvSpPr>
                <p:nvPr/>
              </p:nvSpPr>
              <p:spPr bwMode="auto">
                <a:xfrm>
                  <a:off x="325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1" name="Freeform 2814"/>
                <p:cNvSpPr>
                  <a:spLocks/>
                </p:cNvSpPr>
                <p:nvPr/>
              </p:nvSpPr>
              <p:spPr bwMode="auto">
                <a:xfrm>
                  <a:off x="3254" y="3241"/>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2" name="Freeform 2815"/>
                <p:cNvSpPr>
                  <a:spLocks/>
                </p:cNvSpPr>
                <p:nvPr/>
              </p:nvSpPr>
              <p:spPr bwMode="auto">
                <a:xfrm>
                  <a:off x="325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3" name="Freeform 2816"/>
                <p:cNvSpPr>
                  <a:spLocks/>
                </p:cNvSpPr>
                <p:nvPr/>
              </p:nvSpPr>
              <p:spPr bwMode="auto">
                <a:xfrm>
                  <a:off x="325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4" name="Freeform 2817"/>
                <p:cNvSpPr>
                  <a:spLocks/>
                </p:cNvSpPr>
                <p:nvPr/>
              </p:nvSpPr>
              <p:spPr bwMode="auto">
                <a:xfrm>
                  <a:off x="325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5" name="Freeform 2818"/>
                <p:cNvSpPr>
                  <a:spLocks/>
                </p:cNvSpPr>
                <p:nvPr/>
              </p:nvSpPr>
              <p:spPr bwMode="auto">
                <a:xfrm>
                  <a:off x="326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6" name="Freeform 2819"/>
                <p:cNvSpPr>
                  <a:spLocks/>
                </p:cNvSpPr>
                <p:nvPr/>
              </p:nvSpPr>
              <p:spPr bwMode="auto">
                <a:xfrm>
                  <a:off x="3263"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7" name="Freeform 2820"/>
                <p:cNvSpPr>
                  <a:spLocks/>
                </p:cNvSpPr>
                <p:nvPr/>
              </p:nvSpPr>
              <p:spPr bwMode="auto">
                <a:xfrm>
                  <a:off x="3264"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8" name="Freeform 2821"/>
                <p:cNvSpPr>
                  <a:spLocks/>
                </p:cNvSpPr>
                <p:nvPr/>
              </p:nvSpPr>
              <p:spPr bwMode="auto">
                <a:xfrm>
                  <a:off x="3268" y="3242"/>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49" name="Freeform 2822"/>
                <p:cNvSpPr>
                  <a:spLocks/>
                </p:cNvSpPr>
                <p:nvPr/>
              </p:nvSpPr>
              <p:spPr bwMode="auto">
                <a:xfrm>
                  <a:off x="3273"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0" name="Freeform 2823"/>
                <p:cNvSpPr>
                  <a:spLocks/>
                </p:cNvSpPr>
                <p:nvPr/>
              </p:nvSpPr>
              <p:spPr bwMode="auto">
                <a:xfrm>
                  <a:off x="327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1" name="Freeform 2824"/>
                <p:cNvSpPr>
                  <a:spLocks/>
                </p:cNvSpPr>
                <p:nvPr/>
              </p:nvSpPr>
              <p:spPr bwMode="auto">
                <a:xfrm>
                  <a:off x="3281"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2" name="Freeform 2825"/>
                <p:cNvSpPr>
                  <a:spLocks/>
                </p:cNvSpPr>
                <p:nvPr/>
              </p:nvSpPr>
              <p:spPr bwMode="auto">
                <a:xfrm>
                  <a:off x="3282"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3" name="Freeform 2826"/>
                <p:cNvSpPr>
                  <a:spLocks/>
                </p:cNvSpPr>
                <p:nvPr/>
              </p:nvSpPr>
              <p:spPr bwMode="auto">
                <a:xfrm>
                  <a:off x="328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4" name="Freeform 2827"/>
                <p:cNvSpPr>
                  <a:spLocks/>
                </p:cNvSpPr>
                <p:nvPr/>
              </p:nvSpPr>
              <p:spPr bwMode="auto">
                <a:xfrm>
                  <a:off x="3288"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5" name="Freeform 2828"/>
                <p:cNvSpPr>
                  <a:spLocks/>
                </p:cNvSpPr>
                <p:nvPr/>
              </p:nvSpPr>
              <p:spPr bwMode="auto">
                <a:xfrm>
                  <a:off x="3295" y="3242"/>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6" name="Freeform 2829"/>
                <p:cNvSpPr>
                  <a:spLocks/>
                </p:cNvSpPr>
                <p:nvPr/>
              </p:nvSpPr>
              <p:spPr bwMode="auto">
                <a:xfrm>
                  <a:off x="3300" y="3242"/>
                  <a:ext cx="11" cy="1"/>
                </a:xfrm>
                <a:custGeom>
                  <a:avLst/>
                  <a:gdLst>
                    <a:gd name="T0" fmla="*/ 0 w 6"/>
                    <a:gd name="T1" fmla="*/ 0 h 1"/>
                    <a:gd name="T2" fmla="*/ 273 w 6"/>
                    <a:gd name="T3" fmla="*/ 0 h 1"/>
                    <a:gd name="T4" fmla="*/ 273 w 6"/>
                    <a:gd name="T5" fmla="*/ 1 h 1"/>
                    <a:gd name="T6" fmla="*/ 273 w 6"/>
                    <a:gd name="T7" fmla="*/ 0 h 1"/>
                    <a:gd name="T8" fmla="*/ 501 w 6"/>
                    <a:gd name="T9" fmla="*/ 1 h 1"/>
                    <a:gd name="T10" fmla="*/ 501 w 6"/>
                    <a:gd name="T11" fmla="*/ 1 h 1"/>
                    <a:gd name="T12" fmla="*/ 501 w 6"/>
                    <a:gd name="T13" fmla="*/ 1 h 1"/>
                    <a:gd name="T14" fmla="*/ 770 w 6"/>
                    <a:gd name="T15" fmla="*/ 1 h 1"/>
                    <a:gd name="T16" fmla="*/ 770 w 6"/>
                    <a:gd name="T17" fmla="*/ 1 h 1"/>
                    <a:gd name="T18" fmla="*/ 770 w 6"/>
                    <a:gd name="T19" fmla="*/ 1 h 1"/>
                    <a:gd name="T20" fmla="*/ 919 w 6"/>
                    <a:gd name="T21" fmla="*/ 1 h 1"/>
                    <a:gd name="T22" fmla="*/ 919 w 6"/>
                    <a:gd name="T23" fmla="*/ 1 h 1"/>
                    <a:gd name="T24" fmla="*/ 919 w 6"/>
                    <a:gd name="T25" fmla="*/ 0 h 1"/>
                    <a:gd name="T26" fmla="*/ 1190 w 6"/>
                    <a:gd name="T27" fmla="*/ 1 h 1"/>
                    <a:gd name="T28" fmla="*/ 1190 w 6"/>
                    <a:gd name="T29" fmla="*/ 1 h 1"/>
                    <a:gd name="T30" fmla="*/ 1190 w 6"/>
                    <a:gd name="T31" fmla="*/ 1 h 1"/>
                    <a:gd name="T32" fmla="*/ 1412 w 6"/>
                    <a:gd name="T33" fmla="*/ 1 h 1"/>
                    <a:gd name="T34" fmla="*/ 1412 w 6"/>
                    <a:gd name="T35" fmla="*/ 1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1" y="1"/>
                      </a:lnTo>
                      <a:lnTo>
                        <a:pt x="1" y="0"/>
                      </a:lnTo>
                      <a:lnTo>
                        <a:pt x="2" y="1"/>
                      </a:lnTo>
                      <a:lnTo>
                        <a:pt x="3" y="1"/>
                      </a:lnTo>
                      <a:lnTo>
                        <a:pt x="4" y="1"/>
                      </a:lnTo>
                      <a:lnTo>
                        <a:pt x="4" y="0"/>
                      </a:lnTo>
                      <a:lnTo>
                        <a:pt x="5" y="1"/>
                      </a:lnTo>
                      <a:lnTo>
                        <a:pt x="6" y="1"/>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7" name="Freeform 2830"/>
                <p:cNvSpPr>
                  <a:spLocks/>
                </p:cNvSpPr>
                <p:nvPr/>
              </p:nvSpPr>
              <p:spPr bwMode="auto">
                <a:xfrm>
                  <a:off x="331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8" name="Freeform 2831"/>
                <p:cNvSpPr>
                  <a:spLocks/>
                </p:cNvSpPr>
                <p:nvPr/>
              </p:nvSpPr>
              <p:spPr bwMode="auto">
                <a:xfrm>
                  <a:off x="331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59" name="Freeform 2832"/>
                <p:cNvSpPr>
                  <a:spLocks/>
                </p:cNvSpPr>
                <p:nvPr/>
              </p:nvSpPr>
              <p:spPr bwMode="auto">
                <a:xfrm>
                  <a:off x="3317"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0" name="Freeform 2833"/>
                <p:cNvSpPr>
                  <a:spLocks/>
                </p:cNvSpPr>
                <p:nvPr/>
              </p:nvSpPr>
              <p:spPr bwMode="auto">
                <a:xfrm>
                  <a:off x="331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1" name="Freeform 2834"/>
                <p:cNvSpPr>
                  <a:spLocks/>
                </p:cNvSpPr>
                <p:nvPr/>
              </p:nvSpPr>
              <p:spPr bwMode="auto">
                <a:xfrm>
                  <a:off x="3322"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2" name="Freeform 2835"/>
                <p:cNvSpPr>
                  <a:spLocks/>
                </p:cNvSpPr>
                <p:nvPr/>
              </p:nvSpPr>
              <p:spPr bwMode="auto">
                <a:xfrm>
                  <a:off x="333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3" name="Freeform 2836"/>
                <p:cNvSpPr>
                  <a:spLocks/>
                </p:cNvSpPr>
                <p:nvPr/>
              </p:nvSpPr>
              <p:spPr bwMode="auto">
                <a:xfrm>
                  <a:off x="3335"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4" name="Freeform 2837"/>
                <p:cNvSpPr>
                  <a:spLocks/>
                </p:cNvSpPr>
                <p:nvPr/>
              </p:nvSpPr>
              <p:spPr bwMode="auto">
                <a:xfrm>
                  <a:off x="3338" y="3243"/>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5" name="Freeform 2838"/>
                <p:cNvSpPr>
                  <a:spLocks/>
                </p:cNvSpPr>
                <p:nvPr/>
              </p:nvSpPr>
              <p:spPr bwMode="auto">
                <a:xfrm>
                  <a:off x="3351" y="3242"/>
                  <a:ext cx="14" cy="1"/>
                </a:xfrm>
                <a:custGeom>
                  <a:avLst/>
                  <a:gdLst>
                    <a:gd name="T0" fmla="*/ 0 w 8"/>
                    <a:gd name="T1" fmla="*/ 1 h 1"/>
                    <a:gd name="T2" fmla="*/ 200 w 8"/>
                    <a:gd name="T3" fmla="*/ 1 h 1"/>
                    <a:gd name="T4" fmla="*/ 200 w 8"/>
                    <a:gd name="T5" fmla="*/ 1 h 1"/>
                    <a:gd name="T6" fmla="*/ 200 w 8"/>
                    <a:gd name="T7" fmla="*/ 1 h 1"/>
                    <a:gd name="T8" fmla="*/ 350 w 8"/>
                    <a:gd name="T9" fmla="*/ 1 h 1"/>
                    <a:gd name="T10" fmla="*/ 350 w 8"/>
                    <a:gd name="T11" fmla="*/ 1 h 1"/>
                    <a:gd name="T12" fmla="*/ 350 w 8"/>
                    <a:gd name="T13" fmla="*/ 1 h 1"/>
                    <a:gd name="T14" fmla="*/ 462 w 8"/>
                    <a:gd name="T15" fmla="*/ 1 h 1"/>
                    <a:gd name="T16" fmla="*/ 462 w 8"/>
                    <a:gd name="T17" fmla="*/ 1 h 1"/>
                    <a:gd name="T18" fmla="*/ 462 w 8"/>
                    <a:gd name="T19" fmla="*/ 1 h 1"/>
                    <a:gd name="T20" fmla="*/ 613 w 8"/>
                    <a:gd name="T21" fmla="*/ 1 h 1"/>
                    <a:gd name="T22" fmla="*/ 613 w 8"/>
                    <a:gd name="T23" fmla="*/ 1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1"/>
                      </a:moveTo>
                      <a:lnTo>
                        <a:pt x="1" y="1"/>
                      </a:lnTo>
                      <a:lnTo>
                        <a:pt x="2" y="1"/>
                      </a:lnTo>
                      <a:lnTo>
                        <a:pt x="3" y="1"/>
                      </a:lnTo>
                      <a:lnTo>
                        <a:pt x="4" y="1"/>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6" name="Freeform 2839"/>
                <p:cNvSpPr>
                  <a:spLocks/>
                </p:cNvSpPr>
                <p:nvPr/>
              </p:nvSpPr>
              <p:spPr bwMode="auto">
                <a:xfrm>
                  <a:off x="3365"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7" name="Freeform 2840"/>
                <p:cNvSpPr>
                  <a:spLocks/>
                </p:cNvSpPr>
                <p:nvPr/>
              </p:nvSpPr>
              <p:spPr bwMode="auto">
                <a:xfrm>
                  <a:off x="3369" y="3242"/>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1 h 1"/>
                    <a:gd name="T36" fmla="*/ 741 w 7"/>
                    <a:gd name="T37" fmla="*/ 0 h 1"/>
                    <a:gd name="T38" fmla="*/ 917 w 7"/>
                    <a:gd name="T39" fmla="*/ 1 h 1"/>
                    <a:gd name="T40" fmla="*/ 917 w 7"/>
                    <a:gd name="T41" fmla="*/ 1 h 1"/>
                    <a:gd name="T42" fmla="*/ 917 w 7"/>
                    <a:gd name="T43" fmla="*/ 1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6" y="1"/>
                      </a:lnTo>
                      <a:lnTo>
                        <a:pt x="6" y="0"/>
                      </a:lnTo>
                      <a:lnTo>
                        <a:pt x="7"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8" name="Freeform 2841"/>
                <p:cNvSpPr>
                  <a:spLocks/>
                </p:cNvSpPr>
                <p:nvPr/>
              </p:nvSpPr>
              <p:spPr bwMode="auto">
                <a:xfrm>
                  <a:off x="338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69" name="Freeform 2842"/>
                <p:cNvSpPr>
                  <a:spLocks/>
                </p:cNvSpPr>
                <p:nvPr/>
              </p:nvSpPr>
              <p:spPr bwMode="auto">
                <a:xfrm>
                  <a:off x="338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0" name="Freeform 2843"/>
                <p:cNvSpPr>
                  <a:spLocks/>
                </p:cNvSpPr>
                <p:nvPr/>
              </p:nvSpPr>
              <p:spPr bwMode="auto">
                <a:xfrm>
                  <a:off x="338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1" name="Freeform 2844"/>
                <p:cNvSpPr>
                  <a:spLocks/>
                </p:cNvSpPr>
                <p:nvPr/>
              </p:nvSpPr>
              <p:spPr bwMode="auto">
                <a:xfrm>
                  <a:off x="3389"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2" name="Freeform 2845"/>
                <p:cNvSpPr>
                  <a:spLocks/>
                </p:cNvSpPr>
                <p:nvPr/>
              </p:nvSpPr>
              <p:spPr bwMode="auto">
                <a:xfrm>
                  <a:off x="339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3" name="Freeform 2846"/>
                <p:cNvSpPr>
                  <a:spLocks/>
                </p:cNvSpPr>
                <p:nvPr/>
              </p:nvSpPr>
              <p:spPr bwMode="auto">
                <a:xfrm>
                  <a:off x="3396"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4" name="Freeform 2847"/>
                <p:cNvSpPr>
                  <a:spLocks/>
                </p:cNvSpPr>
                <p:nvPr/>
              </p:nvSpPr>
              <p:spPr bwMode="auto">
                <a:xfrm>
                  <a:off x="3401"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5" name="Freeform 2848"/>
                <p:cNvSpPr>
                  <a:spLocks/>
                </p:cNvSpPr>
                <p:nvPr/>
              </p:nvSpPr>
              <p:spPr bwMode="auto">
                <a:xfrm>
                  <a:off x="3405" y="3241"/>
                  <a:ext cx="34" cy="2"/>
                </a:xfrm>
                <a:custGeom>
                  <a:avLst/>
                  <a:gdLst>
                    <a:gd name="T0" fmla="*/ 0 w 19"/>
                    <a:gd name="T1" fmla="*/ 2 h 2"/>
                    <a:gd name="T2" fmla="*/ 234 w 19"/>
                    <a:gd name="T3" fmla="*/ 2 h 2"/>
                    <a:gd name="T4" fmla="*/ 234 w 19"/>
                    <a:gd name="T5" fmla="*/ 2 h 2"/>
                    <a:gd name="T6" fmla="*/ 234 w 19"/>
                    <a:gd name="T7" fmla="*/ 2 h 2"/>
                    <a:gd name="T8" fmla="*/ 419 w 19"/>
                    <a:gd name="T9" fmla="*/ 2 h 2"/>
                    <a:gd name="T10" fmla="*/ 419 w 19"/>
                    <a:gd name="T11" fmla="*/ 2 h 2"/>
                    <a:gd name="T12" fmla="*/ 419 w 19"/>
                    <a:gd name="T13" fmla="*/ 2 h 2"/>
                    <a:gd name="T14" fmla="*/ 531 w 19"/>
                    <a:gd name="T15" fmla="*/ 2 h 2"/>
                    <a:gd name="T16" fmla="*/ 531 w 19"/>
                    <a:gd name="T17" fmla="*/ 2 h 2"/>
                    <a:gd name="T18" fmla="*/ 531 w 19"/>
                    <a:gd name="T19" fmla="*/ 2 h 2"/>
                    <a:gd name="T20" fmla="*/ 750 w 19"/>
                    <a:gd name="T21" fmla="*/ 2 h 2"/>
                    <a:gd name="T22" fmla="*/ 750 w 19"/>
                    <a:gd name="T23" fmla="*/ 2 h 2"/>
                    <a:gd name="T24" fmla="*/ 750 w 19"/>
                    <a:gd name="T25" fmla="*/ 2 h 2"/>
                    <a:gd name="T26" fmla="*/ 950 w 19"/>
                    <a:gd name="T27" fmla="*/ 2 h 2"/>
                    <a:gd name="T28" fmla="*/ 950 w 19"/>
                    <a:gd name="T29" fmla="*/ 2 h 2"/>
                    <a:gd name="T30" fmla="*/ 950 w 19"/>
                    <a:gd name="T31" fmla="*/ 2 h 2"/>
                    <a:gd name="T32" fmla="*/ 1181 w 19"/>
                    <a:gd name="T33" fmla="*/ 2 h 2"/>
                    <a:gd name="T34" fmla="*/ 1181 w 19"/>
                    <a:gd name="T35" fmla="*/ 2 h 2"/>
                    <a:gd name="T36" fmla="*/ 1181 w 19"/>
                    <a:gd name="T37" fmla="*/ 2 h 2"/>
                    <a:gd name="T38" fmla="*/ 1342 w 19"/>
                    <a:gd name="T39" fmla="*/ 1 h 2"/>
                    <a:gd name="T40" fmla="*/ 1342 w 19"/>
                    <a:gd name="T41" fmla="*/ 1 h 2"/>
                    <a:gd name="T42" fmla="*/ 1342 w 19"/>
                    <a:gd name="T43" fmla="*/ 1 h 2"/>
                    <a:gd name="T44" fmla="*/ 1483 w 19"/>
                    <a:gd name="T45" fmla="*/ 1 h 2"/>
                    <a:gd name="T46" fmla="*/ 1483 w 19"/>
                    <a:gd name="T47" fmla="*/ 1 h 2"/>
                    <a:gd name="T48" fmla="*/ 1483 w 19"/>
                    <a:gd name="T49" fmla="*/ 1 h 2"/>
                    <a:gd name="T50" fmla="*/ 1700 w 19"/>
                    <a:gd name="T51" fmla="*/ 1 h 2"/>
                    <a:gd name="T52" fmla="*/ 1700 w 19"/>
                    <a:gd name="T53" fmla="*/ 1 h 2"/>
                    <a:gd name="T54" fmla="*/ 1700 w 19"/>
                    <a:gd name="T55" fmla="*/ 1 h 2"/>
                    <a:gd name="T56" fmla="*/ 1874 w 19"/>
                    <a:gd name="T57" fmla="*/ 1 h 2"/>
                    <a:gd name="T58" fmla="*/ 1874 w 19"/>
                    <a:gd name="T59" fmla="*/ 1 h 2"/>
                    <a:gd name="T60" fmla="*/ 1874 w 19"/>
                    <a:gd name="T61" fmla="*/ 1 h 2"/>
                    <a:gd name="T62" fmla="*/ 2113 w 19"/>
                    <a:gd name="T63" fmla="*/ 1 h 2"/>
                    <a:gd name="T64" fmla="*/ 2113 w 19"/>
                    <a:gd name="T65" fmla="*/ 1 h 2"/>
                    <a:gd name="T66" fmla="*/ 2113 w 19"/>
                    <a:gd name="T67" fmla="*/ 1 h 2"/>
                    <a:gd name="T68" fmla="*/ 2235 w 19"/>
                    <a:gd name="T69" fmla="*/ 1 h 2"/>
                    <a:gd name="T70" fmla="*/ 2235 w 19"/>
                    <a:gd name="T71" fmla="*/ 1 h 2"/>
                    <a:gd name="T72" fmla="*/ 2235 w 19"/>
                    <a:gd name="T73" fmla="*/ 1 h 2"/>
                    <a:gd name="T74" fmla="*/ 2401 w 19"/>
                    <a:gd name="T75" fmla="*/ 1 h 2"/>
                    <a:gd name="T76" fmla="*/ 2401 w 19"/>
                    <a:gd name="T77" fmla="*/ 1 h 2"/>
                    <a:gd name="T78" fmla="*/ 2401 w 19"/>
                    <a:gd name="T79" fmla="*/ 0 h 2"/>
                    <a:gd name="T80" fmla="*/ 2654 w 19"/>
                    <a:gd name="T81" fmla="*/ 0 h 2"/>
                    <a:gd name="T82" fmla="*/ 2654 w 19"/>
                    <a:gd name="T83" fmla="*/ 0 h 2"/>
                    <a:gd name="T84" fmla="*/ 2654 w 19"/>
                    <a:gd name="T85" fmla="*/ 0 h 2"/>
                    <a:gd name="T86" fmla="*/ 2831 w 19"/>
                    <a:gd name="T87" fmla="*/ 0 h 2"/>
                    <a:gd name="T88" fmla="*/ 2831 w 19"/>
                    <a:gd name="T89" fmla="*/ 0 h 2"/>
                    <a:gd name="T90" fmla="*/ 2831 w 19"/>
                    <a:gd name="T91" fmla="*/ 0 h 2"/>
                    <a:gd name="T92" fmla="*/ 3042 w 19"/>
                    <a:gd name="T93" fmla="*/ 0 h 2"/>
                    <a:gd name="T94" fmla="*/ 3042 w 19"/>
                    <a:gd name="T95" fmla="*/ 0 h 2"/>
                    <a:gd name="T96" fmla="*/ 3042 w 19"/>
                    <a:gd name="T97" fmla="*/ 0 h 2"/>
                    <a:gd name="T98" fmla="*/ 3192 w 19"/>
                    <a:gd name="T99" fmla="*/ 0 h 2"/>
                    <a:gd name="T100" fmla="*/ 3192 w 19"/>
                    <a:gd name="T101" fmla="*/ 0 h 2"/>
                    <a:gd name="T102" fmla="*/ 3192 w 19"/>
                    <a:gd name="T103" fmla="*/ 0 h 2"/>
                    <a:gd name="T104" fmla="*/ 3353 w 19"/>
                    <a:gd name="T105" fmla="*/ 0 h 2"/>
                    <a:gd name="T106" fmla="*/ 3353 w 19"/>
                    <a:gd name="T107" fmla="*/ 0 h 2"/>
                    <a:gd name="T108" fmla="*/ 3353 w 19"/>
                    <a:gd name="T109" fmla="*/ 0 h 2"/>
                    <a:gd name="T110" fmla="*/ 3581 w 19"/>
                    <a:gd name="T111" fmla="*/ 0 h 2"/>
                    <a:gd name="T112" fmla="*/ 3581 w 19"/>
                    <a:gd name="T113" fmla="*/ 0 h 2"/>
                    <a:gd name="T114" fmla="*/ 3581 w 19"/>
                    <a:gd name="T115" fmla="*/ 0 h 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2">
                      <a:moveTo>
                        <a:pt x="0" y="2"/>
                      </a:moveTo>
                      <a:lnTo>
                        <a:pt x="1" y="2"/>
                      </a:lnTo>
                      <a:lnTo>
                        <a:pt x="2" y="2"/>
                      </a:lnTo>
                      <a:lnTo>
                        <a:pt x="3" y="2"/>
                      </a:lnTo>
                      <a:lnTo>
                        <a:pt x="4" y="2"/>
                      </a:lnTo>
                      <a:lnTo>
                        <a:pt x="5" y="2"/>
                      </a:lnTo>
                      <a:lnTo>
                        <a:pt x="6" y="2"/>
                      </a:lnTo>
                      <a:lnTo>
                        <a:pt x="7" y="1"/>
                      </a:lnTo>
                      <a:lnTo>
                        <a:pt x="8" y="1"/>
                      </a:lnTo>
                      <a:lnTo>
                        <a:pt x="9" y="1"/>
                      </a:lnTo>
                      <a:lnTo>
                        <a:pt x="10" y="1"/>
                      </a:lnTo>
                      <a:lnTo>
                        <a:pt x="11" y="1"/>
                      </a:lnTo>
                      <a:lnTo>
                        <a:pt x="12" y="1"/>
                      </a:lnTo>
                      <a:lnTo>
                        <a:pt x="13" y="1"/>
                      </a:lnTo>
                      <a:lnTo>
                        <a:pt x="13" y="0"/>
                      </a:lnTo>
                      <a:lnTo>
                        <a:pt x="14" y="0"/>
                      </a:lnTo>
                      <a:lnTo>
                        <a:pt x="15" y="0"/>
                      </a:lnTo>
                      <a:lnTo>
                        <a:pt x="16" y="0"/>
                      </a:lnTo>
                      <a:lnTo>
                        <a:pt x="17" y="0"/>
                      </a:lnTo>
                      <a:lnTo>
                        <a:pt x="18" y="0"/>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6" name="Freeform 2849"/>
                <p:cNvSpPr>
                  <a:spLocks/>
                </p:cNvSpPr>
                <p:nvPr/>
              </p:nvSpPr>
              <p:spPr bwMode="auto">
                <a:xfrm>
                  <a:off x="3439"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7" name="Freeform 2850"/>
                <p:cNvSpPr>
                  <a:spLocks/>
                </p:cNvSpPr>
                <p:nvPr/>
              </p:nvSpPr>
              <p:spPr bwMode="auto">
                <a:xfrm>
                  <a:off x="344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8" name="Freeform 2851"/>
                <p:cNvSpPr>
                  <a:spLocks/>
                </p:cNvSpPr>
                <p:nvPr/>
              </p:nvSpPr>
              <p:spPr bwMode="auto">
                <a:xfrm>
                  <a:off x="3443"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79" name="Freeform 2852"/>
                <p:cNvSpPr>
                  <a:spLocks/>
                </p:cNvSpPr>
                <p:nvPr/>
              </p:nvSpPr>
              <p:spPr bwMode="auto">
                <a:xfrm>
                  <a:off x="3444"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0" name="Freeform 2853"/>
                <p:cNvSpPr>
                  <a:spLocks/>
                </p:cNvSpPr>
                <p:nvPr/>
              </p:nvSpPr>
              <p:spPr bwMode="auto">
                <a:xfrm>
                  <a:off x="344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1" name="Freeform 2854"/>
                <p:cNvSpPr>
                  <a:spLocks/>
                </p:cNvSpPr>
                <p:nvPr/>
              </p:nvSpPr>
              <p:spPr bwMode="auto">
                <a:xfrm>
                  <a:off x="344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2" name="Freeform 2855"/>
                <p:cNvSpPr>
                  <a:spLocks/>
                </p:cNvSpPr>
                <p:nvPr/>
              </p:nvSpPr>
              <p:spPr bwMode="auto">
                <a:xfrm>
                  <a:off x="345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3" name="Freeform 2856"/>
                <p:cNvSpPr>
                  <a:spLocks/>
                </p:cNvSpPr>
                <p:nvPr/>
              </p:nvSpPr>
              <p:spPr bwMode="auto">
                <a:xfrm>
                  <a:off x="3452"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4" name="Freeform 2857"/>
                <p:cNvSpPr>
                  <a:spLocks/>
                </p:cNvSpPr>
                <p:nvPr/>
              </p:nvSpPr>
              <p:spPr bwMode="auto">
                <a:xfrm>
                  <a:off x="345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5" name="Freeform 2858"/>
                <p:cNvSpPr>
                  <a:spLocks/>
                </p:cNvSpPr>
                <p:nvPr/>
              </p:nvSpPr>
              <p:spPr bwMode="auto">
                <a:xfrm>
                  <a:off x="345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6" name="Freeform 2859"/>
                <p:cNvSpPr>
                  <a:spLocks/>
                </p:cNvSpPr>
                <p:nvPr/>
              </p:nvSpPr>
              <p:spPr bwMode="auto">
                <a:xfrm>
                  <a:off x="3457"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7" name="Freeform 2860"/>
                <p:cNvSpPr>
                  <a:spLocks/>
                </p:cNvSpPr>
                <p:nvPr/>
              </p:nvSpPr>
              <p:spPr bwMode="auto">
                <a:xfrm>
                  <a:off x="3459" y="3239"/>
                  <a:ext cx="27" cy="4"/>
                </a:xfrm>
                <a:custGeom>
                  <a:avLst/>
                  <a:gdLst>
                    <a:gd name="T0" fmla="*/ 0 w 15"/>
                    <a:gd name="T1" fmla="*/ 4 h 4"/>
                    <a:gd name="T2" fmla="*/ 239 w 15"/>
                    <a:gd name="T3" fmla="*/ 4 h 4"/>
                    <a:gd name="T4" fmla="*/ 239 w 15"/>
                    <a:gd name="T5" fmla="*/ 4 h 4"/>
                    <a:gd name="T6" fmla="*/ 239 w 15"/>
                    <a:gd name="T7" fmla="*/ 4 h 4"/>
                    <a:gd name="T8" fmla="*/ 430 w 15"/>
                    <a:gd name="T9" fmla="*/ 4 h 4"/>
                    <a:gd name="T10" fmla="*/ 430 w 15"/>
                    <a:gd name="T11" fmla="*/ 4 h 4"/>
                    <a:gd name="T12" fmla="*/ 430 w 15"/>
                    <a:gd name="T13" fmla="*/ 4 h 4"/>
                    <a:gd name="T14" fmla="*/ 547 w 15"/>
                    <a:gd name="T15" fmla="*/ 4 h 4"/>
                    <a:gd name="T16" fmla="*/ 547 w 15"/>
                    <a:gd name="T17" fmla="*/ 4 h 4"/>
                    <a:gd name="T18" fmla="*/ 547 w 15"/>
                    <a:gd name="T19" fmla="*/ 3 h 4"/>
                    <a:gd name="T20" fmla="*/ 774 w 15"/>
                    <a:gd name="T21" fmla="*/ 3 h 4"/>
                    <a:gd name="T22" fmla="*/ 774 w 15"/>
                    <a:gd name="T23" fmla="*/ 3 h 4"/>
                    <a:gd name="T24" fmla="*/ 774 w 15"/>
                    <a:gd name="T25" fmla="*/ 3 h 4"/>
                    <a:gd name="T26" fmla="*/ 985 w 15"/>
                    <a:gd name="T27" fmla="*/ 3 h 4"/>
                    <a:gd name="T28" fmla="*/ 985 w 15"/>
                    <a:gd name="T29" fmla="*/ 3 h 4"/>
                    <a:gd name="T30" fmla="*/ 985 w 15"/>
                    <a:gd name="T31" fmla="*/ 3 h 4"/>
                    <a:gd name="T32" fmla="*/ 1231 w 15"/>
                    <a:gd name="T33" fmla="*/ 3 h 4"/>
                    <a:gd name="T34" fmla="*/ 1231 w 15"/>
                    <a:gd name="T35" fmla="*/ 3 h 4"/>
                    <a:gd name="T36" fmla="*/ 1231 w 15"/>
                    <a:gd name="T37" fmla="*/ 3 h 4"/>
                    <a:gd name="T38" fmla="*/ 1393 w 15"/>
                    <a:gd name="T39" fmla="*/ 3 h 4"/>
                    <a:gd name="T40" fmla="*/ 1393 w 15"/>
                    <a:gd name="T41" fmla="*/ 3 h 4"/>
                    <a:gd name="T42" fmla="*/ 1393 w 15"/>
                    <a:gd name="T43" fmla="*/ 3 h 4"/>
                    <a:gd name="T44" fmla="*/ 1532 w 15"/>
                    <a:gd name="T45" fmla="*/ 3 h 4"/>
                    <a:gd name="T46" fmla="*/ 1532 w 15"/>
                    <a:gd name="T47" fmla="*/ 3 h 4"/>
                    <a:gd name="T48" fmla="*/ 1532 w 15"/>
                    <a:gd name="T49" fmla="*/ 2 h 4"/>
                    <a:gd name="T50" fmla="*/ 1773 w 15"/>
                    <a:gd name="T51" fmla="*/ 2 h 4"/>
                    <a:gd name="T52" fmla="*/ 1773 w 15"/>
                    <a:gd name="T53" fmla="*/ 2 h 4"/>
                    <a:gd name="T54" fmla="*/ 1773 w 15"/>
                    <a:gd name="T55" fmla="*/ 2 h 4"/>
                    <a:gd name="T56" fmla="*/ 1967 w 15"/>
                    <a:gd name="T57" fmla="*/ 2 h 4"/>
                    <a:gd name="T58" fmla="*/ 1967 w 15"/>
                    <a:gd name="T59" fmla="*/ 2 h 4"/>
                    <a:gd name="T60" fmla="*/ 1967 w 15"/>
                    <a:gd name="T61" fmla="*/ 1 h 4"/>
                    <a:gd name="T62" fmla="*/ 2216 w 15"/>
                    <a:gd name="T63" fmla="*/ 1 h 4"/>
                    <a:gd name="T64" fmla="*/ 2216 w 15"/>
                    <a:gd name="T65" fmla="*/ 1 h 4"/>
                    <a:gd name="T66" fmla="*/ 2216 w 15"/>
                    <a:gd name="T67" fmla="*/ 1 h 4"/>
                    <a:gd name="T68" fmla="*/ 2455 w 15"/>
                    <a:gd name="T69" fmla="*/ 1 h 4"/>
                    <a:gd name="T70" fmla="*/ 2455 w 15"/>
                    <a:gd name="T71" fmla="*/ 1 h 4"/>
                    <a:gd name="T72" fmla="*/ 2455 w 15"/>
                    <a:gd name="T73" fmla="*/ 1 h 4"/>
                    <a:gd name="T74" fmla="*/ 2507 w 15"/>
                    <a:gd name="T75" fmla="*/ 1 h 4"/>
                    <a:gd name="T76" fmla="*/ 2507 w 15"/>
                    <a:gd name="T77" fmla="*/ 1 h 4"/>
                    <a:gd name="T78" fmla="*/ 2507 w 15"/>
                    <a:gd name="T79" fmla="*/ 0 h 4"/>
                    <a:gd name="T80" fmla="*/ 2758 w 15"/>
                    <a:gd name="T81" fmla="*/ 0 h 4"/>
                    <a:gd name="T82" fmla="*/ 2758 w 15"/>
                    <a:gd name="T83" fmla="*/ 0 h 4"/>
                    <a:gd name="T84" fmla="*/ 2758 w 15"/>
                    <a:gd name="T85" fmla="*/ 0 h 4"/>
                    <a:gd name="T86" fmla="*/ 2981 w 15"/>
                    <a:gd name="T87" fmla="*/ 0 h 4"/>
                    <a:gd name="T88" fmla="*/ 2981 w 15"/>
                    <a:gd name="T89" fmla="*/ 0 h 4"/>
                    <a:gd name="T90" fmla="*/ 2981 w 15"/>
                    <a:gd name="T91" fmla="*/ 0 h 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4">
                      <a:moveTo>
                        <a:pt x="0" y="4"/>
                      </a:moveTo>
                      <a:lnTo>
                        <a:pt x="1" y="4"/>
                      </a:lnTo>
                      <a:lnTo>
                        <a:pt x="2" y="4"/>
                      </a:lnTo>
                      <a:lnTo>
                        <a:pt x="3" y="4"/>
                      </a:lnTo>
                      <a:lnTo>
                        <a:pt x="3" y="3"/>
                      </a:lnTo>
                      <a:lnTo>
                        <a:pt x="4" y="3"/>
                      </a:lnTo>
                      <a:lnTo>
                        <a:pt x="5" y="3"/>
                      </a:lnTo>
                      <a:lnTo>
                        <a:pt x="6" y="3"/>
                      </a:lnTo>
                      <a:lnTo>
                        <a:pt x="7" y="3"/>
                      </a:lnTo>
                      <a:lnTo>
                        <a:pt x="8" y="3"/>
                      </a:lnTo>
                      <a:lnTo>
                        <a:pt x="8" y="2"/>
                      </a:lnTo>
                      <a:lnTo>
                        <a:pt x="9" y="2"/>
                      </a:lnTo>
                      <a:lnTo>
                        <a:pt x="10" y="2"/>
                      </a:lnTo>
                      <a:lnTo>
                        <a:pt x="10" y="1"/>
                      </a:lnTo>
                      <a:lnTo>
                        <a:pt x="11" y="1"/>
                      </a:lnTo>
                      <a:lnTo>
                        <a:pt x="12" y="1"/>
                      </a:lnTo>
                      <a:lnTo>
                        <a:pt x="13" y="1"/>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8" name="Freeform 2861"/>
                <p:cNvSpPr>
                  <a:spLocks/>
                </p:cNvSpPr>
                <p:nvPr/>
              </p:nvSpPr>
              <p:spPr bwMode="auto">
                <a:xfrm>
                  <a:off x="3486" y="323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89" name="Freeform 2862"/>
                <p:cNvSpPr>
                  <a:spLocks/>
                </p:cNvSpPr>
                <p:nvPr/>
              </p:nvSpPr>
              <p:spPr bwMode="auto">
                <a:xfrm>
                  <a:off x="3487"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0" name="Freeform 2863"/>
                <p:cNvSpPr>
                  <a:spLocks/>
                </p:cNvSpPr>
                <p:nvPr/>
              </p:nvSpPr>
              <p:spPr bwMode="auto">
                <a:xfrm>
                  <a:off x="3489"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1" name="Freeform 2864"/>
                <p:cNvSpPr>
                  <a:spLocks/>
                </p:cNvSpPr>
                <p:nvPr/>
              </p:nvSpPr>
              <p:spPr bwMode="auto">
                <a:xfrm>
                  <a:off x="3491"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2" name="Freeform 2865"/>
                <p:cNvSpPr>
                  <a:spLocks/>
                </p:cNvSpPr>
                <p:nvPr/>
              </p:nvSpPr>
              <p:spPr bwMode="auto">
                <a:xfrm>
                  <a:off x="3493"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3" name="Freeform 2866"/>
                <p:cNvSpPr>
                  <a:spLocks/>
                </p:cNvSpPr>
                <p:nvPr/>
              </p:nvSpPr>
              <p:spPr bwMode="auto">
                <a:xfrm>
                  <a:off x="3495"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4" name="Freeform 2867"/>
                <p:cNvSpPr>
                  <a:spLocks/>
                </p:cNvSpPr>
                <p:nvPr/>
              </p:nvSpPr>
              <p:spPr bwMode="auto">
                <a:xfrm>
                  <a:off x="3496"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5" name="Freeform 2868"/>
                <p:cNvSpPr>
                  <a:spLocks/>
                </p:cNvSpPr>
                <p:nvPr/>
              </p:nvSpPr>
              <p:spPr bwMode="auto">
                <a:xfrm>
                  <a:off x="349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6" name="Freeform 2869"/>
                <p:cNvSpPr>
                  <a:spLocks/>
                </p:cNvSpPr>
                <p:nvPr/>
              </p:nvSpPr>
              <p:spPr bwMode="auto">
                <a:xfrm>
                  <a:off x="350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7" name="Freeform 2870"/>
                <p:cNvSpPr>
                  <a:spLocks/>
                </p:cNvSpPr>
                <p:nvPr/>
              </p:nvSpPr>
              <p:spPr bwMode="auto">
                <a:xfrm>
                  <a:off x="350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8" name="Freeform 2871"/>
                <p:cNvSpPr>
                  <a:spLocks/>
                </p:cNvSpPr>
                <p:nvPr/>
              </p:nvSpPr>
              <p:spPr bwMode="auto">
                <a:xfrm>
                  <a:off x="3504"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999" name="Freeform 2872"/>
                <p:cNvSpPr>
                  <a:spLocks/>
                </p:cNvSpPr>
                <p:nvPr/>
              </p:nvSpPr>
              <p:spPr bwMode="auto">
                <a:xfrm>
                  <a:off x="350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0" name="Freeform 2873"/>
                <p:cNvSpPr>
                  <a:spLocks/>
                </p:cNvSpPr>
                <p:nvPr/>
              </p:nvSpPr>
              <p:spPr bwMode="auto">
                <a:xfrm>
                  <a:off x="3507" y="3242"/>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1" name="Freeform 2874"/>
                <p:cNvSpPr>
                  <a:spLocks/>
                </p:cNvSpPr>
                <p:nvPr/>
              </p:nvSpPr>
              <p:spPr bwMode="auto">
                <a:xfrm>
                  <a:off x="3509"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2" name="Freeform 2875"/>
                <p:cNvSpPr>
                  <a:spLocks/>
                </p:cNvSpPr>
                <p:nvPr/>
              </p:nvSpPr>
              <p:spPr bwMode="auto">
                <a:xfrm>
                  <a:off x="3511"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3" name="Freeform 2876"/>
                <p:cNvSpPr>
                  <a:spLocks/>
                </p:cNvSpPr>
                <p:nvPr/>
              </p:nvSpPr>
              <p:spPr bwMode="auto">
                <a:xfrm>
                  <a:off x="351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4" name="Freeform 2877"/>
                <p:cNvSpPr>
                  <a:spLocks/>
                </p:cNvSpPr>
                <p:nvPr/>
              </p:nvSpPr>
              <p:spPr bwMode="auto">
                <a:xfrm>
                  <a:off x="3520"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5" name="Freeform 2878"/>
                <p:cNvSpPr>
                  <a:spLocks/>
                </p:cNvSpPr>
                <p:nvPr/>
              </p:nvSpPr>
              <p:spPr bwMode="auto">
                <a:xfrm>
                  <a:off x="352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6" name="Freeform 2879"/>
                <p:cNvSpPr>
                  <a:spLocks/>
                </p:cNvSpPr>
                <p:nvPr/>
              </p:nvSpPr>
              <p:spPr bwMode="auto">
                <a:xfrm>
                  <a:off x="3525"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7" name="Freeform 2880"/>
                <p:cNvSpPr>
                  <a:spLocks/>
                </p:cNvSpPr>
                <p:nvPr/>
              </p:nvSpPr>
              <p:spPr bwMode="auto">
                <a:xfrm>
                  <a:off x="3534" y="3242"/>
                  <a:ext cx="22" cy="1"/>
                </a:xfrm>
                <a:custGeom>
                  <a:avLst/>
                  <a:gdLst>
                    <a:gd name="T0" fmla="*/ 0 w 12"/>
                    <a:gd name="T1" fmla="*/ 1 h 1"/>
                    <a:gd name="T2" fmla="*/ 273 w 12"/>
                    <a:gd name="T3" fmla="*/ 1 h 1"/>
                    <a:gd name="T4" fmla="*/ 273 w 12"/>
                    <a:gd name="T5" fmla="*/ 1 h 1"/>
                    <a:gd name="T6" fmla="*/ 273 w 12"/>
                    <a:gd name="T7" fmla="*/ 1 h 1"/>
                    <a:gd name="T8" fmla="*/ 501 w 12"/>
                    <a:gd name="T9" fmla="*/ 1 h 1"/>
                    <a:gd name="T10" fmla="*/ 501 w 12"/>
                    <a:gd name="T11" fmla="*/ 1 h 1"/>
                    <a:gd name="T12" fmla="*/ 501 w 12"/>
                    <a:gd name="T13" fmla="*/ 1 h 1"/>
                    <a:gd name="T14" fmla="*/ 770 w 12"/>
                    <a:gd name="T15" fmla="*/ 1 h 1"/>
                    <a:gd name="T16" fmla="*/ 770 w 12"/>
                    <a:gd name="T17" fmla="*/ 1 h 1"/>
                    <a:gd name="T18" fmla="*/ 770 w 12"/>
                    <a:gd name="T19" fmla="*/ 0 h 1"/>
                    <a:gd name="T20" fmla="*/ 919 w 12"/>
                    <a:gd name="T21" fmla="*/ 0 h 1"/>
                    <a:gd name="T22" fmla="*/ 919 w 12"/>
                    <a:gd name="T23" fmla="*/ 0 h 1"/>
                    <a:gd name="T24" fmla="*/ 919 w 12"/>
                    <a:gd name="T25" fmla="*/ 0 h 1"/>
                    <a:gd name="T26" fmla="*/ 1190 w 12"/>
                    <a:gd name="T27" fmla="*/ 0 h 1"/>
                    <a:gd name="T28" fmla="*/ 1190 w 12"/>
                    <a:gd name="T29" fmla="*/ 0 h 1"/>
                    <a:gd name="T30" fmla="*/ 1190 w 12"/>
                    <a:gd name="T31" fmla="*/ 0 h 1"/>
                    <a:gd name="T32" fmla="*/ 1412 w 12"/>
                    <a:gd name="T33" fmla="*/ 0 h 1"/>
                    <a:gd name="T34" fmla="*/ 1412 w 12"/>
                    <a:gd name="T35" fmla="*/ 0 h 1"/>
                    <a:gd name="T36" fmla="*/ 1412 w 12"/>
                    <a:gd name="T37" fmla="*/ 0 h 1"/>
                    <a:gd name="T38" fmla="*/ 1685 w 12"/>
                    <a:gd name="T39" fmla="*/ 0 h 1"/>
                    <a:gd name="T40" fmla="*/ 1685 w 12"/>
                    <a:gd name="T41" fmla="*/ 0 h 1"/>
                    <a:gd name="T42" fmla="*/ 1685 w 12"/>
                    <a:gd name="T43" fmla="*/ 0 h 1"/>
                    <a:gd name="T44" fmla="*/ 1943 w 12"/>
                    <a:gd name="T45" fmla="*/ 0 h 1"/>
                    <a:gd name="T46" fmla="*/ 1943 w 12"/>
                    <a:gd name="T47" fmla="*/ 0 h 1"/>
                    <a:gd name="T48" fmla="*/ 1943 w 12"/>
                    <a:gd name="T49" fmla="*/ 0 h 1"/>
                    <a:gd name="T50" fmla="*/ 2182 w 12"/>
                    <a:gd name="T51" fmla="*/ 0 h 1"/>
                    <a:gd name="T52" fmla="*/ 2182 w 12"/>
                    <a:gd name="T53" fmla="*/ 0 h 1"/>
                    <a:gd name="T54" fmla="*/ 2182 w 12"/>
                    <a:gd name="T55" fmla="*/ 0 h 1"/>
                    <a:gd name="T56" fmla="*/ 2316 w 12"/>
                    <a:gd name="T57" fmla="*/ 0 h 1"/>
                    <a:gd name="T58" fmla="*/ 2316 w 12"/>
                    <a:gd name="T59" fmla="*/ 0 h 1"/>
                    <a:gd name="T60" fmla="*/ 2316 w 12"/>
                    <a:gd name="T61" fmla="*/ 0 h 1"/>
                    <a:gd name="T62" fmla="*/ 2589 w 12"/>
                    <a:gd name="T63" fmla="*/ 0 h 1"/>
                    <a:gd name="T64" fmla="*/ 2589 w 12"/>
                    <a:gd name="T65" fmla="*/ 0 h 1"/>
                    <a:gd name="T66" fmla="*/ 2589 w 12"/>
                    <a:gd name="T67" fmla="*/ 0 h 1"/>
                    <a:gd name="T68" fmla="*/ 2779 w 12"/>
                    <a:gd name="T69" fmla="*/ 0 h 1"/>
                    <a:gd name="T70" fmla="*/ 2779 w 12"/>
                    <a:gd name="T71" fmla="*/ 0 h 1"/>
                    <a:gd name="T72" fmla="*/ 2779 w 12"/>
                    <a:gd name="T73" fmla="*/ 0 h 1"/>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12" h="1">
                      <a:moveTo>
                        <a:pt x="0" y="1"/>
                      </a:moveTo>
                      <a:lnTo>
                        <a:pt x="1" y="1"/>
                      </a:lnTo>
                      <a:lnTo>
                        <a:pt x="2" y="1"/>
                      </a:lnTo>
                      <a:lnTo>
                        <a:pt x="3" y="1"/>
                      </a:lnTo>
                      <a:lnTo>
                        <a:pt x="3" y="0"/>
                      </a:lnTo>
                      <a:lnTo>
                        <a:pt x="4" y="0"/>
                      </a:lnTo>
                      <a:lnTo>
                        <a:pt x="5" y="0"/>
                      </a:lnTo>
                      <a:lnTo>
                        <a:pt x="6" y="0"/>
                      </a:lnTo>
                      <a:lnTo>
                        <a:pt x="7" y="0"/>
                      </a:lnTo>
                      <a:lnTo>
                        <a:pt x="8" y="0"/>
                      </a:lnTo>
                      <a:lnTo>
                        <a:pt x="9" y="0"/>
                      </a:lnTo>
                      <a:lnTo>
                        <a:pt x="10" y="0"/>
                      </a:lnTo>
                      <a:lnTo>
                        <a:pt x="11" y="0"/>
                      </a:lnTo>
                      <a:lnTo>
                        <a:pt x="1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8" name="Freeform 2881"/>
                <p:cNvSpPr>
                  <a:spLocks/>
                </p:cNvSpPr>
                <p:nvPr/>
              </p:nvSpPr>
              <p:spPr bwMode="auto">
                <a:xfrm>
                  <a:off x="355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09" name="Freeform 2882"/>
                <p:cNvSpPr>
                  <a:spLocks/>
                </p:cNvSpPr>
                <p:nvPr/>
              </p:nvSpPr>
              <p:spPr bwMode="auto">
                <a:xfrm>
                  <a:off x="3558"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10010" name="Freeform 2883"/>
                <p:cNvSpPr>
                  <a:spLocks/>
                </p:cNvSpPr>
                <p:nvPr/>
              </p:nvSpPr>
              <p:spPr bwMode="auto">
                <a:xfrm>
                  <a:off x="355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9603" name="Group 3085"/>
              <p:cNvGrpSpPr>
                <a:grpSpLocks/>
              </p:cNvGrpSpPr>
              <p:nvPr/>
            </p:nvGrpSpPr>
            <p:grpSpPr bwMode="auto">
              <a:xfrm>
                <a:off x="3561" y="3213"/>
                <a:ext cx="896" cy="31"/>
                <a:chOff x="3561" y="3213"/>
                <a:chExt cx="896" cy="31"/>
              </a:xfrm>
            </p:grpSpPr>
            <p:sp>
              <p:nvSpPr>
                <p:cNvPr id="9604" name="Freeform 2885"/>
                <p:cNvSpPr>
                  <a:spLocks/>
                </p:cNvSpPr>
                <p:nvPr/>
              </p:nvSpPr>
              <p:spPr bwMode="auto">
                <a:xfrm>
                  <a:off x="356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05" name="Freeform 2886"/>
                <p:cNvSpPr>
                  <a:spLocks/>
                </p:cNvSpPr>
                <p:nvPr/>
              </p:nvSpPr>
              <p:spPr bwMode="auto">
                <a:xfrm>
                  <a:off x="356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06" name="Freeform 2887"/>
                <p:cNvSpPr>
                  <a:spLocks/>
                </p:cNvSpPr>
                <p:nvPr/>
              </p:nvSpPr>
              <p:spPr bwMode="auto">
                <a:xfrm>
                  <a:off x="356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07" name="Freeform 2888"/>
                <p:cNvSpPr>
                  <a:spLocks/>
                </p:cNvSpPr>
                <p:nvPr/>
              </p:nvSpPr>
              <p:spPr bwMode="auto">
                <a:xfrm>
                  <a:off x="3567"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08" name="Freeform 2889"/>
                <p:cNvSpPr>
                  <a:spLocks/>
                </p:cNvSpPr>
                <p:nvPr/>
              </p:nvSpPr>
              <p:spPr bwMode="auto">
                <a:xfrm>
                  <a:off x="3568" y="3242"/>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09" name="Freeform 2890"/>
                <p:cNvSpPr>
                  <a:spLocks/>
                </p:cNvSpPr>
                <p:nvPr/>
              </p:nvSpPr>
              <p:spPr bwMode="auto">
                <a:xfrm>
                  <a:off x="357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0" name="Freeform 2891"/>
                <p:cNvSpPr>
                  <a:spLocks/>
                </p:cNvSpPr>
                <p:nvPr/>
              </p:nvSpPr>
              <p:spPr bwMode="auto">
                <a:xfrm>
                  <a:off x="357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1" name="Freeform 2892"/>
                <p:cNvSpPr>
                  <a:spLocks/>
                </p:cNvSpPr>
                <p:nvPr/>
              </p:nvSpPr>
              <p:spPr bwMode="auto">
                <a:xfrm>
                  <a:off x="3574"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2" name="Freeform 2893"/>
                <p:cNvSpPr>
                  <a:spLocks/>
                </p:cNvSpPr>
                <p:nvPr/>
              </p:nvSpPr>
              <p:spPr bwMode="auto">
                <a:xfrm>
                  <a:off x="358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3" name="Freeform 2894"/>
                <p:cNvSpPr>
                  <a:spLocks/>
                </p:cNvSpPr>
                <p:nvPr/>
              </p:nvSpPr>
              <p:spPr bwMode="auto">
                <a:xfrm>
                  <a:off x="358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4" name="Freeform 2895"/>
                <p:cNvSpPr>
                  <a:spLocks/>
                </p:cNvSpPr>
                <p:nvPr/>
              </p:nvSpPr>
              <p:spPr bwMode="auto">
                <a:xfrm>
                  <a:off x="358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5" name="Freeform 2896"/>
                <p:cNvSpPr>
                  <a:spLocks/>
                </p:cNvSpPr>
                <p:nvPr/>
              </p:nvSpPr>
              <p:spPr bwMode="auto">
                <a:xfrm>
                  <a:off x="3594" y="3243"/>
                  <a:ext cx="16" cy="1"/>
                </a:xfrm>
                <a:custGeom>
                  <a:avLst/>
                  <a:gdLst>
                    <a:gd name="T0" fmla="*/ 0 w 9"/>
                    <a:gd name="T1" fmla="*/ 0 h 1"/>
                    <a:gd name="T2" fmla="*/ 208 w 9"/>
                    <a:gd name="T3" fmla="*/ 0 h 1"/>
                    <a:gd name="T4" fmla="*/ 208 w 9"/>
                    <a:gd name="T5" fmla="*/ 0 h 1"/>
                    <a:gd name="T6" fmla="*/ 208 w 9"/>
                    <a:gd name="T7" fmla="*/ 0 h 1"/>
                    <a:gd name="T8" fmla="*/ 370 w 9"/>
                    <a:gd name="T9" fmla="*/ 0 h 1"/>
                    <a:gd name="T10" fmla="*/ 370 w 9"/>
                    <a:gd name="T11" fmla="*/ 0 h 1"/>
                    <a:gd name="T12" fmla="*/ 370 w 9"/>
                    <a:gd name="T13" fmla="*/ 0 h 1"/>
                    <a:gd name="T14" fmla="*/ 500 w 9"/>
                    <a:gd name="T15" fmla="*/ 0 h 1"/>
                    <a:gd name="T16" fmla="*/ 500 w 9"/>
                    <a:gd name="T17" fmla="*/ 0 h 1"/>
                    <a:gd name="T18" fmla="*/ 500 w 9"/>
                    <a:gd name="T19" fmla="*/ 0 h 1"/>
                    <a:gd name="T20" fmla="*/ 658 w 9"/>
                    <a:gd name="T21" fmla="*/ 0 h 1"/>
                    <a:gd name="T22" fmla="*/ 658 w 9"/>
                    <a:gd name="T23" fmla="*/ 0 h 1"/>
                    <a:gd name="T24" fmla="*/ 658 w 9"/>
                    <a:gd name="T25" fmla="*/ 0 h 1"/>
                    <a:gd name="T26" fmla="*/ 889 w 9"/>
                    <a:gd name="T27" fmla="*/ 0 h 1"/>
                    <a:gd name="T28" fmla="*/ 889 w 9"/>
                    <a:gd name="T29" fmla="*/ 0 h 1"/>
                    <a:gd name="T30" fmla="*/ 889 w 9"/>
                    <a:gd name="T31" fmla="*/ 0 h 1"/>
                    <a:gd name="T32" fmla="*/ 1141 w 9"/>
                    <a:gd name="T33" fmla="*/ 0 h 1"/>
                    <a:gd name="T34" fmla="*/ 1141 w 9"/>
                    <a:gd name="T35" fmla="*/ 0 h 1"/>
                    <a:gd name="T36" fmla="*/ 1141 w 9"/>
                    <a:gd name="T37" fmla="*/ 0 h 1"/>
                    <a:gd name="T38" fmla="*/ 1170 w 9"/>
                    <a:gd name="T39" fmla="*/ 0 h 1"/>
                    <a:gd name="T40" fmla="*/ 1170 w 9"/>
                    <a:gd name="T41" fmla="*/ 0 h 1"/>
                    <a:gd name="T42" fmla="*/ 1170 w 9"/>
                    <a:gd name="T43" fmla="*/ 0 h 1"/>
                    <a:gd name="T44" fmla="*/ 1387 w 9"/>
                    <a:gd name="T45" fmla="*/ 0 h 1"/>
                    <a:gd name="T46" fmla="*/ 1387 w 9"/>
                    <a:gd name="T47" fmla="*/ 0 h 1"/>
                    <a:gd name="T48" fmla="*/ 1387 w 9"/>
                    <a:gd name="T49" fmla="*/ 0 h 1"/>
                    <a:gd name="T50" fmla="*/ 1580 w 9"/>
                    <a:gd name="T51" fmla="*/ 0 h 1"/>
                    <a:gd name="T52" fmla="*/ 1580 w 9"/>
                    <a:gd name="T53" fmla="*/ 0 h 1"/>
                    <a:gd name="T54" fmla="*/ 1580 w 9"/>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6" name="Freeform 2897"/>
                <p:cNvSpPr>
                  <a:spLocks/>
                </p:cNvSpPr>
                <p:nvPr/>
              </p:nvSpPr>
              <p:spPr bwMode="auto">
                <a:xfrm>
                  <a:off x="3610" y="3242"/>
                  <a:ext cx="23" cy="1"/>
                </a:xfrm>
                <a:custGeom>
                  <a:avLst/>
                  <a:gdLst>
                    <a:gd name="T0" fmla="*/ 0 w 13"/>
                    <a:gd name="T1" fmla="*/ 1 h 1"/>
                    <a:gd name="T2" fmla="*/ 203 w 13"/>
                    <a:gd name="T3" fmla="*/ 1 h 1"/>
                    <a:gd name="T4" fmla="*/ 203 w 13"/>
                    <a:gd name="T5" fmla="*/ 1 h 1"/>
                    <a:gd name="T6" fmla="*/ 203 w 13"/>
                    <a:gd name="T7" fmla="*/ 1 h 1"/>
                    <a:gd name="T8" fmla="*/ 359 w 13"/>
                    <a:gd name="T9" fmla="*/ 1 h 1"/>
                    <a:gd name="T10" fmla="*/ 359 w 13"/>
                    <a:gd name="T11" fmla="*/ 1 h 1"/>
                    <a:gd name="T12" fmla="*/ 359 w 13"/>
                    <a:gd name="T13" fmla="*/ 1 h 1"/>
                    <a:gd name="T14" fmla="*/ 488 w 13"/>
                    <a:gd name="T15" fmla="*/ 1 h 1"/>
                    <a:gd name="T16" fmla="*/ 488 w 13"/>
                    <a:gd name="T17" fmla="*/ 1 h 1"/>
                    <a:gd name="T18" fmla="*/ 488 w 13"/>
                    <a:gd name="T19" fmla="*/ 1 h 1"/>
                    <a:gd name="T20" fmla="*/ 635 w 13"/>
                    <a:gd name="T21" fmla="*/ 1 h 1"/>
                    <a:gd name="T22" fmla="*/ 635 w 13"/>
                    <a:gd name="T23" fmla="*/ 1 h 1"/>
                    <a:gd name="T24" fmla="*/ 635 w 13"/>
                    <a:gd name="T25" fmla="*/ 1 h 1"/>
                    <a:gd name="T26" fmla="*/ 863 w 13"/>
                    <a:gd name="T27" fmla="*/ 1 h 1"/>
                    <a:gd name="T28" fmla="*/ 863 w 13"/>
                    <a:gd name="T29" fmla="*/ 1 h 1"/>
                    <a:gd name="T30" fmla="*/ 863 w 13"/>
                    <a:gd name="T31" fmla="*/ 1 h 1"/>
                    <a:gd name="T32" fmla="*/ 1042 w 13"/>
                    <a:gd name="T33" fmla="*/ 1 h 1"/>
                    <a:gd name="T34" fmla="*/ 1042 w 13"/>
                    <a:gd name="T35" fmla="*/ 1 h 1"/>
                    <a:gd name="T36" fmla="*/ 1042 w 13"/>
                    <a:gd name="T37" fmla="*/ 1 h 1"/>
                    <a:gd name="T38" fmla="*/ 1123 w 13"/>
                    <a:gd name="T39" fmla="*/ 0 h 1"/>
                    <a:gd name="T40" fmla="*/ 1123 w 13"/>
                    <a:gd name="T41" fmla="*/ 0 h 1"/>
                    <a:gd name="T42" fmla="*/ 1123 w 13"/>
                    <a:gd name="T43" fmla="*/ 0 h 1"/>
                    <a:gd name="T44" fmla="*/ 1352 w 13"/>
                    <a:gd name="T45" fmla="*/ 0 h 1"/>
                    <a:gd name="T46" fmla="*/ 1352 w 13"/>
                    <a:gd name="T47" fmla="*/ 0 h 1"/>
                    <a:gd name="T48" fmla="*/ 1352 w 13"/>
                    <a:gd name="T49" fmla="*/ 0 h 1"/>
                    <a:gd name="T50" fmla="*/ 1527 w 13"/>
                    <a:gd name="T51" fmla="*/ 0 h 1"/>
                    <a:gd name="T52" fmla="*/ 1527 w 13"/>
                    <a:gd name="T53" fmla="*/ 0 h 1"/>
                    <a:gd name="T54" fmla="*/ 1527 w 13"/>
                    <a:gd name="T55" fmla="*/ 0 h 1"/>
                    <a:gd name="T56" fmla="*/ 1757 w 13"/>
                    <a:gd name="T57" fmla="*/ 0 h 1"/>
                    <a:gd name="T58" fmla="*/ 1757 w 13"/>
                    <a:gd name="T59" fmla="*/ 0 h 1"/>
                    <a:gd name="T60" fmla="*/ 1757 w 13"/>
                    <a:gd name="T61" fmla="*/ 0 h 1"/>
                    <a:gd name="T62" fmla="*/ 1844 w 13"/>
                    <a:gd name="T63" fmla="*/ 0 h 1"/>
                    <a:gd name="T64" fmla="*/ 1844 w 13"/>
                    <a:gd name="T65" fmla="*/ 0 h 1"/>
                    <a:gd name="T66" fmla="*/ 1844 w 13"/>
                    <a:gd name="T67" fmla="*/ 0 h 1"/>
                    <a:gd name="T68" fmla="*/ 1987 w 13"/>
                    <a:gd name="T69" fmla="*/ 0 h 1"/>
                    <a:gd name="T70" fmla="*/ 1987 w 13"/>
                    <a:gd name="T71" fmla="*/ 0 h 1"/>
                    <a:gd name="T72" fmla="*/ 1987 w 13"/>
                    <a:gd name="T73" fmla="*/ 0 h 1"/>
                    <a:gd name="T74" fmla="*/ 2231 w 13"/>
                    <a:gd name="T75" fmla="*/ 0 h 1"/>
                    <a:gd name="T76" fmla="*/ 2231 w 13"/>
                    <a:gd name="T77" fmla="*/ 0 h 1"/>
                    <a:gd name="T78" fmla="*/ 2231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1"/>
                      </a:moveTo>
                      <a:lnTo>
                        <a:pt x="1" y="1"/>
                      </a:lnTo>
                      <a:lnTo>
                        <a:pt x="2" y="1"/>
                      </a:lnTo>
                      <a:lnTo>
                        <a:pt x="3" y="1"/>
                      </a:lnTo>
                      <a:lnTo>
                        <a:pt x="4" y="1"/>
                      </a:lnTo>
                      <a:lnTo>
                        <a:pt x="5" y="1"/>
                      </a:lnTo>
                      <a:lnTo>
                        <a:pt x="6" y="1"/>
                      </a:lnTo>
                      <a:lnTo>
                        <a:pt x="7" y="0"/>
                      </a:lnTo>
                      <a:lnTo>
                        <a:pt x="8" y="0"/>
                      </a:lnTo>
                      <a:lnTo>
                        <a:pt x="9" y="0"/>
                      </a:lnTo>
                      <a:lnTo>
                        <a:pt x="10" y="0"/>
                      </a:lnTo>
                      <a:lnTo>
                        <a:pt x="11" y="0"/>
                      </a:lnTo>
                      <a:lnTo>
                        <a:pt x="12" y="0"/>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7" name="Freeform 2898"/>
                <p:cNvSpPr>
                  <a:spLocks/>
                </p:cNvSpPr>
                <p:nvPr/>
              </p:nvSpPr>
              <p:spPr bwMode="auto">
                <a:xfrm>
                  <a:off x="363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8" name="Freeform 2899"/>
                <p:cNvSpPr>
                  <a:spLocks/>
                </p:cNvSpPr>
                <p:nvPr/>
              </p:nvSpPr>
              <p:spPr bwMode="auto">
                <a:xfrm>
                  <a:off x="363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19" name="Freeform 2900"/>
                <p:cNvSpPr>
                  <a:spLocks/>
                </p:cNvSpPr>
                <p:nvPr/>
              </p:nvSpPr>
              <p:spPr bwMode="auto">
                <a:xfrm>
                  <a:off x="363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0" name="Freeform 2901"/>
                <p:cNvSpPr>
                  <a:spLocks/>
                </p:cNvSpPr>
                <p:nvPr/>
              </p:nvSpPr>
              <p:spPr bwMode="auto">
                <a:xfrm>
                  <a:off x="3639"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1" name="Freeform 2902"/>
                <p:cNvSpPr>
                  <a:spLocks/>
                </p:cNvSpPr>
                <p:nvPr/>
              </p:nvSpPr>
              <p:spPr bwMode="auto">
                <a:xfrm>
                  <a:off x="3640"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2" name="Freeform 2903"/>
                <p:cNvSpPr>
                  <a:spLocks/>
                </p:cNvSpPr>
                <p:nvPr/>
              </p:nvSpPr>
              <p:spPr bwMode="auto">
                <a:xfrm>
                  <a:off x="364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3" name="Freeform 2904"/>
                <p:cNvSpPr>
                  <a:spLocks/>
                </p:cNvSpPr>
                <p:nvPr/>
              </p:nvSpPr>
              <p:spPr bwMode="auto">
                <a:xfrm>
                  <a:off x="3644"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4" name="Freeform 2905"/>
                <p:cNvSpPr>
                  <a:spLocks/>
                </p:cNvSpPr>
                <p:nvPr/>
              </p:nvSpPr>
              <p:spPr bwMode="auto">
                <a:xfrm>
                  <a:off x="364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5" name="Freeform 2906"/>
                <p:cNvSpPr>
                  <a:spLocks/>
                </p:cNvSpPr>
                <p:nvPr/>
              </p:nvSpPr>
              <p:spPr bwMode="auto">
                <a:xfrm>
                  <a:off x="3648"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6" name="Freeform 2907"/>
                <p:cNvSpPr>
                  <a:spLocks/>
                </p:cNvSpPr>
                <p:nvPr/>
              </p:nvSpPr>
              <p:spPr bwMode="auto">
                <a:xfrm>
                  <a:off x="3649" y="3235"/>
                  <a:ext cx="29" cy="8"/>
                </a:xfrm>
                <a:custGeom>
                  <a:avLst/>
                  <a:gdLst>
                    <a:gd name="T0" fmla="*/ 0 w 16"/>
                    <a:gd name="T1" fmla="*/ 4 h 9"/>
                    <a:gd name="T2" fmla="*/ 263 w 16"/>
                    <a:gd name="T3" fmla="*/ 4 h 9"/>
                    <a:gd name="T4" fmla="*/ 263 w 16"/>
                    <a:gd name="T5" fmla="*/ 4 h 9"/>
                    <a:gd name="T6" fmla="*/ 263 w 16"/>
                    <a:gd name="T7" fmla="*/ 4 h 9"/>
                    <a:gd name="T8" fmla="*/ 477 w 16"/>
                    <a:gd name="T9" fmla="*/ 4 h 9"/>
                    <a:gd name="T10" fmla="*/ 477 w 16"/>
                    <a:gd name="T11" fmla="*/ 4 h 9"/>
                    <a:gd name="T12" fmla="*/ 477 w 16"/>
                    <a:gd name="T13" fmla="*/ 4 h 9"/>
                    <a:gd name="T14" fmla="*/ 571 w 16"/>
                    <a:gd name="T15" fmla="*/ 4 h 9"/>
                    <a:gd name="T16" fmla="*/ 571 w 16"/>
                    <a:gd name="T17" fmla="*/ 4 h 9"/>
                    <a:gd name="T18" fmla="*/ 571 w 16"/>
                    <a:gd name="T19" fmla="*/ 4 h 9"/>
                    <a:gd name="T20" fmla="*/ 865 w 16"/>
                    <a:gd name="T21" fmla="*/ 4 h 9"/>
                    <a:gd name="T22" fmla="*/ 865 w 16"/>
                    <a:gd name="T23" fmla="*/ 4 h 9"/>
                    <a:gd name="T24" fmla="*/ 865 w 16"/>
                    <a:gd name="T25" fmla="*/ 4 h 9"/>
                    <a:gd name="T26" fmla="*/ 1035 w 16"/>
                    <a:gd name="T27" fmla="*/ 4 h 9"/>
                    <a:gd name="T28" fmla="*/ 1035 w 16"/>
                    <a:gd name="T29" fmla="*/ 4 h 9"/>
                    <a:gd name="T30" fmla="*/ 1035 w 16"/>
                    <a:gd name="T31" fmla="*/ 4 h 9"/>
                    <a:gd name="T32" fmla="*/ 1274 w 16"/>
                    <a:gd name="T33" fmla="*/ 4 h 9"/>
                    <a:gd name="T34" fmla="*/ 1274 w 16"/>
                    <a:gd name="T35" fmla="*/ 4 h 9"/>
                    <a:gd name="T36" fmla="*/ 1274 w 16"/>
                    <a:gd name="T37" fmla="*/ 4 h 9"/>
                    <a:gd name="T38" fmla="*/ 1568 w 16"/>
                    <a:gd name="T39" fmla="*/ 4 h 9"/>
                    <a:gd name="T40" fmla="*/ 1568 w 16"/>
                    <a:gd name="T41" fmla="*/ 4 h 9"/>
                    <a:gd name="T42" fmla="*/ 1568 w 16"/>
                    <a:gd name="T43" fmla="*/ 4 h 9"/>
                    <a:gd name="T44" fmla="*/ 1738 w 16"/>
                    <a:gd name="T45" fmla="*/ 4 h 9"/>
                    <a:gd name="T46" fmla="*/ 1738 w 16"/>
                    <a:gd name="T47" fmla="*/ 4 h 9"/>
                    <a:gd name="T48" fmla="*/ 1738 w 16"/>
                    <a:gd name="T49" fmla="*/ 4 h 9"/>
                    <a:gd name="T50" fmla="*/ 1876 w 16"/>
                    <a:gd name="T51" fmla="*/ 4 h 9"/>
                    <a:gd name="T52" fmla="*/ 1876 w 16"/>
                    <a:gd name="T53" fmla="*/ 4 h 9"/>
                    <a:gd name="T54" fmla="*/ 1876 w 16"/>
                    <a:gd name="T55" fmla="*/ 4 h 9"/>
                    <a:gd name="T56" fmla="*/ 2139 w 16"/>
                    <a:gd name="T57" fmla="*/ 4 h 9"/>
                    <a:gd name="T58" fmla="*/ 2139 w 16"/>
                    <a:gd name="T59" fmla="*/ 4 h 9"/>
                    <a:gd name="T60" fmla="*/ 2139 w 16"/>
                    <a:gd name="T61" fmla="*/ 4 h 9"/>
                    <a:gd name="T62" fmla="*/ 2309 w 16"/>
                    <a:gd name="T63" fmla="*/ 4 h 9"/>
                    <a:gd name="T64" fmla="*/ 2309 w 16"/>
                    <a:gd name="T65" fmla="*/ 4 h 9"/>
                    <a:gd name="T66" fmla="*/ 2309 w 16"/>
                    <a:gd name="T67" fmla="*/ 4 h 9"/>
                    <a:gd name="T68" fmla="*/ 2579 w 16"/>
                    <a:gd name="T69" fmla="*/ 3 h 9"/>
                    <a:gd name="T70" fmla="*/ 2579 w 16"/>
                    <a:gd name="T71" fmla="*/ 3 h 9"/>
                    <a:gd name="T72" fmla="*/ 2579 w 16"/>
                    <a:gd name="T73" fmla="*/ 2 h 9"/>
                    <a:gd name="T74" fmla="*/ 2842 w 16"/>
                    <a:gd name="T75" fmla="*/ 2 h 9"/>
                    <a:gd name="T76" fmla="*/ 2842 w 16"/>
                    <a:gd name="T77" fmla="*/ 2 h 9"/>
                    <a:gd name="T78" fmla="*/ 2842 w 16"/>
                    <a:gd name="T79" fmla="*/ 1 h 9"/>
                    <a:gd name="T80" fmla="*/ 2911 w 16"/>
                    <a:gd name="T81" fmla="*/ 1 h 9"/>
                    <a:gd name="T82" fmla="*/ 2911 w 16"/>
                    <a:gd name="T83" fmla="*/ 1 h 9"/>
                    <a:gd name="T84" fmla="*/ 2911 w 16"/>
                    <a:gd name="T85" fmla="*/ 1 h 9"/>
                    <a:gd name="T86" fmla="*/ 3150 w 16"/>
                    <a:gd name="T87" fmla="*/ 0 h 9"/>
                    <a:gd name="T88" fmla="*/ 3150 w 16"/>
                    <a:gd name="T89" fmla="*/ 0 h 9"/>
                    <a:gd name="T90" fmla="*/ 3150 w 16"/>
                    <a:gd name="T91" fmla="*/ 0 h 9"/>
                    <a:gd name="T92" fmla="*/ 3400 w 16"/>
                    <a:gd name="T93" fmla="*/ 0 h 9"/>
                    <a:gd name="T94" fmla="*/ 3400 w 16"/>
                    <a:gd name="T95" fmla="*/ 0 h 9"/>
                    <a:gd name="T96" fmla="*/ 3400 w 16"/>
                    <a:gd name="T97" fmla="*/ 0 h 9"/>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 h="9">
                      <a:moveTo>
                        <a:pt x="0" y="9"/>
                      </a:moveTo>
                      <a:lnTo>
                        <a:pt x="1" y="9"/>
                      </a:lnTo>
                      <a:lnTo>
                        <a:pt x="2" y="9"/>
                      </a:lnTo>
                      <a:lnTo>
                        <a:pt x="3" y="9"/>
                      </a:lnTo>
                      <a:lnTo>
                        <a:pt x="4" y="8"/>
                      </a:lnTo>
                      <a:lnTo>
                        <a:pt x="5" y="8"/>
                      </a:lnTo>
                      <a:lnTo>
                        <a:pt x="6" y="8"/>
                      </a:lnTo>
                      <a:lnTo>
                        <a:pt x="7" y="8"/>
                      </a:lnTo>
                      <a:lnTo>
                        <a:pt x="7" y="7"/>
                      </a:lnTo>
                      <a:lnTo>
                        <a:pt x="8" y="7"/>
                      </a:lnTo>
                      <a:lnTo>
                        <a:pt x="9" y="6"/>
                      </a:lnTo>
                      <a:lnTo>
                        <a:pt x="10" y="5"/>
                      </a:lnTo>
                      <a:lnTo>
                        <a:pt x="11" y="4"/>
                      </a:lnTo>
                      <a:lnTo>
                        <a:pt x="12" y="3"/>
                      </a:lnTo>
                      <a:lnTo>
                        <a:pt x="12" y="2"/>
                      </a:lnTo>
                      <a:lnTo>
                        <a:pt x="13" y="2"/>
                      </a:lnTo>
                      <a:lnTo>
                        <a:pt x="13" y="1"/>
                      </a:lnTo>
                      <a:lnTo>
                        <a:pt x="14" y="1"/>
                      </a:lnTo>
                      <a:lnTo>
                        <a:pt x="15" y="0"/>
                      </a:lnTo>
                      <a:lnTo>
                        <a:pt x="1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7" name="Freeform 2908"/>
                <p:cNvSpPr>
                  <a:spLocks/>
                </p:cNvSpPr>
                <p:nvPr/>
              </p:nvSpPr>
              <p:spPr bwMode="auto">
                <a:xfrm>
                  <a:off x="3678" y="3235"/>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8" name="Freeform 2909"/>
                <p:cNvSpPr>
                  <a:spLocks/>
                </p:cNvSpPr>
                <p:nvPr/>
              </p:nvSpPr>
              <p:spPr bwMode="auto">
                <a:xfrm>
                  <a:off x="3680" y="3236"/>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29" name="Freeform 2910"/>
                <p:cNvSpPr>
                  <a:spLocks/>
                </p:cNvSpPr>
                <p:nvPr/>
              </p:nvSpPr>
              <p:spPr bwMode="auto">
                <a:xfrm>
                  <a:off x="3682" y="3237"/>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0" name="Freeform 2911"/>
                <p:cNvSpPr>
                  <a:spLocks/>
                </p:cNvSpPr>
                <p:nvPr/>
              </p:nvSpPr>
              <p:spPr bwMode="auto">
                <a:xfrm>
                  <a:off x="3684" y="323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1" name="Freeform 2912"/>
                <p:cNvSpPr>
                  <a:spLocks/>
                </p:cNvSpPr>
                <p:nvPr/>
              </p:nvSpPr>
              <p:spPr bwMode="auto">
                <a:xfrm>
                  <a:off x="3685"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2" name="Freeform 2913"/>
                <p:cNvSpPr>
                  <a:spLocks/>
                </p:cNvSpPr>
                <p:nvPr/>
              </p:nvSpPr>
              <p:spPr bwMode="auto">
                <a:xfrm>
                  <a:off x="3687" y="3239"/>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3" name="Freeform 2914"/>
                <p:cNvSpPr>
                  <a:spLocks/>
                </p:cNvSpPr>
                <p:nvPr/>
              </p:nvSpPr>
              <p:spPr bwMode="auto">
                <a:xfrm>
                  <a:off x="3689" y="324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4" name="Freeform 2915"/>
                <p:cNvSpPr>
                  <a:spLocks/>
                </p:cNvSpPr>
                <p:nvPr/>
              </p:nvSpPr>
              <p:spPr bwMode="auto">
                <a:xfrm>
                  <a:off x="3691"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5" name="Freeform 2916"/>
                <p:cNvSpPr>
                  <a:spLocks/>
                </p:cNvSpPr>
                <p:nvPr/>
              </p:nvSpPr>
              <p:spPr bwMode="auto">
                <a:xfrm>
                  <a:off x="3693"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6" name="Freeform 2917"/>
                <p:cNvSpPr>
                  <a:spLocks/>
                </p:cNvSpPr>
                <p:nvPr/>
              </p:nvSpPr>
              <p:spPr bwMode="auto">
                <a:xfrm>
                  <a:off x="369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7" name="Freeform 2918"/>
                <p:cNvSpPr>
                  <a:spLocks/>
                </p:cNvSpPr>
                <p:nvPr/>
              </p:nvSpPr>
              <p:spPr bwMode="auto">
                <a:xfrm>
                  <a:off x="369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8" name="Freeform 2919"/>
                <p:cNvSpPr>
                  <a:spLocks/>
                </p:cNvSpPr>
                <p:nvPr/>
              </p:nvSpPr>
              <p:spPr bwMode="auto">
                <a:xfrm>
                  <a:off x="3698" y="3242"/>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39" name="Freeform 2920"/>
                <p:cNvSpPr>
                  <a:spLocks/>
                </p:cNvSpPr>
                <p:nvPr/>
              </p:nvSpPr>
              <p:spPr bwMode="auto">
                <a:xfrm>
                  <a:off x="3700"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0" name="Freeform 2921"/>
                <p:cNvSpPr>
                  <a:spLocks/>
                </p:cNvSpPr>
                <p:nvPr/>
              </p:nvSpPr>
              <p:spPr bwMode="auto">
                <a:xfrm>
                  <a:off x="3702"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1" name="Freeform 2922"/>
                <p:cNvSpPr>
                  <a:spLocks/>
                </p:cNvSpPr>
                <p:nvPr/>
              </p:nvSpPr>
              <p:spPr bwMode="auto">
                <a:xfrm>
                  <a:off x="370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2" name="Freeform 2923"/>
                <p:cNvSpPr>
                  <a:spLocks/>
                </p:cNvSpPr>
                <p:nvPr/>
              </p:nvSpPr>
              <p:spPr bwMode="auto">
                <a:xfrm>
                  <a:off x="3705"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3" name="Freeform 2924"/>
                <p:cNvSpPr>
                  <a:spLocks/>
                </p:cNvSpPr>
                <p:nvPr/>
              </p:nvSpPr>
              <p:spPr bwMode="auto">
                <a:xfrm>
                  <a:off x="3712" y="3243"/>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4" name="Freeform 2925"/>
                <p:cNvSpPr>
                  <a:spLocks/>
                </p:cNvSpPr>
                <p:nvPr/>
              </p:nvSpPr>
              <p:spPr bwMode="auto">
                <a:xfrm>
                  <a:off x="3720"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5" name="Freeform 2926"/>
                <p:cNvSpPr>
                  <a:spLocks/>
                </p:cNvSpPr>
                <p:nvPr/>
              </p:nvSpPr>
              <p:spPr bwMode="auto">
                <a:xfrm>
                  <a:off x="372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6" name="Freeform 2927"/>
                <p:cNvSpPr>
                  <a:spLocks/>
                </p:cNvSpPr>
                <p:nvPr/>
              </p:nvSpPr>
              <p:spPr bwMode="auto">
                <a:xfrm>
                  <a:off x="3736"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7" name="Freeform 2928"/>
                <p:cNvSpPr>
                  <a:spLocks/>
                </p:cNvSpPr>
                <p:nvPr/>
              </p:nvSpPr>
              <p:spPr bwMode="auto">
                <a:xfrm>
                  <a:off x="3739"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8" name="Freeform 2929"/>
                <p:cNvSpPr>
                  <a:spLocks/>
                </p:cNvSpPr>
                <p:nvPr/>
              </p:nvSpPr>
              <p:spPr bwMode="auto">
                <a:xfrm>
                  <a:off x="374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49" name="Freeform 2930"/>
                <p:cNvSpPr>
                  <a:spLocks/>
                </p:cNvSpPr>
                <p:nvPr/>
              </p:nvSpPr>
              <p:spPr bwMode="auto">
                <a:xfrm>
                  <a:off x="3750"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0" name="Freeform 2931"/>
                <p:cNvSpPr>
                  <a:spLocks/>
                </p:cNvSpPr>
                <p:nvPr/>
              </p:nvSpPr>
              <p:spPr bwMode="auto">
                <a:xfrm>
                  <a:off x="3754"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1" name="Freeform 2932"/>
                <p:cNvSpPr>
                  <a:spLocks/>
                </p:cNvSpPr>
                <p:nvPr/>
              </p:nvSpPr>
              <p:spPr bwMode="auto">
                <a:xfrm>
                  <a:off x="375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2" name="Freeform 2933"/>
                <p:cNvSpPr>
                  <a:spLocks/>
                </p:cNvSpPr>
                <p:nvPr/>
              </p:nvSpPr>
              <p:spPr bwMode="auto">
                <a:xfrm>
                  <a:off x="376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3" name="Freeform 2934"/>
                <p:cNvSpPr>
                  <a:spLocks/>
                </p:cNvSpPr>
                <p:nvPr/>
              </p:nvSpPr>
              <p:spPr bwMode="auto">
                <a:xfrm>
                  <a:off x="376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4" name="Freeform 2935"/>
                <p:cNvSpPr>
                  <a:spLocks/>
                </p:cNvSpPr>
                <p:nvPr/>
              </p:nvSpPr>
              <p:spPr bwMode="auto">
                <a:xfrm>
                  <a:off x="3772"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5" name="Freeform 2936"/>
                <p:cNvSpPr>
                  <a:spLocks/>
                </p:cNvSpPr>
                <p:nvPr/>
              </p:nvSpPr>
              <p:spPr bwMode="auto">
                <a:xfrm>
                  <a:off x="377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6" name="Freeform 2937"/>
                <p:cNvSpPr>
                  <a:spLocks/>
                </p:cNvSpPr>
                <p:nvPr/>
              </p:nvSpPr>
              <p:spPr bwMode="auto">
                <a:xfrm>
                  <a:off x="3781"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7" name="Freeform 2938"/>
                <p:cNvSpPr>
                  <a:spLocks/>
                </p:cNvSpPr>
                <p:nvPr/>
              </p:nvSpPr>
              <p:spPr bwMode="auto">
                <a:xfrm>
                  <a:off x="3783"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8" name="Freeform 2939"/>
                <p:cNvSpPr>
                  <a:spLocks/>
                </p:cNvSpPr>
                <p:nvPr/>
              </p:nvSpPr>
              <p:spPr bwMode="auto">
                <a:xfrm>
                  <a:off x="3792"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59" name="Freeform 2940"/>
                <p:cNvSpPr>
                  <a:spLocks/>
                </p:cNvSpPr>
                <p:nvPr/>
              </p:nvSpPr>
              <p:spPr bwMode="auto">
                <a:xfrm>
                  <a:off x="379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0" name="Freeform 2941"/>
                <p:cNvSpPr>
                  <a:spLocks/>
                </p:cNvSpPr>
                <p:nvPr/>
              </p:nvSpPr>
              <p:spPr bwMode="auto">
                <a:xfrm>
                  <a:off x="379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1" name="Freeform 2942"/>
                <p:cNvSpPr>
                  <a:spLocks/>
                </p:cNvSpPr>
                <p:nvPr/>
              </p:nvSpPr>
              <p:spPr bwMode="auto">
                <a:xfrm>
                  <a:off x="3799"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2" name="Freeform 2943"/>
                <p:cNvSpPr>
                  <a:spLocks/>
                </p:cNvSpPr>
                <p:nvPr/>
              </p:nvSpPr>
              <p:spPr bwMode="auto">
                <a:xfrm>
                  <a:off x="3802"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3" name="Freeform 2944"/>
                <p:cNvSpPr>
                  <a:spLocks/>
                </p:cNvSpPr>
                <p:nvPr/>
              </p:nvSpPr>
              <p:spPr bwMode="auto">
                <a:xfrm>
                  <a:off x="3804" y="3243"/>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4" name="Freeform 2945"/>
                <p:cNvSpPr>
                  <a:spLocks/>
                </p:cNvSpPr>
                <p:nvPr/>
              </p:nvSpPr>
              <p:spPr bwMode="auto">
                <a:xfrm>
                  <a:off x="3815"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5" name="Freeform 2946"/>
                <p:cNvSpPr>
                  <a:spLocks/>
                </p:cNvSpPr>
                <p:nvPr/>
              </p:nvSpPr>
              <p:spPr bwMode="auto">
                <a:xfrm>
                  <a:off x="3819"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6" name="Freeform 2947"/>
                <p:cNvSpPr>
                  <a:spLocks/>
                </p:cNvSpPr>
                <p:nvPr/>
              </p:nvSpPr>
              <p:spPr bwMode="auto">
                <a:xfrm>
                  <a:off x="3828"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7" name="Freeform 2948"/>
                <p:cNvSpPr>
                  <a:spLocks/>
                </p:cNvSpPr>
                <p:nvPr/>
              </p:nvSpPr>
              <p:spPr bwMode="auto">
                <a:xfrm>
                  <a:off x="3837"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8" name="Freeform 2949"/>
                <p:cNvSpPr>
                  <a:spLocks/>
                </p:cNvSpPr>
                <p:nvPr/>
              </p:nvSpPr>
              <p:spPr bwMode="auto">
                <a:xfrm>
                  <a:off x="3838"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69" name="Freeform 2950"/>
                <p:cNvSpPr>
                  <a:spLocks/>
                </p:cNvSpPr>
                <p:nvPr/>
              </p:nvSpPr>
              <p:spPr bwMode="auto">
                <a:xfrm>
                  <a:off x="3842" y="3243"/>
                  <a:ext cx="23" cy="1"/>
                </a:xfrm>
                <a:custGeom>
                  <a:avLst/>
                  <a:gdLst>
                    <a:gd name="T0" fmla="*/ 0 w 13"/>
                    <a:gd name="T1" fmla="*/ 0 h 1"/>
                    <a:gd name="T2" fmla="*/ 203 w 13"/>
                    <a:gd name="T3" fmla="*/ 0 h 1"/>
                    <a:gd name="T4" fmla="*/ 203 w 13"/>
                    <a:gd name="T5" fmla="*/ 0 h 1"/>
                    <a:gd name="T6" fmla="*/ 203 w 13"/>
                    <a:gd name="T7" fmla="*/ 0 h 1"/>
                    <a:gd name="T8" fmla="*/ 359 w 13"/>
                    <a:gd name="T9" fmla="*/ 0 h 1"/>
                    <a:gd name="T10" fmla="*/ 359 w 13"/>
                    <a:gd name="T11" fmla="*/ 0 h 1"/>
                    <a:gd name="T12" fmla="*/ 359 w 13"/>
                    <a:gd name="T13" fmla="*/ 0 h 1"/>
                    <a:gd name="T14" fmla="*/ 488 w 13"/>
                    <a:gd name="T15" fmla="*/ 0 h 1"/>
                    <a:gd name="T16" fmla="*/ 488 w 13"/>
                    <a:gd name="T17" fmla="*/ 0 h 1"/>
                    <a:gd name="T18" fmla="*/ 488 w 13"/>
                    <a:gd name="T19" fmla="*/ 0 h 1"/>
                    <a:gd name="T20" fmla="*/ 635 w 13"/>
                    <a:gd name="T21" fmla="*/ 0 h 1"/>
                    <a:gd name="T22" fmla="*/ 635 w 13"/>
                    <a:gd name="T23" fmla="*/ 0 h 1"/>
                    <a:gd name="T24" fmla="*/ 635 w 13"/>
                    <a:gd name="T25" fmla="*/ 0 h 1"/>
                    <a:gd name="T26" fmla="*/ 863 w 13"/>
                    <a:gd name="T27" fmla="*/ 0 h 1"/>
                    <a:gd name="T28" fmla="*/ 863 w 13"/>
                    <a:gd name="T29" fmla="*/ 0 h 1"/>
                    <a:gd name="T30" fmla="*/ 863 w 13"/>
                    <a:gd name="T31" fmla="*/ 0 h 1"/>
                    <a:gd name="T32" fmla="*/ 1042 w 13"/>
                    <a:gd name="T33" fmla="*/ 0 h 1"/>
                    <a:gd name="T34" fmla="*/ 1042 w 13"/>
                    <a:gd name="T35" fmla="*/ 0 h 1"/>
                    <a:gd name="T36" fmla="*/ 1042 w 13"/>
                    <a:gd name="T37" fmla="*/ 0 h 1"/>
                    <a:gd name="T38" fmla="*/ 1123 w 13"/>
                    <a:gd name="T39" fmla="*/ 0 h 1"/>
                    <a:gd name="T40" fmla="*/ 1123 w 13"/>
                    <a:gd name="T41" fmla="*/ 0 h 1"/>
                    <a:gd name="T42" fmla="*/ 1123 w 13"/>
                    <a:gd name="T43" fmla="*/ 0 h 1"/>
                    <a:gd name="T44" fmla="*/ 1352 w 13"/>
                    <a:gd name="T45" fmla="*/ 0 h 1"/>
                    <a:gd name="T46" fmla="*/ 1352 w 13"/>
                    <a:gd name="T47" fmla="*/ 0 h 1"/>
                    <a:gd name="T48" fmla="*/ 1352 w 13"/>
                    <a:gd name="T49" fmla="*/ 0 h 1"/>
                    <a:gd name="T50" fmla="*/ 1527 w 13"/>
                    <a:gd name="T51" fmla="*/ 0 h 1"/>
                    <a:gd name="T52" fmla="*/ 1527 w 13"/>
                    <a:gd name="T53" fmla="*/ 0 h 1"/>
                    <a:gd name="T54" fmla="*/ 1527 w 13"/>
                    <a:gd name="T55" fmla="*/ 0 h 1"/>
                    <a:gd name="T56" fmla="*/ 1757 w 13"/>
                    <a:gd name="T57" fmla="*/ 0 h 1"/>
                    <a:gd name="T58" fmla="*/ 1757 w 13"/>
                    <a:gd name="T59" fmla="*/ 0 h 1"/>
                    <a:gd name="T60" fmla="*/ 1757 w 13"/>
                    <a:gd name="T61" fmla="*/ 0 h 1"/>
                    <a:gd name="T62" fmla="*/ 1844 w 13"/>
                    <a:gd name="T63" fmla="*/ 0 h 1"/>
                    <a:gd name="T64" fmla="*/ 1844 w 13"/>
                    <a:gd name="T65" fmla="*/ 0 h 1"/>
                    <a:gd name="T66" fmla="*/ 1844 w 13"/>
                    <a:gd name="T67" fmla="*/ 0 h 1"/>
                    <a:gd name="T68" fmla="*/ 1987 w 13"/>
                    <a:gd name="T69" fmla="*/ 0 h 1"/>
                    <a:gd name="T70" fmla="*/ 1987 w 13"/>
                    <a:gd name="T71" fmla="*/ 0 h 1"/>
                    <a:gd name="T72" fmla="*/ 1987 w 13"/>
                    <a:gd name="T73" fmla="*/ 0 h 1"/>
                    <a:gd name="T74" fmla="*/ 2231 w 13"/>
                    <a:gd name="T75" fmla="*/ 0 h 1"/>
                    <a:gd name="T76" fmla="*/ 2231 w 13"/>
                    <a:gd name="T77" fmla="*/ 0 h 1"/>
                    <a:gd name="T78" fmla="*/ 2231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0" name="Freeform 2951"/>
                <p:cNvSpPr>
                  <a:spLocks/>
                </p:cNvSpPr>
                <p:nvPr/>
              </p:nvSpPr>
              <p:spPr bwMode="auto">
                <a:xfrm>
                  <a:off x="386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1" name="Freeform 2952"/>
                <p:cNvSpPr>
                  <a:spLocks/>
                </p:cNvSpPr>
                <p:nvPr/>
              </p:nvSpPr>
              <p:spPr bwMode="auto">
                <a:xfrm>
                  <a:off x="386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2" name="Freeform 2953"/>
                <p:cNvSpPr>
                  <a:spLocks/>
                </p:cNvSpPr>
                <p:nvPr/>
              </p:nvSpPr>
              <p:spPr bwMode="auto">
                <a:xfrm>
                  <a:off x="3869" y="3243"/>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3" name="Freeform 2954"/>
                <p:cNvSpPr>
                  <a:spLocks/>
                </p:cNvSpPr>
                <p:nvPr/>
              </p:nvSpPr>
              <p:spPr bwMode="auto">
                <a:xfrm>
                  <a:off x="3883"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4" name="Freeform 2955"/>
                <p:cNvSpPr>
                  <a:spLocks/>
                </p:cNvSpPr>
                <p:nvPr/>
              </p:nvSpPr>
              <p:spPr bwMode="auto">
                <a:xfrm>
                  <a:off x="388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5" name="Freeform 2956"/>
                <p:cNvSpPr>
                  <a:spLocks/>
                </p:cNvSpPr>
                <p:nvPr/>
              </p:nvSpPr>
              <p:spPr bwMode="auto">
                <a:xfrm>
                  <a:off x="3891"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6" name="Freeform 2957"/>
                <p:cNvSpPr>
                  <a:spLocks/>
                </p:cNvSpPr>
                <p:nvPr/>
              </p:nvSpPr>
              <p:spPr bwMode="auto">
                <a:xfrm>
                  <a:off x="3892"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7" name="Freeform 2958"/>
                <p:cNvSpPr>
                  <a:spLocks/>
                </p:cNvSpPr>
                <p:nvPr/>
              </p:nvSpPr>
              <p:spPr bwMode="auto">
                <a:xfrm>
                  <a:off x="3901"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8" name="Freeform 2959"/>
                <p:cNvSpPr>
                  <a:spLocks/>
                </p:cNvSpPr>
                <p:nvPr/>
              </p:nvSpPr>
              <p:spPr bwMode="auto">
                <a:xfrm>
                  <a:off x="390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79" name="Freeform 2960"/>
                <p:cNvSpPr>
                  <a:spLocks/>
                </p:cNvSpPr>
                <p:nvPr/>
              </p:nvSpPr>
              <p:spPr bwMode="auto">
                <a:xfrm>
                  <a:off x="3914"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0" name="Freeform 2961"/>
                <p:cNvSpPr>
                  <a:spLocks/>
                </p:cNvSpPr>
                <p:nvPr/>
              </p:nvSpPr>
              <p:spPr bwMode="auto">
                <a:xfrm>
                  <a:off x="391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1" name="Freeform 2962"/>
                <p:cNvSpPr>
                  <a:spLocks/>
                </p:cNvSpPr>
                <p:nvPr/>
              </p:nvSpPr>
              <p:spPr bwMode="auto">
                <a:xfrm>
                  <a:off x="391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2" name="Freeform 2963"/>
                <p:cNvSpPr>
                  <a:spLocks/>
                </p:cNvSpPr>
                <p:nvPr/>
              </p:nvSpPr>
              <p:spPr bwMode="auto">
                <a:xfrm>
                  <a:off x="392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3" name="Freeform 2964"/>
                <p:cNvSpPr>
                  <a:spLocks/>
                </p:cNvSpPr>
                <p:nvPr/>
              </p:nvSpPr>
              <p:spPr bwMode="auto">
                <a:xfrm>
                  <a:off x="392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4" name="Freeform 2965"/>
                <p:cNvSpPr>
                  <a:spLocks/>
                </p:cNvSpPr>
                <p:nvPr/>
              </p:nvSpPr>
              <p:spPr bwMode="auto">
                <a:xfrm>
                  <a:off x="3928"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5" name="Freeform 2966"/>
                <p:cNvSpPr>
                  <a:spLocks/>
                </p:cNvSpPr>
                <p:nvPr/>
              </p:nvSpPr>
              <p:spPr bwMode="auto">
                <a:xfrm>
                  <a:off x="3934"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6" name="Freeform 2967"/>
                <p:cNvSpPr>
                  <a:spLocks/>
                </p:cNvSpPr>
                <p:nvPr/>
              </p:nvSpPr>
              <p:spPr bwMode="auto">
                <a:xfrm>
                  <a:off x="3935"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7" name="Freeform 2968"/>
                <p:cNvSpPr>
                  <a:spLocks/>
                </p:cNvSpPr>
                <p:nvPr/>
              </p:nvSpPr>
              <p:spPr bwMode="auto">
                <a:xfrm>
                  <a:off x="3937"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8" name="Freeform 2969"/>
                <p:cNvSpPr>
                  <a:spLocks/>
                </p:cNvSpPr>
                <p:nvPr/>
              </p:nvSpPr>
              <p:spPr bwMode="auto">
                <a:xfrm>
                  <a:off x="3941"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89" name="Freeform 2970"/>
                <p:cNvSpPr>
                  <a:spLocks/>
                </p:cNvSpPr>
                <p:nvPr/>
              </p:nvSpPr>
              <p:spPr bwMode="auto">
                <a:xfrm>
                  <a:off x="3944"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0" name="Freeform 2971"/>
                <p:cNvSpPr>
                  <a:spLocks/>
                </p:cNvSpPr>
                <p:nvPr/>
              </p:nvSpPr>
              <p:spPr bwMode="auto">
                <a:xfrm>
                  <a:off x="3950"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1" name="Freeform 2972"/>
                <p:cNvSpPr>
                  <a:spLocks/>
                </p:cNvSpPr>
                <p:nvPr/>
              </p:nvSpPr>
              <p:spPr bwMode="auto">
                <a:xfrm>
                  <a:off x="3959" y="3243"/>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2" name="Freeform 2973"/>
                <p:cNvSpPr>
                  <a:spLocks/>
                </p:cNvSpPr>
                <p:nvPr/>
              </p:nvSpPr>
              <p:spPr bwMode="auto">
                <a:xfrm>
                  <a:off x="3966" y="3243"/>
                  <a:ext cx="20" cy="1"/>
                </a:xfrm>
                <a:custGeom>
                  <a:avLst/>
                  <a:gdLst>
                    <a:gd name="T0" fmla="*/ 0 w 11"/>
                    <a:gd name="T1" fmla="*/ 0 h 1"/>
                    <a:gd name="T2" fmla="*/ 264 w 11"/>
                    <a:gd name="T3" fmla="*/ 0 h 1"/>
                    <a:gd name="T4" fmla="*/ 264 w 11"/>
                    <a:gd name="T5" fmla="*/ 0 h 1"/>
                    <a:gd name="T6" fmla="*/ 264 w 11"/>
                    <a:gd name="T7" fmla="*/ 0 h 1"/>
                    <a:gd name="T8" fmla="*/ 480 w 11"/>
                    <a:gd name="T9" fmla="*/ 0 h 1"/>
                    <a:gd name="T10" fmla="*/ 480 w 11"/>
                    <a:gd name="T11" fmla="*/ 0 h 1"/>
                    <a:gd name="T12" fmla="*/ 480 w 11"/>
                    <a:gd name="T13" fmla="*/ 0 h 1"/>
                    <a:gd name="T14" fmla="*/ 578 w 11"/>
                    <a:gd name="T15" fmla="*/ 0 h 1"/>
                    <a:gd name="T16" fmla="*/ 578 w 11"/>
                    <a:gd name="T17" fmla="*/ 0 h 1"/>
                    <a:gd name="T18" fmla="*/ 578 w 11"/>
                    <a:gd name="T19" fmla="*/ 0 h 1"/>
                    <a:gd name="T20" fmla="*/ 873 w 11"/>
                    <a:gd name="T21" fmla="*/ 0 h 1"/>
                    <a:gd name="T22" fmla="*/ 873 w 11"/>
                    <a:gd name="T23" fmla="*/ 0 h 1"/>
                    <a:gd name="T24" fmla="*/ 873 w 11"/>
                    <a:gd name="T25" fmla="*/ 0 h 1"/>
                    <a:gd name="T26" fmla="*/ 1051 w 11"/>
                    <a:gd name="T27" fmla="*/ 0 h 1"/>
                    <a:gd name="T28" fmla="*/ 1051 w 11"/>
                    <a:gd name="T29" fmla="*/ 0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3" name="Freeform 2974"/>
                <p:cNvSpPr>
                  <a:spLocks/>
                </p:cNvSpPr>
                <p:nvPr/>
              </p:nvSpPr>
              <p:spPr bwMode="auto">
                <a:xfrm>
                  <a:off x="398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4" name="Freeform 2975"/>
                <p:cNvSpPr>
                  <a:spLocks/>
                </p:cNvSpPr>
                <p:nvPr/>
              </p:nvSpPr>
              <p:spPr bwMode="auto">
                <a:xfrm>
                  <a:off x="3988"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5" name="Freeform 2976"/>
                <p:cNvSpPr>
                  <a:spLocks/>
                </p:cNvSpPr>
                <p:nvPr/>
              </p:nvSpPr>
              <p:spPr bwMode="auto">
                <a:xfrm>
                  <a:off x="3991" y="3243"/>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6" name="Freeform 2977"/>
                <p:cNvSpPr>
                  <a:spLocks/>
                </p:cNvSpPr>
                <p:nvPr/>
              </p:nvSpPr>
              <p:spPr bwMode="auto">
                <a:xfrm>
                  <a:off x="3997" y="3243"/>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985 w 5"/>
                    <a:gd name="T23" fmla="*/ 0 h 1"/>
                    <a:gd name="T24" fmla="*/ 985 w 5"/>
                    <a:gd name="T25" fmla="*/ 0 h 1"/>
                    <a:gd name="T26" fmla="*/ 985 w 5"/>
                    <a:gd name="T27" fmla="*/ 0 h 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7" name="Freeform 2978"/>
                <p:cNvSpPr>
                  <a:spLocks/>
                </p:cNvSpPr>
                <p:nvPr/>
              </p:nvSpPr>
              <p:spPr bwMode="auto">
                <a:xfrm>
                  <a:off x="4006"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8" name="Freeform 2979"/>
                <p:cNvSpPr>
                  <a:spLocks/>
                </p:cNvSpPr>
                <p:nvPr/>
              </p:nvSpPr>
              <p:spPr bwMode="auto">
                <a:xfrm>
                  <a:off x="4007"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699" name="Freeform 2980"/>
                <p:cNvSpPr>
                  <a:spLocks/>
                </p:cNvSpPr>
                <p:nvPr/>
              </p:nvSpPr>
              <p:spPr bwMode="auto">
                <a:xfrm>
                  <a:off x="400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0" name="Freeform 2981"/>
                <p:cNvSpPr>
                  <a:spLocks/>
                </p:cNvSpPr>
                <p:nvPr/>
              </p:nvSpPr>
              <p:spPr bwMode="auto">
                <a:xfrm>
                  <a:off x="4013"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1" name="Freeform 2982"/>
                <p:cNvSpPr>
                  <a:spLocks/>
                </p:cNvSpPr>
                <p:nvPr/>
              </p:nvSpPr>
              <p:spPr bwMode="auto">
                <a:xfrm>
                  <a:off x="4018"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2" name="Freeform 2983"/>
                <p:cNvSpPr>
                  <a:spLocks/>
                </p:cNvSpPr>
                <p:nvPr/>
              </p:nvSpPr>
              <p:spPr bwMode="auto">
                <a:xfrm>
                  <a:off x="4020"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3" name="Freeform 2984"/>
                <p:cNvSpPr>
                  <a:spLocks/>
                </p:cNvSpPr>
                <p:nvPr/>
              </p:nvSpPr>
              <p:spPr bwMode="auto">
                <a:xfrm>
                  <a:off x="4024" y="324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4" name="Freeform 2985"/>
                <p:cNvSpPr>
                  <a:spLocks/>
                </p:cNvSpPr>
                <p:nvPr/>
              </p:nvSpPr>
              <p:spPr bwMode="auto">
                <a:xfrm>
                  <a:off x="4025"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5" name="Freeform 2986"/>
                <p:cNvSpPr>
                  <a:spLocks/>
                </p:cNvSpPr>
                <p:nvPr/>
              </p:nvSpPr>
              <p:spPr bwMode="auto">
                <a:xfrm>
                  <a:off x="4029" y="3243"/>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6" name="Freeform 2987"/>
                <p:cNvSpPr>
                  <a:spLocks/>
                </p:cNvSpPr>
                <p:nvPr/>
              </p:nvSpPr>
              <p:spPr bwMode="auto">
                <a:xfrm>
                  <a:off x="4033" y="3243"/>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7" name="Freeform 2988"/>
                <p:cNvSpPr>
                  <a:spLocks/>
                </p:cNvSpPr>
                <p:nvPr/>
              </p:nvSpPr>
              <p:spPr bwMode="auto">
                <a:xfrm>
                  <a:off x="403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8" name="Freeform 2989"/>
                <p:cNvSpPr>
                  <a:spLocks/>
                </p:cNvSpPr>
                <p:nvPr/>
              </p:nvSpPr>
              <p:spPr bwMode="auto">
                <a:xfrm>
                  <a:off x="4038" y="3243"/>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09" name="Freeform 2990"/>
                <p:cNvSpPr>
                  <a:spLocks/>
                </p:cNvSpPr>
                <p:nvPr/>
              </p:nvSpPr>
              <p:spPr bwMode="auto">
                <a:xfrm>
                  <a:off x="4043"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0" name="Freeform 2991"/>
                <p:cNvSpPr>
                  <a:spLocks/>
                </p:cNvSpPr>
                <p:nvPr/>
              </p:nvSpPr>
              <p:spPr bwMode="auto">
                <a:xfrm>
                  <a:off x="4045" y="3213"/>
                  <a:ext cx="67" cy="30"/>
                </a:xfrm>
                <a:custGeom>
                  <a:avLst/>
                  <a:gdLst>
                    <a:gd name="T0" fmla="*/ 255 w 37"/>
                    <a:gd name="T1" fmla="*/ 22 h 31"/>
                    <a:gd name="T2" fmla="*/ 255 w 37"/>
                    <a:gd name="T3" fmla="*/ 22 h 31"/>
                    <a:gd name="T4" fmla="*/ 462 w 37"/>
                    <a:gd name="T5" fmla="*/ 22 h 31"/>
                    <a:gd name="T6" fmla="*/ 570 w 37"/>
                    <a:gd name="T7" fmla="*/ 22 h 31"/>
                    <a:gd name="T8" fmla="*/ 570 w 37"/>
                    <a:gd name="T9" fmla="*/ 22 h 31"/>
                    <a:gd name="T10" fmla="*/ 837 w 37"/>
                    <a:gd name="T11" fmla="*/ 22 h 31"/>
                    <a:gd name="T12" fmla="*/ 1032 w 37"/>
                    <a:gd name="T13" fmla="*/ 22 h 31"/>
                    <a:gd name="T14" fmla="*/ 1032 w 37"/>
                    <a:gd name="T15" fmla="*/ 22 h 31"/>
                    <a:gd name="T16" fmla="*/ 1273 w 37"/>
                    <a:gd name="T17" fmla="*/ 22 h 31"/>
                    <a:gd name="T18" fmla="*/ 1516 w 37"/>
                    <a:gd name="T19" fmla="*/ 22 h 31"/>
                    <a:gd name="T20" fmla="*/ 1516 w 37"/>
                    <a:gd name="T21" fmla="*/ 22 h 31"/>
                    <a:gd name="T22" fmla="*/ 1581 w 37"/>
                    <a:gd name="T23" fmla="*/ 22 h 31"/>
                    <a:gd name="T24" fmla="*/ 1869 w 37"/>
                    <a:gd name="T25" fmla="*/ 22 h 31"/>
                    <a:gd name="T26" fmla="*/ 1869 w 37"/>
                    <a:gd name="T27" fmla="*/ 22 h 31"/>
                    <a:gd name="T28" fmla="*/ 2119 w 37"/>
                    <a:gd name="T29" fmla="*/ 22 h 31"/>
                    <a:gd name="T30" fmla="*/ 2305 w 37"/>
                    <a:gd name="T31" fmla="*/ 22 h 31"/>
                    <a:gd name="T32" fmla="*/ 2305 w 37"/>
                    <a:gd name="T33" fmla="*/ 22 h 31"/>
                    <a:gd name="T34" fmla="*/ 2528 w 37"/>
                    <a:gd name="T35" fmla="*/ 22 h 31"/>
                    <a:gd name="T36" fmla="*/ 2745 w 37"/>
                    <a:gd name="T37" fmla="*/ 21 h 31"/>
                    <a:gd name="T38" fmla="*/ 2745 w 37"/>
                    <a:gd name="T39" fmla="*/ 21 h 31"/>
                    <a:gd name="T40" fmla="*/ 2863 w 37"/>
                    <a:gd name="T41" fmla="*/ 21 h 31"/>
                    <a:gd name="T42" fmla="*/ 3142 w 37"/>
                    <a:gd name="T43" fmla="*/ 21 h 31"/>
                    <a:gd name="T44" fmla="*/ 3142 w 37"/>
                    <a:gd name="T45" fmla="*/ 21 h 31"/>
                    <a:gd name="T46" fmla="*/ 3384 w 37"/>
                    <a:gd name="T47" fmla="*/ 21 h 31"/>
                    <a:gd name="T48" fmla="*/ 3558 w 37"/>
                    <a:gd name="T49" fmla="*/ 21 h 31"/>
                    <a:gd name="T50" fmla="*/ 3558 w 37"/>
                    <a:gd name="T51" fmla="*/ 21 h 31"/>
                    <a:gd name="T52" fmla="*/ 3837 w 37"/>
                    <a:gd name="T53" fmla="*/ 21 h 31"/>
                    <a:gd name="T54" fmla="*/ 3955 w 37"/>
                    <a:gd name="T55" fmla="*/ 20 h 31"/>
                    <a:gd name="T56" fmla="*/ 3955 w 37"/>
                    <a:gd name="T57" fmla="*/ 20 h 31"/>
                    <a:gd name="T58" fmla="*/ 4174 w 37"/>
                    <a:gd name="T59" fmla="*/ 20 h 31"/>
                    <a:gd name="T60" fmla="*/ 4400 w 37"/>
                    <a:gd name="T61" fmla="*/ 20 h 31"/>
                    <a:gd name="T62" fmla="*/ 4400 w 37"/>
                    <a:gd name="T63" fmla="*/ 20 h 31"/>
                    <a:gd name="T64" fmla="*/ 4578 w 37"/>
                    <a:gd name="T65" fmla="*/ 20 h 31"/>
                    <a:gd name="T66" fmla="*/ 4869 w 37"/>
                    <a:gd name="T67" fmla="*/ 20 h 31"/>
                    <a:gd name="T68" fmla="*/ 4869 w 37"/>
                    <a:gd name="T69" fmla="*/ 20 h 31"/>
                    <a:gd name="T70" fmla="*/ 4971 w 37"/>
                    <a:gd name="T71" fmla="*/ 20 h 31"/>
                    <a:gd name="T72" fmla="*/ 5184 w 37"/>
                    <a:gd name="T73" fmla="*/ 19 h 31"/>
                    <a:gd name="T74" fmla="*/ 5184 w 37"/>
                    <a:gd name="T75" fmla="*/ 19 h 31"/>
                    <a:gd name="T76" fmla="*/ 5427 w 37"/>
                    <a:gd name="T77" fmla="*/ 19 h 31"/>
                    <a:gd name="T78" fmla="*/ 5690 w 37"/>
                    <a:gd name="T79" fmla="*/ 18 h 31"/>
                    <a:gd name="T80" fmla="*/ 5690 w 37"/>
                    <a:gd name="T81" fmla="*/ 17 h 31"/>
                    <a:gd name="T82" fmla="*/ 5885 w 37"/>
                    <a:gd name="T83" fmla="*/ 16 h 31"/>
                    <a:gd name="T84" fmla="*/ 6128 w 37"/>
                    <a:gd name="T85" fmla="*/ 15 h 31"/>
                    <a:gd name="T86" fmla="*/ 6128 w 37"/>
                    <a:gd name="T87" fmla="*/ 15 h 31"/>
                    <a:gd name="T88" fmla="*/ 6247 w 37"/>
                    <a:gd name="T89" fmla="*/ 15 h 31"/>
                    <a:gd name="T90" fmla="*/ 6443 w 37"/>
                    <a:gd name="T91" fmla="*/ 15 h 31"/>
                    <a:gd name="T92" fmla="*/ 6443 w 37"/>
                    <a:gd name="T93" fmla="*/ 15 h 31"/>
                    <a:gd name="T94" fmla="*/ 6698 w 37"/>
                    <a:gd name="T95" fmla="*/ 13 h 31"/>
                    <a:gd name="T96" fmla="*/ 6948 w 37"/>
                    <a:gd name="T97" fmla="*/ 10 h 31"/>
                    <a:gd name="T98" fmla="*/ 6948 w 37"/>
                    <a:gd name="T99" fmla="*/ 6 h 31"/>
                    <a:gd name="T100" fmla="*/ 7162 w 37"/>
                    <a:gd name="T101" fmla="*/ 5 h 31"/>
                    <a:gd name="T102" fmla="*/ 7256 w 37"/>
                    <a:gd name="T103" fmla="*/ 2 h 31"/>
                    <a:gd name="T104" fmla="*/ 7256 w 37"/>
                    <a:gd name="T105" fmla="*/ 1 h 31"/>
                    <a:gd name="T106" fmla="*/ 7558 w 37"/>
                    <a:gd name="T107" fmla="*/ 1 h 31"/>
                    <a:gd name="T108" fmla="*/ 7732 w 37"/>
                    <a:gd name="T109" fmla="*/ 0 h 31"/>
                    <a:gd name="T110" fmla="*/ 7732 w 37"/>
                    <a:gd name="T111" fmla="*/ 0 h 31"/>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37" h="31">
                      <a:moveTo>
                        <a:pt x="0" y="31"/>
                      </a:moveTo>
                      <a:lnTo>
                        <a:pt x="1" y="31"/>
                      </a:lnTo>
                      <a:lnTo>
                        <a:pt x="2" y="31"/>
                      </a:lnTo>
                      <a:lnTo>
                        <a:pt x="3" y="31"/>
                      </a:lnTo>
                      <a:lnTo>
                        <a:pt x="4" y="31"/>
                      </a:lnTo>
                      <a:lnTo>
                        <a:pt x="5" y="31"/>
                      </a:lnTo>
                      <a:lnTo>
                        <a:pt x="6" y="31"/>
                      </a:lnTo>
                      <a:lnTo>
                        <a:pt x="7" y="31"/>
                      </a:lnTo>
                      <a:lnTo>
                        <a:pt x="8" y="31"/>
                      </a:lnTo>
                      <a:lnTo>
                        <a:pt x="9" y="31"/>
                      </a:lnTo>
                      <a:lnTo>
                        <a:pt x="10" y="31"/>
                      </a:lnTo>
                      <a:lnTo>
                        <a:pt x="11" y="31"/>
                      </a:lnTo>
                      <a:lnTo>
                        <a:pt x="12" y="31"/>
                      </a:lnTo>
                      <a:lnTo>
                        <a:pt x="13" y="30"/>
                      </a:lnTo>
                      <a:lnTo>
                        <a:pt x="14" y="30"/>
                      </a:lnTo>
                      <a:lnTo>
                        <a:pt x="15" y="30"/>
                      </a:lnTo>
                      <a:lnTo>
                        <a:pt x="16" y="30"/>
                      </a:lnTo>
                      <a:lnTo>
                        <a:pt x="17" y="30"/>
                      </a:lnTo>
                      <a:lnTo>
                        <a:pt x="18" y="30"/>
                      </a:lnTo>
                      <a:lnTo>
                        <a:pt x="18" y="29"/>
                      </a:lnTo>
                      <a:lnTo>
                        <a:pt x="19" y="29"/>
                      </a:lnTo>
                      <a:lnTo>
                        <a:pt x="20" y="29"/>
                      </a:lnTo>
                      <a:lnTo>
                        <a:pt x="21" y="29"/>
                      </a:lnTo>
                      <a:lnTo>
                        <a:pt x="22" y="29"/>
                      </a:lnTo>
                      <a:lnTo>
                        <a:pt x="23" y="29"/>
                      </a:lnTo>
                      <a:lnTo>
                        <a:pt x="24" y="29"/>
                      </a:lnTo>
                      <a:lnTo>
                        <a:pt x="24" y="28"/>
                      </a:lnTo>
                      <a:lnTo>
                        <a:pt x="25" y="28"/>
                      </a:lnTo>
                      <a:lnTo>
                        <a:pt x="26" y="28"/>
                      </a:lnTo>
                      <a:lnTo>
                        <a:pt x="26" y="27"/>
                      </a:lnTo>
                      <a:lnTo>
                        <a:pt x="27" y="27"/>
                      </a:lnTo>
                      <a:lnTo>
                        <a:pt x="27" y="26"/>
                      </a:lnTo>
                      <a:lnTo>
                        <a:pt x="28" y="25"/>
                      </a:lnTo>
                      <a:lnTo>
                        <a:pt x="28" y="24"/>
                      </a:lnTo>
                      <a:lnTo>
                        <a:pt x="29" y="23"/>
                      </a:lnTo>
                      <a:lnTo>
                        <a:pt x="29" y="22"/>
                      </a:lnTo>
                      <a:lnTo>
                        <a:pt x="30" y="20"/>
                      </a:lnTo>
                      <a:lnTo>
                        <a:pt x="30" y="19"/>
                      </a:lnTo>
                      <a:lnTo>
                        <a:pt x="31" y="17"/>
                      </a:lnTo>
                      <a:lnTo>
                        <a:pt x="31" y="15"/>
                      </a:lnTo>
                      <a:lnTo>
                        <a:pt x="32" y="13"/>
                      </a:lnTo>
                      <a:lnTo>
                        <a:pt x="32" y="12"/>
                      </a:lnTo>
                      <a:lnTo>
                        <a:pt x="33" y="10"/>
                      </a:lnTo>
                      <a:lnTo>
                        <a:pt x="33" y="6"/>
                      </a:lnTo>
                      <a:lnTo>
                        <a:pt x="34" y="5"/>
                      </a:lnTo>
                      <a:lnTo>
                        <a:pt x="34" y="3"/>
                      </a:lnTo>
                      <a:lnTo>
                        <a:pt x="35" y="2"/>
                      </a:lnTo>
                      <a:lnTo>
                        <a:pt x="35" y="1"/>
                      </a:lnTo>
                      <a:lnTo>
                        <a:pt x="36" y="1"/>
                      </a:lnTo>
                      <a:lnTo>
                        <a:pt x="36" y="0"/>
                      </a:lnTo>
                      <a:lnTo>
                        <a:pt x="3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1" name="Freeform 2992"/>
                <p:cNvSpPr>
                  <a:spLocks/>
                </p:cNvSpPr>
                <p:nvPr/>
              </p:nvSpPr>
              <p:spPr bwMode="auto">
                <a:xfrm>
                  <a:off x="4112" y="3213"/>
                  <a:ext cx="2" cy="3"/>
                </a:xfrm>
                <a:custGeom>
                  <a:avLst/>
                  <a:gdLst>
                    <a:gd name="T0" fmla="*/ 0 w 1"/>
                    <a:gd name="T1" fmla="*/ 0 h 3"/>
                    <a:gd name="T2" fmla="*/ 512 w 1"/>
                    <a:gd name="T3" fmla="*/ 1 h 3"/>
                    <a:gd name="T4" fmla="*/ 512 w 1"/>
                    <a:gd name="T5" fmla="*/ 3 h 3"/>
                    <a:gd name="T6" fmla="*/ 512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2" name="Freeform 2993"/>
                <p:cNvSpPr>
                  <a:spLocks/>
                </p:cNvSpPr>
                <p:nvPr/>
              </p:nvSpPr>
              <p:spPr bwMode="auto">
                <a:xfrm>
                  <a:off x="4114" y="3216"/>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3" name="Freeform 2994"/>
                <p:cNvSpPr>
                  <a:spLocks/>
                </p:cNvSpPr>
                <p:nvPr/>
              </p:nvSpPr>
              <p:spPr bwMode="auto">
                <a:xfrm>
                  <a:off x="4115" y="3218"/>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4" name="Freeform 2995"/>
                <p:cNvSpPr>
                  <a:spLocks/>
                </p:cNvSpPr>
                <p:nvPr/>
              </p:nvSpPr>
              <p:spPr bwMode="auto">
                <a:xfrm>
                  <a:off x="4117" y="3222"/>
                  <a:ext cx="2" cy="3"/>
                </a:xfrm>
                <a:custGeom>
                  <a:avLst/>
                  <a:gdLst>
                    <a:gd name="T0" fmla="*/ 0 w 1"/>
                    <a:gd name="T1" fmla="*/ 0 h 3"/>
                    <a:gd name="T2" fmla="*/ 512 w 1"/>
                    <a:gd name="T3" fmla="*/ 1 h 3"/>
                    <a:gd name="T4" fmla="*/ 512 w 1"/>
                    <a:gd name="T5" fmla="*/ 3 h 3"/>
                    <a:gd name="T6" fmla="*/ 512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5" name="Freeform 2996"/>
                <p:cNvSpPr>
                  <a:spLocks/>
                </p:cNvSpPr>
                <p:nvPr/>
              </p:nvSpPr>
              <p:spPr bwMode="auto">
                <a:xfrm>
                  <a:off x="4119" y="3225"/>
                  <a:ext cx="2" cy="4"/>
                </a:xfrm>
                <a:custGeom>
                  <a:avLst/>
                  <a:gdLst>
                    <a:gd name="T0" fmla="*/ 0 w 1"/>
                    <a:gd name="T1" fmla="*/ 0 h 4"/>
                    <a:gd name="T2" fmla="*/ 512 w 1"/>
                    <a:gd name="T3" fmla="*/ 2 h 4"/>
                    <a:gd name="T4" fmla="*/ 512 w 1"/>
                    <a:gd name="T5" fmla="*/ 4 h 4"/>
                    <a:gd name="T6" fmla="*/ 512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6" name="Freeform 2997"/>
                <p:cNvSpPr>
                  <a:spLocks/>
                </p:cNvSpPr>
                <p:nvPr/>
              </p:nvSpPr>
              <p:spPr bwMode="auto">
                <a:xfrm>
                  <a:off x="4121" y="3229"/>
                  <a:ext cx="2" cy="5"/>
                </a:xfrm>
                <a:custGeom>
                  <a:avLst/>
                  <a:gdLst>
                    <a:gd name="T0" fmla="*/ 0 w 1"/>
                    <a:gd name="T1" fmla="*/ 0 h 5"/>
                    <a:gd name="T2" fmla="*/ 512 w 1"/>
                    <a:gd name="T3" fmla="*/ 2 h 5"/>
                    <a:gd name="T4" fmla="*/ 512 w 1"/>
                    <a:gd name="T5" fmla="*/ 5 h 5"/>
                    <a:gd name="T6" fmla="*/ 512 w 1"/>
                    <a:gd name="T7" fmla="*/ 2 h 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5">
                      <a:moveTo>
                        <a:pt x="0" y="0"/>
                      </a:moveTo>
                      <a:lnTo>
                        <a:pt x="1" y="2"/>
                      </a:lnTo>
                      <a:lnTo>
                        <a:pt x="1" y="5"/>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7" name="Freeform 2998"/>
                <p:cNvSpPr>
                  <a:spLocks/>
                </p:cNvSpPr>
                <p:nvPr/>
              </p:nvSpPr>
              <p:spPr bwMode="auto">
                <a:xfrm>
                  <a:off x="4123" y="3234"/>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8" name="Freeform 2999"/>
                <p:cNvSpPr>
                  <a:spLocks/>
                </p:cNvSpPr>
                <p:nvPr/>
              </p:nvSpPr>
              <p:spPr bwMode="auto">
                <a:xfrm>
                  <a:off x="4124" y="3236"/>
                  <a:ext cx="2" cy="1"/>
                </a:xfrm>
                <a:custGeom>
                  <a:avLst/>
                  <a:gdLst>
                    <a:gd name="T0" fmla="*/ 0 w 1"/>
                    <a:gd name="T1" fmla="*/ 0 h 2"/>
                    <a:gd name="T2" fmla="*/ 512 w 1"/>
                    <a:gd name="T3" fmla="*/ 1 h 2"/>
                    <a:gd name="T4" fmla="*/ 512 w 1"/>
                    <a:gd name="T5" fmla="*/ 1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19" name="Freeform 3000"/>
                <p:cNvSpPr>
                  <a:spLocks/>
                </p:cNvSpPr>
                <p:nvPr/>
              </p:nvSpPr>
              <p:spPr bwMode="auto">
                <a:xfrm>
                  <a:off x="4126" y="3237"/>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0" name="Freeform 3001"/>
                <p:cNvSpPr>
                  <a:spLocks/>
                </p:cNvSpPr>
                <p:nvPr/>
              </p:nvSpPr>
              <p:spPr bwMode="auto">
                <a:xfrm>
                  <a:off x="4128"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1" name="Freeform 3002"/>
                <p:cNvSpPr>
                  <a:spLocks/>
                </p:cNvSpPr>
                <p:nvPr/>
              </p:nvSpPr>
              <p:spPr bwMode="auto">
                <a:xfrm>
                  <a:off x="4130"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2" name="Freeform 3003"/>
                <p:cNvSpPr>
                  <a:spLocks/>
                </p:cNvSpPr>
                <p:nvPr/>
              </p:nvSpPr>
              <p:spPr bwMode="auto">
                <a:xfrm>
                  <a:off x="4132" y="3241"/>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3" name="Freeform 3004"/>
                <p:cNvSpPr>
                  <a:spLocks/>
                </p:cNvSpPr>
                <p:nvPr/>
              </p:nvSpPr>
              <p:spPr bwMode="auto">
                <a:xfrm>
                  <a:off x="413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4" name="Freeform 3005"/>
                <p:cNvSpPr>
                  <a:spLocks/>
                </p:cNvSpPr>
                <p:nvPr/>
              </p:nvSpPr>
              <p:spPr bwMode="auto">
                <a:xfrm>
                  <a:off x="413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5" name="Freeform 3006"/>
                <p:cNvSpPr>
                  <a:spLocks/>
                </p:cNvSpPr>
                <p:nvPr/>
              </p:nvSpPr>
              <p:spPr bwMode="auto">
                <a:xfrm>
                  <a:off x="413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6" name="Freeform 3007"/>
                <p:cNvSpPr>
                  <a:spLocks/>
                </p:cNvSpPr>
                <p:nvPr/>
              </p:nvSpPr>
              <p:spPr bwMode="auto">
                <a:xfrm>
                  <a:off x="413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7" name="Freeform 3008"/>
                <p:cNvSpPr>
                  <a:spLocks/>
                </p:cNvSpPr>
                <p:nvPr/>
              </p:nvSpPr>
              <p:spPr bwMode="auto">
                <a:xfrm>
                  <a:off x="4141" y="3242"/>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8" name="Freeform 3009"/>
                <p:cNvSpPr>
                  <a:spLocks/>
                </p:cNvSpPr>
                <p:nvPr/>
              </p:nvSpPr>
              <p:spPr bwMode="auto">
                <a:xfrm>
                  <a:off x="4153"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29" name="Freeform 3010"/>
                <p:cNvSpPr>
                  <a:spLocks/>
                </p:cNvSpPr>
                <p:nvPr/>
              </p:nvSpPr>
              <p:spPr bwMode="auto">
                <a:xfrm>
                  <a:off x="4157" y="3242"/>
                  <a:ext cx="11" cy="1"/>
                </a:xfrm>
                <a:custGeom>
                  <a:avLst/>
                  <a:gdLst>
                    <a:gd name="T0" fmla="*/ 0 w 6"/>
                    <a:gd name="T1" fmla="*/ 0 h 1"/>
                    <a:gd name="T2" fmla="*/ 273 w 6"/>
                    <a:gd name="T3" fmla="*/ 0 h 1"/>
                    <a:gd name="T4" fmla="*/ 273 w 6"/>
                    <a:gd name="T5" fmla="*/ 0 h 1"/>
                    <a:gd name="T6" fmla="*/ 273 w 6"/>
                    <a:gd name="T7" fmla="*/ 0 h 1"/>
                    <a:gd name="T8" fmla="*/ 501 w 6"/>
                    <a:gd name="T9" fmla="*/ 0 h 1"/>
                    <a:gd name="T10" fmla="*/ 501 w 6"/>
                    <a:gd name="T11" fmla="*/ 0 h 1"/>
                    <a:gd name="T12" fmla="*/ 501 w 6"/>
                    <a:gd name="T13" fmla="*/ 0 h 1"/>
                    <a:gd name="T14" fmla="*/ 770 w 6"/>
                    <a:gd name="T15" fmla="*/ 0 h 1"/>
                    <a:gd name="T16" fmla="*/ 770 w 6"/>
                    <a:gd name="T17" fmla="*/ 0 h 1"/>
                    <a:gd name="T18" fmla="*/ 770 w 6"/>
                    <a:gd name="T19" fmla="*/ 0 h 1"/>
                    <a:gd name="T20" fmla="*/ 919 w 6"/>
                    <a:gd name="T21" fmla="*/ 0 h 1"/>
                    <a:gd name="T22" fmla="*/ 919 w 6"/>
                    <a:gd name="T23" fmla="*/ 0 h 1"/>
                    <a:gd name="T24" fmla="*/ 919 w 6"/>
                    <a:gd name="T25" fmla="*/ 0 h 1"/>
                    <a:gd name="T26" fmla="*/ 1190 w 6"/>
                    <a:gd name="T27" fmla="*/ 0 h 1"/>
                    <a:gd name="T28" fmla="*/ 1190 w 6"/>
                    <a:gd name="T29" fmla="*/ 0 h 1"/>
                    <a:gd name="T30" fmla="*/ 1190 w 6"/>
                    <a:gd name="T31" fmla="*/ 0 h 1"/>
                    <a:gd name="T32" fmla="*/ 1412 w 6"/>
                    <a:gd name="T33" fmla="*/ 0 h 1"/>
                    <a:gd name="T34" fmla="*/ 1412 w 6"/>
                    <a:gd name="T35" fmla="*/ 0 h 1"/>
                    <a:gd name="T36" fmla="*/ 1412 w 6"/>
                    <a:gd name="T37" fmla="*/ 0 h 1"/>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0" name="Freeform 3011"/>
                <p:cNvSpPr>
                  <a:spLocks/>
                </p:cNvSpPr>
                <p:nvPr/>
              </p:nvSpPr>
              <p:spPr bwMode="auto">
                <a:xfrm>
                  <a:off x="4168" y="3242"/>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1" name="Freeform 3012"/>
                <p:cNvSpPr>
                  <a:spLocks/>
                </p:cNvSpPr>
                <p:nvPr/>
              </p:nvSpPr>
              <p:spPr bwMode="auto">
                <a:xfrm>
                  <a:off x="4173"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2" name="Freeform 3013"/>
                <p:cNvSpPr>
                  <a:spLocks/>
                </p:cNvSpPr>
                <p:nvPr/>
              </p:nvSpPr>
              <p:spPr bwMode="auto">
                <a:xfrm>
                  <a:off x="4177" y="3242"/>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3" name="Freeform 3014"/>
                <p:cNvSpPr>
                  <a:spLocks/>
                </p:cNvSpPr>
                <p:nvPr/>
              </p:nvSpPr>
              <p:spPr bwMode="auto">
                <a:xfrm>
                  <a:off x="4191"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4" name="Freeform 3015"/>
                <p:cNvSpPr>
                  <a:spLocks/>
                </p:cNvSpPr>
                <p:nvPr/>
              </p:nvSpPr>
              <p:spPr bwMode="auto">
                <a:xfrm>
                  <a:off x="4195"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5" name="Freeform 3016"/>
                <p:cNvSpPr>
                  <a:spLocks/>
                </p:cNvSpPr>
                <p:nvPr/>
              </p:nvSpPr>
              <p:spPr bwMode="auto">
                <a:xfrm>
                  <a:off x="4196" y="3232"/>
                  <a:ext cx="35" cy="10"/>
                </a:xfrm>
                <a:custGeom>
                  <a:avLst/>
                  <a:gdLst>
                    <a:gd name="T0" fmla="*/ 0 w 19"/>
                    <a:gd name="T1" fmla="*/ 5 h 11"/>
                    <a:gd name="T2" fmla="*/ 274 w 19"/>
                    <a:gd name="T3" fmla="*/ 5 h 11"/>
                    <a:gd name="T4" fmla="*/ 274 w 19"/>
                    <a:gd name="T5" fmla="*/ 5 h 11"/>
                    <a:gd name="T6" fmla="*/ 274 w 19"/>
                    <a:gd name="T7" fmla="*/ 5 h 11"/>
                    <a:gd name="T8" fmla="*/ 505 w 19"/>
                    <a:gd name="T9" fmla="*/ 5 h 11"/>
                    <a:gd name="T10" fmla="*/ 505 w 19"/>
                    <a:gd name="T11" fmla="*/ 5 h 11"/>
                    <a:gd name="T12" fmla="*/ 505 w 19"/>
                    <a:gd name="T13" fmla="*/ 5 h 11"/>
                    <a:gd name="T14" fmla="*/ 781 w 19"/>
                    <a:gd name="T15" fmla="*/ 5 h 11"/>
                    <a:gd name="T16" fmla="*/ 781 w 19"/>
                    <a:gd name="T17" fmla="*/ 5 h 11"/>
                    <a:gd name="T18" fmla="*/ 781 w 19"/>
                    <a:gd name="T19" fmla="*/ 5 h 11"/>
                    <a:gd name="T20" fmla="*/ 930 w 19"/>
                    <a:gd name="T21" fmla="*/ 5 h 11"/>
                    <a:gd name="T22" fmla="*/ 930 w 19"/>
                    <a:gd name="T23" fmla="*/ 5 h 11"/>
                    <a:gd name="T24" fmla="*/ 930 w 19"/>
                    <a:gd name="T25" fmla="*/ 5 h 11"/>
                    <a:gd name="T26" fmla="*/ 1208 w 19"/>
                    <a:gd name="T27" fmla="*/ 5 h 11"/>
                    <a:gd name="T28" fmla="*/ 1208 w 19"/>
                    <a:gd name="T29" fmla="*/ 5 h 11"/>
                    <a:gd name="T30" fmla="*/ 1208 w 19"/>
                    <a:gd name="T31" fmla="*/ 5 h 11"/>
                    <a:gd name="T32" fmla="*/ 1439 w 19"/>
                    <a:gd name="T33" fmla="*/ 5 h 11"/>
                    <a:gd name="T34" fmla="*/ 1439 w 19"/>
                    <a:gd name="T35" fmla="*/ 5 h 11"/>
                    <a:gd name="T36" fmla="*/ 1439 w 19"/>
                    <a:gd name="T37" fmla="*/ 5 h 11"/>
                    <a:gd name="T38" fmla="*/ 1713 w 19"/>
                    <a:gd name="T39" fmla="*/ 5 h 11"/>
                    <a:gd name="T40" fmla="*/ 1713 w 19"/>
                    <a:gd name="T41" fmla="*/ 5 h 11"/>
                    <a:gd name="T42" fmla="*/ 1713 w 19"/>
                    <a:gd name="T43" fmla="*/ 5 h 11"/>
                    <a:gd name="T44" fmla="*/ 2039 w 19"/>
                    <a:gd name="T45" fmla="*/ 5 h 11"/>
                    <a:gd name="T46" fmla="*/ 2039 w 19"/>
                    <a:gd name="T47" fmla="*/ 5 h 11"/>
                    <a:gd name="T48" fmla="*/ 2039 w 19"/>
                    <a:gd name="T49" fmla="*/ 5 h 11"/>
                    <a:gd name="T50" fmla="*/ 2225 w 19"/>
                    <a:gd name="T51" fmla="*/ 5 h 11"/>
                    <a:gd name="T52" fmla="*/ 2225 w 19"/>
                    <a:gd name="T53" fmla="*/ 5 h 11"/>
                    <a:gd name="T54" fmla="*/ 2225 w 19"/>
                    <a:gd name="T55" fmla="*/ 5 h 11"/>
                    <a:gd name="T56" fmla="*/ 2369 w 19"/>
                    <a:gd name="T57" fmla="*/ 5 h 11"/>
                    <a:gd name="T58" fmla="*/ 2369 w 19"/>
                    <a:gd name="T59" fmla="*/ 5 h 11"/>
                    <a:gd name="T60" fmla="*/ 2369 w 19"/>
                    <a:gd name="T61" fmla="*/ 5 h 11"/>
                    <a:gd name="T62" fmla="*/ 2651 w 19"/>
                    <a:gd name="T63" fmla="*/ 5 h 11"/>
                    <a:gd name="T64" fmla="*/ 2651 w 19"/>
                    <a:gd name="T65" fmla="*/ 5 h 11"/>
                    <a:gd name="T66" fmla="*/ 2651 w 19"/>
                    <a:gd name="T67" fmla="*/ 5 h 11"/>
                    <a:gd name="T68" fmla="*/ 2969 w 19"/>
                    <a:gd name="T69" fmla="*/ 5 h 11"/>
                    <a:gd name="T70" fmla="*/ 2969 w 19"/>
                    <a:gd name="T71" fmla="*/ 5 h 11"/>
                    <a:gd name="T72" fmla="*/ 2969 w 19"/>
                    <a:gd name="T73" fmla="*/ 5 h 11"/>
                    <a:gd name="T74" fmla="*/ 3156 w 19"/>
                    <a:gd name="T75" fmla="*/ 5 h 11"/>
                    <a:gd name="T76" fmla="*/ 3156 w 19"/>
                    <a:gd name="T77" fmla="*/ 5 h 11"/>
                    <a:gd name="T78" fmla="*/ 3156 w 19"/>
                    <a:gd name="T79" fmla="*/ 5 h 11"/>
                    <a:gd name="T80" fmla="*/ 3430 w 19"/>
                    <a:gd name="T81" fmla="*/ 5 h 11"/>
                    <a:gd name="T82" fmla="*/ 3430 w 19"/>
                    <a:gd name="T83" fmla="*/ 5 h 11"/>
                    <a:gd name="T84" fmla="*/ 3430 w 19"/>
                    <a:gd name="T85" fmla="*/ 5 h 11"/>
                    <a:gd name="T86" fmla="*/ 3756 w 19"/>
                    <a:gd name="T87" fmla="*/ 4 h 11"/>
                    <a:gd name="T88" fmla="*/ 3756 w 19"/>
                    <a:gd name="T89" fmla="*/ 4 h 11"/>
                    <a:gd name="T90" fmla="*/ 3756 w 19"/>
                    <a:gd name="T91" fmla="*/ 4 h 11"/>
                    <a:gd name="T92" fmla="*/ 3832 w 19"/>
                    <a:gd name="T93" fmla="*/ 3 h 11"/>
                    <a:gd name="T94" fmla="*/ 3832 w 19"/>
                    <a:gd name="T95" fmla="*/ 3 h 11"/>
                    <a:gd name="T96" fmla="*/ 3832 w 19"/>
                    <a:gd name="T97" fmla="*/ 2 h 11"/>
                    <a:gd name="T98" fmla="*/ 4099 w 19"/>
                    <a:gd name="T99" fmla="*/ 1 h 11"/>
                    <a:gd name="T100" fmla="*/ 4099 w 19"/>
                    <a:gd name="T101" fmla="*/ 1 h 11"/>
                    <a:gd name="T102" fmla="*/ 4099 w 19"/>
                    <a:gd name="T103" fmla="*/ 1 h 11"/>
                    <a:gd name="T104" fmla="*/ 4364 w 19"/>
                    <a:gd name="T105" fmla="*/ 1 h 11"/>
                    <a:gd name="T106" fmla="*/ 4364 w 19"/>
                    <a:gd name="T107" fmla="*/ 1 h 11"/>
                    <a:gd name="T108" fmla="*/ 4364 w 19"/>
                    <a:gd name="T109" fmla="*/ 0 h 11"/>
                    <a:gd name="T110" fmla="*/ 4609 w 19"/>
                    <a:gd name="T111" fmla="*/ 0 h 11"/>
                    <a:gd name="T112" fmla="*/ 4609 w 19"/>
                    <a:gd name="T113" fmla="*/ 0 h 11"/>
                    <a:gd name="T114" fmla="*/ 4609 w 19"/>
                    <a:gd name="T115" fmla="*/ 0 h 11"/>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19" h="11">
                      <a:moveTo>
                        <a:pt x="0" y="11"/>
                      </a:moveTo>
                      <a:lnTo>
                        <a:pt x="1" y="11"/>
                      </a:lnTo>
                      <a:lnTo>
                        <a:pt x="2" y="11"/>
                      </a:lnTo>
                      <a:lnTo>
                        <a:pt x="3" y="11"/>
                      </a:lnTo>
                      <a:lnTo>
                        <a:pt x="4" y="11"/>
                      </a:lnTo>
                      <a:lnTo>
                        <a:pt x="5" y="11"/>
                      </a:lnTo>
                      <a:lnTo>
                        <a:pt x="6" y="11"/>
                      </a:lnTo>
                      <a:lnTo>
                        <a:pt x="7" y="11"/>
                      </a:lnTo>
                      <a:lnTo>
                        <a:pt x="8" y="11"/>
                      </a:lnTo>
                      <a:lnTo>
                        <a:pt x="8" y="10"/>
                      </a:lnTo>
                      <a:lnTo>
                        <a:pt x="9" y="10"/>
                      </a:lnTo>
                      <a:lnTo>
                        <a:pt x="10" y="10"/>
                      </a:lnTo>
                      <a:lnTo>
                        <a:pt x="11" y="9"/>
                      </a:lnTo>
                      <a:lnTo>
                        <a:pt x="12" y="8"/>
                      </a:lnTo>
                      <a:lnTo>
                        <a:pt x="13" y="7"/>
                      </a:lnTo>
                      <a:lnTo>
                        <a:pt x="14" y="6"/>
                      </a:lnTo>
                      <a:lnTo>
                        <a:pt x="14" y="5"/>
                      </a:lnTo>
                      <a:lnTo>
                        <a:pt x="15" y="4"/>
                      </a:lnTo>
                      <a:lnTo>
                        <a:pt x="16" y="3"/>
                      </a:lnTo>
                      <a:lnTo>
                        <a:pt x="16" y="2"/>
                      </a:lnTo>
                      <a:lnTo>
                        <a:pt x="17" y="1"/>
                      </a:lnTo>
                      <a:lnTo>
                        <a:pt x="18" y="1"/>
                      </a:lnTo>
                      <a:lnTo>
                        <a:pt x="18" y="0"/>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6" name="Freeform 3017"/>
                <p:cNvSpPr>
                  <a:spLocks/>
                </p:cNvSpPr>
                <p:nvPr/>
              </p:nvSpPr>
              <p:spPr bwMode="auto">
                <a:xfrm>
                  <a:off x="4231" y="3232"/>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7" name="Freeform 3018"/>
                <p:cNvSpPr>
                  <a:spLocks/>
                </p:cNvSpPr>
                <p:nvPr/>
              </p:nvSpPr>
              <p:spPr bwMode="auto">
                <a:xfrm>
                  <a:off x="4232" y="32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8" name="Freeform 3019"/>
                <p:cNvSpPr>
                  <a:spLocks/>
                </p:cNvSpPr>
                <p:nvPr/>
              </p:nvSpPr>
              <p:spPr bwMode="auto">
                <a:xfrm>
                  <a:off x="4234" y="3233"/>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39" name="Freeform 3020"/>
                <p:cNvSpPr>
                  <a:spLocks/>
                </p:cNvSpPr>
                <p:nvPr/>
              </p:nvSpPr>
              <p:spPr bwMode="auto">
                <a:xfrm>
                  <a:off x="4236" y="3235"/>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0" name="Freeform 3021"/>
                <p:cNvSpPr>
                  <a:spLocks/>
                </p:cNvSpPr>
                <p:nvPr/>
              </p:nvSpPr>
              <p:spPr bwMode="auto">
                <a:xfrm>
                  <a:off x="4238" y="3237"/>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1" name="Freeform 3022"/>
                <p:cNvSpPr>
                  <a:spLocks/>
                </p:cNvSpPr>
                <p:nvPr/>
              </p:nvSpPr>
              <p:spPr bwMode="auto">
                <a:xfrm>
                  <a:off x="4240" y="323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2" name="Freeform 3023"/>
                <p:cNvSpPr>
                  <a:spLocks/>
                </p:cNvSpPr>
                <p:nvPr/>
              </p:nvSpPr>
              <p:spPr bwMode="auto">
                <a:xfrm>
                  <a:off x="4241"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3" name="Freeform 3024"/>
                <p:cNvSpPr>
                  <a:spLocks/>
                </p:cNvSpPr>
                <p:nvPr/>
              </p:nvSpPr>
              <p:spPr bwMode="auto">
                <a:xfrm>
                  <a:off x="4243" y="3239"/>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4" name="Freeform 3025"/>
                <p:cNvSpPr>
                  <a:spLocks/>
                </p:cNvSpPr>
                <p:nvPr/>
              </p:nvSpPr>
              <p:spPr bwMode="auto">
                <a:xfrm>
                  <a:off x="4245" y="324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5" name="Freeform 3026"/>
                <p:cNvSpPr>
                  <a:spLocks/>
                </p:cNvSpPr>
                <p:nvPr/>
              </p:nvSpPr>
              <p:spPr bwMode="auto">
                <a:xfrm>
                  <a:off x="4247"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6" name="Freeform 3027"/>
                <p:cNvSpPr>
                  <a:spLocks/>
                </p:cNvSpPr>
                <p:nvPr/>
              </p:nvSpPr>
              <p:spPr bwMode="auto">
                <a:xfrm>
                  <a:off x="4249"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7" name="Freeform 3028"/>
                <p:cNvSpPr>
                  <a:spLocks/>
                </p:cNvSpPr>
                <p:nvPr/>
              </p:nvSpPr>
              <p:spPr bwMode="auto">
                <a:xfrm>
                  <a:off x="425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8" name="Freeform 3029"/>
                <p:cNvSpPr>
                  <a:spLocks/>
                </p:cNvSpPr>
                <p:nvPr/>
              </p:nvSpPr>
              <p:spPr bwMode="auto">
                <a:xfrm>
                  <a:off x="425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49" name="Freeform 3030"/>
                <p:cNvSpPr>
                  <a:spLocks/>
                </p:cNvSpPr>
                <p:nvPr/>
              </p:nvSpPr>
              <p:spPr bwMode="auto">
                <a:xfrm>
                  <a:off x="4254" y="3241"/>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0" name="Freeform 3031"/>
                <p:cNvSpPr>
                  <a:spLocks/>
                </p:cNvSpPr>
                <p:nvPr/>
              </p:nvSpPr>
              <p:spPr bwMode="auto">
                <a:xfrm>
                  <a:off x="4259"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1" name="Freeform 3032"/>
                <p:cNvSpPr>
                  <a:spLocks/>
                </p:cNvSpPr>
                <p:nvPr/>
              </p:nvSpPr>
              <p:spPr bwMode="auto">
                <a:xfrm>
                  <a:off x="426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2" name="Freeform 3033"/>
                <p:cNvSpPr>
                  <a:spLocks/>
                </p:cNvSpPr>
                <p:nvPr/>
              </p:nvSpPr>
              <p:spPr bwMode="auto">
                <a:xfrm>
                  <a:off x="426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3" name="Freeform 3034"/>
                <p:cNvSpPr>
                  <a:spLocks/>
                </p:cNvSpPr>
                <p:nvPr/>
              </p:nvSpPr>
              <p:spPr bwMode="auto">
                <a:xfrm>
                  <a:off x="4265"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4" name="Freeform 3035"/>
                <p:cNvSpPr>
                  <a:spLocks/>
                </p:cNvSpPr>
                <p:nvPr/>
              </p:nvSpPr>
              <p:spPr bwMode="auto">
                <a:xfrm>
                  <a:off x="4267"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5" name="Freeform 3036"/>
                <p:cNvSpPr>
                  <a:spLocks/>
                </p:cNvSpPr>
                <p:nvPr/>
              </p:nvSpPr>
              <p:spPr bwMode="auto">
                <a:xfrm>
                  <a:off x="4268"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6" name="Freeform 3037"/>
                <p:cNvSpPr>
                  <a:spLocks/>
                </p:cNvSpPr>
                <p:nvPr/>
              </p:nvSpPr>
              <p:spPr bwMode="auto">
                <a:xfrm>
                  <a:off x="4270"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7" name="Freeform 3038"/>
                <p:cNvSpPr>
                  <a:spLocks/>
                </p:cNvSpPr>
                <p:nvPr/>
              </p:nvSpPr>
              <p:spPr bwMode="auto">
                <a:xfrm>
                  <a:off x="427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8" name="Freeform 3039"/>
                <p:cNvSpPr>
                  <a:spLocks/>
                </p:cNvSpPr>
                <p:nvPr/>
              </p:nvSpPr>
              <p:spPr bwMode="auto">
                <a:xfrm>
                  <a:off x="427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59" name="Freeform 3040"/>
                <p:cNvSpPr>
                  <a:spLocks/>
                </p:cNvSpPr>
                <p:nvPr/>
              </p:nvSpPr>
              <p:spPr bwMode="auto">
                <a:xfrm>
                  <a:off x="4276"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0" name="Freeform 3041"/>
                <p:cNvSpPr>
                  <a:spLocks/>
                </p:cNvSpPr>
                <p:nvPr/>
              </p:nvSpPr>
              <p:spPr bwMode="auto">
                <a:xfrm>
                  <a:off x="427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1" name="Freeform 3042"/>
                <p:cNvSpPr>
                  <a:spLocks/>
                </p:cNvSpPr>
                <p:nvPr/>
              </p:nvSpPr>
              <p:spPr bwMode="auto">
                <a:xfrm>
                  <a:off x="4279"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2" name="Freeform 3043"/>
                <p:cNvSpPr>
                  <a:spLocks/>
                </p:cNvSpPr>
                <p:nvPr/>
              </p:nvSpPr>
              <p:spPr bwMode="auto">
                <a:xfrm>
                  <a:off x="4283"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3" name="Freeform 3044"/>
                <p:cNvSpPr>
                  <a:spLocks/>
                </p:cNvSpPr>
                <p:nvPr/>
              </p:nvSpPr>
              <p:spPr bwMode="auto">
                <a:xfrm>
                  <a:off x="4286"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4" name="Freeform 3045"/>
                <p:cNvSpPr>
                  <a:spLocks/>
                </p:cNvSpPr>
                <p:nvPr/>
              </p:nvSpPr>
              <p:spPr bwMode="auto">
                <a:xfrm>
                  <a:off x="4290"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5" name="Freeform 3046"/>
                <p:cNvSpPr>
                  <a:spLocks/>
                </p:cNvSpPr>
                <p:nvPr/>
              </p:nvSpPr>
              <p:spPr bwMode="auto">
                <a:xfrm>
                  <a:off x="4297"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6" name="Freeform 3047"/>
                <p:cNvSpPr>
                  <a:spLocks/>
                </p:cNvSpPr>
                <p:nvPr/>
              </p:nvSpPr>
              <p:spPr bwMode="auto">
                <a:xfrm>
                  <a:off x="4301"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7" name="Freeform 3048"/>
                <p:cNvSpPr>
                  <a:spLocks/>
                </p:cNvSpPr>
                <p:nvPr/>
              </p:nvSpPr>
              <p:spPr bwMode="auto">
                <a:xfrm>
                  <a:off x="430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8" name="Freeform 3049"/>
                <p:cNvSpPr>
                  <a:spLocks/>
                </p:cNvSpPr>
                <p:nvPr/>
              </p:nvSpPr>
              <p:spPr bwMode="auto">
                <a:xfrm>
                  <a:off x="430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69" name="Freeform 3050"/>
                <p:cNvSpPr>
                  <a:spLocks/>
                </p:cNvSpPr>
                <p:nvPr/>
              </p:nvSpPr>
              <p:spPr bwMode="auto">
                <a:xfrm>
                  <a:off x="4308"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0" name="Freeform 3051"/>
                <p:cNvSpPr>
                  <a:spLocks/>
                </p:cNvSpPr>
                <p:nvPr/>
              </p:nvSpPr>
              <p:spPr bwMode="auto">
                <a:xfrm>
                  <a:off x="4315"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1" name="Freeform 3052"/>
                <p:cNvSpPr>
                  <a:spLocks/>
                </p:cNvSpPr>
                <p:nvPr/>
              </p:nvSpPr>
              <p:spPr bwMode="auto">
                <a:xfrm>
                  <a:off x="4319"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2" name="Freeform 3053"/>
                <p:cNvSpPr>
                  <a:spLocks/>
                </p:cNvSpPr>
                <p:nvPr/>
              </p:nvSpPr>
              <p:spPr bwMode="auto">
                <a:xfrm>
                  <a:off x="4322"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3" name="Freeform 3054"/>
                <p:cNvSpPr>
                  <a:spLocks/>
                </p:cNvSpPr>
                <p:nvPr/>
              </p:nvSpPr>
              <p:spPr bwMode="auto">
                <a:xfrm>
                  <a:off x="4328" y="3240"/>
                  <a:ext cx="25" cy="2"/>
                </a:xfrm>
                <a:custGeom>
                  <a:avLst/>
                  <a:gdLst>
                    <a:gd name="T0" fmla="*/ 0 w 14"/>
                    <a:gd name="T1" fmla="*/ 2 h 2"/>
                    <a:gd name="T2" fmla="*/ 232 w 14"/>
                    <a:gd name="T3" fmla="*/ 2 h 2"/>
                    <a:gd name="T4" fmla="*/ 232 w 14"/>
                    <a:gd name="T5" fmla="*/ 2 h 2"/>
                    <a:gd name="T6" fmla="*/ 232 w 14"/>
                    <a:gd name="T7" fmla="*/ 2 h 2"/>
                    <a:gd name="T8" fmla="*/ 414 w 14"/>
                    <a:gd name="T9" fmla="*/ 2 h 2"/>
                    <a:gd name="T10" fmla="*/ 414 w 14"/>
                    <a:gd name="T11" fmla="*/ 2 h 2"/>
                    <a:gd name="T12" fmla="*/ 414 w 14"/>
                    <a:gd name="T13" fmla="*/ 2 h 2"/>
                    <a:gd name="T14" fmla="*/ 529 w 14"/>
                    <a:gd name="T15" fmla="*/ 2 h 2"/>
                    <a:gd name="T16" fmla="*/ 529 w 14"/>
                    <a:gd name="T17" fmla="*/ 2 h 2"/>
                    <a:gd name="T18" fmla="*/ 529 w 14"/>
                    <a:gd name="T19" fmla="*/ 2 h 2"/>
                    <a:gd name="T20" fmla="*/ 739 w 14"/>
                    <a:gd name="T21" fmla="*/ 2 h 2"/>
                    <a:gd name="T22" fmla="*/ 739 w 14"/>
                    <a:gd name="T23" fmla="*/ 2 h 2"/>
                    <a:gd name="T24" fmla="*/ 739 w 14"/>
                    <a:gd name="T25" fmla="*/ 2 h 2"/>
                    <a:gd name="T26" fmla="*/ 945 w 14"/>
                    <a:gd name="T27" fmla="*/ 2 h 2"/>
                    <a:gd name="T28" fmla="*/ 945 w 14"/>
                    <a:gd name="T29" fmla="*/ 2 h 2"/>
                    <a:gd name="T30" fmla="*/ 945 w 14"/>
                    <a:gd name="T31" fmla="*/ 1 h 2"/>
                    <a:gd name="T32" fmla="*/ 1161 w 14"/>
                    <a:gd name="T33" fmla="*/ 1 h 2"/>
                    <a:gd name="T34" fmla="*/ 1161 w 14"/>
                    <a:gd name="T35" fmla="*/ 1 h 2"/>
                    <a:gd name="T36" fmla="*/ 1161 w 14"/>
                    <a:gd name="T37" fmla="*/ 1 h 2"/>
                    <a:gd name="T38" fmla="*/ 1320 w 14"/>
                    <a:gd name="T39" fmla="*/ 1 h 2"/>
                    <a:gd name="T40" fmla="*/ 1320 w 14"/>
                    <a:gd name="T41" fmla="*/ 1 h 2"/>
                    <a:gd name="T42" fmla="*/ 1320 w 14"/>
                    <a:gd name="T43" fmla="*/ 1 h 2"/>
                    <a:gd name="T44" fmla="*/ 1452 w 14"/>
                    <a:gd name="T45" fmla="*/ 1 h 2"/>
                    <a:gd name="T46" fmla="*/ 1452 w 14"/>
                    <a:gd name="T47" fmla="*/ 1 h 2"/>
                    <a:gd name="T48" fmla="*/ 1452 w 14"/>
                    <a:gd name="T49" fmla="*/ 1 h 2"/>
                    <a:gd name="T50" fmla="*/ 1688 w 14"/>
                    <a:gd name="T51" fmla="*/ 1 h 2"/>
                    <a:gd name="T52" fmla="*/ 1688 w 14"/>
                    <a:gd name="T53" fmla="*/ 1 h 2"/>
                    <a:gd name="T54" fmla="*/ 1688 w 14"/>
                    <a:gd name="T55" fmla="*/ 1 h 2"/>
                    <a:gd name="T56" fmla="*/ 1850 w 14"/>
                    <a:gd name="T57" fmla="*/ 1 h 2"/>
                    <a:gd name="T58" fmla="*/ 1850 w 14"/>
                    <a:gd name="T59" fmla="*/ 1 h 2"/>
                    <a:gd name="T60" fmla="*/ 1850 w 14"/>
                    <a:gd name="T61" fmla="*/ 1 h 2"/>
                    <a:gd name="T62" fmla="*/ 2073 w 14"/>
                    <a:gd name="T63" fmla="*/ 1 h 2"/>
                    <a:gd name="T64" fmla="*/ 2073 w 14"/>
                    <a:gd name="T65" fmla="*/ 1 h 2"/>
                    <a:gd name="T66" fmla="*/ 2073 w 14"/>
                    <a:gd name="T67" fmla="*/ 1 h 2"/>
                    <a:gd name="T68" fmla="*/ 2196 w 14"/>
                    <a:gd name="T69" fmla="*/ 0 h 2"/>
                    <a:gd name="T70" fmla="*/ 2196 w 14"/>
                    <a:gd name="T71" fmla="*/ 0 h 2"/>
                    <a:gd name="T72" fmla="*/ 2196 w 14"/>
                    <a:gd name="T73" fmla="*/ 0 h 2"/>
                    <a:gd name="T74" fmla="*/ 2357 w 14"/>
                    <a:gd name="T75" fmla="*/ 0 h 2"/>
                    <a:gd name="T76" fmla="*/ 2357 w 14"/>
                    <a:gd name="T77" fmla="*/ 0 h 2"/>
                    <a:gd name="T78" fmla="*/ 2357 w 14"/>
                    <a:gd name="T79" fmla="*/ 0 h 2"/>
                    <a:gd name="T80" fmla="*/ 2593 w 14"/>
                    <a:gd name="T81" fmla="*/ 0 h 2"/>
                    <a:gd name="T82" fmla="*/ 2593 w 14"/>
                    <a:gd name="T83" fmla="*/ 0 h 2"/>
                    <a:gd name="T84" fmla="*/ 2593 w 14"/>
                    <a:gd name="T85" fmla="*/ 0 h 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14" h="2">
                      <a:moveTo>
                        <a:pt x="0" y="2"/>
                      </a:moveTo>
                      <a:lnTo>
                        <a:pt x="1" y="2"/>
                      </a:lnTo>
                      <a:lnTo>
                        <a:pt x="2" y="2"/>
                      </a:lnTo>
                      <a:lnTo>
                        <a:pt x="3" y="2"/>
                      </a:lnTo>
                      <a:lnTo>
                        <a:pt x="4" y="2"/>
                      </a:lnTo>
                      <a:lnTo>
                        <a:pt x="5" y="2"/>
                      </a:lnTo>
                      <a:lnTo>
                        <a:pt x="5" y="1"/>
                      </a:lnTo>
                      <a:lnTo>
                        <a:pt x="6" y="1"/>
                      </a:lnTo>
                      <a:lnTo>
                        <a:pt x="7" y="1"/>
                      </a:lnTo>
                      <a:lnTo>
                        <a:pt x="8" y="1"/>
                      </a:lnTo>
                      <a:lnTo>
                        <a:pt x="9" y="1"/>
                      </a:lnTo>
                      <a:lnTo>
                        <a:pt x="10" y="1"/>
                      </a:lnTo>
                      <a:lnTo>
                        <a:pt x="11" y="1"/>
                      </a:lnTo>
                      <a:lnTo>
                        <a:pt x="12" y="0"/>
                      </a:lnTo>
                      <a:lnTo>
                        <a:pt x="13" y="0"/>
                      </a:lnTo>
                      <a:lnTo>
                        <a:pt x="1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4" name="Freeform 3055"/>
                <p:cNvSpPr>
                  <a:spLocks/>
                </p:cNvSpPr>
                <p:nvPr/>
              </p:nvSpPr>
              <p:spPr bwMode="auto">
                <a:xfrm>
                  <a:off x="4353"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5" name="Freeform 3056"/>
                <p:cNvSpPr>
                  <a:spLocks/>
                </p:cNvSpPr>
                <p:nvPr/>
              </p:nvSpPr>
              <p:spPr bwMode="auto">
                <a:xfrm>
                  <a:off x="4355" y="3240"/>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6" name="Freeform 3057"/>
                <p:cNvSpPr>
                  <a:spLocks/>
                </p:cNvSpPr>
                <p:nvPr/>
              </p:nvSpPr>
              <p:spPr bwMode="auto">
                <a:xfrm>
                  <a:off x="4356"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7" name="Freeform 3058"/>
                <p:cNvSpPr>
                  <a:spLocks/>
                </p:cNvSpPr>
                <p:nvPr/>
              </p:nvSpPr>
              <p:spPr bwMode="auto">
                <a:xfrm>
                  <a:off x="4358"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8" name="Freeform 3059"/>
                <p:cNvSpPr>
                  <a:spLocks/>
                </p:cNvSpPr>
                <p:nvPr/>
              </p:nvSpPr>
              <p:spPr bwMode="auto">
                <a:xfrm>
                  <a:off x="436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79" name="Freeform 3060"/>
                <p:cNvSpPr>
                  <a:spLocks/>
                </p:cNvSpPr>
                <p:nvPr/>
              </p:nvSpPr>
              <p:spPr bwMode="auto">
                <a:xfrm>
                  <a:off x="436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0" name="Freeform 3061"/>
                <p:cNvSpPr>
                  <a:spLocks/>
                </p:cNvSpPr>
                <p:nvPr/>
              </p:nvSpPr>
              <p:spPr bwMode="auto">
                <a:xfrm>
                  <a:off x="4364"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1" name="Freeform 3062"/>
                <p:cNvSpPr>
                  <a:spLocks/>
                </p:cNvSpPr>
                <p:nvPr/>
              </p:nvSpPr>
              <p:spPr bwMode="auto">
                <a:xfrm>
                  <a:off x="4365"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2" name="Freeform 3063"/>
                <p:cNvSpPr>
                  <a:spLocks/>
                </p:cNvSpPr>
                <p:nvPr/>
              </p:nvSpPr>
              <p:spPr bwMode="auto">
                <a:xfrm>
                  <a:off x="4367"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3" name="Freeform 3064"/>
                <p:cNvSpPr>
                  <a:spLocks/>
                </p:cNvSpPr>
                <p:nvPr/>
              </p:nvSpPr>
              <p:spPr bwMode="auto">
                <a:xfrm>
                  <a:off x="4369" y="3241"/>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4" name="Freeform 3065"/>
                <p:cNvSpPr>
                  <a:spLocks/>
                </p:cNvSpPr>
                <p:nvPr/>
              </p:nvSpPr>
              <p:spPr bwMode="auto">
                <a:xfrm>
                  <a:off x="4382" y="3241"/>
                  <a:ext cx="18" cy="1"/>
                </a:xfrm>
                <a:custGeom>
                  <a:avLst/>
                  <a:gdLst>
                    <a:gd name="T0" fmla="*/ 0 w 10"/>
                    <a:gd name="T1" fmla="*/ 0 h 1"/>
                    <a:gd name="T2" fmla="*/ 239 w 10"/>
                    <a:gd name="T3" fmla="*/ 0 h 1"/>
                    <a:gd name="T4" fmla="*/ 239 w 10"/>
                    <a:gd name="T5" fmla="*/ 0 h 1"/>
                    <a:gd name="T6" fmla="*/ 239 w 10"/>
                    <a:gd name="T7" fmla="*/ 0 h 1"/>
                    <a:gd name="T8" fmla="*/ 430 w 10"/>
                    <a:gd name="T9" fmla="*/ 0 h 1"/>
                    <a:gd name="T10" fmla="*/ 430 w 10"/>
                    <a:gd name="T11" fmla="*/ 0 h 1"/>
                    <a:gd name="T12" fmla="*/ 430 w 10"/>
                    <a:gd name="T13" fmla="*/ 0 h 1"/>
                    <a:gd name="T14" fmla="*/ 547 w 10"/>
                    <a:gd name="T15" fmla="*/ 0 h 1"/>
                    <a:gd name="T16" fmla="*/ 547 w 10"/>
                    <a:gd name="T17" fmla="*/ 0 h 1"/>
                    <a:gd name="T18" fmla="*/ 547 w 10"/>
                    <a:gd name="T19" fmla="*/ 0 h 1"/>
                    <a:gd name="T20" fmla="*/ 774 w 10"/>
                    <a:gd name="T21" fmla="*/ 0 h 1"/>
                    <a:gd name="T22" fmla="*/ 774 w 10"/>
                    <a:gd name="T23" fmla="*/ 0 h 1"/>
                    <a:gd name="T24" fmla="*/ 774 w 10"/>
                    <a:gd name="T25" fmla="*/ 0 h 1"/>
                    <a:gd name="T26" fmla="*/ 985 w 10"/>
                    <a:gd name="T27" fmla="*/ 0 h 1"/>
                    <a:gd name="T28" fmla="*/ 985 w 10"/>
                    <a:gd name="T29" fmla="*/ 0 h 1"/>
                    <a:gd name="T30" fmla="*/ 985 w 10"/>
                    <a:gd name="T31" fmla="*/ 0 h 1"/>
                    <a:gd name="T32" fmla="*/ 1231 w 10"/>
                    <a:gd name="T33" fmla="*/ 0 h 1"/>
                    <a:gd name="T34" fmla="*/ 1231 w 10"/>
                    <a:gd name="T35" fmla="*/ 0 h 1"/>
                    <a:gd name="T36" fmla="*/ 1231 w 10"/>
                    <a:gd name="T37" fmla="*/ 0 h 1"/>
                    <a:gd name="T38" fmla="*/ 1393 w 10"/>
                    <a:gd name="T39" fmla="*/ 0 h 1"/>
                    <a:gd name="T40" fmla="*/ 1393 w 10"/>
                    <a:gd name="T41" fmla="*/ 0 h 1"/>
                    <a:gd name="T42" fmla="*/ 1393 w 10"/>
                    <a:gd name="T43" fmla="*/ 0 h 1"/>
                    <a:gd name="T44" fmla="*/ 1532 w 10"/>
                    <a:gd name="T45" fmla="*/ 0 h 1"/>
                    <a:gd name="T46" fmla="*/ 1532 w 10"/>
                    <a:gd name="T47" fmla="*/ 0 h 1"/>
                    <a:gd name="T48" fmla="*/ 1532 w 10"/>
                    <a:gd name="T49" fmla="*/ 0 h 1"/>
                    <a:gd name="T50" fmla="*/ 1773 w 10"/>
                    <a:gd name="T51" fmla="*/ 0 h 1"/>
                    <a:gd name="T52" fmla="*/ 1773 w 10"/>
                    <a:gd name="T53" fmla="*/ 0 h 1"/>
                    <a:gd name="T54" fmla="*/ 1773 w 10"/>
                    <a:gd name="T55" fmla="*/ 0 h 1"/>
                    <a:gd name="T56" fmla="*/ 1967 w 10"/>
                    <a:gd name="T57" fmla="*/ 0 h 1"/>
                    <a:gd name="T58" fmla="*/ 1967 w 10"/>
                    <a:gd name="T59" fmla="*/ 0 h 1"/>
                    <a:gd name="T60" fmla="*/ 196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5" name="Freeform 3066"/>
                <p:cNvSpPr>
                  <a:spLocks/>
                </p:cNvSpPr>
                <p:nvPr/>
              </p:nvSpPr>
              <p:spPr bwMode="auto">
                <a:xfrm>
                  <a:off x="4400"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6" name="Freeform 3067"/>
                <p:cNvSpPr>
                  <a:spLocks/>
                </p:cNvSpPr>
                <p:nvPr/>
              </p:nvSpPr>
              <p:spPr bwMode="auto">
                <a:xfrm>
                  <a:off x="440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7" name="Freeform 3068"/>
                <p:cNvSpPr>
                  <a:spLocks/>
                </p:cNvSpPr>
                <p:nvPr/>
              </p:nvSpPr>
              <p:spPr bwMode="auto">
                <a:xfrm>
                  <a:off x="440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8" name="Freeform 3069"/>
                <p:cNvSpPr>
                  <a:spLocks/>
                </p:cNvSpPr>
                <p:nvPr/>
              </p:nvSpPr>
              <p:spPr bwMode="auto">
                <a:xfrm>
                  <a:off x="4405"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89" name="Freeform 3070"/>
                <p:cNvSpPr>
                  <a:spLocks/>
                </p:cNvSpPr>
                <p:nvPr/>
              </p:nvSpPr>
              <p:spPr bwMode="auto">
                <a:xfrm>
                  <a:off x="4407"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0" name="Freeform 3071"/>
                <p:cNvSpPr>
                  <a:spLocks/>
                </p:cNvSpPr>
                <p:nvPr/>
              </p:nvSpPr>
              <p:spPr bwMode="auto">
                <a:xfrm>
                  <a:off x="4409"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1" name="Freeform 3072"/>
                <p:cNvSpPr>
                  <a:spLocks/>
                </p:cNvSpPr>
                <p:nvPr/>
              </p:nvSpPr>
              <p:spPr bwMode="auto">
                <a:xfrm>
                  <a:off x="4410"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2" name="Freeform 3073"/>
                <p:cNvSpPr>
                  <a:spLocks/>
                </p:cNvSpPr>
                <p:nvPr/>
              </p:nvSpPr>
              <p:spPr bwMode="auto">
                <a:xfrm>
                  <a:off x="441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3" name="Freeform 3074"/>
                <p:cNvSpPr>
                  <a:spLocks/>
                </p:cNvSpPr>
                <p:nvPr/>
              </p:nvSpPr>
              <p:spPr bwMode="auto">
                <a:xfrm>
                  <a:off x="441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4" name="Freeform 3075"/>
                <p:cNvSpPr>
                  <a:spLocks/>
                </p:cNvSpPr>
                <p:nvPr/>
              </p:nvSpPr>
              <p:spPr bwMode="auto">
                <a:xfrm>
                  <a:off x="4416" y="3241"/>
                  <a:ext cx="20" cy="1"/>
                </a:xfrm>
                <a:custGeom>
                  <a:avLst/>
                  <a:gdLst>
                    <a:gd name="T0" fmla="*/ 0 w 11"/>
                    <a:gd name="T1" fmla="*/ 1 h 1"/>
                    <a:gd name="T2" fmla="*/ 264 w 11"/>
                    <a:gd name="T3" fmla="*/ 1 h 1"/>
                    <a:gd name="T4" fmla="*/ 264 w 11"/>
                    <a:gd name="T5" fmla="*/ 1 h 1"/>
                    <a:gd name="T6" fmla="*/ 264 w 11"/>
                    <a:gd name="T7" fmla="*/ 1 h 1"/>
                    <a:gd name="T8" fmla="*/ 480 w 11"/>
                    <a:gd name="T9" fmla="*/ 1 h 1"/>
                    <a:gd name="T10" fmla="*/ 480 w 11"/>
                    <a:gd name="T11" fmla="*/ 1 h 1"/>
                    <a:gd name="T12" fmla="*/ 480 w 11"/>
                    <a:gd name="T13" fmla="*/ 1 h 1"/>
                    <a:gd name="T14" fmla="*/ 578 w 11"/>
                    <a:gd name="T15" fmla="*/ 1 h 1"/>
                    <a:gd name="T16" fmla="*/ 578 w 11"/>
                    <a:gd name="T17" fmla="*/ 1 h 1"/>
                    <a:gd name="T18" fmla="*/ 578 w 11"/>
                    <a:gd name="T19" fmla="*/ 1 h 1"/>
                    <a:gd name="T20" fmla="*/ 873 w 11"/>
                    <a:gd name="T21" fmla="*/ 1 h 1"/>
                    <a:gd name="T22" fmla="*/ 873 w 11"/>
                    <a:gd name="T23" fmla="*/ 1 h 1"/>
                    <a:gd name="T24" fmla="*/ 873 w 11"/>
                    <a:gd name="T25" fmla="*/ 1 h 1"/>
                    <a:gd name="T26" fmla="*/ 1051 w 11"/>
                    <a:gd name="T27" fmla="*/ 1 h 1"/>
                    <a:gd name="T28" fmla="*/ 1051 w 11"/>
                    <a:gd name="T29" fmla="*/ 1 h 1"/>
                    <a:gd name="T30" fmla="*/ 1051 w 11"/>
                    <a:gd name="T31" fmla="*/ 0 h 1"/>
                    <a:gd name="T32" fmla="*/ 1293 w 11"/>
                    <a:gd name="T33" fmla="*/ 0 h 1"/>
                    <a:gd name="T34" fmla="*/ 1293 w 11"/>
                    <a:gd name="T35" fmla="*/ 0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1"/>
                      </a:moveTo>
                      <a:lnTo>
                        <a:pt x="1" y="1"/>
                      </a:lnTo>
                      <a:lnTo>
                        <a:pt x="2" y="1"/>
                      </a:lnTo>
                      <a:lnTo>
                        <a:pt x="3" y="1"/>
                      </a:lnTo>
                      <a:lnTo>
                        <a:pt x="4" y="1"/>
                      </a:lnTo>
                      <a:lnTo>
                        <a:pt x="5" y="1"/>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5" name="Freeform 3076"/>
                <p:cNvSpPr>
                  <a:spLocks/>
                </p:cNvSpPr>
                <p:nvPr/>
              </p:nvSpPr>
              <p:spPr bwMode="auto">
                <a:xfrm>
                  <a:off x="4436"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6" name="Freeform 3077"/>
                <p:cNvSpPr>
                  <a:spLocks/>
                </p:cNvSpPr>
                <p:nvPr/>
              </p:nvSpPr>
              <p:spPr bwMode="auto">
                <a:xfrm>
                  <a:off x="4437"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7" name="Freeform 3078"/>
                <p:cNvSpPr>
                  <a:spLocks/>
                </p:cNvSpPr>
                <p:nvPr/>
              </p:nvSpPr>
              <p:spPr bwMode="auto">
                <a:xfrm>
                  <a:off x="4439"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8" name="Freeform 3079"/>
                <p:cNvSpPr>
                  <a:spLocks/>
                </p:cNvSpPr>
                <p:nvPr/>
              </p:nvSpPr>
              <p:spPr bwMode="auto">
                <a:xfrm>
                  <a:off x="4441"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799" name="Freeform 3080"/>
                <p:cNvSpPr>
                  <a:spLocks/>
                </p:cNvSpPr>
                <p:nvPr/>
              </p:nvSpPr>
              <p:spPr bwMode="auto">
                <a:xfrm>
                  <a:off x="444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0" name="Freeform 3081"/>
                <p:cNvSpPr>
                  <a:spLocks/>
                </p:cNvSpPr>
                <p:nvPr/>
              </p:nvSpPr>
              <p:spPr bwMode="auto">
                <a:xfrm>
                  <a:off x="4445"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1" name="Freeform 3082"/>
                <p:cNvSpPr>
                  <a:spLocks/>
                </p:cNvSpPr>
                <p:nvPr/>
              </p:nvSpPr>
              <p:spPr bwMode="auto">
                <a:xfrm>
                  <a:off x="444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2" name="Freeform 3083"/>
                <p:cNvSpPr>
                  <a:spLocks/>
                </p:cNvSpPr>
                <p:nvPr/>
              </p:nvSpPr>
              <p:spPr bwMode="auto">
                <a:xfrm>
                  <a:off x="4450"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803" name="Freeform 3084"/>
                <p:cNvSpPr>
                  <a:spLocks/>
                </p:cNvSpPr>
                <p:nvPr/>
              </p:nvSpPr>
              <p:spPr bwMode="auto">
                <a:xfrm>
                  <a:off x="4454"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grpSp>
          <p:nvGrpSpPr>
            <p:cNvPr id="9331" name="Group 3286"/>
            <p:cNvGrpSpPr>
              <a:grpSpLocks/>
            </p:cNvGrpSpPr>
            <p:nvPr/>
          </p:nvGrpSpPr>
          <p:grpSpPr bwMode="auto">
            <a:xfrm>
              <a:off x="6080707" y="5428078"/>
              <a:ext cx="465854" cy="8958"/>
              <a:chOff x="4457" y="3233"/>
              <a:chExt cx="806" cy="11"/>
            </a:xfrm>
          </p:grpSpPr>
          <p:sp>
            <p:nvSpPr>
              <p:cNvPr id="9400" name="Freeform 3086"/>
              <p:cNvSpPr>
                <a:spLocks/>
              </p:cNvSpPr>
              <p:nvPr/>
            </p:nvSpPr>
            <p:spPr bwMode="auto">
              <a:xfrm>
                <a:off x="445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1" name="Freeform 3087"/>
              <p:cNvSpPr>
                <a:spLocks/>
              </p:cNvSpPr>
              <p:nvPr/>
            </p:nvSpPr>
            <p:spPr bwMode="auto">
              <a:xfrm>
                <a:off x="445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2" name="Freeform 3088"/>
              <p:cNvSpPr>
                <a:spLocks/>
              </p:cNvSpPr>
              <p:nvPr/>
            </p:nvSpPr>
            <p:spPr bwMode="auto">
              <a:xfrm>
                <a:off x="446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3" name="Freeform 3089"/>
              <p:cNvSpPr>
                <a:spLocks/>
              </p:cNvSpPr>
              <p:nvPr/>
            </p:nvSpPr>
            <p:spPr bwMode="auto">
              <a:xfrm>
                <a:off x="4463"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4" name="Freeform 3090"/>
              <p:cNvSpPr>
                <a:spLocks/>
              </p:cNvSpPr>
              <p:nvPr/>
            </p:nvSpPr>
            <p:spPr bwMode="auto">
              <a:xfrm>
                <a:off x="4470"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5" name="Freeform 3091"/>
              <p:cNvSpPr>
                <a:spLocks/>
              </p:cNvSpPr>
              <p:nvPr/>
            </p:nvSpPr>
            <p:spPr bwMode="auto">
              <a:xfrm>
                <a:off x="4473"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6" name="Freeform 3092"/>
              <p:cNvSpPr>
                <a:spLocks/>
              </p:cNvSpPr>
              <p:nvPr/>
            </p:nvSpPr>
            <p:spPr bwMode="auto">
              <a:xfrm>
                <a:off x="4479" y="3241"/>
                <a:ext cx="20" cy="1"/>
              </a:xfrm>
              <a:custGeom>
                <a:avLst/>
                <a:gdLst>
                  <a:gd name="T0" fmla="*/ 0 w 11"/>
                  <a:gd name="T1" fmla="*/ 1 h 1"/>
                  <a:gd name="T2" fmla="*/ 264 w 11"/>
                  <a:gd name="T3" fmla="*/ 1 h 1"/>
                  <a:gd name="T4" fmla="*/ 264 w 11"/>
                  <a:gd name="T5" fmla="*/ 1 h 1"/>
                  <a:gd name="T6" fmla="*/ 264 w 11"/>
                  <a:gd name="T7" fmla="*/ 1 h 1"/>
                  <a:gd name="T8" fmla="*/ 480 w 11"/>
                  <a:gd name="T9" fmla="*/ 1 h 1"/>
                  <a:gd name="T10" fmla="*/ 480 w 11"/>
                  <a:gd name="T11" fmla="*/ 1 h 1"/>
                  <a:gd name="T12" fmla="*/ 480 w 11"/>
                  <a:gd name="T13" fmla="*/ 1 h 1"/>
                  <a:gd name="T14" fmla="*/ 578 w 11"/>
                  <a:gd name="T15" fmla="*/ 1 h 1"/>
                  <a:gd name="T16" fmla="*/ 578 w 11"/>
                  <a:gd name="T17" fmla="*/ 1 h 1"/>
                  <a:gd name="T18" fmla="*/ 578 w 11"/>
                  <a:gd name="T19" fmla="*/ 1 h 1"/>
                  <a:gd name="T20" fmla="*/ 873 w 11"/>
                  <a:gd name="T21" fmla="*/ 1 h 1"/>
                  <a:gd name="T22" fmla="*/ 873 w 11"/>
                  <a:gd name="T23" fmla="*/ 1 h 1"/>
                  <a:gd name="T24" fmla="*/ 873 w 11"/>
                  <a:gd name="T25" fmla="*/ 1 h 1"/>
                  <a:gd name="T26" fmla="*/ 1051 w 11"/>
                  <a:gd name="T27" fmla="*/ 1 h 1"/>
                  <a:gd name="T28" fmla="*/ 1051 w 11"/>
                  <a:gd name="T29" fmla="*/ 1 h 1"/>
                  <a:gd name="T30" fmla="*/ 1051 w 11"/>
                  <a:gd name="T31" fmla="*/ 1 h 1"/>
                  <a:gd name="T32" fmla="*/ 1293 w 11"/>
                  <a:gd name="T33" fmla="*/ 1 h 1"/>
                  <a:gd name="T34" fmla="*/ 1293 w 11"/>
                  <a:gd name="T35" fmla="*/ 1 h 1"/>
                  <a:gd name="T36" fmla="*/ 1293 w 11"/>
                  <a:gd name="T37" fmla="*/ 0 h 1"/>
                  <a:gd name="T38" fmla="*/ 1587 w 11"/>
                  <a:gd name="T39" fmla="*/ 0 h 1"/>
                  <a:gd name="T40" fmla="*/ 1587 w 11"/>
                  <a:gd name="T41" fmla="*/ 0 h 1"/>
                  <a:gd name="T42" fmla="*/ 1587 w 11"/>
                  <a:gd name="T43" fmla="*/ 0 h 1"/>
                  <a:gd name="T44" fmla="*/ 1773 w 11"/>
                  <a:gd name="T45" fmla="*/ 0 h 1"/>
                  <a:gd name="T46" fmla="*/ 1773 w 11"/>
                  <a:gd name="T47" fmla="*/ 0 h 1"/>
                  <a:gd name="T48" fmla="*/ 1773 w 11"/>
                  <a:gd name="T49" fmla="*/ 0 h 1"/>
                  <a:gd name="T50" fmla="*/ 1911 w 11"/>
                  <a:gd name="T51" fmla="*/ 0 h 1"/>
                  <a:gd name="T52" fmla="*/ 1911 w 11"/>
                  <a:gd name="T53" fmla="*/ 0 h 1"/>
                  <a:gd name="T54" fmla="*/ 1911 w 11"/>
                  <a:gd name="T55" fmla="*/ 0 h 1"/>
                  <a:gd name="T56" fmla="*/ 2165 w 11"/>
                  <a:gd name="T57" fmla="*/ 0 h 1"/>
                  <a:gd name="T58" fmla="*/ 2165 w 11"/>
                  <a:gd name="T59" fmla="*/ 0 h 1"/>
                  <a:gd name="T60" fmla="*/ 2165 w 11"/>
                  <a:gd name="T61" fmla="*/ 0 h 1"/>
                  <a:gd name="T62" fmla="*/ 2351 w 11"/>
                  <a:gd name="T63" fmla="*/ 0 h 1"/>
                  <a:gd name="T64" fmla="*/ 2351 w 11"/>
                  <a:gd name="T65" fmla="*/ 0 h 1"/>
                  <a:gd name="T66" fmla="*/ 2351 w 11"/>
                  <a:gd name="T67" fmla="*/ 0 h 1"/>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1" h="1">
                    <a:moveTo>
                      <a:pt x="0" y="1"/>
                    </a:moveTo>
                    <a:lnTo>
                      <a:pt x="1" y="1"/>
                    </a:lnTo>
                    <a:lnTo>
                      <a:pt x="2" y="1"/>
                    </a:lnTo>
                    <a:lnTo>
                      <a:pt x="3" y="1"/>
                    </a:lnTo>
                    <a:lnTo>
                      <a:pt x="4" y="1"/>
                    </a:lnTo>
                    <a:lnTo>
                      <a:pt x="5" y="1"/>
                    </a:lnTo>
                    <a:lnTo>
                      <a:pt x="6" y="1"/>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7" name="Freeform 3093"/>
              <p:cNvSpPr>
                <a:spLocks/>
              </p:cNvSpPr>
              <p:nvPr/>
            </p:nvSpPr>
            <p:spPr bwMode="auto">
              <a:xfrm>
                <a:off x="4499"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8" name="Freeform 3094"/>
              <p:cNvSpPr>
                <a:spLocks/>
              </p:cNvSpPr>
              <p:nvPr/>
            </p:nvSpPr>
            <p:spPr bwMode="auto">
              <a:xfrm>
                <a:off x="450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09" name="Freeform 3095"/>
              <p:cNvSpPr>
                <a:spLocks/>
              </p:cNvSpPr>
              <p:nvPr/>
            </p:nvSpPr>
            <p:spPr bwMode="auto">
              <a:xfrm>
                <a:off x="450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0" name="Freeform 3096"/>
              <p:cNvSpPr>
                <a:spLocks/>
              </p:cNvSpPr>
              <p:nvPr/>
            </p:nvSpPr>
            <p:spPr bwMode="auto">
              <a:xfrm>
                <a:off x="4504"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1" name="Freeform 3097"/>
              <p:cNvSpPr>
                <a:spLocks/>
              </p:cNvSpPr>
              <p:nvPr/>
            </p:nvSpPr>
            <p:spPr bwMode="auto">
              <a:xfrm>
                <a:off x="4506"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2" name="Freeform 3098"/>
              <p:cNvSpPr>
                <a:spLocks/>
              </p:cNvSpPr>
              <p:nvPr/>
            </p:nvSpPr>
            <p:spPr bwMode="auto">
              <a:xfrm>
                <a:off x="4508"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3" name="Freeform 3099"/>
              <p:cNvSpPr>
                <a:spLocks/>
              </p:cNvSpPr>
              <p:nvPr/>
            </p:nvSpPr>
            <p:spPr bwMode="auto">
              <a:xfrm>
                <a:off x="450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4" name="Freeform 3100"/>
              <p:cNvSpPr>
                <a:spLocks/>
              </p:cNvSpPr>
              <p:nvPr/>
            </p:nvSpPr>
            <p:spPr bwMode="auto">
              <a:xfrm>
                <a:off x="451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5" name="Freeform 3101"/>
              <p:cNvSpPr>
                <a:spLocks/>
              </p:cNvSpPr>
              <p:nvPr/>
            </p:nvSpPr>
            <p:spPr bwMode="auto">
              <a:xfrm>
                <a:off x="451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6" name="Freeform 3102"/>
              <p:cNvSpPr>
                <a:spLocks/>
              </p:cNvSpPr>
              <p:nvPr/>
            </p:nvSpPr>
            <p:spPr bwMode="auto">
              <a:xfrm>
                <a:off x="4515"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7" name="Freeform 3103"/>
              <p:cNvSpPr>
                <a:spLocks/>
              </p:cNvSpPr>
              <p:nvPr/>
            </p:nvSpPr>
            <p:spPr bwMode="auto">
              <a:xfrm>
                <a:off x="4518"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8" name="Freeform 3104"/>
              <p:cNvSpPr>
                <a:spLocks/>
              </p:cNvSpPr>
              <p:nvPr/>
            </p:nvSpPr>
            <p:spPr bwMode="auto">
              <a:xfrm>
                <a:off x="4524"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19" name="Freeform 3105"/>
              <p:cNvSpPr>
                <a:spLocks/>
              </p:cNvSpPr>
              <p:nvPr/>
            </p:nvSpPr>
            <p:spPr bwMode="auto">
              <a:xfrm>
                <a:off x="453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0" name="Freeform 3106"/>
              <p:cNvSpPr>
                <a:spLocks/>
              </p:cNvSpPr>
              <p:nvPr/>
            </p:nvSpPr>
            <p:spPr bwMode="auto">
              <a:xfrm>
                <a:off x="4535"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1" name="Freeform 3107"/>
              <p:cNvSpPr>
                <a:spLocks/>
              </p:cNvSpPr>
              <p:nvPr/>
            </p:nvSpPr>
            <p:spPr bwMode="auto">
              <a:xfrm>
                <a:off x="4536"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2" name="Freeform 3108"/>
              <p:cNvSpPr>
                <a:spLocks/>
              </p:cNvSpPr>
              <p:nvPr/>
            </p:nvSpPr>
            <p:spPr bwMode="auto">
              <a:xfrm>
                <a:off x="4545"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3" name="Freeform 3109"/>
              <p:cNvSpPr>
                <a:spLocks/>
              </p:cNvSpPr>
              <p:nvPr/>
            </p:nvSpPr>
            <p:spPr bwMode="auto">
              <a:xfrm>
                <a:off x="455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4" name="Freeform 3110"/>
              <p:cNvSpPr>
                <a:spLocks/>
              </p:cNvSpPr>
              <p:nvPr/>
            </p:nvSpPr>
            <p:spPr bwMode="auto">
              <a:xfrm>
                <a:off x="4553" y="3238"/>
                <a:ext cx="28" cy="4"/>
              </a:xfrm>
              <a:custGeom>
                <a:avLst/>
                <a:gdLst>
                  <a:gd name="T0" fmla="*/ 0 w 16"/>
                  <a:gd name="T1" fmla="*/ 4 h 4"/>
                  <a:gd name="T2" fmla="*/ 200 w 16"/>
                  <a:gd name="T3" fmla="*/ 4 h 4"/>
                  <a:gd name="T4" fmla="*/ 200 w 16"/>
                  <a:gd name="T5" fmla="*/ 4 h 4"/>
                  <a:gd name="T6" fmla="*/ 200 w 16"/>
                  <a:gd name="T7" fmla="*/ 4 h 4"/>
                  <a:gd name="T8" fmla="*/ 350 w 16"/>
                  <a:gd name="T9" fmla="*/ 4 h 4"/>
                  <a:gd name="T10" fmla="*/ 350 w 16"/>
                  <a:gd name="T11" fmla="*/ 4 h 4"/>
                  <a:gd name="T12" fmla="*/ 350 w 16"/>
                  <a:gd name="T13" fmla="*/ 4 h 4"/>
                  <a:gd name="T14" fmla="*/ 462 w 16"/>
                  <a:gd name="T15" fmla="*/ 4 h 4"/>
                  <a:gd name="T16" fmla="*/ 462 w 16"/>
                  <a:gd name="T17" fmla="*/ 4 h 4"/>
                  <a:gd name="T18" fmla="*/ 462 w 16"/>
                  <a:gd name="T19" fmla="*/ 4 h 4"/>
                  <a:gd name="T20" fmla="*/ 613 w 16"/>
                  <a:gd name="T21" fmla="*/ 4 h 4"/>
                  <a:gd name="T22" fmla="*/ 613 w 16"/>
                  <a:gd name="T23" fmla="*/ 4 h 4"/>
                  <a:gd name="T24" fmla="*/ 613 w 16"/>
                  <a:gd name="T25" fmla="*/ 4 h 4"/>
                  <a:gd name="T26" fmla="*/ 809 w 16"/>
                  <a:gd name="T27" fmla="*/ 4 h 4"/>
                  <a:gd name="T28" fmla="*/ 809 w 16"/>
                  <a:gd name="T29" fmla="*/ 4 h 4"/>
                  <a:gd name="T30" fmla="*/ 809 w 16"/>
                  <a:gd name="T31" fmla="*/ 4 h 4"/>
                  <a:gd name="T32" fmla="*/ 959 w 16"/>
                  <a:gd name="T33" fmla="*/ 4 h 4"/>
                  <a:gd name="T34" fmla="*/ 959 w 16"/>
                  <a:gd name="T35" fmla="*/ 4 h 4"/>
                  <a:gd name="T36" fmla="*/ 959 w 16"/>
                  <a:gd name="T37" fmla="*/ 4 h 4"/>
                  <a:gd name="T38" fmla="*/ 1073 w 16"/>
                  <a:gd name="T39" fmla="*/ 3 h 4"/>
                  <a:gd name="T40" fmla="*/ 1073 w 16"/>
                  <a:gd name="T41" fmla="*/ 3 h 4"/>
                  <a:gd name="T42" fmla="*/ 1073 w 16"/>
                  <a:gd name="T43" fmla="*/ 3 h 4"/>
                  <a:gd name="T44" fmla="*/ 1265 w 16"/>
                  <a:gd name="T45" fmla="*/ 3 h 4"/>
                  <a:gd name="T46" fmla="*/ 1265 w 16"/>
                  <a:gd name="T47" fmla="*/ 3 h 4"/>
                  <a:gd name="T48" fmla="*/ 1265 w 16"/>
                  <a:gd name="T49" fmla="*/ 3 h 4"/>
                  <a:gd name="T50" fmla="*/ 1416 w 16"/>
                  <a:gd name="T51" fmla="*/ 3 h 4"/>
                  <a:gd name="T52" fmla="*/ 1416 w 16"/>
                  <a:gd name="T53" fmla="*/ 3 h 4"/>
                  <a:gd name="T54" fmla="*/ 1416 w 16"/>
                  <a:gd name="T55" fmla="*/ 2 h 4"/>
                  <a:gd name="T56" fmla="*/ 1614 w 16"/>
                  <a:gd name="T57" fmla="*/ 2 h 4"/>
                  <a:gd name="T58" fmla="*/ 1614 w 16"/>
                  <a:gd name="T59" fmla="*/ 2 h 4"/>
                  <a:gd name="T60" fmla="*/ 1614 w 16"/>
                  <a:gd name="T61" fmla="*/ 2 h 4"/>
                  <a:gd name="T62" fmla="*/ 1678 w 16"/>
                  <a:gd name="T63" fmla="*/ 2 h 4"/>
                  <a:gd name="T64" fmla="*/ 1678 w 16"/>
                  <a:gd name="T65" fmla="*/ 2 h 4"/>
                  <a:gd name="T66" fmla="*/ 1678 w 16"/>
                  <a:gd name="T67" fmla="*/ 2 h 4"/>
                  <a:gd name="T68" fmla="*/ 1878 w 16"/>
                  <a:gd name="T69" fmla="*/ 1 h 4"/>
                  <a:gd name="T70" fmla="*/ 1878 w 16"/>
                  <a:gd name="T71" fmla="*/ 1 h 4"/>
                  <a:gd name="T72" fmla="*/ 1878 w 16"/>
                  <a:gd name="T73" fmla="*/ 1 h 4"/>
                  <a:gd name="T74" fmla="*/ 2016 w 16"/>
                  <a:gd name="T75" fmla="*/ 1 h 4"/>
                  <a:gd name="T76" fmla="*/ 2016 w 16"/>
                  <a:gd name="T77" fmla="*/ 1 h 4"/>
                  <a:gd name="T78" fmla="*/ 2016 w 16"/>
                  <a:gd name="T79" fmla="*/ 0 h 4"/>
                  <a:gd name="T80" fmla="*/ 2214 w 16"/>
                  <a:gd name="T81" fmla="*/ 0 h 4"/>
                  <a:gd name="T82" fmla="*/ 2214 w 16"/>
                  <a:gd name="T83" fmla="*/ 0 h 4"/>
                  <a:gd name="T84" fmla="*/ 2214 w 16"/>
                  <a:gd name="T85" fmla="*/ 0 h 4"/>
                  <a:gd name="T86" fmla="*/ 2336 w 16"/>
                  <a:gd name="T87" fmla="*/ 0 h 4"/>
                  <a:gd name="T88" fmla="*/ 2336 w 16"/>
                  <a:gd name="T89" fmla="*/ 0 h 4"/>
                  <a:gd name="T90" fmla="*/ 2336 w 16"/>
                  <a:gd name="T91" fmla="*/ 0 h 4"/>
                  <a:gd name="T92" fmla="*/ 2478 w 16"/>
                  <a:gd name="T93" fmla="*/ 0 h 4"/>
                  <a:gd name="T94" fmla="*/ 2478 w 16"/>
                  <a:gd name="T95" fmla="*/ 0 h 4"/>
                  <a:gd name="T96" fmla="*/ 2478 w 16"/>
                  <a:gd name="T97" fmla="*/ 0 h 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16" h="4">
                    <a:moveTo>
                      <a:pt x="0" y="4"/>
                    </a:moveTo>
                    <a:lnTo>
                      <a:pt x="1" y="4"/>
                    </a:lnTo>
                    <a:lnTo>
                      <a:pt x="2" y="4"/>
                    </a:lnTo>
                    <a:lnTo>
                      <a:pt x="3" y="4"/>
                    </a:lnTo>
                    <a:lnTo>
                      <a:pt x="4" y="4"/>
                    </a:lnTo>
                    <a:lnTo>
                      <a:pt x="5" y="4"/>
                    </a:lnTo>
                    <a:lnTo>
                      <a:pt x="6" y="4"/>
                    </a:lnTo>
                    <a:lnTo>
                      <a:pt x="7" y="3"/>
                    </a:lnTo>
                    <a:lnTo>
                      <a:pt x="8" y="3"/>
                    </a:lnTo>
                    <a:lnTo>
                      <a:pt x="9" y="3"/>
                    </a:lnTo>
                    <a:lnTo>
                      <a:pt x="9" y="2"/>
                    </a:lnTo>
                    <a:lnTo>
                      <a:pt x="10" y="2"/>
                    </a:lnTo>
                    <a:lnTo>
                      <a:pt x="11" y="2"/>
                    </a:lnTo>
                    <a:lnTo>
                      <a:pt x="12" y="1"/>
                    </a:lnTo>
                    <a:lnTo>
                      <a:pt x="13" y="1"/>
                    </a:lnTo>
                    <a:lnTo>
                      <a:pt x="13" y="0"/>
                    </a:lnTo>
                    <a:lnTo>
                      <a:pt x="14" y="0"/>
                    </a:lnTo>
                    <a:lnTo>
                      <a:pt x="15" y="0"/>
                    </a:lnTo>
                    <a:lnTo>
                      <a:pt x="1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5" name="Freeform 3111"/>
              <p:cNvSpPr>
                <a:spLocks/>
              </p:cNvSpPr>
              <p:nvPr/>
            </p:nvSpPr>
            <p:spPr bwMode="auto">
              <a:xfrm>
                <a:off x="4581"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6" name="Freeform 3112"/>
              <p:cNvSpPr>
                <a:spLocks/>
              </p:cNvSpPr>
              <p:nvPr/>
            </p:nvSpPr>
            <p:spPr bwMode="auto">
              <a:xfrm>
                <a:off x="4583"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7" name="Freeform 3113"/>
              <p:cNvSpPr>
                <a:spLocks/>
              </p:cNvSpPr>
              <p:nvPr/>
            </p:nvSpPr>
            <p:spPr bwMode="auto">
              <a:xfrm>
                <a:off x="4585" y="3239"/>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8" name="Freeform 3114"/>
              <p:cNvSpPr>
                <a:spLocks/>
              </p:cNvSpPr>
              <p:nvPr/>
            </p:nvSpPr>
            <p:spPr bwMode="auto">
              <a:xfrm>
                <a:off x="4587"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29" name="Freeform 3115"/>
              <p:cNvSpPr>
                <a:spLocks/>
              </p:cNvSpPr>
              <p:nvPr/>
            </p:nvSpPr>
            <p:spPr bwMode="auto">
              <a:xfrm>
                <a:off x="4589" y="32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0" name="Freeform 3116"/>
              <p:cNvSpPr>
                <a:spLocks/>
              </p:cNvSpPr>
              <p:nvPr/>
            </p:nvSpPr>
            <p:spPr bwMode="auto">
              <a:xfrm>
                <a:off x="4590"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1" name="Freeform 3117"/>
              <p:cNvSpPr>
                <a:spLocks/>
              </p:cNvSpPr>
              <p:nvPr/>
            </p:nvSpPr>
            <p:spPr bwMode="auto">
              <a:xfrm>
                <a:off x="459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2" name="Freeform 3118"/>
              <p:cNvSpPr>
                <a:spLocks/>
              </p:cNvSpPr>
              <p:nvPr/>
            </p:nvSpPr>
            <p:spPr bwMode="auto">
              <a:xfrm>
                <a:off x="4594"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3" name="Freeform 3119"/>
              <p:cNvSpPr>
                <a:spLocks/>
              </p:cNvSpPr>
              <p:nvPr/>
            </p:nvSpPr>
            <p:spPr bwMode="auto">
              <a:xfrm>
                <a:off x="4596"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4" name="Freeform 3120"/>
              <p:cNvSpPr>
                <a:spLocks/>
              </p:cNvSpPr>
              <p:nvPr/>
            </p:nvSpPr>
            <p:spPr bwMode="auto">
              <a:xfrm>
                <a:off x="4598"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5" name="Freeform 3121"/>
              <p:cNvSpPr>
                <a:spLocks/>
              </p:cNvSpPr>
              <p:nvPr/>
            </p:nvSpPr>
            <p:spPr bwMode="auto">
              <a:xfrm>
                <a:off x="459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6" name="Freeform 3122"/>
              <p:cNvSpPr>
                <a:spLocks/>
              </p:cNvSpPr>
              <p:nvPr/>
            </p:nvSpPr>
            <p:spPr bwMode="auto">
              <a:xfrm>
                <a:off x="460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7" name="Freeform 3123"/>
              <p:cNvSpPr>
                <a:spLocks/>
              </p:cNvSpPr>
              <p:nvPr/>
            </p:nvSpPr>
            <p:spPr bwMode="auto">
              <a:xfrm>
                <a:off x="460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8" name="Freeform 3124"/>
              <p:cNvSpPr>
                <a:spLocks/>
              </p:cNvSpPr>
              <p:nvPr/>
            </p:nvSpPr>
            <p:spPr bwMode="auto">
              <a:xfrm>
                <a:off x="460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39" name="Freeform 3125"/>
              <p:cNvSpPr>
                <a:spLocks/>
              </p:cNvSpPr>
              <p:nvPr/>
            </p:nvSpPr>
            <p:spPr bwMode="auto">
              <a:xfrm>
                <a:off x="4607"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0" name="Freeform 3126"/>
              <p:cNvSpPr>
                <a:spLocks/>
              </p:cNvSpPr>
              <p:nvPr/>
            </p:nvSpPr>
            <p:spPr bwMode="auto">
              <a:xfrm>
                <a:off x="4608"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1" name="Freeform 3127"/>
              <p:cNvSpPr>
                <a:spLocks/>
              </p:cNvSpPr>
              <p:nvPr/>
            </p:nvSpPr>
            <p:spPr bwMode="auto">
              <a:xfrm>
                <a:off x="461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2" name="Freeform 3128"/>
              <p:cNvSpPr>
                <a:spLocks/>
              </p:cNvSpPr>
              <p:nvPr/>
            </p:nvSpPr>
            <p:spPr bwMode="auto">
              <a:xfrm>
                <a:off x="4616"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3" name="Freeform 3129"/>
              <p:cNvSpPr>
                <a:spLocks/>
              </p:cNvSpPr>
              <p:nvPr/>
            </p:nvSpPr>
            <p:spPr bwMode="auto">
              <a:xfrm>
                <a:off x="4619"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4" name="Freeform 3130"/>
              <p:cNvSpPr>
                <a:spLocks/>
              </p:cNvSpPr>
              <p:nvPr/>
            </p:nvSpPr>
            <p:spPr bwMode="auto">
              <a:xfrm>
                <a:off x="4628"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5" name="Freeform 3131"/>
              <p:cNvSpPr>
                <a:spLocks/>
              </p:cNvSpPr>
              <p:nvPr/>
            </p:nvSpPr>
            <p:spPr bwMode="auto">
              <a:xfrm>
                <a:off x="463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6" name="Freeform 3132"/>
              <p:cNvSpPr>
                <a:spLocks/>
              </p:cNvSpPr>
              <p:nvPr/>
            </p:nvSpPr>
            <p:spPr bwMode="auto">
              <a:xfrm>
                <a:off x="463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7" name="Freeform 3133"/>
              <p:cNvSpPr>
                <a:spLocks/>
              </p:cNvSpPr>
              <p:nvPr/>
            </p:nvSpPr>
            <p:spPr bwMode="auto">
              <a:xfrm>
                <a:off x="4641"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8" name="Freeform 3134"/>
              <p:cNvSpPr>
                <a:spLocks/>
              </p:cNvSpPr>
              <p:nvPr/>
            </p:nvSpPr>
            <p:spPr bwMode="auto">
              <a:xfrm>
                <a:off x="4644" y="3242"/>
                <a:ext cx="8" cy="1"/>
              </a:xfrm>
              <a:custGeom>
                <a:avLst/>
                <a:gdLst>
                  <a:gd name="T0" fmla="*/ 0 w 4"/>
                  <a:gd name="T1" fmla="*/ 0 h 1"/>
                  <a:gd name="T2" fmla="*/ 512 w 4"/>
                  <a:gd name="T3" fmla="*/ 0 h 1"/>
                  <a:gd name="T4" fmla="*/ 512 w 4"/>
                  <a:gd name="T5" fmla="*/ 0 h 1"/>
                  <a:gd name="T6" fmla="*/ 512 w 4"/>
                  <a:gd name="T7" fmla="*/ 0 h 1"/>
                  <a:gd name="T8" fmla="*/ 1024 w 4"/>
                  <a:gd name="T9" fmla="*/ 0 h 1"/>
                  <a:gd name="T10" fmla="*/ 1024 w 4"/>
                  <a:gd name="T11" fmla="*/ 0 h 1"/>
                  <a:gd name="T12" fmla="*/ 1024 w 4"/>
                  <a:gd name="T13" fmla="*/ 0 h 1"/>
                  <a:gd name="T14" fmla="*/ 1536 w 4"/>
                  <a:gd name="T15" fmla="*/ 0 h 1"/>
                  <a:gd name="T16" fmla="*/ 1536 w 4"/>
                  <a:gd name="T17" fmla="*/ 0 h 1"/>
                  <a:gd name="T18" fmla="*/ 1536 w 4"/>
                  <a:gd name="T19" fmla="*/ 0 h 1"/>
                  <a:gd name="T20" fmla="*/ 2048 w 4"/>
                  <a:gd name="T21" fmla="*/ 0 h 1"/>
                  <a:gd name="T22" fmla="*/ 2048 w 4"/>
                  <a:gd name="T23" fmla="*/ 0 h 1"/>
                  <a:gd name="T24" fmla="*/ 2048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49" name="Freeform 3135"/>
              <p:cNvSpPr>
                <a:spLocks/>
              </p:cNvSpPr>
              <p:nvPr/>
            </p:nvSpPr>
            <p:spPr bwMode="auto">
              <a:xfrm>
                <a:off x="4652"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0" name="Freeform 3136"/>
              <p:cNvSpPr>
                <a:spLocks/>
              </p:cNvSpPr>
              <p:nvPr/>
            </p:nvSpPr>
            <p:spPr bwMode="auto">
              <a:xfrm>
                <a:off x="465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1" name="Freeform 3137"/>
              <p:cNvSpPr>
                <a:spLocks/>
              </p:cNvSpPr>
              <p:nvPr/>
            </p:nvSpPr>
            <p:spPr bwMode="auto">
              <a:xfrm>
                <a:off x="4657"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2" name="Freeform 3138"/>
              <p:cNvSpPr>
                <a:spLocks/>
              </p:cNvSpPr>
              <p:nvPr/>
            </p:nvSpPr>
            <p:spPr bwMode="auto">
              <a:xfrm>
                <a:off x="4661"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3" name="Freeform 3139"/>
              <p:cNvSpPr>
                <a:spLocks/>
              </p:cNvSpPr>
              <p:nvPr/>
            </p:nvSpPr>
            <p:spPr bwMode="auto">
              <a:xfrm>
                <a:off x="4670"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4" name="Freeform 3140"/>
              <p:cNvSpPr>
                <a:spLocks/>
              </p:cNvSpPr>
              <p:nvPr/>
            </p:nvSpPr>
            <p:spPr bwMode="auto">
              <a:xfrm>
                <a:off x="467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5" name="Freeform 3141"/>
              <p:cNvSpPr>
                <a:spLocks/>
              </p:cNvSpPr>
              <p:nvPr/>
            </p:nvSpPr>
            <p:spPr bwMode="auto">
              <a:xfrm>
                <a:off x="4675" y="3242"/>
                <a:ext cx="13" cy="1"/>
              </a:xfrm>
              <a:custGeom>
                <a:avLst/>
                <a:gdLst>
                  <a:gd name="T0" fmla="*/ 0 w 7"/>
                  <a:gd name="T1" fmla="*/ 0 h 1"/>
                  <a:gd name="T2" fmla="*/ 290 w 7"/>
                  <a:gd name="T3" fmla="*/ 0 h 1"/>
                  <a:gd name="T4" fmla="*/ 290 w 7"/>
                  <a:gd name="T5" fmla="*/ 0 h 1"/>
                  <a:gd name="T6" fmla="*/ 290 w 7"/>
                  <a:gd name="T7" fmla="*/ 0 h 1"/>
                  <a:gd name="T8" fmla="*/ 539 w 7"/>
                  <a:gd name="T9" fmla="*/ 0 h 1"/>
                  <a:gd name="T10" fmla="*/ 539 w 7"/>
                  <a:gd name="T11" fmla="*/ 0 h 1"/>
                  <a:gd name="T12" fmla="*/ 539 w 7"/>
                  <a:gd name="T13" fmla="*/ 0 h 1"/>
                  <a:gd name="T14" fmla="*/ 821 w 7"/>
                  <a:gd name="T15" fmla="*/ 0 h 1"/>
                  <a:gd name="T16" fmla="*/ 821 w 7"/>
                  <a:gd name="T17" fmla="*/ 0 h 1"/>
                  <a:gd name="T18" fmla="*/ 821 w 7"/>
                  <a:gd name="T19" fmla="*/ 0 h 1"/>
                  <a:gd name="T20" fmla="*/ 1001 w 7"/>
                  <a:gd name="T21" fmla="*/ 0 h 1"/>
                  <a:gd name="T22" fmla="*/ 1001 w 7"/>
                  <a:gd name="T23" fmla="*/ 0 h 1"/>
                  <a:gd name="T24" fmla="*/ 1001 w 7"/>
                  <a:gd name="T25" fmla="*/ 0 h 1"/>
                  <a:gd name="T26" fmla="*/ 1307 w 7"/>
                  <a:gd name="T27" fmla="*/ 0 h 1"/>
                  <a:gd name="T28" fmla="*/ 1307 w 7"/>
                  <a:gd name="T29" fmla="*/ 0 h 1"/>
                  <a:gd name="T30" fmla="*/ 1307 w 7"/>
                  <a:gd name="T31" fmla="*/ 0 h 1"/>
                  <a:gd name="T32" fmla="*/ 1525 w 7"/>
                  <a:gd name="T33" fmla="*/ 0 h 1"/>
                  <a:gd name="T34" fmla="*/ 1525 w 7"/>
                  <a:gd name="T35" fmla="*/ 0 h 1"/>
                  <a:gd name="T36" fmla="*/ 1525 w 7"/>
                  <a:gd name="T37" fmla="*/ 0 h 1"/>
                  <a:gd name="T38" fmla="*/ 1859 w 7"/>
                  <a:gd name="T39" fmla="*/ 0 h 1"/>
                  <a:gd name="T40" fmla="*/ 1859 w 7"/>
                  <a:gd name="T41" fmla="*/ 0 h 1"/>
                  <a:gd name="T42" fmla="*/ 1859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6" name="Freeform 3142"/>
              <p:cNvSpPr>
                <a:spLocks/>
              </p:cNvSpPr>
              <p:nvPr/>
            </p:nvSpPr>
            <p:spPr bwMode="auto">
              <a:xfrm>
                <a:off x="4688"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7" name="Freeform 3143"/>
              <p:cNvSpPr>
                <a:spLocks/>
              </p:cNvSpPr>
              <p:nvPr/>
            </p:nvSpPr>
            <p:spPr bwMode="auto">
              <a:xfrm>
                <a:off x="4689" y="3242"/>
                <a:ext cx="33" cy="1"/>
              </a:xfrm>
              <a:custGeom>
                <a:avLst/>
                <a:gdLst>
                  <a:gd name="T0" fmla="*/ 0 w 18"/>
                  <a:gd name="T1" fmla="*/ 0 h 1"/>
                  <a:gd name="T2" fmla="*/ 273 w 18"/>
                  <a:gd name="T3" fmla="*/ 0 h 1"/>
                  <a:gd name="T4" fmla="*/ 273 w 18"/>
                  <a:gd name="T5" fmla="*/ 0 h 1"/>
                  <a:gd name="T6" fmla="*/ 273 w 18"/>
                  <a:gd name="T7" fmla="*/ 0 h 1"/>
                  <a:gd name="T8" fmla="*/ 501 w 18"/>
                  <a:gd name="T9" fmla="*/ 0 h 1"/>
                  <a:gd name="T10" fmla="*/ 501 w 18"/>
                  <a:gd name="T11" fmla="*/ 0 h 1"/>
                  <a:gd name="T12" fmla="*/ 501 w 18"/>
                  <a:gd name="T13" fmla="*/ 0 h 1"/>
                  <a:gd name="T14" fmla="*/ 770 w 18"/>
                  <a:gd name="T15" fmla="*/ 0 h 1"/>
                  <a:gd name="T16" fmla="*/ 770 w 18"/>
                  <a:gd name="T17" fmla="*/ 0 h 1"/>
                  <a:gd name="T18" fmla="*/ 770 w 18"/>
                  <a:gd name="T19" fmla="*/ 0 h 1"/>
                  <a:gd name="T20" fmla="*/ 919 w 18"/>
                  <a:gd name="T21" fmla="*/ 0 h 1"/>
                  <a:gd name="T22" fmla="*/ 919 w 18"/>
                  <a:gd name="T23" fmla="*/ 0 h 1"/>
                  <a:gd name="T24" fmla="*/ 919 w 18"/>
                  <a:gd name="T25" fmla="*/ 0 h 1"/>
                  <a:gd name="T26" fmla="*/ 1190 w 18"/>
                  <a:gd name="T27" fmla="*/ 0 h 1"/>
                  <a:gd name="T28" fmla="*/ 1190 w 18"/>
                  <a:gd name="T29" fmla="*/ 0 h 1"/>
                  <a:gd name="T30" fmla="*/ 1190 w 18"/>
                  <a:gd name="T31" fmla="*/ 0 h 1"/>
                  <a:gd name="T32" fmla="*/ 1412 w 18"/>
                  <a:gd name="T33" fmla="*/ 0 h 1"/>
                  <a:gd name="T34" fmla="*/ 1412 w 18"/>
                  <a:gd name="T35" fmla="*/ 0 h 1"/>
                  <a:gd name="T36" fmla="*/ 1412 w 18"/>
                  <a:gd name="T37" fmla="*/ 0 h 1"/>
                  <a:gd name="T38" fmla="*/ 1685 w 18"/>
                  <a:gd name="T39" fmla="*/ 0 h 1"/>
                  <a:gd name="T40" fmla="*/ 1685 w 18"/>
                  <a:gd name="T41" fmla="*/ 0 h 1"/>
                  <a:gd name="T42" fmla="*/ 1685 w 18"/>
                  <a:gd name="T43" fmla="*/ 0 h 1"/>
                  <a:gd name="T44" fmla="*/ 1943 w 18"/>
                  <a:gd name="T45" fmla="*/ 0 h 1"/>
                  <a:gd name="T46" fmla="*/ 1943 w 18"/>
                  <a:gd name="T47" fmla="*/ 0 h 1"/>
                  <a:gd name="T48" fmla="*/ 1943 w 18"/>
                  <a:gd name="T49" fmla="*/ 0 h 1"/>
                  <a:gd name="T50" fmla="*/ 2182 w 18"/>
                  <a:gd name="T51" fmla="*/ 0 h 1"/>
                  <a:gd name="T52" fmla="*/ 2182 w 18"/>
                  <a:gd name="T53" fmla="*/ 0 h 1"/>
                  <a:gd name="T54" fmla="*/ 2182 w 18"/>
                  <a:gd name="T55" fmla="*/ 0 h 1"/>
                  <a:gd name="T56" fmla="*/ 2316 w 18"/>
                  <a:gd name="T57" fmla="*/ 0 h 1"/>
                  <a:gd name="T58" fmla="*/ 2316 w 18"/>
                  <a:gd name="T59" fmla="*/ 0 h 1"/>
                  <a:gd name="T60" fmla="*/ 2316 w 18"/>
                  <a:gd name="T61" fmla="*/ 0 h 1"/>
                  <a:gd name="T62" fmla="*/ 2589 w 18"/>
                  <a:gd name="T63" fmla="*/ 0 h 1"/>
                  <a:gd name="T64" fmla="*/ 2589 w 18"/>
                  <a:gd name="T65" fmla="*/ 0 h 1"/>
                  <a:gd name="T66" fmla="*/ 2589 w 18"/>
                  <a:gd name="T67" fmla="*/ 0 h 1"/>
                  <a:gd name="T68" fmla="*/ 2779 w 18"/>
                  <a:gd name="T69" fmla="*/ 0 h 1"/>
                  <a:gd name="T70" fmla="*/ 2779 w 18"/>
                  <a:gd name="T71" fmla="*/ 0 h 1"/>
                  <a:gd name="T72" fmla="*/ 2779 w 18"/>
                  <a:gd name="T73" fmla="*/ 0 h 1"/>
                  <a:gd name="T74" fmla="*/ 3089 w 18"/>
                  <a:gd name="T75" fmla="*/ 0 h 1"/>
                  <a:gd name="T76" fmla="*/ 3089 w 18"/>
                  <a:gd name="T77" fmla="*/ 0 h 1"/>
                  <a:gd name="T78" fmla="*/ 3089 w 18"/>
                  <a:gd name="T79" fmla="*/ 0 h 1"/>
                  <a:gd name="T80" fmla="*/ 3335 w 18"/>
                  <a:gd name="T81" fmla="*/ 0 h 1"/>
                  <a:gd name="T82" fmla="*/ 3335 w 18"/>
                  <a:gd name="T83" fmla="*/ 0 h 1"/>
                  <a:gd name="T84" fmla="*/ 3335 w 18"/>
                  <a:gd name="T85" fmla="*/ 0 h 1"/>
                  <a:gd name="T86" fmla="*/ 3562 w 18"/>
                  <a:gd name="T87" fmla="*/ 0 h 1"/>
                  <a:gd name="T88" fmla="*/ 3562 w 18"/>
                  <a:gd name="T89" fmla="*/ 0 h 1"/>
                  <a:gd name="T90" fmla="*/ 3562 w 18"/>
                  <a:gd name="T91" fmla="*/ 0 h 1"/>
                  <a:gd name="T92" fmla="*/ 3683 w 18"/>
                  <a:gd name="T93" fmla="*/ 0 h 1"/>
                  <a:gd name="T94" fmla="*/ 3683 w 18"/>
                  <a:gd name="T95" fmla="*/ 0 h 1"/>
                  <a:gd name="T96" fmla="*/ 3683 w 18"/>
                  <a:gd name="T97" fmla="*/ 0 h 1"/>
                  <a:gd name="T98" fmla="*/ 4000 w 18"/>
                  <a:gd name="T99" fmla="*/ 0 h 1"/>
                  <a:gd name="T100" fmla="*/ 4000 w 18"/>
                  <a:gd name="T101" fmla="*/ 0 h 1"/>
                  <a:gd name="T102" fmla="*/ 4000 w 18"/>
                  <a:gd name="T103" fmla="*/ 0 h 1"/>
                  <a:gd name="T104" fmla="*/ 4246 w 18"/>
                  <a:gd name="T105" fmla="*/ 0 h 1"/>
                  <a:gd name="T106" fmla="*/ 4246 w 18"/>
                  <a:gd name="T107" fmla="*/ 0 h 1"/>
                  <a:gd name="T108" fmla="*/ 4246 w 18"/>
                  <a:gd name="T109" fmla="*/ 0 h 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18"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lnTo>
                      <a:pt x="1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8" name="Freeform 3144"/>
              <p:cNvSpPr>
                <a:spLocks/>
              </p:cNvSpPr>
              <p:nvPr/>
            </p:nvSpPr>
            <p:spPr bwMode="auto">
              <a:xfrm>
                <a:off x="472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59" name="Freeform 3145"/>
              <p:cNvSpPr>
                <a:spLocks/>
              </p:cNvSpPr>
              <p:nvPr/>
            </p:nvSpPr>
            <p:spPr bwMode="auto">
              <a:xfrm>
                <a:off x="4724"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0" name="Freeform 3146"/>
              <p:cNvSpPr>
                <a:spLocks/>
              </p:cNvSpPr>
              <p:nvPr/>
            </p:nvSpPr>
            <p:spPr bwMode="auto">
              <a:xfrm>
                <a:off x="472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1" name="Freeform 3147"/>
              <p:cNvSpPr>
                <a:spLocks/>
              </p:cNvSpPr>
              <p:nvPr/>
            </p:nvSpPr>
            <p:spPr bwMode="auto">
              <a:xfrm>
                <a:off x="472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2" name="Freeform 3148"/>
              <p:cNvSpPr>
                <a:spLocks/>
              </p:cNvSpPr>
              <p:nvPr/>
            </p:nvSpPr>
            <p:spPr bwMode="auto">
              <a:xfrm>
                <a:off x="472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3" name="Freeform 3149"/>
              <p:cNvSpPr>
                <a:spLocks/>
              </p:cNvSpPr>
              <p:nvPr/>
            </p:nvSpPr>
            <p:spPr bwMode="auto">
              <a:xfrm>
                <a:off x="473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4" name="Freeform 3150"/>
              <p:cNvSpPr>
                <a:spLocks/>
              </p:cNvSpPr>
              <p:nvPr/>
            </p:nvSpPr>
            <p:spPr bwMode="auto">
              <a:xfrm>
                <a:off x="4733"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5" name="Freeform 3151"/>
              <p:cNvSpPr>
                <a:spLocks/>
              </p:cNvSpPr>
              <p:nvPr/>
            </p:nvSpPr>
            <p:spPr bwMode="auto">
              <a:xfrm>
                <a:off x="473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6" name="Freeform 3152"/>
              <p:cNvSpPr>
                <a:spLocks/>
              </p:cNvSpPr>
              <p:nvPr/>
            </p:nvSpPr>
            <p:spPr bwMode="auto">
              <a:xfrm>
                <a:off x="473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7" name="Freeform 3153"/>
              <p:cNvSpPr>
                <a:spLocks/>
              </p:cNvSpPr>
              <p:nvPr/>
            </p:nvSpPr>
            <p:spPr bwMode="auto">
              <a:xfrm>
                <a:off x="4738"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8" name="Freeform 3154"/>
              <p:cNvSpPr>
                <a:spLocks/>
              </p:cNvSpPr>
              <p:nvPr/>
            </p:nvSpPr>
            <p:spPr bwMode="auto">
              <a:xfrm>
                <a:off x="474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69" name="Freeform 3155"/>
              <p:cNvSpPr>
                <a:spLocks/>
              </p:cNvSpPr>
              <p:nvPr/>
            </p:nvSpPr>
            <p:spPr bwMode="auto">
              <a:xfrm>
                <a:off x="4747"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0" name="Freeform 3156"/>
              <p:cNvSpPr>
                <a:spLocks/>
              </p:cNvSpPr>
              <p:nvPr/>
            </p:nvSpPr>
            <p:spPr bwMode="auto">
              <a:xfrm>
                <a:off x="4750"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1" name="Freeform 3157"/>
              <p:cNvSpPr>
                <a:spLocks/>
              </p:cNvSpPr>
              <p:nvPr/>
            </p:nvSpPr>
            <p:spPr bwMode="auto">
              <a:xfrm>
                <a:off x="4754"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2" name="Freeform 3158"/>
              <p:cNvSpPr>
                <a:spLocks/>
              </p:cNvSpPr>
              <p:nvPr/>
            </p:nvSpPr>
            <p:spPr bwMode="auto">
              <a:xfrm>
                <a:off x="4758"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3" name="Freeform 3159"/>
              <p:cNvSpPr>
                <a:spLocks/>
              </p:cNvSpPr>
              <p:nvPr/>
            </p:nvSpPr>
            <p:spPr bwMode="auto">
              <a:xfrm>
                <a:off x="4761"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4" name="Freeform 3160"/>
              <p:cNvSpPr>
                <a:spLocks/>
              </p:cNvSpPr>
              <p:nvPr/>
            </p:nvSpPr>
            <p:spPr bwMode="auto">
              <a:xfrm>
                <a:off x="4765"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5" name="Freeform 3161"/>
              <p:cNvSpPr>
                <a:spLocks/>
              </p:cNvSpPr>
              <p:nvPr/>
            </p:nvSpPr>
            <p:spPr bwMode="auto">
              <a:xfrm>
                <a:off x="476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6" name="Freeform 3162"/>
              <p:cNvSpPr>
                <a:spLocks/>
              </p:cNvSpPr>
              <p:nvPr/>
            </p:nvSpPr>
            <p:spPr bwMode="auto">
              <a:xfrm>
                <a:off x="4770"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7" name="Freeform 3163"/>
              <p:cNvSpPr>
                <a:spLocks/>
              </p:cNvSpPr>
              <p:nvPr/>
            </p:nvSpPr>
            <p:spPr bwMode="auto">
              <a:xfrm>
                <a:off x="4779"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8" name="Freeform 3164"/>
              <p:cNvSpPr>
                <a:spLocks/>
              </p:cNvSpPr>
              <p:nvPr/>
            </p:nvSpPr>
            <p:spPr bwMode="auto">
              <a:xfrm>
                <a:off x="4785" y="3242"/>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79" name="Freeform 3165"/>
              <p:cNvSpPr>
                <a:spLocks/>
              </p:cNvSpPr>
              <p:nvPr/>
            </p:nvSpPr>
            <p:spPr bwMode="auto">
              <a:xfrm>
                <a:off x="4786" y="324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0" name="Freeform 3166"/>
              <p:cNvSpPr>
                <a:spLocks/>
              </p:cNvSpPr>
              <p:nvPr/>
            </p:nvSpPr>
            <p:spPr bwMode="auto">
              <a:xfrm>
                <a:off x="4788" y="3237"/>
                <a:ext cx="31" cy="6"/>
              </a:xfrm>
              <a:custGeom>
                <a:avLst/>
                <a:gdLst>
                  <a:gd name="T0" fmla="*/ 0 w 17"/>
                  <a:gd name="T1" fmla="*/ 3 h 7"/>
                  <a:gd name="T2" fmla="*/ 266 w 17"/>
                  <a:gd name="T3" fmla="*/ 3 h 7"/>
                  <a:gd name="T4" fmla="*/ 266 w 17"/>
                  <a:gd name="T5" fmla="*/ 3 h 7"/>
                  <a:gd name="T6" fmla="*/ 266 w 17"/>
                  <a:gd name="T7" fmla="*/ 3 h 7"/>
                  <a:gd name="T8" fmla="*/ 485 w 17"/>
                  <a:gd name="T9" fmla="*/ 3 h 7"/>
                  <a:gd name="T10" fmla="*/ 485 w 17"/>
                  <a:gd name="T11" fmla="*/ 3 h 7"/>
                  <a:gd name="T12" fmla="*/ 485 w 17"/>
                  <a:gd name="T13" fmla="*/ 3 h 7"/>
                  <a:gd name="T14" fmla="*/ 589 w 17"/>
                  <a:gd name="T15" fmla="*/ 3 h 7"/>
                  <a:gd name="T16" fmla="*/ 589 w 17"/>
                  <a:gd name="T17" fmla="*/ 3 h 7"/>
                  <a:gd name="T18" fmla="*/ 589 w 17"/>
                  <a:gd name="T19" fmla="*/ 3 h 7"/>
                  <a:gd name="T20" fmla="*/ 884 w 17"/>
                  <a:gd name="T21" fmla="*/ 3 h 7"/>
                  <a:gd name="T22" fmla="*/ 884 w 17"/>
                  <a:gd name="T23" fmla="*/ 3 h 7"/>
                  <a:gd name="T24" fmla="*/ 884 w 17"/>
                  <a:gd name="T25" fmla="*/ 3 h 7"/>
                  <a:gd name="T26" fmla="*/ 1074 w 17"/>
                  <a:gd name="T27" fmla="*/ 3 h 7"/>
                  <a:gd name="T28" fmla="*/ 1074 w 17"/>
                  <a:gd name="T29" fmla="*/ 3 h 7"/>
                  <a:gd name="T30" fmla="*/ 1074 w 17"/>
                  <a:gd name="T31" fmla="*/ 3 h 7"/>
                  <a:gd name="T32" fmla="*/ 1328 w 17"/>
                  <a:gd name="T33" fmla="*/ 3 h 7"/>
                  <a:gd name="T34" fmla="*/ 1328 w 17"/>
                  <a:gd name="T35" fmla="*/ 3 h 7"/>
                  <a:gd name="T36" fmla="*/ 1328 w 17"/>
                  <a:gd name="T37" fmla="*/ 3 h 7"/>
                  <a:gd name="T38" fmla="*/ 1612 w 17"/>
                  <a:gd name="T39" fmla="*/ 3 h 7"/>
                  <a:gd name="T40" fmla="*/ 1612 w 17"/>
                  <a:gd name="T41" fmla="*/ 3 h 7"/>
                  <a:gd name="T42" fmla="*/ 1612 w 17"/>
                  <a:gd name="T43" fmla="*/ 3 h 7"/>
                  <a:gd name="T44" fmla="*/ 1789 w 17"/>
                  <a:gd name="T45" fmla="*/ 3 h 7"/>
                  <a:gd name="T46" fmla="*/ 1789 w 17"/>
                  <a:gd name="T47" fmla="*/ 3 h 7"/>
                  <a:gd name="T48" fmla="*/ 1789 w 17"/>
                  <a:gd name="T49" fmla="*/ 3 h 7"/>
                  <a:gd name="T50" fmla="*/ 1958 w 17"/>
                  <a:gd name="T51" fmla="*/ 3 h 7"/>
                  <a:gd name="T52" fmla="*/ 1958 w 17"/>
                  <a:gd name="T53" fmla="*/ 3 h 7"/>
                  <a:gd name="T54" fmla="*/ 1958 w 17"/>
                  <a:gd name="T55" fmla="*/ 3 h 7"/>
                  <a:gd name="T56" fmla="*/ 2201 w 17"/>
                  <a:gd name="T57" fmla="*/ 3 h 7"/>
                  <a:gd name="T58" fmla="*/ 2201 w 17"/>
                  <a:gd name="T59" fmla="*/ 3 h 7"/>
                  <a:gd name="T60" fmla="*/ 2201 w 17"/>
                  <a:gd name="T61" fmla="*/ 3 h 7"/>
                  <a:gd name="T62" fmla="*/ 2422 w 17"/>
                  <a:gd name="T63" fmla="*/ 3 h 7"/>
                  <a:gd name="T64" fmla="*/ 2422 w 17"/>
                  <a:gd name="T65" fmla="*/ 3 h 7"/>
                  <a:gd name="T66" fmla="*/ 2422 w 17"/>
                  <a:gd name="T67" fmla="*/ 3 h 7"/>
                  <a:gd name="T68" fmla="*/ 2686 w 17"/>
                  <a:gd name="T69" fmla="*/ 3 h 7"/>
                  <a:gd name="T70" fmla="*/ 2686 w 17"/>
                  <a:gd name="T71" fmla="*/ 3 h 7"/>
                  <a:gd name="T72" fmla="*/ 2686 w 17"/>
                  <a:gd name="T73" fmla="*/ 2 h 7"/>
                  <a:gd name="T74" fmla="*/ 2940 w 17"/>
                  <a:gd name="T75" fmla="*/ 2 h 7"/>
                  <a:gd name="T76" fmla="*/ 2940 w 17"/>
                  <a:gd name="T77" fmla="*/ 2 h 7"/>
                  <a:gd name="T78" fmla="*/ 2940 w 17"/>
                  <a:gd name="T79" fmla="*/ 1 h 7"/>
                  <a:gd name="T80" fmla="*/ 3166 w 17"/>
                  <a:gd name="T81" fmla="*/ 1 h 7"/>
                  <a:gd name="T82" fmla="*/ 3166 w 17"/>
                  <a:gd name="T83" fmla="*/ 1 h 7"/>
                  <a:gd name="T84" fmla="*/ 3166 w 17"/>
                  <a:gd name="T85" fmla="*/ 1 h 7"/>
                  <a:gd name="T86" fmla="*/ 3262 w 17"/>
                  <a:gd name="T87" fmla="*/ 0 h 7"/>
                  <a:gd name="T88" fmla="*/ 3262 w 17"/>
                  <a:gd name="T89" fmla="*/ 0 h 7"/>
                  <a:gd name="T90" fmla="*/ 3262 w 17"/>
                  <a:gd name="T91" fmla="*/ 0 h 7"/>
                  <a:gd name="T92" fmla="*/ 3570 w 17"/>
                  <a:gd name="T93" fmla="*/ 0 h 7"/>
                  <a:gd name="T94" fmla="*/ 3570 w 17"/>
                  <a:gd name="T95" fmla="*/ 0 h 7"/>
                  <a:gd name="T96" fmla="*/ 3570 w 17"/>
                  <a:gd name="T97" fmla="*/ 0 h 7"/>
                  <a:gd name="T98" fmla="*/ 3828 w 17"/>
                  <a:gd name="T99" fmla="*/ 0 h 7"/>
                  <a:gd name="T100" fmla="*/ 3828 w 17"/>
                  <a:gd name="T101" fmla="*/ 0 h 7"/>
                  <a:gd name="T102" fmla="*/ 3828 w 17"/>
                  <a:gd name="T103" fmla="*/ 0 h 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17" h="7">
                    <a:moveTo>
                      <a:pt x="0" y="7"/>
                    </a:moveTo>
                    <a:lnTo>
                      <a:pt x="1" y="7"/>
                    </a:lnTo>
                    <a:lnTo>
                      <a:pt x="2" y="6"/>
                    </a:lnTo>
                    <a:lnTo>
                      <a:pt x="2" y="7"/>
                    </a:lnTo>
                    <a:lnTo>
                      <a:pt x="2" y="6"/>
                    </a:lnTo>
                    <a:lnTo>
                      <a:pt x="3" y="6"/>
                    </a:lnTo>
                    <a:lnTo>
                      <a:pt x="4" y="6"/>
                    </a:lnTo>
                    <a:lnTo>
                      <a:pt x="5" y="6"/>
                    </a:lnTo>
                    <a:lnTo>
                      <a:pt x="6" y="6"/>
                    </a:lnTo>
                    <a:lnTo>
                      <a:pt x="7" y="6"/>
                    </a:lnTo>
                    <a:lnTo>
                      <a:pt x="8" y="6"/>
                    </a:lnTo>
                    <a:lnTo>
                      <a:pt x="8" y="5"/>
                    </a:lnTo>
                    <a:lnTo>
                      <a:pt x="9" y="5"/>
                    </a:lnTo>
                    <a:lnTo>
                      <a:pt x="10" y="5"/>
                    </a:lnTo>
                    <a:lnTo>
                      <a:pt x="10" y="4"/>
                    </a:lnTo>
                    <a:lnTo>
                      <a:pt x="11" y="4"/>
                    </a:lnTo>
                    <a:lnTo>
                      <a:pt x="11" y="3"/>
                    </a:lnTo>
                    <a:lnTo>
                      <a:pt x="12" y="3"/>
                    </a:lnTo>
                    <a:lnTo>
                      <a:pt x="12" y="2"/>
                    </a:lnTo>
                    <a:lnTo>
                      <a:pt x="13" y="2"/>
                    </a:lnTo>
                    <a:lnTo>
                      <a:pt x="13" y="1"/>
                    </a:lnTo>
                    <a:lnTo>
                      <a:pt x="14" y="1"/>
                    </a:lnTo>
                    <a:lnTo>
                      <a:pt x="15" y="0"/>
                    </a:lnTo>
                    <a:lnTo>
                      <a:pt x="16" y="0"/>
                    </a:lnTo>
                    <a:lnTo>
                      <a:pt x="1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1" name="Freeform 3167"/>
              <p:cNvSpPr>
                <a:spLocks/>
              </p:cNvSpPr>
              <p:nvPr/>
            </p:nvSpPr>
            <p:spPr bwMode="auto">
              <a:xfrm>
                <a:off x="4819" y="3237"/>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2" name="Freeform 3168"/>
              <p:cNvSpPr>
                <a:spLocks/>
              </p:cNvSpPr>
              <p:nvPr/>
            </p:nvSpPr>
            <p:spPr bwMode="auto">
              <a:xfrm>
                <a:off x="4821" y="3237"/>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3" name="Freeform 3169"/>
              <p:cNvSpPr>
                <a:spLocks/>
              </p:cNvSpPr>
              <p:nvPr/>
            </p:nvSpPr>
            <p:spPr bwMode="auto">
              <a:xfrm>
                <a:off x="4822" y="3237"/>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4" name="Freeform 3170"/>
              <p:cNvSpPr>
                <a:spLocks/>
              </p:cNvSpPr>
              <p:nvPr/>
            </p:nvSpPr>
            <p:spPr bwMode="auto">
              <a:xfrm>
                <a:off x="4824"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5" name="Freeform 3171"/>
              <p:cNvSpPr>
                <a:spLocks/>
              </p:cNvSpPr>
              <p:nvPr/>
            </p:nvSpPr>
            <p:spPr bwMode="auto">
              <a:xfrm>
                <a:off x="4826" y="3239"/>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6" name="Freeform 3172"/>
              <p:cNvSpPr>
                <a:spLocks/>
              </p:cNvSpPr>
              <p:nvPr/>
            </p:nvSpPr>
            <p:spPr bwMode="auto">
              <a:xfrm>
                <a:off x="4828" y="3240"/>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7" name="Freeform 3173"/>
              <p:cNvSpPr>
                <a:spLocks/>
              </p:cNvSpPr>
              <p:nvPr/>
            </p:nvSpPr>
            <p:spPr bwMode="auto">
              <a:xfrm>
                <a:off x="4830"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8" name="Freeform 3174"/>
              <p:cNvSpPr>
                <a:spLocks/>
              </p:cNvSpPr>
              <p:nvPr/>
            </p:nvSpPr>
            <p:spPr bwMode="auto">
              <a:xfrm>
                <a:off x="483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89" name="Freeform 3175"/>
              <p:cNvSpPr>
                <a:spLocks/>
              </p:cNvSpPr>
              <p:nvPr/>
            </p:nvSpPr>
            <p:spPr bwMode="auto">
              <a:xfrm>
                <a:off x="4833"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0" name="Freeform 3176"/>
              <p:cNvSpPr>
                <a:spLocks/>
              </p:cNvSpPr>
              <p:nvPr/>
            </p:nvSpPr>
            <p:spPr bwMode="auto">
              <a:xfrm>
                <a:off x="483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1" name="Freeform 3177"/>
              <p:cNvSpPr>
                <a:spLocks/>
              </p:cNvSpPr>
              <p:nvPr/>
            </p:nvSpPr>
            <p:spPr bwMode="auto">
              <a:xfrm>
                <a:off x="483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2" name="Freeform 3178"/>
              <p:cNvSpPr>
                <a:spLocks/>
              </p:cNvSpPr>
              <p:nvPr/>
            </p:nvSpPr>
            <p:spPr bwMode="auto">
              <a:xfrm>
                <a:off x="4839" y="3242"/>
                <a:ext cx="14" cy="1"/>
              </a:xfrm>
              <a:custGeom>
                <a:avLst/>
                <a:gdLst>
                  <a:gd name="T0" fmla="*/ 0 w 8"/>
                  <a:gd name="T1" fmla="*/ 0 h 1"/>
                  <a:gd name="T2" fmla="*/ 200 w 8"/>
                  <a:gd name="T3" fmla="*/ 0 h 1"/>
                  <a:gd name="T4" fmla="*/ 200 w 8"/>
                  <a:gd name="T5" fmla="*/ 0 h 1"/>
                  <a:gd name="T6" fmla="*/ 200 w 8"/>
                  <a:gd name="T7" fmla="*/ 0 h 1"/>
                  <a:gd name="T8" fmla="*/ 350 w 8"/>
                  <a:gd name="T9" fmla="*/ 0 h 1"/>
                  <a:gd name="T10" fmla="*/ 350 w 8"/>
                  <a:gd name="T11" fmla="*/ 0 h 1"/>
                  <a:gd name="T12" fmla="*/ 350 w 8"/>
                  <a:gd name="T13" fmla="*/ 0 h 1"/>
                  <a:gd name="T14" fmla="*/ 462 w 8"/>
                  <a:gd name="T15" fmla="*/ 0 h 1"/>
                  <a:gd name="T16" fmla="*/ 462 w 8"/>
                  <a:gd name="T17" fmla="*/ 0 h 1"/>
                  <a:gd name="T18" fmla="*/ 462 w 8"/>
                  <a:gd name="T19" fmla="*/ 0 h 1"/>
                  <a:gd name="T20" fmla="*/ 613 w 8"/>
                  <a:gd name="T21" fmla="*/ 0 h 1"/>
                  <a:gd name="T22" fmla="*/ 613 w 8"/>
                  <a:gd name="T23" fmla="*/ 0 h 1"/>
                  <a:gd name="T24" fmla="*/ 613 w 8"/>
                  <a:gd name="T25" fmla="*/ 0 h 1"/>
                  <a:gd name="T26" fmla="*/ 809 w 8"/>
                  <a:gd name="T27" fmla="*/ 0 h 1"/>
                  <a:gd name="T28" fmla="*/ 809 w 8"/>
                  <a:gd name="T29" fmla="*/ 0 h 1"/>
                  <a:gd name="T30" fmla="*/ 809 w 8"/>
                  <a:gd name="T31" fmla="*/ 0 h 1"/>
                  <a:gd name="T32" fmla="*/ 959 w 8"/>
                  <a:gd name="T33" fmla="*/ 0 h 1"/>
                  <a:gd name="T34" fmla="*/ 959 w 8"/>
                  <a:gd name="T35" fmla="*/ 0 h 1"/>
                  <a:gd name="T36" fmla="*/ 959 w 8"/>
                  <a:gd name="T37" fmla="*/ 0 h 1"/>
                  <a:gd name="T38" fmla="*/ 1073 w 8"/>
                  <a:gd name="T39" fmla="*/ 0 h 1"/>
                  <a:gd name="T40" fmla="*/ 1073 w 8"/>
                  <a:gd name="T41" fmla="*/ 0 h 1"/>
                  <a:gd name="T42" fmla="*/ 1073 w 8"/>
                  <a:gd name="T43" fmla="*/ 0 h 1"/>
                  <a:gd name="T44" fmla="*/ 1265 w 8"/>
                  <a:gd name="T45" fmla="*/ 0 h 1"/>
                  <a:gd name="T46" fmla="*/ 1265 w 8"/>
                  <a:gd name="T47" fmla="*/ 0 h 1"/>
                  <a:gd name="T48" fmla="*/ 1265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3" name="Freeform 3179"/>
              <p:cNvSpPr>
                <a:spLocks/>
              </p:cNvSpPr>
              <p:nvPr/>
            </p:nvSpPr>
            <p:spPr bwMode="auto">
              <a:xfrm>
                <a:off x="4853" y="3233"/>
                <a:ext cx="41" cy="9"/>
              </a:xfrm>
              <a:custGeom>
                <a:avLst/>
                <a:gdLst>
                  <a:gd name="T0" fmla="*/ 210 w 23"/>
                  <a:gd name="T1" fmla="*/ 5 h 10"/>
                  <a:gd name="T2" fmla="*/ 210 w 23"/>
                  <a:gd name="T3" fmla="*/ 5 h 10"/>
                  <a:gd name="T4" fmla="*/ 374 w 23"/>
                  <a:gd name="T5" fmla="*/ 5 h 10"/>
                  <a:gd name="T6" fmla="*/ 528 w 23"/>
                  <a:gd name="T7" fmla="*/ 5 h 10"/>
                  <a:gd name="T8" fmla="*/ 528 w 23"/>
                  <a:gd name="T9" fmla="*/ 5 h 10"/>
                  <a:gd name="T10" fmla="*/ 667 w 23"/>
                  <a:gd name="T11" fmla="*/ 5 h 10"/>
                  <a:gd name="T12" fmla="*/ 941 w 23"/>
                  <a:gd name="T13" fmla="*/ 5 h 10"/>
                  <a:gd name="T14" fmla="*/ 941 w 23"/>
                  <a:gd name="T15" fmla="*/ 5 h 10"/>
                  <a:gd name="T16" fmla="*/ 1150 w 23"/>
                  <a:gd name="T17" fmla="*/ 5 h 10"/>
                  <a:gd name="T18" fmla="*/ 1189 w 23"/>
                  <a:gd name="T19" fmla="*/ 5 h 10"/>
                  <a:gd name="T20" fmla="*/ 1189 w 23"/>
                  <a:gd name="T21" fmla="*/ 5 h 10"/>
                  <a:gd name="T22" fmla="*/ 1446 w 23"/>
                  <a:gd name="T23" fmla="*/ 5 h 10"/>
                  <a:gd name="T24" fmla="*/ 1677 w 23"/>
                  <a:gd name="T25" fmla="*/ 5 h 10"/>
                  <a:gd name="T26" fmla="*/ 1677 w 23"/>
                  <a:gd name="T27" fmla="*/ 5 h 10"/>
                  <a:gd name="T28" fmla="*/ 1836 w 23"/>
                  <a:gd name="T29" fmla="*/ 5 h 10"/>
                  <a:gd name="T30" fmla="*/ 2050 w 23"/>
                  <a:gd name="T31" fmla="*/ 5 h 10"/>
                  <a:gd name="T32" fmla="*/ 2050 w 23"/>
                  <a:gd name="T33" fmla="*/ 5 h 10"/>
                  <a:gd name="T34" fmla="*/ 2120 w 23"/>
                  <a:gd name="T35" fmla="*/ 5 h 10"/>
                  <a:gd name="T36" fmla="*/ 2346 w 23"/>
                  <a:gd name="T37" fmla="*/ 5 h 10"/>
                  <a:gd name="T38" fmla="*/ 2346 w 23"/>
                  <a:gd name="T39" fmla="*/ 4 h 10"/>
                  <a:gd name="T40" fmla="*/ 2578 w 23"/>
                  <a:gd name="T41" fmla="*/ 4 h 10"/>
                  <a:gd name="T42" fmla="*/ 2758 w 23"/>
                  <a:gd name="T43" fmla="*/ 4 h 10"/>
                  <a:gd name="T44" fmla="*/ 2758 w 23"/>
                  <a:gd name="T45" fmla="*/ 4 h 10"/>
                  <a:gd name="T46" fmla="*/ 2989 w 23"/>
                  <a:gd name="T47" fmla="*/ 3 h 10"/>
                  <a:gd name="T48" fmla="*/ 3018 w 23"/>
                  <a:gd name="T49" fmla="*/ 3 h 10"/>
                  <a:gd name="T50" fmla="*/ 3018 w 23"/>
                  <a:gd name="T51" fmla="*/ 3 h 10"/>
                  <a:gd name="T52" fmla="*/ 3273 w 23"/>
                  <a:gd name="T53" fmla="*/ 2 h 10"/>
                  <a:gd name="T54" fmla="*/ 3496 w 23"/>
                  <a:gd name="T55" fmla="*/ 2 h 10"/>
                  <a:gd name="T56" fmla="*/ 3496 w 23"/>
                  <a:gd name="T57" fmla="*/ 1 h 10"/>
                  <a:gd name="T58" fmla="*/ 3654 w 23"/>
                  <a:gd name="T59" fmla="*/ 1 h 10"/>
                  <a:gd name="T60" fmla="*/ 3779 w 23"/>
                  <a:gd name="T61" fmla="*/ 0 h 10"/>
                  <a:gd name="T62" fmla="*/ 3779 w 23"/>
                  <a:gd name="T63" fmla="*/ 0 h 10"/>
                  <a:gd name="T64" fmla="*/ 4016 w 23"/>
                  <a:gd name="T65" fmla="*/ 0 h 10"/>
                  <a:gd name="T66" fmla="*/ 4182 w 23"/>
                  <a:gd name="T67" fmla="*/ 0 h 10"/>
                  <a:gd name="T68" fmla="*/ 4182 w 23"/>
                  <a:gd name="T69" fmla="*/ 0 h 1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23" h="10">
                    <a:moveTo>
                      <a:pt x="0" y="10"/>
                    </a:moveTo>
                    <a:lnTo>
                      <a:pt x="1" y="10"/>
                    </a:lnTo>
                    <a:lnTo>
                      <a:pt x="2" y="10"/>
                    </a:lnTo>
                    <a:lnTo>
                      <a:pt x="3" y="10"/>
                    </a:lnTo>
                    <a:lnTo>
                      <a:pt x="4" y="10"/>
                    </a:lnTo>
                    <a:lnTo>
                      <a:pt x="5" y="9"/>
                    </a:lnTo>
                    <a:lnTo>
                      <a:pt x="6" y="9"/>
                    </a:lnTo>
                    <a:lnTo>
                      <a:pt x="7" y="8"/>
                    </a:lnTo>
                    <a:lnTo>
                      <a:pt x="8" y="8"/>
                    </a:lnTo>
                    <a:lnTo>
                      <a:pt x="9" y="7"/>
                    </a:lnTo>
                    <a:lnTo>
                      <a:pt x="10" y="7"/>
                    </a:lnTo>
                    <a:lnTo>
                      <a:pt x="10" y="6"/>
                    </a:lnTo>
                    <a:lnTo>
                      <a:pt x="11" y="6"/>
                    </a:lnTo>
                    <a:lnTo>
                      <a:pt x="11" y="5"/>
                    </a:lnTo>
                    <a:lnTo>
                      <a:pt x="12" y="5"/>
                    </a:lnTo>
                    <a:lnTo>
                      <a:pt x="13" y="5"/>
                    </a:lnTo>
                    <a:lnTo>
                      <a:pt x="13" y="4"/>
                    </a:lnTo>
                    <a:lnTo>
                      <a:pt x="14" y="4"/>
                    </a:lnTo>
                    <a:lnTo>
                      <a:pt x="15" y="4"/>
                    </a:lnTo>
                    <a:lnTo>
                      <a:pt x="16" y="3"/>
                    </a:lnTo>
                    <a:lnTo>
                      <a:pt x="17" y="3"/>
                    </a:lnTo>
                    <a:lnTo>
                      <a:pt x="18" y="2"/>
                    </a:lnTo>
                    <a:lnTo>
                      <a:pt x="19" y="2"/>
                    </a:lnTo>
                    <a:lnTo>
                      <a:pt x="19" y="1"/>
                    </a:lnTo>
                    <a:lnTo>
                      <a:pt x="20" y="1"/>
                    </a:lnTo>
                    <a:lnTo>
                      <a:pt x="21" y="0"/>
                    </a:lnTo>
                    <a:lnTo>
                      <a:pt x="22" y="0"/>
                    </a:lnTo>
                    <a:lnTo>
                      <a:pt x="2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4" name="Freeform 3180"/>
              <p:cNvSpPr>
                <a:spLocks/>
              </p:cNvSpPr>
              <p:nvPr/>
            </p:nvSpPr>
            <p:spPr bwMode="auto">
              <a:xfrm>
                <a:off x="4894" y="3233"/>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5" name="Freeform 3181"/>
              <p:cNvSpPr>
                <a:spLocks/>
              </p:cNvSpPr>
              <p:nvPr/>
            </p:nvSpPr>
            <p:spPr bwMode="auto">
              <a:xfrm>
                <a:off x="4896" y="3233"/>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6" name="Freeform 3182"/>
              <p:cNvSpPr>
                <a:spLocks/>
              </p:cNvSpPr>
              <p:nvPr/>
            </p:nvSpPr>
            <p:spPr bwMode="auto">
              <a:xfrm>
                <a:off x="4898" y="3234"/>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7" name="Freeform 3183"/>
              <p:cNvSpPr>
                <a:spLocks/>
              </p:cNvSpPr>
              <p:nvPr/>
            </p:nvSpPr>
            <p:spPr bwMode="auto">
              <a:xfrm>
                <a:off x="4900" y="3235"/>
                <a:ext cx="2" cy="2"/>
              </a:xfrm>
              <a:custGeom>
                <a:avLst/>
                <a:gdLst>
                  <a:gd name="T0" fmla="*/ 0 w 1"/>
                  <a:gd name="T1" fmla="*/ 0 h 2"/>
                  <a:gd name="T2" fmla="*/ 512 w 1"/>
                  <a:gd name="T3" fmla="*/ 1 h 2"/>
                  <a:gd name="T4" fmla="*/ 512 w 1"/>
                  <a:gd name="T5" fmla="*/ 2 h 2"/>
                  <a:gd name="T6" fmla="*/ 512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8" name="Freeform 3184"/>
              <p:cNvSpPr>
                <a:spLocks/>
              </p:cNvSpPr>
              <p:nvPr/>
            </p:nvSpPr>
            <p:spPr bwMode="auto">
              <a:xfrm>
                <a:off x="4902" y="323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499" name="Freeform 3185"/>
              <p:cNvSpPr>
                <a:spLocks/>
              </p:cNvSpPr>
              <p:nvPr/>
            </p:nvSpPr>
            <p:spPr bwMode="auto">
              <a:xfrm>
                <a:off x="4903" y="3237"/>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0" name="Freeform 3186"/>
              <p:cNvSpPr>
                <a:spLocks/>
              </p:cNvSpPr>
              <p:nvPr/>
            </p:nvSpPr>
            <p:spPr bwMode="auto">
              <a:xfrm>
                <a:off x="4905" y="3238"/>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1" name="Freeform 3187"/>
              <p:cNvSpPr>
                <a:spLocks/>
              </p:cNvSpPr>
              <p:nvPr/>
            </p:nvSpPr>
            <p:spPr bwMode="auto">
              <a:xfrm>
                <a:off x="4907" y="3239"/>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2" name="Freeform 3188"/>
              <p:cNvSpPr>
                <a:spLocks/>
              </p:cNvSpPr>
              <p:nvPr/>
            </p:nvSpPr>
            <p:spPr bwMode="auto">
              <a:xfrm>
                <a:off x="4909"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3" name="Freeform 3189"/>
              <p:cNvSpPr>
                <a:spLocks/>
              </p:cNvSpPr>
              <p:nvPr/>
            </p:nvSpPr>
            <p:spPr bwMode="auto">
              <a:xfrm>
                <a:off x="4911" y="324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4" name="Freeform 3190"/>
              <p:cNvSpPr>
                <a:spLocks/>
              </p:cNvSpPr>
              <p:nvPr/>
            </p:nvSpPr>
            <p:spPr bwMode="auto">
              <a:xfrm>
                <a:off x="491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5" name="Freeform 3191"/>
              <p:cNvSpPr>
                <a:spLocks/>
              </p:cNvSpPr>
              <p:nvPr/>
            </p:nvSpPr>
            <p:spPr bwMode="auto">
              <a:xfrm>
                <a:off x="4914"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6" name="Freeform 3192"/>
              <p:cNvSpPr>
                <a:spLocks/>
              </p:cNvSpPr>
              <p:nvPr/>
            </p:nvSpPr>
            <p:spPr bwMode="auto">
              <a:xfrm>
                <a:off x="4916"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7" name="Freeform 3193"/>
              <p:cNvSpPr>
                <a:spLocks/>
              </p:cNvSpPr>
              <p:nvPr/>
            </p:nvSpPr>
            <p:spPr bwMode="auto">
              <a:xfrm>
                <a:off x="4918"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8" name="Freeform 3194"/>
              <p:cNvSpPr>
                <a:spLocks/>
              </p:cNvSpPr>
              <p:nvPr/>
            </p:nvSpPr>
            <p:spPr bwMode="auto">
              <a:xfrm>
                <a:off x="4920"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462 w 4"/>
                  <a:gd name="T11" fmla="*/ 0 h 1"/>
                  <a:gd name="T12" fmla="*/ 462 w 4"/>
                  <a:gd name="T13" fmla="*/ 0 h 1"/>
                  <a:gd name="T14" fmla="*/ 462 w 4"/>
                  <a:gd name="T15" fmla="*/ 0 h 1"/>
                  <a:gd name="T16" fmla="*/ 613 w 4"/>
                  <a:gd name="T17" fmla="*/ 0 h 1"/>
                  <a:gd name="T18" fmla="*/ 613 w 4"/>
                  <a:gd name="T19" fmla="*/ 0 h 1"/>
                  <a:gd name="T20" fmla="*/ 613 w 4"/>
                  <a:gd name="T21" fmla="*/ 0 h 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09" name="Freeform 3195"/>
              <p:cNvSpPr>
                <a:spLocks/>
              </p:cNvSpPr>
              <p:nvPr/>
            </p:nvSpPr>
            <p:spPr bwMode="auto">
              <a:xfrm>
                <a:off x="4927" y="3240"/>
                <a:ext cx="27" cy="2"/>
              </a:xfrm>
              <a:custGeom>
                <a:avLst/>
                <a:gdLst>
                  <a:gd name="T0" fmla="*/ 0 w 15"/>
                  <a:gd name="T1" fmla="*/ 2 h 2"/>
                  <a:gd name="T2" fmla="*/ 239 w 15"/>
                  <a:gd name="T3" fmla="*/ 2 h 2"/>
                  <a:gd name="T4" fmla="*/ 239 w 15"/>
                  <a:gd name="T5" fmla="*/ 2 h 2"/>
                  <a:gd name="T6" fmla="*/ 239 w 15"/>
                  <a:gd name="T7" fmla="*/ 2 h 2"/>
                  <a:gd name="T8" fmla="*/ 430 w 15"/>
                  <a:gd name="T9" fmla="*/ 2 h 2"/>
                  <a:gd name="T10" fmla="*/ 430 w 15"/>
                  <a:gd name="T11" fmla="*/ 2 h 2"/>
                  <a:gd name="T12" fmla="*/ 430 w 15"/>
                  <a:gd name="T13" fmla="*/ 1 h 2"/>
                  <a:gd name="T14" fmla="*/ 547 w 15"/>
                  <a:gd name="T15" fmla="*/ 1 h 2"/>
                  <a:gd name="T16" fmla="*/ 547 w 15"/>
                  <a:gd name="T17" fmla="*/ 1 h 2"/>
                  <a:gd name="T18" fmla="*/ 547 w 15"/>
                  <a:gd name="T19" fmla="*/ 1 h 2"/>
                  <a:gd name="T20" fmla="*/ 774 w 15"/>
                  <a:gd name="T21" fmla="*/ 1 h 2"/>
                  <a:gd name="T22" fmla="*/ 774 w 15"/>
                  <a:gd name="T23" fmla="*/ 1 h 2"/>
                  <a:gd name="T24" fmla="*/ 774 w 15"/>
                  <a:gd name="T25" fmla="*/ 1 h 2"/>
                  <a:gd name="T26" fmla="*/ 985 w 15"/>
                  <a:gd name="T27" fmla="*/ 1 h 2"/>
                  <a:gd name="T28" fmla="*/ 985 w 15"/>
                  <a:gd name="T29" fmla="*/ 1 h 2"/>
                  <a:gd name="T30" fmla="*/ 985 w 15"/>
                  <a:gd name="T31" fmla="*/ 1 h 2"/>
                  <a:gd name="T32" fmla="*/ 1231 w 15"/>
                  <a:gd name="T33" fmla="*/ 1 h 2"/>
                  <a:gd name="T34" fmla="*/ 1231 w 15"/>
                  <a:gd name="T35" fmla="*/ 1 h 2"/>
                  <a:gd name="T36" fmla="*/ 1231 w 15"/>
                  <a:gd name="T37" fmla="*/ 1 h 2"/>
                  <a:gd name="T38" fmla="*/ 1393 w 15"/>
                  <a:gd name="T39" fmla="*/ 1 h 2"/>
                  <a:gd name="T40" fmla="*/ 1393 w 15"/>
                  <a:gd name="T41" fmla="*/ 1 h 2"/>
                  <a:gd name="T42" fmla="*/ 1393 w 15"/>
                  <a:gd name="T43" fmla="*/ 1 h 2"/>
                  <a:gd name="T44" fmla="*/ 1532 w 15"/>
                  <a:gd name="T45" fmla="*/ 1 h 2"/>
                  <a:gd name="T46" fmla="*/ 1532 w 15"/>
                  <a:gd name="T47" fmla="*/ 1 h 2"/>
                  <a:gd name="T48" fmla="*/ 1532 w 15"/>
                  <a:gd name="T49" fmla="*/ 1 h 2"/>
                  <a:gd name="T50" fmla="*/ 1773 w 15"/>
                  <a:gd name="T51" fmla="*/ 1 h 2"/>
                  <a:gd name="T52" fmla="*/ 1773 w 15"/>
                  <a:gd name="T53" fmla="*/ 1 h 2"/>
                  <a:gd name="T54" fmla="*/ 1773 w 15"/>
                  <a:gd name="T55" fmla="*/ 0 h 2"/>
                  <a:gd name="T56" fmla="*/ 1967 w 15"/>
                  <a:gd name="T57" fmla="*/ 0 h 2"/>
                  <a:gd name="T58" fmla="*/ 1967 w 15"/>
                  <a:gd name="T59" fmla="*/ 0 h 2"/>
                  <a:gd name="T60" fmla="*/ 1967 w 15"/>
                  <a:gd name="T61" fmla="*/ 0 h 2"/>
                  <a:gd name="T62" fmla="*/ 2216 w 15"/>
                  <a:gd name="T63" fmla="*/ 0 h 2"/>
                  <a:gd name="T64" fmla="*/ 2216 w 15"/>
                  <a:gd name="T65" fmla="*/ 0 h 2"/>
                  <a:gd name="T66" fmla="*/ 2216 w 15"/>
                  <a:gd name="T67" fmla="*/ 0 h 2"/>
                  <a:gd name="T68" fmla="*/ 2455 w 15"/>
                  <a:gd name="T69" fmla="*/ 0 h 2"/>
                  <a:gd name="T70" fmla="*/ 2455 w 15"/>
                  <a:gd name="T71" fmla="*/ 0 h 2"/>
                  <a:gd name="T72" fmla="*/ 2455 w 15"/>
                  <a:gd name="T73" fmla="*/ 0 h 2"/>
                  <a:gd name="T74" fmla="*/ 2507 w 15"/>
                  <a:gd name="T75" fmla="*/ 0 h 2"/>
                  <a:gd name="T76" fmla="*/ 2507 w 15"/>
                  <a:gd name="T77" fmla="*/ 0 h 2"/>
                  <a:gd name="T78" fmla="*/ 2507 w 15"/>
                  <a:gd name="T79" fmla="*/ 0 h 2"/>
                  <a:gd name="T80" fmla="*/ 2758 w 15"/>
                  <a:gd name="T81" fmla="*/ 0 h 2"/>
                  <a:gd name="T82" fmla="*/ 2758 w 15"/>
                  <a:gd name="T83" fmla="*/ 0 h 2"/>
                  <a:gd name="T84" fmla="*/ 2758 w 15"/>
                  <a:gd name="T85" fmla="*/ 0 h 2"/>
                  <a:gd name="T86" fmla="*/ 2981 w 15"/>
                  <a:gd name="T87" fmla="*/ 0 h 2"/>
                  <a:gd name="T88" fmla="*/ 2981 w 15"/>
                  <a:gd name="T89" fmla="*/ 0 h 2"/>
                  <a:gd name="T90" fmla="*/ 2981 w 15"/>
                  <a:gd name="T91" fmla="*/ 0 h 2"/>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5" h="2">
                    <a:moveTo>
                      <a:pt x="0" y="2"/>
                    </a:moveTo>
                    <a:lnTo>
                      <a:pt x="1" y="2"/>
                    </a:lnTo>
                    <a:lnTo>
                      <a:pt x="2" y="2"/>
                    </a:lnTo>
                    <a:lnTo>
                      <a:pt x="2" y="1"/>
                    </a:lnTo>
                    <a:lnTo>
                      <a:pt x="3" y="1"/>
                    </a:lnTo>
                    <a:lnTo>
                      <a:pt x="4" y="1"/>
                    </a:lnTo>
                    <a:lnTo>
                      <a:pt x="5" y="1"/>
                    </a:lnTo>
                    <a:lnTo>
                      <a:pt x="6" y="1"/>
                    </a:lnTo>
                    <a:lnTo>
                      <a:pt x="7" y="1"/>
                    </a:lnTo>
                    <a:lnTo>
                      <a:pt x="8" y="1"/>
                    </a:lnTo>
                    <a:lnTo>
                      <a:pt x="9" y="1"/>
                    </a:lnTo>
                    <a:lnTo>
                      <a:pt x="9" y="0"/>
                    </a:lnTo>
                    <a:lnTo>
                      <a:pt x="10" y="0"/>
                    </a:lnTo>
                    <a:lnTo>
                      <a:pt x="11" y="0"/>
                    </a:lnTo>
                    <a:lnTo>
                      <a:pt x="12" y="0"/>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0" name="Freeform 3196"/>
              <p:cNvSpPr>
                <a:spLocks/>
              </p:cNvSpPr>
              <p:nvPr/>
            </p:nvSpPr>
            <p:spPr bwMode="auto">
              <a:xfrm>
                <a:off x="4954"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1" name="Freeform 3197"/>
              <p:cNvSpPr>
                <a:spLocks/>
              </p:cNvSpPr>
              <p:nvPr/>
            </p:nvSpPr>
            <p:spPr bwMode="auto">
              <a:xfrm>
                <a:off x="4956" y="32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2" name="Freeform 3198"/>
              <p:cNvSpPr>
                <a:spLocks/>
              </p:cNvSpPr>
              <p:nvPr/>
            </p:nvSpPr>
            <p:spPr bwMode="auto">
              <a:xfrm>
                <a:off x="4957"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3" name="Freeform 3199"/>
              <p:cNvSpPr>
                <a:spLocks/>
              </p:cNvSpPr>
              <p:nvPr/>
            </p:nvSpPr>
            <p:spPr bwMode="auto">
              <a:xfrm>
                <a:off x="4959"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4" name="Freeform 3200"/>
              <p:cNvSpPr>
                <a:spLocks/>
              </p:cNvSpPr>
              <p:nvPr/>
            </p:nvSpPr>
            <p:spPr bwMode="auto">
              <a:xfrm>
                <a:off x="4961"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5" name="Freeform 3201"/>
              <p:cNvSpPr>
                <a:spLocks/>
              </p:cNvSpPr>
              <p:nvPr/>
            </p:nvSpPr>
            <p:spPr bwMode="auto">
              <a:xfrm>
                <a:off x="4963"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6" name="Freeform 3202"/>
              <p:cNvSpPr>
                <a:spLocks/>
              </p:cNvSpPr>
              <p:nvPr/>
            </p:nvSpPr>
            <p:spPr bwMode="auto">
              <a:xfrm>
                <a:off x="4965" y="324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7" name="Freeform 3203"/>
              <p:cNvSpPr>
                <a:spLocks/>
              </p:cNvSpPr>
              <p:nvPr/>
            </p:nvSpPr>
            <p:spPr bwMode="auto">
              <a:xfrm>
                <a:off x="4966"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8" name="Freeform 3204"/>
              <p:cNvSpPr>
                <a:spLocks/>
              </p:cNvSpPr>
              <p:nvPr/>
            </p:nvSpPr>
            <p:spPr bwMode="auto">
              <a:xfrm>
                <a:off x="4968"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19" name="Freeform 3205"/>
              <p:cNvSpPr>
                <a:spLocks/>
              </p:cNvSpPr>
              <p:nvPr/>
            </p:nvSpPr>
            <p:spPr bwMode="auto">
              <a:xfrm>
                <a:off x="4970" y="3240"/>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0" name="Freeform 3206"/>
              <p:cNvSpPr>
                <a:spLocks/>
              </p:cNvSpPr>
              <p:nvPr/>
            </p:nvSpPr>
            <p:spPr bwMode="auto">
              <a:xfrm>
                <a:off x="4972"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1" name="Freeform 3207"/>
              <p:cNvSpPr>
                <a:spLocks/>
              </p:cNvSpPr>
              <p:nvPr/>
            </p:nvSpPr>
            <p:spPr bwMode="auto">
              <a:xfrm>
                <a:off x="4974"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2" name="Freeform 3208"/>
              <p:cNvSpPr>
                <a:spLocks/>
              </p:cNvSpPr>
              <p:nvPr/>
            </p:nvSpPr>
            <p:spPr bwMode="auto">
              <a:xfrm>
                <a:off x="4975"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3" name="Freeform 3209"/>
              <p:cNvSpPr>
                <a:spLocks/>
              </p:cNvSpPr>
              <p:nvPr/>
            </p:nvSpPr>
            <p:spPr bwMode="auto">
              <a:xfrm>
                <a:off x="4977"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4" name="Freeform 3210"/>
              <p:cNvSpPr>
                <a:spLocks/>
              </p:cNvSpPr>
              <p:nvPr/>
            </p:nvSpPr>
            <p:spPr bwMode="auto">
              <a:xfrm>
                <a:off x="4979"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5" name="Freeform 3211"/>
              <p:cNvSpPr>
                <a:spLocks/>
              </p:cNvSpPr>
              <p:nvPr/>
            </p:nvSpPr>
            <p:spPr bwMode="auto">
              <a:xfrm>
                <a:off x="498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6" name="Freeform 3212"/>
              <p:cNvSpPr>
                <a:spLocks/>
              </p:cNvSpPr>
              <p:nvPr/>
            </p:nvSpPr>
            <p:spPr bwMode="auto">
              <a:xfrm>
                <a:off x="4983"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7" name="Freeform 3213"/>
              <p:cNvSpPr>
                <a:spLocks/>
              </p:cNvSpPr>
              <p:nvPr/>
            </p:nvSpPr>
            <p:spPr bwMode="auto">
              <a:xfrm>
                <a:off x="4984"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8" name="Freeform 3214"/>
              <p:cNvSpPr>
                <a:spLocks/>
              </p:cNvSpPr>
              <p:nvPr/>
            </p:nvSpPr>
            <p:spPr bwMode="auto">
              <a:xfrm>
                <a:off x="4986"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29" name="Freeform 3215"/>
              <p:cNvSpPr>
                <a:spLocks/>
              </p:cNvSpPr>
              <p:nvPr/>
            </p:nvSpPr>
            <p:spPr bwMode="auto">
              <a:xfrm>
                <a:off x="4988"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0" name="Freeform 3216"/>
              <p:cNvSpPr>
                <a:spLocks/>
              </p:cNvSpPr>
              <p:nvPr/>
            </p:nvSpPr>
            <p:spPr bwMode="auto">
              <a:xfrm>
                <a:off x="499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1" name="Freeform 3217"/>
              <p:cNvSpPr>
                <a:spLocks/>
              </p:cNvSpPr>
              <p:nvPr/>
            </p:nvSpPr>
            <p:spPr bwMode="auto">
              <a:xfrm>
                <a:off x="4992"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2" name="Freeform 3218"/>
              <p:cNvSpPr>
                <a:spLocks/>
              </p:cNvSpPr>
              <p:nvPr/>
            </p:nvSpPr>
            <p:spPr bwMode="auto">
              <a:xfrm>
                <a:off x="4993"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3" name="Freeform 3219"/>
              <p:cNvSpPr>
                <a:spLocks/>
              </p:cNvSpPr>
              <p:nvPr/>
            </p:nvSpPr>
            <p:spPr bwMode="auto">
              <a:xfrm>
                <a:off x="4995"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4" name="Freeform 3220"/>
              <p:cNvSpPr>
                <a:spLocks/>
              </p:cNvSpPr>
              <p:nvPr/>
            </p:nvSpPr>
            <p:spPr bwMode="auto">
              <a:xfrm>
                <a:off x="499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5" name="Freeform 3221"/>
              <p:cNvSpPr>
                <a:spLocks/>
              </p:cNvSpPr>
              <p:nvPr/>
            </p:nvSpPr>
            <p:spPr bwMode="auto">
              <a:xfrm>
                <a:off x="5001" y="3241"/>
                <a:ext cx="18" cy="1"/>
              </a:xfrm>
              <a:custGeom>
                <a:avLst/>
                <a:gdLst>
                  <a:gd name="T0" fmla="*/ 0 w 10"/>
                  <a:gd name="T1" fmla="*/ 1 h 1"/>
                  <a:gd name="T2" fmla="*/ 239 w 10"/>
                  <a:gd name="T3" fmla="*/ 1 h 1"/>
                  <a:gd name="T4" fmla="*/ 239 w 10"/>
                  <a:gd name="T5" fmla="*/ 1 h 1"/>
                  <a:gd name="T6" fmla="*/ 239 w 10"/>
                  <a:gd name="T7" fmla="*/ 1 h 1"/>
                  <a:gd name="T8" fmla="*/ 430 w 10"/>
                  <a:gd name="T9" fmla="*/ 1 h 1"/>
                  <a:gd name="T10" fmla="*/ 430 w 10"/>
                  <a:gd name="T11" fmla="*/ 1 h 1"/>
                  <a:gd name="T12" fmla="*/ 430 w 10"/>
                  <a:gd name="T13" fmla="*/ 1 h 1"/>
                  <a:gd name="T14" fmla="*/ 547 w 10"/>
                  <a:gd name="T15" fmla="*/ 1 h 1"/>
                  <a:gd name="T16" fmla="*/ 547 w 10"/>
                  <a:gd name="T17" fmla="*/ 1 h 1"/>
                  <a:gd name="T18" fmla="*/ 547 w 10"/>
                  <a:gd name="T19" fmla="*/ 1 h 1"/>
                  <a:gd name="T20" fmla="*/ 774 w 10"/>
                  <a:gd name="T21" fmla="*/ 1 h 1"/>
                  <a:gd name="T22" fmla="*/ 774 w 10"/>
                  <a:gd name="T23" fmla="*/ 1 h 1"/>
                  <a:gd name="T24" fmla="*/ 774 w 10"/>
                  <a:gd name="T25" fmla="*/ 0 h 1"/>
                  <a:gd name="T26" fmla="*/ 985 w 10"/>
                  <a:gd name="T27" fmla="*/ 1 h 1"/>
                  <a:gd name="T28" fmla="*/ 985 w 10"/>
                  <a:gd name="T29" fmla="*/ 1 h 1"/>
                  <a:gd name="T30" fmla="*/ 985 w 10"/>
                  <a:gd name="T31" fmla="*/ 0 h 1"/>
                  <a:gd name="T32" fmla="*/ 1231 w 10"/>
                  <a:gd name="T33" fmla="*/ 0 h 1"/>
                  <a:gd name="T34" fmla="*/ 1231 w 10"/>
                  <a:gd name="T35" fmla="*/ 0 h 1"/>
                  <a:gd name="T36" fmla="*/ 1231 w 10"/>
                  <a:gd name="T37" fmla="*/ 0 h 1"/>
                  <a:gd name="T38" fmla="*/ 1393 w 10"/>
                  <a:gd name="T39" fmla="*/ 0 h 1"/>
                  <a:gd name="T40" fmla="*/ 1393 w 10"/>
                  <a:gd name="T41" fmla="*/ 0 h 1"/>
                  <a:gd name="T42" fmla="*/ 1393 w 10"/>
                  <a:gd name="T43" fmla="*/ 0 h 1"/>
                  <a:gd name="T44" fmla="*/ 1532 w 10"/>
                  <a:gd name="T45" fmla="*/ 0 h 1"/>
                  <a:gd name="T46" fmla="*/ 1532 w 10"/>
                  <a:gd name="T47" fmla="*/ 0 h 1"/>
                  <a:gd name="T48" fmla="*/ 1532 w 10"/>
                  <a:gd name="T49" fmla="*/ 0 h 1"/>
                  <a:gd name="T50" fmla="*/ 1773 w 10"/>
                  <a:gd name="T51" fmla="*/ 0 h 1"/>
                  <a:gd name="T52" fmla="*/ 1773 w 10"/>
                  <a:gd name="T53" fmla="*/ 0 h 1"/>
                  <a:gd name="T54" fmla="*/ 1773 w 10"/>
                  <a:gd name="T55" fmla="*/ 0 h 1"/>
                  <a:gd name="T56" fmla="*/ 1967 w 10"/>
                  <a:gd name="T57" fmla="*/ 0 h 1"/>
                  <a:gd name="T58" fmla="*/ 1967 w 10"/>
                  <a:gd name="T59" fmla="*/ 0 h 1"/>
                  <a:gd name="T60" fmla="*/ 1967 w 10"/>
                  <a:gd name="T61" fmla="*/ 0 h 1"/>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10" h="1">
                    <a:moveTo>
                      <a:pt x="0" y="1"/>
                    </a:moveTo>
                    <a:lnTo>
                      <a:pt x="1" y="1"/>
                    </a:lnTo>
                    <a:lnTo>
                      <a:pt x="2" y="1"/>
                    </a:lnTo>
                    <a:lnTo>
                      <a:pt x="3" y="1"/>
                    </a:lnTo>
                    <a:lnTo>
                      <a:pt x="4" y="1"/>
                    </a:lnTo>
                    <a:lnTo>
                      <a:pt x="4" y="0"/>
                    </a:lnTo>
                    <a:lnTo>
                      <a:pt x="5" y="1"/>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6" name="Freeform 3222"/>
              <p:cNvSpPr>
                <a:spLocks/>
              </p:cNvSpPr>
              <p:nvPr/>
            </p:nvSpPr>
            <p:spPr bwMode="auto">
              <a:xfrm>
                <a:off x="5019" y="3241"/>
                <a:ext cx="12" cy="1"/>
              </a:xfrm>
              <a:custGeom>
                <a:avLst/>
                <a:gdLst>
                  <a:gd name="T0" fmla="*/ 0 w 7"/>
                  <a:gd name="T1" fmla="*/ 0 h 1"/>
                  <a:gd name="T2" fmla="*/ 132 w 7"/>
                  <a:gd name="T3" fmla="*/ 0 h 1"/>
                  <a:gd name="T4" fmla="*/ 132 w 7"/>
                  <a:gd name="T5" fmla="*/ 0 h 1"/>
                  <a:gd name="T6" fmla="*/ 132 w 7"/>
                  <a:gd name="T7" fmla="*/ 0 h 1"/>
                  <a:gd name="T8" fmla="*/ 226 w 7"/>
                  <a:gd name="T9" fmla="*/ 0 h 1"/>
                  <a:gd name="T10" fmla="*/ 226 w 7"/>
                  <a:gd name="T11" fmla="*/ 0 h 1"/>
                  <a:gd name="T12" fmla="*/ 226 w 7"/>
                  <a:gd name="T13" fmla="*/ 0 h 1"/>
                  <a:gd name="T14" fmla="*/ 387 w 7"/>
                  <a:gd name="T15" fmla="*/ 0 h 1"/>
                  <a:gd name="T16" fmla="*/ 387 w 7"/>
                  <a:gd name="T17" fmla="*/ 0 h 1"/>
                  <a:gd name="T18" fmla="*/ 387 w 7"/>
                  <a:gd name="T19" fmla="*/ 0 h 1"/>
                  <a:gd name="T20" fmla="*/ 535 w 7"/>
                  <a:gd name="T21" fmla="*/ 0 h 1"/>
                  <a:gd name="T22" fmla="*/ 535 w 7"/>
                  <a:gd name="T23" fmla="*/ 0 h 1"/>
                  <a:gd name="T24" fmla="*/ 535 w 7"/>
                  <a:gd name="T25" fmla="*/ 0 h 1"/>
                  <a:gd name="T26" fmla="*/ 663 w 7"/>
                  <a:gd name="T27" fmla="*/ 0 h 1"/>
                  <a:gd name="T28" fmla="*/ 663 w 7"/>
                  <a:gd name="T29" fmla="*/ 0 h 1"/>
                  <a:gd name="T30" fmla="*/ 663 w 7"/>
                  <a:gd name="T31" fmla="*/ 0 h 1"/>
                  <a:gd name="T32" fmla="*/ 741 w 7"/>
                  <a:gd name="T33" fmla="*/ 0 h 1"/>
                  <a:gd name="T34" fmla="*/ 741 w 7"/>
                  <a:gd name="T35" fmla="*/ 0 h 1"/>
                  <a:gd name="T36" fmla="*/ 741 w 7"/>
                  <a:gd name="T37" fmla="*/ 0 h 1"/>
                  <a:gd name="T38" fmla="*/ 917 w 7"/>
                  <a:gd name="T39" fmla="*/ 0 h 1"/>
                  <a:gd name="T40" fmla="*/ 917 w 7"/>
                  <a:gd name="T41" fmla="*/ 0 h 1"/>
                  <a:gd name="T42" fmla="*/ 917 w 7"/>
                  <a:gd name="T43" fmla="*/ 0 h 1"/>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7" name="Freeform 3223"/>
              <p:cNvSpPr>
                <a:spLocks/>
              </p:cNvSpPr>
              <p:nvPr/>
            </p:nvSpPr>
            <p:spPr bwMode="auto">
              <a:xfrm>
                <a:off x="5031"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8" name="Freeform 3224"/>
              <p:cNvSpPr>
                <a:spLocks/>
              </p:cNvSpPr>
              <p:nvPr/>
            </p:nvSpPr>
            <p:spPr bwMode="auto">
              <a:xfrm>
                <a:off x="5033"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39" name="Freeform 3225"/>
              <p:cNvSpPr>
                <a:spLocks/>
              </p:cNvSpPr>
              <p:nvPr/>
            </p:nvSpPr>
            <p:spPr bwMode="auto">
              <a:xfrm>
                <a:off x="5035"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0" name="Freeform 3226"/>
              <p:cNvSpPr>
                <a:spLocks/>
              </p:cNvSpPr>
              <p:nvPr/>
            </p:nvSpPr>
            <p:spPr bwMode="auto">
              <a:xfrm>
                <a:off x="5037" y="324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1" name="Freeform 3227"/>
              <p:cNvSpPr>
                <a:spLocks/>
              </p:cNvSpPr>
              <p:nvPr/>
            </p:nvSpPr>
            <p:spPr bwMode="auto">
              <a:xfrm>
                <a:off x="5038" y="3241"/>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2" name="Freeform 3228"/>
              <p:cNvSpPr>
                <a:spLocks/>
              </p:cNvSpPr>
              <p:nvPr/>
            </p:nvSpPr>
            <p:spPr bwMode="auto">
              <a:xfrm>
                <a:off x="504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3" name="Freeform 3229"/>
              <p:cNvSpPr>
                <a:spLocks/>
              </p:cNvSpPr>
              <p:nvPr/>
            </p:nvSpPr>
            <p:spPr bwMode="auto">
              <a:xfrm>
                <a:off x="504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4" name="Freeform 3230"/>
              <p:cNvSpPr>
                <a:spLocks/>
              </p:cNvSpPr>
              <p:nvPr/>
            </p:nvSpPr>
            <p:spPr bwMode="auto">
              <a:xfrm>
                <a:off x="504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5" name="Freeform 3231"/>
              <p:cNvSpPr>
                <a:spLocks/>
              </p:cNvSpPr>
              <p:nvPr/>
            </p:nvSpPr>
            <p:spPr bwMode="auto">
              <a:xfrm>
                <a:off x="5046"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6" name="Freeform 3232"/>
              <p:cNvSpPr>
                <a:spLocks/>
              </p:cNvSpPr>
              <p:nvPr/>
            </p:nvSpPr>
            <p:spPr bwMode="auto">
              <a:xfrm>
                <a:off x="504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7" name="Freeform 3233"/>
              <p:cNvSpPr>
                <a:spLocks/>
              </p:cNvSpPr>
              <p:nvPr/>
            </p:nvSpPr>
            <p:spPr bwMode="auto">
              <a:xfrm>
                <a:off x="504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8" name="Freeform 3234"/>
              <p:cNvSpPr>
                <a:spLocks/>
              </p:cNvSpPr>
              <p:nvPr/>
            </p:nvSpPr>
            <p:spPr bwMode="auto">
              <a:xfrm>
                <a:off x="5051"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49" name="Freeform 3235"/>
              <p:cNvSpPr>
                <a:spLocks/>
              </p:cNvSpPr>
              <p:nvPr/>
            </p:nvSpPr>
            <p:spPr bwMode="auto">
              <a:xfrm>
                <a:off x="505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0" name="Freeform 3236"/>
              <p:cNvSpPr>
                <a:spLocks/>
              </p:cNvSpPr>
              <p:nvPr/>
            </p:nvSpPr>
            <p:spPr bwMode="auto">
              <a:xfrm>
                <a:off x="506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1" name="Freeform 3237"/>
              <p:cNvSpPr>
                <a:spLocks/>
              </p:cNvSpPr>
              <p:nvPr/>
            </p:nvSpPr>
            <p:spPr bwMode="auto">
              <a:xfrm>
                <a:off x="506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2" name="Freeform 3238"/>
              <p:cNvSpPr>
                <a:spLocks/>
              </p:cNvSpPr>
              <p:nvPr/>
            </p:nvSpPr>
            <p:spPr bwMode="auto">
              <a:xfrm>
                <a:off x="5064"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3" name="Freeform 3239"/>
              <p:cNvSpPr>
                <a:spLocks/>
              </p:cNvSpPr>
              <p:nvPr/>
            </p:nvSpPr>
            <p:spPr bwMode="auto">
              <a:xfrm>
                <a:off x="506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4" name="Freeform 3240"/>
              <p:cNvSpPr>
                <a:spLocks/>
              </p:cNvSpPr>
              <p:nvPr/>
            </p:nvSpPr>
            <p:spPr bwMode="auto">
              <a:xfrm>
                <a:off x="5067" y="3242"/>
                <a:ext cx="9" cy="1"/>
              </a:xfrm>
              <a:custGeom>
                <a:avLst/>
                <a:gdLst>
                  <a:gd name="T0" fmla="*/ 0 w 5"/>
                  <a:gd name="T1" fmla="*/ 0 h 1"/>
                  <a:gd name="T2" fmla="*/ 239 w 5"/>
                  <a:gd name="T3" fmla="*/ 0 h 1"/>
                  <a:gd name="T4" fmla="*/ 239 w 5"/>
                  <a:gd name="T5" fmla="*/ 0 h 1"/>
                  <a:gd name="T6" fmla="*/ 239 w 5"/>
                  <a:gd name="T7" fmla="*/ 0 h 1"/>
                  <a:gd name="T8" fmla="*/ 430 w 5"/>
                  <a:gd name="T9" fmla="*/ 0 h 1"/>
                  <a:gd name="T10" fmla="*/ 430 w 5"/>
                  <a:gd name="T11" fmla="*/ 0 h 1"/>
                  <a:gd name="T12" fmla="*/ 430 w 5"/>
                  <a:gd name="T13" fmla="*/ 0 h 1"/>
                  <a:gd name="T14" fmla="*/ 547 w 5"/>
                  <a:gd name="T15" fmla="*/ 0 h 1"/>
                  <a:gd name="T16" fmla="*/ 547 w 5"/>
                  <a:gd name="T17" fmla="*/ 0 h 1"/>
                  <a:gd name="T18" fmla="*/ 547 w 5"/>
                  <a:gd name="T19" fmla="*/ 0 h 1"/>
                  <a:gd name="T20" fmla="*/ 774 w 5"/>
                  <a:gd name="T21" fmla="*/ 0 h 1"/>
                  <a:gd name="T22" fmla="*/ 774 w 5"/>
                  <a:gd name="T23" fmla="*/ 0 h 1"/>
                  <a:gd name="T24" fmla="*/ 774 w 5"/>
                  <a:gd name="T25" fmla="*/ 0 h 1"/>
                  <a:gd name="T26" fmla="*/ 985 w 5"/>
                  <a:gd name="T27" fmla="*/ 0 h 1"/>
                  <a:gd name="T28" fmla="*/ 985 w 5"/>
                  <a:gd name="T29" fmla="*/ 0 h 1"/>
                  <a:gd name="T30" fmla="*/ 985 w 5"/>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5" name="Freeform 3241"/>
              <p:cNvSpPr>
                <a:spLocks/>
              </p:cNvSpPr>
              <p:nvPr/>
            </p:nvSpPr>
            <p:spPr bwMode="auto">
              <a:xfrm>
                <a:off x="5076"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6" name="Freeform 3242"/>
              <p:cNvSpPr>
                <a:spLocks/>
              </p:cNvSpPr>
              <p:nvPr/>
            </p:nvSpPr>
            <p:spPr bwMode="auto">
              <a:xfrm>
                <a:off x="5082" y="3242"/>
                <a:ext cx="3" cy="1"/>
              </a:xfrm>
              <a:custGeom>
                <a:avLst/>
                <a:gdLst>
                  <a:gd name="T0" fmla="*/ 0 w 2"/>
                  <a:gd name="T1" fmla="*/ 0 h 1"/>
                  <a:gd name="T2" fmla="*/ 62 w 2"/>
                  <a:gd name="T3" fmla="*/ 0 h 1"/>
                  <a:gd name="T4" fmla="*/ 62 w 2"/>
                  <a:gd name="T5" fmla="*/ 0 h 1"/>
                  <a:gd name="T6" fmla="*/ 62 w 2"/>
                  <a:gd name="T7" fmla="*/ 0 h 1"/>
                  <a:gd name="T8" fmla="*/ 93 w 2"/>
                  <a:gd name="T9" fmla="*/ 0 h 1"/>
                  <a:gd name="T10" fmla="*/ 93 w 2"/>
                  <a:gd name="T11" fmla="*/ 0 h 1"/>
                  <a:gd name="T12" fmla="*/ 93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7" name="Freeform 3243"/>
              <p:cNvSpPr>
                <a:spLocks/>
              </p:cNvSpPr>
              <p:nvPr/>
            </p:nvSpPr>
            <p:spPr bwMode="auto">
              <a:xfrm>
                <a:off x="5085" y="3242"/>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8" name="Freeform 3244"/>
              <p:cNvSpPr>
                <a:spLocks/>
              </p:cNvSpPr>
              <p:nvPr/>
            </p:nvSpPr>
            <p:spPr bwMode="auto">
              <a:xfrm>
                <a:off x="5100"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59" name="Freeform 3245"/>
              <p:cNvSpPr>
                <a:spLocks/>
              </p:cNvSpPr>
              <p:nvPr/>
            </p:nvSpPr>
            <p:spPr bwMode="auto">
              <a:xfrm>
                <a:off x="5101"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0" name="Freeform 3246"/>
              <p:cNvSpPr>
                <a:spLocks/>
              </p:cNvSpPr>
              <p:nvPr/>
            </p:nvSpPr>
            <p:spPr bwMode="auto">
              <a:xfrm>
                <a:off x="510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1" name="Freeform 3247"/>
              <p:cNvSpPr>
                <a:spLocks/>
              </p:cNvSpPr>
              <p:nvPr/>
            </p:nvSpPr>
            <p:spPr bwMode="auto">
              <a:xfrm>
                <a:off x="5109"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2" name="Freeform 3248"/>
              <p:cNvSpPr>
                <a:spLocks/>
              </p:cNvSpPr>
              <p:nvPr/>
            </p:nvSpPr>
            <p:spPr bwMode="auto">
              <a:xfrm>
                <a:off x="511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3" name="Freeform 3249"/>
              <p:cNvSpPr>
                <a:spLocks/>
              </p:cNvSpPr>
              <p:nvPr/>
            </p:nvSpPr>
            <p:spPr bwMode="auto">
              <a:xfrm>
                <a:off x="5112"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4" name="Freeform 3250"/>
              <p:cNvSpPr>
                <a:spLocks/>
              </p:cNvSpPr>
              <p:nvPr/>
            </p:nvSpPr>
            <p:spPr bwMode="auto">
              <a:xfrm>
                <a:off x="511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5" name="Freeform 3251"/>
              <p:cNvSpPr>
                <a:spLocks/>
              </p:cNvSpPr>
              <p:nvPr/>
            </p:nvSpPr>
            <p:spPr bwMode="auto">
              <a:xfrm>
                <a:off x="511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6" name="Freeform 3252"/>
              <p:cNvSpPr>
                <a:spLocks/>
              </p:cNvSpPr>
              <p:nvPr/>
            </p:nvSpPr>
            <p:spPr bwMode="auto">
              <a:xfrm>
                <a:off x="5118"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7" name="Freeform 3253"/>
              <p:cNvSpPr>
                <a:spLocks/>
              </p:cNvSpPr>
              <p:nvPr/>
            </p:nvSpPr>
            <p:spPr bwMode="auto">
              <a:xfrm>
                <a:off x="5119" y="3242"/>
                <a:ext cx="6" cy="1"/>
              </a:xfrm>
              <a:custGeom>
                <a:avLst/>
                <a:gdLst>
                  <a:gd name="T0" fmla="*/ 0 w 3"/>
                  <a:gd name="T1" fmla="*/ 0 h 1"/>
                  <a:gd name="T2" fmla="*/ 512 w 3"/>
                  <a:gd name="T3" fmla="*/ 0 h 1"/>
                  <a:gd name="T4" fmla="*/ 512 w 3"/>
                  <a:gd name="T5" fmla="*/ 0 h 1"/>
                  <a:gd name="T6" fmla="*/ 512 w 3"/>
                  <a:gd name="T7" fmla="*/ 0 h 1"/>
                  <a:gd name="T8" fmla="*/ 1024 w 3"/>
                  <a:gd name="T9" fmla="*/ 0 h 1"/>
                  <a:gd name="T10" fmla="*/ 1024 w 3"/>
                  <a:gd name="T11" fmla="*/ 0 h 1"/>
                  <a:gd name="T12" fmla="*/ 1024 w 3"/>
                  <a:gd name="T13" fmla="*/ 0 h 1"/>
                  <a:gd name="T14" fmla="*/ 1536 w 3"/>
                  <a:gd name="T15" fmla="*/ 0 h 1"/>
                  <a:gd name="T16" fmla="*/ 1536 w 3"/>
                  <a:gd name="T17" fmla="*/ 0 h 1"/>
                  <a:gd name="T18" fmla="*/ 1536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8" name="Freeform 3254"/>
              <p:cNvSpPr>
                <a:spLocks/>
              </p:cNvSpPr>
              <p:nvPr/>
            </p:nvSpPr>
            <p:spPr bwMode="auto">
              <a:xfrm>
                <a:off x="5125"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69" name="Freeform 3255"/>
              <p:cNvSpPr>
                <a:spLocks/>
              </p:cNvSpPr>
              <p:nvPr/>
            </p:nvSpPr>
            <p:spPr bwMode="auto">
              <a:xfrm>
                <a:off x="5127"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0" name="Freeform 3256"/>
              <p:cNvSpPr>
                <a:spLocks/>
              </p:cNvSpPr>
              <p:nvPr/>
            </p:nvSpPr>
            <p:spPr bwMode="auto">
              <a:xfrm>
                <a:off x="512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1" name="Freeform 3257"/>
              <p:cNvSpPr>
                <a:spLocks/>
              </p:cNvSpPr>
              <p:nvPr/>
            </p:nvSpPr>
            <p:spPr bwMode="auto">
              <a:xfrm>
                <a:off x="5130"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2" name="Freeform 3258"/>
              <p:cNvSpPr>
                <a:spLocks/>
              </p:cNvSpPr>
              <p:nvPr/>
            </p:nvSpPr>
            <p:spPr bwMode="auto">
              <a:xfrm>
                <a:off x="5132" y="3242"/>
                <a:ext cx="7" cy="1"/>
              </a:xfrm>
              <a:custGeom>
                <a:avLst/>
                <a:gdLst>
                  <a:gd name="T0" fmla="*/ 0 w 4"/>
                  <a:gd name="T1" fmla="*/ 0 h 1"/>
                  <a:gd name="T2" fmla="*/ 200 w 4"/>
                  <a:gd name="T3" fmla="*/ 0 h 1"/>
                  <a:gd name="T4" fmla="*/ 200 w 4"/>
                  <a:gd name="T5" fmla="*/ 0 h 1"/>
                  <a:gd name="T6" fmla="*/ 200 w 4"/>
                  <a:gd name="T7" fmla="*/ 0 h 1"/>
                  <a:gd name="T8" fmla="*/ 350 w 4"/>
                  <a:gd name="T9" fmla="*/ 0 h 1"/>
                  <a:gd name="T10" fmla="*/ 350 w 4"/>
                  <a:gd name="T11" fmla="*/ 0 h 1"/>
                  <a:gd name="T12" fmla="*/ 350 w 4"/>
                  <a:gd name="T13" fmla="*/ 0 h 1"/>
                  <a:gd name="T14" fmla="*/ 462 w 4"/>
                  <a:gd name="T15" fmla="*/ 0 h 1"/>
                  <a:gd name="T16" fmla="*/ 462 w 4"/>
                  <a:gd name="T17" fmla="*/ 0 h 1"/>
                  <a:gd name="T18" fmla="*/ 462 w 4"/>
                  <a:gd name="T19" fmla="*/ 0 h 1"/>
                  <a:gd name="T20" fmla="*/ 613 w 4"/>
                  <a:gd name="T21" fmla="*/ 0 h 1"/>
                  <a:gd name="T22" fmla="*/ 613 w 4"/>
                  <a:gd name="T23" fmla="*/ 0 h 1"/>
                  <a:gd name="T24" fmla="*/ 613 w 4"/>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3" name="Freeform 3259"/>
              <p:cNvSpPr>
                <a:spLocks/>
              </p:cNvSpPr>
              <p:nvPr/>
            </p:nvSpPr>
            <p:spPr bwMode="auto">
              <a:xfrm>
                <a:off x="513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4" name="Freeform 3260"/>
              <p:cNvSpPr>
                <a:spLocks/>
              </p:cNvSpPr>
              <p:nvPr/>
            </p:nvSpPr>
            <p:spPr bwMode="auto">
              <a:xfrm>
                <a:off x="514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5" name="Freeform 3261"/>
              <p:cNvSpPr>
                <a:spLocks/>
              </p:cNvSpPr>
              <p:nvPr/>
            </p:nvSpPr>
            <p:spPr bwMode="auto">
              <a:xfrm>
                <a:off x="5143"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6" name="Freeform 3262"/>
              <p:cNvSpPr>
                <a:spLocks/>
              </p:cNvSpPr>
              <p:nvPr/>
            </p:nvSpPr>
            <p:spPr bwMode="auto">
              <a:xfrm>
                <a:off x="5145"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7" name="Freeform 3263"/>
              <p:cNvSpPr>
                <a:spLocks/>
              </p:cNvSpPr>
              <p:nvPr/>
            </p:nvSpPr>
            <p:spPr bwMode="auto">
              <a:xfrm>
                <a:off x="5146"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8" name="Freeform 3264"/>
              <p:cNvSpPr>
                <a:spLocks/>
              </p:cNvSpPr>
              <p:nvPr/>
            </p:nvSpPr>
            <p:spPr bwMode="auto">
              <a:xfrm>
                <a:off x="5150" y="3242"/>
                <a:ext cx="4" cy="1"/>
              </a:xfrm>
              <a:custGeom>
                <a:avLst/>
                <a:gdLst>
                  <a:gd name="T0" fmla="*/ 0 w 2"/>
                  <a:gd name="T1" fmla="*/ 0 h 1"/>
                  <a:gd name="T2" fmla="*/ 512 w 2"/>
                  <a:gd name="T3" fmla="*/ 0 h 1"/>
                  <a:gd name="T4" fmla="*/ 512 w 2"/>
                  <a:gd name="T5" fmla="*/ 0 h 1"/>
                  <a:gd name="T6" fmla="*/ 512 w 2"/>
                  <a:gd name="T7" fmla="*/ 0 h 1"/>
                  <a:gd name="T8" fmla="*/ 1024 w 2"/>
                  <a:gd name="T9" fmla="*/ 0 h 1"/>
                  <a:gd name="T10" fmla="*/ 1024 w 2"/>
                  <a:gd name="T11" fmla="*/ 0 h 1"/>
                  <a:gd name="T12" fmla="*/ 1024 w 2"/>
                  <a:gd name="T13" fmla="*/ 0 h 1"/>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79" name="Freeform 3265"/>
              <p:cNvSpPr>
                <a:spLocks/>
              </p:cNvSpPr>
              <p:nvPr/>
            </p:nvSpPr>
            <p:spPr bwMode="auto">
              <a:xfrm>
                <a:off x="5154" y="3239"/>
                <a:ext cx="35" cy="3"/>
              </a:xfrm>
              <a:custGeom>
                <a:avLst/>
                <a:gdLst>
                  <a:gd name="T0" fmla="*/ 0 w 20"/>
                  <a:gd name="T1" fmla="*/ 3 h 3"/>
                  <a:gd name="T2" fmla="*/ 200 w 20"/>
                  <a:gd name="T3" fmla="*/ 3 h 3"/>
                  <a:gd name="T4" fmla="*/ 200 w 20"/>
                  <a:gd name="T5" fmla="*/ 3 h 3"/>
                  <a:gd name="T6" fmla="*/ 200 w 20"/>
                  <a:gd name="T7" fmla="*/ 3 h 3"/>
                  <a:gd name="T8" fmla="*/ 350 w 20"/>
                  <a:gd name="T9" fmla="*/ 3 h 3"/>
                  <a:gd name="T10" fmla="*/ 350 w 20"/>
                  <a:gd name="T11" fmla="*/ 3 h 3"/>
                  <a:gd name="T12" fmla="*/ 350 w 20"/>
                  <a:gd name="T13" fmla="*/ 3 h 3"/>
                  <a:gd name="T14" fmla="*/ 462 w 20"/>
                  <a:gd name="T15" fmla="*/ 3 h 3"/>
                  <a:gd name="T16" fmla="*/ 462 w 20"/>
                  <a:gd name="T17" fmla="*/ 3 h 3"/>
                  <a:gd name="T18" fmla="*/ 462 w 20"/>
                  <a:gd name="T19" fmla="*/ 3 h 3"/>
                  <a:gd name="T20" fmla="*/ 613 w 20"/>
                  <a:gd name="T21" fmla="*/ 3 h 3"/>
                  <a:gd name="T22" fmla="*/ 613 w 20"/>
                  <a:gd name="T23" fmla="*/ 3 h 3"/>
                  <a:gd name="T24" fmla="*/ 613 w 20"/>
                  <a:gd name="T25" fmla="*/ 3 h 3"/>
                  <a:gd name="T26" fmla="*/ 809 w 20"/>
                  <a:gd name="T27" fmla="*/ 3 h 3"/>
                  <a:gd name="T28" fmla="*/ 809 w 20"/>
                  <a:gd name="T29" fmla="*/ 3 h 3"/>
                  <a:gd name="T30" fmla="*/ 809 w 20"/>
                  <a:gd name="T31" fmla="*/ 3 h 3"/>
                  <a:gd name="T32" fmla="*/ 959 w 20"/>
                  <a:gd name="T33" fmla="*/ 3 h 3"/>
                  <a:gd name="T34" fmla="*/ 959 w 20"/>
                  <a:gd name="T35" fmla="*/ 3 h 3"/>
                  <a:gd name="T36" fmla="*/ 959 w 20"/>
                  <a:gd name="T37" fmla="*/ 3 h 3"/>
                  <a:gd name="T38" fmla="*/ 1073 w 20"/>
                  <a:gd name="T39" fmla="*/ 3 h 3"/>
                  <a:gd name="T40" fmla="*/ 1073 w 20"/>
                  <a:gd name="T41" fmla="*/ 3 h 3"/>
                  <a:gd name="T42" fmla="*/ 1073 w 20"/>
                  <a:gd name="T43" fmla="*/ 3 h 3"/>
                  <a:gd name="T44" fmla="*/ 1265 w 20"/>
                  <a:gd name="T45" fmla="*/ 3 h 3"/>
                  <a:gd name="T46" fmla="*/ 1265 w 20"/>
                  <a:gd name="T47" fmla="*/ 3 h 3"/>
                  <a:gd name="T48" fmla="*/ 1265 w 20"/>
                  <a:gd name="T49" fmla="*/ 3 h 3"/>
                  <a:gd name="T50" fmla="*/ 1416 w 20"/>
                  <a:gd name="T51" fmla="*/ 3 h 3"/>
                  <a:gd name="T52" fmla="*/ 1416 w 20"/>
                  <a:gd name="T53" fmla="*/ 3 h 3"/>
                  <a:gd name="T54" fmla="*/ 1416 w 20"/>
                  <a:gd name="T55" fmla="*/ 3 h 3"/>
                  <a:gd name="T56" fmla="*/ 1614 w 20"/>
                  <a:gd name="T57" fmla="*/ 2 h 3"/>
                  <a:gd name="T58" fmla="*/ 1614 w 20"/>
                  <a:gd name="T59" fmla="*/ 2 h 3"/>
                  <a:gd name="T60" fmla="*/ 1614 w 20"/>
                  <a:gd name="T61" fmla="*/ 2 h 3"/>
                  <a:gd name="T62" fmla="*/ 1678 w 20"/>
                  <a:gd name="T63" fmla="*/ 2 h 3"/>
                  <a:gd name="T64" fmla="*/ 1678 w 20"/>
                  <a:gd name="T65" fmla="*/ 2 h 3"/>
                  <a:gd name="T66" fmla="*/ 1678 w 20"/>
                  <a:gd name="T67" fmla="*/ 2 h 3"/>
                  <a:gd name="T68" fmla="*/ 1878 w 20"/>
                  <a:gd name="T69" fmla="*/ 2 h 3"/>
                  <a:gd name="T70" fmla="*/ 1878 w 20"/>
                  <a:gd name="T71" fmla="*/ 2 h 3"/>
                  <a:gd name="T72" fmla="*/ 1878 w 20"/>
                  <a:gd name="T73" fmla="*/ 2 h 3"/>
                  <a:gd name="T74" fmla="*/ 2016 w 20"/>
                  <a:gd name="T75" fmla="*/ 2 h 3"/>
                  <a:gd name="T76" fmla="*/ 2016 w 20"/>
                  <a:gd name="T77" fmla="*/ 2 h 3"/>
                  <a:gd name="T78" fmla="*/ 2016 w 20"/>
                  <a:gd name="T79" fmla="*/ 2 h 3"/>
                  <a:gd name="T80" fmla="*/ 2214 w 20"/>
                  <a:gd name="T81" fmla="*/ 2 h 3"/>
                  <a:gd name="T82" fmla="*/ 2214 w 20"/>
                  <a:gd name="T83" fmla="*/ 2 h 3"/>
                  <a:gd name="T84" fmla="*/ 2214 w 20"/>
                  <a:gd name="T85" fmla="*/ 1 h 3"/>
                  <a:gd name="T86" fmla="*/ 2336 w 20"/>
                  <a:gd name="T87" fmla="*/ 1 h 3"/>
                  <a:gd name="T88" fmla="*/ 2336 w 20"/>
                  <a:gd name="T89" fmla="*/ 1 h 3"/>
                  <a:gd name="T90" fmla="*/ 2336 w 20"/>
                  <a:gd name="T91" fmla="*/ 1 h 3"/>
                  <a:gd name="T92" fmla="*/ 2478 w 20"/>
                  <a:gd name="T93" fmla="*/ 1 h 3"/>
                  <a:gd name="T94" fmla="*/ 2478 w 20"/>
                  <a:gd name="T95" fmla="*/ 1 h 3"/>
                  <a:gd name="T96" fmla="*/ 2478 w 20"/>
                  <a:gd name="T97" fmla="*/ 1 h 3"/>
                  <a:gd name="T98" fmla="*/ 2674 w 20"/>
                  <a:gd name="T99" fmla="*/ 1 h 3"/>
                  <a:gd name="T100" fmla="*/ 2674 w 20"/>
                  <a:gd name="T101" fmla="*/ 1 h 3"/>
                  <a:gd name="T102" fmla="*/ 2674 w 20"/>
                  <a:gd name="T103" fmla="*/ 1 h 3"/>
                  <a:gd name="T104" fmla="*/ 2825 w 20"/>
                  <a:gd name="T105" fmla="*/ 1 h 3"/>
                  <a:gd name="T106" fmla="*/ 2825 w 20"/>
                  <a:gd name="T107" fmla="*/ 1 h 3"/>
                  <a:gd name="T108" fmla="*/ 2825 w 20"/>
                  <a:gd name="T109" fmla="*/ 0 h 3"/>
                  <a:gd name="T110" fmla="*/ 2937 w 20"/>
                  <a:gd name="T111" fmla="*/ 0 h 3"/>
                  <a:gd name="T112" fmla="*/ 2937 w 20"/>
                  <a:gd name="T113" fmla="*/ 0 h 3"/>
                  <a:gd name="T114" fmla="*/ 2937 w 20"/>
                  <a:gd name="T115" fmla="*/ 0 h 3"/>
                  <a:gd name="T116" fmla="*/ 3066 w 20"/>
                  <a:gd name="T117" fmla="*/ 0 h 3"/>
                  <a:gd name="T118" fmla="*/ 3066 w 20"/>
                  <a:gd name="T119" fmla="*/ 0 h 3"/>
                  <a:gd name="T120" fmla="*/ 3066 w 20"/>
                  <a:gd name="T121" fmla="*/ 0 h 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0" h="3">
                    <a:moveTo>
                      <a:pt x="0" y="3"/>
                    </a:moveTo>
                    <a:lnTo>
                      <a:pt x="1" y="3"/>
                    </a:lnTo>
                    <a:lnTo>
                      <a:pt x="2" y="3"/>
                    </a:lnTo>
                    <a:lnTo>
                      <a:pt x="3" y="3"/>
                    </a:lnTo>
                    <a:lnTo>
                      <a:pt x="4" y="3"/>
                    </a:lnTo>
                    <a:lnTo>
                      <a:pt x="5" y="3"/>
                    </a:lnTo>
                    <a:lnTo>
                      <a:pt x="6" y="3"/>
                    </a:lnTo>
                    <a:lnTo>
                      <a:pt x="7" y="3"/>
                    </a:lnTo>
                    <a:lnTo>
                      <a:pt x="8" y="3"/>
                    </a:lnTo>
                    <a:lnTo>
                      <a:pt x="9" y="3"/>
                    </a:lnTo>
                    <a:lnTo>
                      <a:pt x="10" y="2"/>
                    </a:lnTo>
                    <a:lnTo>
                      <a:pt x="11" y="2"/>
                    </a:lnTo>
                    <a:lnTo>
                      <a:pt x="12" y="2"/>
                    </a:lnTo>
                    <a:lnTo>
                      <a:pt x="13" y="2"/>
                    </a:lnTo>
                    <a:lnTo>
                      <a:pt x="14" y="2"/>
                    </a:lnTo>
                    <a:lnTo>
                      <a:pt x="14" y="1"/>
                    </a:lnTo>
                    <a:lnTo>
                      <a:pt x="15" y="1"/>
                    </a:lnTo>
                    <a:lnTo>
                      <a:pt x="16" y="1"/>
                    </a:lnTo>
                    <a:lnTo>
                      <a:pt x="17" y="1"/>
                    </a:lnTo>
                    <a:lnTo>
                      <a:pt x="18" y="1"/>
                    </a:lnTo>
                    <a:lnTo>
                      <a:pt x="18" y="0"/>
                    </a:lnTo>
                    <a:lnTo>
                      <a:pt x="19" y="0"/>
                    </a:lnTo>
                    <a:lnTo>
                      <a:pt x="2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0" name="Freeform 3266"/>
              <p:cNvSpPr>
                <a:spLocks/>
              </p:cNvSpPr>
              <p:nvPr/>
            </p:nvSpPr>
            <p:spPr bwMode="auto">
              <a:xfrm>
                <a:off x="5189" y="3239"/>
                <a:ext cx="2" cy="1"/>
              </a:xfrm>
              <a:custGeom>
                <a:avLst/>
                <a:gdLst>
                  <a:gd name="T0" fmla="*/ 0 w 1"/>
                  <a:gd name="T1" fmla="*/ 0 h 1"/>
                  <a:gd name="T2" fmla="*/ 512 w 1"/>
                  <a:gd name="T3" fmla="*/ 0 h 1"/>
                  <a:gd name="T4" fmla="*/ 512 w 1"/>
                  <a:gd name="T5" fmla="*/ 1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1" name="Freeform 3267"/>
              <p:cNvSpPr>
                <a:spLocks/>
              </p:cNvSpPr>
              <p:nvPr/>
            </p:nvSpPr>
            <p:spPr bwMode="auto">
              <a:xfrm>
                <a:off x="5191"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2" name="Freeform 3268"/>
              <p:cNvSpPr>
                <a:spLocks/>
              </p:cNvSpPr>
              <p:nvPr/>
            </p:nvSpPr>
            <p:spPr bwMode="auto">
              <a:xfrm>
                <a:off x="5193"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3" name="Freeform 3269"/>
              <p:cNvSpPr>
                <a:spLocks/>
              </p:cNvSpPr>
              <p:nvPr/>
            </p:nvSpPr>
            <p:spPr bwMode="auto">
              <a:xfrm>
                <a:off x="5195" y="3240"/>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4" name="Freeform 3270"/>
              <p:cNvSpPr>
                <a:spLocks/>
              </p:cNvSpPr>
              <p:nvPr/>
            </p:nvSpPr>
            <p:spPr bwMode="auto">
              <a:xfrm>
                <a:off x="5197" y="3240"/>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5" name="Freeform 3271"/>
              <p:cNvSpPr>
                <a:spLocks/>
              </p:cNvSpPr>
              <p:nvPr/>
            </p:nvSpPr>
            <p:spPr bwMode="auto">
              <a:xfrm>
                <a:off x="5198"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6" name="Freeform 3272"/>
              <p:cNvSpPr>
                <a:spLocks/>
              </p:cNvSpPr>
              <p:nvPr/>
            </p:nvSpPr>
            <p:spPr bwMode="auto">
              <a:xfrm>
                <a:off x="5200" y="3241"/>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7" name="Freeform 3273"/>
              <p:cNvSpPr>
                <a:spLocks/>
              </p:cNvSpPr>
              <p:nvPr/>
            </p:nvSpPr>
            <p:spPr bwMode="auto">
              <a:xfrm>
                <a:off x="5202" y="3241"/>
                <a:ext cx="2" cy="1"/>
              </a:xfrm>
              <a:custGeom>
                <a:avLst/>
                <a:gdLst>
                  <a:gd name="T0" fmla="*/ 0 w 1"/>
                  <a:gd name="T1" fmla="*/ 0 h 1"/>
                  <a:gd name="T2" fmla="*/ 512 w 1"/>
                  <a:gd name="T3" fmla="*/ 1 h 1"/>
                  <a:gd name="T4" fmla="*/ 512 w 1"/>
                  <a:gd name="T5" fmla="*/ 1 h 1"/>
                  <a:gd name="T6" fmla="*/ 512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8" name="Freeform 3274"/>
              <p:cNvSpPr>
                <a:spLocks/>
              </p:cNvSpPr>
              <p:nvPr/>
            </p:nvSpPr>
            <p:spPr bwMode="auto">
              <a:xfrm>
                <a:off x="520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89" name="Freeform 3275"/>
              <p:cNvSpPr>
                <a:spLocks/>
              </p:cNvSpPr>
              <p:nvPr/>
            </p:nvSpPr>
            <p:spPr bwMode="auto">
              <a:xfrm>
                <a:off x="5206"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0" name="Freeform 3276"/>
              <p:cNvSpPr>
                <a:spLocks/>
              </p:cNvSpPr>
              <p:nvPr/>
            </p:nvSpPr>
            <p:spPr bwMode="auto">
              <a:xfrm>
                <a:off x="5207"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1" name="Freeform 3277"/>
              <p:cNvSpPr>
                <a:spLocks/>
              </p:cNvSpPr>
              <p:nvPr/>
            </p:nvSpPr>
            <p:spPr bwMode="auto">
              <a:xfrm>
                <a:off x="5209"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2" name="Freeform 3278"/>
              <p:cNvSpPr>
                <a:spLocks/>
              </p:cNvSpPr>
              <p:nvPr/>
            </p:nvSpPr>
            <p:spPr bwMode="auto">
              <a:xfrm>
                <a:off x="5211" y="3242"/>
                <a:ext cx="23" cy="1"/>
              </a:xfrm>
              <a:custGeom>
                <a:avLst/>
                <a:gdLst>
                  <a:gd name="T0" fmla="*/ 0 w 13"/>
                  <a:gd name="T1" fmla="*/ 0 h 1"/>
                  <a:gd name="T2" fmla="*/ 203 w 13"/>
                  <a:gd name="T3" fmla="*/ 0 h 1"/>
                  <a:gd name="T4" fmla="*/ 203 w 13"/>
                  <a:gd name="T5" fmla="*/ 0 h 1"/>
                  <a:gd name="T6" fmla="*/ 203 w 13"/>
                  <a:gd name="T7" fmla="*/ 0 h 1"/>
                  <a:gd name="T8" fmla="*/ 359 w 13"/>
                  <a:gd name="T9" fmla="*/ 0 h 1"/>
                  <a:gd name="T10" fmla="*/ 359 w 13"/>
                  <a:gd name="T11" fmla="*/ 0 h 1"/>
                  <a:gd name="T12" fmla="*/ 359 w 13"/>
                  <a:gd name="T13" fmla="*/ 0 h 1"/>
                  <a:gd name="T14" fmla="*/ 488 w 13"/>
                  <a:gd name="T15" fmla="*/ 0 h 1"/>
                  <a:gd name="T16" fmla="*/ 488 w 13"/>
                  <a:gd name="T17" fmla="*/ 0 h 1"/>
                  <a:gd name="T18" fmla="*/ 488 w 13"/>
                  <a:gd name="T19" fmla="*/ 0 h 1"/>
                  <a:gd name="T20" fmla="*/ 635 w 13"/>
                  <a:gd name="T21" fmla="*/ 0 h 1"/>
                  <a:gd name="T22" fmla="*/ 635 w 13"/>
                  <a:gd name="T23" fmla="*/ 0 h 1"/>
                  <a:gd name="T24" fmla="*/ 635 w 13"/>
                  <a:gd name="T25" fmla="*/ 0 h 1"/>
                  <a:gd name="T26" fmla="*/ 863 w 13"/>
                  <a:gd name="T27" fmla="*/ 0 h 1"/>
                  <a:gd name="T28" fmla="*/ 863 w 13"/>
                  <a:gd name="T29" fmla="*/ 0 h 1"/>
                  <a:gd name="T30" fmla="*/ 863 w 13"/>
                  <a:gd name="T31" fmla="*/ 0 h 1"/>
                  <a:gd name="T32" fmla="*/ 1042 w 13"/>
                  <a:gd name="T33" fmla="*/ 0 h 1"/>
                  <a:gd name="T34" fmla="*/ 1042 w 13"/>
                  <a:gd name="T35" fmla="*/ 0 h 1"/>
                  <a:gd name="T36" fmla="*/ 1042 w 13"/>
                  <a:gd name="T37" fmla="*/ 0 h 1"/>
                  <a:gd name="T38" fmla="*/ 1123 w 13"/>
                  <a:gd name="T39" fmla="*/ 0 h 1"/>
                  <a:gd name="T40" fmla="*/ 1123 w 13"/>
                  <a:gd name="T41" fmla="*/ 0 h 1"/>
                  <a:gd name="T42" fmla="*/ 1123 w 13"/>
                  <a:gd name="T43" fmla="*/ 0 h 1"/>
                  <a:gd name="T44" fmla="*/ 1352 w 13"/>
                  <a:gd name="T45" fmla="*/ 0 h 1"/>
                  <a:gd name="T46" fmla="*/ 1352 w 13"/>
                  <a:gd name="T47" fmla="*/ 0 h 1"/>
                  <a:gd name="T48" fmla="*/ 1352 w 13"/>
                  <a:gd name="T49" fmla="*/ 0 h 1"/>
                  <a:gd name="T50" fmla="*/ 1527 w 13"/>
                  <a:gd name="T51" fmla="*/ 0 h 1"/>
                  <a:gd name="T52" fmla="*/ 1527 w 13"/>
                  <a:gd name="T53" fmla="*/ 0 h 1"/>
                  <a:gd name="T54" fmla="*/ 1527 w 13"/>
                  <a:gd name="T55" fmla="*/ 0 h 1"/>
                  <a:gd name="T56" fmla="*/ 1757 w 13"/>
                  <a:gd name="T57" fmla="*/ 0 h 1"/>
                  <a:gd name="T58" fmla="*/ 1757 w 13"/>
                  <a:gd name="T59" fmla="*/ 0 h 1"/>
                  <a:gd name="T60" fmla="*/ 1757 w 13"/>
                  <a:gd name="T61" fmla="*/ 0 h 1"/>
                  <a:gd name="T62" fmla="*/ 1844 w 13"/>
                  <a:gd name="T63" fmla="*/ 0 h 1"/>
                  <a:gd name="T64" fmla="*/ 1844 w 13"/>
                  <a:gd name="T65" fmla="*/ 0 h 1"/>
                  <a:gd name="T66" fmla="*/ 1844 w 13"/>
                  <a:gd name="T67" fmla="*/ 0 h 1"/>
                  <a:gd name="T68" fmla="*/ 1987 w 13"/>
                  <a:gd name="T69" fmla="*/ 0 h 1"/>
                  <a:gd name="T70" fmla="*/ 1987 w 13"/>
                  <a:gd name="T71" fmla="*/ 0 h 1"/>
                  <a:gd name="T72" fmla="*/ 1987 w 13"/>
                  <a:gd name="T73" fmla="*/ 0 h 1"/>
                  <a:gd name="T74" fmla="*/ 2231 w 13"/>
                  <a:gd name="T75" fmla="*/ 0 h 1"/>
                  <a:gd name="T76" fmla="*/ 2231 w 13"/>
                  <a:gd name="T77" fmla="*/ 0 h 1"/>
                  <a:gd name="T78" fmla="*/ 2231 w 13"/>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3"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3" name="Freeform 3279"/>
              <p:cNvSpPr>
                <a:spLocks/>
              </p:cNvSpPr>
              <p:nvPr/>
            </p:nvSpPr>
            <p:spPr bwMode="auto">
              <a:xfrm>
                <a:off x="5234"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4" name="Freeform 3280"/>
              <p:cNvSpPr>
                <a:spLocks/>
              </p:cNvSpPr>
              <p:nvPr/>
            </p:nvSpPr>
            <p:spPr bwMode="auto">
              <a:xfrm>
                <a:off x="5236"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5" name="Freeform 3281"/>
              <p:cNvSpPr>
                <a:spLocks/>
              </p:cNvSpPr>
              <p:nvPr/>
            </p:nvSpPr>
            <p:spPr bwMode="auto">
              <a:xfrm>
                <a:off x="5238"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6" name="Freeform 3282"/>
              <p:cNvSpPr>
                <a:spLocks/>
              </p:cNvSpPr>
              <p:nvPr/>
            </p:nvSpPr>
            <p:spPr bwMode="auto">
              <a:xfrm>
                <a:off x="5240" y="3242"/>
                <a:ext cx="5" cy="1"/>
              </a:xfrm>
              <a:custGeom>
                <a:avLst/>
                <a:gdLst>
                  <a:gd name="T0" fmla="*/ 0 w 3"/>
                  <a:gd name="T1" fmla="*/ 0 h 1"/>
                  <a:gd name="T2" fmla="*/ 103 w 3"/>
                  <a:gd name="T3" fmla="*/ 0 h 1"/>
                  <a:gd name="T4" fmla="*/ 103 w 3"/>
                  <a:gd name="T5" fmla="*/ 0 h 1"/>
                  <a:gd name="T6" fmla="*/ 103 w 3"/>
                  <a:gd name="T7" fmla="*/ 0 h 1"/>
                  <a:gd name="T8" fmla="*/ 172 w 3"/>
                  <a:gd name="T9" fmla="*/ 0 h 1"/>
                  <a:gd name="T10" fmla="*/ 172 w 3"/>
                  <a:gd name="T11" fmla="*/ 0 h 1"/>
                  <a:gd name="T12" fmla="*/ 172 w 3"/>
                  <a:gd name="T13" fmla="*/ 0 h 1"/>
                  <a:gd name="T14" fmla="*/ 287 w 3"/>
                  <a:gd name="T15" fmla="*/ 0 h 1"/>
                  <a:gd name="T16" fmla="*/ 287 w 3"/>
                  <a:gd name="T17" fmla="*/ 0 h 1"/>
                  <a:gd name="T18" fmla="*/ 287 w 3"/>
                  <a:gd name="T19" fmla="*/ 0 h 1"/>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7" name="Freeform 3283"/>
              <p:cNvSpPr>
                <a:spLocks/>
              </p:cNvSpPr>
              <p:nvPr/>
            </p:nvSpPr>
            <p:spPr bwMode="auto">
              <a:xfrm>
                <a:off x="5245" y="3242"/>
                <a:ext cx="15" cy="1"/>
              </a:xfrm>
              <a:custGeom>
                <a:avLst/>
                <a:gdLst>
                  <a:gd name="T0" fmla="*/ 0 w 8"/>
                  <a:gd name="T1" fmla="*/ 0 h 1"/>
                  <a:gd name="T2" fmla="*/ 349 w 8"/>
                  <a:gd name="T3" fmla="*/ 0 h 1"/>
                  <a:gd name="T4" fmla="*/ 349 w 8"/>
                  <a:gd name="T5" fmla="*/ 0 h 1"/>
                  <a:gd name="T6" fmla="*/ 349 w 8"/>
                  <a:gd name="T7" fmla="*/ 0 h 1"/>
                  <a:gd name="T8" fmla="*/ 654 w 8"/>
                  <a:gd name="T9" fmla="*/ 0 h 1"/>
                  <a:gd name="T10" fmla="*/ 654 w 8"/>
                  <a:gd name="T11" fmla="*/ 0 h 1"/>
                  <a:gd name="T12" fmla="*/ 654 w 8"/>
                  <a:gd name="T13" fmla="*/ 0 h 1"/>
                  <a:gd name="T14" fmla="*/ 904 w 8"/>
                  <a:gd name="T15" fmla="*/ 0 h 1"/>
                  <a:gd name="T16" fmla="*/ 904 w 8"/>
                  <a:gd name="T17" fmla="*/ 0 h 1"/>
                  <a:gd name="T18" fmla="*/ 904 w 8"/>
                  <a:gd name="T19" fmla="*/ 0 h 1"/>
                  <a:gd name="T20" fmla="*/ 1226 w 8"/>
                  <a:gd name="T21" fmla="*/ 0 h 1"/>
                  <a:gd name="T22" fmla="*/ 1226 w 8"/>
                  <a:gd name="T23" fmla="*/ 0 h 1"/>
                  <a:gd name="T24" fmla="*/ 1226 w 8"/>
                  <a:gd name="T25" fmla="*/ 0 h 1"/>
                  <a:gd name="T26" fmla="*/ 1399 w 8"/>
                  <a:gd name="T27" fmla="*/ 0 h 1"/>
                  <a:gd name="T28" fmla="*/ 1399 w 8"/>
                  <a:gd name="T29" fmla="*/ 0 h 1"/>
                  <a:gd name="T30" fmla="*/ 1399 w 8"/>
                  <a:gd name="T31" fmla="*/ 0 h 1"/>
                  <a:gd name="T32" fmla="*/ 1695 w 8"/>
                  <a:gd name="T33" fmla="*/ 0 h 1"/>
                  <a:gd name="T34" fmla="*/ 1695 w 8"/>
                  <a:gd name="T35" fmla="*/ 0 h 1"/>
                  <a:gd name="T36" fmla="*/ 1695 w 8"/>
                  <a:gd name="T37" fmla="*/ 0 h 1"/>
                  <a:gd name="T38" fmla="*/ 1952 w 8"/>
                  <a:gd name="T39" fmla="*/ 0 h 1"/>
                  <a:gd name="T40" fmla="*/ 1952 w 8"/>
                  <a:gd name="T41" fmla="*/ 0 h 1"/>
                  <a:gd name="T42" fmla="*/ 1952 w 8"/>
                  <a:gd name="T43" fmla="*/ 0 h 1"/>
                  <a:gd name="T44" fmla="*/ 2299 w 8"/>
                  <a:gd name="T45" fmla="*/ 0 h 1"/>
                  <a:gd name="T46" fmla="*/ 2299 w 8"/>
                  <a:gd name="T47" fmla="*/ 0 h 1"/>
                  <a:gd name="T48" fmla="*/ 2299 w 8"/>
                  <a:gd name="T49" fmla="*/ 0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8" name="Freeform 3284"/>
              <p:cNvSpPr>
                <a:spLocks/>
              </p:cNvSpPr>
              <p:nvPr/>
            </p:nvSpPr>
            <p:spPr bwMode="auto">
              <a:xfrm>
                <a:off x="5260" y="3242"/>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599" name="Freeform 3285"/>
              <p:cNvSpPr>
                <a:spLocks/>
              </p:cNvSpPr>
              <p:nvPr/>
            </p:nvSpPr>
            <p:spPr bwMode="auto">
              <a:xfrm>
                <a:off x="5261" y="3242"/>
                <a:ext cx="2" cy="1"/>
              </a:xfrm>
              <a:custGeom>
                <a:avLst/>
                <a:gdLst>
                  <a:gd name="T0" fmla="*/ 0 w 1"/>
                  <a:gd name="T1" fmla="*/ 0 h 1"/>
                  <a:gd name="T2" fmla="*/ 512 w 1"/>
                  <a:gd name="T3" fmla="*/ 0 h 1"/>
                  <a:gd name="T4" fmla="*/ 512 w 1"/>
                  <a:gd name="T5" fmla="*/ 0 h 1"/>
                  <a:gd name="T6" fmla="*/ 512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7429" name="Group 2279"/>
            <p:cNvGrpSpPr>
              <a:grpSpLocks/>
            </p:cNvGrpSpPr>
            <p:nvPr/>
          </p:nvGrpSpPr>
          <p:grpSpPr bwMode="auto">
            <a:xfrm>
              <a:off x="4584898" y="4301915"/>
              <a:ext cx="1935957" cy="1047016"/>
              <a:chOff x="2688" y="1019"/>
              <a:chExt cx="2573" cy="1283"/>
            </a:xfrm>
          </p:grpSpPr>
          <p:grpSp>
            <p:nvGrpSpPr>
              <p:cNvPr id="8727" name="Group 1786"/>
              <p:cNvGrpSpPr>
                <a:grpSpLocks/>
              </p:cNvGrpSpPr>
              <p:nvPr/>
            </p:nvGrpSpPr>
            <p:grpSpPr bwMode="auto">
              <a:xfrm>
                <a:off x="2688" y="1019"/>
                <a:ext cx="874" cy="1283"/>
                <a:chOff x="2688" y="1019"/>
                <a:chExt cx="874" cy="1283"/>
              </a:xfrm>
            </p:grpSpPr>
            <p:sp>
              <p:nvSpPr>
                <p:cNvPr id="9130" name="Freeform 1586"/>
                <p:cNvSpPr>
                  <a:spLocks/>
                </p:cNvSpPr>
                <p:nvPr/>
              </p:nvSpPr>
              <p:spPr bwMode="auto">
                <a:xfrm>
                  <a:off x="2688" y="2299"/>
                  <a:ext cx="1" cy="1"/>
                </a:xfrm>
                <a:custGeom>
                  <a:avLst/>
                  <a:gdLst>
                    <a:gd name="T0" fmla="*/ 0 w 1"/>
                    <a:gd name="T1" fmla="*/ 0 h 1"/>
                    <a:gd name="T2" fmla="*/ 0 w 1"/>
                    <a:gd name="T3" fmla="*/ 0 h 1"/>
                    <a:gd name="T4" fmla="*/ 0 w 1"/>
                    <a:gd name="T5" fmla="*/ 0 h 1"/>
                    <a:gd name="T6" fmla="*/ 0 60000 65536"/>
                    <a:gd name="T7" fmla="*/ 0 60000 65536"/>
                    <a:gd name="T8" fmla="*/ 0 60000 65536"/>
                  </a:gdLst>
                  <a:ahLst/>
                  <a:cxnLst>
                    <a:cxn ang="T6">
                      <a:pos x="T0" y="T1"/>
                    </a:cxn>
                    <a:cxn ang="T7">
                      <a:pos x="T2" y="T3"/>
                    </a:cxn>
                    <a:cxn ang="T8">
                      <a:pos x="T4" y="T5"/>
                    </a:cxn>
                  </a:cxnLst>
                  <a:rect l="0" t="0" r="r" b="b"/>
                  <a:pathLst>
                    <a:path w="1" h="1">
                      <a:moveTo>
                        <a:pt x="0" y="0"/>
                      </a:moveTo>
                      <a:lnTo>
                        <a:pt x="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1" name="Freeform 1587"/>
                <p:cNvSpPr>
                  <a:spLocks/>
                </p:cNvSpPr>
                <p:nvPr/>
              </p:nvSpPr>
              <p:spPr bwMode="auto">
                <a:xfrm>
                  <a:off x="2688" y="2298"/>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2" name="Freeform 1588"/>
                <p:cNvSpPr>
                  <a:spLocks/>
                </p:cNvSpPr>
                <p:nvPr/>
              </p:nvSpPr>
              <p:spPr bwMode="auto">
                <a:xfrm>
                  <a:off x="2690" y="2298"/>
                  <a:ext cx="3" cy="1"/>
                </a:xfrm>
                <a:custGeom>
                  <a:avLst/>
                  <a:gdLst>
                    <a:gd name="T0" fmla="*/ 0 w 3"/>
                    <a:gd name="T1" fmla="*/ 1 h 1"/>
                    <a:gd name="T2" fmla="*/ 1 w 3"/>
                    <a:gd name="T3" fmla="*/ 1 h 1"/>
                    <a:gd name="T4" fmla="*/ 2 w 3"/>
                    <a:gd name="T5" fmla="*/ 1 h 1"/>
                    <a:gd name="T6" fmla="*/ 2 w 3"/>
                    <a:gd name="T7" fmla="*/ 1 h 1"/>
                    <a:gd name="T8" fmla="*/ 2 w 3"/>
                    <a:gd name="T9" fmla="*/ 1 h 1"/>
                    <a:gd name="T10" fmla="*/ 3 w 3"/>
                    <a:gd name="T11" fmla="*/ 1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3" y="1"/>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3" name="Freeform 1589"/>
                <p:cNvSpPr>
                  <a:spLocks/>
                </p:cNvSpPr>
                <p:nvPr/>
              </p:nvSpPr>
              <p:spPr bwMode="auto">
                <a:xfrm>
                  <a:off x="2693" y="2298"/>
                  <a:ext cx="6" cy="1"/>
                </a:xfrm>
                <a:custGeom>
                  <a:avLst/>
                  <a:gdLst>
                    <a:gd name="T0" fmla="*/ 0 w 6"/>
                    <a:gd name="T1" fmla="*/ 1 h 1"/>
                    <a:gd name="T2" fmla="*/ 1 w 6"/>
                    <a:gd name="T3" fmla="*/ 1 h 1"/>
                    <a:gd name="T4" fmla="*/ 2 w 6"/>
                    <a:gd name="T5" fmla="*/ 1 h 1"/>
                    <a:gd name="T6" fmla="*/ 2 w 6"/>
                    <a:gd name="T7" fmla="*/ 1 h 1"/>
                    <a:gd name="T8" fmla="*/ 2 w 6"/>
                    <a:gd name="T9" fmla="*/ 1 h 1"/>
                    <a:gd name="T10" fmla="*/ 3 w 6"/>
                    <a:gd name="T11" fmla="*/ 0 h 1"/>
                    <a:gd name="T12" fmla="*/ 4 w 6"/>
                    <a:gd name="T13" fmla="*/ 1 h 1"/>
                    <a:gd name="T14" fmla="*/ 4 w 6"/>
                    <a:gd name="T15" fmla="*/ 1 h 1"/>
                    <a:gd name="T16" fmla="*/ 4 w 6"/>
                    <a:gd name="T17" fmla="*/ 1 h 1"/>
                    <a:gd name="T18" fmla="*/ 5 w 6"/>
                    <a:gd name="T19" fmla="*/ 1 h 1"/>
                    <a:gd name="T20" fmla="*/ 6 w 6"/>
                    <a:gd name="T21" fmla="*/ 1 h 1"/>
                    <a:gd name="T22" fmla="*/ 6 w 6"/>
                    <a:gd name="T23" fmla="*/ 1 h 1"/>
                    <a:gd name="T24" fmla="*/ 6 w 6"/>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1"/>
                      </a:lnTo>
                      <a:lnTo>
                        <a:pt x="3" y="0"/>
                      </a:lnTo>
                      <a:lnTo>
                        <a:pt x="4" y="1"/>
                      </a:lnTo>
                      <a:lnTo>
                        <a:pt x="5" y="1"/>
                      </a:lnTo>
                      <a:lnTo>
                        <a:pt x="6"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4" name="Freeform 1590"/>
                <p:cNvSpPr>
                  <a:spLocks/>
                </p:cNvSpPr>
                <p:nvPr/>
              </p:nvSpPr>
              <p:spPr bwMode="auto">
                <a:xfrm>
                  <a:off x="2699"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5" name="Freeform 1591"/>
                <p:cNvSpPr>
                  <a:spLocks/>
                </p:cNvSpPr>
                <p:nvPr/>
              </p:nvSpPr>
              <p:spPr bwMode="auto">
                <a:xfrm>
                  <a:off x="2701" y="2299"/>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6" name="Freeform 1592"/>
                <p:cNvSpPr>
                  <a:spLocks/>
                </p:cNvSpPr>
                <p:nvPr/>
              </p:nvSpPr>
              <p:spPr bwMode="auto">
                <a:xfrm>
                  <a:off x="2702" y="2127"/>
                  <a:ext cx="19" cy="172"/>
                </a:xfrm>
                <a:custGeom>
                  <a:avLst/>
                  <a:gdLst>
                    <a:gd name="T0" fmla="*/ 0 w 19"/>
                    <a:gd name="T1" fmla="*/ 125 h 179"/>
                    <a:gd name="T2" fmla="*/ 1 w 19"/>
                    <a:gd name="T3" fmla="*/ 125 h 179"/>
                    <a:gd name="T4" fmla="*/ 2 w 19"/>
                    <a:gd name="T5" fmla="*/ 125 h 179"/>
                    <a:gd name="T6" fmla="*/ 2 w 19"/>
                    <a:gd name="T7" fmla="*/ 125 h 179"/>
                    <a:gd name="T8" fmla="*/ 2 w 19"/>
                    <a:gd name="T9" fmla="*/ 125 h 179"/>
                    <a:gd name="T10" fmla="*/ 3 w 19"/>
                    <a:gd name="T11" fmla="*/ 125 h 179"/>
                    <a:gd name="T12" fmla="*/ 4 w 19"/>
                    <a:gd name="T13" fmla="*/ 125 h 179"/>
                    <a:gd name="T14" fmla="*/ 4 w 19"/>
                    <a:gd name="T15" fmla="*/ 125 h 179"/>
                    <a:gd name="T16" fmla="*/ 4 w 19"/>
                    <a:gd name="T17" fmla="*/ 125 h 179"/>
                    <a:gd name="T18" fmla="*/ 5 w 19"/>
                    <a:gd name="T19" fmla="*/ 125 h 179"/>
                    <a:gd name="T20" fmla="*/ 5 w 19"/>
                    <a:gd name="T21" fmla="*/ 125 h 179"/>
                    <a:gd name="T22" fmla="*/ 5 w 19"/>
                    <a:gd name="T23" fmla="*/ 125 h 179"/>
                    <a:gd name="T24" fmla="*/ 6 w 19"/>
                    <a:gd name="T25" fmla="*/ 125 h 179"/>
                    <a:gd name="T26" fmla="*/ 7 w 19"/>
                    <a:gd name="T27" fmla="*/ 124 h 179"/>
                    <a:gd name="T28" fmla="*/ 7 w 19"/>
                    <a:gd name="T29" fmla="*/ 124 h 179"/>
                    <a:gd name="T30" fmla="*/ 7 w 19"/>
                    <a:gd name="T31" fmla="*/ 123 h 179"/>
                    <a:gd name="T32" fmla="*/ 8 w 19"/>
                    <a:gd name="T33" fmla="*/ 121 h 179"/>
                    <a:gd name="T34" fmla="*/ 9 w 19"/>
                    <a:gd name="T35" fmla="*/ 120 h 179"/>
                    <a:gd name="T36" fmla="*/ 9 w 19"/>
                    <a:gd name="T37" fmla="*/ 120 h 179"/>
                    <a:gd name="T38" fmla="*/ 9 w 19"/>
                    <a:gd name="T39" fmla="*/ 117 h 179"/>
                    <a:gd name="T40" fmla="*/ 10 w 19"/>
                    <a:gd name="T41" fmla="*/ 114 h 179"/>
                    <a:gd name="T42" fmla="*/ 11 w 19"/>
                    <a:gd name="T43" fmla="*/ 110 h 179"/>
                    <a:gd name="T44" fmla="*/ 11 w 19"/>
                    <a:gd name="T45" fmla="*/ 110 h 179"/>
                    <a:gd name="T46" fmla="*/ 11 w 19"/>
                    <a:gd name="T47" fmla="*/ 104 h 179"/>
                    <a:gd name="T48" fmla="*/ 12 w 19"/>
                    <a:gd name="T49" fmla="*/ 97 h 179"/>
                    <a:gd name="T50" fmla="*/ 13 w 19"/>
                    <a:gd name="T51" fmla="*/ 87 h 179"/>
                    <a:gd name="T52" fmla="*/ 13 w 19"/>
                    <a:gd name="T53" fmla="*/ 87 h 179"/>
                    <a:gd name="T54" fmla="*/ 13 w 19"/>
                    <a:gd name="T55" fmla="*/ 78 h 179"/>
                    <a:gd name="T56" fmla="*/ 14 w 19"/>
                    <a:gd name="T57" fmla="*/ 65 h 179"/>
                    <a:gd name="T58" fmla="*/ 15 w 19"/>
                    <a:gd name="T59" fmla="*/ 54 h 179"/>
                    <a:gd name="T60" fmla="*/ 15 w 19"/>
                    <a:gd name="T61" fmla="*/ 54 h 179"/>
                    <a:gd name="T62" fmla="*/ 15 w 19"/>
                    <a:gd name="T63" fmla="*/ 41 h 179"/>
                    <a:gd name="T64" fmla="*/ 16 w 19"/>
                    <a:gd name="T65" fmla="*/ 31 h 179"/>
                    <a:gd name="T66" fmla="*/ 17 w 19"/>
                    <a:gd name="T67" fmla="*/ 18 h 179"/>
                    <a:gd name="T68" fmla="*/ 17 w 19"/>
                    <a:gd name="T69" fmla="*/ 18 h 179"/>
                    <a:gd name="T70" fmla="*/ 17 w 19"/>
                    <a:gd name="T71" fmla="*/ 12 h 179"/>
                    <a:gd name="T72" fmla="*/ 18 w 19"/>
                    <a:gd name="T73" fmla="*/ 5 h 179"/>
                    <a:gd name="T74" fmla="*/ 19 w 19"/>
                    <a:gd name="T75" fmla="*/ 0 h 179"/>
                    <a:gd name="T76" fmla="*/ 19 w 19"/>
                    <a:gd name="T77" fmla="*/ 0 h 179"/>
                    <a:gd name="T78" fmla="*/ 19 w 19"/>
                    <a:gd name="T79" fmla="*/ 0 h 179"/>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179">
                      <a:moveTo>
                        <a:pt x="0" y="179"/>
                      </a:moveTo>
                      <a:lnTo>
                        <a:pt x="1" y="179"/>
                      </a:lnTo>
                      <a:lnTo>
                        <a:pt x="2" y="179"/>
                      </a:lnTo>
                      <a:lnTo>
                        <a:pt x="3" y="179"/>
                      </a:lnTo>
                      <a:lnTo>
                        <a:pt x="4" y="178"/>
                      </a:lnTo>
                      <a:lnTo>
                        <a:pt x="4" y="179"/>
                      </a:lnTo>
                      <a:lnTo>
                        <a:pt x="4" y="178"/>
                      </a:lnTo>
                      <a:lnTo>
                        <a:pt x="5" y="178"/>
                      </a:lnTo>
                      <a:lnTo>
                        <a:pt x="6" y="178"/>
                      </a:lnTo>
                      <a:lnTo>
                        <a:pt x="7" y="177"/>
                      </a:lnTo>
                      <a:lnTo>
                        <a:pt x="7" y="176"/>
                      </a:lnTo>
                      <a:lnTo>
                        <a:pt x="8" y="174"/>
                      </a:lnTo>
                      <a:lnTo>
                        <a:pt x="9" y="172"/>
                      </a:lnTo>
                      <a:lnTo>
                        <a:pt x="9" y="168"/>
                      </a:lnTo>
                      <a:lnTo>
                        <a:pt x="10" y="163"/>
                      </a:lnTo>
                      <a:lnTo>
                        <a:pt x="11" y="157"/>
                      </a:lnTo>
                      <a:lnTo>
                        <a:pt x="11" y="149"/>
                      </a:lnTo>
                      <a:lnTo>
                        <a:pt x="12" y="138"/>
                      </a:lnTo>
                      <a:lnTo>
                        <a:pt x="13" y="125"/>
                      </a:lnTo>
                      <a:lnTo>
                        <a:pt x="13" y="111"/>
                      </a:lnTo>
                      <a:lnTo>
                        <a:pt x="14" y="94"/>
                      </a:lnTo>
                      <a:lnTo>
                        <a:pt x="15" y="77"/>
                      </a:lnTo>
                      <a:lnTo>
                        <a:pt x="15" y="59"/>
                      </a:lnTo>
                      <a:lnTo>
                        <a:pt x="16" y="42"/>
                      </a:lnTo>
                      <a:lnTo>
                        <a:pt x="17" y="27"/>
                      </a:lnTo>
                      <a:lnTo>
                        <a:pt x="17" y="14"/>
                      </a:lnTo>
                      <a:lnTo>
                        <a:pt x="18" y="5"/>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7" name="Freeform 1593"/>
                <p:cNvSpPr>
                  <a:spLocks/>
                </p:cNvSpPr>
                <p:nvPr/>
              </p:nvSpPr>
              <p:spPr bwMode="auto">
                <a:xfrm>
                  <a:off x="2721" y="2127"/>
                  <a:ext cx="1" cy="12"/>
                </a:xfrm>
                <a:custGeom>
                  <a:avLst/>
                  <a:gdLst>
                    <a:gd name="T0" fmla="*/ 0 w 1"/>
                    <a:gd name="T1" fmla="*/ 0 h 13"/>
                    <a:gd name="T2" fmla="*/ 1 w 1"/>
                    <a:gd name="T3" fmla="*/ 5 h 13"/>
                    <a:gd name="T4" fmla="*/ 1 w 1"/>
                    <a:gd name="T5" fmla="*/ 6 h 13"/>
                    <a:gd name="T6" fmla="*/ 1 w 1"/>
                    <a:gd name="T7" fmla="*/ 5 h 1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3">
                      <a:moveTo>
                        <a:pt x="0" y="0"/>
                      </a:moveTo>
                      <a:lnTo>
                        <a:pt x="1" y="5"/>
                      </a:lnTo>
                      <a:lnTo>
                        <a:pt x="1" y="13"/>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8" name="Freeform 1594"/>
                <p:cNvSpPr>
                  <a:spLocks/>
                </p:cNvSpPr>
                <p:nvPr/>
              </p:nvSpPr>
              <p:spPr bwMode="auto">
                <a:xfrm>
                  <a:off x="2722" y="2139"/>
                  <a:ext cx="2" cy="41"/>
                </a:xfrm>
                <a:custGeom>
                  <a:avLst/>
                  <a:gdLst>
                    <a:gd name="T0" fmla="*/ 0 w 2"/>
                    <a:gd name="T1" fmla="*/ 0 h 42"/>
                    <a:gd name="T2" fmla="*/ 1 w 2"/>
                    <a:gd name="T3" fmla="*/ 12 h 42"/>
                    <a:gd name="T4" fmla="*/ 2 w 2"/>
                    <a:gd name="T5" fmla="*/ 21 h 42"/>
                    <a:gd name="T6" fmla="*/ 2 w 2"/>
                    <a:gd name="T7" fmla="*/ 33 h 42"/>
                    <a:gd name="T8" fmla="*/ 2 w 2"/>
                    <a:gd name="T9" fmla="*/ 21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2">
                      <a:moveTo>
                        <a:pt x="0" y="0"/>
                      </a:moveTo>
                      <a:lnTo>
                        <a:pt x="1" y="12"/>
                      </a:lnTo>
                      <a:lnTo>
                        <a:pt x="2" y="26"/>
                      </a:lnTo>
                      <a:lnTo>
                        <a:pt x="2" y="42"/>
                      </a:lnTo>
                      <a:lnTo>
                        <a:pt x="2" y="2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39" name="Freeform 1595"/>
                <p:cNvSpPr>
                  <a:spLocks/>
                </p:cNvSpPr>
                <p:nvPr/>
              </p:nvSpPr>
              <p:spPr bwMode="auto">
                <a:xfrm>
                  <a:off x="2724" y="2180"/>
                  <a:ext cx="1" cy="45"/>
                </a:xfrm>
                <a:custGeom>
                  <a:avLst/>
                  <a:gdLst>
                    <a:gd name="T0" fmla="*/ 0 w 2"/>
                    <a:gd name="T1" fmla="*/ 0 h 47"/>
                    <a:gd name="T2" fmla="*/ 1 w 2"/>
                    <a:gd name="T3" fmla="*/ 11 h 47"/>
                    <a:gd name="T4" fmla="*/ 1 w 2"/>
                    <a:gd name="T5" fmla="*/ 23 h 47"/>
                    <a:gd name="T6" fmla="*/ 1 w 2"/>
                    <a:gd name="T7" fmla="*/ 32 h 47"/>
                    <a:gd name="T8" fmla="*/ 1 w 2"/>
                    <a:gd name="T9" fmla="*/ 23 h 4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7">
                      <a:moveTo>
                        <a:pt x="0" y="0"/>
                      </a:moveTo>
                      <a:lnTo>
                        <a:pt x="1" y="16"/>
                      </a:lnTo>
                      <a:lnTo>
                        <a:pt x="2" y="32"/>
                      </a:lnTo>
                      <a:lnTo>
                        <a:pt x="2" y="47"/>
                      </a:lnTo>
                      <a:lnTo>
                        <a:pt x="2" y="3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0" name="Freeform 1596"/>
                <p:cNvSpPr>
                  <a:spLocks/>
                </p:cNvSpPr>
                <p:nvPr/>
              </p:nvSpPr>
              <p:spPr bwMode="auto">
                <a:xfrm>
                  <a:off x="2725" y="2225"/>
                  <a:ext cx="2" cy="32"/>
                </a:xfrm>
                <a:custGeom>
                  <a:avLst/>
                  <a:gdLst>
                    <a:gd name="T0" fmla="*/ 0 w 2"/>
                    <a:gd name="T1" fmla="*/ 0 h 33"/>
                    <a:gd name="T2" fmla="*/ 1 w 2"/>
                    <a:gd name="T3" fmla="*/ 14 h 33"/>
                    <a:gd name="T4" fmla="*/ 2 w 2"/>
                    <a:gd name="T5" fmla="*/ 16 h 33"/>
                    <a:gd name="T6" fmla="*/ 2 w 2"/>
                    <a:gd name="T7" fmla="*/ 24 h 33"/>
                    <a:gd name="T8" fmla="*/ 2 w 2"/>
                    <a:gd name="T9" fmla="*/ 16 h 3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3">
                      <a:moveTo>
                        <a:pt x="0" y="0"/>
                      </a:moveTo>
                      <a:lnTo>
                        <a:pt x="1" y="14"/>
                      </a:lnTo>
                      <a:lnTo>
                        <a:pt x="2" y="25"/>
                      </a:lnTo>
                      <a:lnTo>
                        <a:pt x="2" y="33"/>
                      </a:lnTo>
                      <a:lnTo>
                        <a:pt x="2" y="2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1" name="Freeform 1597"/>
                <p:cNvSpPr>
                  <a:spLocks/>
                </p:cNvSpPr>
                <p:nvPr/>
              </p:nvSpPr>
              <p:spPr bwMode="auto">
                <a:xfrm>
                  <a:off x="2727" y="2214"/>
                  <a:ext cx="11" cy="52"/>
                </a:xfrm>
                <a:custGeom>
                  <a:avLst/>
                  <a:gdLst>
                    <a:gd name="T0" fmla="*/ 0 w 11"/>
                    <a:gd name="T1" fmla="*/ 33 h 54"/>
                    <a:gd name="T2" fmla="*/ 1 w 11"/>
                    <a:gd name="T3" fmla="*/ 36 h 54"/>
                    <a:gd name="T4" fmla="*/ 2 w 11"/>
                    <a:gd name="T5" fmla="*/ 37 h 54"/>
                    <a:gd name="T6" fmla="*/ 2 w 11"/>
                    <a:gd name="T7" fmla="*/ 38 h 54"/>
                    <a:gd name="T8" fmla="*/ 2 w 11"/>
                    <a:gd name="T9" fmla="*/ 37 h 54"/>
                    <a:gd name="T10" fmla="*/ 3 w 11"/>
                    <a:gd name="T11" fmla="*/ 37 h 54"/>
                    <a:gd name="T12" fmla="*/ 4 w 11"/>
                    <a:gd name="T13" fmla="*/ 35 h 54"/>
                    <a:gd name="T14" fmla="*/ 4 w 11"/>
                    <a:gd name="T15" fmla="*/ 35 h 54"/>
                    <a:gd name="T16" fmla="*/ 4 w 11"/>
                    <a:gd name="T17" fmla="*/ 33 h 54"/>
                    <a:gd name="T18" fmla="*/ 5 w 11"/>
                    <a:gd name="T19" fmla="*/ 28 h 54"/>
                    <a:gd name="T20" fmla="*/ 6 w 11"/>
                    <a:gd name="T21" fmla="*/ 21 h 54"/>
                    <a:gd name="T22" fmla="*/ 6 w 11"/>
                    <a:gd name="T23" fmla="*/ 21 h 54"/>
                    <a:gd name="T24" fmla="*/ 6 w 11"/>
                    <a:gd name="T25" fmla="*/ 14 h 54"/>
                    <a:gd name="T26" fmla="*/ 7 w 11"/>
                    <a:gd name="T27" fmla="*/ 13 h 54"/>
                    <a:gd name="T28" fmla="*/ 8 w 11"/>
                    <a:gd name="T29" fmla="*/ 9 h 54"/>
                    <a:gd name="T30" fmla="*/ 8 w 11"/>
                    <a:gd name="T31" fmla="*/ 9 h 54"/>
                    <a:gd name="T32" fmla="*/ 8 w 11"/>
                    <a:gd name="T33" fmla="*/ 4 h 54"/>
                    <a:gd name="T34" fmla="*/ 9 w 11"/>
                    <a:gd name="T35" fmla="*/ 1 h 54"/>
                    <a:gd name="T36" fmla="*/ 9 w 11"/>
                    <a:gd name="T37" fmla="*/ 1 h 54"/>
                    <a:gd name="T38" fmla="*/ 9 w 11"/>
                    <a:gd name="T39" fmla="*/ 0 h 54"/>
                    <a:gd name="T40" fmla="*/ 10 w 11"/>
                    <a:gd name="T41" fmla="*/ 1 h 54"/>
                    <a:gd name="T42" fmla="*/ 11 w 11"/>
                    <a:gd name="T43" fmla="*/ 4 h 54"/>
                    <a:gd name="T44" fmla="*/ 11 w 11"/>
                    <a:gd name="T45" fmla="*/ 10 h 54"/>
                    <a:gd name="T46" fmla="*/ 11 w 11"/>
                    <a:gd name="T47" fmla="*/ 4 h 54"/>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54">
                      <a:moveTo>
                        <a:pt x="0" y="44"/>
                      </a:moveTo>
                      <a:lnTo>
                        <a:pt x="1" y="50"/>
                      </a:lnTo>
                      <a:lnTo>
                        <a:pt x="2" y="53"/>
                      </a:lnTo>
                      <a:lnTo>
                        <a:pt x="2" y="54"/>
                      </a:lnTo>
                      <a:lnTo>
                        <a:pt x="2" y="53"/>
                      </a:lnTo>
                      <a:lnTo>
                        <a:pt x="3" y="53"/>
                      </a:lnTo>
                      <a:lnTo>
                        <a:pt x="4" y="49"/>
                      </a:lnTo>
                      <a:lnTo>
                        <a:pt x="4" y="44"/>
                      </a:lnTo>
                      <a:lnTo>
                        <a:pt x="5" y="37"/>
                      </a:lnTo>
                      <a:lnTo>
                        <a:pt x="6" y="30"/>
                      </a:lnTo>
                      <a:lnTo>
                        <a:pt x="6" y="23"/>
                      </a:lnTo>
                      <a:lnTo>
                        <a:pt x="7" y="15"/>
                      </a:lnTo>
                      <a:lnTo>
                        <a:pt x="8" y="9"/>
                      </a:lnTo>
                      <a:lnTo>
                        <a:pt x="8" y="4"/>
                      </a:lnTo>
                      <a:lnTo>
                        <a:pt x="9" y="1"/>
                      </a:lnTo>
                      <a:lnTo>
                        <a:pt x="9" y="0"/>
                      </a:lnTo>
                      <a:lnTo>
                        <a:pt x="10" y="1"/>
                      </a:lnTo>
                      <a:lnTo>
                        <a:pt x="11" y="4"/>
                      </a:lnTo>
                      <a:lnTo>
                        <a:pt x="11" y="10"/>
                      </a:lnTo>
                      <a:lnTo>
                        <a:pt x="11"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2" name="Freeform 1598"/>
                <p:cNvSpPr>
                  <a:spLocks/>
                </p:cNvSpPr>
                <p:nvPr/>
              </p:nvSpPr>
              <p:spPr bwMode="auto">
                <a:xfrm>
                  <a:off x="2738" y="2224"/>
                  <a:ext cx="2" cy="21"/>
                </a:xfrm>
                <a:custGeom>
                  <a:avLst/>
                  <a:gdLst>
                    <a:gd name="T0" fmla="*/ 0 w 2"/>
                    <a:gd name="T1" fmla="*/ 0 h 22"/>
                    <a:gd name="T2" fmla="*/ 1 w 2"/>
                    <a:gd name="T3" fmla="*/ 6 h 22"/>
                    <a:gd name="T4" fmla="*/ 2 w 2"/>
                    <a:gd name="T5" fmla="*/ 11 h 22"/>
                    <a:gd name="T6" fmla="*/ 2 w 2"/>
                    <a:gd name="T7" fmla="*/ 13 h 22"/>
                    <a:gd name="T8" fmla="*/ 2 w 2"/>
                    <a:gd name="T9" fmla="*/ 11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2">
                      <a:moveTo>
                        <a:pt x="0" y="0"/>
                      </a:moveTo>
                      <a:lnTo>
                        <a:pt x="1" y="6"/>
                      </a:lnTo>
                      <a:lnTo>
                        <a:pt x="2" y="14"/>
                      </a:lnTo>
                      <a:lnTo>
                        <a:pt x="2" y="22"/>
                      </a:lnTo>
                      <a:lnTo>
                        <a:pt x="2" y="1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3" name="Freeform 1599"/>
                <p:cNvSpPr>
                  <a:spLocks/>
                </p:cNvSpPr>
                <p:nvPr/>
              </p:nvSpPr>
              <p:spPr bwMode="auto">
                <a:xfrm>
                  <a:off x="2740" y="2245"/>
                  <a:ext cx="2" cy="23"/>
                </a:xfrm>
                <a:custGeom>
                  <a:avLst/>
                  <a:gdLst>
                    <a:gd name="T0" fmla="*/ 0 w 2"/>
                    <a:gd name="T1" fmla="*/ 0 h 24"/>
                    <a:gd name="T2" fmla="*/ 1 w 2"/>
                    <a:gd name="T3" fmla="*/ 9 h 24"/>
                    <a:gd name="T4" fmla="*/ 2 w 2"/>
                    <a:gd name="T5" fmla="*/ 12 h 24"/>
                    <a:gd name="T6" fmla="*/ 2 w 2"/>
                    <a:gd name="T7" fmla="*/ 15 h 24"/>
                    <a:gd name="T8" fmla="*/ 2 w 2"/>
                    <a:gd name="T9" fmla="*/ 12 h 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4">
                      <a:moveTo>
                        <a:pt x="0" y="0"/>
                      </a:moveTo>
                      <a:lnTo>
                        <a:pt x="1" y="9"/>
                      </a:lnTo>
                      <a:lnTo>
                        <a:pt x="2" y="17"/>
                      </a:lnTo>
                      <a:lnTo>
                        <a:pt x="2" y="24"/>
                      </a:lnTo>
                      <a:lnTo>
                        <a:pt x="2" y="1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4" name="Freeform 1600"/>
                <p:cNvSpPr>
                  <a:spLocks/>
                </p:cNvSpPr>
                <p:nvPr/>
              </p:nvSpPr>
              <p:spPr bwMode="auto">
                <a:xfrm>
                  <a:off x="2742" y="2268"/>
                  <a:ext cx="2" cy="17"/>
                </a:xfrm>
                <a:custGeom>
                  <a:avLst/>
                  <a:gdLst>
                    <a:gd name="T0" fmla="*/ 0 w 2"/>
                    <a:gd name="T1" fmla="*/ 0 h 18"/>
                    <a:gd name="T2" fmla="*/ 1 w 2"/>
                    <a:gd name="T3" fmla="*/ 7 h 18"/>
                    <a:gd name="T4" fmla="*/ 2 w 2"/>
                    <a:gd name="T5" fmla="*/ 9 h 18"/>
                    <a:gd name="T6" fmla="*/ 2 w 2"/>
                    <a:gd name="T7" fmla="*/ 9 h 18"/>
                    <a:gd name="T8" fmla="*/ 2 w 2"/>
                    <a:gd name="T9" fmla="*/ 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8">
                      <a:moveTo>
                        <a:pt x="0" y="0"/>
                      </a:moveTo>
                      <a:lnTo>
                        <a:pt x="1" y="7"/>
                      </a:lnTo>
                      <a:lnTo>
                        <a:pt x="2" y="13"/>
                      </a:lnTo>
                      <a:lnTo>
                        <a:pt x="2" y="18"/>
                      </a:lnTo>
                      <a:lnTo>
                        <a:pt x="2" y="1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5" name="Freeform 1601"/>
                <p:cNvSpPr>
                  <a:spLocks/>
                </p:cNvSpPr>
                <p:nvPr/>
              </p:nvSpPr>
              <p:spPr bwMode="auto">
                <a:xfrm>
                  <a:off x="2744" y="2285"/>
                  <a:ext cx="2" cy="8"/>
                </a:xfrm>
                <a:custGeom>
                  <a:avLst/>
                  <a:gdLst>
                    <a:gd name="T0" fmla="*/ 0 w 2"/>
                    <a:gd name="T1" fmla="*/ 0 h 8"/>
                    <a:gd name="T2" fmla="*/ 1 w 2"/>
                    <a:gd name="T3" fmla="*/ 3 h 8"/>
                    <a:gd name="T4" fmla="*/ 2 w 2"/>
                    <a:gd name="T5" fmla="*/ 6 h 8"/>
                    <a:gd name="T6" fmla="*/ 2 w 2"/>
                    <a:gd name="T7" fmla="*/ 8 h 8"/>
                    <a:gd name="T8" fmla="*/ 2 w 2"/>
                    <a:gd name="T9" fmla="*/ 6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3"/>
                      </a:lnTo>
                      <a:lnTo>
                        <a:pt x="2" y="6"/>
                      </a:lnTo>
                      <a:lnTo>
                        <a:pt x="2" y="8"/>
                      </a:lnTo>
                      <a:lnTo>
                        <a:pt x="2"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6" name="Freeform 1602"/>
                <p:cNvSpPr>
                  <a:spLocks/>
                </p:cNvSpPr>
                <p:nvPr/>
              </p:nvSpPr>
              <p:spPr bwMode="auto">
                <a:xfrm>
                  <a:off x="2746" y="2293"/>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7" name="Freeform 1603"/>
                <p:cNvSpPr>
                  <a:spLocks/>
                </p:cNvSpPr>
                <p:nvPr/>
              </p:nvSpPr>
              <p:spPr bwMode="auto">
                <a:xfrm>
                  <a:off x="2748" y="2297"/>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8" name="Freeform 1604"/>
                <p:cNvSpPr>
                  <a:spLocks/>
                </p:cNvSpPr>
                <p:nvPr/>
              </p:nvSpPr>
              <p:spPr bwMode="auto">
                <a:xfrm>
                  <a:off x="2749" y="2298"/>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49" name="Freeform 1605"/>
                <p:cNvSpPr>
                  <a:spLocks/>
                </p:cNvSpPr>
                <p:nvPr/>
              </p:nvSpPr>
              <p:spPr bwMode="auto">
                <a:xfrm>
                  <a:off x="2751" y="229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0" name="Freeform 1606"/>
                <p:cNvSpPr>
                  <a:spLocks/>
                </p:cNvSpPr>
                <p:nvPr/>
              </p:nvSpPr>
              <p:spPr bwMode="auto">
                <a:xfrm>
                  <a:off x="2752" y="2299"/>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1" name="Freeform 1607"/>
                <p:cNvSpPr>
                  <a:spLocks/>
                </p:cNvSpPr>
                <p:nvPr/>
              </p:nvSpPr>
              <p:spPr bwMode="auto">
                <a:xfrm>
                  <a:off x="2758" y="229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2" name="Freeform 1608"/>
                <p:cNvSpPr>
                  <a:spLocks/>
                </p:cNvSpPr>
                <p:nvPr/>
              </p:nvSpPr>
              <p:spPr bwMode="auto">
                <a:xfrm>
                  <a:off x="2762"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3" name="Freeform 1609"/>
                <p:cNvSpPr>
                  <a:spLocks/>
                </p:cNvSpPr>
                <p:nvPr/>
              </p:nvSpPr>
              <p:spPr bwMode="auto">
                <a:xfrm>
                  <a:off x="2764" y="2299"/>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4" name="Freeform 1610"/>
                <p:cNvSpPr>
                  <a:spLocks/>
                </p:cNvSpPr>
                <p:nvPr/>
              </p:nvSpPr>
              <p:spPr bwMode="auto">
                <a:xfrm>
                  <a:off x="2767" y="2299"/>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5" name="Freeform 1611"/>
                <p:cNvSpPr>
                  <a:spLocks/>
                </p:cNvSpPr>
                <p:nvPr/>
              </p:nvSpPr>
              <p:spPr bwMode="auto">
                <a:xfrm>
                  <a:off x="2773" y="2299"/>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6" name="Freeform 1612"/>
                <p:cNvSpPr>
                  <a:spLocks/>
                </p:cNvSpPr>
                <p:nvPr/>
              </p:nvSpPr>
              <p:spPr bwMode="auto">
                <a:xfrm>
                  <a:off x="2776"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7" name="Freeform 1613"/>
                <p:cNvSpPr>
                  <a:spLocks/>
                </p:cNvSpPr>
                <p:nvPr/>
              </p:nvSpPr>
              <p:spPr bwMode="auto">
                <a:xfrm>
                  <a:off x="2778" y="2299"/>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8" name="Freeform 1614"/>
                <p:cNvSpPr>
                  <a:spLocks/>
                </p:cNvSpPr>
                <p:nvPr/>
              </p:nvSpPr>
              <p:spPr bwMode="auto">
                <a:xfrm>
                  <a:off x="2781" y="2299"/>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59" name="Freeform 1615"/>
                <p:cNvSpPr>
                  <a:spLocks/>
                </p:cNvSpPr>
                <p:nvPr/>
              </p:nvSpPr>
              <p:spPr bwMode="auto">
                <a:xfrm>
                  <a:off x="2787"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0" name="Freeform 1616"/>
                <p:cNvSpPr>
                  <a:spLocks/>
                </p:cNvSpPr>
                <p:nvPr/>
              </p:nvSpPr>
              <p:spPr bwMode="auto">
                <a:xfrm>
                  <a:off x="2789"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1" name="Freeform 1617"/>
                <p:cNvSpPr>
                  <a:spLocks/>
                </p:cNvSpPr>
                <p:nvPr/>
              </p:nvSpPr>
              <p:spPr bwMode="auto">
                <a:xfrm>
                  <a:off x="2791" y="2299"/>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2" name="Freeform 1618"/>
                <p:cNvSpPr>
                  <a:spLocks/>
                </p:cNvSpPr>
                <p:nvPr/>
              </p:nvSpPr>
              <p:spPr bwMode="auto">
                <a:xfrm>
                  <a:off x="2793" y="2299"/>
                  <a:ext cx="6"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1 h 1"/>
                    <a:gd name="T12" fmla="*/ 3 w 7"/>
                    <a:gd name="T13" fmla="*/ 1 h 1"/>
                    <a:gd name="T14" fmla="*/ 3 w 7"/>
                    <a:gd name="T15" fmla="*/ 1 h 1"/>
                    <a:gd name="T16" fmla="*/ 3 w 7"/>
                    <a:gd name="T17" fmla="*/ 1 h 1"/>
                    <a:gd name="T18" fmla="*/ 3 w 7"/>
                    <a:gd name="T19" fmla="*/ 0 h 1"/>
                    <a:gd name="T20" fmla="*/ 3 w 7"/>
                    <a:gd name="T21" fmla="*/ 1 h 1"/>
                    <a:gd name="T22" fmla="*/ 3 w 7"/>
                    <a:gd name="T23" fmla="*/ 0 h 1"/>
                    <a:gd name="T24" fmla="*/ 3 w 7"/>
                    <a:gd name="T25" fmla="*/ 1 h 1"/>
                    <a:gd name="T26" fmla="*/ 3 w 7"/>
                    <a:gd name="T27" fmla="*/ 0 h 1"/>
                    <a:gd name="T28" fmla="*/ 3 w 7"/>
                    <a:gd name="T29" fmla="*/ 1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1"/>
                      </a:lnTo>
                      <a:lnTo>
                        <a:pt x="4" y="1"/>
                      </a:lnTo>
                      <a:lnTo>
                        <a:pt x="5" y="0"/>
                      </a:lnTo>
                      <a:lnTo>
                        <a:pt x="5" y="1"/>
                      </a:lnTo>
                      <a:lnTo>
                        <a:pt x="5" y="0"/>
                      </a:lnTo>
                      <a:lnTo>
                        <a:pt x="6" y="1"/>
                      </a:lnTo>
                      <a:lnTo>
                        <a:pt x="7" y="0"/>
                      </a:lnTo>
                      <a:lnTo>
                        <a:pt x="7" y="1"/>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3" name="Freeform 1619"/>
                <p:cNvSpPr>
                  <a:spLocks/>
                </p:cNvSpPr>
                <p:nvPr/>
              </p:nvSpPr>
              <p:spPr bwMode="auto">
                <a:xfrm>
                  <a:off x="2799" y="2299"/>
                  <a:ext cx="11" cy="1"/>
                </a:xfrm>
                <a:custGeom>
                  <a:avLst/>
                  <a:gdLst>
                    <a:gd name="T0" fmla="*/ 0 w 11"/>
                    <a:gd name="T1" fmla="*/ 1 h 1"/>
                    <a:gd name="T2" fmla="*/ 1 w 11"/>
                    <a:gd name="T3" fmla="*/ 1 h 1"/>
                    <a:gd name="T4" fmla="*/ 2 w 11"/>
                    <a:gd name="T5" fmla="*/ 0 h 1"/>
                    <a:gd name="T6" fmla="*/ 2 w 11"/>
                    <a:gd name="T7" fmla="*/ 1 h 1"/>
                    <a:gd name="T8" fmla="*/ 2 w 11"/>
                    <a:gd name="T9" fmla="*/ 0 h 1"/>
                    <a:gd name="T10" fmla="*/ 3 w 11"/>
                    <a:gd name="T11" fmla="*/ 1 h 1"/>
                    <a:gd name="T12" fmla="*/ 4 w 11"/>
                    <a:gd name="T13" fmla="*/ 1 h 1"/>
                    <a:gd name="T14" fmla="*/ 4 w 11"/>
                    <a:gd name="T15" fmla="*/ 1 h 1"/>
                    <a:gd name="T16" fmla="*/ 4 w 11"/>
                    <a:gd name="T17" fmla="*/ 0 h 1"/>
                    <a:gd name="T18" fmla="*/ 5 w 11"/>
                    <a:gd name="T19" fmla="*/ 0 h 1"/>
                    <a:gd name="T20" fmla="*/ 6 w 11"/>
                    <a:gd name="T21" fmla="*/ 1 h 1"/>
                    <a:gd name="T22" fmla="*/ 6 w 11"/>
                    <a:gd name="T23" fmla="*/ 1 h 1"/>
                    <a:gd name="T24" fmla="*/ 6 w 11"/>
                    <a:gd name="T25" fmla="*/ 1 h 1"/>
                    <a:gd name="T26" fmla="*/ 7 w 11"/>
                    <a:gd name="T27" fmla="*/ 0 h 1"/>
                    <a:gd name="T28" fmla="*/ 8 w 11"/>
                    <a:gd name="T29" fmla="*/ 1 h 1"/>
                    <a:gd name="T30" fmla="*/ 8 w 11"/>
                    <a:gd name="T31" fmla="*/ 1 h 1"/>
                    <a:gd name="T32" fmla="*/ 8 w 11"/>
                    <a:gd name="T33" fmla="*/ 1 h 1"/>
                    <a:gd name="T34" fmla="*/ 9 w 11"/>
                    <a:gd name="T35" fmla="*/ 0 h 1"/>
                    <a:gd name="T36" fmla="*/ 10 w 11"/>
                    <a:gd name="T37" fmla="*/ 1 h 1"/>
                    <a:gd name="T38" fmla="*/ 10 w 11"/>
                    <a:gd name="T39" fmla="*/ 1 h 1"/>
                    <a:gd name="T40" fmla="*/ 10 w 11"/>
                    <a:gd name="T41" fmla="*/ 1 h 1"/>
                    <a:gd name="T42" fmla="*/ 11 w 11"/>
                    <a:gd name="T43" fmla="*/ 1 h 1"/>
                    <a:gd name="T44" fmla="*/ 11 w 11"/>
                    <a:gd name="T45" fmla="*/ 1 h 1"/>
                    <a:gd name="T46" fmla="*/ 11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1"/>
                      </a:moveTo>
                      <a:lnTo>
                        <a:pt x="1" y="1"/>
                      </a:lnTo>
                      <a:lnTo>
                        <a:pt x="2" y="0"/>
                      </a:lnTo>
                      <a:lnTo>
                        <a:pt x="2" y="1"/>
                      </a:lnTo>
                      <a:lnTo>
                        <a:pt x="2" y="0"/>
                      </a:lnTo>
                      <a:lnTo>
                        <a:pt x="3" y="1"/>
                      </a:lnTo>
                      <a:lnTo>
                        <a:pt x="4" y="1"/>
                      </a:lnTo>
                      <a:lnTo>
                        <a:pt x="4" y="0"/>
                      </a:lnTo>
                      <a:lnTo>
                        <a:pt x="5" y="0"/>
                      </a:lnTo>
                      <a:lnTo>
                        <a:pt x="6" y="1"/>
                      </a:lnTo>
                      <a:lnTo>
                        <a:pt x="7" y="0"/>
                      </a:lnTo>
                      <a:lnTo>
                        <a:pt x="8" y="1"/>
                      </a:lnTo>
                      <a:lnTo>
                        <a:pt x="9" y="0"/>
                      </a:lnTo>
                      <a:lnTo>
                        <a:pt x="10" y="1"/>
                      </a:lnTo>
                      <a:lnTo>
                        <a:pt x="11" y="1"/>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4" name="Freeform 1620"/>
                <p:cNvSpPr>
                  <a:spLocks/>
                </p:cNvSpPr>
                <p:nvPr/>
              </p:nvSpPr>
              <p:spPr bwMode="auto">
                <a:xfrm>
                  <a:off x="2810" y="2299"/>
                  <a:ext cx="6" cy="1"/>
                </a:xfrm>
                <a:custGeom>
                  <a:avLst/>
                  <a:gdLst>
                    <a:gd name="T0" fmla="*/ 0 w 6"/>
                    <a:gd name="T1" fmla="*/ 1 h 1"/>
                    <a:gd name="T2" fmla="*/ 1 w 6"/>
                    <a:gd name="T3" fmla="*/ 1 h 1"/>
                    <a:gd name="T4" fmla="*/ 2 w 6"/>
                    <a:gd name="T5" fmla="*/ 0 h 1"/>
                    <a:gd name="T6" fmla="*/ 2 w 6"/>
                    <a:gd name="T7" fmla="*/ 1 h 1"/>
                    <a:gd name="T8" fmla="*/ 2 w 6"/>
                    <a:gd name="T9" fmla="*/ 0 h 1"/>
                    <a:gd name="T10" fmla="*/ 3 w 6"/>
                    <a:gd name="T11" fmla="*/ 0 h 1"/>
                    <a:gd name="T12" fmla="*/ 4 w 6"/>
                    <a:gd name="T13" fmla="*/ 1 h 1"/>
                    <a:gd name="T14" fmla="*/ 4 w 6"/>
                    <a:gd name="T15" fmla="*/ 1 h 1"/>
                    <a:gd name="T16" fmla="*/ 4 w 6"/>
                    <a:gd name="T17" fmla="*/ 1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0"/>
                      </a:lnTo>
                      <a:lnTo>
                        <a:pt x="2" y="1"/>
                      </a:lnTo>
                      <a:lnTo>
                        <a:pt x="2" y="0"/>
                      </a:lnTo>
                      <a:lnTo>
                        <a:pt x="3" y="0"/>
                      </a:lnTo>
                      <a:lnTo>
                        <a:pt x="4" y="1"/>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5" name="Freeform 1621"/>
                <p:cNvSpPr>
                  <a:spLocks/>
                </p:cNvSpPr>
                <p:nvPr/>
              </p:nvSpPr>
              <p:spPr bwMode="auto">
                <a:xfrm>
                  <a:off x="2816" y="2299"/>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6" name="Freeform 1622"/>
                <p:cNvSpPr>
                  <a:spLocks/>
                </p:cNvSpPr>
                <p:nvPr/>
              </p:nvSpPr>
              <p:spPr bwMode="auto">
                <a:xfrm>
                  <a:off x="2818" y="2300"/>
                  <a:ext cx="6"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7" name="Freeform 1623"/>
                <p:cNvSpPr>
                  <a:spLocks/>
                </p:cNvSpPr>
                <p:nvPr/>
              </p:nvSpPr>
              <p:spPr bwMode="auto">
                <a:xfrm>
                  <a:off x="2824" y="2299"/>
                  <a:ext cx="2" cy="1"/>
                </a:xfrm>
                <a:custGeom>
                  <a:avLst/>
                  <a:gdLst>
                    <a:gd name="T0" fmla="*/ 0 w 2"/>
                    <a:gd name="T1" fmla="*/ 1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8" name="Freeform 1624"/>
                <p:cNvSpPr>
                  <a:spLocks/>
                </p:cNvSpPr>
                <p:nvPr/>
              </p:nvSpPr>
              <p:spPr bwMode="auto">
                <a:xfrm>
                  <a:off x="2826" y="2299"/>
                  <a:ext cx="24" cy="1"/>
                </a:xfrm>
                <a:custGeom>
                  <a:avLst/>
                  <a:gdLst>
                    <a:gd name="T0" fmla="*/ 0 w 25"/>
                    <a:gd name="T1" fmla="*/ 1 h 1"/>
                    <a:gd name="T2" fmla="*/ 1 w 25"/>
                    <a:gd name="T3" fmla="*/ 1 h 1"/>
                    <a:gd name="T4" fmla="*/ 2 w 25"/>
                    <a:gd name="T5" fmla="*/ 1 h 1"/>
                    <a:gd name="T6" fmla="*/ 2 w 25"/>
                    <a:gd name="T7" fmla="*/ 1 h 1"/>
                    <a:gd name="T8" fmla="*/ 2 w 25"/>
                    <a:gd name="T9" fmla="*/ 0 h 1"/>
                    <a:gd name="T10" fmla="*/ 3 w 25"/>
                    <a:gd name="T11" fmla="*/ 1 h 1"/>
                    <a:gd name="T12" fmla="*/ 4 w 25"/>
                    <a:gd name="T13" fmla="*/ 1 h 1"/>
                    <a:gd name="T14" fmla="*/ 4 w 25"/>
                    <a:gd name="T15" fmla="*/ 1 h 1"/>
                    <a:gd name="T16" fmla="*/ 4 w 25"/>
                    <a:gd name="T17" fmla="*/ 1 h 1"/>
                    <a:gd name="T18" fmla="*/ 5 w 25"/>
                    <a:gd name="T19" fmla="*/ 1 h 1"/>
                    <a:gd name="T20" fmla="*/ 6 w 25"/>
                    <a:gd name="T21" fmla="*/ 1 h 1"/>
                    <a:gd name="T22" fmla="*/ 6 w 25"/>
                    <a:gd name="T23" fmla="*/ 1 h 1"/>
                    <a:gd name="T24" fmla="*/ 6 w 25"/>
                    <a:gd name="T25" fmla="*/ 1 h 1"/>
                    <a:gd name="T26" fmla="*/ 7 w 25"/>
                    <a:gd name="T27" fmla="*/ 1 h 1"/>
                    <a:gd name="T28" fmla="*/ 8 w 25"/>
                    <a:gd name="T29" fmla="*/ 1 h 1"/>
                    <a:gd name="T30" fmla="*/ 8 w 25"/>
                    <a:gd name="T31" fmla="*/ 1 h 1"/>
                    <a:gd name="T32" fmla="*/ 8 w 25"/>
                    <a:gd name="T33" fmla="*/ 1 h 1"/>
                    <a:gd name="T34" fmla="*/ 9 w 25"/>
                    <a:gd name="T35" fmla="*/ 1 h 1"/>
                    <a:gd name="T36" fmla="*/ 10 w 25"/>
                    <a:gd name="T37" fmla="*/ 1 h 1"/>
                    <a:gd name="T38" fmla="*/ 10 w 25"/>
                    <a:gd name="T39" fmla="*/ 1 h 1"/>
                    <a:gd name="T40" fmla="*/ 10 w 25"/>
                    <a:gd name="T41" fmla="*/ 1 h 1"/>
                    <a:gd name="T42" fmla="*/ 11 w 25"/>
                    <a:gd name="T43" fmla="*/ 1 h 1"/>
                    <a:gd name="T44" fmla="*/ 12 w 25"/>
                    <a:gd name="T45" fmla="*/ 1 h 1"/>
                    <a:gd name="T46" fmla="*/ 12 w 25"/>
                    <a:gd name="T47" fmla="*/ 1 h 1"/>
                    <a:gd name="T48" fmla="*/ 12 w 25"/>
                    <a:gd name="T49" fmla="*/ 1 h 1"/>
                    <a:gd name="T50" fmla="*/ 12 w 25"/>
                    <a:gd name="T51" fmla="*/ 1 h 1"/>
                    <a:gd name="T52" fmla="*/ 12 w 25"/>
                    <a:gd name="T53" fmla="*/ 1 h 1"/>
                    <a:gd name="T54" fmla="*/ 12 w 25"/>
                    <a:gd name="T55" fmla="*/ 1 h 1"/>
                    <a:gd name="T56" fmla="*/ 12 w 25"/>
                    <a:gd name="T57" fmla="*/ 1 h 1"/>
                    <a:gd name="T58" fmla="*/ 12 w 25"/>
                    <a:gd name="T59" fmla="*/ 1 h 1"/>
                    <a:gd name="T60" fmla="*/ 12 w 25"/>
                    <a:gd name="T61" fmla="*/ 1 h 1"/>
                    <a:gd name="T62" fmla="*/ 12 w 25"/>
                    <a:gd name="T63" fmla="*/ 1 h 1"/>
                    <a:gd name="T64" fmla="*/ 12 w 25"/>
                    <a:gd name="T65" fmla="*/ 1 h 1"/>
                    <a:gd name="T66" fmla="*/ 12 w 25"/>
                    <a:gd name="T67" fmla="*/ 1 h 1"/>
                    <a:gd name="T68" fmla="*/ 12 w 25"/>
                    <a:gd name="T69" fmla="*/ 1 h 1"/>
                    <a:gd name="T70" fmla="*/ 12 w 25"/>
                    <a:gd name="T71" fmla="*/ 1 h 1"/>
                    <a:gd name="T72" fmla="*/ 12 w 25"/>
                    <a:gd name="T73" fmla="*/ 1 h 1"/>
                    <a:gd name="T74" fmla="*/ 12 w 25"/>
                    <a:gd name="T75" fmla="*/ 1 h 1"/>
                    <a:gd name="T76" fmla="*/ 12 w 25"/>
                    <a:gd name="T77" fmla="*/ 1 h 1"/>
                    <a:gd name="T78" fmla="*/ 12 w 25"/>
                    <a:gd name="T79" fmla="*/ 1 h 1"/>
                    <a:gd name="T80" fmla="*/ 12 w 25"/>
                    <a:gd name="T81" fmla="*/ 1 h 1"/>
                    <a:gd name="T82" fmla="*/ 12 w 25"/>
                    <a:gd name="T83" fmla="*/ 1 h 1"/>
                    <a:gd name="T84" fmla="*/ 12 w 25"/>
                    <a:gd name="T85" fmla="*/ 1 h 1"/>
                    <a:gd name="T86" fmla="*/ 12 w 25"/>
                    <a:gd name="T87" fmla="*/ 1 h 1"/>
                    <a:gd name="T88" fmla="*/ 13 w 25"/>
                    <a:gd name="T89" fmla="*/ 1 h 1"/>
                    <a:gd name="T90" fmla="*/ 14 w 25"/>
                    <a:gd name="T91" fmla="*/ 1 h 1"/>
                    <a:gd name="T92" fmla="*/ 14 w 25"/>
                    <a:gd name="T93" fmla="*/ 1 h 1"/>
                    <a:gd name="T94" fmla="*/ 14 w 25"/>
                    <a:gd name="T95" fmla="*/ 1 h 1"/>
                    <a:gd name="T96" fmla="*/ 15 w 25"/>
                    <a:gd name="T97" fmla="*/ 1 h 1"/>
                    <a:gd name="T98" fmla="*/ 16 w 25"/>
                    <a:gd name="T99" fmla="*/ 1 h 1"/>
                    <a:gd name="T100" fmla="*/ 16 w 25"/>
                    <a:gd name="T101" fmla="*/ 1 h 1"/>
                    <a:gd name="T102" fmla="*/ 16 w 25"/>
                    <a:gd name="T103" fmla="*/ 1 h 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 h="1">
                      <a:moveTo>
                        <a:pt x="0" y="1"/>
                      </a:moveTo>
                      <a:lnTo>
                        <a:pt x="1" y="1"/>
                      </a:lnTo>
                      <a:lnTo>
                        <a:pt x="2" y="1"/>
                      </a:lnTo>
                      <a:lnTo>
                        <a:pt x="2" y="0"/>
                      </a:lnTo>
                      <a:lnTo>
                        <a:pt x="3" y="1"/>
                      </a:lnTo>
                      <a:lnTo>
                        <a:pt x="4" y="1"/>
                      </a:lnTo>
                      <a:lnTo>
                        <a:pt x="5" y="1"/>
                      </a:lnTo>
                      <a:lnTo>
                        <a:pt x="6" y="1"/>
                      </a:lnTo>
                      <a:lnTo>
                        <a:pt x="7" y="1"/>
                      </a:lnTo>
                      <a:lnTo>
                        <a:pt x="8" y="1"/>
                      </a:lnTo>
                      <a:lnTo>
                        <a:pt x="9" y="1"/>
                      </a:lnTo>
                      <a:lnTo>
                        <a:pt x="10" y="1"/>
                      </a:lnTo>
                      <a:lnTo>
                        <a:pt x="11" y="1"/>
                      </a:lnTo>
                      <a:lnTo>
                        <a:pt x="12" y="1"/>
                      </a:lnTo>
                      <a:lnTo>
                        <a:pt x="13" y="1"/>
                      </a:lnTo>
                      <a:lnTo>
                        <a:pt x="14" y="1"/>
                      </a:lnTo>
                      <a:lnTo>
                        <a:pt x="15" y="1"/>
                      </a:lnTo>
                      <a:lnTo>
                        <a:pt x="16" y="1"/>
                      </a:lnTo>
                      <a:lnTo>
                        <a:pt x="17" y="1"/>
                      </a:lnTo>
                      <a:lnTo>
                        <a:pt x="18" y="1"/>
                      </a:lnTo>
                      <a:lnTo>
                        <a:pt x="19" y="1"/>
                      </a:lnTo>
                      <a:lnTo>
                        <a:pt x="20" y="1"/>
                      </a:lnTo>
                      <a:lnTo>
                        <a:pt x="21" y="1"/>
                      </a:lnTo>
                      <a:lnTo>
                        <a:pt x="22" y="1"/>
                      </a:lnTo>
                      <a:lnTo>
                        <a:pt x="23" y="1"/>
                      </a:lnTo>
                      <a:lnTo>
                        <a:pt x="24" y="1"/>
                      </a:lnTo>
                      <a:lnTo>
                        <a:pt x="25"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69" name="Freeform 1625"/>
                <p:cNvSpPr>
                  <a:spLocks/>
                </p:cNvSpPr>
                <p:nvPr/>
              </p:nvSpPr>
              <p:spPr bwMode="auto">
                <a:xfrm>
                  <a:off x="2850" y="2300"/>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0" name="Freeform 1626"/>
                <p:cNvSpPr>
                  <a:spLocks/>
                </p:cNvSpPr>
                <p:nvPr/>
              </p:nvSpPr>
              <p:spPr bwMode="auto">
                <a:xfrm>
                  <a:off x="2859"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1" name="Freeform 1627"/>
                <p:cNvSpPr>
                  <a:spLocks/>
                </p:cNvSpPr>
                <p:nvPr/>
              </p:nvSpPr>
              <p:spPr bwMode="auto">
                <a:xfrm>
                  <a:off x="2861"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2" name="Freeform 1628"/>
                <p:cNvSpPr>
                  <a:spLocks/>
                </p:cNvSpPr>
                <p:nvPr/>
              </p:nvSpPr>
              <p:spPr bwMode="auto">
                <a:xfrm>
                  <a:off x="2863" y="2300"/>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3" name="Freeform 1629"/>
                <p:cNvSpPr>
                  <a:spLocks/>
                </p:cNvSpPr>
                <p:nvPr/>
              </p:nvSpPr>
              <p:spPr bwMode="auto">
                <a:xfrm>
                  <a:off x="2869" y="2300"/>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4" name="Freeform 1630"/>
                <p:cNvSpPr>
                  <a:spLocks/>
                </p:cNvSpPr>
                <p:nvPr/>
              </p:nvSpPr>
              <p:spPr bwMode="auto">
                <a:xfrm>
                  <a:off x="2871"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5" name="Freeform 1631"/>
                <p:cNvSpPr>
                  <a:spLocks/>
                </p:cNvSpPr>
                <p:nvPr/>
              </p:nvSpPr>
              <p:spPr bwMode="auto">
                <a:xfrm>
                  <a:off x="2875"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6" name="Freeform 1632"/>
                <p:cNvSpPr>
                  <a:spLocks/>
                </p:cNvSpPr>
                <p:nvPr/>
              </p:nvSpPr>
              <p:spPr bwMode="auto">
                <a:xfrm>
                  <a:off x="2877" y="2300"/>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7" name="Freeform 1633"/>
                <p:cNvSpPr>
                  <a:spLocks/>
                </p:cNvSpPr>
                <p:nvPr/>
              </p:nvSpPr>
              <p:spPr bwMode="auto">
                <a:xfrm>
                  <a:off x="2883" y="2300"/>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8" name="Freeform 1634"/>
                <p:cNvSpPr>
                  <a:spLocks/>
                </p:cNvSpPr>
                <p:nvPr/>
              </p:nvSpPr>
              <p:spPr bwMode="auto">
                <a:xfrm>
                  <a:off x="2888" y="2300"/>
                  <a:ext cx="14" cy="1"/>
                </a:xfrm>
                <a:custGeom>
                  <a:avLst/>
                  <a:gdLst>
                    <a:gd name="T0" fmla="*/ 0 w 15"/>
                    <a:gd name="T1" fmla="*/ 0 h 1"/>
                    <a:gd name="T2" fmla="*/ 1 w 15"/>
                    <a:gd name="T3" fmla="*/ 0 h 1"/>
                    <a:gd name="T4" fmla="*/ 2 w 15"/>
                    <a:gd name="T5" fmla="*/ 0 h 1"/>
                    <a:gd name="T6" fmla="*/ 2 w 15"/>
                    <a:gd name="T7" fmla="*/ 0 h 1"/>
                    <a:gd name="T8" fmla="*/ 2 w 15"/>
                    <a:gd name="T9" fmla="*/ 0 h 1"/>
                    <a:gd name="T10" fmla="*/ 3 w 15"/>
                    <a:gd name="T11" fmla="*/ 0 h 1"/>
                    <a:gd name="T12" fmla="*/ 4 w 15"/>
                    <a:gd name="T13" fmla="*/ 1 h 1"/>
                    <a:gd name="T14" fmla="*/ 4 w 15"/>
                    <a:gd name="T15" fmla="*/ 1 h 1"/>
                    <a:gd name="T16" fmla="*/ 4 w 15"/>
                    <a:gd name="T17" fmla="*/ 0 h 1"/>
                    <a:gd name="T18" fmla="*/ 5 w 15"/>
                    <a:gd name="T19" fmla="*/ 0 h 1"/>
                    <a:gd name="T20" fmla="*/ 6 w 15"/>
                    <a:gd name="T21" fmla="*/ 0 h 1"/>
                    <a:gd name="T22" fmla="*/ 6 w 15"/>
                    <a:gd name="T23" fmla="*/ 0 h 1"/>
                    <a:gd name="T24" fmla="*/ 6 w 15"/>
                    <a:gd name="T25" fmla="*/ 0 h 1"/>
                    <a:gd name="T26" fmla="*/ 7 w 15"/>
                    <a:gd name="T27" fmla="*/ 0 h 1"/>
                    <a:gd name="T28" fmla="*/ 7 w 15"/>
                    <a:gd name="T29" fmla="*/ 0 h 1"/>
                    <a:gd name="T30" fmla="*/ 7 w 15"/>
                    <a:gd name="T31" fmla="*/ 0 h 1"/>
                    <a:gd name="T32" fmla="*/ 7 w 15"/>
                    <a:gd name="T33" fmla="*/ 0 h 1"/>
                    <a:gd name="T34" fmla="*/ 7 w 15"/>
                    <a:gd name="T35" fmla="*/ 0 h 1"/>
                    <a:gd name="T36" fmla="*/ 7 w 15"/>
                    <a:gd name="T37" fmla="*/ 0 h 1"/>
                    <a:gd name="T38" fmla="*/ 7 w 15"/>
                    <a:gd name="T39" fmla="*/ 0 h 1"/>
                    <a:gd name="T40" fmla="*/ 7 w 15"/>
                    <a:gd name="T41" fmla="*/ 0 h 1"/>
                    <a:gd name="T42" fmla="*/ 7 w 15"/>
                    <a:gd name="T43" fmla="*/ 0 h 1"/>
                    <a:gd name="T44" fmla="*/ 7 w 15"/>
                    <a:gd name="T45" fmla="*/ 0 h 1"/>
                    <a:gd name="T46" fmla="*/ 7 w 15"/>
                    <a:gd name="T47" fmla="*/ 0 h 1"/>
                    <a:gd name="T48" fmla="*/ 7 w 15"/>
                    <a:gd name="T49" fmla="*/ 0 h 1"/>
                    <a:gd name="T50" fmla="*/ 7 w 15"/>
                    <a:gd name="T51" fmla="*/ 0 h 1"/>
                    <a:gd name="T52" fmla="*/ 7 w 15"/>
                    <a:gd name="T53" fmla="*/ 0 h 1"/>
                    <a:gd name="T54" fmla="*/ 7 w 15"/>
                    <a:gd name="T55" fmla="*/ 0 h 1"/>
                    <a:gd name="T56" fmla="*/ 7 w 15"/>
                    <a:gd name="T57" fmla="*/ 0 h 1"/>
                    <a:gd name="T58" fmla="*/ 7 w 15"/>
                    <a:gd name="T59" fmla="*/ 0 h 1"/>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5" h="1">
                      <a:moveTo>
                        <a:pt x="0" y="0"/>
                      </a:moveTo>
                      <a:lnTo>
                        <a:pt x="1" y="0"/>
                      </a:lnTo>
                      <a:lnTo>
                        <a:pt x="2" y="0"/>
                      </a:lnTo>
                      <a:lnTo>
                        <a:pt x="3" y="0"/>
                      </a:lnTo>
                      <a:lnTo>
                        <a:pt x="4" y="1"/>
                      </a:lnTo>
                      <a:lnTo>
                        <a:pt x="4" y="0"/>
                      </a:lnTo>
                      <a:lnTo>
                        <a:pt x="5" y="0"/>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79" name="Freeform 1635"/>
                <p:cNvSpPr>
                  <a:spLocks/>
                </p:cNvSpPr>
                <p:nvPr/>
              </p:nvSpPr>
              <p:spPr bwMode="auto">
                <a:xfrm>
                  <a:off x="2902" y="2300"/>
                  <a:ext cx="8" cy="1"/>
                </a:xfrm>
                <a:custGeom>
                  <a:avLst/>
                  <a:gdLst>
                    <a:gd name="T0" fmla="*/ 0 w 8"/>
                    <a:gd name="T1" fmla="*/ 0 h 1"/>
                    <a:gd name="T2" fmla="*/ 1 w 8"/>
                    <a:gd name="T3" fmla="*/ 1 h 1"/>
                    <a:gd name="T4" fmla="*/ 2 w 8"/>
                    <a:gd name="T5" fmla="*/ 1 h 1"/>
                    <a:gd name="T6" fmla="*/ 2 w 8"/>
                    <a:gd name="T7" fmla="*/ 1 h 1"/>
                    <a:gd name="T8" fmla="*/ 2 w 8"/>
                    <a:gd name="T9" fmla="*/ 1 h 1"/>
                    <a:gd name="T10" fmla="*/ 3 w 8"/>
                    <a:gd name="T11" fmla="*/ 1 h 1"/>
                    <a:gd name="T12" fmla="*/ 4 w 8"/>
                    <a:gd name="T13" fmla="*/ 1 h 1"/>
                    <a:gd name="T14" fmla="*/ 4 w 8"/>
                    <a:gd name="T15" fmla="*/ 1 h 1"/>
                    <a:gd name="T16" fmla="*/ 4 w 8"/>
                    <a:gd name="T17" fmla="*/ 1 h 1"/>
                    <a:gd name="T18" fmla="*/ 5 w 8"/>
                    <a:gd name="T19" fmla="*/ 0 h 1"/>
                    <a:gd name="T20" fmla="*/ 6 w 8"/>
                    <a:gd name="T21" fmla="*/ 0 h 1"/>
                    <a:gd name="T22" fmla="*/ 6 w 8"/>
                    <a:gd name="T23" fmla="*/ 0 h 1"/>
                    <a:gd name="T24" fmla="*/ 6 w 8"/>
                    <a:gd name="T25" fmla="*/ 0 h 1"/>
                    <a:gd name="T26" fmla="*/ 7 w 8"/>
                    <a:gd name="T27" fmla="*/ 0 h 1"/>
                    <a:gd name="T28" fmla="*/ 8 w 8"/>
                    <a:gd name="T29" fmla="*/ 0 h 1"/>
                    <a:gd name="T30" fmla="*/ 8 w 8"/>
                    <a:gd name="T31" fmla="*/ 0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1"/>
                      </a:lnTo>
                      <a:lnTo>
                        <a:pt x="2" y="1"/>
                      </a:lnTo>
                      <a:lnTo>
                        <a:pt x="3" y="1"/>
                      </a:lnTo>
                      <a:lnTo>
                        <a:pt x="4" y="1"/>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0" name="Freeform 1636"/>
                <p:cNvSpPr>
                  <a:spLocks/>
                </p:cNvSpPr>
                <p:nvPr/>
              </p:nvSpPr>
              <p:spPr bwMode="auto">
                <a:xfrm>
                  <a:off x="2910" y="2300"/>
                  <a:ext cx="10"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3 w 11"/>
                    <a:gd name="T13" fmla="*/ 1 h 1"/>
                    <a:gd name="T14" fmla="*/ 3 w 11"/>
                    <a:gd name="T15" fmla="*/ 0 h 1"/>
                    <a:gd name="T16" fmla="*/ 4 w 11"/>
                    <a:gd name="T17" fmla="*/ 0 h 1"/>
                    <a:gd name="T18" fmla="*/ 5 w 11"/>
                    <a:gd name="T19" fmla="*/ 0 h 1"/>
                    <a:gd name="T20" fmla="*/ 5 w 11"/>
                    <a:gd name="T21" fmla="*/ 1 h 1"/>
                    <a:gd name="T22" fmla="*/ 5 w 11"/>
                    <a:gd name="T23" fmla="*/ 0 h 1"/>
                    <a:gd name="T24" fmla="*/ 5 w 11"/>
                    <a:gd name="T25" fmla="*/ 0 h 1"/>
                    <a:gd name="T26" fmla="*/ 5 w 11"/>
                    <a:gd name="T27" fmla="*/ 1 h 1"/>
                    <a:gd name="T28" fmla="*/ 5 w 11"/>
                    <a:gd name="T29" fmla="*/ 1 h 1"/>
                    <a:gd name="T30" fmla="*/ 5 w 11"/>
                    <a:gd name="T31" fmla="*/ 1 h 1"/>
                    <a:gd name="T32" fmla="*/ 5 w 11"/>
                    <a:gd name="T33" fmla="*/ 0 h 1"/>
                    <a:gd name="T34" fmla="*/ 5 w 11"/>
                    <a:gd name="T35" fmla="*/ 1 h 1"/>
                    <a:gd name="T36" fmla="*/ 5 w 11"/>
                    <a:gd name="T37" fmla="*/ 1 h 1"/>
                    <a:gd name="T38" fmla="*/ 5 w 11"/>
                    <a:gd name="T39" fmla="*/ 1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3" y="1"/>
                      </a:lnTo>
                      <a:lnTo>
                        <a:pt x="3" y="0"/>
                      </a:lnTo>
                      <a:lnTo>
                        <a:pt x="4" y="0"/>
                      </a:lnTo>
                      <a:lnTo>
                        <a:pt x="5" y="0"/>
                      </a:lnTo>
                      <a:lnTo>
                        <a:pt x="5" y="1"/>
                      </a:lnTo>
                      <a:lnTo>
                        <a:pt x="5" y="0"/>
                      </a:lnTo>
                      <a:lnTo>
                        <a:pt x="6" y="0"/>
                      </a:lnTo>
                      <a:lnTo>
                        <a:pt x="7" y="1"/>
                      </a:lnTo>
                      <a:lnTo>
                        <a:pt x="8" y="0"/>
                      </a:lnTo>
                      <a:lnTo>
                        <a:pt x="9" y="1"/>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1" name="Freeform 1637"/>
                <p:cNvSpPr>
                  <a:spLocks/>
                </p:cNvSpPr>
                <p:nvPr/>
              </p:nvSpPr>
              <p:spPr bwMode="auto">
                <a:xfrm>
                  <a:off x="2920" y="2300"/>
                  <a:ext cx="7" cy="1"/>
                </a:xfrm>
                <a:custGeom>
                  <a:avLst/>
                  <a:gdLst>
                    <a:gd name="T0" fmla="*/ 0 w 7"/>
                    <a:gd name="T1" fmla="*/ 0 h 1"/>
                    <a:gd name="T2" fmla="*/ 1 w 7"/>
                    <a:gd name="T3" fmla="*/ 0 h 1"/>
                    <a:gd name="T4" fmla="*/ 2 w 7"/>
                    <a:gd name="T5" fmla="*/ 1 h 1"/>
                    <a:gd name="T6" fmla="*/ 2 w 7"/>
                    <a:gd name="T7" fmla="*/ 1 h 1"/>
                    <a:gd name="T8" fmla="*/ 2 w 7"/>
                    <a:gd name="T9" fmla="*/ 0 h 1"/>
                    <a:gd name="T10" fmla="*/ 3 w 7"/>
                    <a:gd name="T11" fmla="*/ 0 h 1"/>
                    <a:gd name="T12" fmla="*/ 4 w 7"/>
                    <a:gd name="T13" fmla="*/ 0 h 1"/>
                    <a:gd name="T14" fmla="*/ 4 w 7"/>
                    <a:gd name="T15" fmla="*/ 1 h 1"/>
                    <a:gd name="T16" fmla="*/ 4 w 7"/>
                    <a:gd name="T17" fmla="*/ 0 h 1"/>
                    <a:gd name="T18" fmla="*/ 5 w 7"/>
                    <a:gd name="T19" fmla="*/ 0 h 1"/>
                    <a:gd name="T20" fmla="*/ 6 w 7"/>
                    <a:gd name="T21" fmla="*/ 1 h 1"/>
                    <a:gd name="T22" fmla="*/ 6 w 7"/>
                    <a:gd name="T23" fmla="*/ 1 h 1"/>
                    <a:gd name="T24" fmla="*/ 6 w 7"/>
                    <a:gd name="T25" fmla="*/ 0 h 1"/>
                    <a:gd name="T26" fmla="*/ 7 w 7"/>
                    <a:gd name="T27" fmla="*/ 0 h 1"/>
                    <a:gd name="T28" fmla="*/ 7 w 7"/>
                    <a:gd name="T29" fmla="*/ 1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1"/>
                      </a:lnTo>
                      <a:lnTo>
                        <a:pt x="2" y="0"/>
                      </a:lnTo>
                      <a:lnTo>
                        <a:pt x="3" y="0"/>
                      </a:lnTo>
                      <a:lnTo>
                        <a:pt x="4" y="0"/>
                      </a:lnTo>
                      <a:lnTo>
                        <a:pt x="4" y="1"/>
                      </a:lnTo>
                      <a:lnTo>
                        <a:pt x="4" y="0"/>
                      </a:lnTo>
                      <a:lnTo>
                        <a:pt x="5" y="0"/>
                      </a:lnTo>
                      <a:lnTo>
                        <a:pt x="6" y="1"/>
                      </a:lnTo>
                      <a:lnTo>
                        <a:pt x="6" y="0"/>
                      </a:lnTo>
                      <a:lnTo>
                        <a:pt x="7" y="0"/>
                      </a:lnTo>
                      <a:lnTo>
                        <a:pt x="7" y="1"/>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2" name="Freeform 1638"/>
                <p:cNvSpPr>
                  <a:spLocks/>
                </p:cNvSpPr>
                <p:nvPr/>
              </p:nvSpPr>
              <p:spPr bwMode="auto">
                <a:xfrm>
                  <a:off x="2927" y="1019"/>
                  <a:ext cx="35" cy="1282"/>
                </a:xfrm>
                <a:custGeom>
                  <a:avLst/>
                  <a:gdLst>
                    <a:gd name="T0" fmla="*/ 1 w 36"/>
                    <a:gd name="T1" fmla="*/ 927 h 1335"/>
                    <a:gd name="T2" fmla="*/ 2 w 36"/>
                    <a:gd name="T3" fmla="*/ 927 h 1335"/>
                    <a:gd name="T4" fmla="*/ 3 w 36"/>
                    <a:gd name="T5" fmla="*/ 927 h 1335"/>
                    <a:gd name="T6" fmla="*/ 4 w 36"/>
                    <a:gd name="T7" fmla="*/ 927 h 1335"/>
                    <a:gd name="T8" fmla="*/ 5 w 36"/>
                    <a:gd name="T9" fmla="*/ 927 h 1335"/>
                    <a:gd name="T10" fmla="*/ 6 w 36"/>
                    <a:gd name="T11" fmla="*/ 927 h 1335"/>
                    <a:gd name="T12" fmla="*/ 7 w 36"/>
                    <a:gd name="T13" fmla="*/ 927 h 1335"/>
                    <a:gd name="T14" fmla="*/ 8 w 36"/>
                    <a:gd name="T15" fmla="*/ 926 h 1335"/>
                    <a:gd name="T16" fmla="*/ 9 w 36"/>
                    <a:gd name="T17" fmla="*/ 926 h 1335"/>
                    <a:gd name="T18" fmla="*/ 10 w 36"/>
                    <a:gd name="T19" fmla="*/ 926 h 1335"/>
                    <a:gd name="T20" fmla="*/ 11 w 36"/>
                    <a:gd name="T21" fmla="*/ 926 h 1335"/>
                    <a:gd name="T22" fmla="*/ 12 w 36"/>
                    <a:gd name="T23" fmla="*/ 926 h 1335"/>
                    <a:gd name="T24" fmla="*/ 13 w 36"/>
                    <a:gd name="T25" fmla="*/ 924 h 1335"/>
                    <a:gd name="T26" fmla="*/ 14 w 36"/>
                    <a:gd name="T27" fmla="*/ 923 h 1335"/>
                    <a:gd name="T28" fmla="*/ 15 w 36"/>
                    <a:gd name="T29" fmla="*/ 919 h 1335"/>
                    <a:gd name="T30" fmla="*/ 15 w 36"/>
                    <a:gd name="T31" fmla="*/ 918 h 1335"/>
                    <a:gd name="T32" fmla="*/ 17 w 36"/>
                    <a:gd name="T33" fmla="*/ 912 h 1335"/>
                    <a:gd name="T34" fmla="*/ 17 w 36"/>
                    <a:gd name="T35" fmla="*/ 906 h 1335"/>
                    <a:gd name="T36" fmla="*/ 18 w 36"/>
                    <a:gd name="T37" fmla="*/ 892 h 1335"/>
                    <a:gd name="T38" fmla="*/ 18 w 36"/>
                    <a:gd name="T39" fmla="*/ 882 h 1335"/>
                    <a:gd name="T40" fmla="*/ 18 w 36"/>
                    <a:gd name="T41" fmla="*/ 852 h 1335"/>
                    <a:gd name="T42" fmla="*/ 18 w 36"/>
                    <a:gd name="T43" fmla="*/ 834 h 1335"/>
                    <a:gd name="T44" fmla="*/ 18 w 36"/>
                    <a:gd name="T45" fmla="*/ 783 h 1335"/>
                    <a:gd name="T46" fmla="*/ 18 w 36"/>
                    <a:gd name="T47" fmla="*/ 752 h 1335"/>
                    <a:gd name="T48" fmla="*/ 18 w 36"/>
                    <a:gd name="T49" fmla="*/ 675 h 1335"/>
                    <a:gd name="T50" fmla="*/ 18 w 36"/>
                    <a:gd name="T51" fmla="*/ 631 h 1335"/>
                    <a:gd name="T52" fmla="*/ 18 w 36"/>
                    <a:gd name="T53" fmla="*/ 527 h 1335"/>
                    <a:gd name="T54" fmla="*/ 18 w 36"/>
                    <a:gd name="T55" fmla="*/ 473 h 1335"/>
                    <a:gd name="T56" fmla="*/ 20 w 36"/>
                    <a:gd name="T57" fmla="*/ 357 h 1335"/>
                    <a:gd name="T58" fmla="*/ 20 w 36"/>
                    <a:gd name="T59" fmla="*/ 299 h 1335"/>
                    <a:gd name="T60" fmla="*/ 22 w 36"/>
                    <a:gd name="T61" fmla="*/ 190 h 1335"/>
                    <a:gd name="T62" fmla="*/ 22 w 36"/>
                    <a:gd name="T63" fmla="*/ 142 h 1335"/>
                    <a:gd name="T64" fmla="*/ 23 w 36"/>
                    <a:gd name="T65" fmla="*/ 101 h 1335"/>
                    <a:gd name="T66" fmla="*/ 24 w 36"/>
                    <a:gd name="T67" fmla="*/ 36 h 1335"/>
                    <a:gd name="T68" fmla="*/ 25 w 36"/>
                    <a:gd name="T69" fmla="*/ 15 h 1335"/>
                    <a:gd name="T70" fmla="*/ 26 w 36"/>
                    <a:gd name="T71" fmla="*/ 0 h 1335"/>
                    <a:gd name="T72" fmla="*/ 27 w 36"/>
                    <a:gd name="T73" fmla="*/ 12 h 133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6" h="1335">
                      <a:moveTo>
                        <a:pt x="0" y="1335"/>
                      </a:moveTo>
                      <a:lnTo>
                        <a:pt x="1" y="1335"/>
                      </a:lnTo>
                      <a:lnTo>
                        <a:pt x="2" y="1335"/>
                      </a:lnTo>
                      <a:lnTo>
                        <a:pt x="3" y="1335"/>
                      </a:lnTo>
                      <a:lnTo>
                        <a:pt x="4" y="1335"/>
                      </a:lnTo>
                      <a:lnTo>
                        <a:pt x="5" y="1335"/>
                      </a:lnTo>
                      <a:lnTo>
                        <a:pt x="6" y="1335"/>
                      </a:lnTo>
                      <a:lnTo>
                        <a:pt x="7" y="1335"/>
                      </a:lnTo>
                      <a:lnTo>
                        <a:pt x="8" y="1334"/>
                      </a:lnTo>
                      <a:lnTo>
                        <a:pt x="9" y="1334"/>
                      </a:lnTo>
                      <a:lnTo>
                        <a:pt x="10" y="1334"/>
                      </a:lnTo>
                      <a:lnTo>
                        <a:pt x="11" y="1333"/>
                      </a:lnTo>
                      <a:lnTo>
                        <a:pt x="12" y="1333"/>
                      </a:lnTo>
                      <a:lnTo>
                        <a:pt x="12" y="1332"/>
                      </a:lnTo>
                      <a:lnTo>
                        <a:pt x="13" y="1331"/>
                      </a:lnTo>
                      <a:lnTo>
                        <a:pt x="14" y="1330"/>
                      </a:lnTo>
                      <a:lnTo>
                        <a:pt x="14" y="1328"/>
                      </a:lnTo>
                      <a:lnTo>
                        <a:pt x="15" y="1326"/>
                      </a:lnTo>
                      <a:lnTo>
                        <a:pt x="15" y="1323"/>
                      </a:lnTo>
                      <a:lnTo>
                        <a:pt x="16" y="1318"/>
                      </a:lnTo>
                      <a:lnTo>
                        <a:pt x="17" y="1313"/>
                      </a:lnTo>
                      <a:lnTo>
                        <a:pt x="17" y="1305"/>
                      </a:lnTo>
                      <a:lnTo>
                        <a:pt x="18" y="1296"/>
                      </a:lnTo>
                      <a:lnTo>
                        <a:pt x="19" y="1284"/>
                      </a:lnTo>
                      <a:lnTo>
                        <a:pt x="19" y="1269"/>
                      </a:lnTo>
                      <a:lnTo>
                        <a:pt x="20" y="1250"/>
                      </a:lnTo>
                      <a:lnTo>
                        <a:pt x="21" y="1227"/>
                      </a:lnTo>
                      <a:lnTo>
                        <a:pt x="21" y="1200"/>
                      </a:lnTo>
                      <a:lnTo>
                        <a:pt x="22" y="1167"/>
                      </a:lnTo>
                      <a:lnTo>
                        <a:pt x="23" y="1128"/>
                      </a:lnTo>
                      <a:lnTo>
                        <a:pt x="23" y="1083"/>
                      </a:lnTo>
                      <a:lnTo>
                        <a:pt x="24" y="1031"/>
                      </a:lnTo>
                      <a:lnTo>
                        <a:pt x="25" y="973"/>
                      </a:lnTo>
                      <a:lnTo>
                        <a:pt x="25" y="908"/>
                      </a:lnTo>
                      <a:lnTo>
                        <a:pt x="26" y="837"/>
                      </a:lnTo>
                      <a:lnTo>
                        <a:pt x="27" y="761"/>
                      </a:lnTo>
                      <a:lnTo>
                        <a:pt x="27" y="681"/>
                      </a:lnTo>
                      <a:lnTo>
                        <a:pt x="28" y="598"/>
                      </a:lnTo>
                      <a:lnTo>
                        <a:pt x="29" y="514"/>
                      </a:lnTo>
                      <a:lnTo>
                        <a:pt x="29" y="430"/>
                      </a:lnTo>
                      <a:lnTo>
                        <a:pt x="30" y="350"/>
                      </a:lnTo>
                      <a:lnTo>
                        <a:pt x="31" y="274"/>
                      </a:lnTo>
                      <a:lnTo>
                        <a:pt x="31" y="205"/>
                      </a:lnTo>
                      <a:lnTo>
                        <a:pt x="32" y="145"/>
                      </a:lnTo>
                      <a:lnTo>
                        <a:pt x="32" y="94"/>
                      </a:lnTo>
                      <a:lnTo>
                        <a:pt x="33" y="53"/>
                      </a:lnTo>
                      <a:lnTo>
                        <a:pt x="34" y="24"/>
                      </a:lnTo>
                      <a:lnTo>
                        <a:pt x="34" y="6"/>
                      </a:lnTo>
                      <a:lnTo>
                        <a:pt x="35" y="0"/>
                      </a:lnTo>
                      <a:lnTo>
                        <a:pt x="36" y="5"/>
                      </a:lnTo>
                      <a:lnTo>
                        <a:pt x="36" y="20"/>
                      </a:lnTo>
                      <a:lnTo>
                        <a:pt x="36"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3" name="Freeform 1639"/>
                <p:cNvSpPr>
                  <a:spLocks/>
                </p:cNvSpPr>
                <p:nvPr/>
              </p:nvSpPr>
              <p:spPr bwMode="auto">
                <a:xfrm>
                  <a:off x="2962" y="1038"/>
                  <a:ext cx="2" cy="97"/>
                </a:xfrm>
                <a:custGeom>
                  <a:avLst/>
                  <a:gdLst>
                    <a:gd name="T0" fmla="*/ 0 w 2"/>
                    <a:gd name="T1" fmla="*/ 0 h 101"/>
                    <a:gd name="T2" fmla="*/ 1 w 2"/>
                    <a:gd name="T3" fmla="*/ 16 h 101"/>
                    <a:gd name="T4" fmla="*/ 2 w 2"/>
                    <a:gd name="T5" fmla="*/ 41 h 101"/>
                    <a:gd name="T6" fmla="*/ 2 w 2"/>
                    <a:gd name="T7" fmla="*/ 70 h 101"/>
                    <a:gd name="T8" fmla="*/ 2 w 2"/>
                    <a:gd name="T9" fmla="*/ 41 h 10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1">
                      <a:moveTo>
                        <a:pt x="0" y="0"/>
                      </a:moveTo>
                      <a:lnTo>
                        <a:pt x="1" y="25"/>
                      </a:lnTo>
                      <a:lnTo>
                        <a:pt x="2" y="59"/>
                      </a:lnTo>
                      <a:lnTo>
                        <a:pt x="2" y="101"/>
                      </a:lnTo>
                      <a:lnTo>
                        <a:pt x="2" y="5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4" name="Freeform 1640"/>
                <p:cNvSpPr>
                  <a:spLocks/>
                </p:cNvSpPr>
                <p:nvPr/>
              </p:nvSpPr>
              <p:spPr bwMode="auto">
                <a:xfrm>
                  <a:off x="2964" y="1135"/>
                  <a:ext cx="2" cy="154"/>
                </a:xfrm>
                <a:custGeom>
                  <a:avLst/>
                  <a:gdLst>
                    <a:gd name="T0" fmla="*/ 0 w 2"/>
                    <a:gd name="T1" fmla="*/ 0 h 160"/>
                    <a:gd name="T2" fmla="*/ 1 w 2"/>
                    <a:gd name="T3" fmla="*/ 35 h 160"/>
                    <a:gd name="T4" fmla="*/ 2 w 2"/>
                    <a:gd name="T5" fmla="*/ 72 h 160"/>
                    <a:gd name="T6" fmla="*/ 2 w 2"/>
                    <a:gd name="T7" fmla="*/ 113 h 160"/>
                    <a:gd name="T8" fmla="*/ 2 w 2"/>
                    <a:gd name="T9" fmla="*/ 72 h 16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0">
                      <a:moveTo>
                        <a:pt x="0" y="0"/>
                      </a:moveTo>
                      <a:lnTo>
                        <a:pt x="1" y="48"/>
                      </a:lnTo>
                      <a:lnTo>
                        <a:pt x="2" y="102"/>
                      </a:lnTo>
                      <a:lnTo>
                        <a:pt x="2" y="160"/>
                      </a:lnTo>
                      <a:lnTo>
                        <a:pt x="2" y="10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5" name="Freeform 1641"/>
                <p:cNvSpPr>
                  <a:spLocks/>
                </p:cNvSpPr>
                <p:nvPr/>
              </p:nvSpPr>
              <p:spPr bwMode="auto">
                <a:xfrm>
                  <a:off x="2966" y="1289"/>
                  <a:ext cx="1" cy="183"/>
                </a:xfrm>
                <a:custGeom>
                  <a:avLst/>
                  <a:gdLst>
                    <a:gd name="T0" fmla="*/ 0 w 2"/>
                    <a:gd name="T1" fmla="*/ 0 h 191"/>
                    <a:gd name="T2" fmla="*/ 1 w 2"/>
                    <a:gd name="T3" fmla="*/ 43 h 191"/>
                    <a:gd name="T4" fmla="*/ 1 w 2"/>
                    <a:gd name="T5" fmla="*/ 86 h 191"/>
                    <a:gd name="T6" fmla="*/ 1 w 2"/>
                    <a:gd name="T7" fmla="*/ 130 h 191"/>
                    <a:gd name="T8" fmla="*/ 1 w 2"/>
                    <a:gd name="T9" fmla="*/ 86 h 19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91">
                      <a:moveTo>
                        <a:pt x="0" y="0"/>
                      </a:moveTo>
                      <a:lnTo>
                        <a:pt x="1" y="62"/>
                      </a:lnTo>
                      <a:lnTo>
                        <a:pt x="2" y="126"/>
                      </a:lnTo>
                      <a:lnTo>
                        <a:pt x="2" y="191"/>
                      </a:lnTo>
                      <a:lnTo>
                        <a:pt x="2" y="12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6" name="Freeform 1642"/>
                <p:cNvSpPr>
                  <a:spLocks/>
                </p:cNvSpPr>
                <p:nvPr/>
              </p:nvSpPr>
              <p:spPr bwMode="auto">
                <a:xfrm>
                  <a:off x="2967" y="1472"/>
                  <a:ext cx="2" cy="186"/>
                </a:xfrm>
                <a:custGeom>
                  <a:avLst/>
                  <a:gdLst>
                    <a:gd name="T0" fmla="*/ 0 w 2"/>
                    <a:gd name="T1" fmla="*/ 0 h 194"/>
                    <a:gd name="T2" fmla="*/ 1 w 2"/>
                    <a:gd name="T3" fmla="*/ 45 h 194"/>
                    <a:gd name="T4" fmla="*/ 2 w 2"/>
                    <a:gd name="T5" fmla="*/ 89 h 194"/>
                    <a:gd name="T6" fmla="*/ 2 w 2"/>
                    <a:gd name="T7" fmla="*/ 133 h 194"/>
                    <a:gd name="T8" fmla="*/ 2 w 2"/>
                    <a:gd name="T9" fmla="*/ 89 h 19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94">
                      <a:moveTo>
                        <a:pt x="0" y="0"/>
                      </a:moveTo>
                      <a:lnTo>
                        <a:pt x="1" y="65"/>
                      </a:lnTo>
                      <a:lnTo>
                        <a:pt x="2" y="130"/>
                      </a:lnTo>
                      <a:lnTo>
                        <a:pt x="2" y="194"/>
                      </a:lnTo>
                      <a:lnTo>
                        <a:pt x="2" y="13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7" name="Freeform 1643"/>
                <p:cNvSpPr>
                  <a:spLocks/>
                </p:cNvSpPr>
                <p:nvPr/>
              </p:nvSpPr>
              <p:spPr bwMode="auto">
                <a:xfrm>
                  <a:off x="2969" y="1658"/>
                  <a:ext cx="2" cy="173"/>
                </a:xfrm>
                <a:custGeom>
                  <a:avLst/>
                  <a:gdLst>
                    <a:gd name="T0" fmla="*/ 0 w 2"/>
                    <a:gd name="T1" fmla="*/ 0 h 180"/>
                    <a:gd name="T2" fmla="*/ 1 w 2"/>
                    <a:gd name="T3" fmla="*/ 45 h 180"/>
                    <a:gd name="T4" fmla="*/ 2 w 2"/>
                    <a:gd name="T5" fmla="*/ 86 h 180"/>
                    <a:gd name="T6" fmla="*/ 2 w 2"/>
                    <a:gd name="T7" fmla="*/ 126 h 180"/>
                    <a:gd name="T8" fmla="*/ 2 w 2"/>
                    <a:gd name="T9" fmla="*/ 86 h 18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80">
                      <a:moveTo>
                        <a:pt x="0" y="0"/>
                      </a:moveTo>
                      <a:lnTo>
                        <a:pt x="1" y="63"/>
                      </a:lnTo>
                      <a:lnTo>
                        <a:pt x="2" y="123"/>
                      </a:lnTo>
                      <a:lnTo>
                        <a:pt x="2" y="180"/>
                      </a:lnTo>
                      <a:lnTo>
                        <a:pt x="2" y="12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8" name="Freeform 1644"/>
                <p:cNvSpPr>
                  <a:spLocks/>
                </p:cNvSpPr>
                <p:nvPr/>
              </p:nvSpPr>
              <p:spPr bwMode="auto">
                <a:xfrm>
                  <a:off x="2971" y="1831"/>
                  <a:ext cx="1" cy="100"/>
                </a:xfrm>
                <a:custGeom>
                  <a:avLst/>
                  <a:gdLst>
                    <a:gd name="T0" fmla="*/ 0 w 1"/>
                    <a:gd name="T1" fmla="*/ 0 h 104"/>
                    <a:gd name="T2" fmla="*/ 1 w 1"/>
                    <a:gd name="T3" fmla="*/ 37 h 104"/>
                    <a:gd name="T4" fmla="*/ 1 w 1"/>
                    <a:gd name="T5" fmla="*/ 73 h 104"/>
                    <a:gd name="T6" fmla="*/ 1 w 1"/>
                    <a:gd name="T7" fmla="*/ 37 h 1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4">
                      <a:moveTo>
                        <a:pt x="0" y="0"/>
                      </a:moveTo>
                      <a:lnTo>
                        <a:pt x="1" y="53"/>
                      </a:lnTo>
                      <a:lnTo>
                        <a:pt x="1" y="104"/>
                      </a:lnTo>
                      <a:lnTo>
                        <a:pt x="1" y="5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89" name="Freeform 1645"/>
                <p:cNvSpPr>
                  <a:spLocks/>
                </p:cNvSpPr>
                <p:nvPr/>
              </p:nvSpPr>
              <p:spPr bwMode="auto">
                <a:xfrm>
                  <a:off x="2972" y="1931"/>
                  <a:ext cx="2" cy="125"/>
                </a:xfrm>
                <a:custGeom>
                  <a:avLst/>
                  <a:gdLst>
                    <a:gd name="T0" fmla="*/ 0 w 2"/>
                    <a:gd name="T1" fmla="*/ 0 h 130"/>
                    <a:gd name="T2" fmla="*/ 1 w 2"/>
                    <a:gd name="T3" fmla="*/ 34 h 130"/>
                    <a:gd name="T4" fmla="*/ 2 w 2"/>
                    <a:gd name="T5" fmla="*/ 63 h 130"/>
                    <a:gd name="T6" fmla="*/ 2 w 2"/>
                    <a:gd name="T7" fmla="*/ 91 h 130"/>
                    <a:gd name="T8" fmla="*/ 2 w 2"/>
                    <a:gd name="T9" fmla="*/ 63 h 1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30">
                      <a:moveTo>
                        <a:pt x="0" y="0"/>
                      </a:moveTo>
                      <a:lnTo>
                        <a:pt x="1" y="47"/>
                      </a:lnTo>
                      <a:lnTo>
                        <a:pt x="2" y="90"/>
                      </a:lnTo>
                      <a:lnTo>
                        <a:pt x="2" y="130"/>
                      </a:lnTo>
                      <a:lnTo>
                        <a:pt x="2" y="9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0" name="Freeform 1646"/>
                <p:cNvSpPr>
                  <a:spLocks/>
                </p:cNvSpPr>
                <p:nvPr/>
              </p:nvSpPr>
              <p:spPr bwMode="auto">
                <a:xfrm>
                  <a:off x="2974" y="2056"/>
                  <a:ext cx="2" cy="92"/>
                </a:xfrm>
                <a:custGeom>
                  <a:avLst/>
                  <a:gdLst>
                    <a:gd name="T0" fmla="*/ 0 w 2"/>
                    <a:gd name="T1" fmla="*/ 0 h 96"/>
                    <a:gd name="T2" fmla="*/ 1 w 2"/>
                    <a:gd name="T3" fmla="*/ 26 h 96"/>
                    <a:gd name="T4" fmla="*/ 2 w 2"/>
                    <a:gd name="T5" fmla="*/ 46 h 96"/>
                    <a:gd name="T6" fmla="*/ 2 w 2"/>
                    <a:gd name="T7" fmla="*/ 66 h 96"/>
                    <a:gd name="T8" fmla="*/ 2 w 2"/>
                    <a:gd name="T9" fmla="*/ 46 h 9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6">
                      <a:moveTo>
                        <a:pt x="0" y="0"/>
                      </a:moveTo>
                      <a:lnTo>
                        <a:pt x="1" y="35"/>
                      </a:lnTo>
                      <a:lnTo>
                        <a:pt x="2" y="67"/>
                      </a:lnTo>
                      <a:lnTo>
                        <a:pt x="2" y="96"/>
                      </a:lnTo>
                      <a:lnTo>
                        <a:pt x="2" y="6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1" name="Freeform 1647"/>
                <p:cNvSpPr>
                  <a:spLocks/>
                </p:cNvSpPr>
                <p:nvPr/>
              </p:nvSpPr>
              <p:spPr bwMode="auto">
                <a:xfrm>
                  <a:off x="2976" y="2148"/>
                  <a:ext cx="2" cy="63"/>
                </a:xfrm>
                <a:custGeom>
                  <a:avLst/>
                  <a:gdLst>
                    <a:gd name="T0" fmla="*/ 0 w 2"/>
                    <a:gd name="T1" fmla="*/ 0 h 65"/>
                    <a:gd name="T2" fmla="*/ 1 w 2"/>
                    <a:gd name="T3" fmla="*/ 16 h 65"/>
                    <a:gd name="T4" fmla="*/ 2 w 2"/>
                    <a:gd name="T5" fmla="*/ 37 h 65"/>
                    <a:gd name="T6" fmla="*/ 2 w 2"/>
                    <a:gd name="T7" fmla="*/ 47 h 65"/>
                    <a:gd name="T8" fmla="*/ 2 w 2"/>
                    <a:gd name="T9" fmla="*/ 37 h 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5">
                      <a:moveTo>
                        <a:pt x="0" y="0"/>
                      </a:moveTo>
                      <a:lnTo>
                        <a:pt x="1" y="25"/>
                      </a:lnTo>
                      <a:lnTo>
                        <a:pt x="2" y="46"/>
                      </a:lnTo>
                      <a:lnTo>
                        <a:pt x="2" y="65"/>
                      </a:lnTo>
                      <a:lnTo>
                        <a:pt x="2" y="4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2" name="Freeform 1648"/>
                <p:cNvSpPr>
                  <a:spLocks/>
                </p:cNvSpPr>
                <p:nvPr/>
              </p:nvSpPr>
              <p:spPr bwMode="auto">
                <a:xfrm>
                  <a:off x="2978" y="2211"/>
                  <a:ext cx="2" cy="40"/>
                </a:xfrm>
                <a:custGeom>
                  <a:avLst/>
                  <a:gdLst>
                    <a:gd name="T0" fmla="*/ 0 w 2"/>
                    <a:gd name="T1" fmla="*/ 0 h 42"/>
                    <a:gd name="T2" fmla="*/ 1 w 2"/>
                    <a:gd name="T3" fmla="*/ 10 h 42"/>
                    <a:gd name="T4" fmla="*/ 2 w 2"/>
                    <a:gd name="T5" fmla="*/ 22 h 42"/>
                    <a:gd name="T6" fmla="*/ 2 w 2"/>
                    <a:gd name="T7" fmla="*/ 27 h 42"/>
                    <a:gd name="T8" fmla="*/ 2 w 2"/>
                    <a:gd name="T9" fmla="*/ 22 h 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2">
                      <a:moveTo>
                        <a:pt x="0" y="0"/>
                      </a:moveTo>
                      <a:lnTo>
                        <a:pt x="1" y="17"/>
                      </a:lnTo>
                      <a:lnTo>
                        <a:pt x="2" y="31"/>
                      </a:lnTo>
                      <a:lnTo>
                        <a:pt x="2" y="42"/>
                      </a:lnTo>
                      <a:lnTo>
                        <a:pt x="2" y="3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3" name="Freeform 1649"/>
                <p:cNvSpPr>
                  <a:spLocks/>
                </p:cNvSpPr>
                <p:nvPr/>
              </p:nvSpPr>
              <p:spPr bwMode="auto">
                <a:xfrm>
                  <a:off x="2980" y="2251"/>
                  <a:ext cx="2" cy="24"/>
                </a:xfrm>
                <a:custGeom>
                  <a:avLst/>
                  <a:gdLst>
                    <a:gd name="T0" fmla="*/ 0 w 2"/>
                    <a:gd name="T1" fmla="*/ 0 h 25"/>
                    <a:gd name="T2" fmla="*/ 1 w 2"/>
                    <a:gd name="T3" fmla="*/ 10 h 25"/>
                    <a:gd name="T4" fmla="*/ 2 w 2"/>
                    <a:gd name="T5" fmla="*/ 12 h 25"/>
                    <a:gd name="T6" fmla="*/ 2 w 2"/>
                    <a:gd name="T7" fmla="*/ 16 h 25"/>
                    <a:gd name="T8" fmla="*/ 2 w 2"/>
                    <a:gd name="T9" fmla="*/ 12 h 2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5">
                      <a:moveTo>
                        <a:pt x="0" y="0"/>
                      </a:moveTo>
                      <a:lnTo>
                        <a:pt x="1" y="10"/>
                      </a:lnTo>
                      <a:lnTo>
                        <a:pt x="2" y="18"/>
                      </a:lnTo>
                      <a:lnTo>
                        <a:pt x="2" y="25"/>
                      </a:lnTo>
                      <a:lnTo>
                        <a:pt x="2" y="1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4" name="Freeform 1650"/>
                <p:cNvSpPr>
                  <a:spLocks/>
                </p:cNvSpPr>
                <p:nvPr/>
              </p:nvSpPr>
              <p:spPr bwMode="auto">
                <a:xfrm>
                  <a:off x="2982" y="2275"/>
                  <a:ext cx="2" cy="12"/>
                </a:xfrm>
                <a:custGeom>
                  <a:avLst/>
                  <a:gdLst>
                    <a:gd name="T0" fmla="*/ 0 w 2"/>
                    <a:gd name="T1" fmla="*/ 0 h 13"/>
                    <a:gd name="T2" fmla="*/ 1 w 2"/>
                    <a:gd name="T3" fmla="*/ 5 h 13"/>
                    <a:gd name="T4" fmla="*/ 2 w 2"/>
                    <a:gd name="T5" fmla="*/ 6 h 13"/>
                    <a:gd name="T6" fmla="*/ 2 w 2"/>
                    <a:gd name="T7" fmla="*/ 6 h 13"/>
                    <a:gd name="T8" fmla="*/ 2 w 2"/>
                    <a:gd name="T9" fmla="*/ 6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3">
                      <a:moveTo>
                        <a:pt x="0" y="0"/>
                      </a:moveTo>
                      <a:lnTo>
                        <a:pt x="1" y="5"/>
                      </a:lnTo>
                      <a:lnTo>
                        <a:pt x="2" y="9"/>
                      </a:lnTo>
                      <a:lnTo>
                        <a:pt x="2" y="13"/>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5" name="Freeform 1651"/>
                <p:cNvSpPr>
                  <a:spLocks/>
                </p:cNvSpPr>
                <p:nvPr/>
              </p:nvSpPr>
              <p:spPr bwMode="auto">
                <a:xfrm>
                  <a:off x="2984" y="2287"/>
                  <a:ext cx="2" cy="6"/>
                </a:xfrm>
                <a:custGeom>
                  <a:avLst/>
                  <a:gdLst>
                    <a:gd name="T0" fmla="*/ 0 w 2"/>
                    <a:gd name="T1" fmla="*/ 0 h 6"/>
                    <a:gd name="T2" fmla="*/ 1 w 2"/>
                    <a:gd name="T3" fmla="*/ 2 h 6"/>
                    <a:gd name="T4" fmla="*/ 2 w 2"/>
                    <a:gd name="T5" fmla="*/ 5 h 6"/>
                    <a:gd name="T6" fmla="*/ 2 w 2"/>
                    <a:gd name="T7" fmla="*/ 6 h 6"/>
                    <a:gd name="T8" fmla="*/ 2 w 2"/>
                    <a:gd name="T9" fmla="*/ 5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5"/>
                      </a:lnTo>
                      <a:lnTo>
                        <a:pt x="2" y="6"/>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6" name="Freeform 1652"/>
                <p:cNvSpPr>
                  <a:spLocks/>
                </p:cNvSpPr>
                <p:nvPr/>
              </p:nvSpPr>
              <p:spPr bwMode="auto">
                <a:xfrm>
                  <a:off x="2986" y="2293"/>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7" name="Freeform 1653"/>
                <p:cNvSpPr>
                  <a:spLocks/>
                </p:cNvSpPr>
                <p:nvPr/>
              </p:nvSpPr>
              <p:spPr bwMode="auto">
                <a:xfrm>
                  <a:off x="2987" y="2296"/>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8" name="Freeform 1654"/>
                <p:cNvSpPr>
                  <a:spLocks/>
                </p:cNvSpPr>
                <p:nvPr/>
              </p:nvSpPr>
              <p:spPr bwMode="auto">
                <a:xfrm>
                  <a:off x="2989" y="229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99" name="Freeform 1655"/>
                <p:cNvSpPr>
                  <a:spLocks/>
                </p:cNvSpPr>
                <p:nvPr/>
              </p:nvSpPr>
              <p:spPr bwMode="auto">
                <a:xfrm>
                  <a:off x="2990" y="2298"/>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0" name="Freeform 1656"/>
                <p:cNvSpPr>
                  <a:spLocks/>
                </p:cNvSpPr>
                <p:nvPr/>
              </p:nvSpPr>
              <p:spPr bwMode="auto">
                <a:xfrm>
                  <a:off x="2992" y="229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1" name="Freeform 1657"/>
                <p:cNvSpPr>
                  <a:spLocks/>
                </p:cNvSpPr>
                <p:nvPr/>
              </p:nvSpPr>
              <p:spPr bwMode="auto">
                <a:xfrm>
                  <a:off x="2996"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2" name="Freeform 1658"/>
                <p:cNvSpPr>
                  <a:spLocks/>
                </p:cNvSpPr>
                <p:nvPr/>
              </p:nvSpPr>
              <p:spPr bwMode="auto">
                <a:xfrm>
                  <a:off x="2998" y="2299"/>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3" name="Freeform 1659"/>
                <p:cNvSpPr>
                  <a:spLocks/>
                </p:cNvSpPr>
                <p:nvPr/>
              </p:nvSpPr>
              <p:spPr bwMode="auto">
                <a:xfrm>
                  <a:off x="3007" y="229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4" name="Freeform 1660"/>
                <p:cNvSpPr>
                  <a:spLocks/>
                </p:cNvSpPr>
                <p:nvPr/>
              </p:nvSpPr>
              <p:spPr bwMode="auto">
                <a:xfrm>
                  <a:off x="3011"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5" name="Freeform 1661"/>
                <p:cNvSpPr>
                  <a:spLocks/>
                </p:cNvSpPr>
                <p:nvPr/>
              </p:nvSpPr>
              <p:spPr bwMode="auto">
                <a:xfrm>
                  <a:off x="3013" y="2299"/>
                  <a:ext cx="4" cy="1"/>
                </a:xfrm>
                <a:custGeom>
                  <a:avLst/>
                  <a:gdLst>
                    <a:gd name="T0" fmla="*/ 0 w 5"/>
                    <a:gd name="T1" fmla="*/ 0 h 1"/>
                    <a:gd name="T2" fmla="*/ 1 w 5"/>
                    <a:gd name="T3" fmla="*/ 0 h 1"/>
                    <a:gd name="T4" fmla="*/ 2 w 5"/>
                    <a:gd name="T5" fmla="*/ 0 h 1"/>
                    <a:gd name="T6" fmla="*/ 2 w 5"/>
                    <a:gd name="T7" fmla="*/ 0 h 1"/>
                    <a:gd name="T8" fmla="*/ 2 w 5"/>
                    <a:gd name="T9" fmla="*/ 0 h 1"/>
                    <a:gd name="T10" fmla="*/ 2 w 5"/>
                    <a:gd name="T11" fmla="*/ 0 h 1"/>
                    <a:gd name="T12" fmla="*/ 2 w 5"/>
                    <a:gd name="T13" fmla="*/ 0 h 1"/>
                    <a:gd name="T14" fmla="*/ 2 w 5"/>
                    <a:gd name="T15" fmla="*/ 0 h 1"/>
                    <a:gd name="T16" fmla="*/ 2 w 5"/>
                    <a:gd name="T17" fmla="*/ 0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6" name="Freeform 1662"/>
                <p:cNvSpPr>
                  <a:spLocks/>
                </p:cNvSpPr>
                <p:nvPr/>
              </p:nvSpPr>
              <p:spPr bwMode="auto">
                <a:xfrm>
                  <a:off x="3017"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7" name="Freeform 1663"/>
                <p:cNvSpPr>
                  <a:spLocks/>
                </p:cNvSpPr>
                <p:nvPr/>
              </p:nvSpPr>
              <p:spPr bwMode="auto">
                <a:xfrm>
                  <a:off x="3019" y="2299"/>
                  <a:ext cx="19" cy="1"/>
                </a:xfrm>
                <a:custGeom>
                  <a:avLst/>
                  <a:gdLst>
                    <a:gd name="T0" fmla="*/ 0 w 19"/>
                    <a:gd name="T1" fmla="*/ 0 h 1"/>
                    <a:gd name="T2" fmla="*/ 1 w 19"/>
                    <a:gd name="T3" fmla="*/ 0 h 1"/>
                    <a:gd name="T4" fmla="*/ 2 w 19"/>
                    <a:gd name="T5" fmla="*/ 0 h 1"/>
                    <a:gd name="T6" fmla="*/ 2 w 19"/>
                    <a:gd name="T7" fmla="*/ 0 h 1"/>
                    <a:gd name="T8" fmla="*/ 2 w 19"/>
                    <a:gd name="T9" fmla="*/ 0 h 1"/>
                    <a:gd name="T10" fmla="*/ 3 w 19"/>
                    <a:gd name="T11" fmla="*/ 0 h 1"/>
                    <a:gd name="T12" fmla="*/ 4 w 19"/>
                    <a:gd name="T13" fmla="*/ 0 h 1"/>
                    <a:gd name="T14" fmla="*/ 4 w 19"/>
                    <a:gd name="T15" fmla="*/ 0 h 1"/>
                    <a:gd name="T16" fmla="*/ 4 w 19"/>
                    <a:gd name="T17" fmla="*/ 0 h 1"/>
                    <a:gd name="T18" fmla="*/ 5 w 19"/>
                    <a:gd name="T19" fmla="*/ 0 h 1"/>
                    <a:gd name="T20" fmla="*/ 6 w 19"/>
                    <a:gd name="T21" fmla="*/ 0 h 1"/>
                    <a:gd name="T22" fmla="*/ 6 w 19"/>
                    <a:gd name="T23" fmla="*/ 1 h 1"/>
                    <a:gd name="T24" fmla="*/ 6 w 19"/>
                    <a:gd name="T25" fmla="*/ 0 h 1"/>
                    <a:gd name="T26" fmla="*/ 7 w 19"/>
                    <a:gd name="T27" fmla="*/ 0 h 1"/>
                    <a:gd name="T28" fmla="*/ 8 w 19"/>
                    <a:gd name="T29" fmla="*/ 0 h 1"/>
                    <a:gd name="T30" fmla="*/ 8 w 19"/>
                    <a:gd name="T31" fmla="*/ 0 h 1"/>
                    <a:gd name="T32" fmla="*/ 8 w 19"/>
                    <a:gd name="T33" fmla="*/ 0 h 1"/>
                    <a:gd name="T34" fmla="*/ 9 w 19"/>
                    <a:gd name="T35" fmla="*/ 0 h 1"/>
                    <a:gd name="T36" fmla="*/ 10 w 19"/>
                    <a:gd name="T37" fmla="*/ 1 h 1"/>
                    <a:gd name="T38" fmla="*/ 10 w 19"/>
                    <a:gd name="T39" fmla="*/ 1 h 1"/>
                    <a:gd name="T40" fmla="*/ 10 w 19"/>
                    <a:gd name="T41" fmla="*/ 0 h 1"/>
                    <a:gd name="T42" fmla="*/ 11 w 19"/>
                    <a:gd name="T43" fmla="*/ 0 h 1"/>
                    <a:gd name="T44" fmla="*/ 11 w 19"/>
                    <a:gd name="T45" fmla="*/ 0 h 1"/>
                    <a:gd name="T46" fmla="*/ 11 w 19"/>
                    <a:gd name="T47" fmla="*/ 0 h 1"/>
                    <a:gd name="T48" fmla="*/ 12 w 19"/>
                    <a:gd name="T49" fmla="*/ 0 h 1"/>
                    <a:gd name="T50" fmla="*/ 13 w 19"/>
                    <a:gd name="T51" fmla="*/ 0 h 1"/>
                    <a:gd name="T52" fmla="*/ 13 w 19"/>
                    <a:gd name="T53" fmla="*/ 0 h 1"/>
                    <a:gd name="T54" fmla="*/ 13 w 19"/>
                    <a:gd name="T55" fmla="*/ 0 h 1"/>
                    <a:gd name="T56" fmla="*/ 14 w 19"/>
                    <a:gd name="T57" fmla="*/ 0 h 1"/>
                    <a:gd name="T58" fmla="*/ 15 w 19"/>
                    <a:gd name="T59" fmla="*/ 0 h 1"/>
                    <a:gd name="T60" fmla="*/ 15 w 19"/>
                    <a:gd name="T61" fmla="*/ 0 h 1"/>
                    <a:gd name="T62" fmla="*/ 15 w 19"/>
                    <a:gd name="T63" fmla="*/ 0 h 1"/>
                    <a:gd name="T64" fmla="*/ 16 w 19"/>
                    <a:gd name="T65" fmla="*/ 0 h 1"/>
                    <a:gd name="T66" fmla="*/ 17 w 19"/>
                    <a:gd name="T67" fmla="*/ 0 h 1"/>
                    <a:gd name="T68" fmla="*/ 17 w 19"/>
                    <a:gd name="T69" fmla="*/ 0 h 1"/>
                    <a:gd name="T70" fmla="*/ 17 w 19"/>
                    <a:gd name="T71" fmla="*/ 0 h 1"/>
                    <a:gd name="T72" fmla="*/ 18 w 19"/>
                    <a:gd name="T73" fmla="*/ 0 h 1"/>
                    <a:gd name="T74" fmla="*/ 19 w 19"/>
                    <a:gd name="T75" fmla="*/ 0 h 1"/>
                    <a:gd name="T76" fmla="*/ 19 w 19"/>
                    <a:gd name="T77" fmla="*/ 0 h 1"/>
                    <a:gd name="T78" fmla="*/ 19 w 19"/>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1">
                      <a:moveTo>
                        <a:pt x="0" y="0"/>
                      </a:moveTo>
                      <a:lnTo>
                        <a:pt x="1" y="0"/>
                      </a:lnTo>
                      <a:lnTo>
                        <a:pt x="2" y="0"/>
                      </a:lnTo>
                      <a:lnTo>
                        <a:pt x="3" y="0"/>
                      </a:lnTo>
                      <a:lnTo>
                        <a:pt x="4" y="0"/>
                      </a:lnTo>
                      <a:lnTo>
                        <a:pt x="5" y="0"/>
                      </a:lnTo>
                      <a:lnTo>
                        <a:pt x="6" y="0"/>
                      </a:lnTo>
                      <a:lnTo>
                        <a:pt x="6" y="1"/>
                      </a:lnTo>
                      <a:lnTo>
                        <a:pt x="6" y="0"/>
                      </a:lnTo>
                      <a:lnTo>
                        <a:pt x="7" y="0"/>
                      </a:lnTo>
                      <a:lnTo>
                        <a:pt x="8" y="0"/>
                      </a:lnTo>
                      <a:lnTo>
                        <a:pt x="9" y="0"/>
                      </a:lnTo>
                      <a:lnTo>
                        <a:pt x="10" y="1"/>
                      </a:lnTo>
                      <a:lnTo>
                        <a:pt x="10" y="0"/>
                      </a:lnTo>
                      <a:lnTo>
                        <a:pt x="11" y="0"/>
                      </a:lnTo>
                      <a:lnTo>
                        <a:pt x="12" y="0"/>
                      </a:lnTo>
                      <a:lnTo>
                        <a:pt x="13" y="0"/>
                      </a:lnTo>
                      <a:lnTo>
                        <a:pt x="14" y="0"/>
                      </a:lnTo>
                      <a:lnTo>
                        <a:pt x="15" y="0"/>
                      </a:lnTo>
                      <a:lnTo>
                        <a:pt x="16" y="0"/>
                      </a:lnTo>
                      <a:lnTo>
                        <a:pt x="17" y="0"/>
                      </a:lnTo>
                      <a:lnTo>
                        <a:pt x="18" y="0"/>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8" name="Freeform 1664"/>
                <p:cNvSpPr>
                  <a:spLocks/>
                </p:cNvSpPr>
                <p:nvPr/>
              </p:nvSpPr>
              <p:spPr bwMode="auto">
                <a:xfrm>
                  <a:off x="3038" y="2299"/>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09" name="Freeform 1665"/>
                <p:cNvSpPr>
                  <a:spLocks/>
                </p:cNvSpPr>
                <p:nvPr/>
              </p:nvSpPr>
              <p:spPr bwMode="auto">
                <a:xfrm>
                  <a:off x="3039" y="2299"/>
                  <a:ext cx="5" cy="1"/>
                </a:xfrm>
                <a:custGeom>
                  <a:avLst/>
                  <a:gdLst>
                    <a:gd name="T0" fmla="*/ 0 w 5"/>
                    <a:gd name="T1" fmla="*/ 0 h 1"/>
                    <a:gd name="T2" fmla="*/ 1 w 5"/>
                    <a:gd name="T3" fmla="*/ 1 h 1"/>
                    <a:gd name="T4" fmla="*/ 2 w 5"/>
                    <a:gd name="T5" fmla="*/ 1 h 1"/>
                    <a:gd name="T6" fmla="*/ 2 w 5"/>
                    <a:gd name="T7" fmla="*/ 1 h 1"/>
                    <a:gd name="T8" fmla="*/ 2 w 5"/>
                    <a:gd name="T9" fmla="*/ 1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1"/>
                      </a:lnTo>
                      <a:lnTo>
                        <a:pt x="2" y="1"/>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0" name="Freeform 1666"/>
                <p:cNvSpPr>
                  <a:spLocks/>
                </p:cNvSpPr>
                <p:nvPr/>
              </p:nvSpPr>
              <p:spPr bwMode="auto">
                <a:xfrm>
                  <a:off x="3044"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1" name="Freeform 1667"/>
                <p:cNvSpPr>
                  <a:spLocks/>
                </p:cNvSpPr>
                <p:nvPr/>
              </p:nvSpPr>
              <p:spPr bwMode="auto">
                <a:xfrm>
                  <a:off x="3046"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2" name="Freeform 1668"/>
                <p:cNvSpPr>
                  <a:spLocks/>
                </p:cNvSpPr>
                <p:nvPr/>
              </p:nvSpPr>
              <p:spPr bwMode="auto">
                <a:xfrm>
                  <a:off x="3048" y="2299"/>
                  <a:ext cx="4" cy="1"/>
                </a:xfrm>
                <a:custGeom>
                  <a:avLst/>
                  <a:gdLst>
                    <a:gd name="T0" fmla="*/ 0 w 4"/>
                    <a:gd name="T1" fmla="*/ 0 h 1"/>
                    <a:gd name="T2" fmla="*/ 1 w 4"/>
                    <a:gd name="T3" fmla="*/ 0 h 1"/>
                    <a:gd name="T4" fmla="*/ 2 w 4"/>
                    <a:gd name="T5" fmla="*/ 0 h 1"/>
                    <a:gd name="T6" fmla="*/ 2 w 4"/>
                    <a:gd name="T7" fmla="*/ 1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2" y="1"/>
                      </a:lnTo>
                      <a:lnTo>
                        <a:pt x="2" y="0"/>
                      </a:lnTo>
                      <a:lnTo>
                        <a:pt x="3" y="0"/>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3" name="Freeform 1669"/>
                <p:cNvSpPr>
                  <a:spLocks/>
                </p:cNvSpPr>
                <p:nvPr/>
              </p:nvSpPr>
              <p:spPr bwMode="auto">
                <a:xfrm>
                  <a:off x="3052" y="2299"/>
                  <a:ext cx="12" cy="1"/>
                </a:xfrm>
                <a:custGeom>
                  <a:avLst/>
                  <a:gdLst>
                    <a:gd name="T0" fmla="*/ 0 w 13"/>
                    <a:gd name="T1" fmla="*/ 1 h 1"/>
                    <a:gd name="T2" fmla="*/ 1 w 13"/>
                    <a:gd name="T3" fmla="*/ 1 h 1"/>
                    <a:gd name="T4" fmla="*/ 2 w 13"/>
                    <a:gd name="T5" fmla="*/ 1 h 1"/>
                    <a:gd name="T6" fmla="*/ 2 w 13"/>
                    <a:gd name="T7" fmla="*/ 1 h 1"/>
                    <a:gd name="T8" fmla="*/ 2 w 13"/>
                    <a:gd name="T9" fmla="*/ 1 h 1"/>
                    <a:gd name="T10" fmla="*/ 3 w 13"/>
                    <a:gd name="T11" fmla="*/ 1 h 1"/>
                    <a:gd name="T12" fmla="*/ 4 w 13"/>
                    <a:gd name="T13" fmla="*/ 1 h 1"/>
                    <a:gd name="T14" fmla="*/ 4 w 13"/>
                    <a:gd name="T15" fmla="*/ 1 h 1"/>
                    <a:gd name="T16" fmla="*/ 4 w 13"/>
                    <a:gd name="T17" fmla="*/ 1 h 1"/>
                    <a:gd name="T18" fmla="*/ 5 w 13"/>
                    <a:gd name="T19" fmla="*/ 0 h 1"/>
                    <a:gd name="T20" fmla="*/ 6 w 13"/>
                    <a:gd name="T21" fmla="*/ 0 h 1"/>
                    <a:gd name="T22" fmla="*/ 6 w 13"/>
                    <a:gd name="T23" fmla="*/ 1 h 1"/>
                    <a:gd name="T24" fmla="*/ 6 w 13"/>
                    <a:gd name="T25" fmla="*/ 0 h 1"/>
                    <a:gd name="T26" fmla="*/ 6 w 13"/>
                    <a:gd name="T27" fmla="*/ 0 h 1"/>
                    <a:gd name="T28" fmla="*/ 6 w 13"/>
                    <a:gd name="T29" fmla="*/ 1 h 1"/>
                    <a:gd name="T30" fmla="*/ 6 w 13"/>
                    <a:gd name="T31" fmla="*/ 1 h 1"/>
                    <a:gd name="T32" fmla="*/ 6 w 13"/>
                    <a:gd name="T33" fmla="*/ 0 h 1"/>
                    <a:gd name="T34" fmla="*/ 6 w 13"/>
                    <a:gd name="T35" fmla="*/ 1 h 1"/>
                    <a:gd name="T36" fmla="*/ 6 w 13"/>
                    <a:gd name="T37" fmla="*/ 1 h 1"/>
                    <a:gd name="T38" fmla="*/ 6 w 13"/>
                    <a:gd name="T39" fmla="*/ 1 h 1"/>
                    <a:gd name="T40" fmla="*/ 6 w 13"/>
                    <a:gd name="T41" fmla="*/ 1 h 1"/>
                    <a:gd name="T42" fmla="*/ 6 w 13"/>
                    <a:gd name="T43" fmla="*/ 1 h 1"/>
                    <a:gd name="T44" fmla="*/ 6 w 13"/>
                    <a:gd name="T45" fmla="*/ 1 h 1"/>
                    <a:gd name="T46" fmla="*/ 6 w 13"/>
                    <a:gd name="T47" fmla="*/ 0 h 1"/>
                    <a:gd name="T48" fmla="*/ 6 w 13"/>
                    <a:gd name="T49" fmla="*/ 1 h 1"/>
                    <a:gd name="T50" fmla="*/ 6 w 13"/>
                    <a:gd name="T51" fmla="*/ 1 h 1"/>
                    <a:gd name="T52" fmla="*/ 6 w 13"/>
                    <a:gd name="T53" fmla="*/ 1 h 1"/>
                    <a:gd name="T54" fmla="*/ 6 w 13"/>
                    <a:gd name="T55" fmla="*/ 1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1"/>
                      </a:moveTo>
                      <a:lnTo>
                        <a:pt x="1" y="1"/>
                      </a:lnTo>
                      <a:lnTo>
                        <a:pt x="2" y="1"/>
                      </a:lnTo>
                      <a:lnTo>
                        <a:pt x="3" y="1"/>
                      </a:lnTo>
                      <a:lnTo>
                        <a:pt x="4" y="1"/>
                      </a:lnTo>
                      <a:lnTo>
                        <a:pt x="5" y="0"/>
                      </a:lnTo>
                      <a:lnTo>
                        <a:pt x="6" y="0"/>
                      </a:lnTo>
                      <a:lnTo>
                        <a:pt x="6" y="1"/>
                      </a:lnTo>
                      <a:lnTo>
                        <a:pt x="6" y="0"/>
                      </a:lnTo>
                      <a:lnTo>
                        <a:pt x="7" y="0"/>
                      </a:lnTo>
                      <a:lnTo>
                        <a:pt x="8" y="1"/>
                      </a:lnTo>
                      <a:lnTo>
                        <a:pt x="8" y="0"/>
                      </a:lnTo>
                      <a:lnTo>
                        <a:pt x="9" y="1"/>
                      </a:lnTo>
                      <a:lnTo>
                        <a:pt x="10" y="1"/>
                      </a:lnTo>
                      <a:lnTo>
                        <a:pt x="11" y="1"/>
                      </a:lnTo>
                      <a:lnTo>
                        <a:pt x="11" y="0"/>
                      </a:lnTo>
                      <a:lnTo>
                        <a:pt x="12" y="1"/>
                      </a:lnTo>
                      <a:lnTo>
                        <a:pt x="13"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4" name="Freeform 1670"/>
                <p:cNvSpPr>
                  <a:spLocks/>
                </p:cNvSpPr>
                <p:nvPr/>
              </p:nvSpPr>
              <p:spPr bwMode="auto">
                <a:xfrm>
                  <a:off x="3064" y="2180"/>
                  <a:ext cx="31" cy="120"/>
                </a:xfrm>
                <a:custGeom>
                  <a:avLst/>
                  <a:gdLst>
                    <a:gd name="T0" fmla="*/ 1 w 32"/>
                    <a:gd name="T1" fmla="*/ 86 h 125"/>
                    <a:gd name="T2" fmla="*/ 2 w 32"/>
                    <a:gd name="T3" fmla="*/ 86 h 125"/>
                    <a:gd name="T4" fmla="*/ 3 w 32"/>
                    <a:gd name="T5" fmla="*/ 86 h 125"/>
                    <a:gd name="T6" fmla="*/ 4 w 32"/>
                    <a:gd name="T7" fmla="*/ 86 h 125"/>
                    <a:gd name="T8" fmla="*/ 5 w 32"/>
                    <a:gd name="T9" fmla="*/ 86 h 125"/>
                    <a:gd name="T10" fmla="*/ 6 w 32"/>
                    <a:gd name="T11" fmla="*/ 85 h 125"/>
                    <a:gd name="T12" fmla="*/ 7 w 32"/>
                    <a:gd name="T13" fmla="*/ 85 h 125"/>
                    <a:gd name="T14" fmla="*/ 8 w 32"/>
                    <a:gd name="T15" fmla="*/ 85 h 125"/>
                    <a:gd name="T16" fmla="*/ 9 w 32"/>
                    <a:gd name="T17" fmla="*/ 85 h 125"/>
                    <a:gd name="T18" fmla="*/ 10 w 32"/>
                    <a:gd name="T19" fmla="*/ 85 h 125"/>
                    <a:gd name="T20" fmla="*/ 11 w 32"/>
                    <a:gd name="T21" fmla="*/ 84 h 125"/>
                    <a:gd name="T22" fmla="*/ 11 w 32"/>
                    <a:gd name="T23" fmla="*/ 84 h 125"/>
                    <a:gd name="T24" fmla="*/ 13 w 32"/>
                    <a:gd name="T25" fmla="*/ 84 h 125"/>
                    <a:gd name="T26" fmla="*/ 13 w 32"/>
                    <a:gd name="T27" fmla="*/ 83 h 125"/>
                    <a:gd name="T28" fmla="*/ 15 w 32"/>
                    <a:gd name="T29" fmla="*/ 81 h 125"/>
                    <a:gd name="T30" fmla="*/ 15 w 32"/>
                    <a:gd name="T31" fmla="*/ 80 h 125"/>
                    <a:gd name="T32" fmla="*/ 16 w 32"/>
                    <a:gd name="T33" fmla="*/ 77 h 125"/>
                    <a:gd name="T34" fmla="*/ 16 w 32"/>
                    <a:gd name="T35" fmla="*/ 75 h 125"/>
                    <a:gd name="T36" fmla="*/ 16 w 32"/>
                    <a:gd name="T37" fmla="*/ 69 h 125"/>
                    <a:gd name="T38" fmla="*/ 16 w 32"/>
                    <a:gd name="T39" fmla="*/ 66 h 125"/>
                    <a:gd name="T40" fmla="*/ 16 w 32"/>
                    <a:gd name="T41" fmla="*/ 59 h 125"/>
                    <a:gd name="T42" fmla="*/ 16 w 32"/>
                    <a:gd name="T43" fmla="*/ 55 h 125"/>
                    <a:gd name="T44" fmla="*/ 16 w 32"/>
                    <a:gd name="T45" fmla="*/ 47 h 125"/>
                    <a:gd name="T46" fmla="*/ 16 w 32"/>
                    <a:gd name="T47" fmla="*/ 42 h 125"/>
                    <a:gd name="T48" fmla="*/ 16 w 32"/>
                    <a:gd name="T49" fmla="*/ 33 h 125"/>
                    <a:gd name="T50" fmla="*/ 16 w 32"/>
                    <a:gd name="T51" fmla="*/ 29 h 125"/>
                    <a:gd name="T52" fmla="*/ 17 w 32"/>
                    <a:gd name="T53" fmla="*/ 24 h 125"/>
                    <a:gd name="T54" fmla="*/ 18 w 32"/>
                    <a:gd name="T55" fmla="*/ 12 h 125"/>
                    <a:gd name="T56" fmla="*/ 19 w 32"/>
                    <a:gd name="T57" fmla="*/ 12 h 125"/>
                    <a:gd name="T58" fmla="*/ 20 w 32"/>
                    <a:gd name="T59" fmla="*/ 7 h 125"/>
                    <a:gd name="T60" fmla="*/ 21 w 32"/>
                    <a:gd name="T61" fmla="*/ 4 h 125"/>
                    <a:gd name="T62" fmla="*/ 22 w 32"/>
                    <a:gd name="T63" fmla="*/ 1 h 125"/>
                    <a:gd name="T64" fmla="*/ 23 w 32"/>
                    <a:gd name="T65" fmla="*/ 1 h 12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125">
                      <a:moveTo>
                        <a:pt x="0" y="125"/>
                      </a:moveTo>
                      <a:lnTo>
                        <a:pt x="1" y="125"/>
                      </a:lnTo>
                      <a:lnTo>
                        <a:pt x="2" y="125"/>
                      </a:lnTo>
                      <a:lnTo>
                        <a:pt x="3" y="125"/>
                      </a:lnTo>
                      <a:lnTo>
                        <a:pt x="4" y="125"/>
                      </a:lnTo>
                      <a:lnTo>
                        <a:pt x="5" y="125"/>
                      </a:lnTo>
                      <a:lnTo>
                        <a:pt x="6" y="124"/>
                      </a:lnTo>
                      <a:lnTo>
                        <a:pt x="7" y="124"/>
                      </a:lnTo>
                      <a:lnTo>
                        <a:pt x="8" y="124"/>
                      </a:lnTo>
                      <a:lnTo>
                        <a:pt x="9" y="124"/>
                      </a:lnTo>
                      <a:lnTo>
                        <a:pt x="10" y="124"/>
                      </a:lnTo>
                      <a:lnTo>
                        <a:pt x="10" y="123"/>
                      </a:lnTo>
                      <a:lnTo>
                        <a:pt x="11" y="123"/>
                      </a:lnTo>
                      <a:lnTo>
                        <a:pt x="11" y="122"/>
                      </a:lnTo>
                      <a:lnTo>
                        <a:pt x="12" y="121"/>
                      </a:lnTo>
                      <a:lnTo>
                        <a:pt x="13" y="121"/>
                      </a:lnTo>
                      <a:lnTo>
                        <a:pt x="13" y="120"/>
                      </a:lnTo>
                      <a:lnTo>
                        <a:pt x="14" y="118"/>
                      </a:lnTo>
                      <a:lnTo>
                        <a:pt x="15" y="117"/>
                      </a:lnTo>
                      <a:lnTo>
                        <a:pt x="15" y="115"/>
                      </a:lnTo>
                      <a:lnTo>
                        <a:pt x="16" y="113"/>
                      </a:lnTo>
                      <a:lnTo>
                        <a:pt x="17" y="110"/>
                      </a:lnTo>
                      <a:lnTo>
                        <a:pt x="17" y="107"/>
                      </a:lnTo>
                      <a:lnTo>
                        <a:pt x="18" y="104"/>
                      </a:lnTo>
                      <a:lnTo>
                        <a:pt x="19" y="100"/>
                      </a:lnTo>
                      <a:lnTo>
                        <a:pt x="19" y="95"/>
                      </a:lnTo>
                      <a:lnTo>
                        <a:pt x="20" y="91"/>
                      </a:lnTo>
                      <a:lnTo>
                        <a:pt x="21" y="85"/>
                      </a:lnTo>
                      <a:lnTo>
                        <a:pt x="21" y="79"/>
                      </a:lnTo>
                      <a:lnTo>
                        <a:pt x="22" y="73"/>
                      </a:lnTo>
                      <a:lnTo>
                        <a:pt x="23" y="67"/>
                      </a:lnTo>
                      <a:lnTo>
                        <a:pt x="23" y="60"/>
                      </a:lnTo>
                      <a:lnTo>
                        <a:pt x="24" y="53"/>
                      </a:lnTo>
                      <a:lnTo>
                        <a:pt x="25" y="47"/>
                      </a:lnTo>
                      <a:lnTo>
                        <a:pt x="25" y="40"/>
                      </a:lnTo>
                      <a:lnTo>
                        <a:pt x="26" y="33"/>
                      </a:lnTo>
                      <a:lnTo>
                        <a:pt x="26" y="27"/>
                      </a:lnTo>
                      <a:lnTo>
                        <a:pt x="27" y="21"/>
                      </a:lnTo>
                      <a:lnTo>
                        <a:pt x="28" y="16"/>
                      </a:lnTo>
                      <a:lnTo>
                        <a:pt x="28" y="11"/>
                      </a:lnTo>
                      <a:lnTo>
                        <a:pt x="29" y="7"/>
                      </a:lnTo>
                      <a:lnTo>
                        <a:pt x="30" y="4"/>
                      </a:lnTo>
                      <a:lnTo>
                        <a:pt x="30" y="2"/>
                      </a:lnTo>
                      <a:lnTo>
                        <a:pt x="31" y="1"/>
                      </a:lnTo>
                      <a:lnTo>
                        <a:pt x="32" y="0"/>
                      </a:lnTo>
                      <a:lnTo>
                        <a:pt x="32" y="1"/>
                      </a:lnTo>
                      <a:lnTo>
                        <a:pt x="3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5" name="Freeform 1671"/>
                <p:cNvSpPr>
                  <a:spLocks/>
                </p:cNvSpPr>
                <p:nvPr/>
              </p:nvSpPr>
              <p:spPr bwMode="auto">
                <a:xfrm>
                  <a:off x="3095" y="2181"/>
                  <a:ext cx="2" cy="7"/>
                </a:xfrm>
                <a:custGeom>
                  <a:avLst/>
                  <a:gdLst>
                    <a:gd name="T0" fmla="*/ 0 w 2"/>
                    <a:gd name="T1" fmla="*/ 0 h 7"/>
                    <a:gd name="T2" fmla="*/ 1 w 2"/>
                    <a:gd name="T3" fmla="*/ 2 h 7"/>
                    <a:gd name="T4" fmla="*/ 2 w 2"/>
                    <a:gd name="T5" fmla="*/ 4 h 7"/>
                    <a:gd name="T6" fmla="*/ 2 w 2"/>
                    <a:gd name="T7" fmla="*/ 7 h 7"/>
                    <a:gd name="T8" fmla="*/ 2 w 2"/>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4"/>
                      </a:lnTo>
                      <a:lnTo>
                        <a:pt x="2" y="7"/>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6" name="Freeform 1672"/>
                <p:cNvSpPr>
                  <a:spLocks/>
                </p:cNvSpPr>
                <p:nvPr/>
              </p:nvSpPr>
              <p:spPr bwMode="auto">
                <a:xfrm>
                  <a:off x="3097" y="2188"/>
                  <a:ext cx="2" cy="13"/>
                </a:xfrm>
                <a:custGeom>
                  <a:avLst/>
                  <a:gdLst>
                    <a:gd name="T0" fmla="*/ 0 w 2"/>
                    <a:gd name="T1" fmla="*/ 0 h 14"/>
                    <a:gd name="T2" fmla="*/ 1 w 2"/>
                    <a:gd name="T3" fmla="*/ 4 h 14"/>
                    <a:gd name="T4" fmla="*/ 2 w 2"/>
                    <a:gd name="T5" fmla="*/ 7 h 14"/>
                    <a:gd name="T6" fmla="*/ 2 w 2"/>
                    <a:gd name="T7" fmla="*/ 7 h 14"/>
                    <a:gd name="T8" fmla="*/ 2 w 2"/>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
                      <a:moveTo>
                        <a:pt x="0" y="0"/>
                      </a:moveTo>
                      <a:lnTo>
                        <a:pt x="1" y="4"/>
                      </a:lnTo>
                      <a:lnTo>
                        <a:pt x="2" y="9"/>
                      </a:lnTo>
                      <a:lnTo>
                        <a:pt x="2" y="14"/>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7" name="Freeform 1673"/>
                <p:cNvSpPr>
                  <a:spLocks/>
                </p:cNvSpPr>
                <p:nvPr/>
              </p:nvSpPr>
              <p:spPr bwMode="auto">
                <a:xfrm>
                  <a:off x="3099" y="2201"/>
                  <a:ext cx="2" cy="17"/>
                </a:xfrm>
                <a:custGeom>
                  <a:avLst/>
                  <a:gdLst>
                    <a:gd name="T0" fmla="*/ 0 w 2"/>
                    <a:gd name="T1" fmla="*/ 0 h 18"/>
                    <a:gd name="T2" fmla="*/ 1 w 2"/>
                    <a:gd name="T3" fmla="*/ 6 h 18"/>
                    <a:gd name="T4" fmla="*/ 2 w 2"/>
                    <a:gd name="T5" fmla="*/ 9 h 18"/>
                    <a:gd name="T6" fmla="*/ 2 w 2"/>
                    <a:gd name="T7" fmla="*/ 9 h 18"/>
                    <a:gd name="T8" fmla="*/ 2 w 2"/>
                    <a:gd name="T9" fmla="*/ 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8">
                      <a:moveTo>
                        <a:pt x="0" y="0"/>
                      </a:moveTo>
                      <a:lnTo>
                        <a:pt x="1" y="6"/>
                      </a:lnTo>
                      <a:lnTo>
                        <a:pt x="2" y="12"/>
                      </a:lnTo>
                      <a:lnTo>
                        <a:pt x="2" y="18"/>
                      </a:lnTo>
                      <a:lnTo>
                        <a:pt x="2" y="1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8" name="Freeform 1674"/>
                <p:cNvSpPr>
                  <a:spLocks/>
                </p:cNvSpPr>
                <p:nvPr/>
              </p:nvSpPr>
              <p:spPr bwMode="auto">
                <a:xfrm>
                  <a:off x="3101" y="2218"/>
                  <a:ext cx="2" cy="18"/>
                </a:xfrm>
                <a:custGeom>
                  <a:avLst/>
                  <a:gdLst>
                    <a:gd name="T0" fmla="*/ 0 w 2"/>
                    <a:gd name="T1" fmla="*/ 0 h 19"/>
                    <a:gd name="T2" fmla="*/ 1 w 2"/>
                    <a:gd name="T3" fmla="*/ 6 h 19"/>
                    <a:gd name="T4" fmla="*/ 2 w 2"/>
                    <a:gd name="T5" fmla="*/ 9 h 19"/>
                    <a:gd name="T6" fmla="*/ 2 w 2"/>
                    <a:gd name="T7" fmla="*/ 10 h 19"/>
                    <a:gd name="T8" fmla="*/ 2 w 2"/>
                    <a:gd name="T9" fmla="*/ 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9">
                      <a:moveTo>
                        <a:pt x="0" y="0"/>
                      </a:moveTo>
                      <a:lnTo>
                        <a:pt x="1" y="6"/>
                      </a:lnTo>
                      <a:lnTo>
                        <a:pt x="2" y="13"/>
                      </a:lnTo>
                      <a:lnTo>
                        <a:pt x="2" y="19"/>
                      </a:lnTo>
                      <a:lnTo>
                        <a:pt x="2" y="1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19" name="Freeform 1675"/>
                <p:cNvSpPr>
                  <a:spLocks/>
                </p:cNvSpPr>
                <p:nvPr/>
              </p:nvSpPr>
              <p:spPr bwMode="auto">
                <a:xfrm>
                  <a:off x="3103" y="2236"/>
                  <a:ext cx="1" cy="12"/>
                </a:xfrm>
                <a:custGeom>
                  <a:avLst/>
                  <a:gdLst>
                    <a:gd name="T0" fmla="*/ 0 w 1"/>
                    <a:gd name="T1" fmla="*/ 0 h 12"/>
                    <a:gd name="T2" fmla="*/ 1 w 1"/>
                    <a:gd name="T3" fmla="*/ 6 h 12"/>
                    <a:gd name="T4" fmla="*/ 1 w 1"/>
                    <a:gd name="T5" fmla="*/ 12 h 12"/>
                    <a:gd name="T6" fmla="*/ 1 w 1"/>
                    <a:gd name="T7" fmla="*/ 6 h 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2">
                      <a:moveTo>
                        <a:pt x="0" y="0"/>
                      </a:moveTo>
                      <a:lnTo>
                        <a:pt x="1" y="6"/>
                      </a:lnTo>
                      <a:lnTo>
                        <a:pt x="1" y="12"/>
                      </a:lnTo>
                      <a:lnTo>
                        <a:pt x="1"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0" name="Freeform 1676"/>
                <p:cNvSpPr>
                  <a:spLocks/>
                </p:cNvSpPr>
                <p:nvPr/>
              </p:nvSpPr>
              <p:spPr bwMode="auto">
                <a:xfrm>
                  <a:off x="3104" y="2248"/>
                  <a:ext cx="2" cy="15"/>
                </a:xfrm>
                <a:custGeom>
                  <a:avLst/>
                  <a:gdLst>
                    <a:gd name="T0" fmla="*/ 0 w 2"/>
                    <a:gd name="T1" fmla="*/ 0 h 16"/>
                    <a:gd name="T2" fmla="*/ 1 w 2"/>
                    <a:gd name="T3" fmla="*/ 6 h 16"/>
                    <a:gd name="T4" fmla="*/ 2 w 2"/>
                    <a:gd name="T5" fmla="*/ 8 h 16"/>
                    <a:gd name="T6" fmla="*/ 2 w 2"/>
                    <a:gd name="T7" fmla="*/ 8 h 16"/>
                    <a:gd name="T8" fmla="*/ 2 w 2"/>
                    <a:gd name="T9" fmla="*/ 8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0" y="0"/>
                      </a:moveTo>
                      <a:lnTo>
                        <a:pt x="1" y="6"/>
                      </a:lnTo>
                      <a:lnTo>
                        <a:pt x="2" y="11"/>
                      </a:lnTo>
                      <a:lnTo>
                        <a:pt x="2" y="16"/>
                      </a:lnTo>
                      <a:lnTo>
                        <a:pt x="2" y="1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1" name="Freeform 1677"/>
                <p:cNvSpPr>
                  <a:spLocks/>
                </p:cNvSpPr>
                <p:nvPr/>
              </p:nvSpPr>
              <p:spPr bwMode="auto">
                <a:xfrm>
                  <a:off x="3106" y="2263"/>
                  <a:ext cx="2" cy="12"/>
                </a:xfrm>
                <a:custGeom>
                  <a:avLst/>
                  <a:gdLst>
                    <a:gd name="T0" fmla="*/ 0 w 2"/>
                    <a:gd name="T1" fmla="*/ 0 h 12"/>
                    <a:gd name="T2" fmla="*/ 1 w 2"/>
                    <a:gd name="T3" fmla="*/ 4 h 12"/>
                    <a:gd name="T4" fmla="*/ 2 w 2"/>
                    <a:gd name="T5" fmla="*/ 9 h 12"/>
                    <a:gd name="T6" fmla="*/ 2 w 2"/>
                    <a:gd name="T7" fmla="*/ 12 h 12"/>
                    <a:gd name="T8" fmla="*/ 2 w 2"/>
                    <a:gd name="T9" fmla="*/ 9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0" y="0"/>
                      </a:moveTo>
                      <a:lnTo>
                        <a:pt x="1" y="4"/>
                      </a:lnTo>
                      <a:lnTo>
                        <a:pt x="2" y="9"/>
                      </a:lnTo>
                      <a:lnTo>
                        <a:pt x="2" y="12"/>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2" name="Freeform 1678"/>
                <p:cNvSpPr>
                  <a:spLocks/>
                </p:cNvSpPr>
                <p:nvPr/>
              </p:nvSpPr>
              <p:spPr bwMode="auto">
                <a:xfrm>
                  <a:off x="3108" y="2275"/>
                  <a:ext cx="2" cy="9"/>
                </a:xfrm>
                <a:custGeom>
                  <a:avLst/>
                  <a:gdLst>
                    <a:gd name="T0" fmla="*/ 0 w 2"/>
                    <a:gd name="T1" fmla="*/ 0 h 10"/>
                    <a:gd name="T2" fmla="*/ 1 w 2"/>
                    <a:gd name="T3" fmla="*/ 4 h 10"/>
                    <a:gd name="T4" fmla="*/ 2 w 2"/>
                    <a:gd name="T5" fmla="*/ 5 h 10"/>
                    <a:gd name="T6" fmla="*/ 2 w 2"/>
                    <a:gd name="T7" fmla="*/ 5 h 10"/>
                    <a:gd name="T8" fmla="*/ 2 w 2"/>
                    <a:gd name="T9" fmla="*/ 5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4"/>
                      </a:lnTo>
                      <a:lnTo>
                        <a:pt x="2" y="7"/>
                      </a:lnTo>
                      <a:lnTo>
                        <a:pt x="2" y="10"/>
                      </a:lnTo>
                      <a:lnTo>
                        <a:pt x="2"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3" name="Freeform 1679"/>
                <p:cNvSpPr>
                  <a:spLocks/>
                </p:cNvSpPr>
                <p:nvPr/>
              </p:nvSpPr>
              <p:spPr bwMode="auto">
                <a:xfrm>
                  <a:off x="3110" y="2284"/>
                  <a:ext cx="1" cy="6"/>
                </a:xfrm>
                <a:custGeom>
                  <a:avLst/>
                  <a:gdLst>
                    <a:gd name="T0" fmla="*/ 0 w 2"/>
                    <a:gd name="T1" fmla="*/ 0 h 6"/>
                    <a:gd name="T2" fmla="*/ 1 w 2"/>
                    <a:gd name="T3" fmla="*/ 2 h 6"/>
                    <a:gd name="T4" fmla="*/ 1 w 2"/>
                    <a:gd name="T5" fmla="*/ 5 h 6"/>
                    <a:gd name="T6" fmla="*/ 1 w 2"/>
                    <a:gd name="T7" fmla="*/ 6 h 6"/>
                    <a:gd name="T8" fmla="*/ 1 w 2"/>
                    <a:gd name="T9" fmla="*/ 5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5"/>
                      </a:lnTo>
                      <a:lnTo>
                        <a:pt x="2" y="6"/>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4" name="Freeform 1680"/>
                <p:cNvSpPr>
                  <a:spLocks/>
                </p:cNvSpPr>
                <p:nvPr/>
              </p:nvSpPr>
              <p:spPr bwMode="auto">
                <a:xfrm>
                  <a:off x="3111" y="2290"/>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5" name="Freeform 1681"/>
                <p:cNvSpPr>
                  <a:spLocks/>
                </p:cNvSpPr>
                <p:nvPr/>
              </p:nvSpPr>
              <p:spPr bwMode="auto">
                <a:xfrm>
                  <a:off x="3113" y="2295"/>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6" name="Freeform 1682"/>
                <p:cNvSpPr>
                  <a:spLocks/>
                </p:cNvSpPr>
                <p:nvPr/>
              </p:nvSpPr>
              <p:spPr bwMode="auto">
                <a:xfrm>
                  <a:off x="3115" y="2297"/>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7" name="Freeform 1683"/>
                <p:cNvSpPr>
                  <a:spLocks/>
                </p:cNvSpPr>
                <p:nvPr/>
              </p:nvSpPr>
              <p:spPr bwMode="auto">
                <a:xfrm>
                  <a:off x="3117" y="2298"/>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8" name="Freeform 1684"/>
                <p:cNvSpPr>
                  <a:spLocks/>
                </p:cNvSpPr>
                <p:nvPr/>
              </p:nvSpPr>
              <p:spPr bwMode="auto">
                <a:xfrm>
                  <a:off x="3118"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29" name="Freeform 1685"/>
                <p:cNvSpPr>
                  <a:spLocks/>
                </p:cNvSpPr>
                <p:nvPr/>
              </p:nvSpPr>
              <p:spPr bwMode="auto">
                <a:xfrm>
                  <a:off x="3120"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0" name="Freeform 1686"/>
                <p:cNvSpPr>
                  <a:spLocks/>
                </p:cNvSpPr>
                <p:nvPr/>
              </p:nvSpPr>
              <p:spPr bwMode="auto">
                <a:xfrm>
                  <a:off x="3122" y="2299"/>
                  <a:ext cx="12" cy="1"/>
                </a:xfrm>
                <a:custGeom>
                  <a:avLst/>
                  <a:gdLst>
                    <a:gd name="T0" fmla="*/ 0 w 13"/>
                    <a:gd name="T1" fmla="*/ 0 h 1"/>
                    <a:gd name="T2" fmla="*/ 1 w 13"/>
                    <a:gd name="T3" fmla="*/ 0 h 1"/>
                    <a:gd name="T4" fmla="*/ 2 w 13"/>
                    <a:gd name="T5" fmla="*/ 0 h 1"/>
                    <a:gd name="T6" fmla="*/ 2 w 13"/>
                    <a:gd name="T7" fmla="*/ 0 h 1"/>
                    <a:gd name="T8" fmla="*/ 2 w 13"/>
                    <a:gd name="T9" fmla="*/ 0 h 1"/>
                    <a:gd name="T10" fmla="*/ 3 w 13"/>
                    <a:gd name="T11" fmla="*/ 0 h 1"/>
                    <a:gd name="T12" fmla="*/ 4 w 13"/>
                    <a:gd name="T13" fmla="*/ 0 h 1"/>
                    <a:gd name="T14" fmla="*/ 4 w 13"/>
                    <a:gd name="T15" fmla="*/ 1 h 1"/>
                    <a:gd name="T16" fmla="*/ 4 w 13"/>
                    <a:gd name="T17" fmla="*/ 0 h 1"/>
                    <a:gd name="T18" fmla="*/ 5 w 13"/>
                    <a:gd name="T19" fmla="*/ 1 h 1"/>
                    <a:gd name="T20" fmla="*/ 6 w 13"/>
                    <a:gd name="T21" fmla="*/ 1 h 1"/>
                    <a:gd name="T22" fmla="*/ 6 w 13"/>
                    <a:gd name="T23" fmla="*/ 1 h 1"/>
                    <a:gd name="T24" fmla="*/ 6 w 13"/>
                    <a:gd name="T25" fmla="*/ 1 h 1"/>
                    <a:gd name="T26" fmla="*/ 6 w 13"/>
                    <a:gd name="T27" fmla="*/ 1 h 1"/>
                    <a:gd name="T28" fmla="*/ 6 w 13"/>
                    <a:gd name="T29" fmla="*/ 1 h 1"/>
                    <a:gd name="T30" fmla="*/ 6 w 13"/>
                    <a:gd name="T31" fmla="*/ 1 h 1"/>
                    <a:gd name="T32" fmla="*/ 6 w 13"/>
                    <a:gd name="T33" fmla="*/ 1 h 1"/>
                    <a:gd name="T34" fmla="*/ 6 w 13"/>
                    <a:gd name="T35" fmla="*/ 1 h 1"/>
                    <a:gd name="T36" fmla="*/ 6 w 13"/>
                    <a:gd name="T37" fmla="*/ 1 h 1"/>
                    <a:gd name="T38" fmla="*/ 6 w 13"/>
                    <a:gd name="T39" fmla="*/ 1 h 1"/>
                    <a:gd name="T40" fmla="*/ 6 w 13"/>
                    <a:gd name="T41" fmla="*/ 1 h 1"/>
                    <a:gd name="T42" fmla="*/ 6 w 13"/>
                    <a:gd name="T43" fmla="*/ 1 h 1"/>
                    <a:gd name="T44" fmla="*/ 6 w 13"/>
                    <a:gd name="T45" fmla="*/ 1 h 1"/>
                    <a:gd name="T46" fmla="*/ 6 w 13"/>
                    <a:gd name="T47" fmla="*/ 1 h 1"/>
                    <a:gd name="T48" fmla="*/ 6 w 13"/>
                    <a:gd name="T49" fmla="*/ 1 h 1"/>
                    <a:gd name="T50" fmla="*/ 6 w 13"/>
                    <a:gd name="T51" fmla="*/ 1 h 1"/>
                    <a:gd name="T52" fmla="*/ 6 w 13"/>
                    <a:gd name="T53" fmla="*/ 1 h 1"/>
                    <a:gd name="T54" fmla="*/ 6 w 13"/>
                    <a:gd name="T55" fmla="*/ 1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0"/>
                      </a:moveTo>
                      <a:lnTo>
                        <a:pt x="1" y="0"/>
                      </a:lnTo>
                      <a:lnTo>
                        <a:pt x="2" y="0"/>
                      </a:lnTo>
                      <a:lnTo>
                        <a:pt x="3" y="0"/>
                      </a:lnTo>
                      <a:lnTo>
                        <a:pt x="4" y="0"/>
                      </a:lnTo>
                      <a:lnTo>
                        <a:pt x="4" y="1"/>
                      </a:lnTo>
                      <a:lnTo>
                        <a:pt x="4" y="0"/>
                      </a:lnTo>
                      <a:lnTo>
                        <a:pt x="5" y="1"/>
                      </a:lnTo>
                      <a:lnTo>
                        <a:pt x="6" y="1"/>
                      </a:lnTo>
                      <a:lnTo>
                        <a:pt x="7" y="1"/>
                      </a:lnTo>
                      <a:lnTo>
                        <a:pt x="8" y="1"/>
                      </a:lnTo>
                      <a:lnTo>
                        <a:pt x="9" y="1"/>
                      </a:lnTo>
                      <a:lnTo>
                        <a:pt x="10" y="1"/>
                      </a:lnTo>
                      <a:lnTo>
                        <a:pt x="11" y="1"/>
                      </a:lnTo>
                      <a:lnTo>
                        <a:pt x="12" y="1"/>
                      </a:lnTo>
                      <a:lnTo>
                        <a:pt x="13"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1" name="Freeform 1687"/>
                <p:cNvSpPr>
                  <a:spLocks/>
                </p:cNvSpPr>
                <p:nvPr/>
              </p:nvSpPr>
              <p:spPr bwMode="auto">
                <a:xfrm>
                  <a:off x="3134" y="2299"/>
                  <a:ext cx="2" cy="1"/>
                </a:xfrm>
                <a:custGeom>
                  <a:avLst/>
                  <a:gdLst>
                    <a:gd name="T0" fmla="*/ 0 w 2"/>
                    <a:gd name="T1" fmla="*/ 1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2" name="Freeform 1688"/>
                <p:cNvSpPr>
                  <a:spLocks/>
                </p:cNvSpPr>
                <p:nvPr/>
              </p:nvSpPr>
              <p:spPr bwMode="auto">
                <a:xfrm>
                  <a:off x="3136" y="2253"/>
                  <a:ext cx="26" cy="47"/>
                </a:xfrm>
                <a:custGeom>
                  <a:avLst/>
                  <a:gdLst>
                    <a:gd name="T0" fmla="*/ 0 w 27"/>
                    <a:gd name="T1" fmla="*/ 33 h 49"/>
                    <a:gd name="T2" fmla="*/ 1 w 27"/>
                    <a:gd name="T3" fmla="*/ 33 h 49"/>
                    <a:gd name="T4" fmla="*/ 2 w 27"/>
                    <a:gd name="T5" fmla="*/ 33 h 49"/>
                    <a:gd name="T6" fmla="*/ 2 w 27"/>
                    <a:gd name="T7" fmla="*/ 33 h 49"/>
                    <a:gd name="T8" fmla="*/ 2 w 27"/>
                    <a:gd name="T9" fmla="*/ 33 h 49"/>
                    <a:gd name="T10" fmla="*/ 3 w 27"/>
                    <a:gd name="T11" fmla="*/ 33 h 49"/>
                    <a:gd name="T12" fmla="*/ 4 w 27"/>
                    <a:gd name="T13" fmla="*/ 33 h 49"/>
                    <a:gd name="T14" fmla="*/ 4 w 27"/>
                    <a:gd name="T15" fmla="*/ 33 h 49"/>
                    <a:gd name="T16" fmla="*/ 4 w 27"/>
                    <a:gd name="T17" fmla="*/ 33 h 49"/>
                    <a:gd name="T18" fmla="*/ 5 w 27"/>
                    <a:gd name="T19" fmla="*/ 33 h 49"/>
                    <a:gd name="T20" fmla="*/ 6 w 27"/>
                    <a:gd name="T21" fmla="*/ 33 h 49"/>
                    <a:gd name="T22" fmla="*/ 6 w 27"/>
                    <a:gd name="T23" fmla="*/ 33 h 49"/>
                    <a:gd name="T24" fmla="*/ 6 w 27"/>
                    <a:gd name="T25" fmla="*/ 33 h 49"/>
                    <a:gd name="T26" fmla="*/ 7 w 27"/>
                    <a:gd name="T27" fmla="*/ 32 h 49"/>
                    <a:gd name="T28" fmla="*/ 8 w 27"/>
                    <a:gd name="T29" fmla="*/ 32 h 49"/>
                    <a:gd name="T30" fmla="*/ 8 w 27"/>
                    <a:gd name="T31" fmla="*/ 32 h 49"/>
                    <a:gd name="T32" fmla="*/ 8 w 27"/>
                    <a:gd name="T33" fmla="*/ 32 h 49"/>
                    <a:gd name="T34" fmla="*/ 9 w 27"/>
                    <a:gd name="T35" fmla="*/ 32 h 49"/>
                    <a:gd name="T36" fmla="*/ 10 w 27"/>
                    <a:gd name="T37" fmla="*/ 31 h 49"/>
                    <a:gd name="T38" fmla="*/ 10 w 27"/>
                    <a:gd name="T39" fmla="*/ 31 h 49"/>
                    <a:gd name="T40" fmla="*/ 10 w 27"/>
                    <a:gd name="T41" fmla="*/ 31 h 49"/>
                    <a:gd name="T42" fmla="*/ 11 w 27"/>
                    <a:gd name="T43" fmla="*/ 31 h 49"/>
                    <a:gd name="T44" fmla="*/ 11 w 27"/>
                    <a:gd name="T45" fmla="*/ 31 h 49"/>
                    <a:gd name="T46" fmla="*/ 11 w 27"/>
                    <a:gd name="T47" fmla="*/ 30 h 49"/>
                    <a:gd name="T48" fmla="*/ 12 w 27"/>
                    <a:gd name="T49" fmla="*/ 30 h 49"/>
                    <a:gd name="T50" fmla="*/ 13 w 27"/>
                    <a:gd name="T51" fmla="*/ 29 h 49"/>
                    <a:gd name="T52" fmla="*/ 13 w 27"/>
                    <a:gd name="T53" fmla="*/ 29 h 49"/>
                    <a:gd name="T54" fmla="*/ 13 w 27"/>
                    <a:gd name="T55" fmla="*/ 28 h 49"/>
                    <a:gd name="T56" fmla="*/ 13 w 27"/>
                    <a:gd name="T57" fmla="*/ 28 h 49"/>
                    <a:gd name="T58" fmla="*/ 13 w 27"/>
                    <a:gd name="T59" fmla="*/ 27 h 49"/>
                    <a:gd name="T60" fmla="*/ 13 w 27"/>
                    <a:gd name="T61" fmla="*/ 27 h 49"/>
                    <a:gd name="T62" fmla="*/ 13 w 27"/>
                    <a:gd name="T63" fmla="*/ 25 h 49"/>
                    <a:gd name="T64" fmla="*/ 13 w 27"/>
                    <a:gd name="T65" fmla="*/ 23 h 49"/>
                    <a:gd name="T66" fmla="*/ 13 w 27"/>
                    <a:gd name="T67" fmla="*/ 21 h 49"/>
                    <a:gd name="T68" fmla="*/ 13 w 27"/>
                    <a:gd name="T69" fmla="*/ 21 h 49"/>
                    <a:gd name="T70" fmla="*/ 13 w 27"/>
                    <a:gd name="T71" fmla="*/ 18 h 49"/>
                    <a:gd name="T72" fmla="*/ 13 w 27"/>
                    <a:gd name="T73" fmla="*/ 16 h 49"/>
                    <a:gd name="T74" fmla="*/ 13 w 27"/>
                    <a:gd name="T75" fmla="*/ 13 h 49"/>
                    <a:gd name="T76" fmla="*/ 13 w 27"/>
                    <a:gd name="T77" fmla="*/ 13 h 49"/>
                    <a:gd name="T78" fmla="*/ 13 w 27"/>
                    <a:gd name="T79" fmla="*/ 12 h 49"/>
                    <a:gd name="T80" fmla="*/ 13 w 27"/>
                    <a:gd name="T81" fmla="*/ 12 h 49"/>
                    <a:gd name="T82" fmla="*/ 13 w 27"/>
                    <a:gd name="T83" fmla="*/ 12 h 49"/>
                    <a:gd name="T84" fmla="*/ 13 w 27"/>
                    <a:gd name="T85" fmla="*/ 12 h 49"/>
                    <a:gd name="T86" fmla="*/ 13 w 27"/>
                    <a:gd name="T87" fmla="*/ 12 h 49"/>
                    <a:gd name="T88" fmla="*/ 13 w 27"/>
                    <a:gd name="T89" fmla="*/ 10 h 49"/>
                    <a:gd name="T90" fmla="*/ 14 w 27"/>
                    <a:gd name="T91" fmla="*/ 8 h 49"/>
                    <a:gd name="T92" fmla="*/ 14 w 27"/>
                    <a:gd name="T93" fmla="*/ 8 h 49"/>
                    <a:gd name="T94" fmla="*/ 14 w 27"/>
                    <a:gd name="T95" fmla="*/ 6 h 49"/>
                    <a:gd name="T96" fmla="*/ 15 w 27"/>
                    <a:gd name="T97" fmla="*/ 4 h 49"/>
                    <a:gd name="T98" fmla="*/ 16 w 27"/>
                    <a:gd name="T99" fmla="*/ 3 h 49"/>
                    <a:gd name="T100" fmla="*/ 16 w 27"/>
                    <a:gd name="T101" fmla="*/ 3 h 49"/>
                    <a:gd name="T102" fmla="*/ 16 w 27"/>
                    <a:gd name="T103" fmla="*/ 2 h 49"/>
                    <a:gd name="T104" fmla="*/ 17 w 27"/>
                    <a:gd name="T105" fmla="*/ 1 h 49"/>
                    <a:gd name="T106" fmla="*/ 18 w 27"/>
                    <a:gd name="T107" fmla="*/ 0 h 49"/>
                    <a:gd name="T108" fmla="*/ 18 w 27"/>
                    <a:gd name="T109" fmla="*/ 0 h 49"/>
                    <a:gd name="T110" fmla="*/ 18 w 27"/>
                    <a:gd name="T111" fmla="*/ 0 h 49"/>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 h="49">
                      <a:moveTo>
                        <a:pt x="0" y="49"/>
                      </a:moveTo>
                      <a:lnTo>
                        <a:pt x="1" y="49"/>
                      </a:lnTo>
                      <a:lnTo>
                        <a:pt x="2" y="48"/>
                      </a:lnTo>
                      <a:lnTo>
                        <a:pt x="3" y="48"/>
                      </a:lnTo>
                      <a:lnTo>
                        <a:pt x="4" y="49"/>
                      </a:lnTo>
                      <a:lnTo>
                        <a:pt x="4" y="48"/>
                      </a:lnTo>
                      <a:lnTo>
                        <a:pt x="5" y="48"/>
                      </a:lnTo>
                      <a:lnTo>
                        <a:pt x="6" y="48"/>
                      </a:lnTo>
                      <a:lnTo>
                        <a:pt x="7" y="47"/>
                      </a:lnTo>
                      <a:lnTo>
                        <a:pt x="8" y="47"/>
                      </a:lnTo>
                      <a:lnTo>
                        <a:pt x="9" y="46"/>
                      </a:lnTo>
                      <a:lnTo>
                        <a:pt x="10" y="45"/>
                      </a:lnTo>
                      <a:lnTo>
                        <a:pt x="11" y="44"/>
                      </a:lnTo>
                      <a:lnTo>
                        <a:pt x="11" y="43"/>
                      </a:lnTo>
                      <a:lnTo>
                        <a:pt x="12" y="42"/>
                      </a:lnTo>
                      <a:lnTo>
                        <a:pt x="13" y="40"/>
                      </a:lnTo>
                      <a:lnTo>
                        <a:pt x="13" y="39"/>
                      </a:lnTo>
                      <a:lnTo>
                        <a:pt x="14" y="38"/>
                      </a:lnTo>
                      <a:lnTo>
                        <a:pt x="15" y="36"/>
                      </a:lnTo>
                      <a:lnTo>
                        <a:pt x="15" y="34"/>
                      </a:lnTo>
                      <a:lnTo>
                        <a:pt x="16" y="32"/>
                      </a:lnTo>
                      <a:lnTo>
                        <a:pt x="17" y="30"/>
                      </a:lnTo>
                      <a:lnTo>
                        <a:pt x="17" y="27"/>
                      </a:lnTo>
                      <a:lnTo>
                        <a:pt x="18" y="25"/>
                      </a:lnTo>
                      <a:lnTo>
                        <a:pt x="19" y="22"/>
                      </a:lnTo>
                      <a:lnTo>
                        <a:pt x="19" y="20"/>
                      </a:lnTo>
                      <a:lnTo>
                        <a:pt x="20" y="17"/>
                      </a:lnTo>
                      <a:lnTo>
                        <a:pt x="21" y="15"/>
                      </a:lnTo>
                      <a:lnTo>
                        <a:pt x="21" y="12"/>
                      </a:lnTo>
                      <a:lnTo>
                        <a:pt x="22" y="10"/>
                      </a:lnTo>
                      <a:lnTo>
                        <a:pt x="23" y="8"/>
                      </a:lnTo>
                      <a:lnTo>
                        <a:pt x="23" y="6"/>
                      </a:lnTo>
                      <a:lnTo>
                        <a:pt x="24" y="4"/>
                      </a:lnTo>
                      <a:lnTo>
                        <a:pt x="25" y="3"/>
                      </a:lnTo>
                      <a:lnTo>
                        <a:pt x="25" y="2"/>
                      </a:lnTo>
                      <a:lnTo>
                        <a:pt x="26" y="1"/>
                      </a:lnTo>
                      <a:lnTo>
                        <a:pt x="2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3" name="Freeform 1689"/>
                <p:cNvSpPr>
                  <a:spLocks/>
                </p:cNvSpPr>
                <p:nvPr/>
              </p:nvSpPr>
              <p:spPr bwMode="auto">
                <a:xfrm>
                  <a:off x="3162" y="2253"/>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4" name="Freeform 1690"/>
                <p:cNvSpPr>
                  <a:spLocks/>
                </p:cNvSpPr>
                <p:nvPr/>
              </p:nvSpPr>
              <p:spPr bwMode="auto">
                <a:xfrm>
                  <a:off x="3163" y="2254"/>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5" name="Freeform 1691"/>
                <p:cNvSpPr>
                  <a:spLocks/>
                </p:cNvSpPr>
                <p:nvPr/>
              </p:nvSpPr>
              <p:spPr bwMode="auto">
                <a:xfrm>
                  <a:off x="3165" y="2257"/>
                  <a:ext cx="2" cy="6"/>
                </a:xfrm>
                <a:custGeom>
                  <a:avLst/>
                  <a:gdLst>
                    <a:gd name="T0" fmla="*/ 0 w 2"/>
                    <a:gd name="T1" fmla="*/ 0 h 7"/>
                    <a:gd name="T2" fmla="*/ 1 w 2"/>
                    <a:gd name="T3" fmla="*/ 2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4"/>
                      </a:lnTo>
                      <a:lnTo>
                        <a:pt x="2" y="7"/>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6" name="Freeform 1692"/>
                <p:cNvSpPr>
                  <a:spLocks/>
                </p:cNvSpPr>
                <p:nvPr/>
              </p:nvSpPr>
              <p:spPr bwMode="auto">
                <a:xfrm>
                  <a:off x="3167" y="2263"/>
                  <a:ext cx="2" cy="7"/>
                </a:xfrm>
                <a:custGeom>
                  <a:avLst/>
                  <a:gdLst>
                    <a:gd name="T0" fmla="*/ 0 w 2"/>
                    <a:gd name="T1" fmla="*/ 0 h 7"/>
                    <a:gd name="T2" fmla="*/ 1 w 2"/>
                    <a:gd name="T3" fmla="*/ 2 h 7"/>
                    <a:gd name="T4" fmla="*/ 2 w 2"/>
                    <a:gd name="T5" fmla="*/ 4 h 7"/>
                    <a:gd name="T6" fmla="*/ 2 w 2"/>
                    <a:gd name="T7" fmla="*/ 7 h 7"/>
                    <a:gd name="T8" fmla="*/ 2 w 2"/>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4"/>
                      </a:lnTo>
                      <a:lnTo>
                        <a:pt x="2" y="7"/>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7" name="Freeform 1693"/>
                <p:cNvSpPr>
                  <a:spLocks/>
                </p:cNvSpPr>
                <p:nvPr/>
              </p:nvSpPr>
              <p:spPr bwMode="auto">
                <a:xfrm>
                  <a:off x="3169" y="2270"/>
                  <a:ext cx="2" cy="7"/>
                </a:xfrm>
                <a:custGeom>
                  <a:avLst/>
                  <a:gdLst>
                    <a:gd name="T0" fmla="*/ 0 w 2"/>
                    <a:gd name="T1" fmla="*/ 0 h 7"/>
                    <a:gd name="T2" fmla="*/ 1 w 2"/>
                    <a:gd name="T3" fmla="*/ 2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8" name="Freeform 1694"/>
                <p:cNvSpPr>
                  <a:spLocks/>
                </p:cNvSpPr>
                <p:nvPr/>
              </p:nvSpPr>
              <p:spPr bwMode="auto">
                <a:xfrm>
                  <a:off x="3171" y="2277"/>
                  <a:ext cx="2" cy="7"/>
                </a:xfrm>
                <a:custGeom>
                  <a:avLst/>
                  <a:gdLst>
                    <a:gd name="T0" fmla="*/ 0 w 2"/>
                    <a:gd name="T1" fmla="*/ 0 h 7"/>
                    <a:gd name="T2" fmla="*/ 1 w 2"/>
                    <a:gd name="T3" fmla="*/ 3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39" name="Freeform 1695"/>
                <p:cNvSpPr>
                  <a:spLocks/>
                </p:cNvSpPr>
                <p:nvPr/>
              </p:nvSpPr>
              <p:spPr bwMode="auto">
                <a:xfrm>
                  <a:off x="3173" y="2284"/>
                  <a:ext cx="2" cy="4"/>
                </a:xfrm>
                <a:custGeom>
                  <a:avLst/>
                  <a:gdLst>
                    <a:gd name="T0" fmla="*/ 0 w 2"/>
                    <a:gd name="T1" fmla="*/ 0 h 5"/>
                    <a:gd name="T2" fmla="*/ 1 w 2"/>
                    <a:gd name="T3" fmla="*/ 2 h 5"/>
                    <a:gd name="T4" fmla="*/ 2 w 2"/>
                    <a:gd name="T5" fmla="*/ 2 h 5"/>
                    <a:gd name="T6" fmla="*/ 2 w 2"/>
                    <a:gd name="T7" fmla="*/ 2 h 5"/>
                    <a:gd name="T8" fmla="*/ 2 w 2"/>
                    <a:gd name="T9" fmla="*/ 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4"/>
                      </a:lnTo>
                      <a:lnTo>
                        <a:pt x="2" y="5"/>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0" name="Freeform 1696"/>
                <p:cNvSpPr>
                  <a:spLocks/>
                </p:cNvSpPr>
                <p:nvPr/>
              </p:nvSpPr>
              <p:spPr bwMode="auto">
                <a:xfrm>
                  <a:off x="3175" y="2288"/>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1" name="Freeform 1697"/>
                <p:cNvSpPr>
                  <a:spLocks/>
                </p:cNvSpPr>
                <p:nvPr/>
              </p:nvSpPr>
              <p:spPr bwMode="auto">
                <a:xfrm>
                  <a:off x="3177" y="2293"/>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2" name="Freeform 1698"/>
                <p:cNvSpPr>
                  <a:spLocks/>
                </p:cNvSpPr>
                <p:nvPr/>
              </p:nvSpPr>
              <p:spPr bwMode="auto">
                <a:xfrm>
                  <a:off x="3178" y="2295"/>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3" name="Freeform 1699"/>
                <p:cNvSpPr>
                  <a:spLocks/>
                </p:cNvSpPr>
                <p:nvPr/>
              </p:nvSpPr>
              <p:spPr bwMode="auto">
                <a:xfrm>
                  <a:off x="3180" y="2297"/>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4" name="Freeform 1700"/>
                <p:cNvSpPr>
                  <a:spLocks/>
                </p:cNvSpPr>
                <p:nvPr/>
              </p:nvSpPr>
              <p:spPr bwMode="auto">
                <a:xfrm>
                  <a:off x="3182" y="2298"/>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5" name="Freeform 1701"/>
                <p:cNvSpPr>
                  <a:spLocks/>
                </p:cNvSpPr>
                <p:nvPr/>
              </p:nvSpPr>
              <p:spPr bwMode="auto">
                <a:xfrm>
                  <a:off x="3183" y="2299"/>
                  <a:ext cx="2" cy="1"/>
                </a:xfrm>
                <a:custGeom>
                  <a:avLst/>
                  <a:gdLst>
                    <a:gd name="T0" fmla="*/ 0 w 2"/>
                    <a:gd name="T1" fmla="*/ 0 h 1"/>
                    <a:gd name="T2" fmla="*/ 1 w 2"/>
                    <a:gd name="T3" fmla="*/ 1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6" name="Freeform 1702"/>
                <p:cNvSpPr>
                  <a:spLocks/>
                </p:cNvSpPr>
                <p:nvPr/>
              </p:nvSpPr>
              <p:spPr bwMode="auto">
                <a:xfrm>
                  <a:off x="3185"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7" name="Freeform 1703"/>
                <p:cNvSpPr>
                  <a:spLocks/>
                </p:cNvSpPr>
                <p:nvPr/>
              </p:nvSpPr>
              <p:spPr bwMode="auto">
                <a:xfrm>
                  <a:off x="3189"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8" name="Freeform 1704"/>
                <p:cNvSpPr>
                  <a:spLocks/>
                </p:cNvSpPr>
                <p:nvPr/>
              </p:nvSpPr>
              <p:spPr bwMode="auto">
                <a:xfrm>
                  <a:off x="3191" y="230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49" name="Freeform 1705"/>
                <p:cNvSpPr>
                  <a:spLocks/>
                </p:cNvSpPr>
                <p:nvPr/>
              </p:nvSpPr>
              <p:spPr bwMode="auto">
                <a:xfrm>
                  <a:off x="3194" y="2300"/>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0" name="Freeform 1706"/>
                <p:cNvSpPr>
                  <a:spLocks/>
                </p:cNvSpPr>
                <p:nvPr/>
              </p:nvSpPr>
              <p:spPr bwMode="auto">
                <a:xfrm>
                  <a:off x="3200"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1" name="Freeform 1707"/>
                <p:cNvSpPr>
                  <a:spLocks/>
                </p:cNvSpPr>
                <p:nvPr/>
              </p:nvSpPr>
              <p:spPr bwMode="auto">
                <a:xfrm>
                  <a:off x="3204" y="2258"/>
                  <a:ext cx="28" cy="42"/>
                </a:xfrm>
                <a:custGeom>
                  <a:avLst/>
                  <a:gdLst>
                    <a:gd name="T0" fmla="*/ 0 w 30"/>
                    <a:gd name="T1" fmla="*/ 29 h 44"/>
                    <a:gd name="T2" fmla="*/ 1 w 30"/>
                    <a:gd name="T3" fmla="*/ 29 h 44"/>
                    <a:gd name="T4" fmla="*/ 2 w 30"/>
                    <a:gd name="T5" fmla="*/ 29 h 44"/>
                    <a:gd name="T6" fmla="*/ 2 w 30"/>
                    <a:gd name="T7" fmla="*/ 29 h 44"/>
                    <a:gd name="T8" fmla="*/ 2 w 30"/>
                    <a:gd name="T9" fmla="*/ 29 h 44"/>
                    <a:gd name="T10" fmla="*/ 3 w 30"/>
                    <a:gd name="T11" fmla="*/ 29 h 44"/>
                    <a:gd name="T12" fmla="*/ 3 w 30"/>
                    <a:gd name="T13" fmla="*/ 29 h 44"/>
                    <a:gd name="T14" fmla="*/ 3 w 30"/>
                    <a:gd name="T15" fmla="*/ 29 h 44"/>
                    <a:gd name="T16" fmla="*/ 4 w 30"/>
                    <a:gd name="T17" fmla="*/ 29 h 44"/>
                    <a:gd name="T18" fmla="*/ 5 w 30"/>
                    <a:gd name="T19" fmla="*/ 29 h 44"/>
                    <a:gd name="T20" fmla="*/ 5 w 30"/>
                    <a:gd name="T21" fmla="*/ 29 h 44"/>
                    <a:gd name="T22" fmla="*/ 5 w 30"/>
                    <a:gd name="T23" fmla="*/ 29 h 44"/>
                    <a:gd name="T24" fmla="*/ 6 w 30"/>
                    <a:gd name="T25" fmla="*/ 29 h 44"/>
                    <a:gd name="T26" fmla="*/ 7 w 30"/>
                    <a:gd name="T27" fmla="*/ 29 h 44"/>
                    <a:gd name="T28" fmla="*/ 7 w 30"/>
                    <a:gd name="T29" fmla="*/ 29 h 44"/>
                    <a:gd name="T30" fmla="*/ 7 w 30"/>
                    <a:gd name="T31" fmla="*/ 29 h 44"/>
                    <a:gd name="T32" fmla="*/ 7 w 30"/>
                    <a:gd name="T33" fmla="*/ 29 h 44"/>
                    <a:gd name="T34" fmla="*/ 7 w 30"/>
                    <a:gd name="T35" fmla="*/ 29 h 44"/>
                    <a:gd name="T36" fmla="*/ 7 w 30"/>
                    <a:gd name="T37" fmla="*/ 29 h 44"/>
                    <a:gd name="T38" fmla="*/ 7 w 30"/>
                    <a:gd name="T39" fmla="*/ 29 h 44"/>
                    <a:gd name="T40" fmla="*/ 7 w 30"/>
                    <a:gd name="T41" fmla="*/ 29 h 44"/>
                    <a:gd name="T42" fmla="*/ 7 w 30"/>
                    <a:gd name="T43" fmla="*/ 29 h 44"/>
                    <a:gd name="T44" fmla="*/ 7 w 30"/>
                    <a:gd name="T45" fmla="*/ 29 h 44"/>
                    <a:gd name="T46" fmla="*/ 7 w 30"/>
                    <a:gd name="T47" fmla="*/ 29 h 44"/>
                    <a:gd name="T48" fmla="*/ 7 w 30"/>
                    <a:gd name="T49" fmla="*/ 28 h 44"/>
                    <a:gd name="T50" fmla="*/ 7 w 30"/>
                    <a:gd name="T51" fmla="*/ 28 h 44"/>
                    <a:gd name="T52" fmla="*/ 7 w 30"/>
                    <a:gd name="T53" fmla="*/ 28 h 44"/>
                    <a:gd name="T54" fmla="*/ 7 w 30"/>
                    <a:gd name="T55" fmla="*/ 28 h 44"/>
                    <a:gd name="T56" fmla="*/ 7 w 30"/>
                    <a:gd name="T57" fmla="*/ 27 h 44"/>
                    <a:gd name="T58" fmla="*/ 7 w 30"/>
                    <a:gd name="T59" fmla="*/ 27 h 44"/>
                    <a:gd name="T60" fmla="*/ 7 w 30"/>
                    <a:gd name="T61" fmla="*/ 27 h 44"/>
                    <a:gd name="T62" fmla="*/ 7 w 30"/>
                    <a:gd name="T63" fmla="*/ 27 h 44"/>
                    <a:gd name="T64" fmla="*/ 7 w 30"/>
                    <a:gd name="T65" fmla="*/ 26 h 44"/>
                    <a:gd name="T66" fmla="*/ 8 w 30"/>
                    <a:gd name="T67" fmla="*/ 25 h 44"/>
                    <a:gd name="T68" fmla="*/ 8 w 30"/>
                    <a:gd name="T69" fmla="*/ 25 h 44"/>
                    <a:gd name="T70" fmla="*/ 8 w 30"/>
                    <a:gd name="T71" fmla="*/ 25 h 44"/>
                    <a:gd name="T72" fmla="*/ 9 w 30"/>
                    <a:gd name="T73" fmla="*/ 24 h 44"/>
                    <a:gd name="T74" fmla="*/ 9 w 30"/>
                    <a:gd name="T75" fmla="*/ 24 h 44"/>
                    <a:gd name="T76" fmla="*/ 9 w 30"/>
                    <a:gd name="T77" fmla="*/ 22 h 44"/>
                    <a:gd name="T78" fmla="*/ 10 w 30"/>
                    <a:gd name="T79" fmla="*/ 21 h 44"/>
                    <a:gd name="T80" fmla="*/ 11 w 30"/>
                    <a:gd name="T81" fmla="*/ 19 h 44"/>
                    <a:gd name="T82" fmla="*/ 11 w 30"/>
                    <a:gd name="T83" fmla="*/ 19 h 44"/>
                    <a:gd name="T84" fmla="*/ 11 w 30"/>
                    <a:gd name="T85" fmla="*/ 16 h 44"/>
                    <a:gd name="T86" fmla="*/ 12 w 30"/>
                    <a:gd name="T87" fmla="*/ 14 h 44"/>
                    <a:gd name="T88" fmla="*/ 13 w 30"/>
                    <a:gd name="T89" fmla="*/ 12 h 44"/>
                    <a:gd name="T90" fmla="*/ 13 w 30"/>
                    <a:gd name="T91" fmla="*/ 12 h 44"/>
                    <a:gd name="T92" fmla="*/ 13 w 30"/>
                    <a:gd name="T93" fmla="*/ 11 h 44"/>
                    <a:gd name="T94" fmla="*/ 13 w 30"/>
                    <a:gd name="T95" fmla="*/ 11 h 44"/>
                    <a:gd name="T96" fmla="*/ 14 w 30"/>
                    <a:gd name="T97" fmla="*/ 11 h 44"/>
                    <a:gd name="T98" fmla="*/ 14 w 30"/>
                    <a:gd name="T99" fmla="*/ 11 h 44"/>
                    <a:gd name="T100" fmla="*/ 14 w 30"/>
                    <a:gd name="T101" fmla="*/ 11 h 44"/>
                    <a:gd name="T102" fmla="*/ 14 w 30"/>
                    <a:gd name="T103" fmla="*/ 9 h 44"/>
                    <a:gd name="T104" fmla="*/ 15 w 30"/>
                    <a:gd name="T105" fmla="*/ 7 h 44"/>
                    <a:gd name="T106" fmla="*/ 15 w 30"/>
                    <a:gd name="T107" fmla="*/ 7 h 44"/>
                    <a:gd name="T108" fmla="*/ 15 w 30"/>
                    <a:gd name="T109" fmla="*/ 5 h 44"/>
                    <a:gd name="T110" fmla="*/ 15 w 30"/>
                    <a:gd name="T111" fmla="*/ 4 h 44"/>
                    <a:gd name="T112" fmla="*/ 16 w 30"/>
                    <a:gd name="T113" fmla="*/ 2 h 44"/>
                    <a:gd name="T114" fmla="*/ 16 w 30"/>
                    <a:gd name="T115" fmla="*/ 2 h 44"/>
                    <a:gd name="T116" fmla="*/ 16 w 30"/>
                    <a:gd name="T117" fmla="*/ 1 h 44"/>
                    <a:gd name="T118" fmla="*/ 16 w 30"/>
                    <a:gd name="T119" fmla="*/ 1 h 44"/>
                    <a:gd name="T120" fmla="*/ 17 w 30"/>
                    <a:gd name="T121" fmla="*/ 0 h 44"/>
                    <a:gd name="T122" fmla="*/ 17 w 30"/>
                    <a:gd name="T123" fmla="*/ 1 h 44"/>
                    <a:gd name="T124" fmla="*/ 17 w 30"/>
                    <a:gd name="T125" fmla="*/ 0 h 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0" h="44">
                      <a:moveTo>
                        <a:pt x="0" y="44"/>
                      </a:moveTo>
                      <a:lnTo>
                        <a:pt x="1" y="44"/>
                      </a:lnTo>
                      <a:lnTo>
                        <a:pt x="2" y="44"/>
                      </a:lnTo>
                      <a:lnTo>
                        <a:pt x="3" y="44"/>
                      </a:lnTo>
                      <a:lnTo>
                        <a:pt x="4" y="44"/>
                      </a:lnTo>
                      <a:lnTo>
                        <a:pt x="5" y="44"/>
                      </a:lnTo>
                      <a:lnTo>
                        <a:pt x="6" y="44"/>
                      </a:lnTo>
                      <a:lnTo>
                        <a:pt x="7" y="44"/>
                      </a:lnTo>
                      <a:lnTo>
                        <a:pt x="8" y="44"/>
                      </a:lnTo>
                      <a:lnTo>
                        <a:pt x="9" y="44"/>
                      </a:lnTo>
                      <a:lnTo>
                        <a:pt x="10" y="43"/>
                      </a:lnTo>
                      <a:lnTo>
                        <a:pt x="11" y="43"/>
                      </a:lnTo>
                      <a:lnTo>
                        <a:pt x="12" y="42"/>
                      </a:lnTo>
                      <a:lnTo>
                        <a:pt x="13" y="42"/>
                      </a:lnTo>
                      <a:lnTo>
                        <a:pt x="13" y="41"/>
                      </a:lnTo>
                      <a:lnTo>
                        <a:pt x="14" y="40"/>
                      </a:lnTo>
                      <a:lnTo>
                        <a:pt x="15" y="40"/>
                      </a:lnTo>
                      <a:lnTo>
                        <a:pt x="15" y="39"/>
                      </a:lnTo>
                      <a:lnTo>
                        <a:pt x="16" y="38"/>
                      </a:lnTo>
                      <a:lnTo>
                        <a:pt x="17" y="36"/>
                      </a:lnTo>
                      <a:lnTo>
                        <a:pt x="17" y="35"/>
                      </a:lnTo>
                      <a:lnTo>
                        <a:pt x="18" y="33"/>
                      </a:lnTo>
                      <a:lnTo>
                        <a:pt x="18" y="31"/>
                      </a:lnTo>
                      <a:lnTo>
                        <a:pt x="19" y="30"/>
                      </a:lnTo>
                      <a:lnTo>
                        <a:pt x="20" y="28"/>
                      </a:lnTo>
                      <a:lnTo>
                        <a:pt x="20" y="25"/>
                      </a:lnTo>
                      <a:lnTo>
                        <a:pt x="21" y="23"/>
                      </a:lnTo>
                      <a:lnTo>
                        <a:pt x="22" y="21"/>
                      </a:lnTo>
                      <a:lnTo>
                        <a:pt x="22" y="18"/>
                      </a:lnTo>
                      <a:lnTo>
                        <a:pt x="23" y="16"/>
                      </a:lnTo>
                      <a:lnTo>
                        <a:pt x="24" y="14"/>
                      </a:lnTo>
                      <a:lnTo>
                        <a:pt x="24" y="11"/>
                      </a:lnTo>
                      <a:lnTo>
                        <a:pt x="25" y="9"/>
                      </a:lnTo>
                      <a:lnTo>
                        <a:pt x="26" y="7"/>
                      </a:lnTo>
                      <a:lnTo>
                        <a:pt x="26" y="5"/>
                      </a:lnTo>
                      <a:lnTo>
                        <a:pt x="27" y="4"/>
                      </a:lnTo>
                      <a:lnTo>
                        <a:pt x="28" y="2"/>
                      </a:lnTo>
                      <a:lnTo>
                        <a:pt x="28" y="1"/>
                      </a:lnTo>
                      <a:lnTo>
                        <a:pt x="29" y="1"/>
                      </a:lnTo>
                      <a:lnTo>
                        <a:pt x="30" y="0"/>
                      </a:lnTo>
                      <a:lnTo>
                        <a:pt x="30" y="1"/>
                      </a:lnTo>
                      <a:lnTo>
                        <a:pt x="3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2" name="Freeform 1708"/>
                <p:cNvSpPr>
                  <a:spLocks/>
                </p:cNvSpPr>
                <p:nvPr/>
              </p:nvSpPr>
              <p:spPr bwMode="auto">
                <a:xfrm>
                  <a:off x="3232" y="2259"/>
                  <a:ext cx="2" cy="1"/>
                </a:xfrm>
                <a:custGeom>
                  <a:avLst/>
                  <a:gdLst>
                    <a:gd name="T0" fmla="*/ 0 w 2"/>
                    <a:gd name="T1" fmla="*/ 0 h 2"/>
                    <a:gd name="T2" fmla="*/ 1 w 2"/>
                    <a:gd name="T3" fmla="*/ 0 h 2"/>
                    <a:gd name="T4" fmla="*/ 2 w 2"/>
                    <a:gd name="T5" fmla="*/ 1 h 2"/>
                    <a:gd name="T6" fmla="*/ 2 w 2"/>
                    <a:gd name="T7" fmla="*/ 1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3" name="Freeform 1709"/>
                <p:cNvSpPr>
                  <a:spLocks/>
                </p:cNvSpPr>
                <p:nvPr/>
              </p:nvSpPr>
              <p:spPr bwMode="auto">
                <a:xfrm>
                  <a:off x="3234" y="2260"/>
                  <a:ext cx="1" cy="3"/>
                </a:xfrm>
                <a:custGeom>
                  <a:avLst/>
                  <a:gdLst>
                    <a:gd name="T0" fmla="*/ 0 w 1"/>
                    <a:gd name="T1" fmla="*/ 0 h 3"/>
                    <a:gd name="T2" fmla="*/ 1 w 1"/>
                    <a:gd name="T3" fmla="*/ 1 h 3"/>
                    <a:gd name="T4" fmla="*/ 1 w 1"/>
                    <a:gd name="T5" fmla="*/ 3 h 3"/>
                    <a:gd name="T6" fmla="*/ 1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4" name="Freeform 1710"/>
                <p:cNvSpPr>
                  <a:spLocks/>
                </p:cNvSpPr>
                <p:nvPr/>
              </p:nvSpPr>
              <p:spPr bwMode="auto">
                <a:xfrm>
                  <a:off x="3235" y="2263"/>
                  <a:ext cx="2" cy="6"/>
                </a:xfrm>
                <a:custGeom>
                  <a:avLst/>
                  <a:gdLst>
                    <a:gd name="T0" fmla="*/ 0 w 2"/>
                    <a:gd name="T1" fmla="*/ 0 h 6"/>
                    <a:gd name="T2" fmla="*/ 1 w 2"/>
                    <a:gd name="T3" fmla="*/ 2 h 6"/>
                    <a:gd name="T4" fmla="*/ 2 w 2"/>
                    <a:gd name="T5" fmla="*/ 4 h 6"/>
                    <a:gd name="T6" fmla="*/ 2 w 2"/>
                    <a:gd name="T7" fmla="*/ 6 h 6"/>
                    <a:gd name="T8" fmla="*/ 2 w 2"/>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5" name="Freeform 1711"/>
                <p:cNvSpPr>
                  <a:spLocks/>
                </p:cNvSpPr>
                <p:nvPr/>
              </p:nvSpPr>
              <p:spPr bwMode="auto">
                <a:xfrm>
                  <a:off x="3237" y="2269"/>
                  <a:ext cx="2" cy="7"/>
                </a:xfrm>
                <a:custGeom>
                  <a:avLst/>
                  <a:gdLst>
                    <a:gd name="T0" fmla="*/ 0 w 2"/>
                    <a:gd name="T1" fmla="*/ 0 h 7"/>
                    <a:gd name="T2" fmla="*/ 1 w 2"/>
                    <a:gd name="T3" fmla="*/ 2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6" name="Freeform 1712"/>
                <p:cNvSpPr>
                  <a:spLocks/>
                </p:cNvSpPr>
                <p:nvPr/>
              </p:nvSpPr>
              <p:spPr bwMode="auto">
                <a:xfrm>
                  <a:off x="3239" y="2276"/>
                  <a:ext cx="2" cy="7"/>
                </a:xfrm>
                <a:custGeom>
                  <a:avLst/>
                  <a:gdLst>
                    <a:gd name="T0" fmla="*/ 0 w 2"/>
                    <a:gd name="T1" fmla="*/ 0 h 7"/>
                    <a:gd name="T2" fmla="*/ 1 w 2"/>
                    <a:gd name="T3" fmla="*/ 3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7" name="Freeform 1713"/>
                <p:cNvSpPr>
                  <a:spLocks/>
                </p:cNvSpPr>
                <p:nvPr/>
              </p:nvSpPr>
              <p:spPr bwMode="auto">
                <a:xfrm>
                  <a:off x="3241" y="2283"/>
                  <a:ext cx="2" cy="5"/>
                </a:xfrm>
                <a:custGeom>
                  <a:avLst/>
                  <a:gdLst>
                    <a:gd name="T0" fmla="*/ 0 w 2"/>
                    <a:gd name="T1" fmla="*/ 0 h 6"/>
                    <a:gd name="T2" fmla="*/ 1 w 2"/>
                    <a:gd name="T3" fmla="*/ 2 h 6"/>
                    <a:gd name="T4" fmla="*/ 2 w 2"/>
                    <a:gd name="T5" fmla="*/ 3 h 6"/>
                    <a:gd name="T6" fmla="*/ 2 w 2"/>
                    <a:gd name="T7" fmla="*/ 3 h 6"/>
                    <a:gd name="T8" fmla="*/ 2 w 2"/>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8" name="Freeform 1714"/>
                <p:cNvSpPr>
                  <a:spLocks/>
                </p:cNvSpPr>
                <p:nvPr/>
              </p:nvSpPr>
              <p:spPr bwMode="auto">
                <a:xfrm>
                  <a:off x="3243" y="2288"/>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59" name="Freeform 1715"/>
                <p:cNvSpPr>
                  <a:spLocks/>
                </p:cNvSpPr>
                <p:nvPr/>
              </p:nvSpPr>
              <p:spPr bwMode="auto">
                <a:xfrm>
                  <a:off x="3245" y="2292"/>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0" name="Freeform 1716"/>
                <p:cNvSpPr>
                  <a:spLocks/>
                </p:cNvSpPr>
                <p:nvPr/>
              </p:nvSpPr>
              <p:spPr bwMode="auto">
                <a:xfrm>
                  <a:off x="3247" y="2296"/>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1" name="Freeform 1717"/>
                <p:cNvSpPr>
                  <a:spLocks/>
                </p:cNvSpPr>
                <p:nvPr/>
              </p:nvSpPr>
              <p:spPr bwMode="auto">
                <a:xfrm>
                  <a:off x="3249" y="2298"/>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2" name="Freeform 1718"/>
                <p:cNvSpPr>
                  <a:spLocks/>
                </p:cNvSpPr>
                <p:nvPr/>
              </p:nvSpPr>
              <p:spPr bwMode="auto">
                <a:xfrm>
                  <a:off x="3250"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3" name="Freeform 1719"/>
                <p:cNvSpPr>
                  <a:spLocks/>
                </p:cNvSpPr>
                <p:nvPr/>
              </p:nvSpPr>
              <p:spPr bwMode="auto">
                <a:xfrm>
                  <a:off x="3252" y="2299"/>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4" name="Freeform 1720"/>
                <p:cNvSpPr>
                  <a:spLocks/>
                </p:cNvSpPr>
                <p:nvPr/>
              </p:nvSpPr>
              <p:spPr bwMode="auto">
                <a:xfrm>
                  <a:off x="3254" y="2300"/>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5" name="Freeform 1721"/>
                <p:cNvSpPr>
                  <a:spLocks/>
                </p:cNvSpPr>
                <p:nvPr/>
              </p:nvSpPr>
              <p:spPr bwMode="auto">
                <a:xfrm>
                  <a:off x="3257" y="2300"/>
                  <a:ext cx="17" cy="1"/>
                </a:xfrm>
                <a:custGeom>
                  <a:avLst/>
                  <a:gdLst>
                    <a:gd name="T0" fmla="*/ 0 w 17"/>
                    <a:gd name="T1" fmla="*/ 0 h 1"/>
                    <a:gd name="T2" fmla="*/ 1 w 17"/>
                    <a:gd name="T3" fmla="*/ 0 h 1"/>
                    <a:gd name="T4" fmla="*/ 2 w 17"/>
                    <a:gd name="T5" fmla="*/ 0 h 1"/>
                    <a:gd name="T6" fmla="*/ 2 w 17"/>
                    <a:gd name="T7" fmla="*/ 0 h 1"/>
                    <a:gd name="T8" fmla="*/ 2 w 17"/>
                    <a:gd name="T9" fmla="*/ 0 h 1"/>
                    <a:gd name="T10" fmla="*/ 3 w 17"/>
                    <a:gd name="T11" fmla="*/ 0 h 1"/>
                    <a:gd name="T12" fmla="*/ 4 w 17"/>
                    <a:gd name="T13" fmla="*/ 0 h 1"/>
                    <a:gd name="T14" fmla="*/ 4 w 17"/>
                    <a:gd name="T15" fmla="*/ 0 h 1"/>
                    <a:gd name="T16" fmla="*/ 4 w 17"/>
                    <a:gd name="T17" fmla="*/ 0 h 1"/>
                    <a:gd name="T18" fmla="*/ 5 w 17"/>
                    <a:gd name="T19" fmla="*/ 0 h 1"/>
                    <a:gd name="T20" fmla="*/ 6 w 17"/>
                    <a:gd name="T21" fmla="*/ 0 h 1"/>
                    <a:gd name="T22" fmla="*/ 6 w 17"/>
                    <a:gd name="T23" fmla="*/ 0 h 1"/>
                    <a:gd name="T24" fmla="*/ 6 w 17"/>
                    <a:gd name="T25" fmla="*/ 0 h 1"/>
                    <a:gd name="T26" fmla="*/ 7 w 17"/>
                    <a:gd name="T27" fmla="*/ 0 h 1"/>
                    <a:gd name="T28" fmla="*/ 8 w 17"/>
                    <a:gd name="T29" fmla="*/ 0 h 1"/>
                    <a:gd name="T30" fmla="*/ 8 w 17"/>
                    <a:gd name="T31" fmla="*/ 0 h 1"/>
                    <a:gd name="T32" fmla="*/ 8 w 17"/>
                    <a:gd name="T33" fmla="*/ 0 h 1"/>
                    <a:gd name="T34" fmla="*/ 9 w 17"/>
                    <a:gd name="T35" fmla="*/ 0 h 1"/>
                    <a:gd name="T36" fmla="*/ 9 w 17"/>
                    <a:gd name="T37" fmla="*/ 0 h 1"/>
                    <a:gd name="T38" fmla="*/ 9 w 17"/>
                    <a:gd name="T39" fmla="*/ 0 h 1"/>
                    <a:gd name="T40" fmla="*/ 10 w 17"/>
                    <a:gd name="T41" fmla="*/ 0 h 1"/>
                    <a:gd name="T42" fmla="*/ 11 w 17"/>
                    <a:gd name="T43" fmla="*/ 0 h 1"/>
                    <a:gd name="T44" fmla="*/ 11 w 17"/>
                    <a:gd name="T45" fmla="*/ 0 h 1"/>
                    <a:gd name="T46" fmla="*/ 11 w 17"/>
                    <a:gd name="T47" fmla="*/ 0 h 1"/>
                    <a:gd name="T48" fmla="*/ 12 w 17"/>
                    <a:gd name="T49" fmla="*/ 0 h 1"/>
                    <a:gd name="T50" fmla="*/ 13 w 17"/>
                    <a:gd name="T51" fmla="*/ 0 h 1"/>
                    <a:gd name="T52" fmla="*/ 13 w 17"/>
                    <a:gd name="T53" fmla="*/ 0 h 1"/>
                    <a:gd name="T54" fmla="*/ 13 w 17"/>
                    <a:gd name="T55" fmla="*/ 0 h 1"/>
                    <a:gd name="T56" fmla="*/ 14 w 17"/>
                    <a:gd name="T57" fmla="*/ 0 h 1"/>
                    <a:gd name="T58" fmla="*/ 15 w 17"/>
                    <a:gd name="T59" fmla="*/ 0 h 1"/>
                    <a:gd name="T60" fmla="*/ 15 w 17"/>
                    <a:gd name="T61" fmla="*/ 0 h 1"/>
                    <a:gd name="T62" fmla="*/ 15 w 17"/>
                    <a:gd name="T63" fmla="*/ 0 h 1"/>
                    <a:gd name="T64" fmla="*/ 16 w 17"/>
                    <a:gd name="T65" fmla="*/ 0 h 1"/>
                    <a:gd name="T66" fmla="*/ 17 w 17"/>
                    <a:gd name="T67" fmla="*/ 0 h 1"/>
                    <a:gd name="T68" fmla="*/ 17 w 17"/>
                    <a:gd name="T69" fmla="*/ 0 h 1"/>
                    <a:gd name="T70" fmla="*/ 17 w 17"/>
                    <a:gd name="T71" fmla="*/ 0 h 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
                      <a:moveTo>
                        <a:pt x="0" y="0"/>
                      </a:moveTo>
                      <a:lnTo>
                        <a:pt x="1" y="0"/>
                      </a:lnTo>
                      <a:lnTo>
                        <a:pt x="2" y="0"/>
                      </a:lnTo>
                      <a:lnTo>
                        <a:pt x="3" y="0"/>
                      </a:lnTo>
                      <a:lnTo>
                        <a:pt x="4" y="0"/>
                      </a:lnTo>
                      <a:lnTo>
                        <a:pt x="5" y="0"/>
                      </a:lnTo>
                      <a:lnTo>
                        <a:pt x="6" y="0"/>
                      </a:lnTo>
                      <a:lnTo>
                        <a:pt x="7" y="0"/>
                      </a:lnTo>
                      <a:lnTo>
                        <a:pt x="8" y="0"/>
                      </a:lnTo>
                      <a:lnTo>
                        <a:pt x="9" y="0"/>
                      </a:lnTo>
                      <a:lnTo>
                        <a:pt x="10" y="0"/>
                      </a:lnTo>
                      <a:lnTo>
                        <a:pt x="11" y="0"/>
                      </a:lnTo>
                      <a:lnTo>
                        <a:pt x="12" y="0"/>
                      </a:lnTo>
                      <a:lnTo>
                        <a:pt x="13" y="0"/>
                      </a:lnTo>
                      <a:lnTo>
                        <a:pt x="14" y="0"/>
                      </a:lnTo>
                      <a:lnTo>
                        <a:pt x="15" y="0"/>
                      </a:lnTo>
                      <a:lnTo>
                        <a:pt x="16" y="0"/>
                      </a:lnTo>
                      <a:lnTo>
                        <a:pt x="1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6" name="Freeform 1722"/>
                <p:cNvSpPr>
                  <a:spLocks/>
                </p:cNvSpPr>
                <p:nvPr/>
              </p:nvSpPr>
              <p:spPr bwMode="auto">
                <a:xfrm>
                  <a:off x="3274"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7" name="Freeform 1723"/>
                <p:cNvSpPr>
                  <a:spLocks/>
                </p:cNvSpPr>
                <p:nvPr/>
              </p:nvSpPr>
              <p:spPr bwMode="auto">
                <a:xfrm>
                  <a:off x="3276" y="2300"/>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8" name="Freeform 1724"/>
                <p:cNvSpPr>
                  <a:spLocks/>
                </p:cNvSpPr>
                <p:nvPr/>
              </p:nvSpPr>
              <p:spPr bwMode="auto">
                <a:xfrm>
                  <a:off x="3279" y="230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69" name="Freeform 1725"/>
                <p:cNvSpPr>
                  <a:spLocks/>
                </p:cNvSpPr>
                <p:nvPr/>
              </p:nvSpPr>
              <p:spPr bwMode="auto">
                <a:xfrm>
                  <a:off x="3282"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0" name="Freeform 1726"/>
                <p:cNvSpPr>
                  <a:spLocks/>
                </p:cNvSpPr>
                <p:nvPr/>
              </p:nvSpPr>
              <p:spPr bwMode="auto">
                <a:xfrm>
                  <a:off x="3286"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1" name="Freeform 1727"/>
                <p:cNvSpPr>
                  <a:spLocks/>
                </p:cNvSpPr>
                <p:nvPr/>
              </p:nvSpPr>
              <p:spPr bwMode="auto">
                <a:xfrm>
                  <a:off x="3288"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2" name="Freeform 1728"/>
                <p:cNvSpPr>
                  <a:spLocks/>
                </p:cNvSpPr>
                <p:nvPr/>
              </p:nvSpPr>
              <p:spPr bwMode="auto">
                <a:xfrm>
                  <a:off x="3290"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3" name="Freeform 1729"/>
                <p:cNvSpPr>
                  <a:spLocks/>
                </p:cNvSpPr>
                <p:nvPr/>
              </p:nvSpPr>
              <p:spPr bwMode="auto">
                <a:xfrm>
                  <a:off x="3294" y="2300"/>
                  <a:ext cx="14" cy="1"/>
                </a:xfrm>
                <a:custGeom>
                  <a:avLst/>
                  <a:gdLst>
                    <a:gd name="T0" fmla="*/ 0 w 15"/>
                    <a:gd name="T1" fmla="*/ 0 h 1"/>
                    <a:gd name="T2" fmla="*/ 1 w 15"/>
                    <a:gd name="T3" fmla="*/ 0 h 1"/>
                    <a:gd name="T4" fmla="*/ 1 w 15"/>
                    <a:gd name="T5" fmla="*/ 0 h 1"/>
                    <a:gd name="T6" fmla="*/ 1 w 15"/>
                    <a:gd name="T7" fmla="*/ 0 h 1"/>
                    <a:gd name="T8" fmla="*/ 2 w 15"/>
                    <a:gd name="T9" fmla="*/ 0 h 1"/>
                    <a:gd name="T10" fmla="*/ 3 w 15"/>
                    <a:gd name="T11" fmla="*/ 0 h 1"/>
                    <a:gd name="T12" fmla="*/ 3 w 15"/>
                    <a:gd name="T13" fmla="*/ 0 h 1"/>
                    <a:gd name="T14" fmla="*/ 3 w 15"/>
                    <a:gd name="T15" fmla="*/ 0 h 1"/>
                    <a:gd name="T16" fmla="*/ 4 w 15"/>
                    <a:gd name="T17" fmla="*/ 0 h 1"/>
                    <a:gd name="T18" fmla="*/ 5 w 15"/>
                    <a:gd name="T19" fmla="*/ 1 h 1"/>
                    <a:gd name="T20" fmla="*/ 5 w 15"/>
                    <a:gd name="T21" fmla="*/ 1 h 1"/>
                    <a:gd name="T22" fmla="*/ 5 w 15"/>
                    <a:gd name="T23" fmla="*/ 0 h 1"/>
                    <a:gd name="T24" fmla="*/ 6 w 15"/>
                    <a:gd name="T25" fmla="*/ 0 h 1"/>
                    <a:gd name="T26" fmla="*/ 7 w 15"/>
                    <a:gd name="T27" fmla="*/ 0 h 1"/>
                    <a:gd name="T28" fmla="*/ 7 w 15"/>
                    <a:gd name="T29" fmla="*/ 0 h 1"/>
                    <a:gd name="T30" fmla="*/ 7 w 15"/>
                    <a:gd name="T31" fmla="*/ 0 h 1"/>
                    <a:gd name="T32" fmla="*/ 7 w 15"/>
                    <a:gd name="T33" fmla="*/ 0 h 1"/>
                    <a:gd name="T34" fmla="*/ 7 w 15"/>
                    <a:gd name="T35" fmla="*/ 0 h 1"/>
                    <a:gd name="T36" fmla="*/ 7 w 15"/>
                    <a:gd name="T37" fmla="*/ 0 h 1"/>
                    <a:gd name="T38" fmla="*/ 7 w 15"/>
                    <a:gd name="T39" fmla="*/ 0 h 1"/>
                    <a:gd name="T40" fmla="*/ 7 w 15"/>
                    <a:gd name="T41" fmla="*/ 0 h 1"/>
                    <a:gd name="T42" fmla="*/ 7 w 15"/>
                    <a:gd name="T43" fmla="*/ 0 h 1"/>
                    <a:gd name="T44" fmla="*/ 7 w 15"/>
                    <a:gd name="T45" fmla="*/ 0 h 1"/>
                    <a:gd name="T46" fmla="*/ 7 w 15"/>
                    <a:gd name="T47" fmla="*/ 0 h 1"/>
                    <a:gd name="T48" fmla="*/ 7 w 15"/>
                    <a:gd name="T49" fmla="*/ 0 h 1"/>
                    <a:gd name="T50" fmla="*/ 7 w 15"/>
                    <a:gd name="T51" fmla="*/ 0 h 1"/>
                    <a:gd name="T52" fmla="*/ 7 w 15"/>
                    <a:gd name="T53" fmla="*/ 0 h 1"/>
                    <a:gd name="T54" fmla="*/ 7 w 15"/>
                    <a:gd name="T55" fmla="*/ 0 h 1"/>
                    <a:gd name="T56" fmla="*/ 7 w 15"/>
                    <a:gd name="T57" fmla="*/ 0 h 1"/>
                    <a:gd name="T58" fmla="*/ 7 w 15"/>
                    <a:gd name="T59" fmla="*/ 0 h 1"/>
                    <a:gd name="T60" fmla="*/ 7 w 15"/>
                    <a:gd name="T61" fmla="*/ 0 h 1"/>
                    <a:gd name="T62" fmla="*/ 7 w 15"/>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
                      <a:moveTo>
                        <a:pt x="0" y="0"/>
                      </a:moveTo>
                      <a:lnTo>
                        <a:pt x="1" y="0"/>
                      </a:lnTo>
                      <a:lnTo>
                        <a:pt x="2" y="0"/>
                      </a:lnTo>
                      <a:lnTo>
                        <a:pt x="3" y="0"/>
                      </a:lnTo>
                      <a:lnTo>
                        <a:pt x="4" y="0"/>
                      </a:lnTo>
                      <a:lnTo>
                        <a:pt x="5" y="1"/>
                      </a:lnTo>
                      <a:lnTo>
                        <a:pt x="5" y="0"/>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4" name="Freeform 1730"/>
                <p:cNvSpPr>
                  <a:spLocks/>
                </p:cNvSpPr>
                <p:nvPr/>
              </p:nvSpPr>
              <p:spPr bwMode="auto">
                <a:xfrm>
                  <a:off x="3308" y="230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5" name="Freeform 1731"/>
                <p:cNvSpPr>
                  <a:spLocks/>
                </p:cNvSpPr>
                <p:nvPr/>
              </p:nvSpPr>
              <p:spPr bwMode="auto">
                <a:xfrm>
                  <a:off x="3311"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6" name="Freeform 1732"/>
                <p:cNvSpPr>
                  <a:spLocks/>
                </p:cNvSpPr>
                <p:nvPr/>
              </p:nvSpPr>
              <p:spPr bwMode="auto">
                <a:xfrm>
                  <a:off x="3313" y="2276"/>
                  <a:ext cx="27" cy="24"/>
                </a:xfrm>
                <a:custGeom>
                  <a:avLst/>
                  <a:gdLst>
                    <a:gd name="T0" fmla="*/ 0 w 28"/>
                    <a:gd name="T1" fmla="*/ 16 h 25"/>
                    <a:gd name="T2" fmla="*/ 1 w 28"/>
                    <a:gd name="T3" fmla="*/ 16 h 25"/>
                    <a:gd name="T4" fmla="*/ 2 w 28"/>
                    <a:gd name="T5" fmla="*/ 16 h 25"/>
                    <a:gd name="T6" fmla="*/ 2 w 28"/>
                    <a:gd name="T7" fmla="*/ 16 h 25"/>
                    <a:gd name="T8" fmla="*/ 2 w 28"/>
                    <a:gd name="T9" fmla="*/ 16 h 25"/>
                    <a:gd name="T10" fmla="*/ 3 w 28"/>
                    <a:gd name="T11" fmla="*/ 16 h 25"/>
                    <a:gd name="T12" fmla="*/ 4 w 28"/>
                    <a:gd name="T13" fmla="*/ 16 h 25"/>
                    <a:gd name="T14" fmla="*/ 4 w 28"/>
                    <a:gd name="T15" fmla="*/ 16 h 25"/>
                    <a:gd name="T16" fmla="*/ 4 w 28"/>
                    <a:gd name="T17" fmla="*/ 16 h 25"/>
                    <a:gd name="T18" fmla="*/ 5 w 28"/>
                    <a:gd name="T19" fmla="*/ 16 h 25"/>
                    <a:gd name="T20" fmla="*/ 6 w 28"/>
                    <a:gd name="T21" fmla="*/ 16 h 25"/>
                    <a:gd name="T22" fmla="*/ 6 w 28"/>
                    <a:gd name="T23" fmla="*/ 16 h 25"/>
                    <a:gd name="T24" fmla="*/ 6 w 28"/>
                    <a:gd name="T25" fmla="*/ 16 h 25"/>
                    <a:gd name="T26" fmla="*/ 7 w 28"/>
                    <a:gd name="T27" fmla="*/ 16 h 25"/>
                    <a:gd name="T28" fmla="*/ 8 w 28"/>
                    <a:gd name="T29" fmla="*/ 16 h 25"/>
                    <a:gd name="T30" fmla="*/ 8 w 28"/>
                    <a:gd name="T31" fmla="*/ 16 h 25"/>
                    <a:gd name="T32" fmla="*/ 8 w 28"/>
                    <a:gd name="T33" fmla="*/ 16 h 25"/>
                    <a:gd name="T34" fmla="*/ 9 w 28"/>
                    <a:gd name="T35" fmla="*/ 16 h 25"/>
                    <a:gd name="T36" fmla="*/ 10 w 28"/>
                    <a:gd name="T37" fmla="*/ 15 h 25"/>
                    <a:gd name="T38" fmla="*/ 10 w 28"/>
                    <a:gd name="T39" fmla="*/ 15 h 25"/>
                    <a:gd name="T40" fmla="*/ 10 w 28"/>
                    <a:gd name="T41" fmla="*/ 15 h 25"/>
                    <a:gd name="T42" fmla="*/ 11 w 28"/>
                    <a:gd name="T43" fmla="*/ 15 h 25"/>
                    <a:gd name="T44" fmla="*/ 11 w 28"/>
                    <a:gd name="T45" fmla="*/ 15 h 25"/>
                    <a:gd name="T46" fmla="*/ 11 w 28"/>
                    <a:gd name="T47" fmla="*/ 14 h 25"/>
                    <a:gd name="T48" fmla="*/ 12 w 28"/>
                    <a:gd name="T49" fmla="*/ 14 h 25"/>
                    <a:gd name="T50" fmla="*/ 13 w 28"/>
                    <a:gd name="T51" fmla="*/ 14 h 25"/>
                    <a:gd name="T52" fmla="*/ 13 w 28"/>
                    <a:gd name="T53" fmla="*/ 14 h 25"/>
                    <a:gd name="T54" fmla="*/ 13 w 28"/>
                    <a:gd name="T55" fmla="*/ 13 h 25"/>
                    <a:gd name="T56" fmla="*/ 14 w 28"/>
                    <a:gd name="T57" fmla="*/ 12 h 25"/>
                    <a:gd name="T58" fmla="*/ 14 w 28"/>
                    <a:gd name="T59" fmla="*/ 12 h 25"/>
                    <a:gd name="T60" fmla="*/ 14 w 28"/>
                    <a:gd name="T61" fmla="*/ 12 h 25"/>
                    <a:gd name="T62" fmla="*/ 14 w 28"/>
                    <a:gd name="T63" fmla="*/ 12 h 25"/>
                    <a:gd name="T64" fmla="*/ 14 w 28"/>
                    <a:gd name="T65" fmla="*/ 12 h 25"/>
                    <a:gd name="T66" fmla="*/ 14 w 28"/>
                    <a:gd name="T67" fmla="*/ 12 h 25"/>
                    <a:gd name="T68" fmla="*/ 14 w 28"/>
                    <a:gd name="T69" fmla="*/ 12 h 25"/>
                    <a:gd name="T70" fmla="*/ 14 w 28"/>
                    <a:gd name="T71" fmla="*/ 12 h 25"/>
                    <a:gd name="T72" fmla="*/ 14 w 28"/>
                    <a:gd name="T73" fmla="*/ 12 h 25"/>
                    <a:gd name="T74" fmla="*/ 14 w 28"/>
                    <a:gd name="T75" fmla="*/ 12 h 25"/>
                    <a:gd name="T76" fmla="*/ 14 w 28"/>
                    <a:gd name="T77" fmla="*/ 12 h 25"/>
                    <a:gd name="T78" fmla="*/ 14 w 28"/>
                    <a:gd name="T79" fmla="*/ 12 h 25"/>
                    <a:gd name="T80" fmla="*/ 14 w 28"/>
                    <a:gd name="T81" fmla="*/ 12 h 25"/>
                    <a:gd name="T82" fmla="*/ 14 w 28"/>
                    <a:gd name="T83" fmla="*/ 10 h 25"/>
                    <a:gd name="T84" fmla="*/ 14 w 28"/>
                    <a:gd name="T85" fmla="*/ 10 h 25"/>
                    <a:gd name="T86" fmla="*/ 14 w 28"/>
                    <a:gd name="T87" fmla="*/ 9 h 25"/>
                    <a:gd name="T88" fmla="*/ 14 w 28"/>
                    <a:gd name="T89" fmla="*/ 8 h 25"/>
                    <a:gd name="T90" fmla="*/ 14 w 28"/>
                    <a:gd name="T91" fmla="*/ 7 h 25"/>
                    <a:gd name="T92" fmla="*/ 14 w 28"/>
                    <a:gd name="T93" fmla="*/ 7 h 25"/>
                    <a:gd name="T94" fmla="*/ 14 w 28"/>
                    <a:gd name="T95" fmla="*/ 5 h 25"/>
                    <a:gd name="T96" fmla="*/ 15 w 28"/>
                    <a:gd name="T97" fmla="*/ 4 h 25"/>
                    <a:gd name="T98" fmla="*/ 16 w 28"/>
                    <a:gd name="T99" fmla="*/ 3 h 25"/>
                    <a:gd name="T100" fmla="*/ 16 w 28"/>
                    <a:gd name="T101" fmla="*/ 3 h 25"/>
                    <a:gd name="T102" fmla="*/ 16 w 28"/>
                    <a:gd name="T103" fmla="*/ 2 h 25"/>
                    <a:gd name="T104" fmla="*/ 17 w 28"/>
                    <a:gd name="T105" fmla="*/ 2 h 25"/>
                    <a:gd name="T106" fmla="*/ 17 w 28"/>
                    <a:gd name="T107" fmla="*/ 2 h 25"/>
                    <a:gd name="T108" fmla="*/ 17 w 28"/>
                    <a:gd name="T109" fmla="*/ 1 h 25"/>
                    <a:gd name="T110" fmla="*/ 18 w 28"/>
                    <a:gd name="T111" fmla="*/ 1 h 25"/>
                    <a:gd name="T112" fmla="*/ 19 w 28"/>
                    <a:gd name="T113" fmla="*/ 0 h 25"/>
                    <a:gd name="T114" fmla="*/ 19 w 28"/>
                    <a:gd name="T115" fmla="*/ 0 h 25"/>
                    <a:gd name="T116" fmla="*/ 19 w 28"/>
                    <a:gd name="T117" fmla="*/ 0 h 25"/>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 h="25">
                      <a:moveTo>
                        <a:pt x="0" y="25"/>
                      </a:moveTo>
                      <a:lnTo>
                        <a:pt x="1" y="25"/>
                      </a:lnTo>
                      <a:lnTo>
                        <a:pt x="2" y="25"/>
                      </a:lnTo>
                      <a:lnTo>
                        <a:pt x="3" y="25"/>
                      </a:lnTo>
                      <a:lnTo>
                        <a:pt x="4" y="25"/>
                      </a:lnTo>
                      <a:lnTo>
                        <a:pt x="5" y="25"/>
                      </a:lnTo>
                      <a:lnTo>
                        <a:pt x="6" y="25"/>
                      </a:lnTo>
                      <a:lnTo>
                        <a:pt x="7" y="25"/>
                      </a:lnTo>
                      <a:lnTo>
                        <a:pt x="8" y="25"/>
                      </a:lnTo>
                      <a:lnTo>
                        <a:pt x="9" y="25"/>
                      </a:lnTo>
                      <a:lnTo>
                        <a:pt x="10" y="24"/>
                      </a:lnTo>
                      <a:lnTo>
                        <a:pt x="11" y="24"/>
                      </a:lnTo>
                      <a:lnTo>
                        <a:pt x="11" y="23"/>
                      </a:lnTo>
                      <a:lnTo>
                        <a:pt x="12" y="23"/>
                      </a:lnTo>
                      <a:lnTo>
                        <a:pt x="13" y="23"/>
                      </a:lnTo>
                      <a:lnTo>
                        <a:pt x="13" y="22"/>
                      </a:lnTo>
                      <a:lnTo>
                        <a:pt x="14" y="21"/>
                      </a:lnTo>
                      <a:lnTo>
                        <a:pt x="15" y="21"/>
                      </a:lnTo>
                      <a:lnTo>
                        <a:pt x="15" y="20"/>
                      </a:lnTo>
                      <a:lnTo>
                        <a:pt x="16" y="19"/>
                      </a:lnTo>
                      <a:lnTo>
                        <a:pt x="17" y="18"/>
                      </a:lnTo>
                      <a:lnTo>
                        <a:pt x="17" y="17"/>
                      </a:lnTo>
                      <a:lnTo>
                        <a:pt x="18" y="16"/>
                      </a:lnTo>
                      <a:lnTo>
                        <a:pt x="19" y="14"/>
                      </a:lnTo>
                      <a:lnTo>
                        <a:pt x="19" y="13"/>
                      </a:lnTo>
                      <a:lnTo>
                        <a:pt x="20" y="12"/>
                      </a:lnTo>
                      <a:lnTo>
                        <a:pt x="21" y="10"/>
                      </a:lnTo>
                      <a:lnTo>
                        <a:pt x="21" y="9"/>
                      </a:lnTo>
                      <a:lnTo>
                        <a:pt x="22" y="8"/>
                      </a:lnTo>
                      <a:lnTo>
                        <a:pt x="23" y="7"/>
                      </a:lnTo>
                      <a:lnTo>
                        <a:pt x="23" y="5"/>
                      </a:lnTo>
                      <a:lnTo>
                        <a:pt x="24" y="4"/>
                      </a:lnTo>
                      <a:lnTo>
                        <a:pt x="25" y="3"/>
                      </a:lnTo>
                      <a:lnTo>
                        <a:pt x="25" y="2"/>
                      </a:lnTo>
                      <a:lnTo>
                        <a:pt x="26" y="2"/>
                      </a:lnTo>
                      <a:lnTo>
                        <a:pt x="26" y="1"/>
                      </a:lnTo>
                      <a:lnTo>
                        <a:pt x="27" y="1"/>
                      </a:lnTo>
                      <a:lnTo>
                        <a:pt x="2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7" name="Freeform 1733"/>
                <p:cNvSpPr>
                  <a:spLocks/>
                </p:cNvSpPr>
                <p:nvPr/>
              </p:nvSpPr>
              <p:spPr bwMode="auto">
                <a:xfrm>
                  <a:off x="3340" y="2276"/>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8" name="Freeform 1734"/>
                <p:cNvSpPr>
                  <a:spLocks/>
                </p:cNvSpPr>
                <p:nvPr/>
              </p:nvSpPr>
              <p:spPr bwMode="auto">
                <a:xfrm>
                  <a:off x="3342" y="2278"/>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79" name="Freeform 1735"/>
                <p:cNvSpPr>
                  <a:spLocks/>
                </p:cNvSpPr>
                <p:nvPr/>
              </p:nvSpPr>
              <p:spPr bwMode="auto">
                <a:xfrm>
                  <a:off x="3344" y="2280"/>
                  <a:ext cx="2" cy="4"/>
                </a:xfrm>
                <a:custGeom>
                  <a:avLst/>
                  <a:gdLst>
                    <a:gd name="T0" fmla="*/ 0 w 2"/>
                    <a:gd name="T1" fmla="*/ 0 h 4"/>
                    <a:gd name="T2" fmla="*/ 1 w 2"/>
                    <a:gd name="T3" fmla="*/ 1 h 4"/>
                    <a:gd name="T4" fmla="*/ 2 w 2"/>
                    <a:gd name="T5" fmla="*/ 2 h 4"/>
                    <a:gd name="T6" fmla="*/ 2 w 2"/>
                    <a:gd name="T7" fmla="*/ 4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2"/>
                      </a:lnTo>
                      <a:lnTo>
                        <a:pt x="2" y="4"/>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0" name="Freeform 1736"/>
                <p:cNvSpPr>
                  <a:spLocks/>
                </p:cNvSpPr>
                <p:nvPr/>
              </p:nvSpPr>
              <p:spPr bwMode="auto">
                <a:xfrm>
                  <a:off x="3346" y="2284"/>
                  <a:ext cx="2" cy="3"/>
                </a:xfrm>
                <a:custGeom>
                  <a:avLst/>
                  <a:gdLst>
                    <a:gd name="T0" fmla="*/ 0 w 2"/>
                    <a:gd name="T1" fmla="*/ 0 h 4"/>
                    <a:gd name="T2" fmla="*/ 1 w 2"/>
                    <a:gd name="T3" fmla="*/ 1 h 4"/>
                    <a:gd name="T4" fmla="*/ 2 w 2"/>
                    <a:gd name="T5" fmla="*/ 2 h 4"/>
                    <a:gd name="T6" fmla="*/ 2 w 2"/>
                    <a:gd name="T7" fmla="*/ 2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1" name="Freeform 1737"/>
                <p:cNvSpPr>
                  <a:spLocks/>
                </p:cNvSpPr>
                <p:nvPr/>
              </p:nvSpPr>
              <p:spPr bwMode="auto">
                <a:xfrm>
                  <a:off x="3348" y="2287"/>
                  <a:ext cx="2" cy="4"/>
                </a:xfrm>
                <a:custGeom>
                  <a:avLst/>
                  <a:gdLst>
                    <a:gd name="T0" fmla="*/ 0 w 2"/>
                    <a:gd name="T1" fmla="*/ 0 h 4"/>
                    <a:gd name="T2" fmla="*/ 1 w 2"/>
                    <a:gd name="T3" fmla="*/ 1 h 4"/>
                    <a:gd name="T4" fmla="*/ 2 w 2"/>
                    <a:gd name="T5" fmla="*/ 2 h 4"/>
                    <a:gd name="T6" fmla="*/ 2 w 2"/>
                    <a:gd name="T7" fmla="*/ 4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2"/>
                      </a:lnTo>
                      <a:lnTo>
                        <a:pt x="2" y="4"/>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2" name="Freeform 1738"/>
                <p:cNvSpPr>
                  <a:spLocks/>
                </p:cNvSpPr>
                <p:nvPr/>
              </p:nvSpPr>
              <p:spPr bwMode="auto">
                <a:xfrm>
                  <a:off x="3350" y="2291"/>
                  <a:ext cx="1" cy="3"/>
                </a:xfrm>
                <a:custGeom>
                  <a:avLst/>
                  <a:gdLst>
                    <a:gd name="T0" fmla="*/ 0 w 2"/>
                    <a:gd name="T1" fmla="*/ 0 h 3"/>
                    <a:gd name="T2" fmla="*/ 1 w 2"/>
                    <a:gd name="T3" fmla="*/ 1 h 3"/>
                    <a:gd name="T4" fmla="*/ 1 w 2"/>
                    <a:gd name="T5" fmla="*/ 2 h 3"/>
                    <a:gd name="T6" fmla="*/ 1 w 2"/>
                    <a:gd name="T7" fmla="*/ 3 h 3"/>
                    <a:gd name="T8" fmla="*/ 1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3" name="Freeform 1739"/>
                <p:cNvSpPr>
                  <a:spLocks/>
                </p:cNvSpPr>
                <p:nvPr/>
              </p:nvSpPr>
              <p:spPr bwMode="auto">
                <a:xfrm>
                  <a:off x="3351" y="2294"/>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4" name="Freeform 1740"/>
                <p:cNvSpPr>
                  <a:spLocks/>
                </p:cNvSpPr>
                <p:nvPr/>
              </p:nvSpPr>
              <p:spPr bwMode="auto">
                <a:xfrm>
                  <a:off x="3352" y="2295"/>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5" name="Freeform 1741"/>
                <p:cNvSpPr>
                  <a:spLocks/>
                </p:cNvSpPr>
                <p:nvPr/>
              </p:nvSpPr>
              <p:spPr bwMode="auto">
                <a:xfrm>
                  <a:off x="3354" y="2297"/>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6" name="Freeform 1742"/>
                <p:cNvSpPr>
                  <a:spLocks/>
                </p:cNvSpPr>
                <p:nvPr/>
              </p:nvSpPr>
              <p:spPr bwMode="auto">
                <a:xfrm>
                  <a:off x="3356"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7" name="Freeform 1743"/>
                <p:cNvSpPr>
                  <a:spLocks/>
                </p:cNvSpPr>
                <p:nvPr/>
              </p:nvSpPr>
              <p:spPr bwMode="auto">
                <a:xfrm>
                  <a:off x="3358" y="2299"/>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8" name="Freeform 1744"/>
                <p:cNvSpPr>
                  <a:spLocks/>
                </p:cNvSpPr>
                <p:nvPr/>
              </p:nvSpPr>
              <p:spPr bwMode="auto">
                <a:xfrm>
                  <a:off x="3360"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89" name="Freeform 1745"/>
                <p:cNvSpPr>
                  <a:spLocks/>
                </p:cNvSpPr>
                <p:nvPr/>
              </p:nvSpPr>
              <p:spPr bwMode="auto">
                <a:xfrm>
                  <a:off x="3362" y="2300"/>
                  <a:ext cx="4" cy="1"/>
                </a:xfrm>
                <a:custGeom>
                  <a:avLst/>
                  <a:gdLst>
                    <a:gd name="T0" fmla="*/ 0 w 4"/>
                    <a:gd name="T1" fmla="*/ 0 h 1"/>
                    <a:gd name="T2" fmla="*/ 1 w 4"/>
                    <a:gd name="T3" fmla="*/ 0 h 1"/>
                    <a:gd name="T4" fmla="*/ 2 w 4"/>
                    <a:gd name="T5" fmla="*/ 1 h 1"/>
                    <a:gd name="T6" fmla="*/ 2 w 4"/>
                    <a:gd name="T7" fmla="*/ 1 h 1"/>
                    <a:gd name="T8" fmla="*/ 2 w 4"/>
                    <a:gd name="T9" fmla="*/ 1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1"/>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0" name="Freeform 1746"/>
                <p:cNvSpPr>
                  <a:spLocks/>
                </p:cNvSpPr>
                <p:nvPr/>
              </p:nvSpPr>
              <p:spPr bwMode="auto">
                <a:xfrm>
                  <a:off x="3366" y="2300"/>
                  <a:ext cx="12" cy="1"/>
                </a:xfrm>
                <a:custGeom>
                  <a:avLst/>
                  <a:gdLst>
                    <a:gd name="T0" fmla="*/ 0 w 13"/>
                    <a:gd name="T1" fmla="*/ 0 h 1"/>
                    <a:gd name="T2" fmla="*/ 1 w 13"/>
                    <a:gd name="T3" fmla="*/ 1 h 1"/>
                    <a:gd name="T4" fmla="*/ 2 w 13"/>
                    <a:gd name="T5" fmla="*/ 0 h 1"/>
                    <a:gd name="T6" fmla="*/ 2 w 13"/>
                    <a:gd name="T7" fmla="*/ 0 h 1"/>
                    <a:gd name="T8" fmla="*/ 2 w 13"/>
                    <a:gd name="T9" fmla="*/ 0 h 1"/>
                    <a:gd name="T10" fmla="*/ 3 w 13"/>
                    <a:gd name="T11" fmla="*/ 0 h 1"/>
                    <a:gd name="T12" fmla="*/ 3 w 13"/>
                    <a:gd name="T13" fmla="*/ 0 h 1"/>
                    <a:gd name="T14" fmla="*/ 3 w 13"/>
                    <a:gd name="T15" fmla="*/ 0 h 1"/>
                    <a:gd name="T16" fmla="*/ 4 w 13"/>
                    <a:gd name="T17" fmla="*/ 0 h 1"/>
                    <a:gd name="T18" fmla="*/ 5 w 13"/>
                    <a:gd name="T19" fmla="*/ 0 h 1"/>
                    <a:gd name="T20" fmla="*/ 5 w 13"/>
                    <a:gd name="T21" fmla="*/ 0 h 1"/>
                    <a:gd name="T22" fmla="*/ 5 w 13"/>
                    <a:gd name="T23" fmla="*/ 0 h 1"/>
                    <a:gd name="T24" fmla="*/ 6 w 13"/>
                    <a:gd name="T25" fmla="*/ 0 h 1"/>
                    <a:gd name="T26" fmla="*/ 6 w 13"/>
                    <a:gd name="T27" fmla="*/ 0 h 1"/>
                    <a:gd name="T28" fmla="*/ 6 w 13"/>
                    <a:gd name="T29" fmla="*/ 0 h 1"/>
                    <a:gd name="T30" fmla="*/ 6 w 13"/>
                    <a:gd name="T31" fmla="*/ 0 h 1"/>
                    <a:gd name="T32" fmla="*/ 6 w 13"/>
                    <a:gd name="T33" fmla="*/ 0 h 1"/>
                    <a:gd name="T34" fmla="*/ 6 w 13"/>
                    <a:gd name="T35" fmla="*/ 0 h 1"/>
                    <a:gd name="T36" fmla="*/ 6 w 13"/>
                    <a:gd name="T37" fmla="*/ 0 h 1"/>
                    <a:gd name="T38" fmla="*/ 6 w 13"/>
                    <a:gd name="T39" fmla="*/ 0 h 1"/>
                    <a:gd name="T40" fmla="*/ 6 w 13"/>
                    <a:gd name="T41" fmla="*/ 0 h 1"/>
                    <a:gd name="T42" fmla="*/ 6 w 13"/>
                    <a:gd name="T43" fmla="*/ 1 h 1"/>
                    <a:gd name="T44" fmla="*/ 6 w 13"/>
                    <a:gd name="T45" fmla="*/ 1 h 1"/>
                    <a:gd name="T46" fmla="*/ 6 w 13"/>
                    <a:gd name="T47" fmla="*/ 1 h 1"/>
                    <a:gd name="T48" fmla="*/ 6 w 13"/>
                    <a:gd name="T49" fmla="*/ 1 h 1"/>
                    <a:gd name="T50" fmla="*/ 6 w 13"/>
                    <a:gd name="T51" fmla="*/ 0 h 1"/>
                    <a:gd name="T52" fmla="*/ 6 w 13"/>
                    <a:gd name="T53" fmla="*/ 0 h 1"/>
                    <a:gd name="T54" fmla="*/ 6 w 13"/>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0"/>
                      </a:moveTo>
                      <a:lnTo>
                        <a:pt x="1" y="1"/>
                      </a:lnTo>
                      <a:lnTo>
                        <a:pt x="2" y="0"/>
                      </a:lnTo>
                      <a:lnTo>
                        <a:pt x="3" y="0"/>
                      </a:lnTo>
                      <a:lnTo>
                        <a:pt x="4" y="0"/>
                      </a:lnTo>
                      <a:lnTo>
                        <a:pt x="5" y="0"/>
                      </a:lnTo>
                      <a:lnTo>
                        <a:pt x="6" y="0"/>
                      </a:lnTo>
                      <a:lnTo>
                        <a:pt x="7" y="0"/>
                      </a:lnTo>
                      <a:lnTo>
                        <a:pt x="8" y="0"/>
                      </a:lnTo>
                      <a:lnTo>
                        <a:pt x="9" y="0"/>
                      </a:lnTo>
                      <a:lnTo>
                        <a:pt x="10" y="0"/>
                      </a:lnTo>
                      <a:lnTo>
                        <a:pt x="11" y="1"/>
                      </a:lnTo>
                      <a:lnTo>
                        <a:pt x="12" y="1"/>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1" name="Freeform 1747"/>
                <p:cNvSpPr>
                  <a:spLocks/>
                </p:cNvSpPr>
                <p:nvPr/>
              </p:nvSpPr>
              <p:spPr bwMode="auto">
                <a:xfrm>
                  <a:off x="3378" y="2300"/>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2" name="Freeform 1748"/>
                <p:cNvSpPr>
                  <a:spLocks/>
                </p:cNvSpPr>
                <p:nvPr/>
              </p:nvSpPr>
              <p:spPr bwMode="auto">
                <a:xfrm>
                  <a:off x="3383"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1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lnTo>
                        <a:pt x="4" y="1"/>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3" name="Freeform 1749"/>
                <p:cNvSpPr>
                  <a:spLocks/>
                </p:cNvSpPr>
                <p:nvPr/>
              </p:nvSpPr>
              <p:spPr bwMode="auto">
                <a:xfrm>
                  <a:off x="3387" y="2300"/>
                  <a:ext cx="4" cy="1"/>
                </a:xfrm>
                <a:custGeom>
                  <a:avLst/>
                  <a:gdLst>
                    <a:gd name="T0" fmla="*/ 0 w 4"/>
                    <a:gd name="T1" fmla="*/ 1 h 1"/>
                    <a:gd name="T2" fmla="*/ 1 w 4"/>
                    <a:gd name="T3" fmla="*/ 1 h 1"/>
                    <a:gd name="T4" fmla="*/ 2 w 4"/>
                    <a:gd name="T5" fmla="*/ 1 h 1"/>
                    <a:gd name="T6" fmla="*/ 2 w 4"/>
                    <a:gd name="T7" fmla="*/ 1 h 1"/>
                    <a:gd name="T8" fmla="*/ 2 w 4"/>
                    <a:gd name="T9" fmla="*/ 0 h 1"/>
                    <a:gd name="T10" fmla="*/ 3 w 4"/>
                    <a:gd name="T11" fmla="*/ 0 h 1"/>
                    <a:gd name="T12" fmla="*/ 4 w 4"/>
                    <a:gd name="T13" fmla="*/ 0 h 1"/>
                    <a:gd name="T14" fmla="*/ 4 w 4"/>
                    <a:gd name="T15" fmla="*/ 1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0"/>
                      </a:lnTo>
                      <a:lnTo>
                        <a:pt x="4" y="0"/>
                      </a:lnTo>
                      <a:lnTo>
                        <a:pt x="4" y="1"/>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4" name="Freeform 1750"/>
                <p:cNvSpPr>
                  <a:spLocks/>
                </p:cNvSpPr>
                <p:nvPr/>
              </p:nvSpPr>
              <p:spPr bwMode="auto">
                <a:xfrm>
                  <a:off x="3391" y="2300"/>
                  <a:ext cx="4" cy="1"/>
                </a:xfrm>
                <a:custGeom>
                  <a:avLst/>
                  <a:gdLst>
                    <a:gd name="T0" fmla="*/ 0 w 4"/>
                    <a:gd name="T1" fmla="*/ 1 h 1"/>
                    <a:gd name="T2" fmla="*/ 1 w 4"/>
                    <a:gd name="T3" fmla="*/ 1 h 1"/>
                    <a:gd name="T4" fmla="*/ 2 w 4"/>
                    <a:gd name="T5" fmla="*/ 1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5" name="Freeform 1751"/>
                <p:cNvSpPr>
                  <a:spLocks/>
                </p:cNvSpPr>
                <p:nvPr/>
              </p:nvSpPr>
              <p:spPr bwMode="auto">
                <a:xfrm>
                  <a:off x="3395"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6" name="Freeform 1752"/>
                <p:cNvSpPr>
                  <a:spLocks/>
                </p:cNvSpPr>
                <p:nvPr/>
              </p:nvSpPr>
              <p:spPr bwMode="auto">
                <a:xfrm>
                  <a:off x="3397" y="2300"/>
                  <a:ext cx="14" cy="1"/>
                </a:xfrm>
                <a:custGeom>
                  <a:avLst/>
                  <a:gdLst>
                    <a:gd name="T0" fmla="*/ 0 w 15"/>
                    <a:gd name="T1" fmla="*/ 0 h 1"/>
                    <a:gd name="T2" fmla="*/ 1 w 15"/>
                    <a:gd name="T3" fmla="*/ 1 h 1"/>
                    <a:gd name="T4" fmla="*/ 1 w 15"/>
                    <a:gd name="T5" fmla="*/ 1 h 1"/>
                    <a:gd name="T6" fmla="*/ 1 w 15"/>
                    <a:gd name="T7" fmla="*/ 0 h 1"/>
                    <a:gd name="T8" fmla="*/ 2 w 15"/>
                    <a:gd name="T9" fmla="*/ 0 h 1"/>
                    <a:gd name="T10" fmla="*/ 3 w 15"/>
                    <a:gd name="T11" fmla="*/ 1 h 1"/>
                    <a:gd name="T12" fmla="*/ 3 w 15"/>
                    <a:gd name="T13" fmla="*/ 1 h 1"/>
                    <a:gd name="T14" fmla="*/ 3 w 15"/>
                    <a:gd name="T15" fmla="*/ 1 h 1"/>
                    <a:gd name="T16" fmla="*/ 4 w 15"/>
                    <a:gd name="T17" fmla="*/ 1 h 1"/>
                    <a:gd name="T18" fmla="*/ 5 w 15"/>
                    <a:gd name="T19" fmla="*/ 1 h 1"/>
                    <a:gd name="T20" fmla="*/ 5 w 15"/>
                    <a:gd name="T21" fmla="*/ 1 h 1"/>
                    <a:gd name="T22" fmla="*/ 5 w 15"/>
                    <a:gd name="T23" fmla="*/ 1 h 1"/>
                    <a:gd name="T24" fmla="*/ 6 w 15"/>
                    <a:gd name="T25" fmla="*/ 1 h 1"/>
                    <a:gd name="T26" fmla="*/ 7 w 15"/>
                    <a:gd name="T27" fmla="*/ 1 h 1"/>
                    <a:gd name="T28" fmla="*/ 7 w 15"/>
                    <a:gd name="T29" fmla="*/ 1 h 1"/>
                    <a:gd name="T30" fmla="*/ 7 w 15"/>
                    <a:gd name="T31" fmla="*/ 1 h 1"/>
                    <a:gd name="T32" fmla="*/ 7 w 15"/>
                    <a:gd name="T33" fmla="*/ 0 h 1"/>
                    <a:gd name="T34" fmla="*/ 7 w 15"/>
                    <a:gd name="T35" fmla="*/ 1 h 1"/>
                    <a:gd name="T36" fmla="*/ 7 w 15"/>
                    <a:gd name="T37" fmla="*/ 1 h 1"/>
                    <a:gd name="T38" fmla="*/ 7 w 15"/>
                    <a:gd name="T39" fmla="*/ 1 h 1"/>
                    <a:gd name="T40" fmla="*/ 7 w 15"/>
                    <a:gd name="T41" fmla="*/ 0 h 1"/>
                    <a:gd name="T42" fmla="*/ 7 w 15"/>
                    <a:gd name="T43" fmla="*/ 1 h 1"/>
                    <a:gd name="T44" fmla="*/ 7 w 15"/>
                    <a:gd name="T45" fmla="*/ 1 h 1"/>
                    <a:gd name="T46" fmla="*/ 7 w 15"/>
                    <a:gd name="T47" fmla="*/ 1 h 1"/>
                    <a:gd name="T48" fmla="*/ 7 w 15"/>
                    <a:gd name="T49" fmla="*/ 0 h 1"/>
                    <a:gd name="T50" fmla="*/ 7 w 15"/>
                    <a:gd name="T51" fmla="*/ 1 h 1"/>
                    <a:gd name="T52" fmla="*/ 7 w 15"/>
                    <a:gd name="T53" fmla="*/ 1 h 1"/>
                    <a:gd name="T54" fmla="*/ 7 w 15"/>
                    <a:gd name="T55" fmla="*/ 1 h 1"/>
                    <a:gd name="T56" fmla="*/ 7 w 15"/>
                    <a:gd name="T57" fmla="*/ 1 h 1"/>
                    <a:gd name="T58" fmla="*/ 7 w 15"/>
                    <a:gd name="T59" fmla="*/ 1 h 1"/>
                    <a:gd name="T60" fmla="*/ 7 w 15"/>
                    <a:gd name="T61" fmla="*/ 1 h 1"/>
                    <a:gd name="T62" fmla="*/ 7 w 15"/>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
                      <a:moveTo>
                        <a:pt x="0" y="0"/>
                      </a:moveTo>
                      <a:lnTo>
                        <a:pt x="1" y="1"/>
                      </a:lnTo>
                      <a:lnTo>
                        <a:pt x="1" y="0"/>
                      </a:lnTo>
                      <a:lnTo>
                        <a:pt x="2" y="0"/>
                      </a:lnTo>
                      <a:lnTo>
                        <a:pt x="3" y="1"/>
                      </a:lnTo>
                      <a:lnTo>
                        <a:pt x="4" y="1"/>
                      </a:lnTo>
                      <a:lnTo>
                        <a:pt x="5" y="1"/>
                      </a:lnTo>
                      <a:lnTo>
                        <a:pt x="6" y="1"/>
                      </a:lnTo>
                      <a:lnTo>
                        <a:pt x="7" y="1"/>
                      </a:lnTo>
                      <a:lnTo>
                        <a:pt x="8" y="0"/>
                      </a:lnTo>
                      <a:lnTo>
                        <a:pt x="9" y="1"/>
                      </a:lnTo>
                      <a:lnTo>
                        <a:pt x="10" y="0"/>
                      </a:lnTo>
                      <a:lnTo>
                        <a:pt x="11" y="1"/>
                      </a:lnTo>
                      <a:lnTo>
                        <a:pt x="12" y="0"/>
                      </a:lnTo>
                      <a:lnTo>
                        <a:pt x="13" y="1"/>
                      </a:lnTo>
                      <a:lnTo>
                        <a:pt x="14" y="1"/>
                      </a:lnTo>
                      <a:lnTo>
                        <a:pt x="15" y="1"/>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7" name="Freeform 1753"/>
                <p:cNvSpPr>
                  <a:spLocks/>
                </p:cNvSpPr>
                <p:nvPr/>
              </p:nvSpPr>
              <p:spPr bwMode="auto">
                <a:xfrm>
                  <a:off x="3411" y="2301"/>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8" name="Freeform 1754"/>
                <p:cNvSpPr>
                  <a:spLocks/>
                </p:cNvSpPr>
                <p:nvPr/>
              </p:nvSpPr>
              <p:spPr bwMode="auto">
                <a:xfrm>
                  <a:off x="3414" y="2300"/>
                  <a:ext cx="8" cy="1"/>
                </a:xfrm>
                <a:custGeom>
                  <a:avLst/>
                  <a:gdLst>
                    <a:gd name="T0" fmla="*/ 0 w 8"/>
                    <a:gd name="T1" fmla="*/ 1 h 1"/>
                    <a:gd name="T2" fmla="*/ 1 w 8"/>
                    <a:gd name="T3" fmla="*/ 1 h 1"/>
                    <a:gd name="T4" fmla="*/ 2 w 8"/>
                    <a:gd name="T5" fmla="*/ 1 h 1"/>
                    <a:gd name="T6" fmla="*/ 2 w 8"/>
                    <a:gd name="T7" fmla="*/ 1 h 1"/>
                    <a:gd name="T8" fmla="*/ 2 w 8"/>
                    <a:gd name="T9" fmla="*/ 0 h 1"/>
                    <a:gd name="T10" fmla="*/ 3 w 8"/>
                    <a:gd name="T11" fmla="*/ 0 h 1"/>
                    <a:gd name="T12" fmla="*/ 4 w 8"/>
                    <a:gd name="T13" fmla="*/ 1 h 1"/>
                    <a:gd name="T14" fmla="*/ 4 w 8"/>
                    <a:gd name="T15" fmla="*/ 1 h 1"/>
                    <a:gd name="T16" fmla="*/ 4 w 8"/>
                    <a:gd name="T17" fmla="*/ 1 h 1"/>
                    <a:gd name="T18" fmla="*/ 5 w 8"/>
                    <a:gd name="T19" fmla="*/ 1 h 1"/>
                    <a:gd name="T20" fmla="*/ 6 w 8"/>
                    <a:gd name="T21" fmla="*/ 0 h 1"/>
                    <a:gd name="T22" fmla="*/ 6 w 8"/>
                    <a:gd name="T23" fmla="*/ 0 h 1"/>
                    <a:gd name="T24" fmla="*/ 6 w 8"/>
                    <a:gd name="T25" fmla="*/ 0 h 1"/>
                    <a:gd name="T26" fmla="*/ 7 w 8"/>
                    <a:gd name="T27" fmla="*/ 0 h 1"/>
                    <a:gd name="T28" fmla="*/ 8 w 8"/>
                    <a:gd name="T29" fmla="*/ 1 h 1"/>
                    <a:gd name="T30" fmla="*/ 8 w 8"/>
                    <a:gd name="T31" fmla="*/ 1 h 1"/>
                    <a:gd name="T32" fmla="*/ 8 w 8"/>
                    <a:gd name="T33" fmla="*/ 1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1"/>
                      </a:moveTo>
                      <a:lnTo>
                        <a:pt x="1" y="1"/>
                      </a:lnTo>
                      <a:lnTo>
                        <a:pt x="2" y="1"/>
                      </a:lnTo>
                      <a:lnTo>
                        <a:pt x="2" y="0"/>
                      </a:lnTo>
                      <a:lnTo>
                        <a:pt x="3" y="0"/>
                      </a:lnTo>
                      <a:lnTo>
                        <a:pt x="4" y="1"/>
                      </a:lnTo>
                      <a:lnTo>
                        <a:pt x="5" y="1"/>
                      </a:lnTo>
                      <a:lnTo>
                        <a:pt x="6" y="0"/>
                      </a:lnTo>
                      <a:lnTo>
                        <a:pt x="7" y="0"/>
                      </a:lnTo>
                      <a:lnTo>
                        <a:pt x="8"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299" name="Freeform 1755"/>
                <p:cNvSpPr>
                  <a:spLocks/>
                </p:cNvSpPr>
                <p:nvPr/>
              </p:nvSpPr>
              <p:spPr bwMode="auto">
                <a:xfrm>
                  <a:off x="3422" y="2300"/>
                  <a:ext cx="25" cy="1"/>
                </a:xfrm>
                <a:custGeom>
                  <a:avLst/>
                  <a:gdLst>
                    <a:gd name="T0" fmla="*/ 0 w 26"/>
                    <a:gd name="T1" fmla="*/ 1 h 1"/>
                    <a:gd name="T2" fmla="*/ 1 w 26"/>
                    <a:gd name="T3" fmla="*/ 1 h 1"/>
                    <a:gd name="T4" fmla="*/ 2 w 26"/>
                    <a:gd name="T5" fmla="*/ 1 h 1"/>
                    <a:gd name="T6" fmla="*/ 2 w 26"/>
                    <a:gd name="T7" fmla="*/ 1 h 1"/>
                    <a:gd name="T8" fmla="*/ 2 w 26"/>
                    <a:gd name="T9" fmla="*/ 1 h 1"/>
                    <a:gd name="T10" fmla="*/ 3 w 26"/>
                    <a:gd name="T11" fmla="*/ 0 h 1"/>
                    <a:gd name="T12" fmla="*/ 4 w 26"/>
                    <a:gd name="T13" fmla="*/ 1 h 1"/>
                    <a:gd name="T14" fmla="*/ 4 w 26"/>
                    <a:gd name="T15" fmla="*/ 1 h 1"/>
                    <a:gd name="T16" fmla="*/ 4 w 26"/>
                    <a:gd name="T17" fmla="*/ 1 h 1"/>
                    <a:gd name="T18" fmla="*/ 5 w 26"/>
                    <a:gd name="T19" fmla="*/ 1 h 1"/>
                    <a:gd name="T20" fmla="*/ 5 w 26"/>
                    <a:gd name="T21" fmla="*/ 1 h 1"/>
                    <a:gd name="T22" fmla="*/ 5 w 26"/>
                    <a:gd name="T23" fmla="*/ 1 h 1"/>
                    <a:gd name="T24" fmla="*/ 6 w 26"/>
                    <a:gd name="T25" fmla="*/ 1 h 1"/>
                    <a:gd name="T26" fmla="*/ 7 w 26"/>
                    <a:gd name="T27" fmla="*/ 1 h 1"/>
                    <a:gd name="T28" fmla="*/ 7 w 26"/>
                    <a:gd name="T29" fmla="*/ 1 h 1"/>
                    <a:gd name="T30" fmla="*/ 7 w 26"/>
                    <a:gd name="T31" fmla="*/ 1 h 1"/>
                    <a:gd name="T32" fmla="*/ 8 w 26"/>
                    <a:gd name="T33" fmla="*/ 1 h 1"/>
                    <a:gd name="T34" fmla="*/ 9 w 26"/>
                    <a:gd name="T35" fmla="*/ 1 h 1"/>
                    <a:gd name="T36" fmla="*/ 9 w 26"/>
                    <a:gd name="T37" fmla="*/ 1 h 1"/>
                    <a:gd name="T38" fmla="*/ 9 w 26"/>
                    <a:gd name="T39" fmla="*/ 1 h 1"/>
                    <a:gd name="T40" fmla="*/ 10 w 26"/>
                    <a:gd name="T41" fmla="*/ 1 h 1"/>
                    <a:gd name="T42" fmla="*/ 11 w 26"/>
                    <a:gd name="T43" fmla="*/ 0 h 1"/>
                    <a:gd name="T44" fmla="*/ 11 w 26"/>
                    <a:gd name="T45" fmla="*/ 1 h 1"/>
                    <a:gd name="T46" fmla="*/ 11 w 26"/>
                    <a:gd name="T47" fmla="*/ 0 h 1"/>
                    <a:gd name="T48" fmla="*/ 12 w 26"/>
                    <a:gd name="T49" fmla="*/ 0 h 1"/>
                    <a:gd name="T50" fmla="*/ 13 w 26"/>
                    <a:gd name="T51" fmla="*/ 1 h 1"/>
                    <a:gd name="T52" fmla="*/ 13 w 26"/>
                    <a:gd name="T53" fmla="*/ 1 h 1"/>
                    <a:gd name="T54" fmla="*/ 13 w 26"/>
                    <a:gd name="T55" fmla="*/ 1 h 1"/>
                    <a:gd name="T56" fmla="*/ 13 w 26"/>
                    <a:gd name="T57" fmla="*/ 1 h 1"/>
                    <a:gd name="T58" fmla="*/ 13 w 26"/>
                    <a:gd name="T59" fmla="*/ 1 h 1"/>
                    <a:gd name="T60" fmla="*/ 13 w 26"/>
                    <a:gd name="T61" fmla="*/ 1 h 1"/>
                    <a:gd name="T62" fmla="*/ 13 w 26"/>
                    <a:gd name="T63" fmla="*/ 1 h 1"/>
                    <a:gd name="T64" fmla="*/ 13 w 26"/>
                    <a:gd name="T65" fmla="*/ 1 h 1"/>
                    <a:gd name="T66" fmla="*/ 13 w 26"/>
                    <a:gd name="T67" fmla="*/ 1 h 1"/>
                    <a:gd name="T68" fmla="*/ 13 w 26"/>
                    <a:gd name="T69" fmla="*/ 1 h 1"/>
                    <a:gd name="T70" fmla="*/ 13 w 26"/>
                    <a:gd name="T71" fmla="*/ 1 h 1"/>
                    <a:gd name="T72" fmla="*/ 13 w 26"/>
                    <a:gd name="T73" fmla="*/ 1 h 1"/>
                    <a:gd name="T74" fmla="*/ 13 w 26"/>
                    <a:gd name="T75" fmla="*/ 1 h 1"/>
                    <a:gd name="T76" fmla="*/ 13 w 26"/>
                    <a:gd name="T77" fmla="*/ 1 h 1"/>
                    <a:gd name="T78" fmla="*/ 13 w 26"/>
                    <a:gd name="T79" fmla="*/ 1 h 1"/>
                    <a:gd name="T80" fmla="*/ 13 w 26"/>
                    <a:gd name="T81" fmla="*/ 1 h 1"/>
                    <a:gd name="T82" fmla="*/ 13 w 26"/>
                    <a:gd name="T83" fmla="*/ 1 h 1"/>
                    <a:gd name="T84" fmla="*/ 13 w 26"/>
                    <a:gd name="T85" fmla="*/ 1 h 1"/>
                    <a:gd name="T86" fmla="*/ 13 w 26"/>
                    <a:gd name="T87" fmla="*/ 1 h 1"/>
                    <a:gd name="T88" fmla="*/ 13 w 26"/>
                    <a:gd name="T89" fmla="*/ 1 h 1"/>
                    <a:gd name="T90" fmla="*/ 13 w 26"/>
                    <a:gd name="T91" fmla="*/ 1 h 1"/>
                    <a:gd name="T92" fmla="*/ 13 w 26"/>
                    <a:gd name="T93" fmla="*/ 1 h 1"/>
                    <a:gd name="T94" fmla="*/ 14 w 26"/>
                    <a:gd name="T95" fmla="*/ 1 h 1"/>
                    <a:gd name="T96" fmla="*/ 15 w 26"/>
                    <a:gd name="T97" fmla="*/ 1 h 1"/>
                    <a:gd name="T98" fmla="*/ 15 w 26"/>
                    <a:gd name="T99" fmla="*/ 1 h 1"/>
                    <a:gd name="T100" fmla="*/ 15 w 26"/>
                    <a:gd name="T101" fmla="*/ 1 h 1"/>
                    <a:gd name="T102" fmla="*/ 16 w 26"/>
                    <a:gd name="T103" fmla="*/ 1 h 1"/>
                    <a:gd name="T104" fmla="*/ 17 w 26"/>
                    <a:gd name="T105" fmla="*/ 1 h 1"/>
                    <a:gd name="T106" fmla="*/ 17 w 26"/>
                    <a:gd name="T107" fmla="*/ 1 h 1"/>
                    <a:gd name="T108" fmla="*/ 17 w 26"/>
                    <a:gd name="T109" fmla="*/ 0 h 1"/>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0" t="0" r="r" b="b"/>
                  <a:pathLst>
                    <a:path w="26" h="1">
                      <a:moveTo>
                        <a:pt x="0" y="1"/>
                      </a:moveTo>
                      <a:lnTo>
                        <a:pt x="1" y="1"/>
                      </a:lnTo>
                      <a:lnTo>
                        <a:pt x="2" y="1"/>
                      </a:lnTo>
                      <a:lnTo>
                        <a:pt x="3" y="0"/>
                      </a:lnTo>
                      <a:lnTo>
                        <a:pt x="4" y="1"/>
                      </a:lnTo>
                      <a:lnTo>
                        <a:pt x="5" y="1"/>
                      </a:lnTo>
                      <a:lnTo>
                        <a:pt x="6" y="1"/>
                      </a:lnTo>
                      <a:lnTo>
                        <a:pt x="7" y="1"/>
                      </a:lnTo>
                      <a:lnTo>
                        <a:pt x="8" y="1"/>
                      </a:lnTo>
                      <a:lnTo>
                        <a:pt x="9" y="1"/>
                      </a:lnTo>
                      <a:lnTo>
                        <a:pt x="10" y="1"/>
                      </a:lnTo>
                      <a:lnTo>
                        <a:pt x="11" y="0"/>
                      </a:lnTo>
                      <a:lnTo>
                        <a:pt x="11" y="1"/>
                      </a:lnTo>
                      <a:lnTo>
                        <a:pt x="11" y="0"/>
                      </a:lnTo>
                      <a:lnTo>
                        <a:pt x="12" y="0"/>
                      </a:lnTo>
                      <a:lnTo>
                        <a:pt x="13" y="1"/>
                      </a:lnTo>
                      <a:lnTo>
                        <a:pt x="14" y="1"/>
                      </a:lnTo>
                      <a:lnTo>
                        <a:pt x="15" y="1"/>
                      </a:lnTo>
                      <a:lnTo>
                        <a:pt x="16" y="1"/>
                      </a:lnTo>
                      <a:lnTo>
                        <a:pt x="17" y="1"/>
                      </a:lnTo>
                      <a:lnTo>
                        <a:pt x="18" y="1"/>
                      </a:lnTo>
                      <a:lnTo>
                        <a:pt x="19" y="1"/>
                      </a:lnTo>
                      <a:lnTo>
                        <a:pt x="20" y="1"/>
                      </a:lnTo>
                      <a:lnTo>
                        <a:pt x="21" y="1"/>
                      </a:lnTo>
                      <a:lnTo>
                        <a:pt x="22" y="1"/>
                      </a:lnTo>
                      <a:lnTo>
                        <a:pt x="23" y="1"/>
                      </a:lnTo>
                      <a:lnTo>
                        <a:pt x="24" y="1"/>
                      </a:lnTo>
                      <a:lnTo>
                        <a:pt x="25" y="1"/>
                      </a:lnTo>
                      <a:lnTo>
                        <a:pt x="26" y="1"/>
                      </a:lnTo>
                      <a:lnTo>
                        <a:pt x="2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0" name="Freeform 1756"/>
                <p:cNvSpPr>
                  <a:spLocks/>
                </p:cNvSpPr>
                <p:nvPr/>
              </p:nvSpPr>
              <p:spPr bwMode="auto">
                <a:xfrm>
                  <a:off x="3447" y="2301"/>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1" name="Freeform 1757"/>
                <p:cNvSpPr>
                  <a:spLocks/>
                </p:cNvSpPr>
                <p:nvPr/>
              </p:nvSpPr>
              <p:spPr bwMode="auto">
                <a:xfrm>
                  <a:off x="3450"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2" name="Freeform 1758"/>
                <p:cNvSpPr>
                  <a:spLocks/>
                </p:cNvSpPr>
                <p:nvPr/>
              </p:nvSpPr>
              <p:spPr bwMode="auto">
                <a:xfrm>
                  <a:off x="3452" y="2300"/>
                  <a:ext cx="11" cy="1"/>
                </a:xfrm>
                <a:custGeom>
                  <a:avLst/>
                  <a:gdLst>
                    <a:gd name="T0" fmla="*/ 0 w 11"/>
                    <a:gd name="T1" fmla="*/ 1 h 1"/>
                    <a:gd name="T2" fmla="*/ 1 w 11"/>
                    <a:gd name="T3" fmla="*/ 1 h 1"/>
                    <a:gd name="T4" fmla="*/ 2 w 11"/>
                    <a:gd name="T5" fmla="*/ 1 h 1"/>
                    <a:gd name="T6" fmla="*/ 2 w 11"/>
                    <a:gd name="T7" fmla="*/ 1 h 1"/>
                    <a:gd name="T8" fmla="*/ 2 w 11"/>
                    <a:gd name="T9" fmla="*/ 1 h 1"/>
                    <a:gd name="T10" fmla="*/ 3 w 11"/>
                    <a:gd name="T11" fmla="*/ 1 h 1"/>
                    <a:gd name="T12" fmla="*/ 3 w 11"/>
                    <a:gd name="T13" fmla="*/ 1 h 1"/>
                    <a:gd name="T14" fmla="*/ 3 w 11"/>
                    <a:gd name="T15" fmla="*/ 1 h 1"/>
                    <a:gd name="T16" fmla="*/ 4 w 11"/>
                    <a:gd name="T17" fmla="*/ 1 h 1"/>
                    <a:gd name="T18" fmla="*/ 5 w 11"/>
                    <a:gd name="T19" fmla="*/ 1 h 1"/>
                    <a:gd name="T20" fmla="*/ 5 w 11"/>
                    <a:gd name="T21" fmla="*/ 1 h 1"/>
                    <a:gd name="T22" fmla="*/ 5 w 11"/>
                    <a:gd name="T23" fmla="*/ 1 h 1"/>
                    <a:gd name="T24" fmla="*/ 6 w 11"/>
                    <a:gd name="T25" fmla="*/ 1 h 1"/>
                    <a:gd name="T26" fmla="*/ 7 w 11"/>
                    <a:gd name="T27" fmla="*/ 1 h 1"/>
                    <a:gd name="T28" fmla="*/ 7 w 11"/>
                    <a:gd name="T29" fmla="*/ 1 h 1"/>
                    <a:gd name="T30" fmla="*/ 7 w 11"/>
                    <a:gd name="T31" fmla="*/ 1 h 1"/>
                    <a:gd name="T32" fmla="*/ 8 w 11"/>
                    <a:gd name="T33" fmla="*/ 0 h 1"/>
                    <a:gd name="T34" fmla="*/ 9 w 11"/>
                    <a:gd name="T35" fmla="*/ 1 h 1"/>
                    <a:gd name="T36" fmla="*/ 9 w 11"/>
                    <a:gd name="T37" fmla="*/ 1 h 1"/>
                    <a:gd name="T38" fmla="*/ 9 w 11"/>
                    <a:gd name="T39" fmla="*/ 1 h 1"/>
                    <a:gd name="T40" fmla="*/ 10 w 11"/>
                    <a:gd name="T41" fmla="*/ 1 h 1"/>
                    <a:gd name="T42" fmla="*/ 11 w 11"/>
                    <a:gd name="T43" fmla="*/ 1 h 1"/>
                    <a:gd name="T44" fmla="*/ 11 w 11"/>
                    <a:gd name="T45" fmla="*/ 1 h 1"/>
                    <a:gd name="T46" fmla="*/ 11 w 11"/>
                    <a:gd name="T47" fmla="*/ 1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1"/>
                      </a:moveTo>
                      <a:lnTo>
                        <a:pt x="1" y="1"/>
                      </a:lnTo>
                      <a:lnTo>
                        <a:pt x="2" y="1"/>
                      </a:lnTo>
                      <a:lnTo>
                        <a:pt x="3" y="1"/>
                      </a:lnTo>
                      <a:lnTo>
                        <a:pt x="4" y="1"/>
                      </a:lnTo>
                      <a:lnTo>
                        <a:pt x="5" y="1"/>
                      </a:lnTo>
                      <a:lnTo>
                        <a:pt x="6" y="1"/>
                      </a:lnTo>
                      <a:lnTo>
                        <a:pt x="7" y="1"/>
                      </a:lnTo>
                      <a:lnTo>
                        <a:pt x="8" y="0"/>
                      </a:lnTo>
                      <a:lnTo>
                        <a:pt x="9" y="1"/>
                      </a:lnTo>
                      <a:lnTo>
                        <a:pt x="10" y="1"/>
                      </a:lnTo>
                      <a:lnTo>
                        <a:pt x="1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3" name="Freeform 1759"/>
                <p:cNvSpPr>
                  <a:spLocks/>
                </p:cNvSpPr>
                <p:nvPr/>
              </p:nvSpPr>
              <p:spPr bwMode="auto">
                <a:xfrm>
                  <a:off x="3463" y="2300"/>
                  <a:ext cx="8" cy="1"/>
                </a:xfrm>
                <a:custGeom>
                  <a:avLst/>
                  <a:gdLst>
                    <a:gd name="T0" fmla="*/ 0 w 8"/>
                    <a:gd name="T1" fmla="*/ 1 h 1"/>
                    <a:gd name="T2" fmla="*/ 1 w 8"/>
                    <a:gd name="T3" fmla="*/ 1 h 1"/>
                    <a:gd name="T4" fmla="*/ 2 w 8"/>
                    <a:gd name="T5" fmla="*/ 1 h 1"/>
                    <a:gd name="T6" fmla="*/ 2 w 8"/>
                    <a:gd name="T7" fmla="*/ 1 h 1"/>
                    <a:gd name="T8" fmla="*/ 2 w 8"/>
                    <a:gd name="T9" fmla="*/ 1 h 1"/>
                    <a:gd name="T10" fmla="*/ 3 w 8"/>
                    <a:gd name="T11" fmla="*/ 1 h 1"/>
                    <a:gd name="T12" fmla="*/ 4 w 8"/>
                    <a:gd name="T13" fmla="*/ 1 h 1"/>
                    <a:gd name="T14" fmla="*/ 4 w 8"/>
                    <a:gd name="T15" fmla="*/ 1 h 1"/>
                    <a:gd name="T16" fmla="*/ 4 w 8"/>
                    <a:gd name="T17" fmla="*/ 1 h 1"/>
                    <a:gd name="T18" fmla="*/ 5 w 8"/>
                    <a:gd name="T19" fmla="*/ 1 h 1"/>
                    <a:gd name="T20" fmla="*/ 6 w 8"/>
                    <a:gd name="T21" fmla="*/ 1 h 1"/>
                    <a:gd name="T22" fmla="*/ 6 w 8"/>
                    <a:gd name="T23" fmla="*/ 1 h 1"/>
                    <a:gd name="T24" fmla="*/ 6 w 8"/>
                    <a:gd name="T25" fmla="*/ 1 h 1"/>
                    <a:gd name="T26" fmla="*/ 7 w 8"/>
                    <a:gd name="T27" fmla="*/ 1 h 1"/>
                    <a:gd name="T28" fmla="*/ 8 w 8"/>
                    <a:gd name="T29" fmla="*/ 0 h 1"/>
                    <a:gd name="T30" fmla="*/ 8 w 8"/>
                    <a:gd name="T31" fmla="*/ 1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1"/>
                      </a:moveTo>
                      <a:lnTo>
                        <a:pt x="1" y="1"/>
                      </a:lnTo>
                      <a:lnTo>
                        <a:pt x="2" y="1"/>
                      </a:lnTo>
                      <a:lnTo>
                        <a:pt x="3" y="1"/>
                      </a:lnTo>
                      <a:lnTo>
                        <a:pt x="4" y="1"/>
                      </a:lnTo>
                      <a:lnTo>
                        <a:pt x="5" y="1"/>
                      </a:lnTo>
                      <a:lnTo>
                        <a:pt x="6" y="1"/>
                      </a:lnTo>
                      <a:lnTo>
                        <a:pt x="7" y="1"/>
                      </a:lnTo>
                      <a:lnTo>
                        <a:pt x="8" y="0"/>
                      </a:lnTo>
                      <a:lnTo>
                        <a:pt x="8" y="1"/>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4" name="Freeform 1760"/>
                <p:cNvSpPr>
                  <a:spLocks/>
                </p:cNvSpPr>
                <p:nvPr/>
              </p:nvSpPr>
              <p:spPr bwMode="auto">
                <a:xfrm>
                  <a:off x="3471" y="230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5" name="Freeform 1761"/>
                <p:cNvSpPr>
                  <a:spLocks/>
                </p:cNvSpPr>
                <p:nvPr/>
              </p:nvSpPr>
              <p:spPr bwMode="auto">
                <a:xfrm>
                  <a:off x="3471"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6" name="Freeform 1762"/>
                <p:cNvSpPr>
                  <a:spLocks/>
                </p:cNvSpPr>
                <p:nvPr/>
              </p:nvSpPr>
              <p:spPr bwMode="auto">
                <a:xfrm>
                  <a:off x="3475"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7" name="Freeform 1763"/>
                <p:cNvSpPr>
                  <a:spLocks/>
                </p:cNvSpPr>
                <p:nvPr/>
              </p:nvSpPr>
              <p:spPr bwMode="auto">
                <a:xfrm>
                  <a:off x="3479" y="2301"/>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8" name="Freeform 1764"/>
                <p:cNvSpPr>
                  <a:spLocks/>
                </p:cNvSpPr>
                <p:nvPr/>
              </p:nvSpPr>
              <p:spPr bwMode="auto">
                <a:xfrm>
                  <a:off x="3486" y="2301"/>
                  <a:ext cx="8"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5 w 8"/>
                    <a:gd name="T19" fmla="*/ 0 h 1"/>
                    <a:gd name="T20" fmla="*/ 6 w 8"/>
                    <a:gd name="T21" fmla="*/ 0 h 1"/>
                    <a:gd name="T22" fmla="*/ 6 w 8"/>
                    <a:gd name="T23" fmla="*/ 0 h 1"/>
                    <a:gd name="T24" fmla="*/ 6 w 8"/>
                    <a:gd name="T25" fmla="*/ 0 h 1"/>
                    <a:gd name="T26" fmla="*/ 7 w 8"/>
                    <a:gd name="T27" fmla="*/ 0 h 1"/>
                    <a:gd name="T28" fmla="*/ 8 w 8"/>
                    <a:gd name="T29" fmla="*/ 0 h 1"/>
                    <a:gd name="T30" fmla="*/ 8 w 8"/>
                    <a:gd name="T31" fmla="*/ 0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09" name="Freeform 1765"/>
                <p:cNvSpPr>
                  <a:spLocks/>
                </p:cNvSpPr>
                <p:nvPr/>
              </p:nvSpPr>
              <p:spPr bwMode="auto">
                <a:xfrm>
                  <a:off x="3494" y="2301"/>
                  <a:ext cx="6"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3 w 7"/>
                    <a:gd name="T17" fmla="*/ 0 h 1"/>
                    <a:gd name="T18" fmla="*/ 3 w 7"/>
                    <a:gd name="T19" fmla="*/ 0 h 1"/>
                    <a:gd name="T20" fmla="*/ 3 w 7"/>
                    <a:gd name="T21" fmla="*/ 0 h 1"/>
                    <a:gd name="T22" fmla="*/ 3 w 7"/>
                    <a:gd name="T23" fmla="*/ 0 h 1"/>
                    <a:gd name="T24" fmla="*/ 3 w 7"/>
                    <a:gd name="T25" fmla="*/ 0 h 1"/>
                    <a:gd name="T26" fmla="*/ 3 w 7"/>
                    <a:gd name="T27" fmla="*/ 0 h 1"/>
                    <a:gd name="T28" fmla="*/ 3 w 7"/>
                    <a:gd name="T29" fmla="*/ 0 h 1"/>
                    <a:gd name="T30" fmla="*/ 3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0" name="Freeform 1766"/>
                <p:cNvSpPr>
                  <a:spLocks/>
                </p:cNvSpPr>
                <p:nvPr/>
              </p:nvSpPr>
              <p:spPr bwMode="auto">
                <a:xfrm>
                  <a:off x="3500"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1" name="Freeform 1767"/>
                <p:cNvSpPr>
                  <a:spLocks/>
                </p:cNvSpPr>
                <p:nvPr/>
              </p:nvSpPr>
              <p:spPr bwMode="auto">
                <a:xfrm>
                  <a:off x="350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2" name="Freeform 1768"/>
                <p:cNvSpPr>
                  <a:spLocks/>
                </p:cNvSpPr>
                <p:nvPr/>
              </p:nvSpPr>
              <p:spPr bwMode="auto">
                <a:xfrm>
                  <a:off x="3508"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3" name="Freeform 1769"/>
                <p:cNvSpPr>
                  <a:spLocks/>
                </p:cNvSpPr>
                <p:nvPr/>
              </p:nvSpPr>
              <p:spPr bwMode="auto">
                <a:xfrm>
                  <a:off x="3510" y="2301"/>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4" name="Freeform 1770"/>
                <p:cNvSpPr>
                  <a:spLocks/>
                </p:cNvSpPr>
                <p:nvPr/>
              </p:nvSpPr>
              <p:spPr bwMode="auto">
                <a:xfrm>
                  <a:off x="3515"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5" name="Freeform 1771"/>
                <p:cNvSpPr>
                  <a:spLocks/>
                </p:cNvSpPr>
                <p:nvPr/>
              </p:nvSpPr>
              <p:spPr bwMode="auto">
                <a:xfrm>
                  <a:off x="3517"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6" name="Freeform 1772"/>
                <p:cNvSpPr>
                  <a:spLocks/>
                </p:cNvSpPr>
                <p:nvPr/>
              </p:nvSpPr>
              <p:spPr bwMode="auto">
                <a:xfrm>
                  <a:off x="3519" y="2301"/>
                  <a:ext cx="7"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7" name="Freeform 1773"/>
                <p:cNvSpPr>
                  <a:spLocks/>
                </p:cNvSpPr>
                <p:nvPr/>
              </p:nvSpPr>
              <p:spPr bwMode="auto">
                <a:xfrm>
                  <a:off x="352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8" name="Freeform 1774"/>
                <p:cNvSpPr>
                  <a:spLocks/>
                </p:cNvSpPr>
                <p:nvPr/>
              </p:nvSpPr>
              <p:spPr bwMode="auto">
                <a:xfrm>
                  <a:off x="3528" y="230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19" name="Freeform 1775"/>
                <p:cNvSpPr>
                  <a:spLocks/>
                </p:cNvSpPr>
                <p:nvPr/>
              </p:nvSpPr>
              <p:spPr bwMode="auto">
                <a:xfrm>
                  <a:off x="3529"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0" name="Freeform 1776"/>
                <p:cNvSpPr>
                  <a:spLocks/>
                </p:cNvSpPr>
                <p:nvPr/>
              </p:nvSpPr>
              <p:spPr bwMode="auto">
                <a:xfrm>
                  <a:off x="3531"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1" name="Freeform 1777"/>
                <p:cNvSpPr>
                  <a:spLocks/>
                </p:cNvSpPr>
                <p:nvPr/>
              </p:nvSpPr>
              <p:spPr bwMode="auto">
                <a:xfrm>
                  <a:off x="3533"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2" name="Freeform 1778"/>
                <p:cNvSpPr>
                  <a:spLocks/>
                </p:cNvSpPr>
                <p:nvPr/>
              </p:nvSpPr>
              <p:spPr bwMode="auto">
                <a:xfrm>
                  <a:off x="3535"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3" name="Freeform 1779"/>
                <p:cNvSpPr>
                  <a:spLocks/>
                </p:cNvSpPr>
                <p:nvPr/>
              </p:nvSpPr>
              <p:spPr bwMode="auto">
                <a:xfrm>
                  <a:off x="3539"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4" name="Freeform 1780"/>
                <p:cNvSpPr>
                  <a:spLocks/>
                </p:cNvSpPr>
                <p:nvPr/>
              </p:nvSpPr>
              <p:spPr bwMode="auto">
                <a:xfrm>
                  <a:off x="3541" y="2301"/>
                  <a:ext cx="10"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3 w 11"/>
                    <a:gd name="T13" fmla="*/ 0 h 1"/>
                    <a:gd name="T14" fmla="*/ 3 w 11"/>
                    <a:gd name="T15" fmla="*/ 0 h 1"/>
                    <a:gd name="T16" fmla="*/ 4 w 11"/>
                    <a:gd name="T17" fmla="*/ 0 h 1"/>
                    <a:gd name="T18" fmla="*/ 5 w 11"/>
                    <a:gd name="T19" fmla="*/ 0 h 1"/>
                    <a:gd name="T20" fmla="*/ 5 w 11"/>
                    <a:gd name="T21" fmla="*/ 0 h 1"/>
                    <a:gd name="T22" fmla="*/ 5 w 11"/>
                    <a:gd name="T23" fmla="*/ 0 h 1"/>
                    <a:gd name="T24" fmla="*/ 5 w 11"/>
                    <a:gd name="T25" fmla="*/ 0 h 1"/>
                    <a:gd name="T26" fmla="*/ 5 w 11"/>
                    <a:gd name="T27" fmla="*/ 0 h 1"/>
                    <a:gd name="T28" fmla="*/ 5 w 11"/>
                    <a:gd name="T29" fmla="*/ 0 h 1"/>
                    <a:gd name="T30" fmla="*/ 5 w 11"/>
                    <a:gd name="T31" fmla="*/ 0 h 1"/>
                    <a:gd name="T32" fmla="*/ 5 w 11"/>
                    <a:gd name="T33" fmla="*/ 0 h 1"/>
                    <a:gd name="T34" fmla="*/ 5 w 11"/>
                    <a:gd name="T35" fmla="*/ 0 h 1"/>
                    <a:gd name="T36" fmla="*/ 5 w 11"/>
                    <a:gd name="T37" fmla="*/ 0 h 1"/>
                    <a:gd name="T38" fmla="*/ 5 w 11"/>
                    <a:gd name="T39" fmla="*/ 0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5" name="Freeform 1781"/>
                <p:cNvSpPr>
                  <a:spLocks/>
                </p:cNvSpPr>
                <p:nvPr/>
              </p:nvSpPr>
              <p:spPr bwMode="auto">
                <a:xfrm>
                  <a:off x="3551"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6" name="Freeform 1782"/>
                <p:cNvSpPr>
                  <a:spLocks/>
                </p:cNvSpPr>
                <p:nvPr/>
              </p:nvSpPr>
              <p:spPr bwMode="auto">
                <a:xfrm>
                  <a:off x="3553"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7" name="Freeform 1783"/>
                <p:cNvSpPr>
                  <a:spLocks/>
                </p:cNvSpPr>
                <p:nvPr/>
              </p:nvSpPr>
              <p:spPr bwMode="auto">
                <a:xfrm>
                  <a:off x="3555"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8" name="Freeform 1784"/>
                <p:cNvSpPr>
                  <a:spLocks/>
                </p:cNvSpPr>
                <p:nvPr/>
              </p:nvSpPr>
              <p:spPr bwMode="auto">
                <a:xfrm>
                  <a:off x="3557" y="2301"/>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329" name="Freeform 1785"/>
                <p:cNvSpPr>
                  <a:spLocks/>
                </p:cNvSpPr>
                <p:nvPr/>
              </p:nvSpPr>
              <p:spPr bwMode="auto">
                <a:xfrm>
                  <a:off x="3560"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8728" name="Group 1987"/>
              <p:cNvGrpSpPr>
                <a:grpSpLocks/>
              </p:cNvGrpSpPr>
              <p:nvPr/>
            </p:nvGrpSpPr>
            <p:grpSpPr bwMode="auto">
              <a:xfrm>
                <a:off x="3562" y="1566"/>
                <a:ext cx="930" cy="736"/>
                <a:chOff x="3562" y="1566"/>
                <a:chExt cx="930" cy="736"/>
              </a:xfrm>
            </p:grpSpPr>
            <p:sp>
              <p:nvSpPr>
                <p:cNvPr id="8930" name="Freeform 1787"/>
                <p:cNvSpPr>
                  <a:spLocks/>
                </p:cNvSpPr>
                <p:nvPr/>
              </p:nvSpPr>
              <p:spPr bwMode="auto">
                <a:xfrm>
                  <a:off x="3562"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1" name="Freeform 1788"/>
                <p:cNvSpPr>
                  <a:spLocks/>
                </p:cNvSpPr>
                <p:nvPr/>
              </p:nvSpPr>
              <p:spPr bwMode="auto">
                <a:xfrm>
                  <a:off x="3564" y="2301"/>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2" name="Freeform 1789"/>
                <p:cNvSpPr>
                  <a:spLocks/>
                </p:cNvSpPr>
                <p:nvPr/>
              </p:nvSpPr>
              <p:spPr bwMode="auto">
                <a:xfrm>
                  <a:off x="3569"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3" name="Freeform 1790"/>
                <p:cNvSpPr>
                  <a:spLocks/>
                </p:cNvSpPr>
                <p:nvPr/>
              </p:nvSpPr>
              <p:spPr bwMode="auto">
                <a:xfrm>
                  <a:off x="3573" y="2299"/>
                  <a:ext cx="11" cy="2"/>
                </a:xfrm>
                <a:custGeom>
                  <a:avLst/>
                  <a:gdLst>
                    <a:gd name="T0" fmla="*/ 0 w 11"/>
                    <a:gd name="T1" fmla="*/ 2 h 2"/>
                    <a:gd name="T2" fmla="*/ 1 w 11"/>
                    <a:gd name="T3" fmla="*/ 2 h 2"/>
                    <a:gd name="T4" fmla="*/ 1 w 11"/>
                    <a:gd name="T5" fmla="*/ 2 h 2"/>
                    <a:gd name="T6" fmla="*/ 1 w 11"/>
                    <a:gd name="T7" fmla="*/ 2 h 2"/>
                    <a:gd name="T8" fmla="*/ 2 w 11"/>
                    <a:gd name="T9" fmla="*/ 1 h 2"/>
                    <a:gd name="T10" fmla="*/ 3 w 11"/>
                    <a:gd name="T11" fmla="*/ 2 h 2"/>
                    <a:gd name="T12" fmla="*/ 3 w 11"/>
                    <a:gd name="T13" fmla="*/ 2 h 2"/>
                    <a:gd name="T14" fmla="*/ 3 w 11"/>
                    <a:gd name="T15" fmla="*/ 2 h 2"/>
                    <a:gd name="T16" fmla="*/ 4 w 11"/>
                    <a:gd name="T17" fmla="*/ 1 h 2"/>
                    <a:gd name="T18" fmla="*/ 5 w 11"/>
                    <a:gd name="T19" fmla="*/ 1 h 2"/>
                    <a:gd name="T20" fmla="*/ 5 w 11"/>
                    <a:gd name="T21" fmla="*/ 1 h 2"/>
                    <a:gd name="T22" fmla="*/ 5 w 11"/>
                    <a:gd name="T23" fmla="*/ 1 h 2"/>
                    <a:gd name="T24" fmla="*/ 6 w 11"/>
                    <a:gd name="T25" fmla="*/ 1 h 2"/>
                    <a:gd name="T26" fmla="*/ 7 w 11"/>
                    <a:gd name="T27" fmla="*/ 1 h 2"/>
                    <a:gd name="T28" fmla="*/ 7 w 11"/>
                    <a:gd name="T29" fmla="*/ 1 h 2"/>
                    <a:gd name="T30" fmla="*/ 7 w 11"/>
                    <a:gd name="T31" fmla="*/ 1 h 2"/>
                    <a:gd name="T32" fmla="*/ 8 w 11"/>
                    <a:gd name="T33" fmla="*/ 1 h 2"/>
                    <a:gd name="T34" fmla="*/ 9 w 11"/>
                    <a:gd name="T35" fmla="*/ 1 h 2"/>
                    <a:gd name="T36" fmla="*/ 9 w 11"/>
                    <a:gd name="T37" fmla="*/ 1 h 2"/>
                    <a:gd name="T38" fmla="*/ 9 w 11"/>
                    <a:gd name="T39" fmla="*/ 1 h 2"/>
                    <a:gd name="T40" fmla="*/ 10 w 11"/>
                    <a:gd name="T41" fmla="*/ 1 h 2"/>
                    <a:gd name="T42" fmla="*/ 11 w 11"/>
                    <a:gd name="T43" fmla="*/ 1 h 2"/>
                    <a:gd name="T44" fmla="*/ 11 w 11"/>
                    <a:gd name="T45" fmla="*/ 1 h 2"/>
                    <a:gd name="T46" fmla="*/ 11 w 11"/>
                    <a:gd name="T47" fmla="*/ 0 h 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2">
                      <a:moveTo>
                        <a:pt x="0" y="2"/>
                      </a:moveTo>
                      <a:lnTo>
                        <a:pt x="1" y="2"/>
                      </a:lnTo>
                      <a:lnTo>
                        <a:pt x="2" y="1"/>
                      </a:lnTo>
                      <a:lnTo>
                        <a:pt x="3" y="2"/>
                      </a:lnTo>
                      <a:lnTo>
                        <a:pt x="4" y="1"/>
                      </a:lnTo>
                      <a:lnTo>
                        <a:pt x="5" y="1"/>
                      </a:lnTo>
                      <a:lnTo>
                        <a:pt x="6" y="1"/>
                      </a:lnTo>
                      <a:lnTo>
                        <a:pt x="7" y="1"/>
                      </a:lnTo>
                      <a:lnTo>
                        <a:pt x="8" y="1"/>
                      </a:lnTo>
                      <a:lnTo>
                        <a:pt x="9" y="1"/>
                      </a:lnTo>
                      <a:lnTo>
                        <a:pt x="10" y="1"/>
                      </a:lnTo>
                      <a:lnTo>
                        <a:pt x="11" y="1"/>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4" name="Freeform 1791"/>
                <p:cNvSpPr>
                  <a:spLocks/>
                </p:cNvSpPr>
                <p:nvPr/>
              </p:nvSpPr>
              <p:spPr bwMode="auto">
                <a:xfrm>
                  <a:off x="3584"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5" name="Freeform 1792"/>
                <p:cNvSpPr>
                  <a:spLocks/>
                </p:cNvSpPr>
                <p:nvPr/>
              </p:nvSpPr>
              <p:spPr bwMode="auto">
                <a:xfrm>
                  <a:off x="3586" y="2300"/>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6" name="Freeform 1793"/>
                <p:cNvSpPr>
                  <a:spLocks/>
                </p:cNvSpPr>
                <p:nvPr/>
              </p:nvSpPr>
              <p:spPr bwMode="auto">
                <a:xfrm>
                  <a:off x="3591" y="2300"/>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1 h 1"/>
                    <a:gd name="T16" fmla="*/ 3 w 6"/>
                    <a:gd name="T17" fmla="*/ 0 h 1"/>
                    <a:gd name="T18" fmla="*/ 3 w 6"/>
                    <a:gd name="T19" fmla="*/ 0 h 1"/>
                    <a:gd name="T20" fmla="*/ 3 w 6"/>
                    <a:gd name="T21" fmla="*/ 0 h 1"/>
                    <a:gd name="T22" fmla="*/ 3 w 6"/>
                    <a:gd name="T23" fmla="*/ 1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4" y="1"/>
                      </a:lnTo>
                      <a:lnTo>
                        <a:pt x="4" y="0"/>
                      </a:lnTo>
                      <a:lnTo>
                        <a:pt x="5" y="0"/>
                      </a:lnTo>
                      <a:lnTo>
                        <a:pt x="6" y="0"/>
                      </a:lnTo>
                      <a:lnTo>
                        <a:pt x="6" y="1"/>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7" name="Freeform 1794"/>
                <p:cNvSpPr>
                  <a:spLocks/>
                </p:cNvSpPr>
                <p:nvPr/>
              </p:nvSpPr>
              <p:spPr bwMode="auto">
                <a:xfrm>
                  <a:off x="359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8" name="Freeform 1795"/>
                <p:cNvSpPr>
                  <a:spLocks/>
                </p:cNvSpPr>
                <p:nvPr/>
              </p:nvSpPr>
              <p:spPr bwMode="auto">
                <a:xfrm>
                  <a:off x="3598"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39" name="Freeform 1796"/>
                <p:cNvSpPr>
                  <a:spLocks/>
                </p:cNvSpPr>
                <p:nvPr/>
              </p:nvSpPr>
              <p:spPr bwMode="auto">
                <a:xfrm>
                  <a:off x="3600" y="2301"/>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0" name="Freeform 1797"/>
                <p:cNvSpPr>
                  <a:spLocks/>
                </p:cNvSpPr>
                <p:nvPr/>
              </p:nvSpPr>
              <p:spPr bwMode="auto">
                <a:xfrm>
                  <a:off x="3609" y="2301"/>
                  <a:ext cx="8"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1" name="Freeform 1798"/>
                <p:cNvSpPr>
                  <a:spLocks/>
                </p:cNvSpPr>
                <p:nvPr/>
              </p:nvSpPr>
              <p:spPr bwMode="auto">
                <a:xfrm>
                  <a:off x="3617"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2" name="Freeform 1799"/>
                <p:cNvSpPr>
                  <a:spLocks/>
                </p:cNvSpPr>
                <p:nvPr/>
              </p:nvSpPr>
              <p:spPr bwMode="auto">
                <a:xfrm>
                  <a:off x="3623"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3" name="Freeform 1800"/>
                <p:cNvSpPr>
                  <a:spLocks/>
                </p:cNvSpPr>
                <p:nvPr/>
              </p:nvSpPr>
              <p:spPr bwMode="auto">
                <a:xfrm>
                  <a:off x="3625"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4" name="Freeform 1801"/>
                <p:cNvSpPr>
                  <a:spLocks/>
                </p:cNvSpPr>
                <p:nvPr/>
              </p:nvSpPr>
              <p:spPr bwMode="auto">
                <a:xfrm>
                  <a:off x="3631" y="230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5" name="Freeform 1802"/>
                <p:cNvSpPr>
                  <a:spLocks/>
                </p:cNvSpPr>
                <p:nvPr/>
              </p:nvSpPr>
              <p:spPr bwMode="auto">
                <a:xfrm>
                  <a:off x="3632" y="2301"/>
                  <a:ext cx="9" cy="1"/>
                </a:xfrm>
                <a:custGeom>
                  <a:avLst/>
                  <a:gdLst>
                    <a:gd name="T0" fmla="*/ 0 w 10"/>
                    <a:gd name="T1" fmla="*/ 0 h 1"/>
                    <a:gd name="T2" fmla="*/ 1 w 10"/>
                    <a:gd name="T3" fmla="*/ 0 h 1"/>
                    <a:gd name="T4" fmla="*/ 2 w 10"/>
                    <a:gd name="T5" fmla="*/ 0 h 1"/>
                    <a:gd name="T6" fmla="*/ 2 w 10"/>
                    <a:gd name="T7" fmla="*/ 0 h 1"/>
                    <a:gd name="T8" fmla="*/ 2 w 10"/>
                    <a:gd name="T9" fmla="*/ 0 h 1"/>
                    <a:gd name="T10" fmla="*/ 3 w 10"/>
                    <a:gd name="T11" fmla="*/ 0 h 1"/>
                    <a:gd name="T12" fmla="*/ 4 w 10"/>
                    <a:gd name="T13" fmla="*/ 0 h 1"/>
                    <a:gd name="T14" fmla="*/ 4 w 10"/>
                    <a:gd name="T15" fmla="*/ 0 h 1"/>
                    <a:gd name="T16" fmla="*/ 4 w 10"/>
                    <a:gd name="T17" fmla="*/ 0 h 1"/>
                    <a:gd name="T18" fmla="*/ 5 w 10"/>
                    <a:gd name="T19" fmla="*/ 0 h 1"/>
                    <a:gd name="T20" fmla="*/ 5 w 10"/>
                    <a:gd name="T21" fmla="*/ 0 h 1"/>
                    <a:gd name="T22" fmla="*/ 5 w 10"/>
                    <a:gd name="T23" fmla="*/ 0 h 1"/>
                    <a:gd name="T24" fmla="*/ 5 w 10"/>
                    <a:gd name="T25" fmla="*/ 0 h 1"/>
                    <a:gd name="T26" fmla="*/ 5 w 10"/>
                    <a:gd name="T27" fmla="*/ 0 h 1"/>
                    <a:gd name="T28" fmla="*/ 5 w 10"/>
                    <a:gd name="T29" fmla="*/ 0 h 1"/>
                    <a:gd name="T30" fmla="*/ 5 w 10"/>
                    <a:gd name="T31" fmla="*/ 0 h 1"/>
                    <a:gd name="T32" fmla="*/ 5 w 10"/>
                    <a:gd name="T33" fmla="*/ 0 h 1"/>
                    <a:gd name="T34" fmla="*/ 5 w 10"/>
                    <a:gd name="T35" fmla="*/ 0 h 1"/>
                    <a:gd name="T36" fmla="*/ 5 w 10"/>
                    <a:gd name="T37" fmla="*/ 0 h 1"/>
                    <a:gd name="T38" fmla="*/ 5 w 10"/>
                    <a:gd name="T39" fmla="*/ 0 h 1"/>
                    <a:gd name="T40" fmla="*/ 5 w 10"/>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6" name="Freeform 1803"/>
                <p:cNvSpPr>
                  <a:spLocks/>
                </p:cNvSpPr>
                <p:nvPr/>
              </p:nvSpPr>
              <p:spPr bwMode="auto">
                <a:xfrm>
                  <a:off x="3641"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7" name="Freeform 1804"/>
                <p:cNvSpPr>
                  <a:spLocks/>
                </p:cNvSpPr>
                <p:nvPr/>
              </p:nvSpPr>
              <p:spPr bwMode="auto">
                <a:xfrm>
                  <a:off x="3643" y="2301"/>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8" name="Freeform 1805"/>
                <p:cNvSpPr>
                  <a:spLocks/>
                </p:cNvSpPr>
                <p:nvPr/>
              </p:nvSpPr>
              <p:spPr bwMode="auto">
                <a:xfrm>
                  <a:off x="3652"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49" name="Freeform 1806"/>
                <p:cNvSpPr>
                  <a:spLocks/>
                </p:cNvSpPr>
                <p:nvPr/>
              </p:nvSpPr>
              <p:spPr bwMode="auto">
                <a:xfrm>
                  <a:off x="3656"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0" name="Freeform 1807"/>
                <p:cNvSpPr>
                  <a:spLocks/>
                </p:cNvSpPr>
                <p:nvPr/>
              </p:nvSpPr>
              <p:spPr bwMode="auto">
                <a:xfrm>
                  <a:off x="3660" y="2301"/>
                  <a:ext cx="8" cy="1"/>
                </a:xfrm>
                <a:custGeom>
                  <a:avLst/>
                  <a:gdLst>
                    <a:gd name="T0" fmla="*/ 0 w 9"/>
                    <a:gd name="T1" fmla="*/ 0 h 1"/>
                    <a:gd name="T2" fmla="*/ 1 w 9"/>
                    <a:gd name="T3" fmla="*/ 0 h 1"/>
                    <a:gd name="T4" fmla="*/ 1 w 9"/>
                    <a:gd name="T5" fmla="*/ 0 h 1"/>
                    <a:gd name="T6" fmla="*/ 1 w 9"/>
                    <a:gd name="T7" fmla="*/ 0 h 1"/>
                    <a:gd name="T8" fmla="*/ 2 w 9"/>
                    <a:gd name="T9" fmla="*/ 0 h 1"/>
                    <a:gd name="T10" fmla="*/ 3 w 9"/>
                    <a:gd name="T11" fmla="*/ 0 h 1"/>
                    <a:gd name="T12" fmla="*/ 3 w 9"/>
                    <a:gd name="T13" fmla="*/ 0 h 1"/>
                    <a:gd name="T14" fmla="*/ 3 w 9"/>
                    <a:gd name="T15" fmla="*/ 0 h 1"/>
                    <a:gd name="T16" fmla="*/ 4 w 9"/>
                    <a:gd name="T17" fmla="*/ 0 h 1"/>
                    <a:gd name="T18" fmla="*/ 4 w 9"/>
                    <a:gd name="T19" fmla="*/ 0 h 1"/>
                    <a:gd name="T20" fmla="*/ 4 w 9"/>
                    <a:gd name="T21" fmla="*/ 0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0 h 1"/>
                    <a:gd name="T36" fmla="*/ 4 w 9"/>
                    <a:gd name="T37" fmla="*/ 0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1" name="Freeform 1808"/>
                <p:cNvSpPr>
                  <a:spLocks/>
                </p:cNvSpPr>
                <p:nvPr/>
              </p:nvSpPr>
              <p:spPr bwMode="auto">
                <a:xfrm>
                  <a:off x="3668"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2" name="Freeform 1809"/>
                <p:cNvSpPr>
                  <a:spLocks/>
                </p:cNvSpPr>
                <p:nvPr/>
              </p:nvSpPr>
              <p:spPr bwMode="auto">
                <a:xfrm>
                  <a:off x="3670"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3" name="Freeform 1810"/>
                <p:cNvSpPr>
                  <a:spLocks/>
                </p:cNvSpPr>
                <p:nvPr/>
              </p:nvSpPr>
              <p:spPr bwMode="auto">
                <a:xfrm>
                  <a:off x="3676" y="2301"/>
                  <a:ext cx="7" cy="1"/>
                </a:xfrm>
                <a:custGeom>
                  <a:avLst/>
                  <a:gdLst>
                    <a:gd name="T0" fmla="*/ 0 w 7"/>
                    <a:gd name="T1" fmla="*/ 0 h 1"/>
                    <a:gd name="T2" fmla="*/ 1 w 7"/>
                    <a:gd name="T3" fmla="*/ 0 h 1"/>
                    <a:gd name="T4" fmla="*/ 1 w 7"/>
                    <a:gd name="T5" fmla="*/ 0 h 1"/>
                    <a:gd name="T6" fmla="*/ 1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4" name="Freeform 1811"/>
                <p:cNvSpPr>
                  <a:spLocks/>
                </p:cNvSpPr>
                <p:nvPr/>
              </p:nvSpPr>
              <p:spPr bwMode="auto">
                <a:xfrm>
                  <a:off x="3683"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5" name="Freeform 1812"/>
                <p:cNvSpPr>
                  <a:spLocks/>
                </p:cNvSpPr>
                <p:nvPr/>
              </p:nvSpPr>
              <p:spPr bwMode="auto">
                <a:xfrm>
                  <a:off x="3685" y="2301"/>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6" name="Freeform 1813"/>
                <p:cNvSpPr>
                  <a:spLocks/>
                </p:cNvSpPr>
                <p:nvPr/>
              </p:nvSpPr>
              <p:spPr bwMode="auto">
                <a:xfrm>
                  <a:off x="3690" y="1566"/>
                  <a:ext cx="34" cy="735"/>
                </a:xfrm>
                <a:custGeom>
                  <a:avLst/>
                  <a:gdLst>
                    <a:gd name="T0" fmla="*/ 1 w 35"/>
                    <a:gd name="T1" fmla="*/ 531 h 765"/>
                    <a:gd name="T2" fmla="*/ 1 w 35"/>
                    <a:gd name="T3" fmla="*/ 531 h 765"/>
                    <a:gd name="T4" fmla="*/ 3 w 35"/>
                    <a:gd name="T5" fmla="*/ 531 h 765"/>
                    <a:gd name="T6" fmla="*/ 3 w 35"/>
                    <a:gd name="T7" fmla="*/ 531 h 765"/>
                    <a:gd name="T8" fmla="*/ 5 w 35"/>
                    <a:gd name="T9" fmla="*/ 531 h 765"/>
                    <a:gd name="T10" fmla="*/ 5 w 35"/>
                    <a:gd name="T11" fmla="*/ 531 h 765"/>
                    <a:gd name="T12" fmla="*/ 7 w 35"/>
                    <a:gd name="T13" fmla="*/ 531 h 765"/>
                    <a:gd name="T14" fmla="*/ 7 w 35"/>
                    <a:gd name="T15" fmla="*/ 531 h 765"/>
                    <a:gd name="T16" fmla="*/ 9 w 35"/>
                    <a:gd name="T17" fmla="*/ 531 h 765"/>
                    <a:gd name="T18" fmla="*/ 9 w 35"/>
                    <a:gd name="T19" fmla="*/ 531 h 765"/>
                    <a:gd name="T20" fmla="*/ 11 w 35"/>
                    <a:gd name="T21" fmla="*/ 529 h 765"/>
                    <a:gd name="T22" fmla="*/ 11 w 35"/>
                    <a:gd name="T23" fmla="*/ 527 h 765"/>
                    <a:gd name="T24" fmla="*/ 13 w 35"/>
                    <a:gd name="T25" fmla="*/ 522 h 765"/>
                    <a:gd name="T26" fmla="*/ 13 w 35"/>
                    <a:gd name="T27" fmla="*/ 517 h 765"/>
                    <a:gd name="T28" fmla="*/ 15 w 35"/>
                    <a:gd name="T29" fmla="*/ 510 h 765"/>
                    <a:gd name="T30" fmla="*/ 15 w 35"/>
                    <a:gd name="T31" fmla="*/ 505 h 765"/>
                    <a:gd name="T32" fmla="*/ 16 w 35"/>
                    <a:gd name="T33" fmla="*/ 497 h 765"/>
                    <a:gd name="T34" fmla="*/ 17 w 35"/>
                    <a:gd name="T35" fmla="*/ 481 h 765"/>
                    <a:gd name="T36" fmla="*/ 17 w 35"/>
                    <a:gd name="T37" fmla="*/ 471 h 765"/>
                    <a:gd name="T38" fmla="*/ 17 w 35"/>
                    <a:gd name="T39" fmla="*/ 446 h 765"/>
                    <a:gd name="T40" fmla="*/ 17 w 35"/>
                    <a:gd name="T41" fmla="*/ 431 h 765"/>
                    <a:gd name="T42" fmla="*/ 17 w 35"/>
                    <a:gd name="T43" fmla="*/ 396 h 765"/>
                    <a:gd name="T44" fmla="*/ 17 w 35"/>
                    <a:gd name="T45" fmla="*/ 376 h 765"/>
                    <a:gd name="T46" fmla="*/ 17 w 35"/>
                    <a:gd name="T47" fmla="*/ 331 h 765"/>
                    <a:gd name="T48" fmla="*/ 17 w 35"/>
                    <a:gd name="T49" fmla="*/ 306 h 765"/>
                    <a:gd name="T50" fmla="*/ 17 w 35"/>
                    <a:gd name="T51" fmla="*/ 255 h 765"/>
                    <a:gd name="T52" fmla="*/ 17 w 35"/>
                    <a:gd name="T53" fmla="*/ 228 h 765"/>
                    <a:gd name="T54" fmla="*/ 18 w 35"/>
                    <a:gd name="T55" fmla="*/ 174 h 765"/>
                    <a:gd name="T56" fmla="*/ 19 w 35"/>
                    <a:gd name="T57" fmla="*/ 147 h 765"/>
                    <a:gd name="T58" fmla="*/ 20 w 35"/>
                    <a:gd name="T59" fmla="*/ 98 h 765"/>
                    <a:gd name="T60" fmla="*/ 21 w 35"/>
                    <a:gd name="T61" fmla="*/ 76 h 765"/>
                    <a:gd name="T62" fmla="*/ 22 w 35"/>
                    <a:gd name="T63" fmla="*/ 38 h 765"/>
                    <a:gd name="T64" fmla="*/ 22 w 35"/>
                    <a:gd name="T65" fmla="*/ 26 h 765"/>
                    <a:gd name="T66" fmla="*/ 24 w 35"/>
                    <a:gd name="T67" fmla="*/ 8 h 765"/>
                    <a:gd name="T68" fmla="*/ 24 w 35"/>
                    <a:gd name="T69" fmla="*/ 1 h 765"/>
                    <a:gd name="T70" fmla="*/ 26 w 35"/>
                    <a:gd name="T71" fmla="*/ 4 h 765"/>
                    <a:gd name="T72" fmla="*/ 26 w 35"/>
                    <a:gd name="T73" fmla="*/ 4 h 765"/>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0" t="0" r="r" b="b"/>
                  <a:pathLst>
                    <a:path w="35" h="765">
                      <a:moveTo>
                        <a:pt x="0" y="765"/>
                      </a:moveTo>
                      <a:lnTo>
                        <a:pt x="1" y="765"/>
                      </a:lnTo>
                      <a:lnTo>
                        <a:pt x="2" y="765"/>
                      </a:lnTo>
                      <a:lnTo>
                        <a:pt x="3" y="765"/>
                      </a:lnTo>
                      <a:lnTo>
                        <a:pt x="4" y="765"/>
                      </a:lnTo>
                      <a:lnTo>
                        <a:pt x="5" y="764"/>
                      </a:lnTo>
                      <a:lnTo>
                        <a:pt x="6" y="764"/>
                      </a:lnTo>
                      <a:lnTo>
                        <a:pt x="7" y="763"/>
                      </a:lnTo>
                      <a:lnTo>
                        <a:pt x="8" y="762"/>
                      </a:lnTo>
                      <a:lnTo>
                        <a:pt x="9" y="761"/>
                      </a:lnTo>
                      <a:lnTo>
                        <a:pt x="9" y="760"/>
                      </a:lnTo>
                      <a:lnTo>
                        <a:pt x="10" y="758"/>
                      </a:lnTo>
                      <a:lnTo>
                        <a:pt x="11" y="756"/>
                      </a:lnTo>
                      <a:lnTo>
                        <a:pt x="11" y="754"/>
                      </a:lnTo>
                      <a:lnTo>
                        <a:pt x="12" y="750"/>
                      </a:lnTo>
                      <a:lnTo>
                        <a:pt x="13" y="747"/>
                      </a:lnTo>
                      <a:lnTo>
                        <a:pt x="13" y="742"/>
                      </a:lnTo>
                      <a:lnTo>
                        <a:pt x="14" y="737"/>
                      </a:lnTo>
                      <a:lnTo>
                        <a:pt x="15" y="730"/>
                      </a:lnTo>
                      <a:lnTo>
                        <a:pt x="15" y="722"/>
                      </a:lnTo>
                      <a:lnTo>
                        <a:pt x="16" y="713"/>
                      </a:lnTo>
                      <a:lnTo>
                        <a:pt x="16" y="702"/>
                      </a:lnTo>
                      <a:lnTo>
                        <a:pt x="17" y="689"/>
                      </a:lnTo>
                      <a:lnTo>
                        <a:pt x="18" y="675"/>
                      </a:lnTo>
                      <a:lnTo>
                        <a:pt x="18" y="658"/>
                      </a:lnTo>
                      <a:lnTo>
                        <a:pt x="19" y="639"/>
                      </a:lnTo>
                      <a:lnTo>
                        <a:pt x="20" y="618"/>
                      </a:lnTo>
                      <a:lnTo>
                        <a:pt x="20" y="594"/>
                      </a:lnTo>
                      <a:lnTo>
                        <a:pt x="21" y="567"/>
                      </a:lnTo>
                      <a:lnTo>
                        <a:pt x="22" y="539"/>
                      </a:lnTo>
                      <a:lnTo>
                        <a:pt x="22" y="507"/>
                      </a:lnTo>
                      <a:lnTo>
                        <a:pt x="23" y="474"/>
                      </a:lnTo>
                      <a:lnTo>
                        <a:pt x="24" y="439"/>
                      </a:lnTo>
                      <a:lnTo>
                        <a:pt x="24" y="403"/>
                      </a:lnTo>
                      <a:lnTo>
                        <a:pt x="25" y="365"/>
                      </a:lnTo>
                      <a:lnTo>
                        <a:pt x="26" y="326"/>
                      </a:lnTo>
                      <a:lnTo>
                        <a:pt x="26" y="287"/>
                      </a:lnTo>
                      <a:lnTo>
                        <a:pt x="27" y="249"/>
                      </a:lnTo>
                      <a:lnTo>
                        <a:pt x="28" y="211"/>
                      </a:lnTo>
                      <a:lnTo>
                        <a:pt x="28" y="174"/>
                      </a:lnTo>
                      <a:lnTo>
                        <a:pt x="29" y="140"/>
                      </a:lnTo>
                      <a:lnTo>
                        <a:pt x="30" y="108"/>
                      </a:lnTo>
                      <a:lnTo>
                        <a:pt x="30" y="80"/>
                      </a:lnTo>
                      <a:lnTo>
                        <a:pt x="31" y="56"/>
                      </a:lnTo>
                      <a:lnTo>
                        <a:pt x="31" y="35"/>
                      </a:lnTo>
                      <a:lnTo>
                        <a:pt x="32" y="19"/>
                      </a:lnTo>
                      <a:lnTo>
                        <a:pt x="33" y="8"/>
                      </a:lnTo>
                      <a:lnTo>
                        <a:pt x="33" y="1"/>
                      </a:lnTo>
                      <a:lnTo>
                        <a:pt x="34" y="0"/>
                      </a:lnTo>
                      <a:lnTo>
                        <a:pt x="35" y="4"/>
                      </a:lnTo>
                      <a:lnTo>
                        <a:pt x="35" y="12"/>
                      </a:lnTo>
                      <a:lnTo>
                        <a:pt x="35"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7" name="Freeform 1814"/>
                <p:cNvSpPr>
                  <a:spLocks/>
                </p:cNvSpPr>
                <p:nvPr/>
              </p:nvSpPr>
              <p:spPr bwMode="auto">
                <a:xfrm>
                  <a:off x="3724" y="1578"/>
                  <a:ext cx="2" cy="51"/>
                </a:xfrm>
                <a:custGeom>
                  <a:avLst/>
                  <a:gdLst>
                    <a:gd name="T0" fmla="*/ 0 w 2"/>
                    <a:gd name="T1" fmla="*/ 0 h 53"/>
                    <a:gd name="T2" fmla="*/ 1 w 2"/>
                    <a:gd name="T3" fmla="*/ 13 h 53"/>
                    <a:gd name="T4" fmla="*/ 2 w 2"/>
                    <a:gd name="T5" fmla="*/ 22 h 53"/>
                    <a:gd name="T6" fmla="*/ 2 w 2"/>
                    <a:gd name="T7" fmla="*/ 37 h 53"/>
                    <a:gd name="T8" fmla="*/ 2 w 2"/>
                    <a:gd name="T9" fmla="*/ 22 h 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3">
                      <a:moveTo>
                        <a:pt x="0" y="0"/>
                      </a:moveTo>
                      <a:lnTo>
                        <a:pt x="1" y="14"/>
                      </a:lnTo>
                      <a:lnTo>
                        <a:pt x="2" y="31"/>
                      </a:lnTo>
                      <a:lnTo>
                        <a:pt x="2" y="53"/>
                      </a:lnTo>
                      <a:lnTo>
                        <a:pt x="2" y="3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8" name="Freeform 1815"/>
                <p:cNvSpPr>
                  <a:spLocks/>
                </p:cNvSpPr>
                <p:nvPr/>
              </p:nvSpPr>
              <p:spPr bwMode="auto">
                <a:xfrm>
                  <a:off x="3726" y="1629"/>
                  <a:ext cx="2" cy="78"/>
                </a:xfrm>
                <a:custGeom>
                  <a:avLst/>
                  <a:gdLst>
                    <a:gd name="T0" fmla="*/ 0 w 2"/>
                    <a:gd name="T1" fmla="*/ 0 h 82"/>
                    <a:gd name="T2" fmla="*/ 1 w 2"/>
                    <a:gd name="T3" fmla="*/ 15 h 82"/>
                    <a:gd name="T4" fmla="*/ 2 w 2"/>
                    <a:gd name="T5" fmla="*/ 33 h 82"/>
                    <a:gd name="T6" fmla="*/ 2 w 2"/>
                    <a:gd name="T7" fmla="*/ 52 h 82"/>
                    <a:gd name="T8" fmla="*/ 2 w 2"/>
                    <a:gd name="T9" fmla="*/ 33 h 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2">
                      <a:moveTo>
                        <a:pt x="0" y="0"/>
                      </a:moveTo>
                      <a:lnTo>
                        <a:pt x="1" y="24"/>
                      </a:lnTo>
                      <a:lnTo>
                        <a:pt x="2" y="52"/>
                      </a:lnTo>
                      <a:lnTo>
                        <a:pt x="2" y="82"/>
                      </a:lnTo>
                      <a:lnTo>
                        <a:pt x="2" y="5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59" name="Freeform 1816"/>
                <p:cNvSpPr>
                  <a:spLocks/>
                </p:cNvSpPr>
                <p:nvPr/>
              </p:nvSpPr>
              <p:spPr bwMode="auto">
                <a:xfrm>
                  <a:off x="3728" y="1707"/>
                  <a:ext cx="2" cy="102"/>
                </a:xfrm>
                <a:custGeom>
                  <a:avLst/>
                  <a:gdLst>
                    <a:gd name="T0" fmla="*/ 0 w 2"/>
                    <a:gd name="T1" fmla="*/ 0 h 106"/>
                    <a:gd name="T2" fmla="*/ 1 w 2"/>
                    <a:gd name="T3" fmla="*/ 24 h 106"/>
                    <a:gd name="T4" fmla="*/ 2 w 2"/>
                    <a:gd name="T5" fmla="*/ 50 h 106"/>
                    <a:gd name="T6" fmla="*/ 2 w 2"/>
                    <a:gd name="T7" fmla="*/ 75 h 106"/>
                    <a:gd name="T8" fmla="*/ 2 w 2"/>
                    <a:gd name="T9" fmla="*/ 50 h 1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6">
                      <a:moveTo>
                        <a:pt x="0" y="0"/>
                      </a:moveTo>
                      <a:lnTo>
                        <a:pt x="1" y="33"/>
                      </a:lnTo>
                      <a:lnTo>
                        <a:pt x="2" y="69"/>
                      </a:lnTo>
                      <a:lnTo>
                        <a:pt x="2" y="106"/>
                      </a:lnTo>
                      <a:lnTo>
                        <a:pt x="2" y="6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0" name="Freeform 1817"/>
                <p:cNvSpPr>
                  <a:spLocks/>
                </p:cNvSpPr>
                <p:nvPr/>
              </p:nvSpPr>
              <p:spPr bwMode="auto">
                <a:xfrm>
                  <a:off x="3730" y="1809"/>
                  <a:ext cx="2" cy="106"/>
                </a:xfrm>
                <a:custGeom>
                  <a:avLst/>
                  <a:gdLst>
                    <a:gd name="T0" fmla="*/ 0 w 2"/>
                    <a:gd name="T1" fmla="*/ 0 h 110"/>
                    <a:gd name="T2" fmla="*/ 1 w 2"/>
                    <a:gd name="T3" fmla="*/ 28 h 110"/>
                    <a:gd name="T4" fmla="*/ 2 w 2"/>
                    <a:gd name="T5" fmla="*/ 54 h 110"/>
                    <a:gd name="T6" fmla="*/ 2 w 2"/>
                    <a:gd name="T7" fmla="*/ 79 h 110"/>
                    <a:gd name="T8" fmla="*/ 2 w 2"/>
                    <a:gd name="T9" fmla="*/ 54 h 1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0">
                      <a:moveTo>
                        <a:pt x="0" y="0"/>
                      </a:moveTo>
                      <a:lnTo>
                        <a:pt x="1" y="37"/>
                      </a:lnTo>
                      <a:lnTo>
                        <a:pt x="2" y="74"/>
                      </a:lnTo>
                      <a:lnTo>
                        <a:pt x="2" y="110"/>
                      </a:lnTo>
                      <a:lnTo>
                        <a:pt x="2" y="7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1" name="Freeform 1818"/>
                <p:cNvSpPr>
                  <a:spLocks/>
                </p:cNvSpPr>
                <p:nvPr/>
              </p:nvSpPr>
              <p:spPr bwMode="auto">
                <a:xfrm>
                  <a:off x="3732" y="1915"/>
                  <a:ext cx="2" cy="99"/>
                </a:xfrm>
                <a:custGeom>
                  <a:avLst/>
                  <a:gdLst>
                    <a:gd name="T0" fmla="*/ 0 w 2"/>
                    <a:gd name="T1" fmla="*/ 0 h 103"/>
                    <a:gd name="T2" fmla="*/ 1 w 2"/>
                    <a:gd name="T3" fmla="*/ 27 h 103"/>
                    <a:gd name="T4" fmla="*/ 2 w 2"/>
                    <a:gd name="T5" fmla="*/ 50 h 103"/>
                    <a:gd name="T6" fmla="*/ 2 w 2"/>
                    <a:gd name="T7" fmla="*/ 72 h 103"/>
                    <a:gd name="T8" fmla="*/ 2 w 2"/>
                    <a:gd name="T9" fmla="*/ 50 h 10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3">
                      <a:moveTo>
                        <a:pt x="0" y="0"/>
                      </a:moveTo>
                      <a:lnTo>
                        <a:pt x="1" y="36"/>
                      </a:lnTo>
                      <a:lnTo>
                        <a:pt x="2" y="70"/>
                      </a:lnTo>
                      <a:lnTo>
                        <a:pt x="2" y="103"/>
                      </a:lnTo>
                      <a:lnTo>
                        <a:pt x="2" y="7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2" name="Freeform 1819"/>
                <p:cNvSpPr>
                  <a:spLocks/>
                </p:cNvSpPr>
                <p:nvPr/>
              </p:nvSpPr>
              <p:spPr bwMode="auto">
                <a:xfrm>
                  <a:off x="3734" y="2014"/>
                  <a:ext cx="1" cy="58"/>
                </a:xfrm>
                <a:custGeom>
                  <a:avLst/>
                  <a:gdLst>
                    <a:gd name="T0" fmla="*/ 0 w 1"/>
                    <a:gd name="T1" fmla="*/ 0 h 61"/>
                    <a:gd name="T2" fmla="*/ 1 w 1"/>
                    <a:gd name="T3" fmla="*/ 21 h 61"/>
                    <a:gd name="T4" fmla="*/ 1 w 1"/>
                    <a:gd name="T5" fmla="*/ 39 h 61"/>
                    <a:gd name="T6" fmla="*/ 1 w 1"/>
                    <a:gd name="T7" fmla="*/ 21 h 6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1">
                      <a:moveTo>
                        <a:pt x="0" y="0"/>
                      </a:moveTo>
                      <a:lnTo>
                        <a:pt x="1" y="31"/>
                      </a:lnTo>
                      <a:lnTo>
                        <a:pt x="1" y="61"/>
                      </a:lnTo>
                      <a:lnTo>
                        <a:pt x="1" y="3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3" name="Freeform 1820"/>
                <p:cNvSpPr>
                  <a:spLocks/>
                </p:cNvSpPr>
                <p:nvPr/>
              </p:nvSpPr>
              <p:spPr bwMode="auto">
                <a:xfrm>
                  <a:off x="3735" y="2072"/>
                  <a:ext cx="1" cy="73"/>
                </a:xfrm>
                <a:custGeom>
                  <a:avLst/>
                  <a:gdLst>
                    <a:gd name="T0" fmla="*/ 0 w 2"/>
                    <a:gd name="T1" fmla="*/ 0 h 76"/>
                    <a:gd name="T2" fmla="*/ 1 w 2"/>
                    <a:gd name="T3" fmla="*/ 18 h 76"/>
                    <a:gd name="T4" fmla="*/ 1 w 2"/>
                    <a:gd name="T5" fmla="*/ 36 h 76"/>
                    <a:gd name="T6" fmla="*/ 1 w 2"/>
                    <a:gd name="T7" fmla="*/ 53 h 76"/>
                    <a:gd name="T8" fmla="*/ 1 w 2"/>
                    <a:gd name="T9" fmla="*/ 36 h 7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6">
                      <a:moveTo>
                        <a:pt x="0" y="0"/>
                      </a:moveTo>
                      <a:lnTo>
                        <a:pt x="1" y="27"/>
                      </a:lnTo>
                      <a:lnTo>
                        <a:pt x="2" y="53"/>
                      </a:lnTo>
                      <a:lnTo>
                        <a:pt x="2" y="76"/>
                      </a:lnTo>
                      <a:lnTo>
                        <a:pt x="2" y="5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4" name="Freeform 1821"/>
                <p:cNvSpPr>
                  <a:spLocks/>
                </p:cNvSpPr>
                <p:nvPr/>
              </p:nvSpPr>
              <p:spPr bwMode="auto">
                <a:xfrm>
                  <a:off x="3736" y="2145"/>
                  <a:ext cx="2" cy="56"/>
                </a:xfrm>
                <a:custGeom>
                  <a:avLst/>
                  <a:gdLst>
                    <a:gd name="T0" fmla="*/ 0 w 2"/>
                    <a:gd name="T1" fmla="*/ 0 h 58"/>
                    <a:gd name="T2" fmla="*/ 1 w 2"/>
                    <a:gd name="T3" fmla="*/ 14 h 58"/>
                    <a:gd name="T4" fmla="*/ 2 w 2"/>
                    <a:gd name="T5" fmla="*/ 32 h 58"/>
                    <a:gd name="T6" fmla="*/ 2 w 2"/>
                    <a:gd name="T7" fmla="*/ 41 h 58"/>
                    <a:gd name="T8" fmla="*/ 2 w 2"/>
                    <a:gd name="T9" fmla="*/ 32 h 5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8">
                      <a:moveTo>
                        <a:pt x="0" y="0"/>
                      </a:moveTo>
                      <a:lnTo>
                        <a:pt x="1" y="22"/>
                      </a:lnTo>
                      <a:lnTo>
                        <a:pt x="2" y="41"/>
                      </a:lnTo>
                      <a:lnTo>
                        <a:pt x="2" y="58"/>
                      </a:lnTo>
                      <a:lnTo>
                        <a:pt x="2" y="4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5" name="Freeform 1822"/>
                <p:cNvSpPr>
                  <a:spLocks/>
                </p:cNvSpPr>
                <p:nvPr/>
              </p:nvSpPr>
              <p:spPr bwMode="auto">
                <a:xfrm>
                  <a:off x="3738" y="2201"/>
                  <a:ext cx="2" cy="38"/>
                </a:xfrm>
                <a:custGeom>
                  <a:avLst/>
                  <a:gdLst>
                    <a:gd name="T0" fmla="*/ 0 w 2"/>
                    <a:gd name="T1" fmla="*/ 0 h 40"/>
                    <a:gd name="T2" fmla="*/ 1 w 2"/>
                    <a:gd name="T3" fmla="*/ 10 h 40"/>
                    <a:gd name="T4" fmla="*/ 2 w 2"/>
                    <a:gd name="T5" fmla="*/ 19 h 40"/>
                    <a:gd name="T6" fmla="*/ 2 w 2"/>
                    <a:gd name="T7" fmla="*/ 26 h 40"/>
                    <a:gd name="T8" fmla="*/ 2 w 2"/>
                    <a:gd name="T9" fmla="*/ 19 h 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0">
                      <a:moveTo>
                        <a:pt x="0" y="0"/>
                      </a:moveTo>
                      <a:lnTo>
                        <a:pt x="1" y="15"/>
                      </a:lnTo>
                      <a:lnTo>
                        <a:pt x="2" y="28"/>
                      </a:lnTo>
                      <a:lnTo>
                        <a:pt x="2" y="40"/>
                      </a:lnTo>
                      <a:lnTo>
                        <a:pt x="2" y="2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6" name="Freeform 1823"/>
                <p:cNvSpPr>
                  <a:spLocks/>
                </p:cNvSpPr>
                <p:nvPr/>
              </p:nvSpPr>
              <p:spPr bwMode="auto">
                <a:xfrm>
                  <a:off x="3740" y="2239"/>
                  <a:ext cx="2" cy="25"/>
                </a:xfrm>
                <a:custGeom>
                  <a:avLst/>
                  <a:gdLst>
                    <a:gd name="T0" fmla="*/ 0 w 2"/>
                    <a:gd name="T1" fmla="*/ 0 h 26"/>
                    <a:gd name="T2" fmla="*/ 1 w 2"/>
                    <a:gd name="T3" fmla="*/ 10 h 26"/>
                    <a:gd name="T4" fmla="*/ 2 w 2"/>
                    <a:gd name="T5" fmla="*/ 13 h 26"/>
                    <a:gd name="T6" fmla="*/ 2 w 2"/>
                    <a:gd name="T7" fmla="*/ 17 h 26"/>
                    <a:gd name="T8" fmla="*/ 2 w 2"/>
                    <a:gd name="T9" fmla="*/ 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6">
                      <a:moveTo>
                        <a:pt x="0" y="0"/>
                      </a:moveTo>
                      <a:lnTo>
                        <a:pt x="1" y="10"/>
                      </a:lnTo>
                      <a:lnTo>
                        <a:pt x="2" y="19"/>
                      </a:lnTo>
                      <a:lnTo>
                        <a:pt x="2" y="26"/>
                      </a:lnTo>
                      <a:lnTo>
                        <a:pt x="2" y="1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7" name="Freeform 1824"/>
                <p:cNvSpPr>
                  <a:spLocks/>
                </p:cNvSpPr>
                <p:nvPr/>
              </p:nvSpPr>
              <p:spPr bwMode="auto">
                <a:xfrm>
                  <a:off x="3742" y="2264"/>
                  <a:ext cx="2" cy="16"/>
                </a:xfrm>
                <a:custGeom>
                  <a:avLst/>
                  <a:gdLst>
                    <a:gd name="T0" fmla="*/ 0 w 2"/>
                    <a:gd name="T1" fmla="*/ 0 h 16"/>
                    <a:gd name="T2" fmla="*/ 1 w 2"/>
                    <a:gd name="T3" fmla="*/ 6 h 16"/>
                    <a:gd name="T4" fmla="*/ 2 w 2"/>
                    <a:gd name="T5" fmla="*/ 12 h 16"/>
                    <a:gd name="T6" fmla="*/ 2 w 2"/>
                    <a:gd name="T7" fmla="*/ 16 h 16"/>
                    <a:gd name="T8" fmla="*/ 2 w 2"/>
                    <a:gd name="T9" fmla="*/ 12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0" y="0"/>
                      </a:moveTo>
                      <a:lnTo>
                        <a:pt x="1" y="6"/>
                      </a:lnTo>
                      <a:lnTo>
                        <a:pt x="2" y="12"/>
                      </a:lnTo>
                      <a:lnTo>
                        <a:pt x="2" y="16"/>
                      </a:lnTo>
                      <a:lnTo>
                        <a:pt x="2" y="1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8" name="Freeform 1825"/>
                <p:cNvSpPr>
                  <a:spLocks/>
                </p:cNvSpPr>
                <p:nvPr/>
              </p:nvSpPr>
              <p:spPr bwMode="auto">
                <a:xfrm>
                  <a:off x="3744" y="2280"/>
                  <a:ext cx="2" cy="8"/>
                </a:xfrm>
                <a:custGeom>
                  <a:avLst/>
                  <a:gdLst>
                    <a:gd name="T0" fmla="*/ 0 w 2"/>
                    <a:gd name="T1" fmla="*/ 0 h 9"/>
                    <a:gd name="T2" fmla="*/ 1 w 2"/>
                    <a:gd name="T3" fmla="*/ 4 h 9"/>
                    <a:gd name="T4" fmla="*/ 2 w 2"/>
                    <a:gd name="T5" fmla="*/ 4 h 9"/>
                    <a:gd name="T6" fmla="*/ 2 w 2"/>
                    <a:gd name="T7" fmla="*/ 4 h 9"/>
                    <a:gd name="T8" fmla="*/ 2 w 2"/>
                    <a:gd name="T9" fmla="*/ 4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4"/>
                      </a:lnTo>
                      <a:lnTo>
                        <a:pt x="2" y="7"/>
                      </a:lnTo>
                      <a:lnTo>
                        <a:pt x="2" y="9"/>
                      </a:lnTo>
                      <a:lnTo>
                        <a:pt x="2"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69" name="Freeform 1826"/>
                <p:cNvSpPr>
                  <a:spLocks/>
                </p:cNvSpPr>
                <p:nvPr/>
              </p:nvSpPr>
              <p:spPr bwMode="auto">
                <a:xfrm>
                  <a:off x="3746" y="2288"/>
                  <a:ext cx="2" cy="5"/>
                </a:xfrm>
                <a:custGeom>
                  <a:avLst/>
                  <a:gdLst>
                    <a:gd name="T0" fmla="*/ 0 w 2"/>
                    <a:gd name="T1" fmla="*/ 0 h 5"/>
                    <a:gd name="T2" fmla="*/ 1 w 2"/>
                    <a:gd name="T3" fmla="*/ 2 h 5"/>
                    <a:gd name="T4" fmla="*/ 2 w 2"/>
                    <a:gd name="T5" fmla="*/ 4 h 5"/>
                    <a:gd name="T6" fmla="*/ 2 w 2"/>
                    <a:gd name="T7" fmla="*/ 5 h 5"/>
                    <a:gd name="T8" fmla="*/ 2 w 2"/>
                    <a:gd name="T9" fmla="*/ 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4"/>
                      </a:lnTo>
                      <a:lnTo>
                        <a:pt x="2" y="5"/>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0" name="Freeform 1827"/>
                <p:cNvSpPr>
                  <a:spLocks/>
                </p:cNvSpPr>
                <p:nvPr/>
              </p:nvSpPr>
              <p:spPr bwMode="auto">
                <a:xfrm>
                  <a:off x="3748" y="2293"/>
                  <a:ext cx="1" cy="2"/>
                </a:xfrm>
                <a:custGeom>
                  <a:avLst/>
                  <a:gdLst>
                    <a:gd name="T0" fmla="*/ 0 w 1"/>
                    <a:gd name="T1" fmla="*/ 0 h 2"/>
                    <a:gd name="T2" fmla="*/ 1 w 1"/>
                    <a:gd name="T3" fmla="*/ 1 h 2"/>
                    <a:gd name="T4" fmla="*/ 1 w 1"/>
                    <a:gd name="T5" fmla="*/ 2 h 2"/>
                    <a:gd name="T6" fmla="*/ 1 w 1"/>
                    <a:gd name="T7" fmla="*/ 1 h 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
                      <a:moveTo>
                        <a:pt x="0" y="0"/>
                      </a:moveTo>
                      <a:lnTo>
                        <a:pt x="1" y="1"/>
                      </a:lnTo>
                      <a:lnTo>
                        <a:pt x="1" y="2"/>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1" name="Freeform 1828"/>
                <p:cNvSpPr>
                  <a:spLocks/>
                </p:cNvSpPr>
                <p:nvPr/>
              </p:nvSpPr>
              <p:spPr bwMode="auto">
                <a:xfrm>
                  <a:off x="3749" y="2295"/>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2" name="Freeform 1829"/>
                <p:cNvSpPr>
                  <a:spLocks/>
                </p:cNvSpPr>
                <p:nvPr/>
              </p:nvSpPr>
              <p:spPr bwMode="auto">
                <a:xfrm>
                  <a:off x="3751" y="229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3" name="Freeform 1830"/>
                <p:cNvSpPr>
                  <a:spLocks/>
                </p:cNvSpPr>
                <p:nvPr/>
              </p:nvSpPr>
              <p:spPr bwMode="auto">
                <a:xfrm>
                  <a:off x="3753" y="2297"/>
                  <a:ext cx="4" cy="1"/>
                </a:xfrm>
                <a:custGeom>
                  <a:avLst/>
                  <a:gdLst>
                    <a:gd name="T0" fmla="*/ 0 w 4"/>
                    <a:gd name="T1" fmla="*/ 0 h 1"/>
                    <a:gd name="T2" fmla="*/ 1 w 4"/>
                    <a:gd name="T3" fmla="*/ 1 h 1"/>
                    <a:gd name="T4" fmla="*/ 2 w 4"/>
                    <a:gd name="T5" fmla="*/ 1 h 1"/>
                    <a:gd name="T6" fmla="*/ 2 w 4"/>
                    <a:gd name="T7" fmla="*/ 1 h 1"/>
                    <a:gd name="T8" fmla="*/ 2 w 4"/>
                    <a:gd name="T9" fmla="*/ 1 h 1"/>
                    <a:gd name="T10" fmla="*/ 3 w 4"/>
                    <a:gd name="T11" fmla="*/ 1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1"/>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4" name="Freeform 1831"/>
                <p:cNvSpPr>
                  <a:spLocks/>
                </p:cNvSpPr>
                <p:nvPr/>
              </p:nvSpPr>
              <p:spPr bwMode="auto">
                <a:xfrm>
                  <a:off x="3757"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5" name="Freeform 1832"/>
                <p:cNvSpPr>
                  <a:spLocks/>
                </p:cNvSpPr>
                <p:nvPr/>
              </p:nvSpPr>
              <p:spPr bwMode="auto">
                <a:xfrm>
                  <a:off x="3759" y="229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6" name="Freeform 1833"/>
                <p:cNvSpPr>
                  <a:spLocks/>
                </p:cNvSpPr>
                <p:nvPr/>
              </p:nvSpPr>
              <p:spPr bwMode="auto">
                <a:xfrm>
                  <a:off x="3760" y="2298"/>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3 w 7"/>
                    <a:gd name="T13" fmla="*/ 0 h 1"/>
                    <a:gd name="T14" fmla="*/ 3 w 7"/>
                    <a:gd name="T15" fmla="*/ 0 h 1"/>
                    <a:gd name="T16" fmla="*/ 4 w 7"/>
                    <a:gd name="T17" fmla="*/ 0 h 1"/>
                    <a:gd name="T18" fmla="*/ 5 w 7"/>
                    <a:gd name="T19" fmla="*/ 0 h 1"/>
                    <a:gd name="T20" fmla="*/ 5 w 7"/>
                    <a:gd name="T21" fmla="*/ 0 h 1"/>
                    <a:gd name="T22" fmla="*/ 5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7" name="Freeform 1834"/>
                <p:cNvSpPr>
                  <a:spLocks/>
                </p:cNvSpPr>
                <p:nvPr/>
              </p:nvSpPr>
              <p:spPr bwMode="auto">
                <a:xfrm>
                  <a:off x="3767"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8" name="Freeform 1835"/>
                <p:cNvSpPr>
                  <a:spLocks/>
                </p:cNvSpPr>
                <p:nvPr/>
              </p:nvSpPr>
              <p:spPr bwMode="auto">
                <a:xfrm>
                  <a:off x="3769" y="2298"/>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79" name="Freeform 1836"/>
                <p:cNvSpPr>
                  <a:spLocks/>
                </p:cNvSpPr>
                <p:nvPr/>
              </p:nvSpPr>
              <p:spPr bwMode="auto">
                <a:xfrm>
                  <a:off x="3775"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0" name="Freeform 1837"/>
                <p:cNvSpPr>
                  <a:spLocks/>
                </p:cNvSpPr>
                <p:nvPr/>
              </p:nvSpPr>
              <p:spPr bwMode="auto">
                <a:xfrm>
                  <a:off x="3777" y="229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1" name="Freeform 1838"/>
                <p:cNvSpPr>
                  <a:spLocks/>
                </p:cNvSpPr>
                <p:nvPr/>
              </p:nvSpPr>
              <p:spPr bwMode="auto">
                <a:xfrm>
                  <a:off x="3782" y="2298"/>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2" name="Freeform 1839"/>
                <p:cNvSpPr>
                  <a:spLocks/>
                </p:cNvSpPr>
                <p:nvPr/>
              </p:nvSpPr>
              <p:spPr bwMode="auto">
                <a:xfrm>
                  <a:off x="3787"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3" name="Freeform 1840"/>
                <p:cNvSpPr>
                  <a:spLocks/>
                </p:cNvSpPr>
                <p:nvPr/>
              </p:nvSpPr>
              <p:spPr bwMode="auto">
                <a:xfrm>
                  <a:off x="3789" y="2298"/>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4 w 9"/>
                    <a:gd name="T13" fmla="*/ 0 h 1"/>
                    <a:gd name="T14" fmla="*/ 4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1 h 1"/>
                    <a:gd name="T28" fmla="*/ 7 w 9"/>
                    <a:gd name="T29" fmla="*/ 1 h 1"/>
                    <a:gd name="T30" fmla="*/ 7 w 9"/>
                    <a:gd name="T31" fmla="*/ 1 h 1"/>
                    <a:gd name="T32" fmla="*/ 8 w 9"/>
                    <a:gd name="T33" fmla="*/ 0 h 1"/>
                    <a:gd name="T34" fmla="*/ 9 w 9"/>
                    <a:gd name="T35" fmla="*/ 0 h 1"/>
                    <a:gd name="T36" fmla="*/ 9 w 9"/>
                    <a:gd name="T37" fmla="*/ 1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1"/>
                      </a:lnTo>
                      <a:lnTo>
                        <a:pt x="8" y="0"/>
                      </a:lnTo>
                      <a:lnTo>
                        <a:pt x="9" y="0"/>
                      </a:lnTo>
                      <a:lnTo>
                        <a:pt x="9" y="1"/>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4" name="Freeform 1841"/>
                <p:cNvSpPr>
                  <a:spLocks/>
                </p:cNvSpPr>
                <p:nvPr/>
              </p:nvSpPr>
              <p:spPr bwMode="auto">
                <a:xfrm>
                  <a:off x="3798" y="2298"/>
                  <a:ext cx="8" cy="1"/>
                </a:xfrm>
                <a:custGeom>
                  <a:avLst/>
                  <a:gdLst>
                    <a:gd name="T0" fmla="*/ 0 w 8"/>
                    <a:gd name="T1" fmla="*/ 1 h 1"/>
                    <a:gd name="T2" fmla="*/ 1 w 8"/>
                    <a:gd name="T3" fmla="*/ 1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5 w 8"/>
                    <a:gd name="T19" fmla="*/ 0 h 1"/>
                    <a:gd name="T20" fmla="*/ 6 w 8"/>
                    <a:gd name="T21" fmla="*/ 0 h 1"/>
                    <a:gd name="T22" fmla="*/ 6 w 8"/>
                    <a:gd name="T23" fmla="*/ 0 h 1"/>
                    <a:gd name="T24" fmla="*/ 6 w 8"/>
                    <a:gd name="T25" fmla="*/ 0 h 1"/>
                    <a:gd name="T26" fmla="*/ 7 w 8"/>
                    <a:gd name="T27" fmla="*/ 0 h 1"/>
                    <a:gd name="T28" fmla="*/ 8 w 8"/>
                    <a:gd name="T29" fmla="*/ 0 h 1"/>
                    <a:gd name="T30" fmla="*/ 8 w 8"/>
                    <a:gd name="T31" fmla="*/ 0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1"/>
                      </a:moveTo>
                      <a:lnTo>
                        <a:pt x="1" y="1"/>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5" name="Freeform 1842"/>
                <p:cNvSpPr>
                  <a:spLocks/>
                </p:cNvSpPr>
                <p:nvPr/>
              </p:nvSpPr>
              <p:spPr bwMode="auto">
                <a:xfrm>
                  <a:off x="3806" y="2298"/>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6" name="Freeform 1843"/>
                <p:cNvSpPr>
                  <a:spLocks/>
                </p:cNvSpPr>
                <p:nvPr/>
              </p:nvSpPr>
              <p:spPr bwMode="auto">
                <a:xfrm>
                  <a:off x="3808" y="2298"/>
                  <a:ext cx="8" cy="1"/>
                </a:xfrm>
                <a:custGeom>
                  <a:avLst/>
                  <a:gdLst>
                    <a:gd name="T0" fmla="*/ 0 w 9"/>
                    <a:gd name="T1" fmla="*/ 1 h 1"/>
                    <a:gd name="T2" fmla="*/ 1 w 9"/>
                    <a:gd name="T3" fmla="*/ 1 h 1"/>
                    <a:gd name="T4" fmla="*/ 1 w 9"/>
                    <a:gd name="T5" fmla="*/ 1 h 1"/>
                    <a:gd name="T6" fmla="*/ 1 w 9"/>
                    <a:gd name="T7" fmla="*/ 1 h 1"/>
                    <a:gd name="T8" fmla="*/ 2 w 9"/>
                    <a:gd name="T9" fmla="*/ 1 h 1"/>
                    <a:gd name="T10" fmla="*/ 3 w 9"/>
                    <a:gd name="T11" fmla="*/ 1 h 1"/>
                    <a:gd name="T12" fmla="*/ 3 w 9"/>
                    <a:gd name="T13" fmla="*/ 1 h 1"/>
                    <a:gd name="T14" fmla="*/ 3 w 9"/>
                    <a:gd name="T15" fmla="*/ 1 h 1"/>
                    <a:gd name="T16" fmla="*/ 4 w 9"/>
                    <a:gd name="T17" fmla="*/ 1 h 1"/>
                    <a:gd name="T18" fmla="*/ 4 w 9"/>
                    <a:gd name="T19" fmla="*/ 1 h 1"/>
                    <a:gd name="T20" fmla="*/ 4 w 9"/>
                    <a:gd name="T21" fmla="*/ 1 h 1"/>
                    <a:gd name="T22" fmla="*/ 4 w 9"/>
                    <a:gd name="T23" fmla="*/ 0 h 1"/>
                    <a:gd name="T24" fmla="*/ 4 w 9"/>
                    <a:gd name="T25" fmla="*/ 0 h 1"/>
                    <a:gd name="T26" fmla="*/ 4 w 9"/>
                    <a:gd name="T27" fmla="*/ 0 h 1"/>
                    <a:gd name="T28" fmla="*/ 4 w 9"/>
                    <a:gd name="T29" fmla="*/ 0 h 1"/>
                    <a:gd name="T30" fmla="*/ 4 w 9"/>
                    <a:gd name="T31" fmla="*/ 0 h 1"/>
                    <a:gd name="T32" fmla="*/ 4 w 9"/>
                    <a:gd name="T33" fmla="*/ 0 h 1"/>
                    <a:gd name="T34" fmla="*/ 4 w 9"/>
                    <a:gd name="T35" fmla="*/ 1 h 1"/>
                    <a:gd name="T36" fmla="*/ 4 w 9"/>
                    <a:gd name="T37" fmla="*/ 1 h 1"/>
                    <a:gd name="T38" fmla="*/ 4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4" y="1"/>
                      </a:lnTo>
                      <a:lnTo>
                        <a:pt x="5" y="1"/>
                      </a:lnTo>
                      <a:lnTo>
                        <a:pt x="5" y="0"/>
                      </a:lnTo>
                      <a:lnTo>
                        <a:pt x="6" y="0"/>
                      </a:lnTo>
                      <a:lnTo>
                        <a:pt x="7" y="0"/>
                      </a:lnTo>
                      <a:lnTo>
                        <a:pt x="8" y="0"/>
                      </a:lnTo>
                      <a:lnTo>
                        <a:pt x="9" y="1"/>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7" name="Freeform 1844"/>
                <p:cNvSpPr>
                  <a:spLocks/>
                </p:cNvSpPr>
                <p:nvPr/>
              </p:nvSpPr>
              <p:spPr bwMode="auto">
                <a:xfrm>
                  <a:off x="3816" y="2298"/>
                  <a:ext cx="15" cy="1"/>
                </a:xfrm>
                <a:custGeom>
                  <a:avLst/>
                  <a:gdLst>
                    <a:gd name="T0" fmla="*/ 0 w 15"/>
                    <a:gd name="T1" fmla="*/ 1 h 1"/>
                    <a:gd name="T2" fmla="*/ 1 w 15"/>
                    <a:gd name="T3" fmla="*/ 1 h 1"/>
                    <a:gd name="T4" fmla="*/ 2 w 15"/>
                    <a:gd name="T5" fmla="*/ 1 h 1"/>
                    <a:gd name="T6" fmla="*/ 2 w 15"/>
                    <a:gd name="T7" fmla="*/ 1 h 1"/>
                    <a:gd name="T8" fmla="*/ 2 w 15"/>
                    <a:gd name="T9" fmla="*/ 1 h 1"/>
                    <a:gd name="T10" fmla="*/ 3 w 15"/>
                    <a:gd name="T11" fmla="*/ 0 h 1"/>
                    <a:gd name="T12" fmla="*/ 4 w 15"/>
                    <a:gd name="T13" fmla="*/ 1 h 1"/>
                    <a:gd name="T14" fmla="*/ 4 w 15"/>
                    <a:gd name="T15" fmla="*/ 1 h 1"/>
                    <a:gd name="T16" fmla="*/ 4 w 15"/>
                    <a:gd name="T17" fmla="*/ 1 h 1"/>
                    <a:gd name="T18" fmla="*/ 5 w 15"/>
                    <a:gd name="T19" fmla="*/ 1 h 1"/>
                    <a:gd name="T20" fmla="*/ 6 w 15"/>
                    <a:gd name="T21" fmla="*/ 0 h 1"/>
                    <a:gd name="T22" fmla="*/ 6 w 15"/>
                    <a:gd name="T23" fmla="*/ 1 h 1"/>
                    <a:gd name="T24" fmla="*/ 6 w 15"/>
                    <a:gd name="T25" fmla="*/ 0 h 1"/>
                    <a:gd name="T26" fmla="*/ 7 w 15"/>
                    <a:gd name="T27" fmla="*/ 0 h 1"/>
                    <a:gd name="T28" fmla="*/ 7 w 15"/>
                    <a:gd name="T29" fmla="*/ 0 h 1"/>
                    <a:gd name="T30" fmla="*/ 7 w 15"/>
                    <a:gd name="T31" fmla="*/ 0 h 1"/>
                    <a:gd name="T32" fmla="*/ 8 w 15"/>
                    <a:gd name="T33" fmla="*/ 0 h 1"/>
                    <a:gd name="T34" fmla="*/ 9 w 15"/>
                    <a:gd name="T35" fmla="*/ 0 h 1"/>
                    <a:gd name="T36" fmla="*/ 9 w 15"/>
                    <a:gd name="T37" fmla="*/ 0 h 1"/>
                    <a:gd name="T38" fmla="*/ 9 w 15"/>
                    <a:gd name="T39" fmla="*/ 0 h 1"/>
                    <a:gd name="T40" fmla="*/ 10 w 15"/>
                    <a:gd name="T41" fmla="*/ 0 h 1"/>
                    <a:gd name="T42" fmla="*/ 11 w 15"/>
                    <a:gd name="T43" fmla="*/ 0 h 1"/>
                    <a:gd name="T44" fmla="*/ 11 w 15"/>
                    <a:gd name="T45" fmla="*/ 0 h 1"/>
                    <a:gd name="T46" fmla="*/ 11 w 15"/>
                    <a:gd name="T47" fmla="*/ 0 h 1"/>
                    <a:gd name="T48" fmla="*/ 12 w 15"/>
                    <a:gd name="T49" fmla="*/ 0 h 1"/>
                    <a:gd name="T50" fmla="*/ 13 w 15"/>
                    <a:gd name="T51" fmla="*/ 0 h 1"/>
                    <a:gd name="T52" fmla="*/ 13 w 15"/>
                    <a:gd name="T53" fmla="*/ 0 h 1"/>
                    <a:gd name="T54" fmla="*/ 13 w 15"/>
                    <a:gd name="T55" fmla="*/ 0 h 1"/>
                    <a:gd name="T56" fmla="*/ 14 w 15"/>
                    <a:gd name="T57" fmla="*/ 0 h 1"/>
                    <a:gd name="T58" fmla="*/ 15 w 15"/>
                    <a:gd name="T59" fmla="*/ 0 h 1"/>
                    <a:gd name="T60" fmla="*/ 15 w 15"/>
                    <a:gd name="T61" fmla="*/ 0 h 1"/>
                    <a:gd name="T62" fmla="*/ 15 w 15"/>
                    <a:gd name="T63" fmla="*/ 0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
                      <a:moveTo>
                        <a:pt x="0" y="1"/>
                      </a:moveTo>
                      <a:lnTo>
                        <a:pt x="1" y="1"/>
                      </a:lnTo>
                      <a:lnTo>
                        <a:pt x="2" y="1"/>
                      </a:lnTo>
                      <a:lnTo>
                        <a:pt x="3" y="0"/>
                      </a:lnTo>
                      <a:lnTo>
                        <a:pt x="4" y="1"/>
                      </a:lnTo>
                      <a:lnTo>
                        <a:pt x="5" y="1"/>
                      </a:lnTo>
                      <a:lnTo>
                        <a:pt x="6" y="0"/>
                      </a:lnTo>
                      <a:lnTo>
                        <a:pt x="6" y="1"/>
                      </a:lnTo>
                      <a:lnTo>
                        <a:pt x="6" y="0"/>
                      </a:lnTo>
                      <a:lnTo>
                        <a:pt x="7" y="0"/>
                      </a:lnTo>
                      <a:lnTo>
                        <a:pt x="8" y="0"/>
                      </a:lnTo>
                      <a:lnTo>
                        <a:pt x="9" y="0"/>
                      </a:lnTo>
                      <a:lnTo>
                        <a:pt x="10" y="0"/>
                      </a:lnTo>
                      <a:lnTo>
                        <a:pt x="11" y="0"/>
                      </a:lnTo>
                      <a:lnTo>
                        <a:pt x="12" y="0"/>
                      </a:lnTo>
                      <a:lnTo>
                        <a:pt x="13" y="0"/>
                      </a:lnTo>
                      <a:lnTo>
                        <a:pt x="14" y="0"/>
                      </a:lnTo>
                      <a:lnTo>
                        <a:pt x="1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8" name="Freeform 1845"/>
                <p:cNvSpPr>
                  <a:spLocks/>
                </p:cNvSpPr>
                <p:nvPr/>
              </p:nvSpPr>
              <p:spPr bwMode="auto">
                <a:xfrm>
                  <a:off x="3831" y="2297"/>
                  <a:ext cx="3" cy="1"/>
                </a:xfrm>
                <a:custGeom>
                  <a:avLst/>
                  <a:gdLst>
                    <a:gd name="T0" fmla="*/ 0 w 4"/>
                    <a:gd name="T1" fmla="*/ 1 h 1"/>
                    <a:gd name="T2" fmla="*/ 1 w 4"/>
                    <a:gd name="T3" fmla="*/ 1 h 1"/>
                    <a:gd name="T4" fmla="*/ 2 w 4"/>
                    <a:gd name="T5" fmla="*/ 1 h 1"/>
                    <a:gd name="T6" fmla="*/ 2 w 4"/>
                    <a:gd name="T7" fmla="*/ 1 h 1"/>
                    <a:gd name="T8" fmla="*/ 2 w 4"/>
                    <a:gd name="T9" fmla="*/ 0 h 1"/>
                    <a:gd name="T10" fmla="*/ 2 w 4"/>
                    <a:gd name="T11" fmla="*/ 0 h 1"/>
                    <a:gd name="T12" fmla="*/ 2 w 4"/>
                    <a:gd name="T13" fmla="*/ 1 h 1"/>
                    <a:gd name="T14" fmla="*/ 2 w 4"/>
                    <a:gd name="T15" fmla="*/ 1 h 1"/>
                    <a:gd name="T16" fmla="*/ 2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0"/>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89" name="Freeform 1846"/>
                <p:cNvSpPr>
                  <a:spLocks/>
                </p:cNvSpPr>
                <p:nvPr/>
              </p:nvSpPr>
              <p:spPr bwMode="auto">
                <a:xfrm>
                  <a:off x="3834" y="2298"/>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0" name="Freeform 1847"/>
                <p:cNvSpPr>
                  <a:spLocks/>
                </p:cNvSpPr>
                <p:nvPr/>
              </p:nvSpPr>
              <p:spPr bwMode="auto">
                <a:xfrm>
                  <a:off x="3839"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1" name="Freeform 1848"/>
                <p:cNvSpPr>
                  <a:spLocks/>
                </p:cNvSpPr>
                <p:nvPr/>
              </p:nvSpPr>
              <p:spPr bwMode="auto">
                <a:xfrm>
                  <a:off x="3841"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2" name="Freeform 1849"/>
                <p:cNvSpPr>
                  <a:spLocks/>
                </p:cNvSpPr>
                <p:nvPr/>
              </p:nvSpPr>
              <p:spPr bwMode="auto">
                <a:xfrm>
                  <a:off x="3843" y="2298"/>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3" name="Freeform 1850"/>
                <p:cNvSpPr>
                  <a:spLocks/>
                </p:cNvSpPr>
                <p:nvPr/>
              </p:nvSpPr>
              <p:spPr bwMode="auto">
                <a:xfrm>
                  <a:off x="3845"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4" name="Freeform 1851"/>
                <p:cNvSpPr>
                  <a:spLocks/>
                </p:cNvSpPr>
                <p:nvPr/>
              </p:nvSpPr>
              <p:spPr bwMode="auto">
                <a:xfrm>
                  <a:off x="3847" y="2299"/>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5" name="Freeform 1852"/>
                <p:cNvSpPr>
                  <a:spLocks/>
                </p:cNvSpPr>
                <p:nvPr/>
              </p:nvSpPr>
              <p:spPr bwMode="auto">
                <a:xfrm>
                  <a:off x="3852"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6" name="Freeform 1853"/>
                <p:cNvSpPr>
                  <a:spLocks/>
                </p:cNvSpPr>
                <p:nvPr/>
              </p:nvSpPr>
              <p:spPr bwMode="auto">
                <a:xfrm>
                  <a:off x="3854"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7" name="Freeform 1854"/>
                <p:cNvSpPr>
                  <a:spLocks/>
                </p:cNvSpPr>
                <p:nvPr/>
              </p:nvSpPr>
              <p:spPr bwMode="auto">
                <a:xfrm>
                  <a:off x="3856" y="2282"/>
                  <a:ext cx="30" cy="17"/>
                </a:xfrm>
                <a:custGeom>
                  <a:avLst/>
                  <a:gdLst>
                    <a:gd name="T0" fmla="*/ 1 w 32"/>
                    <a:gd name="T1" fmla="*/ 9 h 18"/>
                    <a:gd name="T2" fmla="*/ 2 w 32"/>
                    <a:gd name="T3" fmla="*/ 9 h 18"/>
                    <a:gd name="T4" fmla="*/ 3 w 32"/>
                    <a:gd name="T5" fmla="*/ 9 h 18"/>
                    <a:gd name="T6" fmla="*/ 4 w 32"/>
                    <a:gd name="T7" fmla="*/ 9 h 18"/>
                    <a:gd name="T8" fmla="*/ 5 w 32"/>
                    <a:gd name="T9" fmla="*/ 9 h 18"/>
                    <a:gd name="T10" fmla="*/ 6 w 32"/>
                    <a:gd name="T11" fmla="*/ 9 h 18"/>
                    <a:gd name="T12" fmla="*/ 7 w 32"/>
                    <a:gd name="T13" fmla="*/ 9 h 18"/>
                    <a:gd name="T14" fmla="*/ 8 w 32"/>
                    <a:gd name="T15" fmla="*/ 9 h 18"/>
                    <a:gd name="T16" fmla="*/ 8 w 32"/>
                    <a:gd name="T17" fmla="*/ 9 h 18"/>
                    <a:gd name="T18" fmla="*/ 8 w 32"/>
                    <a:gd name="T19" fmla="*/ 9 h 18"/>
                    <a:gd name="T20" fmla="*/ 8 w 32"/>
                    <a:gd name="T21" fmla="*/ 9 h 18"/>
                    <a:gd name="T22" fmla="*/ 8 w 32"/>
                    <a:gd name="T23" fmla="*/ 9 h 18"/>
                    <a:gd name="T24" fmla="*/ 8 w 32"/>
                    <a:gd name="T25" fmla="*/ 9 h 18"/>
                    <a:gd name="T26" fmla="*/ 8 w 32"/>
                    <a:gd name="T27" fmla="*/ 9 h 18"/>
                    <a:gd name="T28" fmla="*/ 8 w 32"/>
                    <a:gd name="T29" fmla="*/ 9 h 18"/>
                    <a:gd name="T30" fmla="*/ 8 w 32"/>
                    <a:gd name="T31" fmla="*/ 9 h 18"/>
                    <a:gd name="T32" fmla="*/ 8 w 32"/>
                    <a:gd name="T33" fmla="*/ 9 h 18"/>
                    <a:gd name="T34" fmla="*/ 8 w 32"/>
                    <a:gd name="T35" fmla="*/ 9 h 18"/>
                    <a:gd name="T36" fmla="*/ 10 w 32"/>
                    <a:gd name="T37" fmla="*/ 9 h 18"/>
                    <a:gd name="T38" fmla="*/ 10 w 32"/>
                    <a:gd name="T39" fmla="*/ 9 h 18"/>
                    <a:gd name="T40" fmla="*/ 12 w 32"/>
                    <a:gd name="T41" fmla="*/ 9 h 18"/>
                    <a:gd name="T42" fmla="*/ 12 w 32"/>
                    <a:gd name="T43" fmla="*/ 9 h 18"/>
                    <a:gd name="T44" fmla="*/ 14 w 32"/>
                    <a:gd name="T45" fmla="*/ 9 h 18"/>
                    <a:gd name="T46" fmla="*/ 14 w 32"/>
                    <a:gd name="T47" fmla="*/ 9 h 18"/>
                    <a:gd name="T48" fmla="*/ 15 w 32"/>
                    <a:gd name="T49" fmla="*/ 7 h 18"/>
                    <a:gd name="T50" fmla="*/ 15 w 32"/>
                    <a:gd name="T51" fmla="*/ 6 h 18"/>
                    <a:gd name="T52" fmla="*/ 16 w 32"/>
                    <a:gd name="T53" fmla="*/ 4 h 18"/>
                    <a:gd name="T54" fmla="*/ 16 w 32"/>
                    <a:gd name="T55" fmla="*/ 4 h 18"/>
                    <a:gd name="T56" fmla="*/ 17 w 32"/>
                    <a:gd name="T57" fmla="*/ 3 h 18"/>
                    <a:gd name="T58" fmla="*/ 17 w 32"/>
                    <a:gd name="T59" fmla="*/ 1 h 18"/>
                    <a:gd name="T60" fmla="*/ 18 w 32"/>
                    <a:gd name="T61" fmla="*/ 1 h 18"/>
                    <a:gd name="T62" fmla="*/ 18 w 32"/>
                    <a:gd name="T63" fmla="*/ 0 h 18"/>
                    <a:gd name="T64" fmla="*/ 19 w 32"/>
                    <a:gd name="T65" fmla="*/ 1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18">
                      <a:moveTo>
                        <a:pt x="0" y="18"/>
                      </a:moveTo>
                      <a:lnTo>
                        <a:pt x="1" y="18"/>
                      </a:lnTo>
                      <a:lnTo>
                        <a:pt x="2" y="18"/>
                      </a:lnTo>
                      <a:lnTo>
                        <a:pt x="3" y="18"/>
                      </a:lnTo>
                      <a:lnTo>
                        <a:pt x="4" y="18"/>
                      </a:lnTo>
                      <a:lnTo>
                        <a:pt x="5" y="18"/>
                      </a:lnTo>
                      <a:lnTo>
                        <a:pt x="6" y="18"/>
                      </a:lnTo>
                      <a:lnTo>
                        <a:pt x="7" y="18"/>
                      </a:lnTo>
                      <a:lnTo>
                        <a:pt x="8" y="18"/>
                      </a:lnTo>
                      <a:lnTo>
                        <a:pt x="9" y="18"/>
                      </a:lnTo>
                      <a:lnTo>
                        <a:pt x="10" y="18"/>
                      </a:lnTo>
                      <a:lnTo>
                        <a:pt x="11" y="18"/>
                      </a:lnTo>
                      <a:lnTo>
                        <a:pt x="12" y="18"/>
                      </a:lnTo>
                      <a:lnTo>
                        <a:pt x="13" y="18"/>
                      </a:lnTo>
                      <a:lnTo>
                        <a:pt x="13" y="17"/>
                      </a:lnTo>
                      <a:lnTo>
                        <a:pt x="14" y="17"/>
                      </a:lnTo>
                      <a:lnTo>
                        <a:pt x="15" y="17"/>
                      </a:lnTo>
                      <a:lnTo>
                        <a:pt x="16" y="16"/>
                      </a:lnTo>
                      <a:lnTo>
                        <a:pt x="17" y="16"/>
                      </a:lnTo>
                      <a:lnTo>
                        <a:pt x="18" y="15"/>
                      </a:lnTo>
                      <a:lnTo>
                        <a:pt x="19" y="15"/>
                      </a:lnTo>
                      <a:lnTo>
                        <a:pt x="19" y="14"/>
                      </a:lnTo>
                      <a:lnTo>
                        <a:pt x="20" y="13"/>
                      </a:lnTo>
                      <a:lnTo>
                        <a:pt x="21" y="13"/>
                      </a:lnTo>
                      <a:lnTo>
                        <a:pt x="21" y="12"/>
                      </a:lnTo>
                      <a:lnTo>
                        <a:pt x="22" y="11"/>
                      </a:lnTo>
                      <a:lnTo>
                        <a:pt x="23" y="10"/>
                      </a:lnTo>
                      <a:lnTo>
                        <a:pt x="23" y="9"/>
                      </a:lnTo>
                      <a:lnTo>
                        <a:pt x="24" y="8"/>
                      </a:lnTo>
                      <a:lnTo>
                        <a:pt x="25" y="7"/>
                      </a:lnTo>
                      <a:lnTo>
                        <a:pt x="25" y="6"/>
                      </a:lnTo>
                      <a:lnTo>
                        <a:pt x="26" y="5"/>
                      </a:lnTo>
                      <a:lnTo>
                        <a:pt x="27" y="4"/>
                      </a:lnTo>
                      <a:lnTo>
                        <a:pt x="28" y="3"/>
                      </a:lnTo>
                      <a:lnTo>
                        <a:pt x="28" y="2"/>
                      </a:lnTo>
                      <a:lnTo>
                        <a:pt x="29" y="1"/>
                      </a:lnTo>
                      <a:lnTo>
                        <a:pt x="30" y="1"/>
                      </a:lnTo>
                      <a:lnTo>
                        <a:pt x="31" y="0"/>
                      </a:lnTo>
                      <a:lnTo>
                        <a:pt x="3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8" name="Freeform 1855"/>
                <p:cNvSpPr>
                  <a:spLocks/>
                </p:cNvSpPr>
                <p:nvPr/>
              </p:nvSpPr>
              <p:spPr bwMode="auto">
                <a:xfrm>
                  <a:off x="3886" y="2283"/>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99" name="Freeform 1856"/>
                <p:cNvSpPr>
                  <a:spLocks/>
                </p:cNvSpPr>
                <p:nvPr/>
              </p:nvSpPr>
              <p:spPr bwMode="auto">
                <a:xfrm>
                  <a:off x="3888" y="2284"/>
                  <a:ext cx="2" cy="1"/>
                </a:xfrm>
                <a:custGeom>
                  <a:avLst/>
                  <a:gdLst>
                    <a:gd name="T0" fmla="*/ 0 w 2"/>
                    <a:gd name="T1" fmla="*/ 0 h 2"/>
                    <a:gd name="T2" fmla="*/ 1 w 2"/>
                    <a:gd name="T3" fmla="*/ 0 h 2"/>
                    <a:gd name="T4" fmla="*/ 2 w 2"/>
                    <a:gd name="T5" fmla="*/ 1 h 2"/>
                    <a:gd name="T6" fmla="*/ 2 w 2"/>
                    <a:gd name="T7" fmla="*/ 1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0" name="Freeform 1857"/>
                <p:cNvSpPr>
                  <a:spLocks/>
                </p:cNvSpPr>
                <p:nvPr/>
              </p:nvSpPr>
              <p:spPr bwMode="auto">
                <a:xfrm>
                  <a:off x="3890" y="2285"/>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1" name="Freeform 1858"/>
                <p:cNvSpPr>
                  <a:spLocks/>
                </p:cNvSpPr>
                <p:nvPr/>
              </p:nvSpPr>
              <p:spPr bwMode="auto">
                <a:xfrm>
                  <a:off x="3892" y="2288"/>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2" name="Freeform 1859"/>
                <p:cNvSpPr>
                  <a:spLocks/>
                </p:cNvSpPr>
                <p:nvPr/>
              </p:nvSpPr>
              <p:spPr bwMode="auto">
                <a:xfrm>
                  <a:off x="3894" y="2291"/>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3" name="Freeform 1860"/>
                <p:cNvSpPr>
                  <a:spLocks/>
                </p:cNvSpPr>
                <p:nvPr/>
              </p:nvSpPr>
              <p:spPr bwMode="auto">
                <a:xfrm>
                  <a:off x="3896" y="2294"/>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4" name="Freeform 1861"/>
                <p:cNvSpPr>
                  <a:spLocks/>
                </p:cNvSpPr>
                <p:nvPr/>
              </p:nvSpPr>
              <p:spPr bwMode="auto">
                <a:xfrm>
                  <a:off x="3897" y="2295"/>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5" name="Freeform 1862"/>
                <p:cNvSpPr>
                  <a:spLocks/>
                </p:cNvSpPr>
                <p:nvPr/>
              </p:nvSpPr>
              <p:spPr bwMode="auto">
                <a:xfrm>
                  <a:off x="3899" y="2297"/>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6" name="Freeform 1863"/>
                <p:cNvSpPr>
                  <a:spLocks/>
                </p:cNvSpPr>
                <p:nvPr/>
              </p:nvSpPr>
              <p:spPr bwMode="auto">
                <a:xfrm>
                  <a:off x="3901"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7" name="Freeform 1864"/>
                <p:cNvSpPr>
                  <a:spLocks/>
                </p:cNvSpPr>
                <p:nvPr/>
              </p:nvSpPr>
              <p:spPr bwMode="auto">
                <a:xfrm>
                  <a:off x="3903" y="2266"/>
                  <a:ext cx="20" cy="33"/>
                </a:xfrm>
                <a:custGeom>
                  <a:avLst/>
                  <a:gdLst>
                    <a:gd name="T0" fmla="*/ 0 w 21"/>
                    <a:gd name="T1" fmla="*/ 24 h 34"/>
                    <a:gd name="T2" fmla="*/ 1 w 21"/>
                    <a:gd name="T3" fmla="*/ 25 h 34"/>
                    <a:gd name="T4" fmla="*/ 2 w 21"/>
                    <a:gd name="T5" fmla="*/ 24 h 34"/>
                    <a:gd name="T6" fmla="*/ 2 w 21"/>
                    <a:gd name="T7" fmla="*/ 24 h 34"/>
                    <a:gd name="T8" fmla="*/ 2 w 21"/>
                    <a:gd name="T9" fmla="*/ 24 h 34"/>
                    <a:gd name="T10" fmla="*/ 3 w 21"/>
                    <a:gd name="T11" fmla="*/ 24 h 34"/>
                    <a:gd name="T12" fmla="*/ 4 w 21"/>
                    <a:gd name="T13" fmla="*/ 24 h 34"/>
                    <a:gd name="T14" fmla="*/ 4 w 21"/>
                    <a:gd name="T15" fmla="*/ 24 h 34"/>
                    <a:gd name="T16" fmla="*/ 4 w 21"/>
                    <a:gd name="T17" fmla="*/ 23 h 34"/>
                    <a:gd name="T18" fmla="*/ 5 w 21"/>
                    <a:gd name="T19" fmla="*/ 23 h 34"/>
                    <a:gd name="T20" fmla="*/ 6 w 21"/>
                    <a:gd name="T21" fmla="*/ 23 h 34"/>
                    <a:gd name="T22" fmla="*/ 6 w 21"/>
                    <a:gd name="T23" fmla="*/ 23 h 34"/>
                    <a:gd name="T24" fmla="*/ 6 w 21"/>
                    <a:gd name="T25" fmla="*/ 22 h 34"/>
                    <a:gd name="T26" fmla="*/ 7 w 21"/>
                    <a:gd name="T27" fmla="*/ 21 h 34"/>
                    <a:gd name="T28" fmla="*/ 8 w 21"/>
                    <a:gd name="T29" fmla="*/ 21 h 34"/>
                    <a:gd name="T30" fmla="*/ 8 w 21"/>
                    <a:gd name="T31" fmla="*/ 21 h 34"/>
                    <a:gd name="T32" fmla="*/ 8 w 21"/>
                    <a:gd name="T33" fmla="*/ 19 h 34"/>
                    <a:gd name="T34" fmla="*/ 9 w 21"/>
                    <a:gd name="T35" fmla="*/ 18 h 34"/>
                    <a:gd name="T36" fmla="*/ 9 w 21"/>
                    <a:gd name="T37" fmla="*/ 18 h 34"/>
                    <a:gd name="T38" fmla="*/ 9 w 21"/>
                    <a:gd name="T39" fmla="*/ 17 h 34"/>
                    <a:gd name="T40" fmla="*/ 10 w 21"/>
                    <a:gd name="T41" fmla="*/ 17 h 34"/>
                    <a:gd name="T42" fmla="*/ 10 w 21"/>
                    <a:gd name="T43" fmla="*/ 17 h 34"/>
                    <a:gd name="T44" fmla="*/ 10 w 21"/>
                    <a:gd name="T45" fmla="*/ 17 h 34"/>
                    <a:gd name="T46" fmla="*/ 10 w 21"/>
                    <a:gd name="T47" fmla="*/ 17 h 34"/>
                    <a:gd name="T48" fmla="*/ 10 w 21"/>
                    <a:gd name="T49" fmla="*/ 17 h 34"/>
                    <a:gd name="T50" fmla="*/ 10 w 21"/>
                    <a:gd name="T51" fmla="*/ 17 h 34"/>
                    <a:gd name="T52" fmla="*/ 10 w 21"/>
                    <a:gd name="T53" fmla="*/ 17 h 34"/>
                    <a:gd name="T54" fmla="*/ 10 w 21"/>
                    <a:gd name="T55" fmla="*/ 15 h 34"/>
                    <a:gd name="T56" fmla="*/ 10 w 21"/>
                    <a:gd name="T57" fmla="*/ 14 h 34"/>
                    <a:gd name="T58" fmla="*/ 10 w 21"/>
                    <a:gd name="T59" fmla="*/ 12 h 34"/>
                    <a:gd name="T60" fmla="*/ 10 w 21"/>
                    <a:gd name="T61" fmla="*/ 12 h 34"/>
                    <a:gd name="T62" fmla="*/ 10 w 21"/>
                    <a:gd name="T63" fmla="*/ 9 h 34"/>
                    <a:gd name="T64" fmla="*/ 10 w 21"/>
                    <a:gd name="T65" fmla="*/ 8 h 34"/>
                    <a:gd name="T66" fmla="*/ 10 w 21"/>
                    <a:gd name="T67" fmla="*/ 6 h 34"/>
                    <a:gd name="T68" fmla="*/ 10 w 21"/>
                    <a:gd name="T69" fmla="*/ 6 h 34"/>
                    <a:gd name="T70" fmla="*/ 10 w 21"/>
                    <a:gd name="T71" fmla="*/ 4 h 34"/>
                    <a:gd name="T72" fmla="*/ 10 w 21"/>
                    <a:gd name="T73" fmla="*/ 3 h 34"/>
                    <a:gd name="T74" fmla="*/ 10 w 21"/>
                    <a:gd name="T75" fmla="*/ 2 h 34"/>
                    <a:gd name="T76" fmla="*/ 10 w 21"/>
                    <a:gd name="T77" fmla="*/ 2 h 34"/>
                    <a:gd name="T78" fmla="*/ 10 w 21"/>
                    <a:gd name="T79" fmla="*/ 1 h 34"/>
                    <a:gd name="T80" fmla="*/ 11 w 21"/>
                    <a:gd name="T81" fmla="*/ 0 h 34"/>
                    <a:gd name="T82" fmla="*/ 12 w 21"/>
                    <a:gd name="T83" fmla="*/ 0 h 34"/>
                    <a:gd name="T84" fmla="*/ 12 w 21"/>
                    <a:gd name="T85" fmla="*/ 0 h 34"/>
                    <a:gd name="T86" fmla="*/ 12 w 21"/>
                    <a:gd name="T87" fmla="*/ 0 h 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34">
                      <a:moveTo>
                        <a:pt x="0" y="33"/>
                      </a:moveTo>
                      <a:lnTo>
                        <a:pt x="1" y="34"/>
                      </a:lnTo>
                      <a:lnTo>
                        <a:pt x="2" y="33"/>
                      </a:lnTo>
                      <a:lnTo>
                        <a:pt x="3" y="33"/>
                      </a:lnTo>
                      <a:lnTo>
                        <a:pt x="4" y="33"/>
                      </a:lnTo>
                      <a:lnTo>
                        <a:pt x="4" y="32"/>
                      </a:lnTo>
                      <a:lnTo>
                        <a:pt x="5" y="32"/>
                      </a:lnTo>
                      <a:lnTo>
                        <a:pt x="6" y="32"/>
                      </a:lnTo>
                      <a:lnTo>
                        <a:pt x="6" y="31"/>
                      </a:lnTo>
                      <a:lnTo>
                        <a:pt x="7" y="30"/>
                      </a:lnTo>
                      <a:lnTo>
                        <a:pt x="8" y="30"/>
                      </a:lnTo>
                      <a:lnTo>
                        <a:pt x="8" y="28"/>
                      </a:lnTo>
                      <a:lnTo>
                        <a:pt x="9" y="27"/>
                      </a:lnTo>
                      <a:lnTo>
                        <a:pt x="9" y="26"/>
                      </a:lnTo>
                      <a:lnTo>
                        <a:pt x="10" y="25"/>
                      </a:lnTo>
                      <a:lnTo>
                        <a:pt x="11" y="23"/>
                      </a:lnTo>
                      <a:lnTo>
                        <a:pt x="11" y="21"/>
                      </a:lnTo>
                      <a:lnTo>
                        <a:pt x="12" y="19"/>
                      </a:lnTo>
                      <a:lnTo>
                        <a:pt x="13" y="18"/>
                      </a:lnTo>
                      <a:lnTo>
                        <a:pt x="13" y="15"/>
                      </a:lnTo>
                      <a:lnTo>
                        <a:pt x="14" y="14"/>
                      </a:lnTo>
                      <a:lnTo>
                        <a:pt x="15" y="12"/>
                      </a:lnTo>
                      <a:lnTo>
                        <a:pt x="15" y="9"/>
                      </a:lnTo>
                      <a:lnTo>
                        <a:pt x="16" y="8"/>
                      </a:lnTo>
                      <a:lnTo>
                        <a:pt x="17" y="6"/>
                      </a:lnTo>
                      <a:lnTo>
                        <a:pt x="17" y="4"/>
                      </a:lnTo>
                      <a:lnTo>
                        <a:pt x="18" y="3"/>
                      </a:lnTo>
                      <a:lnTo>
                        <a:pt x="19" y="2"/>
                      </a:lnTo>
                      <a:lnTo>
                        <a:pt x="19" y="1"/>
                      </a:lnTo>
                      <a:lnTo>
                        <a:pt x="20" y="0"/>
                      </a:lnTo>
                      <a:lnTo>
                        <a:pt x="2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8" name="Freeform 1865"/>
                <p:cNvSpPr>
                  <a:spLocks/>
                </p:cNvSpPr>
                <p:nvPr/>
              </p:nvSpPr>
              <p:spPr bwMode="auto">
                <a:xfrm>
                  <a:off x="3923" y="2266"/>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09" name="Freeform 1866"/>
                <p:cNvSpPr>
                  <a:spLocks/>
                </p:cNvSpPr>
                <p:nvPr/>
              </p:nvSpPr>
              <p:spPr bwMode="auto">
                <a:xfrm>
                  <a:off x="3925" y="2268"/>
                  <a:ext cx="1" cy="3"/>
                </a:xfrm>
                <a:custGeom>
                  <a:avLst/>
                  <a:gdLst>
                    <a:gd name="T0" fmla="*/ 0 w 1"/>
                    <a:gd name="T1" fmla="*/ 0 h 3"/>
                    <a:gd name="T2" fmla="*/ 1 w 1"/>
                    <a:gd name="T3" fmla="*/ 1 h 3"/>
                    <a:gd name="T4" fmla="*/ 1 w 1"/>
                    <a:gd name="T5" fmla="*/ 3 h 3"/>
                    <a:gd name="T6" fmla="*/ 1 w 1"/>
                    <a:gd name="T7" fmla="*/ 1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1"/>
                      </a:lnTo>
                      <a:lnTo>
                        <a:pt x="1" y="3"/>
                      </a:ln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0" name="Freeform 1867"/>
                <p:cNvSpPr>
                  <a:spLocks/>
                </p:cNvSpPr>
                <p:nvPr/>
              </p:nvSpPr>
              <p:spPr bwMode="auto">
                <a:xfrm>
                  <a:off x="3926" y="2271"/>
                  <a:ext cx="2" cy="5"/>
                </a:xfrm>
                <a:custGeom>
                  <a:avLst/>
                  <a:gdLst>
                    <a:gd name="T0" fmla="*/ 0 w 2"/>
                    <a:gd name="T1" fmla="*/ 0 h 5"/>
                    <a:gd name="T2" fmla="*/ 1 w 2"/>
                    <a:gd name="T3" fmla="*/ 1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1"/>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1" name="Freeform 1868"/>
                <p:cNvSpPr>
                  <a:spLocks/>
                </p:cNvSpPr>
                <p:nvPr/>
              </p:nvSpPr>
              <p:spPr bwMode="auto">
                <a:xfrm>
                  <a:off x="3928" y="2276"/>
                  <a:ext cx="1" cy="6"/>
                </a:xfrm>
                <a:custGeom>
                  <a:avLst/>
                  <a:gdLst>
                    <a:gd name="T0" fmla="*/ 0 w 2"/>
                    <a:gd name="T1" fmla="*/ 0 h 6"/>
                    <a:gd name="T2" fmla="*/ 1 w 2"/>
                    <a:gd name="T3" fmla="*/ 2 h 6"/>
                    <a:gd name="T4" fmla="*/ 1 w 2"/>
                    <a:gd name="T5" fmla="*/ 4 h 6"/>
                    <a:gd name="T6" fmla="*/ 1 w 2"/>
                    <a:gd name="T7" fmla="*/ 6 h 6"/>
                    <a:gd name="T8" fmla="*/ 1 w 2"/>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2" name="Freeform 1869"/>
                <p:cNvSpPr>
                  <a:spLocks/>
                </p:cNvSpPr>
                <p:nvPr/>
              </p:nvSpPr>
              <p:spPr bwMode="auto">
                <a:xfrm>
                  <a:off x="3929" y="2282"/>
                  <a:ext cx="2" cy="5"/>
                </a:xfrm>
                <a:custGeom>
                  <a:avLst/>
                  <a:gdLst>
                    <a:gd name="T0" fmla="*/ 0 w 2"/>
                    <a:gd name="T1" fmla="*/ 0 h 6"/>
                    <a:gd name="T2" fmla="*/ 1 w 2"/>
                    <a:gd name="T3" fmla="*/ 2 h 6"/>
                    <a:gd name="T4" fmla="*/ 2 w 2"/>
                    <a:gd name="T5" fmla="*/ 3 h 6"/>
                    <a:gd name="T6" fmla="*/ 2 w 2"/>
                    <a:gd name="T7" fmla="*/ 3 h 6"/>
                    <a:gd name="T8" fmla="*/ 2 w 2"/>
                    <a:gd name="T9" fmla="*/ 3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3" name="Freeform 1870"/>
                <p:cNvSpPr>
                  <a:spLocks/>
                </p:cNvSpPr>
                <p:nvPr/>
              </p:nvSpPr>
              <p:spPr bwMode="auto">
                <a:xfrm>
                  <a:off x="3931" y="2287"/>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4" name="Freeform 1871"/>
                <p:cNvSpPr>
                  <a:spLocks/>
                </p:cNvSpPr>
                <p:nvPr/>
              </p:nvSpPr>
              <p:spPr bwMode="auto">
                <a:xfrm>
                  <a:off x="3933" y="2292"/>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5" name="Freeform 1872"/>
                <p:cNvSpPr>
                  <a:spLocks/>
                </p:cNvSpPr>
                <p:nvPr/>
              </p:nvSpPr>
              <p:spPr bwMode="auto">
                <a:xfrm>
                  <a:off x="3935" y="2295"/>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6" name="Freeform 1873"/>
                <p:cNvSpPr>
                  <a:spLocks/>
                </p:cNvSpPr>
                <p:nvPr/>
              </p:nvSpPr>
              <p:spPr bwMode="auto">
                <a:xfrm>
                  <a:off x="3937" y="2297"/>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7" name="Freeform 1874"/>
                <p:cNvSpPr>
                  <a:spLocks/>
                </p:cNvSpPr>
                <p:nvPr/>
              </p:nvSpPr>
              <p:spPr bwMode="auto">
                <a:xfrm>
                  <a:off x="3939" y="2298"/>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8" name="Freeform 1875"/>
                <p:cNvSpPr>
                  <a:spLocks/>
                </p:cNvSpPr>
                <p:nvPr/>
              </p:nvSpPr>
              <p:spPr bwMode="auto">
                <a:xfrm>
                  <a:off x="3940"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19" name="Freeform 1876"/>
                <p:cNvSpPr>
                  <a:spLocks/>
                </p:cNvSpPr>
                <p:nvPr/>
              </p:nvSpPr>
              <p:spPr bwMode="auto">
                <a:xfrm>
                  <a:off x="3942" y="2299"/>
                  <a:ext cx="6" cy="1"/>
                </a:xfrm>
                <a:custGeom>
                  <a:avLst/>
                  <a:gdLst>
                    <a:gd name="T0" fmla="*/ 0 w 6"/>
                    <a:gd name="T1" fmla="*/ 0 h 1"/>
                    <a:gd name="T2" fmla="*/ 1 w 6"/>
                    <a:gd name="T3" fmla="*/ 1 h 1"/>
                    <a:gd name="T4" fmla="*/ 2 w 6"/>
                    <a:gd name="T5" fmla="*/ 1 h 1"/>
                    <a:gd name="T6" fmla="*/ 2 w 6"/>
                    <a:gd name="T7" fmla="*/ 1 h 1"/>
                    <a:gd name="T8" fmla="*/ 2 w 6"/>
                    <a:gd name="T9" fmla="*/ 1 h 1"/>
                    <a:gd name="T10" fmla="*/ 3 w 6"/>
                    <a:gd name="T11" fmla="*/ 1 h 1"/>
                    <a:gd name="T12" fmla="*/ 4 w 6"/>
                    <a:gd name="T13" fmla="*/ 1 h 1"/>
                    <a:gd name="T14" fmla="*/ 4 w 6"/>
                    <a:gd name="T15" fmla="*/ 1 h 1"/>
                    <a:gd name="T16" fmla="*/ 4 w 6"/>
                    <a:gd name="T17" fmla="*/ 0 h 1"/>
                    <a:gd name="T18" fmla="*/ 5 w 6"/>
                    <a:gd name="T19" fmla="*/ 1 h 1"/>
                    <a:gd name="T20" fmla="*/ 6 w 6"/>
                    <a:gd name="T21" fmla="*/ 1 h 1"/>
                    <a:gd name="T22" fmla="*/ 6 w 6"/>
                    <a:gd name="T23" fmla="*/ 1 h 1"/>
                    <a:gd name="T24" fmla="*/ 6 w 6"/>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1"/>
                      </a:lnTo>
                      <a:lnTo>
                        <a:pt x="2" y="1"/>
                      </a:lnTo>
                      <a:lnTo>
                        <a:pt x="3" y="1"/>
                      </a:lnTo>
                      <a:lnTo>
                        <a:pt x="4" y="1"/>
                      </a:lnTo>
                      <a:lnTo>
                        <a:pt x="4" y="0"/>
                      </a:lnTo>
                      <a:lnTo>
                        <a:pt x="5" y="1"/>
                      </a:lnTo>
                      <a:lnTo>
                        <a:pt x="6"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0" name="Freeform 1877"/>
                <p:cNvSpPr>
                  <a:spLocks/>
                </p:cNvSpPr>
                <p:nvPr/>
              </p:nvSpPr>
              <p:spPr bwMode="auto">
                <a:xfrm>
                  <a:off x="3948"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1" name="Freeform 1878"/>
                <p:cNvSpPr>
                  <a:spLocks/>
                </p:cNvSpPr>
                <p:nvPr/>
              </p:nvSpPr>
              <p:spPr bwMode="auto">
                <a:xfrm>
                  <a:off x="3952" y="2300"/>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2" name="Freeform 1879"/>
                <p:cNvSpPr>
                  <a:spLocks/>
                </p:cNvSpPr>
                <p:nvPr/>
              </p:nvSpPr>
              <p:spPr bwMode="auto">
                <a:xfrm>
                  <a:off x="3954" y="2289"/>
                  <a:ext cx="22" cy="11"/>
                </a:xfrm>
                <a:custGeom>
                  <a:avLst/>
                  <a:gdLst>
                    <a:gd name="T0" fmla="*/ 0 w 23"/>
                    <a:gd name="T1" fmla="*/ 11 h 11"/>
                    <a:gd name="T2" fmla="*/ 1 w 23"/>
                    <a:gd name="T3" fmla="*/ 11 h 11"/>
                    <a:gd name="T4" fmla="*/ 2 w 23"/>
                    <a:gd name="T5" fmla="*/ 11 h 11"/>
                    <a:gd name="T6" fmla="*/ 2 w 23"/>
                    <a:gd name="T7" fmla="*/ 11 h 11"/>
                    <a:gd name="T8" fmla="*/ 2 w 23"/>
                    <a:gd name="T9" fmla="*/ 11 h 11"/>
                    <a:gd name="T10" fmla="*/ 3 w 23"/>
                    <a:gd name="T11" fmla="*/ 11 h 11"/>
                    <a:gd name="T12" fmla="*/ 4 w 23"/>
                    <a:gd name="T13" fmla="*/ 11 h 11"/>
                    <a:gd name="T14" fmla="*/ 4 w 23"/>
                    <a:gd name="T15" fmla="*/ 11 h 11"/>
                    <a:gd name="T16" fmla="*/ 4 w 23"/>
                    <a:gd name="T17" fmla="*/ 11 h 11"/>
                    <a:gd name="T18" fmla="*/ 5 w 23"/>
                    <a:gd name="T19" fmla="*/ 10 h 11"/>
                    <a:gd name="T20" fmla="*/ 6 w 23"/>
                    <a:gd name="T21" fmla="*/ 11 h 11"/>
                    <a:gd name="T22" fmla="*/ 6 w 23"/>
                    <a:gd name="T23" fmla="*/ 11 h 11"/>
                    <a:gd name="T24" fmla="*/ 6 w 23"/>
                    <a:gd name="T25" fmla="*/ 11 h 11"/>
                    <a:gd name="T26" fmla="*/ 7 w 23"/>
                    <a:gd name="T27" fmla="*/ 10 h 11"/>
                    <a:gd name="T28" fmla="*/ 8 w 23"/>
                    <a:gd name="T29" fmla="*/ 10 h 11"/>
                    <a:gd name="T30" fmla="*/ 8 w 23"/>
                    <a:gd name="T31" fmla="*/ 10 h 11"/>
                    <a:gd name="T32" fmla="*/ 8 w 23"/>
                    <a:gd name="T33" fmla="*/ 10 h 11"/>
                    <a:gd name="T34" fmla="*/ 9 w 23"/>
                    <a:gd name="T35" fmla="*/ 10 h 11"/>
                    <a:gd name="T36" fmla="*/ 10 w 23"/>
                    <a:gd name="T37" fmla="*/ 9 h 11"/>
                    <a:gd name="T38" fmla="*/ 10 w 23"/>
                    <a:gd name="T39" fmla="*/ 9 h 11"/>
                    <a:gd name="T40" fmla="*/ 10 w 23"/>
                    <a:gd name="T41" fmla="*/ 9 h 11"/>
                    <a:gd name="T42" fmla="*/ 11 w 23"/>
                    <a:gd name="T43" fmla="*/ 9 h 11"/>
                    <a:gd name="T44" fmla="*/ 11 w 23"/>
                    <a:gd name="T45" fmla="*/ 8 h 11"/>
                    <a:gd name="T46" fmla="*/ 11 w 23"/>
                    <a:gd name="T47" fmla="*/ 8 h 11"/>
                    <a:gd name="T48" fmla="*/ 11 w 23"/>
                    <a:gd name="T49" fmla="*/ 8 h 11"/>
                    <a:gd name="T50" fmla="*/ 11 w 23"/>
                    <a:gd name="T51" fmla="*/ 7 h 11"/>
                    <a:gd name="T52" fmla="*/ 11 w 23"/>
                    <a:gd name="T53" fmla="*/ 7 h 11"/>
                    <a:gd name="T54" fmla="*/ 11 w 23"/>
                    <a:gd name="T55" fmla="*/ 7 h 11"/>
                    <a:gd name="T56" fmla="*/ 11 w 23"/>
                    <a:gd name="T57" fmla="*/ 6 h 11"/>
                    <a:gd name="T58" fmla="*/ 11 w 23"/>
                    <a:gd name="T59" fmla="*/ 5 h 11"/>
                    <a:gd name="T60" fmla="*/ 11 w 23"/>
                    <a:gd name="T61" fmla="*/ 5 h 11"/>
                    <a:gd name="T62" fmla="*/ 11 w 23"/>
                    <a:gd name="T63" fmla="*/ 5 h 11"/>
                    <a:gd name="T64" fmla="*/ 11 w 23"/>
                    <a:gd name="T65" fmla="*/ 4 h 11"/>
                    <a:gd name="T66" fmla="*/ 11 w 23"/>
                    <a:gd name="T67" fmla="*/ 3 h 11"/>
                    <a:gd name="T68" fmla="*/ 11 w 23"/>
                    <a:gd name="T69" fmla="*/ 3 h 11"/>
                    <a:gd name="T70" fmla="*/ 11 w 23"/>
                    <a:gd name="T71" fmla="*/ 3 h 11"/>
                    <a:gd name="T72" fmla="*/ 11 w 23"/>
                    <a:gd name="T73" fmla="*/ 2 h 11"/>
                    <a:gd name="T74" fmla="*/ 11 w 23"/>
                    <a:gd name="T75" fmla="*/ 1 h 11"/>
                    <a:gd name="T76" fmla="*/ 11 w 23"/>
                    <a:gd name="T77" fmla="*/ 1 h 11"/>
                    <a:gd name="T78" fmla="*/ 11 w 23"/>
                    <a:gd name="T79" fmla="*/ 1 h 11"/>
                    <a:gd name="T80" fmla="*/ 11 w 23"/>
                    <a:gd name="T81" fmla="*/ 0 h 11"/>
                    <a:gd name="T82" fmla="*/ 12 w 23"/>
                    <a:gd name="T83" fmla="*/ 0 h 11"/>
                    <a:gd name="T84" fmla="*/ 12 w 23"/>
                    <a:gd name="T85" fmla="*/ 0 h 11"/>
                    <a:gd name="T86" fmla="*/ 12 w 23"/>
                    <a:gd name="T87" fmla="*/ 0 h 11"/>
                    <a:gd name="T88" fmla="*/ 13 w 23"/>
                    <a:gd name="T89" fmla="*/ 0 h 11"/>
                    <a:gd name="T90" fmla="*/ 14 w 23"/>
                    <a:gd name="T91" fmla="*/ 0 h 11"/>
                    <a:gd name="T92" fmla="*/ 14 w 23"/>
                    <a:gd name="T93" fmla="*/ 0 h 11"/>
                    <a:gd name="T94" fmla="*/ 14 w 23"/>
                    <a:gd name="T95" fmla="*/ 0 h 11"/>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0" t="0" r="r" b="b"/>
                  <a:pathLst>
                    <a:path w="23" h="11">
                      <a:moveTo>
                        <a:pt x="0" y="11"/>
                      </a:moveTo>
                      <a:lnTo>
                        <a:pt x="1" y="11"/>
                      </a:lnTo>
                      <a:lnTo>
                        <a:pt x="2" y="11"/>
                      </a:lnTo>
                      <a:lnTo>
                        <a:pt x="3" y="11"/>
                      </a:lnTo>
                      <a:lnTo>
                        <a:pt x="4" y="11"/>
                      </a:lnTo>
                      <a:lnTo>
                        <a:pt x="5" y="10"/>
                      </a:lnTo>
                      <a:lnTo>
                        <a:pt x="6" y="11"/>
                      </a:lnTo>
                      <a:lnTo>
                        <a:pt x="7" y="10"/>
                      </a:lnTo>
                      <a:lnTo>
                        <a:pt x="8" y="10"/>
                      </a:lnTo>
                      <a:lnTo>
                        <a:pt x="9" y="10"/>
                      </a:lnTo>
                      <a:lnTo>
                        <a:pt x="10" y="9"/>
                      </a:lnTo>
                      <a:lnTo>
                        <a:pt x="11" y="9"/>
                      </a:lnTo>
                      <a:lnTo>
                        <a:pt x="12" y="8"/>
                      </a:lnTo>
                      <a:lnTo>
                        <a:pt x="13" y="7"/>
                      </a:lnTo>
                      <a:lnTo>
                        <a:pt x="14" y="7"/>
                      </a:lnTo>
                      <a:lnTo>
                        <a:pt x="14" y="6"/>
                      </a:lnTo>
                      <a:lnTo>
                        <a:pt x="15" y="5"/>
                      </a:lnTo>
                      <a:lnTo>
                        <a:pt x="16" y="5"/>
                      </a:lnTo>
                      <a:lnTo>
                        <a:pt x="16" y="4"/>
                      </a:lnTo>
                      <a:lnTo>
                        <a:pt x="17" y="3"/>
                      </a:lnTo>
                      <a:lnTo>
                        <a:pt x="18" y="2"/>
                      </a:lnTo>
                      <a:lnTo>
                        <a:pt x="19" y="1"/>
                      </a:lnTo>
                      <a:lnTo>
                        <a:pt x="20" y="0"/>
                      </a:lnTo>
                      <a:lnTo>
                        <a:pt x="21" y="0"/>
                      </a:lnTo>
                      <a:lnTo>
                        <a:pt x="22" y="0"/>
                      </a:lnTo>
                      <a:lnTo>
                        <a:pt x="2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3" name="Freeform 1880"/>
                <p:cNvSpPr>
                  <a:spLocks/>
                </p:cNvSpPr>
                <p:nvPr/>
              </p:nvSpPr>
              <p:spPr bwMode="auto">
                <a:xfrm>
                  <a:off x="3976" y="2289"/>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4" name="Freeform 1881"/>
                <p:cNvSpPr>
                  <a:spLocks/>
                </p:cNvSpPr>
                <p:nvPr/>
              </p:nvSpPr>
              <p:spPr bwMode="auto">
                <a:xfrm>
                  <a:off x="3978" y="2290"/>
                  <a:ext cx="2" cy="3"/>
                </a:xfrm>
                <a:custGeom>
                  <a:avLst/>
                  <a:gdLst>
                    <a:gd name="T0" fmla="*/ 0 w 2"/>
                    <a:gd name="T1" fmla="*/ 0 h 3"/>
                    <a:gd name="T2" fmla="*/ 1 w 2"/>
                    <a:gd name="T3" fmla="*/ 1 h 3"/>
                    <a:gd name="T4" fmla="*/ 2 w 2"/>
                    <a:gd name="T5" fmla="*/ 2 h 3"/>
                    <a:gd name="T6" fmla="*/ 2 w 2"/>
                    <a:gd name="T7" fmla="*/ 3 h 3"/>
                    <a:gd name="T8" fmla="*/ 2 w 2"/>
                    <a:gd name="T9" fmla="*/ 2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5" name="Freeform 1882"/>
                <p:cNvSpPr>
                  <a:spLocks/>
                </p:cNvSpPr>
                <p:nvPr/>
              </p:nvSpPr>
              <p:spPr bwMode="auto">
                <a:xfrm>
                  <a:off x="3980" y="2293"/>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6" name="Freeform 1883"/>
                <p:cNvSpPr>
                  <a:spLocks/>
                </p:cNvSpPr>
                <p:nvPr/>
              </p:nvSpPr>
              <p:spPr bwMode="auto">
                <a:xfrm>
                  <a:off x="3982" y="2295"/>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7" name="Freeform 1884"/>
                <p:cNvSpPr>
                  <a:spLocks/>
                </p:cNvSpPr>
                <p:nvPr/>
              </p:nvSpPr>
              <p:spPr bwMode="auto">
                <a:xfrm>
                  <a:off x="3984" y="2297"/>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8" name="Freeform 1885"/>
                <p:cNvSpPr>
                  <a:spLocks/>
                </p:cNvSpPr>
                <p:nvPr/>
              </p:nvSpPr>
              <p:spPr bwMode="auto">
                <a:xfrm>
                  <a:off x="3985" y="2298"/>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29" name="Freeform 1886"/>
                <p:cNvSpPr>
                  <a:spLocks/>
                </p:cNvSpPr>
                <p:nvPr/>
              </p:nvSpPr>
              <p:spPr bwMode="auto">
                <a:xfrm>
                  <a:off x="3987"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0" name="Freeform 1887"/>
                <p:cNvSpPr>
                  <a:spLocks/>
                </p:cNvSpPr>
                <p:nvPr/>
              </p:nvSpPr>
              <p:spPr bwMode="auto">
                <a:xfrm>
                  <a:off x="3989" y="2299"/>
                  <a:ext cx="8" cy="1"/>
                </a:xfrm>
                <a:custGeom>
                  <a:avLst/>
                  <a:gdLst>
                    <a:gd name="T0" fmla="*/ 0 w 8"/>
                    <a:gd name="T1" fmla="*/ 0 h 1"/>
                    <a:gd name="T2" fmla="*/ 1 w 8"/>
                    <a:gd name="T3" fmla="*/ 0 h 1"/>
                    <a:gd name="T4" fmla="*/ 2 w 8"/>
                    <a:gd name="T5" fmla="*/ 1 h 1"/>
                    <a:gd name="T6" fmla="*/ 2 w 8"/>
                    <a:gd name="T7" fmla="*/ 1 h 1"/>
                    <a:gd name="T8" fmla="*/ 2 w 8"/>
                    <a:gd name="T9" fmla="*/ 1 h 1"/>
                    <a:gd name="T10" fmla="*/ 3 w 8"/>
                    <a:gd name="T11" fmla="*/ 1 h 1"/>
                    <a:gd name="T12" fmla="*/ 4 w 8"/>
                    <a:gd name="T13" fmla="*/ 1 h 1"/>
                    <a:gd name="T14" fmla="*/ 4 w 8"/>
                    <a:gd name="T15" fmla="*/ 1 h 1"/>
                    <a:gd name="T16" fmla="*/ 4 w 8"/>
                    <a:gd name="T17" fmla="*/ 1 h 1"/>
                    <a:gd name="T18" fmla="*/ 5 w 8"/>
                    <a:gd name="T19" fmla="*/ 1 h 1"/>
                    <a:gd name="T20" fmla="*/ 6 w 8"/>
                    <a:gd name="T21" fmla="*/ 1 h 1"/>
                    <a:gd name="T22" fmla="*/ 6 w 8"/>
                    <a:gd name="T23" fmla="*/ 1 h 1"/>
                    <a:gd name="T24" fmla="*/ 6 w 8"/>
                    <a:gd name="T25" fmla="*/ 1 h 1"/>
                    <a:gd name="T26" fmla="*/ 7 w 8"/>
                    <a:gd name="T27" fmla="*/ 1 h 1"/>
                    <a:gd name="T28" fmla="*/ 8 w 8"/>
                    <a:gd name="T29" fmla="*/ 1 h 1"/>
                    <a:gd name="T30" fmla="*/ 8 w 8"/>
                    <a:gd name="T31" fmla="*/ 1 h 1"/>
                    <a:gd name="T32" fmla="*/ 8 w 8"/>
                    <a:gd name="T33" fmla="*/ 1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1"/>
                      </a:lnTo>
                      <a:lnTo>
                        <a:pt x="3" y="1"/>
                      </a:lnTo>
                      <a:lnTo>
                        <a:pt x="4" y="1"/>
                      </a:lnTo>
                      <a:lnTo>
                        <a:pt x="5" y="1"/>
                      </a:lnTo>
                      <a:lnTo>
                        <a:pt x="6" y="1"/>
                      </a:lnTo>
                      <a:lnTo>
                        <a:pt x="7" y="1"/>
                      </a:lnTo>
                      <a:lnTo>
                        <a:pt x="8"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1" name="Freeform 1888"/>
                <p:cNvSpPr>
                  <a:spLocks/>
                </p:cNvSpPr>
                <p:nvPr/>
              </p:nvSpPr>
              <p:spPr bwMode="auto">
                <a:xfrm>
                  <a:off x="3997" y="2300"/>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2" name="Freeform 1889"/>
                <p:cNvSpPr>
                  <a:spLocks/>
                </p:cNvSpPr>
                <p:nvPr/>
              </p:nvSpPr>
              <p:spPr bwMode="auto">
                <a:xfrm>
                  <a:off x="4000" y="2300"/>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3" name="Freeform 1890"/>
                <p:cNvSpPr>
                  <a:spLocks/>
                </p:cNvSpPr>
                <p:nvPr/>
              </p:nvSpPr>
              <p:spPr bwMode="auto">
                <a:xfrm>
                  <a:off x="4005" y="2296"/>
                  <a:ext cx="29" cy="4"/>
                </a:xfrm>
                <a:custGeom>
                  <a:avLst/>
                  <a:gdLst>
                    <a:gd name="T0" fmla="*/ 0 w 30"/>
                    <a:gd name="T1" fmla="*/ 4 h 4"/>
                    <a:gd name="T2" fmla="*/ 1 w 30"/>
                    <a:gd name="T3" fmla="*/ 4 h 4"/>
                    <a:gd name="T4" fmla="*/ 2 w 30"/>
                    <a:gd name="T5" fmla="*/ 4 h 4"/>
                    <a:gd name="T6" fmla="*/ 2 w 30"/>
                    <a:gd name="T7" fmla="*/ 4 h 4"/>
                    <a:gd name="T8" fmla="*/ 2 w 30"/>
                    <a:gd name="T9" fmla="*/ 4 h 4"/>
                    <a:gd name="T10" fmla="*/ 3 w 30"/>
                    <a:gd name="T11" fmla="*/ 4 h 4"/>
                    <a:gd name="T12" fmla="*/ 4 w 30"/>
                    <a:gd name="T13" fmla="*/ 4 h 4"/>
                    <a:gd name="T14" fmla="*/ 4 w 30"/>
                    <a:gd name="T15" fmla="*/ 4 h 4"/>
                    <a:gd name="T16" fmla="*/ 4 w 30"/>
                    <a:gd name="T17" fmla="*/ 4 h 4"/>
                    <a:gd name="T18" fmla="*/ 5 w 30"/>
                    <a:gd name="T19" fmla="*/ 4 h 4"/>
                    <a:gd name="T20" fmla="*/ 6 w 30"/>
                    <a:gd name="T21" fmla="*/ 4 h 4"/>
                    <a:gd name="T22" fmla="*/ 6 w 30"/>
                    <a:gd name="T23" fmla="*/ 4 h 4"/>
                    <a:gd name="T24" fmla="*/ 6 w 30"/>
                    <a:gd name="T25" fmla="*/ 4 h 4"/>
                    <a:gd name="T26" fmla="*/ 7 w 30"/>
                    <a:gd name="T27" fmla="*/ 4 h 4"/>
                    <a:gd name="T28" fmla="*/ 8 w 30"/>
                    <a:gd name="T29" fmla="*/ 4 h 4"/>
                    <a:gd name="T30" fmla="*/ 8 w 30"/>
                    <a:gd name="T31" fmla="*/ 4 h 4"/>
                    <a:gd name="T32" fmla="*/ 8 w 30"/>
                    <a:gd name="T33" fmla="*/ 4 h 4"/>
                    <a:gd name="T34" fmla="*/ 9 w 30"/>
                    <a:gd name="T35" fmla="*/ 4 h 4"/>
                    <a:gd name="T36" fmla="*/ 9 w 30"/>
                    <a:gd name="T37" fmla="*/ 4 h 4"/>
                    <a:gd name="T38" fmla="*/ 9 w 30"/>
                    <a:gd name="T39" fmla="*/ 4 h 4"/>
                    <a:gd name="T40" fmla="*/ 10 w 30"/>
                    <a:gd name="T41" fmla="*/ 4 h 4"/>
                    <a:gd name="T42" fmla="*/ 11 w 30"/>
                    <a:gd name="T43" fmla="*/ 4 h 4"/>
                    <a:gd name="T44" fmla="*/ 11 w 30"/>
                    <a:gd name="T45" fmla="*/ 4 h 4"/>
                    <a:gd name="T46" fmla="*/ 11 w 30"/>
                    <a:gd name="T47" fmla="*/ 4 h 4"/>
                    <a:gd name="T48" fmla="*/ 12 w 30"/>
                    <a:gd name="T49" fmla="*/ 4 h 4"/>
                    <a:gd name="T50" fmla="*/ 13 w 30"/>
                    <a:gd name="T51" fmla="*/ 4 h 4"/>
                    <a:gd name="T52" fmla="*/ 13 w 30"/>
                    <a:gd name="T53" fmla="*/ 4 h 4"/>
                    <a:gd name="T54" fmla="*/ 13 w 30"/>
                    <a:gd name="T55" fmla="*/ 4 h 4"/>
                    <a:gd name="T56" fmla="*/ 14 w 30"/>
                    <a:gd name="T57" fmla="*/ 4 h 4"/>
                    <a:gd name="T58" fmla="*/ 15 w 30"/>
                    <a:gd name="T59" fmla="*/ 4 h 4"/>
                    <a:gd name="T60" fmla="*/ 15 w 30"/>
                    <a:gd name="T61" fmla="*/ 4 h 4"/>
                    <a:gd name="T62" fmla="*/ 15 w 30"/>
                    <a:gd name="T63" fmla="*/ 4 h 4"/>
                    <a:gd name="T64" fmla="*/ 15 w 30"/>
                    <a:gd name="T65" fmla="*/ 4 h 4"/>
                    <a:gd name="T66" fmla="*/ 15 w 30"/>
                    <a:gd name="T67" fmla="*/ 4 h 4"/>
                    <a:gd name="T68" fmla="*/ 15 w 30"/>
                    <a:gd name="T69" fmla="*/ 4 h 4"/>
                    <a:gd name="T70" fmla="*/ 15 w 30"/>
                    <a:gd name="T71" fmla="*/ 3 h 4"/>
                    <a:gd name="T72" fmla="*/ 15 w 30"/>
                    <a:gd name="T73" fmla="*/ 3 h 4"/>
                    <a:gd name="T74" fmla="*/ 15 w 30"/>
                    <a:gd name="T75" fmla="*/ 3 h 4"/>
                    <a:gd name="T76" fmla="*/ 15 w 30"/>
                    <a:gd name="T77" fmla="*/ 3 h 4"/>
                    <a:gd name="T78" fmla="*/ 15 w 30"/>
                    <a:gd name="T79" fmla="*/ 3 h 4"/>
                    <a:gd name="T80" fmla="*/ 15 w 30"/>
                    <a:gd name="T81" fmla="*/ 3 h 4"/>
                    <a:gd name="T82" fmla="*/ 15 w 30"/>
                    <a:gd name="T83" fmla="*/ 3 h 4"/>
                    <a:gd name="T84" fmla="*/ 15 w 30"/>
                    <a:gd name="T85" fmla="*/ 3 h 4"/>
                    <a:gd name="T86" fmla="*/ 15 w 30"/>
                    <a:gd name="T87" fmla="*/ 2 h 4"/>
                    <a:gd name="T88" fmla="*/ 15 w 30"/>
                    <a:gd name="T89" fmla="*/ 2 h 4"/>
                    <a:gd name="T90" fmla="*/ 15 w 30"/>
                    <a:gd name="T91" fmla="*/ 2 h 4"/>
                    <a:gd name="T92" fmla="*/ 15 w 30"/>
                    <a:gd name="T93" fmla="*/ 2 h 4"/>
                    <a:gd name="T94" fmla="*/ 15 w 30"/>
                    <a:gd name="T95" fmla="*/ 2 h 4"/>
                    <a:gd name="T96" fmla="*/ 15 w 30"/>
                    <a:gd name="T97" fmla="*/ 1 h 4"/>
                    <a:gd name="T98" fmla="*/ 15 w 30"/>
                    <a:gd name="T99" fmla="*/ 1 h 4"/>
                    <a:gd name="T100" fmla="*/ 15 w 30"/>
                    <a:gd name="T101" fmla="*/ 1 h 4"/>
                    <a:gd name="T102" fmla="*/ 16 w 30"/>
                    <a:gd name="T103" fmla="*/ 1 h 4"/>
                    <a:gd name="T104" fmla="*/ 17 w 30"/>
                    <a:gd name="T105" fmla="*/ 1 h 4"/>
                    <a:gd name="T106" fmla="*/ 17 w 30"/>
                    <a:gd name="T107" fmla="*/ 1 h 4"/>
                    <a:gd name="T108" fmla="*/ 17 w 30"/>
                    <a:gd name="T109" fmla="*/ 0 h 4"/>
                    <a:gd name="T110" fmla="*/ 18 w 30"/>
                    <a:gd name="T111" fmla="*/ 0 h 4"/>
                    <a:gd name="T112" fmla="*/ 19 w 30"/>
                    <a:gd name="T113" fmla="*/ 0 h 4"/>
                    <a:gd name="T114" fmla="*/ 19 w 30"/>
                    <a:gd name="T115" fmla="*/ 0 h 4"/>
                    <a:gd name="T116" fmla="*/ 19 w 30"/>
                    <a:gd name="T117" fmla="*/ 0 h 4"/>
                    <a:gd name="T118" fmla="*/ 20 w 30"/>
                    <a:gd name="T119" fmla="*/ 0 h 4"/>
                    <a:gd name="T120" fmla="*/ 21 w 30"/>
                    <a:gd name="T121" fmla="*/ 0 h 4"/>
                    <a:gd name="T122" fmla="*/ 21 w 30"/>
                    <a:gd name="T123" fmla="*/ 0 h 4"/>
                    <a:gd name="T124" fmla="*/ 21 w 30"/>
                    <a:gd name="T125" fmla="*/ 0 h 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0" h="4">
                      <a:moveTo>
                        <a:pt x="0" y="4"/>
                      </a:moveTo>
                      <a:lnTo>
                        <a:pt x="1" y="4"/>
                      </a:lnTo>
                      <a:lnTo>
                        <a:pt x="2" y="4"/>
                      </a:lnTo>
                      <a:lnTo>
                        <a:pt x="3" y="4"/>
                      </a:lnTo>
                      <a:lnTo>
                        <a:pt x="4" y="4"/>
                      </a:lnTo>
                      <a:lnTo>
                        <a:pt x="5" y="4"/>
                      </a:lnTo>
                      <a:lnTo>
                        <a:pt x="6" y="4"/>
                      </a:lnTo>
                      <a:lnTo>
                        <a:pt x="7" y="4"/>
                      </a:lnTo>
                      <a:lnTo>
                        <a:pt x="8" y="4"/>
                      </a:lnTo>
                      <a:lnTo>
                        <a:pt x="9" y="4"/>
                      </a:lnTo>
                      <a:lnTo>
                        <a:pt x="10" y="4"/>
                      </a:lnTo>
                      <a:lnTo>
                        <a:pt x="11" y="4"/>
                      </a:lnTo>
                      <a:lnTo>
                        <a:pt x="12" y="4"/>
                      </a:lnTo>
                      <a:lnTo>
                        <a:pt x="13" y="4"/>
                      </a:lnTo>
                      <a:lnTo>
                        <a:pt x="14" y="4"/>
                      </a:lnTo>
                      <a:lnTo>
                        <a:pt x="15" y="4"/>
                      </a:lnTo>
                      <a:lnTo>
                        <a:pt x="16" y="4"/>
                      </a:lnTo>
                      <a:lnTo>
                        <a:pt x="17" y="4"/>
                      </a:lnTo>
                      <a:lnTo>
                        <a:pt x="17" y="3"/>
                      </a:lnTo>
                      <a:lnTo>
                        <a:pt x="18" y="3"/>
                      </a:lnTo>
                      <a:lnTo>
                        <a:pt x="19" y="3"/>
                      </a:lnTo>
                      <a:lnTo>
                        <a:pt x="20" y="3"/>
                      </a:lnTo>
                      <a:lnTo>
                        <a:pt x="21" y="3"/>
                      </a:lnTo>
                      <a:lnTo>
                        <a:pt x="21" y="2"/>
                      </a:lnTo>
                      <a:lnTo>
                        <a:pt x="22" y="2"/>
                      </a:lnTo>
                      <a:lnTo>
                        <a:pt x="23" y="2"/>
                      </a:lnTo>
                      <a:lnTo>
                        <a:pt x="24" y="1"/>
                      </a:lnTo>
                      <a:lnTo>
                        <a:pt x="25" y="1"/>
                      </a:lnTo>
                      <a:lnTo>
                        <a:pt x="26" y="1"/>
                      </a:lnTo>
                      <a:lnTo>
                        <a:pt x="26" y="0"/>
                      </a:lnTo>
                      <a:lnTo>
                        <a:pt x="27" y="0"/>
                      </a:lnTo>
                      <a:lnTo>
                        <a:pt x="28" y="0"/>
                      </a:lnTo>
                      <a:lnTo>
                        <a:pt x="29" y="0"/>
                      </a:lnTo>
                      <a:lnTo>
                        <a:pt x="3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4" name="Freeform 1891"/>
                <p:cNvSpPr>
                  <a:spLocks/>
                </p:cNvSpPr>
                <p:nvPr/>
              </p:nvSpPr>
              <p:spPr bwMode="auto">
                <a:xfrm>
                  <a:off x="4034" y="2296"/>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5" name="Freeform 1892"/>
                <p:cNvSpPr>
                  <a:spLocks/>
                </p:cNvSpPr>
                <p:nvPr/>
              </p:nvSpPr>
              <p:spPr bwMode="auto">
                <a:xfrm>
                  <a:off x="4036" y="2296"/>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6" name="Freeform 1893"/>
                <p:cNvSpPr>
                  <a:spLocks/>
                </p:cNvSpPr>
                <p:nvPr/>
              </p:nvSpPr>
              <p:spPr bwMode="auto">
                <a:xfrm>
                  <a:off x="4038" y="229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7" name="Freeform 1894"/>
                <p:cNvSpPr>
                  <a:spLocks/>
                </p:cNvSpPr>
                <p:nvPr/>
              </p:nvSpPr>
              <p:spPr bwMode="auto">
                <a:xfrm>
                  <a:off x="4040" y="229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8" name="Freeform 1895"/>
                <p:cNvSpPr>
                  <a:spLocks/>
                </p:cNvSpPr>
                <p:nvPr/>
              </p:nvSpPr>
              <p:spPr bwMode="auto">
                <a:xfrm>
                  <a:off x="4042" y="2298"/>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39" name="Freeform 1896"/>
                <p:cNvSpPr>
                  <a:spLocks/>
                </p:cNvSpPr>
                <p:nvPr/>
              </p:nvSpPr>
              <p:spPr bwMode="auto">
                <a:xfrm>
                  <a:off x="4043" y="229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0" name="Freeform 1897"/>
                <p:cNvSpPr>
                  <a:spLocks/>
                </p:cNvSpPr>
                <p:nvPr/>
              </p:nvSpPr>
              <p:spPr bwMode="auto">
                <a:xfrm>
                  <a:off x="4045" y="2222"/>
                  <a:ext cx="24" cy="78"/>
                </a:xfrm>
                <a:custGeom>
                  <a:avLst/>
                  <a:gdLst>
                    <a:gd name="T0" fmla="*/ 0 w 25"/>
                    <a:gd name="T1" fmla="*/ 57 h 81"/>
                    <a:gd name="T2" fmla="*/ 1 w 25"/>
                    <a:gd name="T3" fmla="*/ 57 h 81"/>
                    <a:gd name="T4" fmla="*/ 2 w 25"/>
                    <a:gd name="T5" fmla="*/ 58 h 81"/>
                    <a:gd name="T6" fmla="*/ 2 w 25"/>
                    <a:gd name="T7" fmla="*/ 58 h 81"/>
                    <a:gd name="T8" fmla="*/ 2 w 25"/>
                    <a:gd name="T9" fmla="*/ 58 h 81"/>
                    <a:gd name="T10" fmla="*/ 3 w 25"/>
                    <a:gd name="T11" fmla="*/ 58 h 81"/>
                    <a:gd name="T12" fmla="*/ 4 w 25"/>
                    <a:gd name="T13" fmla="*/ 58 h 81"/>
                    <a:gd name="T14" fmla="*/ 4 w 25"/>
                    <a:gd name="T15" fmla="*/ 58 h 81"/>
                    <a:gd name="T16" fmla="*/ 4 w 25"/>
                    <a:gd name="T17" fmla="*/ 58 h 81"/>
                    <a:gd name="T18" fmla="*/ 5 w 25"/>
                    <a:gd name="T19" fmla="*/ 58 h 81"/>
                    <a:gd name="T20" fmla="*/ 6 w 25"/>
                    <a:gd name="T21" fmla="*/ 57 h 81"/>
                    <a:gd name="T22" fmla="*/ 6 w 25"/>
                    <a:gd name="T23" fmla="*/ 57 h 81"/>
                    <a:gd name="T24" fmla="*/ 6 w 25"/>
                    <a:gd name="T25" fmla="*/ 57 h 81"/>
                    <a:gd name="T26" fmla="*/ 7 w 25"/>
                    <a:gd name="T27" fmla="*/ 57 h 81"/>
                    <a:gd name="T28" fmla="*/ 8 w 25"/>
                    <a:gd name="T29" fmla="*/ 57 h 81"/>
                    <a:gd name="T30" fmla="*/ 8 w 25"/>
                    <a:gd name="T31" fmla="*/ 57 h 81"/>
                    <a:gd name="T32" fmla="*/ 8 w 25"/>
                    <a:gd name="T33" fmla="*/ 57 h 81"/>
                    <a:gd name="T34" fmla="*/ 9 w 25"/>
                    <a:gd name="T35" fmla="*/ 56 h 81"/>
                    <a:gd name="T36" fmla="*/ 10 w 25"/>
                    <a:gd name="T37" fmla="*/ 55 h 81"/>
                    <a:gd name="T38" fmla="*/ 10 w 25"/>
                    <a:gd name="T39" fmla="*/ 55 h 81"/>
                    <a:gd name="T40" fmla="*/ 10 w 25"/>
                    <a:gd name="T41" fmla="*/ 55 h 81"/>
                    <a:gd name="T42" fmla="*/ 11 w 25"/>
                    <a:gd name="T43" fmla="*/ 54 h 81"/>
                    <a:gd name="T44" fmla="*/ 12 w 25"/>
                    <a:gd name="T45" fmla="*/ 53 h 81"/>
                    <a:gd name="T46" fmla="*/ 12 w 25"/>
                    <a:gd name="T47" fmla="*/ 53 h 81"/>
                    <a:gd name="T48" fmla="*/ 12 w 25"/>
                    <a:gd name="T49" fmla="*/ 52 h 81"/>
                    <a:gd name="T50" fmla="*/ 12 w 25"/>
                    <a:gd name="T51" fmla="*/ 51 h 81"/>
                    <a:gd name="T52" fmla="*/ 12 w 25"/>
                    <a:gd name="T53" fmla="*/ 51 h 81"/>
                    <a:gd name="T54" fmla="*/ 12 w 25"/>
                    <a:gd name="T55" fmla="*/ 49 h 81"/>
                    <a:gd name="T56" fmla="*/ 12 w 25"/>
                    <a:gd name="T57" fmla="*/ 46 h 81"/>
                    <a:gd name="T58" fmla="*/ 12 w 25"/>
                    <a:gd name="T59" fmla="*/ 43 h 81"/>
                    <a:gd name="T60" fmla="*/ 12 w 25"/>
                    <a:gd name="T61" fmla="*/ 43 h 81"/>
                    <a:gd name="T62" fmla="*/ 12 w 25"/>
                    <a:gd name="T63" fmla="*/ 39 h 81"/>
                    <a:gd name="T64" fmla="*/ 12 w 25"/>
                    <a:gd name="T65" fmla="*/ 37 h 81"/>
                    <a:gd name="T66" fmla="*/ 12 w 25"/>
                    <a:gd name="T67" fmla="*/ 35 h 81"/>
                    <a:gd name="T68" fmla="*/ 12 w 25"/>
                    <a:gd name="T69" fmla="*/ 35 h 81"/>
                    <a:gd name="T70" fmla="*/ 12 w 25"/>
                    <a:gd name="T71" fmla="*/ 32 h 81"/>
                    <a:gd name="T72" fmla="*/ 12 w 25"/>
                    <a:gd name="T73" fmla="*/ 29 h 81"/>
                    <a:gd name="T74" fmla="*/ 12 w 25"/>
                    <a:gd name="T75" fmla="*/ 24 h 81"/>
                    <a:gd name="T76" fmla="*/ 12 w 25"/>
                    <a:gd name="T77" fmla="*/ 24 h 81"/>
                    <a:gd name="T78" fmla="*/ 12 w 25"/>
                    <a:gd name="T79" fmla="*/ 19 h 81"/>
                    <a:gd name="T80" fmla="*/ 12 w 25"/>
                    <a:gd name="T81" fmla="*/ 14 h 81"/>
                    <a:gd name="T82" fmla="*/ 12 w 25"/>
                    <a:gd name="T83" fmla="*/ 13 h 81"/>
                    <a:gd name="T84" fmla="*/ 12 w 25"/>
                    <a:gd name="T85" fmla="*/ 13 h 81"/>
                    <a:gd name="T86" fmla="*/ 12 w 25"/>
                    <a:gd name="T87" fmla="*/ 13 h 81"/>
                    <a:gd name="T88" fmla="*/ 13 w 25"/>
                    <a:gd name="T89" fmla="*/ 9 h 81"/>
                    <a:gd name="T90" fmla="*/ 14 w 25"/>
                    <a:gd name="T91" fmla="*/ 6 h 81"/>
                    <a:gd name="T92" fmla="*/ 14 w 25"/>
                    <a:gd name="T93" fmla="*/ 6 h 81"/>
                    <a:gd name="T94" fmla="*/ 14 w 25"/>
                    <a:gd name="T95" fmla="*/ 3 h 81"/>
                    <a:gd name="T96" fmla="*/ 15 w 25"/>
                    <a:gd name="T97" fmla="*/ 1 h 81"/>
                    <a:gd name="T98" fmla="*/ 16 w 25"/>
                    <a:gd name="T99" fmla="*/ 0 h 81"/>
                    <a:gd name="T100" fmla="*/ 16 w 25"/>
                    <a:gd name="T101" fmla="*/ 0 h 81"/>
                    <a:gd name="T102" fmla="*/ 16 w 25"/>
                    <a:gd name="T103" fmla="*/ 0 h 81"/>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 h="81">
                      <a:moveTo>
                        <a:pt x="0" y="80"/>
                      </a:moveTo>
                      <a:lnTo>
                        <a:pt x="1" y="80"/>
                      </a:lnTo>
                      <a:lnTo>
                        <a:pt x="2" y="81"/>
                      </a:lnTo>
                      <a:lnTo>
                        <a:pt x="3" y="81"/>
                      </a:lnTo>
                      <a:lnTo>
                        <a:pt x="4" y="81"/>
                      </a:lnTo>
                      <a:lnTo>
                        <a:pt x="5" y="81"/>
                      </a:lnTo>
                      <a:lnTo>
                        <a:pt x="6" y="80"/>
                      </a:lnTo>
                      <a:lnTo>
                        <a:pt x="7" y="80"/>
                      </a:lnTo>
                      <a:lnTo>
                        <a:pt x="8" y="79"/>
                      </a:lnTo>
                      <a:lnTo>
                        <a:pt x="9" y="78"/>
                      </a:lnTo>
                      <a:lnTo>
                        <a:pt x="10" y="77"/>
                      </a:lnTo>
                      <a:lnTo>
                        <a:pt x="10" y="76"/>
                      </a:lnTo>
                      <a:lnTo>
                        <a:pt x="11" y="75"/>
                      </a:lnTo>
                      <a:lnTo>
                        <a:pt x="12" y="74"/>
                      </a:lnTo>
                      <a:lnTo>
                        <a:pt x="12" y="72"/>
                      </a:lnTo>
                      <a:lnTo>
                        <a:pt x="13" y="70"/>
                      </a:lnTo>
                      <a:lnTo>
                        <a:pt x="13" y="67"/>
                      </a:lnTo>
                      <a:lnTo>
                        <a:pt x="14" y="64"/>
                      </a:lnTo>
                      <a:lnTo>
                        <a:pt x="15" y="61"/>
                      </a:lnTo>
                      <a:lnTo>
                        <a:pt x="15" y="57"/>
                      </a:lnTo>
                      <a:lnTo>
                        <a:pt x="16" y="53"/>
                      </a:lnTo>
                      <a:lnTo>
                        <a:pt x="17" y="48"/>
                      </a:lnTo>
                      <a:lnTo>
                        <a:pt x="17" y="43"/>
                      </a:lnTo>
                      <a:lnTo>
                        <a:pt x="18" y="38"/>
                      </a:lnTo>
                      <a:lnTo>
                        <a:pt x="19" y="33"/>
                      </a:lnTo>
                      <a:lnTo>
                        <a:pt x="19" y="28"/>
                      </a:lnTo>
                      <a:lnTo>
                        <a:pt x="20" y="23"/>
                      </a:lnTo>
                      <a:lnTo>
                        <a:pt x="21" y="18"/>
                      </a:lnTo>
                      <a:lnTo>
                        <a:pt x="21" y="13"/>
                      </a:lnTo>
                      <a:lnTo>
                        <a:pt x="22" y="9"/>
                      </a:lnTo>
                      <a:lnTo>
                        <a:pt x="23" y="6"/>
                      </a:lnTo>
                      <a:lnTo>
                        <a:pt x="23" y="3"/>
                      </a:lnTo>
                      <a:lnTo>
                        <a:pt x="24" y="1"/>
                      </a:lnTo>
                      <a:lnTo>
                        <a:pt x="2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1" name="Freeform 1898"/>
                <p:cNvSpPr>
                  <a:spLocks/>
                </p:cNvSpPr>
                <p:nvPr/>
              </p:nvSpPr>
              <p:spPr bwMode="auto">
                <a:xfrm>
                  <a:off x="4069" y="2222"/>
                  <a:ext cx="2" cy="4"/>
                </a:xfrm>
                <a:custGeom>
                  <a:avLst/>
                  <a:gdLst>
                    <a:gd name="T0" fmla="*/ 0 w 2"/>
                    <a:gd name="T1" fmla="*/ 0 h 4"/>
                    <a:gd name="T2" fmla="*/ 1 w 2"/>
                    <a:gd name="T3" fmla="*/ 1 h 4"/>
                    <a:gd name="T4" fmla="*/ 2 w 2"/>
                    <a:gd name="T5" fmla="*/ 2 h 4"/>
                    <a:gd name="T6" fmla="*/ 2 w 2"/>
                    <a:gd name="T7" fmla="*/ 4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2"/>
                      </a:lnTo>
                      <a:lnTo>
                        <a:pt x="2" y="4"/>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2" name="Freeform 1899"/>
                <p:cNvSpPr>
                  <a:spLocks/>
                </p:cNvSpPr>
                <p:nvPr/>
              </p:nvSpPr>
              <p:spPr bwMode="auto">
                <a:xfrm>
                  <a:off x="4071" y="2226"/>
                  <a:ext cx="1" cy="10"/>
                </a:xfrm>
                <a:custGeom>
                  <a:avLst/>
                  <a:gdLst>
                    <a:gd name="T0" fmla="*/ 0 w 2"/>
                    <a:gd name="T1" fmla="*/ 0 h 11"/>
                    <a:gd name="T2" fmla="*/ 1 w 2"/>
                    <a:gd name="T3" fmla="*/ 4 h 11"/>
                    <a:gd name="T4" fmla="*/ 1 w 2"/>
                    <a:gd name="T5" fmla="*/ 5 h 11"/>
                    <a:gd name="T6" fmla="*/ 1 w 2"/>
                    <a:gd name="T7" fmla="*/ 5 h 11"/>
                    <a:gd name="T8" fmla="*/ 1 w 2"/>
                    <a:gd name="T9" fmla="*/ 5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
                      <a:moveTo>
                        <a:pt x="0" y="0"/>
                      </a:moveTo>
                      <a:lnTo>
                        <a:pt x="1" y="4"/>
                      </a:lnTo>
                      <a:lnTo>
                        <a:pt x="2" y="7"/>
                      </a:lnTo>
                      <a:lnTo>
                        <a:pt x="2" y="11"/>
                      </a:lnTo>
                      <a:lnTo>
                        <a:pt x="2"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3" name="Freeform 1900"/>
                <p:cNvSpPr>
                  <a:spLocks/>
                </p:cNvSpPr>
                <p:nvPr/>
              </p:nvSpPr>
              <p:spPr bwMode="auto">
                <a:xfrm>
                  <a:off x="4072" y="2236"/>
                  <a:ext cx="1" cy="10"/>
                </a:xfrm>
                <a:custGeom>
                  <a:avLst/>
                  <a:gdLst>
                    <a:gd name="T0" fmla="*/ 0 w 1"/>
                    <a:gd name="T1" fmla="*/ 0 h 10"/>
                    <a:gd name="T2" fmla="*/ 1 w 1"/>
                    <a:gd name="T3" fmla="*/ 5 h 10"/>
                    <a:gd name="T4" fmla="*/ 1 w 1"/>
                    <a:gd name="T5" fmla="*/ 10 h 10"/>
                    <a:gd name="T6" fmla="*/ 1 w 1"/>
                    <a:gd name="T7" fmla="*/ 5 h 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0">
                      <a:moveTo>
                        <a:pt x="0" y="0"/>
                      </a:moveTo>
                      <a:lnTo>
                        <a:pt x="1" y="5"/>
                      </a:lnTo>
                      <a:lnTo>
                        <a:pt x="1" y="10"/>
                      </a:lnTo>
                      <a:lnTo>
                        <a:pt x="1"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4" name="Freeform 1901"/>
                <p:cNvSpPr>
                  <a:spLocks/>
                </p:cNvSpPr>
                <p:nvPr/>
              </p:nvSpPr>
              <p:spPr bwMode="auto">
                <a:xfrm>
                  <a:off x="4073" y="2246"/>
                  <a:ext cx="2" cy="14"/>
                </a:xfrm>
                <a:custGeom>
                  <a:avLst/>
                  <a:gdLst>
                    <a:gd name="T0" fmla="*/ 0 w 2"/>
                    <a:gd name="T1" fmla="*/ 0 h 15"/>
                    <a:gd name="T2" fmla="*/ 1 w 2"/>
                    <a:gd name="T3" fmla="*/ 5 h 15"/>
                    <a:gd name="T4" fmla="*/ 2 w 2"/>
                    <a:gd name="T5" fmla="*/ 7 h 15"/>
                    <a:gd name="T6" fmla="*/ 2 w 2"/>
                    <a:gd name="T7" fmla="*/ 7 h 15"/>
                    <a:gd name="T8" fmla="*/ 2 w 2"/>
                    <a:gd name="T9" fmla="*/ 7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5">
                      <a:moveTo>
                        <a:pt x="0" y="0"/>
                      </a:moveTo>
                      <a:lnTo>
                        <a:pt x="1" y="5"/>
                      </a:lnTo>
                      <a:lnTo>
                        <a:pt x="2" y="10"/>
                      </a:lnTo>
                      <a:lnTo>
                        <a:pt x="2" y="15"/>
                      </a:lnTo>
                      <a:lnTo>
                        <a:pt x="2" y="1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5" name="Freeform 1902"/>
                <p:cNvSpPr>
                  <a:spLocks/>
                </p:cNvSpPr>
                <p:nvPr/>
              </p:nvSpPr>
              <p:spPr bwMode="auto">
                <a:xfrm>
                  <a:off x="4075" y="2260"/>
                  <a:ext cx="2" cy="14"/>
                </a:xfrm>
                <a:custGeom>
                  <a:avLst/>
                  <a:gdLst>
                    <a:gd name="T0" fmla="*/ 0 w 2"/>
                    <a:gd name="T1" fmla="*/ 0 h 14"/>
                    <a:gd name="T2" fmla="*/ 1 w 2"/>
                    <a:gd name="T3" fmla="*/ 5 h 14"/>
                    <a:gd name="T4" fmla="*/ 2 w 2"/>
                    <a:gd name="T5" fmla="*/ 9 h 14"/>
                    <a:gd name="T6" fmla="*/ 2 w 2"/>
                    <a:gd name="T7" fmla="*/ 14 h 14"/>
                    <a:gd name="T8" fmla="*/ 2 w 2"/>
                    <a:gd name="T9" fmla="*/ 9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
                      <a:moveTo>
                        <a:pt x="0" y="0"/>
                      </a:moveTo>
                      <a:lnTo>
                        <a:pt x="1" y="5"/>
                      </a:lnTo>
                      <a:lnTo>
                        <a:pt x="2" y="9"/>
                      </a:lnTo>
                      <a:lnTo>
                        <a:pt x="2" y="14"/>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6" name="Freeform 1903"/>
                <p:cNvSpPr>
                  <a:spLocks/>
                </p:cNvSpPr>
                <p:nvPr/>
              </p:nvSpPr>
              <p:spPr bwMode="auto">
                <a:xfrm>
                  <a:off x="4077" y="2274"/>
                  <a:ext cx="2" cy="10"/>
                </a:xfrm>
                <a:custGeom>
                  <a:avLst/>
                  <a:gdLst>
                    <a:gd name="T0" fmla="*/ 0 w 2"/>
                    <a:gd name="T1" fmla="*/ 0 h 11"/>
                    <a:gd name="T2" fmla="*/ 1 w 2"/>
                    <a:gd name="T3" fmla="*/ 4 h 11"/>
                    <a:gd name="T4" fmla="*/ 2 w 2"/>
                    <a:gd name="T5" fmla="*/ 5 h 11"/>
                    <a:gd name="T6" fmla="*/ 2 w 2"/>
                    <a:gd name="T7" fmla="*/ 5 h 11"/>
                    <a:gd name="T8" fmla="*/ 2 w 2"/>
                    <a:gd name="T9" fmla="*/ 5 h 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1">
                      <a:moveTo>
                        <a:pt x="0" y="0"/>
                      </a:moveTo>
                      <a:lnTo>
                        <a:pt x="1" y="4"/>
                      </a:lnTo>
                      <a:lnTo>
                        <a:pt x="2" y="7"/>
                      </a:lnTo>
                      <a:lnTo>
                        <a:pt x="2" y="11"/>
                      </a:lnTo>
                      <a:lnTo>
                        <a:pt x="2"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7" name="Freeform 1904"/>
                <p:cNvSpPr>
                  <a:spLocks/>
                </p:cNvSpPr>
                <p:nvPr/>
              </p:nvSpPr>
              <p:spPr bwMode="auto">
                <a:xfrm>
                  <a:off x="4079" y="2284"/>
                  <a:ext cx="2" cy="7"/>
                </a:xfrm>
                <a:custGeom>
                  <a:avLst/>
                  <a:gdLst>
                    <a:gd name="T0" fmla="*/ 0 w 2"/>
                    <a:gd name="T1" fmla="*/ 0 h 7"/>
                    <a:gd name="T2" fmla="*/ 1 w 2"/>
                    <a:gd name="T3" fmla="*/ 3 h 7"/>
                    <a:gd name="T4" fmla="*/ 2 w 2"/>
                    <a:gd name="T5" fmla="*/ 5 h 7"/>
                    <a:gd name="T6" fmla="*/ 2 w 2"/>
                    <a:gd name="T7" fmla="*/ 7 h 7"/>
                    <a:gd name="T8" fmla="*/ 2 w 2"/>
                    <a:gd name="T9" fmla="*/ 5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8" name="Freeform 1905"/>
                <p:cNvSpPr>
                  <a:spLocks/>
                </p:cNvSpPr>
                <p:nvPr/>
              </p:nvSpPr>
              <p:spPr bwMode="auto">
                <a:xfrm>
                  <a:off x="4081" y="2291"/>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49" name="Freeform 1906"/>
                <p:cNvSpPr>
                  <a:spLocks/>
                </p:cNvSpPr>
                <p:nvPr/>
              </p:nvSpPr>
              <p:spPr bwMode="auto">
                <a:xfrm>
                  <a:off x="4083" y="2296"/>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0" name="Freeform 1907"/>
                <p:cNvSpPr>
                  <a:spLocks/>
                </p:cNvSpPr>
                <p:nvPr/>
              </p:nvSpPr>
              <p:spPr bwMode="auto">
                <a:xfrm>
                  <a:off x="4085" y="2298"/>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1" name="Freeform 1908"/>
                <p:cNvSpPr>
                  <a:spLocks/>
                </p:cNvSpPr>
                <p:nvPr/>
              </p:nvSpPr>
              <p:spPr bwMode="auto">
                <a:xfrm>
                  <a:off x="4087" y="2299"/>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2" name="Freeform 1909"/>
                <p:cNvSpPr>
                  <a:spLocks/>
                </p:cNvSpPr>
                <p:nvPr/>
              </p:nvSpPr>
              <p:spPr bwMode="auto">
                <a:xfrm>
                  <a:off x="4088"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3" name="Freeform 1910"/>
                <p:cNvSpPr>
                  <a:spLocks/>
                </p:cNvSpPr>
                <p:nvPr/>
              </p:nvSpPr>
              <p:spPr bwMode="auto">
                <a:xfrm>
                  <a:off x="4090" y="2300"/>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4" name="Freeform 1911"/>
                <p:cNvSpPr>
                  <a:spLocks/>
                </p:cNvSpPr>
                <p:nvPr/>
              </p:nvSpPr>
              <p:spPr bwMode="auto">
                <a:xfrm>
                  <a:off x="4096" y="2300"/>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5" name="Freeform 1912"/>
                <p:cNvSpPr>
                  <a:spLocks/>
                </p:cNvSpPr>
                <p:nvPr/>
              </p:nvSpPr>
              <p:spPr bwMode="auto">
                <a:xfrm>
                  <a:off x="4097"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6" name="Freeform 1913"/>
                <p:cNvSpPr>
                  <a:spLocks/>
                </p:cNvSpPr>
                <p:nvPr/>
              </p:nvSpPr>
              <p:spPr bwMode="auto">
                <a:xfrm>
                  <a:off x="4101" y="230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7" name="Freeform 1914"/>
                <p:cNvSpPr>
                  <a:spLocks/>
                </p:cNvSpPr>
                <p:nvPr/>
              </p:nvSpPr>
              <p:spPr bwMode="auto">
                <a:xfrm>
                  <a:off x="4104" y="230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8" name="Freeform 1915"/>
                <p:cNvSpPr>
                  <a:spLocks/>
                </p:cNvSpPr>
                <p:nvPr/>
              </p:nvSpPr>
              <p:spPr bwMode="auto">
                <a:xfrm>
                  <a:off x="4108"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59" name="Freeform 1916"/>
                <p:cNvSpPr>
                  <a:spLocks/>
                </p:cNvSpPr>
                <p:nvPr/>
              </p:nvSpPr>
              <p:spPr bwMode="auto">
                <a:xfrm>
                  <a:off x="4110" y="2300"/>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0" name="Freeform 1917"/>
                <p:cNvSpPr>
                  <a:spLocks/>
                </p:cNvSpPr>
                <p:nvPr/>
              </p:nvSpPr>
              <p:spPr bwMode="auto">
                <a:xfrm>
                  <a:off x="4117" y="2300"/>
                  <a:ext cx="7"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4 w 8"/>
                    <a:gd name="T19" fmla="*/ 0 h 1"/>
                    <a:gd name="T20" fmla="*/ 4 w 8"/>
                    <a:gd name="T21" fmla="*/ 0 h 1"/>
                    <a:gd name="T22" fmla="*/ 4 w 8"/>
                    <a:gd name="T23" fmla="*/ 0 h 1"/>
                    <a:gd name="T24" fmla="*/ 4 w 8"/>
                    <a:gd name="T25" fmla="*/ 0 h 1"/>
                    <a:gd name="T26" fmla="*/ 4 w 8"/>
                    <a:gd name="T27" fmla="*/ 0 h 1"/>
                    <a:gd name="T28" fmla="*/ 4 w 8"/>
                    <a:gd name="T29" fmla="*/ 0 h 1"/>
                    <a:gd name="T30" fmla="*/ 4 w 8"/>
                    <a:gd name="T31" fmla="*/ 0 h 1"/>
                    <a:gd name="T32" fmla="*/ 4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1" name="Freeform 1918"/>
                <p:cNvSpPr>
                  <a:spLocks/>
                </p:cNvSpPr>
                <p:nvPr/>
              </p:nvSpPr>
              <p:spPr bwMode="auto">
                <a:xfrm>
                  <a:off x="4124"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2" name="Freeform 1919"/>
                <p:cNvSpPr>
                  <a:spLocks/>
                </p:cNvSpPr>
                <p:nvPr/>
              </p:nvSpPr>
              <p:spPr bwMode="auto">
                <a:xfrm>
                  <a:off x="4126" y="2300"/>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3" name="Freeform 1920"/>
                <p:cNvSpPr>
                  <a:spLocks/>
                </p:cNvSpPr>
                <p:nvPr/>
              </p:nvSpPr>
              <p:spPr bwMode="auto">
                <a:xfrm>
                  <a:off x="4131"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4" name="Freeform 1921"/>
                <p:cNvSpPr>
                  <a:spLocks/>
                </p:cNvSpPr>
                <p:nvPr/>
              </p:nvSpPr>
              <p:spPr bwMode="auto">
                <a:xfrm>
                  <a:off x="4133"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5" name="Freeform 1922"/>
                <p:cNvSpPr>
                  <a:spLocks/>
                </p:cNvSpPr>
                <p:nvPr/>
              </p:nvSpPr>
              <p:spPr bwMode="auto">
                <a:xfrm>
                  <a:off x="4135"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6" name="Freeform 1923"/>
                <p:cNvSpPr>
                  <a:spLocks/>
                </p:cNvSpPr>
                <p:nvPr/>
              </p:nvSpPr>
              <p:spPr bwMode="auto">
                <a:xfrm>
                  <a:off x="4137"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7" name="Freeform 1924"/>
                <p:cNvSpPr>
                  <a:spLocks/>
                </p:cNvSpPr>
                <p:nvPr/>
              </p:nvSpPr>
              <p:spPr bwMode="auto">
                <a:xfrm>
                  <a:off x="4139" y="230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8" name="Freeform 1925"/>
                <p:cNvSpPr>
                  <a:spLocks/>
                </p:cNvSpPr>
                <p:nvPr/>
              </p:nvSpPr>
              <p:spPr bwMode="auto">
                <a:xfrm>
                  <a:off x="4141" y="2300"/>
                  <a:ext cx="2" cy="1"/>
                </a:xfrm>
                <a:custGeom>
                  <a:avLst/>
                  <a:gdLst>
                    <a:gd name="T0" fmla="*/ 0 w 2"/>
                    <a:gd name="T1" fmla="*/ 0 h 1"/>
                    <a:gd name="T2" fmla="*/ 1 w 2"/>
                    <a:gd name="T3" fmla="*/ 1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69" name="Freeform 1926"/>
                <p:cNvSpPr>
                  <a:spLocks/>
                </p:cNvSpPr>
                <p:nvPr/>
              </p:nvSpPr>
              <p:spPr bwMode="auto">
                <a:xfrm>
                  <a:off x="4143" y="2300"/>
                  <a:ext cx="4" cy="1"/>
                </a:xfrm>
                <a:custGeom>
                  <a:avLst/>
                  <a:gdLst>
                    <a:gd name="T0" fmla="*/ 0 w 5"/>
                    <a:gd name="T1" fmla="*/ 0 h 1"/>
                    <a:gd name="T2" fmla="*/ 1 w 5"/>
                    <a:gd name="T3" fmla="*/ 1 h 1"/>
                    <a:gd name="T4" fmla="*/ 2 w 5"/>
                    <a:gd name="T5" fmla="*/ 1 h 1"/>
                    <a:gd name="T6" fmla="*/ 2 w 5"/>
                    <a:gd name="T7" fmla="*/ 1 h 1"/>
                    <a:gd name="T8" fmla="*/ 2 w 5"/>
                    <a:gd name="T9" fmla="*/ 1 h 1"/>
                    <a:gd name="T10" fmla="*/ 2 w 5"/>
                    <a:gd name="T11" fmla="*/ 1 h 1"/>
                    <a:gd name="T12" fmla="*/ 2 w 5"/>
                    <a:gd name="T13" fmla="*/ 1 h 1"/>
                    <a:gd name="T14" fmla="*/ 2 w 5"/>
                    <a:gd name="T15" fmla="*/ 1 h 1"/>
                    <a:gd name="T16" fmla="*/ 2 w 5"/>
                    <a:gd name="T17" fmla="*/ 1 h 1"/>
                    <a:gd name="T18" fmla="*/ 2 w 5"/>
                    <a:gd name="T19" fmla="*/ 0 h 1"/>
                    <a:gd name="T20" fmla="*/ 2 w 5"/>
                    <a:gd name="T21" fmla="*/ 0 h 1"/>
                    <a:gd name="T22" fmla="*/ 2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1"/>
                      </a:lnTo>
                      <a:lnTo>
                        <a:pt x="2" y="1"/>
                      </a:lnTo>
                      <a:lnTo>
                        <a:pt x="3" y="1"/>
                      </a:lnTo>
                      <a:lnTo>
                        <a:pt x="4" y="1"/>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0" name="Freeform 1927"/>
                <p:cNvSpPr>
                  <a:spLocks/>
                </p:cNvSpPr>
                <p:nvPr/>
              </p:nvSpPr>
              <p:spPr bwMode="auto">
                <a:xfrm>
                  <a:off x="4147" y="2300"/>
                  <a:ext cx="4" cy="1"/>
                </a:xfrm>
                <a:custGeom>
                  <a:avLst/>
                  <a:gdLst>
                    <a:gd name="T0" fmla="*/ 0 w 4"/>
                    <a:gd name="T1" fmla="*/ 0 h 1"/>
                    <a:gd name="T2" fmla="*/ 1 w 4"/>
                    <a:gd name="T3" fmla="*/ 1 h 1"/>
                    <a:gd name="T4" fmla="*/ 2 w 4"/>
                    <a:gd name="T5" fmla="*/ 0 h 1"/>
                    <a:gd name="T6" fmla="*/ 2 w 4"/>
                    <a:gd name="T7" fmla="*/ 1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1"/>
                      </a:lnTo>
                      <a:lnTo>
                        <a:pt x="2" y="0"/>
                      </a:lnTo>
                      <a:lnTo>
                        <a:pt x="2" y="1"/>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1" name="Freeform 1928"/>
                <p:cNvSpPr>
                  <a:spLocks/>
                </p:cNvSpPr>
                <p:nvPr/>
              </p:nvSpPr>
              <p:spPr bwMode="auto">
                <a:xfrm>
                  <a:off x="4151" y="2300"/>
                  <a:ext cx="8" cy="1"/>
                </a:xfrm>
                <a:custGeom>
                  <a:avLst/>
                  <a:gdLst>
                    <a:gd name="T0" fmla="*/ 0 w 8"/>
                    <a:gd name="T1" fmla="*/ 0 h 1"/>
                    <a:gd name="T2" fmla="*/ 1 w 8"/>
                    <a:gd name="T3" fmla="*/ 1 h 1"/>
                    <a:gd name="T4" fmla="*/ 2 w 8"/>
                    <a:gd name="T5" fmla="*/ 0 h 1"/>
                    <a:gd name="T6" fmla="*/ 2 w 8"/>
                    <a:gd name="T7" fmla="*/ 0 h 1"/>
                    <a:gd name="T8" fmla="*/ 2 w 8"/>
                    <a:gd name="T9" fmla="*/ 0 h 1"/>
                    <a:gd name="T10" fmla="*/ 3 w 8"/>
                    <a:gd name="T11" fmla="*/ 0 h 1"/>
                    <a:gd name="T12" fmla="*/ 4 w 8"/>
                    <a:gd name="T13" fmla="*/ 1 h 1"/>
                    <a:gd name="T14" fmla="*/ 4 w 8"/>
                    <a:gd name="T15" fmla="*/ 1 h 1"/>
                    <a:gd name="T16" fmla="*/ 4 w 8"/>
                    <a:gd name="T17" fmla="*/ 0 h 1"/>
                    <a:gd name="T18" fmla="*/ 5 w 8"/>
                    <a:gd name="T19" fmla="*/ 0 h 1"/>
                    <a:gd name="T20" fmla="*/ 6 w 8"/>
                    <a:gd name="T21" fmla="*/ 1 h 1"/>
                    <a:gd name="T22" fmla="*/ 6 w 8"/>
                    <a:gd name="T23" fmla="*/ 1 h 1"/>
                    <a:gd name="T24" fmla="*/ 6 w 8"/>
                    <a:gd name="T25" fmla="*/ 1 h 1"/>
                    <a:gd name="T26" fmla="*/ 7 w 8"/>
                    <a:gd name="T27" fmla="*/ 0 h 1"/>
                    <a:gd name="T28" fmla="*/ 8 w 8"/>
                    <a:gd name="T29" fmla="*/ 0 h 1"/>
                    <a:gd name="T30" fmla="*/ 8 w 8"/>
                    <a:gd name="T31" fmla="*/ 1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1"/>
                      </a:lnTo>
                      <a:lnTo>
                        <a:pt x="2" y="0"/>
                      </a:lnTo>
                      <a:lnTo>
                        <a:pt x="3" y="0"/>
                      </a:lnTo>
                      <a:lnTo>
                        <a:pt x="4" y="1"/>
                      </a:lnTo>
                      <a:lnTo>
                        <a:pt x="4" y="0"/>
                      </a:lnTo>
                      <a:lnTo>
                        <a:pt x="5" y="0"/>
                      </a:lnTo>
                      <a:lnTo>
                        <a:pt x="6" y="1"/>
                      </a:lnTo>
                      <a:lnTo>
                        <a:pt x="7" y="0"/>
                      </a:lnTo>
                      <a:lnTo>
                        <a:pt x="8" y="0"/>
                      </a:lnTo>
                      <a:lnTo>
                        <a:pt x="8" y="1"/>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2" name="Freeform 1929"/>
                <p:cNvSpPr>
                  <a:spLocks/>
                </p:cNvSpPr>
                <p:nvPr/>
              </p:nvSpPr>
              <p:spPr bwMode="auto">
                <a:xfrm>
                  <a:off x="4159" y="230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3" name="Freeform 1930"/>
                <p:cNvSpPr>
                  <a:spLocks/>
                </p:cNvSpPr>
                <p:nvPr/>
              </p:nvSpPr>
              <p:spPr bwMode="auto">
                <a:xfrm>
                  <a:off x="4160"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4" name="Freeform 1931"/>
                <p:cNvSpPr>
                  <a:spLocks/>
                </p:cNvSpPr>
                <p:nvPr/>
              </p:nvSpPr>
              <p:spPr bwMode="auto">
                <a:xfrm>
                  <a:off x="4166" y="2300"/>
                  <a:ext cx="5" cy="1"/>
                </a:xfrm>
                <a:custGeom>
                  <a:avLst/>
                  <a:gdLst>
                    <a:gd name="T0" fmla="*/ 0 w 6"/>
                    <a:gd name="T1" fmla="*/ 1 h 1"/>
                    <a:gd name="T2" fmla="*/ 1 w 6"/>
                    <a:gd name="T3" fmla="*/ 1 h 1"/>
                    <a:gd name="T4" fmla="*/ 2 w 6"/>
                    <a:gd name="T5" fmla="*/ 0 h 1"/>
                    <a:gd name="T6" fmla="*/ 2 w 6"/>
                    <a:gd name="T7" fmla="*/ 1 h 1"/>
                    <a:gd name="T8" fmla="*/ 2 w 6"/>
                    <a:gd name="T9" fmla="*/ 0 h 1"/>
                    <a:gd name="T10" fmla="*/ 3 w 6"/>
                    <a:gd name="T11" fmla="*/ 1 h 1"/>
                    <a:gd name="T12" fmla="*/ 3 w 6"/>
                    <a:gd name="T13" fmla="*/ 0 h 1"/>
                    <a:gd name="T14" fmla="*/ 3 w 6"/>
                    <a:gd name="T15" fmla="*/ 1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0"/>
                      </a:lnTo>
                      <a:lnTo>
                        <a:pt x="2" y="1"/>
                      </a:lnTo>
                      <a:lnTo>
                        <a:pt x="2" y="0"/>
                      </a:lnTo>
                      <a:lnTo>
                        <a:pt x="3" y="1"/>
                      </a:lnTo>
                      <a:lnTo>
                        <a:pt x="4" y="0"/>
                      </a:lnTo>
                      <a:lnTo>
                        <a:pt x="4" y="1"/>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5" name="Freeform 1932"/>
                <p:cNvSpPr>
                  <a:spLocks/>
                </p:cNvSpPr>
                <p:nvPr/>
              </p:nvSpPr>
              <p:spPr bwMode="auto">
                <a:xfrm>
                  <a:off x="4171" y="2300"/>
                  <a:ext cx="2" cy="1"/>
                </a:xfrm>
                <a:custGeom>
                  <a:avLst/>
                  <a:gdLst>
                    <a:gd name="T0" fmla="*/ 0 w 2"/>
                    <a:gd name="T1" fmla="*/ 0 h 1"/>
                    <a:gd name="T2" fmla="*/ 1 w 2"/>
                    <a:gd name="T3" fmla="*/ 1 h 1"/>
                    <a:gd name="T4" fmla="*/ 2 w 2"/>
                    <a:gd name="T5" fmla="*/ 1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6" name="Freeform 1933"/>
                <p:cNvSpPr>
                  <a:spLocks/>
                </p:cNvSpPr>
                <p:nvPr/>
              </p:nvSpPr>
              <p:spPr bwMode="auto">
                <a:xfrm>
                  <a:off x="4173" y="2300"/>
                  <a:ext cx="3" cy="1"/>
                </a:xfrm>
                <a:custGeom>
                  <a:avLst/>
                  <a:gdLst>
                    <a:gd name="T0" fmla="*/ 0 w 3"/>
                    <a:gd name="T1" fmla="*/ 1 h 1"/>
                    <a:gd name="T2" fmla="*/ 1 w 3"/>
                    <a:gd name="T3" fmla="*/ 1 h 1"/>
                    <a:gd name="T4" fmla="*/ 2 w 3"/>
                    <a:gd name="T5" fmla="*/ 1 h 1"/>
                    <a:gd name="T6" fmla="*/ 2 w 3"/>
                    <a:gd name="T7" fmla="*/ 1 h 1"/>
                    <a:gd name="T8" fmla="*/ 2 w 3"/>
                    <a:gd name="T9" fmla="*/ 1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1"/>
                      </a:moveTo>
                      <a:lnTo>
                        <a:pt x="1" y="1"/>
                      </a:lnTo>
                      <a:lnTo>
                        <a:pt x="2" y="1"/>
                      </a:lnTo>
                      <a:lnTo>
                        <a:pt x="3" y="0"/>
                      </a:lnTo>
                      <a:lnTo>
                        <a:pt x="3" y="1"/>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7" name="Freeform 1934"/>
                <p:cNvSpPr>
                  <a:spLocks/>
                </p:cNvSpPr>
                <p:nvPr/>
              </p:nvSpPr>
              <p:spPr bwMode="auto">
                <a:xfrm>
                  <a:off x="417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8" name="Freeform 1935"/>
                <p:cNvSpPr>
                  <a:spLocks/>
                </p:cNvSpPr>
                <p:nvPr/>
              </p:nvSpPr>
              <p:spPr bwMode="auto">
                <a:xfrm>
                  <a:off x="4178"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79" name="Freeform 1936"/>
                <p:cNvSpPr>
                  <a:spLocks/>
                </p:cNvSpPr>
                <p:nvPr/>
              </p:nvSpPr>
              <p:spPr bwMode="auto">
                <a:xfrm>
                  <a:off x="4180" y="2300"/>
                  <a:ext cx="6" cy="1"/>
                </a:xfrm>
                <a:custGeom>
                  <a:avLst/>
                  <a:gdLst>
                    <a:gd name="T0" fmla="*/ 0 w 6"/>
                    <a:gd name="T1" fmla="*/ 1 h 1"/>
                    <a:gd name="T2" fmla="*/ 1 w 6"/>
                    <a:gd name="T3" fmla="*/ 1 h 1"/>
                    <a:gd name="T4" fmla="*/ 2 w 6"/>
                    <a:gd name="T5" fmla="*/ 1 h 1"/>
                    <a:gd name="T6" fmla="*/ 2 w 6"/>
                    <a:gd name="T7" fmla="*/ 1 h 1"/>
                    <a:gd name="T8" fmla="*/ 2 w 6"/>
                    <a:gd name="T9" fmla="*/ 1 h 1"/>
                    <a:gd name="T10" fmla="*/ 3 w 6"/>
                    <a:gd name="T11" fmla="*/ 1 h 1"/>
                    <a:gd name="T12" fmla="*/ 4 w 6"/>
                    <a:gd name="T13" fmla="*/ 1 h 1"/>
                    <a:gd name="T14" fmla="*/ 4 w 6"/>
                    <a:gd name="T15" fmla="*/ 1 h 1"/>
                    <a:gd name="T16" fmla="*/ 4 w 6"/>
                    <a:gd name="T17" fmla="*/ 1 h 1"/>
                    <a:gd name="T18" fmla="*/ 5 w 6"/>
                    <a:gd name="T19" fmla="*/ 0 h 1"/>
                    <a:gd name="T20" fmla="*/ 6 w 6"/>
                    <a:gd name="T21" fmla="*/ 0 h 1"/>
                    <a:gd name="T22" fmla="*/ 6 w 6"/>
                    <a:gd name="T23" fmla="*/ 1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1"/>
                      </a:lnTo>
                      <a:lnTo>
                        <a:pt x="3" y="1"/>
                      </a:lnTo>
                      <a:lnTo>
                        <a:pt x="4" y="1"/>
                      </a:lnTo>
                      <a:lnTo>
                        <a:pt x="5" y="0"/>
                      </a:lnTo>
                      <a:lnTo>
                        <a:pt x="6" y="0"/>
                      </a:lnTo>
                      <a:lnTo>
                        <a:pt x="6" y="1"/>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0" name="Freeform 1937"/>
                <p:cNvSpPr>
                  <a:spLocks/>
                </p:cNvSpPr>
                <p:nvPr/>
              </p:nvSpPr>
              <p:spPr bwMode="auto">
                <a:xfrm>
                  <a:off x="4186" y="2301"/>
                  <a:ext cx="5" cy="1"/>
                </a:xfrm>
                <a:custGeom>
                  <a:avLst/>
                  <a:gdLst>
                    <a:gd name="T0" fmla="*/ 0 w 5"/>
                    <a:gd name="T1" fmla="*/ 0 h 1"/>
                    <a:gd name="T2" fmla="*/ 1 w 5"/>
                    <a:gd name="T3" fmla="*/ 0 h 1"/>
                    <a:gd name="T4" fmla="*/ 2 w 5"/>
                    <a:gd name="T5" fmla="*/ 0 h 1"/>
                    <a:gd name="T6" fmla="*/ 2 w 5"/>
                    <a:gd name="T7" fmla="*/ 0 h 1"/>
                    <a:gd name="T8" fmla="*/ 2 w 5"/>
                    <a:gd name="T9" fmla="*/ 0 h 1"/>
                    <a:gd name="T10" fmla="*/ 3 w 5"/>
                    <a:gd name="T11" fmla="*/ 0 h 1"/>
                    <a:gd name="T12" fmla="*/ 4 w 5"/>
                    <a:gd name="T13" fmla="*/ 0 h 1"/>
                    <a:gd name="T14" fmla="*/ 4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1" name="Freeform 1938"/>
                <p:cNvSpPr>
                  <a:spLocks/>
                </p:cNvSpPr>
                <p:nvPr/>
              </p:nvSpPr>
              <p:spPr bwMode="auto">
                <a:xfrm>
                  <a:off x="4191" y="2301"/>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2" name="Freeform 1939"/>
                <p:cNvSpPr>
                  <a:spLocks/>
                </p:cNvSpPr>
                <p:nvPr/>
              </p:nvSpPr>
              <p:spPr bwMode="auto">
                <a:xfrm>
                  <a:off x="4194"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3" name="Freeform 1940"/>
                <p:cNvSpPr>
                  <a:spLocks/>
                </p:cNvSpPr>
                <p:nvPr/>
              </p:nvSpPr>
              <p:spPr bwMode="auto">
                <a:xfrm>
                  <a:off x="4196"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4" name="Freeform 1941"/>
                <p:cNvSpPr>
                  <a:spLocks/>
                </p:cNvSpPr>
                <p:nvPr/>
              </p:nvSpPr>
              <p:spPr bwMode="auto">
                <a:xfrm>
                  <a:off x="4202" y="2300"/>
                  <a:ext cx="7"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0 h 1"/>
                    <a:gd name="T12" fmla="*/ 3 w 7"/>
                    <a:gd name="T13" fmla="*/ 1 h 1"/>
                    <a:gd name="T14" fmla="*/ 3 w 7"/>
                    <a:gd name="T15" fmla="*/ 0 h 1"/>
                    <a:gd name="T16" fmla="*/ 4 w 7"/>
                    <a:gd name="T17" fmla="*/ 1 h 1"/>
                    <a:gd name="T18" fmla="*/ 5 w 7"/>
                    <a:gd name="T19" fmla="*/ 1 h 1"/>
                    <a:gd name="T20" fmla="*/ 5 w 7"/>
                    <a:gd name="T21" fmla="*/ 1 h 1"/>
                    <a:gd name="T22" fmla="*/ 5 w 7"/>
                    <a:gd name="T23" fmla="*/ 1 h 1"/>
                    <a:gd name="T24" fmla="*/ 6 w 7"/>
                    <a:gd name="T25" fmla="*/ 1 h 1"/>
                    <a:gd name="T26" fmla="*/ 7 w 7"/>
                    <a:gd name="T27" fmla="*/ 1 h 1"/>
                    <a:gd name="T28" fmla="*/ 7 w 7"/>
                    <a:gd name="T29" fmla="*/ 1 h 1"/>
                    <a:gd name="T30" fmla="*/ 7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0"/>
                      </a:lnTo>
                      <a:lnTo>
                        <a:pt x="3" y="1"/>
                      </a:lnTo>
                      <a:lnTo>
                        <a:pt x="3" y="0"/>
                      </a:lnTo>
                      <a:lnTo>
                        <a:pt x="4" y="1"/>
                      </a:lnTo>
                      <a:lnTo>
                        <a:pt x="5" y="1"/>
                      </a:lnTo>
                      <a:lnTo>
                        <a:pt x="6" y="1"/>
                      </a:lnTo>
                      <a:lnTo>
                        <a:pt x="7"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5" name="Freeform 1942"/>
                <p:cNvSpPr>
                  <a:spLocks/>
                </p:cNvSpPr>
                <p:nvPr/>
              </p:nvSpPr>
              <p:spPr bwMode="auto">
                <a:xfrm>
                  <a:off x="4209" y="2301"/>
                  <a:ext cx="9" cy="1"/>
                </a:xfrm>
                <a:custGeom>
                  <a:avLst/>
                  <a:gdLst>
                    <a:gd name="T0" fmla="*/ 0 w 10"/>
                    <a:gd name="T1" fmla="*/ 0 h 1"/>
                    <a:gd name="T2" fmla="*/ 1 w 10"/>
                    <a:gd name="T3" fmla="*/ 0 h 1"/>
                    <a:gd name="T4" fmla="*/ 2 w 10"/>
                    <a:gd name="T5" fmla="*/ 0 h 1"/>
                    <a:gd name="T6" fmla="*/ 2 w 10"/>
                    <a:gd name="T7" fmla="*/ 0 h 1"/>
                    <a:gd name="T8" fmla="*/ 2 w 10"/>
                    <a:gd name="T9" fmla="*/ 0 h 1"/>
                    <a:gd name="T10" fmla="*/ 3 w 10"/>
                    <a:gd name="T11" fmla="*/ 0 h 1"/>
                    <a:gd name="T12" fmla="*/ 4 w 10"/>
                    <a:gd name="T13" fmla="*/ 0 h 1"/>
                    <a:gd name="T14" fmla="*/ 4 w 10"/>
                    <a:gd name="T15" fmla="*/ 0 h 1"/>
                    <a:gd name="T16" fmla="*/ 4 w 10"/>
                    <a:gd name="T17" fmla="*/ 0 h 1"/>
                    <a:gd name="T18" fmla="*/ 5 w 10"/>
                    <a:gd name="T19" fmla="*/ 0 h 1"/>
                    <a:gd name="T20" fmla="*/ 5 w 10"/>
                    <a:gd name="T21" fmla="*/ 0 h 1"/>
                    <a:gd name="T22" fmla="*/ 5 w 10"/>
                    <a:gd name="T23" fmla="*/ 0 h 1"/>
                    <a:gd name="T24" fmla="*/ 5 w 10"/>
                    <a:gd name="T25" fmla="*/ 0 h 1"/>
                    <a:gd name="T26" fmla="*/ 5 w 10"/>
                    <a:gd name="T27" fmla="*/ 0 h 1"/>
                    <a:gd name="T28" fmla="*/ 5 w 10"/>
                    <a:gd name="T29" fmla="*/ 0 h 1"/>
                    <a:gd name="T30" fmla="*/ 5 w 10"/>
                    <a:gd name="T31" fmla="*/ 0 h 1"/>
                    <a:gd name="T32" fmla="*/ 5 w 10"/>
                    <a:gd name="T33" fmla="*/ 0 h 1"/>
                    <a:gd name="T34" fmla="*/ 5 w 10"/>
                    <a:gd name="T35" fmla="*/ 0 h 1"/>
                    <a:gd name="T36" fmla="*/ 5 w 10"/>
                    <a:gd name="T37" fmla="*/ 0 h 1"/>
                    <a:gd name="T38" fmla="*/ 5 w 10"/>
                    <a:gd name="T39" fmla="*/ 0 h 1"/>
                    <a:gd name="T40" fmla="*/ 5 w 10"/>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6" name="Freeform 1943"/>
                <p:cNvSpPr>
                  <a:spLocks/>
                </p:cNvSpPr>
                <p:nvPr/>
              </p:nvSpPr>
              <p:spPr bwMode="auto">
                <a:xfrm>
                  <a:off x="4218" y="2300"/>
                  <a:ext cx="11" cy="1"/>
                </a:xfrm>
                <a:custGeom>
                  <a:avLst/>
                  <a:gdLst>
                    <a:gd name="T0" fmla="*/ 0 w 11"/>
                    <a:gd name="T1" fmla="*/ 1 h 1"/>
                    <a:gd name="T2" fmla="*/ 1 w 11"/>
                    <a:gd name="T3" fmla="*/ 1 h 1"/>
                    <a:gd name="T4" fmla="*/ 1 w 11"/>
                    <a:gd name="T5" fmla="*/ 1 h 1"/>
                    <a:gd name="T6" fmla="*/ 1 w 11"/>
                    <a:gd name="T7" fmla="*/ 1 h 1"/>
                    <a:gd name="T8" fmla="*/ 2 w 11"/>
                    <a:gd name="T9" fmla="*/ 1 h 1"/>
                    <a:gd name="T10" fmla="*/ 3 w 11"/>
                    <a:gd name="T11" fmla="*/ 1 h 1"/>
                    <a:gd name="T12" fmla="*/ 3 w 11"/>
                    <a:gd name="T13" fmla="*/ 1 h 1"/>
                    <a:gd name="T14" fmla="*/ 3 w 11"/>
                    <a:gd name="T15" fmla="*/ 1 h 1"/>
                    <a:gd name="T16" fmla="*/ 4 w 11"/>
                    <a:gd name="T17" fmla="*/ 1 h 1"/>
                    <a:gd name="T18" fmla="*/ 5 w 11"/>
                    <a:gd name="T19" fmla="*/ 1 h 1"/>
                    <a:gd name="T20" fmla="*/ 5 w 11"/>
                    <a:gd name="T21" fmla="*/ 1 h 1"/>
                    <a:gd name="T22" fmla="*/ 5 w 11"/>
                    <a:gd name="T23" fmla="*/ 1 h 1"/>
                    <a:gd name="T24" fmla="*/ 6 w 11"/>
                    <a:gd name="T25" fmla="*/ 1 h 1"/>
                    <a:gd name="T26" fmla="*/ 7 w 11"/>
                    <a:gd name="T27" fmla="*/ 1 h 1"/>
                    <a:gd name="T28" fmla="*/ 7 w 11"/>
                    <a:gd name="T29" fmla="*/ 1 h 1"/>
                    <a:gd name="T30" fmla="*/ 7 w 11"/>
                    <a:gd name="T31" fmla="*/ 0 h 1"/>
                    <a:gd name="T32" fmla="*/ 8 w 11"/>
                    <a:gd name="T33" fmla="*/ 1 h 1"/>
                    <a:gd name="T34" fmla="*/ 9 w 11"/>
                    <a:gd name="T35" fmla="*/ 1 h 1"/>
                    <a:gd name="T36" fmla="*/ 9 w 11"/>
                    <a:gd name="T37" fmla="*/ 1 h 1"/>
                    <a:gd name="T38" fmla="*/ 9 w 11"/>
                    <a:gd name="T39" fmla="*/ 1 h 1"/>
                    <a:gd name="T40" fmla="*/ 10 w 11"/>
                    <a:gd name="T41" fmla="*/ 1 h 1"/>
                    <a:gd name="T42" fmla="*/ 11 w 11"/>
                    <a:gd name="T43" fmla="*/ 0 h 1"/>
                    <a:gd name="T44" fmla="*/ 11 w 11"/>
                    <a:gd name="T45" fmla="*/ 1 h 1"/>
                    <a:gd name="T46" fmla="*/ 11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1"/>
                      </a:moveTo>
                      <a:lnTo>
                        <a:pt x="1" y="1"/>
                      </a:lnTo>
                      <a:lnTo>
                        <a:pt x="2" y="1"/>
                      </a:lnTo>
                      <a:lnTo>
                        <a:pt x="3" y="1"/>
                      </a:lnTo>
                      <a:lnTo>
                        <a:pt x="4" y="1"/>
                      </a:lnTo>
                      <a:lnTo>
                        <a:pt x="5" y="1"/>
                      </a:lnTo>
                      <a:lnTo>
                        <a:pt x="6" y="1"/>
                      </a:lnTo>
                      <a:lnTo>
                        <a:pt x="7" y="1"/>
                      </a:lnTo>
                      <a:lnTo>
                        <a:pt x="7" y="0"/>
                      </a:lnTo>
                      <a:lnTo>
                        <a:pt x="8" y="1"/>
                      </a:lnTo>
                      <a:lnTo>
                        <a:pt x="9" y="1"/>
                      </a:lnTo>
                      <a:lnTo>
                        <a:pt x="10" y="1"/>
                      </a:lnTo>
                      <a:lnTo>
                        <a:pt x="11" y="0"/>
                      </a:lnTo>
                      <a:lnTo>
                        <a:pt x="11" y="1"/>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7" name="Freeform 1944"/>
                <p:cNvSpPr>
                  <a:spLocks/>
                </p:cNvSpPr>
                <p:nvPr/>
              </p:nvSpPr>
              <p:spPr bwMode="auto">
                <a:xfrm>
                  <a:off x="4229" y="2300"/>
                  <a:ext cx="4" cy="1"/>
                </a:xfrm>
                <a:custGeom>
                  <a:avLst/>
                  <a:gdLst>
                    <a:gd name="T0" fmla="*/ 0 w 4"/>
                    <a:gd name="T1" fmla="*/ 1 h 1"/>
                    <a:gd name="T2" fmla="*/ 1 w 4"/>
                    <a:gd name="T3" fmla="*/ 1 h 1"/>
                    <a:gd name="T4" fmla="*/ 2 w 4"/>
                    <a:gd name="T5" fmla="*/ 1 h 1"/>
                    <a:gd name="T6" fmla="*/ 2 w 4"/>
                    <a:gd name="T7" fmla="*/ 1 h 1"/>
                    <a:gd name="T8" fmla="*/ 2 w 4"/>
                    <a:gd name="T9" fmla="*/ 0 h 1"/>
                    <a:gd name="T10" fmla="*/ 3 w 4"/>
                    <a:gd name="T11" fmla="*/ 1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1"/>
                      </a:lnTo>
                      <a:lnTo>
                        <a:pt x="2" y="0"/>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8" name="Freeform 1945"/>
                <p:cNvSpPr>
                  <a:spLocks/>
                </p:cNvSpPr>
                <p:nvPr/>
              </p:nvSpPr>
              <p:spPr bwMode="auto">
                <a:xfrm>
                  <a:off x="4233" y="2301"/>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89" name="Freeform 1946"/>
                <p:cNvSpPr>
                  <a:spLocks/>
                </p:cNvSpPr>
                <p:nvPr/>
              </p:nvSpPr>
              <p:spPr bwMode="auto">
                <a:xfrm>
                  <a:off x="423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0" name="Freeform 1947"/>
                <p:cNvSpPr>
                  <a:spLocks/>
                </p:cNvSpPr>
                <p:nvPr/>
              </p:nvSpPr>
              <p:spPr bwMode="auto">
                <a:xfrm>
                  <a:off x="4238"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1" name="Freeform 1948"/>
                <p:cNvSpPr>
                  <a:spLocks/>
                </p:cNvSpPr>
                <p:nvPr/>
              </p:nvSpPr>
              <p:spPr bwMode="auto">
                <a:xfrm>
                  <a:off x="4240" y="2301"/>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2" name="Freeform 1949"/>
                <p:cNvSpPr>
                  <a:spLocks/>
                </p:cNvSpPr>
                <p:nvPr/>
              </p:nvSpPr>
              <p:spPr bwMode="auto">
                <a:xfrm>
                  <a:off x="4241" y="2300"/>
                  <a:ext cx="4" cy="1"/>
                </a:xfrm>
                <a:custGeom>
                  <a:avLst/>
                  <a:gdLst>
                    <a:gd name="T0" fmla="*/ 0 w 4"/>
                    <a:gd name="T1" fmla="*/ 1 h 1"/>
                    <a:gd name="T2" fmla="*/ 1 w 4"/>
                    <a:gd name="T3" fmla="*/ 1 h 1"/>
                    <a:gd name="T4" fmla="*/ 2 w 4"/>
                    <a:gd name="T5" fmla="*/ 0 h 1"/>
                    <a:gd name="T6" fmla="*/ 2 w 4"/>
                    <a:gd name="T7" fmla="*/ 1 h 1"/>
                    <a:gd name="T8" fmla="*/ 2 w 4"/>
                    <a:gd name="T9" fmla="*/ 0 h 1"/>
                    <a:gd name="T10" fmla="*/ 3 w 4"/>
                    <a:gd name="T11" fmla="*/ 1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1"/>
                      </a:moveTo>
                      <a:lnTo>
                        <a:pt x="1" y="1"/>
                      </a:lnTo>
                      <a:lnTo>
                        <a:pt x="2" y="0"/>
                      </a:lnTo>
                      <a:lnTo>
                        <a:pt x="2" y="1"/>
                      </a:lnTo>
                      <a:lnTo>
                        <a:pt x="2" y="0"/>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3" name="Freeform 1950"/>
                <p:cNvSpPr>
                  <a:spLocks/>
                </p:cNvSpPr>
                <p:nvPr/>
              </p:nvSpPr>
              <p:spPr bwMode="auto">
                <a:xfrm>
                  <a:off x="4245"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4" name="Freeform 1951"/>
                <p:cNvSpPr>
                  <a:spLocks/>
                </p:cNvSpPr>
                <p:nvPr/>
              </p:nvSpPr>
              <p:spPr bwMode="auto">
                <a:xfrm>
                  <a:off x="4247" y="2301"/>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5" name="Freeform 1952"/>
                <p:cNvSpPr>
                  <a:spLocks/>
                </p:cNvSpPr>
                <p:nvPr/>
              </p:nvSpPr>
              <p:spPr bwMode="auto">
                <a:xfrm>
                  <a:off x="4250"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6" name="Freeform 1953"/>
                <p:cNvSpPr>
                  <a:spLocks/>
                </p:cNvSpPr>
                <p:nvPr/>
              </p:nvSpPr>
              <p:spPr bwMode="auto">
                <a:xfrm>
                  <a:off x="4252" y="230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7" name="Freeform 1954"/>
                <p:cNvSpPr>
                  <a:spLocks/>
                </p:cNvSpPr>
                <p:nvPr/>
              </p:nvSpPr>
              <p:spPr bwMode="auto">
                <a:xfrm>
                  <a:off x="4256" y="2301"/>
                  <a:ext cx="10"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4 w 11"/>
                    <a:gd name="T13" fmla="*/ 0 h 1"/>
                    <a:gd name="T14" fmla="*/ 4 w 11"/>
                    <a:gd name="T15" fmla="*/ 0 h 1"/>
                    <a:gd name="T16" fmla="*/ 4 w 11"/>
                    <a:gd name="T17" fmla="*/ 0 h 1"/>
                    <a:gd name="T18" fmla="*/ 5 w 11"/>
                    <a:gd name="T19" fmla="*/ 0 h 1"/>
                    <a:gd name="T20" fmla="*/ 5 w 11"/>
                    <a:gd name="T21" fmla="*/ 0 h 1"/>
                    <a:gd name="T22" fmla="*/ 5 w 11"/>
                    <a:gd name="T23" fmla="*/ 0 h 1"/>
                    <a:gd name="T24" fmla="*/ 5 w 11"/>
                    <a:gd name="T25" fmla="*/ 0 h 1"/>
                    <a:gd name="T26" fmla="*/ 5 w 11"/>
                    <a:gd name="T27" fmla="*/ 0 h 1"/>
                    <a:gd name="T28" fmla="*/ 5 w 11"/>
                    <a:gd name="T29" fmla="*/ 0 h 1"/>
                    <a:gd name="T30" fmla="*/ 5 w 11"/>
                    <a:gd name="T31" fmla="*/ 0 h 1"/>
                    <a:gd name="T32" fmla="*/ 5 w 11"/>
                    <a:gd name="T33" fmla="*/ 0 h 1"/>
                    <a:gd name="T34" fmla="*/ 5 w 11"/>
                    <a:gd name="T35" fmla="*/ 0 h 1"/>
                    <a:gd name="T36" fmla="*/ 5 w 11"/>
                    <a:gd name="T37" fmla="*/ 0 h 1"/>
                    <a:gd name="T38" fmla="*/ 5 w 11"/>
                    <a:gd name="T39" fmla="*/ 0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8" name="Freeform 1955"/>
                <p:cNvSpPr>
                  <a:spLocks/>
                </p:cNvSpPr>
                <p:nvPr/>
              </p:nvSpPr>
              <p:spPr bwMode="auto">
                <a:xfrm>
                  <a:off x="4266" y="230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099" name="Freeform 1956"/>
                <p:cNvSpPr>
                  <a:spLocks/>
                </p:cNvSpPr>
                <p:nvPr/>
              </p:nvSpPr>
              <p:spPr bwMode="auto">
                <a:xfrm>
                  <a:off x="4272" y="2301"/>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0" name="Freeform 1957"/>
                <p:cNvSpPr>
                  <a:spLocks/>
                </p:cNvSpPr>
                <p:nvPr/>
              </p:nvSpPr>
              <p:spPr bwMode="auto">
                <a:xfrm>
                  <a:off x="4279" y="2301"/>
                  <a:ext cx="10" cy="1"/>
                </a:xfrm>
                <a:custGeom>
                  <a:avLst/>
                  <a:gdLst>
                    <a:gd name="T0" fmla="*/ 0 w 10"/>
                    <a:gd name="T1" fmla="*/ 0 h 1"/>
                    <a:gd name="T2" fmla="*/ 1 w 10"/>
                    <a:gd name="T3" fmla="*/ 0 h 1"/>
                    <a:gd name="T4" fmla="*/ 2 w 10"/>
                    <a:gd name="T5" fmla="*/ 0 h 1"/>
                    <a:gd name="T6" fmla="*/ 2 w 10"/>
                    <a:gd name="T7" fmla="*/ 0 h 1"/>
                    <a:gd name="T8" fmla="*/ 2 w 10"/>
                    <a:gd name="T9" fmla="*/ 0 h 1"/>
                    <a:gd name="T10" fmla="*/ 3 w 10"/>
                    <a:gd name="T11" fmla="*/ 0 h 1"/>
                    <a:gd name="T12" fmla="*/ 4 w 10"/>
                    <a:gd name="T13" fmla="*/ 0 h 1"/>
                    <a:gd name="T14" fmla="*/ 4 w 10"/>
                    <a:gd name="T15" fmla="*/ 0 h 1"/>
                    <a:gd name="T16" fmla="*/ 4 w 10"/>
                    <a:gd name="T17" fmla="*/ 0 h 1"/>
                    <a:gd name="T18" fmla="*/ 5 w 10"/>
                    <a:gd name="T19" fmla="*/ 0 h 1"/>
                    <a:gd name="T20" fmla="*/ 6 w 10"/>
                    <a:gd name="T21" fmla="*/ 0 h 1"/>
                    <a:gd name="T22" fmla="*/ 6 w 10"/>
                    <a:gd name="T23" fmla="*/ 0 h 1"/>
                    <a:gd name="T24" fmla="*/ 6 w 10"/>
                    <a:gd name="T25" fmla="*/ 0 h 1"/>
                    <a:gd name="T26" fmla="*/ 7 w 10"/>
                    <a:gd name="T27" fmla="*/ 0 h 1"/>
                    <a:gd name="T28" fmla="*/ 8 w 10"/>
                    <a:gd name="T29" fmla="*/ 0 h 1"/>
                    <a:gd name="T30" fmla="*/ 8 w 10"/>
                    <a:gd name="T31" fmla="*/ 0 h 1"/>
                    <a:gd name="T32" fmla="*/ 8 w 10"/>
                    <a:gd name="T33" fmla="*/ 0 h 1"/>
                    <a:gd name="T34" fmla="*/ 9 w 10"/>
                    <a:gd name="T35" fmla="*/ 0 h 1"/>
                    <a:gd name="T36" fmla="*/ 10 w 10"/>
                    <a:gd name="T37" fmla="*/ 0 h 1"/>
                    <a:gd name="T38" fmla="*/ 10 w 10"/>
                    <a:gd name="T39" fmla="*/ 0 h 1"/>
                    <a:gd name="T40" fmla="*/ 10 w 10"/>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1" name="Freeform 1958"/>
                <p:cNvSpPr>
                  <a:spLocks/>
                </p:cNvSpPr>
                <p:nvPr/>
              </p:nvSpPr>
              <p:spPr bwMode="auto">
                <a:xfrm>
                  <a:off x="4289" y="2300"/>
                  <a:ext cx="30" cy="1"/>
                </a:xfrm>
                <a:custGeom>
                  <a:avLst/>
                  <a:gdLst>
                    <a:gd name="T0" fmla="*/ 1 w 32"/>
                    <a:gd name="T1" fmla="*/ 1 h 1"/>
                    <a:gd name="T2" fmla="*/ 2 w 32"/>
                    <a:gd name="T3" fmla="*/ 1 h 1"/>
                    <a:gd name="T4" fmla="*/ 3 w 32"/>
                    <a:gd name="T5" fmla="*/ 1 h 1"/>
                    <a:gd name="T6" fmla="*/ 4 w 32"/>
                    <a:gd name="T7" fmla="*/ 1 h 1"/>
                    <a:gd name="T8" fmla="*/ 5 w 32"/>
                    <a:gd name="T9" fmla="*/ 1 h 1"/>
                    <a:gd name="T10" fmla="*/ 5 w 32"/>
                    <a:gd name="T11" fmla="*/ 0 h 1"/>
                    <a:gd name="T12" fmla="*/ 7 w 32"/>
                    <a:gd name="T13" fmla="*/ 1 h 1"/>
                    <a:gd name="T14" fmla="*/ 7 w 32"/>
                    <a:gd name="T15" fmla="*/ 0 h 1"/>
                    <a:gd name="T16" fmla="*/ 8 w 32"/>
                    <a:gd name="T17" fmla="*/ 0 h 1"/>
                    <a:gd name="T18" fmla="*/ 8 w 32"/>
                    <a:gd name="T19" fmla="*/ 0 h 1"/>
                    <a:gd name="T20" fmla="*/ 8 w 32"/>
                    <a:gd name="T21" fmla="*/ 0 h 1"/>
                    <a:gd name="T22" fmla="*/ 8 w 32"/>
                    <a:gd name="T23" fmla="*/ 0 h 1"/>
                    <a:gd name="T24" fmla="*/ 8 w 32"/>
                    <a:gd name="T25" fmla="*/ 0 h 1"/>
                    <a:gd name="T26" fmla="*/ 8 w 32"/>
                    <a:gd name="T27" fmla="*/ 0 h 1"/>
                    <a:gd name="T28" fmla="*/ 8 w 32"/>
                    <a:gd name="T29" fmla="*/ 0 h 1"/>
                    <a:gd name="T30" fmla="*/ 8 w 32"/>
                    <a:gd name="T31" fmla="*/ 0 h 1"/>
                    <a:gd name="T32" fmla="*/ 8 w 32"/>
                    <a:gd name="T33" fmla="*/ 0 h 1"/>
                    <a:gd name="T34" fmla="*/ 8 w 32"/>
                    <a:gd name="T35" fmla="*/ 0 h 1"/>
                    <a:gd name="T36" fmla="*/ 10 w 32"/>
                    <a:gd name="T37" fmla="*/ 0 h 1"/>
                    <a:gd name="T38" fmla="*/ 10 w 32"/>
                    <a:gd name="T39" fmla="*/ 0 h 1"/>
                    <a:gd name="T40" fmla="*/ 11 w 32"/>
                    <a:gd name="T41" fmla="*/ 0 h 1"/>
                    <a:gd name="T42" fmla="*/ 12 w 32"/>
                    <a:gd name="T43" fmla="*/ 0 h 1"/>
                    <a:gd name="T44" fmla="*/ 13 w 32"/>
                    <a:gd name="T45" fmla="*/ 1 h 1"/>
                    <a:gd name="T46" fmla="*/ 14 w 32"/>
                    <a:gd name="T47" fmla="*/ 1 h 1"/>
                    <a:gd name="T48" fmla="*/ 15 w 32"/>
                    <a:gd name="T49" fmla="*/ 0 h 1"/>
                    <a:gd name="T50" fmla="*/ 15 w 32"/>
                    <a:gd name="T51" fmla="*/ 0 h 1"/>
                    <a:gd name="T52" fmla="*/ 16 w 32"/>
                    <a:gd name="T53" fmla="*/ 1 h 1"/>
                    <a:gd name="T54" fmla="*/ 16 w 32"/>
                    <a:gd name="T55" fmla="*/ 0 h 1"/>
                    <a:gd name="T56" fmla="*/ 17 w 32"/>
                    <a:gd name="T57" fmla="*/ 0 h 1"/>
                    <a:gd name="T58" fmla="*/ 17 w 32"/>
                    <a:gd name="T59" fmla="*/ 0 h 1"/>
                    <a:gd name="T60" fmla="*/ 18 w 32"/>
                    <a:gd name="T61" fmla="*/ 1 h 1"/>
                    <a:gd name="T62" fmla="*/ 18 w 32"/>
                    <a:gd name="T63" fmla="*/ 0 h 1"/>
                    <a:gd name="T64" fmla="*/ 19 w 32"/>
                    <a:gd name="T65" fmla="*/ 1 h 1"/>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1">
                      <a:moveTo>
                        <a:pt x="0" y="1"/>
                      </a:moveTo>
                      <a:lnTo>
                        <a:pt x="1" y="1"/>
                      </a:lnTo>
                      <a:lnTo>
                        <a:pt x="2" y="1"/>
                      </a:lnTo>
                      <a:lnTo>
                        <a:pt x="3" y="1"/>
                      </a:lnTo>
                      <a:lnTo>
                        <a:pt x="4" y="1"/>
                      </a:lnTo>
                      <a:lnTo>
                        <a:pt x="5" y="1"/>
                      </a:lnTo>
                      <a:lnTo>
                        <a:pt x="5" y="0"/>
                      </a:lnTo>
                      <a:lnTo>
                        <a:pt x="6" y="1"/>
                      </a:lnTo>
                      <a:lnTo>
                        <a:pt x="7" y="1"/>
                      </a:lnTo>
                      <a:lnTo>
                        <a:pt x="7" y="0"/>
                      </a:lnTo>
                      <a:lnTo>
                        <a:pt x="8" y="1"/>
                      </a:lnTo>
                      <a:lnTo>
                        <a:pt x="9" y="0"/>
                      </a:lnTo>
                      <a:lnTo>
                        <a:pt x="10" y="0"/>
                      </a:lnTo>
                      <a:lnTo>
                        <a:pt x="11" y="0"/>
                      </a:lnTo>
                      <a:lnTo>
                        <a:pt x="12" y="0"/>
                      </a:lnTo>
                      <a:lnTo>
                        <a:pt x="13" y="0"/>
                      </a:lnTo>
                      <a:lnTo>
                        <a:pt x="14" y="0"/>
                      </a:lnTo>
                      <a:lnTo>
                        <a:pt x="15" y="0"/>
                      </a:lnTo>
                      <a:lnTo>
                        <a:pt x="16" y="0"/>
                      </a:lnTo>
                      <a:lnTo>
                        <a:pt x="17" y="0"/>
                      </a:lnTo>
                      <a:lnTo>
                        <a:pt x="18" y="0"/>
                      </a:lnTo>
                      <a:lnTo>
                        <a:pt x="19" y="0"/>
                      </a:lnTo>
                      <a:lnTo>
                        <a:pt x="20" y="0"/>
                      </a:lnTo>
                      <a:lnTo>
                        <a:pt x="21" y="0"/>
                      </a:lnTo>
                      <a:lnTo>
                        <a:pt x="22" y="1"/>
                      </a:lnTo>
                      <a:lnTo>
                        <a:pt x="22" y="0"/>
                      </a:lnTo>
                      <a:lnTo>
                        <a:pt x="23" y="1"/>
                      </a:lnTo>
                      <a:lnTo>
                        <a:pt x="24" y="0"/>
                      </a:lnTo>
                      <a:lnTo>
                        <a:pt x="25" y="0"/>
                      </a:lnTo>
                      <a:lnTo>
                        <a:pt x="26" y="1"/>
                      </a:lnTo>
                      <a:lnTo>
                        <a:pt x="26" y="0"/>
                      </a:lnTo>
                      <a:lnTo>
                        <a:pt x="27" y="0"/>
                      </a:lnTo>
                      <a:lnTo>
                        <a:pt x="28" y="0"/>
                      </a:lnTo>
                      <a:lnTo>
                        <a:pt x="29" y="0"/>
                      </a:lnTo>
                      <a:lnTo>
                        <a:pt x="30" y="1"/>
                      </a:lnTo>
                      <a:lnTo>
                        <a:pt x="30" y="0"/>
                      </a:lnTo>
                      <a:lnTo>
                        <a:pt x="31" y="0"/>
                      </a:lnTo>
                      <a:lnTo>
                        <a:pt x="3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2" name="Freeform 1959"/>
                <p:cNvSpPr>
                  <a:spLocks/>
                </p:cNvSpPr>
                <p:nvPr/>
              </p:nvSpPr>
              <p:spPr bwMode="auto">
                <a:xfrm>
                  <a:off x="4319" y="2301"/>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3" name="Freeform 1960"/>
                <p:cNvSpPr>
                  <a:spLocks/>
                </p:cNvSpPr>
                <p:nvPr/>
              </p:nvSpPr>
              <p:spPr bwMode="auto">
                <a:xfrm>
                  <a:off x="4322"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4" name="Freeform 1961"/>
                <p:cNvSpPr>
                  <a:spLocks/>
                </p:cNvSpPr>
                <p:nvPr/>
              </p:nvSpPr>
              <p:spPr bwMode="auto">
                <a:xfrm>
                  <a:off x="4324" y="2301"/>
                  <a:ext cx="10" cy="1"/>
                </a:xfrm>
                <a:custGeom>
                  <a:avLst/>
                  <a:gdLst>
                    <a:gd name="T0" fmla="*/ 0 w 10"/>
                    <a:gd name="T1" fmla="*/ 0 h 1"/>
                    <a:gd name="T2" fmla="*/ 1 w 10"/>
                    <a:gd name="T3" fmla="*/ 0 h 1"/>
                    <a:gd name="T4" fmla="*/ 2 w 10"/>
                    <a:gd name="T5" fmla="*/ 0 h 1"/>
                    <a:gd name="T6" fmla="*/ 2 w 10"/>
                    <a:gd name="T7" fmla="*/ 0 h 1"/>
                    <a:gd name="T8" fmla="*/ 2 w 10"/>
                    <a:gd name="T9" fmla="*/ 0 h 1"/>
                    <a:gd name="T10" fmla="*/ 3 w 10"/>
                    <a:gd name="T11" fmla="*/ 0 h 1"/>
                    <a:gd name="T12" fmla="*/ 4 w 10"/>
                    <a:gd name="T13" fmla="*/ 0 h 1"/>
                    <a:gd name="T14" fmla="*/ 4 w 10"/>
                    <a:gd name="T15" fmla="*/ 0 h 1"/>
                    <a:gd name="T16" fmla="*/ 4 w 10"/>
                    <a:gd name="T17" fmla="*/ 0 h 1"/>
                    <a:gd name="T18" fmla="*/ 5 w 10"/>
                    <a:gd name="T19" fmla="*/ 0 h 1"/>
                    <a:gd name="T20" fmla="*/ 6 w 10"/>
                    <a:gd name="T21" fmla="*/ 0 h 1"/>
                    <a:gd name="T22" fmla="*/ 6 w 10"/>
                    <a:gd name="T23" fmla="*/ 0 h 1"/>
                    <a:gd name="T24" fmla="*/ 6 w 10"/>
                    <a:gd name="T25" fmla="*/ 0 h 1"/>
                    <a:gd name="T26" fmla="*/ 7 w 10"/>
                    <a:gd name="T27" fmla="*/ 0 h 1"/>
                    <a:gd name="T28" fmla="*/ 8 w 10"/>
                    <a:gd name="T29" fmla="*/ 0 h 1"/>
                    <a:gd name="T30" fmla="*/ 8 w 10"/>
                    <a:gd name="T31" fmla="*/ 0 h 1"/>
                    <a:gd name="T32" fmla="*/ 8 w 10"/>
                    <a:gd name="T33" fmla="*/ 0 h 1"/>
                    <a:gd name="T34" fmla="*/ 9 w 10"/>
                    <a:gd name="T35" fmla="*/ 0 h 1"/>
                    <a:gd name="T36" fmla="*/ 10 w 10"/>
                    <a:gd name="T37" fmla="*/ 0 h 1"/>
                    <a:gd name="T38" fmla="*/ 10 w 10"/>
                    <a:gd name="T39" fmla="*/ 0 h 1"/>
                    <a:gd name="T40" fmla="*/ 10 w 10"/>
                    <a:gd name="T41" fmla="*/ 0 h 1"/>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10" h="1">
                      <a:moveTo>
                        <a:pt x="0" y="0"/>
                      </a:moveTo>
                      <a:lnTo>
                        <a:pt x="1" y="0"/>
                      </a:lnTo>
                      <a:lnTo>
                        <a:pt x="2" y="0"/>
                      </a:lnTo>
                      <a:lnTo>
                        <a:pt x="3" y="0"/>
                      </a:lnTo>
                      <a:lnTo>
                        <a:pt x="4" y="0"/>
                      </a:lnTo>
                      <a:lnTo>
                        <a:pt x="5" y="0"/>
                      </a:lnTo>
                      <a:lnTo>
                        <a:pt x="6" y="0"/>
                      </a:lnTo>
                      <a:lnTo>
                        <a:pt x="7" y="0"/>
                      </a:lnTo>
                      <a:lnTo>
                        <a:pt x="8" y="0"/>
                      </a:lnTo>
                      <a:lnTo>
                        <a:pt x="9" y="0"/>
                      </a:lnTo>
                      <a:lnTo>
                        <a:pt x="1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5" name="Freeform 1962"/>
                <p:cNvSpPr>
                  <a:spLocks/>
                </p:cNvSpPr>
                <p:nvPr/>
              </p:nvSpPr>
              <p:spPr bwMode="auto">
                <a:xfrm>
                  <a:off x="4334" y="2301"/>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6" name="Freeform 1963"/>
                <p:cNvSpPr>
                  <a:spLocks/>
                </p:cNvSpPr>
                <p:nvPr/>
              </p:nvSpPr>
              <p:spPr bwMode="auto">
                <a:xfrm>
                  <a:off x="4337" y="2301"/>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7" name="Freeform 1964"/>
                <p:cNvSpPr>
                  <a:spLocks/>
                </p:cNvSpPr>
                <p:nvPr/>
              </p:nvSpPr>
              <p:spPr bwMode="auto">
                <a:xfrm>
                  <a:off x="4340"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8" name="Freeform 1965"/>
                <p:cNvSpPr>
                  <a:spLocks/>
                </p:cNvSpPr>
                <p:nvPr/>
              </p:nvSpPr>
              <p:spPr bwMode="auto">
                <a:xfrm>
                  <a:off x="4342"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09" name="Freeform 1966"/>
                <p:cNvSpPr>
                  <a:spLocks/>
                </p:cNvSpPr>
                <p:nvPr/>
              </p:nvSpPr>
              <p:spPr bwMode="auto">
                <a:xfrm>
                  <a:off x="4344"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0" name="Freeform 1967"/>
                <p:cNvSpPr>
                  <a:spLocks/>
                </p:cNvSpPr>
                <p:nvPr/>
              </p:nvSpPr>
              <p:spPr bwMode="auto">
                <a:xfrm>
                  <a:off x="4346"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1" name="Freeform 1968"/>
                <p:cNvSpPr>
                  <a:spLocks/>
                </p:cNvSpPr>
                <p:nvPr/>
              </p:nvSpPr>
              <p:spPr bwMode="auto">
                <a:xfrm>
                  <a:off x="4348" y="2301"/>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2" name="Freeform 1969"/>
                <p:cNvSpPr>
                  <a:spLocks/>
                </p:cNvSpPr>
                <p:nvPr/>
              </p:nvSpPr>
              <p:spPr bwMode="auto">
                <a:xfrm>
                  <a:off x="4351" y="230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3" name="Freeform 1970"/>
                <p:cNvSpPr>
                  <a:spLocks/>
                </p:cNvSpPr>
                <p:nvPr/>
              </p:nvSpPr>
              <p:spPr bwMode="auto">
                <a:xfrm>
                  <a:off x="4353" y="2015"/>
                  <a:ext cx="47" cy="286"/>
                </a:xfrm>
                <a:custGeom>
                  <a:avLst/>
                  <a:gdLst>
                    <a:gd name="T0" fmla="*/ 1 w 49"/>
                    <a:gd name="T1" fmla="*/ 205 h 298"/>
                    <a:gd name="T2" fmla="*/ 2 w 49"/>
                    <a:gd name="T3" fmla="*/ 205 h 298"/>
                    <a:gd name="T4" fmla="*/ 3 w 49"/>
                    <a:gd name="T5" fmla="*/ 205 h 298"/>
                    <a:gd name="T6" fmla="*/ 4 w 49"/>
                    <a:gd name="T7" fmla="*/ 205 h 298"/>
                    <a:gd name="T8" fmla="*/ 5 w 49"/>
                    <a:gd name="T9" fmla="*/ 205 h 298"/>
                    <a:gd name="T10" fmla="*/ 6 w 49"/>
                    <a:gd name="T11" fmla="*/ 205 h 298"/>
                    <a:gd name="T12" fmla="*/ 7 w 49"/>
                    <a:gd name="T13" fmla="*/ 205 h 298"/>
                    <a:gd name="T14" fmla="*/ 8 w 49"/>
                    <a:gd name="T15" fmla="*/ 205 h 298"/>
                    <a:gd name="T16" fmla="*/ 9 w 49"/>
                    <a:gd name="T17" fmla="*/ 205 h 298"/>
                    <a:gd name="T18" fmla="*/ 10 w 49"/>
                    <a:gd name="T19" fmla="*/ 205 h 298"/>
                    <a:gd name="T20" fmla="*/ 11 w 49"/>
                    <a:gd name="T21" fmla="*/ 205 h 298"/>
                    <a:gd name="T22" fmla="*/ 12 w 49"/>
                    <a:gd name="T23" fmla="*/ 205 h 298"/>
                    <a:gd name="T24" fmla="*/ 12 w 49"/>
                    <a:gd name="T25" fmla="*/ 204 h 298"/>
                    <a:gd name="T26" fmla="*/ 12 w 49"/>
                    <a:gd name="T27" fmla="*/ 204 h 298"/>
                    <a:gd name="T28" fmla="*/ 12 w 49"/>
                    <a:gd name="T29" fmla="*/ 203 h 298"/>
                    <a:gd name="T30" fmla="*/ 12 w 49"/>
                    <a:gd name="T31" fmla="*/ 203 h 298"/>
                    <a:gd name="T32" fmla="*/ 12 w 49"/>
                    <a:gd name="T33" fmla="*/ 203 h 298"/>
                    <a:gd name="T34" fmla="*/ 12 w 49"/>
                    <a:gd name="T35" fmla="*/ 202 h 298"/>
                    <a:gd name="T36" fmla="*/ 12 w 49"/>
                    <a:gd name="T37" fmla="*/ 201 h 298"/>
                    <a:gd name="T38" fmla="*/ 12 w 49"/>
                    <a:gd name="T39" fmla="*/ 200 h 298"/>
                    <a:gd name="T40" fmla="*/ 12 w 49"/>
                    <a:gd name="T41" fmla="*/ 199 h 298"/>
                    <a:gd name="T42" fmla="*/ 12 w 49"/>
                    <a:gd name="T43" fmla="*/ 198 h 298"/>
                    <a:gd name="T44" fmla="*/ 14 w 49"/>
                    <a:gd name="T45" fmla="*/ 197 h 298"/>
                    <a:gd name="T46" fmla="*/ 14 w 49"/>
                    <a:gd name="T47" fmla="*/ 196 h 298"/>
                    <a:gd name="T48" fmla="*/ 16 w 49"/>
                    <a:gd name="T49" fmla="*/ 195 h 298"/>
                    <a:gd name="T50" fmla="*/ 16 w 49"/>
                    <a:gd name="T51" fmla="*/ 195 h 298"/>
                    <a:gd name="T52" fmla="*/ 18 w 49"/>
                    <a:gd name="T53" fmla="*/ 195 h 298"/>
                    <a:gd name="T54" fmla="*/ 18 w 49"/>
                    <a:gd name="T55" fmla="*/ 194 h 298"/>
                    <a:gd name="T56" fmla="*/ 20 w 49"/>
                    <a:gd name="T57" fmla="*/ 193 h 298"/>
                    <a:gd name="T58" fmla="*/ 20 w 49"/>
                    <a:gd name="T59" fmla="*/ 192 h 298"/>
                    <a:gd name="T60" fmla="*/ 21 w 49"/>
                    <a:gd name="T61" fmla="*/ 192 h 298"/>
                    <a:gd name="T62" fmla="*/ 22 w 49"/>
                    <a:gd name="T63" fmla="*/ 190 h 298"/>
                    <a:gd name="T64" fmla="*/ 23 w 49"/>
                    <a:gd name="T65" fmla="*/ 189 h 298"/>
                    <a:gd name="T66" fmla="*/ 24 w 49"/>
                    <a:gd name="T67" fmla="*/ 186 h 298"/>
                    <a:gd name="T68" fmla="*/ 25 w 49"/>
                    <a:gd name="T69" fmla="*/ 183 h 298"/>
                    <a:gd name="T70" fmla="*/ 26 w 49"/>
                    <a:gd name="T71" fmla="*/ 177 h 298"/>
                    <a:gd name="T72" fmla="*/ 27 w 49"/>
                    <a:gd name="T73" fmla="*/ 172 h 298"/>
                    <a:gd name="T74" fmla="*/ 27 w 49"/>
                    <a:gd name="T75" fmla="*/ 159 h 298"/>
                    <a:gd name="T76" fmla="*/ 28 w 49"/>
                    <a:gd name="T77" fmla="*/ 152 h 298"/>
                    <a:gd name="T78" fmla="*/ 28 w 49"/>
                    <a:gd name="T79" fmla="*/ 134 h 298"/>
                    <a:gd name="T80" fmla="*/ 29 w 49"/>
                    <a:gd name="T81" fmla="*/ 125 h 298"/>
                    <a:gd name="T82" fmla="*/ 29 w 49"/>
                    <a:gd name="T83" fmla="*/ 102 h 298"/>
                    <a:gd name="T84" fmla="*/ 30 w 49"/>
                    <a:gd name="T85" fmla="*/ 89 h 298"/>
                    <a:gd name="T86" fmla="*/ 30 w 49"/>
                    <a:gd name="T87" fmla="*/ 64 h 298"/>
                    <a:gd name="T88" fmla="*/ 31 w 49"/>
                    <a:gd name="T89" fmla="*/ 53 h 298"/>
                    <a:gd name="T90" fmla="*/ 31 w 49"/>
                    <a:gd name="T91" fmla="*/ 31 h 298"/>
                    <a:gd name="T92" fmla="*/ 31 w 49"/>
                    <a:gd name="T93" fmla="*/ 22 h 298"/>
                    <a:gd name="T94" fmla="*/ 32 w 49"/>
                    <a:gd name="T95" fmla="*/ 10 h 298"/>
                    <a:gd name="T96" fmla="*/ 32 w 49"/>
                    <a:gd name="T97" fmla="*/ 4 h 298"/>
                    <a:gd name="T98" fmla="*/ 33 w 49"/>
                    <a:gd name="T99" fmla="*/ 0 h 298"/>
                    <a:gd name="T100" fmla="*/ 33 w 49"/>
                    <a:gd name="T101" fmla="*/ 0 h 2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0" t="0" r="r" b="b"/>
                  <a:pathLst>
                    <a:path w="49" h="298">
                      <a:moveTo>
                        <a:pt x="0" y="298"/>
                      </a:moveTo>
                      <a:lnTo>
                        <a:pt x="1" y="298"/>
                      </a:lnTo>
                      <a:lnTo>
                        <a:pt x="2" y="298"/>
                      </a:lnTo>
                      <a:lnTo>
                        <a:pt x="3" y="298"/>
                      </a:lnTo>
                      <a:lnTo>
                        <a:pt x="4" y="298"/>
                      </a:lnTo>
                      <a:lnTo>
                        <a:pt x="5" y="298"/>
                      </a:lnTo>
                      <a:lnTo>
                        <a:pt x="6" y="298"/>
                      </a:lnTo>
                      <a:lnTo>
                        <a:pt x="7" y="298"/>
                      </a:lnTo>
                      <a:lnTo>
                        <a:pt x="8" y="298"/>
                      </a:lnTo>
                      <a:lnTo>
                        <a:pt x="8" y="297"/>
                      </a:lnTo>
                      <a:lnTo>
                        <a:pt x="9" y="297"/>
                      </a:lnTo>
                      <a:lnTo>
                        <a:pt x="10" y="297"/>
                      </a:lnTo>
                      <a:lnTo>
                        <a:pt x="11" y="297"/>
                      </a:lnTo>
                      <a:lnTo>
                        <a:pt x="12" y="297"/>
                      </a:lnTo>
                      <a:lnTo>
                        <a:pt x="12" y="296"/>
                      </a:lnTo>
                      <a:lnTo>
                        <a:pt x="13" y="296"/>
                      </a:lnTo>
                      <a:lnTo>
                        <a:pt x="14" y="295"/>
                      </a:lnTo>
                      <a:lnTo>
                        <a:pt x="15" y="295"/>
                      </a:lnTo>
                      <a:lnTo>
                        <a:pt x="15" y="294"/>
                      </a:lnTo>
                      <a:lnTo>
                        <a:pt x="16" y="294"/>
                      </a:lnTo>
                      <a:lnTo>
                        <a:pt x="17" y="293"/>
                      </a:lnTo>
                      <a:lnTo>
                        <a:pt x="17" y="292"/>
                      </a:lnTo>
                      <a:lnTo>
                        <a:pt x="18" y="291"/>
                      </a:lnTo>
                      <a:lnTo>
                        <a:pt x="19" y="291"/>
                      </a:lnTo>
                      <a:lnTo>
                        <a:pt x="19" y="290"/>
                      </a:lnTo>
                      <a:lnTo>
                        <a:pt x="20" y="289"/>
                      </a:lnTo>
                      <a:lnTo>
                        <a:pt x="21" y="288"/>
                      </a:lnTo>
                      <a:lnTo>
                        <a:pt x="21" y="287"/>
                      </a:lnTo>
                      <a:lnTo>
                        <a:pt x="22" y="286"/>
                      </a:lnTo>
                      <a:lnTo>
                        <a:pt x="23" y="285"/>
                      </a:lnTo>
                      <a:lnTo>
                        <a:pt x="23" y="284"/>
                      </a:lnTo>
                      <a:lnTo>
                        <a:pt x="24" y="283"/>
                      </a:lnTo>
                      <a:lnTo>
                        <a:pt x="25" y="282"/>
                      </a:lnTo>
                      <a:lnTo>
                        <a:pt x="26" y="281"/>
                      </a:lnTo>
                      <a:lnTo>
                        <a:pt x="27" y="281"/>
                      </a:lnTo>
                      <a:lnTo>
                        <a:pt x="27" y="280"/>
                      </a:lnTo>
                      <a:lnTo>
                        <a:pt x="28" y="280"/>
                      </a:lnTo>
                      <a:lnTo>
                        <a:pt x="29" y="279"/>
                      </a:lnTo>
                      <a:lnTo>
                        <a:pt x="29" y="278"/>
                      </a:lnTo>
                      <a:lnTo>
                        <a:pt x="30" y="277"/>
                      </a:lnTo>
                      <a:lnTo>
                        <a:pt x="31" y="275"/>
                      </a:lnTo>
                      <a:lnTo>
                        <a:pt x="32" y="274"/>
                      </a:lnTo>
                      <a:lnTo>
                        <a:pt x="32" y="272"/>
                      </a:lnTo>
                      <a:lnTo>
                        <a:pt x="33" y="269"/>
                      </a:lnTo>
                      <a:lnTo>
                        <a:pt x="34" y="265"/>
                      </a:lnTo>
                      <a:lnTo>
                        <a:pt x="34" y="261"/>
                      </a:lnTo>
                      <a:lnTo>
                        <a:pt x="35" y="255"/>
                      </a:lnTo>
                      <a:lnTo>
                        <a:pt x="36" y="248"/>
                      </a:lnTo>
                      <a:lnTo>
                        <a:pt x="36" y="241"/>
                      </a:lnTo>
                      <a:lnTo>
                        <a:pt x="37" y="231"/>
                      </a:lnTo>
                      <a:lnTo>
                        <a:pt x="38" y="221"/>
                      </a:lnTo>
                      <a:lnTo>
                        <a:pt x="38" y="208"/>
                      </a:lnTo>
                      <a:lnTo>
                        <a:pt x="39" y="195"/>
                      </a:lnTo>
                      <a:lnTo>
                        <a:pt x="40" y="180"/>
                      </a:lnTo>
                      <a:lnTo>
                        <a:pt x="40" y="164"/>
                      </a:lnTo>
                      <a:lnTo>
                        <a:pt x="41" y="147"/>
                      </a:lnTo>
                      <a:lnTo>
                        <a:pt x="42" y="129"/>
                      </a:lnTo>
                      <a:lnTo>
                        <a:pt x="42" y="111"/>
                      </a:lnTo>
                      <a:lnTo>
                        <a:pt x="43" y="93"/>
                      </a:lnTo>
                      <a:lnTo>
                        <a:pt x="44" y="76"/>
                      </a:lnTo>
                      <a:lnTo>
                        <a:pt x="44" y="59"/>
                      </a:lnTo>
                      <a:lnTo>
                        <a:pt x="45" y="44"/>
                      </a:lnTo>
                      <a:lnTo>
                        <a:pt x="45" y="31"/>
                      </a:lnTo>
                      <a:lnTo>
                        <a:pt x="46" y="19"/>
                      </a:lnTo>
                      <a:lnTo>
                        <a:pt x="47" y="10"/>
                      </a:lnTo>
                      <a:lnTo>
                        <a:pt x="47" y="4"/>
                      </a:lnTo>
                      <a:lnTo>
                        <a:pt x="48" y="1"/>
                      </a:lnTo>
                      <a:lnTo>
                        <a:pt x="49" y="0"/>
                      </a:lnTo>
                      <a:lnTo>
                        <a:pt x="49" y="2"/>
                      </a:lnTo>
                      <a:lnTo>
                        <a:pt x="4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4" name="Freeform 1971"/>
                <p:cNvSpPr>
                  <a:spLocks/>
                </p:cNvSpPr>
                <p:nvPr/>
              </p:nvSpPr>
              <p:spPr bwMode="auto">
                <a:xfrm>
                  <a:off x="4400" y="2017"/>
                  <a:ext cx="2" cy="21"/>
                </a:xfrm>
                <a:custGeom>
                  <a:avLst/>
                  <a:gdLst>
                    <a:gd name="T0" fmla="*/ 0 w 2"/>
                    <a:gd name="T1" fmla="*/ 0 h 22"/>
                    <a:gd name="T2" fmla="*/ 1 w 2"/>
                    <a:gd name="T3" fmla="*/ 5 h 22"/>
                    <a:gd name="T4" fmla="*/ 2 w 2"/>
                    <a:gd name="T5" fmla="*/ 11 h 22"/>
                    <a:gd name="T6" fmla="*/ 2 w 2"/>
                    <a:gd name="T7" fmla="*/ 13 h 22"/>
                    <a:gd name="T8" fmla="*/ 2 w 2"/>
                    <a:gd name="T9" fmla="*/ 11 h 2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2">
                      <a:moveTo>
                        <a:pt x="0" y="0"/>
                      </a:moveTo>
                      <a:lnTo>
                        <a:pt x="1" y="5"/>
                      </a:lnTo>
                      <a:lnTo>
                        <a:pt x="2" y="12"/>
                      </a:lnTo>
                      <a:lnTo>
                        <a:pt x="2" y="22"/>
                      </a:lnTo>
                      <a:lnTo>
                        <a:pt x="2" y="1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5" name="Freeform 1972"/>
                <p:cNvSpPr>
                  <a:spLocks/>
                </p:cNvSpPr>
                <p:nvPr/>
              </p:nvSpPr>
              <p:spPr bwMode="auto">
                <a:xfrm>
                  <a:off x="4402" y="2038"/>
                  <a:ext cx="2" cy="41"/>
                </a:xfrm>
                <a:custGeom>
                  <a:avLst/>
                  <a:gdLst>
                    <a:gd name="T0" fmla="*/ 0 w 2"/>
                    <a:gd name="T1" fmla="*/ 0 h 43"/>
                    <a:gd name="T2" fmla="*/ 1 w 2"/>
                    <a:gd name="T3" fmla="*/ 10 h 43"/>
                    <a:gd name="T4" fmla="*/ 2 w 2"/>
                    <a:gd name="T5" fmla="*/ 18 h 43"/>
                    <a:gd name="T6" fmla="*/ 2 w 2"/>
                    <a:gd name="T7" fmla="*/ 28 h 43"/>
                    <a:gd name="T8" fmla="*/ 2 w 2"/>
                    <a:gd name="T9" fmla="*/ 18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3">
                      <a:moveTo>
                        <a:pt x="0" y="0"/>
                      </a:moveTo>
                      <a:lnTo>
                        <a:pt x="1" y="12"/>
                      </a:lnTo>
                      <a:lnTo>
                        <a:pt x="2" y="27"/>
                      </a:lnTo>
                      <a:lnTo>
                        <a:pt x="2" y="43"/>
                      </a:lnTo>
                      <a:lnTo>
                        <a:pt x="2" y="2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6" name="Freeform 1973"/>
                <p:cNvSpPr>
                  <a:spLocks/>
                </p:cNvSpPr>
                <p:nvPr/>
              </p:nvSpPr>
              <p:spPr bwMode="auto">
                <a:xfrm>
                  <a:off x="4404" y="2079"/>
                  <a:ext cx="2" cy="49"/>
                </a:xfrm>
                <a:custGeom>
                  <a:avLst/>
                  <a:gdLst>
                    <a:gd name="T0" fmla="*/ 0 w 2"/>
                    <a:gd name="T1" fmla="*/ 0 h 51"/>
                    <a:gd name="T2" fmla="*/ 1 w 2"/>
                    <a:gd name="T3" fmla="*/ 12 h 51"/>
                    <a:gd name="T4" fmla="*/ 2 w 2"/>
                    <a:gd name="T5" fmla="*/ 25 h 51"/>
                    <a:gd name="T6" fmla="*/ 2 w 2"/>
                    <a:gd name="T7" fmla="*/ 35 h 51"/>
                    <a:gd name="T8" fmla="*/ 2 w 2"/>
                    <a:gd name="T9" fmla="*/ 25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1">
                      <a:moveTo>
                        <a:pt x="0" y="0"/>
                      </a:moveTo>
                      <a:lnTo>
                        <a:pt x="1" y="16"/>
                      </a:lnTo>
                      <a:lnTo>
                        <a:pt x="2" y="34"/>
                      </a:lnTo>
                      <a:lnTo>
                        <a:pt x="2" y="51"/>
                      </a:lnTo>
                      <a:lnTo>
                        <a:pt x="2" y="3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7" name="Freeform 1974"/>
                <p:cNvSpPr>
                  <a:spLocks/>
                </p:cNvSpPr>
                <p:nvPr/>
              </p:nvSpPr>
              <p:spPr bwMode="auto">
                <a:xfrm>
                  <a:off x="4406" y="2128"/>
                  <a:ext cx="2" cy="49"/>
                </a:xfrm>
                <a:custGeom>
                  <a:avLst/>
                  <a:gdLst>
                    <a:gd name="T0" fmla="*/ 0 w 2"/>
                    <a:gd name="T1" fmla="*/ 0 h 51"/>
                    <a:gd name="T2" fmla="*/ 1 w 2"/>
                    <a:gd name="T3" fmla="*/ 12 h 51"/>
                    <a:gd name="T4" fmla="*/ 2 w 2"/>
                    <a:gd name="T5" fmla="*/ 26 h 51"/>
                    <a:gd name="T6" fmla="*/ 2 w 2"/>
                    <a:gd name="T7" fmla="*/ 35 h 51"/>
                    <a:gd name="T8" fmla="*/ 2 w 2"/>
                    <a:gd name="T9" fmla="*/ 26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1">
                      <a:moveTo>
                        <a:pt x="0" y="0"/>
                      </a:moveTo>
                      <a:lnTo>
                        <a:pt x="1" y="18"/>
                      </a:lnTo>
                      <a:lnTo>
                        <a:pt x="2" y="35"/>
                      </a:lnTo>
                      <a:lnTo>
                        <a:pt x="2" y="51"/>
                      </a:lnTo>
                      <a:lnTo>
                        <a:pt x="2" y="3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8" name="Freeform 1975"/>
                <p:cNvSpPr>
                  <a:spLocks/>
                </p:cNvSpPr>
                <p:nvPr/>
              </p:nvSpPr>
              <p:spPr bwMode="auto">
                <a:xfrm>
                  <a:off x="4408" y="2177"/>
                  <a:ext cx="1" cy="41"/>
                </a:xfrm>
                <a:custGeom>
                  <a:avLst/>
                  <a:gdLst>
                    <a:gd name="T0" fmla="*/ 0 w 2"/>
                    <a:gd name="T1" fmla="*/ 0 h 43"/>
                    <a:gd name="T2" fmla="*/ 1 w 2"/>
                    <a:gd name="T3" fmla="*/ 10 h 43"/>
                    <a:gd name="T4" fmla="*/ 1 w 2"/>
                    <a:gd name="T5" fmla="*/ 21 h 43"/>
                    <a:gd name="T6" fmla="*/ 1 w 2"/>
                    <a:gd name="T7" fmla="*/ 28 h 43"/>
                    <a:gd name="T8" fmla="*/ 1 w 2"/>
                    <a:gd name="T9" fmla="*/ 21 h 4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3">
                      <a:moveTo>
                        <a:pt x="0" y="0"/>
                      </a:moveTo>
                      <a:lnTo>
                        <a:pt x="1" y="16"/>
                      </a:lnTo>
                      <a:lnTo>
                        <a:pt x="2" y="30"/>
                      </a:lnTo>
                      <a:lnTo>
                        <a:pt x="2" y="43"/>
                      </a:lnTo>
                      <a:lnTo>
                        <a:pt x="2" y="3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19" name="Freeform 1976"/>
                <p:cNvSpPr>
                  <a:spLocks/>
                </p:cNvSpPr>
                <p:nvPr/>
              </p:nvSpPr>
              <p:spPr bwMode="auto">
                <a:xfrm>
                  <a:off x="4409" y="2218"/>
                  <a:ext cx="1" cy="22"/>
                </a:xfrm>
                <a:custGeom>
                  <a:avLst/>
                  <a:gdLst>
                    <a:gd name="T0" fmla="*/ 0 w 1"/>
                    <a:gd name="T1" fmla="*/ 0 h 23"/>
                    <a:gd name="T2" fmla="*/ 1 w 1"/>
                    <a:gd name="T3" fmla="*/ 11 h 23"/>
                    <a:gd name="T4" fmla="*/ 1 w 1"/>
                    <a:gd name="T5" fmla="*/ 14 h 23"/>
                    <a:gd name="T6" fmla="*/ 1 w 1"/>
                    <a:gd name="T7" fmla="*/ 11 h 2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23">
                      <a:moveTo>
                        <a:pt x="0" y="0"/>
                      </a:moveTo>
                      <a:lnTo>
                        <a:pt x="1" y="13"/>
                      </a:lnTo>
                      <a:lnTo>
                        <a:pt x="1" y="23"/>
                      </a:lnTo>
                      <a:lnTo>
                        <a:pt x="1" y="1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0" name="Freeform 1977"/>
                <p:cNvSpPr>
                  <a:spLocks/>
                </p:cNvSpPr>
                <p:nvPr/>
              </p:nvSpPr>
              <p:spPr bwMode="auto">
                <a:xfrm>
                  <a:off x="4410" y="2240"/>
                  <a:ext cx="2" cy="25"/>
                </a:xfrm>
                <a:custGeom>
                  <a:avLst/>
                  <a:gdLst>
                    <a:gd name="T0" fmla="*/ 0 w 2"/>
                    <a:gd name="T1" fmla="*/ 0 h 26"/>
                    <a:gd name="T2" fmla="*/ 1 w 2"/>
                    <a:gd name="T3" fmla="*/ 10 h 26"/>
                    <a:gd name="T4" fmla="*/ 2 w 2"/>
                    <a:gd name="T5" fmla="*/ 13 h 26"/>
                    <a:gd name="T6" fmla="*/ 2 w 2"/>
                    <a:gd name="T7" fmla="*/ 17 h 26"/>
                    <a:gd name="T8" fmla="*/ 2 w 2"/>
                    <a:gd name="T9" fmla="*/ 13 h 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6">
                      <a:moveTo>
                        <a:pt x="0" y="0"/>
                      </a:moveTo>
                      <a:lnTo>
                        <a:pt x="1" y="10"/>
                      </a:lnTo>
                      <a:lnTo>
                        <a:pt x="2" y="18"/>
                      </a:lnTo>
                      <a:lnTo>
                        <a:pt x="2" y="26"/>
                      </a:lnTo>
                      <a:lnTo>
                        <a:pt x="2" y="1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1" name="Freeform 1978"/>
                <p:cNvSpPr>
                  <a:spLocks/>
                </p:cNvSpPr>
                <p:nvPr/>
              </p:nvSpPr>
              <p:spPr bwMode="auto">
                <a:xfrm>
                  <a:off x="4412" y="2265"/>
                  <a:ext cx="2" cy="15"/>
                </a:xfrm>
                <a:custGeom>
                  <a:avLst/>
                  <a:gdLst>
                    <a:gd name="T0" fmla="*/ 0 w 2"/>
                    <a:gd name="T1" fmla="*/ 0 h 15"/>
                    <a:gd name="T2" fmla="*/ 1 w 2"/>
                    <a:gd name="T3" fmla="*/ 6 h 15"/>
                    <a:gd name="T4" fmla="*/ 2 w 2"/>
                    <a:gd name="T5" fmla="*/ 11 h 15"/>
                    <a:gd name="T6" fmla="*/ 2 w 2"/>
                    <a:gd name="T7" fmla="*/ 15 h 15"/>
                    <a:gd name="T8" fmla="*/ 2 w 2"/>
                    <a:gd name="T9" fmla="*/ 11 h 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5">
                      <a:moveTo>
                        <a:pt x="0" y="0"/>
                      </a:moveTo>
                      <a:lnTo>
                        <a:pt x="1" y="6"/>
                      </a:lnTo>
                      <a:lnTo>
                        <a:pt x="2" y="11"/>
                      </a:lnTo>
                      <a:lnTo>
                        <a:pt x="2" y="15"/>
                      </a:lnTo>
                      <a:lnTo>
                        <a:pt x="2" y="1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2" name="Freeform 1979"/>
                <p:cNvSpPr>
                  <a:spLocks/>
                </p:cNvSpPr>
                <p:nvPr/>
              </p:nvSpPr>
              <p:spPr bwMode="auto">
                <a:xfrm>
                  <a:off x="4414" y="2280"/>
                  <a:ext cx="2" cy="7"/>
                </a:xfrm>
                <a:custGeom>
                  <a:avLst/>
                  <a:gdLst>
                    <a:gd name="T0" fmla="*/ 0 w 2"/>
                    <a:gd name="T1" fmla="*/ 0 h 8"/>
                    <a:gd name="T2" fmla="*/ 1 w 2"/>
                    <a:gd name="T3" fmla="*/ 3 h 8"/>
                    <a:gd name="T4" fmla="*/ 2 w 2"/>
                    <a:gd name="T5" fmla="*/ 4 h 8"/>
                    <a:gd name="T6" fmla="*/ 2 w 2"/>
                    <a:gd name="T7" fmla="*/ 4 h 8"/>
                    <a:gd name="T8" fmla="*/ 2 w 2"/>
                    <a:gd name="T9" fmla="*/ 4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3"/>
                      </a:lnTo>
                      <a:lnTo>
                        <a:pt x="2" y="6"/>
                      </a:lnTo>
                      <a:lnTo>
                        <a:pt x="2" y="8"/>
                      </a:lnTo>
                      <a:lnTo>
                        <a:pt x="2"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3" name="Freeform 1980"/>
                <p:cNvSpPr>
                  <a:spLocks/>
                </p:cNvSpPr>
                <p:nvPr/>
              </p:nvSpPr>
              <p:spPr bwMode="auto">
                <a:xfrm>
                  <a:off x="4416" y="2287"/>
                  <a:ext cx="2" cy="5"/>
                </a:xfrm>
                <a:custGeom>
                  <a:avLst/>
                  <a:gdLst>
                    <a:gd name="T0" fmla="*/ 0 w 2"/>
                    <a:gd name="T1" fmla="*/ 0 h 5"/>
                    <a:gd name="T2" fmla="*/ 1 w 2"/>
                    <a:gd name="T3" fmla="*/ 2 h 5"/>
                    <a:gd name="T4" fmla="*/ 2 w 2"/>
                    <a:gd name="T5" fmla="*/ 3 h 5"/>
                    <a:gd name="T6" fmla="*/ 2 w 2"/>
                    <a:gd name="T7" fmla="*/ 5 h 5"/>
                    <a:gd name="T8" fmla="*/ 2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4" name="Freeform 1981"/>
                <p:cNvSpPr>
                  <a:spLocks/>
                </p:cNvSpPr>
                <p:nvPr/>
              </p:nvSpPr>
              <p:spPr bwMode="auto">
                <a:xfrm>
                  <a:off x="4418" y="2292"/>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5" name="Freeform 1982"/>
                <p:cNvSpPr>
                  <a:spLocks/>
                </p:cNvSpPr>
                <p:nvPr/>
              </p:nvSpPr>
              <p:spPr bwMode="auto">
                <a:xfrm>
                  <a:off x="4420" y="2293"/>
                  <a:ext cx="14" cy="1"/>
                </a:xfrm>
                <a:custGeom>
                  <a:avLst/>
                  <a:gdLst>
                    <a:gd name="T0" fmla="*/ 0 w 15"/>
                    <a:gd name="T1" fmla="*/ 0 h 1"/>
                    <a:gd name="T2" fmla="*/ 1 w 15"/>
                    <a:gd name="T3" fmla="*/ 1 h 1"/>
                    <a:gd name="T4" fmla="*/ 2 w 15"/>
                    <a:gd name="T5" fmla="*/ 1 h 1"/>
                    <a:gd name="T6" fmla="*/ 2 w 15"/>
                    <a:gd name="T7" fmla="*/ 1 h 1"/>
                    <a:gd name="T8" fmla="*/ 2 w 15"/>
                    <a:gd name="T9" fmla="*/ 1 h 1"/>
                    <a:gd name="T10" fmla="*/ 3 w 15"/>
                    <a:gd name="T11" fmla="*/ 1 h 1"/>
                    <a:gd name="T12" fmla="*/ 4 w 15"/>
                    <a:gd name="T13" fmla="*/ 1 h 1"/>
                    <a:gd name="T14" fmla="*/ 4 w 15"/>
                    <a:gd name="T15" fmla="*/ 1 h 1"/>
                    <a:gd name="T16" fmla="*/ 4 w 15"/>
                    <a:gd name="T17" fmla="*/ 1 h 1"/>
                    <a:gd name="T18" fmla="*/ 5 w 15"/>
                    <a:gd name="T19" fmla="*/ 1 h 1"/>
                    <a:gd name="T20" fmla="*/ 5 w 15"/>
                    <a:gd name="T21" fmla="*/ 1 h 1"/>
                    <a:gd name="T22" fmla="*/ 5 w 15"/>
                    <a:gd name="T23" fmla="*/ 1 h 1"/>
                    <a:gd name="T24" fmla="*/ 6 w 15"/>
                    <a:gd name="T25" fmla="*/ 1 h 1"/>
                    <a:gd name="T26" fmla="*/ 7 w 15"/>
                    <a:gd name="T27" fmla="*/ 1 h 1"/>
                    <a:gd name="T28" fmla="*/ 7 w 15"/>
                    <a:gd name="T29" fmla="*/ 1 h 1"/>
                    <a:gd name="T30" fmla="*/ 7 w 15"/>
                    <a:gd name="T31" fmla="*/ 1 h 1"/>
                    <a:gd name="T32" fmla="*/ 7 w 15"/>
                    <a:gd name="T33" fmla="*/ 1 h 1"/>
                    <a:gd name="T34" fmla="*/ 7 w 15"/>
                    <a:gd name="T35" fmla="*/ 1 h 1"/>
                    <a:gd name="T36" fmla="*/ 7 w 15"/>
                    <a:gd name="T37" fmla="*/ 1 h 1"/>
                    <a:gd name="T38" fmla="*/ 7 w 15"/>
                    <a:gd name="T39" fmla="*/ 1 h 1"/>
                    <a:gd name="T40" fmla="*/ 7 w 15"/>
                    <a:gd name="T41" fmla="*/ 1 h 1"/>
                    <a:gd name="T42" fmla="*/ 7 w 15"/>
                    <a:gd name="T43" fmla="*/ 1 h 1"/>
                    <a:gd name="T44" fmla="*/ 7 w 15"/>
                    <a:gd name="T45" fmla="*/ 1 h 1"/>
                    <a:gd name="T46" fmla="*/ 7 w 15"/>
                    <a:gd name="T47" fmla="*/ 1 h 1"/>
                    <a:gd name="T48" fmla="*/ 7 w 15"/>
                    <a:gd name="T49" fmla="*/ 1 h 1"/>
                    <a:gd name="T50" fmla="*/ 7 w 15"/>
                    <a:gd name="T51" fmla="*/ 1 h 1"/>
                    <a:gd name="T52" fmla="*/ 7 w 15"/>
                    <a:gd name="T53" fmla="*/ 1 h 1"/>
                    <a:gd name="T54" fmla="*/ 7 w 15"/>
                    <a:gd name="T55" fmla="*/ 1 h 1"/>
                    <a:gd name="T56" fmla="*/ 7 w 15"/>
                    <a:gd name="T57" fmla="*/ 1 h 1"/>
                    <a:gd name="T58" fmla="*/ 7 w 15"/>
                    <a:gd name="T59" fmla="*/ 1 h 1"/>
                    <a:gd name="T60" fmla="*/ 7 w 15"/>
                    <a:gd name="T61" fmla="*/ 1 h 1"/>
                    <a:gd name="T62" fmla="*/ 7 w 15"/>
                    <a:gd name="T63" fmla="*/ 1 h 1"/>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15" h="1">
                      <a:moveTo>
                        <a:pt x="0" y="0"/>
                      </a:moveTo>
                      <a:lnTo>
                        <a:pt x="1" y="1"/>
                      </a:lnTo>
                      <a:lnTo>
                        <a:pt x="2" y="1"/>
                      </a:lnTo>
                      <a:lnTo>
                        <a:pt x="3" y="1"/>
                      </a:lnTo>
                      <a:lnTo>
                        <a:pt x="4" y="1"/>
                      </a:lnTo>
                      <a:lnTo>
                        <a:pt x="5" y="1"/>
                      </a:lnTo>
                      <a:lnTo>
                        <a:pt x="6" y="1"/>
                      </a:lnTo>
                      <a:lnTo>
                        <a:pt x="7" y="1"/>
                      </a:lnTo>
                      <a:lnTo>
                        <a:pt x="8" y="1"/>
                      </a:lnTo>
                      <a:lnTo>
                        <a:pt x="9" y="1"/>
                      </a:lnTo>
                      <a:lnTo>
                        <a:pt x="10" y="1"/>
                      </a:lnTo>
                      <a:lnTo>
                        <a:pt x="11" y="1"/>
                      </a:lnTo>
                      <a:lnTo>
                        <a:pt x="12" y="1"/>
                      </a:lnTo>
                      <a:lnTo>
                        <a:pt x="13" y="1"/>
                      </a:lnTo>
                      <a:lnTo>
                        <a:pt x="14" y="1"/>
                      </a:lnTo>
                      <a:lnTo>
                        <a:pt x="15"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6" name="Freeform 1983"/>
                <p:cNvSpPr>
                  <a:spLocks/>
                </p:cNvSpPr>
                <p:nvPr/>
              </p:nvSpPr>
              <p:spPr bwMode="auto">
                <a:xfrm>
                  <a:off x="4434" y="2293"/>
                  <a:ext cx="13" cy="1"/>
                </a:xfrm>
                <a:custGeom>
                  <a:avLst/>
                  <a:gdLst>
                    <a:gd name="T0" fmla="*/ 0 w 13"/>
                    <a:gd name="T1" fmla="*/ 1 h 1"/>
                    <a:gd name="T2" fmla="*/ 1 w 13"/>
                    <a:gd name="T3" fmla="*/ 1 h 1"/>
                    <a:gd name="T4" fmla="*/ 2 w 13"/>
                    <a:gd name="T5" fmla="*/ 1 h 1"/>
                    <a:gd name="T6" fmla="*/ 2 w 13"/>
                    <a:gd name="T7" fmla="*/ 1 h 1"/>
                    <a:gd name="T8" fmla="*/ 2 w 13"/>
                    <a:gd name="T9" fmla="*/ 1 h 1"/>
                    <a:gd name="T10" fmla="*/ 3 w 13"/>
                    <a:gd name="T11" fmla="*/ 0 h 1"/>
                    <a:gd name="T12" fmla="*/ 4 w 13"/>
                    <a:gd name="T13" fmla="*/ 0 h 1"/>
                    <a:gd name="T14" fmla="*/ 4 w 13"/>
                    <a:gd name="T15" fmla="*/ 1 h 1"/>
                    <a:gd name="T16" fmla="*/ 4 w 13"/>
                    <a:gd name="T17" fmla="*/ 0 h 1"/>
                    <a:gd name="T18" fmla="*/ 5 w 13"/>
                    <a:gd name="T19" fmla="*/ 0 h 1"/>
                    <a:gd name="T20" fmla="*/ 5 w 13"/>
                    <a:gd name="T21" fmla="*/ 0 h 1"/>
                    <a:gd name="T22" fmla="*/ 5 w 13"/>
                    <a:gd name="T23" fmla="*/ 0 h 1"/>
                    <a:gd name="T24" fmla="*/ 6 w 13"/>
                    <a:gd name="T25" fmla="*/ 0 h 1"/>
                    <a:gd name="T26" fmla="*/ 7 w 13"/>
                    <a:gd name="T27" fmla="*/ 0 h 1"/>
                    <a:gd name="T28" fmla="*/ 7 w 13"/>
                    <a:gd name="T29" fmla="*/ 0 h 1"/>
                    <a:gd name="T30" fmla="*/ 7 w 13"/>
                    <a:gd name="T31" fmla="*/ 0 h 1"/>
                    <a:gd name="T32" fmla="*/ 8 w 13"/>
                    <a:gd name="T33" fmla="*/ 0 h 1"/>
                    <a:gd name="T34" fmla="*/ 9 w 13"/>
                    <a:gd name="T35" fmla="*/ 0 h 1"/>
                    <a:gd name="T36" fmla="*/ 9 w 13"/>
                    <a:gd name="T37" fmla="*/ 0 h 1"/>
                    <a:gd name="T38" fmla="*/ 9 w 13"/>
                    <a:gd name="T39" fmla="*/ 0 h 1"/>
                    <a:gd name="T40" fmla="*/ 10 w 13"/>
                    <a:gd name="T41" fmla="*/ 0 h 1"/>
                    <a:gd name="T42" fmla="*/ 11 w 13"/>
                    <a:gd name="T43" fmla="*/ 0 h 1"/>
                    <a:gd name="T44" fmla="*/ 11 w 13"/>
                    <a:gd name="T45" fmla="*/ 0 h 1"/>
                    <a:gd name="T46" fmla="*/ 11 w 13"/>
                    <a:gd name="T47" fmla="*/ 0 h 1"/>
                    <a:gd name="T48" fmla="*/ 12 w 13"/>
                    <a:gd name="T49" fmla="*/ 0 h 1"/>
                    <a:gd name="T50" fmla="*/ 13 w 13"/>
                    <a:gd name="T51" fmla="*/ 0 h 1"/>
                    <a:gd name="T52" fmla="*/ 13 w 13"/>
                    <a:gd name="T53" fmla="*/ 0 h 1"/>
                    <a:gd name="T54" fmla="*/ 13 w 13"/>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1"/>
                      </a:moveTo>
                      <a:lnTo>
                        <a:pt x="1" y="1"/>
                      </a:lnTo>
                      <a:lnTo>
                        <a:pt x="2" y="1"/>
                      </a:lnTo>
                      <a:lnTo>
                        <a:pt x="3" y="0"/>
                      </a:lnTo>
                      <a:lnTo>
                        <a:pt x="4" y="0"/>
                      </a:lnTo>
                      <a:lnTo>
                        <a:pt x="4" y="1"/>
                      </a:lnTo>
                      <a:lnTo>
                        <a:pt x="4" y="0"/>
                      </a:lnTo>
                      <a:lnTo>
                        <a:pt x="5" y="0"/>
                      </a:lnTo>
                      <a:lnTo>
                        <a:pt x="6" y="0"/>
                      </a:lnTo>
                      <a:lnTo>
                        <a:pt x="7" y="0"/>
                      </a:lnTo>
                      <a:lnTo>
                        <a:pt x="8" y="0"/>
                      </a:lnTo>
                      <a:lnTo>
                        <a:pt x="9" y="0"/>
                      </a:lnTo>
                      <a:lnTo>
                        <a:pt x="10" y="0"/>
                      </a:lnTo>
                      <a:lnTo>
                        <a:pt x="11" y="0"/>
                      </a:lnTo>
                      <a:lnTo>
                        <a:pt x="12" y="0"/>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7" name="Freeform 1984"/>
                <p:cNvSpPr>
                  <a:spLocks/>
                </p:cNvSpPr>
                <p:nvPr/>
              </p:nvSpPr>
              <p:spPr bwMode="auto">
                <a:xfrm>
                  <a:off x="4447" y="2292"/>
                  <a:ext cx="16" cy="1"/>
                </a:xfrm>
                <a:custGeom>
                  <a:avLst/>
                  <a:gdLst>
                    <a:gd name="T0" fmla="*/ 0 w 17"/>
                    <a:gd name="T1" fmla="*/ 1 h 1"/>
                    <a:gd name="T2" fmla="*/ 1 w 17"/>
                    <a:gd name="T3" fmla="*/ 1 h 1"/>
                    <a:gd name="T4" fmla="*/ 2 w 17"/>
                    <a:gd name="T5" fmla="*/ 1 h 1"/>
                    <a:gd name="T6" fmla="*/ 2 w 17"/>
                    <a:gd name="T7" fmla="*/ 1 h 1"/>
                    <a:gd name="T8" fmla="*/ 2 w 17"/>
                    <a:gd name="T9" fmla="*/ 1 h 1"/>
                    <a:gd name="T10" fmla="*/ 3 w 17"/>
                    <a:gd name="T11" fmla="*/ 1 h 1"/>
                    <a:gd name="T12" fmla="*/ 4 w 17"/>
                    <a:gd name="T13" fmla="*/ 1 h 1"/>
                    <a:gd name="T14" fmla="*/ 4 w 17"/>
                    <a:gd name="T15" fmla="*/ 1 h 1"/>
                    <a:gd name="T16" fmla="*/ 4 w 17"/>
                    <a:gd name="T17" fmla="*/ 1 h 1"/>
                    <a:gd name="T18" fmla="*/ 5 w 17"/>
                    <a:gd name="T19" fmla="*/ 1 h 1"/>
                    <a:gd name="T20" fmla="*/ 6 w 17"/>
                    <a:gd name="T21" fmla="*/ 1 h 1"/>
                    <a:gd name="T22" fmla="*/ 6 w 17"/>
                    <a:gd name="T23" fmla="*/ 1 h 1"/>
                    <a:gd name="T24" fmla="*/ 6 w 17"/>
                    <a:gd name="T25" fmla="*/ 1 h 1"/>
                    <a:gd name="T26" fmla="*/ 7 w 17"/>
                    <a:gd name="T27" fmla="*/ 1 h 1"/>
                    <a:gd name="T28" fmla="*/ 7 w 17"/>
                    <a:gd name="T29" fmla="*/ 1 h 1"/>
                    <a:gd name="T30" fmla="*/ 7 w 17"/>
                    <a:gd name="T31" fmla="*/ 1 h 1"/>
                    <a:gd name="T32" fmla="*/ 8 w 17"/>
                    <a:gd name="T33" fmla="*/ 1 h 1"/>
                    <a:gd name="T34" fmla="*/ 8 w 17"/>
                    <a:gd name="T35" fmla="*/ 1 h 1"/>
                    <a:gd name="T36" fmla="*/ 8 w 17"/>
                    <a:gd name="T37" fmla="*/ 1 h 1"/>
                    <a:gd name="T38" fmla="*/ 8 w 17"/>
                    <a:gd name="T39" fmla="*/ 1 h 1"/>
                    <a:gd name="T40" fmla="*/ 8 w 17"/>
                    <a:gd name="T41" fmla="*/ 1 h 1"/>
                    <a:gd name="T42" fmla="*/ 8 w 17"/>
                    <a:gd name="T43" fmla="*/ 1 h 1"/>
                    <a:gd name="T44" fmla="*/ 8 w 17"/>
                    <a:gd name="T45" fmla="*/ 1 h 1"/>
                    <a:gd name="T46" fmla="*/ 8 w 17"/>
                    <a:gd name="T47" fmla="*/ 1 h 1"/>
                    <a:gd name="T48" fmla="*/ 8 w 17"/>
                    <a:gd name="T49" fmla="*/ 1 h 1"/>
                    <a:gd name="T50" fmla="*/ 8 w 17"/>
                    <a:gd name="T51" fmla="*/ 1 h 1"/>
                    <a:gd name="T52" fmla="*/ 8 w 17"/>
                    <a:gd name="T53" fmla="*/ 1 h 1"/>
                    <a:gd name="T54" fmla="*/ 8 w 17"/>
                    <a:gd name="T55" fmla="*/ 1 h 1"/>
                    <a:gd name="T56" fmla="*/ 8 w 17"/>
                    <a:gd name="T57" fmla="*/ 0 h 1"/>
                    <a:gd name="T58" fmla="*/ 8 w 17"/>
                    <a:gd name="T59" fmla="*/ 1 h 1"/>
                    <a:gd name="T60" fmla="*/ 8 w 17"/>
                    <a:gd name="T61" fmla="*/ 1 h 1"/>
                    <a:gd name="T62" fmla="*/ 8 w 17"/>
                    <a:gd name="T63" fmla="*/ 1 h 1"/>
                    <a:gd name="T64" fmla="*/ 8 w 17"/>
                    <a:gd name="T65" fmla="*/ 0 h 1"/>
                    <a:gd name="T66" fmla="*/ 8 w 17"/>
                    <a:gd name="T67" fmla="*/ 0 h 1"/>
                    <a:gd name="T68" fmla="*/ 8 w 17"/>
                    <a:gd name="T69" fmla="*/ 0 h 1"/>
                    <a:gd name="T70" fmla="*/ 8 w 17"/>
                    <a:gd name="T71" fmla="*/ 0 h 1"/>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1">
                      <a:moveTo>
                        <a:pt x="0" y="1"/>
                      </a:moveTo>
                      <a:lnTo>
                        <a:pt x="1" y="1"/>
                      </a:lnTo>
                      <a:lnTo>
                        <a:pt x="2" y="1"/>
                      </a:lnTo>
                      <a:lnTo>
                        <a:pt x="3" y="1"/>
                      </a:lnTo>
                      <a:lnTo>
                        <a:pt x="4" y="1"/>
                      </a:lnTo>
                      <a:lnTo>
                        <a:pt x="5" y="1"/>
                      </a:lnTo>
                      <a:lnTo>
                        <a:pt x="6" y="1"/>
                      </a:lnTo>
                      <a:lnTo>
                        <a:pt x="7" y="1"/>
                      </a:lnTo>
                      <a:lnTo>
                        <a:pt x="8" y="1"/>
                      </a:lnTo>
                      <a:lnTo>
                        <a:pt x="9" y="1"/>
                      </a:lnTo>
                      <a:lnTo>
                        <a:pt x="10" y="1"/>
                      </a:lnTo>
                      <a:lnTo>
                        <a:pt x="11" y="1"/>
                      </a:lnTo>
                      <a:lnTo>
                        <a:pt x="12" y="1"/>
                      </a:lnTo>
                      <a:lnTo>
                        <a:pt x="13" y="1"/>
                      </a:lnTo>
                      <a:lnTo>
                        <a:pt x="14" y="0"/>
                      </a:lnTo>
                      <a:lnTo>
                        <a:pt x="15" y="1"/>
                      </a:lnTo>
                      <a:lnTo>
                        <a:pt x="16" y="0"/>
                      </a:lnTo>
                      <a:lnTo>
                        <a:pt x="1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8" name="Freeform 1985"/>
                <p:cNvSpPr>
                  <a:spLocks/>
                </p:cNvSpPr>
                <p:nvPr/>
              </p:nvSpPr>
              <p:spPr bwMode="auto">
                <a:xfrm>
                  <a:off x="4463" y="2292"/>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9129" name="Freeform 1986"/>
                <p:cNvSpPr>
                  <a:spLocks/>
                </p:cNvSpPr>
                <p:nvPr/>
              </p:nvSpPr>
              <p:spPr bwMode="auto">
                <a:xfrm>
                  <a:off x="4465" y="2193"/>
                  <a:ext cx="27" cy="100"/>
                </a:xfrm>
                <a:custGeom>
                  <a:avLst/>
                  <a:gdLst>
                    <a:gd name="T0" fmla="*/ 0 w 28"/>
                    <a:gd name="T1" fmla="*/ 73 h 104"/>
                    <a:gd name="T2" fmla="*/ 1 w 28"/>
                    <a:gd name="T3" fmla="*/ 73 h 104"/>
                    <a:gd name="T4" fmla="*/ 2 w 28"/>
                    <a:gd name="T5" fmla="*/ 73 h 104"/>
                    <a:gd name="T6" fmla="*/ 2 w 28"/>
                    <a:gd name="T7" fmla="*/ 73 h 104"/>
                    <a:gd name="T8" fmla="*/ 2 w 28"/>
                    <a:gd name="T9" fmla="*/ 73 h 104"/>
                    <a:gd name="T10" fmla="*/ 3 w 28"/>
                    <a:gd name="T11" fmla="*/ 73 h 104"/>
                    <a:gd name="T12" fmla="*/ 3 w 28"/>
                    <a:gd name="T13" fmla="*/ 73 h 104"/>
                    <a:gd name="T14" fmla="*/ 3 w 28"/>
                    <a:gd name="T15" fmla="*/ 73 h 104"/>
                    <a:gd name="T16" fmla="*/ 4 w 28"/>
                    <a:gd name="T17" fmla="*/ 73 h 104"/>
                    <a:gd name="T18" fmla="*/ 5 w 28"/>
                    <a:gd name="T19" fmla="*/ 73 h 104"/>
                    <a:gd name="T20" fmla="*/ 5 w 28"/>
                    <a:gd name="T21" fmla="*/ 73 h 104"/>
                    <a:gd name="T22" fmla="*/ 5 w 28"/>
                    <a:gd name="T23" fmla="*/ 73 h 104"/>
                    <a:gd name="T24" fmla="*/ 6 w 28"/>
                    <a:gd name="T25" fmla="*/ 73 h 104"/>
                    <a:gd name="T26" fmla="*/ 7 w 28"/>
                    <a:gd name="T27" fmla="*/ 73 h 104"/>
                    <a:gd name="T28" fmla="*/ 7 w 28"/>
                    <a:gd name="T29" fmla="*/ 73 h 104"/>
                    <a:gd name="T30" fmla="*/ 7 w 28"/>
                    <a:gd name="T31" fmla="*/ 73 h 104"/>
                    <a:gd name="T32" fmla="*/ 8 w 28"/>
                    <a:gd name="T33" fmla="*/ 72 h 104"/>
                    <a:gd name="T34" fmla="*/ 9 w 28"/>
                    <a:gd name="T35" fmla="*/ 72 h 104"/>
                    <a:gd name="T36" fmla="*/ 9 w 28"/>
                    <a:gd name="T37" fmla="*/ 72 h 104"/>
                    <a:gd name="T38" fmla="*/ 9 w 28"/>
                    <a:gd name="T39" fmla="*/ 72 h 104"/>
                    <a:gd name="T40" fmla="*/ 10 w 28"/>
                    <a:gd name="T41" fmla="*/ 71 h 104"/>
                    <a:gd name="T42" fmla="*/ 11 w 28"/>
                    <a:gd name="T43" fmla="*/ 70 h 104"/>
                    <a:gd name="T44" fmla="*/ 11 w 28"/>
                    <a:gd name="T45" fmla="*/ 70 h 104"/>
                    <a:gd name="T46" fmla="*/ 11 w 28"/>
                    <a:gd name="T47" fmla="*/ 70 h 104"/>
                    <a:gd name="T48" fmla="*/ 12 w 28"/>
                    <a:gd name="T49" fmla="*/ 69 h 104"/>
                    <a:gd name="T50" fmla="*/ 13 w 28"/>
                    <a:gd name="T51" fmla="*/ 67 h 104"/>
                    <a:gd name="T52" fmla="*/ 13 w 28"/>
                    <a:gd name="T53" fmla="*/ 67 h 104"/>
                    <a:gd name="T54" fmla="*/ 13 w 28"/>
                    <a:gd name="T55" fmla="*/ 66 h 104"/>
                    <a:gd name="T56" fmla="*/ 14 w 28"/>
                    <a:gd name="T57" fmla="*/ 64 h 104"/>
                    <a:gd name="T58" fmla="*/ 14 w 28"/>
                    <a:gd name="T59" fmla="*/ 63 h 104"/>
                    <a:gd name="T60" fmla="*/ 14 w 28"/>
                    <a:gd name="T61" fmla="*/ 63 h 104"/>
                    <a:gd name="T62" fmla="*/ 14 w 28"/>
                    <a:gd name="T63" fmla="*/ 60 h 104"/>
                    <a:gd name="T64" fmla="*/ 14 w 28"/>
                    <a:gd name="T65" fmla="*/ 58 h 104"/>
                    <a:gd name="T66" fmla="*/ 14 w 28"/>
                    <a:gd name="T67" fmla="*/ 55 h 104"/>
                    <a:gd name="T68" fmla="*/ 14 w 28"/>
                    <a:gd name="T69" fmla="*/ 55 h 104"/>
                    <a:gd name="T70" fmla="*/ 14 w 28"/>
                    <a:gd name="T71" fmla="*/ 51 h 104"/>
                    <a:gd name="T72" fmla="*/ 14 w 28"/>
                    <a:gd name="T73" fmla="*/ 48 h 104"/>
                    <a:gd name="T74" fmla="*/ 14 w 28"/>
                    <a:gd name="T75" fmla="*/ 43 h 104"/>
                    <a:gd name="T76" fmla="*/ 14 w 28"/>
                    <a:gd name="T77" fmla="*/ 43 h 104"/>
                    <a:gd name="T78" fmla="*/ 14 w 28"/>
                    <a:gd name="T79" fmla="*/ 38 h 104"/>
                    <a:gd name="T80" fmla="*/ 14 w 28"/>
                    <a:gd name="T81" fmla="*/ 34 h 104"/>
                    <a:gd name="T82" fmla="*/ 14 w 28"/>
                    <a:gd name="T83" fmla="*/ 34 h 104"/>
                    <a:gd name="T84" fmla="*/ 14 w 28"/>
                    <a:gd name="T85" fmla="*/ 31 h 104"/>
                    <a:gd name="T86" fmla="*/ 14 w 28"/>
                    <a:gd name="T87" fmla="*/ 26 h 104"/>
                    <a:gd name="T88" fmla="*/ 14 w 28"/>
                    <a:gd name="T89" fmla="*/ 19 h 104"/>
                    <a:gd name="T90" fmla="*/ 14 w 28"/>
                    <a:gd name="T91" fmla="*/ 19 h 104"/>
                    <a:gd name="T92" fmla="*/ 14 w 28"/>
                    <a:gd name="T93" fmla="*/ 13 h 104"/>
                    <a:gd name="T94" fmla="*/ 14 w 28"/>
                    <a:gd name="T95" fmla="*/ 13 h 104"/>
                    <a:gd name="T96" fmla="*/ 15 w 28"/>
                    <a:gd name="T97" fmla="*/ 11 h 104"/>
                    <a:gd name="T98" fmla="*/ 15 w 28"/>
                    <a:gd name="T99" fmla="*/ 11 h 104"/>
                    <a:gd name="T100" fmla="*/ 15 w 28"/>
                    <a:gd name="T101" fmla="*/ 7 h 104"/>
                    <a:gd name="T102" fmla="*/ 16 w 28"/>
                    <a:gd name="T103" fmla="*/ 4 h 104"/>
                    <a:gd name="T104" fmla="*/ 17 w 28"/>
                    <a:gd name="T105" fmla="*/ 1 h 104"/>
                    <a:gd name="T106" fmla="*/ 17 w 28"/>
                    <a:gd name="T107" fmla="*/ 1 h 104"/>
                    <a:gd name="T108" fmla="*/ 17 w 28"/>
                    <a:gd name="T109" fmla="*/ 0 h 104"/>
                    <a:gd name="T110" fmla="*/ 18 w 28"/>
                    <a:gd name="T111" fmla="*/ 1 h 104"/>
                    <a:gd name="T112" fmla="*/ 19 w 28"/>
                    <a:gd name="T113" fmla="*/ 2 h 104"/>
                    <a:gd name="T114" fmla="*/ 19 w 28"/>
                    <a:gd name="T115" fmla="*/ 4 h 104"/>
                    <a:gd name="T116" fmla="*/ 19 w 28"/>
                    <a:gd name="T117" fmla="*/ 2 h 10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 h="104">
                      <a:moveTo>
                        <a:pt x="0" y="104"/>
                      </a:moveTo>
                      <a:lnTo>
                        <a:pt x="1" y="104"/>
                      </a:lnTo>
                      <a:lnTo>
                        <a:pt x="2" y="104"/>
                      </a:lnTo>
                      <a:lnTo>
                        <a:pt x="2" y="103"/>
                      </a:lnTo>
                      <a:lnTo>
                        <a:pt x="3" y="103"/>
                      </a:lnTo>
                      <a:lnTo>
                        <a:pt x="4" y="103"/>
                      </a:lnTo>
                      <a:lnTo>
                        <a:pt x="5" y="103"/>
                      </a:lnTo>
                      <a:lnTo>
                        <a:pt x="6" y="103"/>
                      </a:lnTo>
                      <a:lnTo>
                        <a:pt x="7" y="103"/>
                      </a:lnTo>
                      <a:lnTo>
                        <a:pt x="8" y="102"/>
                      </a:lnTo>
                      <a:lnTo>
                        <a:pt x="9" y="102"/>
                      </a:lnTo>
                      <a:lnTo>
                        <a:pt x="10" y="101"/>
                      </a:lnTo>
                      <a:lnTo>
                        <a:pt x="11" y="100"/>
                      </a:lnTo>
                      <a:lnTo>
                        <a:pt x="11" y="99"/>
                      </a:lnTo>
                      <a:lnTo>
                        <a:pt x="12" y="98"/>
                      </a:lnTo>
                      <a:lnTo>
                        <a:pt x="13" y="96"/>
                      </a:lnTo>
                      <a:lnTo>
                        <a:pt x="13" y="94"/>
                      </a:lnTo>
                      <a:lnTo>
                        <a:pt x="14" y="91"/>
                      </a:lnTo>
                      <a:lnTo>
                        <a:pt x="15" y="89"/>
                      </a:lnTo>
                      <a:lnTo>
                        <a:pt x="15" y="85"/>
                      </a:lnTo>
                      <a:lnTo>
                        <a:pt x="16" y="82"/>
                      </a:lnTo>
                      <a:lnTo>
                        <a:pt x="17" y="77"/>
                      </a:lnTo>
                      <a:lnTo>
                        <a:pt x="17" y="72"/>
                      </a:lnTo>
                      <a:lnTo>
                        <a:pt x="18" y="67"/>
                      </a:lnTo>
                      <a:lnTo>
                        <a:pt x="19" y="61"/>
                      </a:lnTo>
                      <a:lnTo>
                        <a:pt x="19" y="55"/>
                      </a:lnTo>
                      <a:lnTo>
                        <a:pt x="20" y="48"/>
                      </a:lnTo>
                      <a:lnTo>
                        <a:pt x="20" y="41"/>
                      </a:lnTo>
                      <a:lnTo>
                        <a:pt x="21" y="35"/>
                      </a:lnTo>
                      <a:lnTo>
                        <a:pt x="22" y="28"/>
                      </a:lnTo>
                      <a:lnTo>
                        <a:pt x="22" y="22"/>
                      </a:lnTo>
                      <a:lnTo>
                        <a:pt x="23" y="16"/>
                      </a:lnTo>
                      <a:lnTo>
                        <a:pt x="24" y="11"/>
                      </a:lnTo>
                      <a:lnTo>
                        <a:pt x="24" y="7"/>
                      </a:lnTo>
                      <a:lnTo>
                        <a:pt x="25" y="4"/>
                      </a:lnTo>
                      <a:lnTo>
                        <a:pt x="26" y="1"/>
                      </a:lnTo>
                      <a:lnTo>
                        <a:pt x="26" y="0"/>
                      </a:lnTo>
                      <a:lnTo>
                        <a:pt x="27" y="1"/>
                      </a:lnTo>
                      <a:lnTo>
                        <a:pt x="28" y="2"/>
                      </a:lnTo>
                      <a:lnTo>
                        <a:pt x="28" y="4"/>
                      </a:lnTo>
                      <a:lnTo>
                        <a:pt x="28"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nvGrpSpPr>
              <p:cNvPr id="8729" name="Group 2188"/>
              <p:cNvGrpSpPr>
                <a:grpSpLocks/>
              </p:cNvGrpSpPr>
              <p:nvPr/>
            </p:nvGrpSpPr>
            <p:grpSpPr bwMode="auto">
              <a:xfrm>
                <a:off x="4492" y="2197"/>
                <a:ext cx="769" cy="102"/>
                <a:chOff x="4492" y="2197"/>
                <a:chExt cx="769" cy="102"/>
              </a:xfrm>
            </p:grpSpPr>
            <p:sp>
              <p:nvSpPr>
                <p:cNvPr id="8730" name="Freeform 1988"/>
                <p:cNvSpPr>
                  <a:spLocks/>
                </p:cNvSpPr>
                <p:nvPr/>
              </p:nvSpPr>
              <p:spPr bwMode="auto">
                <a:xfrm>
                  <a:off x="4492" y="2197"/>
                  <a:ext cx="2" cy="13"/>
                </a:xfrm>
                <a:custGeom>
                  <a:avLst/>
                  <a:gdLst>
                    <a:gd name="T0" fmla="*/ 0 w 2"/>
                    <a:gd name="T1" fmla="*/ 0 h 13"/>
                    <a:gd name="T2" fmla="*/ 1 w 2"/>
                    <a:gd name="T3" fmla="*/ 4 h 13"/>
                    <a:gd name="T4" fmla="*/ 2 w 2"/>
                    <a:gd name="T5" fmla="*/ 8 h 13"/>
                    <a:gd name="T6" fmla="*/ 2 w 2"/>
                    <a:gd name="T7" fmla="*/ 13 h 13"/>
                    <a:gd name="T8" fmla="*/ 2 w 2"/>
                    <a:gd name="T9" fmla="*/ 8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3">
                      <a:moveTo>
                        <a:pt x="0" y="0"/>
                      </a:moveTo>
                      <a:lnTo>
                        <a:pt x="1" y="4"/>
                      </a:lnTo>
                      <a:lnTo>
                        <a:pt x="2" y="8"/>
                      </a:lnTo>
                      <a:lnTo>
                        <a:pt x="2" y="13"/>
                      </a:lnTo>
                      <a:lnTo>
                        <a:pt x="2" y="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1" name="Freeform 1989"/>
                <p:cNvSpPr>
                  <a:spLocks/>
                </p:cNvSpPr>
                <p:nvPr/>
              </p:nvSpPr>
              <p:spPr bwMode="auto">
                <a:xfrm>
                  <a:off x="4494" y="2210"/>
                  <a:ext cx="2" cy="17"/>
                </a:xfrm>
                <a:custGeom>
                  <a:avLst/>
                  <a:gdLst>
                    <a:gd name="T0" fmla="*/ 0 w 2"/>
                    <a:gd name="T1" fmla="*/ 0 h 18"/>
                    <a:gd name="T2" fmla="*/ 1 w 2"/>
                    <a:gd name="T3" fmla="*/ 6 h 18"/>
                    <a:gd name="T4" fmla="*/ 2 w 2"/>
                    <a:gd name="T5" fmla="*/ 9 h 18"/>
                    <a:gd name="T6" fmla="*/ 2 w 2"/>
                    <a:gd name="T7" fmla="*/ 9 h 18"/>
                    <a:gd name="T8" fmla="*/ 2 w 2"/>
                    <a:gd name="T9" fmla="*/ 9 h 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8">
                      <a:moveTo>
                        <a:pt x="0" y="0"/>
                      </a:moveTo>
                      <a:lnTo>
                        <a:pt x="1" y="6"/>
                      </a:lnTo>
                      <a:lnTo>
                        <a:pt x="2" y="12"/>
                      </a:lnTo>
                      <a:lnTo>
                        <a:pt x="2" y="18"/>
                      </a:lnTo>
                      <a:lnTo>
                        <a:pt x="2" y="1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2" name="Freeform 1990"/>
                <p:cNvSpPr>
                  <a:spLocks/>
                </p:cNvSpPr>
                <p:nvPr/>
              </p:nvSpPr>
              <p:spPr bwMode="auto">
                <a:xfrm>
                  <a:off x="4496" y="2227"/>
                  <a:ext cx="2" cy="18"/>
                </a:xfrm>
                <a:custGeom>
                  <a:avLst/>
                  <a:gdLst>
                    <a:gd name="T0" fmla="*/ 0 w 2"/>
                    <a:gd name="T1" fmla="*/ 0 h 19"/>
                    <a:gd name="T2" fmla="*/ 1 w 2"/>
                    <a:gd name="T3" fmla="*/ 6 h 19"/>
                    <a:gd name="T4" fmla="*/ 2 w 2"/>
                    <a:gd name="T5" fmla="*/ 9 h 19"/>
                    <a:gd name="T6" fmla="*/ 2 w 2"/>
                    <a:gd name="T7" fmla="*/ 10 h 19"/>
                    <a:gd name="T8" fmla="*/ 2 w 2"/>
                    <a:gd name="T9" fmla="*/ 9 h 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9">
                      <a:moveTo>
                        <a:pt x="0" y="0"/>
                      </a:moveTo>
                      <a:lnTo>
                        <a:pt x="1" y="6"/>
                      </a:lnTo>
                      <a:lnTo>
                        <a:pt x="2" y="13"/>
                      </a:lnTo>
                      <a:lnTo>
                        <a:pt x="2" y="19"/>
                      </a:lnTo>
                      <a:lnTo>
                        <a:pt x="2" y="1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3" name="Freeform 1991"/>
                <p:cNvSpPr>
                  <a:spLocks/>
                </p:cNvSpPr>
                <p:nvPr/>
              </p:nvSpPr>
              <p:spPr bwMode="auto">
                <a:xfrm>
                  <a:off x="4498" y="2245"/>
                  <a:ext cx="1" cy="11"/>
                </a:xfrm>
                <a:custGeom>
                  <a:avLst/>
                  <a:gdLst>
                    <a:gd name="T0" fmla="*/ 0 w 1"/>
                    <a:gd name="T1" fmla="*/ 0 h 11"/>
                    <a:gd name="T2" fmla="*/ 1 w 1"/>
                    <a:gd name="T3" fmla="*/ 6 h 11"/>
                    <a:gd name="T4" fmla="*/ 1 w 1"/>
                    <a:gd name="T5" fmla="*/ 11 h 11"/>
                    <a:gd name="T6" fmla="*/ 1 w 1"/>
                    <a:gd name="T7" fmla="*/ 6 h 1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1">
                      <a:moveTo>
                        <a:pt x="0" y="0"/>
                      </a:moveTo>
                      <a:lnTo>
                        <a:pt x="1" y="6"/>
                      </a:lnTo>
                      <a:lnTo>
                        <a:pt x="1" y="11"/>
                      </a:lnTo>
                      <a:lnTo>
                        <a:pt x="1"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4" name="Freeform 1992"/>
                <p:cNvSpPr>
                  <a:spLocks/>
                </p:cNvSpPr>
                <p:nvPr/>
              </p:nvSpPr>
              <p:spPr bwMode="auto">
                <a:xfrm>
                  <a:off x="4499" y="2256"/>
                  <a:ext cx="2" cy="13"/>
                </a:xfrm>
                <a:custGeom>
                  <a:avLst/>
                  <a:gdLst>
                    <a:gd name="T0" fmla="*/ 0 w 2"/>
                    <a:gd name="T1" fmla="*/ 0 h 14"/>
                    <a:gd name="T2" fmla="*/ 1 w 2"/>
                    <a:gd name="T3" fmla="*/ 5 h 14"/>
                    <a:gd name="T4" fmla="*/ 2 w 2"/>
                    <a:gd name="T5" fmla="*/ 7 h 14"/>
                    <a:gd name="T6" fmla="*/ 2 w 2"/>
                    <a:gd name="T7" fmla="*/ 7 h 14"/>
                    <a:gd name="T8" fmla="*/ 2 w 2"/>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
                      <a:moveTo>
                        <a:pt x="0" y="0"/>
                      </a:moveTo>
                      <a:lnTo>
                        <a:pt x="1" y="5"/>
                      </a:lnTo>
                      <a:lnTo>
                        <a:pt x="2" y="10"/>
                      </a:lnTo>
                      <a:lnTo>
                        <a:pt x="2" y="14"/>
                      </a:lnTo>
                      <a:lnTo>
                        <a:pt x="2" y="1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5" name="Freeform 1993"/>
                <p:cNvSpPr>
                  <a:spLocks/>
                </p:cNvSpPr>
                <p:nvPr/>
              </p:nvSpPr>
              <p:spPr bwMode="auto">
                <a:xfrm>
                  <a:off x="4501" y="2269"/>
                  <a:ext cx="2" cy="10"/>
                </a:xfrm>
                <a:custGeom>
                  <a:avLst/>
                  <a:gdLst>
                    <a:gd name="T0" fmla="*/ 0 w 2"/>
                    <a:gd name="T1" fmla="*/ 0 h 10"/>
                    <a:gd name="T2" fmla="*/ 1 w 2"/>
                    <a:gd name="T3" fmla="*/ 4 h 10"/>
                    <a:gd name="T4" fmla="*/ 2 w 2"/>
                    <a:gd name="T5" fmla="*/ 7 h 10"/>
                    <a:gd name="T6" fmla="*/ 2 w 2"/>
                    <a:gd name="T7" fmla="*/ 10 h 10"/>
                    <a:gd name="T8" fmla="*/ 2 w 2"/>
                    <a:gd name="T9" fmla="*/ 7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4"/>
                      </a:lnTo>
                      <a:lnTo>
                        <a:pt x="2" y="7"/>
                      </a:lnTo>
                      <a:lnTo>
                        <a:pt x="2" y="10"/>
                      </a:lnTo>
                      <a:lnTo>
                        <a:pt x="2" y="7"/>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6" name="Freeform 1994"/>
                <p:cNvSpPr>
                  <a:spLocks/>
                </p:cNvSpPr>
                <p:nvPr/>
              </p:nvSpPr>
              <p:spPr bwMode="auto">
                <a:xfrm>
                  <a:off x="4503" y="2279"/>
                  <a:ext cx="2" cy="5"/>
                </a:xfrm>
                <a:custGeom>
                  <a:avLst/>
                  <a:gdLst>
                    <a:gd name="T0" fmla="*/ 0 w 2"/>
                    <a:gd name="T1" fmla="*/ 0 h 5"/>
                    <a:gd name="T2" fmla="*/ 1 w 2"/>
                    <a:gd name="T3" fmla="*/ 2 h 5"/>
                    <a:gd name="T4" fmla="*/ 2 w 2"/>
                    <a:gd name="T5" fmla="*/ 4 h 5"/>
                    <a:gd name="T6" fmla="*/ 2 w 2"/>
                    <a:gd name="T7" fmla="*/ 5 h 5"/>
                    <a:gd name="T8" fmla="*/ 2 w 2"/>
                    <a:gd name="T9" fmla="*/ 4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4"/>
                      </a:lnTo>
                      <a:lnTo>
                        <a:pt x="2" y="5"/>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7" name="Freeform 1995"/>
                <p:cNvSpPr>
                  <a:spLocks/>
                </p:cNvSpPr>
                <p:nvPr/>
              </p:nvSpPr>
              <p:spPr bwMode="auto">
                <a:xfrm>
                  <a:off x="4505" y="2284"/>
                  <a:ext cx="1" cy="2"/>
                </a:xfrm>
                <a:custGeom>
                  <a:avLst/>
                  <a:gdLst>
                    <a:gd name="T0" fmla="*/ 0 w 2"/>
                    <a:gd name="T1" fmla="*/ 0 h 3"/>
                    <a:gd name="T2" fmla="*/ 1 w 2"/>
                    <a:gd name="T3" fmla="*/ 1 h 3"/>
                    <a:gd name="T4" fmla="*/ 1 w 2"/>
                    <a:gd name="T5" fmla="*/ 1 h 3"/>
                    <a:gd name="T6" fmla="*/ 1 w 2"/>
                    <a:gd name="T7" fmla="*/ 1 h 3"/>
                    <a:gd name="T8" fmla="*/ 1 w 2"/>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8" name="Freeform 1996"/>
                <p:cNvSpPr>
                  <a:spLocks/>
                </p:cNvSpPr>
                <p:nvPr/>
              </p:nvSpPr>
              <p:spPr bwMode="auto">
                <a:xfrm>
                  <a:off x="4506" y="2286"/>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39" name="Freeform 1997"/>
                <p:cNvSpPr>
                  <a:spLocks/>
                </p:cNvSpPr>
                <p:nvPr/>
              </p:nvSpPr>
              <p:spPr bwMode="auto">
                <a:xfrm>
                  <a:off x="4508" y="2286"/>
                  <a:ext cx="7" cy="1"/>
                </a:xfrm>
                <a:custGeom>
                  <a:avLst/>
                  <a:gdLst>
                    <a:gd name="T0" fmla="*/ 0 w 7"/>
                    <a:gd name="T1" fmla="*/ 1 h 1"/>
                    <a:gd name="T2" fmla="*/ 1 w 7"/>
                    <a:gd name="T3" fmla="*/ 1 h 1"/>
                    <a:gd name="T4" fmla="*/ 2 w 7"/>
                    <a:gd name="T5" fmla="*/ 1 h 1"/>
                    <a:gd name="T6" fmla="*/ 2 w 7"/>
                    <a:gd name="T7" fmla="*/ 1 h 1"/>
                    <a:gd name="T8" fmla="*/ 2 w 7"/>
                    <a:gd name="T9" fmla="*/ 1 h 1"/>
                    <a:gd name="T10" fmla="*/ 3 w 7"/>
                    <a:gd name="T11" fmla="*/ 1 h 1"/>
                    <a:gd name="T12" fmla="*/ 4 w 7"/>
                    <a:gd name="T13" fmla="*/ 1 h 1"/>
                    <a:gd name="T14" fmla="*/ 4 w 7"/>
                    <a:gd name="T15" fmla="*/ 1 h 1"/>
                    <a:gd name="T16" fmla="*/ 4 w 7"/>
                    <a:gd name="T17" fmla="*/ 1 h 1"/>
                    <a:gd name="T18" fmla="*/ 5 w 7"/>
                    <a:gd name="T19" fmla="*/ 1 h 1"/>
                    <a:gd name="T20" fmla="*/ 5 w 7"/>
                    <a:gd name="T21" fmla="*/ 1 h 1"/>
                    <a:gd name="T22" fmla="*/ 5 w 7"/>
                    <a:gd name="T23" fmla="*/ 1 h 1"/>
                    <a:gd name="T24" fmla="*/ 6 w 7"/>
                    <a:gd name="T25" fmla="*/ 0 h 1"/>
                    <a:gd name="T26" fmla="*/ 7 w 7"/>
                    <a:gd name="T27" fmla="*/ 1 h 1"/>
                    <a:gd name="T28" fmla="*/ 7 w 7"/>
                    <a:gd name="T29" fmla="*/ 1 h 1"/>
                    <a:gd name="T30" fmla="*/ 7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1"/>
                      </a:moveTo>
                      <a:lnTo>
                        <a:pt x="1" y="1"/>
                      </a:lnTo>
                      <a:lnTo>
                        <a:pt x="2" y="1"/>
                      </a:lnTo>
                      <a:lnTo>
                        <a:pt x="3" y="1"/>
                      </a:lnTo>
                      <a:lnTo>
                        <a:pt x="4" y="1"/>
                      </a:lnTo>
                      <a:lnTo>
                        <a:pt x="5" y="1"/>
                      </a:lnTo>
                      <a:lnTo>
                        <a:pt x="6" y="0"/>
                      </a:lnTo>
                      <a:lnTo>
                        <a:pt x="7"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0" name="Freeform 1998"/>
                <p:cNvSpPr>
                  <a:spLocks/>
                </p:cNvSpPr>
                <p:nvPr/>
              </p:nvSpPr>
              <p:spPr bwMode="auto">
                <a:xfrm>
                  <a:off x="4515" y="228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1" name="Freeform 1999"/>
                <p:cNvSpPr>
                  <a:spLocks/>
                </p:cNvSpPr>
                <p:nvPr/>
              </p:nvSpPr>
              <p:spPr bwMode="auto">
                <a:xfrm>
                  <a:off x="4517" y="2287"/>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2" name="Freeform 2000"/>
                <p:cNvSpPr>
                  <a:spLocks/>
                </p:cNvSpPr>
                <p:nvPr/>
              </p:nvSpPr>
              <p:spPr bwMode="auto">
                <a:xfrm>
                  <a:off x="4519" y="228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3" name="Freeform 2001"/>
                <p:cNvSpPr>
                  <a:spLocks/>
                </p:cNvSpPr>
                <p:nvPr/>
              </p:nvSpPr>
              <p:spPr bwMode="auto">
                <a:xfrm>
                  <a:off x="4521" y="2288"/>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4" name="Freeform 2002"/>
                <p:cNvSpPr>
                  <a:spLocks/>
                </p:cNvSpPr>
                <p:nvPr/>
              </p:nvSpPr>
              <p:spPr bwMode="auto">
                <a:xfrm>
                  <a:off x="4523" y="228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5" name="Freeform 2003"/>
                <p:cNvSpPr>
                  <a:spLocks/>
                </p:cNvSpPr>
                <p:nvPr/>
              </p:nvSpPr>
              <p:spPr bwMode="auto">
                <a:xfrm>
                  <a:off x="4527" y="228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6" name="Freeform 2004"/>
                <p:cNvSpPr>
                  <a:spLocks/>
                </p:cNvSpPr>
                <p:nvPr/>
              </p:nvSpPr>
              <p:spPr bwMode="auto">
                <a:xfrm>
                  <a:off x="4528" y="2289"/>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7" name="Freeform 2005"/>
                <p:cNvSpPr>
                  <a:spLocks/>
                </p:cNvSpPr>
                <p:nvPr/>
              </p:nvSpPr>
              <p:spPr bwMode="auto">
                <a:xfrm>
                  <a:off x="4533" y="2289"/>
                  <a:ext cx="11" cy="1"/>
                </a:xfrm>
                <a:custGeom>
                  <a:avLst/>
                  <a:gdLst>
                    <a:gd name="T0" fmla="*/ 0 w 11"/>
                    <a:gd name="T1" fmla="*/ 0 h 1"/>
                    <a:gd name="T2" fmla="*/ 1 w 11"/>
                    <a:gd name="T3" fmla="*/ 0 h 1"/>
                    <a:gd name="T4" fmla="*/ 2 w 11"/>
                    <a:gd name="T5" fmla="*/ 0 h 1"/>
                    <a:gd name="T6" fmla="*/ 2 w 11"/>
                    <a:gd name="T7" fmla="*/ 0 h 1"/>
                    <a:gd name="T8" fmla="*/ 2 w 11"/>
                    <a:gd name="T9" fmla="*/ 0 h 1"/>
                    <a:gd name="T10" fmla="*/ 3 w 11"/>
                    <a:gd name="T11" fmla="*/ 0 h 1"/>
                    <a:gd name="T12" fmla="*/ 4 w 11"/>
                    <a:gd name="T13" fmla="*/ 0 h 1"/>
                    <a:gd name="T14" fmla="*/ 4 w 11"/>
                    <a:gd name="T15" fmla="*/ 0 h 1"/>
                    <a:gd name="T16" fmla="*/ 4 w 11"/>
                    <a:gd name="T17" fmla="*/ 0 h 1"/>
                    <a:gd name="T18" fmla="*/ 5 w 11"/>
                    <a:gd name="T19" fmla="*/ 0 h 1"/>
                    <a:gd name="T20" fmla="*/ 6 w 11"/>
                    <a:gd name="T21" fmla="*/ 0 h 1"/>
                    <a:gd name="T22" fmla="*/ 6 w 11"/>
                    <a:gd name="T23" fmla="*/ 0 h 1"/>
                    <a:gd name="T24" fmla="*/ 6 w 11"/>
                    <a:gd name="T25" fmla="*/ 0 h 1"/>
                    <a:gd name="T26" fmla="*/ 7 w 11"/>
                    <a:gd name="T27" fmla="*/ 0 h 1"/>
                    <a:gd name="T28" fmla="*/ 8 w 11"/>
                    <a:gd name="T29" fmla="*/ 0 h 1"/>
                    <a:gd name="T30" fmla="*/ 8 w 11"/>
                    <a:gd name="T31" fmla="*/ 0 h 1"/>
                    <a:gd name="T32" fmla="*/ 8 w 11"/>
                    <a:gd name="T33" fmla="*/ 0 h 1"/>
                    <a:gd name="T34" fmla="*/ 9 w 11"/>
                    <a:gd name="T35" fmla="*/ 0 h 1"/>
                    <a:gd name="T36" fmla="*/ 9 w 11"/>
                    <a:gd name="T37" fmla="*/ 0 h 1"/>
                    <a:gd name="T38" fmla="*/ 9 w 11"/>
                    <a:gd name="T39" fmla="*/ 0 h 1"/>
                    <a:gd name="T40" fmla="*/ 10 w 11"/>
                    <a:gd name="T41" fmla="*/ 0 h 1"/>
                    <a:gd name="T42" fmla="*/ 11 w 11"/>
                    <a:gd name="T43" fmla="*/ 0 h 1"/>
                    <a:gd name="T44" fmla="*/ 11 w 11"/>
                    <a:gd name="T45" fmla="*/ 0 h 1"/>
                    <a:gd name="T46" fmla="*/ 11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0"/>
                      </a:lnTo>
                      <a:lnTo>
                        <a:pt x="2" y="0"/>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8" name="Freeform 2006"/>
                <p:cNvSpPr>
                  <a:spLocks/>
                </p:cNvSpPr>
                <p:nvPr/>
              </p:nvSpPr>
              <p:spPr bwMode="auto">
                <a:xfrm>
                  <a:off x="4544" y="2289"/>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49" name="Freeform 2007"/>
                <p:cNvSpPr>
                  <a:spLocks/>
                </p:cNvSpPr>
                <p:nvPr/>
              </p:nvSpPr>
              <p:spPr bwMode="auto">
                <a:xfrm>
                  <a:off x="4548" y="228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0" name="Freeform 2008"/>
                <p:cNvSpPr>
                  <a:spLocks/>
                </p:cNvSpPr>
                <p:nvPr/>
              </p:nvSpPr>
              <p:spPr bwMode="auto">
                <a:xfrm>
                  <a:off x="4550" y="2289"/>
                  <a:ext cx="5" cy="1"/>
                </a:xfrm>
                <a:custGeom>
                  <a:avLst/>
                  <a:gdLst>
                    <a:gd name="T0" fmla="*/ 0 w 6"/>
                    <a:gd name="T1" fmla="*/ 0 h 1"/>
                    <a:gd name="T2" fmla="*/ 1 w 6"/>
                    <a:gd name="T3" fmla="*/ 1 h 1"/>
                    <a:gd name="T4" fmla="*/ 2 w 6"/>
                    <a:gd name="T5" fmla="*/ 0 h 1"/>
                    <a:gd name="T6" fmla="*/ 2 w 6"/>
                    <a:gd name="T7" fmla="*/ 1 h 1"/>
                    <a:gd name="T8" fmla="*/ 2 w 6"/>
                    <a:gd name="T9" fmla="*/ 0 h 1"/>
                    <a:gd name="T10" fmla="*/ 3 w 6"/>
                    <a:gd name="T11" fmla="*/ 1 h 1"/>
                    <a:gd name="T12" fmla="*/ 3 w 6"/>
                    <a:gd name="T13" fmla="*/ 1 h 1"/>
                    <a:gd name="T14" fmla="*/ 3 w 6"/>
                    <a:gd name="T15" fmla="*/ 1 h 1"/>
                    <a:gd name="T16" fmla="*/ 3 w 6"/>
                    <a:gd name="T17" fmla="*/ 1 h 1"/>
                    <a:gd name="T18" fmla="*/ 3 w 6"/>
                    <a:gd name="T19" fmla="*/ 1 h 1"/>
                    <a:gd name="T20" fmla="*/ 3 w 6"/>
                    <a:gd name="T21" fmla="*/ 1 h 1"/>
                    <a:gd name="T22" fmla="*/ 3 w 6"/>
                    <a:gd name="T23" fmla="*/ 1 h 1"/>
                    <a:gd name="T24" fmla="*/ 3 w 6"/>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1"/>
                      </a:lnTo>
                      <a:lnTo>
                        <a:pt x="2" y="0"/>
                      </a:lnTo>
                      <a:lnTo>
                        <a:pt x="2" y="1"/>
                      </a:lnTo>
                      <a:lnTo>
                        <a:pt x="2" y="0"/>
                      </a:lnTo>
                      <a:lnTo>
                        <a:pt x="3" y="1"/>
                      </a:lnTo>
                      <a:lnTo>
                        <a:pt x="4" y="1"/>
                      </a:lnTo>
                      <a:lnTo>
                        <a:pt x="5" y="1"/>
                      </a:lnTo>
                      <a:lnTo>
                        <a:pt x="6"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1" name="Freeform 2009"/>
                <p:cNvSpPr>
                  <a:spLocks/>
                </p:cNvSpPr>
                <p:nvPr/>
              </p:nvSpPr>
              <p:spPr bwMode="auto">
                <a:xfrm>
                  <a:off x="4555" y="2290"/>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0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2" name="Freeform 2010"/>
                <p:cNvSpPr>
                  <a:spLocks/>
                </p:cNvSpPr>
                <p:nvPr/>
              </p:nvSpPr>
              <p:spPr bwMode="auto">
                <a:xfrm>
                  <a:off x="4558" y="2278"/>
                  <a:ext cx="26" cy="12"/>
                </a:xfrm>
                <a:custGeom>
                  <a:avLst/>
                  <a:gdLst>
                    <a:gd name="T0" fmla="*/ 0 w 27"/>
                    <a:gd name="T1" fmla="*/ 6 h 13"/>
                    <a:gd name="T2" fmla="*/ 1 w 27"/>
                    <a:gd name="T3" fmla="*/ 6 h 13"/>
                    <a:gd name="T4" fmla="*/ 2 w 27"/>
                    <a:gd name="T5" fmla="*/ 6 h 13"/>
                    <a:gd name="T6" fmla="*/ 2 w 27"/>
                    <a:gd name="T7" fmla="*/ 6 h 13"/>
                    <a:gd name="T8" fmla="*/ 2 w 27"/>
                    <a:gd name="T9" fmla="*/ 6 h 13"/>
                    <a:gd name="T10" fmla="*/ 3 w 27"/>
                    <a:gd name="T11" fmla="*/ 6 h 13"/>
                    <a:gd name="T12" fmla="*/ 4 w 27"/>
                    <a:gd name="T13" fmla="*/ 6 h 13"/>
                    <a:gd name="T14" fmla="*/ 4 w 27"/>
                    <a:gd name="T15" fmla="*/ 6 h 13"/>
                    <a:gd name="T16" fmla="*/ 4 w 27"/>
                    <a:gd name="T17" fmla="*/ 6 h 13"/>
                    <a:gd name="T18" fmla="*/ 5 w 27"/>
                    <a:gd name="T19" fmla="*/ 6 h 13"/>
                    <a:gd name="T20" fmla="*/ 6 w 27"/>
                    <a:gd name="T21" fmla="*/ 6 h 13"/>
                    <a:gd name="T22" fmla="*/ 6 w 27"/>
                    <a:gd name="T23" fmla="*/ 6 h 13"/>
                    <a:gd name="T24" fmla="*/ 6 w 27"/>
                    <a:gd name="T25" fmla="*/ 6 h 13"/>
                    <a:gd name="T26" fmla="*/ 7 w 27"/>
                    <a:gd name="T27" fmla="*/ 6 h 13"/>
                    <a:gd name="T28" fmla="*/ 8 w 27"/>
                    <a:gd name="T29" fmla="*/ 6 h 13"/>
                    <a:gd name="T30" fmla="*/ 8 w 27"/>
                    <a:gd name="T31" fmla="*/ 6 h 13"/>
                    <a:gd name="T32" fmla="*/ 8 w 27"/>
                    <a:gd name="T33" fmla="*/ 6 h 13"/>
                    <a:gd name="T34" fmla="*/ 9 w 27"/>
                    <a:gd name="T35" fmla="*/ 6 h 13"/>
                    <a:gd name="T36" fmla="*/ 10 w 27"/>
                    <a:gd name="T37" fmla="*/ 6 h 13"/>
                    <a:gd name="T38" fmla="*/ 10 w 27"/>
                    <a:gd name="T39" fmla="*/ 6 h 13"/>
                    <a:gd name="T40" fmla="*/ 10 w 27"/>
                    <a:gd name="T41" fmla="*/ 6 h 13"/>
                    <a:gd name="T42" fmla="*/ 11 w 27"/>
                    <a:gd name="T43" fmla="*/ 6 h 13"/>
                    <a:gd name="T44" fmla="*/ 12 w 27"/>
                    <a:gd name="T45" fmla="*/ 6 h 13"/>
                    <a:gd name="T46" fmla="*/ 12 w 27"/>
                    <a:gd name="T47" fmla="*/ 6 h 13"/>
                    <a:gd name="T48" fmla="*/ 12 w 27"/>
                    <a:gd name="T49" fmla="*/ 6 h 13"/>
                    <a:gd name="T50" fmla="*/ 13 w 27"/>
                    <a:gd name="T51" fmla="*/ 6 h 13"/>
                    <a:gd name="T52" fmla="*/ 13 w 27"/>
                    <a:gd name="T53" fmla="*/ 6 h 13"/>
                    <a:gd name="T54" fmla="*/ 13 w 27"/>
                    <a:gd name="T55" fmla="*/ 6 h 13"/>
                    <a:gd name="T56" fmla="*/ 13 w 27"/>
                    <a:gd name="T57" fmla="*/ 6 h 13"/>
                    <a:gd name="T58" fmla="*/ 13 w 27"/>
                    <a:gd name="T59" fmla="*/ 6 h 13"/>
                    <a:gd name="T60" fmla="*/ 13 w 27"/>
                    <a:gd name="T61" fmla="*/ 6 h 13"/>
                    <a:gd name="T62" fmla="*/ 13 w 27"/>
                    <a:gd name="T63" fmla="*/ 6 h 13"/>
                    <a:gd name="T64" fmla="*/ 13 w 27"/>
                    <a:gd name="T65" fmla="*/ 6 h 13"/>
                    <a:gd name="T66" fmla="*/ 13 w 27"/>
                    <a:gd name="T67" fmla="*/ 6 h 13"/>
                    <a:gd name="T68" fmla="*/ 13 w 27"/>
                    <a:gd name="T69" fmla="*/ 6 h 13"/>
                    <a:gd name="T70" fmla="*/ 13 w 27"/>
                    <a:gd name="T71" fmla="*/ 6 h 13"/>
                    <a:gd name="T72" fmla="*/ 13 w 27"/>
                    <a:gd name="T73" fmla="*/ 6 h 13"/>
                    <a:gd name="T74" fmla="*/ 13 w 27"/>
                    <a:gd name="T75" fmla="*/ 6 h 13"/>
                    <a:gd name="T76" fmla="*/ 13 w 27"/>
                    <a:gd name="T77" fmla="*/ 6 h 13"/>
                    <a:gd name="T78" fmla="*/ 13 w 27"/>
                    <a:gd name="T79" fmla="*/ 6 h 13"/>
                    <a:gd name="T80" fmla="*/ 13 w 27"/>
                    <a:gd name="T81" fmla="*/ 6 h 13"/>
                    <a:gd name="T82" fmla="*/ 13 w 27"/>
                    <a:gd name="T83" fmla="*/ 5 h 13"/>
                    <a:gd name="T84" fmla="*/ 13 w 27"/>
                    <a:gd name="T85" fmla="*/ 5 h 13"/>
                    <a:gd name="T86" fmla="*/ 13 w 27"/>
                    <a:gd name="T87" fmla="*/ 4 h 13"/>
                    <a:gd name="T88" fmla="*/ 13 w 27"/>
                    <a:gd name="T89" fmla="*/ 3 h 13"/>
                    <a:gd name="T90" fmla="*/ 14 w 27"/>
                    <a:gd name="T91" fmla="*/ 3 h 13"/>
                    <a:gd name="T92" fmla="*/ 14 w 27"/>
                    <a:gd name="T93" fmla="*/ 3 h 13"/>
                    <a:gd name="T94" fmla="*/ 14 w 27"/>
                    <a:gd name="T95" fmla="*/ 2 h 13"/>
                    <a:gd name="T96" fmla="*/ 15 w 27"/>
                    <a:gd name="T97" fmla="*/ 1 h 13"/>
                    <a:gd name="T98" fmla="*/ 16 w 27"/>
                    <a:gd name="T99" fmla="*/ 1 h 13"/>
                    <a:gd name="T100" fmla="*/ 16 w 27"/>
                    <a:gd name="T101" fmla="*/ 1 h 13"/>
                    <a:gd name="T102" fmla="*/ 16 w 27"/>
                    <a:gd name="T103" fmla="*/ 1 h 13"/>
                    <a:gd name="T104" fmla="*/ 17 w 27"/>
                    <a:gd name="T105" fmla="*/ 0 h 13"/>
                    <a:gd name="T106" fmla="*/ 18 w 27"/>
                    <a:gd name="T107" fmla="*/ 0 h 13"/>
                    <a:gd name="T108" fmla="*/ 18 w 27"/>
                    <a:gd name="T109" fmla="*/ 1 h 13"/>
                    <a:gd name="T110" fmla="*/ 18 w 27"/>
                    <a:gd name="T111" fmla="*/ 0 h 13"/>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27" h="13">
                      <a:moveTo>
                        <a:pt x="0" y="13"/>
                      </a:moveTo>
                      <a:lnTo>
                        <a:pt x="1" y="13"/>
                      </a:lnTo>
                      <a:lnTo>
                        <a:pt x="2" y="13"/>
                      </a:lnTo>
                      <a:lnTo>
                        <a:pt x="3" y="13"/>
                      </a:lnTo>
                      <a:lnTo>
                        <a:pt x="4" y="13"/>
                      </a:lnTo>
                      <a:lnTo>
                        <a:pt x="5" y="13"/>
                      </a:lnTo>
                      <a:lnTo>
                        <a:pt x="6" y="13"/>
                      </a:lnTo>
                      <a:lnTo>
                        <a:pt x="7" y="13"/>
                      </a:lnTo>
                      <a:lnTo>
                        <a:pt x="8" y="13"/>
                      </a:lnTo>
                      <a:lnTo>
                        <a:pt x="9" y="13"/>
                      </a:lnTo>
                      <a:lnTo>
                        <a:pt x="10" y="13"/>
                      </a:lnTo>
                      <a:lnTo>
                        <a:pt x="11" y="12"/>
                      </a:lnTo>
                      <a:lnTo>
                        <a:pt x="12" y="12"/>
                      </a:lnTo>
                      <a:lnTo>
                        <a:pt x="13" y="12"/>
                      </a:lnTo>
                      <a:lnTo>
                        <a:pt x="14" y="11"/>
                      </a:lnTo>
                      <a:lnTo>
                        <a:pt x="15" y="11"/>
                      </a:lnTo>
                      <a:lnTo>
                        <a:pt x="15" y="10"/>
                      </a:lnTo>
                      <a:lnTo>
                        <a:pt x="16" y="10"/>
                      </a:lnTo>
                      <a:lnTo>
                        <a:pt x="17" y="9"/>
                      </a:lnTo>
                      <a:lnTo>
                        <a:pt x="18" y="8"/>
                      </a:lnTo>
                      <a:lnTo>
                        <a:pt x="19" y="7"/>
                      </a:lnTo>
                      <a:lnTo>
                        <a:pt x="19" y="6"/>
                      </a:lnTo>
                      <a:lnTo>
                        <a:pt x="20" y="6"/>
                      </a:lnTo>
                      <a:lnTo>
                        <a:pt x="21" y="5"/>
                      </a:lnTo>
                      <a:lnTo>
                        <a:pt x="21" y="4"/>
                      </a:lnTo>
                      <a:lnTo>
                        <a:pt x="22" y="3"/>
                      </a:lnTo>
                      <a:lnTo>
                        <a:pt x="23" y="3"/>
                      </a:lnTo>
                      <a:lnTo>
                        <a:pt x="23" y="2"/>
                      </a:lnTo>
                      <a:lnTo>
                        <a:pt x="24" y="1"/>
                      </a:lnTo>
                      <a:lnTo>
                        <a:pt x="25" y="1"/>
                      </a:lnTo>
                      <a:lnTo>
                        <a:pt x="26" y="0"/>
                      </a:lnTo>
                      <a:lnTo>
                        <a:pt x="27" y="0"/>
                      </a:lnTo>
                      <a:lnTo>
                        <a:pt x="27" y="1"/>
                      </a:lnTo>
                      <a:lnTo>
                        <a:pt x="2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3" name="Freeform 2011"/>
                <p:cNvSpPr>
                  <a:spLocks/>
                </p:cNvSpPr>
                <p:nvPr/>
              </p:nvSpPr>
              <p:spPr bwMode="auto">
                <a:xfrm>
                  <a:off x="4584" y="2279"/>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4" name="Freeform 2012"/>
                <p:cNvSpPr>
                  <a:spLocks/>
                </p:cNvSpPr>
                <p:nvPr/>
              </p:nvSpPr>
              <p:spPr bwMode="auto">
                <a:xfrm>
                  <a:off x="4586" y="228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5" name="Freeform 2013"/>
                <p:cNvSpPr>
                  <a:spLocks/>
                </p:cNvSpPr>
                <p:nvPr/>
              </p:nvSpPr>
              <p:spPr bwMode="auto">
                <a:xfrm>
                  <a:off x="4587" y="2281"/>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6" name="Freeform 2014"/>
                <p:cNvSpPr>
                  <a:spLocks/>
                </p:cNvSpPr>
                <p:nvPr/>
              </p:nvSpPr>
              <p:spPr bwMode="auto">
                <a:xfrm>
                  <a:off x="4589" y="2283"/>
                  <a:ext cx="2" cy="2"/>
                </a:xfrm>
                <a:custGeom>
                  <a:avLst/>
                  <a:gdLst>
                    <a:gd name="T0" fmla="*/ 0 w 2"/>
                    <a:gd name="T1" fmla="*/ 0 h 3"/>
                    <a:gd name="T2" fmla="*/ 1 w 2"/>
                    <a:gd name="T3" fmla="*/ 1 h 3"/>
                    <a:gd name="T4" fmla="*/ 2 w 2"/>
                    <a:gd name="T5" fmla="*/ 1 h 3"/>
                    <a:gd name="T6" fmla="*/ 2 w 2"/>
                    <a:gd name="T7" fmla="*/ 1 h 3"/>
                    <a:gd name="T8" fmla="*/ 2 w 2"/>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1"/>
                      </a:lnTo>
                      <a:lnTo>
                        <a:pt x="2" y="2"/>
                      </a:lnTo>
                      <a:lnTo>
                        <a:pt x="2" y="3"/>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7" name="Freeform 2015"/>
                <p:cNvSpPr>
                  <a:spLocks/>
                </p:cNvSpPr>
                <p:nvPr/>
              </p:nvSpPr>
              <p:spPr bwMode="auto">
                <a:xfrm>
                  <a:off x="4591" y="2285"/>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8" name="Freeform 2016"/>
                <p:cNvSpPr>
                  <a:spLocks/>
                </p:cNvSpPr>
                <p:nvPr/>
              </p:nvSpPr>
              <p:spPr bwMode="auto">
                <a:xfrm>
                  <a:off x="4593" y="2286"/>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59" name="Freeform 2017"/>
                <p:cNvSpPr>
                  <a:spLocks/>
                </p:cNvSpPr>
                <p:nvPr/>
              </p:nvSpPr>
              <p:spPr bwMode="auto">
                <a:xfrm>
                  <a:off x="4595" y="2287"/>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0" name="Freeform 2018"/>
                <p:cNvSpPr>
                  <a:spLocks/>
                </p:cNvSpPr>
                <p:nvPr/>
              </p:nvSpPr>
              <p:spPr bwMode="auto">
                <a:xfrm>
                  <a:off x="4597" y="228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1" name="Freeform 2019"/>
                <p:cNvSpPr>
                  <a:spLocks/>
                </p:cNvSpPr>
                <p:nvPr/>
              </p:nvSpPr>
              <p:spPr bwMode="auto">
                <a:xfrm>
                  <a:off x="4599" y="2283"/>
                  <a:ext cx="21" cy="5"/>
                </a:xfrm>
                <a:custGeom>
                  <a:avLst/>
                  <a:gdLst>
                    <a:gd name="T0" fmla="*/ 0 w 22"/>
                    <a:gd name="T1" fmla="*/ 3 h 6"/>
                    <a:gd name="T2" fmla="*/ 1 w 22"/>
                    <a:gd name="T3" fmla="*/ 3 h 6"/>
                    <a:gd name="T4" fmla="*/ 2 w 22"/>
                    <a:gd name="T5" fmla="*/ 3 h 6"/>
                    <a:gd name="T6" fmla="*/ 2 w 22"/>
                    <a:gd name="T7" fmla="*/ 3 h 6"/>
                    <a:gd name="T8" fmla="*/ 2 w 22"/>
                    <a:gd name="T9" fmla="*/ 3 h 6"/>
                    <a:gd name="T10" fmla="*/ 3 w 22"/>
                    <a:gd name="T11" fmla="*/ 3 h 6"/>
                    <a:gd name="T12" fmla="*/ 3 w 22"/>
                    <a:gd name="T13" fmla="*/ 3 h 6"/>
                    <a:gd name="T14" fmla="*/ 3 w 22"/>
                    <a:gd name="T15" fmla="*/ 3 h 6"/>
                    <a:gd name="T16" fmla="*/ 4 w 22"/>
                    <a:gd name="T17" fmla="*/ 3 h 6"/>
                    <a:gd name="T18" fmla="*/ 5 w 22"/>
                    <a:gd name="T19" fmla="*/ 3 h 6"/>
                    <a:gd name="T20" fmla="*/ 5 w 22"/>
                    <a:gd name="T21" fmla="*/ 3 h 6"/>
                    <a:gd name="T22" fmla="*/ 5 w 22"/>
                    <a:gd name="T23" fmla="*/ 3 h 6"/>
                    <a:gd name="T24" fmla="*/ 6 w 22"/>
                    <a:gd name="T25" fmla="*/ 3 h 6"/>
                    <a:gd name="T26" fmla="*/ 7 w 22"/>
                    <a:gd name="T27" fmla="*/ 3 h 6"/>
                    <a:gd name="T28" fmla="*/ 7 w 22"/>
                    <a:gd name="T29" fmla="*/ 3 h 6"/>
                    <a:gd name="T30" fmla="*/ 7 w 22"/>
                    <a:gd name="T31" fmla="*/ 3 h 6"/>
                    <a:gd name="T32" fmla="*/ 8 w 22"/>
                    <a:gd name="T33" fmla="*/ 3 h 6"/>
                    <a:gd name="T34" fmla="*/ 9 w 22"/>
                    <a:gd name="T35" fmla="*/ 3 h 6"/>
                    <a:gd name="T36" fmla="*/ 9 w 22"/>
                    <a:gd name="T37" fmla="*/ 3 h 6"/>
                    <a:gd name="T38" fmla="*/ 9 w 22"/>
                    <a:gd name="T39" fmla="*/ 3 h 6"/>
                    <a:gd name="T40" fmla="*/ 10 w 22"/>
                    <a:gd name="T41" fmla="*/ 3 h 6"/>
                    <a:gd name="T42" fmla="*/ 11 w 22"/>
                    <a:gd name="T43" fmla="*/ 3 h 6"/>
                    <a:gd name="T44" fmla="*/ 11 w 22"/>
                    <a:gd name="T45" fmla="*/ 3 h 6"/>
                    <a:gd name="T46" fmla="*/ 11 w 22"/>
                    <a:gd name="T47" fmla="*/ 3 h 6"/>
                    <a:gd name="T48" fmla="*/ 11 w 22"/>
                    <a:gd name="T49" fmla="*/ 3 h 6"/>
                    <a:gd name="T50" fmla="*/ 11 w 22"/>
                    <a:gd name="T51" fmla="*/ 3 h 6"/>
                    <a:gd name="T52" fmla="*/ 11 w 22"/>
                    <a:gd name="T53" fmla="*/ 3 h 6"/>
                    <a:gd name="T54" fmla="*/ 11 w 22"/>
                    <a:gd name="T55" fmla="*/ 3 h 6"/>
                    <a:gd name="T56" fmla="*/ 11 w 22"/>
                    <a:gd name="T57" fmla="*/ 3 h 6"/>
                    <a:gd name="T58" fmla="*/ 11 w 22"/>
                    <a:gd name="T59" fmla="*/ 3 h 6"/>
                    <a:gd name="T60" fmla="*/ 11 w 22"/>
                    <a:gd name="T61" fmla="*/ 3 h 6"/>
                    <a:gd name="T62" fmla="*/ 11 w 22"/>
                    <a:gd name="T63" fmla="*/ 3 h 6"/>
                    <a:gd name="T64" fmla="*/ 11 w 22"/>
                    <a:gd name="T65" fmla="*/ 3 h 6"/>
                    <a:gd name="T66" fmla="*/ 11 w 22"/>
                    <a:gd name="T67" fmla="*/ 2 h 6"/>
                    <a:gd name="T68" fmla="*/ 11 w 22"/>
                    <a:gd name="T69" fmla="*/ 2 h 6"/>
                    <a:gd name="T70" fmla="*/ 11 w 22"/>
                    <a:gd name="T71" fmla="*/ 2 h 6"/>
                    <a:gd name="T72" fmla="*/ 11 w 22"/>
                    <a:gd name="T73" fmla="*/ 2 h 6"/>
                    <a:gd name="T74" fmla="*/ 11 w 22"/>
                    <a:gd name="T75" fmla="*/ 2 h 6"/>
                    <a:gd name="T76" fmla="*/ 11 w 22"/>
                    <a:gd name="T77" fmla="*/ 1 h 6"/>
                    <a:gd name="T78" fmla="*/ 11 w 22"/>
                    <a:gd name="T79" fmla="*/ 1 h 6"/>
                    <a:gd name="T80" fmla="*/ 11 w 22"/>
                    <a:gd name="T81" fmla="*/ 1 h 6"/>
                    <a:gd name="T82" fmla="*/ 11 w 22"/>
                    <a:gd name="T83" fmla="*/ 1 h 6"/>
                    <a:gd name="T84" fmla="*/ 11 w 22"/>
                    <a:gd name="T85" fmla="*/ 0 h 6"/>
                    <a:gd name="T86" fmla="*/ 12 w 22"/>
                    <a:gd name="T87" fmla="*/ 0 h 6"/>
                    <a:gd name="T88" fmla="*/ 13 w 22"/>
                    <a:gd name="T89" fmla="*/ 0 h 6"/>
                    <a:gd name="T90" fmla="*/ 13 w 22"/>
                    <a:gd name="T91" fmla="*/ 0 h 6"/>
                    <a:gd name="T92" fmla="*/ 13 w 22"/>
                    <a:gd name="T93" fmla="*/ 0 h 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6">
                      <a:moveTo>
                        <a:pt x="0" y="6"/>
                      </a:moveTo>
                      <a:lnTo>
                        <a:pt x="1" y="6"/>
                      </a:lnTo>
                      <a:lnTo>
                        <a:pt x="2" y="6"/>
                      </a:lnTo>
                      <a:lnTo>
                        <a:pt x="3" y="6"/>
                      </a:lnTo>
                      <a:lnTo>
                        <a:pt x="4" y="6"/>
                      </a:lnTo>
                      <a:lnTo>
                        <a:pt x="5" y="6"/>
                      </a:lnTo>
                      <a:lnTo>
                        <a:pt x="6" y="6"/>
                      </a:lnTo>
                      <a:lnTo>
                        <a:pt x="7" y="6"/>
                      </a:lnTo>
                      <a:lnTo>
                        <a:pt x="7" y="5"/>
                      </a:lnTo>
                      <a:lnTo>
                        <a:pt x="8" y="5"/>
                      </a:lnTo>
                      <a:lnTo>
                        <a:pt x="9" y="5"/>
                      </a:lnTo>
                      <a:lnTo>
                        <a:pt x="10" y="5"/>
                      </a:lnTo>
                      <a:lnTo>
                        <a:pt x="11" y="5"/>
                      </a:lnTo>
                      <a:lnTo>
                        <a:pt x="12" y="5"/>
                      </a:lnTo>
                      <a:lnTo>
                        <a:pt x="13" y="4"/>
                      </a:lnTo>
                      <a:lnTo>
                        <a:pt x="14" y="4"/>
                      </a:lnTo>
                      <a:lnTo>
                        <a:pt x="15" y="4"/>
                      </a:lnTo>
                      <a:lnTo>
                        <a:pt x="15" y="3"/>
                      </a:lnTo>
                      <a:lnTo>
                        <a:pt x="16" y="3"/>
                      </a:lnTo>
                      <a:lnTo>
                        <a:pt x="17" y="2"/>
                      </a:lnTo>
                      <a:lnTo>
                        <a:pt x="18" y="2"/>
                      </a:lnTo>
                      <a:lnTo>
                        <a:pt x="18" y="1"/>
                      </a:lnTo>
                      <a:lnTo>
                        <a:pt x="19" y="1"/>
                      </a:lnTo>
                      <a:lnTo>
                        <a:pt x="20" y="1"/>
                      </a:lnTo>
                      <a:lnTo>
                        <a:pt x="20" y="0"/>
                      </a:lnTo>
                      <a:lnTo>
                        <a:pt x="21" y="0"/>
                      </a:lnTo>
                      <a:lnTo>
                        <a:pt x="2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2" name="Freeform 2020"/>
                <p:cNvSpPr>
                  <a:spLocks/>
                </p:cNvSpPr>
                <p:nvPr/>
              </p:nvSpPr>
              <p:spPr bwMode="auto">
                <a:xfrm>
                  <a:off x="4620" y="2283"/>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3" name="Freeform 2021"/>
                <p:cNvSpPr>
                  <a:spLocks/>
                </p:cNvSpPr>
                <p:nvPr/>
              </p:nvSpPr>
              <p:spPr bwMode="auto">
                <a:xfrm>
                  <a:off x="4622" y="228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4" name="Freeform 2022"/>
                <p:cNvSpPr>
                  <a:spLocks/>
                </p:cNvSpPr>
                <p:nvPr/>
              </p:nvSpPr>
              <p:spPr bwMode="auto">
                <a:xfrm>
                  <a:off x="4624" y="2284"/>
                  <a:ext cx="1" cy="2"/>
                </a:xfrm>
                <a:custGeom>
                  <a:avLst/>
                  <a:gdLst>
                    <a:gd name="T0" fmla="*/ 0 w 2"/>
                    <a:gd name="T1" fmla="*/ 0 h 2"/>
                    <a:gd name="T2" fmla="*/ 1 w 2"/>
                    <a:gd name="T3" fmla="*/ 1 h 2"/>
                    <a:gd name="T4" fmla="*/ 1 w 2"/>
                    <a:gd name="T5" fmla="*/ 1 h 2"/>
                    <a:gd name="T6" fmla="*/ 1 w 2"/>
                    <a:gd name="T7" fmla="*/ 2 h 2"/>
                    <a:gd name="T8" fmla="*/ 1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5" name="Freeform 2023"/>
                <p:cNvSpPr>
                  <a:spLocks/>
                </p:cNvSpPr>
                <p:nvPr/>
              </p:nvSpPr>
              <p:spPr bwMode="auto">
                <a:xfrm>
                  <a:off x="4625" y="2286"/>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6" name="Freeform 2024"/>
                <p:cNvSpPr>
                  <a:spLocks/>
                </p:cNvSpPr>
                <p:nvPr/>
              </p:nvSpPr>
              <p:spPr bwMode="auto">
                <a:xfrm>
                  <a:off x="4627" y="2287"/>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7" name="Freeform 2025"/>
                <p:cNvSpPr>
                  <a:spLocks/>
                </p:cNvSpPr>
                <p:nvPr/>
              </p:nvSpPr>
              <p:spPr bwMode="auto">
                <a:xfrm>
                  <a:off x="4629" y="228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8" name="Freeform 2026"/>
                <p:cNvSpPr>
                  <a:spLocks/>
                </p:cNvSpPr>
                <p:nvPr/>
              </p:nvSpPr>
              <p:spPr bwMode="auto">
                <a:xfrm>
                  <a:off x="4630" y="2289"/>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69" name="Freeform 2027"/>
                <p:cNvSpPr>
                  <a:spLocks/>
                </p:cNvSpPr>
                <p:nvPr/>
              </p:nvSpPr>
              <p:spPr bwMode="auto">
                <a:xfrm>
                  <a:off x="4632" y="2287"/>
                  <a:ext cx="17" cy="3"/>
                </a:xfrm>
                <a:custGeom>
                  <a:avLst/>
                  <a:gdLst>
                    <a:gd name="T0" fmla="*/ 0 w 17"/>
                    <a:gd name="T1" fmla="*/ 3 h 3"/>
                    <a:gd name="T2" fmla="*/ 1 w 17"/>
                    <a:gd name="T3" fmla="*/ 3 h 3"/>
                    <a:gd name="T4" fmla="*/ 2 w 17"/>
                    <a:gd name="T5" fmla="*/ 3 h 3"/>
                    <a:gd name="T6" fmla="*/ 2 w 17"/>
                    <a:gd name="T7" fmla="*/ 3 h 3"/>
                    <a:gd name="T8" fmla="*/ 2 w 17"/>
                    <a:gd name="T9" fmla="*/ 3 h 3"/>
                    <a:gd name="T10" fmla="*/ 3 w 17"/>
                    <a:gd name="T11" fmla="*/ 3 h 3"/>
                    <a:gd name="T12" fmla="*/ 4 w 17"/>
                    <a:gd name="T13" fmla="*/ 3 h 3"/>
                    <a:gd name="T14" fmla="*/ 4 w 17"/>
                    <a:gd name="T15" fmla="*/ 3 h 3"/>
                    <a:gd name="T16" fmla="*/ 4 w 17"/>
                    <a:gd name="T17" fmla="*/ 3 h 3"/>
                    <a:gd name="T18" fmla="*/ 5 w 17"/>
                    <a:gd name="T19" fmla="*/ 2 h 3"/>
                    <a:gd name="T20" fmla="*/ 6 w 17"/>
                    <a:gd name="T21" fmla="*/ 2 h 3"/>
                    <a:gd name="T22" fmla="*/ 6 w 17"/>
                    <a:gd name="T23" fmla="*/ 2 h 3"/>
                    <a:gd name="T24" fmla="*/ 6 w 17"/>
                    <a:gd name="T25" fmla="*/ 2 h 3"/>
                    <a:gd name="T26" fmla="*/ 7 w 17"/>
                    <a:gd name="T27" fmla="*/ 2 h 3"/>
                    <a:gd name="T28" fmla="*/ 8 w 17"/>
                    <a:gd name="T29" fmla="*/ 1 h 3"/>
                    <a:gd name="T30" fmla="*/ 8 w 17"/>
                    <a:gd name="T31" fmla="*/ 1 h 3"/>
                    <a:gd name="T32" fmla="*/ 8 w 17"/>
                    <a:gd name="T33" fmla="*/ 1 h 3"/>
                    <a:gd name="T34" fmla="*/ 9 w 17"/>
                    <a:gd name="T35" fmla="*/ 1 h 3"/>
                    <a:gd name="T36" fmla="*/ 10 w 17"/>
                    <a:gd name="T37" fmla="*/ 1 h 3"/>
                    <a:gd name="T38" fmla="*/ 10 w 17"/>
                    <a:gd name="T39" fmla="*/ 1 h 3"/>
                    <a:gd name="T40" fmla="*/ 10 w 17"/>
                    <a:gd name="T41" fmla="*/ 1 h 3"/>
                    <a:gd name="T42" fmla="*/ 11 w 17"/>
                    <a:gd name="T43" fmla="*/ 0 h 3"/>
                    <a:gd name="T44" fmla="*/ 12 w 17"/>
                    <a:gd name="T45" fmla="*/ 0 h 3"/>
                    <a:gd name="T46" fmla="*/ 12 w 17"/>
                    <a:gd name="T47" fmla="*/ 0 h 3"/>
                    <a:gd name="T48" fmla="*/ 12 w 17"/>
                    <a:gd name="T49" fmla="*/ 0 h 3"/>
                    <a:gd name="T50" fmla="*/ 13 w 17"/>
                    <a:gd name="T51" fmla="*/ 0 h 3"/>
                    <a:gd name="T52" fmla="*/ 13 w 17"/>
                    <a:gd name="T53" fmla="*/ 0 h 3"/>
                    <a:gd name="T54" fmla="*/ 13 w 17"/>
                    <a:gd name="T55" fmla="*/ 0 h 3"/>
                    <a:gd name="T56" fmla="*/ 14 w 17"/>
                    <a:gd name="T57" fmla="*/ 0 h 3"/>
                    <a:gd name="T58" fmla="*/ 15 w 17"/>
                    <a:gd name="T59" fmla="*/ 0 h 3"/>
                    <a:gd name="T60" fmla="*/ 15 w 17"/>
                    <a:gd name="T61" fmla="*/ 0 h 3"/>
                    <a:gd name="T62" fmla="*/ 15 w 17"/>
                    <a:gd name="T63" fmla="*/ 0 h 3"/>
                    <a:gd name="T64" fmla="*/ 16 w 17"/>
                    <a:gd name="T65" fmla="*/ 0 h 3"/>
                    <a:gd name="T66" fmla="*/ 17 w 17"/>
                    <a:gd name="T67" fmla="*/ 0 h 3"/>
                    <a:gd name="T68" fmla="*/ 17 w 17"/>
                    <a:gd name="T69" fmla="*/ 0 h 3"/>
                    <a:gd name="T70" fmla="*/ 17 w 17"/>
                    <a:gd name="T71" fmla="*/ 0 h 3"/>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7" h="3">
                      <a:moveTo>
                        <a:pt x="0" y="3"/>
                      </a:moveTo>
                      <a:lnTo>
                        <a:pt x="1" y="3"/>
                      </a:lnTo>
                      <a:lnTo>
                        <a:pt x="2" y="3"/>
                      </a:lnTo>
                      <a:lnTo>
                        <a:pt x="3" y="3"/>
                      </a:lnTo>
                      <a:lnTo>
                        <a:pt x="4" y="3"/>
                      </a:lnTo>
                      <a:lnTo>
                        <a:pt x="5" y="2"/>
                      </a:lnTo>
                      <a:lnTo>
                        <a:pt x="6" y="2"/>
                      </a:lnTo>
                      <a:lnTo>
                        <a:pt x="7" y="2"/>
                      </a:lnTo>
                      <a:lnTo>
                        <a:pt x="8" y="1"/>
                      </a:lnTo>
                      <a:lnTo>
                        <a:pt x="9" y="1"/>
                      </a:lnTo>
                      <a:lnTo>
                        <a:pt x="10" y="1"/>
                      </a:lnTo>
                      <a:lnTo>
                        <a:pt x="11" y="0"/>
                      </a:lnTo>
                      <a:lnTo>
                        <a:pt x="12" y="0"/>
                      </a:lnTo>
                      <a:lnTo>
                        <a:pt x="13" y="0"/>
                      </a:lnTo>
                      <a:lnTo>
                        <a:pt x="14" y="0"/>
                      </a:lnTo>
                      <a:lnTo>
                        <a:pt x="15" y="0"/>
                      </a:lnTo>
                      <a:lnTo>
                        <a:pt x="16" y="0"/>
                      </a:lnTo>
                      <a:lnTo>
                        <a:pt x="1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0" name="Freeform 2028"/>
                <p:cNvSpPr>
                  <a:spLocks/>
                </p:cNvSpPr>
                <p:nvPr/>
              </p:nvSpPr>
              <p:spPr bwMode="auto">
                <a:xfrm>
                  <a:off x="4649" y="2287"/>
                  <a:ext cx="1" cy="1"/>
                </a:xfrm>
                <a:custGeom>
                  <a:avLst/>
                  <a:gdLst>
                    <a:gd name="T0" fmla="*/ 0 w 2"/>
                    <a:gd name="T1" fmla="*/ 0 h 1"/>
                    <a:gd name="T2" fmla="*/ 1 w 2"/>
                    <a:gd name="T3" fmla="*/ 0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1" name="Freeform 2029"/>
                <p:cNvSpPr>
                  <a:spLocks/>
                </p:cNvSpPr>
                <p:nvPr/>
              </p:nvSpPr>
              <p:spPr bwMode="auto">
                <a:xfrm>
                  <a:off x="4650" y="2288"/>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2" name="Freeform 2030"/>
                <p:cNvSpPr>
                  <a:spLocks/>
                </p:cNvSpPr>
                <p:nvPr/>
              </p:nvSpPr>
              <p:spPr bwMode="auto">
                <a:xfrm>
                  <a:off x="4652" y="2289"/>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3" name="Freeform 2031"/>
                <p:cNvSpPr>
                  <a:spLocks/>
                </p:cNvSpPr>
                <p:nvPr/>
              </p:nvSpPr>
              <p:spPr bwMode="auto">
                <a:xfrm>
                  <a:off x="4654" y="2289"/>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4" name="Freeform 2032"/>
                <p:cNvSpPr>
                  <a:spLocks/>
                </p:cNvSpPr>
                <p:nvPr/>
              </p:nvSpPr>
              <p:spPr bwMode="auto">
                <a:xfrm>
                  <a:off x="4656" y="229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5" name="Freeform 2033"/>
                <p:cNvSpPr>
                  <a:spLocks/>
                </p:cNvSpPr>
                <p:nvPr/>
              </p:nvSpPr>
              <p:spPr bwMode="auto">
                <a:xfrm>
                  <a:off x="4658" y="2290"/>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6" name="Freeform 2034"/>
                <p:cNvSpPr>
                  <a:spLocks/>
                </p:cNvSpPr>
                <p:nvPr/>
              </p:nvSpPr>
              <p:spPr bwMode="auto">
                <a:xfrm>
                  <a:off x="4659" y="2290"/>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7" name="Freeform 2035"/>
                <p:cNvSpPr>
                  <a:spLocks/>
                </p:cNvSpPr>
                <p:nvPr/>
              </p:nvSpPr>
              <p:spPr bwMode="auto">
                <a:xfrm>
                  <a:off x="4661" y="229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8" name="Freeform 2036"/>
                <p:cNvSpPr>
                  <a:spLocks/>
                </p:cNvSpPr>
                <p:nvPr/>
              </p:nvSpPr>
              <p:spPr bwMode="auto">
                <a:xfrm>
                  <a:off x="4665" y="229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79" name="Freeform 2037"/>
                <p:cNvSpPr>
                  <a:spLocks/>
                </p:cNvSpPr>
                <p:nvPr/>
              </p:nvSpPr>
              <p:spPr bwMode="auto">
                <a:xfrm>
                  <a:off x="4667" y="2291"/>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0" name="Freeform 2038"/>
                <p:cNvSpPr>
                  <a:spLocks/>
                </p:cNvSpPr>
                <p:nvPr/>
              </p:nvSpPr>
              <p:spPr bwMode="auto">
                <a:xfrm>
                  <a:off x="4673" y="2291"/>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1" name="Freeform 2039"/>
                <p:cNvSpPr>
                  <a:spLocks/>
                </p:cNvSpPr>
                <p:nvPr/>
              </p:nvSpPr>
              <p:spPr bwMode="auto">
                <a:xfrm>
                  <a:off x="4674" y="2291"/>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2" name="Freeform 2040"/>
                <p:cNvSpPr>
                  <a:spLocks/>
                </p:cNvSpPr>
                <p:nvPr/>
              </p:nvSpPr>
              <p:spPr bwMode="auto">
                <a:xfrm>
                  <a:off x="4675" y="2285"/>
                  <a:ext cx="21" cy="7"/>
                </a:xfrm>
                <a:custGeom>
                  <a:avLst/>
                  <a:gdLst>
                    <a:gd name="T0" fmla="*/ 0 w 21"/>
                    <a:gd name="T1" fmla="*/ 6 h 7"/>
                    <a:gd name="T2" fmla="*/ 1 w 21"/>
                    <a:gd name="T3" fmla="*/ 7 h 7"/>
                    <a:gd name="T4" fmla="*/ 2 w 21"/>
                    <a:gd name="T5" fmla="*/ 7 h 7"/>
                    <a:gd name="T6" fmla="*/ 2 w 21"/>
                    <a:gd name="T7" fmla="*/ 7 h 7"/>
                    <a:gd name="T8" fmla="*/ 2 w 21"/>
                    <a:gd name="T9" fmla="*/ 7 h 7"/>
                    <a:gd name="T10" fmla="*/ 3 w 21"/>
                    <a:gd name="T11" fmla="*/ 7 h 7"/>
                    <a:gd name="T12" fmla="*/ 4 w 21"/>
                    <a:gd name="T13" fmla="*/ 7 h 7"/>
                    <a:gd name="T14" fmla="*/ 4 w 21"/>
                    <a:gd name="T15" fmla="*/ 7 h 7"/>
                    <a:gd name="T16" fmla="*/ 4 w 21"/>
                    <a:gd name="T17" fmla="*/ 7 h 7"/>
                    <a:gd name="T18" fmla="*/ 5 w 21"/>
                    <a:gd name="T19" fmla="*/ 6 h 7"/>
                    <a:gd name="T20" fmla="*/ 6 w 21"/>
                    <a:gd name="T21" fmla="*/ 7 h 7"/>
                    <a:gd name="T22" fmla="*/ 6 w 21"/>
                    <a:gd name="T23" fmla="*/ 7 h 7"/>
                    <a:gd name="T24" fmla="*/ 6 w 21"/>
                    <a:gd name="T25" fmla="*/ 7 h 7"/>
                    <a:gd name="T26" fmla="*/ 7 w 21"/>
                    <a:gd name="T27" fmla="*/ 6 h 7"/>
                    <a:gd name="T28" fmla="*/ 8 w 21"/>
                    <a:gd name="T29" fmla="*/ 6 h 7"/>
                    <a:gd name="T30" fmla="*/ 8 w 21"/>
                    <a:gd name="T31" fmla="*/ 6 h 7"/>
                    <a:gd name="T32" fmla="*/ 8 w 21"/>
                    <a:gd name="T33" fmla="*/ 6 h 7"/>
                    <a:gd name="T34" fmla="*/ 9 w 21"/>
                    <a:gd name="T35" fmla="*/ 6 h 7"/>
                    <a:gd name="T36" fmla="*/ 10 w 21"/>
                    <a:gd name="T37" fmla="*/ 6 h 7"/>
                    <a:gd name="T38" fmla="*/ 10 w 21"/>
                    <a:gd name="T39" fmla="*/ 6 h 7"/>
                    <a:gd name="T40" fmla="*/ 10 w 21"/>
                    <a:gd name="T41" fmla="*/ 5 h 7"/>
                    <a:gd name="T42" fmla="*/ 11 w 21"/>
                    <a:gd name="T43" fmla="*/ 5 h 7"/>
                    <a:gd name="T44" fmla="*/ 12 w 21"/>
                    <a:gd name="T45" fmla="*/ 5 h 7"/>
                    <a:gd name="T46" fmla="*/ 12 w 21"/>
                    <a:gd name="T47" fmla="*/ 5 h 7"/>
                    <a:gd name="T48" fmla="*/ 12 w 21"/>
                    <a:gd name="T49" fmla="*/ 5 h 7"/>
                    <a:gd name="T50" fmla="*/ 13 w 21"/>
                    <a:gd name="T51" fmla="*/ 4 h 7"/>
                    <a:gd name="T52" fmla="*/ 14 w 21"/>
                    <a:gd name="T53" fmla="*/ 4 h 7"/>
                    <a:gd name="T54" fmla="*/ 14 w 21"/>
                    <a:gd name="T55" fmla="*/ 4 h 7"/>
                    <a:gd name="T56" fmla="*/ 14 w 21"/>
                    <a:gd name="T57" fmla="*/ 3 h 7"/>
                    <a:gd name="T58" fmla="*/ 15 w 21"/>
                    <a:gd name="T59" fmla="*/ 3 h 7"/>
                    <a:gd name="T60" fmla="*/ 15 w 21"/>
                    <a:gd name="T61" fmla="*/ 3 h 7"/>
                    <a:gd name="T62" fmla="*/ 15 w 21"/>
                    <a:gd name="T63" fmla="*/ 2 h 7"/>
                    <a:gd name="T64" fmla="*/ 16 w 21"/>
                    <a:gd name="T65" fmla="*/ 2 h 7"/>
                    <a:gd name="T66" fmla="*/ 17 w 21"/>
                    <a:gd name="T67" fmla="*/ 2 h 7"/>
                    <a:gd name="T68" fmla="*/ 17 w 21"/>
                    <a:gd name="T69" fmla="*/ 2 h 7"/>
                    <a:gd name="T70" fmla="*/ 17 w 21"/>
                    <a:gd name="T71" fmla="*/ 1 h 7"/>
                    <a:gd name="T72" fmla="*/ 18 w 21"/>
                    <a:gd name="T73" fmla="*/ 1 h 7"/>
                    <a:gd name="T74" fmla="*/ 19 w 21"/>
                    <a:gd name="T75" fmla="*/ 1 h 7"/>
                    <a:gd name="T76" fmla="*/ 19 w 21"/>
                    <a:gd name="T77" fmla="*/ 1 h 7"/>
                    <a:gd name="T78" fmla="*/ 19 w 21"/>
                    <a:gd name="T79" fmla="*/ 0 h 7"/>
                    <a:gd name="T80" fmla="*/ 20 w 21"/>
                    <a:gd name="T81" fmla="*/ 0 h 7"/>
                    <a:gd name="T82" fmla="*/ 21 w 21"/>
                    <a:gd name="T83" fmla="*/ 0 h 7"/>
                    <a:gd name="T84" fmla="*/ 21 w 21"/>
                    <a:gd name="T85" fmla="*/ 0 h 7"/>
                    <a:gd name="T86" fmla="*/ 21 w 21"/>
                    <a:gd name="T87" fmla="*/ 0 h 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7">
                      <a:moveTo>
                        <a:pt x="0" y="6"/>
                      </a:moveTo>
                      <a:lnTo>
                        <a:pt x="1" y="7"/>
                      </a:lnTo>
                      <a:lnTo>
                        <a:pt x="2" y="7"/>
                      </a:lnTo>
                      <a:lnTo>
                        <a:pt x="3" y="7"/>
                      </a:lnTo>
                      <a:lnTo>
                        <a:pt x="4" y="7"/>
                      </a:lnTo>
                      <a:lnTo>
                        <a:pt x="5" y="6"/>
                      </a:lnTo>
                      <a:lnTo>
                        <a:pt x="6" y="7"/>
                      </a:lnTo>
                      <a:lnTo>
                        <a:pt x="7" y="6"/>
                      </a:lnTo>
                      <a:lnTo>
                        <a:pt x="8" y="6"/>
                      </a:lnTo>
                      <a:lnTo>
                        <a:pt x="9" y="6"/>
                      </a:lnTo>
                      <a:lnTo>
                        <a:pt x="10" y="6"/>
                      </a:lnTo>
                      <a:lnTo>
                        <a:pt x="10" y="5"/>
                      </a:lnTo>
                      <a:lnTo>
                        <a:pt x="11" y="5"/>
                      </a:lnTo>
                      <a:lnTo>
                        <a:pt x="12" y="5"/>
                      </a:lnTo>
                      <a:lnTo>
                        <a:pt x="13" y="4"/>
                      </a:lnTo>
                      <a:lnTo>
                        <a:pt x="14" y="4"/>
                      </a:lnTo>
                      <a:lnTo>
                        <a:pt x="14" y="3"/>
                      </a:lnTo>
                      <a:lnTo>
                        <a:pt x="15" y="3"/>
                      </a:lnTo>
                      <a:lnTo>
                        <a:pt x="15" y="2"/>
                      </a:lnTo>
                      <a:lnTo>
                        <a:pt x="16" y="2"/>
                      </a:lnTo>
                      <a:lnTo>
                        <a:pt x="17" y="2"/>
                      </a:lnTo>
                      <a:lnTo>
                        <a:pt x="17" y="1"/>
                      </a:lnTo>
                      <a:lnTo>
                        <a:pt x="18" y="1"/>
                      </a:lnTo>
                      <a:lnTo>
                        <a:pt x="19" y="1"/>
                      </a:lnTo>
                      <a:lnTo>
                        <a:pt x="19" y="0"/>
                      </a:lnTo>
                      <a:lnTo>
                        <a:pt x="20" y="0"/>
                      </a:lnTo>
                      <a:lnTo>
                        <a:pt x="2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3" name="Freeform 2041"/>
                <p:cNvSpPr>
                  <a:spLocks/>
                </p:cNvSpPr>
                <p:nvPr/>
              </p:nvSpPr>
              <p:spPr bwMode="auto">
                <a:xfrm>
                  <a:off x="4696" y="2285"/>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4" name="Freeform 2042"/>
                <p:cNvSpPr>
                  <a:spLocks/>
                </p:cNvSpPr>
                <p:nvPr/>
              </p:nvSpPr>
              <p:spPr bwMode="auto">
                <a:xfrm>
                  <a:off x="4698" y="2286"/>
                  <a:ext cx="1" cy="1"/>
                </a:xfrm>
                <a:custGeom>
                  <a:avLst/>
                  <a:gdLst>
                    <a:gd name="T0" fmla="*/ 0 w 2"/>
                    <a:gd name="T1" fmla="*/ 0 h 1"/>
                    <a:gd name="T2" fmla="*/ 1 w 2"/>
                    <a:gd name="T3" fmla="*/ 0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5" name="Freeform 2043"/>
                <p:cNvSpPr>
                  <a:spLocks/>
                </p:cNvSpPr>
                <p:nvPr/>
              </p:nvSpPr>
              <p:spPr bwMode="auto">
                <a:xfrm>
                  <a:off x="4699" y="2287"/>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6" name="Freeform 2044"/>
                <p:cNvSpPr>
                  <a:spLocks/>
                </p:cNvSpPr>
                <p:nvPr/>
              </p:nvSpPr>
              <p:spPr bwMode="auto">
                <a:xfrm>
                  <a:off x="4701" y="2289"/>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7" name="Freeform 2045"/>
                <p:cNvSpPr>
                  <a:spLocks/>
                </p:cNvSpPr>
                <p:nvPr/>
              </p:nvSpPr>
              <p:spPr bwMode="auto">
                <a:xfrm>
                  <a:off x="4703" y="2290"/>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8" name="Freeform 2046"/>
                <p:cNvSpPr>
                  <a:spLocks/>
                </p:cNvSpPr>
                <p:nvPr/>
              </p:nvSpPr>
              <p:spPr bwMode="auto">
                <a:xfrm>
                  <a:off x="4704" y="2291"/>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89" name="Freeform 2047"/>
                <p:cNvSpPr>
                  <a:spLocks/>
                </p:cNvSpPr>
                <p:nvPr/>
              </p:nvSpPr>
              <p:spPr bwMode="auto">
                <a:xfrm>
                  <a:off x="4706" y="229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0" name="Freeform 2048"/>
                <p:cNvSpPr>
                  <a:spLocks/>
                </p:cNvSpPr>
                <p:nvPr/>
              </p:nvSpPr>
              <p:spPr bwMode="auto">
                <a:xfrm>
                  <a:off x="4708" y="2292"/>
                  <a:ext cx="13" cy="1"/>
                </a:xfrm>
                <a:custGeom>
                  <a:avLst/>
                  <a:gdLst>
                    <a:gd name="T0" fmla="*/ 0 w 13"/>
                    <a:gd name="T1" fmla="*/ 0 h 1"/>
                    <a:gd name="T2" fmla="*/ 1 w 13"/>
                    <a:gd name="T3" fmla="*/ 0 h 1"/>
                    <a:gd name="T4" fmla="*/ 2 w 13"/>
                    <a:gd name="T5" fmla="*/ 1 h 1"/>
                    <a:gd name="T6" fmla="*/ 2 w 13"/>
                    <a:gd name="T7" fmla="*/ 1 h 1"/>
                    <a:gd name="T8" fmla="*/ 2 w 13"/>
                    <a:gd name="T9" fmla="*/ 0 h 1"/>
                    <a:gd name="T10" fmla="*/ 3 w 13"/>
                    <a:gd name="T11" fmla="*/ 0 h 1"/>
                    <a:gd name="T12" fmla="*/ 4 w 13"/>
                    <a:gd name="T13" fmla="*/ 1 h 1"/>
                    <a:gd name="T14" fmla="*/ 4 w 13"/>
                    <a:gd name="T15" fmla="*/ 1 h 1"/>
                    <a:gd name="T16" fmla="*/ 4 w 13"/>
                    <a:gd name="T17" fmla="*/ 1 h 1"/>
                    <a:gd name="T18" fmla="*/ 5 w 13"/>
                    <a:gd name="T19" fmla="*/ 1 h 1"/>
                    <a:gd name="T20" fmla="*/ 6 w 13"/>
                    <a:gd name="T21" fmla="*/ 1 h 1"/>
                    <a:gd name="T22" fmla="*/ 6 w 13"/>
                    <a:gd name="T23" fmla="*/ 1 h 1"/>
                    <a:gd name="T24" fmla="*/ 6 w 13"/>
                    <a:gd name="T25" fmla="*/ 1 h 1"/>
                    <a:gd name="T26" fmla="*/ 7 w 13"/>
                    <a:gd name="T27" fmla="*/ 1 h 1"/>
                    <a:gd name="T28" fmla="*/ 8 w 13"/>
                    <a:gd name="T29" fmla="*/ 1 h 1"/>
                    <a:gd name="T30" fmla="*/ 8 w 13"/>
                    <a:gd name="T31" fmla="*/ 1 h 1"/>
                    <a:gd name="T32" fmla="*/ 8 w 13"/>
                    <a:gd name="T33" fmla="*/ 1 h 1"/>
                    <a:gd name="T34" fmla="*/ 9 w 13"/>
                    <a:gd name="T35" fmla="*/ 1 h 1"/>
                    <a:gd name="T36" fmla="*/ 10 w 13"/>
                    <a:gd name="T37" fmla="*/ 1 h 1"/>
                    <a:gd name="T38" fmla="*/ 10 w 13"/>
                    <a:gd name="T39" fmla="*/ 1 h 1"/>
                    <a:gd name="T40" fmla="*/ 10 w 13"/>
                    <a:gd name="T41" fmla="*/ 1 h 1"/>
                    <a:gd name="T42" fmla="*/ 11 w 13"/>
                    <a:gd name="T43" fmla="*/ 1 h 1"/>
                    <a:gd name="T44" fmla="*/ 11 w 13"/>
                    <a:gd name="T45" fmla="*/ 1 h 1"/>
                    <a:gd name="T46" fmla="*/ 11 w 13"/>
                    <a:gd name="T47" fmla="*/ 1 h 1"/>
                    <a:gd name="T48" fmla="*/ 12 w 13"/>
                    <a:gd name="T49" fmla="*/ 1 h 1"/>
                    <a:gd name="T50" fmla="*/ 13 w 13"/>
                    <a:gd name="T51" fmla="*/ 0 h 1"/>
                    <a:gd name="T52" fmla="*/ 13 w 13"/>
                    <a:gd name="T53" fmla="*/ 0 h 1"/>
                    <a:gd name="T54" fmla="*/ 13 w 13"/>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0"/>
                      </a:moveTo>
                      <a:lnTo>
                        <a:pt x="1" y="0"/>
                      </a:lnTo>
                      <a:lnTo>
                        <a:pt x="2" y="1"/>
                      </a:lnTo>
                      <a:lnTo>
                        <a:pt x="2" y="0"/>
                      </a:lnTo>
                      <a:lnTo>
                        <a:pt x="3" y="0"/>
                      </a:lnTo>
                      <a:lnTo>
                        <a:pt x="4" y="1"/>
                      </a:lnTo>
                      <a:lnTo>
                        <a:pt x="5" y="1"/>
                      </a:lnTo>
                      <a:lnTo>
                        <a:pt x="6" y="1"/>
                      </a:lnTo>
                      <a:lnTo>
                        <a:pt x="7" y="1"/>
                      </a:lnTo>
                      <a:lnTo>
                        <a:pt x="8" y="1"/>
                      </a:lnTo>
                      <a:lnTo>
                        <a:pt x="9" y="1"/>
                      </a:lnTo>
                      <a:lnTo>
                        <a:pt x="10" y="1"/>
                      </a:lnTo>
                      <a:lnTo>
                        <a:pt x="11" y="1"/>
                      </a:lnTo>
                      <a:lnTo>
                        <a:pt x="12" y="1"/>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1" name="Freeform 2049"/>
                <p:cNvSpPr>
                  <a:spLocks/>
                </p:cNvSpPr>
                <p:nvPr/>
              </p:nvSpPr>
              <p:spPr bwMode="auto">
                <a:xfrm>
                  <a:off x="4721" y="2292"/>
                  <a:ext cx="1" cy="1"/>
                </a:xfrm>
                <a:custGeom>
                  <a:avLst/>
                  <a:gdLst>
                    <a:gd name="T0" fmla="*/ 0 w 2"/>
                    <a:gd name="T1" fmla="*/ 0 h 1"/>
                    <a:gd name="T2" fmla="*/ 1 w 2"/>
                    <a:gd name="T3" fmla="*/ 1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2" name="Freeform 2050"/>
                <p:cNvSpPr>
                  <a:spLocks/>
                </p:cNvSpPr>
                <p:nvPr/>
              </p:nvSpPr>
              <p:spPr bwMode="auto">
                <a:xfrm>
                  <a:off x="4722" y="229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3" name="Freeform 2051"/>
                <p:cNvSpPr>
                  <a:spLocks/>
                </p:cNvSpPr>
                <p:nvPr/>
              </p:nvSpPr>
              <p:spPr bwMode="auto">
                <a:xfrm>
                  <a:off x="4724" y="2293"/>
                  <a:ext cx="8" cy="1"/>
                </a:xfrm>
                <a:custGeom>
                  <a:avLst/>
                  <a:gdLst>
                    <a:gd name="T0" fmla="*/ 0 w 8"/>
                    <a:gd name="T1" fmla="*/ 0 h 1"/>
                    <a:gd name="T2" fmla="*/ 1 w 8"/>
                    <a:gd name="T3" fmla="*/ 0 h 1"/>
                    <a:gd name="T4" fmla="*/ 2 w 8"/>
                    <a:gd name="T5" fmla="*/ 0 h 1"/>
                    <a:gd name="T6" fmla="*/ 2 w 8"/>
                    <a:gd name="T7" fmla="*/ 0 h 1"/>
                    <a:gd name="T8" fmla="*/ 2 w 8"/>
                    <a:gd name="T9" fmla="*/ 0 h 1"/>
                    <a:gd name="T10" fmla="*/ 3 w 8"/>
                    <a:gd name="T11" fmla="*/ 0 h 1"/>
                    <a:gd name="T12" fmla="*/ 4 w 8"/>
                    <a:gd name="T13" fmla="*/ 0 h 1"/>
                    <a:gd name="T14" fmla="*/ 4 w 8"/>
                    <a:gd name="T15" fmla="*/ 0 h 1"/>
                    <a:gd name="T16" fmla="*/ 4 w 8"/>
                    <a:gd name="T17" fmla="*/ 0 h 1"/>
                    <a:gd name="T18" fmla="*/ 5 w 8"/>
                    <a:gd name="T19" fmla="*/ 0 h 1"/>
                    <a:gd name="T20" fmla="*/ 6 w 8"/>
                    <a:gd name="T21" fmla="*/ 0 h 1"/>
                    <a:gd name="T22" fmla="*/ 6 w 8"/>
                    <a:gd name="T23" fmla="*/ 0 h 1"/>
                    <a:gd name="T24" fmla="*/ 6 w 8"/>
                    <a:gd name="T25" fmla="*/ 0 h 1"/>
                    <a:gd name="T26" fmla="*/ 7 w 8"/>
                    <a:gd name="T27" fmla="*/ 0 h 1"/>
                    <a:gd name="T28" fmla="*/ 8 w 8"/>
                    <a:gd name="T29" fmla="*/ 0 h 1"/>
                    <a:gd name="T30" fmla="*/ 8 w 8"/>
                    <a:gd name="T31" fmla="*/ 0 h 1"/>
                    <a:gd name="T32" fmla="*/ 8 w 8"/>
                    <a:gd name="T33" fmla="*/ 0 h 1"/>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8" h="1">
                      <a:moveTo>
                        <a:pt x="0" y="0"/>
                      </a:moveTo>
                      <a:lnTo>
                        <a:pt x="1" y="0"/>
                      </a:lnTo>
                      <a:lnTo>
                        <a:pt x="2" y="0"/>
                      </a:lnTo>
                      <a:lnTo>
                        <a:pt x="3" y="0"/>
                      </a:lnTo>
                      <a:lnTo>
                        <a:pt x="4" y="0"/>
                      </a:lnTo>
                      <a:lnTo>
                        <a:pt x="5" y="0"/>
                      </a:lnTo>
                      <a:lnTo>
                        <a:pt x="6" y="0"/>
                      </a:lnTo>
                      <a:lnTo>
                        <a:pt x="7" y="0"/>
                      </a:lnTo>
                      <a:lnTo>
                        <a:pt x="8"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4" name="Freeform 2052"/>
                <p:cNvSpPr>
                  <a:spLocks/>
                </p:cNvSpPr>
                <p:nvPr/>
              </p:nvSpPr>
              <p:spPr bwMode="auto">
                <a:xfrm>
                  <a:off x="4732" y="2293"/>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5" name="Freeform 2053"/>
                <p:cNvSpPr>
                  <a:spLocks/>
                </p:cNvSpPr>
                <p:nvPr/>
              </p:nvSpPr>
              <p:spPr bwMode="auto">
                <a:xfrm>
                  <a:off x="4733" y="229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6" name="Freeform 2054"/>
                <p:cNvSpPr>
                  <a:spLocks/>
                </p:cNvSpPr>
                <p:nvPr/>
              </p:nvSpPr>
              <p:spPr bwMode="auto">
                <a:xfrm>
                  <a:off x="4735" y="2258"/>
                  <a:ext cx="24" cy="35"/>
                </a:xfrm>
                <a:custGeom>
                  <a:avLst/>
                  <a:gdLst>
                    <a:gd name="T0" fmla="*/ 0 w 25"/>
                    <a:gd name="T1" fmla="*/ 23 h 37"/>
                    <a:gd name="T2" fmla="*/ 1 w 25"/>
                    <a:gd name="T3" fmla="*/ 23 h 37"/>
                    <a:gd name="T4" fmla="*/ 2 w 25"/>
                    <a:gd name="T5" fmla="*/ 23 h 37"/>
                    <a:gd name="T6" fmla="*/ 2 w 25"/>
                    <a:gd name="T7" fmla="*/ 23 h 37"/>
                    <a:gd name="T8" fmla="*/ 2 w 25"/>
                    <a:gd name="T9" fmla="*/ 23 h 37"/>
                    <a:gd name="T10" fmla="*/ 3 w 25"/>
                    <a:gd name="T11" fmla="*/ 23 h 37"/>
                    <a:gd name="T12" fmla="*/ 4 w 25"/>
                    <a:gd name="T13" fmla="*/ 23 h 37"/>
                    <a:gd name="T14" fmla="*/ 4 w 25"/>
                    <a:gd name="T15" fmla="*/ 23 h 37"/>
                    <a:gd name="T16" fmla="*/ 4 w 25"/>
                    <a:gd name="T17" fmla="*/ 23 h 37"/>
                    <a:gd name="T18" fmla="*/ 5 w 25"/>
                    <a:gd name="T19" fmla="*/ 23 h 37"/>
                    <a:gd name="T20" fmla="*/ 6 w 25"/>
                    <a:gd name="T21" fmla="*/ 22 h 37"/>
                    <a:gd name="T22" fmla="*/ 6 w 25"/>
                    <a:gd name="T23" fmla="*/ 22 h 37"/>
                    <a:gd name="T24" fmla="*/ 6 w 25"/>
                    <a:gd name="T25" fmla="*/ 22 h 37"/>
                    <a:gd name="T26" fmla="*/ 7 w 25"/>
                    <a:gd name="T27" fmla="*/ 22 h 37"/>
                    <a:gd name="T28" fmla="*/ 8 w 25"/>
                    <a:gd name="T29" fmla="*/ 22 h 37"/>
                    <a:gd name="T30" fmla="*/ 8 w 25"/>
                    <a:gd name="T31" fmla="*/ 22 h 37"/>
                    <a:gd name="T32" fmla="*/ 8 w 25"/>
                    <a:gd name="T33" fmla="*/ 22 h 37"/>
                    <a:gd name="T34" fmla="*/ 9 w 25"/>
                    <a:gd name="T35" fmla="*/ 21 h 37"/>
                    <a:gd name="T36" fmla="*/ 10 w 25"/>
                    <a:gd name="T37" fmla="*/ 21 h 37"/>
                    <a:gd name="T38" fmla="*/ 10 w 25"/>
                    <a:gd name="T39" fmla="*/ 21 h 37"/>
                    <a:gd name="T40" fmla="*/ 10 w 25"/>
                    <a:gd name="T41" fmla="*/ 21 h 37"/>
                    <a:gd name="T42" fmla="*/ 11 w 25"/>
                    <a:gd name="T43" fmla="*/ 20 h 37"/>
                    <a:gd name="T44" fmla="*/ 12 w 25"/>
                    <a:gd name="T45" fmla="*/ 20 h 37"/>
                    <a:gd name="T46" fmla="*/ 12 w 25"/>
                    <a:gd name="T47" fmla="*/ 20 h 37"/>
                    <a:gd name="T48" fmla="*/ 12 w 25"/>
                    <a:gd name="T49" fmla="*/ 19 h 37"/>
                    <a:gd name="T50" fmla="*/ 12 w 25"/>
                    <a:gd name="T51" fmla="*/ 18 h 37"/>
                    <a:gd name="T52" fmla="*/ 12 w 25"/>
                    <a:gd name="T53" fmla="*/ 18 h 37"/>
                    <a:gd name="T54" fmla="*/ 12 w 25"/>
                    <a:gd name="T55" fmla="*/ 18 h 37"/>
                    <a:gd name="T56" fmla="*/ 12 w 25"/>
                    <a:gd name="T57" fmla="*/ 16 h 37"/>
                    <a:gd name="T58" fmla="*/ 12 w 25"/>
                    <a:gd name="T59" fmla="*/ 14 h 37"/>
                    <a:gd name="T60" fmla="*/ 12 w 25"/>
                    <a:gd name="T61" fmla="*/ 14 h 37"/>
                    <a:gd name="T62" fmla="*/ 12 w 25"/>
                    <a:gd name="T63" fmla="*/ 12 h 37"/>
                    <a:gd name="T64" fmla="*/ 12 w 25"/>
                    <a:gd name="T65" fmla="*/ 9 h 37"/>
                    <a:gd name="T66" fmla="*/ 12 w 25"/>
                    <a:gd name="T67" fmla="*/ 9 h 37"/>
                    <a:gd name="T68" fmla="*/ 12 w 25"/>
                    <a:gd name="T69" fmla="*/ 9 h 37"/>
                    <a:gd name="T70" fmla="*/ 12 w 25"/>
                    <a:gd name="T71" fmla="*/ 9 h 37"/>
                    <a:gd name="T72" fmla="*/ 12 w 25"/>
                    <a:gd name="T73" fmla="*/ 9 h 37"/>
                    <a:gd name="T74" fmla="*/ 12 w 25"/>
                    <a:gd name="T75" fmla="*/ 9 h 37"/>
                    <a:gd name="T76" fmla="*/ 12 w 25"/>
                    <a:gd name="T77" fmla="*/ 9 h 37"/>
                    <a:gd name="T78" fmla="*/ 12 w 25"/>
                    <a:gd name="T79" fmla="*/ 7 h 37"/>
                    <a:gd name="T80" fmla="*/ 12 w 25"/>
                    <a:gd name="T81" fmla="*/ 5 h 37"/>
                    <a:gd name="T82" fmla="*/ 12 w 25"/>
                    <a:gd name="T83" fmla="*/ 3 h 37"/>
                    <a:gd name="T84" fmla="*/ 12 w 25"/>
                    <a:gd name="T85" fmla="*/ 3 h 37"/>
                    <a:gd name="T86" fmla="*/ 12 w 25"/>
                    <a:gd name="T87" fmla="*/ 2 h 37"/>
                    <a:gd name="T88" fmla="*/ 13 w 25"/>
                    <a:gd name="T89" fmla="*/ 1 h 37"/>
                    <a:gd name="T90" fmla="*/ 14 w 25"/>
                    <a:gd name="T91" fmla="*/ 0 h 37"/>
                    <a:gd name="T92" fmla="*/ 14 w 25"/>
                    <a:gd name="T93" fmla="*/ 0 h 37"/>
                    <a:gd name="T94" fmla="*/ 14 w 25"/>
                    <a:gd name="T95" fmla="*/ 0 h 37"/>
                    <a:gd name="T96" fmla="*/ 15 w 25"/>
                    <a:gd name="T97" fmla="*/ 0 h 37"/>
                    <a:gd name="T98" fmla="*/ 16 w 25"/>
                    <a:gd name="T99" fmla="*/ 0 h 37"/>
                    <a:gd name="T100" fmla="*/ 16 w 25"/>
                    <a:gd name="T101" fmla="*/ 1 h 37"/>
                    <a:gd name="T102" fmla="*/ 16 w 25"/>
                    <a:gd name="T103" fmla="*/ 0 h 37"/>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25" h="37">
                      <a:moveTo>
                        <a:pt x="0" y="37"/>
                      </a:moveTo>
                      <a:lnTo>
                        <a:pt x="1" y="37"/>
                      </a:lnTo>
                      <a:lnTo>
                        <a:pt x="2" y="37"/>
                      </a:lnTo>
                      <a:lnTo>
                        <a:pt x="3" y="37"/>
                      </a:lnTo>
                      <a:lnTo>
                        <a:pt x="4" y="37"/>
                      </a:lnTo>
                      <a:lnTo>
                        <a:pt x="5" y="37"/>
                      </a:lnTo>
                      <a:lnTo>
                        <a:pt x="6" y="36"/>
                      </a:lnTo>
                      <a:lnTo>
                        <a:pt x="7" y="36"/>
                      </a:lnTo>
                      <a:lnTo>
                        <a:pt x="8" y="36"/>
                      </a:lnTo>
                      <a:lnTo>
                        <a:pt x="8" y="35"/>
                      </a:lnTo>
                      <a:lnTo>
                        <a:pt x="9" y="34"/>
                      </a:lnTo>
                      <a:lnTo>
                        <a:pt x="10" y="34"/>
                      </a:lnTo>
                      <a:lnTo>
                        <a:pt x="10" y="33"/>
                      </a:lnTo>
                      <a:lnTo>
                        <a:pt x="11" y="32"/>
                      </a:lnTo>
                      <a:lnTo>
                        <a:pt x="12" y="31"/>
                      </a:lnTo>
                      <a:lnTo>
                        <a:pt x="12" y="30"/>
                      </a:lnTo>
                      <a:lnTo>
                        <a:pt x="13" y="28"/>
                      </a:lnTo>
                      <a:lnTo>
                        <a:pt x="13" y="27"/>
                      </a:lnTo>
                      <a:lnTo>
                        <a:pt x="14" y="25"/>
                      </a:lnTo>
                      <a:lnTo>
                        <a:pt x="15" y="23"/>
                      </a:lnTo>
                      <a:lnTo>
                        <a:pt x="15" y="21"/>
                      </a:lnTo>
                      <a:lnTo>
                        <a:pt x="16" y="18"/>
                      </a:lnTo>
                      <a:lnTo>
                        <a:pt x="17" y="16"/>
                      </a:lnTo>
                      <a:lnTo>
                        <a:pt x="17" y="14"/>
                      </a:lnTo>
                      <a:lnTo>
                        <a:pt x="18" y="11"/>
                      </a:lnTo>
                      <a:lnTo>
                        <a:pt x="19" y="9"/>
                      </a:lnTo>
                      <a:lnTo>
                        <a:pt x="19" y="7"/>
                      </a:lnTo>
                      <a:lnTo>
                        <a:pt x="20" y="5"/>
                      </a:lnTo>
                      <a:lnTo>
                        <a:pt x="21" y="3"/>
                      </a:lnTo>
                      <a:lnTo>
                        <a:pt x="21" y="2"/>
                      </a:lnTo>
                      <a:lnTo>
                        <a:pt x="22" y="1"/>
                      </a:lnTo>
                      <a:lnTo>
                        <a:pt x="23" y="0"/>
                      </a:lnTo>
                      <a:lnTo>
                        <a:pt x="24" y="0"/>
                      </a:lnTo>
                      <a:lnTo>
                        <a:pt x="25" y="0"/>
                      </a:lnTo>
                      <a:lnTo>
                        <a:pt x="25" y="1"/>
                      </a:lnTo>
                      <a:lnTo>
                        <a:pt x="2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7" name="Freeform 2055"/>
                <p:cNvSpPr>
                  <a:spLocks/>
                </p:cNvSpPr>
                <p:nvPr/>
              </p:nvSpPr>
              <p:spPr bwMode="auto">
                <a:xfrm>
                  <a:off x="4759" y="2259"/>
                  <a:ext cx="2" cy="4"/>
                </a:xfrm>
                <a:custGeom>
                  <a:avLst/>
                  <a:gdLst>
                    <a:gd name="T0" fmla="*/ 0 w 2"/>
                    <a:gd name="T1" fmla="*/ 0 h 5"/>
                    <a:gd name="T2" fmla="*/ 1 w 2"/>
                    <a:gd name="T3" fmla="*/ 1 h 5"/>
                    <a:gd name="T4" fmla="*/ 2 w 2"/>
                    <a:gd name="T5" fmla="*/ 2 h 5"/>
                    <a:gd name="T6" fmla="*/ 2 w 2"/>
                    <a:gd name="T7" fmla="*/ 2 h 5"/>
                    <a:gd name="T8" fmla="*/ 2 w 2"/>
                    <a:gd name="T9" fmla="*/ 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1"/>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8" name="Freeform 2056"/>
                <p:cNvSpPr>
                  <a:spLocks/>
                </p:cNvSpPr>
                <p:nvPr/>
              </p:nvSpPr>
              <p:spPr bwMode="auto">
                <a:xfrm>
                  <a:off x="4761" y="2263"/>
                  <a:ext cx="1" cy="4"/>
                </a:xfrm>
                <a:custGeom>
                  <a:avLst/>
                  <a:gdLst>
                    <a:gd name="T0" fmla="*/ 0 w 1"/>
                    <a:gd name="T1" fmla="*/ 0 h 4"/>
                    <a:gd name="T2" fmla="*/ 1 w 1"/>
                    <a:gd name="T3" fmla="*/ 2 h 4"/>
                    <a:gd name="T4" fmla="*/ 1 w 1"/>
                    <a:gd name="T5" fmla="*/ 4 h 4"/>
                    <a:gd name="T6" fmla="*/ 1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799" name="Freeform 2057"/>
                <p:cNvSpPr>
                  <a:spLocks/>
                </p:cNvSpPr>
                <p:nvPr/>
              </p:nvSpPr>
              <p:spPr bwMode="auto">
                <a:xfrm>
                  <a:off x="4762" y="2267"/>
                  <a:ext cx="2" cy="7"/>
                </a:xfrm>
                <a:custGeom>
                  <a:avLst/>
                  <a:gdLst>
                    <a:gd name="T0" fmla="*/ 0 w 2"/>
                    <a:gd name="T1" fmla="*/ 0 h 7"/>
                    <a:gd name="T2" fmla="*/ 1 w 2"/>
                    <a:gd name="T3" fmla="*/ 2 h 7"/>
                    <a:gd name="T4" fmla="*/ 2 w 2"/>
                    <a:gd name="T5" fmla="*/ 4 h 7"/>
                    <a:gd name="T6" fmla="*/ 2 w 2"/>
                    <a:gd name="T7" fmla="*/ 7 h 7"/>
                    <a:gd name="T8" fmla="*/ 2 w 2"/>
                    <a:gd name="T9" fmla="*/ 4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2"/>
                      </a:lnTo>
                      <a:lnTo>
                        <a:pt x="2" y="4"/>
                      </a:lnTo>
                      <a:lnTo>
                        <a:pt x="2" y="7"/>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0" name="Freeform 2058"/>
                <p:cNvSpPr>
                  <a:spLocks/>
                </p:cNvSpPr>
                <p:nvPr/>
              </p:nvSpPr>
              <p:spPr bwMode="auto">
                <a:xfrm>
                  <a:off x="4764" y="2274"/>
                  <a:ext cx="2" cy="6"/>
                </a:xfrm>
                <a:custGeom>
                  <a:avLst/>
                  <a:gdLst>
                    <a:gd name="T0" fmla="*/ 0 w 2"/>
                    <a:gd name="T1" fmla="*/ 0 h 6"/>
                    <a:gd name="T2" fmla="*/ 1 w 2"/>
                    <a:gd name="T3" fmla="*/ 2 h 6"/>
                    <a:gd name="T4" fmla="*/ 2 w 2"/>
                    <a:gd name="T5" fmla="*/ 4 h 6"/>
                    <a:gd name="T6" fmla="*/ 2 w 2"/>
                    <a:gd name="T7" fmla="*/ 6 h 6"/>
                    <a:gd name="T8" fmla="*/ 2 w 2"/>
                    <a:gd name="T9" fmla="*/ 4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6">
                      <a:moveTo>
                        <a:pt x="0" y="0"/>
                      </a:moveTo>
                      <a:lnTo>
                        <a:pt x="1" y="2"/>
                      </a:lnTo>
                      <a:lnTo>
                        <a:pt x="2" y="4"/>
                      </a:lnTo>
                      <a:lnTo>
                        <a:pt x="2" y="6"/>
                      </a:lnTo>
                      <a:lnTo>
                        <a:pt x="2" y="4"/>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1" name="Freeform 2059"/>
                <p:cNvSpPr>
                  <a:spLocks/>
                </p:cNvSpPr>
                <p:nvPr/>
              </p:nvSpPr>
              <p:spPr bwMode="auto">
                <a:xfrm>
                  <a:off x="4766" y="2280"/>
                  <a:ext cx="2" cy="4"/>
                </a:xfrm>
                <a:custGeom>
                  <a:avLst/>
                  <a:gdLst>
                    <a:gd name="T0" fmla="*/ 0 w 2"/>
                    <a:gd name="T1" fmla="*/ 0 h 5"/>
                    <a:gd name="T2" fmla="*/ 1 w 2"/>
                    <a:gd name="T3" fmla="*/ 2 h 5"/>
                    <a:gd name="T4" fmla="*/ 2 w 2"/>
                    <a:gd name="T5" fmla="*/ 2 h 5"/>
                    <a:gd name="T6" fmla="*/ 2 w 2"/>
                    <a:gd name="T7" fmla="*/ 2 h 5"/>
                    <a:gd name="T8" fmla="*/ 2 w 2"/>
                    <a:gd name="T9" fmla="*/ 2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2" name="Freeform 2060"/>
                <p:cNvSpPr>
                  <a:spLocks/>
                </p:cNvSpPr>
                <p:nvPr/>
              </p:nvSpPr>
              <p:spPr bwMode="auto">
                <a:xfrm>
                  <a:off x="4768" y="2284"/>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3" name="Freeform 2061"/>
                <p:cNvSpPr>
                  <a:spLocks/>
                </p:cNvSpPr>
                <p:nvPr/>
              </p:nvSpPr>
              <p:spPr bwMode="auto">
                <a:xfrm>
                  <a:off x="4770" y="2288"/>
                  <a:ext cx="1" cy="2"/>
                </a:xfrm>
                <a:custGeom>
                  <a:avLst/>
                  <a:gdLst>
                    <a:gd name="T0" fmla="*/ 0 w 2"/>
                    <a:gd name="T1" fmla="*/ 0 h 2"/>
                    <a:gd name="T2" fmla="*/ 1 w 2"/>
                    <a:gd name="T3" fmla="*/ 1 h 2"/>
                    <a:gd name="T4" fmla="*/ 1 w 2"/>
                    <a:gd name="T5" fmla="*/ 1 h 2"/>
                    <a:gd name="T6" fmla="*/ 1 w 2"/>
                    <a:gd name="T7" fmla="*/ 2 h 2"/>
                    <a:gd name="T8" fmla="*/ 1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4" name="Freeform 2062"/>
                <p:cNvSpPr>
                  <a:spLocks/>
                </p:cNvSpPr>
                <p:nvPr/>
              </p:nvSpPr>
              <p:spPr bwMode="auto">
                <a:xfrm>
                  <a:off x="4771" y="2290"/>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5" name="Freeform 2063"/>
                <p:cNvSpPr>
                  <a:spLocks/>
                </p:cNvSpPr>
                <p:nvPr/>
              </p:nvSpPr>
              <p:spPr bwMode="auto">
                <a:xfrm>
                  <a:off x="4773" y="229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6" name="Freeform 2064"/>
                <p:cNvSpPr>
                  <a:spLocks/>
                </p:cNvSpPr>
                <p:nvPr/>
              </p:nvSpPr>
              <p:spPr bwMode="auto">
                <a:xfrm>
                  <a:off x="4775" y="2292"/>
                  <a:ext cx="1" cy="1"/>
                </a:xfrm>
                <a:custGeom>
                  <a:avLst/>
                  <a:gdLst>
                    <a:gd name="T0" fmla="*/ 0 w 1"/>
                    <a:gd name="T1" fmla="*/ 0 h 1"/>
                    <a:gd name="T2" fmla="*/ 1 w 1"/>
                    <a:gd name="T3" fmla="*/ 1 h 1"/>
                    <a:gd name="T4" fmla="*/ 1 w 1"/>
                    <a:gd name="T5" fmla="*/ 1 h 1"/>
                    <a:gd name="T6" fmla="*/ 1 w 1"/>
                    <a:gd name="T7" fmla="*/ 1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7" name="Freeform 2065"/>
                <p:cNvSpPr>
                  <a:spLocks/>
                </p:cNvSpPr>
                <p:nvPr/>
              </p:nvSpPr>
              <p:spPr bwMode="auto">
                <a:xfrm>
                  <a:off x="4776" y="229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8" name="Freeform 2066"/>
                <p:cNvSpPr>
                  <a:spLocks/>
                </p:cNvSpPr>
                <p:nvPr/>
              </p:nvSpPr>
              <p:spPr bwMode="auto">
                <a:xfrm>
                  <a:off x="4778" y="2293"/>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09" name="Freeform 2067"/>
                <p:cNvSpPr>
                  <a:spLocks/>
                </p:cNvSpPr>
                <p:nvPr/>
              </p:nvSpPr>
              <p:spPr bwMode="auto">
                <a:xfrm>
                  <a:off x="4784" y="2293"/>
                  <a:ext cx="6" cy="1"/>
                </a:xfrm>
                <a:custGeom>
                  <a:avLst/>
                  <a:gdLst>
                    <a:gd name="T0" fmla="*/ 0 w 6"/>
                    <a:gd name="T1" fmla="*/ 0 h 1"/>
                    <a:gd name="T2" fmla="*/ 1 w 6"/>
                    <a:gd name="T3" fmla="*/ 0 h 1"/>
                    <a:gd name="T4" fmla="*/ 2 w 6"/>
                    <a:gd name="T5" fmla="*/ 1 h 1"/>
                    <a:gd name="T6" fmla="*/ 2 w 6"/>
                    <a:gd name="T7" fmla="*/ 1 h 1"/>
                    <a:gd name="T8" fmla="*/ 2 w 6"/>
                    <a:gd name="T9" fmla="*/ 1 h 1"/>
                    <a:gd name="T10" fmla="*/ 3 w 6"/>
                    <a:gd name="T11" fmla="*/ 0 h 1"/>
                    <a:gd name="T12" fmla="*/ 4 w 6"/>
                    <a:gd name="T13" fmla="*/ 1 h 1"/>
                    <a:gd name="T14" fmla="*/ 4 w 6"/>
                    <a:gd name="T15" fmla="*/ 1 h 1"/>
                    <a:gd name="T16" fmla="*/ 4 w 6"/>
                    <a:gd name="T17" fmla="*/ 1 h 1"/>
                    <a:gd name="T18" fmla="*/ 5 w 6"/>
                    <a:gd name="T19" fmla="*/ 1 h 1"/>
                    <a:gd name="T20" fmla="*/ 6 w 6"/>
                    <a:gd name="T21" fmla="*/ 1 h 1"/>
                    <a:gd name="T22" fmla="*/ 6 w 6"/>
                    <a:gd name="T23" fmla="*/ 1 h 1"/>
                    <a:gd name="T24" fmla="*/ 6 w 6"/>
                    <a:gd name="T25" fmla="*/ 1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1"/>
                      </a:lnTo>
                      <a:lnTo>
                        <a:pt x="3" y="0"/>
                      </a:lnTo>
                      <a:lnTo>
                        <a:pt x="4" y="1"/>
                      </a:lnTo>
                      <a:lnTo>
                        <a:pt x="5" y="1"/>
                      </a:lnTo>
                      <a:lnTo>
                        <a:pt x="6"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0" name="Freeform 2068"/>
                <p:cNvSpPr>
                  <a:spLocks/>
                </p:cNvSpPr>
                <p:nvPr/>
              </p:nvSpPr>
              <p:spPr bwMode="auto">
                <a:xfrm>
                  <a:off x="4790" y="2293"/>
                  <a:ext cx="1" cy="1"/>
                </a:xfrm>
                <a:custGeom>
                  <a:avLst/>
                  <a:gdLst>
                    <a:gd name="T0" fmla="*/ 0 w 1"/>
                    <a:gd name="T1" fmla="*/ 1 h 1"/>
                    <a:gd name="T2" fmla="*/ 1 w 1"/>
                    <a:gd name="T3" fmla="*/ 1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1"/>
                      </a:move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1" name="Freeform 2069"/>
                <p:cNvSpPr>
                  <a:spLocks/>
                </p:cNvSpPr>
                <p:nvPr/>
              </p:nvSpPr>
              <p:spPr bwMode="auto">
                <a:xfrm>
                  <a:off x="4791" y="2294"/>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2" name="Freeform 2070"/>
                <p:cNvSpPr>
                  <a:spLocks/>
                </p:cNvSpPr>
                <p:nvPr/>
              </p:nvSpPr>
              <p:spPr bwMode="auto">
                <a:xfrm>
                  <a:off x="4794" y="229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3" name="Freeform 2071"/>
                <p:cNvSpPr>
                  <a:spLocks/>
                </p:cNvSpPr>
                <p:nvPr/>
              </p:nvSpPr>
              <p:spPr bwMode="auto">
                <a:xfrm>
                  <a:off x="4796" y="2294"/>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4" name="Freeform 2072"/>
                <p:cNvSpPr>
                  <a:spLocks/>
                </p:cNvSpPr>
                <p:nvPr/>
              </p:nvSpPr>
              <p:spPr bwMode="auto">
                <a:xfrm>
                  <a:off x="4800" y="2294"/>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5" name="Freeform 2073"/>
                <p:cNvSpPr>
                  <a:spLocks/>
                </p:cNvSpPr>
                <p:nvPr/>
              </p:nvSpPr>
              <p:spPr bwMode="auto">
                <a:xfrm>
                  <a:off x="4804" y="2294"/>
                  <a:ext cx="3" cy="1"/>
                </a:xfrm>
                <a:custGeom>
                  <a:avLst/>
                  <a:gdLst>
                    <a:gd name="T0" fmla="*/ 0 w 3"/>
                    <a:gd name="T1" fmla="*/ 0 h 1"/>
                    <a:gd name="T2" fmla="*/ 1 w 3"/>
                    <a:gd name="T3" fmla="*/ 0 h 1"/>
                    <a:gd name="T4" fmla="*/ 1 w 3"/>
                    <a:gd name="T5" fmla="*/ 0 h 1"/>
                    <a:gd name="T6" fmla="*/ 1 w 3"/>
                    <a:gd name="T7" fmla="*/ 0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lnTo>
                        <a:pt x="3" y="1"/>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6" name="Freeform 2074"/>
                <p:cNvSpPr>
                  <a:spLocks/>
                </p:cNvSpPr>
                <p:nvPr/>
              </p:nvSpPr>
              <p:spPr bwMode="auto">
                <a:xfrm>
                  <a:off x="4807"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7" name="Freeform 2075"/>
                <p:cNvSpPr>
                  <a:spLocks/>
                </p:cNvSpPr>
                <p:nvPr/>
              </p:nvSpPr>
              <p:spPr bwMode="auto">
                <a:xfrm>
                  <a:off x="4809" y="2294"/>
                  <a:ext cx="6" cy="1"/>
                </a:xfrm>
                <a:custGeom>
                  <a:avLst/>
                  <a:gdLst>
                    <a:gd name="T0" fmla="*/ 0 w 6"/>
                    <a:gd name="T1" fmla="*/ 1 h 1"/>
                    <a:gd name="T2" fmla="*/ 1 w 6"/>
                    <a:gd name="T3" fmla="*/ 1 h 1"/>
                    <a:gd name="T4" fmla="*/ 2 w 6"/>
                    <a:gd name="T5" fmla="*/ 1 h 1"/>
                    <a:gd name="T6" fmla="*/ 2 w 6"/>
                    <a:gd name="T7" fmla="*/ 1 h 1"/>
                    <a:gd name="T8" fmla="*/ 2 w 6"/>
                    <a:gd name="T9" fmla="*/ 1 h 1"/>
                    <a:gd name="T10" fmla="*/ 3 w 6"/>
                    <a:gd name="T11" fmla="*/ 0 h 1"/>
                    <a:gd name="T12" fmla="*/ 4 w 6"/>
                    <a:gd name="T13" fmla="*/ 0 h 1"/>
                    <a:gd name="T14" fmla="*/ 4 w 6"/>
                    <a:gd name="T15" fmla="*/ 1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1"/>
                      </a:moveTo>
                      <a:lnTo>
                        <a:pt x="1" y="1"/>
                      </a:lnTo>
                      <a:lnTo>
                        <a:pt x="2" y="1"/>
                      </a:lnTo>
                      <a:lnTo>
                        <a:pt x="3" y="0"/>
                      </a:lnTo>
                      <a:lnTo>
                        <a:pt x="4" y="0"/>
                      </a:lnTo>
                      <a:lnTo>
                        <a:pt x="4" y="1"/>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8" name="Freeform 2076"/>
                <p:cNvSpPr>
                  <a:spLocks/>
                </p:cNvSpPr>
                <p:nvPr/>
              </p:nvSpPr>
              <p:spPr bwMode="auto">
                <a:xfrm>
                  <a:off x="4815" y="2294"/>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19" name="Freeform 2077"/>
                <p:cNvSpPr>
                  <a:spLocks/>
                </p:cNvSpPr>
                <p:nvPr/>
              </p:nvSpPr>
              <p:spPr bwMode="auto">
                <a:xfrm>
                  <a:off x="4817" y="2294"/>
                  <a:ext cx="1" cy="1"/>
                </a:xfrm>
                <a:custGeom>
                  <a:avLst/>
                  <a:gdLst>
                    <a:gd name="T0" fmla="*/ 0 w 2"/>
                    <a:gd name="T1" fmla="*/ 1 h 1"/>
                    <a:gd name="T2" fmla="*/ 1 w 2"/>
                    <a:gd name="T3" fmla="*/ 1 h 1"/>
                    <a:gd name="T4" fmla="*/ 1 w 2"/>
                    <a:gd name="T5" fmla="*/ 0 h 1"/>
                    <a:gd name="T6" fmla="*/ 1 w 2"/>
                    <a:gd name="T7" fmla="*/ 1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1"/>
                      </a:moveTo>
                      <a:lnTo>
                        <a:pt x="1" y="1"/>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0" name="Freeform 2078"/>
                <p:cNvSpPr>
                  <a:spLocks/>
                </p:cNvSpPr>
                <p:nvPr/>
              </p:nvSpPr>
              <p:spPr bwMode="auto">
                <a:xfrm>
                  <a:off x="4818" y="229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1" name="Freeform 2079"/>
                <p:cNvSpPr>
                  <a:spLocks/>
                </p:cNvSpPr>
                <p:nvPr/>
              </p:nvSpPr>
              <p:spPr bwMode="auto">
                <a:xfrm>
                  <a:off x="4819" y="2294"/>
                  <a:ext cx="12" cy="1"/>
                </a:xfrm>
                <a:custGeom>
                  <a:avLst/>
                  <a:gdLst>
                    <a:gd name="T0" fmla="*/ 0 w 12"/>
                    <a:gd name="T1" fmla="*/ 1 h 1"/>
                    <a:gd name="T2" fmla="*/ 1 w 12"/>
                    <a:gd name="T3" fmla="*/ 1 h 1"/>
                    <a:gd name="T4" fmla="*/ 2 w 12"/>
                    <a:gd name="T5" fmla="*/ 1 h 1"/>
                    <a:gd name="T6" fmla="*/ 2 w 12"/>
                    <a:gd name="T7" fmla="*/ 1 h 1"/>
                    <a:gd name="T8" fmla="*/ 2 w 12"/>
                    <a:gd name="T9" fmla="*/ 1 h 1"/>
                    <a:gd name="T10" fmla="*/ 3 w 12"/>
                    <a:gd name="T11" fmla="*/ 1 h 1"/>
                    <a:gd name="T12" fmla="*/ 4 w 12"/>
                    <a:gd name="T13" fmla="*/ 1 h 1"/>
                    <a:gd name="T14" fmla="*/ 4 w 12"/>
                    <a:gd name="T15" fmla="*/ 1 h 1"/>
                    <a:gd name="T16" fmla="*/ 4 w 12"/>
                    <a:gd name="T17" fmla="*/ 1 h 1"/>
                    <a:gd name="T18" fmla="*/ 5 w 12"/>
                    <a:gd name="T19" fmla="*/ 1 h 1"/>
                    <a:gd name="T20" fmla="*/ 6 w 12"/>
                    <a:gd name="T21" fmla="*/ 1 h 1"/>
                    <a:gd name="T22" fmla="*/ 6 w 12"/>
                    <a:gd name="T23" fmla="*/ 1 h 1"/>
                    <a:gd name="T24" fmla="*/ 6 w 12"/>
                    <a:gd name="T25" fmla="*/ 1 h 1"/>
                    <a:gd name="T26" fmla="*/ 7 w 12"/>
                    <a:gd name="T27" fmla="*/ 0 h 1"/>
                    <a:gd name="T28" fmla="*/ 8 w 12"/>
                    <a:gd name="T29" fmla="*/ 1 h 1"/>
                    <a:gd name="T30" fmla="*/ 8 w 12"/>
                    <a:gd name="T31" fmla="*/ 1 h 1"/>
                    <a:gd name="T32" fmla="*/ 8 w 12"/>
                    <a:gd name="T33" fmla="*/ 1 h 1"/>
                    <a:gd name="T34" fmla="*/ 9 w 12"/>
                    <a:gd name="T35" fmla="*/ 1 h 1"/>
                    <a:gd name="T36" fmla="*/ 10 w 12"/>
                    <a:gd name="T37" fmla="*/ 1 h 1"/>
                    <a:gd name="T38" fmla="*/ 10 w 12"/>
                    <a:gd name="T39" fmla="*/ 1 h 1"/>
                    <a:gd name="T40" fmla="*/ 10 w 12"/>
                    <a:gd name="T41" fmla="*/ 1 h 1"/>
                    <a:gd name="T42" fmla="*/ 11 w 12"/>
                    <a:gd name="T43" fmla="*/ 1 h 1"/>
                    <a:gd name="T44" fmla="*/ 12 w 12"/>
                    <a:gd name="T45" fmla="*/ 1 h 1"/>
                    <a:gd name="T46" fmla="*/ 12 w 12"/>
                    <a:gd name="T47" fmla="*/ 1 h 1"/>
                    <a:gd name="T48" fmla="*/ 12 w 12"/>
                    <a:gd name="T49" fmla="*/ 1 h 1"/>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0" t="0" r="r" b="b"/>
                  <a:pathLst>
                    <a:path w="12" h="1">
                      <a:moveTo>
                        <a:pt x="0" y="1"/>
                      </a:moveTo>
                      <a:lnTo>
                        <a:pt x="1" y="1"/>
                      </a:lnTo>
                      <a:lnTo>
                        <a:pt x="2" y="1"/>
                      </a:lnTo>
                      <a:lnTo>
                        <a:pt x="3" y="1"/>
                      </a:lnTo>
                      <a:lnTo>
                        <a:pt x="4" y="1"/>
                      </a:lnTo>
                      <a:lnTo>
                        <a:pt x="5" y="1"/>
                      </a:lnTo>
                      <a:lnTo>
                        <a:pt x="6" y="1"/>
                      </a:lnTo>
                      <a:lnTo>
                        <a:pt x="7" y="0"/>
                      </a:lnTo>
                      <a:lnTo>
                        <a:pt x="8" y="1"/>
                      </a:lnTo>
                      <a:lnTo>
                        <a:pt x="9" y="1"/>
                      </a:lnTo>
                      <a:lnTo>
                        <a:pt x="10" y="1"/>
                      </a:lnTo>
                      <a:lnTo>
                        <a:pt x="11" y="1"/>
                      </a:lnTo>
                      <a:lnTo>
                        <a:pt x="1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2" name="Freeform 2080"/>
                <p:cNvSpPr>
                  <a:spLocks/>
                </p:cNvSpPr>
                <p:nvPr/>
              </p:nvSpPr>
              <p:spPr bwMode="auto">
                <a:xfrm>
                  <a:off x="4831" y="2295"/>
                  <a:ext cx="9" cy="1"/>
                </a:xfrm>
                <a:custGeom>
                  <a:avLst/>
                  <a:gdLst>
                    <a:gd name="T0" fmla="*/ 0 w 9"/>
                    <a:gd name="T1" fmla="*/ 0 h 1"/>
                    <a:gd name="T2" fmla="*/ 1 w 9"/>
                    <a:gd name="T3" fmla="*/ 0 h 1"/>
                    <a:gd name="T4" fmla="*/ 2 w 9"/>
                    <a:gd name="T5" fmla="*/ 0 h 1"/>
                    <a:gd name="T6" fmla="*/ 2 w 9"/>
                    <a:gd name="T7" fmla="*/ 0 h 1"/>
                    <a:gd name="T8" fmla="*/ 2 w 9"/>
                    <a:gd name="T9" fmla="*/ 0 h 1"/>
                    <a:gd name="T10" fmla="*/ 3 w 9"/>
                    <a:gd name="T11" fmla="*/ 0 h 1"/>
                    <a:gd name="T12" fmla="*/ 3 w 9"/>
                    <a:gd name="T13" fmla="*/ 0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0"/>
                      </a:moveTo>
                      <a:lnTo>
                        <a:pt x="1" y="0"/>
                      </a:lnTo>
                      <a:lnTo>
                        <a:pt x="2" y="0"/>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3" name="Freeform 2081"/>
                <p:cNvSpPr>
                  <a:spLocks/>
                </p:cNvSpPr>
                <p:nvPr/>
              </p:nvSpPr>
              <p:spPr bwMode="auto">
                <a:xfrm>
                  <a:off x="4840"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4" name="Freeform 2082"/>
                <p:cNvSpPr>
                  <a:spLocks/>
                </p:cNvSpPr>
                <p:nvPr/>
              </p:nvSpPr>
              <p:spPr bwMode="auto">
                <a:xfrm>
                  <a:off x="4842" y="2295"/>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5" name="Freeform 2083"/>
                <p:cNvSpPr>
                  <a:spLocks/>
                </p:cNvSpPr>
                <p:nvPr/>
              </p:nvSpPr>
              <p:spPr bwMode="auto">
                <a:xfrm>
                  <a:off x="4847" y="229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6" name="Freeform 2084"/>
                <p:cNvSpPr>
                  <a:spLocks/>
                </p:cNvSpPr>
                <p:nvPr/>
              </p:nvSpPr>
              <p:spPr bwMode="auto">
                <a:xfrm>
                  <a:off x="4848" y="2290"/>
                  <a:ext cx="20" cy="5"/>
                </a:xfrm>
                <a:custGeom>
                  <a:avLst/>
                  <a:gdLst>
                    <a:gd name="T0" fmla="*/ 0 w 21"/>
                    <a:gd name="T1" fmla="*/ 5 h 5"/>
                    <a:gd name="T2" fmla="*/ 1 w 21"/>
                    <a:gd name="T3" fmla="*/ 5 h 5"/>
                    <a:gd name="T4" fmla="*/ 2 w 21"/>
                    <a:gd name="T5" fmla="*/ 5 h 5"/>
                    <a:gd name="T6" fmla="*/ 2 w 21"/>
                    <a:gd name="T7" fmla="*/ 5 h 5"/>
                    <a:gd name="T8" fmla="*/ 2 w 21"/>
                    <a:gd name="T9" fmla="*/ 5 h 5"/>
                    <a:gd name="T10" fmla="*/ 3 w 21"/>
                    <a:gd name="T11" fmla="*/ 5 h 5"/>
                    <a:gd name="T12" fmla="*/ 4 w 21"/>
                    <a:gd name="T13" fmla="*/ 5 h 5"/>
                    <a:gd name="T14" fmla="*/ 4 w 21"/>
                    <a:gd name="T15" fmla="*/ 5 h 5"/>
                    <a:gd name="T16" fmla="*/ 4 w 21"/>
                    <a:gd name="T17" fmla="*/ 5 h 5"/>
                    <a:gd name="T18" fmla="*/ 5 w 21"/>
                    <a:gd name="T19" fmla="*/ 5 h 5"/>
                    <a:gd name="T20" fmla="*/ 6 w 21"/>
                    <a:gd name="T21" fmla="*/ 5 h 5"/>
                    <a:gd name="T22" fmla="*/ 6 w 21"/>
                    <a:gd name="T23" fmla="*/ 5 h 5"/>
                    <a:gd name="T24" fmla="*/ 6 w 21"/>
                    <a:gd name="T25" fmla="*/ 5 h 5"/>
                    <a:gd name="T26" fmla="*/ 7 w 21"/>
                    <a:gd name="T27" fmla="*/ 5 h 5"/>
                    <a:gd name="T28" fmla="*/ 8 w 21"/>
                    <a:gd name="T29" fmla="*/ 5 h 5"/>
                    <a:gd name="T30" fmla="*/ 8 w 21"/>
                    <a:gd name="T31" fmla="*/ 5 h 5"/>
                    <a:gd name="T32" fmla="*/ 8 w 21"/>
                    <a:gd name="T33" fmla="*/ 4 h 5"/>
                    <a:gd name="T34" fmla="*/ 9 w 21"/>
                    <a:gd name="T35" fmla="*/ 4 h 5"/>
                    <a:gd name="T36" fmla="*/ 10 w 21"/>
                    <a:gd name="T37" fmla="*/ 4 h 5"/>
                    <a:gd name="T38" fmla="*/ 10 w 21"/>
                    <a:gd name="T39" fmla="*/ 4 h 5"/>
                    <a:gd name="T40" fmla="*/ 10 w 21"/>
                    <a:gd name="T41" fmla="*/ 3 h 5"/>
                    <a:gd name="T42" fmla="*/ 10 w 21"/>
                    <a:gd name="T43" fmla="*/ 3 h 5"/>
                    <a:gd name="T44" fmla="*/ 10 w 21"/>
                    <a:gd name="T45" fmla="*/ 3 h 5"/>
                    <a:gd name="T46" fmla="*/ 10 w 21"/>
                    <a:gd name="T47" fmla="*/ 3 h 5"/>
                    <a:gd name="T48" fmla="*/ 10 w 21"/>
                    <a:gd name="T49" fmla="*/ 2 h 5"/>
                    <a:gd name="T50" fmla="*/ 10 w 21"/>
                    <a:gd name="T51" fmla="*/ 2 h 5"/>
                    <a:gd name="T52" fmla="*/ 10 w 21"/>
                    <a:gd name="T53" fmla="*/ 2 h 5"/>
                    <a:gd name="T54" fmla="*/ 10 w 21"/>
                    <a:gd name="T55" fmla="*/ 2 h 5"/>
                    <a:gd name="T56" fmla="*/ 10 w 21"/>
                    <a:gd name="T57" fmla="*/ 1 h 5"/>
                    <a:gd name="T58" fmla="*/ 10 w 21"/>
                    <a:gd name="T59" fmla="*/ 1 h 5"/>
                    <a:gd name="T60" fmla="*/ 10 w 21"/>
                    <a:gd name="T61" fmla="*/ 0 h 5"/>
                    <a:gd name="T62" fmla="*/ 10 w 21"/>
                    <a:gd name="T63" fmla="*/ 0 h 5"/>
                    <a:gd name="T64" fmla="*/ 10 w 21"/>
                    <a:gd name="T65" fmla="*/ 0 h 5"/>
                    <a:gd name="T66" fmla="*/ 10 w 21"/>
                    <a:gd name="T67" fmla="*/ 0 h 5"/>
                    <a:gd name="T68" fmla="*/ 10 w 21"/>
                    <a:gd name="T69" fmla="*/ 0 h 5"/>
                    <a:gd name="T70" fmla="*/ 10 w 21"/>
                    <a:gd name="T71" fmla="*/ 0 h 5"/>
                    <a:gd name="T72" fmla="*/ 10 w 21"/>
                    <a:gd name="T73" fmla="*/ 0 h 5"/>
                    <a:gd name="T74" fmla="*/ 10 w 21"/>
                    <a:gd name="T75" fmla="*/ 0 h 5"/>
                    <a:gd name="T76" fmla="*/ 10 w 21"/>
                    <a:gd name="T77" fmla="*/ 0 h 5"/>
                    <a:gd name="T78" fmla="*/ 10 w 21"/>
                    <a:gd name="T79" fmla="*/ 0 h 5"/>
                    <a:gd name="T80" fmla="*/ 11 w 21"/>
                    <a:gd name="T81" fmla="*/ 0 h 5"/>
                    <a:gd name="T82" fmla="*/ 12 w 21"/>
                    <a:gd name="T83" fmla="*/ 0 h 5"/>
                    <a:gd name="T84" fmla="*/ 12 w 21"/>
                    <a:gd name="T85" fmla="*/ 0 h 5"/>
                    <a:gd name="T86" fmla="*/ 12 w 21"/>
                    <a:gd name="T87" fmla="*/ 0 h 5"/>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0" t="0" r="r" b="b"/>
                  <a:pathLst>
                    <a:path w="21" h="5">
                      <a:moveTo>
                        <a:pt x="0" y="5"/>
                      </a:moveTo>
                      <a:lnTo>
                        <a:pt x="1" y="5"/>
                      </a:lnTo>
                      <a:lnTo>
                        <a:pt x="2" y="5"/>
                      </a:lnTo>
                      <a:lnTo>
                        <a:pt x="3" y="5"/>
                      </a:lnTo>
                      <a:lnTo>
                        <a:pt x="4" y="5"/>
                      </a:lnTo>
                      <a:lnTo>
                        <a:pt x="5" y="5"/>
                      </a:lnTo>
                      <a:lnTo>
                        <a:pt x="6" y="5"/>
                      </a:lnTo>
                      <a:lnTo>
                        <a:pt x="7" y="5"/>
                      </a:lnTo>
                      <a:lnTo>
                        <a:pt x="8" y="5"/>
                      </a:lnTo>
                      <a:lnTo>
                        <a:pt x="8" y="4"/>
                      </a:lnTo>
                      <a:lnTo>
                        <a:pt x="9" y="4"/>
                      </a:lnTo>
                      <a:lnTo>
                        <a:pt x="10" y="4"/>
                      </a:lnTo>
                      <a:lnTo>
                        <a:pt x="10" y="3"/>
                      </a:lnTo>
                      <a:lnTo>
                        <a:pt x="11" y="3"/>
                      </a:lnTo>
                      <a:lnTo>
                        <a:pt x="12" y="3"/>
                      </a:lnTo>
                      <a:lnTo>
                        <a:pt x="12" y="2"/>
                      </a:lnTo>
                      <a:lnTo>
                        <a:pt x="13" y="2"/>
                      </a:lnTo>
                      <a:lnTo>
                        <a:pt x="14" y="2"/>
                      </a:lnTo>
                      <a:lnTo>
                        <a:pt x="14" y="1"/>
                      </a:lnTo>
                      <a:lnTo>
                        <a:pt x="15" y="1"/>
                      </a:lnTo>
                      <a:lnTo>
                        <a:pt x="16" y="0"/>
                      </a:lnTo>
                      <a:lnTo>
                        <a:pt x="17" y="0"/>
                      </a:lnTo>
                      <a:lnTo>
                        <a:pt x="18" y="0"/>
                      </a:lnTo>
                      <a:lnTo>
                        <a:pt x="19" y="0"/>
                      </a:lnTo>
                      <a:lnTo>
                        <a:pt x="20" y="0"/>
                      </a:lnTo>
                      <a:lnTo>
                        <a:pt x="2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7" name="Freeform 2085"/>
                <p:cNvSpPr>
                  <a:spLocks/>
                </p:cNvSpPr>
                <p:nvPr/>
              </p:nvSpPr>
              <p:spPr bwMode="auto">
                <a:xfrm>
                  <a:off x="4868" y="2290"/>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8" name="Freeform 2086"/>
                <p:cNvSpPr>
                  <a:spLocks/>
                </p:cNvSpPr>
                <p:nvPr/>
              </p:nvSpPr>
              <p:spPr bwMode="auto">
                <a:xfrm>
                  <a:off x="4870" y="2291"/>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29" name="Freeform 2087"/>
                <p:cNvSpPr>
                  <a:spLocks/>
                </p:cNvSpPr>
                <p:nvPr/>
              </p:nvSpPr>
              <p:spPr bwMode="auto">
                <a:xfrm>
                  <a:off x="4872" y="2292"/>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0" name="Freeform 2088"/>
                <p:cNvSpPr>
                  <a:spLocks/>
                </p:cNvSpPr>
                <p:nvPr/>
              </p:nvSpPr>
              <p:spPr bwMode="auto">
                <a:xfrm>
                  <a:off x="4874" y="229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1" name="Freeform 2089"/>
                <p:cNvSpPr>
                  <a:spLocks/>
                </p:cNvSpPr>
                <p:nvPr/>
              </p:nvSpPr>
              <p:spPr bwMode="auto">
                <a:xfrm>
                  <a:off x="4876"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2" name="Freeform 2090"/>
                <p:cNvSpPr>
                  <a:spLocks/>
                </p:cNvSpPr>
                <p:nvPr/>
              </p:nvSpPr>
              <p:spPr bwMode="auto">
                <a:xfrm>
                  <a:off x="4878" y="2295"/>
                  <a:ext cx="7" cy="1"/>
                </a:xfrm>
                <a:custGeom>
                  <a:avLst/>
                  <a:gdLst>
                    <a:gd name="T0" fmla="*/ 0 w 7"/>
                    <a:gd name="T1" fmla="*/ 0 h 1"/>
                    <a:gd name="T2" fmla="*/ 1 w 7"/>
                    <a:gd name="T3" fmla="*/ 1 h 1"/>
                    <a:gd name="T4" fmla="*/ 1 w 7"/>
                    <a:gd name="T5" fmla="*/ 1 h 1"/>
                    <a:gd name="T6" fmla="*/ 1 w 7"/>
                    <a:gd name="T7" fmla="*/ 0 h 1"/>
                    <a:gd name="T8" fmla="*/ 2 w 7"/>
                    <a:gd name="T9" fmla="*/ 0 h 1"/>
                    <a:gd name="T10" fmla="*/ 3 w 7"/>
                    <a:gd name="T11" fmla="*/ 1 h 1"/>
                    <a:gd name="T12" fmla="*/ 3 w 7"/>
                    <a:gd name="T13" fmla="*/ 1 h 1"/>
                    <a:gd name="T14" fmla="*/ 3 w 7"/>
                    <a:gd name="T15" fmla="*/ 1 h 1"/>
                    <a:gd name="T16" fmla="*/ 4 w 7"/>
                    <a:gd name="T17" fmla="*/ 1 h 1"/>
                    <a:gd name="T18" fmla="*/ 5 w 7"/>
                    <a:gd name="T19" fmla="*/ 1 h 1"/>
                    <a:gd name="T20" fmla="*/ 5 w 7"/>
                    <a:gd name="T21" fmla="*/ 1 h 1"/>
                    <a:gd name="T22" fmla="*/ 5 w 7"/>
                    <a:gd name="T23" fmla="*/ 1 h 1"/>
                    <a:gd name="T24" fmla="*/ 6 w 7"/>
                    <a:gd name="T25" fmla="*/ 1 h 1"/>
                    <a:gd name="T26" fmla="*/ 7 w 7"/>
                    <a:gd name="T27" fmla="*/ 1 h 1"/>
                    <a:gd name="T28" fmla="*/ 7 w 7"/>
                    <a:gd name="T29" fmla="*/ 1 h 1"/>
                    <a:gd name="T30" fmla="*/ 7 w 7"/>
                    <a:gd name="T31" fmla="*/ 1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1"/>
                      </a:lnTo>
                      <a:lnTo>
                        <a:pt x="1" y="0"/>
                      </a:lnTo>
                      <a:lnTo>
                        <a:pt x="2" y="0"/>
                      </a:lnTo>
                      <a:lnTo>
                        <a:pt x="3" y="1"/>
                      </a:lnTo>
                      <a:lnTo>
                        <a:pt x="4" y="1"/>
                      </a:lnTo>
                      <a:lnTo>
                        <a:pt x="5" y="1"/>
                      </a:lnTo>
                      <a:lnTo>
                        <a:pt x="6" y="1"/>
                      </a:lnTo>
                      <a:lnTo>
                        <a:pt x="7"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3" name="Freeform 2091"/>
                <p:cNvSpPr>
                  <a:spLocks/>
                </p:cNvSpPr>
                <p:nvPr/>
              </p:nvSpPr>
              <p:spPr bwMode="auto">
                <a:xfrm>
                  <a:off x="4885" y="2296"/>
                  <a:ext cx="5"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3 w 6"/>
                    <a:gd name="T13" fmla="*/ 0 h 1"/>
                    <a:gd name="T14" fmla="*/ 3 w 6"/>
                    <a:gd name="T15" fmla="*/ 0 h 1"/>
                    <a:gd name="T16" fmla="*/ 3 w 6"/>
                    <a:gd name="T17" fmla="*/ 0 h 1"/>
                    <a:gd name="T18" fmla="*/ 3 w 6"/>
                    <a:gd name="T19" fmla="*/ 0 h 1"/>
                    <a:gd name="T20" fmla="*/ 3 w 6"/>
                    <a:gd name="T21" fmla="*/ 0 h 1"/>
                    <a:gd name="T22" fmla="*/ 3 w 6"/>
                    <a:gd name="T23" fmla="*/ 0 h 1"/>
                    <a:gd name="T24" fmla="*/ 3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4" name="Freeform 2092"/>
                <p:cNvSpPr>
                  <a:spLocks/>
                </p:cNvSpPr>
                <p:nvPr/>
              </p:nvSpPr>
              <p:spPr bwMode="auto">
                <a:xfrm>
                  <a:off x="4890" y="2296"/>
                  <a:ext cx="3" cy="1"/>
                </a:xfrm>
                <a:custGeom>
                  <a:avLst/>
                  <a:gdLst>
                    <a:gd name="T0" fmla="*/ 0 w 3"/>
                    <a:gd name="T1" fmla="*/ 0 h 1"/>
                    <a:gd name="T2" fmla="*/ 1 w 3"/>
                    <a:gd name="T3" fmla="*/ 0 h 1"/>
                    <a:gd name="T4" fmla="*/ 2 w 3"/>
                    <a:gd name="T5" fmla="*/ 0 h 1"/>
                    <a:gd name="T6" fmla="*/ 2 w 3"/>
                    <a:gd name="T7" fmla="*/ 0 h 1"/>
                    <a:gd name="T8" fmla="*/ 2 w 3"/>
                    <a:gd name="T9" fmla="*/ 0 h 1"/>
                    <a:gd name="T10" fmla="*/ 3 w 3"/>
                    <a:gd name="T11" fmla="*/ 0 h 1"/>
                    <a:gd name="T12" fmla="*/ 3 w 3"/>
                    <a:gd name="T13" fmla="*/ 1 h 1"/>
                    <a:gd name="T14" fmla="*/ 3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lnTo>
                        <a:pt x="3" y="1"/>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5" name="Freeform 2093"/>
                <p:cNvSpPr>
                  <a:spLocks/>
                </p:cNvSpPr>
                <p:nvPr/>
              </p:nvSpPr>
              <p:spPr bwMode="auto">
                <a:xfrm>
                  <a:off x="4893" y="229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6" name="Freeform 2094"/>
                <p:cNvSpPr>
                  <a:spLocks/>
                </p:cNvSpPr>
                <p:nvPr/>
              </p:nvSpPr>
              <p:spPr bwMode="auto">
                <a:xfrm>
                  <a:off x="4895" y="2297"/>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7" name="Freeform 2095"/>
                <p:cNvSpPr>
                  <a:spLocks/>
                </p:cNvSpPr>
                <p:nvPr/>
              </p:nvSpPr>
              <p:spPr bwMode="auto">
                <a:xfrm>
                  <a:off x="4901" y="229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8" name="Freeform 2096"/>
                <p:cNvSpPr>
                  <a:spLocks/>
                </p:cNvSpPr>
                <p:nvPr/>
              </p:nvSpPr>
              <p:spPr bwMode="auto">
                <a:xfrm>
                  <a:off x="4903" y="229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39" name="Freeform 2097"/>
                <p:cNvSpPr>
                  <a:spLocks/>
                </p:cNvSpPr>
                <p:nvPr/>
              </p:nvSpPr>
              <p:spPr bwMode="auto">
                <a:xfrm>
                  <a:off x="4905" y="2297"/>
                  <a:ext cx="5" cy="1"/>
                </a:xfrm>
                <a:custGeom>
                  <a:avLst/>
                  <a:gdLst>
                    <a:gd name="T0" fmla="*/ 0 w 5"/>
                    <a:gd name="T1" fmla="*/ 0 h 1"/>
                    <a:gd name="T2" fmla="*/ 1 w 5"/>
                    <a:gd name="T3" fmla="*/ 1 h 1"/>
                    <a:gd name="T4" fmla="*/ 2 w 5"/>
                    <a:gd name="T5" fmla="*/ 1 h 1"/>
                    <a:gd name="T6" fmla="*/ 2 w 5"/>
                    <a:gd name="T7" fmla="*/ 1 h 1"/>
                    <a:gd name="T8" fmla="*/ 2 w 5"/>
                    <a:gd name="T9" fmla="*/ 1 h 1"/>
                    <a:gd name="T10" fmla="*/ 3 w 5"/>
                    <a:gd name="T11" fmla="*/ 1 h 1"/>
                    <a:gd name="T12" fmla="*/ 3 w 5"/>
                    <a:gd name="T13" fmla="*/ 1 h 1"/>
                    <a:gd name="T14" fmla="*/ 3 w 5"/>
                    <a:gd name="T15" fmla="*/ 1 h 1"/>
                    <a:gd name="T16" fmla="*/ 4 w 5"/>
                    <a:gd name="T17" fmla="*/ 1 h 1"/>
                    <a:gd name="T18" fmla="*/ 5 w 5"/>
                    <a:gd name="T19" fmla="*/ 1 h 1"/>
                    <a:gd name="T20" fmla="*/ 5 w 5"/>
                    <a:gd name="T21" fmla="*/ 1 h 1"/>
                    <a:gd name="T22" fmla="*/ 5 w 5"/>
                    <a:gd name="T23" fmla="*/ 1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1"/>
                      </a:lnTo>
                      <a:lnTo>
                        <a:pt x="2" y="1"/>
                      </a:lnTo>
                      <a:lnTo>
                        <a:pt x="3" y="1"/>
                      </a:lnTo>
                      <a:lnTo>
                        <a:pt x="4" y="1"/>
                      </a:lnTo>
                      <a:lnTo>
                        <a:pt x="5"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0" name="Freeform 2098"/>
                <p:cNvSpPr>
                  <a:spLocks/>
                </p:cNvSpPr>
                <p:nvPr/>
              </p:nvSpPr>
              <p:spPr bwMode="auto">
                <a:xfrm>
                  <a:off x="4910"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1" name="Freeform 2099"/>
                <p:cNvSpPr>
                  <a:spLocks/>
                </p:cNvSpPr>
                <p:nvPr/>
              </p:nvSpPr>
              <p:spPr bwMode="auto">
                <a:xfrm>
                  <a:off x="4912" y="229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2" name="Freeform 2100"/>
                <p:cNvSpPr>
                  <a:spLocks/>
                </p:cNvSpPr>
                <p:nvPr/>
              </p:nvSpPr>
              <p:spPr bwMode="auto">
                <a:xfrm>
                  <a:off x="4914" y="2236"/>
                  <a:ext cx="26" cy="62"/>
                </a:xfrm>
                <a:custGeom>
                  <a:avLst/>
                  <a:gdLst>
                    <a:gd name="T0" fmla="*/ 0 w 28"/>
                    <a:gd name="T1" fmla="*/ 47 h 64"/>
                    <a:gd name="T2" fmla="*/ 1 w 28"/>
                    <a:gd name="T3" fmla="*/ 47 h 64"/>
                    <a:gd name="T4" fmla="*/ 2 w 28"/>
                    <a:gd name="T5" fmla="*/ 47 h 64"/>
                    <a:gd name="T6" fmla="*/ 2 w 28"/>
                    <a:gd name="T7" fmla="*/ 47 h 64"/>
                    <a:gd name="T8" fmla="*/ 2 w 28"/>
                    <a:gd name="T9" fmla="*/ 47 h 64"/>
                    <a:gd name="T10" fmla="*/ 3 w 28"/>
                    <a:gd name="T11" fmla="*/ 47 h 64"/>
                    <a:gd name="T12" fmla="*/ 4 w 28"/>
                    <a:gd name="T13" fmla="*/ 47 h 64"/>
                    <a:gd name="T14" fmla="*/ 4 w 28"/>
                    <a:gd name="T15" fmla="*/ 47 h 64"/>
                    <a:gd name="T16" fmla="*/ 4 w 28"/>
                    <a:gd name="T17" fmla="*/ 47 h 64"/>
                    <a:gd name="T18" fmla="*/ 5 w 28"/>
                    <a:gd name="T19" fmla="*/ 47 h 64"/>
                    <a:gd name="T20" fmla="*/ 6 w 28"/>
                    <a:gd name="T21" fmla="*/ 47 h 64"/>
                    <a:gd name="T22" fmla="*/ 6 w 28"/>
                    <a:gd name="T23" fmla="*/ 47 h 64"/>
                    <a:gd name="T24" fmla="*/ 6 w 28"/>
                    <a:gd name="T25" fmla="*/ 47 h 64"/>
                    <a:gd name="T26" fmla="*/ 7 w 28"/>
                    <a:gd name="T27" fmla="*/ 47 h 64"/>
                    <a:gd name="T28" fmla="*/ 7 w 28"/>
                    <a:gd name="T29" fmla="*/ 47 h 64"/>
                    <a:gd name="T30" fmla="*/ 7 w 28"/>
                    <a:gd name="T31" fmla="*/ 47 h 64"/>
                    <a:gd name="T32" fmla="*/ 7 w 28"/>
                    <a:gd name="T33" fmla="*/ 47 h 64"/>
                    <a:gd name="T34" fmla="*/ 7 w 28"/>
                    <a:gd name="T35" fmla="*/ 47 h 64"/>
                    <a:gd name="T36" fmla="*/ 7 w 28"/>
                    <a:gd name="T37" fmla="*/ 47 h 64"/>
                    <a:gd name="T38" fmla="*/ 7 w 28"/>
                    <a:gd name="T39" fmla="*/ 46 h 64"/>
                    <a:gd name="T40" fmla="*/ 7 w 28"/>
                    <a:gd name="T41" fmla="*/ 46 h 64"/>
                    <a:gd name="T42" fmla="*/ 7 w 28"/>
                    <a:gd name="T43" fmla="*/ 46 h 64"/>
                    <a:gd name="T44" fmla="*/ 7 w 28"/>
                    <a:gd name="T45" fmla="*/ 46 h 64"/>
                    <a:gd name="T46" fmla="*/ 7 w 28"/>
                    <a:gd name="T47" fmla="*/ 46 h 64"/>
                    <a:gd name="T48" fmla="*/ 7 w 28"/>
                    <a:gd name="T49" fmla="*/ 45 h 64"/>
                    <a:gd name="T50" fmla="*/ 7 w 28"/>
                    <a:gd name="T51" fmla="*/ 45 h 64"/>
                    <a:gd name="T52" fmla="*/ 7 w 28"/>
                    <a:gd name="T53" fmla="*/ 45 h 64"/>
                    <a:gd name="T54" fmla="*/ 7 w 28"/>
                    <a:gd name="T55" fmla="*/ 44 h 64"/>
                    <a:gd name="T56" fmla="*/ 7 w 28"/>
                    <a:gd name="T57" fmla="*/ 43 h 64"/>
                    <a:gd name="T58" fmla="*/ 7 w 28"/>
                    <a:gd name="T59" fmla="*/ 42 h 64"/>
                    <a:gd name="T60" fmla="*/ 7 w 28"/>
                    <a:gd name="T61" fmla="*/ 42 h 64"/>
                    <a:gd name="T62" fmla="*/ 7 w 28"/>
                    <a:gd name="T63" fmla="*/ 41 h 64"/>
                    <a:gd name="T64" fmla="*/ 7 w 28"/>
                    <a:gd name="T65" fmla="*/ 40 h 64"/>
                    <a:gd name="T66" fmla="*/ 8 w 28"/>
                    <a:gd name="T67" fmla="*/ 38 h 64"/>
                    <a:gd name="T68" fmla="*/ 8 w 28"/>
                    <a:gd name="T69" fmla="*/ 38 h 64"/>
                    <a:gd name="T70" fmla="*/ 8 w 28"/>
                    <a:gd name="T71" fmla="*/ 34 h 64"/>
                    <a:gd name="T72" fmla="*/ 9 w 28"/>
                    <a:gd name="T73" fmla="*/ 31 h 64"/>
                    <a:gd name="T74" fmla="*/ 10 w 28"/>
                    <a:gd name="T75" fmla="*/ 27 h 64"/>
                    <a:gd name="T76" fmla="*/ 10 w 28"/>
                    <a:gd name="T77" fmla="*/ 27 h 64"/>
                    <a:gd name="T78" fmla="*/ 10 w 28"/>
                    <a:gd name="T79" fmla="*/ 23 h 64"/>
                    <a:gd name="T80" fmla="*/ 11 w 28"/>
                    <a:gd name="T81" fmla="*/ 19 h 64"/>
                    <a:gd name="T82" fmla="*/ 12 w 28"/>
                    <a:gd name="T83" fmla="*/ 16 h 64"/>
                    <a:gd name="T84" fmla="*/ 12 w 28"/>
                    <a:gd name="T85" fmla="*/ 16 h 64"/>
                    <a:gd name="T86" fmla="*/ 12 w 28"/>
                    <a:gd name="T87" fmla="*/ 16 h 64"/>
                    <a:gd name="T88" fmla="*/ 12 w 28"/>
                    <a:gd name="T89" fmla="*/ 15 h 64"/>
                    <a:gd name="T90" fmla="*/ 13 w 28"/>
                    <a:gd name="T91" fmla="*/ 12 h 64"/>
                    <a:gd name="T92" fmla="*/ 13 w 28"/>
                    <a:gd name="T93" fmla="*/ 12 h 64"/>
                    <a:gd name="T94" fmla="*/ 13 w 28"/>
                    <a:gd name="T95" fmla="*/ 8 h 64"/>
                    <a:gd name="T96" fmla="*/ 13 w 28"/>
                    <a:gd name="T97" fmla="*/ 6 h 64"/>
                    <a:gd name="T98" fmla="*/ 13 w 28"/>
                    <a:gd name="T99" fmla="*/ 6 h 64"/>
                    <a:gd name="T100" fmla="*/ 13 w 28"/>
                    <a:gd name="T101" fmla="*/ 3 h 64"/>
                    <a:gd name="T102" fmla="*/ 14 w 28"/>
                    <a:gd name="T103" fmla="*/ 1 h 64"/>
                    <a:gd name="T104" fmla="*/ 14 w 28"/>
                    <a:gd name="T105" fmla="*/ 1 h 64"/>
                    <a:gd name="T106" fmla="*/ 14 w 28"/>
                    <a:gd name="T107" fmla="*/ 1 h 64"/>
                    <a:gd name="T108" fmla="*/ 14 w 28"/>
                    <a:gd name="T109" fmla="*/ 0 h 64"/>
                    <a:gd name="T110" fmla="*/ 15 w 28"/>
                    <a:gd name="T111" fmla="*/ 1 h 64"/>
                    <a:gd name="T112" fmla="*/ 15 w 28"/>
                    <a:gd name="T113" fmla="*/ 2 h 64"/>
                    <a:gd name="T114" fmla="*/ 15 w 28"/>
                    <a:gd name="T115" fmla="*/ 4 h 64"/>
                    <a:gd name="T116" fmla="*/ 15 w 28"/>
                    <a:gd name="T117" fmla="*/ 2 h 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8" h="64">
                      <a:moveTo>
                        <a:pt x="0" y="64"/>
                      </a:moveTo>
                      <a:lnTo>
                        <a:pt x="1" y="64"/>
                      </a:lnTo>
                      <a:lnTo>
                        <a:pt x="2" y="64"/>
                      </a:lnTo>
                      <a:lnTo>
                        <a:pt x="3" y="64"/>
                      </a:lnTo>
                      <a:lnTo>
                        <a:pt x="4" y="64"/>
                      </a:lnTo>
                      <a:lnTo>
                        <a:pt x="5" y="64"/>
                      </a:lnTo>
                      <a:lnTo>
                        <a:pt x="6" y="64"/>
                      </a:lnTo>
                      <a:lnTo>
                        <a:pt x="7" y="64"/>
                      </a:lnTo>
                      <a:lnTo>
                        <a:pt x="8" y="64"/>
                      </a:lnTo>
                      <a:lnTo>
                        <a:pt x="9" y="64"/>
                      </a:lnTo>
                      <a:lnTo>
                        <a:pt x="9" y="63"/>
                      </a:lnTo>
                      <a:lnTo>
                        <a:pt x="10" y="63"/>
                      </a:lnTo>
                      <a:lnTo>
                        <a:pt x="11" y="62"/>
                      </a:lnTo>
                      <a:lnTo>
                        <a:pt x="12" y="61"/>
                      </a:lnTo>
                      <a:lnTo>
                        <a:pt x="13" y="60"/>
                      </a:lnTo>
                      <a:lnTo>
                        <a:pt x="13" y="58"/>
                      </a:lnTo>
                      <a:lnTo>
                        <a:pt x="14" y="56"/>
                      </a:lnTo>
                      <a:lnTo>
                        <a:pt x="15" y="54"/>
                      </a:lnTo>
                      <a:lnTo>
                        <a:pt x="15" y="52"/>
                      </a:lnTo>
                      <a:lnTo>
                        <a:pt x="16" y="50"/>
                      </a:lnTo>
                      <a:lnTo>
                        <a:pt x="17" y="47"/>
                      </a:lnTo>
                      <a:lnTo>
                        <a:pt x="17" y="43"/>
                      </a:lnTo>
                      <a:lnTo>
                        <a:pt x="18" y="40"/>
                      </a:lnTo>
                      <a:lnTo>
                        <a:pt x="19" y="36"/>
                      </a:lnTo>
                      <a:lnTo>
                        <a:pt x="19" y="32"/>
                      </a:lnTo>
                      <a:lnTo>
                        <a:pt x="20" y="28"/>
                      </a:lnTo>
                      <a:lnTo>
                        <a:pt x="21" y="24"/>
                      </a:lnTo>
                      <a:lnTo>
                        <a:pt x="21" y="19"/>
                      </a:lnTo>
                      <a:lnTo>
                        <a:pt x="22" y="15"/>
                      </a:lnTo>
                      <a:lnTo>
                        <a:pt x="23" y="12"/>
                      </a:lnTo>
                      <a:lnTo>
                        <a:pt x="23" y="8"/>
                      </a:lnTo>
                      <a:lnTo>
                        <a:pt x="24" y="6"/>
                      </a:lnTo>
                      <a:lnTo>
                        <a:pt x="24" y="3"/>
                      </a:lnTo>
                      <a:lnTo>
                        <a:pt x="25" y="1"/>
                      </a:lnTo>
                      <a:lnTo>
                        <a:pt x="26" y="1"/>
                      </a:lnTo>
                      <a:lnTo>
                        <a:pt x="26" y="0"/>
                      </a:lnTo>
                      <a:lnTo>
                        <a:pt x="27" y="1"/>
                      </a:lnTo>
                      <a:lnTo>
                        <a:pt x="28" y="2"/>
                      </a:lnTo>
                      <a:lnTo>
                        <a:pt x="28" y="4"/>
                      </a:lnTo>
                      <a:lnTo>
                        <a:pt x="28"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3" name="Freeform 2101"/>
                <p:cNvSpPr>
                  <a:spLocks/>
                </p:cNvSpPr>
                <p:nvPr/>
              </p:nvSpPr>
              <p:spPr bwMode="auto">
                <a:xfrm>
                  <a:off x="4940" y="2240"/>
                  <a:ext cx="2" cy="8"/>
                </a:xfrm>
                <a:custGeom>
                  <a:avLst/>
                  <a:gdLst>
                    <a:gd name="T0" fmla="*/ 0 w 2"/>
                    <a:gd name="T1" fmla="*/ 0 h 8"/>
                    <a:gd name="T2" fmla="*/ 1 w 2"/>
                    <a:gd name="T3" fmla="*/ 2 h 8"/>
                    <a:gd name="T4" fmla="*/ 2 w 2"/>
                    <a:gd name="T5" fmla="*/ 5 h 8"/>
                    <a:gd name="T6" fmla="*/ 2 w 2"/>
                    <a:gd name="T7" fmla="*/ 8 h 8"/>
                    <a:gd name="T8" fmla="*/ 2 w 2"/>
                    <a:gd name="T9" fmla="*/ 5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2"/>
                      </a:lnTo>
                      <a:lnTo>
                        <a:pt x="2" y="5"/>
                      </a:lnTo>
                      <a:lnTo>
                        <a:pt x="2" y="8"/>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4" name="Freeform 2102"/>
                <p:cNvSpPr>
                  <a:spLocks/>
                </p:cNvSpPr>
                <p:nvPr/>
              </p:nvSpPr>
              <p:spPr bwMode="auto">
                <a:xfrm>
                  <a:off x="4942" y="2248"/>
                  <a:ext cx="2" cy="12"/>
                </a:xfrm>
                <a:custGeom>
                  <a:avLst/>
                  <a:gdLst>
                    <a:gd name="T0" fmla="*/ 0 w 2"/>
                    <a:gd name="T1" fmla="*/ 0 h 12"/>
                    <a:gd name="T2" fmla="*/ 1 w 2"/>
                    <a:gd name="T3" fmla="*/ 4 h 12"/>
                    <a:gd name="T4" fmla="*/ 2 w 2"/>
                    <a:gd name="T5" fmla="*/ 8 h 12"/>
                    <a:gd name="T6" fmla="*/ 2 w 2"/>
                    <a:gd name="T7" fmla="*/ 12 h 12"/>
                    <a:gd name="T8" fmla="*/ 2 w 2"/>
                    <a:gd name="T9" fmla="*/ 8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0" y="0"/>
                      </a:moveTo>
                      <a:lnTo>
                        <a:pt x="1" y="4"/>
                      </a:lnTo>
                      <a:lnTo>
                        <a:pt x="2" y="8"/>
                      </a:lnTo>
                      <a:lnTo>
                        <a:pt x="2" y="12"/>
                      </a:lnTo>
                      <a:lnTo>
                        <a:pt x="2" y="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5" name="Freeform 2103"/>
                <p:cNvSpPr>
                  <a:spLocks/>
                </p:cNvSpPr>
                <p:nvPr/>
              </p:nvSpPr>
              <p:spPr bwMode="auto">
                <a:xfrm>
                  <a:off x="4944" y="2260"/>
                  <a:ext cx="2" cy="11"/>
                </a:xfrm>
                <a:custGeom>
                  <a:avLst/>
                  <a:gdLst>
                    <a:gd name="T0" fmla="*/ 0 w 2"/>
                    <a:gd name="T1" fmla="*/ 0 h 12"/>
                    <a:gd name="T2" fmla="*/ 1 w 2"/>
                    <a:gd name="T3" fmla="*/ 4 h 12"/>
                    <a:gd name="T4" fmla="*/ 2 w 2"/>
                    <a:gd name="T5" fmla="*/ 6 h 12"/>
                    <a:gd name="T6" fmla="*/ 2 w 2"/>
                    <a:gd name="T7" fmla="*/ 6 h 12"/>
                    <a:gd name="T8" fmla="*/ 2 w 2"/>
                    <a:gd name="T9" fmla="*/ 6 h 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2">
                      <a:moveTo>
                        <a:pt x="0" y="0"/>
                      </a:moveTo>
                      <a:lnTo>
                        <a:pt x="1" y="4"/>
                      </a:lnTo>
                      <a:lnTo>
                        <a:pt x="2" y="8"/>
                      </a:lnTo>
                      <a:lnTo>
                        <a:pt x="2" y="12"/>
                      </a:lnTo>
                      <a:lnTo>
                        <a:pt x="2" y="8"/>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6" name="Freeform 2104"/>
                <p:cNvSpPr>
                  <a:spLocks/>
                </p:cNvSpPr>
                <p:nvPr/>
              </p:nvSpPr>
              <p:spPr bwMode="auto">
                <a:xfrm>
                  <a:off x="4946" y="2271"/>
                  <a:ext cx="2" cy="9"/>
                </a:xfrm>
                <a:custGeom>
                  <a:avLst/>
                  <a:gdLst>
                    <a:gd name="T0" fmla="*/ 0 w 2"/>
                    <a:gd name="T1" fmla="*/ 0 h 9"/>
                    <a:gd name="T2" fmla="*/ 1 w 2"/>
                    <a:gd name="T3" fmla="*/ 3 h 9"/>
                    <a:gd name="T4" fmla="*/ 2 w 2"/>
                    <a:gd name="T5" fmla="*/ 6 h 9"/>
                    <a:gd name="T6" fmla="*/ 2 w 2"/>
                    <a:gd name="T7" fmla="*/ 9 h 9"/>
                    <a:gd name="T8" fmla="*/ 2 w 2"/>
                    <a:gd name="T9" fmla="*/ 6 h 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9">
                      <a:moveTo>
                        <a:pt x="0" y="0"/>
                      </a:moveTo>
                      <a:lnTo>
                        <a:pt x="1" y="3"/>
                      </a:lnTo>
                      <a:lnTo>
                        <a:pt x="2" y="6"/>
                      </a:lnTo>
                      <a:lnTo>
                        <a:pt x="2" y="9"/>
                      </a:lnTo>
                      <a:lnTo>
                        <a:pt x="2"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7" name="Freeform 2105"/>
                <p:cNvSpPr>
                  <a:spLocks/>
                </p:cNvSpPr>
                <p:nvPr/>
              </p:nvSpPr>
              <p:spPr bwMode="auto">
                <a:xfrm>
                  <a:off x="4948" y="2280"/>
                  <a:ext cx="2" cy="6"/>
                </a:xfrm>
                <a:custGeom>
                  <a:avLst/>
                  <a:gdLst>
                    <a:gd name="T0" fmla="*/ 0 w 2"/>
                    <a:gd name="T1" fmla="*/ 0 h 7"/>
                    <a:gd name="T2" fmla="*/ 1 w 2"/>
                    <a:gd name="T3" fmla="*/ 3 h 7"/>
                    <a:gd name="T4" fmla="*/ 2 w 2"/>
                    <a:gd name="T5" fmla="*/ 3 h 7"/>
                    <a:gd name="T6" fmla="*/ 2 w 2"/>
                    <a:gd name="T7" fmla="*/ 3 h 7"/>
                    <a:gd name="T8" fmla="*/ 2 w 2"/>
                    <a:gd name="T9" fmla="*/ 3 h 7"/>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7">
                      <a:moveTo>
                        <a:pt x="0" y="0"/>
                      </a:moveTo>
                      <a:lnTo>
                        <a:pt x="1" y="3"/>
                      </a:lnTo>
                      <a:lnTo>
                        <a:pt x="2" y="5"/>
                      </a:lnTo>
                      <a:lnTo>
                        <a:pt x="2" y="7"/>
                      </a:lnTo>
                      <a:lnTo>
                        <a:pt x="2" y="5"/>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8" name="Freeform 2106"/>
                <p:cNvSpPr>
                  <a:spLocks/>
                </p:cNvSpPr>
                <p:nvPr/>
              </p:nvSpPr>
              <p:spPr bwMode="auto">
                <a:xfrm>
                  <a:off x="4950" y="2286"/>
                  <a:ext cx="1" cy="4"/>
                </a:xfrm>
                <a:custGeom>
                  <a:avLst/>
                  <a:gdLst>
                    <a:gd name="T0" fmla="*/ 0 w 1"/>
                    <a:gd name="T1" fmla="*/ 0 h 4"/>
                    <a:gd name="T2" fmla="*/ 1 w 1"/>
                    <a:gd name="T3" fmla="*/ 2 h 4"/>
                    <a:gd name="T4" fmla="*/ 1 w 1"/>
                    <a:gd name="T5" fmla="*/ 4 h 4"/>
                    <a:gd name="T6" fmla="*/ 1 w 1"/>
                    <a:gd name="T7" fmla="*/ 2 h 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4">
                      <a:moveTo>
                        <a:pt x="0" y="0"/>
                      </a:moveTo>
                      <a:lnTo>
                        <a:pt x="1" y="2"/>
                      </a:lnTo>
                      <a:lnTo>
                        <a:pt x="1" y="4"/>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49" name="Freeform 2107"/>
                <p:cNvSpPr>
                  <a:spLocks/>
                </p:cNvSpPr>
                <p:nvPr/>
              </p:nvSpPr>
              <p:spPr bwMode="auto">
                <a:xfrm>
                  <a:off x="4951" y="2290"/>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0" name="Freeform 2108"/>
                <p:cNvSpPr>
                  <a:spLocks/>
                </p:cNvSpPr>
                <p:nvPr/>
              </p:nvSpPr>
              <p:spPr bwMode="auto">
                <a:xfrm>
                  <a:off x="4953" y="2292"/>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1" name="Freeform 2109"/>
                <p:cNvSpPr>
                  <a:spLocks/>
                </p:cNvSpPr>
                <p:nvPr/>
              </p:nvSpPr>
              <p:spPr bwMode="auto">
                <a:xfrm>
                  <a:off x="4955" y="2293"/>
                  <a:ext cx="10" cy="1"/>
                </a:xfrm>
                <a:custGeom>
                  <a:avLst/>
                  <a:gdLst>
                    <a:gd name="T0" fmla="*/ 0 w 11"/>
                    <a:gd name="T1" fmla="*/ 0 h 1"/>
                    <a:gd name="T2" fmla="*/ 1 w 11"/>
                    <a:gd name="T3" fmla="*/ 1 h 1"/>
                    <a:gd name="T4" fmla="*/ 2 w 11"/>
                    <a:gd name="T5" fmla="*/ 1 h 1"/>
                    <a:gd name="T6" fmla="*/ 2 w 11"/>
                    <a:gd name="T7" fmla="*/ 1 h 1"/>
                    <a:gd name="T8" fmla="*/ 2 w 11"/>
                    <a:gd name="T9" fmla="*/ 1 h 1"/>
                    <a:gd name="T10" fmla="*/ 3 w 11"/>
                    <a:gd name="T11" fmla="*/ 0 h 1"/>
                    <a:gd name="T12" fmla="*/ 4 w 11"/>
                    <a:gd name="T13" fmla="*/ 0 h 1"/>
                    <a:gd name="T14" fmla="*/ 4 w 11"/>
                    <a:gd name="T15" fmla="*/ 0 h 1"/>
                    <a:gd name="T16" fmla="*/ 4 w 11"/>
                    <a:gd name="T17" fmla="*/ 0 h 1"/>
                    <a:gd name="T18" fmla="*/ 5 w 11"/>
                    <a:gd name="T19" fmla="*/ 0 h 1"/>
                    <a:gd name="T20" fmla="*/ 5 w 11"/>
                    <a:gd name="T21" fmla="*/ 0 h 1"/>
                    <a:gd name="T22" fmla="*/ 5 w 11"/>
                    <a:gd name="T23" fmla="*/ 0 h 1"/>
                    <a:gd name="T24" fmla="*/ 5 w 11"/>
                    <a:gd name="T25" fmla="*/ 0 h 1"/>
                    <a:gd name="T26" fmla="*/ 5 w 11"/>
                    <a:gd name="T27" fmla="*/ 0 h 1"/>
                    <a:gd name="T28" fmla="*/ 5 w 11"/>
                    <a:gd name="T29" fmla="*/ 0 h 1"/>
                    <a:gd name="T30" fmla="*/ 5 w 11"/>
                    <a:gd name="T31" fmla="*/ 0 h 1"/>
                    <a:gd name="T32" fmla="*/ 5 w 11"/>
                    <a:gd name="T33" fmla="*/ 0 h 1"/>
                    <a:gd name="T34" fmla="*/ 5 w 11"/>
                    <a:gd name="T35" fmla="*/ 0 h 1"/>
                    <a:gd name="T36" fmla="*/ 5 w 11"/>
                    <a:gd name="T37" fmla="*/ 0 h 1"/>
                    <a:gd name="T38" fmla="*/ 5 w 11"/>
                    <a:gd name="T39" fmla="*/ 0 h 1"/>
                    <a:gd name="T40" fmla="*/ 5 w 11"/>
                    <a:gd name="T41" fmla="*/ 0 h 1"/>
                    <a:gd name="T42" fmla="*/ 5 w 11"/>
                    <a:gd name="T43" fmla="*/ 0 h 1"/>
                    <a:gd name="T44" fmla="*/ 5 w 11"/>
                    <a:gd name="T45" fmla="*/ 0 h 1"/>
                    <a:gd name="T46" fmla="*/ 5 w 11"/>
                    <a:gd name="T47" fmla="*/ 0 h 1"/>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11" h="1">
                      <a:moveTo>
                        <a:pt x="0" y="0"/>
                      </a:moveTo>
                      <a:lnTo>
                        <a:pt x="1" y="1"/>
                      </a:lnTo>
                      <a:lnTo>
                        <a:pt x="2" y="1"/>
                      </a:lnTo>
                      <a:lnTo>
                        <a:pt x="3" y="0"/>
                      </a:lnTo>
                      <a:lnTo>
                        <a:pt x="4" y="0"/>
                      </a:lnTo>
                      <a:lnTo>
                        <a:pt x="5" y="0"/>
                      </a:lnTo>
                      <a:lnTo>
                        <a:pt x="6" y="0"/>
                      </a:lnTo>
                      <a:lnTo>
                        <a:pt x="7" y="0"/>
                      </a:lnTo>
                      <a:lnTo>
                        <a:pt x="8" y="0"/>
                      </a:lnTo>
                      <a:lnTo>
                        <a:pt x="9" y="0"/>
                      </a:lnTo>
                      <a:lnTo>
                        <a:pt x="10" y="0"/>
                      </a:lnTo>
                      <a:lnTo>
                        <a:pt x="1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2" name="Freeform 2110"/>
                <p:cNvSpPr>
                  <a:spLocks/>
                </p:cNvSpPr>
                <p:nvPr/>
              </p:nvSpPr>
              <p:spPr bwMode="auto">
                <a:xfrm>
                  <a:off x="4965" y="2199"/>
                  <a:ext cx="31" cy="94"/>
                </a:xfrm>
                <a:custGeom>
                  <a:avLst/>
                  <a:gdLst>
                    <a:gd name="T0" fmla="*/ 1 w 32"/>
                    <a:gd name="T1" fmla="*/ 67 h 98"/>
                    <a:gd name="T2" fmla="*/ 2 w 32"/>
                    <a:gd name="T3" fmla="*/ 67 h 98"/>
                    <a:gd name="T4" fmla="*/ 3 w 32"/>
                    <a:gd name="T5" fmla="*/ 67 h 98"/>
                    <a:gd name="T6" fmla="*/ 4 w 32"/>
                    <a:gd name="T7" fmla="*/ 67 h 98"/>
                    <a:gd name="T8" fmla="*/ 5 w 32"/>
                    <a:gd name="T9" fmla="*/ 66 h 98"/>
                    <a:gd name="T10" fmla="*/ 6 w 32"/>
                    <a:gd name="T11" fmla="*/ 66 h 98"/>
                    <a:gd name="T12" fmla="*/ 7 w 32"/>
                    <a:gd name="T13" fmla="*/ 64 h 98"/>
                    <a:gd name="T14" fmla="*/ 8 w 32"/>
                    <a:gd name="T15" fmla="*/ 63 h 98"/>
                    <a:gd name="T16" fmla="*/ 9 w 32"/>
                    <a:gd name="T17" fmla="*/ 60 h 98"/>
                    <a:gd name="T18" fmla="*/ 10 w 32"/>
                    <a:gd name="T19" fmla="*/ 59 h 98"/>
                    <a:gd name="T20" fmla="*/ 11 w 32"/>
                    <a:gd name="T21" fmla="*/ 56 h 98"/>
                    <a:gd name="T22" fmla="*/ 12 w 32"/>
                    <a:gd name="T23" fmla="*/ 54 h 98"/>
                    <a:gd name="T24" fmla="*/ 13 w 32"/>
                    <a:gd name="T25" fmla="*/ 50 h 98"/>
                    <a:gd name="T26" fmla="*/ 14 w 32"/>
                    <a:gd name="T27" fmla="*/ 47 h 98"/>
                    <a:gd name="T28" fmla="*/ 15 w 32"/>
                    <a:gd name="T29" fmla="*/ 43 h 98"/>
                    <a:gd name="T30" fmla="*/ 15 w 32"/>
                    <a:gd name="T31" fmla="*/ 41 h 98"/>
                    <a:gd name="T32" fmla="*/ 16 w 32"/>
                    <a:gd name="T33" fmla="*/ 35 h 98"/>
                    <a:gd name="T34" fmla="*/ 16 w 32"/>
                    <a:gd name="T35" fmla="*/ 34 h 98"/>
                    <a:gd name="T36" fmla="*/ 16 w 32"/>
                    <a:gd name="T37" fmla="*/ 32 h 98"/>
                    <a:gd name="T38" fmla="*/ 16 w 32"/>
                    <a:gd name="T39" fmla="*/ 31 h 98"/>
                    <a:gd name="T40" fmla="*/ 16 w 32"/>
                    <a:gd name="T41" fmla="*/ 29 h 98"/>
                    <a:gd name="T42" fmla="*/ 16 w 32"/>
                    <a:gd name="T43" fmla="*/ 28 h 98"/>
                    <a:gd name="T44" fmla="*/ 16 w 32"/>
                    <a:gd name="T45" fmla="*/ 26 h 98"/>
                    <a:gd name="T46" fmla="*/ 16 w 32"/>
                    <a:gd name="T47" fmla="*/ 24 h 98"/>
                    <a:gd name="T48" fmla="*/ 16 w 32"/>
                    <a:gd name="T49" fmla="*/ 19 h 98"/>
                    <a:gd name="T50" fmla="*/ 16 w 32"/>
                    <a:gd name="T51" fmla="*/ 17 h 98"/>
                    <a:gd name="T52" fmla="*/ 18 w 32"/>
                    <a:gd name="T53" fmla="*/ 12 h 98"/>
                    <a:gd name="T54" fmla="*/ 18 w 32"/>
                    <a:gd name="T55" fmla="*/ 12 h 98"/>
                    <a:gd name="T56" fmla="*/ 20 w 32"/>
                    <a:gd name="T57" fmla="*/ 10 h 98"/>
                    <a:gd name="T58" fmla="*/ 20 w 32"/>
                    <a:gd name="T59" fmla="*/ 7 h 98"/>
                    <a:gd name="T60" fmla="*/ 21 w 32"/>
                    <a:gd name="T61" fmla="*/ 5 h 98"/>
                    <a:gd name="T62" fmla="*/ 22 w 32"/>
                    <a:gd name="T63" fmla="*/ 1 h 98"/>
                    <a:gd name="T64" fmla="*/ 23 w 32"/>
                    <a:gd name="T65" fmla="*/ 0 h 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2" h="98">
                      <a:moveTo>
                        <a:pt x="0" y="98"/>
                      </a:moveTo>
                      <a:lnTo>
                        <a:pt x="1" y="98"/>
                      </a:lnTo>
                      <a:lnTo>
                        <a:pt x="2" y="98"/>
                      </a:lnTo>
                      <a:lnTo>
                        <a:pt x="3" y="98"/>
                      </a:lnTo>
                      <a:lnTo>
                        <a:pt x="4" y="97"/>
                      </a:lnTo>
                      <a:lnTo>
                        <a:pt x="5" y="96"/>
                      </a:lnTo>
                      <a:lnTo>
                        <a:pt x="6" y="96"/>
                      </a:lnTo>
                      <a:lnTo>
                        <a:pt x="6" y="95"/>
                      </a:lnTo>
                      <a:lnTo>
                        <a:pt x="7" y="93"/>
                      </a:lnTo>
                      <a:lnTo>
                        <a:pt x="8" y="92"/>
                      </a:lnTo>
                      <a:lnTo>
                        <a:pt x="8" y="90"/>
                      </a:lnTo>
                      <a:lnTo>
                        <a:pt x="9" y="88"/>
                      </a:lnTo>
                      <a:lnTo>
                        <a:pt x="10" y="86"/>
                      </a:lnTo>
                      <a:lnTo>
                        <a:pt x="10" y="84"/>
                      </a:lnTo>
                      <a:lnTo>
                        <a:pt x="11" y="81"/>
                      </a:lnTo>
                      <a:lnTo>
                        <a:pt x="12" y="78"/>
                      </a:lnTo>
                      <a:lnTo>
                        <a:pt x="12" y="75"/>
                      </a:lnTo>
                      <a:lnTo>
                        <a:pt x="13" y="72"/>
                      </a:lnTo>
                      <a:lnTo>
                        <a:pt x="14" y="68"/>
                      </a:lnTo>
                      <a:lnTo>
                        <a:pt x="14" y="65"/>
                      </a:lnTo>
                      <a:lnTo>
                        <a:pt x="15" y="62"/>
                      </a:lnTo>
                      <a:lnTo>
                        <a:pt x="15" y="59"/>
                      </a:lnTo>
                      <a:lnTo>
                        <a:pt x="16" y="56"/>
                      </a:lnTo>
                      <a:lnTo>
                        <a:pt x="17" y="53"/>
                      </a:lnTo>
                      <a:lnTo>
                        <a:pt x="17" y="50"/>
                      </a:lnTo>
                      <a:lnTo>
                        <a:pt x="18" y="48"/>
                      </a:lnTo>
                      <a:lnTo>
                        <a:pt x="19" y="46"/>
                      </a:lnTo>
                      <a:lnTo>
                        <a:pt x="19" y="44"/>
                      </a:lnTo>
                      <a:lnTo>
                        <a:pt x="20" y="42"/>
                      </a:lnTo>
                      <a:lnTo>
                        <a:pt x="21" y="40"/>
                      </a:lnTo>
                      <a:lnTo>
                        <a:pt x="21" y="38"/>
                      </a:lnTo>
                      <a:lnTo>
                        <a:pt x="22" y="37"/>
                      </a:lnTo>
                      <a:lnTo>
                        <a:pt x="23" y="35"/>
                      </a:lnTo>
                      <a:lnTo>
                        <a:pt x="23" y="33"/>
                      </a:lnTo>
                      <a:lnTo>
                        <a:pt x="24" y="31"/>
                      </a:lnTo>
                      <a:lnTo>
                        <a:pt x="25" y="28"/>
                      </a:lnTo>
                      <a:lnTo>
                        <a:pt x="25" y="26"/>
                      </a:lnTo>
                      <a:lnTo>
                        <a:pt x="26" y="23"/>
                      </a:lnTo>
                      <a:lnTo>
                        <a:pt x="27" y="20"/>
                      </a:lnTo>
                      <a:lnTo>
                        <a:pt x="27" y="16"/>
                      </a:lnTo>
                      <a:lnTo>
                        <a:pt x="28" y="13"/>
                      </a:lnTo>
                      <a:lnTo>
                        <a:pt x="29" y="10"/>
                      </a:lnTo>
                      <a:lnTo>
                        <a:pt x="29" y="7"/>
                      </a:lnTo>
                      <a:lnTo>
                        <a:pt x="30" y="5"/>
                      </a:lnTo>
                      <a:lnTo>
                        <a:pt x="30" y="3"/>
                      </a:lnTo>
                      <a:lnTo>
                        <a:pt x="31" y="1"/>
                      </a:lnTo>
                      <a:lnTo>
                        <a:pt x="3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3" name="Freeform 2111"/>
                <p:cNvSpPr>
                  <a:spLocks/>
                </p:cNvSpPr>
                <p:nvPr/>
              </p:nvSpPr>
              <p:spPr bwMode="auto">
                <a:xfrm>
                  <a:off x="4996" y="2199"/>
                  <a:ext cx="2" cy="3"/>
                </a:xfrm>
                <a:custGeom>
                  <a:avLst/>
                  <a:gdLst>
                    <a:gd name="T0" fmla="*/ 0 w 2"/>
                    <a:gd name="T1" fmla="*/ 0 h 3"/>
                    <a:gd name="T2" fmla="*/ 1 w 2"/>
                    <a:gd name="T3" fmla="*/ 0 h 3"/>
                    <a:gd name="T4" fmla="*/ 2 w 2"/>
                    <a:gd name="T5" fmla="*/ 1 h 3"/>
                    <a:gd name="T6" fmla="*/ 2 w 2"/>
                    <a:gd name="T7" fmla="*/ 3 h 3"/>
                    <a:gd name="T8" fmla="*/ 2 w 2"/>
                    <a:gd name="T9" fmla="*/ 1 h 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3">
                      <a:moveTo>
                        <a:pt x="0" y="0"/>
                      </a:moveTo>
                      <a:lnTo>
                        <a:pt x="1" y="0"/>
                      </a:lnTo>
                      <a:lnTo>
                        <a:pt x="2" y="1"/>
                      </a:lnTo>
                      <a:lnTo>
                        <a:pt x="2" y="3"/>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4" name="Freeform 2112"/>
                <p:cNvSpPr>
                  <a:spLocks/>
                </p:cNvSpPr>
                <p:nvPr/>
              </p:nvSpPr>
              <p:spPr bwMode="auto">
                <a:xfrm>
                  <a:off x="4998" y="2202"/>
                  <a:ext cx="2" cy="10"/>
                </a:xfrm>
                <a:custGeom>
                  <a:avLst/>
                  <a:gdLst>
                    <a:gd name="T0" fmla="*/ 0 w 2"/>
                    <a:gd name="T1" fmla="*/ 0 h 10"/>
                    <a:gd name="T2" fmla="*/ 1 w 2"/>
                    <a:gd name="T3" fmla="*/ 2 h 10"/>
                    <a:gd name="T4" fmla="*/ 2 w 2"/>
                    <a:gd name="T5" fmla="*/ 6 h 10"/>
                    <a:gd name="T6" fmla="*/ 2 w 2"/>
                    <a:gd name="T7" fmla="*/ 10 h 10"/>
                    <a:gd name="T8" fmla="*/ 2 w 2"/>
                    <a:gd name="T9" fmla="*/ 6 h 1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0">
                      <a:moveTo>
                        <a:pt x="0" y="0"/>
                      </a:moveTo>
                      <a:lnTo>
                        <a:pt x="1" y="2"/>
                      </a:lnTo>
                      <a:lnTo>
                        <a:pt x="2" y="6"/>
                      </a:lnTo>
                      <a:lnTo>
                        <a:pt x="2" y="10"/>
                      </a:lnTo>
                      <a:lnTo>
                        <a:pt x="2"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5" name="Freeform 2113"/>
                <p:cNvSpPr>
                  <a:spLocks/>
                </p:cNvSpPr>
                <p:nvPr/>
              </p:nvSpPr>
              <p:spPr bwMode="auto">
                <a:xfrm>
                  <a:off x="5000" y="2212"/>
                  <a:ext cx="2" cy="13"/>
                </a:xfrm>
                <a:custGeom>
                  <a:avLst/>
                  <a:gdLst>
                    <a:gd name="T0" fmla="*/ 0 w 2"/>
                    <a:gd name="T1" fmla="*/ 0 h 14"/>
                    <a:gd name="T2" fmla="*/ 1 w 2"/>
                    <a:gd name="T3" fmla="*/ 4 h 14"/>
                    <a:gd name="T4" fmla="*/ 2 w 2"/>
                    <a:gd name="T5" fmla="*/ 7 h 14"/>
                    <a:gd name="T6" fmla="*/ 2 w 2"/>
                    <a:gd name="T7" fmla="*/ 7 h 14"/>
                    <a:gd name="T8" fmla="*/ 2 w 2"/>
                    <a:gd name="T9" fmla="*/ 7 h 1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4">
                      <a:moveTo>
                        <a:pt x="0" y="0"/>
                      </a:moveTo>
                      <a:lnTo>
                        <a:pt x="1" y="4"/>
                      </a:lnTo>
                      <a:lnTo>
                        <a:pt x="2" y="9"/>
                      </a:lnTo>
                      <a:lnTo>
                        <a:pt x="2" y="14"/>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6" name="Freeform 2114"/>
                <p:cNvSpPr>
                  <a:spLocks/>
                </p:cNvSpPr>
                <p:nvPr/>
              </p:nvSpPr>
              <p:spPr bwMode="auto">
                <a:xfrm>
                  <a:off x="5002" y="2225"/>
                  <a:ext cx="2" cy="15"/>
                </a:xfrm>
                <a:custGeom>
                  <a:avLst/>
                  <a:gdLst>
                    <a:gd name="T0" fmla="*/ 0 w 2"/>
                    <a:gd name="T1" fmla="*/ 0 h 16"/>
                    <a:gd name="T2" fmla="*/ 1 w 2"/>
                    <a:gd name="T3" fmla="*/ 5 h 16"/>
                    <a:gd name="T4" fmla="*/ 2 w 2"/>
                    <a:gd name="T5" fmla="*/ 8 h 16"/>
                    <a:gd name="T6" fmla="*/ 2 w 2"/>
                    <a:gd name="T7" fmla="*/ 8 h 16"/>
                    <a:gd name="T8" fmla="*/ 2 w 2"/>
                    <a:gd name="T9" fmla="*/ 8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0" y="0"/>
                      </a:moveTo>
                      <a:lnTo>
                        <a:pt x="1" y="5"/>
                      </a:lnTo>
                      <a:lnTo>
                        <a:pt x="2" y="11"/>
                      </a:lnTo>
                      <a:lnTo>
                        <a:pt x="2" y="16"/>
                      </a:lnTo>
                      <a:lnTo>
                        <a:pt x="2" y="1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7" name="Freeform 2115"/>
                <p:cNvSpPr>
                  <a:spLocks/>
                </p:cNvSpPr>
                <p:nvPr/>
              </p:nvSpPr>
              <p:spPr bwMode="auto">
                <a:xfrm>
                  <a:off x="5004" y="2240"/>
                  <a:ext cx="2" cy="16"/>
                </a:xfrm>
                <a:custGeom>
                  <a:avLst/>
                  <a:gdLst>
                    <a:gd name="T0" fmla="*/ 0 w 2"/>
                    <a:gd name="T1" fmla="*/ 0 h 16"/>
                    <a:gd name="T2" fmla="*/ 1 w 2"/>
                    <a:gd name="T3" fmla="*/ 6 h 16"/>
                    <a:gd name="T4" fmla="*/ 2 w 2"/>
                    <a:gd name="T5" fmla="*/ 11 h 16"/>
                    <a:gd name="T6" fmla="*/ 2 w 2"/>
                    <a:gd name="T7" fmla="*/ 16 h 16"/>
                    <a:gd name="T8" fmla="*/ 2 w 2"/>
                    <a:gd name="T9" fmla="*/ 11 h 1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6">
                      <a:moveTo>
                        <a:pt x="0" y="0"/>
                      </a:moveTo>
                      <a:lnTo>
                        <a:pt x="1" y="6"/>
                      </a:lnTo>
                      <a:lnTo>
                        <a:pt x="2" y="11"/>
                      </a:lnTo>
                      <a:lnTo>
                        <a:pt x="2" y="16"/>
                      </a:lnTo>
                      <a:lnTo>
                        <a:pt x="2" y="1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8" name="Freeform 2116"/>
                <p:cNvSpPr>
                  <a:spLocks/>
                </p:cNvSpPr>
                <p:nvPr/>
              </p:nvSpPr>
              <p:spPr bwMode="auto">
                <a:xfrm>
                  <a:off x="5006" y="2256"/>
                  <a:ext cx="2" cy="12"/>
                </a:xfrm>
                <a:custGeom>
                  <a:avLst/>
                  <a:gdLst>
                    <a:gd name="T0" fmla="*/ 0 w 2"/>
                    <a:gd name="T1" fmla="*/ 0 h 13"/>
                    <a:gd name="T2" fmla="*/ 1 w 2"/>
                    <a:gd name="T3" fmla="*/ 4 h 13"/>
                    <a:gd name="T4" fmla="*/ 2 w 2"/>
                    <a:gd name="T5" fmla="*/ 6 h 13"/>
                    <a:gd name="T6" fmla="*/ 2 w 2"/>
                    <a:gd name="T7" fmla="*/ 6 h 13"/>
                    <a:gd name="T8" fmla="*/ 2 w 2"/>
                    <a:gd name="T9" fmla="*/ 6 h 1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3">
                      <a:moveTo>
                        <a:pt x="0" y="0"/>
                      </a:moveTo>
                      <a:lnTo>
                        <a:pt x="1" y="4"/>
                      </a:lnTo>
                      <a:lnTo>
                        <a:pt x="2" y="9"/>
                      </a:lnTo>
                      <a:lnTo>
                        <a:pt x="2" y="13"/>
                      </a:lnTo>
                      <a:lnTo>
                        <a:pt x="2" y="9"/>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59" name="Freeform 2117"/>
                <p:cNvSpPr>
                  <a:spLocks/>
                </p:cNvSpPr>
                <p:nvPr/>
              </p:nvSpPr>
              <p:spPr bwMode="auto">
                <a:xfrm>
                  <a:off x="5008" y="2268"/>
                  <a:ext cx="1" cy="6"/>
                </a:xfrm>
                <a:custGeom>
                  <a:avLst/>
                  <a:gdLst>
                    <a:gd name="T0" fmla="*/ 0 w 1"/>
                    <a:gd name="T1" fmla="*/ 0 h 6"/>
                    <a:gd name="T2" fmla="*/ 1 w 1"/>
                    <a:gd name="T3" fmla="*/ 3 h 6"/>
                    <a:gd name="T4" fmla="*/ 1 w 1"/>
                    <a:gd name="T5" fmla="*/ 6 h 6"/>
                    <a:gd name="T6" fmla="*/ 1 w 1"/>
                    <a:gd name="T7" fmla="*/ 3 h 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6">
                      <a:moveTo>
                        <a:pt x="0" y="0"/>
                      </a:moveTo>
                      <a:lnTo>
                        <a:pt x="1" y="3"/>
                      </a:lnTo>
                      <a:lnTo>
                        <a:pt x="1" y="6"/>
                      </a:lnTo>
                      <a:lnTo>
                        <a:pt x="1"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0" name="Freeform 2118"/>
                <p:cNvSpPr>
                  <a:spLocks/>
                </p:cNvSpPr>
                <p:nvPr/>
              </p:nvSpPr>
              <p:spPr bwMode="auto">
                <a:xfrm>
                  <a:off x="5009" y="2274"/>
                  <a:ext cx="1" cy="8"/>
                </a:xfrm>
                <a:custGeom>
                  <a:avLst/>
                  <a:gdLst>
                    <a:gd name="T0" fmla="*/ 0 w 2"/>
                    <a:gd name="T1" fmla="*/ 0 h 8"/>
                    <a:gd name="T2" fmla="*/ 1 w 2"/>
                    <a:gd name="T3" fmla="*/ 3 h 8"/>
                    <a:gd name="T4" fmla="*/ 1 w 2"/>
                    <a:gd name="T5" fmla="*/ 6 h 8"/>
                    <a:gd name="T6" fmla="*/ 1 w 2"/>
                    <a:gd name="T7" fmla="*/ 8 h 8"/>
                    <a:gd name="T8" fmla="*/ 1 w 2"/>
                    <a:gd name="T9" fmla="*/ 6 h 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8">
                      <a:moveTo>
                        <a:pt x="0" y="0"/>
                      </a:moveTo>
                      <a:lnTo>
                        <a:pt x="1" y="3"/>
                      </a:lnTo>
                      <a:lnTo>
                        <a:pt x="2" y="6"/>
                      </a:lnTo>
                      <a:lnTo>
                        <a:pt x="2" y="8"/>
                      </a:lnTo>
                      <a:lnTo>
                        <a:pt x="2" y="6"/>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1" name="Freeform 2119"/>
                <p:cNvSpPr>
                  <a:spLocks/>
                </p:cNvSpPr>
                <p:nvPr/>
              </p:nvSpPr>
              <p:spPr bwMode="auto">
                <a:xfrm>
                  <a:off x="5010" y="2282"/>
                  <a:ext cx="2" cy="3"/>
                </a:xfrm>
                <a:custGeom>
                  <a:avLst/>
                  <a:gdLst>
                    <a:gd name="T0" fmla="*/ 0 w 2"/>
                    <a:gd name="T1" fmla="*/ 0 h 4"/>
                    <a:gd name="T2" fmla="*/ 1 w 2"/>
                    <a:gd name="T3" fmla="*/ 1 h 4"/>
                    <a:gd name="T4" fmla="*/ 2 w 2"/>
                    <a:gd name="T5" fmla="*/ 2 h 4"/>
                    <a:gd name="T6" fmla="*/ 2 w 2"/>
                    <a:gd name="T7" fmla="*/ 2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2" name="Freeform 2120"/>
                <p:cNvSpPr>
                  <a:spLocks/>
                </p:cNvSpPr>
                <p:nvPr/>
              </p:nvSpPr>
              <p:spPr bwMode="auto">
                <a:xfrm>
                  <a:off x="5012" y="2285"/>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3" name="Freeform 2121"/>
                <p:cNvSpPr>
                  <a:spLocks/>
                </p:cNvSpPr>
                <p:nvPr/>
              </p:nvSpPr>
              <p:spPr bwMode="auto">
                <a:xfrm>
                  <a:off x="5014" y="2287"/>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4" name="Freeform 2122"/>
                <p:cNvSpPr>
                  <a:spLocks/>
                </p:cNvSpPr>
                <p:nvPr/>
              </p:nvSpPr>
              <p:spPr bwMode="auto">
                <a:xfrm>
                  <a:off x="5016" y="2289"/>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5" name="Freeform 2123"/>
                <p:cNvSpPr>
                  <a:spLocks/>
                </p:cNvSpPr>
                <p:nvPr/>
              </p:nvSpPr>
              <p:spPr bwMode="auto">
                <a:xfrm>
                  <a:off x="5022" y="2274"/>
                  <a:ext cx="21" cy="15"/>
                </a:xfrm>
                <a:custGeom>
                  <a:avLst/>
                  <a:gdLst>
                    <a:gd name="T0" fmla="*/ 0 w 22"/>
                    <a:gd name="T1" fmla="*/ 8 h 16"/>
                    <a:gd name="T2" fmla="*/ 1 w 22"/>
                    <a:gd name="T3" fmla="*/ 8 h 16"/>
                    <a:gd name="T4" fmla="*/ 1 w 22"/>
                    <a:gd name="T5" fmla="*/ 8 h 16"/>
                    <a:gd name="T6" fmla="*/ 1 w 22"/>
                    <a:gd name="T7" fmla="*/ 8 h 16"/>
                    <a:gd name="T8" fmla="*/ 2 w 22"/>
                    <a:gd name="T9" fmla="*/ 8 h 16"/>
                    <a:gd name="T10" fmla="*/ 3 w 22"/>
                    <a:gd name="T11" fmla="*/ 8 h 16"/>
                    <a:gd name="T12" fmla="*/ 3 w 22"/>
                    <a:gd name="T13" fmla="*/ 8 h 16"/>
                    <a:gd name="T14" fmla="*/ 3 w 22"/>
                    <a:gd name="T15" fmla="*/ 8 h 16"/>
                    <a:gd name="T16" fmla="*/ 4 w 22"/>
                    <a:gd name="T17" fmla="*/ 8 h 16"/>
                    <a:gd name="T18" fmla="*/ 5 w 22"/>
                    <a:gd name="T19" fmla="*/ 8 h 16"/>
                    <a:gd name="T20" fmla="*/ 5 w 22"/>
                    <a:gd name="T21" fmla="*/ 8 h 16"/>
                    <a:gd name="T22" fmla="*/ 5 w 22"/>
                    <a:gd name="T23" fmla="*/ 8 h 16"/>
                    <a:gd name="T24" fmla="*/ 6 w 22"/>
                    <a:gd name="T25" fmla="*/ 8 h 16"/>
                    <a:gd name="T26" fmla="*/ 7 w 22"/>
                    <a:gd name="T27" fmla="*/ 8 h 16"/>
                    <a:gd name="T28" fmla="*/ 7 w 22"/>
                    <a:gd name="T29" fmla="*/ 8 h 16"/>
                    <a:gd name="T30" fmla="*/ 7 w 22"/>
                    <a:gd name="T31" fmla="*/ 8 h 16"/>
                    <a:gd name="T32" fmla="*/ 8 w 22"/>
                    <a:gd name="T33" fmla="*/ 8 h 16"/>
                    <a:gd name="T34" fmla="*/ 9 w 22"/>
                    <a:gd name="T35" fmla="*/ 8 h 16"/>
                    <a:gd name="T36" fmla="*/ 9 w 22"/>
                    <a:gd name="T37" fmla="*/ 8 h 16"/>
                    <a:gd name="T38" fmla="*/ 9 w 22"/>
                    <a:gd name="T39" fmla="*/ 8 h 16"/>
                    <a:gd name="T40" fmla="*/ 10 w 22"/>
                    <a:gd name="T41" fmla="*/ 8 h 16"/>
                    <a:gd name="T42" fmla="*/ 11 w 22"/>
                    <a:gd name="T43" fmla="*/ 8 h 16"/>
                    <a:gd name="T44" fmla="*/ 11 w 22"/>
                    <a:gd name="T45" fmla="*/ 8 h 16"/>
                    <a:gd name="T46" fmla="*/ 11 w 22"/>
                    <a:gd name="T47" fmla="*/ 8 h 16"/>
                    <a:gd name="T48" fmla="*/ 11 w 22"/>
                    <a:gd name="T49" fmla="*/ 8 h 16"/>
                    <a:gd name="T50" fmla="*/ 11 w 22"/>
                    <a:gd name="T51" fmla="*/ 7 h 16"/>
                    <a:gd name="T52" fmla="*/ 11 w 22"/>
                    <a:gd name="T53" fmla="*/ 7 h 16"/>
                    <a:gd name="T54" fmla="*/ 11 w 22"/>
                    <a:gd name="T55" fmla="*/ 6 h 16"/>
                    <a:gd name="T56" fmla="*/ 11 w 22"/>
                    <a:gd name="T57" fmla="*/ 5 h 16"/>
                    <a:gd name="T58" fmla="*/ 11 w 22"/>
                    <a:gd name="T59" fmla="*/ 4 h 16"/>
                    <a:gd name="T60" fmla="*/ 11 w 22"/>
                    <a:gd name="T61" fmla="*/ 4 h 16"/>
                    <a:gd name="T62" fmla="*/ 11 w 22"/>
                    <a:gd name="T63" fmla="*/ 3 h 16"/>
                    <a:gd name="T64" fmla="*/ 11 w 22"/>
                    <a:gd name="T65" fmla="*/ 2 h 16"/>
                    <a:gd name="T66" fmla="*/ 11 w 22"/>
                    <a:gd name="T67" fmla="*/ 2 h 16"/>
                    <a:gd name="T68" fmla="*/ 11 w 22"/>
                    <a:gd name="T69" fmla="*/ 2 h 16"/>
                    <a:gd name="T70" fmla="*/ 11 w 22"/>
                    <a:gd name="T71" fmla="*/ 1 h 16"/>
                    <a:gd name="T72" fmla="*/ 11 w 22"/>
                    <a:gd name="T73" fmla="*/ 0 h 16"/>
                    <a:gd name="T74" fmla="*/ 11 w 22"/>
                    <a:gd name="T75" fmla="*/ 0 h 16"/>
                    <a:gd name="T76" fmla="*/ 11 w 22"/>
                    <a:gd name="T77" fmla="*/ 0 h 16"/>
                    <a:gd name="T78" fmla="*/ 11 w 22"/>
                    <a:gd name="T79" fmla="*/ 0 h 16"/>
                    <a:gd name="T80" fmla="*/ 11 w 22"/>
                    <a:gd name="T81" fmla="*/ 0 h 16"/>
                    <a:gd name="T82" fmla="*/ 11 w 22"/>
                    <a:gd name="T83" fmla="*/ 0 h 16"/>
                    <a:gd name="T84" fmla="*/ 11 w 22"/>
                    <a:gd name="T85" fmla="*/ 0 h 16"/>
                    <a:gd name="T86" fmla="*/ 12 w 22"/>
                    <a:gd name="T87" fmla="*/ 0 h 16"/>
                    <a:gd name="T88" fmla="*/ 13 w 22"/>
                    <a:gd name="T89" fmla="*/ 0 h 16"/>
                    <a:gd name="T90" fmla="*/ 13 w 22"/>
                    <a:gd name="T91" fmla="*/ 0 h 16"/>
                    <a:gd name="T92" fmla="*/ 13 w 22"/>
                    <a:gd name="T93" fmla="*/ 0 h 1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22" h="16">
                      <a:moveTo>
                        <a:pt x="0" y="16"/>
                      </a:moveTo>
                      <a:lnTo>
                        <a:pt x="1" y="16"/>
                      </a:lnTo>
                      <a:lnTo>
                        <a:pt x="2" y="16"/>
                      </a:lnTo>
                      <a:lnTo>
                        <a:pt x="3" y="15"/>
                      </a:lnTo>
                      <a:lnTo>
                        <a:pt x="4" y="15"/>
                      </a:lnTo>
                      <a:lnTo>
                        <a:pt x="5" y="15"/>
                      </a:lnTo>
                      <a:lnTo>
                        <a:pt x="6" y="14"/>
                      </a:lnTo>
                      <a:lnTo>
                        <a:pt x="7" y="14"/>
                      </a:lnTo>
                      <a:lnTo>
                        <a:pt x="7" y="13"/>
                      </a:lnTo>
                      <a:lnTo>
                        <a:pt x="8" y="13"/>
                      </a:lnTo>
                      <a:lnTo>
                        <a:pt x="9" y="12"/>
                      </a:lnTo>
                      <a:lnTo>
                        <a:pt x="9" y="11"/>
                      </a:lnTo>
                      <a:lnTo>
                        <a:pt x="10" y="10"/>
                      </a:lnTo>
                      <a:lnTo>
                        <a:pt x="11" y="10"/>
                      </a:lnTo>
                      <a:lnTo>
                        <a:pt x="11" y="9"/>
                      </a:lnTo>
                      <a:lnTo>
                        <a:pt x="12" y="8"/>
                      </a:lnTo>
                      <a:lnTo>
                        <a:pt x="13" y="7"/>
                      </a:lnTo>
                      <a:lnTo>
                        <a:pt x="13" y="6"/>
                      </a:lnTo>
                      <a:lnTo>
                        <a:pt x="14" y="5"/>
                      </a:lnTo>
                      <a:lnTo>
                        <a:pt x="15" y="4"/>
                      </a:lnTo>
                      <a:lnTo>
                        <a:pt x="15" y="3"/>
                      </a:lnTo>
                      <a:lnTo>
                        <a:pt x="16" y="2"/>
                      </a:lnTo>
                      <a:lnTo>
                        <a:pt x="17" y="1"/>
                      </a:lnTo>
                      <a:lnTo>
                        <a:pt x="18" y="0"/>
                      </a:lnTo>
                      <a:lnTo>
                        <a:pt x="19" y="0"/>
                      </a:lnTo>
                      <a:lnTo>
                        <a:pt x="20" y="0"/>
                      </a:lnTo>
                      <a:lnTo>
                        <a:pt x="21" y="0"/>
                      </a:lnTo>
                      <a:lnTo>
                        <a:pt x="2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6" name="Freeform 2124"/>
                <p:cNvSpPr>
                  <a:spLocks/>
                </p:cNvSpPr>
                <p:nvPr/>
              </p:nvSpPr>
              <p:spPr bwMode="auto">
                <a:xfrm>
                  <a:off x="5043" y="2274"/>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7" name="Freeform 2125"/>
                <p:cNvSpPr>
                  <a:spLocks/>
                </p:cNvSpPr>
                <p:nvPr/>
              </p:nvSpPr>
              <p:spPr bwMode="auto">
                <a:xfrm>
                  <a:off x="5045" y="2275"/>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8" name="Freeform 2126"/>
                <p:cNvSpPr>
                  <a:spLocks/>
                </p:cNvSpPr>
                <p:nvPr/>
              </p:nvSpPr>
              <p:spPr bwMode="auto">
                <a:xfrm>
                  <a:off x="5047" y="2276"/>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69" name="Freeform 2127"/>
                <p:cNvSpPr>
                  <a:spLocks/>
                </p:cNvSpPr>
                <p:nvPr/>
              </p:nvSpPr>
              <p:spPr bwMode="auto">
                <a:xfrm>
                  <a:off x="5049" y="2277"/>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0" name="Freeform 2128"/>
                <p:cNvSpPr>
                  <a:spLocks/>
                </p:cNvSpPr>
                <p:nvPr/>
              </p:nvSpPr>
              <p:spPr bwMode="auto">
                <a:xfrm>
                  <a:off x="5051" y="2278"/>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1" name="Freeform 2129"/>
                <p:cNvSpPr>
                  <a:spLocks/>
                </p:cNvSpPr>
                <p:nvPr/>
              </p:nvSpPr>
              <p:spPr bwMode="auto">
                <a:xfrm>
                  <a:off x="5052" y="2278"/>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2" name="Freeform 2130"/>
                <p:cNvSpPr>
                  <a:spLocks/>
                </p:cNvSpPr>
                <p:nvPr/>
              </p:nvSpPr>
              <p:spPr bwMode="auto">
                <a:xfrm>
                  <a:off x="5054" y="2279"/>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3" name="Freeform 2131"/>
                <p:cNvSpPr>
                  <a:spLocks/>
                </p:cNvSpPr>
                <p:nvPr/>
              </p:nvSpPr>
              <p:spPr bwMode="auto">
                <a:xfrm>
                  <a:off x="5056" y="2280"/>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4" name="Freeform 2132"/>
                <p:cNvSpPr>
                  <a:spLocks/>
                </p:cNvSpPr>
                <p:nvPr/>
              </p:nvSpPr>
              <p:spPr bwMode="auto">
                <a:xfrm>
                  <a:off x="5058" y="2282"/>
                  <a:ext cx="1" cy="1"/>
                </a:xfrm>
                <a:custGeom>
                  <a:avLst/>
                  <a:gdLst>
                    <a:gd name="T0" fmla="*/ 0 w 2"/>
                    <a:gd name="T1" fmla="*/ 0 h 1"/>
                    <a:gd name="T2" fmla="*/ 1 w 2"/>
                    <a:gd name="T3" fmla="*/ 0 h 1"/>
                    <a:gd name="T4" fmla="*/ 1 w 2"/>
                    <a:gd name="T5" fmla="*/ 1 h 1"/>
                    <a:gd name="T6" fmla="*/ 1 w 2"/>
                    <a:gd name="T7" fmla="*/ 1 h 1"/>
                    <a:gd name="T8" fmla="*/ 1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5" name="Freeform 2133"/>
                <p:cNvSpPr>
                  <a:spLocks/>
                </p:cNvSpPr>
                <p:nvPr/>
              </p:nvSpPr>
              <p:spPr bwMode="auto">
                <a:xfrm>
                  <a:off x="5059" y="2283"/>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6" name="Freeform 2134"/>
                <p:cNvSpPr>
                  <a:spLocks/>
                </p:cNvSpPr>
                <p:nvPr/>
              </p:nvSpPr>
              <p:spPr bwMode="auto">
                <a:xfrm>
                  <a:off x="5061" y="228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7" name="Freeform 2135"/>
                <p:cNvSpPr>
                  <a:spLocks/>
                </p:cNvSpPr>
                <p:nvPr/>
              </p:nvSpPr>
              <p:spPr bwMode="auto">
                <a:xfrm>
                  <a:off x="5063" y="228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8" name="Freeform 2136"/>
                <p:cNvSpPr>
                  <a:spLocks/>
                </p:cNvSpPr>
                <p:nvPr/>
              </p:nvSpPr>
              <p:spPr bwMode="auto">
                <a:xfrm>
                  <a:off x="5065" y="2285"/>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79" name="Freeform 2137"/>
                <p:cNvSpPr>
                  <a:spLocks/>
                </p:cNvSpPr>
                <p:nvPr/>
              </p:nvSpPr>
              <p:spPr bwMode="auto">
                <a:xfrm>
                  <a:off x="5066" y="2285"/>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0" name="Freeform 2138"/>
                <p:cNvSpPr>
                  <a:spLocks/>
                </p:cNvSpPr>
                <p:nvPr/>
              </p:nvSpPr>
              <p:spPr bwMode="auto">
                <a:xfrm>
                  <a:off x="5068" y="228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1" name="Freeform 2139"/>
                <p:cNvSpPr>
                  <a:spLocks/>
                </p:cNvSpPr>
                <p:nvPr/>
              </p:nvSpPr>
              <p:spPr bwMode="auto">
                <a:xfrm>
                  <a:off x="5070" y="228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2" name="Freeform 2140"/>
                <p:cNvSpPr>
                  <a:spLocks/>
                </p:cNvSpPr>
                <p:nvPr/>
              </p:nvSpPr>
              <p:spPr bwMode="auto">
                <a:xfrm>
                  <a:off x="5072" y="2288"/>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3" name="Freeform 2141"/>
                <p:cNvSpPr>
                  <a:spLocks/>
                </p:cNvSpPr>
                <p:nvPr/>
              </p:nvSpPr>
              <p:spPr bwMode="auto">
                <a:xfrm>
                  <a:off x="5074" y="2288"/>
                  <a:ext cx="18" cy="1"/>
                </a:xfrm>
                <a:custGeom>
                  <a:avLst/>
                  <a:gdLst>
                    <a:gd name="T0" fmla="*/ 0 w 19"/>
                    <a:gd name="T1" fmla="*/ 0 h 1"/>
                    <a:gd name="T2" fmla="*/ 1 w 19"/>
                    <a:gd name="T3" fmla="*/ 1 h 1"/>
                    <a:gd name="T4" fmla="*/ 2 w 19"/>
                    <a:gd name="T5" fmla="*/ 1 h 1"/>
                    <a:gd name="T6" fmla="*/ 2 w 19"/>
                    <a:gd name="T7" fmla="*/ 1 h 1"/>
                    <a:gd name="T8" fmla="*/ 2 w 19"/>
                    <a:gd name="T9" fmla="*/ 1 h 1"/>
                    <a:gd name="T10" fmla="*/ 3 w 19"/>
                    <a:gd name="T11" fmla="*/ 1 h 1"/>
                    <a:gd name="T12" fmla="*/ 4 w 19"/>
                    <a:gd name="T13" fmla="*/ 1 h 1"/>
                    <a:gd name="T14" fmla="*/ 4 w 19"/>
                    <a:gd name="T15" fmla="*/ 1 h 1"/>
                    <a:gd name="T16" fmla="*/ 4 w 19"/>
                    <a:gd name="T17" fmla="*/ 1 h 1"/>
                    <a:gd name="T18" fmla="*/ 5 w 19"/>
                    <a:gd name="T19" fmla="*/ 1 h 1"/>
                    <a:gd name="T20" fmla="*/ 6 w 19"/>
                    <a:gd name="T21" fmla="*/ 1 h 1"/>
                    <a:gd name="T22" fmla="*/ 6 w 19"/>
                    <a:gd name="T23" fmla="*/ 1 h 1"/>
                    <a:gd name="T24" fmla="*/ 6 w 19"/>
                    <a:gd name="T25" fmla="*/ 1 h 1"/>
                    <a:gd name="T26" fmla="*/ 7 w 19"/>
                    <a:gd name="T27" fmla="*/ 1 h 1"/>
                    <a:gd name="T28" fmla="*/ 7 w 19"/>
                    <a:gd name="T29" fmla="*/ 1 h 1"/>
                    <a:gd name="T30" fmla="*/ 7 w 19"/>
                    <a:gd name="T31" fmla="*/ 1 h 1"/>
                    <a:gd name="T32" fmla="*/ 8 w 19"/>
                    <a:gd name="T33" fmla="*/ 1 h 1"/>
                    <a:gd name="T34" fmla="*/ 9 w 19"/>
                    <a:gd name="T35" fmla="*/ 1 h 1"/>
                    <a:gd name="T36" fmla="*/ 9 w 19"/>
                    <a:gd name="T37" fmla="*/ 1 h 1"/>
                    <a:gd name="T38" fmla="*/ 9 w 19"/>
                    <a:gd name="T39" fmla="*/ 1 h 1"/>
                    <a:gd name="T40" fmla="*/ 9 w 19"/>
                    <a:gd name="T41" fmla="*/ 1 h 1"/>
                    <a:gd name="T42" fmla="*/ 9 w 19"/>
                    <a:gd name="T43" fmla="*/ 0 h 1"/>
                    <a:gd name="T44" fmla="*/ 9 w 19"/>
                    <a:gd name="T45" fmla="*/ 0 h 1"/>
                    <a:gd name="T46" fmla="*/ 9 w 19"/>
                    <a:gd name="T47" fmla="*/ 0 h 1"/>
                    <a:gd name="T48" fmla="*/ 9 w 19"/>
                    <a:gd name="T49" fmla="*/ 0 h 1"/>
                    <a:gd name="T50" fmla="*/ 9 w 19"/>
                    <a:gd name="T51" fmla="*/ 0 h 1"/>
                    <a:gd name="T52" fmla="*/ 9 w 19"/>
                    <a:gd name="T53" fmla="*/ 0 h 1"/>
                    <a:gd name="T54" fmla="*/ 9 w 19"/>
                    <a:gd name="T55" fmla="*/ 0 h 1"/>
                    <a:gd name="T56" fmla="*/ 9 w 19"/>
                    <a:gd name="T57" fmla="*/ 0 h 1"/>
                    <a:gd name="T58" fmla="*/ 9 w 19"/>
                    <a:gd name="T59" fmla="*/ 0 h 1"/>
                    <a:gd name="T60" fmla="*/ 9 w 19"/>
                    <a:gd name="T61" fmla="*/ 0 h 1"/>
                    <a:gd name="T62" fmla="*/ 9 w 19"/>
                    <a:gd name="T63" fmla="*/ 0 h 1"/>
                    <a:gd name="T64" fmla="*/ 9 w 19"/>
                    <a:gd name="T65" fmla="*/ 0 h 1"/>
                    <a:gd name="T66" fmla="*/ 9 w 19"/>
                    <a:gd name="T67" fmla="*/ 0 h 1"/>
                    <a:gd name="T68" fmla="*/ 9 w 19"/>
                    <a:gd name="T69" fmla="*/ 0 h 1"/>
                    <a:gd name="T70" fmla="*/ 9 w 19"/>
                    <a:gd name="T71" fmla="*/ 0 h 1"/>
                    <a:gd name="T72" fmla="*/ 9 w 19"/>
                    <a:gd name="T73" fmla="*/ 0 h 1"/>
                    <a:gd name="T74" fmla="*/ 10 w 19"/>
                    <a:gd name="T75" fmla="*/ 0 h 1"/>
                    <a:gd name="T76" fmla="*/ 10 w 19"/>
                    <a:gd name="T77" fmla="*/ 0 h 1"/>
                    <a:gd name="T78" fmla="*/ 10 w 19"/>
                    <a:gd name="T79" fmla="*/ 0 h 1"/>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0" t="0" r="r" b="b"/>
                  <a:pathLst>
                    <a:path w="19" h="1">
                      <a:moveTo>
                        <a:pt x="0" y="0"/>
                      </a:moveTo>
                      <a:lnTo>
                        <a:pt x="1" y="1"/>
                      </a:lnTo>
                      <a:lnTo>
                        <a:pt x="2" y="1"/>
                      </a:lnTo>
                      <a:lnTo>
                        <a:pt x="3" y="1"/>
                      </a:lnTo>
                      <a:lnTo>
                        <a:pt x="4" y="1"/>
                      </a:lnTo>
                      <a:lnTo>
                        <a:pt x="5" y="1"/>
                      </a:lnTo>
                      <a:lnTo>
                        <a:pt x="6" y="1"/>
                      </a:lnTo>
                      <a:lnTo>
                        <a:pt x="7" y="1"/>
                      </a:lnTo>
                      <a:lnTo>
                        <a:pt x="8" y="1"/>
                      </a:lnTo>
                      <a:lnTo>
                        <a:pt x="9" y="1"/>
                      </a:lnTo>
                      <a:lnTo>
                        <a:pt x="10" y="1"/>
                      </a:lnTo>
                      <a:lnTo>
                        <a:pt x="11" y="0"/>
                      </a:lnTo>
                      <a:lnTo>
                        <a:pt x="12" y="0"/>
                      </a:lnTo>
                      <a:lnTo>
                        <a:pt x="13" y="0"/>
                      </a:lnTo>
                      <a:lnTo>
                        <a:pt x="14" y="0"/>
                      </a:lnTo>
                      <a:lnTo>
                        <a:pt x="15" y="0"/>
                      </a:lnTo>
                      <a:lnTo>
                        <a:pt x="16" y="0"/>
                      </a:lnTo>
                      <a:lnTo>
                        <a:pt x="17" y="0"/>
                      </a:lnTo>
                      <a:lnTo>
                        <a:pt x="18" y="0"/>
                      </a:lnTo>
                      <a:lnTo>
                        <a:pt x="1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4" name="Freeform 2142"/>
                <p:cNvSpPr>
                  <a:spLocks/>
                </p:cNvSpPr>
                <p:nvPr/>
              </p:nvSpPr>
              <p:spPr bwMode="auto">
                <a:xfrm>
                  <a:off x="5092" y="2287"/>
                  <a:ext cx="9" cy="1"/>
                </a:xfrm>
                <a:custGeom>
                  <a:avLst/>
                  <a:gdLst>
                    <a:gd name="T0" fmla="*/ 0 w 9"/>
                    <a:gd name="T1" fmla="*/ 1 h 1"/>
                    <a:gd name="T2" fmla="*/ 1 w 9"/>
                    <a:gd name="T3" fmla="*/ 1 h 1"/>
                    <a:gd name="T4" fmla="*/ 2 w 9"/>
                    <a:gd name="T5" fmla="*/ 1 h 1"/>
                    <a:gd name="T6" fmla="*/ 2 w 9"/>
                    <a:gd name="T7" fmla="*/ 1 h 1"/>
                    <a:gd name="T8" fmla="*/ 2 w 9"/>
                    <a:gd name="T9" fmla="*/ 1 h 1"/>
                    <a:gd name="T10" fmla="*/ 3 w 9"/>
                    <a:gd name="T11" fmla="*/ 1 h 1"/>
                    <a:gd name="T12" fmla="*/ 3 w 9"/>
                    <a:gd name="T13" fmla="*/ 1 h 1"/>
                    <a:gd name="T14" fmla="*/ 3 w 9"/>
                    <a:gd name="T15" fmla="*/ 0 h 1"/>
                    <a:gd name="T16" fmla="*/ 4 w 9"/>
                    <a:gd name="T17" fmla="*/ 0 h 1"/>
                    <a:gd name="T18" fmla="*/ 5 w 9"/>
                    <a:gd name="T19" fmla="*/ 0 h 1"/>
                    <a:gd name="T20" fmla="*/ 5 w 9"/>
                    <a:gd name="T21" fmla="*/ 0 h 1"/>
                    <a:gd name="T22" fmla="*/ 5 w 9"/>
                    <a:gd name="T23" fmla="*/ 0 h 1"/>
                    <a:gd name="T24" fmla="*/ 6 w 9"/>
                    <a:gd name="T25" fmla="*/ 0 h 1"/>
                    <a:gd name="T26" fmla="*/ 7 w 9"/>
                    <a:gd name="T27" fmla="*/ 0 h 1"/>
                    <a:gd name="T28" fmla="*/ 7 w 9"/>
                    <a:gd name="T29" fmla="*/ 0 h 1"/>
                    <a:gd name="T30" fmla="*/ 7 w 9"/>
                    <a:gd name="T31" fmla="*/ 0 h 1"/>
                    <a:gd name="T32" fmla="*/ 8 w 9"/>
                    <a:gd name="T33" fmla="*/ 0 h 1"/>
                    <a:gd name="T34" fmla="*/ 9 w 9"/>
                    <a:gd name="T35" fmla="*/ 0 h 1"/>
                    <a:gd name="T36" fmla="*/ 9 w 9"/>
                    <a:gd name="T37" fmla="*/ 0 h 1"/>
                    <a:gd name="T38" fmla="*/ 9 w 9"/>
                    <a:gd name="T39" fmla="*/ 0 h 1"/>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9" h="1">
                      <a:moveTo>
                        <a:pt x="0" y="1"/>
                      </a:moveTo>
                      <a:lnTo>
                        <a:pt x="1" y="1"/>
                      </a:lnTo>
                      <a:lnTo>
                        <a:pt x="2" y="1"/>
                      </a:lnTo>
                      <a:lnTo>
                        <a:pt x="3" y="1"/>
                      </a:lnTo>
                      <a:lnTo>
                        <a:pt x="3" y="0"/>
                      </a:lnTo>
                      <a:lnTo>
                        <a:pt x="4" y="0"/>
                      </a:lnTo>
                      <a:lnTo>
                        <a:pt x="5" y="0"/>
                      </a:lnTo>
                      <a:lnTo>
                        <a:pt x="6" y="0"/>
                      </a:lnTo>
                      <a:lnTo>
                        <a:pt x="7" y="0"/>
                      </a:lnTo>
                      <a:lnTo>
                        <a:pt x="8" y="0"/>
                      </a:lnTo>
                      <a:lnTo>
                        <a:pt x="9"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5" name="Freeform 2143"/>
                <p:cNvSpPr>
                  <a:spLocks/>
                </p:cNvSpPr>
                <p:nvPr/>
              </p:nvSpPr>
              <p:spPr bwMode="auto">
                <a:xfrm>
                  <a:off x="5101" y="2287"/>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6" name="Freeform 2144"/>
                <p:cNvSpPr>
                  <a:spLocks/>
                </p:cNvSpPr>
                <p:nvPr/>
              </p:nvSpPr>
              <p:spPr bwMode="auto">
                <a:xfrm>
                  <a:off x="5103" y="2287"/>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7" name="Freeform 2145"/>
                <p:cNvSpPr>
                  <a:spLocks/>
                </p:cNvSpPr>
                <p:nvPr/>
              </p:nvSpPr>
              <p:spPr bwMode="auto">
                <a:xfrm>
                  <a:off x="5105" y="2288"/>
                  <a:ext cx="1" cy="1"/>
                </a:xfrm>
                <a:custGeom>
                  <a:avLst/>
                  <a:gdLst>
                    <a:gd name="T0" fmla="*/ 0 w 2"/>
                    <a:gd name="T1" fmla="*/ 0 h 1"/>
                    <a:gd name="T2" fmla="*/ 1 w 2"/>
                    <a:gd name="T3" fmla="*/ 0 h 1"/>
                    <a:gd name="T4" fmla="*/ 1 w 2"/>
                    <a:gd name="T5" fmla="*/ 0 h 1"/>
                    <a:gd name="T6" fmla="*/ 1 w 2"/>
                    <a:gd name="T7" fmla="*/ 0 h 1"/>
                    <a:gd name="T8" fmla="*/ 1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8" name="Freeform 2146"/>
                <p:cNvSpPr>
                  <a:spLocks/>
                </p:cNvSpPr>
                <p:nvPr/>
              </p:nvSpPr>
              <p:spPr bwMode="auto">
                <a:xfrm>
                  <a:off x="5106" y="2288"/>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89" name="Freeform 2147"/>
                <p:cNvSpPr>
                  <a:spLocks/>
                </p:cNvSpPr>
                <p:nvPr/>
              </p:nvSpPr>
              <p:spPr bwMode="auto">
                <a:xfrm>
                  <a:off x="5108" y="2289"/>
                  <a:ext cx="1" cy="1"/>
                </a:xfrm>
                <a:custGeom>
                  <a:avLst/>
                  <a:gdLst>
                    <a:gd name="T0" fmla="*/ 0 w 1"/>
                    <a:gd name="T1" fmla="*/ 0 h 1"/>
                    <a:gd name="T2" fmla="*/ 1 w 1"/>
                    <a:gd name="T3" fmla="*/ 0 h 1"/>
                    <a:gd name="T4" fmla="*/ 1 w 1"/>
                    <a:gd name="T5" fmla="*/ 0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0" name="Freeform 2148"/>
                <p:cNvSpPr>
                  <a:spLocks/>
                </p:cNvSpPr>
                <p:nvPr/>
              </p:nvSpPr>
              <p:spPr bwMode="auto">
                <a:xfrm>
                  <a:off x="5109" y="2289"/>
                  <a:ext cx="2" cy="1"/>
                </a:xfrm>
                <a:custGeom>
                  <a:avLst/>
                  <a:gdLst>
                    <a:gd name="T0" fmla="*/ 0 w 2"/>
                    <a:gd name="T1" fmla="*/ 0 h 1"/>
                    <a:gd name="T2" fmla="*/ 1 w 2"/>
                    <a:gd name="T3" fmla="*/ 0 h 1"/>
                    <a:gd name="T4" fmla="*/ 2 w 2"/>
                    <a:gd name="T5" fmla="*/ 0 h 1"/>
                    <a:gd name="T6" fmla="*/ 2 w 2"/>
                    <a:gd name="T7" fmla="*/ 1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lnTo>
                        <a:pt x="2" y="1"/>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1" name="Freeform 2149"/>
                <p:cNvSpPr>
                  <a:spLocks/>
                </p:cNvSpPr>
                <p:nvPr/>
              </p:nvSpPr>
              <p:spPr bwMode="auto">
                <a:xfrm>
                  <a:off x="5111" y="2290"/>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1 h 1"/>
                    <a:gd name="T14" fmla="*/ 4 w 4"/>
                    <a:gd name="T15" fmla="*/ 1 h 1"/>
                    <a:gd name="T16" fmla="*/ 4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2" name="Freeform 2150"/>
                <p:cNvSpPr>
                  <a:spLocks/>
                </p:cNvSpPr>
                <p:nvPr/>
              </p:nvSpPr>
              <p:spPr bwMode="auto">
                <a:xfrm>
                  <a:off x="5115" y="229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3" name="Freeform 2151"/>
                <p:cNvSpPr>
                  <a:spLocks/>
                </p:cNvSpPr>
                <p:nvPr/>
              </p:nvSpPr>
              <p:spPr bwMode="auto">
                <a:xfrm>
                  <a:off x="5117" y="2291"/>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4" name="Freeform 2152"/>
                <p:cNvSpPr>
                  <a:spLocks/>
                </p:cNvSpPr>
                <p:nvPr/>
              </p:nvSpPr>
              <p:spPr bwMode="auto">
                <a:xfrm>
                  <a:off x="5119" y="2291"/>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5" name="Freeform 2153"/>
                <p:cNvSpPr>
                  <a:spLocks/>
                </p:cNvSpPr>
                <p:nvPr/>
              </p:nvSpPr>
              <p:spPr bwMode="auto">
                <a:xfrm>
                  <a:off x="5123" y="2291"/>
                  <a:ext cx="5" cy="1"/>
                </a:xfrm>
                <a:custGeom>
                  <a:avLst/>
                  <a:gdLst>
                    <a:gd name="T0" fmla="*/ 0 w 5"/>
                    <a:gd name="T1" fmla="*/ 0 h 1"/>
                    <a:gd name="T2" fmla="*/ 1 w 5"/>
                    <a:gd name="T3" fmla="*/ 0 h 1"/>
                    <a:gd name="T4" fmla="*/ 1 w 5"/>
                    <a:gd name="T5" fmla="*/ 0 h 1"/>
                    <a:gd name="T6" fmla="*/ 1 w 5"/>
                    <a:gd name="T7" fmla="*/ 0 h 1"/>
                    <a:gd name="T8" fmla="*/ 2 w 5"/>
                    <a:gd name="T9" fmla="*/ 0 h 1"/>
                    <a:gd name="T10" fmla="*/ 3 w 5"/>
                    <a:gd name="T11" fmla="*/ 0 h 1"/>
                    <a:gd name="T12" fmla="*/ 3 w 5"/>
                    <a:gd name="T13" fmla="*/ 0 h 1"/>
                    <a:gd name="T14" fmla="*/ 3 w 5"/>
                    <a:gd name="T15" fmla="*/ 0 h 1"/>
                    <a:gd name="T16" fmla="*/ 4 w 5"/>
                    <a:gd name="T17" fmla="*/ 0 h 1"/>
                    <a:gd name="T18" fmla="*/ 5 w 5"/>
                    <a:gd name="T19" fmla="*/ 0 h 1"/>
                    <a:gd name="T20" fmla="*/ 5 w 5"/>
                    <a:gd name="T21" fmla="*/ 0 h 1"/>
                    <a:gd name="T22" fmla="*/ 5 w 5"/>
                    <a:gd name="T23" fmla="*/ 0 h 1"/>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5" h="1">
                      <a:moveTo>
                        <a:pt x="0" y="0"/>
                      </a:moveTo>
                      <a:lnTo>
                        <a:pt x="1" y="0"/>
                      </a:lnTo>
                      <a:lnTo>
                        <a:pt x="2" y="0"/>
                      </a:lnTo>
                      <a:lnTo>
                        <a:pt x="3" y="0"/>
                      </a:lnTo>
                      <a:lnTo>
                        <a:pt x="4" y="0"/>
                      </a:lnTo>
                      <a:lnTo>
                        <a:pt x="5"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6" name="Freeform 2154"/>
                <p:cNvSpPr>
                  <a:spLocks/>
                </p:cNvSpPr>
                <p:nvPr/>
              </p:nvSpPr>
              <p:spPr bwMode="auto">
                <a:xfrm>
                  <a:off x="5128" y="2291"/>
                  <a:ext cx="3" cy="1"/>
                </a:xfrm>
                <a:custGeom>
                  <a:avLst/>
                  <a:gdLst>
                    <a:gd name="T0" fmla="*/ 0 w 4"/>
                    <a:gd name="T1" fmla="*/ 0 h 1"/>
                    <a:gd name="T2" fmla="*/ 1 w 4"/>
                    <a:gd name="T3" fmla="*/ 0 h 1"/>
                    <a:gd name="T4" fmla="*/ 2 w 4"/>
                    <a:gd name="T5" fmla="*/ 1 h 1"/>
                    <a:gd name="T6" fmla="*/ 2 w 4"/>
                    <a:gd name="T7" fmla="*/ 1 h 1"/>
                    <a:gd name="T8" fmla="*/ 2 w 4"/>
                    <a:gd name="T9" fmla="*/ 1 h 1"/>
                    <a:gd name="T10" fmla="*/ 2 w 4"/>
                    <a:gd name="T11" fmla="*/ 1 h 1"/>
                    <a:gd name="T12" fmla="*/ 2 w 4"/>
                    <a:gd name="T13" fmla="*/ 1 h 1"/>
                    <a:gd name="T14" fmla="*/ 2 w 4"/>
                    <a:gd name="T15" fmla="*/ 1 h 1"/>
                    <a:gd name="T16" fmla="*/ 2 w 4"/>
                    <a:gd name="T17" fmla="*/ 1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1"/>
                      </a:lnTo>
                      <a:lnTo>
                        <a:pt x="3" y="1"/>
                      </a:lnTo>
                      <a:lnTo>
                        <a:pt x="4"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7" name="Freeform 2155"/>
                <p:cNvSpPr>
                  <a:spLocks/>
                </p:cNvSpPr>
                <p:nvPr/>
              </p:nvSpPr>
              <p:spPr bwMode="auto">
                <a:xfrm>
                  <a:off x="5131" y="2292"/>
                  <a:ext cx="7" cy="1"/>
                </a:xfrm>
                <a:custGeom>
                  <a:avLst/>
                  <a:gdLst>
                    <a:gd name="T0" fmla="*/ 0 w 7"/>
                    <a:gd name="T1" fmla="*/ 0 h 1"/>
                    <a:gd name="T2" fmla="*/ 1 w 7"/>
                    <a:gd name="T3" fmla="*/ 0 h 1"/>
                    <a:gd name="T4" fmla="*/ 2 w 7"/>
                    <a:gd name="T5" fmla="*/ 0 h 1"/>
                    <a:gd name="T6" fmla="*/ 2 w 7"/>
                    <a:gd name="T7" fmla="*/ 0 h 1"/>
                    <a:gd name="T8" fmla="*/ 2 w 7"/>
                    <a:gd name="T9" fmla="*/ 0 h 1"/>
                    <a:gd name="T10" fmla="*/ 3 w 7"/>
                    <a:gd name="T11" fmla="*/ 0 h 1"/>
                    <a:gd name="T12" fmla="*/ 4 w 7"/>
                    <a:gd name="T13" fmla="*/ 0 h 1"/>
                    <a:gd name="T14" fmla="*/ 4 w 7"/>
                    <a:gd name="T15" fmla="*/ 0 h 1"/>
                    <a:gd name="T16" fmla="*/ 4 w 7"/>
                    <a:gd name="T17" fmla="*/ 0 h 1"/>
                    <a:gd name="T18" fmla="*/ 5 w 7"/>
                    <a:gd name="T19" fmla="*/ 0 h 1"/>
                    <a:gd name="T20" fmla="*/ 6 w 7"/>
                    <a:gd name="T21" fmla="*/ 0 h 1"/>
                    <a:gd name="T22" fmla="*/ 6 w 7"/>
                    <a:gd name="T23" fmla="*/ 0 h 1"/>
                    <a:gd name="T24" fmla="*/ 6 w 7"/>
                    <a:gd name="T25" fmla="*/ 0 h 1"/>
                    <a:gd name="T26" fmla="*/ 7 w 7"/>
                    <a:gd name="T27" fmla="*/ 0 h 1"/>
                    <a:gd name="T28" fmla="*/ 7 w 7"/>
                    <a:gd name="T29" fmla="*/ 0 h 1"/>
                    <a:gd name="T30" fmla="*/ 7 w 7"/>
                    <a:gd name="T31" fmla="*/ 0 h 1"/>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7" h="1">
                      <a:moveTo>
                        <a:pt x="0" y="0"/>
                      </a:moveTo>
                      <a:lnTo>
                        <a:pt x="1" y="0"/>
                      </a:lnTo>
                      <a:lnTo>
                        <a:pt x="2" y="0"/>
                      </a:lnTo>
                      <a:lnTo>
                        <a:pt x="3" y="0"/>
                      </a:lnTo>
                      <a:lnTo>
                        <a:pt x="4" y="0"/>
                      </a:lnTo>
                      <a:lnTo>
                        <a:pt x="5" y="0"/>
                      </a:lnTo>
                      <a:lnTo>
                        <a:pt x="6" y="0"/>
                      </a:lnTo>
                      <a:lnTo>
                        <a:pt x="7"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8" name="Freeform 2156"/>
                <p:cNvSpPr>
                  <a:spLocks/>
                </p:cNvSpPr>
                <p:nvPr/>
              </p:nvSpPr>
              <p:spPr bwMode="auto">
                <a:xfrm>
                  <a:off x="5138" y="229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899" name="Freeform 2157"/>
                <p:cNvSpPr>
                  <a:spLocks/>
                </p:cNvSpPr>
                <p:nvPr/>
              </p:nvSpPr>
              <p:spPr bwMode="auto">
                <a:xfrm>
                  <a:off x="5140" y="229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0" name="Freeform 2158"/>
                <p:cNvSpPr>
                  <a:spLocks/>
                </p:cNvSpPr>
                <p:nvPr/>
              </p:nvSpPr>
              <p:spPr bwMode="auto">
                <a:xfrm>
                  <a:off x="5142" y="2291"/>
                  <a:ext cx="13" cy="1"/>
                </a:xfrm>
                <a:custGeom>
                  <a:avLst/>
                  <a:gdLst>
                    <a:gd name="T0" fmla="*/ 0 w 13"/>
                    <a:gd name="T1" fmla="*/ 1 h 1"/>
                    <a:gd name="T2" fmla="*/ 1 w 13"/>
                    <a:gd name="T3" fmla="*/ 1 h 1"/>
                    <a:gd name="T4" fmla="*/ 2 w 13"/>
                    <a:gd name="T5" fmla="*/ 1 h 1"/>
                    <a:gd name="T6" fmla="*/ 2 w 13"/>
                    <a:gd name="T7" fmla="*/ 1 h 1"/>
                    <a:gd name="T8" fmla="*/ 2 w 13"/>
                    <a:gd name="T9" fmla="*/ 1 h 1"/>
                    <a:gd name="T10" fmla="*/ 3 w 13"/>
                    <a:gd name="T11" fmla="*/ 1 h 1"/>
                    <a:gd name="T12" fmla="*/ 4 w 13"/>
                    <a:gd name="T13" fmla="*/ 1 h 1"/>
                    <a:gd name="T14" fmla="*/ 4 w 13"/>
                    <a:gd name="T15" fmla="*/ 1 h 1"/>
                    <a:gd name="T16" fmla="*/ 4 w 13"/>
                    <a:gd name="T17" fmla="*/ 1 h 1"/>
                    <a:gd name="T18" fmla="*/ 5 w 13"/>
                    <a:gd name="T19" fmla="*/ 1 h 1"/>
                    <a:gd name="T20" fmla="*/ 6 w 13"/>
                    <a:gd name="T21" fmla="*/ 1 h 1"/>
                    <a:gd name="T22" fmla="*/ 6 w 13"/>
                    <a:gd name="T23" fmla="*/ 1 h 1"/>
                    <a:gd name="T24" fmla="*/ 6 w 13"/>
                    <a:gd name="T25" fmla="*/ 0 h 1"/>
                    <a:gd name="T26" fmla="*/ 7 w 13"/>
                    <a:gd name="T27" fmla="*/ 0 h 1"/>
                    <a:gd name="T28" fmla="*/ 8 w 13"/>
                    <a:gd name="T29" fmla="*/ 0 h 1"/>
                    <a:gd name="T30" fmla="*/ 8 w 13"/>
                    <a:gd name="T31" fmla="*/ 0 h 1"/>
                    <a:gd name="T32" fmla="*/ 8 w 13"/>
                    <a:gd name="T33" fmla="*/ 0 h 1"/>
                    <a:gd name="T34" fmla="*/ 9 w 13"/>
                    <a:gd name="T35" fmla="*/ 0 h 1"/>
                    <a:gd name="T36" fmla="*/ 10 w 13"/>
                    <a:gd name="T37" fmla="*/ 0 h 1"/>
                    <a:gd name="T38" fmla="*/ 10 w 13"/>
                    <a:gd name="T39" fmla="*/ 0 h 1"/>
                    <a:gd name="T40" fmla="*/ 10 w 13"/>
                    <a:gd name="T41" fmla="*/ 0 h 1"/>
                    <a:gd name="T42" fmla="*/ 11 w 13"/>
                    <a:gd name="T43" fmla="*/ 0 h 1"/>
                    <a:gd name="T44" fmla="*/ 11 w 13"/>
                    <a:gd name="T45" fmla="*/ 0 h 1"/>
                    <a:gd name="T46" fmla="*/ 11 w 13"/>
                    <a:gd name="T47" fmla="*/ 0 h 1"/>
                    <a:gd name="T48" fmla="*/ 12 w 13"/>
                    <a:gd name="T49" fmla="*/ 0 h 1"/>
                    <a:gd name="T50" fmla="*/ 13 w 13"/>
                    <a:gd name="T51" fmla="*/ 0 h 1"/>
                    <a:gd name="T52" fmla="*/ 13 w 13"/>
                    <a:gd name="T53" fmla="*/ 0 h 1"/>
                    <a:gd name="T54" fmla="*/ 13 w 13"/>
                    <a:gd name="T55" fmla="*/ 0 h 1"/>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13" h="1">
                      <a:moveTo>
                        <a:pt x="0" y="1"/>
                      </a:moveTo>
                      <a:lnTo>
                        <a:pt x="1" y="1"/>
                      </a:lnTo>
                      <a:lnTo>
                        <a:pt x="2" y="1"/>
                      </a:lnTo>
                      <a:lnTo>
                        <a:pt x="3" y="1"/>
                      </a:lnTo>
                      <a:lnTo>
                        <a:pt x="4" y="1"/>
                      </a:lnTo>
                      <a:lnTo>
                        <a:pt x="5" y="1"/>
                      </a:lnTo>
                      <a:lnTo>
                        <a:pt x="6" y="1"/>
                      </a:lnTo>
                      <a:lnTo>
                        <a:pt x="6" y="0"/>
                      </a:lnTo>
                      <a:lnTo>
                        <a:pt x="7" y="0"/>
                      </a:lnTo>
                      <a:lnTo>
                        <a:pt x="8" y="0"/>
                      </a:lnTo>
                      <a:lnTo>
                        <a:pt x="9" y="0"/>
                      </a:lnTo>
                      <a:lnTo>
                        <a:pt x="10" y="0"/>
                      </a:lnTo>
                      <a:lnTo>
                        <a:pt x="11" y="0"/>
                      </a:lnTo>
                      <a:lnTo>
                        <a:pt x="12" y="0"/>
                      </a:lnTo>
                      <a:lnTo>
                        <a:pt x="1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1" name="Freeform 2159"/>
                <p:cNvSpPr>
                  <a:spLocks/>
                </p:cNvSpPr>
                <p:nvPr/>
              </p:nvSpPr>
              <p:spPr bwMode="auto">
                <a:xfrm>
                  <a:off x="5155" y="2291"/>
                  <a:ext cx="3" cy="1"/>
                </a:xfrm>
                <a:custGeom>
                  <a:avLst/>
                  <a:gdLst>
                    <a:gd name="T0" fmla="*/ 0 w 4"/>
                    <a:gd name="T1" fmla="*/ 0 h 1"/>
                    <a:gd name="T2" fmla="*/ 1 w 4"/>
                    <a:gd name="T3" fmla="*/ 0 h 1"/>
                    <a:gd name="T4" fmla="*/ 2 w 4"/>
                    <a:gd name="T5" fmla="*/ 0 h 1"/>
                    <a:gd name="T6" fmla="*/ 2 w 4"/>
                    <a:gd name="T7" fmla="*/ 0 h 1"/>
                    <a:gd name="T8" fmla="*/ 2 w 4"/>
                    <a:gd name="T9" fmla="*/ 0 h 1"/>
                    <a:gd name="T10" fmla="*/ 2 w 4"/>
                    <a:gd name="T11" fmla="*/ 0 h 1"/>
                    <a:gd name="T12" fmla="*/ 2 w 4"/>
                    <a:gd name="T13" fmla="*/ 0 h 1"/>
                    <a:gd name="T14" fmla="*/ 2 w 4"/>
                    <a:gd name="T15" fmla="*/ 0 h 1"/>
                    <a:gd name="T16" fmla="*/ 2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2" name="Freeform 2160"/>
                <p:cNvSpPr>
                  <a:spLocks/>
                </p:cNvSpPr>
                <p:nvPr/>
              </p:nvSpPr>
              <p:spPr bwMode="auto">
                <a:xfrm>
                  <a:off x="5158" y="2291"/>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3" name="Freeform 2161"/>
                <p:cNvSpPr>
                  <a:spLocks/>
                </p:cNvSpPr>
                <p:nvPr/>
              </p:nvSpPr>
              <p:spPr bwMode="auto">
                <a:xfrm>
                  <a:off x="5160" y="2292"/>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4" name="Freeform 2162"/>
                <p:cNvSpPr>
                  <a:spLocks/>
                </p:cNvSpPr>
                <p:nvPr/>
              </p:nvSpPr>
              <p:spPr bwMode="auto">
                <a:xfrm>
                  <a:off x="5162" y="2292"/>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5" name="Freeform 2163"/>
                <p:cNvSpPr>
                  <a:spLocks/>
                </p:cNvSpPr>
                <p:nvPr/>
              </p:nvSpPr>
              <p:spPr bwMode="auto">
                <a:xfrm>
                  <a:off x="5164" y="229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6" name="Freeform 2164"/>
                <p:cNvSpPr>
                  <a:spLocks/>
                </p:cNvSpPr>
                <p:nvPr/>
              </p:nvSpPr>
              <p:spPr bwMode="auto">
                <a:xfrm>
                  <a:off x="5166" y="2293"/>
                  <a:ext cx="1" cy="1"/>
                </a:xfrm>
                <a:custGeom>
                  <a:avLst/>
                  <a:gdLst>
                    <a:gd name="T0" fmla="*/ 0 w 1"/>
                    <a:gd name="T1" fmla="*/ 0 h 1"/>
                    <a:gd name="T2" fmla="*/ 1 w 1"/>
                    <a:gd name="T3" fmla="*/ 0 h 1"/>
                    <a:gd name="T4" fmla="*/ 1 w 1"/>
                    <a:gd name="T5" fmla="*/ 1 h 1"/>
                    <a:gd name="T6" fmla="*/ 1 w 1"/>
                    <a:gd name="T7" fmla="*/ 0 h 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1">
                      <a:moveTo>
                        <a:pt x="0" y="0"/>
                      </a:moveTo>
                      <a:lnTo>
                        <a:pt x="1" y="0"/>
                      </a:lnTo>
                      <a:lnTo>
                        <a:pt x="1" y="1"/>
                      </a:lnTo>
                      <a:lnTo>
                        <a:pt x="1"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7" name="Freeform 2165"/>
                <p:cNvSpPr>
                  <a:spLocks/>
                </p:cNvSpPr>
                <p:nvPr/>
              </p:nvSpPr>
              <p:spPr bwMode="auto">
                <a:xfrm>
                  <a:off x="5167" y="229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8" name="Freeform 2166"/>
                <p:cNvSpPr>
                  <a:spLocks/>
                </p:cNvSpPr>
                <p:nvPr/>
              </p:nvSpPr>
              <p:spPr bwMode="auto">
                <a:xfrm>
                  <a:off x="5169" y="229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09" name="Freeform 2167"/>
                <p:cNvSpPr>
                  <a:spLocks/>
                </p:cNvSpPr>
                <p:nvPr/>
              </p:nvSpPr>
              <p:spPr bwMode="auto">
                <a:xfrm>
                  <a:off x="5171" y="2294"/>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0" name="Freeform 2168"/>
                <p:cNvSpPr>
                  <a:spLocks/>
                </p:cNvSpPr>
                <p:nvPr/>
              </p:nvSpPr>
              <p:spPr bwMode="auto">
                <a:xfrm>
                  <a:off x="5173" y="2294"/>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1" name="Freeform 2169"/>
                <p:cNvSpPr>
                  <a:spLocks/>
                </p:cNvSpPr>
                <p:nvPr/>
              </p:nvSpPr>
              <p:spPr bwMode="auto">
                <a:xfrm>
                  <a:off x="5175"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2" name="Freeform 2170"/>
                <p:cNvSpPr>
                  <a:spLocks/>
                </p:cNvSpPr>
                <p:nvPr/>
              </p:nvSpPr>
              <p:spPr bwMode="auto">
                <a:xfrm>
                  <a:off x="5177"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3" name="Freeform 2171"/>
                <p:cNvSpPr>
                  <a:spLocks/>
                </p:cNvSpPr>
                <p:nvPr/>
              </p:nvSpPr>
              <p:spPr bwMode="auto">
                <a:xfrm>
                  <a:off x="5179" y="2295"/>
                  <a:ext cx="2" cy="1"/>
                </a:xfrm>
                <a:custGeom>
                  <a:avLst/>
                  <a:gdLst>
                    <a:gd name="T0" fmla="*/ 0 w 3"/>
                    <a:gd name="T1" fmla="*/ 0 h 1"/>
                    <a:gd name="T2" fmla="*/ 1 w 3"/>
                    <a:gd name="T3" fmla="*/ 0 h 1"/>
                    <a:gd name="T4" fmla="*/ 1 w 3"/>
                    <a:gd name="T5" fmla="*/ 0 h 1"/>
                    <a:gd name="T6" fmla="*/ 1 w 3"/>
                    <a:gd name="T7" fmla="*/ 0 h 1"/>
                    <a:gd name="T8" fmla="*/ 1 w 3"/>
                    <a:gd name="T9" fmla="*/ 0 h 1"/>
                    <a:gd name="T10" fmla="*/ 1 w 3"/>
                    <a:gd name="T11" fmla="*/ 0 h 1"/>
                    <a:gd name="T12" fmla="*/ 1 w 3"/>
                    <a:gd name="T13" fmla="*/ 0 h 1"/>
                    <a:gd name="T14" fmla="*/ 1 w 3"/>
                    <a:gd name="T15" fmla="*/ 0 h 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3" h="1">
                      <a:moveTo>
                        <a:pt x="0" y="0"/>
                      </a:moveTo>
                      <a:lnTo>
                        <a:pt x="1" y="0"/>
                      </a:lnTo>
                      <a:lnTo>
                        <a:pt x="2" y="0"/>
                      </a:lnTo>
                      <a:lnTo>
                        <a:pt x="3"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4" name="Freeform 2172"/>
                <p:cNvSpPr>
                  <a:spLocks/>
                </p:cNvSpPr>
                <p:nvPr/>
              </p:nvSpPr>
              <p:spPr bwMode="auto">
                <a:xfrm>
                  <a:off x="5181" y="2295"/>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5" name="Freeform 2173"/>
                <p:cNvSpPr>
                  <a:spLocks/>
                </p:cNvSpPr>
                <p:nvPr/>
              </p:nvSpPr>
              <p:spPr bwMode="auto">
                <a:xfrm>
                  <a:off x="5183" y="2295"/>
                  <a:ext cx="2" cy="1"/>
                </a:xfrm>
                <a:custGeom>
                  <a:avLst/>
                  <a:gdLst>
                    <a:gd name="T0" fmla="*/ 0 w 2"/>
                    <a:gd name="T1" fmla="*/ 0 h 1"/>
                    <a:gd name="T2" fmla="*/ 1 w 2"/>
                    <a:gd name="T3" fmla="*/ 0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6" name="Freeform 2174"/>
                <p:cNvSpPr>
                  <a:spLocks/>
                </p:cNvSpPr>
                <p:nvPr/>
              </p:nvSpPr>
              <p:spPr bwMode="auto">
                <a:xfrm>
                  <a:off x="5185" y="2296"/>
                  <a:ext cx="4" cy="1"/>
                </a:xfrm>
                <a:custGeom>
                  <a:avLst/>
                  <a:gdLst>
                    <a:gd name="T0" fmla="*/ 0 w 4"/>
                    <a:gd name="T1" fmla="*/ 0 h 1"/>
                    <a:gd name="T2" fmla="*/ 1 w 4"/>
                    <a:gd name="T3" fmla="*/ 0 h 1"/>
                    <a:gd name="T4" fmla="*/ 2 w 4"/>
                    <a:gd name="T5" fmla="*/ 0 h 1"/>
                    <a:gd name="T6" fmla="*/ 2 w 4"/>
                    <a:gd name="T7" fmla="*/ 0 h 1"/>
                    <a:gd name="T8" fmla="*/ 2 w 4"/>
                    <a:gd name="T9" fmla="*/ 0 h 1"/>
                    <a:gd name="T10" fmla="*/ 3 w 4"/>
                    <a:gd name="T11" fmla="*/ 0 h 1"/>
                    <a:gd name="T12" fmla="*/ 4 w 4"/>
                    <a:gd name="T13" fmla="*/ 0 h 1"/>
                    <a:gd name="T14" fmla="*/ 4 w 4"/>
                    <a:gd name="T15" fmla="*/ 0 h 1"/>
                    <a:gd name="T16" fmla="*/ 4 w 4"/>
                    <a:gd name="T17" fmla="*/ 0 h 1"/>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4" h="1">
                      <a:moveTo>
                        <a:pt x="0" y="0"/>
                      </a:moveTo>
                      <a:lnTo>
                        <a:pt x="1" y="0"/>
                      </a:lnTo>
                      <a:lnTo>
                        <a:pt x="2" y="0"/>
                      </a:lnTo>
                      <a:lnTo>
                        <a:pt x="3" y="0"/>
                      </a:lnTo>
                      <a:lnTo>
                        <a:pt x="4"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7" name="Freeform 2175"/>
                <p:cNvSpPr>
                  <a:spLocks/>
                </p:cNvSpPr>
                <p:nvPr/>
              </p:nvSpPr>
              <p:spPr bwMode="auto">
                <a:xfrm>
                  <a:off x="5189" y="2296"/>
                  <a:ext cx="6" cy="1"/>
                </a:xfrm>
                <a:custGeom>
                  <a:avLst/>
                  <a:gdLst>
                    <a:gd name="T0" fmla="*/ 0 w 6"/>
                    <a:gd name="T1" fmla="*/ 0 h 1"/>
                    <a:gd name="T2" fmla="*/ 1 w 6"/>
                    <a:gd name="T3" fmla="*/ 0 h 1"/>
                    <a:gd name="T4" fmla="*/ 2 w 6"/>
                    <a:gd name="T5" fmla="*/ 0 h 1"/>
                    <a:gd name="T6" fmla="*/ 2 w 6"/>
                    <a:gd name="T7" fmla="*/ 0 h 1"/>
                    <a:gd name="T8" fmla="*/ 2 w 6"/>
                    <a:gd name="T9" fmla="*/ 0 h 1"/>
                    <a:gd name="T10" fmla="*/ 3 w 6"/>
                    <a:gd name="T11" fmla="*/ 0 h 1"/>
                    <a:gd name="T12" fmla="*/ 4 w 6"/>
                    <a:gd name="T13" fmla="*/ 0 h 1"/>
                    <a:gd name="T14" fmla="*/ 4 w 6"/>
                    <a:gd name="T15" fmla="*/ 0 h 1"/>
                    <a:gd name="T16" fmla="*/ 4 w 6"/>
                    <a:gd name="T17" fmla="*/ 0 h 1"/>
                    <a:gd name="T18" fmla="*/ 5 w 6"/>
                    <a:gd name="T19" fmla="*/ 0 h 1"/>
                    <a:gd name="T20" fmla="*/ 6 w 6"/>
                    <a:gd name="T21" fmla="*/ 0 h 1"/>
                    <a:gd name="T22" fmla="*/ 6 w 6"/>
                    <a:gd name="T23" fmla="*/ 0 h 1"/>
                    <a:gd name="T24" fmla="*/ 6 w 6"/>
                    <a:gd name="T25" fmla="*/ 0 h 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6" h="1">
                      <a:moveTo>
                        <a:pt x="0" y="0"/>
                      </a:moveTo>
                      <a:lnTo>
                        <a:pt x="1" y="0"/>
                      </a:lnTo>
                      <a:lnTo>
                        <a:pt x="2" y="0"/>
                      </a:lnTo>
                      <a:lnTo>
                        <a:pt x="3" y="0"/>
                      </a:lnTo>
                      <a:lnTo>
                        <a:pt x="4" y="0"/>
                      </a:lnTo>
                      <a:lnTo>
                        <a:pt x="5" y="0"/>
                      </a:lnTo>
                      <a:lnTo>
                        <a:pt x="6"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8" name="Freeform 2176"/>
                <p:cNvSpPr>
                  <a:spLocks/>
                </p:cNvSpPr>
                <p:nvPr/>
              </p:nvSpPr>
              <p:spPr bwMode="auto">
                <a:xfrm>
                  <a:off x="5195" y="2269"/>
                  <a:ext cx="29" cy="27"/>
                </a:xfrm>
                <a:custGeom>
                  <a:avLst/>
                  <a:gdLst>
                    <a:gd name="T0" fmla="*/ 0 w 30"/>
                    <a:gd name="T1" fmla="*/ 19 h 28"/>
                    <a:gd name="T2" fmla="*/ 1 w 30"/>
                    <a:gd name="T3" fmla="*/ 19 h 28"/>
                    <a:gd name="T4" fmla="*/ 1 w 30"/>
                    <a:gd name="T5" fmla="*/ 19 h 28"/>
                    <a:gd name="T6" fmla="*/ 1 w 30"/>
                    <a:gd name="T7" fmla="*/ 19 h 28"/>
                    <a:gd name="T8" fmla="*/ 2 w 30"/>
                    <a:gd name="T9" fmla="*/ 19 h 28"/>
                    <a:gd name="T10" fmla="*/ 3 w 30"/>
                    <a:gd name="T11" fmla="*/ 19 h 28"/>
                    <a:gd name="T12" fmla="*/ 3 w 30"/>
                    <a:gd name="T13" fmla="*/ 19 h 28"/>
                    <a:gd name="T14" fmla="*/ 3 w 30"/>
                    <a:gd name="T15" fmla="*/ 19 h 28"/>
                    <a:gd name="T16" fmla="*/ 4 w 30"/>
                    <a:gd name="T17" fmla="*/ 19 h 28"/>
                    <a:gd name="T18" fmla="*/ 5 w 30"/>
                    <a:gd name="T19" fmla="*/ 19 h 28"/>
                    <a:gd name="T20" fmla="*/ 5 w 30"/>
                    <a:gd name="T21" fmla="*/ 19 h 28"/>
                    <a:gd name="T22" fmla="*/ 5 w 30"/>
                    <a:gd name="T23" fmla="*/ 18 h 28"/>
                    <a:gd name="T24" fmla="*/ 6 w 30"/>
                    <a:gd name="T25" fmla="*/ 18 h 28"/>
                    <a:gd name="T26" fmla="*/ 7 w 30"/>
                    <a:gd name="T27" fmla="*/ 18 h 28"/>
                    <a:gd name="T28" fmla="*/ 7 w 30"/>
                    <a:gd name="T29" fmla="*/ 18 h 28"/>
                    <a:gd name="T30" fmla="*/ 7 w 30"/>
                    <a:gd name="T31" fmla="*/ 18 h 28"/>
                    <a:gd name="T32" fmla="*/ 8 w 30"/>
                    <a:gd name="T33" fmla="*/ 18 h 28"/>
                    <a:gd name="T34" fmla="*/ 9 w 30"/>
                    <a:gd name="T35" fmla="*/ 17 h 28"/>
                    <a:gd name="T36" fmla="*/ 9 w 30"/>
                    <a:gd name="T37" fmla="*/ 17 h 28"/>
                    <a:gd name="T38" fmla="*/ 9 w 30"/>
                    <a:gd name="T39" fmla="*/ 17 h 28"/>
                    <a:gd name="T40" fmla="*/ 10 w 30"/>
                    <a:gd name="T41" fmla="*/ 16 h 28"/>
                    <a:gd name="T42" fmla="*/ 11 w 30"/>
                    <a:gd name="T43" fmla="*/ 15 h 28"/>
                    <a:gd name="T44" fmla="*/ 11 w 30"/>
                    <a:gd name="T45" fmla="*/ 15 h 28"/>
                    <a:gd name="T46" fmla="*/ 11 w 30"/>
                    <a:gd name="T47" fmla="*/ 15 h 28"/>
                    <a:gd name="T48" fmla="*/ 12 w 30"/>
                    <a:gd name="T49" fmla="*/ 14 h 28"/>
                    <a:gd name="T50" fmla="*/ 13 w 30"/>
                    <a:gd name="T51" fmla="*/ 14 h 28"/>
                    <a:gd name="T52" fmla="*/ 13 w 30"/>
                    <a:gd name="T53" fmla="*/ 14 h 28"/>
                    <a:gd name="T54" fmla="*/ 13 w 30"/>
                    <a:gd name="T55" fmla="*/ 14 h 28"/>
                    <a:gd name="T56" fmla="*/ 14 w 30"/>
                    <a:gd name="T57" fmla="*/ 14 h 28"/>
                    <a:gd name="T58" fmla="*/ 15 w 30"/>
                    <a:gd name="T59" fmla="*/ 14 h 28"/>
                    <a:gd name="T60" fmla="*/ 15 w 30"/>
                    <a:gd name="T61" fmla="*/ 14 h 28"/>
                    <a:gd name="T62" fmla="*/ 15 w 30"/>
                    <a:gd name="T63" fmla="*/ 14 h 28"/>
                    <a:gd name="T64" fmla="*/ 15 w 30"/>
                    <a:gd name="T65" fmla="*/ 14 h 28"/>
                    <a:gd name="T66" fmla="*/ 15 w 30"/>
                    <a:gd name="T67" fmla="*/ 14 h 28"/>
                    <a:gd name="T68" fmla="*/ 15 w 30"/>
                    <a:gd name="T69" fmla="*/ 14 h 28"/>
                    <a:gd name="T70" fmla="*/ 15 w 30"/>
                    <a:gd name="T71" fmla="*/ 14 h 28"/>
                    <a:gd name="T72" fmla="*/ 15 w 30"/>
                    <a:gd name="T73" fmla="*/ 14 h 28"/>
                    <a:gd name="T74" fmla="*/ 15 w 30"/>
                    <a:gd name="T75" fmla="*/ 14 h 28"/>
                    <a:gd name="T76" fmla="*/ 15 w 30"/>
                    <a:gd name="T77" fmla="*/ 13 h 28"/>
                    <a:gd name="T78" fmla="*/ 15 w 30"/>
                    <a:gd name="T79" fmla="*/ 12 h 28"/>
                    <a:gd name="T80" fmla="*/ 15 w 30"/>
                    <a:gd name="T81" fmla="*/ 11 h 28"/>
                    <a:gd name="T82" fmla="*/ 15 w 30"/>
                    <a:gd name="T83" fmla="*/ 11 h 28"/>
                    <a:gd name="T84" fmla="*/ 15 w 30"/>
                    <a:gd name="T85" fmla="*/ 10 h 28"/>
                    <a:gd name="T86" fmla="*/ 15 w 30"/>
                    <a:gd name="T87" fmla="*/ 9 h 28"/>
                    <a:gd name="T88" fmla="*/ 15 w 30"/>
                    <a:gd name="T89" fmla="*/ 8 h 28"/>
                    <a:gd name="T90" fmla="*/ 15 w 30"/>
                    <a:gd name="T91" fmla="*/ 8 h 28"/>
                    <a:gd name="T92" fmla="*/ 15 w 30"/>
                    <a:gd name="T93" fmla="*/ 6 h 28"/>
                    <a:gd name="T94" fmla="*/ 15 w 30"/>
                    <a:gd name="T95" fmla="*/ 5 h 28"/>
                    <a:gd name="T96" fmla="*/ 15 w 30"/>
                    <a:gd name="T97" fmla="*/ 4 h 28"/>
                    <a:gd name="T98" fmla="*/ 15 w 30"/>
                    <a:gd name="T99" fmla="*/ 4 h 28"/>
                    <a:gd name="T100" fmla="*/ 15 w 30"/>
                    <a:gd name="T101" fmla="*/ 3 h 28"/>
                    <a:gd name="T102" fmla="*/ 16 w 30"/>
                    <a:gd name="T103" fmla="*/ 2 h 28"/>
                    <a:gd name="T104" fmla="*/ 17 w 30"/>
                    <a:gd name="T105" fmla="*/ 2 h 28"/>
                    <a:gd name="T106" fmla="*/ 17 w 30"/>
                    <a:gd name="T107" fmla="*/ 2 h 28"/>
                    <a:gd name="T108" fmla="*/ 17 w 30"/>
                    <a:gd name="T109" fmla="*/ 1 h 28"/>
                    <a:gd name="T110" fmla="*/ 18 w 30"/>
                    <a:gd name="T111" fmla="*/ 0 h 28"/>
                    <a:gd name="T112" fmla="*/ 19 w 30"/>
                    <a:gd name="T113" fmla="*/ 0 h 28"/>
                    <a:gd name="T114" fmla="*/ 19 w 30"/>
                    <a:gd name="T115" fmla="*/ 0 h 28"/>
                    <a:gd name="T116" fmla="*/ 19 w 30"/>
                    <a:gd name="T117" fmla="*/ 0 h 28"/>
                    <a:gd name="T118" fmla="*/ 20 w 30"/>
                    <a:gd name="T119" fmla="*/ 0 h 28"/>
                    <a:gd name="T120" fmla="*/ 21 w 30"/>
                    <a:gd name="T121" fmla="*/ 0 h 28"/>
                    <a:gd name="T122" fmla="*/ 21 w 30"/>
                    <a:gd name="T123" fmla="*/ 1 h 28"/>
                    <a:gd name="T124" fmla="*/ 21 w 30"/>
                    <a:gd name="T125" fmla="*/ 0 h 2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30" h="28">
                      <a:moveTo>
                        <a:pt x="0" y="28"/>
                      </a:moveTo>
                      <a:lnTo>
                        <a:pt x="1" y="28"/>
                      </a:lnTo>
                      <a:lnTo>
                        <a:pt x="2" y="28"/>
                      </a:lnTo>
                      <a:lnTo>
                        <a:pt x="3" y="28"/>
                      </a:lnTo>
                      <a:lnTo>
                        <a:pt x="4" y="28"/>
                      </a:lnTo>
                      <a:lnTo>
                        <a:pt x="5" y="28"/>
                      </a:lnTo>
                      <a:lnTo>
                        <a:pt x="5" y="27"/>
                      </a:lnTo>
                      <a:lnTo>
                        <a:pt x="6" y="27"/>
                      </a:lnTo>
                      <a:lnTo>
                        <a:pt x="7" y="27"/>
                      </a:lnTo>
                      <a:lnTo>
                        <a:pt x="8" y="27"/>
                      </a:lnTo>
                      <a:lnTo>
                        <a:pt x="9" y="26"/>
                      </a:lnTo>
                      <a:lnTo>
                        <a:pt x="10" y="25"/>
                      </a:lnTo>
                      <a:lnTo>
                        <a:pt x="11" y="24"/>
                      </a:lnTo>
                      <a:lnTo>
                        <a:pt x="12" y="23"/>
                      </a:lnTo>
                      <a:lnTo>
                        <a:pt x="13" y="22"/>
                      </a:lnTo>
                      <a:lnTo>
                        <a:pt x="13" y="21"/>
                      </a:lnTo>
                      <a:lnTo>
                        <a:pt x="14" y="20"/>
                      </a:lnTo>
                      <a:lnTo>
                        <a:pt x="15" y="19"/>
                      </a:lnTo>
                      <a:lnTo>
                        <a:pt x="15" y="18"/>
                      </a:lnTo>
                      <a:lnTo>
                        <a:pt x="16" y="17"/>
                      </a:lnTo>
                      <a:lnTo>
                        <a:pt x="17" y="16"/>
                      </a:lnTo>
                      <a:lnTo>
                        <a:pt x="17" y="15"/>
                      </a:lnTo>
                      <a:lnTo>
                        <a:pt x="18" y="14"/>
                      </a:lnTo>
                      <a:lnTo>
                        <a:pt x="18" y="13"/>
                      </a:lnTo>
                      <a:lnTo>
                        <a:pt x="19" y="12"/>
                      </a:lnTo>
                      <a:lnTo>
                        <a:pt x="20" y="11"/>
                      </a:lnTo>
                      <a:lnTo>
                        <a:pt x="20" y="10"/>
                      </a:lnTo>
                      <a:lnTo>
                        <a:pt x="21" y="9"/>
                      </a:lnTo>
                      <a:lnTo>
                        <a:pt x="22" y="8"/>
                      </a:lnTo>
                      <a:lnTo>
                        <a:pt x="22" y="6"/>
                      </a:lnTo>
                      <a:lnTo>
                        <a:pt x="23" y="5"/>
                      </a:lnTo>
                      <a:lnTo>
                        <a:pt x="24" y="4"/>
                      </a:lnTo>
                      <a:lnTo>
                        <a:pt x="24" y="3"/>
                      </a:lnTo>
                      <a:lnTo>
                        <a:pt x="25" y="2"/>
                      </a:lnTo>
                      <a:lnTo>
                        <a:pt x="26" y="2"/>
                      </a:lnTo>
                      <a:lnTo>
                        <a:pt x="26" y="1"/>
                      </a:lnTo>
                      <a:lnTo>
                        <a:pt x="27" y="0"/>
                      </a:lnTo>
                      <a:lnTo>
                        <a:pt x="28" y="0"/>
                      </a:lnTo>
                      <a:lnTo>
                        <a:pt x="29" y="0"/>
                      </a:lnTo>
                      <a:lnTo>
                        <a:pt x="30" y="0"/>
                      </a:lnTo>
                      <a:lnTo>
                        <a:pt x="30" y="1"/>
                      </a:lnTo>
                      <a:lnTo>
                        <a:pt x="3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19" name="Freeform 2177"/>
                <p:cNvSpPr>
                  <a:spLocks/>
                </p:cNvSpPr>
                <p:nvPr/>
              </p:nvSpPr>
              <p:spPr bwMode="auto">
                <a:xfrm>
                  <a:off x="5224" y="2270"/>
                  <a:ext cx="2" cy="2"/>
                </a:xfrm>
                <a:custGeom>
                  <a:avLst/>
                  <a:gdLst>
                    <a:gd name="T0" fmla="*/ 0 w 2"/>
                    <a:gd name="T1" fmla="*/ 0 h 2"/>
                    <a:gd name="T2" fmla="*/ 1 w 2"/>
                    <a:gd name="T3" fmla="*/ 0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0"/>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0" name="Freeform 2178"/>
                <p:cNvSpPr>
                  <a:spLocks/>
                </p:cNvSpPr>
                <p:nvPr/>
              </p:nvSpPr>
              <p:spPr bwMode="auto">
                <a:xfrm>
                  <a:off x="5226" y="2272"/>
                  <a:ext cx="1" cy="3"/>
                </a:xfrm>
                <a:custGeom>
                  <a:avLst/>
                  <a:gdLst>
                    <a:gd name="T0" fmla="*/ 0 w 1"/>
                    <a:gd name="T1" fmla="*/ 0 h 3"/>
                    <a:gd name="T2" fmla="*/ 1 w 1"/>
                    <a:gd name="T3" fmla="*/ 2 h 3"/>
                    <a:gd name="T4" fmla="*/ 1 w 1"/>
                    <a:gd name="T5" fmla="*/ 3 h 3"/>
                    <a:gd name="T6" fmla="*/ 1 w 1"/>
                    <a:gd name="T7" fmla="*/ 2 h 3"/>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 h="3">
                      <a:moveTo>
                        <a:pt x="0" y="0"/>
                      </a:moveTo>
                      <a:lnTo>
                        <a:pt x="1" y="2"/>
                      </a:lnTo>
                      <a:lnTo>
                        <a:pt x="1" y="3"/>
                      </a:lnTo>
                      <a:lnTo>
                        <a:pt x="1"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1" name="Freeform 2179"/>
                <p:cNvSpPr>
                  <a:spLocks/>
                </p:cNvSpPr>
                <p:nvPr/>
              </p:nvSpPr>
              <p:spPr bwMode="auto">
                <a:xfrm>
                  <a:off x="5227" y="2275"/>
                  <a:ext cx="1" cy="5"/>
                </a:xfrm>
                <a:custGeom>
                  <a:avLst/>
                  <a:gdLst>
                    <a:gd name="T0" fmla="*/ 0 w 2"/>
                    <a:gd name="T1" fmla="*/ 0 h 5"/>
                    <a:gd name="T2" fmla="*/ 1 w 2"/>
                    <a:gd name="T3" fmla="*/ 2 h 5"/>
                    <a:gd name="T4" fmla="*/ 1 w 2"/>
                    <a:gd name="T5" fmla="*/ 3 h 5"/>
                    <a:gd name="T6" fmla="*/ 1 w 2"/>
                    <a:gd name="T7" fmla="*/ 5 h 5"/>
                    <a:gd name="T8" fmla="*/ 1 w 2"/>
                    <a:gd name="T9" fmla="*/ 3 h 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5">
                      <a:moveTo>
                        <a:pt x="0" y="0"/>
                      </a:moveTo>
                      <a:lnTo>
                        <a:pt x="1" y="2"/>
                      </a:lnTo>
                      <a:lnTo>
                        <a:pt x="2" y="3"/>
                      </a:lnTo>
                      <a:lnTo>
                        <a:pt x="2" y="5"/>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2" name="Freeform 2180"/>
                <p:cNvSpPr>
                  <a:spLocks/>
                </p:cNvSpPr>
                <p:nvPr/>
              </p:nvSpPr>
              <p:spPr bwMode="auto">
                <a:xfrm>
                  <a:off x="5228" y="2280"/>
                  <a:ext cx="2" cy="4"/>
                </a:xfrm>
                <a:custGeom>
                  <a:avLst/>
                  <a:gdLst>
                    <a:gd name="T0" fmla="*/ 0 w 2"/>
                    <a:gd name="T1" fmla="*/ 0 h 4"/>
                    <a:gd name="T2" fmla="*/ 1 w 2"/>
                    <a:gd name="T3" fmla="*/ 1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1"/>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3" name="Freeform 2181"/>
                <p:cNvSpPr>
                  <a:spLocks/>
                </p:cNvSpPr>
                <p:nvPr/>
              </p:nvSpPr>
              <p:spPr bwMode="auto">
                <a:xfrm>
                  <a:off x="5230" y="2284"/>
                  <a:ext cx="2" cy="3"/>
                </a:xfrm>
                <a:custGeom>
                  <a:avLst/>
                  <a:gdLst>
                    <a:gd name="T0" fmla="*/ 0 w 2"/>
                    <a:gd name="T1" fmla="*/ 0 h 4"/>
                    <a:gd name="T2" fmla="*/ 1 w 2"/>
                    <a:gd name="T3" fmla="*/ 2 h 4"/>
                    <a:gd name="T4" fmla="*/ 2 w 2"/>
                    <a:gd name="T5" fmla="*/ 2 h 4"/>
                    <a:gd name="T6" fmla="*/ 2 w 2"/>
                    <a:gd name="T7" fmla="*/ 2 h 4"/>
                    <a:gd name="T8" fmla="*/ 2 w 2"/>
                    <a:gd name="T9" fmla="*/ 2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4" name="Freeform 2182"/>
                <p:cNvSpPr>
                  <a:spLocks/>
                </p:cNvSpPr>
                <p:nvPr/>
              </p:nvSpPr>
              <p:spPr bwMode="auto">
                <a:xfrm>
                  <a:off x="5232" y="2287"/>
                  <a:ext cx="2" cy="4"/>
                </a:xfrm>
                <a:custGeom>
                  <a:avLst/>
                  <a:gdLst>
                    <a:gd name="T0" fmla="*/ 0 w 2"/>
                    <a:gd name="T1" fmla="*/ 0 h 4"/>
                    <a:gd name="T2" fmla="*/ 1 w 2"/>
                    <a:gd name="T3" fmla="*/ 2 h 4"/>
                    <a:gd name="T4" fmla="*/ 2 w 2"/>
                    <a:gd name="T5" fmla="*/ 3 h 4"/>
                    <a:gd name="T6" fmla="*/ 2 w 2"/>
                    <a:gd name="T7" fmla="*/ 4 h 4"/>
                    <a:gd name="T8" fmla="*/ 2 w 2"/>
                    <a:gd name="T9" fmla="*/ 3 h 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4">
                      <a:moveTo>
                        <a:pt x="0" y="0"/>
                      </a:moveTo>
                      <a:lnTo>
                        <a:pt x="1" y="2"/>
                      </a:lnTo>
                      <a:lnTo>
                        <a:pt x="2" y="3"/>
                      </a:lnTo>
                      <a:lnTo>
                        <a:pt x="2" y="4"/>
                      </a:lnTo>
                      <a:lnTo>
                        <a:pt x="2" y="3"/>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5" name="Freeform 2183"/>
                <p:cNvSpPr>
                  <a:spLocks/>
                </p:cNvSpPr>
                <p:nvPr/>
              </p:nvSpPr>
              <p:spPr bwMode="auto">
                <a:xfrm>
                  <a:off x="5234" y="2291"/>
                  <a:ext cx="2" cy="2"/>
                </a:xfrm>
                <a:custGeom>
                  <a:avLst/>
                  <a:gdLst>
                    <a:gd name="T0" fmla="*/ 0 w 2"/>
                    <a:gd name="T1" fmla="*/ 0 h 2"/>
                    <a:gd name="T2" fmla="*/ 1 w 2"/>
                    <a:gd name="T3" fmla="*/ 1 h 2"/>
                    <a:gd name="T4" fmla="*/ 2 w 2"/>
                    <a:gd name="T5" fmla="*/ 2 h 2"/>
                    <a:gd name="T6" fmla="*/ 2 w 2"/>
                    <a:gd name="T7" fmla="*/ 2 h 2"/>
                    <a:gd name="T8" fmla="*/ 2 w 2"/>
                    <a:gd name="T9" fmla="*/ 2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2"/>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6" name="Freeform 2184"/>
                <p:cNvSpPr>
                  <a:spLocks/>
                </p:cNvSpPr>
                <p:nvPr/>
              </p:nvSpPr>
              <p:spPr bwMode="auto">
                <a:xfrm>
                  <a:off x="5236" y="2293"/>
                  <a:ext cx="2" cy="2"/>
                </a:xfrm>
                <a:custGeom>
                  <a:avLst/>
                  <a:gdLst>
                    <a:gd name="T0" fmla="*/ 0 w 2"/>
                    <a:gd name="T1" fmla="*/ 0 h 2"/>
                    <a:gd name="T2" fmla="*/ 1 w 2"/>
                    <a:gd name="T3" fmla="*/ 1 h 2"/>
                    <a:gd name="T4" fmla="*/ 2 w 2"/>
                    <a:gd name="T5" fmla="*/ 1 h 2"/>
                    <a:gd name="T6" fmla="*/ 2 w 2"/>
                    <a:gd name="T7" fmla="*/ 2 h 2"/>
                    <a:gd name="T8" fmla="*/ 2 w 2"/>
                    <a:gd name="T9" fmla="*/ 1 h 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2">
                      <a:moveTo>
                        <a:pt x="0" y="0"/>
                      </a:moveTo>
                      <a:lnTo>
                        <a:pt x="1" y="1"/>
                      </a:lnTo>
                      <a:lnTo>
                        <a:pt x="2" y="1"/>
                      </a:lnTo>
                      <a:lnTo>
                        <a:pt x="2" y="2"/>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7" name="Freeform 2185"/>
                <p:cNvSpPr>
                  <a:spLocks/>
                </p:cNvSpPr>
                <p:nvPr/>
              </p:nvSpPr>
              <p:spPr bwMode="auto">
                <a:xfrm>
                  <a:off x="5238" y="2292"/>
                  <a:ext cx="19" cy="4"/>
                </a:xfrm>
                <a:custGeom>
                  <a:avLst/>
                  <a:gdLst>
                    <a:gd name="T0" fmla="*/ 0 w 20"/>
                    <a:gd name="T1" fmla="*/ 3 h 4"/>
                    <a:gd name="T2" fmla="*/ 1 w 20"/>
                    <a:gd name="T3" fmla="*/ 3 h 4"/>
                    <a:gd name="T4" fmla="*/ 2 w 20"/>
                    <a:gd name="T5" fmla="*/ 3 h 4"/>
                    <a:gd name="T6" fmla="*/ 2 w 20"/>
                    <a:gd name="T7" fmla="*/ 4 h 4"/>
                    <a:gd name="T8" fmla="*/ 2 w 20"/>
                    <a:gd name="T9" fmla="*/ 3 h 4"/>
                    <a:gd name="T10" fmla="*/ 3 w 20"/>
                    <a:gd name="T11" fmla="*/ 4 h 4"/>
                    <a:gd name="T12" fmla="*/ 3 w 20"/>
                    <a:gd name="T13" fmla="*/ 4 h 4"/>
                    <a:gd name="T14" fmla="*/ 3 w 20"/>
                    <a:gd name="T15" fmla="*/ 4 h 4"/>
                    <a:gd name="T16" fmla="*/ 4 w 20"/>
                    <a:gd name="T17" fmla="*/ 4 h 4"/>
                    <a:gd name="T18" fmla="*/ 5 w 20"/>
                    <a:gd name="T19" fmla="*/ 4 h 4"/>
                    <a:gd name="T20" fmla="*/ 5 w 20"/>
                    <a:gd name="T21" fmla="*/ 4 h 4"/>
                    <a:gd name="T22" fmla="*/ 5 w 20"/>
                    <a:gd name="T23" fmla="*/ 4 h 4"/>
                    <a:gd name="T24" fmla="*/ 6 w 20"/>
                    <a:gd name="T25" fmla="*/ 3 h 4"/>
                    <a:gd name="T26" fmla="*/ 7 w 20"/>
                    <a:gd name="T27" fmla="*/ 3 h 4"/>
                    <a:gd name="T28" fmla="*/ 7 w 20"/>
                    <a:gd name="T29" fmla="*/ 3 h 4"/>
                    <a:gd name="T30" fmla="*/ 7 w 20"/>
                    <a:gd name="T31" fmla="*/ 3 h 4"/>
                    <a:gd name="T32" fmla="*/ 8 w 20"/>
                    <a:gd name="T33" fmla="*/ 2 h 4"/>
                    <a:gd name="T34" fmla="*/ 9 w 20"/>
                    <a:gd name="T35" fmla="*/ 2 h 4"/>
                    <a:gd name="T36" fmla="*/ 9 w 20"/>
                    <a:gd name="T37" fmla="*/ 2 h 4"/>
                    <a:gd name="T38" fmla="*/ 9 w 20"/>
                    <a:gd name="T39" fmla="*/ 2 h 4"/>
                    <a:gd name="T40" fmla="*/ 10 w 20"/>
                    <a:gd name="T41" fmla="*/ 2 h 4"/>
                    <a:gd name="T42" fmla="*/ 10 w 20"/>
                    <a:gd name="T43" fmla="*/ 1 h 4"/>
                    <a:gd name="T44" fmla="*/ 10 w 20"/>
                    <a:gd name="T45" fmla="*/ 1 h 4"/>
                    <a:gd name="T46" fmla="*/ 10 w 20"/>
                    <a:gd name="T47" fmla="*/ 1 h 4"/>
                    <a:gd name="T48" fmla="*/ 10 w 20"/>
                    <a:gd name="T49" fmla="*/ 1 h 4"/>
                    <a:gd name="T50" fmla="*/ 10 w 20"/>
                    <a:gd name="T51" fmla="*/ 0 h 4"/>
                    <a:gd name="T52" fmla="*/ 10 w 20"/>
                    <a:gd name="T53" fmla="*/ 0 h 4"/>
                    <a:gd name="T54" fmla="*/ 10 w 20"/>
                    <a:gd name="T55" fmla="*/ 0 h 4"/>
                    <a:gd name="T56" fmla="*/ 10 w 20"/>
                    <a:gd name="T57" fmla="*/ 0 h 4"/>
                    <a:gd name="T58" fmla="*/ 10 w 20"/>
                    <a:gd name="T59" fmla="*/ 0 h 4"/>
                    <a:gd name="T60" fmla="*/ 10 w 20"/>
                    <a:gd name="T61" fmla="*/ 0 h 4"/>
                    <a:gd name="T62" fmla="*/ 10 w 20"/>
                    <a:gd name="T63" fmla="*/ 0 h 4"/>
                    <a:gd name="T64" fmla="*/ 10 w 20"/>
                    <a:gd name="T65" fmla="*/ 0 h 4"/>
                    <a:gd name="T66" fmla="*/ 10 w 20"/>
                    <a:gd name="T67" fmla="*/ 0 h 4"/>
                    <a:gd name="T68" fmla="*/ 10 w 20"/>
                    <a:gd name="T69" fmla="*/ 0 h 4"/>
                    <a:gd name="T70" fmla="*/ 10 w 20"/>
                    <a:gd name="T71" fmla="*/ 0 h 4"/>
                    <a:gd name="T72" fmla="*/ 10 w 20"/>
                    <a:gd name="T73" fmla="*/ 0 h 4"/>
                    <a:gd name="T74" fmla="*/ 10 w 20"/>
                    <a:gd name="T75" fmla="*/ 0 h 4"/>
                    <a:gd name="T76" fmla="*/ 10 w 20"/>
                    <a:gd name="T77" fmla="*/ 0 h 4"/>
                    <a:gd name="T78" fmla="*/ 10 w 20"/>
                    <a:gd name="T79" fmla="*/ 0 h 4"/>
                    <a:gd name="T80" fmla="*/ 11 w 20"/>
                    <a:gd name="T81" fmla="*/ 0 h 4"/>
                    <a:gd name="T82" fmla="*/ 11 w 20"/>
                    <a:gd name="T83" fmla="*/ 1 h 4"/>
                    <a:gd name="T84" fmla="*/ 11 w 20"/>
                    <a:gd name="T85" fmla="*/ 0 h 4"/>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0" t="0" r="r" b="b"/>
                  <a:pathLst>
                    <a:path w="20" h="4">
                      <a:moveTo>
                        <a:pt x="0" y="3"/>
                      </a:moveTo>
                      <a:lnTo>
                        <a:pt x="1" y="3"/>
                      </a:lnTo>
                      <a:lnTo>
                        <a:pt x="2" y="3"/>
                      </a:lnTo>
                      <a:lnTo>
                        <a:pt x="2" y="4"/>
                      </a:lnTo>
                      <a:lnTo>
                        <a:pt x="2" y="3"/>
                      </a:lnTo>
                      <a:lnTo>
                        <a:pt x="3" y="4"/>
                      </a:lnTo>
                      <a:lnTo>
                        <a:pt x="4" y="4"/>
                      </a:lnTo>
                      <a:lnTo>
                        <a:pt x="5" y="4"/>
                      </a:lnTo>
                      <a:lnTo>
                        <a:pt x="6" y="3"/>
                      </a:lnTo>
                      <a:lnTo>
                        <a:pt x="7" y="3"/>
                      </a:lnTo>
                      <a:lnTo>
                        <a:pt x="8" y="2"/>
                      </a:lnTo>
                      <a:lnTo>
                        <a:pt x="9" y="2"/>
                      </a:lnTo>
                      <a:lnTo>
                        <a:pt x="10" y="2"/>
                      </a:lnTo>
                      <a:lnTo>
                        <a:pt x="11" y="1"/>
                      </a:lnTo>
                      <a:lnTo>
                        <a:pt x="12" y="1"/>
                      </a:lnTo>
                      <a:lnTo>
                        <a:pt x="13" y="0"/>
                      </a:lnTo>
                      <a:lnTo>
                        <a:pt x="14" y="0"/>
                      </a:lnTo>
                      <a:lnTo>
                        <a:pt x="15" y="0"/>
                      </a:lnTo>
                      <a:lnTo>
                        <a:pt x="16" y="0"/>
                      </a:lnTo>
                      <a:lnTo>
                        <a:pt x="17" y="0"/>
                      </a:lnTo>
                      <a:lnTo>
                        <a:pt x="18" y="0"/>
                      </a:lnTo>
                      <a:lnTo>
                        <a:pt x="19" y="0"/>
                      </a:lnTo>
                      <a:lnTo>
                        <a:pt x="20" y="0"/>
                      </a:lnTo>
                      <a:lnTo>
                        <a:pt x="20" y="1"/>
                      </a:lnTo>
                      <a:lnTo>
                        <a:pt x="20"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8" name="Freeform 2186"/>
                <p:cNvSpPr>
                  <a:spLocks/>
                </p:cNvSpPr>
                <p:nvPr/>
              </p:nvSpPr>
              <p:spPr bwMode="auto">
                <a:xfrm>
                  <a:off x="5257" y="2293"/>
                  <a:ext cx="2" cy="1"/>
                </a:xfrm>
                <a:custGeom>
                  <a:avLst/>
                  <a:gdLst>
                    <a:gd name="T0" fmla="*/ 0 w 2"/>
                    <a:gd name="T1" fmla="*/ 0 h 1"/>
                    <a:gd name="T2" fmla="*/ 1 w 2"/>
                    <a:gd name="T3" fmla="*/ 0 h 1"/>
                    <a:gd name="T4" fmla="*/ 2 w 2"/>
                    <a:gd name="T5" fmla="*/ 0 h 1"/>
                    <a:gd name="T6" fmla="*/ 2 w 2"/>
                    <a:gd name="T7" fmla="*/ 0 h 1"/>
                    <a:gd name="T8" fmla="*/ 2 w 2"/>
                    <a:gd name="T9" fmla="*/ 0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0"/>
                      </a:lnTo>
                      <a:lnTo>
                        <a:pt x="2" y="0"/>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sp>
              <p:nvSpPr>
                <p:cNvPr id="8929" name="Freeform 2187"/>
                <p:cNvSpPr>
                  <a:spLocks/>
                </p:cNvSpPr>
                <p:nvPr/>
              </p:nvSpPr>
              <p:spPr bwMode="auto">
                <a:xfrm>
                  <a:off x="5259" y="2293"/>
                  <a:ext cx="2" cy="1"/>
                </a:xfrm>
                <a:custGeom>
                  <a:avLst/>
                  <a:gdLst>
                    <a:gd name="T0" fmla="*/ 0 w 2"/>
                    <a:gd name="T1" fmla="*/ 0 h 1"/>
                    <a:gd name="T2" fmla="*/ 1 w 2"/>
                    <a:gd name="T3" fmla="*/ 1 h 1"/>
                    <a:gd name="T4" fmla="*/ 2 w 2"/>
                    <a:gd name="T5" fmla="*/ 1 h 1"/>
                    <a:gd name="T6" fmla="*/ 2 w 2"/>
                    <a:gd name="T7" fmla="*/ 1 h 1"/>
                    <a:gd name="T8" fmla="*/ 2 w 2"/>
                    <a:gd name="T9" fmla="*/ 1 h 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 h="1">
                      <a:moveTo>
                        <a:pt x="0" y="0"/>
                      </a:moveTo>
                      <a:lnTo>
                        <a:pt x="1" y="1"/>
                      </a:lnTo>
                      <a:lnTo>
                        <a:pt x="2" y="1"/>
                      </a:lnTo>
                    </a:path>
                  </a:pathLst>
                </a:custGeom>
                <a:noFill/>
                <a:ln w="6350" cmpd="sng">
                  <a:solidFill>
                    <a:schemeClr val="tx1">
                      <a:lumMod val="95000"/>
                      <a:lumOff val="5000"/>
                    </a:schemeClr>
                  </a:solidFill>
                  <a:prstDash val="solid"/>
                  <a:round/>
                  <a:headEnd/>
                  <a:tailEnd/>
                </a:ln>
              </p:spPr>
              <p:txBody>
                <a:bodyPr/>
                <a:lstStyle/>
                <a:p>
                  <a:endParaRPr lang="ja-JP" altLang="en-US">
                    <a:solidFill>
                      <a:srgbClr val="000000"/>
                    </a:solidFill>
                  </a:endParaRPr>
                </a:p>
              </p:txBody>
            </p:sp>
          </p:grpSp>
        </p:grpSp>
      </p:grpSp>
      <p:sp>
        <p:nvSpPr>
          <p:cNvPr id="5039" name="Text Box 142"/>
          <p:cNvSpPr txBox="1">
            <a:spLocks noChangeArrowheads="1"/>
          </p:cNvSpPr>
          <p:nvPr/>
        </p:nvSpPr>
        <p:spPr bwMode="auto">
          <a:xfrm>
            <a:off x="909880" y="59600"/>
            <a:ext cx="6862520" cy="430887"/>
          </a:xfrm>
          <a:prstGeom prst="rect">
            <a:avLst/>
          </a:prstGeom>
          <a:solidFill>
            <a:schemeClr val="bg1"/>
          </a:solidFill>
          <a:ln w="9525">
            <a:noFill/>
            <a:miter lim="800000"/>
            <a:headEnd/>
            <a:tailEnd/>
          </a:ln>
        </p:spPr>
        <p:txBody>
          <a:bodyPr wrap="none" lIns="0" tIns="0" rIns="0" bIns="0">
            <a:spAutoFit/>
          </a:bodyPr>
          <a:lstStyle/>
          <a:p>
            <a:pPr>
              <a:spcBef>
                <a:spcPct val="50000"/>
              </a:spcBef>
            </a:pPr>
            <a:r>
              <a:rPr lang="en-US" altLang="ja-JP" sz="2800" b="1" dirty="0" smtClean="0">
                <a:latin typeface="Calibri" panose="020F0502020204030204" pitchFamily="34" charset="0"/>
              </a:rPr>
              <a:t>Column flow as a function of Reactor pressure</a:t>
            </a:r>
            <a:endParaRPr lang="ja-JP" altLang="en-US" sz="2800" b="1" dirty="0">
              <a:latin typeface="Calibri" panose="020F0502020204030204" pitchFamily="34" charset="0"/>
            </a:endParaRPr>
          </a:p>
        </p:txBody>
      </p:sp>
      <p:sp>
        <p:nvSpPr>
          <p:cNvPr id="5040"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2108740315"/>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838200" y="1905001"/>
            <a:ext cx="7188200" cy="3905833"/>
            <a:chOff x="400050" y="1445959"/>
            <a:chExt cx="5391150" cy="3679074"/>
          </a:xfrm>
        </p:grpSpPr>
        <p:sp>
          <p:nvSpPr>
            <p:cNvPr id="5" name="フローチャート : 論理積ゲート 141"/>
            <p:cNvSpPr/>
            <p:nvPr/>
          </p:nvSpPr>
          <p:spPr>
            <a:xfrm rot="5400000">
              <a:off x="4354594" y="4200299"/>
              <a:ext cx="301756" cy="216089"/>
            </a:xfrm>
            <a:prstGeom prst="flowChartDelay">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7" name="下矢印 17"/>
            <p:cNvSpPr/>
            <p:nvPr/>
          </p:nvSpPr>
          <p:spPr>
            <a:xfrm>
              <a:off x="3962400" y="2743200"/>
              <a:ext cx="141264" cy="499796"/>
            </a:xfrm>
            <a:prstGeom prst="down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8" name="左カーブ矢印 20"/>
            <p:cNvSpPr/>
            <p:nvPr/>
          </p:nvSpPr>
          <p:spPr>
            <a:xfrm>
              <a:off x="5098228" y="2097503"/>
              <a:ext cx="311972" cy="326045"/>
            </a:xfrm>
            <a:prstGeom prst="curvedLeftArrow">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000000"/>
                </a:solidFill>
              </a:endParaRPr>
            </a:p>
          </p:txBody>
        </p:sp>
        <p:cxnSp>
          <p:nvCxnSpPr>
            <p:cNvPr id="9" name="直線コネクタ 26"/>
            <p:cNvCxnSpPr/>
            <p:nvPr/>
          </p:nvCxnSpPr>
          <p:spPr>
            <a:xfrm flipH="1">
              <a:off x="4516094" y="3839410"/>
              <a:ext cx="455" cy="3715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29"/>
            <p:cNvCxnSpPr/>
            <p:nvPr/>
          </p:nvCxnSpPr>
          <p:spPr>
            <a:xfrm flipH="1">
              <a:off x="4545994" y="3839410"/>
              <a:ext cx="455" cy="37155"/>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11" name="テキスト ボックス 34"/>
            <p:cNvSpPr txBox="1"/>
            <p:nvPr/>
          </p:nvSpPr>
          <p:spPr>
            <a:xfrm>
              <a:off x="3048000" y="1981200"/>
              <a:ext cx="1395218" cy="405871"/>
            </a:xfrm>
            <a:prstGeom prst="rect">
              <a:avLst/>
            </a:prstGeom>
            <a:noFill/>
          </p:spPr>
          <p:txBody>
            <a:bodyPr wrap="square" rtlCol="0">
              <a:spAutoFit/>
            </a:bodyPr>
            <a:lstStyle/>
            <a:p>
              <a:r>
                <a:rPr lang="en-US" altLang="ja-JP" sz="1100" dirty="0" smtClean="0">
                  <a:solidFill>
                    <a:srgbClr val="000000"/>
                  </a:solidFill>
                  <a:cs typeface="Arial" panose="020B0604020202020204" pitchFamily="34" charset="0"/>
                </a:rPr>
                <a:t>Rotating </a:t>
              </a:r>
            </a:p>
            <a:p>
              <a:r>
                <a:rPr lang="en-US" altLang="ja-JP" sz="1100" dirty="0" smtClean="0">
                  <a:solidFill>
                    <a:srgbClr val="000000"/>
                  </a:solidFill>
                  <a:cs typeface="Arial" panose="020B0604020202020204" pitchFamily="34" charset="0"/>
                </a:rPr>
                <a:t>knob</a:t>
              </a:r>
              <a:endParaRPr kumimoji="1" lang="ja-JP" altLang="en-US" sz="1100" dirty="0">
                <a:solidFill>
                  <a:srgbClr val="000000"/>
                </a:solidFill>
                <a:cs typeface="Arial" panose="020B0604020202020204" pitchFamily="34" charset="0"/>
              </a:endParaRPr>
            </a:p>
          </p:txBody>
        </p:sp>
        <p:cxnSp>
          <p:nvCxnSpPr>
            <p:cNvPr id="12" name="直線コネクタ 130"/>
            <p:cNvCxnSpPr/>
            <p:nvPr/>
          </p:nvCxnSpPr>
          <p:spPr>
            <a:xfrm>
              <a:off x="4531286" y="3762481"/>
              <a:ext cx="0" cy="40608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フリーフォーム 138"/>
            <p:cNvSpPr/>
            <p:nvPr/>
          </p:nvSpPr>
          <p:spPr>
            <a:xfrm>
              <a:off x="4419729" y="4118729"/>
              <a:ext cx="151667" cy="302802"/>
            </a:xfrm>
            <a:custGeom>
              <a:avLst/>
              <a:gdLst>
                <a:gd name="connsiteX0" fmla="*/ 311944 w 654844"/>
                <a:gd name="connsiteY0" fmla="*/ 0 h 873918"/>
                <a:gd name="connsiteX1" fmla="*/ 654844 w 654844"/>
                <a:gd name="connsiteY1" fmla="*/ 197643 h 873918"/>
                <a:gd name="connsiteX2" fmla="*/ 359569 w 654844"/>
                <a:gd name="connsiteY2" fmla="*/ 873918 h 873918"/>
                <a:gd name="connsiteX3" fmla="*/ 0 w 654844"/>
                <a:gd name="connsiteY3" fmla="*/ 264318 h 873918"/>
                <a:gd name="connsiteX4" fmla="*/ 123825 w 654844"/>
                <a:gd name="connsiteY4" fmla="*/ 104775 h 873918"/>
                <a:gd name="connsiteX0" fmla="*/ 311944 w 654844"/>
                <a:gd name="connsiteY0" fmla="*/ 0 h 864096"/>
                <a:gd name="connsiteX1" fmla="*/ 654844 w 654844"/>
                <a:gd name="connsiteY1" fmla="*/ 197643 h 864096"/>
                <a:gd name="connsiteX2" fmla="*/ 360040 w 654844"/>
                <a:gd name="connsiteY2" fmla="*/ 864096 h 864096"/>
                <a:gd name="connsiteX3" fmla="*/ 0 w 654844"/>
                <a:gd name="connsiteY3" fmla="*/ 264318 h 864096"/>
                <a:gd name="connsiteX4" fmla="*/ 123825 w 654844"/>
                <a:gd name="connsiteY4" fmla="*/ 104775 h 864096"/>
                <a:gd name="connsiteX0" fmla="*/ 311944 w 654844"/>
                <a:gd name="connsiteY0" fmla="*/ 0 h 864096"/>
                <a:gd name="connsiteX1" fmla="*/ 654844 w 654844"/>
                <a:gd name="connsiteY1" fmla="*/ 197643 h 864096"/>
                <a:gd name="connsiteX2" fmla="*/ 360040 w 654844"/>
                <a:gd name="connsiteY2" fmla="*/ 864096 h 864096"/>
                <a:gd name="connsiteX3" fmla="*/ 0 w 654844"/>
                <a:gd name="connsiteY3" fmla="*/ 264318 h 864096"/>
                <a:gd name="connsiteX4" fmla="*/ 123825 w 654844"/>
                <a:gd name="connsiteY4" fmla="*/ 104775 h 864096"/>
                <a:gd name="connsiteX0" fmla="*/ 340998 w 683898"/>
                <a:gd name="connsiteY0" fmla="*/ 0 h 864096"/>
                <a:gd name="connsiteX1" fmla="*/ 683898 w 683898"/>
                <a:gd name="connsiteY1" fmla="*/ 197643 h 864096"/>
                <a:gd name="connsiteX2" fmla="*/ 389094 w 683898"/>
                <a:gd name="connsiteY2" fmla="*/ 864096 h 864096"/>
                <a:gd name="connsiteX3" fmla="*/ 29054 w 683898"/>
                <a:gd name="connsiteY3" fmla="*/ 264318 h 864096"/>
                <a:gd name="connsiteX4" fmla="*/ 152879 w 683898"/>
                <a:gd name="connsiteY4" fmla="*/ 104775 h 864096"/>
                <a:gd name="connsiteX0" fmla="*/ 340998 w 649519"/>
                <a:gd name="connsiteY0" fmla="*/ 0 h 864096"/>
                <a:gd name="connsiteX1" fmla="*/ 649519 w 649519"/>
                <a:gd name="connsiteY1" fmla="*/ 218529 h 864096"/>
                <a:gd name="connsiteX2" fmla="*/ 389094 w 649519"/>
                <a:gd name="connsiteY2" fmla="*/ 864096 h 864096"/>
                <a:gd name="connsiteX3" fmla="*/ 29054 w 649519"/>
                <a:gd name="connsiteY3" fmla="*/ 264318 h 864096"/>
                <a:gd name="connsiteX4" fmla="*/ 152879 w 649519"/>
                <a:gd name="connsiteY4" fmla="*/ 104775 h 864096"/>
                <a:gd name="connsiteX0" fmla="*/ 340998 w 691476"/>
                <a:gd name="connsiteY0" fmla="*/ 0 h 891278"/>
                <a:gd name="connsiteX1" fmla="*/ 649519 w 691476"/>
                <a:gd name="connsiteY1" fmla="*/ 218529 h 891278"/>
                <a:gd name="connsiteX2" fmla="*/ 554642 w 691476"/>
                <a:gd name="connsiteY2" fmla="*/ 651247 h 891278"/>
                <a:gd name="connsiteX3" fmla="*/ 389094 w 691476"/>
                <a:gd name="connsiteY3" fmla="*/ 864096 h 891278"/>
                <a:gd name="connsiteX4" fmla="*/ 29054 w 691476"/>
                <a:gd name="connsiteY4" fmla="*/ 264318 h 891278"/>
                <a:gd name="connsiteX5" fmla="*/ 152879 w 691476"/>
                <a:gd name="connsiteY5" fmla="*/ 104775 h 891278"/>
                <a:gd name="connsiteX0" fmla="*/ 340998 w 643851"/>
                <a:gd name="connsiteY0" fmla="*/ 0 h 891278"/>
                <a:gd name="connsiteX1" fmla="*/ 601894 w 643851"/>
                <a:gd name="connsiteY1" fmla="*/ 228054 h 891278"/>
                <a:gd name="connsiteX2" fmla="*/ 554642 w 643851"/>
                <a:gd name="connsiteY2" fmla="*/ 651247 h 891278"/>
                <a:gd name="connsiteX3" fmla="*/ 389094 w 643851"/>
                <a:gd name="connsiteY3" fmla="*/ 864096 h 891278"/>
                <a:gd name="connsiteX4" fmla="*/ 29054 w 643851"/>
                <a:gd name="connsiteY4" fmla="*/ 264318 h 891278"/>
                <a:gd name="connsiteX5" fmla="*/ 152879 w 643851"/>
                <a:gd name="connsiteY5" fmla="*/ 104775 h 891278"/>
                <a:gd name="connsiteX0" fmla="*/ 340998 w 601894"/>
                <a:gd name="connsiteY0" fmla="*/ 0 h 891278"/>
                <a:gd name="connsiteX1" fmla="*/ 601894 w 601894"/>
                <a:gd name="connsiteY1" fmla="*/ 228054 h 891278"/>
                <a:gd name="connsiteX2" fmla="*/ 554642 w 601894"/>
                <a:gd name="connsiteY2" fmla="*/ 651247 h 891278"/>
                <a:gd name="connsiteX3" fmla="*/ 389094 w 601894"/>
                <a:gd name="connsiteY3" fmla="*/ 864096 h 891278"/>
                <a:gd name="connsiteX4" fmla="*/ 29054 w 601894"/>
                <a:gd name="connsiteY4" fmla="*/ 264318 h 891278"/>
                <a:gd name="connsiteX5" fmla="*/ 152879 w 601894"/>
                <a:gd name="connsiteY5" fmla="*/ 104775 h 891278"/>
                <a:gd name="connsiteX0" fmla="*/ 314040 w 574936"/>
                <a:gd name="connsiteY0" fmla="*/ 0 h 891278"/>
                <a:gd name="connsiteX1" fmla="*/ 574936 w 574936"/>
                <a:gd name="connsiteY1" fmla="*/ 228054 h 891278"/>
                <a:gd name="connsiteX2" fmla="*/ 527684 w 574936"/>
                <a:gd name="connsiteY2" fmla="*/ 651247 h 891278"/>
                <a:gd name="connsiteX3" fmla="*/ 362136 w 574936"/>
                <a:gd name="connsiteY3" fmla="*/ 864096 h 891278"/>
                <a:gd name="connsiteX4" fmla="*/ 173448 w 574936"/>
                <a:gd name="connsiteY4" fmla="*/ 746721 h 891278"/>
                <a:gd name="connsiteX5" fmla="*/ 2096 w 574936"/>
                <a:gd name="connsiteY5" fmla="*/ 264318 h 891278"/>
                <a:gd name="connsiteX6" fmla="*/ 125921 w 574936"/>
                <a:gd name="connsiteY6" fmla="*/ 104775 h 891278"/>
                <a:gd name="connsiteX0" fmla="*/ 314040 w 527684"/>
                <a:gd name="connsiteY0" fmla="*/ 0 h 891278"/>
                <a:gd name="connsiteX1" fmla="*/ 450812 w 527684"/>
                <a:gd name="connsiteY1" fmla="*/ 146975 h 891278"/>
                <a:gd name="connsiteX2" fmla="*/ 527684 w 527684"/>
                <a:gd name="connsiteY2" fmla="*/ 651247 h 891278"/>
                <a:gd name="connsiteX3" fmla="*/ 362136 w 527684"/>
                <a:gd name="connsiteY3" fmla="*/ 864096 h 891278"/>
                <a:gd name="connsiteX4" fmla="*/ 173448 w 527684"/>
                <a:gd name="connsiteY4" fmla="*/ 746721 h 891278"/>
                <a:gd name="connsiteX5" fmla="*/ 2096 w 527684"/>
                <a:gd name="connsiteY5" fmla="*/ 264318 h 891278"/>
                <a:gd name="connsiteX6" fmla="*/ 125921 w 527684"/>
                <a:gd name="connsiteY6" fmla="*/ 104775 h 891278"/>
                <a:gd name="connsiteX0" fmla="*/ 314040 w 456084"/>
                <a:gd name="connsiteY0" fmla="*/ 0 h 891278"/>
                <a:gd name="connsiteX1" fmla="*/ 450812 w 456084"/>
                <a:gd name="connsiteY1" fmla="*/ 146975 h 891278"/>
                <a:gd name="connsiteX2" fmla="*/ 450812 w 456084"/>
                <a:gd name="connsiteY2" fmla="*/ 651031 h 891278"/>
                <a:gd name="connsiteX3" fmla="*/ 362136 w 456084"/>
                <a:gd name="connsiteY3" fmla="*/ 864096 h 891278"/>
                <a:gd name="connsiteX4" fmla="*/ 173448 w 456084"/>
                <a:gd name="connsiteY4" fmla="*/ 746721 h 891278"/>
                <a:gd name="connsiteX5" fmla="*/ 2096 w 456084"/>
                <a:gd name="connsiteY5" fmla="*/ 264318 h 891278"/>
                <a:gd name="connsiteX6" fmla="*/ 125921 w 456084"/>
                <a:gd name="connsiteY6" fmla="*/ 104775 h 891278"/>
                <a:gd name="connsiteX0" fmla="*/ 314040 w 450812"/>
                <a:gd name="connsiteY0" fmla="*/ 0 h 827386"/>
                <a:gd name="connsiteX1" fmla="*/ 450812 w 450812"/>
                <a:gd name="connsiteY1" fmla="*/ 146975 h 827386"/>
                <a:gd name="connsiteX2" fmla="*/ 450812 w 450812"/>
                <a:gd name="connsiteY2" fmla="*/ 651031 h 827386"/>
                <a:gd name="connsiteX3" fmla="*/ 256220 w 450812"/>
                <a:gd name="connsiteY3" fmla="*/ 748308 h 827386"/>
                <a:gd name="connsiteX4" fmla="*/ 173448 w 450812"/>
                <a:gd name="connsiteY4" fmla="*/ 746721 h 827386"/>
                <a:gd name="connsiteX5" fmla="*/ 2096 w 450812"/>
                <a:gd name="connsiteY5" fmla="*/ 264318 h 827386"/>
                <a:gd name="connsiteX6" fmla="*/ 125921 w 450812"/>
                <a:gd name="connsiteY6" fmla="*/ 104775 h 827386"/>
                <a:gd name="connsiteX0" fmla="*/ 314040 w 450812"/>
                <a:gd name="connsiteY0" fmla="*/ 0 h 775490"/>
                <a:gd name="connsiteX1" fmla="*/ 450812 w 450812"/>
                <a:gd name="connsiteY1" fmla="*/ 146975 h 775490"/>
                <a:gd name="connsiteX2" fmla="*/ 450812 w 450812"/>
                <a:gd name="connsiteY2" fmla="*/ 651031 h 775490"/>
                <a:gd name="connsiteX3" fmla="*/ 256220 w 450812"/>
                <a:gd name="connsiteY3" fmla="*/ 748308 h 775490"/>
                <a:gd name="connsiteX4" fmla="*/ 116298 w 450812"/>
                <a:gd name="connsiteY4" fmla="*/ 568127 h 775490"/>
                <a:gd name="connsiteX5" fmla="*/ 2096 w 450812"/>
                <a:gd name="connsiteY5" fmla="*/ 264318 h 775490"/>
                <a:gd name="connsiteX6" fmla="*/ 125921 w 450812"/>
                <a:gd name="connsiteY6" fmla="*/ 104775 h 775490"/>
                <a:gd name="connsiteX0" fmla="*/ 325549 w 462321"/>
                <a:gd name="connsiteY0" fmla="*/ 0 h 775490"/>
                <a:gd name="connsiteX1" fmla="*/ 462321 w 462321"/>
                <a:gd name="connsiteY1" fmla="*/ 146975 h 775490"/>
                <a:gd name="connsiteX2" fmla="*/ 462321 w 462321"/>
                <a:gd name="connsiteY2" fmla="*/ 651031 h 775490"/>
                <a:gd name="connsiteX3" fmla="*/ 267729 w 462321"/>
                <a:gd name="connsiteY3" fmla="*/ 748308 h 775490"/>
                <a:gd name="connsiteX4" fmla="*/ 127807 w 462321"/>
                <a:gd name="connsiteY4" fmla="*/ 568127 h 775490"/>
                <a:gd name="connsiteX5" fmla="*/ 62941 w 462321"/>
                <a:gd name="connsiteY5" fmla="*/ 415511 h 775490"/>
                <a:gd name="connsiteX6" fmla="*/ 13605 w 462321"/>
                <a:gd name="connsiteY6" fmla="*/ 264318 h 775490"/>
                <a:gd name="connsiteX7" fmla="*/ 137430 w 462321"/>
                <a:gd name="connsiteY7" fmla="*/ 104775 h 775490"/>
                <a:gd name="connsiteX0" fmla="*/ 325549 w 462321"/>
                <a:gd name="connsiteY0" fmla="*/ 141057 h 916547"/>
                <a:gd name="connsiteX1" fmla="*/ 462321 w 462321"/>
                <a:gd name="connsiteY1" fmla="*/ 288032 h 916547"/>
                <a:gd name="connsiteX2" fmla="*/ 462321 w 462321"/>
                <a:gd name="connsiteY2" fmla="*/ 792088 h 916547"/>
                <a:gd name="connsiteX3" fmla="*/ 267729 w 462321"/>
                <a:gd name="connsiteY3" fmla="*/ 889365 h 916547"/>
                <a:gd name="connsiteX4" fmla="*/ 127807 w 462321"/>
                <a:gd name="connsiteY4" fmla="*/ 709184 h 916547"/>
                <a:gd name="connsiteX5" fmla="*/ 62941 w 462321"/>
                <a:gd name="connsiteY5" fmla="*/ 556568 h 916547"/>
                <a:gd name="connsiteX6" fmla="*/ 13605 w 462321"/>
                <a:gd name="connsiteY6" fmla="*/ 405375 h 916547"/>
                <a:gd name="connsiteX7" fmla="*/ 30274 w 462321"/>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11138 w 445652"/>
                <a:gd name="connsiteY4" fmla="*/ 709184 h 916547"/>
                <a:gd name="connsiteX5" fmla="*/ 46272 w 445652"/>
                <a:gd name="connsiteY5" fmla="*/ 556568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11138 w 445652"/>
                <a:gd name="connsiteY4" fmla="*/ 709184 h 916547"/>
                <a:gd name="connsiteX5" fmla="*/ 57509 w 445652"/>
                <a:gd name="connsiteY5" fmla="*/ 527547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09898 w 445652"/>
                <a:gd name="connsiteY4" fmla="*/ 688547 h 916547"/>
                <a:gd name="connsiteX5" fmla="*/ 57509 w 445652"/>
                <a:gd name="connsiteY5" fmla="*/ 527547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09898 w 445652"/>
                <a:gd name="connsiteY4" fmla="*/ 688547 h 916547"/>
                <a:gd name="connsiteX5" fmla="*/ 57509 w 445652"/>
                <a:gd name="connsiteY5" fmla="*/ 527547 h 916547"/>
                <a:gd name="connsiteX6" fmla="*/ 13605 w 445652"/>
                <a:gd name="connsiteY6" fmla="*/ 360041 h 916547"/>
                <a:gd name="connsiteX7" fmla="*/ 13605 w 445652"/>
                <a:gd name="connsiteY7" fmla="*/ 0 h 916547"/>
                <a:gd name="connsiteX0" fmla="*/ 295387 w 432159"/>
                <a:gd name="connsiteY0" fmla="*/ 141057 h 916547"/>
                <a:gd name="connsiteX1" fmla="*/ 432159 w 432159"/>
                <a:gd name="connsiteY1" fmla="*/ 288032 h 916547"/>
                <a:gd name="connsiteX2" fmla="*/ 432159 w 432159"/>
                <a:gd name="connsiteY2" fmla="*/ 792088 h 916547"/>
                <a:gd name="connsiteX3" fmla="*/ 237567 w 432159"/>
                <a:gd name="connsiteY3" fmla="*/ 889365 h 916547"/>
                <a:gd name="connsiteX4" fmla="*/ 96405 w 432159"/>
                <a:gd name="connsiteY4" fmla="*/ 688547 h 916547"/>
                <a:gd name="connsiteX5" fmla="*/ 44016 w 432159"/>
                <a:gd name="connsiteY5" fmla="*/ 527547 h 916547"/>
                <a:gd name="connsiteX6" fmla="*/ 13729 w 432159"/>
                <a:gd name="connsiteY6" fmla="*/ 413694 h 916547"/>
                <a:gd name="connsiteX7" fmla="*/ 112 w 432159"/>
                <a:gd name="connsiteY7" fmla="*/ 360041 h 916547"/>
                <a:gd name="connsiteX8" fmla="*/ 112 w 432159"/>
                <a:gd name="connsiteY8" fmla="*/ 0 h 916547"/>
                <a:gd name="connsiteX0" fmla="*/ 295275 w 432047"/>
                <a:gd name="connsiteY0" fmla="*/ 141057 h 916547"/>
                <a:gd name="connsiteX1" fmla="*/ 432047 w 432047"/>
                <a:gd name="connsiteY1" fmla="*/ 288032 h 916547"/>
                <a:gd name="connsiteX2" fmla="*/ 432047 w 432047"/>
                <a:gd name="connsiteY2" fmla="*/ 792088 h 916547"/>
                <a:gd name="connsiteX3" fmla="*/ 237455 w 432047"/>
                <a:gd name="connsiteY3" fmla="*/ 889365 h 916547"/>
                <a:gd name="connsiteX4" fmla="*/ 96293 w 432047"/>
                <a:gd name="connsiteY4" fmla="*/ 688547 h 916547"/>
                <a:gd name="connsiteX5" fmla="*/ 43904 w 432047"/>
                <a:gd name="connsiteY5" fmla="*/ 527547 h 916547"/>
                <a:gd name="connsiteX6" fmla="*/ 13617 w 432047"/>
                <a:gd name="connsiteY6" fmla="*/ 413694 h 916547"/>
                <a:gd name="connsiteX7" fmla="*/ 14288 w 432047"/>
                <a:gd name="connsiteY7" fmla="*/ 350516 h 916547"/>
                <a:gd name="connsiteX8" fmla="*/ 0 w 432047"/>
                <a:gd name="connsiteY8" fmla="*/ 0 h 916547"/>
                <a:gd name="connsiteX0" fmla="*/ 286594 w 423366"/>
                <a:gd name="connsiteY0" fmla="*/ 155345 h 930835"/>
                <a:gd name="connsiteX1" fmla="*/ 423366 w 423366"/>
                <a:gd name="connsiteY1" fmla="*/ 302320 h 930835"/>
                <a:gd name="connsiteX2" fmla="*/ 423366 w 423366"/>
                <a:gd name="connsiteY2" fmla="*/ 806376 h 930835"/>
                <a:gd name="connsiteX3" fmla="*/ 228774 w 423366"/>
                <a:gd name="connsiteY3" fmla="*/ 903653 h 930835"/>
                <a:gd name="connsiteX4" fmla="*/ 87612 w 423366"/>
                <a:gd name="connsiteY4" fmla="*/ 702835 h 930835"/>
                <a:gd name="connsiteX5" fmla="*/ 35223 w 423366"/>
                <a:gd name="connsiteY5" fmla="*/ 541835 h 930835"/>
                <a:gd name="connsiteX6" fmla="*/ 4936 w 423366"/>
                <a:gd name="connsiteY6" fmla="*/ 427982 h 930835"/>
                <a:gd name="connsiteX7" fmla="*/ 5607 w 423366"/>
                <a:gd name="connsiteY7" fmla="*/ 364804 h 930835"/>
                <a:gd name="connsiteX8" fmla="*/ 7987 w 423366"/>
                <a:gd name="connsiteY8" fmla="*/ 0 h 930835"/>
                <a:gd name="connsiteX0" fmla="*/ 286594 w 423366"/>
                <a:gd name="connsiteY0" fmla="*/ 155345 h 932869"/>
                <a:gd name="connsiteX1" fmla="*/ 423366 w 423366"/>
                <a:gd name="connsiteY1" fmla="*/ 302320 h 932869"/>
                <a:gd name="connsiteX2" fmla="*/ 423366 w 423366"/>
                <a:gd name="connsiteY2" fmla="*/ 806376 h 932869"/>
                <a:gd name="connsiteX3" fmla="*/ 224012 w 423366"/>
                <a:gd name="connsiteY3" fmla="*/ 905687 h 932869"/>
                <a:gd name="connsiteX4" fmla="*/ 87612 w 423366"/>
                <a:gd name="connsiteY4" fmla="*/ 702835 h 932869"/>
                <a:gd name="connsiteX5" fmla="*/ 35223 w 423366"/>
                <a:gd name="connsiteY5" fmla="*/ 541835 h 932869"/>
                <a:gd name="connsiteX6" fmla="*/ 4936 w 423366"/>
                <a:gd name="connsiteY6" fmla="*/ 427982 h 932869"/>
                <a:gd name="connsiteX7" fmla="*/ 5607 w 423366"/>
                <a:gd name="connsiteY7" fmla="*/ 364804 h 932869"/>
                <a:gd name="connsiteX8" fmla="*/ 7987 w 423366"/>
                <a:gd name="connsiteY8" fmla="*/ 0 h 932869"/>
                <a:gd name="connsiteX0" fmla="*/ 286594 w 423366"/>
                <a:gd name="connsiteY0" fmla="*/ 155345 h 932869"/>
                <a:gd name="connsiteX1" fmla="*/ 423366 w 423366"/>
                <a:gd name="connsiteY1" fmla="*/ 302320 h 932869"/>
                <a:gd name="connsiteX2" fmla="*/ 423366 w 423366"/>
                <a:gd name="connsiteY2" fmla="*/ 806376 h 932869"/>
                <a:gd name="connsiteX3" fmla="*/ 224012 w 423366"/>
                <a:gd name="connsiteY3" fmla="*/ 905687 h 932869"/>
                <a:gd name="connsiteX4" fmla="*/ 87612 w 423366"/>
                <a:gd name="connsiteY4" fmla="*/ 702835 h 932869"/>
                <a:gd name="connsiteX5" fmla="*/ 35223 w 423366"/>
                <a:gd name="connsiteY5" fmla="*/ 541835 h 932869"/>
                <a:gd name="connsiteX6" fmla="*/ 4936 w 423366"/>
                <a:gd name="connsiteY6" fmla="*/ 427982 h 932869"/>
                <a:gd name="connsiteX7" fmla="*/ 5607 w 423366"/>
                <a:gd name="connsiteY7" fmla="*/ 364804 h 932869"/>
                <a:gd name="connsiteX8" fmla="*/ 7987 w 423366"/>
                <a:gd name="connsiteY8" fmla="*/ 0 h 932869"/>
                <a:gd name="connsiteX0" fmla="*/ 367647 w 504419"/>
                <a:gd name="connsiteY0" fmla="*/ 155345 h 932869"/>
                <a:gd name="connsiteX1" fmla="*/ 504419 w 504419"/>
                <a:gd name="connsiteY1" fmla="*/ 302320 h 932869"/>
                <a:gd name="connsiteX2" fmla="*/ 504419 w 504419"/>
                <a:gd name="connsiteY2" fmla="*/ 806376 h 932869"/>
                <a:gd name="connsiteX3" fmla="*/ 305065 w 504419"/>
                <a:gd name="connsiteY3" fmla="*/ 905687 h 932869"/>
                <a:gd name="connsiteX4" fmla="*/ 168665 w 504419"/>
                <a:gd name="connsiteY4" fmla="*/ 702835 h 932869"/>
                <a:gd name="connsiteX5" fmla="*/ 116276 w 504419"/>
                <a:gd name="connsiteY5" fmla="*/ 541835 h 932869"/>
                <a:gd name="connsiteX6" fmla="*/ 4936 w 504419"/>
                <a:gd name="connsiteY6" fmla="*/ 453480 h 932869"/>
                <a:gd name="connsiteX7" fmla="*/ 86660 w 504419"/>
                <a:gd name="connsiteY7" fmla="*/ 364804 h 932869"/>
                <a:gd name="connsiteX8" fmla="*/ 89040 w 504419"/>
                <a:gd name="connsiteY8" fmla="*/ 0 h 932869"/>
                <a:gd name="connsiteX0" fmla="*/ 381267 w 518039"/>
                <a:gd name="connsiteY0" fmla="*/ 155345 h 932869"/>
                <a:gd name="connsiteX1" fmla="*/ 518039 w 518039"/>
                <a:gd name="connsiteY1" fmla="*/ 302320 h 932869"/>
                <a:gd name="connsiteX2" fmla="*/ 518039 w 518039"/>
                <a:gd name="connsiteY2" fmla="*/ 806376 h 932869"/>
                <a:gd name="connsiteX3" fmla="*/ 318685 w 518039"/>
                <a:gd name="connsiteY3" fmla="*/ 905687 h 932869"/>
                <a:gd name="connsiteX4" fmla="*/ 182285 w 518039"/>
                <a:gd name="connsiteY4" fmla="*/ 702835 h 932869"/>
                <a:gd name="connsiteX5" fmla="*/ 129896 w 518039"/>
                <a:gd name="connsiteY5" fmla="*/ 541835 h 932869"/>
                <a:gd name="connsiteX6" fmla="*/ 18556 w 518039"/>
                <a:gd name="connsiteY6" fmla="*/ 453480 h 932869"/>
                <a:gd name="connsiteX7" fmla="*/ 18557 w 518039"/>
                <a:gd name="connsiteY7" fmla="*/ 381472 h 932869"/>
                <a:gd name="connsiteX8" fmla="*/ 102660 w 518039"/>
                <a:gd name="connsiteY8" fmla="*/ 0 h 932869"/>
                <a:gd name="connsiteX0" fmla="*/ 381267 w 518039"/>
                <a:gd name="connsiteY0" fmla="*/ 133913 h 911437"/>
                <a:gd name="connsiteX1" fmla="*/ 518039 w 518039"/>
                <a:gd name="connsiteY1" fmla="*/ 280888 h 911437"/>
                <a:gd name="connsiteX2" fmla="*/ 518039 w 518039"/>
                <a:gd name="connsiteY2" fmla="*/ 784944 h 911437"/>
                <a:gd name="connsiteX3" fmla="*/ 318685 w 518039"/>
                <a:gd name="connsiteY3" fmla="*/ 884255 h 911437"/>
                <a:gd name="connsiteX4" fmla="*/ 182285 w 518039"/>
                <a:gd name="connsiteY4" fmla="*/ 681403 h 911437"/>
                <a:gd name="connsiteX5" fmla="*/ 129896 w 518039"/>
                <a:gd name="connsiteY5" fmla="*/ 520403 h 911437"/>
                <a:gd name="connsiteX6" fmla="*/ 18556 w 518039"/>
                <a:gd name="connsiteY6" fmla="*/ 432048 h 911437"/>
                <a:gd name="connsiteX7" fmla="*/ 18557 w 518039"/>
                <a:gd name="connsiteY7" fmla="*/ 360040 h 911437"/>
                <a:gd name="connsiteX8" fmla="*/ 18557 w 51803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76415 w 512169"/>
                <a:gd name="connsiteY4" fmla="*/ 681403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76415 w 512169"/>
                <a:gd name="connsiteY4" fmla="*/ 681403 h 911437"/>
                <a:gd name="connsiteX5" fmla="*/ 164919 w 512169"/>
                <a:gd name="connsiteY5" fmla="*/ 792088 h 911437"/>
                <a:gd name="connsiteX6" fmla="*/ 88803 w 512169"/>
                <a:gd name="connsiteY6" fmla="*/ 648072 h 911437"/>
                <a:gd name="connsiteX7" fmla="*/ 12686 w 512169"/>
                <a:gd name="connsiteY7" fmla="*/ 432048 h 911437"/>
                <a:gd name="connsiteX8" fmla="*/ 12687 w 512169"/>
                <a:gd name="connsiteY8" fmla="*/ 360040 h 911437"/>
                <a:gd name="connsiteX9" fmla="*/ 12687 w 512169"/>
                <a:gd name="connsiteY9" fmla="*/ 0 h 911437"/>
                <a:gd name="connsiteX0" fmla="*/ 375397 w 512169"/>
                <a:gd name="connsiteY0" fmla="*/ 133913 h 944761"/>
                <a:gd name="connsiteX1" fmla="*/ 512169 w 512169"/>
                <a:gd name="connsiteY1" fmla="*/ 280888 h 944761"/>
                <a:gd name="connsiteX2" fmla="*/ 512169 w 512169"/>
                <a:gd name="connsiteY2" fmla="*/ 784944 h 944761"/>
                <a:gd name="connsiteX3" fmla="*/ 312815 w 512169"/>
                <a:gd name="connsiteY3" fmla="*/ 884255 h 944761"/>
                <a:gd name="connsiteX4" fmla="*/ 241035 w 512169"/>
                <a:gd name="connsiteY4" fmla="*/ 864096 h 944761"/>
                <a:gd name="connsiteX5" fmla="*/ 164919 w 512169"/>
                <a:gd name="connsiteY5" fmla="*/ 792088 h 944761"/>
                <a:gd name="connsiteX6" fmla="*/ 88803 w 512169"/>
                <a:gd name="connsiteY6" fmla="*/ 648072 h 944761"/>
                <a:gd name="connsiteX7" fmla="*/ 12686 w 512169"/>
                <a:gd name="connsiteY7" fmla="*/ 432048 h 944761"/>
                <a:gd name="connsiteX8" fmla="*/ 12687 w 512169"/>
                <a:gd name="connsiteY8" fmla="*/ 360040 h 944761"/>
                <a:gd name="connsiteX9" fmla="*/ 12687 w 512169"/>
                <a:gd name="connsiteY9" fmla="*/ 0 h 944761"/>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414 w 512186"/>
                <a:gd name="connsiteY0" fmla="*/ 133913 h 911437"/>
                <a:gd name="connsiteX1" fmla="*/ 512186 w 512186"/>
                <a:gd name="connsiteY1" fmla="*/ 280888 h 911437"/>
                <a:gd name="connsiteX2" fmla="*/ 512186 w 512186"/>
                <a:gd name="connsiteY2" fmla="*/ 784944 h 911437"/>
                <a:gd name="connsiteX3" fmla="*/ 312832 w 512186"/>
                <a:gd name="connsiteY3" fmla="*/ 884255 h 911437"/>
                <a:gd name="connsiteX4" fmla="*/ 164936 w 512186"/>
                <a:gd name="connsiteY4" fmla="*/ 792088 h 911437"/>
                <a:gd name="connsiteX5" fmla="*/ 88820 w 512186"/>
                <a:gd name="connsiteY5" fmla="*/ 648072 h 911437"/>
                <a:gd name="connsiteX6" fmla="*/ 12703 w 512186"/>
                <a:gd name="connsiteY6" fmla="*/ 432048 h 911437"/>
                <a:gd name="connsiteX7" fmla="*/ 12705 w 512186"/>
                <a:gd name="connsiteY7" fmla="*/ 432048 h 911437"/>
                <a:gd name="connsiteX8" fmla="*/ 12704 w 512186"/>
                <a:gd name="connsiteY8" fmla="*/ 360040 h 911437"/>
                <a:gd name="connsiteX9" fmla="*/ 12704 w 512186"/>
                <a:gd name="connsiteY9"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0 h 911437"/>
                <a:gd name="connsiteX0" fmla="*/ 375395 w 512167"/>
                <a:gd name="connsiteY0" fmla="*/ 133913 h 911437"/>
                <a:gd name="connsiteX1" fmla="*/ 512167 w 512167"/>
                <a:gd name="connsiteY1" fmla="*/ 280888 h 911437"/>
                <a:gd name="connsiteX2" fmla="*/ 512167 w 512167"/>
                <a:gd name="connsiteY2" fmla="*/ 784944 h 911437"/>
                <a:gd name="connsiteX3" fmla="*/ 312813 w 512167"/>
                <a:gd name="connsiteY3" fmla="*/ 884255 h 911437"/>
                <a:gd name="connsiteX4" fmla="*/ 164917 w 512167"/>
                <a:gd name="connsiteY4" fmla="*/ 792088 h 911437"/>
                <a:gd name="connsiteX5" fmla="*/ 88801 w 512167"/>
                <a:gd name="connsiteY5" fmla="*/ 648072 h 911437"/>
                <a:gd name="connsiteX6" fmla="*/ 12686 w 512167"/>
                <a:gd name="connsiteY6" fmla="*/ 504056 h 911437"/>
                <a:gd name="connsiteX7" fmla="*/ 12684 w 512167"/>
                <a:gd name="connsiteY7" fmla="*/ 432048 h 911437"/>
                <a:gd name="connsiteX8" fmla="*/ 12685 w 512167"/>
                <a:gd name="connsiteY8"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1 w 512604"/>
                <a:gd name="connsiteY7" fmla="*/ 506686 h 911437"/>
                <a:gd name="connsiteX8" fmla="*/ 13121 w 512604"/>
                <a:gd name="connsiteY8" fmla="*/ 432048 h 911437"/>
                <a:gd name="connsiteX9" fmla="*/ 13122 w 512604"/>
                <a:gd name="connsiteY9" fmla="*/ 0 h 911437"/>
                <a:gd name="connsiteX0" fmla="*/ 375832 w 512604"/>
                <a:gd name="connsiteY0" fmla="*/ 133913 h 920615"/>
                <a:gd name="connsiteX1" fmla="*/ 512604 w 512604"/>
                <a:gd name="connsiteY1" fmla="*/ 280888 h 920615"/>
                <a:gd name="connsiteX2" fmla="*/ 512604 w 512604"/>
                <a:gd name="connsiteY2" fmla="*/ 784944 h 920615"/>
                <a:gd name="connsiteX3" fmla="*/ 313250 w 512604"/>
                <a:gd name="connsiteY3" fmla="*/ 893433 h 920615"/>
                <a:gd name="connsiteX4" fmla="*/ 165354 w 512604"/>
                <a:gd name="connsiteY4" fmla="*/ 792088 h 920615"/>
                <a:gd name="connsiteX5" fmla="*/ 89238 w 512604"/>
                <a:gd name="connsiteY5" fmla="*/ 648072 h 920615"/>
                <a:gd name="connsiteX6" fmla="*/ 13123 w 512604"/>
                <a:gd name="connsiteY6" fmla="*/ 504056 h 920615"/>
                <a:gd name="connsiteX7" fmla="*/ 15431 w 512604"/>
                <a:gd name="connsiteY7" fmla="*/ 506686 h 920615"/>
                <a:gd name="connsiteX8" fmla="*/ 13121 w 512604"/>
                <a:gd name="connsiteY8" fmla="*/ 432048 h 920615"/>
                <a:gd name="connsiteX9" fmla="*/ 13122 w 512604"/>
                <a:gd name="connsiteY9" fmla="*/ 0 h 920615"/>
                <a:gd name="connsiteX0" fmla="*/ 375832 w 512604"/>
                <a:gd name="connsiteY0" fmla="*/ 133913 h 920615"/>
                <a:gd name="connsiteX1" fmla="*/ 512604 w 512604"/>
                <a:gd name="connsiteY1" fmla="*/ 280888 h 920615"/>
                <a:gd name="connsiteX2" fmla="*/ 512604 w 512604"/>
                <a:gd name="connsiteY2" fmla="*/ 784944 h 920615"/>
                <a:gd name="connsiteX3" fmla="*/ 313250 w 512604"/>
                <a:gd name="connsiteY3" fmla="*/ 893433 h 920615"/>
                <a:gd name="connsiteX4" fmla="*/ 165354 w 512604"/>
                <a:gd name="connsiteY4" fmla="*/ 792088 h 920615"/>
                <a:gd name="connsiteX5" fmla="*/ 89238 w 512604"/>
                <a:gd name="connsiteY5" fmla="*/ 648072 h 920615"/>
                <a:gd name="connsiteX6" fmla="*/ 13123 w 512604"/>
                <a:gd name="connsiteY6" fmla="*/ 504056 h 920615"/>
                <a:gd name="connsiteX7" fmla="*/ 15431 w 512604"/>
                <a:gd name="connsiteY7" fmla="*/ 506686 h 920615"/>
                <a:gd name="connsiteX8" fmla="*/ 13121 w 512604"/>
                <a:gd name="connsiteY8" fmla="*/ 432048 h 920615"/>
                <a:gd name="connsiteX9" fmla="*/ 13122 w 512604"/>
                <a:gd name="connsiteY9" fmla="*/ 0 h 920615"/>
                <a:gd name="connsiteX0" fmla="*/ 375832 w 512604"/>
                <a:gd name="connsiteY0" fmla="*/ 133913 h 899184"/>
                <a:gd name="connsiteX1" fmla="*/ 512604 w 512604"/>
                <a:gd name="connsiteY1" fmla="*/ 280888 h 899184"/>
                <a:gd name="connsiteX2" fmla="*/ 512604 w 512604"/>
                <a:gd name="connsiteY2" fmla="*/ 784944 h 899184"/>
                <a:gd name="connsiteX3" fmla="*/ 313250 w 512604"/>
                <a:gd name="connsiteY3" fmla="*/ 893433 h 899184"/>
                <a:gd name="connsiteX4" fmla="*/ 165354 w 512604"/>
                <a:gd name="connsiteY4" fmla="*/ 792088 h 899184"/>
                <a:gd name="connsiteX5" fmla="*/ 89238 w 512604"/>
                <a:gd name="connsiteY5" fmla="*/ 648072 h 899184"/>
                <a:gd name="connsiteX6" fmla="*/ 13123 w 512604"/>
                <a:gd name="connsiteY6" fmla="*/ 504056 h 899184"/>
                <a:gd name="connsiteX7" fmla="*/ 15431 w 512604"/>
                <a:gd name="connsiteY7" fmla="*/ 506686 h 899184"/>
                <a:gd name="connsiteX8" fmla="*/ 13121 w 512604"/>
                <a:gd name="connsiteY8" fmla="*/ 432048 h 899184"/>
                <a:gd name="connsiteX9" fmla="*/ 13122 w 512604"/>
                <a:gd name="connsiteY9"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6671 w 513443"/>
                <a:gd name="connsiteY0" fmla="*/ 133913 h 899184"/>
                <a:gd name="connsiteX1" fmla="*/ 513443 w 513443"/>
                <a:gd name="connsiteY1" fmla="*/ 280888 h 899184"/>
                <a:gd name="connsiteX2" fmla="*/ 513443 w 513443"/>
                <a:gd name="connsiteY2" fmla="*/ 784944 h 899184"/>
                <a:gd name="connsiteX3" fmla="*/ 314089 w 513443"/>
                <a:gd name="connsiteY3" fmla="*/ 893433 h 899184"/>
                <a:gd name="connsiteX4" fmla="*/ 166193 w 513443"/>
                <a:gd name="connsiteY4" fmla="*/ 792088 h 899184"/>
                <a:gd name="connsiteX5" fmla="*/ 90077 w 513443"/>
                <a:gd name="connsiteY5" fmla="*/ 648072 h 899184"/>
                <a:gd name="connsiteX6" fmla="*/ 13962 w 513443"/>
                <a:gd name="connsiteY6" fmla="*/ 504056 h 899184"/>
                <a:gd name="connsiteX7" fmla="*/ 28959 w 513443"/>
                <a:gd name="connsiteY7" fmla="*/ 485130 h 899184"/>
                <a:gd name="connsiteX8" fmla="*/ 13960 w 513443"/>
                <a:gd name="connsiteY8" fmla="*/ 432048 h 899184"/>
                <a:gd name="connsiteX9" fmla="*/ 13961 w 513443"/>
                <a:gd name="connsiteY9" fmla="*/ 0 h 899184"/>
                <a:gd name="connsiteX0" fmla="*/ 376671 w 513443"/>
                <a:gd name="connsiteY0" fmla="*/ 133913 h 899184"/>
                <a:gd name="connsiteX1" fmla="*/ 513443 w 513443"/>
                <a:gd name="connsiteY1" fmla="*/ 280888 h 899184"/>
                <a:gd name="connsiteX2" fmla="*/ 513443 w 513443"/>
                <a:gd name="connsiteY2" fmla="*/ 784944 h 899184"/>
                <a:gd name="connsiteX3" fmla="*/ 314089 w 513443"/>
                <a:gd name="connsiteY3" fmla="*/ 893433 h 899184"/>
                <a:gd name="connsiteX4" fmla="*/ 166193 w 513443"/>
                <a:gd name="connsiteY4" fmla="*/ 792088 h 899184"/>
                <a:gd name="connsiteX5" fmla="*/ 90077 w 513443"/>
                <a:gd name="connsiteY5" fmla="*/ 648072 h 899184"/>
                <a:gd name="connsiteX6" fmla="*/ 13962 w 513443"/>
                <a:gd name="connsiteY6" fmla="*/ 504056 h 899184"/>
                <a:gd name="connsiteX7" fmla="*/ 13856 w 513443"/>
                <a:gd name="connsiteY7" fmla="*/ 487511 h 899184"/>
                <a:gd name="connsiteX8" fmla="*/ 13960 w 513443"/>
                <a:gd name="connsiteY8" fmla="*/ 432048 h 899184"/>
                <a:gd name="connsiteX9" fmla="*/ 13961 w 513443"/>
                <a:gd name="connsiteY9" fmla="*/ 0 h 89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443" h="899184">
                  <a:moveTo>
                    <a:pt x="376671" y="133913"/>
                  </a:moveTo>
                  <a:lnTo>
                    <a:pt x="513443" y="280888"/>
                  </a:lnTo>
                  <a:lnTo>
                    <a:pt x="513443" y="784944"/>
                  </a:lnTo>
                  <a:cubicBezTo>
                    <a:pt x="477976" y="890951"/>
                    <a:pt x="397969" y="899184"/>
                    <a:pt x="314089" y="893433"/>
                  </a:cubicBezTo>
                  <a:cubicBezTo>
                    <a:pt x="263766" y="880336"/>
                    <a:pt x="203528" y="831452"/>
                    <a:pt x="166193" y="792088"/>
                  </a:cubicBezTo>
                  <a:cubicBezTo>
                    <a:pt x="140821" y="756084"/>
                    <a:pt x="115650" y="686685"/>
                    <a:pt x="90077" y="648072"/>
                  </a:cubicBezTo>
                  <a:cubicBezTo>
                    <a:pt x="64705" y="600067"/>
                    <a:pt x="34200" y="551967"/>
                    <a:pt x="13962" y="504056"/>
                  </a:cubicBezTo>
                  <a:cubicBezTo>
                    <a:pt x="0" y="477296"/>
                    <a:pt x="13856" y="499512"/>
                    <a:pt x="13856" y="487511"/>
                  </a:cubicBezTo>
                  <a:cubicBezTo>
                    <a:pt x="13856" y="475510"/>
                    <a:pt x="12684" y="513300"/>
                    <a:pt x="13960" y="432048"/>
                  </a:cubicBezTo>
                  <a:cubicBezTo>
                    <a:pt x="13575" y="347600"/>
                    <a:pt x="13961" y="90010"/>
                    <a:pt x="13961" y="0"/>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050">
                <a:solidFill>
                  <a:srgbClr val="000000"/>
                </a:solidFill>
              </a:endParaRPr>
            </a:p>
          </p:txBody>
        </p:sp>
        <p:sp>
          <p:nvSpPr>
            <p:cNvPr id="14" name="円/楕円 169"/>
            <p:cNvSpPr/>
            <p:nvPr/>
          </p:nvSpPr>
          <p:spPr>
            <a:xfrm>
              <a:off x="4429713" y="4370442"/>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15" name="円/楕円 170"/>
            <p:cNvSpPr/>
            <p:nvPr/>
          </p:nvSpPr>
          <p:spPr>
            <a:xfrm>
              <a:off x="4458603" y="4388808"/>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16" name="円/楕円 171"/>
            <p:cNvSpPr/>
            <p:nvPr/>
          </p:nvSpPr>
          <p:spPr>
            <a:xfrm>
              <a:off x="4504017" y="4388841"/>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17" name="円/楕円 172"/>
            <p:cNvSpPr/>
            <p:nvPr/>
          </p:nvSpPr>
          <p:spPr>
            <a:xfrm>
              <a:off x="4542009" y="4374217"/>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18" name="円/楕円 173"/>
            <p:cNvSpPr/>
            <p:nvPr/>
          </p:nvSpPr>
          <p:spPr>
            <a:xfrm>
              <a:off x="4510476" y="4360525"/>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19" name="円/楕円 174"/>
            <p:cNvSpPr/>
            <p:nvPr/>
          </p:nvSpPr>
          <p:spPr>
            <a:xfrm>
              <a:off x="4471561" y="4363096"/>
              <a:ext cx="35389" cy="30136"/>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21" name="下矢印 308"/>
            <p:cNvSpPr/>
            <p:nvPr/>
          </p:nvSpPr>
          <p:spPr>
            <a:xfrm>
              <a:off x="4480363" y="4534948"/>
              <a:ext cx="73469" cy="217184"/>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23" name="テキスト ボックス 94"/>
            <p:cNvSpPr txBox="1"/>
            <p:nvPr/>
          </p:nvSpPr>
          <p:spPr>
            <a:xfrm>
              <a:off x="3810000" y="4864116"/>
              <a:ext cx="1107514" cy="260917"/>
            </a:xfrm>
            <a:prstGeom prst="rect">
              <a:avLst/>
            </a:prstGeom>
            <a:noFill/>
          </p:spPr>
          <p:txBody>
            <a:bodyPr wrap="none" rtlCol="0">
              <a:spAutoFit/>
            </a:bodyPr>
            <a:lstStyle/>
            <a:p>
              <a:r>
                <a:rPr lang="en-US" altLang="ja-JP" sz="1200" dirty="0" smtClean="0">
                  <a:solidFill>
                    <a:srgbClr val="000000"/>
                  </a:solidFill>
                  <a:cs typeface="Arial" panose="020B0604020202020204" pitchFamily="34" charset="0"/>
                </a:rPr>
                <a:t>Drop to 1</a:t>
              </a:r>
              <a:r>
                <a:rPr lang="en-US" altLang="ja-JP" sz="1200" baseline="30000" dirty="0" smtClean="0">
                  <a:solidFill>
                    <a:srgbClr val="000000"/>
                  </a:solidFill>
                  <a:cs typeface="Arial" panose="020B0604020202020204" pitchFamily="34" charset="0"/>
                </a:rPr>
                <a:t>st</a:t>
              </a:r>
              <a:r>
                <a:rPr lang="en-US" altLang="ja-JP" sz="1200" dirty="0" smtClean="0">
                  <a:solidFill>
                    <a:srgbClr val="000000"/>
                  </a:solidFill>
                  <a:cs typeface="Arial" panose="020B0604020202020204" pitchFamily="34" charset="0"/>
                </a:rPr>
                <a:t> Reactor</a:t>
              </a:r>
              <a:endParaRPr kumimoji="1" lang="ja-JP" altLang="en-US" sz="1200" dirty="0">
                <a:solidFill>
                  <a:srgbClr val="000000"/>
                </a:solidFill>
                <a:cs typeface="Arial" panose="020B0604020202020204" pitchFamily="34" charset="0"/>
              </a:endParaRPr>
            </a:p>
          </p:txBody>
        </p:sp>
        <p:sp>
          <p:nvSpPr>
            <p:cNvPr id="57" name="正方形/長方形 301"/>
            <p:cNvSpPr/>
            <p:nvPr/>
          </p:nvSpPr>
          <p:spPr>
            <a:xfrm>
              <a:off x="1794201" y="3781479"/>
              <a:ext cx="48072" cy="50913"/>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58" name="正方形/長方形 302"/>
            <p:cNvSpPr/>
            <p:nvPr/>
          </p:nvSpPr>
          <p:spPr>
            <a:xfrm>
              <a:off x="1811258" y="3838477"/>
              <a:ext cx="14726" cy="3755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59" name="二等辺三角形 303"/>
            <p:cNvSpPr/>
            <p:nvPr/>
          </p:nvSpPr>
          <p:spPr>
            <a:xfrm>
              <a:off x="1795920" y="3876034"/>
              <a:ext cx="46385" cy="21466"/>
            </a:xfrm>
            <a:prstGeom prst="triangle">
              <a:avLst>
                <a:gd name="adj" fmla="val 50000"/>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60" name="正方形/長方形 304"/>
            <p:cNvSpPr/>
            <p:nvPr/>
          </p:nvSpPr>
          <p:spPr>
            <a:xfrm>
              <a:off x="1542916" y="3709988"/>
              <a:ext cx="23250" cy="3312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61" name="正方形/長方形 305"/>
            <p:cNvSpPr/>
            <p:nvPr/>
          </p:nvSpPr>
          <p:spPr>
            <a:xfrm>
              <a:off x="2071108" y="3709099"/>
              <a:ext cx="23250" cy="3312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62" name="正方形/長方形 306"/>
            <p:cNvSpPr/>
            <p:nvPr/>
          </p:nvSpPr>
          <p:spPr>
            <a:xfrm>
              <a:off x="1564607" y="3924175"/>
              <a:ext cx="508523" cy="37557"/>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cxnSp>
          <p:nvCxnSpPr>
            <p:cNvPr id="27" name="直線コネクタ 263"/>
            <p:cNvCxnSpPr/>
            <p:nvPr/>
          </p:nvCxnSpPr>
          <p:spPr>
            <a:xfrm flipH="1">
              <a:off x="1804722" y="3840843"/>
              <a:ext cx="390" cy="3785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直線コネクタ 264"/>
            <p:cNvCxnSpPr/>
            <p:nvPr/>
          </p:nvCxnSpPr>
          <p:spPr>
            <a:xfrm flipH="1">
              <a:off x="1830344" y="3840843"/>
              <a:ext cx="390" cy="37856"/>
            </a:xfrm>
            <a:prstGeom prst="line">
              <a:avLst/>
            </a:prstGeom>
            <a:ln w="6350">
              <a:solidFill>
                <a:schemeClr val="tx1"/>
              </a:solidFill>
            </a:ln>
          </p:spPr>
          <p:style>
            <a:lnRef idx="1">
              <a:schemeClr val="accent1"/>
            </a:lnRef>
            <a:fillRef idx="0">
              <a:schemeClr val="accent1"/>
            </a:fillRef>
            <a:effectRef idx="0">
              <a:schemeClr val="accent1"/>
            </a:effectRef>
            <a:fontRef idx="minor">
              <a:schemeClr val="tx1"/>
            </a:fontRef>
          </p:style>
        </p:cxnSp>
        <p:sp>
          <p:nvSpPr>
            <p:cNvPr id="29" name="テキスト ボックス 270"/>
            <p:cNvSpPr txBox="1"/>
            <p:nvPr/>
          </p:nvSpPr>
          <p:spPr>
            <a:xfrm>
              <a:off x="734442" y="2413084"/>
              <a:ext cx="738967" cy="239175"/>
            </a:xfrm>
            <a:prstGeom prst="rect">
              <a:avLst/>
            </a:prstGeom>
            <a:noFill/>
          </p:spPr>
          <p:txBody>
            <a:bodyPr wrap="square" rtlCol="0">
              <a:spAutoFit/>
            </a:bodyPr>
            <a:lstStyle/>
            <a:p>
              <a:r>
                <a:rPr lang="en-US" altLang="ja-JP" sz="1050" dirty="0" smtClean="0">
                  <a:solidFill>
                    <a:srgbClr val="000000"/>
                  </a:solidFill>
                  <a:cs typeface="Arial" panose="020B0604020202020204" pitchFamily="34" charset="0"/>
                </a:rPr>
                <a:t>Spring 1</a:t>
              </a:r>
              <a:endParaRPr kumimoji="1" lang="ja-JP" altLang="en-US" sz="1050" dirty="0">
                <a:solidFill>
                  <a:srgbClr val="000000"/>
                </a:solidFill>
                <a:cs typeface="Arial" panose="020B0604020202020204" pitchFamily="34" charset="0"/>
              </a:endParaRPr>
            </a:p>
          </p:txBody>
        </p:sp>
        <p:cxnSp>
          <p:nvCxnSpPr>
            <p:cNvPr id="30" name="直線コネクタ 276"/>
            <p:cNvCxnSpPr/>
            <p:nvPr/>
          </p:nvCxnSpPr>
          <p:spPr>
            <a:xfrm>
              <a:off x="1817740" y="3762456"/>
              <a:ext cx="0" cy="413747"/>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フリーフォーム 277"/>
            <p:cNvSpPr/>
            <p:nvPr/>
          </p:nvSpPr>
          <p:spPr>
            <a:xfrm>
              <a:off x="1722152" y="4125424"/>
              <a:ext cx="129955" cy="308516"/>
            </a:xfrm>
            <a:custGeom>
              <a:avLst/>
              <a:gdLst>
                <a:gd name="connsiteX0" fmla="*/ 311944 w 654844"/>
                <a:gd name="connsiteY0" fmla="*/ 0 h 873918"/>
                <a:gd name="connsiteX1" fmla="*/ 654844 w 654844"/>
                <a:gd name="connsiteY1" fmla="*/ 197643 h 873918"/>
                <a:gd name="connsiteX2" fmla="*/ 359569 w 654844"/>
                <a:gd name="connsiteY2" fmla="*/ 873918 h 873918"/>
                <a:gd name="connsiteX3" fmla="*/ 0 w 654844"/>
                <a:gd name="connsiteY3" fmla="*/ 264318 h 873918"/>
                <a:gd name="connsiteX4" fmla="*/ 123825 w 654844"/>
                <a:gd name="connsiteY4" fmla="*/ 104775 h 873918"/>
                <a:gd name="connsiteX0" fmla="*/ 311944 w 654844"/>
                <a:gd name="connsiteY0" fmla="*/ 0 h 864096"/>
                <a:gd name="connsiteX1" fmla="*/ 654844 w 654844"/>
                <a:gd name="connsiteY1" fmla="*/ 197643 h 864096"/>
                <a:gd name="connsiteX2" fmla="*/ 360040 w 654844"/>
                <a:gd name="connsiteY2" fmla="*/ 864096 h 864096"/>
                <a:gd name="connsiteX3" fmla="*/ 0 w 654844"/>
                <a:gd name="connsiteY3" fmla="*/ 264318 h 864096"/>
                <a:gd name="connsiteX4" fmla="*/ 123825 w 654844"/>
                <a:gd name="connsiteY4" fmla="*/ 104775 h 864096"/>
                <a:gd name="connsiteX0" fmla="*/ 311944 w 654844"/>
                <a:gd name="connsiteY0" fmla="*/ 0 h 864096"/>
                <a:gd name="connsiteX1" fmla="*/ 654844 w 654844"/>
                <a:gd name="connsiteY1" fmla="*/ 197643 h 864096"/>
                <a:gd name="connsiteX2" fmla="*/ 360040 w 654844"/>
                <a:gd name="connsiteY2" fmla="*/ 864096 h 864096"/>
                <a:gd name="connsiteX3" fmla="*/ 0 w 654844"/>
                <a:gd name="connsiteY3" fmla="*/ 264318 h 864096"/>
                <a:gd name="connsiteX4" fmla="*/ 123825 w 654844"/>
                <a:gd name="connsiteY4" fmla="*/ 104775 h 864096"/>
                <a:gd name="connsiteX0" fmla="*/ 340998 w 683898"/>
                <a:gd name="connsiteY0" fmla="*/ 0 h 864096"/>
                <a:gd name="connsiteX1" fmla="*/ 683898 w 683898"/>
                <a:gd name="connsiteY1" fmla="*/ 197643 h 864096"/>
                <a:gd name="connsiteX2" fmla="*/ 389094 w 683898"/>
                <a:gd name="connsiteY2" fmla="*/ 864096 h 864096"/>
                <a:gd name="connsiteX3" fmla="*/ 29054 w 683898"/>
                <a:gd name="connsiteY3" fmla="*/ 264318 h 864096"/>
                <a:gd name="connsiteX4" fmla="*/ 152879 w 683898"/>
                <a:gd name="connsiteY4" fmla="*/ 104775 h 864096"/>
                <a:gd name="connsiteX0" fmla="*/ 340998 w 649519"/>
                <a:gd name="connsiteY0" fmla="*/ 0 h 864096"/>
                <a:gd name="connsiteX1" fmla="*/ 649519 w 649519"/>
                <a:gd name="connsiteY1" fmla="*/ 218529 h 864096"/>
                <a:gd name="connsiteX2" fmla="*/ 389094 w 649519"/>
                <a:gd name="connsiteY2" fmla="*/ 864096 h 864096"/>
                <a:gd name="connsiteX3" fmla="*/ 29054 w 649519"/>
                <a:gd name="connsiteY3" fmla="*/ 264318 h 864096"/>
                <a:gd name="connsiteX4" fmla="*/ 152879 w 649519"/>
                <a:gd name="connsiteY4" fmla="*/ 104775 h 864096"/>
                <a:gd name="connsiteX0" fmla="*/ 340998 w 691476"/>
                <a:gd name="connsiteY0" fmla="*/ 0 h 891278"/>
                <a:gd name="connsiteX1" fmla="*/ 649519 w 691476"/>
                <a:gd name="connsiteY1" fmla="*/ 218529 h 891278"/>
                <a:gd name="connsiteX2" fmla="*/ 554642 w 691476"/>
                <a:gd name="connsiteY2" fmla="*/ 651247 h 891278"/>
                <a:gd name="connsiteX3" fmla="*/ 389094 w 691476"/>
                <a:gd name="connsiteY3" fmla="*/ 864096 h 891278"/>
                <a:gd name="connsiteX4" fmla="*/ 29054 w 691476"/>
                <a:gd name="connsiteY4" fmla="*/ 264318 h 891278"/>
                <a:gd name="connsiteX5" fmla="*/ 152879 w 691476"/>
                <a:gd name="connsiteY5" fmla="*/ 104775 h 891278"/>
                <a:gd name="connsiteX0" fmla="*/ 340998 w 643851"/>
                <a:gd name="connsiteY0" fmla="*/ 0 h 891278"/>
                <a:gd name="connsiteX1" fmla="*/ 601894 w 643851"/>
                <a:gd name="connsiteY1" fmla="*/ 228054 h 891278"/>
                <a:gd name="connsiteX2" fmla="*/ 554642 w 643851"/>
                <a:gd name="connsiteY2" fmla="*/ 651247 h 891278"/>
                <a:gd name="connsiteX3" fmla="*/ 389094 w 643851"/>
                <a:gd name="connsiteY3" fmla="*/ 864096 h 891278"/>
                <a:gd name="connsiteX4" fmla="*/ 29054 w 643851"/>
                <a:gd name="connsiteY4" fmla="*/ 264318 h 891278"/>
                <a:gd name="connsiteX5" fmla="*/ 152879 w 643851"/>
                <a:gd name="connsiteY5" fmla="*/ 104775 h 891278"/>
                <a:gd name="connsiteX0" fmla="*/ 340998 w 601894"/>
                <a:gd name="connsiteY0" fmla="*/ 0 h 891278"/>
                <a:gd name="connsiteX1" fmla="*/ 601894 w 601894"/>
                <a:gd name="connsiteY1" fmla="*/ 228054 h 891278"/>
                <a:gd name="connsiteX2" fmla="*/ 554642 w 601894"/>
                <a:gd name="connsiteY2" fmla="*/ 651247 h 891278"/>
                <a:gd name="connsiteX3" fmla="*/ 389094 w 601894"/>
                <a:gd name="connsiteY3" fmla="*/ 864096 h 891278"/>
                <a:gd name="connsiteX4" fmla="*/ 29054 w 601894"/>
                <a:gd name="connsiteY4" fmla="*/ 264318 h 891278"/>
                <a:gd name="connsiteX5" fmla="*/ 152879 w 601894"/>
                <a:gd name="connsiteY5" fmla="*/ 104775 h 891278"/>
                <a:gd name="connsiteX0" fmla="*/ 314040 w 574936"/>
                <a:gd name="connsiteY0" fmla="*/ 0 h 891278"/>
                <a:gd name="connsiteX1" fmla="*/ 574936 w 574936"/>
                <a:gd name="connsiteY1" fmla="*/ 228054 h 891278"/>
                <a:gd name="connsiteX2" fmla="*/ 527684 w 574936"/>
                <a:gd name="connsiteY2" fmla="*/ 651247 h 891278"/>
                <a:gd name="connsiteX3" fmla="*/ 362136 w 574936"/>
                <a:gd name="connsiteY3" fmla="*/ 864096 h 891278"/>
                <a:gd name="connsiteX4" fmla="*/ 173448 w 574936"/>
                <a:gd name="connsiteY4" fmla="*/ 746721 h 891278"/>
                <a:gd name="connsiteX5" fmla="*/ 2096 w 574936"/>
                <a:gd name="connsiteY5" fmla="*/ 264318 h 891278"/>
                <a:gd name="connsiteX6" fmla="*/ 125921 w 574936"/>
                <a:gd name="connsiteY6" fmla="*/ 104775 h 891278"/>
                <a:gd name="connsiteX0" fmla="*/ 314040 w 527684"/>
                <a:gd name="connsiteY0" fmla="*/ 0 h 891278"/>
                <a:gd name="connsiteX1" fmla="*/ 450812 w 527684"/>
                <a:gd name="connsiteY1" fmla="*/ 146975 h 891278"/>
                <a:gd name="connsiteX2" fmla="*/ 527684 w 527684"/>
                <a:gd name="connsiteY2" fmla="*/ 651247 h 891278"/>
                <a:gd name="connsiteX3" fmla="*/ 362136 w 527684"/>
                <a:gd name="connsiteY3" fmla="*/ 864096 h 891278"/>
                <a:gd name="connsiteX4" fmla="*/ 173448 w 527684"/>
                <a:gd name="connsiteY4" fmla="*/ 746721 h 891278"/>
                <a:gd name="connsiteX5" fmla="*/ 2096 w 527684"/>
                <a:gd name="connsiteY5" fmla="*/ 264318 h 891278"/>
                <a:gd name="connsiteX6" fmla="*/ 125921 w 527684"/>
                <a:gd name="connsiteY6" fmla="*/ 104775 h 891278"/>
                <a:gd name="connsiteX0" fmla="*/ 314040 w 456084"/>
                <a:gd name="connsiteY0" fmla="*/ 0 h 891278"/>
                <a:gd name="connsiteX1" fmla="*/ 450812 w 456084"/>
                <a:gd name="connsiteY1" fmla="*/ 146975 h 891278"/>
                <a:gd name="connsiteX2" fmla="*/ 450812 w 456084"/>
                <a:gd name="connsiteY2" fmla="*/ 651031 h 891278"/>
                <a:gd name="connsiteX3" fmla="*/ 362136 w 456084"/>
                <a:gd name="connsiteY3" fmla="*/ 864096 h 891278"/>
                <a:gd name="connsiteX4" fmla="*/ 173448 w 456084"/>
                <a:gd name="connsiteY4" fmla="*/ 746721 h 891278"/>
                <a:gd name="connsiteX5" fmla="*/ 2096 w 456084"/>
                <a:gd name="connsiteY5" fmla="*/ 264318 h 891278"/>
                <a:gd name="connsiteX6" fmla="*/ 125921 w 456084"/>
                <a:gd name="connsiteY6" fmla="*/ 104775 h 891278"/>
                <a:gd name="connsiteX0" fmla="*/ 314040 w 450812"/>
                <a:gd name="connsiteY0" fmla="*/ 0 h 827386"/>
                <a:gd name="connsiteX1" fmla="*/ 450812 w 450812"/>
                <a:gd name="connsiteY1" fmla="*/ 146975 h 827386"/>
                <a:gd name="connsiteX2" fmla="*/ 450812 w 450812"/>
                <a:gd name="connsiteY2" fmla="*/ 651031 h 827386"/>
                <a:gd name="connsiteX3" fmla="*/ 256220 w 450812"/>
                <a:gd name="connsiteY3" fmla="*/ 748308 h 827386"/>
                <a:gd name="connsiteX4" fmla="*/ 173448 w 450812"/>
                <a:gd name="connsiteY4" fmla="*/ 746721 h 827386"/>
                <a:gd name="connsiteX5" fmla="*/ 2096 w 450812"/>
                <a:gd name="connsiteY5" fmla="*/ 264318 h 827386"/>
                <a:gd name="connsiteX6" fmla="*/ 125921 w 450812"/>
                <a:gd name="connsiteY6" fmla="*/ 104775 h 827386"/>
                <a:gd name="connsiteX0" fmla="*/ 314040 w 450812"/>
                <a:gd name="connsiteY0" fmla="*/ 0 h 775490"/>
                <a:gd name="connsiteX1" fmla="*/ 450812 w 450812"/>
                <a:gd name="connsiteY1" fmla="*/ 146975 h 775490"/>
                <a:gd name="connsiteX2" fmla="*/ 450812 w 450812"/>
                <a:gd name="connsiteY2" fmla="*/ 651031 h 775490"/>
                <a:gd name="connsiteX3" fmla="*/ 256220 w 450812"/>
                <a:gd name="connsiteY3" fmla="*/ 748308 h 775490"/>
                <a:gd name="connsiteX4" fmla="*/ 116298 w 450812"/>
                <a:gd name="connsiteY4" fmla="*/ 568127 h 775490"/>
                <a:gd name="connsiteX5" fmla="*/ 2096 w 450812"/>
                <a:gd name="connsiteY5" fmla="*/ 264318 h 775490"/>
                <a:gd name="connsiteX6" fmla="*/ 125921 w 450812"/>
                <a:gd name="connsiteY6" fmla="*/ 104775 h 775490"/>
                <a:gd name="connsiteX0" fmla="*/ 325549 w 462321"/>
                <a:gd name="connsiteY0" fmla="*/ 0 h 775490"/>
                <a:gd name="connsiteX1" fmla="*/ 462321 w 462321"/>
                <a:gd name="connsiteY1" fmla="*/ 146975 h 775490"/>
                <a:gd name="connsiteX2" fmla="*/ 462321 w 462321"/>
                <a:gd name="connsiteY2" fmla="*/ 651031 h 775490"/>
                <a:gd name="connsiteX3" fmla="*/ 267729 w 462321"/>
                <a:gd name="connsiteY3" fmla="*/ 748308 h 775490"/>
                <a:gd name="connsiteX4" fmla="*/ 127807 w 462321"/>
                <a:gd name="connsiteY4" fmla="*/ 568127 h 775490"/>
                <a:gd name="connsiteX5" fmla="*/ 62941 w 462321"/>
                <a:gd name="connsiteY5" fmla="*/ 415511 h 775490"/>
                <a:gd name="connsiteX6" fmla="*/ 13605 w 462321"/>
                <a:gd name="connsiteY6" fmla="*/ 264318 h 775490"/>
                <a:gd name="connsiteX7" fmla="*/ 137430 w 462321"/>
                <a:gd name="connsiteY7" fmla="*/ 104775 h 775490"/>
                <a:gd name="connsiteX0" fmla="*/ 325549 w 462321"/>
                <a:gd name="connsiteY0" fmla="*/ 141057 h 916547"/>
                <a:gd name="connsiteX1" fmla="*/ 462321 w 462321"/>
                <a:gd name="connsiteY1" fmla="*/ 288032 h 916547"/>
                <a:gd name="connsiteX2" fmla="*/ 462321 w 462321"/>
                <a:gd name="connsiteY2" fmla="*/ 792088 h 916547"/>
                <a:gd name="connsiteX3" fmla="*/ 267729 w 462321"/>
                <a:gd name="connsiteY3" fmla="*/ 889365 h 916547"/>
                <a:gd name="connsiteX4" fmla="*/ 127807 w 462321"/>
                <a:gd name="connsiteY4" fmla="*/ 709184 h 916547"/>
                <a:gd name="connsiteX5" fmla="*/ 62941 w 462321"/>
                <a:gd name="connsiteY5" fmla="*/ 556568 h 916547"/>
                <a:gd name="connsiteX6" fmla="*/ 13605 w 462321"/>
                <a:gd name="connsiteY6" fmla="*/ 405375 h 916547"/>
                <a:gd name="connsiteX7" fmla="*/ 30274 w 462321"/>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11138 w 445652"/>
                <a:gd name="connsiteY4" fmla="*/ 709184 h 916547"/>
                <a:gd name="connsiteX5" fmla="*/ 46272 w 445652"/>
                <a:gd name="connsiteY5" fmla="*/ 556568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11138 w 445652"/>
                <a:gd name="connsiteY4" fmla="*/ 709184 h 916547"/>
                <a:gd name="connsiteX5" fmla="*/ 57509 w 445652"/>
                <a:gd name="connsiteY5" fmla="*/ 527547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09898 w 445652"/>
                <a:gd name="connsiteY4" fmla="*/ 688547 h 916547"/>
                <a:gd name="connsiteX5" fmla="*/ 57509 w 445652"/>
                <a:gd name="connsiteY5" fmla="*/ 527547 h 916547"/>
                <a:gd name="connsiteX6" fmla="*/ 13605 w 445652"/>
                <a:gd name="connsiteY6" fmla="*/ 360041 h 916547"/>
                <a:gd name="connsiteX7" fmla="*/ 13605 w 445652"/>
                <a:gd name="connsiteY7" fmla="*/ 0 h 916547"/>
                <a:gd name="connsiteX0" fmla="*/ 308880 w 445652"/>
                <a:gd name="connsiteY0" fmla="*/ 141057 h 916547"/>
                <a:gd name="connsiteX1" fmla="*/ 445652 w 445652"/>
                <a:gd name="connsiteY1" fmla="*/ 288032 h 916547"/>
                <a:gd name="connsiteX2" fmla="*/ 445652 w 445652"/>
                <a:gd name="connsiteY2" fmla="*/ 792088 h 916547"/>
                <a:gd name="connsiteX3" fmla="*/ 251060 w 445652"/>
                <a:gd name="connsiteY3" fmla="*/ 889365 h 916547"/>
                <a:gd name="connsiteX4" fmla="*/ 109898 w 445652"/>
                <a:gd name="connsiteY4" fmla="*/ 688547 h 916547"/>
                <a:gd name="connsiteX5" fmla="*/ 57509 w 445652"/>
                <a:gd name="connsiteY5" fmla="*/ 527547 h 916547"/>
                <a:gd name="connsiteX6" fmla="*/ 13605 w 445652"/>
                <a:gd name="connsiteY6" fmla="*/ 360041 h 916547"/>
                <a:gd name="connsiteX7" fmla="*/ 13605 w 445652"/>
                <a:gd name="connsiteY7" fmla="*/ 0 h 916547"/>
                <a:gd name="connsiteX0" fmla="*/ 295387 w 432159"/>
                <a:gd name="connsiteY0" fmla="*/ 141057 h 916547"/>
                <a:gd name="connsiteX1" fmla="*/ 432159 w 432159"/>
                <a:gd name="connsiteY1" fmla="*/ 288032 h 916547"/>
                <a:gd name="connsiteX2" fmla="*/ 432159 w 432159"/>
                <a:gd name="connsiteY2" fmla="*/ 792088 h 916547"/>
                <a:gd name="connsiteX3" fmla="*/ 237567 w 432159"/>
                <a:gd name="connsiteY3" fmla="*/ 889365 h 916547"/>
                <a:gd name="connsiteX4" fmla="*/ 96405 w 432159"/>
                <a:gd name="connsiteY4" fmla="*/ 688547 h 916547"/>
                <a:gd name="connsiteX5" fmla="*/ 44016 w 432159"/>
                <a:gd name="connsiteY5" fmla="*/ 527547 h 916547"/>
                <a:gd name="connsiteX6" fmla="*/ 13729 w 432159"/>
                <a:gd name="connsiteY6" fmla="*/ 413694 h 916547"/>
                <a:gd name="connsiteX7" fmla="*/ 112 w 432159"/>
                <a:gd name="connsiteY7" fmla="*/ 360041 h 916547"/>
                <a:gd name="connsiteX8" fmla="*/ 112 w 432159"/>
                <a:gd name="connsiteY8" fmla="*/ 0 h 916547"/>
                <a:gd name="connsiteX0" fmla="*/ 295275 w 432047"/>
                <a:gd name="connsiteY0" fmla="*/ 141057 h 916547"/>
                <a:gd name="connsiteX1" fmla="*/ 432047 w 432047"/>
                <a:gd name="connsiteY1" fmla="*/ 288032 h 916547"/>
                <a:gd name="connsiteX2" fmla="*/ 432047 w 432047"/>
                <a:gd name="connsiteY2" fmla="*/ 792088 h 916547"/>
                <a:gd name="connsiteX3" fmla="*/ 237455 w 432047"/>
                <a:gd name="connsiteY3" fmla="*/ 889365 h 916547"/>
                <a:gd name="connsiteX4" fmla="*/ 96293 w 432047"/>
                <a:gd name="connsiteY4" fmla="*/ 688547 h 916547"/>
                <a:gd name="connsiteX5" fmla="*/ 43904 w 432047"/>
                <a:gd name="connsiteY5" fmla="*/ 527547 h 916547"/>
                <a:gd name="connsiteX6" fmla="*/ 13617 w 432047"/>
                <a:gd name="connsiteY6" fmla="*/ 413694 h 916547"/>
                <a:gd name="connsiteX7" fmla="*/ 14288 w 432047"/>
                <a:gd name="connsiteY7" fmla="*/ 350516 h 916547"/>
                <a:gd name="connsiteX8" fmla="*/ 0 w 432047"/>
                <a:gd name="connsiteY8" fmla="*/ 0 h 916547"/>
                <a:gd name="connsiteX0" fmla="*/ 286594 w 423366"/>
                <a:gd name="connsiteY0" fmla="*/ 155345 h 930835"/>
                <a:gd name="connsiteX1" fmla="*/ 423366 w 423366"/>
                <a:gd name="connsiteY1" fmla="*/ 302320 h 930835"/>
                <a:gd name="connsiteX2" fmla="*/ 423366 w 423366"/>
                <a:gd name="connsiteY2" fmla="*/ 806376 h 930835"/>
                <a:gd name="connsiteX3" fmla="*/ 228774 w 423366"/>
                <a:gd name="connsiteY3" fmla="*/ 903653 h 930835"/>
                <a:gd name="connsiteX4" fmla="*/ 87612 w 423366"/>
                <a:gd name="connsiteY4" fmla="*/ 702835 h 930835"/>
                <a:gd name="connsiteX5" fmla="*/ 35223 w 423366"/>
                <a:gd name="connsiteY5" fmla="*/ 541835 h 930835"/>
                <a:gd name="connsiteX6" fmla="*/ 4936 w 423366"/>
                <a:gd name="connsiteY6" fmla="*/ 427982 h 930835"/>
                <a:gd name="connsiteX7" fmla="*/ 5607 w 423366"/>
                <a:gd name="connsiteY7" fmla="*/ 364804 h 930835"/>
                <a:gd name="connsiteX8" fmla="*/ 7987 w 423366"/>
                <a:gd name="connsiteY8" fmla="*/ 0 h 930835"/>
                <a:gd name="connsiteX0" fmla="*/ 286594 w 423366"/>
                <a:gd name="connsiteY0" fmla="*/ 155345 h 932869"/>
                <a:gd name="connsiteX1" fmla="*/ 423366 w 423366"/>
                <a:gd name="connsiteY1" fmla="*/ 302320 h 932869"/>
                <a:gd name="connsiteX2" fmla="*/ 423366 w 423366"/>
                <a:gd name="connsiteY2" fmla="*/ 806376 h 932869"/>
                <a:gd name="connsiteX3" fmla="*/ 224012 w 423366"/>
                <a:gd name="connsiteY3" fmla="*/ 905687 h 932869"/>
                <a:gd name="connsiteX4" fmla="*/ 87612 w 423366"/>
                <a:gd name="connsiteY4" fmla="*/ 702835 h 932869"/>
                <a:gd name="connsiteX5" fmla="*/ 35223 w 423366"/>
                <a:gd name="connsiteY5" fmla="*/ 541835 h 932869"/>
                <a:gd name="connsiteX6" fmla="*/ 4936 w 423366"/>
                <a:gd name="connsiteY6" fmla="*/ 427982 h 932869"/>
                <a:gd name="connsiteX7" fmla="*/ 5607 w 423366"/>
                <a:gd name="connsiteY7" fmla="*/ 364804 h 932869"/>
                <a:gd name="connsiteX8" fmla="*/ 7987 w 423366"/>
                <a:gd name="connsiteY8" fmla="*/ 0 h 932869"/>
                <a:gd name="connsiteX0" fmla="*/ 286594 w 423366"/>
                <a:gd name="connsiteY0" fmla="*/ 155345 h 932869"/>
                <a:gd name="connsiteX1" fmla="*/ 423366 w 423366"/>
                <a:gd name="connsiteY1" fmla="*/ 302320 h 932869"/>
                <a:gd name="connsiteX2" fmla="*/ 423366 w 423366"/>
                <a:gd name="connsiteY2" fmla="*/ 806376 h 932869"/>
                <a:gd name="connsiteX3" fmla="*/ 224012 w 423366"/>
                <a:gd name="connsiteY3" fmla="*/ 905687 h 932869"/>
                <a:gd name="connsiteX4" fmla="*/ 87612 w 423366"/>
                <a:gd name="connsiteY4" fmla="*/ 702835 h 932869"/>
                <a:gd name="connsiteX5" fmla="*/ 35223 w 423366"/>
                <a:gd name="connsiteY5" fmla="*/ 541835 h 932869"/>
                <a:gd name="connsiteX6" fmla="*/ 4936 w 423366"/>
                <a:gd name="connsiteY6" fmla="*/ 427982 h 932869"/>
                <a:gd name="connsiteX7" fmla="*/ 5607 w 423366"/>
                <a:gd name="connsiteY7" fmla="*/ 364804 h 932869"/>
                <a:gd name="connsiteX8" fmla="*/ 7987 w 423366"/>
                <a:gd name="connsiteY8" fmla="*/ 0 h 932869"/>
                <a:gd name="connsiteX0" fmla="*/ 367647 w 504419"/>
                <a:gd name="connsiteY0" fmla="*/ 155345 h 932869"/>
                <a:gd name="connsiteX1" fmla="*/ 504419 w 504419"/>
                <a:gd name="connsiteY1" fmla="*/ 302320 h 932869"/>
                <a:gd name="connsiteX2" fmla="*/ 504419 w 504419"/>
                <a:gd name="connsiteY2" fmla="*/ 806376 h 932869"/>
                <a:gd name="connsiteX3" fmla="*/ 305065 w 504419"/>
                <a:gd name="connsiteY3" fmla="*/ 905687 h 932869"/>
                <a:gd name="connsiteX4" fmla="*/ 168665 w 504419"/>
                <a:gd name="connsiteY4" fmla="*/ 702835 h 932869"/>
                <a:gd name="connsiteX5" fmla="*/ 116276 w 504419"/>
                <a:gd name="connsiteY5" fmla="*/ 541835 h 932869"/>
                <a:gd name="connsiteX6" fmla="*/ 4936 w 504419"/>
                <a:gd name="connsiteY6" fmla="*/ 453480 h 932869"/>
                <a:gd name="connsiteX7" fmla="*/ 86660 w 504419"/>
                <a:gd name="connsiteY7" fmla="*/ 364804 h 932869"/>
                <a:gd name="connsiteX8" fmla="*/ 89040 w 504419"/>
                <a:gd name="connsiteY8" fmla="*/ 0 h 932869"/>
                <a:gd name="connsiteX0" fmla="*/ 381267 w 518039"/>
                <a:gd name="connsiteY0" fmla="*/ 155345 h 932869"/>
                <a:gd name="connsiteX1" fmla="*/ 518039 w 518039"/>
                <a:gd name="connsiteY1" fmla="*/ 302320 h 932869"/>
                <a:gd name="connsiteX2" fmla="*/ 518039 w 518039"/>
                <a:gd name="connsiteY2" fmla="*/ 806376 h 932869"/>
                <a:gd name="connsiteX3" fmla="*/ 318685 w 518039"/>
                <a:gd name="connsiteY3" fmla="*/ 905687 h 932869"/>
                <a:gd name="connsiteX4" fmla="*/ 182285 w 518039"/>
                <a:gd name="connsiteY4" fmla="*/ 702835 h 932869"/>
                <a:gd name="connsiteX5" fmla="*/ 129896 w 518039"/>
                <a:gd name="connsiteY5" fmla="*/ 541835 h 932869"/>
                <a:gd name="connsiteX6" fmla="*/ 18556 w 518039"/>
                <a:gd name="connsiteY6" fmla="*/ 453480 h 932869"/>
                <a:gd name="connsiteX7" fmla="*/ 18557 w 518039"/>
                <a:gd name="connsiteY7" fmla="*/ 381472 h 932869"/>
                <a:gd name="connsiteX8" fmla="*/ 102660 w 518039"/>
                <a:gd name="connsiteY8" fmla="*/ 0 h 932869"/>
                <a:gd name="connsiteX0" fmla="*/ 381267 w 518039"/>
                <a:gd name="connsiteY0" fmla="*/ 133913 h 911437"/>
                <a:gd name="connsiteX1" fmla="*/ 518039 w 518039"/>
                <a:gd name="connsiteY1" fmla="*/ 280888 h 911437"/>
                <a:gd name="connsiteX2" fmla="*/ 518039 w 518039"/>
                <a:gd name="connsiteY2" fmla="*/ 784944 h 911437"/>
                <a:gd name="connsiteX3" fmla="*/ 318685 w 518039"/>
                <a:gd name="connsiteY3" fmla="*/ 884255 h 911437"/>
                <a:gd name="connsiteX4" fmla="*/ 182285 w 518039"/>
                <a:gd name="connsiteY4" fmla="*/ 681403 h 911437"/>
                <a:gd name="connsiteX5" fmla="*/ 129896 w 518039"/>
                <a:gd name="connsiteY5" fmla="*/ 520403 h 911437"/>
                <a:gd name="connsiteX6" fmla="*/ 18556 w 518039"/>
                <a:gd name="connsiteY6" fmla="*/ 432048 h 911437"/>
                <a:gd name="connsiteX7" fmla="*/ 18557 w 518039"/>
                <a:gd name="connsiteY7" fmla="*/ 360040 h 911437"/>
                <a:gd name="connsiteX8" fmla="*/ 18557 w 51803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76415 w 512169"/>
                <a:gd name="connsiteY4" fmla="*/ 681403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76415 w 512169"/>
                <a:gd name="connsiteY4" fmla="*/ 681403 h 911437"/>
                <a:gd name="connsiteX5" fmla="*/ 164919 w 512169"/>
                <a:gd name="connsiteY5" fmla="*/ 792088 h 911437"/>
                <a:gd name="connsiteX6" fmla="*/ 88803 w 512169"/>
                <a:gd name="connsiteY6" fmla="*/ 648072 h 911437"/>
                <a:gd name="connsiteX7" fmla="*/ 12686 w 512169"/>
                <a:gd name="connsiteY7" fmla="*/ 432048 h 911437"/>
                <a:gd name="connsiteX8" fmla="*/ 12687 w 512169"/>
                <a:gd name="connsiteY8" fmla="*/ 360040 h 911437"/>
                <a:gd name="connsiteX9" fmla="*/ 12687 w 512169"/>
                <a:gd name="connsiteY9" fmla="*/ 0 h 911437"/>
                <a:gd name="connsiteX0" fmla="*/ 375397 w 512169"/>
                <a:gd name="connsiteY0" fmla="*/ 133913 h 944761"/>
                <a:gd name="connsiteX1" fmla="*/ 512169 w 512169"/>
                <a:gd name="connsiteY1" fmla="*/ 280888 h 944761"/>
                <a:gd name="connsiteX2" fmla="*/ 512169 w 512169"/>
                <a:gd name="connsiteY2" fmla="*/ 784944 h 944761"/>
                <a:gd name="connsiteX3" fmla="*/ 312815 w 512169"/>
                <a:gd name="connsiteY3" fmla="*/ 884255 h 944761"/>
                <a:gd name="connsiteX4" fmla="*/ 241035 w 512169"/>
                <a:gd name="connsiteY4" fmla="*/ 864096 h 944761"/>
                <a:gd name="connsiteX5" fmla="*/ 164919 w 512169"/>
                <a:gd name="connsiteY5" fmla="*/ 792088 h 944761"/>
                <a:gd name="connsiteX6" fmla="*/ 88803 w 512169"/>
                <a:gd name="connsiteY6" fmla="*/ 648072 h 944761"/>
                <a:gd name="connsiteX7" fmla="*/ 12686 w 512169"/>
                <a:gd name="connsiteY7" fmla="*/ 432048 h 944761"/>
                <a:gd name="connsiteX8" fmla="*/ 12687 w 512169"/>
                <a:gd name="connsiteY8" fmla="*/ 360040 h 944761"/>
                <a:gd name="connsiteX9" fmla="*/ 12687 w 512169"/>
                <a:gd name="connsiteY9" fmla="*/ 0 h 944761"/>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414 w 512186"/>
                <a:gd name="connsiteY0" fmla="*/ 133913 h 911437"/>
                <a:gd name="connsiteX1" fmla="*/ 512186 w 512186"/>
                <a:gd name="connsiteY1" fmla="*/ 280888 h 911437"/>
                <a:gd name="connsiteX2" fmla="*/ 512186 w 512186"/>
                <a:gd name="connsiteY2" fmla="*/ 784944 h 911437"/>
                <a:gd name="connsiteX3" fmla="*/ 312832 w 512186"/>
                <a:gd name="connsiteY3" fmla="*/ 884255 h 911437"/>
                <a:gd name="connsiteX4" fmla="*/ 164936 w 512186"/>
                <a:gd name="connsiteY4" fmla="*/ 792088 h 911437"/>
                <a:gd name="connsiteX5" fmla="*/ 88820 w 512186"/>
                <a:gd name="connsiteY5" fmla="*/ 648072 h 911437"/>
                <a:gd name="connsiteX6" fmla="*/ 12703 w 512186"/>
                <a:gd name="connsiteY6" fmla="*/ 432048 h 911437"/>
                <a:gd name="connsiteX7" fmla="*/ 12705 w 512186"/>
                <a:gd name="connsiteY7" fmla="*/ 432048 h 911437"/>
                <a:gd name="connsiteX8" fmla="*/ 12704 w 512186"/>
                <a:gd name="connsiteY8" fmla="*/ 360040 h 911437"/>
                <a:gd name="connsiteX9" fmla="*/ 12704 w 512186"/>
                <a:gd name="connsiteY9"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360040 h 911437"/>
                <a:gd name="connsiteX8" fmla="*/ 12687 w 512169"/>
                <a:gd name="connsiteY8" fmla="*/ 0 h 911437"/>
                <a:gd name="connsiteX0" fmla="*/ 375397 w 512169"/>
                <a:gd name="connsiteY0" fmla="*/ 133913 h 911437"/>
                <a:gd name="connsiteX1" fmla="*/ 512169 w 512169"/>
                <a:gd name="connsiteY1" fmla="*/ 280888 h 911437"/>
                <a:gd name="connsiteX2" fmla="*/ 512169 w 512169"/>
                <a:gd name="connsiteY2" fmla="*/ 784944 h 911437"/>
                <a:gd name="connsiteX3" fmla="*/ 312815 w 512169"/>
                <a:gd name="connsiteY3" fmla="*/ 884255 h 911437"/>
                <a:gd name="connsiteX4" fmla="*/ 164919 w 512169"/>
                <a:gd name="connsiteY4" fmla="*/ 792088 h 911437"/>
                <a:gd name="connsiteX5" fmla="*/ 88803 w 512169"/>
                <a:gd name="connsiteY5" fmla="*/ 648072 h 911437"/>
                <a:gd name="connsiteX6" fmla="*/ 12686 w 512169"/>
                <a:gd name="connsiteY6" fmla="*/ 432048 h 911437"/>
                <a:gd name="connsiteX7" fmla="*/ 12687 w 512169"/>
                <a:gd name="connsiteY7" fmla="*/ 0 h 911437"/>
                <a:gd name="connsiteX0" fmla="*/ 375395 w 512167"/>
                <a:gd name="connsiteY0" fmla="*/ 133913 h 911437"/>
                <a:gd name="connsiteX1" fmla="*/ 512167 w 512167"/>
                <a:gd name="connsiteY1" fmla="*/ 280888 h 911437"/>
                <a:gd name="connsiteX2" fmla="*/ 512167 w 512167"/>
                <a:gd name="connsiteY2" fmla="*/ 784944 h 911437"/>
                <a:gd name="connsiteX3" fmla="*/ 312813 w 512167"/>
                <a:gd name="connsiteY3" fmla="*/ 884255 h 911437"/>
                <a:gd name="connsiteX4" fmla="*/ 164917 w 512167"/>
                <a:gd name="connsiteY4" fmla="*/ 792088 h 911437"/>
                <a:gd name="connsiteX5" fmla="*/ 88801 w 512167"/>
                <a:gd name="connsiteY5" fmla="*/ 648072 h 911437"/>
                <a:gd name="connsiteX6" fmla="*/ 12686 w 512167"/>
                <a:gd name="connsiteY6" fmla="*/ 504056 h 911437"/>
                <a:gd name="connsiteX7" fmla="*/ 12684 w 512167"/>
                <a:gd name="connsiteY7" fmla="*/ 432048 h 911437"/>
                <a:gd name="connsiteX8" fmla="*/ 12685 w 512167"/>
                <a:gd name="connsiteY8"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0 w 512604"/>
                <a:gd name="connsiteY7" fmla="*/ 492399 h 911437"/>
                <a:gd name="connsiteX8" fmla="*/ 13121 w 512604"/>
                <a:gd name="connsiteY8" fmla="*/ 432048 h 911437"/>
                <a:gd name="connsiteX9" fmla="*/ 13122 w 512604"/>
                <a:gd name="connsiteY9" fmla="*/ 0 h 911437"/>
                <a:gd name="connsiteX0" fmla="*/ 375832 w 512604"/>
                <a:gd name="connsiteY0" fmla="*/ 133913 h 911437"/>
                <a:gd name="connsiteX1" fmla="*/ 512604 w 512604"/>
                <a:gd name="connsiteY1" fmla="*/ 280888 h 911437"/>
                <a:gd name="connsiteX2" fmla="*/ 512604 w 512604"/>
                <a:gd name="connsiteY2" fmla="*/ 784944 h 911437"/>
                <a:gd name="connsiteX3" fmla="*/ 313250 w 512604"/>
                <a:gd name="connsiteY3" fmla="*/ 884255 h 911437"/>
                <a:gd name="connsiteX4" fmla="*/ 165354 w 512604"/>
                <a:gd name="connsiteY4" fmla="*/ 792088 h 911437"/>
                <a:gd name="connsiteX5" fmla="*/ 89238 w 512604"/>
                <a:gd name="connsiteY5" fmla="*/ 648072 h 911437"/>
                <a:gd name="connsiteX6" fmla="*/ 13123 w 512604"/>
                <a:gd name="connsiteY6" fmla="*/ 504056 h 911437"/>
                <a:gd name="connsiteX7" fmla="*/ 15431 w 512604"/>
                <a:gd name="connsiteY7" fmla="*/ 506686 h 911437"/>
                <a:gd name="connsiteX8" fmla="*/ 13121 w 512604"/>
                <a:gd name="connsiteY8" fmla="*/ 432048 h 911437"/>
                <a:gd name="connsiteX9" fmla="*/ 13122 w 512604"/>
                <a:gd name="connsiteY9" fmla="*/ 0 h 911437"/>
                <a:gd name="connsiteX0" fmla="*/ 375832 w 512604"/>
                <a:gd name="connsiteY0" fmla="*/ 133913 h 920615"/>
                <a:gd name="connsiteX1" fmla="*/ 512604 w 512604"/>
                <a:gd name="connsiteY1" fmla="*/ 280888 h 920615"/>
                <a:gd name="connsiteX2" fmla="*/ 512604 w 512604"/>
                <a:gd name="connsiteY2" fmla="*/ 784944 h 920615"/>
                <a:gd name="connsiteX3" fmla="*/ 313250 w 512604"/>
                <a:gd name="connsiteY3" fmla="*/ 893433 h 920615"/>
                <a:gd name="connsiteX4" fmla="*/ 165354 w 512604"/>
                <a:gd name="connsiteY4" fmla="*/ 792088 h 920615"/>
                <a:gd name="connsiteX5" fmla="*/ 89238 w 512604"/>
                <a:gd name="connsiteY5" fmla="*/ 648072 h 920615"/>
                <a:gd name="connsiteX6" fmla="*/ 13123 w 512604"/>
                <a:gd name="connsiteY6" fmla="*/ 504056 h 920615"/>
                <a:gd name="connsiteX7" fmla="*/ 15431 w 512604"/>
                <a:gd name="connsiteY7" fmla="*/ 506686 h 920615"/>
                <a:gd name="connsiteX8" fmla="*/ 13121 w 512604"/>
                <a:gd name="connsiteY8" fmla="*/ 432048 h 920615"/>
                <a:gd name="connsiteX9" fmla="*/ 13122 w 512604"/>
                <a:gd name="connsiteY9" fmla="*/ 0 h 920615"/>
                <a:gd name="connsiteX0" fmla="*/ 375832 w 512604"/>
                <a:gd name="connsiteY0" fmla="*/ 133913 h 920615"/>
                <a:gd name="connsiteX1" fmla="*/ 512604 w 512604"/>
                <a:gd name="connsiteY1" fmla="*/ 280888 h 920615"/>
                <a:gd name="connsiteX2" fmla="*/ 512604 w 512604"/>
                <a:gd name="connsiteY2" fmla="*/ 784944 h 920615"/>
                <a:gd name="connsiteX3" fmla="*/ 313250 w 512604"/>
                <a:gd name="connsiteY3" fmla="*/ 893433 h 920615"/>
                <a:gd name="connsiteX4" fmla="*/ 165354 w 512604"/>
                <a:gd name="connsiteY4" fmla="*/ 792088 h 920615"/>
                <a:gd name="connsiteX5" fmla="*/ 89238 w 512604"/>
                <a:gd name="connsiteY5" fmla="*/ 648072 h 920615"/>
                <a:gd name="connsiteX6" fmla="*/ 13123 w 512604"/>
                <a:gd name="connsiteY6" fmla="*/ 504056 h 920615"/>
                <a:gd name="connsiteX7" fmla="*/ 15431 w 512604"/>
                <a:gd name="connsiteY7" fmla="*/ 506686 h 920615"/>
                <a:gd name="connsiteX8" fmla="*/ 13121 w 512604"/>
                <a:gd name="connsiteY8" fmla="*/ 432048 h 920615"/>
                <a:gd name="connsiteX9" fmla="*/ 13122 w 512604"/>
                <a:gd name="connsiteY9" fmla="*/ 0 h 920615"/>
                <a:gd name="connsiteX0" fmla="*/ 375832 w 512604"/>
                <a:gd name="connsiteY0" fmla="*/ 133913 h 899184"/>
                <a:gd name="connsiteX1" fmla="*/ 512604 w 512604"/>
                <a:gd name="connsiteY1" fmla="*/ 280888 h 899184"/>
                <a:gd name="connsiteX2" fmla="*/ 512604 w 512604"/>
                <a:gd name="connsiteY2" fmla="*/ 784944 h 899184"/>
                <a:gd name="connsiteX3" fmla="*/ 313250 w 512604"/>
                <a:gd name="connsiteY3" fmla="*/ 893433 h 899184"/>
                <a:gd name="connsiteX4" fmla="*/ 165354 w 512604"/>
                <a:gd name="connsiteY4" fmla="*/ 792088 h 899184"/>
                <a:gd name="connsiteX5" fmla="*/ 89238 w 512604"/>
                <a:gd name="connsiteY5" fmla="*/ 648072 h 899184"/>
                <a:gd name="connsiteX6" fmla="*/ 13123 w 512604"/>
                <a:gd name="connsiteY6" fmla="*/ 504056 h 899184"/>
                <a:gd name="connsiteX7" fmla="*/ 15431 w 512604"/>
                <a:gd name="connsiteY7" fmla="*/ 506686 h 899184"/>
                <a:gd name="connsiteX8" fmla="*/ 13121 w 512604"/>
                <a:gd name="connsiteY8" fmla="*/ 432048 h 899184"/>
                <a:gd name="connsiteX9" fmla="*/ 13122 w 512604"/>
                <a:gd name="connsiteY9"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5395 w 512167"/>
                <a:gd name="connsiteY0" fmla="*/ 133913 h 899184"/>
                <a:gd name="connsiteX1" fmla="*/ 512167 w 512167"/>
                <a:gd name="connsiteY1" fmla="*/ 280888 h 899184"/>
                <a:gd name="connsiteX2" fmla="*/ 512167 w 512167"/>
                <a:gd name="connsiteY2" fmla="*/ 784944 h 899184"/>
                <a:gd name="connsiteX3" fmla="*/ 312813 w 512167"/>
                <a:gd name="connsiteY3" fmla="*/ 893433 h 899184"/>
                <a:gd name="connsiteX4" fmla="*/ 164917 w 512167"/>
                <a:gd name="connsiteY4" fmla="*/ 792088 h 899184"/>
                <a:gd name="connsiteX5" fmla="*/ 88801 w 512167"/>
                <a:gd name="connsiteY5" fmla="*/ 648072 h 899184"/>
                <a:gd name="connsiteX6" fmla="*/ 12686 w 512167"/>
                <a:gd name="connsiteY6" fmla="*/ 504056 h 899184"/>
                <a:gd name="connsiteX7" fmla="*/ 12684 w 512167"/>
                <a:gd name="connsiteY7" fmla="*/ 432048 h 899184"/>
                <a:gd name="connsiteX8" fmla="*/ 12685 w 512167"/>
                <a:gd name="connsiteY8" fmla="*/ 0 h 899184"/>
                <a:gd name="connsiteX0" fmla="*/ 376671 w 513443"/>
                <a:gd name="connsiteY0" fmla="*/ 133913 h 899184"/>
                <a:gd name="connsiteX1" fmla="*/ 513443 w 513443"/>
                <a:gd name="connsiteY1" fmla="*/ 280888 h 899184"/>
                <a:gd name="connsiteX2" fmla="*/ 513443 w 513443"/>
                <a:gd name="connsiteY2" fmla="*/ 784944 h 899184"/>
                <a:gd name="connsiteX3" fmla="*/ 314089 w 513443"/>
                <a:gd name="connsiteY3" fmla="*/ 893433 h 899184"/>
                <a:gd name="connsiteX4" fmla="*/ 166193 w 513443"/>
                <a:gd name="connsiteY4" fmla="*/ 792088 h 899184"/>
                <a:gd name="connsiteX5" fmla="*/ 90077 w 513443"/>
                <a:gd name="connsiteY5" fmla="*/ 648072 h 899184"/>
                <a:gd name="connsiteX6" fmla="*/ 13962 w 513443"/>
                <a:gd name="connsiteY6" fmla="*/ 504056 h 899184"/>
                <a:gd name="connsiteX7" fmla="*/ 28959 w 513443"/>
                <a:gd name="connsiteY7" fmla="*/ 485130 h 899184"/>
                <a:gd name="connsiteX8" fmla="*/ 13960 w 513443"/>
                <a:gd name="connsiteY8" fmla="*/ 432048 h 899184"/>
                <a:gd name="connsiteX9" fmla="*/ 13961 w 513443"/>
                <a:gd name="connsiteY9" fmla="*/ 0 h 899184"/>
                <a:gd name="connsiteX0" fmla="*/ 376671 w 513443"/>
                <a:gd name="connsiteY0" fmla="*/ 133913 h 899184"/>
                <a:gd name="connsiteX1" fmla="*/ 513443 w 513443"/>
                <a:gd name="connsiteY1" fmla="*/ 280888 h 899184"/>
                <a:gd name="connsiteX2" fmla="*/ 513443 w 513443"/>
                <a:gd name="connsiteY2" fmla="*/ 784944 h 899184"/>
                <a:gd name="connsiteX3" fmla="*/ 314089 w 513443"/>
                <a:gd name="connsiteY3" fmla="*/ 893433 h 899184"/>
                <a:gd name="connsiteX4" fmla="*/ 166193 w 513443"/>
                <a:gd name="connsiteY4" fmla="*/ 792088 h 899184"/>
                <a:gd name="connsiteX5" fmla="*/ 90077 w 513443"/>
                <a:gd name="connsiteY5" fmla="*/ 648072 h 899184"/>
                <a:gd name="connsiteX6" fmla="*/ 13962 w 513443"/>
                <a:gd name="connsiteY6" fmla="*/ 504056 h 899184"/>
                <a:gd name="connsiteX7" fmla="*/ 13856 w 513443"/>
                <a:gd name="connsiteY7" fmla="*/ 487511 h 899184"/>
                <a:gd name="connsiteX8" fmla="*/ 13960 w 513443"/>
                <a:gd name="connsiteY8" fmla="*/ 432048 h 899184"/>
                <a:gd name="connsiteX9" fmla="*/ 13961 w 513443"/>
                <a:gd name="connsiteY9" fmla="*/ 0 h 89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3443" h="899184">
                  <a:moveTo>
                    <a:pt x="376671" y="133913"/>
                  </a:moveTo>
                  <a:lnTo>
                    <a:pt x="513443" y="280888"/>
                  </a:lnTo>
                  <a:lnTo>
                    <a:pt x="513443" y="784944"/>
                  </a:lnTo>
                  <a:cubicBezTo>
                    <a:pt x="477976" y="890951"/>
                    <a:pt x="397969" y="899184"/>
                    <a:pt x="314089" y="893433"/>
                  </a:cubicBezTo>
                  <a:cubicBezTo>
                    <a:pt x="263766" y="880336"/>
                    <a:pt x="203528" y="831452"/>
                    <a:pt x="166193" y="792088"/>
                  </a:cubicBezTo>
                  <a:cubicBezTo>
                    <a:pt x="140821" y="756084"/>
                    <a:pt x="115650" y="686685"/>
                    <a:pt x="90077" y="648072"/>
                  </a:cubicBezTo>
                  <a:cubicBezTo>
                    <a:pt x="64705" y="600067"/>
                    <a:pt x="34200" y="551967"/>
                    <a:pt x="13962" y="504056"/>
                  </a:cubicBezTo>
                  <a:cubicBezTo>
                    <a:pt x="0" y="477296"/>
                    <a:pt x="13856" y="499512"/>
                    <a:pt x="13856" y="487511"/>
                  </a:cubicBezTo>
                  <a:cubicBezTo>
                    <a:pt x="13856" y="475510"/>
                    <a:pt x="12684" y="513300"/>
                    <a:pt x="13960" y="432048"/>
                  </a:cubicBezTo>
                  <a:cubicBezTo>
                    <a:pt x="13575" y="347600"/>
                    <a:pt x="13961" y="90010"/>
                    <a:pt x="13961" y="0"/>
                  </a:cubicBezTo>
                </a:path>
              </a:pathLst>
            </a:cu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sz="1050">
                <a:solidFill>
                  <a:srgbClr val="000000"/>
                </a:solidFill>
              </a:endParaRPr>
            </a:p>
          </p:txBody>
        </p:sp>
        <p:cxnSp>
          <p:nvCxnSpPr>
            <p:cNvPr id="32" name="直線矢印コネクタ 278"/>
            <p:cNvCxnSpPr/>
            <p:nvPr/>
          </p:nvCxnSpPr>
          <p:spPr>
            <a:xfrm flipH="1" flipV="1">
              <a:off x="1890584" y="4235573"/>
              <a:ext cx="273797" cy="88753"/>
            </a:xfrm>
            <a:prstGeom prst="straightConnector1">
              <a:avLst/>
            </a:prstGeom>
            <a:ln w="127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3" name="直線矢印コネクタ 279"/>
            <p:cNvCxnSpPr/>
            <p:nvPr/>
          </p:nvCxnSpPr>
          <p:spPr>
            <a:xfrm>
              <a:off x="1327772" y="2538547"/>
              <a:ext cx="428195" cy="1"/>
            </a:xfrm>
            <a:prstGeom prst="straightConnector1">
              <a:avLst/>
            </a:prstGeom>
            <a:ln w="12700">
              <a:solidFill>
                <a:srgbClr val="003300"/>
              </a:solidFill>
              <a:prstDash val="sysDash"/>
              <a:tailEnd type="arrow"/>
            </a:ln>
          </p:spPr>
          <p:style>
            <a:lnRef idx="1">
              <a:schemeClr val="accent1"/>
            </a:lnRef>
            <a:fillRef idx="0">
              <a:schemeClr val="accent1"/>
            </a:fillRef>
            <a:effectRef idx="0">
              <a:schemeClr val="accent1"/>
            </a:effectRef>
            <a:fontRef idx="minor">
              <a:schemeClr val="tx1"/>
            </a:fontRef>
          </p:style>
        </p:cxnSp>
        <p:cxnSp>
          <p:nvCxnSpPr>
            <p:cNvPr id="34" name="直線矢印コネクタ 280"/>
            <p:cNvCxnSpPr/>
            <p:nvPr/>
          </p:nvCxnSpPr>
          <p:spPr>
            <a:xfrm>
              <a:off x="1333503" y="3490562"/>
              <a:ext cx="455774" cy="0"/>
            </a:xfrm>
            <a:prstGeom prst="straightConnector1">
              <a:avLst/>
            </a:prstGeom>
            <a:ln w="12700">
              <a:solidFill>
                <a:srgbClr val="003300"/>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35" name="円/楕円 285"/>
            <p:cNvSpPr/>
            <p:nvPr/>
          </p:nvSpPr>
          <p:spPr>
            <a:xfrm>
              <a:off x="1730710" y="4381893"/>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36" name="円/楕円 286"/>
            <p:cNvSpPr/>
            <p:nvPr/>
          </p:nvSpPr>
          <p:spPr>
            <a:xfrm>
              <a:off x="1755462" y="4400608"/>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37" name="円/楕円 287"/>
            <p:cNvSpPr/>
            <p:nvPr/>
          </p:nvSpPr>
          <p:spPr>
            <a:xfrm>
              <a:off x="1794376" y="4400642"/>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38" name="円/楕円 288"/>
            <p:cNvSpPr/>
            <p:nvPr/>
          </p:nvSpPr>
          <p:spPr>
            <a:xfrm>
              <a:off x="1826929" y="4385740"/>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39" name="円/楕円 289"/>
            <p:cNvSpPr/>
            <p:nvPr/>
          </p:nvSpPr>
          <p:spPr>
            <a:xfrm>
              <a:off x="1799911" y="4371794"/>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40" name="円/楕円 290"/>
            <p:cNvSpPr/>
            <p:nvPr/>
          </p:nvSpPr>
          <p:spPr>
            <a:xfrm>
              <a:off x="1766566" y="4374409"/>
              <a:ext cx="30323" cy="30705"/>
            </a:xfrm>
            <a:prstGeom prst="ellipse">
              <a:avLst/>
            </a:prstGeom>
            <a:no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cxnSp>
          <p:nvCxnSpPr>
            <p:cNvPr id="41" name="直線矢印コネクタ 291"/>
            <p:cNvCxnSpPr/>
            <p:nvPr/>
          </p:nvCxnSpPr>
          <p:spPr>
            <a:xfrm flipH="1" flipV="1">
              <a:off x="1847850" y="4430736"/>
              <a:ext cx="286949" cy="101077"/>
            </a:xfrm>
            <a:prstGeom prst="straightConnector1">
              <a:avLst/>
            </a:prstGeom>
            <a:ln w="12700">
              <a:solidFill>
                <a:schemeClr val="tx1"/>
              </a:solidFill>
              <a:prstDash val="sysDash"/>
              <a:tailEnd type="arrow"/>
            </a:ln>
          </p:spPr>
          <p:style>
            <a:lnRef idx="1">
              <a:schemeClr val="accent1"/>
            </a:lnRef>
            <a:fillRef idx="0">
              <a:schemeClr val="accent1"/>
            </a:fillRef>
            <a:effectRef idx="0">
              <a:schemeClr val="accent1"/>
            </a:effectRef>
            <a:fontRef idx="minor">
              <a:schemeClr val="tx1"/>
            </a:fontRef>
          </p:style>
        </p:cxnSp>
        <p:sp>
          <p:nvSpPr>
            <p:cNvPr id="42" name="テキスト ボックス 292"/>
            <p:cNvSpPr txBox="1"/>
            <p:nvPr/>
          </p:nvSpPr>
          <p:spPr>
            <a:xfrm>
              <a:off x="2133603" y="4423217"/>
              <a:ext cx="482344" cy="239175"/>
            </a:xfrm>
            <a:prstGeom prst="rect">
              <a:avLst/>
            </a:prstGeom>
            <a:noFill/>
          </p:spPr>
          <p:txBody>
            <a:bodyPr wrap="none" rtlCol="0">
              <a:spAutoFit/>
            </a:bodyPr>
            <a:lstStyle/>
            <a:p>
              <a:r>
                <a:rPr lang="en-US" altLang="ja-JP" sz="1050" dirty="0" smtClean="0">
                  <a:solidFill>
                    <a:srgbClr val="000000"/>
                  </a:solidFill>
                  <a:cs typeface="Arial" panose="020B0604020202020204" pitchFamily="34" charset="0"/>
                </a:rPr>
                <a:t>Sample</a:t>
              </a:r>
              <a:endParaRPr kumimoji="1" lang="ja-JP" altLang="en-US" sz="1050" dirty="0">
                <a:solidFill>
                  <a:srgbClr val="000000"/>
                </a:solidFill>
                <a:cs typeface="Arial" panose="020B0604020202020204" pitchFamily="34" charset="0"/>
              </a:endParaRPr>
            </a:p>
          </p:txBody>
        </p:sp>
        <p:sp>
          <p:nvSpPr>
            <p:cNvPr id="43" name="テキスト ボックス 295"/>
            <p:cNvSpPr txBox="1"/>
            <p:nvPr/>
          </p:nvSpPr>
          <p:spPr>
            <a:xfrm>
              <a:off x="726108" y="3362625"/>
              <a:ext cx="689707" cy="239175"/>
            </a:xfrm>
            <a:prstGeom prst="rect">
              <a:avLst/>
            </a:prstGeom>
            <a:noFill/>
          </p:spPr>
          <p:txBody>
            <a:bodyPr wrap="square" rtlCol="0">
              <a:spAutoFit/>
            </a:bodyPr>
            <a:lstStyle/>
            <a:p>
              <a:r>
                <a:rPr lang="en-US" altLang="ja-JP" sz="1050" dirty="0" smtClean="0">
                  <a:solidFill>
                    <a:srgbClr val="000000"/>
                  </a:solidFill>
                  <a:cs typeface="Arial" panose="020B0604020202020204" pitchFamily="34" charset="0"/>
                </a:rPr>
                <a:t>Spring 2</a:t>
              </a:r>
              <a:endParaRPr kumimoji="1" lang="ja-JP" altLang="en-US" sz="1050" dirty="0">
                <a:solidFill>
                  <a:srgbClr val="000000"/>
                </a:solidFill>
                <a:cs typeface="Arial" panose="020B0604020202020204" pitchFamily="34" charset="0"/>
              </a:endParaRPr>
            </a:p>
          </p:txBody>
        </p:sp>
        <p:sp>
          <p:nvSpPr>
            <p:cNvPr id="44" name="テキスト ボックス 296"/>
            <p:cNvSpPr txBox="1"/>
            <p:nvPr/>
          </p:nvSpPr>
          <p:spPr>
            <a:xfrm>
              <a:off x="2133602" y="4217517"/>
              <a:ext cx="786514" cy="260917"/>
            </a:xfrm>
            <a:prstGeom prst="rect">
              <a:avLst/>
            </a:prstGeom>
            <a:noFill/>
          </p:spPr>
          <p:txBody>
            <a:bodyPr wrap="none" rtlCol="0">
              <a:spAutoFit/>
            </a:bodyPr>
            <a:lstStyle/>
            <a:p>
              <a:r>
                <a:rPr kumimoji="1" lang="en-US" altLang="ja-JP" sz="1200" b="1" dirty="0" smtClean="0">
                  <a:solidFill>
                    <a:srgbClr val="C00000"/>
                  </a:solidFill>
                  <a:cs typeface="Arial" panose="020B0604020202020204" pitchFamily="34" charset="0"/>
                </a:rPr>
                <a:t>Sample cup</a:t>
              </a:r>
              <a:endParaRPr kumimoji="1" lang="ja-JP" altLang="en-US" sz="1200" b="1" dirty="0">
                <a:solidFill>
                  <a:srgbClr val="C00000"/>
                </a:solidFill>
                <a:cs typeface="Arial" panose="020B0604020202020204" pitchFamily="34" charset="0"/>
              </a:endParaRPr>
            </a:p>
          </p:txBody>
        </p:sp>
        <p:sp>
          <p:nvSpPr>
            <p:cNvPr id="45" name="テキスト ボックス 297"/>
            <p:cNvSpPr txBox="1"/>
            <p:nvPr/>
          </p:nvSpPr>
          <p:spPr>
            <a:xfrm>
              <a:off x="2144763" y="3592105"/>
              <a:ext cx="616996" cy="239175"/>
            </a:xfrm>
            <a:prstGeom prst="rect">
              <a:avLst/>
            </a:prstGeom>
            <a:noFill/>
          </p:spPr>
          <p:txBody>
            <a:bodyPr wrap="none" rtlCol="0">
              <a:spAutoFit/>
            </a:bodyPr>
            <a:lstStyle/>
            <a:p>
              <a:r>
                <a:rPr kumimoji="1" lang="en-US" altLang="ja-JP" sz="1050" dirty="0" smtClean="0">
                  <a:solidFill>
                    <a:srgbClr val="000000"/>
                  </a:solidFill>
                  <a:cs typeface="Arial" panose="020B0604020202020204" pitchFamily="34" charset="0"/>
                </a:rPr>
                <a:t>Cup chuck</a:t>
              </a:r>
              <a:endParaRPr kumimoji="1" lang="ja-JP" altLang="en-US" sz="1050" dirty="0">
                <a:solidFill>
                  <a:srgbClr val="000000"/>
                </a:solidFill>
                <a:cs typeface="Arial" panose="020B0604020202020204" pitchFamily="34" charset="0"/>
              </a:endParaRPr>
            </a:p>
          </p:txBody>
        </p:sp>
        <p:sp>
          <p:nvSpPr>
            <p:cNvPr id="46" name="正方形/長方形 307"/>
            <p:cNvSpPr/>
            <p:nvPr/>
          </p:nvSpPr>
          <p:spPr bwMode="auto">
            <a:xfrm>
              <a:off x="1330192" y="2178056"/>
              <a:ext cx="972753" cy="127740"/>
            </a:xfrm>
            <a:prstGeom prst="rect">
              <a:avLst/>
            </a:prstGeom>
            <a:solidFill>
              <a:schemeClr val="bg1"/>
            </a:solidFill>
            <a:ln w="25400">
              <a:solidFill>
                <a:schemeClr val="bg1"/>
              </a:solidFill>
              <a:round/>
              <a:headEnd/>
              <a:tailEnd/>
            </a:ln>
          </p:spPr>
          <p:txBody>
            <a:bodyPr rtlCol="0" anchor="ctr"/>
            <a:lstStyle/>
            <a:p>
              <a:pPr algn="ctr"/>
              <a:endParaRPr kumimoji="1" lang="ja-JP" altLang="en-US" sz="700">
                <a:solidFill>
                  <a:srgbClr val="000000"/>
                </a:solidFill>
              </a:endParaRPr>
            </a:p>
          </p:txBody>
        </p:sp>
        <p:sp>
          <p:nvSpPr>
            <p:cNvPr id="47" name="下矢印 294"/>
            <p:cNvSpPr/>
            <p:nvPr/>
          </p:nvSpPr>
          <p:spPr>
            <a:xfrm>
              <a:off x="1761747" y="4549208"/>
              <a:ext cx="62952" cy="265539"/>
            </a:xfrm>
            <a:prstGeom prst="downArrow">
              <a:avLst/>
            </a:prstGeom>
            <a:solidFill>
              <a:srgbClr val="00B05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sp>
          <p:nvSpPr>
            <p:cNvPr id="49" name="Text Box 5"/>
            <p:cNvSpPr txBox="1">
              <a:spLocks noChangeArrowheads="1"/>
            </p:cNvSpPr>
            <p:nvPr/>
          </p:nvSpPr>
          <p:spPr bwMode="auto">
            <a:xfrm>
              <a:off x="768824" y="1445959"/>
              <a:ext cx="2133600" cy="289909"/>
            </a:xfrm>
            <a:prstGeom prst="rect">
              <a:avLst/>
            </a:prstGeom>
            <a:solidFill>
              <a:schemeClr val="bg1"/>
            </a:solidFill>
            <a:ln w="9525">
              <a:noFill/>
              <a:miter lim="800000"/>
              <a:headEnd/>
              <a:tailEnd/>
            </a:ln>
          </p:spPr>
          <p:txBody>
            <a:bodyPr wrap="square">
              <a:spAutoFit/>
            </a:bodyPr>
            <a:lstStyle/>
            <a:p>
              <a:pPr algn="ctr"/>
              <a:r>
                <a:rPr lang="en-US" altLang="ja-JP" sz="1400" b="1" dirty="0" smtClean="0">
                  <a:solidFill>
                    <a:srgbClr val="000000"/>
                  </a:solidFill>
                  <a:cs typeface="Arial" panose="020B0604020202020204" pitchFamily="34" charset="0"/>
                </a:rPr>
                <a:t>Standard solid sampler</a:t>
              </a:r>
            </a:p>
          </p:txBody>
        </p:sp>
        <p:sp>
          <p:nvSpPr>
            <p:cNvPr id="50" name="テキスト ボックス 93"/>
            <p:cNvSpPr txBox="1"/>
            <p:nvPr/>
          </p:nvSpPr>
          <p:spPr>
            <a:xfrm>
              <a:off x="1066800" y="4864116"/>
              <a:ext cx="1107514" cy="260917"/>
            </a:xfrm>
            <a:prstGeom prst="rect">
              <a:avLst/>
            </a:prstGeom>
            <a:noFill/>
          </p:spPr>
          <p:txBody>
            <a:bodyPr wrap="none" rtlCol="0">
              <a:spAutoFit/>
            </a:bodyPr>
            <a:lstStyle/>
            <a:p>
              <a:r>
                <a:rPr lang="en-US" altLang="ja-JP" sz="1200" dirty="0" smtClean="0">
                  <a:solidFill>
                    <a:srgbClr val="000000"/>
                  </a:solidFill>
                  <a:cs typeface="Arial" panose="020B0604020202020204" pitchFamily="34" charset="0"/>
                </a:rPr>
                <a:t>Drop to 1</a:t>
              </a:r>
              <a:r>
                <a:rPr lang="en-US" altLang="ja-JP" sz="1200" baseline="30000" dirty="0" smtClean="0">
                  <a:solidFill>
                    <a:srgbClr val="000000"/>
                  </a:solidFill>
                  <a:cs typeface="Arial" panose="020B0604020202020204" pitchFamily="34" charset="0"/>
                </a:rPr>
                <a:t>st</a:t>
              </a:r>
              <a:r>
                <a:rPr lang="en-US" altLang="ja-JP" sz="1200" dirty="0" smtClean="0">
                  <a:solidFill>
                    <a:srgbClr val="000000"/>
                  </a:solidFill>
                  <a:cs typeface="Arial" panose="020B0604020202020204" pitchFamily="34" charset="0"/>
                </a:rPr>
                <a:t> Reactor</a:t>
              </a:r>
              <a:endParaRPr kumimoji="1" lang="ja-JP" altLang="en-US" sz="1200" dirty="0">
                <a:solidFill>
                  <a:srgbClr val="000000"/>
                </a:solidFill>
                <a:cs typeface="Arial" panose="020B0604020202020204" pitchFamily="34" charset="0"/>
              </a:endParaRPr>
            </a:p>
          </p:txBody>
        </p:sp>
        <p:sp>
          <p:nvSpPr>
            <p:cNvPr id="51" name="正方形/長方形 95"/>
            <p:cNvSpPr/>
            <p:nvPr/>
          </p:nvSpPr>
          <p:spPr bwMode="auto">
            <a:xfrm>
              <a:off x="1733575" y="2223617"/>
              <a:ext cx="171776" cy="93676"/>
            </a:xfrm>
            <a:prstGeom prst="rect">
              <a:avLst/>
            </a:prstGeom>
            <a:solidFill>
              <a:schemeClr val="bg1">
                <a:lumMod val="85000"/>
              </a:schemeClr>
            </a:solidFill>
            <a:ln w="25400">
              <a:solidFill>
                <a:schemeClr val="tx1"/>
              </a:solidFill>
              <a:round/>
              <a:headEnd/>
              <a:tailEnd/>
            </a:ln>
          </p:spPr>
          <p:txBody>
            <a:bodyPr rtlCol="0" anchor="ctr"/>
            <a:lstStyle/>
            <a:p>
              <a:pPr algn="ctr"/>
              <a:endParaRPr kumimoji="1" lang="ja-JP" altLang="en-US" sz="700">
                <a:solidFill>
                  <a:srgbClr val="000000"/>
                </a:solidFill>
              </a:endParaRPr>
            </a:p>
          </p:txBody>
        </p:sp>
        <p:sp>
          <p:nvSpPr>
            <p:cNvPr id="52" name="テキスト ボックス 269"/>
            <p:cNvSpPr txBox="1"/>
            <p:nvPr/>
          </p:nvSpPr>
          <p:spPr>
            <a:xfrm>
              <a:off x="400050" y="1972575"/>
              <a:ext cx="899807" cy="289909"/>
            </a:xfrm>
            <a:prstGeom prst="rect">
              <a:avLst/>
            </a:prstGeom>
            <a:noFill/>
          </p:spPr>
          <p:txBody>
            <a:bodyPr wrap="square" rtlCol="0">
              <a:spAutoFit/>
            </a:bodyPr>
            <a:lstStyle/>
            <a:p>
              <a:r>
                <a:rPr kumimoji="1" lang="en-US" altLang="ja-JP" sz="1400" dirty="0" smtClean="0">
                  <a:solidFill>
                    <a:srgbClr val="000000"/>
                  </a:solidFill>
                  <a:cs typeface="Arial" panose="020B0604020202020204" pitchFamily="34" charset="0"/>
                </a:rPr>
                <a:t>Push button</a:t>
              </a:r>
              <a:endParaRPr kumimoji="1" lang="ja-JP" altLang="en-US" sz="1400" dirty="0">
                <a:solidFill>
                  <a:srgbClr val="000000"/>
                </a:solidFill>
                <a:cs typeface="Arial" panose="020B0604020202020204" pitchFamily="34" charset="0"/>
              </a:endParaRPr>
            </a:p>
          </p:txBody>
        </p:sp>
        <p:sp>
          <p:nvSpPr>
            <p:cNvPr id="53" name="Text Box 5"/>
            <p:cNvSpPr txBox="1">
              <a:spLocks noChangeArrowheads="1"/>
            </p:cNvSpPr>
            <p:nvPr/>
          </p:nvSpPr>
          <p:spPr bwMode="auto">
            <a:xfrm>
              <a:off x="3267075" y="1445959"/>
              <a:ext cx="2524125" cy="289909"/>
            </a:xfrm>
            <a:prstGeom prst="rect">
              <a:avLst/>
            </a:prstGeom>
            <a:solidFill>
              <a:schemeClr val="bg1"/>
            </a:solidFill>
            <a:ln w="9525">
              <a:noFill/>
              <a:miter lim="800000"/>
              <a:headEnd/>
              <a:tailEnd/>
            </a:ln>
          </p:spPr>
          <p:txBody>
            <a:bodyPr wrap="square">
              <a:spAutoFit/>
            </a:bodyPr>
            <a:lstStyle/>
            <a:p>
              <a:pPr algn="ctr"/>
              <a:r>
                <a:rPr lang="en-US" altLang="ja-JP" sz="1400" b="1" dirty="0" smtClean="0">
                  <a:solidFill>
                    <a:srgbClr val="000000"/>
                  </a:solidFill>
                  <a:cs typeface="Arial" panose="020B0604020202020204" pitchFamily="34" charset="0"/>
                </a:rPr>
                <a:t>High pressure solid sampler</a:t>
              </a:r>
              <a:endParaRPr lang="en-US" altLang="ja-JP" sz="1400" b="1" dirty="0">
                <a:solidFill>
                  <a:srgbClr val="000000"/>
                </a:solidFill>
                <a:cs typeface="Arial" panose="020B0604020202020204" pitchFamily="34" charset="0"/>
              </a:endParaRPr>
            </a:p>
          </p:txBody>
        </p:sp>
        <p:sp>
          <p:nvSpPr>
            <p:cNvPr id="72" name="上下矢印 71"/>
            <p:cNvSpPr/>
            <p:nvPr/>
          </p:nvSpPr>
          <p:spPr bwMode="auto">
            <a:xfrm>
              <a:off x="2133600" y="2209800"/>
              <a:ext cx="228600" cy="682752"/>
            </a:xfrm>
            <a:prstGeom prst="upDownArrow">
              <a:avLst/>
            </a:prstGeom>
            <a:noFill/>
            <a:ln w="25400">
              <a:solidFill>
                <a:srgbClr val="B2B2B2"/>
              </a:solidFill>
              <a:round/>
              <a:headEnd/>
              <a:tailEnd/>
            </a:ln>
          </p:spPr>
          <p:txBody>
            <a:bodyPr rtlCol="0" anchor="ctr"/>
            <a:lstStyle/>
            <a:p>
              <a:pPr algn="ctr"/>
              <a:endParaRPr kumimoji="1" lang="ja-JP" altLang="en-US" sz="700">
                <a:solidFill>
                  <a:srgbClr val="000000"/>
                </a:solidFill>
              </a:endParaRPr>
            </a:p>
          </p:txBody>
        </p:sp>
        <p:grpSp>
          <p:nvGrpSpPr>
            <p:cNvPr id="3" name="Group 2"/>
            <p:cNvGrpSpPr/>
            <p:nvPr/>
          </p:nvGrpSpPr>
          <p:grpSpPr>
            <a:xfrm>
              <a:off x="4107608" y="2209800"/>
              <a:ext cx="838200" cy="1717675"/>
              <a:chOff x="4107608" y="2209800"/>
              <a:chExt cx="838200" cy="1717675"/>
            </a:xfrm>
          </p:grpSpPr>
          <p:sp>
            <p:nvSpPr>
              <p:cNvPr id="92" name="Line 6"/>
              <p:cNvSpPr>
                <a:spLocks noChangeShapeType="1"/>
              </p:cNvSpPr>
              <p:nvPr/>
            </p:nvSpPr>
            <p:spPr bwMode="auto">
              <a:xfrm flipH="1">
                <a:off x="4533413" y="3925995"/>
                <a:ext cx="3051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3" name="Line 7"/>
              <p:cNvSpPr>
                <a:spLocks noChangeShapeType="1"/>
              </p:cNvSpPr>
              <p:nvPr/>
            </p:nvSpPr>
            <p:spPr bwMode="auto">
              <a:xfrm flipV="1">
                <a:off x="4191428" y="3671525"/>
                <a:ext cx="1676" cy="23375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4" name="Line 8"/>
              <p:cNvSpPr>
                <a:spLocks noChangeShapeType="1"/>
              </p:cNvSpPr>
              <p:nvPr/>
            </p:nvSpPr>
            <p:spPr bwMode="auto">
              <a:xfrm>
                <a:off x="4261837" y="3735143"/>
                <a:ext cx="1676" cy="1908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5" name="Line 9"/>
              <p:cNvSpPr>
                <a:spLocks noChangeShapeType="1"/>
              </p:cNvSpPr>
              <p:nvPr/>
            </p:nvSpPr>
            <p:spPr bwMode="auto">
              <a:xfrm>
                <a:off x="4238367" y="3735143"/>
                <a:ext cx="1676" cy="1908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6" name="Line 10"/>
              <p:cNvSpPr>
                <a:spLocks noChangeShapeType="1"/>
              </p:cNvSpPr>
              <p:nvPr/>
            </p:nvSpPr>
            <p:spPr bwMode="auto">
              <a:xfrm flipH="1">
                <a:off x="4191428" y="3650812"/>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7" name="Line 11"/>
              <p:cNvSpPr>
                <a:spLocks noChangeShapeType="1"/>
              </p:cNvSpPr>
              <p:nvPr/>
            </p:nvSpPr>
            <p:spPr bwMode="auto">
              <a:xfrm>
                <a:off x="4328893" y="3650812"/>
                <a:ext cx="1676" cy="429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8" name="Line 12"/>
              <p:cNvSpPr>
                <a:spLocks noChangeShapeType="1"/>
              </p:cNvSpPr>
              <p:nvPr/>
            </p:nvSpPr>
            <p:spPr bwMode="auto">
              <a:xfrm>
                <a:off x="4238367" y="3693717"/>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99" name="Line 13"/>
              <p:cNvSpPr>
                <a:spLocks noChangeShapeType="1"/>
              </p:cNvSpPr>
              <p:nvPr/>
            </p:nvSpPr>
            <p:spPr bwMode="auto">
              <a:xfrm flipH="1" flipV="1">
                <a:off x="4191428" y="3905282"/>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0" name="Line 14"/>
              <p:cNvSpPr>
                <a:spLocks noChangeShapeType="1"/>
              </p:cNvSpPr>
              <p:nvPr/>
            </p:nvSpPr>
            <p:spPr bwMode="auto">
              <a:xfrm flipV="1">
                <a:off x="4861988" y="3671525"/>
                <a:ext cx="1676" cy="23375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1" name="Line 15"/>
              <p:cNvSpPr>
                <a:spLocks noChangeShapeType="1"/>
              </p:cNvSpPr>
              <p:nvPr/>
            </p:nvSpPr>
            <p:spPr bwMode="auto">
              <a:xfrm>
                <a:off x="4791579" y="3735143"/>
                <a:ext cx="1676" cy="1908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2" name="Line 16"/>
              <p:cNvSpPr>
                <a:spLocks noChangeShapeType="1"/>
              </p:cNvSpPr>
              <p:nvPr/>
            </p:nvSpPr>
            <p:spPr bwMode="auto">
              <a:xfrm>
                <a:off x="4815048" y="3735143"/>
                <a:ext cx="1676" cy="1908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3" name="Line 17"/>
              <p:cNvSpPr>
                <a:spLocks noChangeShapeType="1"/>
              </p:cNvSpPr>
              <p:nvPr/>
            </p:nvSpPr>
            <p:spPr bwMode="auto">
              <a:xfrm>
                <a:off x="4724523" y="3650812"/>
                <a:ext cx="1676" cy="429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4" name="Line 18"/>
              <p:cNvSpPr>
                <a:spLocks noChangeShapeType="1"/>
              </p:cNvSpPr>
              <p:nvPr/>
            </p:nvSpPr>
            <p:spPr bwMode="auto">
              <a:xfrm flipH="1" flipV="1">
                <a:off x="4838518" y="3650812"/>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5" name="Line 19"/>
              <p:cNvSpPr>
                <a:spLocks noChangeShapeType="1"/>
              </p:cNvSpPr>
              <p:nvPr/>
            </p:nvSpPr>
            <p:spPr bwMode="auto">
              <a:xfrm>
                <a:off x="4815048" y="3693717"/>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6" name="Line 20"/>
              <p:cNvSpPr>
                <a:spLocks noChangeShapeType="1"/>
              </p:cNvSpPr>
              <p:nvPr/>
            </p:nvSpPr>
            <p:spPr bwMode="auto">
              <a:xfrm flipH="1">
                <a:off x="4838518" y="3905282"/>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07" name="Freeform 21"/>
              <p:cNvSpPr>
                <a:spLocks/>
              </p:cNvSpPr>
              <p:nvPr/>
            </p:nvSpPr>
            <p:spPr bwMode="auto">
              <a:xfrm>
                <a:off x="4622262" y="2952498"/>
                <a:ext cx="15088" cy="13316"/>
              </a:xfrm>
              <a:custGeom>
                <a:avLst/>
                <a:gdLst>
                  <a:gd name="T0" fmla="*/ 26 w 26"/>
                  <a:gd name="T1" fmla="*/ 14 h 27"/>
                  <a:gd name="T2" fmla="*/ 26 w 26"/>
                  <a:gd name="T3" fmla="*/ 12 h 27"/>
                  <a:gd name="T4" fmla="*/ 26 w 26"/>
                  <a:gd name="T5" fmla="*/ 10 h 27"/>
                  <a:gd name="T6" fmla="*/ 25 w 26"/>
                  <a:gd name="T7" fmla="*/ 8 h 27"/>
                  <a:gd name="T8" fmla="*/ 24 w 26"/>
                  <a:gd name="T9" fmla="*/ 6 h 27"/>
                  <a:gd name="T10" fmla="*/ 22 w 26"/>
                  <a:gd name="T11" fmla="*/ 5 h 27"/>
                  <a:gd name="T12" fmla="*/ 20 w 26"/>
                  <a:gd name="T13" fmla="*/ 4 h 27"/>
                  <a:gd name="T14" fmla="*/ 19 w 26"/>
                  <a:gd name="T15" fmla="*/ 3 h 27"/>
                  <a:gd name="T16" fmla="*/ 17 w 26"/>
                  <a:gd name="T17" fmla="*/ 1 h 27"/>
                  <a:gd name="T18" fmla="*/ 15 w 26"/>
                  <a:gd name="T19" fmla="*/ 1 h 27"/>
                  <a:gd name="T20" fmla="*/ 13 w 26"/>
                  <a:gd name="T21" fmla="*/ 0 h 27"/>
                  <a:gd name="T22" fmla="*/ 11 w 26"/>
                  <a:gd name="T23" fmla="*/ 1 h 27"/>
                  <a:gd name="T24" fmla="*/ 9 w 26"/>
                  <a:gd name="T25" fmla="*/ 1 h 27"/>
                  <a:gd name="T26" fmla="*/ 7 w 26"/>
                  <a:gd name="T27" fmla="*/ 3 h 27"/>
                  <a:gd name="T28" fmla="*/ 6 w 26"/>
                  <a:gd name="T29" fmla="*/ 4 h 27"/>
                  <a:gd name="T30" fmla="*/ 3 w 26"/>
                  <a:gd name="T31" fmla="*/ 5 h 27"/>
                  <a:gd name="T32" fmla="*/ 2 w 26"/>
                  <a:gd name="T33" fmla="*/ 6 h 27"/>
                  <a:gd name="T34" fmla="*/ 1 w 26"/>
                  <a:gd name="T35" fmla="*/ 8 h 27"/>
                  <a:gd name="T36" fmla="*/ 0 w 26"/>
                  <a:gd name="T37" fmla="*/ 10 h 27"/>
                  <a:gd name="T38" fmla="*/ 0 w 26"/>
                  <a:gd name="T39" fmla="*/ 12 h 27"/>
                  <a:gd name="T40" fmla="*/ 0 w 26"/>
                  <a:gd name="T41" fmla="*/ 14 h 27"/>
                  <a:gd name="T42" fmla="*/ 0 w 26"/>
                  <a:gd name="T43" fmla="*/ 16 h 27"/>
                  <a:gd name="T44" fmla="*/ 0 w 26"/>
                  <a:gd name="T45" fmla="*/ 17 h 27"/>
                  <a:gd name="T46" fmla="*/ 1 w 26"/>
                  <a:gd name="T47" fmla="*/ 19 h 27"/>
                  <a:gd name="T48" fmla="*/ 2 w 26"/>
                  <a:gd name="T49" fmla="*/ 22 h 27"/>
                  <a:gd name="T50" fmla="*/ 3 w 26"/>
                  <a:gd name="T51" fmla="*/ 23 h 27"/>
                  <a:gd name="T52" fmla="*/ 6 w 26"/>
                  <a:gd name="T53" fmla="*/ 24 h 27"/>
                  <a:gd name="T54" fmla="*/ 7 w 26"/>
                  <a:gd name="T55" fmla="*/ 25 h 27"/>
                  <a:gd name="T56" fmla="*/ 9 w 26"/>
                  <a:gd name="T57" fmla="*/ 26 h 27"/>
                  <a:gd name="T58" fmla="*/ 11 w 26"/>
                  <a:gd name="T59" fmla="*/ 27 h 27"/>
                  <a:gd name="T60" fmla="*/ 13 w 26"/>
                  <a:gd name="T61" fmla="*/ 27 h 27"/>
                  <a:gd name="T62" fmla="*/ 15 w 26"/>
                  <a:gd name="T63" fmla="*/ 27 h 27"/>
                  <a:gd name="T64" fmla="*/ 17 w 26"/>
                  <a:gd name="T65" fmla="*/ 26 h 27"/>
                  <a:gd name="T66" fmla="*/ 19 w 26"/>
                  <a:gd name="T67" fmla="*/ 25 h 27"/>
                  <a:gd name="T68" fmla="*/ 20 w 26"/>
                  <a:gd name="T69" fmla="*/ 24 h 27"/>
                  <a:gd name="T70" fmla="*/ 22 w 26"/>
                  <a:gd name="T71" fmla="*/ 23 h 27"/>
                  <a:gd name="T72" fmla="*/ 24 w 26"/>
                  <a:gd name="T73" fmla="*/ 22 h 27"/>
                  <a:gd name="T74" fmla="*/ 25 w 26"/>
                  <a:gd name="T75" fmla="*/ 19 h 27"/>
                  <a:gd name="T76" fmla="*/ 26 w 26"/>
                  <a:gd name="T77" fmla="*/ 17 h 27"/>
                  <a:gd name="T78" fmla="*/ 26 w 26"/>
                  <a:gd name="T79" fmla="*/ 16 h 27"/>
                  <a:gd name="T80" fmla="*/ 26 w 26"/>
                  <a:gd name="T81" fmla="*/ 14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27"/>
                  <a:gd name="T125" fmla="*/ 26 w 26"/>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27">
                    <a:moveTo>
                      <a:pt x="26" y="14"/>
                    </a:moveTo>
                    <a:lnTo>
                      <a:pt x="26" y="12"/>
                    </a:lnTo>
                    <a:lnTo>
                      <a:pt x="26" y="10"/>
                    </a:lnTo>
                    <a:lnTo>
                      <a:pt x="25" y="8"/>
                    </a:lnTo>
                    <a:lnTo>
                      <a:pt x="24" y="6"/>
                    </a:lnTo>
                    <a:lnTo>
                      <a:pt x="22" y="5"/>
                    </a:lnTo>
                    <a:lnTo>
                      <a:pt x="20" y="4"/>
                    </a:lnTo>
                    <a:lnTo>
                      <a:pt x="19" y="3"/>
                    </a:lnTo>
                    <a:lnTo>
                      <a:pt x="17" y="1"/>
                    </a:lnTo>
                    <a:lnTo>
                      <a:pt x="15" y="1"/>
                    </a:lnTo>
                    <a:lnTo>
                      <a:pt x="13" y="0"/>
                    </a:lnTo>
                    <a:lnTo>
                      <a:pt x="11" y="1"/>
                    </a:lnTo>
                    <a:lnTo>
                      <a:pt x="9" y="1"/>
                    </a:lnTo>
                    <a:lnTo>
                      <a:pt x="7" y="3"/>
                    </a:lnTo>
                    <a:lnTo>
                      <a:pt x="6" y="4"/>
                    </a:lnTo>
                    <a:lnTo>
                      <a:pt x="3" y="5"/>
                    </a:lnTo>
                    <a:lnTo>
                      <a:pt x="2" y="6"/>
                    </a:lnTo>
                    <a:lnTo>
                      <a:pt x="1" y="8"/>
                    </a:lnTo>
                    <a:lnTo>
                      <a:pt x="0" y="10"/>
                    </a:lnTo>
                    <a:lnTo>
                      <a:pt x="0" y="12"/>
                    </a:lnTo>
                    <a:lnTo>
                      <a:pt x="0" y="14"/>
                    </a:lnTo>
                    <a:lnTo>
                      <a:pt x="0" y="16"/>
                    </a:lnTo>
                    <a:lnTo>
                      <a:pt x="0" y="17"/>
                    </a:lnTo>
                    <a:lnTo>
                      <a:pt x="1" y="19"/>
                    </a:lnTo>
                    <a:lnTo>
                      <a:pt x="2" y="22"/>
                    </a:lnTo>
                    <a:lnTo>
                      <a:pt x="3" y="23"/>
                    </a:lnTo>
                    <a:lnTo>
                      <a:pt x="6" y="24"/>
                    </a:lnTo>
                    <a:lnTo>
                      <a:pt x="7" y="25"/>
                    </a:lnTo>
                    <a:lnTo>
                      <a:pt x="9" y="26"/>
                    </a:lnTo>
                    <a:lnTo>
                      <a:pt x="11" y="27"/>
                    </a:lnTo>
                    <a:lnTo>
                      <a:pt x="13" y="27"/>
                    </a:lnTo>
                    <a:lnTo>
                      <a:pt x="15" y="27"/>
                    </a:lnTo>
                    <a:lnTo>
                      <a:pt x="17" y="26"/>
                    </a:lnTo>
                    <a:lnTo>
                      <a:pt x="19" y="25"/>
                    </a:lnTo>
                    <a:lnTo>
                      <a:pt x="20" y="24"/>
                    </a:lnTo>
                    <a:lnTo>
                      <a:pt x="22" y="23"/>
                    </a:lnTo>
                    <a:lnTo>
                      <a:pt x="24" y="22"/>
                    </a:lnTo>
                    <a:lnTo>
                      <a:pt x="25" y="19"/>
                    </a:lnTo>
                    <a:lnTo>
                      <a:pt x="26" y="17"/>
                    </a:lnTo>
                    <a:lnTo>
                      <a:pt x="26" y="16"/>
                    </a:lnTo>
                    <a:lnTo>
                      <a:pt x="26" y="14"/>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08" name="Freeform 22"/>
              <p:cNvSpPr>
                <a:spLocks/>
              </p:cNvSpPr>
              <p:nvPr/>
            </p:nvSpPr>
            <p:spPr bwMode="auto">
              <a:xfrm>
                <a:off x="4622262" y="2965814"/>
                <a:ext cx="15088" cy="7397"/>
              </a:xfrm>
              <a:custGeom>
                <a:avLst/>
                <a:gdLst>
                  <a:gd name="T0" fmla="*/ 26 w 26"/>
                  <a:gd name="T1" fmla="*/ 13 h 13"/>
                  <a:gd name="T2" fmla="*/ 26 w 26"/>
                  <a:gd name="T3" fmla="*/ 10 h 13"/>
                  <a:gd name="T4" fmla="*/ 26 w 26"/>
                  <a:gd name="T5" fmla="*/ 8 h 13"/>
                  <a:gd name="T6" fmla="*/ 25 w 26"/>
                  <a:gd name="T7" fmla="*/ 7 h 13"/>
                  <a:gd name="T8" fmla="*/ 24 w 26"/>
                  <a:gd name="T9" fmla="*/ 5 h 13"/>
                  <a:gd name="T10" fmla="*/ 22 w 26"/>
                  <a:gd name="T11" fmla="*/ 4 h 13"/>
                  <a:gd name="T12" fmla="*/ 20 w 26"/>
                  <a:gd name="T13" fmla="*/ 2 h 13"/>
                  <a:gd name="T14" fmla="*/ 19 w 26"/>
                  <a:gd name="T15" fmla="*/ 1 h 13"/>
                  <a:gd name="T16" fmla="*/ 17 w 26"/>
                  <a:gd name="T17" fmla="*/ 1 h 13"/>
                  <a:gd name="T18" fmla="*/ 15 w 26"/>
                  <a:gd name="T19" fmla="*/ 0 h 13"/>
                  <a:gd name="T20" fmla="*/ 13 w 26"/>
                  <a:gd name="T21" fmla="*/ 0 h 13"/>
                  <a:gd name="T22" fmla="*/ 11 w 26"/>
                  <a:gd name="T23" fmla="*/ 0 h 13"/>
                  <a:gd name="T24" fmla="*/ 9 w 26"/>
                  <a:gd name="T25" fmla="*/ 1 h 13"/>
                  <a:gd name="T26" fmla="*/ 7 w 26"/>
                  <a:gd name="T27" fmla="*/ 1 h 13"/>
                  <a:gd name="T28" fmla="*/ 6 w 26"/>
                  <a:gd name="T29" fmla="*/ 2 h 13"/>
                  <a:gd name="T30" fmla="*/ 3 w 26"/>
                  <a:gd name="T31" fmla="*/ 4 h 13"/>
                  <a:gd name="T32" fmla="*/ 2 w 26"/>
                  <a:gd name="T33" fmla="*/ 5 h 13"/>
                  <a:gd name="T34" fmla="*/ 1 w 26"/>
                  <a:gd name="T35" fmla="*/ 7 h 13"/>
                  <a:gd name="T36" fmla="*/ 0 w 26"/>
                  <a:gd name="T37" fmla="*/ 8 h 13"/>
                  <a:gd name="T38" fmla="*/ 0 w 26"/>
                  <a:gd name="T39" fmla="*/ 10 h 13"/>
                  <a:gd name="T40" fmla="*/ 0 w 26"/>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13"/>
                  <a:gd name="T65" fmla="*/ 26 w 26"/>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13">
                    <a:moveTo>
                      <a:pt x="26" y="13"/>
                    </a:moveTo>
                    <a:lnTo>
                      <a:pt x="26" y="10"/>
                    </a:lnTo>
                    <a:lnTo>
                      <a:pt x="26" y="8"/>
                    </a:lnTo>
                    <a:lnTo>
                      <a:pt x="25" y="7"/>
                    </a:lnTo>
                    <a:lnTo>
                      <a:pt x="24" y="5"/>
                    </a:lnTo>
                    <a:lnTo>
                      <a:pt x="22" y="4"/>
                    </a:lnTo>
                    <a:lnTo>
                      <a:pt x="20" y="2"/>
                    </a:lnTo>
                    <a:lnTo>
                      <a:pt x="19" y="1"/>
                    </a:lnTo>
                    <a:lnTo>
                      <a:pt x="17" y="1"/>
                    </a:lnTo>
                    <a:lnTo>
                      <a:pt x="15" y="0"/>
                    </a:lnTo>
                    <a:lnTo>
                      <a:pt x="13" y="0"/>
                    </a:lnTo>
                    <a:lnTo>
                      <a:pt x="11" y="0"/>
                    </a:lnTo>
                    <a:lnTo>
                      <a:pt x="9" y="1"/>
                    </a:lnTo>
                    <a:lnTo>
                      <a:pt x="7" y="1"/>
                    </a:lnTo>
                    <a:lnTo>
                      <a:pt x="6" y="2"/>
                    </a:lnTo>
                    <a:lnTo>
                      <a:pt x="3" y="4"/>
                    </a:lnTo>
                    <a:lnTo>
                      <a:pt x="2" y="5"/>
                    </a:lnTo>
                    <a:lnTo>
                      <a:pt x="1" y="7"/>
                    </a:lnTo>
                    <a:lnTo>
                      <a:pt x="0" y="8"/>
                    </a:lnTo>
                    <a:lnTo>
                      <a:pt x="0" y="10"/>
                    </a:lnTo>
                    <a:lnTo>
                      <a:pt x="0" y="13"/>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09" name="Freeform 23"/>
              <p:cNvSpPr>
                <a:spLocks/>
              </p:cNvSpPr>
              <p:nvPr/>
            </p:nvSpPr>
            <p:spPr bwMode="auto">
              <a:xfrm>
                <a:off x="4622262" y="2911073"/>
                <a:ext cx="15088" cy="11836"/>
              </a:xfrm>
              <a:custGeom>
                <a:avLst/>
                <a:gdLst>
                  <a:gd name="T0" fmla="*/ 26 w 26"/>
                  <a:gd name="T1" fmla="*/ 13 h 26"/>
                  <a:gd name="T2" fmla="*/ 26 w 26"/>
                  <a:gd name="T3" fmla="*/ 11 h 26"/>
                  <a:gd name="T4" fmla="*/ 26 w 26"/>
                  <a:gd name="T5" fmla="*/ 9 h 26"/>
                  <a:gd name="T6" fmla="*/ 25 w 26"/>
                  <a:gd name="T7" fmla="*/ 7 h 26"/>
                  <a:gd name="T8" fmla="*/ 24 w 26"/>
                  <a:gd name="T9" fmla="*/ 6 h 26"/>
                  <a:gd name="T10" fmla="*/ 22 w 26"/>
                  <a:gd name="T11" fmla="*/ 4 h 26"/>
                  <a:gd name="T12" fmla="*/ 20 w 26"/>
                  <a:gd name="T13" fmla="*/ 3 h 26"/>
                  <a:gd name="T14" fmla="*/ 19 w 26"/>
                  <a:gd name="T15" fmla="*/ 2 h 26"/>
                  <a:gd name="T16" fmla="*/ 17 w 26"/>
                  <a:gd name="T17" fmla="*/ 1 h 26"/>
                  <a:gd name="T18" fmla="*/ 15 w 26"/>
                  <a:gd name="T19" fmla="*/ 1 h 26"/>
                  <a:gd name="T20" fmla="*/ 13 w 26"/>
                  <a:gd name="T21" fmla="*/ 0 h 26"/>
                  <a:gd name="T22" fmla="*/ 11 w 26"/>
                  <a:gd name="T23" fmla="*/ 1 h 26"/>
                  <a:gd name="T24" fmla="*/ 9 w 26"/>
                  <a:gd name="T25" fmla="*/ 1 h 26"/>
                  <a:gd name="T26" fmla="*/ 7 w 26"/>
                  <a:gd name="T27" fmla="*/ 2 h 26"/>
                  <a:gd name="T28" fmla="*/ 6 w 26"/>
                  <a:gd name="T29" fmla="*/ 3 h 26"/>
                  <a:gd name="T30" fmla="*/ 3 w 26"/>
                  <a:gd name="T31" fmla="*/ 4 h 26"/>
                  <a:gd name="T32" fmla="*/ 2 w 26"/>
                  <a:gd name="T33" fmla="*/ 6 h 26"/>
                  <a:gd name="T34" fmla="*/ 1 w 26"/>
                  <a:gd name="T35" fmla="*/ 7 h 26"/>
                  <a:gd name="T36" fmla="*/ 0 w 26"/>
                  <a:gd name="T37" fmla="*/ 9 h 26"/>
                  <a:gd name="T38" fmla="*/ 0 w 26"/>
                  <a:gd name="T39" fmla="*/ 11 h 26"/>
                  <a:gd name="T40" fmla="*/ 0 w 26"/>
                  <a:gd name="T41" fmla="*/ 13 h 26"/>
                  <a:gd name="T42" fmla="*/ 0 w 26"/>
                  <a:gd name="T43" fmla="*/ 15 h 26"/>
                  <a:gd name="T44" fmla="*/ 0 w 26"/>
                  <a:gd name="T45" fmla="*/ 17 h 26"/>
                  <a:gd name="T46" fmla="*/ 1 w 26"/>
                  <a:gd name="T47" fmla="*/ 19 h 26"/>
                  <a:gd name="T48" fmla="*/ 2 w 26"/>
                  <a:gd name="T49" fmla="*/ 21 h 26"/>
                  <a:gd name="T50" fmla="*/ 3 w 26"/>
                  <a:gd name="T51" fmla="*/ 22 h 26"/>
                  <a:gd name="T52" fmla="*/ 6 w 26"/>
                  <a:gd name="T53" fmla="*/ 24 h 26"/>
                  <a:gd name="T54" fmla="*/ 7 w 26"/>
                  <a:gd name="T55" fmla="*/ 25 h 26"/>
                  <a:gd name="T56" fmla="*/ 9 w 26"/>
                  <a:gd name="T57" fmla="*/ 25 h 26"/>
                  <a:gd name="T58" fmla="*/ 11 w 26"/>
                  <a:gd name="T59" fmla="*/ 26 h 26"/>
                  <a:gd name="T60" fmla="*/ 13 w 26"/>
                  <a:gd name="T61" fmla="*/ 26 h 26"/>
                  <a:gd name="T62" fmla="*/ 15 w 26"/>
                  <a:gd name="T63" fmla="*/ 26 h 26"/>
                  <a:gd name="T64" fmla="*/ 17 w 26"/>
                  <a:gd name="T65" fmla="*/ 25 h 26"/>
                  <a:gd name="T66" fmla="*/ 19 w 26"/>
                  <a:gd name="T67" fmla="*/ 25 h 26"/>
                  <a:gd name="T68" fmla="*/ 20 w 26"/>
                  <a:gd name="T69" fmla="*/ 24 h 26"/>
                  <a:gd name="T70" fmla="*/ 22 w 26"/>
                  <a:gd name="T71" fmla="*/ 22 h 26"/>
                  <a:gd name="T72" fmla="*/ 24 w 26"/>
                  <a:gd name="T73" fmla="*/ 21 h 26"/>
                  <a:gd name="T74" fmla="*/ 25 w 26"/>
                  <a:gd name="T75" fmla="*/ 19 h 26"/>
                  <a:gd name="T76" fmla="*/ 26 w 26"/>
                  <a:gd name="T77" fmla="*/ 17 h 26"/>
                  <a:gd name="T78" fmla="*/ 26 w 26"/>
                  <a:gd name="T79" fmla="*/ 15 h 26"/>
                  <a:gd name="T80" fmla="*/ 26 w 26"/>
                  <a:gd name="T81" fmla="*/ 13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26"/>
                  <a:gd name="T125" fmla="*/ 26 w 26"/>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26">
                    <a:moveTo>
                      <a:pt x="26" y="13"/>
                    </a:moveTo>
                    <a:lnTo>
                      <a:pt x="26" y="11"/>
                    </a:lnTo>
                    <a:lnTo>
                      <a:pt x="26" y="9"/>
                    </a:lnTo>
                    <a:lnTo>
                      <a:pt x="25" y="7"/>
                    </a:lnTo>
                    <a:lnTo>
                      <a:pt x="24" y="6"/>
                    </a:lnTo>
                    <a:lnTo>
                      <a:pt x="22" y="4"/>
                    </a:lnTo>
                    <a:lnTo>
                      <a:pt x="20" y="3"/>
                    </a:lnTo>
                    <a:lnTo>
                      <a:pt x="19" y="2"/>
                    </a:lnTo>
                    <a:lnTo>
                      <a:pt x="17" y="1"/>
                    </a:lnTo>
                    <a:lnTo>
                      <a:pt x="15" y="1"/>
                    </a:lnTo>
                    <a:lnTo>
                      <a:pt x="13" y="0"/>
                    </a:lnTo>
                    <a:lnTo>
                      <a:pt x="11" y="1"/>
                    </a:lnTo>
                    <a:lnTo>
                      <a:pt x="9" y="1"/>
                    </a:lnTo>
                    <a:lnTo>
                      <a:pt x="7" y="2"/>
                    </a:lnTo>
                    <a:lnTo>
                      <a:pt x="6" y="3"/>
                    </a:lnTo>
                    <a:lnTo>
                      <a:pt x="3" y="4"/>
                    </a:lnTo>
                    <a:lnTo>
                      <a:pt x="2" y="6"/>
                    </a:lnTo>
                    <a:lnTo>
                      <a:pt x="1" y="7"/>
                    </a:lnTo>
                    <a:lnTo>
                      <a:pt x="0" y="9"/>
                    </a:lnTo>
                    <a:lnTo>
                      <a:pt x="0" y="11"/>
                    </a:lnTo>
                    <a:lnTo>
                      <a:pt x="0" y="13"/>
                    </a:lnTo>
                    <a:lnTo>
                      <a:pt x="0" y="15"/>
                    </a:lnTo>
                    <a:lnTo>
                      <a:pt x="0" y="17"/>
                    </a:lnTo>
                    <a:lnTo>
                      <a:pt x="1" y="19"/>
                    </a:lnTo>
                    <a:lnTo>
                      <a:pt x="2" y="21"/>
                    </a:lnTo>
                    <a:lnTo>
                      <a:pt x="3" y="22"/>
                    </a:lnTo>
                    <a:lnTo>
                      <a:pt x="6" y="24"/>
                    </a:lnTo>
                    <a:lnTo>
                      <a:pt x="7" y="25"/>
                    </a:lnTo>
                    <a:lnTo>
                      <a:pt x="9" y="25"/>
                    </a:lnTo>
                    <a:lnTo>
                      <a:pt x="11" y="26"/>
                    </a:lnTo>
                    <a:lnTo>
                      <a:pt x="13" y="26"/>
                    </a:lnTo>
                    <a:lnTo>
                      <a:pt x="15" y="26"/>
                    </a:lnTo>
                    <a:lnTo>
                      <a:pt x="17" y="25"/>
                    </a:lnTo>
                    <a:lnTo>
                      <a:pt x="19" y="25"/>
                    </a:lnTo>
                    <a:lnTo>
                      <a:pt x="20" y="24"/>
                    </a:lnTo>
                    <a:lnTo>
                      <a:pt x="22" y="22"/>
                    </a:lnTo>
                    <a:lnTo>
                      <a:pt x="24" y="21"/>
                    </a:lnTo>
                    <a:lnTo>
                      <a:pt x="25" y="19"/>
                    </a:lnTo>
                    <a:lnTo>
                      <a:pt x="26" y="17"/>
                    </a:lnTo>
                    <a:lnTo>
                      <a:pt x="26" y="15"/>
                    </a:lnTo>
                    <a:lnTo>
                      <a:pt x="26"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0" name="Freeform 24"/>
              <p:cNvSpPr>
                <a:spLocks/>
              </p:cNvSpPr>
              <p:nvPr/>
            </p:nvSpPr>
            <p:spPr bwMode="auto">
              <a:xfrm>
                <a:off x="4417742" y="2965814"/>
                <a:ext cx="13412" cy="7397"/>
              </a:xfrm>
              <a:custGeom>
                <a:avLst/>
                <a:gdLst>
                  <a:gd name="T0" fmla="*/ 25 w 25"/>
                  <a:gd name="T1" fmla="*/ 13 h 13"/>
                  <a:gd name="T2" fmla="*/ 25 w 25"/>
                  <a:gd name="T3" fmla="*/ 10 h 13"/>
                  <a:gd name="T4" fmla="*/ 25 w 25"/>
                  <a:gd name="T5" fmla="*/ 8 h 13"/>
                  <a:gd name="T6" fmla="*/ 24 w 25"/>
                  <a:gd name="T7" fmla="*/ 7 h 13"/>
                  <a:gd name="T8" fmla="*/ 23 w 25"/>
                  <a:gd name="T9" fmla="*/ 5 h 13"/>
                  <a:gd name="T10" fmla="*/ 22 w 25"/>
                  <a:gd name="T11" fmla="*/ 4 h 13"/>
                  <a:gd name="T12" fmla="*/ 20 w 25"/>
                  <a:gd name="T13" fmla="*/ 2 h 13"/>
                  <a:gd name="T14" fmla="*/ 19 w 25"/>
                  <a:gd name="T15" fmla="*/ 1 h 13"/>
                  <a:gd name="T16" fmla="*/ 17 w 25"/>
                  <a:gd name="T17" fmla="*/ 1 h 13"/>
                  <a:gd name="T18" fmla="*/ 15 w 25"/>
                  <a:gd name="T19" fmla="*/ 0 h 13"/>
                  <a:gd name="T20" fmla="*/ 12 w 25"/>
                  <a:gd name="T21" fmla="*/ 0 h 13"/>
                  <a:gd name="T22" fmla="*/ 10 w 25"/>
                  <a:gd name="T23" fmla="*/ 0 h 13"/>
                  <a:gd name="T24" fmla="*/ 9 w 25"/>
                  <a:gd name="T25" fmla="*/ 1 h 13"/>
                  <a:gd name="T26" fmla="*/ 7 w 25"/>
                  <a:gd name="T27" fmla="*/ 1 h 13"/>
                  <a:gd name="T28" fmla="*/ 5 w 25"/>
                  <a:gd name="T29" fmla="*/ 2 h 13"/>
                  <a:gd name="T30" fmla="*/ 4 w 25"/>
                  <a:gd name="T31" fmla="*/ 4 h 13"/>
                  <a:gd name="T32" fmla="*/ 2 w 25"/>
                  <a:gd name="T33" fmla="*/ 5 h 13"/>
                  <a:gd name="T34" fmla="*/ 1 w 25"/>
                  <a:gd name="T35" fmla="*/ 7 h 13"/>
                  <a:gd name="T36" fmla="*/ 1 w 25"/>
                  <a:gd name="T37" fmla="*/ 8 h 13"/>
                  <a:gd name="T38" fmla="*/ 0 w 25"/>
                  <a:gd name="T39" fmla="*/ 10 h 13"/>
                  <a:gd name="T40" fmla="*/ 0 w 25"/>
                  <a:gd name="T41" fmla="*/ 13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5"/>
                  <a:gd name="T64" fmla="*/ 0 h 13"/>
                  <a:gd name="T65" fmla="*/ 25 w 25"/>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5" h="13">
                    <a:moveTo>
                      <a:pt x="25" y="13"/>
                    </a:moveTo>
                    <a:lnTo>
                      <a:pt x="25" y="10"/>
                    </a:lnTo>
                    <a:lnTo>
                      <a:pt x="25" y="8"/>
                    </a:lnTo>
                    <a:lnTo>
                      <a:pt x="24" y="7"/>
                    </a:lnTo>
                    <a:lnTo>
                      <a:pt x="23" y="5"/>
                    </a:lnTo>
                    <a:lnTo>
                      <a:pt x="22" y="4"/>
                    </a:lnTo>
                    <a:lnTo>
                      <a:pt x="20" y="2"/>
                    </a:lnTo>
                    <a:lnTo>
                      <a:pt x="19" y="1"/>
                    </a:lnTo>
                    <a:lnTo>
                      <a:pt x="17" y="1"/>
                    </a:lnTo>
                    <a:lnTo>
                      <a:pt x="15" y="0"/>
                    </a:lnTo>
                    <a:lnTo>
                      <a:pt x="12" y="0"/>
                    </a:lnTo>
                    <a:lnTo>
                      <a:pt x="10" y="0"/>
                    </a:lnTo>
                    <a:lnTo>
                      <a:pt x="9" y="1"/>
                    </a:lnTo>
                    <a:lnTo>
                      <a:pt x="7" y="1"/>
                    </a:lnTo>
                    <a:lnTo>
                      <a:pt x="5" y="2"/>
                    </a:lnTo>
                    <a:lnTo>
                      <a:pt x="4" y="4"/>
                    </a:lnTo>
                    <a:lnTo>
                      <a:pt x="2" y="5"/>
                    </a:lnTo>
                    <a:lnTo>
                      <a:pt x="1" y="7"/>
                    </a:lnTo>
                    <a:lnTo>
                      <a:pt x="1" y="8"/>
                    </a:lnTo>
                    <a:lnTo>
                      <a:pt x="0" y="10"/>
                    </a:lnTo>
                    <a:lnTo>
                      <a:pt x="0" y="13"/>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1" name="Freeform 25"/>
              <p:cNvSpPr>
                <a:spLocks/>
              </p:cNvSpPr>
              <p:nvPr/>
            </p:nvSpPr>
            <p:spPr bwMode="auto">
              <a:xfrm>
                <a:off x="4417742" y="2924388"/>
                <a:ext cx="13412" cy="11836"/>
              </a:xfrm>
              <a:custGeom>
                <a:avLst/>
                <a:gdLst>
                  <a:gd name="T0" fmla="*/ 25 w 25"/>
                  <a:gd name="T1" fmla="*/ 13 h 26"/>
                  <a:gd name="T2" fmla="*/ 25 w 25"/>
                  <a:gd name="T3" fmla="*/ 11 h 26"/>
                  <a:gd name="T4" fmla="*/ 25 w 25"/>
                  <a:gd name="T5" fmla="*/ 9 h 26"/>
                  <a:gd name="T6" fmla="*/ 24 w 25"/>
                  <a:gd name="T7" fmla="*/ 8 h 26"/>
                  <a:gd name="T8" fmla="*/ 23 w 25"/>
                  <a:gd name="T9" fmla="*/ 5 h 26"/>
                  <a:gd name="T10" fmla="*/ 22 w 25"/>
                  <a:gd name="T11" fmla="*/ 3 h 26"/>
                  <a:gd name="T12" fmla="*/ 20 w 25"/>
                  <a:gd name="T13" fmla="*/ 2 h 26"/>
                  <a:gd name="T14" fmla="*/ 19 w 25"/>
                  <a:gd name="T15" fmla="*/ 1 h 26"/>
                  <a:gd name="T16" fmla="*/ 17 w 25"/>
                  <a:gd name="T17" fmla="*/ 0 h 26"/>
                  <a:gd name="T18" fmla="*/ 15 w 25"/>
                  <a:gd name="T19" fmla="*/ 0 h 26"/>
                  <a:gd name="T20" fmla="*/ 12 w 25"/>
                  <a:gd name="T21" fmla="*/ 0 h 26"/>
                  <a:gd name="T22" fmla="*/ 10 w 25"/>
                  <a:gd name="T23" fmla="*/ 0 h 26"/>
                  <a:gd name="T24" fmla="*/ 9 w 25"/>
                  <a:gd name="T25" fmla="*/ 0 h 26"/>
                  <a:gd name="T26" fmla="*/ 7 w 25"/>
                  <a:gd name="T27" fmla="*/ 1 h 26"/>
                  <a:gd name="T28" fmla="*/ 5 w 25"/>
                  <a:gd name="T29" fmla="*/ 2 h 26"/>
                  <a:gd name="T30" fmla="*/ 4 w 25"/>
                  <a:gd name="T31" fmla="*/ 3 h 26"/>
                  <a:gd name="T32" fmla="*/ 2 w 25"/>
                  <a:gd name="T33" fmla="*/ 5 h 26"/>
                  <a:gd name="T34" fmla="*/ 1 w 25"/>
                  <a:gd name="T35" fmla="*/ 8 h 26"/>
                  <a:gd name="T36" fmla="*/ 1 w 25"/>
                  <a:gd name="T37" fmla="*/ 9 h 26"/>
                  <a:gd name="T38" fmla="*/ 0 w 25"/>
                  <a:gd name="T39" fmla="*/ 11 h 26"/>
                  <a:gd name="T40" fmla="*/ 0 w 25"/>
                  <a:gd name="T41" fmla="*/ 13 h 26"/>
                  <a:gd name="T42" fmla="*/ 0 w 25"/>
                  <a:gd name="T43" fmla="*/ 15 h 26"/>
                  <a:gd name="T44" fmla="*/ 1 w 25"/>
                  <a:gd name="T45" fmla="*/ 17 h 26"/>
                  <a:gd name="T46" fmla="*/ 1 w 25"/>
                  <a:gd name="T47" fmla="*/ 19 h 26"/>
                  <a:gd name="T48" fmla="*/ 2 w 25"/>
                  <a:gd name="T49" fmla="*/ 20 h 26"/>
                  <a:gd name="T50" fmla="*/ 4 w 25"/>
                  <a:gd name="T51" fmla="*/ 22 h 26"/>
                  <a:gd name="T52" fmla="*/ 5 w 25"/>
                  <a:gd name="T53" fmla="*/ 23 h 26"/>
                  <a:gd name="T54" fmla="*/ 7 w 25"/>
                  <a:gd name="T55" fmla="*/ 24 h 26"/>
                  <a:gd name="T56" fmla="*/ 9 w 25"/>
                  <a:gd name="T57" fmla="*/ 26 h 26"/>
                  <a:gd name="T58" fmla="*/ 10 w 25"/>
                  <a:gd name="T59" fmla="*/ 26 h 26"/>
                  <a:gd name="T60" fmla="*/ 12 w 25"/>
                  <a:gd name="T61" fmla="*/ 26 h 26"/>
                  <a:gd name="T62" fmla="*/ 15 w 25"/>
                  <a:gd name="T63" fmla="*/ 26 h 26"/>
                  <a:gd name="T64" fmla="*/ 17 w 25"/>
                  <a:gd name="T65" fmla="*/ 26 h 26"/>
                  <a:gd name="T66" fmla="*/ 19 w 25"/>
                  <a:gd name="T67" fmla="*/ 24 h 26"/>
                  <a:gd name="T68" fmla="*/ 20 w 25"/>
                  <a:gd name="T69" fmla="*/ 23 h 26"/>
                  <a:gd name="T70" fmla="*/ 22 w 25"/>
                  <a:gd name="T71" fmla="*/ 22 h 26"/>
                  <a:gd name="T72" fmla="*/ 23 w 25"/>
                  <a:gd name="T73" fmla="*/ 20 h 26"/>
                  <a:gd name="T74" fmla="*/ 24 w 25"/>
                  <a:gd name="T75" fmla="*/ 19 h 26"/>
                  <a:gd name="T76" fmla="*/ 25 w 25"/>
                  <a:gd name="T77" fmla="*/ 17 h 26"/>
                  <a:gd name="T78" fmla="*/ 25 w 25"/>
                  <a:gd name="T79" fmla="*/ 15 h 26"/>
                  <a:gd name="T80" fmla="*/ 25 w 25"/>
                  <a:gd name="T81" fmla="*/ 13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6"/>
                  <a:gd name="T125" fmla="*/ 25 w 25"/>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6">
                    <a:moveTo>
                      <a:pt x="25" y="13"/>
                    </a:moveTo>
                    <a:lnTo>
                      <a:pt x="25" y="11"/>
                    </a:lnTo>
                    <a:lnTo>
                      <a:pt x="25" y="9"/>
                    </a:lnTo>
                    <a:lnTo>
                      <a:pt x="24" y="8"/>
                    </a:lnTo>
                    <a:lnTo>
                      <a:pt x="23" y="5"/>
                    </a:lnTo>
                    <a:lnTo>
                      <a:pt x="22" y="3"/>
                    </a:lnTo>
                    <a:lnTo>
                      <a:pt x="20" y="2"/>
                    </a:lnTo>
                    <a:lnTo>
                      <a:pt x="19" y="1"/>
                    </a:lnTo>
                    <a:lnTo>
                      <a:pt x="17" y="0"/>
                    </a:lnTo>
                    <a:lnTo>
                      <a:pt x="15" y="0"/>
                    </a:lnTo>
                    <a:lnTo>
                      <a:pt x="12" y="0"/>
                    </a:lnTo>
                    <a:lnTo>
                      <a:pt x="10" y="0"/>
                    </a:lnTo>
                    <a:lnTo>
                      <a:pt x="9" y="0"/>
                    </a:lnTo>
                    <a:lnTo>
                      <a:pt x="7" y="1"/>
                    </a:lnTo>
                    <a:lnTo>
                      <a:pt x="5" y="2"/>
                    </a:lnTo>
                    <a:lnTo>
                      <a:pt x="4" y="3"/>
                    </a:lnTo>
                    <a:lnTo>
                      <a:pt x="2" y="5"/>
                    </a:lnTo>
                    <a:lnTo>
                      <a:pt x="1" y="8"/>
                    </a:lnTo>
                    <a:lnTo>
                      <a:pt x="1" y="9"/>
                    </a:lnTo>
                    <a:lnTo>
                      <a:pt x="0" y="11"/>
                    </a:lnTo>
                    <a:lnTo>
                      <a:pt x="0" y="13"/>
                    </a:lnTo>
                    <a:lnTo>
                      <a:pt x="0" y="15"/>
                    </a:lnTo>
                    <a:lnTo>
                      <a:pt x="1" y="17"/>
                    </a:lnTo>
                    <a:lnTo>
                      <a:pt x="1" y="19"/>
                    </a:lnTo>
                    <a:lnTo>
                      <a:pt x="2" y="20"/>
                    </a:lnTo>
                    <a:lnTo>
                      <a:pt x="4" y="22"/>
                    </a:lnTo>
                    <a:lnTo>
                      <a:pt x="5" y="23"/>
                    </a:lnTo>
                    <a:lnTo>
                      <a:pt x="7" y="24"/>
                    </a:lnTo>
                    <a:lnTo>
                      <a:pt x="9" y="26"/>
                    </a:lnTo>
                    <a:lnTo>
                      <a:pt x="10" y="26"/>
                    </a:lnTo>
                    <a:lnTo>
                      <a:pt x="12" y="26"/>
                    </a:lnTo>
                    <a:lnTo>
                      <a:pt x="15" y="26"/>
                    </a:lnTo>
                    <a:lnTo>
                      <a:pt x="17" y="26"/>
                    </a:lnTo>
                    <a:lnTo>
                      <a:pt x="19" y="24"/>
                    </a:lnTo>
                    <a:lnTo>
                      <a:pt x="20" y="23"/>
                    </a:lnTo>
                    <a:lnTo>
                      <a:pt x="22" y="22"/>
                    </a:lnTo>
                    <a:lnTo>
                      <a:pt x="23" y="20"/>
                    </a:lnTo>
                    <a:lnTo>
                      <a:pt x="24" y="19"/>
                    </a:lnTo>
                    <a:lnTo>
                      <a:pt x="25" y="17"/>
                    </a:lnTo>
                    <a:lnTo>
                      <a:pt x="25" y="15"/>
                    </a:lnTo>
                    <a:lnTo>
                      <a:pt x="25"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2" name="Freeform 26"/>
              <p:cNvSpPr>
                <a:spLocks/>
              </p:cNvSpPr>
              <p:nvPr/>
            </p:nvSpPr>
            <p:spPr bwMode="auto">
              <a:xfrm>
                <a:off x="4622262" y="2854853"/>
                <a:ext cx="15088" cy="13316"/>
              </a:xfrm>
              <a:custGeom>
                <a:avLst/>
                <a:gdLst>
                  <a:gd name="T0" fmla="*/ 26 w 26"/>
                  <a:gd name="T1" fmla="*/ 13 h 26"/>
                  <a:gd name="T2" fmla="*/ 26 w 26"/>
                  <a:gd name="T3" fmla="*/ 11 h 26"/>
                  <a:gd name="T4" fmla="*/ 26 w 26"/>
                  <a:gd name="T5" fmla="*/ 9 h 26"/>
                  <a:gd name="T6" fmla="*/ 25 w 26"/>
                  <a:gd name="T7" fmla="*/ 8 h 26"/>
                  <a:gd name="T8" fmla="*/ 24 w 26"/>
                  <a:gd name="T9" fmla="*/ 6 h 26"/>
                  <a:gd name="T10" fmla="*/ 22 w 26"/>
                  <a:gd name="T11" fmla="*/ 5 h 26"/>
                  <a:gd name="T12" fmla="*/ 20 w 26"/>
                  <a:gd name="T13" fmla="*/ 2 h 26"/>
                  <a:gd name="T14" fmla="*/ 19 w 26"/>
                  <a:gd name="T15" fmla="*/ 1 h 26"/>
                  <a:gd name="T16" fmla="*/ 17 w 26"/>
                  <a:gd name="T17" fmla="*/ 1 h 26"/>
                  <a:gd name="T18" fmla="*/ 15 w 26"/>
                  <a:gd name="T19" fmla="*/ 0 h 26"/>
                  <a:gd name="T20" fmla="*/ 13 w 26"/>
                  <a:gd name="T21" fmla="*/ 0 h 26"/>
                  <a:gd name="T22" fmla="*/ 11 w 26"/>
                  <a:gd name="T23" fmla="*/ 0 h 26"/>
                  <a:gd name="T24" fmla="*/ 9 w 26"/>
                  <a:gd name="T25" fmla="*/ 1 h 26"/>
                  <a:gd name="T26" fmla="*/ 7 w 26"/>
                  <a:gd name="T27" fmla="*/ 1 h 26"/>
                  <a:gd name="T28" fmla="*/ 6 w 26"/>
                  <a:gd name="T29" fmla="*/ 2 h 26"/>
                  <a:gd name="T30" fmla="*/ 3 w 26"/>
                  <a:gd name="T31" fmla="*/ 5 h 26"/>
                  <a:gd name="T32" fmla="*/ 2 w 26"/>
                  <a:gd name="T33" fmla="*/ 6 h 26"/>
                  <a:gd name="T34" fmla="*/ 1 w 26"/>
                  <a:gd name="T35" fmla="*/ 8 h 26"/>
                  <a:gd name="T36" fmla="*/ 0 w 26"/>
                  <a:gd name="T37" fmla="*/ 9 h 26"/>
                  <a:gd name="T38" fmla="*/ 0 w 26"/>
                  <a:gd name="T39" fmla="*/ 11 h 26"/>
                  <a:gd name="T40" fmla="*/ 0 w 26"/>
                  <a:gd name="T41" fmla="*/ 13 h 26"/>
                  <a:gd name="T42" fmla="*/ 0 w 26"/>
                  <a:gd name="T43" fmla="*/ 15 h 26"/>
                  <a:gd name="T44" fmla="*/ 0 w 26"/>
                  <a:gd name="T45" fmla="*/ 17 h 26"/>
                  <a:gd name="T46" fmla="*/ 1 w 26"/>
                  <a:gd name="T47" fmla="*/ 19 h 26"/>
                  <a:gd name="T48" fmla="*/ 2 w 26"/>
                  <a:gd name="T49" fmla="*/ 20 h 26"/>
                  <a:gd name="T50" fmla="*/ 3 w 26"/>
                  <a:gd name="T51" fmla="*/ 23 h 26"/>
                  <a:gd name="T52" fmla="*/ 6 w 26"/>
                  <a:gd name="T53" fmla="*/ 24 h 26"/>
                  <a:gd name="T54" fmla="*/ 7 w 26"/>
                  <a:gd name="T55" fmla="*/ 25 h 26"/>
                  <a:gd name="T56" fmla="*/ 9 w 26"/>
                  <a:gd name="T57" fmla="*/ 26 h 26"/>
                  <a:gd name="T58" fmla="*/ 11 w 26"/>
                  <a:gd name="T59" fmla="*/ 26 h 26"/>
                  <a:gd name="T60" fmla="*/ 13 w 26"/>
                  <a:gd name="T61" fmla="*/ 26 h 26"/>
                  <a:gd name="T62" fmla="*/ 15 w 26"/>
                  <a:gd name="T63" fmla="*/ 26 h 26"/>
                  <a:gd name="T64" fmla="*/ 17 w 26"/>
                  <a:gd name="T65" fmla="*/ 26 h 26"/>
                  <a:gd name="T66" fmla="*/ 19 w 26"/>
                  <a:gd name="T67" fmla="*/ 25 h 26"/>
                  <a:gd name="T68" fmla="*/ 20 w 26"/>
                  <a:gd name="T69" fmla="*/ 24 h 26"/>
                  <a:gd name="T70" fmla="*/ 22 w 26"/>
                  <a:gd name="T71" fmla="*/ 23 h 26"/>
                  <a:gd name="T72" fmla="*/ 24 w 26"/>
                  <a:gd name="T73" fmla="*/ 20 h 26"/>
                  <a:gd name="T74" fmla="*/ 25 w 26"/>
                  <a:gd name="T75" fmla="*/ 19 h 26"/>
                  <a:gd name="T76" fmla="*/ 26 w 26"/>
                  <a:gd name="T77" fmla="*/ 17 h 26"/>
                  <a:gd name="T78" fmla="*/ 26 w 26"/>
                  <a:gd name="T79" fmla="*/ 15 h 26"/>
                  <a:gd name="T80" fmla="*/ 26 w 26"/>
                  <a:gd name="T81" fmla="*/ 13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26"/>
                  <a:gd name="T125" fmla="*/ 26 w 26"/>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26">
                    <a:moveTo>
                      <a:pt x="26" y="13"/>
                    </a:moveTo>
                    <a:lnTo>
                      <a:pt x="26" y="11"/>
                    </a:lnTo>
                    <a:lnTo>
                      <a:pt x="26" y="9"/>
                    </a:lnTo>
                    <a:lnTo>
                      <a:pt x="25" y="8"/>
                    </a:lnTo>
                    <a:lnTo>
                      <a:pt x="24" y="6"/>
                    </a:lnTo>
                    <a:lnTo>
                      <a:pt x="22" y="5"/>
                    </a:lnTo>
                    <a:lnTo>
                      <a:pt x="20" y="2"/>
                    </a:lnTo>
                    <a:lnTo>
                      <a:pt x="19" y="1"/>
                    </a:lnTo>
                    <a:lnTo>
                      <a:pt x="17" y="1"/>
                    </a:lnTo>
                    <a:lnTo>
                      <a:pt x="15" y="0"/>
                    </a:lnTo>
                    <a:lnTo>
                      <a:pt x="13" y="0"/>
                    </a:lnTo>
                    <a:lnTo>
                      <a:pt x="11" y="0"/>
                    </a:lnTo>
                    <a:lnTo>
                      <a:pt x="9" y="1"/>
                    </a:lnTo>
                    <a:lnTo>
                      <a:pt x="7" y="1"/>
                    </a:lnTo>
                    <a:lnTo>
                      <a:pt x="6" y="2"/>
                    </a:lnTo>
                    <a:lnTo>
                      <a:pt x="3" y="5"/>
                    </a:lnTo>
                    <a:lnTo>
                      <a:pt x="2" y="6"/>
                    </a:lnTo>
                    <a:lnTo>
                      <a:pt x="1" y="8"/>
                    </a:lnTo>
                    <a:lnTo>
                      <a:pt x="0" y="9"/>
                    </a:lnTo>
                    <a:lnTo>
                      <a:pt x="0" y="11"/>
                    </a:lnTo>
                    <a:lnTo>
                      <a:pt x="0" y="13"/>
                    </a:lnTo>
                    <a:lnTo>
                      <a:pt x="0" y="15"/>
                    </a:lnTo>
                    <a:lnTo>
                      <a:pt x="0" y="17"/>
                    </a:lnTo>
                    <a:lnTo>
                      <a:pt x="1" y="19"/>
                    </a:lnTo>
                    <a:lnTo>
                      <a:pt x="2" y="20"/>
                    </a:lnTo>
                    <a:lnTo>
                      <a:pt x="3" y="23"/>
                    </a:lnTo>
                    <a:lnTo>
                      <a:pt x="6" y="24"/>
                    </a:lnTo>
                    <a:lnTo>
                      <a:pt x="7" y="25"/>
                    </a:lnTo>
                    <a:lnTo>
                      <a:pt x="9" y="26"/>
                    </a:lnTo>
                    <a:lnTo>
                      <a:pt x="11" y="26"/>
                    </a:lnTo>
                    <a:lnTo>
                      <a:pt x="13" y="26"/>
                    </a:lnTo>
                    <a:lnTo>
                      <a:pt x="15" y="26"/>
                    </a:lnTo>
                    <a:lnTo>
                      <a:pt x="17" y="26"/>
                    </a:lnTo>
                    <a:lnTo>
                      <a:pt x="19" y="25"/>
                    </a:lnTo>
                    <a:lnTo>
                      <a:pt x="20" y="24"/>
                    </a:lnTo>
                    <a:lnTo>
                      <a:pt x="22" y="23"/>
                    </a:lnTo>
                    <a:lnTo>
                      <a:pt x="24" y="20"/>
                    </a:lnTo>
                    <a:lnTo>
                      <a:pt x="25" y="19"/>
                    </a:lnTo>
                    <a:lnTo>
                      <a:pt x="26" y="17"/>
                    </a:lnTo>
                    <a:lnTo>
                      <a:pt x="26" y="15"/>
                    </a:lnTo>
                    <a:lnTo>
                      <a:pt x="26"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3" name="Freeform 27"/>
              <p:cNvSpPr>
                <a:spLocks/>
              </p:cNvSpPr>
              <p:nvPr/>
            </p:nvSpPr>
            <p:spPr bwMode="auto">
              <a:xfrm>
                <a:off x="4622262" y="2798632"/>
                <a:ext cx="15088" cy="13316"/>
              </a:xfrm>
              <a:custGeom>
                <a:avLst/>
                <a:gdLst>
                  <a:gd name="T0" fmla="*/ 26 w 26"/>
                  <a:gd name="T1" fmla="*/ 14 h 27"/>
                  <a:gd name="T2" fmla="*/ 26 w 26"/>
                  <a:gd name="T3" fmla="*/ 12 h 27"/>
                  <a:gd name="T4" fmla="*/ 26 w 26"/>
                  <a:gd name="T5" fmla="*/ 10 h 27"/>
                  <a:gd name="T6" fmla="*/ 25 w 26"/>
                  <a:gd name="T7" fmla="*/ 7 h 27"/>
                  <a:gd name="T8" fmla="*/ 24 w 26"/>
                  <a:gd name="T9" fmla="*/ 5 h 27"/>
                  <a:gd name="T10" fmla="*/ 22 w 26"/>
                  <a:gd name="T11" fmla="*/ 4 h 27"/>
                  <a:gd name="T12" fmla="*/ 20 w 26"/>
                  <a:gd name="T13" fmla="*/ 3 h 27"/>
                  <a:gd name="T14" fmla="*/ 19 w 26"/>
                  <a:gd name="T15" fmla="*/ 2 h 27"/>
                  <a:gd name="T16" fmla="*/ 17 w 26"/>
                  <a:gd name="T17" fmla="*/ 1 h 27"/>
                  <a:gd name="T18" fmla="*/ 15 w 26"/>
                  <a:gd name="T19" fmla="*/ 1 h 27"/>
                  <a:gd name="T20" fmla="*/ 13 w 26"/>
                  <a:gd name="T21" fmla="*/ 0 h 27"/>
                  <a:gd name="T22" fmla="*/ 11 w 26"/>
                  <a:gd name="T23" fmla="*/ 1 h 27"/>
                  <a:gd name="T24" fmla="*/ 9 w 26"/>
                  <a:gd name="T25" fmla="*/ 1 h 27"/>
                  <a:gd name="T26" fmla="*/ 7 w 26"/>
                  <a:gd name="T27" fmla="*/ 2 h 27"/>
                  <a:gd name="T28" fmla="*/ 6 w 26"/>
                  <a:gd name="T29" fmla="*/ 3 h 27"/>
                  <a:gd name="T30" fmla="*/ 3 w 26"/>
                  <a:gd name="T31" fmla="*/ 4 h 27"/>
                  <a:gd name="T32" fmla="*/ 2 w 26"/>
                  <a:gd name="T33" fmla="*/ 5 h 27"/>
                  <a:gd name="T34" fmla="*/ 1 w 26"/>
                  <a:gd name="T35" fmla="*/ 7 h 27"/>
                  <a:gd name="T36" fmla="*/ 0 w 26"/>
                  <a:gd name="T37" fmla="*/ 10 h 27"/>
                  <a:gd name="T38" fmla="*/ 0 w 26"/>
                  <a:gd name="T39" fmla="*/ 12 h 27"/>
                  <a:gd name="T40" fmla="*/ 0 w 26"/>
                  <a:gd name="T41" fmla="*/ 14 h 27"/>
                  <a:gd name="T42" fmla="*/ 0 w 26"/>
                  <a:gd name="T43" fmla="*/ 15 h 27"/>
                  <a:gd name="T44" fmla="*/ 0 w 26"/>
                  <a:gd name="T45" fmla="*/ 17 h 27"/>
                  <a:gd name="T46" fmla="*/ 1 w 26"/>
                  <a:gd name="T47" fmla="*/ 19 h 27"/>
                  <a:gd name="T48" fmla="*/ 2 w 26"/>
                  <a:gd name="T49" fmla="*/ 21 h 27"/>
                  <a:gd name="T50" fmla="*/ 3 w 26"/>
                  <a:gd name="T51" fmla="*/ 22 h 27"/>
                  <a:gd name="T52" fmla="*/ 6 w 26"/>
                  <a:gd name="T53" fmla="*/ 23 h 27"/>
                  <a:gd name="T54" fmla="*/ 7 w 26"/>
                  <a:gd name="T55" fmla="*/ 24 h 27"/>
                  <a:gd name="T56" fmla="*/ 9 w 26"/>
                  <a:gd name="T57" fmla="*/ 25 h 27"/>
                  <a:gd name="T58" fmla="*/ 11 w 26"/>
                  <a:gd name="T59" fmla="*/ 27 h 27"/>
                  <a:gd name="T60" fmla="*/ 13 w 26"/>
                  <a:gd name="T61" fmla="*/ 27 h 27"/>
                  <a:gd name="T62" fmla="*/ 15 w 26"/>
                  <a:gd name="T63" fmla="*/ 27 h 27"/>
                  <a:gd name="T64" fmla="*/ 17 w 26"/>
                  <a:gd name="T65" fmla="*/ 25 h 27"/>
                  <a:gd name="T66" fmla="*/ 19 w 26"/>
                  <a:gd name="T67" fmla="*/ 24 h 27"/>
                  <a:gd name="T68" fmla="*/ 20 w 26"/>
                  <a:gd name="T69" fmla="*/ 23 h 27"/>
                  <a:gd name="T70" fmla="*/ 22 w 26"/>
                  <a:gd name="T71" fmla="*/ 22 h 27"/>
                  <a:gd name="T72" fmla="*/ 24 w 26"/>
                  <a:gd name="T73" fmla="*/ 21 h 27"/>
                  <a:gd name="T74" fmla="*/ 25 w 26"/>
                  <a:gd name="T75" fmla="*/ 19 h 27"/>
                  <a:gd name="T76" fmla="*/ 26 w 26"/>
                  <a:gd name="T77" fmla="*/ 17 h 27"/>
                  <a:gd name="T78" fmla="*/ 26 w 26"/>
                  <a:gd name="T79" fmla="*/ 15 h 27"/>
                  <a:gd name="T80" fmla="*/ 26 w 26"/>
                  <a:gd name="T81" fmla="*/ 14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27"/>
                  <a:gd name="T125" fmla="*/ 26 w 26"/>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27">
                    <a:moveTo>
                      <a:pt x="26" y="14"/>
                    </a:moveTo>
                    <a:lnTo>
                      <a:pt x="26" y="12"/>
                    </a:lnTo>
                    <a:lnTo>
                      <a:pt x="26" y="10"/>
                    </a:lnTo>
                    <a:lnTo>
                      <a:pt x="25" y="7"/>
                    </a:lnTo>
                    <a:lnTo>
                      <a:pt x="24" y="5"/>
                    </a:lnTo>
                    <a:lnTo>
                      <a:pt x="22" y="4"/>
                    </a:lnTo>
                    <a:lnTo>
                      <a:pt x="20" y="3"/>
                    </a:lnTo>
                    <a:lnTo>
                      <a:pt x="19" y="2"/>
                    </a:lnTo>
                    <a:lnTo>
                      <a:pt x="17" y="1"/>
                    </a:lnTo>
                    <a:lnTo>
                      <a:pt x="15" y="1"/>
                    </a:lnTo>
                    <a:lnTo>
                      <a:pt x="13" y="0"/>
                    </a:lnTo>
                    <a:lnTo>
                      <a:pt x="11" y="1"/>
                    </a:lnTo>
                    <a:lnTo>
                      <a:pt x="9" y="1"/>
                    </a:lnTo>
                    <a:lnTo>
                      <a:pt x="7" y="2"/>
                    </a:lnTo>
                    <a:lnTo>
                      <a:pt x="6" y="3"/>
                    </a:lnTo>
                    <a:lnTo>
                      <a:pt x="3" y="4"/>
                    </a:lnTo>
                    <a:lnTo>
                      <a:pt x="2" y="5"/>
                    </a:lnTo>
                    <a:lnTo>
                      <a:pt x="1" y="7"/>
                    </a:lnTo>
                    <a:lnTo>
                      <a:pt x="0" y="10"/>
                    </a:lnTo>
                    <a:lnTo>
                      <a:pt x="0" y="12"/>
                    </a:lnTo>
                    <a:lnTo>
                      <a:pt x="0" y="14"/>
                    </a:lnTo>
                    <a:lnTo>
                      <a:pt x="0" y="15"/>
                    </a:lnTo>
                    <a:lnTo>
                      <a:pt x="0" y="17"/>
                    </a:lnTo>
                    <a:lnTo>
                      <a:pt x="1" y="19"/>
                    </a:lnTo>
                    <a:lnTo>
                      <a:pt x="2" y="21"/>
                    </a:lnTo>
                    <a:lnTo>
                      <a:pt x="3" y="22"/>
                    </a:lnTo>
                    <a:lnTo>
                      <a:pt x="6" y="23"/>
                    </a:lnTo>
                    <a:lnTo>
                      <a:pt x="7" y="24"/>
                    </a:lnTo>
                    <a:lnTo>
                      <a:pt x="9" y="25"/>
                    </a:lnTo>
                    <a:lnTo>
                      <a:pt x="11" y="27"/>
                    </a:lnTo>
                    <a:lnTo>
                      <a:pt x="13" y="27"/>
                    </a:lnTo>
                    <a:lnTo>
                      <a:pt x="15" y="27"/>
                    </a:lnTo>
                    <a:lnTo>
                      <a:pt x="17" y="25"/>
                    </a:lnTo>
                    <a:lnTo>
                      <a:pt x="19" y="24"/>
                    </a:lnTo>
                    <a:lnTo>
                      <a:pt x="20" y="23"/>
                    </a:lnTo>
                    <a:lnTo>
                      <a:pt x="22" y="22"/>
                    </a:lnTo>
                    <a:lnTo>
                      <a:pt x="24" y="21"/>
                    </a:lnTo>
                    <a:lnTo>
                      <a:pt x="25" y="19"/>
                    </a:lnTo>
                    <a:lnTo>
                      <a:pt x="26" y="17"/>
                    </a:lnTo>
                    <a:lnTo>
                      <a:pt x="26" y="15"/>
                    </a:lnTo>
                    <a:lnTo>
                      <a:pt x="26" y="14"/>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4" name="Freeform 28"/>
              <p:cNvSpPr>
                <a:spLocks/>
              </p:cNvSpPr>
              <p:nvPr/>
            </p:nvSpPr>
            <p:spPr bwMode="auto">
              <a:xfrm>
                <a:off x="4417742" y="2868168"/>
                <a:ext cx="13412" cy="13316"/>
              </a:xfrm>
              <a:custGeom>
                <a:avLst/>
                <a:gdLst>
                  <a:gd name="T0" fmla="*/ 25 w 25"/>
                  <a:gd name="T1" fmla="*/ 13 h 26"/>
                  <a:gd name="T2" fmla="*/ 25 w 25"/>
                  <a:gd name="T3" fmla="*/ 11 h 26"/>
                  <a:gd name="T4" fmla="*/ 25 w 25"/>
                  <a:gd name="T5" fmla="*/ 9 h 26"/>
                  <a:gd name="T6" fmla="*/ 24 w 25"/>
                  <a:gd name="T7" fmla="*/ 7 h 26"/>
                  <a:gd name="T8" fmla="*/ 23 w 25"/>
                  <a:gd name="T9" fmla="*/ 5 h 26"/>
                  <a:gd name="T10" fmla="*/ 22 w 25"/>
                  <a:gd name="T11" fmla="*/ 4 h 26"/>
                  <a:gd name="T12" fmla="*/ 20 w 25"/>
                  <a:gd name="T13" fmla="*/ 3 h 26"/>
                  <a:gd name="T14" fmla="*/ 19 w 25"/>
                  <a:gd name="T15" fmla="*/ 2 h 26"/>
                  <a:gd name="T16" fmla="*/ 17 w 25"/>
                  <a:gd name="T17" fmla="*/ 1 h 26"/>
                  <a:gd name="T18" fmla="*/ 15 w 25"/>
                  <a:gd name="T19" fmla="*/ 0 h 26"/>
                  <a:gd name="T20" fmla="*/ 12 w 25"/>
                  <a:gd name="T21" fmla="*/ 0 h 26"/>
                  <a:gd name="T22" fmla="*/ 10 w 25"/>
                  <a:gd name="T23" fmla="*/ 0 h 26"/>
                  <a:gd name="T24" fmla="*/ 9 w 25"/>
                  <a:gd name="T25" fmla="*/ 1 h 26"/>
                  <a:gd name="T26" fmla="*/ 7 w 25"/>
                  <a:gd name="T27" fmla="*/ 2 h 26"/>
                  <a:gd name="T28" fmla="*/ 5 w 25"/>
                  <a:gd name="T29" fmla="*/ 3 h 26"/>
                  <a:gd name="T30" fmla="*/ 4 w 25"/>
                  <a:gd name="T31" fmla="*/ 4 h 26"/>
                  <a:gd name="T32" fmla="*/ 2 w 25"/>
                  <a:gd name="T33" fmla="*/ 5 h 26"/>
                  <a:gd name="T34" fmla="*/ 1 w 25"/>
                  <a:gd name="T35" fmla="*/ 7 h 26"/>
                  <a:gd name="T36" fmla="*/ 1 w 25"/>
                  <a:gd name="T37" fmla="*/ 9 h 26"/>
                  <a:gd name="T38" fmla="*/ 0 w 25"/>
                  <a:gd name="T39" fmla="*/ 11 h 26"/>
                  <a:gd name="T40" fmla="*/ 0 w 25"/>
                  <a:gd name="T41" fmla="*/ 13 h 26"/>
                  <a:gd name="T42" fmla="*/ 0 w 25"/>
                  <a:gd name="T43" fmla="*/ 15 h 26"/>
                  <a:gd name="T44" fmla="*/ 1 w 25"/>
                  <a:gd name="T45" fmla="*/ 17 h 26"/>
                  <a:gd name="T46" fmla="*/ 1 w 25"/>
                  <a:gd name="T47" fmla="*/ 19 h 26"/>
                  <a:gd name="T48" fmla="*/ 2 w 25"/>
                  <a:gd name="T49" fmla="*/ 21 h 26"/>
                  <a:gd name="T50" fmla="*/ 4 w 25"/>
                  <a:gd name="T51" fmla="*/ 22 h 26"/>
                  <a:gd name="T52" fmla="*/ 5 w 25"/>
                  <a:gd name="T53" fmla="*/ 23 h 26"/>
                  <a:gd name="T54" fmla="*/ 7 w 25"/>
                  <a:gd name="T55" fmla="*/ 24 h 26"/>
                  <a:gd name="T56" fmla="*/ 9 w 25"/>
                  <a:gd name="T57" fmla="*/ 25 h 26"/>
                  <a:gd name="T58" fmla="*/ 10 w 25"/>
                  <a:gd name="T59" fmla="*/ 26 h 26"/>
                  <a:gd name="T60" fmla="*/ 12 w 25"/>
                  <a:gd name="T61" fmla="*/ 26 h 26"/>
                  <a:gd name="T62" fmla="*/ 15 w 25"/>
                  <a:gd name="T63" fmla="*/ 26 h 26"/>
                  <a:gd name="T64" fmla="*/ 17 w 25"/>
                  <a:gd name="T65" fmla="*/ 25 h 26"/>
                  <a:gd name="T66" fmla="*/ 19 w 25"/>
                  <a:gd name="T67" fmla="*/ 24 h 26"/>
                  <a:gd name="T68" fmla="*/ 20 w 25"/>
                  <a:gd name="T69" fmla="*/ 23 h 26"/>
                  <a:gd name="T70" fmla="*/ 22 w 25"/>
                  <a:gd name="T71" fmla="*/ 22 h 26"/>
                  <a:gd name="T72" fmla="*/ 23 w 25"/>
                  <a:gd name="T73" fmla="*/ 21 h 26"/>
                  <a:gd name="T74" fmla="*/ 24 w 25"/>
                  <a:gd name="T75" fmla="*/ 19 h 26"/>
                  <a:gd name="T76" fmla="*/ 25 w 25"/>
                  <a:gd name="T77" fmla="*/ 17 h 26"/>
                  <a:gd name="T78" fmla="*/ 25 w 25"/>
                  <a:gd name="T79" fmla="*/ 15 h 26"/>
                  <a:gd name="T80" fmla="*/ 25 w 25"/>
                  <a:gd name="T81" fmla="*/ 13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6"/>
                  <a:gd name="T125" fmla="*/ 25 w 25"/>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6">
                    <a:moveTo>
                      <a:pt x="25" y="13"/>
                    </a:moveTo>
                    <a:lnTo>
                      <a:pt x="25" y="11"/>
                    </a:lnTo>
                    <a:lnTo>
                      <a:pt x="25" y="9"/>
                    </a:lnTo>
                    <a:lnTo>
                      <a:pt x="24" y="7"/>
                    </a:lnTo>
                    <a:lnTo>
                      <a:pt x="23" y="5"/>
                    </a:lnTo>
                    <a:lnTo>
                      <a:pt x="22" y="4"/>
                    </a:lnTo>
                    <a:lnTo>
                      <a:pt x="20" y="3"/>
                    </a:lnTo>
                    <a:lnTo>
                      <a:pt x="19" y="2"/>
                    </a:lnTo>
                    <a:lnTo>
                      <a:pt x="17" y="1"/>
                    </a:lnTo>
                    <a:lnTo>
                      <a:pt x="15" y="0"/>
                    </a:lnTo>
                    <a:lnTo>
                      <a:pt x="12" y="0"/>
                    </a:lnTo>
                    <a:lnTo>
                      <a:pt x="10" y="0"/>
                    </a:lnTo>
                    <a:lnTo>
                      <a:pt x="9" y="1"/>
                    </a:lnTo>
                    <a:lnTo>
                      <a:pt x="7" y="2"/>
                    </a:lnTo>
                    <a:lnTo>
                      <a:pt x="5" y="3"/>
                    </a:lnTo>
                    <a:lnTo>
                      <a:pt x="4" y="4"/>
                    </a:lnTo>
                    <a:lnTo>
                      <a:pt x="2" y="5"/>
                    </a:lnTo>
                    <a:lnTo>
                      <a:pt x="1" y="7"/>
                    </a:lnTo>
                    <a:lnTo>
                      <a:pt x="1" y="9"/>
                    </a:lnTo>
                    <a:lnTo>
                      <a:pt x="0" y="11"/>
                    </a:lnTo>
                    <a:lnTo>
                      <a:pt x="0" y="13"/>
                    </a:lnTo>
                    <a:lnTo>
                      <a:pt x="0" y="15"/>
                    </a:lnTo>
                    <a:lnTo>
                      <a:pt x="1" y="17"/>
                    </a:lnTo>
                    <a:lnTo>
                      <a:pt x="1" y="19"/>
                    </a:lnTo>
                    <a:lnTo>
                      <a:pt x="2" y="21"/>
                    </a:lnTo>
                    <a:lnTo>
                      <a:pt x="4" y="22"/>
                    </a:lnTo>
                    <a:lnTo>
                      <a:pt x="5" y="23"/>
                    </a:lnTo>
                    <a:lnTo>
                      <a:pt x="7" y="24"/>
                    </a:lnTo>
                    <a:lnTo>
                      <a:pt x="9" y="25"/>
                    </a:lnTo>
                    <a:lnTo>
                      <a:pt x="10" y="26"/>
                    </a:lnTo>
                    <a:lnTo>
                      <a:pt x="12" y="26"/>
                    </a:lnTo>
                    <a:lnTo>
                      <a:pt x="15" y="26"/>
                    </a:lnTo>
                    <a:lnTo>
                      <a:pt x="17" y="25"/>
                    </a:lnTo>
                    <a:lnTo>
                      <a:pt x="19" y="24"/>
                    </a:lnTo>
                    <a:lnTo>
                      <a:pt x="20" y="23"/>
                    </a:lnTo>
                    <a:lnTo>
                      <a:pt x="22" y="22"/>
                    </a:lnTo>
                    <a:lnTo>
                      <a:pt x="23" y="21"/>
                    </a:lnTo>
                    <a:lnTo>
                      <a:pt x="24" y="19"/>
                    </a:lnTo>
                    <a:lnTo>
                      <a:pt x="25" y="17"/>
                    </a:lnTo>
                    <a:lnTo>
                      <a:pt x="25" y="15"/>
                    </a:lnTo>
                    <a:lnTo>
                      <a:pt x="25"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5" name="Freeform 29"/>
              <p:cNvSpPr>
                <a:spLocks/>
              </p:cNvSpPr>
              <p:nvPr/>
            </p:nvSpPr>
            <p:spPr bwMode="auto">
              <a:xfrm>
                <a:off x="4417742" y="2813427"/>
                <a:ext cx="13412" cy="11836"/>
              </a:xfrm>
              <a:custGeom>
                <a:avLst/>
                <a:gdLst>
                  <a:gd name="T0" fmla="*/ 25 w 25"/>
                  <a:gd name="T1" fmla="*/ 12 h 25"/>
                  <a:gd name="T2" fmla="*/ 25 w 25"/>
                  <a:gd name="T3" fmla="*/ 10 h 25"/>
                  <a:gd name="T4" fmla="*/ 25 w 25"/>
                  <a:gd name="T5" fmla="*/ 8 h 25"/>
                  <a:gd name="T6" fmla="*/ 24 w 25"/>
                  <a:gd name="T7" fmla="*/ 6 h 25"/>
                  <a:gd name="T8" fmla="*/ 23 w 25"/>
                  <a:gd name="T9" fmla="*/ 5 h 25"/>
                  <a:gd name="T10" fmla="*/ 22 w 25"/>
                  <a:gd name="T11" fmla="*/ 3 h 25"/>
                  <a:gd name="T12" fmla="*/ 20 w 25"/>
                  <a:gd name="T13" fmla="*/ 2 h 25"/>
                  <a:gd name="T14" fmla="*/ 19 w 25"/>
                  <a:gd name="T15" fmla="*/ 1 h 25"/>
                  <a:gd name="T16" fmla="*/ 17 w 25"/>
                  <a:gd name="T17" fmla="*/ 0 h 25"/>
                  <a:gd name="T18" fmla="*/ 15 w 25"/>
                  <a:gd name="T19" fmla="*/ 0 h 25"/>
                  <a:gd name="T20" fmla="*/ 12 w 25"/>
                  <a:gd name="T21" fmla="*/ 0 h 25"/>
                  <a:gd name="T22" fmla="*/ 10 w 25"/>
                  <a:gd name="T23" fmla="*/ 0 h 25"/>
                  <a:gd name="T24" fmla="*/ 9 w 25"/>
                  <a:gd name="T25" fmla="*/ 0 h 25"/>
                  <a:gd name="T26" fmla="*/ 7 w 25"/>
                  <a:gd name="T27" fmla="*/ 1 h 25"/>
                  <a:gd name="T28" fmla="*/ 5 w 25"/>
                  <a:gd name="T29" fmla="*/ 2 h 25"/>
                  <a:gd name="T30" fmla="*/ 4 w 25"/>
                  <a:gd name="T31" fmla="*/ 3 h 25"/>
                  <a:gd name="T32" fmla="*/ 2 w 25"/>
                  <a:gd name="T33" fmla="*/ 5 h 25"/>
                  <a:gd name="T34" fmla="*/ 1 w 25"/>
                  <a:gd name="T35" fmla="*/ 6 h 25"/>
                  <a:gd name="T36" fmla="*/ 1 w 25"/>
                  <a:gd name="T37" fmla="*/ 8 h 25"/>
                  <a:gd name="T38" fmla="*/ 0 w 25"/>
                  <a:gd name="T39" fmla="*/ 10 h 25"/>
                  <a:gd name="T40" fmla="*/ 0 w 25"/>
                  <a:gd name="T41" fmla="*/ 12 h 25"/>
                  <a:gd name="T42" fmla="*/ 0 w 25"/>
                  <a:gd name="T43" fmla="*/ 14 h 25"/>
                  <a:gd name="T44" fmla="*/ 1 w 25"/>
                  <a:gd name="T45" fmla="*/ 17 h 25"/>
                  <a:gd name="T46" fmla="*/ 1 w 25"/>
                  <a:gd name="T47" fmla="*/ 18 h 25"/>
                  <a:gd name="T48" fmla="*/ 2 w 25"/>
                  <a:gd name="T49" fmla="*/ 20 h 25"/>
                  <a:gd name="T50" fmla="*/ 4 w 25"/>
                  <a:gd name="T51" fmla="*/ 22 h 25"/>
                  <a:gd name="T52" fmla="*/ 5 w 25"/>
                  <a:gd name="T53" fmla="*/ 23 h 25"/>
                  <a:gd name="T54" fmla="*/ 7 w 25"/>
                  <a:gd name="T55" fmla="*/ 24 h 25"/>
                  <a:gd name="T56" fmla="*/ 9 w 25"/>
                  <a:gd name="T57" fmla="*/ 25 h 25"/>
                  <a:gd name="T58" fmla="*/ 10 w 25"/>
                  <a:gd name="T59" fmla="*/ 25 h 25"/>
                  <a:gd name="T60" fmla="*/ 12 w 25"/>
                  <a:gd name="T61" fmla="*/ 25 h 25"/>
                  <a:gd name="T62" fmla="*/ 15 w 25"/>
                  <a:gd name="T63" fmla="*/ 25 h 25"/>
                  <a:gd name="T64" fmla="*/ 17 w 25"/>
                  <a:gd name="T65" fmla="*/ 25 h 25"/>
                  <a:gd name="T66" fmla="*/ 19 w 25"/>
                  <a:gd name="T67" fmla="*/ 24 h 25"/>
                  <a:gd name="T68" fmla="*/ 20 w 25"/>
                  <a:gd name="T69" fmla="*/ 23 h 25"/>
                  <a:gd name="T70" fmla="*/ 22 w 25"/>
                  <a:gd name="T71" fmla="*/ 22 h 25"/>
                  <a:gd name="T72" fmla="*/ 23 w 25"/>
                  <a:gd name="T73" fmla="*/ 20 h 25"/>
                  <a:gd name="T74" fmla="*/ 24 w 25"/>
                  <a:gd name="T75" fmla="*/ 18 h 25"/>
                  <a:gd name="T76" fmla="*/ 25 w 25"/>
                  <a:gd name="T77" fmla="*/ 17 h 25"/>
                  <a:gd name="T78" fmla="*/ 25 w 25"/>
                  <a:gd name="T79" fmla="*/ 14 h 25"/>
                  <a:gd name="T80" fmla="*/ 25 w 25"/>
                  <a:gd name="T81" fmla="*/ 12 h 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5"/>
                  <a:gd name="T125" fmla="*/ 25 w 25"/>
                  <a:gd name="T126" fmla="*/ 25 h 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5">
                    <a:moveTo>
                      <a:pt x="25" y="12"/>
                    </a:moveTo>
                    <a:lnTo>
                      <a:pt x="25" y="10"/>
                    </a:lnTo>
                    <a:lnTo>
                      <a:pt x="25" y="8"/>
                    </a:lnTo>
                    <a:lnTo>
                      <a:pt x="24" y="6"/>
                    </a:lnTo>
                    <a:lnTo>
                      <a:pt x="23" y="5"/>
                    </a:lnTo>
                    <a:lnTo>
                      <a:pt x="22" y="3"/>
                    </a:lnTo>
                    <a:lnTo>
                      <a:pt x="20" y="2"/>
                    </a:lnTo>
                    <a:lnTo>
                      <a:pt x="19" y="1"/>
                    </a:lnTo>
                    <a:lnTo>
                      <a:pt x="17" y="0"/>
                    </a:lnTo>
                    <a:lnTo>
                      <a:pt x="15" y="0"/>
                    </a:lnTo>
                    <a:lnTo>
                      <a:pt x="12" y="0"/>
                    </a:lnTo>
                    <a:lnTo>
                      <a:pt x="10" y="0"/>
                    </a:lnTo>
                    <a:lnTo>
                      <a:pt x="9" y="0"/>
                    </a:lnTo>
                    <a:lnTo>
                      <a:pt x="7" y="1"/>
                    </a:lnTo>
                    <a:lnTo>
                      <a:pt x="5" y="2"/>
                    </a:lnTo>
                    <a:lnTo>
                      <a:pt x="4" y="3"/>
                    </a:lnTo>
                    <a:lnTo>
                      <a:pt x="2" y="5"/>
                    </a:lnTo>
                    <a:lnTo>
                      <a:pt x="1" y="6"/>
                    </a:lnTo>
                    <a:lnTo>
                      <a:pt x="1" y="8"/>
                    </a:lnTo>
                    <a:lnTo>
                      <a:pt x="0" y="10"/>
                    </a:lnTo>
                    <a:lnTo>
                      <a:pt x="0" y="12"/>
                    </a:lnTo>
                    <a:lnTo>
                      <a:pt x="0" y="14"/>
                    </a:lnTo>
                    <a:lnTo>
                      <a:pt x="1" y="17"/>
                    </a:lnTo>
                    <a:lnTo>
                      <a:pt x="1" y="18"/>
                    </a:lnTo>
                    <a:lnTo>
                      <a:pt x="2" y="20"/>
                    </a:lnTo>
                    <a:lnTo>
                      <a:pt x="4" y="22"/>
                    </a:lnTo>
                    <a:lnTo>
                      <a:pt x="5" y="23"/>
                    </a:lnTo>
                    <a:lnTo>
                      <a:pt x="7" y="24"/>
                    </a:lnTo>
                    <a:lnTo>
                      <a:pt x="9" y="25"/>
                    </a:lnTo>
                    <a:lnTo>
                      <a:pt x="10" y="25"/>
                    </a:lnTo>
                    <a:lnTo>
                      <a:pt x="12" y="25"/>
                    </a:lnTo>
                    <a:lnTo>
                      <a:pt x="15" y="25"/>
                    </a:lnTo>
                    <a:lnTo>
                      <a:pt x="17" y="25"/>
                    </a:lnTo>
                    <a:lnTo>
                      <a:pt x="19" y="24"/>
                    </a:lnTo>
                    <a:lnTo>
                      <a:pt x="20" y="23"/>
                    </a:lnTo>
                    <a:lnTo>
                      <a:pt x="22" y="22"/>
                    </a:lnTo>
                    <a:lnTo>
                      <a:pt x="23" y="20"/>
                    </a:lnTo>
                    <a:lnTo>
                      <a:pt x="24" y="18"/>
                    </a:lnTo>
                    <a:lnTo>
                      <a:pt x="25" y="17"/>
                    </a:lnTo>
                    <a:lnTo>
                      <a:pt x="25" y="14"/>
                    </a:lnTo>
                    <a:lnTo>
                      <a:pt x="25" y="12"/>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6" name="Line 30"/>
              <p:cNvSpPr>
                <a:spLocks noChangeShapeType="1"/>
              </p:cNvSpPr>
              <p:nvPr/>
            </p:nvSpPr>
            <p:spPr bwMode="auto">
              <a:xfrm flipH="1">
                <a:off x="4417742" y="2675836"/>
                <a:ext cx="21960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17" name="Freeform 31"/>
              <p:cNvSpPr>
                <a:spLocks/>
              </p:cNvSpPr>
              <p:nvPr/>
            </p:nvSpPr>
            <p:spPr bwMode="auto">
              <a:xfrm>
                <a:off x="4622262" y="2743892"/>
                <a:ext cx="15088" cy="11836"/>
              </a:xfrm>
              <a:custGeom>
                <a:avLst/>
                <a:gdLst>
                  <a:gd name="T0" fmla="*/ 26 w 26"/>
                  <a:gd name="T1" fmla="*/ 13 h 25"/>
                  <a:gd name="T2" fmla="*/ 26 w 26"/>
                  <a:gd name="T3" fmla="*/ 10 h 25"/>
                  <a:gd name="T4" fmla="*/ 26 w 26"/>
                  <a:gd name="T5" fmla="*/ 8 h 25"/>
                  <a:gd name="T6" fmla="*/ 25 w 26"/>
                  <a:gd name="T7" fmla="*/ 6 h 25"/>
                  <a:gd name="T8" fmla="*/ 24 w 26"/>
                  <a:gd name="T9" fmla="*/ 5 h 25"/>
                  <a:gd name="T10" fmla="*/ 22 w 26"/>
                  <a:gd name="T11" fmla="*/ 3 h 25"/>
                  <a:gd name="T12" fmla="*/ 20 w 26"/>
                  <a:gd name="T13" fmla="*/ 2 h 25"/>
                  <a:gd name="T14" fmla="*/ 19 w 26"/>
                  <a:gd name="T15" fmla="*/ 1 h 25"/>
                  <a:gd name="T16" fmla="*/ 17 w 26"/>
                  <a:gd name="T17" fmla="*/ 0 h 25"/>
                  <a:gd name="T18" fmla="*/ 15 w 26"/>
                  <a:gd name="T19" fmla="*/ 0 h 25"/>
                  <a:gd name="T20" fmla="*/ 13 w 26"/>
                  <a:gd name="T21" fmla="*/ 0 h 25"/>
                  <a:gd name="T22" fmla="*/ 11 w 26"/>
                  <a:gd name="T23" fmla="*/ 0 h 25"/>
                  <a:gd name="T24" fmla="*/ 9 w 26"/>
                  <a:gd name="T25" fmla="*/ 0 h 25"/>
                  <a:gd name="T26" fmla="*/ 7 w 26"/>
                  <a:gd name="T27" fmla="*/ 1 h 25"/>
                  <a:gd name="T28" fmla="*/ 6 w 26"/>
                  <a:gd name="T29" fmla="*/ 2 h 25"/>
                  <a:gd name="T30" fmla="*/ 3 w 26"/>
                  <a:gd name="T31" fmla="*/ 3 h 25"/>
                  <a:gd name="T32" fmla="*/ 2 w 26"/>
                  <a:gd name="T33" fmla="*/ 5 h 25"/>
                  <a:gd name="T34" fmla="*/ 1 w 26"/>
                  <a:gd name="T35" fmla="*/ 6 h 25"/>
                  <a:gd name="T36" fmla="*/ 0 w 26"/>
                  <a:gd name="T37" fmla="*/ 8 h 25"/>
                  <a:gd name="T38" fmla="*/ 0 w 26"/>
                  <a:gd name="T39" fmla="*/ 10 h 25"/>
                  <a:gd name="T40" fmla="*/ 0 w 26"/>
                  <a:gd name="T41" fmla="*/ 13 h 25"/>
                  <a:gd name="T42" fmla="*/ 0 w 26"/>
                  <a:gd name="T43" fmla="*/ 15 h 25"/>
                  <a:gd name="T44" fmla="*/ 0 w 26"/>
                  <a:gd name="T45" fmla="*/ 17 h 25"/>
                  <a:gd name="T46" fmla="*/ 1 w 26"/>
                  <a:gd name="T47" fmla="*/ 19 h 25"/>
                  <a:gd name="T48" fmla="*/ 2 w 26"/>
                  <a:gd name="T49" fmla="*/ 20 h 25"/>
                  <a:gd name="T50" fmla="*/ 3 w 26"/>
                  <a:gd name="T51" fmla="*/ 22 h 25"/>
                  <a:gd name="T52" fmla="*/ 6 w 26"/>
                  <a:gd name="T53" fmla="*/ 23 h 25"/>
                  <a:gd name="T54" fmla="*/ 7 w 26"/>
                  <a:gd name="T55" fmla="*/ 24 h 25"/>
                  <a:gd name="T56" fmla="*/ 9 w 26"/>
                  <a:gd name="T57" fmla="*/ 25 h 25"/>
                  <a:gd name="T58" fmla="*/ 11 w 26"/>
                  <a:gd name="T59" fmla="*/ 25 h 25"/>
                  <a:gd name="T60" fmla="*/ 13 w 26"/>
                  <a:gd name="T61" fmla="*/ 25 h 25"/>
                  <a:gd name="T62" fmla="*/ 15 w 26"/>
                  <a:gd name="T63" fmla="*/ 25 h 25"/>
                  <a:gd name="T64" fmla="*/ 17 w 26"/>
                  <a:gd name="T65" fmla="*/ 25 h 25"/>
                  <a:gd name="T66" fmla="*/ 19 w 26"/>
                  <a:gd name="T67" fmla="*/ 24 h 25"/>
                  <a:gd name="T68" fmla="*/ 20 w 26"/>
                  <a:gd name="T69" fmla="*/ 23 h 25"/>
                  <a:gd name="T70" fmla="*/ 22 w 26"/>
                  <a:gd name="T71" fmla="*/ 22 h 25"/>
                  <a:gd name="T72" fmla="*/ 24 w 26"/>
                  <a:gd name="T73" fmla="*/ 20 h 25"/>
                  <a:gd name="T74" fmla="*/ 25 w 26"/>
                  <a:gd name="T75" fmla="*/ 19 h 25"/>
                  <a:gd name="T76" fmla="*/ 26 w 26"/>
                  <a:gd name="T77" fmla="*/ 17 h 25"/>
                  <a:gd name="T78" fmla="*/ 26 w 26"/>
                  <a:gd name="T79" fmla="*/ 15 h 25"/>
                  <a:gd name="T80" fmla="*/ 26 w 26"/>
                  <a:gd name="T81" fmla="*/ 13 h 25"/>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6"/>
                  <a:gd name="T124" fmla="*/ 0 h 25"/>
                  <a:gd name="T125" fmla="*/ 26 w 26"/>
                  <a:gd name="T126" fmla="*/ 25 h 25"/>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6" h="25">
                    <a:moveTo>
                      <a:pt x="26" y="13"/>
                    </a:moveTo>
                    <a:lnTo>
                      <a:pt x="26" y="10"/>
                    </a:lnTo>
                    <a:lnTo>
                      <a:pt x="26" y="8"/>
                    </a:lnTo>
                    <a:lnTo>
                      <a:pt x="25" y="6"/>
                    </a:lnTo>
                    <a:lnTo>
                      <a:pt x="24" y="5"/>
                    </a:lnTo>
                    <a:lnTo>
                      <a:pt x="22" y="3"/>
                    </a:lnTo>
                    <a:lnTo>
                      <a:pt x="20" y="2"/>
                    </a:lnTo>
                    <a:lnTo>
                      <a:pt x="19" y="1"/>
                    </a:lnTo>
                    <a:lnTo>
                      <a:pt x="17" y="0"/>
                    </a:lnTo>
                    <a:lnTo>
                      <a:pt x="15" y="0"/>
                    </a:lnTo>
                    <a:lnTo>
                      <a:pt x="13" y="0"/>
                    </a:lnTo>
                    <a:lnTo>
                      <a:pt x="11" y="0"/>
                    </a:lnTo>
                    <a:lnTo>
                      <a:pt x="9" y="0"/>
                    </a:lnTo>
                    <a:lnTo>
                      <a:pt x="7" y="1"/>
                    </a:lnTo>
                    <a:lnTo>
                      <a:pt x="6" y="2"/>
                    </a:lnTo>
                    <a:lnTo>
                      <a:pt x="3" y="3"/>
                    </a:lnTo>
                    <a:lnTo>
                      <a:pt x="2" y="5"/>
                    </a:lnTo>
                    <a:lnTo>
                      <a:pt x="1" y="6"/>
                    </a:lnTo>
                    <a:lnTo>
                      <a:pt x="0" y="8"/>
                    </a:lnTo>
                    <a:lnTo>
                      <a:pt x="0" y="10"/>
                    </a:lnTo>
                    <a:lnTo>
                      <a:pt x="0" y="13"/>
                    </a:lnTo>
                    <a:lnTo>
                      <a:pt x="0" y="15"/>
                    </a:lnTo>
                    <a:lnTo>
                      <a:pt x="0" y="17"/>
                    </a:lnTo>
                    <a:lnTo>
                      <a:pt x="1" y="19"/>
                    </a:lnTo>
                    <a:lnTo>
                      <a:pt x="2" y="20"/>
                    </a:lnTo>
                    <a:lnTo>
                      <a:pt x="3" y="22"/>
                    </a:lnTo>
                    <a:lnTo>
                      <a:pt x="6" y="23"/>
                    </a:lnTo>
                    <a:lnTo>
                      <a:pt x="7" y="24"/>
                    </a:lnTo>
                    <a:lnTo>
                      <a:pt x="9" y="25"/>
                    </a:lnTo>
                    <a:lnTo>
                      <a:pt x="11" y="25"/>
                    </a:lnTo>
                    <a:lnTo>
                      <a:pt x="13" y="25"/>
                    </a:lnTo>
                    <a:lnTo>
                      <a:pt x="15" y="25"/>
                    </a:lnTo>
                    <a:lnTo>
                      <a:pt x="17" y="25"/>
                    </a:lnTo>
                    <a:lnTo>
                      <a:pt x="19" y="24"/>
                    </a:lnTo>
                    <a:lnTo>
                      <a:pt x="20" y="23"/>
                    </a:lnTo>
                    <a:lnTo>
                      <a:pt x="22" y="22"/>
                    </a:lnTo>
                    <a:lnTo>
                      <a:pt x="24" y="20"/>
                    </a:lnTo>
                    <a:lnTo>
                      <a:pt x="25" y="19"/>
                    </a:lnTo>
                    <a:lnTo>
                      <a:pt x="26" y="17"/>
                    </a:lnTo>
                    <a:lnTo>
                      <a:pt x="26" y="15"/>
                    </a:lnTo>
                    <a:lnTo>
                      <a:pt x="26"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8" name="Freeform 32"/>
              <p:cNvSpPr>
                <a:spLocks/>
              </p:cNvSpPr>
              <p:nvPr/>
            </p:nvSpPr>
            <p:spPr bwMode="auto">
              <a:xfrm>
                <a:off x="4622262" y="2675836"/>
                <a:ext cx="15088" cy="5918"/>
              </a:xfrm>
              <a:custGeom>
                <a:avLst/>
                <a:gdLst>
                  <a:gd name="T0" fmla="*/ 0 w 26"/>
                  <a:gd name="T1" fmla="*/ 0 h 13"/>
                  <a:gd name="T2" fmla="*/ 0 w 26"/>
                  <a:gd name="T3" fmla="*/ 2 h 13"/>
                  <a:gd name="T4" fmla="*/ 0 w 26"/>
                  <a:gd name="T5" fmla="*/ 4 h 13"/>
                  <a:gd name="T6" fmla="*/ 1 w 26"/>
                  <a:gd name="T7" fmla="*/ 5 h 13"/>
                  <a:gd name="T8" fmla="*/ 2 w 26"/>
                  <a:gd name="T9" fmla="*/ 8 h 13"/>
                  <a:gd name="T10" fmla="*/ 3 w 26"/>
                  <a:gd name="T11" fmla="*/ 9 h 13"/>
                  <a:gd name="T12" fmla="*/ 6 w 26"/>
                  <a:gd name="T13" fmla="*/ 11 h 13"/>
                  <a:gd name="T14" fmla="*/ 8 w 26"/>
                  <a:gd name="T15" fmla="*/ 12 h 13"/>
                  <a:gd name="T16" fmla="*/ 9 w 26"/>
                  <a:gd name="T17" fmla="*/ 12 h 13"/>
                  <a:gd name="T18" fmla="*/ 11 w 26"/>
                  <a:gd name="T19" fmla="*/ 13 h 13"/>
                  <a:gd name="T20" fmla="*/ 13 w 26"/>
                  <a:gd name="T21" fmla="*/ 13 h 13"/>
                  <a:gd name="T22" fmla="*/ 15 w 26"/>
                  <a:gd name="T23" fmla="*/ 13 h 13"/>
                  <a:gd name="T24" fmla="*/ 17 w 26"/>
                  <a:gd name="T25" fmla="*/ 12 h 13"/>
                  <a:gd name="T26" fmla="*/ 18 w 26"/>
                  <a:gd name="T27" fmla="*/ 12 h 13"/>
                  <a:gd name="T28" fmla="*/ 20 w 26"/>
                  <a:gd name="T29" fmla="*/ 11 h 13"/>
                  <a:gd name="T30" fmla="*/ 22 w 26"/>
                  <a:gd name="T31" fmla="*/ 9 h 13"/>
                  <a:gd name="T32" fmla="*/ 24 w 26"/>
                  <a:gd name="T33" fmla="*/ 8 h 13"/>
                  <a:gd name="T34" fmla="*/ 25 w 26"/>
                  <a:gd name="T35" fmla="*/ 5 h 13"/>
                  <a:gd name="T36" fmla="*/ 26 w 26"/>
                  <a:gd name="T37" fmla="*/ 4 h 13"/>
                  <a:gd name="T38" fmla="*/ 26 w 26"/>
                  <a:gd name="T39" fmla="*/ 2 h 13"/>
                  <a:gd name="T40" fmla="*/ 26 w 26"/>
                  <a:gd name="T41" fmla="*/ 0 h 13"/>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26"/>
                  <a:gd name="T64" fmla="*/ 0 h 13"/>
                  <a:gd name="T65" fmla="*/ 26 w 26"/>
                  <a:gd name="T66" fmla="*/ 13 h 13"/>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26" h="13">
                    <a:moveTo>
                      <a:pt x="0" y="0"/>
                    </a:moveTo>
                    <a:lnTo>
                      <a:pt x="0" y="2"/>
                    </a:lnTo>
                    <a:lnTo>
                      <a:pt x="0" y="4"/>
                    </a:lnTo>
                    <a:lnTo>
                      <a:pt x="1" y="5"/>
                    </a:lnTo>
                    <a:lnTo>
                      <a:pt x="2" y="8"/>
                    </a:lnTo>
                    <a:lnTo>
                      <a:pt x="3" y="9"/>
                    </a:lnTo>
                    <a:lnTo>
                      <a:pt x="6" y="11"/>
                    </a:lnTo>
                    <a:lnTo>
                      <a:pt x="8" y="12"/>
                    </a:lnTo>
                    <a:lnTo>
                      <a:pt x="9" y="12"/>
                    </a:lnTo>
                    <a:lnTo>
                      <a:pt x="11" y="13"/>
                    </a:lnTo>
                    <a:lnTo>
                      <a:pt x="13" y="13"/>
                    </a:lnTo>
                    <a:lnTo>
                      <a:pt x="15" y="13"/>
                    </a:lnTo>
                    <a:lnTo>
                      <a:pt x="17" y="12"/>
                    </a:lnTo>
                    <a:lnTo>
                      <a:pt x="18" y="12"/>
                    </a:lnTo>
                    <a:lnTo>
                      <a:pt x="20" y="11"/>
                    </a:lnTo>
                    <a:lnTo>
                      <a:pt x="22" y="9"/>
                    </a:lnTo>
                    <a:lnTo>
                      <a:pt x="24" y="8"/>
                    </a:lnTo>
                    <a:lnTo>
                      <a:pt x="25" y="5"/>
                    </a:lnTo>
                    <a:lnTo>
                      <a:pt x="26" y="4"/>
                    </a:lnTo>
                    <a:lnTo>
                      <a:pt x="26" y="2"/>
                    </a:lnTo>
                    <a:lnTo>
                      <a:pt x="26"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19" name="Freeform 33"/>
              <p:cNvSpPr>
                <a:spLocks/>
              </p:cNvSpPr>
              <p:nvPr/>
            </p:nvSpPr>
            <p:spPr bwMode="auto">
              <a:xfrm>
                <a:off x="4417742" y="2757207"/>
                <a:ext cx="13412" cy="13316"/>
              </a:xfrm>
              <a:custGeom>
                <a:avLst/>
                <a:gdLst>
                  <a:gd name="T0" fmla="*/ 25 w 25"/>
                  <a:gd name="T1" fmla="*/ 13 h 27"/>
                  <a:gd name="T2" fmla="*/ 25 w 25"/>
                  <a:gd name="T3" fmla="*/ 11 h 27"/>
                  <a:gd name="T4" fmla="*/ 25 w 25"/>
                  <a:gd name="T5" fmla="*/ 10 h 27"/>
                  <a:gd name="T6" fmla="*/ 24 w 25"/>
                  <a:gd name="T7" fmla="*/ 8 h 27"/>
                  <a:gd name="T8" fmla="*/ 23 w 25"/>
                  <a:gd name="T9" fmla="*/ 6 h 27"/>
                  <a:gd name="T10" fmla="*/ 22 w 25"/>
                  <a:gd name="T11" fmla="*/ 5 h 27"/>
                  <a:gd name="T12" fmla="*/ 20 w 25"/>
                  <a:gd name="T13" fmla="*/ 3 h 27"/>
                  <a:gd name="T14" fmla="*/ 19 w 25"/>
                  <a:gd name="T15" fmla="*/ 2 h 27"/>
                  <a:gd name="T16" fmla="*/ 17 w 25"/>
                  <a:gd name="T17" fmla="*/ 1 h 27"/>
                  <a:gd name="T18" fmla="*/ 15 w 25"/>
                  <a:gd name="T19" fmla="*/ 0 h 27"/>
                  <a:gd name="T20" fmla="*/ 12 w 25"/>
                  <a:gd name="T21" fmla="*/ 0 h 27"/>
                  <a:gd name="T22" fmla="*/ 10 w 25"/>
                  <a:gd name="T23" fmla="*/ 0 h 27"/>
                  <a:gd name="T24" fmla="*/ 9 w 25"/>
                  <a:gd name="T25" fmla="*/ 1 h 27"/>
                  <a:gd name="T26" fmla="*/ 7 w 25"/>
                  <a:gd name="T27" fmla="*/ 2 h 27"/>
                  <a:gd name="T28" fmla="*/ 5 w 25"/>
                  <a:gd name="T29" fmla="*/ 3 h 27"/>
                  <a:gd name="T30" fmla="*/ 4 w 25"/>
                  <a:gd name="T31" fmla="*/ 5 h 27"/>
                  <a:gd name="T32" fmla="*/ 2 w 25"/>
                  <a:gd name="T33" fmla="*/ 6 h 27"/>
                  <a:gd name="T34" fmla="*/ 1 w 25"/>
                  <a:gd name="T35" fmla="*/ 8 h 27"/>
                  <a:gd name="T36" fmla="*/ 1 w 25"/>
                  <a:gd name="T37" fmla="*/ 10 h 27"/>
                  <a:gd name="T38" fmla="*/ 0 w 25"/>
                  <a:gd name="T39" fmla="*/ 11 h 27"/>
                  <a:gd name="T40" fmla="*/ 0 w 25"/>
                  <a:gd name="T41" fmla="*/ 13 h 27"/>
                  <a:gd name="T42" fmla="*/ 0 w 25"/>
                  <a:gd name="T43" fmla="*/ 15 h 27"/>
                  <a:gd name="T44" fmla="*/ 1 w 25"/>
                  <a:gd name="T45" fmla="*/ 17 h 27"/>
                  <a:gd name="T46" fmla="*/ 1 w 25"/>
                  <a:gd name="T47" fmla="*/ 19 h 27"/>
                  <a:gd name="T48" fmla="*/ 2 w 25"/>
                  <a:gd name="T49" fmla="*/ 21 h 27"/>
                  <a:gd name="T50" fmla="*/ 4 w 25"/>
                  <a:gd name="T51" fmla="*/ 23 h 27"/>
                  <a:gd name="T52" fmla="*/ 5 w 25"/>
                  <a:gd name="T53" fmla="*/ 24 h 27"/>
                  <a:gd name="T54" fmla="*/ 7 w 25"/>
                  <a:gd name="T55" fmla="*/ 25 h 27"/>
                  <a:gd name="T56" fmla="*/ 9 w 25"/>
                  <a:gd name="T57" fmla="*/ 26 h 27"/>
                  <a:gd name="T58" fmla="*/ 10 w 25"/>
                  <a:gd name="T59" fmla="*/ 26 h 27"/>
                  <a:gd name="T60" fmla="*/ 12 w 25"/>
                  <a:gd name="T61" fmla="*/ 27 h 27"/>
                  <a:gd name="T62" fmla="*/ 15 w 25"/>
                  <a:gd name="T63" fmla="*/ 26 h 27"/>
                  <a:gd name="T64" fmla="*/ 17 w 25"/>
                  <a:gd name="T65" fmla="*/ 26 h 27"/>
                  <a:gd name="T66" fmla="*/ 19 w 25"/>
                  <a:gd name="T67" fmla="*/ 25 h 27"/>
                  <a:gd name="T68" fmla="*/ 20 w 25"/>
                  <a:gd name="T69" fmla="*/ 24 h 27"/>
                  <a:gd name="T70" fmla="*/ 22 w 25"/>
                  <a:gd name="T71" fmla="*/ 23 h 27"/>
                  <a:gd name="T72" fmla="*/ 23 w 25"/>
                  <a:gd name="T73" fmla="*/ 21 h 27"/>
                  <a:gd name="T74" fmla="*/ 24 w 25"/>
                  <a:gd name="T75" fmla="*/ 19 h 27"/>
                  <a:gd name="T76" fmla="*/ 25 w 25"/>
                  <a:gd name="T77" fmla="*/ 17 h 27"/>
                  <a:gd name="T78" fmla="*/ 25 w 25"/>
                  <a:gd name="T79" fmla="*/ 15 h 27"/>
                  <a:gd name="T80" fmla="*/ 25 w 25"/>
                  <a:gd name="T81" fmla="*/ 13 h 27"/>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7"/>
                  <a:gd name="T125" fmla="*/ 25 w 25"/>
                  <a:gd name="T126" fmla="*/ 27 h 27"/>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7">
                    <a:moveTo>
                      <a:pt x="25" y="13"/>
                    </a:moveTo>
                    <a:lnTo>
                      <a:pt x="25" y="11"/>
                    </a:lnTo>
                    <a:lnTo>
                      <a:pt x="25" y="10"/>
                    </a:lnTo>
                    <a:lnTo>
                      <a:pt x="24" y="8"/>
                    </a:lnTo>
                    <a:lnTo>
                      <a:pt x="23" y="6"/>
                    </a:lnTo>
                    <a:lnTo>
                      <a:pt x="22" y="5"/>
                    </a:lnTo>
                    <a:lnTo>
                      <a:pt x="20" y="3"/>
                    </a:lnTo>
                    <a:lnTo>
                      <a:pt x="19" y="2"/>
                    </a:lnTo>
                    <a:lnTo>
                      <a:pt x="17" y="1"/>
                    </a:lnTo>
                    <a:lnTo>
                      <a:pt x="15" y="0"/>
                    </a:lnTo>
                    <a:lnTo>
                      <a:pt x="12" y="0"/>
                    </a:lnTo>
                    <a:lnTo>
                      <a:pt x="10" y="0"/>
                    </a:lnTo>
                    <a:lnTo>
                      <a:pt x="9" y="1"/>
                    </a:lnTo>
                    <a:lnTo>
                      <a:pt x="7" y="2"/>
                    </a:lnTo>
                    <a:lnTo>
                      <a:pt x="5" y="3"/>
                    </a:lnTo>
                    <a:lnTo>
                      <a:pt x="4" y="5"/>
                    </a:lnTo>
                    <a:lnTo>
                      <a:pt x="2" y="6"/>
                    </a:lnTo>
                    <a:lnTo>
                      <a:pt x="1" y="8"/>
                    </a:lnTo>
                    <a:lnTo>
                      <a:pt x="1" y="10"/>
                    </a:lnTo>
                    <a:lnTo>
                      <a:pt x="0" y="11"/>
                    </a:lnTo>
                    <a:lnTo>
                      <a:pt x="0" y="13"/>
                    </a:lnTo>
                    <a:lnTo>
                      <a:pt x="0" y="15"/>
                    </a:lnTo>
                    <a:lnTo>
                      <a:pt x="1" y="17"/>
                    </a:lnTo>
                    <a:lnTo>
                      <a:pt x="1" y="19"/>
                    </a:lnTo>
                    <a:lnTo>
                      <a:pt x="2" y="21"/>
                    </a:lnTo>
                    <a:lnTo>
                      <a:pt x="4" y="23"/>
                    </a:lnTo>
                    <a:lnTo>
                      <a:pt x="5" y="24"/>
                    </a:lnTo>
                    <a:lnTo>
                      <a:pt x="7" y="25"/>
                    </a:lnTo>
                    <a:lnTo>
                      <a:pt x="9" y="26"/>
                    </a:lnTo>
                    <a:lnTo>
                      <a:pt x="10" y="26"/>
                    </a:lnTo>
                    <a:lnTo>
                      <a:pt x="12" y="27"/>
                    </a:lnTo>
                    <a:lnTo>
                      <a:pt x="15" y="26"/>
                    </a:lnTo>
                    <a:lnTo>
                      <a:pt x="17" y="26"/>
                    </a:lnTo>
                    <a:lnTo>
                      <a:pt x="19" y="25"/>
                    </a:lnTo>
                    <a:lnTo>
                      <a:pt x="20" y="24"/>
                    </a:lnTo>
                    <a:lnTo>
                      <a:pt x="22" y="23"/>
                    </a:lnTo>
                    <a:lnTo>
                      <a:pt x="23" y="21"/>
                    </a:lnTo>
                    <a:lnTo>
                      <a:pt x="24" y="19"/>
                    </a:lnTo>
                    <a:lnTo>
                      <a:pt x="25" y="17"/>
                    </a:lnTo>
                    <a:lnTo>
                      <a:pt x="25" y="15"/>
                    </a:lnTo>
                    <a:lnTo>
                      <a:pt x="25" y="13"/>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20" name="Freeform 34"/>
              <p:cNvSpPr>
                <a:spLocks/>
              </p:cNvSpPr>
              <p:nvPr/>
            </p:nvSpPr>
            <p:spPr bwMode="auto">
              <a:xfrm>
                <a:off x="4416065" y="2708384"/>
                <a:ext cx="15088" cy="11836"/>
              </a:xfrm>
              <a:custGeom>
                <a:avLst/>
                <a:gdLst>
                  <a:gd name="T0" fmla="*/ 25 w 25"/>
                  <a:gd name="T1" fmla="*/ 12 h 26"/>
                  <a:gd name="T2" fmla="*/ 25 w 25"/>
                  <a:gd name="T3" fmla="*/ 10 h 26"/>
                  <a:gd name="T4" fmla="*/ 25 w 25"/>
                  <a:gd name="T5" fmla="*/ 9 h 26"/>
                  <a:gd name="T6" fmla="*/ 24 w 25"/>
                  <a:gd name="T7" fmla="*/ 7 h 26"/>
                  <a:gd name="T8" fmla="*/ 23 w 25"/>
                  <a:gd name="T9" fmla="*/ 5 h 26"/>
                  <a:gd name="T10" fmla="*/ 22 w 25"/>
                  <a:gd name="T11" fmla="*/ 4 h 26"/>
                  <a:gd name="T12" fmla="*/ 20 w 25"/>
                  <a:gd name="T13" fmla="*/ 2 h 26"/>
                  <a:gd name="T14" fmla="*/ 19 w 25"/>
                  <a:gd name="T15" fmla="*/ 1 h 26"/>
                  <a:gd name="T16" fmla="*/ 17 w 25"/>
                  <a:gd name="T17" fmla="*/ 1 h 26"/>
                  <a:gd name="T18" fmla="*/ 15 w 25"/>
                  <a:gd name="T19" fmla="*/ 0 h 26"/>
                  <a:gd name="T20" fmla="*/ 12 w 25"/>
                  <a:gd name="T21" fmla="*/ 0 h 26"/>
                  <a:gd name="T22" fmla="*/ 10 w 25"/>
                  <a:gd name="T23" fmla="*/ 0 h 26"/>
                  <a:gd name="T24" fmla="*/ 8 w 25"/>
                  <a:gd name="T25" fmla="*/ 1 h 26"/>
                  <a:gd name="T26" fmla="*/ 7 w 25"/>
                  <a:gd name="T27" fmla="*/ 1 h 26"/>
                  <a:gd name="T28" fmla="*/ 5 w 25"/>
                  <a:gd name="T29" fmla="*/ 2 h 26"/>
                  <a:gd name="T30" fmla="*/ 4 w 25"/>
                  <a:gd name="T31" fmla="*/ 4 h 26"/>
                  <a:gd name="T32" fmla="*/ 2 w 25"/>
                  <a:gd name="T33" fmla="*/ 5 h 26"/>
                  <a:gd name="T34" fmla="*/ 1 w 25"/>
                  <a:gd name="T35" fmla="*/ 7 h 26"/>
                  <a:gd name="T36" fmla="*/ 1 w 25"/>
                  <a:gd name="T37" fmla="*/ 9 h 26"/>
                  <a:gd name="T38" fmla="*/ 0 w 25"/>
                  <a:gd name="T39" fmla="*/ 10 h 26"/>
                  <a:gd name="T40" fmla="*/ 0 w 25"/>
                  <a:gd name="T41" fmla="*/ 12 h 26"/>
                  <a:gd name="T42" fmla="*/ 0 w 25"/>
                  <a:gd name="T43" fmla="*/ 15 h 26"/>
                  <a:gd name="T44" fmla="*/ 1 w 25"/>
                  <a:gd name="T45" fmla="*/ 17 h 26"/>
                  <a:gd name="T46" fmla="*/ 1 w 25"/>
                  <a:gd name="T47" fmla="*/ 19 h 26"/>
                  <a:gd name="T48" fmla="*/ 2 w 25"/>
                  <a:gd name="T49" fmla="*/ 21 h 26"/>
                  <a:gd name="T50" fmla="*/ 4 w 25"/>
                  <a:gd name="T51" fmla="*/ 22 h 26"/>
                  <a:gd name="T52" fmla="*/ 5 w 25"/>
                  <a:gd name="T53" fmla="*/ 23 h 26"/>
                  <a:gd name="T54" fmla="*/ 7 w 25"/>
                  <a:gd name="T55" fmla="*/ 24 h 26"/>
                  <a:gd name="T56" fmla="*/ 8 w 25"/>
                  <a:gd name="T57" fmla="*/ 25 h 26"/>
                  <a:gd name="T58" fmla="*/ 10 w 25"/>
                  <a:gd name="T59" fmla="*/ 25 h 26"/>
                  <a:gd name="T60" fmla="*/ 12 w 25"/>
                  <a:gd name="T61" fmla="*/ 26 h 26"/>
                  <a:gd name="T62" fmla="*/ 15 w 25"/>
                  <a:gd name="T63" fmla="*/ 25 h 26"/>
                  <a:gd name="T64" fmla="*/ 17 w 25"/>
                  <a:gd name="T65" fmla="*/ 25 h 26"/>
                  <a:gd name="T66" fmla="*/ 19 w 25"/>
                  <a:gd name="T67" fmla="*/ 24 h 26"/>
                  <a:gd name="T68" fmla="*/ 20 w 25"/>
                  <a:gd name="T69" fmla="*/ 23 h 26"/>
                  <a:gd name="T70" fmla="*/ 22 w 25"/>
                  <a:gd name="T71" fmla="*/ 22 h 26"/>
                  <a:gd name="T72" fmla="*/ 23 w 25"/>
                  <a:gd name="T73" fmla="*/ 21 h 26"/>
                  <a:gd name="T74" fmla="*/ 24 w 25"/>
                  <a:gd name="T75" fmla="*/ 19 h 26"/>
                  <a:gd name="T76" fmla="*/ 25 w 25"/>
                  <a:gd name="T77" fmla="*/ 17 h 26"/>
                  <a:gd name="T78" fmla="*/ 25 w 25"/>
                  <a:gd name="T79" fmla="*/ 15 h 26"/>
                  <a:gd name="T80" fmla="*/ 25 w 25"/>
                  <a:gd name="T81" fmla="*/ 12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6"/>
                  <a:gd name="T125" fmla="*/ 25 w 25"/>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6">
                    <a:moveTo>
                      <a:pt x="25" y="12"/>
                    </a:moveTo>
                    <a:lnTo>
                      <a:pt x="25" y="10"/>
                    </a:lnTo>
                    <a:lnTo>
                      <a:pt x="25" y="9"/>
                    </a:lnTo>
                    <a:lnTo>
                      <a:pt x="24" y="7"/>
                    </a:lnTo>
                    <a:lnTo>
                      <a:pt x="23" y="5"/>
                    </a:lnTo>
                    <a:lnTo>
                      <a:pt x="22" y="4"/>
                    </a:lnTo>
                    <a:lnTo>
                      <a:pt x="20" y="2"/>
                    </a:lnTo>
                    <a:lnTo>
                      <a:pt x="19" y="1"/>
                    </a:lnTo>
                    <a:lnTo>
                      <a:pt x="17" y="1"/>
                    </a:lnTo>
                    <a:lnTo>
                      <a:pt x="15" y="0"/>
                    </a:lnTo>
                    <a:lnTo>
                      <a:pt x="12" y="0"/>
                    </a:lnTo>
                    <a:lnTo>
                      <a:pt x="10" y="0"/>
                    </a:lnTo>
                    <a:lnTo>
                      <a:pt x="8" y="1"/>
                    </a:lnTo>
                    <a:lnTo>
                      <a:pt x="7" y="1"/>
                    </a:lnTo>
                    <a:lnTo>
                      <a:pt x="5" y="2"/>
                    </a:lnTo>
                    <a:lnTo>
                      <a:pt x="4" y="4"/>
                    </a:lnTo>
                    <a:lnTo>
                      <a:pt x="2" y="5"/>
                    </a:lnTo>
                    <a:lnTo>
                      <a:pt x="1" y="7"/>
                    </a:lnTo>
                    <a:lnTo>
                      <a:pt x="1" y="9"/>
                    </a:lnTo>
                    <a:lnTo>
                      <a:pt x="0" y="10"/>
                    </a:lnTo>
                    <a:lnTo>
                      <a:pt x="0" y="12"/>
                    </a:lnTo>
                    <a:lnTo>
                      <a:pt x="0" y="15"/>
                    </a:lnTo>
                    <a:lnTo>
                      <a:pt x="1" y="17"/>
                    </a:lnTo>
                    <a:lnTo>
                      <a:pt x="1" y="19"/>
                    </a:lnTo>
                    <a:lnTo>
                      <a:pt x="2" y="21"/>
                    </a:lnTo>
                    <a:lnTo>
                      <a:pt x="4" y="22"/>
                    </a:lnTo>
                    <a:lnTo>
                      <a:pt x="5" y="23"/>
                    </a:lnTo>
                    <a:lnTo>
                      <a:pt x="7" y="24"/>
                    </a:lnTo>
                    <a:lnTo>
                      <a:pt x="8" y="25"/>
                    </a:lnTo>
                    <a:lnTo>
                      <a:pt x="10" y="25"/>
                    </a:lnTo>
                    <a:lnTo>
                      <a:pt x="12" y="26"/>
                    </a:lnTo>
                    <a:lnTo>
                      <a:pt x="15" y="25"/>
                    </a:lnTo>
                    <a:lnTo>
                      <a:pt x="17" y="25"/>
                    </a:lnTo>
                    <a:lnTo>
                      <a:pt x="19" y="24"/>
                    </a:lnTo>
                    <a:lnTo>
                      <a:pt x="20" y="23"/>
                    </a:lnTo>
                    <a:lnTo>
                      <a:pt x="22" y="22"/>
                    </a:lnTo>
                    <a:lnTo>
                      <a:pt x="23" y="21"/>
                    </a:lnTo>
                    <a:lnTo>
                      <a:pt x="24" y="19"/>
                    </a:lnTo>
                    <a:lnTo>
                      <a:pt x="25" y="17"/>
                    </a:lnTo>
                    <a:lnTo>
                      <a:pt x="25" y="15"/>
                    </a:lnTo>
                    <a:lnTo>
                      <a:pt x="25" y="12"/>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21" name="Freeform 35"/>
              <p:cNvSpPr>
                <a:spLocks/>
              </p:cNvSpPr>
              <p:nvPr/>
            </p:nvSpPr>
            <p:spPr bwMode="auto">
              <a:xfrm>
                <a:off x="4416065" y="2708384"/>
                <a:ext cx="15088" cy="11836"/>
              </a:xfrm>
              <a:custGeom>
                <a:avLst/>
                <a:gdLst>
                  <a:gd name="T0" fmla="*/ 25 w 25"/>
                  <a:gd name="T1" fmla="*/ 12 h 26"/>
                  <a:gd name="T2" fmla="*/ 25 w 25"/>
                  <a:gd name="T3" fmla="*/ 10 h 26"/>
                  <a:gd name="T4" fmla="*/ 25 w 25"/>
                  <a:gd name="T5" fmla="*/ 9 h 26"/>
                  <a:gd name="T6" fmla="*/ 24 w 25"/>
                  <a:gd name="T7" fmla="*/ 7 h 26"/>
                  <a:gd name="T8" fmla="*/ 23 w 25"/>
                  <a:gd name="T9" fmla="*/ 5 h 26"/>
                  <a:gd name="T10" fmla="*/ 22 w 25"/>
                  <a:gd name="T11" fmla="*/ 4 h 26"/>
                  <a:gd name="T12" fmla="*/ 20 w 25"/>
                  <a:gd name="T13" fmla="*/ 2 h 26"/>
                  <a:gd name="T14" fmla="*/ 19 w 25"/>
                  <a:gd name="T15" fmla="*/ 1 h 26"/>
                  <a:gd name="T16" fmla="*/ 17 w 25"/>
                  <a:gd name="T17" fmla="*/ 1 h 26"/>
                  <a:gd name="T18" fmla="*/ 15 w 25"/>
                  <a:gd name="T19" fmla="*/ 0 h 26"/>
                  <a:gd name="T20" fmla="*/ 12 w 25"/>
                  <a:gd name="T21" fmla="*/ 0 h 26"/>
                  <a:gd name="T22" fmla="*/ 10 w 25"/>
                  <a:gd name="T23" fmla="*/ 0 h 26"/>
                  <a:gd name="T24" fmla="*/ 8 w 25"/>
                  <a:gd name="T25" fmla="*/ 1 h 26"/>
                  <a:gd name="T26" fmla="*/ 7 w 25"/>
                  <a:gd name="T27" fmla="*/ 1 h 26"/>
                  <a:gd name="T28" fmla="*/ 5 w 25"/>
                  <a:gd name="T29" fmla="*/ 2 h 26"/>
                  <a:gd name="T30" fmla="*/ 4 w 25"/>
                  <a:gd name="T31" fmla="*/ 4 h 26"/>
                  <a:gd name="T32" fmla="*/ 2 w 25"/>
                  <a:gd name="T33" fmla="*/ 5 h 26"/>
                  <a:gd name="T34" fmla="*/ 1 w 25"/>
                  <a:gd name="T35" fmla="*/ 7 h 26"/>
                  <a:gd name="T36" fmla="*/ 1 w 25"/>
                  <a:gd name="T37" fmla="*/ 9 h 26"/>
                  <a:gd name="T38" fmla="*/ 0 w 25"/>
                  <a:gd name="T39" fmla="*/ 10 h 26"/>
                  <a:gd name="T40" fmla="*/ 0 w 25"/>
                  <a:gd name="T41" fmla="*/ 12 h 26"/>
                  <a:gd name="T42" fmla="*/ 0 w 25"/>
                  <a:gd name="T43" fmla="*/ 15 h 26"/>
                  <a:gd name="T44" fmla="*/ 1 w 25"/>
                  <a:gd name="T45" fmla="*/ 17 h 26"/>
                  <a:gd name="T46" fmla="*/ 1 w 25"/>
                  <a:gd name="T47" fmla="*/ 19 h 26"/>
                  <a:gd name="T48" fmla="*/ 2 w 25"/>
                  <a:gd name="T49" fmla="*/ 21 h 26"/>
                  <a:gd name="T50" fmla="*/ 4 w 25"/>
                  <a:gd name="T51" fmla="*/ 22 h 26"/>
                  <a:gd name="T52" fmla="*/ 5 w 25"/>
                  <a:gd name="T53" fmla="*/ 23 h 26"/>
                  <a:gd name="T54" fmla="*/ 7 w 25"/>
                  <a:gd name="T55" fmla="*/ 24 h 26"/>
                  <a:gd name="T56" fmla="*/ 8 w 25"/>
                  <a:gd name="T57" fmla="*/ 25 h 26"/>
                  <a:gd name="T58" fmla="*/ 10 w 25"/>
                  <a:gd name="T59" fmla="*/ 25 h 26"/>
                  <a:gd name="T60" fmla="*/ 12 w 25"/>
                  <a:gd name="T61" fmla="*/ 26 h 26"/>
                  <a:gd name="T62" fmla="*/ 15 w 25"/>
                  <a:gd name="T63" fmla="*/ 25 h 26"/>
                  <a:gd name="T64" fmla="*/ 17 w 25"/>
                  <a:gd name="T65" fmla="*/ 25 h 26"/>
                  <a:gd name="T66" fmla="*/ 19 w 25"/>
                  <a:gd name="T67" fmla="*/ 24 h 26"/>
                  <a:gd name="T68" fmla="*/ 20 w 25"/>
                  <a:gd name="T69" fmla="*/ 23 h 26"/>
                  <a:gd name="T70" fmla="*/ 22 w 25"/>
                  <a:gd name="T71" fmla="*/ 22 h 26"/>
                  <a:gd name="T72" fmla="*/ 23 w 25"/>
                  <a:gd name="T73" fmla="*/ 21 h 26"/>
                  <a:gd name="T74" fmla="*/ 24 w 25"/>
                  <a:gd name="T75" fmla="*/ 19 h 26"/>
                  <a:gd name="T76" fmla="*/ 25 w 25"/>
                  <a:gd name="T77" fmla="*/ 17 h 26"/>
                  <a:gd name="T78" fmla="*/ 25 w 25"/>
                  <a:gd name="T79" fmla="*/ 15 h 26"/>
                  <a:gd name="T80" fmla="*/ 25 w 25"/>
                  <a:gd name="T81" fmla="*/ 12 h 2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5"/>
                  <a:gd name="T124" fmla="*/ 0 h 26"/>
                  <a:gd name="T125" fmla="*/ 25 w 25"/>
                  <a:gd name="T126" fmla="*/ 26 h 2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5" h="26">
                    <a:moveTo>
                      <a:pt x="25" y="12"/>
                    </a:moveTo>
                    <a:lnTo>
                      <a:pt x="25" y="10"/>
                    </a:lnTo>
                    <a:lnTo>
                      <a:pt x="25" y="9"/>
                    </a:lnTo>
                    <a:lnTo>
                      <a:pt x="24" y="7"/>
                    </a:lnTo>
                    <a:lnTo>
                      <a:pt x="23" y="5"/>
                    </a:lnTo>
                    <a:lnTo>
                      <a:pt x="22" y="4"/>
                    </a:lnTo>
                    <a:lnTo>
                      <a:pt x="20" y="2"/>
                    </a:lnTo>
                    <a:lnTo>
                      <a:pt x="19" y="1"/>
                    </a:lnTo>
                    <a:lnTo>
                      <a:pt x="17" y="1"/>
                    </a:lnTo>
                    <a:lnTo>
                      <a:pt x="15" y="0"/>
                    </a:lnTo>
                    <a:lnTo>
                      <a:pt x="12" y="0"/>
                    </a:lnTo>
                    <a:lnTo>
                      <a:pt x="10" y="0"/>
                    </a:lnTo>
                    <a:lnTo>
                      <a:pt x="8" y="1"/>
                    </a:lnTo>
                    <a:lnTo>
                      <a:pt x="7" y="1"/>
                    </a:lnTo>
                    <a:lnTo>
                      <a:pt x="5" y="2"/>
                    </a:lnTo>
                    <a:lnTo>
                      <a:pt x="4" y="4"/>
                    </a:lnTo>
                    <a:lnTo>
                      <a:pt x="2" y="5"/>
                    </a:lnTo>
                    <a:lnTo>
                      <a:pt x="1" y="7"/>
                    </a:lnTo>
                    <a:lnTo>
                      <a:pt x="1" y="9"/>
                    </a:lnTo>
                    <a:lnTo>
                      <a:pt x="0" y="10"/>
                    </a:lnTo>
                    <a:lnTo>
                      <a:pt x="0" y="12"/>
                    </a:lnTo>
                    <a:lnTo>
                      <a:pt x="0" y="15"/>
                    </a:lnTo>
                    <a:lnTo>
                      <a:pt x="1" y="17"/>
                    </a:lnTo>
                    <a:lnTo>
                      <a:pt x="1" y="19"/>
                    </a:lnTo>
                    <a:lnTo>
                      <a:pt x="2" y="21"/>
                    </a:lnTo>
                    <a:lnTo>
                      <a:pt x="4" y="22"/>
                    </a:lnTo>
                    <a:lnTo>
                      <a:pt x="5" y="23"/>
                    </a:lnTo>
                    <a:lnTo>
                      <a:pt x="7" y="24"/>
                    </a:lnTo>
                    <a:lnTo>
                      <a:pt x="8" y="25"/>
                    </a:lnTo>
                    <a:lnTo>
                      <a:pt x="10" y="25"/>
                    </a:lnTo>
                    <a:lnTo>
                      <a:pt x="12" y="26"/>
                    </a:lnTo>
                    <a:lnTo>
                      <a:pt x="15" y="25"/>
                    </a:lnTo>
                    <a:lnTo>
                      <a:pt x="17" y="25"/>
                    </a:lnTo>
                    <a:lnTo>
                      <a:pt x="19" y="24"/>
                    </a:lnTo>
                    <a:lnTo>
                      <a:pt x="20" y="23"/>
                    </a:lnTo>
                    <a:lnTo>
                      <a:pt x="22" y="22"/>
                    </a:lnTo>
                    <a:lnTo>
                      <a:pt x="23" y="21"/>
                    </a:lnTo>
                    <a:lnTo>
                      <a:pt x="24" y="19"/>
                    </a:lnTo>
                    <a:lnTo>
                      <a:pt x="25" y="17"/>
                    </a:lnTo>
                    <a:lnTo>
                      <a:pt x="25" y="15"/>
                    </a:lnTo>
                    <a:lnTo>
                      <a:pt x="25" y="12"/>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22" name="Freeform 36"/>
              <p:cNvSpPr>
                <a:spLocks/>
              </p:cNvSpPr>
              <p:nvPr/>
            </p:nvSpPr>
            <p:spPr bwMode="auto">
              <a:xfrm>
                <a:off x="4417742" y="2675836"/>
                <a:ext cx="11734" cy="1479"/>
              </a:xfrm>
              <a:custGeom>
                <a:avLst/>
                <a:gdLst>
                  <a:gd name="T0" fmla="*/ 0 w 20"/>
                  <a:gd name="T1" fmla="*/ 0 h 4"/>
                  <a:gd name="T2" fmla="*/ 1 w 20"/>
                  <a:gd name="T3" fmla="*/ 1 h 4"/>
                  <a:gd name="T4" fmla="*/ 3 w 20"/>
                  <a:gd name="T5" fmla="*/ 3 h 4"/>
                  <a:gd name="T6" fmla="*/ 4 w 20"/>
                  <a:gd name="T7" fmla="*/ 3 h 4"/>
                  <a:gd name="T8" fmla="*/ 6 w 20"/>
                  <a:gd name="T9" fmla="*/ 4 h 4"/>
                  <a:gd name="T10" fmla="*/ 8 w 20"/>
                  <a:gd name="T11" fmla="*/ 4 h 4"/>
                  <a:gd name="T12" fmla="*/ 10 w 20"/>
                  <a:gd name="T13" fmla="*/ 4 h 4"/>
                  <a:gd name="T14" fmla="*/ 13 w 20"/>
                  <a:gd name="T15" fmla="*/ 4 h 4"/>
                  <a:gd name="T16" fmla="*/ 15 w 20"/>
                  <a:gd name="T17" fmla="*/ 3 h 4"/>
                  <a:gd name="T18" fmla="*/ 17 w 20"/>
                  <a:gd name="T19" fmla="*/ 2 h 4"/>
                  <a:gd name="T20" fmla="*/ 18 w 20"/>
                  <a:gd name="T21" fmla="*/ 1 h 4"/>
                  <a:gd name="T22" fmla="*/ 20 w 20"/>
                  <a:gd name="T23" fmla="*/ 0 h 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0"/>
                  <a:gd name="T37" fmla="*/ 0 h 4"/>
                  <a:gd name="T38" fmla="*/ 20 w 20"/>
                  <a:gd name="T39" fmla="*/ 4 h 4"/>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0" h="4">
                    <a:moveTo>
                      <a:pt x="0" y="0"/>
                    </a:moveTo>
                    <a:lnTo>
                      <a:pt x="1" y="1"/>
                    </a:lnTo>
                    <a:lnTo>
                      <a:pt x="3" y="3"/>
                    </a:lnTo>
                    <a:lnTo>
                      <a:pt x="4" y="3"/>
                    </a:lnTo>
                    <a:lnTo>
                      <a:pt x="6" y="4"/>
                    </a:lnTo>
                    <a:lnTo>
                      <a:pt x="8" y="4"/>
                    </a:lnTo>
                    <a:lnTo>
                      <a:pt x="10" y="4"/>
                    </a:lnTo>
                    <a:lnTo>
                      <a:pt x="13" y="4"/>
                    </a:lnTo>
                    <a:lnTo>
                      <a:pt x="15" y="3"/>
                    </a:lnTo>
                    <a:lnTo>
                      <a:pt x="17" y="2"/>
                    </a:lnTo>
                    <a:lnTo>
                      <a:pt x="18" y="1"/>
                    </a:lnTo>
                    <a:lnTo>
                      <a:pt x="20"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23" name="Line 37"/>
              <p:cNvSpPr>
                <a:spLocks noChangeShapeType="1"/>
              </p:cNvSpPr>
              <p:nvPr/>
            </p:nvSpPr>
            <p:spPr bwMode="auto">
              <a:xfrm flipV="1">
                <a:off x="4454623" y="3683360"/>
                <a:ext cx="1676" cy="1272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4" name="Line 39"/>
              <p:cNvSpPr>
                <a:spLocks noChangeShapeType="1"/>
              </p:cNvSpPr>
              <p:nvPr/>
            </p:nvSpPr>
            <p:spPr bwMode="auto">
              <a:xfrm>
                <a:off x="4431153" y="3810596"/>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5" name="Line 40"/>
              <p:cNvSpPr>
                <a:spLocks noChangeShapeType="1"/>
              </p:cNvSpPr>
              <p:nvPr/>
            </p:nvSpPr>
            <p:spPr bwMode="auto">
              <a:xfrm>
                <a:off x="4622262" y="3810596"/>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6" name="Line 41"/>
              <p:cNvSpPr>
                <a:spLocks noChangeShapeType="1"/>
              </p:cNvSpPr>
              <p:nvPr/>
            </p:nvSpPr>
            <p:spPr bwMode="auto">
              <a:xfrm>
                <a:off x="4518326" y="3820952"/>
                <a:ext cx="0" cy="316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7" name="Line 43"/>
              <p:cNvSpPr>
                <a:spLocks noChangeShapeType="1"/>
              </p:cNvSpPr>
              <p:nvPr/>
            </p:nvSpPr>
            <p:spPr bwMode="auto">
              <a:xfrm flipV="1">
                <a:off x="4456299" y="3831308"/>
                <a:ext cx="0" cy="4415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8" name="Line 44"/>
              <p:cNvSpPr>
                <a:spLocks noChangeShapeType="1"/>
              </p:cNvSpPr>
              <p:nvPr/>
            </p:nvSpPr>
            <p:spPr bwMode="auto">
              <a:xfrm>
                <a:off x="4478092" y="3831308"/>
                <a:ext cx="0" cy="427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29" name="Line 45"/>
              <p:cNvSpPr>
                <a:spLocks noChangeShapeType="1"/>
              </p:cNvSpPr>
              <p:nvPr/>
            </p:nvSpPr>
            <p:spPr bwMode="auto">
              <a:xfrm flipV="1">
                <a:off x="4575323" y="3831142"/>
                <a:ext cx="0" cy="415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0" name="Line 46"/>
              <p:cNvSpPr>
                <a:spLocks noChangeShapeType="1"/>
              </p:cNvSpPr>
              <p:nvPr/>
            </p:nvSpPr>
            <p:spPr bwMode="auto">
              <a:xfrm>
                <a:off x="4598793" y="3831308"/>
                <a:ext cx="0" cy="427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1" name="Line 47"/>
              <p:cNvSpPr>
                <a:spLocks noChangeShapeType="1"/>
              </p:cNvSpPr>
              <p:nvPr/>
            </p:nvSpPr>
            <p:spPr bwMode="auto">
              <a:xfrm>
                <a:off x="4442888" y="3810596"/>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2" name="Line 48"/>
              <p:cNvSpPr>
                <a:spLocks noChangeShapeType="1"/>
              </p:cNvSpPr>
              <p:nvPr/>
            </p:nvSpPr>
            <p:spPr bwMode="auto">
              <a:xfrm>
                <a:off x="4610528" y="3810596"/>
                <a:ext cx="1676" cy="414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3" name="Line 49"/>
              <p:cNvSpPr>
                <a:spLocks noChangeShapeType="1"/>
              </p:cNvSpPr>
              <p:nvPr/>
            </p:nvSpPr>
            <p:spPr bwMode="auto">
              <a:xfrm flipH="1">
                <a:off x="4533413" y="3874213"/>
                <a:ext cx="11547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4" name="Line 50"/>
              <p:cNvSpPr>
                <a:spLocks noChangeShapeType="1"/>
              </p:cNvSpPr>
              <p:nvPr/>
            </p:nvSpPr>
            <p:spPr bwMode="auto">
              <a:xfrm flipH="1" flipV="1">
                <a:off x="4535090" y="3849062"/>
                <a:ext cx="15088" cy="236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5" name="Line 51"/>
              <p:cNvSpPr>
                <a:spLocks noChangeShapeType="1"/>
              </p:cNvSpPr>
              <p:nvPr/>
            </p:nvSpPr>
            <p:spPr bwMode="auto">
              <a:xfrm flipH="1">
                <a:off x="4610528" y="3862377"/>
                <a:ext cx="3688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6" name="Line 52"/>
              <p:cNvSpPr>
                <a:spLocks noChangeShapeType="1"/>
              </p:cNvSpPr>
              <p:nvPr/>
            </p:nvSpPr>
            <p:spPr bwMode="auto">
              <a:xfrm flipH="1">
                <a:off x="4608391" y="3852021"/>
                <a:ext cx="1387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7" name="Line 53"/>
              <p:cNvSpPr>
                <a:spLocks noChangeShapeType="1"/>
              </p:cNvSpPr>
              <p:nvPr/>
            </p:nvSpPr>
            <p:spPr bwMode="auto">
              <a:xfrm>
                <a:off x="4647408" y="3862377"/>
                <a:ext cx="0" cy="1308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8" name="Line 54"/>
              <p:cNvSpPr>
                <a:spLocks noChangeShapeType="1"/>
              </p:cNvSpPr>
              <p:nvPr/>
            </p:nvSpPr>
            <p:spPr bwMode="auto">
              <a:xfrm>
                <a:off x="4610528" y="3852021"/>
                <a:ext cx="1676"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39" name="Line 55"/>
              <p:cNvSpPr>
                <a:spLocks noChangeShapeType="1"/>
              </p:cNvSpPr>
              <p:nvPr/>
            </p:nvSpPr>
            <p:spPr bwMode="auto">
              <a:xfrm flipV="1">
                <a:off x="4503238" y="3849062"/>
                <a:ext cx="15088" cy="236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0" name="Line 56"/>
              <p:cNvSpPr>
                <a:spLocks noChangeShapeType="1"/>
              </p:cNvSpPr>
              <p:nvPr/>
            </p:nvSpPr>
            <p:spPr bwMode="auto">
              <a:xfrm>
                <a:off x="4518326" y="3849062"/>
                <a:ext cx="0" cy="66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1" name="Line 57"/>
              <p:cNvSpPr>
                <a:spLocks noChangeShapeType="1"/>
              </p:cNvSpPr>
              <p:nvPr/>
            </p:nvSpPr>
            <p:spPr bwMode="auto">
              <a:xfrm>
                <a:off x="4442888" y="3852021"/>
                <a:ext cx="1676"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2" name="Line 58"/>
              <p:cNvSpPr>
                <a:spLocks noChangeShapeType="1"/>
              </p:cNvSpPr>
              <p:nvPr/>
            </p:nvSpPr>
            <p:spPr bwMode="auto">
              <a:xfrm flipV="1">
                <a:off x="4409360" y="3862377"/>
                <a:ext cx="0" cy="1451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3" name="Line 59"/>
              <p:cNvSpPr>
                <a:spLocks noChangeShapeType="1"/>
              </p:cNvSpPr>
              <p:nvPr/>
            </p:nvSpPr>
            <p:spPr bwMode="auto">
              <a:xfrm>
                <a:off x="4407683" y="3862377"/>
                <a:ext cx="3520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4" name="Line 60"/>
              <p:cNvSpPr>
                <a:spLocks noChangeShapeType="1"/>
              </p:cNvSpPr>
              <p:nvPr/>
            </p:nvSpPr>
            <p:spPr bwMode="auto">
              <a:xfrm>
                <a:off x="4431153" y="3852021"/>
                <a:ext cx="1173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5" name="Line 61"/>
              <p:cNvSpPr>
                <a:spLocks noChangeShapeType="1"/>
              </p:cNvSpPr>
              <p:nvPr/>
            </p:nvSpPr>
            <p:spPr bwMode="auto">
              <a:xfrm>
                <a:off x="4490127" y="3758814"/>
                <a:ext cx="2987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6" name="Line 62"/>
              <p:cNvSpPr>
                <a:spLocks noChangeShapeType="1"/>
              </p:cNvSpPr>
              <p:nvPr/>
            </p:nvSpPr>
            <p:spPr bwMode="auto">
              <a:xfrm>
                <a:off x="4496532" y="3820952"/>
                <a:ext cx="2275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7" name="Line 63"/>
              <p:cNvSpPr>
                <a:spLocks noChangeShapeType="1"/>
              </p:cNvSpPr>
              <p:nvPr/>
            </p:nvSpPr>
            <p:spPr bwMode="auto">
              <a:xfrm flipV="1">
                <a:off x="4558559" y="3757334"/>
                <a:ext cx="0" cy="6665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8" name="Line 64"/>
              <p:cNvSpPr>
                <a:spLocks noChangeShapeType="1"/>
              </p:cNvSpPr>
              <p:nvPr/>
            </p:nvSpPr>
            <p:spPr bwMode="auto">
              <a:xfrm>
                <a:off x="4598793" y="3810596"/>
                <a:ext cx="2741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49" name="Line 65"/>
              <p:cNvSpPr>
                <a:spLocks noChangeShapeType="1"/>
              </p:cNvSpPr>
              <p:nvPr/>
            </p:nvSpPr>
            <p:spPr bwMode="auto">
              <a:xfrm>
                <a:off x="4574370" y="3832788"/>
                <a:ext cx="2442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0" name="Line 66"/>
              <p:cNvSpPr>
                <a:spLocks noChangeShapeType="1"/>
              </p:cNvSpPr>
              <p:nvPr/>
            </p:nvSpPr>
            <p:spPr bwMode="auto">
              <a:xfrm>
                <a:off x="4496532" y="3757335"/>
                <a:ext cx="0" cy="6665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1" name="Line 67"/>
              <p:cNvSpPr>
                <a:spLocks noChangeShapeType="1"/>
              </p:cNvSpPr>
              <p:nvPr/>
            </p:nvSpPr>
            <p:spPr bwMode="auto">
              <a:xfrm>
                <a:off x="4454623" y="3831308"/>
                <a:ext cx="2740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2" name="Line 68"/>
              <p:cNvSpPr>
                <a:spLocks noChangeShapeType="1"/>
              </p:cNvSpPr>
              <p:nvPr/>
            </p:nvSpPr>
            <p:spPr bwMode="auto">
              <a:xfrm flipH="1">
                <a:off x="4431152" y="3812075"/>
                <a:ext cx="2657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3" name="Line 69"/>
              <p:cNvSpPr>
                <a:spLocks noChangeShapeType="1"/>
              </p:cNvSpPr>
              <p:nvPr/>
            </p:nvSpPr>
            <p:spPr bwMode="auto">
              <a:xfrm>
                <a:off x="4466357" y="3671525"/>
                <a:ext cx="2863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4" name="Line 70"/>
              <p:cNvSpPr>
                <a:spLocks noChangeShapeType="1"/>
              </p:cNvSpPr>
              <p:nvPr/>
            </p:nvSpPr>
            <p:spPr bwMode="auto">
              <a:xfrm>
                <a:off x="4587058" y="3671525"/>
                <a:ext cx="11734" cy="118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5" name="Line 71"/>
              <p:cNvSpPr>
                <a:spLocks noChangeShapeType="1"/>
              </p:cNvSpPr>
              <p:nvPr/>
            </p:nvSpPr>
            <p:spPr bwMode="auto">
              <a:xfrm flipV="1">
                <a:off x="4454623" y="3671525"/>
                <a:ext cx="11734" cy="118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6" name="Line 72"/>
              <p:cNvSpPr>
                <a:spLocks noChangeShapeType="1"/>
              </p:cNvSpPr>
              <p:nvPr/>
            </p:nvSpPr>
            <p:spPr bwMode="auto">
              <a:xfrm flipV="1">
                <a:off x="4598793" y="2973211"/>
                <a:ext cx="1676" cy="68795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7" name="Line 73"/>
              <p:cNvSpPr>
                <a:spLocks noChangeShapeType="1"/>
              </p:cNvSpPr>
              <p:nvPr/>
            </p:nvSpPr>
            <p:spPr bwMode="auto">
              <a:xfrm flipV="1">
                <a:off x="4454623" y="2973211"/>
                <a:ext cx="1676" cy="68795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8" name="Line 74"/>
              <p:cNvSpPr>
                <a:spLocks noChangeShapeType="1"/>
              </p:cNvSpPr>
              <p:nvPr/>
            </p:nvSpPr>
            <p:spPr bwMode="auto">
              <a:xfrm>
                <a:off x="4719493" y="2930306"/>
                <a:ext cx="1676" cy="76341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59" name="Line 75"/>
              <p:cNvSpPr>
                <a:spLocks noChangeShapeType="1"/>
              </p:cNvSpPr>
              <p:nvPr/>
            </p:nvSpPr>
            <p:spPr bwMode="auto">
              <a:xfrm flipV="1">
                <a:off x="4335598" y="2930306"/>
                <a:ext cx="1676" cy="76341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0" name="Line 76"/>
              <p:cNvSpPr>
                <a:spLocks noChangeShapeType="1"/>
              </p:cNvSpPr>
              <p:nvPr/>
            </p:nvSpPr>
            <p:spPr bwMode="auto">
              <a:xfrm>
                <a:off x="4452946" y="3661168"/>
                <a:ext cx="3394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1" name="Line 77"/>
              <p:cNvSpPr>
                <a:spLocks noChangeShapeType="1"/>
              </p:cNvSpPr>
              <p:nvPr/>
            </p:nvSpPr>
            <p:spPr bwMode="auto">
              <a:xfrm>
                <a:off x="4600525" y="3661001"/>
                <a:ext cx="0" cy="1515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2" name="Line 78"/>
              <p:cNvSpPr>
                <a:spLocks noChangeShapeType="1"/>
              </p:cNvSpPr>
              <p:nvPr/>
            </p:nvSpPr>
            <p:spPr bwMode="auto">
              <a:xfrm>
                <a:off x="4778168" y="3693716"/>
                <a:ext cx="0" cy="888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3" name="Line 79"/>
              <p:cNvSpPr>
                <a:spLocks noChangeShapeType="1"/>
              </p:cNvSpPr>
              <p:nvPr/>
            </p:nvSpPr>
            <p:spPr bwMode="auto">
              <a:xfrm>
                <a:off x="4739616" y="3779526"/>
                <a:ext cx="3855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4" name="Line 80"/>
              <p:cNvSpPr>
                <a:spLocks noChangeShapeType="1"/>
              </p:cNvSpPr>
              <p:nvPr/>
            </p:nvSpPr>
            <p:spPr bwMode="auto">
              <a:xfrm flipV="1">
                <a:off x="4623939" y="3798759"/>
                <a:ext cx="0" cy="6526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5" name="Line 81"/>
              <p:cNvSpPr>
                <a:spLocks noChangeShapeType="1"/>
              </p:cNvSpPr>
              <p:nvPr/>
            </p:nvSpPr>
            <p:spPr bwMode="auto">
              <a:xfrm>
                <a:off x="4610528" y="3798760"/>
                <a:ext cx="0" cy="638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6" name="Line 82"/>
              <p:cNvSpPr>
                <a:spLocks noChangeShapeType="1"/>
              </p:cNvSpPr>
              <p:nvPr/>
            </p:nvSpPr>
            <p:spPr bwMode="auto">
              <a:xfrm>
                <a:off x="4742963" y="3778047"/>
                <a:ext cx="1676" cy="739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7" name="Line 83"/>
              <p:cNvSpPr>
                <a:spLocks noChangeShapeType="1"/>
              </p:cNvSpPr>
              <p:nvPr/>
            </p:nvSpPr>
            <p:spPr bwMode="auto">
              <a:xfrm flipH="1">
                <a:off x="4731229" y="3849257"/>
                <a:ext cx="14867" cy="131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8" name="Line 84"/>
              <p:cNvSpPr>
                <a:spLocks noChangeShapeType="1"/>
              </p:cNvSpPr>
              <p:nvPr/>
            </p:nvSpPr>
            <p:spPr bwMode="auto">
              <a:xfrm>
                <a:off x="4622262" y="3776567"/>
                <a:ext cx="1676" cy="221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69" name="Line 85"/>
              <p:cNvSpPr>
                <a:spLocks noChangeShapeType="1"/>
              </p:cNvSpPr>
              <p:nvPr/>
            </p:nvSpPr>
            <p:spPr bwMode="auto">
              <a:xfrm>
                <a:off x="4719493" y="3693717"/>
                <a:ext cx="5867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0" name="Line 86"/>
              <p:cNvSpPr>
                <a:spLocks noChangeShapeType="1"/>
              </p:cNvSpPr>
              <p:nvPr/>
            </p:nvSpPr>
            <p:spPr bwMode="auto">
              <a:xfrm flipV="1">
                <a:off x="4452946" y="3661168"/>
                <a:ext cx="1676" cy="11539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1" name="Line 87"/>
              <p:cNvSpPr>
                <a:spLocks noChangeShapeType="1"/>
              </p:cNvSpPr>
              <p:nvPr/>
            </p:nvSpPr>
            <p:spPr bwMode="auto">
              <a:xfrm>
                <a:off x="4275247" y="3693717"/>
                <a:ext cx="1676" cy="8433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2" name="Line 88"/>
              <p:cNvSpPr>
                <a:spLocks noChangeShapeType="1"/>
              </p:cNvSpPr>
              <p:nvPr/>
            </p:nvSpPr>
            <p:spPr bwMode="auto">
              <a:xfrm flipV="1">
                <a:off x="4431153" y="3778240"/>
                <a:ext cx="0" cy="8413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3" name="Line 89"/>
              <p:cNvSpPr>
                <a:spLocks noChangeShapeType="1"/>
              </p:cNvSpPr>
              <p:nvPr/>
            </p:nvSpPr>
            <p:spPr bwMode="auto">
              <a:xfrm>
                <a:off x="4442888" y="3798760"/>
                <a:ext cx="0" cy="6669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4" name="Line 90"/>
              <p:cNvSpPr>
                <a:spLocks noChangeShapeType="1"/>
              </p:cNvSpPr>
              <p:nvPr/>
            </p:nvSpPr>
            <p:spPr bwMode="auto">
              <a:xfrm>
                <a:off x="4312129" y="3776811"/>
                <a:ext cx="0" cy="7521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5" name="Line 91"/>
              <p:cNvSpPr>
                <a:spLocks noChangeShapeType="1"/>
              </p:cNvSpPr>
              <p:nvPr/>
            </p:nvSpPr>
            <p:spPr bwMode="auto">
              <a:xfrm>
                <a:off x="4310452" y="3852021"/>
                <a:ext cx="11734"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6" name="Line 93"/>
              <p:cNvSpPr>
                <a:spLocks noChangeShapeType="1"/>
              </p:cNvSpPr>
              <p:nvPr/>
            </p:nvSpPr>
            <p:spPr bwMode="auto">
              <a:xfrm>
                <a:off x="4275247" y="3778047"/>
                <a:ext cx="3991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7" name="Line 94"/>
              <p:cNvSpPr>
                <a:spLocks noChangeShapeType="1"/>
              </p:cNvSpPr>
              <p:nvPr/>
            </p:nvSpPr>
            <p:spPr bwMode="auto">
              <a:xfrm flipH="1">
                <a:off x="4275247" y="3693717"/>
                <a:ext cx="6035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8" name="Line 95"/>
              <p:cNvSpPr>
                <a:spLocks noChangeShapeType="1"/>
              </p:cNvSpPr>
              <p:nvPr/>
            </p:nvSpPr>
            <p:spPr bwMode="auto">
              <a:xfrm flipH="1">
                <a:off x="4275247" y="3693717"/>
                <a:ext cx="6035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79" name="Line 96"/>
              <p:cNvSpPr>
                <a:spLocks noChangeShapeType="1"/>
              </p:cNvSpPr>
              <p:nvPr/>
            </p:nvSpPr>
            <p:spPr bwMode="auto">
              <a:xfrm flipV="1">
                <a:off x="4672554" y="2803071"/>
                <a:ext cx="0" cy="13018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0" name="Line 97"/>
              <p:cNvSpPr>
                <a:spLocks noChangeShapeType="1"/>
              </p:cNvSpPr>
              <p:nvPr/>
            </p:nvSpPr>
            <p:spPr bwMode="auto">
              <a:xfrm>
                <a:off x="4382537" y="2897758"/>
                <a:ext cx="1676" cy="3254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1" name="Line 98"/>
              <p:cNvSpPr>
                <a:spLocks noChangeShapeType="1"/>
              </p:cNvSpPr>
              <p:nvPr/>
            </p:nvSpPr>
            <p:spPr bwMode="auto">
              <a:xfrm>
                <a:off x="4335598" y="2930306"/>
                <a:ext cx="4693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2" name="Line 99"/>
              <p:cNvSpPr>
                <a:spLocks noChangeShapeType="1"/>
              </p:cNvSpPr>
              <p:nvPr/>
            </p:nvSpPr>
            <p:spPr bwMode="auto">
              <a:xfrm flipV="1">
                <a:off x="4382537" y="2803071"/>
                <a:ext cx="1676" cy="9468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3" name="Line 100"/>
              <p:cNvSpPr>
                <a:spLocks noChangeShapeType="1"/>
              </p:cNvSpPr>
              <p:nvPr/>
            </p:nvSpPr>
            <p:spPr bwMode="auto">
              <a:xfrm flipV="1">
                <a:off x="4457975" y="2973211"/>
                <a:ext cx="1676" cy="5326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4" name="Line 101"/>
              <p:cNvSpPr>
                <a:spLocks noChangeShapeType="1"/>
              </p:cNvSpPr>
              <p:nvPr/>
            </p:nvSpPr>
            <p:spPr bwMode="auto">
              <a:xfrm>
                <a:off x="4598793" y="2750247"/>
                <a:ext cx="0" cy="4246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5" name="Freeform 102"/>
              <p:cNvSpPr>
                <a:spLocks/>
              </p:cNvSpPr>
              <p:nvPr/>
            </p:nvSpPr>
            <p:spPr bwMode="auto">
              <a:xfrm>
                <a:off x="4481445" y="3239467"/>
                <a:ext cx="10058" cy="7397"/>
              </a:xfrm>
              <a:custGeom>
                <a:avLst/>
                <a:gdLst>
                  <a:gd name="T0" fmla="*/ 17 w 17"/>
                  <a:gd name="T1" fmla="*/ 17 h 17"/>
                  <a:gd name="T2" fmla="*/ 17 w 17"/>
                  <a:gd name="T3" fmla="*/ 15 h 17"/>
                  <a:gd name="T4" fmla="*/ 17 w 17"/>
                  <a:gd name="T5" fmla="*/ 13 h 17"/>
                  <a:gd name="T6" fmla="*/ 16 w 17"/>
                  <a:gd name="T7" fmla="*/ 11 h 17"/>
                  <a:gd name="T8" fmla="*/ 15 w 17"/>
                  <a:gd name="T9" fmla="*/ 9 h 17"/>
                  <a:gd name="T10" fmla="*/ 14 w 17"/>
                  <a:gd name="T11" fmla="*/ 7 h 17"/>
                  <a:gd name="T12" fmla="*/ 12 w 17"/>
                  <a:gd name="T13" fmla="*/ 5 h 17"/>
                  <a:gd name="T14" fmla="*/ 11 w 17"/>
                  <a:gd name="T15" fmla="*/ 4 h 17"/>
                  <a:gd name="T16" fmla="*/ 9 w 17"/>
                  <a:gd name="T17" fmla="*/ 3 h 17"/>
                  <a:gd name="T18" fmla="*/ 7 w 17"/>
                  <a:gd name="T19" fmla="*/ 2 h 17"/>
                  <a:gd name="T20" fmla="*/ 4 w 17"/>
                  <a:gd name="T21" fmla="*/ 0 h 17"/>
                  <a:gd name="T22" fmla="*/ 2 w 17"/>
                  <a:gd name="T23" fmla="*/ 0 h 17"/>
                  <a:gd name="T24" fmla="*/ 0 w 17"/>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17" y="17"/>
                    </a:moveTo>
                    <a:lnTo>
                      <a:pt x="17" y="15"/>
                    </a:lnTo>
                    <a:lnTo>
                      <a:pt x="17" y="13"/>
                    </a:lnTo>
                    <a:lnTo>
                      <a:pt x="16" y="11"/>
                    </a:lnTo>
                    <a:lnTo>
                      <a:pt x="15" y="9"/>
                    </a:lnTo>
                    <a:lnTo>
                      <a:pt x="14" y="7"/>
                    </a:lnTo>
                    <a:lnTo>
                      <a:pt x="12" y="5"/>
                    </a:lnTo>
                    <a:lnTo>
                      <a:pt x="11" y="4"/>
                    </a:lnTo>
                    <a:lnTo>
                      <a:pt x="9" y="3"/>
                    </a:lnTo>
                    <a:lnTo>
                      <a:pt x="7" y="2"/>
                    </a:lnTo>
                    <a:lnTo>
                      <a:pt x="4" y="0"/>
                    </a:lnTo>
                    <a:lnTo>
                      <a:pt x="2" y="0"/>
                    </a:lnTo>
                    <a:lnTo>
                      <a:pt x="0"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86" name="Freeform 103"/>
              <p:cNvSpPr>
                <a:spLocks/>
              </p:cNvSpPr>
              <p:nvPr/>
            </p:nvSpPr>
            <p:spPr bwMode="auto">
              <a:xfrm>
                <a:off x="4563588" y="3239467"/>
                <a:ext cx="8382" cy="7397"/>
              </a:xfrm>
              <a:custGeom>
                <a:avLst/>
                <a:gdLst>
                  <a:gd name="T0" fmla="*/ 17 w 17"/>
                  <a:gd name="T1" fmla="*/ 0 h 17"/>
                  <a:gd name="T2" fmla="*/ 15 w 17"/>
                  <a:gd name="T3" fmla="*/ 0 h 17"/>
                  <a:gd name="T4" fmla="*/ 13 w 17"/>
                  <a:gd name="T5" fmla="*/ 0 h 17"/>
                  <a:gd name="T6" fmla="*/ 11 w 17"/>
                  <a:gd name="T7" fmla="*/ 2 h 17"/>
                  <a:gd name="T8" fmla="*/ 9 w 17"/>
                  <a:gd name="T9" fmla="*/ 3 h 17"/>
                  <a:gd name="T10" fmla="*/ 7 w 17"/>
                  <a:gd name="T11" fmla="*/ 4 h 17"/>
                  <a:gd name="T12" fmla="*/ 5 w 17"/>
                  <a:gd name="T13" fmla="*/ 5 h 17"/>
                  <a:gd name="T14" fmla="*/ 3 w 17"/>
                  <a:gd name="T15" fmla="*/ 7 h 17"/>
                  <a:gd name="T16" fmla="*/ 2 w 17"/>
                  <a:gd name="T17" fmla="*/ 9 h 17"/>
                  <a:gd name="T18" fmla="*/ 1 w 17"/>
                  <a:gd name="T19" fmla="*/ 11 h 17"/>
                  <a:gd name="T20" fmla="*/ 0 w 17"/>
                  <a:gd name="T21" fmla="*/ 13 h 17"/>
                  <a:gd name="T22" fmla="*/ 0 w 17"/>
                  <a:gd name="T23" fmla="*/ 15 h 17"/>
                  <a:gd name="T24" fmla="*/ 0 w 17"/>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17" y="0"/>
                    </a:moveTo>
                    <a:lnTo>
                      <a:pt x="15" y="0"/>
                    </a:lnTo>
                    <a:lnTo>
                      <a:pt x="13" y="0"/>
                    </a:lnTo>
                    <a:lnTo>
                      <a:pt x="11" y="2"/>
                    </a:lnTo>
                    <a:lnTo>
                      <a:pt x="9" y="3"/>
                    </a:lnTo>
                    <a:lnTo>
                      <a:pt x="7" y="4"/>
                    </a:lnTo>
                    <a:lnTo>
                      <a:pt x="5" y="5"/>
                    </a:lnTo>
                    <a:lnTo>
                      <a:pt x="3" y="7"/>
                    </a:lnTo>
                    <a:lnTo>
                      <a:pt x="2" y="9"/>
                    </a:lnTo>
                    <a:lnTo>
                      <a:pt x="1" y="11"/>
                    </a:lnTo>
                    <a:lnTo>
                      <a:pt x="0" y="13"/>
                    </a:lnTo>
                    <a:lnTo>
                      <a:pt x="0" y="15"/>
                    </a:lnTo>
                    <a:lnTo>
                      <a:pt x="0" y="1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87" name="Line 104"/>
              <p:cNvSpPr>
                <a:spLocks noChangeShapeType="1"/>
              </p:cNvSpPr>
              <p:nvPr/>
            </p:nvSpPr>
            <p:spPr bwMode="auto">
              <a:xfrm flipV="1">
                <a:off x="4459652" y="3078254"/>
                <a:ext cx="0" cy="1609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8" name="Line 105"/>
              <p:cNvSpPr>
                <a:spLocks noChangeShapeType="1"/>
              </p:cNvSpPr>
              <p:nvPr/>
            </p:nvSpPr>
            <p:spPr bwMode="auto">
              <a:xfrm>
                <a:off x="4597116" y="3078254"/>
                <a:ext cx="0" cy="1609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89" name="Line 106"/>
              <p:cNvSpPr>
                <a:spLocks noChangeShapeType="1"/>
              </p:cNvSpPr>
              <p:nvPr/>
            </p:nvSpPr>
            <p:spPr bwMode="auto">
              <a:xfrm>
                <a:off x="4479769" y="3385985"/>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0" name="Line 107"/>
              <p:cNvSpPr>
                <a:spLocks noChangeShapeType="1"/>
              </p:cNvSpPr>
              <p:nvPr/>
            </p:nvSpPr>
            <p:spPr bwMode="auto">
              <a:xfrm flipH="1">
                <a:off x="4568618" y="3396342"/>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1" name="Line 108"/>
              <p:cNvSpPr>
                <a:spLocks noChangeShapeType="1"/>
              </p:cNvSpPr>
              <p:nvPr/>
            </p:nvSpPr>
            <p:spPr bwMode="auto">
              <a:xfrm>
                <a:off x="4479769" y="3332724"/>
                <a:ext cx="9946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2" name="Line 109"/>
              <p:cNvSpPr>
                <a:spLocks noChangeShapeType="1"/>
              </p:cNvSpPr>
              <p:nvPr/>
            </p:nvSpPr>
            <p:spPr bwMode="auto">
              <a:xfrm>
                <a:off x="4576999" y="3332157"/>
                <a:ext cx="0" cy="5382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3" name="Line 110"/>
              <p:cNvSpPr>
                <a:spLocks noChangeShapeType="1"/>
              </p:cNvSpPr>
              <p:nvPr/>
            </p:nvSpPr>
            <p:spPr bwMode="auto">
              <a:xfrm>
                <a:off x="4597116" y="3289819"/>
                <a:ext cx="1676" cy="10652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4" name="Line 111"/>
              <p:cNvSpPr>
                <a:spLocks noChangeShapeType="1"/>
              </p:cNvSpPr>
              <p:nvPr/>
            </p:nvSpPr>
            <p:spPr bwMode="auto">
              <a:xfrm>
                <a:off x="4575323" y="3385985"/>
                <a:ext cx="11734"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5" name="Line 112"/>
              <p:cNvSpPr>
                <a:spLocks noChangeShapeType="1"/>
              </p:cNvSpPr>
              <p:nvPr/>
            </p:nvSpPr>
            <p:spPr bwMode="auto">
              <a:xfrm>
                <a:off x="4564650" y="3291299"/>
                <a:ext cx="3246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6" name="Line 113"/>
              <p:cNvSpPr>
                <a:spLocks noChangeShapeType="1"/>
              </p:cNvSpPr>
              <p:nvPr/>
            </p:nvSpPr>
            <p:spPr bwMode="auto">
              <a:xfrm>
                <a:off x="4571970" y="3238038"/>
                <a:ext cx="2670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7" name="Line 114"/>
              <p:cNvSpPr>
                <a:spLocks noChangeShapeType="1"/>
              </p:cNvSpPr>
              <p:nvPr/>
            </p:nvSpPr>
            <p:spPr bwMode="auto">
              <a:xfrm flipV="1">
                <a:off x="4563588" y="3244942"/>
                <a:ext cx="0" cy="37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198" name="Freeform 115"/>
              <p:cNvSpPr>
                <a:spLocks/>
              </p:cNvSpPr>
              <p:nvPr/>
            </p:nvSpPr>
            <p:spPr bwMode="auto">
              <a:xfrm>
                <a:off x="4563588" y="3282422"/>
                <a:ext cx="8382" cy="7397"/>
              </a:xfrm>
              <a:custGeom>
                <a:avLst/>
                <a:gdLst>
                  <a:gd name="T0" fmla="*/ 0 w 17"/>
                  <a:gd name="T1" fmla="*/ 0 h 17"/>
                  <a:gd name="T2" fmla="*/ 0 w 17"/>
                  <a:gd name="T3" fmla="*/ 3 h 17"/>
                  <a:gd name="T4" fmla="*/ 0 w 17"/>
                  <a:gd name="T5" fmla="*/ 5 h 17"/>
                  <a:gd name="T6" fmla="*/ 1 w 17"/>
                  <a:gd name="T7" fmla="*/ 7 h 17"/>
                  <a:gd name="T8" fmla="*/ 2 w 17"/>
                  <a:gd name="T9" fmla="*/ 9 h 17"/>
                  <a:gd name="T10" fmla="*/ 3 w 17"/>
                  <a:gd name="T11" fmla="*/ 11 h 17"/>
                  <a:gd name="T12" fmla="*/ 5 w 17"/>
                  <a:gd name="T13" fmla="*/ 12 h 17"/>
                  <a:gd name="T14" fmla="*/ 7 w 17"/>
                  <a:gd name="T15" fmla="*/ 14 h 17"/>
                  <a:gd name="T16" fmla="*/ 9 w 17"/>
                  <a:gd name="T17" fmla="*/ 15 h 17"/>
                  <a:gd name="T18" fmla="*/ 11 w 17"/>
                  <a:gd name="T19" fmla="*/ 16 h 17"/>
                  <a:gd name="T20" fmla="*/ 13 w 17"/>
                  <a:gd name="T21" fmla="*/ 16 h 17"/>
                  <a:gd name="T22" fmla="*/ 15 w 17"/>
                  <a:gd name="T23" fmla="*/ 17 h 17"/>
                  <a:gd name="T24" fmla="*/ 17 w 17"/>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0"/>
                    </a:moveTo>
                    <a:lnTo>
                      <a:pt x="0" y="3"/>
                    </a:lnTo>
                    <a:lnTo>
                      <a:pt x="0" y="5"/>
                    </a:lnTo>
                    <a:lnTo>
                      <a:pt x="1" y="7"/>
                    </a:lnTo>
                    <a:lnTo>
                      <a:pt x="2" y="9"/>
                    </a:lnTo>
                    <a:lnTo>
                      <a:pt x="3" y="11"/>
                    </a:lnTo>
                    <a:lnTo>
                      <a:pt x="5" y="12"/>
                    </a:lnTo>
                    <a:lnTo>
                      <a:pt x="7" y="14"/>
                    </a:lnTo>
                    <a:lnTo>
                      <a:pt x="9" y="15"/>
                    </a:lnTo>
                    <a:lnTo>
                      <a:pt x="11" y="16"/>
                    </a:lnTo>
                    <a:lnTo>
                      <a:pt x="13" y="16"/>
                    </a:lnTo>
                    <a:lnTo>
                      <a:pt x="15" y="17"/>
                    </a:lnTo>
                    <a:lnTo>
                      <a:pt x="17" y="1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199" name="Line 116"/>
              <p:cNvSpPr>
                <a:spLocks noChangeShapeType="1"/>
              </p:cNvSpPr>
              <p:nvPr/>
            </p:nvSpPr>
            <p:spPr bwMode="auto">
              <a:xfrm>
                <a:off x="4479769" y="3332724"/>
                <a:ext cx="0" cy="580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0" name="Line 117"/>
              <p:cNvSpPr>
                <a:spLocks noChangeShapeType="1"/>
              </p:cNvSpPr>
              <p:nvPr/>
            </p:nvSpPr>
            <p:spPr bwMode="auto">
              <a:xfrm flipV="1">
                <a:off x="4457975" y="3289819"/>
                <a:ext cx="1676" cy="10652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1" name="Line 118"/>
              <p:cNvSpPr>
                <a:spLocks noChangeShapeType="1"/>
              </p:cNvSpPr>
              <p:nvPr/>
            </p:nvSpPr>
            <p:spPr bwMode="auto">
              <a:xfrm flipH="1">
                <a:off x="4468034" y="3385985"/>
                <a:ext cx="11734"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2" name="Line 119"/>
              <p:cNvSpPr>
                <a:spLocks noChangeShapeType="1"/>
              </p:cNvSpPr>
              <p:nvPr/>
            </p:nvSpPr>
            <p:spPr bwMode="auto">
              <a:xfrm flipH="1">
                <a:off x="4457975" y="3239517"/>
                <a:ext cx="3053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3" name="Line 120"/>
              <p:cNvSpPr>
                <a:spLocks noChangeShapeType="1"/>
              </p:cNvSpPr>
              <p:nvPr/>
            </p:nvSpPr>
            <p:spPr bwMode="auto">
              <a:xfrm flipH="1">
                <a:off x="4457975" y="3291299"/>
                <a:ext cx="2891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4" name="Line 121"/>
              <p:cNvSpPr>
                <a:spLocks noChangeShapeType="1"/>
              </p:cNvSpPr>
              <p:nvPr/>
            </p:nvSpPr>
            <p:spPr bwMode="auto">
              <a:xfrm flipV="1">
                <a:off x="4491503" y="3245435"/>
                <a:ext cx="1676" cy="3698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5" name="Freeform 122"/>
              <p:cNvSpPr>
                <a:spLocks/>
              </p:cNvSpPr>
              <p:nvPr/>
            </p:nvSpPr>
            <p:spPr bwMode="auto">
              <a:xfrm>
                <a:off x="4481445" y="3282422"/>
                <a:ext cx="10058" cy="7397"/>
              </a:xfrm>
              <a:custGeom>
                <a:avLst/>
                <a:gdLst>
                  <a:gd name="T0" fmla="*/ 0 w 17"/>
                  <a:gd name="T1" fmla="*/ 17 h 17"/>
                  <a:gd name="T2" fmla="*/ 2 w 17"/>
                  <a:gd name="T3" fmla="*/ 17 h 17"/>
                  <a:gd name="T4" fmla="*/ 4 w 17"/>
                  <a:gd name="T5" fmla="*/ 16 h 17"/>
                  <a:gd name="T6" fmla="*/ 7 w 17"/>
                  <a:gd name="T7" fmla="*/ 16 h 17"/>
                  <a:gd name="T8" fmla="*/ 9 w 17"/>
                  <a:gd name="T9" fmla="*/ 15 h 17"/>
                  <a:gd name="T10" fmla="*/ 11 w 17"/>
                  <a:gd name="T11" fmla="*/ 14 h 17"/>
                  <a:gd name="T12" fmla="*/ 12 w 17"/>
                  <a:gd name="T13" fmla="*/ 12 h 17"/>
                  <a:gd name="T14" fmla="*/ 14 w 17"/>
                  <a:gd name="T15" fmla="*/ 11 h 17"/>
                  <a:gd name="T16" fmla="*/ 15 w 17"/>
                  <a:gd name="T17" fmla="*/ 9 h 17"/>
                  <a:gd name="T18" fmla="*/ 16 w 17"/>
                  <a:gd name="T19" fmla="*/ 7 h 17"/>
                  <a:gd name="T20" fmla="*/ 17 w 17"/>
                  <a:gd name="T21" fmla="*/ 5 h 17"/>
                  <a:gd name="T22" fmla="*/ 17 w 17"/>
                  <a:gd name="T23" fmla="*/ 3 h 17"/>
                  <a:gd name="T24" fmla="*/ 17 w 17"/>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17"/>
                    </a:moveTo>
                    <a:lnTo>
                      <a:pt x="2" y="17"/>
                    </a:lnTo>
                    <a:lnTo>
                      <a:pt x="4" y="16"/>
                    </a:lnTo>
                    <a:lnTo>
                      <a:pt x="7" y="16"/>
                    </a:lnTo>
                    <a:lnTo>
                      <a:pt x="9" y="15"/>
                    </a:lnTo>
                    <a:lnTo>
                      <a:pt x="11" y="14"/>
                    </a:lnTo>
                    <a:lnTo>
                      <a:pt x="12" y="12"/>
                    </a:lnTo>
                    <a:lnTo>
                      <a:pt x="14" y="11"/>
                    </a:lnTo>
                    <a:lnTo>
                      <a:pt x="15" y="9"/>
                    </a:lnTo>
                    <a:lnTo>
                      <a:pt x="16" y="7"/>
                    </a:lnTo>
                    <a:lnTo>
                      <a:pt x="17" y="5"/>
                    </a:lnTo>
                    <a:lnTo>
                      <a:pt x="17" y="3"/>
                    </a:lnTo>
                    <a:lnTo>
                      <a:pt x="17"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06" name="Line 123"/>
              <p:cNvSpPr>
                <a:spLocks noChangeShapeType="1"/>
              </p:cNvSpPr>
              <p:nvPr/>
            </p:nvSpPr>
            <p:spPr bwMode="auto">
              <a:xfrm flipV="1">
                <a:off x="4563588" y="3033338"/>
                <a:ext cx="0" cy="3751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07" name="Freeform 124"/>
              <p:cNvSpPr>
                <a:spLocks/>
              </p:cNvSpPr>
              <p:nvPr/>
            </p:nvSpPr>
            <p:spPr bwMode="auto">
              <a:xfrm>
                <a:off x="4563588" y="3070856"/>
                <a:ext cx="8382" cy="7397"/>
              </a:xfrm>
              <a:custGeom>
                <a:avLst/>
                <a:gdLst>
                  <a:gd name="T0" fmla="*/ 0 w 17"/>
                  <a:gd name="T1" fmla="*/ 0 h 17"/>
                  <a:gd name="T2" fmla="*/ 0 w 17"/>
                  <a:gd name="T3" fmla="*/ 2 h 17"/>
                  <a:gd name="T4" fmla="*/ 0 w 17"/>
                  <a:gd name="T5" fmla="*/ 4 h 17"/>
                  <a:gd name="T6" fmla="*/ 1 w 17"/>
                  <a:gd name="T7" fmla="*/ 6 h 17"/>
                  <a:gd name="T8" fmla="*/ 2 w 17"/>
                  <a:gd name="T9" fmla="*/ 8 h 17"/>
                  <a:gd name="T10" fmla="*/ 3 w 17"/>
                  <a:gd name="T11" fmla="*/ 10 h 17"/>
                  <a:gd name="T12" fmla="*/ 5 w 17"/>
                  <a:gd name="T13" fmla="*/ 11 h 17"/>
                  <a:gd name="T14" fmla="*/ 7 w 17"/>
                  <a:gd name="T15" fmla="*/ 13 h 17"/>
                  <a:gd name="T16" fmla="*/ 9 w 17"/>
                  <a:gd name="T17" fmla="*/ 14 h 17"/>
                  <a:gd name="T18" fmla="*/ 11 w 17"/>
                  <a:gd name="T19" fmla="*/ 15 h 17"/>
                  <a:gd name="T20" fmla="*/ 13 w 17"/>
                  <a:gd name="T21" fmla="*/ 17 h 17"/>
                  <a:gd name="T22" fmla="*/ 15 w 17"/>
                  <a:gd name="T23" fmla="*/ 17 h 17"/>
                  <a:gd name="T24" fmla="*/ 17 w 17"/>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0"/>
                    </a:moveTo>
                    <a:lnTo>
                      <a:pt x="0" y="2"/>
                    </a:lnTo>
                    <a:lnTo>
                      <a:pt x="0" y="4"/>
                    </a:lnTo>
                    <a:lnTo>
                      <a:pt x="1" y="6"/>
                    </a:lnTo>
                    <a:lnTo>
                      <a:pt x="2" y="8"/>
                    </a:lnTo>
                    <a:lnTo>
                      <a:pt x="3" y="10"/>
                    </a:lnTo>
                    <a:lnTo>
                      <a:pt x="5" y="11"/>
                    </a:lnTo>
                    <a:lnTo>
                      <a:pt x="7" y="13"/>
                    </a:lnTo>
                    <a:lnTo>
                      <a:pt x="9" y="14"/>
                    </a:lnTo>
                    <a:lnTo>
                      <a:pt x="11" y="15"/>
                    </a:lnTo>
                    <a:lnTo>
                      <a:pt x="13" y="17"/>
                    </a:lnTo>
                    <a:lnTo>
                      <a:pt x="15" y="17"/>
                    </a:lnTo>
                    <a:lnTo>
                      <a:pt x="17" y="1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08" name="Freeform 125"/>
              <p:cNvSpPr>
                <a:spLocks/>
              </p:cNvSpPr>
              <p:nvPr/>
            </p:nvSpPr>
            <p:spPr bwMode="auto">
              <a:xfrm>
                <a:off x="4563588" y="3026472"/>
                <a:ext cx="8382" cy="7397"/>
              </a:xfrm>
              <a:custGeom>
                <a:avLst/>
                <a:gdLst>
                  <a:gd name="T0" fmla="*/ 17 w 17"/>
                  <a:gd name="T1" fmla="*/ 0 h 17"/>
                  <a:gd name="T2" fmla="*/ 15 w 17"/>
                  <a:gd name="T3" fmla="*/ 0 h 17"/>
                  <a:gd name="T4" fmla="*/ 13 w 17"/>
                  <a:gd name="T5" fmla="*/ 0 h 17"/>
                  <a:gd name="T6" fmla="*/ 11 w 17"/>
                  <a:gd name="T7" fmla="*/ 1 h 17"/>
                  <a:gd name="T8" fmla="*/ 9 w 17"/>
                  <a:gd name="T9" fmla="*/ 2 h 17"/>
                  <a:gd name="T10" fmla="*/ 7 w 17"/>
                  <a:gd name="T11" fmla="*/ 3 h 17"/>
                  <a:gd name="T12" fmla="*/ 5 w 17"/>
                  <a:gd name="T13" fmla="*/ 4 h 17"/>
                  <a:gd name="T14" fmla="*/ 3 w 17"/>
                  <a:gd name="T15" fmla="*/ 6 h 17"/>
                  <a:gd name="T16" fmla="*/ 2 w 17"/>
                  <a:gd name="T17" fmla="*/ 8 h 17"/>
                  <a:gd name="T18" fmla="*/ 1 w 17"/>
                  <a:gd name="T19" fmla="*/ 10 h 17"/>
                  <a:gd name="T20" fmla="*/ 0 w 17"/>
                  <a:gd name="T21" fmla="*/ 12 h 17"/>
                  <a:gd name="T22" fmla="*/ 0 w 17"/>
                  <a:gd name="T23" fmla="*/ 14 h 17"/>
                  <a:gd name="T24" fmla="*/ 0 w 17"/>
                  <a:gd name="T25" fmla="*/ 17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17" y="0"/>
                    </a:moveTo>
                    <a:lnTo>
                      <a:pt x="15" y="0"/>
                    </a:lnTo>
                    <a:lnTo>
                      <a:pt x="13" y="0"/>
                    </a:lnTo>
                    <a:lnTo>
                      <a:pt x="11" y="1"/>
                    </a:lnTo>
                    <a:lnTo>
                      <a:pt x="9" y="2"/>
                    </a:lnTo>
                    <a:lnTo>
                      <a:pt x="7" y="3"/>
                    </a:lnTo>
                    <a:lnTo>
                      <a:pt x="5" y="4"/>
                    </a:lnTo>
                    <a:lnTo>
                      <a:pt x="3" y="6"/>
                    </a:lnTo>
                    <a:lnTo>
                      <a:pt x="2" y="8"/>
                    </a:lnTo>
                    <a:lnTo>
                      <a:pt x="1" y="10"/>
                    </a:lnTo>
                    <a:lnTo>
                      <a:pt x="0" y="12"/>
                    </a:lnTo>
                    <a:lnTo>
                      <a:pt x="0" y="14"/>
                    </a:lnTo>
                    <a:lnTo>
                      <a:pt x="0" y="1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09" name="Line 126"/>
              <p:cNvSpPr>
                <a:spLocks noChangeShapeType="1"/>
              </p:cNvSpPr>
              <p:nvPr/>
            </p:nvSpPr>
            <p:spPr bwMode="auto">
              <a:xfrm flipV="1">
                <a:off x="4491503" y="3033870"/>
                <a:ext cx="1676" cy="3698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0" name="Freeform 127"/>
              <p:cNvSpPr>
                <a:spLocks/>
              </p:cNvSpPr>
              <p:nvPr/>
            </p:nvSpPr>
            <p:spPr bwMode="auto">
              <a:xfrm>
                <a:off x="4481445" y="3070856"/>
                <a:ext cx="10058" cy="7397"/>
              </a:xfrm>
              <a:custGeom>
                <a:avLst/>
                <a:gdLst>
                  <a:gd name="T0" fmla="*/ 0 w 17"/>
                  <a:gd name="T1" fmla="*/ 17 h 17"/>
                  <a:gd name="T2" fmla="*/ 2 w 17"/>
                  <a:gd name="T3" fmla="*/ 17 h 17"/>
                  <a:gd name="T4" fmla="*/ 4 w 17"/>
                  <a:gd name="T5" fmla="*/ 17 h 17"/>
                  <a:gd name="T6" fmla="*/ 7 w 17"/>
                  <a:gd name="T7" fmla="*/ 15 h 17"/>
                  <a:gd name="T8" fmla="*/ 9 w 17"/>
                  <a:gd name="T9" fmla="*/ 14 h 17"/>
                  <a:gd name="T10" fmla="*/ 11 w 17"/>
                  <a:gd name="T11" fmla="*/ 13 h 17"/>
                  <a:gd name="T12" fmla="*/ 12 w 17"/>
                  <a:gd name="T13" fmla="*/ 11 h 17"/>
                  <a:gd name="T14" fmla="*/ 14 w 17"/>
                  <a:gd name="T15" fmla="*/ 10 h 17"/>
                  <a:gd name="T16" fmla="*/ 15 w 17"/>
                  <a:gd name="T17" fmla="*/ 8 h 17"/>
                  <a:gd name="T18" fmla="*/ 16 w 17"/>
                  <a:gd name="T19" fmla="*/ 6 h 17"/>
                  <a:gd name="T20" fmla="*/ 17 w 17"/>
                  <a:gd name="T21" fmla="*/ 4 h 17"/>
                  <a:gd name="T22" fmla="*/ 17 w 17"/>
                  <a:gd name="T23" fmla="*/ 2 h 17"/>
                  <a:gd name="T24" fmla="*/ 17 w 17"/>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0" y="17"/>
                    </a:moveTo>
                    <a:lnTo>
                      <a:pt x="2" y="17"/>
                    </a:lnTo>
                    <a:lnTo>
                      <a:pt x="4" y="17"/>
                    </a:lnTo>
                    <a:lnTo>
                      <a:pt x="7" y="15"/>
                    </a:lnTo>
                    <a:lnTo>
                      <a:pt x="9" y="14"/>
                    </a:lnTo>
                    <a:lnTo>
                      <a:pt x="11" y="13"/>
                    </a:lnTo>
                    <a:lnTo>
                      <a:pt x="12" y="11"/>
                    </a:lnTo>
                    <a:lnTo>
                      <a:pt x="14" y="10"/>
                    </a:lnTo>
                    <a:lnTo>
                      <a:pt x="15" y="8"/>
                    </a:lnTo>
                    <a:lnTo>
                      <a:pt x="16" y="6"/>
                    </a:lnTo>
                    <a:lnTo>
                      <a:pt x="17" y="4"/>
                    </a:lnTo>
                    <a:lnTo>
                      <a:pt x="17" y="2"/>
                    </a:lnTo>
                    <a:lnTo>
                      <a:pt x="17"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11" name="Freeform 128"/>
              <p:cNvSpPr>
                <a:spLocks/>
              </p:cNvSpPr>
              <p:nvPr/>
            </p:nvSpPr>
            <p:spPr bwMode="auto">
              <a:xfrm>
                <a:off x="4481445" y="3026472"/>
                <a:ext cx="10058" cy="7397"/>
              </a:xfrm>
              <a:custGeom>
                <a:avLst/>
                <a:gdLst>
                  <a:gd name="T0" fmla="*/ 17 w 17"/>
                  <a:gd name="T1" fmla="*/ 17 h 17"/>
                  <a:gd name="T2" fmla="*/ 17 w 17"/>
                  <a:gd name="T3" fmla="*/ 14 h 17"/>
                  <a:gd name="T4" fmla="*/ 17 w 17"/>
                  <a:gd name="T5" fmla="*/ 12 h 17"/>
                  <a:gd name="T6" fmla="*/ 16 w 17"/>
                  <a:gd name="T7" fmla="*/ 10 h 17"/>
                  <a:gd name="T8" fmla="*/ 15 w 17"/>
                  <a:gd name="T9" fmla="*/ 8 h 17"/>
                  <a:gd name="T10" fmla="*/ 14 w 17"/>
                  <a:gd name="T11" fmla="*/ 6 h 17"/>
                  <a:gd name="T12" fmla="*/ 12 w 17"/>
                  <a:gd name="T13" fmla="*/ 4 h 17"/>
                  <a:gd name="T14" fmla="*/ 11 w 17"/>
                  <a:gd name="T15" fmla="*/ 3 h 17"/>
                  <a:gd name="T16" fmla="*/ 9 w 17"/>
                  <a:gd name="T17" fmla="*/ 2 h 17"/>
                  <a:gd name="T18" fmla="*/ 7 w 17"/>
                  <a:gd name="T19" fmla="*/ 1 h 17"/>
                  <a:gd name="T20" fmla="*/ 4 w 17"/>
                  <a:gd name="T21" fmla="*/ 0 h 17"/>
                  <a:gd name="T22" fmla="*/ 2 w 17"/>
                  <a:gd name="T23" fmla="*/ 0 h 17"/>
                  <a:gd name="T24" fmla="*/ 0 w 17"/>
                  <a:gd name="T25" fmla="*/ 0 h 17"/>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7"/>
                  <a:gd name="T40" fmla="*/ 0 h 17"/>
                  <a:gd name="T41" fmla="*/ 17 w 17"/>
                  <a:gd name="T42" fmla="*/ 17 h 17"/>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7" h="17">
                    <a:moveTo>
                      <a:pt x="17" y="17"/>
                    </a:moveTo>
                    <a:lnTo>
                      <a:pt x="17" y="14"/>
                    </a:lnTo>
                    <a:lnTo>
                      <a:pt x="17" y="12"/>
                    </a:lnTo>
                    <a:lnTo>
                      <a:pt x="16" y="10"/>
                    </a:lnTo>
                    <a:lnTo>
                      <a:pt x="15" y="8"/>
                    </a:lnTo>
                    <a:lnTo>
                      <a:pt x="14" y="6"/>
                    </a:lnTo>
                    <a:lnTo>
                      <a:pt x="12" y="4"/>
                    </a:lnTo>
                    <a:lnTo>
                      <a:pt x="11" y="3"/>
                    </a:lnTo>
                    <a:lnTo>
                      <a:pt x="9" y="2"/>
                    </a:lnTo>
                    <a:lnTo>
                      <a:pt x="7" y="1"/>
                    </a:lnTo>
                    <a:lnTo>
                      <a:pt x="4" y="0"/>
                    </a:lnTo>
                    <a:lnTo>
                      <a:pt x="2" y="0"/>
                    </a:lnTo>
                    <a:lnTo>
                      <a:pt x="0"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12" name="Line 129"/>
              <p:cNvSpPr>
                <a:spLocks noChangeShapeType="1"/>
              </p:cNvSpPr>
              <p:nvPr/>
            </p:nvSpPr>
            <p:spPr bwMode="auto">
              <a:xfrm flipH="1" flipV="1">
                <a:off x="4436182" y="2709864"/>
                <a:ext cx="194462" cy="3402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3" name="Line 130"/>
              <p:cNvSpPr>
                <a:spLocks noChangeShapeType="1"/>
              </p:cNvSpPr>
              <p:nvPr/>
            </p:nvSpPr>
            <p:spPr bwMode="auto">
              <a:xfrm flipH="1" flipV="1">
                <a:off x="4422771" y="2708384"/>
                <a:ext cx="1341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4" name="Line 131"/>
              <p:cNvSpPr>
                <a:spLocks noChangeShapeType="1"/>
              </p:cNvSpPr>
              <p:nvPr/>
            </p:nvSpPr>
            <p:spPr bwMode="auto">
              <a:xfrm flipH="1" flipV="1">
                <a:off x="4436182" y="2723179"/>
                <a:ext cx="194462" cy="3254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5" name="Line 132"/>
              <p:cNvSpPr>
                <a:spLocks noChangeShapeType="1"/>
              </p:cNvSpPr>
              <p:nvPr/>
            </p:nvSpPr>
            <p:spPr bwMode="auto">
              <a:xfrm flipH="1" flipV="1">
                <a:off x="4422771" y="2720220"/>
                <a:ext cx="13412"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6" name="Line 133"/>
              <p:cNvSpPr>
                <a:spLocks noChangeShapeType="1"/>
              </p:cNvSpPr>
              <p:nvPr/>
            </p:nvSpPr>
            <p:spPr bwMode="auto">
              <a:xfrm flipH="1" flipV="1">
                <a:off x="4436182" y="2760166"/>
                <a:ext cx="194462" cy="3846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7" name="Line 134"/>
              <p:cNvSpPr>
                <a:spLocks noChangeShapeType="1"/>
              </p:cNvSpPr>
              <p:nvPr/>
            </p:nvSpPr>
            <p:spPr bwMode="auto">
              <a:xfrm flipH="1" flipV="1">
                <a:off x="4424447" y="2757207"/>
                <a:ext cx="11734"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8" name="Line 135"/>
              <p:cNvSpPr>
                <a:spLocks noChangeShapeType="1"/>
              </p:cNvSpPr>
              <p:nvPr/>
            </p:nvSpPr>
            <p:spPr bwMode="auto">
              <a:xfrm flipH="1" flipV="1">
                <a:off x="4436182" y="2772002"/>
                <a:ext cx="194462" cy="399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19" name="Line 136"/>
              <p:cNvSpPr>
                <a:spLocks noChangeShapeType="1"/>
              </p:cNvSpPr>
              <p:nvPr/>
            </p:nvSpPr>
            <p:spPr bwMode="auto">
              <a:xfrm flipH="1" flipV="1">
                <a:off x="4424447" y="2770522"/>
                <a:ext cx="1173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0" name="Line 137"/>
              <p:cNvSpPr>
                <a:spLocks noChangeShapeType="1"/>
              </p:cNvSpPr>
              <p:nvPr/>
            </p:nvSpPr>
            <p:spPr bwMode="auto">
              <a:xfrm flipH="1" flipV="1">
                <a:off x="4436182" y="2814907"/>
                <a:ext cx="194462" cy="399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1" name="Line 138"/>
              <p:cNvSpPr>
                <a:spLocks noChangeShapeType="1"/>
              </p:cNvSpPr>
              <p:nvPr/>
            </p:nvSpPr>
            <p:spPr bwMode="auto">
              <a:xfrm flipH="1" flipV="1">
                <a:off x="4424447" y="2813427"/>
                <a:ext cx="1173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2" name="Line 139"/>
              <p:cNvSpPr>
                <a:spLocks noChangeShapeType="1"/>
              </p:cNvSpPr>
              <p:nvPr/>
            </p:nvSpPr>
            <p:spPr bwMode="auto">
              <a:xfrm flipH="1" flipV="1">
                <a:off x="4436182" y="2828222"/>
                <a:ext cx="194462" cy="399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3" name="Line 140"/>
              <p:cNvSpPr>
                <a:spLocks noChangeShapeType="1"/>
              </p:cNvSpPr>
              <p:nvPr/>
            </p:nvSpPr>
            <p:spPr bwMode="auto">
              <a:xfrm flipH="1" flipV="1">
                <a:off x="4424447" y="2825263"/>
                <a:ext cx="11734"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4" name="Line 141"/>
              <p:cNvSpPr>
                <a:spLocks noChangeShapeType="1"/>
              </p:cNvSpPr>
              <p:nvPr/>
            </p:nvSpPr>
            <p:spPr bwMode="auto">
              <a:xfrm flipH="1" flipV="1">
                <a:off x="4436182" y="2871127"/>
                <a:ext cx="194462" cy="399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5" name="Line 142"/>
              <p:cNvSpPr>
                <a:spLocks noChangeShapeType="1"/>
              </p:cNvSpPr>
              <p:nvPr/>
            </p:nvSpPr>
            <p:spPr bwMode="auto">
              <a:xfrm flipH="1" flipV="1">
                <a:off x="4424447" y="2868168"/>
                <a:ext cx="11734"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6" name="Line 143"/>
              <p:cNvSpPr>
                <a:spLocks noChangeShapeType="1"/>
              </p:cNvSpPr>
              <p:nvPr/>
            </p:nvSpPr>
            <p:spPr bwMode="auto">
              <a:xfrm flipH="1" flipV="1">
                <a:off x="4436182" y="2884442"/>
                <a:ext cx="194462" cy="3846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7" name="Line 144"/>
              <p:cNvSpPr>
                <a:spLocks noChangeShapeType="1"/>
              </p:cNvSpPr>
              <p:nvPr/>
            </p:nvSpPr>
            <p:spPr bwMode="auto">
              <a:xfrm flipH="1" flipV="1">
                <a:off x="4424447" y="2881483"/>
                <a:ext cx="11734"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8" name="Line 145"/>
              <p:cNvSpPr>
                <a:spLocks noChangeShapeType="1"/>
              </p:cNvSpPr>
              <p:nvPr/>
            </p:nvSpPr>
            <p:spPr bwMode="auto">
              <a:xfrm flipH="1" flipV="1">
                <a:off x="4479769" y="2931785"/>
                <a:ext cx="150876"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29" name="Line 146"/>
              <p:cNvSpPr>
                <a:spLocks noChangeShapeType="1"/>
              </p:cNvSpPr>
              <p:nvPr/>
            </p:nvSpPr>
            <p:spPr bwMode="auto">
              <a:xfrm flipH="1" flipV="1">
                <a:off x="4424447" y="2924388"/>
                <a:ext cx="55321"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0" name="Line 147"/>
              <p:cNvSpPr>
                <a:spLocks noChangeShapeType="1"/>
              </p:cNvSpPr>
              <p:nvPr/>
            </p:nvSpPr>
            <p:spPr bwMode="auto">
              <a:xfrm flipH="1" flipV="1">
                <a:off x="4479769" y="2943622"/>
                <a:ext cx="150876" cy="221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1" name="Line 148"/>
              <p:cNvSpPr>
                <a:spLocks noChangeShapeType="1"/>
              </p:cNvSpPr>
              <p:nvPr/>
            </p:nvSpPr>
            <p:spPr bwMode="auto">
              <a:xfrm flipH="1" flipV="1">
                <a:off x="4424447" y="2936224"/>
                <a:ext cx="55321"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2" name="Line 150"/>
              <p:cNvSpPr>
                <a:spLocks noChangeShapeType="1"/>
              </p:cNvSpPr>
              <p:nvPr/>
            </p:nvSpPr>
            <p:spPr bwMode="auto">
              <a:xfrm>
                <a:off x="4423705" y="2967293"/>
                <a:ext cx="20694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3" name="Line 151"/>
              <p:cNvSpPr>
                <a:spLocks noChangeShapeType="1"/>
              </p:cNvSpPr>
              <p:nvPr/>
            </p:nvSpPr>
            <p:spPr bwMode="auto">
              <a:xfrm>
                <a:off x="4424447" y="2677315"/>
                <a:ext cx="1173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4" name="Line 152"/>
              <p:cNvSpPr>
                <a:spLocks noChangeShapeType="1"/>
              </p:cNvSpPr>
              <p:nvPr/>
            </p:nvSpPr>
            <p:spPr bwMode="auto">
              <a:xfrm>
                <a:off x="4436182" y="2678795"/>
                <a:ext cx="194462"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5" name="Line 153"/>
              <p:cNvSpPr>
                <a:spLocks noChangeShapeType="1"/>
              </p:cNvSpPr>
              <p:nvPr/>
            </p:nvSpPr>
            <p:spPr bwMode="auto">
              <a:xfrm>
                <a:off x="4457975" y="3026472"/>
                <a:ext cx="2891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6" name="Line 154"/>
              <p:cNvSpPr>
                <a:spLocks noChangeShapeType="1"/>
              </p:cNvSpPr>
              <p:nvPr/>
            </p:nvSpPr>
            <p:spPr bwMode="auto">
              <a:xfrm>
                <a:off x="4571970" y="3026472"/>
                <a:ext cx="2514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7" name="Line 155"/>
              <p:cNvSpPr>
                <a:spLocks noChangeShapeType="1"/>
              </p:cNvSpPr>
              <p:nvPr/>
            </p:nvSpPr>
            <p:spPr bwMode="auto">
              <a:xfrm>
                <a:off x="4457975" y="3078254"/>
                <a:ext cx="2729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8" name="Line 156"/>
              <p:cNvSpPr>
                <a:spLocks noChangeShapeType="1"/>
              </p:cNvSpPr>
              <p:nvPr/>
            </p:nvSpPr>
            <p:spPr bwMode="auto">
              <a:xfrm>
                <a:off x="4567890" y="3079734"/>
                <a:ext cx="2922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39" name="Line 157"/>
              <p:cNvSpPr>
                <a:spLocks noChangeShapeType="1"/>
              </p:cNvSpPr>
              <p:nvPr/>
            </p:nvSpPr>
            <p:spPr bwMode="auto">
              <a:xfrm flipH="1">
                <a:off x="4610526" y="3863857"/>
                <a:ext cx="12422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0" name="Line 158"/>
              <p:cNvSpPr>
                <a:spLocks noChangeShapeType="1"/>
              </p:cNvSpPr>
              <p:nvPr/>
            </p:nvSpPr>
            <p:spPr bwMode="auto">
              <a:xfrm flipH="1">
                <a:off x="4321640" y="3862377"/>
                <a:ext cx="12124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1" name="Line 159"/>
              <p:cNvSpPr>
                <a:spLocks noChangeShapeType="1"/>
              </p:cNvSpPr>
              <p:nvPr/>
            </p:nvSpPr>
            <p:spPr bwMode="auto">
              <a:xfrm>
                <a:off x="4428564" y="3778047"/>
                <a:ext cx="2605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2" name="Line 160"/>
              <p:cNvSpPr>
                <a:spLocks noChangeShapeType="1"/>
              </p:cNvSpPr>
              <p:nvPr/>
            </p:nvSpPr>
            <p:spPr bwMode="auto">
              <a:xfrm>
                <a:off x="4598671" y="3778047"/>
                <a:ext cx="2359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3" name="Line 161"/>
              <p:cNvSpPr>
                <a:spLocks noChangeShapeType="1"/>
              </p:cNvSpPr>
              <p:nvPr/>
            </p:nvSpPr>
            <p:spPr bwMode="auto">
              <a:xfrm flipH="1">
                <a:off x="4598792" y="3800239"/>
                <a:ext cx="2741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4" name="Line 162"/>
              <p:cNvSpPr>
                <a:spLocks noChangeShapeType="1"/>
              </p:cNvSpPr>
              <p:nvPr/>
            </p:nvSpPr>
            <p:spPr bwMode="auto">
              <a:xfrm flipH="1">
                <a:off x="4431152" y="3800239"/>
                <a:ext cx="2495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5" name="Line 163"/>
              <p:cNvSpPr>
                <a:spLocks noChangeShapeType="1"/>
              </p:cNvSpPr>
              <p:nvPr/>
            </p:nvSpPr>
            <p:spPr bwMode="auto">
              <a:xfrm>
                <a:off x="4238367" y="3735143"/>
                <a:ext cx="3688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6" name="Line 164"/>
              <p:cNvSpPr>
                <a:spLocks noChangeShapeType="1"/>
              </p:cNvSpPr>
              <p:nvPr/>
            </p:nvSpPr>
            <p:spPr bwMode="auto">
              <a:xfrm>
                <a:off x="4778168" y="3735143"/>
                <a:ext cx="3688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7" name="Line 165"/>
              <p:cNvSpPr>
                <a:spLocks noChangeShapeType="1"/>
              </p:cNvSpPr>
              <p:nvPr/>
            </p:nvSpPr>
            <p:spPr bwMode="auto">
              <a:xfrm>
                <a:off x="4238367" y="3693717"/>
                <a:ext cx="97231"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8" name="Line 166"/>
              <p:cNvSpPr>
                <a:spLocks noChangeShapeType="1"/>
              </p:cNvSpPr>
              <p:nvPr/>
            </p:nvSpPr>
            <p:spPr bwMode="auto">
              <a:xfrm>
                <a:off x="4719493" y="3693717"/>
                <a:ext cx="9555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49" name="Line 167"/>
              <p:cNvSpPr>
                <a:spLocks noChangeShapeType="1"/>
              </p:cNvSpPr>
              <p:nvPr/>
            </p:nvSpPr>
            <p:spPr bwMode="auto">
              <a:xfrm>
                <a:off x="4214897" y="3650812"/>
                <a:ext cx="120701"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50" name="Line 168"/>
              <p:cNvSpPr>
                <a:spLocks noChangeShapeType="1"/>
              </p:cNvSpPr>
              <p:nvPr/>
            </p:nvSpPr>
            <p:spPr bwMode="auto">
              <a:xfrm>
                <a:off x="4719493" y="3650812"/>
                <a:ext cx="11902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51" name="Freeform 169"/>
              <p:cNvSpPr>
                <a:spLocks/>
              </p:cNvSpPr>
              <p:nvPr/>
            </p:nvSpPr>
            <p:spPr bwMode="auto">
              <a:xfrm>
                <a:off x="4454623" y="3027951"/>
                <a:ext cx="36880" cy="47343"/>
              </a:xfrm>
              <a:custGeom>
                <a:avLst/>
                <a:gdLst>
                  <a:gd name="T0" fmla="*/ 29 w 64"/>
                  <a:gd name="T1" fmla="*/ 0 h 94"/>
                  <a:gd name="T2" fmla="*/ 24 w 64"/>
                  <a:gd name="T3" fmla="*/ 2 h 94"/>
                  <a:gd name="T4" fmla="*/ 19 w 64"/>
                  <a:gd name="T5" fmla="*/ 4 h 94"/>
                  <a:gd name="T6" fmla="*/ 14 w 64"/>
                  <a:gd name="T7" fmla="*/ 8 h 94"/>
                  <a:gd name="T8" fmla="*/ 10 w 64"/>
                  <a:gd name="T9" fmla="*/ 13 h 94"/>
                  <a:gd name="T10" fmla="*/ 6 w 64"/>
                  <a:gd name="T11" fmla="*/ 19 h 94"/>
                  <a:gd name="T12" fmla="*/ 3 w 64"/>
                  <a:gd name="T13" fmla="*/ 25 h 94"/>
                  <a:gd name="T14" fmla="*/ 1 w 64"/>
                  <a:gd name="T15" fmla="*/ 33 h 94"/>
                  <a:gd name="T16" fmla="*/ 0 w 64"/>
                  <a:gd name="T17" fmla="*/ 40 h 94"/>
                  <a:gd name="T18" fmla="*/ 0 w 64"/>
                  <a:gd name="T19" fmla="*/ 49 h 94"/>
                  <a:gd name="T20" fmla="*/ 1 w 64"/>
                  <a:gd name="T21" fmla="*/ 56 h 94"/>
                  <a:gd name="T22" fmla="*/ 2 w 64"/>
                  <a:gd name="T23" fmla="*/ 63 h 94"/>
                  <a:gd name="T24" fmla="*/ 4 w 64"/>
                  <a:gd name="T25" fmla="*/ 71 h 94"/>
                  <a:gd name="T26" fmla="*/ 7 w 64"/>
                  <a:gd name="T27" fmla="*/ 77 h 94"/>
                  <a:gd name="T28" fmla="*/ 11 w 64"/>
                  <a:gd name="T29" fmla="*/ 82 h 94"/>
                  <a:gd name="T30" fmla="*/ 15 w 64"/>
                  <a:gd name="T31" fmla="*/ 88 h 94"/>
                  <a:gd name="T32" fmla="*/ 20 w 64"/>
                  <a:gd name="T33" fmla="*/ 91 h 94"/>
                  <a:gd name="T34" fmla="*/ 25 w 64"/>
                  <a:gd name="T35" fmla="*/ 93 h 94"/>
                  <a:gd name="T36" fmla="*/ 30 w 64"/>
                  <a:gd name="T37" fmla="*/ 94 h 94"/>
                  <a:gd name="T38" fmla="*/ 36 w 64"/>
                  <a:gd name="T39" fmla="*/ 94 h 94"/>
                  <a:gd name="T40" fmla="*/ 41 w 64"/>
                  <a:gd name="T41" fmla="*/ 92 h 94"/>
                  <a:gd name="T42" fmla="*/ 46 w 64"/>
                  <a:gd name="T43" fmla="*/ 90 h 94"/>
                  <a:gd name="T44" fmla="*/ 50 w 64"/>
                  <a:gd name="T45" fmla="*/ 86 h 94"/>
                  <a:gd name="T46" fmla="*/ 55 w 64"/>
                  <a:gd name="T47" fmla="*/ 80 h 94"/>
                  <a:gd name="T48" fmla="*/ 59 w 64"/>
                  <a:gd name="T49" fmla="*/ 74 h 94"/>
                  <a:gd name="T50" fmla="*/ 61 w 64"/>
                  <a:gd name="T51" fmla="*/ 68 h 94"/>
                  <a:gd name="T52" fmla="*/ 63 w 64"/>
                  <a:gd name="T53" fmla="*/ 60 h 94"/>
                  <a:gd name="T54" fmla="*/ 64 w 64"/>
                  <a:gd name="T55" fmla="*/ 52 h 94"/>
                  <a:gd name="T56" fmla="*/ 64 w 64"/>
                  <a:gd name="T57" fmla="*/ 44 h 94"/>
                  <a:gd name="T58" fmla="*/ 63 w 64"/>
                  <a:gd name="T59" fmla="*/ 37 h 94"/>
                  <a:gd name="T60" fmla="*/ 62 w 64"/>
                  <a:gd name="T61" fmla="*/ 30 h 94"/>
                  <a:gd name="T62" fmla="*/ 59 w 64"/>
                  <a:gd name="T63" fmla="*/ 22 h 94"/>
                  <a:gd name="T64" fmla="*/ 56 w 64"/>
                  <a:gd name="T65" fmla="*/ 16 h 94"/>
                  <a:gd name="T66" fmla="*/ 51 w 64"/>
                  <a:gd name="T67" fmla="*/ 10 h 94"/>
                  <a:gd name="T68" fmla="*/ 47 w 64"/>
                  <a:gd name="T69" fmla="*/ 6 h 94"/>
                  <a:gd name="T70" fmla="*/ 43 w 64"/>
                  <a:gd name="T71" fmla="*/ 3 h 94"/>
                  <a:gd name="T72" fmla="*/ 38 w 64"/>
                  <a:gd name="T73" fmla="*/ 1 h 94"/>
                  <a:gd name="T74" fmla="*/ 32 w 64"/>
                  <a:gd name="T75" fmla="*/ 0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94"/>
                  <a:gd name="T116" fmla="*/ 64 w 64"/>
                  <a:gd name="T117" fmla="*/ 94 h 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94">
                    <a:moveTo>
                      <a:pt x="32" y="0"/>
                    </a:moveTo>
                    <a:lnTo>
                      <a:pt x="29" y="0"/>
                    </a:lnTo>
                    <a:lnTo>
                      <a:pt x="26" y="1"/>
                    </a:lnTo>
                    <a:lnTo>
                      <a:pt x="24" y="2"/>
                    </a:lnTo>
                    <a:lnTo>
                      <a:pt x="21" y="3"/>
                    </a:lnTo>
                    <a:lnTo>
                      <a:pt x="19" y="4"/>
                    </a:lnTo>
                    <a:lnTo>
                      <a:pt x="16" y="6"/>
                    </a:lnTo>
                    <a:lnTo>
                      <a:pt x="14" y="8"/>
                    </a:lnTo>
                    <a:lnTo>
                      <a:pt x="12" y="10"/>
                    </a:lnTo>
                    <a:lnTo>
                      <a:pt x="10" y="13"/>
                    </a:lnTo>
                    <a:lnTo>
                      <a:pt x="8" y="16"/>
                    </a:lnTo>
                    <a:lnTo>
                      <a:pt x="6" y="19"/>
                    </a:lnTo>
                    <a:lnTo>
                      <a:pt x="5" y="22"/>
                    </a:lnTo>
                    <a:lnTo>
                      <a:pt x="3" y="25"/>
                    </a:lnTo>
                    <a:lnTo>
                      <a:pt x="2" y="30"/>
                    </a:lnTo>
                    <a:lnTo>
                      <a:pt x="1" y="33"/>
                    </a:lnTo>
                    <a:lnTo>
                      <a:pt x="1" y="37"/>
                    </a:lnTo>
                    <a:lnTo>
                      <a:pt x="0" y="40"/>
                    </a:lnTo>
                    <a:lnTo>
                      <a:pt x="0" y="44"/>
                    </a:lnTo>
                    <a:lnTo>
                      <a:pt x="0" y="49"/>
                    </a:lnTo>
                    <a:lnTo>
                      <a:pt x="0" y="52"/>
                    </a:lnTo>
                    <a:lnTo>
                      <a:pt x="1" y="56"/>
                    </a:lnTo>
                    <a:lnTo>
                      <a:pt x="1" y="60"/>
                    </a:lnTo>
                    <a:lnTo>
                      <a:pt x="2" y="63"/>
                    </a:lnTo>
                    <a:lnTo>
                      <a:pt x="3" y="68"/>
                    </a:lnTo>
                    <a:lnTo>
                      <a:pt x="4" y="71"/>
                    </a:lnTo>
                    <a:lnTo>
                      <a:pt x="5" y="74"/>
                    </a:lnTo>
                    <a:lnTo>
                      <a:pt x="7" y="77"/>
                    </a:lnTo>
                    <a:lnTo>
                      <a:pt x="9" y="80"/>
                    </a:lnTo>
                    <a:lnTo>
                      <a:pt x="11" y="82"/>
                    </a:lnTo>
                    <a:lnTo>
                      <a:pt x="13" y="86"/>
                    </a:lnTo>
                    <a:lnTo>
                      <a:pt x="15" y="88"/>
                    </a:lnTo>
                    <a:lnTo>
                      <a:pt x="18" y="90"/>
                    </a:lnTo>
                    <a:lnTo>
                      <a:pt x="20" y="91"/>
                    </a:lnTo>
                    <a:lnTo>
                      <a:pt x="23" y="92"/>
                    </a:lnTo>
                    <a:lnTo>
                      <a:pt x="25" y="93"/>
                    </a:lnTo>
                    <a:lnTo>
                      <a:pt x="28" y="94"/>
                    </a:lnTo>
                    <a:lnTo>
                      <a:pt x="30" y="94"/>
                    </a:lnTo>
                    <a:lnTo>
                      <a:pt x="33" y="94"/>
                    </a:lnTo>
                    <a:lnTo>
                      <a:pt x="36" y="94"/>
                    </a:lnTo>
                    <a:lnTo>
                      <a:pt x="39" y="93"/>
                    </a:lnTo>
                    <a:lnTo>
                      <a:pt x="41" y="92"/>
                    </a:lnTo>
                    <a:lnTo>
                      <a:pt x="44" y="91"/>
                    </a:lnTo>
                    <a:lnTo>
                      <a:pt x="46" y="90"/>
                    </a:lnTo>
                    <a:lnTo>
                      <a:pt x="48" y="88"/>
                    </a:lnTo>
                    <a:lnTo>
                      <a:pt x="50" y="86"/>
                    </a:lnTo>
                    <a:lnTo>
                      <a:pt x="52" y="82"/>
                    </a:lnTo>
                    <a:lnTo>
                      <a:pt x="55" y="80"/>
                    </a:lnTo>
                    <a:lnTo>
                      <a:pt x="57" y="77"/>
                    </a:lnTo>
                    <a:lnTo>
                      <a:pt x="59" y="74"/>
                    </a:lnTo>
                    <a:lnTo>
                      <a:pt x="60" y="71"/>
                    </a:lnTo>
                    <a:lnTo>
                      <a:pt x="61" y="68"/>
                    </a:lnTo>
                    <a:lnTo>
                      <a:pt x="62" y="63"/>
                    </a:lnTo>
                    <a:lnTo>
                      <a:pt x="63" y="60"/>
                    </a:lnTo>
                    <a:lnTo>
                      <a:pt x="64" y="56"/>
                    </a:lnTo>
                    <a:lnTo>
                      <a:pt x="64" y="52"/>
                    </a:lnTo>
                    <a:lnTo>
                      <a:pt x="64" y="49"/>
                    </a:lnTo>
                    <a:lnTo>
                      <a:pt x="64" y="44"/>
                    </a:lnTo>
                    <a:lnTo>
                      <a:pt x="64" y="40"/>
                    </a:lnTo>
                    <a:lnTo>
                      <a:pt x="63" y="37"/>
                    </a:lnTo>
                    <a:lnTo>
                      <a:pt x="63" y="33"/>
                    </a:lnTo>
                    <a:lnTo>
                      <a:pt x="62" y="30"/>
                    </a:lnTo>
                    <a:lnTo>
                      <a:pt x="61" y="25"/>
                    </a:lnTo>
                    <a:lnTo>
                      <a:pt x="59" y="22"/>
                    </a:lnTo>
                    <a:lnTo>
                      <a:pt x="58" y="19"/>
                    </a:lnTo>
                    <a:lnTo>
                      <a:pt x="56" y="16"/>
                    </a:lnTo>
                    <a:lnTo>
                      <a:pt x="54" y="13"/>
                    </a:lnTo>
                    <a:lnTo>
                      <a:pt x="51" y="10"/>
                    </a:lnTo>
                    <a:lnTo>
                      <a:pt x="49" y="8"/>
                    </a:lnTo>
                    <a:lnTo>
                      <a:pt x="47" y="6"/>
                    </a:lnTo>
                    <a:lnTo>
                      <a:pt x="45" y="4"/>
                    </a:lnTo>
                    <a:lnTo>
                      <a:pt x="43" y="3"/>
                    </a:lnTo>
                    <a:lnTo>
                      <a:pt x="40" y="2"/>
                    </a:lnTo>
                    <a:lnTo>
                      <a:pt x="38" y="1"/>
                    </a:lnTo>
                    <a:lnTo>
                      <a:pt x="34" y="0"/>
                    </a:lnTo>
                    <a:lnTo>
                      <a:pt x="32"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52" name="Freeform 170"/>
              <p:cNvSpPr>
                <a:spLocks/>
              </p:cNvSpPr>
              <p:nvPr/>
            </p:nvSpPr>
            <p:spPr bwMode="auto">
              <a:xfrm>
                <a:off x="4454623" y="3240997"/>
                <a:ext cx="36880" cy="45864"/>
              </a:xfrm>
              <a:custGeom>
                <a:avLst/>
                <a:gdLst>
                  <a:gd name="T0" fmla="*/ 29 w 64"/>
                  <a:gd name="T1" fmla="*/ 0 h 94"/>
                  <a:gd name="T2" fmla="*/ 24 w 64"/>
                  <a:gd name="T3" fmla="*/ 2 h 94"/>
                  <a:gd name="T4" fmla="*/ 19 w 64"/>
                  <a:gd name="T5" fmla="*/ 4 h 94"/>
                  <a:gd name="T6" fmla="*/ 14 w 64"/>
                  <a:gd name="T7" fmla="*/ 8 h 94"/>
                  <a:gd name="T8" fmla="*/ 10 w 64"/>
                  <a:gd name="T9" fmla="*/ 12 h 94"/>
                  <a:gd name="T10" fmla="*/ 6 w 64"/>
                  <a:gd name="T11" fmla="*/ 19 h 94"/>
                  <a:gd name="T12" fmla="*/ 3 w 64"/>
                  <a:gd name="T13" fmla="*/ 25 h 94"/>
                  <a:gd name="T14" fmla="*/ 1 w 64"/>
                  <a:gd name="T15" fmla="*/ 33 h 94"/>
                  <a:gd name="T16" fmla="*/ 0 w 64"/>
                  <a:gd name="T17" fmla="*/ 40 h 94"/>
                  <a:gd name="T18" fmla="*/ 0 w 64"/>
                  <a:gd name="T19" fmla="*/ 48 h 94"/>
                  <a:gd name="T20" fmla="*/ 1 w 64"/>
                  <a:gd name="T21" fmla="*/ 56 h 94"/>
                  <a:gd name="T22" fmla="*/ 2 w 64"/>
                  <a:gd name="T23" fmla="*/ 63 h 94"/>
                  <a:gd name="T24" fmla="*/ 4 w 64"/>
                  <a:gd name="T25" fmla="*/ 71 h 94"/>
                  <a:gd name="T26" fmla="*/ 7 w 64"/>
                  <a:gd name="T27" fmla="*/ 77 h 94"/>
                  <a:gd name="T28" fmla="*/ 11 w 64"/>
                  <a:gd name="T29" fmla="*/ 82 h 94"/>
                  <a:gd name="T30" fmla="*/ 15 w 64"/>
                  <a:gd name="T31" fmla="*/ 88 h 94"/>
                  <a:gd name="T32" fmla="*/ 20 w 64"/>
                  <a:gd name="T33" fmla="*/ 91 h 94"/>
                  <a:gd name="T34" fmla="*/ 25 w 64"/>
                  <a:gd name="T35" fmla="*/ 93 h 94"/>
                  <a:gd name="T36" fmla="*/ 30 w 64"/>
                  <a:gd name="T37" fmla="*/ 94 h 94"/>
                  <a:gd name="T38" fmla="*/ 36 w 64"/>
                  <a:gd name="T39" fmla="*/ 94 h 94"/>
                  <a:gd name="T40" fmla="*/ 41 w 64"/>
                  <a:gd name="T41" fmla="*/ 92 h 94"/>
                  <a:gd name="T42" fmla="*/ 46 w 64"/>
                  <a:gd name="T43" fmla="*/ 89 h 94"/>
                  <a:gd name="T44" fmla="*/ 50 w 64"/>
                  <a:gd name="T45" fmla="*/ 86 h 94"/>
                  <a:gd name="T46" fmla="*/ 55 w 64"/>
                  <a:gd name="T47" fmla="*/ 80 h 94"/>
                  <a:gd name="T48" fmla="*/ 59 w 64"/>
                  <a:gd name="T49" fmla="*/ 74 h 94"/>
                  <a:gd name="T50" fmla="*/ 61 w 64"/>
                  <a:gd name="T51" fmla="*/ 68 h 94"/>
                  <a:gd name="T52" fmla="*/ 63 w 64"/>
                  <a:gd name="T53" fmla="*/ 60 h 94"/>
                  <a:gd name="T54" fmla="*/ 64 w 64"/>
                  <a:gd name="T55" fmla="*/ 52 h 94"/>
                  <a:gd name="T56" fmla="*/ 64 w 64"/>
                  <a:gd name="T57" fmla="*/ 44 h 94"/>
                  <a:gd name="T58" fmla="*/ 63 w 64"/>
                  <a:gd name="T59" fmla="*/ 37 h 94"/>
                  <a:gd name="T60" fmla="*/ 62 w 64"/>
                  <a:gd name="T61" fmla="*/ 28 h 94"/>
                  <a:gd name="T62" fmla="*/ 59 w 64"/>
                  <a:gd name="T63" fmla="*/ 22 h 94"/>
                  <a:gd name="T64" fmla="*/ 56 w 64"/>
                  <a:gd name="T65" fmla="*/ 16 h 94"/>
                  <a:gd name="T66" fmla="*/ 51 w 64"/>
                  <a:gd name="T67" fmla="*/ 10 h 94"/>
                  <a:gd name="T68" fmla="*/ 47 w 64"/>
                  <a:gd name="T69" fmla="*/ 6 h 94"/>
                  <a:gd name="T70" fmla="*/ 43 w 64"/>
                  <a:gd name="T71" fmla="*/ 3 h 94"/>
                  <a:gd name="T72" fmla="*/ 38 w 64"/>
                  <a:gd name="T73" fmla="*/ 1 h 94"/>
                  <a:gd name="T74" fmla="*/ 32 w 64"/>
                  <a:gd name="T75" fmla="*/ 0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4"/>
                  <a:gd name="T115" fmla="*/ 0 h 94"/>
                  <a:gd name="T116" fmla="*/ 64 w 64"/>
                  <a:gd name="T117" fmla="*/ 94 h 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4" h="94">
                    <a:moveTo>
                      <a:pt x="32" y="0"/>
                    </a:moveTo>
                    <a:lnTo>
                      <a:pt x="29" y="0"/>
                    </a:lnTo>
                    <a:lnTo>
                      <a:pt x="26" y="1"/>
                    </a:lnTo>
                    <a:lnTo>
                      <a:pt x="24" y="2"/>
                    </a:lnTo>
                    <a:lnTo>
                      <a:pt x="21" y="3"/>
                    </a:lnTo>
                    <a:lnTo>
                      <a:pt x="19" y="4"/>
                    </a:lnTo>
                    <a:lnTo>
                      <a:pt x="16" y="6"/>
                    </a:lnTo>
                    <a:lnTo>
                      <a:pt x="14" y="8"/>
                    </a:lnTo>
                    <a:lnTo>
                      <a:pt x="12" y="10"/>
                    </a:lnTo>
                    <a:lnTo>
                      <a:pt x="10" y="12"/>
                    </a:lnTo>
                    <a:lnTo>
                      <a:pt x="8" y="16"/>
                    </a:lnTo>
                    <a:lnTo>
                      <a:pt x="6" y="19"/>
                    </a:lnTo>
                    <a:lnTo>
                      <a:pt x="5" y="22"/>
                    </a:lnTo>
                    <a:lnTo>
                      <a:pt x="3" y="25"/>
                    </a:lnTo>
                    <a:lnTo>
                      <a:pt x="2" y="28"/>
                    </a:lnTo>
                    <a:lnTo>
                      <a:pt x="1" y="33"/>
                    </a:lnTo>
                    <a:lnTo>
                      <a:pt x="1" y="37"/>
                    </a:lnTo>
                    <a:lnTo>
                      <a:pt x="0" y="40"/>
                    </a:lnTo>
                    <a:lnTo>
                      <a:pt x="0" y="44"/>
                    </a:lnTo>
                    <a:lnTo>
                      <a:pt x="0" y="48"/>
                    </a:lnTo>
                    <a:lnTo>
                      <a:pt x="0" y="52"/>
                    </a:lnTo>
                    <a:lnTo>
                      <a:pt x="1" y="56"/>
                    </a:lnTo>
                    <a:lnTo>
                      <a:pt x="1" y="60"/>
                    </a:lnTo>
                    <a:lnTo>
                      <a:pt x="2" y="63"/>
                    </a:lnTo>
                    <a:lnTo>
                      <a:pt x="3" y="68"/>
                    </a:lnTo>
                    <a:lnTo>
                      <a:pt x="4" y="71"/>
                    </a:lnTo>
                    <a:lnTo>
                      <a:pt x="5" y="74"/>
                    </a:lnTo>
                    <a:lnTo>
                      <a:pt x="7" y="77"/>
                    </a:lnTo>
                    <a:lnTo>
                      <a:pt x="9" y="80"/>
                    </a:lnTo>
                    <a:lnTo>
                      <a:pt x="11" y="82"/>
                    </a:lnTo>
                    <a:lnTo>
                      <a:pt x="13" y="86"/>
                    </a:lnTo>
                    <a:lnTo>
                      <a:pt x="15" y="88"/>
                    </a:lnTo>
                    <a:lnTo>
                      <a:pt x="18" y="89"/>
                    </a:lnTo>
                    <a:lnTo>
                      <a:pt x="20" y="91"/>
                    </a:lnTo>
                    <a:lnTo>
                      <a:pt x="23" y="92"/>
                    </a:lnTo>
                    <a:lnTo>
                      <a:pt x="25" y="93"/>
                    </a:lnTo>
                    <a:lnTo>
                      <a:pt x="28" y="94"/>
                    </a:lnTo>
                    <a:lnTo>
                      <a:pt x="30" y="94"/>
                    </a:lnTo>
                    <a:lnTo>
                      <a:pt x="33" y="94"/>
                    </a:lnTo>
                    <a:lnTo>
                      <a:pt x="36" y="94"/>
                    </a:lnTo>
                    <a:lnTo>
                      <a:pt x="39" y="93"/>
                    </a:lnTo>
                    <a:lnTo>
                      <a:pt x="41" y="92"/>
                    </a:lnTo>
                    <a:lnTo>
                      <a:pt x="44" y="91"/>
                    </a:lnTo>
                    <a:lnTo>
                      <a:pt x="46" y="89"/>
                    </a:lnTo>
                    <a:lnTo>
                      <a:pt x="48" y="88"/>
                    </a:lnTo>
                    <a:lnTo>
                      <a:pt x="50" y="86"/>
                    </a:lnTo>
                    <a:lnTo>
                      <a:pt x="52" y="82"/>
                    </a:lnTo>
                    <a:lnTo>
                      <a:pt x="55" y="80"/>
                    </a:lnTo>
                    <a:lnTo>
                      <a:pt x="57" y="77"/>
                    </a:lnTo>
                    <a:lnTo>
                      <a:pt x="59" y="74"/>
                    </a:lnTo>
                    <a:lnTo>
                      <a:pt x="60" y="71"/>
                    </a:lnTo>
                    <a:lnTo>
                      <a:pt x="61" y="68"/>
                    </a:lnTo>
                    <a:lnTo>
                      <a:pt x="62" y="63"/>
                    </a:lnTo>
                    <a:lnTo>
                      <a:pt x="63" y="60"/>
                    </a:lnTo>
                    <a:lnTo>
                      <a:pt x="64" y="56"/>
                    </a:lnTo>
                    <a:lnTo>
                      <a:pt x="64" y="52"/>
                    </a:lnTo>
                    <a:lnTo>
                      <a:pt x="64" y="48"/>
                    </a:lnTo>
                    <a:lnTo>
                      <a:pt x="64" y="44"/>
                    </a:lnTo>
                    <a:lnTo>
                      <a:pt x="64" y="40"/>
                    </a:lnTo>
                    <a:lnTo>
                      <a:pt x="63" y="37"/>
                    </a:lnTo>
                    <a:lnTo>
                      <a:pt x="63" y="33"/>
                    </a:lnTo>
                    <a:lnTo>
                      <a:pt x="62" y="28"/>
                    </a:lnTo>
                    <a:lnTo>
                      <a:pt x="61" y="25"/>
                    </a:lnTo>
                    <a:lnTo>
                      <a:pt x="59" y="22"/>
                    </a:lnTo>
                    <a:lnTo>
                      <a:pt x="58" y="19"/>
                    </a:lnTo>
                    <a:lnTo>
                      <a:pt x="56" y="16"/>
                    </a:lnTo>
                    <a:lnTo>
                      <a:pt x="54" y="12"/>
                    </a:lnTo>
                    <a:lnTo>
                      <a:pt x="51" y="10"/>
                    </a:lnTo>
                    <a:lnTo>
                      <a:pt x="49" y="8"/>
                    </a:lnTo>
                    <a:lnTo>
                      <a:pt x="47" y="6"/>
                    </a:lnTo>
                    <a:lnTo>
                      <a:pt x="45" y="4"/>
                    </a:lnTo>
                    <a:lnTo>
                      <a:pt x="43" y="3"/>
                    </a:lnTo>
                    <a:lnTo>
                      <a:pt x="40" y="2"/>
                    </a:lnTo>
                    <a:lnTo>
                      <a:pt x="38" y="1"/>
                    </a:lnTo>
                    <a:lnTo>
                      <a:pt x="34" y="0"/>
                    </a:lnTo>
                    <a:lnTo>
                      <a:pt x="32"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53" name="Freeform 171"/>
              <p:cNvSpPr>
                <a:spLocks/>
              </p:cNvSpPr>
              <p:nvPr/>
            </p:nvSpPr>
            <p:spPr bwMode="auto">
              <a:xfrm>
                <a:off x="4561912" y="3027951"/>
                <a:ext cx="36880" cy="47343"/>
              </a:xfrm>
              <a:custGeom>
                <a:avLst/>
                <a:gdLst>
                  <a:gd name="T0" fmla="*/ 35 w 65"/>
                  <a:gd name="T1" fmla="*/ 0 h 94"/>
                  <a:gd name="T2" fmla="*/ 40 w 65"/>
                  <a:gd name="T3" fmla="*/ 2 h 94"/>
                  <a:gd name="T4" fmla="*/ 46 w 65"/>
                  <a:gd name="T5" fmla="*/ 4 h 94"/>
                  <a:gd name="T6" fmla="*/ 51 w 65"/>
                  <a:gd name="T7" fmla="*/ 8 h 94"/>
                  <a:gd name="T8" fmla="*/ 55 w 65"/>
                  <a:gd name="T9" fmla="*/ 13 h 94"/>
                  <a:gd name="T10" fmla="*/ 58 w 65"/>
                  <a:gd name="T11" fmla="*/ 19 h 94"/>
                  <a:gd name="T12" fmla="*/ 62 w 65"/>
                  <a:gd name="T13" fmla="*/ 25 h 94"/>
                  <a:gd name="T14" fmla="*/ 64 w 65"/>
                  <a:gd name="T15" fmla="*/ 33 h 94"/>
                  <a:gd name="T16" fmla="*/ 65 w 65"/>
                  <a:gd name="T17" fmla="*/ 40 h 94"/>
                  <a:gd name="T18" fmla="*/ 65 w 65"/>
                  <a:gd name="T19" fmla="*/ 49 h 94"/>
                  <a:gd name="T20" fmla="*/ 65 w 65"/>
                  <a:gd name="T21" fmla="*/ 56 h 94"/>
                  <a:gd name="T22" fmla="*/ 63 w 65"/>
                  <a:gd name="T23" fmla="*/ 63 h 94"/>
                  <a:gd name="T24" fmla="*/ 61 w 65"/>
                  <a:gd name="T25" fmla="*/ 71 h 94"/>
                  <a:gd name="T26" fmla="*/ 57 w 65"/>
                  <a:gd name="T27" fmla="*/ 77 h 94"/>
                  <a:gd name="T28" fmla="*/ 54 w 65"/>
                  <a:gd name="T29" fmla="*/ 82 h 94"/>
                  <a:gd name="T30" fmla="*/ 50 w 65"/>
                  <a:gd name="T31" fmla="*/ 88 h 94"/>
                  <a:gd name="T32" fmla="*/ 45 w 65"/>
                  <a:gd name="T33" fmla="*/ 91 h 94"/>
                  <a:gd name="T34" fmla="*/ 39 w 65"/>
                  <a:gd name="T35" fmla="*/ 93 h 94"/>
                  <a:gd name="T36" fmla="*/ 34 w 65"/>
                  <a:gd name="T37" fmla="*/ 94 h 94"/>
                  <a:gd name="T38" fmla="*/ 29 w 65"/>
                  <a:gd name="T39" fmla="*/ 94 h 94"/>
                  <a:gd name="T40" fmla="*/ 24 w 65"/>
                  <a:gd name="T41" fmla="*/ 92 h 94"/>
                  <a:gd name="T42" fmla="*/ 18 w 65"/>
                  <a:gd name="T43" fmla="*/ 90 h 94"/>
                  <a:gd name="T44" fmla="*/ 14 w 65"/>
                  <a:gd name="T45" fmla="*/ 86 h 94"/>
                  <a:gd name="T46" fmla="*/ 10 w 65"/>
                  <a:gd name="T47" fmla="*/ 80 h 94"/>
                  <a:gd name="T48" fmla="*/ 7 w 65"/>
                  <a:gd name="T49" fmla="*/ 74 h 94"/>
                  <a:gd name="T50" fmla="*/ 3 w 65"/>
                  <a:gd name="T51" fmla="*/ 68 h 94"/>
                  <a:gd name="T52" fmla="*/ 1 w 65"/>
                  <a:gd name="T53" fmla="*/ 60 h 94"/>
                  <a:gd name="T54" fmla="*/ 0 w 65"/>
                  <a:gd name="T55" fmla="*/ 52 h 94"/>
                  <a:gd name="T56" fmla="*/ 0 w 65"/>
                  <a:gd name="T57" fmla="*/ 44 h 94"/>
                  <a:gd name="T58" fmla="*/ 1 w 65"/>
                  <a:gd name="T59" fmla="*/ 37 h 94"/>
                  <a:gd name="T60" fmla="*/ 3 w 65"/>
                  <a:gd name="T61" fmla="*/ 30 h 94"/>
                  <a:gd name="T62" fmla="*/ 6 w 65"/>
                  <a:gd name="T63" fmla="*/ 22 h 94"/>
                  <a:gd name="T64" fmla="*/ 9 w 65"/>
                  <a:gd name="T65" fmla="*/ 16 h 94"/>
                  <a:gd name="T66" fmla="*/ 13 w 65"/>
                  <a:gd name="T67" fmla="*/ 10 h 94"/>
                  <a:gd name="T68" fmla="*/ 17 w 65"/>
                  <a:gd name="T69" fmla="*/ 6 h 94"/>
                  <a:gd name="T70" fmla="*/ 22 w 65"/>
                  <a:gd name="T71" fmla="*/ 3 h 94"/>
                  <a:gd name="T72" fmla="*/ 28 w 65"/>
                  <a:gd name="T73" fmla="*/ 1 h 94"/>
                  <a:gd name="T74" fmla="*/ 33 w 65"/>
                  <a:gd name="T75" fmla="*/ 0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94"/>
                  <a:gd name="T116" fmla="*/ 65 w 65"/>
                  <a:gd name="T117" fmla="*/ 94 h 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94">
                    <a:moveTo>
                      <a:pt x="33" y="0"/>
                    </a:moveTo>
                    <a:lnTo>
                      <a:pt x="35" y="0"/>
                    </a:lnTo>
                    <a:lnTo>
                      <a:pt x="38" y="1"/>
                    </a:lnTo>
                    <a:lnTo>
                      <a:pt x="40" y="2"/>
                    </a:lnTo>
                    <a:lnTo>
                      <a:pt x="44" y="3"/>
                    </a:lnTo>
                    <a:lnTo>
                      <a:pt x="46" y="4"/>
                    </a:lnTo>
                    <a:lnTo>
                      <a:pt x="49" y="6"/>
                    </a:lnTo>
                    <a:lnTo>
                      <a:pt x="51" y="8"/>
                    </a:lnTo>
                    <a:lnTo>
                      <a:pt x="53" y="10"/>
                    </a:lnTo>
                    <a:lnTo>
                      <a:pt x="55" y="13"/>
                    </a:lnTo>
                    <a:lnTo>
                      <a:pt x="57" y="16"/>
                    </a:lnTo>
                    <a:lnTo>
                      <a:pt x="58" y="19"/>
                    </a:lnTo>
                    <a:lnTo>
                      <a:pt x="61" y="22"/>
                    </a:lnTo>
                    <a:lnTo>
                      <a:pt x="62" y="25"/>
                    </a:lnTo>
                    <a:lnTo>
                      <a:pt x="63" y="30"/>
                    </a:lnTo>
                    <a:lnTo>
                      <a:pt x="64" y="33"/>
                    </a:lnTo>
                    <a:lnTo>
                      <a:pt x="65" y="37"/>
                    </a:lnTo>
                    <a:lnTo>
                      <a:pt x="65" y="40"/>
                    </a:lnTo>
                    <a:lnTo>
                      <a:pt x="65" y="44"/>
                    </a:lnTo>
                    <a:lnTo>
                      <a:pt x="65" y="49"/>
                    </a:lnTo>
                    <a:lnTo>
                      <a:pt x="65" y="52"/>
                    </a:lnTo>
                    <a:lnTo>
                      <a:pt x="65" y="56"/>
                    </a:lnTo>
                    <a:lnTo>
                      <a:pt x="64" y="60"/>
                    </a:lnTo>
                    <a:lnTo>
                      <a:pt x="63" y="63"/>
                    </a:lnTo>
                    <a:lnTo>
                      <a:pt x="62" y="68"/>
                    </a:lnTo>
                    <a:lnTo>
                      <a:pt x="61" y="71"/>
                    </a:lnTo>
                    <a:lnTo>
                      <a:pt x="60" y="74"/>
                    </a:lnTo>
                    <a:lnTo>
                      <a:pt x="57" y="77"/>
                    </a:lnTo>
                    <a:lnTo>
                      <a:pt x="56" y="80"/>
                    </a:lnTo>
                    <a:lnTo>
                      <a:pt x="54" y="82"/>
                    </a:lnTo>
                    <a:lnTo>
                      <a:pt x="52" y="86"/>
                    </a:lnTo>
                    <a:lnTo>
                      <a:pt x="50" y="88"/>
                    </a:lnTo>
                    <a:lnTo>
                      <a:pt x="47" y="90"/>
                    </a:lnTo>
                    <a:lnTo>
                      <a:pt x="45" y="91"/>
                    </a:lnTo>
                    <a:lnTo>
                      <a:pt x="43" y="92"/>
                    </a:lnTo>
                    <a:lnTo>
                      <a:pt x="39" y="93"/>
                    </a:lnTo>
                    <a:lnTo>
                      <a:pt x="37" y="94"/>
                    </a:lnTo>
                    <a:lnTo>
                      <a:pt x="34" y="94"/>
                    </a:lnTo>
                    <a:lnTo>
                      <a:pt x="32" y="94"/>
                    </a:lnTo>
                    <a:lnTo>
                      <a:pt x="29" y="94"/>
                    </a:lnTo>
                    <a:lnTo>
                      <a:pt x="26" y="93"/>
                    </a:lnTo>
                    <a:lnTo>
                      <a:pt x="24" y="92"/>
                    </a:lnTo>
                    <a:lnTo>
                      <a:pt x="21" y="91"/>
                    </a:lnTo>
                    <a:lnTo>
                      <a:pt x="18" y="90"/>
                    </a:lnTo>
                    <a:lnTo>
                      <a:pt x="16" y="88"/>
                    </a:lnTo>
                    <a:lnTo>
                      <a:pt x="14" y="86"/>
                    </a:lnTo>
                    <a:lnTo>
                      <a:pt x="12" y="82"/>
                    </a:lnTo>
                    <a:lnTo>
                      <a:pt x="10" y="80"/>
                    </a:lnTo>
                    <a:lnTo>
                      <a:pt x="8" y="77"/>
                    </a:lnTo>
                    <a:lnTo>
                      <a:pt x="7" y="74"/>
                    </a:lnTo>
                    <a:lnTo>
                      <a:pt x="4" y="71"/>
                    </a:lnTo>
                    <a:lnTo>
                      <a:pt x="3" y="68"/>
                    </a:lnTo>
                    <a:lnTo>
                      <a:pt x="2" y="63"/>
                    </a:lnTo>
                    <a:lnTo>
                      <a:pt x="1" y="60"/>
                    </a:lnTo>
                    <a:lnTo>
                      <a:pt x="1" y="56"/>
                    </a:lnTo>
                    <a:lnTo>
                      <a:pt x="0" y="52"/>
                    </a:lnTo>
                    <a:lnTo>
                      <a:pt x="0" y="49"/>
                    </a:lnTo>
                    <a:lnTo>
                      <a:pt x="0" y="44"/>
                    </a:lnTo>
                    <a:lnTo>
                      <a:pt x="1" y="40"/>
                    </a:lnTo>
                    <a:lnTo>
                      <a:pt x="1" y="37"/>
                    </a:lnTo>
                    <a:lnTo>
                      <a:pt x="2" y="33"/>
                    </a:lnTo>
                    <a:lnTo>
                      <a:pt x="3" y="30"/>
                    </a:lnTo>
                    <a:lnTo>
                      <a:pt x="4" y="25"/>
                    </a:lnTo>
                    <a:lnTo>
                      <a:pt x="6" y="22"/>
                    </a:lnTo>
                    <a:lnTo>
                      <a:pt x="8" y="19"/>
                    </a:lnTo>
                    <a:lnTo>
                      <a:pt x="9" y="16"/>
                    </a:lnTo>
                    <a:lnTo>
                      <a:pt x="11" y="13"/>
                    </a:lnTo>
                    <a:lnTo>
                      <a:pt x="13" y="10"/>
                    </a:lnTo>
                    <a:lnTo>
                      <a:pt x="15" y="8"/>
                    </a:lnTo>
                    <a:lnTo>
                      <a:pt x="17" y="6"/>
                    </a:lnTo>
                    <a:lnTo>
                      <a:pt x="19" y="4"/>
                    </a:lnTo>
                    <a:lnTo>
                      <a:pt x="22" y="3"/>
                    </a:lnTo>
                    <a:lnTo>
                      <a:pt x="25" y="2"/>
                    </a:lnTo>
                    <a:lnTo>
                      <a:pt x="28" y="1"/>
                    </a:lnTo>
                    <a:lnTo>
                      <a:pt x="30" y="0"/>
                    </a:lnTo>
                    <a:lnTo>
                      <a:pt x="33"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54" name="Freeform 172"/>
              <p:cNvSpPr>
                <a:spLocks/>
              </p:cNvSpPr>
              <p:nvPr/>
            </p:nvSpPr>
            <p:spPr bwMode="auto">
              <a:xfrm>
                <a:off x="4561912" y="3240997"/>
                <a:ext cx="36880" cy="45864"/>
              </a:xfrm>
              <a:custGeom>
                <a:avLst/>
                <a:gdLst>
                  <a:gd name="T0" fmla="*/ 35 w 65"/>
                  <a:gd name="T1" fmla="*/ 0 h 94"/>
                  <a:gd name="T2" fmla="*/ 40 w 65"/>
                  <a:gd name="T3" fmla="*/ 2 h 94"/>
                  <a:gd name="T4" fmla="*/ 46 w 65"/>
                  <a:gd name="T5" fmla="*/ 4 h 94"/>
                  <a:gd name="T6" fmla="*/ 51 w 65"/>
                  <a:gd name="T7" fmla="*/ 8 h 94"/>
                  <a:gd name="T8" fmla="*/ 55 w 65"/>
                  <a:gd name="T9" fmla="*/ 12 h 94"/>
                  <a:gd name="T10" fmla="*/ 58 w 65"/>
                  <a:gd name="T11" fmla="*/ 19 h 94"/>
                  <a:gd name="T12" fmla="*/ 62 w 65"/>
                  <a:gd name="T13" fmla="*/ 25 h 94"/>
                  <a:gd name="T14" fmla="*/ 64 w 65"/>
                  <a:gd name="T15" fmla="*/ 33 h 94"/>
                  <a:gd name="T16" fmla="*/ 65 w 65"/>
                  <a:gd name="T17" fmla="*/ 40 h 94"/>
                  <a:gd name="T18" fmla="*/ 65 w 65"/>
                  <a:gd name="T19" fmla="*/ 48 h 94"/>
                  <a:gd name="T20" fmla="*/ 65 w 65"/>
                  <a:gd name="T21" fmla="*/ 56 h 94"/>
                  <a:gd name="T22" fmla="*/ 63 w 65"/>
                  <a:gd name="T23" fmla="*/ 63 h 94"/>
                  <a:gd name="T24" fmla="*/ 61 w 65"/>
                  <a:gd name="T25" fmla="*/ 71 h 94"/>
                  <a:gd name="T26" fmla="*/ 57 w 65"/>
                  <a:gd name="T27" fmla="*/ 77 h 94"/>
                  <a:gd name="T28" fmla="*/ 54 w 65"/>
                  <a:gd name="T29" fmla="*/ 82 h 94"/>
                  <a:gd name="T30" fmla="*/ 50 w 65"/>
                  <a:gd name="T31" fmla="*/ 88 h 94"/>
                  <a:gd name="T32" fmla="*/ 45 w 65"/>
                  <a:gd name="T33" fmla="*/ 91 h 94"/>
                  <a:gd name="T34" fmla="*/ 39 w 65"/>
                  <a:gd name="T35" fmla="*/ 93 h 94"/>
                  <a:gd name="T36" fmla="*/ 34 w 65"/>
                  <a:gd name="T37" fmla="*/ 94 h 94"/>
                  <a:gd name="T38" fmla="*/ 29 w 65"/>
                  <a:gd name="T39" fmla="*/ 94 h 94"/>
                  <a:gd name="T40" fmla="*/ 24 w 65"/>
                  <a:gd name="T41" fmla="*/ 92 h 94"/>
                  <a:gd name="T42" fmla="*/ 18 w 65"/>
                  <a:gd name="T43" fmla="*/ 89 h 94"/>
                  <a:gd name="T44" fmla="*/ 14 w 65"/>
                  <a:gd name="T45" fmla="*/ 86 h 94"/>
                  <a:gd name="T46" fmla="*/ 10 w 65"/>
                  <a:gd name="T47" fmla="*/ 80 h 94"/>
                  <a:gd name="T48" fmla="*/ 7 w 65"/>
                  <a:gd name="T49" fmla="*/ 74 h 94"/>
                  <a:gd name="T50" fmla="*/ 3 w 65"/>
                  <a:gd name="T51" fmla="*/ 68 h 94"/>
                  <a:gd name="T52" fmla="*/ 1 w 65"/>
                  <a:gd name="T53" fmla="*/ 60 h 94"/>
                  <a:gd name="T54" fmla="*/ 0 w 65"/>
                  <a:gd name="T55" fmla="*/ 52 h 94"/>
                  <a:gd name="T56" fmla="*/ 0 w 65"/>
                  <a:gd name="T57" fmla="*/ 44 h 94"/>
                  <a:gd name="T58" fmla="*/ 1 w 65"/>
                  <a:gd name="T59" fmla="*/ 37 h 94"/>
                  <a:gd name="T60" fmla="*/ 3 w 65"/>
                  <a:gd name="T61" fmla="*/ 28 h 94"/>
                  <a:gd name="T62" fmla="*/ 6 w 65"/>
                  <a:gd name="T63" fmla="*/ 22 h 94"/>
                  <a:gd name="T64" fmla="*/ 9 w 65"/>
                  <a:gd name="T65" fmla="*/ 16 h 94"/>
                  <a:gd name="T66" fmla="*/ 13 w 65"/>
                  <a:gd name="T67" fmla="*/ 10 h 94"/>
                  <a:gd name="T68" fmla="*/ 17 w 65"/>
                  <a:gd name="T69" fmla="*/ 6 h 94"/>
                  <a:gd name="T70" fmla="*/ 22 w 65"/>
                  <a:gd name="T71" fmla="*/ 3 h 94"/>
                  <a:gd name="T72" fmla="*/ 28 w 65"/>
                  <a:gd name="T73" fmla="*/ 1 h 94"/>
                  <a:gd name="T74" fmla="*/ 33 w 65"/>
                  <a:gd name="T75" fmla="*/ 0 h 94"/>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65"/>
                  <a:gd name="T115" fmla="*/ 0 h 94"/>
                  <a:gd name="T116" fmla="*/ 65 w 65"/>
                  <a:gd name="T117" fmla="*/ 94 h 94"/>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65" h="94">
                    <a:moveTo>
                      <a:pt x="33" y="0"/>
                    </a:moveTo>
                    <a:lnTo>
                      <a:pt x="35" y="0"/>
                    </a:lnTo>
                    <a:lnTo>
                      <a:pt x="38" y="1"/>
                    </a:lnTo>
                    <a:lnTo>
                      <a:pt x="40" y="2"/>
                    </a:lnTo>
                    <a:lnTo>
                      <a:pt x="44" y="3"/>
                    </a:lnTo>
                    <a:lnTo>
                      <a:pt x="46" y="4"/>
                    </a:lnTo>
                    <a:lnTo>
                      <a:pt x="49" y="6"/>
                    </a:lnTo>
                    <a:lnTo>
                      <a:pt x="51" y="8"/>
                    </a:lnTo>
                    <a:lnTo>
                      <a:pt x="53" y="10"/>
                    </a:lnTo>
                    <a:lnTo>
                      <a:pt x="55" y="12"/>
                    </a:lnTo>
                    <a:lnTo>
                      <a:pt x="57" y="16"/>
                    </a:lnTo>
                    <a:lnTo>
                      <a:pt x="58" y="19"/>
                    </a:lnTo>
                    <a:lnTo>
                      <a:pt x="61" y="22"/>
                    </a:lnTo>
                    <a:lnTo>
                      <a:pt x="62" y="25"/>
                    </a:lnTo>
                    <a:lnTo>
                      <a:pt x="63" y="28"/>
                    </a:lnTo>
                    <a:lnTo>
                      <a:pt x="64" y="33"/>
                    </a:lnTo>
                    <a:lnTo>
                      <a:pt x="65" y="37"/>
                    </a:lnTo>
                    <a:lnTo>
                      <a:pt x="65" y="40"/>
                    </a:lnTo>
                    <a:lnTo>
                      <a:pt x="65" y="44"/>
                    </a:lnTo>
                    <a:lnTo>
                      <a:pt x="65" y="48"/>
                    </a:lnTo>
                    <a:lnTo>
                      <a:pt x="65" y="52"/>
                    </a:lnTo>
                    <a:lnTo>
                      <a:pt x="65" y="56"/>
                    </a:lnTo>
                    <a:lnTo>
                      <a:pt x="64" y="60"/>
                    </a:lnTo>
                    <a:lnTo>
                      <a:pt x="63" y="63"/>
                    </a:lnTo>
                    <a:lnTo>
                      <a:pt x="62" y="68"/>
                    </a:lnTo>
                    <a:lnTo>
                      <a:pt x="61" y="71"/>
                    </a:lnTo>
                    <a:lnTo>
                      <a:pt x="60" y="74"/>
                    </a:lnTo>
                    <a:lnTo>
                      <a:pt x="57" y="77"/>
                    </a:lnTo>
                    <a:lnTo>
                      <a:pt x="56" y="80"/>
                    </a:lnTo>
                    <a:lnTo>
                      <a:pt x="54" y="82"/>
                    </a:lnTo>
                    <a:lnTo>
                      <a:pt x="52" y="86"/>
                    </a:lnTo>
                    <a:lnTo>
                      <a:pt x="50" y="88"/>
                    </a:lnTo>
                    <a:lnTo>
                      <a:pt x="47" y="89"/>
                    </a:lnTo>
                    <a:lnTo>
                      <a:pt x="45" y="91"/>
                    </a:lnTo>
                    <a:lnTo>
                      <a:pt x="43" y="92"/>
                    </a:lnTo>
                    <a:lnTo>
                      <a:pt x="39" y="93"/>
                    </a:lnTo>
                    <a:lnTo>
                      <a:pt x="37" y="94"/>
                    </a:lnTo>
                    <a:lnTo>
                      <a:pt x="34" y="94"/>
                    </a:lnTo>
                    <a:lnTo>
                      <a:pt x="32" y="94"/>
                    </a:lnTo>
                    <a:lnTo>
                      <a:pt x="29" y="94"/>
                    </a:lnTo>
                    <a:lnTo>
                      <a:pt x="26" y="93"/>
                    </a:lnTo>
                    <a:lnTo>
                      <a:pt x="24" y="92"/>
                    </a:lnTo>
                    <a:lnTo>
                      <a:pt x="21" y="91"/>
                    </a:lnTo>
                    <a:lnTo>
                      <a:pt x="18" y="89"/>
                    </a:lnTo>
                    <a:lnTo>
                      <a:pt x="16" y="88"/>
                    </a:lnTo>
                    <a:lnTo>
                      <a:pt x="14" y="86"/>
                    </a:lnTo>
                    <a:lnTo>
                      <a:pt x="12" y="82"/>
                    </a:lnTo>
                    <a:lnTo>
                      <a:pt x="10" y="80"/>
                    </a:lnTo>
                    <a:lnTo>
                      <a:pt x="8" y="77"/>
                    </a:lnTo>
                    <a:lnTo>
                      <a:pt x="7" y="74"/>
                    </a:lnTo>
                    <a:lnTo>
                      <a:pt x="4" y="71"/>
                    </a:lnTo>
                    <a:lnTo>
                      <a:pt x="3" y="68"/>
                    </a:lnTo>
                    <a:lnTo>
                      <a:pt x="2" y="63"/>
                    </a:lnTo>
                    <a:lnTo>
                      <a:pt x="1" y="60"/>
                    </a:lnTo>
                    <a:lnTo>
                      <a:pt x="1" y="56"/>
                    </a:lnTo>
                    <a:lnTo>
                      <a:pt x="0" y="52"/>
                    </a:lnTo>
                    <a:lnTo>
                      <a:pt x="0" y="48"/>
                    </a:lnTo>
                    <a:lnTo>
                      <a:pt x="0" y="44"/>
                    </a:lnTo>
                    <a:lnTo>
                      <a:pt x="1" y="40"/>
                    </a:lnTo>
                    <a:lnTo>
                      <a:pt x="1" y="37"/>
                    </a:lnTo>
                    <a:lnTo>
                      <a:pt x="2" y="33"/>
                    </a:lnTo>
                    <a:lnTo>
                      <a:pt x="3" y="28"/>
                    </a:lnTo>
                    <a:lnTo>
                      <a:pt x="4" y="25"/>
                    </a:lnTo>
                    <a:lnTo>
                      <a:pt x="6" y="22"/>
                    </a:lnTo>
                    <a:lnTo>
                      <a:pt x="8" y="19"/>
                    </a:lnTo>
                    <a:lnTo>
                      <a:pt x="9" y="16"/>
                    </a:lnTo>
                    <a:lnTo>
                      <a:pt x="11" y="12"/>
                    </a:lnTo>
                    <a:lnTo>
                      <a:pt x="13" y="10"/>
                    </a:lnTo>
                    <a:lnTo>
                      <a:pt x="15" y="8"/>
                    </a:lnTo>
                    <a:lnTo>
                      <a:pt x="17" y="6"/>
                    </a:lnTo>
                    <a:lnTo>
                      <a:pt x="19" y="4"/>
                    </a:lnTo>
                    <a:lnTo>
                      <a:pt x="22" y="3"/>
                    </a:lnTo>
                    <a:lnTo>
                      <a:pt x="25" y="2"/>
                    </a:lnTo>
                    <a:lnTo>
                      <a:pt x="28" y="1"/>
                    </a:lnTo>
                    <a:lnTo>
                      <a:pt x="30" y="0"/>
                    </a:lnTo>
                    <a:lnTo>
                      <a:pt x="33"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55" name="Rectangle 177"/>
              <p:cNvSpPr>
                <a:spLocks noChangeArrowheads="1"/>
              </p:cNvSpPr>
              <p:nvPr/>
            </p:nvSpPr>
            <p:spPr bwMode="auto">
              <a:xfrm>
                <a:off x="4533937" y="3343080"/>
                <a:ext cx="28499" cy="68056"/>
              </a:xfrm>
              <a:prstGeom prst="rect">
                <a:avLst/>
              </a:prstGeom>
              <a:noFill/>
              <a:ln w="6350">
                <a:solidFill>
                  <a:schemeClr val="tx1"/>
                </a:solidFill>
                <a:miter lim="800000"/>
                <a:headEnd/>
                <a:tailEnd/>
              </a:ln>
            </p:spPr>
            <p:txBody>
              <a:bodyPr/>
              <a:lstStyle/>
              <a:p>
                <a:endParaRPr lang="ja-JP" altLang="en-US">
                  <a:solidFill>
                    <a:srgbClr val="000000"/>
                  </a:solidFill>
                  <a:latin typeface="Calibri" pitchFamily="34" charset="0"/>
                </a:endParaRPr>
              </a:p>
            </p:txBody>
          </p:sp>
          <p:sp>
            <p:nvSpPr>
              <p:cNvPr id="256" name="Freeform 182"/>
              <p:cNvSpPr>
                <a:spLocks/>
              </p:cNvSpPr>
              <p:nvPr/>
            </p:nvSpPr>
            <p:spPr bwMode="auto">
              <a:xfrm>
                <a:off x="4491427" y="3343080"/>
                <a:ext cx="28499" cy="68056"/>
              </a:xfrm>
              <a:custGeom>
                <a:avLst/>
                <a:gdLst>
                  <a:gd name="T0" fmla="*/ 0 w 51"/>
                  <a:gd name="T1" fmla="*/ 0 h 137"/>
                  <a:gd name="T2" fmla="*/ 0 w 51"/>
                  <a:gd name="T3" fmla="*/ 137 h 137"/>
                  <a:gd name="T4" fmla="*/ 51 w 51"/>
                  <a:gd name="T5" fmla="*/ 137 h 137"/>
                  <a:gd name="T6" fmla="*/ 51 w 51"/>
                  <a:gd name="T7" fmla="*/ 0 h 137"/>
                  <a:gd name="T8" fmla="*/ 0 60000 65536"/>
                  <a:gd name="T9" fmla="*/ 0 60000 65536"/>
                  <a:gd name="T10" fmla="*/ 0 60000 65536"/>
                  <a:gd name="T11" fmla="*/ 0 60000 65536"/>
                  <a:gd name="T12" fmla="*/ 0 w 51"/>
                  <a:gd name="T13" fmla="*/ 0 h 137"/>
                  <a:gd name="T14" fmla="*/ 51 w 51"/>
                  <a:gd name="T15" fmla="*/ 137 h 137"/>
                </a:gdLst>
                <a:ahLst/>
                <a:cxnLst>
                  <a:cxn ang="T8">
                    <a:pos x="T0" y="T1"/>
                  </a:cxn>
                  <a:cxn ang="T9">
                    <a:pos x="T2" y="T3"/>
                  </a:cxn>
                  <a:cxn ang="T10">
                    <a:pos x="T4" y="T5"/>
                  </a:cxn>
                  <a:cxn ang="T11">
                    <a:pos x="T6" y="T7"/>
                  </a:cxn>
                </a:cxnLst>
                <a:rect l="T12" t="T13" r="T14" b="T15"/>
                <a:pathLst>
                  <a:path w="51" h="137">
                    <a:moveTo>
                      <a:pt x="0" y="0"/>
                    </a:moveTo>
                    <a:lnTo>
                      <a:pt x="0" y="137"/>
                    </a:lnTo>
                    <a:lnTo>
                      <a:pt x="51" y="137"/>
                    </a:lnTo>
                    <a:lnTo>
                      <a:pt x="51"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57" name="Line 183"/>
              <p:cNvSpPr>
                <a:spLocks noChangeShapeType="1"/>
              </p:cNvSpPr>
              <p:nvPr/>
            </p:nvSpPr>
            <p:spPr bwMode="auto">
              <a:xfrm flipV="1">
                <a:off x="4491503" y="3343080"/>
                <a:ext cx="167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58" name="Line 184"/>
              <p:cNvSpPr>
                <a:spLocks noChangeShapeType="1"/>
              </p:cNvSpPr>
              <p:nvPr/>
            </p:nvSpPr>
            <p:spPr bwMode="auto">
              <a:xfrm flipV="1">
                <a:off x="4491503" y="3343080"/>
                <a:ext cx="16764" cy="162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59" name="Line 185"/>
              <p:cNvSpPr>
                <a:spLocks noChangeShapeType="1"/>
              </p:cNvSpPr>
              <p:nvPr/>
            </p:nvSpPr>
            <p:spPr bwMode="auto">
              <a:xfrm flipV="1">
                <a:off x="4491503" y="3347519"/>
                <a:ext cx="28499" cy="266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0" name="Line 186"/>
              <p:cNvSpPr>
                <a:spLocks noChangeShapeType="1"/>
              </p:cNvSpPr>
              <p:nvPr/>
            </p:nvSpPr>
            <p:spPr bwMode="auto">
              <a:xfrm flipV="1">
                <a:off x="4491503" y="3362314"/>
                <a:ext cx="28499"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1" name="Line 187"/>
              <p:cNvSpPr>
                <a:spLocks noChangeShapeType="1"/>
              </p:cNvSpPr>
              <p:nvPr/>
            </p:nvSpPr>
            <p:spPr bwMode="auto">
              <a:xfrm flipV="1">
                <a:off x="4533413" y="3343080"/>
                <a:ext cx="6705"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2" name="Line 188"/>
              <p:cNvSpPr>
                <a:spLocks noChangeShapeType="1"/>
              </p:cNvSpPr>
              <p:nvPr/>
            </p:nvSpPr>
            <p:spPr bwMode="auto">
              <a:xfrm flipV="1">
                <a:off x="4491503" y="3377109"/>
                <a:ext cx="28499"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3" name="Line 189"/>
              <p:cNvSpPr>
                <a:spLocks noChangeShapeType="1"/>
              </p:cNvSpPr>
              <p:nvPr/>
            </p:nvSpPr>
            <p:spPr bwMode="auto">
              <a:xfrm flipV="1">
                <a:off x="4533413" y="3343080"/>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4" name="Line 190"/>
              <p:cNvSpPr>
                <a:spLocks noChangeShapeType="1"/>
              </p:cNvSpPr>
              <p:nvPr/>
            </p:nvSpPr>
            <p:spPr bwMode="auto">
              <a:xfrm flipV="1">
                <a:off x="4496532" y="3390424"/>
                <a:ext cx="23470"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5" name="Line 191"/>
              <p:cNvSpPr>
                <a:spLocks noChangeShapeType="1"/>
              </p:cNvSpPr>
              <p:nvPr/>
            </p:nvSpPr>
            <p:spPr bwMode="auto">
              <a:xfrm flipV="1">
                <a:off x="4533413" y="3351958"/>
                <a:ext cx="28499" cy="266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6" name="Line 192"/>
              <p:cNvSpPr>
                <a:spLocks noChangeShapeType="1"/>
              </p:cNvSpPr>
              <p:nvPr/>
            </p:nvSpPr>
            <p:spPr bwMode="auto">
              <a:xfrm flipV="1">
                <a:off x="4511620" y="3405219"/>
                <a:ext cx="8382"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7" name="Line 193"/>
              <p:cNvSpPr>
                <a:spLocks noChangeShapeType="1"/>
              </p:cNvSpPr>
              <p:nvPr/>
            </p:nvSpPr>
            <p:spPr bwMode="auto">
              <a:xfrm flipV="1">
                <a:off x="4533413" y="3366752"/>
                <a:ext cx="28499"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8" name="Line 194"/>
              <p:cNvSpPr>
                <a:spLocks noChangeShapeType="1"/>
              </p:cNvSpPr>
              <p:nvPr/>
            </p:nvSpPr>
            <p:spPr bwMode="auto">
              <a:xfrm flipV="1">
                <a:off x="4533413" y="3381547"/>
                <a:ext cx="28499"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69" name="Line 195"/>
              <p:cNvSpPr>
                <a:spLocks noChangeShapeType="1"/>
              </p:cNvSpPr>
              <p:nvPr/>
            </p:nvSpPr>
            <p:spPr bwMode="auto">
              <a:xfrm flipV="1">
                <a:off x="4545148" y="3394863"/>
                <a:ext cx="16764" cy="162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0" name="Line 196"/>
              <p:cNvSpPr>
                <a:spLocks noChangeShapeType="1"/>
              </p:cNvSpPr>
              <p:nvPr/>
            </p:nvSpPr>
            <p:spPr bwMode="auto">
              <a:xfrm flipV="1">
                <a:off x="4560236" y="3409657"/>
                <a:ext cx="167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1" name="Line 197"/>
              <p:cNvSpPr>
                <a:spLocks noChangeShapeType="1"/>
              </p:cNvSpPr>
              <p:nvPr/>
            </p:nvSpPr>
            <p:spPr bwMode="auto">
              <a:xfrm>
                <a:off x="4570294" y="3608100"/>
                <a:ext cx="0" cy="10633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2" name="Line 198"/>
              <p:cNvSpPr>
                <a:spLocks noChangeShapeType="1"/>
              </p:cNvSpPr>
              <p:nvPr/>
            </p:nvSpPr>
            <p:spPr bwMode="auto">
              <a:xfrm>
                <a:off x="4551853" y="3427950"/>
                <a:ext cx="0" cy="2287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3" name="Line 199"/>
              <p:cNvSpPr>
                <a:spLocks noChangeShapeType="1"/>
              </p:cNvSpPr>
              <p:nvPr/>
            </p:nvSpPr>
            <p:spPr bwMode="auto">
              <a:xfrm>
                <a:off x="4503238" y="3425931"/>
                <a:ext cx="1676" cy="1331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4" name="Line 200"/>
              <p:cNvSpPr>
                <a:spLocks noChangeShapeType="1"/>
              </p:cNvSpPr>
              <p:nvPr/>
            </p:nvSpPr>
            <p:spPr bwMode="auto">
              <a:xfrm>
                <a:off x="4520002" y="3411136"/>
                <a:ext cx="1676"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5" name="Line 201"/>
              <p:cNvSpPr>
                <a:spLocks noChangeShapeType="1"/>
              </p:cNvSpPr>
              <p:nvPr/>
            </p:nvSpPr>
            <p:spPr bwMode="auto">
              <a:xfrm>
                <a:off x="4533413" y="3411136"/>
                <a:ext cx="1676"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6" name="Line 202"/>
              <p:cNvSpPr>
                <a:spLocks noChangeShapeType="1"/>
              </p:cNvSpPr>
              <p:nvPr/>
            </p:nvSpPr>
            <p:spPr bwMode="auto">
              <a:xfrm>
                <a:off x="4486474" y="3609529"/>
                <a:ext cx="0" cy="10490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7" name="Line 203"/>
              <p:cNvSpPr>
                <a:spLocks noChangeShapeType="1"/>
              </p:cNvSpPr>
              <p:nvPr/>
            </p:nvSpPr>
            <p:spPr bwMode="auto">
              <a:xfrm>
                <a:off x="4484798" y="3714430"/>
                <a:ext cx="1508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8" name="Line 207"/>
              <p:cNvSpPr>
                <a:spLocks noChangeShapeType="1"/>
              </p:cNvSpPr>
              <p:nvPr/>
            </p:nvSpPr>
            <p:spPr bwMode="auto">
              <a:xfrm>
                <a:off x="4484798" y="3671524"/>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79" name="Line 208"/>
              <p:cNvSpPr>
                <a:spLocks noChangeShapeType="1"/>
              </p:cNvSpPr>
              <p:nvPr/>
            </p:nvSpPr>
            <p:spPr bwMode="auto">
              <a:xfrm>
                <a:off x="4493180" y="3672438"/>
                <a:ext cx="0" cy="4199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0" name="Line 215"/>
              <p:cNvSpPr>
                <a:spLocks noChangeShapeType="1"/>
              </p:cNvSpPr>
              <p:nvPr/>
            </p:nvSpPr>
            <p:spPr bwMode="auto">
              <a:xfrm>
                <a:off x="4491560" y="3714429"/>
                <a:ext cx="0" cy="452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1" name="Line 217"/>
              <p:cNvSpPr>
                <a:spLocks noChangeShapeType="1"/>
              </p:cNvSpPr>
              <p:nvPr/>
            </p:nvSpPr>
            <p:spPr bwMode="auto">
              <a:xfrm>
                <a:off x="4499886" y="3714429"/>
                <a:ext cx="3353"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2" name="Line 221"/>
              <p:cNvSpPr>
                <a:spLocks noChangeShapeType="1"/>
              </p:cNvSpPr>
              <p:nvPr/>
            </p:nvSpPr>
            <p:spPr bwMode="auto">
              <a:xfrm>
                <a:off x="4499886" y="3714429"/>
                <a:ext cx="0" cy="423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3" name="Line 222"/>
              <p:cNvSpPr>
                <a:spLocks noChangeShapeType="1"/>
              </p:cNvSpPr>
              <p:nvPr/>
            </p:nvSpPr>
            <p:spPr bwMode="auto">
              <a:xfrm>
                <a:off x="4550178" y="3714429"/>
                <a:ext cx="2095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4" name="Line 223"/>
              <p:cNvSpPr>
                <a:spLocks noChangeShapeType="1"/>
              </p:cNvSpPr>
              <p:nvPr/>
            </p:nvSpPr>
            <p:spPr bwMode="auto">
              <a:xfrm>
                <a:off x="4561912" y="3671524"/>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5" name="Line 224"/>
              <p:cNvSpPr>
                <a:spLocks noChangeShapeType="1"/>
              </p:cNvSpPr>
              <p:nvPr/>
            </p:nvSpPr>
            <p:spPr bwMode="auto">
              <a:xfrm>
                <a:off x="4563588" y="3669579"/>
                <a:ext cx="0" cy="4485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6" name="Line 232"/>
              <p:cNvSpPr>
                <a:spLocks noChangeShapeType="1"/>
              </p:cNvSpPr>
              <p:nvPr/>
            </p:nvSpPr>
            <p:spPr bwMode="auto">
              <a:xfrm>
                <a:off x="4563588" y="3712472"/>
                <a:ext cx="0" cy="4486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7" name="Line 233"/>
              <p:cNvSpPr>
                <a:spLocks noChangeShapeType="1"/>
              </p:cNvSpPr>
              <p:nvPr/>
            </p:nvSpPr>
            <p:spPr bwMode="auto">
              <a:xfrm>
                <a:off x="4553530" y="3714429"/>
                <a:ext cx="0" cy="452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8" name="Line 236"/>
              <p:cNvSpPr>
                <a:spLocks noChangeShapeType="1"/>
              </p:cNvSpPr>
              <p:nvPr/>
            </p:nvSpPr>
            <p:spPr bwMode="auto">
              <a:xfrm>
                <a:off x="4478092" y="3597550"/>
                <a:ext cx="2514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89" name="Line 237"/>
              <p:cNvSpPr>
                <a:spLocks noChangeShapeType="1"/>
              </p:cNvSpPr>
              <p:nvPr/>
            </p:nvSpPr>
            <p:spPr bwMode="auto">
              <a:xfrm>
                <a:off x="4486474" y="3418534"/>
                <a:ext cx="1676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90" name="Line 238"/>
              <p:cNvSpPr>
                <a:spLocks noChangeShapeType="1"/>
              </p:cNvSpPr>
              <p:nvPr/>
            </p:nvSpPr>
            <p:spPr bwMode="auto">
              <a:xfrm>
                <a:off x="4491504" y="3411136"/>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91" name="Freeform 239"/>
              <p:cNvSpPr>
                <a:spLocks/>
              </p:cNvSpPr>
              <p:nvPr/>
            </p:nvSpPr>
            <p:spPr bwMode="auto">
              <a:xfrm>
                <a:off x="4484798" y="3538371"/>
                <a:ext cx="10058" cy="8877"/>
              </a:xfrm>
              <a:custGeom>
                <a:avLst/>
                <a:gdLst>
                  <a:gd name="T0" fmla="*/ 16 w 16"/>
                  <a:gd name="T1" fmla="*/ 9 h 17"/>
                  <a:gd name="T2" fmla="*/ 16 w 16"/>
                  <a:gd name="T3" fmla="*/ 7 h 17"/>
                  <a:gd name="T4" fmla="*/ 15 w 16"/>
                  <a:gd name="T5" fmla="*/ 6 h 17"/>
                  <a:gd name="T6" fmla="*/ 14 w 16"/>
                  <a:gd name="T7" fmla="*/ 5 h 17"/>
                  <a:gd name="T8" fmla="*/ 13 w 16"/>
                  <a:gd name="T9" fmla="*/ 2 h 17"/>
                  <a:gd name="T10" fmla="*/ 12 w 16"/>
                  <a:gd name="T11" fmla="*/ 1 h 17"/>
                  <a:gd name="T12" fmla="*/ 11 w 16"/>
                  <a:gd name="T13" fmla="*/ 1 h 17"/>
                  <a:gd name="T14" fmla="*/ 9 w 16"/>
                  <a:gd name="T15" fmla="*/ 0 h 17"/>
                  <a:gd name="T16" fmla="*/ 8 w 16"/>
                  <a:gd name="T17" fmla="*/ 0 h 17"/>
                  <a:gd name="T18" fmla="*/ 6 w 16"/>
                  <a:gd name="T19" fmla="*/ 0 h 17"/>
                  <a:gd name="T20" fmla="*/ 5 w 16"/>
                  <a:gd name="T21" fmla="*/ 1 h 17"/>
                  <a:gd name="T22" fmla="*/ 3 w 16"/>
                  <a:gd name="T23" fmla="*/ 1 h 17"/>
                  <a:gd name="T24" fmla="*/ 2 w 16"/>
                  <a:gd name="T25" fmla="*/ 2 h 17"/>
                  <a:gd name="T26" fmla="*/ 1 w 16"/>
                  <a:gd name="T27" fmla="*/ 5 h 17"/>
                  <a:gd name="T28" fmla="*/ 0 w 16"/>
                  <a:gd name="T29" fmla="*/ 6 h 17"/>
                  <a:gd name="T30" fmla="*/ 0 w 16"/>
                  <a:gd name="T31" fmla="*/ 7 h 17"/>
                  <a:gd name="T32" fmla="*/ 0 w 16"/>
                  <a:gd name="T33" fmla="*/ 9 h 17"/>
                  <a:gd name="T34" fmla="*/ 0 w 16"/>
                  <a:gd name="T35" fmla="*/ 11 h 17"/>
                  <a:gd name="T36" fmla="*/ 0 w 16"/>
                  <a:gd name="T37" fmla="*/ 12 h 17"/>
                  <a:gd name="T38" fmla="*/ 1 w 16"/>
                  <a:gd name="T39" fmla="*/ 14 h 17"/>
                  <a:gd name="T40" fmla="*/ 2 w 16"/>
                  <a:gd name="T41" fmla="*/ 15 h 17"/>
                  <a:gd name="T42" fmla="*/ 3 w 16"/>
                  <a:gd name="T43" fmla="*/ 16 h 17"/>
                  <a:gd name="T44" fmla="*/ 5 w 16"/>
                  <a:gd name="T45" fmla="*/ 17 h 17"/>
                  <a:gd name="T46" fmla="*/ 6 w 16"/>
                  <a:gd name="T47" fmla="*/ 17 h 17"/>
                  <a:gd name="T48" fmla="*/ 8 w 16"/>
                  <a:gd name="T49" fmla="*/ 17 h 17"/>
                  <a:gd name="T50" fmla="*/ 9 w 16"/>
                  <a:gd name="T51" fmla="*/ 17 h 17"/>
                  <a:gd name="T52" fmla="*/ 11 w 16"/>
                  <a:gd name="T53" fmla="*/ 17 h 17"/>
                  <a:gd name="T54" fmla="*/ 12 w 16"/>
                  <a:gd name="T55" fmla="*/ 16 h 17"/>
                  <a:gd name="T56" fmla="*/ 13 w 16"/>
                  <a:gd name="T57" fmla="*/ 15 h 17"/>
                  <a:gd name="T58" fmla="*/ 14 w 16"/>
                  <a:gd name="T59" fmla="*/ 14 h 17"/>
                  <a:gd name="T60" fmla="*/ 15 w 16"/>
                  <a:gd name="T61" fmla="*/ 12 h 17"/>
                  <a:gd name="T62" fmla="*/ 16 w 16"/>
                  <a:gd name="T63" fmla="*/ 11 h 17"/>
                  <a:gd name="T64" fmla="*/ 16 w 16"/>
                  <a:gd name="T65" fmla="*/ 9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7"/>
                  <a:gd name="T101" fmla="*/ 16 w 16"/>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7">
                    <a:moveTo>
                      <a:pt x="16" y="9"/>
                    </a:moveTo>
                    <a:lnTo>
                      <a:pt x="16" y="7"/>
                    </a:lnTo>
                    <a:lnTo>
                      <a:pt x="15" y="6"/>
                    </a:lnTo>
                    <a:lnTo>
                      <a:pt x="14" y="5"/>
                    </a:lnTo>
                    <a:lnTo>
                      <a:pt x="13" y="2"/>
                    </a:lnTo>
                    <a:lnTo>
                      <a:pt x="12" y="1"/>
                    </a:lnTo>
                    <a:lnTo>
                      <a:pt x="11" y="1"/>
                    </a:lnTo>
                    <a:lnTo>
                      <a:pt x="9" y="0"/>
                    </a:lnTo>
                    <a:lnTo>
                      <a:pt x="8" y="0"/>
                    </a:lnTo>
                    <a:lnTo>
                      <a:pt x="6" y="0"/>
                    </a:lnTo>
                    <a:lnTo>
                      <a:pt x="5" y="1"/>
                    </a:lnTo>
                    <a:lnTo>
                      <a:pt x="3" y="1"/>
                    </a:lnTo>
                    <a:lnTo>
                      <a:pt x="2" y="2"/>
                    </a:lnTo>
                    <a:lnTo>
                      <a:pt x="1" y="5"/>
                    </a:lnTo>
                    <a:lnTo>
                      <a:pt x="0" y="6"/>
                    </a:lnTo>
                    <a:lnTo>
                      <a:pt x="0" y="7"/>
                    </a:lnTo>
                    <a:lnTo>
                      <a:pt x="0" y="9"/>
                    </a:lnTo>
                    <a:lnTo>
                      <a:pt x="0" y="11"/>
                    </a:lnTo>
                    <a:lnTo>
                      <a:pt x="0" y="12"/>
                    </a:lnTo>
                    <a:lnTo>
                      <a:pt x="1" y="14"/>
                    </a:lnTo>
                    <a:lnTo>
                      <a:pt x="2" y="15"/>
                    </a:lnTo>
                    <a:lnTo>
                      <a:pt x="3" y="16"/>
                    </a:lnTo>
                    <a:lnTo>
                      <a:pt x="5" y="17"/>
                    </a:lnTo>
                    <a:lnTo>
                      <a:pt x="6" y="17"/>
                    </a:lnTo>
                    <a:lnTo>
                      <a:pt x="8" y="17"/>
                    </a:lnTo>
                    <a:lnTo>
                      <a:pt x="9" y="17"/>
                    </a:lnTo>
                    <a:lnTo>
                      <a:pt x="11" y="17"/>
                    </a:lnTo>
                    <a:lnTo>
                      <a:pt x="12" y="16"/>
                    </a:lnTo>
                    <a:lnTo>
                      <a:pt x="13" y="15"/>
                    </a:lnTo>
                    <a:lnTo>
                      <a:pt x="14" y="14"/>
                    </a:lnTo>
                    <a:lnTo>
                      <a:pt x="15" y="12"/>
                    </a:lnTo>
                    <a:lnTo>
                      <a:pt x="16" y="11"/>
                    </a:lnTo>
                    <a:lnTo>
                      <a:pt x="16" y="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2" name="Freeform 240"/>
              <p:cNvSpPr>
                <a:spLocks/>
              </p:cNvSpPr>
              <p:nvPr/>
            </p:nvSpPr>
            <p:spPr bwMode="auto">
              <a:xfrm>
                <a:off x="4484798" y="3572399"/>
                <a:ext cx="10058" cy="8877"/>
              </a:xfrm>
              <a:custGeom>
                <a:avLst/>
                <a:gdLst>
                  <a:gd name="T0" fmla="*/ 16 w 16"/>
                  <a:gd name="T1" fmla="*/ 9 h 17"/>
                  <a:gd name="T2" fmla="*/ 16 w 16"/>
                  <a:gd name="T3" fmla="*/ 7 h 17"/>
                  <a:gd name="T4" fmla="*/ 15 w 16"/>
                  <a:gd name="T5" fmla="*/ 5 h 17"/>
                  <a:gd name="T6" fmla="*/ 14 w 16"/>
                  <a:gd name="T7" fmla="*/ 4 h 17"/>
                  <a:gd name="T8" fmla="*/ 13 w 16"/>
                  <a:gd name="T9" fmla="*/ 2 h 17"/>
                  <a:gd name="T10" fmla="*/ 12 w 16"/>
                  <a:gd name="T11" fmla="*/ 1 h 17"/>
                  <a:gd name="T12" fmla="*/ 11 w 16"/>
                  <a:gd name="T13" fmla="*/ 1 h 17"/>
                  <a:gd name="T14" fmla="*/ 9 w 16"/>
                  <a:gd name="T15" fmla="*/ 0 h 17"/>
                  <a:gd name="T16" fmla="*/ 8 w 16"/>
                  <a:gd name="T17" fmla="*/ 0 h 17"/>
                  <a:gd name="T18" fmla="*/ 6 w 16"/>
                  <a:gd name="T19" fmla="*/ 0 h 17"/>
                  <a:gd name="T20" fmla="*/ 5 w 16"/>
                  <a:gd name="T21" fmla="*/ 1 h 17"/>
                  <a:gd name="T22" fmla="*/ 3 w 16"/>
                  <a:gd name="T23" fmla="*/ 1 h 17"/>
                  <a:gd name="T24" fmla="*/ 2 w 16"/>
                  <a:gd name="T25" fmla="*/ 2 h 17"/>
                  <a:gd name="T26" fmla="*/ 1 w 16"/>
                  <a:gd name="T27" fmla="*/ 4 h 17"/>
                  <a:gd name="T28" fmla="*/ 0 w 16"/>
                  <a:gd name="T29" fmla="*/ 5 h 17"/>
                  <a:gd name="T30" fmla="*/ 0 w 16"/>
                  <a:gd name="T31" fmla="*/ 7 h 17"/>
                  <a:gd name="T32" fmla="*/ 0 w 16"/>
                  <a:gd name="T33" fmla="*/ 9 h 17"/>
                  <a:gd name="T34" fmla="*/ 0 w 16"/>
                  <a:gd name="T35" fmla="*/ 11 h 17"/>
                  <a:gd name="T36" fmla="*/ 0 w 16"/>
                  <a:gd name="T37" fmla="*/ 12 h 17"/>
                  <a:gd name="T38" fmla="*/ 1 w 16"/>
                  <a:gd name="T39" fmla="*/ 14 h 17"/>
                  <a:gd name="T40" fmla="*/ 2 w 16"/>
                  <a:gd name="T41" fmla="*/ 15 h 17"/>
                  <a:gd name="T42" fmla="*/ 3 w 16"/>
                  <a:gd name="T43" fmla="*/ 16 h 17"/>
                  <a:gd name="T44" fmla="*/ 5 w 16"/>
                  <a:gd name="T45" fmla="*/ 17 h 17"/>
                  <a:gd name="T46" fmla="*/ 6 w 16"/>
                  <a:gd name="T47" fmla="*/ 17 h 17"/>
                  <a:gd name="T48" fmla="*/ 8 w 16"/>
                  <a:gd name="T49" fmla="*/ 17 h 17"/>
                  <a:gd name="T50" fmla="*/ 9 w 16"/>
                  <a:gd name="T51" fmla="*/ 17 h 17"/>
                  <a:gd name="T52" fmla="*/ 11 w 16"/>
                  <a:gd name="T53" fmla="*/ 17 h 17"/>
                  <a:gd name="T54" fmla="*/ 12 w 16"/>
                  <a:gd name="T55" fmla="*/ 16 h 17"/>
                  <a:gd name="T56" fmla="*/ 13 w 16"/>
                  <a:gd name="T57" fmla="*/ 15 h 17"/>
                  <a:gd name="T58" fmla="*/ 14 w 16"/>
                  <a:gd name="T59" fmla="*/ 14 h 17"/>
                  <a:gd name="T60" fmla="*/ 15 w 16"/>
                  <a:gd name="T61" fmla="*/ 12 h 17"/>
                  <a:gd name="T62" fmla="*/ 16 w 16"/>
                  <a:gd name="T63" fmla="*/ 11 h 17"/>
                  <a:gd name="T64" fmla="*/ 16 w 16"/>
                  <a:gd name="T65" fmla="*/ 9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7"/>
                  <a:gd name="T101" fmla="*/ 16 w 16"/>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7">
                    <a:moveTo>
                      <a:pt x="16" y="9"/>
                    </a:moveTo>
                    <a:lnTo>
                      <a:pt x="16" y="7"/>
                    </a:lnTo>
                    <a:lnTo>
                      <a:pt x="15" y="5"/>
                    </a:lnTo>
                    <a:lnTo>
                      <a:pt x="14" y="4"/>
                    </a:lnTo>
                    <a:lnTo>
                      <a:pt x="13" y="2"/>
                    </a:lnTo>
                    <a:lnTo>
                      <a:pt x="12" y="1"/>
                    </a:lnTo>
                    <a:lnTo>
                      <a:pt x="11" y="1"/>
                    </a:lnTo>
                    <a:lnTo>
                      <a:pt x="9" y="0"/>
                    </a:lnTo>
                    <a:lnTo>
                      <a:pt x="8" y="0"/>
                    </a:lnTo>
                    <a:lnTo>
                      <a:pt x="6" y="0"/>
                    </a:lnTo>
                    <a:lnTo>
                      <a:pt x="5" y="1"/>
                    </a:lnTo>
                    <a:lnTo>
                      <a:pt x="3" y="1"/>
                    </a:lnTo>
                    <a:lnTo>
                      <a:pt x="2" y="2"/>
                    </a:lnTo>
                    <a:lnTo>
                      <a:pt x="1" y="4"/>
                    </a:lnTo>
                    <a:lnTo>
                      <a:pt x="0" y="5"/>
                    </a:lnTo>
                    <a:lnTo>
                      <a:pt x="0" y="7"/>
                    </a:lnTo>
                    <a:lnTo>
                      <a:pt x="0" y="9"/>
                    </a:lnTo>
                    <a:lnTo>
                      <a:pt x="0" y="11"/>
                    </a:lnTo>
                    <a:lnTo>
                      <a:pt x="0" y="12"/>
                    </a:lnTo>
                    <a:lnTo>
                      <a:pt x="1" y="14"/>
                    </a:lnTo>
                    <a:lnTo>
                      <a:pt x="2" y="15"/>
                    </a:lnTo>
                    <a:lnTo>
                      <a:pt x="3" y="16"/>
                    </a:lnTo>
                    <a:lnTo>
                      <a:pt x="5" y="17"/>
                    </a:lnTo>
                    <a:lnTo>
                      <a:pt x="6" y="17"/>
                    </a:lnTo>
                    <a:lnTo>
                      <a:pt x="8" y="17"/>
                    </a:lnTo>
                    <a:lnTo>
                      <a:pt x="9" y="17"/>
                    </a:lnTo>
                    <a:lnTo>
                      <a:pt x="11" y="17"/>
                    </a:lnTo>
                    <a:lnTo>
                      <a:pt x="12" y="16"/>
                    </a:lnTo>
                    <a:lnTo>
                      <a:pt x="13" y="15"/>
                    </a:lnTo>
                    <a:lnTo>
                      <a:pt x="14" y="14"/>
                    </a:lnTo>
                    <a:lnTo>
                      <a:pt x="15" y="12"/>
                    </a:lnTo>
                    <a:lnTo>
                      <a:pt x="16" y="11"/>
                    </a:lnTo>
                    <a:lnTo>
                      <a:pt x="16" y="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3" name="Line 241"/>
              <p:cNvSpPr>
                <a:spLocks noChangeShapeType="1"/>
              </p:cNvSpPr>
              <p:nvPr/>
            </p:nvSpPr>
            <p:spPr bwMode="auto">
              <a:xfrm>
                <a:off x="4478092" y="3597550"/>
                <a:ext cx="0" cy="134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94" name="Line 242"/>
              <p:cNvSpPr>
                <a:spLocks noChangeShapeType="1"/>
              </p:cNvSpPr>
              <p:nvPr/>
            </p:nvSpPr>
            <p:spPr bwMode="auto">
              <a:xfrm>
                <a:off x="4478092" y="3607907"/>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295" name="Freeform 243"/>
              <p:cNvSpPr>
                <a:spLocks/>
              </p:cNvSpPr>
              <p:nvPr/>
            </p:nvSpPr>
            <p:spPr bwMode="auto">
              <a:xfrm>
                <a:off x="4484798" y="3436287"/>
                <a:ext cx="10058" cy="8877"/>
              </a:xfrm>
              <a:custGeom>
                <a:avLst/>
                <a:gdLst>
                  <a:gd name="T0" fmla="*/ 16 w 16"/>
                  <a:gd name="T1" fmla="*/ 8 h 17"/>
                  <a:gd name="T2" fmla="*/ 16 w 16"/>
                  <a:gd name="T3" fmla="*/ 7 h 17"/>
                  <a:gd name="T4" fmla="*/ 15 w 16"/>
                  <a:gd name="T5" fmla="*/ 5 h 17"/>
                  <a:gd name="T6" fmla="*/ 14 w 16"/>
                  <a:gd name="T7" fmla="*/ 4 h 17"/>
                  <a:gd name="T8" fmla="*/ 13 w 16"/>
                  <a:gd name="T9" fmla="*/ 2 h 17"/>
                  <a:gd name="T10" fmla="*/ 12 w 16"/>
                  <a:gd name="T11" fmla="*/ 1 h 17"/>
                  <a:gd name="T12" fmla="*/ 11 w 16"/>
                  <a:gd name="T13" fmla="*/ 1 h 17"/>
                  <a:gd name="T14" fmla="*/ 9 w 16"/>
                  <a:gd name="T15" fmla="*/ 0 h 17"/>
                  <a:gd name="T16" fmla="*/ 8 w 16"/>
                  <a:gd name="T17" fmla="*/ 0 h 17"/>
                  <a:gd name="T18" fmla="*/ 6 w 16"/>
                  <a:gd name="T19" fmla="*/ 0 h 17"/>
                  <a:gd name="T20" fmla="*/ 5 w 16"/>
                  <a:gd name="T21" fmla="*/ 1 h 17"/>
                  <a:gd name="T22" fmla="*/ 3 w 16"/>
                  <a:gd name="T23" fmla="*/ 1 h 17"/>
                  <a:gd name="T24" fmla="*/ 2 w 16"/>
                  <a:gd name="T25" fmla="*/ 2 h 17"/>
                  <a:gd name="T26" fmla="*/ 1 w 16"/>
                  <a:gd name="T27" fmla="*/ 4 h 17"/>
                  <a:gd name="T28" fmla="*/ 0 w 16"/>
                  <a:gd name="T29" fmla="*/ 5 h 17"/>
                  <a:gd name="T30" fmla="*/ 0 w 16"/>
                  <a:gd name="T31" fmla="*/ 7 h 17"/>
                  <a:gd name="T32" fmla="*/ 0 w 16"/>
                  <a:gd name="T33" fmla="*/ 8 h 17"/>
                  <a:gd name="T34" fmla="*/ 0 w 16"/>
                  <a:gd name="T35" fmla="*/ 10 h 17"/>
                  <a:gd name="T36" fmla="*/ 0 w 16"/>
                  <a:gd name="T37" fmla="*/ 12 h 17"/>
                  <a:gd name="T38" fmla="*/ 1 w 16"/>
                  <a:gd name="T39" fmla="*/ 14 h 17"/>
                  <a:gd name="T40" fmla="*/ 2 w 16"/>
                  <a:gd name="T41" fmla="*/ 15 h 17"/>
                  <a:gd name="T42" fmla="*/ 3 w 16"/>
                  <a:gd name="T43" fmla="*/ 16 h 17"/>
                  <a:gd name="T44" fmla="*/ 5 w 16"/>
                  <a:gd name="T45" fmla="*/ 17 h 17"/>
                  <a:gd name="T46" fmla="*/ 6 w 16"/>
                  <a:gd name="T47" fmla="*/ 17 h 17"/>
                  <a:gd name="T48" fmla="*/ 8 w 16"/>
                  <a:gd name="T49" fmla="*/ 17 h 17"/>
                  <a:gd name="T50" fmla="*/ 9 w 16"/>
                  <a:gd name="T51" fmla="*/ 17 h 17"/>
                  <a:gd name="T52" fmla="*/ 11 w 16"/>
                  <a:gd name="T53" fmla="*/ 17 h 17"/>
                  <a:gd name="T54" fmla="*/ 12 w 16"/>
                  <a:gd name="T55" fmla="*/ 16 h 17"/>
                  <a:gd name="T56" fmla="*/ 13 w 16"/>
                  <a:gd name="T57" fmla="*/ 15 h 17"/>
                  <a:gd name="T58" fmla="*/ 14 w 16"/>
                  <a:gd name="T59" fmla="*/ 14 h 17"/>
                  <a:gd name="T60" fmla="*/ 15 w 16"/>
                  <a:gd name="T61" fmla="*/ 12 h 17"/>
                  <a:gd name="T62" fmla="*/ 16 w 16"/>
                  <a:gd name="T63" fmla="*/ 10 h 17"/>
                  <a:gd name="T64" fmla="*/ 16 w 16"/>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7"/>
                  <a:gd name="T101" fmla="*/ 16 w 16"/>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7">
                    <a:moveTo>
                      <a:pt x="16" y="8"/>
                    </a:moveTo>
                    <a:lnTo>
                      <a:pt x="16" y="7"/>
                    </a:lnTo>
                    <a:lnTo>
                      <a:pt x="15" y="5"/>
                    </a:lnTo>
                    <a:lnTo>
                      <a:pt x="14" y="4"/>
                    </a:lnTo>
                    <a:lnTo>
                      <a:pt x="13" y="2"/>
                    </a:lnTo>
                    <a:lnTo>
                      <a:pt x="12" y="1"/>
                    </a:lnTo>
                    <a:lnTo>
                      <a:pt x="11" y="1"/>
                    </a:lnTo>
                    <a:lnTo>
                      <a:pt x="9" y="0"/>
                    </a:lnTo>
                    <a:lnTo>
                      <a:pt x="8" y="0"/>
                    </a:lnTo>
                    <a:lnTo>
                      <a:pt x="6" y="0"/>
                    </a:lnTo>
                    <a:lnTo>
                      <a:pt x="5" y="1"/>
                    </a:lnTo>
                    <a:lnTo>
                      <a:pt x="3" y="1"/>
                    </a:lnTo>
                    <a:lnTo>
                      <a:pt x="2" y="2"/>
                    </a:lnTo>
                    <a:lnTo>
                      <a:pt x="1" y="4"/>
                    </a:lnTo>
                    <a:lnTo>
                      <a:pt x="0" y="5"/>
                    </a:lnTo>
                    <a:lnTo>
                      <a:pt x="0" y="7"/>
                    </a:lnTo>
                    <a:lnTo>
                      <a:pt x="0" y="8"/>
                    </a:lnTo>
                    <a:lnTo>
                      <a:pt x="0" y="10"/>
                    </a:lnTo>
                    <a:lnTo>
                      <a:pt x="0" y="12"/>
                    </a:lnTo>
                    <a:lnTo>
                      <a:pt x="1" y="14"/>
                    </a:lnTo>
                    <a:lnTo>
                      <a:pt x="2" y="15"/>
                    </a:lnTo>
                    <a:lnTo>
                      <a:pt x="3" y="16"/>
                    </a:lnTo>
                    <a:lnTo>
                      <a:pt x="5" y="17"/>
                    </a:lnTo>
                    <a:lnTo>
                      <a:pt x="6" y="17"/>
                    </a:lnTo>
                    <a:lnTo>
                      <a:pt x="8" y="17"/>
                    </a:lnTo>
                    <a:lnTo>
                      <a:pt x="9" y="17"/>
                    </a:lnTo>
                    <a:lnTo>
                      <a:pt x="11" y="17"/>
                    </a:lnTo>
                    <a:lnTo>
                      <a:pt x="12" y="16"/>
                    </a:lnTo>
                    <a:lnTo>
                      <a:pt x="13" y="15"/>
                    </a:lnTo>
                    <a:lnTo>
                      <a:pt x="14" y="14"/>
                    </a:lnTo>
                    <a:lnTo>
                      <a:pt x="15" y="12"/>
                    </a:lnTo>
                    <a:lnTo>
                      <a:pt x="16" y="10"/>
                    </a:lnTo>
                    <a:lnTo>
                      <a:pt x="16"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6" name="Freeform 244"/>
              <p:cNvSpPr>
                <a:spLocks/>
              </p:cNvSpPr>
              <p:nvPr/>
            </p:nvSpPr>
            <p:spPr bwMode="auto">
              <a:xfrm>
                <a:off x="4484798" y="3470315"/>
                <a:ext cx="10058" cy="8877"/>
              </a:xfrm>
              <a:custGeom>
                <a:avLst/>
                <a:gdLst>
                  <a:gd name="T0" fmla="*/ 16 w 16"/>
                  <a:gd name="T1" fmla="*/ 8 h 17"/>
                  <a:gd name="T2" fmla="*/ 16 w 16"/>
                  <a:gd name="T3" fmla="*/ 7 h 17"/>
                  <a:gd name="T4" fmla="*/ 15 w 16"/>
                  <a:gd name="T5" fmla="*/ 5 h 17"/>
                  <a:gd name="T6" fmla="*/ 14 w 16"/>
                  <a:gd name="T7" fmla="*/ 4 h 17"/>
                  <a:gd name="T8" fmla="*/ 13 w 16"/>
                  <a:gd name="T9" fmla="*/ 2 h 17"/>
                  <a:gd name="T10" fmla="*/ 12 w 16"/>
                  <a:gd name="T11" fmla="*/ 1 h 17"/>
                  <a:gd name="T12" fmla="*/ 11 w 16"/>
                  <a:gd name="T13" fmla="*/ 1 h 17"/>
                  <a:gd name="T14" fmla="*/ 9 w 16"/>
                  <a:gd name="T15" fmla="*/ 0 h 17"/>
                  <a:gd name="T16" fmla="*/ 8 w 16"/>
                  <a:gd name="T17" fmla="*/ 0 h 17"/>
                  <a:gd name="T18" fmla="*/ 6 w 16"/>
                  <a:gd name="T19" fmla="*/ 0 h 17"/>
                  <a:gd name="T20" fmla="*/ 5 w 16"/>
                  <a:gd name="T21" fmla="*/ 1 h 17"/>
                  <a:gd name="T22" fmla="*/ 3 w 16"/>
                  <a:gd name="T23" fmla="*/ 1 h 17"/>
                  <a:gd name="T24" fmla="*/ 2 w 16"/>
                  <a:gd name="T25" fmla="*/ 2 h 17"/>
                  <a:gd name="T26" fmla="*/ 1 w 16"/>
                  <a:gd name="T27" fmla="*/ 4 h 17"/>
                  <a:gd name="T28" fmla="*/ 0 w 16"/>
                  <a:gd name="T29" fmla="*/ 5 h 17"/>
                  <a:gd name="T30" fmla="*/ 0 w 16"/>
                  <a:gd name="T31" fmla="*/ 7 h 17"/>
                  <a:gd name="T32" fmla="*/ 0 w 16"/>
                  <a:gd name="T33" fmla="*/ 8 h 17"/>
                  <a:gd name="T34" fmla="*/ 0 w 16"/>
                  <a:gd name="T35" fmla="*/ 10 h 17"/>
                  <a:gd name="T36" fmla="*/ 0 w 16"/>
                  <a:gd name="T37" fmla="*/ 11 h 17"/>
                  <a:gd name="T38" fmla="*/ 1 w 16"/>
                  <a:gd name="T39" fmla="*/ 13 h 17"/>
                  <a:gd name="T40" fmla="*/ 2 w 16"/>
                  <a:gd name="T41" fmla="*/ 15 h 17"/>
                  <a:gd name="T42" fmla="*/ 3 w 16"/>
                  <a:gd name="T43" fmla="*/ 16 h 17"/>
                  <a:gd name="T44" fmla="*/ 5 w 16"/>
                  <a:gd name="T45" fmla="*/ 17 h 17"/>
                  <a:gd name="T46" fmla="*/ 6 w 16"/>
                  <a:gd name="T47" fmla="*/ 17 h 17"/>
                  <a:gd name="T48" fmla="*/ 8 w 16"/>
                  <a:gd name="T49" fmla="*/ 17 h 17"/>
                  <a:gd name="T50" fmla="*/ 9 w 16"/>
                  <a:gd name="T51" fmla="*/ 17 h 17"/>
                  <a:gd name="T52" fmla="*/ 11 w 16"/>
                  <a:gd name="T53" fmla="*/ 17 h 17"/>
                  <a:gd name="T54" fmla="*/ 12 w 16"/>
                  <a:gd name="T55" fmla="*/ 16 h 17"/>
                  <a:gd name="T56" fmla="*/ 13 w 16"/>
                  <a:gd name="T57" fmla="*/ 15 h 17"/>
                  <a:gd name="T58" fmla="*/ 14 w 16"/>
                  <a:gd name="T59" fmla="*/ 13 h 17"/>
                  <a:gd name="T60" fmla="*/ 15 w 16"/>
                  <a:gd name="T61" fmla="*/ 11 h 17"/>
                  <a:gd name="T62" fmla="*/ 16 w 16"/>
                  <a:gd name="T63" fmla="*/ 10 h 17"/>
                  <a:gd name="T64" fmla="*/ 16 w 16"/>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7"/>
                  <a:gd name="T101" fmla="*/ 16 w 16"/>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7">
                    <a:moveTo>
                      <a:pt x="16" y="8"/>
                    </a:moveTo>
                    <a:lnTo>
                      <a:pt x="16" y="7"/>
                    </a:lnTo>
                    <a:lnTo>
                      <a:pt x="15" y="5"/>
                    </a:lnTo>
                    <a:lnTo>
                      <a:pt x="14" y="4"/>
                    </a:lnTo>
                    <a:lnTo>
                      <a:pt x="13" y="2"/>
                    </a:lnTo>
                    <a:lnTo>
                      <a:pt x="12" y="1"/>
                    </a:lnTo>
                    <a:lnTo>
                      <a:pt x="11" y="1"/>
                    </a:lnTo>
                    <a:lnTo>
                      <a:pt x="9" y="0"/>
                    </a:lnTo>
                    <a:lnTo>
                      <a:pt x="8" y="0"/>
                    </a:lnTo>
                    <a:lnTo>
                      <a:pt x="6" y="0"/>
                    </a:lnTo>
                    <a:lnTo>
                      <a:pt x="5" y="1"/>
                    </a:lnTo>
                    <a:lnTo>
                      <a:pt x="3" y="1"/>
                    </a:lnTo>
                    <a:lnTo>
                      <a:pt x="2" y="2"/>
                    </a:lnTo>
                    <a:lnTo>
                      <a:pt x="1" y="4"/>
                    </a:lnTo>
                    <a:lnTo>
                      <a:pt x="0" y="5"/>
                    </a:lnTo>
                    <a:lnTo>
                      <a:pt x="0" y="7"/>
                    </a:lnTo>
                    <a:lnTo>
                      <a:pt x="0" y="8"/>
                    </a:lnTo>
                    <a:lnTo>
                      <a:pt x="0" y="10"/>
                    </a:lnTo>
                    <a:lnTo>
                      <a:pt x="0" y="11"/>
                    </a:lnTo>
                    <a:lnTo>
                      <a:pt x="1" y="13"/>
                    </a:lnTo>
                    <a:lnTo>
                      <a:pt x="2" y="15"/>
                    </a:lnTo>
                    <a:lnTo>
                      <a:pt x="3" y="16"/>
                    </a:lnTo>
                    <a:lnTo>
                      <a:pt x="5" y="17"/>
                    </a:lnTo>
                    <a:lnTo>
                      <a:pt x="6" y="17"/>
                    </a:lnTo>
                    <a:lnTo>
                      <a:pt x="8" y="17"/>
                    </a:lnTo>
                    <a:lnTo>
                      <a:pt x="9" y="17"/>
                    </a:lnTo>
                    <a:lnTo>
                      <a:pt x="11" y="17"/>
                    </a:lnTo>
                    <a:lnTo>
                      <a:pt x="12" y="16"/>
                    </a:lnTo>
                    <a:lnTo>
                      <a:pt x="13" y="15"/>
                    </a:lnTo>
                    <a:lnTo>
                      <a:pt x="14" y="13"/>
                    </a:lnTo>
                    <a:lnTo>
                      <a:pt x="15" y="11"/>
                    </a:lnTo>
                    <a:lnTo>
                      <a:pt x="16" y="10"/>
                    </a:lnTo>
                    <a:lnTo>
                      <a:pt x="16"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7" name="Freeform 245"/>
              <p:cNvSpPr>
                <a:spLocks/>
              </p:cNvSpPr>
              <p:nvPr/>
            </p:nvSpPr>
            <p:spPr bwMode="auto">
              <a:xfrm>
                <a:off x="4484798" y="3504343"/>
                <a:ext cx="10058" cy="8877"/>
              </a:xfrm>
              <a:custGeom>
                <a:avLst/>
                <a:gdLst>
                  <a:gd name="T0" fmla="*/ 16 w 16"/>
                  <a:gd name="T1" fmla="*/ 8 h 16"/>
                  <a:gd name="T2" fmla="*/ 16 w 16"/>
                  <a:gd name="T3" fmla="*/ 7 h 16"/>
                  <a:gd name="T4" fmla="*/ 15 w 16"/>
                  <a:gd name="T5" fmla="*/ 5 h 16"/>
                  <a:gd name="T6" fmla="*/ 14 w 16"/>
                  <a:gd name="T7" fmla="*/ 4 h 16"/>
                  <a:gd name="T8" fmla="*/ 13 w 16"/>
                  <a:gd name="T9" fmla="*/ 2 h 16"/>
                  <a:gd name="T10" fmla="*/ 12 w 16"/>
                  <a:gd name="T11" fmla="*/ 1 h 16"/>
                  <a:gd name="T12" fmla="*/ 11 w 16"/>
                  <a:gd name="T13" fmla="*/ 1 h 16"/>
                  <a:gd name="T14" fmla="*/ 9 w 16"/>
                  <a:gd name="T15" fmla="*/ 0 h 16"/>
                  <a:gd name="T16" fmla="*/ 8 w 16"/>
                  <a:gd name="T17" fmla="*/ 0 h 16"/>
                  <a:gd name="T18" fmla="*/ 6 w 16"/>
                  <a:gd name="T19" fmla="*/ 0 h 16"/>
                  <a:gd name="T20" fmla="*/ 5 w 16"/>
                  <a:gd name="T21" fmla="*/ 1 h 16"/>
                  <a:gd name="T22" fmla="*/ 3 w 16"/>
                  <a:gd name="T23" fmla="*/ 1 h 16"/>
                  <a:gd name="T24" fmla="*/ 2 w 16"/>
                  <a:gd name="T25" fmla="*/ 2 h 16"/>
                  <a:gd name="T26" fmla="*/ 1 w 16"/>
                  <a:gd name="T27" fmla="*/ 4 h 16"/>
                  <a:gd name="T28" fmla="*/ 0 w 16"/>
                  <a:gd name="T29" fmla="*/ 5 h 16"/>
                  <a:gd name="T30" fmla="*/ 0 w 16"/>
                  <a:gd name="T31" fmla="*/ 7 h 16"/>
                  <a:gd name="T32" fmla="*/ 0 w 16"/>
                  <a:gd name="T33" fmla="*/ 8 h 16"/>
                  <a:gd name="T34" fmla="*/ 0 w 16"/>
                  <a:gd name="T35" fmla="*/ 10 h 16"/>
                  <a:gd name="T36" fmla="*/ 0 w 16"/>
                  <a:gd name="T37" fmla="*/ 11 h 16"/>
                  <a:gd name="T38" fmla="*/ 1 w 16"/>
                  <a:gd name="T39" fmla="*/ 13 h 16"/>
                  <a:gd name="T40" fmla="*/ 2 w 16"/>
                  <a:gd name="T41" fmla="*/ 14 h 16"/>
                  <a:gd name="T42" fmla="*/ 3 w 16"/>
                  <a:gd name="T43" fmla="*/ 15 h 16"/>
                  <a:gd name="T44" fmla="*/ 5 w 16"/>
                  <a:gd name="T45" fmla="*/ 16 h 16"/>
                  <a:gd name="T46" fmla="*/ 6 w 16"/>
                  <a:gd name="T47" fmla="*/ 16 h 16"/>
                  <a:gd name="T48" fmla="*/ 8 w 16"/>
                  <a:gd name="T49" fmla="*/ 16 h 16"/>
                  <a:gd name="T50" fmla="*/ 9 w 16"/>
                  <a:gd name="T51" fmla="*/ 16 h 16"/>
                  <a:gd name="T52" fmla="*/ 11 w 16"/>
                  <a:gd name="T53" fmla="*/ 16 h 16"/>
                  <a:gd name="T54" fmla="*/ 12 w 16"/>
                  <a:gd name="T55" fmla="*/ 15 h 16"/>
                  <a:gd name="T56" fmla="*/ 13 w 16"/>
                  <a:gd name="T57" fmla="*/ 14 h 16"/>
                  <a:gd name="T58" fmla="*/ 14 w 16"/>
                  <a:gd name="T59" fmla="*/ 13 h 16"/>
                  <a:gd name="T60" fmla="*/ 15 w 16"/>
                  <a:gd name="T61" fmla="*/ 11 h 16"/>
                  <a:gd name="T62" fmla="*/ 16 w 16"/>
                  <a:gd name="T63" fmla="*/ 10 h 16"/>
                  <a:gd name="T64" fmla="*/ 16 w 16"/>
                  <a:gd name="T65" fmla="*/ 8 h 1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6"/>
                  <a:gd name="T101" fmla="*/ 16 w 16"/>
                  <a:gd name="T102" fmla="*/ 16 h 1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6">
                    <a:moveTo>
                      <a:pt x="16" y="8"/>
                    </a:moveTo>
                    <a:lnTo>
                      <a:pt x="16" y="7"/>
                    </a:lnTo>
                    <a:lnTo>
                      <a:pt x="15" y="5"/>
                    </a:lnTo>
                    <a:lnTo>
                      <a:pt x="14" y="4"/>
                    </a:lnTo>
                    <a:lnTo>
                      <a:pt x="13" y="2"/>
                    </a:lnTo>
                    <a:lnTo>
                      <a:pt x="12" y="1"/>
                    </a:lnTo>
                    <a:lnTo>
                      <a:pt x="11" y="1"/>
                    </a:lnTo>
                    <a:lnTo>
                      <a:pt x="9" y="0"/>
                    </a:lnTo>
                    <a:lnTo>
                      <a:pt x="8" y="0"/>
                    </a:lnTo>
                    <a:lnTo>
                      <a:pt x="6" y="0"/>
                    </a:lnTo>
                    <a:lnTo>
                      <a:pt x="5" y="1"/>
                    </a:lnTo>
                    <a:lnTo>
                      <a:pt x="3" y="1"/>
                    </a:lnTo>
                    <a:lnTo>
                      <a:pt x="2" y="2"/>
                    </a:lnTo>
                    <a:lnTo>
                      <a:pt x="1" y="4"/>
                    </a:lnTo>
                    <a:lnTo>
                      <a:pt x="0" y="5"/>
                    </a:lnTo>
                    <a:lnTo>
                      <a:pt x="0" y="7"/>
                    </a:lnTo>
                    <a:lnTo>
                      <a:pt x="0" y="8"/>
                    </a:lnTo>
                    <a:lnTo>
                      <a:pt x="0" y="10"/>
                    </a:lnTo>
                    <a:lnTo>
                      <a:pt x="0" y="11"/>
                    </a:lnTo>
                    <a:lnTo>
                      <a:pt x="1" y="13"/>
                    </a:lnTo>
                    <a:lnTo>
                      <a:pt x="2" y="14"/>
                    </a:lnTo>
                    <a:lnTo>
                      <a:pt x="3" y="15"/>
                    </a:lnTo>
                    <a:lnTo>
                      <a:pt x="5" y="16"/>
                    </a:lnTo>
                    <a:lnTo>
                      <a:pt x="6" y="16"/>
                    </a:lnTo>
                    <a:lnTo>
                      <a:pt x="8" y="16"/>
                    </a:lnTo>
                    <a:lnTo>
                      <a:pt x="9" y="16"/>
                    </a:lnTo>
                    <a:lnTo>
                      <a:pt x="11" y="16"/>
                    </a:lnTo>
                    <a:lnTo>
                      <a:pt x="12" y="15"/>
                    </a:lnTo>
                    <a:lnTo>
                      <a:pt x="13" y="14"/>
                    </a:lnTo>
                    <a:lnTo>
                      <a:pt x="14" y="13"/>
                    </a:lnTo>
                    <a:lnTo>
                      <a:pt x="15" y="11"/>
                    </a:lnTo>
                    <a:lnTo>
                      <a:pt x="16" y="10"/>
                    </a:lnTo>
                    <a:lnTo>
                      <a:pt x="16"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8" name="Freeform 246"/>
              <p:cNvSpPr>
                <a:spLocks/>
              </p:cNvSpPr>
              <p:nvPr/>
            </p:nvSpPr>
            <p:spPr bwMode="auto">
              <a:xfrm>
                <a:off x="4484798" y="3418534"/>
                <a:ext cx="10058" cy="7397"/>
              </a:xfrm>
              <a:custGeom>
                <a:avLst/>
                <a:gdLst>
                  <a:gd name="T0" fmla="*/ 16 w 16"/>
                  <a:gd name="T1" fmla="*/ 8 h 17"/>
                  <a:gd name="T2" fmla="*/ 16 w 16"/>
                  <a:gd name="T3" fmla="*/ 6 h 17"/>
                  <a:gd name="T4" fmla="*/ 15 w 16"/>
                  <a:gd name="T5" fmla="*/ 5 h 17"/>
                  <a:gd name="T6" fmla="*/ 14 w 16"/>
                  <a:gd name="T7" fmla="*/ 3 h 17"/>
                  <a:gd name="T8" fmla="*/ 13 w 16"/>
                  <a:gd name="T9" fmla="*/ 2 h 17"/>
                  <a:gd name="T10" fmla="*/ 12 w 16"/>
                  <a:gd name="T11" fmla="*/ 1 h 17"/>
                  <a:gd name="T12" fmla="*/ 11 w 16"/>
                  <a:gd name="T13" fmla="*/ 0 h 17"/>
                  <a:gd name="T14" fmla="*/ 9 w 16"/>
                  <a:gd name="T15" fmla="*/ 0 h 17"/>
                  <a:gd name="T16" fmla="*/ 8 w 16"/>
                  <a:gd name="T17" fmla="*/ 0 h 17"/>
                  <a:gd name="T18" fmla="*/ 6 w 16"/>
                  <a:gd name="T19" fmla="*/ 0 h 17"/>
                  <a:gd name="T20" fmla="*/ 5 w 16"/>
                  <a:gd name="T21" fmla="*/ 0 h 17"/>
                  <a:gd name="T22" fmla="*/ 3 w 16"/>
                  <a:gd name="T23" fmla="*/ 1 h 17"/>
                  <a:gd name="T24" fmla="*/ 2 w 16"/>
                  <a:gd name="T25" fmla="*/ 2 h 17"/>
                  <a:gd name="T26" fmla="*/ 1 w 16"/>
                  <a:gd name="T27" fmla="*/ 3 h 17"/>
                  <a:gd name="T28" fmla="*/ 0 w 16"/>
                  <a:gd name="T29" fmla="*/ 5 h 17"/>
                  <a:gd name="T30" fmla="*/ 0 w 16"/>
                  <a:gd name="T31" fmla="*/ 6 h 17"/>
                  <a:gd name="T32" fmla="*/ 0 w 16"/>
                  <a:gd name="T33" fmla="*/ 8 h 17"/>
                  <a:gd name="T34" fmla="*/ 0 w 16"/>
                  <a:gd name="T35" fmla="*/ 9 h 17"/>
                  <a:gd name="T36" fmla="*/ 0 w 16"/>
                  <a:gd name="T37" fmla="*/ 11 h 17"/>
                  <a:gd name="T38" fmla="*/ 1 w 16"/>
                  <a:gd name="T39" fmla="*/ 12 h 17"/>
                  <a:gd name="T40" fmla="*/ 2 w 16"/>
                  <a:gd name="T41" fmla="*/ 14 h 17"/>
                  <a:gd name="T42" fmla="*/ 3 w 16"/>
                  <a:gd name="T43" fmla="*/ 15 h 17"/>
                  <a:gd name="T44" fmla="*/ 5 w 16"/>
                  <a:gd name="T45" fmla="*/ 16 h 17"/>
                  <a:gd name="T46" fmla="*/ 6 w 16"/>
                  <a:gd name="T47" fmla="*/ 17 h 17"/>
                  <a:gd name="T48" fmla="*/ 8 w 16"/>
                  <a:gd name="T49" fmla="*/ 17 h 17"/>
                  <a:gd name="T50" fmla="*/ 9 w 16"/>
                  <a:gd name="T51" fmla="*/ 17 h 17"/>
                  <a:gd name="T52" fmla="*/ 11 w 16"/>
                  <a:gd name="T53" fmla="*/ 16 h 17"/>
                  <a:gd name="T54" fmla="*/ 12 w 16"/>
                  <a:gd name="T55" fmla="*/ 15 h 17"/>
                  <a:gd name="T56" fmla="*/ 13 w 16"/>
                  <a:gd name="T57" fmla="*/ 14 h 17"/>
                  <a:gd name="T58" fmla="*/ 14 w 16"/>
                  <a:gd name="T59" fmla="*/ 12 h 17"/>
                  <a:gd name="T60" fmla="*/ 15 w 16"/>
                  <a:gd name="T61" fmla="*/ 11 h 17"/>
                  <a:gd name="T62" fmla="*/ 16 w 16"/>
                  <a:gd name="T63" fmla="*/ 9 h 17"/>
                  <a:gd name="T64" fmla="*/ 16 w 16"/>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
                  <a:gd name="T100" fmla="*/ 0 h 17"/>
                  <a:gd name="T101" fmla="*/ 16 w 16"/>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 h="17">
                    <a:moveTo>
                      <a:pt x="16" y="8"/>
                    </a:moveTo>
                    <a:lnTo>
                      <a:pt x="16" y="6"/>
                    </a:lnTo>
                    <a:lnTo>
                      <a:pt x="15" y="5"/>
                    </a:lnTo>
                    <a:lnTo>
                      <a:pt x="14" y="3"/>
                    </a:lnTo>
                    <a:lnTo>
                      <a:pt x="13" y="2"/>
                    </a:lnTo>
                    <a:lnTo>
                      <a:pt x="12" y="1"/>
                    </a:lnTo>
                    <a:lnTo>
                      <a:pt x="11" y="0"/>
                    </a:lnTo>
                    <a:lnTo>
                      <a:pt x="9" y="0"/>
                    </a:lnTo>
                    <a:lnTo>
                      <a:pt x="8" y="0"/>
                    </a:lnTo>
                    <a:lnTo>
                      <a:pt x="6" y="0"/>
                    </a:lnTo>
                    <a:lnTo>
                      <a:pt x="5" y="0"/>
                    </a:lnTo>
                    <a:lnTo>
                      <a:pt x="3" y="1"/>
                    </a:lnTo>
                    <a:lnTo>
                      <a:pt x="2" y="2"/>
                    </a:lnTo>
                    <a:lnTo>
                      <a:pt x="1" y="3"/>
                    </a:lnTo>
                    <a:lnTo>
                      <a:pt x="0" y="5"/>
                    </a:lnTo>
                    <a:lnTo>
                      <a:pt x="0" y="6"/>
                    </a:lnTo>
                    <a:lnTo>
                      <a:pt x="0" y="8"/>
                    </a:lnTo>
                    <a:lnTo>
                      <a:pt x="0" y="9"/>
                    </a:lnTo>
                    <a:lnTo>
                      <a:pt x="0" y="11"/>
                    </a:lnTo>
                    <a:lnTo>
                      <a:pt x="1" y="12"/>
                    </a:lnTo>
                    <a:lnTo>
                      <a:pt x="2" y="14"/>
                    </a:lnTo>
                    <a:lnTo>
                      <a:pt x="3" y="15"/>
                    </a:lnTo>
                    <a:lnTo>
                      <a:pt x="5" y="16"/>
                    </a:lnTo>
                    <a:lnTo>
                      <a:pt x="6" y="17"/>
                    </a:lnTo>
                    <a:lnTo>
                      <a:pt x="8" y="17"/>
                    </a:lnTo>
                    <a:lnTo>
                      <a:pt x="9" y="17"/>
                    </a:lnTo>
                    <a:lnTo>
                      <a:pt x="11" y="16"/>
                    </a:lnTo>
                    <a:lnTo>
                      <a:pt x="12" y="15"/>
                    </a:lnTo>
                    <a:lnTo>
                      <a:pt x="13" y="14"/>
                    </a:lnTo>
                    <a:lnTo>
                      <a:pt x="14" y="12"/>
                    </a:lnTo>
                    <a:lnTo>
                      <a:pt x="15" y="11"/>
                    </a:lnTo>
                    <a:lnTo>
                      <a:pt x="16" y="9"/>
                    </a:lnTo>
                    <a:lnTo>
                      <a:pt x="16"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299" name="Freeform 247"/>
              <p:cNvSpPr>
                <a:spLocks/>
              </p:cNvSpPr>
              <p:nvPr/>
            </p:nvSpPr>
            <p:spPr bwMode="auto">
              <a:xfrm>
                <a:off x="4558559" y="3520618"/>
                <a:ext cx="10058" cy="8877"/>
              </a:xfrm>
              <a:custGeom>
                <a:avLst/>
                <a:gdLst>
                  <a:gd name="T0" fmla="*/ 17 w 17"/>
                  <a:gd name="T1" fmla="*/ 10 h 18"/>
                  <a:gd name="T2" fmla="*/ 17 w 17"/>
                  <a:gd name="T3" fmla="*/ 8 h 18"/>
                  <a:gd name="T4" fmla="*/ 17 w 17"/>
                  <a:gd name="T5" fmla="*/ 6 h 18"/>
                  <a:gd name="T6" fmla="*/ 16 w 17"/>
                  <a:gd name="T7" fmla="*/ 5 h 18"/>
                  <a:gd name="T8" fmla="*/ 15 w 17"/>
                  <a:gd name="T9" fmla="*/ 4 h 18"/>
                  <a:gd name="T10" fmla="*/ 14 w 17"/>
                  <a:gd name="T11" fmla="*/ 3 h 18"/>
                  <a:gd name="T12" fmla="*/ 12 w 17"/>
                  <a:gd name="T13" fmla="*/ 1 h 18"/>
                  <a:gd name="T14" fmla="*/ 10 w 17"/>
                  <a:gd name="T15" fmla="*/ 1 h 18"/>
                  <a:gd name="T16" fmla="*/ 8 w 17"/>
                  <a:gd name="T17" fmla="*/ 0 h 18"/>
                  <a:gd name="T18" fmla="*/ 7 w 17"/>
                  <a:gd name="T19" fmla="*/ 1 h 18"/>
                  <a:gd name="T20" fmla="*/ 5 w 17"/>
                  <a:gd name="T21" fmla="*/ 1 h 18"/>
                  <a:gd name="T22" fmla="*/ 4 w 17"/>
                  <a:gd name="T23" fmla="*/ 3 h 18"/>
                  <a:gd name="T24" fmla="*/ 3 w 17"/>
                  <a:gd name="T25" fmla="*/ 4 h 18"/>
                  <a:gd name="T26" fmla="*/ 2 w 17"/>
                  <a:gd name="T27" fmla="*/ 5 h 18"/>
                  <a:gd name="T28" fmla="*/ 1 w 17"/>
                  <a:gd name="T29" fmla="*/ 6 h 18"/>
                  <a:gd name="T30" fmla="*/ 0 w 17"/>
                  <a:gd name="T31" fmla="*/ 8 h 18"/>
                  <a:gd name="T32" fmla="*/ 0 w 17"/>
                  <a:gd name="T33" fmla="*/ 10 h 18"/>
                  <a:gd name="T34" fmla="*/ 0 w 17"/>
                  <a:gd name="T35" fmla="*/ 11 h 18"/>
                  <a:gd name="T36" fmla="*/ 1 w 17"/>
                  <a:gd name="T37" fmla="*/ 13 h 18"/>
                  <a:gd name="T38" fmla="*/ 2 w 17"/>
                  <a:gd name="T39" fmla="*/ 14 h 18"/>
                  <a:gd name="T40" fmla="*/ 3 w 17"/>
                  <a:gd name="T41" fmla="*/ 15 h 18"/>
                  <a:gd name="T42" fmla="*/ 4 w 17"/>
                  <a:gd name="T43" fmla="*/ 16 h 18"/>
                  <a:gd name="T44" fmla="*/ 5 w 17"/>
                  <a:gd name="T45" fmla="*/ 17 h 18"/>
                  <a:gd name="T46" fmla="*/ 7 w 17"/>
                  <a:gd name="T47" fmla="*/ 18 h 18"/>
                  <a:gd name="T48" fmla="*/ 8 w 17"/>
                  <a:gd name="T49" fmla="*/ 18 h 18"/>
                  <a:gd name="T50" fmla="*/ 10 w 17"/>
                  <a:gd name="T51" fmla="*/ 18 h 18"/>
                  <a:gd name="T52" fmla="*/ 12 w 17"/>
                  <a:gd name="T53" fmla="*/ 17 h 18"/>
                  <a:gd name="T54" fmla="*/ 14 w 17"/>
                  <a:gd name="T55" fmla="*/ 16 h 18"/>
                  <a:gd name="T56" fmla="*/ 15 w 17"/>
                  <a:gd name="T57" fmla="*/ 15 h 18"/>
                  <a:gd name="T58" fmla="*/ 16 w 17"/>
                  <a:gd name="T59" fmla="*/ 14 h 18"/>
                  <a:gd name="T60" fmla="*/ 17 w 17"/>
                  <a:gd name="T61" fmla="*/ 13 h 18"/>
                  <a:gd name="T62" fmla="*/ 17 w 17"/>
                  <a:gd name="T63" fmla="*/ 11 h 18"/>
                  <a:gd name="T64" fmla="*/ 17 w 17"/>
                  <a:gd name="T65" fmla="*/ 1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8"/>
                  <a:gd name="T101" fmla="*/ 17 w 17"/>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8">
                    <a:moveTo>
                      <a:pt x="17" y="10"/>
                    </a:moveTo>
                    <a:lnTo>
                      <a:pt x="17" y="8"/>
                    </a:lnTo>
                    <a:lnTo>
                      <a:pt x="17" y="6"/>
                    </a:lnTo>
                    <a:lnTo>
                      <a:pt x="16" y="5"/>
                    </a:lnTo>
                    <a:lnTo>
                      <a:pt x="15" y="4"/>
                    </a:lnTo>
                    <a:lnTo>
                      <a:pt x="14" y="3"/>
                    </a:lnTo>
                    <a:lnTo>
                      <a:pt x="12" y="1"/>
                    </a:lnTo>
                    <a:lnTo>
                      <a:pt x="10" y="1"/>
                    </a:lnTo>
                    <a:lnTo>
                      <a:pt x="8" y="0"/>
                    </a:lnTo>
                    <a:lnTo>
                      <a:pt x="7" y="1"/>
                    </a:lnTo>
                    <a:lnTo>
                      <a:pt x="5" y="1"/>
                    </a:lnTo>
                    <a:lnTo>
                      <a:pt x="4" y="3"/>
                    </a:lnTo>
                    <a:lnTo>
                      <a:pt x="3" y="4"/>
                    </a:lnTo>
                    <a:lnTo>
                      <a:pt x="2" y="5"/>
                    </a:lnTo>
                    <a:lnTo>
                      <a:pt x="1" y="6"/>
                    </a:lnTo>
                    <a:lnTo>
                      <a:pt x="0" y="8"/>
                    </a:lnTo>
                    <a:lnTo>
                      <a:pt x="0" y="10"/>
                    </a:lnTo>
                    <a:lnTo>
                      <a:pt x="0" y="11"/>
                    </a:lnTo>
                    <a:lnTo>
                      <a:pt x="1" y="13"/>
                    </a:lnTo>
                    <a:lnTo>
                      <a:pt x="2" y="14"/>
                    </a:lnTo>
                    <a:lnTo>
                      <a:pt x="3" y="15"/>
                    </a:lnTo>
                    <a:lnTo>
                      <a:pt x="4" y="16"/>
                    </a:lnTo>
                    <a:lnTo>
                      <a:pt x="5" y="17"/>
                    </a:lnTo>
                    <a:lnTo>
                      <a:pt x="7" y="18"/>
                    </a:lnTo>
                    <a:lnTo>
                      <a:pt x="8" y="18"/>
                    </a:lnTo>
                    <a:lnTo>
                      <a:pt x="10" y="18"/>
                    </a:lnTo>
                    <a:lnTo>
                      <a:pt x="12" y="17"/>
                    </a:lnTo>
                    <a:lnTo>
                      <a:pt x="14" y="16"/>
                    </a:lnTo>
                    <a:lnTo>
                      <a:pt x="15" y="15"/>
                    </a:lnTo>
                    <a:lnTo>
                      <a:pt x="16" y="14"/>
                    </a:lnTo>
                    <a:lnTo>
                      <a:pt x="17" y="13"/>
                    </a:lnTo>
                    <a:lnTo>
                      <a:pt x="17" y="11"/>
                    </a:lnTo>
                    <a:lnTo>
                      <a:pt x="17" y="1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00" name="Line 248"/>
              <p:cNvSpPr>
                <a:spLocks noChangeShapeType="1"/>
              </p:cNvSpPr>
              <p:nvPr/>
            </p:nvSpPr>
            <p:spPr bwMode="auto">
              <a:xfrm>
                <a:off x="4575324" y="3597550"/>
                <a:ext cx="1676"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01" name="Freeform 249"/>
              <p:cNvSpPr>
                <a:spLocks/>
              </p:cNvSpPr>
              <p:nvPr/>
            </p:nvSpPr>
            <p:spPr bwMode="auto">
              <a:xfrm>
                <a:off x="4558559" y="3554646"/>
                <a:ext cx="10058" cy="8877"/>
              </a:xfrm>
              <a:custGeom>
                <a:avLst/>
                <a:gdLst>
                  <a:gd name="T0" fmla="*/ 17 w 17"/>
                  <a:gd name="T1" fmla="*/ 10 h 18"/>
                  <a:gd name="T2" fmla="*/ 17 w 17"/>
                  <a:gd name="T3" fmla="*/ 8 h 18"/>
                  <a:gd name="T4" fmla="*/ 17 w 17"/>
                  <a:gd name="T5" fmla="*/ 6 h 18"/>
                  <a:gd name="T6" fmla="*/ 16 w 17"/>
                  <a:gd name="T7" fmla="*/ 4 h 18"/>
                  <a:gd name="T8" fmla="*/ 15 w 17"/>
                  <a:gd name="T9" fmla="*/ 3 h 18"/>
                  <a:gd name="T10" fmla="*/ 14 w 17"/>
                  <a:gd name="T11" fmla="*/ 2 h 18"/>
                  <a:gd name="T12" fmla="*/ 12 w 17"/>
                  <a:gd name="T13" fmla="*/ 1 h 18"/>
                  <a:gd name="T14" fmla="*/ 10 w 17"/>
                  <a:gd name="T15" fmla="*/ 1 h 18"/>
                  <a:gd name="T16" fmla="*/ 8 w 17"/>
                  <a:gd name="T17" fmla="*/ 0 h 18"/>
                  <a:gd name="T18" fmla="*/ 7 w 17"/>
                  <a:gd name="T19" fmla="*/ 1 h 18"/>
                  <a:gd name="T20" fmla="*/ 5 w 17"/>
                  <a:gd name="T21" fmla="*/ 1 h 18"/>
                  <a:gd name="T22" fmla="*/ 4 w 17"/>
                  <a:gd name="T23" fmla="*/ 2 h 18"/>
                  <a:gd name="T24" fmla="*/ 3 w 17"/>
                  <a:gd name="T25" fmla="*/ 3 h 18"/>
                  <a:gd name="T26" fmla="*/ 2 w 17"/>
                  <a:gd name="T27" fmla="*/ 4 h 18"/>
                  <a:gd name="T28" fmla="*/ 1 w 17"/>
                  <a:gd name="T29" fmla="*/ 6 h 18"/>
                  <a:gd name="T30" fmla="*/ 0 w 17"/>
                  <a:gd name="T31" fmla="*/ 8 h 18"/>
                  <a:gd name="T32" fmla="*/ 0 w 17"/>
                  <a:gd name="T33" fmla="*/ 10 h 18"/>
                  <a:gd name="T34" fmla="*/ 0 w 17"/>
                  <a:gd name="T35" fmla="*/ 11 h 18"/>
                  <a:gd name="T36" fmla="*/ 1 w 17"/>
                  <a:gd name="T37" fmla="*/ 13 h 18"/>
                  <a:gd name="T38" fmla="*/ 2 w 17"/>
                  <a:gd name="T39" fmla="*/ 14 h 18"/>
                  <a:gd name="T40" fmla="*/ 3 w 17"/>
                  <a:gd name="T41" fmla="*/ 15 h 18"/>
                  <a:gd name="T42" fmla="*/ 4 w 17"/>
                  <a:gd name="T43" fmla="*/ 16 h 18"/>
                  <a:gd name="T44" fmla="*/ 5 w 17"/>
                  <a:gd name="T45" fmla="*/ 17 h 18"/>
                  <a:gd name="T46" fmla="*/ 7 w 17"/>
                  <a:gd name="T47" fmla="*/ 18 h 18"/>
                  <a:gd name="T48" fmla="*/ 8 w 17"/>
                  <a:gd name="T49" fmla="*/ 18 h 18"/>
                  <a:gd name="T50" fmla="*/ 10 w 17"/>
                  <a:gd name="T51" fmla="*/ 18 h 18"/>
                  <a:gd name="T52" fmla="*/ 12 w 17"/>
                  <a:gd name="T53" fmla="*/ 17 h 18"/>
                  <a:gd name="T54" fmla="*/ 14 w 17"/>
                  <a:gd name="T55" fmla="*/ 16 h 18"/>
                  <a:gd name="T56" fmla="*/ 15 w 17"/>
                  <a:gd name="T57" fmla="*/ 15 h 18"/>
                  <a:gd name="T58" fmla="*/ 16 w 17"/>
                  <a:gd name="T59" fmla="*/ 14 h 18"/>
                  <a:gd name="T60" fmla="*/ 17 w 17"/>
                  <a:gd name="T61" fmla="*/ 13 h 18"/>
                  <a:gd name="T62" fmla="*/ 17 w 17"/>
                  <a:gd name="T63" fmla="*/ 11 h 18"/>
                  <a:gd name="T64" fmla="*/ 17 w 17"/>
                  <a:gd name="T65" fmla="*/ 10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8"/>
                  <a:gd name="T101" fmla="*/ 17 w 17"/>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8">
                    <a:moveTo>
                      <a:pt x="17" y="10"/>
                    </a:moveTo>
                    <a:lnTo>
                      <a:pt x="17" y="8"/>
                    </a:lnTo>
                    <a:lnTo>
                      <a:pt x="17" y="6"/>
                    </a:lnTo>
                    <a:lnTo>
                      <a:pt x="16" y="4"/>
                    </a:lnTo>
                    <a:lnTo>
                      <a:pt x="15" y="3"/>
                    </a:lnTo>
                    <a:lnTo>
                      <a:pt x="14" y="2"/>
                    </a:lnTo>
                    <a:lnTo>
                      <a:pt x="12" y="1"/>
                    </a:lnTo>
                    <a:lnTo>
                      <a:pt x="10" y="1"/>
                    </a:lnTo>
                    <a:lnTo>
                      <a:pt x="8" y="0"/>
                    </a:lnTo>
                    <a:lnTo>
                      <a:pt x="7" y="1"/>
                    </a:lnTo>
                    <a:lnTo>
                      <a:pt x="5" y="1"/>
                    </a:lnTo>
                    <a:lnTo>
                      <a:pt x="4" y="2"/>
                    </a:lnTo>
                    <a:lnTo>
                      <a:pt x="3" y="3"/>
                    </a:lnTo>
                    <a:lnTo>
                      <a:pt x="2" y="4"/>
                    </a:lnTo>
                    <a:lnTo>
                      <a:pt x="1" y="6"/>
                    </a:lnTo>
                    <a:lnTo>
                      <a:pt x="0" y="8"/>
                    </a:lnTo>
                    <a:lnTo>
                      <a:pt x="0" y="10"/>
                    </a:lnTo>
                    <a:lnTo>
                      <a:pt x="0" y="11"/>
                    </a:lnTo>
                    <a:lnTo>
                      <a:pt x="1" y="13"/>
                    </a:lnTo>
                    <a:lnTo>
                      <a:pt x="2" y="14"/>
                    </a:lnTo>
                    <a:lnTo>
                      <a:pt x="3" y="15"/>
                    </a:lnTo>
                    <a:lnTo>
                      <a:pt x="4" y="16"/>
                    </a:lnTo>
                    <a:lnTo>
                      <a:pt x="5" y="17"/>
                    </a:lnTo>
                    <a:lnTo>
                      <a:pt x="7" y="18"/>
                    </a:lnTo>
                    <a:lnTo>
                      <a:pt x="8" y="18"/>
                    </a:lnTo>
                    <a:lnTo>
                      <a:pt x="10" y="18"/>
                    </a:lnTo>
                    <a:lnTo>
                      <a:pt x="12" y="17"/>
                    </a:lnTo>
                    <a:lnTo>
                      <a:pt x="14" y="16"/>
                    </a:lnTo>
                    <a:lnTo>
                      <a:pt x="15" y="15"/>
                    </a:lnTo>
                    <a:lnTo>
                      <a:pt x="16" y="14"/>
                    </a:lnTo>
                    <a:lnTo>
                      <a:pt x="17" y="13"/>
                    </a:lnTo>
                    <a:lnTo>
                      <a:pt x="17" y="11"/>
                    </a:lnTo>
                    <a:lnTo>
                      <a:pt x="17" y="1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02" name="Freeform 250"/>
              <p:cNvSpPr>
                <a:spLocks/>
              </p:cNvSpPr>
              <p:nvPr/>
            </p:nvSpPr>
            <p:spPr bwMode="auto">
              <a:xfrm>
                <a:off x="4558559" y="3588674"/>
                <a:ext cx="10058" cy="8877"/>
              </a:xfrm>
              <a:custGeom>
                <a:avLst/>
                <a:gdLst>
                  <a:gd name="T0" fmla="*/ 17 w 17"/>
                  <a:gd name="T1" fmla="*/ 9 h 18"/>
                  <a:gd name="T2" fmla="*/ 17 w 17"/>
                  <a:gd name="T3" fmla="*/ 7 h 18"/>
                  <a:gd name="T4" fmla="*/ 17 w 17"/>
                  <a:gd name="T5" fmla="*/ 5 h 18"/>
                  <a:gd name="T6" fmla="*/ 16 w 17"/>
                  <a:gd name="T7" fmla="*/ 4 h 18"/>
                  <a:gd name="T8" fmla="*/ 15 w 17"/>
                  <a:gd name="T9" fmla="*/ 3 h 18"/>
                  <a:gd name="T10" fmla="*/ 14 w 17"/>
                  <a:gd name="T11" fmla="*/ 2 h 18"/>
                  <a:gd name="T12" fmla="*/ 12 w 17"/>
                  <a:gd name="T13" fmla="*/ 1 h 18"/>
                  <a:gd name="T14" fmla="*/ 10 w 17"/>
                  <a:gd name="T15" fmla="*/ 1 h 18"/>
                  <a:gd name="T16" fmla="*/ 8 w 17"/>
                  <a:gd name="T17" fmla="*/ 0 h 18"/>
                  <a:gd name="T18" fmla="*/ 7 w 17"/>
                  <a:gd name="T19" fmla="*/ 1 h 18"/>
                  <a:gd name="T20" fmla="*/ 5 w 17"/>
                  <a:gd name="T21" fmla="*/ 1 h 18"/>
                  <a:gd name="T22" fmla="*/ 4 w 17"/>
                  <a:gd name="T23" fmla="*/ 2 h 18"/>
                  <a:gd name="T24" fmla="*/ 3 w 17"/>
                  <a:gd name="T25" fmla="*/ 3 h 18"/>
                  <a:gd name="T26" fmla="*/ 2 w 17"/>
                  <a:gd name="T27" fmla="*/ 4 h 18"/>
                  <a:gd name="T28" fmla="*/ 1 w 17"/>
                  <a:gd name="T29" fmla="*/ 5 h 18"/>
                  <a:gd name="T30" fmla="*/ 0 w 17"/>
                  <a:gd name="T31" fmla="*/ 7 h 18"/>
                  <a:gd name="T32" fmla="*/ 0 w 17"/>
                  <a:gd name="T33" fmla="*/ 9 h 18"/>
                  <a:gd name="T34" fmla="*/ 0 w 17"/>
                  <a:gd name="T35" fmla="*/ 11 h 18"/>
                  <a:gd name="T36" fmla="*/ 1 w 17"/>
                  <a:gd name="T37" fmla="*/ 13 h 18"/>
                  <a:gd name="T38" fmla="*/ 2 w 17"/>
                  <a:gd name="T39" fmla="*/ 14 h 18"/>
                  <a:gd name="T40" fmla="*/ 3 w 17"/>
                  <a:gd name="T41" fmla="*/ 15 h 18"/>
                  <a:gd name="T42" fmla="*/ 4 w 17"/>
                  <a:gd name="T43" fmla="*/ 16 h 18"/>
                  <a:gd name="T44" fmla="*/ 5 w 17"/>
                  <a:gd name="T45" fmla="*/ 17 h 18"/>
                  <a:gd name="T46" fmla="*/ 7 w 17"/>
                  <a:gd name="T47" fmla="*/ 17 h 18"/>
                  <a:gd name="T48" fmla="*/ 8 w 17"/>
                  <a:gd name="T49" fmla="*/ 18 h 18"/>
                  <a:gd name="T50" fmla="*/ 10 w 17"/>
                  <a:gd name="T51" fmla="*/ 17 h 18"/>
                  <a:gd name="T52" fmla="*/ 12 w 17"/>
                  <a:gd name="T53" fmla="*/ 17 h 18"/>
                  <a:gd name="T54" fmla="*/ 14 w 17"/>
                  <a:gd name="T55" fmla="*/ 16 h 18"/>
                  <a:gd name="T56" fmla="*/ 15 w 17"/>
                  <a:gd name="T57" fmla="*/ 15 h 18"/>
                  <a:gd name="T58" fmla="*/ 16 w 17"/>
                  <a:gd name="T59" fmla="*/ 14 h 18"/>
                  <a:gd name="T60" fmla="*/ 17 w 17"/>
                  <a:gd name="T61" fmla="*/ 13 h 18"/>
                  <a:gd name="T62" fmla="*/ 17 w 17"/>
                  <a:gd name="T63" fmla="*/ 11 h 18"/>
                  <a:gd name="T64" fmla="*/ 17 w 17"/>
                  <a:gd name="T65" fmla="*/ 9 h 1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8"/>
                  <a:gd name="T101" fmla="*/ 17 w 17"/>
                  <a:gd name="T102" fmla="*/ 18 h 1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8">
                    <a:moveTo>
                      <a:pt x="17" y="9"/>
                    </a:moveTo>
                    <a:lnTo>
                      <a:pt x="17" y="7"/>
                    </a:lnTo>
                    <a:lnTo>
                      <a:pt x="17" y="5"/>
                    </a:lnTo>
                    <a:lnTo>
                      <a:pt x="16" y="4"/>
                    </a:lnTo>
                    <a:lnTo>
                      <a:pt x="15" y="3"/>
                    </a:lnTo>
                    <a:lnTo>
                      <a:pt x="14" y="2"/>
                    </a:lnTo>
                    <a:lnTo>
                      <a:pt x="12" y="1"/>
                    </a:lnTo>
                    <a:lnTo>
                      <a:pt x="10" y="1"/>
                    </a:lnTo>
                    <a:lnTo>
                      <a:pt x="8" y="0"/>
                    </a:lnTo>
                    <a:lnTo>
                      <a:pt x="7" y="1"/>
                    </a:lnTo>
                    <a:lnTo>
                      <a:pt x="5" y="1"/>
                    </a:lnTo>
                    <a:lnTo>
                      <a:pt x="4" y="2"/>
                    </a:lnTo>
                    <a:lnTo>
                      <a:pt x="3" y="3"/>
                    </a:lnTo>
                    <a:lnTo>
                      <a:pt x="2" y="4"/>
                    </a:lnTo>
                    <a:lnTo>
                      <a:pt x="1" y="5"/>
                    </a:lnTo>
                    <a:lnTo>
                      <a:pt x="0" y="7"/>
                    </a:lnTo>
                    <a:lnTo>
                      <a:pt x="0" y="9"/>
                    </a:lnTo>
                    <a:lnTo>
                      <a:pt x="0" y="11"/>
                    </a:lnTo>
                    <a:lnTo>
                      <a:pt x="1" y="13"/>
                    </a:lnTo>
                    <a:lnTo>
                      <a:pt x="2" y="14"/>
                    </a:lnTo>
                    <a:lnTo>
                      <a:pt x="3" y="15"/>
                    </a:lnTo>
                    <a:lnTo>
                      <a:pt x="4" y="16"/>
                    </a:lnTo>
                    <a:lnTo>
                      <a:pt x="5" y="17"/>
                    </a:lnTo>
                    <a:lnTo>
                      <a:pt x="7" y="17"/>
                    </a:lnTo>
                    <a:lnTo>
                      <a:pt x="8" y="18"/>
                    </a:lnTo>
                    <a:lnTo>
                      <a:pt x="10" y="17"/>
                    </a:lnTo>
                    <a:lnTo>
                      <a:pt x="12" y="17"/>
                    </a:lnTo>
                    <a:lnTo>
                      <a:pt x="14" y="16"/>
                    </a:lnTo>
                    <a:lnTo>
                      <a:pt x="15" y="15"/>
                    </a:lnTo>
                    <a:lnTo>
                      <a:pt x="16" y="14"/>
                    </a:lnTo>
                    <a:lnTo>
                      <a:pt x="17" y="13"/>
                    </a:lnTo>
                    <a:lnTo>
                      <a:pt x="17" y="11"/>
                    </a:lnTo>
                    <a:lnTo>
                      <a:pt x="17" y="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03" name="Line 251"/>
              <p:cNvSpPr>
                <a:spLocks noChangeShapeType="1"/>
              </p:cNvSpPr>
              <p:nvPr/>
            </p:nvSpPr>
            <p:spPr bwMode="auto">
              <a:xfrm>
                <a:off x="4568618" y="3607907"/>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04" name="Line 252"/>
              <p:cNvSpPr>
                <a:spLocks noChangeShapeType="1"/>
              </p:cNvSpPr>
              <p:nvPr/>
            </p:nvSpPr>
            <p:spPr bwMode="auto">
              <a:xfrm>
                <a:off x="4550178" y="3597550"/>
                <a:ext cx="2514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05" name="Line 253"/>
              <p:cNvSpPr>
                <a:spLocks noChangeShapeType="1"/>
              </p:cNvSpPr>
              <p:nvPr/>
            </p:nvSpPr>
            <p:spPr bwMode="auto">
              <a:xfrm>
                <a:off x="4533413" y="3411136"/>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06" name="Line 254"/>
              <p:cNvSpPr>
                <a:spLocks noChangeShapeType="1"/>
              </p:cNvSpPr>
              <p:nvPr/>
            </p:nvSpPr>
            <p:spPr bwMode="auto">
              <a:xfrm>
                <a:off x="4550178" y="3418534"/>
                <a:ext cx="1676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07" name="Freeform 255"/>
              <p:cNvSpPr>
                <a:spLocks/>
              </p:cNvSpPr>
              <p:nvPr/>
            </p:nvSpPr>
            <p:spPr bwMode="auto">
              <a:xfrm>
                <a:off x="4558559" y="3454041"/>
                <a:ext cx="10058" cy="8877"/>
              </a:xfrm>
              <a:custGeom>
                <a:avLst/>
                <a:gdLst>
                  <a:gd name="T0" fmla="*/ 17 w 17"/>
                  <a:gd name="T1" fmla="*/ 8 h 17"/>
                  <a:gd name="T2" fmla="*/ 17 w 17"/>
                  <a:gd name="T3" fmla="*/ 6 h 17"/>
                  <a:gd name="T4" fmla="*/ 17 w 17"/>
                  <a:gd name="T5" fmla="*/ 5 h 17"/>
                  <a:gd name="T6" fmla="*/ 16 w 17"/>
                  <a:gd name="T7" fmla="*/ 3 h 17"/>
                  <a:gd name="T8" fmla="*/ 15 w 17"/>
                  <a:gd name="T9" fmla="*/ 2 h 17"/>
                  <a:gd name="T10" fmla="*/ 14 w 17"/>
                  <a:gd name="T11" fmla="*/ 1 h 17"/>
                  <a:gd name="T12" fmla="*/ 12 w 17"/>
                  <a:gd name="T13" fmla="*/ 0 h 17"/>
                  <a:gd name="T14" fmla="*/ 10 w 17"/>
                  <a:gd name="T15" fmla="*/ 0 h 17"/>
                  <a:gd name="T16" fmla="*/ 8 w 17"/>
                  <a:gd name="T17" fmla="*/ 0 h 17"/>
                  <a:gd name="T18" fmla="*/ 7 w 17"/>
                  <a:gd name="T19" fmla="*/ 0 h 17"/>
                  <a:gd name="T20" fmla="*/ 5 w 17"/>
                  <a:gd name="T21" fmla="*/ 0 h 17"/>
                  <a:gd name="T22" fmla="*/ 4 w 17"/>
                  <a:gd name="T23" fmla="*/ 1 h 17"/>
                  <a:gd name="T24" fmla="*/ 3 w 17"/>
                  <a:gd name="T25" fmla="*/ 2 h 17"/>
                  <a:gd name="T26" fmla="*/ 2 w 17"/>
                  <a:gd name="T27" fmla="*/ 3 h 17"/>
                  <a:gd name="T28" fmla="*/ 1 w 17"/>
                  <a:gd name="T29" fmla="*/ 5 h 17"/>
                  <a:gd name="T30" fmla="*/ 0 w 17"/>
                  <a:gd name="T31" fmla="*/ 6 h 17"/>
                  <a:gd name="T32" fmla="*/ 0 w 17"/>
                  <a:gd name="T33" fmla="*/ 8 h 17"/>
                  <a:gd name="T34" fmla="*/ 0 w 17"/>
                  <a:gd name="T35" fmla="*/ 9 h 17"/>
                  <a:gd name="T36" fmla="*/ 1 w 17"/>
                  <a:gd name="T37" fmla="*/ 11 h 17"/>
                  <a:gd name="T38" fmla="*/ 2 w 17"/>
                  <a:gd name="T39" fmla="*/ 13 h 17"/>
                  <a:gd name="T40" fmla="*/ 3 w 17"/>
                  <a:gd name="T41" fmla="*/ 14 h 17"/>
                  <a:gd name="T42" fmla="*/ 4 w 17"/>
                  <a:gd name="T43" fmla="*/ 15 h 17"/>
                  <a:gd name="T44" fmla="*/ 5 w 17"/>
                  <a:gd name="T45" fmla="*/ 16 h 17"/>
                  <a:gd name="T46" fmla="*/ 7 w 17"/>
                  <a:gd name="T47" fmla="*/ 17 h 17"/>
                  <a:gd name="T48" fmla="*/ 8 w 17"/>
                  <a:gd name="T49" fmla="*/ 17 h 17"/>
                  <a:gd name="T50" fmla="*/ 10 w 17"/>
                  <a:gd name="T51" fmla="*/ 17 h 17"/>
                  <a:gd name="T52" fmla="*/ 12 w 17"/>
                  <a:gd name="T53" fmla="*/ 16 h 17"/>
                  <a:gd name="T54" fmla="*/ 14 w 17"/>
                  <a:gd name="T55" fmla="*/ 15 h 17"/>
                  <a:gd name="T56" fmla="*/ 15 w 17"/>
                  <a:gd name="T57" fmla="*/ 14 h 17"/>
                  <a:gd name="T58" fmla="*/ 16 w 17"/>
                  <a:gd name="T59" fmla="*/ 13 h 17"/>
                  <a:gd name="T60" fmla="*/ 17 w 17"/>
                  <a:gd name="T61" fmla="*/ 11 h 17"/>
                  <a:gd name="T62" fmla="*/ 17 w 17"/>
                  <a:gd name="T63" fmla="*/ 9 h 17"/>
                  <a:gd name="T64" fmla="*/ 17 w 17"/>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17" y="8"/>
                    </a:moveTo>
                    <a:lnTo>
                      <a:pt x="17" y="6"/>
                    </a:lnTo>
                    <a:lnTo>
                      <a:pt x="17" y="5"/>
                    </a:lnTo>
                    <a:lnTo>
                      <a:pt x="16" y="3"/>
                    </a:lnTo>
                    <a:lnTo>
                      <a:pt x="15" y="2"/>
                    </a:lnTo>
                    <a:lnTo>
                      <a:pt x="14" y="1"/>
                    </a:lnTo>
                    <a:lnTo>
                      <a:pt x="12" y="0"/>
                    </a:lnTo>
                    <a:lnTo>
                      <a:pt x="10" y="0"/>
                    </a:lnTo>
                    <a:lnTo>
                      <a:pt x="8" y="0"/>
                    </a:lnTo>
                    <a:lnTo>
                      <a:pt x="7" y="0"/>
                    </a:lnTo>
                    <a:lnTo>
                      <a:pt x="5" y="0"/>
                    </a:lnTo>
                    <a:lnTo>
                      <a:pt x="4" y="1"/>
                    </a:lnTo>
                    <a:lnTo>
                      <a:pt x="3" y="2"/>
                    </a:lnTo>
                    <a:lnTo>
                      <a:pt x="2" y="3"/>
                    </a:lnTo>
                    <a:lnTo>
                      <a:pt x="1" y="5"/>
                    </a:lnTo>
                    <a:lnTo>
                      <a:pt x="0" y="6"/>
                    </a:lnTo>
                    <a:lnTo>
                      <a:pt x="0" y="8"/>
                    </a:lnTo>
                    <a:lnTo>
                      <a:pt x="0" y="9"/>
                    </a:lnTo>
                    <a:lnTo>
                      <a:pt x="1" y="11"/>
                    </a:lnTo>
                    <a:lnTo>
                      <a:pt x="2" y="13"/>
                    </a:lnTo>
                    <a:lnTo>
                      <a:pt x="3" y="14"/>
                    </a:lnTo>
                    <a:lnTo>
                      <a:pt x="4" y="15"/>
                    </a:lnTo>
                    <a:lnTo>
                      <a:pt x="5" y="16"/>
                    </a:lnTo>
                    <a:lnTo>
                      <a:pt x="7" y="17"/>
                    </a:lnTo>
                    <a:lnTo>
                      <a:pt x="8" y="17"/>
                    </a:lnTo>
                    <a:lnTo>
                      <a:pt x="10" y="17"/>
                    </a:lnTo>
                    <a:lnTo>
                      <a:pt x="12" y="16"/>
                    </a:lnTo>
                    <a:lnTo>
                      <a:pt x="14" y="15"/>
                    </a:lnTo>
                    <a:lnTo>
                      <a:pt x="15" y="14"/>
                    </a:lnTo>
                    <a:lnTo>
                      <a:pt x="16" y="13"/>
                    </a:lnTo>
                    <a:lnTo>
                      <a:pt x="17" y="11"/>
                    </a:lnTo>
                    <a:lnTo>
                      <a:pt x="17" y="9"/>
                    </a:lnTo>
                    <a:lnTo>
                      <a:pt x="17"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08" name="Freeform 256"/>
              <p:cNvSpPr>
                <a:spLocks/>
              </p:cNvSpPr>
              <p:nvPr/>
            </p:nvSpPr>
            <p:spPr bwMode="auto">
              <a:xfrm>
                <a:off x="4558559" y="3488069"/>
                <a:ext cx="10058" cy="8877"/>
              </a:xfrm>
              <a:custGeom>
                <a:avLst/>
                <a:gdLst>
                  <a:gd name="T0" fmla="*/ 17 w 17"/>
                  <a:gd name="T1" fmla="*/ 8 h 17"/>
                  <a:gd name="T2" fmla="*/ 17 w 17"/>
                  <a:gd name="T3" fmla="*/ 6 h 17"/>
                  <a:gd name="T4" fmla="*/ 17 w 17"/>
                  <a:gd name="T5" fmla="*/ 5 h 17"/>
                  <a:gd name="T6" fmla="*/ 16 w 17"/>
                  <a:gd name="T7" fmla="*/ 3 h 17"/>
                  <a:gd name="T8" fmla="*/ 15 w 17"/>
                  <a:gd name="T9" fmla="*/ 2 h 17"/>
                  <a:gd name="T10" fmla="*/ 14 w 17"/>
                  <a:gd name="T11" fmla="*/ 1 h 17"/>
                  <a:gd name="T12" fmla="*/ 12 w 17"/>
                  <a:gd name="T13" fmla="*/ 0 h 17"/>
                  <a:gd name="T14" fmla="*/ 10 w 17"/>
                  <a:gd name="T15" fmla="*/ 0 h 17"/>
                  <a:gd name="T16" fmla="*/ 8 w 17"/>
                  <a:gd name="T17" fmla="*/ 0 h 17"/>
                  <a:gd name="T18" fmla="*/ 7 w 17"/>
                  <a:gd name="T19" fmla="*/ 0 h 17"/>
                  <a:gd name="T20" fmla="*/ 5 w 17"/>
                  <a:gd name="T21" fmla="*/ 0 h 17"/>
                  <a:gd name="T22" fmla="*/ 4 w 17"/>
                  <a:gd name="T23" fmla="*/ 1 h 17"/>
                  <a:gd name="T24" fmla="*/ 3 w 17"/>
                  <a:gd name="T25" fmla="*/ 2 h 17"/>
                  <a:gd name="T26" fmla="*/ 2 w 17"/>
                  <a:gd name="T27" fmla="*/ 3 h 17"/>
                  <a:gd name="T28" fmla="*/ 1 w 17"/>
                  <a:gd name="T29" fmla="*/ 5 h 17"/>
                  <a:gd name="T30" fmla="*/ 0 w 17"/>
                  <a:gd name="T31" fmla="*/ 6 h 17"/>
                  <a:gd name="T32" fmla="*/ 0 w 17"/>
                  <a:gd name="T33" fmla="*/ 8 h 17"/>
                  <a:gd name="T34" fmla="*/ 0 w 17"/>
                  <a:gd name="T35" fmla="*/ 9 h 17"/>
                  <a:gd name="T36" fmla="*/ 1 w 17"/>
                  <a:gd name="T37" fmla="*/ 11 h 17"/>
                  <a:gd name="T38" fmla="*/ 2 w 17"/>
                  <a:gd name="T39" fmla="*/ 12 h 17"/>
                  <a:gd name="T40" fmla="*/ 3 w 17"/>
                  <a:gd name="T41" fmla="*/ 13 h 17"/>
                  <a:gd name="T42" fmla="*/ 4 w 17"/>
                  <a:gd name="T43" fmla="*/ 14 h 17"/>
                  <a:gd name="T44" fmla="*/ 5 w 17"/>
                  <a:gd name="T45" fmla="*/ 16 h 17"/>
                  <a:gd name="T46" fmla="*/ 7 w 17"/>
                  <a:gd name="T47" fmla="*/ 17 h 17"/>
                  <a:gd name="T48" fmla="*/ 8 w 17"/>
                  <a:gd name="T49" fmla="*/ 17 h 17"/>
                  <a:gd name="T50" fmla="*/ 10 w 17"/>
                  <a:gd name="T51" fmla="*/ 17 h 17"/>
                  <a:gd name="T52" fmla="*/ 12 w 17"/>
                  <a:gd name="T53" fmla="*/ 16 h 17"/>
                  <a:gd name="T54" fmla="*/ 14 w 17"/>
                  <a:gd name="T55" fmla="*/ 14 h 17"/>
                  <a:gd name="T56" fmla="*/ 15 w 17"/>
                  <a:gd name="T57" fmla="*/ 13 h 17"/>
                  <a:gd name="T58" fmla="*/ 16 w 17"/>
                  <a:gd name="T59" fmla="*/ 12 h 17"/>
                  <a:gd name="T60" fmla="*/ 17 w 17"/>
                  <a:gd name="T61" fmla="*/ 11 h 17"/>
                  <a:gd name="T62" fmla="*/ 17 w 17"/>
                  <a:gd name="T63" fmla="*/ 9 h 17"/>
                  <a:gd name="T64" fmla="*/ 17 w 17"/>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17" y="8"/>
                    </a:moveTo>
                    <a:lnTo>
                      <a:pt x="17" y="6"/>
                    </a:lnTo>
                    <a:lnTo>
                      <a:pt x="17" y="5"/>
                    </a:lnTo>
                    <a:lnTo>
                      <a:pt x="16" y="3"/>
                    </a:lnTo>
                    <a:lnTo>
                      <a:pt x="15" y="2"/>
                    </a:lnTo>
                    <a:lnTo>
                      <a:pt x="14" y="1"/>
                    </a:lnTo>
                    <a:lnTo>
                      <a:pt x="12" y="0"/>
                    </a:lnTo>
                    <a:lnTo>
                      <a:pt x="10" y="0"/>
                    </a:lnTo>
                    <a:lnTo>
                      <a:pt x="8" y="0"/>
                    </a:lnTo>
                    <a:lnTo>
                      <a:pt x="7" y="0"/>
                    </a:lnTo>
                    <a:lnTo>
                      <a:pt x="5" y="0"/>
                    </a:lnTo>
                    <a:lnTo>
                      <a:pt x="4" y="1"/>
                    </a:lnTo>
                    <a:lnTo>
                      <a:pt x="3" y="2"/>
                    </a:lnTo>
                    <a:lnTo>
                      <a:pt x="2" y="3"/>
                    </a:lnTo>
                    <a:lnTo>
                      <a:pt x="1" y="5"/>
                    </a:lnTo>
                    <a:lnTo>
                      <a:pt x="0" y="6"/>
                    </a:lnTo>
                    <a:lnTo>
                      <a:pt x="0" y="8"/>
                    </a:lnTo>
                    <a:lnTo>
                      <a:pt x="0" y="9"/>
                    </a:lnTo>
                    <a:lnTo>
                      <a:pt x="1" y="11"/>
                    </a:lnTo>
                    <a:lnTo>
                      <a:pt x="2" y="12"/>
                    </a:lnTo>
                    <a:lnTo>
                      <a:pt x="3" y="13"/>
                    </a:lnTo>
                    <a:lnTo>
                      <a:pt x="4" y="14"/>
                    </a:lnTo>
                    <a:lnTo>
                      <a:pt x="5" y="16"/>
                    </a:lnTo>
                    <a:lnTo>
                      <a:pt x="7" y="17"/>
                    </a:lnTo>
                    <a:lnTo>
                      <a:pt x="8" y="17"/>
                    </a:lnTo>
                    <a:lnTo>
                      <a:pt x="10" y="17"/>
                    </a:lnTo>
                    <a:lnTo>
                      <a:pt x="12" y="16"/>
                    </a:lnTo>
                    <a:lnTo>
                      <a:pt x="14" y="14"/>
                    </a:lnTo>
                    <a:lnTo>
                      <a:pt x="15" y="13"/>
                    </a:lnTo>
                    <a:lnTo>
                      <a:pt x="16" y="12"/>
                    </a:lnTo>
                    <a:lnTo>
                      <a:pt x="17" y="11"/>
                    </a:lnTo>
                    <a:lnTo>
                      <a:pt x="17" y="9"/>
                    </a:lnTo>
                    <a:lnTo>
                      <a:pt x="17"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09" name="Freeform 257"/>
              <p:cNvSpPr>
                <a:spLocks/>
              </p:cNvSpPr>
              <p:nvPr/>
            </p:nvSpPr>
            <p:spPr bwMode="auto">
              <a:xfrm>
                <a:off x="4558559" y="3418534"/>
                <a:ext cx="10058" cy="7397"/>
              </a:xfrm>
              <a:custGeom>
                <a:avLst/>
                <a:gdLst>
                  <a:gd name="T0" fmla="*/ 17 w 17"/>
                  <a:gd name="T1" fmla="*/ 8 h 17"/>
                  <a:gd name="T2" fmla="*/ 17 w 17"/>
                  <a:gd name="T3" fmla="*/ 6 h 17"/>
                  <a:gd name="T4" fmla="*/ 17 w 17"/>
                  <a:gd name="T5" fmla="*/ 5 h 17"/>
                  <a:gd name="T6" fmla="*/ 16 w 17"/>
                  <a:gd name="T7" fmla="*/ 3 h 17"/>
                  <a:gd name="T8" fmla="*/ 15 w 17"/>
                  <a:gd name="T9" fmla="*/ 2 h 17"/>
                  <a:gd name="T10" fmla="*/ 14 w 17"/>
                  <a:gd name="T11" fmla="*/ 1 h 17"/>
                  <a:gd name="T12" fmla="*/ 12 w 17"/>
                  <a:gd name="T13" fmla="*/ 0 h 17"/>
                  <a:gd name="T14" fmla="*/ 10 w 17"/>
                  <a:gd name="T15" fmla="*/ 0 h 17"/>
                  <a:gd name="T16" fmla="*/ 8 w 17"/>
                  <a:gd name="T17" fmla="*/ 0 h 17"/>
                  <a:gd name="T18" fmla="*/ 7 w 17"/>
                  <a:gd name="T19" fmla="*/ 0 h 17"/>
                  <a:gd name="T20" fmla="*/ 5 w 17"/>
                  <a:gd name="T21" fmla="*/ 0 h 17"/>
                  <a:gd name="T22" fmla="*/ 4 w 17"/>
                  <a:gd name="T23" fmla="*/ 1 h 17"/>
                  <a:gd name="T24" fmla="*/ 3 w 17"/>
                  <a:gd name="T25" fmla="*/ 2 h 17"/>
                  <a:gd name="T26" fmla="*/ 2 w 17"/>
                  <a:gd name="T27" fmla="*/ 3 h 17"/>
                  <a:gd name="T28" fmla="*/ 1 w 17"/>
                  <a:gd name="T29" fmla="*/ 5 h 17"/>
                  <a:gd name="T30" fmla="*/ 0 w 17"/>
                  <a:gd name="T31" fmla="*/ 6 h 17"/>
                  <a:gd name="T32" fmla="*/ 0 w 17"/>
                  <a:gd name="T33" fmla="*/ 8 h 17"/>
                  <a:gd name="T34" fmla="*/ 0 w 17"/>
                  <a:gd name="T35" fmla="*/ 9 h 17"/>
                  <a:gd name="T36" fmla="*/ 1 w 17"/>
                  <a:gd name="T37" fmla="*/ 11 h 17"/>
                  <a:gd name="T38" fmla="*/ 2 w 17"/>
                  <a:gd name="T39" fmla="*/ 12 h 17"/>
                  <a:gd name="T40" fmla="*/ 3 w 17"/>
                  <a:gd name="T41" fmla="*/ 14 h 17"/>
                  <a:gd name="T42" fmla="*/ 4 w 17"/>
                  <a:gd name="T43" fmla="*/ 15 h 17"/>
                  <a:gd name="T44" fmla="*/ 5 w 17"/>
                  <a:gd name="T45" fmla="*/ 16 h 17"/>
                  <a:gd name="T46" fmla="*/ 7 w 17"/>
                  <a:gd name="T47" fmla="*/ 17 h 17"/>
                  <a:gd name="T48" fmla="*/ 8 w 17"/>
                  <a:gd name="T49" fmla="*/ 17 h 17"/>
                  <a:gd name="T50" fmla="*/ 10 w 17"/>
                  <a:gd name="T51" fmla="*/ 17 h 17"/>
                  <a:gd name="T52" fmla="*/ 12 w 17"/>
                  <a:gd name="T53" fmla="*/ 16 h 17"/>
                  <a:gd name="T54" fmla="*/ 14 w 17"/>
                  <a:gd name="T55" fmla="*/ 15 h 17"/>
                  <a:gd name="T56" fmla="*/ 15 w 17"/>
                  <a:gd name="T57" fmla="*/ 14 h 17"/>
                  <a:gd name="T58" fmla="*/ 16 w 17"/>
                  <a:gd name="T59" fmla="*/ 12 h 17"/>
                  <a:gd name="T60" fmla="*/ 17 w 17"/>
                  <a:gd name="T61" fmla="*/ 11 h 17"/>
                  <a:gd name="T62" fmla="*/ 17 w 17"/>
                  <a:gd name="T63" fmla="*/ 9 h 17"/>
                  <a:gd name="T64" fmla="*/ 17 w 17"/>
                  <a:gd name="T65" fmla="*/ 8 h 1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
                  <a:gd name="T100" fmla="*/ 0 h 17"/>
                  <a:gd name="T101" fmla="*/ 17 w 17"/>
                  <a:gd name="T102" fmla="*/ 17 h 1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 h="17">
                    <a:moveTo>
                      <a:pt x="17" y="8"/>
                    </a:moveTo>
                    <a:lnTo>
                      <a:pt x="17" y="6"/>
                    </a:lnTo>
                    <a:lnTo>
                      <a:pt x="17" y="5"/>
                    </a:lnTo>
                    <a:lnTo>
                      <a:pt x="16" y="3"/>
                    </a:lnTo>
                    <a:lnTo>
                      <a:pt x="15" y="2"/>
                    </a:lnTo>
                    <a:lnTo>
                      <a:pt x="14" y="1"/>
                    </a:lnTo>
                    <a:lnTo>
                      <a:pt x="12" y="0"/>
                    </a:lnTo>
                    <a:lnTo>
                      <a:pt x="10" y="0"/>
                    </a:lnTo>
                    <a:lnTo>
                      <a:pt x="8" y="0"/>
                    </a:lnTo>
                    <a:lnTo>
                      <a:pt x="7" y="0"/>
                    </a:lnTo>
                    <a:lnTo>
                      <a:pt x="5" y="0"/>
                    </a:lnTo>
                    <a:lnTo>
                      <a:pt x="4" y="1"/>
                    </a:lnTo>
                    <a:lnTo>
                      <a:pt x="3" y="2"/>
                    </a:lnTo>
                    <a:lnTo>
                      <a:pt x="2" y="3"/>
                    </a:lnTo>
                    <a:lnTo>
                      <a:pt x="1" y="5"/>
                    </a:lnTo>
                    <a:lnTo>
                      <a:pt x="0" y="6"/>
                    </a:lnTo>
                    <a:lnTo>
                      <a:pt x="0" y="8"/>
                    </a:lnTo>
                    <a:lnTo>
                      <a:pt x="0" y="9"/>
                    </a:lnTo>
                    <a:lnTo>
                      <a:pt x="1" y="11"/>
                    </a:lnTo>
                    <a:lnTo>
                      <a:pt x="2" y="12"/>
                    </a:lnTo>
                    <a:lnTo>
                      <a:pt x="3" y="14"/>
                    </a:lnTo>
                    <a:lnTo>
                      <a:pt x="4" y="15"/>
                    </a:lnTo>
                    <a:lnTo>
                      <a:pt x="5" y="16"/>
                    </a:lnTo>
                    <a:lnTo>
                      <a:pt x="7" y="17"/>
                    </a:lnTo>
                    <a:lnTo>
                      <a:pt x="8" y="17"/>
                    </a:lnTo>
                    <a:lnTo>
                      <a:pt x="10" y="17"/>
                    </a:lnTo>
                    <a:lnTo>
                      <a:pt x="12" y="16"/>
                    </a:lnTo>
                    <a:lnTo>
                      <a:pt x="14" y="15"/>
                    </a:lnTo>
                    <a:lnTo>
                      <a:pt x="15" y="14"/>
                    </a:lnTo>
                    <a:lnTo>
                      <a:pt x="16" y="12"/>
                    </a:lnTo>
                    <a:lnTo>
                      <a:pt x="17" y="11"/>
                    </a:lnTo>
                    <a:lnTo>
                      <a:pt x="17" y="9"/>
                    </a:lnTo>
                    <a:lnTo>
                      <a:pt x="17" y="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310" name="Line 259"/>
              <p:cNvSpPr>
                <a:spLocks noChangeShapeType="1"/>
              </p:cNvSpPr>
              <p:nvPr/>
            </p:nvSpPr>
            <p:spPr bwMode="auto">
              <a:xfrm>
                <a:off x="4489807" y="3344000"/>
                <a:ext cx="7484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1" name="Line 261"/>
              <p:cNvSpPr>
                <a:spLocks noChangeShapeType="1"/>
              </p:cNvSpPr>
              <p:nvPr/>
            </p:nvSpPr>
            <p:spPr bwMode="auto">
              <a:xfrm flipH="1">
                <a:off x="4457975" y="3396341"/>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2" name="Line 262"/>
              <p:cNvSpPr>
                <a:spLocks noChangeShapeType="1"/>
              </p:cNvSpPr>
              <p:nvPr/>
            </p:nvSpPr>
            <p:spPr bwMode="auto">
              <a:xfrm>
                <a:off x="4566942" y="3384506"/>
                <a:ext cx="838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3" name="Line 263"/>
              <p:cNvSpPr>
                <a:spLocks noChangeShapeType="1"/>
              </p:cNvSpPr>
              <p:nvPr/>
            </p:nvSpPr>
            <p:spPr bwMode="auto">
              <a:xfrm>
                <a:off x="4568619" y="3661168"/>
                <a:ext cx="3167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4" name="Line 264"/>
              <p:cNvSpPr>
                <a:spLocks noChangeShapeType="1"/>
              </p:cNvSpPr>
              <p:nvPr/>
            </p:nvSpPr>
            <p:spPr bwMode="auto">
              <a:xfrm>
                <a:off x="4561913" y="3671524"/>
                <a:ext cx="2703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5" name="Line 265"/>
              <p:cNvSpPr>
                <a:spLocks noChangeShapeType="1"/>
              </p:cNvSpPr>
              <p:nvPr/>
            </p:nvSpPr>
            <p:spPr bwMode="auto">
              <a:xfrm>
                <a:off x="4670879" y="2930306"/>
                <a:ext cx="4861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6" name="Line 267"/>
              <p:cNvSpPr>
                <a:spLocks noChangeShapeType="1"/>
              </p:cNvSpPr>
              <p:nvPr/>
            </p:nvSpPr>
            <p:spPr bwMode="auto">
              <a:xfrm flipH="1">
                <a:off x="4359067" y="2804550"/>
                <a:ext cx="5167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7" name="Line 269"/>
              <p:cNvSpPr>
                <a:spLocks noChangeShapeType="1"/>
              </p:cNvSpPr>
              <p:nvPr/>
            </p:nvSpPr>
            <p:spPr bwMode="auto">
              <a:xfrm>
                <a:off x="4359068" y="2897757"/>
                <a:ext cx="2575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8" name="Line 270"/>
              <p:cNvSpPr>
                <a:spLocks noChangeShapeType="1"/>
              </p:cNvSpPr>
              <p:nvPr/>
            </p:nvSpPr>
            <p:spPr bwMode="auto">
              <a:xfrm>
                <a:off x="4647408" y="2803071"/>
                <a:ext cx="4846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19" name="Line 272"/>
              <p:cNvSpPr>
                <a:spLocks noChangeShapeType="1"/>
              </p:cNvSpPr>
              <p:nvPr/>
            </p:nvSpPr>
            <p:spPr bwMode="auto">
              <a:xfrm flipH="1">
                <a:off x="4670878" y="2899237"/>
                <a:ext cx="2661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0" name="Line 273"/>
              <p:cNvSpPr>
                <a:spLocks noChangeShapeType="1"/>
              </p:cNvSpPr>
              <p:nvPr/>
            </p:nvSpPr>
            <p:spPr bwMode="auto">
              <a:xfrm flipH="1">
                <a:off x="4114274" y="2316323"/>
                <a:ext cx="82482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1" name="Line 274"/>
              <p:cNvSpPr>
                <a:spLocks noChangeShapeType="1"/>
              </p:cNvSpPr>
              <p:nvPr/>
            </p:nvSpPr>
            <p:spPr bwMode="auto">
              <a:xfrm flipH="1">
                <a:off x="4114313" y="2211279"/>
                <a:ext cx="82618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2" name="Line 275"/>
              <p:cNvSpPr>
                <a:spLocks noChangeShapeType="1"/>
              </p:cNvSpPr>
              <p:nvPr/>
            </p:nvSpPr>
            <p:spPr bwMode="auto">
              <a:xfrm flipV="1">
                <a:off x="4939103" y="2308925"/>
                <a:ext cx="6705"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3" name="Line 276"/>
              <p:cNvSpPr>
                <a:spLocks noChangeShapeType="1"/>
              </p:cNvSpPr>
              <p:nvPr/>
            </p:nvSpPr>
            <p:spPr bwMode="auto">
              <a:xfrm flipV="1">
                <a:off x="4945808" y="2214089"/>
                <a:ext cx="0" cy="948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4" name="Line 277"/>
              <p:cNvSpPr>
                <a:spLocks noChangeShapeType="1"/>
              </p:cNvSpPr>
              <p:nvPr/>
            </p:nvSpPr>
            <p:spPr bwMode="auto">
              <a:xfrm flipH="1" flipV="1">
                <a:off x="4939103" y="2209800"/>
                <a:ext cx="6705"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5" name="Line 278"/>
              <p:cNvSpPr>
                <a:spLocks noChangeShapeType="1"/>
              </p:cNvSpPr>
              <p:nvPr/>
            </p:nvSpPr>
            <p:spPr bwMode="auto">
              <a:xfrm>
                <a:off x="4107608" y="2215718"/>
                <a:ext cx="1676" cy="932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6" name="Line 279"/>
              <p:cNvSpPr>
                <a:spLocks noChangeShapeType="1"/>
              </p:cNvSpPr>
              <p:nvPr/>
            </p:nvSpPr>
            <p:spPr bwMode="auto">
              <a:xfrm>
                <a:off x="4107608" y="2308925"/>
                <a:ext cx="6705"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7" name="Line 280"/>
              <p:cNvSpPr>
                <a:spLocks noChangeShapeType="1"/>
              </p:cNvSpPr>
              <p:nvPr/>
            </p:nvSpPr>
            <p:spPr bwMode="auto">
              <a:xfrm flipH="1">
                <a:off x="4107608" y="2209800"/>
                <a:ext cx="6705"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8" name="Line 282"/>
              <p:cNvSpPr>
                <a:spLocks noChangeShapeType="1"/>
              </p:cNvSpPr>
              <p:nvPr/>
            </p:nvSpPr>
            <p:spPr bwMode="auto">
              <a:xfrm flipH="1">
                <a:off x="4597117" y="2813427"/>
                <a:ext cx="97231"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29" name="Line 283"/>
              <p:cNvSpPr>
                <a:spLocks noChangeShapeType="1"/>
              </p:cNvSpPr>
              <p:nvPr/>
            </p:nvSpPr>
            <p:spPr bwMode="auto">
              <a:xfrm>
                <a:off x="4335598" y="2930306"/>
                <a:ext cx="7190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0" name="Line 284"/>
              <p:cNvSpPr>
                <a:spLocks noChangeShapeType="1"/>
              </p:cNvSpPr>
              <p:nvPr/>
            </p:nvSpPr>
            <p:spPr bwMode="auto">
              <a:xfrm>
                <a:off x="4335598" y="2411009"/>
                <a:ext cx="7208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1" name="Line 285"/>
              <p:cNvSpPr>
                <a:spLocks noChangeShapeType="1"/>
              </p:cNvSpPr>
              <p:nvPr/>
            </p:nvSpPr>
            <p:spPr bwMode="auto">
              <a:xfrm>
                <a:off x="4359068" y="2782358"/>
                <a:ext cx="9890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2" name="Line 286"/>
              <p:cNvSpPr>
                <a:spLocks noChangeShapeType="1"/>
              </p:cNvSpPr>
              <p:nvPr/>
            </p:nvSpPr>
            <p:spPr bwMode="auto">
              <a:xfrm flipV="1">
                <a:off x="4731229" y="2421365"/>
                <a:ext cx="1676" cy="49858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3" name="Line 290"/>
              <p:cNvSpPr>
                <a:spLocks noChangeShapeType="1"/>
              </p:cNvSpPr>
              <p:nvPr/>
            </p:nvSpPr>
            <p:spPr bwMode="auto">
              <a:xfrm flipV="1">
                <a:off x="4719494" y="2919949"/>
                <a:ext cx="11734"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4" name="Line 291"/>
              <p:cNvSpPr>
                <a:spLocks noChangeShapeType="1"/>
              </p:cNvSpPr>
              <p:nvPr/>
            </p:nvSpPr>
            <p:spPr bwMode="auto">
              <a:xfrm>
                <a:off x="4694348" y="2782357"/>
                <a:ext cx="0" cy="1480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5" name="Line 292"/>
              <p:cNvSpPr>
                <a:spLocks noChangeShapeType="1"/>
              </p:cNvSpPr>
              <p:nvPr/>
            </p:nvSpPr>
            <p:spPr bwMode="auto">
              <a:xfrm flipV="1">
                <a:off x="4322187" y="2421365"/>
                <a:ext cx="1676" cy="49858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6" name="Line 295"/>
              <p:cNvSpPr>
                <a:spLocks noChangeShapeType="1"/>
              </p:cNvSpPr>
              <p:nvPr/>
            </p:nvSpPr>
            <p:spPr bwMode="auto">
              <a:xfrm flipV="1">
                <a:off x="4382537" y="2803148"/>
                <a:ext cx="0" cy="12715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7" name="Line 296"/>
              <p:cNvSpPr>
                <a:spLocks noChangeShapeType="1"/>
              </p:cNvSpPr>
              <p:nvPr/>
            </p:nvSpPr>
            <p:spPr bwMode="auto">
              <a:xfrm>
                <a:off x="4322187" y="2919949"/>
                <a:ext cx="13412"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8" name="Line 297"/>
              <p:cNvSpPr>
                <a:spLocks noChangeShapeType="1"/>
              </p:cNvSpPr>
              <p:nvPr/>
            </p:nvSpPr>
            <p:spPr bwMode="auto">
              <a:xfrm flipV="1">
                <a:off x="4360744" y="2782357"/>
                <a:ext cx="0" cy="11658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39" name="Line 298"/>
              <p:cNvSpPr>
                <a:spLocks noChangeShapeType="1"/>
              </p:cNvSpPr>
              <p:nvPr/>
            </p:nvSpPr>
            <p:spPr bwMode="auto">
              <a:xfrm flipV="1">
                <a:off x="4422771" y="2317032"/>
                <a:ext cx="0" cy="21303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0" name="Line 299"/>
              <p:cNvSpPr>
                <a:spLocks noChangeShapeType="1"/>
              </p:cNvSpPr>
              <p:nvPr/>
            </p:nvSpPr>
            <p:spPr bwMode="auto">
              <a:xfrm>
                <a:off x="4407683" y="2411009"/>
                <a:ext cx="0" cy="37069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1" name="Line 301"/>
              <p:cNvSpPr>
                <a:spLocks noChangeShapeType="1"/>
              </p:cNvSpPr>
              <p:nvPr/>
            </p:nvSpPr>
            <p:spPr bwMode="auto">
              <a:xfrm>
                <a:off x="4647409" y="2411009"/>
                <a:ext cx="0" cy="37212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2" name="Line 302"/>
              <p:cNvSpPr>
                <a:spLocks noChangeShapeType="1"/>
              </p:cNvSpPr>
              <p:nvPr/>
            </p:nvSpPr>
            <p:spPr bwMode="auto">
              <a:xfrm flipH="1">
                <a:off x="4414389" y="2675835"/>
                <a:ext cx="21793"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3" name="Line 303"/>
              <p:cNvSpPr>
                <a:spLocks noChangeShapeType="1"/>
              </p:cNvSpPr>
              <p:nvPr/>
            </p:nvSpPr>
            <p:spPr bwMode="auto">
              <a:xfrm flipV="1">
                <a:off x="4409360" y="2658082"/>
                <a:ext cx="1676" cy="1331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4" name="Line 304"/>
              <p:cNvSpPr>
                <a:spLocks noChangeShapeType="1"/>
              </p:cNvSpPr>
              <p:nvPr/>
            </p:nvSpPr>
            <p:spPr bwMode="auto">
              <a:xfrm flipH="1">
                <a:off x="4414389" y="2655123"/>
                <a:ext cx="22463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5" name="Line 305"/>
              <p:cNvSpPr>
                <a:spLocks noChangeShapeType="1"/>
              </p:cNvSpPr>
              <p:nvPr/>
            </p:nvSpPr>
            <p:spPr bwMode="auto">
              <a:xfrm flipV="1">
                <a:off x="4644056" y="2658082"/>
                <a:ext cx="1676" cy="1331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6" name="Line 306"/>
              <p:cNvSpPr>
                <a:spLocks noChangeShapeType="1"/>
              </p:cNvSpPr>
              <p:nvPr/>
            </p:nvSpPr>
            <p:spPr bwMode="auto">
              <a:xfrm flipH="1">
                <a:off x="4618910" y="2675835"/>
                <a:ext cx="20117"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7" name="Line 307"/>
              <p:cNvSpPr>
                <a:spLocks noChangeShapeType="1"/>
              </p:cNvSpPr>
              <p:nvPr/>
            </p:nvSpPr>
            <p:spPr bwMode="auto">
              <a:xfrm>
                <a:off x="4409360" y="2671397"/>
                <a:ext cx="5029" cy="44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8" name="Line 308"/>
              <p:cNvSpPr>
                <a:spLocks noChangeShapeType="1"/>
              </p:cNvSpPr>
              <p:nvPr/>
            </p:nvSpPr>
            <p:spPr bwMode="auto">
              <a:xfrm flipV="1">
                <a:off x="4639027" y="2671397"/>
                <a:ext cx="5029" cy="44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49" name="Line 309"/>
              <p:cNvSpPr>
                <a:spLocks noChangeShapeType="1"/>
              </p:cNvSpPr>
              <p:nvPr/>
            </p:nvSpPr>
            <p:spPr bwMode="auto">
              <a:xfrm>
                <a:off x="4407683" y="2558957"/>
                <a:ext cx="1508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0" name="Line 310"/>
              <p:cNvSpPr>
                <a:spLocks noChangeShapeType="1"/>
              </p:cNvSpPr>
              <p:nvPr/>
            </p:nvSpPr>
            <p:spPr bwMode="auto">
              <a:xfrm>
                <a:off x="4621351" y="2560436"/>
                <a:ext cx="2605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1" name="Line 311"/>
              <p:cNvSpPr>
                <a:spLocks noChangeShapeType="1"/>
              </p:cNvSpPr>
              <p:nvPr/>
            </p:nvSpPr>
            <p:spPr bwMode="auto">
              <a:xfrm flipH="1">
                <a:off x="4414389" y="2591505"/>
                <a:ext cx="63703"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2" name="Line 312"/>
              <p:cNvSpPr>
                <a:spLocks noChangeShapeType="1"/>
              </p:cNvSpPr>
              <p:nvPr/>
            </p:nvSpPr>
            <p:spPr bwMode="auto">
              <a:xfrm>
                <a:off x="4575324" y="2591505"/>
                <a:ext cx="63703"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3" name="Line 313"/>
              <p:cNvSpPr>
                <a:spLocks noChangeShapeType="1"/>
              </p:cNvSpPr>
              <p:nvPr/>
            </p:nvSpPr>
            <p:spPr bwMode="auto">
              <a:xfrm>
                <a:off x="4407683" y="2558957"/>
                <a:ext cx="1676"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4" name="Line 315"/>
              <p:cNvSpPr>
                <a:spLocks noChangeShapeType="1"/>
              </p:cNvSpPr>
              <p:nvPr/>
            </p:nvSpPr>
            <p:spPr bwMode="auto">
              <a:xfrm>
                <a:off x="4631917" y="2315602"/>
                <a:ext cx="0" cy="2158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5" name="Line 316"/>
              <p:cNvSpPr>
                <a:spLocks noChangeShapeType="1"/>
              </p:cNvSpPr>
              <p:nvPr/>
            </p:nvSpPr>
            <p:spPr bwMode="auto">
              <a:xfrm>
                <a:off x="4647409" y="2316323"/>
                <a:ext cx="1676" cy="2115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6" name="Line 317"/>
              <p:cNvSpPr>
                <a:spLocks noChangeShapeType="1"/>
              </p:cNvSpPr>
              <p:nvPr/>
            </p:nvSpPr>
            <p:spPr bwMode="auto">
              <a:xfrm flipV="1">
                <a:off x="4407683" y="2315602"/>
                <a:ext cx="0" cy="21228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7" name="Line 318"/>
              <p:cNvSpPr>
                <a:spLocks noChangeShapeType="1"/>
              </p:cNvSpPr>
              <p:nvPr/>
            </p:nvSpPr>
            <p:spPr bwMode="auto">
              <a:xfrm>
                <a:off x="4647409" y="2558957"/>
                <a:ext cx="1676" cy="2515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8" name="Line 319"/>
              <p:cNvSpPr>
                <a:spLocks noChangeShapeType="1"/>
              </p:cNvSpPr>
              <p:nvPr/>
            </p:nvSpPr>
            <p:spPr bwMode="auto">
              <a:xfrm>
                <a:off x="4407683" y="2527888"/>
                <a:ext cx="2736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59" name="Line 320"/>
              <p:cNvSpPr>
                <a:spLocks noChangeShapeType="1"/>
              </p:cNvSpPr>
              <p:nvPr/>
            </p:nvSpPr>
            <p:spPr bwMode="auto">
              <a:xfrm>
                <a:off x="4432829" y="2525776"/>
                <a:ext cx="0" cy="331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0" name="Line 321"/>
              <p:cNvSpPr>
                <a:spLocks noChangeShapeType="1"/>
              </p:cNvSpPr>
              <p:nvPr/>
            </p:nvSpPr>
            <p:spPr bwMode="auto">
              <a:xfrm flipH="1">
                <a:off x="4407682" y="2560436"/>
                <a:ext cx="2898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1" name="Line 322"/>
              <p:cNvSpPr>
                <a:spLocks noChangeShapeType="1"/>
              </p:cNvSpPr>
              <p:nvPr/>
            </p:nvSpPr>
            <p:spPr bwMode="auto">
              <a:xfrm flipH="1">
                <a:off x="4622262" y="2529367"/>
                <a:ext cx="2825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2" name="Line 323"/>
              <p:cNvSpPr>
                <a:spLocks noChangeShapeType="1"/>
              </p:cNvSpPr>
              <p:nvPr/>
            </p:nvSpPr>
            <p:spPr bwMode="auto">
              <a:xfrm>
                <a:off x="4622263" y="2528635"/>
                <a:ext cx="0" cy="3288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3" name="Line 326"/>
              <p:cNvSpPr>
                <a:spLocks noChangeShapeType="1"/>
              </p:cNvSpPr>
              <p:nvPr/>
            </p:nvSpPr>
            <p:spPr bwMode="auto">
              <a:xfrm flipH="1">
                <a:off x="4322187" y="2411009"/>
                <a:ext cx="13412"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4" name="Line 327"/>
              <p:cNvSpPr>
                <a:spLocks noChangeShapeType="1"/>
              </p:cNvSpPr>
              <p:nvPr/>
            </p:nvSpPr>
            <p:spPr bwMode="auto">
              <a:xfrm>
                <a:off x="4719494" y="2411009"/>
                <a:ext cx="11734" cy="103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5" name="Line 328"/>
              <p:cNvSpPr>
                <a:spLocks noChangeShapeType="1"/>
              </p:cNvSpPr>
              <p:nvPr/>
            </p:nvSpPr>
            <p:spPr bwMode="auto">
              <a:xfrm>
                <a:off x="4598793" y="2973211"/>
                <a:ext cx="4861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6" name="Line 329"/>
              <p:cNvSpPr>
                <a:spLocks noChangeShapeType="1"/>
              </p:cNvSpPr>
              <p:nvPr/>
            </p:nvSpPr>
            <p:spPr bwMode="auto">
              <a:xfrm flipV="1">
                <a:off x="4647409" y="2803071"/>
                <a:ext cx="1676" cy="17014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7" name="Line 330"/>
              <p:cNvSpPr>
                <a:spLocks noChangeShapeType="1"/>
              </p:cNvSpPr>
              <p:nvPr/>
            </p:nvSpPr>
            <p:spPr bwMode="auto">
              <a:xfrm flipV="1">
                <a:off x="4407683" y="2801718"/>
                <a:ext cx="0" cy="1714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8" name="Line 332"/>
              <p:cNvSpPr>
                <a:spLocks noChangeShapeType="1"/>
              </p:cNvSpPr>
              <p:nvPr/>
            </p:nvSpPr>
            <p:spPr bwMode="auto">
              <a:xfrm flipV="1">
                <a:off x="4514973" y="2612218"/>
                <a:ext cx="1676"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69" name="Line 333"/>
              <p:cNvSpPr>
                <a:spLocks noChangeShapeType="1"/>
              </p:cNvSpPr>
              <p:nvPr/>
            </p:nvSpPr>
            <p:spPr bwMode="auto">
              <a:xfrm>
                <a:off x="4514973" y="2612218"/>
                <a:ext cx="23470"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0" name="Line 334"/>
              <p:cNvSpPr>
                <a:spLocks noChangeShapeType="1"/>
              </p:cNvSpPr>
              <p:nvPr/>
            </p:nvSpPr>
            <p:spPr bwMode="auto">
              <a:xfrm>
                <a:off x="4538442" y="2612218"/>
                <a:ext cx="1676" cy="207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1" name="Line 335"/>
              <p:cNvSpPr>
                <a:spLocks noChangeShapeType="1"/>
              </p:cNvSpPr>
              <p:nvPr/>
            </p:nvSpPr>
            <p:spPr bwMode="auto">
              <a:xfrm>
                <a:off x="4436182" y="2675835"/>
                <a:ext cx="0" cy="343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2" name="Line 336"/>
              <p:cNvSpPr>
                <a:spLocks noChangeShapeType="1"/>
              </p:cNvSpPr>
              <p:nvPr/>
            </p:nvSpPr>
            <p:spPr bwMode="auto">
              <a:xfrm>
                <a:off x="4439906" y="2740932"/>
                <a:ext cx="1807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3" name="Line 337"/>
              <p:cNvSpPr>
                <a:spLocks noChangeShapeType="1"/>
              </p:cNvSpPr>
              <p:nvPr/>
            </p:nvSpPr>
            <p:spPr bwMode="auto">
              <a:xfrm>
                <a:off x="4607175" y="2739453"/>
                <a:ext cx="6705"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4" name="Line 338"/>
              <p:cNvSpPr>
                <a:spLocks noChangeShapeType="1"/>
              </p:cNvSpPr>
              <p:nvPr/>
            </p:nvSpPr>
            <p:spPr bwMode="auto">
              <a:xfrm flipV="1">
                <a:off x="4618910" y="2675900"/>
                <a:ext cx="0" cy="5911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5" name="Line 339"/>
              <p:cNvSpPr>
                <a:spLocks noChangeShapeType="1"/>
              </p:cNvSpPr>
              <p:nvPr/>
            </p:nvSpPr>
            <p:spPr bwMode="auto">
              <a:xfrm>
                <a:off x="4436182" y="2735015"/>
                <a:ext cx="5029" cy="44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6" name="Line 340"/>
              <p:cNvSpPr>
                <a:spLocks noChangeShapeType="1"/>
              </p:cNvSpPr>
              <p:nvPr/>
            </p:nvSpPr>
            <p:spPr bwMode="auto">
              <a:xfrm flipV="1">
                <a:off x="4613880" y="2735015"/>
                <a:ext cx="5029" cy="44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7" name="Line 341"/>
              <p:cNvSpPr>
                <a:spLocks noChangeShapeType="1"/>
              </p:cNvSpPr>
              <p:nvPr/>
            </p:nvSpPr>
            <p:spPr bwMode="auto">
              <a:xfrm>
                <a:off x="4575324" y="2591505"/>
                <a:ext cx="1676" cy="3550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8" name="Line 342"/>
              <p:cNvSpPr>
                <a:spLocks noChangeShapeType="1"/>
              </p:cNvSpPr>
              <p:nvPr/>
            </p:nvSpPr>
            <p:spPr bwMode="auto">
              <a:xfrm>
                <a:off x="4478092" y="2591505"/>
                <a:ext cx="1676" cy="3550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79" name="Line 343"/>
              <p:cNvSpPr>
                <a:spLocks noChangeShapeType="1"/>
              </p:cNvSpPr>
              <p:nvPr/>
            </p:nvSpPr>
            <p:spPr bwMode="auto">
              <a:xfrm>
                <a:off x="4478092" y="2627013"/>
                <a:ext cx="8382"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0" name="Line 344"/>
              <p:cNvSpPr>
                <a:spLocks noChangeShapeType="1"/>
              </p:cNvSpPr>
              <p:nvPr/>
            </p:nvSpPr>
            <p:spPr bwMode="auto">
              <a:xfrm flipH="1">
                <a:off x="4566942" y="2627013"/>
                <a:ext cx="8382" cy="59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1" name="Line 345"/>
              <p:cNvSpPr>
                <a:spLocks noChangeShapeType="1"/>
              </p:cNvSpPr>
              <p:nvPr/>
            </p:nvSpPr>
            <p:spPr bwMode="auto">
              <a:xfrm>
                <a:off x="4442888" y="2655123"/>
                <a:ext cx="3520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2" name="Line 346"/>
              <p:cNvSpPr>
                <a:spLocks noChangeShapeType="1"/>
              </p:cNvSpPr>
              <p:nvPr/>
            </p:nvSpPr>
            <p:spPr bwMode="auto">
              <a:xfrm flipV="1">
                <a:off x="4478092" y="2591505"/>
                <a:ext cx="1676" cy="636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3" name="Line 347"/>
              <p:cNvSpPr>
                <a:spLocks noChangeShapeType="1"/>
              </p:cNvSpPr>
              <p:nvPr/>
            </p:nvSpPr>
            <p:spPr bwMode="auto">
              <a:xfrm flipH="1">
                <a:off x="4442888" y="2591505"/>
                <a:ext cx="3520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4" name="Line 348"/>
              <p:cNvSpPr>
                <a:spLocks noChangeShapeType="1"/>
              </p:cNvSpPr>
              <p:nvPr/>
            </p:nvSpPr>
            <p:spPr bwMode="auto">
              <a:xfrm>
                <a:off x="4442888" y="2591505"/>
                <a:ext cx="0" cy="672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5" name="Line 349"/>
              <p:cNvSpPr>
                <a:spLocks noChangeShapeType="1"/>
              </p:cNvSpPr>
              <p:nvPr/>
            </p:nvSpPr>
            <p:spPr bwMode="auto">
              <a:xfrm>
                <a:off x="4575324" y="2655123"/>
                <a:ext cx="3520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6" name="Line 350"/>
              <p:cNvSpPr>
                <a:spLocks noChangeShapeType="1"/>
              </p:cNvSpPr>
              <p:nvPr/>
            </p:nvSpPr>
            <p:spPr bwMode="auto">
              <a:xfrm flipV="1">
                <a:off x="4610528" y="2591505"/>
                <a:ext cx="1676" cy="636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7" name="Line 351"/>
              <p:cNvSpPr>
                <a:spLocks noChangeShapeType="1"/>
              </p:cNvSpPr>
              <p:nvPr/>
            </p:nvSpPr>
            <p:spPr bwMode="auto">
              <a:xfrm flipH="1">
                <a:off x="4575324" y="2591505"/>
                <a:ext cx="35204"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8" name="Line 352"/>
              <p:cNvSpPr>
                <a:spLocks noChangeShapeType="1"/>
              </p:cNvSpPr>
              <p:nvPr/>
            </p:nvSpPr>
            <p:spPr bwMode="auto">
              <a:xfrm>
                <a:off x="4575324" y="2591505"/>
                <a:ext cx="1676" cy="636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89" name="Line 353"/>
              <p:cNvSpPr>
                <a:spLocks noChangeShapeType="1"/>
              </p:cNvSpPr>
              <p:nvPr/>
            </p:nvSpPr>
            <p:spPr bwMode="auto">
              <a:xfrm flipV="1">
                <a:off x="4442888" y="2591505"/>
                <a:ext cx="31851" cy="2811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0" name="Line 354"/>
              <p:cNvSpPr>
                <a:spLocks noChangeShapeType="1"/>
              </p:cNvSpPr>
              <p:nvPr/>
            </p:nvSpPr>
            <p:spPr bwMode="auto">
              <a:xfrm flipV="1">
                <a:off x="4442888" y="2618136"/>
                <a:ext cx="35204" cy="310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1" name="Line 355"/>
              <p:cNvSpPr>
                <a:spLocks noChangeShapeType="1"/>
              </p:cNvSpPr>
              <p:nvPr/>
            </p:nvSpPr>
            <p:spPr bwMode="auto">
              <a:xfrm flipV="1">
                <a:off x="4471387" y="2647725"/>
                <a:ext cx="6705"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2" name="Line 356"/>
              <p:cNvSpPr>
                <a:spLocks noChangeShapeType="1"/>
              </p:cNvSpPr>
              <p:nvPr/>
            </p:nvSpPr>
            <p:spPr bwMode="auto">
              <a:xfrm flipV="1">
                <a:off x="4575324" y="2591505"/>
                <a:ext cx="167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3" name="Line 357"/>
              <p:cNvSpPr>
                <a:spLocks noChangeShapeType="1"/>
              </p:cNvSpPr>
              <p:nvPr/>
            </p:nvSpPr>
            <p:spPr bwMode="auto">
              <a:xfrm flipV="1">
                <a:off x="4575324" y="2591505"/>
                <a:ext cx="35204" cy="310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4" name="Line 358"/>
              <p:cNvSpPr>
                <a:spLocks noChangeShapeType="1"/>
              </p:cNvSpPr>
              <p:nvPr/>
            </p:nvSpPr>
            <p:spPr bwMode="auto">
              <a:xfrm flipV="1">
                <a:off x="4575324" y="2621095"/>
                <a:ext cx="35204" cy="3254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5" name="Line 359"/>
              <p:cNvSpPr>
                <a:spLocks noChangeShapeType="1"/>
              </p:cNvSpPr>
              <p:nvPr/>
            </p:nvSpPr>
            <p:spPr bwMode="auto">
              <a:xfrm flipV="1">
                <a:off x="4607175" y="2650684"/>
                <a:ext cx="3353" cy="44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6" name="Line 360"/>
              <p:cNvSpPr>
                <a:spLocks noChangeShapeType="1"/>
              </p:cNvSpPr>
              <p:nvPr/>
            </p:nvSpPr>
            <p:spPr bwMode="auto">
              <a:xfrm>
                <a:off x="4407683" y="2584108"/>
                <a:ext cx="6705"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7" name="Line 361"/>
              <p:cNvSpPr>
                <a:spLocks noChangeShapeType="1"/>
              </p:cNvSpPr>
              <p:nvPr/>
            </p:nvSpPr>
            <p:spPr bwMode="auto">
              <a:xfrm flipV="1">
                <a:off x="4639027" y="2584108"/>
                <a:ext cx="8382"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8" name="Line 362"/>
              <p:cNvSpPr>
                <a:spLocks noChangeShapeType="1"/>
              </p:cNvSpPr>
              <p:nvPr/>
            </p:nvSpPr>
            <p:spPr bwMode="auto">
              <a:xfrm>
                <a:off x="4486474" y="2632931"/>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399" name="Line 363"/>
              <p:cNvSpPr>
                <a:spLocks noChangeShapeType="1"/>
              </p:cNvSpPr>
              <p:nvPr/>
            </p:nvSpPr>
            <p:spPr bwMode="auto">
              <a:xfrm>
                <a:off x="4538442" y="2632931"/>
                <a:ext cx="28499"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0" name="Line 364"/>
              <p:cNvSpPr>
                <a:spLocks noChangeShapeType="1"/>
              </p:cNvSpPr>
              <p:nvPr/>
            </p:nvSpPr>
            <p:spPr bwMode="auto">
              <a:xfrm flipH="1" flipV="1">
                <a:off x="4639027" y="2655123"/>
                <a:ext cx="5029"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1" name="Line 365"/>
              <p:cNvSpPr>
                <a:spLocks noChangeShapeType="1"/>
              </p:cNvSpPr>
              <p:nvPr/>
            </p:nvSpPr>
            <p:spPr bwMode="auto">
              <a:xfrm flipV="1">
                <a:off x="4409360" y="2655123"/>
                <a:ext cx="5029" cy="295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2" name="Line 366"/>
              <p:cNvSpPr>
                <a:spLocks noChangeShapeType="1"/>
              </p:cNvSpPr>
              <p:nvPr/>
            </p:nvSpPr>
            <p:spPr bwMode="auto">
              <a:xfrm>
                <a:off x="4404264" y="2974690"/>
                <a:ext cx="21799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3" name="Line 367"/>
              <p:cNvSpPr>
                <a:spLocks noChangeShapeType="1"/>
              </p:cNvSpPr>
              <p:nvPr/>
            </p:nvSpPr>
            <p:spPr bwMode="auto">
              <a:xfrm flipH="1">
                <a:off x="4489827" y="3425931"/>
                <a:ext cx="7376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4" name="Line 368"/>
              <p:cNvSpPr>
                <a:spLocks noChangeShapeType="1"/>
              </p:cNvSpPr>
              <p:nvPr/>
            </p:nvSpPr>
            <p:spPr bwMode="auto">
              <a:xfrm flipH="1">
                <a:off x="4489827" y="3418534"/>
                <a:ext cx="7376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5" name="Line 369"/>
              <p:cNvSpPr>
                <a:spLocks noChangeShapeType="1"/>
              </p:cNvSpPr>
              <p:nvPr/>
            </p:nvSpPr>
            <p:spPr bwMode="auto">
              <a:xfrm flipH="1" flipV="1">
                <a:off x="4491504" y="3436287"/>
                <a:ext cx="73762"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6" name="Line 370"/>
              <p:cNvSpPr>
                <a:spLocks noChangeShapeType="1"/>
              </p:cNvSpPr>
              <p:nvPr/>
            </p:nvSpPr>
            <p:spPr bwMode="auto">
              <a:xfrm flipH="1" flipV="1">
                <a:off x="4489827" y="3445164"/>
                <a:ext cx="72085"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7" name="Line 371"/>
              <p:cNvSpPr>
                <a:spLocks noChangeShapeType="1"/>
              </p:cNvSpPr>
              <p:nvPr/>
            </p:nvSpPr>
            <p:spPr bwMode="auto">
              <a:xfrm flipH="1" flipV="1">
                <a:off x="4491504" y="3470315"/>
                <a:ext cx="73762"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8" name="Line 372"/>
              <p:cNvSpPr>
                <a:spLocks noChangeShapeType="1"/>
              </p:cNvSpPr>
              <p:nvPr/>
            </p:nvSpPr>
            <p:spPr bwMode="auto">
              <a:xfrm flipH="1" flipV="1">
                <a:off x="4489827" y="3479192"/>
                <a:ext cx="72085"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09" name="Line 373"/>
              <p:cNvSpPr>
                <a:spLocks noChangeShapeType="1"/>
              </p:cNvSpPr>
              <p:nvPr/>
            </p:nvSpPr>
            <p:spPr bwMode="auto">
              <a:xfrm flipH="1" flipV="1">
                <a:off x="4491504" y="3504343"/>
                <a:ext cx="73762"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0" name="Line 374"/>
              <p:cNvSpPr>
                <a:spLocks noChangeShapeType="1"/>
              </p:cNvSpPr>
              <p:nvPr/>
            </p:nvSpPr>
            <p:spPr bwMode="auto">
              <a:xfrm flipH="1" flipV="1">
                <a:off x="4489827" y="3513220"/>
                <a:ext cx="72085" cy="162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1" name="Line 375"/>
              <p:cNvSpPr>
                <a:spLocks noChangeShapeType="1"/>
              </p:cNvSpPr>
              <p:nvPr/>
            </p:nvSpPr>
            <p:spPr bwMode="auto">
              <a:xfrm flipH="1" flipV="1">
                <a:off x="4491504" y="3538371"/>
                <a:ext cx="73762"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2" name="Line 376"/>
              <p:cNvSpPr>
                <a:spLocks noChangeShapeType="1"/>
              </p:cNvSpPr>
              <p:nvPr/>
            </p:nvSpPr>
            <p:spPr bwMode="auto">
              <a:xfrm flipH="1" flipV="1">
                <a:off x="4489827" y="3547248"/>
                <a:ext cx="72085" cy="162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3" name="Line 377"/>
              <p:cNvSpPr>
                <a:spLocks noChangeShapeType="1"/>
              </p:cNvSpPr>
              <p:nvPr/>
            </p:nvSpPr>
            <p:spPr bwMode="auto">
              <a:xfrm flipH="1" flipV="1">
                <a:off x="4491504" y="3572399"/>
                <a:ext cx="73762" cy="177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4" name="Line 378"/>
              <p:cNvSpPr>
                <a:spLocks noChangeShapeType="1"/>
              </p:cNvSpPr>
              <p:nvPr/>
            </p:nvSpPr>
            <p:spPr bwMode="auto">
              <a:xfrm flipH="1">
                <a:off x="4489827" y="3588674"/>
                <a:ext cx="7376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5" name="Freeform 379"/>
              <p:cNvSpPr>
                <a:spLocks/>
              </p:cNvSpPr>
              <p:nvPr/>
            </p:nvSpPr>
            <p:spPr bwMode="auto">
              <a:xfrm>
                <a:off x="4484798" y="3588674"/>
                <a:ext cx="10058" cy="8877"/>
              </a:xfrm>
              <a:custGeom>
                <a:avLst/>
                <a:gdLst>
                  <a:gd name="T0" fmla="*/ 16 w 16"/>
                  <a:gd name="T1" fmla="*/ 7 h 18"/>
                  <a:gd name="T2" fmla="*/ 15 w 16"/>
                  <a:gd name="T3" fmla="*/ 5 h 18"/>
                  <a:gd name="T4" fmla="*/ 14 w 16"/>
                  <a:gd name="T5" fmla="*/ 4 h 18"/>
                  <a:gd name="T6" fmla="*/ 13 w 16"/>
                  <a:gd name="T7" fmla="*/ 3 h 18"/>
                  <a:gd name="T8" fmla="*/ 12 w 16"/>
                  <a:gd name="T9" fmla="*/ 2 h 18"/>
                  <a:gd name="T10" fmla="*/ 11 w 16"/>
                  <a:gd name="T11" fmla="*/ 1 h 18"/>
                  <a:gd name="T12" fmla="*/ 9 w 16"/>
                  <a:gd name="T13" fmla="*/ 1 h 18"/>
                  <a:gd name="T14" fmla="*/ 8 w 16"/>
                  <a:gd name="T15" fmla="*/ 0 h 18"/>
                  <a:gd name="T16" fmla="*/ 6 w 16"/>
                  <a:gd name="T17" fmla="*/ 0 h 18"/>
                  <a:gd name="T18" fmla="*/ 5 w 16"/>
                  <a:gd name="T19" fmla="*/ 1 h 18"/>
                  <a:gd name="T20" fmla="*/ 3 w 16"/>
                  <a:gd name="T21" fmla="*/ 2 h 18"/>
                  <a:gd name="T22" fmla="*/ 2 w 16"/>
                  <a:gd name="T23" fmla="*/ 3 h 18"/>
                  <a:gd name="T24" fmla="*/ 1 w 16"/>
                  <a:gd name="T25" fmla="*/ 4 h 18"/>
                  <a:gd name="T26" fmla="*/ 0 w 16"/>
                  <a:gd name="T27" fmla="*/ 5 h 18"/>
                  <a:gd name="T28" fmla="*/ 0 w 16"/>
                  <a:gd name="T29" fmla="*/ 7 h 18"/>
                  <a:gd name="T30" fmla="*/ 0 w 16"/>
                  <a:gd name="T31" fmla="*/ 10 h 18"/>
                  <a:gd name="T32" fmla="*/ 0 w 16"/>
                  <a:gd name="T33" fmla="*/ 12 h 18"/>
                  <a:gd name="T34" fmla="*/ 1 w 16"/>
                  <a:gd name="T35" fmla="*/ 13 h 18"/>
                  <a:gd name="T36" fmla="*/ 1 w 16"/>
                  <a:gd name="T37" fmla="*/ 15 h 18"/>
                  <a:gd name="T38" fmla="*/ 2 w 16"/>
                  <a:gd name="T39" fmla="*/ 16 h 18"/>
                  <a:gd name="T40" fmla="*/ 4 w 16"/>
                  <a:gd name="T41" fmla="*/ 16 h 18"/>
                  <a:gd name="T42" fmla="*/ 5 w 16"/>
                  <a:gd name="T43" fmla="*/ 17 h 18"/>
                  <a:gd name="T44" fmla="*/ 6 w 16"/>
                  <a:gd name="T45" fmla="*/ 18 h 18"/>
                  <a:gd name="T46" fmla="*/ 8 w 16"/>
                  <a:gd name="T47" fmla="*/ 18 h 18"/>
                  <a:gd name="T48" fmla="*/ 9 w 16"/>
                  <a:gd name="T49" fmla="*/ 17 h 18"/>
                  <a:gd name="T50" fmla="*/ 11 w 16"/>
                  <a:gd name="T51" fmla="*/ 17 h 18"/>
                  <a:gd name="T52" fmla="*/ 12 w 16"/>
                  <a:gd name="T53" fmla="*/ 16 h 18"/>
                  <a:gd name="T54" fmla="*/ 13 w 16"/>
                  <a:gd name="T55" fmla="*/ 15 h 18"/>
                  <a:gd name="T56" fmla="*/ 14 w 16"/>
                  <a:gd name="T57" fmla="*/ 14 h 18"/>
                  <a:gd name="T58" fmla="*/ 15 w 16"/>
                  <a:gd name="T59" fmla="*/ 13 h 18"/>
                  <a:gd name="T60" fmla="*/ 16 w 16"/>
                  <a:gd name="T61" fmla="*/ 11 h 18"/>
                  <a:gd name="T62" fmla="*/ 16 w 16"/>
                  <a:gd name="T63" fmla="*/ 9 h 1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6"/>
                  <a:gd name="T97" fmla="*/ 0 h 18"/>
                  <a:gd name="T98" fmla="*/ 16 w 16"/>
                  <a:gd name="T99" fmla="*/ 18 h 1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6" h="18">
                    <a:moveTo>
                      <a:pt x="16" y="9"/>
                    </a:moveTo>
                    <a:lnTo>
                      <a:pt x="16" y="7"/>
                    </a:lnTo>
                    <a:lnTo>
                      <a:pt x="15" y="6"/>
                    </a:lnTo>
                    <a:lnTo>
                      <a:pt x="15" y="5"/>
                    </a:lnTo>
                    <a:lnTo>
                      <a:pt x="15" y="4"/>
                    </a:lnTo>
                    <a:lnTo>
                      <a:pt x="14" y="4"/>
                    </a:lnTo>
                    <a:lnTo>
                      <a:pt x="14" y="3"/>
                    </a:lnTo>
                    <a:lnTo>
                      <a:pt x="13" y="3"/>
                    </a:lnTo>
                    <a:lnTo>
                      <a:pt x="13" y="2"/>
                    </a:lnTo>
                    <a:lnTo>
                      <a:pt x="12" y="2"/>
                    </a:lnTo>
                    <a:lnTo>
                      <a:pt x="12" y="1"/>
                    </a:lnTo>
                    <a:lnTo>
                      <a:pt x="11" y="1"/>
                    </a:lnTo>
                    <a:lnTo>
                      <a:pt x="10" y="1"/>
                    </a:lnTo>
                    <a:lnTo>
                      <a:pt x="9" y="1"/>
                    </a:lnTo>
                    <a:lnTo>
                      <a:pt x="9" y="0"/>
                    </a:lnTo>
                    <a:lnTo>
                      <a:pt x="8" y="0"/>
                    </a:lnTo>
                    <a:lnTo>
                      <a:pt x="7" y="0"/>
                    </a:lnTo>
                    <a:lnTo>
                      <a:pt x="6" y="0"/>
                    </a:lnTo>
                    <a:lnTo>
                      <a:pt x="6" y="1"/>
                    </a:lnTo>
                    <a:lnTo>
                      <a:pt x="5" y="1"/>
                    </a:lnTo>
                    <a:lnTo>
                      <a:pt x="4" y="1"/>
                    </a:lnTo>
                    <a:lnTo>
                      <a:pt x="3" y="2"/>
                    </a:lnTo>
                    <a:lnTo>
                      <a:pt x="2" y="2"/>
                    </a:lnTo>
                    <a:lnTo>
                      <a:pt x="2" y="3"/>
                    </a:lnTo>
                    <a:lnTo>
                      <a:pt x="1" y="3"/>
                    </a:lnTo>
                    <a:lnTo>
                      <a:pt x="1" y="4"/>
                    </a:lnTo>
                    <a:lnTo>
                      <a:pt x="1" y="5"/>
                    </a:lnTo>
                    <a:lnTo>
                      <a:pt x="0" y="5"/>
                    </a:lnTo>
                    <a:lnTo>
                      <a:pt x="0" y="6"/>
                    </a:lnTo>
                    <a:lnTo>
                      <a:pt x="0" y="7"/>
                    </a:lnTo>
                    <a:lnTo>
                      <a:pt x="0" y="9"/>
                    </a:lnTo>
                    <a:lnTo>
                      <a:pt x="0" y="10"/>
                    </a:lnTo>
                    <a:lnTo>
                      <a:pt x="0" y="11"/>
                    </a:lnTo>
                    <a:lnTo>
                      <a:pt x="0" y="12"/>
                    </a:lnTo>
                    <a:lnTo>
                      <a:pt x="0" y="13"/>
                    </a:lnTo>
                    <a:lnTo>
                      <a:pt x="1" y="13"/>
                    </a:lnTo>
                    <a:lnTo>
                      <a:pt x="1" y="14"/>
                    </a:lnTo>
                    <a:lnTo>
                      <a:pt x="1" y="15"/>
                    </a:lnTo>
                    <a:lnTo>
                      <a:pt x="2" y="15"/>
                    </a:lnTo>
                    <a:lnTo>
                      <a:pt x="2" y="16"/>
                    </a:lnTo>
                    <a:lnTo>
                      <a:pt x="3" y="16"/>
                    </a:lnTo>
                    <a:lnTo>
                      <a:pt x="4" y="16"/>
                    </a:lnTo>
                    <a:lnTo>
                      <a:pt x="4" y="17"/>
                    </a:lnTo>
                    <a:lnTo>
                      <a:pt x="5" y="17"/>
                    </a:lnTo>
                    <a:lnTo>
                      <a:pt x="6" y="17"/>
                    </a:lnTo>
                    <a:lnTo>
                      <a:pt x="6" y="18"/>
                    </a:lnTo>
                    <a:lnTo>
                      <a:pt x="7" y="18"/>
                    </a:lnTo>
                    <a:lnTo>
                      <a:pt x="8" y="18"/>
                    </a:lnTo>
                    <a:lnTo>
                      <a:pt x="9" y="18"/>
                    </a:lnTo>
                    <a:lnTo>
                      <a:pt x="9" y="17"/>
                    </a:lnTo>
                    <a:lnTo>
                      <a:pt x="10" y="17"/>
                    </a:lnTo>
                    <a:lnTo>
                      <a:pt x="11" y="17"/>
                    </a:lnTo>
                    <a:lnTo>
                      <a:pt x="12" y="17"/>
                    </a:lnTo>
                    <a:lnTo>
                      <a:pt x="12" y="16"/>
                    </a:lnTo>
                    <a:lnTo>
                      <a:pt x="13" y="16"/>
                    </a:lnTo>
                    <a:lnTo>
                      <a:pt x="13" y="15"/>
                    </a:lnTo>
                    <a:lnTo>
                      <a:pt x="14" y="15"/>
                    </a:lnTo>
                    <a:lnTo>
                      <a:pt x="14" y="14"/>
                    </a:lnTo>
                    <a:lnTo>
                      <a:pt x="15" y="14"/>
                    </a:lnTo>
                    <a:lnTo>
                      <a:pt x="15" y="13"/>
                    </a:lnTo>
                    <a:lnTo>
                      <a:pt x="15" y="12"/>
                    </a:lnTo>
                    <a:lnTo>
                      <a:pt x="16" y="11"/>
                    </a:lnTo>
                    <a:lnTo>
                      <a:pt x="16" y="10"/>
                    </a:lnTo>
                    <a:lnTo>
                      <a:pt x="16" y="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416" name="Line 380"/>
              <p:cNvSpPr>
                <a:spLocks noChangeShapeType="1"/>
              </p:cNvSpPr>
              <p:nvPr/>
            </p:nvSpPr>
            <p:spPr bwMode="auto">
              <a:xfrm>
                <a:off x="4504915" y="3483711"/>
                <a:ext cx="0" cy="2359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7" name="Line 381"/>
              <p:cNvSpPr>
                <a:spLocks noChangeShapeType="1"/>
              </p:cNvSpPr>
              <p:nvPr/>
            </p:nvSpPr>
            <p:spPr bwMode="auto">
              <a:xfrm>
                <a:off x="4520003" y="3486590"/>
                <a:ext cx="0" cy="271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8" name="Line 382"/>
              <p:cNvSpPr>
                <a:spLocks noChangeShapeType="1"/>
              </p:cNvSpPr>
              <p:nvPr/>
            </p:nvSpPr>
            <p:spPr bwMode="auto">
              <a:xfrm>
                <a:off x="4533413" y="3489548"/>
                <a:ext cx="0" cy="2704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19" name="Line 383"/>
              <p:cNvSpPr>
                <a:spLocks noChangeShapeType="1"/>
              </p:cNvSpPr>
              <p:nvPr/>
            </p:nvSpPr>
            <p:spPr bwMode="auto">
              <a:xfrm>
                <a:off x="4504915" y="3449397"/>
                <a:ext cx="0" cy="2387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0" name="Line 384"/>
              <p:cNvSpPr>
                <a:spLocks noChangeShapeType="1"/>
              </p:cNvSpPr>
              <p:nvPr/>
            </p:nvSpPr>
            <p:spPr bwMode="auto">
              <a:xfrm>
                <a:off x="4520003" y="3452562"/>
                <a:ext cx="0" cy="2400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1" name="Line 385"/>
              <p:cNvSpPr>
                <a:spLocks noChangeShapeType="1"/>
              </p:cNvSpPr>
              <p:nvPr/>
            </p:nvSpPr>
            <p:spPr bwMode="auto">
              <a:xfrm>
                <a:off x="4533413" y="3455521"/>
                <a:ext cx="0" cy="253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2" name="Line 386"/>
              <p:cNvSpPr>
                <a:spLocks noChangeShapeType="1"/>
              </p:cNvSpPr>
              <p:nvPr/>
            </p:nvSpPr>
            <p:spPr bwMode="auto">
              <a:xfrm>
                <a:off x="4504915" y="3550910"/>
                <a:ext cx="0" cy="377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3" name="Line 388"/>
              <p:cNvSpPr>
                <a:spLocks noChangeShapeType="1"/>
              </p:cNvSpPr>
              <p:nvPr/>
            </p:nvSpPr>
            <p:spPr bwMode="auto">
              <a:xfrm>
                <a:off x="4533413" y="3523577"/>
                <a:ext cx="0" cy="2447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4" name="Line 389"/>
              <p:cNvSpPr>
                <a:spLocks noChangeShapeType="1"/>
              </p:cNvSpPr>
              <p:nvPr/>
            </p:nvSpPr>
            <p:spPr bwMode="auto">
              <a:xfrm>
                <a:off x="4520003" y="3519139"/>
                <a:ext cx="0" cy="260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5" name="Line 390"/>
              <p:cNvSpPr>
                <a:spLocks noChangeShapeType="1"/>
              </p:cNvSpPr>
              <p:nvPr/>
            </p:nvSpPr>
            <p:spPr bwMode="auto">
              <a:xfrm>
                <a:off x="4520003" y="3553166"/>
                <a:ext cx="0" cy="2633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6" name="Line 391"/>
              <p:cNvSpPr>
                <a:spLocks noChangeShapeType="1"/>
              </p:cNvSpPr>
              <p:nvPr/>
            </p:nvSpPr>
            <p:spPr bwMode="auto">
              <a:xfrm>
                <a:off x="4533413" y="3557605"/>
                <a:ext cx="0" cy="2333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7" name="Line 392"/>
              <p:cNvSpPr>
                <a:spLocks noChangeShapeType="1"/>
              </p:cNvSpPr>
              <p:nvPr/>
            </p:nvSpPr>
            <p:spPr bwMode="auto">
              <a:xfrm>
                <a:off x="4520003" y="3587194"/>
                <a:ext cx="1676"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8" name="Line 393"/>
              <p:cNvSpPr>
                <a:spLocks noChangeShapeType="1"/>
              </p:cNvSpPr>
              <p:nvPr/>
            </p:nvSpPr>
            <p:spPr bwMode="auto">
              <a:xfrm>
                <a:off x="4535090" y="3600951"/>
                <a:ext cx="0" cy="15638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29" name="Line 394"/>
              <p:cNvSpPr>
                <a:spLocks noChangeShapeType="1"/>
              </p:cNvSpPr>
              <p:nvPr/>
            </p:nvSpPr>
            <p:spPr bwMode="auto">
              <a:xfrm>
                <a:off x="4520003" y="3425931"/>
                <a:ext cx="0" cy="163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0" name="Line 395"/>
              <p:cNvSpPr>
                <a:spLocks noChangeShapeType="1"/>
              </p:cNvSpPr>
              <p:nvPr/>
            </p:nvSpPr>
            <p:spPr bwMode="auto">
              <a:xfrm>
                <a:off x="4533413" y="3425931"/>
                <a:ext cx="0" cy="2060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1" name="Line 396"/>
              <p:cNvSpPr>
                <a:spLocks noChangeShapeType="1"/>
              </p:cNvSpPr>
              <p:nvPr/>
            </p:nvSpPr>
            <p:spPr bwMode="auto">
              <a:xfrm flipH="1">
                <a:off x="4489827" y="3597550"/>
                <a:ext cx="7376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2" name="Line 397"/>
              <p:cNvSpPr>
                <a:spLocks noChangeShapeType="1"/>
              </p:cNvSpPr>
              <p:nvPr/>
            </p:nvSpPr>
            <p:spPr bwMode="auto">
              <a:xfrm>
                <a:off x="4503238" y="3597550"/>
                <a:ext cx="1676" cy="1168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3" name="Line 398"/>
              <p:cNvSpPr>
                <a:spLocks noChangeShapeType="1"/>
              </p:cNvSpPr>
              <p:nvPr/>
            </p:nvSpPr>
            <p:spPr bwMode="auto">
              <a:xfrm>
                <a:off x="4520003" y="3597550"/>
                <a:ext cx="0" cy="16067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4" name="Line 399"/>
              <p:cNvSpPr>
                <a:spLocks noChangeShapeType="1"/>
              </p:cNvSpPr>
              <p:nvPr/>
            </p:nvSpPr>
            <p:spPr bwMode="auto">
              <a:xfrm>
                <a:off x="4551854" y="3600951"/>
                <a:ext cx="0" cy="113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5" name="Line 400"/>
              <p:cNvSpPr>
                <a:spLocks noChangeShapeType="1"/>
              </p:cNvSpPr>
              <p:nvPr/>
            </p:nvSpPr>
            <p:spPr bwMode="auto">
              <a:xfrm flipH="1" flipV="1">
                <a:off x="4489827" y="3581276"/>
                <a:ext cx="36880" cy="739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6" name="Line 401"/>
              <p:cNvSpPr>
                <a:spLocks noChangeShapeType="1"/>
              </p:cNvSpPr>
              <p:nvPr/>
            </p:nvSpPr>
            <p:spPr bwMode="auto">
              <a:xfrm>
                <a:off x="4436182" y="2723179"/>
                <a:ext cx="0" cy="1706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7" name="Line 402"/>
              <p:cNvSpPr>
                <a:spLocks noChangeShapeType="1"/>
              </p:cNvSpPr>
              <p:nvPr/>
            </p:nvSpPr>
            <p:spPr bwMode="auto">
              <a:xfrm flipV="1">
                <a:off x="4457975" y="2738809"/>
                <a:ext cx="0" cy="2431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8" name="Line 403"/>
              <p:cNvSpPr>
                <a:spLocks noChangeShapeType="1"/>
              </p:cNvSpPr>
              <p:nvPr/>
            </p:nvSpPr>
            <p:spPr bwMode="auto">
              <a:xfrm>
                <a:off x="4598793" y="2806007"/>
                <a:ext cx="0" cy="4144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39" name="Line 404"/>
              <p:cNvSpPr>
                <a:spLocks noChangeShapeType="1"/>
              </p:cNvSpPr>
              <p:nvPr/>
            </p:nvSpPr>
            <p:spPr bwMode="auto">
              <a:xfrm>
                <a:off x="4597116" y="2782358"/>
                <a:ext cx="9875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0" name="Line 405"/>
              <p:cNvSpPr>
                <a:spLocks noChangeShapeType="1"/>
              </p:cNvSpPr>
              <p:nvPr/>
            </p:nvSpPr>
            <p:spPr bwMode="auto">
              <a:xfrm flipH="1">
                <a:off x="4359068" y="2813427"/>
                <a:ext cx="98908"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1" name="Line 406"/>
              <p:cNvSpPr>
                <a:spLocks noChangeShapeType="1"/>
              </p:cNvSpPr>
              <p:nvPr/>
            </p:nvSpPr>
            <p:spPr bwMode="auto">
              <a:xfrm flipV="1">
                <a:off x="4457975" y="2774553"/>
                <a:ext cx="0" cy="447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2" name="Line 408"/>
              <p:cNvSpPr>
                <a:spLocks noChangeShapeType="1"/>
              </p:cNvSpPr>
              <p:nvPr/>
            </p:nvSpPr>
            <p:spPr bwMode="auto">
              <a:xfrm>
                <a:off x="4598793" y="2917529"/>
                <a:ext cx="0" cy="300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3" name="Line 409"/>
              <p:cNvSpPr>
                <a:spLocks noChangeShapeType="1"/>
              </p:cNvSpPr>
              <p:nvPr/>
            </p:nvSpPr>
            <p:spPr bwMode="auto">
              <a:xfrm flipV="1">
                <a:off x="4457977" y="2831743"/>
                <a:ext cx="0" cy="4382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4" name="Line 410"/>
              <p:cNvSpPr>
                <a:spLocks noChangeShapeType="1"/>
              </p:cNvSpPr>
              <p:nvPr/>
            </p:nvSpPr>
            <p:spPr bwMode="auto">
              <a:xfrm>
                <a:off x="4647272" y="2931787"/>
                <a:ext cx="7222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5" name="Line 411"/>
              <p:cNvSpPr>
                <a:spLocks noChangeShapeType="1"/>
              </p:cNvSpPr>
              <p:nvPr/>
            </p:nvSpPr>
            <p:spPr bwMode="auto">
              <a:xfrm>
                <a:off x="4597116" y="2961375"/>
                <a:ext cx="1677" cy="443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6" name="Line 412"/>
              <p:cNvSpPr>
                <a:spLocks noChangeShapeType="1"/>
              </p:cNvSpPr>
              <p:nvPr/>
            </p:nvSpPr>
            <p:spPr bwMode="auto">
              <a:xfrm flipV="1">
                <a:off x="4457977" y="2888933"/>
                <a:ext cx="0" cy="3989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7" name="Line 413"/>
              <p:cNvSpPr>
                <a:spLocks noChangeShapeType="1"/>
              </p:cNvSpPr>
              <p:nvPr/>
            </p:nvSpPr>
            <p:spPr bwMode="auto">
              <a:xfrm flipV="1">
                <a:off x="4459653" y="2940662"/>
                <a:ext cx="0" cy="283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8" name="Line 414"/>
              <p:cNvSpPr>
                <a:spLocks noChangeShapeType="1"/>
              </p:cNvSpPr>
              <p:nvPr/>
            </p:nvSpPr>
            <p:spPr bwMode="auto">
              <a:xfrm>
                <a:off x="4598793" y="2976148"/>
                <a:ext cx="0" cy="503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49" name="Line 415"/>
              <p:cNvSpPr>
                <a:spLocks noChangeShapeType="1"/>
              </p:cNvSpPr>
              <p:nvPr/>
            </p:nvSpPr>
            <p:spPr bwMode="auto">
              <a:xfrm>
                <a:off x="4647408" y="2411009"/>
                <a:ext cx="72086" cy="1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0" name="Line 220"/>
              <p:cNvSpPr>
                <a:spLocks noChangeShapeType="1"/>
              </p:cNvSpPr>
              <p:nvPr/>
            </p:nvSpPr>
            <p:spPr bwMode="auto">
              <a:xfrm>
                <a:off x="4520003" y="3734199"/>
                <a:ext cx="13412" cy="14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1" name="Line 325"/>
              <p:cNvSpPr>
                <a:spLocks noChangeShapeType="1"/>
              </p:cNvSpPr>
              <p:nvPr/>
            </p:nvSpPr>
            <p:spPr bwMode="auto">
              <a:xfrm>
                <a:off x="4520003" y="3734199"/>
                <a:ext cx="1548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2" name="Line 432"/>
              <p:cNvSpPr>
                <a:spLocks noChangeShapeType="1"/>
              </p:cNvSpPr>
              <p:nvPr/>
            </p:nvSpPr>
            <p:spPr bwMode="auto">
              <a:xfrm>
                <a:off x="4533868" y="3758814"/>
                <a:ext cx="3240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3" name="Line 433"/>
              <p:cNvSpPr>
                <a:spLocks noChangeShapeType="1"/>
              </p:cNvSpPr>
              <p:nvPr/>
            </p:nvSpPr>
            <p:spPr bwMode="auto">
              <a:xfrm>
                <a:off x="4533413" y="3820953"/>
                <a:ext cx="2637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4" name="Line 434"/>
              <p:cNvSpPr>
                <a:spLocks noChangeShapeType="1"/>
              </p:cNvSpPr>
              <p:nvPr/>
            </p:nvSpPr>
            <p:spPr bwMode="auto">
              <a:xfrm>
                <a:off x="4533413" y="3849062"/>
                <a:ext cx="1677" cy="1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5" name="Line 435"/>
              <p:cNvSpPr>
                <a:spLocks noChangeShapeType="1"/>
              </p:cNvSpPr>
              <p:nvPr/>
            </p:nvSpPr>
            <p:spPr bwMode="auto">
              <a:xfrm flipH="1">
                <a:off x="4407683" y="3874213"/>
                <a:ext cx="11160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6" name="Line 436"/>
              <p:cNvSpPr>
                <a:spLocks noChangeShapeType="1"/>
              </p:cNvSpPr>
              <p:nvPr/>
            </p:nvSpPr>
            <p:spPr bwMode="auto">
              <a:xfrm flipH="1">
                <a:off x="4214897" y="3925995"/>
                <a:ext cx="305105" cy="1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7" name="Line 408"/>
              <p:cNvSpPr>
                <a:spLocks noChangeShapeType="1"/>
              </p:cNvSpPr>
              <p:nvPr/>
            </p:nvSpPr>
            <p:spPr bwMode="auto">
              <a:xfrm>
                <a:off x="4599126" y="2858909"/>
                <a:ext cx="0" cy="4490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8" name="Line 198"/>
              <p:cNvSpPr>
                <a:spLocks noChangeShapeType="1"/>
              </p:cNvSpPr>
              <p:nvPr/>
            </p:nvSpPr>
            <p:spPr bwMode="auto">
              <a:xfrm>
                <a:off x="4551756" y="3460489"/>
                <a:ext cx="0" cy="2287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59" name="Line 198"/>
              <p:cNvSpPr>
                <a:spLocks noChangeShapeType="1"/>
              </p:cNvSpPr>
              <p:nvPr/>
            </p:nvSpPr>
            <p:spPr bwMode="auto">
              <a:xfrm>
                <a:off x="4551756" y="3495494"/>
                <a:ext cx="0" cy="2287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60" name="Line 198"/>
              <p:cNvSpPr>
                <a:spLocks noChangeShapeType="1"/>
              </p:cNvSpPr>
              <p:nvPr/>
            </p:nvSpPr>
            <p:spPr bwMode="auto">
              <a:xfrm>
                <a:off x="4551756" y="3528031"/>
                <a:ext cx="0" cy="257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61" name="Line 198"/>
              <p:cNvSpPr>
                <a:spLocks noChangeShapeType="1"/>
              </p:cNvSpPr>
              <p:nvPr/>
            </p:nvSpPr>
            <p:spPr bwMode="auto">
              <a:xfrm>
                <a:off x="4551756" y="3559489"/>
                <a:ext cx="0" cy="275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62" name="Line 386"/>
              <p:cNvSpPr>
                <a:spLocks noChangeShapeType="1"/>
              </p:cNvSpPr>
              <p:nvPr/>
            </p:nvSpPr>
            <p:spPr bwMode="auto">
              <a:xfrm>
                <a:off x="4504386" y="3518025"/>
                <a:ext cx="0" cy="2346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63" name="Line 41"/>
              <p:cNvSpPr>
                <a:spLocks noChangeShapeType="1"/>
              </p:cNvSpPr>
              <p:nvPr/>
            </p:nvSpPr>
            <p:spPr bwMode="auto">
              <a:xfrm>
                <a:off x="4533544" y="3819587"/>
                <a:ext cx="0" cy="31636"/>
              </a:xfrm>
              <a:prstGeom prst="line">
                <a:avLst/>
              </a:prstGeom>
              <a:noFill/>
              <a:ln w="6350">
                <a:solidFill>
                  <a:schemeClr val="tx1"/>
                </a:solidFill>
                <a:round/>
                <a:headEnd/>
                <a:tailEnd/>
              </a:ln>
            </p:spPr>
            <p:txBody>
              <a:bodyPr/>
              <a:lstStyle/>
              <a:p>
                <a:endParaRPr lang="ja-JP" altLang="en-US">
                  <a:solidFill>
                    <a:srgbClr val="000000"/>
                  </a:solidFill>
                </a:endParaRPr>
              </a:p>
            </p:txBody>
          </p:sp>
        </p:grpSp>
        <p:grpSp>
          <p:nvGrpSpPr>
            <p:cNvPr id="4" name="Group 3"/>
            <p:cNvGrpSpPr/>
            <p:nvPr/>
          </p:nvGrpSpPr>
          <p:grpSpPr>
            <a:xfrm>
              <a:off x="1473678" y="2286000"/>
              <a:ext cx="685800" cy="1676400"/>
              <a:chOff x="1473678" y="2286000"/>
              <a:chExt cx="685800" cy="1676400"/>
            </a:xfrm>
          </p:grpSpPr>
          <p:grpSp>
            <p:nvGrpSpPr>
              <p:cNvPr id="482" name="グループ化 866"/>
              <p:cNvGrpSpPr>
                <a:grpSpLocks/>
              </p:cNvGrpSpPr>
              <p:nvPr/>
            </p:nvGrpSpPr>
            <p:grpSpPr bwMode="auto">
              <a:xfrm>
                <a:off x="1473678" y="2286000"/>
                <a:ext cx="685800" cy="1675628"/>
                <a:chOff x="1204150" y="1721683"/>
                <a:chExt cx="991586" cy="2412000"/>
              </a:xfrm>
            </p:grpSpPr>
            <p:sp>
              <p:nvSpPr>
                <p:cNvPr id="487" name="Line 443"/>
                <p:cNvSpPr>
                  <a:spLocks noChangeShapeType="1"/>
                </p:cNvSpPr>
                <p:nvPr/>
              </p:nvSpPr>
              <p:spPr bwMode="auto">
                <a:xfrm>
                  <a:off x="1549050" y="2256016"/>
                  <a:ext cx="30292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88" name="Line 444"/>
                <p:cNvSpPr>
                  <a:spLocks noChangeShapeType="1"/>
                </p:cNvSpPr>
                <p:nvPr/>
              </p:nvSpPr>
              <p:spPr bwMode="auto">
                <a:xfrm flipV="1">
                  <a:off x="1643216" y="1900904"/>
                  <a:ext cx="1135" cy="1588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89" name="Line 445"/>
                <p:cNvSpPr>
                  <a:spLocks noChangeShapeType="1"/>
                </p:cNvSpPr>
                <p:nvPr/>
              </p:nvSpPr>
              <p:spPr bwMode="auto">
                <a:xfrm flipV="1">
                  <a:off x="1757805" y="1900904"/>
                  <a:ext cx="0" cy="4371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0" name="Line 446"/>
                <p:cNvSpPr>
                  <a:spLocks noChangeShapeType="1"/>
                </p:cNvSpPr>
                <p:nvPr/>
              </p:nvSpPr>
              <p:spPr bwMode="auto">
                <a:xfrm>
                  <a:off x="1567203" y="1838505"/>
                  <a:ext cx="0" cy="584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1" name="Line 447"/>
                <p:cNvSpPr>
                  <a:spLocks noChangeShapeType="1"/>
                </p:cNvSpPr>
                <p:nvPr/>
              </p:nvSpPr>
              <p:spPr bwMode="auto">
                <a:xfrm flipV="1">
                  <a:off x="1832684" y="1769333"/>
                  <a:ext cx="0" cy="9980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2" name="Line 448"/>
                <p:cNvSpPr>
                  <a:spLocks noChangeShapeType="1"/>
                </p:cNvSpPr>
                <p:nvPr/>
              </p:nvSpPr>
              <p:spPr bwMode="auto">
                <a:xfrm>
                  <a:off x="1629602" y="2027973"/>
                  <a:ext cx="1135" cy="5105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3" name="Line 449"/>
                <p:cNvSpPr>
                  <a:spLocks noChangeShapeType="1"/>
                </p:cNvSpPr>
                <p:nvPr/>
              </p:nvSpPr>
              <p:spPr bwMode="auto">
                <a:xfrm flipV="1">
                  <a:off x="1629602" y="1972381"/>
                  <a:ext cx="1135" cy="340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4" name="Line 450"/>
                <p:cNvSpPr>
                  <a:spLocks noChangeShapeType="1"/>
                </p:cNvSpPr>
                <p:nvPr/>
              </p:nvSpPr>
              <p:spPr bwMode="auto">
                <a:xfrm>
                  <a:off x="1639813" y="2030242"/>
                  <a:ext cx="1135" cy="4878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5" name="Line 451"/>
                <p:cNvSpPr>
                  <a:spLocks noChangeShapeType="1"/>
                </p:cNvSpPr>
                <p:nvPr/>
              </p:nvSpPr>
              <p:spPr bwMode="auto">
                <a:xfrm>
                  <a:off x="1672715" y="2038220"/>
                  <a:ext cx="0" cy="7144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6" name="Line 452"/>
                <p:cNvSpPr>
                  <a:spLocks noChangeShapeType="1"/>
                </p:cNvSpPr>
                <p:nvPr/>
              </p:nvSpPr>
              <p:spPr bwMode="auto">
                <a:xfrm>
                  <a:off x="1728307" y="2051799"/>
                  <a:ext cx="1135"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7" name="Line 453"/>
                <p:cNvSpPr>
                  <a:spLocks noChangeShapeType="1"/>
                </p:cNvSpPr>
                <p:nvPr/>
              </p:nvSpPr>
              <p:spPr bwMode="auto">
                <a:xfrm>
                  <a:off x="1760074" y="2058606"/>
                  <a:ext cx="0" cy="5789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8" name="Line 455"/>
                <p:cNvSpPr>
                  <a:spLocks noChangeShapeType="1"/>
                </p:cNvSpPr>
                <p:nvPr/>
              </p:nvSpPr>
              <p:spPr bwMode="auto">
                <a:xfrm flipV="1">
                  <a:off x="1771419" y="1972380"/>
                  <a:ext cx="0" cy="7094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99" name="Line 456"/>
                <p:cNvSpPr>
                  <a:spLocks noChangeShapeType="1"/>
                </p:cNvSpPr>
                <p:nvPr/>
              </p:nvSpPr>
              <p:spPr bwMode="auto">
                <a:xfrm>
                  <a:off x="1567203" y="1921326"/>
                  <a:ext cx="0" cy="7094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0" name="Line 457"/>
                <p:cNvSpPr>
                  <a:spLocks noChangeShapeType="1"/>
                </p:cNvSpPr>
                <p:nvPr/>
              </p:nvSpPr>
              <p:spPr bwMode="auto">
                <a:xfrm flipV="1">
                  <a:off x="1832684" y="1888460"/>
                  <a:ext cx="0" cy="7257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1" name="Line 458"/>
                <p:cNvSpPr>
                  <a:spLocks noChangeShapeType="1"/>
                </p:cNvSpPr>
                <p:nvPr/>
              </p:nvSpPr>
              <p:spPr bwMode="auto">
                <a:xfrm flipV="1">
                  <a:off x="1832684" y="1982060"/>
                  <a:ext cx="0" cy="720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2" name="Line 459"/>
                <p:cNvSpPr>
                  <a:spLocks noChangeShapeType="1"/>
                </p:cNvSpPr>
                <p:nvPr/>
              </p:nvSpPr>
              <p:spPr bwMode="auto">
                <a:xfrm>
                  <a:off x="1567203" y="2014359"/>
                  <a:ext cx="0" cy="6981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3" name="Line 460"/>
                <p:cNvSpPr>
                  <a:spLocks noChangeShapeType="1"/>
                </p:cNvSpPr>
                <p:nvPr/>
              </p:nvSpPr>
              <p:spPr bwMode="auto">
                <a:xfrm>
                  <a:off x="1567203" y="2107391"/>
                  <a:ext cx="1135" cy="6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4" name="Line 461"/>
                <p:cNvSpPr>
                  <a:spLocks noChangeShapeType="1"/>
                </p:cNvSpPr>
                <p:nvPr/>
              </p:nvSpPr>
              <p:spPr bwMode="auto">
                <a:xfrm flipV="1">
                  <a:off x="1771419" y="2114198"/>
                  <a:ext cx="0" cy="1932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5" name="Line 462"/>
                <p:cNvSpPr>
                  <a:spLocks noChangeShapeType="1"/>
                </p:cNvSpPr>
                <p:nvPr/>
              </p:nvSpPr>
              <p:spPr bwMode="auto">
                <a:xfrm>
                  <a:off x="1672715" y="2130119"/>
                  <a:ext cx="0" cy="6349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6" name="Line 463"/>
                <p:cNvSpPr>
                  <a:spLocks noChangeShapeType="1"/>
                </p:cNvSpPr>
                <p:nvPr/>
              </p:nvSpPr>
              <p:spPr bwMode="auto">
                <a:xfrm>
                  <a:off x="1728307" y="2144831"/>
                  <a:ext cx="1135" cy="5786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7" name="Line 464"/>
                <p:cNvSpPr>
                  <a:spLocks noChangeShapeType="1"/>
                </p:cNvSpPr>
                <p:nvPr/>
              </p:nvSpPr>
              <p:spPr bwMode="auto">
                <a:xfrm flipV="1">
                  <a:off x="1771419" y="2153907"/>
                  <a:ext cx="0" cy="5959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8" name="Line 465"/>
                <p:cNvSpPr>
                  <a:spLocks noChangeShapeType="1"/>
                </p:cNvSpPr>
                <p:nvPr/>
              </p:nvSpPr>
              <p:spPr bwMode="auto">
                <a:xfrm>
                  <a:off x="1728307" y="2225383"/>
                  <a:ext cx="1135" cy="1928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09" name="Line 466"/>
                <p:cNvSpPr>
                  <a:spLocks noChangeShapeType="1"/>
                </p:cNvSpPr>
                <p:nvPr/>
              </p:nvSpPr>
              <p:spPr bwMode="auto">
                <a:xfrm>
                  <a:off x="1671580" y="2215173"/>
                  <a:ext cx="1135" cy="2949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0" name="Line 467"/>
                <p:cNvSpPr>
                  <a:spLocks noChangeShapeType="1"/>
                </p:cNvSpPr>
                <p:nvPr/>
              </p:nvSpPr>
              <p:spPr bwMode="auto">
                <a:xfrm flipV="1">
                  <a:off x="1630737" y="2121005"/>
                  <a:ext cx="0" cy="652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1" name="Line 468"/>
                <p:cNvSpPr>
                  <a:spLocks noChangeShapeType="1"/>
                </p:cNvSpPr>
                <p:nvPr/>
              </p:nvSpPr>
              <p:spPr bwMode="auto">
                <a:xfrm flipV="1">
                  <a:off x="1629602" y="2208365"/>
                  <a:ext cx="1135"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2" name="Line 469"/>
                <p:cNvSpPr>
                  <a:spLocks noChangeShapeType="1"/>
                </p:cNvSpPr>
                <p:nvPr/>
              </p:nvSpPr>
              <p:spPr bwMode="auto">
                <a:xfrm>
                  <a:off x="1671580" y="2256016"/>
                  <a:ext cx="1135" cy="88494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3" name="Line 470"/>
                <p:cNvSpPr>
                  <a:spLocks noChangeShapeType="1"/>
                </p:cNvSpPr>
                <p:nvPr/>
              </p:nvSpPr>
              <p:spPr bwMode="auto">
                <a:xfrm>
                  <a:off x="1728307" y="2256016"/>
                  <a:ext cx="1135" cy="88494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4" name="Line 471"/>
                <p:cNvSpPr>
                  <a:spLocks noChangeShapeType="1"/>
                </p:cNvSpPr>
                <p:nvPr/>
              </p:nvSpPr>
              <p:spPr bwMode="auto">
                <a:xfrm flipV="1">
                  <a:off x="1771419" y="2232190"/>
                  <a:ext cx="0" cy="153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5" name="Line 472"/>
                <p:cNvSpPr>
                  <a:spLocks noChangeShapeType="1"/>
                </p:cNvSpPr>
                <p:nvPr/>
              </p:nvSpPr>
              <p:spPr bwMode="auto">
                <a:xfrm>
                  <a:off x="1646620" y="3314543"/>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6" name="Line 473"/>
                <p:cNvSpPr>
                  <a:spLocks noChangeShapeType="1"/>
                </p:cNvSpPr>
                <p:nvPr/>
              </p:nvSpPr>
              <p:spPr bwMode="auto">
                <a:xfrm>
                  <a:off x="1646620" y="3371270"/>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7" name="Line 474"/>
                <p:cNvSpPr>
                  <a:spLocks noChangeShapeType="1"/>
                </p:cNvSpPr>
                <p:nvPr/>
              </p:nvSpPr>
              <p:spPr bwMode="auto">
                <a:xfrm>
                  <a:off x="1646620" y="3484724"/>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8" name="Line 475"/>
                <p:cNvSpPr>
                  <a:spLocks noChangeShapeType="1"/>
                </p:cNvSpPr>
                <p:nvPr/>
              </p:nvSpPr>
              <p:spPr bwMode="auto">
                <a:xfrm>
                  <a:off x="1646620" y="3427997"/>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19" name="Line 476"/>
                <p:cNvSpPr>
                  <a:spLocks noChangeShapeType="1"/>
                </p:cNvSpPr>
                <p:nvPr/>
              </p:nvSpPr>
              <p:spPr bwMode="auto">
                <a:xfrm>
                  <a:off x="1646620" y="3541451"/>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0" name="Line 477"/>
                <p:cNvSpPr>
                  <a:spLocks noChangeShapeType="1"/>
                </p:cNvSpPr>
                <p:nvPr/>
              </p:nvSpPr>
              <p:spPr bwMode="auto">
                <a:xfrm>
                  <a:off x="1643216" y="3328158"/>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1" name="Line 478"/>
                <p:cNvSpPr>
                  <a:spLocks noChangeShapeType="1"/>
                </p:cNvSpPr>
                <p:nvPr/>
              </p:nvSpPr>
              <p:spPr bwMode="auto">
                <a:xfrm>
                  <a:off x="1643216" y="3384885"/>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2" name="Line 479"/>
                <p:cNvSpPr>
                  <a:spLocks noChangeShapeType="1"/>
                </p:cNvSpPr>
                <p:nvPr/>
              </p:nvSpPr>
              <p:spPr bwMode="auto">
                <a:xfrm>
                  <a:off x="1643216" y="3441612"/>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3" name="Line 480"/>
                <p:cNvSpPr>
                  <a:spLocks noChangeShapeType="1"/>
                </p:cNvSpPr>
                <p:nvPr/>
              </p:nvSpPr>
              <p:spPr bwMode="auto">
                <a:xfrm>
                  <a:off x="1643216" y="3498339"/>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4" name="Line 481"/>
                <p:cNvSpPr>
                  <a:spLocks noChangeShapeType="1"/>
                </p:cNvSpPr>
                <p:nvPr/>
              </p:nvSpPr>
              <p:spPr bwMode="auto">
                <a:xfrm>
                  <a:off x="1643216" y="3555066"/>
                  <a:ext cx="110050" cy="2836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5" name="Line 482"/>
                <p:cNvSpPr>
                  <a:spLocks noChangeShapeType="1"/>
                </p:cNvSpPr>
                <p:nvPr/>
              </p:nvSpPr>
              <p:spPr bwMode="auto">
                <a:xfrm>
                  <a:off x="1644351" y="3569815"/>
                  <a:ext cx="2042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6" name="Line 483"/>
                <p:cNvSpPr>
                  <a:spLocks noChangeShapeType="1"/>
                </p:cNvSpPr>
                <p:nvPr/>
              </p:nvSpPr>
              <p:spPr bwMode="auto">
                <a:xfrm>
                  <a:off x="1644351" y="3583430"/>
                  <a:ext cx="11005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7" name="Line 484"/>
                <p:cNvSpPr>
                  <a:spLocks noChangeShapeType="1"/>
                </p:cNvSpPr>
                <p:nvPr/>
              </p:nvSpPr>
              <p:spPr bwMode="auto">
                <a:xfrm>
                  <a:off x="1644351" y="3296390"/>
                  <a:ext cx="11515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8" name="Line 485"/>
                <p:cNvSpPr>
                  <a:spLocks noChangeShapeType="1"/>
                </p:cNvSpPr>
                <p:nvPr/>
              </p:nvSpPr>
              <p:spPr bwMode="auto">
                <a:xfrm>
                  <a:off x="1644351" y="3282776"/>
                  <a:ext cx="11005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29" name="Line 486"/>
                <p:cNvSpPr>
                  <a:spLocks noChangeShapeType="1"/>
                </p:cNvSpPr>
                <p:nvPr/>
              </p:nvSpPr>
              <p:spPr bwMode="auto">
                <a:xfrm>
                  <a:off x="1689733" y="3297561"/>
                  <a:ext cx="0" cy="2832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0" name="Line 487"/>
                <p:cNvSpPr>
                  <a:spLocks noChangeShapeType="1"/>
                </p:cNvSpPr>
                <p:nvPr/>
              </p:nvSpPr>
              <p:spPr bwMode="auto">
                <a:xfrm>
                  <a:off x="1711289" y="3295860"/>
                  <a:ext cx="0" cy="3570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1" name="Line 488"/>
                <p:cNvSpPr>
                  <a:spLocks noChangeShapeType="1"/>
                </p:cNvSpPr>
                <p:nvPr/>
              </p:nvSpPr>
              <p:spPr bwMode="auto">
                <a:xfrm>
                  <a:off x="1735114" y="3351983"/>
                  <a:ext cx="1135"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2" name="Line 489"/>
                <p:cNvSpPr>
                  <a:spLocks noChangeShapeType="1"/>
                </p:cNvSpPr>
                <p:nvPr/>
              </p:nvSpPr>
              <p:spPr bwMode="auto">
                <a:xfrm>
                  <a:off x="1711289" y="3346914"/>
                  <a:ext cx="0" cy="4024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3" name="Line 490"/>
                <p:cNvSpPr>
                  <a:spLocks noChangeShapeType="1"/>
                </p:cNvSpPr>
                <p:nvPr/>
              </p:nvSpPr>
              <p:spPr bwMode="auto">
                <a:xfrm>
                  <a:off x="1689733" y="3341809"/>
                  <a:ext cx="0" cy="4080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4" name="Line 491"/>
                <p:cNvSpPr>
                  <a:spLocks noChangeShapeType="1"/>
                </p:cNvSpPr>
                <p:nvPr/>
              </p:nvSpPr>
              <p:spPr bwMode="auto">
                <a:xfrm>
                  <a:off x="1665908" y="3333300"/>
                  <a:ext cx="0" cy="425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5" name="Line 492"/>
                <p:cNvSpPr>
                  <a:spLocks noChangeShapeType="1"/>
                </p:cNvSpPr>
                <p:nvPr/>
              </p:nvSpPr>
              <p:spPr bwMode="auto">
                <a:xfrm>
                  <a:off x="1665908" y="3389460"/>
                  <a:ext cx="0" cy="430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6" name="Line 493"/>
                <p:cNvSpPr>
                  <a:spLocks noChangeShapeType="1"/>
                </p:cNvSpPr>
                <p:nvPr/>
              </p:nvSpPr>
              <p:spPr bwMode="auto">
                <a:xfrm>
                  <a:off x="1689733" y="3396267"/>
                  <a:ext cx="0" cy="4307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7" name="Line 494"/>
                <p:cNvSpPr>
                  <a:spLocks noChangeShapeType="1"/>
                </p:cNvSpPr>
                <p:nvPr/>
              </p:nvSpPr>
              <p:spPr bwMode="auto">
                <a:xfrm>
                  <a:off x="1711289" y="3403073"/>
                  <a:ext cx="0" cy="4194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8" name="Line 495"/>
                <p:cNvSpPr>
                  <a:spLocks noChangeShapeType="1"/>
                </p:cNvSpPr>
                <p:nvPr/>
              </p:nvSpPr>
              <p:spPr bwMode="auto">
                <a:xfrm>
                  <a:off x="1735114" y="3408710"/>
                  <a:ext cx="1135"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39" name="Line 496"/>
                <p:cNvSpPr>
                  <a:spLocks noChangeShapeType="1"/>
                </p:cNvSpPr>
                <p:nvPr/>
              </p:nvSpPr>
              <p:spPr bwMode="auto">
                <a:xfrm>
                  <a:off x="1735114" y="3465438"/>
                  <a:ext cx="1135"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0" name="Line 497"/>
                <p:cNvSpPr>
                  <a:spLocks noChangeShapeType="1"/>
                </p:cNvSpPr>
                <p:nvPr/>
              </p:nvSpPr>
              <p:spPr bwMode="auto">
                <a:xfrm>
                  <a:off x="1711289" y="3459233"/>
                  <a:ext cx="0" cy="4137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1" name="Line 498"/>
                <p:cNvSpPr>
                  <a:spLocks noChangeShapeType="1"/>
                </p:cNvSpPr>
                <p:nvPr/>
              </p:nvSpPr>
              <p:spPr bwMode="auto">
                <a:xfrm>
                  <a:off x="1689733" y="3452426"/>
                  <a:ext cx="0" cy="4364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2" name="Line 499"/>
                <p:cNvSpPr>
                  <a:spLocks noChangeShapeType="1"/>
                </p:cNvSpPr>
                <p:nvPr/>
              </p:nvSpPr>
              <p:spPr bwMode="auto">
                <a:xfrm>
                  <a:off x="1665908" y="3447321"/>
                  <a:ext cx="0" cy="4194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3" name="Line 500"/>
                <p:cNvSpPr>
                  <a:spLocks noChangeShapeType="1"/>
                </p:cNvSpPr>
                <p:nvPr/>
              </p:nvSpPr>
              <p:spPr bwMode="auto">
                <a:xfrm>
                  <a:off x="1665908" y="3503481"/>
                  <a:ext cx="0" cy="425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4" name="Line 501"/>
                <p:cNvSpPr>
                  <a:spLocks noChangeShapeType="1"/>
                </p:cNvSpPr>
                <p:nvPr/>
              </p:nvSpPr>
              <p:spPr bwMode="auto">
                <a:xfrm>
                  <a:off x="1689733" y="3508587"/>
                  <a:ext cx="0" cy="4421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5" name="Line 502"/>
                <p:cNvSpPr>
                  <a:spLocks noChangeShapeType="1"/>
                </p:cNvSpPr>
                <p:nvPr/>
              </p:nvSpPr>
              <p:spPr bwMode="auto">
                <a:xfrm>
                  <a:off x="1711289" y="3515393"/>
                  <a:ext cx="0" cy="4194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6" name="Line 503"/>
                <p:cNvSpPr>
                  <a:spLocks noChangeShapeType="1"/>
                </p:cNvSpPr>
                <p:nvPr/>
              </p:nvSpPr>
              <p:spPr bwMode="auto">
                <a:xfrm>
                  <a:off x="1735114" y="3522165"/>
                  <a:ext cx="1135"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7" name="Line 504"/>
                <p:cNvSpPr>
                  <a:spLocks noChangeShapeType="1"/>
                </p:cNvSpPr>
                <p:nvPr/>
              </p:nvSpPr>
              <p:spPr bwMode="auto">
                <a:xfrm>
                  <a:off x="1665908" y="3557939"/>
                  <a:ext cx="0" cy="22063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8" name="Line 505"/>
                <p:cNvSpPr>
                  <a:spLocks noChangeShapeType="1"/>
                </p:cNvSpPr>
                <p:nvPr/>
              </p:nvSpPr>
              <p:spPr bwMode="auto">
                <a:xfrm>
                  <a:off x="1688598" y="3567546"/>
                  <a:ext cx="1135" cy="28136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49" name="Line 506"/>
                <p:cNvSpPr>
                  <a:spLocks noChangeShapeType="1"/>
                </p:cNvSpPr>
                <p:nvPr/>
              </p:nvSpPr>
              <p:spPr bwMode="auto">
                <a:xfrm>
                  <a:off x="1710154" y="3572084"/>
                  <a:ext cx="1135" cy="27682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0" name="Line 507"/>
                <p:cNvSpPr>
                  <a:spLocks noChangeShapeType="1"/>
                </p:cNvSpPr>
                <p:nvPr/>
              </p:nvSpPr>
              <p:spPr bwMode="auto">
                <a:xfrm>
                  <a:off x="1735114" y="3578892"/>
                  <a:ext cx="1135" cy="1996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1" name="Line 508"/>
                <p:cNvSpPr>
                  <a:spLocks noChangeShapeType="1"/>
                </p:cNvSpPr>
                <p:nvPr/>
              </p:nvSpPr>
              <p:spPr bwMode="auto">
                <a:xfrm flipV="1">
                  <a:off x="1965425" y="1742103"/>
                  <a:ext cx="0" cy="51735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2" name="Line 509"/>
                <p:cNvSpPr>
                  <a:spLocks noChangeShapeType="1"/>
                </p:cNvSpPr>
                <p:nvPr/>
              </p:nvSpPr>
              <p:spPr bwMode="auto">
                <a:xfrm>
                  <a:off x="2001731" y="1721683"/>
                  <a:ext cx="0" cy="72833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3" name="Line 510"/>
                <p:cNvSpPr>
                  <a:spLocks noChangeShapeType="1"/>
                </p:cNvSpPr>
                <p:nvPr/>
              </p:nvSpPr>
              <p:spPr bwMode="auto">
                <a:xfrm>
                  <a:off x="1947272" y="2326358"/>
                  <a:ext cx="1135" cy="1418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4" name="Line 511"/>
                <p:cNvSpPr>
                  <a:spLocks noChangeShapeType="1"/>
                </p:cNvSpPr>
                <p:nvPr/>
              </p:nvSpPr>
              <p:spPr bwMode="auto">
                <a:xfrm flipV="1">
                  <a:off x="1930254" y="2326358"/>
                  <a:ext cx="1135" cy="1236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5" name="Line 512"/>
                <p:cNvSpPr>
                  <a:spLocks noChangeShapeType="1"/>
                </p:cNvSpPr>
                <p:nvPr/>
              </p:nvSpPr>
              <p:spPr bwMode="auto">
                <a:xfrm flipV="1">
                  <a:off x="1982443" y="2450022"/>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6" name="Line 513"/>
                <p:cNvSpPr>
                  <a:spLocks noChangeShapeType="1"/>
                </p:cNvSpPr>
                <p:nvPr/>
              </p:nvSpPr>
              <p:spPr bwMode="auto">
                <a:xfrm>
                  <a:off x="1947272" y="2291187"/>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7" name="Line 514"/>
                <p:cNvSpPr>
                  <a:spLocks noChangeShapeType="1"/>
                </p:cNvSpPr>
                <p:nvPr/>
              </p:nvSpPr>
              <p:spPr bwMode="auto">
                <a:xfrm flipV="1">
                  <a:off x="1779361" y="2256016"/>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8" name="Line 515"/>
                <p:cNvSpPr>
                  <a:spLocks noChangeShapeType="1"/>
                </p:cNvSpPr>
                <p:nvPr/>
              </p:nvSpPr>
              <p:spPr bwMode="auto">
                <a:xfrm flipV="1">
                  <a:off x="1965425" y="1723916"/>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59" name="Line 516"/>
                <p:cNvSpPr>
                  <a:spLocks noChangeShapeType="1"/>
                </p:cNvSpPr>
                <p:nvPr/>
              </p:nvSpPr>
              <p:spPr bwMode="auto">
                <a:xfrm flipV="1">
                  <a:off x="1435596" y="1742068"/>
                  <a:ext cx="0" cy="51568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0" name="Line 517"/>
                <p:cNvSpPr>
                  <a:spLocks noChangeShapeType="1"/>
                </p:cNvSpPr>
                <p:nvPr/>
              </p:nvSpPr>
              <p:spPr bwMode="auto">
                <a:xfrm>
                  <a:off x="1400426" y="1721683"/>
                  <a:ext cx="0" cy="72947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1" name="Line 518"/>
                <p:cNvSpPr>
                  <a:spLocks noChangeShapeType="1"/>
                </p:cNvSpPr>
                <p:nvPr/>
              </p:nvSpPr>
              <p:spPr bwMode="auto">
                <a:xfrm flipV="1">
                  <a:off x="1452614" y="2326358"/>
                  <a:ext cx="1135" cy="1418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2" name="Line 519"/>
                <p:cNvSpPr>
                  <a:spLocks noChangeShapeType="1"/>
                </p:cNvSpPr>
                <p:nvPr/>
              </p:nvSpPr>
              <p:spPr bwMode="auto">
                <a:xfrm flipV="1">
                  <a:off x="1469632" y="2326358"/>
                  <a:ext cx="1135" cy="1236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3" name="Line 520"/>
                <p:cNvSpPr>
                  <a:spLocks noChangeShapeType="1"/>
                </p:cNvSpPr>
                <p:nvPr/>
              </p:nvSpPr>
              <p:spPr bwMode="auto">
                <a:xfrm>
                  <a:off x="1399291" y="2450022"/>
                  <a:ext cx="17018"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4" name="Line 521"/>
                <p:cNvSpPr>
                  <a:spLocks noChangeShapeType="1"/>
                </p:cNvSpPr>
                <p:nvPr/>
              </p:nvSpPr>
              <p:spPr bwMode="auto">
                <a:xfrm flipV="1">
                  <a:off x="1620525" y="2256016"/>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5" name="Line 522"/>
                <p:cNvSpPr>
                  <a:spLocks noChangeShapeType="1"/>
                </p:cNvSpPr>
                <p:nvPr/>
              </p:nvSpPr>
              <p:spPr bwMode="auto">
                <a:xfrm flipV="1">
                  <a:off x="1452614" y="2291187"/>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6" name="Line 523"/>
                <p:cNvSpPr>
                  <a:spLocks noChangeShapeType="1"/>
                </p:cNvSpPr>
                <p:nvPr/>
              </p:nvSpPr>
              <p:spPr bwMode="auto">
                <a:xfrm flipH="1" flipV="1">
                  <a:off x="1416309" y="1723916"/>
                  <a:ext cx="21556" cy="215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7" name="Line 524"/>
                <p:cNvSpPr>
                  <a:spLocks noChangeShapeType="1"/>
                </p:cNvSpPr>
                <p:nvPr/>
              </p:nvSpPr>
              <p:spPr bwMode="auto">
                <a:xfrm flipV="1">
                  <a:off x="1807157" y="2327528"/>
                  <a:ext cx="0" cy="136254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8" name="Line 525"/>
                <p:cNvSpPr>
                  <a:spLocks noChangeShapeType="1"/>
                </p:cNvSpPr>
                <p:nvPr/>
              </p:nvSpPr>
              <p:spPr bwMode="auto">
                <a:xfrm flipV="1">
                  <a:off x="1593297" y="2325827"/>
                  <a:ext cx="0" cy="136425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69" name="Line 526"/>
                <p:cNvSpPr>
                  <a:spLocks noChangeShapeType="1"/>
                </p:cNvSpPr>
                <p:nvPr/>
              </p:nvSpPr>
              <p:spPr bwMode="auto">
                <a:xfrm>
                  <a:off x="1982443" y="2468175"/>
                  <a:ext cx="1135" cy="12752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0" name="Line 527"/>
                <p:cNvSpPr>
                  <a:spLocks noChangeShapeType="1"/>
                </p:cNvSpPr>
                <p:nvPr/>
              </p:nvSpPr>
              <p:spPr bwMode="auto">
                <a:xfrm flipV="1">
                  <a:off x="1416309" y="2468175"/>
                  <a:ext cx="1135" cy="127522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1" name="Line 528"/>
                <p:cNvSpPr>
                  <a:spLocks noChangeShapeType="1"/>
                </p:cNvSpPr>
                <p:nvPr/>
              </p:nvSpPr>
              <p:spPr bwMode="auto">
                <a:xfrm>
                  <a:off x="1584220" y="3690077"/>
                  <a:ext cx="5332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2" name="Line 529"/>
                <p:cNvSpPr>
                  <a:spLocks noChangeShapeType="1"/>
                </p:cNvSpPr>
                <p:nvPr/>
              </p:nvSpPr>
              <p:spPr bwMode="auto">
                <a:xfrm>
                  <a:off x="1811695" y="3687277"/>
                  <a:ext cx="0" cy="1956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3" name="Line 530"/>
                <p:cNvSpPr>
                  <a:spLocks noChangeShapeType="1"/>
                </p:cNvSpPr>
                <p:nvPr/>
              </p:nvSpPr>
              <p:spPr bwMode="auto">
                <a:xfrm>
                  <a:off x="2070937" y="3743400"/>
                  <a:ext cx="1135" cy="14068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4" name="Line 531"/>
                <p:cNvSpPr>
                  <a:spLocks noChangeShapeType="1"/>
                </p:cNvSpPr>
                <p:nvPr/>
              </p:nvSpPr>
              <p:spPr bwMode="auto">
                <a:xfrm>
                  <a:off x="2018748" y="3884083"/>
                  <a:ext cx="52189"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5" name="Line 532"/>
                <p:cNvSpPr>
                  <a:spLocks noChangeShapeType="1"/>
                </p:cNvSpPr>
                <p:nvPr/>
              </p:nvSpPr>
              <p:spPr bwMode="auto">
                <a:xfrm flipV="1">
                  <a:off x="1841760" y="3882985"/>
                  <a:ext cx="0" cy="14178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6" name="Line 533"/>
                <p:cNvSpPr>
                  <a:spLocks noChangeShapeType="1"/>
                </p:cNvSpPr>
                <p:nvPr/>
              </p:nvSpPr>
              <p:spPr bwMode="auto">
                <a:xfrm>
                  <a:off x="1824743" y="4010621"/>
                  <a:ext cx="0" cy="1414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7" name="Line 534"/>
                <p:cNvSpPr>
                  <a:spLocks noChangeShapeType="1"/>
                </p:cNvSpPr>
                <p:nvPr/>
              </p:nvSpPr>
              <p:spPr bwMode="auto">
                <a:xfrm>
                  <a:off x="2018748" y="3884083"/>
                  <a:ext cx="1135" cy="12480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8" name="Line 535"/>
                <p:cNvSpPr>
                  <a:spLocks noChangeShapeType="1"/>
                </p:cNvSpPr>
                <p:nvPr/>
              </p:nvSpPr>
              <p:spPr bwMode="auto">
                <a:xfrm flipH="1">
                  <a:off x="2000596" y="4008883"/>
                  <a:ext cx="18153"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79" name="Line 538"/>
                <p:cNvSpPr>
                  <a:spLocks noChangeShapeType="1"/>
                </p:cNvSpPr>
                <p:nvPr/>
              </p:nvSpPr>
              <p:spPr bwMode="auto">
                <a:xfrm flipV="1">
                  <a:off x="1588192" y="3687276"/>
                  <a:ext cx="0" cy="1956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0" name="Line 539"/>
                <p:cNvSpPr>
                  <a:spLocks noChangeShapeType="1"/>
                </p:cNvSpPr>
                <p:nvPr/>
              </p:nvSpPr>
              <p:spPr bwMode="auto">
                <a:xfrm>
                  <a:off x="1327815" y="3743400"/>
                  <a:ext cx="1135" cy="14068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1" name="Line 540"/>
                <p:cNvSpPr>
                  <a:spLocks noChangeShapeType="1"/>
                </p:cNvSpPr>
                <p:nvPr/>
              </p:nvSpPr>
              <p:spPr bwMode="auto">
                <a:xfrm flipV="1">
                  <a:off x="1558126" y="3919254"/>
                  <a:ext cx="1135" cy="1055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2" name="Line 541"/>
                <p:cNvSpPr>
                  <a:spLocks noChangeShapeType="1"/>
                </p:cNvSpPr>
                <p:nvPr/>
              </p:nvSpPr>
              <p:spPr bwMode="auto">
                <a:xfrm>
                  <a:off x="1577414" y="4008918"/>
                  <a:ext cx="0" cy="1584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3" name="Line 542"/>
                <p:cNvSpPr>
                  <a:spLocks noChangeShapeType="1"/>
                </p:cNvSpPr>
                <p:nvPr/>
              </p:nvSpPr>
              <p:spPr bwMode="auto">
                <a:xfrm>
                  <a:off x="1381138" y="3884083"/>
                  <a:ext cx="1135" cy="12480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4" name="Line 543"/>
                <p:cNvSpPr>
                  <a:spLocks noChangeShapeType="1"/>
                </p:cNvSpPr>
                <p:nvPr/>
              </p:nvSpPr>
              <p:spPr bwMode="auto">
                <a:xfrm>
                  <a:off x="1381138" y="4008883"/>
                  <a:ext cx="18153"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5" name="Line 544"/>
                <p:cNvSpPr>
                  <a:spLocks noChangeShapeType="1"/>
                </p:cNvSpPr>
                <p:nvPr/>
              </p:nvSpPr>
              <p:spPr bwMode="auto">
                <a:xfrm flipV="1">
                  <a:off x="1558126" y="3882949"/>
                  <a:ext cx="1135"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6" name="Line 545"/>
                <p:cNvSpPr>
                  <a:spLocks noChangeShapeType="1"/>
                </p:cNvSpPr>
                <p:nvPr/>
              </p:nvSpPr>
              <p:spPr bwMode="auto">
                <a:xfrm>
                  <a:off x="1327815" y="3884083"/>
                  <a:ext cx="5332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7" name="Line 548"/>
                <p:cNvSpPr>
                  <a:spLocks noChangeShapeType="1"/>
                </p:cNvSpPr>
                <p:nvPr/>
              </p:nvSpPr>
              <p:spPr bwMode="auto">
                <a:xfrm>
                  <a:off x="1929119" y="2433005"/>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8" name="Line 549"/>
                <p:cNvSpPr>
                  <a:spLocks noChangeShapeType="1"/>
                </p:cNvSpPr>
                <p:nvPr/>
              </p:nvSpPr>
              <p:spPr bwMode="auto">
                <a:xfrm>
                  <a:off x="1929119" y="2468175"/>
                  <a:ext cx="5332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89" name="Line 550"/>
                <p:cNvSpPr>
                  <a:spLocks noChangeShapeType="1"/>
                </p:cNvSpPr>
                <p:nvPr/>
              </p:nvSpPr>
              <p:spPr bwMode="auto">
                <a:xfrm flipV="1">
                  <a:off x="1805455" y="2308205"/>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0" name="Line 551"/>
                <p:cNvSpPr>
                  <a:spLocks noChangeShapeType="1"/>
                </p:cNvSpPr>
                <p:nvPr/>
              </p:nvSpPr>
              <p:spPr bwMode="auto">
                <a:xfrm flipV="1">
                  <a:off x="1930254" y="2308205"/>
                  <a:ext cx="1135" cy="8962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1" name="Line 552"/>
                <p:cNvSpPr>
                  <a:spLocks noChangeShapeType="1"/>
                </p:cNvSpPr>
                <p:nvPr/>
              </p:nvSpPr>
              <p:spPr bwMode="auto">
                <a:xfrm>
                  <a:off x="1469632" y="2433005"/>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2" name="Line 553"/>
                <p:cNvSpPr>
                  <a:spLocks noChangeShapeType="1"/>
                </p:cNvSpPr>
                <p:nvPr/>
              </p:nvSpPr>
              <p:spPr bwMode="auto">
                <a:xfrm>
                  <a:off x="1416309" y="2468175"/>
                  <a:ext cx="5332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3" name="Line 554"/>
                <p:cNvSpPr>
                  <a:spLocks noChangeShapeType="1"/>
                </p:cNvSpPr>
                <p:nvPr/>
              </p:nvSpPr>
              <p:spPr bwMode="auto">
                <a:xfrm flipV="1">
                  <a:off x="1469632" y="2308205"/>
                  <a:ext cx="1135" cy="8962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4" name="Line 555"/>
                <p:cNvSpPr>
                  <a:spLocks noChangeShapeType="1"/>
                </p:cNvSpPr>
                <p:nvPr/>
              </p:nvSpPr>
              <p:spPr bwMode="auto">
                <a:xfrm flipH="1" flipV="1">
                  <a:off x="1576279" y="2308205"/>
                  <a:ext cx="17018"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5" name="Line 556"/>
                <p:cNvSpPr>
                  <a:spLocks noChangeShapeType="1"/>
                </p:cNvSpPr>
                <p:nvPr/>
              </p:nvSpPr>
              <p:spPr bwMode="auto">
                <a:xfrm flipH="1" flipV="1">
                  <a:off x="1599537" y="2291790"/>
                  <a:ext cx="0" cy="3352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6" name="Line 557"/>
                <p:cNvSpPr>
                  <a:spLocks noChangeShapeType="1"/>
                </p:cNvSpPr>
                <p:nvPr/>
              </p:nvSpPr>
              <p:spPr bwMode="auto">
                <a:xfrm>
                  <a:off x="1799783" y="2291790"/>
                  <a:ext cx="0" cy="3352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7" name="Line 558"/>
                <p:cNvSpPr>
                  <a:spLocks noChangeShapeType="1"/>
                </p:cNvSpPr>
                <p:nvPr/>
              </p:nvSpPr>
              <p:spPr bwMode="auto">
                <a:xfrm>
                  <a:off x="1728307" y="1972381"/>
                  <a:ext cx="1135" cy="5786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8" name="Line 559"/>
                <p:cNvSpPr>
                  <a:spLocks noChangeShapeType="1"/>
                </p:cNvSpPr>
                <p:nvPr/>
              </p:nvSpPr>
              <p:spPr bwMode="auto">
                <a:xfrm>
                  <a:off x="1672715" y="1971850"/>
                  <a:ext cx="0" cy="447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599" name="Freeform 560"/>
                <p:cNvSpPr>
                  <a:spLocks/>
                </p:cNvSpPr>
                <p:nvPr/>
              </p:nvSpPr>
              <p:spPr bwMode="auto">
                <a:xfrm>
                  <a:off x="1633006" y="2982123"/>
                  <a:ext cx="13614" cy="13615"/>
                </a:xfrm>
                <a:custGeom>
                  <a:avLst/>
                  <a:gdLst>
                    <a:gd name="T0" fmla="*/ 37 w 37"/>
                    <a:gd name="T1" fmla="*/ 37 h 37"/>
                    <a:gd name="T2" fmla="*/ 37 w 37"/>
                    <a:gd name="T3" fmla="*/ 32 h 37"/>
                    <a:gd name="T4" fmla="*/ 36 w 37"/>
                    <a:gd name="T5" fmla="*/ 26 h 37"/>
                    <a:gd name="T6" fmla="*/ 34 w 37"/>
                    <a:gd name="T7" fmla="*/ 21 h 37"/>
                    <a:gd name="T8" fmla="*/ 32 w 37"/>
                    <a:gd name="T9" fmla="*/ 17 h 37"/>
                    <a:gd name="T10" fmla="*/ 29 w 37"/>
                    <a:gd name="T11" fmla="*/ 12 h 37"/>
                    <a:gd name="T12" fmla="*/ 24 w 37"/>
                    <a:gd name="T13" fmla="*/ 8 h 37"/>
                    <a:gd name="T14" fmla="*/ 20 w 37"/>
                    <a:gd name="T15" fmla="*/ 5 h 37"/>
                    <a:gd name="T16" fmla="*/ 16 w 37"/>
                    <a:gd name="T17" fmla="*/ 3 h 37"/>
                    <a:gd name="T18" fmla="*/ 11 w 37"/>
                    <a:gd name="T19" fmla="*/ 1 h 37"/>
                    <a:gd name="T20" fmla="*/ 5 w 37"/>
                    <a:gd name="T21" fmla="*/ 0 h 37"/>
                    <a:gd name="T22" fmla="*/ 0 w 37"/>
                    <a:gd name="T23" fmla="*/ 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37" y="37"/>
                      </a:moveTo>
                      <a:lnTo>
                        <a:pt x="37" y="32"/>
                      </a:lnTo>
                      <a:lnTo>
                        <a:pt x="36" y="26"/>
                      </a:lnTo>
                      <a:lnTo>
                        <a:pt x="34" y="21"/>
                      </a:lnTo>
                      <a:lnTo>
                        <a:pt x="32" y="17"/>
                      </a:lnTo>
                      <a:lnTo>
                        <a:pt x="29" y="12"/>
                      </a:lnTo>
                      <a:lnTo>
                        <a:pt x="24" y="8"/>
                      </a:lnTo>
                      <a:lnTo>
                        <a:pt x="20" y="5"/>
                      </a:lnTo>
                      <a:lnTo>
                        <a:pt x="16" y="3"/>
                      </a:lnTo>
                      <a:lnTo>
                        <a:pt x="11" y="1"/>
                      </a:lnTo>
                      <a:lnTo>
                        <a:pt x="5" y="0"/>
                      </a:lnTo>
                      <a:lnTo>
                        <a:pt x="0"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00" name="Freeform 561"/>
                <p:cNvSpPr>
                  <a:spLocks/>
                </p:cNvSpPr>
                <p:nvPr/>
              </p:nvSpPr>
              <p:spPr bwMode="auto">
                <a:xfrm>
                  <a:off x="1753267" y="2982123"/>
                  <a:ext cx="13614" cy="13615"/>
                </a:xfrm>
                <a:custGeom>
                  <a:avLst/>
                  <a:gdLst>
                    <a:gd name="T0" fmla="*/ 37 w 37"/>
                    <a:gd name="T1" fmla="*/ 0 h 37"/>
                    <a:gd name="T2" fmla="*/ 32 w 37"/>
                    <a:gd name="T3" fmla="*/ 0 h 37"/>
                    <a:gd name="T4" fmla="*/ 26 w 37"/>
                    <a:gd name="T5" fmla="*/ 1 h 37"/>
                    <a:gd name="T6" fmla="*/ 21 w 37"/>
                    <a:gd name="T7" fmla="*/ 3 h 37"/>
                    <a:gd name="T8" fmla="*/ 17 w 37"/>
                    <a:gd name="T9" fmla="*/ 5 h 37"/>
                    <a:gd name="T10" fmla="*/ 13 w 37"/>
                    <a:gd name="T11" fmla="*/ 8 h 37"/>
                    <a:gd name="T12" fmla="*/ 8 w 37"/>
                    <a:gd name="T13" fmla="*/ 12 h 37"/>
                    <a:gd name="T14" fmla="*/ 5 w 37"/>
                    <a:gd name="T15" fmla="*/ 17 h 37"/>
                    <a:gd name="T16" fmla="*/ 3 w 37"/>
                    <a:gd name="T17" fmla="*/ 21 h 37"/>
                    <a:gd name="T18" fmla="*/ 1 w 37"/>
                    <a:gd name="T19" fmla="*/ 26 h 37"/>
                    <a:gd name="T20" fmla="*/ 0 w 37"/>
                    <a:gd name="T21" fmla="*/ 32 h 37"/>
                    <a:gd name="T22" fmla="*/ 0 w 37"/>
                    <a:gd name="T23" fmla="*/ 37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37" y="0"/>
                      </a:moveTo>
                      <a:lnTo>
                        <a:pt x="32" y="0"/>
                      </a:lnTo>
                      <a:lnTo>
                        <a:pt x="26" y="1"/>
                      </a:lnTo>
                      <a:lnTo>
                        <a:pt x="21" y="3"/>
                      </a:lnTo>
                      <a:lnTo>
                        <a:pt x="17" y="5"/>
                      </a:lnTo>
                      <a:lnTo>
                        <a:pt x="13" y="8"/>
                      </a:lnTo>
                      <a:lnTo>
                        <a:pt x="8" y="12"/>
                      </a:lnTo>
                      <a:lnTo>
                        <a:pt x="5" y="17"/>
                      </a:lnTo>
                      <a:lnTo>
                        <a:pt x="3" y="21"/>
                      </a:lnTo>
                      <a:lnTo>
                        <a:pt x="1" y="26"/>
                      </a:lnTo>
                      <a:lnTo>
                        <a:pt x="0" y="32"/>
                      </a:lnTo>
                      <a:lnTo>
                        <a:pt x="0" y="3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01" name="Line 562"/>
                <p:cNvSpPr>
                  <a:spLocks noChangeShapeType="1"/>
                </p:cNvSpPr>
                <p:nvPr/>
              </p:nvSpPr>
              <p:spPr bwMode="auto">
                <a:xfrm flipV="1">
                  <a:off x="1598970" y="2715505"/>
                  <a:ext cx="0" cy="26551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2" name="Line 563"/>
                <p:cNvSpPr>
                  <a:spLocks noChangeShapeType="1"/>
                </p:cNvSpPr>
                <p:nvPr/>
              </p:nvSpPr>
              <p:spPr bwMode="auto">
                <a:xfrm>
                  <a:off x="1800350" y="2715505"/>
                  <a:ext cx="0" cy="26722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3" name="Line 564"/>
                <p:cNvSpPr>
                  <a:spLocks noChangeShapeType="1"/>
                </p:cNvSpPr>
                <p:nvPr/>
              </p:nvSpPr>
              <p:spPr bwMode="auto">
                <a:xfrm>
                  <a:off x="1629602" y="3229453"/>
                  <a:ext cx="1021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4" name="Line 565"/>
                <p:cNvSpPr>
                  <a:spLocks noChangeShapeType="1"/>
                </p:cNvSpPr>
                <p:nvPr/>
              </p:nvSpPr>
              <p:spPr bwMode="auto">
                <a:xfrm flipH="1">
                  <a:off x="1760074" y="3247606"/>
                  <a:ext cx="4197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5" name="Line 566"/>
                <p:cNvSpPr>
                  <a:spLocks noChangeShapeType="1"/>
                </p:cNvSpPr>
                <p:nvPr/>
              </p:nvSpPr>
              <p:spPr bwMode="auto">
                <a:xfrm>
                  <a:off x="1626765" y="3142094"/>
                  <a:ext cx="14635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6" name="Line 567"/>
                <p:cNvSpPr>
                  <a:spLocks noChangeShapeType="1"/>
                </p:cNvSpPr>
                <p:nvPr/>
              </p:nvSpPr>
              <p:spPr bwMode="auto">
                <a:xfrm>
                  <a:off x="1771419" y="3142697"/>
                  <a:ext cx="0" cy="867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7" name="Line 568"/>
                <p:cNvSpPr>
                  <a:spLocks noChangeShapeType="1"/>
                </p:cNvSpPr>
                <p:nvPr/>
              </p:nvSpPr>
              <p:spPr bwMode="auto">
                <a:xfrm>
                  <a:off x="1800350" y="3070616"/>
                  <a:ext cx="0" cy="17929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8" name="Line 569"/>
                <p:cNvSpPr>
                  <a:spLocks noChangeShapeType="1"/>
                </p:cNvSpPr>
                <p:nvPr/>
              </p:nvSpPr>
              <p:spPr bwMode="auto">
                <a:xfrm>
                  <a:off x="1770284" y="3229453"/>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09" name="Line 570"/>
                <p:cNvSpPr>
                  <a:spLocks noChangeShapeType="1"/>
                </p:cNvSpPr>
                <p:nvPr/>
              </p:nvSpPr>
              <p:spPr bwMode="auto">
                <a:xfrm>
                  <a:off x="1766881" y="3070617"/>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0" name="Line 571"/>
                <p:cNvSpPr>
                  <a:spLocks noChangeShapeType="1"/>
                </p:cNvSpPr>
                <p:nvPr/>
              </p:nvSpPr>
              <p:spPr bwMode="auto">
                <a:xfrm>
                  <a:off x="1766881" y="2982123"/>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1" name="Line 572"/>
                <p:cNvSpPr>
                  <a:spLocks noChangeShapeType="1"/>
                </p:cNvSpPr>
                <p:nvPr/>
              </p:nvSpPr>
              <p:spPr bwMode="auto">
                <a:xfrm flipV="1">
                  <a:off x="1753267" y="2994639"/>
                  <a:ext cx="0" cy="6123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2" name="Freeform 573"/>
                <p:cNvSpPr>
                  <a:spLocks/>
                </p:cNvSpPr>
                <p:nvPr/>
              </p:nvSpPr>
              <p:spPr bwMode="auto">
                <a:xfrm>
                  <a:off x="1753267" y="3055868"/>
                  <a:ext cx="13614" cy="14749"/>
                </a:xfrm>
                <a:custGeom>
                  <a:avLst/>
                  <a:gdLst>
                    <a:gd name="T0" fmla="*/ 0 w 37"/>
                    <a:gd name="T1" fmla="*/ 0 h 37"/>
                    <a:gd name="T2" fmla="*/ 0 w 37"/>
                    <a:gd name="T3" fmla="*/ 5 h 37"/>
                    <a:gd name="T4" fmla="*/ 1 w 37"/>
                    <a:gd name="T5" fmla="*/ 10 h 37"/>
                    <a:gd name="T6" fmla="*/ 3 w 37"/>
                    <a:gd name="T7" fmla="*/ 15 h 37"/>
                    <a:gd name="T8" fmla="*/ 5 w 37"/>
                    <a:gd name="T9" fmla="*/ 20 h 37"/>
                    <a:gd name="T10" fmla="*/ 8 w 37"/>
                    <a:gd name="T11" fmla="*/ 24 h 37"/>
                    <a:gd name="T12" fmla="*/ 13 w 37"/>
                    <a:gd name="T13" fmla="*/ 27 h 37"/>
                    <a:gd name="T14" fmla="*/ 17 w 37"/>
                    <a:gd name="T15" fmla="*/ 30 h 37"/>
                    <a:gd name="T16" fmla="*/ 21 w 37"/>
                    <a:gd name="T17" fmla="*/ 34 h 37"/>
                    <a:gd name="T18" fmla="*/ 26 w 37"/>
                    <a:gd name="T19" fmla="*/ 35 h 37"/>
                    <a:gd name="T20" fmla="*/ 32 w 37"/>
                    <a:gd name="T21" fmla="*/ 37 h 37"/>
                    <a:gd name="T22" fmla="*/ 37 w 37"/>
                    <a:gd name="T23" fmla="*/ 37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0" y="0"/>
                      </a:moveTo>
                      <a:lnTo>
                        <a:pt x="0" y="5"/>
                      </a:lnTo>
                      <a:lnTo>
                        <a:pt x="1" y="10"/>
                      </a:lnTo>
                      <a:lnTo>
                        <a:pt x="3" y="15"/>
                      </a:lnTo>
                      <a:lnTo>
                        <a:pt x="5" y="20"/>
                      </a:lnTo>
                      <a:lnTo>
                        <a:pt x="8" y="24"/>
                      </a:lnTo>
                      <a:lnTo>
                        <a:pt x="13" y="27"/>
                      </a:lnTo>
                      <a:lnTo>
                        <a:pt x="17" y="30"/>
                      </a:lnTo>
                      <a:lnTo>
                        <a:pt x="21" y="34"/>
                      </a:lnTo>
                      <a:lnTo>
                        <a:pt x="26" y="35"/>
                      </a:lnTo>
                      <a:lnTo>
                        <a:pt x="32" y="37"/>
                      </a:lnTo>
                      <a:lnTo>
                        <a:pt x="37" y="3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13" name="Line 574"/>
                <p:cNvSpPr>
                  <a:spLocks noChangeShapeType="1"/>
                </p:cNvSpPr>
                <p:nvPr/>
              </p:nvSpPr>
              <p:spPr bwMode="auto">
                <a:xfrm>
                  <a:off x="1629602" y="3140959"/>
                  <a:ext cx="1135" cy="8849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4" name="Line 575"/>
                <p:cNvSpPr>
                  <a:spLocks noChangeShapeType="1"/>
                </p:cNvSpPr>
                <p:nvPr/>
              </p:nvSpPr>
              <p:spPr bwMode="auto">
                <a:xfrm flipV="1">
                  <a:off x="1598970" y="3070616"/>
                  <a:ext cx="0" cy="17929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5" name="Line 576"/>
                <p:cNvSpPr>
                  <a:spLocks noChangeShapeType="1"/>
                </p:cNvSpPr>
                <p:nvPr/>
              </p:nvSpPr>
              <p:spPr bwMode="auto">
                <a:xfrm flipH="1">
                  <a:off x="1611449" y="3229453"/>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6" name="Line 577"/>
                <p:cNvSpPr>
                  <a:spLocks noChangeShapeType="1"/>
                </p:cNvSpPr>
                <p:nvPr/>
              </p:nvSpPr>
              <p:spPr bwMode="auto">
                <a:xfrm flipH="1">
                  <a:off x="1597835" y="2982123"/>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7" name="Line 578"/>
                <p:cNvSpPr>
                  <a:spLocks noChangeShapeType="1"/>
                </p:cNvSpPr>
                <p:nvPr/>
              </p:nvSpPr>
              <p:spPr bwMode="auto">
                <a:xfrm flipH="1">
                  <a:off x="1597835" y="3070617"/>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8" name="Line 579"/>
                <p:cNvSpPr>
                  <a:spLocks noChangeShapeType="1"/>
                </p:cNvSpPr>
                <p:nvPr/>
              </p:nvSpPr>
              <p:spPr bwMode="auto">
                <a:xfrm flipV="1">
                  <a:off x="1646620" y="2995737"/>
                  <a:ext cx="1135" cy="601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19" name="Freeform 580"/>
                <p:cNvSpPr>
                  <a:spLocks/>
                </p:cNvSpPr>
                <p:nvPr/>
              </p:nvSpPr>
              <p:spPr bwMode="auto">
                <a:xfrm>
                  <a:off x="1633006" y="3055868"/>
                  <a:ext cx="13614" cy="14749"/>
                </a:xfrm>
                <a:custGeom>
                  <a:avLst/>
                  <a:gdLst>
                    <a:gd name="T0" fmla="*/ 0 w 37"/>
                    <a:gd name="T1" fmla="*/ 37 h 37"/>
                    <a:gd name="T2" fmla="*/ 5 w 37"/>
                    <a:gd name="T3" fmla="*/ 37 h 37"/>
                    <a:gd name="T4" fmla="*/ 11 w 37"/>
                    <a:gd name="T5" fmla="*/ 35 h 37"/>
                    <a:gd name="T6" fmla="*/ 16 w 37"/>
                    <a:gd name="T7" fmla="*/ 34 h 37"/>
                    <a:gd name="T8" fmla="*/ 20 w 37"/>
                    <a:gd name="T9" fmla="*/ 30 h 37"/>
                    <a:gd name="T10" fmla="*/ 24 w 37"/>
                    <a:gd name="T11" fmla="*/ 27 h 37"/>
                    <a:gd name="T12" fmla="*/ 29 w 37"/>
                    <a:gd name="T13" fmla="*/ 24 h 37"/>
                    <a:gd name="T14" fmla="*/ 32 w 37"/>
                    <a:gd name="T15" fmla="*/ 20 h 37"/>
                    <a:gd name="T16" fmla="*/ 34 w 37"/>
                    <a:gd name="T17" fmla="*/ 15 h 37"/>
                    <a:gd name="T18" fmla="*/ 36 w 37"/>
                    <a:gd name="T19" fmla="*/ 10 h 37"/>
                    <a:gd name="T20" fmla="*/ 37 w 37"/>
                    <a:gd name="T21" fmla="*/ 5 h 37"/>
                    <a:gd name="T22" fmla="*/ 37 w 37"/>
                    <a:gd name="T23" fmla="*/ 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0" y="37"/>
                      </a:moveTo>
                      <a:lnTo>
                        <a:pt x="5" y="37"/>
                      </a:lnTo>
                      <a:lnTo>
                        <a:pt x="11" y="35"/>
                      </a:lnTo>
                      <a:lnTo>
                        <a:pt x="16" y="34"/>
                      </a:lnTo>
                      <a:lnTo>
                        <a:pt x="20" y="30"/>
                      </a:lnTo>
                      <a:lnTo>
                        <a:pt x="24" y="27"/>
                      </a:lnTo>
                      <a:lnTo>
                        <a:pt x="29" y="24"/>
                      </a:lnTo>
                      <a:lnTo>
                        <a:pt x="32" y="20"/>
                      </a:lnTo>
                      <a:lnTo>
                        <a:pt x="34" y="15"/>
                      </a:lnTo>
                      <a:lnTo>
                        <a:pt x="36" y="10"/>
                      </a:lnTo>
                      <a:lnTo>
                        <a:pt x="37" y="5"/>
                      </a:lnTo>
                      <a:lnTo>
                        <a:pt x="37"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20" name="Line 581"/>
                <p:cNvSpPr>
                  <a:spLocks noChangeShapeType="1"/>
                </p:cNvSpPr>
                <p:nvPr/>
              </p:nvSpPr>
              <p:spPr bwMode="auto">
                <a:xfrm flipV="1">
                  <a:off x="1753267" y="2638959"/>
                  <a:ext cx="0" cy="663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21" name="Freeform 582"/>
                <p:cNvSpPr>
                  <a:spLocks/>
                </p:cNvSpPr>
                <p:nvPr/>
              </p:nvSpPr>
              <p:spPr bwMode="auto">
                <a:xfrm>
                  <a:off x="1753267" y="2703592"/>
                  <a:ext cx="13614" cy="13615"/>
                </a:xfrm>
                <a:custGeom>
                  <a:avLst/>
                  <a:gdLst>
                    <a:gd name="T0" fmla="*/ 0 w 37"/>
                    <a:gd name="T1" fmla="*/ 0 h 37"/>
                    <a:gd name="T2" fmla="*/ 0 w 37"/>
                    <a:gd name="T3" fmla="*/ 5 h 37"/>
                    <a:gd name="T4" fmla="*/ 1 w 37"/>
                    <a:gd name="T5" fmla="*/ 10 h 37"/>
                    <a:gd name="T6" fmla="*/ 3 w 37"/>
                    <a:gd name="T7" fmla="*/ 16 h 37"/>
                    <a:gd name="T8" fmla="*/ 5 w 37"/>
                    <a:gd name="T9" fmla="*/ 20 h 37"/>
                    <a:gd name="T10" fmla="*/ 8 w 37"/>
                    <a:gd name="T11" fmla="*/ 24 h 37"/>
                    <a:gd name="T12" fmla="*/ 13 w 37"/>
                    <a:gd name="T13" fmla="*/ 28 h 37"/>
                    <a:gd name="T14" fmla="*/ 17 w 37"/>
                    <a:gd name="T15" fmla="*/ 31 h 37"/>
                    <a:gd name="T16" fmla="*/ 21 w 37"/>
                    <a:gd name="T17" fmla="*/ 34 h 37"/>
                    <a:gd name="T18" fmla="*/ 26 w 37"/>
                    <a:gd name="T19" fmla="*/ 36 h 37"/>
                    <a:gd name="T20" fmla="*/ 32 w 37"/>
                    <a:gd name="T21" fmla="*/ 37 h 37"/>
                    <a:gd name="T22" fmla="*/ 37 w 37"/>
                    <a:gd name="T23" fmla="*/ 37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0" y="0"/>
                      </a:moveTo>
                      <a:lnTo>
                        <a:pt x="0" y="5"/>
                      </a:lnTo>
                      <a:lnTo>
                        <a:pt x="1" y="10"/>
                      </a:lnTo>
                      <a:lnTo>
                        <a:pt x="3" y="16"/>
                      </a:lnTo>
                      <a:lnTo>
                        <a:pt x="5" y="20"/>
                      </a:lnTo>
                      <a:lnTo>
                        <a:pt x="8" y="24"/>
                      </a:lnTo>
                      <a:lnTo>
                        <a:pt x="13" y="28"/>
                      </a:lnTo>
                      <a:lnTo>
                        <a:pt x="17" y="31"/>
                      </a:lnTo>
                      <a:lnTo>
                        <a:pt x="21" y="34"/>
                      </a:lnTo>
                      <a:lnTo>
                        <a:pt x="26" y="36"/>
                      </a:lnTo>
                      <a:lnTo>
                        <a:pt x="32" y="37"/>
                      </a:lnTo>
                      <a:lnTo>
                        <a:pt x="37" y="37"/>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22" name="Freeform 583"/>
                <p:cNvSpPr>
                  <a:spLocks/>
                </p:cNvSpPr>
                <p:nvPr/>
              </p:nvSpPr>
              <p:spPr bwMode="auto">
                <a:xfrm>
                  <a:off x="1753267" y="2627011"/>
                  <a:ext cx="13614" cy="14749"/>
                </a:xfrm>
                <a:custGeom>
                  <a:avLst/>
                  <a:gdLst>
                    <a:gd name="T0" fmla="*/ 37 w 37"/>
                    <a:gd name="T1" fmla="*/ 0 h 38"/>
                    <a:gd name="T2" fmla="*/ 32 w 37"/>
                    <a:gd name="T3" fmla="*/ 1 h 38"/>
                    <a:gd name="T4" fmla="*/ 26 w 37"/>
                    <a:gd name="T5" fmla="*/ 2 h 38"/>
                    <a:gd name="T6" fmla="*/ 21 w 37"/>
                    <a:gd name="T7" fmla="*/ 4 h 38"/>
                    <a:gd name="T8" fmla="*/ 17 w 37"/>
                    <a:gd name="T9" fmla="*/ 6 h 38"/>
                    <a:gd name="T10" fmla="*/ 13 w 37"/>
                    <a:gd name="T11" fmla="*/ 9 h 38"/>
                    <a:gd name="T12" fmla="*/ 8 w 37"/>
                    <a:gd name="T13" fmla="*/ 13 h 38"/>
                    <a:gd name="T14" fmla="*/ 5 w 37"/>
                    <a:gd name="T15" fmla="*/ 18 h 38"/>
                    <a:gd name="T16" fmla="*/ 3 w 37"/>
                    <a:gd name="T17" fmla="*/ 22 h 38"/>
                    <a:gd name="T18" fmla="*/ 1 w 37"/>
                    <a:gd name="T19" fmla="*/ 27 h 38"/>
                    <a:gd name="T20" fmla="*/ 0 w 37"/>
                    <a:gd name="T21" fmla="*/ 33 h 38"/>
                    <a:gd name="T22" fmla="*/ 0 w 37"/>
                    <a:gd name="T23" fmla="*/ 38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8"/>
                    <a:gd name="T38" fmla="*/ 37 w 37"/>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8">
                      <a:moveTo>
                        <a:pt x="37" y="0"/>
                      </a:moveTo>
                      <a:lnTo>
                        <a:pt x="32" y="1"/>
                      </a:lnTo>
                      <a:lnTo>
                        <a:pt x="26" y="2"/>
                      </a:lnTo>
                      <a:lnTo>
                        <a:pt x="21" y="4"/>
                      </a:lnTo>
                      <a:lnTo>
                        <a:pt x="17" y="6"/>
                      </a:lnTo>
                      <a:lnTo>
                        <a:pt x="13" y="9"/>
                      </a:lnTo>
                      <a:lnTo>
                        <a:pt x="8" y="13"/>
                      </a:lnTo>
                      <a:lnTo>
                        <a:pt x="5" y="18"/>
                      </a:lnTo>
                      <a:lnTo>
                        <a:pt x="3" y="22"/>
                      </a:lnTo>
                      <a:lnTo>
                        <a:pt x="1" y="27"/>
                      </a:lnTo>
                      <a:lnTo>
                        <a:pt x="0" y="33"/>
                      </a:lnTo>
                      <a:lnTo>
                        <a:pt x="0" y="38"/>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23" name="Line 584"/>
                <p:cNvSpPr>
                  <a:spLocks noChangeShapeType="1"/>
                </p:cNvSpPr>
                <p:nvPr/>
              </p:nvSpPr>
              <p:spPr bwMode="auto">
                <a:xfrm flipV="1">
                  <a:off x="1647755" y="2640059"/>
                  <a:ext cx="0" cy="6527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24" name="Freeform 585"/>
                <p:cNvSpPr>
                  <a:spLocks/>
                </p:cNvSpPr>
                <p:nvPr/>
              </p:nvSpPr>
              <p:spPr bwMode="auto">
                <a:xfrm>
                  <a:off x="1633006" y="2701891"/>
                  <a:ext cx="13614" cy="13615"/>
                </a:xfrm>
                <a:custGeom>
                  <a:avLst/>
                  <a:gdLst>
                    <a:gd name="T0" fmla="*/ 0 w 37"/>
                    <a:gd name="T1" fmla="*/ 37 h 37"/>
                    <a:gd name="T2" fmla="*/ 5 w 37"/>
                    <a:gd name="T3" fmla="*/ 37 h 37"/>
                    <a:gd name="T4" fmla="*/ 11 w 37"/>
                    <a:gd name="T5" fmla="*/ 36 h 37"/>
                    <a:gd name="T6" fmla="*/ 16 w 37"/>
                    <a:gd name="T7" fmla="*/ 34 h 37"/>
                    <a:gd name="T8" fmla="*/ 20 w 37"/>
                    <a:gd name="T9" fmla="*/ 31 h 37"/>
                    <a:gd name="T10" fmla="*/ 24 w 37"/>
                    <a:gd name="T11" fmla="*/ 28 h 37"/>
                    <a:gd name="T12" fmla="*/ 29 w 37"/>
                    <a:gd name="T13" fmla="*/ 24 h 37"/>
                    <a:gd name="T14" fmla="*/ 32 w 37"/>
                    <a:gd name="T15" fmla="*/ 20 h 37"/>
                    <a:gd name="T16" fmla="*/ 34 w 37"/>
                    <a:gd name="T17" fmla="*/ 16 h 37"/>
                    <a:gd name="T18" fmla="*/ 36 w 37"/>
                    <a:gd name="T19" fmla="*/ 10 h 37"/>
                    <a:gd name="T20" fmla="*/ 37 w 37"/>
                    <a:gd name="T21" fmla="*/ 5 h 37"/>
                    <a:gd name="T22" fmla="*/ 37 w 37"/>
                    <a:gd name="T23" fmla="*/ 0 h 3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7"/>
                    <a:gd name="T38" fmla="*/ 37 w 37"/>
                    <a:gd name="T39" fmla="*/ 37 h 3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7">
                      <a:moveTo>
                        <a:pt x="0" y="37"/>
                      </a:moveTo>
                      <a:lnTo>
                        <a:pt x="5" y="37"/>
                      </a:lnTo>
                      <a:lnTo>
                        <a:pt x="11" y="36"/>
                      </a:lnTo>
                      <a:lnTo>
                        <a:pt x="16" y="34"/>
                      </a:lnTo>
                      <a:lnTo>
                        <a:pt x="20" y="31"/>
                      </a:lnTo>
                      <a:lnTo>
                        <a:pt x="24" y="28"/>
                      </a:lnTo>
                      <a:lnTo>
                        <a:pt x="29" y="24"/>
                      </a:lnTo>
                      <a:lnTo>
                        <a:pt x="32" y="20"/>
                      </a:lnTo>
                      <a:lnTo>
                        <a:pt x="34" y="16"/>
                      </a:lnTo>
                      <a:lnTo>
                        <a:pt x="36" y="10"/>
                      </a:lnTo>
                      <a:lnTo>
                        <a:pt x="37" y="5"/>
                      </a:lnTo>
                      <a:lnTo>
                        <a:pt x="37"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25" name="Freeform 586"/>
                <p:cNvSpPr>
                  <a:spLocks/>
                </p:cNvSpPr>
                <p:nvPr/>
              </p:nvSpPr>
              <p:spPr bwMode="auto">
                <a:xfrm>
                  <a:off x="1633006" y="2627011"/>
                  <a:ext cx="13614" cy="14749"/>
                </a:xfrm>
                <a:custGeom>
                  <a:avLst/>
                  <a:gdLst>
                    <a:gd name="T0" fmla="*/ 37 w 37"/>
                    <a:gd name="T1" fmla="*/ 38 h 38"/>
                    <a:gd name="T2" fmla="*/ 37 w 37"/>
                    <a:gd name="T3" fmla="*/ 33 h 38"/>
                    <a:gd name="T4" fmla="*/ 36 w 37"/>
                    <a:gd name="T5" fmla="*/ 27 h 38"/>
                    <a:gd name="T6" fmla="*/ 34 w 37"/>
                    <a:gd name="T7" fmla="*/ 22 h 38"/>
                    <a:gd name="T8" fmla="*/ 32 w 37"/>
                    <a:gd name="T9" fmla="*/ 18 h 38"/>
                    <a:gd name="T10" fmla="*/ 29 w 37"/>
                    <a:gd name="T11" fmla="*/ 13 h 38"/>
                    <a:gd name="T12" fmla="*/ 24 w 37"/>
                    <a:gd name="T13" fmla="*/ 9 h 38"/>
                    <a:gd name="T14" fmla="*/ 20 w 37"/>
                    <a:gd name="T15" fmla="*/ 6 h 38"/>
                    <a:gd name="T16" fmla="*/ 16 w 37"/>
                    <a:gd name="T17" fmla="*/ 4 h 38"/>
                    <a:gd name="T18" fmla="*/ 11 w 37"/>
                    <a:gd name="T19" fmla="*/ 2 h 38"/>
                    <a:gd name="T20" fmla="*/ 5 w 37"/>
                    <a:gd name="T21" fmla="*/ 1 h 38"/>
                    <a:gd name="T22" fmla="*/ 0 w 37"/>
                    <a:gd name="T23" fmla="*/ 0 h 3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37"/>
                    <a:gd name="T37" fmla="*/ 0 h 38"/>
                    <a:gd name="T38" fmla="*/ 37 w 37"/>
                    <a:gd name="T39" fmla="*/ 38 h 3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37" h="38">
                      <a:moveTo>
                        <a:pt x="37" y="38"/>
                      </a:moveTo>
                      <a:lnTo>
                        <a:pt x="37" y="33"/>
                      </a:lnTo>
                      <a:lnTo>
                        <a:pt x="36" y="27"/>
                      </a:lnTo>
                      <a:lnTo>
                        <a:pt x="34" y="22"/>
                      </a:lnTo>
                      <a:lnTo>
                        <a:pt x="32" y="18"/>
                      </a:lnTo>
                      <a:lnTo>
                        <a:pt x="29" y="13"/>
                      </a:lnTo>
                      <a:lnTo>
                        <a:pt x="24" y="9"/>
                      </a:lnTo>
                      <a:lnTo>
                        <a:pt x="20" y="6"/>
                      </a:lnTo>
                      <a:lnTo>
                        <a:pt x="16" y="4"/>
                      </a:lnTo>
                      <a:lnTo>
                        <a:pt x="11" y="2"/>
                      </a:lnTo>
                      <a:lnTo>
                        <a:pt x="5" y="1"/>
                      </a:lnTo>
                      <a:lnTo>
                        <a:pt x="0"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26" name="Line 587"/>
                <p:cNvSpPr>
                  <a:spLocks noChangeShapeType="1"/>
                </p:cNvSpPr>
                <p:nvPr/>
              </p:nvSpPr>
              <p:spPr bwMode="auto">
                <a:xfrm flipV="1">
                  <a:off x="1770284" y="2256016"/>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27" name="Line 588"/>
                <p:cNvSpPr>
                  <a:spLocks noChangeShapeType="1"/>
                </p:cNvSpPr>
                <p:nvPr/>
              </p:nvSpPr>
              <p:spPr bwMode="auto">
                <a:xfrm flipV="1">
                  <a:off x="1629602" y="2256016"/>
                  <a:ext cx="1135"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28" name="Line 590"/>
                <p:cNvSpPr>
                  <a:spLocks noChangeShapeType="1"/>
                </p:cNvSpPr>
                <p:nvPr/>
              </p:nvSpPr>
              <p:spPr bwMode="auto">
                <a:xfrm>
                  <a:off x="1629602" y="1972381"/>
                  <a:ext cx="14351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29" name="Line 591"/>
                <p:cNvSpPr>
                  <a:spLocks noChangeShapeType="1"/>
                </p:cNvSpPr>
                <p:nvPr/>
              </p:nvSpPr>
              <p:spPr bwMode="auto">
                <a:xfrm>
                  <a:off x="1760074" y="1972381"/>
                  <a:ext cx="0" cy="641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0" name="Line 594"/>
                <p:cNvSpPr>
                  <a:spLocks noChangeShapeType="1"/>
                </p:cNvSpPr>
                <p:nvPr/>
              </p:nvSpPr>
              <p:spPr bwMode="auto">
                <a:xfrm>
                  <a:off x="1640948" y="1971850"/>
                  <a:ext cx="0" cy="368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1" name="Line 595"/>
                <p:cNvSpPr>
                  <a:spLocks noChangeShapeType="1"/>
                </p:cNvSpPr>
                <p:nvPr/>
              </p:nvSpPr>
              <p:spPr bwMode="auto">
                <a:xfrm>
                  <a:off x="1630737" y="1970148"/>
                  <a:ext cx="0" cy="3627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2" name="Line 596"/>
                <p:cNvSpPr>
                  <a:spLocks noChangeShapeType="1"/>
                </p:cNvSpPr>
                <p:nvPr/>
              </p:nvSpPr>
              <p:spPr bwMode="auto">
                <a:xfrm>
                  <a:off x="1639813" y="2079028"/>
                  <a:ext cx="1135" cy="2382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3" name="Line 598"/>
                <p:cNvSpPr>
                  <a:spLocks noChangeShapeType="1"/>
                </p:cNvSpPr>
                <p:nvPr/>
              </p:nvSpPr>
              <p:spPr bwMode="auto">
                <a:xfrm flipH="1" flipV="1">
                  <a:off x="1549050" y="1813545"/>
                  <a:ext cx="305191" cy="601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4" name="Line 599"/>
                <p:cNvSpPr>
                  <a:spLocks noChangeShapeType="1"/>
                </p:cNvSpPr>
                <p:nvPr/>
              </p:nvSpPr>
              <p:spPr bwMode="auto">
                <a:xfrm flipH="1" flipV="1">
                  <a:off x="1545646" y="1833967"/>
                  <a:ext cx="304056" cy="6013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5" name="Line 600"/>
                <p:cNvSpPr>
                  <a:spLocks noChangeShapeType="1"/>
                </p:cNvSpPr>
                <p:nvPr/>
              </p:nvSpPr>
              <p:spPr bwMode="auto">
                <a:xfrm flipH="1" flipV="1">
                  <a:off x="1551319" y="1895232"/>
                  <a:ext cx="302922"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6" name="Line 601"/>
                <p:cNvSpPr>
                  <a:spLocks noChangeShapeType="1"/>
                </p:cNvSpPr>
                <p:nvPr/>
              </p:nvSpPr>
              <p:spPr bwMode="auto">
                <a:xfrm flipH="1" flipV="1">
                  <a:off x="1545646" y="1915654"/>
                  <a:ext cx="304056"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7" name="Line 602"/>
                <p:cNvSpPr>
                  <a:spLocks noChangeShapeType="1"/>
                </p:cNvSpPr>
                <p:nvPr/>
              </p:nvSpPr>
              <p:spPr bwMode="auto">
                <a:xfrm flipH="1" flipV="1">
                  <a:off x="1551319" y="1988264"/>
                  <a:ext cx="302922"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8" name="Line 603"/>
                <p:cNvSpPr>
                  <a:spLocks noChangeShapeType="1"/>
                </p:cNvSpPr>
                <p:nvPr/>
              </p:nvSpPr>
              <p:spPr bwMode="auto">
                <a:xfrm flipH="1" flipV="1">
                  <a:off x="1549050" y="2009820"/>
                  <a:ext cx="300653" cy="7034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39" name="Line 604"/>
                <p:cNvSpPr>
                  <a:spLocks noChangeShapeType="1"/>
                </p:cNvSpPr>
                <p:nvPr/>
              </p:nvSpPr>
              <p:spPr bwMode="auto">
                <a:xfrm flipH="1" flipV="1">
                  <a:off x="1551319" y="2081297"/>
                  <a:ext cx="302922"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0" name="Line 605"/>
                <p:cNvSpPr>
                  <a:spLocks noChangeShapeType="1"/>
                </p:cNvSpPr>
                <p:nvPr/>
              </p:nvSpPr>
              <p:spPr bwMode="auto">
                <a:xfrm flipH="1" flipV="1">
                  <a:off x="1567203" y="2107391"/>
                  <a:ext cx="282500" cy="6580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1" name="Line 606"/>
                <p:cNvSpPr>
                  <a:spLocks noChangeShapeType="1"/>
                </p:cNvSpPr>
                <p:nvPr/>
              </p:nvSpPr>
              <p:spPr bwMode="auto">
                <a:xfrm flipH="1" flipV="1">
                  <a:off x="1549050" y="2102853"/>
                  <a:ext cx="18153" cy="45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2" name="Line 607"/>
                <p:cNvSpPr>
                  <a:spLocks noChangeShapeType="1"/>
                </p:cNvSpPr>
                <p:nvPr/>
              </p:nvSpPr>
              <p:spPr bwMode="auto">
                <a:xfrm flipH="1" flipV="1">
                  <a:off x="1629602" y="2186809"/>
                  <a:ext cx="222369"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3" name="Line 608"/>
                <p:cNvSpPr>
                  <a:spLocks noChangeShapeType="1"/>
                </p:cNvSpPr>
                <p:nvPr/>
              </p:nvSpPr>
              <p:spPr bwMode="auto">
                <a:xfrm flipH="1" flipV="1">
                  <a:off x="1549050" y="2174329"/>
                  <a:ext cx="80552" cy="12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4" name="Line 609"/>
                <p:cNvSpPr>
                  <a:spLocks noChangeShapeType="1"/>
                </p:cNvSpPr>
                <p:nvPr/>
              </p:nvSpPr>
              <p:spPr bwMode="auto">
                <a:xfrm flipH="1" flipV="1">
                  <a:off x="1629602" y="2208365"/>
                  <a:ext cx="222369"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5" name="Line 610"/>
                <p:cNvSpPr>
                  <a:spLocks noChangeShapeType="1"/>
                </p:cNvSpPr>
                <p:nvPr/>
              </p:nvSpPr>
              <p:spPr bwMode="auto">
                <a:xfrm flipH="1" flipV="1">
                  <a:off x="1549050" y="2195885"/>
                  <a:ext cx="80552" cy="1248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6" name="Line 611"/>
                <p:cNvSpPr>
                  <a:spLocks noChangeShapeType="1"/>
                </p:cNvSpPr>
                <p:nvPr/>
              </p:nvSpPr>
              <p:spPr bwMode="auto">
                <a:xfrm>
                  <a:off x="1549050" y="2244671"/>
                  <a:ext cx="30292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7" name="Line 612"/>
                <p:cNvSpPr>
                  <a:spLocks noChangeShapeType="1"/>
                </p:cNvSpPr>
                <p:nvPr/>
              </p:nvSpPr>
              <p:spPr bwMode="auto">
                <a:xfrm>
                  <a:off x="1549050" y="1763625"/>
                  <a:ext cx="302922" cy="6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8" name="Line 613"/>
                <p:cNvSpPr>
                  <a:spLocks noChangeShapeType="1"/>
                </p:cNvSpPr>
                <p:nvPr/>
              </p:nvSpPr>
              <p:spPr bwMode="auto">
                <a:xfrm flipV="1">
                  <a:off x="1728307" y="2785847"/>
                  <a:ext cx="1135"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49" name="Line 614"/>
                <p:cNvSpPr>
                  <a:spLocks noChangeShapeType="1"/>
                </p:cNvSpPr>
                <p:nvPr/>
              </p:nvSpPr>
              <p:spPr bwMode="auto">
                <a:xfrm>
                  <a:off x="1629602" y="2079028"/>
                  <a:ext cx="1021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0" name="Line 615"/>
                <p:cNvSpPr>
                  <a:spLocks noChangeShapeType="1"/>
                </p:cNvSpPr>
                <p:nvPr/>
              </p:nvSpPr>
              <p:spPr bwMode="auto">
                <a:xfrm>
                  <a:off x="1760074" y="2079028"/>
                  <a:ext cx="1021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1" name="Line 617"/>
                <p:cNvSpPr>
                  <a:spLocks noChangeShapeType="1"/>
                </p:cNvSpPr>
                <p:nvPr/>
              </p:nvSpPr>
              <p:spPr bwMode="auto">
                <a:xfrm>
                  <a:off x="1567203" y="2114198"/>
                  <a:ext cx="2949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2" name="Line 618"/>
                <p:cNvSpPr>
                  <a:spLocks noChangeShapeType="1"/>
                </p:cNvSpPr>
                <p:nvPr/>
              </p:nvSpPr>
              <p:spPr bwMode="auto">
                <a:xfrm>
                  <a:off x="1760074" y="2114198"/>
                  <a:ext cx="7261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3" name="Line 619"/>
                <p:cNvSpPr>
                  <a:spLocks noChangeShapeType="1"/>
                </p:cNvSpPr>
                <p:nvPr/>
              </p:nvSpPr>
              <p:spPr bwMode="auto">
                <a:xfrm>
                  <a:off x="1434461" y="2257151"/>
                  <a:ext cx="19514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4" name="Line 620"/>
                <p:cNvSpPr>
                  <a:spLocks noChangeShapeType="1"/>
                </p:cNvSpPr>
                <p:nvPr/>
              </p:nvSpPr>
              <p:spPr bwMode="auto">
                <a:xfrm>
                  <a:off x="1766313" y="2257151"/>
                  <a:ext cx="19911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5" name="Line 621"/>
                <p:cNvSpPr>
                  <a:spLocks noChangeShapeType="1"/>
                </p:cNvSpPr>
                <p:nvPr/>
              </p:nvSpPr>
              <p:spPr bwMode="auto">
                <a:xfrm>
                  <a:off x="1452614" y="2291187"/>
                  <a:ext cx="17698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6" name="Line 622"/>
                <p:cNvSpPr>
                  <a:spLocks noChangeShapeType="1"/>
                </p:cNvSpPr>
                <p:nvPr/>
              </p:nvSpPr>
              <p:spPr bwMode="auto">
                <a:xfrm>
                  <a:off x="1770284" y="2291187"/>
                  <a:ext cx="17698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7" name="Line 623"/>
                <p:cNvSpPr>
                  <a:spLocks noChangeShapeType="1"/>
                </p:cNvSpPr>
                <p:nvPr/>
              </p:nvSpPr>
              <p:spPr bwMode="auto">
                <a:xfrm>
                  <a:off x="1596700" y="2291187"/>
                  <a:ext cx="3290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8" name="Line 624"/>
                <p:cNvSpPr>
                  <a:spLocks noChangeShapeType="1"/>
                </p:cNvSpPr>
                <p:nvPr/>
              </p:nvSpPr>
              <p:spPr bwMode="auto">
                <a:xfrm>
                  <a:off x="1770284" y="2291187"/>
                  <a:ext cx="3176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59" name="Line 625"/>
                <p:cNvSpPr>
                  <a:spLocks noChangeShapeType="1"/>
                </p:cNvSpPr>
                <p:nvPr/>
              </p:nvSpPr>
              <p:spPr bwMode="auto">
                <a:xfrm>
                  <a:off x="1452614" y="2291187"/>
                  <a:ext cx="14408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0" name="Line 626"/>
                <p:cNvSpPr>
                  <a:spLocks noChangeShapeType="1"/>
                </p:cNvSpPr>
                <p:nvPr/>
              </p:nvSpPr>
              <p:spPr bwMode="auto">
                <a:xfrm>
                  <a:off x="1802051" y="2291187"/>
                  <a:ext cx="14522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1" name="Line 627"/>
                <p:cNvSpPr>
                  <a:spLocks noChangeShapeType="1"/>
                </p:cNvSpPr>
                <p:nvPr/>
              </p:nvSpPr>
              <p:spPr bwMode="auto">
                <a:xfrm>
                  <a:off x="1416309" y="2468175"/>
                  <a:ext cx="5332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2" name="Line 628"/>
                <p:cNvSpPr>
                  <a:spLocks noChangeShapeType="1"/>
                </p:cNvSpPr>
                <p:nvPr/>
              </p:nvSpPr>
              <p:spPr bwMode="auto">
                <a:xfrm>
                  <a:off x="1929119" y="2468175"/>
                  <a:ext cx="5332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3" name="Line 629"/>
                <p:cNvSpPr>
                  <a:spLocks noChangeShapeType="1"/>
                </p:cNvSpPr>
                <p:nvPr/>
              </p:nvSpPr>
              <p:spPr bwMode="auto">
                <a:xfrm>
                  <a:off x="1597835" y="2627011"/>
                  <a:ext cx="3743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4" name="Line 630"/>
                <p:cNvSpPr>
                  <a:spLocks noChangeShapeType="1"/>
                </p:cNvSpPr>
                <p:nvPr/>
              </p:nvSpPr>
              <p:spPr bwMode="auto">
                <a:xfrm>
                  <a:off x="1761209" y="2627011"/>
                  <a:ext cx="40843"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5" name="Line 631"/>
                <p:cNvSpPr>
                  <a:spLocks noChangeShapeType="1"/>
                </p:cNvSpPr>
                <p:nvPr/>
              </p:nvSpPr>
              <p:spPr bwMode="auto">
                <a:xfrm>
                  <a:off x="1597835" y="2715505"/>
                  <a:ext cx="3573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6" name="Line 632"/>
                <p:cNvSpPr>
                  <a:spLocks noChangeShapeType="1"/>
                </p:cNvSpPr>
                <p:nvPr/>
              </p:nvSpPr>
              <p:spPr bwMode="auto">
                <a:xfrm>
                  <a:off x="1761208" y="2716640"/>
                  <a:ext cx="4084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7" name="Line 633"/>
                <p:cNvSpPr>
                  <a:spLocks noChangeShapeType="1"/>
                </p:cNvSpPr>
                <p:nvPr/>
              </p:nvSpPr>
              <p:spPr bwMode="auto">
                <a:xfrm flipH="1">
                  <a:off x="1844596" y="4025901"/>
                  <a:ext cx="15599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8" name="Line 634"/>
                <p:cNvSpPr>
                  <a:spLocks noChangeShapeType="1"/>
                </p:cNvSpPr>
                <p:nvPr/>
              </p:nvSpPr>
              <p:spPr bwMode="auto">
                <a:xfrm flipH="1">
                  <a:off x="1397021" y="4025901"/>
                  <a:ext cx="17925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69" name="Line 635"/>
                <p:cNvSpPr>
                  <a:spLocks noChangeShapeType="1"/>
                </p:cNvSpPr>
                <p:nvPr/>
              </p:nvSpPr>
              <p:spPr bwMode="auto">
                <a:xfrm>
                  <a:off x="1555289" y="3884084"/>
                  <a:ext cx="4254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0" name="Line 636"/>
                <p:cNvSpPr>
                  <a:spLocks noChangeShapeType="1"/>
                </p:cNvSpPr>
                <p:nvPr/>
              </p:nvSpPr>
              <p:spPr bwMode="auto">
                <a:xfrm>
                  <a:off x="1802051" y="3884084"/>
                  <a:ext cx="39709"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1" name="Line 639"/>
                <p:cNvSpPr>
                  <a:spLocks noChangeShapeType="1"/>
                </p:cNvSpPr>
                <p:nvPr/>
              </p:nvSpPr>
              <p:spPr bwMode="auto">
                <a:xfrm>
                  <a:off x="1274491" y="3814876"/>
                  <a:ext cx="5332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2" name="Line 640"/>
                <p:cNvSpPr>
                  <a:spLocks noChangeShapeType="1"/>
                </p:cNvSpPr>
                <p:nvPr/>
              </p:nvSpPr>
              <p:spPr bwMode="auto">
                <a:xfrm>
                  <a:off x="2069235" y="3814876"/>
                  <a:ext cx="55026"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3" name="Line 641"/>
                <p:cNvSpPr>
                  <a:spLocks noChangeShapeType="1"/>
                </p:cNvSpPr>
                <p:nvPr/>
              </p:nvSpPr>
              <p:spPr bwMode="auto">
                <a:xfrm>
                  <a:off x="1275625" y="3743400"/>
                  <a:ext cx="14181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4" name="Line 642"/>
                <p:cNvSpPr>
                  <a:spLocks noChangeShapeType="1"/>
                </p:cNvSpPr>
                <p:nvPr/>
              </p:nvSpPr>
              <p:spPr bwMode="auto">
                <a:xfrm>
                  <a:off x="1980741" y="3744535"/>
                  <a:ext cx="14352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5" name="Line 644"/>
                <p:cNvSpPr>
                  <a:spLocks noChangeShapeType="1"/>
                </p:cNvSpPr>
                <p:nvPr/>
              </p:nvSpPr>
              <p:spPr bwMode="auto">
                <a:xfrm>
                  <a:off x="1239321" y="3671924"/>
                  <a:ext cx="17698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6" name="Line 645"/>
                <p:cNvSpPr>
                  <a:spLocks noChangeShapeType="1"/>
                </p:cNvSpPr>
                <p:nvPr/>
              </p:nvSpPr>
              <p:spPr bwMode="auto">
                <a:xfrm>
                  <a:off x="1982442" y="3671924"/>
                  <a:ext cx="18039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77" name="Freeform 646"/>
                <p:cNvSpPr>
                  <a:spLocks/>
                </p:cNvSpPr>
                <p:nvPr/>
              </p:nvSpPr>
              <p:spPr bwMode="auto">
                <a:xfrm>
                  <a:off x="1593297" y="2632684"/>
                  <a:ext cx="53324" cy="77149"/>
                </a:xfrm>
                <a:custGeom>
                  <a:avLst/>
                  <a:gdLst>
                    <a:gd name="T0" fmla="*/ 65 w 141"/>
                    <a:gd name="T1" fmla="*/ 0 h 205"/>
                    <a:gd name="T2" fmla="*/ 52 w 141"/>
                    <a:gd name="T3" fmla="*/ 4 h 205"/>
                    <a:gd name="T4" fmla="*/ 41 w 141"/>
                    <a:gd name="T5" fmla="*/ 10 h 205"/>
                    <a:gd name="T6" fmla="*/ 30 w 141"/>
                    <a:gd name="T7" fmla="*/ 20 h 205"/>
                    <a:gd name="T8" fmla="*/ 20 w 141"/>
                    <a:gd name="T9" fmla="*/ 31 h 205"/>
                    <a:gd name="T10" fmla="*/ 13 w 141"/>
                    <a:gd name="T11" fmla="*/ 45 h 205"/>
                    <a:gd name="T12" fmla="*/ 7 w 141"/>
                    <a:gd name="T13" fmla="*/ 61 h 205"/>
                    <a:gd name="T14" fmla="*/ 2 w 141"/>
                    <a:gd name="T15" fmla="*/ 78 h 205"/>
                    <a:gd name="T16" fmla="*/ 1 w 141"/>
                    <a:gd name="T17" fmla="*/ 96 h 205"/>
                    <a:gd name="T18" fmla="*/ 1 w 141"/>
                    <a:gd name="T19" fmla="*/ 114 h 205"/>
                    <a:gd name="T20" fmla="*/ 4 w 141"/>
                    <a:gd name="T21" fmla="*/ 132 h 205"/>
                    <a:gd name="T22" fmla="*/ 8 w 141"/>
                    <a:gd name="T23" fmla="*/ 149 h 205"/>
                    <a:gd name="T24" fmla="*/ 15 w 141"/>
                    <a:gd name="T25" fmla="*/ 164 h 205"/>
                    <a:gd name="T26" fmla="*/ 23 w 141"/>
                    <a:gd name="T27" fmla="*/ 177 h 205"/>
                    <a:gd name="T28" fmla="*/ 33 w 141"/>
                    <a:gd name="T29" fmla="*/ 189 h 205"/>
                    <a:gd name="T30" fmla="*/ 44 w 141"/>
                    <a:gd name="T31" fmla="*/ 197 h 205"/>
                    <a:gd name="T32" fmla="*/ 55 w 141"/>
                    <a:gd name="T33" fmla="*/ 203 h 205"/>
                    <a:gd name="T34" fmla="*/ 68 w 141"/>
                    <a:gd name="T35" fmla="*/ 205 h 205"/>
                    <a:gd name="T36" fmla="*/ 81 w 141"/>
                    <a:gd name="T37" fmla="*/ 205 h 205"/>
                    <a:gd name="T38" fmla="*/ 92 w 141"/>
                    <a:gd name="T39" fmla="*/ 201 h 205"/>
                    <a:gd name="T40" fmla="*/ 104 w 141"/>
                    <a:gd name="T41" fmla="*/ 193 h 205"/>
                    <a:gd name="T42" fmla="*/ 115 w 141"/>
                    <a:gd name="T43" fmla="*/ 184 h 205"/>
                    <a:gd name="T44" fmla="*/ 124 w 141"/>
                    <a:gd name="T45" fmla="*/ 171 h 205"/>
                    <a:gd name="T46" fmla="*/ 132 w 141"/>
                    <a:gd name="T47" fmla="*/ 156 h 205"/>
                    <a:gd name="T48" fmla="*/ 137 w 141"/>
                    <a:gd name="T49" fmla="*/ 140 h 205"/>
                    <a:gd name="T50" fmla="*/ 140 w 141"/>
                    <a:gd name="T51" fmla="*/ 123 h 205"/>
                    <a:gd name="T52" fmla="*/ 141 w 141"/>
                    <a:gd name="T53" fmla="*/ 105 h 205"/>
                    <a:gd name="T54" fmla="*/ 141 w 141"/>
                    <a:gd name="T55" fmla="*/ 87 h 205"/>
                    <a:gd name="T56" fmla="*/ 138 w 141"/>
                    <a:gd name="T57" fmla="*/ 69 h 205"/>
                    <a:gd name="T58" fmla="*/ 133 w 141"/>
                    <a:gd name="T59" fmla="*/ 52 h 205"/>
                    <a:gd name="T60" fmla="*/ 125 w 141"/>
                    <a:gd name="T61" fmla="*/ 38 h 205"/>
                    <a:gd name="T62" fmla="*/ 117 w 141"/>
                    <a:gd name="T63" fmla="*/ 25 h 205"/>
                    <a:gd name="T64" fmla="*/ 107 w 141"/>
                    <a:gd name="T65" fmla="*/ 14 h 205"/>
                    <a:gd name="T66" fmla="*/ 96 w 141"/>
                    <a:gd name="T67" fmla="*/ 7 h 205"/>
                    <a:gd name="T68" fmla="*/ 84 w 141"/>
                    <a:gd name="T69" fmla="*/ 2 h 205"/>
                    <a:gd name="T70" fmla="*/ 71 w 141"/>
                    <a:gd name="T71" fmla="*/ 0 h 2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1"/>
                    <a:gd name="T109" fmla="*/ 0 h 205"/>
                    <a:gd name="T110" fmla="*/ 141 w 141"/>
                    <a:gd name="T111" fmla="*/ 205 h 2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1" h="205">
                      <a:moveTo>
                        <a:pt x="71" y="0"/>
                      </a:moveTo>
                      <a:lnTo>
                        <a:pt x="65" y="0"/>
                      </a:lnTo>
                      <a:lnTo>
                        <a:pt x="59" y="2"/>
                      </a:lnTo>
                      <a:lnTo>
                        <a:pt x="52" y="4"/>
                      </a:lnTo>
                      <a:lnTo>
                        <a:pt x="47" y="7"/>
                      </a:lnTo>
                      <a:lnTo>
                        <a:pt x="41" y="10"/>
                      </a:lnTo>
                      <a:lnTo>
                        <a:pt x="35" y="14"/>
                      </a:lnTo>
                      <a:lnTo>
                        <a:pt x="30" y="20"/>
                      </a:lnTo>
                      <a:lnTo>
                        <a:pt x="26" y="25"/>
                      </a:lnTo>
                      <a:lnTo>
                        <a:pt x="20" y="31"/>
                      </a:lnTo>
                      <a:lnTo>
                        <a:pt x="16" y="38"/>
                      </a:lnTo>
                      <a:lnTo>
                        <a:pt x="13" y="45"/>
                      </a:lnTo>
                      <a:lnTo>
                        <a:pt x="10" y="52"/>
                      </a:lnTo>
                      <a:lnTo>
                        <a:pt x="7" y="61"/>
                      </a:lnTo>
                      <a:lnTo>
                        <a:pt x="5" y="69"/>
                      </a:lnTo>
                      <a:lnTo>
                        <a:pt x="2" y="78"/>
                      </a:lnTo>
                      <a:lnTo>
                        <a:pt x="1" y="87"/>
                      </a:lnTo>
                      <a:lnTo>
                        <a:pt x="1" y="96"/>
                      </a:lnTo>
                      <a:lnTo>
                        <a:pt x="0" y="105"/>
                      </a:lnTo>
                      <a:lnTo>
                        <a:pt x="1" y="114"/>
                      </a:lnTo>
                      <a:lnTo>
                        <a:pt x="2" y="123"/>
                      </a:lnTo>
                      <a:lnTo>
                        <a:pt x="4" y="132"/>
                      </a:lnTo>
                      <a:lnTo>
                        <a:pt x="6" y="140"/>
                      </a:lnTo>
                      <a:lnTo>
                        <a:pt x="8" y="149"/>
                      </a:lnTo>
                      <a:lnTo>
                        <a:pt x="11" y="156"/>
                      </a:lnTo>
                      <a:lnTo>
                        <a:pt x="15" y="164"/>
                      </a:lnTo>
                      <a:lnTo>
                        <a:pt x="18" y="171"/>
                      </a:lnTo>
                      <a:lnTo>
                        <a:pt x="23" y="177"/>
                      </a:lnTo>
                      <a:lnTo>
                        <a:pt x="28" y="184"/>
                      </a:lnTo>
                      <a:lnTo>
                        <a:pt x="33" y="189"/>
                      </a:lnTo>
                      <a:lnTo>
                        <a:pt x="38" y="193"/>
                      </a:lnTo>
                      <a:lnTo>
                        <a:pt x="44" y="197"/>
                      </a:lnTo>
                      <a:lnTo>
                        <a:pt x="50" y="201"/>
                      </a:lnTo>
                      <a:lnTo>
                        <a:pt x="55" y="203"/>
                      </a:lnTo>
                      <a:lnTo>
                        <a:pt x="62" y="205"/>
                      </a:lnTo>
                      <a:lnTo>
                        <a:pt x="68" y="205"/>
                      </a:lnTo>
                      <a:lnTo>
                        <a:pt x="74" y="205"/>
                      </a:lnTo>
                      <a:lnTo>
                        <a:pt x="81" y="205"/>
                      </a:lnTo>
                      <a:lnTo>
                        <a:pt x="87" y="203"/>
                      </a:lnTo>
                      <a:lnTo>
                        <a:pt x="92" y="201"/>
                      </a:lnTo>
                      <a:lnTo>
                        <a:pt x="99" y="197"/>
                      </a:lnTo>
                      <a:lnTo>
                        <a:pt x="104" y="193"/>
                      </a:lnTo>
                      <a:lnTo>
                        <a:pt x="109" y="189"/>
                      </a:lnTo>
                      <a:lnTo>
                        <a:pt x="115" y="184"/>
                      </a:lnTo>
                      <a:lnTo>
                        <a:pt x="119" y="177"/>
                      </a:lnTo>
                      <a:lnTo>
                        <a:pt x="124" y="171"/>
                      </a:lnTo>
                      <a:lnTo>
                        <a:pt x="127" y="164"/>
                      </a:lnTo>
                      <a:lnTo>
                        <a:pt x="132" y="156"/>
                      </a:lnTo>
                      <a:lnTo>
                        <a:pt x="134" y="149"/>
                      </a:lnTo>
                      <a:lnTo>
                        <a:pt x="137" y="140"/>
                      </a:lnTo>
                      <a:lnTo>
                        <a:pt x="139" y="132"/>
                      </a:lnTo>
                      <a:lnTo>
                        <a:pt x="140" y="123"/>
                      </a:lnTo>
                      <a:lnTo>
                        <a:pt x="141" y="114"/>
                      </a:lnTo>
                      <a:lnTo>
                        <a:pt x="141" y="105"/>
                      </a:lnTo>
                      <a:lnTo>
                        <a:pt x="141" y="96"/>
                      </a:lnTo>
                      <a:lnTo>
                        <a:pt x="141" y="87"/>
                      </a:lnTo>
                      <a:lnTo>
                        <a:pt x="139" y="78"/>
                      </a:lnTo>
                      <a:lnTo>
                        <a:pt x="138" y="69"/>
                      </a:lnTo>
                      <a:lnTo>
                        <a:pt x="136" y="61"/>
                      </a:lnTo>
                      <a:lnTo>
                        <a:pt x="133" y="52"/>
                      </a:lnTo>
                      <a:lnTo>
                        <a:pt x="130" y="45"/>
                      </a:lnTo>
                      <a:lnTo>
                        <a:pt x="125" y="38"/>
                      </a:lnTo>
                      <a:lnTo>
                        <a:pt x="121" y="31"/>
                      </a:lnTo>
                      <a:lnTo>
                        <a:pt x="117" y="25"/>
                      </a:lnTo>
                      <a:lnTo>
                        <a:pt x="113" y="20"/>
                      </a:lnTo>
                      <a:lnTo>
                        <a:pt x="107" y="14"/>
                      </a:lnTo>
                      <a:lnTo>
                        <a:pt x="101" y="10"/>
                      </a:lnTo>
                      <a:lnTo>
                        <a:pt x="96" y="7"/>
                      </a:lnTo>
                      <a:lnTo>
                        <a:pt x="89" y="4"/>
                      </a:lnTo>
                      <a:lnTo>
                        <a:pt x="84" y="2"/>
                      </a:lnTo>
                      <a:lnTo>
                        <a:pt x="78" y="0"/>
                      </a:lnTo>
                      <a:lnTo>
                        <a:pt x="71"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78" name="Freeform 647"/>
                <p:cNvSpPr>
                  <a:spLocks/>
                </p:cNvSpPr>
                <p:nvPr/>
              </p:nvSpPr>
              <p:spPr bwMode="auto">
                <a:xfrm>
                  <a:off x="1593297" y="2986661"/>
                  <a:ext cx="53324" cy="77149"/>
                </a:xfrm>
                <a:custGeom>
                  <a:avLst/>
                  <a:gdLst>
                    <a:gd name="T0" fmla="*/ 65 w 141"/>
                    <a:gd name="T1" fmla="*/ 0 h 206"/>
                    <a:gd name="T2" fmla="*/ 52 w 141"/>
                    <a:gd name="T3" fmla="*/ 4 h 206"/>
                    <a:gd name="T4" fmla="*/ 41 w 141"/>
                    <a:gd name="T5" fmla="*/ 10 h 206"/>
                    <a:gd name="T6" fmla="*/ 30 w 141"/>
                    <a:gd name="T7" fmla="*/ 20 h 206"/>
                    <a:gd name="T8" fmla="*/ 20 w 141"/>
                    <a:gd name="T9" fmla="*/ 31 h 206"/>
                    <a:gd name="T10" fmla="*/ 13 w 141"/>
                    <a:gd name="T11" fmla="*/ 45 h 206"/>
                    <a:gd name="T12" fmla="*/ 7 w 141"/>
                    <a:gd name="T13" fmla="*/ 61 h 206"/>
                    <a:gd name="T14" fmla="*/ 2 w 141"/>
                    <a:gd name="T15" fmla="*/ 79 h 206"/>
                    <a:gd name="T16" fmla="*/ 1 w 141"/>
                    <a:gd name="T17" fmla="*/ 97 h 206"/>
                    <a:gd name="T18" fmla="*/ 1 w 141"/>
                    <a:gd name="T19" fmla="*/ 115 h 206"/>
                    <a:gd name="T20" fmla="*/ 4 w 141"/>
                    <a:gd name="T21" fmla="*/ 132 h 206"/>
                    <a:gd name="T22" fmla="*/ 8 w 141"/>
                    <a:gd name="T23" fmla="*/ 149 h 206"/>
                    <a:gd name="T24" fmla="*/ 15 w 141"/>
                    <a:gd name="T25" fmla="*/ 165 h 206"/>
                    <a:gd name="T26" fmla="*/ 23 w 141"/>
                    <a:gd name="T27" fmla="*/ 178 h 206"/>
                    <a:gd name="T28" fmla="*/ 33 w 141"/>
                    <a:gd name="T29" fmla="*/ 189 h 206"/>
                    <a:gd name="T30" fmla="*/ 44 w 141"/>
                    <a:gd name="T31" fmla="*/ 197 h 206"/>
                    <a:gd name="T32" fmla="*/ 55 w 141"/>
                    <a:gd name="T33" fmla="*/ 203 h 206"/>
                    <a:gd name="T34" fmla="*/ 68 w 141"/>
                    <a:gd name="T35" fmla="*/ 206 h 206"/>
                    <a:gd name="T36" fmla="*/ 81 w 141"/>
                    <a:gd name="T37" fmla="*/ 205 h 206"/>
                    <a:gd name="T38" fmla="*/ 92 w 141"/>
                    <a:gd name="T39" fmla="*/ 201 h 206"/>
                    <a:gd name="T40" fmla="*/ 104 w 141"/>
                    <a:gd name="T41" fmla="*/ 194 h 206"/>
                    <a:gd name="T42" fmla="*/ 115 w 141"/>
                    <a:gd name="T43" fmla="*/ 184 h 206"/>
                    <a:gd name="T44" fmla="*/ 124 w 141"/>
                    <a:gd name="T45" fmla="*/ 172 h 206"/>
                    <a:gd name="T46" fmla="*/ 132 w 141"/>
                    <a:gd name="T47" fmla="*/ 157 h 206"/>
                    <a:gd name="T48" fmla="*/ 137 w 141"/>
                    <a:gd name="T49" fmla="*/ 141 h 206"/>
                    <a:gd name="T50" fmla="*/ 140 w 141"/>
                    <a:gd name="T51" fmla="*/ 123 h 206"/>
                    <a:gd name="T52" fmla="*/ 141 w 141"/>
                    <a:gd name="T53" fmla="*/ 105 h 206"/>
                    <a:gd name="T54" fmla="*/ 141 w 141"/>
                    <a:gd name="T55" fmla="*/ 87 h 206"/>
                    <a:gd name="T56" fmla="*/ 138 w 141"/>
                    <a:gd name="T57" fmla="*/ 69 h 206"/>
                    <a:gd name="T58" fmla="*/ 133 w 141"/>
                    <a:gd name="T59" fmla="*/ 53 h 206"/>
                    <a:gd name="T60" fmla="*/ 125 w 141"/>
                    <a:gd name="T61" fmla="*/ 39 h 206"/>
                    <a:gd name="T62" fmla="*/ 117 w 141"/>
                    <a:gd name="T63" fmla="*/ 25 h 206"/>
                    <a:gd name="T64" fmla="*/ 107 w 141"/>
                    <a:gd name="T65" fmla="*/ 14 h 206"/>
                    <a:gd name="T66" fmla="*/ 96 w 141"/>
                    <a:gd name="T67" fmla="*/ 7 h 206"/>
                    <a:gd name="T68" fmla="*/ 84 w 141"/>
                    <a:gd name="T69" fmla="*/ 3 h 206"/>
                    <a:gd name="T70" fmla="*/ 71 w 141"/>
                    <a:gd name="T71" fmla="*/ 0 h 2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1"/>
                    <a:gd name="T109" fmla="*/ 0 h 206"/>
                    <a:gd name="T110" fmla="*/ 141 w 141"/>
                    <a:gd name="T111" fmla="*/ 206 h 2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1" h="206">
                      <a:moveTo>
                        <a:pt x="71" y="0"/>
                      </a:moveTo>
                      <a:lnTo>
                        <a:pt x="65" y="0"/>
                      </a:lnTo>
                      <a:lnTo>
                        <a:pt x="59" y="3"/>
                      </a:lnTo>
                      <a:lnTo>
                        <a:pt x="52" y="4"/>
                      </a:lnTo>
                      <a:lnTo>
                        <a:pt x="47" y="7"/>
                      </a:lnTo>
                      <a:lnTo>
                        <a:pt x="41" y="10"/>
                      </a:lnTo>
                      <a:lnTo>
                        <a:pt x="35" y="14"/>
                      </a:lnTo>
                      <a:lnTo>
                        <a:pt x="30" y="20"/>
                      </a:lnTo>
                      <a:lnTo>
                        <a:pt x="26" y="25"/>
                      </a:lnTo>
                      <a:lnTo>
                        <a:pt x="20" y="31"/>
                      </a:lnTo>
                      <a:lnTo>
                        <a:pt x="16" y="39"/>
                      </a:lnTo>
                      <a:lnTo>
                        <a:pt x="13" y="45"/>
                      </a:lnTo>
                      <a:lnTo>
                        <a:pt x="10" y="53"/>
                      </a:lnTo>
                      <a:lnTo>
                        <a:pt x="7" y="61"/>
                      </a:lnTo>
                      <a:lnTo>
                        <a:pt x="5" y="69"/>
                      </a:lnTo>
                      <a:lnTo>
                        <a:pt x="2" y="79"/>
                      </a:lnTo>
                      <a:lnTo>
                        <a:pt x="1" y="87"/>
                      </a:lnTo>
                      <a:lnTo>
                        <a:pt x="1" y="97"/>
                      </a:lnTo>
                      <a:lnTo>
                        <a:pt x="0" y="105"/>
                      </a:lnTo>
                      <a:lnTo>
                        <a:pt x="1" y="115"/>
                      </a:lnTo>
                      <a:lnTo>
                        <a:pt x="2" y="123"/>
                      </a:lnTo>
                      <a:lnTo>
                        <a:pt x="4" y="132"/>
                      </a:lnTo>
                      <a:lnTo>
                        <a:pt x="6" y="141"/>
                      </a:lnTo>
                      <a:lnTo>
                        <a:pt x="8" y="149"/>
                      </a:lnTo>
                      <a:lnTo>
                        <a:pt x="11" y="157"/>
                      </a:lnTo>
                      <a:lnTo>
                        <a:pt x="15" y="165"/>
                      </a:lnTo>
                      <a:lnTo>
                        <a:pt x="18" y="172"/>
                      </a:lnTo>
                      <a:lnTo>
                        <a:pt x="23" y="178"/>
                      </a:lnTo>
                      <a:lnTo>
                        <a:pt x="28" y="184"/>
                      </a:lnTo>
                      <a:lnTo>
                        <a:pt x="33" y="189"/>
                      </a:lnTo>
                      <a:lnTo>
                        <a:pt x="38" y="194"/>
                      </a:lnTo>
                      <a:lnTo>
                        <a:pt x="44" y="197"/>
                      </a:lnTo>
                      <a:lnTo>
                        <a:pt x="50" y="201"/>
                      </a:lnTo>
                      <a:lnTo>
                        <a:pt x="55" y="203"/>
                      </a:lnTo>
                      <a:lnTo>
                        <a:pt x="62" y="205"/>
                      </a:lnTo>
                      <a:lnTo>
                        <a:pt x="68" y="206"/>
                      </a:lnTo>
                      <a:lnTo>
                        <a:pt x="74" y="206"/>
                      </a:lnTo>
                      <a:lnTo>
                        <a:pt x="81" y="205"/>
                      </a:lnTo>
                      <a:lnTo>
                        <a:pt x="87" y="203"/>
                      </a:lnTo>
                      <a:lnTo>
                        <a:pt x="92" y="201"/>
                      </a:lnTo>
                      <a:lnTo>
                        <a:pt x="99" y="197"/>
                      </a:lnTo>
                      <a:lnTo>
                        <a:pt x="104" y="194"/>
                      </a:lnTo>
                      <a:lnTo>
                        <a:pt x="109" y="189"/>
                      </a:lnTo>
                      <a:lnTo>
                        <a:pt x="115" y="184"/>
                      </a:lnTo>
                      <a:lnTo>
                        <a:pt x="119" y="178"/>
                      </a:lnTo>
                      <a:lnTo>
                        <a:pt x="124" y="172"/>
                      </a:lnTo>
                      <a:lnTo>
                        <a:pt x="127" y="165"/>
                      </a:lnTo>
                      <a:lnTo>
                        <a:pt x="132" y="157"/>
                      </a:lnTo>
                      <a:lnTo>
                        <a:pt x="134" y="149"/>
                      </a:lnTo>
                      <a:lnTo>
                        <a:pt x="137" y="141"/>
                      </a:lnTo>
                      <a:lnTo>
                        <a:pt x="139" y="132"/>
                      </a:lnTo>
                      <a:lnTo>
                        <a:pt x="140" y="123"/>
                      </a:lnTo>
                      <a:lnTo>
                        <a:pt x="141" y="115"/>
                      </a:lnTo>
                      <a:lnTo>
                        <a:pt x="141" y="105"/>
                      </a:lnTo>
                      <a:lnTo>
                        <a:pt x="141" y="97"/>
                      </a:lnTo>
                      <a:lnTo>
                        <a:pt x="141" y="87"/>
                      </a:lnTo>
                      <a:lnTo>
                        <a:pt x="139" y="79"/>
                      </a:lnTo>
                      <a:lnTo>
                        <a:pt x="138" y="69"/>
                      </a:lnTo>
                      <a:lnTo>
                        <a:pt x="136" y="61"/>
                      </a:lnTo>
                      <a:lnTo>
                        <a:pt x="133" y="53"/>
                      </a:lnTo>
                      <a:lnTo>
                        <a:pt x="130" y="45"/>
                      </a:lnTo>
                      <a:lnTo>
                        <a:pt x="125" y="39"/>
                      </a:lnTo>
                      <a:lnTo>
                        <a:pt x="121" y="31"/>
                      </a:lnTo>
                      <a:lnTo>
                        <a:pt x="117" y="25"/>
                      </a:lnTo>
                      <a:lnTo>
                        <a:pt x="113" y="20"/>
                      </a:lnTo>
                      <a:lnTo>
                        <a:pt x="107" y="14"/>
                      </a:lnTo>
                      <a:lnTo>
                        <a:pt x="101" y="10"/>
                      </a:lnTo>
                      <a:lnTo>
                        <a:pt x="96" y="7"/>
                      </a:lnTo>
                      <a:lnTo>
                        <a:pt x="89" y="4"/>
                      </a:lnTo>
                      <a:lnTo>
                        <a:pt x="84" y="3"/>
                      </a:lnTo>
                      <a:lnTo>
                        <a:pt x="78" y="0"/>
                      </a:lnTo>
                      <a:lnTo>
                        <a:pt x="71"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79" name="Freeform 648"/>
                <p:cNvSpPr>
                  <a:spLocks/>
                </p:cNvSpPr>
                <p:nvPr/>
              </p:nvSpPr>
              <p:spPr bwMode="auto">
                <a:xfrm>
                  <a:off x="1753266" y="2632684"/>
                  <a:ext cx="53324" cy="77149"/>
                </a:xfrm>
                <a:custGeom>
                  <a:avLst/>
                  <a:gdLst>
                    <a:gd name="T0" fmla="*/ 76 w 141"/>
                    <a:gd name="T1" fmla="*/ 0 h 205"/>
                    <a:gd name="T2" fmla="*/ 89 w 141"/>
                    <a:gd name="T3" fmla="*/ 4 h 205"/>
                    <a:gd name="T4" fmla="*/ 100 w 141"/>
                    <a:gd name="T5" fmla="*/ 10 h 205"/>
                    <a:gd name="T6" fmla="*/ 111 w 141"/>
                    <a:gd name="T7" fmla="*/ 20 h 205"/>
                    <a:gd name="T8" fmla="*/ 120 w 141"/>
                    <a:gd name="T9" fmla="*/ 31 h 205"/>
                    <a:gd name="T10" fmla="*/ 128 w 141"/>
                    <a:gd name="T11" fmla="*/ 45 h 205"/>
                    <a:gd name="T12" fmla="*/ 134 w 141"/>
                    <a:gd name="T13" fmla="*/ 61 h 205"/>
                    <a:gd name="T14" fmla="*/ 138 w 141"/>
                    <a:gd name="T15" fmla="*/ 78 h 205"/>
                    <a:gd name="T16" fmla="*/ 141 w 141"/>
                    <a:gd name="T17" fmla="*/ 96 h 205"/>
                    <a:gd name="T18" fmla="*/ 140 w 141"/>
                    <a:gd name="T19" fmla="*/ 114 h 205"/>
                    <a:gd name="T20" fmla="*/ 137 w 141"/>
                    <a:gd name="T21" fmla="*/ 132 h 205"/>
                    <a:gd name="T22" fmla="*/ 133 w 141"/>
                    <a:gd name="T23" fmla="*/ 149 h 205"/>
                    <a:gd name="T24" fmla="*/ 126 w 141"/>
                    <a:gd name="T25" fmla="*/ 164 h 205"/>
                    <a:gd name="T26" fmla="*/ 118 w 141"/>
                    <a:gd name="T27" fmla="*/ 177 h 205"/>
                    <a:gd name="T28" fmla="*/ 108 w 141"/>
                    <a:gd name="T29" fmla="*/ 189 h 205"/>
                    <a:gd name="T30" fmla="*/ 97 w 141"/>
                    <a:gd name="T31" fmla="*/ 197 h 205"/>
                    <a:gd name="T32" fmla="*/ 86 w 141"/>
                    <a:gd name="T33" fmla="*/ 203 h 205"/>
                    <a:gd name="T34" fmla="*/ 73 w 141"/>
                    <a:gd name="T35" fmla="*/ 205 h 205"/>
                    <a:gd name="T36" fmla="*/ 60 w 141"/>
                    <a:gd name="T37" fmla="*/ 205 h 205"/>
                    <a:gd name="T38" fmla="*/ 48 w 141"/>
                    <a:gd name="T39" fmla="*/ 201 h 205"/>
                    <a:gd name="T40" fmla="*/ 37 w 141"/>
                    <a:gd name="T41" fmla="*/ 193 h 205"/>
                    <a:gd name="T42" fmla="*/ 26 w 141"/>
                    <a:gd name="T43" fmla="*/ 184 h 205"/>
                    <a:gd name="T44" fmla="*/ 18 w 141"/>
                    <a:gd name="T45" fmla="*/ 171 h 205"/>
                    <a:gd name="T46" fmla="*/ 10 w 141"/>
                    <a:gd name="T47" fmla="*/ 156 h 205"/>
                    <a:gd name="T48" fmla="*/ 4 w 141"/>
                    <a:gd name="T49" fmla="*/ 140 h 205"/>
                    <a:gd name="T50" fmla="*/ 1 w 141"/>
                    <a:gd name="T51" fmla="*/ 123 h 205"/>
                    <a:gd name="T52" fmla="*/ 0 w 141"/>
                    <a:gd name="T53" fmla="*/ 105 h 205"/>
                    <a:gd name="T54" fmla="*/ 0 w 141"/>
                    <a:gd name="T55" fmla="*/ 87 h 205"/>
                    <a:gd name="T56" fmla="*/ 3 w 141"/>
                    <a:gd name="T57" fmla="*/ 69 h 205"/>
                    <a:gd name="T58" fmla="*/ 8 w 141"/>
                    <a:gd name="T59" fmla="*/ 52 h 205"/>
                    <a:gd name="T60" fmla="*/ 16 w 141"/>
                    <a:gd name="T61" fmla="*/ 38 h 205"/>
                    <a:gd name="T62" fmla="*/ 24 w 141"/>
                    <a:gd name="T63" fmla="*/ 25 h 205"/>
                    <a:gd name="T64" fmla="*/ 34 w 141"/>
                    <a:gd name="T65" fmla="*/ 14 h 205"/>
                    <a:gd name="T66" fmla="*/ 45 w 141"/>
                    <a:gd name="T67" fmla="*/ 7 h 205"/>
                    <a:gd name="T68" fmla="*/ 57 w 141"/>
                    <a:gd name="T69" fmla="*/ 2 h 205"/>
                    <a:gd name="T70" fmla="*/ 70 w 141"/>
                    <a:gd name="T71" fmla="*/ 0 h 205"/>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1"/>
                    <a:gd name="T109" fmla="*/ 0 h 205"/>
                    <a:gd name="T110" fmla="*/ 141 w 141"/>
                    <a:gd name="T111" fmla="*/ 205 h 205"/>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1" h="205">
                      <a:moveTo>
                        <a:pt x="70" y="0"/>
                      </a:moveTo>
                      <a:lnTo>
                        <a:pt x="76" y="0"/>
                      </a:lnTo>
                      <a:lnTo>
                        <a:pt x="82" y="2"/>
                      </a:lnTo>
                      <a:lnTo>
                        <a:pt x="89" y="4"/>
                      </a:lnTo>
                      <a:lnTo>
                        <a:pt x="94" y="7"/>
                      </a:lnTo>
                      <a:lnTo>
                        <a:pt x="100" y="10"/>
                      </a:lnTo>
                      <a:lnTo>
                        <a:pt x="106" y="14"/>
                      </a:lnTo>
                      <a:lnTo>
                        <a:pt x="111" y="20"/>
                      </a:lnTo>
                      <a:lnTo>
                        <a:pt x="115" y="25"/>
                      </a:lnTo>
                      <a:lnTo>
                        <a:pt x="120" y="31"/>
                      </a:lnTo>
                      <a:lnTo>
                        <a:pt x="125" y="38"/>
                      </a:lnTo>
                      <a:lnTo>
                        <a:pt x="128" y="45"/>
                      </a:lnTo>
                      <a:lnTo>
                        <a:pt x="131" y="52"/>
                      </a:lnTo>
                      <a:lnTo>
                        <a:pt x="134" y="61"/>
                      </a:lnTo>
                      <a:lnTo>
                        <a:pt x="136" y="69"/>
                      </a:lnTo>
                      <a:lnTo>
                        <a:pt x="138" y="78"/>
                      </a:lnTo>
                      <a:lnTo>
                        <a:pt x="140" y="87"/>
                      </a:lnTo>
                      <a:lnTo>
                        <a:pt x="141" y="96"/>
                      </a:lnTo>
                      <a:lnTo>
                        <a:pt x="141" y="105"/>
                      </a:lnTo>
                      <a:lnTo>
                        <a:pt x="140" y="114"/>
                      </a:lnTo>
                      <a:lnTo>
                        <a:pt x="138" y="123"/>
                      </a:lnTo>
                      <a:lnTo>
                        <a:pt x="137" y="132"/>
                      </a:lnTo>
                      <a:lnTo>
                        <a:pt x="135" y="140"/>
                      </a:lnTo>
                      <a:lnTo>
                        <a:pt x="133" y="149"/>
                      </a:lnTo>
                      <a:lnTo>
                        <a:pt x="130" y="156"/>
                      </a:lnTo>
                      <a:lnTo>
                        <a:pt x="126" y="164"/>
                      </a:lnTo>
                      <a:lnTo>
                        <a:pt x="123" y="171"/>
                      </a:lnTo>
                      <a:lnTo>
                        <a:pt x="118" y="177"/>
                      </a:lnTo>
                      <a:lnTo>
                        <a:pt x="113" y="184"/>
                      </a:lnTo>
                      <a:lnTo>
                        <a:pt x="108" y="189"/>
                      </a:lnTo>
                      <a:lnTo>
                        <a:pt x="102" y="193"/>
                      </a:lnTo>
                      <a:lnTo>
                        <a:pt x="97" y="197"/>
                      </a:lnTo>
                      <a:lnTo>
                        <a:pt x="91" y="201"/>
                      </a:lnTo>
                      <a:lnTo>
                        <a:pt x="86" y="203"/>
                      </a:lnTo>
                      <a:lnTo>
                        <a:pt x="79" y="205"/>
                      </a:lnTo>
                      <a:lnTo>
                        <a:pt x="73" y="205"/>
                      </a:lnTo>
                      <a:lnTo>
                        <a:pt x="66" y="205"/>
                      </a:lnTo>
                      <a:lnTo>
                        <a:pt x="60" y="205"/>
                      </a:lnTo>
                      <a:lnTo>
                        <a:pt x="55" y="203"/>
                      </a:lnTo>
                      <a:lnTo>
                        <a:pt x="48" y="201"/>
                      </a:lnTo>
                      <a:lnTo>
                        <a:pt x="42" y="197"/>
                      </a:lnTo>
                      <a:lnTo>
                        <a:pt x="37" y="193"/>
                      </a:lnTo>
                      <a:lnTo>
                        <a:pt x="32" y="189"/>
                      </a:lnTo>
                      <a:lnTo>
                        <a:pt x="26" y="184"/>
                      </a:lnTo>
                      <a:lnTo>
                        <a:pt x="22" y="177"/>
                      </a:lnTo>
                      <a:lnTo>
                        <a:pt x="18" y="171"/>
                      </a:lnTo>
                      <a:lnTo>
                        <a:pt x="14" y="164"/>
                      </a:lnTo>
                      <a:lnTo>
                        <a:pt x="10" y="156"/>
                      </a:lnTo>
                      <a:lnTo>
                        <a:pt x="7" y="149"/>
                      </a:lnTo>
                      <a:lnTo>
                        <a:pt x="4" y="140"/>
                      </a:lnTo>
                      <a:lnTo>
                        <a:pt x="2" y="132"/>
                      </a:lnTo>
                      <a:lnTo>
                        <a:pt x="1" y="123"/>
                      </a:lnTo>
                      <a:lnTo>
                        <a:pt x="0" y="114"/>
                      </a:lnTo>
                      <a:lnTo>
                        <a:pt x="0" y="105"/>
                      </a:lnTo>
                      <a:lnTo>
                        <a:pt x="0" y="96"/>
                      </a:lnTo>
                      <a:lnTo>
                        <a:pt x="0" y="87"/>
                      </a:lnTo>
                      <a:lnTo>
                        <a:pt x="2" y="78"/>
                      </a:lnTo>
                      <a:lnTo>
                        <a:pt x="3" y="69"/>
                      </a:lnTo>
                      <a:lnTo>
                        <a:pt x="5" y="61"/>
                      </a:lnTo>
                      <a:lnTo>
                        <a:pt x="8" y="52"/>
                      </a:lnTo>
                      <a:lnTo>
                        <a:pt x="11" y="45"/>
                      </a:lnTo>
                      <a:lnTo>
                        <a:pt x="16" y="38"/>
                      </a:lnTo>
                      <a:lnTo>
                        <a:pt x="20" y="31"/>
                      </a:lnTo>
                      <a:lnTo>
                        <a:pt x="24" y="25"/>
                      </a:lnTo>
                      <a:lnTo>
                        <a:pt x="29" y="20"/>
                      </a:lnTo>
                      <a:lnTo>
                        <a:pt x="34" y="14"/>
                      </a:lnTo>
                      <a:lnTo>
                        <a:pt x="40" y="10"/>
                      </a:lnTo>
                      <a:lnTo>
                        <a:pt x="45" y="7"/>
                      </a:lnTo>
                      <a:lnTo>
                        <a:pt x="52" y="4"/>
                      </a:lnTo>
                      <a:lnTo>
                        <a:pt x="57" y="2"/>
                      </a:lnTo>
                      <a:lnTo>
                        <a:pt x="63" y="0"/>
                      </a:lnTo>
                      <a:lnTo>
                        <a:pt x="70"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80" name="Freeform 649"/>
                <p:cNvSpPr>
                  <a:spLocks/>
                </p:cNvSpPr>
                <p:nvPr/>
              </p:nvSpPr>
              <p:spPr bwMode="auto">
                <a:xfrm>
                  <a:off x="1753266" y="2986661"/>
                  <a:ext cx="53324" cy="77149"/>
                </a:xfrm>
                <a:custGeom>
                  <a:avLst/>
                  <a:gdLst>
                    <a:gd name="T0" fmla="*/ 76 w 141"/>
                    <a:gd name="T1" fmla="*/ 0 h 206"/>
                    <a:gd name="T2" fmla="*/ 89 w 141"/>
                    <a:gd name="T3" fmla="*/ 4 h 206"/>
                    <a:gd name="T4" fmla="*/ 100 w 141"/>
                    <a:gd name="T5" fmla="*/ 10 h 206"/>
                    <a:gd name="T6" fmla="*/ 111 w 141"/>
                    <a:gd name="T7" fmla="*/ 20 h 206"/>
                    <a:gd name="T8" fmla="*/ 120 w 141"/>
                    <a:gd name="T9" fmla="*/ 31 h 206"/>
                    <a:gd name="T10" fmla="*/ 128 w 141"/>
                    <a:gd name="T11" fmla="*/ 45 h 206"/>
                    <a:gd name="T12" fmla="*/ 134 w 141"/>
                    <a:gd name="T13" fmla="*/ 61 h 206"/>
                    <a:gd name="T14" fmla="*/ 138 w 141"/>
                    <a:gd name="T15" fmla="*/ 79 h 206"/>
                    <a:gd name="T16" fmla="*/ 141 w 141"/>
                    <a:gd name="T17" fmla="*/ 97 h 206"/>
                    <a:gd name="T18" fmla="*/ 140 w 141"/>
                    <a:gd name="T19" fmla="*/ 115 h 206"/>
                    <a:gd name="T20" fmla="*/ 137 w 141"/>
                    <a:gd name="T21" fmla="*/ 132 h 206"/>
                    <a:gd name="T22" fmla="*/ 133 w 141"/>
                    <a:gd name="T23" fmla="*/ 149 h 206"/>
                    <a:gd name="T24" fmla="*/ 126 w 141"/>
                    <a:gd name="T25" fmla="*/ 165 h 206"/>
                    <a:gd name="T26" fmla="*/ 118 w 141"/>
                    <a:gd name="T27" fmla="*/ 178 h 206"/>
                    <a:gd name="T28" fmla="*/ 108 w 141"/>
                    <a:gd name="T29" fmla="*/ 189 h 206"/>
                    <a:gd name="T30" fmla="*/ 97 w 141"/>
                    <a:gd name="T31" fmla="*/ 197 h 206"/>
                    <a:gd name="T32" fmla="*/ 86 w 141"/>
                    <a:gd name="T33" fmla="*/ 203 h 206"/>
                    <a:gd name="T34" fmla="*/ 73 w 141"/>
                    <a:gd name="T35" fmla="*/ 206 h 206"/>
                    <a:gd name="T36" fmla="*/ 60 w 141"/>
                    <a:gd name="T37" fmla="*/ 205 h 206"/>
                    <a:gd name="T38" fmla="*/ 48 w 141"/>
                    <a:gd name="T39" fmla="*/ 201 h 206"/>
                    <a:gd name="T40" fmla="*/ 37 w 141"/>
                    <a:gd name="T41" fmla="*/ 194 h 206"/>
                    <a:gd name="T42" fmla="*/ 26 w 141"/>
                    <a:gd name="T43" fmla="*/ 184 h 206"/>
                    <a:gd name="T44" fmla="*/ 18 w 141"/>
                    <a:gd name="T45" fmla="*/ 172 h 206"/>
                    <a:gd name="T46" fmla="*/ 10 w 141"/>
                    <a:gd name="T47" fmla="*/ 157 h 206"/>
                    <a:gd name="T48" fmla="*/ 4 w 141"/>
                    <a:gd name="T49" fmla="*/ 141 h 206"/>
                    <a:gd name="T50" fmla="*/ 1 w 141"/>
                    <a:gd name="T51" fmla="*/ 123 h 206"/>
                    <a:gd name="T52" fmla="*/ 0 w 141"/>
                    <a:gd name="T53" fmla="*/ 105 h 206"/>
                    <a:gd name="T54" fmla="*/ 0 w 141"/>
                    <a:gd name="T55" fmla="*/ 87 h 206"/>
                    <a:gd name="T56" fmla="*/ 3 w 141"/>
                    <a:gd name="T57" fmla="*/ 69 h 206"/>
                    <a:gd name="T58" fmla="*/ 8 w 141"/>
                    <a:gd name="T59" fmla="*/ 53 h 206"/>
                    <a:gd name="T60" fmla="*/ 16 w 141"/>
                    <a:gd name="T61" fmla="*/ 39 h 206"/>
                    <a:gd name="T62" fmla="*/ 24 w 141"/>
                    <a:gd name="T63" fmla="*/ 25 h 206"/>
                    <a:gd name="T64" fmla="*/ 34 w 141"/>
                    <a:gd name="T65" fmla="*/ 14 h 206"/>
                    <a:gd name="T66" fmla="*/ 45 w 141"/>
                    <a:gd name="T67" fmla="*/ 7 h 206"/>
                    <a:gd name="T68" fmla="*/ 57 w 141"/>
                    <a:gd name="T69" fmla="*/ 3 h 206"/>
                    <a:gd name="T70" fmla="*/ 70 w 141"/>
                    <a:gd name="T71" fmla="*/ 0 h 20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41"/>
                    <a:gd name="T109" fmla="*/ 0 h 206"/>
                    <a:gd name="T110" fmla="*/ 141 w 141"/>
                    <a:gd name="T111" fmla="*/ 206 h 20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41" h="206">
                      <a:moveTo>
                        <a:pt x="70" y="0"/>
                      </a:moveTo>
                      <a:lnTo>
                        <a:pt x="76" y="0"/>
                      </a:lnTo>
                      <a:lnTo>
                        <a:pt x="82" y="3"/>
                      </a:lnTo>
                      <a:lnTo>
                        <a:pt x="89" y="4"/>
                      </a:lnTo>
                      <a:lnTo>
                        <a:pt x="94" y="7"/>
                      </a:lnTo>
                      <a:lnTo>
                        <a:pt x="100" y="10"/>
                      </a:lnTo>
                      <a:lnTo>
                        <a:pt x="106" y="14"/>
                      </a:lnTo>
                      <a:lnTo>
                        <a:pt x="111" y="20"/>
                      </a:lnTo>
                      <a:lnTo>
                        <a:pt x="115" y="25"/>
                      </a:lnTo>
                      <a:lnTo>
                        <a:pt x="120" y="31"/>
                      </a:lnTo>
                      <a:lnTo>
                        <a:pt x="125" y="39"/>
                      </a:lnTo>
                      <a:lnTo>
                        <a:pt x="128" y="45"/>
                      </a:lnTo>
                      <a:lnTo>
                        <a:pt x="131" y="53"/>
                      </a:lnTo>
                      <a:lnTo>
                        <a:pt x="134" y="61"/>
                      </a:lnTo>
                      <a:lnTo>
                        <a:pt x="136" y="69"/>
                      </a:lnTo>
                      <a:lnTo>
                        <a:pt x="138" y="79"/>
                      </a:lnTo>
                      <a:lnTo>
                        <a:pt x="140" y="87"/>
                      </a:lnTo>
                      <a:lnTo>
                        <a:pt x="141" y="97"/>
                      </a:lnTo>
                      <a:lnTo>
                        <a:pt x="141" y="105"/>
                      </a:lnTo>
                      <a:lnTo>
                        <a:pt x="140" y="115"/>
                      </a:lnTo>
                      <a:lnTo>
                        <a:pt x="138" y="123"/>
                      </a:lnTo>
                      <a:lnTo>
                        <a:pt x="137" y="132"/>
                      </a:lnTo>
                      <a:lnTo>
                        <a:pt x="135" y="141"/>
                      </a:lnTo>
                      <a:lnTo>
                        <a:pt x="133" y="149"/>
                      </a:lnTo>
                      <a:lnTo>
                        <a:pt x="130" y="157"/>
                      </a:lnTo>
                      <a:lnTo>
                        <a:pt x="126" y="165"/>
                      </a:lnTo>
                      <a:lnTo>
                        <a:pt x="123" y="172"/>
                      </a:lnTo>
                      <a:lnTo>
                        <a:pt x="118" y="178"/>
                      </a:lnTo>
                      <a:lnTo>
                        <a:pt x="113" y="184"/>
                      </a:lnTo>
                      <a:lnTo>
                        <a:pt x="108" y="189"/>
                      </a:lnTo>
                      <a:lnTo>
                        <a:pt x="102" y="194"/>
                      </a:lnTo>
                      <a:lnTo>
                        <a:pt x="97" y="197"/>
                      </a:lnTo>
                      <a:lnTo>
                        <a:pt x="91" y="201"/>
                      </a:lnTo>
                      <a:lnTo>
                        <a:pt x="86" y="203"/>
                      </a:lnTo>
                      <a:lnTo>
                        <a:pt x="79" y="205"/>
                      </a:lnTo>
                      <a:lnTo>
                        <a:pt x="73" y="206"/>
                      </a:lnTo>
                      <a:lnTo>
                        <a:pt x="66" y="206"/>
                      </a:lnTo>
                      <a:lnTo>
                        <a:pt x="60" y="205"/>
                      </a:lnTo>
                      <a:lnTo>
                        <a:pt x="55" y="203"/>
                      </a:lnTo>
                      <a:lnTo>
                        <a:pt x="48" y="201"/>
                      </a:lnTo>
                      <a:lnTo>
                        <a:pt x="42" y="197"/>
                      </a:lnTo>
                      <a:lnTo>
                        <a:pt x="37" y="194"/>
                      </a:lnTo>
                      <a:lnTo>
                        <a:pt x="32" y="189"/>
                      </a:lnTo>
                      <a:lnTo>
                        <a:pt x="26" y="184"/>
                      </a:lnTo>
                      <a:lnTo>
                        <a:pt x="22" y="178"/>
                      </a:lnTo>
                      <a:lnTo>
                        <a:pt x="18" y="172"/>
                      </a:lnTo>
                      <a:lnTo>
                        <a:pt x="14" y="165"/>
                      </a:lnTo>
                      <a:lnTo>
                        <a:pt x="10" y="157"/>
                      </a:lnTo>
                      <a:lnTo>
                        <a:pt x="7" y="149"/>
                      </a:lnTo>
                      <a:lnTo>
                        <a:pt x="4" y="141"/>
                      </a:lnTo>
                      <a:lnTo>
                        <a:pt x="2" y="132"/>
                      </a:lnTo>
                      <a:lnTo>
                        <a:pt x="1" y="123"/>
                      </a:lnTo>
                      <a:lnTo>
                        <a:pt x="0" y="115"/>
                      </a:lnTo>
                      <a:lnTo>
                        <a:pt x="0" y="105"/>
                      </a:lnTo>
                      <a:lnTo>
                        <a:pt x="0" y="97"/>
                      </a:lnTo>
                      <a:lnTo>
                        <a:pt x="0" y="87"/>
                      </a:lnTo>
                      <a:lnTo>
                        <a:pt x="2" y="79"/>
                      </a:lnTo>
                      <a:lnTo>
                        <a:pt x="3" y="69"/>
                      </a:lnTo>
                      <a:lnTo>
                        <a:pt x="5" y="61"/>
                      </a:lnTo>
                      <a:lnTo>
                        <a:pt x="8" y="53"/>
                      </a:lnTo>
                      <a:lnTo>
                        <a:pt x="11" y="45"/>
                      </a:lnTo>
                      <a:lnTo>
                        <a:pt x="16" y="39"/>
                      </a:lnTo>
                      <a:lnTo>
                        <a:pt x="20" y="31"/>
                      </a:lnTo>
                      <a:lnTo>
                        <a:pt x="24" y="25"/>
                      </a:lnTo>
                      <a:lnTo>
                        <a:pt x="29" y="20"/>
                      </a:lnTo>
                      <a:lnTo>
                        <a:pt x="34" y="14"/>
                      </a:lnTo>
                      <a:lnTo>
                        <a:pt x="40" y="10"/>
                      </a:lnTo>
                      <a:lnTo>
                        <a:pt x="45" y="7"/>
                      </a:lnTo>
                      <a:lnTo>
                        <a:pt x="52" y="4"/>
                      </a:lnTo>
                      <a:lnTo>
                        <a:pt x="57" y="3"/>
                      </a:lnTo>
                      <a:lnTo>
                        <a:pt x="63" y="0"/>
                      </a:lnTo>
                      <a:lnTo>
                        <a:pt x="70" y="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81" name="Line 650"/>
                <p:cNvSpPr>
                  <a:spLocks noChangeShapeType="1"/>
                </p:cNvSpPr>
                <p:nvPr/>
              </p:nvSpPr>
              <p:spPr bwMode="auto">
                <a:xfrm>
                  <a:off x="1761208" y="3159714"/>
                  <a:ext cx="0" cy="12306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2" name="Line 651"/>
                <p:cNvSpPr>
                  <a:spLocks noChangeShapeType="1"/>
                </p:cNvSpPr>
                <p:nvPr/>
              </p:nvSpPr>
              <p:spPr bwMode="auto">
                <a:xfrm>
                  <a:off x="1753266"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3" name="Line 652"/>
                <p:cNvSpPr>
                  <a:spLocks noChangeShapeType="1"/>
                </p:cNvSpPr>
                <p:nvPr/>
              </p:nvSpPr>
              <p:spPr bwMode="auto">
                <a:xfrm>
                  <a:off x="1688598"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4" name="Line 653"/>
                <p:cNvSpPr>
                  <a:spLocks noChangeShapeType="1"/>
                </p:cNvSpPr>
                <p:nvPr/>
              </p:nvSpPr>
              <p:spPr bwMode="auto">
                <a:xfrm>
                  <a:off x="1710153"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5" name="Rectangle 654"/>
                <p:cNvSpPr>
                  <a:spLocks noChangeArrowheads="1"/>
                </p:cNvSpPr>
                <p:nvPr/>
              </p:nvSpPr>
              <p:spPr bwMode="auto">
                <a:xfrm>
                  <a:off x="1710153" y="3159111"/>
                  <a:ext cx="43112" cy="112320"/>
                </a:xfrm>
                <a:prstGeom prst="rect">
                  <a:avLst/>
                </a:prstGeom>
                <a:noFill/>
                <a:ln w="6350">
                  <a:solidFill>
                    <a:schemeClr val="tx1"/>
                  </a:solidFill>
                  <a:miter lim="800000"/>
                  <a:headEnd/>
                  <a:tailEnd/>
                </a:ln>
              </p:spPr>
              <p:txBody>
                <a:bodyPr/>
                <a:lstStyle/>
                <a:p>
                  <a:endParaRPr lang="ja-JP" altLang="en-US">
                    <a:solidFill>
                      <a:srgbClr val="000000"/>
                    </a:solidFill>
                    <a:latin typeface="Calibri" pitchFamily="34" charset="0"/>
                  </a:endParaRPr>
                </a:p>
              </p:txBody>
            </p:sp>
            <p:sp>
              <p:nvSpPr>
                <p:cNvPr id="686" name="Line 655"/>
                <p:cNvSpPr>
                  <a:spLocks noChangeShapeType="1"/>
                </p:cNvSpPr>
                <p:nvPr/>
              </p:nvSpPr>
              <p:spPr bwMode="auto">
                <a:xfrm>
                  <a:off x="1639812" y="3159111"/>
                  <a:ext cx="1135" cy="1236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7" name="Line 656"/>
                <p:cNvSpPr>
                  <a:spLocks noChangeShapeType="1"/>
                </p:cNvSpPr>
                <p:nvPr/>
              </p:nvSpPr>
              <p:spPr bwMode="auto">
                <a:xfrm>
                  <a:off x="1646619"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8" name="Line 657"/>
                <p:cNvSpPr>
                  <a:spLocks noChangeShapeType="1"/>
                </p:cNvSpPr>
                <p:nvPr/>
              </p:nvSpPr>
              <p:spPr bwMode="auto">
                <a:xfrm flipV="1">
                  <a:off x="1646619"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89" name="Line 658"/>
                <p:cNvSpPr>
                  <a:spLocks noChangeShapeType="1"/>
                </p:cNvSpPr>
                <p:nvPr/>
              </p:nvSpPr>
              <p:spPr bwMode="auto">
                <a:xfrm>
                  <a:off x="1646619" y="3159111"/>
                  <a:ext cx="1135" cy="11232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0" name="Freeform 659"/>
                <p:cNvSpPr>
                  <a:spLocks/>
                </p:cNvSpPr>
                <p:nvPr/>
              </p:nvSpPr>
              <p:spPr bwMode="auto">
                <a:xfrm>
                  <a:off x="1646619" y="3159111"/>
                  <a:ext cx="41978" cy="112320"/>
                </a:xfrm>
                <a:custGeom>
                  <a:avLst/>
                  <a:gdLst>
                    <a:gd name="T0" fmla="*/ 0 w 112"/>
                    <a:gd name="T1" fmla="*/ 0 h 299"/>
                    <a:gd name="T2" fmla="*/ 0 w 112"/>
                    <a:gd name="T3" fmla="*/ 299 h 299"/>
                    <a:gd name="T4" fmla="*/ 112 w 112"/>
                    <a:gd name="T5" fmla="*/ 299 h 299"/>
                    <a:gd name="T6" fmla="*/ 112 w 112"/>
                    <a:gd name="T7" fmla="*/ 0 h 299"/>
                    <a:gd name="T8" fmla="*/ 0 60000 65536"/>
                    <a:gd name="T9" fmla="*/ 0 60000 65536"/>
                    <a:gd name="T10" fmla="*/ 0 60000 65536"/>
                    <a:gd name="T11" fmla="*/ 0 60000 65536"/>
                    <a:gd name="T12" fmla="*/ 0 w 112"/>
                    <a:gd name="T13" fmla="*/ 0 h 299"/>
                    <a:gd name="T14" fmla="*/ 112 w 112"/>
                    <a:gd name="T15" fmla="*/ 299 h 299"/>
                  </a:gdLst>
                  <a:ahLst/>
                  <a:cxnLst>
                    <a:cxn ang="T8">
                      <a:pos x="T0" y="T1"/>
                    </a:cxn>
                    <a:cxn ang="T9">
                      <a:pos x="T2" y="T3"/>
                    </a:cxn>
                    <a:cxn ang="T10">
                      <a:pos x="T4" y="T5"/>
                    </a:cxn>
                    <a:cxn ang="T11">
                      <a:pos x="T6" y="T7"/>
                    </a:cxn>
                  </a:cxnLst>
                  <a:rect l="T12" t="T13" r="T14" b="T15"/>
                  <a:pathLst>
                    <a:path w="112" h="299">
                      <a:moveTo>
                        <a:pt x="0" y="0"/>
                      </a:moveTo>
                      <a:lnTo>
                        <a:pt x="0" y="299"/>
                      </a:lnTo>
                      <a:lnTo>
                        <a:pt x="112" y="299"/>
                      </a:lnTo>
                      <a:lnTo>
                        <a:pt x="112"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691" name="Line 660"/>
                <p:cNvSpPr>
                  <a:spLocks noChangeShapeType="1"/>
                </p:cNvSpPr>
                <p:nvPr/>
              </p:nvSpPr>
              <p:spPr bwMode="auto">
                <a:xfrm flipV="1">
                  <a:off x="1646619" y="3159111"/>
                  <a:ext cx="2269" cy="22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2" name="Line 661"/>
                <p:cNvSpPr>
                  <a:spLocks noChangeShapeType="1"/>
                </p:cNvSpPr>
                <p:nvPr/>
              </p:nvSpPr>
              <p:spPr bwMode="auto">
                <a:xfrm flipV="1">
                  <a:off x="1646619" y="3159111"/>
                  <a:ext cx="26095" cy="2609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3" name="Line 662"/>
                <p:cNvSpPr>
                  <a:spLocks noChangeShapeType="1"/>
                </p:cNvSpPr>
                <p:nvPr/>
              </p:nvSpPr>
              <p:spPr bwMode="auto">
                <a:xfrm flipV="1">
                  <a:off x="1646619" y="3165919"/>
                  <a:ext cx="41978" cy="431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4" name="Line 663"/>
                <p:cNvSpPr>
                  <a:spLocks noChangeShapeType="1"/>
                </p:cNvSpPr>
                <p:nvPr/>
              </p:nvSpPr>
              <p:spPr bwMode="auto">
                <a:xfrm flipV="1">
                  <a:off x="1646619" y="3189744"/>
                  <a:ext cx="41978" cy="431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5" name="Line 664"/>
                <p:cNvSpPr>
                  <a:spLocks noChangeShapeType="1"/>
                </p:cNvSpPr>
                <p:nvPr/>
              </p:nvSpPr>
              <p:spPr bwMode="auto">
                <a:xfrm flipV="1">
                  <a:off x="1710153" y="3159111"/>
                  <a:ext cx="10211" cy="90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6" name="Line 665"/>
                <p:cNvSpPr>
                  <a:spLocks noChangeShapeType="1"/>
                </p:cNvSpPr>
                <p:nvPr/>
              </p:nvSpPr>
              <p:spPr bwMode="auto">
                <a:xfrm flipV="1">
                  <a:off x="1646619" y="3213569"/>
                  <a:ext cx="41978" cy="431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7" name="Line 666"/>
                <p:cNvSpPr>
                  <a:spLocks noChangeShapeType="1"/>
                </p:cNvSpPr>
                <p:nvPr/>
              </p:nvSpPr>
              <p:spPr bwMode="auto">
                <a:xfrm flipV="1">
                  <a:off x="1710153" y="3159111"/>
                  <a:ext cx="34036" cy="340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8" name="Line 667"/>
                <p:cNvSpPr>
                  <a:spLocks noChangeShapeType="1"/>
                </p:cNvSpPr>
                <p:nvPr/>
              </p:nvSpPr>
              <p:spPr bwMode="auto">
                <a:xfrm flipV="1">
                  <a:off x="1654562" y="3237394"/>
                  <a:ext cx="34036" cy="3403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699" name="Line 668"/>
                <p:cNvSpPr>
                  <a:spLocks noChangeShapeType="1"/>
                </p:cNvSpPr>
                <p:nvPr/>
              </p:nvSpPr>
              <p:spPr bwMode="auto">
                <a:xfrm flipV="1">
                  <a:off x="1710153" y="3173860"/>
                  <a:ext cx="43112"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0" name="Line 669"/>
                <p:cNvSpPr>
                  <a:spLocks noChangeShapeType="1"/>
                </p:cNvSpPr>
                <p:nvPr/>
              </p:nvSpPr>
              <p:spPr bwMode="auto">
                <a:xfrm flipV="1">
                  <a:off x="1678386" y="3261220"/>
                  <a:ext cx="10211" cy="1021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1" name="Line 670"/>
                <p:cNvSpPr>
                  <a:spLocks noChangeShapeType="1"/>
                </p:cNvSpPr>
                <p:nvPr/>
              </p:nvSpPr>
              <p:spPr bwMode="auto">
                <a:xfrm flipV="1">
                  <a:off x="1710153" y="3197686"/>
                  <a:ext cx="43112" cy="431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2" name="Line 671"/>
                <p:cNvSpPr>
                  <a:spLocks noChangeShapeType="1"/>
                </p:cNvSpPr>
                <p:nvPr/>
              </p:nvSpPr>
              <p:spPr bwMode="auto">
                <a:xfrm flipV="1">
                  <a:off x="1710153" y="3221511"/>
                  <a:ext cx="43112" cy="4197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3" name="Line 672"/>
                <p:cNvSpPr>
                  <a:spLocks noChangeShapeType="1"/>
                </p:cNvSpPr>
                <p:nvPr/>
              </p:nvSpPr>
              <p:spPr bwMode="auto">
                <a:xfrm flipV="1">
                  <a:off x="1726037" y="3245336"/>
                  <a:ext cx="27229" cy="2609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4" name="Line 673"/>
                <p:cNvSpPr>
                  <a:spLocks noChangeShapeType="1"/>
                </p:cNvSpPr>
                <p:nvPr/>
              </p:nvSpPr>
              <p:spPr bwMode="auto">
                <a:xfrm flipV="1">
                  <a:off x="1749863" y="3269161"/>
                  <a:ext cx="3404" cy="226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5" name="Line 674"/>
                <p:cNvSpPr>
                  <a:spLocks noChangeShapeType="1"/>
                </p:cNvSpPr>
                <p:nvPr/>
              </p:nvSpPr>
              <p:spPr bwMode="auto">
                <a:xfrm>
                  <a:off x="1761208" y="3601582"/>
                  <a:ext cx="0" cy="17929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6" name="Line 675"/>
                <p:cNvSpPr>
                  <a:spLocks noChangeShapeType="1"/>
                </p:cNvSpPr>
                <p:nvPr/>
              </p:nvSpPr>
              <p:spPr bwMode="auto">
                <a:xfrm>
                  <a:off x="1736248" y="3295859"/>
                  <a:ext cx="0" cy="4137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7" name="Line 676"/>
                <p:cNvSpPr>
                  <a:spLocks noChangeShapeType="1"/>
                </p:cNvSpPr>
                <p:nvPr/>
              </p:nvSpPr>
              <p:spPr bwMode="auto">
                <a:xfrm>
                  <a:off x="1665907" y="3295859"/>
                  <a:ext cx="0" cy="2322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8" name="Line 677"/>
                <p:cNvSpPr>
                  <a:spLocks noChangeShapeType="1"/>
                </p:cNvSpPr>
                <p:nvPr/>
              </p:nvSpPr>
              <p:spPr bwMode="auto">
                <a:xfrm>
                  <a:off x="1688598" y="3271431"/>
                  <a:ext cx="1135" cy="1134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09" name="Line 678"/>
                <p:cNvSpPr>
                  <a:spLocks noChangeShapeType="1"/>
                </p:cNvSpPr>
                <p:nvPr/>
              </p:nvSpPr>
              <p:spPr bwMode="auto">
                <a:xfrm>
                  <a:off x="1710153" y="3271431"/>
                  <a:ext cx="1135" cy="1134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0" name="Line 679"/>
                <p:cNvSpPr>
                  <a:spLocks noChangeShapeType="1"/>
                </p:cNvSpPr>
                <p:nvPr/>
              </p:nvSpPr>
              <p:spPr bwMode="auto">
                <a:xfrm>
                  <a:off x="1636976" y="3600484"/>
                  <a:ext cx="0" cy="17808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1" name="Line 680"/>
                <p:cNvSpPr>
                  <a:spLocks noChangeShapeType="1"/>
                </p:cNvSpPr>
                <p:nvPr/>
              </p:nvSpPr>
              <p:spPr bwMode="auto">
                <a:xfrm>
                  <a:off x="1637543" y="3778571"/>
                  <a:ext cx="2269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2" name="Line 681"/>
                <p:cNvSpPr>
                  <a:spLocks noChangeShapeType="1"/>
                </p:cNvSpPr>
                <p:nvPr/>
              </p:nvSpPr>
              <p:spPr bwMode="auto">
                <a:xfrm>
                  <a:off x="1642081" y="3850048"/>
                  <a:ext cx="5098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3" name="Line 683"/>
                <p:cNvSpPr>
                  <a:spLocks noChangeShapeType="1"/>
                </p:cNvSpPr>
                <p:nvPr/>
              </p:nvSpPr>
              <p:spPr bwMode="auto">
                <a:xfrm flipV="1">
                  <a:off x="1650023" y="3778571"/>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4" name="Line 684"/>
                <p:cNvSpPr>
                  <a:spLocks noChangeShapeType="1"/>
                </p:cNvSpPr>
                <p:nvPr/>
              </p:nvSpPr>
              <p:spPr bwMode="auto">
                <a:xfrm>
                  <a:off x="1637543" y="3707095"/>
                  <a:ext cx="9076"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5" name="Line 685"/>
                <p:cNvSpPr>
                  <a:spLocks noChangeShapeType="1"/>
                </p:cNvSpPr>
                <p:nvPr/>
              </p:nvSpPr>
              <p:spPr bwMode="auto">
                <a:xfrm>
                  <a:off x="1646619" y="3707095"/>
                  <a:ext cx="1135"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6" name="Line 687"/>
                <p:cNvSpPr>
                  <a:spLocks noChangeShapeType="1"/>
                </p:cNvSpPr>
                <p:nvPr/>
              </p:nvSpPr>
              <p:spPr bwMode="auto">
                <a:xfrm flipH="1">
                  <a:off x="1637543" y="3778571"/>
                  <a:ext cx="1248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7" name="Line 690"/>
                <p:cNvSpPr>
                  <a:spLocks noChangeShapeType="1"/>
                </p:cNvSpPr>
                <p:nvPr/>
              </p:nvSpPr>
              <p:spPr bwMode="auto">
                <a:xfrm>
                  <a:off x="1646619" y="3831895"/>
                  <a:ext cx="340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8" name="Line 691"/>
                <p:cNvSpPr>
                  <a:spLocks noChangeShapeType="1"/>
                </p:cNvSpPr>
                <p:nvPr/>
              </p:nvSpPr>
              <p:spPr bwMode="auto">
                <a:xfrm>
                  <a:off x="1646619" y="3831895"/>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19" name="Line 692"/>
                <p:cNvSpPr>
                  <a:spLocks noChangeShapeType="1"/>
                </p:cNvSpPr>
                <p:nvPr/>
              </p:nvSpPr>
              <p:spPr bwMode="auto">
                <a:xfrm>
                  <a:off x="1650023" y="3778571"/>
                  <a:ext cx="1135" cy="533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0" name="Line 693"/>
                <p:cNvSpPr>
                  <a:spLocks noChangeShapeType="1"/>
                </p:cNvSpPr>
                <p:nvPr/>
              </p:nvSpPr>
              <p:spPr bwMode="auto">
                <a:xfrm>
                  <a:off x="1644350" y="3778571"/>
                  <a:ext cx="0" cy="737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1" name="Line 694"/>
                <p:cNvSpPr>
                  <a:spLocks noChangeShapeType="1"/>
                </p:cNvSpPr>
                <p:nvPr/>
              </p:nvSpPr>
              <p:spPr bwMode="auto">
                <a:xfrm>
                  <a:off x="1660234" y="3778571"/>
                  <a:ext cx="453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2" name="Line 695"/>
                <p:cNvSpPr>
                  <a:spLocks noChangeShapeType="1"/>
                </p:cNvSpPr>
                <p:nvPr/>
              </p:nvSpPr>
              <p:spPr bwMode="auto">
                <a:xfrm>
                  <a:off x="1656831" y="3831895"/>
                  <a:ext cx="340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3" name="Line 696"/>
                <p:cNvSpPr>
                  <a:spLocks noChangeShapeType="1"/>
                </p:cNvSpPr>
                <p:nvPr/>
              </p:nvSpPr>
              <p:spPr bwMode="auto">
                <a:xfrm>
                  <a:off x="1656831" y="3831895"/>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4" name="Line 697"/>
                <p:cNvSpPr>
                  <a:spLocks noChangeShapeType="1"/>
                </p:cNvSpPr>
                <p:nvPr/>
              </p:nvSpPr>
              <p:spPr bwMode="auto">
                <a:xfrm>
                  <a:off x="1688598" y="3813742"/>
                  <a:ext cx="2155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5" name="Line 698"/>
                <p:cNvSpPr>
                  <a:spLocks noChangeShapeType="1"/>
                </p:cNvSpPr>
                <p:nvPr/>
              </p:nvSpPr>
              <p:spPr bwMode="auto">
                <a:xfrm flipH="1">
                  <a:off x="1688598" y="3813742"/>
                  <a:ext cx="2155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6" name="Line 699"/>
                <p:cNvSpPr>
                  <a:spLocks noChangeShapeType="1"/>
                </p:cNvSpPr>
                <p:nvPr/>
              </p:nvSpPr>
              <p:spPr bwMode="auto">
                <a:xfrm>
                  <a:off x="1660234" y="3778571"/>
                  <a:ext cx="1135" cy="533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7" name="Line 700"/>
                <p:cNvSpPr>
                  <a:spLocks noChangeShapeType="1"/>
                </p:cNvSpPr>
                <p:nvPr/>
              </p:nvSpPr>
              <p:spPr bwMode="auto">
                <a:xfrm flipV="1">
                  <a:off x="1748728" y="3778571"/>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8" name="Line 701"/>
                <p:cNvSpPr>
                  <a:spLocks noChangeShapeType="1"/>
                </p:cNvSpPr>
                <p:nvPr/>
              </p:nvSpPr>
              <p:spPr bwMode="auto">
                <a:xfrm>
                  <a:off x="1735113" y="3778571"/>
                  <a:ext cx="26095"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29" name="Line 702"/>
                <p:cNvSpPr>
                  <a:spLocks noChangeShapeType="1"/>
                </p:cNvSpPr>
                <p:nvPr/>
              </p:nvSpPr>
              <p:spPr bwMode="auto">
                <a:xfrm>
                  <a:off x="1753266" y="3707095"/>
                  <a:ext cx="794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0" name="Line 703"/>
                <p:cNvSpPr>
                  <a:spLocks noChangeShapeType="1"/>
                </p:cNvSpPr>
                <p:nvPr/>
              </p:nvSpPr>
              <p:spPr bwMode="auto">
                <a:xfrm>
                  <a:off x="1753266" y="3707095"/>
                  <a:ext cx="0" cy="720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1" name="Line 705"/>
                <p:cNvSpPr>
                  <a:spLocks noChangeShapeType="1"/>
                </p:cNvSpPr>
                <p:nvPr/>
              </p:nvSpPr>
              <p:spPr bwMode="auto">
                <a:xfrm>
                  <a:off x="1748728" y="3778571"/>
                  <a:ext cx="11345"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2" name="Line 706"/>
                <p:cNvSpPr>
                  <a:spLocks noChangeShapeType="1"/>
                </p:cNvSpPr>
                <p:nvPr/>
              </p:nvSpPr>
              <p:spPr bwMode="auto">
                <a:xfrm flipH="1">
                  <a:off x="1748728" y="3778571"/>
                  <a:ext cx="1248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3" name="Line 709"/>
                <p:cNvSpPr>
                  <a:spLocks noChangeShapeType="1"/>
                </p:cNvSpPr>
                <p:nvPr/>
              </p:nvSpPr>
              <p:spPr bwMode="auto">
                <a:xfrm>
                  <a:off x="1738517" y="3831895"/>
                  <a:ext cx="340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4" name="Line 710"/>
                <p:cNvSpPr>
                  <a:spLocks noChangeShapeType="1"/>
                </p:cNvSpPr>
                <p:nvPr/>
              </p:nvSpPr>
              <p:spPr bwMode="auto">
                <a:xfrm>
                  <a:off x="1741921" y="3831895"/>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5" name="Line 711"/>
                <p:cNvSpPr>
                  <a:spLocks noChangeShapeType="1"/>
                </p:cNvSpPr>
                <p:nvPr/>
              </p:nvSpPr>
              <p:spPr bwMode="auto">
                <a:xfrm>
                  <a:off x="1748728" y="3831895"/>
                  <a:ext cx="453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6" name="Line 712"/>
                <p:cNvSpPr>
                  <a:spLocks noChangeShapeType="1"/>
                </p:cNvSpPr>
                <p:nvPr/>
              </p:nvSpPr>
              <p:spPr bwMode="auto">
                <a:xfrm>
                  <a:off x="1753266" y="3831895"/>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7" name="Line 713"/>
                <p:cNvSpPr>
                  <a:spLocks noChangeShapeType="1"/>
                </p:cNvSpPr>
                <p:nvPr/>
              </p:nvSpPr>
              <p:spPr bwMode="auto">
                <a:xfrm>
                  <a:off x="1738517" y="3778571"/>
                  <a:ext cx="1135" cy="533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8" name="Line 714"/>
                <p:cNvSpPr>
                  <a:spLocks noChangeShapeType="1"/>
                </p:cNvSpPr>
                <p:nvPr/>
              </p:nvSpPr>
              <p:spPr bwMode="auto">
                <a:xfrm>
                  <a:off x="1748728" y="3778571"/>
                  <a:ext cx="1135" cy="5332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39" name="Line 715"/>
                <p:cNvSpPr>
                  <a:spLocks noChangeShapeType="1"/>
                </p:cNvSpPr>
                <p:nvPr/>
              </p:nvSpPr>
              <p:spPr bwMode="auto">
                <a:xfrm flipV="1">
                  <a:off x="1755536" y="3778570"/>
                  <a:ext cx="0" cy="737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0" name="Line 716"/>
                <p:cNvSpPr>
                  <a:spLocks noChangeShapeType="1"/>
                </p:cNvSpPr>
                <p:nvPr/>
              </p:nvSpPr>
              <p:spPr bwMode="auto">
                <a:xfrm>
                  <a:off x="1628467" y="3583430"/>
                  <a:ext cx="36305"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1" name="Line 717"/>
                <p:cNvSpPr>
                  <a:spLocks noChangeShapeType="1"/>
                </p:cNvSpPr>
                <p:nvPr/>
              </p:nvSpPr>
              <p:spPr bwMode="auto">
                <a:xfrm>
                  <a:off x="1639812" y="3282776"/>
                  <a:ext cx="2496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2" name="Line 718"/>
                <p:cNvSpPr>
                  <a:spLocks noChangeShapeType="1"/>
                </p:cNvSpPr>
                <p:nvPr/>
              </p:nvSpPr>
              <p:spPr bwMode="auto">
                <a:xfrm>
                  <a:off x="1646619" y="3271431"/>
                  <a:ext cx="4197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3" name="Freeform 719"/>
                <p:cNvSpPr>
                  <a:spLocks/>
                </p:cNvSpPr>
                <p:nvPr/>
              </p:nvSpPr>
              <p:spPr bwMode="auto">
                <a:xfrm>
                  <a:off x="1637543" y="3484724"/>
                  <a:ext cx="14749" cy="13615"/>
                </a:xfrm>
                <a:custGeom>
                  <a:avLst/>
                  <a:gdLst>
                    <a:gd name="T0" fmla="*/ 38 w 38"/>
                    <a:gd name="T1" fmla="*/ 18 h 37"/>
                    <a:gd name="T2" fmla="*/ 38 w 38"/>
                    <a:gd name="T3" fmla="*/ 14 h 37"/>
                    <a:gd name="T4" fmla="*/ 37 w 38"/>
                    <a:gd name="T5" fmla="*/ 11 h 37"/>
                    <a:gd name="T6" fmla="*/ 35 w 38"/>
                    <a:gd name="T7" fmla="*/ 8 h 37"/>
                    <a:gd name="T8" fmla="*/ 33 w 38"/>
                    <a:gd name="T9" fmla="*/ 5 h 37"/>
                    <a:gd name="T10" fmla="*/ 29 w 38"/>
                    <a:gd name="T11" fmla="*/ 3 h 37"/>
                    <a:gd name="T12" fmla="*/ 26 w 38"/>
                    <a:gd name="T13" fmla="*/ 1 h 37"/>
                    <a:gd name="T14" fmla="*/ 23 w 38"/>
                    <a:gd name="T15" fmla="*/ 0 h 37"/>
                    <a:gd name="T16" fmla="*/ 19 w 38"/>
                    <a:gd name="T17" fmla="*/ 0 h 37"/>
                    <a:gd name="T18" fmla="*/ 16 w 38"/>
                    <a:gd name="T19" fmla="*/ 0 h 37"/>
                    <a:gd name="T20" fmla="*/ 11 w 38"/>
                    <a:gd name="T21" fmla="*/ 1 h 37"/>
                    <a:gd name="T22" fmla="*/ 8 w 38"/>
                    <a:gd name="T23" fmla="*/ 3 h 37"/>
                    <a:gd name="T24" fmla="*/ 6 w 38"/>
                    <a:gd name="T25" fmla="*/ 5 h 37"/>
                    <a:gd name="T26" fmla="*/ 3 w 38"/>
                    <a:gd name="T27" fmla="*/ 8 h 37"/>
                    <a:gd name="T28" fmla="*/ 2 w 38"/>
                    <a:gd name="T29" fmla="*/ 11 h 37"/>
                    <a:gd name="T30" fmla="*/ 1 w 38"/>
                    <a:gd name="T31" fmla="*/ 14 h 37"/>
                    <a:gd name="T32" fmla="*/ 0 w 38"/>
                    <a:gd name="T33" fmla="*/ 18 h 37"/>
                    <a:gd name="T34" fmla="*/ 1 w 38"/>
                    <a:gd name="T35" fmla="*/ 22 h 37"/>
                    <a:gd name="T36" fmla="*/ 2 w 38"/>
                    <a:gd name="T37" fmla="*/ 25 h 37"/>
                    <a:gd name="T38" fmla="*/ 3 w 38"/>
                    <a:gd name="T39" fmla="*/ 28 h 37"/>
                    <a:gd name="T40" fmla="*/ 6 w 38"/>
                    <a:gd name="T41" fmla="*/ 31 h 37"/>
                    <a:gd name="T42" fmla="*/ 8 w 38"/>
                    <a:gd name="T43" fmla="*/ 34 h 37"/>
                    <a:gd name="T44" fmla="*/ 11 w 38"/>
                    <a:gd name="T45" fmla="*/ 36 h 37"/>
                    <a:gd name="T46" fmla="*/ 16 w 38"/>
                    <a:gd name="T47" fmla="*/ 37 h 37"/>
                    <a:gd name="T48" fmla="*/ 19 w 38"/>
                    <a:gd name="T49" fmla="*/ 37 h 37"/>
                    <a:gd name="T50" fmla="*/ 23 w 38"/>
                    <a:gd name="T51" fmla="*/ 37 h 37"/>
                    <a:gd name="T52" fmla="*/ 26 w 38"/>
                    <a:gd name="T53" fmla="*/ 36 h 37"/>
                    <a:gd name="T54" fmla="*/ 29 w 38"/>
                    <a:gd name="T55" fmla="*/ 34 h 37"/>
                    <a:gd name="T56" fmla="*/ 33 w 38"/>
                    <a:gd name="T57" fmla="*/ 31 h 37"/>
                    <a:gd name="T58" fmla="*/ 35 w 38"/>
                    <a:gd name="T59" fmla="*/ 28 h 37"/>
                    <a:gd name="T60" fmla="*/ 37 w 38"/>
                    <a:gd name="T61" fmla="*/ 25 h 37"/>
                    <a:gd name="T62" fmla="*/ 38 w 38"/>
                    <a:gd name="T63" fmla="*/ 22 h 37"/>
                    <a:gd name="T64" fmla="*/ 38 w 38"/>
                    <a:gd name="T65" fmla="*/ 1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8"/>
                      </a:moveTo>
                      <a:lnTo>
                        <a:pt x="38" y="14"/>
                      </a:lnTo>
                      <a:lnTo>
                        <a:pt x="37" y="11"/>
                      </a:lnTo>
                      <a:lnTo>
                        <a:pt x="35" y="8"/>
                      </a:lnTo>
                      <a:lnTo>
                        <a:pt x="33" y="5"/>
                      </a:lnTo>
                      <a:lnTo>
                        <a:pt x="29" y="3"/>
                      </a:lnTo>
                      <a:lnTo>
                        <a:pt x="26" y="1"/>
                      </a:lnTo>
                      <a:lnTo>
                        <a:pt x="23" y="0"/>
                      </a:lnTo>
                      <a:lnTo>
                        <a:pt x="19" y="0"/>
                      </a:lnTo>
                      <a:lnTo>
                        <a:pt x="16" y="0"/>
                      </a:lnTo>
                      <a:lnTo>
                        <a:pt x="11" y="1"/>
                      </a:lnTo>
                      <a:lnTo>
                        <a:pt x="8" y="3"/>
                      </a:lnTo>
                      <a:lnTo>
                        <a:pt x="6" y="5"/>
                      </a:lnTo>
                      <a:lnTo>
                        <a:pt x="3" y="8"/>
                      </a:lnTo>
                      <a:lnTo>
                        <a:pt x="2" y="11"/>
                      </a:lnTo>
                      <a:lnTo>
                        <a:pt x="1" y="14"/>
                      </a:lnTo>
                      <a:lnTo>
                        <a:pt x="0" y="18"/>
                      </a:lnTo>
                      <a:lnTo>
                        <a:pt x="1" y="22"/>
                      </a:lnTo>
                      <a:lnTo>
                        <a:pt x="2" y="25"/>
                      </a:lnTo>
                      <a:lnTo>
                        <a:pt x="3" y="28"/>
                      </a:lnTo>
                      <a:lnTo>
                        <a:pt x="6" y="31"/>
                      </a:lnTo>
                      <a:lnTo>
                        <a:pt x="8" y="34"/>
                      </a:lnTo>
                      <a:lnTo>
                        <a:pt x="11" y="36"/>
                      </a:lnTo>
                      <a:lnTo>
                        <a:pt x="16" y="37"/>
                      </a:lnTo>
                      <a:lnTo>
                        <a:pt x="19" y="37"/>
                      </a:lnTo>
                      <a:lnTo>
                        <a:pt x="23" y="37"/>
                      </a:lnTo>
                      <a:lnTo>
                        <a:pt x="26" y="36"/>
                      </a:lnTo>
                      <a:lnTo>
                        <a:pt x="29" y="34"/>
                      </a:lnTo>
                      <a:lnTo>
                        <a:pt x="33" y="31"/>
                      </a:lnTo>
                      <a:lnTo>
                        <a:pt x="35" y="28"/>
                      </a:lnTo>
                      <a:lnTo>
                        <a:pt x="37" y="25"/>
                      </a:lnTo>
                      <a:lnTo>
                        <a:pt x="38" y="22"/>
                      </a:lnTo>
                      <a:lnTo>
                        <a:pt x="38" y="1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44" name="Freeform 720"/>
                <p:cNvSpPr>
                  <a:spLocks/>
                </p:cNvSpPr>
                <p:nvPr/>
              </p:nvSpPr>
              <p:spPr bwMode="auto">
                <a:xfrm>
                  <a:off x="1637543" y="3569815"/>
                  <a:ext cx="14749" cy="13615"/>
                </a:xfrm>
                <a:custGeom>
                  <a:avLst/>
                  <a:gdLst>
                    <a:gd name="T0" fmla="*/ 38 w 38"/>
                    <a:gd name="T1" fmla="*/ 19 h 37"/>
                    <a:gd name="T2" fmla="*/ 38 w 38"/>
                    <a:gd name="T3" fmla="*/ 15 h 37"/>
                    <a:gd name="T4" fmla="*/ 37 w 38"/>
                    <a:gd name="T5" fmla="*/ 12 h 37"/>
                    <a:gd name="T6" fmla="*/ 35 w 38"/>
                    <a:gd name="T7" fmla="*/ 9 h 37"/>
                    <a:gd name="T8" fmla="*/ 33 w 38"/>
                    <a:gd name="T9" fmla="*/ 5 h 37"/>
                    <a:gd name="T10" fmla="*/ 29 w 38"/>
                    <a:gd name="T11" fmla="*/ 3 h 37"/>
                    <a:gd name="T12" fmla="*/ 26 w 38"/>
                    <a:gd name="T13" fmla="*/ 1 h 37"/>
                    <a:gd name="T14" fmla="*/ 23 w 38"/>
                    <a:gd name="T15" fmla="*/ 0 h 37"/>
                    <a:gd name="T16" fmla="*/ 19 w 38"/>
                    <a:gd name="T17" fmla="*/ 0 h 37"/>
                    <a:gd name="T18" fmla="*/ 16 w 38"/>
                    <a:gd name="T19" fmla="*/ 0 h 37"/>
                    <a:gd name="T20" fmla="*/ 11 w 38"/>
                    <a:gd name="T21" fmla="*/ 1 h 37"/>
                    <a:gd name="T22" fmla="*/ 8 w 38"/>
                    <a:gd name="T23" fmla="*/ 3 h 37"/>
                    <a:gd name="T24" fmla="*/ 6 w 38"/>
                    <a:gd name="T25" fmla="*/ 5 h 37"/>
                    <a:gd name="T26" fmla="*/ 3 w 38"/>
                    <a:gd name="T27" fmla="*/ 9 h 37"/>
                    <a:gd name="T28" fmla="*/ 2 w 38"/>
                    <a:gd name="T29" fmla="*/ 12 h 37"/>
                    <a:gd name="T30" fmla="*/ 1 w 38"/>
                    <a:gd name="T31" fmla="*/ 15 h 37"/>
                    <a:gd name="T32" fmla="*/ 0 w 38"/>
                    <a:gd name="T33" fmla="*/ 19 h 37"/>
                    <a:gd name="T34" fmla="*/ 1 w 38"/>
                    <a:gd name="T35" fmla="*/ 22 h 37"/>
                    <a:gd name="T36" fmla="*/ 2 w 38"/>
                    <a:gd name="T37" fmla="*/ 26 h 37"/>
                    <a:gd name="T38" fmla="*/ 3 w 38"/>
                    <a:gd name="T39" fmla="*/ 29 h 37"/>
                    <a:gd name="T40" fmla="*/ 6 w 38"/>
                    <a:gd name="T41" fmla="*/ 32 h 37"/>
                    <a:gd name="T42" fmla="*/ 8 w 38"/>
                    <a:gd name="T43" fmla="*/ 34 h 37"/>
                    <a:gd name="T44" fmla="*/ 11 w 38"/>
                    <a:gd name="T45" fmla="*/ 36 h 37"/>
                    <a:gd name="T46" fmla="*/ 16 w 38"/>
                    <a:gd name="T47" fmla="*/ 37 h 37"/>
                    <a:gd name="T48" fmla="*/ 19 w 38"/>
                    <a:gd name="T49" fmla="*/ 37 h 37"/>
                    <a:gd name="T50" fmla="*/ 23 w 38"/>
                    <a:gd name="T51" fmla="*/ 37 h 37"/>
                    <a:gd name="T52" fmla="*/ 26 w 38"/>
                    <a:gd name="T53" fmla="*/ 36 h 37"/>
                    <a:gd name="T54" fmla="*/ 29 w 38"/>
                    <a:gd name="T55" fmla="*/ 34 h 37"/>
                    <a:gd name="T56" fmla="*/ 33 w 38"/>
                    <a:gd name="T57" fmla="*/ 32 h 37"/>
                    <a:gd name="T58" fmla="*/ 35 w 38"/>
                    <a:gd name="T59" fmla="*/ 29 h 37"/>
                    <a:gd name="T60" fmla="*/ 37 w 38"/>
                    <a:gd name="T61" fmla="*/ 26 h 37"/>
                    <a:gd name="T62" fmla="*/ 38 w 38"/>
                    <a:gd name="T63" fmla="*/ 22 h 37"/>
                    <a:gd name="T64" fmla="*/ 38 w 38"/>
                    <a:gd name="T65" fmla="*/ 19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9"/>
                      </a:moveTo>
                      <a:lnTo>
                        <a:pt x="38" y="15"/>
                      </a:lnTo>
                      <a:lnTo>
                        <a:pt x="37" y="12"/>
                      </a:lnTo>
                      <a:lnTo>
                        <a:pt x="35" y="9"/>
                      </a:lnTo>
                      <a:lnTo>
                        <a:pt x="33" y="5"/>
                      </a:lnTo>
                      <a:lnTo>
                        <a:pt x="29" y="3"/>
                      </a:lnTo>
                      <a:lnTo>
                        <a:pt x="26" y="1"/>
                      </a:lnTo>
                      <a:lnTo>
                        <a:pt x="23" y="0"/>
                      </a:lnTo>
                      <a:lnTo>
                        <a:pt x="19" y="0"/>
                      </a:lnTo>
                      <a:lnTo>
                        <a:pt x="16" y="0"/>
                      </a:lnTo>
                      <a:lnTo>
                        <a:pt x="11" y="1"/>
                      </a:lnTo>
                      <a:lnTo>
                        <a:pt x="8" y="3"/>
                      </a:lnTo>
                      <a:lnTo>
                        <a:pt x="6" y="5"/>
                      </a:lnTo>
                      <a:lnTo>
                        <a:pt x="3" y="9"/>
                      </a:lnTo>
                      <a:lnTo>
                        <a:pt x="2" y="12"/>
                      </a:lnTo>
                      <a:lnTo>
                        <a:pt x="1" y="15"/>
                      </a:lnTo>
                      <a:lnTo>
                        <a:pt x="0" y="19"/>
                      </a:lnTo>
                      <a:lnTo>
                        <a:pt x="1" y="22"/>
                      </a:lnTo>
                      <a:lnTo>
                        <a:pt x="2" y="26"/>
                      </a:lnTo>
                      <a:lnTo>
                        <a:pt x="3" y="29"/>
                      </a:lnTo>
                      <a:lnTo>
                        <a:pt x="6" y="32"/>
                      </a:lnTo>
                      <a:lnTo>
                        <a:pt x="8" y="34"/>
                      </a:lnTo>
                      <a:lnTo>
                        <a:pt x="11" y="36"/>
                      </a:lnTo>
                      <a:lnTo>
                        <a:pt x="16" y="37"/>
                      </a:lnTo>
                      <a:lnTo>
                        <a:pt x="19" y="37"/>
                      </a:lnTo>
                      <a:lnTo>
                        <a:pt x="23" y="37"/>
                      </a:lnTo>
                      <a:lnTo>
                        <a:pt x="26" y="36"/>
                      </a:lnTo>
                      <a:lnTo>
                        <a:pt x="29" y="34"/>
                      </a:lnTo>
                      <a:lnTo>
                        <a:pt x="33" y="32"/>
                      </a:lnTo>
                      <a:lnTo>
                        <a:pt x="35" y="29"/>
                      </a:lnTo>
                      <a:lnTo>
                        <a:pt x="37" y="26"/>
                      </a:lnTo>
                      <a:lnTo>
                        <a:pt x="38" y="22"/>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45" name="Freeform 721"/>
                <p:cNvSpPr>
                  <a:spLocks/>
                </p:cNvSpPr>
                <p:nvPr/>
              </p:nvSpPr>
              <p:spPr bwMode="auto">
                <a:xfrm>
                  <a:off x="1637543" y="3541451"/>
                  <a:ext cx="14749" cy="13615"/>
                </a:xfrm>
                <a:custGeom>
                  <a:avLst/>
                  <a:gdLst>
                    <a:gd name="T0" fmla="*/ 38 w 38"/>
                    <a:gd name="T1" fmla="*/ 19 h 38"/>
                    <a:gd name="T2" fmla="*/ 38 w 38"/>
                    <a:gd name="T3" fmla="*/ 15 h 38"/>
                    <a:gd name="T4" fmla="*/ 37 w 38"/>
                    <a:gd name="T5" fmla="*/ 12 h 38"/>
                    <a:gd name="T6" fmla="*/ 35 w 38"/>
                    <a:gd name="T7" fmla="*/ 8 h 38"/>
                    <a:gd name="T8" fmla="*/ 33 w 38"/>
                    <a:gd name="T9" fmla="*/ 5 h 38"/>
                    <a:gd name="T10" fmla="*/ 29 w 38"/>
                    <a:gd name="T11" fmla="*/ 3 h 38"/>
                    <a:gd name="T12" fmla="*/ 26 w 38"/>
                    <a:gd name="T13" fmla="*/ 2 h 38"/>
                    <a:gd name="T14" fmla="*/ 23 w 38"/>
                    <a:gd name="T15" fmla="*/ 1 h 38"/>
                    <a:gd name="T16" fmla="*/ 19 w 38"/>
                    <a:gd name="T17" fmla="*/ 0 h 38"/>
                    <a:gd name="T18" fmla="*/ 16 w 38"/>
                    <a:gd name="T19" fmla="*/ 1 h 38"/>
                    <a:gd name="T20" fmla="*/ 11 w 38"/>
                    <a:gd name="T21" fmla="*/ 2 h 38"/>
                    <a:gd name="T22" fmla="*/ 8 w 38"/>
                    <a:gd name="T23" fmla="*/ 3 h 38"/>
                    <a:gd name="T24" fmla="*/ 6 w 38"/>
                    <a:gd name="T25" fmla="*/ 5 h 38"/>
                    <a:gd name="T26" fmla="*/ 3 w 38"/>
                    <a:gd name="T27" fmla="*/ 8 h 38"/>
                    <a:gd name="T28" fmla="*/ 2 w 38"/>
                    <a:gd name="T29" fmla="*/ 12 h 38"/>
                    <a:gd name="T30" fmla="*/ 1 w 38"/>
                    <a:gd name="T31" fmla="*/ 15 h 38"/>
                    <a:gd name="T32" fmla="*/ 0 w 38"/>
                    <a:gd name="T33" fmla="*/ 19 h 38"/>
                    <a:gd name="T34" fmla="*/ 1 w 38"/>
                    <a:gd name="T35" fmla="*/ 22 h 38"/>
                    <a:gd name="T36" fmla="*/ 2 w 38"/>
                    <a:gd name="T37" fmla="*/ 26 h 38"/>
                    <a:gd name="T38" fmla="*/ 3 w 38"/>
                    <a:gd name="T39" fmla="*/ 30 h 38"/>
                    <a:gd name="T40" fmla="*/ 6 w 38"/>
                    <a:gd name="T41" fmla="*/ 32 h 38"/>
                    <a:gd name="T42" fmla="*/ 8 w 38"/>
                    <a:gd name="T43" fmla="*/ 35 h 38"/>
                    <a:gd name="T44" fmla="*/ 11 w 38"/>
                    <a:gd name="T45" fmla="*/ 36 h 38"/>
                    <a:gd name="T46" fmla="*/ 16 w 38"/>
                    <a:gd name="T47" fmla="*/ 37 h 38"/>
                    <a:gd name="T48" fmla="*/ 19 w 38"/>
                    <a:gd name="T49" fmla="*/ 38 h 38"/>
                    <a:gd name="T50" fmla="*/ 23 w 38"/>
                    <a:gd name="T51" fmla="*/ 37 h 38"/>
                    <a:gd name="T52" fmla="*/ 26 w 38"/>
                    <a:gd name="T53" fmla="*/ 36 h 38"/>
                    <a:gd name="T54" fmla="*/ 29 w 38"/>
                    <a:gd name="T55" fmla="*/ 35 h 38"/>
                    <a:gd name="T56" fmla="*/ 33 w 38"/>
                    <a:gd name="T57" fmla="*/ 32 h 38"/>
                    <a:gd name="T58" fmla="*/ 35 w 38"/>
                    <a:gd name="T59" fmla="*/ 30 h 38"/>
                    <a:gd name="T60" fmla="*/ 37 w 38"/>
                    <a:gd name="T61" fmla="*/ 26 h 38"/>
                    <a:gd name="T62" fmla="*/ 38 w 38"/>
                    <a:gd name="T63" fmla="*/ 22 h 38"/>
                    <a:gd name="T64" fmla="*/ 38 w 38"/>
                    <a:gd name="T65" fmla="*/ 19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19"/>
                      </a:moveTo>
                      <a:lnTo>
                        <a:pt x="38" y="15"/>
                      </a:lnTo>
                      <a:lnTo>
                        <a:pt x="37" y="12"/>
                      </a:lnTo>
                      <a:lnTo>
                        <a:pt x="35" y="8"/>
                      </a:lnTo>
                      <a:lnTo>
                        <a:pt x="33" y="5"/>
                      </a:lnTo>
                      <a:lnTo>
                        <a:pt x="29" y="3"/>
                      </a:lnTo>
                      <a:lnTo>
                        <a:pt x="26" y="2"/>
                      </a:lnTo>
                      <a:lnTo>
                        <a:pt x="23" y="1"/>
                      </a:lnTo>
                      <a:lnTo>
                        <a:pt x="19" y="0"/>
                      </a:lnTo>
                      <a:lnTo>
                        <a:pt x="16" y="1"/>
                      </a:lnTo>
                      <a:lnTo>
                        <a:pt x="11" y="2"/>
                      </a:lnTo>
                      <a:lnTo>
                        <a:pt x="8" y="3"/>
                      </a:lnTo>
                      <a:lnTo>
                        <a:pt x="6" y="5"/>
                      </a:lnTo>
                      <a:lnTo>
                        <a:pt x="3" y="8"/>
                      </a:lnTo>
                      <a:lnTo>
                        <a:pt x="2" y="12"/>
                      </a:lnTo>
                      <a:lnTo>
                        <a:pt x="1" y="15"/>
                      </a:lnTo>
                      <a:lnTo>
                        <a:pt x="0" y="19"/>
                      </a:lnTo>
                      <a:lnTo>
                        <a:pt x="1" y="22"/>
                      </a:lnTo>
                      <a:lnTo>
                        <a:pt x="2" y="26"/>
                      </a:lnTo>
                      <a:lnTo>
                        <a:pt x="3" y="30"/>
                      </a:lnTo>
                      <a:lnTo>
                        <a:pt x="6" y="32"/>
                      </a:lnTo>
                      <a:lnTo>
                        <a:pt x="8" y="35"/>
                      </a:lnTo>
                      <a:lnTo>
                        <a:pt x="11" y="36"/>
                      </a:lnTo>
                      <a:lnTo>
                        <a:pt x="16" y="37"/>
                      </a:lnTo>
                      <a:lnTo>
                        <a:pt x="19" y="38"/>
                      </a:lnTo>
                      <a:lnTo>
                        <a:pt x="23" y="37"/>
                      </a:lnTo>
                      <a:lnTo>
                        <a:pt x="26" y="36"/>
                      </a:lnTo>
                      <a:lnTo>
                        <a:pt x="29" y="35"/>
                      </a:lnTo>
                      <a:lnTo>
                        <a:pt x="33" y="32"/>
                      </a:lnTo>
                      <a:lnTo>
                        <a:pt x="35" y="30"/>
                      </a:lnTo>
                      <a:lnTo>
                        <a:pt x="37" y="26"/>
                      </a:lnTo>
                      <a:lnTo>
                        <a:pt x="38" y="22"/>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46" name="Line 722"/>
                <p:cNvSpPr>
                  <a:spLocks noChangeShapeType="1"/>
                </p:cNvSpPr>
                <p:nvPr/>
              </p:nvSpPr>
              <p:spPr bwMode="auto">
                <a:xfrm>
                  <a:off x="1628467" y="3583430"/>
                  <a:ext cx="1135"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7" name="Line 723"/>
                <p:cNvSpPr>
                  <a:spLocks noChangeShapeType="1"/>
                </p:cNvSpPr>
                <p:nvPr/>
              </p:nvSpPr>
              <p:spPr bwMode="auto">
                <a:xfrm>
                  <a:off x="1628467" y="3601583"/>
                  <a:ext cx="9076"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48" name="Freeform 724"/>
                <p:cNvSpPr>
                  <a:spLocks/>
                </p:cNvSpPr>
                <p:nvPr/>
              </p:nvSpPr>
              <p:spPr bwMode="auto">
                <a:xfrm>
                  <a:off x="1637543" y="3314543"/>
                  <a:ext cx="14749" cy="14749"/>
                </a:xfrm>
                <a:custGeom>
                  <a:avLst/>
                  <a:gdLst>
                    <a:gd name="T0" fmla="*/ 38 w 38"/>
                    <a:gd name="T1" fmla="*/ 19 h 38"/>
                    <a:gd name="T2" fmla="*/ 38 w 38"/>
                    <a:gd name="T3" fmla="*/ 14 h 38"/>
                    <a:gd name="T4" fmla="*/ 37 w 38"/>
                    <a:gd name="T5" fmla="*/ 11 h 38"/>
                    <a:gd name="T6" fmla="*/ 35 w 38"/>
                    <a:gd name="T7" fmla="*/ 8 h 38"/>
                    <a:gd name="T8" fmla="*/ 33 w 38"/>
                    <a:gd name="T9" fmla="*/ 5 h 38"/>
                    <a:gd name="T10" fmla="*/ 29 w 38"/>
                    <a:gd name="T11" fmla="*/ 3 h 38"/>
                    <a:gd name="T12" fmla="*/ 26 w 38"/>
                    <a:gd name="T13" fmla="*/ 2 h 38"/>
                    <a:gd name="T14" fmla="*/ 23 w 38"/>
                    <a:gd name="T15" fmla="*/ 1 h 38"/>
                    <a:gd name="T16" fmla="*/ 19 w 38"/>
                    <a:gd name="T17" fmla="*/ 0 h 38"/>
                    <a:gd name="T18" fmla="*/ 16 w 38"/>
                    <a:gd name="T19" fmla="*/ 1 h 38"/>
                    <a:gd name="T20" fmla="*/ 11 w 38"/>
                    <a:gd name="T21" fmla="*/ 2 h 38"/>
                    <a:gd name="T22" fmla="*/ 8 w 38"/>
                    <a:gd name="T23" fmla="*/ 3 h 38"/>
                    <a:gd name="T24" fmla="*/ 6 w 38"/>
                    <a:gd name="T25" fmla="*/ 5 h 38"/>
                    <a:gd name="T26" fmla="*/ 3 w 38"/>
                    <a:gd name="T27" fmla="*/ 8 h 38"/>
                    <a:gd name="T28" fmla="*/ 2 w 38"/>
                    <a:gd name="T29" fmla="*/ 11 h 38"/>
                    <a:gd name="T30" fmla="*/ 1 w 38"/>
                    <a:gd name="T31" fmla="*/ 14 h 38"/>
                    <a:gd name="T32" fmla="*/ 0 w 38"/>
                    <a:gd name="T33" fmla="*/ 19 h 38"/>
                    <a:gd name="T34" fmla="*/ 1 w 38"/>
                    <a:gd name="T35" fmla="*/ 22 h 38"/>
                    <a:gd name="T36" fmla="*/ 2 w 38"/>
                    <a:gd name="T37" fmla="*/ 26 h 38"/>
                    <a:gd name="T38" fmla="*/ 3 w 38"/>
                    <a:gd name="T39" fmla="*/ 29 h 38"/>
                    <a:gd name="T40" fmla="*/ 6 w 38"/>
                    <a:gd name="T41" fmla="*/ 31 h 38"/>
                    <a:gd name="T42" fmla="*/ 8 w 38"/>
                    <a:gd name="T43" fmla="*/ 35 h 38"/>
                    <a:gd name="T44" fmla="*/ 11 w 38"/>
                    <a:gd name="T45" fmla="*/ 36 h 38"/>
                    <a:gd name="T46" fmla="*/ 16 w 38"/>
                    <a:gd name="T47" fmla="*/ 37 h 38"/>
                    <a:gd name="T48" fmla="*/ 19 w 38"/>
                    <a:gd name="T49" fmla="*/ 38 h 38"/>
                    <a:gd name="T50" fmla="*/ 23 w 38"/>
                    <a:gd name="T51" fmla="*/ 37 h 38"/>
                    <a:gd name="T52" fmla="*/ 26 w 38"/>
                    <a:gd name="T53" fmla="*/ 36 h 38"/>
                    <a:gd name="T54" fmla="*/ 29 w 38"/>
                    <a:gd name="T55" fmla="*/ 35 h 38"/>
                    <a:gd name="T56" fmla="*/ 33 w 38"/>
                    <a:gd name="T57" fmla="*/ 31 h 38"/>
                    <a:gd name="T58" fmla="*/ 35 w 38"/>
                    <a:gd name="T59" fmla="*/ 29 h 38"/>
                    <a:gd name="T60" fmla="*/ 37 w 38"/>
                    <a:gd name="T61" fmla="*/ 26 h 38"/>
                    <a:gd name="T62" fmla="*/ 38 w 38"/>
                    <a:gd name="T63" fmla="*/ 22 h 38"/>
                    <a:gd name="T64" fmla="*/ 38 w 38"/>
                    <a:gd name="T65" fmla="*/ 19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19"/>
                      </a:moveTo>
                      <a:lnTo>
                        <a:pt x="38" y="14"/>
                      </a:lnTo>
                      <a:lnTo>
                        <a:pt x="37" y="11"/>
                      </a:lnTo>
                      <a:lnTo>
                        <a:pt x="35" y="8"/>
                      </a:lnTo>
                      <a:lnTo>
                        <a:pt x="33" y="5"/>
                      </a:lnTo>
                      <a:lnTo>
                        <a:pt x="29" y="3"/>
                      </a:lnTo>
                      <a:lnTo>
                        <a:pt x="26" y="2"/>
                      </a:lnTo>
                      <a:lnTo>
                        <a:pt x="23" y="1"/>
                      </a:lnTo>
                      <a:lnTo>
                        <a:pt x="19" y="0"/>
                      </a:lnTo>
                      <a:lnTo>
                        <a:pt x="16" y="1"/>
                      </a:lnTo>
                      <a:lnTo>
                        <a:pt x="11" y="2"/>
                      </a:lnTo>
                      <a:lnTo>
                        <a:pt x="8" y="3"/>
                      </a:lnTo>
                      <a:lnTo>
                        <a:pt x="6" y="5"/>
                      </a:lnTo>
                      <a:lnTo>
                        <a:pt x="3" y="8"/>
                      </a:lnTo>
                      <a:lnTo>
                        <a:pt x="2" y="11"/>
                      </a:lnTo>
                      <a:lnTo>
                        <a:pt x="1" y="14"/>
                      </a:lnTo>
                      <a:lnTo>
                        <a:pt x="0" y="19"/>
                      </a:lnTo>
                      <a:lnTo>
                        <a:pt x="1" y="22"/>
                      </a:lnTo>
                      <a:lnTo>
                        <a:pt x="2" y="26"/>
                      </a:lnTo>
                      <a:lnTo>
                        <a:pt x="3" y="29"/>
                      </a:lnTo>
                      <a:lnTo>
                        <a:pt x="6" y="31"/>
                      </a:lnTo>
                      <a:lnTo>
                        <a:pt x="8" y="35"/>
                      </a:lnTo>
                      <a:lnTo>
                        <a:pt x="11" y="36"/>
                      </a:lnTo>
                      <a:lnTo>
                        <a:pt x="16" y="37"/>
                      </a:lnTo>
                      <a:lnTo>
                        <a:pt x="19" y="38"/>
                      </a:lnTo>
                      <a:lnTo>
                        <a:pt x="23" y="37"/>
                      </a:lnTo>
                      <a:lnTo>
                        <a:pt x="26" y="36"/>
                      </a:lnTo>
                      <a:lnTo>
                        <a:pt x="29" y="35"/>
                      </a:lnTo>
                      <a:lnTo>
                        <a:pt x="33" y="31"/>
                      </a:lnTo>
                      <a:lnTo>
                        <a:pt x="35" y="29"/>
                      </a:lnTo>
                      <a:lnTo>
                        <a:pt x="37" y="26"/>
                      </a:lnTo>
                      <a:lnTo>
                        <a:pt x="38" y="22"/>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49" name="Freeform 725"/>
                <p:cNvSpPr>
                  <a:spLocks/>
                </p:cNvSpPr>
                <p:nvPr/>
              </p:nvSpPr>
              <p:spPr bwMode="auto">
                <a:xfrm>
                  <a:off x="1637543" y="3371270"/>
                  <a:ext cx="14749" cy="13615"/>
                </a:xfrm>
                <a:custGeom>
                  <a:avLst/>
                  <a:gdLst>
                    <a:gd name="T0" fmla="*/ 38 w 38"/>
                    <a:gd name="T1" fmla="*/ 18 h 37"/>
                    <a:gd name="T2" fmla="*/ 38 w 38"/>
                    <a:gd name="T3" fmla="*/ 15 h 37"/>
                    <a:gd name="T4" fmla="*/ 37 w 38"/>
                    <a:gd name="T5" fmla="*/ 12 h 37"/>
                    <a:gd name="T6" fmla="*/ 35 w 38"/>
                    <a:gd name="T7" fmla="*/ 8 h 37"/>
                    <a:gd name="T8" fmla="*/ 33 w 38"/>
                    <a:gd name="T9" fmla="*/ 5 h 37"/>
                    <a:gd name="T10" fmla="*/ 29 w 38"/>
                    <a:gd name="T11" fmla="*/ 3 h 37"/>
                    <a:gd name="T12" fmla="*/ 26 w 38"/>
                    <a:gd name="T13" fmla="*/ 1 h 37"/>
                    <a:gd name="T14" fmla="*/ 23 w 38"/>
                    <a:gd name="T15" fmla="*/ 0 h 37"/>
                    <a:gd name="T16" fmla="*/ 19 w 38"/>
                    <a:gd name="T17" fmla="*/ 0 h 37"/>
                    <a:gd name="T18" fmla="*/ 16 w 38"/>
                    <a:gd name="T19" fmla="*/ 0 h 37"/>
                    <a:gd name="T20" fmla="*/ 11 w 38"/>
                    <a:gd name="T21" fmla="*/ 1 h 37"/>
                    <a:gd name="T22" fmla="*/ 8 w 38"/>
                    <a:gd name="T23" fmla="*/ 3 h 37"/>
                    <a:gd name="T24" fmla="*/ 6 w 38"/>
                    <a:gd name="T25" fmla="*/ 5 h 37"/>
                    <a:gd name="T26" fmla="*/ 3 w 38"/>
                    <a:gd name="T27" fmla="*/ 8 h 37"/>
                    <a:gd name="T28" fmla="*/ 2 w 38"/>
                    <a:gd name="T29" fmla="*/ 12 h 37"/>
                    <a:gd name="T30" fmla="*/ 1 w 38"/>
                    <a:gd name="T31" fmla="*/ 15 h 37"/>
                    <a:gd name="T32" fmla="*/ 0 w 38"/>
                    <a:gd name="T33" fmla="*/ 18 h 37"/>
                    <a:gd name="T34" fmla="*/ 1 w 38"/>
                    <a:gd name="T35" fmla="*/ 22 h 37"/>
                    <a:gd name="T36" fmla="*/ 2 w 38"/>
                    <a:gd name="T37" fmla="*/ 25 h 37"/>
                    <a:gd name="T38" fmla="*/ 3 w 38"/>
                    <a:gd name="T39" fmla="*/ 29 h 37"/>
                    <a:gd name="T40" fmla="*/ 6 w 38"/>
                    <a:gd name="T41" fmla="*/ 32 h 37"/>
                    <a:gd name="T42" fmla="*/ 8 w 38"/>
                    <a:gd name="T43" fmla="*/ 34 h 37"/>
                    <a:gd name="T44" fmla="*/ 11 w 38"/>
                    <a:gd name="T45" fmla="*/ 36 h 37"/>
                    <a:gd name="T46" fmla="*/ 16 w 38"/>
                    <a:gd name="T47" fmla="*/ 37 h 37"/>
                    <a:gd name="T48" fmla="*/ 19 w 38"/>
                    <a:gd name="T49" fmla="*/ 37 h 37"/>
                    <a:gd name="T50" fmla="*/ 23 w 38"/>
                    <a:gd name="T51" fmla="*/ 37 h 37"/>
                    <a:gd name="T52" fmla="*/ 26 w 38"/>
                    <a:gd name="T53" fmla="*/ 36 h 37"/>
                    <a:gd name="T54" fmla="*/ 29 w 38"/>
                    <a:gd name="T55" fmla="*/ 34 h 37"/>
                    <a:gd name="T56" fmla="*/ 33 w 38"/>
                    <a:gd name="T57" fmla="*/ 32 h 37"/>
                    <a:gd name="T58" fmla="*/ 35 w 38"/>
                    <a:gd name="T59" fmla="*/ 29 h 37"/>
                    <a:gd name="T60" fmla="*/ 37 w 38"/>
                    <a:gd name="T61" fmla="*/ 25 h 37"/>
                    <a:gd name="T62" fmla="*/ 38 w 38"/>
                    <a:gd name="T63" fmla="*/ 22 h 37"/>
                    <a:gd name="T64" fmla="*/ 38 w 38"/>
                    <a:gd name="T65" fmla="*/ 1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8"/>
                      </a:moveTo>
                      <a:lnTo>
                        <a:pt x="38" y="15"/>
                      </a:lnTo>
                      <a:lnTo>
                        <a:pt x="37" y="12"/>
                      </a:lnTo>
                      <a:lnTo>
                        <a:pt x="35" y="8"/>
                      </a:lnTo>
                      <a:lnTo>
                        <a:pt x="33" y="5"/>
                      </a:lnTo>
                      <a:lnTo>
                        <a:pt x="29" y="3"/>
                      </a:lnTo>
                      <a:lnTo>
                        <a:pt x="26" y="1"/>
                      </a:lnTo>
                      <a:lnTo>
                        <a:pt x="23" y="0"/>
                      </a:lnTo>
                      <a:lnTo>
                        <a:pt x="19" y="0"/>
                      </a:lnTo>
                      <a:lnTo>
                        <a:pt x="16" y="0"/>
                      </a:lnTo>
                      <a:lnTo>
                        <a:pt x="11" y="1"/>
                      </a:lnTo>
                      <a:lnTo>
                        <a:pt x="8" y="3"/>
                      </a:lnTo>
                      <a:lnTo>
                        <a:pt x="6" y="5"/>
                      </a:lnTo>
                      <a:lnTo>
                        <a:pt x="3" y="8"/>
                      </a:lnTo>
                      <a:lnTo>
                        <a:pt x="2" y="12"/>
                      </a:lnTo>
                      <a:lnTo>
                        <a:pt x="1" y="15"/>
                      </a:lnTo>
                      <a:lnTo>
                        <a:pt x="0" y="18"/>
                      </a:lnTo>
                      <a:lnTo>
                        <a:pt x="1" y="22"/>
                      </a:lnTo>
                      <a:lnTo>
                        <a:pt x="2" y="25"/>
                      </a:lnTo>
                      <a:lnTo>
                        <a:pt x="3" y="29"/>
                      </a:lnTo>
                      <a:lnTo>
                        <a:pt x="6" y="32"/>
                      </a:lnTo>
                      <a:lnTo>
                        <a:pt x="8" y="34"/>
                      </a:lnTo>
                      <a:lnTo>
                        <a:pt x="11" y="36"/>
                      </a:lnTo>
                      <a:lnTo>
                        <a:pt x="16" y="37"/>
                      </a:lnTo>
                      <a:lnTo>
                        <a:pt x="19" y="37"/>
                      </a:lnTo>
                      <a:lnTo>
                        <a:pt x="23" y="37"/>
                      </a:lnTo>
                      <a:lnTo>
                        <a:pt x="26" y="36"/>
                      </a:lnTo>
                      <a:lnTo>
                        <a:pt x="29" y="34"/>
                      </a:lnTo>
                      <a:lnTo>
                        <a:pt x="33" y="32"/>
                      </a:lnTo>
                      <a:lnTo>
                        <a:pt x="35" y="29"/>
                      </a:lnTo>
                      <a:lnTo>
                        <a:pt x="37" y="25"/>
                      </a:lnTo>
                      <a:lnTo>
                        <a:pt x="38" y="22"/>
                      </a:lnTo>
                      <a:lnTo>
                        <a:pt x="38" y="1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0" name="Freeform 726"/>
                <p:cNvSpPr>
                  <a:spLocks/>
                </p:cNvSpPr>
                <p:nvPr/>
              </p:nvSpPr>
              <p:spPr bwMode="auto">
                <a:xfrm>
                  <a:off x="1637543" y="3427997"/>
                  <a:ext cx="14749" cy="13615"/>
                </a:xfrm>
                <a:custGeom>
                  <a:avLst/>
                  <a:gdLst>
                    <a:gd name="T0" fmla="*/ 38 w 38"/>
                    <a:gd name="T1" fmla="*/ 19 h 38"/>
                    <a:gd name="T2" fmla="*/ 38 w 38"/>
                    <a:gd name="T3" fmla="*/ 15 h 38"/>
                    <a:gd name="T4" fmla="*/ 37 w 38"/>
                    <a:gd name="T5" fmla="*/ 12 h 38"/>
                    <a:gd name="T6" fmla="*/ 35 w 38"/>
                    <a:gd name="T7" fmla="*/ 9 h 38"/>
                    <a:gd name="T8" fmla="*/ 33 w 38"/>
                    <a:gd name="T9" fmla="*/ 6 h 38"/>
                    <a:gd name="T10" fmla="*/ 29 w 38"/>
                    <a:gd name="T11" fmla="*/ 3 h 38"/>
                    <a:gd name="T12" fmla="*/ 26 w 38"/>
                    <a:gd name="T13" fmla="*/ 2 h 38"/>
                    <a:gd name="T14" fmla="*/ 23 w 38"/>
                    <a:gd name="T15" fmla="*/ 1 h 38"/>
                    <a:gd name="T16" fmla="*/ 19 w 38"/>
                    <a:gd name="T17" fmla="*/ 0 h 38"/>
                    <a:gd name="T18" fmla="*/ 16 w 38"/>
                    <a:gd name="T19" fmla="*/ 1 h 38"/>
                    <a:gd name="T20" fmla="*/ 11 w 38"/>
                    <a:gd name="T21" fmla="*/ 2 h 38"/>
                    <a:gd name="T22" fmla="*/ 8 w 38"/>
                    <a:gd name="T23" fmla="*/ 3 h 38"/>
                    <a:gd name="T24" fmla="*/ 6 w 38"/>
                    <a:gd name="T25" fmla="*/ 6 h 38"/>
                    <a:gd name="T26" fmla="*/ 3 w 38"/>
                    <a:gd name="T27" fmla="*/ 9 h 38"/>
                    <a:gd name="T28" fmla="*/ 2 w 38"/>
                    <a:gd name="T29" fmla="*/ 12 h 38"/>
                    <a:gd name="T30" fmla="*/ 1 w 38"/>
                    <a:gd name="T31" fmla="*/ 15 h 38"/>
                    <a:gd name="T32" fmla="*/ 0 w 38"/>
                    <a:gd name="T33" fmla="*/ 19 h 38"/>
                    <a:gd name="T34" fmla="*/ 1 w 38"/>
                    <a:gd name="T35" fmla="*/ 23 h 38"/>
                    <a:gd name="T36" fmla="*/ 2 w 38"/>
                    <a:gd name="T37" fmla="*/ 27 h 38"/>
                    <a:gd name="T38" fmla="*/ 3 w 38"/>
                    <a:gd name="T39" fmla="*/ 30 h 38"/>
                    <a:gd name="T40" fmla="*/ 6 w 38"/>
                    <a:gd name="T41" fmla="*/ 32 h 38"/>
                    <a:gd name="T42" fmla="*/ 8 w 38"/>
                    <a:gd name="T43" fmla="*/ 35 h 38"/>
                    <a:gd name="T44" fmla="*/ 11 w 38"/>
                    <a:gd name="T45" fmla="*/ 36 h 38"/>
                    <a:gd name="T46" fmla="*/ 16 w 38"/>
                    <a:gd name="T47" fmla="*/ 37 h 38"/>
                    <a:gd name="T48" fmla="*/ 19 w 38"/>
                    <a:gd name="T49" fmla="*/ 38 h 38"/>
                    <a:gd name="T50" fmla="*/ 23 w 38"/>
                    <a:gd name="T51" fmla="*/ 37 h 38"/>
                    <a:gd name="T52" fmla="*/ 26 w 38"/>
                    <a:gd name="T53" fmla="*/ 36 h 38"/>
                    <a:gd name="T54" fmla="*/ 29 w 38"/>
                    <a:gd name="T55" fmla="*/ 35 h 38"/>
                    <a:gd name="T56" fmla="*/ 33 w 38"/>
                    <a:gd name="T57" fmla="*/ 32 h 38"/>
                    <a:gd name="T58" fmla="*/ 35 w 38"/>
                    <a:gd name="T59" fmla="*/ 30 h 38"/>
                    <a:gd name="T60" fmla="*/ 37 w 38"/>
                    <a:gd name="T61" fmla="*/ 27 h 38"/>
                    <a:gd name="T62" fmla="*/ 38 w 38"/>
                    <a:gd name="T63" fmla="*/ 23 h 38"/>
                    <a:gd name="T64" fmla="*/ 38 w 38"/>
                    <a:gd name="T65" fmla="*/ 19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19"/>
                      </a:moveTo>
                      <a:lnTo>
                        <a:pt x="38" y="15"/>
                      </a:lnTo>
                      <a:lnTo>
                        <a:pt x="37" y="12"/>
                      </a:lnTo>
                      <a:lnTo>
                        <a:pt x="35" y="9"/>
                      </a:lnTo>
                      <a:lnTo>
                        <a:pt x="33" y="6"/>
                      </a:lnTo>
                      <a:lnTo>
                        <a:pt x="29" y="3"/>
                      </a:lnTo>
                      <a:lnTo>
                        <a:pt x="26" y="2"/>
                      </a:lnTo>
                      <a:lnTo>
                        <a:pt x="23" y="1"/>
                      </a:lnTo>
                      <a:lnTo>
                        <a:pt x="19" y="0"/>
                      </a:lnTo>
                      <a:lnTo>
                        <a:pt x="16" y="1"/>
                      </a:lnTo>
                      <a:lnTo>
                        <a:pt x="11" y="2"/>
                      </a:lnTo>
                      <a:lnTo>
                        <a:pt x="8" y="3"/>
                      </a:lnTo>
                      <a:lnTo>
                        <a:pt x="6" y="6"/>
                      </a:lnTo>
                      <a:lnTo>
                        <a:pt x="3" y="9"/>
                      </a:lnTo>
                      <a:lnTo>
                        <a:pt x="2" y="12"/>
                      </a:lnTo>
                      <a:lnTo>
                        <a:pt x="1" y="15"/>
                      </a:lnTo>
                      <a:lnTo>
                        <a:pt x="0" y="19"/>
                      </a:lnTo>
                      <a:lnTo>
                        <a:pt x="1" y="23"/>
                      </a:lnTo>
                      <a:lnTo>
                        <a:pt x="2" y="27"/>
                      </a:lnTo>
                      <a:lnTo>
                        <a:pt x="3" y="30"/>
                      </a:lnTo>
                      <a:lnTo>
                        <a:pt x="6" y="32"/>
                      </a:lnTo>
                      <a:lnTo>
                        <a:pt x="8" y="35"/>
                      </a:lnTo>
                      <a:lnTo>
                        <a:pt x="11" y="36"/>
                      </a:lnTo>
                      <a:lnTo>
                        <a:pt x="16" y="37"/>
                      </a:lnTo>
                      <a:lnTo>
                        <a:pt x="19" y="38"/>
                      </a:lnTo>
                      <a:lnTo>
                        <a:pt x="23" y="37"/>
                      </a:lnTo>
                      <a:lnTo>
                        <a:pt x="26" y="36"/>
                      </a:lnTo>
                      <a:lnTo>
                        <a:pt x="29" y="35"/>
                      </a:lnTo>
                      <a:lnTo>
                        <a:pt x="33" y="32"/>
                      </a:lnTo>
                      <a:lnTo>
                        <a:pt x="35" y="30"/>
                      </a:lnTo>
                      <a:lnTo>
                        <a:pt x="37" y="27"/>
                      </a:lnTo>
                      <a:lnTo>
                        <a:pt x="38" y="23"/>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1" name="Freeform 727"/>
                <p:cNvSpPr>
                  <a:spLocks/>
                </p:cNvSpPr>
                <p:nvPr/>
              </p:nvSpPr>
              <p:spPr bwMode="auto">
                <a:xfrm>
                  <a:off x="1637543" y="3282776"/>
                  <a:ext cx="14749" cy="13615"/>
                </a:xfrm>
                <a:custGeom>
                  <a:avLst/>
                  <a:gdLst>
                    <a:gd name="T0" fmla="*/ 38 w 38"/>
                    <a:gd name="T1" fmla="*/ 18 h 37"/>
                    <a:gd name="T2" fmla="*/ 38 w 38"/>
                    <a:gd name="T3" fmla="*/ 15 h 37"/>
                    <a:gd name="T4" fmla="*/ 37 w 38"/>
                    <a:gd name="T5" fmla="*/ 11 h 37"/>
                    <a:gd name="T6" fmla="*/ 35 w 38"/>
                    <a:gd name="T7" fmla="*/ 7 h 37"/>
                    <a:gd name="T8" fmla="*/ 33 w 38"/>
                    <a:gd name="T9" fmla="*/ 5 h 37"/>
                    <a:gd name="T10" fmla="*/ 29 w 38"/>
                    <a:gd name="T11" fmla="*/ 3 h 37"/>
                    <a:gd name="T12" fmla="*/ 26 w 38"/>
                    <a:gd name="T13" fmla="*/ 1 h 37"/>
                    <a:gd name="T14" fmla="*/ 23 w 38"/>
                    <a:gd name="T15" fmla="*/ 0 h 37"/>
                    <a:gd name="T16" fmla="*/ 19 w 38"/>
                    <a:gd name="T17" fmla="*/ 0 h 37"/>
                    <a:gd name="T18" fmla="*/ 16 w 38"/>
                    <a:gd name="T19" fmla="*/ 0 h 37"/>
                    <a:gd name="T20" fmla="*/ 11 w 38"/>
                    <a:gd name="T21" fmla="*/ 1 h 37"/>
                    <a:gd name="T22" fmla="*/ 8 w 38"/>
                    <a:gd name="T23" fmla="*/ 3 h 37"/>
                    <a:gd name="T24" fmla="*/ 6 w 38"/>
                    <a:gd name="T25" fmla="*/ 5 h 37"/>
                    <a:gd name="T26" fmla="*/ 3 w 38"/>
                    <a:gd name="T27" fmla="*/ 7 h 37"/>
                    <a:gd name="T28" fmla="*/ 2 w 38"/>
                    <a:gd name="T29" fmla="*/ 11 h 37"/>
                    <a:gd name="T30" fmla="*/ 1 w 38"/>
                    <a:gd name="T31" fmla="*/ 15 h 37"/>
                    <a:gd name="T32" fmla="*/ 0 w 38"/>
                    <a:gd name="T33" fmla="*/ 18 h 37"/>
                    <a:gd name="T34" fmla="*/ 1 w 38"/>
                    <a:gd name="T35" fmla="*/ 22 h 37"/>
                    <a:gd name="T36" fmla="*/ 2 w 38"/>
                    <a:gd name="T37" fmla="*/ 25 h 37"/>
                    <a:gd name="T38" fmla="*/ 3 w 38"/>
                    <a:gd name="T39" fmla="*/ 29 h 37"/>
                    <a:gd name="T40" fmla="*/ 6 w 38"/>
                    <a:gd name="T41" fmla="*/ 32 h 37"/>
                    <a:gd name="T42" fmla="*/ 8 w 38"/>
                    <a:gd name="T43" fmla="*/ 34 h 37"/>
                    <a:gd name="T44" fmla="*/ 11 w 38"/>
                    <a:gd name="T45" fmla="*/ 36 h 37"/>
                    <a:gd name="T46" fmla="*/ 16 w 38"/>
                    <a:gd name="T47" fmla="*/ 37 h 37"/>
                    <a:gd name="T48" fmla="*/ 19 w 38"/>
                    <a:gd name="T49" fmla="*/ 37 h 37"/>
                    <a:gd name="T50" fmla="*/ 23 w 38"/>
                    <a:gd name="T51" fmla="*/ 37 h 37"/>
                    <a:gd name="T52" fmla="*/ 26 w 38"/>
                    <a:gd name="T53" fmla="*/ 36 h 37"/>
                    <a:gd name="T54" fmla="*/ 29 w 38"/>
                    <a:gd name="T55" fmla="*/ 34 h 37"/>
                    <a:gd name="T56" fmla="*/ 33 w 38"/>
                    <a:gd name="T57" fmla="*/ 32 h 37"/>
                    <a:gd name="T58" fmla="*/ 35 w 38"/>
                    <a:gd name="T59" fmla="*/ 29 h 37"/>
                    <a:gd name="T60" fmla="*/ 37 w 38"/>
                    <a:gd name="T61" fmla="*/ 25 h 37"/>
                    <a:gd name="T62" fmla="*/ 38 w 38"/>
                    <a:gd name="T63" fmla="*/ 22 h 37"/>
                    <a:gd name="T64" fmla="*/ 38 w 38"/>
                    <a:gd name="T65" fmla="*/ 1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8"/>
                      </a:moveTo>
                      <a:lnTo>
                        <a:pt x="38" y="15"/>
                      </a:lnTo>
                      <a:lnTo>
                        <a:pt x="37" y="11"/>
                      </a:lnTo>
                      <a:lnTo>
                        <a:pt x="35" y="7"/>
                      </a:lnTo>
                      <a:lnTo>
                        <a:pt x="33" y="5"/>
                      </a:lnTo>
                      <a:lnTo>
                        <a:pt x="29" y="3"/>
                      </a:lnTo>
                      <a:lnTo>
                        <a:pt x="26" y="1"/>
                      </a:lnTo>
                      <a:lnTo>
                        <a:pt x="23" y="0"/>
                      </a:lnTo>
                      <a:lnTo>
                        <a:pt x="19" y="0"/>
                      </a:lnTo>
                      <a:lnTo>
                        <a:pt x="16" y="0"/>
                      </a:lnTo>
                      <a:lnTo>
                        <a:pt x="11" y="1"/>
                      </a:lnTo>
                      <a:lnTo>
                        <a:pt x="8" y="3"/>
                      </a:lnTo>
                      <a:lnTo>
                        <a:pt x="6" y="5"/>
                      </a:lnTo>
                      <a:lnTo>
                        <a:pt x="3" y="7"/>
                      </a:lnTo>
                      <a:lnTo>
                        <a:pt x="2" y="11"/>
                      </a:lnTo>
                      <a:lnTo>
                        <a:pt x="1" y="15"/>
                      </a:lnTo>
                      <a:lnTo>
                        <a:pt x="0" y="18"/>
                      </a:lnTo>
                      <a:lnTo>
                        <a:pt x="1" y="22"/>
                      </a:lnTo>
                      <a:lnTo>
                        <a:pt x="2" y="25"/>
                      </a:lnTo>
                      <a:lnTo>
                        <a:pt x="3" y="29"/>
                      </a:lnTo>
                      <a:lnTo>
                        <a:pt x="6" y="32"/>
                      </a:lnTo>
                      <a:lnTo>
                        <a:pt x="8" y="34"/>
                      </a:lnTo>
                      <a:lnTo>
                        <a:pt x="11" y="36"/>
                      </a:lnTo>
                      <a:lnTo>
                        <a:pt x="16" y="37"/>
                      </a:lnTo>
                      <a:lnTo>
                        <a:pt x="19" y="37"/>
                      </a:lnTo>
                      <a:lnTo>
                        <a:pt x="23" y="37"/>
                      </a:lnTo>
                      <a:lnTo>
                        <a:pt x="26" y="36"/>
                      </a:lnTo>
                      <a:lnTo>
                        <a:pt x="29" y="34"/>
                      </a:lnTo>
                      <a:lnTo>
                        <a:pt x="33" y="32"/>
                      </a:lnTo>
                      <a:lnTo>
                        <a:pt x="35" y="29"/>
                      </a:lnTo>
                      <a:lnTo>
                        <a:pt x="37" y="25"/>
                      </a:lnTo>
                      <a:lnTo>
                        <a:pt x="38" y="22"/>
                      </a:lnTo>
                      <a:lnTo>
                        <a:pt x="38" y="1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2" name="Freeform 728"/>
                <p:cNvSpPr>
                  <a:spLocks/>
                </p:cNvSpPr>
                <p:nvPr/>
              </p:nvSpPr>
              <p:spPr bwMode="auto">
                <a:xfrm>
                  <a:off x="1747594" y="3456361"/>
                  <a:ext cx="13614" cy="13615"/>
                </a:xfrm>
                <a:custGeom>
                  <a:avLst/>
                  <a:gdLst>
                    <a:gd name="T0" fmla="*/ 38 w 38"/>
                    <a:gd name="T1" fmla="*/ 20 h 38"/>
                    <a:gd name="T2" fmla="*/ 37 w 38"/>
                    <a:gd name="T3" fmla="*/ 15 h 38"/>
                    <a:gd name="T4" fmla="*/ 36 w 38"/>
                    <a:gd name="T5" fmla="*/ 12 h 38"/>
                    <a:gd name="T6" fmla="*/ 35 w 38"/>
                    <a:gd name="T7" fmla="*/ 9 h 38"/>
                    <a:gd name="T8" fmla="*/ 33 w 38"/>
                    <a:gd name="T9" fmla="*/ 6 h 38"/>
                    <a:gd name="T10" fmla="*/ 30 w 38"/>
                    <a:gd name="T11" fmla="*/ 4 h 38"/>
                    <a:gd name="T12" fmla="*/ 26 w 38"/>
                    <a:gd name="T13" fmla="*/ 2 h 38"/>
                    <a:gd name="T14" fmla="*/ 23 w 38"/>
                    <a:gd name="T15" fmla="*/ 0 h 38"/>
                    <a:gd name="T16" fmla="*/ 19 w 38"/>
                    <a:gd name="T17" fmla="*/ 0 h 38"/>
                    <a:gd name="T18" fmla="*/ 16 w 38"/>
                    <a:gd name="T19" fmla="*/ 0 h 38"/>
                    <a:gd name="T20" fmla="*/ 12 w 38"/>
                    <a:gd name="T21" fmla="*/ 2 h 38"/>
                    <a:gd name="T22" fmla="*/ 8 w 38"/>
                    <a:gd name="T23" fmla="*/ 4 h 38"/>
                    <a:gd name="T24" fmla="*/ 6 w 38"/>
                    <a:gd name="T25" fmla="*/ 6 h 38"/>
                    <a:gd name="T26" fmla="*/ 3 w 38"/>
                    <a:gd name="T27" fmla="*/ 9 h 38"/>
                    <a:gd name="T28" fmla="*/ 2 w 38"/>
                    <a:gd name="T29" fmla="*/ 12 h 38"/>
                    <a:gd name="T30" fmla="*/ 1 w 38"/>
                    <a:gd name="T31" fmla="*/ 15 h 38"/>
                    <a:gd name="T32" fmla="*/ 0 w 38"/>
                    <a:gd name="T33" fmla="*/ 20 h 38"/>
                    <a:gd name="T34" fmla="*/ 1 w 38"/>
                    <a:gd name="T35" fmla="*/ 23 h 38"/>
                    <a:gd name="T36" fmla="*/ 2 w 38"/>
                    <a:gd name="T37" fmla="*/ 26 h 38"/>
                    <a:gd name="T38" fmla="*/ 3 w 38"/>
                    <a:gd name="T39" fmla="*/ 29 h 38"/>
                    <a:gd name="T40" fmla="*/ 6 w 38"/>
                    <a:gd name="T41" fmla="*/ 32 h 38"/>
                    <a:gd name="T42" fmla="*/ 8 w 38"/>
                    <a:gd name="T43" fmla="*/ 34 h 38"/>
                    <a:gd name="T44" fmla="*/ 12 w 38"/>
                    <a:gd name="T45" fmla="*/ 36 h 38"/>
                    <a:gd name="T46" fmla="*/ 16 w 38"/>
                    <a:gd name="T47" fmla="*/ 38 h 38"/>
                    <a:gd name="T48" fmla="*/ 19 w 38"/>
                    <a:gd name="T49" fmla="*/ 38 h 38"/>
                    <a:gd name="T50" fmla="*/ 23 w 38"/>
                    <a:gd name="T51" fmla="*/ 38 h 38"/>
                    <a:gd name="T52" fmla="*/ 26 w 38"/>
                    <a:gd name="T53" fmla="*/ 36 h 38"/>
                    <a:gd name="T54" fmla="*/ 30 w 38"/>
                    <a:gd name="T55" fmla="*/ 34 h 38"/>
                    <a:gd name="T56" fmla="*/ 33 w 38"/>
                    <a:gd name="T57" fmla="*/ 32 h 38"/>
                    <a:gd name="T58" fmla="*/ 35 w 38"/>
                    <a:gd name="T59" fmla="*/ 29 h 38"/>
                    <a:gd name="T60" fmla="*/ 36 w 38"/>
                    <a:gd name="T61" fmla="*/ 26 h 38"/>
                    <a:gd name="T62" fmla="*/ 37 w 38"/>
                    <a:gd name="T63" fmla="*/ 23 h 38"/>
                    <a:gd name="T64" fmla="*/ 38 w 38"/>
                    <a:gd name="T65" fmla="*/ 20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20"/>
                      </a:moveTo>
                      <a:lnTo>
                        <a:pt x="37" y="15"/>
                      </a:lnTo>
                      <a:lnTo>
                        <a:pt x="36" y="12"/>
                      </a:lnTo>
                      <a:lnTo>
                        <a:pt x="35" y="9"/>
                      </a:lnTo>
                      <a:lnTo>
                        <a:pt x="33" y="6"/>
                      </a:lnTo>
                      <a:lnTo>
                        <a:pt x="30" y="4"/>
                      </a:lnTo>
                      <a:lnTo>
                        <a:pt x="26" y="2"/>
                      </a:lnTo>
                      <a:lnTo>
                        <a:pt x="23" y="0"/>
                      </a:lnTo>
                      <a:lnTo>
                        <a:pt x="19" y="0"/>
                      </a:lnTo>
                      <a:lnTo>
                        <a:pt x="16" y="0"/>
                      </a:lnTo>
                      <a:lnTo>
                        <a:pt x="12" y="2"/>
                      </a:lnTo>
                      <a:lnTo>
                        <a:pt x="8" y="4"/>
                      </a:lnTo>
                      <a:lnTo>
                        <a:pt x="6" y="6"/>
                      </a:lnTo>
                      <a:lnTo>
                        <a:pt x="3" y="9"/>
                      </a:lnTo>
                      <a:lnTo>
                        <a:pt x="2" y="12"/>
                      </a:lnTo>
                      <a:lnTo>
                        <a:pt x="1" y="15"/>
                      </a:lnTo>
                      <a:lnTo>
                        <a:pt x="0" y="20"/>
                      </a:lnTo>
                      <a:lnTo>
                        <a:pt x="1" y="23"/>
                      </a:lnTo>
                      <a:lnTo>
                        <a:pt x="2" y="26"/>
                      </a:lnTo>
                      <a:lnTo>
                        <a:pt x="3" y="29"/>
                      </a:lnTo>
                      <a:lnTo>
                        <a:pt x="6" y="32"/>
                      </a:lnTo>
                      <a:lnTo>
                        <a:pt x="8" y="34"/>
                      </a:lnTo>
                      <a:lnTo>
                        <a:pt x="12" y="36"/>
                      </a:lnTo>
                      <a:lnTo>
                        <a:pt x="16" y="38"/>
                      </a:lnTo>
                      <a:lnTo>
                        <a:pt x="19" y="38"/>
                      </a:lnTo>
                      <a:lnTo>
                        <a:pt x="23" y="38"/>
                      </a:lnTo>
                      <a:lnTo>
                        <a:pt x="26" y="36"/>
                      </a:lnTo>
                      <a:lnTo>
                        <a:pt x="30" y="34"/>
                      </a:lnTo>
                      <a:lnTo>
                        <a:pt x="33" y="32"/>
                      </a:lnTo>
                      <a:lnTo>
                        <a:pt x="35" y="29"/>
                      </a:lnTo>
                      <a:lnTo>
                        <a:pt x="36" y="26"/>
                      </a:lnTo>
                      <a:lnTo>
                        <a:pt x="37" y="23"/>
                      </a:lnTo>
                      <a:lnTo>
                        <a:pt x="38" y="20"/>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3" name="Line 729"/>
                <p:cNvSpPr>
                  <a:spLocks noChangeShapeType="1"/>
                </p:cNvSpPr>
                <p:nvPr/>
              </p:nvSpPr>
              <p:spPr bwMode="auto">
                <a:xfrm>
                  <a:off x="1770284" y="3583430"/>
                  <a:ext cx="1135"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54" name="Freeform 730"/>
                <p:cNvSpPr>
                  <a:spLocks/>
                </p:cNvSpPr>
                <p:nvPr/>
              </p:nvSpPr>
              <p:spPr bwMode="auto">
                <a:xfrm>
                  <a:off x="1747594" y="3513088"/>
                  <a:ext cx="13614" cy="13615"/>
                </a:xfrm>
                <a:custGeom>
                  <a:avLst/>
                  <a:gdLst>
                    <a:gd name="T0" fmla="*/ 38 w 38"/>
                    <a:gd name="T1" fmla="*/ 19 h 38"/>
                    <a:gd name="T2" fmla="*/ 37 w 38"/>
                    <a:gd name="T3" fmla="*/ 16 h 38"/>
                    <a:gd name="T4" fmla="*/ 36 w 38"/>
                    <a:gd name="T5" fmla="*/ 11 h 38"/>
                    <a:gd name="T6" fmla="*/ 35 w 38"/>
                    <a:gd name="T7" fmla="*/ 8 h 38"/>
                    <a:gd name="T8" fmla="*/ 33 w 38"/>
                    <a:gd name="T9" fmla="*/ 6 h 38"/>
                    <a:gd name="T10" fmla="*/ 30 w 38"/>
                    <a:gd name="T11" fmla="*/ 3 h 38"/>
                    <a:gd name="T12" fmla="*/ 26 w 38"/>
                    <a:gd name="T13" fmla="*/ 2 h 38"/>
                    <a:gd name="T14" fmla="*/ 23 w 38"/>
                    <a:gd name="T15" fmla="*/ 1 h 38"/>
                    <a:gd name="T16" fmla="*/ 19 w 38"/>
                    <a:gd name="T17" fmla="*/ 0 h 38"/>
                    <a:gd name="T18" fmla="*/ 16 w 38"/>
                    <a:gd name="T19" fmla="*/ 1 h 38"/>
                    <a:gd name="T20" fmla="*/ 12 w 38"/>
                    <a:gd name="T21" fmla="*/ 2 h 38"/>
                    <a:gd name="T22" fmla="*/ 8 w 38"/>
                    <a:gd name="T23" fmla="*/ 3 h 38"/>
                    <a:gd name="T24" fmla="*/ 6 w 38"/>
                    <a:gd name="T25" fmla="*/ 6 h 38"/>
                    <a:gd name="T26" fmla="*/ 3 w 38"/>
                    <a:gd name="T27" fmla="*/ 8 h 38"/>
                    <a:gd name="T28" fmla="*/ 2 w 38"/>
                    <a:gd name="T29" fmla="*/ 11 h 38"/>
                    <a:gd name="T30" fmla="*/ 1 w 38"/>
                    <a:gd name="T31" fmla="*/ 16 h 38"/>
                    <a:gd name="T32" fmla="*/ 0 w 38"/>
                    <a:gd name="T33" fmla="*/ 19 h 38"/>
                    <a:gd name="T34" fmla="*/ 1 w 38"/>
                    <a:gd name="T35" fmla="*/ 23 h 38"/>
                    <a:gd name="T36" fmla="*/ 2 w 38"/>
                    <a:gd name="T37" fmla="*/ 26 h 38"/>
                    <a:gd name="T38" fmla="*/ 3 w 38"/>
                    <a:gd name="T39" fmla="*/ 29 h 38"/>
                    <a:gd name="T40" fmla="*/ 6 w 38"/>
                    <a:gd name="T41" fmla="*/ 33 h 38"/>
                    <a:gd name="T42" fmla="*/ 8 w 38"/>
                    <a:gd name="T43" fmla="*/ 35 h 38"/>
                    <a:gd name="T44" fmla="*/ 12 w 38"/>
                    <a:gd name="T45" fmla="*/ 36 h 38"/>
                    <a:gd name="T46" fmla="*/ 16 w 38"/>
                    <a:gd name="T47" fmla="*/ 37 h 38"/>
                    <a:gd name="T48" fmla="*/ 19 w 38"/>
                    <a:gd name="T49" fmla="*/ 38 h 38"/>
                    <a:gd name="T50" fmla="*/ 23 w 38"/>
                    <a:gd name="T51" fmla="*/ 37 h 38"/>
                    <a:gd name="T52" fmla="*/ 26 w 38"/>
                    <a:gd name="T53" fmla="*/ 36 h 38"/>
                    <a:gd name="T54" fmla="*/ 30 w 38"/>
                    <a:gd name="T55" fmla="*/ 35 h 38"/>
                    <a:gd name="T56" fmla="*/ 33 w 38"/>
                    <a:gd name="T57" fmla="*/ 33 h 38"/>
                    <a:gd name="T58" fmla="*/ 35 w 38"/>
                    <a:gd name="T59" fmla="*/ 29 h 38"/>
                    <a:gd name="T60" fmla="*/ 36 w 38"/>
                    <a:gd name="T61" fmla="*/ 26 h 38"/>
                    <a:gd name="T62" fmla="*/ 37 w 38"/>
                    <a:gd name="T63" fmla="*/ 23 h 38"/>
                    <a:gd name="T64" fmla="*/ 38 w 38"/>
                    <a:gd name="T65" fmla="*/ 19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19"/>
                      </a:moveTo>
                      <a:lnTo>
                        <a:pt x="37" y="16"/>
                      </a:lnTo>
                      <a:lnTo>
                        <a:pt x="36" y="11"/>
                      </a:lnTo>
                      <a:lnTo>
                        <a:pt x="35" y="8"/>
                      </a:lnTo>
                      <a:lnTo>
                        <a:pt x="33" y="6"/>
                      </a:lnTo>
                      <a:lnTo>
                        <a:pt x="30" y="3"/>
                      </a:lnTo>
                      <a:lnTo>
                        <a:pt x="26" y="2"/>
                      </a:lnTo>
                      <a:lnTo>
                        <a:pt x="23" y="1"/>
                      </a:lnTo>
                      <a:lnTo>
                        <a:pt x="19" y="0"/>
                      </a:lnTo>
                      <a:lnTo>
                        <a:pt x="16" y="1"/>
                      </a:lnTo>
                      <a:lnTo>
                        <a:pt x="12" y="2"/>
                      </a:lnTo>
                      <a:lnTo>
                        <a:pt x="8" y="3"/>
                      </a:lnTo>
                      <a:lnTo>
                        <a:pt x="6" y="6"/>
                      </a:lnTo>
                      <a:lnTo>
                        <a:pt x="3" y="8"/>
                      </a:lnTo>
                      <a:lnTo>
                        <a:pt x="2" y="11"/>
                      </a:lnTo>
                      <a:lnTo>
                        <a:pt x="1" y="16"/>
                      </a:lnTo>
                      <a:lnTo>
                        <a:pt x="0" y="19"/>
                      </a:lnTo>
                      <a:lnTo>
                        <a:pt x="1" y="23"/>
                      </a:lnTo>
                      <a:lnTo>
                        <a:pt x="2" y="26"/>
                      </a:lnTo>
                      <a:lnTo>
                        <a:pt x="3" y="29"/>
                      </a:lnTo>
                      <a:lnTo>
                        <a:pt x="6" y="33"/>
                      </a:lnTo>
                      <a:lnTo>
                        <a:pt x="8" y="35"/>
                      </a:lnTo>
                      <a:lnTo>
                        <a:pt x="12" y="36"/>
                      </a:lnTo>
                      <a:lnTo>
                        <a:pt x="16" y="37"/>
                      </a:lnTo>
                      <a:lnTo>
                        <a:pt x="19" y="38"/>
                      </a:lnTo>
                      <a:lnTo>
                        <a:pt x="23" y="37"/>
                      </a:lnTo>
                      <a:lnTo>
                        <a:pt x="26" y="36"/>
                      </a:lnTo>
                      <a:lnTo>
                        <a:pt x="30" y="35"/>
                      </a:lnTo>
                      <a:lnTo>
                        <a:pt x="33" y="33"/>
                      </a:lnTo>
                      <a:lnTo>
                        <a:pt x="35" y="29"/>
                      </a:lnTo>
                      <a:lnTo>
                        <a:pt x="36" y="26"/>
                      </a:lnTo>
                      <a:lnTo>
                        <a:pt x="37" y="23"/>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5" name="Freeform 731"/>
                <p:cNvSpPr>
                  <a:spLocks/>
                </p:cNvSpPr>
                <p:nvPr/>
              </p:nvSpPr>
              <p:spPr bwMode="auto">
                <a:xfrm>
                  <a:off x="1747594" y="3569815"/>
                  <a:ext cx="13614" cy="13615"/>
                </a:xfrm>
                <a:custGeom>
                  <a:avLst/>
                  <a:gdLst>
                    <a:gd name="T0" fmla="*/ 38 w 38"/>
                    <a:gd name="T1" fmla="*/ 19 h 37"/>
                    <a:gd name="T2" fmla="*/ 37 w 38"/>
                    <a:gd name="T3" fmla="*/ 15 h 37"/>
                    <a:gd name="T4" fmla="*/ 36 w 38"/>
                    <a:gd name="T5" fmla="*/ 12 h 37"/>
                    <a:gd name="T6" fmla="*/ 35 w 38"/>
                    <a:gd name="T7" fmla="*/ 9 h 37"/>
                    <a:gd name="T8" fmla="*/ 33 w 38"/>
                    <a:gd name="T9" fmla="*/ 5 h 37"/>
                    <a:gd name="T10" fmla="*/ 30 w 38"/>
                    <a:gd name="T11" fmla="*/ 3 h 37"/>
                    <a:gd name="T12" fmla="*/ 26 w 38"/>
                    <a:gd name="T13" fmla="*/ 1 h 37"/>
                    <a:gd name="T14" fmla="*/ 23 w 38"/>
                    <a:gd name="T15" fmla="*/ 0 h 37"/>
                    <a:gd name="T16" fmla="*/ 19 w 38"/>
                    <a:gd name="T17" fmla="*/ 0 h 37"/>
                    <a:gd name="T18" fmla="*/ 16 w 38"/>
                    <a:gd name="T19" fmla="*/ 0 h 37"/>
                    <a:gd name="T20" fmla="*/ 12 w 38"/>
                    <a:gd name="T21" fmla="*/ 1 h 37"/>
                    <a:gd name="T22" fmla="*/ 8 w 38"/>
                    <a:gd name="T23" fmla="*/ 3 h 37"/>
                    <a:gd name="T24" fmla="*/ 6 w 38"/>
                    <a:gd name="T25" fmla="*/ 5 h 37"/>
                    <a:gd name="T26" fmla="*/ 3 w 38"/>
                    <a:gd name="T27" fmla="*/ 9 h 37"/>
                    <a:gd name="T28" fmla="*/ 2 w 38"/>
                    <a:gd name="T29" fmla="*/ 12 h 37"/>
                    <a:gd name="T30" fmla="*/ 1 w 38"/>
                    <a:gd name="T31" fmla="*/ 15 h 37"/>
                    <a:gd name="T32" fmla="*/ 0 w 38"/>
                    <a:gd name="T33" fmla="*/ 19 h 37"/>
                    <a:gd name="T34" fmla="*/ 1 w 38"/>
                    <a:gd name="T35" fmla="*/ 22 h 37"/>
                    <a:gd name="T36" fmla="*/ 2 w 38"/>
                    <a:gd name="T37" fmla="*/ 26 h 37"/>
                    <a:gd name="T38" fmla="*/ 3 w 38"/>
                    <a:gd name="T39" fmla="*/ 29 h 37"/>
                    <a:gd name="T40" fmla="*/ 6 w 38"/>
                    <a:gd name="T41" fmla="*/ 32 h 37"/>
                    <a:gd name="T42" fmla="*/ 8 w 38"/>
                    <a:gd name="T43" fmla="*/ 34 h 37"/>
                    <a:gd name="T44" fmla="*/ 12 w 38"/>
                    <a:gd name="T45" fmla="*/ 36 h 37"/>
                    <a:gd name="T46" fmla="*/ 16 w 38"/>
                    <a:gd name="T47" fmla="*/ 37 h 37"/>
                    <a:gd name="T48" fmla="*/ 19 w 38"/>
                    <a:gd name="T49" fmla="*/ 37 h 37"/>
                    <a:gd name="T50" fmla="*/ 23 w 38"/>
                    <a:gd name="T51" fmla="*/ 37 h 37"/>
                    <a:gd name="T52" fmla="*/ 26 w 38"/>
                    <a:gd name="T53" fmla="*/ 36 h 37"/>
                    <a:gd name="T54" fmla="*/ 30 w 38"/>
                    <a:gd name="T55" fmla="*/ 34 h 37"/>
                    <a:gd name="T56" fmla="*/ 33 w 38"/>
                    <a:gd name="T57" fmla="*/ 32 h 37"/>
                    <a:gd name="T58" fmla="*/ 35 w 38"/>
                    <a:gd name="T59" fmla="*/ 29 h 37"/>
                    <a:gd name="T60" fmla="*/ 36 w 38"/>
                    <a:gd name="T61" fmla="*/ 26 h 37"/>
                    <a:gd name="T62" fmla="*/ 37 w 38"/>
                    <a:gd name="T63" fmla="*/ 22 h 37"/>
                    <a:gd name="T64" fmla="*/ 38 w 38"/>
                    <a:gd name="T65" fmla="*/ 19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9"/>
                      </a:moveTo>
                      <a:lnTo>
                        <a:pt x="37" y="15"/>
                      </a:lnTo>
                      <a:lnTo>
                        <a:pt x="36" y="12"/>
                      </a:lnTo>
                      <a:lnTo>
                        <a:pt x="35" y="9"/>
                      </a:lnTo>
                      <a:lnTo>
                        <a:pt x="33" y="5"/>
                      </a:lnTo>
                      <a:lnTo>
                        <a:pt x="30" y="3"/>
                      </a:lnTo>
                      <a:lnTo>
                        <a:pt x="26" y="1"/>
                      </a:lnTo>
                      <a:lnTo>
                        <a:pt x="23" y="0"/>
                      </a:lnTo>
                      <a:lnTo>
                        <a:pt x="19" y="0"/>
                      </a:lnTo>
                      <a:lnTo>
                        <a:pt x="16" y="0"/>
                      </a:lnTo>
                      <a:lnTo>
                        <a:pt x="12" y="1"/>
                      </a:lnTo>
                      <a:lnTo>
                        <a:pt x="8" y="3"/>
                      </a:lnTo>
                      <a:lnTo>
                        <a:pt x="6" y="5"/>
                      </a:lnTo>
                      <a:lnTo>
                        <a:pt x="3" y="9"/>
                      </a:lnTo>
                      <a:lnTo>
                        <a:pt x="2" y="12"/>
                      </a:lnTo>
                      <a:lnTo>
                        <a:pt x="1" y="15"/>
                      </a:lnTo>
                      <a:lnTo>
                        <a:pt x="0" y="19"/>
                      </a:lnTo>
                      <a:lnTo>
                        <a:pt x="1" y="22"/>
                      </a:lnTo>
                      <a:lnTo>
                        <a:pt x="2" y="26"/>
                      </a:lnTo>
                      <a:lnTo>
                        <a:pt x="3" y="29"/>
                      </a:lnTo>
                      <a:lnTo>
                        <a:pt x="6" y="32"/>
                      </a:lnTo>
                      <a:lnTo>
                        <a:pt x="8" y="34"/>
                      </a:lnTo>
                      <a:lnTo>
                        <a:pt x="12" y="36"/>
                      </a:lnTo>
                      <a:lnTo>
                        <a:pt x="16" y="37"/>
                      </a:lnTo>
                      <a:lnTo>
                        <a:pt x="19" y="37"/>
                      </a:lnTo>
                      <a:lnTo>
                        <a:pt x="23" y="37"/>
                      </a:lnTo>
                      <a:lnTo>
                        <a:pt x="26" y="36"/>
                      </a:lnTo>
                      <a:lnTo>
                        <a:pt x="30" y="34"/>
                      </a:lnTo>
                      <a:lnTo>
                        <a:pt x="33" y="32"/>
                      </a:lnTo>
                      <a:lnTo>
                        <a:pt x="35" y="29"/>
                      </a:lnTo>
                      <a:lnTo>
                        <a:pt x="36" y="26"/>
                      </a:lnTo>
                      <a:lnTo>
                        <a:pt x="37" y="22"/>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56" name="Line 732"/>
                <p:cNvSpPr>
                  <a:spLocks noChangeShapeType="1"/>
                </p:cNvSpPr>
                <p:nvPr/>
              </p:nvSpPr>
              <p:spPr bwMode="auto">
                <a:xfrm>
                  <a:off x="1761208" y="3601583"/>
                  <a:ext cx="9076"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57" name="Line 733"/>
                <p:cNvSpPr>
                  <a:spLocks noChangeShapeType="1"/>
                </p:cNvSpPr>
                <p:nvPr/>
              </p:nvSpPr>
              <p:spPr bwMode="auto">
                <a:xfrm>
                  <a:off x="1735113" y="3583430"/>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58" name="Line 734"/>
                <p:cNvSpPr>
                  <a:spLocks noChangeShapeType="1"/>
                </p:cNvSpPr>
                <p:nvPr/>
              </p:nvSpPr>
              <p:spPr bwMode="auto">
                <a:xfrm>
                  <a:off x="1710153" y="3271431"/>
                  <a:ext cx="4311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59" name="Line 735"/>
                <p:cNvSpPr>
                  <a:spLocks noChangeShapeType="1"/>
                </p:cNvSpPr>
                <p:nvPr/>
              </p:nvSpPr>
              <p:spPr bwMode="auto">
                <a:xfrm>
                  <a:off x="1735113" y="3282776"/>
                  <a:ext cx="24960"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0" name="Freeform 736"/>
                <p:cNvSpPr>
                  <a:spLocks/>
                </p:cNvSpPr>
                <p:nvPr/>
              </p:nvSpPr>
              <p:spPr bwMode="auto">
                <a:xfrm>
                  <a:off x="1747594" y="3342907"/>
                  <a:ext cx="13614" cy="13615"/>
                </a:xfrm>
                <a:custGeom>
                  <a:avLst/>
                  <a:gdLst>
                    <a:gd name="T0" fmla="*/ 38 w 38"/>
                    <a:gd name="T1" fmla="*/ 19 h 37"/>
                    <a:gd name="T2" fmla="*/ 37 w 38"/>
                    <a:gd name="T3" fmla="*/ 15 h 37"/>
                    <a:gd name="T4" fmla="*/ 36 w 38"/>
                    <a:gd name="T5" fmla="*/ 11 h 37"/>
                    <a:gd name="T6" fmla="*/ 35 w 38"/>
                    <a:gd name="T7" fmla="*/ 8 h 37"/>
                    <a:gd name="T8" fmla="*/ 33 w 38"/>
                    <a:gd name="T9" fmla="*/ 5 h 37"/>
                    <a:gd name="T10" fmla="*/ 30 w 38"/>
                    <a:gd name="T11" fmla="*/ 3 h 37"/>
                    <a:gd name="T12" fmla="*/ 26 w 38"/>
                    <a:gd name="T13" fmla="*/ 1 h 37"/>
                    <a:gd name="T14" fmla="*/ 23 w 38"/>
                    <a:gd name="T15" fmla="*/ 0 h 37"/>
                    <a:gd name="T16" fmla="*/ 19 w 38"/>
                    <a:gd name="T17" fmla="*/ 0 h 37"/>
                    <a:gd name="T18" fmla="*/ 16 w 38"/>
                    <a:gd name="T19" fmla="*/ 0 h 37"/>
                    <a:gd name="T20" fmla="*/ 12 w 38"/>
                    <a:gd name="T21" fmla="*/ 1 h 37"/>
                    <a:gd name="T22" fmla="*/ 8 w 38"/>
                    <a:gd name="T23" fmla="*/ 3 h 37"/>
                    <a:gd name="T24" fmla="*/ 6 w 38"/>
                    <a:gd name="T25" fmla="*/ 5 h 37"/>
                    <a:gd name="T26" fmla="*/ 3 w 38"/>
                    <a:gd name="T27" fmla="*/ 8 h 37"/>
                    <a:gd name="T28" fmla="*/ 2 w 38"/>
                    <a:gd name="T29" fmla="*/ 11 h 37"/>
                    <a:gd name="T30" fmla="*/ 1 w 38"/>
                    <a:gd name="T31" fmla="*/ 15 h 37"/>
                    <a:gd name="T32" fmla="*/ 0 w 38"/>
                    <a:gd name="T33" fmla="*/ 19 h 37"/>
                    <a:gd name="T34" fmla="*/ 1 w 38"/>
                    <a:gd name="T35" fmla="*/ 22 h 37"/>
                    <a:gd name="T36" fmla="*/ 2 w 38"/>
                    <a:gd name="T37" fmla="*/ 25 h 37"/>
                    <a:gd name="T38" fmla="*/ 3 w 38"/>
                    <a:gd name="T39" fmla="*/ 28 h 37"/>
                    <a:gd name="T40" fmla="*/ 6 w 38"/>
                    <a:gd name="T41" fmla="*/ 32 h 37"/>
                    <a:gd name="T42" fmla="*/ 8 w 38"/>
                    <a:gd name="T43" fmla="*/ 34 h 37"/>
                    <a:gd name="T44" fmla="*/ 12 w 38"/>
                    <a:gd name="T45" fmla="*/ 36 h 37"/>
                    <a:gd name="T46" fmla="*/ 16 w 38"/>
                    <a:gd name="T47" fmla="*/ 37 h 37"/>
                    <a:gd name="T48" fmla="*/ 19 w 38"/>
                    <a:gd name="T49" fmla="*/ 37 h 37"/>
                    <a:gd name="T50" fmla="*/ 23 w 38"/>
                    <a:gd name="T51" fmla="*/ 37 h 37"/>
                    <a:gd name="T52" fmla="*/ 26 w 38"/>
                    <a:gd name="T53" fmla="*/ 36 h 37"/>
                    <a:gd name="T54" fmla="*/ 30 w 38"/>
                    <a:gd name="T55" fmla="*/ 34 h 37"/>
                    <a:gd name="T56" fmla="*/ 33 w 38"/>
                    <a:gd name="T57" fmla="*/ 32 h 37"/>
                    <a:gd name="T58" fmla="*/ 35 w 38"/>
                    <a:gd name="T59" fmla="*/ 28 h 37"/>
                    <a:gd name="T60" fmla="*/ 36 w 38"/>
                    <a:gd name="T61" fmla="*/ 25 h 37"/>
                    <a:gd name="T62" fmla="*/ 37 w 38"/>
                    <a:gd name="T63" fmla="*/ 22 h 37"/>
                    <a:gd name="T64" fmla="*/ 38 w 38"/>
                    <a:gd name="T65" fmla="*/ 19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9"/>
                      </a:moveTo>
                      <a:lnTo>
                        <a:pt x="37" y="15"/>
                      </a:lnTo>
                      <a:lnTo>
                        <a:pt x="36" y="11"/>
                      </a:lnTo>
                      <a:lnTo>
                        <a:pt x="35" y="8"/>
                      </a:lnTo>
                      <a:lnTo>
                        <a:pt x="33" y="5"/>
                      </a:lnTo>
                      <a:lnTo>
                        <a:pt x="30" y="3"/>
                      </a:lnTo>
                      <a:lnTo>
                        <a:pt x="26" y="1"/>
                      </a:lnTo>
                      <a:lnTo>
                        <a:pt x="23" y="0"/>
                      </a:lnTo>
                      <a:lnTo>
                        <a:pt x="19" y="0"/>
                      </a:lnTo>
                      <a:lnTo>
                        <a:pt x="16" y="0"/>
                      </a:lnTo>
                      <a:lnTo>
                        <a:pt x="12" y="1"/>
                      </a:lnTo>
                      <a:lnTo>
                        <a:pt x="8" y="3"/>
                      </a:lnTo>
                      <a:lnTo>
                        <a:pt x="6" y="5"/>
                      </a:lnTo>
                      <a:lnTo>
                        <a:pt x="3" y="8"/>
                      </a:lnTo>
                      <a:lnTo>
                        <a:pt x="2" y="11"/>
                      </a:lnTo>
                      <a:lnTo>
                        <a:pt x="1" y="15"/>
                      </a:lnTo>
                      <a:lnTo>
                        <a:pt x="0" y="19"/>
                      </a:lnTo>
                      <a:lnTo>
                        <a:pt x="1" y="22"/>
                      </a:lnTo>
                      <a:lnTo>
                        <a:pt x="2" y="25"/>
                      </a:lnTo>
                      <a:lnTo>
                        <a:pt x="3" y="28"/>
                      </a:lnTo>
                      <a:lnTo>
                        <a:pt x="6" y="32"/>
                      </a:lnTo>
                      <a:lnTo>
                        <a:pt x="8" y="34"/>
                      </a:lnTo>
                      <a:lnTo>
                        <a:pt x="12" y="36"/>
                      </a:lnTo>
                      <a:lnTo>
                        <a:pt x="16" y="37"/>
                      </a:lnTo>
                      <a:lnTo>
                        <a:pt x="19" y="37"/>
                      </a:lnTo>
                      <a:lnTo>
                        <a:pt x="23" y="37"/>
                      </a:lnTo>
                      <a:lnTo>
                        <a:pt x="26" y="36"/>
                      </a:lnTo>
                      <a:lnTo>
                        <a:pt x="30" y="34"/>
                      </a:lnTo>
                      <a:lnTo>
                        <a:pt x="33" y="32"/>
                      </a:lnTo>
                      <a:lnTo>
                        <a:pt x="35" y="28"/>
                      </a:lnTo>
                      <a:lnTo>
                        <a:pt x="36" y="25"/>
                      </a:lnTo>
                      <a:lnTo>
                        <a:pt x="37" y="22"/>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61" name="Freeform 737"/>
                <p:cNvSpPr>
                  <a:spLocks/>
                </p:cNvSpPr>
                <p:nvPr/>
              </p:nvSpPr>
              <p:spPr bwMode="auto">
                <a:xfrm>
                  <a:off x="1747594" y="3399634"/>
                  <a:ext cx="13614" cy="13615"/>
                </a:xfrm>
                <a:custGeom>
                  <a:avLst/>
                  <a:gdLst>
                    <a:gd name="T0" fmla="*/ 38 w 38"/>
                    <a:gd name="T1" fmla="*/ 19 h 38"/>
                    <a:gd name="T2" fmla="*/ 37 w 38"/>
                    <a:gd name="T3" fmla="*/ 16 h 38"/>
                    <a:gd name="T4" fmla="*/ 36 w 38"/>
                    <a:gd name="T5" fmla="*/ 12 h 38"/>
                    <a:gd name="T6" fmla="*/ 35 w 38"/>
                    <a:gd name="T7" fmla="*/ 9 h 38"/>
                    <a:gd name="T8" fmla="*/ 33 w 38"/>
                    <a:gd name="T9" fmla="*/ 6 h 38"/>
                    <a:gd name="T10" fmla="*/ 30 w 38"/>
                    <a:gd name="T11" fmla="*/ 3 h 38"/>
                    <a:gd name="T12" fmla="*/ 26 w 38"/>
                    <a:gd name="T13" fmla="*/ 2 h 38"/>
                    <a:gd name="T14" fmla="*/ 23 w 38"/>
                    <a:gd name="T15" fmla="*/ 1 h 38"/>
                    <a:gd name="T16" fmla="*/ 19 w 38"/>
                    <a:gd name="T17" fmla="*/ 0 h 38"/>
                    <a:gd name="T18" fmla="*/ 16 w 38"/>
                    <a:gd name="T19" fmla="*/ 1 h 38"/>
                    <a:gd name="T20" fmla="*/ 12 w 38"/>
                    <a:gd name="T21" fmla="*/ 2 h 38"/>
                    <a:gd name="T22" fmla="*/ 8 w 38"/>
                    <a:gd name="T23" fmla="*/ 3 h 38"/>
                    <a:gd name="T24" fmla="*/ 6 w 38"/>
                    <a:gd name="T25" fmla="*/ 6 h 38"/>
                    <a:gd name="T26" fmla="*/ 3 w 38"/>
                    <a:gd name="T27" fmla="*/ 9 h 38"/>
                    <a:gd name="T28" fmla="*/ 2 w 38"/>
                    <a:gd name="T29" fmla="*/ 12 h 38"/>
                    <a:gd name="T30" fmla="*/ 1 w 38"/>
                    <a:gd name="T31" fmla="*/ 16 h 38"/>
                    <a:gd name="T32" fmla="*/ 0 w 38"/>
                    <a:gd name="T33" fmla="*/ 19 h 38"/>
                    <a:gd name="T34" fmla="*/ 1 w 38"/>
                    <a:gd name="T35" fmla="*/ 23 h 38"/>
                    <a:gd name="T36" fmla="*/ 2 w 38"/>
                    <a:gd name="T37" fmla="*/ 27 h 38"/>
                    <a:gd name="T38" fmla="*/ 3 w 38"/>
                    <a:gd name="T39" fmla="*/ 30 h 38"/>
                    <a:gd name="T40" fmla="*/ 6 w 38"/>
                    <a:gd name="T41" fmla="*/ 33 h 38"/>
                    <a:gd name="T42" fmla="*/ 8 w 38"/>
                    <a:gd name="T43" fmla="*/ 35 h 38"/>
                    <a:gd name="T44" fmla="*/ 12 w 38"/>
                    <a:gd name="T45" fmla="*/ 36 h 38"/>
                    <a:gd name="T46" fmla="*/ 16 w 38"/>
                    <a:gd name="T47" fmla="*/ 37 h 38"/>
                    <a:gd name="T48" fmla="*/ 19 w 38"/>
                    <a:gd name="T49" fmla="*/ 38 h 38"/>
                    <a:gd name="T50" fmla="*/ 23 w 38"/>
                    <a:gd name="T51" fmla="*/ 37 h 38"/>
                    <a:gd name="T52" fmla="*/ 26 w 38"/>
                    <a:gd name="T53" fmla="*/ 36 h 38"/>
                    <a:gd name="T54" fmla="*/ 30 w 38"/>
                    <a:gd name="T55" fmla="*/ 35 h 38"/>
                    <a:gd name="T56" fmla="*/ 33 w 38"/>
                    <a:gd name="T57" fmla="*/ 33 h 38"/>
                    <a:gd name="T58" fmla="*/ 35 w 38"/>
                    <a:gd name="T59" fmla="*/ 30 h 38"/>
                    <a:gd name="T60" fmla="*/ 36 w 38"/>
                    <a:gd name="T61" fmla="*/ 27 h 38"/>
                    <a:gd name="T62" fmla="*/ 37 w 38"/>
                    <a:gd name="T63" fmla="*/ 23 h 38"/>
                    <a:gd name="T64" fmla="*/ 38 w 38"/>
                    <a:gd name="T65" fmla="*/ 19 h 3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8"/>
                    <a:gd name="T101" fmla="*/ 38 w 38"/>
                    <a:gd name="T102" fmla="*/ 38 h 3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8">
                      <a:moveTo>
                        <a:pt x="38" y="19"/>
                      </a:moveTo>
                      <a:lnTo>
                        <a:pt x="37" y="16"/>
                      </a:lnTo>
                      <a:lnTo>
                        <a:pt x="36" y="12"/>
                      </a:lnTo>
                      <a:lnTo>
                        <a:pt x="35" y="9"/>
                      </a:lnTo>
                      <a:lnTo>
                        <a:pt x="33" y="6"/>
                      </a:lnTo>
                      <a:lnTo>
                        <a:pt x="30" y="3"/>
                      </a:lnTo>
                      <a:lnTo>
                        <a:pt x="26" y="2"/>
                      </a:lnTo>
                      <a:lnTo>
                        <a:pt x="23" y="1"/>
                      </a:lnTo>
                      <a:lnTo>
                        <a:pt x="19" y="0"/>
                      </a:lnTo>
                      <a:lnTo>
                        <a:pt x="16" y="1"/>
                      </a:lnTo>
                      <a:lnTo>
                        <a:pt x="12" y="2"/>
                      </a:lnTo>
                      <a:lnTo>
                        <a:pt x="8" y="3"/>
                      </a:lnTo>
                      <a:lnTo>
                        <a:pt x="6" y="6"/>
                      </a:lnTo>
                      <a:lnTo>
                        <a:pt x="3" y="9"/>
                      </a:lnTo>
                      <a:lnTo>
                        <a:pt x="2" y="12"/>
                      </a:lnTo>
                      <a:lnTo>
                        <a:pt x="1" y="16"/>
                      </a:lnTo>
                      <a:lnTo>
                        <a:pt x="0" y="19"/>
                      </a:lnTo>
                      <a:lnTo>
                        <a:pt x="1" y="23"/>
                      </a:lnTo>
                      <a:lnTo>
                        <a:pt x="2" y="27"/>
                      </a:lnTo>
                      <a:lnTo>
                        <a:pt x="3" y="30"/>
                      </a:lnTo>
                      <a:lnTo>
                        <a:pt x="6" y="33"/>
                      </a:lnTo>
                      <a:lnTo>
                        <a:pt x="8" y="35"/>
                      </a:lnTo>
                      <a:lnTo>
                        <a:pt x="12" y="36"/>
                      </a:lnTo>
                      <a:lnTo>
                        <a:pt x="16" y="37"/>
                      </a:lnTo>
                      <a:lnTo>
                        <a:pt x="19" y="38"/>
                      </a:lnTo>
                      <a:lnTo>
                        <a:pt x="23" y="37"/>
                      </a:lnTo>
                      <a:lnTo>
                        <a:pt x="26" y="36"/>
                      </a:lnTo>
                      <a:lnTo>
                        <a:pt x="30" y="35"/>
                      </a:lnTo>
                      <a:lnTo>
                        <a:pt x="33" y="33"/>
                      </a:lnTo>
                      <a:lnTo>
                        <a:pt x="35" y="30"/>
                      </a:lnTo>
                      <a:lnTo>
                        <a:pt x="36" y="27"/>
                      </a:lnTo>
                      <a:lnTo>
                        <a:pt x="37" y="23"/>
                      </a:lnTo>
                      <a:lnTo>
                        <a:pt x="38" y="1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62" name="Freeform 738"/>
                <p:cNvSpPr>
                  <a:spLocks/>
                </p:cNvSpPr>
                <p:nvPr/>
              </p:nvSpPr>
              <p:spPr bwMode="auto">
                <a:xfrm>
                  <a:off x="1747594" y="3282776"/>
                  <a:ext cx="13614" cy="13615"/>
                </a:xfrm>
                <a:custGeom>
                  <a:avLst/>
                  <a:gdLst>
                    <a:gd name="T0" fmla="*/ 38 w 38"/>
                    <a:gd name="T1" fmla="*/ 18 h 37"/>
                    <a:gd name="T2" fmla="*/ 37 w 38"/>
                    <a:gd name="T3" fmla="*/ 15 h 37"/>
                    <a:gd name="T4" fmla="*/ 36 w 38"/>
                    <a:gd name="T5" fmla="*/ 11 h 37"/>
                    <a:gd name="T6" fmla="*/ 35 w 38"/>
                    <a:gd name="T7" fmla="*/ 7 h 37"/>
                    <a:gd name="T8" fmla="*/ 33 w 38"/>
                    <a:gd name="T9" fmla="*/ 5 h 37"/>
                    <a:gd name="T10" fmla="*/ 30 w 38"/>
                    <a:gd name="T11" fmla="*/ 3 h 37"/>
                    <a:gd name="T12" fmla="*/ 26 w 38"/>
                    <a:gd name="T13" fmla="*/ 1 h 37"/>
                    <a:gd name="T14" fmla="*/ 23 w 38"/>
                    <a:gd name="T15" fmla="*/ 0 h 37"/>
                    <a:gd name="T16" fmla="*/ 19 w 38"/>
                    <a:gd name="T17" fmla="*/ 0 h 37"/>
                    <a:gd name="T18" fmla="*/ 16 w 38"/>
                    <a:gd name="T19" fmla="*/ 0 h 37"/>
                    <a:gd name="T20" fmla="*/ 12 w 38"/>
                    <a:gd name="T21" fmla="*/ 1 h 37"/>
                    <a:gd name="T22" fmla="*/ 8 w 38"/>
                    <a:gd name="T23" fmla="*/ 3 h 37"/>
                    <a:gd name="T24" fmla="*/ 6 w 38"/>
                    <a:gd name="T25" fmla="*/ 5 h 37"/>
                    <a:gd name="T26" fmla="*/ 3 w 38"/>
                    <a:gd name="T27" fmla="*/ 7 h 37"/>
                    <a:gd name="T28" fmla="*/ 2 w 38"/>
                    <a:gd name="T29" fmla="*/ 11 h 37"/>
                    <a:gd name="T30" fmla="*/ 1 w 38"/>
                    <a:gd name="T31" fmla="*/ 15 h 37"/>
                    <a:gd name="T32" fmla="*/ 0 w 38"/>
                    <a:gd name="T33" fmla="*/ 18 h 37"/>
                    <a:gd name="T34" fmla="*/ 1 w 38"/>
                    <a:gd name="T35" fmla="*/ 22 h 37"/>
                    <a:gd name="T36" fmla="*/ 2 w 38"/>
                    <a:gd name="T37" fmla="*/ 25 h 37"/>
                    <a:gd name="T38" fmla="*/ 3 w 38"/>
                    <a:gd name="T39" fmla="*/ 29 h 37"/>
                    <a:gd name="T40" fmla="*/ 6 w 38"/>
                    <a:gd name="T41" fmla="*/ 32 h 37"/>
                    <a:gd name="T42" fmla="*/ 8 w 38"/>
                    <a:gd name="T43" fmla="*/ 34 h 37"/>
                    <a:gd name="T44" fmla="*/ 12 w 38"/>
                    <a:gd name="T45" fmla="*/ 36 h 37"/>
                    <a:gd name="T46" fmla="*/ 16 w 38"/>
                    <a:gd name="T47" fmla="*/ 37 h 37"/>
                    <a:gd name="T48" fmla="*/ 19 w 38"/>
                    <a:gd name="T49" fmla="*/ 37 h 37"/>
                    <a:gd name="T50" fmla="*/ 23 w 38"/>
                    <a:gd name="T51" fmla="*/ 37 h 37"/>
                    <a:gd name="T52" fmla="*/ 26 w 38"/>
                    <a:gd name="T53" fmla="*/ 36 h 37"/>
                    <a:gd name="T54" fmla="*/ 30 w 38"/>
                    <a:gd name="T55" fmla="*/ 34 h 37"/>
                    <a:gd name="T56" fmla="*/ 33 w 38"/>
                    <a:gd name="T57" fmla="*/ 32 h 37"/>
                    <a:gd name="T58" fmla="*/ 35 w 38"/>
                    <a:gd name="T59" fmla="*/ 29 h 37"/>
                    <a:gd name="T60" fmla="*/ 36 w 38"/>
                    <a:gd name="T61" fmla="*/ 25 h 37"/>
                    <a:gd name="T62" fmla="*/ 37 w 38"/>
                    <a:gd name="T63" fmla="*/ 22 h 37"/>
                    <a:gd name="T64" fmla="*/ 38 w 38"/>
                    <a:gd name="T65" fmla="*/ 18 h 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38"/>
                    <a:gd name="T100" fmla="*/ 0 h 37"/>
                    <a:gd name="T101" fmla="*/ 38 w 38"/>
                    <a:gd name="T102" fmla="*/ 37 h 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38" h="37">
                      <a:moveTo>
                        <a:pt x="38" y="18"/>
                      </a:moveTo>
                      <a:lnTo>
                        <a:pt x="37" y="15"/>
                      </a:lnTo>
                      <a:lnTo>
                        <a:pt x="36" y="11"/>
                      </a:lnTo>
                      <a:lnTo>
                        <a:pt x="35" y="7"/>
                      </a:lnTo>
                      <a:lnTo>
                        <a:pt x="33" y="5"/>
                      </a:lnTo>
                      <a:lnTo>
                        <a:pt x="30" y="3"/>
                      </a:lnTo>
                      <a:lnTo>
                        <a:pt x="26" y="1"/>
                      </a:lnTo>
                      <a:lnTo>
                        <a:pt x="23" y="0"/>
                      </a:lnTo>
                      <a:lnTo>
                        <a:pt x="19" y="0"/>
                      </a:lnTo>
                      <a:lnTo>
                        <a:pt x="16" y="0"/>
                      </a:lnTo>
                      <a:lnTo>
                        <a:pt x="12" y="1"/>
                      </a:lnTo>
                      <a:lnTo>
                        <a:pt x="8" y="3"/>
                      </a:lnTo>
                      <a:lnTo>
                        <a:pt x="6" y="5"/>
                      </a:lnTo>
                      <a:lnTo>
                        <a:pt x="3" y="7"/>
                      </a:lnTo>
                      <a:lnTo>
                        <a:pt x="2" y="11"/>
                      </a:lnTo>
                      <a:lnTo>
                        <a:pt x="1" y="15"/>
                      </a:lnTo>
                      <a:lnTo>
                        <a:pt x="0" y="18"/>
                      </a:lnTo>
                      <a:lnTo>
                        <a:pt x="1" y="22"/>
                      </a:lnTo>
                      <a:lnTo>
                        <a:pt x="2" y="25"/>
                      </a:lnTo>
                      <a:lnTo>
                        <a:pt x="3" y="29"/>
                      </a:lnTo>
                      <a:lnTo>
                        <a:pt x="6" y="32"/>
                      </a:lnTo>
                      <a:lnTo>
                        <a:pt x="8" y="34"/>
                      </a:lnTo>
                      <a:lnTo>
                        <a:pt x="12" y="36"/>
                      </a:lnTo>
                      <a:lnTo>
                        <a:pt x="16" y="37"/>
                      </a:lnTo>
                      <a:lnTo>
                        <a:pt x="19" y="37"/>
                      </a:lnTo>
                      <a:lnTo>
                        <a:pt x="23" y="37"/>
                      </a:lnTo>
                      <a:lnTo>
                        <a:pt x="26" y="36"/>
                      </a:lnTo>
                      <a:lnTo>
                        <a:pt x="30" y="34"/>
                      </a:lnTo>
                      <a:lnTo>
                        <a:pt x="33" y="32"/>
                      </a:lnTo>
                      <a:lnTo>
                        <a:pt x="35" y="29"/>
                      </a:lnTo>
                      <a:lnTo>
                        <a:pt x="36" y="25"/>
                      </a:lnTo>
                      <a:lnTo>
                        <a:pt x="37" y="22"/>
                      </a:lnTo>
                      <a:lnTo>
                        <a:pt x="38" y="1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763" name="Line 739"/>
                <p:cNvSpPr>
                  <a:spLocks noChangeShapeType="1"/>
                </p:cNvSpPr>
                <p:nvPr/>
              </p:nvSpPr>
              <p:spPr bwMode="auto">
                <a:xfrm>
                  <a:off x="1646619" y="3159111"/>
                  <a:ext cx="41978"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4" name="Line 740"/>
                <p:cNvSpPr>
                  <a:spLocks noChangeShapeType="1"/>
                </p:cNvSpPr>
                <p:nvPr/>
              </p:nvSpPr>
              <p:spPr bwMode="auto">
                <a:xfrm>
                  <a:off x="1639812" y="3159111"/>
                  <a:ext cx="12026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5" name="Line 741"/>
                <p:cNvSpPr>
                  <a:spLocks noChangeShapeType="1"/>
                </p:cNvSpPr>
                <p:nvPr/>
              </p:nvSpPr>
              <p:spPr bwMode="auto">
                <a:xfrm>
                  <a:off x="1710153" y="3159111"/>
                  <a:ext cx="4311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6" name="Line 742"/>
                <p:cNvSpPr>
                  <a:spLocks noChangeShapeType="1"/>
                </p:cNvSpPr>
                <p:nvPr/>
              </p:nvSpPr>
              <p:spPr bwMode="auto">
                <a:xfrm flipH="1">
                  <a:off x="1596700" y="3246471"/>
                  <a:ext cx="43112"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7" name="Line 743"/>
                <p:cNvSpPr>
                  <a:spLocks noChangeShapeType="1"/>
                </p:cNvSpPr>
                <p:nvPr/>
              </p:nvSpPr>
              <p:spPr bwMode="auto">
                <a:xfrm>
                  <a:off x="1760073" y="3228318"/>
                  <a:ext cx="1021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8" name="Line 744"/>
                <p:cNvSpPr>
                  <a:spLocks noChangeShapeType="1"/>
                </p:cNvSpPr>
                <p:nvPr/>
              </p:nvSpPr>
              <p:spPr bwMode="auto">
                <a:xfrm>
                  <a:off x="1761208" y="3688943"/>
                  <a:ext cx="52755"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69" name="Line 745"/>
                <p:cNvSpPr>
                  <a:spLocks noChangeShapeType="1"/>
                </p:cNvSpPr>
                <p:nvPr/>
              </p:nvSpPr>
              <p:spPr bwMode="auto">
                <a:xfrm>
                  <a:off x="1753266" y="3707095"/>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0" name="Line 746"/>
                <p:cNvSpPr>
                  <a:spLocks noChangeShapeType="1"/>
                </p:cNvSpPr>
                <p:nvPr/>
              </p:nvSpPr>
              <p:spPr bwMode="auto">
                <a:xfrm>
                  <a:off x="1802051" y="2326358"/>
                  <a:ext cx="340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1" name="Line 747"/>
                <p:cNvSpPr>
                  <a:spLocks noChangeShapeType="1"/>
                </p:cNvSpPr>
                <p:nvPr/>
              </p:nvSpPr>
              <p:spPr bwMode="auto">
                <a:xfrm>
                  <a:off x="1593297" y="2326358"/>
                  <a:ext cx="3404"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2" name="Line 748"/>
                <p:cNvSpPr>
                  <a:spLocks noChangeShapeType="1"/>
                </p:cNvSpPr>
                <p:nvPr/>
              </p:nvSpPr>
              <p:spPr bwMode="auto">
                <a:xfrm>
                  <a:off x="1802051" y="2308205"/>
                  <a:ext cx="14522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3" name="Line 749"/>
                <p:cNvSpPr>
                  <a:spLocks noChangeShapeType="1"/>
                </p:cNvSpPr>
                <p:nvPr/>
              </p:nvSpPr>
              <p:spPr bwMode="auto">
                <a:xfrm>
                  <a:off x="1452614" y="2308205"/>
                  <a:ext cx="14408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4" name="Line 750"/>
                <p:cNvSpPr>
                  <a:spLocks noChangeShapeType="1"/>
                </p:cNvSpPr>
                <p:nvPr/>
              </p:nvSpPr>
              <p:spPr bwMode="auto">
                <a:xfrm flipH="1">
                  <a:off x="1239321" y="4133683"/>
                  <a:ext cx="45374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5" name="Line 751"/>
                <p:cNvSpPr>
                  <a:spLocks noChangeShapeType="1"/>
                </p:cNvSpPr>
                <p:nvPr/>
              </p:nvSpPr>
              <p:spPr bwMode="auto">
                <a:xfrm flipV="1">
                  <a:off x="1204150" y="3707095"/>
                  <a:ext cx="1135" cy="39028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6" name="Line 752"/>
                <p:cNvSpPr>
                  <a:spLocks noChangeShapeType="1"/>
                </p:cNvSpPr>
                <p:nvPr/>
              </p:nvSpPr>
              <p:spPr bwMode="auto">
                <a:xfrm>
                  <a:off x="1311931" y="3813211"/>
                  <a:ext cx="0" cy="3193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7" name="Line 753"/>
                <p:cNvSpPr>
                  <a:spLocks noChangeShapeType="1"/>
                </p:cNvSpPr>
                <p:nvPr/>
              </p:nvSpPr>
              <p:spPr bwMode="auto">
                <a:xfrm>
                  <a:off x="1275626" y="3813742"/>
                  <a:ext cx="1135" cy="318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8" name="Line 754"/>
                <p:cNvSpPr>
                  <a:spLocks noChangeShapeType="1"/>
                </p:cNvSpPr>
                <p:nvPr/>
              </p:nvSpPr>
              <p:spPr bwMode="auto">
                <a:xfrm flipH="1">
                  <a:off x="1204150" y="3671924"/>
                  <a:ext cx="35171"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79" name="Line 755"/>
                <p:cNvSpPr>
                  <a:spLocks noChangeShapeType="1"/>
                </p:cNvSpPr>
                <p:nvPr/>
              </p:nvSpPr>
              <p:spPr bwMode="auto">
                <a:xfrm>
                  <a:off x="1407232" y="3671924"/>
                  <a:ext cx="0" cy="7491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0" name="Line 756"/>
                <p:cNvSpPr>
                  <a:spLocks noChangeShapeType="1"/>
                </p:cNvSpPr>
                <p:nvPr/>
              </p:nvSpPr>
              <p:spPr bwMode="auto">
                <a:xfrm>
                  <a:off x="1275626" y="3743401"/>
                  <a:ext cx="1135" cy="7034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1" name="Line 757"/>
                <p:cNvSpPr>
                  <a:spLocks noChangeShapeType="1"/>
                </p:cNvSpPr>
                <p:nvPr/>
              </p:nvSpPr>
              <p:spPr bwMode="auto">
                <a:xfrm flipH="1" flipV="1">
                  <a:off x="1204150" y="4097378"/>
                  <a:ext cx="35171"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2" name="Line 758"/>
                <p:cNvSpPr>
                  <a:spLocks noChangeShapeType="1"/>
                </p:cNvSpPr>
                <p:nvPr/>
              </p:nvSpPr>
              <p:spPr bwMode="auto">
                <a:xfrm flipV="1">
                  <a:off x="2194601" y="3707095"/>
                  <a:ext cx="1135" cy="39028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3" name="Line 759"/>
                <p:cNvSpPr>
                  <a:spLocks noChangeShapeType="1"/>
                </p:cNvSpPr>
                <p:nvPr/>
              </p:nvSpPr>
              <p:spPr bwMode="auto">
                <a:xfrm>
                  <a:off x="2089089" y="3813742"/>
                  <a:ext cx="1135" cy="318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4" name="Line 760"/>
                <p:cNvSpPr>
                  <a:spLocks noChangeShapeType="1"/>
                </p:cNvSpPr>
                <p:nvPr/>
              </p:nvSpPr>
              <p:spPr bwMode="auto">
                <a:xfrm>
                  <a:off x="2124260" y="3813742"/>
                  <a:ext cx="1135" cy="318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5" name="Line 761"/>
                <p:cNvSpPr>
                  <a:spLocks noChangeShapeType="1"/>
                </p:cNvSpPr>
                <p:nvPr/>
              </p:nvSpPr>
              <p:spPr bwMode="auto">
                <a:xfrm>
                  <a:off x="1992654" y="3670259"/>
                  <a:ext cx="0" cy="7314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6" name="Line 762"/>
                <p:cNvSpPr>
                  <a:spLocks noChangeShapeType="1"/>
                </p:cNvSpPr>
                <p:nvPr/>
              </p:nvSpPr>
              <p:spPr bwMode="auto">
                <a:xfrm flipH="1" flipV="1">
                  <a:off x="2159430" y="3671924"/>
                  <a:ext cx="35171"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7" name="Line 763"/>
                <p:cNvSpPr>
                  <a:spLocks noChangeShapeType="1"/>
                </p:cNvSpPr>
                <p:nvPr/>
              </p:nvSpPr>
              <p:spPr bwMode="auto">
                <a:xfrm>
                  <a:off x="2124260" y="3743401"/>
                  <a:ext cx="1135" cy="7034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8" name="Line 764"/>
                <p:cNvSpPr>
                  <a:spLocks noChangeShapeType="1"/>
                </p:cNvSpPr>
                <p:nvPr/>
              </p:nvSpPr>
              <p:spPr bwMode="auto">
                <a:xfrm flipH="1">
                  <a:off x="2159430" y="4097378"/>
                  <a:ext cx="35171" cy="3517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89" name="Line 765"/>
                <p:cNvSpPr>
                  <a:spLocks noChangeShapeType="1"/>
                </p:cNvSpPr>
                <p:nvPr/>
              </p:nvSpPr>
              <p:spPr bwMode="auto">
                <a:xfrm flipV="1">
                  <a:off x="1912101" y="1723916"/>
                  <a:ext cx="1135"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0" name="Line 766"/>
                <p:cNvSpPr>
                  <a:spLocks noChangeShapeType="1"/>
                </p:cNvSpPr>
                <p:nvPr/>
              </p:nvSpPr>
              <p:spPr bwMode="auto">
                <a:xfrm>
                  <a:off x="1487784" y="1723916"/>
                  <a:ext cx="1135" cy="3630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1" name="Line 767"/>
                <p:cNvSpPr>
                  <a:spLocks noChangeShapeType="1"/>
                </p:cNvSpPr>
                <p:nvPr/>
              </p:nvSpPr>
              <p:spPr bwMode="auto">
                <a:xfrm flipH="1">
                  <a:off x="1487784" y="1723916"/>
                  <a:ext cx="424317"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2" name="Line 769"/>
                <p:cNvSpPr>
                  <a:spLocks noChangeShapeType="1"/>
                </p:cNvSpPr>
                <p:nvPr/>
              </p:nvSpPr>
              <p:spPr bwMode="auto">
                <a:xfrm flipH="1">
                  <a:off x="1643216" y="1902039"/>
                  <a:ext cx="11629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3" name="Line 770"/>
                <p:cNvSpPr>
                  <a:spLocks noChangeShapeType="1"/>
                </p:cNvSpPr>
                <p:nvPr/>
              </p:nvSpPr>
              <p:spPr bwMode="auto">
                <a:xfrm flipH="1" flipV="1">
                  <a:off x="1699943" y="1869137"/>
                  <a:ext cx="56727" cy="3176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4" name="Line 771"/>
                <p:cNvSpPr>
                  <a:spLocks noChangeShapeType="1"/>
                </p:cNvSpPr>
                <p:nvPr/>
              </p:nvSpPr>
              <p:spPr bwMode="auto">
                <a:xfrm>
                  <a:off x="1567202" y="1760221"/>
                  <a:ext cx="0" cy="5846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5" name="Line 772"/>
                <p:cNvSpPr>
                  <a:spLocks noChangeShapeType="1"/>
                </p:cNvSpPr>
                <p:nvPr/>
              </p:nvSpPr>
              <p:spPr bwMode="auto">
                <a:xfrm flipV="1">
                  <a:off x="1643216" y="1939479"/>
                  <a:ext cx="1135" cy="3290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6" name="Line 773"/>
                <p:cNvSpPr>
                  <a:spLocks noChangeShapeType="1"/>
                </p:cNvSpPr>
                <p:nvPr/>
              </p:nvSpPr>
              <p:spPr bwMode="auto">
                <a:xfrm flipV="1">
                  <a:off x="1629602" y="2028009"/>
                  <a:ext cx="0" cy="7144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7" name="Line 774"/>
                <p:cNvSpPr>
                  <a:spLocks noChangeShapeType="1"/>
                </p:cNvSpPr>
                <p:nvPr/>
              </p:nvSpPr>
              <p:spPr bwMode="auto">
                <a:xfrm flipH="1">
                  <a:off x="1643216" y="1869137"/>
                  <a:ext cx="56727" cy="3176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8" name="Line 775"/>
                <p:cNvSpPr>
                  <a:spLocks noChangeShapeType="1"/>
                </p:cNvSpPr>
                <p:nvPr/>
              </p:nvSpPr>
              <p:spPr bwMode="auto">
                <a:xfrm>
                  <a:off x="1487784" y="1760221"/>
                  <a:ext cx="428288"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799" name="Line 776"/>
                <p:cNvSpPr>
                  <a:spLocks noChangeShapeType="1"/>
                </p:cNvSpPr>
                <p:nvPr/>
              </p:nvSpPr>
              <p:spPr bwMode="auto">
                <a:xfrm flipV="1">
                  <a:off x="1832683" y="2075659"/>
                  <a:ext cx="0" cy="3853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00" name="Line 777"/>
                <p:cNvSpPr>
                  <a:spLocks noChangeShapeType="1"/>
                </p:cNvSpPr>
                <p:nvPr/>
              </p:nvSpPr>
              <p:spPr bwMode="auto">
                <a:xfrm flipV="1">
                  <a:off x="1756670" y="1965573"/>
                  <a:ext cx="1135" cy="6807"/>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01" name="Line 778"/>
                <p:cNvSpPr>
                  <a:spLocks noChangeShapeType="1"/>
                </p:cNvSpPr>
                <p:nvPr/>
              </p:nvSpPr>
              <p:spPr bwMode="auto">
                <a:xfrm flipV="1">
                  <a:off x="1771986" y="2060343"/>
                  <a:ext cx="0" cy="53854"/>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02" name="Freeform 780"/>
                <p:cNvSpPr>
                  <a:spLocks/>
                </p:cNvSpPr>
                <p:nvPr/>
              </p:nvSpPr>
              <p:spPr bwMode="auto">
                <a:xfrm>
                  <a:off x="1841760" y="2223114"/>
                  <a:ext cx="20422" cy="21557"/>
                </a:xfrm>
                <a:custGeom>
                  <a:avLst/>
                  <a:gdLst>
                    <a:gd name="T0" fmla="*/ 56 w 56"/>
                    <a:gd name="T1" fmla="*/ 28 h 57"/>
                    <a:gd name="T2" fmla="*/ 55 w 56"/>
                    <a:gd name="T3" fmla="*/ 24 h 57"/>
                    <a:gd name="T4" fmla="*/ 54 w 56"/>
                    <a:gd name="T5" fmla="*/ 18 h 57"/>
                    <a:gd name="T6" fmla="*/ 52 w 56"/>
                    <a:gd name="T7" fmla="*/ 14 h 57"/>
                    <a:gd name="T8" fmla="*/ 50 w 56"/>
                    <a:gd name="T9" fmla="*/ 10 h 57"/>
                    <a:gd name="T10" fmla="*/ 45 w 56"/>
                    <a:gd name="T11" fmla="*/ 7 h 57"/>
                    <a:gd name="T12" fmla="*/ 42 w 56"/>
                    <a:gd name="T13" fmla="*/ 4 h 57"/>
                    <a:gd name="T14" fmla="*/ 37 w 56"/>
                    <a:gd name="T15" fmla="*/ 1 h 57"/>
                    <a:gd name="T16" fmla="*/ 33 w 56"/>
                    <a:gd name="T17" fmla="*/ 0 h 57"/>
                    <a:gd name="T18" fmla="*/ 27 w 56"/>
                    <a:gd name="T19" fmla="*/ 0 h 57"/>
                    <a:gd name="T20" fmla="*/ 23 w 56"/>
                    <a:gd name="T21" fmla="*/ 0 h 57"/>
                    <a:gd name="T22" fmla="*/ 18 w 56"/>
                    <a:gd name="T23" fmla="*/ 1 h 57"/>
                    <a:gd name="T24" fmla="*/ 14 w 56"/>
                    <a:gd name="T25" fmla="*/ 4 h 57"/>
                    <a:gd name="T26" fmla="*/ 9 w 56"/>
                    <a:gd name="T27" fmla="*/ 7 h 57"/>
                    <a:gd name="T28" fmla="*/ 6 w 56"/>
                    <a:gd name="T29" fmla="*/ 10 h 57"/>
                    <a:gd name="T30" fmla="*/ 3 w 56"/>
                    <a:gd name="T31" fmla="*/ 14 h 57"/>
                    <a:gd name="T32" fmla="*/ 1 w 56"/>
                    <a:gd name="T33" fmla="*/ 18 h 57"/>
                    <a:gd name="T34" fmla="*/ 0 w 56"/>
                    <a:gd name="T35" fmla="*/ 24 h 57"/>
                    <a:gd name="T36" fmla="*/ 0 w 56"/>
                    <a:gd name="T37" fmla="*/ 28 h 57"/>
                    <a:gd name="T38" fmla="*/ 0 w 56"/>
                    <a:gd name="T39" fmla="*/ 33 h 57"/>
                    <a:gd name="T40" fmla="*/ 1 w 56"/>
                    <a:gd name="T41" fmla="*/ 37 h 57"/>
                    <a:gd name="T42" fmla="*/ 3 w 56"/>
                    <a:gd name="T43" fmla="*/ 42 h 57"/>
                    <a:gd name="T44" fmla="*/ 6 w 56"/>
                    <a:gd name="T45" fmla="*/ 46 h 57"/>
                    <a:gd name="T46" fmla="*/ 9 w 56"/>
                    <a:gd name="T47" fmla="*/ 50 h 57"/>
                    <a:gd name="T48" fmla="*/ 14 w 56"/>
                    <a:gd name="T49" fmla="*/ 52 h 57"/>
                    <a:gd name="T50" fmla="*/ 18 w 56"/>
                    <a:gd name="T51" fmla="*/ 54 h 57"/>
                    <a:gd name="T52" fmla="*/ 23 w 56"/>
                    <a:gd name="T53" fmla="*/ 55 h 57"/>
                    <a:gd name="T54" fmla="*/ 27 w 56"/>
                    <a:gd name="T55" fmla="*/ 57 h 57"/>
                    <a:gd name="T56" fmla="*/ 33 w 56"/>
                    <a:gd name="T57" fmla="*/ 55 h 57"/>
                    <a:gd name="T58" fmla="*/ 37 w 56"/>
                    <a:gd name="T59" fmla="*/ 54 h 57"/>
                    <a:gd name="T60" fmla="*/ 42 w 56"/>
                    <a:gd name="T61" fmla="*/ 52 h 57"/>
                    <a:gd name="T62" fmla="*/ 45 w 56"/>
                    <a:gd name="T63" fmla="*/ 50 h 57"/>
                    <a:gd name="T64" fmla="*/ 50 w 56"/>
                    <a:gd name="T65" fmla="*/ 46 h 57"/>
                    <a:gd name="T66" fmla="*/ 52 w 56"/>
                    <a:gd name="T67" fmla="*/ 42 h 57"/>
                    <a:gd name="T68" fmla="*/ 54 w 56"/>
                    <a:gd name="T69" fmla="*/ 37 h 57"/>
                    <a:gd name="T70" fmla="*/ 55 w 56"/>
                    <a:gd name="T71" fmla="*/ 33 h 57"/>
                    <a:gd name="T72" fmla="*/ 56 w 56"/>
                    <a:gd name="T73" fmla="*/ 28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7"/>
                    <a:gd name="T113" fmla="*/ 56 w 56"/>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7">
                      <a:moveTo>
                        <a:pt x="56" y="28"/>
                      </a:moveTo>
                      <a:lnTo>
                        <a:pt x="55" y="24"/>
                      </a:lnTo>
                      <a:lnTo>
                        <a:pt x="54" y="18"/>
                      </a:lnTo>
                      <a:lnTo>
                        <a:pt x="52" y="14"/>
                      </a:lnTo>
                      <a:lnTo>
                        <a:pt x="50" y="10"/>
                      </a:lnTo>
                      <a:lnTo>
                        <a:pt x="45" y="7"/>
                      </a:lnTo>
                      <a:lnTo>
                        <a:pt x="42" y="4"/>
                      </a:lnTo>
                      <a:lnTo>
                        <a:pt x="37" y="1"/>
                      </a:lnTo>
                      <a:lnTo>
                        <a:pt x="33" y="0"/>
                      </a:lnTo>
                      <a:lnTo>
                        <a:pt x="27" y="0"/>
                      </a:lnTo>
                      <a:lnTo>
                        <a:pt x="23" y="0"/>
                      </a:lnTo>
                      <a:lnTo>
                        <a:pt x="18" y="1"/>
                      </a:lnTo>
                      <a:lnTo>
                        <a:pt x="14" y="4"/>
                      </a:lnTo>
                      <a:lnTo>
                        <a:pt x="9" y="7"/>
                      </a:lnTo>
                      <a:lnTo>
                        <a:pt x="6" y="10"/>
                      </a:lnTo>
                      <a:lnTo>
                        <a:pt x="3" y="14"/>
                      </a:lnTo>
                      <a:lnTo>
                        <a:pt x="1" y="18"/>
                      </a:lnTo>
                      <a:lnTo>
                        <a:pt x="0" y="24"/>
                      </a:lnTo>
                      <a:lnTo>
                        <a:pt x="0" y="28"/>
                      </a:lnTo>
                      <a:lnTo>
                        <a:pt x="0" y="33"/>
                      </a:lnTo>
                      <a:lnTo>
                        <a:pt x="1" y="37"/>
                      </a:lnTo>
                      <a:lnTo>
                        <a:pt x="3" y="42"/>
                      </a:lnTo>
                      <a:lnTo>
                        <a:pt x="6" y="46"/>
                      </a:lnTo>
                      <a:lnTo>
                        <a:pt x="9" y="50"/>
                      </a:lnTo>
                      <a:lnTo>
                        <a:pt x="14" y="52"/>
                      </a:lnTo>
                      <a:lnTo>
                        <a:pt x="18" y="54"/>
                      </a:lnTo>
                      <a:lnTo>
                        <a:pt x="23" y="55"/>
                      </a:lnTo>
                      <a:lnTo>
                        <a:pt x="27" y="57"/>
                      </a:lnTo>
                      <a:lnTo>
                        <a:pt x="33" y="55"/>
                      </a:lnTo>
                      <a:lnTo>
                        <a:pt x="37" y="54"/>
                      </a:lnTo>
                      <a:lnTo>
                        <a:pt x="42" y="52"/>
                      </a:lnTo>
                      <a:lnTo>
                        <a:pt x="45" y="50"/>
                      </a:lnTo>
                      <a:lnTo>
                        <a:pt x="50" y="46"/>
                      </a:lnTo>
                      <a:lnTo>
                        <a:pt x="52" y="42"/>
                      </a:lnTo>
                      <a:lnTo>
                        <a:pt x="54" y="37"/>
                      </a:lnTo>
                      <a:lnTo>
                        <a:pt x="55"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3" name="Freeform 781"/>
                <p:cNvSpPr>
                  <a:spLocks/>
                </p:cNvSpPr>
                <p:nvPr/>
              </p:nvSpPr>
              <p:spPr bwMode="auto">
                <a:xfrm>
                  <a:off x="1841760" y="2244671"/>
                  <a:ext cx="20422" cy="11345"/>
                </a:xfrm>
                <a:custGeom>
                  <a:avLst/>
                  <a:gdLst>
                    <a:gd name="T0" fmla="*/ 56 w 56"/>
                    <a:gd name="T1" fmla="*/ 28 h 28"/>
                    <a:gd name="T2" fmla="*/ 55 w 56"/>
                    <a:gd name="T3" fmla="*/ 23 h 28"/>
                    <a:gd name="T4" fmla="*/ 54 w 56"/>
                    <a:gd name="T5" fmla="*/ 19 h 28"/>
                    <a:gd name="T6" fmla="*/ 52 w 56"/>
                    <a:gd name="T7" fmla="*/ 14 h 28"/>
                    <a:gd name="T8" fmla="*/ 50 w 56"/>
                    <a:gd name="T9" fmla="*/ 10 h 28"/>
                    <a:gd name="T10" fmla="*/ 45 w 56"/>
                    <a:gd name="T11" fmla="*/ 6 h 28"/>
                    <a:gd name="T12" fmla="*/ 42 w 56"/>
                    <a:gd name="T13" fmla="*/ 4 h 28"/>
                    <a:gd name="T14" fmla="*/ 37 w 56"/>
                    <a:gd name="T15" fmla="*/ 2 h 28"/>
                    <a:gd name="T16" fmla="*/ 33 w 56"/>
                    <a:gd name="T17" fmla="*/ 1 h 28"/>
                    <a:gd name="T18" fmla="*/ 27 w 56"/>
                    <a:gd name="T19" fmla="*/ 0 h 28"/>
                    <a:gd name="T20" fmla="*/ 23 w 56"/>
                    <a:gd name="T21" fmla="*/ 1 h 28"/>
                    <a:gd name="T22" fmla="*/ 18 w 56"/>
                    <a:gd name="T23" fmla="*/ 2 h 28"/>
                    <a:gd name="T24" fmla="*/ 14 w 56"/>
                    <a:gd name="T25" fmla="*/ 4 h 28"/>
                    <a:gd name="T26" fmla="*/ 9 w 56"/>
                    <a:gd name="T27" fmla="*/ 6 h 28"/>
                    <a:gd name="T28" fmla="*/ 6 w 56"/>
                    <a:gd name="T29" fmla="*/ 10 h 28"/>
                    <a:gd name="T30" fmla="*/ 3 w 56"/>
                    <a:gd name="T31" fmla="*/ 14 h 28"/>
                    <a:gd name="T32" fmla="*/ 1 w 56"/>
                    <a:gd name="T33" fmla="*/ 19 h 28"/>
                    <a:gd name="T34" fmla="*/ 0 w 56"/>
                    <a:gd name="T35" fmla="*/ 23 h 28"/>
                    <a:gd name="T36" fmla="*/ 0 w 56"/>
                    <a:gd name="T37" fmla="*/ 28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8"/>
                    <a:gd name="T59" fmla="*/ 56 w 56"/>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8">
                      <a:moveTo>
                        <a:pt x="56" y="28"/>
                      </a:moveTo>
                      <a:lnTo>
                        <a:pt x="55" y="23"/>
                      </a:lnTo>
                      <a:lnTo>
                        <a:pt x="54" y="19"/>
                      </a:lnTo>
                      <a:lnTo>
                        <a:pt x="52" y="14"/>
                      </a:lnTo>
                      <a:lnTo>
                        <a:pt x="50" y="10"/>
                      </a:lnTo>
                      <a:lnTo>
                        <a:pt x="45" y="6"/>
                      </a:lnTo>
                      <a:lnTo>
                        <a:pt x="42" y="4"/>
                      </a:lnTo>
                      <a:lnTo>
                        <a:pt x="37" y="2"/>
                      </a:lnTo>
                      <a:lnTo>
                        <a:pt x="33" y="1"/>
                      </a:lnTo>
                      <a:lnTo>
                        <a:pt x="27" y="0"/>
                      </a:lnTo>
                      <a:lnTo>
                        <a:pt x="23" y="1"/>
                      </a:lnTo>
                      <a:lnTo>
                        <a:pt x="18" y="2"/>
                      </a:lnTo>
                      <a:lnTo>
                        <a:pt x="14" y="4"/>
                      </a:lnTo>
                      <a:lnTo>
                        <a:pt x="9" y="6"/>
                      </a:lnTo>
                      <a:lnTo>
                        <a:pt x="6" y="10"/>
                      </a:lnTo>
                      <a:lnTo>
                        <a:pt x="3" y="14"/>
                      </a:lnTo>
                      <a:lnTo>
                        <a:pt x="1" y="19"/>
                      </a:lnTo>
                      <a:lnTo>
                        <a:pt x="0" y="23"/>
                      </a:lnTo>
                      <a:lnTo>
                        <a:pt x="0" y="28"/>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4" name="Freeform 782"/>
                <p:cNvSpPr>
                  <a:spLocks/>
                </p:cNvSpPr>
                <p:nvPr/>
              </p:nvSpPr>
              <p:spPr bwMode="auto">
                <a:xfrm>
                  <a:off x="1841760" y="2151638"/>
                  <a:ext cx="20422" cy="21557"/>
                </a:xfrm>
                <a:custGeom>
                  <a:avLst/>
                  <a:gdLst>
                    <a:gd name="T0" fmla="*/ 56 w 56"/>
                    <a:gd name="T1" fmla="*/ 28 h 56"/>
                    <a:gd name="T2" fmla="*/ 55 w 56"/>
                    <a:gd name="T3" fmla="*/ 23 h 56"/>
                    <a:gd name="T4" fmla="*/ 54 w 56"/>
                    <a:gd name="T5" fmla="*/ 19 h 56"/>
                    <a:gd name="T6" fmla="*/ 52 w 56"/>
                    <a:gd name="T7" fmla="*/ 14 h 56"/>
                    <a:gd name="T8" fmla="*/ 50 w 56"/>
                    <a:gd name="T9" fmla="*/ 10 h 56"/>
                    <a:gd name="T10" fmla="*/ 45 w 56"/>
                    <a:gd name="T11" fmla="*/ 6 h 56"/>
                    <a:gd name="T12" fmla="*/ 42 w 56"/>
                    <a:gd name="T13" fmla="*/ 4 h 56"/>
                    <a:gd name="T14" fmla="*/ 37 w 56"/>
                    <a:gd name="T15" fmla="*/ 2 h 56"/>
                    <a:gd name="T16" fmla="*/ 33 w 56"/>
                    <a:gd name="T17" fmla="*/ 0 h 56"/>
                    <a:gd name="T18" fmla="*/ 27 w 56"/>
                    <a:gd name="T19" fmla="*/ 0 h 56"/>
                    <a:gd name="T20" fmla="*/ 23 w 56"/>
                    <a:gd name="T21" fmla="*/ 0 h 56"/>
                    <a:gd name="T22" fmla="*/ 18 w 56"/>
                    <a:gd name="T23" fmla="*/ 2 h 56"/>
                    <a:gd name="T24" fmla="*/ 14 w 56"/>
                    <a:gd name="T25" fmla="*/ 4 h 56"/>
                    <a:gd name="T26" fmla="*/ 9 w 56"/>
                    <a:gd name="T27" fmla="*/ 6 h 56"/>
                    <a:gd name="T28" fmla="*/ 6 w 56"/>
                    <a:gd name="T29" fmla="*/ 10 h 56"/>
                    <a:gd name="T30" fmla="*/ 3 w 56"/>
                    <a:gd name="T31" fmla="*/ 14 h 56"/>
                    <a:gd name="T32" fmla="*/ 1 w 56"/>
                    <a:gd name="T33" fmla="*/ 19 h 56"/>
                    <a:gd name="T34" fmla="*/ 0 w 56"/>
                    <a:gd name="T35" fmla="*/ 23 h 56"/>
                    <a:gd name="T36" fmla="*/ 0 w 56"/>
                    <a:gd name="T37" fmla="*/ 28 h 56"/>
                    <a:gd name="T38" fmla="*/ 0 w 56"/>
                    <a:gd name="T39" fmla="*/ 33 h 56"/>
                    <a:gd name="T40" fmla="*/ 1 w 56"/>
                    <a:gd name="T41" fmla="*/ 38 h 56"/>
                    <a:gd name="T42" fmla="*/ 3 w 56"/>
                    <a:gd name="T43" fmla="*/ 42 h 56"/>
                    <a:gd name="T44" fmla="*/ 6 w 56"/>
                    <a:gd name="T45" fmla="*/ 46 h 56"/>
                    <a:gd name="T46" fmla="*/ 9 w 56"/>
                    <a:gd name="T47" fmla="*/ 50 h 56"/>
                    <a:gd name="T48" fmla="*/ 14 w 56"/>
                    <a:gd name="T49" fmla="*/ 53 h 56"/>
                    <a:gd name="T50" fmla="*/ 18 w 56"/>
                    <a:gd name="T51" fmla="*/ 55 h 56"/>
                    <a:gd name="T52" fmla="*/ 23 w 56"/>
                    <a:gd name="T53" fmla="*/ 56 h 56"/>
                    <a:gd name="T54" fmla="*/ 27 w 56"/>
                    <a:gd name="T55" fmla="*/ 56 h 56"/>
                    <a:gd name="T56" fmla="*/ 33 w 56"/>
                    <a:gd name="T57" fmla="*/ 56 h 56"/>
                    <a:gd name="T58" fmla="*/ 37 w 56"/>
                    <a:gd name="T59" fmla="*/ 55 h 56"/>
                    <a:gd name="T60" fmla="*/ 42 w 56"/>
                    <a:gd name="T61" fmla="*/ 53 h 56"/>
                    <a:gd name="T62" fmla="*/ 45 w 56"/>
                    <a:gd name="T63" fmla="*/ 50 h 56"/>
                    <a:gd name="T64" fmla="*/ 50 w 56"/>
                    <a:gd name="T65" fmla="*/ 46 h 56"/>
                    <a:gd name="T66" fmla="*/ 52 w 56"/>
                    <a:gd name="T67" fmla="*/ 42 h 56"/>
                    <a:gd name="T68" fmla="*/ 54 w 56"/>
                    <a:gd name="T69" fmla="*/ 38 h 56"/>
                    <a:gd name="T70" fmla="*/ 55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5" y="23"/>
                      </a:lnTo>
                      <a:lnTo>
                        <a:pt x="54" y="19"/>
                      </a:lnTo>
                      <a:lnTo>
                        <a:pt x="52" y="14"/>
                      </a:lnTo>
                      <a:lnTo>
                        <a:pt x="50" y="10"/>
                      </a:lnTo>
                      <a:lnTo>
                        <a:pt x="45" y="6"/>
                      </a:lnTo>
                      <a:lnTo>
                        <a:pt x="42" y="4"/>
                      </a:lnTo>
                      <a:lnTo>
                        <a:pt x="37" y="2"/>
                      </a:lnTo>
                      <a:lnTo>
                        <a:pt x="33" y="0"/>
                      </a:lnTo>
                      <a:lnTo>
                        <a:pt x="27" y="0"/>
                      </a:lnTo>
                      <a:lnTo>
                        <a:pt x="23" y="0"/>
                      </a:lnTo>
                      <a:lnTo>
                        <a:pt x="18" y="2"/>
                      </a:lnTo>
                      <a:lnTo>
                        <a:pt x="14" y="4"/>
                      </a:lnTo>
                      <a:lnTo>
                        <a:pt x="9" y="6"/>
                      </a:lnTo>
                      <a:lnTo>
                        <a:pt x="6" y="10"/>
                      </a:lnTo>
                      <a:lnTo>
                        <a:pt x="3" y="14"/>
                      </a:lnTo>
                      <a:lnTo>
                        <a:pt x="1" y="19"/>
                      </a:lnTo>
                      <a:lnTo>
                        <a:pt x="0" y="23"/>
                      </a:lnTo>
                      <a:lnTo>
                        <a:pt x="0" y="28"/>
                      </a:lnTo>
                      <a:lnTo>
                        <a:pt x="0" y="33"/>
                      </a:lnTo>
                      <a:lnTo>
                        <a:pt x="1" y="38"/>
                      </a:lnTo>
                      <a:lnTo>
                        <a:pt x="3" y="42"/>
                      </a:lnTo>
                      <a:lnTo>
                        <a:pt x="6" y="46"/>
                      </a:lnTo>
                      <a:lnTo>
                        <a:pt x="9" y="50"/>
                      </a:lnTo>
                      <a:lnTo>
                        <a:pt x="14" y="53"/>
                      </a:lnTo>
                      <a:lnTo>
                        <a:pt x="18" y="55"/>
                      </a:lnTo>
                      <a:lnTo>
                        <a:pt x="23" y="56"/>
                      </a:lnTo>
                      <a:lnTo>
                        <a:pt x="27" y="56"/>
                      </a:lnTo>
                      <a:lnTo>
                        <a:pt x="33" y="56"/>
                      </a:lnTo>
                      <a:lnTo>
                        <a:pt x="37" y="55"/>
                      </a:lnTo>
                      <a:lnTo>
                        <a:pt x="42" y="53"/>
                      </a:lnTo>
                      <a:lnTo>
                        <a:pt x="45" y="50"/>
                      </a:lnTo>
                      <a:lnTo>
                        <a:pt x="50" y="46"/>
                      </a:lnTo>
                      <a:lnTo>
                        <a:pt x="52" y="42"/>
                      </a:lnTo>
                      <a:lnTo>
                        <a:pt x="54" y="38"/>
                      </a:lnTo>
                      <a:lnTo>
                        <a:pt x="55"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5" name="Freeform 783"/>
                <p:cNvSpPr>
                  <a:spLocks/>
                </p:cNvSpPr>
                <p:nvPr/>
              </p:nvSpPr>
              <p:spPr bwMode="auto">
                <a:xfrm>
                  <a:off x="1537704" y="2244671"/>
                  <a:ext cx="21557" cy="11345"/>
                </a:xfrm>
                <a:custGeom>
                  <a:avLst/>
                  <a:gdLst>
                    <a:gd name="T0" fmla="*/ 56 w 56"/>
                    <a:gd name="T1" fmla="*/ 28 h 28"/>
                    <a:gd name="T2" fmla="*/ 56 w 56"/>
                    <a:gd name="T3" fmla="*/ 23 h 28"/>
                    <a:gd name="T4" fmla="*/ 55 w 56"/>
                    <a:gd name="T5" fmla="*/ 19 h 28"/>
                    <a:gd name="T6" fmla="*/ 53 w 56"/>
                    <a:gd name="T7" fmla="*/ 14 h 28"/>
                    <a:gd name="T8" fmla="*/ 50 w 56"/>
                    <a:gd name="T9" fmla="*/ 10 h 28"/>
                    <a:gd name="T10" fmla="*/ 47 w 56"/>
                    <a:gd name="T11" fmla="*/ 6 h 28"/>
                    <a:gd name="T12" fmla="*/ 43 w 56"/>
                    <a:gd name="T13" fmla="*/ 4 h 28"/>
                    <a:gd name="T14" fmla="*/ 38 w 56"/>
                    <a:gd name="T15" fmla="*/ 2 h 28"/>
                    <a:gd name="T16" fmla="*/ 33 w 56"/>
                    <a:gd name="T17" fmla="*/ 1 h 28"/>
                    <a:gd name="T18" fmla="*/ 29 w 56"/>
                    <a:gd name="T19" fmla="*/ 0 h 28"/>
                    <a:gd name="T20" fmla="*/ 23 w 56"/>
                    <a:gd name="T21" fmla="*/ 1 h 28"/>
                    <a:gd name="T22" fmla="*/ 19 w 56"/>
                    <a:gd name="T23" fmla="*/ 2 h 28"/>
                    <a:gd name="T24" fmla="*/ 15 w 56"/>
                    <a:gd name="T25" fmla="*/ 4 h 28"/>
                    <a:gd name="T26" fmla="*/ 11 w 56"/>
                    <a:gd name="T27" fmla="*/ 6 h 28"/>
                    <a:gd name="T28" fmla="*/ 8 w 56"/>
                    <a:gd name="T29" fmla="*/ 10 h 28"/>
                    <a:gd name="T30" fmla="*/ 4 w 56"/>
                    <a:gd name="T31" fmla="*/ 14 h 28"/>
                    <a:gd name="T32" fmla="*/ 2 w 56"/>
                    <a:gd name="T33" fmla="*/ 19 h 28"/>
                    <a:gd name="T34" fmla="*/ 1 w 56"/>
                    <a:gd name="T35" fmla="*/ 23 h 28"/>
                    <a:gd name="T36" fmla="*/ 0 w 56"/>
                    <a:gd name="T37" fmla="*/ 28 h 28"/>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8"/>
                    <a:gd name="T59" fmla="*/ 56 w 56"/>
                    <a:gd name="T60" fmla="*/ 28 h 28"/>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8">
                      <a:moveTo>
                        <a:pt x="56" y="28"/>
                      </a:moveTo>
                      <a:lnTo>
                        <a:pt x="56" y="23"/>
                      </a:lnTo>
                      <a:lnTo>
                        <a:pt x="55" y="19"/>
                      </a:lnTo>
                      <a:lnTo>
                        <a:pt x="53" y="14"/>
                      </a:lnTo>
                      <a:lnTo>
                        <a:pt x="50" y="10"/>
                      </a:lnTo>
                      <a:lnTo>
                        <a:pt x="47" y="6"/>
                      </a:lnTo>
                      <a:lnTo>
                        <a:pt x="43" y="4"/>
                      </a:lnTo>
                      <a:lnTo>
                        <a:pt x="38" y="2"/>
                      </a:lnTo>
                      <a:lnTo>
                        <a:pt x="33" y="1"/>
                      </a:lnTo>
                      <a:lnTo>
                        <a:pt x="29" y="0"/>
                      </a:lnTo>
                      <a:lnTo>
                        <a:pt x="23" y="1"/>
                      </a:lnTo>
                      <a:lnTo>
                        <a:pt x="19" y="2"/>
                      </a:lnTo>
                      <a:lnTo>
                        <a:pt x="15" y="4"/>
                      </a:lnTo>
                      <a:lnTo>
                        <a:pt x="11" y="6"/>
                      </a:lnTo>
                      <a:lnTo>
                        <a:pt x="8" y="10"/>
                      </a:lnTo>
                      <a:lnTo>
                        <a:pt x="4" y="14"/>
                      </a:lnTo>
                      <a:lnTo>
                        <a:pt x="2" y="19"/>
                      </a:lnTo>
                      <a:lnTo>
                        <a:pt x="1" y="23"/>
                      </a:lnTo>
                      <a:lnTo>
                        <a:pt x="0" y="28"/>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6" name="Freeform 784"/>
                <p:cNvSpPr>
                  <a:spLocks/>
                </p:cNvSpPr>
                <p:nvPr/>
              </p:nvSpPr>
              <p:spPr bwMode="auto">
                <a:xfrm>
                  <a:off x="1537704" y="2174329"/>
                  <a:ext cx="21557" cy="20422"/>
                </a:xfrm>
                <a:custGeom>
                  <a:avLst/>
                  <a:gdLst>
                    <a:gd name="T0" fmla="*/ 56 w 56"/>
                    <a:gd name="T1" fmla="*/ 29 h 56"/>
                    <a:gd name="T2" fmla="*/ 56 w 56"/>
                    <a:gd name="T3" fmla="*/ 23 h 56"/>
                    <a:gd name="T4" fmla="*/ 55 w 56"/>
                    <a:gd name="T5" fmla="*/ 19 h 56"/>
                    <a:gd name="T6" fmla="*/ 53 w 56"/>
                    <a:gd name="T7" fmla="*/ 15 h 56"/>
                    <a:gd name="T8" fmla="*/ 50 w 56"/>
                    <a:gd name="T9" fmla="*/ 11 h 56"/>
                    <a:gd name="T10" fmla="*/ 47 w 56"/>
                    <a:gd name="T11" fmla="*/ 8 h 56"/>
                    <a:gd name="T12" fmla="*/ 43 w 56"/>
                    <a:gd name="T13" fmla="*/ 4 h 56"/>
                    <a:gd name="T14" fmla="*/ 38 w 56"/>
                    <a:gd name="T15" fmla="*/ 2 h 56"/>
                    <a:gd name="T16" fmla="*/ 33 w 56"/>
                    <a:gd name="T17" fmla="*/ 1 h 56"/>
                    <a:gd name="T18" fmla="*/ 29 w 56"/>
                    <a:gd name="T19" fmla="*/ 0 h 56"/>
                    <a:gd name="T20" fmla="*/ 23 w 56"/>
                    <a:gd name="T21" fmla="*/ 1 h 56"/>
                    <a:gd name="T22" fmla="*/ 19 w 56"/>
                    <a:gd name="T23" fmla="*/ 2 h 56"/>
                    <a:gd name="T24" fmla="*/ 15 w 56"/>
                    <a:gd name="T25" fmla="*/ 4 h 56"/>
                    <a:gd name="T26" fmla="*/ 11 w 56"/>
                    <a:gd name="T27" fmla="*/ 8 h 56"/>
                    <a:gd name="T28" fmla="*/ 8 w 56"/>
                    <a:gd name="T29" fmla="*/ 11 h 56"/>
                    <a:gd name="T30" fmla="*/ 4 w 56"/>
                    <a:gd name="T31" fmla="*/ 15 h 56"/>
                    <a:gd name="T32" fmla="*/ 2 w 56"/>
                    <a:gd name="T33" fmla="*/ 19 h 56"/>
                    <a:gd name="T34" fmla="*/ 1 w 56"/>
                    <a:gd name="T35" fmla="*/ 23 h 56"/>
                    <a:gd name="T36" fmla="*/ 0 w 56"/>
                    <a:gd name="T37" fmla="*/ 29 h 56"/>
                    <a:gd name="T38" fmla="*/ 1 w 56"/>
                    <a:gd name="T39" fmla="*/ 33 h 56"/>
                    <a:gd name="T40" fmla="*/ 2 w 56"/>
                    <a:gd name="T41" fmla="*/ 38 h 56"/>
                    <a:gd name="T42" fmla="*/ 4 w 56"/>
                    <a:gd name="T43" fmla="*/ 42 h 56"/>
                    <a:gd name="T44" fmla="*/ 8 w 56"/>
                    <a:gd name="T45" fmla="*/ 47 h 56"/>
                    <a:gd name="T46" fmla="*/ 11 w 56"/>
                    <a:gd name="T47" fmla="*/ 50 h 56"/>
                    <a:gd name="T48" fmla="*/ 15 w 56"/>
                    <a:gd name="T49" fmla="*/ 53 h 56"/>
                    <a:gd name="T50" fmla="*/ 19 w 56"/>
                    <a:gd name="T51" fmla="*/ 55 h 56"/>
                    <a:gd name="T52" fmla="*/ 23 w 56"/>
                    <a:gd name="T53" fmla="*/ 56 h 56"/>
                    <a:gd name="T54" fmla="*/ 29 w 56"/>
                    <a:gd name="T55" fmla="*/ 56 h 56"/>
                    <a:gd name="T56" fmla="*/ 33 w 56"/>
                    <a:gd name="T57" fmla="*/ 56 h 56"/>
                    <a:gd name="T58" fmla="*/ 38 w 56"/>
                    <a:gd name="T59" fmla="*/ 55 h 56"/>
                    <a:gd name="T60" fmla="*/ 43 w 56"/>
                    <a:gd name="T61" fmla="*/ 53 h 56"/>
                    <a:gd name="T62" fmla="*/ 47 w 56"/>
                    <a:gd name="T63" fmla="*/ 50 h 56"/>
                    <a:gd name="T64" fmla="*/ 50 w 56"/>
                    <a:gd name="T65" fmla="*/ 47 h 56"/>
                    <a:gd name="T66" fmla="*/ 53 w 56"/>
                    <a:gd name="T67" fmla="*/ 42 h 56"/>
                    <a:gd name="T68" fmla="*/ 55 w 56"/>
                    <a:gd name="T69" fmla="*/ 38 h 56"/>
                    <a:gd name="T70" fmla="*/ 56 w 56"/>
                    <a:gd name="T71" fmla="*/ 33 h 56"/>
                    <a:gd name="T72" fmla="*/ 56 w 56"/>
                    <a:gd name="T73" fmla="*/ 29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9"/>
                      </a:moveTo>
                      <a:lnTo>
                        <a:pt x="56" y="23"/>
                      </a:lnTo>
                      <a:lnTo>
                        <a:pt x="55" y="19"/>
                      </a:lnTo>
                      <a:lnTo>
                        <a:pt x="53" y="15"/>
                      </a:lnTo>
                      <a:lnTo>
                        <a:pt x="50" y="11"/>
                      </a:lnTo>
                      <a:lnTo>
                        <a:pt x="47" y="8"/>
                      </a:lnTo>
                      <a:lnTo>
                        <a:pt x="43" y="4"/>
                      </a:lnTo>
                      <a:lnTo>
                        <a:pt x="38" y="2"/>
                      </a:lnTo>
                      <a:lnTo>
                        <a:pt x="33" y="1"/>
                      </a:lnTo>
                      <a:lnTo>
                        <a:pt x="29" y="0"/>
                      </a:lnTo>
                      <a:lnTo>
                        <a:pt x="23" y="1"/>
                      </a:lnTo>
                      <a:lnTo>
                        <a:pt x="19" y="2"/>
                      </a:lnTo>
                      <a:lnTo>
                        <a:pt x="15" y="4"/>
                      </a:lnTo>
                      <a:lnTo>
                        <a:pt x="11" y="8"/>
                      </a:lnTo>
                      <a:lnTo>
                        <a:pt x="8" y="11"/>
                      </a:lnTo>
                      <a:lnTo>
                        <a:pt x="4" y="15"/>
                      </a:lnTo>
                      <a:lnTo>
                        <a:pt x="2" y="19"/>
                      </a:lnTo>
                      <a:lnTo>
                        <a:pt x="1" y="23"/>
                      </a:lnTo>
                      <a:lnTo>
                        <a:pt x="0" y="29"/>
                      </a:lnTo>
                      <a:lnTo>
                        <a:pt x="1" y="33"/>
                      </a:lnTo>
                      <a:lnTo>
                        <a:pt x="2" y="38"/>
                      </a:lnTo>
                      <a:lnTo>
                        <a:pt x="4" y="42"/>
                      </a:lnTo>
                      <a:lnTo>
                        <a:pt x="8" y="47"/>
                      </a:lnTo>
                      <a:lnTo>
                        <a:pt x="11" y="50"/>
                      </a:lnTo>
                      <a:lnTo>
                        <a:pt x="15" y="53"/>
                      </a:lnTo>
                      <a:lnTo>
                        <a:pt x="19" y="55"/>
                      </a:lnTo>
                      <a:lnTo>
                        <a:pt x="23" y="56"/>
                      </a:lnTo>
                      <a:lnTo>
                        <a:pt x="29" y="56"/>
                      </a:lnTo>
                      <a:lnTo>
                        <a:pt x="33" y="56"/>
                      </a:lnTo>
                      <a:lnTo>
                        <a:pt x="38" y="55"/>
                      </a:lnTo>
                      <a:lnTo>
                        <a:pt x="43" y="53"/>
                      </a:lnTo>
                      <a:lnTo>
                        <a:pt x="47" y="50"/>
                      </a:lnTo>
                      <a:lnTo>
                        <a:pt x="50" y="47"/>
                      </a:lnTo>
                      <a:lnTo>
                        <a:pt x="53" y="42"/>
                      </a:lnTo>
                      <a:lnTo>
                        <a:pt x="55" y="38"/>
                      </a:lnTo>
                      <a:lnTo>
                        <a:pt x="56" y="33"/>
                      </a:lnTo>
                      <a:lnTo>
                        <a:pt x="56" y="2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7" name="Freeform 785"/>
                <p:cNvSpPr>
                  <a:spLocks/>
                </p:cNvSpPr>
                <p:nvPr/>
              </p:nvSpPr>
              <p:spPr bwMode="auto">
                <a:xfrm>
                  <a:off x="1841760" y="2058606"/>
                  <a:ext cx="20422" cy="21557"/>
                </a:xfrm>
                <a:custGeom>
                  <a:avLst/>
                  <a:gdLst>
                    <a:gd name="T0" fmla="*/ 56 w 56"/>
                    <a:gd name="T1" fmla="*/ 28 h 56"/>
                    <a:gd name="T2" fmla="*/ 55 w 56"/>
                    <a:gd name="T3" fmla="*/ 24 h 56"/>
                    <a:gd name="T4" fmla="*/ 54 w 56"/>
                    <a:gd name="T5" fmla="*/ 18 h 56"/>
                    <a:gd name="T6" fmla="*/ 52 w 56"/>
                    <a:gd name="T7" fmla="*/ 14 h 56"/>
                    <a:gd name="T8" fmla="*/ 50 w 56"/>
                    <a:gd name="T9" fmla="*/ 10 h 56"/>
                    <a:gd name="T10" fmla="*/ 45 w 56"/>
                    <a:gd name="T11" fmla="*/ 7 h 56"/>
                    <a:gd name="T12" fmla="*/ 42 w 56"/>
                    <a:gd name="T13" fmla="*/ 3 h 56"/>
                    <a:gd name="T14" fmla="*/ 37 w 56"/>
                    <a:gd name="T15" fmla="*/ 2 h 56"/>
                    <a:gd name="T16" fmla="*/ 33 w 56"/>
                    <a:gd name="T17" fmla="*/ 0 h 56"/>
                    <a:gd name="T18" fmla="*/ 27 w 56"/>
                    <a:gd name="T19" fmla="*/ 0 h 56"/>
                    <a:gd name="T20" fmla="*/ 23 w 56"/>
                    <a:gd name="T21" fmla="*/ 0 h 56"/>
                    <a:gd name="T22" fmla="*/ 18 w 56"/>
                    <a:gd name="T23" fmla="*/ 2 h 56"/>
                    <a:gd name="T24" fmla="*/ 14 w 56"/>
                    <a:gd name="T25" fmla="*/ 3 h 56"/>
                    <a:gd name="T26" fmla="*/ 9 w 56"/>
                    <a:gd name="T27" fmla="*/ 7 h 56"/>
                    <a:gd name="T28" fmla="*/ 6 w 56"/>
                    <a:gd name="T29" fmla="*/ 10 h 56"/>
                    <a:gd name="T30" fmla="*/ 3 w 56"/>
                    <a:gd name="T31" fmla="*/ 14 h 56"/>
                    <a:gd name="T32" fmla="*/ 1 w 56"/>
                    <a:gd name="T33" fmla="*/ 18 h 56"/>
                    <a:gd name="T34" fmla="*/ 0 w 56"/>
                    <a:gd name="T35" fmla="*/ 24 h 56"/>
                    <a:gd name="T36" fmla="*/ 0 w 56"/>
                    <a:gd name="T37" fmla="*/ 28 h 56"/>
                    <a:gd name="T38" fmla="*/ 0 w 56"/>
                    <a:gd name="T39" fmla="*/ 33 h 56"/>
                    <a:gd name="T40" fmla="*/ 1 w 56"/>
                    <a:gd name="T41" fmla="*/ 38 h 56"/>
                    <a:gd name="T42" fmla="*/ 3 w 56"/>
                    <a:gd name="T43" fmla="*/ 43 h 56"/>
                    <a:gd name="T44" fmla="*/ 6 w 56"/>
                    <a:gd name="T45" fmla="*/ 47 h 56"/>
                    <a:gd name="T46" fmla="*/ 9 w 56"/>
                    <a:gd name="T47" fmla="*/ 50 h 56"/>
                    <a:gd name="T48" fmla="*/ 14 w 56"/>
                    <a:gd name="T49" fmla="*/ 52 h 56"/>
                    <a:gd name="T50" fmla="*/ 18 w 56"/>
                    <a:gd name="T51" fmla="*/ 54 h 56"/>
                    <a:gd name="T52" fmla="*/ 23 w 56"/>
                    <a:gd name="T53" fmla="*/ 56 h 56"/>
                    <a:gd name="T54" fmla="*/ 27 w 56"/>
                    <a:gd name="T55" fmla="*/ 56 h 56"/>
                    <a:gd name="T56" fmla="*/ 33 w 56"/>
                    <a:gd name="T57" fmla="*/ 56 h 56"/>
                    <a:gd name="T58" fmla="*/ 37 w 56"/>
                    <a:gd name="T59" fmla="*/ 54 h 56"/>
                    <a:gd name="T60" fmla="*/ 42 w 56"/>
                    <a:gd name="T61" fmla="*/ 52 h 56"/>
                    <a:gd name="T62" fmla="*/ 45 w 56"/>
                    <a:gd name="T63" fmla="*/ 50 h 56"/>
                    <a:gd name="T64" fmla="*/ 50 w 56"/>
                    <a:gd name="T65" fmla="*/ 47 h 56"/>
                    <a:gd name="T66" fmla="*/ 52 w 56"/>
                    <a:gd name="T67" fmla="*/ 43 h 56"/>
                    <a:gd name="T68" fmla="*/ 54 w 56"/>
                    <a:gd name="T69" fmla="*/ 38 h 56"/>
                    <a:gd name="T70" fmla="*/ 55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5" y="24"/>
                      </a:lnTo>
                      <a:lnTo>
                        <a:pt x="54" y="18"/>
                      </a:lnTo>
                      <a:lnTo>
                        <a:pt x="52" y="14"/>
                      </a:lnTo>
                      <a:lnTo>
                        <a:pt x="50" y="10"/>
                      </a:lnTo>
                      <a:lnTo>
                        <a:pt x="45" y="7"/>
                      </a:lnTo>
                      <a:lnTo>
                        <a:pt x="42" y="3"/>
                      </a:lnTo>
                      <a:lnTo>
                        <a:pt x="37" y="2"/>
                      </a:lnTo>
                      <a:lnTo>
                        <a:pt x="33" y="0"/>
                      </a:lnTo>
                      <a:lnTo>
                        <a:pt x="27" y="0"/>
                      </a:lnTo>
                      <a:lnTo>
                        <a:pt x="23" y="0"/>
                      </a:lnTo>
                      <a:lnTo>
                        <a:pt x="18" y="2"/>
                      </a:lnTo>
                      <a:lnTo>
                        <a:pt x="14" y="3"/>
                      </a:lnTo>
                      <a:lnTo>
                        <a:pt x="9" y="7"/>
                      </a:lnTo>
                      <a:lnTo>
                        <a:pt x="6" y="10"/>
                      </a:lnTo>
                      <a:lnTo>
                        <a:pt x="3" y="14"/>
                      </a:lnTo>
                      <a:lnTo>
                        <a:pt x="1" y="18"/>
                      </a:lnTo>
                      <a:lnTo>
                        <a:pt x="0" y="24"/>
                      </a:lnTo>
                      <a:lnTo>
                        <a:pt x="0" y="28"/>
                      </a:lnTo>
                      <a:lnTo>
                        <a:pt x="0" y="33"/>
                      </a:lnTo>
                      <a:lnTo>
                        <a:pt x="1" y="38"/>
                      </a:lnTo>
                      <a:lnTo>
                        <a:pt x="3" y="43"/>
                      </a:lnTo>
                      <a:lnTo>
                        <a:pt x="6" y="47"/>
                      </a:lnTo>
                      <a:lnTo>
                        <a:pt x="9" y="50"/>
                      </a:lnTo>
                      <a:lnTo>
                        <a:pt x="14" y="52"/>
                      </a:lnTo>
                      <a:lnTo>
                        <a:pt x="18" y="54"/>
                      </a:lnTo>
                      <a:lnTo>
                        <a:pt x="23" y="56"/>
                      </a:lnTo>
                      <a:lnTo>
                        <a:pt x="27" y="56"/>
                      </a:lnTo>
                      <a:lnTo>
                        <a:pt x="33" y="56"/>
                      </a:lnTo>
                      <a:lnTo>
                        <a:pt x="37" y="54"/>
                      </a:lnTo>
                      <a:lnTo>
                        <a:pt x="42" y="52"/>
                      </a:lnTo>
                      <a:lnTo>
                        <a:pt x="45" y="50"/>
                      </a:lnTo>
                      <a:lnTo>
                        <a:pt x="50" y="47"/>
                      </a:lnTo>
                      <a:lnTo>
                        <a:pt x="52" y="43"/>
                      </a:lnTo>
                      <a:lnTo>
                        <a:pt x="54" y="38"/>
                      </a:lnTo>
                      <a:lnTo>
                        <a:pt x="55"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8" name="Freeform 786"/>
                <p:cNvSpPr>
                  <a:spLocks/>
                </p:cNvSpPr>
                <p:nvPr/>
              </p:nvSpPr>
              <p:spPr bwMode="auto">
                <a:xfrm>
                  <a:off x="1841760" y="1966708"/>
                  <a:ext cx="20422" cy="20422"/>
                </a:xfrm>
                <a:custGeom>
                  <a:avLst/>
                  <a:gdLst>
                    <a:gd name="T0" fmla="*/ 56 w 56"/>
                    <a:gd name="T1" fmla="*/ 27 h 56"/>
                    <a:gd name="T2" fmla="*/ 55 w 56"/>
                    <a:gd name="T3" fmla="*/ 23 h 56"/>
                    <a:gd name="T4" fmla="*/ 54 w 56"/>
                    <a:gd name="T5" fmla="*/ 18 h 56"/>
                    <a:gd name="T6" fmla="*/ 52 w 56"/>
                    <a:gd name="T7" fmla="*/ 13 h 56"/>
                    <a:gd name="T8" fmla="*/ 50 w 56"/>
                    <a:gd name="T9" fmla="*/ 9 h 56"/>
                    <a:gd name="T10" fmla="*/ 45 w 56"/>
                    <a:gd name="T11" fmla="*/ 6 h 56"/>
                    <a:gd name="T12" fmla="*/ 42 w 56"/>
                    <a:gd name="T13" fmla="*/ 3 h 56"/>
                    <a:gd name="T14" fmla="*/ 37 w 56"/>
                    <a:gd name="T15" fmla="*/ 1 h 56"/>
                    <a:gd name="T16" fmla="*/ 33 w 56"/>
                    <a:gd name="T17" fmla="*/ 0 h 56"/>
                    <a:gd name="T18" fmla="*/ 27 w 56"/>
                    <a:gd name="T19" fmla="*/ 0 h 56"/>
                    <a:gd name="T20" fmla="*/ 23 w 56"/>
                    <a:gd name="T21" fmla="*/ 0 h 56"/>
                    <a:gd name="T22" fmla="*/ 18 w 56"/>
                    <a:gd name="T23" fmla="*/ 1 h 56"/>
                    <a:gd name="T24" fmla="*/ 14 w 56"/>
                    <a:gd name="T25" fmla="*/ 3 h 56"/>
                    <a:gd name="T26" fmla="*/ 9 w 56"/>
                    <a:gd name="T27" fmla="*/ 6 h 56"/>
                    <a:gd name="T28" fmla="*/ 6 w 56"/>
                    <a:gd name="T29" fmla="*/ 9 h 56"/>
                    <a:gd name="T30" fmla="*/ 3 w 56"/>
                    <a:gd name="T31" fmla="*/ 13 h 56"/>
                    <a:gd name="T32" fmla="*/ 1 w 56"/>
                    <a:gd name="T33" fmla="*/ 18 h 56"/>
                    <a:gd name="T34" fmla="*/ 0 w 56"/>
                    <a:gd name="T35" fmla="*/ 23 h 56"/>
                    <a:gd name="T36" fmla="*/ 0 w 56"/>
                    <a:gd name="T37" fmla="*/ 27 h 56"/>
                    <a:gd name="T38" fmla="*/ 0 w 56"/>
                    <a:gd name="T39" fmla="*/ 32 h 56"/>
                    <a:gd name="T40" fmla="*/ 1 w 56"/>
                    <a:gd name="T41" fmla="*/ 37 h 56"/>
                    <a:gd name="T42" fmla="*/ 3 w 56"/>
                    <a:gd name="T43" fmla="*/ 42 h 56"/>
                    <a:gd name="T44" fmla="*/ 6 w 56"/>
                    <a:gd name="T45" fmla="*/ 45 h 56"/>
                    <a:gd name="T46" fmla="*/ 9 w 56"/>
                    <a:gd name="T47" fmla="*/ 49 h 56"/>
                    <a:gd name="T48" fmla="*/ 14 w 56"/>
                    <a:gd name="T49" fmla="*/ 51 h 56"/>
                    <a:gd name="T50" fmla="*/ 18 w 56"/>
                    <a:gd name="T51" fmla="*/ 54 h 56"/>
                    <a:gd name="T52" fmla="*/ 23 w 56"/>
                    <a:gd name="T53" fmla="*/ 55 h 56"/>
                    <a:gd name="T54" fmla="*/ 27 w 56"/>
                    <a:gd name="T55" fmla="*/ 56 h 56"/>
                    <a:gd name="T56" fmla="*/ 33 w 56"/>
                    <a:gd name="T57" fmla="*/ 55 h 56"/>
                    <a:gd name="T58" fmla="*/ 37 w 56"/>
                    <a:gd name="T59" fmla="*/ 54 h 56"/>
                    <a:gd name="T60" fmla="*/ 42 w 56"/>
                    <a:gd name="T61" fmla="*/ 51 h 56"/>
                    <a:gd name="T62" fmla="*/ 45 w 56"/>
                    <a:gd name="T63" fmla="*/ 49 h 56"/>
                    <a:gd name="T64" fmla="*/ 50 w 56"/>
                    <a:gd name="T65" fmla="*/ 45 h 56"/>
                    <a:gd name="T66" fmla="*/ 52 w 56"/>
                    <a:gd name="T67" fmla="*/ 42 h 56"/>
                    <a:gd name="T68" fmla="*/ 54 w 56"/>
                    <a:gd name="T69" fmla="*/ 37 h 56"/>
                    <a:gd name="T70" fmla="*/ 55 w 56"/>
                    <a:gd name="T71" fmla="*/ 32 h 56"/>
                    <a:gd name="T72" fmla="*/ 56 w 56"/>
                    <a:gd name="T73" fmla="*/ 27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7"/>
                      </a:moveTo>
                      <a:lnTo>
                        <a:pt x="55" y="23"/>
                      </a:lnTo>
                      <a:lnTo>
                        <a:pt x="54" y="18"/>
                      </a:lnTo>
                      <a:lnTo>
                        <a:pt x="52" y="13"/>
                      </a:lnTo>
                      <a:lnTo>
                        <a:pt x="50" y="9"/>
                      </a:lnTo>
                      <a:lnTo>
                        <a:pt x="45" y="6"/>
                      </a:lnTo>
                      <a:lnTo>
                        <a:pt x="42" y="3"/>
                      </a:lnTo>
                      <a:lnTo>
                        <a:pt x="37" y="1"/>
                      </a:lnTo>
                      <a:lnTo>
                        <a:pt x="33" y="0"/>
                      </a:lnTo>
                      <a:lnTo>
                        <a:pt x="27" y="0"/>
                      </a:lnTo>
                      <a:lnTo>
                        <a:pt x="23" y="0"/>
                      </a:lnTo>
                      <a:lnTo>
                        <a:pt x="18" y="1"/>
                      </a:lnTo>
                      <a:lnTo>
                        <a:pt x="14" y="3"/>
                      </a:lnTo>
                      <a:lnTo>
                        <a:pt x="9" y="6"/>
                      </a:lnTo>
                      <a:lnTo>
                        <a:pt x="6" y="9"/>
                      </a:lnTo>
                      <a:lnTo>
                        <a:pt x="3" y="13"/>
                      </a:lnTo>
                      <a:lnTo>
                        <a:pt x="1" y="18"/>
                      </a:lnTo>
                      <a:lnTo>
                        <a:pt x="0" y="23"/>
                      </a:lnTo>
                      <a:lnTo>
                        <a:pt x="0" y="27"/>
                      </a:lnTo>
                      <a:lnTo>
                        <a:pt x="0" y="32"/>
                      </a:lnTo>
                      <a:lnTo>
                        <a:pt x="1" y="37"/>
                      </a:lnTo>
                      <a:lnTo>
                        <a:pt x="3" y="42"/>
                      </a:lnTo>
                      <a:lnTo>
                        <a:pt x="6" y="45"/>
                      </a:lnTo>
                      <a:lnTo>
                        <a:pt x="9" y="49"/>
                      </a:lnTo>
                      <a:lnTo>
                        <a:pt x="14" y="51"/>
                      </a:lnTo>
                      <a:lnTo>
                        <a:pt x="18" y="54"/>
                      </a:lnTo>
                      <a:lnTo>
                        <a:pt x="23" y="55"/>
                      </a:lnTo>
                      <a:lnTo>
                        <a:pt x="27" y="56"/>
                      </a:lnTo>
                      <a:lnTo>
                        <a:pt x="33" y="55"/>
                      </a:lnTo>
                      <a:lnTo>
                        <a:pt x="37" y="54"/>
                      </a:lnTo>
                      <a:lnTo>
                        <a:pt x="42" y="51"/>
                      </a:lnTo>
                      <a:lnTo>
                        <a:pt x="45" y="49"/>
                      </a:lnTo>
                      <a:lnTo>
                        <a:pt x="50" y="45"/>
                      </a:lnTo>
                      <a:lnTo>
                        <a:pt x="52" y="42"/>
                      </a:lnTo>
                      <a:lnTo>
                        <a:pt x="54" y="37"/>
                      </a:lnTo>
                      <a:lnTo>
                        <a:pt x="55" y="32"/>
                      </a:lnTo>
                      <a:lnTo>
                        <a:pt x="56" y="27"/>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09" name="Freeform 787"/>
                <p:cNvSpPr>
                  <a:spLocks/>
                </p:cNvSpPr>
                <p:nvPr/>
              </p:nvSpPr>
              <p:spPr bwMode="auto">
                <a:xfrm>
                  <a:off x="1537704" y="2081297"/>
                  <a:ext cx="21557" cy="21557"/>
                </a:xfrm>
                <a:custGeom>
                  <a:avLst/>
                  <a:gdLst>
                    <a:gd name="T0" fmla="*/ 56 w 56"/>
                    <a:gd name="T1" fmla="*/ 29 h 57"/>
                    <a:gd name="T2" fmla="*/ 56 w 56"/>
                    <a:gd name="T3" fmla="*/ 24 h 57"/>
                    <a:gd name="T4" fmla="*/ 55 w 56"/>
                    <a:gd name="T5" fmla="*/ 20 h 57"/>
                    <a:gd name="T6" fmla="*/ 53 w 56"/>
                    <a:gd name="T7" fmla="*/ 14 h 57"/>
                    <a:gd name="T8" fmla="*/ 50 w 56"/>
                    <a:gd name="T9" fmla="*/ 11 h 57"/>
                    <a:gd name="T10" fmla="*/ 47 w 56"/>
                    <a:gd name="T11" fmla="*/ 7 h 57"/>
                    <a:gd name="T12" fmla="*/ 43 w 56"/>
                    <a:gd name="T13" fmla="*/ 5 h 57"/>
                    <a:gd name="T14" fmla="*/ 38 w 56"/>
                    <a:gd name="T15" fmla="*/ 3 h 57"/>
                    <a:gd name="T16" fmla="*/ 33 w 56"/>
                    <a:gd name="T17" fmla="*/ 2 h 57"/>
                    <a:gd name="T18" fmla="*/ 29 w 56"/>
                    <a:gd name="T19" fmla="*/ 0 h 57"/>
                    <a:gd name="T20" fmla="*/ 23 w 56"/>
                    <a:gd name="T21" fmla="*/ 2 h 57"/>
                    <a:gd name="T22" fmla="*/ 19 w 56"/>
                    <a:gd name="T23" fmla="*/ 3 h 57"/>
                    <a:gd name="T24" fmla="*/ 15 w 56"/>
                    <a:gd name="T25" fmla="*/ 5 h 57"/>
                    <a:gd name="T26" fmla="*/ 11 w 56"/>
                    <a:gd name="T27" fmla="*/ 7 h 57"/>
                    <a:gd name="T28" fmla="*/ 8 w 56"/>
                    <a:gd name="T29" fmla="*/ 11 h 57"/>
                    <a:gd name="T30" fmla="*/ 4 w 56"/>
                    <a:gd name="T31" fmla="*/ 14 h 57"/>
                    <a:gd name="T32" fmla="*/ 2 w 56"/>
                    <a:gd name="T33" fmla="*/ 20 h 57"/>
                    <a:gd name="T34" fmla="*/ 1 w 56"/>
                    <a:gd name="T35" fmla="*/ 24 h 57"/>
                    <a:gd name="T36" fmla="*/ 0 w 56"/>
                    <a:gd name="T37" fmla="*/ 29 h 57"/>
                    <a:gd name="T38" fmla="*/ 1 w 56"/>
                    <a:gd name="T39" fmla="*/ 33 h 57"/>
                    <a:gd name="T40" fmla="*/ 2 w 56"/>
                    <a:gd name="T41" fmla="*/ 39 h 57"/>
                    <a:gd name="T42" fmla="*/ 4 w 56"/>
                    <a:gd name="T43" fmla="*/ 43 h 57"/>
                    <a:gd name="T44" fmla="*/ 8 w 56"/>
                    <a:gd name="T45" fmla="*/ 47 h 57"/>
                    <a:gd name="T46" fmla="*/ 11 w 56"/>
                    <a:gd name="T47" fmla="*/ 50 h 57"/>
                    <a:gd name="T48" fmla="*/ 15 w 56"/>
                    <a:gd name="T49" fmla="*/ 53 h 57"/>
                    <a:gd name="T50" fmla="*/ 19 w 56"/>
                    <a:gd name="T51" fmla="*/ 56 h 57"/>
                    <a:gd name="T52" fmla="*/ 23 w 56"/>
                    <a:gd name="T53" fmla="*/ 57 h 57"/>
                    <a:gd name="T54" fmla="*/ 29 w 56"/>
                    <a:gd name="T55" fmla="*/ 57 h 57"/>
                    <a:gd name="T56" fmla="*/ 33 w 56"/>
                    <a:gd name="T57" fmla="*/ 57 h 57"/>
                    <a:gd name="T58" fmla="*/ 38 w 56"/>
                    <a:gd name="T59" fmla="*/ 56 h 57"/>
                    <a:gd name="T60" fmla="*/ 43 w 56"/>
                    <a:gd name="T61" fmla="*/ 53 h 57"/>
                    <a:gd name="T62" fmla="*/ 47 w 56"/>
                    <a:gd name="T63" fmla="*/ 50 h 57"/>
                    <a:gd name="T64" fmla="*/ 50 w 56"/>
                    <a:gd name="T65" fmla="*/ 47 h 57"/>
                    <a:gd name="T66" fmla="*/ 53 w 56"/>
                    <a:gd name="T67" fmla="*/ 43 h 57"/>
                    <a:gd name="T68" fmla="*/ 55 w 56"/>
                    <a:gd name="T69" fmla="*/ 39 h 57"/>
                    <a:gd name="T70" fmla="*/ 56 w 56"/>
                    <a:gd name="T71" fmla="*/ 33 h 57"/>
                    <a:gd name="T72" fmla="*/ 56 w 56"/>
                    <a:gd name="T73" fmla="*/ 29 h 57"/>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7"/>
                    <a:gd name="T113" fmla="*/ 56 w 56"/>
                    <a:gd name="T114" fmla="*/ 57 h 57"/>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7">
                      <a:moveTo>
                        <a:pt x="56" y="29"/>
                      </a:moveTo>
                      <a:lnTo>
                        <a:pt x="56" y="24"/>
                      </a:lnTo>
                      <a:lnTo>
                        <a:pt x="55" y="20"/>
                      </a:lnTo>
                      <a:lnTo>
                        <a:pt x="53" y="14"/>
                      </a:lnTo>
                      <a:lnTo>
                        <a:pt x="50" y="11"/>
                      </a:lnTo>
                      <a:lnTo>
                        <a:pt x="47" y="7"/>
                      </a:lnTo>
                      <a:lnTo>
                        <a:pt x="43" y="5"/>
                      </a:lnTo>
                      <a:lnTo>
                        <a:pt x="38" y="3"/>
                      </a:lnTo>
                      <a:lnTo>
                        <a:pt x="33" y="2"/>
                      </a:lnTo>
                      <a:lnTo>
                        <a:pt x="29" y="0"/>
                      </a:lnTo>
                      <a:lnTo>
                        <a:pt x="23" y="2"/>
                      </a:lnTo>
                      <a:lnTo>
                        <a:pt x="19" y="3"/>
                      </a:lnTo>
                      <a:lnTo>
                        <a:pt x="15" y="5"/>
                      </a:lnTo>
                      <a:lnTo>
                        <a:pt x="11" y="7"/>
                      </a:lnTo>
                      <a:lnTo>
                        <a:pt x="8" y="11"/>
                      </a:lnTo>
                      <a:lnTo>
                        <a:pt x="4" y="14"/>
                      </a:lnTo>
                      <a:lnTo>
                        <a:pt x="2" y="20"/>
                      </a:lnTo>
                      <a:lnTo>
                        <a:pt x="1" y="24"/>
                      </a:lnTo>
                      <a:lnTo>
                        <a:pt x="0" y="29"/>
                      </a:lnTo>
                      <a:lnTo>
                        <a:pt x="1" y="33"/>
                      </a:lnTo>
                      <a:lnTo>
                        <a:pt x="2" y="39"/>
                      </a:lnTo>
                      <a:lnTo>
                        <a:pt x="4" y="43"/>
                      </a:lnTo>
                      <a:lnTo>
                        <a:pt x="8" y="47"/>
                      </a:lnTo>
                      <a:lnTo>
                        <a:pt x="11" y="50"/>
                      </a:lnTo>
                      <a:lnTo>
                        <a:pt x="15" y="53"/>
                      </a:lnTo>
                      <a:lnTo>
                        <a:pt x="19" y="56"/>
                      </a:lnTo>
                      <a:lnTo>
                        <a:pt x="23" y="57"/>
                      </a:lnTo>
                      <a:lnTo>
                        <a:pt x="29" y="57"/>
                      </a:lnTo>
                      <a:lnTo>
                        <a:pt x="33" y="57"/>
                      </a:lnTo>
                      <a:lnTo>
                        <a:pt x="38" y="56"/>
                      </a:lnTo>
                      <a:lnTo>
                        <a:pt x="43" y="53"/>
                      </a:lnTo>
                      <a:lnTo>
                        <a:pt x="47" y="50"/>
                      </a:lnTo>
                      <a:lnTo>
                        <a:pt x="50" y="47"/>
                      </a:lnTo>
                      <a:lnTo>
                        <a:pt x="53" y="43"/>
                      </a:lnTo>
                      <a:lnTo>
                        <a:pt x="55" y="39"/>
                      </a:lnTo>
                      <a:lnTo>
                        <a:pt x="56" y="33"/>
                      </a:lnTo>
                      <a:lnTo>
                        <a:pt x="56" y="29"/>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0" name="Freeform 788"/>
                <p:cNvSpPr>
                  <a:spLocks/>
                </p:cNvSpPr>
                <p:nvPr/>
              </p:nvSpPr>
              <p:spPr bwMode="auto">
                <a:xfrm>
                  <a:off x="1537704" y="1988264"/>
                  <a:ext cx="21557" cy="21557"/>
                </a:xfrm>
                <a:custGeom>
                  <a:avLst/>
                  <a:gdLst>
                    <a:gd name="T0" fmla="*/ 56 w 56"/>
                    <a:gd name="T1" fmla="*/ 28 h 56"/>
                    <a:gd name="T2" fmla="*/ 56 w 56"/>
                    <a:gd name="T3" fmla="*/ 23 h 56"/>
                    <a:gd name="T4" fmla="*/ 55 w 56"/>
                    <a:gd name="T5" fmla="*/ 18 h 56"/>
                    <a:gd name="T6" fmla="*/ 53 w 56"/>
                    <a:gd name="T7" fmla="*/ 14 h 56"/>
                    <a:gd name="T8" fmla="*/ 50 w 56"/>
                    <a:gd name="T9" fmla="*/ 10 h 56"/>
                    <a:gd name="T10" fmla="*/ 47 w 56"/>
                    <a:gd name="T11" fmla="*/ 6 h 56"/>
                    <a:gd name="T12" fmla="*/ 43 w 56"/>
                    <a:gd name="T13" fmla="*/ 4 h 56"/>
                    <a:gd name="T14" fmla="*/ 38 w 56"/>
                    <a:gd name="T15" fmla="*/ 2 h 56"/>
                    <a:gd name="T16" fmla="*/ 33 w 56"/>
                    <a:gd name="T17" fmla="*/ 0 h 56"/>
                    <a:gd name="T18" fmla="*/ 29 w 56"/>
                    <a:gd name="T19" fmla="*/ 0 h 56"/>
                    <a:gd name="T20" fmla="*/ 23 w 56"/>
                    <a:gd name="T21" fmla="*/ 0 h 56"/>
                    <a:gd name="T22" fmla="*/ 19 w 56"/>
                    <a:gd name="T23" fmla="*/ 2 h 56"/>
                    <a:gd name="T24" fmla="*/ 15 w 56"/>
                    <a:gd name="T25" fmla="*/ 4 h 56"/>
                    <a:gd name="T26" fmla="*/ 11 w 56"/>
                    <a:gd name="T27" fmla="*/ 6 h 56"/>
                    <a:gd name="T28" fmla="*/ 8 w 56"/>
                    <a:gd name="T29" fmla="*/ 10 h 56"/>
                    <a:gd name="T30" fmla="*/ 4 w 56"/>
                    <a:gd name="T31" fmla="*/ 14 h 56"/>
                    <a:gd name="T32" fmla="*/ 2 w 56"/>
                    <a:gd name="T33" fmla="*/ 18 h 56"/>
                    <a:gd name="T34" fmla="*/ 1 w 56"/>
                    <a:gd name="T35" fmla="*/ 23 h 56"/>
                    <a:gd name="T36" fmla="*/ 0 w 56"/>
                    <a:gd name="T37" fmla="*/ 28 h 56"/>
                    <a:gd name="T38" fmla="*/ 1 w 56"/>
                    <a:gd name="T39" fmla="*/ 33 h 56"/>
                    <a:gd name="T40" fmla="*/ 2 w 56"/>
                    <a:gd name="T41" fmla="*/ 38 h 56"/>
                    <a:gd name="T42" fmla="*/ 4 w 56"/>
                    <a:gd name="T43" fmla="*/ 42 h 56"/>
                    <a:gd name="T44" fmla="*/ 8 w 56"/>
                    <a:gd name="T45" fmla="*/ 46 h 56"/>
                    <a:gd name="T46" fmla="*/ 11 w 56"/>
                    <a:gd name="T47" fmla="*/ 50 h 56"/>
                    <a:gd name="T48" fmla="*/ 15 w 56"/>
                    <a:gd name="T49" fmla="*/ 53 h 56"/>
                    <a:gd name="T50" fmla="*/ 19 w 56"/>
                    <a:gd name="T51" fmla="*/ 55 h 56"/>
                    <a:gd name="T52" fmla="*/ 23 w 56"/>
                    <a:gd name="T53" fmla="*/ 56 h 56"/>
                    <a:gd name="T54" fmla="*/ 29 w 56"/>
                    <a:gd name="T55" fmla="*/ 56 h 56"/>
                    <a:gd name="T56" fmla="*/ 33 w 56"/>
                    <a:gd name="T57" fmla="*/ 56 h 56"/>
                    <a:gd name="T58" fmla="*/ 38 w 56"/>
                    <a:gd name="T59" fmla="*/ 55 h 56"/>
                    <a:gd name="T60" fmla="*/ 43 w 56"/>
                    <a:gd name="T61" fmla="*/ 53 h 56"/>
                    <a:gd name="T62" fmla="*/ 47 w 56"/>
                    <a:gd name="T63" fmla="*/ 50 h 56"/>
                    <a:gd name="T64" fmla="*/ 50 w 56"/>
                    <a:gd name="T65" fmla="*/ 46 h 56"/>
                    <a:gd name="T66" fmla="*/ 53 w 56"/>
                    <a:gd name="T67" fmla="*/ 42 h 56"/>
                    <a:gd name="T68" fmla="*/ 55 w 56"/>
                    <a:gd name="T69" fmla="*/ 38 h 56"/>
                    <a:gd name="T70" fmla="*/ 56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6" y="23"/>
                      </a:lnTo>
                      <a:lnTo>
                        <a:pt x="55" y="18"/>
                      </a:lnTo>
                      <a:lnTo>
                        <a:pt x="53" y="14"/>
                      </a:lnTo>
                      <a:lnTo>
                        <a:pt x="50" y="10"/>
                      </a:lnTo>
                      <a:lnTo>
                        <a:pt x="47" y="6"/>
                      </a:lnTo>
                      <a:lnTo>
                        <a:pt x="43" y="4"/>
                      </a:lnTo>
                      <a:lnTo>
                        <a:pt x="38" y="2"/>
                      </a:lnTo>
                      <a:lnTo>
                        <a:pt x="33" y="0"/>
                      </a:lnTo>
                      <a:lnTo>
                        <a:pt x="29" y="0"/>
                      </a:lnTo>
                      <a:lnTo>
                        <a:pt x="23" y="0"/>
                      </a:lnTo>
                      <a:lnTo>
                        <a:pt x="19" y="2"/>
                      </a:lnTo>
                      <a:lnTo>
                        <a:pt x="15" y="4"/>
                      </a:lnTo>
                      <a:lnTo>
                        <a:pt x="11" y="6"/>
                      </a:lnTo>
                      <a:lnTo>
                        <a:pt x="8" y="10"/>
                      </a:lnTo>
                      <a:lnTo>
                        <a:pt x="4" y="14"/>
                      </a:lnTo>
                      <a:lnTo>
                        <a:pt x="2" y="18"/>
                      </a:lnTo>
                      <a:lnTo>
                        <a:pt x="1" y="23"/>
                      </a:lnTo>
                      <a:lnTo>
                        <a:pt x="0" y="28"/>
                      </a:lnTo>
                      <a:lnTo>
                        <a:pt x="1" y="33"/>
                      </a:lnTo>
                      <a:lnTo>
                        <a:pt x="2" y="38"/>
                      </a:lnTo>
                      <a:lnTo>
                        <a:pt x="4" y="42"/>
                      </a:lnTo>
                      <a:lnTo>
                        <a:pt x="8" y="46"/>
                      </a:lnTo>
                      <a:lnTo>
                        <a:pt x="11" y="50"/>
                      </a:lnTo>
                      <a:lnTo>
                        <a:pt x="15" y="53"/>
                      </a:lnTo>
                      <a:lnTo>
                        <a:pt x="19" y="55"/>
                      </a:lnTo>
                      <a:lnTo>
                        <a:pt x="23" y="56"/>
                      </a:lnTo>
                      <a:lnTo>
                        <a:pt x="29" y="56"/>
                      </a:lnTo>
                      <a:lnTo>
                        <a:pt x="33" y="56"/>
                      </a:lnTo>
                      <a:lnTo>
                        <a:pt x="38" y="55"/>
                      </a:lnTo>
                      <a:lnTo>
                        <a:pt x="43" y="53"/>
                      </a:lnTo>
                      <a:lnTo>
                        <a:pt x="47" y="50"/>
                      </a:lnTo>
                      <a:lnTo>
                        <a:pt x="50" y="46"/>
                      </a:lnTo>
                      <a:lnTo>
                        <a:pt x="53" y="42"/>
                      </a:lnTo>
                      <a:lnTo>
                        <a:pt x="55" y="38"/>
                      </a:lnTo>
                      <a:lnTo>
                        <a:pt x="56"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1" name="Freeform 790"/>
                <p:cNvSpPr>
                  <a:spLocks/>
                </p:cNvSpPr>
                <p:nvPr/>
              </p:nvSpPr>
              <p:spPr bwMode="auto">
                <a:xfrm>
                  <a:off x="1841760" y="1873675"/>
                  <a:ext cx="20422" cy="20422"/>
                </a:xfrm>
                <a:custGeom>
                  <a:avLst/>
                  <a:gdLst>
                    <a:gd name="T0" fmla="*/ 56 w 56"/>
                    <a:gd name="T1" fmla="*/ 27 h 56"/>
                    <a:gd name="T2" fmla="*/ 55 w 56"/>
                    <a:gd name="T3" fmla="*/ 23 h 56"/>
                    <a:gd name="T4" fmla="*/ 54 w 56"/>
                    <a:gd name="T5" fmla="*/ 18 h 56"/>
                    <a:gd name="T6" fmla="*/ 52 w 56"/>
                    <a:gd name="T7" fmla="*/ 14 h 56"/>
                    <a:gd name="T8" fmla="*/ 50 w 56"/>
                    <a:gd name="T9" fmla="*/ 9 h 56"/>
                    <a:gd name="T10" fmla="*/ 45 w 56"/>
                    <a:gd name="T11" fmla="*/ 6 h 56"/>
                    <a:gd name="T12" fmla="*/ 42 w 56"/>
                    <a:gd name="T13" fmla="*/ 3 h 56"/>
                    <a:gd name="T14" fmla="*/ 37 w 56"/>
                    <a:gd name="T15" fmla="*/ 1 h 56"/>
                    <a:gd name="T16" fmla="*/ 33 w 56"/>
                    <a:gd name="T17" fmla="*/ 0 h 56"/>
                    <a:gd name="T18" fmla="*/ 27 w 56"/>
                    <a:gd name="T19" fmla="*/ 0 h 56"/>
                    <a:gd name="T20" fmla="*/ 23 w 56"/>
                    <a:gd name="T21" fmla="*/ 0 h 56"/>
                    <a:gd name="T22" fmla="*/ 18 w 56"/>
                    <a:gd name="T23" fmla="*/ 1 h 56"/>
                    <a:gd name="T24" fmla="*/ 14 w 56"/>
                    <a:gd name="T25" fmla="*/ 3 h 56"/>
                    <a:gd name="T26" fmla="*/ 9 w 56"/>
                    <a:gd name="T27" fmla="*/ 6 h 56"/>
                    <a:gd name="T28" fmla="*/ 6 w 56"/>
                    <a:gd name="T29" fmla="*/ 9 h 56"/>
                    <a:gd name="T30" fmla="*/ 3 w 56"/>
                    <a:gd name="T31" fmla="*/ 14 h 56"/>
                    <a:gd name="T32" fmla="*/ 1 w 56"/>
                    <a:gd name="T33" fmla="*/ 18 h 56"/>
                    <a:gd name="T34" fmla="*/ 0 w 56"/>
                    <a:gd name="T35" fmla="*/ 23 h 56"/>
                    <a:gd name="T36" fmla="*/ 0 w 56"/>
                    <a:gd name="T37" fmla="*/ 27 h 56"/>
                    <a:gd name="T38" fmla="*/ 0 w 56"/>
                    <a:gd name="T39" fmla="*/ 33 h 56"/>
                    <a:gd name="T40" fmla="*/ 1 w 56"/>
                    <a:gd name="T41" fmla="*/ 37 h 56"/>
                    <a:gd name="T42" fmla="*/ 3 w 56"/>
                    <a:gd name="T43" fmla="*/ 41 h 56"/>
                    <a:gd name="T44" fmla="*/ 6 w 56"/>
                    <a:gd name="T45" fmla="*/ 45 h 56"/>
                    <a:gd name="T46" fmla="*/ 9 w 56"/>
                    <a:gd name="T47" fmla="*/ 49 h 56"/>
                    <a:gd name="T48" fmla="*/ 14 w 56"/>
                    <a:gd name="T49" fmla="*/ 52 h 56"/>
                    <a:gd name="T50" fmla="*/ 18 w 56"/>
                    <a:gd name="T51" fmla="*/ 54 h 56"/>
                    <a:gd name="T52" fmla="*/ 23 w 56"/>
                    <a:gd name="T53" fmla="*/ 55 h 56"/>
                    <a:gd name="T54" fmla="*/ 27 w 56"/>
                    <a:gd name="T55" fmla="*/ 56 h 56"/>
                    <a:gd name="T56" fmla="*/ 33 w 56"/>
                    <a:gd name="T57" fmla="*/ 55 h 56"/>
                    <a:gd name="T58" fmla="*/ 37 w 56"/>
                    <a:gd name="T59" fmla="*/ 54 h 56"/>
                    <a:gd name="T60" fmla="*/ 42 w 56"/>
                    <a:gd name="T61" fmla="*/ 52 h 56"/>
                    <a:gd name="T62" fmla="*/ 45 w 56"/>
                    <a:gd name="T63" fmla="*/ 49 h 56"/>
                    <a:gd name="T64" fmla="*/ 50 w 56"/>
                    <a:gd name="T65" fmla="*/ 45 h 56"/>
                    <a:gd name="T66" fmla="*/ 52 w 56"/>
                    <a:gd name="T67" fmla="*/ 41 h 56"/>
                    <a:gd name="T68" fmla="*/ 54 w 56"/>
                    <a:gd name="T69" fmla="*/ 37 h 56"/>
                    <a:gd name="T70" fmla="*/ 55 w 56"/>
                    <a:gd name="T71" fmla="*/ 33 h 56"/>
                    <a:gd name="T72" fmla="*/ 56 w 56"/>
                    <a:gd name="T73" fmla="*/ 27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7"/>
                      </a:moveTo>
                      <a:lnTo>
                        <a:pt x="55" y="23"/>
                      </a:lnTo>
                      <a:lnTo>
                        <a:pt x="54" y="18"/>
                      </a:lnTo>
                      <a:lnTo>
                        <a:pt x="52" y="14"/>
                      </a:lnTo>
                      <a:lnTo>
                        <a:pt x="50" y="9"/>
                      </a:lnTo>
                      <a:lnTo>
                        <a:pt x="45" y="6"/>
                      </a:lnTo>
                      <a:lnTo>
                        <a:pt x="42" y="3"/>
                      </a:lnTo>
                      <a:lnTo>
                        <a:pt x="37" y="1"/>
                      </a:lnTo>
                      <a:lnTo>
                        <a:pt x="33" y="0"/>
                      </a:lnTo>
                      <a:lnTo>
                        <a:pt x="27" y="0"/>
                      </a:lnTo>
                      <a:lnTo>
                        <a:pt x="23" y="0"/>
                      </a:lnTo>
                      <a:lnTo>
                        <a:pt x="18" y="1"/>
                      </a:lnTo>
                      <a:lnTo>
                        <a:pt x="14" y="3"/>
                      </a:lnTo>
                      <a:lnTo>
                        <a:pt x="9" y="6"/>
                      </a:lnTo>
                      <a:lnTo>
                        <a:pt x="6" y="9"/>
                      </a:lnTo>
                      <a:lnTo>
                        <a:pt x="3" y="14"/>
                      </a:lnTo>
                      <a:lnTo>
                        <a:pt x="1" y="18"/>
                      </a:lnTo>
                      <a:lnTo>
                        <a:pt x="0" y="23"/>
                      </a:lnTo>
                      <a:lnTo>
                        <a:pt x="0" y="27"/>
                      </a:lnTo>
                      <a:lnTo>
                        <a:pt x="0" y="33"/>
                      </a:lnTo>
                      <a:lnTo>
                        <a:pt x="1" y="37"/>
                      </a:lnTo>
                      <a:lnTo>
                        <a:pt x="3" y="41"/>
                      </a:lnTo>
                      <a:lnTo>
                        <a:pt x="6" y="45"/>
                      </a:lnTo>
                      <a:lnTo>
                        <a:pt x="9" y="49"/>
                      </a:lnTo>
                      <a:lnTo>
                        <a:pt x="14" y="52"/>
                      </a:lnTo>
                      <a:lnTo>
                        <a:pt x="18" y="54"/>
                      </a:lnTo>
                      <a:lnTo>
                        <a:pt x="23" y="55"/>
                      </a:lnTo>
                      <a:lnTo>
                        <a:pt x="27" y="56"/>
                      </a:lnTo>
                      <a:lnTo>
                        <a:pt x="33" y="55"/>
                      </a:lnTo>
                      <a:lnTo>
                        <a:pt x="37" y="54"/>
                      </a:lnTo>
                      <a:lnTo>
                        <a:pt x="42" y="52"/>
                      </a:lnTo>
                      <a:lnTo>
                        <a:pt x="45" y="49"/>
                      </a:lnTo>
                      <a:lnTo>
                        <a:pt x="50" y="45"/>
                      </a:lnTo>
                      <a:lnTo>
                        <a:pt x="52" y="41"/>
                      </a:lnTo>
                      <a:lnTo>
                        <a:pt x="54" y="37"/>
                      </a:lnTo>
                      <a:lnTo>
                        <a:pt x="55" y="33"/>
                      </a:lnTo>
                      <a:lnTo>
                        <a:pt x="56" y="27"/>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2" name="Freeform 791"/>
                <p:cNvSpPr>
                  <a:spLocks/>
                </p:cNvSpPr>
                <p:nvPr/>
              </p:nvSpPr>
              <p:spPr bwMode="auto">
                <a:xfrm>
                  <a:off x="1841760" y="1759087"/>
                  <a:ext cx="20422" cy="11345"/>
                </a:xfrm>
                <a:custGeom>
                  <a:avLst/>
                  <a:gdLst>
                    <a:gd name="T0" fmla="*/ 0 w 56"/>
                    <a:gd name="T1" fmla="*/ 0 h 29"/>
                    <a:gd name="T2" fmla="*/ 0 w 56"/>
                    <a:gd name="T3" fmla="*/ 6 h 29"/>
                    <a:gd name="T4" fmla="*/ 2 w 56"/>
                    <a:gd name="T5" fmla="*/ 10 h 29"/>
                    <a:gd name="T6" fmla="*/ 4 w 56"/>
                    <a:gd name="T7" fmla="*/ 15 h 29"/>
                    <a:gd name="T8" fmla="*/ 6 w 56"/>
                    <a:gd name="T9" fmla="*/ 18 h 29"/>
                    <a:gd name="T10" fmla="*/ 9 w 56"/>
                    <a:gd name="T11" fmla="*/ 21 h 29"/>
                    <a:gd name="T12" fmla="*/ 14 w 56"/>
                    <a:gd name="T13" fmla="*/ 25 h 29"/>
                    <a:gd name="T14" fmla="*/ 18 w 56"/>
                    <a:gd name="T15" fmla="*/ 27 h 29"/>
                    <a:gd name="T16" fmla="*/ 23 w 56"/>
                    <a:gd name="T17" fmla="*/ 28 h 29"/>
                    <a:gd name="T18" fmla="*/ 27 w 56"/>
                    <a:gd name="T19" fmla="*/ 29 h 29"/>
                    <a:gd name="T20" fmla="*/ 33 w 56"/>
                    <a:gd name="T21" fmla="*/ 28 h 29"/>
                    <a:gd name="T22" fmla="*/ 37 w 56"/>
                    <a:gd name="T23" fmla="*/ 27 h 29"/>
                    <a:gd name="T24" fmla="*/ 42 w 56"/>
                    <a:gd name="T25" fmla="*/ 25 h 29"/>
                    <a:gd name="T26" fmla="*/ 45 w 56"/>
                    <a:gd name="T27" fmla="*/ 21 h 29"/>
                    <a:gd name="T28" fmla="*/ 50 w 56"/>
                    <a:gd name="T29" fmla="*/ 18 h 29"/>
                    <a:gd name="T30" fmla="*/ 52 w 56"/>
                    <a:gd name="T31" fmla="*/ 15 h 29"/>
                    <a:gd name="T32" fmla="*/ 54 w 56"/>
                    <a:gd name="T33" fmla="*/ 10 h 29"/>
                    <a:gd name="T34" fmla="*/ 55 w 56"/>
                    <a:gd name="T35" fmla="*/ 6 h 29"/>
                    <a:gd name="T36" fmla="*/ 56 w 56"/>
                    <a:gd name="T37" fmla="*/ 0 h 29"/>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56"/>
                    <a:gd name="T58" fmla="*/ 0 h 29"/>
                    <a:gd name="T59" fmla="*/ 56 w 56"/>
                    <a:gd name="T60" fmla="*/ 29 h 29"/>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56" h="29">
                      <a:moveTo>
                        <a:pt x="0" y="0"/>
                      </a:moveTo>
                      <a:lnTo>
                        <a:pt x="0" y="6"/>
                      </a:lnTo>
                      <a:lnTo>
                        <a:pt x="2" y="10"/>
                      </a:lnTo>
                      <a:lnTo>
                        <a:pt x="4" y="15"/>
                      </a:lnTo>
                      <a:lnTo>
                        <a:pt x="6" y="18"/>
                      </a:lnTo>
                      <a:lnTo>
                        <a:pt x="9" y="21"/>
                      </a:lnTo>
                      <a:lnTo>
                        <a:pt x="14" y="25"/>
                      </a:lnTo>
                      <a:lnTo>
                        <a:pt x="18" y="27"/>
                      </a:lnTo>
                      <a:lnTo>
                        <a:pt x="23" y="28"/>
                      </a:lnTo>
                      <a:lnTo>
                        <a:pt x="27" y="29"/>
                      </a:lnTo>
                      <a:lnTo>
                        <a:pt x="33" y="28"/>
                      </a:lnTo>
                      <a:lnTo>
                        <a:pt x="37" y="27"/>
                      </a:lnTo>
                      <a:lnTo>
                        <a:pt x="42" y="25"/>
                      </a:lnTo>
                      <a:lnTo>
                        <a:pt x="45" y="21"/>
                      </a:lnTo>
                      <a:lnTo>
                        <a:pt x="50" y="18"/>
                      </a:lnTo>
                      <a:lnTo>
                        <a:pt x="52" y="15"/>
                      </a:lnTo>
                      <a:lnTo>
                        <a:pt x="54" y="10"/>
                      </a:lnTo>
                      <a:lnTo>
                        <a:pt x="55" y="6"/>
                      </a:lnTo>
                      <a:lnTo>
                        <a:pt x="56"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3" name="Freeform 792"/>
                <p:cNvSpPr>
                  <a:spLocks/>
                </p:cNvSpPr>
                <p:nvPr/>
              </p:nvSpPr>
              <p:spPr bwMode="auto">
                <a:xfrm>
                  <a:off x="1537704" y="1895232"/>
                  <a:ext cx="21557" cy="21557"/>
                </a:xfrm>
                <a:custGeom>
                  <a:avLst/>
                  <a:gdLst>
                    <a:gd name="T0" fmla="*/ 56 w 56"/>
                    <a:gd name="T1" fmla="*/ 28 h 56"/>
                    <a:gd name="T2" fmla="*/ 56 w 56"/>
                    <a:gd name="T3" fmla="*/ 23 h 56"/>
                    <a:gd name="T4" fmla="*/ 55 w 56"/>
                    <a:gd name="T5" fmla="*/ 18 h 56"/>
                    <a:gd name="T6" fmla="*/ 53 w 56"/>
                    <a:gd name="T7" fmla="*/ 14 h 56"/>
                    <a:gd name="T8" fmla="*/ 50 w 56"/>
                    <a:gd name="T9" fmla="*/ 10 h 56"/>
                    <a:gd name="T10" fmla="*/ 47 w 56"/>
                    <a:gd name="T11" fmla="*/ 7 h 56"/>
                    <a:gd name="T12" fmla="*/ 43 w 56"/>
                    <a:gd name="T13" fmla="*/ 3 h 56"/>
                    <a:gd name="T14" fmla="*/ 38 w 56"/>
                    <a:gd name="T15" fmla="*/ 1 h 56"/>
                    <a:gd name="T16" fmla="*/ 33 w 56"/>
                    <a:gd name="T17" fmla="*/ 0 h 56"/>
                    <a:gd name="T18" fmla="*/ 29 w 56"/>
                    <a:gd name="T19" fmla="*/ 0 h 56"/>
                    <a:gd name="T20" fmla="*/ 23 w 56"/>
                    <a:gd name="T21" fmla="*/ 0 h 56"/>
                    <a:gd name="T22" fmla="*/ 19 w 56"/>
                    <a:gd name="T23" fmla="*/ 1 h 56"/>
                    <a:gd name="T24" fmla="*/ 15 w 56"/>
                    <a:gd name="T25" fmla="*/ 3 h 56"/>
                    <a:gd name="T26" fmla="*/ 11 w 56"/>
                    <a:gd name="T27" fmla="*/ 7 h 56"/>
                    <a:gd name="T28" fmla="*/ 8 w 56"/>
                    <a:gd name="T29" fmla="*/ 10 h 56"/>
                    <a:gd name="T30" fmla="*/ 4 w 56"/>
                    <a:gd name="T31" fmla="*/ 14 h 56"/>
                    <a:gd name="T32" fmla="*/ 2 w 56"/>
                    <a:gd name="T33" fmla="*/ 18 h 56"/>
                    <a:gd name="T34" fmla="*/ 1 w 56"/>
                    <a:gd name="T35" fmla="*/ 23 h 56"/>
                    <a:gd name="T36" fmla="*/ 0 w 56"/>
                    <a:gd name="T37" fmla="*/ 28 h 56"/>
                    <a:gd name="T38" fmla="*/ 1 w 56"/>
                    <a:gd name="T39" fmla="*/ 33 h 56"/>
                    <a:gd name="T40" fmla="*/ 2 w 56"/>
                    <a:gd name="T41" fmla="*/ 37 h 56"/>
                    <a:gd name="T42" fmla="*/ 4 w 56"/>
                    <a:gd name="T43" fmla="*/ 43 h 56"/>
                    <a:gd name="T44" fmla="*/ 8 w 56"/>
                    <a:gd name="T45" fmla="*/ 46 h 56"/>
                    <a:gd name="T46" fmla="*/ 11 w 56"/>
                    <a:gd name="T47" fmla="*/ 50 h 56"/>
                    <a:gd name="T48" fmla="*/ 15 w 56"/>
                    <a:gd name="T49" fmla="*/ 52 h 56"/>
                    <a:gd name="T50" fmla="*/ 19 w 56"/>
                    <a:gd name="T51" fmla="*/ 54 h 56"/>
                    <a:gd name="T52" fmla="*/ 23 w 56"/>
                    <a:gd name="T53" fmla="*/ 56 h 56"/>
                    <a:gd name="T54" fmla="*/ 29 w 56"/>
                    <a:gd name="T55" fmla="*/ 56 h 56"/>
                    <a:gd name="T56" fmla="*/ 33 w 56"/>
                    <a:gd name="T57" fmla="*/ 56 h 56"/>
                    <a:gd name="T58" fmla="*/ 38 w 56"/>
                    <a:gd name="T59" fmla="*/ 54 h 56"/>
                    <a:gd name="T60" fmla="*/ 43 w 56"/>
                    <a:gd name="T61" fmla="*/ 52 h 56"/>
                    <a:gd name="T62" fmla="*/ 47 w 56"/>
                    <a:gd name="T63" fmla="*/ 50 h 56"/>
                    <a:gd name="T64" fmla="*/ 50 w 56"/>
                    <a:gd name="T65" fmla="*/ 46 h 56"/>
                    <a:gd name="T66" fmla="*/ 53 w 56"/>
                    <a:gd name="T67" fmla="*/ 43 h 56"/>
                    <a:gd name="T68" fmla="*/ 55 w 56"/>
                    <a:gd name="T69" fmla="*/ 37 h 56"/>
                    <a:gd name="T70" fmla="*/ 56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6" y="23"/>
                      </a:lnTo>
                      <a:lnTo>
                        <a:pt x="55" y="18"/>
                      </a:lnTo>
                      <a:lnTo>
                        <a:pt x="53" y="14"/>
                      </a:lnTo>
                      <a:lnTo>
                        <a:pt x="50" y="10"/>
                      </a:lnTo>
                      <a:lnTo>
                        <a:pt x="47" y="7"/>
                      </a:lnTo>
                      <a:lnTo>
                        <a:pt x="43" y="3"/>
                      </a:lnTo>
                      <a:lnTo>
                        <a:pt x="38" y="1"/>
                      </a:lnTo>
                      <a:lnTo>
                        <a:pt x="33" y="0"/>
                      </a:lnTo>
                      <a:lnTo>
                        <a:pt x="29" y="0"/>
                      </a:lnTo>
                      <a:lnTo>
                        <a:pt x="23" y="0"/>
                      </a:lnTo>
                      <a:lnTo>
                        <a:pt x="19" y="1"/>
                      </a:lnTo>
                      <a:lnTo>
                        <a:pt x="15" y="3"/>
                      </a:lnTo>
                      <a:lnTo>
                        <a:pt x="11" y="7"/>
                      </a:lnTo>
                      <a:lnTo>
                        <a:pt x="8" y="10"/>
                      </a:lnTo>
                      <a:lnTo>
                        <a:pt x="4" y="14"/>
                      </a:lnTo>
                      <a:lnTo>
                        <a:pt x="2" y="18"/>
                      </a:lnTo>
                      <a:lnTo>
                        <a:pt x="1" y="23"/>
                      </a:lnTo>
                      <a:lnTo>
                        <a:pt x="0" y="28"/>
                      </a:lnTo>
                      <a:lnTo>
                        <a:pt x="1" y="33"/>
                      </a:lnTo>
                      <a:lnTo>
                        <a:pt x="2" y="37"/>
                      </a:lnTo>
                      <a:lnTo>
                        <a:pt x="4" y="43"/>
                      </a:lnTo>
                      <a:lnTo>
                        <a:pt x="8" y="46"/>
                      </a:lnTo>
                      <a:lnTo>
                        <a:pt x="11" y="50"/>
                      </a:lnTo>
                      <a:lnTo>
                        <a:pt x="15" y="52"/>
                      </a:lnTo>
                      <a:lnTo>
                        <a:pt x="19" y="54"/>
                      </a:lnTo>
                      <a:lnTo>
                        <a:pt x="23" y="56"/>
                      </a:lnTo>
                      <a:lnTo>
                        <a:pt x="29" y="56"/>
                      </a:lnTo>
                      <a:lnTo>
                        <a:pt x="33" y="56"/>
                      </a:lnTo>
                      <a:lnTo>
                        <a:pt x="38" y="54"/>
                      </a:lnTo>
                      <a:lnTo>
                        <a:pt x="43" y="52"/>
                      </a:lnTo>
                      <a:lnTo>
                        <a:pt x="47" y="50"/>
                      </a:lnTo>
                      <a:lnTo>
                        <a:pt x="50" y="46"/>
                      </a:lnTo>
                      <a:lnTo>
                        <a:pt x="53" y="43"/>
                      </a:lnTo>
                      <a:lnTo>
                        <a:pt x="55" y="37"/>
                      </a:lnTo>
                      <a:lnTo>
                        <a:pt x="56"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4" name="Freeform 793"/>
                <p:cNvSpPr>
                  <a:spLocks/>
                </p:cNvSpPr>
                <p:nvPr/>
              </p:nvSpPr>
              <p:spPr bwMode="auto">
                <a:xfrm>
                  <a:off x="1536570" y="1813545"/>
                  <a:ext cx="21557" cy="20422"/>
                </a:xfrm>
                <a:custGeom>
                  <a:avLst/>
                  <a:gdLst>
                    <a:gd name="T0" fmla="*/ 56 w 56"/>
                    <a:gd name="T1" fmla="*/ 28 h 56"/>
                    <a:gd name="T2" fmla="*/ 55 w 56"/>
                    <a:gd name="T3" fmla="*/ 23 h 56"/>
                    <a:gd name="T4" fmla="*/ 54 w 56"/>
                    <a:gd name="T5" fmla="*/ 18 h 56"/>
                    <a:gd name="T6" fmla="*/ 52 w 56"/>
                    <a:gd name="T7" fmla="*/ 14 h 56"/>
                    <a:gd name="T8" fmla="*/ 50 w 56"/>
                    <a:gd name="T9" fmla="*/ 10 h 56"/>
                    <a:gd name="T10" fmla="*/ 46 w 56"/>
                    <a:gd name="T11" fmla="*/ 6 h 56"/>
                    <a:gd name="T12" fmla="*/ 42 w 56"/>
                    <a:gd name="T13" fmla="*/ 4 h 56"/>
                    <a:gd name="T14" fmla="*/ 37 w 56"/>
                    <a:gd name="T15" fmla="*/ 2 h 56"/>
                    <a:gd name="T16" fmla="*/ 33 w 56"/>
                    <a:gd name="T17" fmla="*/ 0 h 56"/>
                    <a:gd name="T18" fmla="*/ 28 w 56"/>
                    <a:gd name="T19" fmla="*/ 0 h 56"/>
                    <a:gd name="T20" fmla="*/ 23 w 56"/>
                    <a:gd name="T21" fmla="*/ 0 h 56"/>
                    <a:gd name="T22" fmla="*/ 18 w 56"/>
                    <a:gd name="T23" fmla="*/ 2 h 56"/>
                    <a:gd name="T24" fmla="*/ 14 w 56"/>
                    <a:gd name="T25" fmla="*/ 4 h 56"/>
                    <a:gd name="T26" fmla="*/ 10 w 56"/>
                    <a:gd name="T27" fmla="*/ 6 h 56"/>
                    <a:gd name="T28" fmla="*/ 6 w 56"/>
                    <a:gd name="T29" fmla="*/ 10 h 56"/>
                    <a:gd name="T30" fmla="*/ 3 w 56"/>
                    <a:gd name="T31" fmla="*/ 14 h 56"/>
                    <a:gd name="T32" fmla="*/ 1 w 56"/>
                    <a:gd name="T33" fmla="*/ 18 h 56"/>
                    <a:gd name="T34" fmla="*/ 0 w 56"/>
                    <a:gd name="T35" fmla="*/ 23 h 56"/>
                    <a:gd name="T36" fmla="*/ 0 w 56"/>
                    <a:gd name="T37" fmla="*/ 28 h 56"/>
                    <a:gd name="T38" fmla="*/ 0 w 56"/>
                    <a:gd name="T39" fmla="*/ 33 h 56"/>
                    <a:gd name="T40" fmla="*/ 1 w 56"/>
                    <a:gd name="T41" fmla="*/ 38 h 56"/>
                    <a:gd name="T42" fmla="*/ 3 w 56"/>
                    <a:gd name="T43" fmla="*/ 42 h 56"/>
                    <a:gd name="T44" fmla="*/ 6 w 56"/>
                    <a:gd name="T45" fmla="*/ 47 h 56"/>
                    <a:gd name="T46" fmla="*/ 10 w 56"/>
                    <a:gd name="T47" fmla="*/ 50 h 56"/>
                    <a:gd name="T48" fmla="*/ 14 w 56"/>
                    <a:gd name="T49" fmla="*/ 52 h 56"/>
                    <a:gd name="T50" fmla="*/ 18 w 56"/>
                    <a:gd name="T51" fmla="*/ 54 h 56"/>
                    <a:gd name="T52" fmla="*/ 23 w 56"/>
                    <a:gd name="T53" fmla="*/ 56 h 56"/>
                    <a:gd name="T54" fmla="*/ 28 w 56"/>
                    <a:gd name="T55" fmla="*/ 56 h 56"/>
                    <a:gd name="T56" fmla="*/ 33 w 56"/>
                    <a:gd name="T57" fmla="*/ 56 h 56"/>
                    <a:gd name="T58" fmla="*/ 37 w 56"/>
                    <a:gd name="T59" fmla="*/ 54 h 56"/>
                    <a:gd name="T60" fmla="*/ 42 w 56"/>
                    <a:gd name="T61" fmla="*/ 52 h 56"/>
                    <a:gd name="T62" fmla="*/ 46 w 56"/>
                    <a:gd name="T63" fmla="*/ 50 h 56"/>
                    <a:gd name="T64" fmla="*/ 50 w 56"/>
                    <a:gd name="T65" fmla="*/ 47 h 56"/>
                    <a:gd name="T66" fmla="*/ 52 w 56"/>
                    <a:gd name="T67" fmla="*/ 42 h 56"/>
                    <a:gd name="T68" fmla="*/ 54 w 56"/>
                    <a:gd name="T69" fmla="*/ 38 h 56"/>
                    <a:gd name="T70" fmla="*/ 55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5" y="23"/>
                      </a:lnTo>
                      <a:lnTo>
                        <a:pt x="54" y="18"/>
                      </a:lnTo>
                      <a:lnTo>
                        <a:pt x="52" y="14"/>
                      </a:lnTo>
                      <a:lnTo>
                        <a:pt x="50" y="10"/>
                      </a:lnTo>
                      <a:lnTo>
                        <a:pt x="46" y="6"/>
                      </a:lnTo>
                      <a:lnTo>
                        <a:pt x="42" y="4"/>
                      </a:lnTo>
                      <a:lnTo>
                        <a:pt x="37" y="2"/>
                      </a:lnTo>
                      <a:lnTo>
                        <a:pt x="33" y="0"/>
                      </a:lnTo>
                      <a:lnTo>
                        <a:pt x="28" y="0"/>
                      </a:lnTo>
                      <a:lnTo>
                        <a:pt x="23" y="0"/>
                      </a:lnTo>
                      <a:lnTo>
                        <a:pt x="18" y="2"/>
                      </a:lnTo>
                      <a:lnTo>
                        <a:pt x="14" y="4"/>
                      </a:lnTo>
                      <a:lnTo>
                        <a:pt x="10" y="6"/>
                      </a:lnTo>
                      <a:lnTo>
                        <a:pt x="6" y="10"/>
                      </a:lnTo>
                      <a:lnTo>
                        <a:pt x="3" y="14"/>
                      </a:lnTo>
                      <a:lnTo>
                        <a:pt x="1" y="18"/>
                      </a:lnTo>
                      <a:lnTo>
                        <a:pt x="0" y="23"/>
                      </a:lnTo>
                      <a:lnTo>
                        <a:pt x="0" y="28"/>
                      </a:lnTo>
                      <a:lnTo>
                        <a:pt x="0" y="33"/>
                      </a:lnTo>
                      <a:lnTo>
                        <a:pt x="1" y="38"/>
                      </a:lnTo>
                      <a:lnTo>
                        <a:pt x="3" y="42"/>
                      </a:lnTo>
                      <a:lnTo>
                        <a:pt x="6" y="47"/>
                      </a:lnTo>
                      <a:lnTo>
                        <a:pt x="10" y="50"/>
                      </a:lnTo>
                      <a:lnTo>
                        <a:pt x="14" y="52"/>
                      </a:lnTo>
                      <a:lnTo>
                        <a:pt x="18" y="54"/>
                      </a:lnTo>
                      <a:lnTo>
                        <a:pt x="23" y="56"/>
                      </a:lnTo>
                      <a:lnTo>
                        <a:pt x="28" y="56"/>
                      </a:lnTo>
                      <a:lnTo>
                        <a:pt x="33" y="56"/>
                      </a:lnTo>
                      <a:lnTo>
                        <a:pt x="37" y="54"/>
                      </a:lnTo>
                      <a:lnTo>
                        <a:pt x="42" y="52"/>
                      </a:lnTo>
                      <a:lnTo>
                        <a:pt x="46" y="50"/>
                      </a:lnTo>
                      <a:lnTo>
                        <a:pt x="50" y="47"/>
                      </a:lnTo>
                      <a:lnTo>
                        <a:pt x="52" y="42"/>
                      </a:lnTo>
                      <a:lnTo>
                        <a:pt x="54" y="38"/>
                      </a:lnTo>
                      <a:lnTo>
                        <a:pt x="55"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5" name="Freeform 794"/>
                <p:cNvSpPr>
                  <a:spLocks/>
                </p:cNvSpPr>
                <p:nvPr/>
              </p:nvSpPr>
              <p:spPr bwMode="auto">
                <a:xfrm>
                  <a:off x="1536570" y="1813545"/>
                  <a:ext cx="21557" cy="20422"/>
                </a:xfrm>
                <a:custGeom>
                  <a:avLst/>
                  <a:gdLst>
                    <a:gd name="T0" fmla="*/ 56 w 56"/>
                    <a:gd name="T1" fmla="*/ 28 h 56"/>
                    <a:gd name="T2" fmla="*/ 55 w 56"/>
                    <a:gd name="T3" fmla="*/ 23 h 56"/>
                    <a:gd name="T4" fmla="*/ 54 w 56"/>
                    <a:gd name="T5" fmla="*/ 18 h 56"/>
                    <a:gd name="T6" fmla="*/ 52 w 56"/>
                    <a:gd name="T7" fmla="*/ 14 h 56"/>
                    <a:gd name="T8" fmla="*/ 50 w 56"/>
                    <a:gd name="T9" fmla="*/ 10 h 56"/>
                    <a:gd name="T10" fmla="*/ 46 w 56"/>
                    <a:gd name="T11" fmla="*/ 6 h 56"/>
                    <a:gd name="T12" fmla="*/ 42 w 56"/>
                    <a:gd name="T13" fmla="*/ 4 h 56"/>
                    <a:gd name="T14" fmla="*/ 37 w 56"/>
                    <a:gd name="T15" fmla="*/ 2 h 56"/>
                    <a:gd name="T16" fmla="*/ 33 w 56"/>
                    <a:gd name="T17" fmla="*/ 0 h 56"/>
                    <a:gd name="T18" fmla="*/ 28 w 56"/>
                    <a:gd name="T19" fmla="*/ 0 h 56"/>
                    <a:gd name="T20" fmla="*/ 23 w 56"/>
                    <a:gd name="T21" fmla="*/ 0 h 56"/>
                    <a:gd name="T22" fmla="*/ 18 w 56"/>
                    <a:gd name="T23" fmla="*/ 2 h 56"/>
                    <a:gd name="T24" fmla="*/ 14 w 56"/>
                    <a:gd name="T25" fmla="*/ 4 h 56"/>
                    <a:gd name="T26" fmla="*/ 10 w 56"/>
                    <a:gd name="T27" fmla="*/ 6 h 56"/>
                    <a:gd name="T28" fmla="*/ 6 w 56"/>
                    <a:gd name="T29" fmla="*/ 10 h 56"/>
                    <a:gd name="T30" fmla="*/ 3 w 56"/>
                    <a:gd name="T31" fmla="*/ 14 h 56"/>
                    <a:gd name="T32" fmla="*/ 1 w 56"/>
                    <a:gd name="T33" fmla="*/ 18 h 56"/>
                    <a:gd name="T34" fmla="*/ 0 w 56"/>
                    <a:gd name="T35" fmla="*/ 23 h 56"/>
                    <a:gd name="T36" fmla="*/ 0 w 56"/>
                    <a:gd name="T37" fmla="*/ 28 h 56"/>
                    <a:gd name="T38" fmla="*/ 0 w 56"/>
                    <a:gd name="T39" fmla="*/ 33 h 56"/>
                    <a:gd name="T40" fmla="*/ 1 w 56"/>
                    <a:gd name="T41" fmla="*/ 38 h 56"/>
                    <a:gd name="T42" fmla="*/ 3 w 56"/>
                    <a:gd name="T43" fmla="*/ 42 h 56"/>
                    <a:gd name="T44" fmla="*/ 6 w 56"/>
                    <a:gd name="T45" fmla="*/ 47 h 56"/>
                    <a:gd name="T46" fmla="*/ 10 w 56"/>
                    <a:gd name="T47" fmla="*/ 50 h 56"/>
                    <a:gd name="T48" fmla="*/ 14 w 56"/>
                    <a:gd name="T49" fmla="*/ 52 h 56"/>
                    <a:gd name="T50" fmla="*/ 18 w 56"/>
                    <a:gd name="T51" fmla="*/ 54 h 56"/>
                    <a:gd name="T52" fmla="*/ 23 w 56"/>
                    <a:gd name="T53" fmla="*/ 56 h 56"/>
                    <a:gd name="T54" fmla="*/ 28 w 56"/>
                    <a:gd name="T55" fmla="*/ 56 h 56"/>
                    <a:gd name="T56" fmla="*/ 33 w 56"/>
                    <a:gd name="T57" fmla="*/ 56 h 56"/>
                    <a:gd name="T58" fmla="*/ 37 w 56"/>
                    <a:gd name="T59" fmla="*/ 54 h 56"/>
                    <a:gd name="T60" fmla="*/ 42 w 56"/>
                    <a:gd name="T61" fmla="*/ 52 h 56"/>
                    <a:gd name="T62" fmla="*/ 46 w 56"/>
                    <a:gd name="T63" fmla="*/ 50 h 56"/>
                    <a:gd name="T64" fmla="*/ 50 w 56"/>
                    <a:gd name="T65" fmla="*/ 47 h 56"/>
                    <a:gd name="T66" fmla="*/ 52 w 56"/>
                    <a:gd name="T67" fmla="*/ 42 h 56"/>
                    <a:gd name="T68" fmla="*/ 54 w 56"/>
                    <a:gd name="T69" fmla="*/ 38 h 56"/>
                    <a:gd name="T70" fmla="*/ 55 w 56"/>
                    <a:gd name="T71" fmla="*/ 33 h 56"/>
                    <a:gd name="T72" fmla="*/ 56 w 56"/>
                    <a:gd name="T73" fmla="*/ 28 h 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56"/>
                    <a:gd name="T112" fmla="*/ 0 h 56"/>
                    <a:gd name="T113" fmla="*/ 56 w 56"/>
                    <a:gd name="T114" fmla="*/ 56 h 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56" h="56">
                      <a:moveTo>
                        <a:pt x="56" y="28"/>
                      </a:moveTo>
                      <a:lnTo>
                        <a:pt x="55" y="23"/>
                      </a:lnTo>
                      <a:lnTo>
                        <a:pt x="54" y="18"/>
                      </a:lnTo>
                      <a:lnTo>
                        <a:pt x="52" y="14"/>
                      </a:lnTo>
                      <a:lnTo>
                        <a:pt x="50" y="10"/>
                      </a:lnTo>
                      <a:lnTo>
                        <a:pt x="46" y="6"/>
                      </a:lnTo>
                      <a:lnTo>
                        <a:pt x="42" y="4"/>
                      </a:lnTo>
                      <a:lnTo>
                        <a:pt x="37" y="2"/>
                      </a:lnTo>
                      <a:lnTo>
                        <a:pt x="33" y="0"/>
                      </a:lnTo>
                      <a:lnTo>
                        <a:pt x="28" y="0"/>
                      </a:lnTo>
                      <a:lnTo>
                        <a:pt x="23" y="0"/>
                      </a:lnTo>
                      <a:lnTo>
                        <a:pt x="18" y="2"/>
                      </a:lnTo>
                      <a:lnTo>
                        <a:pt x="14" y="4"/>
                      </a:lnTo>
                      <a:lnTo>
                        <a:pt x="10" y="6"/>
                      </a:lnTo>
                      <a:lnTo>
                        <a:pt x="6" y="10"/>
                      </a:lnTo>
                      <a:lnTo>
                        <a:pt x="3" y="14"/>
                      </a:lnTo>
                      <a:lnTo>
                        <a:pt x="1" y="18"/>
                      </a:lnTo>
                      <a:lnTo>
                        <a:pt x="0" y="23"/>
                      </a:lnTo>
                      <a:lnTo>
                        <a:pt x="0" y="28"/>
                      </a:lnTo>
                      <a:lnTo>
                        <a:pt x="0" y="33"/>
                      </a:lnTo>
                      <a:lnTo>
                        <a:pt x="1" y="38"/>
                      </a:lnTo>
                      <a:lnTo>
                        <a:pt x="3" y="42"/>
                      </a:lnTo>
                      <a:lnTo>
                        <a:pt x="6" y="47"/>
                      </a:lnTo>
                      <a:lnTo>
                        <a:pt x="10" y="50"/>
                      </a:lnTo>
                      <a:lnTo>
                        <a:pt x="14" y="52"/>
                      </a:lnTo>
                      <a:lnTo>
                        <a:pt x="18" y="54"/>
                      </a:lnTo>
                      <a:lnTo>
                        <a:pt x="23" y="56"/>
                      </a:lnTo>
                      <a:lnTo>
                        <a:pt x="28" y="56"/>
                      </a:lnTo>
                      <a:lnTo>
                        <a:pt x="33" y="56"/>
                      </a:lnTo>
                      <a:lnTo>
                        <a:pt x="37" y="54"/>
                      </a:lnTo>
                      <a:lnTo>
                        <a:pt x="42" y="52"/>
                      </a:lnTo>
                      <a:lnTo>
                        <a:pt x="46" y="50"/>
                      </a:lnTo>
                      <a:lnTo>
                        <a:pt x="50" y="47"/>
                      </a:lnTo>
                      <a:lnTo>
                        <a:pt x="52" y="42"/>
                      </a:lnTo>
                      <a:lnTo>
                        <a:pt x="54" y="38"/>
                      </a:lnTo>
                      <a:lnTo>
                        <a:pt x="55" y="33"/>
                      </a:lnTo>
                      <a:lnTo>
                        <a:pt x="56" y="28"/>
                      </a:lnTo>
                      <a:close/>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6" name="Freeform 795"/>
                <p:cNvSpPr>
                  <a:spLocks/>
                </p:cNvSpPr>
                <p:nvPr/>
              </p:nvSpPr>
              <p:spPr bwMode="auto">
                <a:xfrm>
                  <a:off x="1538839" y="1760221"/>
                  <a:ext cx="17018" cy="3404"/>
                </a:xfrm>
                <a:custGeom>
                  <a:avLst/>
                  <a:gdLst>
                    <a:gd name="T0" fmla="*/ 0 w 44"/>
                    <a:gd name="T1" fmla="*/ 0 h 10"/>
                    <a:gd name="T2" fmla="*/ 4 w 44"/>
                    <a:gd name="T3" fmla="*/ 3 h 10"/>
                    <a:gd name="T4" fmla="*/ 8 w 44"/>
                    <a:gd name="T5" fmla="*/ 7 h 10"/>
                    <a:gd name="T6" fmla="*/ 12 w 44"/>
                    <a:gd name="T7" fmla="*/ 9 h 10"/>
                    <a:gd name="T8" fmla="*/ 17 w 44"/>
                    <a:gd name="T9" fmla="*/ 10 h 10"/>
                    <a:gd name="T10" fmla="*/ 22 w 44"/>
                    <a:gd name="T11" fmla="*/ 10 h 10"/>
                    <a:gd name="T12" fmla="*/ 27 w 44"/>
                    <a:gd name="T13" fmla="*/ 10 h 10"/>
                    <a:gd name="T14" fmla="*/ 31 w 44"/>
                    <a:gd name="T15" fmla="*/ 9 h 10"/>
                    <a:gd name="T16" fmla="*/ 36 w 44"/>
                    <a:gd name="T17" fmla="*/ 7 h 10"/>
                    <a:gd name="T18" fmla="*/ 40 w 44"/>
                    <a:gd name="T19" fmla="*/ 3 h 10"/>
                    <a:gd name="T20" fmla="*/ 44 w 44"/>
                    <a:gd name="T21" fmla="*/ 0 h 1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44"/>
                    <a:gd name="T34" fmla="*/ 0 h 10"/>
                    <a:gd name="T35" fmla="*/ 44 w 44"/>
                    <a:gd name="T36" fmla="*/ 10 h 1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44" h="10">
                      <a:moveTo>
                        <a:pt x="0" y="0"/>
                      </a:moveTo>
                      <a:lnTo>
                        <a:pt x="4" y="3"/>
                      </a:lnTo>
                      <a:lnTo>
                        <a:pt x="8" y="7"/>
                      </a:lnTo>
                      <a:lnTo>
                        <a:pt x="12" y="9"/>
                      </a:lnTo>
                      <a:lnTo>
                        <a:pt x="17" y="10"/>
                      </a:lnTo>
                      <a:lnTo>
                        <a:pt x="22" y="10"/>
                      </a:lnTo>
                      <a:lnTo>
                        <a:pt x="27" y="10"/>
                      </a:lnTo>
                      <a:lnTo>
                        <a:pt x="31" y="9"/>
                      </a:lnTo>
                      <a:lnTo>
                        <a:pt x="36" y="7"/>
                      </a:lnTo>
                      <a:lnTo>
                        <a:pt x="40" y="3"/>
                      </a:lnTo>
                      <a:lnTo>
                        <a:pt x="44" y="0"/>
                      </a:lnTo>
                    </a:path>
                  </a:pathLst>
                </a:custGeom>
                <a:noFill/>
                <a:ln w="6350">
                  <a:solidFill>
                    <a:schemeClr val="tx1"/>
                  </a:solidFill>
                  <a:prstDash val="solid"/>
                  <a:round/>
                  <a:headEnd/>
                  <a:tailEnd/>
                </a:ln>
              </p:spPr>
              <p:txBody>
                <a:bodyPr/>
                <a:lstStyle/>
                <a:p>
                  <a:endParaRPr lang="ja-JP" altLang="en-US">
                    <a:solidFill>
                      <a:srgbClr val="000000"/>
                    </a:solidFill>
                  </a:endParaRPr>
                </a:p>
              </p:txBody>
            </p:sp>
            <p:sp>
              <p:nvSpPr>
                <p:cNvPr id="817" name="Line 796"/>
                <p:cNvSpPr>
                  <a:spLocks noChangeShapeType="1"/>
                </p:cNvSpPr>
                <p:nvPr/>
              </p:nvSpPr>
              <p:spPr bwMode="auto">
                <a:xfrm flipV="1">
                  <a:off x="1596133" y="3725247"/>
                  <a:ext cx="0" cy="21559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18" name="Line 797"/>
                <p:cNvSpPr>
                  <a:spLocks noChangeShapeType="1"/>
                </p:cNvSpPr>
                <p:nvPr/>
              </p:nvSpPr>
              <p:spPr bwMode="auto">
                <a:xfrm flipV="1">
                  <a:off x="1805455" y="3723015"/>
                  <a:ext cx="0" cy="214392"/>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19" name="Line 798"/>
                <p:cNvSpPr>
                  <a:spLocks noChangeShapeType="1"/>
                </p:cNvSpPr>
                <p:nvPr/>
              </p:nvSpPr>
              <p:spPr bwMode="auto">
                <a:xfrm>
                  <a:off x="1558126" y="3937407"/>
                  <a:ext cx="1135" cy="7147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0" name="Line 799"/>
                <p:cNvSpPr>
                  <a:spLocks noChangeShapeType="1"/>
                </p:cNvSpPr>
                <p:nvPr/>
              </p:nvSpPr>
              <p:spPr bwMode="auto">
                <a:xfrm>
                  <a:off x="1841760" y="3937407"/>
                  <a:ext cx="0" cy="7491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1" name="Line 800"/>
                <p:cNvSpPr>
                  <a:spLocks noChangeShapeType="1"/>
                </p:cNvSpPr>
                <p:nvPr/>
              </p:nvSpPr>
              <p:spPr bwMode="auto">
                <a:xfrm>
                  <a:off x="1687463" y="3955560"/>
                  <a:ext cx="1135" cy="4878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2" name="Line 801"/>
                <p:cNvSpPr>
                  <a:spLocks noChangeShapeType="1"/>
                </p:cNvSpPr>
                <p:nvPr/>
              </p:nvSpPr>
              <p:spPr bwMode="auto">
                <a:xfrm>
                  <a:off x="1712423" y="3955560"/>
                  <a:ext cx="0" cy="49956"/>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3" name="Line 802"/>
                <p:cNvSpPr>
                  <a:spLocks noChangeShapeType="1"/>
                </p:cNvSpPr>
                <p:nvPr/>
              </p:nvSpPr>
              <p:spPr bwMode="auto">
                <a:xfrm flipV="1">
                  <a:off x="1594431" y="3972577"/>
                  <a:ext cx="0" cy="737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4" name="Line 803"/>
                <p:cNvSpPr>
                  <a:spLocks noChangeShapeType="1"/>
                </p:cNvSpPr>
                <p:nvPr/>
              </p:nvSpPr>
              <p:spPr bwMode="auto">
                <a:xfrm>
                  <a:off x="1628467" y="3972578"/>
                  <a:ext cx="0" cy="7207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5" name="Line 804"/>
                <p:cNvSpPr>
                  <a:spLocks noChangeShapeType="1"/>
                </p:cNvSpPr>
                <p:nvPr/>
              </p:nvSpPr>
              <p:spPr bwMode="auto">
                <a:xfrm flipV="1">
                  <a:off x="1771419" y="3972577"/>
                  <a:ext cx="0" cy="737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6" name="Line 805"/>
                <p:cNvSpPr>
                  <a:spLocks noChangeShapeType="1"/>
                </p:cNvSpPr>
                <p:nvPr/>
              </p:nvSpPr>
              <p:spPr bwMode="auto">
                <a:xfrm>
                  <a:off x="1805455" y="3972578"/>
                  <a:ext cx="0" cy="73781"/>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7" name="Line 808"/>
                <p:cNvSpPr>
                  <a:spLocks noChangeShapeType="1"/>
                </p:cNvSpPr>
                <p:nvPr/>
              </p:nvSpPr>
              <p:spPr bwMode="auto">
                <a:xfrm flipH="1">
                  <a:off x="1522955" y="4045189"/>
                  <a:ext cx="17011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8" name="Line 809"/>
                <p:cNvSpPr>
                  <a:spLocks noChangeShapeType="1"/>
                </p:cNvSpPr>
                <p:nvPr/>
              </p:nvSpPr>
              <p:spPr bwMode="auto">
                <a:xfrm flipH="1" flipV="1">
                  <a:off x="1712423" y="4004345"/>
                  <a:ext cx="22691" cy="397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29" name="Line 810"/>
                <p:cNvSpPr>
                  <a:spLocks noChangeShapeType="1"/>
                </p:cNvSpPr>
                <p:nvPr/>
              </p:nvSpPr>
              <p:spPr bwMode="auto">
                <a:xfrm flipH="1">
                  <a:off x="1823606" y="4027036"/>
                  <a:ext cx="5672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0" name="Line 811"/>
                <p:cNvSpPr>
                  <a:spLocks noChangeShapeType="1"/>
                </p:cNvSpPr>
                <p:nvPr/>
              </p:nvSpPr>
              <p:spPr bwMode="auto">
                <a:xfrm flipH="1">
                  <a:off x="1823607" y="4008883"/>
                  <a:ext cx="18153"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1" name="Line 812"/>
                <p:cNvSpPr>
                  <a:spLocks noChangeShapeType="1"/>
                </p:cNvSpPr>
                <p:nvPr/>
              </p:nvSpPr>
              <p:spPr bwMode="auto">
                <a:xfrm>
                  <a:off x="1876931" y="4025901"/>
                  <a:ext cx="1135"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2" name="Line 813"/>
                <p:cNvSpPr>
                  <a:spLocks noChangeShapeType="1"/>
                </p:cNvSpPr>
                <p:nvPr/>
              </p:nvSpPr>
              <p:spPr bwMode="auto">
                <a:xfrm>
                  <a:off x="1823607" y="4008883"/>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3" name="Line 814"/>
                <p:cNvSpPr>
                  <a:spLocks noChangeShapeType="1"/>
                </p:cNvSpPr>
                <p:nvPr/>
              </p:nvSpPr>
              <p:spPr bwMode="auto">
                <a:xfrm flipV="1">
                  <a:off x="1664772" y="4004345"/>
                  <a:ext cx="22691" cy="397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4" name="Line 816"/>
                <p:cNvSpPr>
                  <a:spLocks noChangeShapeType="1"/>
                </p:cNvSpPr>
                <p:nvPr/>
              </p:nvSpPr>
              <p:spPr bwMode="auto">
                <a:xfrm>
                  <a:off x="1576278" y="4008883"/>
                  <a:ext cx="1135" cy="17018"/>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5" name="Line 817"/>
                <p:cNvSpPr>
                  <a:spLocks noChangeShapeType="1"/>
                </p:cNvSpPr>
                <p:nvPr/>
              </p:nvSpPr>
              <p:spPr bwMode="auto">
                <a:xfrm flipV="1">
                  <a:off x="1522955" y="4025901"/>
                  <a:ext cx="1135"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6" name="Line 818"/>
                <p:cNvSpPr>
                  <a:spLocks noChangeShapeType="1"/>
                </p:cNvSpPr>
                <p:nvPr/>
              </p:nvSpPr>
              <p:spPr bwMode="auto">
                <a:xfrm>
                  <a:off x="1522955" y="4025901"/>
                  <a:ext cx="5786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7" name="Line 819"/>
                <p:cNvSpPr>
                  <a:spLocks noChangeShapeType="1"/>
                </p:cNvSpPr>
                <p:nvPr/>
              </p:nvSpPr>
              <p:spPr bwMode="auto">
                <a:xfrm>
                  <a:off x="1558126" y="4008883"/>
                  <a:ext cx="2269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8" name="Line 821"/>
                <p:cNvSpPr>
                  <a:spLocks noChangeShapeType="1"/>
                </p:cNvSpPr>
                <p:nvPr/>
              </p:nvSpPr>
              <p:spPr bwMode="auto">
                <a:xfrm>
                  <a:off x="1655696" y="3955561"/>
                  <a:ext cx="34992"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39" name="Line 822"/>
                <p:cNvSpPr>
                  <a:spLocks noChangeShapeType="1"/>
                </p:cNvSpPr>
                <p:nvPr/>
              </p:nvSpPr>
              <p:spPr bwMode="auto">
                <a:xfrm flipV="1">
                  <a:off x="1744190" y="3850650"/>
                  <a:ext cx="0" cy="104909"/>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0" name="Line 823"/>
                <p:cNvSpPr>
                  <a:spLocks noChangeShapeType="1"/>
                </p:cNvSpPr>
                <p:nvPr/>
              </p:nvSpPr>
              <p:spPr bwMode="auto">
                <a:xfrm>
                  <a:off x="1803752" y="3938542"/>
                  <a:ext cx="38007"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1" name="Line 824"/>
                <p:cNvSpPr>
                  <a:spLocks noChangeShapeType="1"/>
                </p:cNvSpPr>
                <p:nvPr/>
              </p:nvSpPr>
              <p:spPr bwMode="auto">
                <a:xfrm>
                  <a:off x="1770284" y="3972578"/>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2" name="Line 825"/>
                <p:cNvSpPr>
                  <a:spLocks noChangeShapeType="1"/>
                </p:cNvSpPr>
                <p:nvPr/>
              </p:nvSpPr>
              <p:spPr bwMode="auto">
                <a:xfrm>
                  <a:off x="1656831" y="3847247"/>
                  <a:ext cx="0" cy="10831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3" name="Line 826"/>
                <p:cNvSpPr>
                  <a:spLocks noChangeShapeType="1"/>
                </p:cNvSpPr>
                <p:nvPr/>
              </p:nvSpPr>
              <p:spPr bwMode="auto">
                <a:xfrm>
                  <a:off x="1593297" y="3972578"/>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4" name="Line 827"/>
                <p:cNvSpPr>
                  <a:spLocks noChangeShapeType="1"/>
                </p:cNvSpPr>
                <p:nvPr/>
              </p:nvSpPr>
              <p:spPr bwMode="auto">
                <a:xfrm flipH="1">
                  <a:off x="1558125" y="3938542"/>
                  <a:ext cx="39710"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5" name="Line 828"/>
                <p:cNvSpPr>
                  <a:spLocks noChangeShapeType="1"/>
                </p:cNvSpPr>
                <p:nvPr/>
              </p:nvSpPr>
              <p:spPr bwMode="auto">
                <a:xfrm>
                  <a:off x="1611449" y="3707095"/>
                  <a:ext cx="35171" cy="1135"/>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6" name="Line 829"/>
                <p:cNvSpPr>
                  <a:spLocks noChangeShapeType="1"/>
                </p:cNvSpPr>
                <p:nvPr/>
              </p:nvSpPr>
              <p:spPr bwMode="auto">
                <a:xfrm>
                  <a:off x="1788437" y="3707095"/>
                  <a:ext cx="17018"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7" name="Line 830"/>
                <p:cNvSpPr>
                  <a:spLocks noChangeShapeType="1"/>
                </p:cNvSpPr>
                <p:nvPr/>
              </p:nvSpPr>
              <p:spPr bwMode="auto">
                <a:xfrm flipV="1">
                  <a:off x="1593297" y="3707095"/>
                  <a:ext cx="18153" cy="18153"/>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848" name="Line 831"/>
                <p:cNvSpPr>
                  <a:spLocks noChangeShapeType="1"/>
                </p:cNvSpPr>
                <p:nvPr/>
              </p:nvSpPr>
              <p:spPr bwMode="auto">
                <a:xfrm>
                  <a:off x="1399290" y="1723916"/>
                  <a:ext cx="603574" cy="0"/>
                </a:xfrm>
                <a:prstGeom prst="line">
                  <a:avLst/>
                </a:prstGeom>
                <a:noFill/>
                <a:ln w="6350">
                  <a:solidFill>
                    <a:schemeClr val="tx1"/>
                  </a:solidFill>
                  <a:round/>
                  <a:headEnd/>
                  <a:tailEnd/>
                </a:ln>
              </p:spPr>
              <p:txBody>
                <a:bodyPr/>
                <a:lstStyle/>
                <a:p>
                  <a:endParaRPr lang="ja-JP" altLang="en-US">
                    <a:solidFill>
                      <a:srgbClr val="000000"/>
                    </a:solidFill>
                  </a:endParaRPr>
                </a:p>
              </p:txBody>
            </p:sp>
          </p:grpSp>
          <p:sp>
            <p:nvSpPr>
              <p:cNvPr id="483" name="Line 681"/>
              <p:cNvSpPr>
                <a:spLocks noChangeShapeType="1"/>
              </p:cNvSpPr>
              <p:nvPr/>
            </p:nvSpPr>
            <p:spPr bwMode="auto">
              <a:xfrm>
                <a:off x="1824037" y="3765611"/>
                <a:ext cx="3526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84" name="Line 821"/>
              <p:cNvSpPr>
                <a:spLocks noChangeShapeType="1"/>
              </p:cNvSpPr>
              <p:nvPr/>
            </p:nvSpPr>
            <p:spPr bwMode="auto">
              <a:xfrm>
                <a:off x="1824037" y="3837138"/>
                <a:ext cx="24201"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85" name="Line 808"/>
              <p:cNvSpPr>
                <a:spLocks noChangeShapeType="1"/>
              </p:cNvSpPr>
              <p:nvPr/>
            </p:nvSpPr>
            <p:spPr bwMode="auto">
              <a:xfrm flipH="1">
                <a:off x="1824501" y="3900797"/>
                <a:ext cx="117654" cy="0"/>
              </a:xfrm>
              <a:prstGeom prst="line">
                <a:avLst/>
              </a:prstGeom>
              <a:noFill/>
              <a:ln w="6350">
                <a:solidFill>
                  <a:schemeClr val="tx1"/>
                </a:solidFill>
                <a:round/>
                <a:headEnd/>
                <a:tailEnd/>
              </a:ln>
            </p:spPr>
            <p:txBody>
              <a:bodyPr/>
              <a:lstStyle/>
              <a:p>
                <a:endParaRPr lang="ja-JP" altLang="en-US">
                  <a:solidFill>
                    <a:srgbClr val="000000"/>
                  </a:solidFill>
                </a:endParaRPr>
              </a:p>
            </p:txBody>
          </p:sp>
          <p:sp>
            <p:nvSpPr>
              <p:cNvPr id="486" name="Line 750"/>
              <p:cNvSpPr>
                <a:spLocks noChangeShapeType="1"/>
              </p:cNvSpPr>
              <p:nvPr/>
            </p:nvSpPr>
            <p:spPr bwMode="auto">
              <a:xfrm flipH="1">
                <a:off x="1824649" y="3962400"/>
                <a:ext cx="313821" cy="0"/>
              </a:xfrm>
              <a:prstGeom prst="line">
                <a:avLst/>
              </a:prstGeom>
              <a:noFill/>
              <a:ln w="6350">
                <a:solidFill>
                  <a:schemeClr val="tx1"/>
                </a:solidFill>
                <a:round/>
                <a:headEnd/>
                <a:tailEnd/>
              </a:ln>
            </p:spPr>
            <p:txBody>
              <a:bodyPr/>
              <a:lstStyle/>
              <a:p>
                <a:endParaRPr lang="ja-JP" altLang="en-US">
                  <a:solidFill>
                    <a:srgbClr val="000000"/>
                  </a:solidFill>
                </a:endParaRPr>
              </a:p>
            </p:txBody>
          </p:sp>
        </p:grpSp>
        <p:cxnSp>
          <p:nvCxnSpPr>
            <p:cNvPr id="850" name="直線コネクタ 849"/>
            <p:cNvCxnSpPr/>
            <p:nvPr/>
          </p:nvCxnSpPr>
          <p:spPr>
            <a:xfrm>
              <a:off x="3733800" y="2166670"/>
              <a:ext cx="304800" cy="76200"/>
            </a:xfrm>
            <a:prstGeom prst="line">
              <a:avLst/>
            </a:prstGeom>
            <a:ln w="63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53" name="フローチャート : 論理積ゲート 141"/>
            <p:cNvSpPr/>
            <p:nvPr/>
          </p:nvSpPr>
          <p:spPr>
            <a:xfrm rot="5400000">
              <a:off x="1644540" y="4200912"/>
              <a:ext cx="301756" cy="216089"/>
            </a:xfrm>
            <a:prstGeom prst="flowChartDelay">
              <a:avLst/>
            </a:prstGeom>
            <a:no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sz="1050">
                <a:solidFill>
                  <a:srgbClr val="FFFFFF"/>
                </a:solidFill>
              </a:endParaRPr>
            </a:p>
          </p:txBody>
        </p:sp>
        <p:cxnSp>
          <p:nvCxnSpPr>
            <p:cNvPr id="856" name="直線コネクタ 855"/>
            <p:cNvCxnSpPr/>
            <p:nvPr/>
          </p:nvCxnSpPr>
          <p:spPr>
            <a:xfrm>
              <a:off x="1219200" y="2133600"/>
              <a:ext cx="457200" cy="76200"/>
            </a:xfrm>
            <a:prstGeom prst="line">
              <a:avLst/>
            </a:prstGeom>
            <a:ln w="6350">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grpSp>
        <p:nvGrpSpPr>
          <p:cNvPr id="852" name="Group 851"/>
          <p:cNvGrpSpPr/>
          <p:nvPr/>
        </p:nvGrpSpPr>
        <p:grpSpPr>
          <a:xfrm>
            <a:off x="1447800" y="1664491"/>
            <a:ext cx="5883920" cy="1993109"/>
            <a:chOff x="2548880" y="3962401"/>
            <a:chExt cx="5883920" cy="1993109"/>
          </a:xfrm>
        </p:grpSpPr>
        <p:pic>
          <p:nvPicPr>
            <p:cNvPr id="854" name="Picture 853"/>
            <p:cNvPicPr>
              <a:picLocks noChangeAspect="1"/>
            </p:cNvPicPr>
            <p:nvPr/>
          </p:nvPicPr>
          <p:blipFill>
            <a:blip r:embed="rId3"/>
            <a:stretch>
              <a:fillRect/>
            </a:stretch>
          </p:blipFill>
          <p:spPr bwMode="auto">
            <a:xfrm>
              <a:off x="4775201" y="4286253"/>
              <a:ext cx="3657599" cy="1669257"/>
            </a:xfrm>
            <a:prstGeom prst="rect">
              <a:avLst/>
            </a:prstGeom>
            <a:ln>
              <a:noFill/>
            </a:ln>
            <a:effectLst>
              <a:outerShdw blurRad="292100" dist="139700" dir="2700000" algn="tl" rotWithShape="0">
                <a:srgbClr val="333333">
                  <a:alpha val="65000"/>
                </a:srgbClr>
              </a:outerShdw>
            </a:effectLst>
          </p:spPr>
        </p:pic>
        <p:sp>
          <p:nvSpPr>
            <p:cNvPr id="855" name="TextBox 854"/>
            <p:cNvSpPr txBox="1"/>
            <p:nvPr/>
          </p:nvSpPr>
          <p:spPr bwMode="auto">
            <a:xfrm>
              <a:off x="3149667" y="4933893"/>
              <a:ext cx="1207382" cy="400110"/>
            </a:xfrm>
            <a:prstGeom prst="rect">
              <a:avLst/>
            </a:prstGeom>
            <a:noFill/>
          </p:spPr>
          <p:txBody>
            <a:bodyPr wrap="none">
              <a:spAutoFit/>
              <a:scene3d>
                <a:camera prst="orthographicFront"/>
                <a:lightRig rig="soft" dir="tl">
                  <a:rot lat="0" lon="0" rev="0"/>
                </a:lightRig>
              </a:scene3d>
              <a:sp3d contourW="25400" prstMaterial="matte">
                <a:bevelT w="25400" h="55880" prst="artDeco"/>
                <a:contourClr>
                  <a:schemeClr val="accent2">
                    <a:tint val="20000"/>
                  </a:schemeClr>
                </a:contourClr>
              </a:sp3d>
            </a:bodyPr>
            <a:lstStyle/>
            <a:p>
              <a:pPr algn="r">
                <a:defRPr/>
              </a:pPr>
              <a:r>
                <a:rPr lang="en-US" sz="2000" b="1" spc="50" dirty="0">
                  <a:ln w="11430"/>
                  <a:gradFill>
                    <a:gsLst>
                      <a:gs pos="25000">
                        <a:srgbClr val="C0504D">
                          <a:satMod val="155000"/>
                        </a:srgbClr>
                      </a:gs>
                      <a:gs pos="100000">
                        <a:srgbClr val="C0504D">
                          <a:shade val="45000"/>
                          <a:satMod val="165000"/>
                        </a:srgbClr>
                      </a:gs>
                    </a:gsLst>
                    <a:lin ang="5400000"/>
                  </a:gradFill>
                  <a:cs typeface="Arial" pitchFamily="34" charset="0"/>
                </a:rPr>
                <a:t>80 </a:t>
              </a:r>
              <a:r>
                <a:rPr lang="en-US" sz="2000" b="1" spc="50" dirty="0" smtClean="0">
                  <a:ln w="11430"/>
                  <a:gradFill>
                    <a:gsLst>
                      <a:gs pos="25000">
                        <a:srgbClr val="C0504D">
                          <a:satMod val="155000"/>
                        </a:srgbClr>
                      </a:gs>
                      <a:gs pos="100000">
                        <a:srgbClr val="C0504D">
                          <a:shade val="45000"/>
                          <a:satMod val="165000"/>
                        </a:srgbClr>
                      </a:gs>
                    </a:gsLst>
                    <a:lin ang="5400000"/>
                  </a:gradFill>
                  <a:cs typeface="Arial" pitchFamily="34" charset="0"/>
                </a:rPr>
                <a:t>µl cup</a:t>
              </a:r>
              <a:endParaRPr lang="en-US" sz="2000" b="1" spc="50" dirty="0">
                <a:ln w="11430"/>
                <a:gradFill>
                  <a:gsLst>
                    <a:gs pos="25000">
                      <a:srgbClr val="C0504D">
                        <a:satMod val="155000"/>
                      </a:srgbClr>
                    </a:gs>
                    <a:gs pos="100000">
                      <a:srgbClr val="C0504D">
                        <a:shade val="45000"/>
                        <a:satMod val="165000"/>
                      </a:srgbClr>
                    </a:gs>
                  </a:gsLst>
                  <a:lin ang="5400000"/>
                </a:gradFill>
                <a:cs typeface="Arial" pitchFamily="34" charset="0"/>
              </a:endParaRPr>
            </a:p>
          </p:txBody>
        </p:sp>
        <p:cxnSp>
          <p:nvCxnSpPr>
            <p:cNvPr id="857" name="Straight Arrow Connector 856"/>
            <p:cNvCxnSpPr/>
            <p:nvPr/>
          </p:nvCxnSpPr>
          <p:spPr bwMode="auto">
            <a:xfrm>
              <a:off x="4434660" y="5143504"/>
              <a:ext cx="1889941" cy="0"/>
            </a:xfrm>
            <a:prstGeom prst="straightConnector1">
              <a:avLst/>
            </a:prstGeom>
            <a:ln>
              <a:tailEnd type="arrow"/>
            </a:ln>
          </p:spPr>
          <p:style>
            <a:lnRef idx="3">
              <a:schemeClr val="accent2"/>
            </a:lnRef>
            <a:fillRef idx="0">
              <a:schemeClr val="accent2"/>
            </a:fillRef>
            <a:effectRef idx="2">
              <a:schemeClr val="accent2"/>
            </a:effectRef>
            <a:fontRef idx="minor">
              <a:schemeClr val="tx1"/>
            </a:fontRef>
          </p:style>
        </p:cxnSp>
        <p:sp>
          <p:nvSpPr>
            <p:cNvPr id="858" name="TextBox 10"/>
            <p:cNvSpPr txBox="1">
              <a:spLocks noChangeArrowheads="1"/>
            </p:cNvSpPr>
            <p:nvPr/>
          </p:nvSpPr>
          <p:spPr bwMode="auto">
            <a:xfrm>
              <a:off x="2548880" y="3962401"/>
              <a:ext cx="3089921" cy="646331"/>
            </a:xfrm>
            <a:prstGeom prst="rect">
              <a:avLst/>
            </a:prstGeom>
            <a:solidFill>
              <a:schemeClr val="accent2">
                <a:lumMod val="40000"/>
                <a:lumOff val="60000"/>
              </a:schemeClr>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Calibri" pitchFamily="34" charset="0"/>
                  <a:cs typeface="Arial" pitchFamily="34" charset="0"/>
                </a:defRPr>
              </a:lvl1pPr>
              <a:lvl2pPr marL="742950" indent="-285750" eaLnBrk="0" hangingPunct="0">
                <a:defRPr>
                  <a:solidFill>
                    <a:schemeClr val="tx1"/>
                  </a:solidFill>
                  <a:latin typeface="Calibri" pitchFamily="34" charset="0"/>
                  <a:cs typeface="Arial" pitchFamily="34" charset="0"/>
                </a:defRPr>
              </a:lvl2pPr>
              <a:lvl3pPr marL="1143000" indent="-228600" eaLnBrk="0" hangingPunct="0">
                <a:defRPr>
                  <a:solidFill>
                    <a:schemeClr val="tx1"/>
                  </a:solidFill>
                  <a:latin typeface="Calibri" pitchFamily="34" charset="0"/>
                  <a:cs typeface="Arial" pitchFamily="34" charset="0"/>
                </a:defRPr>
              </a:lvl3pPr>
              <a:lvl4pPr marL="1600200" indent="-228600" eaLnBrk="0" hangingPunct="0">
                <a:defRPr>
                  <a:solidFill>
                    <a:schemeClr val="tx1"/>
                  </a:solidFill>
                  <a:latin typeface="Calibri" pitchFamily="34" charset="0"/>
                  <a:cs typeface="Arial" pitchFamily="34" charset="0"/>
                </a:defRPr>
              </a:lvl4pPr>
              <a:lvl5pPr marL="2057400" indent="-228600" eaLnBrk="0" hangingPunct="0">
                <a:defRPr>
                  <a:solidFill>
                    <a:schemeClr val="tx1"/>
                  </a:solidFill>
                  <a:latin typeface="Calibri" pitchFamily="34" charset="0"/>
                  <a:cs typeface="Arial" pitchFamily="34" charset="0"/>
                </a:defRPr>
              </a:lvl5pPr>
              <a:lvl6pPr marL="2514600" indent="-228600" eaLnBrk="0" fontAlgn="base" hangingPunct="0">
                <a:spcBef>
                  <a:spcPct val="0"/>
                </a:spcBef>
                <a:spcAft>
                  <a:spcPct val="0"/>
                </a:spcAft>
                <a:defRPr>
                  <a:solidFill>
                    <a:schemeClr val="tx1"/>
                  </a:solidFill>
                  <a:latin typeface="Calibri" pitchFamily="34" charset="0"/>
                  <a:cs typeface="Arial" pitchFamily="34" charset="0"/>
                </a:defRPr>
              </a:lvl6pPr>
              <a:lvl7pPr marL="2971800" indent="-228600" eaLnBrk="0" fontAlgn="base" hangingPunct="0">
                <a:spcBef>
                  <a:spcPct val="0"/>
                </a:spcBef>
                <a:spcAft>
                  <a:spcPct val="0"/>
                </a:spcAft>
                <a:defRPr>
                  <a:solidFill>
                    <a:schemeClr val="tx1"/>
                  </a:solidFill>
                  <a:latin typeface="Calibri" pitchFamily="34" charset="0"/>
                  <a:cs typeface="Arial" pitchFamily="34" charset="0"/>
                </a:defRPr>
              </a:lvl7pPr>
              <a:lvl8pPr marL="3429000" indent="-228600" eaLnBrk="0" fontAlgn="base" hangingPunct="0">
                <a:spcBef>
                  <a:spcPct val="0"/>
                </a:spcBef>
                <a:spcAft>
                  <a:spcPct val="0"/>
                </a:spcAft>
                <a:defRPr>
                  <a:solidFill>
                    <a:schemeClr val="tx1"/>
                  </a:solidFill>
                  <a:latin typeface="Calibri" pitchFamily="34" charset="0"/>
                  <a:cs typeface="Arial" pitchFamily="34" charset="0"/>
                </a:defRPr>
              </a:lvl8pPr>
              <a:lvl9pPr marL="3886200" indent="-228600" eaLnBrk="0" fontAlgn="base" hangingPunct="0">
                <a:spcBef>
                  <a:spcPct val="0"/>
                </a:spcBef>
                <a:spcAft>
                  <a:spcPct val="0"/>
                </a:spcAft>
                <a:defRPr>
                  <a:solidFill>
                    <a:schemeClr val="tx1"/>
                  </a:solidFill>
                  <a:latin typeface="Calibri" pitchFamily="34" charset="0"/>
                  <a:cs typeface="Arial" pitchFamily="34" charset="0"/>
                </a:defRPr>
              </a:lvl9pPr>
            </a:lstStyle>
            <a:p>
              <a:pPr algn="r" eaLnBrk="1" fontAlgn="base" hangingPunct="1">
                <a:spcBef>
                  <a:spcPct val="0"/>
                </a:spcBef>
                <a:spcAft>
                  <a:spcPct val="0"/>
                </a:spcAft>
              </a:pPr>
              <a:r>
                <a:rPr lang="en-US" altLang="en-US" dirty="0" smtClean="0">
                  <a:solidFill>
                    <a:prstClr val="black"/>
                  </a:solidFill>
                </a:rPr>
                <a:t>Sample is placed directly into the sample cup (Eco-Cup)</a:t>
              </a:r>
            </a:p>
          </p:txBody>
        </p:sp>
      </p:grpSp>
      <p:sp>
        <p:nvSpPr>
          <p:cNvPr id="849" name="Text Box 142"/>
          <p:cNvSpPr txBox="1">
            <a:spLocks noChangeArrowheads="1"/>
          </p:cNvSpPr>
          <p:nvPr/>
        </p:nvSpPr>
        <p:spPr bwMode="auto">
          <a:xfrm>
            <a:off x="1143000" y="59600"/>
            <a:ext cx="6910546" cy="430887"/>
          </a:xfrm>
          <a:prstGeom prst="rect">
            <a:avLst/>
          </a:prstGeom>
          <a:solidFill>
            <a:schemeClr val="bg1"/>
          </a:solidFill>
          <a:ln w="9525">
            <a:noFill/>
            <a:miter lim="800000"/>
            <a:headEnd/>
            <a:tailEnd/>
          </a:ln>
        </p:spPr>
        <p:txBody>
          <a:bodyPr wrap="none" lIns="0" tIns="0" rIns="0" bIns="0">
            <a:spAutoFit/>
          </a:bodyPr>
          <a:lstStyle/>
          <a:p>
            <a:pPr>
              <a:spcBef>
                <a:spcPct val="50000"/>
              </a:spcBef>
            </a:pPr>
            <a:r>
              <a:rPr lang="en-US" sz="2800" b="1" dirty="0"/>
              <a:t>H</a:t>
            </a:r>
            <a:r>
              <a:rPr lang="en-US" sz="2800" b="1" dirty="0" smtClean="0"/>
              <a:t>igh </a:t>
            </a:r>
            <a:r>
              <a:rPr lang="en-US" sz="2800" b="1" dirty="0"/>
              <a:t>pressure sample </a:t>
            </a:r>
            <a:r>
              <a:rPr lang="en-US" sz="2800" b="1" dirty="0" smtClean="0"/>
              <a:t>injection of solids</a:t>
            </a:r>
            <a:endParaRPr lang="en-US" sz="2800" b="1" dirty="0"/>
          </a:p>
        </p:txBody>
      </p:sp>
      <p:sp>
        <p:nvSpPr>
          <p:cNvPr id="859"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21992092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852"/>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barn(inVertical)">
                                      <p:cBhvr>
                                        <p:cTn id="1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Rectangle 46"/>
          <p:cNvSpPr/>
          <p:nvPr/>
        </p:nvSpPr>
        <p:spPr>
          <a:xfrm>
            <a:off x="762000" y="914400"/>
            <a:ext cx="3810000" cy="5352050"/>
          </a:xfrm>
          <a:prstGeom prst="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 name="Group 18"/>
          <p:cNvGrpSpPr/>
          <p:nvPr/>
        </p:nvGrpSpPr>
        <p:grpSpPr>
          <a:xfrm>
            <a:off x="1600200" y="3943349"/>
            <a:ext cx="2856573" cy="2165825"/>
            <a:chOff x="1346834" y="4248150"/>
            <a:chExt cx="3048000" cy="1883120"/>
          </a:xfrm>
        </p:grpSpPr>
        <p:graphicFrame>
          <p:nvGraphicFramePr>
            <p:cNvPr id="5" name="グラフ 4"/>
            <p:cNvGraphicFramePr/>
            <p:nvPr>
              <p:extLst>
                <p:ext uri="{D42A27DB-BD31-4B8C-83A1-F6EECF244321}">
                  <p14:modId xmlns:p14="http://schemas.microsoft.com/office/powerpoint/2010/main" val="2959843770"/>
                </p:ext>
              </p:extLst>
            </p:nvPr>
          </p:nvGraphicFramePr>
          <p:xfrm>
            <a:off x="1346834" y="4360571"/>
            <a:ext cx="3048000" cy="1646263"/>
          </p:xfrm>
          <a:graphic>
            <a:graphicData uri="http://schemas.openxmlformats.org/drawingml/2006/chart">
              <c:chart xmlns:c="http://schemas.openxmlformats.org/drawingml/2006/chart" xmlns:r="http://schemas.openxmlformats.org/officeDocument/2006/relationships" r:id="rId2"/>
            </a:graphicData>
          </a:graphic>
        </p:graphicFrame>
        <p:sp>
          <p:nvSpPr>
            <p:cNvPr id="9" name="テキスト ボックス 8"/>
            <p:cNvSpPr txBox="1"/>
            <p:nvPr/>
          </p:nvSpPr>
          <p:spPr>
            <a:xfrm>
              <a:off x="2843294" y="4264714"/>
              <a:ext cx="773592" cy="240842"/>
            </a:xfrm>
            <a:prstGeom prst="rect">
              <a:avLst/>
            </a:prstGeom>
            <a:noFill/>
          </p:spPr>
          <p:txBody>
            <a:bodyPr wrap="none" rtlCol="0">
              <a:spAutoFit/>
            </a:bodyPr>
            <a:lstStyle/>
            <a:p>
              <a:r>
                <a:rPr kumimoji="1" lang="en-US" altLang="ja-JP" sz="1200" dirty="0" smtClean="0"/>
                <a:t>Ethylene</a:t>
              </a:r>
              <a:endParaRPr kumimoji="1" lang="ja-JP" altLang="en-US" sz="1200" dirty="0"/>
            </a:p>
          </p:txBody>
        </p:sp>
        <p:sp>
          <p:nvSpPr>
            <p:cNvPr id="13" name="テキスト ボックス 5"/>
            <p:cNvSpPr txBox="1"/>
            <p:nvPr/>
          </p:nvSpPr>
          <p:spPr>
            <a:xfrm>
              <a:off x="1346834" y="4248150"/>
              <a:ext cx="626358" cy="22746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Area %</a:t>
              </a:r>
              <a:endParaRPr kumimoji="1" lang="ja-JP" altLang="en-US" sz="1100" dirty="0"/>
            </a:p>
          </p:txBody>
        </p:sp>
        <p:sp>
          <p:nvSpPr>
            <p:cNvPr id="15" name="テキスト ボックス 5"/>
            <p:cNvSpPr txBox="1"/>
            <p:nvPr/>
          </p:nvSpPr>
          <p:spPr>
            <a:xfrm>
              <a:off x="2719865" y="5903808"/>
              <a:ext cx="508338" cy="227462"/>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MPa </a:t>
              </a:r>
            </a:p>
          </p:txBody>
        </p:sp>
      </p:grpSp>
      <p:grpSp>
        <p:nvGrpSpPr>
          <p:cNvPr id="45" name="Group 44"/>
          <p:cNvGrpSpPr/>
          <p:nvPr/>
        </p:nvGrpSpPr>
        <p:grpSpPr>
          <a:xfrm>
            <a:off x="4648200" y="3962400"/>
            <a:ext cx="3805053" cy="2133600"/>
            <a:chOff x="4648200" y="4267200"/>
            <a:chExt cx="3805053" cy="2133600"/>
          </a:xfrm>
        </p:grpSpPr>
        <p:grpSp>
          <p:nvGrpSpPr>
            <p:cNvPr id="14" name="グループ化 13"/>
            <p:cNvGrpSpPr/>
            <p:nvPr/>
          </p:nvGrpSpPr>
          <p:grpSpPr>
            <a:xfrm>
              <a:off x="4648200" y="4267200"/>
              <a:ext cx="3805053" cy="1931597"/>
              <a:chOff x="2807225" y="4420998"/>
              <a:chExt cx="4584175" cy="3122802"/>
            </a:xfrm>
          </p:grpSpPr>
          <p:graphicFrame>
            <p:nvGraphicFramePr>
              <p:cNvPr id="7" name="グラフ 6"/>
              <p:cNvGraphicFramePr/>
              <p:nvPr/>
            </p:nvGraphicFramePr>
            <p:xfrm>
              <a:off x="2819400" y="4724400"/>
              <a:ext cx="4572000" cy="2819400"/>
            </p:xfrm>
            <a:graphic>
              <a:graphicData uri="http://schemas.openxmlformats.org/drawingml/2006/chart">
                <c:chart xmlns:c="http://schemas.openxmlformats.org/drawingml/2006/chart" xmlns:r="http://schemas.openxmlformats.org/officeDocument/2006/relationships" r:id="rId3"/>
              </a:graphicData>
            </a:graphic>
          </p:graphicFrame>
          <p:sp>
            <p:nvSpPr>
              <p:cNvPr id="8" name="テキスト ボックス 5"/>
              <p:cNvSpPr txBox="1"/>
              <p:nvPr/>
            </p:nvSpPr>
            <p:spPr>
              <a:xfrm>
                <a:off x="2807225" y="4420998"/>
                <a:ext cx="707218" cy="422943"/>
              </a:xfrm>
              <a:prstGeom prst="rect">
                <a:avLst/>
              </a:prstGeom>
              <a:no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Area %</a:t>
                </a:r>
                <a:endParaRPr kumimoji="1" lang="ja-JP" altLang="en-US" sz="1100" dirty="0"/>
              </a:p>
            </p:txBody>
          </p:sp>
          <p:sp>
            <p:nvSpPr>
              <p:cNvPr id="10" name="テキスト ボックス 9"/>
              <p:cNvSpPr txBox="1"/>
              <p:nvPr/>
            </p:nvSpPr>
            <p:spPr>
              <a:xfrm>
                <a:off x="4419600" y="4862828"/>
                <a:ext cx="1126295" cy="410505"/>
              </a:xfrm>
              <a:prstGeom prst="rect">
                <a:avLst/>
              </a:prstGeom>
              <a:noFill/>
            </p:spPr>
            <p:txBody>
              <a:bodyPr wrap="none" rtlCol="0">
                <a:spAutoFit/>
              </a:bodyPr>
              <a:lstStyle/>
              <a:p>
                <a:r>
                  <a:rPr kumimoji="1" lang="en-US" altLang="ja-JP" sz="1050" dirty="0" smtClean="0"/>
                  <a:t>Acetaldehyde</a:t>
                </a:r>
                <a:endParaRPr kumimoji="1" lang="ja-JP" altLang="en-US" sz="1050" dirty="0"/>
              </a:p>
            </p:txBody>
          </p:sp>
          <p:sp>
            <p:nvSpPr>
              <p:cNvPr id="11" name="テキスト ボックス 10"/>
              <p:cNvSpPr txBox="1"/>
              <p:nvPr/>
            </p:nvSpPr>
            <p:spPr>
              <a:xfrm>
                <a:off x="5638801" y="5867399"/>
                <a:ext cx="724599" cy="410505"/>
              </a:xfrm>
              <a:prstGeom prst="rect">
                <a:avLst/>
              </a:prstGeom>
              <a:noFill/>
            </p:spPr>
            <p:txBody>
              <a:bodyPr wrap="none" rtlCol="0">
                <a:spAutoFit/>
              </a:bodyPr>
              <a:lstStyle/>
              <a:p>
                <a:r>
                  <a:rPr kumimoji="1" lang="en-US" altLang="ja-JP" sz="1050" dirty="0" smtClean="0"/>
                  <a:t>Ethanol</a:t>
                </a:r>
                <a:endParaRPr kumimoji="1" lang="ja-JP" altLang="en-US" sz="1050" dirty="0"/>
              </a:p>
            </p:txBody>
          </p:sp>
          <p:sp>
            <p:nvSpPr>
              <p:cNvPr id="12" name="テキスト ボックス 11"/>
              <p:cNvSpPr txBox="1"/>
              <p:nvPr/>
            </p:nvSpPr>
            <p:spPr>
              <a:xfrm>
                <a:off x="5252060" y="6787418"/>
                <a:ext cx="1047116" cy="410505"/>
              </a:xfrm>
              <a:prstGeom prst="rect">
                <a:avLst/>
              </a:prstGeom>
              <a:noFill/>
            </p:spPr>
            <p:txBody>
              <a:bodyPr wrap="none" rtlCol="0">
                <a:spAutoFit/>
              </a:bodyPr>
              <a:lstStyle/>
              <a:p>
                <a:r>
                  <a:rPr kumimoji="1" lang="en-US" altLang="ja-JP" sz="1050" dirty="0" smtClean="0"/>
                  <a:t>Diethylether</a:t>
                </a:r>
                <a:endParaRPr kumimoji="1" lang="ja-JP" altLang="en-US" sz="1050" dirty="0"/>
              </a:p>
            </p:txBody>
          </p:sp>
        </p:grpSp>
        <p:sp>
          <p:nvSpPr>
            <p:cNvPr id="16" name="テキスト ボックス 5"/>
            <p:cNvSpPr txBox="1"/>
            <p:nvPr/>
          </p:nvSpPr>
          <p:spPr>
            <a:xfrm>
              <a:off x="5938655" y="6139190"/>
              <a:ext cx="526835" cy="261610"/>
            </a:xfrm>
            <a:prstGeom prst="rect">
              <a:avLst/>
            </a:prstGeom>
            <a:noFill/>
          </p:spPr>
          <p:style>
            <a:lnRef idx="0">
              <a:scrgbClr r="0" g="0" b="0"/>
            </a:lnRef>
            <a:fillRef idx="0">
              <a:scrgbClr r="0" g="0" b="0"/>
            </a:fillRef>
            <a:effectRef idx="0">
              <a:scrgbClr r="0" g="0" b="0"/>
            </a:effectRef>
            <a:fontRef idx="minor">
              <a:schemeClr val="tx1"/>
            </a:fontRef>
          </p:style>
          <p:txBody>
            <a:bodyPr wrap="squar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MPa </a:t>
              </a:r>
            </a:p>
          </p:txBody>
        </p:sp>
      </p:grpSp>
      <p:sp>
        <p:nvSpPr>
          <p:cNvPr id="28" name="正方形/長方形 27"/>
          <p:cNvSpPr/>
          <p:nvPr/>
        </p:nvSpPr>
        <p:spPr bwMode="auto">
          <a:xfrm>
            <a:off x="1203567" y="3943350"/>
            <a:ext cx="7010400" cy="2152650"/>
          </a:xfrm>
          <a:prstGeom prst="rect">
            <a:avLst/>
          </a:prstGeom>
          <a:noFill/>
          <a:ln w="6350">
            <a:solidFill>
              <a:srgbClr val="B2B2B2"/>
            </a:solidFill>
            <a:round/>
            <a:headEnd/>
            <a:tailEnd/>
          </a:ln>
        </p:spPr>
        <p:txBody>
          <a:bodyPr rtlCol="0" anchor="ctr"/>
          <a:lstStyle/>
          <a:p>
            <a:pPr algn="ctr"/>
            <a:endParaRPr kumimoji="1" lang="ja-JP" altLang="en-US" sz="700"/>
          </a:p>
        </p:txBody>
      </p:sp>
      <p:grpSp>
        <p:nvGrpSpPr>
          <p:cNvPr id="46" name="Group 45"/>
          <p:cNvGrpSpPr/>
          <p:nvPr/>
        </p:nvGrpSpPr>
        <p:grpSpPr>
          <a:xfrm>
            <a:off x="914400" y="1191772"/>
            <a:ext cx="7315200" cy="2313433"/>
            <a:chOff x="914400" y="1295400"/>
            <a:chExt cx="7315200" cy="2313433"/>
          </a:xfrm>
          <a:noFill/>
        </p:grpSpPr>
        <p:sp>
          <p:nvSpPr>
            <p:cNvPr id="22" name="テキスト ボックス 21"/>
            <p:cNvSpPr txBox="1"/>
            <p:nvPr/>
          </p:nvSpPr>
          <p:spPr>
            <a:xfrm>
              <a:off x="6636840" y="2843150"/>
              <a:ext cx="1211305" cy="253916"/>
            </a:xfrm>
            <a:prstGeom prst="rect">
              <a:avLst/>
            </a:prstGeom>
            <a:grpFill/>
          </p:spPr>
          <p:txBody>
            <a:bodyPr wrap="square" rtlCol="0">
              <a:spAutoFit/>
            </a:bodyPr>
            <a:lstStyle/>
            <a:p>
              <a:r>
                <a:rPr kumimoji="1" lang="en-US" altLang="ja-JP" sz="1050" dirty="0" smtClean="0"/>
                <a:t>Diethylether</a:t>
              </a:r>
              <a:endParaRPr kumimoji="1" lang="ja-JP" altLang="en-US" sz="1050" dirty="0"/>
            </a:p>
          </p:txBody>
        </p:sp>
        <p:sp>
          <p:nvSpPr>
            <p:cNvPr id="20" name="テキスト ボックス 19"/>
            <p:cNvSpPr txBox="1"/>
            <p:nvPr/>
          </p:nvSpPr>
          <p:spPr>
            <a:xfrm>
              <a:off x="5755576" y="2026357"/>
              <a:ext cx="934871" cy="253916"/>
            </a:xfrm>
            <a:prstGeom prst="rect">
              <a:avLst/>
            </a:prstGeom>
            <a:grpFill/>
          </p:spPr>
          <p:txBody>
            <a:bodyPr wrap="none" rtlCol="0">
              <a:spAutoFit/>
            </a:bodyPr>
            <a:lstStyle/>
            <a:p>
              <a:r>
                <a:rPr kumimoji="1" lang="en-US" altLang="ja-JP" sz="1050" dirty="0" smtClean="0"/>
                <a:t>Acetaldehyde</a:t>
              </a:r>
              <a:endParaRPr kumimoji="1" lang="ja-JP" altLang="en-US" sz="1050" dirty="0"/>
            </a:p>
          </p:txBody>
        </p:sp>
        <p:sp>
          <p:nvSpPr>
            <p:cNvPr id="21" name="テキスト ボックス 20"/>
            <p:cNvSpPr txBox="1"/>
            <p:nvPr/>
          </p:nvSpPr>
          <p:spPr>
            <a:xfrm>
              <a:off x="6975899" y="2472651"/>
              <a:ext cx="601447" cy="253916"/>
            </a:xfrm>
            <a:prstGeom prst="rect">
              <a:avLst/>
            </a:prstGeom>
            <a:grpFill/>
          </p:spPr>
          <p:txBody>
            <a:bodyPr wrap="none" rtlCol="0">
              <a:spAutoFit/>
            </a:bodyPr>
            <a:lstStyle/>
            <a:p>
              <a:r>
                <a:rPr kumimoji="1" lang="en-US" altLang="ja-JP" sz="1050" dirty="0" smtClean="0"/>
                <a:t>Ethanol</a:t>
              </a:r>
              <a:endParaRPr kumimoji="1" lang="ja-JP" altLang="en-US" sz="1050" dirty="0"/>
            </a:p>
          </p:txBody>
        </p:sp>
        <p:graphicFrame>
          <p:nvGraphicFramePr>
            <p:cNvPr id="23" name="グラフ 22"/>
            <p:cNvGraphicFramePr/>
            <p:nvPr>
              <p:extLst>
                <p:ext uri="{D42A27DB-BD31-4B8C-83A1-F6EECF244321}">
                  <p14:modId xmlns:p14="http://schemas.microsoft.com/office/powerpoint/2010/main" val="3680707484"/>
                </p:ext>
              </p:extLst>
            </p:nvPr>
          </p:nvGraphicFramePr>
          <p:xfrm>
            <a:off x="1615174" y="1778140"/>
            <a:ext cx="3012183" cy="1616165"/>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4" name="グラフ 23"/>
            <p:cNvGraphicFramePr/>
            <p:nvPr>
              <p:extLst>
                <p:ext uri="{D42A27DB-BD31-4B8C-83A1-F6EECF244321}">
                  <p14:modId xmlns:p14="http://schemas.microsoft.com/office/powerpoint/2010/main" val="2774306232"/>
                </p:ext>
              </p:extLst>
            </p:nvPr>
          </p:nvGraphicFramePr>
          <p:xfrm>
            <a:off x="4673140" y="1722456"/>
            <a:ext cx="3419235" cy="1695600"/>
          </p:xfrm>
          <a:graphic>
            <a:graphicData uri="http://schemas.openxmlformats.org/drawingml/2006/chart">
              <c:chart xmlns:c="http://schemas.openxmlformats.org/drawingml/2006/chart" xmlns:r="http://schemas.openxmlformats.org/officeDocument/2006/relationships" r:id="rId5"/>
            </a:graphicData>
          </a:graphic>
        </p:graphicFrame>
        <p:sp>
          <p:nvSpPr>
            <p:cNvPr id="29" name="テキスト ボックス 28"/>
            <p:cNvSpPr txBox="1"/>
            <p:nvPr/>
          </p:nvSpPr>
          <p:spPr>
            <a:xfrm>
              <a:off x="3032540" y="1600200"/>
              <a:ext cx="725007" cy="276999"/>
            </a:xfrm>
            <a:prstGeom prst="rect">
              <a:avLst/>
            </a:prstGeom>
            <a:grpFill/>
          </p:spPr>
          <p:txBody>
            <a:bodyPr wrap="none" rtlCol="0">
              <a:spAutoFit/>
            </a:bodyPr>
            <a:lstStyle/>
            <a:p>
              <a:r>
                <a:rPr kumimoji="1" lang="en-US" altLang="ja-JP" sz="1200" dirty="0" smtClean="0"/>
                <a:t>Ethylene</a:t>
              </a:r>
              <a:endParaRPr kumimoji="1" lang="ja-JP" altLang="en-US" sz="1200" dirty="0"/>
            </a:p>
          </p:txBody>
        </p:sp>
        <p:sp>
          <p:nvSpPr>
            <p:cNvPr id="30" name="テキスト ボックス 5"/>
            <p:cNvSpPr txBox="1"/>
            <p:nvPr/>
          </p:nvSpPr>
          <p:spPr>
            <a:xfrm>
              <a:off x="1533763" y="1591651"/>
              <a:ext cx="587020" cy="261610"/>
            </a:xfrm>
            <a:prstGeom prst="rect">
              <a:avLst/>
            </a:prstGeom>
            <a:grp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Area %</a:t>
              </a:r>
              <a:endParaRPr kumimoji="1" lang="ja-JP" altLang="en-US" sz="1100" dirty="0"/>
            </a:p>
          </p:txBody>
        </p:sp>
        <p:sp>
          <p:nvSpPr>
            <p:cNvPr id="31" name="テキスト ボックス 5"/>
            <p:cNvSpPr txBox="1"/>
            <p:nvPr/>
          </p:nvSpPr>
          <p:spPr>
            <a:xfrm>
              <a:off x="4633260" y="1614332"/>
              <a:ext cx="587020" cy="261610"/>
            </a:xfrm>
            <a:prstGeom prst="rect">
              <a:avLst/>
            </a:prstGeom>
            <a:grp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Area %</a:t>
              </a:r>
              <a:endParaRPr kumimoji="1" lang="ja-JP" altLang="en-US" sz="1100" dirty="0"/>
            </a:p>
          </p:txBody>
        </p:sp>
        <p:sp>
          <p:nvSpPr>
            <p:cNvPr id="32" name="テキスト ボックス 5"/>
            <p:cNvSpPr txBox="1"/>
            <p:nvPr/>
          </p:nvSpPr>
          <p:spPr>
            <a:xfrm>
              <a:off x="2906949" y="3323449"/>
              <a:ext cx="476412" cy="261610"/>
            </a:xfrm>
            <a:prstGeom prst="rect">
              <a:avLst/>
            </a:prstGeom>
            <a:grp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MPa </a:t>
              </a:r>
            </a:p>
          </p:txBody>
        </p:sp>
        <p:sp>
          <p:nvSpPr>
            <p:cNvPr id="33" name="テキスト ボックス 5"/>
            <p:cNvSpPr txBox="1"/>
            <p:nvPr/>
          </p:nvSpPr>
          <p:spPr>
            <a:xfrm>
              <a:off x="6219939" y="3347223"/>
              <a:ext cx="476412" cy="261610"/>
            </a:xfrm>
            <a:prstGeom prst="rect">
              <a:avLst/>
            </a:prstGeom>
            <a:grpFill/>
          </p:spPr>
          <p:style>
            <a:lnRef idx="0">
              <a:scrgbClr r="0" g="0" b="0"/>
            </a:lnRef>
            <a:fillRef idx="0">
              <a:scrgbClr r="0" g="0" b="0"/>
            </a:fillRef>
            <a:effectRef idx="0">
              <a:scrgbClr r="0" g="0" b="0"/>
            </a:effectRef>
            <a:fontRef idx="minor">
              <a:schemeClr val="tx1"/>
            </a:fontRef>
          </p:style>
          <p:txBody>
            <a:bodyPr wrap="none" rtlCol="0" anchor="t">
              <a:spAutoFit/>
            </a:bodyPr>
            <a:lstStyle>
              <a:lvl1pPr marL="0" indent="0">
                <a:defRPr sz="1100">
                  <a:solidFill>
                    <a:schemeClr val="tx1"/>
                  </a:solidFill>
                  <a:latin typeface="+mn-lt"/>
                  <a:ea typeface="+mn-ea"/>
                  <a:cs typeface="+mn-cs"/>
                </a:defRPr>
              </a:lvl1pPr>
              <a:lvl2pPr marL="457200" indent="0">
                <a:defRPr sz="1100">
                  <a:solidFill>
                    <a:schemeClr val="tx1"/>
                  </a:solidFill>
                  <a:latin typeface="+mn-lt"/>
                  <a:ea typeface="+mn-ea"/>
                  <a:cs typeface="+mn-cs"/>
                </a:defRPr>
              </a:lvl2pPr>
              <a:lvl3pPr marL="914400" indent="0">
                <a:defRPr sz="1100">
                  <a:solidFill>
                    <a:schemeClr val="tx1"/>
                  </a:solidFill>
                  <a:latin typeface="+mn-lt"/>
                  <a:ea typeface="+mn-ea"/>
                  <a:cs typeface="+mn-cs"/>
                </a:defRPr>
              </a:lvl3pPr>
              <a:lvl4pPr marL="1371600" indent="0">
                <a:defRPr sz="1100">
                  <a:solidFill>
                    <a:schemeClr val="tx1"/>
                  </a:solidFill>
                  <a:latin typeface="+mn-lt"/>
                  <a:ea typeface="+mn-ea"/>
                  <a:cs typeface="+mn-cs"/>
                </a:defRPr>
              </a:lvl4pPr>
              <a:lvl5pPr marL="1828800" indent="0">
                <a:defRPr sz="1100">
                  <a:solidFill>
                    <a:schemeClr val="tx1"/>
                  </a:solidFill>
                  <a:latin typeface="+mn-lt"/>
                  <a:ea typeface="+mn-ea"/>
                  <a:cs typeface="+mn-cs"/>
                </a:defRPr>
              </a:lvl5pPr>
              <a:lvl6pPr marL="2286000" indent="0">
                <a:defRPr sz="1100">
                  <a:solidFill>
                    <a:schemeClr val="tx1"/>
                  </a:solidFill>
                  <a:latin typeface="+mn-lt"/>
                  <a:ea typeface="+mn-ea"/>
                  <a:cs typeface="+mn-cs"/>
                </a:defRPr>
              </a:lvl6pPr>
              <a:lvl7pPr marL="2743200" indent="0">
                <a:defRPr sz="1100">
                  <a:solidFill>
                    <a:schemeClr val="tx1"/>
                  </a:solidFill>
                  <a:latin typeface="+mn-lt"/>
                  <a:ea typeface="+mn-ea"/>
                  <a:cs typeface="+mn-cs"/>
                </a:defRPr>
              </a:lvl7pPr>
              <a:lvl8pPr marL="3200400" indent="0">
                <a:defRPr sz="1100">
                  <a:solidFill>
                    <a:schemeClr val="tx1"/>
                  </a:solidFill>
                  <a:latin typeface="+mn-lt"/>
                  <a:ea typeface="+mn-ea"/>
                  <a:cs typeface="+mn-cs"/>
                </a:defRPr>
              </a:lvl8pPr>
              <a:lvl9pPr marL="3657600" indent="0">
                <a:defRPr sz="1100">
                  <a:solidFill>
                    <a:schemeClr val="tx1"/>
                  </a:solidFill>
                  <a:latin typeface="+mn-lt"/>
                  <a:ea typeface="+mn-ea"/>
                  <a:cs typeface="+mn-cs"/>
                </a:defRPr>
              </a:lvl9pPr>
            </a:lstStyle>
            <a:p>
              <a:r>
                <a:rPr kumimoji="1" lang="en-US" altLang="ja-JP" dirty="0" smtClean="0"/>
                <a:t>MPa </a:t>
              </a:r>
            </a:p>
          </p:txBody>
        </p:sp>
        <p:sp>
          <p:nvSpPr>
            <p:cNvPr id="2" name="正方形/長方形 1"/>
            <p:cNvSpPr/>
            <p:nvPr/>
          </p:nvSpPr>
          <p:spPr bwMode="auto">
            <a:xfrm>
              <a:off x="1219200" y="1591651"/>
              <a:ext cx="7010400" cy="2000250"/>
            </a:xfrm>
            <a:prstGeom prst="rect">
              <a:avLst/>
            </a:prstGeom>
            <a:grpFill/>
            <a:ln w="6350">
              <a:solidFill>
                <a:schemeClr val="bg1">
                  <a:lumMod val="75000"/>
                </a:schemeClr>
              </a:solidFill>
              <a:round/>
              <a:headEnd/>
              <a:tailEnd/>
            </a:ln>
          </p:spPr>
          <p:txBody>
            <a:bodyPr rtlCol="0" anchor="ctr"/>
            <a:lstStyle/>
            <a:p>
              <a:pPr algn="ctr"/>
              <a:endParaRPr kumimoji="1" lang="ja-JP" altLang="en-US" sz="700"/>
            </a:p>
          </p:txBody>
        </p:sp>
        <p:sp>
          <p:nvSpPr>
            <p:cNvPr id="3" name="正方形/長方形 2"/>
            <p:cNvSpPr/>
            <p:nvPr/>
          </p:nvSpPr>
          <p:spPr>
            <a:xfrm>
              <a:off x="914400" y="1295400"/>
              <a:ext cx="2332177" cy="307777"/>
            </a:xfrm>
            <a:prstGeom prst="rect">
              <a:avLst/>
            </a:prstGeom>
            <a:grpFill/>
          </p:spPr>
          <p:txBody>
            <a:bodyPr wrap="none">
              <a:spAutoFit/>
            </a:bodyPr>
            <a:lstStyle/>
            <a:p>
              <a:r>
                <a:rPr kumimoji="1" lang="en-US" altLang="ja-JP" sz="1200" dirty="0"/>
                <a:t> </a:t>
              </a:r>
              <a:r>
                <a:rPr kumimoji="1" lang="en-US" altLang="ja-JP" sz="1400" b="1" dirty="0" smtClean="0"/>
                <a:t>Standard </a:t>
              </a:r>
              <a:r>
                <a:rPr kumimoji="1" lang="en-US" altLang="ja-JP" sz="1400" b="1" dirty="0"/>
                <a:t>flow configuration</a:t>
              </a:r>
              <a:r>
                <a:rPr kumimoji="1" lang="en-US" altLang="ja-JP" sz="1200" dirty="0"/>
                <a:t> </a:t>
              </a:r>
              <a:endParaRPr lang="ja-JP" altLang="en-US" sz="1200" dirty="0"/>
            </a:p>
          </p:txBody>
        </p:sp>
      </p:grpSp>
      <p:sp>
        <p:nvSpPr>
          <p:cNvPr id="36" name="正方形/長方形 35"/>
          <p:cNvSpPr/>
          <p:nvPr/>
        </p:nvSpPr>
        <p:spPr>
          <a:xfrm>
            <a:off x="968532" y="3685406"/>
            <a:ext cx="2308068" cy="276999"/>
          </a:xfrm>
          <a:prstGeom prst="rect">
            <a:avLst/>
          </a:prstGeom>
          <a:solidFill>
            <a:srgbClr val="FFFFCC"/>
          </a:solidFill>
        </p:spPr>
        <p:txBody>
          <a:bodyPr wrap="none">
            <a:spAutoFit/>
          </a:bodyPr>
          <a:lstStyle/>
          <a:p>
            <a:r>
              <a:rPr kumimoji="1" lang="en-US" altLang="ja-JP" sz="1200" b="1" dirty="0" smtClean="0"/>
              <a:t>High pressure flow </a:t>
            </a:r>
            <a:r>
              <a:rPr kumimoji="1" lang="en-US" altLang="ja-JP" sz="1200" b="1" dirty="0"/>
              <a:t>configuration </a:t>
            </a:r>
            <a:endParaRPr lang="ja-JP" altLang="en-US" sz="1200" b="1" dirty="0"/>
          </a:p>
        </p:txBody>
      </p:sp>
      <p:sp>
        <p:nvSpPr>
          <p:cNvPr id="48" name="TextBox 47"/>
          <p:cNvSpPr txBox="1"/>
          <p:nvPr/>
        </p:nvSpPr>
        <p:spPr>
          <a:xfrm>
            <a:off x="304806" y="0"/>
            <a:ext cx="8622745" cy="523220"/>
          </a:xfrm>
          <a:prstGeom prst="rect">
            <a:avLst/>
          </a:prstGeom>
          <a:noFill/>
        </p:spPr>
        <p:txBody>
          <a:bodyPr wrap="none" rtlCol="0">
            <a:spAutoFit/>
          </a:bodyPr>
          <a:lstStyle/>
          <a:p>
            <a:r>
              <a:rPr lang="en-US" sz="2800" b="1" dirty="0" smtClean="0"/>
              <a:t>Effect of pressure on the catalytic conversion of ethylene</a:t>
            </a:r>
            <a:endParaRPr lang="en-US" sz="2800" b="1" dirty="0"/>
          </a:p>
        </p:txBody>
      </p:sp>
      <p:sp>
        <p:nvSpPr>
          <p:cNvPr id="38"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Tree>
    <p:extLst>
      <p:ext uri="{BB962C8B-B14F-4D97-AF65-F5344CB8AC3E}">
        <p14:creationId xmlns:p14="http://schemas.microsoft.com/office/powerpoint/2010/main" val="3036549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53"/>
          <p:cNvSpPr txBox="1">
            <a:spLocks noChangeArrowheads="1"/>
          </p:cNvSpPr>
          <p:nvPr/>
        </p:nvSpPr>
        <p:spPr bwMode="auto">
          <a:xfrm>
            <a:off x="3657600" y="32034"/>
            <a:ext cx="1816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lang="en-US" sz="2800" b="1" dirty="0" smtClean="0">
                <a:latin typeface="+mj-lt"/>
              </a:rPr>
              <a:t>SUMMARY</a:t>
            </a:r>
            <a:endParaRPr lang="en-US" sz="2800" b="1" dirty="0">
              <a:latin typeface="+mj-lt"/>
            </a:endParaRPr>
          </a:p>
        </p:txBody>
      </p:sp>
      <p:sp>
        <p:nvSpPr>
          <p:cNvPr id="6" name="Line 3"/>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 name="TextBox 2"/>
          <p:cNvSpPr txBox="1"/>
          <p:nvPr/>
        </p:nvSpPr>
        <p:spPr>
          <a:xfrm>
            <a:off x="1447800" y="1219200"/>
            <a:ext cx="7322646" cy="1477328"/>
          </a:xfrm>
          <a:prstGeom prst="rect">
            <a:avLst/>
          </a:prstGeom>
          <a:noFill/>
        </p:spPr>
        <p:txBody>
          <a:bodyPr wrap="none" rtlCol="0">
            <a:spAutoFit/>
          </a:bodyPr>
          <a:lstStyle/>
          <a:p>
            <a:r>
              <a:rPr lang="en-US" dirty="0" smtClean="0"/>
              <a:t>● Tandem µ-Reactor facilitates the rapid characterization of catalysts</a:t>
            </a:r>
          </a:p>
          <a:p>
            <a:r>
              <a:rPr lang="en-US" dirty="0" smtClean="0"/>
              <a:t>● Full spectrum of operating parameters can be investigated – automatically</a:t>
            </a:r>
          </a:p>
          <a:p>
            <a:r>
              <a:rPr lang="en-US" dirty="0" smtClean="0"/>
              <a:t>● Real time analysis of gaseous or liquid samples</a:t>
            </a:r>
          </a:p>
          <a:p>
            <a:r>
              <a:rPr lang="en-US" dirty="0" smtClean="0"/>
              <a:t>● automated analysis of solids</a:t>
            </a:r>
          </a:p>
          <a:p>
            <a:r>
              <a:rPr lang="en-US" dirty="0" smtClean="0"/>
              <a:t>● species identification using MS </a:t>
            </a:r>
            <a:endParaRPr lang="en-US" dirty="0"/>
          </a:p>
        </p:txBody>
      </p:sp>
      <p:sp>
        <p:nvSpPr>
          <p:cNvPr id="2" name="TextBox 1"/>
          <p:cNvSpPr txBox="1"/>
          <p:nvPr/>
        </p:nvSpPr>
        <p:spPr>
          <a:xfrm>
            <a:off x="1600200" y="3048000"/>
            <a:ext cx="6179646" cy="1200329"/>
          </a:xfrm>
          <a:prstGeom prst="rect">
            <a:avLst/>
          </a:prstGeom>
          <a:solidFill>
            <a:srgbClr val="99FF66"/>
          </a:solidFill>
        </p:spPr>
        <p:txBody>
          <a:bodyPr wrap="square" rtlCol="0">
            <a:spAutoFit/>
          </a:bodyPr>
          <a:lstStyle/>
          <a:p>
            <a:pPr algn="ctr"/>
            <a:r>
              <a:rPr lang="en-US" sz="2400" b="1" dirty="0" smtClean="0"/>
              <a:t>The development of new catalysts means new products, lower costs, and a broader range of feedstocks </a:t>
            </a:r>
            <a:endParaRPr lang="en-US" sz="2400" b="1" dirty="0"/>
          </a:p>
        </p:txBody>
      </p:sp>
    </p:spTree>
    <p:extLst>
      <p:ext uri="{BB962C8B-B14F-4D97-AF65-F5344CB8AC3E}">
        <p14:creationId xmlns:p14="http://schemas.microsoft.com/office/powerpoint/2010/main" val="198317589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06670336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601677" y="18140"/>
            <a:ext cx="7551402" cy="954107"/>
          </a:xfrm>
          <a:prstGeom prst="rect">
            <a:avLst/>
          </a:prstGeom>
          <a:noFill/>
        </p:spPr>
        <p:txBody>
          <a:bodyPr wrap="square" rtlCol="0">
            <a:spAutoFit/>
          </a:bodyPr>
          <a:lstStyle/>
          <a:p>
            <a:pPr algn="ctr"/>
            <a:r>
              <a:rPr lang="en-US" sz="2800" b="1" dirty="0" smtClean="0"/>
              <a:t>New catalysis are key to the long term conversion to sustainable, “green” products  </a:t>
            </a:r>
            <a:endParaRPr lang="en-US" sz="2800" b="1" dirty="0"/>
          </a:p>
        </p:txBody>
      </p:sp>
      <p:grpSp>
        <p:nvGrpSpPr>
          <p:cNvPr id="12" name="Group 11"/>
          <p:cNvGrpSpPr/>
          <p:nvPr/>
        </p:nvGrpSpPr>
        <p:grpSpPr>
          <a:xfrm>
            <a:off x="800672" y="1248076"/>
            <a:ext cx="7352406" cy="4232784"/>
            <a:chOff x="615989" y="1025016"/>
            <a:chExt cx="7352407" cy="4232784"/>
          </a:xfrm>
        </p:grpSpPr>
        <p:sp>
          <p:nvSpPr>
            <p:cNvPr id="9" name="Oval 8"/>
            <p:cNvSpPr/>
            <p:nvPr/>
          </p:nvSpPr>
          <p:spPr>
            <a:xfrm>
              <a:off x="615989" y="1037304"/>
              <a:ext cx="2329596" cy="2019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Oval 9"/>
            <p:cNvSpPr/>
            <p:nvPr/>
          </p:nvSpPr>
          <p:spPr>
            <a:xfrm>
              <a:off x="5638800" y="1025016"/>
              <a:ext cx="2329596" cy="20193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50" name="Picture 2" descr="C:\Program Files (x86)\Microsoft Office\MEDIA\CAGCAT10\j0302953.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29712" y="1600200"/>
              <a:ext cx="2609088" cy="365760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2692297" y="1957848"/>
              <a:ext cx="3429000" cy="1524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TextBox 4"/>
            <p:cNvSpPr txBox="1"/>
            <p:nvPr/>
          </p:nvSpPr>
          <p:spPr>
            <a:xfrm>
              <a:off x="5983276" y="1837404"/>
              <a:ext cx="1658852" cy="369332"/>
            </a:xfrm>
            <a:prstGeom prst="rect">
              <a:avLst/>
            </a:prstGeom>
            <a:solidFill>
              <a:schemeClr val="bg1"/>
            </a:solidFill>
          </p:spPr>
          <p:txBody>
            <a:bodyPr wrap="none" rtlCol="0">
              <a:spAutoFit/>
            </a:bodyPr>
            <a:lstStyle/>
            <a:p>
              <a:r>
                <a:rPr lang="en-US" b="1" dirty="0" smtClean="0"/>
                <a:t>Green products</a:t>
              </a:r>
              <a:endParaRPr lang="en-US" b="1" dirty="0"/>
            </a:p>
          </p:txBody>
        </p:sp>
        <p:sp>
          <p:nvSpPr>
            <p:cNvPr id="4" name="TextBox 3"/>
            <p:cNvSpPr txBox="1"/>
            <p:nvPr/>
          </p:nvSpPr>
          <p:spPr>
            <a:xfrm>
              <a:off x="1084008" y="1809132"/>
              <a:ext cx="1471878" cy="369332"/>
            </a:xfrm>
            <a:prstGeom prst="rect">
              <a:avLst/>
            </a:prstGeom>
            <a:solidFill>
              <a:schemeClr val="bg1"/>
            </a:solidFill>
          </p:spPr>
          <p:txBody>
            <a:bodyPr wrap="none" rtlCol="0">
              <a:spAutoFit/>
            </a:bodyPr>
            <a:lstStyle/>
            <a:p>
              <a:r>
                <a:rPr lang="en-US" b="1" dirty="0"/>
                <a:t>S</a:t>
              </a:r>
              <a:r>
                <a:rPr lang="en-US" b="1" dirty="0" smtClean="0"/>
                <a:t>ustainability</a:t>
              </a:r>
              <a:endParaRPr lang="en-US" b="1" dirty="0"/>
            </a:p>
          </p:txBody>
        </p:sp>
      </p:grpSp>
      <p:sp>
        <p:nvSpPr>
          <p:cNvPr id="13" name="TextBox 12"/>
          <p:cNvSpPr txBox="1"/>
          <p:nvPr/>
        </p:nvSpPr>
        <p:spPr>
          <a:xfrm>
            <a:off x="4114806" y="3364468"/>
            <a:ext cx="1033873" cy="369332"/>
          </a:xfrm>
          <a:prstGeom prst="rect">
            <a:avLst/>
          </a:prstGeom>
          <a:solidFill>
            <a:schemeClr val="bg1"/>
          </a:solidFill>
        </p:spPr>
        <p:txBody>
          <a:bodyPr wrap="none" rtlCol="0">
            <a:spAutoFit/>
          </a:bodyPr>
          <a:lstStyle/>
          <a:p>
            <a:r>
              <a:rPr lang="en-US" b="1" dirty="0" smtClean="0"/>
              <a:t>Catalysts</a:t>
            </a:r>
            <a:endParaRPr lang="en-US" b="1" dirty="0"/>
          </a:p>
        </p:txBody>
      </p:sp>
      <p:grpSp>
        <p:nvGrpSpPr>
          <p:cNvPr id="16" name="Group 15"/>
          <p:cNvGrpSpPr/>
          <p:nvPr/>
        </p:nvGrpSpPr>
        <p:grpSpPr>
          <a:xfrm>
            <a:off x="381000" y="3657600"/>
            <a:ext cx="8077201" cy="2031325"/>
            <a:chOff x="457199" y="3962400"/>
            <a:chExt cx="8077201" cy="2031325"/>
          </a:xfrm>
        </p:grpSpPr>
        <p:sp>
          <p:nvSpPr>
            <p:cNvPr id="6" name="TextBox 5"/>
            <p:cNvSpPr txBox="1"/>
            <p:nvPr/>
          </p:nvSpPr>
          <p:spPr>
            <a:xfrm>
              <a:off x="457199" y="3962400"/>
              <a:ext cx="2566124" cy="2031325"/>
            </a:xfrm>
            <a:prstGeom prst="rect">
              <a:avLst/>
            </a:prstGeom>
            <a:noFill/>
          </p:spPr>
          <p:txBody>
            <a:bodyPr wrap="square" rtlCol="0">
              <a:spAutoFit/>
            </a:bodyPr>
            <a:lstStyle/>
            <a:p>
              <a:pPr marL="177800" indent="-177800"/>
              <a:r>
                <a:rPr lang="en-US" dirty="0" smtClean="0">
                  <a:sym typeface="Symbol"/>
                </a:rPr>
                <a:t>  </a:t>
              </a:r>
              <a:r>
                <a:rPr lang="en-US" dirty="0" smtClean="0"/>
                <a:t>Dependable long term access to biomass</a:t>
              </a:r>
            </a:p>
            <a:p>
              <a:pPr marL="233363" indent="-233363"/>
              <a:r>
                <a:rPr lang="en-US" dirty="0">
                  <a:sym typeface="Symbol"/>
                </a:rPr>
                <a:t> </a:t>
              </a:r>
              <a:r>
                <a:rPr lang="en-US" dirty="0" smtClean="0">
                  <a:sym typeface="Symbol"/>
                </a:rPr>
                <a:t> </a:t>
              </a:r>
              <a:r>
                <a:rPr lang="en-US" dirty="0" smtClean="0"/>
                <a:t>Competitive economics</a:t>
              </a:r>
            </a:p>
            <a:p>
              <a:pPr marL="177800" indent="-177800"/>
              <a:r>
                <a:rPr lang="en-US" dirty="0">
                  <a:sym typeface="Symbol"/>
                </a:rPr>
                <a:t> </a:t>
              </a:r>
              <a:r>
                <a:rPr lang="en-US" dirty="0" smtClean="0">
                  <a:sym typeface="Symbol"/>
                </a:rPr>
                <a:t> </a:t>
              </a:r>
              <a:r>
                <a:rPr lang="en-US" dirty="0" smtClean="0"/>
                <a:t>Creation of new products</a:t>
              </a:r>
            </a:p>
            <a:p>
              <a:r>
                <a:rPr lang="en-US" dirty="0" smtClean="0">
                  <a:sym typeface="Symbol"/>
                </a:rPr>
                <a:t> </a:t>
              </a:r>
              <a:r>
                <a:rPr lang="en-US" dirty="0" smtClean="0"/>
                <a:t>“market acceptance”</a:t>
              </a:r>
              <a:endParaRPr lang="en-US" dirty="0"/>
            </a:p>
          </p:txBody>
        </p:sp>
        <p:sp>
          <p:nvSpPr>
            <p:cNvPr id="14" name="TextBox 13"/>
            <p:cNvSpPr txBox="1"/>
            <p:nvPr/>
          </p:nvSpPr>
          <p:spPr>
            <a:xfrm>
              <a:off x="5968276" y="3984008"/>
              <a:ext cx="2566124" cy="1754326"/>
            </a:xfrm>
            <a:prstGeom prst="rect">
              <a:avLst/>
            </a:prstGeom>
            <a:noFill/>
          </p:spPr>
          <p:txBody>
            <a:bodyPr wrap="square" rtlCol="0">
              <a:spAutoFit/>
            </a:bodyPr>
            <a:lstStyle/>
            <a:p>
              <a:pPr marL="285750" indent="-285750">
                <a:buFont typeface="Symbol"/>
                <a:buChar char="·"/>
              </a:pPr>
              <a:r>
                <a:rPr lang="en-US" dirty="0" smtClean="0">
                  <a:sym typeface="Symbol"/>
                </a:rPr>
                <a:t>Equivalent performance to petroleum based products</a:t>
              </a:r>
              <a:endParaRPr lang="en-US" dirty="0" smtClean="0"/>
            </a:p>
            <a:p>
              <a:r>
                <a:rPr lang="en-US" dirty="0">
                  <a:sym typeface="Symbol"/>
                </a:rPr>
                <a:t> </a:t>
              </a:r>
              <a:r>
                <a:rPr lang="en-US" dirty="0" smtClean="0">
                  <a:sym typeface="Symbol"/>
                </a:rPr>
                <a:t> Stable “bio” chemistry</a:t>
              </a:r>
              <a:endParaRPr lang="en-US" dirty="0" smtClean="0"/>
            </a:p>
            <a:p>
              <a:pPr marL="177800" indent="-177800"/>
              <a:r>
                <a:rPr lang="en-US" dirty="0">
                  <a:sym typeface="Symbol"/>
                </a:rPr>
                <a:t> </a:t>
              </a:r>
              <a:r>
                <a:rPr lang="en-US" dirty="0" smtClean="0">
                  <a:sym typeface="Symbol"/>
                </a:rPr>
                <a:t> Stable geopolitics</a:t>
              </a:r>
              <a:endParaRPr lang="en-US" dirty="0" smtClean="0"/>
            </a:p>
          </p:txBody>
        </p:sp>
      </p:grpSp>
      <p:sp>
        <p:nvSpPr>
          <p:cNvPr id="17" name="Line 375"/>
          <p:cNvSpPr>
            <a:spLocks noChangeShapeType="1"/>
          </p:cNvSpPr>
          <p:nvPr/>
        </p:nvSpPr>
        <p:spPr bwMode="auto">
          <a:xfrm>
            <a:off x="0" y="971264"/>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Tree>
    <p:extLst>
      <p:ext uri="{BB962C8B-B14F-4D97-AF65-F5344CB8AC3E}">
        <p14:creationId xmlns:p14="http://schemas.microsoft.com/office/powerpoint/2010/main" val="36920466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250" fill="hold"/>
                                        <p:tgtEl>
                                          <p:spTgt spid="16"/>
                                        </p:tgtEl>
                                        <p:attrNameLst>
                                          <p:attrName>ppt_x</p:attrName>
                                        </p:attrNameLst>
                                      </p:cBhvr>
                                      <p:tavLst>
                                        <p:tav tm="0">
                                          <p:val>
                                            <p:strVal val="#ppt_x"/>
                                          </p:val>
                                        </p:tav>
                                        <p:tav tm="100000">
                                          <p:val>
                                            <p:strVal val="#ppt_x"/>
                                          </p:val>
                                        </p:tav>
                                      </p:tavLst>
                                    </p:anim>
                                    <p:anim calcmode="lin" valueType="num">
                                      <p:cBhvr additive="base">
                                        <p:cTn id="8" dur="25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Text Box 2"/>
          <p:cNvSpPr txBox="1">
            <a:spLocks noChangeArrowheads="1"/>
          </p:cNvSpPr>
          <p:nvPr/>
        </p:nvSpPr>
        <p:spPr bwMode="auto">
          <a:xfrm>
            <a:off x="2241039" y="5"/>
            <a:ext cx="41059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marL="342900" indent="-342900"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2400" dirty="0" smtClean="0">
                <a:solidFill>
                  <a:srgbClr val="000099"/>
                </a:solidFill>
                <a:ea typeface="Arial Unicode MS" pitchFamily="50" charset="-128"/>
              </a:rPr>
              <a:t>Design of Tandem </a:t>
            </a:r>
            <a:r>
              <a:rPr lang="en-US" altLang="ja-JP" sz="2400" dirty="0" smtClean="0">
                <a:solidFill>
                  <a:srgbClr val="000099"/>
                </a:solidFill>
                <a:cs typeface="Arial" charset="0"/>
              </a:rPr>
              <a:t>µ-</a:t>
            </a:r>
            <a:r>
              <a:rPr lang="en-US" altLang="ja-JP" sz="2400" dirty="0">
                <a:solidFill>
                  <a:srgbClr val="000099"/>
                </a:solidFill>
                <a:ea typeface="Arial Unicode MS" pitchFamily="50" charset="-128"/>
              </a:rPr>
              <a:t>R</a:t>
            </a:r>
            <a:r>
              <a:rPr lang="en-US" altLang="ja-JP" sz="2400" dirty="0" smtClean="0">
                <a:solidFill>
                  <a:srgbClr val="000099"/>
                </a:solidFill>
                <a:ea typeface="Arial Unicode MS" pitchFamily="50" charset="-128"/>
              </a:rPr>
              <a:t>eactor</a:t>
            </a:r>
            <a:endParaRPr lang="en-US" altLang="ja-JP" sz="2400" dirty="0">
              <a:solidFill>
                <a:srgbClr val="000099"/>
              </a:solidFill>
              <a:ea typeface="Arial Unicode MS" pitchFamily="50" charset="-128"/>
            </a:endParaRPr>
          </a:p>
        </p:txBody>
      </p:sp>
      <p:sp>
        <p:nvSpPr>
          <p:cNvPr id="27651" name="Line 375"/>
          <p:cNvSpPr>
            <a:spLocks noChangeShapeType="1"/>
          </p:cNvSpPr>
          <p:nvPr/>
        </p:nvSpPr>
        <p:spPr bwMode="auto">
          <a:xfrm>
            <a:off x="0" y="4572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7652" name="スライド番号プレースホルダ 4"/>
          <p:cNvSpPr txBox="1">
            <a:spLocks noGrp="1"/>
          </p:cNvSpPr>
          <p:nvPr/>
        </p:nvSpPr>
        <p:spPr bwMode="auto">
          <a:xfrm>
            <a:off x="8285248" y="6492880"/>
            <a:ext cx="3667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r" eaLnBrk="1" hangingPunct="1">
              <a:spcBef>
                <a:spcPct val="0"/>
              </a:spcBef>
              <a:buFontTx/>
              <a:buNone/>
            </a:pPr>
            <a:fld id="{7A144247-3AF2-4EC2-9768-E951A452516E}" type="slidenum">
              <a:rPr kumimoji="0" lang="en-US" altLang="ja-JP" sz="1000" b="0">
                <a:latin typeface="Lucida Sans Unicode" pitchFamily="34" charset="0"/>
                <a:ea typeface="Arial Unicode MS" pitchFamily="50" charset="-128"/>
              </a:rPr>
              <a:pPr algn="r" eaLnBrk="1" hangingPunct="1">
                <a:spcBef>
                  <a:spcPct val="0"/>
                </a:spcBef>
                <a:buFontTx/>
                <a:buNone/>
              </a:pPr>
              <a:t>20</a:t>
            </a:fld>
            <a:endParaRPr kumimoji="0" lang="en-US" altLang="ja-JP" sz="1000" b="0" dirty="0">
              <a:latin typeface="Lucida Sans Unicode" pitchFamily="34" charset="0"/>
              <a:ea typeface="Arial Unicode MS" pitchFamily="50" charset="-128"/>
            </a:endParaRPr>
          </a:p>
        </p:txBody>
      </p:sp>
      <p:sp>
        <p:nvSpPr>
          <p:cNvPr id="27653" name="Freeform 323"/>
          <p:cNvSpPr>
            <a:spLocks/>
          </p:cNvSpPr>
          <p:nvPr/>
        </p:nvSpPr>
        <p:spPr bwMode="auto">
          <a:xfrm>
            <a:off x="7073985" y="5802313"/>
            <a:ext cx="219075" cy="0"/>
          </a:xfrm>
          <a:custGeom>
            <a:avLst/>
            <a:gdLst>
              <a:gd name="T0" fmla="*/ 2147483647 w 166"/>
              <a:gd name="T1" fmla="*/ 0 h 1"/>
              <a:gd name="T2" fmla="*/ 0 w 166"/>
              <a:gd name="T3" fmla="*/ 0 h 1"/>
              <a:gd name="T4" fmla="*/ 2147483647 w 166"/>
              <a:gd name="T5" fmla="*/ 0 h 1"/>
              <a:gd name="T6" fmla="*/ 0 60000 65536"/>
              <a:gd name="T7" fmla="*/ 0 60000 65536"/>
              <a:gd name="T8" fmla="*/ 0 60000 65536"/>
              <a:gd name="T9" fmla="*/ 0 w 166"/>
              <a:gd name="T10" fmla="*/ 0 h 1"/>
              <a:gd name="T11" fmla="*/ 166 w 166"/>
              <a:gd name="T12" fmla="*/ 0 h 1"/>
            </a:gdLst>
            <a:ahLst/>
            <a:cxnLst>
              <a:cxn ang="T6">
                <a:pos x="T0" y="T1"/>
              </a:cxn>
              <a:cxn ang="T7">
                <a:pos x="T2" y="T3"/>
              </a:cxn>
              <a:cxn ang="T8">
                <a:pos x="T4" y="T5"/>
              </a:cxn>
            </a:cxnLst>
            <a:rect l="T9" t="T10" r="T11" b="T12"/>
            <a:pathLst>
              <a:path w="166" h="1">
                <a:moveTo>
                  <a:pt x="166" y="0"/>
                </a:moveTo>
                <a:lnTo>
                  <a:pt x="0" y="0"/>
                </a:lnTo>
                <a:lnTo>
                  <a:pt x="166"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pic>
        <p:nvPicPr>
          <p:cNvPr id="27654" name="Picture 243" descr="SANY1136"/>
          <p:cNvPicPr>
            <a:picLocks noChangeAspect="1" noChangeArrowheads="1"/>
          </p:cNvPicPr>
          <p:nvPr/>
        </p:nvPicPr>
        <p:blipFill>
          <a:blip r:embed="rId2">
            <a:lum bright="18000"/>
            <a:extLst>
              <a:ext uri="{28A0092B-C50C-407E-A947-70E740481C1C}">
                <a14:useLocalDpi xmlns:a14="http://schemas.microsoft.com/office/drawing/2010/main" val="0"/>
              </a:ext>
            </a:extLst>
          </a:blip>
          <a:srcRect/>
          <a:stretch>
            <a:fillRect/>
          </a:stretch>
        </p:blipFill>
        <p:spPr bwMode="auto">
          <a:xfrm rot="21540000">
            <a:off x="2778211" y="1400176"/>
            <a:ext cx="2109788" cy="500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655" name="Text Box 3"/>
          <p:cNvSpPr txBox="1">
            <a:spLocks noChangeArrowheads="1"/>
          </p:cNvSpPr>
          <p:nvPr/>
        </p:nvSpPr>
        <p:spPr bwMode="auto">
          <a:xfrm>
            <a:off x="3297535" y="6037436"/>
            <a:ext cx="1479892" cy="400110"/>
          </a:xfrm>
          <a:prstGeom prst="rect">
            <a:avLst/>
          </a:prstGeom>
          <a:noFill/>
          <a:ln>
            <a:noFill/>
          </a:ln>
          <a:effectLst/>
          <a:extLst>
            <a:ext uri="{909E8E84-426E-40DD-AFC4-6F175D3DCCD1}">
              <a14:hiddenFill xmlns:a14="http://schemas.microsoft.com/office/drawing/2010/main">
                <a:solidFill>
                  <a:srgbClr val="FFFFCC"/>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2000" dirty="0">
                <a:solidFill>
                  <a:srgbClr val="FFFF00"/>
                </a:solidFill>
                <a:ea typeface="Arial Unicode MS" pitchFamily="50" charset="-128"/>
              </a:rPr>
              <a:t>GC Injector</a:t>
            </a:r>
          </a:p>
        </p:txBody>
      </p:sp>
      <p:sp>
        <p:nvSpPr>
          <p:cNvPr id="27656" name="Line 17"/>
          <p:cNvSpPr>
            <a:spLocks noChangeShapeType="1"/>
          </p:cNvSpPr>
          <p:nvPr/>
        </p:nvSpPr>
        <p:spPr bwMode="auto">
          <a:xfrm flipV="1">
            <a:off x="1959060" y="3620653"/>
            <a:ext cx="1905000" cy="76200"/>
          </a:xfrm>
          <a:prstGeom prst="line">
            <a:avLst/>
          </a:prstGeom>
          <a:noFill/>
          <a:ln w="28575">
            <a:solidFill>
              <a:srgbClr val="0033CC"/>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657" name="Text Box 18"/>
          <p:cNvSpPr txBox="1">
            <a:spLocks noChangeArrowheads="1"/>
          </p:cNvSpPr>
          <p:nvPr/>
        </p:nvSpPr>
        <p:spPr bwMode="auto">
          <a:xfrm>
            <a:off x="4816560" y="2259018"/>
            <a:ext cx="1612942" cy="800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800" dirty="0">
                <a:solidFill>
                  <a:srgbClr val="990033"/>
                </a:solidFill>
                <a:ea typeface="Arial Unicode MS" pitchFamily="50" charset="-128"/>
              </a:rPr>
              <a:t>1</a:t>
            </a:r>
            <a:r>
              <a:rPr lang="en-US" altLang="ja-JP" sz="1800" baseline="30000" dirty="0">
                <a:solidFill>
                  <a:srgbClr val="990033"/>
                </a:solidFill>
                <a:ea typeface="Arial Unicode MS" pitchFamily="50" charset="-128"/>
              </a:rPr>
              <a:t>st</a:t>
            </a:r>
            <a:r>
              <a:rPr lang="en-US" altLang="ja-JP" sz="1800" dirty="0">
                <a:solidFill>
                  <a:srgbClr val="990033"/>
                </a:solidFill>
                <a:ea typeface="Arial Unicode MS" pitchFamily="50" charset="-128"/>
              </a:rPr>
              <a:t> µ-Reactor</a:t>
            </a:r>
            <a:endParaRPr lang="en-US" altLang="ja-JP" sz="1800" dirty="0">
              <a:solidFill>
                <a:srgbClr val="990000"/>
              </a:solidFill>
              <a:ea typeface="Arial Unicode MS" pitchFamily="50" charset="-128"/>
            </a:endParaRPr>
          </a:p>
          <a:p>
            <a:pPr eaLnBrk="1" hangingPunct="1">
              <a:spcBef>
                <a:spcPct val="0"/>
              </a:spcBef>
              <a:buFontTx/>
              <a:buNone/>
            </a:pPr>
            <a:r>
              <a:rPr lang="en-US" altLang="ja-JP" sz="1400" dirty="0">
                <a:solidFill>
                  <a:srgbClr val="990000"/>
                </a:solidFill>
                <a:ea typeface="Arial Unicode MS" pitchFamily="50" charset="-128"/>
              </a:rPr>
              <a:t>   (40 - 900ºC,</a:t>
            </a:r>
          </a:p>
          <a:p>
            <a:pPr eaLnBrk="1" hangingPunct="1">
              <a:spcBef>
                <a:spcPct val="0"/>
              </a:spcBef>
              <a:buFontTx/>
              <a:buNone/>
            </a:pPr>
            <a:r>
              <a:rPr lang="en-US" altLang="ja-JP" sz="1400" dirty="0" smtClean="0">
                <a:solidFill>
                  <a:srgbClr val="990000"/>
                </a:solidFill>
                <a:ea typeface="Arial Unicode MS" pitchFamily="50" charset="-128"/>
              </a:rPr>
              <a:t>Max. 200 </a:t>
            </a:r>
            <a:r>
              <a:rPr lang="en-US" altLang="ja-JP" sz="1400" dirty="0" smtClean="0">
                <a:solidFill>
                  <a:srgbClr val="990000"/>
                </a:solidFill>
                <a:cs typeface="Arial" pitchFamily="34" charset="0"/>
              </a:rPr>
              <a:t>ºC/min</a:t>
            </a:r>
            <a:r>
              <a:rPr lang="en-US" altLang="ja-JP" sz="1400" dirty="0" smtClean="0">
                <a:solidFill>
                  <a:srgbClr val="990000"/>
                </a:solidFill>
                <a:ea typeface="Arial Unicode MS" pitchFamily="50" charset="-128"/>
              </a:rPr>
              <a:t>) </a:t>
            </a:r>
            <a:endParaRPr lang="en-US" altLang="ja-JP" sz="1400" dirty="0">
              <a:solidFill>
                <a:srgbClr val="990000"/>
              </a:solidFill>
              <a:ea typeface="Arial Unicode MS" pitchFamily="50" charset="-128"/>
            </a:endParaRPr>
          </a:p>
        </p:txBody>
      </p:sp>
      <p:sp>
        <p:nvSpPr>
          <p:cNvPr id="27658" name="Text Box 20"/>
          <p:cNvSpPr txBox="1">
            <a:spLocks noChangeArrowheads="1"/>
          </p:cNvSpPr>
          <p:nvPr/>
        </p:nvSpPr>
        <p:spPr bwMode="auto">
          <a:xfrm>
            <a:off x="4750500" y="4622674"/>
            <a:ext cx="1905000" cy="8002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800" dirty="0">
                <a:solidFill>
                  <a:srgbClr val="990000"/>
                </a:solidFill>
                <a:ea typeface="Arial Unicode MS" pitchFamily="50" charset="-128"/>
              </a:rPr>
              <a:t>  2</a:t>
            </a:r>
            <a:r>
              <a:rPr lang="en-US" altLang="ja-JP" sz="1800" baseline="30000" dirty="0">
                <a:solidFill>
                  <a:srgbClr val="990000"/>
                </a:solidFill>
                <a:ea typeface="Arial Unicode MS" pitchFamily="50" charset="-128"/>
              </a:rPr>
              <a:t>nd</a:t>
            </a:r>
            <a:r>
              <a:rPr lang="en-US" altLang="ja-JP" sz="1800" dirty="0">
                <a:solidFill>
                  <a:srgbClr val="990000"/>
                </a:solidFill>
                <a:ea typeface="Arial Unicode MS" pitchFamily="50" charset="-128"/>
              </a:rPr>
              <a:t> µ-Reactor</a:t>
            </a:r>
          </a:p>
          <a:p>
            <a:pPr eaLnBrk="1" hangingPunct="1">
              <a:spcBef>
                <a:spcPct val="0"/>
              </a:spcBef>
              <a:buFontTx/>
              <a:buNone/>
            </a:pPr>
            <a:r>
              <a:rPr lang="en-US" altLang="ja-JP" sz="1400" dirty="0">
                <a:solidFill>
                  <a:srgbClr val="990000"/>
                </a:solidFill>
                <a:ea typeface="Arial Unicode MS" pitchFamily="50" charset="-128"/>
              </a:rPr>
              <a:t>    (40 - 900ºC, </a:t>
            </a:r>
          </a:p>
          <a:p>
            <a:pPr eaLnBrk="1" hangingPunct="1">
              <a:spcBef>
                <a:spcPct val="0"/>
              </a:spcBef>
              <a:buFontTx/>
              <a:buNone/>
            </a:pPr>
            <a:r>
              <a:rPr lang="en-US" altLang="ja-JP" sz="1400" dirty="0">
                <a:solidFill>
                  <a:srgbClr val="990000"/>
                </a:solidFill>
                <a:ea typeface="Arial Unicode MS" pitchFamily="50" charset="-128"/>
              </a:rPr>
              <a:t>    max: 200 </a:t>
            </a:r>
            <a:r>
              <a:rPr lang="en-US" altLang="ja-JP" sz="1400" dirty="0">
                <a:solidFill>
                  <a:srgbClr val="990000"/>
                </a:solidFill>
                <a:cs typeface="Arial" pitchFamily="34" charset="0"/>
              </a:rPr>
              <a:t>ºC/min</a:t>
            </a:r>
            <a:r>
              <a:rPr lang="en-US" altLang="ja-JP" sz="1400" dirty="0">
                <a:solidFill>
                  <a:srgbClr val="990000"/>
                </a:solidFill>
                <a:ea typeface="Arial Unicode MS" pitchFamily="50" charset="-128"/>
              </a:rPr>
              <a:t>)</a:t>
            </a:r>
          </a:p>
        </p:txBody>
      </p:sp>
      <p:grpSp>
        <p:nvGrpSpPr>
          <p:cNvPr id="27661" name="Group 34"/>
          <p:cNvGrpSpPr>
            <a:grpSpLocks/>
          </p:cNvGrpSpPr>
          <p:nvPr/>
        </p:nvGrpSpPr>
        <p:grpSpPr bwMode="auto">
          <a:xfrm rot="60000">
            <a:off x="4018054" y="4322763"/>
            <a:ext cx="93663" cy="838200"/>
            <a:chOff x="2964" y="2368"/>
            <a:chExt cx="80" cy="678"/>
          </a:xfrm>
        </p:grpSpPr>
        <p:sp>
          <p:nvSpPr>
            <p:cNvPr id="27804" name="Oval 129"/>
            <p:cNvSpPr>
              <a:spLocks noChangeArrowheads="1"/>
            </p:cNvSpPr>
            <p:nvPr/>
          </p:nvSpPr>
          <p:spPr bwMode="auto">
            <a:xfrm>
              <a:off x="2964" y="236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5" name="Oval 130"/>
            <p:cNvSpPr>
              <a:spLocks noChangeArrowheads="1"/>
            </p:cNvSpPr>
            <p:nvPr/>
          </p:nvSpPr>
          <p:spPr bwMode="auto">
            <a:xfrm>
              <a:off x="2964" y="245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6" name="Oval 129"/>
            <p:cNvSpPr>
              <a:spLocks noChangeArrowheads="1"/>
            </p:cNvSpPr>
            <p:nvPr/>
          </p:nvSpPr>
          <p:spPr bwMode="auto">
            <a:xfrm>
              <a:off x="2964" y="254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7" name="Oval 130"/>
            <p:cNvSpPr>
              <a:spLocks noChangeArrowheads="1"/>
            </p:cNvSpPr>
            <p:nvPr/>
          </p:nvSpPr>
          <p:spPr bwMode="auto">
            <a:xfrm>
              <a:off x="2964" y="2626"/>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8" name="Oval 129"/>
            <p:cNvSpPr>
              <a:spLocks noChangeArrowheads="1"/>
            </p:cNvSpPr>
            <p:nvPr/>
          </p:nvSpPr>
          <p:spPr bwMode="auto">
            <a:xfrm>
              <a:off x="2964" y="2712"/>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9" name="Oval 130"/>
            <p:cNvSpPr>
              <a:spLocks noChangeArrowheads="1"/>
            </p:cNvSpPr>
            <p:nvPr/>
          </p:nvSpPr>
          <p:spPr bwMode="auto">
            <a:xfrm>
              <a:off x="2964" y="279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10" name="Oval 129"/>
            <p:cNvSpPr>
              <a:spLocks noChangeArrowheads="1"/>
            </p:cNvSpPr>
            <p:nvPr/>
          </p:nvSpPr>
          <p:spPr bwMode="auto">
            <a:xfrm>
              <a:off x="2964" y="288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11" name="Oval 130"/>
            <p:cNvSpPr>
              <a:spLocks noChangeArrowheads="1"/>
            </p:cNvSpPr>
            <p:nvPr/>
          </p:nvSpPr>
          <p:spPr bwMode="auto">
            <a:xfrm>
              <a:off x="2964" y="297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grpSp>
        <p:nvGrpSpPr>
          <p:cNvPr id="27662" name="Group 43"/>
          <p:cNvGrpSpPr>
            <a:grpSpLocks/>
          </p:cNvGrpSpPr>
          <p:nvPr/>
        </p:nvGrpSpPr>
        <p:grpSpPr bwMode="auto">
          <a:xfrm rot="60000">
            <a:off x="3632291" y="4313238"/>
            <a:ext cx="93663" cy="838200"/>
            <a:chOff x="2964" y="2368"/>
            <a:chExt cx="80" cy="678"/>
          </a:xfrm>
        </p:grpSpPr>
        <p:sp>
          <p:nvSpPr>
            <p:cNvPr id="27796" name="Oval 129"/>
            <p:cNvSpPr>
              <a:spLocks noChangeArrowheads="1"/>
            </p:cNvSpPr>
            <p:nvPr/>
          </p:nvSpPr>
          <p:spPr bwMode="auto">
            <a:xfrm>
              <a:off x="2964" y="236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7" name="Oval 130"/>
            <p:cNvSpPr>
              <a:spLocks noChangeArrowheads="1"/>
            </p:cNvSpPr>
            <p:nvPr/>
          </p:nvSpPr>
          <p:spPr bwMode="auto">
            <a:xfrm>
              <a:off x="2964" y="245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8" name="Oval 129"/>
            <p:cNvSpPr>
              <a:spLocks noChangeArrowheads="1"/>
            </p:cNvSpPr>
            <p:nvPr/>
          </p:nvSpPr>
          <p:spPr bwMode="auto">
            <a:xfrm>
              <a:off x="2964" y="254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9" name="Oval 130"/>
            <p:cNvSpPr>
              <a:spLocks noChangeArrowheads="1"/>
            </p:cNvSpPr>
            <p:nvPr/>
          </p:nvSpPr>
          <p:spPr bwMode="auto">
            <a:xfrm>
              <a:off x="2964" y="2626"/>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0" name="Oval 129"/>
            <p:cNvSpPr>
              <a:spLocks noChangeArrowheads="1"/>
            </p:cNvSpPr>
            <p:nvPr/>
          </p:nvSpPr>
          <p:spPr bwMode="auto">
            <a:xfrm>
              <a:off x="2964" y="2712"/>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1" name="Oval 130"/>
            <p:cNvSpPr>
              <a:spLocks noChangeArrowheads="1"/>
            </p:cNvSpPr>
            <p:nvPr/>
          </p:nvSpPr>
          <p:spPr bwMode="auto">
            <a:xfrm>
              <a:off x="2964" y="279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2" name="Oval 129"/>
            <p:cNvSpPr>
              <a:spLocks noChangeArrowheads="1"/>
            </p:cNvSpPr>
            <p:nvPr/>
          </p:nvSpPr>
          <p:spPr bwMode="auto">
            <a:xfrm>
              <a:off x="2964" y="288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803" name="Oval 130"/>
            <p:cNvSpPr>
              <a:spLocks noChangeArrowheads="1"/>
            </p:cNvSpPr>
            <p:nvPr/>
          </p:nvSpPr>
          <p:spPr bwMode="auto">
            <a:xfrm>
              <a:off x="2964" y="297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sp>
        <p:nvSpPr>
          <p:cNvPr id="27663" name="AutoShape 56"/>
          <p:cNvSpPr>
            <a:spLocks/>
          </p:cNvSpPr>
          <p:nvPr/>
        </p:nvSpPr>
        <p:spPr bwMode="auto">
          <a:xfrm>
            <a:off x="4206960" y="2487613"/>
            <a:ext cx="531813" cy="685800"/>
          </a:xfrm>
          <a:prstGeom prst="rightBrace">
            <a:avLst>
              <a:gd name="adj1" fmla="val 10746"/>
              <a:gd name="adj2" fmla="val 44444"/>
            </a:avLst>
          </a:prstGeom>
          <a:noFill/>
          <a:ln w="190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64" name="AutoShape 57"/>
          <p:cNvSpPr>
            <a:spLocks/>
          </p:cNvSpPr>
          <p:nvPr/>
        </p:nvSpPr>
        <p:spPr bwMode="auto">
          <a:xfrm>
            <a:off x="4205373" y="4240213"/>
            <a:ext cx="609600" cy="914400"/>
          </a:xfrm>
          <a:prstGeom prst="rightBrace">
            <a:avLst>
              <a:gd name="adj1" fmla="val 12500"/>
              <a:gd name="adj2" fmla="val 50000"/>
            </a:avLst>
          </a:prstGeom>
          <a:noFill/>
          <a:ln w="19050">
            <a:solidFill>
              <a:srgbClr val="FF33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65" name="Text Box 16"/>
          <p:cNvSpPr txBox="1">
            <a:spLocks noChangeArrowheads="1"/>
          </p:cNvSpPr>
          <p:nvPr/>
        </p:nvSpPr>
        <p:spPr bwMode="auto">
          <a:xfrm>
            <a:off x="1493839" y="1850999"/>
            <a:ext cx="1143000" cy="276999"/>
          </a:xfrm>
          <a:prstGeom prst="rect">
            <a:avLst/>
          </a:prstGeom>
          <a:solidFill>
            <a:srgbClr val="FF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dirty="0" smtClean="0">
                <a:solidFill>
                  <a:srgbClr val="0033CC"/>
                </a:solidFill>
                <a:ea typeface="Arial Unicode MS" pitchFamily="50" charset="-128"/>
              </a:rPr>
              <a:t>Carrier gas</a:t>
            </a:r>
            <a:endParaRPr lang="en-US" altLang="ja-JP" sz="1200" dirty="0">
              <a:solidFill>
                <a:srgbClr val="0033CC"/>
              </a:solidFill>
              <a:ea typeface="Arial Unicode MS" pitchFamily="50" charset="-128"/>
            </a:endParaRPr>
          </a:p>
        </p:txBody>
      </p:sp>
      <p:sp>
        <p:nvSpPr>
          <p:cNvPr id="27666" name="Text Box 15"/>
          <p:cNvSpPr txBox="1">
            <a:spLocks noChangeArrowheads="1"/>
          </p:cNvSpPr>
          <p:nvPr/>
        </p:nvSpPr>
        <p:spPr bwMode="auto">
          <a:xfrm>
            <a:off x="1528979" y="3398462"/>
            <a:ext cx="1072730" cy="830997"/>
          </a:xfrm>
          <a:prstGeom prst="rect">
            <a:avLst/>
          </a:prstGeom>
          <a:solidFill>
            <a:srgbClr val="FFFFFF"/>
          </a:solidFill>
          <a:ln w="9525">
            <a:solidFill>
              <a:srgbClr val="0033CC"/>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dirty="0" smtClean="0">
                <a:solidFill>
                  <a:srgbClr val="0033CC"/>
                </a:solidFill>
                <a:ea typeface="Arial Unicode MS" pitchFamily="50" charset="-128"/>
              </a:rPr>
              <a:t>Reactant</a:t>
            </a:r>
          </a:p>
          <a:p>
            <a:pPr algn="ctr" eaLnBrk="1" hangingPunct="1">
              <a:spcBef>
                <a:spcPct val="0"/>
              </a:spcBef>
              <a:buFontTx/>
              <a:buNone/>
            </a:pPr>
            <a:r>
              <a:rPr lang="en-US" altLang="ja-JP" sz="1200" dirty="0" smtClean="0">
                <a:solidFill>
                  <a:srgbClr val="0033CC"/>
                </a:solidFill>
                <a:ea typeface="Arial Unicode MS" pitchFamily="50" charset="-128"/>
              </a:rPr>
              <a:t>gas</a:t>
            </a:r>
            <a:endParaRPr lang="en-US" altLang="ja-JP" sz="1200" dirty="0">
              <a:solidFill>
                <a:srgbClr val="0033CC"/>
              </a:solidFill>
              <a:ea typeface="Arial Unicode MS" pitchFamily="50" charset="-128"/>
            </a:endParaRPr>
          </a:p>
          <a:p>
            <a:pPr algn="ctr" eaLnBrk="1" hangingPunct="1">
              <a:spcBef>
                <a:spcPct val="0"/>
              </a:spcBef>
              <a:buFontTx/>
              <a:buNone/>
            </a:pPr>
            <a:r>
              <a:rPr lang="ja-JP" altLang="en-US" sz="1200" dirty="0">
                <a:solidFill>
                  <a:srgbClr val="0033CC"/>
                </a:solidFill>
                <a:ea typeface="Arial Unicode MS" pitchFamily="50" charset="-128"/>
              </a:rPr>
              <a:t>（</a:t>
            </a:r>
            <a:r>
              <a:rPr lang="en-US" altLang="ja-JP" sz="1200" dirty="0">
                <a:solidFill>
                  <a:srgbClr val="0033CC"/>
                </a:solidFill>
                <a:ea typeface="Arial Unicode MS" pitchFamily="50" charset="-128"/>
              </a:rPr>
              <a:t>Three gas </a:t>
            </a:r>
            <a:endParaRPr lang="en-US" altLang="ja-JP" sz="1200" dirty="0" smtClean="0">
              <a:solidFill>
                <a:srgbClr val="0033CC"/>
              </a:solidFill>
              <a:ea typeface="Arial Unicode MS" pitchFamily="50" charset="-128"/>
            </a:endParaRPr>
          </a:p>
          <a:p>
            <a:pPr algn="ctr" eaLnBrk="1" hangingPunct="1">
              <a:spcBef>
                <a:spcPct val="0"/>
              </a:spcBef>
              <a:buFontTx/>
              <a:buNone/>
            </a:pPr>
            <a:r>
              <a:rPr lang="en-US" altLang="ja-JP" sz="1200" dirty="0" smtClean="0">
                <a:solidFill>
                  <a:srgbClr val="0033CC"/>
                </a:solidFill>
                <a:ea typeface="Arial Unicode MS" pitchFamily="50" charset="-128"/>
              </a:rPr>
              <a:t>selection</a:t>
            </a:r>
            <a:r>
              <a:rPr lang="ja-JP" altLang="en-US" sz="1200" dirty="0">
                <a:solidFill>
                  <a:srgbClr val="0033CC"/>
                </a:solidFill>
                <a:ea typeface="Arial Unicode MS" pitchFamily="50" charset="-128"/>
              </a:rPr>
              <a:t>）</a:t>
            </a:r>
          </a:p>
        </p:txBody>
      </p:sp>
      <p:grpSp>
        <p:nvGrpSpPr>
          <p:cNvPr id="27667" name="Group 34"/>
          <p:cNvGrpSpPr>
            <a:grpSpLocks/>
          </p:cNvGrpSpPr>
          <p:nvPr/>
        </p:nvGrpSpPr>
        <p:grpSpPr bwMode="auto">
          <a:xfrm>
            <a:off x="4029167" y="2527300"/>
            <a:ext cx="93663" cy="609600"/>
            <a:chOff x="2964" y="2368"/>
            <a:chExt cx="80" cy="678"/>
          </a:xfrm>
        </p:grpSpPr>
        <p:sp>
          <p:nvSpPr>
            <p:cNvPr id="27788" name="Oval 129"/>
            <p:cNvSpPr>
              <a:spLocks noChangeArrowheads="1"/>
            </p:cNvSpPr>
            <p:nvPr/>
          </p:nvSpPr>
          <p:spPr bwMode="auto">
            <a:xfrm>
              <a:off x="2964" y="236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9" name="Oval 130"/>
            <p:cNvSpPr>
              <a:spLocks noChangeArrowheads="1"/>
            </p:cNvSpPr>
            <p:nvPr/>
          </p:nvSpPr>
          <p:spPr bwMode="auto">
            <a:xfrm>
              <a:off x="2964" y="245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0" name="Oval 129"/>
            <p:cNvSpPr>
              <a:spLocks noChangeArrowheads="1"/>
            </p:cNvSpPr>
            <p:nvPr/>
          </p:nvSpPr>
          <p:spPr bwMode="auto">
            <a:xfrm>
              <a:off x="2964" y="254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1" name="Oval 130"/>
            <p:cNvSpPr>
              <a:spLocks noChangeArrowheads="1"/>
            </p:cNvSpPr>
            <p:nvPr/>
          </p:nvSpPr>
          <p:spPr bwMode="auto">
            <a:xfrm>
              <a:off x="2964" y="2626"/>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2" name="Oval 129"/>
            <p:cNvSpPr>
              <a:spLocks noChangeArrowheads="1"/>
            </p:cNvSpPr>
            <p:nvPr/>
          </p:nvSpPr>
          <p:spPr bwMode="auto">
            <a:xfrm>
              <a:off x="2964" y="2712"/>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3" name="Oval 130"/>
            <p:cNvSpPr>
              <a:spLocks noChangeArrowheads="1"/>
            </p:cNvSpPr>
            <p:nvPr/>
          </p:nvSpPr>
          <p:spPr bwMode="auto">
            <a:xfrm>
              <a:off x="2964" y="279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4" name="Oval 129"/>
            <p:cNvSpPr>
              <a:spLocks noChangeArrowheads="1"/>
            </p:cNvSpPr>
            <p:nvPr/>
          </p:nvSpPr>
          <p:spPr bwMode="auto">
            <a:xfrm>
              <a:off x="2964" y="288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95" name="Oval 130"/>
            <p:cNvSpPr>
              <a:spLocks noChangeArrowheads="1"/>
            </p:cNvSpPr>
            <p:nvPr/>
          </p:nvSpPr>
          <p:spPr bwMode="auto">
            <a:xfrm>
              <a:off x="2964" y="297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grpSp>
        <p:nvGrpSpPr>
          <p:cNvPr id="27668" name="Group 43"/>
          <p:cNvGrpSpPr>
            <a:grpSpLocks/>
          </p:cNvGrpSpPr>
          <p:nvPr/>
        </p:nvGrpSpPr>
        <p:grpSpPr bwMode="auto">
          <a:xfrm>
            <a:off x="3718017" y="2522538"/>
            <a:ext cx="93663" cy="609600"/>
            <a:chOff x="2964" y="2368"/>
            <a:chExt cx="80" cy="678"/>
          </a:xfrm>
        </p:grpSpPr>
        <p:sp>
          <p:nvSpPr>
            <p:cNvPr id="27780" name="Oval 129"/>
            <p:cNvSpPr>
              <a:spLocks noChangeArrowheads="1"/>
            </p:cNvSpPr>
            <p:nvPr/>
          </p:nvSpPr>
          <p:spPr bwMode="auto">
            <a:xfrm>
              <a:off x="2964" y="236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1" name="Oval 130"/>
            <p:cNvSpPr>
              <a:spLocks noChangeArrowheads="1"/>
            </p:cNvSpPr>
            <p:nvPr/>
          </p:nvSpPr>
          <p:spPr bwMode="auto">
            <a:xfrm>
              <a:off x="2964" y="245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2" name="Oval 129"/>
            <p:cNvSpPr>
              <a:spLocks noChangeArrowheads="1"/>
            </p:cNvSpPr>
            <p:nvPr/>
          </p:nvSpPr>
          <p:spPr bwMode="auto">
            <a:xfrm>
              <a:off x="2964" y="254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3" name="Oval 130"/>
            <p:cNvSpPr>
              <a:spLocks noChangeArrowheads="1"/>
            </p:cNvSpPr>
            <p:nvPr/>
          </p:nvSpPr>
          <p:spPr bwMode="auto">
            <a:xfrm>
              <a:off x="2964" y="2626"/>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4" name="Oval 129"/>
            <p:cNvSpPr>
              <a:spLocks noChangeArrowheads="1"/>
            </p:cNvSpPr>
            <p:nvPr/>
          </p:nvSpPr>
          <p:spPr bwMode="auto">
            <a:xfrm>
              <a:off x="2964" y="2712"/>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5" name="Oval 130"/>
            <p:cNvSpPr>
              <a:spLocks noChangeArrowheads="1"/>
            </p:cNvSpPr>
            <p:nvPr/>
          </p:nvSpPr>
          <p:spPr bwMode="auto">
            <a:xfrm>
              <a:off x="2964" y="2798"/>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6" name="Oval 129"/>
            <p:cNvSpPr>
              <a:spLocks noChangeArrowheads="1"/>
            </p:cNvSpPr>
            <p:nvPr/>
          </p:nvSpPr>
          <p:spPr bwMode="auto">
            <a:xfrm>
              <a:off x="2964" y="2884"/>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87" name="Oval 130"/>
            <p:cNvSpPr>
              <a:spLocks noChangeArrowheads="1"/>
            </p:cNvSpPr>
            <p:nvPr/>
          </p:nvSpPr>
          <p:spPr bwMode="auto">
            <a:xfrm>
              <a:off x="2964" y="2970"/>
              <a:ext cx="80" cy="76"/>
            </a:xfrm>
            <a:prstGeom prst="ellipse">
              <a:avLst/>
            </a:prstGeom>
            <a:solidFill>
              <a:schemeClr val="accent1"/>
            </a:solidFill>
            <a:ln w="9525">
              <a:solidFill>
                <a:schemeClr val="tx1"/>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sp>
        <p:nvSpPr>
          <p:cNvPr id="27671" name="AutoShape 210"/>
          <p:cNvSpPr>
            <a:spLocks noChangeArrowheads="1"/>
          </p:cNvSpPr>
          <p:nvPr/>
        </p:nvSpPr>
        <p:spPr bwMode="auto">
          <a:xfrm rot="60000">
            <a:off x="3743417" y="4316418"/>
            <a:ext cx="257175" cy="879475"/>
          </a:xfrm>
          <a:prstGeom prst="can">
            <a:avLst>
              <a:gd name="adj" fmla="val 11700"/>
            </a:avLst>
          </a:prstGeom>
          <a:solidFill>
            <a:srgbClr val="FF3300">
              <a:alpha val="36862"/>
            </a:srgbClr>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nvGrpSpPr>
          <p:cNvPr id="27672" name="Group 215"/>
          <p:cNvGrpSpPr>
            <a:grpSpLocks/>
          </p:cNvGrpSpPr>
          <p:nvPr/>
        </p:nvGrpSpPr>
        <p:grpSpPr bwMode="auto">
          <a:xfrm>
            <a:off x="3810088" y="4148138"/>
            <a:ext cx="125413" cy="1143000"/>
            <a:chOff x="1997" y="2186"/>
            <a:chExt cx="79" cy="720"/>
          </a:xfrm>
        </p:grpSpPr>
        <p:sp>
          <p:nvSpPr>
            <p:cNvPr id="27776" name="AutoShape 208"/>
            <p:cNvSpPr>
              <a:spLocks noChangeArrowheads="1"/>
            </p:cNvSpPr>
            <p:nvPr/>
          </p:nvSpPr>
          <p:spPr bwMode="auto">
            <a:xfrm rot="60000">
              <a:off x="1998" y="2186"/>
              <a:ext cx="78" cy="720"/>
            </a:xfrm>
            <a:prstGeom prst="can">
              <a:avLst>
                <a:gd name="adj" fmla="val 29487"/>
              </a:avLst>
            </a:prstGeom>
            <a:solidFill>
              <a:srgbClr val="FF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77" name="AutoShape 212"/>
            <p:cNvSpPr>
              <a:spLocks noChangeArrowheads="1"/>
            </p:cNvSpPr>
            <p:nvPr/>
          </p:nvSpPr>
          <p:spPr bwMode="auto">
            <a:xfrm rot="60000">
              <a:off x="1997" y="2735"/>
              <a:ext cx="68" cy="170"/>
            </a:xfrm>
            <a:prstGeom prst="can">
              <a:avLst>
                <a:gd name="adj" fmla="val 36898"/>
              </a:avLst>
            </a:prstGeom>
            <a:noFill/>
            <a:ln w="9525">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78" name="Line 213"/>
            <p:cNvSpPr>
              <a:spLocks noChangeShapeType="1"/>
            </p:cNvSpPr>
            <p:nvPr/>
          </p:nvSpPr>
          <p:spPr bwMode="auto">
            <a:xfrm>
              <a:off x="2007" y="2757"/>
              <a:ext cx="0" cy="144"/>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779" name="Line 214"/>
            <p:cNvSpPr>
              <a:spLocks noChangeShapeType="1"/>
            </p:cNvSpPr>
            <p:nvPr/>
          </p:nvSpPr>
          <p:spPr bwMode="auto">
            <a:xfrm>
              <a:off x="2055" y="2760"/>
              <a:ext cx="0" cy="144"/>
            </a:xfrm>
            <a:prstGeom prst="line">
              <a:avLst/>
            </a:prstGeom>
            <a:noFill/>
            <a:ln w="38100">
              <a:solidFill>
                <a:schemeClr val="bg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27673" name="Line 217"/>
          <p:cNvSpPr>
            <a:spLocks noChangeShapeType="1"/>
          </p:cNvSpPr>
          <p:nvPr/>
        </p:nvSpPr>
        <p:spPr bwMode="auto">
          <a:xfrm rot="60000">
            <a:off x="3884699" y="3890964"/>
            <a:ext cx="0" cy="576262"/>
          </a:xfrm>
          <a:prstGeom prst="line">
            <a:avLst/>
          </a:prstGeom>
          <a:noFill/>
          <a:ln w="38100" cmpd="dbl">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674" name="Oval 218"/>
          <p:cNvSpPr>
            <a:spLocks noChangeAspect="1" noChangeArrowheads="1"/>
          </p:cNvSpPr>
          <p:nvPr/>
        </p:nvSpPr>
        <p:spPr bwMode="auto">
          <a:xfrm>
            <a:off x="3838660" y="4852988"/>
            <a:ext cx="39688"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75" name="Oval 219"/>
          <p:cNvSpPr>
            <a:spLocks noChangeAspect="1" noChangeArrowheads="1"/>
          </p:cNvSpPr>
          <p:nvPr/>
        </p:nvSpPr>
        <p:spPr bwMode="auto">
          <a:xfrm>
            <a:off x="3875179" y="4872038"/>
            <a:ext cx="39687"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76" name="Oval 220"/>
          <p:cNvSpPr>
            <a:spLocks noChangeAspect="1" noChangeArrowheads="1"/>
          </p:cNvSpPr>
          <p:nvPr/>
        </p:nvSpPr>
        <p:spPr bwMode="auto">
          <a:xfrm>
            <a:off x="3886285" y="4819650"/>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77" name="Oval 221"/>
          <p:cNvSpPr>
            <a:spLocks noChangeAspect="1" noChangeArrowheads="1"/>
          </p:cNvSpPr>
          <p:nvPr/>
        </p:nvSpPr>
        <p:spPr bwMode="auto">
          <a:xfrm>
            <a:off x="3872005" y="4767263"/>
            <a:ext cx="39687"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78" name="Oval 222"/>
          <p:cNvSpPr>
            <a:spLocks noChangeAspect="1" noChangeArrowheads="1"/>
          </p:cNvSpPr>
          <p:nvPr/>
        </p:nvSpPr>
        <p:spPr bwMode="auto">
          <a:xfrm>
            <a:off x="3886285" y="4714875"/>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79" name="Oval 223"/>
          <p:cNvSpPr>
            <a:spLocks noChangeAspect="1" noChangeArrowheads="1"/>
          </p:cNvSpPr>
          <p:nvPr/>
        </p:nvSpPr>
        <p:spPr bwMode="auto">
          <a:xfrm>
            <a:off x="3868830" y="4662488"/>
            <a:ext cx="39687"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0" name="Oval 224"/>
          <p:cNvSpPr>
            <a:spLocks noChangeAspect="1" noChangeArrowheads="1"/>
          </p:cNvSpPr>
          <p:nvPr/>
        </p:nvSpPr>
        <p:spPr bwMode="auto">
          <a:xfrm>
            <a:off x="3883111" y="4610100"/>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1" name="Oval 225"/>
          <p:cNvSpPr>
            <a:spLocks noChangeAspect="1" noChangeArrowheads="1"/>
          </p:cNvSpPr>
          <p:nvPr/>
        </p:nvSpPr>
        <p:spPr bwMode="auto">
          <a:xfrm>
            <a:off x="3881530" y="4557713"/>
            <a:ext cx="39687"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2" name="Oval 227"/>
          <p:cNvSpPr>
            <a:spLocks noChangeAspect="1" noChangeArrowheads="1"/>
          </p:cNvSpPr>
          <p:nvPr/>
        </p:nvSpPr>
        <p:spPr bwMode="auto">
          <a:xfrm>
            <a:off x="3825960" y="4537077"/>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3" name="Oval 228"/>
          <p:cNvSpPr>
            <a:spLocks noChangeAspect="1" noChangeArrowheads="1"/>
          </p:cNvSpPr>
          <p:nvPr/>
        </p:nvSpPr>
        <p:spPr bwMode="auto">
          <a:xfrm>
            <a:off x="3825960" y="4591050"/>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4" name="Oval 229"/>
          <p:cNvSpPr>
            <a:spLocks noChangeAspect="1" noChangeArrowheads="1"/>
          </p:cNvSpPr>
          <p:nvPr/>
        </p:nvSpPr>
        <p:spPr bwMode="auto">
          <a:xfrm>
            <a:off x="3825960" y="4645026"/>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5" name="Oval 230"/>
          <p:cNvSpPr>
            <a:spLocks noChangeAspect="1" noChangeArrowheads="1"/>
          </p:cNvSpPr>
          <p:nvPr/>
        </p:nvSpPr>
        <p:spPr bwMode="auto">
          <a:xfrm>
            <a:off x="3825960" y="4699002"/>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6" name="Oval 231"/>
          <p:cNvSpPr>
            <a:spLocks noChangeAspect="1" noChangeArrowheads="1"/>
          </p:cNvSpPr>
          <p:nvPr/>
        </p:nvSpPr>
        <p:spPr bwMode="auto">
          <a:xfrm>
            <a:off x="3825960" y="4752975"/>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7" name="Oval 232"/>
          <p:cNvSpPr>
            <a:spLocks noChangeAspect="1" noChangeArrowheads="1"/>
          </p:cNvSpPr>
          <p:nvPr/>
        </p:nvSpPr>
        <p:spPr bwMode="auto">
          <a:xfrm>
            <a:off x="3825960" y="4806951"/>
            <a:ext cx="39688"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8" name="Oval 233"/>
          <p:cNvSpPr>
            <a:spLocks noChangeAspect="1" noChangeArrowheads="1"/>
          </p:cNvSpPr>
          <p:nvPr/>
        </p:nvSpPr>
        <p:spPr bwMode="auto">
          <a:xfrm>
            <a:off x="3825960" y="4900613"/>
            <a:ext cx="39688"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89" name="Oval 234"/>
          <p:cNvSpPr>
            <a:spLocks noChangeAspect="1" noChangeArrowheads="1"/>
          </p:cNvSpPr>
          <p:nvPr/>
        </p:nvSpPr>
        <p:spPr bwMode="auto">
          <a:xfrm>
            <a:off x="3813260" y="4948238"/>
            <a:ext cx="39688"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90" name="Oval 235"/>
          <p:cNvSpPr>
            <a:spLocks noChangeAspect="1" noChangeArrowheads="1"/>
          </p:cNvSpPr>
          <p:nvPr/>
        </p:nvSpPr>
        <p:spPr bwMode="auto">
          <a:xfrm>
            <a:off x="3873585" y="4922840"/>
            <a:ext cx="39688" cy="39687"/>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91" name="Oval 236"/>
          <p:cNvSpPr>
            <a:spLocks noChangeAspect="1" noChangeArrowheads="1"/>
          </p:cNvSpPr>
          <p:nvPr/>
        </p:nvSpPr>
        <p:spPr bwMode="auto">
          <a:xfrm>
            <a:off x="3868830" y="4959351"/>
            <a:ext cx="39687" cy="39688"/>
          </a:xfrm>
          <a:prstGeom prst="ellipse">
            <a:avLst/>
          </a:prstGeom>
          <a:solidFill>
            <a:schemeClr val="bg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92" name="AutoShape 242"/>
          <p:cNvSpPr>
            <a:spLocks noChangeArrowheads="1"/>
          </p:cNvSpPr>
          <p:nvPr/>
        </p:nvSpPr>
        <p:spPr bwMode="auto">
          <a:xfrm>
            <a:off x="3816442" y="2030413"/>
            <a:ext cx="201319" cy="1219200"/>
          </a:xfrm>
          <a:prstGeom prst="can">
            <a:avLst>
              <a:gd name="adj" fmla="val 12931"/>
            </a:avLst>
          </a:prstGeom>
          <a:solidFill>
            <a:srgbClr val="FFCC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93" name="AutoShape 238"/>
          <p:cNvSpPr>
            <a:spLocks noChangeArrowheads="1"/>
          </p:cNvSpPr>
          <p:nvPr/>
        </p:nvSpPr>
        <p:spPr bwMode="auto">
          <a:xfrm>
            <a:off x="3854542" y="2030413"/>
            <a:ext cx="123825" cy="1219200"/>
          </a:xfrm>
          <a:prstGeom prst="can">
            <a:avLst>
              <a:gd name="adj" fmla="val 17915"/>
            </a:avLst>
          </a:prstGeom>
          <a:solidFill>
            <a:srgbClr val="FFFFFF"/>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694" name="Line 240"/>
          <p:cNvSpPr>
            <a:spLocks noChangeShapeType="1"/>
          </p:cNvSpPr>
          <p:nvPr/>
        </p:nvSpPr>
        <p:spPr bwMode="auto">
          <a:xfrm>
            <a:off x="3864060" y="2998793"/>
            <a:ext cx="0" cy="244475"/>
          </a:xfrm>
          <a:prstGeom prst="line">
            <a:avLst/>
          </a:prstGeom>
          <a:noFill/>
          <a:ln w="76200">
            <a:solidFill>
              <a:srgbClr val="FFCC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695" name="Line 241"/>
          <p:cNvSpPr>
            <a:spLocks noChangeShapeType="1"/>
          </p:cNvSpPr>
          <p:nvPr/>
        </p:nvSpPr>
        <p:spPr bwMode="auto">
          <a:xfrm>
            <a:off x="3975185" y="3005143"/>
            <a:ext cx="0" cy="244475"/>
          </a:xfrm>
          <a:prstGeom prst="line">
            <a:avLst/>
          </a:prstGeom>
          <a:noFill/>
          <a:ln w="76200">
            <a:solidFill>
              <a:srgbClr val="FFCCCC"/>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27698" name="Group 398"/>
          <p:cNvGrpSpPr>
            <a:grpSpLocks noChangeAspect="1"/>
          </p:cNvGrpSpPr>
          <p:nvPr/>
        </p:nvGrpSpPr>
        <p:grpSpPr bwMode="auto">
          <a:xfrm rot="21553694" flipH="1">
            <a:off x="4237124" y="658813"/>
            <a:ext cx="122237" cy="1217612"/>
            <a:chOff x="3936" y="1026"/>
            <a:chExt cx="137" cy="2404"/>
          </a:xfrm>
        </p:grpSpPr>
        <p:grpSp>
          <p:nvGrpSpPr>
            <p:cNvPr id="27715" name="Group 399"/>
            <p:cNvGrpSpPr>
              <a:grpSpLocks noChangeAspect="1"/>
            </p:cNvGrpSpPr>
            <p:nvPr/>
          </p:nvGrpSpPr>
          <p:grpSpPr bwMode="auto">
            <a:xfrm>
              <a:off x="3936" y="1298"/>
              <a:ext cx="137" cy="1452"/>
              <a:chOff x="3936" y="1298"/>
              <a:chExt cx="137" cy="1452"/>
            </a:xfrm>
          </p:grpSpPr>
          <p:sp>
            <p:nvSpPr>
              <p:cNvPr id="27719" name="Rectangle 400"/>
              <p:cNvSpPr>
                <a:spLocks noChangeAspect="1" noChangeArrowheads="1"/>
              </p:cNvSpPr>
              <p:nvPr/>
            </p:nvSpPr>
            <p:spPr bwMode="auto">
              <a:xfrm>
                <a:off x="3936" y="1298"/>
                <a:ext cx="137" cy="1452"/>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7720" name="Line 401"/>
              <p:cNvSpPr>
                <a:spLocks noChangeAspect="1" noChangeShapeType="1"/>
              </p:cNvSpPr>
              <p:nvPr/>
            </p:nvSpPr>
            <p:spPr bwMode="auto">
              <a:xfrm>
                <a:off x="3982" y="2716"/>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1" name="Line 402"/>
              <p:cNvSpPr>
                <a:spLocks noChangeAspect="1" noChangeShapeType="1"/>
              </p:cNvSpPr>
              <p:nvPr/>
            </p:nvSpPr>
            <p:spPr bwMode="auto">
              <a:xfrm>
                <a:off x="4027" y="269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2" name="Line 403"/>
              <p:cNvSpPr>
                <a:spLocks noChangeAspect="1" noChangeShapeType="1"/>
              </p:cNvSpPr>
              <p:nvPr/>
            </p:nvSpPr>
            <p:spPr bwMode="auto">
              <a:xfrm>
                <a:off x="4027" y="267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3" name="Line 404"/>
              <p:cNvSpPr>
                <a:spLocks noChangeAspect="1" noChangeShapeType="1"/>
              </p:cNvSpPr>
              <p:nvPr/>
            </p:nvSpPr>
            <p:spPr bwMode="auto">
              <a:xfrm>
                <a:off x="4027" y="265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4" name="Line 405"/>
              <p:cNvSpPr>
                <a:spLocks noChangeAspect="1" noChangeShapeType="1"/>
              </p:cNvSpPr>
              <p:nvPr/>
            </p:nvSpPr>
            <p:spPr bwMode="auto">
              <a:xfrm>
                <a:off x="4027" y="262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5" name="Line 406"/>
              <p:cNvSpPr>
                <a:spLocks noChangeAspect="1" noChangeShapeType="1"/>
              </p:cNvSpPr>
              <p:nvPr/>
            </p:nvSpPr>
            <p:spPr bwMode="auto">
              <a:xfrm>
                <a:off x="3982" y="2607"/>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6" name="Line 407"/>
              <p:cNvSpPr>
                <a:spLocks noChangeAspect="1" noChangeShapeType="1"/>
              </p:cNvSpPr>
              <p:nvPr/>
            </p:nvSpPr>
            <p:spPr bwMode="auto">
              <a:xfrm>
                <a:off x="4027" y="258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7" name="Line 408"/>
              <p:cNvSpPr>
                <a:spLocks noChangeAspect="1" noChangeShapeType="1"/>
              </p:cNvSpPr>
              <p:nvPr/>
            </p:nvSpPr>
            <p:spPr bwMode="auto">
              <a:xfrm>
                <a:off x="4027" y="256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8" name="Line 409"/>
              <p:cNvSpPr>
                <a:spLocks noChangeAspect="1" noChangeShapeType="1"/>
              </p:cNvSpPr>
              <p:nvPr/>
            </p:nvSpPr>
            <p:spPr bwMode="auto">
              <a:xfrm>
                <a:off x="4027" y="254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29" name="Line 410"/>
              <p:cNvSpPr>
                <a:spLocks noChangeAspect="1" noChangeShapeType="1"/>
              </p:cNvSpPr>
              <p:nvPr/>
            </p:nvSpPr>
            <p:spPr bwMode="auto">
              <a:xfrm>
                <a:off x="4027" y="252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0" name="Line 411"/>
              <p:cNvSpPr>
                <a:spLocks noChangeAspect="1" noChangeShapeType="1"/>
              </p:cNvSpPr>
              <p:nvPr/>
            </p:nvSpPr>
            <p:spPr bwMode="auto">
              <a:xfrm>
                <a:off x="3982" y="2499"/>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1" name="Line 412"/>
              <p:cNvSpPr>
                <a:spLocks noChangeAspect="1" noChangeShapeType="1"/>
              </p:cNvSpPr>
              <p:nvPr/>
            </p:nvSpPr>
            <p:spPr bwMode="auto">
              <a:xfrm>
                <a:off x="4027" y="247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2" name="Line 413"/>
              <p:cNvSpPr>
                <a:spLocks noChangeAspect="1" noChangeShapeType="1"/>
              </p:cNvSpPr>
              <p:nvPr/>
            </p:nvSpPr>
            <p:spPr bwMode="auto">
              <a:xfrm>
                <a:off x="4027" y="245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3" name="Line 414"/>
              <p:cNvSpPr>
                <a:spLocks noChangeAspect="1" noChangeShapeType="1"/>
              </p:cNvSpPr>
              <p:nvPr/>
            </p:nvSpPr>
            <p:spPr bwMode="auto">
              <a:xfrm>
                <a:off x="4027" y="243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4" name="Line 415"/>
              <p:cNvSpPr>
                <a:spLocks noChangeAspect="1" noChangeShapeType="1"/>
              </p:cNvSpPr>
              <p:nvPr/>
            </p:nvSpPr>
            <p:spPr bwMode="auto">
              <a:xfrm>
                <a:off x="4027" y="241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5" name="Line 416"/>
              <p:cNvSpPr>
                <a:spLocks noChangeAspect="1" noChangeShapeType="1"/>
              </p:cNvSpPr>
              <p:nvPr/>
            </p:nvSpPr>
            <p:spPr bwMode="auto">
              <a:xfrm>
                <a:off x="3982" y="2390"/>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6" name="Line 417"/>
              <p:cNvSpPr>
                <a:spLocks noChangeAspect="1" noChangeShapeType="1"/>
              </p:cNvSpPr>
              <p:nvPr/>
            </p:nvSpPr>
            <p:spPr bwMode="auto">
              <a:xfrm>
                <a:off x="4027" y="236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7" name="Line 418"/>
              <p:cNvSpPr>
                <a:spLocks noChangeAspect="1" noChangeShapeType="1"/>
              </p:cNvSpPr>
              <p:nvPr/>
            </p:nvSpPr>
            <p:spPr bwMode="auto">
              <a:xfrm>
                <a:off x="4027" y="234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8" name="Line 419"/>
              <p:cNvSpPr>
                <a:spLocks noChangeAspect="1" noChangeShapeType="1"/>
              </p:cNvSpPr>
              <p:nvPr/>
            </p:nvSpPr>
            <p:spPr bwMode="auto">
              <a:xfrm>
                <a:off x="4027" y="232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39" name="Line 420"/>
              <p:cNvSpPr>
                <a:spLocks noChangeAspect="1" noChangeShapeType="1"/>
              </p:cNvSpPr>
              <p:nvPr/>
            </p:nvSpPr>
            <p:spPr bwMode="auto">
              <a:xfrm>
                <a:off x="4027" y="230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0" name="Line 421"/>
              <p:cNvSpPr>
                <a:spLocks noChangeAspect="1" noChangeShapeType="1"/>
              </p:cNvSpPr>
              <p:nvPr/>
            </p:nvSpPr>
            <p:spPr bwMode="auto">
              <a:xfrm>
                <a:off x="3982" y="2282"/>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1" name="Line 422"/>
              <p:cNvSpPr>
                <a:spLocks noChangeAspect="1" noChangeShapeType="1"/>
              </p:cNvSpPr>
              <p:nvPr/>
            </p:nvSpPr>
            <p:spPr bwMode="auto">
              <a:xfrm>
                <a:off x="4027" y="226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2" name="Line 423"/>
              <p:cNvSpPr>
                <a:spLocks noChangeAspect="1" noChangeShapeType="1"/>
              </p:cNvSpPr>
              <p:nvPr/>
            </p:nvSpPr>
            <p:spPr bwMode="auto">
              <a:xfrm>
                <a:off x="4027" y="223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3" name="Line 424"/>
              <p:cNvSpPr>
                <a:spLocks noChangeAspect="1" noChangeShapeType="1"/>
              </p:cNvSpPr>
              <p:nvPr/>
            </p:nvSpPr>
            <p:spPr bwMode="auto">
              <a:xfrm>
                <a:off x="4027" y="221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4" name="Line 425"/>
              <p:cNvSpPr>
                <a:spLocks noChangeAspect="1" noChangeShapeType="1"/>
              </p:cNvSpPr>
              <p:nvPr/>
            </p:nvSpPr>
            <p:spPr bwMode="auto">
              <a:xfrm>
                <a:off x="4027" y="219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5" name="Line 426"/>
              <p:cNvSpPr>
                <a:spLocks noChangeAspect="1" noChangeShapeType="1"/>
              </p:cNvSpPr>
              <p:nvPr/>
            </p:nvSpPr>
            <p:spPr bwMode="auto">
              <a:xfrm>
                <a:off x="3982" y="2174"/>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6" name="Line 427"/>
              <p:cNvSpPr>
                <a:spLocks noChangeAspect="1" noChangeShapeType="1"/>
              </p:cNvSpPr>
              <p:nvPr/>
            </p:nvSpPr>
            <p:spPr bwMode="auto">
              <a:xfrm>
                <a:off x="4027" y="215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7" name="Line 428"/>
              <p:cNvSpPr>
                <a:spLocks noChangeAspect="1" noChangeShapeType="1"/>
              </p:cNvSpPr>
              <p:nvPr/>
            </p:nvSpPr>
            <p:spPr bwMode="auto">
              <a:xfrm>
                <a:off x="4027" y="213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8" name="Line 429"/>
              <p:cNvSpPr>
                <a:spLocks noChangeAspect="1" noChangeShapeType="1"/>
              </p:cNvSpPr>
              <p:nvPr/>
            </p:nvSpPr>
            <p:spPr bwMode="auto">
              <a:xfrm>
                <a:off x="4027" y="210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49" name="Line 430"/>
              <p:cNvSpPr>
                <a:spLocks noChangeAspect="1" noChangeShapeType="1"/>
              </p:cNvSpPr>
              <p:nvPr/>
            </p:nvSpPr>
            <p:spPr bwMode="auto">
              <a:xfrm>
                <a:off x="4027" y="208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0" name="Line 431"/>
              <p:cNvSpPr>
                <a:spLocks noChangeAspect="1" noChangeShapeType="1"/>
              </p:cNvSpPr>
              <p:nvPr/>
            </p:nvSpPr>
            <p:spPr bwMode="auto">
              <a:xfrm>
                <a:off x="3982" y="2065"/>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1" name="Line 432"/>
              <p:cNvSpPr>
                <a:spLocks noChangeAspect="1" noChangeShapeType="1"/>
              </p:cNvSpPr>
              <p:nvPr/>
            </p:nvSpPr>
            <p:spPr bwMode="auto">
              <a:xfrm>
                <a:off x="4027" y="204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2" name="Line 433"/>
              <p:cNvSpPr>
                <a:spLocks noChangeAspect="1" noChangeShapeType="1"/>
              </p:cNvSpPr>
              <p:nvPr/>
            </p:nvSpPr>
            <p:spPr bwMode="auto">
              <a:xfrm>
                <a:off x="4027" y="202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3" name="Line 434"/>
              <p:cNvSpPr>
                <a:spLocks noChangeAspect="1" noChangeShapeType="1"/>
              </p:cNvSpPr>
              <p:nvPr/>
            </p:nvSpPr>
            <p:spPr bwMode="auto">
              <a:xfrm>
                <a:off x="4027" y="200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4" name="Line 435"/>
              <p:cNvSpPr>
                <a:spLocks noChangeAspect="1" noChangeShapeType="1"/>
              </p:cNvSpPr>
              <p:nvPr/>
            </p:nvSpPr>
            <p:spPr bwMode="auto">
              <a:xfrm>
                <a:off x="4027" y="197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5" name="Line 436"/>
              <p:cNvSpPr>
                <a:spLocks noChangeAspect="1" noChangeShapeType="1"/>
              </p:cNvSpPr>
              <p:nvPr/>
            </p:nvSpPr>
            <p:spPr bwMode="auto">
              <a:xfrm>
                <a:off x="3982" y="1957"/>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6" name="Line 437"/>
              <p:cNvSpPr>
                <a:spLocks noChangeAspect="1" noChangeShapeType="1"/>
              </p:cNvSpPr>
              <p:nvPr/>
            </p:nvSpPr>
            <p:spPr bwMode="auto">
              <a:xfrm>
                <a:off x="4027" y="193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7" name="Line 438"/>
              <p:cNvSpPr>
                <a:spLocks noChangeAspect="1" noChangeShapeType="1"/>
              </p:cNvSpPr>
              <p:nvPr/>
            </p:nvSpPr>
            <p:spPr bwMode="auto">
              <a:xfrm>
                <a:off x="4027" y="191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8" name="Line 439"/>
              <p:cNvSpPr>
                <a:spLocks noChangeAspect="1" noChangeShapeType="1"/>
              </p:cNvSpPr>
              <p:nvPr/>
            </p:nvSpPr>
            <p:spPr bwMode="auto">
              <a:xfrm>
                <a:off x="4027" y="189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59" name="Line 440"/>
              <p:cNvSpPr>
                <a:spLocks noChangeAspect="1" noChangeShapeType="1"/>
              </p:cNvSpPr>
              <p:nvPr/>
            </p:nvSpPr>
            <p:spPr bwMode="auto">
              <a:xfrm>
                <a:off x="4027" y="187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0" name="Line 441"/>
              <p:cNvSpPr>
                <a:spLocks noChangeAspect="1" noChangeShapeType="1"/>
              </p:cNvSpPr>
              <p:nvPr/>
            </p:nvSpPr>
            <p:spPr bwMode="auto">
              <a:xfrm>
                <a:off x="3982" y="1849"/>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1" name="Line 442"/>
              <p:cNvSpPr>
                <a:spLocks noChangeAspect="1" noChangeShapeType="1"/>
              </p:cNvSpPr>
              <p:nvPr/>
            </p:nvSpPr>
            <p:spPr bwMode="auto">
              <a:xfrm>
                <a:off x="4027" y="182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2" name="Line 443"/>
              <p:cNvSpPr>
                <a:spLocks noChangeAspect="1" noChangeShapeType="1"/>
              </p:cNvSpPr>
              <p:nvPr/>
            </p:nvSpPr>
            <p:spPr bwMode="auto">
              <a:xfrm>
                <a:off x="4027" y="180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3" name="Line 444"/>
              <p:cNvSpPr>
                <a:spLocks noChangeAspect="1" noChangeShapeType="1"/>
              </p:cNvSpPr>
              <p:nvPr/>
            </p:nvSpPr>
            <p:spPr bwMode="auto">
              <a:xfrm>
                <a:off x="4027" y="178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4" name="Line 445"/>
              <p:cNvSpPr>
                <a:spLocks noChangeAspect="1" noChangeShapeType="1"/>
              </p:cNvSpPr>
              <p:nvPr/>
            </p:nvSpPr>
            <p:spPr bwMode="auto">
              <a:xfrm>
                <a:off x="4027" y="1762"/>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5" name="Line 446"/>
              <p:cNvSpPr>
                <a:spLocks noChangeAspect="1" noChangeShapeType="1"/>
              </p:cNvSpPr>
              <p:nvPr/>
            </p:nvSpPr>
            <p:spPr bwMode="auto">
              <a:xfrm>
                <a:off x="3982" y="1740"/>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6" name="Line 447"/>
              <p:cNvSpPr>
                <a:spLocks noChangeAspect="1" noChangeShapeType="1"/>
              </p:cNvSpPr>
              <p:nvPr/>
            </p:nvSpPr>
            <p:spPr bwMode="auto">
              <a:xfrm>
                <a:off x="4027" y="171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7" name="Line 448"/>
              <p:cNvSpPr>
                <a:spLocks noChangeAspect="1" noChangeShapeType="1"/>
              </p:cNvSpPr>
              <p:nvPr/>
            </p:nvSpPr>
            <p:spPr bwMode="auto">
              <a:xfrm>
                <a:off x="4027" y="169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8" name="Line 449"/>
              <p:cNvSpPr>
                <a:spLocks noChangeAspect="1" noChangeShapeType="1"/>
              </p:cNvSpPr>
              <p:nvPr/>
            </p:nvSpPr>
            <p:spPr bwMode="auto">
              <a:xfrm>
                <a:off x="4027" y="167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69" name="Line 450"/>
              <p:cNvSpPr>
                <a:spLocks noChangeAspect="1" noChangeShapeType="1"/>
              </p:cNvSpPr>
              <p:nvPr/>
            </p:nvSpPr>
            <p:spPr bwMode="auto">
              <a:xfrm>
                <a:off x="4027" y="1654"/>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0" name="Line 451"/>
              <p:cNvSpPr>
                <a:spLocks noChangeAspect="1" noChangeShapeType="1"/>
              </p:cNvSpPr>
              <p:nvPr/>
            </p:nvSpPr>
            <p:spPr bwMode="auto">
              <a:xfrm>
                <a:off x="3982" y="1632"/>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1" name="Line 452"/>
              <p:cNvSpPr>
                <a:spLocks noChangeAspect="1" noChangeShapeType="1"/>
              </p:cNvSpPr>
              <p:nvPr/>
            </p:nvSpPr>
            <p:spPr bwMode="auto">
              <a:xfrm>
                <a:off x="4027" y="1610"/>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2" name="Line 453"/>
              <p:cNvSpPr>
                <a:spLocks noChangeAspect="1" noChangeShapeType="1"/>
              </p:cNvSpPr>
              <p:nvPr/>
            </p:nvSpPr>
            <p:spPr bwMode="auto">
              <a:xfrm>
                <a:off x="4027" y="1589"/>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3" name="Line 454"/>
              <p:cNvSpPr>
                <a:spLocks noChangeAspect="1" noChangeShapeType="1"/>
              </p:cNvSpPr>
              <p:nvPr/>
            </p:nvSpPr>
            <p:spPr bwMode="auto">
              <a:xfrm>
                <a:off x="4027" y="1567"/>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4" name="Line 455"/>
              <p:cNvSpPr>
                <a:spLocks noChangeAspect="1" noChangeShapeType="1"/>
              </p:cNvSpPr>
              <p:nvPr/>
            </p:nvSpPr>
            <p:spPr bwMode="auto">
              <a:xfrm>
                <a:off x="4027" y="1545"/>
                <a:ext cx="46"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75" name="Line 456"/>
              <p:cNvSpPr>
                <a:spLocks noChangeAspect="1" noChangeShapeType="1"/>
              </p:cNvSpPr>
              <p:nvPr/>
            </p:nvSpPr>
            <p:spPr bwMode="auto">
              <a:xfrm>
                <a:off x="3982" y="1524"/>
                <a:ext cx="91" cy="0"/>
              </a:xfrm>
              <a:prstGeom prst="line">
                <a:avLst/>
              </a:prstGeom>
              <a:noFill/>
              <a:ln w="317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7716" name="Line 457"/>
            <p:cNvSpPr>
              <a:spLocks noChangeAspect="1" noChangeShapeType="1"/>
            </p:cNvSpPr>
            <p:nvPr/>
          </p:nvSpPr>
          <p:spPr bwMode="auto">
            <a:xfrm>
              <a:off x="4005" y="1026"/>
              <a:ext cx="0" cy="1598"/>
            </a:xfrm>
            <a:prstGeom prst="line">
              <a:avLst/>
            </a:prstGeom>
            <a:noFill/>
            <a:ln w="12700">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17" name="Line 458"/>
            <p:cNvSpPr>
              <a:spLocks noChangeAspect="1" noChangeShapeType="1"/>
            </p:cNvSpPr>
            <p:nvPr/>
          </p:nvSpPr>
          <p:spPr bwMode="auto">
            <a:xfrm>
              <a:off x="3959" y="1026"/>
              <a:ext cx="91" cy="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sp>
          <p:nvSpPr>
            <p:cNvPr id="27718" name="Line 459"/>
            <p:cNvSpPr>
              <a:spLocks noChangeAspect="1" noChangeShapeType="1"/>
            </p:cNvSpPr>
            <p:nvPr/>
          </p:nvSpPr>
          <p:spPr bwMode="auto">
            <a:xfrm>
              <a:off x="4005" y="2750"/>
              <a:ext cx="0" cy="680"/>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a:lstStyle/>
            <a:p>
              <a:endParaRPr lang="ja-JP" altLang="en-US"/>
            </a:p>
          </p:txBody>
        </p:sp>
      </p:grpSp>
      <p:sp>
        <p:nvSpPr>
          <p:cNvPr id="27699" name="Line 320"/>
          <p:cNvSpPr>
            <a:spLocks noChangeShapeType="1"/>
          </p:cNvSpPr>
          <p:nvPr/>
        </p:nvSpPr>
        <p:spPr bwMode="auto">
          <a:xfrm>
            <a:off x="2636839" y="1981200"/>
            <a:ext cx="879560"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pic>
        <p:nvPicPr>
          <p:cNvPr id="27701" name="Picture 322"/>
          <p:cNvPicPr>
            <a:picLocks noChangeAspect="1" noChangeArrowheads="1"/>
          </p:cNvPicPr>
          <p:nvPr/>
        </p:nvPicPr>
        <p:blipFill>
          <a:blip r:embed="rId3" cstate="print">
            <a:extLst>
              <a:ext uri="{28A0092B-C50C-407E-A947-70E740481C1C}">
                <a14:useLocalDpi xmlns:a14="http://schemas.microsoft.com/office/drawing/2010/main" val="0"/>
              </a:ext>
            </a:extLst>
          </a:blip>
          <a:srcRect l="20206" t="35356" r="32648" b="12451"/>
          <a:stretch>
            <a:fillRect/>
          </a:stretch>
        </p:blipFill>
        <p:spPr bwMode="auto">
          <a:xfrm>
            <a:off x="3042534" y="520816"/>
            <a:ext cx="722313" cy="1066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7702" name="Group 251"/>
          <p:cNvGrpSpPr>
            <a:grpSpLocks/>
          </p:cNvGrpSpPr>
          <p:nvPr/>
        </p:nvGrpSpPr>
        <p:grpSpPr bwMode="auto">
          <a:xfrm>
            <a:off x="-27289" y="6234752"/>
            <a:ext cx="3000375" cy="638175"/>
            <a:chOff x="-12" y="3636"/>
            <a:chExt cx="2643" cy="699"/>
          </a:xfrm>
        </p:grpSpPr>
        <p:sp>
          <p:nvSpPr>
            <p:cNvPr id="12" name="Freeform 11"/>
            <p:cNvSpPr>
              <a:spLocks/>
            </p:cNvSpPr>
            <p:nvPr/>
          </p:nvSpPr>
          <p:spPr bwMode="auto">
            <a:xfrm>
              <a:off x="305" y="3740"/>
              <a:ext cx="2326" cy="589"/>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fontAlgn="auto">
                <a:spcBef>
                  <a:spcPts val="0"/>
                </a:spcBef>
                <a:spcAft>
                  <a:spcPts val="0"/>
                </a:spcAft>
                <a:defRPr/>
              </a:pPr>
              <a:endParaRPr kumimoji="0" lang="en-US" b="0" dirty="0">
                <a:solidFill>
                  <a:prstClr val="black"/>
                </a:solidFill>
                <a:latin typeface="+mn-lt"/>
                <a:ea typeface="+mn-ea"/>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4">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fontAlgn="auto">
                <a:spcBef>
                  <a:spcPts val="0"/>
                </a:spcBef>
                <a:spcAft>
                  <a:spcPts val="0"/>
                </a:spcAft>
                <a:defRPr/>
              </a:pPr>
              <a:endParaRPr kumimoji="0" lang="en-US" b="0"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27714" name="Picture 14" descr="LogoMark横httpW"/>
            <p:cNvPicPr>
              <a:picLocks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7703" name="Line 327"/>
          <p:cNvSpPr>
            <a:spLocks noChangeShapeType="1"/>
          </p:cNvSpPr>
          <p:nvPr/>
        </p:nvSpPr>
        <p:spPr bwMode="auto">
          <a:xfrm flipH="1" flipV="1">
            <a:off x="4054560" y="3200400"/>
            <a:ext cx="91440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704" name="Text Box 328"/>
          <p:cNvSpPr txBox="1">
            <a:spLocks noChangeArrowheads="1"/>
          </p:cNvSpPr>
          <p:nvPr/>
        </p:nvSpPr>
        <p:spPr bwMode="auto">
          <a:xfrm>
            <a:off x="4949918" y="3344998"/>
            <a:ext cx="1005403"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800" dirty="0">
                <a:ea typeface="Arial Unicode MS" pitchFamily="50" charset="-128"/>
              </a:rPr>
              <a:t>SS tube</a:t>
            </a:r>
            <a:endParaRPr lang="en-US" altLang="ja-JP" sz="1000" dirty="0">
              <a:ea typeface="Arial Unicode MS" pitchFamily="50" charset="-128"/>
            </a:endParaRPr>
          </a:p>
        </p:txBody>
      </p:sp>
      <p:sp>
        <p:nvSpPr>
          <p:cNvPr id="27705" name="Line 329"/>
          <p:cNvSpPr>
            <a:spLocks noChangeShapeType="1"/>
          </p:cNvSpPr>
          <p:nvPr/>
        </p:nvSpPr>
        <p:spPr bwMode="auto">
          <a:xfrm flipH="1">
            <a:off x="3975191" y="3581400"/>
            <a:ext cx="993775" cy="795696"/>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7706" name="Line 320"/>
          <p:cNvSpPr>
            <a:spLocks noChangeShapeType="1"/>
          </p:cNvSpPr>
          <p:nvPr/>
        </p:nvSpPr>
        <p:spPr bwMode="auto">
          <a:xfrm flipH="1">
            <a:off x="3911687" y="2362200"/>
            <a:ext cx="1588" cy="38100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pic>
        <p:nvPicPr>
          <p:cNvPr id="27708" name="Picture 5" descr="C:\Documents and Settings\ichi.LAB.000\デスクトップ\Rx-3050TR 螟冶ｦｳ蠖ｱ・・ｽｼ 360.jpg"/>
          <p:cNvPicPr>
            <a:picLocks noChangeAspect="1" noChangeArrowheads="1"/>
          </p:cNvPicPr>
          <p:nvPr/>
        </p:nvPicPr>
        <p:blipFill>
          <a:blip r:embed="rId6">
            <a:lum contrast="18000"/>
            <a:extLst>
              <a:ext uri="{28A0092B-C50C-407E-A947-70E740481C1C}">
                <a14:useLocalDpi xmlns:a14="http://schemas.microsoft.com/office/drawing/2010/main" val="0"/>
              </a:ext>
            </a:extLst>
          </a:blip>
          <a:srcRect l="15538" t="3551" r="16199" b="3551"/>
          <a:stretch>
            <a:fillRect/>
          </a:stretch>
        </p:blipFill>
        <p:spPr bwMode="auto">
          <a:xfrm>
            <a:off x="228604" y="1940284"/>
            <a:ext cx="1265239" cy="3690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2" name="グループ化 161"/>
          <p:cNvGrpSpPr/>
          <p:nvPr/>
        </p:nvGrpSpPr>
        <p:grpSpPr>
          <a:xfrm>
            <a:off x="6446929" y="868997"/>
            <a:ext cx="2628715" cy="5638228"/>
            <a:chOff x="5105007" y="462237"/>
            <a:chExt cx="3849190" cy="5638228"/>
          </a:xfrm>
        </p:grpSpPr>
        <p:sp>
          <p:nvSpPr>
            <p:cNvPr id="163" name="AutoShape 59"/>
            <p:cNvSpPr>
              <a:spLocks noChangeArrowheads="1"/>
            </p:cNvSpPr>
            <p:nvPr/>
          </p:nvSpPr>
          <p:spPr bwMode="auto">
            <a:xfrm>
              <a:off x="5321188" y="990600"/>
              <a:ext cx="3124200" cy="5029200"/>
            </a:xfrm>
            <a:prstGeom prst="roundRect">
              <a:avLst>
                <a:gd name="adj" fmla="val 7639"/>
              </a:avLst>
            </a:prstGeom>
            <a:solidFill>
              <a:srgbClr val="FFFFFF"/>
            </a:soli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endParaRPr lang="ja-JP" altLang="en-US" sz="1200">
                <a:ea typeface="Arial Unicode MS" pitchFamily="50" charset="-128"/>
              </a:endParaRPr>
            </a:p>
          </p:txBody>
        </p:sp>
        <p:sp>
          <p:nvSpPr>
            <p:cNvPr id="164" name="Text Box 13"/>
            <p:cNvSpPr txBox="1">
              <a:spLocks noChangeArrowheads="1"/>
            </p:cNvSpPr>
            <p:nvPr/>
          </p:nvSpPr>
          <p:spPr bwMode="auto">
            <a:xfrm>
              <a:off x="7364412" y="3505200"/>
              <a:ext cx="1466727" cy="235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600" dirty="0">
                  <a:solidFill>
                    <a:srgbClr val="FF0000"/>
                  </a:solidFill>
                  <a:cs typeface="Arial" pitchFamily="34" charset="0"/>
                </a:rPr>
                <a:t>Catalysis bed</a:t>
              </a:r>
            </a:p>
            <a:p>
              <a:pPr algn="ctr" eaLnBrk="1" hangingPunct="1">
                <a:spcBef>
                  <a:spcPct val="0"/>
                </a:spcBef>
                <a:buFontTx/>
                <a:buNone/>
              </a:pPr>
              <a:endParaRPr lang="ja-JP" altLang="ja-JP" sz="1300" dirty="0">
                <a:solidFill>
                  <a:srgbClr val="FF0000"/>
                </a:solidFill>
                <a:cs typeface="Arial" pitchFamily="34" charset="0"/>
              </a:endParaRPr>
            </a:p>
          </p:txBody>
        </p:sp>
        <p:sp>
          <p:nvSpPr>
            <p:cNvPr id="165" name="Rectangle 613"/>
            <p:cNvSpPr>
              <a:spLocks noChangeArrowheads="1"/>
            </p:cNvSpPr>
            <p:nvPr/>
          </p:nvSpPr>
          <p:spPr bwMode="auto">
            <a:xfrm>
              <a:off x="7407642" y="2766654"/>
              <a:ext cx="154655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lIns="0" tIns="0" rIns="0" bIns="0"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300" dirty="0">
                  <a:solidFill>
                    <a:srgbClr val="000000"/>
                  </a:solidFill>
                  <a:cs typeface="Arial" pitchFamily="34" charset="0"/>
                </a:rPr>
                <a:t>Quartz </a:t>
              </a:r>
              <a:r>
                <a:rPr lang="en-US" altLang="ja-JP" sz="1300" dirty="0" smtClean="0">
                  <a:solidFill>
                    <a:srgbClr val="000000"/>
                  </a:solidFill>
                  <a:cs typeface="Arial" pitchFamily="34" charset="0"/>
                </a:rPr>
                <a:t>wool</a:t>
              </a:r>
              <a:endParaRPr lang="en-US" altLang="ja-JP" sz="1300" dirty="0">
                <a:solidFill>
                  <a:srgbClr val="000000"/>
                </a:solidFill>
                <a:cs typeface="Arial" pitchFamily="34" charset="0"/>
              </a:endParaRPr>
            </a:p>
          </p:txBody>
        </p:sp>
        <p:sp>
          <p:nvSpPr>
            <p:cNvPr id="166" name="Text Box 62"/>
            <p:cNvSpPr txBox="1">
              <a:spLocks noChangeArrowheads="1"/>
            </p:cNvSpPr>
            <p:nvPr/>
          </p:nvSpPr>
          <p:spPr bwMode="auto">
            <a:xfrm>
              <a:off x="6076215" y="5638800"/>
              <a:ext cx="141116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dirty="0">
                  <a:ea typeface="Arial Unicode MS" pitchFamily="50" charset="-128"/>
                </a:rPr>
                <a:t>6 mm o.d.</a:t>
              </a:r>
            </a:p>
            <a:p>
              <a:pPr algn="ctr" eaLnBrk="1" hangingPunct="1">
                <a:spcBef>
                  <a:spcPct val="0"/>
                </a:spcBef>
                <a:buFontTx/>
                <a:buNone/>
              </a:pPr>
              <a:r>
                <a:rPr lang="en-US" altLang="ja-JP" sz="1200" dirty="0">
                  <a:ea typeface="Arial Unicode MS" pitchFamily="50" charset="-128"/>
                </a:rPr>
                <a:t>( 5 mm i.d.)</a:t>
              </a:r>
            </a:p>
          </p:txBody>
        </p:sp>
        <p:sp>
          <p:nvSpPr>
            <p:cNvPr id="167" name="Text Box 8"/>
            <p:cNvSpPr txBox="1">
              <a:spLocks noChangeArrowheads="1"/>
            </p:cNvSpPr>
            <p:nvPr/>
          </p:nvSpPr>
          <p:spPr bwMode="auto">
            <a:xfrm>
              <a:off x="7135018" y="1612900"/>
              <a:ext cx="1306513"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400" dirty="0">
                  <a:solidFill>
                    <a:srgbClr val="339966"/>
                  </a:solidFill>
                  <a:cs typeface="Arial" pitchFamily="34" charset="0"/>
                </a:rPr>
                <a:t>O-ring</a:t>
              </a:r>
              <a:r>
                <a:rPr lang="ja-JP" altLang="en-US" sz="1400" dirty="0">
                  <a:solidFill>
                    <a:srgbClr val="339966"/>
                  </a:solidFill>
                  <a:cs typeface="Arial" pitchFamily="34" charset="0"/>
                </a:rPr>
                <a:t> </a:t>
              </a:r>
              <a:r>
                <a:rPr lang="en-US" altLang="ja-JP" sz="1400" dirty="0">
                  <a:solidFill>
                    <a:srgbClr val="339966"/>
                  </a:solidFill>
                  <a:cs typeface="Arial" pitchFamily="34" charset="0"/>
                </a:rPr>
                <a:t>(Viton)</a:t>
              </a:r>
              <a:endParaRPr lang="ja-JP" altLang="en-US" sz="1400" dirty="0">
                <a:solidFill>
                  <a:srgbClr val="339966"/>
                </a:solidFill>
                <a:cs typeface="Arial" pitchFamily="34" charset="0"/>
              </a:endParaRPr>
            </a:p>
            <a:p>
              <a:pPr eaLnBrk="1" hangingPunct="1">
                <a:spcBef>
                  <a:spcPct val="0"/>
                </a:spcBef>
                <a:buFontTx/>
                <a:buNone/>
              </a:pPr>
              <a:endParaRPr lang="ja-JP" altLang="ja-JP" sz="1400" dirty="0">
                <a:solidFill>
                  <a:srgbClr val="339966"/>
                </a:solidFill>
                <a:cs typeface="Arial" pitchFamily="34" charset="0"/>
              </a:endParaRPr>
            </a:p>
          </p:txBody>
        </p:sp>
        <p:sp>
          <p:nvSpPr>
            <p:cNvPr id="169" name="Text Box 62"/>
            <p:cNvSpPr txBox="1">
              <a:spLocks noChangeArrowheads="1"/>
            </p:cNvSpPr>
            <p:nvPr/>
          </p:nvSpPr>
          <p:spPr bwMode="auto">
            <a:xfrm>
              <a:off x="5417159" y="1076325"/>
              <a:ext cx="203553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dirty="0" smtClean="0">
                  <a:ea typeface="Arial Unicode MS" pitchFamily="50" charset="-128"/>
                </a:rPr>
                <a:t>4 </a:t>
              </a:r>
              <a:r>
                <a:rPr lang="en-US" altLang="ja-JP" sz="1200" dirty="0">
                  <a:ea typeface="Arial Unicode MS" pitchFamily="50" charset="-128"/>
                </a:rPr>
                <a:t>mm o.d.</a:t>
              </a:r>
            </a:p>
            <a:p>
              <a:pPr algn="ctr" eaLnBrk="1" hangingPunct="1">
                <a:spcBef>
                  <a:spcPct val="0"/>
                </a:spcBef>
                <a:buFontTx/>
                <a:buNone/>
              </a:pPr>
              <a:r>
                <a:rPr lang="en-US" altLang="ja-JP" sz="1200" dirty="0">
                  <a:ea typeface="Arial Unicode MS" pitchFamily="50" charset="-128"/>
                </a:rPr>
                <a:t>( </a:t>
              </a:r>
              <a:r>
                <a:rPr lang="en-US" altLang="ja-JP" sz="1200" dirty="0" smtClean="0">
                  <a:ea typeface="Arial Unicode MS" pitchFamily="50" charset="-128"/>
                </a:rPr>
                <a:t>2 and 3 </a:t>
              </a:r>
              <a:r>
                <a:rPr lang="en-US" altLang="ja-JP" sz="1200" dirty="0">
                  <a:ea typeface="Arial Unicode MS" pitchFamily="50" charset="-128"/>
                </a:rPr>
                <a:t>mm i.d.)</a:t>
              </a:r>
            </a:p>
          </p:txBody>
        </p:sp>
        <p:sp>
          <p:nvSpPr>
            <p:cNvPr id="170" name="Line 10"/>
            <p:cNvSpPr>
              <a:spLocks noChangeShapeType="1"/>
            </p:cNvSpPr>
            <p:nvPr/>
          </p:nvSpPr>
          <p:spPr bwMode="auto">
            <a:xfrm flipV="1">
              <a:off x="6705600" y="2971800"/>
              <a:ext cx="762000" cy="1524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71" name="AutoShape 14"/>
            <p:cNvSpPr>
              <a:spLocks/>
            </p:cNvSpPr>
            <p:nvPr/>
          </p:nvSpPr>
          <p:spPr bwMode="auto">
            <a:xfrm>
              <a:off x="6938963" y="3149600"/>
              <a:ext cx="355600" cy="914400"/>
            </a:xfrm>
            <a:prstGeom prst="rightBrace">
              <a:avLst>
                <a:gd name="adj1" fmla="val 20179"/>
                <a:gd name="adj2" fmla="val 49481"/>
              </a:avLst>
            </a:prstGeom>
            <a:noFill/>
            <a:ln w="9525">
              <a:solidFill>
                <a:srgbClr val="FF3300"/>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72" name="Rectangle 91"/>
            <p:cNvSpPr>
              <a:spLocks noChangeArrowheads="1"/>
            </p:cNvSpPr>
            <p:nvPr/>
          </p:nvSpPr>
          <p:spPr bwMode="auto">
            <a:xfrm>
              <a:off x="5105007" y="462237"/>
              <a:ext cx="3350002" cy="3693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kumimoji="0" lang="en-US" altLang="ja-JP" sz="1800" dirty="0">
                  <a:solidFill>
                    <a:srgbClr val="0033CC"/>
                  </a:solidFill>
                  <a:ea typeface="Arial Unicode MS" pitchFamily="50" charset="-128"/>
                </a:rPr>
                <a:t>Quartz </a:t>
              </a:r>
              <a:r>
                <a:rPr kumimoji="0" lang="en-US" altLang="ja-JP" sz="1800" dirty="0" smtClean="0">
                  <a:solidFill>
                    <a:srgbClr val="0033CC"/>
                  </a:solidFill>
                  <a:ea typeface="Arial Unicode MS" pitchFamily="50" charset="-128"/>
                </a:rPr>
                <a:t>Catalyst </a:t>
              </a:r>
              <a:r>
                <a:rPr kumimoji="0" lang="en-US" altLang="ja-JP" sz="1800" dirty="0">
                  <a:solidFill>
                    <a:srgbClr val="0033CC"/>
                  </a:solidFill>
                  <a:ea typeface="Arial Unicode MS" pitchFamily="50" charset="-128"/>
                </a:rPr>
                <a:t>tube</a:t>
              </a:r>
            </a:p>
          </p:txBody>
        </p:sp>
        <p:sp>
          <p:nvSpPr>
            <p:cNvPr id="173" name="Rectangle 92"/>
            <p:cNvSpPr>
              <a:spLocks noChangeArrowheads="1"/>
            </p:cNvSpPr>
            <p:nvPr/>
          </p:nvSpPr>
          <p:spPr bwMode="auto">
            <a:xfrm>
              <a:off x="5657056" y="5334000"/>
              <a:ext cx="3096498"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kumimoji="0" lang="en-US" altLang="ja-JP" sz="1400" u="sng" dirty="0">
                  <a:solidFill>
                    <a:srgbClr val="0033CC"/>
                  </a:solidFill>
                  <a:ea typeface="Arial Unicode MS" pitchFamily="50" charset="-128"/>
                </a:rPr>
                <a:t>Inert stainless steel tube</a:t>
              </a:r>
            </a:p>
          </p:txBody>
        </p:sp>
        <p:sp>
          <p:nvSpPr>
            <p:cNvPr id="175" name="Line 155"/>
            <p:cNvSpPr>
              <a:spLocks noChangeShapeType="1"/>
            </p:cNvSpPr>
            <p:nvPr/>
          </p:nvSpPr>
          <p:spPr bwMode="auto">
            <a:xfrm>
              <a:off x="6157913" y="1524000"/>
              <a:ext cx="285750" cy="40640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nvGrpSpPr>
            <p:cNvPr id="176" name="Group 77"/>
            <p:cNvGrpSpPr>
              <a:grpSpLocks/>
            </p:cNvGrpSpPr>
            <p:nvPr/>
          </p:nvGrpSpPr>
          <p:grpSpPr bwMode="auto">
            <a:xfrm>
              <a:off x="6369050" y="2324099"/>
              <a:ext cx="498475" cy="2979738"/>
              <a:chOff x="4407" y="1029"/>
              <a:chExt cx="330" cy="1877"/>
            </a:xfrm>
          </p:grpSpPr>
          <p:sp>
            <p:nvSpPr>
              <p:cNvPr id="236" name="Line 569"/>
              <p:cNvSpPr>
                <a:spLocks noChangeShapeType="1"/>
              </p:cNvSpPr>
              <p:nvPr/>
            </p:nvSpPr>
            <p:spPr bwMode="auto">
              <a:xfrm>
                <a:off x="4737" y="1029"/>
                <a:ext cx="0" cy="1877"/>
              </a:xfrm>
              <a:prstGeom prst="line">
                <a:avLst/>
              </a:prstGeom>
              <a:noFill/>
              <a:ln w="76200">
                <a:solidFill>
                  <a:srgbClr val="B2B2B2"/>
                </a:solidFill>
                <a:round/>
                <a:headEnd/>
                <a:tailEnd/>
              </a:ln>
              <a:extLst>
                <a:ext uri="{909E8E84-426E-40DD-AFC4-6F175D3DCCD1}">
                  <a14:hiddenFill xmlns:a14="http://schemas.microsoft.com/office/drawing/2010/main">
                    <a:noFill/>
                  </a14:hiddenFill>
                </a:ext>
              </a:extLst>
            </p:spPr>
            <p:txBody>
              <a:bodyPr anchor="ctr"/>
              <a:lstStyle/>
              <a:p>
                <a:endParaRPr lang="ja-JP" altLang="en-US"/>
              </a:p>
            </p:txBody>
          </p:sp>
          <p:sp>
            <p:nvSpPr>
              <p:cNvPr id="237" name="Line 568"/>
              <p:cNvSpPr>
                <a:spLocks noChangeShapeType="1"/>
              </p:cNvSpPr>
              <p:nvPr/>
            </p:nvSpPr>
            <p:spPr bwMode="auto">
              <a:xfrm>
                <a:off x="4407" y="1029"/>
                <a:ext cx="0" cy="1877"/>
              </a:xfrm>
              <a:prstGeom prst="line">
                <a:avLst/>
              </a:prstGeom>
              <a:noFill/>
              <a:ln w="76200">
                <a:solidFill>
                  <a:srgbClr val="B2B2B2"/>
                </a:solidFill>
                <a:round/>
                <a:headEnd/>
                <a:tailEnd/>
              </a:ln>
              <a:extLst>
                <a:ext uri="{909E8E84-426E-40DD-AFC4-6F175D3DCCD1}">
                  <a14:hiddenFill xmlns:a14="http://schemas.microsoft.com/office/drawing/2010/main">
                    <a:noFill/>
                  </a14:hiddenFill>
                </a:ext>
              </a:extLst>
            </p:spPr>
            <p:txBody>
              <a:bodyPr anchor="ctr"/>
              <a:lstStyle/>
              <a:p>
                <a:endParaRPr lang="ja-JP" altLang="en-US"/>
              </a:p>
            </p:txBody>
          </p:sp>
        </p:grpSp>
        <p:sp>
          <p:nvSpPr>
            <p:cNvPr id="179" name="Oval 82"/>
            <p:cNvSpPr>
              <a:spLocks noChangeArrowheads="1"/>
            </p:cNvSpPr>
            <p:nvPr/>
          </p:nvSpPr>
          <p:spPr bwMode="auto">
            <a:xfrm>
              <a:off x="6288088" y="2057400"/>
              <a:ext cx="144462"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180" name="Oval 83"/>
            <p:cNvSpPr>
              <a:spLocks noChangeArrowheads="1"/>
            </p:cNvSpPr>
            <p:nvPr/>
          </p:nvSpPr>
          <p:spPr bwMode="auto">
            <a:xfrm>
              <a:off x="6804025" y="2057400"/>
              <a:ext cx="144463" cy="152400"/>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181" name="Line 9"/>
            <p:cNvSpPr>
              <a:spLocks noChangeShapeType="1"/>
            </p:cNvSpPr>
            <p:nvPr/>
          </p:nvSpPr>
          <p:spPr bwMode="auto">
            <a:xfrm flipH="1">
              <a:off x="6956425" y="1841500"/>
              <a:ext cx="144462" cy="21590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82" name="Line 88"/>
            <p:cNvSpPr>
              <a:spLocks noChangeShapeType="1"/>
            </p:cNvSpPr>
            <p:nvPr/>
          </p:nvSpPr>
          <p:spPr bwMode="auto">
            <a:xfrm flipH="1">
              <a:off x="6157913" y="3048000"/>
              <a:ext cx="0" cy="11077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ja-JP" altLang="en-US"/>
            </a:p>
          </p:txBody>
        </p:sp>
        <p:sp>
          <p:nvSpPr>
            <p:cNvPr id="184" name="Text Box 89"/>
            <p:cNvSpPr txBox="1">
              <a:spLocks noChangeArrowheads="1"/>
            </p:cNvSpPr>
            <p:nvPr/>
          </p:nvSpPr>
          <p:spPr bwMode="auto">
            <a:xfrm>
              <a:off x="5942013" y="3465513"/>
              <a:ext cx="358775" cy="25876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lIns="18360" tIns="19800" rIns="18360" bIns="1980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200" dirty="0" smtClean="0">
                  <a:cs typeface="Arial" pitchFamily="34" charset="0"/>
                </a:rPr>
                <a:t>40</a:t>
              </a:r>
              <a:endParaRPr lang="ja-JP" altLang="ja-JP" sz="1200" dirty="0">
                <a:cs typeface="Arial" pitchFamily="34" charset="0"/>
              </a:endParaRPr>
            </a:p>
          </p:txBody>
        </p:sp>
        <p:sp>
          <p:nvSpPr>
            <p:cNvPr id="185" name="Line 96"/>
            <p:cNvSpPr>
              <a:spLocks noChangeShapeType="1"/>
            </p:cNvSpPr>
            <p:nvPr/>
          </p:nvSpPr>
          <p:spPr bwMode="auto">
            <a:xfrm>
              <a:off x="6592888" y="2081213"/>
              <a:ext cx="0" cy="495300"/>
            </a:xfrm>
            <a:prstGeom prst="line">
              <a:avLst/>
            </a:prstGeom>
            <a:noFill/>
            <a:ln w="38100">
              <a:solidFill>
                <a:srgbClr val="0066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86" name="Freeform 604"/>
            <p:cNvSpPr>
              <a:spLocks/>
            </p:cNvSpPr>
            <p:nvPr/>
          </p:nvSpPr>
          <p:spPr bwMode="auto">
            <a:xfrm>
              <a:off x="6462713" y="4155737"/>
              <a:ext cx="317500" cy="106304"/>
            </a:xfrm>
            <a:custGeom>
              <a:avLst/>
              <a:gdLst>
                <a:gd name="T0" fmla="*/ 2147483647 w 100"/>
                <a:gd name="T1" fmla="*/ 2147483647 h 49"/>
                <a:gd name="T2" fmla="*/ 2147483647 w 100"/>
                <a:gd name="T3" fmla="*/ 2147483647 h 49"/>
                <a:gd name="T4" fmla="*/ 2147483647 w 100"/>
                <a:gd name="T5" fmla="*/ 2147483647 h 49"/>
                <a:gd name="T6" fmla="*/ 2147483647 w 100"/>
                <a:gd name="T7" fmla="*/ 2147483647 h 49"/>
                <a:gd name="T8" fmla="*/ 2147483647 w 100"/>
                <a:gd name="T9" fmla="*/ 2147483647 h 49"/>
                <a:gd name="T10" fmla="*/ 2147483647 w 100"/>
                <a:gd name="T11" fmla="*/ 2147483647 h 49"/>
                <a:gd name="T12" fmla="*/ 2147483647 w 100"/>
                <a:gd name="T13" fmla="*/ 2147483647 h 49"/>
                <a:gd name="T14" fmla="*/ 2147483647 w 100"/>
                <a:gd name="T15" fmla="*/ 2147483647 h 49"/>
                <a:gd name="T16" fmla="*/ 2147483647 w 100"/>
                <a:gd name="T17" fmla="*/ 2147483647 h 49"/>
                <a:gd name="T18" fmla="*/ 2147483647 w 100"/>
                <a:gd name="T19" fmla="*/ 2147483647 h 49"/>
                <a:gd name="T20" fmla="*/ 2147483647 w 100"/>
                <a:gd name="T21" fmla="*/ 2147483647 h 49"/>
                <a:gd name="T22" fmla="*/ 2147483647 w 100"/>
                <a:gd name="T23" fmla="*/ 2147483647 h 49"/>
                <a:gd name="T24" fmla="*/ 2147483647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188" name="Oval 583"/>
            <p:cNvSpPr>
              <a:spLocks noChangeAspect="1" noChangeArrowheads="1"/>
            </p:cNvSpPr>
            <p:nvPr/>
          </p:nvSpPr>
          <p:spPr bwMode="auto">
            <a:xfrm>
              <a:off x="6513513" y="3975111"/>
              <a:ext cx="71437" cy="71437"/>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89" name="Oval 584"/>
            <p:cNvSpPr>
              <a:spLocks noChangeAspect="1" noChangeArrowheads="1"/>
            </p:cNvSpPr>
            <p:nvPr/>
          </p:nvSpPr>
          <p:spPr bwMode="auto">
            <a:xfrm>
              <a:off x="6528672" y="3856038"/>
              <a:ext cx="71437"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0" name="Oval 585"/>
            <p:cNvSpPr>
              <a:spLocks noChangeAspect="1" noChangeArrowheads="1"/>
            </p:cNvSpPr>
            <p:nvPr/>
          </p:nvSpPr>
          <p:spPr bwMode="auto">
            <a:xfrm>
              <a:off x="6513513" y="3709988"/>
              <a:ext cx="71437" cy="61912"/>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2" name="Oval 591"/>
            <p:cNvSpPr>
              <a:spLocks noChangeAspect="1" noChangeArrowheads="1"/>
            </p:cNvSpPr>
            <p:nvPr/>
          </p:nvSpPr>
          <p:spPr bwMode="auto">
            <a:xfrm>
              <a:off x="6639206" y="3919538"/>
              <a:ext cx="74613" cy="71437"/>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3" name="Oval 592"/>
            <p:cNvSpPr>
              <a:spLocks noChangeAspect="1" noChangeArrowheads="1"/>
            </p:cNvSpPr>
            <p:nvPr/>
          </p:nvSpPr>
          <p:spPr bwMode="auto">
            <a:xfrm>
              <a:off x="6623248" y="3752056"/>
              <a:ext cx="74613"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4" name="Oval 593"/>
            <p:cNvSpPr>
              <a:spLocks noChangeAspect="1" noChangeArrowheads="1"/>
            </p:cNvSpPr>
            <p:nvPr/>
          </p:nvSpPr>
          <p:spPr bwMode="auto">
            <a:xfrm>
              <a:off x="6610350" y="3641726"/>
              <a:ext cx="74613" cy="61912"/>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grpSp>
          <p:nvGrpSpPr>
            <p:cNvPr id="195" name="Group 108"/>
            <p:cNvGrpSpPr>
              <a:grpSpLocks/>
            </p:cNvGrpSpPr>
            <p:nvPr/>
          </p:nvGrpSpPr>
          <p:grpSpPr bwMode="auto">
            <a:xfrm>
              <a:off x="6457950" y="1954769"/>
              <a:ext cx="317500" cy="2619375"/>
              <a:chOff x="2844" y="1309"/>
              <a:chExt cx="211" cy="991"/>
            </a:xfrm>
          </p:grpSpPr>
          <p:sp>
            <p:nvSpPr>
              <p:cNvPr id="234" name="Line 569"/>
              <p:cNvSpPr>
                <a:spLocks noChangeShapeType="1"/>
              </p:cNvSpPr>
              <p:nvPr/>
            </p:nvSpPr>
            <p:spPr bwMode="auto">
              <a:xfrm>
                <a:off x="3008" y="1309"/>
                <a:ext cx="47" cy="987"/>
              </a:xfrm>
              <a:custGeom>
                <a:avLst/>
                <a:gdLst>
                  <a:gd name="T0" fmla="*/ 14 w 70"/>
                  <a:gd name="T1" fmla="*/ 0 h 1152"/>
                  <a:gd name="T2" fmla="*/ 14 w 70"/>
                  <a:gd name="T3" fmla="*/ 566 h 1152"/>
                  <a:gd name="T4" fmla="*/ 0 w 70"/>
                  <a:gd name="T5" fmla="*/ 621 h 1152"/>
                  <a:gd name="T6" fmla="*/ 0 60000 65536"/>
                  <a:gd name="T7" fmla="*/ 0 60000 65536"/>
                  <a:gd name="T8" fmla="*/ 0 60000 65536"/>
                </a:gdLst>
                <a:ahLst/>
                <a:cxnLst>
                  <a:cxn ang="T6">
                    <a:pos x="T0" y="T1"/>
                  </a:cxn>
                  <a:cxn ang="T7">
                    <a:pos x="T2" y="T3"/>
                  </a:cxn>
                  <a:cxn ang="T8">
                    <a:pos x="T4" y="T5"/>
                  </a:cxn>
                </a:cxnLst>
                <a:rect l="0" t="0" r="r" b="b"/>
                <a:pathLst>
                  <a:path w="70" h="1152">
                    <a:moveTo>
                      <a:pt x="70" y="0"/>
                    </a:moveTo>
                    <a:lnTo>
                      <a:pt x="70" y="1052"/>
                    </a:lnTo>
                    <a:lnTo>
                      <a:pt x="0" y="1152"/>
                    </a:lnTo>
                  </a:path>
                </a:pathLst>
              </a:custGeom>
              <a:noFill/>
              <a:ln w="76200">
                <a:solidFill>
                  <a:srgbClr val="339966"/>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235" name="Line 569"/>
              <p:cNvSpPr>
                <a:spLocks noChangeShapeType="1"/>
              </p:cNvSpPr>
              <p:nvPr/>
            </p:nvSpPr>
            <p:spPr bwMode="auto">
              <a:xfrm flipH="1">
                <a:off x="2844" y="1313"/>
                <a:ext cx="47" cy="987"/>
              </a:xfrm>
              <a:custGeom>
                <a:avLst/>
                <a:gdLst>
                  <a:gd name="T0" fmla="*/ 14 w 70"/>
                  <a:gd name="T1" fmla="*/ 0 h 1152"/>
                  <a:gd name="T2" fmla="*/ 14 w 70"/>
                  <a:gd name="T3" fmla="*/ 566 h 1152"/>
                  <a:gd name="T4" fmla="*/ 0 w 70"/>
                  <a:gd name="T5" fmla="*/ 621 h 1152"/>
                  <a:gd name="T6" fmla="*/ 0 60000 65536"/>
                  <a:gd name="T7" fmla="*/ 0 60000 65536"/>
                  <a:gd name="T8" fmla="*/ 0 60000 65536"/>
                </a:gdLst>
                <a:ahLst/>
                <a:cxnLst>
                  <a:cxn ang="T6">
                    <a:pos x="T0" y="T1"/>
                  </a:cxn>
                  <a:cxn ang="T7">
                    <a:pos x="T2" y="T3"/>
                  </a:cxn>
                  <a:cxn ang="T8">
                    <a:pos x="T4" y="T5"/>
                  </a:cxn>
                </a:cxnLst>
                <a:rect l="0" t="0" r="r" b="b"/>
                <a:pathLst>
                  <a:path w="70" h="1152">
                    <a:moveTo>
                      <a:pt x="70" y="0"/>
                    </a:moveTo>
                    <a:lnTo>
                      <a:pt x="70" y="1052"/>
                    </a:lnTo>
                    <a:lnTo>
                      <a:pt x="0" y="1152"/>
                    </a:lnTo>
                  </a:path>
                </a:pathLst>
              </a:custGeom>
              <a:noFill/>
              <a:ln w="76200">
                <a:solidFill>
                  <a:srgbClr val="339966"/>
                </a:solidFill>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grpSp>
        <p:sp>
          <p:nvSpPr>
            <p:cNvPr id="196" name="Freeform 604"/>
            <p:cNvSpPr>
              <a:spLocks/>
            </p:cNvSpPr>
            <p:nvPr/>
          </p:nvSpPr>
          <p:spPr bwMode="auto">
            <a:xfrm>
              <a:off x="6457950" y="2950368"/>
              <a:ext cx="317500" cy="97631"/>
            </a:xfrm>
            <a:custGeom>
              <a:avLst/>
              <a:gdLst>
                <a:gd name="T0" fmla="*/ 2147483647 w 100"/>
                <a:gd name="T1" fmla="*/ 2147483647 h 49"/>
                <a:gd name="T2" fmla="*/ 2147483647 w 100"/>
                <a:gd name="T3" fmla="*/ 2147483647 h 49"/>
                <a:gd name="T4" fmla="*/ 2147483647 w 100"/>
                <a:gd name="T5" fmla="*/ 2147483647 h 49"/>
                <a:gd name="T6" fmla="*/ 2147483647 w 100"/>
                <a:gd name="T7" fmla="*/ 2147483647 h 49"/>
                <a:gd name="T8" fmla="*/ 2147483647 w 100"/>
                <a:gd name="T9" fmla="*/ 2147483647 h 49"/>
                <a:gd name="T10" fmla="*/ 2147483647 w 100"/>
                <a:gd name="T11" fmla="*/ 2147483647 h 49"/>
                <a:gd name="T12" fmla="*/ 2147483647 w 100"/>
                <a:gd name="T13" fmla="*/ 2147483647 h 49"/>
                <a:gd name="T14" fmla="*/ 2147483647 w 100"/>
                <a:gd name="T15" fmla="*/ 2147483647 h 49"/>
                <a:gd name="T16" fmla="*/ 2147483647 w 100"/>
                <a:gd name="T17" fmla="*/ 2147483647 h 49"/>
                <a:gd name="T18" fmla="*/ 2147483647 w 100"/>
                <a:gd name="T19" fmla="*/ 2147483647 h 49"/>
                <a:gd name="T20" fmla="*/ 2147483647 w 100"/>
                <a:gd name="T21" fmla="*/ 2147483647 h 49"/>
                <a:gd name="T22" fmla="*/ 2147483647 w 100"/>
                <a:gd name="T23" fmla="*/ 2147483647 h 49"/>
                <a:gd name="T24" fmla="*/ 2147483647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endParaRPr lang="ja-JP" altLang="en-US"/>
            </a:p>
          </p:txBody>
        </p:sp>
        <p:sp>
          <p:nvSpPr>
            <p:cNvPr id="197" name="Oval 585"/>
            <p:cNvSpPr>
              <a:spLocks noChangeAspect="1" noChangeArrowheads="1"/>
            </p:cNvSpPr>
            <p:nvPr/>
          </p:nvSpPr>
          <p:spPr bwMode="auto">
            <a:xfrm>
              <a:off x="6513513" y="3592513"/>
              <a:ext cx="71437"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8" name="Oval 593"/>
            <p:cNvSpPr>
              <a:spLocks noChangeAspect="1" noChangeArrowheads="1"/>
            </p:cNvSpPr>
            <p:nvPr/>
          </p:nvSpPr>
          <p:spPr bwMode="auto">
            <a:xfrm>
              <a:off x="6610350" y="3524652"/>
              <a:ext cx="74613"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199" name="Oval 585"/>
            <p:cNvSpPr>
              <a:spLocks noChangeAspect="1" noChangeArrowheads="1"/>
            </p:cNvSpPr>
            <p:nvPr/>
          </p:nvSpPr>
          <p:spPr bwMode="auto">
            <a:xfrm>
              <a:off x="6513513" y="3465513"/>
              <a:ext cx="71437"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0" name="Oval 593"/>
            <p:cNvSpPr>
              <a:spLocks noChangeAspect="1" noChangeArrowheads="1"/>
            </p:cNvSpPr>
            <p:nvPr/>
          </p:nvSpPr>
          <p:spPr bwMode="auto">
            <a:xfrm>
              <a:off x="6610350" y="3389089"/>
              <a:ext cx="74613"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1" name="Oval 585"/>
            <p:cNvSpPr>
              <a:spLocks noChangeAspect="1" noChangeArrowheads="1"/>
            </p:cNvSpPr>
            <p:nvPr/>
          </p:nvSpPr>
          <p:spPr bwMode="auto">
            <a:xfrm>
              <a:off x="6520486" y="3328405"/>
              <a:ext cx="71437" cy="61912"/>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2" name="Oval 593"/>
            <p:cNvSpPr>
              <a:spLocks noChangeAspect="1" noChangeArrowheads="1"/>
            </p:cNvSpPr>
            <p:nvPr/>
          </p:nvSpPr>
          <p:spPr bwMode="auto">
            <a:xfrm>
              <a:off x="6617639" y="3273995"/>
              <a:ext cx="74613" cy="61912"/>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3" name="Oval 585"/>
            <p:cNvSpPr>
              <a:spLocks noChangeAspect="1" noChangeArrowheads="1"/>
            </p:cNvSpPr>
            <p:nvPr/>
          </p:nvSpPr>
          <p:spPr bwMode="auto">
            <a:xfrm>
              <a:off x="6520486" y="3213894"/>
              <a:ext cx="71437"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4" name="Oval 593"/>
            <p:cNvSpPr>
              <a:spLocks noChangeAspect="1" noChangeArrowheads="1"/>
            </p:cNvSpPr>
            <p:nvPr/>
          </p:nvSpPr>
          <p:spPr bwMode="auto">
            <a:xfrm>
              <a:off x="6637562" y="3155400"/>
              <a:ext cx="74613"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05" name="Oval 125"/>
            <p:cNvSpPr>
              <a:spLocks noChangeArrowheads="1"/>
            </p:cNvSpPr>
            <p:nvPr/>
          </p:nvSpPr>
          <p:spPr bwMode="auto">
            <a:xfrm>
              <a:off x="6494463" y="2717800"/>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06" name="Oval 126"/>
            <p:cNvSpPr>
              <a:spLocks noChangeArrowheads="1"/>
            </p:cNvSpPr>
            <p:nvPr/>
          </p:nvSpPr>
          <p:spPr bwMode="auto">
            <a:xfrm>
              <a:off x="6494463" y="2784475"/>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07" name="Oval 127"/>
            <p:cNvSpPr>
              <a:spLocks noChangeArrowheads="1"/>
            </p:cNvSpPr>
            <p:nvPr/>
          </p:nvSpPr>
          <p:spPr bwMode="auto">
            <a:xfrm>
              <a:off x="6494463" y="2851150"/>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08" name="Oval 128"/>
            <p:cNvSpPr>
              <a:spLocks noChangeArrowheads="1"/>
            </p:cNvSpPr>
            <p:nvPr/>
          </p:nvSpPr>
          <p:spPr bwMode="auto">
            <a:xfrm>
              <a:off x="6494463" y="2917825"/>
              <a:ext cx="228600" cy="65088"/>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09" name="Oval 129"/>
            <p:cNvSpPr>
              <a:spLocks noChangeArrowheads="1"/>
            </p:cNvSpPr>
            <p:nvPr/>
          </p:nvSpPr>
          <p:spPr bwMode="auto">
            <a:xfrm>
              <a:off x="6494463" y="2459038"/>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10" name="Oval 130"/>
            <p:cNvSpPr>
              <a:spLocks noChangeArrowheads="1"/>
            </p:cNvSpPr>
            <p:nvPr/>
          </p:nvSpPr>
          <p:spPr bwMode="auto">
            <a:xfrm>
              <a:off x="6494463" y="2525713"/>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11" name="Oval 131"/>
            <p:cNvSpPr>
              <a:spLocks noChangeArrowheads="1"/>
            </p:cNvSpPr>
            <p:nvPr/>
          </p:nvSpPr>
          <p:spPr bwMode="auto">
            <a:xfrm>
              <a:off x="6494463" y="2592388"/>
              <a:ext cx="228600" cy="65087"/>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12" name="Oval 132"/>
            <p:cNvSpPr>
              <a:spLocks noChangeArrowheads="1"/>
            </p:cNvSpPr>
            <p:nvPr/>
          </p:nvSpPr>
          <p:spPr bwMode="auto">
            <a:xfrm>
              <a:off x="6494463" y="2657475"/>
              <a:ext cx="228600" cy="66675"/>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13" name="Oval 133"/>
            <p:cNvSpPr>
              <a:spLocks noChangeArrowheads="1"/>
            </p:cNvSpPr>
            <p:nvPr/>
          </p:nvSpPr>
          <p:spPr bwMode="auto">
            <a:xfrm>
              <a:off x="6494463" y="2197100"/>
              <a:ext cx="228600" cy="68263"/>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nvGrpSpPr>
            <p:cNvPr id="214" name="Group 176"/>
            <p:cNvGrpSpPr>
              <a:grpSpLocks/>
            </p:cNvGrpSpPr>
            <p:nvPr/>
          </p:nvGrpSpPr>
          <p:grpSpPr bwMode="auto">
            <a:xfrm>
              <a:off x="6494463" y="2265363"/>
              <a:ext cx="228600" cy="131762"/>
              <a:chOff x="3168" y="1407"/>
              <a:chExt cx="151" cy="82"/>
            </a:xfrm>
          </p:grpSpPr>
          <p:sp>
            <p:nvSpPr>
              <p:cNvPr id="232" name="Oval 134"/>
              <p:cNvSpPr>
                <a:spLocks noChangeArrowheads="1"/>
              </p:cNvSpPr>
              <p:nvPr/>
            </p:nvSpPr>
            <p:spPr bwMode="auto">
              <a:xfrm>
                <a:off x="3168" y="1407"/>
                <a:ext cx="151" cy="41"/>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33" name="Oval 135"/>
              <p:cNvSpPr>
                <a:spLocks noChangeArrowheads="1"/>
              </p:cNvSpPr>
              <p:nvPr/>
            </p:nvSpPr>
            <p:spPr bwMode="auto">
              <a:xfrm>
                <a:off x="3168" y="1448"/>
                <a:ext cx="151" cy="41"/>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sp>
          <p:nvSpPr>
            <p:cNvPr id="215" name="Oval 136"/>
            <p:cNvSpPr>
              <a:spLocks noChangeArrowheads="1"/>
            </p:cNvSpPr>
            <p:nvPr/>
          </p:nvSpPr>
          <p:spPr bwMode="auto">
            <a:xfrm>
              <a:off x="6494463" y="2397125"/>
              <a:ext cx="228600" cy="65088"/>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16" name="Oval 585"/>
            <p:cNvSpPr>
              <a:spLocks noChangeAspect="1" noChangeArrowheads="1"/>
            </p:cNvSpPr>
            <p:nvPr/>
          </p:nvSpPr>
          <p:spPr bwMode="auto">
            <a:xfrm>
              <a:off x="6513513" y="3086100"/>
              <a:ext cx="71437"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17" name="Oval 593"/>
            <p:cNvSpPr>
              <a:spLocks noChangeAspect="1" noChangeArrowheads="1"/>
            </p:cNvSpPr>
            <p:nvPr/>
          </p:nvSpPr>
          <p:spPr bwMode="auto">
            <a:xfrm>
              <a:off x="6610350" y="3082925"/>
              <a:ext cx="74613" cy="63500"/>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21" name="Line 105"/>
            <p:cNvSpPr>
              <a:spLocks noChangeShapeType="1"/>
            </p:cNvSpPr>
            <p:nvPr/>
          </p:nvSpPr>
          <p:spPr bwMode="auto">
            <a:xfrm>
              <a:off x="6042025" y="3045183"/>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22" name="Line 106"/>
            <p:cNvSpPr>
              <a:spLocks noChangeShapeType="1"/>
            </p:cNvSpPr>
            <p:nvPr/>
          </p:nvSpPr>
          <p:spPr bwMode="auto">
            <a:xfrm>
              <a:off x="5999162" y="4171138"/>
              <a:ext cx="762000"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30" name="Oval 134"/>
            <p:cNvSpPr>
              <a:spLocks noChangeArrowheads="1"/>
            </p:cNvSpPr>
            <p:nvPr/>
          </p:nvSpPr>
          <p:spPr bwMode="auto">
            <a:xfrm>
              <a:off x="6496050" y="4362467"/>
              <a:ext cx="228600" cy="65882"/>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nvGrpSpPr>
            <p:cNvPr id="224" name="Group 176"/>
            <p:cNvGrpSpPr>
              <a:grpSpLocks/>
            </p:cNvGrpSpPr>
            <p:nvPr/>
          </p:nvGrpSpPr>
          <p:grpSpPr bwMode="auto">
            <a:xfrm>
              <a:off x="6496050" y="4229100"/>
              <a:ext cx="228600" cy="131763"/>
              <a:chOff x="3168" y="1407"/>
              <a:chExt cx="151" cy="82"/>
            </a:xfrm>
          </p:grpSpPr>
          <p:sp>
            <p:nvSpPr>
              <p:cNvPr id="228" name="Oval 134"/>
              <p:cNvSpPr>
                <a:spLocks noChangeArrowheads="1"/>
              </p:cNvSpPr>
              <p:nvPr/>
            </p:nvSpPr>
            <p:spPr bwMode="auto">
              <a:xfrm>
                <a:off x="3168" y="1407"/>
                <a:ext cx="151" cy="41"/>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229" name="Oval 135"/>
              <p:cNvSpPr>
                <a:spLocks noChangeArrowheads="1"/>
              </p:cNvSpPr>
              <p:nvPr/>
            </p:nvSpPr>
            <p:spPr bwMode="auto">
              <a:xfrm>
                <a:off x="3168" y="1448"/>
                <a:ext cx="151" cy="41"/>
              </a:xfrm>
              <a:prstGeom prst="ellipse">
                <a:avLst/>
              </a:prstGeom>
              <a:noFill/>
              <a:ln w="9525">
                <a:solidFill>
                  <a:srgbClr val="0066FF"/>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sp>
          <p:nvSpPr>
            <p:cNvPr id="225" name="二等辺三角形 224"/>
            <p:cNvSpPr/>
            <p:nvPr/>
          </p:nvSpPr>
          <p:spPr>
            <a:xfrm>
              <a:off x="6186488" y="2413001"/>
              <a:ext cx="133350" cy="327024"/>
            </a:xfrm>
            <a:prstGeom prst="triangle">
              <a:avLst>
                <a:gd name="adj" fmla="val 982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6" name="Text Box 8"/>
            <p:cNvSpPr txBox="1">
              <a:spLocks noChangeArrowheads="1"/>
            </p:cNvSpPr>
            <p:nvPr/>
          </p:nvSpPr>
          <p:spPr bwMode="auto">
            <a:xfrm>
              <a:off x="7315200" y="4315620"/>
              <a:ext cx="946150" cy="19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300" dirty="0">
                  <a:solidFill>
                    <a:srgbClr val="0066FF"/>
                  </a:solidFill>
                  <a:cs typeface="Arial" pitchFamily="34" charset="0"/>
                </a:rPr>
                <a:t>Spring </a:t>
              </a:r>
              <a:r>
                <a:rPr lang="en-US" altLang="ja-JP" sz="1300" dirty="0" smtClean="0">
                  <a:solidFill>
                    <a:srgbClr val="0066FF"/>
                  </a:solidFill>
                  <a:cs typeface="Arial" pitchFamily="34" charset="0"/>
                </a:rPr>
                <a:t>B</a:t>
              </a:r>
              <a:endParaRPr lang="en-US" altLang="ja-JP" sz="1300" dirty="0">
                <a:solidFill>
                  <a:srgbClr val="0066FF"/>
                </a:solidFill>
                <a:cs typeface="Arial" pitchFamily="34" charset="0"/>
              </a:endParaRPr>
            </a:p>
            <a:p>
              <a:pPr algn="ctr" eaLnBrk="1" hangingPunct="1">
                <a:spcBef>
                  <a:spcPct val="0"/>
                </a:spcBef>
                <a:buFontTx/>
                <a:buNone/>
              </a:pPr>
              <a:endParaRPr lang="ja-JP" altLang="ja-JP" sz="1300" dirty="0">
                <a:solidFill>
                  <a:srgbClr val="339966"/>
                </a:solidFill>
                <a:cs typeface="Arial" pitchFamily="34" charset="0"/>
              </a:endParaRPr>
            </a:p>
          </p:txBody>
        </p:sp>
        <p:sp>
          <p:nvSpPr>
            <p:cNvPr id="227" name="Line 10"/>
            <p:cNvSpPr>
              <a:spLocks noChangeShapeType="1"/>
            </p:cNvSpPr>
            <p:nvPr/>
          </p:nvSpPr>
          <p:spPr bwMode="auto">
            <a:xfrm>
              <a:off x="6705600" y="4380707"/>
              <a:ext cx="588963" cy="99218"/>
            </a:xfrm>
            <a:prstGeom prst="line">
              <a:avLst/>
            </a:prstGeom>
            <a:noFill/>
            <a:ln w="19050">
              <a:solidFill>
                <a:srgbClr val="0066FF"/>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45" name="Line 80"/>
            <p:cNvSpPr>
              <a:spLocks noChangeShapeType="1"/>
            </p:cNvSpPr>
            <p:nvPr/>
          </p:nvSpPr>
          <p:spPr bwMode="auto">
            <a:xfrm flipV="1">
              <a:off x="6755606" y="4574741"/>
              <a:ext cx="11112" cy="728663"/>
            </a:xfrm>
            <a:prstGeom prst="line">
              <a:avLst/>
            </a:prstGeom>
            <a:noFill/>
            <a:ln w="762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177" name="Line 80"/>
            <p:cNvSpPr>
              <a:spLocks noChangeShapeType="1"/>
            </p:cNvSpPr>
            <p:nvPr/>
          </p:nvSpPr>
          <p:spPr bwMode="auto">
            <a:xfrm flipV="1">
              <a:off x="6465888" y="4572000"/>
              <a:ext cx="11112" cy="728663"/>
            </a:xfrm>
            <a:prstGeom prst="line">
              <a:avLst/>
            </a:prstGeom>
            <a:noFill/>
            <a:ln w="76200">
              <a:solidFill>
                <a:srgbClr val="B2B2B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246" name="Oval 583"/>
            <p:cNvSpPr>
              <a:spLocks noChangeAspect="1" noChangeArrowheads="1"/>
            </p:cNvSpPr>
            <p:nvPr/>
          </p:nvSpPr>
          <p:spPr bwMode="auto">
            <a:xfrm>
              <a:off x="6548552" y="4093804"/>
              <a:ext cx="71437" cy="71437"/>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47" name="Oval 591"/>
            <p:cNvSpPr>
              <a:spLocks noChangeAspect="1" noChangeArrowheads="1"/>
            </p:cNvSpPr>
            <p:nvPr/>
          </p:nvSpPr>
          <p:spPr bwMode="auto">
            <a:xfrm>
              <a:off x="6639208" y="4071938"/>
              <a:ext cx="74613" cy="71437"/>
            </a:xfrm>
            <a:prstGeom prst="ellipse">
              <a:avLst/>
            </a:prstGeom>
            <a:solidFill>
              <a:srgbClr val="FF9900"/>
            </a:solidFill>
            <a:ln w="38100" cmpd="dbl"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400">
                <a:cs typeface="Arial" pitchFamily="34" charset="0"/>
              </a:endParaRPr>
            </a:p>
          </p:txBody>
        </p:sp>
        <p:sp>
          <p:nvSpPr>
            <p:cNvPr id="253" name="二等辺三角形 252"/>
            <p:cNvSpPr/>
            <p:nvPr/>
          </p:nvSpPr>
          <p:spPr>
            <a:xfrm flipH="1">
              <a:off x="6930532" y="2412521"/>
              <a:ext cx="133350" cy="327024"/>
            </a:xfrm>
            <a:prstGeom prst="triangle">
              <a:avLst>
                <a:gd name="adj" fmla="val 9821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cxnSp>
        <p:nvCxnSpPr>
          <p:cNvPr id="3" name="直線コネクタ 2"/>
          <p:cNvCxnSpPr/>
          <p:nvPr/>
        </p:nvCxnSpPr>
        <p:spPr>
          <a:xfrm rot="16200000" flipH="1">
            <a:off x="3749769" y="3099986"/>
            <a:ext cx="258368" cy="40895"/>
          </a:xfrm>
          <a:prstGeom prst="bentConnector3">
            <a:avLst>
              <a:gd name="adj1" fmla="val 2636"/>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3" name="直線コネクタ 2"/>
          <p:cNvCxnSpPr/>
          <p:nvPr/>
        </p:nvCxnSpPr>
        <p:spPr>
          <a:xfrm rot="5400000">
            <a:off x="3827437" y="3104335"/>
            <a:ext cx="258368" cy="40895"/>
          </a:xfrm>
          <a:prstGeom prst="bentConnector3">
            <a:avLst>
              <a:gd name="adj1" fmla="val 2636"/>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44" name="AutoShape 57"/>
          <p:cNvSpPr>
            <a:spLocks/>
          </p:cNvSpPr>
          <p:nvPr/>
        </p:nvSpPr>
        <p:spPr bwMode="auto">
          <a:xfrm flipH="1">
            <a:off x="6365961" y="1471529"/>
            <a:ext cx="393467" cy="4716546"/>
          </a:xfrm>
          <a:prstGeom prst="rightBrace">
            <a:avLst>
              <a:gd name="adj1" fmla="val 12500"/>
              <a:gd name="adj2" fmla="val 54926"/>
            </a:avLst>
          </a:prstGeom>
          <a:noFill/>
          <a:ln w="19050">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cxnSp>
        <p:nvCxnSpPr>
          <p:cNvPr id="8" name="直線コネクタ 7"/>
          <p:cNvCxnSpPr>
            <a:stCxn id="27664" idx="1"/>
            <a:endCxn id="244" idx="1"/>
          </p:cNvCxnSpPr>
          <p:nvPr/>
        </p:nvCxnSpPr>
        <p:spPr>
          <a:xfrm flipV="1">
            <a:off x="4814973" y="4062139"/>
            <a:ext cx="1550987" cy="635274"/>
          </a:xfrm>
          <a:prstGeom prst="line">
            <a:avLst/>
          </a:prstGeom>
          <a:ln w="28575" cmpd="dbl">
            <a:solidFill>
              <a:srgbClr val="FF5050"/>
            </a:solidFill>
            <a:prstDash val="sysDash"/>
          </a:ln>
        </p:spPr>
        <p:style>
          <a:lnRef idx="1">
            <a:schemeClr val="accent1"/>
          </a:lnRef>
          <a:fillRef idx="0">
            <a:schemeClr val="accent1"/>
          </a:fillRef>
          <a:effectRef idx="0">
            <a:schemeClr val="accent1"/>
          </a:effectRef>
          <a:fontRef idx="minor">
            <a:schemeClr val="tx1"/>
          </a:fontRef>
        </p:style>
      </p:cxnSp>
      <p:sp>
        <p:nvSpPr>
          <p:cNvPr id="251" name="Line 329"/>
          <p:cNvSpPr>
            <a:spLocks noChangeShapeType="1"/>
          </p:cNvSpPr>
          <p:nvPr/>
        </p:nvSpPr>
        <p:spPr bwMode="auto">
          <a:xfrm flipV="1">
            <a:off x="5966530" y="3257911"/>
            <a:ext cx="1310041" cy="19685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Tree>
    <p:extLst>
      <p:ext uri="{BB962C8B-B14F-4D97-AF65-F5344CB8AC3E}">
        <p14:creationId xmlns:p14="http://schemas.microsoft.com/office/powerpoint/2010/main" val="307639333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2" name="Line 375"/>
          <p:cNvSpPr>
            <a:spLocks noChangeShapeType="1"/>
          </p:cNvSpPr>
          <p:nvPr/>
        </p:nvSpPr>
        <p:spPr bwMode="auto">
          <a:xfrm>
            <a:off x="0" y="533400"/>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grpSp>
        <p:nvGrpSpPr>
          <p:cNvPr id="30723" name="Group 144"/>
          <p:cNvGrpSpPr>
            <a:grpSpLocks/>
          </p:cNvGrpSpPr>
          <p:nvPr/>
        </p:nvGrpSpPr>
        <p:grpSpPr bwMode="auto">
          <a:xfrm>
            <a:off x="-10632" y="6079830"/>
            <a:ext cx="3436864" cy="854375"/>
            <a:chOff x="-12" y="3636"/>
            <a:chExt cx="2643" cy="699"/>
          </a:xfrm>
        </p:grpSpPr>
        <p:sp>
          <p:nvSpPr>
            <p:cNvPr id="12"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fontAlgn="auto">
                <a:spcBef>
                  <a:spcPts val="0"/>
                </a:spcBef>
                <a:spcAft>
                  <a:spcPts val="0"/>
                </a:spcAft>
                <a:defRPr/>
              </a:pPr>
              <a:endParaRPr kumimoji="0" lang="en-US" b="0" dirty="0">
                <a:solidFill>
                  <a:prstClr val="black"/>
                </a:solidFill>
                <a:latin typeface="+mn-lt"/>
                <a:ea typeface="+mn-ea"/>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fontAlgn="auto">
                <a:spcBef>
                  <a:spcPts val="0"/>
                </a:spcBef>
                <a:spcAft>
                  <a:spcPts val="0"/>
                </a:spcAft>
                <a:defRPr/>
              </a:pPr>
              <a:endParaRPr kumimoji="0" lang="en-US" b="0"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30863" name="Picture 14" descr="LogoMark横httpW"/>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 name="グループ化 19"/>
          <p:cNvGrpSpPr/>
          <p:nvPr/>
        </p:nvGrpSpPr>
        <p:grpSpPr>
          <a:xfrm>
            <a:off x="587428" y="1017145"/>
            <a:ext cx="1612900" cy="2894689"/>
            <a:chOff x="292346" y="1448796"/>
            <a:chExt cx="1612900" cy="2894689"/>
          </a:xfrm>
        </p:grpSpPr>
        <p:graphicFrame>
          <p:nvGraphicFramePr>
            <p:cNvPr id="30845" name="Object 192"/>
            <p:cNvGraphicFramePr>
              <a:graphicFrameLocks noChangeAspect="1"/>
            </p:cNvGraphicFramePr>
            <p:nvPr>
              <p:extLst>
                <p:ext uri="{D42A27DB-BD31-4B8C-83A1-F6EECF244321}">
                  <p14:modId xmlns:p14="http://schemas.microsoft.com/office/powerpoint/2010/main" val="2894055473"/>
                </p:ext>
              </p:extLst>
            </p:nvPr>
          </p:nvGraphicFramePr>
          <p:xfrm>
            <a:off x="292346" y="1916904"/>
            <a:ext cx="1612900" cy="1792288"/>
          </p:xfrm>
          <a:graphic>
            <a:graphicData uri="http://schemas.openxmlformats.org/presentationml/2006/ole">
              <mc:AlternateContent xmlns:mc="http://schemas.openxmlformats.org/markup-compatibility/2006">
                <mc:Choice xmlns:v="urn:schemas-microsoft-com:vml" Requires="v">
                  <p:oleObj spid="_x0000_s1072" name="ビットマップ イメージ" r:id="rId5" imgW="1809524" imgH="2180952" progId="Paint.Picture">
                    <p:embed/>
                  </p:oleObj>
                </mc:Choice>
                <mc:Fallback>
                  <p:oleObj name="ビットマップ イメージ" r:id="rId5" imgW="1809524" imgH="2180952" progId="Paint.Picture">
                    <p:embed/>
                    <p:pic>
                      <p:nvPicPr>
                        <p:cNvPr id="0" name=""/>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92346" y="1916904"/>
                          <a:ext cx="1612900" cy="1792288"/>
                        </a:xfrm>
                        <a:prstGeom prst="rect">
                          <a:avLst/>
                        </a:prstGeom>
                        <a:noFill/>
                        <a:ln>
                          <a:noFill/>
                        </a:ln>
                        <a:effectLst/>
                        <a:extLst>
                          <a:ext uri="{909E8E84-426E-40DD-AFC4-6F175D3DCCD1}">
                            <a14:hiddenFill xmlns:a14="http://schemas.microsoft.com/office/drawing/2010/main">
                              <a:solidFill>
                                <a:schemeClr val="accent1">
                                  <a:alpha val="50195"/>
                                </a:scheme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oleObj>
                </mc:Fallback>
              </mc:AlternateContent>
            </a:graphicData>
          </a:graphic>
        </p:graphicFrame>
        <p:sp>
          <p:nvSpPr>
            <p:cNvPr id="30852" name="Freeform 196"/>
            <p:cNvSpPr>
              <a:spLocks/>
            </p:cNvSpPr>
            <p:nvPr/>
          </p:nvSpPr>
          <p:spPr bwMode="auto">
            <a:xfrm>
              <a:off x="1013071" y="2328912"/>
              <a:ext cx="411163" cy="211138"/>
            </a:xfrm>
            <a:custGeom>
              <a:avLst/>
              <a:gdLst>
                <a:gd name="T0" fmla="*/ 0 w 356"/>
                <a:gd name="T1" fmla="*/ 280 h 280"/>
                <a:gd name="T2" fmla="*/ 1 w 356"/>
                <a:gd name="T3" fmla="*/ 251 h 280"/>
                <a:gd name="T4" fmla="*/ 3 w 356"/>
                <a:gd name="T5" fmla="*/ 223 h 280"/>
                <a:gd name="T6" fmla="*/ 6 w 356"/>
                <a:gd name="T7" fmla="*/ 197 h 280"/>
                <a:gd name="T8" fmla="*/ 10 w 356"/>
                <a:gd name="T9" fmla="*/ 171 h 280"/>
                <a:gd name="T10" fmla="*/ 15 w 356"/>
                <a:gd name="T11" fmla="*/ 146 h 280"/>
                <a:gd name="T12" fmla="*/ 21 w 356"/>
                <a:gd name="T13" fmla="*/ 124 h 280"/>
                <a:gd name="T14" fmla="*/ 30 w 356"/>
                <a:gd name="T15" fmla="*/ 102 h 280"/>
                <a:gd name="T16" fmla="*/ 38 w 356"/>
                <a:gd name="T17" fmla="*/ 82 h 280"/>
                <a:gd name="T18" fmla="*/ 46 w 356"/>
                <a:gd name="T19" fmla="*/ 64 h 280"/>
                <a:gd name="T20" fmla="*/ 56 w 356"/>
                <a:gd name="T21" fmla="*/ 48 h 280"/>
                <a:gd name="T22" fmla="*/ 67 w 356"/>
                <a:gd name="T23" fmla="*/ 34 h 280"/>
                <a:gd name="T24" fmla="*/ 78 w 356"/>
                <a:gd name="T25" fmla="*/ 22 h 280"/>
                <a:gd name="T26" fmla="*/ 89 w 356"/>
                <a:gd name="T27" fmla="*/ 12 h 280"/>
                <a:gd name="T28" fmla="*/ 102 w 356"/>
                <a:gd name="T29" fmla="*/ 6 h 280"/>
                <a:gd name="T30" fmla="*/ 114 w 356"/>
                <a:gd name="T31" fmla="*/ 1 h 280"/>
                <a:gd name="T32" fmla="*/ 127 w 356"/>
                <a:gd name="T33" fmla="*/ 0 h 280"/>
                <a:gd name="T34" fmla="*/ 200 w 356"/>
                <a:gd name="T35" fmla="*/ 0 h 280"/>
                <a:gd name="T36" fmla="*/ 211 w 356"/>
                <a:gd name="T37" fmla="*/ 1 h 280"/>
                <a:gd name="T38" fmla="*/ 220 w 356"/>
                <a:gd name="T39" fmla="*/ 3 h 280"/>
                <a:gd name="T40" fmla="*/ 229 w 356"/>
                <a:gd name="T41" fmla="*/ 7 h 280"/>
                <a:gd name="T42" fmla="*/ 239 w 356"/>
                <a:gd name="T43" fmla="*/ 12 h 280"/>
                <a:gd name="T44" fmla="*/ 247 w 356"/>
                <a:gd name="T45" fmla="*/ 20 h 280"/>
                <a:gd name="T46" fmla="*/ 256 w 356"/>
                <a:gd name="T47" fmla="*/ 28 h 280"/>
                <a:gd name="T48" fmla="*/ 264 w 356"/>
                <a:gd name="T49" fmla="*/ 37 h 280"/>
                <a:gd name="T50" fmla="*/ 272 w 356"/>
                <a:gd name="T51" fmla="*/ 47 h 280"/>
                <a:gd name="T52" fmla="*/ 280 w 356"/>
                <a:gd name="T53" fmla="*/ 60 h 280"/>
                <a:gd name="T54" fmla="*/ 287 w 356"/>
                <a:gd name="T55" fmla="*/ 73 h 280"/>
                <a:gd name="T56" fmla="*/ 293 w 356"/>
                <a:gd name="T57" fmla="*/ 88 h 280"/>
                <a:gd name="T58" fmla="*/ 299 w 356"/>
                <a:gd name="T59" fmla="*/ 103 h 280"/>
                <a:gd name="T60" fmla="*/ 305 w 356"/>
                <a:gd name="T61" fmla="*/ 119 h 280"/>
                <a:gd name="T62" fmla="*/ 311 w 356"/>
                <a:gd name="T63" fmla="*/ 137 h 280"/>
                <a:gd name="T64" fmla="*/ 319 w 356"/>
                <a:gd name="T65" fmla="*/ 175 h 280"/>
                <a:gd name="T66" fmla="*/ 356 w 356"/>
                <a:gd name="T67" fmla="*/ 175 h 280"/>
                <a:gd name="T68" fmla="*/ 292 w 356"/>
                <a:gd name="T69" fmla="*/ 280 h 280"/>
                <a:gd name="T70" fmla="*/ 210 w 356"/>
                <a:gd name="T71" fmla="*/ 175 h 280"/>
                <a:gd name="T72" fmla="*/ 246 w 356"/>
                <a:gd name="T73" fmla="*/ 175 h 280"/>
                <a:gd name="T74" fmla="*/ 240 w 356"/>
                <a:gd name="T75" fmla="*/ 146 h 280"/>
                <a:gd name="T76" fmla="*/ 232 w 356"/>
                <a:gd name="T77" fmla="*/ 119 h 280"/>
                <a:gd name="T78" fmla="*/ 223 w 356"/>
                <a:gd name="T79" fmla="*/ 95 h 280"/>
                <a:gd name="T80" fmla="*/ 214 w 356"/>
                <a:gd name="T81" fmla="*/ 73 h 280"/>
                <a:gd name="T82" fmla="*/ 203 w 356"/>
                <a:gd name="T83" fmla="*/ 54 h 280"/>
                <a:gd name="T84" fmla="*/ 191 w 356"/>
                <a:gd name="T85" fmla="*/ 36 h 280"/>
                <a:gd name="T86" fmla="*/ 178 w 356"/>
                <a:gd name="T87" fmla="*/ 23 h 280"/>
                <a:gd name="T88" fmla="*/ 164 w 356"/>
                <a:gd name="T89" fmla="*/ 11 h 280"/>
                <a:gd name="T90" fmla="*/ 164 w 356"/>
                <a:gd name="T91" fmla="*/ 11 h 280"/>
                <a:gd name="T92" fmla="*/ 154 w 356"/>
                <a:gd name="T93" fmla="*/ 19 h 280"/>
                <a:gd name="T94" fmla="*/ 145 w 356"/>
                <a:gd name="T95" fmla="*/ 28 h 280"/>
                <a:gd name="T96" fmla="*/ 136 w 356"/>
                <a:gd name="T97" fmla="*/ 39 h 280"/>
                <a:gd name="T98" fmla="*/ 127 w 356"/>
                <a:gd name="T99" fmla="*/ 51 h 280"/>
                <a:gd name="T100" fmla="*/ 119 w 356"/>
                <a:gd name="T101" fmla="*/ 65 h 280"/>
                <a:gd name="T102" fmla="*/ 112 w 356"/>
                <a:gd name="T103" fmla="*/ 79 h 280"/>
                <a:gd name="T104" fmla="*/ 105 w 356"/>
                <a:gd name="T105" fmla="*/ 96 h 280"/>
                <a:gd name="T106" fmla="*/ 99 w 356"/>
                <a:gd name="T107" fmla="*/ 113 h 280"/>
                <a:gd name="T108" fmla="*/ 87 w 356"/>
                <a:gd name="T109" fmla="*/ 150 h 280"/>
                <a:gd name="T110" fmla="*/ 79 w 356"/>
                <a:gd name="T111" fmla="*/ 191 h 280"/>
                <a:gd name="T112" fmla="*/ 75 w 356"/>
                <a:gd name="T113" fmla="*/ 235 h 280"/>
                <a:gd name="T114" fmla="*/ 73 w 356"/>
                <a:gd name="T115" fmla="*/ 280 h 280"/>
                <a:gd name="T116" fmla="*/ 0 w 356"/>
                <a:gd name="T117" fmla="*/ 280 h 28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356" h="280">
                  <a:moveTo>
                    <a:pt x="0" y="280"/>
                  </a:moveTo>
                  <a:lnTo>
                    <a:pt x="1" y="251"/>
                  </a:lnTo>
                  <a:lnTo>
                    <a:pt x="3" y="223"/>
                  </a:lnTo>
                  <a:lnTo>
                    <a:pt x="6" y="197"/>
                  </a:lnTo>
                  <a:lnTo>
                    <a:pt x="10" y="171"/>
                  </a:lnTo>
                  <a:lnTo>
                    <a:pt x="15" y="146"/>
                  </a:lnTo>
                  <a:lnTo>
                    <a:pt x="21" y="124"/>
                  </a:lnTo>
                  <a:lnTo>
                    <a:pt x="30" y="102"/>
                  </a:lnTo>
                  <a:lnTo>
                    <a:pt x="38" y="82"/>
                  </a:lnTo>
                  <a:lnTo>
                    <a:pt x="46" y="64"/>
                  </a:lnTo>
                  <a:lnTo>
                    <a:pt x="56" y="48"/>
                  </a:lnTo>
                  <a:lnTo>
                    <a:pt x="67" y="34"/>
                  </a:lnTo>
                  <a:lnTo>
                    <a:pt x="78" y="22"/>
                  </a:lnTo>
                  <a:lnTo>
                    <a:pt x="89" y="12"/>
                  </a:lnTo>
                  <a:lnTo>
                    <a:pt x="102" y="6"/>
                  </a:lnTo>
                  <a:lnTo>
                    <a:pt x="114" y="1"/>
                  </a:lnTo>
                  <a:lnTo>
                    <a:pt x="127" y="0"/>
                  </a:lnTo>
                  <a:lnTo>
                    <a:pt x="200" y="0"/>
                  </a:lnTo>
                  <a:lnTo>
                    <a:pt x="211" y="1"/>
                  </a:lnTo>
                  <a:lnTo>
                    <a:pt x="220" y="3"/>
                  </a:lnTo>
                  <a:lnTo>
                    <a:pt x="229" y="7"/>
                  </a:lnTo>
                  <a:lnTo>
                    <a:pt x="239" y="12"/>
                  </a:lnTo>
                  <a:lnTo>
                    <a:pt x="247" y="20"/>
                  </a:lnTo>
                  <a:lnTo>
                    <a:pt x="256" y="28"/>
                  </a:lnTo>
                  <a:lnTo>
                    <a:pt x="264" y="37"/>
                  </a:lnTo>
                  <a:lnTo>
                    <a:pt x="272" y="47"/>
                  </a:lnTo>
                  <a:lnTo>
                    <a:pt x="280" y="60"/>
                  </a:lnTo>
                  <a:lnTo>
                    <a:pt x="287" y="73"/>
                  </a:lnTo>
                  <a:lnTo>
                    <a:pt x="293" y="88"/>
                  </a:lnTo>
                  <a:lnTo>
                    <a:pt x="299" y="103"/>
                  </a:lnTo>
                  <a:lnTo>
                    <a:pt x="305" y="119"/>
                  </a:lnTo>
                  <a:lnTo>
                    <a:pt x="311" y="137"/>
                  </a:lnTo>
                  <a:lnTo>
                    <a:pt x="319" y="175"/>
                  </a:lnTo>
                  <a:lnTo>
                    <a:pt x="356" y="175"/>
                  </a:lnTo>
                  <a:lnTo>
                    <a:pt x="292" y="280"/>
                  </a:lnTo>
                  <a:lnTo>
                    <a:pt x="210" y="175"/>
                  </a:lnTo>
                  <a:lnTo>
                    <a:pt x="246" y="175"/>
                  </a:lnTo>
                  <a:lnTo>
                    <a:pt x="240" y="146"/>
                  </a:lnTo>
                  <a:lnTo>
                    <a:pt x="232" y="119"/>
                  </a:lnTo>
                  <a:lnTo>
                    <a:pt x="223" y="95"/>
                  </a:lnTo>
                  <a:lnTo>
                    <a:pt x="214" y="73"/>
                  </a:lnTo>
                  <a:lnTo>
                    <a:pt x="203" y="54"/>
                  </a:lnTo>
                  <a:lnTo>
                    <a:pt x="191" y="36"/>
                  </a:lnTo>
                  <a:lnTo>
                    <a:pt x="178" y="23"/>
                  </a:lnTo>
                  <a:lnTo>
                    <a:pt x="164" y="11"/>
                  </a:lnTo>
                  <a:lnTo>
                    <a:pt x="154" y="19"/>
                  </a:lnTo>
                  <a:lnTo>
                    <a:pt x="145" y="28"/>
                  </a:lnTo>
                  <a:lnTo>
                    <a:pt x="136" y="39"/>
                  </a:lnTo>
                  <a:lnTo>
                    <a:pt x="127" y="51"/>
                  </a:lnTo>
                  <a:lnTo>
                    <a:pt x="119" y="65"/>
                  </a:lnTo>
                  <a:lnTo>
                    <a:pt x="112" y="79"/>
                  </a:lnTo>
                  <a:lnTo>
                    <a:pt x="105" y="96"/>
                  </a:lnTo>
                  <a:lnTo>
                    <a:pt x="99" y="113"/>
                  </a:lnTo>
                  <a:lnTo>
                    <a:pt x="87" y="150"/>
                  </a:lnTo>
                  <a:lnTo>
                    <a:pt x="79" y="191"/>
                  </a:lnTo>
                  <a:lnTo>
                    <a:pt x="75" y="235"/>
                  </a:lnTo>
                  <a:lnTo>
                    <a:pt x="73" y="280"/>
                  </a:lnTo>
                  <a:lnTo>
                    <a:pt x="0" y="280"/>
                  </a:lnTo>
                  <a:close/>
                </a:path>
              </a:pathLst>
            </a:custGeom>
            <a:solidFill>
              <a:srgbClr val="FF9966">
                <a:alpha val="16078"/>
              </a:srgbClr>
            </a:solidFill>
            <a:ln w="9525">
              <a:solidFill>
                <a:schemeClr val="tx1"/>
              </a:solidFill>
              <a:prstDash val="solid"/>
              <a:round/>
              <a:headEnd/>
              <a:tailEnd/>
            </a:ln>
          </p:spPr>
          <p:txBody>
            <a:bodyPr/>
            <a:lstStyle/>
            <a:p>
              <a:endParaRPr lang="ja-JP" altLang="en-US"/>
            </a:p>
          </p:txBody>
        </p:sp>
        <p:sp>
          <p:nvSpPr>
            <p:cNvPr id="30847" name="Text Box 198"/>
            <p:cNvSpPr txBox="1">
              <a:spLocks noChangeArrowheads="1"/>
            </p:cNvSpPr>
            <p:nvPr/>
          </p:nvSpPr>
          <p:spPr bwMode="auto">
            <a:xfrm>
              <a:off x="353117" y="3974153"/>
              <a:ext cx="1402948" cy="369332"/>
            </a:xfrm>
            <a:prstGeom prst="rect">
              <a:avLst/>
            </a:prstGeom>
            <a:noFill/>
            <a:ln>
              <a:noFill/>
            </a:ln>
            <a:effectLst/>
            <a:extLst>
              <a:ext uri="{909E8E84-426E-40DD-AFC4-6F175D3DCCD1}">
                <a14:hiddenFill xmlns:a14="http://schemas.microsoft.com/office/drawing/2010/main">
                  <a:solidFill>
                    <a:schemeClr val="accent1">
                      <a:alpha val="50195"/>
                    </a:scheme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1800" dirty="0">
                  <a:solidFill>
                    <a:srgbClr val="FF0000"/>
                  </a:solidFill>
                  <a:ea typeface="Arial Unicode MS" pitchFamily="50" charset="-128"/>
                </a:rPr>
                <a:t>Sample </a:t>
              </a:r>
              <a:r>
                <a:rPr lang="en-US" altLang="ja-JP" sz="1800" dirty="0" smtClean="0">
                  <a:solidFill>
                    <a:srgbClr val="FF0000"/>
                  </a:solidFill>
                  <a:ea typeface="Arial Unicode MS" pitchFamily="50" charset="-128"/>
                </a:rPr>
                <a:t>cup</a:t>
              </a:r>
              <a:endParaRPr lang="en-US" altLang="ja-JP" sz="1800" dirty="0">
                <a:solidFill>
                  <a:srgbClr val="FF0000"/>
                </a:solidFill>
                <a:ea typeface="Arial Unicode MS" pitchFamily="50" charset="-128"/>
              </a:endParaRPr>
            </a:p>
          </p:txBody>
        </p:sp>
        <p:sp>
          <p:nvSpPr>
            <p:cNvPr id="30848" name="Text Box 199"/>
            <p:cNvSpPr txBox="1">
              <a:spLocks noChangeArrowheads="1"/>
            </p:cNvSpPr>
            <p:nvPr/>
          </p:nvSpPr>
          <p:spPr bwMode="auto">
            <a:xfrm>
              <a:off x="558524" y="1448796"/>
              <a:ext cx="1172116" cy="369332"/>
            </a:xfrm>
            <a:prstGeom prst="rect">
              <a:avLst/>
            </a:prstGeom>
            <a:noFill/>
            <a:ln>
              <a:noFill/>
            </a:ln>
            <a:effectLst/>
            <a:extLst>
              <a:ext uri="{909E8E84-426E-40DD-AFC4-6F175D3DCCD1}">
                <a14:hiddenFill xmlns:a14="http://schemas.microsoft.com/office/drawing/2010/main">
                  <a:solidFill>
                    <a:schemeClr val="accent1">
                      <a:alpha val="50195"/>
                    </a:schemeClr>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800" dirty="0">
                  <a:solidFill>
                    <a:srgbClr val="C00000"/>
                  </a:solidFill>
                  <a:ea typeface="Arial Unicode MS" pitchFamily="50" charset="-128"/>
                </a:rPr>
                <a:t>Carousel </a:t>
              </a:r>
            </a:p>
          </p:txBody>
        </p:sp>
      </p:grpSp>
      <p:sp>
        <p:nvSpPr>
          <p:cNvPr id="30843" name="Text Box 2"/>
          <p:cNvSpPr txBox="1">
            <a:spLocks noChangeArrowheads="1"/>
          </p:cNvSpPr>
          <p:nvPr/>
        </p:nvSpPr>
        <p:spPr bwMode="auto">
          <a:xfrm>
            <a:off x="152400" y="134234"/>
            <a:ext cx="822603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2000" dirty="0">
                <a:solidFill>
                  <a:srgbClr val="000099"/>
                </a:solidFill>
                <a:ea typeface="Arial Unicode MS" pitchFamily="50" charset="-128"/>
              </a:rPr>
              <a:t>“Tandem </a:t>
            </a:r>
            <a:r>
              <a:rPr lang="en-US" altLang="ja-JP" sz="2000" dirty="0" smtClean="0">
                <a:solidFill>
                  <a:srgbClr val="000099"/>
                </a:solidFill>
                <a:cs typeface="Arial" charset="0"/>
              </a:rPr>
              <a:t>µ-</a:t>
            </a:r>
            <a:r>
              <a:rPr lang="en-US" altLang="ja-JP" sz="2000" dirty="0" smtClean="0">
                <a:solidFill>
                  <a:srgbClr val="000099"/>
                </a:solidFill>
                <a:ea typeface="Arial Unicode MS" pitchFamily="50" charset="-128"/>
              </a:rPr>
              <a:t>Reactor</a:t>
            </a:r>
            <a:r>
              <a:rPr lang="en-US" altLang="ja-JP" sz="2000" dirty="0">
                <a:solidFill>
                  <a:srgbClr val="000099"/>
                </a:solidFill>
                <a:ea typeface="Arial Unicode MS" pitchFamily="50" charset="-128"/>
              </a:rPr>
              <a:t>” with Auto-shot </a:t>
            </a:r>
            <a:r>
              <a:rPr lang="en-US" altLang="ja-JP" sz="2000" dirty="0" smtClean="0">
                <a:solidFill>
                  <a:srgbClr val="000099"/>
                </a:solidFill>
                <a:ea typeface="Arial Unicode MS" pitchFamily="50" charset="-128"/>
              </a:rPr>
              <a:t>sampler solid/viscous liquid sample</a:t>
            </a:r>
            <a:endParaRPr lang="en-US" altLang="ja-JP" sz="2000" b="0" dirty="0">
              <a:solidFill>
                <a:srgbClr val="000099"/>
              </a:solidFill>
              <a:ea typeface="Arial Unicode MS" pitchFamily="50" charset="-128"/>
            </a:endParaRPr>
          </a:p>
        </p:txBody>
      </p:sp>
      <p:grpSp>
        <p:nvGrpSpPr>
          <p:cNvPr id="11" name="グループ化 10"/>
          <p:cNvGrpSpPr/>
          <p:nvPr/>
        </p:nvGrpSpPr>
        <p:grpSpPr>
          <a:xfrm>
            <a:off x="5340349" y="2301876"/>
            <a:ext cx="3575051" cy="3891996"/>
            <a:chOff x="3886200" y="3124200"/>
            <a:chExt cx="2438400" cy="2719388"/>
          </a:xfrm>
        </p:grpSpPr>
        <p:sp>
          <p:nvSpPr>
            <p:cNvPr id="30726" name="Text Box 2657"/>
            <p:cNvSpPr txBox="1">
              <a:spLocks noChangeArrowheads="1"/>
            </p:cNvSpPr>
            <p:nvPr/>
          </p:nvSpPr>
          <p:spPr bwMode="auto">
            <a:xfrm>
              <a:off x="5562600" y="5638800"/>
              <a:ext cx="257154" cy="17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000" dirty="0">
                  <a:solidFill>
                    <a:srgbClr val="000000"/>
                  </a:solidFill>
                  <a:ea typeface="Arial Unicode MS" pitchFamily="50" charset="-128"/>
                </a:rPr>
                <a:t>GC</a:t>
              </a:r>
            </a:p>
          </p:txBody>
        </p:sp>
        <p:sp>
          <p:nvSpPr>
            <p:cNvPr id="30727" name="Text Box 2658"/>
            <p:cNvSpPr txBox="1">
              <a:spLocks noChangeArrowheads="1"/>
            </p:cNvSpPr>
            <p:nvPr/>
          </p:nvSpPr>
          <p:spPr bwMode="auto">
            <a:xfrm>
              <a:off x="4114800" y="5638800"/>
              <a:ext cx="257154" cy="172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000" dirty="0">
                  <a:solidFill>
                    <a:srgbClr val="000000"/>
                  </a:solidFill>
                  <a:ea typeface="Arial Unicode MS" pitchFamily="50" charset="-128"/>
                </a:rPr>
                <a:t>MS</a:t>
              </a:r>
            </a:p>
          </p:txBody>
        </p:sp>
        <p:grpSp>
          <p:nvGrpSpPr>
            <p:cNvPr id="30728" name="Group 204"/>
            <p:cNvGrpSpPr>
              <a:grpSpLocks/>
            </p:cNvGrpSpPr>
            <p:nvPr/>
          </p:nvGrpSpPr>
          <p:grpSpPr bwMode="auto">
            <a:xfrm>
              <a:off x="4181475" y="4964113"/>
              <a:ext cx="295275" cy="182562"/>
              <a:chOff x="2367" y="1334"/>
              <a:chExt cx="146" cy="77"/>
            </a:xfrm>
          </p:grpSpPr>
          <p:sp>
            <p:nvSpPr>
              <p:cNvPr id="30854" name="AutoShape 205"/>
              <p:cNvSpPr>
                <a:spLocks noChangeArrowheads="1"/>
              </p:cNvSpPr>
              <p:nvPr/>
            </p:nvSpPr>
            <p:spPr bwMode="auto">
              <a:xfrm rot="5400000">
                <a:off x="2434" y="1303"/>
                <a:ext cx="34" cy="125"/>
              </a:xfrm>
              <a:prstGeom prst="can">
                <a:avLst>
                  <a:gd name="adj" fmla="val 40543"/>
                </a:avLst>
              </a:prstGeom>
              <a:solidFill>
                <a:schemeClr val="bg1"/>
              </a:solidFill>
              <a:ln w="6350">
                <a:solidFill>
                  <a:schemeClr val="tx1"/>
                </a:solidFill>
                <a:round/>
                <a:headEnd/>
                <a:tailEnd/>
              </a:ln>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just" eaLnBrk="1" hangingPunct="1">
                  <a:lnSpc>
                    <a:spcPct val="50000"/>
                  </a:lnSpc>
                  <a:spcBef>
                    <a:spcPct val="0"/>
                  </a:spcBef>
                  <a:spcAft>
                    <a:spcPct val="30000"/>
                  </a:spcAft>
                  <a:buFontTx/>
                  <a:buNone/>
                </a:pPr>
                <a:endParaRPr lang="ja-JP" altLang="en-US" sz="1800" b="0">
                  <a:ea typeface="Arial Unicode MS" pitchFamily="50" charset="-128"/>
                </a:endParaRPr>
              </a:p>
            </p:txBody>
          </p:sp>
          <p:sp>
            <p:nvSpPr>
              <p:cNvPr id="30855" name="AutoShape 206"/>
              <p:cNvSpPr>
                <a:spLocks noChangeArrowheads="1"/>
              </p:cNvSpPr>
              <p:nvPr/>
            </p:nvSpPr>
            <p:spPr bwMode="auto">
              <a:xfrm rot="5400000">
                <a:off x="2425" y="1331"/>
                <a:ext cx="34" cy="125"/>
              </a:xfrm>
              <a:prstGeom prst="can">
                <a:avLst>
                  <a:gd name="adj" fmla="val 40543"/>
                </a:avLst>
              </a:prstGeom>
              <a:solidFill>
                <a:schemeClr val="bg1"/>
              </a:solidFill>
              <a:ln w="6350">
                <a:solidFill>
                  <a:schemeClr val="tx1"/>
                </a:solidFill>
                <a:round/>
                <a:headEnd/>
                <a:tailEnd/>
              </a:ln>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just" eaLnBrk="1" hangingPunct="1">
                  <a:lnSpc>
                    <a:spcPct val="50000"/>
                  </a:lnSpc>
                  <a:spcBef>
                    <a:spcPct val="0"/>
                  </a:spcBef>
                  <a:spcAft>
                    <a:spcPct val="30000"/>
                  </a:spcAft>
                  <a:buFontTx/>
                  <a:buNone/>
                </a:pPr>
                <a:endParaRPr lang="ja-JP" altLang="en-US" sz="1800" b="0">
                  <a:ea typeface="Arial Unicode MS" pitchFamily="50" charset="-128"/>
                </a:endParaRPr>
              </a:p>
            </p:txBody>
          </p:sp>
          <p:sp>
            <p:nvSpPr>
              <p:cNvPr id="30856" name="AutoShape 207"/>
              <p:cNvSpPr>
                <a:spLocks noChangeArrowheads="1"/>
              </p:cNvSpPr>
              <p:nvPr/>
            </p:nvSpPr>
            <p:spPr bwMode="auto">
              <a:xfrm rot="5400000">
                <a:off x="2420" y="1288"/>
                <a:ext cx="34" cy="125"/>
              </a:xfrm>
              <a:prstGeom prst="can">
                <a:avLst>
                  <a:gd name="adj" fmla="val 40543"/>
                </a:avLst>
              </a:prstGeom>
              <a:solidFill>
                <a:schemeClr val="bg1"/>
              </a:solidFill>
              <a:ln w="6350">
                <a:solidFill>
                  <a:schemeClr val="tx1"/>
                </a:solidFill>
                <a:round/>
                <a:headEnd/>
                <a:tailEnd/>
              </a:ln>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just" eaLnBrk="1" hangingPunct="1">
                  <a:lnSpc>
                    <a:spcPct val="50000"/>
                  </a:lnSpc>
                  <a:spcBef>
                    <a:spcPct val="0"/>
                  </a:spcBef>
                  <a:spcAft>
                    <a:spcPct val="30000"/>
                  </a:spcAft>
                  <a:buFontTx/>
                  <a:buNone/>
                </a:pPr>
                <a:endParaRPr lang="ja-JP" altLang="en-US" sz="1800" b="0">
                  <a:ea typeface="Arial Unicode MS" pitchFamily="50" charset="-128"/>
                </a:endParaRPr>
              </a:p>
            </p:txBody>
          </p:sp>
          <p:sp>
            <p:nvSpPr>
              <p:cNvPr id="30857" name="AutoShape 208"/>
              <p:cNvSpPr>
                <a:spLocks noChangeArrowheads="1"/>
              </p:cNvSpPr>
              <p:nvPr/>
            </p:nvSpPr>
            <p:spPr bwMode="auto">
              <a:xfrm rot="5400000">
                <a:off x="2413" y="1317"/>
                <a:ext cx="34" cy="125"/>
              </a:xfrm>
              <a:prstGeom prst="can">
                <a:avLst>
                  <a:gd name="adj" fmla="val 40543"/>
                </a:avLst>
              </a:prstGeom>
              <a:solidFill>
                <a:schemeClr val="bg1"/>
              </a:solidFill>
              <a:ln w="6350">
                <a:solidFill>
                  <a:schemeClr val="tx1"/>
                </a:solidFill>
                <a:round/>
                <a:headEnd/>
                <a:tailEnd/>
              </a:ln>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just" eaLnBrk="1" hangingPunct="1">
                  <a:lnSpc>
                    <a:spcPct val="50000"/>
                  </a:lnSpc>
                  <a:spcBef>
                    <a:spcPct val="0"/>
                  </a:spcBef>
                  <a:spcAft>
                    <a:spcPct val="30000"/>
                  </a:spcAft>
                  <a:buFontTx/>
                  <a:buNone/>
                </a:pPr>
                <a:endParaRPr lang="ja-JP" altLang="en-US" sz="1800" b="0">
                  <a:ea typeface="Arial Unicode MS" pitchFamily="50" charset="-128"/>
                </a:endParaRPr>
              </a:p>
            </p:txBody>
          </p:sp>
        </p:grpSp>
        <p:sp>
          <p:nvSpPr>
            <p:cNvPr id="30729" name="Freeform 209"/>
            <p:cNvSpPr>
              <a:spLocks/>
            </p:cNvSpPr>
            <p:nvPr/>
          </p:nvSpPr>
          <p:spPr bwMode="auto">
            <a:xfrm>
              <a:off x="4619625" y="4094163"/>
              <a:ext cx="1701800" cy="1746250"/>
            </a:xfrm>
            <a:custGeom>
              <a:avLst/>
              <a:gdLst>
                <a:gd name="T0" fmla="*/ 2147483647 w 838"/>
                <a:gd name="T1" fmla="*/ 0 h 740"/>
                <a:gd name="T2" fmla="*/ 2147483647 w 838"/>
                <a:gd name="T3" fmla="*/ 2147483647 h 740"/>
                <a:gd name="T4" fmla="*/ 2147483647 w 838"/>
                <a:gd name="T5" fmla="*/ 2147483647 h 740"/>
                <a:gd name="T6" fmla="*/ 2147483647 w 838"/>
                <a:gd name="T7" fmla="*/ 2147483647 h 740"/>
                <a:gd name="T8" fmla="*/ 0 w 838"/>
                <a:gd name="T9" fmla="*/ 2147483647 h 740"/>
                <a:gd name="T10" fmla="*/ 0 w 838"/>
                <a:gd name="T11" fmla="*/ 2147483647 h 740"/>
                <a:gd name="T12" fmla="*/ 2147483647 w 838"/>
                <a:gd name="T13" fmla="*/ 0 h 740"/>
                <a:gd name="T14" fmla="*/ 2147483647 w 838"/>
                <a:gd name="T15" fmla="*/ 0 h 740"/>
                <a:gd name="T16" fmla="*/ 0 60000 65536"/>
                <a:gd name="T17" fmla="*/ 0 60000 65536"/>
                <a:gd name="T18" fmla="*/ 0 60000 65536"/>
                <a:gd name="T19" fmla="*/ 0 60000 65536"/>
                <a:gd name="T20" fmla="*/ 0 60000 65536"/>
                <a:gd name="T21" fmla="*/ 0 60000 65536"/>
                <a:gd name="T22" fmla="*/ 0 60000 65536"/>
                <a:gd name="T23" fmla="*/ 0 60000 65536"/>
                <a:gd name="T24" fmla="*/ 0 w 838"/>
                <a:gd name="T25" fmla="*/ 0 h 740"/>
                <a:gd name="T26" fmla="*/ 838 w 838"/>
                <a:gd name="T27" fmla="*/ 740 h 74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38" h="740">
                  <a:moveTo>
                    <a:pt x="838" y="0"/>
                  </a:moveTo>
                  <a:lnTo>
                    <a:pt x="838" y="578"/>
                  </a:lnTo>
                  <a:lnTo>
                    <a:pt x="690" y="724"/>
                  </a:lnTo>
                  <a:lnTo>
                    <a:pt x="674" y="740"/>
                  </a:lnTo>
                  <a:lnTo>
                    <a:pt x="0" y="740"/>
                  </a:lnTo>
                  <a:lnTo>
                    <a:pt x="0" y="164"/>
                  </a:lnTo>
                  <a:lnTo>
                    <a:pt x="164" y="0"/>
                  </a:lnTo>
                  <a:lnTo>
                    <a:pt x="838"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30" name="Freeform 210"/>
            <p:cNvSpPr>
              <a:spLocks/>
            </p:cNvSpPr>
            <p:nvPr/>
          </p:nvSpPr>
          <p:spPr bwMode="auto">
            <a:xfrm>
              <a:off x="4754563" y="3159125"/>
              <a:ext cx="638175" cy="889000"/>
            </a:xfrm>
            <a:custGeom>
              <a:avLst/>
              <a:gdLst>
                <a:gd name="T0" fmla="*/ 2147483647 w 157"/>
                <a:gd name="T1" fmla="*/ 2147483647 h 270"/>
                <a:gd name="T2" fmla="*/ 2147483647 w 157"/>
                <a:gd name="T3" fmla="*/ 2147483647 h 270"/>
                <a:gd name="T4" fmla="*/ 2147483647 w 157"/>
                <a:gd name="T5" fmla="*/ 2147483647 h 270"/>
                <a:gd name="T6" fmla="*/ 2147483647 w 157"/>
                <a:gd name="T7" fmla="*/ 2147483647 h 270"/>
                <a:gd name="T8" fmla="*/ 2147483647 w 157"/>
                <a:gd name="T9" fmla="*/ 2147483647 h 270"/>
                <a:gd name="T10" fmla="*/ 0 w 157"/>
                <a:gd name="T11" fmla="*/ 2147483647 h 270"/>
                <a:gd name="T12" fmla="*/ 0 w 157"/>
                <a:gd name="T13" fmla="*/ 2147483647 h 270"/>
                <a:gd name="T14" fmla="*/ 2147483647 w 157"/>
                <a:gd name="T15" fmla="*/ 0 h 270"/>
                <a:gd name="T16" fmla="*/ 2147483647 w 157"/>
                <a:gd name="T17" fmla="*/ 0 h 270"/>
                <a:gd name="T18" fmla="*/ 2147483647 w 157"/>
                <a:gd name="T19" fmla="*/ 2147483647 h 270"/>
                <a:gd name="T20" fmla="*/ 2147483647 w 157"/>
                <a:gd name="T21" fmla="*/ 2147483647 h 2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270"/>
                <a:gd name="T35" fmla="*/ 157 w 157"/>
                <a:gd name="T36" fmla="*/ 270 h 2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270">
                  <a:moveTo>
                    <a:pt x="130" y="266"/>
                  </a:moveTo>
                  <a:cubicBezTo>
                    <a:pt x="100" y="266"/>
                    <a:pt x="100" y="266"/>
                    <a:pt x="100" y="266"/>
                  </a:cubicBezTo>
                  <a:cubicBezTo>
                    <a:pt x="90" y="268"/>
                    <a:pt x="78" y="269"/>
                    <a:pt x="65" y="270"/>
                  </a:cubicBezTo>
                  <a:cubicBezTo>
                    <a:pt x="61" y="270"/>
                    <a:pt x="57" y="270"/>
                    <a:pt x="52" y="270"/>
                  </a:cubicBezTo>
                  <a:cubicBezTo>
                    <a:pt x="35" y="270"/>
                    <a:pt x="22" y="268"/>
                    <a:pt x="15" y="266"/>
                  </a:cubicBezTo>
                  <a:cubicBezTo>
                    <a:pt x="0" y="266"/>
                    <a:pt x="0" y="266"/>
                    <a:pt x="0" y="266"/>
                  </a:cubicBezTo>
                  <a:cubicBezTo>
                    <a:pt x="0" y="26"/>
                    <a:pt x="0" y="26"/>
                    <a:pt x="0" y="26"/>
                  </a:cubicBezTo>
                  <a:cubicBezTo>
                    <a:pt x="26" y="0"/>
                    <a:pt x="26" y="0"/>
                    <a:pt x="26" y="0"/>
                  </a:cubicBezTo>
                  <a:cubicBezTo>
                    <a:pt x="157" y="0"/>
                    <a:pt x="157" y="0"/>
                    <a:pt x="157" y="0"/>
                  </a:cubicBezTo>
                  <a:cubicBezTo>
                    <a:pt x="157" y="239"/>
                    <a:pt x="157" y="239"/>
                    <a:pt x="157" y="239"/>
                  </a:cubicBezTo>
                  <a:cubicBezTo>
                    <a:pt x="130" y="266"/>
                    <a:pt x="130" y="266"/>
                    <a:pt x="130" y="266"/>
                  </a:cubicBezTo>
                </a:path>
              </a:pathLst>
            </a:custGeom>
            <a:solidFill>
              <a:srgbClr val="DAD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31" name="Freeform 223"/>
            <p:cNvSpPr>
              <a:spLocks/>
            </p:cNvSpPr>
            <p:nvPr/>
          </p:nvSpPr>
          <p:spPr bwMode="auto">
            <a:xfrm>
              <a:off x="5027613" y="3617913"/>
              <a:ext cx="309562" cy="722312"/>
            </a:xfrm>
            <a:custGeom>
              <a:avLst/>
              <a:gdLst>
                <a:gd name="T0" fmla="*/ 0 w 152"/>
                <a:gd name="T1" fmla="*/ 2147483647 h 306"/>
                <a:gd name="T2" fmla="*/ 0 w 152"/>
                <a:gd name="T3" fmla="*/ 2147483647 h 306"/>
                <a:gd name="T4" fmla="*/ 2147483647 w 152"/>
                <a:gd name="T5" fmla="*/ 0 h 306"/>
                <a:gd name="T6" fmla="*/ 2147483647 w 152"/>
                <a:gd name="T7" fmla="*/ 0 h 306"/>
                <a:gd name="T8" fmla="*/ 2147483647 w 152"/>
                <a:gd name="T9" fmla="*/ 2147483647 h 306"/>
                <a:gd name="T10" fmla="*/ 2147483647 w 152"/>
                <a:gd name="T11" fmla="*/ 2147483647 h 306"/>
                <a:gd name="T12" fmla="*/ 0 w 152"/>
                <a:gd name="T13" fmla="*/ 2147483647 h 306"/>
                <a:gd name="T14" fmla="*/ 0 60000 65536"/>
                <a:gd name="T15" fmla="*/ 0 60000 65536"/>
                <a:gd name="T16" fmla="*/ 0 60000 65536"/>
                <a:gd name="T17" fmla="*/ 0 60000 65536"/>
                <a:gd name="T18" fmla="*/ 0 60000 65536"/>
                <a:gd name="T19" fmla="*/ 0 60000 65536"/>
                <a:gd name="T20" fmla="*/ 0 60000 65536"/>
                <a:gd name="T21" fmla="*/ 0 w 152"/>
                <a:gd name="T22" fmla="*/ 0 h 306"/>
                <a:gd name="T23" fmla="*/ 152 w 152"/>
                <a:gd name="T24" fmla="*/ 306 h 30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52" h="306">
                  <a:moveTo>
                    <a:pt x="0" y="306"/>
                  </a:moveTo>
                  <a:lnTo>
                    <a:pt x="0" y="30"/>
                  </a:lnTo>
                  <a:lnTo>
                    <a:pt x="30" y="0"/>
                  </a:lnTo>
                  <a:lnTo>
                    <a:pt x="152" y="0"/>
                  </a:lnTo>
                  <a:lnTo>
                    <a:pt x="152" y="276"/>
                  </a:lnTo>
                  <a:lnTo>
                    <a:pt x="122" y="306"/>
                  </a:lnTo>
                  <a:lnTo>
                    <a:pt x="0" y="306"/>
                  </a:lnTo>
                  <a:close/>
                </a:path>
              </a:pathLst>
            </a:custGeom>
            <a:solidFill>
              <a:srgbClr val="DADCEC"/>
            </a:solidFill>
            <a:ln w="6350" cap="rnd">
              <a:solidFill>
                <a:srgbClr val="000000"/>
              </a:solidFill>
              <a:prstDash val="solid"/>
              <a:round/>
              <a:headEnd/>
              <a:tailEnd/>
            </a:ln>
          </p:spPr>
          <p:txBody>
            <a:bodyPr/>
            <a:lstStyle/>
            <a:p>
              <a:endParaRPr lang="ja-JP" altLang="en-US"/>
            </a:p>
          </p:txBody>
        </p:sp>
        <p:sp>
          <p:nvSpPr>
            <p:cNvPr id="30732" name="Freeform 224"/>
            <p:cNvSpPr>
              <a:spLocks/>
            </p:cNvSpPr>
            <p:nvPr/>
          </p:nvSpPr>
          <p:spPr bwMode="auto">
            <a:xfrm>
              <a:off x="5105400" y="3654425"/>
              <a:ext cx="146050" cy="660400"/>
            </a:xfrm>
            <a:custGeom>
              <a:avLst/>
              <a:gdLst>
                <a:gd name="T0" fmla="*/ 0 w 36"/>
                <a:gd name="T1" fmla="*/ 2147483647 h 140"/>
                <a:gd name="T2" fmla="*/ 0 w 36"/>
                <a:gd name="T3" fmla="*/ 2147483647 h 140"/>
                <a:gd name="T4" fmla="*/ 2147483647 w 36"/>
                <a:gd name="T5" fmla="*/ 2147483647 h 140"/>
                <a:gd name="T6" fmla="*/ 2147483647 w 36"/>
                <a:gd name="T7" fmla="*/ 2147483647 h 140"/>
                <a:gd name="T8" fmla="*/ 2147483647 w 36"/>
                <a:gd name="T9" fmla="*/ 2147483647 h 140"/>
                <a:gd name="T10" fmla="*/ 2147483647 w 36"/>
                <a:gd name="T11" fmla="*/ 2147483647 h 140"/>
                <a:gd name="T12" fmla="*/ 2147483647 w 36"/>
                <a:gd name="T13" fmla="*/ 2147483647 h 140"/>
                <a:gd name="T14" fmla="*/ 2147483647 w 36"/>
                <a:gd name="T15" fmla="*/ 0 h 140"/>
                <a:gd name="T16" fmla="*/ 2147483647 w 36"/>
                <a:gd name="T17" fmla="*/ 0 h 140"/>
                <a:gd name="T18" fmla="*/ 0 w 36"/>
                <a:gd name="T19" fmla="*/ 2147483647 h 140"/>
                <a:gd name="T20" fmla="*/ 0 w 36"/>
                <a:gd name="T21" fmla="*/ 2147483647 h 14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6"/>
                <a:gd name="T34" fmla="*/ 0 h 140"/>
                <a:gd name="T35" fmla="*/ 36 w 36"/>
                <a:gd name="T36" fmla="*/ 140 h 14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6" h="140">
                  <a:moveTo>
                    <a:pt x="0" y="4"/>
                  </a:moveTo>
                  <a:cubicBezTo>
                    <a:pt x="0" y="137"/>
                    <a:pt x="0" y="137"/>
                    <a:pt x="0" y="137"/>
                  </a:cubicBezTo>
                  <a:cubicBezTo>
                    <a:pt x="0" y="139"/>
                    <a:pt x="4" y="140"/>
                    <a:pt x="14" y="140"/>
                  </a:cubicBezTo>
                  <a:cubicBezTo>
                    <a:pt x="15" y="140"/>
                    <a:pt x="16" y="140"/>
                    <a:pt x="18" y="140"/>
                  </a:cubicBezTo>
                  <a:cubicBezTo>
                    <a:pt x="27" y="140"/>
                    <a:pt x="35" y="138"/>
                    <a:pt x="36" y="136"/>
                  </a:cubicBezTo>
                  <a:cubicBezTo>
                    <a:pt x="36" y="136"/>
                    <a:pt x="36" y="44"/>
                    <a:pt x="36" y="44"/>
                  </a:cubicBezTo>
                  <a:cubicBezTo>
                    <a:pt x="36" y="3"/>
                    <a:pt x="36" y="3"/>
                    <a:pt x="36" y="3"/>
                  </a:cubicBezTo>
                  <a:cubicBezTo>
                    <a:pt x="36" y="2"/>
                    <a:pt x="31" y="0"/>
                    <a:pt x="21" y="0"/>
                  </a:cubicBezTo>
                  <a:cubicBezTo>
                    <a:pt x="20" y="0"/>
                    <a:pt x="19" y="0"/>
                    <a:pt x="18" y="0"/>
                  </a:cubicBezTo>
                  <a:cubicBezTo>
                    <a:pt x="9" y="0"/>
                    <a:pt x="0" y="2"/>
                    <a:pt x="0" y="4"/>
                  </a:cubicBezTo>
                  <a:cubicBezTo>
                    <a:pt x="0" y="4"/>
                    <a:pt x="0" y="4"/>
                    <a:pt x="0" y="4"/>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33" name="Freeform 225"/>
            <p:cNvSpPr>
              <a:spLocks/>
            </p:cNvSpPr>
            <p:nvPr/>
          </p:nvSpPr>
          <p:spPr bwMode="auto">
            <a:xfrm>
              <a:off x="5100638" y="3654425"/>
              <a:ext cx="150812" cy="33338"/>
            </a:xfrm>
            <a:custGeom>
              <a:avLst/>
              <a:gdLst>
                <a:gd name="T0" fmla="*/ 2147483647 w 37"/>
                <a:gd name="T1" fmla="*/ 0 h 7"/>
                <a:gd name="T2" fmla="*/ 2147483647 w 37"/>
                <a:gd name="T3" fmla="*/ 2147483647 h 7"/>
                <a:gd name="T4" fmla="*/ 2147483647 w 37"/>
                <a:gd name="T5" fmla="*/ 2147483647 h 7"/>
                <a:gd name="T6" fmla="*/ 2147483647 w 37"/>
                <a:gd name="T7" fmla="*/ 2147483647 h 7"/>
                <a:gd name="T8" fmla="*/ 2147483647 w 37"/>
                <a:gd name="T9" fmla="*/ 2147483647 h 7"/>
                <a:gd name="T10" fmla="*/ 2147483647 w 37"/>
                <a:gd name="T11" fmla="*/ 0 h 7"/>
                <a:gd name="T12" fmla="*/ 2147483647 w 37"/>
                <a:gd name="T13" fmla="*/ 0 h 7"/>
                <a:gd name="T14" fmla="*/ 0 60000 65536"/>
                <a:gd name="T15" fmla="*/ 0 60000 65536"/>
                <a:gd name="T16" fmla="*/ 0 60000 65536"/>
                <a:gd name="T17" fmla="*/ 0 60000 65536"/>
                <a:gd name="T18" fmla="*/ 0 60000 65536"/>
                <a:gd name="T19" fmla="*/ 0 60000 65536"/>
                <a:gd name="T20" fmla="*/ 0 60000 65536"/>
                <a:gd name="T21" fmla="*/ 0 w 37"/>
                <a:gd name="T22" fmla="*/ 0 h 7"/>
                <a:gd name="T23" fmla="*/ 37 w 37"/>
                <a:gd name="T24" fmla="*/ 7 h 7"/>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 h="7">
                  <a:moveTo>
                    <a:pt x="19" y="0"/>
                  </a:moveTo>
                  <a:cubicBezTo>
                    <a:pt x="10" y="0"/>
                    <a:pt x="1" y="2"/>
                    <a:pt x="1" y="4"/>
                  </a:cubicBezTo>
                  <a:cubicBezTo>
                    <a:pt x="0" y="6"/>
                    <a:pt x="5" y="7"/>
                    <a:pt x="15" y="7"/>
                  </a:cubicBezTo>
                  <a:cubicBezTo>
                    <a:pt x="16" y="7"/>
                    <a:pt x="17" y="7"/>
                    <a:pt x="19" y="7"/>
                  </a:cubicBezTo>
                  <a:cubicBezTo>
                    <a:pt x="28" y="7"/>
                    <a:pt x="36" y="5"/>
                    <a:pt x="37" y="3"/>
                  </a:cubicBezTo>
                  <a:cubicBezTo>
                    <a:pt x="37" y="2"/>
                    <a:pt x="33" y="0"/>
                    <a:pt x="22" y="0"/>
                  </a:cubicBezTo>
                  <a:cubicBezTo>
                    <a:pt x="21" y="0"/>
                    <a:pt x="20" y="0"/>
                    <a:pt x="19"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34" name="Freeform 226"/>
            <p:cNvSpPr>
              <a:spLocks/>
            </p:cNvSpPr>
            <p:nvPr/>
          </p:nvSpPr>
          <p:spPr bwMode="auto">
            <a:xfrm>
              <a:off x="5100638" y="4357688"/>
              <a:ext cx="153987" cy="220662"/>
            </a:xfrm>
            <a:custGeom>
              <a:avLst/>
              <a:gdLst>
                <a:gd name="T0" fmla="*/ 0 w 76"/>
                <a:gd name="T1" fmla="*/ 2147483647 h 94"/>
                <a:gd name="T2" fmla="*/ 0 w 76"/>
                <a:gd name="T3" fmla="*/ 2147483647 h 94"/>
                <a:gd name="T4" fmla="*/ 2147483647 w 76"/>
                <a:gd name="T5" fmla="*/ 0 h 94"/>
                <a:gd name="T6" fmla="*/ 2147483647 w 76"/>
                <a:gd name="T7" fmla="*/ 0 h 94"/>
                <a:gd name="T8" fmla="*/ 2147483647 w 76"/>
                <a:gd name="T9" fmla="*/ 2147483647 h 94"/>
                <a:gd name="T10" fmla="*/ 2147483647 w 76"/>
                <a:gd name="T11" fmla="*/ 2147483647 h 94"/>
                <a:gd name="T12" fmla="*/ 0 w 76"/>
                <a:gd name="T13" fmla="*/ 2147483647 h 94"/>
                <a:gd name="T14" fmla="*/ 0 60000 65536"/>
                <a:gd name="T15" fmla="*/ 0 60000 65536"/>
                <a:gd name="T16" fmla="*/ 0 60000 65536"/>
                <a:gd name="T17" fmla="*/ 0 60000 65536"/>
                <a:gd name="T18" fmla="*/ 0 60000 65536"/>
                <a:gd name="T19" fmla="*/ 0 60000 65536"/>
                <a:gd name="T20" fmla="*/ 0 60000 65536"/>
                <a:gd name="T21" fmla="*/ 0 w 76"/>
                <a:gd name="T22" fmla="*/ 0 h 94"/>
                <a:gd name="T23" fmla="*/ 76 w 76"/>
                <a:gd name="T24" fmla="*/ 94 h 9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76" h="94">
                  <a:moveTo>
                    <a:pt x="0" y="94"/>
                  </a:moveTo>
                  <a:lnTo>
                    <a:pt x="0" y="14"/>
                  </a:lnTo>
                  <a:lnTo>
                    <a:pt x="16" y="0"/>
                  </a:lnTo>
                  <a:lnTo>
                    <a:pt x="76" y="0"/>
                  </a:lnTo>
                  <a:lnTo>
                    <a:pt x="76" y="80"/>
                  </a:lnTo>
                  <a:lnTo>
                    <a:pt x="62" y="94"/>
                  </a:lnTo>
                  <a:lnTo>
                    <a:pt x="0" y="94"/>
                  </a:lnTo>
                  <a:close/>
                </a:path>
              </a:pathLst>
            </a:custGeom>
            <a:solidFill>
              <a:srgbClr val="DADCEC"/>
            </a:solidFill>
            <a:ln w="6350" cap="rnd">
              <a:solidFill>
                <a:srgbClr val="000000"/>
              </a:solidFill>
              <a:prstDash val="solid"/>
              <a:round/>
              <a:headEnd/>
              <a:tailEnd/>
            </a:ln>
          </p:spPr>
          <p:txBody>
            <a:bodyPr/>
            <a:lstStyle/>
            <a:p>
              <a:endParaRPr lang="ja-JP" altLang="en-US"/>
            </a:p>
          </p:txBody>
        </p:sp>
        <p:sp>
          <p:nvSpPr>
            <p:cNvPr id="30735" name="Line 227"/>
            <p:cNvSpPr>
              <a:spLocks noChangeShapeType="1"/>
            </p:cNvSpPr>
            <p:nvPr/>
          </p:nvSpPr>
          <p:spPr bwMode="auto">
            <a:xfrm>
              <a:off x="5100638" y="4391025"/>
              <a:ext cx="127000" cy="3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36" name="Line 228"/>
            <p:cNvSpPr>
              <a:spLocks noChangeShapeType="1"/>
            </p:cNvSpPr>
            <p:nvPr/>
          </p:nvSpPr>
          <p:spPr bwMode="auto">
            <a:xfrm flipH="1">
              <a:off x="5227638" y="4357688"/>
              <a:ext cx="26987" cy="33337"/>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37" name="Line 229"/>
            <p:cNvSpPr>
              <a:spLocks noChangeShapeType="1"/>
            </p:cNvSpPr>
            <p:nvPr/>
          </p:nvSpPr>
          <p:spPr bwMode="auto">
            <a:xfrm flipV="1">
              <a:off x="5227638" y="4391025"/>
              <a:ext cx="0" cy="18732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38" name="Line 230"/>
            <p:cNvSpPr>
              <a:spLocks noChangeShapeType="1"/>
            </p:cNvSpPr>
            <p:nvPr/>
          </p:nvSpPr>
          <p:spPr bwMode="auto">
            <a:xfrm>
              <a:off x="5149850" y="4425950"/>
              <a:ext cx="1588" cy="9683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39" name="Line 231"/>
            <p:cNvSpPr>
              <a:spLocks noChangeShapeType="1"/>
            </p:cNvSpPr>
            <p:nvPr/>
          </p:nvSpPr>
          <p:spPr bwMode="auto">
            <a:xfrm>
              <a:off x="5202238" y="4425950"/>
              <a:ext cx="0" cy="9683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0" name="Line 232"/>
            <p:cNvSpPr>
              <a:spLocks noChangeShapeType="1"/>
            </p:cNvSpPr>
            <p:nvPr/>
          </p:nvSpPr>
          <p:spPr bwMode="auto">
            <a:xfrm>
              <a:off x="5027613" y="3687763"/>
              <a:ext cx="249237" cy="3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1" name="Line 233"/>
            <p:cNvSpPr>
              <a:spLocks noChangeShapeType="1"/>
            </p:cNvSpPr>
            <p:nvPr/>
          </p:nvSpPr>
          <p:spPr bwMode="auto">
            <a:xfrm flipH="1">
              <a:off x="5276850" y="3617913"/>
              <a:ext cx="60325" cy="698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2" name="Line 234"/>
            <p:cNvSpPr>
              <a:spLocks noChangeShapeType="1"/>
            </p:cNvSpPr>
            <p:nvPr/>
          </p:nvSpPr>
          <p:spPr bwMode="auto">
            <a:xfrm flipV="1">
              <a:off x="5276850" y="3687763"/>
              <a:ext cx="0" cy="65246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3" name="Line 235"/>
            <p:cNvSpPr>
              <a:spLocks noChangeShapeType="1"/>
            </p:cNvSpPr>
            <p:nvPr/>
          </p:nvSpPr>
          <p:spPr bwMode="auto">
            <a:xfrm>
              <a:off x="5178425" y="4264025"/>
              <a:ext cx="0" cy="15081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4" name="Line 236"/>
            <p:cNvSpPr>
              <a:spLocks noChangeShapeType="1"/>
            </p:cNvSpPr>
            <p:nvPr/>
          </p:nvSpPr>
          <p:spPr bwMode="auto">
            <a:xfrm>
              <a:off x="5178425" y="3675063"/>
              <a:ext cx="0"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45" name="Freeform 237"/>
            <p:cNvSpPr>
              <a:spLocks/>
            </p:cNvSpPr>
            <p:nvPr/>
          </p:nvSpPr>
          <p:spPr bwMode="auto">
            <a:xfrm>
              <a:off x="5132388" y="3251200"/>
              <a:ext cx="85725" cy="423863"/>
            </a:xfrm>
            <a:custGeom>
              <a:avLst/>
              <a:gdLst>
                <a:gd name="T0" fmla="*/ 2147483647 w 42"/>
                <a:gd name="T1" fmla="*/ 0 h 178"/>
                <a:gd name="T2" fmla="*/ 2147483647 w 42"/>
                <a:gd name="T3" fmla="*/ 2147483647 h 178"/>
                <a:gd name="T4" fmla="*/ 2147483647 w 42"/>
                <a:gd name="T5" fmla="*/ 2147483647 h 178"/>
                <a:gd name="T6" fmla="*/ 2147483647 w 42"/>
                <a:gd name="T7" fmla="*/ 2147483647 h 178"/>
                <a:gd name="T8" fmla="*/ 2147483647 w 42"/>
                <a:gd name="T9" fmla="*/ 2147483647 h 178"/>
                <a:gd name="T10" fmla="*/ 2147483647 w 42"/>
                <a:gd name="T11" fmla="*/ 2147483647 h 178"/>
                <a:gd name="T12" fmla="*/ 2147483647 w 42"/>
                <a:gd name="T13" fmla="*/ 2147483647 h 178"/>
                <a:gd name="T14" fmla="*/ 2147483647 w 42"/>
                <a:gd name="T15" fmla="*/ 2147483647 h 178"/>
                <a:gd name="T16" fmla="*/ 2147483647 w 42"/>
                <a:gd name="T17" fmla="*/ 2147483647 h 178"/>
                <a:gd name="T18" fmla="*/ 2147483647 w 42"/>
                <a:gd name="T19" fmla="*/ 2147483647 h 178"/>
                <a:gd name="T20" fmla="*/ 0 w 42"/>
                <a:gd name="T21" fmla="*/ 2147483647 h 178"/>
                <a:gd name="T22" fmla="*/ 0 w 42"/>
                <a:gd name="T23" fmla="*/ 2147483647 h 178"/>
                <a:gd name="T24" fmla="*/ 2147483647 w 42"/>
                <a:gd name="T25" fmla="*/ 0 h 1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2"/>
                <a:gd name="T40" fmla="*/ 0 h 178"/>
                <a:gd name="T41" fmla="*/ 42 w 42"/>
                <a:gd name="T42" fmla="*/ 178 h 178"/>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2" h="178">
                  <a:moveTo>
                    <a:pt x="42" y="0"/>
                  </a:moveTo>
                  <a:lnTo>
                    <a:pt x="42" y="172"/>
                  </a:lnTo>
                  <a:lnTo>
                    <a:pt x="40" y="174"/>
                  </a:lnTo>
                  <a:lnTo>
                    <a:pt x="34" y="176"/>
                  </a:lnTo>
                  <a:lnTo>
                    <a:pt x="28" y="176"/>
                  </a:lnTo>
                  <a:lnTo>
                    <a:pt x="20" y="178"/>
                  </a:lnTo>
                  <a:lnTo>
                    <a:pt x="12" y="178"/>
                  </a:lnTo>
                  <a:lnTo>
                    <a:pt x="6" y="176"/>
                  </a:lnTo>
                  <a:lnTo>
                    <a:pt x="2" y="176"/>
                  </a:lnTo>
                  <a:lnTo>
                    <a:pt x="0" y="174"/>
                  </a:lnTo>
                  <a:lnTo>
                    <a:pt x="0" y="12"/>
                  </a:lnTo>
                  <a:lnTo>
                    <a:pt x="42" y="0"/>
                  </a:lnTo>
                  <a:close/>
                </a:path>
              </a:pathLst>
            </a:custGeom>
            <a:solidFill>
              <a:srgbClr val="DAD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46" name="Freeform 238"/>
            <p:cNvSpPr>
              <a:spLocks/>
            </p:cNvSpPr>
            <p:nvPr/>
          </p:nvSpPr>
          <p:spPr bwMode="auto">
            <a:xfrm>
              <a:off x="5132388" y="3251200"/>
              <a:ext cx="85725" cy="423863"/>
            </a:xfrm>
            <a:custGeom>
              <a:avLst/>
              <a:gdLst>
                <a:gd name="T0" fmla="*/ 2147483647 w 42"/>
                <a:gd name="T1" fmla="*/ 0 h 178"/>
                <a:gd name="T2" fmla="*/ 2147483647 w 42"/>
                <a:gd name="T3" fmla="*/ 2147483647 h 178"/>
                <a:gd name="T4" fmla="*/ 2147483647 w 42"/>
                <a:gd name="T5" fmla="*/ 2147483647 h 178"/>
                <a:gd name="T6" fmla="*/ 2147483647 w 42"/>
                <a:gd name="T7" fmla="*/ 2147483647 h 178"/>
                <a:gd name="T8" fmla="*/ 2147483647 w 42"/>
                <a:gd name="T9" fmla="*/ 2147483647 h 178"/>
                <a:gd name="T10" fmla="*/ 2147483647 w 42"/>
                <a:gd name="T11" fmla="*/ 2147483647 h 178"/>
                <a:gd name="T12" fmla="*/ 2147483647 w 42"/>
                <a:gd name="T13" fmla="*/ 2147483647 h 178"/>
                <a:gd name="T14" fmla="*/ 2147483647 w 42"/>
                <a:gd name="T15" fmla="*/ 2147483647 h 178"/>
                <a:gd name="T16" fmla="*/ 2147483647 w 42"/>
                <a:gd name="T17" fmla="*/ 2147483647 h 178"/>
                <a:gd name="T18" fmla="*/ 2147483647 w 42"/>
                <a:gd name="T19" fmla="*/ 2147483647 h 178"/>
                <a:gd name="T20" fmla="*/ 0 w 42"/>
                <a:gd name="T21" fmla="*/ 2147483647 h 178"/>
                <a:gd name="T22" fmla="*/ 0 w 42"/>
                <a:gd name="T23" fmla="*/ 2147483647 h 178"/>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178"/>
                <a:gd name="T38" fmla="*/ 42 w 42"/>
                <a:gd name="T39" fmla="*/ 178 h 178"/>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178">
                  <a:moveTo>
                    <a:pt x="42" y="0"/>
                  </a:moveTo>
                  <a:lnTo>
                    <a:pt x="42" y="172"/>
                  </a:lnTo>
                  <a:lnTo>
                    <a:pt x="40" y="174"/>
                  </a:lnTo>
                  <a:lnTo>
                    <a:pt x="34" y="176"/>
                  </a:lnTo>
                  <a:lnTo>
                    <a:pt x="28" y="176"/>
                  </a:lnTo>
                  <a:lnTo>
                    <a:pt x="20" y="178"/>
                  </a:lnTo>
                  <a:lnTo>
                    <a:pt x="12" y="178"/>
                  </a:lnTo>
                  <a:lnTo>
                    <a:pt x="6" y="176"/>
                  </a:lnTo>
                  <a:lnTo>
                    <a:pt x="2" y="176"/>
                  </a:lnTo>
                  <a:lnTo>
                    <a:pt x="0" y="174"/>
                  </a:lnTo>
                  <a:lnTo>
                    <a:pt x="0" y="12"/>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47" name="Freeform 239"/>
            <p:cNvSpPr>
              <a:spLocks/>
            </p:cNvSpPr>
            <p:nvPr/>
          </p:nvSpPr>
          <p:spPr bwMode="auto">
            <a:xfrm>
              <a:off x="5132388" y="3251200"/>
              <a:ext cx="85725" cy="28575"/>
            </a:xfrm>
            <a:custGeom>
              <a:avLst/>
              <a:gdLst>
                <a:gd name="T0" fmla="*/ 2147483647 w 42"/>
                <a:gd name="T1" fmla="*/ 0 h 12"/>
                <a:gd name="T2" fmla="*/ 2147483647 w 42"/>
                <a:gd name="T3" fmla="*/ 2147483647 h 12"/>
                <a:gd name="T4" fmla="*/ 2147483647 w 42"/>
                <a:gd name="T5" fmla="*/ 2147483647 h 12"/>
                <a:gd name="T6" fmla="*/ 2147483647 w 42"/>
                <a:gd name="T7" fmla="*/ 2147483647 h 12"/>
                <a:gd name="T8" fmla="*/ 0 w 42"/>
                <a:gd name="T9" fmla="*/ 2147483647 h 12"/>
                <a:gd name="T10" fmla="*/ 2147483647 w 42"/>
                <a:gd name="T11" fmla="*/ 0 h 12"/>
                <a:gd name="T12" fmla="*/ 0 60000 65536"/>
                <a:gd name="T13" fmla="*/ 0 60000 65536"/>
                <a:gd name="T14" fmla="*/ 0 60000 65536"/>
                <a:gd name="T15" fmla="*/ 0 60000 65536"/>
                <a:gd name="T16" fmla="*/ 0 60000 65536"/>
                <a:gd name="T17" fmla="*/ 0 60000 65536"/>
                <a:gd name="T18" fmla="*/ 0 w 42"/>
                <a:gd name="T19" fmla="*/ 0 h 12"/>
                <a:gd name="T20" fmla="*/ 42 w 42"/>
                <a:gd name="T21" fmla="*/ 12 h 12"/>
              </a:gdLst>
              <a:ahLst/>
              <a:cxnLst>
                <a:cxn ang="T12">
                  <a:pos x="T0" y="T1"/>
                </a:cxn>
                <a:cxn ang="T13">
                  <a:pos x="T2" y="T3"/>
                </a:cxn>
                <a:cxn ang="T14">
                  <a:pos x="T4" y="T5"/>
                </a:cxn>
                <a:cxn ang="T15">
                  <a:pos x="T6" y="T7"/>
                </a:cxn>
                <a:cxn ang="T16">
                  <a:pos x="T8" y="T9"/>
                </a:cxn>
                <a:cxn ang="T17">
                  <a:pos x="T10" y="T11"/>
                </a:cxn>
              </a:cxnLst>
              <a:rect l="T18" t="T19" r="T20" b="T21"/>
              <a:pathLst>
                <a:path w="42" h="12">
                  <a:moveTo>
                    <a:pt x="42" y="0"/>
                  </a:moveTo>
                  <a:lnTo>
                    <a:pt x="38" y="2"/>
                  </a:lnTo>
                  <a:lnTo>
                    <a:pt x="24" y="6"/>
                  </a:lnTo>
                  <a:lnTo>
                    <a:pt x="8" y="10"/>
                  </a:lnTo>
                  <a:lnTo>
                    <a:pt x="0" y="12"/>
                  </a:lnTo>
                  <a:lnTo>
                    <a:pt x="42" y="0"/>
                  </a:lnTo>
                  <a:close/>
                </a:path>
              </a:pathLst>
            </a:custGeom>
            <a:solidFill>
              <a:srgbClr val="B9BCD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48" name="Freeform 240"/>
            <p:cNvSpPr>
              <a:spLocks/>
            </p:cNvSpPr>
            <p:nvPr/>
          </p:nvSpPr>
          <p:spPr bwMode="auto">
            <a:xfrm>
              <a:off x="5132388" y="3251200"/>
              <a:ext cx="85725" cy="28575"/>
            </a:xfrm>
            <a:custGeom>
              <a:avLst/>
              <a:gdLst>
                <a:gd name="T0" fmla="*/ 2147483647 w 42"/>
                <a:gd name="T1" fmla="*/ 0 h 12"/>
                <a:gd name="T2" fmla="*/ 2147483647 w 42"/>
                <a:gd name="T3" fmla="*/ 2147483647 h 12"/>
                <a:gd name="T4" fmla="*/ 2147483647 w 42"/>
                <a:gd name="T5" fmla="*/ 2147483647 h 12"/>
                <a:gd name="T6" fmla="*/ 2147483647 w 42"/>
                <a:gd name="T7" fmla="*/ 2147483647 h 12"/>
                <a:gd name="T8" fmla="*/ 0 w 42"/>
                <a:gd name="T9" fmla="*/ 2147483647 h 12"/>
                <a:gd name="T10" fmla="*/ 0 60000 65536"/>
                <a:gd name="T11" fmla="*/ 0 60000 65536"/>
                <a:gd name="T12" fmla="*/ 0 60000 65536"/>
                <a:gd name="T13" fmla="*/ 0 60000 65536"/>
                <a:gd name="T14" fmla="*/ 0 60000 65536"/>
                <a:gd name="T15" fmla="*/ 0 w 42"/>
                <a:gd name="T16" fmla="*/ 0 h 12"/>
                <a:gd name="T17" fmla="*/ 42 w 42"/>
                <a:gd name="T18" fmla="*/ 12 h 12"/>
              </a:gdLst>
              <a:ahLst/>
              <a:cxnLst>
                <a:cxn ang="T10">
                  <a:pos x="T0" y="T1"/>
                </a:cxn>
                <a:cxn ang="T11">
                  <a:pos x="T2" y="T3"/>
                </a:cxn>
                <a:cxn ang="T12">
                  <a:pos x="T4" y="T5"/>
                </a:cxn>
                <a:cxn ang="T13">
                  <a:pos x="T6" y="T7"/>
                </a:cxn>
                <a:cxn ang="T14">
                  <a:pos x="T8" y="T9"/>
                </a:cxn>
              </a:cxnLst>
              <a:rect l="T15" t="T16" r="T17" b="T18"/>
              <a:pathLst>
                <a:path w="42" h="12">
                  <a:moveTo>
                    <a:pt x="42" y="0"/>
                  </a:moveTo>
                  <a:lnTo>
                    <a:pt x="38" y="2"/>
                  </a:lnTo>
                  <a:lnTo>
                    <a:pt x="24" y="6"/>
                  </a:lnTo>
                  <a:lnTo>
                    <a:pt x="8" y="10"/>
                  </a:lnTo>
                  <a:lnTo>
                    <a:pt x="0" y="12"/>
                  </a:lnTo>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49" name="Freeform 241"/>
            <p:cNvSpPr>
              <a:spLocks/>
            </p:cNvSpPr>
            <p:nvPr/>
          </p:nvSpPr>
          <p:spPr bwMode="auto">
            <a:xfrm>
              <a:off x="5154613" y="3697288"/>
              <a:ext cx="47625" cy="104775"/>
            </a:xfrm>
            <a:custGeom>
              <a:avLst/>
              <a:gdLst>
                <a:gd name="T0" fmla="*/ 0 w 12"/>
                <a:gd name="T1" fmla="*/ 2147483647 h 22"/>
                <a:gd name="T2" fmla="*/ 0 w 12"/>
                <a:gd name="T3" fmla="*/ 2147483647 h 22"/>
                <a:gd name="T4" fmla="*/ 2147483647 w 12"/>
                <a:gd name="T5" fmla="*/ 2147483647 h 22"/>
                <a:gd name="T6" fmla="*/ 2147483647 w 12"/>
                <a:gd name="T7" fmla="*/ 2147483647 h 22"/>
                <a:gd name="T8" fmla="*/ 2147483647 w 12"/>
                <a:gd name="T9" fmla="*/ 2147483647 h 22"/>
                <a:gd name="T10" fmla="*/ 2147483647 w 12"/>
                <a:gd name="T11" fmla="*/ 2147483647 h 22"/>
                <a:gd name="T12" fmla="*/ 2147483647 w 12"/>
                <a:gd name="T13" fmla="*/ 2147483647 h 22"/>
                <a:gd name="T14" fmla="*/ 2147483647 w 12"/>
                <a:gd name="T15" fmla="*/ 0 h 22"/>
                <a:gd name="T16" fmla="*/ 2147483647 w 12"/>
                <a:gd name="T17" fmla="*/ 0 h 22"/>
                <a:gd name="T18" fmla="*/ 0 w 12"/>
                <a:gd name="T19" fmla="*/ 2147483647 h 22"/>
                <a:gd name="T20" fmla="*/ 0 w 12"/>
                <a:gd name="T21" fmla="*/ 2147483647 h 2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2"/>
                <a:gd name="T34" fmla="*/ 0 h 22"/>
                <a:gd name="T35" fmla="*/ 12 w 12"/>
                <a:gd name="T36" fmla="*/ 22 h 2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2" h="22">
                  <a:moveTo>
                    <a:pt x="0" y="1"/>
                  </a:moveTo>
                  <a:cubicBezTo>
                    <a:pt x="0" y="21"/>
                    <a:pt x="0" y="21"/>
                    <a:pt x="0" y="21"/>
                  </a:cubicBezTo>
                  <a:cubicBezTo>
                    <a:pt x="0" y="22"/>
                    <a:pt x="1" y="22"/>
                    <a:pt x="4" y="22"/>
                  </a:cubicBezTo>
                  <a:cubicBezTo>
                    <a:pt x="5" y="22"/>
                    <a:pt x="5" y="22"/>
                    <a:pt x="6" y="22"/>
                  </a:cubicBezTo>
                  <a:cubicBezTo>
                    <a:pt x="9" y="22"/>
                    <a:pt x="11" y="22"/>
                    <a:pt x="12" y="21"/>
                  </a:cubicBezTo>
                  <a:cubicBezTo>
                    <a:pt x="12" y="21"/>
                    <a:pt x="12" y="21"/>
                    <a:pt x="12" y="21"/>
                  </a:cubicBezTo>
                  <a:cubicBezTo>
                    <a:pt x="12" y="1"/>
                    <a:pt x="12" y="1"/>
                    <a:pt x="12" y="1"/>
                  </a:cubicBezTo>
                  <a:cubicBezTo>
                    <a:pt x="12" y="1"/>
                    <a:pt x="10" y="0"/>
                    <a:pt x="7" y="0"/>
                  </a:cubicBezTo>
                  <a:cubicBezTo>
                    <a:pt x="6" y="0"/>
                    <a:pt x="6" y="0"/>
                    <a:pt x="6" y="0"/>
                  </a:cubicBezTo>
                  <a:cubicBezTo>
                    <a:pt x="3" y="0"/>
                    <a:pt x="0" y="1"/>
                    <a:pt x="0" y="1"/>
                  </a:cubicBezTo>
                  <a:cubicBezTo>
                    <a:pt x="0" y="1"/>
                    <a:pt x="0" y="1"/>
                    <a:pt x="0" y="1"/>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0" name="Freeform 242"/>
            <p:cNvSpPr>
              <a:spLocks/>
            </p:cNvSpPr>
            <p:nvPr/>
          </p:nvSpPr>
          <p:spPr bwMode="auto">
            <a:xfrm>
              <a:off x="5149850" y="3697288"/>
              <a:ext cx="52388" cy="7937"/>
            </a:xfrm>
            <a:custGeom>
              <a:avLst/>
              <a:gdLst>
                <a:gd name="T0" fmla="*/ 2147483647 w 13"/>
                <a:gd name="T1" fmla="*/ 0 h 2"/>
                <a:gd name="T2" fmla="*/ 2147483647 w 13"/>
                <a:gd name="T3" fmla="*/ 2147483647 h 2"/>
                <a:gd name="T4" fmla="*/ 2147483647 w 13"/>
                <a:gd name="T5" fmla="*/ 2147483647 h 2"/>
                <a:gd name="T6" fmla="*/ 2147483647 w 13"/>
                <a:gd name="T7" fmla="*/ 2147483647 h 2"/>
                <a:gd name="T8" fmla="*/ 2147483647 w 13"/>
                <a:gd name="T9" fmla="*/ 2147483647 h 2"/>
                <a:gd name="T10" fmla="*/ 2147483647 w 13"/>
                <a:gd name="T11" fmla="*/ 0 h 2"/>
                <a:gd name="T12" fmla="*/ 2147483647 w 13"/>
                <a:gd name="T13" fmla="*/ 0 h 2"/>
                <a:gd name="T14" fmla="*/ 0 60000 65536"/>
                <a:gd name="T15" fmla="*/ 0 60000 65536"/>
                <a:gd name="T16" fmla="*/ 0 60000 65536"/>
                <a:gd name="T17" fmla="*/ 0 60000 65536"/>
                <a:gd name="T18" fmla="*/ 0 60000 65536"/>
                <a:gd name="T19" fmla="*/ 0 60000 65536"/>
                <a:gd name="T20" fmla="*/ 0 60000 65536"/>
                <a:gd name="T21" fmla="*/ 0 w 13"/>
                <a:gd name="T22" fmla="*/ 0 h 2"/>
                <a:gd name="T23" fmla="*/ 13 w 13"/>
                <a:gd name="T24" fmla="*/ 2 h 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 h="2">
                  <a:moveTo>
                    <a:pt x="7" y="0"/>
                  </a:moveTo>
                  <a:cubicBezTo>
                    <a:pt x="4" y="0"/>
                    <a:pt x="1" y="1"/>
                    <a:pt x="1" y="1"/>
                  </a:cubicBezTo>
                  <a:cubicBezTo>
                    <a:pt x="0" y="2"/>
                    <a:pt x="2" y="2"/>
                    <a:pt x="5" y="2"/>
                  </a:cubicBezTo>
                  <a:cubicBezTo>
                    <a:pt x="6" y="2"/>
                    <a:pt x="6" y="2"/>
                    <a:pt x="7" y="2"/>
                  </a:cubicBezTo>
                  <a:cubicBezTo>
                    <a:pt x="10" y="2"/>
                    <a:pt x="12" y="2"/>
                    <a:pt x="13" y="1"/>
                  </a:cubicBezTo>
                  <a:cubicBezTo>
                    <a:pt x="13" y="1"/>
                    <a:pt x="11" y="0"/>
                    <a:pt x="8" y="0"/>
                  </a:cubicBezTo>
                  <a:cubicBezTo>
                    <a:pt x="7" y="0"/>
                    <a:pt x="7" y="0"/>
                    <a:pt x="7" y="0"/>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1" name="Freeform 243"/>
            <p:cNvSpPr>
              <a:spLocks/>
            </p:cNvSpPr>
            <p:nvPr/>
          </p:nvSpPr>
          <p:spPr bwMode="auto">
            <a:xfrm>
              <a:off x="5137150" y="4584700"/>
              <a:ext cx="77788" cy="93663"/>
            </a:xfrm>
            <a:custGeom>
              <a:avLst/>
              <a:gdLst>
                <a:gd name="T0" fmla="*/ 0 w 19"/>
                <a:gd name="T1" fmla="*/ 0 h 20"/>
                <a:gd name="T2" fmla="*/ 0 w 19"/>
                <a:gd name="T3" fmla="*/ 2147483647 h 20"/>
                <a:gd name="T4" fmla="*/ 2147483647 w 19"/>
                <a:gd name="T5" fmla="*/ 2147483647 h 20"/>
                <a:gd name="T6" fmla="*/ 2147483647 w 19"/>
                <a:gd name="T7" fmla="*/ 2147483647 h 20"/>
                <a:gd name="T8" fmla="*/ 2147483647 w 19"/>
                <a:gd name="T9" fmla="*/ 2147483647 h 20"/>
                <a:gd name="T10" fmla="*/ 2147483647 w 19"/>
                <a:gd name="T11" fmla="*/ 2147483647 h 20"/>
                <a:gd name="T12" fmla="*/ 2147483647 w 19"/>
                <a:gd name="T13" fmla="*/ 0 h 20"/>
                <a:gd name="T14" fmla="*/ 0 60000 65536"/>
                <a:gd name="T15" fmla="*/ 0 60000 65536"/>
                <a:gd name="T16" fmla="*/ 0 60000 65536"/>
                <a:gd name="T17" fmla="*/ 0 60000 65536"/>
                <a:gd name="T18" fmla="*/ 0 60000 65536"/>
                <a:gd name="T19" fmla="*/ 0 60000 65536"/>
                <a:gd name="T20" fmla="*/ 0 60000 65536"/>
                <a:gd name="T21" fmla="*/ 0 w 19"/>
                <a:gd name="T22" fmla="*/ 0 h 20"/>
                <a:gd name="T23" fmla="*/ 19 w 19"/>
                <a:gd name="T24" fmla="*/ 20 h 2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20">
                  <a:moveTo>
                    <a:pt x="0" y="0"/>
                  </a:moveTo>
                  <a:cubicBezTo>
                    <a:pt x="0" y="19"/>
                    <a:pt x="0" y="19"/>
                    <a:pt x="0" y="19"/>
                  </a:cubicBezTo>
                  <a:cubicBezTo>
                    <a:pt x="0" y="20"/>
                    <a:pt x="2" y="20"/>
                    <a:pt x="8" y="20"/>
                  </a:cubicBezTo>
                  <a:cubicBezTo>
                    <a:pt x="8" y="20"/>
                    <a:pt x="9" y="20"/>
                    <a:pt x="10" y="20"/>
                  </a:cubicBezTo>
                  <a:cubicBezTo>
                    <a:pt x="14" y="20"/>
                    <a:pt x="19" y="19"/>
                    <a:pt x="19" y="18"/>
                  </a:cubicBezTo>
                  <a:cubicBezTo>
                    <a:pt x="19" y="18"/>
                    <a:pt x="19" y="18"/>
                    <a:pt x="19" y="18"/>
                  </a:cubicBezTo>
                  <a:cubicBezTo>
                    <a:pt x="19" y="0"/>
                    <a:pt x="19" y="0"/>
                    <a:pt x="19" y="0"/>
                  </a:cubicBezTo>
                </a:path>
              </a:pathLst>
            </a:custGeom>
            <a:solidFill>
              <a:srgbClr val="DADCE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52" name="Freeform 244"/>
            <p:cNvSpPr>
              <a:spLocks/>
            </p:cNvSpPr>
            <p:nvPr/>
          </p:nvSpPr>
          <p:spPr bwMode="auto">
            <a:xfrm>
              <a:off x="5137150" y="4537075"/>
              <a:ext cx="77788" cy="141288"/>
            </a:xfrm>
            <a:custGeom>
              <a:avLst/>
              <a:gdLst>
                <a:gd name="T0" fmla="*/ 0 w 19"/>
                <a:gd name="T1" fmla="*/ 2147483647 h 30"/>
                <a:gd name="T2" fmla="*/ 0 w 19"/>
                <a:gd name="T3" fmla="*/ 2147483647 h 30"/>
                <a:gd name="T4" fmla="*/ 2147483647 w 19"/>
                <a:gd name="T5" fmla="*/ 2147483647 h 30"/>
                <a:gd name="T6" fmla="*/ 2147483647 w 19"/>
                <a:gd name="T7" fmla="*/ 2147483647 h 30"/>
                <a:gd name="T8" fmla="*/ 2147483647 w 19"/>
                <a:gd name="T9" fmla="*/ 2147483647 h 30"/>
                <a:gd name="T10" fmla="*/ 2147483647 w 19"/>
                <a:gd name="T11" fmla="*/ 2147483647 h 30"/>
                <a:gd name="T12" fmla="*/ 2147483647 w 19"/>
                <a:gd name="T13" fmla="*/ 2147483647 h 30"/>
                <a:gd name="T14" fmla="*/ 2147483647 w 19"/>
                <a:gd name="T15" fmla="*/ 0 h 30"/>
                <a:gd name="T16" fmla="*/ 2147483647 w 19"/>
                <a:gd name="T17" fmla="*/ 2147483647 h 30"/>
                <a:gd name="T18" fmla="*/ 0 w 19"/>
                <a:gd name="T19" fmla="*/ 2147483647 h 30"/>
                <a:gd name="T20" fmla="*/ 0 w 19"/>
                <a:gd name="T21" fmla="*/ 2147483647 h 3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9"/>
                <a:gd name="T34" fmla="*/ 0 h 30"/>
                <a:gd name="T35" fmla="*/ 19 w 19"/>
                <a:gd name="T36" fmla="*/ 30 h 3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9" h="30">
                  <a:moveTo>
                    <a:pt x="0" y="3"/>
                  </a:moveTo>
                  <a:cubicBezTo>
                    <a:pt x="0" y="29"/>
                    <a:pt x="0" y="29"/>
                    <a:pt x="0" y="29"/>
                  </a:cubicBezTo>
                  <a:cubicBezTo>
                    <a:pt x="0" y="30"/>
                    <a:pt x="2" y="30"/>
                    <a:pt x="8" y="30"/>
                  </a:cubicBezTo>
                  <a:cubicBezTo>
                    <a:pt x="8" y="30"/>
                    <a:pt x="9" y="30"/>
                    <a:pt x="10" y="30"/>
                  </a:cubicBezTo>
                  <a:cubicBezTo>
                    <a:pt x="14" y="30"/>
                    <a:pt x="19" y="29"/>
                    <a:pt x="19" y="28"/>
                  </a:cubicBezTo>
                  <a:cubicBezTo>
                    <a:pt x="19" y="28"/>
                    <a:pt x="19" y="28"/>
                    <a:pt x="19" y="28"/>
                  </a:cubicBezTo>
                  <a:cubicBezTo>
                    <a:pt x="19" y="2"/>
                    <a:pt x="19" y="2"/>
                    <a:pt x="19" y="2"/>
                  </a:cubicBezTo>
                  <a:cubicBezTo>
                    <a:pt x="19" y="1"/>
                    <a:pt x="17" y="0"/>
                    <a:pt x="12" y="0"/>
                  </a:cubicBezTo>
                  <a:cubicBezTo>
                    <a:pt x="11" y="0"/>
                    <a:pt x="10" y="0"/>
                    <a:pt x="10" y="1"/>
                  </a:cubicBezTo>
                  <a:cubicBezTo>
                    <a:pt x="5" y="1"/>
                    <a:pt x="1" y="2"/>
                    <a:pt x="0" y="3"/>
                  </a:cubicBezTo>
                  <a:cubicBezTo>
                    <a:pt x="0" y="3"/>
                    <a:pt x="0" y="3"/>
                    <a:pt x="0" y="3"/>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3" name="Freeform 245"/>
            <p:cNvSpPr>
              <a:spLocks/>
            </p:cNvSpPr>
            <p:nvPr/>
          </p:nvSpPr>
          <p:spPr bwMode="auto">
            <a:xfrm>
              <a:off x="5137150" y="4537075"/>
              <a:ext cx="77788" cy="19050"/>
            </a:xfrm>
            <a:custGeom>
              <a:avLst/>
              <a:gdLst>
                <a:gd name="T0" fmla="*/ 2147483647 w 19"/>
                <a:gd name="T1" fmla="*/ 2147483647 h 4"/>
                <a:gd name="T2" fmla="*/ 0 w 19"/>
                <a:gd name="T3" fmla="*/ 2147483647 h 4"/>
                <a:gd name="T4" fmla="*/ 2147483647 w 19"/>
                <a:gd name="T5" fmla="*/ 2147483647 h 4"/>
                <a:gd name="T6" fmla="*/ 2147483647 w 19"/>
                <a:gd name="T7" fmla="*/ 2147483647 h 4"/>
                <a:gd name="T8" fmla="*/ 2147483647 w 19"/>
                <a:gd name="T9" fmla="*/ 2147483647 h 4"/>
                <a:gd name="T10" fmla="*/ 2147483647 w 19"/>
                <a:gd name="T11" fmla="*/ 0 h 4"/>
                <a:gd name="T12" fmla="*/ 2147483647 w 19"/>
                <a:gd name="T13" fmla="*/ 2147483647 h 4"/>
                <a:gd name="T14" fmla="*/ 0 60000 65536"/>
                <a:gd name="T15" fmla="*/ 0 60000 65536"/>
                <a:gd name="T16" fmla="*/ 0 60000 65536"/>
                <a:gd name="T17" fmla="*/ 0 60000 65536"/>
                <a:gd name="T18" fmla="*/ 0 60000 65536"/>
                <a:gd name="T19" fmla="*/ 0 60000 65536"/>
                <a:gd name="T20" fmla="*/ 0 60000 65536"/>
                <a:gd name="T21" fmla="*/ 0 w 19"/>
                <a:gd name="T22" fmla="*/ 0 h 4"/>
                <a:gd name="T23" fmla="*/ 19 w 19"/>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9" h="4">
                  <a:moveTo>
                    <a:pt x="10" y="1"/>
                  </a:moveTo>
                  <a:cubicBezTo>
                    <a:pt x="5" y="1"/>
                    <a:pt x="1" y="2"/>
                    <a:pt x="0" y="3"/>
                  </a:cubicBezTo>
                  <a:cubicBezTo>
                    <a:pt x="0" y="4"/>
                    <a:pt x="2" y="4"/>
                    <a:pt x="8" y="4"/>
                  </a:cubicBezTo>
                  <a:cubicBezTo>
                    <a:pt x="8" y="4"/>
                    <a:pt x="9" y="4"/>
                    <a:pt x="10" y="4"/>
                  </a:cubicBezTo>
                  <a:cubicBezTo>
                    <a:pt x="14" y="4"/>
                    <a:pt x="19" y="3"/>
                    <a:pt x="19" y="2"/>
                  </a:cubicBezTo>
                  <a:cubicBezTo>
                    <a:pt x="19" y="1"/>
                    <a:pt x="17" y="0"/>
                    <a:pt x="12" y="0"/>
                  </a:cubicBezTo>
                  <a:cubicBezTo>
                    <a:pt x="11" y="0"/>
                    <a:pt x="10" y="0"/>
                    <a:pt x="10" y="1"/>
                  </a:cubicBezTo>
                  <a:close/>
                </a:path>
              </a:pathLst>
            </a:custGeom>
            <a:noFill/>
            <a:ln w="635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4" name="Freeform 246"/>
            <p:cNvSpPr>
              <a:spLocks/>
            </p:cNvSpPr>
            <p:nvPr/>
          </p:nvSpPr>
          <p:spPr bwMode="auto">
            <a:xfrm>
              <a:off x="4778375" y="3124200"/>
              <a:ext cx="481013" cy="166688"/>
            </a:xfrm>
            <a:custGeom>
              <a:avLst/>
              <a:gdLst>
                <a:gd name="T0" fmla="*/ 2147483647 w 118"/>
                <a:gd name="T1" fmla="*/ 2147483647 h 35"/>
                <a:gd name="T2" fmla="*/ 2147483647 w 118"/>
                <a:gd name="T3" fmla="*/ 2147483647 h 35"/>
                <a:gd name="T4" fmla="*/ 2147483647 w 118"/>
                <a:gd name="T5" fmla="*/ 2147483647 h 35"/>
                <a:gd name="T6" fmla="*/ 2147483647 w 118"/>
                <a:gd name="T7" fmla="*/ 2147483647 h 35"/>
                <a:gd name="T8" fmla="*/ 2147483647 w 118"/>
                <a:gd name="T9" fmla="*/ 0 h 35"/>
                <a:gd name="T10" fmla="*/ 2147483647 w 118"/>
                <a:gd name="T11" fmla="*/ 0 h 35"/>
                <a:gd name="T12" fmla="*/ 0 w 118"/>
                <a:gd name="T13" fmla="*/ 2147483647 h 35"/>
                <a:gd name="T14" fmla="*/ 0 w 118"/>
                <a:gd name="T15" fmla="*/ 2147483647 h 35"/>
                <a:gd name="T16" fmla="*/ 0 w 118"/>
                <a:gd name="T17" fmla="*/ 2147483647 h 35"/>
                <a:gd name="T18" fmla="*/ 2147483647 w 118"/>
                <a:gd name="T19" fmla="*/ 2147483647 h 35"/>
                <a:gd name="T20" fmla="*/ 2147483647 w 118"/>
                <a:gd name="T21" fmla="*/ 2147483647 h 35"/>
                <a:gd name="T22" fmla="*/ 2147483647 w 118"/>
                <a:gd name="T23" fmla="*/ 2147483647 h 35"/>
                <a:gd name="T24" fmla="*/ 2147483647 w 118"/>
                <a:gd name="T25" fmla="*/ 2147483647 h 35"/>
                <a:gd name="T26" fmla="*/ 2147483647 w 118"/>
                <a:gd name="T27" fmla="*/ 2147483647 h 35"/>
                <a:gd name="T28" fmla="*/ 2147483647 w 118"/>
                <a:gd name="T29" fmla="*/ 2147483647 h 35"/>
                <a:gd name="T30" fmla="*/ 2147483647 w 118"/>
                <a:gd name="T31" fmla="*/ 2147483647 h 3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18"/>
                <a:gd name="T49" fmla="*/ 0 h 35"/>
                <a:gd name="T50" fmla="*/ 118 w 118"/>
                <a:gd name="T51" fmla="*/ 35 h 35"/>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18" h="35">
                  <a:moveTo>
                    <a:pt x="116" y="15"/>
                  </a:moveTo>
                  <a:cubicBezTo>
                    <a:pt x="117" y="15"/>
                    <a:pt x="118" y="14"/>
                    <a:pt x="118" y="13"/>
                  </a:cubicBezTo>
                  <a:cubicBezTo>
                    <a:pt x="118" y="13"/>
                    <a:pt x="118" y="13"/>
                    <a:pt x="118" y="12"/>
                  </a:cubicBezTo>
                  <a:cubicBezTo>
                    <a:pt x="118" y="10"/>
                    <a:pt x="118" y="10"/>
                    <a:pt x="118" y="10"/>
                  </a:cubicBezTo>
                  <a:cubicBezTo>
                    <a:pt x="118" y="5"/>
                    <a:pt x="103" y="0"/>
                    <a:pt x="72" y="0"/>
                  </a:cubicBezTo>
                  <a:cubicBezTo>
                    <a:pt x="67" y="0"/>
                    <a:pt x="63" y="0"/>
                    <a:pt x="59" y="0"/>
                  </a:cubicBezTo>
                  <a:cubicBezTo>
                    <a:pt x="29" y="1"/>
                    <a:pt x="2" y="7"/>
                    <a:pt x="0" y="15"/>
                  </a:cubicBezTo>
                  <a:cubicBezTo>
                    <a:pt x="0" y="15"/>
                    <a:pt x="0" y="15"/>
                    <a:pt x="0" y="15"/>
                  </a:cubicBezTo>
                  <a:cubicBezTo>
                    <a:pt x="0" y="18"/>
                    <a:pt x="0" y="18"/>
                    <a:pt x="0" y="18"/>
                  </a:cubicBezTo>
                  <a:cubicBezTo>
                    <a:pt x="0" y="19"/>
                    <a:pt x="0" y="20"/>
                    <a:pt x="2" y="20"/>
                  </a:cubicBezTo>
                  <a:cubicBezTo>
                    <a:pt x="2" y="26"/>
                    <a:pt x="2" y="26"/>
                    <a:pt x="2" y="26"/>
                  </a:cubicBezTo>
                  <a:cubicBezTo>
                    <a:pt x="1" y="30"/>
                    <a:pt x="16" y="35"/>
                    <a:pt x="47" y="35"/>
                  </a:cubicBezTo>
                  <a:cubicBezTo>
                    <a:pt x="51" y="35"/>
                    <a:pt x="55" y="35"/>
                    <a:pt x="59" y="35"/>
                  </a:cubicBezTo>
                  <a:cubicBezTo>
                    <a:pt x="88" y="34"/>
                    <a:pt x="114" y="29"/>
                    <a:pt x="116" y="21"/>
                  </a:cubicBezTo>
                  <a:cubicBezTo>
                    <a:pt x="116" y="21"/>
                    <a:pt x="116" y="21"/>
                    <a:pt x="116" y="21"/>
                  </a:cubicBezTo>
                  <a:lnTo>
                    <a:pt x="116" y="15"/>
                  </a:lnTo>
                  <a:close/>
                </a:path>
              </a:pathLst>
            </a:custGeom>
            <a:solidFill>
              <a:srgbClr val="E0E0E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755" name="Freeform 247"/>
            <p:cNvSpPr>
              <a:spLocks/>
            </p:cNvSpPr>
            <p:nvPr/>
          </p:nvSpPr>
          <p:spPr bwMode="auto">
            <a:xfrm>
              <a:off x="4778375" y="3124200"/>
              <a:ext cx="481013" cy="127000"/>
            </a:xfrm>
            <a:custGeom>
              <a:avLst/>
              <a:gdLst>
                <a:gd name="T0" fmla="*/ 0 w 118"/>
                <a:gd name="T1" fmla="*/ 2147483647 h 27"/>
                <a:gd name="T2" fmla="*/ 0 w 118"/>
                <a:gd name="T3" fmla="*/ 2147483647 h 27"/>
                <a:gd name="T4" fmla="*/ 2147483647 w 118"/>
                <a:gd name="T5" fmla="*/ 2147483647 h 27"/>
                <a:gd name="T6" fmla="*/ 2147483647 w 118"/>
                <a:gd name="T7" fmla="*/ 2147483647 h 27"/>
                <a:gd name="T8" fmla="*/ 2147483647 w 118"/>
                <a:gd name="T9" fmla="*/ 2147483647 h 27"/>
                <a:gd name="T10" fmla="*/ 2147483647 w 118"/>
                <a:gd name="T11" fmla="*/ 2147483647 h 27"/>
                <a:gd name="T12" fmla="*/ 2147483647 w 118"/>
                <a:gd name="T13" fmla="*/ 2147483647 h 27"/>
                <a:gd name="T14" fmla="*/ 2147483647 w 118"/>
                <a:gd name="T15" fmla="*/ 0 h 27"/>
                <a:gd name="T16" fmla="*/ 2147483647 w 118"/>
                <a:gd name="T17" fmla="*/ 0 h 27"/>
                <a:gd name="T18" fmla="*/ 0 w 118"/>
                <a:gd name="T19" fmla="*/ 2147483647 h 27"/>
                <a:gd name="T20" fmla="*/ 0 w 118"/>
                <a:gd name="T21" fmla="*/ 2147483647 h 27"/>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18"/>
                <a:gd name="T34" fmla="*/ 0 h 27"/>
                <a:gd name="T35" fmla="*/ 118 w 118"/>
                <a:gd name="T36" fmla="*/ 27 h 27"/>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18" h="27">
                  <a:moveTo>
                    <a:pt x="0" y="15"/>
                  </a:moveTo>
                  <a:cubicBezTo>
                    <a:pt x="0" y="18"/>
                    <a:pt x="0" y="18"/>
                    <a:pt x="0" y="18"/>
                  </a:cubicBezTo>
                  <a:cubicBezTo>
                    <a:pt x="0" y="22"/>
                    <a:pt x="14" y="27"/>
                    <a:pt x="46" y="27"/>
                  </a:cubicBezTo>
                  <a:cubicBezTo>
                    <a:pt x="51" y="27"/>
                    <a:pt x="55" y="27"/>
                    <a:pt x="59" y="27"/>
                  </a:cubicBezTo>
                  <a:cubicBezTo>
                    <a:pt x="89" y="26"/>
                    <a:pt x="115" y="21"/>
                    <a:pt x="118" y="13"/>
                  </a:cubicBezTo>
                  <a:cubicBezTo>
                    <a:pt x="118" y="13"/>
                    <a:pt x="118" y="13"/>
                    <a:pt x="118" y="12"/>
                  </a:cubicBezTo>
                  <a:cubicBezTo>
                    <a:pt x="118" y="10"/>
                    <a:pt x="118" y="10"/>
                    <a:pt x="118" y="10"/>
                  </a:cubicBezTo>
                  <a:cubicBezTo>
                    <a:pt x="118" y="5"/>
                    <a:pt x="103" y="0"/>
                    <a:pt x="72" y="0"/>
                  </a:cubicBezTo>
                  <a:cubicBezTo>
                    <a:pt x="67" y="0"/>
                    <a:pt x="63" y="0"/>
                    <a:pt x="59" y="0"/>
                  </a:cubicBezTo>
                  <a:cubicBezTo>
                    <a:pt x="29" y="1"/>
                    <a:pt x="2" y="7"/>
                    <a:pt x="0" y="15"/>
                  </a:cubicBezTo>
                  <a:cubicBezTo>
                    <a:pt x="0" y="15"/>
                    <a:pt x="0" y="15"/>
                    <a:pt x="0" y="15"/>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6" name="Freeform 248"/>
            <p:cNvSpPr>
              <a:spLocks/>
            </p:cNvSpPr>
            <p:nvPr/>
          </p:nvSpPr>
          <p:spPr bwMode="auto">
            <a:xfrm>
              <a:off x="4772025" y="3124200"/>
              <a:ext cx="493713" cy="119063"/>
            </a:xfrm>
            <a:custGeom>
              <a:avLst/>
              <a:gdLst>
                <a:gd name="T0" fmla="*/ 2147483647 w 122"/>
                <a:gd name="T1" fmla="*/ 0 h 25"/>
                <a:gd name="T2" fmla="*/ 2147483647 w 122"/>
                <a:gd name="T3" fmla="*/ 2147483647 h 25"/>
                <a:gd name="T4" fmla="*/ 2147483647 w 122"/>
                <a:gd name="T5" fmla="*/ 2147483647 h 25"/>
                <a:gd name="T6" fmla="*/ 2147483647 w 122"/>
                <a:gd name="T7" fmla="*/ 2147483647 h 25"/>
                <a:gd name="T8" fmla="*/ 2147483647 w 122"/>
                <a:gd name="T9" fmla="*/ 2147483647 h 25"/>
                <a:gd name="T10" fmla="*/ 2147483647 w 122"/>
                <a:gd name="T11" fmla="*/ 0 h 25"/>
                <a:gd name="T12" fmla="*/ 2147483647 w 122"/>
                <a:gd name="T13" fmla="*/ 0 h 25"/>
                <a:gd name="T14" fmla="*/ 0 60000 65536"/>
                <a:gd name="T15" fmla="*/ 0 60000 65536"/>
                <a:gd name="T16" fmla="*/ 0 60000 65536"/>
                <a:gd name="T17" fmla="*/ 0 60000 65536"/>
                <a:gd name="T18" fmla="*/ 0 60000 65536"/>
                <a:gd name="T19" fmla="*/ 0 60000 65536"/>
                <a:gd name="T20" fmla="*/ 0 60000 65536"/>
                <a:gd name="T21" fmla="*/ 0 w 122"/>
                <a:gd name="T22" fmla="*/ 0 h 25"/>
                <a:gd name="T23" fmla="*/ 122 w 122"/>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22" h="25">
                  <a:moveTo>
                    <a:pt x="61" y="0"/>
                  </a:moveTo>
                  <a:cubicBezTo>
                    <a:pt x="31" y="1"/>
                    <a:pt x="4" y="7"/>
                    <a:pt x="2" y="15"/>
                  </a:cubicBezTo>
                  <a:cubicBezTo>
                    <a:pt x="0" y="19"/>
                    <a:pt x="15" y="25"/>
                    <a:pt x="48" y="25"/>
                  </a:cubicBezTo>
                  <a:cubicBezTo>
                    <a:pt x="53" y="25"/>
                    <a:pt x="57" y="25"/>
                    <a:pt x="61" y="25"/>
                  </a:cubicBezTo>
                  <a:cubicBezTo>
                    <a:pt x="91" y="23"/>
                    <a:pt x="117" y="18"/>
                    <a:pt x="120" y="10"/>
                  </a:cubicBezTo>
                  <a:cubicBezTo>
                    <a:pt x="122" y="6"/>
                    <a:pt x="107" y="0"/>
                    <a:pt x="74" y="0"/>
                  </a:cubicBezTo>
                  <a:cubicBezTo>
                    <a:pt x="69" y="0"/>
                    <a:pt x="65" y="0"/>
                    <a:pt x="61" y="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7" name="Freeform 249"/>
            <p:cNvSpPr>
              <a:spLocks/>
            </p:cNvSpPr>
            <p:nvPr/>
          </p:nvSpPr>
          <p:spPr bwMode="auto">
            <a:xfrm>
              <a:off x="4778375" y="3124200"/>
              <a:ext cx="481013" cy="119063"/>
            </a:xfrm>
            <a:custGeom>
              <a:avLst/>
              <a:gdLst>
                <a:gd name="T0" fmla="*/ 2147483647 w 118"/>
                <a:gd name="T1" fmla="*/ 2147483647 h 25"/>
                <a:gd name="T2" fmla="*/ 2147483647 w 118"/>
                <a:gd name="T3" fmla="*/ 2147483647 h 25"/>
                <a:gd name="T4" fmla="*/ 2147483647 w 118"/>
                <a:gd name="T5" fmla="*/ 2147483647 h 25"/>
                <a:gd name="T6" fmla="*/ 2147483647 w 118"/>
                <a:gd name="T7" fmla="*/ 2147483647 h 25"/>
                <a:gd name="T8" fmla="*/ 2147483647 w 118"/>
                <a:gd name="T9" fmla="*/ 2147483647 h 25"/>
                <a:gd name="T10" fmla="*/ 2147483647 w 118"/>
                <a:gd name="T11" fmla="*/ 0 h 25"/>
                <a:gd name="T12" fmla="*/ 2147483647 w 118"/>
                <a:gd name="T13" fmla="*/ 2147483647 h 25"/>
                <a:gd name="T14" fmla="*/ 0 60000 65536"/>
                <a:gd name="T15" fmla="*/ 0 60000 65536"/>
                <a:gd name="T16" fmla="*/ 0 60000 65536"/>
                <a:gd name="T17" fmla="*/ 0 60000 65536"/>
                <a:gd name="T18" fmla="*/ 0 60000 65536"/>
                <a:gd name="T19" fmla="*/ 0 60000 65536"/>
                <a:gd name="T20" fmla="*/ 0 60000 65536"/>
                <a:gd name="T21" fmla="*/ 0 w 118"/>
                <a:gd name="T22" fmla="*/ 0 h 25"/>
                <a:gd name="T23" fmla="*/ 118 w 118"/>
                <a:gd name="T24" fmla="*/ 25 h 25"/>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8" h="25">
                  <a:moveTo>
                    <a:pt x="59" y="1"/>
                  </a:moveTo>
                  <a:cubicBezTo>
                    <a:pt x="30" y="2"/>
                    <a:pt x="4" y="7"/>
                    <a:pt x="1" y="14"/>
                  </a:cubicBezTo>
                  <a:cubicBezTo>
                    <a:pt x="0" y="19"/>
                    <a:pt x="14" y="25"/>
                    <a:pt x="46" y="25"/>
                  </a:cubicBezTo>
                  <a:cubicBezTo>
                    <a:pt x="51" y="25"/>
                    <a:pt x="55" y="25"/>
                    <a:pt x="59" y="24"/>
                  </a:cubicBezTo>
                  <a:cubicBezTo>
                    <a:pt x="88" y="23"/>
                    <a:pt x="114" y="18"/>
                    <a:pt x="117" y="11"/>
                  </a:cubicBezTo>
                  <a:cubicBezTo>
                    <a:pt x="118" y="6"/>
                    <a:pt x="104" y="0"/>
                    <a:pt x="71" y="0"/>
                  </a:cubicBezTo>
                  <a:cubicBezTo>
                    <a:pt x="67" y="0"/>
                    <a:pt x="63" y="0"/>
                    <a:pt x="59" y="1"/>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8" name="Freeform 250"/>
            <p:cNvSpPr>
              <a:spLocks/>
            </p:cNvSpPr>
            <p:nvPr/>
          </p:nvSpPr>
          <p:spPr bwMode="auto">
            <a:xfrm>
              <a:off x="4973638" y="3186113"/>
              <a:ext cx="90487" cy="20637"/>
            </a:xfrm>
            <a:custGeom>
              <a:avLst/>
              <a:gdLst>
                <a:gd name="T0" fmla="*/ 2147483647 w 22"/>
                <a:gd name="T1" fmla="*/ 0 h 4"/>
                <a:gd name="T2" fmla="*/ 0 w 22"/>
                <a:gd name="T3" fmla="*/ 2147483647 h 4"/>
                <a:gd name="T4" fmla="*/ 2147483647 w 22"/>
                <a:gd name="T5" fmla="*/ 2147483647 h 4"/>
                <a:gd name="T6" fmla="*/ 2147483647 w 22"/>
                <a:gd name="T7" fmla="*/ 2147483647 h 4"/>
                <a:gd name="T8" fmla="*/ 2147483647 w 22"/>
                <a:gd name="T9" fmla="*/ 2147483647 h 4"/>
                <a:gd name="T10" fmla="*/ 2147483647 w 22"/>
                <a:gd name="T11" fmla="*/ 0 h 4"/>
                <a:gd name="T12" fmla="*/ 2147483647 w 22"/>
                <a:gd name="T13" fmla="*/ 0 h 4"/>
                <a:gd name="T14" fmla="*/ 0 60000 65536"/>
                <a:gd name="T15" fmla="*/ 0 60000 65536"/>
                <a:gd name="T16" fmla="*/ 0 60000 65536"/>
                <a:gd name="T17" fmla="*/ 0 60000 65536"/>
                <a:gd name="T18" fmla="*/ 0 60000 65536"/>
                <a:gd name="T19" fmla="*/ 0 60000 65536"/>
                <a:gd name="T20" fmla="*/ 0 60000 65536"/>
                <a:gd name="T21" fmla="*/ 0 w 22"/>
                <a:gd name="T22" fmla="*/ 0 h 4"/>
                <a:gd name="T23" fmla="*/ 22 w 22"/>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2" h="4">
                  <a:moveTo>
                    <a:pt x="11" y="0"/>
                  </a:moveTo>
                  <a:cubicBezTo>
                    <a:pt x="5" y="0"/>
                    <a:pt x="1" y="1"/>
                    <a:pt x="0" y="2"/>
                  </a:cubicBezTo>
                  <a:cubicBezTo>
                    <a:pt x="0" y="3"/>
                    <a:pt x="3" y="4"/>
                    <a:pt x="9" y="4"/>
                  </a:cubicBezTo>
                  <a:cubicBezTo>
                    <a:pt x="9" y="4"/>
                    <a:pt x="10" y="4"/>
                    <a:pt x="11" y="4"/>
                  </a:cubicBezTo>
                  <a:cubicBezTo>
                    <a:pt x="16" y="4"/>
                    <a:pt x="21" y="3"/>
                    <a:pt x="21" y="2"/>
                  </a:cubicBezTo>
                  <a:cubicBezTo>
                    <a:pt x="22" y="1"/>
                    <a:pt x="19" y="0"/>
                    <a:pt x="13" y="0"/>
                  </a:cubicBezTo>
                  <a:cubicBezTo>
                    <a:pt x="12" y="0"/>
                    <a:pt x="12" y="0"/>
                    <a:pt x="11" y="0"/>
                  </a:cubicBezTo>
                  <a:close/>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59" name="Freeform 251"/>
            <p:cNvSpPr>
              <a:spLocks/>
            </p:cNvSpPr>
            <p:nvPr/>
          </p:nvSpPr>
          <p:spPr bwMode="auto">
            <a:xfrm>
              <a:off x="4986338" y="3157538"/>
              <a:ext cx="22225" cy="6350"/>
            </a:xfrm>
            <a:custGeom>
              <a:avLst/>
              <a:gdLst>
                <a:gd name="T0" fmla="*/ 2147483647 w 5"/>
                <a:gd name="T1" fmla="*/ 0 h 1"/>
                <a:gd name="T2" fmla="*/ 2147483647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1" y="0"/>
                    <a:pt x="1" y="1"/>
                  </a:cubicBezTo>
                  <a:cubicBezTo>
                    <a:pt x="0" y="1"/>
                    <a:pt x="1" y="1"/>
                    <a:pt x="2" y="1"/>
                  </a:cubicBezTo>
                  <a:cubicBezTo>
                    <a:pt x="2" y="1"/>
                    <a:pt x="3" y="1"/>
                    <a:pt x="3" y="1"/>
                  </a:cubicBezTo>
                  <a:cubicBezTo>
                    <a:pt x="4" y="1"/>
                    <a:pt x="5" y="1"/>
                    <a:pt x="5" y="0"/>
                  </a:cubicBezTo>
                  <a:cubicBezTo>
                    <a:pt x="5" y="0"/>
                    <a:pt x="5"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0" name="Freeform 252"/>
            <p:cNvSpPr>
              <a:spLocks/>
            </p:cNvSpPr>
            <p:nvPr/>
          </p:nvSpPr>
          <p:spPr bwMode="auto">
            <a:xfrm>
              <a:off x="4960938" y="3157538"/>
              <a:ext cx="22225" cy="6350"/>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2147483647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1" y="0"/>
                    <a:pt x="0" y="1"/>
                    <a:pt x="0" y="1"/>
                  </a:cubicBezTo>
                  <a:cubicBezTo>
                    <a:pt x="0" y="1"/>
                    <a:pt x="1" y="1"/>
                    <a:pt x="2" y="1"/>
                  </a:cubicBezTo>
                  <a:cubicBezTo>
                    <a:pt x="2" y="1"/>
                    <a:pt x="2" y="1"/>
                    <a:pt x="3" y="1"/>
                  </a:cubicBezTo>
                  <a:cubicBezTo>
                    <a:pt x="4" y="1"/>
                    <a:pt x="5" y="1"/>
                    <a:pt x="5" y="1"/>
                  </a:cubicBezTo>
                  <a:cubicBezTo>
                    <a:pt x="5" y="1"/>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1" name="Freeform 253"/>
            <p:cNvSpPr>
              <a:spLocks/>
            </p:cNvSpPr>
            <p:nvPr/>
          </p:nvSpPr>
          <p:spPr bwMode="auto">
            <a:xfrm>
              <a:off x="4937125" y="3163888"/>
              <a:ext cx="22225" cy="3175"/>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1"/>
                  </a:cubicBezTo>
                  <a:cubicBezTo>
                    <a:pt x="0" y="1"/>
                    <a:pt x="1" y="1"/>
                    <a:pt x="2" y="1"/>
                  </a:cubicBezTo>
                  <a:cubicBezTo>
                    <a:pt x="2" y="1"/>
                    <a:pt x="2" y="1"/>
                    <a:pt x="2" y="1"/>
                  </a:cubicBezTo>
                  <a:cubicBezTo>
                    <a:pt x="3" y="1"/>
                    <a:pt x="5" y="1"/>
                    <a:pt x="5"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2" name="Freeform 254"/>
            <p:cNvSpPr>
              <a:spLocks/>
            </p:cNvSpPr>
            <p:nvPr/>
          </p:nvSpPr>
          <p:spPr bwMode="auto">
            <a:xfrm>
              <a:off x="4913313" y="3167063"/>
              <a:ext cx="20637" cy="4762"/>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0" y="0"/>
                    <a:pt x="0" y="0"/>
                  </a:cubicBezTo>
                  <a:cubicBezTo>
                    <a:pt x="0" y="1"/>
                    <a:pt x="1" y="1"/>
                    <a:pt x="2" y="1"/>
                  </a:cubicBezTo>
                  <a:cubicBezTo>
                    <a:pt x="2" y="1"/>
                    <a:pt x="3" y="1"/>
                    <a:pt x="3" y="1"/>
                  </a:cubicBezTo>
                  <a:cubicBezTo>
                    <a:pt x="4" y="1"/>
                    <a:pt x="5" y="1"/>
                    <a:pt x="5" y="0"/>
                  </a:cubicBezTo>
                  <a:cubicBezTo>
                    <a:pt x="5" y="0"/>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3" name="Freeform 255"/>
            <p:cNvSpPr>
              <a:spLocks/>
            </p:cNvSpPr>
            <p:nvPr/>
          </p:nvSpPr>
          <p:spPr bwMode="auto">
            <a:xfrm>
              <a:off x="4892675" y="3171825"/>
              <a:ext cx="20638" cy="6350"/>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0"/>
                  </a:cubicBezTo>
                  <a:cubicBezTo>
                    <a:pt x="0" y="0"/>
                    <a:pt x="0" y="1"/>
                    <a:pt x="2" y="1"/>
                  </a:cubicBezTo>
                  <a:cubicBezTo>
                    <a:pt x="2" y="1"/>
                    <a:pt x="2" y="1"/>
                    <a:pt x="2" y="1"/>
                  </a:cubicBezTo>
                  <a:cubicBezTo>
                    <a:pt x="3" y="1"/>
                    <a:pt x="4" y="0"/>
                    <a:pt x="5"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4" name="Freeform 256"/>
            <p:cNvSpPr>
              <a:spLocks/>
            </p:cNvSpPr>
            <p:nvPr/>
          </p:nvSpPr>
          <p:spPr bwMode="auto">
            <a:xfrm>
              <a:off x="4873625" y="3178175"/>
              <a:ext cx="19050" cy="3175"/>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0"/>
                  </a:cubicBezTo>
                  <a:cubicBezTo>
                    <a:pt x="0" y="1"/>
                    <a:pt x="0" y="1"/>
                    <a:pt x="2" y="1"/>
                  </a:cubicBezTo>
                  <a:cubicBezTo>
                    <a:pt x="2" y="1"/>
                    <a:pt x="2" y="1"/>
                    <a:pt x="2" y="1"/>
                  </a:cubicBezTo>
                  <a:cubicBezTo>
                    <a:pt x="3" y="1"/>
                    <a:pt x="4" y="0"/>
                    <a:pt x="4"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5" name="Freeform 257"/>
            <p:cNvSpPr>
              <a:spLocks/>
            </p:cNvSpPr>
            <p:nvPr/>
          </p:nvSpPr>
          <p:spPr bwMode="auto">
            <a:xfrm>
              <a:off x="4851400" y="3181350"/>
              <a:ext cx="22225" cy="4763"/>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1" y="0"/>
                    <a:pt x="0" y="0"/>
                    <a:pt x="0" y="0"/>
                  </a:cubicBezTo>
                  <a:cubicBezTo>
                    <a:pt x="0" y="1"/>
                    <a:pt x="1" y="1"/>
                    <a:pt x="2" y="1"/>
                  </a:cubicBezTo>
                  <a:cubicBezTo>
                    <a:pt x="2" y="1"/>
                    <a:pt x="2" y="1"/>
                    <a:pt x="3" y="1"/>
                  </a:cubicBezTo>
                  <a:cubicBezTo>
                    <a:pt x="4" y="1"/>
                    <a:pt x="5" y="1"/>
                    <a:pt x="5" y="0"/>
                  </a:cubicBezTo>
                  <a:cubicBezTo>
                    <a:pt x="5" y="0"/>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6" name="Freeform 258"/>
            <p:cNvSpPr>
              <a:spLocks/>
            </p:cNvSpPr>
            <p:nvPr/>
          </p:nvSpPr>
          <p:spPr bwMode="auto">
            <a:xfrm>
              <a:off x="4837113" y="3186113"/>
              <a:ext cx="19050" cy="6350"/>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1" y="0"/>
                    <a:pt x="0" y="1"/>
                  </a:cubicBezTo>
                  <a:cubicBezTo>
                    <a:pt x="0" y="1"/>
                    <a:pt x="1" y="1"/>
                    <a:pt x="2" y="1"/>
                  </a:cubicBezTo>
                  <a:cubicBezTo>
                    <a:pt x="2" y="1"/>
                    <a:pt x="3" y="1"/>
                    <a:pt x="3" y="1"/>
                  </a:cubicBezTo>
                  <a:cubicBezTo>
                    <a:pt x="4" y="1"/>
                    <a:pt x="5" y="1"/>
                    <a:pt x="5" y="0"/>
                  </a:cubicBezTo>
                  <a:cubicBezTo>
                    <a:pt x="5" y="0"/>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7" name="Freeform 259"/>
            <p:cNvSpPr>
              <a:spLocks/>
            </p:cNvSpPr>
            <p:nvPr/>
          </p:nvSpPr>
          <p:spPr bwMode="auto">
            <a:xfrm>
              <a:off x="4824413" y="3192463"/>
              <a:ext cx="20637" cy="3175"/>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2147483647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1" y="0"/>
                    <a:pt x="0" y="1"/>
                    <a:pt x="0" y="1"/>
                  </a:cubicBezTo>
                  <a:cubicBezTo>
                    <a:pt x="0" y="1"/>
                    <a:pt x="1" y="1"/>
                    <a:pt x="2" y="1"/>
                  </a:cubicBezTo>
                  <a:cubicBezTo>
                    <a:pt x="2" y="1"/>
                    <a:pt x="2" y="1"/>
                    <a:pt x="3" y="1"/>
                  </a:cubicBezTo>
                  <a:cubicBezTo>
                    <a:pt x="4" y="1"/>
                    <a:pt x="5" y="1"/>
                    <a:pt x="5" y="1"/>
                  </a:cubicBezTo>
                  <a:cubicBezTo>
                    <a:pt x="5" y="1"/>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8" name="Freeform 260"/>
            <p:cNvSpPr>
              <a:spLocks/>
            </p:cNvSpPr>
            <p:nvPr/>
          </p:nvSpPr>
          <p:spPr bwMode="auto">
            <a:xfrm>
              <a:off x="4814888" y="3200400"/>
              <a:ext cx="17462" cy="6350"/>
            </a:xfrm>
            <a:custGeom>
              <a:avLst/>
              <a:gdLst>
                <a:gd name="T0" fmla="*/ 2147483647 w 4"/>
                <a:gd name="T1" fmla="*/ 0 h 1"/>
                <a:gd name="T2" fmla="*/ 0 w 4"/>
                <a:gd name="T3" fmla="*/ 0 h 1"/>
                <a:gd name="T4" fmla="*/ 2147483647 w 4"/>
                <a:gd name="T5" fmla="*/ 2147483647 h 1"/>
                <a:gd name="T6" fmla="*/ 2147483647 w 4"/>
                <a:gd name="T7" fmla="*/ 2147483647 h 1"/>
                <a:gd name="T8" fmla="*/ 2147483647 w 4"/>
                <a:gd name="T9" fmla="*/ 0 h 1"/>
                <a:gd name="T10" fmla="*/ 2147483647 w 4"/>
                <a:gd name="T11" fmla="*/ 0 h 1"/>
                <a:gd name="T12" fmla="*/ 2147483647 w 4"/>
                <a:gd name="T13" fmla="*/ 0 h 1"/>
                <a:gd name="T14" fmla="*/ 0 60000 65536"/>
                <a:gd name="T15" fmla="*/ 0 60000 65536"/>
                <a:gd name="T16" fmla="*/ 0 60000 65536"/>
                <a:gd name="T17" fmla="*/ 0 60000 65536"/>
                <a:gd name="T18" fmla="*/ 0 60000 65536"/>
                <a:gd name="T19" fmla="*/ 0 60000 65536"/>
                <a:gd name="T20" fmla="*/ 0 60000 65536"/>
                <a:gd name="T21" fmla="*/ 0 w 4"/>
                <a:gd name="T22" fmla="*/ 0 h 1"/>
                <a:gd name="T23" fmla="*/ 4 w 4"/>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1">
                  <a:moveTo>
                    <a:pt x="2" y="0"/>
                  </a:moveTo>
                  <a:cubicBezTo>
                    <a:pt x="1" y="0"/>
                    <a:pt x="0" y="0"/>
                    <a:pt x="0" y="0"/>
                  </a:cubicBezTo>
                  <a:cubicBezTo>
                    <a:pt x="0" y="0"/>
                    <a:pt x="0" y="1"/>
                    <a:pt x="1" y="1"/>
                  </a:cubicBezTo>
                  <a:cubicBezTo>
                    <a:pt x="2" y="1"/>
                    <a:pt x="2" y="1"/>
                    <a:pt x="2" y="1"/>
                  </a:cubicBezTo>
                  <a:cubicBezTo>
                    <a:pt x="3" y="1"/>
                    <a:pt x="4" y="0"/>
                    <a:pt x="4" y="0"/>
                  </a:cubicBezTo>
                  <a:cubicBezTo>
                    <a:pt x="4" y="0"/>
                    <a:pt x="4" y="0"/>
                    <a:pt x="2" y="0"/>
                  </a:cubicBezTo>
                  <a:cubicBezTo>
                    <a:pt x="2"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69" name="Freeform 261"/>
            <p:cNvSpPr>
              <a:spLocks/>
            </p:cNvSpPr>
            <p:nvPr/>
          </p:nvSpPr>
          <p:spPr bwMode="auto">
            <a:xfrm>
              <a:off x="4808538" y="3206750"/>
              <a:ext cx="19050" cy="3175"/>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1"/>
                  </a:cubicBezTo>
                  <a:cubicBezTo>
                    <a:pt x="0" y="1"/>
                    <a:pt x="0" y="1"/>
                    <a:pt x="2" y="1"/>
                  </a:cubicBezTo>
                  <a:cubicBezTo>
                    <a:pt x="2" y="1"/>
                    <a:pt x="2" y="1"/>
                    <a:pt x="2" y="1"/>
                  </a:cubicBezTo>
                  <a:cubicBezTo>
                    <a:pt x="3" y="1"/>
                    <a:pt x="4" y="1"/>
                    <a:pt x="4"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0" name="Freeform 262"/>
            <p:cNvSpPr>
              <a:spLocks/>
            </p:cNvSpPr>
            <p:nvPr/>
          </p:nvSpPr>
          <p:spPr bwMode="auto">
            <a:xfrm>
              <a:off x="4803775" y="3209925"/>
              <a:ext cx="20638" cy="4763"/>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2147483647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1"/>
                    <a:pt x="0" y="1"/>
                  </a:cubicBezTo>
                  <a:cubicBezTo>
                    <a:pt x="0" y="1"/>
                    <a:pt x="0" y="1"/>
                    <a:pt x="2" y="1"/>
                  </a:cubicBezTo>
                  <a:cubicBezTo>
                    <a:pt x="2" y="1"/>
                    <a:pt x="2" y="1"/>
                    <a:pt x="2" y="1"/>
                  </a:cubicBezTo>
                  <a:cubicBezTo>
                    <a:pt x="3" y="1"/>
                    <a:pt x="4" y="1"/>
                    <a:pt x="5" y="1"/>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1" name="Freeform 263"/>
            <p:cNvSpPr>
              <a:spLocks/>
            </p:cNvSpPr>
            <p:nvPr/>
          </p:nvSpPr>
          <p:spPr bwMode="auto">
            <a:xfrm>
              <a:off x="5014913" y="3157538"/>
              <a:ext cx="19050" cy="6350"/>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0"/>
                  </a:cubicBezTo>
                  <a:cubicBezTo>
                    <a:pt x="0" y="0"/>
                    <a:pt x="0" y="1"/>
                    <a:pt x="2" y="1"/>
                  </a:cubicBezTo>
                  <a:cubicBezTo>
                    <a:pt x="2" y="1"/>
                    <a:pt x="2" y="1"/>
                    <a:pt x="2" y="1"/>
                  </a:cubicBezTo>
                  <a:cubicBezTo>
                    <a:pt x="3" y="1"/>
                    <a:pt x="4" y="0"/>
                    <a:pt x="5"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2" name="Freeform 264"/>
            <p:cNvSpPr>
              <a:spLocks/>
            </p:cNvSpPr>
            <p:nvPr/>
          </p:nvSpPr>
          <p:spPr bwMode="auto">
            <a:xfrm>
              <a:off x="5040313" y="3152775"/>
              <a:ext cx="19050" cy="4763"/>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2147483647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1" y="1"/>
                    <a:pt x="0" y="1"/>
                    <a:pt x="0" y="1"/>
                  </a:cubicBezTo>
                  <a:cubicBezTo>
                    <a:pt x="0" y="1"/>
                    <a:pt x="1" y="1"/>
                    <a:pt x="2" y="1"/>
                  </a:cubicBezTo>
                  <a:cubicBezTo>
                    <a:pt x="2" y="1"/>
                    <a:pt x="2" y="1"/>
                    <a:pt x="3" y="1"/>
                  </a:cubicBezTo>
                  <a:cubicBezTo>
                    <a:pt x="4" y="1"/>
                    <a:pt x="5" y="1"/>
                    <a:pt x="5" y="1"/>
                  </a:cubicBezTo>
                  <a:cubicBezTo>
                    <a:pt x="5" y="1"/>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3" name="Freeform 265"/>
            <p:cNvSpPr>
              <a:spLocks/>
            </p:cNvSpPr>
            <p:nvPr/>
          </p:nvSpPr>
          <p:spPr bwMode="auto">
            <a:xfrm>
              <a:off x="5064125" y="3152775"/>
              <a:ext cx="19050" cy="4763"/>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2147483647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1"/>
                    <a:pt x="1" y="1"/>
                    <a:pt x="0" y="1"/>
                  </a:cubicBezTo>
                  <a:cubicBezTo>
                    <a:pt x="0" y="1"/>
                    <a:pt x="1" y="1"/>
                    <a:pt x="2" y="1"/>
                  </a:cubicBezTo>
                  <a:cubicBezTo>
                    <a:pt x="2" y="1"/>
                    <a:pt x="3" y="1"/>
                    <a:pt x="3" y="1"/>
                  </a:cubicBezTo>
                  <a:cubicBezTo>
                    <a:pt x="4" y="1"/>
                    <a:pt x="5" y="1"/>
                    <a:pt x="5" y="1"/>
                  </a:cubicBezTo>
                  <a:cubicBezTo>
                    <a:pt x="5" y="1"/>
                    <a:pt x="5"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4" name="Freeform 266"/>
            <p:cNvSpPr>
              <a:spLocks/>
            </p:cNvSpPr>
            <p:nvPr/>
          </p:nvSpPr>
          <p:spPr bwMode="auto">
            <a:xfrm>
              <a:off x="5087938" y="3157538"/>
              <a:ext cx="20637" cy="6350"/>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1" y="0"/>
                    <a:pt x="0" y="0"/>
                  </a:cubicBezTo>
                  <a:cubicBezTo>
                    <a:pt x="0" y="0"/>
                    <a:pt x="1" y="1"/>
                    <a:pt x="2" y="1"/>
                  </a:cubicBezTo>
                  <a:cubicBezTo>
                    <a:pt x="2" y="1"/>
                    <a:pt x="3" y="1"/>
                    <a:pt x="3" y="1"/>
                  </a:cubicBezTo>
                  <a:cubicBezTo>
                    <a:pt x="4" y="1"/>
                    <a:pt x="5" y="0"/>
                    <a:pt x="5" y="0"/>
                  </a:cubicBezTo>
                  <a:cubicBezTo>
                    <a:pt x="5" y="0"/>
                    <a:pt x="5"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5" name="Freeform 267"/>
            <p:cNvSpPr>
              <a:spLocks/>
            </p:cNvSpPr>
            <p:nvPr/>
          </p:nvSpPr>
          <p:spPr bwMode="auto">
            <a:xfrm>
              <a:off x="5113338" y="3157538"/>
              <a:ext cx="19050" cy="6350"/>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1" y="0"/>
                    <a:pt x="0" y="0"/>
                    <a:pt x="0" y="0"/>
                  </a:cubicBezTo>
                  <a:cubicBezTo>
                    <a:pt x="0" y="1"/>
                    <a:pt x="1" y="1"/>
                    <a:pt x="2" y="1"/>
                  </a:cubicBezTo>
                  <a:cubicBezTo>
                    <a:pt x="2" y="1"/>
                    <a:pt x="2" y="1"/>
                    <a:pt x="3" y="1"/>
                  </a:cubicBezTo>
                  <a:cubicBezTo>
                    <a:pt x="4" y="1"/>
                    <a:pt x="5" y="1"/>
                    <a:pt x="5" y="0"/>
                  </a:cubicBezTo>
                  <a:cubicBezTo>
                    <a:pt x="5" y="0"/>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6" name="Freeform 268"/>
            <p:cNvSpPr>
              <a:spLocks/>
            </p:cNvSpPr>
            <p:nvPr/>
          </p:nvSpPr>
          <p:spPr bwMode="auto">
            <a:xfrm>
              <a:off x="5137150" y="3157538"/>
              <a:ext cx="17463" cy="6350"/>
            </a:xfrm>
            <a:custGeom>
              <a:avLst/>
              <a:gdLst>
                <a:gd name="T0" fmla="*/ 2147483647 w 4"/>
                <a:gd name="T1" fmla="*/ 0 h 1"/>
                <a:gd name="T2" fmla="*/ 0 w 4"/>
                <a:gd name="T3" fmla="*/ 2147483647 h 1"/>
                <a:gd name="T4" fmla="*/ 2147483647 w 4"/>
                <a:gd name="T5" fmla="*/ 2147483647 h 1"/>
                <a:gd name="T6" fmla="*/ 2147483647 w 4"/>
                <a:gd name="T7" fmla="*/ 2147483647 h 1"/>
                <a:gd name="T8" fmla="*/ 2147483647 w 4"/>
                <a:gd name="T9" fmla="*/ 2147483647 h 1"/>
                <a:gd name="T10" fmla="*/ 2147483647 w 4"/>
                <a:gd name="T11" fmla="*/ 0 h 1"/>
                <a:gd name="T12" fmla="*/ 2147483647 w 4"/>
                <a:gd name="T13" fmla="*/ 0 h 1"/>
                <a:gd name="T14" fmla="*/ 0 60000 65536"/>
                <a:gd name="T15" fmla="*/ 0 60000 65536"/>
                <a:gd name="T16" fmla="*/ 0 60000 65536"/>
                <a:gd name="T17" fmla="*/ 0 60000 65536"/>
                <a:gd name="T18" fmla="*/ 0 60000 65536"/>
                <a:gd name="T19" fmla="*/ 0 60000 65536"/>
                <a:gd name="T20" fmla="*/ 0 60000 65536"/>
                <a:gd name="T21" fmla="*/ 0 w 4"/>
                <a:gd name="T22" fmla="*/ 0 h 1"/>
                <a:gd name="T23" fmla="*/ 4 w 4"/>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1">
                  <a:moveTo>
                    <a:pt x="2" y="0"/>
                  </a:moveTo>
                  <a:cubicBezTo>
                    <a:pt x="1" y="0"/>
                    <a:pt x="0" y="1"/>
                    <a:pt x="0" y="1"/>
                  </a:cubicBezTo>
                  <a:cubicBezTo>
                    <a:pt x="0" y="1"/>
                    <a:pt x="0" y="1"/>
                    <a:pt x="2" y="1"/>
                  </a:cubicBezTo>
                  <a:cubicBezTo>
                    <a:pt x="2" y="1"/>
                    <a:pt x="2" y="1"/>
                    <a:pt x="2" y="1"/>
                  </a:cubicBezTo>
                  <a:cubicBezTo>
                    <a:pt x="3" y="1"/>
                    <a:pt x="4" y="1"/>
                    <a:pt x="4" y="1"/>
                  </a:cubicBezTo>
                  <a:cubicBezTo>
                    <a:pt x="4" y="1"/>
                    <a:pt x="4" y="0"/>
                    <a:pt x="3" y="0"/>
                  </a:cubicBezTo>
                  <a:cubicBezTo>
                    <a:pt x="2"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7" name="Freeform 269"/>
            <p:cNvSpPr>
              <a:spLocks/>
            </p:cNvSpPr>
            <p:nvPr/>
          </p:nvSpPr>
          <p:spPr bwMode="auto">
            <a:xfrm>
              <a:off x="5154613" y="3163888"/>
              <a:ext cx="19050" cy="3175"/>
            </a:xfrm>
            <a:custGeom>
              <a:avLst/>
              <a:gdLst>
                <a:gd name="T0" fmla="*/ 2147483647 w 5"/>
                <a:gd name="T1" fmla="*/ 0 h 1"/>
                <a:gd name="T2" fmla="*/ 2147483647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1" y="0"/>
                    <a:pt x="1" y="1"/>
                  </a:cubicBezTo>
                  <a:cubicBezTo>
                    <a:pt x="0" y="1"/>
                    <a:pt x="1" y="1"/>
                    <a:pt x="2" y="1"/>
                  </a:cubicBezTo>
                  <a:cubicBezTo>
                    <a:pt x="3" y="1"/>
                    <a:pt x="3" y="1"/>
                    <a:pt x="3" y="1"/>
                  </a:cubicBezTo>
                  <a:cubicBezTo>
                    <a:pt x="4" y="1"/>
                    <a:pt x="5" y="1"/>
                    <a:pt x="5" y="0"/>
                  </a:cubicBezTo>
                  <a:cubicBezTo>
                    <a:pt x="5" y="0"/>
                    <a:pt x="5"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8" name="Freeform 270"/>
            <p:cNvSpPr>
              <a:spLocks/>
            </p:cNvSpPr>
            <p:nvPr/>
          </p:nvSpPr>
          <p:spPr bwMode="auto">
            <a:xfrm>
              <a:off x="5173663" y="3167063"/>
              <a:ext cx="17462" cy="4762"/>
            </a:xfrm>
            <a:custGeom>
              <a:avLst/>
              <a:gdLst>
                <a:gd name="T0" fmla="*/ 2147483647 w 4"/>
                <a:gd name="T1" fmla="*/ 0 h 1"/>
                <a:gd name="T2" fmla="*/ 0 w 4"/>
                <a:gd name="T3" fmla="*/ 0 h 1"/>
                <a:gd name="T4" fmla="*/ 2147483647 w 4"/>
                <a:gd name="T5" fmla="*/ 2147483647 h 1"/>
                <a:gd name="T6" fmla="*/ 2147483647 w 4"/>
                <a:gd name="T7" fmla="*/ 2147483647 h 1"/>
                <a:gd name="T8" fmla="*/ 2147483647 w 4"/>
                <a:gd name="T9" fmla="*/ 0 h 1"/>
                <a:gd name="T10" fmla="*/ 2147483647 w 4"/>
                <a:gd name="T11" fmla="*/ 0 h 1"/>
                <a:gd name="T12" fmla="*/ 2147483647 w 4"/>
                <a:gd name="T13" fmla="*/ 0 h 1"/>
                <a:gd name="T14" fmla="*/ 0 60000 65536"/>
                <a:gd name="T15" fmla="*/ 0 60000 65536"/>
                <a:gd name="T16" fmla="*/ 0 60000 65536"/>
                <a:gd name="T17" fmla="*/ 0 60000 65536"/>
                <a:gd name="T18" fmla="*/ 0 60000 65536"/>
                <a:gd name="T19" fmla="*/ 0 60000 65536"/>
                <a:gd name="T20" fmla="*/ 0 60000 65536"/>
                <a:gd name="T21" fmla="*/ 0 w 4"/>
                <a:gd name="T22" fmla="*/ 0 h 1"/>
                <a:gd name="T23" fmla="*/ 4 w 4"/>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1">
                  <a:moveTo>
                    <a:pt x="2" y="0"/>
                  </a:moveTo>
                  <a:cubicBezTo>
                    <a:pt x="1" y="0"/>
                    <a:pt x="0" y="0"/>
                    <a:pt x="0" y="0"/>
                  </a:cubicBezTo>
                  <a:cubicBezTo>
                    <a:pt x="0" y="1"/>
                    <a:pt x="0" y="1"/>
                    <a:pt x="2" y="1"/>
                  </a:cubicBezTo>
                  <a:cubicBezTo>
                    <a:pt x="2" y="1"/>
                    <a:pt x="2" y="1"/>
                    <a:pt x="2" y="1"/>
                  </a:cubicBezTo>
                  <a:cubicBezTo>
                    <a:pt x="3" y="1"/>
                    <a:pt x="4" y="1"/>
                    <a:pt x="4" y="0"/>
                  </a:cubicBezTo>
                  <a:cubicBezTo>
                    <a:pt x="4" y="0"/>
                    <a:pt x="4" y="0"/>
                    <a:pt x="3" y="0"/>
                  </a:cubicBezTo>
                  <a:cubicBezTo>
                    <a:pt x="2"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79" name="Freeform 271"/>
            <p:cNvSpPr>
              <a:spLocks/>
            </p:cNvSpPr>
            <p:nvPr/>
          </p:nvSpPr>
          <p:spPr bwMode="auto">
            <a:xfrm>
              <a:off x="5186363" y="3171825"/>
              <a:ext cx="19050" cy="6350"/>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0" y="0"/>
                    <a:pt x="0" y="0"/>
                  </a:cubicBezTo>
                  <a:cubicBezTo>
                    <a:pt x="0" y="0"/>
                    <a:pt x="1" y="1"/>
                    <a:pt x="2" y="1"/>
                  </a:cubicBezTo>
                  <a:cubicBezTo>
                    <a:pt x="2" y="1"/>
                    <a:pt x="3" y="1"/>
                    <a:pt x="3" y="1"/>
                  </a:cubicBezTo>
                  <a:cubicBezTo>
                    <a:pt x="4" y="1"/>
                    <a:pt x="5" y="0"/>
                    <a:pt x="5" y="0"/>
                  </a:cubicBezTo>
                  <a:cubicBezTo>
                    <a:pt x="5" y="0"/>
                    <a:pt x="4"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0" name="Freeform 272"/>
            <p:cNvSpPr>
              <a:spLocks/>
            </p:cNvSpPr>
            <p:nvPr/>
          </p:nvSpPr>
          <p:spPr bwMode="auto">
            <a:xfrm>
              <a:off x="5197475" y="3178175"/>
              <a:ext cx="20638" cy="3175"/>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0"/>
                  </a:cubicBezTo>
                  <a:cubicBezTo>
                    <a:pt x="0" y="1"/>
                    <a:pt x="1" y="1"/>
                    <a:pt x="2" y="1"/>
                  </a:cubicBezTo>
                  <a:cubicBezTo>
                    <a:pt x="2" y="1"/>
                    <a:pt x="2" y="1"/>
                    <a:pt x="2" y="1"/>
                  </a:cubicBezTo>
                  <a:cubicBezTo>
                    <a:pt x="4" y="1"/>
                    <a:pt x="5" y="0"/>
                    <a:pt x="5" y="0"/>
                  </a:cubicBezTo>
                  <a:cubicBezTo>
                    <a:pt x="5" y="0"/>
                    <a:pt x="4" y="0"/>
                    <a:pt x="3" y="0"/>
                  </a:cubicBezTo>
                  <a:cubicBezTo>
                    <a:pt x="3" y="0"/>
                    <a:pt x="3"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1" name="Freeform 273"/>
            <p:cNvSpPr>
              <a:spLocks/>
            </p:cNvSpPr>
            <p:nvPr/>
          </p:nvSpPr>
          <p:spPr bwMode="auto">
            <a:xfrm>
              <a:off x="5205413" y="3181350"/>
              <a:ext cx="22225" cy="4763"/>
            </a:xfrm>
            <a:custGeom>
              <a:avLst/>
              <a:gdLst>
                <a:gd name="T0" fmla="*/ 2147483647 w 5"/>
                <a:gd name="T1" fmla="*/ 0 h 1"/>
                <a:gd name="T2" fmla="*/ 0 w 5"/>
                <a:gd name="T3" fmla="*/ 0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3" y="0"/>
                  </a:moveTo>
                  <a:cubicBezTo>
                    <a:pt x="2" y="0"/>
                    <a:pt x="1" y="0"/>
                    <a:pt x="0" y="0"/>
                  </a:cubicBezTo>
                  <a:cubicBezTo>
                    <a:pt x="0" y="1"/>
                    <a:pt x="1" y="1"/>
                    <a:pt x="2" y="1"/>
                  </a:cubicBezTo>
                  <a:cubicBezTo>
                    <a:pt x="2" y="1"/>
                    <a:pt x="3" y="1"/>
                    <a:pt x="3" y="1"/>
                  </a:cubicBezTo>
                  <a:cubicBezTo>
                    <a:pt x="4" y="1"/>
                    <a:pt x="5" y="1"/>
                    <a:pt x="5" y="0"/>
                  </a:cubicBezTo>
                  <a:cubicBezTo>
                    <a:pt x="5" y="0"/>
                    <a:pt x="5" y="0"/>
                    <a:pt x="3" y="0"/>
                  </a:cubicBezTo>
                  <a:cubicBezTo>
                    <a:pt x="3" y="0"/>
                    <a:pt x="3" y="0"/>
                    <a:pt x="3"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2" name="Freeform 274"/>
            <p:cNvSpPr>
              <a:spLocks/>
            </p:cNvSpPr>
            <p:nvPr/>
          </p:nvSpPr>
          <p:spPr bwMode="auto">
            <a:xfrm>
              <a:off x="5214938" y="3186113"/>
              <a:ext cx="19050" cy="6350"/>
            </a:xfrm>
            <a:custGeom>
              <a:avLst/>
              <a:gdLst>
                <a:gd name="T0" fmla="*/ 2147483647 w 5"/>
                <a:gd name="T1" fmla="*/ 0 h 1"/>
                <a:gd name="T2" fmla="*/ 0 w 5"/>
                <a:gd name="T3" fmla="*/ 2147483647 h 1"/>
                <a:gd name="T4" fmla="*/ 2147483647 w 5"/>
                <a:gd name="T5" fmla="*/ 2147483647 h 1"/>
                <a:gd name="T6" fmla="*/ 2147483647 w 5"/>
                <a:gd name="T7" fmla="*/ 2147483647 h 1"/>
                <a:gd name="T8" fmla="*/ 2147483647 w 5"/>
                <a:gd name="T9" fmla="*/ 0 h 1"/>
                <a:gd name="T10" fmla="*/ 2147483647 w 5"/>
                <a:gd name="T11" fmla="*/ 0 h 1"/>
                <a:gd name="T12" fmla="*/ 2147483647 w 5"/>
                <a:gd name="T13" fmla="*/ 0 h 1"/>
                <a:gd name="T14" fmla="*/ 0 60000 65536"/>
                <a:gd name="T15" fmla="*/ 0 60000 65536"/>
                <a:gd name="T16" fmla="*/ 0 60000 65536"/>
                <a:gd name="T17" fmla="*/ 0 60000 65536"/>
                <a:gd name="T18" fmla="*/ 0 60000 65536"/>
                <a:gd name="T19" fmla="*/ 0 60000 65536"/>
                <a:gd name="T20" fmla="*/ 0 60000 65536"/>
                <a:gd name="T21" fmla="*/ 0 w 5"/>
                <a:gd name="T22" fmla="*/ 0 h 1"/>
                <a:gd name="T23" fmla="*/ 5 w 5"/>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5" h="1">
                  <a:moveTo>
                    <a:pt x="2" y="0"/>
                  </a:moveTo>
                  <a:cubicBezTo>
                    <a:pt x="1" y="0"/>
                    <a:pt x="0" y="0"/>
                    <a:pt x="0" y="1"/>
                  </a:cubicBezTo>
                  <a:cubicBezTo>
                    <a:pt x="0" y="1"/>
                    <a:pt x="0" y="1"/>
                    <a:pt x="2" y="1"/>
                  </a:cubicBezTo>
                  <a:cubicBezTo>
                    <a:pt x="2" y="1"/>
                    <a:pt x="2" y="1"/>
                    <a:pt x="2" y="1"/>
                  </a:cubicBezTo>
                  <a:cubicBezTo>
                    <a:pt x="3" y="1"/>
                    <a:pt x="4" y="1"/>
                    <a:pt x="4" y="0"/>
                  </a:cubicBezTo>
                  <a:cubicBezTo>
                    <a:pt x="5" y="0"/>
                    <a:pt x="4" y="0"/>
                    <a:pt x="3" y="0"/>
                  </a:cubicBezTo>
                  <a:cubicBezTo>
                    <a:pt x="3"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3" name="Freeform 275"/>
            <p:cNvSpPr>
              <a:spLocks/>
            </p:cNvSpPr>
            <p:nvPr/>
          </p:nvSpPr>
          <p:spPr bwMode="auto">
            <a:xfrm>
              <a:off x="5218113" y="3192463"/>
              <a:ext cx="15875" cy="3175"/>
            </a:xfrm>
            <a:custGeom>
              <a:avLst/>
              <a:gdLst>
                <a:gd name="T0" fmla="*/ 2147483647 w 4"/>
                <a:gd name="T1" fmla="*/ 0 h 1"/>
                <a:gd name="T2" fmla="*/ 0 w 4"/>
                <a:gd name="T3" fmla="*/ 2147483647 h 1"/>
                <a:gd name="T4" fmla="*/ 2147483647 w 4"/>
                <a:gd name="T5" fmla="*/ 2147483647 h 1"/>
                <a:gd name="T6" fmla="*/ 2147483647 w 4"/>
                <a:gd name="T7" fmla="*/ 2147483647 h 1"/>
                <a:gd name="T8" fmla="*/ 2147483647 w 4"/>
                <a:gd name="T9" fmla="*/ 2147483647 h 1"/>
                <a:gd name="T10" fmla="*/ 2147483647 w 4"/>
                <a:gd name="T11" fmla="*/ 0 h 1"/>
                <a:gd name="T12" fmla="*/ 2147483647 w 4"/>
                <a:gd name="T13" fmla="*/ 0 h 1"/>
                <a:gd name="T14" fmla="*/ 0 60000 65536"/>
                <a:gd name="T15" fmla="*/ 0 60000 65536"/>
                <a:gd name="T16" fmla="*/ 0 60000 65536"/>
                <a:gd name="T17" fmla="*/ 0 60000 65536"/>
                <a:gd name="T18" fmla="*/ 0 60000 65536"/>
                <a:gd name="T19" fmla="*/ 0 60000 65536"/>
                <a:gd name="T20" fmla="*/ 0 60000 65536"/>
                <a:gd name="T21" fmla="*/ 0 w 4"/>
                <a:gd name="T22" fmla="*/ 0 h 1"/>
                <a:gd name="T23" fmla="*/ 4 w 4"/>
                <a:gd name="T24" fmla="*/ 1 h 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4" h="1">
                  <a:moveTo>
                    <a:pt x="2" y="0"/>
                  </a:moveTo>
                  <a:cubicBezTo>
                    <a:pt x="1" y="0"/>
                    <a:pt x="0" y="1"/>
                    <a:pt x="0" y="1"/>
                  </a:cubicBezTo>
                  <a:cubicBezTo>
                    <a:pt x="0" y="1"/>
                    <a:pt x="0" y="1"/>
                    <a:pt x="1" y="1"/>
                  </a:cubicBezTo>
                  <a:cubicBezTo>
                    <a:pt x="2" y="1"/>
                    <a:pt x="2" y="1"/>
                    <a:pt x="2" y="1"/>
                  </a:cubicBezTo>
                  <a:cubicBezTo>
                    <a:pt x="3" y="1"/>
                    <a:pt x="4" y="1"/>
                    <a:pt x="4" y="1"/>
                  </a:cubicBezTo>
                  <a:cubicBezTo>
                    <a:pt x="4" y="1"/>
                    <a:pt x="4" y="0"/>
                    <a:pt x="2" y="0"/>
                  </a:cubicBezTo>
                  <a:cubicBezTo>
                    <a:pt x="2" y="0"/>
                    <a:pt x="2" y="0"/>
                    <a:pt x="2" y="0"/>
                  </a:cubicBezTo>
                  <a:close/>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4" name="Freeform 276"/>
            <p:cNvSpPr>
              <a:spLocks/>
            </p:cNvSpPr>
            <p:nvPr/>
          </p:nvSpPr>
          <p:spPr bwMode="auto">
            <a:xfrm>
              <a:off x="4783138" y="3130550"/>
              <a:ext cx="471487" cy="65088"/>
            </a:xfrm>
            <a:custGeom>
              <a:avLst/>
              <a:gdLst>
                <a:gd name="T0" fmla="*/ 2147483647 w 116"/>
                <a:gd name="T1" fmla="*/ 2147483647 h 14"/>
                <a:gd name="T2" fmla="*/ 2147483647 w 116"/>
                <a:gd name="T3" fmla="*/ 0 h 14"/>
                <a:gd name="T4" fmla="*/ 2147483647 w 116"/>
                <a:gd name="T5" fmla="*/ 0 h 14"/>
                <a:gd name="T6" fmla="*/ 0 w 116"/>
                <a:gd name="T7" fmla="*/ 2147483647 h 14"/>
                <a:gd name="T8" fmla="*/ 0 60000 65536"/>
                <a:gd name="T9" fmla="*/ 0 60000 65536"/>
                <a:gd name="T10" fmla="*/ 0 60000 65536"/>
                <a:gd name="T11" fmla="*/ 0 60000 65536"/>
                <a:gd name="T12" fmla="*/ 0 w 116"/>
                <a:gd name="T13" fmla="*/ 0 h 14"/>
                <a:gd name="T14" fmla="*/ 116 w 116"/>
                <a:gd name="T15" fmla="*/ 14 h 14"/>
              </a:gdLst>
              <a:ahLst/>
              <a:cxnLst>
                <a:cxn ang="T8">
                  <a:pos x="T0" y="T1"/>
                </a:cxn>
                <a:cxn ang="T9">
                  <a:pos x="T2" y="T3"/>
                </a:cxn>
                <a:cxn ang="T10">
                  <a:pos x="T4" y="T5"/>
                </a:cxn>
                <a:cxn ang="T11">
                  <a:pos x="T6" y="T7"/>
                </a:cxn>
              </a:cxnLst>
              <a:rect l="T12" t="T13" r="T14" b="T15"/>
              <a:pathLst>
                <a:path w="116" h="14">
                  <a:moveTo>
                    <a:pt x="116" y="9"/>
                  </a:moveTo>
                  <a:cubicBezTo>
                    <a:pt x="115" y="5"/>
                    <a:pt x="100" y="0"/>
                    <a:pt x="70" y="0"/>
                  </a:cubicBezTo>
                  <a:cubicBezTo>
                    <a:pt x="66" y="0"/>
                    <a:pt x="62" y="0"/>
                    <a:pt x="58" y="0"/>
                  </a:cubicBezTo>
                  <a:cubicBezTo>
                    <a:pt x="29" y="1"/>
                    <a:pt x="3" y="7"/>
                    <a:pt x="0" y="1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5" name="Freeform 277"/>
            <p:cNvSpPr>
              <a:spLocks/>
            </p:cNvSpPr>
            <p:nvPr/>
          </p:nvSpPr>
          <p:spPr bwMode="auto">
            <a:xfrm>
              <a:off x="4783138" y="3135313"/>
              <a:ext cx="468312" cy="65087"/>
            </a:xfrm>
            <a:custGeom>
              <a:avLst/>
              <a:gdLst>
                <a:gd name="T0" fmla="*/ 2147483647 w 115"/>
                <a:gd name="T1" fmla="*/ 2147483647 h 14"/>
                <a:gd name="T2" fmla="*/ 2147483647 w 115"/>
                <a:gd name="T3" fmla="*/ 0 h 14"/>
                <a:gd name="T4" fmla="*/ 2147483647 w 115"/>
                <a:gd name="T5" fmla="*/ 0 h 14"/>
                <a:gd name="T6" fmla="*/ 0 w 115"/>
                <a:gd name="T7" fmla="*/ 2147483647 h 14"/>
                <a:gd name="T8" fmla="*/ 0 60000 65536"/>
                <a:gd name="T9" fmla="*/ 0 60000 65536"/>
                <a:gd name="T10" fmla="*/ 0 60000 65536"/>
                <a:gd name="T11" fmla="*/ 0 60000 65536"/>
                <a:gd name="T12" fmla="*/ 0 w 115"/>
                <a:gd name="T13" fmla="*/ 0 h 14"/>
                <a:gd name="T14" fmla="*/ 115 w 115"/>
                <a:gd name="T15" fmla="*/ 14 h 14"/>
              </a:gdLst>
              <a:ahLst/>
              <a:cxnLst>
                <a:cxn ang="T8">
                  <a:pos x="T0" y="T1"/>
                </a:cxn>
                <a:cxn ang="T9">
                  <a:pos x="T2" y="T3"/>
                </a:cxn>
                <a:cxn ang="T10">
                  <a:pos x="T4" y="T5"/>
                </a:cxn>
                <a:cxn ang="T11">
                  <a:pos x="T6" y="T7"/>
                </a:cxn>
              </a:cxnLst>
              <a:rect l="T12" t="T13" r="T14" b="T15"/>
              <a:pathLst>
                <a:path w="115" h="14">
                  <a:moveTo>
                    <a:pt x="115" y="9"/>
                  </a:moveTo>
                  <a:cubicBezTo>
                    <a:pt x="114" y="5"/>
                    <a:pt x="99" y="0"/>
                    <a:pt x="70" y="0"/>
                  </a:cubicBezTo>
                  <a:cubicBezTo>
                    <a:pt x="66" y="0"/>
                    <a:pt x="62" y="0"/>
                    <a:pt x="58" y="0"/>
                  </a:cubicBezTo>
                  <a:cubicBezTo>
                    <a:pt x="29" y="1"/>
                    <a:pt x="3" y="7"/>
                    <a:pt x="0" y="1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6" name="Freeform 278"/>
            <p:cNvSpPr>
              <a:spLocks/>
            </p:cNvSpPr>
            <p:nvPr/>
          </p:nvSpPr>
          <p:spPr bwMode="auto">
            <a:xfrm>
              <a:off x="4849813" y="3178175"/>
              <a:ext cx="336550" cy="42863"/>
            </a:xfrm>
            <a:custGeom>
              <a:avLst/>
              <a:gdLst>
                <a:gd name="T0" fmla="*/ 2147483647 w 83"/>
                <a:gd name="T1" fmla="*/ 2147483647 h 9"/>
                <a:gd name="T2" fmla="*/ 2147483647 w 83"/>
                <a:gd name="T3" fmla="*/ 0 h 9"/>
                <a:gd name="T4" fmla="*/ 2147483647 w 83"/>
                <a:gd name="T5" fmla="*/ 0 h 9"/>
                <a:gd name="T6" fmla="*/ 0 w 83"/>
                <a:gd name="T7" fmla="*/ 2147483647 h 9"/>
                <a:gd name="T8" fmla="*/ 0 60000 65536"/>
                <a:gd name="T9" fmla="*/ 0 60000 65536"/>
                <a:gd name="T10" fmla="*/ 0 60000 65536"/>
                <a:gd name="T11" fmla="*/ 0 60000 65536"/>
                <a:gd name="T12" fmla="*/ 0 w 83"/>
                <a:gd name="T13" fmla="*/ 0 h 9"/>
                <a:gd name="T14" fmla="*/ 83 w 83"/>
                <a:gd name="T15" fmla="*/ 9 h 9"/>
              </a:gdLst>
              <a:ahLst/>
              <a:cxnLst>
                <a:cxn ang="T8">
                  <a:pos x="T0" y="T1"/>
                </a:cxn>
                <a:cxn ang="T9">
                  <a:pos x="T2" y="T3"/>
                </a:cxn>
                <a:cxn ang="T10">
                  <a:pos x="T4" y="T5"/>
                </a:cxn>
                <a:cxn ang="T11">
                  <a:pos x="T6" y="T7"/>
                </a:cxn>
              </a:cxnLst>
              <a:rect l="T12" t="T13" r="T14" b="T15"/>
              <a:pathLst>
                <a:path w="83" h="9">
                  <a:moveTo>
                    <a:pt x="83" y="6"/>
                  </a:moveTo>
                  <a:cubicBezTo>
                    <a:pt x="81" y="3"/>
                    <a:pt x="71" y="0"/>
                    <a:pt x="51" y="0"/>
                  </a:cubicBezTo>
                  <a:cubicBezTo>
                    <a:pt x="48" y="0"/>
                    <a:pt x="45" y="0"/>
                    <a:pt x="42" y="0"/>
                  </a:cubicBezTo>
                  <a:cubicBezTo>
                    <a:pt x="21" y="1"/>
                    <a:pt x="3" y="4"/>
                    <a:pt x="0" y="9"/>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7" name="Freeform 279"/>
            <p:cNvSpPr>
              <a:spLocks/>
            </p:cNvSpPr>
            <p:nvPr/>
          </p:nvSpPr>
          <p:spPr bwMode="auto">
            <a:xfrm>
              <a:off x="4795838" y="3138488"/>
              <a:ext cx="450850" cy="76200"/>
            </a:xfrm>
            <a:custGeom>
              <a:avLst/>
              <a:gdLst>
                <a:gd name="T0" fmla="*/ 2147483647 w 111"/>
                <a:gd name="T1" fmla="*/ 2147483647 h 16"/>
                <a:gd name="T2" fmla="*/ 2147483647 w 111"/>
                <a:gd name="T3" fmla="*/ 2147483647 h 16"/>
                <a:gd name="T4" fmla="*/ 2147483647 w 111"/>
                <a:gd name="T5" fmla="*/ 0 h 16"/>
                <a:gd name="T6" fmla="*/ 2147483647 w 111"/>
                <a:gd name="T7" fmla="*/ 0 h 16"/>
                <a:gd name="T8" fmla="*/ 0 w 111"/>
                <a:gd name="T9" fmla="*/ 2147483647 h 16"/>
                <a:gd name="T10" fmla="*/ 2147483647 w 111"/>
                <a:gd name="T11" fmla="*/ 2147483647 h 16"/>
                <a:gd name="T12" fmla="*/ 0 60000 65536"/>
                <a:gd name="T13" fmla="*/ 0 60000 65536"/>
                <a:gd name="T14" fmla="*/ 0 60000 65536"/>
                <a:gd name="T15" fmla="*/ 0 60000 65536"/>
                <a:gd name="T16" fmla="*/ 0 60000 65536"/>
                <a:gd name="T17" fmla="*/ 0 60000 65536"/>
                <a:gd name="T18" fmla="*/ 0 w 111"/>
                <a:gd name="T19" fmla="*/ 0 h 16"/>
                <a:gd name="T20" fmla="*/ 111 w 111"/>
                <a:gd name="T21" fmla="*/ 16 h 16"/>
              </a:gdLst>
              <a:ahLst/>
              <a:cxnLst>
                <a:cxn ang="T12">
                  <a:pos x="T0" y="T1"/>
                </a:cxn>
                <a:cxn ang="T13">
                  <a:pos x="T2" y="T3"/>
                </a:cxn>
                <a:cxn ang="T14">
                  <a:pos x="T4" y="T5"/>
                </a:cxn>
                <a:cxn ang="T15">
                  <a:pos x="T6" y="T7"/>
                </a:cxn>
                <a:cxn ang="T16">
                  <a:pos x="T8" y="T9"/>
                </a:cxn>
                <a:cxn ang="T17">
                  <a:pos x="T10" y="T11"/>
                </a:cxn>
              </a:cxnLst>
              <a:rect l="T18" t="T19" r="T20" b="T21"/>
              <a:pathLst>
                <a:path w="111" h="16">
                  <a:moveTo>
                    <a:pt x="108" y="12"/>
                  </a:moveTo>
                  <a:cubicBezTo>
                    <a:pt x="109" y="11"/>
                    <a:pt x="109" y="10"/>
                    <a:pt x="110" y="10"/>
                  </a:cubicBezTo>
                  <a:cubicBezTo>
                    <a:pt x="111" y="5"/>
                    <a:pt x="97" y="0"/>
                    <a:pt x="67" y="0"/>
                  </a:cubicBezTo>
                  <a:cubicBezTo>
                    <a:pt x="63" y="0"/>
                    <a:pt x="59" y="0"/>
                    <a:pt x="55" y="0"/>
                  </a:cubicBezTo>
                  <a:cubicBezTo>
                    <a:pt x="27" y="1"/>
                    <a:pt x="3" y="6"/>
                    <a:pt x="0" y="13"/>
                  </a:cubicBezTo>
                  <a:cubicBezTo>
                    <a:pt x="0" y="14"/>
                    <a:pt x="0" y="15"/>
                    <a:pt x="1" y="16"/>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8" name="Freeform 280"/>
            <p:cNvSpPr>
              <a:spLocks/>
            </p:cNvSpPr>
            <p:nvPr/>
          </p:nvSpPr>
          <p:spPr bwMode="auto">
            <a:xfrm>
              <a:off x="4800600" y="3152775"/>
              <a:ext cx="438150" cy="61913"/>
            </a:xfrm>
            <a:custGeom>
              <a:avLst/>
              <a:gdLst>
                <a:gd name="T0" fmla="*/ 2147483647 w 108"/>
                <a:gd name="T1" fmla="*/ 2147483647 h 13"/>
                <a:gd name="T2" fmla="*/ 2147483647 w 108"/>
                <a:gd name="T3" fmla="*/ 0 h 13"/>
                <a:gd name="T4" fmla="*/ 2147483647 w 108"/>
                <a:gd name="T5" fmla="*/ 2147483647 h 13"/>
                <a:gd name="T6" fmla="*/ 0 w 108"/>
                <a:gd name="T7" fmla="*/ 2147483647 h 13"/>
                <a:gd name="T8" fmla="*/ 0 60000 65536"/>
                <a:gd name="T9" fmla="*/ 0 60000 65536"/>
                <a:gd name="T10" fmla="*/ 0 60000 65536"/>
                <a:gd name="T11" fmla="*/ 0 60000 65536"/>
                <a:gd name="T12" fmla="*/ 0 w 108"/>
                <a:gd name="T13" fmla="*/ 0 h 13"/>
                <a:gd name="T14" fmla="*/ 108 w 108"/>
                <a:gd name="T15" fmla="*/ 13 h 13"/>
              </a:gdLst>
              <a:ahLst/>
              <a:cxnLst>
                <a:cxn ang="T8">
                  <a:pos x="T0" y="T1"/>
                </a:cxn>
                <a:cxn ang="T9">
                  <a:pos x="T2" y="T3"/>
                </a:cxn>
                <a:cxn ang="T10">
                  <a:pos x="T4" y="T5"/>
                </a:cxn>
                <a:cxn ang="T11">
                  <a:pos x="T6" y="T7"/>
                </a:cxn>
              </a:cxnLst>
              <a:rect l="T12" t="T13" r="T14" b="T15"/>
              <a:pathLst>
                <a:path w="108" h="13">
                  <a:moveTo>
                    <a:pt x="108" y="8"/>
                  </a:moveTo>
                  <a:cubicBezTo>
                    <a:pt x="105" y="4"/>
                    <a:pt x="91" y="0"/>
                    <a:pt x="66" y="0"/>
                  </a:cubicBezTo>
                  <a:cubicBezTo>
                    <a:pt x="62" y="0"/>
                    <a:pt x="58" y="0"/>
                    <a:pt x="54" y="1"/>
                  </a:cubicBezTo>
                  <a:cubicBezTo>
                    <a:pt x="28" y="2"/>
                    <a:pt x="4" y="6"/>
                    <a:pt x="0" y="13"/>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89" name="Freeform 281"/>
            <p:cNvSpPr>
              <a:spLocks/>
            </p:cNvSpPr>
            <p:nvPr/>
          </p:nvSpPr>
          <p:spPr bwMode="auto">
            <a:xfrm>
              <a:off x="4783138" y="3200400"/>
              <a:ext cx="468312" cy="90488"/>
            </a:xfrm>
            <a:custGeom>
              <a:avLst/>
              <a:gdLst>
                <a:gd name="T0" fmla="*/ 2147483647 w 115"/>
                <a:gd name="T1" fmla="*/ 2147483647 h 19"/>
                <a:gd name="T2" fmla="*/ 2147483647 w 115"/>
                <a:gd name="T3" fmla="*/ 2147483647 h 19"/>
                <a:gd name="T4" fmla="*/ 2147483647 w 115"/>
                <a:gd name="T5" fmla="*/ 2147483647 h 19"/>
                <a:gd name="T6" fmla="*/ 2147483647 w 115"/>
                <a:gd name="T7" fmla="*/ 2147483647 h 19"/>
                <a:gd name="T8" fmla="*/ 2147483647 w 115"/>
                <a:gd name="T9" fmla="*/ 2147483647 h 19"/>
                <a:gd name="T10" fmla="*/ 2147483647 w 115"/>
                <a:gd name="T11" fmla="*/ 2147483647 h 19"/>
                <a:gd name="T12" fmla="*/ 2147483647 w 115"/>
                <a:gd name="T13" fmla="*/ 0 h 19"/>
                <a:gd name="T14" fmla="*/ 0 60000 65536"/>
                <a:gd name="T15" fmla="*/ 0 60000 65536"/>
                <a:gd name="T16" fmla="*/ 0 60000 65536"/>
                <a:gd name="T17" fmla="*/ 0 60000 65536"/>
                <a:gd name="T18" fmla="*/ 0 60000 65536"/>
                <a:gd name="T19" fmla="*/ 0 60000 65536"/>
                <a:gd name="T20" fmla="*/ 0 60000 65536"/>
                <a:gd name="T21" fmla="*/ 0 w 115"/>
                <a:gd name="T22" fmla="*/ 0 h 19"/>
                <a:gd name="T23" fmla="*/ 115 w 115"/>
                <a:gd name="T24" fmla="*/ 19 h 19"/>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5" h="19">
                  <a:moveTo>
                    <a:pt x="1" y="5"/>
                  </a:moveTo>
                  <a:cubicBezTo>
                    <a:pt x="1" y="10"/>
                    <a:pt x="1" y="10"/>
                    <a:pt x="1" y="10"/>
                  </a:cubicBezTo>
                  <a:cubicBezTo>
                    <a:pt x="0" y="14"/>
                    <a:pt x="15" y="19"/>
                    <a:pt x="46" y="19"/>
                  </a:cubicBezTo>
                  <a:cubicBezTo>
                    <a:pt x="50" y="19"/>
                    <a:pt x="54" y="19"/>
                    <a:pt x="58" y="19"/>
                  </a:cubicBezTo>
                  <a:cubicBezTo>
                    <a:pt x="87" y="18"/>
                    <a:pt x="113" y="13"/>
                    <a:pt x="115" y="5"/>
                  </a:cubicBezTo>
                  <a:cubicBezTo>
                    <a:pt x="115" y="5"/>
                    <a:pt x="115" y="5"/>
                    <a:pt x="115" y="5"/>
                  </a:cubicBezTo>
                  <a:cubicBezTo>
                    <a:pt x="115" y="0"/>
                    <a:pt x="115" y="0"/>
                    <a:pt x="115" y="0"/>
                  </a:cubicBezTo>
                </a:path>
              </a:pathLst>
            </a:custGeom>
            <a:noFill/>
            <a:ln w="63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0" name="Freeform 282"/>
            <p:cNvSpPr>
              <a:spLocks/>
            </p:cNvSpPr>
            <p:nvPr/>
          </p:nvSpPr>
          <p:spPr bwMode="auto">
            <a:xfrm>
              <a:off x="4973638" y="3192463"/>
              <a:ext cx="85725" cy="17462"/>
            </a:xfrm>
            <a:custGeom>
              <a:avLst/>
              <a:gdLst>
                <a:gd name="T0" fmla="*/ 0 w 21"/>
                <a:gd name="T1" fmla="*/ 2147483647 h 4"/>
                <a:gd name="T2" fmla="*/ 0 w 21"/>
                <a:gd name="T3" fmla="*/ 2147483647 h 4"/>
                <a:gd name="T4" fmla="*/ 2147483647 w 21"/>
                <a:gd name="T5" fmla="*/ 2147483647 h 4"/>
                <a:gd name="T6" fmla="*/ 2147483647 w 21"/>
                <a:gd name="T7" fmla="*/ 2147483647 h 4"/>
                <a:gd name="T8" fmla="*/ 2147483647 w 21"/>
                <a:gd name="T9" fmla="*/ 2147483647 h 4"/>
                <a:gd name="T10" fmla="*/ 2147483647 w 21"/>
                <a:gd name="T11" fmla="*/ 2147483647 h 4"/>
                <a:gd name="T12" fmla="*/ 2147483647 w 21"/>
                <a:gd name="T13" fmla="*/ 0 h 4"/>
                <a:gd name="T14" fmla="*/ 0 60000 65536"/>
                <a:gd name="T15" fmla="*/ 0 60000 65536"/>
                <a:gd name="T16" fmla="*/ 0 60000 65536"/>
                <a:gd name="T17" fmla="*/ 0 60000 65536"/>
                <a:gd name="T18" fmla="*/ 0 60000 65536"/>
                <a:gd name="T19" fmla="*/ 0 60000 65536"/>
                <a:gd name="T20" fmla="*/ 0 60000 65536"/>
                <a:gd name="T21" fmla="*/ 0 w 21"/>
                <a:gd name="T22" fmla="*/ 0 h 4"/>
                <a:gd name="T23" fmla="*/ 21 w 21"/>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1" h="4">
                  <a:moveTo>
                    <a:pt x="0" y="1"/>
                  </a:moveTo>
                  <a:cubicBezTo>
                    <a:pt x="0" y="3"/>
                    <a:pt x="0" y="3"/>
                    <a:pt x="0" y="3"/>
                  </a:cubicBezTo>
                  <a:cubicBezTo>
                    <a:pt x="0" y="3"/>
                    <a:pt x="3" y="4"/>
                    <a:pt x="9" y="4"/>
                  </a:cubicBezTo>
                  <a:cubicBezTo>
                    <a:pt x="9" y="4"/>
                    <a:pt x="10" y="4"/>
                    <a:pt x="11" y="4"/>
                  </a:cubicBezTo>
                  <a:cubicBezTo>
                    <a:pt x="16" y="4"/>
                    <a:pt x="21" y="3"/>
                    <a:pt x="21" y="2"/>
                  </a:cubicBezTo>
                  <a:cubicBezTo>
                    <a:pt x="21" y="2"/>
                    <a:pt x="21" y="2"/>
                    <a:pt x="21" y="2"/>
                  </a:cubicBezTo>
                  <a:cubicBezTo>
                    <a:pt x="21" y="0"/>
                    <a:pt x="21" y="0"/>
                    <a:pt x="21"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1" name="Freeform 283"/>
            <p:cNvSpPr>
              <a:spLocks/>
            </p:cNvSpPr>
            <p:nvPr/>
          </p:nvSpPr>
          <p:spPr bwMode="auto">
            <a:xfrm>
              <a:off x="4983163" y="3206750"/>
              <a:ext cx="73025" cy="17463"/>
            </a:xfrm>
            <a:custGeom>
              <a:avLst/>
              <a:gdLst>
                <a:gd name="T0" fmla="*/ 0 w 18"/>
                <a:gd name="T1" fmla="*/ 2147483647 h 4"/>
                <a:gd name="T2" fmla="*/ 0 w 18"/>
                <a:gd name="T3" fmla="*/ 2147483647 h 4"/>
                <a:gd name="T4" fmla="*/ 2147483647 w 18"/>
                <a:gd name="T5" fmla="*/ 2147483647 h 4"/>
                <a:gd name="T6" fmla="*/ 2147483647 w 18"/>
                <a:gd name="T7" fmla="*/ 2147483647 h 4"/>
                <a:gd name="T8" fmla="*/ 2147483647 w 18"/>
                <a:gd name="T9" fmla="*/ 2147483647 h 4"/>
                <a:gd name="T10" fmla="*/ 2147483647 w 18"/>
                <a:gd name="T11" fmla="*/ 2147483647 h 4"/>
                <a:gd name="T12" fmla="*/ 2147483647 w 18"/>
                <a:gd name="T13" fmla="*/ 0 h 4"/>
                <a:gd name="T14" fmla="*/ 0 60000 65536"/>
                <a:gd name="T15" fmla="*/ 0 60000 65536"/>
                <a:gd name="T16" fmla="*/ 0 60000 65536"/>
                <a:gd name="T17" fmla="*/ 0 60000 65536"/>
                <a:gd name="T18" fmla="*/ 0 60000 65536"/>
                <a:gd name="T19" fmla="*/ 0 60000 65536"/>
                <a:gd name="T20" fmla="*/ 0 60000 65536"/>
                <a:gd name="T21" fmla="*/ 0 w 18"/>
                <a:gd name="T22" fmla="*/ 0 h 4"/>
                <a:gd name="T23" fmla="*/ 18 w 18"/>
                <a:gd name="T24" fmla="*/ 4 h 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4">
                  <a:moveTo>
                    <a:pt x="0" y="1"/>
                  </a:moveTo>
                  <a:cubicBezTo>
                    <a:pt x="0" y="3"/>
                    <a:pt x="0" y="3"/>
                    <a:pt x="0" y="3"/>
                  </a:cubicBezTo>
                  <a:cubicBezTo>
                    <a:pt x="0" y="3"/>
                    <a:pt x="2" y="4"/>
                    <a:pt x="7" y="4"/>
                  </a:cubicBezTo>
                  <a:cubicBezTo>
                    <a:pt x="8" y="4"/>
                    <a:pt x="8" y="4"/>
                    <a:pt x="9" y="4"/>
                  </a:cubicBezTo>
                  <a:cubicBezTo>
                    <a:pt x="14" y="4"/>
                    <a:pt x="18" y="3"/>
                    <a:pt x="18" y="2"/>
                  </a:cubicBezTo>
                  <a:cubicBezTo>
                    <a:pt x="18" y="2"/>
                    <a:pt x="18" y="2"/>
                    <a:pt x="18" y="2"/>
                  </a:cubicBezTo>
                  <a:cubicBezTo>
                    <a:pt x="18" y="0"/>
                    <a:pt x="18" y="0"/>
                    <a:pt x="18" y="0"/>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2" name="Freeform 284"/>
            <p:cNvSpPr>
              <a:spLocks/>
            </p:cNvSpPr>
            <p:nvPr/>
          </p:nvSpPr>
          <p:spPr bwMode="auto">
            <a:xfrm>
              <a:off x="5214938" y="3200400"/>
              <a:ext cx="14287" cy="6350"/>
            </a:xfrm>
            <a:custGeom>
              <a:avLst/>
              <a:gdLst>
                <a:gd name="T0" fmla="*/ 2147483647 w 4"/>
                <a:gd name="T1" fmla="*/ 0 h 1"/>
                <a:gd name="T2" fmla="*/ 2147483647 w 4"/>
                <a:gd name="T3" fmla="*/ 0 h 1"/>
                <a:gd name="T4" fmla="*/ 2147483647 w 4"/>
                <a:gd name="T5" fmla="*/ 0 h 1"/>
                <a:gd name="T6" fmla="*/ 0 w 4"/>
                <a:gd name="T7" fmla="*/ 0 h 1"/>
                <a:gd name="T8" fmla="*/ 2147483647 w 4"/>
                <a:gd name="T9" fmla="*/ 2147483647 h 1"/>
                <a:gd name="T10" fmla="*/ 0 60000 65536"/>
                <a:gd name="T11" fmla="*/ 0 60000 65536"/>
                <a:gd name="T12" fmla="*/ 0 60000 65536"/>
                <a:gd name="T13" fmla="*/ 0 60000 65536"/>
                <a:gd name="T14" fmla="*/ 0 60000 65536"/>
                <a:gd name="T15" fmla="*/ 0 w 4"/>
                <a:gd name="T16" fmla="*/ 0 h 1"/>
                <a:gd name="T17" fmla="*/ 4 w 4"/>
                <a:gd name="T18" fmla="*/ 1 h 1"/>
              </a:gdLst>
              <a:ahLst/>
              <a:cxnLst>
                <a:cxn ang="T10">
                  <a:pos x="T0" y="T1"/>
                </a:cxn>
                <a:cxn ang="T11">
                  <a:pos x="T2" y="T3"/>
                </a:cxn>
                <a:cxn ang="T12">
                  <a:pos x="T4" y="T5"/>
                </a:cxn>
                <a:cxn ang="T13">
                  <a:pos x="T6" y="T7"/>
                </a:cxn>
                <a:cxn ang="T14">
                  <a:pos x="T8" y="T9"/>
                </a:cxn>
              </a:cxnLst>
              <a:rect l="T15" t="T16" r="T17" b="T18"/>
              <a:pathLst>
                <a:path w="4" h="1">
                  <a:moveTo>
                    <a:pt x="4" y="0"/>
                  </a:moveTo>
                  <a:cubicBezTo>
                    <a:pt x="3" y="0"/>
                    <a:pt x="3" y="0"/>
                    <a:pt x="3" y="0"/>
                  </a:cubicBezTo>
                  <a:cubicBezTo>
                    <a:pt x="3" y="0"/>
                    <a:pt x="3" y="0"/>
                    <a:pt x="3" y="0"/>
                  </a:cubicBezTo>
                  <a:cubicBezTo>
                    <a:pt x="1" y="0"/>
                    <a:pt x="0" y="0"/>
                    <a:pt x="0" y="0"/>
                  </a:cubicBezTo>
                  <a:cubicBezTo>
                    <a:pt x="0" y="0"/>
                    <a:pt x="0" y="0"/>
                    <a:pt x="1" y="1"/>
                  </a:cubicBezTo>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3" name="Freeform 285"/>
            <p:cNvSpPr>
              <a:spLocks/>
            </p:cNvSpPr>
            <p:nvPr/>
          </p:nvSpPr>
          <p:spPr bwMode="auto">
            <a:xfrm>
              <a:off x="4808538" y="3221038"/>
              <a:ext cx="11112" cy="3175"/>
            </a:xfrm>
            <a:custGeom>
              <a:avLst/>
              <a:gdLst>
                <a:gd name="T0" fmla="*/ 2147483647 w 3"/>
                <a:gd name="T1" fmla="*/ 0 h 1"/>
                <a:gd name="T2" fmla="*/ 2147483647 w 3"/>
                <a:gd name="T3" fmla="*/ 0 h 1"/>
                <a:gd name="T4" fmla="*/ 2147483647 w 3"/>
                <a:gd name="T5" fmla="*/ 0 h 1"/>
                <a:gd name="T6" fmla="*/ 2147483647 w 3"/>
                <a:gd name="T7" fmla="*/ 0 h 1"/>
                <a:gd name="T8" fmla="*/ 0 w 3"/>
                <a:gd name="T9" fmla="*/ 0 h 1"/>
                <a:gd name="T10" fmla="*/ 0 60000 65536"/>
                <a:gd name="T11" fmla="*/ 0 60000 65536"/>
                <a:gd name="T12" fmla="*/ 0 60000 65536"/>
                <a:gd name="T13" fmla="*/ 0 60000 65536"/>
                <a:gd name="T14" fmla="*/ 0 60000 65536"/>
                <a:gd name="T15" fmla="*/ 0 w 3"/>
                <a:gd name="T16" fmla="*/ 0 h 1"/>
                <a:gd name="T17" fmla="*/ 3 w 3"/>
                <a:gd name="T18" fmla="*/ 1 h 1"/>
              </a:gdLst>
              <a:ahLst/>
              <a:cxnLst>
                <a:cxn ang="T10">
                  <a:pos x="T0" y="T1"/>
                </a:cxn>
                <a:cxn ang="T11">
                  <a:pos x="T2" y="T3"/>
                </a:cxn>
                <a:cxn ang="T12">
                  <a:pos x="T4" y="T5"/>
                </a:cxn>
                <a:cxn ang="T13">
                  <a:pos x="T6" y="T7"/>
                </a:cxn>
                <a:cxn ang="T14">
                  <a:pos x="T8" y="T9"/>
                </a:cxn>
              </a:cxnLst>
              <a:rect l="T15" t="T16" r="T17" b="T18"/>
              <a:pathLst>
                <a:path w="3" h="1">
                  <a:moveTo>
                    <a:pt x="2" y="0"/>
                  </a:moveTo>
                  <a:cubicBezTo>
                    <a:pt x="3" y="0"/>
                    <a:pt x="3" y="0"/>
                    <a:pt x="3" y="0"/>
                  </a:cubicBezTo>
                  <a:cubicBezTo>
                    <a:pt x="3" y="0"/>
                    <a:pt x="3" y="0"/>
                    <a:pt x="1" y="0"/>
                  </a:cubicBezTo>
                  <a:cubicBezTo>
                    <a:pt x="1" y="0"/>
                    <a:pt x="1" y="0"/>
                    <a:pt x="1" y="0"/>
                  </a:cubicBezTo>
                  <a:cubicBezTo>
                    <a:pt x="1" y="0"/>
                    <a:pt x="0" y="0"/>
                    <a:pt x="0" y="0"/>
                  </a:cubicBezTo>
                </a:path>
              </a:pathLst>
            </a:custGeom>
            <a:noFill/>
            <a:ln w="0"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4" name="Freeform 286"/>
            <p:cNvSpPr>
              <a:spLocks/>
            </p:cNvSpPr>
            <p:nvPr/>
          </p:nvSpPr>
          <p:spPr bwMode="auto">
            <a:xfrm>
              <a:off x="4845050" y="3167063"/>
              <a:ext cx="347663" cy="68262"/>
            </a:xfrm>
            <a:custGeom>
              <a:avLst/>
              <a:gdLst>
                <a:gd name="T0" fmla="*/ 2147483647 w 86"/>
                <a:gd name="T1" fmla="*/ 2147483647 h 14"/>
                <a:gd name="T2" fmla="*/ 2147483647 w 86"/>
                <a:gd name="T3" fmla="*/ 2147483647 h 14"/>
                <a:gd name="T4" fmla="*/ 2147483647 w 86"/>
                <a:gd name="T5" fmla="*/ 0 h 14"/>
                <a:gd name="T6" fmla="*/ 2147483647 w 86"/>
                <a:gd name="T7" fmla="*/ 0 h 14"/>
                <a:gd name="T8" fmla="*/ 2147483647 w 86"/>
                <a:gd name="T9" fmla="*/ 2147483647 h 14"/>
                <a:gd name="T10" fmla="*/ 2147483647 w 86"/>
                <a:gd name="T11" fmla="*/ 2147483647 h 14"/>
                <a:gd name="T12" fmla="*/ 0 60000 65536"/>
                <a:gd name="T13" fmla="*/ 0 60000 65536"/>
                <a:gd name="T14" fmla="*/ 0 60000 65536"/>
                <a:gd name="T15" fmla="*/ 0 60000 65536"/>
                <a:gd name="T16" fmla="*/ 0 60000 65536"/>
                <a:gd name="T17" fmla="*/ 0 60000 65536"/>
                <a:gd name="T18" fmla="*/ 0 w 86"/>
                <a:gd name="T19" fmla="*/ 0 h 14"/>
                <a:gd name="T20" fmla="*/ 86 w 86"/>
                <a:gd name="T21" fmla="*/ 14 h 14"/>
              </a:gdLst>
              <a:ahLst/>
              <a:cxnLst>
                <a:cxn ang="T12">
                  <a:pos x="T0" y="T1"/>
                </a:cxn>
                <a:cxn ang="T13">
                  <a:pos x="T2" y="T3"/>
                </a:cxn>
                <a:cxn ang="T14">
                  <a:pos x="T4" y="T5"/>
                </a:cxn>
                <a:cxn ang="T15">
                  <a:pos x="T6" y="T7"/>
                </a:cxn>
                <a:cxn ang="T16">
                  <a:pos x="T8" y="T9"/>
                </a:cxn>
                <a:cxn ang="T17">
                  <a:pos x="T10" y="T11"/>
                </a:cxn>
              </a:cxnLst>
              <a:rect l="T18" t="T19" r="T20" b="T21"/>
              <a:pathLst>
                <a:path w="86" h="14">
                  <a:moveTo>
                    <a:pt x="80" y="11"/>
                  </a:moveTo>
                  <a:cubicBezTo>
                    <a:pt x="82" y="10"/>
                    <a:pt x="84" y="9"/>
                    <a:pt x="85" y="7"/>
                  </a:cubicBezTo>
                  <a:cubicBezTo>
                    <a:pt x="86" y="4"/>
                    <a:pt x="75" y="0"/>
                    <a:pt x="52" y="0"/>
                  </a:cubicBezTo>
                  <a:cubicBezTo>
                    <a:pt x="49" y="0"/>
                    <a:pt x="46" y="0"/>
                    <a:pt x="43" y="0"/>
                  </a:cubicBezTo>
                  <a:cubicBezTo>
                    <a:pt x="21" y="1"/>
                    <a:pt x="3" y="5"/>
                    <a:pt x="1" y="10"/>
                  </a:cubicBezTo>
                  <a:cubicBezTo>
                    <a:pt x="0" y="11"/>
                    <a:pt x="2" y="13"/>
                    <a:pt x="5" y="14"/>
                  </a:cubicBez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5" name="Line 287"/>
            <p:cNvSpPr>
              <a:spLocks noChangeShapeType="1"/>
            </p:cNvSpPr>
            <p:nvPr/>
          </p:nvSpPr>
          <p:spPr bwMode="auto">
            <a:xfrm flipH="1">
              <a:off x="4973638" y="3279775"/>
              <a:ext cx="9525" cy="3175"/>
            </a:xfrm>
            <a:prstGeom prst="line">
              <a:avLst/>
            </a:prstGeom>
            <a:noFill/>
            <a:ln w="3175"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796" name="Freeform 288"/>
            <p:cNvSpPr>
              <a:spLocks/>
            </p:cNvSpPr>
            <p:nvPr/>
          </p:nvSpPr>
          <p:spPr bwMode="auto">
            <a:xfrm>
              <a:off x="4959350" y="3263900"/>
              <a:ext cx="14288" cy="15875"/>
            </a:xfrm>
            <a:custGeom>
              <a:avLst/>
              <a:gdLst>
                <a:gd name="T0" fmla="*/ 0 w 8"/>
                <a:gd name="T1" fmla="*/ 0 h 8"/>
                <a:gd name="T2" fmla="*/ 0 w 8"/>
                <a:gd name="T3" fmla="*/ 2147483647 h 8"/>
                <a:gd name="T4" fmla="*/ 2147483647 w 8"/>
                <a:gd name="T5" fmla="*/ 2147483647 h 8"/>
                <a:gd name="T6" fmla="*/ 2147483647 w 8"/>
                <a:gd name="T7" fmla="*/ 2147483647 h 8"/>
                <a:gd name="T8" fmla="*/ 0 60000 65536"/>
                <a:gd name="T9" fmla="*/ 0 60000 65536"/>
                <a:gd name="T10" fmla="*/ 0 60000 65536"/>
                <a:gd name="T11" fmla="*/ 0 60000 65536"/>
                <a:gd name="T12" fmla="*/ 0 w 8"/>
                <a:gd name="T13" fmla="*/ 0 h 8"/>
                <a:gd name="T14" fmla="*/ 8 w 8"/>
                <a:gd name="T15" fmla="*/ 8 h 8"/>
              </a:gdLst>
              <a:ahLst/>
              <a:cxnLst>
                <a:cxn ang="T8">
                  <a:pos x="T0" y="T1"/>
                </a:cxn>
                <a:cxn ang="T9">
                  <a:pos x="T2" y="T3"/>
                </a:cxn>
                <a:cxn ang="T10">
                  <a:pos x="T4" y="T5"/>
                </a:cxn>
                <a:cxn ang="T11">
                  <a:pos x="T6" y="T7"/>
                </a:cxn>
              </a:cxnLst>
              <a:rect l="T12" t="T13" r="T14" b="T15"/>
              <a:pathLst>
                <a:path w="8" h="8">
                  <a:moveTo>
                    <a:pt x="0" y="0"/>
                  </a:moveTo>
                  <a:lnTo>
                    <a:pt x="0" y="8"/>
                  </a:lnTo>
                  <a:lnTo>
                    <a:pt x="2" y="8"/>
                  </a:lnTo>
                  <a:lnTo>
                    <a:pt x="8" y="8"/>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7" name="Freeform 289"/>
            <p:cNvSpPr>
              <a:spLocks/>
            </p:cNvSpPr>
            <p:nvPr/>
          </p:nvSpPr>
          <p:spPr bwMode="auto">
            <a:xfrm>
              <a:off x="4959350" y="3263900"/>
              <a:ext cx="12700" cy="22225"/>
            </a:xfrm>
            <a:custGeom>
              <a:avLst/>
              <a:gdLst>
                <a:gd name="T0" fmla="*/ 2147483647 w 6"/>
                <a:gd name="T1" fmla="*/ 0 h 10"/>
                <a:gd name="T2" fmla="*/ 0 w 6"/>
                <a:gd name="T3" fmla="*/ 0 h 10"/>
                <a:gd name="T4" fmla="*/ 0 w 6"/>
                <a:gd name="T5" fmla="*/ 0 h 10"/>
                <a:gd name="T6" fmla="*/ 0 w 6"/>
                <a:gd name="T7" fmla="*/ 2147483647 h 10"/>
                <a:gd name="T8" fmla="*/ 0 w 6"/>
                <a:gd name="T9" fmla="*/ 2147483647 h 10"/>
                <a:gd name="T10" fmla="*/ 2147483647 w 6"/>
                <a:gd name="T11" fmla="*/ 2147483647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6" y="0"/>
                  </a:moveTo>
                  <a:lnTo>
                    <a:pt x="0" y="0"/>
                  </a:lnTo>
                  <a:lnTo>
                    <a:pt x="0" y="8"/>
                  </a:lnTo>
                  <a:lnTo>
                    <a:pt x="0" y="10"/>
                  </a:lnTo>
                  <a:lnTo>
                    <a:pt x="6" y="1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8" name="Freeform 290"/>
            <p:cNvSpPr>
              <a:spLocks/>
            </p:cNvSpPr>
            <p:nvPr/>
          </p:nvSpPr>
          <p:spPr bwMode="auto">
            <a:xfrm>
              <a:off x="4972050" y="3263900"/>
              <a:ext cx="11113" cy="22225"/>
            </a:xfrm>
            <a:custGeom>
              <a:avLst/>
              <a:gdLst>
                <a:gd name="T0" fmla="*/ 0 w 6"/>
                <a:gd name="T1" fmla="*/ 0 h 10"/>
                <a:gd name="T2" fmla="*/ 2147483647 w 6"/>
                <a:gd name="T3" fmla="*/ 0 h 10"/>
                <a:gd name="T4" fmla="*/ 2147483647 w 6"/>
                <a:gd name="T5" fmla="*/ 0 h 10"/>
                <a:gd name="T6" fmla="*/ 2147483647 w 6"/>
                <a:gd name="T7" fmla="*/ 2147483647 h 10"/>
                <a:gd name="T8" fmla="*/ 2147483647 w 6"/>
                <a:gd name="T9" fmla="*/ 2147483647 h 10"/>
                <a:gd name="T10" fmla="*/ 0 w 6"/>
                <a:gd name="T11" fmla="*/ 2147483647 h 10"/>
                <a:gd name="T12" fmla="*/ 0 60000 65536"/>
                <a:gd name="T13" fmla="*/ 0 60000 65536"/>
                <a:gd name="T14" fmla="*/ 0 60000 65536"/>
                <a:gd name="T15" fmla="*/ 0 60000 65536"/>
                <a:gd name="T16" fmla="*/ 0 60000 65536"/>
                <a:gd name="T17" fmla="*/ 0 60000 65536"/>
                <a:gd name="T18" fmla="*/ 0 w 6"/>
                <a:gd name="T19" fmla="*/ 0 h 10"/>
                <a:gd name="T20" fmla="*/ 6 w 6"/>
                <a:gd name="T21" fmla="*/ 10 h 10"/>
              </a:gdLst>
              <a:ahLst/>
              <a:cxnLst>
                <a:cxn ang="T12">
                  <a:pos x="T0" y="T1"/>
                </a:cxn>
                <a:cxn ang="T13">
                  <a:pos x="T2" y="T3"/>
                </a:cxn>
                <a:cxn ang="T14">
                  <a:pos x="T4" y="T5"/>
                </a:cxn>
                <a:cxn ang="T15">
                  <a:pos x="T6" y="T7"/>
                </a:cxn>
                <a:cxn ang="T16">
                  <a:pos x="T8" y="T9"/>
                </a:cxn>
                <a:cxn ang="T17">
                  <a:pos x="T10" y="T11"/>
                </a:cxn>
              </a:cxnLst>
              <a:rect l="T18" t="T19" r="T20" b="T21"/>
              <a:pathLst>
                <a:path w="6" h="10">
                  <a:moveTo>
                    <a:pt x="0" y="0"/>
                  </a:moveTo>
                  <a:lnTo>
                    <a:pt x="6" y="0"/>
                  </a:lnTo>
                  <a:lnTo>
                    <a:pt x="6" y="8"/>
                  </a:lnTo>
                  <a:lnTo>
                    <a:pt x="6" y="10"/>
                  </a:lnTo>
                  <a:lnTo>
                    <a:pt x="0" y="10"/>
                  </a:lnTo>
                </a:path>
              </a:pathLst>
            </a:custGeom>
            <a:noFill/>
            <a:ln w="3175" cap="rnd">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799" name="Freeform 291"/>
            <p:cNvSpPr>
              <a:spLocks/>
            </p:cNvSpPr>
            <p:nvPr/>
          </p:nvSpPr>
          <p:spPr bwMode="auto">
            <a:xfrm>
              <a:off x="5178425" y="4678363"/>
              <a:ext cx="44450" cy="119062"/>
            </a:xfrm>
            <a:custGeom>
              <a:avLst/>
              <a:gdLst>
                <a:gd name="T0" fmla="*/ 0 w 11"/>
                <a:gd name="T1" fmla="*/ 0 h 25"/>
                <a:gd name="T2" fmla="*/ 0 w 11"/>
                <a:gd name="T3" fmla="*/ 2147483647 h 25"/>
                <a:gd name="T4" fmla="*/ 2147483647 w 11"/>
                <a:gd name="T5" fmla="*/ 2147483647 h 25"/>
                <a:gd name="T6" fmla="*/ 2147483647 w 11"/>
                <a:gd name="T7" fmla="*/ 2147483647 h 25"/>
                <a:gd name="T8" fmla="*/ 0 60000 65536"/>
                <a:gd name="T9" fmla="*/ 0 60000 65536"/>
                <a:gd name="T10" fmla="*/ 0 60000 65536"/>
                <a:gd name="T11" fmla="*/ 0 60000 65536"/>
                <a:gd name="T12" fmla="*/ 0 w 11"/>
                <a:gd name="T13" fmla="*/ 0 h 25"/>
                <a:gd name="T14" fmla="*/ 11 w 11"/>
                <a:gd name="T15" fmla="*/ 25 h 25"/>
              </a:gdLst>
              <a:ahLst/>
              <a:cxnLst>
                <a:cxn ang="T8">
                  <a:pos x="T0" y="T1"/>
                </a:cxn>
                <a:cxn ang="T9">
                  <a:pos x="T2" y="T3"/>
                </a:cxn>
                <a:cxn ang="T10">
                  <a:pos x="T4" y="T5"/>
                </a:cxn>
                <a:cxn ang="T11">
                  <a:pos x="T6" y="T7"/>
                </a:cxn>
              </a:cxnLst>
              <a:rect l="T12" t="T13" r="T14" b="T15"/>
              <a:pathLst>
                <a:path w="11" h="25">
                  <a:moveTo>
                    <a:pt x="0" y="0"/>
                  </a:moveTo>
                  <a:cubicBezTo>
                    <a:pt x="0" y="9"/>
                    <a:pt x="0" y="9"/>
                    <a:pt x="0" y="9"/>
                  </a:cubicBezTo>
                  <a:cubicBezTo>
                    <a:pt x="0" y="19"/>
                    <a:pt x="2" y="25"/>
                    <a:pt x="8" y="25"/>
                  </a:cubicBezTo>
                  <a:cubicBezTo>
                    <a:pt x="11" y="25"/>
                    <a:pt x="11" y="25"/>
                    <a:pt x="11" y="25"/>
                  </a:cubicBezTo>
                </a:path>
              </a:pathLst>
            </a:custGeom>
            <a:noFill/>
            <a:ln w="9525"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00" name="Line 292"/>
            <p:cNvSpPr>
              <a:spLocks noChangeShapeType="1"/>
            </p:cNvSpPr>
            <p:nvPr/>
          </p:nvSpPr>
          <p:spPr bwMode="auto">
            <a:xfrm>
              <a:off x="5178425" y="4505325"/>
              <a:ext cx="0" cy="17463"/>
            </a:xfrm>
            <a:prstGeom prst="line">
              <a:avLst/>
            </a:prstGeom>
            <a:noFill/>
            <a:ln w="1270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01" name="Line 293"/>
            <p:cNvSpPr>
              <a:spLocks noChangeShapeType="1"/>
            </p:cNvSpPr>
            <p:nvPr/>
          </p:nvSpPr>
          <p:spPr bwMode="auto">
            <a:xfrm>
              <a:off x="5178425" y="4522788"/>
              <a:ext cx="0" cy="269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02" name="Freeform 294"/>
            <p:cNvSpPr>
              <a:spLocks/>
            </p:cNvSpPr>
            <p:nvPr/>
          </p:nvSpPr>
          <p:spPr bwMode="auto">
            <a:xfrm>
              <a:off x="5118100" y="3867150"/>
              <a:ext cx="115888" cy="184150"/>
            </a:xfrm>
            <a:custGeom>
              <a:avLst/>
              <a:gdLst>
                <a:gd name="T0" fmla="*/ 0 w 29"/>
                <a:gd name="T1" fmla="*/ 2147483647 h 39"/>
                <a:gd name="T2" fmla="*/ 0 w 29"/>
                <a:gd name="T3" fmla="*/ 2147483647 h 39"/>
                <a:gd name="T4" fmla="*/ 2147483647 w 29"/>
                <a:gd name="T5" fmla="*/ 2147483647 h 39"/>
                <a:gd name="T6" fmla="*/ 2147483647 w 29"/>
                <a:gd name="T7" fmla="*/ 2147483647 h 39"/>
                <a:gd name="T8" fmla="*/ 2147483647 w 29"/>
                <a:gd name="T9" fmla="*/ 2147483647 h 39"/>
                <a:gd name="T10" fmla="*/ 2147483647 w 29"/>
                <a:gd name="T11" fmla="*/ 2147483647 h 39"/>
                <a:gd name="T12" fmla="*/ 2147483647 w 29"/>
                <a:gd name="T13" fmla="*/ 2147483647 h 39"/>
                <a:gd name="T14" fmla="*/ 2147483647 w 29"/>
                <a:gd name="T15" fmla="*/ 0 h 39"/>
                <a:gd name="T16" fmla="*/ 2147483647 w 29"/>
                <a:gd name="T17" fmla="*/ 0 h 39"/>
                <a:gd name="T18" fmla="*/ 0 w 29"/>
                <a:gd name="T19" fmla="*/ 2147483647 h 39"/>
                <a:gd name="T20" fmla="*/ 0 w 29"/>
                <a:gd name="T21" fmla="*/ 2147483647 h 3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39"/>
                <a:gd name="T35" fmla="*/ 29 w 29"/>
                <a:gd name="T36" fmla="*/ 39 h 39"/>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39">
                  <a:moveTo>
                    <a:pt x="0" y="3"/>
                  </a:moveTo>
                  <a:cubicBezTo>
                    <a:pt x="0" y="37"/>
                    <a:pt x="0" y="37"/>
                    <a:pt x="0" y="37"/>
                  </a:cubicBezTo>
                  <a:cubicBezTo>
                    <a:pt x="0" y="38"/>
                    <a:pt x="4" y="39"/>
                    <a:pt x="11" y="39"/>
                  </a:cubicBezTo>
                  <a:cubicBezTo>
                    <a:pt x="12" y="39"/>
                    <a:pt x="14" y="39"/>
                    <a:pt x="14" y="39"/>
                  </a:cubicBezTo>
                  <a:cubicBezTo>
                    <a:pt x="22" y="39"/>
                    <a:pt x="28" y="37"/>
                    <a:pt x="29" y="36"/>
                  </a:cubicBezTo>
                  <a:cubicBezTo>
                    <a:pt x="29" y="35"/>
                    <a:pt x="29" y="35"/>
                    <a:pt x="29" y="35"/>
                  </a:cubicBezTo>
                  <a:cubicBezTo>
                    <a:pt x="29" y="2"/>
                    <a:pt x="29" y="2"/>
                    <a:pt x="29" y="2"/>
                  </a:cubicBezTo>
                  <a:cubicBezTo>
                    <a:pt x="29" y="1"/>
                    <a:pt x="25" y="0"/>
                    <a:pt x="18" y="0"/>
                  </a:cubicBezTo>
                  <a:cubicBezTo>
                    <a:pt x="17" y="0"/>
                    <a:pt x="16" y="0"/>
                    <a:pt x="15" y="0"/>
                  </a:cubicBezTo>
                  <a:cubicBezTo>
                    <a:pt x="7" y="0"/>
                    <a:pt x="1" y="1"/>
                    <a:pt x="0" y="3"/>
                  </a:cubicBezTo>
                  <a:cubicBezTo>
                    <a:pt x="0" y="3"/>
                    <a:pt x="0" y="3"/>
                    <a:pt x="0" y="3"/>
                  </a:cubicBezTo>
                  <a:close/>
                </a:path>
              </a:pathLst>
            </a:custGeom>
            <a:solidFill>
              <a:srgbClr val="BC80BD"/>
            </a:solidFill>
            <a:ln w="6350" cap="rnd">
              <a:solidFill>
                <a:srgbClr val="000000"/>
              </a:solidFill>
              <a:prstDash val="solid"/>
              <a:round/>
              <a:headEnd/>
              <a:tailEnd/>
            </a:ln>
          </p:spPr>
          <p:txBody>
            <a:bodyPr/>
            <a:lstStyle/>
            <a:p>
              <a:endParaRPr lang="ja-JP" altLang="en-US"/>
            </a:p>
          </p:txBody>
        </p:sp>
        <p:sp>
          <p:nvSpPr>
            <p:cNvPr id="30803" name="Freeform 295"/>
            <p:cNvSpPr>
              <a:spLocks/>
            </p:cNvSpPr>
            <p:nvPr/>
          </p:nvSpPr>
          <p:spPr bwMode="auto">
            <a:xfrm>
              <a:off x="5118100" y="3867150"/>
              <a:ext cx="115888" cy="28575"/>
            </a:xfrm>
            <a:custGeom>
              <a:avLst/>
              <a:gdLst>
                <a:gd name="T0" fmla="*/ 2147483647 w 29"/>
                <a:gd name="T1" fmla="*/ 0 h 6"/>
                <a:gd name="T2" fmla="*/ 0 w 29"/>
                <a:gd name="T3" fmla="*/ 2147483647 h 6"/>
                <a:gd name="T4" fmla="*/ 2147483647 w 29"/>
                <a:gd name="T5" fmla="*/ 2147483647 h 6"/>
                <a:gd name="T6" fmla="*/ 2147483647 w 29"/>
                <a:gd name="T7" fmla="*/ 2147483647 h 6"/>
                <a:gd name="T8" fmla="*/ 2147483647 w 29"/>
                <a:gd name="T9" fmla="*/ 2147483647 h 6"/>
                <a:gd name="T10" fmla="*/ 2147483647 w 29"/>
                <a:gd name="T11" fmla="*/ 0 h 6"/>
                <a:gd name="T12" fmla="*/ 2147483647 w 29"/>
                <a:gd name="T13" fmla="*/ 0 h 6"/>
                <a:gd name="T14" fmla="*/ 0 60000 65536"/>
                <a:gd name="T15" fmla="*/ 0 60000 65536"/>
                <a:gd name="T16" fmla="*/ 0 60000 65536"/>
                <a:gd name="T17" fmla="*/ 0 60000 65536"/>
                <a:gd name="T18" fmla="*/ 0 60000 65536"/>
                <a:gd name="T19" fmla="*/ 0 60000 65536"/>
                <a:gd name="T20" fmla="*/ 0 60000 65536"/>
                <a:gd name="T21" fmla="*/ 0 w 29"/>
                <a:gd name="T22" fmla="*/ 0 h 6"/>
                <a:gd name="T23" fmla="*/ 29 w 2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6">
                  <a:moveTo>
                    <a:pt x="15" y="0"/>
                  </a:moveTo>
                  <a:cubicBezTo>
                    <a:pt x="7" y="0"/>
                    <a:pt x="1" y="1"/>
                    <a:pt x="0" y="3"/>
                  </a:cubicBezTo>
                  <a:cubicBezTo>
                    <a:pt x="0" y="4"/>
                    <a:pt x="3" y="6"/>
                    <a:pt x="11" y="6"/>
                  </a:cubicBezTo>
                  <a:cubicBezTo>
                    <a:pt x="12" y="6"/>
                    <a:pt x="14" y="6"/>
                    <a:pt x="14" y="6"/>
                  </a:cubicBezTo>
                  <a:cubicBezTo>
                    <a:pt x="22" y="6"/>
                    <a:pt x="28" y="4"/>
                    <a:pt x="29" y="2"/>
                  </a:cubicBezTo>
                  <a:cubicBezTo>
                    <a:pt x="29" y="1"/>
                    <a:pt x="26" y="0"/>
                    <a:pt x="18" y="0"/>
                  </a:cubicBezTo>
                  <a:cubicBezTo>
                    <a:pt x="17" y="0"/>
                    <a:pt x="16" y="0"/>
                    <a:pt x="15" y="0"/>
                  </a:cubicBezTo>
                  <a:close/>
                </a:path>
              </a:pathLst>
            </a:custGeom>
            <a:solidFill>
              <a:srgbClr val="BC80BD"/>
            </a:solidFill>
            <a:ln w="6350" cap="rnd">
              <a:solidFill>
                <a:srgbClr val="000000"/>
              </a:solidFill>
              <a:prstDash val="solid"/>
              <a:round/>
              <a:headEnd/>
              <a:tailEnd/>
            </a:ln>
          </p:spPr>
          <p:txBody>
            <a:bodyPr/>
            <a:lstStyle/>
            <a:p>
              <a:endParaRPr lang="ja-JP" altLang="en-US"/>
            </a:p>
          </p:txBody>
        </p:sp>
        <p:sp>
          <p:nvSpPr>
            <p:cNvPr id="30804" name="Freeform 296"/>
            <p:cNvSpPr>
              <a:spLocks/>
            </p:cNvSpPr>
            <p:nvPr/>
          </p:nvSpPr>
          <p:spPr bwMode="auto">
            <a:xfrm>
              <a:off x="5118100" y="4141788"/>
              <a:ext cx="115888" cy="115887"/>
            </a:xfrm>
            <a:custGeom>
              <a:avLst/>
              <a:gdLst>
                <a:gd name="T0" fmla="*/ 0 w 29"/>
                <a:gd name="T1" fmla="*/ 2147483647 h 25"/>
                <a:gd name="T2" fmla="*/ 0 w 29"/>
                <a:gd name="T3" fmla="*/ 2147483647 h 25"/>
                <a:gd name="T4" fmla="*/ 2147483647 w 29"/>
                <a:gd name="T5" fmla="*/ 2147483647 h 25"/>
                <a:gd name="T6" fmla="*/ 2147483647 w 29"/>
                <a:gd name="T7" fmla="*/ 2147483647 h 25"/>
                <a:gd name="T8" fmla="*/ 2147483647 w 29"/>
                <a:gd name="T9" fmla="*/ 2147483647 h 25"/>
                <a:gd name="T10" fmla="*/ 2147483647 w 29"/>
                <a:gd name="T11" fmla="*/ 2147483647 h 25"/>
                <a:gd name="T12" fmla="*/ 2147483647 w 29"/>
                <a:gd name="T13" fmla="*/ 2147483647 h 25"/>
                <a:gd name="T14" fmla="*/ 2147483647 w 29"/>
                <a:gd name="T15" fmla="*/ 0 h 25"/>
                <a:gd name="T16" fmla="*/ 2147483647 w 29"/>
                <a:gd name="T17" fmla="*/ 0 h 25"/>
                <a:gd name="T18" fmla="*/ 0 w 29"/>
                <a:gd name="T19" fmla="*/ 2147483647 h 25"/>
                <a:gd name="T20" fmla="*/ 0 w 29"/>
                <a:gd name="T21" fmla="*/ 2147483647 h 25"/>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9"/>
                <a:gd name="T34" fmla="*/ 0 h 25"/>
                <a:gd name="T35" fmla="*/ 29 w 29"/>
                <a:gd name="T36" fmla="*/ 25 h 25"/>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9" h="25">
                  <a:moveTo>
                    <a:pt x="0" y="4"/>
                  </a:moveTo>
                  <a:cubicBezTo>
                    <a:pt x="0" y="22"/>
                    <a:pt x="0" y="22"/>
                    <a:pt x="0" y="22"/>
                  </a:cubicBezTo>
                  <a:cubicBezTo>
                    <a:pt x="0" y="24"/>
                    <a:pt x="4" y="25"/>
                    <a:pt x="11" y="25"/>
                  </a:cubicBezTo>
                  <a:cubicBezTo>
                    <a:pt x="12" y="25"/>
                    <a:pt x="14" y="25"/>
                    <a:pt x="14" y="25"/>
                  </a:cubicBezTo>
                  <a:cubicBezTo>
                    <a:pt x="22" y="24"/>
                    <a:pt x="28" y="23"/>
                    <a:pt x="29" y="21"/>
                  </a:cubicBezTo>
                  <a:cubicBezTo>
                    <a:pt x="29" y="21"/>
                    <a:pt x="29" y="21"/>
                    <a:pt x="29" y="21"/>
                  </a:cubicBezTo>
                  <a:cubicBezTo>
                    <a:pt x="29" y="2"/>
                    <a:pt x="29" y="2"/>
                    <a:pt x="29" y="2"/>
                  </a:cubicBezTo>
                  <a:cubicBezTo>
                    <a:pt x="29" y="1"/>
                    <a:pt x="25" y="0"/>
                    <a:pt x="18" y="0"/>
                  </a:cubicBezTo>
                  <a:cubicBezTo>
                    <a:pt x="17" y="0"/>
                    <a:pt x="16" y="0"/>
                    <a:pt x="15" y="0"/>
                  </a:cubicBezTo>
                  <a:cubicBezTo>
                    <a:pt x="7" y="0"/>
                    <a:pt x="1" y="2"/>
                    <a:pt x="0" y="4"/>
                  </a:cubicBezTo>
                  <a:cubicBezTo>
                    <a:pt x="0" y="4"/>
                    <a:pt x="0" y="4"/>
                    <a:pt x="0" y="4"/>
                  </a:cubicBezTo>
                  <a:close/>
                </a:path>
              </a:pathLst>
            </a:custGeom>
            <a:solidFill>
              <a:srgbClr val="BC80BD"/>
            </a:solidFill>
            <a:ln w="6350" cap="rnd">
              <a:solidFill>
                <a:srgbClr val="000000"/>
              </a:solidFill>
              <a:prstDash val="solid"/>
              <a:round/>
              <a:headEnd/>
              <a:tailEnd/>
            </a:ln>
          </p:spPr>
          <p:txBody>
            <a:bodyPr/>
            <a:lstStyle/>
            <a:p>
              <a:endParaRPr lang="ja-JP" altLang="en-US"/>
            </a:p>
          </p:txBody>
        </p:sp>
        <p:sp>
          <p:nvSpPr>
            <p:cNvPr id="30805" name="Freeform 297"/>
            <p:cNvSpPr>
              <a:spLocks/>
            </p:cNvSpPr>
            <p:nvPr/>
          </p:nvSpPr>
          <p:spPr bwMode="auto">
            <a:xfrm>
              <a:off x="5118100" y="4141788"/>
              <a:ext cx="115888" cy="28575"/>
            </a:xfrm>
            <a:custGeom>
              <a:avLst/>
              <a:gdLst>
                <a:gd name="T0" fmla="*/ 2147483647 w 29"/>
                <a:gd name="T1" fmla="*/ 0 h 6"/>
                <a:gd name="T2" fmla="*/ 0 w 29"/>
                <a:gd name="T3" fmla="*/ 2147483647 h 6"/>
                <a:gd name="T4" fmla="*/ 2147483647 w 29"/>
                <a:gd name="T5" fmla="*/ 2147483647 h 6"/>
                <a:gd name="T6" fmla="*/ 2147483647 w 29"/>
                <a:gd name="T7" fmla="*/ 2147483647 h 6"/>
                <a:gd name="T8" fmla="*/ 2147483647 w 29"/>
                <a:gd name="T9" fmla="*/ 2147483647 h 6"/>
                <a:gd name="T10" fmla="*/ 2147483647 w 29"/>
                <a:gd name="T11" fmla="*/ 0 h 6"/>
                <a:gd name="T12" fmla="*/ 2147483647 w 29"/>
                <a:gd name="T13" fmla="*/ 0 h 6"/>
                <a:gd name="T14" fmla="*/ 0 60000 65536"/>
                <a:gd name="T15" fmla="*/ 0 60000 65536"/>
                <a:gd name="T16" fmla="*/ 0 60000 65536"/>
                <a:gd name="T17" fmla="*/ 0 60000 65536"/>
                <a:gd name="T18" fmla="*/ 0 60000 65536"/>
                <a:gd name="T19" fmla="*/ 0 60000 65536"/>
                <a:gd name="T20" fmla="*/ 0 60000 65536"/>
                <a:gd name="T21" fmla="*/ 0 w 29"/>
                <a:gd name="T22" fmla="*/ 0 h 6"/>
                <a:gd name="T23" fmla="*/ 29 w 29"/>
                <a:gd name="T24" fmla="*/ 6 h 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9" h="6">
                  <a:moveTo>
                    <a:pt x="15" y="0"/>
                  </a:moveTo>
                  <a:cubicBezTo>
                    <a:pt x="7" y="0"/>
                    <a:pt x="1" y="2"/>
                    <a:pt x="0" y="4"/>
                  </a:cubicBezTo>
                  <a:cubicBezTo>
                    <a:pt x="0" y="5"/>
                    <a:pt x="3" y="6"/>
                    <a:pt x="11" y="6"/>
                  </a:cubicBezTo>
                  <a:cubicBezTo>
                    <a:pt x="12" y="6"/>
                    <a:pt x="14" y="6"/>
                    <a:pt x="14" y="6"/>
                  </a:cubicBezTo>
                  <a:cubicBezTo>
                    <a:pt x="22" y="6"/>
                    <a:pt x="28" y="4"/>
                    <a:pt x="29" y="3"/>
                  </a:cubicBezTo>
                  <a:cubicBezTo>
                    <a:pt x="29" y="1"/>
                    <a:pt x="26" y="0"/>
                    <a:pt x="18" y="0"/>
                  </a:cubicBezTo>
                  <a:cubicBezTo>
                    <a:pt x="17" y="0"/>
                    <a:pt x="16" y="0"/>
                    <a:pt x="15" y="0"/>
                  </a:cubicBezTo>
                  <a:close/>
                </a:path>
              </a:pathLst>
            </a:custGeom>
            <a:solidFill>
              <a:srgbClr val="BC80BD"/>
            </a:solidFill>
            <a:ln w="6350" cap="rnd">
              <a:solidFill>
                <a:srgbClr val="000000"/>
              </a:solidFill>
              <a:prstDash val="solid"/>
              <a:round/>
              <a:headEnd/>
              <a:tailEnd/>
            </a:ln>
          </p:spPr>
          <p:txBody>
            <a:bodyPr/>
            <a:lstStyle/>
            <a:p>
              <a:endParaRPr lang="ja-JP" altLang="en-US"/>
            </a:p>
          </p:txBody>
        </p:sp>
        <p:sp>
          <p:nvSpPr>
            <p:cNvPr id="30806" name="Line 298"/>
            <p:cNvSpPr>
              <a:spLocks noChangeShapeType="1"/>
            </p:cNvSpPr>
            <p:nvPr/>
          </p:nvSpPr>
          <p:spPr bwMode="auto">
            <a:xfrm>
              <a:off x="5178425" y="4051300"/>
              <a:ext cx="0" cy="1047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07" name="Line 299"/>
            <p:cNvSpPr>
              <a:spLocks noChangeShapeType="1"/>
            </p:cNvSpPr>
            <p:nvPr/>
          </p:nvSpPr>
          <p:spPr bwMode="auto">
            <a:xfrm>
              <a:off x="5178425" y="3802063"/>
              <a:ext cx="0" cy="793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08" name="Freeform 300"/>
            <p:cNvSpPr>
              <a:spLocks/>
            </p:cNvSpPr>
            <p:nvPr/>
          </p:nvSpPr>
          <p:spPr bwMode="auto">
            <a:xfrm>
              <a:off x="4754563" y="3271838"/>
              <a:ext cx="528637" cy="19050"/>
            </a:xfrm>
            <a:custGeom>
              <a:avLst/>
              <a:gdLst>
                <a:gd name="T0" fmla="*/ 0 w 130"/>
                <a:gd name="T1" fmla="*/ 0 h 4"/>
                <a:gd name="T2" fmla="*/ 2147483647 w 130"/>
                <a:gd name="T3" fmla="*/ 0 h 4"/>
                <a:gd name="T4" fmla="*/ 2147483647 w 130"/>
                <a:gd name="T5" fmla="*/ 2147483647 h 4"/>
                <a:gd name="T6" fmla="*/ 2147483647 w 130"/>
                <a:gd name="T7" fmla="*/ 2147483647 h 4"/>
                <a:gd name="T8" fmla="*/ 2147483647 w 130"/>
                <a:gd name="T9" fmla="*/ 0 h 4"/>
                <a:gd name="T10" fmla="*/ 2147483647 w 130"/>
                <a:gd name="T11" fmla="*/ 0 h 4"/>
                <a:gd name="T12" fmla="*/ 0 60000 65536"/>
                <a:gd name="T13" fmla="*/ 0 60000 65536"/>
                <a:gd name="T14" fmla="*/ 0 60000 65536"/>
                <a:gd name="T15" fmla="*/ 0 60000 65536"/>
                <a:gd name="T16" fmla="*/ 0 60000 65536"/>
                <a:gd name="T17" fmla="*/ 0 60000 65536"/>
                <a:gd name="T18" fmla="*/ 0 w 130"/>
                <a:gd name="T19" fmla="*/ 0 h 4"/>
                <a:gd name="T20" fmla="*/ 130 w 130"/>
                <a:gd name="T21" fmla="*/ 4 h 4"/>
              </a:gdLst>
              <a:ahLst/>
              <a:cxnLst>
                <a:cxn ang="T12">
                  <a:pos x="T0" y="T1"/>
                </a:cxn>
                <a:cxn ang="T13">
                  <a:pos x="T2" y="T3"/>
                </a:cxn>
                <a:cxn ang="T14">
                  <a:pos x="T4" y="T5"/>
                </a:cxn>
                <a:cxn ang="T15">
                  <a:pos x="T6" y="T7"/>
                </a:cxn>
                <a:cxn ang="T16">
                  <a:pos x="T8" y="T9"/>
                </a:cxn>
                <a:cxn ang="T17">
                  <a:pos x="T10" y="T11"/>
                </a:cxn>
              </a:cxnLst>
              <a:rect l="T18" t="T19" r="T20" b="T21"/>
              <a:pathLst>
                <a:path w="130" h="4">
                  <a:moveTo>
                    <a:pt x="0" y="0"/>
                  </a:moveTo>
                  <a:cubicBezTo>
                    <a:pt x="15" y="0"/>
                    <a:pt x="15" y="0"/>
                    <a:pt x="15" y="0"/>
                  </a:cubicBezTo>
                  <a:cubicBezTo>
                    <a:pt x="22" y="2"/>
                    <a:pt x="35" y="4"/>
                    <a:pt x="52" y="4"/>
                  </a:cubicBezTo>
                  <a:cubicBezTo>
                    <a:pt x="57" y="4"/>
                    <a:pt x="61" y="4"/>
                    <a:pt x="65" y="4"/>
                  </a:cubicBezTo>
                  <a:cubicBezTo>
                    <a:pt x="78" y="3"/>
                    <a:pt x="90" y="2"/>
                    <a:pt x="100" y="0"/>
                  </a:cubicBezTo>
                  <a:cubicBezTo>
                    <a:pt x="130" y="0"/>
                    <a:pt x="130" y="0"/>
                    <a:pt x="130" y="0"/>
                  </a:cubicBezTo>
                </a:path>
              </a:pathLst>
            </a:custGeom>
            <a:noFill/>
            <a:ln w="63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09" name="Line 301"/>
            <p:cNvSpPr>
              <a:spLocks noChangeShapeType="1"/>
            </p:cNvSpPr>
            <p:nvPr/>
          </p:nvSpPr>
          <p:spPr bwMode="auto">
            <a:xfrm>
              <a:off x="5283200" y="3271838"/>
              <a:ext cx="1588" cy="76676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0" name="Line 302"/>
            <p:cNvSpPr>
              <a:spLocks noChangeShapeType="1"/>
            </p:cNvSpPr>
            <p:nvPr/>
          </p:nvSpPr>
          <p:spPr bwMode="auto">
            <a:xfrm>
              <a:off x="4814888" y="3271838"/>
              <a:ext cx="1587" cy="76676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1" name="Line 303"/>
            <p:cNvSpPr>
              <a:spLocks noChangeShapeType="1"/>
            </p:cNvSpPr>
            <p:nvPr/>
          </p:nvSpPr>
          <p:spPr bwMode="auto">
            <a:xfrm>
              <a:off x="5160963" y="3271838"/>
              <a:ext cx="3175" cy="1133475"/>
            </a:xfrm>
            <a:prstGeom prst="line">
              <a:avLst/>
            </a:prstGeom>
            <a:noFill/>
            <a:ln w="6350" cap="rnd">
              <a:solidFill>
                <a:srgbClr val="66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2" name="Line 304"/>
            <p:cNvSpPr>
              <a:spLocks noChangeShapeType="1"/>
            </p:cNvSpPr>
            <p:nvPr/>
          </p:nvSpPr>
          <p:spPr bwMode="auto">
            <a:xfrm flipH="1">
              <a:off x="5283200" y="3149600"/>
              <a:ext cx="109538" cy="12223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3" name="Freeform 305"/>
            <p:cNvSpPr>
              <a:spLocks/>
            </p:cNvSpPr>
            <p:nvPr/>
          </p:nvSpPr>
          <p:spPr bwMode="auto">
            <a:xfrm>
              <a:off x="4754563" y="3152775"/>
              <a:ext cx="638175" cy="898525"/>
            </a:xfrm>
            <a:custGeom>
              <a:avLst/>
              <a:gdLst>
                <a:gd name="T0" fmla="*/ 2147483647 w 157"/>
                <a:gd name="T1" fmla="*/ 2147483647 h 270"/>
                <a:gd name="T2" fmla="*/ 2147483647 w 157"/>
                <a:gd name="T3" fmla="*/ 2147483647 h 270"/>
                <a:gd name="T4" fmla="*/ 2147483647 w 157"/>
                <a:gd name="T5" fmla="*/ 2147483647 h 270"/>
                <a:gd name="T6" fmla="*/ 2147483647 w 157"/>
                <a:gd name="T7" fmla="*/ 2147483647 h 270"/>
                <a:gd name="T8" fmla="*/ 2147483647 w 157"/>
                <a:gd name="T9" fmla="*/ 2147483647 h 270"/>
                <a:gd name="T10" fmla="*/ 0 w 157"/>
                <a:gd name="T11" fmla="*/ 2147483647 h 270"/>
                <a:gd name="T12" fmla="*/ 0 w 157"/>
                <a:gd name="T13" fmla="*/ 2147483647 h 270"/>
                <a:gd name="T14" fmla="*/ 2147483647 w 157"/>
                <a:gd name="T15" fmla="*/ 0 h 270"/>
                <a:gd name="T16" fmla="*/ 2147483647 w 157"/>
                <a:gd name="T17" fmla="*/ 0 h 270"/>
                <a:gd name="T18" fmla="*/ 2147483647 w 157"/>
                <a:gd name="T19" fmla="*/ 2147483647 h 270"/>
                <a:gd name="T20" fmla="*/ 2147483647 w 157"/>
                <a:gd name="T21" fmla="*/ 2147483647 h 2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57"/>
                <a:gd name="T34" fmla="*/ 0 h 270"/>
                <a:gd name="T35" fmla="*/ 157 w 157"/>
                <a:gd name="T36" fmla="*/ 270 h 2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57" h="270">
                  <a:moveTo>
                    <a:pt x="130" y="266"/>
                  </a:moveTo>
                  <a:cubicBezTo>
                    <a:pt x="100" y="266"/>
                    <a:pt x="100" y="266"/>
                    <a:pt x="100" y="266"/>
                  </a:cubicBezTo>
                  <a:cubicBezTo>
                    <a:pt x="90" y="268"/>
                    <a:pt x="78" y="269"/>
                    <a:pt x="65" y="270"/>
                  </a:cubicBezTo>
                  <a:cubicBezTo>
                    <a:pt x="61" y="270"/>
                    <a:pt x="57" y="270"/>
                    <a:pt x="52" y="270"/>
                  </a:cubicBezTo>
                  <a:cubicBezTo>
                    <a:pt x="35" y="270"/>
                    <a:pt x="22" y="268"/>
                    <a:pt x="15" y="266"/>
                  </a:cubicBezTo>
                  <a:cubicBezTo>
                    <a:pt x="0" y="266"/>
                    <a:pt x="0" y="266"/>
                    <a:pt x="0" y="266"/>
                  </a:cubicBezTo>
                  <a:cubicBezTo>
                    <a:pt x="0" y="26"/>
                    <a:pt x="0" y="26"/>
                    <a:pt x="0" y="26"/>
                  </a:cubicBezTo>
                  <a:cubicBezTo>
                    <a:pt x="26" y="0"/>
                    <a:pt x="26" y="0"/>
                    <a:pt x="26" y="0"/>
                  </a:cubicBezTo>
                  <a:cubicBezTo>
                    <a:pt x="157" y="0"/>
                    <a:pt x="157" y="0"/>
                    <a:pt x="157" y="0"/>
                  </a:cubicBezTo>
                  <a:cubicBezTo>
                    <a:pt x="157" y="239"/>
                    <a:pt x="157" y="239"/>
                    <a:pt x="157" y="239"/>
                  </a:cubicBezTo>
                  <a:cubicBezTo>
                    <a:pt x="130" y="266"/>
                    <a:pt x="130" y="266"/>
                    <a:pt x="130" y="266"/>
                  </a:cubicBezTo>
                </a:path>
              </a:pathLst>
            </a:custGeom>
            <a:noFill/>
            <a:ln w="635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14" name="Freeform 318"/>
            <p:cNvSpPr>
              <a:spLocks/>
            </p:cNvSpPr>
            <p:nvPr/>
          </p:nvSpPr>
          <p:spPr bwMode="auto">
            <a:xfrm>
              <a:off x="4892675" y="5599113"/>
              <a:ext cx="79375" cy="96837"/>
            </a:xfrm>
            <a:custGeom>
              <a:avLst/>
              <a:gdLst>
                <a:gd name="T0" fmla="*/ 0 w 38"/>
                <a:gd name="T1" fmla="*/ 2147483647 h 40"/>
                <a:gd name="T2" fmla="*/ 2147483647 w 38"/>
                <a:gd name="T3" fmla="*/ 0 h 40"/>
                <a:gd name="T4" fmla="*/ 0 w 38"/>
                <a:gd name="T5" fmla="*/ 2147483647 h 40"/>
                <a:gd name="T6" fmla="*/ 0 60000 65536"/>
                <a:gd name="T7" fmla="*/ 0 60000 65536"/>
                <a:gd name="T8" fmla="*/ 0 60000 65536"/>
                <a:gd name="T9" fmla="*/ 0 w 38"/>
                <a:gd name="T10" fmla="*/ 0 h 40"/>
                <a:gd name="T11" fmla="*/ 38 w 38"/>
                <a:gd name="T12" fmla="*/ 40 h 40"/>
              </a:gdLst>
              <a:ahLst/>
              <a:cxnLst>
                <a:cxn ang="T6">
                  <a:pos x="T0" y="T1"/>
                </a:cxn>
                <a:cxn ang="T7">
                  <a:pos x="T2" y="T3"/>
                </a:cxn>
                <a:cxn ang="T8">
                  <a:pos x="T4" y="T5"/>
                </a:cxn>
              </a:cxnLst>
              <a:rect l="T9" t="T10" r="T11" b="T12"/>
              <a:pathLst>
                <a:path w="38" h="40">
                  <a:moveTo>
                    <a:pt x="0" y="40"/>
                  </a:moveTo>
                  <a:lnTo>
                    <a:pt x="38" y="0"/>
                  </a:lnTo>
                  <a:lnTo>
                    <a:pt x="0" y="4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ja-JP" altLang="en-US"/>
            </a:p>
          </p:txBody>
        </p:sp>
        <p:sp>
          <p:nvSpPr>
            <p:cNvPr id="30815" name="Line 332"/>
            <p:cNvSpPr>
              <a:spLocks noChangeShapeType="1"/>
            </p:cNvSpPr>
            <p:nvPr/>
          </p:nvSpPr>
          <p:spPr bwMode="auto">
            <a:xfrm flipH="1">
              <a:off x="4437063" y="5054600"/>
              <a:ext cx="219075" cy="3175"/>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6" name="Freeform 333"/>
            <p:cNvSpPr>
              <a:spLocks/>
            </p:cNvSpPr>
            <p:nvPr/>
          </p:nvSpPr>
          <p:spPr bwMode="auto">
            <a:xfrm>
              <a:off x="4645025" y="5054600"/>
              <a:ext cx="760413" cy="482600"/>
            </a:xfrm>
            <a:custGeom>
              <a:avLst/>
              <a:gdLst>
                <a:gd name="T0" fmla="*/ 0 w 77"/>
                <a:gd name="T1" fmla="*/ 0 h 102"/>
                <a:gd name="T2" fmla="*/ 2147483647 w 77"/>
                <a:gd name="T3" fmla="*/ 0 h 102"/>
                <a:gd name="T4" fmla="*/ 2147483647 w 77"/>
                <a:gd name="T5" fmla="*/ 2147483647 h 102"/>
                <a:gd name="T6" fmla="*/ 2147483647 w 77"/>
                <a:gd name="T7" fmla="*/ 2147483647 h 102"/>
                <a:gd name="T8" fmla="*/ 2147483647 w 77"/>
                <a:gd name="T9" fmla="*/ 2147483647 h 102"/>
                <a:gd name="T10" fmla="*/ 2147483647 w 77"/>
                <a:gd name="T11" fmla="*/ 2147483647 h 102"/>
                <a:gd name="T12" fmla="*/ 0 60000 65536"/>
                <a:gd name="T13" fmla="*/ 0 60000 65536"/>
                <a:gd name="T14" fmla="*/ 0 60000 65536"/>
                <a:gd name="T15" fmla="*/ 0 60000 65536"/>
                <a:gd name="T16" fmla="*/ 0 60000 65536"/>
                <a:gd name="T17" fmla="*/ 0 60000 65536"/>
                <a:gd name="T18" fmla="*/ 0 w 77"/>
                <a:gd name="T19" fmla="*/ 0 h 102"/>
                <a:gd name="T20" fmla="*/ 77 w 77"/>
                <a:gd name="T21" fmla="*/ 102 h 102"/>
              </a:gdLst>
              <a:ahLst/>
              <a:cxnLst>
                <a:cxn ang="T12">
                  <a:pos x="T0" y="T1"/>
                </a:cxn>
                <a:cxn ang="T13">
                  <a:pos x="T2" y="T3"/>
                </a:cxn>
                <a:cxn ang="T14">
                  <a:pos x="T4" y="T5"/>
                </a:cxn>
                <a:cxn ang="T15">
                  <a:pos x="T6" y="T7"/>
                </a:cxn>
                <a:cxn ang="T16">
                  <a:pos x="T8" y="T9"/>
                </a:cxn>
                <a:cxn ang="T17">
                  <a:pos x="T10" y="T11"/>
                </a:cxn>
              </a:cxnLst>
              <a:rect l="T18" t="T19" r="T20" b="T21"/>
              <a:pathLst>
                <a:path w="77" h="102">
                  <a:moveTo>
                    <a:pt x="0" y="0"/>
                  </a:moveTo>
                  <a:cubicBezTo>
                    <a:pt x="8" y="0"/>
                    <a:pt x="8" y="0"/>
                    <a:pt x="8" y="0"/>
                  </a:cubicBezTo>
                  <a:cubicBezTo>
                    <a:pt x="24" y="0"/>
                    <a:pt x="31" y="8"/>
                    <a:pt x="31" y="25"/>
                  </a:cubicBezTo>
                  <a:cubicBezTo>
                    <a:pt x="31" y="77"/>
                    <a:pt x="31" y="77"/>
                    <a:pt x="31" y="77"/>
                  </a:cubicBezTo>
                  <a:cubicBezTo>
                    <a:pt x="31" y="94"/>
                    <a:pt x="38" y="102"/>
                    <a:pt x="53" y="102"/>
                  </a:cubicBezTo>
                  <a:cubicBezTo>
                    <a:pt x="77" y="102"/>
                    <a:pt x="77" y="102"/>
                    <a:pt x="77" y="102"/>
                  </a:cubicBez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17" name="Freeform 334"/>
            <p:cNvSpPr>
              <a:spLocks/>
            </p:cNvSpPr>
            <p:nvPr/>
          </p:nvSpPr>
          <p:spPr bwMode="auto">
            <a:xfrm>
              <a:off x="5186363" y="4545013"/>
              <a:ext cx="547687" cy="992187"/>
            </a:xfrm>
            <a:custGeom>
              <a:avLst/>
              <a:gdLst>
                <a:gd name="T0" fmla="*/ 2147483647 w 135"/>
                <a:gd name="T1" fmla="*/ 2147483647 h 210"/>
                <a:gd name="T2" fmla="*/ 2147483647 w 135"/>
                <a:gd name="T3" fmla="*/ 2147483647 h 210"/>
                <a:gd name="T4" fmla="*/ 2147483647 w 135"/>
                <a:gd name="T5" fmla="*/ 2147483647 h 210"/>
                <a:gd name="T6" fmla="*/ 2147483647 w 135"/>
                <a:gd name="T7" fmla="*/ 2147483647 h 210"/>
                <a:gd name="T8" fmla="*/ 2147483647 w 135"/>
                <a:gd name="T9" fmla="*/ 2147483647 h 210"/>
                <a:gd name="T10" fmla="*/ 2147483647 w 135"/>
                <a:gd name="T11" fmla="*/ 2147483647 h 210"/>
                <a:gd name="T12" fmla="*/ 2147483647 w 135"/>
                <a:gd name="T13" fmla="*/ 2147483647 h 210"/>
                <a:gd name="T14" fmla="*/ 2147483647 w 135"/>
                <a:gd name="T15" fmla="*/ 2147483647 h 210"/>
                <a:gd name="T16" fmla="*/ 2147483647 w 135"/>
                <a:gd name="T17" fmla="*/ 2147483647 h 210"/>
                <a:gd name="T18" fmla="*/ 2147483647 w 135"/>
                <a:gd name="T19" fmla="*/ 2147483647 h 210"/>
                <a:gd name="T20" fmla="*/ 2147483647 w 135"/>
                <a:gd name="T21" fmla="*/ 2147483647 h 210"/>
                <a:gd name="T22" fmla="*/ 2147483647 w 135"/>
                <a:gd name="T23" fmla="*/ 2147483647 h 210"/>
                <a:gd name="T24" fmla="*/ 2147483647 w 135"/>
                <a:gd name="T25" fmla="*/ 2147483647 h 210"/>
                <a:gd name="T26" fmla="*/ 2147483647 w 135"/>
                <a:gd name="T27" fmla="*/ 2147483647 h 210"/>
                <a:gd name="T28" fmla="*/ 2147483647 w 135"/>
                <a:gd name="T29" fmla="*/ 2147483647 h 210"/>
                <a:gd name="T30" fmla="*/ 2147483647 w 135"/>
                <a:gd name="T31" fmla="*/ 2147483647 h 210"/>
                <a:gd name="T32" fmla="*/ 2147483647 w 135"/>
                <a:gd name="T33" fmla="*/ 2147483647 h 210"/>
                <a:gd name="T34" fmla="*/ 2147483647 w 135"/>
                <a:gd name="T35" fmla="*/ 2147483647 h 210"/>
                <a:gd name="T36" fmla="*/ 2147483647 w 135"/>
                <a:gd name="T37" fmla="*/ 2147483647 h 210"/>
                <a:gd name="T38" fmla="*/ 2147483647 w 135"/>
                <a:gd name="T39" fmla="*/ 2147483647 h 210"/>
                <a:gd name="T40" fmla="*/ 2147483647 w 135"/>
                <a:gd name="T41" fmla="*/ 2147483647 h 210"/>
                <a:gd name="T42" fmla="*/ 2147483647 w 135"/>
                <a:gd name="T43" fmla="*/ 2147483647 h 210"/>
                <a:gd name="T44" fmla="*/ 2147483647 w 135"/>
                <a:gd name="T45" fmla="*/ 2147483647 h 210"/>
                <a:gd name="T46" fmla="*/ 2147483647 w 135"/>
                <a:gd name="T47" fmla="*/ 2147483647 h 210"/>
                <a:gd name="T48" fmla="*/ 2147483647 w 135"/>
                <a:gd name="T49" fmla="*/ 2147483647 h 210"/>
                <a:gd name="T50" fmla="*/ 2147483647 w 135"/>
                <a:gd name="T51" fmla="*/ 2147483647 h 210"/>
                <a:gd name="T52" fmla="*/ 2147483647 w 135"/>
                <a:gd name="T53" fmla="*/ 2147483647 h 210"/>
                <a:gd name="T54" fmla="*/ 2147483647 w 135"/>
                <a:gd name="T55" fmla="*/ 2147483647 h 210"/>
                <a:gd name="T56" fmla="*/ 2147483647 w 135"/>
                <a:gd name="T57" fmla="*/ 2147483647 h 210"/>
                <a:gd name="T58" fmla="*/ 2147483647 w 135"/>
                <a:gd name="T59" fmla="*/ 2147483647 h 210"/>
                <a:gd name="T60" fmla="*/ 2147483647 w 135"/>
                <a:gd name="T61" fmla="*/ 2147483647 h 210"/>
                <a:gd name="T62" fmla="*/ 2147483647 w 135"/>
                <a:gd name="T63" fmla="*/ 2147483647 h 210"/>
                <a:gd name="T64" fmla="*/ 2147483647 w 135"/>
                <a:gd name="T65" fmla="*/ 2147483647 h 210"/>
                <a:gd name="T66" fmla="*/ 2147483647 w 135"/>
                <a:gd name="T67" fmla="*/ 2147483647 h 210"/>
                <a:gd name="T68" fmla="*/ 2147483647 w 135"/>
                <a:gd name="T69" fmla="*/ 2147483647 h 210"/>
                <a:gd name="T70" fmla="*/ 2147483647 w 135"/>
                <a:gd name="T71" fmla="*/ 2147483647 h 210"/>
                <a:gd name="T72" fmla="*/ 2147483647 w 135"/>
                <a:gd name="T73" fmla="*/ 2147483647 h 210"/>
                <a:gd name="T74" fmla="*/ 2147483647 w 135"/>
                <a:gd name="T75" fmla="*/ 2147483647 h 210"/>
                <a:gd name="T76" fmla="*/ 2147483647 w 135"/>
                <a:gd name="T77" fmla="*/ 2147483647 h 210"/>
                <a:gd name="T78" fmla="*/ 2147483647 w 135"/>
                <a:gd name="T79" fmla="*/ 2147483647 h 210"/>
                <a:gd name="T80" fmla="*/ 0 w 135"/>
                <a:gd name="T81" fmla="*/ 2147483647 h 21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135"/>
                <a:gd name="T124" fmla="*/ 0 h 210"/>
                <a:gd name="T125" fmla="*/ 135 w 135"/>
                <a:gd name="T126" fmla="*/ 210 h 21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135" h="210">
                  <a:moveTo>
                    <a:pt x="8" y="54"/>
                  </a:moveTo>
                  <a:cubicBezTo>
                    <a:pt x="14" y="54"/>
                    <a:pt x="14" y="54"/>
                    <a:pt x="14" y="54"/>
                  </a:cubicBezTo>
                  <a:cubicBezTo>
                    <a:pt x="21" y="54"/>
                    <a:pt x="25" y="58"/>
                    <a:pt x="25" y="68"/>
                  </a:cubicBezTo>
                  <a:cubicBezTo>
                    <a:pt x="25" y="109"/>
                    <a:pt x="25" y="109"/>
                    <a:pt x="25" y="109"/>
                  </a:cubicBezTo>
                  <a:cubicBezTo>
                    <a:pt x="25" y="112"/>
                    <a:pt x="25" y="115"/>
                    <a:pt x="25" y="118"/>
                  </a:cubicBezTo>
                  <a:cubicBezTo>
                    <a:pt x="27" y="166"/>
                    <a:pt x="36" y="194"/>
                    <a:pt x="45" y="192"/>
                  </a:cubicBezTo>
                  <a:cubicBezTo>
                    <a:pt x="57" y="189"/>
                    <a:pt x="69" y="147"/>
                    <a:pt x="72" y="96"/>
                  </a:cubicBezTo>
                  <a:cubicBezTo>
                    <a:pt x="72" y="83"/>
                    <a:pt x="73" y="69"/>
                    <a:pt x="73" y="62"/>
                  </a:cubicBezTo>
                  <a:cubicBezTo>
                    <a:pt x="73" y="20"/>
                    <a:pt x="65" y="0"/>
                    <a:pt x="60" y="2"/>
                  </a:cubicBezTo>
                  <a:cubicBezTo>
                    <a:pt x="50" y="5"/>
                    <a:pt x="41" y="50"/>
                    <a:pt x="41" y="98"/>
                  </a:cubicBezTo>
                  <a:cubicBezTo>
                    <a:pt x="41" y="106"/>
                    <a:pt x="41" y="111"/>
                    <a:pt x="41" y="118"/>
                  </a:cubicBezTo>
                  <a:cubicBezTo>
                    <a:pt x="42" y="166"/>
                    <a:pt x="52" y="194"/>
                    <a:pt x="60" y="192"/>
                  </a:cubicBezTo>
                  <a:cubicBezTo>
                    <a:pt x="73" y="189"/>
                    <a:pt x="84" y="147"/>
                    <a:pt x="87" y="96"/>
                  </a:cubicBezTo>
                  <a:cubicBezTo>
                    <a:pt x="88" y="83"/>
                    <a:pt x="88" y="69"/>
                    <a:pt x="88" y="62"/>
                  </a:cubicBezTo>
                  <a:cubicBezTo>
                    <a:pt x="88" y="20"/>
                    <a:pt x="81" y="0"/>
                    <a:pt x="75" y="2"/>
                  </a:cubicBezTo>
                  <a:cubicBezTo>
                    <a:pt x="65" y="5"/>
                    <a:pt x="56" y="50"/>
                    <a:pt x="56" y="98"/>
                  </a:cubicBezTo>
                  <a:cubicBezTo>
                    <a:pt x="56" y="106"/>
                    <a:pt x="56" y="111"/>
                    <a:pt x="56" y="118"/>
                  </a:cubicBezTo>
                  <a:cubicBezTo>
                    <a:pt x="58" y="166"/>
                    <a:pt x="67" y="194"/>
                    <a:pt x="76" y="192"/>
                  </a:cubicBezTo>
                  <a:cubicBezTo>
                    <a:pt x="88" y="189"/>
                    <a:pt x="100" y="147"/>
                    <a:pt x="103" y="96"/>
                  </a:cubicBezTo>
                  <a:cubicBezTo>
                    <a:pt x="103" y="83"/>
                    <a:pt x="104" y="69"/>
                    <a:pt x="104" y="62"/>
                  </a:cubicBezTo>
                  <a:cubicBezTo>
                    <a:pt x="104" y="20"/>
                    <a:pt x="96" y="0"/>
                    <a:pt x="91" y="2"/>
                  </a:cubicBezTo>
                  <a:cubicBezTo>
                    <a:pt x="81" y="5"/>
                    <a:pt x="72" y="50"/>
                    <a:pt x="72" y="98"/>
                  </a:cubicBezTo>
                  <a:cubicBezTo>
                    <a:pt x="72" y="106"/>
                    <a:pt x="72" y="111"/>
                    <a:pt x="72" y="118"/>
                  </a:cubicBezTo>
                  <a:cubicBezTo>
                    <a:pt x="73" y="166"/>
                    <a:pt x="83" y="194"/>
                    <a:pt x="91" y="192"/>
                  </a:cubicBezTo>
                  <a:cubicBezTo>
                    <a:pt x="104" y="189"/>
                    <a:pt x="115" y="147"/>
                    <a:pt x="118" y="96"/>
                  </a:cubicBezTo>
                  <a:cubicBezTo>
                    <a:pt x="119" y="83"/>
                    <a:pt x="119" y="69"/>
                    <a:pt x="119" y="62"/>
                  </a:cubicBezTo>
                  <a:cubicBezTo>
                    <a:pt x="119" y="20"/>
                    <a:pt x="112" y="0"/>
                    <a:pt x="106" y="2"/>
                  </a:cubicBezTo>
                  <a:cubicBezTo>
                    <a:pt x="96" y="5"/>
                    <a:pt x="87" y="50"/>
                    <a:pt x="87" y="98"/>
                  </a:cubicBezTo>
                  <a:cubicBezTo>
                    <a:pt x="87" y="106"/>
                    <a:pt x="87" y="111"/>
                    <a:pt x="87" y="118"/>
                  </a:cubicBezTo>
                  <a:cubicBezTo>
                    <a:pt x="89" y="166"/>
                    <a:pt x="98" y="194"/>
                    <a:pt x="107" y="192"/>
                  </a:cubicBezTo>
                  <a:cubicBezTo>
                    <a:pt x="119" y="189"/>
                    <a:pt x="131" y="147"/>
                    <a:pt x="134" y="96"/>
                  </a:cubicBezTo>
                  <a:cubicBezTo>
                    <a:pt x="134" y="83"/>
                    <a:pt x="135" y="69"/>
                    <a:pt x="135" y="62"/>
                  </a:cubicBezTo>
                  <a:cubicBezTo>
                    <a:pt x="135" y="20"/>
                    <a:pt x="127" y="0"/>
                    <a:pt x="122" y="2"/>
                  </a:cubicBezTo>
                  <a:cubicBezTo>
                    <a:pt x="112" y="5"/>
                    <a:pt x="103" y="50"/>
                    <a:pt x="102" y="98"/>
                  </a:cubicBezTo>
                  <a:cubicBezTo>
                    <a:pt x="102" y="106"/>
                    <a:pt x="103" y="111"/>
                    <a:pt x="103" y="118"/>
                  </a:cubicBezTo>
                  <a:cubicBezTo>
                    <a:pt x="104" y="156"/>
                    <a:pt x="110" y="182"/>
                    <a:pt x="117" y="189"/>
                  </a:cubicBezTo>
                  <a:cubicBezTo>
                    <a:pt x="117" y="189"/>
                    <a:pt x="118" y="191"/>
                    <a:pt x="119" y="191"/>
                  </a:cubicBezTo>
                  <a:cubicBezTo>
                    <a:pt x="120" y="192"/>
                    <a:pt x="123" y="192"/>
                    <a:pt x="123" y="192"/>
                  </a:cubicBezTo>
                  <a:cubicBezTo>
                    <a:pt x="127" y="192"/>
                    <a:pt x="126" y="197"/>
                    <a:pt x="126" y="199"/>
                  </a:cubicBezTo>
                  <a:cubicBezTo>
                    <a:pt x="126" y="208"/>
                    <a:pt x="120" y="210"/>
                    <a:pt x="114" y="210"/>
                  </a:cubicBezTo>
                  <a:cubicBezTo>
                    <a:pt x="0" y="210"/>
                    <a:pt x="0" y="210"/>
                    <a:pt x="0" y="210"/>
                  </a:cubicBezTo>
                </a:path>
              </a:pathLst>
            </a:custGeom>
            <a:noFill/>
            <a:ln w="12700" cap="flat">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18" name="Line 352"/>
            <p:cNvSpPr>
              <a:spLocks noChangeShapeType="1"/>
            </p:cNvSpPr>
            <p:nvPr/>
          </p:nvSpPr>
          <p:spPr bwMode="auto">
            <a:xfrm flipV="1">
              <a:off x="4619625" y="4092575"/>
              <a:ext cx="304800" cy="38735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19" name="Line 354"/>
            <p:cNvSpPr>
              <a:spLocks noChangeShapeType="1"/>
            </p:cNvSpPr>
            <p:nvPr/>
          </p:nvSpPr>
          <p:spPr bwMode="auto">
            <a:xfrm flipV="1">
              <a:off x="5991225" y="4094163"/>
              <a:ext cx="330200" cy="385762"/>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0" name="Line 355"/>
            <p:cNvSpPr>
              <a:spLocks noChangeShapeType="1"/>
            </p:cNvSpPr>
            <p:nvPr/>
          </p:nvSpPr>
          <p:spPr bwMode="auto">
            <a:xfrm flipH="1">
              <a:off x="4619625" y="5840413"/>
              <a:ext cx="1371600" cy="3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1" name="Line 358"/>
            <p:cNvSpPr>
              <a:spLocks noChangeShapeType="1"/>
            </p:cNvSpPr>
            <p:nvPr/>
          </p:nvSpPr>
          <p:spPr bwMode="auto">
            <a:xfrm flipV="1">
              <a:off x="5991225" y="4479925"/>
              <a:ext cx="0" cy="136048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2" name="Line 359"/>
            <p:cNvSpPr>
              <a:spLocks noChangeShapeType="1"/>
            </p:cNvSpPr>
            <p:nvPr/>
          </p:nvSpPr>
          <p:spPr bwMode="auto">
            <a:xfrm flipV="1">
              <a:off x="4595813" y="4098925"/>
              <a:ext cx="300037" cy="38100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3" name="Line 360"/>
            <p:cNvSpPr>
              <a:spLocks noChangeShapeType="1"/>
            </p:cNvSpPr>
            <p:nvPr/>
          </p:nvSpPr>
          <p:spPr bwMode="auto">
            <a:xfrm flipH="1">
              <a:off x="3886200" y="4479925"/>
              <a:ext cx="709613" cy="3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4" name="Line 361"/>
            <p:cNvSpPr>
              <a:spLocks noChangeShapeType="1"/>
            </p:cNvSpPr>
            <p:nvPr/>
          </p:nvSpPr>
          <p:spPr bwMode="auto">
            <a:xfrm>
              <a:off x="4595813" y="4479925"/>
              <a:ext cx="3175" cy="136048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5" name="Freeform 362"/>
            <p:cNvSpPr>
              <a:spLocks/>
            </p:cNvSpPr>
            <p:nvPr/>
          </p:nvSpPr>
          <p:spPr bwMode="auto">
            <a:xfrm>
              <a:off x="3886200" y="4094163"/>
              <a:ext cx="733425" cy="1746250"/>
            </a:xfrm>
            <a:custGeom>
              <a:avLst/>
              <a:gdLst>
                <a:gd name="T0" fmla="*/ 2147483647 w 362"/>
                <a:gd name="T1" fmla="*/ 2147483647 h 740"/>
                <a:gd name="T2" fmla="*/ 2147483647 w 362"/>
                <a:gd name="T3" fmla="*/ 2147483647 h 740"/>
                <a:gd name="T4" fmla="*/ 0 w 362"/>
                <a:gd name="T5" fmla="*/ 2147483647 h 740"/>
                <a:gd name="T6" fmla="*/ 0 w 362"/>
                <a:gd name="T7" fmla="*/ 2147483647 h 740"/>
                <a:gd name="T8" fmla="*/ 2147483647 w 362"/>
                <a:gd name="T9" fmla="*/ 0 h 740"/>
                <a:gd name="T10" fmla="*/ 2147483647 w 362"/>
                <a:gd name="T11" fmla="*/ 0 h 740"/>
                <a:gd name="T12" fmla="*/ 0 60000 65536"/>
                <a:gd name="T13" fmla="*/ 0 60000 65536"/>
                <a:gd name="T14" fmla="*/ 0 60000 65536"/>
                <a:gd name="T15" fmla="*/ 0 60000 65536"/>
                <a:gd name="T16" fmla="*/ 0 60000 65536"/>
                <a:gd name="T17" fmla="*/ 0 60000 65536"/>
                <a:gd name="T18" fmla="*/ 0 w 362"/>
                <a:gd name="T19" fmla="*/ 0 h 740"/>
                <a:gd name="T20" fmla="*/ 362 w 362"/>
                <a:gd name="T21" fmla="*/ 740 h 740"/>
              </a:gdLst>
              <a:ahLst/>
              <a:cxnLst>
                <a:cxn ang="T12">
                  <a:pos x="T0" y="T1"/>
                </a:cxn>
                <a:cxn ang="T13">
                  <a:pos x="T2" y="T3"/>
                </a:cxn>
                <a:cxn ang="T14">
                  <a:pos x="T4" y="T5"/>
                </a:cxn>
                <a:cxn ang="T15">
                  <a:pos x="T6" y="T7"/>
                </a:cxn>
                <a:cxn ang="T16">
                  <a:pos x="T8" y="T9"/>
                </a:cxn>
                <a:cxn ang="T17">
                  <a:pos x="T10" y="T11"/>
                </a:cxn>
              </a:cxnLst>
              <a:rect l="T18" t="T19" r="T20" b="T21"/>
              <a:pathLst>
                <a:path w="362" h="740">
                  <a:moveTo>
                    <a:pt x="362" y="728"/>
                  </a:moveTo>
                  <a:lnTo>
                    <a:pt x="350" y="740"/>
                  </a:lnTo>
                  <a:lnTo>
                    <a:pt x="0" y="740"/>
                  </a:lnTo>
                  <a:lnTo>
                    <a:pt x="0" y="164"/>
                  </a:lnTo>
                  <a:lnTo>
                    <a:pt x="164" y="0"/>
                  </a:lnTo>
                  <a:lnTo>
                    <a:pt x="188" y="0"/>
                  </a:lnTo>
                </a:path>
              </a:pathLst>
            </a:custGeom>
            <a:noFill/>
            <a:ln w="6350"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26" name="Line 363"/>
            <p:cNvSpPr>
              <a:spLocks noChangeShapeType="1"/>
            </p:cNvSpPr>
            <p:nvPr/>
          </p:nvSpPr>
          <p:spPr bwMode="auto">
            <a:xfrm>
              <a:off x="4619625" y="4479925"/>
              <a:ext cx="1371600" cy="31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7" name="Line 364"/>
            <p:cNvSpPr>
              <a:spLocks noChangeShapeType="1"/>
            </p:cNvSpPr>
            <p:nvPr/>
          </p:nvSpPr>
          <p:spPr bwMode="auto">
            <a:xfrm flipV="1">
              <a:off x="4619625" y="4479925"/>
              <a:ext cx="3175" cy="1360488"/>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28" name="Freeform 420"/>
            <p:cNvSpPr>
              <a:spLocks/>
            </p:cNvSpPr>
            <p:nvPr/>
          </p:nvSpPr>
          <p:spPr bwMode="auto">
            <a:xfrm>
              <a:off x="5287963" y="3702050"/>
              <a:ext cx="0" cy="28575"/>
            </a:xfrm>
            <a:custGeom>
              <a:avLst/>
              <a:gdLst>
                <a:gd name="T0" fmla="*/ 0 w 1"/>
                <a:gd name="T1" fmla="*/ 2147483647 h 12"/>
                <a:gd name="T2" fmla="*/ 0 w 1"/>
                <a:gd name="T3" fmla="*/ 2147483647 h 12"/>
                <a:gd name="T4" fmla="*/ 0 w 1"/>
                <a:gd name="T5" fmla="*/ 2147483647 h 12"/>
                <a:gd name="T6" fmla="*/ 0 w 1"/>
                <a:gd name="T7" fmla="*/ 2147483647 h 12"/>
                <a:gd name="T8" fmla="*/ 0 w 1"/>
                <a:gd name="T9" fmla="*/ 2147483647 h 12"/>
                <a:gd name="T10" fmla="*/ 0 w 1"/>
                <a:gd name="T11" fmla="*/ 2147483647 h 12"/>
                <a:gd name="T12" fmla="*/ 0 w 1"/>
                <a:gd name="T13" fmla="*/ 2147483647 h 12"/>
                <a:gd name="T14" fmla="*/ 0 w 1"/>
                <a:gd name="T15" fmla="*/ 2147483647 h 12"/>
                <a:gd name="T16" fmla="*/ 0 w 1"/>
                <a:gd name="T17" fmla="*/ 0 h 12"/>
                <a:gd name="T18" fmla="*/ 0 w 1"/>
                <a:gd name="T19" fmla="*/ 0 h 12"/>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1"/>
                <a:gd name="T31" fmla="*/ 0 h 12"/>
                <a:gd name="T32" fmla="*/ 0 w 1"/>
                <a:gd name="T33" fmla="*/ 12 h 12"/>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1" h="12">
                  <a:moveTo>
                    <a:pt x="0" y="12"/>
                  </a:moveTo>
                  <a:lnTo>
                    <a:pt x="0" y="12"/>
                  </a:lnTo>
                  <a:lnTo>
                    <a:pt x="0" y="10"/>
                  </a:lnTo>
                  <a:lnTo>
                    <a:pt x="0" y="8"/>
                  </a:lnTo>
                  <a:lnTo>
                    <a:pt x="0" y="6"/>
                  </a:lnTo>
                  <a:lnTo>
                    <a:pt x="0" y="4"/>
                  </a:lnTo>
                  <a:lnTo>
                    <a:pt x="0" y="2"/>
                  </a:lnTo>
                  <a:lnTo>
                    <a:pt x="0" y="0"/>
                  </a:lnTo>
                </a:path>
              </a:pathLst>
            </a:custGeom>
            <a:noFill/>
            <a:ln w="3175" cap="flat">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a:lstStyle/>
            <a:p>
              <a:endParaRPr lang="ja-JP" altLang="en-US"/>
            </a:p>
          </p:txBody>
        </p:sp>
        <p:sp>
          <p:nvSpPr>
            <p:cNvPr id="30829" name="Line 354"/>
            <p:cNvSpPr>
              <a:spLocks noChangeShapeType="1"/>
            </p:cNvSpPr>
            <p:nvPr/>
          </p:nvSpPr>
          <p:spPr bwMode="auto">
            <a:xfrm flipV="1">
              <a:off x="5991225" y="5451475"/>
              <a:ext cx="330200" cy="385763"/>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30" name="Line 358"/>
            <p:cNvSpPr>
              <a:spLocks noChangeShapeType="1"/>
            </p:cNvSpPr>
            <p:nvPr/>
          </p:nvSpPr>
          <p:spPr bwMode="auto">
            <a:xfrm flipV="1">
              <a:off x="6321425" y="4087813"/>
              <a:ext cx="3175" cy="1362075"/>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31" name="Line 360"/>
            <p:cNvSpPr>
              <a:spLocks noChangeShapeType="1"/>
            </p:cNvSpPr>
            <p:nvPr/>
          </p:nvSpPr>
          <p:spPr bwMode="auto">
            <a:xfrm flipH="1">
              <a:off x="4249738" y="4089400"/>
              <a:ext cx="779462" cy="4763"/>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32" name="Line 360"/>
            <p:cNvSpPr>
              <a:spLocks noChangeShapeType="1"/>
            </p:cNvSpPr>
            <p:nvPr/>
          </p:nvSpPr>
          <p:spPr bwMode="auto">
            <a:xfrm flipH="1">
              <a:off x="5334000" y="4094163"/>
              <a:ext cx="990600" cy="0"/>
            </a:xfrm>
            <a:prstGeom prst="line">
              <a:avLst/>
            </a:prstGeom>
            <a:noFill/>
            <a:ln w="6350" cap="rnd">
              <a:solidFill>
                <a:srgbClr val="000000"/>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30833" name="Line 132"/>
            <p:cNvSpPr>
              <a:spLocks noChangeShapeType="1"/>
            </p:cNvSpPr>
            <p:nvPr/>
          </p:nvSpPr>
          <p:spPr bwMode="auto">
            <a:xfrm flipH="1">
              <a:off x="5130800" y="5713413"/>
              <a:ext cx="233363" cy="317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sp>
          <p:nvSpPr>
            <p:cNvPr id="30840" name="AutoShape 156"/>
            <p:cNvSpPr>
              <a:spLocks/>
            </p:cNvSpPr>
            <p:nvPr/>
          </p:nvSpPr>
          <p:spPr bwMode="auto">
            <a:xfrm flipH="1">
              <a:off x="4530725" y="3235325"/>
              <a:ext cx="235872" cy="660400"/>
            </a:xfrm>
            <a:prstGeom prst="rightBrace">
              <a:avLst>
                <a:gd name="adj1" fmla="val 43333"/>
                <a:gd name="adj2" fmla="val 47141"/>
              </a:avLst>
            </a:prstGeom>
            <a:noFill/>
            <a:ln w="2857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sp>
          <p:nvSpPr>
            <p:cNvPr id="154" name="AutoShape 156"/>
            <p:cNvSpPr>
              <a:spLocks/>
            </p:cNvSpPr>
            <p:nvPr/>
          </p:nvSpPr>
          <p:spPr bwMode="auto">
            <a:xfrm flipH="1">
              <a:off x="4800599" y="3695885"/>
              <a:ext cx="235872" cy="661803"/>
            </a:xfrm>
            <a:prstGeom prst="rightBrace">
              <a:avLst>
                <a:gd name="adj1" fmla="val 43333"/>
                <a:gd name="adj2" fmla="val 44677"/>
              </a:avLst>
            </a:prstGeom>
            <a:noFill/>
            <a:ln w="28575">
              <a:solidFill>
                <a:srgbClr val="0070C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sp>
        <p:nvSpPr>
          <p:cNvPr id="30839" name="AutoShape 155"/>
          <p:cNvSpPr>
            <a:spLocks/>
          </p:cNvSpPr>
          <p:nvPr/>
        </p:nvSpPr>
        <p:spPr bwMode="auto">
          <a:xfrm>
            <a:off x="4119747" y="3432212"/>
            <a:ext cx="270836" cy="1929607"/>
          </a:xfrm>
          <a:prstGeom prst="rightBrace">
            <a:avLst>
              <a:gd name="adj1" fmla="val 43333"/>
              <a:gd name="adj2" fmla="val 46854"/>
            </a:avLst>
          </a:prstGeom>
          <a:noFill/>
          <a:ln w="28575">
            <a:solidFill>
              <a:schemeClr val="accent2"/>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grpSp>
        <p:nvGrpSpPr>
          <p:cNvPr id="2" name="グループ化 1"/>
          <p:cNvGrpSpPr/>
          <p:nvPr/>
        </p:nvGrpSpPr>
        <p:grpSpPr>
          <a:xfrm>
            <a:off x="2668996" y="1928235"/>
            <a:ext cx="1514475" cy="3464470"/>
            <a:chOff x="5295900" y="1594644"/>
            <a:chExt cx="1514475" cy="3464470"/>
          </a:xfrm>
        </p:grpSpPr>
        <p:pic>
          <p:nvPicPr>
            <p:cNvPr id="30866" name="Picture 146"/>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295900" y="1594644"/>
              <a:ext cx="1514475" cy="26860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0867" name="Picture 147"/>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475934" y="4049464"/>
              <a:ext cx="1257300" cy="100965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cxnSp>
        <p:nvCxnSpPr>
          <p:cNvPr id="4" name="直線コネクタ 3"/>
          <p:cNvCxnSpPr>
            <a:endCxn id="30839" idx="1"/>
          </p:cNvCxnSpPr>
          <p:nvPr/>
        </p:nvCxnSpPr>
        <p:spPr>
          <a:xfrm flipH="1">
            <a:off x="4390581" y="3563478"/>
            <a:ext cx="2723883" cy="772828"/>
          </a:xfrm>
          <a:prstGeom prst="line">
            <a:avLst/>
          </a:prstGeom>
          <a:ln w="19050">
            <a:solidFill>
              <a:srgbClr val="0070C0"/>
            </a:solidFill>
            <a:prstDash val="sysDash"/>
          </a:ln>
        </p:spPr>
        <p:style>
          <a:lnRef idx="1">
            <a:schemeClr val="accent1"/>
          </a:lnRef>
          <a:fillRef idx="0">
            <a:schemeClr val="accent1"/>
          </a:fillRef>
          <a:effectRef idx="0">
            <a:schemeClr val="accent1"/>
          </a:effectRef>
          <a:fontRef idx="minor">
            <a:schemeClr val="tx1"/>
          </a:fontRef>
        </p:style>
      </p:cxnSp>
      <p:cxnSp>
        <p:nvCxnSpPr>
          <p:cNvPr id="150" name="直線コネクタ 149"/>
          <p:cNvCxnSpPr>
            <a:stCxn id="30840" idx="1"/>
            <a:endCxn id="160" idx="1"/>
          </p:cNvCxnSpPr>
          <p:nvPr/>
        </p:nvCxnSpPr>
        <p:spPr>
          <a:xfrm flipH="1" flipV="1">
            <a:off x="4425951" y="2640165"/>
            <a:ext cx="1859368" cy="266314"/>
          </a:xfrm>
          <a:prstGeom prst="line">
            <a:avLst/>
          </a:prstGeom>
          <a:ln w="19050">
            <a:solidFill>
              <a:srgbClr val="669900"/>
            </a:solidFill>
            <a:prstDash val="sysDash"/>
          </a:ln>
        </p:spPr>
        <p:style>
          <a:lnRef idx="1">
            <a:schemeClr val="accent1"/>
          </a:lnRef>
          <a:fillRef idx="0">
            <a:schemeClr val="accent1"/>
          </a:fillRef>
          <a:effectRef idx="0">
            <a:schemeClr val="accent1"/>
          </a:effectRef>
          <a:fontRef idx="minor">
            <a:schemeClr val="tx1"/>
          </a:fontRef>
        </p:style>
      </p:cxnSp>
      <p:sp>
        <p:nvSpPr>
          <p:cNvPr id="160" name="AutoShape 155"/>
          <p:cNvSpPr>
            <a:spLocks/>
          </p:cNvSpPr>
          <p:nvPr/>
        </p:nvSpPr>
        <p:spPr bwMode="auto">
          <a:xfrm>
            <a:off x="4155115" y="1948067"/>
            <a:ext cx="270836" cy="1477145"/>
          </a:xfrm>
          <a:prstGeom prst="rightBrace">
            <a:avLst>
              <a:gd name="adj1" fmla="val 43333"/>
              <a:gd name="adj2" fmla="val 46854"/>
            </a:avLst>
          </a:prstGeom>
          <a:noFill/>
          <a:ln w="28575">
            <a:solidFill>
              <a:srgbClr val="6699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endParaRPr lang="ja-JP" altLang="en-US" sz="1800">
              <a:ea typeface="Arial Unicode MS" pitchFamily="50" charset="-128"/>
            </a:endParaRPr>
          </a:p>
        </p:txBody>
      </p:sp>
      <p:pic>
        <p:nvPicPr>
          <p:cNvPr id="30869" name="Picture 149"/>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926263" y="4297347"/>
            <a:ext cx="1054943" cy="107412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30834" name="Text Box 136"/>
          <p:cNvSpPr txBox="1">
            <a:spLocks noChangeArrowheads="1"/>
          </p:cNvSpPr>
          <p:nvPr/>
        </p:nvSpPr>
        <p:spPr bwMode="auto">
          <a:xfrm>
            <a:off x="4646988" y="3814105"/>
            <a:ext cx="1314784" cy="707886"/>
          </a:xfrm>
          <a:prstGeom prst="rect">
            <a:avLst/>
          </a:prstGeom>
          <a:solidFill>
            <a:schemeClr val="bg1"/>
          </a:solidFill>
          <a:ln>
            <a:solidFill>
              <a:srgbClr val="669900"/>
            </a:solidFill>
          </a:ln>
          <a:effec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2000" dirty="0">
                <a:ea typeface="Arial Unicode MS" pitchFamily="50" charset="-128"/>
              </a:rPr>
              <a:t>Tandem </a:t>
            </a:r>
          </a:p>
          <a:p>
            <a:pPr eaLnBrk="1" hangingPunct="1">
              <a:spcBef>
                <a:spcPct val="0"/>
              </a:spcBef>
              <a:buFontTx/>
              <a:buNone/>
            </a:pPr>
            <a:r>
              <a:rPr lang="en-US" altLang="ja-JP" sz="2000" dirty="0">
                <a:ea typeface="Arial Unicode MS" pitchFamily="50" charset="-128"/>
              </a:rPr>
              <a:t>µ-Reactor</a:t>
            </a:r>
            <a:endParaRPr lang="ja-JP" altLang="en-US" sz="2000" dirty="0">
              <a:ea typeface="Arial Unicode MS" pitchFamily="50" charset="-128"/>
            </a:endParaRPr>
          </a:p>
        </p:txBody>
      </p:sp>
      <p:sp>
        <p:nvSpPr>
          <p:cNvPr id="165" name="Text Box 136"/>
          <p:cNvSpPr txBox="1">
            <a:spLocks noChangeArrowheads="1"/>
          </p:cNvSpPr>
          <p:nvPr/>
        </p:nvSpPr>
        <p:spPr bwMode="auto">
          <a:xfrm>
            <a:off x="4675730" y="2366628"/>
            <a:ext cx="1394934" cy="707886"/>
          </a:xfrm>
          <a:prstGeom prst="rect">
            <a:avLst/>
          </a:prstGeom>
          <a:solidFill>
            <a:schemeClr val="bg1"/>
          </a:solidFill>
          <a:ln>
            <a:solidFill>
              <a:srgbClr val="669900"/>
            </a:solidFill>
          </a:ln>
          <a:effec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hangingPunct="1">
              <a:spcBef>
                <a:spcPct val="0"/>
              </a:spcBef>
              <a:buFontTx/>
              <a:buNone/>
            </a:pPr>
            <a:r>
              <a:rPr lang="en-US" altLang="ja-JP" sz="2000" dirty="0" smtClean="0">
                <a:ea typeface="Arial Unicode MS" pitchFamily="50" charset="-128"/>
              </a:rPr>
              <a:t>Auto-Shot </a:t>
            </a:r>
            <a:endParaRPr lang="en-US" altLang="ja-JP" sz="2000" dirty="0">
              <a:ea typeface="Arial Unicode MS" pitchFamily="50" charset="-128"/>
            </a:endParaRPr>
          </a:p>
          <a:p>
            <a:pPr algn="ctr" eaLnBrk="1" hangingPunct="1">
              <a:spcBef>
                <a:spcPct val="0"/>
              </a:spcBef>
              <a:buFontTx/>
              <a:buNone/>
            </a:pPr>
            <a:r>
              <a:rPr lang="en-US" altLang="ja-JP" sz="2000" dirty="0" smtClean="0">
                <a:ea typeface="Arial Unicode MS" pitchFamily="50" charset="-128"/>
              </a:rPr>
              <a:t>Sampler</a:t>
            </a:r>
            <a:endParaRPr lang="ja-JP" altLang="en-US" sz="2000" dirty="0">
              <a:ea typeface="Arial Unicode MS" pitchFamily="50" charset="-128"/>
            </a:endParaRPr>
          </a:p>
        </p:txBody>
      </p:sp>
      <p:cxnSp>
        <p:nvCxnSpPr>
          <p:cNvPr id="23" name="直線矢印コネクタ 22"/>
          <p:cNvCxnSpPr/>
          <p:nvPr/>
        </p:nvCxnSpPr>
        <p:spPr>
          <a:xfrm flipV="1">
            <a:off x="1430167" y="3084591"/>
            <a:ext cx="443848" cy="41237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68" name="直線矢印コネクタ 167"/>
          <p:cNvCxnSpPr>
            <a:stCxn id="30847" idx="2"/>
            <a:endCxn id="30869" idx="0"/>
          </p:cNvCxnSpPr>
          <p:nvPr/>
        </p:nvCxnSpPr>
        <p:spPr>
          <a:xfrm>
            <a:off x="1349673" y="3911834"/>
            <a:ext cx="104062" cy="385513"/>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2" name="直線矢印コネクタ 171"/>
          <p:cNvCxnSpPr/>
          <p:nvPr/>
        </p:nvCxnSpPr>
        <p:spPr>
          <a:xfrm>
            <a:off x="1143006" y="1386477"/>
            <a:ext cx="165153" cy="51078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cxnSp>
        <p:nvCxnSpPr>
          <p:cNvPr id="178" name="直線矢印コネクタ 177"/>
          <p:cNvCxnSpPr/>
          <p:nvPr/>
        </p:nvCxnSpPr>
        <p:spPr>
          <a:xfrm>
            <a:off x="1143000" y="1386476"/>
            <a:ext cx="1981200" cy="663184"/>
          </a:xfrm>
          <a:prstGeom prst="straightConnector1">
            <a:avLst/>
          </a:prstGeom>
          <a:ln w="19050">
            <a:solidFill>
              <a:srgbClr val="FF0000"/>
            </a:solidFill>
            <a:tailEnd type="arrow"/>
          </a:ln>
        </p:spPr>
        <p:style>
          <a:lnRef idx="1">
            <a:schemeClr val="accent1"/>
          </a:lnRef>
          <a:fillRef idx="0">
            <a:schemeClr val="accent1"/>
          </a:fillRef>
          <a:effectRef idx="0">
            <a:schemeClr val="accent1"/>
          </a:effectRef>
          <a:fontRef idx="minor">
            <a:schemeClr val="tx1"/>
          </a:fontRef>
        </p:style>
      </p:cxnSp>
      <p:sp>
        <p:nvSpPr>
          <p:cNvPr id="128" name="テキスト ボックス 127"/>
          <p:cNvSpPr txBox="1"/>
          <p:nvPr/>
        </p:nvSpPr>
        <p:spPr>
          <a:xfrm>
            <a:off x="2459512" y="6429195"/>
            <a:ext cx="5393528" cy="369332"/>
          </a:xfrm>
          <a:prstGeom prst="rect">
            <a:avLst/>
          </a:prstGeom>
          <a:noFill/>
        </p:spPr>
        <p:txBody>
          <a:bodyPr wrap="none" rtlCol="0">
            <a:spAutoFit/>
          </a:bodyPr>
          <a:lstStyle/>
          <a:p>
            <a:r>
              <a:rPr kumimoji="1" lang="en-US" altLang="ja-JP" dirty="0" smtClean="0"/>
              <a:t>Operation under carrier gas pressure is below 0.04 MPa</a:t>
            </a:r>
            <a:endParaRPr kumimoji="1" lang="ja-JP" altLang="en-US" dirty="0"/>
          </a:p>
        </p:txBody>
      </p:sp>
    </p:spTree>
    <p:extLst>
      <p:ext uri="{BB962C8B-B14F-4D97-AF65-F5344CB8AC3E}">
        <p14:creationId xmlns:p14="http://schemas.microsoft.com/office/powerpoint/2010/main" val="211179542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spd="slow"/>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524000" y="533400"/>
            <a:ext cx="6629400" cy="3231654"/>
          </a:xfrm>
          <a:prstGeom prst="rect">
            <a:avLst/>
          </a:prstGeom>
        </p:spPr>
        <p:txBody>
          <a:bodyPr wrap="square">
            <a:spAutoFit/>
          </a:bodyPr>
          <a:lstStyle/>
          <a:p>
            <a:pPr algn="ctr"/>
            <a:r>
              <a:rPr lang="en-US" sz="3200" b="1" dirty="0">
                <a:solidFill>
                  <a:srgbClr val="00B050"/>
                </a:solidFill>
              </a:rPr>
              <a:t>Rapid catalyst screening using a high pressure, tandem micro-reactor GC/MS</a:t>
            </a:r>
          </a:p>
          <a:p>
            <a:pPr algn="ctr"/>
            <a:r>
              <a:rPr lang="en-US" dirty="0"/>
              <a:t> </a:t>
            </a:r>
            <a:endParaRPr lang="en-US" dirty="0" smtClean="0"/>
          </a:p>
          <a:p>
            <a:pPr algn="ctr"/>
            <a:endParaRPr lang="en-US" dirty="0" smtClean="0"/>
          </a:p>
          <a:p>
            <a:pPr algn="ctr"/>
            <a:endParaRPr lang="en-US" dirty="0"/>
          </a:p>
          <a:p>
            <a:pPr algn="ctr"/>
            <a:endParaRPr lang="en-US" dirty="0"/>
          </a:p>
          <a:p>
            <a:pPr algn="ctr"/>
            <a:r>
              <a:rPr lang="en-US" u="sng" dirty="0"/>
              <a:t>R.R. Freeman</a:t>
            </a:r>
            <a:r>
              <a:rPr lang="en-US" baseline="30000" dirty="0"/>
              <a:t>(1)</a:t>
            </a:r>
            <a:r>
              <a:rPr lang="en-US" dirty="0"/>
              <a:t>, Chu Watanabe</a:t>
            </a:r>
            <a:r>
              <a:rPr lang="en-US" baseline="30000" dirty="0"/>
              <a:t>(1)</a:t>
            </a:r>
            <a:r>
              <a:rPr lang="en-US" dirty="0"/>
              <a:t>, Young-Min Kim</a:t>
            </a:r>
            <a:r>
              <a:rPr lang="en-US" baseline="30000" dirty="0"/>
              <a:t>(1)</a:t>
            </a:r>
            <a:r>
              <a:rPr lang="en-US" dirty="0"/>
              <a:t>, Prof. Norio Teramae</a:t>
            </a:r>
            <a:r>
              <a:rPr lang="en-US" baseline="30000" dirty="0"/>
              <a:t>(2)</a:t>
            </a:r>
            <a:endParaRPr lang="en-US" dirty="0"/>
          </a:p>
        </p:txBody>
      </p:sp>
    </p:spTree>
    <p:extLst>
      <p:ext uri="{BB962C8B-B14F-4D97-AF65-F5344CB8AC3E}">
        <p14:creationId xmlns:p14="http://schemas.microsoft.com/office/powerpoint/2010/main" val="3027828933"/>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p:cNvSpPr txBox="1"/>
          <p:nvPr/>
        </p:nvSpPr>
        <p:spPr>
          <a:xfrm>
            <a:off x="1349881" y="3276600"/>
            <a:ext cx="5385385" cy="1785104"/>
          </a:xfrm>
          <a:prstGeom prst="rect">
            <a:avLst/>
          </a:prstGeom>
          <a:noFill/>
        </p:spPr>
        <p:txBody>
          <a:bodyPr wrap="none" rtlCol="0">
            <a:spAutoFit/>
          </a:bodyPr>
          <a:lstStyle/>
          <a:p>
            <a:r>
              <a:rPr lang="en-US" dirty="0" smtClean="0"/>
              <a:t> </a:t>
            </a:r>
            <a:endParaRPr lang="en-US" sz="2000" b="1" u="sng" dirty="0" smtClean="0"/>
          </a:p>
          <a:p>
            <a:r>
              <a:rPr lang="en-US" sz="2000" b="1" u="sng" dirty="0"/>
              <a:t>W</a:t>
            </a:r>
            <a:r>
              <a:rPr lang="en-US" sz="2000" b="1" u="sng" dirty="0" smtClean="0"/>
              <a:t>hy convert to “bio” feedstock?</a:t>
            </a:r>
          </a:p>
          <a:p>
            <a:r>
              <a:rPr lang="en-US" dirty="0" smtClean="0"/>
              <a:t>Convert ‘waste” to products</a:t>
            </a:r>
          </a:p>
          <a:p>
            <a:r>
              <a:rPr lang="en-US" dirty="0" smtClean="0"/>
              <a:t>Eliminate hazardous by-products from the environment</a:t>
            </a:r>
          </a:p>
          <a:p>
            <a:r>
              <a:rPr lang="en-US" dirty="0" smtClean="0"/>
              <a:t>Eliminate by-products affecting human health</a:t>
            </a:r>
          </a:p>
          <a:p>
            <a:endParaRPr lang="en-US" dirty="0" smtClean="0"/>
          </a:p>
        </p:txBody>
      </p:sp>
      <p:sp>
        <p:nvSpPr>
          <p:cNvPr id="8" name="Line 375"/>
          <p:cNvSpPr>
            <a:spLocks noChangeShapeType="1"/>
          </p:cNvSpPr>
          <p:nvPr/>
        </p:nvSpPr>
        <p:spPr bwMode="auto">
          <a:xfrm>
            <a:off x="0" y="971264"/>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9" name="TextBox 8"/>
          <p:cNvSpPr txBox="1"/>
          <p:nvPr/>
        </p:nvSpPr>
        <p:spPr>
          <a:xfrm>
            <a:off x="457200" y="0"/>
            <a:ext cx="7507085" cy="954107"/>
          </a:xfrm>
          <a:prstGeom prst="rect">
            <a:avLst/>
          </a:prstGeom>
          <a:noFill/>
        </p:spPr>
        <p:txBody>
          <a:bodyPr wrap="square" rtlCol="0">
            <a:spAutoFit/>
          </a:bodyPr>
          <a:lstStyle/>
          <a:p>
            <a:pPr algn="ctr"/>
            <a:r>
              <a:rPr lang="en-US" sz="2800" b="1" dirty="0">
                <a:solidFill>
                  <a:srgbClr val="00B050"/>
                </a:solidFill>
              </a:rPr>
              <a:t>“Almost everything in your daily life depends on catalysts.” </a:t>
            </a:r>
            <a:r>
              <a:rPr lang="en-US" sz="2800" b="1" dirty="0"/>
              <a:t>– Argonne National Laboratory </a:t>
            </a:r>
            <a:r>
              <a:rPr lang="en-US" sz="2800" b="1" dirty="0" smtClean="0"/>
              <a:t>  </a:t>
            </a:r>
            <a:endParaRPr lang="en-US" sz="2800" b="1" dirty="0"/>
          </a:p>
        </p:txBody>
      </p:sp>
      <p:sp>
        <p:nvSpPr>
          <p:cNvPr id="10" name="TextBox 9"/>
          <p:cNvSpPr txBox="1"/>
          <p:nvPr/>
        </p:nvSpPr>
        <p:spPr>
          <a:xfrm>
            <a:off x="1371600" y="2057400"/>
            <a:ext cx="5451749" cy="1508105"/>
          </a:xfrm>
          <a:prstGeom prst="rect">
            <a:avLst/>
          </a:prstGeom>
          <a:noFill/>
        </p:spPr>
        <p:txBody>
          <a:bodyPr wrap="none" rtlCol="0">
            <a:spAutoFit/>
          </a:bodyPr>
          <a:lstStyle/>
          <a:p>
            <a:r>
              <a:rPr lang="en-US" sz="2000" b="1" u="sng" dirty="0" smtClean="0"/>
              <a:t>What do catalysis do?</a:t>
            </a:r>
          </a:p>
          <a:p>
            <a:r>
              <a:rPr lang="en-US" dirty="0"/>
              <a:t>L</a:t>
            </a:r>
            <a:r>
              <a:rPr lang="en-US" dirty="0" smtClean="0"/>
              <a:t>ower amount of energy needed for a chemical reaction</a:t>
            </a:r>
          </a:p>
          <a:p>
            <a:r>
              <a:rPr lang="en-US" dirty="0" smtClean="0"/>
              <a:t>Lower production costs</a:t>
            </a:r>
          </a:p>
          <a:p>
            <a:r>
              <a:rPr lang="en-US" dirty="0" smtClean="0"/>
              <a:t>Worker safety</a:t>
            </a:r>
          </a:p>
          <a:p>
            <a:r>
              <a:rPr lang="en-US" dirty="0" smtClean="0"/>
              <a:t> </a:t>
            </a:r>
            <a:endParaRPr lang="en-US" dirty="0"/>
          </a:p>
        </p:txBody>
      </p:sp>
    </p:spTree>
    <p:extLst>
      <p:ext uri="{BB962C8B-B14F-4D97-AF65-F5344CB8AC3E}">
        <p14:creationId xmlns:p14="http://schemas.microsoft.com/office/powerpoint/2010/main" val="356400936"/>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981200" y="1524000"/>
            <a:ext cx="6096000" cy="738664"/>
          </a:xfrm>
          <a:prstGeom prst="rect">
            <a:avLst/>
          </a:prstGeom>
          <a:noFill/>
        </p:spPr>
        <p:txBody>
          <a:bodyPr wrap="square" rtlCol="0">
            <a:spAutoFit/>
          </a:bodyPr>
          <a:lstStyle/>
          <a:p>
            <a:pPr marL="346075" indent="-346075"/>
            <a:r>
              <a:rPr lang="en-US" sz="2400" dirty="0" smtClean="0"/>
              <a:t>● </a:t>
            </a:r>
            <a:r>
              <a:rPr lang="en-US" dirty="0" smtClean="0"/>
              <a:t> </a:t>
            </a:r>
            <a:r>
              <a:rPr lang="en-US" sz="2400" b="1" dirty="0" smtClean="0"/>
              <a:t>Contnuous search for new catalysts </a:t>
            </a:r>
            <a:r>
              <a:rPr lang="en-US" dirty="0" smtClean="0"/>
              <a:t>– one that works “better” than those being used for a given process</a:t>
            </a:r>
            <a:endParaRPr lang="en-US" dirty="0"/>
          </a:p>
        </p:txBody>
      </p:sp>
      <p:sp>
        <p:nvSpPr>
          <p:cNvPr id="5" name="TextBox 4"/>
          <p:cNvSpPr txBox="1"/>
          <p:nvPr/>
        </p:nvSpPr>
        <p:spPr>
          <a:xfrm>
            <a:off x="1981200" y="2514600"/>
            <a:ext cx="2961452" cy="2123658"/>
          </a:xfrm>
          <a:prstGeom prst="rect">
            <a:avLst/>
          </a:prstGeom>
          <a:noFill/>
        </p:spPr>
        <p:txBody>
          <a:bodyPr wrap="none" rtlCol="0">
            <a:spAutoFit/>
          </a:bodyPr>
          <a:lstStyle/>
          <a:p>
            <a:r>
              <a:rPr lang="en-US" sz="2400" dirty="0"/>
              <a:t>● </a:t>
            </a:r>
            <a:r>
              <a:rPr lang="en-US" sz="2400" b="1" dirty="0" smtClean="0"/>
              <a:t>Test parameters</a:t>
            </a:r>
          </a:p>
          <a:p>
            <a:pPr marL="236538" indent="-236538"/>
            <a:r>
              <a:rPr lang="en-US" dirty="0" smtClean="0"/>
              <a:t>	Temperature</a:t>
            </a:r>
          </a:p>
          <a:p>
            <a:pPr marL="236538" indent="-236538"/>
            <a:r>
              <a:rPr lang="en-US" dirty="0" smtClean="0"/>
              <a:t>	Surface area (contact time)</a:t>
            </a:r>
          </a:p>
          <a:p>
            <a:pPr marL="236538" indent="-236538"/>
            <a:r>
              <a:rPr lang="en-US" dirty="0" smtClean="0"/>
              <a:t>	Atmosphere</a:t>
            </a:r>
          </a:p>
          <a:p>
            <a:pPr marL="236538" indent="-236538"/>
            <a:r>
              <a:rPr lang="en-US" dirty="0" smtClean="0"/>
              <a:t>	Pressure</a:t>
            </a:r>
          </a:p>
          <a:p>
            <a:pPr marL="236538" indent="-236538"/>
            <a:r>
              <a:rPr lang="en-US" dirty="0" smtClean="0"/>
              <a:t>	Effective life time</a:t>
            </a:r>
          </a:p>
          <a:p>
            <a:pPr marL="236538" indent="-236538"/>
            <a:r>
              <a:rPr lang="en-US" dirty="0" smtClean="0"/>
              <a:t>	Activity regeneration</a:t>
            </a:r>
            <a:endParaRPr lang="en-US" dirty="0"/>
          </a:p>
        </p:txBody>
      </p:sp>
      <p:sp>
        <p:nvSpPr>
          <p:cNvPr id="9" name="TextBox 8"/>
          <p:cNvSpPr txBox="1"/>
          <p:nvPr/>
        </p:nvSpPr>
        <p:spPr>
          <a:xfrm>
            <a:off x="1965435" y="4823941"/>
            <a:ext cx="6096000" cy="1200329"/>
          </a:xfrm>
          <a:prstGeom prst="rect">
            <a:avLst/>
          </a:prstGeom>
          <a:noFill/>
        </p:spPr>
        <p:txBody>
          <a:bodyPr wrap="square" rtlCol="0">
            <a:spAutoFit/>
          </a:bodyPr>
          <a:lstStyle/>
          <a:p>
            <a:pPr marL="287338" indent="-287338"/>
            <a:r>
              <a:rPr lang="en-US" sz="2400" dirty="0" smtClean="0"/>
              <a:t>● </a:t>
            </a:r>
            <a:r>
              <a:rPr lang="en-US" dirty="0" smtClean="0"/>
              <a:t> </a:t>
            </a:r>
            <a:r>
              <a:rPr lang="en-US" sz="2400" b="1" dirty="0"/>
              <a:t>R</a:t>
            </a:r>
            <a:r>
              <a:rPr lang="en-US" sz="2400" b="1" dirty="0" smtClean="0"/>
              <a:t>apid screening of  new catalysts is essential if sustainable “green” products are going to exist in the future.</a:t>
            </a:r>
            <a:endParaRPr lang="en-US" dirty="0"/>
          </a:p>
        </p:txBody>
      </p:sp>
      <p:sp>
        <p:nvSpPr>
          <p:cNvPr id="8"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1" name="TextBox 10"/>
          <p:cNvSpPr txBox="1"/>
          <p:nvPr/>
        </p:nvSpPr>
        <p:spPr>
          <a:xfrm>
            <a:off x="2667000" y="10180"/>
            <a:ext cx="3849452" cy="523220"/>
          </a:xfrm>
          <a:prstGeom prst="rect">
            <a:avLst/>
          </a:prstGeom>
          <a:noFill/>
        </p:spPr>
        <p:txBody>
          <a:bodyPr wrap="none" rtlCol="0">
            <a:spAutoFit/>
          </a:bodyPr>
          <a:lstStyle/>
          <a:p>
            <a:r>
              <a:rPr lang="en-US" sz="2800" b="1" dirty="0" smtClean="0"/>
              <a:t>Catalyst characterization</a:t>
            </a:r>
            <a:endParaRPr lang="en-US" sz="2800" b="1" dirty="0"/>
          </a:p>
        </p:txBody>
      </p:sp>
    </p:spTree>
    <p:extLst>
      <p:ext uri="{BB962C8B-B14F-4D97-AF65-F5344CB8AC3E}">
        <p14:creationId xmlns:p14="http://schemas.microsoft.com/office/powerpoint/2010/main" val="1984114465"/>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2" name="スライド番号プレースホルダ 4"/>
          <p:cNvSpPr txBox="1">
            <a:spLocks noGrp="1"/>
          </p:cNvSpPr>
          <p:nvPr/>
        </p:nvSpPr>
        <p:spPr bwMode="auto">
          <a:xfrm>
            <a:off x="8701088" y="6492880"/>
            <a:ext cx="366712"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r" eaLnBrk="1" hangingPunct="1">
              <a:spcBef>
                <a:spcPct val="0"/>
              </a:spcBef>
              <a:buFontTx/>
              <a:buNone/>
            </a:pPr>
            <a:endParaRPr kumimoji="0" lang="en-US" altLang="ja-JP" sz="1000" b="0" dirty="0">
              <a:latin typeface="Lucida Sans Unicode" pitchFamily="34" charset="0"/>
              <a:ea typeface="Arial Unicode MS" pitchFamily="50" charset="-128"/>
            </a:endParaRPr>
          </a:p>
        </p:txBody>
      </p:sp>
      <p:sp>
        <p:nvSpPr>
          <p:cNvPr id="22535" name="Rectangle 19"/>
          <p:cNvSpPr>
            <a:spLocks noChangeArrowheads="1"/>
          </p:cNvSpPr>
          <p:nvPr/>
        </p:nvSpPr>
        <p:spPr bwMode="auto">
          <a:xfrm>
            <a:off x="535773" y="1240405"/>
            <a:ext cx="8229600" cy="978729"/>
          </a:xfrm>
          <a:prstGeom prst="rect">
            <a:avLst/>
          </a:prstGeom>
          <a:noFill/>
          <a:ln w="9525">
            <a:solidFill>
              <a:srgbClr val="DDDDDD"/>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lnSpc>
                <a:spcPct val="120000"/>
              </a:lnSpc>
              <a:spcBef>
                <a:spcPct val="0"/>
              </a:spcBef>
              <a:buFontTx/>
              <a:buNone/>
            </a:pPr>
            <a:r>
              <a:rPr lang="en-US" altLang="ja-JP" sz="1600" b="0" dirty="0" smtClean="0">
                <a:ea typeface="Arial Unicode MS" pitchFamily="50" charset="-128"/>
              </a:rPr>
              <a:t>The </a:t>
            </a:r>
            <a:r>
              <a:rPr lang="en-US" altLang="ja-JP" sz="1600" b="0" dirty="0">
                <a:ea typeface="Arial Unicode MS" pitchFamily="50" charset="-128"/>
              </a:rPr>
              <a:t>typical catalyst evaluation system is </a:t>
            </a:r>
            <a:r>
              <a:rPr lang="en-US" altLang="ja-JP" sz="1600" b="0" dirty="0" smtClean="0">
                <a:ea typeface="Arial Unicode MS" pitchFamily="50" charset="-128"/>
              </a:rPr>
              <a:t>designed around a large </a:t>
            </a:r>
            <a:r>
              <a:rPr lang="en-US" altLang="ja-JP" sz="1600" b="0" dirty="0">
                <a:ea typeface="Arial Unicode MS" pitchFamily="50" charset="-128"/>
              </a:rPr>
              <a:t>“furnace</a:t>
            </a:r>
            <a:r>
              <a:rPr lang="en-US" altLang="ja-JP" sz="1600" b="0" dirty="0" smtClean="0">
                <a:ea typeface="Arial Unicode MS" pitchFamily="50" charset="-128"/>
              </a:rPr>
              <a:t>”. </a:t>
            </a:r>
            <a:r>
              <a:rPr lang="en-US" altLang="ja-JP" sz="1600" dirty="0" smtClean="0">
                <a:ea typeface="Arial Unicode MS" pitchFamily="50" charset="-128"/>
              </a:rPr>
              <a:t>Changes in temperature may require </a:t>
            </a:r>
            <a:r>
              <a:rPr lang="en-US" altLang="ja-JP" sz="1600" b="0" dirty="0" smtClean="0">
                <a:ea typeface="Arial Unicode MS" pitchFamily="50" charset="-128"/>
              </a:rPr>
              <a:t>3 </a:t>
            </a:r>
            <a:r>
              <a:rPr lang="en-US" altLang="ja-JP" sz="1600" b="0" dirty="0">
                <a:ea typeface="Arial Unicode MS" pitchFamily="50" charset="-128"/>
              </a:rPr>
              <a:t>- 5 </a:t>
            </a:r>
            <a:r>
              <a:rPr lang="en-US" altLang="ja-JP" sz="1600" b="0" dirty="0" smtClean="0">
                <a:ea typeface="Arial Unicode MS" pitchFamily="50" charset="-128"/>
              </a:rPr>
              <a:t>hr. before the system is stable enough to perform the needed test. A comprehensive catalyst </a:t>
            </a:r>
            <a:r>
              <a:rPr lang="en-US" altLang="ja-JP" sz="1600" b="0" dirty="0">
                <a:ea typeface="Arial Unicode MS" pitchFamily="50" charset="-128"/>
              </a:rPr>
              <a:t>evaluation normally requires a </a:t>
            </a:r>
            <a:r>
              <a:rPr lang="en-US" altLang="ja-JP" sz="1600" b="0" dirty="0" smtClean="0">
                <a:ea typeface="Arial Unicode MS" pitchFamily="50" charset="-128"/>
              </a:rPr>
              <a:t>week or more.</a:t>
            </a:r>
            <a:endParaRPr lang="ja-JP" altLang="en-US" sz="1500" b="0" dirty="0">
              <a:ea typeface="Arial Unicode MS" pitchFamily="50" charset="-128"/>
            </a:endParaRPr>
          </a:p>
        </p:txBody>
      </p:sp>
      <p:grpSp>
        <p:nvGrpSpPr>
          <p:cNvPr id="22538" name="Group 144"/>
          <p:cNvGrpSpPr>
            <a:grpSpLocks/>
          </p:cNvGrpSpPr>
          <p:nvPr/>
        </p:nvGrpSpPr>
        <p:grpSpPr bwMode="auto">
          <a:xfrm>
            <a:off x="-28569" y="6121318"/>
            <a:ext cx="2847975" cy="765258"/>
            <a:chOff x="-12" y="3636"/>
            <a:chExt cx="2643" cy="699"/>
          </a:xfrm>
        </p:grpSpPr>
        <p:sp>
          <p:nvSpPr>
            <p:cNvPr id="12"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fontAlgn="auto">
                <a:spcBef>
                  <a:spcPts val="0"/>
                </a:spcBef>
                <a:spcAft>
                  <a:spcPts val="0"/>
                </a:spcAft>
                <a:defRPr/>
              </a:pPr>
              <a:endParaRPr kumimoji="0" lang="en-US" b="0" dirty="0">
                <a:solidFill>
                  <a:prstClr val="black"/>
                </a:solidFill>
                <a:latin typeface="+mn-lt"/>
                <a:ea typeface="+mn-ea"/>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fontAlgn="auto">
                <a:spcBef>
                  <a:spcPts val="0"/>
                </a:spcBef>
                <a:spcAft>
                  <a:spcPts val="0"/>
                </a:spcAft>
                <a:defRPr/>
              </a:pPr>
              <a:endParaRPr kumimoji="0" lang="en-US" b="0"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22546" name="Picture 14" descr="LogoMark横httpW"/>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 name="Group 3"/>
          <p:cNvGrpSpPr/>
          <p:nvPr/>
        </p:nvGrpSpPr>
        <p:grpSpPr>
          <a:xfrm>
            <a:off x="2863849" y="2819400"/>
            <a:ext cx="3536951" cy="3650729"/>
            <a:chOff x="2863849" y="2819400"/>
            <a:chExt cx="3536951" cy="3650729"/>
          </a:xfrm>
        </p:grpSpPr>
        <p:pic>
          <p:nvPicPr>
            <p:cNvPr id="22536" name="Picture 24" descr="1230185538-299376_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63849" y="2819400"/>
              <a:ext cx="3536951" cy="3429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7" name="Rectangle 25"/>
            <p:cNvSpPr>
              <a:spLocks noChangeArrowheads="1"/>
            </p:cNvSpPr>
            <p:nvPr/>
          </p:nvSpPr>
          <p:spPr bwMode="auto">
            <a:xfrm>
              <a:off x="2868310" y="6254685"/>
              <a:ext cx="123783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en-US" sz="800" dirty="0">
                  <a:ea typeface="Arial Unicode MS" pitchFamily="50" charset="-128"/>
                </a:rPr>
                <a:t>http://www.j-science.jp/</a:t>
              </a:r>
              <a:endParaRPr lang="ja-JP" altLang="en-US" sz="800" dirty="0">
                <a:latin typeface="ＭＳ Ｐゴシック" pitchFamily="50" charset="-128"/>
                <a:ea typeface="Arial Unicode MS" pitchFamily="50" charset="-128"/>
              </a:endParaRPr>
            </a:p>
          </p:txBody>
        </p:sp>
        <p:sp>
          <p:nvSpPr>
            <p:cNvPr id="22539" name="Text Box 24"/>
            <p:cNvSpPr txBox="1">
              <a:spLocks noChangeArrowheads="1"/>
            </p:cNvSpPr>
            <p:nvPr/>
          </p:nvSpPr>
          <p:spPr bwMode="auto">
            <a:xfrm rot="20523538">
              <a:off x="4796954" y="5781827"/>
              <a:ext cx="517625" cy="4062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hangingPunct="1">
                <a:spcBef>
                  <a:spcPct val="0"/>
                </a:spcBef>
                <a:buFontTx/>
                <a:buNone/>
              </a:pPr>
              <a:r>
                <a:rPr lang="en-US" altLang="ja-JP" sz="1800" dirty="0">
                  <a:ea typeface="Arial Unicode MS" pitchFamily="50" charset="-128"/>
                </a:rPr>
                <a:t>2 m</a:t>
              </a:r>
            </a:p>
          </p:txBody>
        </p:sp>
        <p:sp>
          <p:nvSpPr>
            <p:cNvPr id="22540" name="Line 25"/>
            <p:cNvSpPr>
              <a:spLocks noChangeShapeType="1"/>
            </p:cNvSpPr>
            <p:nvPr/>
          </p:nvSpPr>
          <p:spPr bwMode="auto">
            <a:xfrm flipV="1">
              <a:off x="3514525" y="5512410"/>
              <a:ext cx="2429075" cy="653946"/>
            </a:xfrm>
            <a:prstGeom prst="line">
              <a:avLst/>
            </a:prstGeom>
            <a:noFill/>
            <a:ln w="9525">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ja-JP" altLang="en-US"/>
            </a:p>
          </p:txBody>
        </p:sp>
      </p:grpSp>
      <p:sp>
        <p:nvSpPr>
          <p:cNvPr id="25"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26" name="TextBox 25"/>
          <p:cNvSpPr txBox="1"/>
          <p:nvPr/>
        </p:nvSpPr>
        <p:spPr>
          <a:xfrm>
            <a:off x="1145012" y="45436"/>
            <a:ext cx="7082580" cy="523220"/>
          </a:xfrm>
          <a:prstGeom prst="rect">
            <a:avLst/>
          </a:prstGeom>
          <a:noFill/>
        </p:spPr>
        <p:txBody>
          <a:bodyPr wrap="none" rtlCol="0">
            <a:spAutoFit/>
          </a:bodyPr>
          <a:lstStyle/>
          <a:p>
            <a:r>
              <a:rPr lang="en-US" sz="2800" b="1" dirty="0" smtClean="0"/>
              <a:t>Catalyst characterization: The old and the new</a:t>
            </a:r>
            <a:endParaRPr lang="en-US" sz="2800" b="1" dirty="0"/>
          </a:p>
        </p:txBody>
      </p:sp>
      <p:grpSp>
        <p:nvGrpSpPr>
          <p:cNvPr id="27" name="グループ化 2"/>
          <p:cNvGrpSpPr/>
          <p:nvPr/>
        </p:nvGrpSpPr>
        <p:grpSpPr>
          <a:xfrm>
            <a:off x="2362200" y="2745271"/>
            <a:ext cx="4159214" cy="3579329"/>
            <a:chOff x="4571999" y="2767931"/>
            <a:chExt cx="4159215" cy="3579329"/>
          </a:xfrm>
        </p:grpSpPr>
        <p:grpSp>
          <p:nvGrpSpPr>
            <p:cNvPr id="28" name="グループ化 16"/>
            <p:cNvGrpSpPr/>
            <p:nvPr/>
          </p:nvGrpSpPr>
          <p:grpSpPr>
            <a:xfrm>
              <a:off x="4723570" y="2876094"/>
              <a:ext cx="4007644" cy="2881380"/>
              <a:chOff x="4876800" y="4545770"/>
              <a:chExt cx="2536946" cy="1862968"/>
            </a:xfrm>
          </p:grpSpPr>
          <p:pic>
            <p:nvPicPr>
              <p:cNvPr id="32" name="Picture 6" descr="C:\Documents and Settings\ichi.LAB.000\デスクトップ\2nd ﾎｼ-RC 螟冶ｦｳ蠖ｱ・・ｽｼ 360.jpg"/>
              <p:cNvPicPr>
                <a:picLocks noChangeAspect="1" noChangeArrowheads="1"/>
              </p:cNvPicPr>
              <p:nvPr/>
            </p:nvPicPr>
            <p:blipFill>
              <a:blip r:embed="rId5" cstate="print">
                <a:lum contrast="10000"/>
                <a:extLst>
                  <a:ext uri="{28A0092B-C50C-407E-A947-70E740481C1C}">
                    <a14:useLocalDpi xmlns:a14="http://schemas.microsoft.com/office/drawing/2010/main" val="0"/>
                  </a:ext>
                </a:extLst>
              </a:blip>
              <a:srcRect l="12270" t="7071" r="11067" b="4500"/>
              <a:stretch>
                <a:fillRect/>
              </a:stretch>
            </p:blipFill>
            <p:spPr bwMode="auto">
              <a:xfrm>
                <a:off x="4876800" y="5638800"/>
                <a:ext cx="436485" cy="75447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3" name="Picture 2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096000" y="4545770"/>
                <a:ext cx="342057" cy="75678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34" name="Picture 27"/>
              <p:cNvPicPr>
                <a:picLocks noChangeAspect="1" noChangeArrowheads="1"/>
              </p:cNvPicPr>
              <p:nvPr/>
            </p:nvPicPr>
            <p:blipFill>
              <a:blip r:embed="rId7" cstate="print">
                <a:extLst>
                  <a:ext uri="{BEBA8EAE-BF5A-486C-A8C5-ECC9F3942E4B}">
                    <a14:imgProps xmlns:a14="http://schemas.microsoft.com/office/drawing/2010/main">
                      <a14:imgLayer r:embed="rId8">
                        <a14:imgEffect>
                          <a14:brightnessContrast bright="-18000"/>
                        </a14:imgEffect>
                      </a14:imgLayer>
                    </a14:imgProps>
                  </a:ext>
                  <a:ext uri="{28A0092B-C50C-407E-A947-70E740481C1C}">
                    <a14:useLocalDpi xmlns:a14="http://schemas.microsoft.com/office/drawing/2010/main" val="0"/>
                  </a:ext>
                </a:extLst>
              </a:blip>
              <a:srcRect/>
              <a:stretch>
                <a:fillRect/>
              </a:stretch>
            </p:blipFill>
            <p:spPr bwMode="auto">
              <a:xfrm>
                <a:off x="5181600" y="5298854"/>
                <a:ext cx="2232146" cy="1109884"/>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sp>
          <p:nvSpPr>
            <p:cNvPr id="29" name="テキスト ボックス 21"/>
            <p:cNvSpPr txBox="1"/>
            <p:nvPr/>
          </p:nvSpPr>
          <p:spPr>
            <a:xfrm>
              <a:off x="5334000" y="5824040"/>
              <a:ext cx="2795062" cy="523220"/>
            </a:xfrm>
            <a:prstGeom prst="rect">
              <a:avLst/>
            </a:prstGeom>
            <a:noFill/>
          </p:spPr>
          <p:txBody>
            <a:bodyPr wrap="none" rtlCol="0">
              <a:spAutoFit/>
            </a:bodyPr>
            <a:lstStyle/>
            <a:p>
              <a:r>
                <a:rPr kumimoji="1" lang="en-US" altLang="ja-JP" sz="1400" dirty="0" smtClean="0"/>
                <a:t>Tandem</a:t>
              </a:r>
              <a:r>
                <a:rPr lang="en-US" altLang="ja-JP" sz="1400" dirty="0" smtClean="0"/>
                <a:t> </a:t>
              </a:r>
              <a:r>
                <a:rPr lang="en-US" altLang="ja-JP" sz="1400" dirty="0">
                  <a:cs typeface="Arial" charset="0"/>
                </a:rPr>
                <a:t>µ-</a:t>
              </a:r>
              <a:r>
                <a:rPr lang="en-US" altLang="ja-JP" sz="1400" dirty="0"/>
                <a:t>Reactor </a:t>
              </a:r>
              <a:r>
                <a:rPr lang="en-US" altLang="ja-JP" sz="1400" dirty="0" smtClean="0"/>
                <a:t> </a:t>
              </a:r>
              <a:r>
                <a:rPr kumimoji="1" lang="en-US" altLang="ja-JP" sz="1400" dirty="0" smtClean="0"/>
                <a:t> </a:t>
              </a:r>
            </a:p>
            <a:p>
              <a:r>
                <a:rPr kumimoji="1" lang="en-US" altLang="ja-JP" sz="1400" dirty="0" smtClean="0"/>
                <a:t>with Shimadzu QP2010 Plus GC-MS </a:t>
              </a:r>
              <a:endParaRPr kumimoji="1" lang="ja-JP" altLang="en-US" sz="1400" dirty="0"/>
            </a:p>
          </p:txBody>
        </p:sp>
        <p:sp>
          <p:nvSpPr>
            <p:cNvPr id="30" name="円/楕円 1"/>
            <p:cNvSpPr/>
            <p:nvPr/>
          </p:nvSpPr>
          <p:spPr>
            <a:xfrm>
              <a:off x="6400801" y="2767931"/>
              <a:ext cx="990600" cy="1346869"/>
            </a:xfrm>
            <a:prstGeom prst="ellipse">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円/楕円 23"/>
            <p:cNvSpPr/>
            <p:nvPr/>
          </p:nvSpPr>
          <p:spPr>
            <a:xfrm>
              <a:off x="4571999" y="4478943"/>
              <a:ext cx="797443" cy="1346869"/>
            </a:xfrm>
            <a:prstGeom prst="ellipse">
              <a:avLst/>
            </a:prstGeom>
            <a:noFill/>
            <a:ln>
              <a:solidFill>
                <a:srgbClr val="FF5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Tree>
    <p:extLst>
      <p:ext uri="{BB962C8B-B14F-4D97-AF65-F5344CB8AC3E}">
        <p14:creationId xmlns:p14="http://schemas.microsoft.com/office/powerpoint/2010/main" val="35294283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4"/>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16" presetClass="entr" presetSubtype="21" fill="hold" nodeType="click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barn(inVertical)">
                                      <p:cBhvr>
                                        <p:cTn id="11"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 name="TextBox 453"/>
          <p:cNvSpPr txBox="1">
            <a:spLocks noChangeArrowheads="1"/>
          </p:cNvSpPr>
          <p:nvPr/>
        </p:nvSpPr>
        <p:spPr bwMode="auto">
          <a:xfrm>
            <a:off x="3250145" y="0"/>
            <a:ext cx="261725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lang="en-US" sz="2800" b="1" dirty="0" smtClean="0">
                <a:latin typeface="+mj-lt"/>
              </a:rPr>
              <a:t>Single µ-Reactor</a:t>
            </a:r>
            <a:endParaRPr lang="en-US" sz="2800" b="1" dirty="0">
              <a:latin typeface="+mj-lt"/>
            </a:endParaRPr>
          </a:p>
        </p:txBody>
      </p:sp>
      <p:grpSp>
        <p:nvGrpSpPr>
          <p:cNvPr id="3" name="Group 2"/>
          <p:cNvGrpSpPr/>
          <p:nvPr/>
        </p:nvGrpSpPr>
        <p:grpSpPr>
          <a:xfrm>
            <a:off x="3608480" y="1524000"/>
            <a:ext cx="5154516" cy="4168224"/>
            <a:chOff x="4607629" y="3071052"/>
            <a:chExt cx="4279782" cy="2657648"/>
          </a:xfrm>
        </p:grpSpPr>
        <p:sp>
          <p:nvSpPr>
            <p:cNvPr id="63" name="直方体 193"/>
            <p:cNvSpPr>
              <a:spLocks noChangeArrowheads="1"/>
            </p:cNvSpPr>
            <p:nvPr/>
          </p:nvSpPr>
          <p:spPr bwMode="auto">
            <a:xfrm>
              <a:off x="6269365" y="3071052"/>
              <a:ext cx="987683" cy="357556"/>
            </a:xfrm>
            <a:prstGeom prst="cube">
              <a:avLst>
                <a:gd name="adj" fmla="val 42093"/>
              </a:avLst>
            </a:prstGeom>
            <a:solidFill>
              <a:schemeClr val="bg1"/>
            </a:solidFill>
            <a:ln w="6350" algn="ctr">
              <a:solidFill>
                <a:schemeClr val="tx1"/>
              </a:solidFill>
              <a:miter lim="800000"/>
              <a:headEnd/>
              <a:tailEnd/>
            </a:ln>
          </p:spPr>
          <p:txBody>
            <a:bodyPr wrap="none" lIns="0" tIns="0" rIns="0" bIns="0" anchor="ctr"/>
            <a:lstStyle/>
            <a:p>
              <a:pPr algn="ctr"/>
              <a:endParaRPr lang="ja-JP" altLang="en-US" sz="300"/>
            </a:p>
          </p:txBody>
        </p:sp>
        <p:sp>
          <p:nvSpPr>
            <p:cNvPr id="148" name="Line 61"/>
            <p:cNvSpPr>
              <a:spLocks noChangeShapeType="1"/>
            </p:cNvSpPr>
            <p:nvPr/>
          </p:nvSpPr>
          <p:spPr bwMode="auto">
            <a:xfrm>
              <a:off x="6732588" y="3146427"/>
              <a:ext cx="0" cy="347662"/>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grpSp>
          <p:nvGrpSpPr>
            <p:cNvPr id="4" name="Group 3"/>
            <p:cNvGrpSpPr/>
            <p:nvPr/>
          </p:nvGrpSpPr>
          <p:grpSpPr>
            <a:xfrm>
              <a:off x="4607629" y="3278936"/>
              <a:ext cx="3676951" cy="2449764"/>
              <a:chOff x="4607620" y="3278936"/>
              <a:chExt cx="3676949" cy="2449764"/>
            </a:xfrm>
          </p:grpSpPr>
          <p:sp>
            <p:nvSpPr>
              <p:cNvPr id="51" name="直方体 186"/>
              <p:cNvSpPr>
                <a:spLocks noChangeArrowheads="1"/>
              </p:cNvSpPr>
              <p:nvPr/>
            </p:nvSpPr>
            <p:spPr bwMode="auto">
              <a:xfrm>
                <a:off x="6269364" y="3278936"/>
                <a:ext cx="986040" cy="1199059"/>
              </a:xfrm>
              <a:prstGeom prst="cube">
                <a:avLst>
                  <a:gd name="adj" fmla="val 15301"/>
                </a:avLst>
              </a:prstGeom>
              <a:solidFill>
                <a:schemeClr val="bg1"/>
              </a:solidFill>
              <a:ln w="6350" algn="ctr">
                <a:solidFill>
                  <a:schemeClr val="tx1"/>
                </a:solidFill>
                <a:miter lim="800000"/>
                <a:headEnd/>
                <a:tailEnd/>
              </a:ln>
            </p:spPr>
            <p:txBody>
              <a:bodyPr wrap="none" lIns="0" tIns="0" rIns="0" bIns="0" anchor="ctr"/>
              <a:lstStyle/>
              <a:p>
                <a:pPr algn="ctr"/>
                <a:endParaRPr lang="ja-JP" altLang="en-US" sz="300"/>
              </a:p>
            </p:txBody>
          </p:sp>
          <p:grpSp>
            <p:nvGrpSpPr>
              <p:cNvPr id="7" name="Group 6"/>
              <p:cNvGrpSpPr/>
              <p:nvPr/>
            </p:nvGrpSpPr>
            <p:grpSpPr>
              <a:xfrm>
                <a:off x="4607620" y="3402012"/>
                <a:ext cx="3676949" cy="2326688"/>
                <a:chOff x="4607620" y="3402012"/>
                <a:chExt cx="3676949" cy="2326688"/>
              </a:xfrm>
            </p:grpSpPr>
            <p:sp>
              <p:nvSpPr>
                <p:cNvPr id="48" name="円/楕円 2"/>
                <p:cNvSpPr/>
                <p:nvPr/>
              </p:nvSpPr>
              <p:spPr bwMode="auto">
                <a:xfrm>
                  <a:off x="6686551" y="4937126"/>
                  <a:ext cx="111125" cy="60326"/>
                </a:xfrm>
                <a:prstGeom prst="ellipse">
                  <a:avLst/>
                </a:prstGeom>
                <a:solidFill>
                  <a:schemeClr val="accent2"/>
                </a:solidFill>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lgn="ctr">
                    <a:defRPr/>
                  </a:pPr>
                  <a:endParaRPr lang="ja-JP" altLang="en-US">
                    <a:solidFill>
                      <a:srgbClr val="C0C0C0"/>
                    </a:solidFill>
                    <a:latin typeface="Arial" charset="0"/>
                  </a:endParaRPr>
                </a:p>
              </p:txBody>
            </p:sp>
            <p:sp>
              <p:nvSpPr>
                <p:cNvPr id="49" name="円柱 3"/>
                <p:cNvSpPr/>
                <p:nvPr/>
              </p:nvSpPr>
              <p:spPr bwMode="auto">
                <a:xfrm>
                  <a:off x="6684964" y="5033964"/>
                  <a:ext cx="103187" cy="119063"/>
                </a:xfrm>
                <a:prstGeom prst="can">
                  <a:avLst/>
                </a:prstGeom>
                <a:solidFill>
                  <a:srgbClr val="92D050"/>
                </a:solidFill>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p>
                  <a:pPr algn="ctr">
                    <a:defRPr/>
                  </a:pPr>
                  <a:endParaRPr lang="ja-JP" altLang="en-US">
                    <a:solidFill>
                      <a:srgbClr val="FF0000"/>
                    </a:solidFill>
                    <a:latin typeface="Arial" charset="0"/>
                  </a:endParaRPr>
                </a:p>
              </p:txBody>
            </p:sp>
            <p:sp>
              <p:nvSpPr>
                <p:cNvPr id="50" name="円柱 185"/>
                <p:cNvSpPr/>
                <p:nvPr/>
              </p:nvSpPr>
              <p:spPr bwMode="auto">
                <a:xfrm>
                  <a:off x="6680200" y="4513262"/>
                  <a:ext cx="101600" cy="46038"/>
                </a:xfrm>
                <a:prstGeom prst="can">
                  <a:avLst/>
                </a:prstGeom>
                <a:solidFill>
                  <a:schemeClr val="accent6">
                    <a:lumMod val="75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52" name="AutoShape 14"/>
                <p:cNvSpPr>
                  <a:spLocks noChangeAspect="1" noChangeArrowheads="1"/>
                </p:cNvSpPr>
                <p:nvPr/>
              </p:nvSpPr>
              <p:spPr bwMode="auto">
                <a:xfrm>
                  <a:off x="6588185" y="4497951"/>
                  <a:ext cx="330323" cy="439045"/>
                </a:xfrm>
                <a:prstGeom prst="cube">
                  <a:avLst>
                    <a:gd name="adj" fmla="val 25000"/>
                  </a:avLst>
                </a:prstGeom>
                <a:solidFill>
                  <a:schemeClr val="bg1">
                    <a:alpha val="50195"/>
                  </a:schemeClr>
                </a:solidFill>
                <a:ln w="6350">
                  <a:solidFill>
                    <a:srgbClr val="000000"/>
                  </a:solidFill>
                  <a:miter lim="800000"/>
                  <a:headEnd/>
                  <a:tailEnd/>
                </a:ln>
              </p:spPr>
              <p:txBody>
                <a:bodyPr wrap="none" lIns="91429" tIns="45714" rIns="91429" bIns="45714"/>
                <a:lstStyle/>
                <a:p>
                  <a:endParaRPr lang="ja-JP" altLang="en-US"/>
                </a:p>
              </p:txBody>
            </p:sp>
            <p:sp>
              <p:nvSpPr>
                <p:cNvPr id="53" name="AutoShape 42"/>
                <p:cNvSpPr>
                  <a:spLocks noChangeAspect="1" noChangeArrowheads="1"/>
                </p:cNvSpPr>
                <p:nvPr/>
              </p:nvSpPr>
              <p:spPr bwMode="auto">
                <a:xfrm>
                  <a:off x="6690075" y="4592744"/>
                  <a:ext cx="92030" cy="324294"/>
                </a:xfrm>
                <a:prstGeom prst="can">
                  <a:avLst>
                    <a:gd name="adj" fmla="val 16057"/>
                  </a:avLst>
                </a:prstGeom>
                <a:solidFill>
                  <a:srgbClr val="FFFFFF">
                    <a:alpha val="50195"/>
                  </a:srgbClr>
                </a:solidFill>
                <a:ln w="6350">
                  <a:solidFill>
                    <a:srgbClr val="000000"/>
                  </a:solidFill>
                  <a:round/>
                  <a:headEnd/>
                  <a:tailEnd/>
                </a:ln>
              </p:spPr>
              <p:txBody>
                <a:bodyPr wrap="none" lIns="91429" tIns="45714" rIns="91429" bIns="45714"/>
                <a:lstStyle/>
                <a:p>
                  <a:endParaRPr lang="ja-JP" altLang="en-US"/>
                </a:p>
              </p:txBody>
            </p:sp>
            <p:grpSp>
              <p:nvGrpSpPr>
                <p:cNvPr id="54" name="グループ化 751"/>
                <p:cNvGrpSpPr>
                  <a:grpSpLocks/>
                </p:cNvGrpSpPr>
                <p:nvPr/>
              </p:nvGrpSpPr>
              <p:grpSpPr bwMode="auto">
                <a:xfrm>
                  <a:off x="6269364" y="4477995"/>
                  <a:ext cx="244866" cy="184599"/>
                  <a:chOff x="1829601" y="5858568"/>
                  <a:chExt cx="356387" cy="269182"/>
                </a:xfrm>
              </p:grpSpPr>
              <p:sp>
                <p:nvSpPr>
                  <p:cNvPr id="206" name="Line 49"/>
                  <p:cNvSpPr>
                    <a:spLocks noChangeAspect="1" noChangeShapeType="1"/>
                  </p:cNvSpPr>
                  <p:nvPr/>
                </p:nvSpPr>
                <p:spPr bwMode="auto">
                  <a:xfrm>
                    <a:off x="1829127" y="5859070"/>
                    <a:ext cx="0" cy="266213"/>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7" name="Line 50"/>
                  <p:cNvSpPr>
                    <a:spLocks noChangeAspect="1" noChangeShapeType="1"/>
                  </p:cNvSpPr>
                  <p:nvPr/>
                </p:nvSpPr>
                <p:spPr bwMode="auto">
                  <a:xfrm flipH="1">
                    <a:off x="1829127" y="5863699"/>
                    <a:ext cx="270328" cy="263897"/>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8" name="Line 51"/>
                  <p:cNvSpPr>
                    <a:spLocks noChangeAspect="1" noChangeShapeType="1"/>
                  </p:cNvSpPr>
                  <p:nvPr/>
                </p:nvSpPr>
                <p:spPr bwMode="auto">
                  <a:xfrm>
                    <a:off x="1829127" y="6127597"/>
                    <a:ext cx="76246" cy="0"/>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9" name="Line 52"/>
                  <p:cNvSpPr>
                    <a:spLocks noChangeAspect="1" noChangeShapeType="1"/>
                  </p:cNvSpPr>
                  <p:nvPr/>
                </p:nvSpPr>
                <p:spPr bwMode="auto">
                  <a:xfrm flipV="1">
                    <a:off x="1905372" y="5859070"/>
                    <a:ext cx="279572" cy="268527"/>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grpSp>
            <p:grpSp>
              <p:nvGrpSpPr>
                <p:cNvPr id="55" name="グループ化 604"/>
                <p:cNvGrpSpPr>
                  <a:grpSpLocks/>
                </p:cNvGrpSpPr>
                <p:nvPr/>
              </p:nvGrpSpPr>
              <p:grpSpPr bwMode="auto">
                <a:xfrm>
                  <a:off x="7071345" y="4321666"/>
                  <a:ext cx="185704" cy="335936"/>
                  <a:chOff x="2897187" y="6223000"/>
                  <a:chExt cx="379413" cy="819150"/>
                </a:xfrm>
              </p:grpSpPr>
              <p:sp>
                <p:nvSpPr>
                  <p:cNvPr id="201" name="Line 53"/>
                  <p:cNvSpPr>
                    <a:spLocks noChangeAspect="1" noChangeShapeType="1"/>
                  </p:cNvSpPr>
                  <p:nvPr/>
                </p:nvSpPr>
                <p:spPr bwMode="auto">
                  <a:xfrm>
                    <a:off x="2970522" y="6601159"/>
                    <a:ext cx="0" cy="437419"/>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2" name="Line 54"/>
                  <p:cNvSpPr>
                    <a:spLocks noChangeAspect="1" noChangeShapeType="1"/>
                  </p:cNvSpPr>
                  <p:nvPr/>
                </p:nvSpPr>
                <p:spPr bwMode="auto">
                  <a:xfrm>
                    <a:off x="3275405" y="6221803"/>
                    <a:ext cx="0" cy="441291"/>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3" name="Line 55"/>
                  <p:cNvSpPr>
                    <a:spLocks noChangeAspect="1" noChangeShapeType="1"/>
                  </p:cNvSpPr>
                  <p:nvPr/>
                </p:nvSpPr>
                <p:spPr bwMode="auto">
                  <a:xfrm flipH="1">
                    <a:off x="2970522" y="6670836"/>
                    <a:ext cx="304883" cy="371614"/>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sp>
                <p:nvSpPr>
                  <p:cNvPr id="204" name="Line 56"/>
                  <p:cNvSpPr>
                    <a:spLocks noChangeAspect="1" noChangeShapeType="1"/>
                  </p:cNvSpPr>
                  <p:nvPr/>
                </p:nvSpPr>
                <p:spPr bwMode="auto">
                  <a:xfrm flipH="1">
                    <a:off x="2895922" y="7038578"/>
                    <a:ext cx="68113" cy="3872"/>
                  </a:xfrm>
                  <a:prstGeom prst="line">
                    <a:avLst/>
                  </a:prstGeom>
                  <a:noFill/>
                  <a:ln w="6350">
                    <a:solidFill>
                      <a:schemeClr val="tx1"/>
                    </a:solidFill>
                    <a:round/>
                    <a:headEnd/>
                    <a:tailEnd/>
                  </a:ln>
                  <a:extLst/>
                </p:spPr>
                <p:txBody>
                  <a:bodyPr wrap="none" anchor="ctr"/>
                  <a:lstStyle/>
                  <a:p>
                    <a:pPr>
                      <a:defRPr/>
                    </a:pPr>
                    <a:endParaRPr lang="ja-JP" altLang="en-US" dirty="0">
                      <a:latin typeface="+mj-ea"/>
                      <a:ea typeface="+mj-ea"/>
                    </a:endParaRPr>
                  </a:p>
                </p:txBody>
              </p:sp>
              <p:sp>
                <p:nvSpPr>
                  <p:cNvPr id="205" name="Line 57"/>
                  <p:cNvSpPr>
                    <a:spLocks noChangeAspect="1" noChangeShapeType="1"/>
                  </p:cNvSpPr>
                  <p:nvPr/>
                </p:nvSpPr>
                <p:spPr bwMode="auto">
                  <a:xfrm flipV="1">
                    <a:off x="2899167" y="6953416"/>
                    <a:ext cx="74598" cy="85162"/>
                  </a:xfrm>
                  <a:prstGeom prst="line">
                    <a:avLst/>
                  </a:prstGeom>
                  <a:noFill/>
                  <a:ln w="6350">
                    <a:solidFill>
                      <a:schemeClr val="tx1"/>
                    </a:solidFill>
                    <a:round/>
                    <a:headEnd/>
                    <a:tailEnd/>
                  </a:ln>
                  <a:extLst/>
                </p:spPr>
                <p:txBody>
                  <a:bodyPr anchor="ctr"/>
                  <a:lstStyle/>
                  <a:p>
                    <a:pPr>
                      <a:defRPr/>
                    </a:pPr>
                    <a:endParaRPr lang="ja-JP" altLang="en-US" dirty="0">
                      <a:latin typeface="+mj-ea"/>
                      <a:ea typeface="+mj-ea"/>
                    </a:endParaRPr>
                  </a:p>
                </p:txBody>
              </p:sp>
            </p:grpSp>
            <p:sp>
              <p:nvSpPr>
                <p:cNvPr id="56" name="Line 61"/>
                <p:cNvSpPr>
                  <a:spLocks noChangeShapeType="1"/>
                </p:cNvSpPr>
                <p:nvPr/>
              </p:nvSpPr>
              <p:spPr bwMode="auto">
                <a:xfrm>
                  <a:off x="6734175" y="4344989"/>
                  <a:ext cx="0" cy="347663"/>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sp>
              <p:nvSpPr>
                <p:cNvPr id="57" name="Oval 43"/>
                <p:cNvSpPr>
                  <a:spLocks noChangeAspect="1" noChangeArrowheads="1"/>
                </p:cNvSpPr>
                <p:nvPr/>
              </p:nvSpPr>
              <p:spPr bwMode="auto">
                <a:xfrm>
                  <a:off x="6739378" y="5126582"/>
                  <a:ext cx="302386"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58" name="Oval 44"/>
                <p:cNvSpPr>
                  <a:spLocks noChangeAspect="1" noChangeArrowheads="1"/>
                </p:cNvSpPr>
                <p:nvPr/>
              </p:nvSpPr>
              <p:spPr bwMode="auto">
                <a:xfrm>
                  <a:off x="6816617" y="5126582"/>
                  <a:ext cx="300743"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59" name="Oval 45"/>
                <p:cNvSpPr>
                  <a:spLocks noChangeAspect="1" noChangeArrowheads="1"/>
                </p:cNvSpPr>
                <p:nvPr/>
              </p:nvSpPr>
              <p:spPr bwMode="auto">
                <a:xfrm>
                  <a:off x="6892213" y="5126582"/>
                  <a:ext cx="302386"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60" name="Oval 46"/>
                <p:cNvSpPr>
                  <a:spLocks noChangeAspect="1" noChangeArrowheads="1"/>
                </p:cNvSpPr>
                <p:nvPr/>
              </p:nvSpPr>
              <p:spPr bwMode="auto">
                <a:xfrm>
                  <a:off x="6967810" y="5126582"/>
                  <a:ext cx="300743" cy="337600"/>
                </a:xfrm>
                <a:prstGeom prst="ellipse">
                  <a:avLst/>
                </a:prstGeom>
                <a:noFill/>
                <a:ln w="635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lIns="91429" tIns="45714" rIns="91429" bIns="45714"/>
                <a:lstStyle/>
                <a:p>
                  <a:endParaRPr lang="ja-JP" altLang="en-US"/>
                </a:p>
              </p:txBody>
            </p:sp>
            <p:sp>
              <p:nvSpPr>
                <p:cNvPr id="61" name="Line 47"/>
                <p:cNvSpPr>
                  <a:spLocks noChangeAspect="1" noChangeShapeType="1"/>
                </p:cNvSpPr>
                <p:nvPr/>
              </p:nvSpPr>
              <p:spPr bwMode="auto">
                <a:xfrm>
                  <a:off x="6735763" y="4894262"/>
                  <a:ext cx="0" cy="400050"/>
                </a:xfrm>
                <a:prstGeom prst="line">
                  <a:avLst/>
                </a:prstGeom>
                <a:noFill/>
                <a:ln w="6350">
                  <a:solidFill>
                    <a:srgbClr val="000000"/>
                  </a:solidFill>
                  <a:round/>
                  <a:headEnd/>
                  <a:tailEnd/>
                </a:ln>
                <a:extLst/>
              </p:spPr>
              <p:txBody>
                <a:bodyPr wrap="none" lIns="91429" tIns="45714" rIns="91429" bIns="45714"/>
                <a:lstStyle/>
                <a:p>
                  <a:pPr>
                    <a:defRPr/>
                  </a:pPr>
                  <a:endParaRPr lang="ja-JP" altLang="en-US" dirty="0">
                    <a:latin typeface="+mj-ea"/>
                    <a:ea typeface="+mj-ea"/>
                  </a:endParaRPr>
                </a:p>
              </p:txBody>
            </p:sp>
            <p:sp>
              <p:nvSpPr>
                <p:cNvPr id="62" name="Line 176"/>
                <p:cNvSpPr>
                  <a:spLocks noChangeShapeType="1"/>
                </p:cNvSpPr>
                <p:nvPr/>
              </p:nvSpPr>
              <p:spPr bwMode="auto">
                <a:xfrm>
                  <a:off x="6932613" y="5462587"/>
                  <a:ext cx="533400" cy="0"/>
                </a:xfrm>
                <a:prstGeom prst="line">
                  <a:avLst/>
                </a:prstGeom>
                <a:noFill/>
                <a:ln w="3175">
                  <a:solidFill>
                    <a:srgbClr val="000000"/>
                  </a:solidFill>
                  <a:round/>
                  <a:headEnd/>
                  <a:tailEnd type="triangle" w="sm" len="sm"/>
                </a:ln>
                <a:extLst/>
              </p:spPr>
              <p:txBody>
                <a:bodyPr lIns="0" tIns="0" rIns="0" bIns="0"/>
                <a:lstStyle/>
                <a:p>
                  <a:pPr>
                    <a:defRPr/>
                  </a:pPr>
                  <a:endParaRPr lang="ja-JP" altLang="en-US" dirty="0">
                    <a:latin typeface="+mj-ea"/>
                    <a:ea typeface="+mj-ea"/>
                  </a:endParaRPr>
                </a:p>
              </p:txBody>
            </p:sp>
            <p:sp>
              <p:nvSpPr>
                <p:cNvPr id="65" name="円柱 195"/>
                <p:cNvSpPr/>
                <p:nvPr/>
              </p:nvSpPr>
              <p:spPr bwMode="auto">
                <a:xfrm>
                  <a:off x="6626226" y="4319589"/>
                  <a:ext cx="212725" cy="123825"/>
                </a:xfrm>
                <a:prstGeom prst="can">
                  <a:avLst/>
                </a:prstGeom>
                <a:solidFill>
                  <a:schemeClr val="accent6">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66" name="円柱 196"/>
                <p:cNvSpPr/>
                <p:nvPr/>
              </p:nvSpPr>
              <p:spPr bwMode="auto">
                <a:xfrm>
                  <a:off x="6626226" y="3444877"/>
                  <a:ext cx="212725" cy="909637"/>
                </a:xfrm>
                <a:prstGeom prst="can">
                  <a:avLst/>
                </a:prstGeom>
                <a:solidFill>
                  <a:schemeClr val="accent2">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grpSp>
              <p:nvGrpSpPr>
                <p:cNvPr id="67" name="Group 366"/>
                <p:cNvGrpSpPr>
                  <a:grpSpLocks/>
                </p:cNvGrpSpPr>
                <p:nvPr/>
              </p:nvGrpSpPr>
              <p:grpSpPr bwMode="auto">
                <a:xfrm>
                  <a:off x="6448495" y="3540034"/>
                  <a:ext cx="555469" cy="646927"/>
                  <a:chOff x="1463" y="2977"/>
                  <a:chExt cx="350" cy="357"/>
                </a:xfrm>
              </p:grpSpPr>
              <p:sp>
                <p:nvSpPr>
                  <p:cNvPr id="199" name="正方形/長方形 7"/>
                  <p:cNvSpPr/>
                  <p:nvPr/>
                </p:nvSpPr>
                <p:spPr>
                  <a:xfrm>
                    <a:off x="1466" y="2979"/>
                    <a:ext cx="80" cy="351"/>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b="1">
                      <a:solidFill>
                        <a:srgbClr val="FFFFFF"/>
                      </a:solidFill>
                    </a:endParaRPr>
                  </a:p>
                </p:txBody>
              </p:sp>
              <p:sp>
                <p:nvSpPr>
                  <p:cNvPr id="200" name="正方形/長方形 198"/>
                  <p:cNvSpPr/>
                  <p:nvPr/>
                </p:nvSpPr>
                <p:spPr>
                  <a:xfrm>
                    <a:off x="1730" y="2982"/>
                    <a:ext cx="79" cy="350"/>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grpSp>
            <p:sp>
              <p:nvSpPr>
                <p:cNvPr id="69" name="円柱 201"/>
                <p:cNvSpPr/>
                <p:nvPr/>
              </p:nvSpPr>
              <p:spPr bwMode="auto">
                <a:xfrm>
                  <a:off x="6661150" y="3859212"/>
                  <a:ext cx="139700" cy="133350"/>
                </a:xfrm>
                <a:prstGeom prst="can">
                  <a:avLst/>
                </a:prstGeom>
                <a:blipFill>
                  <a:blip r:embed="rId3" cstate="print"/>
                  <a:tile tx="0" ty="0" sx="100000" sy="100000" flip="none" algn="tl"/>
                </a:blipFill>
                <a:ln w="12700">
                  <a:noFill/>
                  <a:prstDash val="sysDot"/>
                </a:ln>
              </p:spPr>
              <p:style>
                <a:lnRef idx="2">
                  <a:schemeClr val="dk1"/>
                </a:lnRef>
                <a:fillRef idx="1002">
                  <a:schemeClr val="lt2"/>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cxnSp>
              <p:nvCxnSpPr>
                <p:cNvPr id="70" name="直線コネクタ 202"/>
                <p:cNvCxnSpPr/>
                <p:nvPr/>
              </p:nvCxnSpPr>
              <p:spPr bwMode="auto">
                <a:xfrm flipV="1">
                  <a:off x="6010276" y="4437062"/>
                  <a:ext cx="265113" cy="2603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1" name="直線コネクタ 203"/>
                <p:cNvCxnSpPr/>
                <p:nvPr/>
              </p:nvCxnSpPr>
              <p:spPr bwMode="auto">
                <a:xfrm flipV="1">
                  <a:off x="6008689" y="4697412"/>
                  <a:ext cx="152876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72" name="直線コネクタ 204"/>
                <p:cNvCxnSpPr/>
                <p:nvPr/>
              </p:nvCxnSpPr>
              <p:spPr bwMode="auto">
                <a:xfrm>
                  <a:off x="6010275" y="4705847"/>
                  <a:ext cx="0" cy="69728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3" name="Oval 22"/>
                <p:cNvSpPr>
                  <a:spLocks noChangeAspect="1" noChangeArrowheads="1"/>
                </p:cNvSpPr>
                <p:nvPr/>
              </p:nvSpPr>
              <p:spPr bwMode="auto">
                <a:xfrm>
                  <a:off x="6581611" y="3618198"/>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4" name="Oval 23"/>
                <p:cNvSpPr>
                  <a:spLocks noChangeAspect="1" noChangeArrowheads="1"/>
                </p:cNvSpPr>
                <p:nvPr/>
              </p:nvSpPr>
              <p:spPr bwMode="auto">
                <a:xfrm>
                  <a:off x="6581611" y="357828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5" name="Oval 24"/>
                <p:cNvSpPr>
                  <a:spLocks noChangeAspect="1" noChangeArrowheads="1"/>
                </p:cNvSpPr>
                <p:nvPr/>
              </p:nvSpPr>
              <p:spPr bwMode="auto">
                <a:xfrm>
                  <a:off x="6581611" y="3538372"/>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6" name="Oval 25"/>
                <p:cNvSpPr>
                  <a:spLocks noChangeAspect="1" noChangeArrowheads="1"/>
                </p:cNvSpPr>
                <p:nvPr/>
              </p:nvSpPr>
              <p:spPr bwMode="auto">
                <a:xfrm>
                  <a:off x="6581611" y="3658109"/>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7" name="Oval 26"/>
                <p:cNvSpPr>
                  <a:spLocks noChangeAspect="1" noChangeArrowheads="1"/>
                </p:cNvSpPr>
                <p:nvPr/>
              </p:nvSpPr>
              <p:spPr bwMode="auto">
                <a:xfrm>
                  <a:off x="6581611" y="3821090"/>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8" name="Oval 27"/>
                <p:cNvSpPr>
                  <a:spLocks noChangeAspect="1" noChangeArrowheads="1"/>
                </p:cNvSpPr>
                <p:nvPr/>
              </p:nvSpPr>
              <p:spPr bwMode="auto">
                <a:xfrm>
                  <a:off x="6581611" y="3699687"/>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79" name="Oval 28"/>
                <p:cNvSpPr>
                  <a:spLocks noChangeAspect="1" noChangeArrowheads="1"/>
                </p:cNvSpPr>
                <p:nvPr/>
              </p:nvSpPr>
              <p:spPr bwMode="auto">
                <a:xfrm>
                  <a:off x="6581611" y="3737936"/>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0" name="Oval 29"/>
                <p:cNvSpPr>
                  <a:spLocks noChangeAspect="1" noChangeArrowheads="1"/>
                </p:cNvSpPr>
                <p:nvPr/>
              </p:nvSpPr>
              <p:spPr bwMode="auto">
                <a:xfrm>
                  <a:off x="6581611" y="3779513"/>
                  <a:ext cx="27937"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1" name="Oval 30"/>
                <p:cNvSpPr>
                  <a:spLocks noChangeAspect="1" noChangeArrowheads="1"/>
                </p:cNvSpPr>
                <p:nvPr/>
              </p:nvSpPr>
              <p:spPr bwMode="auto">
                <a:xfrm>
                  <a:off x="6581611" y="3861001"/>
                  <a:ext cx="27937"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2" name="Oval 31"/>
                <p:cNvSpPr>
                  <a:spLocks noChangeAspect="1" noChangeArrowheads="1"/>
                </p:cNvSpPr>
                <p:nvPr/>
              </p:nvSpPr>
              <p:spPr bwMode="auto">
                <a:xfrm>
                  <a:off x="6581611" y="3899253"/>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3" name="Oval 32"/>
                <p:cNvSpPr>
                  <a:spLocks noChangeAspect="1" noChangeArrowheads="1"/>
                </p:cNvSpPr>
                <p:nvPr/>
              </p:nvSpPr>
              <p:spPr bwMode="auto">
                <a:xfrm>
                  <a:off x="6844555" y="361653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4" name="Oval 33"/>
                <p:cNvSpPr>
                  <a:spLocks noChangeAspect="1" noChangeArrowheads="1"/>
                </p:cNvSpPr>
                <p:nvPr/>
              </p:nvSpPr>
              <p:spPr bwMode="auto">
                <a:xfrm>
                  <a:off x="6844555" y="3576621"/>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5" name="Oval 34"/>
                <p:cNvSpPr>
                  <a:spLocks noChangeAspect="1" noChangeArrowheads="1"/>
                </p:cNvSpPr>
                <p:nvPr/>
              </p:nvSpPr>
              <p:spPr bwMode="auto">
                <a:xfrm>
                  <a:off x="6844555" y="3656448"/>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6" name="Oval 35"/>
                <p:cNvSpPr>
                  <a:spLocks noChangeAspect="1" noChangeArrowheads="1"/>
                </p:cNvSpPr>
                <p:nvPr/>
              </p:nvSpPr>
              <p:spPr bwMode="auto">
                <a:xfrm>
                  <a:off x="6844555" y="3824414"/>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7" name="Oval 36"/>
                <p:cNvSpPr>
                  <a:spLocks noChangeAspect="1" noChangeArrowheads="1"/>
                </p:cNvSpPr>
                <p:nvPr/>
              </p:nvSpPr>
              <p:spPr bwMode="auto">
                <a:xfrm>
                  <a:off x="6844555" y="3699687"/>
                  <a:ext cx="29581"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8" name="Oval 37"/>
                <p:cNvSpPr>
                  <a:spLocks noChangeAspect="1" noChangeArrowheads="1"/>
                </p:cNvSpPr>
                <p:nvPr/>
              </p:nvSpPr>
              <p:spPr bwMode="auto">
                <a:xfrm>
                  <a:off x="6844555" y="374126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89" name="Oval 38"/>
                <p:cNvSpPr>
                  <a:spLocks noChangeAspect="1" noChangeArrowheads="1"/>
                </p:cNvSpPr>
                <p:nvPr/>
              </p:nvSpPr>
              <p:spPr bwMode="auto">
                <a:xfrm>
                  <a:off x="6844555" y="3781177"/>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0" name="Oval 39"/>
                <p:cNvSpPr>
                  <a:spLocks noChangeAspect="1" noChangeArrowheads="1"/>
                </p:cNvSpPr>
                <p:nvPr/>
              </p:nvSpPr>
              <p:spPr bwMode="auto">
                <a:xfrm>
                  <a:off x="6844555" y="3862664"/>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1" name="AutoShape 68"/>
                <p:cNvSpPr>
                  <a:spLocks noChangeAspect="1" noChangeArrowheads="1"/>
                </p:cNvSpPr>
                <p:nvPr/>
              </p:nvSpPr>
              <p:spPr bwMode="auto">
                <a:xfrm rot="5400000" flipH="1">
                  <a:off x="6994710" y="3388234"/>
                  <a:ext cx="36587" cy="340184"/>
                </a:xfrm>
                <a:prstGeom prst="can">
                  <a:avLst>
                    <a:gd name="adj" fmla="val 41557"/>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92" name="AutoShape 69"/>
                <p:cNvSpPr>
                  <a:spLocks noChangeAspect="1" noChangeArrowheads="1"/>
                </p:cNvSpPr>
                <p:nvPr/>
              </p:nvSpPr>
              <p:spPr bwMode="auto">
                <a:xfrm rot="5400000" flipH="1">
                  <a:off x="6991414" y="4001891"/>
                  <a:ext cx="38251" cy="338541"/>
                </a:xfrm>
                <a:prstGeom prst="can">
                  <a:avLst>
                    <a:gd name="adj" fmla="val 41382"/>
                  </a:avLst>
                </a:prstGeom>
                <a:solidFill>
                  <a:srgbClr val="00FFCC"/>
                </a:solidFill>
                <a:ln w="9525">
                  <a:solidFill>
                    <a:srgbClr val="000000"/>
                  </a:solidFill>
                  <a:round/>
                  <a:headEnd/>
                  <a:tailEnd/>
                </a:ln>
              </p:spPr>
              <p:txBody>
                <a:bodyPr rot="10800000" vert="eaVert" lIns="91429" tIns="45714" rIns="91429" bIns="45714" anchor="ctr"/>
                <a:lstStyle/>
                <a:p>
                  <a:endParaRPr lang="ja-JP" altLang="en-US"/>
                </a:p>
              </p:txBody>
            </p:sp>
            <p:sp>
              <p:nvSpPr>
                <p:cNvPr id="93" name="Line 70"/>
                <p:cNvSpPr>
                  <a:spLocks noChangeAspect="1" noChangeShapeType="1"/>
                </p:cNvSpPr>
                <p:nvPr/>
              </p:nvSpPr>
              <p:spPr bwMode="auto">
                <a:xfrm>
                  <a:off x="7188200" y="3557589"/>
                  <a:ext cx="107950" cy="3175"/>
                </a:xfrm>
                <a:prstGeom prst="line">
                  <a:avLst/>
                </a:prstGeom>
                <a:noFill/>
                <a:ln w="9525">
                  <a:solidFill>
                    <a:srgbClr val="000000"/>
                  </a:solidFill>
                  <a:round/>
                  <a:headEnd type="triangle" w="sm" len="sm"/>
                  <a:tailEnd type="none" w="sm" len="sm"/>
                </a:ln>
                <a:extLst/>
              </p:spPr>
              <p:txBody>
                <a:bodyPr lIns="91429" tIns="45714" rIns="91429" bIns="45714"/>
                <a:lstStyle/>
                <a:p>
                  <a:pPr>
                    <a:defRPr/>
                  </a:pPr>
                  <a:endParaRPr lang="ja-JP" altLang="en-US" dirty="0">
                    <a:latin typeface="+mj-ea"/>
                    <a:ea typeface="+mj-ea"/>
                  </a:endParaRPr>
                </a:p>
              </p:txBody>
            </p:sp>
            <p:sp>
              <p:nvSpPr>
                <p:cNvPr id="94" name="Line 71"/>
                <p:cNvSpPr>
                  <a:spLocks noChangeAspect="1" noChangeShapeType="1"/>
                </p:cNvSpPr>
                <p:nvPr/>
              </p:nvSpPr>
              <p:spPr bwMode="auto">
                <a:xfrm>
                  <a:off x="7188200" y="4167187"/>
                  <a:ext cx="107950" cy="1588"/>
                </a:xfrm>
                <a:prstGeom prst="line">
                  <a:avLst/>
                </a:prstGeom>
                <a:noFill/>
                <a:ln w="9525">
                  <a:solidFill>
                    <a:srgbClr val="000000"/>
                  </a:solidFill>
                  <a:round/>
                  <a:headEnd/>
                  <a:tailEnd type="triangle" w="sm" len="sm"/>
                </a:ln>
                <a:extLst/>
              </p:spPr>
              <p:txBody>
                <a:bodyPr lIns="91429" tIns="45714" rIns="91429" bIns="45714"/>
                <a:lstStyle/>
                <a:p>
                  <a:pPr>
                    <a:defRPr/>
                  </a:pPr>
                  <a:endParaRPr lang="ja-JP" altLang="en-US" dirty="0">
                    <a:latin typeface="+mj-ea"/>
                    <a:ea typeface="+mj-ea"/>
                  </a:endParaRPr>
                </a:p>
              </p:txBody>
            </p:sp>
            <p:sp>
              <p:nvSpPr>
                <p:cNvPr id="96" name="Oval 22"/>
                <p:cNvSpPr>
                  <a:spLocks noChangeAspect="1" noChangeArrowheads="1"/>
                </p:cNvSpPr>
                <p:nvPr/>
              </p:nvSpPr>
              <p:spPr bwMode="auto">
                <a:xfrm>
                  <a:off x="6581611" y="4023981"/>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7" name="Oval 23"/>
                <p:cNvSpPr>
                  <a:spLocks noChangeAspect="1" noChangeArrowheads="1"/>
                </p:cNvSpPr>
                <p:nvPr/>
              </p:nvSpPr>
              <p:spPr bwMode="auto">
                <a:xfrm>
                  <a:off x="6581611" y="3984069"/>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8" name="Oval 24"/>
                <p:cNvSpPr>
                  <a:spLocks noChangeAspect="1" noChangeArrowheads="1"/>
                </p:cNvSpPr>
                <p:nvPr/>
              </p:nvSpPr>
              <p:spPr bwMode="auto">
                <a:xfrm>
                  <a:off x="6581611" y="3944154"/>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99" name="Oval 25"/>
                <p:cNvSpPr>
                  <a:spLocks noChangeAspect="1" noChangeArrowheads="1"/>
                </p:cNvSpPr>
                <p:nvPr/>
              </p:nvSpPr>
              <p:spPr bwMode="auto">
                <a:xfrm>
                  <a:off x="6581611" y="4063894"/>
                  <a:ext cx="27937"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0" name="Oval 27"/>
                <p:cNvSpPr>
                  <a:spLocks noChangeAspect="1" noChangeArrowheads="1"/>
                </p:cNvSpPr>
                <p:nvPr/>
              </p:nvSpPr>
              <p:spPr bwMode="auto">
                <a:xfrm>
                  <a:off x="6581611" y="4105471"/>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1" name="Oval 28"/>
                <p:cNvSpPr>
                  <a:spLocks noChangeAspect="1" noChangeArrowheads="1"/>
                </p:cNvSpPr>
                <p:nvPr/>
              </p:nvSpPr>
              <p:spPr bwMode="auto">
                <a:xfrm>
                  <a:off x="6581611" y="4145385"/>
                  <a:ext cx="27937"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2" name="Oval 34"/>
                <p:cNvSpPr>
                  <a:spLocks noChangeAspect="1" noChangeArrowheads="1"/>
                </p:cNvSpPr>
                <p:nvPr/>
              </p:nvSpPr>
              <p:spPr bwMode="auto">
                <a:xfrm>
                  <a:off x="6844555" y="3904241"/>
                  <a:ext cx="29581" cy="41576"/>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3" name="Oval 35"/>
                <p:cNvSpPr>
                  <a:spLocks noChangeAspect="1" noChangeArrowheads="1"/>
                </p:cNvSpPr>
                <p:nvPr/>
              </p:nvSpPr>
              <p:spPr bwMode="auto">
                <a:xfrm>
                  <a:off x="6844555" y="4070546"/>
                  <a:ext cx="29581" cy="38250"/>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4" name="Oval 36"/>
                <p:cNvSpPr>
                  <a:spLocks noChangeAspect="1" noChangeArrowheads="1"/>
                </p:cNvSpPr>
                <p:nvPr/>
              </p:nvSpPr>
              <p:spPr bwMode="auto">
                <a:xfrm>
                  <a:off x="6844555" y="3945818"/>
                  <a:ext cx="29581" cy="41577"/>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5" name="Oval 37"/>
                <p:cNvSpPr>
                  <a:spLocks noChangeAspect="1" noChangeArrowheads="1"/>
                </p:cNvSpPr>
                <p:nvPr/>
              </p:nvSpPr>
              <p:spPr bwMode="auto">
                <a:xfrm>
                  <a:off x="6844555" y="3987395"/>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6" name="Oval 38"/>
                <p:cNvSpPr>
                  <a:spLocks noChangeAspect="1" noChangeArrowheads="1"/>
                </p:cNvSpPr>
                <p:nvPr/>
              </p:nvSpPr>
              <p:spPr bwMode="auto">
                <a:xfrm>
                  <a:off x="6844555" y="4027307"/>
                  <a:ext cx="29581" cy="43239"/>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07" name="Oval 39"/>
                <p:cNvSpPr>
                  <a:spLocks noChangeAspect="1" noChangeArrowheads="1"/>
                </p:cNvSpPr>
                <p:nvPr/>
              </p:nvSpPr>
              <p:spPr bwMode="auto">
                <a:xfrm>
                  <a:off x="6844555" y="4108797"/>
                  <a:ext cx="29581" cy="39913"/>
                </a:xfrm>
                <a:prstGeom prst="ellipse">
                  <a:avLst/>
                </a:prstGeom>
                <a:solidFill>
                  <a:srgbClr val="00FFCC"/>
                </a:solidFill>
                <a:ln w="9525">
                  <a:solidFill>
                    <a:schemeClr val="tx1"/>
                  </a:solidFill>
                  <a:round/>
                  <a:headEnd/>
                  <a:tailEnd/>
                </a:ln>
              </p:spPr>
              <p:txBody>
                <a:bodyPr wrap="none" lIns="91429" tIns="45714" rIns="91429" bIns="45714" anchor="ctr"/>
                <a:lstStyle/>
                <a:p>
                  <a:endParaRPr lang="ja-JP" altLang="en-US"/>
                </a:p>
              </p:txBody>
            </p:sp>
            <p:sp>
              <p:nvSpPr>
                <p:cNvPr id="144" name="正方形/長方形 209"/>
                <p:cNvSpPr/>
                <p:nvPr/>
              </p:nvSpPr>
              <p:spPr bwMode="auto">
                <a:xfrm>
                  <a:off x="6476557" y="4183014"/>
                  <a:ext cx="124044" cy="146611"/>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5" name="正方形/長方形 210"/>
                <p:cNvSpPr/>
                <p:nvPr/>
              </p:nvSpPr>
              <p:spPr bwMode="auto">
                <a:xfrm>
                  <a:off x="6846252" y="4187151"/>
                  <a:ext cx="125806" cy="146628"/>
                </a:xfrm>
                <a:prstGeom prst="rect">
                  <a:avLst/>
                </a:prstGeom>
                <a:gradFill flip="none" rotWithShape="1">
                  <a:gsLst>
                    <a:gs pos="1000">
                      <a:srgbClr val="FF0000"/>
                    </a:gs>
                    <a:gs pos="89000">
                      <a:srgbClr val="FFFFCC">
                        <a:alpha val="29999"/>
                      </a:srgbClr>
                    </a:gs>
                  </a:gsLst>
                  <a:path path="rect">
                    <a:fillToRect l="50000" t="50000" r="50000" b="50000"/>
                  </a:path>
                  <a:tileRect/>
                </a:gradFill>
                <a:ln w="9525">
                  <a:noFill/>
                </a:ln>
              </p:spPr>
              <p:style>
                <a:lnRef idx="2">
                  <a:schemeClr val="accent1">
                    <a:shade val="50000"/>
                  </a:schemeClr>
                </a:lnRef>
                <a:fillRef idx="1">
                  <a:schemeClr val="accent1"/>
                </a:fillRef>
                <a:effectRef idx="0">
                  <a:schemeClr val="accent1"/>
                </a:effectRef>
                <a:fontRef idx="minor">
                  <a:schemeClr val="lt1"/>
                </a:fontRef>
              </p:style>
              <p:txBody>
                <a:bodyPr lIns="91429" tIns="45714" rIns="91429" bIns="45714" anchor="ctr"/>
                <a:lstStyle>
                  <a:lvl1pPr eaLnBrk="0" hangingPunct="0">
                    <a:defRPr kumimoji="1" sz="800">
                      <a:solidFill>
                        <a:schemeClr val="tx1"/>
                      </a:solidFill>
                      <a:latin typeface="Arial" charset="0"/>
                      <a:ea typeface="ＭＳ Ｐゴシック" pitchFamily="34" charset="-128"/>
                    </a:defRPr>
                  </a:lvl1pPr>
                  <a:lvl2pPr marL="742950" indent="-285750" eaLnBrk="0" hangingPunct="0">
                    <a:defRPr kumimoji="1" sz="800">
                      <a:solidFill>
                        <a:schemeClr val="tx1"/>
                      </a:solidFill>
                      <a:latin typeface="Arial" charset="0"/>
                      <a:ea typeface="ＭＳ Ｐゴシック" pitchFamily="34" charset="-128"/>
                    </a:defRPr>
                  </a:lvl2pPr>
                  <a:lvl3pPr marL="1143000" indent="-228600" eaLnBrk="0" hangingPunct="0">
                    <a:defRPr kumimoji="1" sz="800">
                      <a:solidFill>
                        <a:schemeClr val="tx1"/>
                      </a:solidFill>
                      <a:latin typeface="Arial" charset="0"/>
                      <a:ea typeface="ＭＳ Ｐゴシック" pitchFamily="34" charset="-128"/>
                    </a:defRPr>
                  </a:lvl3pPr>
                  <a:lvl4pPr marL="1600200" indent="-228600" eaLnBrk="0" hangingPunct="0">
                    <a:defRPr kumimoji="1" sz="800">
                      <a:solidFill>
                        <a:schemeClr val="tx1"/>
                      </a:solidFill>
                      <a:latin typeface="Arial" charset="0"/>
                      <a:ea typeface="ＭＳ Ｐゴシック" pitchFamily="34" charset="-128"/>
                    </a:defRPr>
                  </a:lvl4pPr>
                  <a:lvl5pPr marL="2057400" indent="-228600" eaLnBrk="0" hangingPunct="0">
                    <a:defRPr kumimoji="1" sz="800">
                      <a:solidFill>
                        <a:schemeClr val="tx1"/>
                      </a:solidFill>
                      <a:latin typeface="Arial" charset="0"/>
                      <a:ea typeface="ＭＳ Ｐゴシック" pitchFamily="34" charset="-128"/>
                    </a:defRPr>
                  </a:lvl5pPr>
                  <a:lvl6pPr marL="2514600" indent="-228600" eaLnBrk="0" fontAlgn="base" hangingPunct="0">
                    <a:spcBef>
                      <a:spcPct val="0"/>
                    </a:spcBef>
                    <a:spcAft>
                      <a:spcPct val="0"/>
                    </a:spcAft>
                    <a:defRPr kumimoji="1" sz="800">
                      <a:solidFill>
                        <a:schemeClr val="tx1"/>
                      </a:solidFill>
                      <a:latin typeface="Arial" charset="0"/>
                      <a:ea typeface="ＭＳ Ｐゴシック" pitchFamily="34" charset="-128"/>
                    </a:defRPr>
                  </a:lvl6pPr>
                  <a:lvl7pPr marL="2971800" indent="-228600" eaLnBrk="0" fontAlgn="base" hangingPunct="0">
                    <a:spcBef>
                      <a:spcPct val="0"/>
                    </a:spcBef>
                    <a:spcAft>
                      <a:spcPct val="0"/>
                    </a:spcAft>
                    <a:defRPr kumimoji="1" sz="800">
                      <a:solidFill>
                        <a:schemeClr val="tx1"/>
                      </a:solidFill>
                      <a:latin typeface="Arial" charset="0"/>
                      <a:ea typeface="ＭＳ Ｐゴシック" pitchFamily="34" charset="-128"/>
                    </a:defRPr>
                  </a:lvl7pPr>
                  <a:lvl8pPr marL="3429000" indent="-228600" eaLnBrk="0" fontAlgn="base" hangingPunct="0">
                    <a:spcBef>
                      <a:spcPct val="0"/>
                    </a:spcBef>
                    <a:spcAft>
                      <a:spcPct val="0"/>
                    </a:spcAft>
                    <a:defRPr kumimoji="1" sz="800">
                      <a:solidFill>
                        <a:schemeClr val="tx1"/>
                      </a:solidFill>
                      <a:latin typeface="Arial" charset="0"/>
                      <a:ea typeface="ＭＳ Ｐゴシック" pitchFamily="34" charset="-128"/>
                    </a:defRPr>
                  </a:lvl8pPr>
                  <a:lvl9pPr marL="3886200" indent="-228600" eaLnBrk="0" fontAlgn="base" hangingPunct="0">
                    <a:spcBef>
                      <a:spcPct val="0"/>
                    </a:spcBef>
                    <a:spcAft>
                      <a:spcPct val="0"/>
                    </a:spcAft>
                    <a:defRPr kumimoji="1" sz="800">
                      <a:solidFill>
                        <a:schemeClr val="tx1"/>
                      </a:solidFill>
                      <a:latin typeface="Arial" charset="0"/>
                      <a:ea typeface="ＭＳ Ｐゴシック" pitchFamily="34" charset="-128"/>
                    </a:defRPr>
                  </a:lvl9pPr>
                </a:lstStyle>
                <a:p>
                  <a:pPr algn="ctr" eaLnBrk="1" hangingPunct="1">
                    <a:defRPr/>
                  </a:pPr>
                  <a:endParaRPr lang="ja-JP" altLang="en-US" sz="1800">
                    <a:solidFill>
                      <a:srgbClr val="FFFFFF"/>
                    </a:solidFill>
                  </a:endParaRPr>
                </a:p>
              </p:txBody>
            </p:sp>
            <p:sp>
              <p:nvSpPr>
                <p:cNvPr id="146" name="円柱 211"/>
                <p:cNvSpPr/>
                <p:nvPr/>
              </p:nvSpPr>
              <p:spPr bwMode="auto">
                <a:xfrm>
                  <a:off x="6623050" y="3402012"/>
                  <a:ext cx="212725" cy="120650"/>
                </a:xfrm>
                <a:prstGeom prst="can">
                  <a:avLst/>
                </a:prstGeom>
                <a:solidFill>
                  <a:schemeClr val="accent6">
                    <a:lumMod val="40000"/>
                    <a:lumOff val="60000"/>
                  </a:schemeClr>
                </a:solidFill>
                <a:ln w="12700">
                  <a:prstDash val="solid"/>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47" name="円柱 212"/>
                <p:cNvSpPr/>
                <p:nvPr/>
              </p:nvSpPr>
              <p:spPr bwMode="auto">
                <a:xfrm>
                  <a:off x="6654800" y="3470277"/>
                  <a:ext cx="153988" cy="846137"/>
                </a:xfrm>
                <a:prstGeom prst="can">
                  <a:avLst/>
                </a:prstGeom>
                <a:noFill/>
                <a:ln w="12700">
                  <a:prstDash val="sysDot"/>
                </a:ln>
              </p:spPr>
              <p:style>
                <a:lnRef idx="2">
                  <a:schemeClr val="dk1"/>
                </a:lnRef>
                <a:fillRef idx="1">
                  <a:schemeClr val="lt1"/>
                </a:fillRef>
                <a:effectRef idx="0">
                  <a:schemeClr val="dk1"/>
                </a:effectRef>
                <a:fontRef idx="minor">
                  <a:schemeClr val="dk1"/>
                </a:fontRef>
              </p:style>
              <p:txBody>
                <a:bodyPr lIns="91429" tIns="45714" rIns="91429" bIns="45714" anchor="ctr"/>
                <a:lstStyle/>
                <a:p>
                  <a:pPr algn="ctr">
                    <a:defRPr/>
                  </a:pPr>
                  <a:endParaRPr lang="ja-JP" altLang="en-US">
                    <a:solidFill>
                      <a:srgbClr val="000000"/>
                    </a:solidFill>
                    <a:latin typeface="Arial" charset="0"/>
                  </a:endParaRPr>
                </a:p>
              </p:txBody>
            </p:sp>
            <p:sp>
              <p:nvSpPr>
                <p:cNvPr id="163" name="テキスト ボックス 222"/>
                <p:cNvSpPr txBox="1">
                  <a:spLocks noChangeArrowheads="1"/>
                </p:cNvSpPr>
                <p:nvPr/>
              </p:nvSpPr>
              <p:spPr bwMode="auto">
                <a:xfrm>
                  <a:off x="6483193" y="5451713"/>
                  <a:ext cx="1250627" cy="27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i="1" dirty="0">
                      <a:latin typeface="Arial" pitchFamily="34" charset="0"/>
                    </a:rPr>
                    <a:t>GC Oven</a:t>
                  </a:r>
                  <a:endParaRPr kumimoji="1" lang="ja-JP" altLang="en-US" sz="1200" b="1" i="1" dirty="0">
                    <a:latin typeface="Arial" pitchFamily="34" charset="0"/>
                  </a:endParaRPr>
                </a:p>
              </p:txBody>
            </p:sp>
            <p:sp>
              <p:nvSpPr>
                <p:cNvPr id="171" name="Text Box 81"/>
                <p:cNvSpPr txBox="1">
                  <a:spLocks noChangeArrowheads="1"/>
                </p:cNvSpPr>
                <p:nvPr/>
              </p:nvSpPr>
              <p:spPr bwMode="auto">
                <a:xfrm>
                  <a:off x="5423167" y="3438758"/>
                  <a:ext cx="105341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400" b="1" dirty="0" smtClean="0">
                      <a:solidFill>
                        <a:srgbClr val="C00000"/>
                      </a:solidFill>
                      <a:latin typeface="Arial" pitchFamily="34" charset="0"/>
                    </a:rPr>
                    <a:t>Furnace</a:t>
                  </a:r>
                  <a:endParaRPr kumimoji="1" lang="en-US" altLang="ja-JP" sz="1400" b="1" dirty="0">
                    <a:solidFill>
                      <a:srgbClr val="C00000"/>
                    </a:solidFill>
                    <a:latin typeface="Arial" pitchFamily="34" charset="0"/>
                  </a:endParaRPr>
                </a:p>
              </p:txBody>
            </p:sp>
            <p:sp>
              <p:nvSpPr>
                <p:cNvPr id="172" name="Text Box 83"/>
                <p:cNvSpPr txBox="1">
                  <a:spLocks noChangeArrowheads="1"/>
                </p:cNvSpPr>
                <p:nvPr/>
              </p:nvSpPr>
              <p:spPr bwMode="auto">
                <a:xfrm>
                  <a:off x="5170788" y="4381537"/>
                  <a:ext cx="739529" cy="184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600" baseline="30000" dirty="0" smtClean="0">
                      <a:latin typeface="Arial" pitchFamily="34" charset="0"/>
                    </a:rPr>
                    <a:t> </a:t>
                  </a:r>
                  <a:r>
                    <a:rPr kumimoji="1" lang="en-US" altLang="ja-JP" sz="1600" dirty="0">
                      <a:latin typeface="Arial" pitchFamily="34" charset="0"/>
                    </a:rPr>
                    <a:t>Interface</a:t>
                  </a:r>
                  <a:endParaRPr kumimoji="1" lang="ja-JP" altLang="en-US" sz="1600" dirty="0">
                    <a:latin typeface="Arial" pitchFamily="34" charset="0"/>
                  </a:endParaRPr>
                </a:p>
              </p:txBody>
            </p:sp>
            <p:sp>
              <p:nvSpPr>
                <p:cNvPr id="173" name="Freeform 441"/>
                <p:cNvSpPr>
                  <a:spLocks/>
                </p:cNvSpPr>
                <p:nvPr/>
              </p:nvSpPr>
              <p:spPr bwMode="auto">
                <a:xfrm>
                  <a:off x="6075364" y="3533777"/>
                  <a:ext cx="369887" cy="109537"/>
                </a:xfrm>
                <a:custGeom>
                  <a:avLst/>
                  <a:gdLst>
                    <a:gd name="T0" fmla="*/ 1153956115 w 392"/>
                    <a:gd name="T1" fmla="*/ 348661290 h 245"/>
                    <a:gd name="T2" fmla="*/ 482777541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 name="connsiteX0" fmla="*/ 10000 w 10000"/>
                    <a:gd name="connsiteY0" fmla="*/ 5318 h 5318"/>
                    <a:gd name="connsiteX1" fmla="*/ 0 w 10000"/>
                    <a:gd name="connsiteY1" fmla="*/ 0 h 5318"/>
                    <a:gd name="connsiteX0" fmla="*/ 10000 w 10000"/>
                    <a:gd name="connsiteY0" fmla="*/ 7065 h 7065"/>
                    <a:gd name="connsiteX1" fmla="*/ 0 w 10000"/>
                    <a:gd name="connsiteY1" fmla="*/ 0 h 7065"/>
                  </a:gdLst>
                  <a:ahLst/>
                  <a:cxnLst>
                    <a:cxn ang="0">
                      <a:pos x="connsiteX0" y="connsiteY0"/>
                    </a:cxn>
                    <a:cxn ang="0">
                      <a:pos x="connsiteX1" y="connsiteY1"/>
                    </a:cxn>
                  </a:cxnLst>
                  <a:rect l="l" t="t" r="r" b="b"/>
                  <a:pathLst>
                    <a:path w="10000" h="7065">
                      <a:moveTo>
                        <a:pt x="10000" y="7065"/>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4" name="Freeform 441"/>
                <p:cNvSpPr>
                  <a:spLocks/>
                </p:cNvSpPr>
                <p:nvPr/>
              </p:nvSpPr>
              <p:spPr bwMode="auto">
                <a:xfrm flipV="1">
                  <a:off x="5895975" y="4298950"/>
                  <a:ext cx="560388" cy="157162"/>
                </a:xfrm>
                <a:custGeom>
                  <a:avLst/>
                  <a:gdLst>
                    <a:gd name="T0" fmla="*/ 1151233663 w 392"/>
                    <a:gd name="T1" fmla="*/ 133899340 h 245"/>
                    <a:gd name="T2" fmla="*/ 481638556 w 392"/>
                    <a:gd name="T3" fmla="*/ 0 h 245"/>
                    <a:gd name="T4" fmla="*/ 0 w 392"/>
                    <a:gd name="T5" fmla="*/ 0 h 245"/>
                    <a:gd name="T6" fmla="*/ 0 60000 65536"/>
                    <a:gd name="T7" fmla="*/ 0 60000 65536"/>
                    <a:gd name="T8" fmla="*/ 0 60000 65536"/>
                    <a:gd name="T9" fmla="*/ 0 w 392"/>
                    <a:gd name="T10" fmla="*/ 0 h 245"/>
                    <a:gd name="T11" fmla="*/ 392 w 392"/>
                    <a:gd name="T12" fmla="*/ 245 h 245"/>
                    <a:gd name="connsiteX0" fmla="*/ 10000 w 10000"/>
                    <a:gd name="connsiteY0" fmla="*/ 10000 h 10000"/>
                    <a:gd name="connsiteX1" fmla="*/ 0 w 10000"/>
                    <a:gd name="connsiteY1" fmla="*/ 0 h 10000"/>
                    <a:gd name="connsiteX0" fmla="*/ 10000 w 10000"/>
                    <a:gd name="connsiteY0" fmla="*/ 11276 h 11276"/>
                    <a:gd name="connsiteX1" fmla="*/ 1372 w 10000"/>
                    <a:gd name="connsiteY1" fmla="*/ 0 h 11276"/>
                    <a:gd name="connsiteX2" fmla="*/ 0 w 10000"/>
                    <a:gd name="connsiteY2" fmla="*/ 1276 h 11276"/>
                    <a:gd name="connsiteX0" fmla="*/ 10000 w 10000"/>
                    <a:gd name="connsiteY0" fmla="*/ 10000 h 10000"/>
                    <a:gd name="connsiteX1" fmla="*/ 0 w 10000"/>
                    <a:gd name="connsiteY1" fmla="*/ 0 h 10000"/>
                    <a:gd name="connsiteX0" fmla="*/ 8723 w 8723"/>
                    <a:gd name="connsiteY0" fmla="*/ 11480 h 11480"/>
                    <a:gd name="connsiteX1" fmla="*/ 0 w 8723"/>
                    <a:gd name="connsiteY1" fmla="*/ 0 h 11480"/>
                  </a:gdLst>
                  <a:ahLst/>
                  <a:cxnLst>
                    <a:cxn ang="0">
                      <a:pos x="connsiteX0" y="connsiteY0"/>
                    </a:cxn>
                    <a:cxn ang="0">
                      <a:pos x="connsiteX1" y="connsiteY1"/>
                    </a:cxn>
                  </a:cxnLst>
                  <a:rect l="l" t="t" r="r" b="b"/>
                  <a:pathLst>
                    <a:path w="8723" h="11480">
                      <a:moveTo>
                        <a:pt x="8723" y="11480"/>
                      </a:move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5" name="Freeform 441"/>
                <p:cNvSpPr>
                  <a:spLocks/>
                </p:cNvSpPr>
                <p:nvPr/>
              </p:nvSpPr>
              <p:spPr bwMode="auto">
                <a:xfrm>
                  <a:off x="5745164" y="3759202"/>
                  <a:ext cx="952500" cy="160337"/>
                </a:xfrm>
                <a:custGeom>
                  <a:avLst/>
                  <a:gdLst>
                    <a:gd name="T0" fmla="*/ 2147483647 w 392"/>
                    <a:gd name="T1" fmla="*/ 148123469 h 245"/>
                    <a:gd name="T2" fmla="*/ 980492614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76" name="Freeform 441"/>
                <p:cNvSpPr>
                  <a:spLocks/>
                </p:cNvSpPr>
                <p:nvPr/>
              </p:nvSpPr>
              <p:spPr bwMode="auto">
                <a:xfrm>
                  <a:off x="5989987" y="4050589"/>
                  <a:ext cx="691871" cy="44902"/>
                </a:xfrm>
                <a:custGeom>
                  <a:avLst/>
                  <a:gdLst>
                    <a:gd name="T0" fmla="*/ 2147483647 w 620"/>
                    <a:gd name="T1" fmla="*/ 2147483647 h 34"/>
                    <a:gd name="T2" fmla="*/ 2147483647 w 620"/>
                    <a:gd name="T3" fmla="*/ 0 h 34"/>
                    <a:gd name="T4" fmla="*/ 0 w 620"/>
                    <a:gd name="T5" fmla="*/ 0 h 34"/>
                    <a:gd name="T6" fmla="*/ 0 60000 65536"/>
                    <a:gd name="T7" fmla="*/ 0 60000 65536"/>
                    <a:gd name="T8" fmla="*/ 0 60000 65536"/>
                    <a:gd name="T9" fmla="*/ 0 w 620"/>
                    <a:gd name="T10" fmla="*/ 0 h 34"/>
                    <a:gd name="T11" fmla="*/ 392 w 620"/>
                    <a:gd name="T12" fmla="*/ 245 h 34"/>
                  </a:gdLst>
                  <a:ahLst/>
                  <a:cxnLst>
                    <a:cxn ang="T6">
                      <a:pos x="T0" y="T1"/>
                    </a:cxn>
                    <a:cxn ang="T7">
                      <a:pos x="T2" y="T3"/>
                    </a:cxn>
                    <a:cxn ang="T8">
                      <a:pos x="T4" y="T5"/>
                    </a:cxn>
                  </a:cxnLst>
                  <a:rect l="T9" t="T10" r="T11" b="T12"/>
                  <a:pathLst>
                    <a:path w="620" h="34">
                      <a:moveTo>
                        <a:pt x="620" y="34"/>
                      </a:moveTo>
                      <a:lnTo>
                        <a:pt x="254" y="0"/>
                      </a:lnTo>
                      <a:lnTo>
                        <a:pt x="0" y="0"/>
                      </a:lnTo>
                    </a:path>
                  </a:pathLst>
                </a:custGeom>
                <a:noFill/>
                <a:ln w="6350" cap="flat" cmpd="sng">
                  <a:solidFill>
                    <a:srgbClr val="000099"/>
                  </a:solidFill>
                  <a:prstDash val="solid"/>
                  <a:round/>
                  <a:headEnd type="oval" w="sm" len="sm"/>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en-US" dirty="0"/>
                </a:p>
              </p:txBody>
            </p:sp>
            <p:sp>
              <p:nvSpPr>
                <p:cNvPr id="177" name="Text Box 81"/>
                <p:cNvSpPr txBox="1">
                  <a:spLocks noChangeArrowheads="1"/>
                </p:cNvSpPr>
                <p:nvPr/>
              </p:nvSpPr>
              <p:spPr bwMode="auto">
                <a:xfrm>
                  <a:off x="5091285" y="3666226"/>
                  <a:ext cx="614907" cy="184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1600" dirty="0">
                      <a:latin typeface="Arial" pitchFamily="34" charset="0"/>
                    </a:rPr>
                    <a:t>Catalyst</a:t>
                  </a:r>
                </a:p>
              </p:txBody>
            </p:sp>
            <p:sp>
              <p:nvSpPr>
                <p:cNvPr id="178" name="Text Box 81"/>
                <p:cNvSpPr txBox="1">
                  <a:spLocks noChangeArrowheads="1"/>
                </p:cNvSpPr>
                <p:nvPr/>
              </p:nvSpPr>
              <p:spPr bwMode="auto">
                <a:xfrm>
                  <a:off x="4697927" y="3946292"/>
                  <a:ext cx="1316328" cy="313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1600" dirty="0">
                      <a:solidFill>
                        <a:srgbClr val="FF0066"/>
                      </a:solidFill>
                      <a:latin typeface="Arial" pitchFamily="34" charset="0"/>
                    </a:rPr>
                    <a:t>Catalyst reaction </a:t>
                  </a:r>
                </a:p>
                <a:p>
                  <a:pPr algn="just" eaLnBrk="1" hangingPunct="1"/>
                  <a:r>
                    <a:rPr kumimoji="1" lang="en-US" altLang="ja-JP" sz="1600" dirty="0">
                      <a:solidFill>
                        <a:srgbClr val="FF0066"/>
                      </a:solidFill>
                      <a:latin typeface="Arial" pitchFamily="34" charset="0"/>
                    </a:rPr>
                    <a:t>tub</a:t>
                  </a:r>
                  <a:r>
                    <a:rPr kumimoji="1" lang="en-US" altLang="ja-JP" sz="1600" dirty="0">
                      <a:solidFill>
                        <a:srgbClr val="FF0000"/>
                      </a:solidFill>
                      <a:latin typeface="Arial" pitchFamily="34" charset="0"/>
                    </a:rPr>
                    <a:t>e (quartz)</a:t>
                  </a:r>
                  <a:endParaRPr kumimoji="1" lang="ja-JP" altLang="en-US" sz="1600" dirty="0">
                    <a:solidFill>
                      <a:srgbClr val="FF0000"/>
                    </a:solidFill>
                    <a:latin typeface="Arial" pitchFamily="34" charset="0"/>
                  </a:endParaRPr>
                </a:p>
              </p:txBody>
            </p:sp>
            <p:cxnSp>
              <p:nvCxnSpPr>
                <p:cNvPr id="183" name="直線矢印コネクタ 340"/>
                <p:cNvCxnSpPr/>
                <p:nvPr/>
              </p:nvCxnSpPr>
              <p:spPr bwMode="auto">
                <a:xfrm rot="5400000" flipV="1">
                  <a:off x="6680994" y="3667919"/>
                  <a:ext cx="119063"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84" name="直線矢印コネクタ 341"/>
                <p:cNvCxnSpPr/>
                <p:nvPr/>
              </p:nvCxnSpPr>
              <p:spPr bwMode="auto">
                <a:xfrm rot="5400000" flipV="1">
                  <a:off x="6680994" y="4161631"/>
                  <a:ext cx="119062"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cxnSp>
              <p:nvCxnSpPr>
                <p:cNvPr id="185" name="直線矢印コネクタ 342"/>
                <p:cNvCxnSpPr/>
                <p:nvPr/>
              </p:nvCxnSpPr>
              <p:spPr bwMode="auto">
                <a:xfrm rot="5400000" flipV="1">
                  <a:off x="6680201" y="4795837"/>
                  <a:ext cx="120650" cy="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sp>
              <p:nvSpPr>
                <p:cNvPr id="187" name="Line 367"/>
                <p:cNvSpPr>
                  <a:spLocks noChangeShapeType="1"/>
                </p:cNvSpPr>
                <p:nvPr/>
              </p:nvSpPr>
              <p:spPr bwMode="auto">
                <a:xfrm flipV="1">
                  <a:off x="6733873" y="4625975"/>
                  <a:ext cx="779276" cy="0"/>
                </a:xfrm>
                <a:prstGeom prst="line">
                  <a:avLst/>
                </a:prstGeom>
                <a:noFill/>
                <a:ln w="28575">
                  <a:solidFill>
                    <a:schemeClr val="tx1"/>
                  </a:solidFill>
                  <a:round/>
                  <a:headEnd/>
                  <a:tailEnd type="triangle" w="med" len="med"/>
                </a:ln>
                <a:effectLst/>
                <a:extLst/>
              </p:spPr>
              <p:txBody>
                <a:bodyPr lIns="91429" tIns="45714" rIns="91429" bIns="45714"/>
                <a:lstStyle/>
                <a:p>
                  <a:pPr>
                    <a:defRPr/>
                  </a:pPr>
                  <a:endParaRPr lang="ja-JP" altLang="en-US" dirty="0">
                    <a:latin typeface="+mj-ea"/>
                    <a:ea typeface="+mj-ea"/>
                  </a:endParaRPr>
                </a:p>
              </p:txBody>
            </p:sp>
            <p:sp>
              <p:nvSpPr>
                <p:cNvPr id="188" name="Text Box 92"/>
                <p:cNvSpPr txBox="1">
                  <a:spLocks noChangeArrowheads="1"/>
                </p:cNvSpPr>
                <p:nvPr/>
              </p:nvSpPr>
              <p:spPr bwMode="auto">
                <a:xfrm>
                  <a:off x="7584479" y="4547817"/>
                  <a:ext cx="700090" cy="1569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spcBef>
                      <a:spcPct val="50000"/>
                    </a:spcBef>
                  </a:pPr>
                  <a:r>
                    <a:rPr kumimoji="1" lang="en-US" altLang="ja-JP" sz="1600" dirty="0">
                      <a:latin typeface="Arial" pitchFamily="34" charset="0"/>
                    </a:rPr>
                    <a:t>Split </a:t>
                  </a:r>
                  <a:r>
                    <a:rPr kumimoji="1" lang="en-US" altLang="ja-JP" sz="1600" dirty="0" smtClean="0">
                      <a:latin typeface="Arial" pitchFamily="34" charset="0"/>
                    </a:rPr>
                    <a:t>vent</a:t>
                  </a:r>
                  <a:endParaRPr kumimoji="1" lang="en-US" altLang="ja-JP" sz="1600" dirty="0">
                    <a:latin typeface="Arial" pitchFamily="34" charset="0"/>
                  </a:endParaRPr>
                </a:p>
              </p:txBody>
            </p:sp>
            <p:sp>
              <p:nvSpPr>
                <p:cNvPr id="189" name="Freeform 441"/>
                <p:cNvSpPr>
                  <a:spLocks/>
                </p:cNvSpPr>
                <p:nvPr/>
              </p:nvSpPr>
              <p:spPr bwMode="auto">
                <a:xfrm>
                  <a:off x="5891214" y="4844312"/>
                  <a:ext cx="762000" cy="139700"/>
                </a:xfrm>
                <a:custGeom>
                  <a:avLst/>
                  <a:gdLst>
                    <a:gd name="T0" fmla="*/ 1470964027 w 392"/>
                    <a:gd name="T1" fmla="*/ 133899340 h 245"/>
                    <a:gd name="T2" fmla="*/ 615403295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90" name="Freeform 441"/>
                <p:cNvSpPr>
                  <a:spLocks/>
                </p:cNvSpPr>
                <p:nvPr/>
              </p:nvSpPr>
              <p:spPr bwMode="auto">
                <a:xfrm flipV="1">
                  <a:off x="6008689" y="5133977"/>
                  <a:ext cx="644525" cy="269875"/>
                </a:xfrm>
                <a:custGeom>
                  <a:avLst/>
                  <a:gdLst>
                    <a:gd name="T0" fmla="*/ 858010 w 10000"/>
                    <a:gd name="T1" fmla="*/ 269327 h 14882"/>
                    <a:gd name="T2" fmla="*/ 354873 w 10000"/>
                    <a:gd name="T3" fmla="*/ 0 h 14882"/>
                    <a:gd name="T4" fmla="*/ 0 w 10000"/>
                    <a:gd name="T5" fmla="*/ 0 h 14882"/>
                    <a:gd name="T6" fmla="*/ 0 60000 65536"/>
                    <a:gd name="T7" fmla="*/ 0 60000 65536"/>
                    <a:gd name="T8" fmla="*/ 0 60000 65536"/>
                  </a:gdLst>
                  <a:ahLst/>
                  <a:cxnLst>
                    <a:cxn ang="T6">
                      <a:pos x="T0" y="T1"/>
                    </a:cxn>
                    <a:cxn ang="T7">
                      <a:pos x="T2" y="T3"/>
                    </a:cxn>
                    <a:cxn ang="T8">
                      <a:pos x="T4" y="T5"/>
                    </a:cxn>
                  </a:cxnLst>
                  <a:rect l="0" t="0" r="r" b="b"/>
                  <a:pathLst>
                    <a:path w="10000" h="14882">
                      <a:moveTo>
                        <a:pt x="10000" y="14882"/>
                      </a:moveTo>
                      <a:lnTo>
                        <a:pt x="4136" y="0"/>
                      </a:lnTo>
                      <a:lnTo>
                        <a:pt x="0" y="0"/>
                      </a:lnTo>
                    </a:path>
                  </a:pathLst>
                </a:custGeom>
                <a:noFill/>
                <a:ln w="6350" cap="flat" cmpd="sng">
                  <a:solidFill>
                    <a:srgbClr val="000099"/>
                  </a:solidFill>
                  <a:prstDash val="solid"/>
                  <a:round/>
                  <a:headEnd type="oval" w="sm" len="sm"/>
                  <a:tailEnd type="none" w="med" len="med"/>
                </a:ln>
                <a:extLst/>
              </p:spPr>
              <p:txBody>
                <a:bodyPr lIns="0" tIns="0" rIns="0" bIns="0"/>
                <a:lstStyle/>
                <a:p>
                  <a:pPr>
                    <a:defRPr/>
                  </a:pPr>
                  <a:endParaRPr lang="ja-JP" altLang="en-US" dirty="0">
                    <a:latin typeface="+mj-ea"/>
                    <a:ea typeface="+mj-ea"/>
                  </a:endParaRPr>
                </a:p>
              </p:txBody>
            </p:sp>
            <p:sp>
              <p:nvSpPr>
                <p:cNvPr id="191" name="Text Box 83"/>
                <p:cNvSpPr txBox="1">
                  <a:spLocks noChangeArrowheads="1"/>
                </p:cNvSpPr>
                <p:nvPr/>
              </p:nvSpPr>
              <p:spPr bwMode="auto">
                <a:xfrm>
                  <a:off x="4607620" y="4779877"/>
                  <a:ext cx="1256434" cy="1373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1400" b="1" dirty="0">
                      <a:solidFill>
                        <a:srgbClr val="00B050"/>
                      </a:solidFill>
                      <a:latin typeface="Arial" pitchFamily="34" charset="0"/>
                    </a:rPr>
                    <a:t>Selective </a:t>
                  </a:r>
                  <a:r>
                    <a:rPr kumimoji="1" lang="en-US" altLang="ja-JP" sz="1400" b="1" dirty="0" smtClean="0">
                      <a:solidFill>
                        <a:srgbClr val="00B050"/>
                      </a:solidFill>
                      <a:latin typeface="Arial" pitchFamily="34" charset="0"/>
                    </a:rPr>
                    <a:t>sampler</a:t>
                  </a:r>
                  <a:endParaRPr kumimoji="1" lang="en-US" altLang="ja-JP" sz="1400" b="1" dirty="0">
                    <a:solidFill>
                      <a:srgbClr val="00B050"/>
                    </a:solidFill>
                    <a:latin typeface="Arial" pitchFamily="34" charset="0"/>
                  </a:endParaRPr>
                </a:p>
              </p:txBody>
            </p:sp>
            <p:sp>
              <p:nvSpPr>
                <p:cNvPr id="192" name="Text Box 83"/>
                <p:cNvSpPr txBox="1">
                  <a:spLocks noChangeArrowheads="1"/>
                </p:cNvSpPr>
                <p:nvPr/>
              </p:nvSpPr>
              <p:spPr bwMode="auto">
                <a:xfrm>
                  <a:off x="4626374" y="5339854"/>
                  <a:ext cx="1296364" cy="274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algn="just" eaLnBrk="1" hangingPunct="1"/>
                  <a:r>
                    <a:rPr kumimoji="1" lang="en-US" altLang="ja-JP" sz="1400" b="1" dirty="0">
                      <a:solidFill>
                        <a:srgbClr val="00B050"/>
                      </a:solidFill>
                      <a:latin typeface="Arial" pitchFamily="34" charset="0"/>
                    </a:rPr>
                    <a:t>MicroJet </a:t>
                  </a:r>
                  <a:r>
                    <a:rPr kumimoji="1" lang="en-US" altLang="ja-JP" sz="1400" b="1" dirty="0" smtClean="0">
                      <a:solidFill>
                        <a:srgbClr val="00B050"/>
                      </a:solidFill>
                      <a:latin typeface="Arial" pitchFamily="34" charset="0"/>
                    </a:rPr>
                    <a:t>cryo-trap</a:t>
                  </a:r>
                  <a:endParaRPr kumimoji="1" lang="en-US" altLang="ja-JP" sz="1400" b="1" dirty="0">
                    <a:solidFill>
                      <a:srgbClr val="00B050"/>
                    </a:solidFill>
                    <a:latin typeface="Arial" pitchFamily="34" charset="0"/>
                  </a:endParaRPr>
                </a:p>
                <a:p>
                  <a:pPr algn="just" eaLnBrk="1" hangingPunct="1"/>
                  <a:r>
                    <a:rPr kumimoji="1" lang="en-US" altLang="ja-JP" sz="1400" b="1" dirty="0">
                      <a:solidFill>
                        <a:srgbClr val="00B050"/>
                      </a:solidFill>
                      <a:latin typeface="Arial" pitchFamily="34" charset="0"/>
                    </a:rPr>
                    <a:t> </a:t>
                  </a:r>
                  <a:endParaRPr kumimoji="1" lang="ja-JP" altLang="en-US" sz="1400" b="1" dirty="0">
                    <a:solidFill>
                      <a:srgbClr val="00B050"/>
                    </a:solidFill>
                    <a:latin typeface="Arial" pitchFamily="34" charset="0"/>
                  </a:endParaRPr>
                </a:p>
              </p:txBody>
            </p:sp>
            <p:sp>
              <p:nvSpPr>
                <p:cNvPr id="193" name="Text Box 92"/>
                <p:cNvSpPr txBox="1">
                  <a:spLocks noChangeArrowheads="1"/>
                </p:cNvSpPr>
                <p:nvPr/>
              </p:nvSpPr>
              <p:spPr bwMode="auto">
                <a:xfrm>
                  <a:off x="7065116" y="4974605"/>
                  <a:ext cx="696802" cy="1047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spcBef>
                      <a:spcPct val="50000"/>
                    </a:spcBef>
                  </a:pPr>
                  <a:r>
                    <a:rPr kumimoji="1" lang="en-US" altLang="ja-JP" sz="1600" dirty="0">
                      <a:latin typeface="Arial" pitchFamily="34" charset="0"/>
                    </a:rPr>
                    <a:t>Separation column</a:t>
                  </a:r>
                </a:p>
              </p:txBody>
            </p:sp>
            <p:sp>
              <p:nvSpPr>
                <p:cNvPr id="196" name="テキスト ボックス 222"/>
                <p:cNvSpPr txBox="1">
                  <a:spLocks noChangeArrowheads="1"/>
                </p:cNvSpPr>
                <p:nvPr/>
              </p:nvSpPr>
              <p:spPr bwMode="auto">
                <a:xfrm>
                  <a:off x="7432224" y="5373055"/>
                  <a:ext cx="358099" cy="171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29" tIns="45714" rIns="91429" bIns="45714">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200" b="1" i="1" dirty="0">
                      <a:latin typeface="Arial" pitchFamily="34" charset="0"/>
                    </a:rPr>
                    <a:t>MS</a:t>
                  </a:r>
                  <a:endParaRPr kumimoji="1" lang="ja-JP" altLang="en-US" sz="1200" b="1" i="1" dirty="0">
                    <a:latin typeface="Arial" pitchFamily="34" charset="0"/>
                  </a:endParaRPr>
                </a:p>
              </p:txBody>
            </p:sp>
          </p:grpSp>
        </p:grpSp>
        <p:grpSp>
          <p:nvGrpSpPr>
            <p:cNvPr id="6" name="Group 5"/>
            <p:cNvGrpSpPr/>
            <p:nvPr/>
          </p:nvGrpSpPr>
          <p:grpSpPr>
            <a:xfrm>
              <a:off x="6734032" y="3157553"/>
              <a:ext cx="2153379" cy="347662"/>
              <a:chOff x="6734032" y="3157538"/>
              <a:chExt cx="2153379" cy="347662"/>
            </a:xfrm>
          </p:grpSpPr>
          <p:sp>
            <p:nvSpPr>
              <p:cNvPr id="158" name="Text Box 7"/>
              <p:cNvSpPr txBox="1">
                <a:spLocks noChangeAspect="1" noChangeArrowheads="1"/>
              </p:cNvSpPr>
              <p:nvPr/>
            </p:nvSpPr>
            <p:spPr bwMode="auto">
              <a:xfrm>
                <a:off x="7676711" y="3254889"/>
                <a:ext cx="1210700" cy="1842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6350">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Lucida Sans Unicode" pitchFamily="34" charset="0"/>
                    <a:cs typeface="Arial" pitchFamily="34" charset="0"/>
                  </a:defRPr>
                </a:lvl1pPr>
                <a:lvl2pPr marL="742950" indent="-285750" eaLnBrk="0" hangingPunct="0">
                  <a:defRPr>
                    <a:solidFill>
                      <a:schemeClr val="tx1"/>
                    </a:solidFill>
                    <a:latin typeface="Lucida Sans Unicode" pitchFamily="34" charset="0"/>
                    <a:cs typeface="Arial" pitchFamily="34" charset="0"/>
                  </a:defRPr>
                </a:lvl2pPr>
                <a:lvl3pPr marL="1143000" indent="-228600" eaLnBrk="0" hangingPunct="0">
                  <a:defRPr>
                    <a:solidFill>
                      <a:schemeClr val="tx1"/>
                    </a:solidFill>
                    <a:latin typeface="Lucida Sans Unicode" pitchFamily="34" charset="0"/>
                    <a:cs typeface="Arial" pitchFamily="34" charset="0"/>
                  </a:defRPr>
                </a:lvl3pPr>
                <a:lvl4pPr marL="1600200" indent="-228600" eaLnBrk="0" hangingPunct="0">
                  <a:defRPr>
                    <a:solidFill>
                      <a:schemeClr val="tx1"/>
                    </a:solidFill>
                    <a:latin typeface="Lucida Sans Unicode" pitchFamily="34" charset="0"/>
                    <a:cs typeface="Arial" pitchFamily="34" charset="0"/>
                  </a:defRPr>
                </a:lvl4pPr>
                <a:lvl5pPr marL="2057400" indent="-228600" eaLnBrk="0" hangingPunct="0">
                  <a:defRPr>
                    <a:solidFill>
                      <a:schemeClr val="tx1"/>
                    </a:solidFill>
                    <a:latin typeface="Lucida Sans Unicode" pitchFamily="34" charset="0"/>
                    <a:cs typeface="Arial" pitchFamily="34" charset="0"/>
                  </a:defRPr>
                </a:lvl5pPr>
                <a:lvl6pPr marL="2514600" indent="-228600" eaLnBrk="0" fontAlgn="base" hangingPunct="0">
                  <a:spcBef>
                    <a:spcPct val="0"/>
                  </a:spcBef>
                  <a:spcAft>
                    <a:spcPct val="0"/>
                  </a:spcAft>
                  <a:defRPr>
                    <a:solidFill>
                      <a:schemeClr val="tx1"/>
                    </a:solidFill>
                    <a:latin typeface="Lucida Sans Unicode" pitchFamily="34" charset="0"/>
                    <a:cs typeface="Arial" pitchFamily="34" charset="0"/>
                  </a:defRPr>
                </a:lvl6pPr>
                <a:lvl7pPr marL="2971800" indent="-228600" eaLnBrk="0" fontAlgn="base" hangingPunct="0">
                  <a:spcBef>
                    <a:spcPct val="0"/>
                  </a:spcBef>
                  <a:spcAft>
                    <a:spcPct val="0"/>
                  </a:spcAft>
                  <a:defRPr>
                    <a:solidFill>
                      <a:schemeClr val="tx1"/>
                    </a:solidFill>
                    <a:latin typeface="Lucida Sans Unicode" pitchFamily="34" charset="0"/>
                    <a:cs typeface="Arial" pitchFamily="34" charset="0"/>
                  </a:defRPr>
                </a:lvl7pPr>
                <a:lvl8pPr marL="3429000" indent="-228600" eaLnBrk="0" fontAlgn="base" hangingPunct="0">
                  <a:spcBef>
                    <a:spcPct val="0"/>
                  </a:spcBef>
                  <a:spcAft>
                    <a:spcPct val="0"/>
                  </a:spcAft>
                  <a:defRPr>
                    <a:solidFill>
                      <a:schemeClr val="tx1"/>
                    </a:solidFill>
                    <a:latin typeface="Lucida Sans Unicode" pitchFamily="34" charset="0"/>
                    <a:cs typeface="Arial" pitchFamily="34" charset="0"/>
                  </a:defRPr>
                </a:lvl8pPr>
                <a:lvl9pPr marL="3886200" indent="-228600" eaLnBrk="0" fontAlgn="base" hangingPunct="0">
                  <a:spcBef>
                    <a:spcPct val="0"/>
                  </a:spcBef>
                  <a:spcAft>
                    <a:spcPct val="0"/>
                  </a:spcAft>
                  <a:defRPr>
                    <a:solidFill>
                      <a:schemeClr val="tx1"/>
                    </a:solidFill>
                    <a:latin typeface="Lucida Sans Unicode" pitchFamily="34" charset="0"/>
                    <a:cs typeface="Arial" pitchFamily="34" charset="0"/>
                  </a:defRPr>
                </a:lvl9pPr>
              </a:lstStyle>
              <a:p>
                <a:pPr eaLnBrk="1" hangingPunct="1"/>
                <a:r>
                  <a:rPr kumimoji="1" lang="en-US" altLang="ja-JP" sz="1600" b="1" dirty="0" smtClean="0">
                    <a:solidFill>
                      <a:schemeClr val="tx2">
                        <a:lumMod val="60000"/>
                        <a:lumOff val="40000"/>
                      </a:schemeClr>
                    </a:solidFill>
                    <a:latin typeface="Arial" pitchFamily="34" charset="0"/>
                  </a:rPr>
                  <a:t>Reaction Gas  </a:t>
                </a:r>
                <a:endParaRPr kumimoji="1" lang="ja-JP" altLang="en-US" sz="1600" b="1" dirty="0">
                  <a:solidFill>
                    <a:schemeClr val="tx2">
                      <a:lumMod val="60000"/>
                      <a:lumOff val="40000"/>
                    </a:schemeClr>
                  </a:solidFill>
                  <a:latin typeface="Arial" pitchFamily="34" charset="0"/>
                </a:endParaRPr>
              </a:p>
            </p:txBody>
          </p:sp>
          <p:sp>
            <p:nvSpPr>
              <p:cNvPr id="159" name="AutoShape 13"/>
              <p:cNvSpPr>
                <a:spLocks noChangeAspect="1" noChangeArrowheads="1"/>
              </p:cNvSpPr>
              <p:nvPr/>
            </p:nvSpPr>
            <p:spPr bwMode="auto">
              <a:xfrm rot="16200000" flipH="1" flipV="1">
                <a:off x="6986571" y="3098186"/>
                <a:ext cx="23283" cy="504523"/>
              </a:xfrm>
              <a:prstGeom prst="can">
                <a:avLst>
                  <a:gd name="adj" fmla="val 46497"/>
                </a:avLst>
              </a:prstGeom>
              <a:solidFill>
                <a:schemeClr val="bg1"/>
              </a:solidFill>
              <a:ln w="19050">
                <a:solidFill>
                  <a:srgbClr val="000000"/>
                </a:solidFill>
                <a:round/>
                <a:headEnd/>
                <a:tailEnd/>
              </a:ln>
            </p:spPr>
            <p:txBody>
              <a:bodyPr lIns="91429" tIns="45714" rIns="91429" bIns="45714" anchor="ctr"/>
              <a:lstStyle/>
              <a:p>
                <a:endParaRPr lang="ja-JP" altLang="en-US"/>
              </a:p>
            </p:txBody>
          </p:sp>
          <p:cxnSp>
            <p:nvCxnSpPr>
              <p:cNvPr id="160" name="直線矢印コネクタ 219"/>
              <p:cNvCxnSpPr/>
              <p:nvPr/>
            </p:nvCxnSpPr>
            <p:spPr bwMode="auto">
              <a:xfrm rot="10800000" flipV="1">
                <a:off x="7167860" y="3346450"/>
                <a:ext cx="452140" cy="0"/>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67" name="Line 61"/>
              <p:cNvSpPr>
                <a:spLocks noChangeShapeType="1"/>
              </p:cNvSpPr>
              <p:nvPr/>
            </p:nvSpPr>
            <p:spPr bwMode="auto">
              <a:xfrm>
                <a:off x="6734032" y="3157538"/>
                <a:ext cx="0" cy="347662"/>
              </a:xfrm>
              <a:prstGeom prst="line">
                <a:avLst/>
              </a:prstGeom>
              <a:noFill/>
              <a:ln w="41275" cmpd="dbl">
                <a:solidFill>
                  <a:srgbClr val="000000"/>
                </a:solidFill>
                <a:round/>
                <a:headEnd/>
                <a:tailEnd/>
              </a:ln>
              <a:extLst/>
            </p:spPr>
            <p:txBody>
              <a:bodyPr wrap="none" lIns="91429" tIns="45714" rIns="91429" bIns="45714" anchor="ctr"/>
              <a:lstStyle/>
              <a:p>
                <a:pPr>
                  <a:defRPr/>
                </a:pPr>
                <a:endParaRPr lang="ja-JP" altLang="en-US" dirty="0">
                  <a:latin typeface="+mj-ea"/>
                  <a:ea typeface="+mj-ea"/>
                </a:endParaRPr>
              </a:p>
            </p:txBody>
          </p:sp>
        </p:grpSp>
      </p:grpSp>
      <p:sp>
        <p:nvSpPr>
          <p:cNvPr id="194"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108" name="TextBox 107"/>
          <p:cNvSpPr txBox="1"/>
          <p:nvPr/>
        </p:nvSpPr>
        <p:spPr>
          <a:xfrm>
            <a:off x="762000" y="1524000"/>
            <a:ext cx="2641236" cy="3016210"/>
          </a:xfrm>
          <a:prstGeom prst="rect">
            <a:avLst/>
          </a:prstGeom>
          <a:noFill/>
        </p:spPr>
        <p:txBody>
          <a:bodyPr wrap="none" rtlCol="0">
            <a:spAutoFit/>
          </a:bodyPr>
          <a:lstStyle/>
          <a:p>
            <a:pPr>
              <a:lnSpc>
                <a:spcPct val="200000"/>
              </a:lnSpc>
            </a:pPr>
            <a:r>
              <a:rPr lang="en-US" b="1" dirty="0" smtClean="0"/>
              <a:t>User selected parameters</a:t>
            </a:r>
          </a:p>
          <a:p>
            <a:pPr>
              <a:lnSpc>
                <a:spcPct val="200000"/>
              </a:lnSpc>
            </a:pPr>
            <a:r>
              <a:rPr lang="en-US" sz="1400" b="1" dirty="0" smtClean="0">
                <a:solidFill>
                  <a:srgbClr val="C00000"/>
                </a:solidFill>
              </a:rPr>
              <a:t>µ-</a:t>
            </a:r>
            <a:r>
              <a:rPr lang="en-US" sz="1400" b="1" dirty="0">
                <a:solidFill>
                  <a:srgbClr val="C00000"/>
                </a:solidFill>
              </a:rPr>
              <a:t>R</a:t>
            </a:r>
            <a:r>
              <a:rPr lang="en-US" sz="1400" b="1" dirty="0" smtClean="0">
                <a:solidFill>
                  <a:srgbClr val="C00000"/>
                </a:solidFill>
              </a:rPr>
              <a:t>eactor:	- </a:t>
            </a:r>
            <a:r>
              <a:rPr lang="en-US" sz="1400" b="1" dirty="0" smtClean="0"/>
              <a:t>Catalyst</a:t>
            </a:r>
          </a:p>
          <a:p>
            <a:r>
              <a:rPr lang="en-US" sz="1400" dirty="0"/>
              <a:t>	</a:t>
            </a:r>
            <a:r>
              <a:rPr lang="en-US" sz="1400" dirty="0" smtClean="0"/>
              <a:t>- type of atmosphere</a:t>
            </a:r>
          </a:p>
          <a:p>
            <a:r>
              <a:rPr lang="en-US" sz="1400" dirty="0"/>
              <a:t>	</a:t>
            </a:r>
            <a:r>
              <a:rPr lang="en-US" sz="1400" dirty="0" smtClean="0"/>
              <a:t>- temperature</a:t>
            </a:r>
          </a:p>
          <a:p>
            <a:r>
              <a:rPr lang="en-US" sz="1400" dirty="0"/>
              <a:t>	</a:t>
            </a:r>
            <a:r>
              <a:rPr lang="en-US" sz="1400" dirty="0" smtClean="0"/>
              <a:t>- pressure</a:t>
            </a:r>
          </a:p>
          <a:p>
            <a:r>
              <a:rPr lang="en-US" sz="1400" dirty="0"/>
              <a:t>	</a:t>
            </a:r>
            <a:r>
              <a:rPr lang="en-US" sz="1400" dirty="0" smtClean="0"/>
              <a:t>- particle size</a:t>
            </a:r>
          </a:p>
          <a:p>
            <a:endParaRPr lang="en-US" sz="1400" dirty="0" smtClean="0"/>
          </a:p>
          <a:p>
            <a:r>
              <a:rPr lang="en-US" sz="1400" b="1" dirty="0" smtClean="0">
                <a:solidFill>
                  <a:srgbClr val="C00000"/>
                </a:solidFill>
              </a:rPr>
              <a:t>Reactor GC interface:</a:t>
            </a:r>
            <a:endParaRPr lang="en-US" sz="1400" b="1" dirty="0" smtClean="0"/>
          </a:p>
          <a:p>
            <a:r>
              <a:rPr lang="en-US" sz="1400" dirty="0"/>
              <a:t>	</a:t>
            </a:r>
            <a:r>
              <a:rPr lang="en-US" sz="1400" dirty="0" smtClean="0"/>
              <a:t>- type of carrier gas</a:t>
            </a:r>
          </a:p>
          <a:p>
            <a:r>
              <a:rPr lang="en-US" sz="1400" dirty="0"/>
              <a:t>	</a:t>
            </a:r>
            <a:r>
              <a:rPr lang="en-US" sz="1400" dirty="0" smtClean="0"/>
              <a:t>- temperature</a:t>
            </a:r>
          </a:p>
          <a:p>
            <a:r>
              <a:rPr lang="en-US" sz="1400" dirty="0"/>
              <a:t>	</a:t>
            </a:r>
            <a:r>
              <a:rPr lang="en-US" sz="1400" dirty="0" smtClean="0"/>
              <a:t>- split ratio</a:t>
            </a:r>
            <a:endParaRPr lang="en-US" sz="1400" dirty="0"/>
          </a:p>
        </p:txBody>
      </p:sp>
      <p:sp>
        <p:nvSpPr>
          <p:cNvPr id="2" name="Rectangle 1"/>
          <p:cNvSpPr/>
          <p:nvPr/>
        </p:nvSpPr>
        <p:spPr>
          <a:xfrm>
            <a:off x="3488646" y="1447800"/>
            <a:ext cx="5426754" cy="404734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113670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08"/>
                                        </p:tgtEl>
                                        <p:attrNameLst>
                                          <p:attrName>style.visibility</p:attrName>
                                        </p:attrNameLst>
                                      </p:cBhvr>
                                      <p:to>
                                        <p:strVal val="visible"/>
                                      </p:to>
                                    </p:set>
                                    <p:animEffect transition="in" filter="barn(inVertical)">
                                      <p:cBhvr>
                                        <p:cTn id="7"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00" name="Text Box 1154"/>
          <p:cNvSpPr txBox="1">
            <a:spLocks noChangeArrowheads="1"/>
          </p:cNvSpPr>
          <p:nvPr/>
        </p:nvSpPr>
        <p:spPr bwMode="auto">
          <a:xfrm>
            <a:off x="2514600" y="3429001"/>
            <a:ext cx="1005403"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a:solidFill>
                  <a:srgbClr val="FF0000"/>
                </a:solidFill>
                <a:ea typeface="Arial Unicode MS" pitchFamily="50" charset="-128"/>
                <a:cs typeface="Arial Unicode MS" pitchFamily="50" charset="-128"/>
              </a:rPr>
              <a:t>(</a:t>
            </a:r>
            <a:r>
              <a:rPr lang="en-US" altLang="ja-JP" sz="1800" b="1" dirty="0" smtClean="0">
                <a:solidFill>
                  <a:srgbClr val="FF0000"/>
                </a:solidFill>
                <a:ea typeface="Arial Unicode MS" pitchFamily="50" charset="-128"/>
                <a:cs typeface="Arial Unicode MS" pitchFamily="50" charset="-128"/>
              </a:rPr>
              <a:t>40mm)</a:t>
            </a:r>
            <a:endParaRPr lang="en-US" altLang="ja-JP" sz="1800" b="1" dirty="0">
              <a:solidFill>
                <a:srgbClr val="FF0000"/>
              </a:solidFill>
              <a:ea typeface="Arial Unicode MS" pitchFamily="50" charset="-128"/>
              <a:cs typeface="Arial Unicode MS" pitchFamily="50" charset="-128"/>
            </a:endParaRPr>
          </a:p>
        </p:txBody>
      </p:sp>
      <p:sp>
        <p:nvSpPr>
          <p:cNvPr id="31746" name="Rectangle 593" descr="10%"/>
          <p:cNvSpPr>
            <a:spLocks noChangeArrowheads="1"/>
          </p:cNvSpPr>
          <p:nvPr/>
        </p:nvSpPr>
        <p:spPr bwMode="auto">
          <a:xfrm>
            <a:off x="4067176" y="3038475"/>
            <a:ext cx="3667125" cy="1123950"/>
          </a:xfrm>
          <a:prstGeom prst="rect">
            <a:avLst/>
          </a:prstGeom>
          <a:pattFill prst="pct10">
            <a:fgClr>
              <a:srgbClr val="FF0000"/>
            </a:fgClr>
            <a:bgClr>
              <a:srgbClr val="FFFFFF"/>
            </a:bgClr>
          </a:patt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1748" name="Group 645"/>
          <p:cNvGrpSpPr>
            <a:grpSpLocks/>
          </p:cNvGrpSpPr>
          <p:nvPr/>
        </p:nvGrpSpPr>
        <p:grpSpPr bwMode="auto">
          <a:xfrm>
            <a:off x="2228855" y="6216652"/>
            <a:ext cx="742951" cy="501650"/>
            <a:chOff x="1404" y="3916"/>
            <a:chExt cx="468" cy="316"/>
          </a:xfrm>
        </p:grpSpPr>
        <p:sp>
          <p:nvSpPr>
            <p:cNvPr id="32331" name="Oval 614"/>
            <p:cNvSpPr>
              <a:spLocks noChangeArrowheads="1"/>
            </p:cNvSpPr>
            <p:nvPr/>
          </p:nvSpPr>
          <p:spPr bwMode="auto">
            <a:xfrm>
              <a:off x="1404" y="3992"/>
              <a:ext cx="240" cy="24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32" name="Oval 615"/>
            <p:cNvSpPr>
              <a:spLocks noChangeArrowheads="1"/>
            </p:cNvSpPr>
            <p:nvPr/>
          </p:nvSpPr>
          <p:spPr bwMode="auto">
            <a:xfrm>
              <a:off x="1444" y="3992"/>
              <a:ext cx="240" cy="24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33" name="Oval 616"/>
            <p:cNvSpPr>
              <a:spLocks noChangeArrowheads="1"/>
            </p:cNvSpPr>
            <p:nvPr/>
          </p:nvSpPr>
          <p:spPr bwMode="auto">
            <a:xfrm>
              <a:off x="1484" y="3992"/>
              <a:ext cx="240" cy="24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34" name="Oval 617"/>
            <p:cNvSpPr>
              <a:spLocks noChangeArrowheads="1"/>
            </p:cNvSpPr>
            <p:nvPr/>
          </p:nvSpPr>
          <p:spPr bwMode="auto">
            <a:xfrm>
              <a:off x="1524" y="3992"/>
              <a:ext cx="240" cy="240"/>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35" name="Line 618"/>
            <p:cNvSpPr>
              <a:spLocks noChangeShapeType="1"/>
            </p:cNvSpPr>
            <p:nvPr/>
          </p:nvSpPr>
          <p:spPr bwMode="auto">
            <a:xfrm>
              <a:off x="1404" y="3916"/>
              <a:ext cx="0" cy="22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36" name="Line 619"/>
            <p:cNvSpPr>
              <a:spLocks noChangeShapeType="1"/>
            </p:cNvSpPr>
            <p:nvPr/>
          </p:nvSpPr>
          <p:spPr bwMode="auto">
            <a:xfrm>
              <a:off x="1680" y="4232"/>
              <a:ext cx="1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750" name="Line 685"/>
          <p:cNvSpPr>
            <a:spLocks noChangeShapeType="1"/>
          </p:cNvSpPr>
          <p:nvPr/>
        </p:nvSpPr>
        <p:spPr bwMode="auto">
          <a:xfrm>
            <a:off x="2895600" y="1295400"/>
            <a:ext cx="1676400" cy="0"/>
          </a:xfrm>
          <a:prstGeom prst="line">
            <a:avLst/>
          </a:prstGeom>
          <a:noFill/>
          <a:ln w="635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51" name="Line 686"/>
          <p:cNvSpPr>
            <a:spLocks noChangeShapeType="1"/>
          </p:cNvSpPr>
          <p:nvPr/>
        </p:nvSpPr>
        <p:spPr bwMode="auto">
          <a:xfrm>
            <a:off x="2743200" y="4953000"/>
            <a:ext cx="1584325" cy="0"/>
          </a:xfrm>
          <a:prstGeom prst="line">
            <a:avLst/>
          </a:prstGeom>
          <a:noFill/>
          <a:ln w="635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52" name="Text Box 1682"/>
          <p:cNvSpPr txBox="1">
            <a:spLocks noChangeArrowheads="1"/>
          </p:cNvSpPr>
          <p:nvPr/>
        </p:nvSpPr>
        <p:spPr bwMode="auto">
          <a:xfrm>
            <a:off x="4362457" y="5562600"/>
            <a:ext cx="3105337" cy="7848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lnSpc>
                <a:spcPct val="125000"/>
              </a:lnSpc>
              <a:spcBef>
                <a:spcPct val="0"/>
              </a:spcBef>
              <a:spcAft>
                <a:spcPct val="0"/>
              </a:spcAft>
              <a:buFontTx/>
              <a:buNone/>
            </a:pPr>
            <a:r>
              <a:rPr lang="en-US" altLang="ja-JP" sz="1200" b="1" dirty="0" smtClean="0">
                <a:solidFill>
                  <a:srgbClr val="000000"/>
                </a:solidFill>
                <a:ea typeface="Arial Unicode MS" pitchFamily="50" charset="-128"/>
                <a:cs typeface="Arial Unicode MS" pitchFamily="50" charset="-128"/>
              </a:rPr>
              <a:t>µ-Reactor</a:t>
            </a:r>
            <a:r>
              <a:rPr lang="en-US" altLang="ja-JP" sz="1200" b="1" dirty="0">
                <a:solidFill>
                  <a:srgbClr val="000000"/>
                </a:solidFill>
                <a:ea typeface="Arial Unicode MS" pitchFamily="50" charset="-128"/>
                <a:cs typeface="Arial Unicode MS" pitchFamily="50" charset="-128"/>
              </a:rPr>
              <a:t>: 100ºC ( </a:t>
            </a:r>
            <a:r>
              <a:rPr lang="en-US" altLang="ja-JP" sz="1200" b="1" dirty="0" smtClean="0">
                <a:solidFill>
                  <a:srgbClr val="000000"/>
                </a:solidFill>
                <a:ea typeface="Arial Unicode MS" pitchFamily="50" charset="-128"/>
                <a:cs typeface="Arial Unicode MS" pitchFamily="50" charset="-128"/>
              </a:rPr>
              <a:t>2</a:t>
            </a:r>
            <a:r>
              <a:rPr lang="en-US" altLang="ja-JP" sz="1200" b="1" baseline="30000" dirty="0" smtClean="0">
                <a:solidFill>
                  <a:srgbClr val="000000"/>
                </a:solidFill>
                <a:ea typeface="Arial Unicode MS" pitchFamily="50" charset="-128"/>
                <a:cs typeface="Arial Unicode MS" pitchFamily="50" charset="-128"/>
              </a:rPr>
              <a:t>nd</a:t>
            </a:r>
            <a:r>
              <a:rPr lang="en-US" altLang="ja-JP" sz="1200" b="1" dirty="0" smtClean="0">
                <a:solidFill>
                  <a:srgbClr val="000000"/>
                </a:solidFill>
                <a:ea typeface="Arial Unicode MS" pitchFamily="50" charset="-128"/>
                <a:cs typeface="Arial Unicode MS" pitchFamily="50" charset="-128"/>
              </a:rPr>
              <a:t>- ITF: 250ºC) </a:t>
            </a:r>
          </a:p>
          <a:p>
            <a:pPr eaLnBrk="1" fontAlgn="base" hangingPunct="1">
              <a:lnSpc>
                <a:spcPct val="125000"/>
              </a:lnSpc>
              <a:spcBef>
                <a:spcPct val="0"/>
              </a:spcBef>
              <a:spcAft>
                <a:spcPct val="0"/>
              </a:spcAft>
              <a:buFontTx/>
              <a:buNone/>
            </a:pPr>
            <a:r>
              <a:rPr lang="en-US" altLang="ja-JP" sz="1200" b="1" dirty="0" smtClean="0">
                <a:solidFill>
                  <a:srgbClr val="000000"/>
                </a:solidFill>
                <a:ea typeface="Arial Unicode MS" pitchFamily="50" charset="-128"/>
                <a:cs typeface="Arial Unicode MS" pitchFamily="50" charset="-128"/>
              </a:rPr>
              <a:t>µ-Reactor: 200 &amp; 300</a:t>
            </a:r>
            <a:r>
              <a:rPr lang="en-US" altLang="ja-JP" sz="1200" b="1" dirty="0" smtClean="0">
                <a:solidFill>
                  <a:srgbClr val="000000"/>
                </a:solidFill>
                <a:ea typeface="Arial Unicode MS" pitchFamily="50" charset="-128"/>
                <a:cs typeface="Arial" pitchFamily="34" charset="0"/>
              </a:rPr>
              <a:t>ºC ( 2</a:t>
            </a:r>
            <a:r>
              <a:rPr lang="en-US" altLang="ja-JP" sz="1200" b="1" baseline="30000" dirty="0" smtClean="0">
                <a:solidFill>
                  <a:srgbClr val="000000"/>
                </a:solidFill>
                <a:ea typeface="Arial Unicode MS" pitchFamily="50" charset="-128"/>
                <a:cs typeface="Arial" pitchFamily="34" charset="0"/>
              </a:rPr>
              <a:t>nd</a:t>
            </a:r>
            <a:r>
              <a:rPr lang="en-US" altLang="ja-JP" sz="1200" b="1" dirty="0" smtClean="0">
                <a:solidFill>
                  <a:srgbClr val="000000"/>
                </a:solidFill>
                <a:ea typeface="Arial Unicode MS" pitchFamily="50" charset="-128"/>
                <a:cs typeface="Arial" pitchFamily="34" charset="0"/>
              </a:rPr>
              <a:t>- </a:t>
            </a:r>
            <a:r>
              <a:rPr lang="en-US" altLang="ja-JP" sz="1200" b="1" dirty="0" smtClean="0">
                <a:solidFill>
                  <a:srgbClr val="000000"/>
                </a:solidFill>
                <a:ea typeface="Arial Unicode MS" pitchFamily="50" charset="-128"/>
                <a:cs typeface="Arial Unicode MS" pitchFamily="50" charset="-128"/>
              </a:rPr>
              <a:t>ITF: 300ºC)</a:t>
            </a:r>
          </a:p>
          <a:p>
            <a:pPr eaLnBrk="1" fontAlgn="base" hangingPunct="1">
              <a:lnSpc>
                <a:spcPct val="125000"/>
              </a:lnSpc>
              <a:spcBef>
                <a:spcPct val="0"/>
              </a:spcBef>
              <a:spcAft>
                <a:spcPct val="0"/>
              </a:spcAft>
              <a:buFontTx/>
              <a:buNone/>
            </a:pPr>
            <a:r>
              <a:rPr lang="en-US" altLang="ja-JP" sz="1200" b="1" dirty="0" smtClean="0">
                <a:solidFill>
                  <a:srgbClr val="000000"/>
                </a:solidFill>
                <a:ea typeface="Arial Unicode MS" pitchFamily="50" charset="-128"/>
                <a:cs typeface="Arial Unicode MS" pitchFamily="50" charset="-128"/>
              </a:rPr>
              <a:t>µ-Reactor</a:t>
            </a:r>
            <a:r>
              <a:rPr lang="en-US" altLang="ja-JP" sz="1200" b="1" dirty="0">
                <a:solidFill>
                  <a:srgbClr val="000000"/>
                </a:solidFill>
                <a:ea typeface="Arial Unicode MS" pitchFamily="50" charset="-128"/>
                <a:cs typeface="Arial Unicode MS" pitchFamily="50" charset="-128"/>
              </a:rPr>
              <a:t>: 400-900ºC (2</a:t>
            </a:r>
            <a:r>
              <a:rPr lang="en-US" altLang="ja-JP" sz="1200" b="1" baseline="30000" dirty="0">
                <a:solidFill>
                  <a:srgbClr val="000000"/>
                </a:solidFill>
                <a:ea typeface="Arial Unicode MS" pitchFamily="50" charset="-128"/>
                <a:cs typeface="Arial Unicode MS" pitchFamily="50" charset="-128"/>
              </a:rPr>
              <a:t>nd</a:t>
            </a:r>
            <a:r>
              <a:rPr lang="en-US" altLang="ja-JP" sz="1200" b="1" dirty="0">
                <a:solidFill>
                  <a:srgbClr val="000000"/>
                </a:solidFill>
                <a:ea typeface="Arial Unicode MS" pitchFamily="50" charset="-128"/>
                <a:cs typeface="Arial Unicode MS" pitchFamily="50" charset="-128"/>
              </a:rPr>
              <a:t>- ITF: 350ºC) </a:t>
            </a:r>
          </a:p>
        </p:txBody>
      </p:sp>
      <p:sp>
        <p:nvSpPr>
          <p:cNvPr id="31753" name="Line 685"/>
          <p:cNvSpPr>
            <a:spLocks noChangeShapeType="1"/>
          </p:cNvSpPr>
          <p:nvPr/>
        </p:nvSpPr>
        <p:spPr bwMode="auto">
          <a:xfrm>
            <a:off x="2339982" y="2057400"/>
            <a:ext cx="1952625" cy="0"/>
          </a:xfrm>
          <a:prstGeom prst="line">
            <a:avLst/>
          </a:prstGeom>
          <a:noFill/>
          <a:ln w="6350"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54" name="Line 686"/>
          <p:cNvSpPr>
            <a:spLocks noChangeShapeType="1"/>
          </p:cNvSpPr>
          <p:nvPr/>
        </p:nvSpPr>
        <p:spPr bwMode="auto">
          <a:xfrm>
            <a:off x="2362200" y="3022600"/>
            <a:ext cx="4876800" cy="0"/>
          </a:xfrm>
          <a:prstGeom prst="line">
            <a:avLst/>
          </a:prstGeom>
          <a:noFill/>
          <a:ln w="1905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55" name="Line 686"/>
          <p:cNvSpPr>
            <a:spLocks noChangeShapeType="1"/>
          </p:cNvSpPr>
          <p:nvPr/>
        </p:nvSpPr>
        <p:spPr bwMode="auto">
          <a:xfrm>
            <a:off x="2286000" y="4191000"/>
            <a:ext cx="5334000" cy="0"/>
          </a:xfrm>
          <a:prstGeom prst="line">
            <a:avLst/>
          </a:prstGeom>
          <a:noFill/>
          <a:ln w="1905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56" name="Rectangle 1027"/>
          <p:cNvSpPr>
            <a:spLocks noChangeArrowheads="1"/>
          </p:cNvSpPr>
          <p:nvPr/>
        </p:nvSpPr>
        <p:spPr bwMode="auto">
          <a:xfrm>
            <a:off x="1806575" y="4718050"/>
            <a:ext cx="838200" cy="457200"/>
          </a:xfrm>
          <a:prstGeom prst="rect">
            <a:avLst/>
          </a:prstGeom>
          <a:solidFill>
            <a:srgbClr val="FF9999">
              <a:alpha val="34117"/>
            </a:srgbClr>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757" name="Freeform 1029"/>
          <p:cNvSpPr>
            <a:spLocks/>
          </p:cNvSpPr>
          <p:nvPr/>
        </p:nvSpPr>
        <p:spPr bwMode="auto">
          <a:xfrm>
            <a:off x="1936749" y="1687518"/>
            <a:ext cx="552451" cy="681037"/>
          </a:xfrm>
          <a:custGeom>
            <a:avLst/>
            <a:gdLst>
              <a:gd name="T0" fmla="*/ 2147483647 w 279"/>
              <a:gd name="T1" fmla="*/ 2147483647 h 447"/>
              <a:gd name="T2" fmla="*/ 0 w 279"/>
              <a:gd name="T3" fmla="*/ 2147483647 h 447"/>
              <a:gd name="T4" fmla="*/ 2147483647 w 279"/>
              <a:gd name="T5" fmla="*/ 2147483647 h 447"/>
              <a:gd name="T6" fmla="*/ 2147483647 w 279"/>
              <a:gd name="T7" fmla="*/ 2147483647 h 447"/>
              <a:gd name="T8" fmla="*/ 2147483647 w 279"/>
              <a:gd name="T9" fmla="*/ 2147483647 h 447"/>
              <a:gd name="T10" fmla="*/ 2147483647 w 279"/>
              <a:gd name="T11" fmla="*/ 2147483647 h 447"/>
              <a:gd name="T12" fmla="*/ 2147483647 w 279"/>
              <a:gd name="T13" fmla="*/ 2147483647 h 447"/>
              <a:gd name="T14" fmla="*/ 2147483647 w 279"/>
              <a:gd name="T15" fmla="*/ 2147483647 h 447"/>
              <a:gd name="T16" fmla="*/ 2147483647 w 279"/>
              <a:gd name="T17" fmla="*/ 2147483647 h 447"/>
              <a:gd name="T18" fmla="*/ 2147483647 w 279"/>
              <a:gd name="T19" fmla="*/ 2147483647 h 447"/>
              <a:gd name="T20" fmla="*/ 2147483647 w 279"/>
              <a:gd name="T21" fmla="*/ 2147483647 h 447"/>
              <a:gd name="T22" fmla="*/ 2147483647 w 279"/>
              <a:gd name="T23" fmla="*/ 0 h 447"/>
              <a:gd name="T24" fmla="*/ 2147483647 w 279"/>
              <a:gd name="T25" fmla="*/ 0 h 447"/>
              <a:gd name="T26" fmla="*/ 2147483647 w 279"/>
              <a:gd name="T27" fmla="*/ 2147483647 h 447"/>
              <a:gd name="T28" fmla="*/ 2147483647 w 279"/>
              <a:gd name="T29" fmla="*/ 2147483647 h 447"/>
              <a:gd name="T30" fmla="*/ 2147483647 w 279"/>
              <a:gd name="T31" fmla="*/ 2147483647 h 447"/>
              <a:gd name="T32" fmla="*/ 2147483647 w 279"/>
              <a:gd name="T33" fmla="*/ 2147483647 h 4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9"/>
              <a:gd name="T52" fmla="*/ 0 h 447"/>
              <a:gd name="T53" fmla="*/ 279 w 279"/>
              <a:gd name="T54" fmla="*/ 447 h 4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9" h="447">
                <a:moveTo>
                  <a:pt x="2" y="95"/>
                </a:moveTo>
                <a:lnTo>
                  <a:pt x="0" y="285"/>
                </a:lnTo>
                <a:lnTo>
                  <a:pt x="51" y="285"/>
                </a:lnTo>
                <a:lnTo>
                  <a:pt x="52" y="447"/>
                </a:lnTo>
                <a:lnTo>
                  <a:pt x="228" y="447"/>
                </a:lnTo>
                <a:lnTo>
                  <a:pt x="225" y="288"/>
                </a:lnTo>
                <a:lnTo>
                  <a:pt x="279" y="287"/>
                </a:lnTo>
                <a:lnTo>
                  <a:pt x="279" y="95"/>
                </a:lnTo>
                <a:lnTo>
                  <a:pt x="216" y="91"/>
                </a:lnTo>
                <a:lnTo>
                  <a:pt x="212" y="61"/>
                </a:lnTo>
                <a:lnTo>
                  <a:pt x="163" y="60"/>
                </a:lnTo>
                <a:lnTo>
                  <a:pt x="162" y="0"/>
                </a:lnTo>
                <a:lnTo>
                  <a:pt x="124" y="0"/>
                </a:lnTo>
                <a:lnTo>
                  <a:pt x="124" y="62"/>
                </a:lnTo>
                <a:lnTo>
                  <a:pt x="66" y="62"/>
                </a:lnTo>
                <a:lnTo>
                  <a:pt x="64" y="93"/>
                </a:lnTo>
                <a:lnTo>
                  <a:pt x="2" y="95"/>
                </a:lnTo>
                <a:close/>
              </a:path>
            </a:pathLst>
          </a:custGeom>
          <a:solidFill>
            <a:srgbClr val="FFFF99"/>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1758" name="Group 1030"/>
          <p:cNvGrpSpPr>
            <a:grpSpLocks/>
          </p:cNvGrpSpPr>
          <p:nvPr/>
        </p:nvGrpSpPr>
        <p:grpSpPr bwMode="auto">
          <a:xfrm>
            <a:off x="2119316" y="2068515"/>
            <a:ext cx="212725" cy="3216275"/>
            <a:chOff x="2103" y="1392"/>
            <a:chExt cx="134" cy="1987"/>
          </a:xfrm>
        </p:grpSpPr>
        <p:sp>
          <p:nvSpPr>
            <p:cNvPr id="32329" name="Freeform 1031"/>
            <p:cNvSpPr>
              <a:spLocks/>
            </p:cNvSpPr>
            <p:nvPr/>
          </p:nvSpPr>
          <p:spPr bwMode="auto">
            <a:xfrm>
              <a:off x="2228" y="1392"/>
              <a:ext cx="9" cy="1987"/>
            </a:xfrm>
            <a:custGeom>
              <a:avLst/>
              <a:gdLst>
                <a:gd name="T0" fmla="*/ 0 w 9"/>
                <a:gd name="T1" fmla="*/ 0 h 1987"/>
                <a:gd name="T2" fmla="*/ 9 w 9"/>
                <a:gd name="T3" fmla="*/ 1987 h 1987"/>
                <a:gd name="T4" fmla="*/ 0 60000 65536"/>
                <a:gd name="T5" fmla="*/ 0 60000 65536"/>
                <a:gd name="T6" fmla="*/ 0 w 9"/>
                <a:gd name="T7" fmla="*/ 0 h 1987"/>
                <a:gd name="T8" fmla="*/ 9 w 9"/>
                <a:gd name="T9" fmla="*/ 1987 h 1987"/>
              </a:gdLst>
              <a:ahLst/>
              <a:cxnLst>
                <a:cxn ang="T4">
                  <a:pos x="T0" y="T1"/>
                </a:cxn>
                <a:cxn ang="T5">
                  <a:pos x="T2" y="T3"/>
                </a:cxn>
              </a:cxnLst>
              <a:rect l="T6" t="T7" r="T8" b="T9"/>
              <a:pathLst>
                <a:path w="9" h="1987">
                  <a:moveTo>
                    <a:pt x="0" y="0"/>
                  </a:moveTo>
                  <a:lnTo>
                    <a:pt x="9" y="1987"/>
                  </a:lnTo>
                </a:path>
              </a:pathLst>
            </a:custGeom>
            <a:noFill/>
            <a:ln w="38100" cmpd="sng">
              <a:solidFill>
                <a:schemeClr val="tx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30" name="Freeform 1032"/>
            <p:cNvSpPr>
              <a:spLocks/>
            </p:cNvSpPr>
            <p:nvPr/>
          </p:nvSpPr>
          <p:spPr bwMode="auto">
            <a:xfrm>
              <a:off x="2103" y="1392"/>
              <a:ext cx="9" cy="1987"/>
            </a:xfrm>
            <a:custGeom>
              <a:avLst/>
              <a:gdLst>
                <a:gd name="T0" fmla="*/ 0 w 9"/>
                <a:gd name="T1" fmla="*/ 0 h 1987"/>
                <a:gd name="T2" fmla="*/ 9 w 9"/>
                <a:gd name="T3" fmla="*/ 1987 h 1987"/>
                <a:gd name="T4" fmla="*/ 0 60000 65536"/>
                <a:gd name="T5" fmla="*/ 0 60000 65536"/>
                <a:gd name="T6" fmla="*/ 0 w 9"/>
                <a:gd name="T7" fmla="*/ 0 h 1987"/>
                <a:gd name="T8" fmla="*/ 9 w 9"/>
                <a:gd name="T9" fmla="*/ 1987 h 1987"/>
              </a:gdLst>
              <a:ahLst/>
              <a:cxnLst>
                <a:cxn ang="T4">
                  <a:pos x="T0" y="T1"/>
                </a:cxn>
                <a:cxn ang="T5">
                  <a:pos x="T2" y="T3"/>
                </a:cxn>
              </a:cxnLst>
              <a:rect l="T6" t="T7" r="T8" b="T9"/>
              <a:pathLst>
                <a:path w="9" h="1987">
                  <a:moveTo>
                    <a:pt x="0" y="0"/>
                  </a:moveTo>
                  <a:lnTo>
                    <a:pt x="9" y="1987"/>
                  </a:lnTo>
                </a:path>
              </a:pathLst>
            </a:custGeom>
            <a:noFill/>
            <a:ln w="38100" cmpd="sng">
              <a:solidFill>
                <a:schemeClr val="tx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759" name="Freeform 1033"/>
          <p:cNvSpPr>
            <a:spLocks/>
          </p:cNvSpPr>
          <p:nvPr/>
        </p:nvSpPr>
        <p:spPr bwMode="auto">
          <a:xfrm>
            <a:off x="1930403" y="1096965"/>
            <a:ext cx="165100" cy="728662"/>
          </a:xfrm>
          <a:custGeom>
            <a:avLst/>
            <a:gdLst>
              <a:gd name="T0" fmla="*/ 2147483647 w 104"/>
              <a:gd name="T1" fmla="*/ 2147483647 h 479"/>
              <a:gd name="T2" fmla="*/ 0 w 104"/>
              <a:gd name="T3" fmla="*/ 2147483647 h 479"/>
              <a:gd name="T4" fmla="*/ 0 w 104"/>
              <a:gd name="T5" fmla="*/ 2147483647 h 479"/>
              <a:gd name="T6" fmla="*/ 2147483647 w 104"/>
              <a:gd name="T7" fmla="*/ 0 h 479"/>
              <a:gd name="T8" fmla="*/ 2147483647 w 104"/>
              <a:gd name="T9" fmla="*/ 2147483647 h 479"/>
              <a:gd name="T10" fmla="*/ 2147483647 w 104"/>
              <a:gd name="T11" fmla="*/ 2147483647 h 479"/>
              <a:gd name="T12" fmla="*/ 2147483647 w 104"/>
              <a:gd name="T13" fmla="*/ 2147483647 h 479"/>
              <a:gd name="T14" fmla="*/ 2147483647 w 104"/>
              <a:gd name="T15" fmla="*/ 2147483647 h 479"/>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479"/>
              <a:gd name="T26" fmla="*/ 104 w 104"/>
              <a:gd name="T27" fmla="*/ 479 h 4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479">
                <a:moveTo>
                  <a:pt x="104" y="474"/>
                </a:moveTo>
                <a:lnTo>
                  <a:pt x="0" y="479"/>
                </a:lnTo>
                <a:lnTo>
                  <a:pt x="0" y="2"/>
                </a:lnTo>
                <a:lnTo>
                  <a:pt x="27" y="0"/>
                </a:lnTo>
                <a:lnTo>
                  <a:pt x="29" y="108"/>
                </a:lnTo>
                <a:lnTo>
                  <a:pt x="84" y="110"/>
                </a:lnTo>
                <a:lnTo>
                  <a:pt x="104" y="134"/>
                </a:lnTo>
                <a:lnTo>
                  <a:pt x="104" y="474"/>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0" name="Freeform 1034"/>
          <p:cNvSpPr>
            <a:spLocks/>
          </p:cNvSpPr>
          <p:nvPr/>
        </p:nvSpPr>
        <p:spPr bwMode="auto">
          <a:xfrm flipH="1">
            <a:off x="2368551" y="1098555"/>
            <a:ext cx="165100" cy="727075"/>
          </a:xfrm>
          <a:custGeom>
            <a:avLst/>
            <a:gdLst>
              <a:gd name="T0" fmla="*/ 2147483647 w 104"/>
              <a:gd name="T1" fmla="*/ 2147483647 h 479"/>
              <a:gd name="T2" fmla="*/ 0 w 104"/>
              <a:gd name="T3" fmla="*/ 2147483647 h 479"/>
              <a:gd name="T4" fmla="*/ 0 w 104"/>
              <a:gd name="T5" fmla="*/ 2147483647 h 479"/>
              <a:gd name="T6" fmla="*/ 2147483647 w 104"/>
              <a:gd name="T7" fmla="*/ 0 h 479"/>
              <a:gd name="T8" fmla="*/ 2147483647 w 104"/>
              <a:gd name="T9" fmla="*/ 2147483647 h 479"/>
              <a:gd name="T10" fmla="*/ 2147483647 w 104"/>
              <a:gd name="T11" fmla="*/ 2147483647 h 479"/>
              <a:gd name="T12" fmla="*/ 2147483647 w 104"/>
              <a:gd name="T13" fmla="*/ 2147483647 h 479"/>
              <a:gd name="T14" fmla="*/ 2147483647 w 104"/>
              <a:gd name="T15" fmla="*/ 2147483647 h 479"/>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479"/>
              <a:gd name="T26" fmla="*/ 104 w 104"/>
              <a:gd name="T27" fmla="*/ 479 h 4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479">
                <a:moveTo>
                  <a:pt x="104" y="474"/>
                </a:moveTo>
                <a:lnTo>
                  <a:pt x="0" y="479"/>
                </a:lnTo>
                <a:lnTo>
                  <a:pt x="0" y="2"/>
                </a:lnTo>
                <a:lnTo>
                  <a:pt x="27" y="0"/>
                </a:lnTo>
                <a:lnTo>
                  <a:pt x="29" y="108"/>
                </a:lnTo>
                <a:lnTo>
                  <a:pt x="84" y="110"/>
                </a:lnTo>
                <a:lnTo>
                  <a:pt x="104" y="134"/>
                </a:lnTo>
                <a:lnTo>
                  <a:pt x="104" y="474"/>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1" name="Freeform 1036"/>
          <p:cNvSpPr>
            <a:spLocks/>
          </p:cNvSpPr>
          <p:nvPr/>
        </p:nvSpPr>
        <p:spPr bwMode="auto">
          <a:xfrm>
            <a:off x="1914531" y="998543"/>
            <a:ext cx="107951" cy="261937"/>
          </a:xfrm>
          <a:custGeom>
            <a:avLst/>
            <a:gdLst>
              <a:gd name="T0" fmla="*/ 2147483647 w 81"/>
              <a:gd name="T1" fmla="*/ 0 h 171"/>
              <a:gd name="T2" fmla="*/ 2147483647 w 81"/>
              <a:gd name="T3" fmla="*/ 2147483647 h 171"/>
              <a:gd name="T4" fmla="*/ 2147483647 w 81"/>
              <a:gd name="T5" fmla="*/ 2147483647 h 171"/>
              <a:gd name="T6" fmla="*/ 2147483647 w 81"/>
              <a:gd name="T7" fmla="*/ 2147483647 h 171"/>
              <a:gd name="T8" fmla="*/ 0 w 81"/>
              <a:gd name="T9" fmla="*/ 2147483647 h 171"/>
              <a:gd name="T10" fmla="*/ 0 w 81"/>
              <a:gd name="T11" fmla="*/ 0 h 171"/>
              <a:gd name="T12" fmla="*/ 2147483647 w 81"/>
              <a:gd name="T13" fmla="*/ 0 h 171"/>
              <a:gd name="T14" fmla="*/ 0 60000 65536"/>
              <a:gd name="T15" fmla="*/ 0 60000 65536"/>
              <a:gd name="T16" fmla="*/ 0 60000 65536"/>
              <a:gd name="T17" fmla="*/ 0 60000 65536"/>
              <a:gd name="T18" fmla="*/ 0 60000 65536"/>
              <a:gd name="T19" fmla="*/ 0 60000 65536"/>
              <a:gd name="T20" fmla="*/ 0 60000 65536"/>
              <a:gd name="T21" fmla="*/ 0 w 81"/>
              <a:gd name="T22" fmla="*/ 0 h 171"/>
              <a:gd name="T23" fmla="*/ 81 w 81"/>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171">
                <a:moveTo>
                  <a:pt x="81" y="0"/>
                </a:moveTo>
                <a:lnTo>
                  <a:pt x="79" y="171"/>
                </a:lnTo>
                <a:lnTo>
                  <a:pt x="47" y="171"/>
                </a:lnTo>
                <a:lnTo>
                  <a:pt x="48" y="60"/>
                </a:lnTo>
                <a:lnTo>
                  <a:pt x="0" y="60"/>
                </a:lnTo>
                <a:lnTo>
                  <a:pt x="0" y="0"/>
                </a:lnTo>
                <a:lnTo>
                  <a:pt x="81" y="0"/>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2" name="Freeform 1037"/>
          <p:cNvSpPr>
            <a:spLocks/>
          </p:cNvSpPr>
          <p:nvPr/>
        </p:nvSpPr>
        <p:spPr bwMode="auto">
          <a:xfrm flipH="1">
            <a:off x="2444755" y="1006476"/>
            <a:ext cx="107951" cy="260350"/>
          </a:xfrm>
          <a:custGeom>
            <a:avLst/>
            <a:gdLst>
              <a:gd name="T0" fmla="*/ 2147483647 w 81"/>
              <a:gd name="T1" fmla="*/ 0 h 171"/>
              <a:gd name="T2" fmla="*/ 2147483647 w 81"/>
              <a:gd name="T3" fmla="*/ 2147483647 h 171"/>
              <a:gd name="T4" fmla="*/ 2147483647 w 81"/>
              <a:gd name="T5" fmla="*/ 2147483647 h 171"/>
              <a:gd name="T6" fmla="*/ 2147483647 w 81"/>
              <a:gd name="T7" fmla="*/ 2147483647 h 171"/>
              <a:gd name="T8" fmla="*/ 0 w 81"/>
              <a:gd name="T9" fmla="*/ 2147483647 h 171"/>
              <a:gd name="T10" fmla="*/ 0 w 81"/>
              <a:gd name="T11" fmla="*/ 0 h 171"/>
              <a:gd name="T12" fmla="*/ 2147483647 w 81"/>
              <a:gd name="T13" fmla="*/ 0 h 171"/>
              <a:gd name="T14" fmla="*/ 0 60000 65536"/>
              <a:gd name="T15" fmla="*/ 0 60000 65536"/>
              <a:gd name="T16" fmla="*/ 0 60000 65536"/>
              <a:gd name="T17" fmla="*/ 0 60000 65536"/>
              <a:gd name="T18" fmla="*/ 0 60000 65536"/>
              <a:gd name="T19" fmla="*/ 0 60000 65536"/>
              <a:gd name="T20" fmla="*/ 0 60000 65536"/>
              <a:gd name="T21" fmla="*/ 0 w 81"/>
              <a:gd name="T22" fmla="*/ 0 h 171"/>
              <a:gd name="T23" fmla="*/ 81 w 81"/>
              <a:gd name="T24" fmla="*/ 171 h 171"/>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81" h="171">
                <a:moveTo>
                  <a:pt x="81" y="0"/>
                </a:moveTo>
                <a:lnTo>
                  <a:pt x="79" y="171"/>
                </a:lnTo>
                <a:lnTo>
                  <a:pt x="47" y="171"/>
                </a:lnTo>
                <a:lnTo>
                  <a:pt x="48" y="60"/>
                </a:lnTo>
                <a:lnTo>
                  <a:pt x="0" y="60"/>
                </a:lnTo>
                <a:lnTo>
                  <a:pt x="0" y="0"/>
                </a:lnTo>
                <a:lnTo>
                  <a:pt x="81" y="0"/>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4" name="グループ化 3"/>
          <p:cNvGrpSpPr/>
          <p:nvPr/>
        </p:nvGrpSpPr>
        <p:grpSpPr>
          <a:xfrm>
            <a:off x="1234429" y="2077245"/>
            <a:ext cx="1066800" cy="2875756"/>
            <a:chOff x="685800" y="2066925"/>
            <a:chExt cx="1371600" cy="2875756"/>
          </a:xfrm>
        </p:grpSpPr>
        <p:sp>
          <p:nvSpPr>
            <p:cNvPr id="31763" name="Line 1039"/>
            <p:cNvSpPr>
              <a:spLocks noChangeShapeType="1"/>
            </p:cNvSpPr>
            <p:nvPr/>
          </p:nvSpPr>
          <p:spPr bwMode="auto">
            <a:xfrm flipH="1">
              <a:off x="685800" y="4942681"/>
              <a:ext cx="1371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4" name="Line 1040"/>
            <p:cNvSpPr>
              <a:spLocks noChangeShapeType="1"/>
            </p:cNvSpPr>
            <p:nvPr/>
          </p:nvSpPr>
          <p:spPr bwMode="auto">
            <a:xfrm flipH="1">
              <a:off x="762000" y="2066925"/>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765" name="Line 1046"/>
          <p:cNvSpPr>
            <a:spLocks noChangeShapeType="1"/>
          </p:cNvSpPr>
          <p:nvPr/>
        </p:nvSpPr>
        <p:spPr bwMode="auto">
          <a:xfrm>
            <a:off x="1295403" y="1217613"/>
            <a:ext cx="876300" cy="0"/>
          </a:xfrm>
          <a:prstGeom prst="line">
            <a:avLst/>
          </a:prstGeom>
          <a:noFill/>
          <a:ln w="38100" cmpd="dbl">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6" name="Line 1048"/>
          <p:cNvSpPr>
            <a:spLocks noChangeShapeType="1"/>
          </p:cNvSpPr>
          <p:nvPr/>
        </p:nvSpPr>
        <p:spPr bwMode="auto">
          <a:xfrm>
            <a:off x="1371601" y="1217613"/>
            <a:ext cx="828675" cy="0"/>
          </a:xfrm>
          <a:prstGeom prst="line">
            <a:avLst/>
          </a:prstGeom>
          <a:noFill/>
          <a:ln w="12700">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67" name="Rectangle 1064"/>
          <p:cNvSpPr>
            <a:spLocks noChangeArrowheads="1"/>
          </p:cNvSpPr>
          <p:nvPr/>
        </p:nvSpPr>
        <p:spPr bwMode="auto">
          <a:xfrm>
            <a:off x="2133606" y="4648200"/>
            <a:ext cx="123825" cy="420688"/>
          </a:xfrm>
          <a:prstGeom prst="rect">
            <a:avLst/>
          </a:prstGeom>
          <a:solidFill>
            <a:schemeClr val="bg1"/>
          </a:solidFill>
          <a:ln w="9525">
            <a:solidFill>
              <a:schemeClr val="bg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1768" name="Group 572"/>
          <p:cNvGrpSpPr>
            <a:grpSpLocks/>
          </p:cNvGrpSpPr>
          <p:nvPr/>
        </p:nvGrpSpPr>
        <p:grpSpPr bwMode="auto">
          <a:xfrm>
            <a:off x="1727200" y="5175251"/>
            <a:ext cx="990600" cy="1076325"/>
            <a:chOff x="848" y="3402"/>
            <a:chExt cx="624" cy="774"/>
          </a:xfrm>
        </p:grpSpPr>
        <p:sp>
          <p:nvSpPr>
            <p:cNvPr id="32321" name="Line 1065"/>
            <p:cNvSpPr>
              <a:spLocks noChangeShapeType="1"/>
            </p:cNvSpPr>
            <p:nvPr/>
          </p:nvSpPr>
          <p:spPr bwMode="auto">
            <a:xfrm>
              <a:off x="1167" y="3896"/>
              <a:ext cx="0" cy="1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22" name="Rectangle 1066"/>
            <p:cNvSpPr>
              <a:spLocks noChangeArrowheads="1"/>
            </p:cNvSpPr>
            <p:nvPr/>
          </p:nvSpPr>
          <p:spPr bwMode="auto">
            <a:xfrm>
              <a:off x="924" y="3402"/>
              <a:ext cx="480" cy="15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23" name="Rectangle 1067"/>
            <p:cNvSpPr>
              <a:spLocks noChangeArrowheads="1"/>
            </p:cNvSpPr>
            <p:nvPr/>
          </p:nvSpPr>
          <p:spPr bwMode="auto">
            <a:xfrm>
              <a:off x="996" y="3556"/>
              <a:ext cx="336" cy="6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24" name="Rectangle 1068"/>
            <p:cNvSpPr>
              <a:spLocks noChangeArrowheads="1"/>
            </p:cNvSpPr>
            <p:nvPr/>
          </p:nvSpPr>
          <p:spPr bwMode="auto">
            <a:xfrm>
              <a:off x="848" y="3712"/>
              <a:ext cx="624" cy="464"/>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2325" name="Group 1069"/>
            <p:cNvGrpSpPr>
              <a:grpSpLocks/>
            </p:cNvGrpSpPr>
            <p:nvPr/>
          </p:nvGrpSpPr>
          <p:grpSpPr bwMode="auto">
            <a:xfrm>
              <a:off x="1056" y="3750"/>
              <a:ext cx="220" cy="421"/>
              <a:chOff x="2064" y="3924"/>
              <a:chExt cx="220" cy="432"/>
            </a:xfrm>
          </p:grpSpPr>
          <p:sp>
            <p:nvSpPr>
              <p:cNvPr id="32327" name="Line 1070"/>
              <p:cNvSpPr>
                <a:spLocks noChangeShapeType="1"/>
              </p:cNvSpPr>
              <p:nvPr/>
            </p:nvSpPr>
            <p:spPr bwMode="auto">
              <a:xfrm>
                <a:off x="2064" y="3924"/>
                <a:ext cx="0" cy="432"/>
              </a:xfrm>
              <a:prstGeom prst="line">
                <a:avLst/>
              </a:prstGeom>
              <a:noFill/>
              <a:ln w="57150">
                <a:solidFill>
                  <a:srgbClr val="B2B2B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28" name="Line 1071"/>
              <p:cNvSpPr>
                <a:spLocks noChangeShapeType="1"/>
              </p:cNvSpPr>
              <p:nvPr/>
            </p:nvSpPr>
            <p:spPr bwMode="auto">
              <a:xfrm>
                <a:off x="2284" y="3924"/>
                <a:ext cx="0" cy="432"/>
              </a:xfrm>
              <a:prstGeom prst="line">
                <a:avLst/>
              </a:prstGeom>
              <a:noFill/>
              <a:ln w="57150">
                <a:solidFill>
                  <a:srgbClr val="B2B2B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326" name="Freeform 1072"/>
            <p:cNvSpPr>
              <a:spLocks/>
            </p:cNvSpPr>
            <p:nvPr/>
          </p:nvSpPr>
          <p:spPr bwMode="auto">
            <a:xfrm>
              <a:off x="1074" y="3403"/>
              <a:ext cx="182" cy="429"/>
            </a:xfrm>
            <a:custGeom>
              <a:avLst/>
              <a:gdLst>
                <a:gd name="T0" fmla="*/ 362902278 w 182"/>
                <a:gd name="T1" fmla="*/ 1234923160 h 399"/>
                <a:gd name="T2" fmla="*/ 279738146 w 182"/>
                <a:gd name="T3" fmla="*/ 1310272736 h 399"/>
                <a:gd name="T4" fmla="*/ 279738146 w 182"/>
                <a:gd name="T5" fmla="*/ 1670284898 h 399"/>
                <a:gd name="T6" fmla="*/ 183972098 w 182"/>
                <a:gd name="T7" fmla="*/ 1670284898 h 399"/>
                <a:gd name="T8" fmla="*/ 186491521 w 182"/>
                <a:gd name="T9" fmla="*/ 1310272736 h 399"/>
                <a:gd name="T10" fmla="*/ 88206210 w 182"/>
                <a:gd name="T11" fmla="*/ 1226549593 h 399"/>
                <a:gd name="T12" fmla="*/ 83165892 w 182"/>
                <a:gd name="T13" fmla="*/ 611182876 h 399"/>
                <a:gd name="T14" fmla="*/ 0 w 182"/>
                <a:gd name="T15" fmla="*/ 606996461 h 399"/>
                <a:gd name="T16" fmla="*/ 2520950 w 182"/>
                <a:gd name="T17" fmla="*/ 0 h 399"/>
                <a:gd name="T18" fmla="*/ 446068202 w 182"/>
                <a:gd name="T19" fmla="*/ 0 h 399"/>
                <a:gd name="T20" fmla="*/ 458668262 w 182"/>
                <a:gd name="T21" fmla="*/ 586063653 h 399"/>
                <a:gd name="T22" fmla="*/ 360382983 w 182"/>
                <a:gd name="T23" fmla="*/ 594436851 h 399"/>
                <a:gd name="T24" fmla="*/ 362902278 w 182"/>
                <a:gd name="T25" fmla="*/ 1234923160 h 3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399"/>
                <a:gd name="T41" fmla="*/ 182 w 182"/>
                <a:gd name="T42" fmla="*/ 399 h 3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399">
                  <a:moveTo>
                    <a:pt x="144" y="295"/>
                  </a:moveTo>
                  <a:lnTo>
                    <a:pt x="111" y="313"/>
                  </a:lnTo>
                  <a:lnTo>
                    <a:pt x="111" y="399"/>
                  </a:lnTo>
                  <a:lnTo>
                    <a:pt x="73" y="399"/>
                  </a:lnTo>
                  <a:lnTo>
                    <a:pt x="74" y="313"/>
                  </a:lnTo>
                  <a:lnTo>
                    <a:pt x="35" y="293"/>
                  </a:lnTo>
                  <a:lnTo>
                    <a:pt x="33" y="146"/>
                  </a:lnTo>
                  <a:lnTo>
                    <a:pt x="0" y="145"/>
                  </a:lnTo>
                  <a:lnTo>
                    <a:pt x="1" y="0"/>
                  </a:lnTo>
                  <a:lnTo>
                    <a:pt x="177" y="0"/>
                  </a:lnTo>
                  <a:lnTo>
                    <a:pt x="182" y="140"/>
                  </a:lnTo>
                  <a:lnTo>
                    <a:pt x="143" y="142"/>
                  </a:lnTo>
                  <a:lnTo>
                    <a:pt x="144" y="295"/>
                  </a:lnTo>
                  <a:close/>
                </a:path>
              </a:pathLst>
            </a:custGeom>
            <a:solidFill>
              <a:srgbClr val="FFFF99"/>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769" name="Rectangle 1073"/>
          <p:cNvSpPr>
            <a:spLocks noChangeArrowheads="1"/>
          </p:cNvSpPr>
          <p:nvPr/>
        </p:nvSpPr>
        <p:spPr bwMode="auto">
          <a:xfrm>
            <a:off x="2201870" y="5041901"/>
            <a:ext cx="53975" cy="1027113"/>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771" name="Line 1156"/>
          <p:cNvSpPr>
            <a:spLocks noChangeShapeType="1"/>
          </p:cNvSpPr>
          <p:nvPr/>
        </p:nvSpPr>
        <p:spPr bwMode="auto">
          <a:xfrm flipV="1">
            <a:off x="1409700" y="2111375"/>
            <a:ext cx="0" cy="2828925"/>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72" name="Text Box 1041"/>
          <p:cNvSpPr txBox="1">
            <a:spLocks noChangeArrowheads="1"/>
          </p:cNvSpPr>
          <p:nvPr/>
        </p:nvSpPr>
        <p:spPr bwMode="auto">
          <a:xfrm>
            <a:off x="914407" y="3369058"/>
            <a:ext cx="979755"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ea typeface="Arial Unicode MS" pitchFamily="50" charset="-128"/>
                <a:cs typeface="Arial Unicode MS" pitchFamily="50" charset="-128"/>
              </a:rPr>
              <a:t>120mm</a:t>
            </a:r>
            <a:endParaRPr lang="en-US" altLang="ja-JP" sz="1800" b="1" dirty="0">
              <a:solidFill>
                <a:srgbClr val="000000"/>
              </a:solidFill>
              <a:ea typeface="Arial Unicode MS" pitchFamily="50" charset="-128"/>
              <a:cs typeface="Arial Unicode MS" pitchFamily="50" charset="-128"/>
            </a:endParaRPr>
          </a:p>
        </p:txBody>
      </p:sp>
      <p:grpSp>
        <p:nvGrpSpPr>
          <p:cNvPr id="31774" name="Group 1587"/>
          <p:cNvGrpSpPr>
            <a:grpSpLocks/>
          </p:cNvGrpSpPr>
          <p:nvPr/>
        </p:nvGrpSpPr>
        <p:grpSpPr bwMode="auto">
          <a:xfrm>
            <a:off x="1866903" y="2614617"/>
            <a:ext cx="723900" cy="1912937"/>
            <a:chOff x="1200" y="1920"/>
            <a:chExt cx="310" cy="568"/>
          </a:xfrm>
        </p:grpSpPr>
        <p:sp>
          <p:nvSpPr>
            <p:cNvPr id="109" name="Rectangle 35"/>
            <p:cNvSpPr>
              <a:spLocks noChangeArrowheads="1"/>
            </p:cNvSpPr>
            <p:nvPr/>
          </p:nvSpPr>
          <p:spPr bwMode="auto">
            <a:xfrm>
              <a:off x="1200" y="1920"/>
              <a:ext cx="65" cy="568"/>
            </a:xfrm>
            <a:prstGeom prst="rect">
              <a:avLst/>
            </a:prstGeom>
            <a:solidFill>
              <a:srgbClr val="FF0000"/>
            </a:solidFill>
            <a:ln w="9525">
              <a:noFill/>
              <a:miter lim="800000"/>
              <a:headEnd/>
              <a:tailEnd/>
            </a:ln>
            <a:effectLst/>
          </p:spPr>
          <p:txBody>
            <a:bodyPr/>
            <a:lstStyle/>
            <a:p>
              <a:pPr fontAlgn="base">
                <a:spcBef>
                  <a:spcPct val="0"/>
                </a:spcBef>
                <a:spcAft>
                  <a:spcPct val="0"/>
                </a:spcAft>
                <a:defRPr/>
              </a:pPr>
              <a:endParaRPr kumimoji="1" lang="ja-JP" altLang="en-US" b="1">
                <a:solidFill>
                  <a:srgbClr val="000000"/>
                </a:solidFill>
                <a:cs typeface="Arial" pitchFamily="34" charset="0"/>
              </a:endParaRPr>
            </a:p>
          </p:txBody>
        </p:sp>
        <p:sp>
          <p:nvSpPr>
            <p:cNvPr id="110" name="Rectangle 36"/>
            <p:cNvSpPr>
              <a:spLocks noChangeArrowheads="1"/>
            </p:cNvSpPr>
            <p:nvPr/>
          </p:nvSpPr>
          <p:spPr bwMode="auto">
            <a:xfrm>
              <a:off x="1444" y="1920"/>
              <a:ext cx="66" cy="568"/>
            </a:xfrm>
            <a:prstGeom prst="rect">
              <a:avLst/>
            </a:prstGeom>
            <a:solidFill>
              <a:srgbClr val="FF0000"/>
            </a:solidFill>
            <a:ln w="9525">
              <a:noFill/>
              <a:miter lim="800000"/>
              <a:headEnd/>
              <a:tailEnd/>
            </a:ln>
            <a:effectLst/>
          </p:spPr>
          <p:txBody>
            <a:bodyPr/>
            <a:lstStyle/>
            <a:p>
              <a:pPr fontAlgn="base">
                <a:spcBef>
                  <a:spcPct val="0"/>
                </a:spcBef>
                <a:spcAft>
                  <a:spcPct val="0"/>
                </a:spcAft>
                <a:defRPr/>
              </a:pPr>
              <a:endParaRPr kumimoji="1" lang="ja-JP" altLang="en-US" b="1">
                <a:solidFill>
                  <a:srgbClr val="000000"/>
                </a:solidFill>
                <a:cs typeface="Arial" pitchFamily="34" charset="0"/>
              </a:endParaRPr>
            </a:p>
          </p:txBody>
        </p:sp>
      </p:grpSp>
      <p:sp>
        <p:nvSpPr>
          <p:cNvPr id="31775" name="Line 1590"/>
          <p:cNvSpPr>
            <a:spLocks noChangeShapeType="1"/>
          </p:cNvSpPr>
          <p:nvPr/>
        </p:nvSpPr>
        <p:spPr bwMode="auto">
          <a:xfrm>
            <a:off x="1943100" y="4545015"/>
            <a:ext cx="0" cy="138112"/>
          </a:xfrm>
          <a:prstGeom prst="line">
            <a:avLst/>
          </a:prstGeom>
          <a:noFill/>
          <a:ln w="76200">
            <a:solidFill>
              <a:schemeClr val="bg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76" name="Line 1591"/>
          <p:cNvSpPr>
            <a:spLocks noChangeShapeType="1"/>
          </p:cNvSpPr>
          <p:nvPr/>
        </p:nvSpPr>
        <p:spPr bwMode="auto">
          <a:xfrm>
            <a:off x="2514600" y="4554543"/>
            <a:ext cx="0" cy="136525"/>
          </a:xfrm>
          <a:prstGeom prst="line">
            <a:avLst/>
          </a:prstGeom>
          <a:noFill/>
          <a:ln w="76200">
            <a:solidFill>
              <a:schemeClr val="bg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77" name="Line 1593"/>
          <p:cNvSpPr>
            <a:spLocks noChangeShapeType="1"/>
          </p:cNvSpPr>
          <p:nvPr/>
        </p:nvSpPr>
        <p:spPr bwMode="auto">
          <a:xfrm>
            <a:off x="914400" y="1219200"/>
            <a:ext cx="381000" cy="0"/>
          </a:xfrm>
          <a:prstGeom prst="line">
            <a:avLst/>
          </a:prstGeom>
          <a:noFill/>
          <a:ln w="28575">
            <a:solidFill>
              <a:schemeClr val="accent2">
                <a:lumMod val="75000"/>
              </a:schemeClr>
            </a:solidFill>
            <a:round/>
            <a:headEnd/>
            <a:tailEnd type="triangle" w="lg" len="lg"/>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78" name="Text Box 1594"/>
          <p:cNvSpPr txBox="1">
            <a:spLocks noChangeArrowheads="1"/>
          </p:cNvSpPr>
          <p:nvPr/>
        </p:nvSpPr>
        <p:spPr bwMode="auto">
          <a:xfrm>
            <a:off x="228607" y="1182474"/>
            <a:ext cx="163829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2060"/>
                </a:solidFill>
                <a:ea typeface="Arial Unicode MS" pitchFamily="50" charset="-128"/>
                <a:cs typeface="Arial Unicode MS" pitchFamily="50" charset="-128"/>
              </a:rPr>
              <a:t>Carrier or Reaction </a:t>
            </a:r>
            <a:r>
              <a:rPr lang="en-US" altLang="ja-JP" sz="1800" b="1" dirty="0">
                <a:solidFill>
                  <a:srgbClr val="002060"/>
                </a:solidFill>
                <a:ea typeface="Arial Unicode MS" pitchFamily="50" charset="-128"/>
                <a:cs typeface="Arial Unicode MS" pitchFamily="50" charset="-128"/>
              </a:rPr>
              <a:t>gas</a:t>
            </a:r>
          </a:p>
        </p:txBody>
      </p:sp>
      <p:sp>
        <p:nvSpPr>
          <p:cNvPr id="31779" name="Text Box 1677"/>
          <p:cNvSpPr txBox="1">
            <a:spLocks noChangeArrowheads="1"/>
          </p:cNvSpPr>
          <p:nvPr/>
        </p:nvSpPr>
        <p:spPr bwMode="auto">
          <a:xfrm>
            <a:off x="342900" y="5425285"/>
            <a:ext cx="1295400"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200" b="1" dirty="0" smtClean="0">
                <a:solidFill>
                  <a:srgbClr val="000000"/>
                </a:solidFill>
                <a:ea typeface="Arial Unicode MS" pitchFamily="50" charset="-128"/>
                <a:cs typeface="Arial Unicode MS" pitchFamily="50" charset="-128"/>
              </a:rPr>
              <a:t>ITF heater</a:t>
            </a:r>
            <a:endParaRPr lang="ja-JP" altLang="en-US" sz="1200" b="1" dirty="0">
              <a:solidFill>
                <a:srgbClr val="000000"/>
              </a:solidFill>
              <a:ea typeface="Arial Unicode MS" pitchFamily="50" charset="-128"/>
              <a:cs typeface="Arial Unicode MS" pitchFamily="50" charset="-128"/>
            </a:endParaRPr>
          </a:p>
        </p:txBody>
      </p:sp>
      <p:sp>
        <p:nvSpPr>
          <p:cNvPr id="31780" name="Line 1678"/>
          <p:cNvSpPr>
            <a:spLocks noChangeShapeType="1"/>
          </p:cNvSpPr>
          <p:nvPr/>
        </p:nvSpPr>
        <p:spPr bwMode="auto">
          <a:xfrm flipV="1">
            <a:off x="1295400" y="5114926"/>
            <a:ext cx="457200" cy="2619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81" name="Text Box 1680"/>
          <p:cNvSpPr txBox="1">
            <a:spLocks noChangeArrowheads="1"/>
          </p:cNvSpPr>
          <p:nvPr/>
        </p:nvSpPr>
        <p:spPr bwMode="auto">
          <a:xfrm>
            <a:off x="380108" y="2713985"/>
            <a:ext cx="1372492" cy="400110"/>
          </a:xfrm>
          <a:prstGeom prst="rect">
            <a:avLst/>
          </a:prstGeom>
          <a:solidFill>
            <a:schemeClr val="accent3"/>
          </a:solidFill>
          <a:ln>
            <a:noFill/>
          </a:ln>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2000" b="1" dirty="0" smtClean="0">
                <a:solidFill>
                  <a:srgbClr val="000000"/>
                </a:solidFill>
                <a:ea typeface="Arial Unicode MS" pitchFamily="50" charset="-128"/>
                <a:cs typeface="Arial Unicode MS" pitchFamily="50" charset="-128"/>
              </a:rPr>
              <a:t>µ-Reactor</a:t>
            </a:r>
            <a:endParaRPr lang="en-US" altLang="ja-JP" sz="2000" b="1" dirty="0">
              <a:solidFill>
                <a:srgbClr val="000000"/>
              </a:solidFill>
              <a:ea typeface="Arial Unicode MS" pitchFamily="50" charset="-128"/>
              <a:cs typeface="Arial Unicode MS" pitchFamily="50" charset="-128"/>
            </a:endParaRPr>
          </a:p>
        </p:txBody>
      </p:sp>
      <p:sp>
        <p:nvSpPr>
          <p:cNvPr id="31782" name="Text Box 1684"/>
          <p:cNvSpPr txBox="1">
            <a:spLocks noChangeArrowheads="1"/>
          </p:cNvSpPr>
          <p:nvPr/>
        </p:nvSpPr>
        <p:spPr bwMode="auto">
          <a:xfrm>
            <a:off x="2990851" y="5680079"/>
            <a:ext cx="74090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GC INJ.</a:t>
            </a:r>
          </a:p>
        </p:txBody>
      </p:sp>
      <p:sp>
        <p:nvSpPr>
          <p:cNvPr id="31783" name="Rectangle 1686"/>
          <p:cNvSpPr>
            <a:spLocks noChangeArrowheads="1"/>
          </p:cNvSpPr>
          <p:nvPr/>
        </p:nvSpPr>
        <p:spPr bwMode="auto">
          <a:xfrm>
            <a:off x="1838331" y="609605"/>
            <a:ext cx="742951" cy="384175"/>
          </a:xfrm>
          <a:prstGeom prst="rect">
            <a:avLst/>
          </a:prstGeom>
          <a:solidFill>
            <a:srgbClr val="FF9999">
              <a:alpha val="47842"/>
            </a:srgbClr>
          </a:solidFill>
          <a:ln w="6350">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786" name="Oval 1697"/>
          <p:cNvSpPr>
            <a:spLocks noChangeArrowheads="1"/>
          </p:cNvSpPr>
          <p:nvPr/>
        </p:nvSpPr>
        <p:spPr bwMode="auto">
          <a:xfrm>
            <a:off x="1866900" y="733430"/>
            <a:ext cx="152400" cy="138113"/>
          </a:xfrm>
          <a:prstGeom prst="ellipse">
            <a:avLst/>
          </a:prstGeom>
          <a:solidFill>
            <a:srgbClr val="FF9999"/>
          </a:solidFill>
          <a:ln w="9525">
            <a:solidFill>
              <a:srgbClr val="FF0000"/>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787" name="Line 1699"/>
          <p:cNvSpPr>
            <a:spLocks noChangeShapeType="1"/>
          </p:cNvSpPr>
          <p:nvPr/>
        </p:nvSpPr>
        <p:spPr bwMode="auto">
          <a:xfrm flipV="1">
            <a:off x="2809875" y="5794375"/>
            <a:ext cx="2286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1" name="Freeform 1028"/>
          <p:cNvSpPr>
            <a:spLocks/>
          </p:cNvSpPr>
          <p:nvPr/>
        </p:nvSpPr>
        <p:spPr bwMode="auto">
          <a:xfrm>
            <a:off x="1987551" y="2119318"/>
            <a:ext cx="457200" cy="346075"/>
          </a:xfrm>
          <a:custGeom>
            <a:avLst/>
            <a:gdLst>
              <a:gd name="T0" fmla="*/ 0 w 288"/>
              <a:gd name="T1" fmla="*/ 2147483647 h 228"/>
              <a:gd name="T2" fmla="*/ 2147483647 w 288"/>
              <a:gd name="T3" fmla="*/ 0 h 228"/>
              <a:gd name="T4" fmla="*/ 2147483647 w 288"/>
              <a:gd name="T5" fmla="*/ 2147483647 h 228"/>
              <a:gd name="T6" fmla="*/ 2147483647 w 288"/>
              <a:gd name="T7" fmla="*/ 2147483647 h 228"/>
              <a:gd name="T8" fmla="*/ 2147483647 w 288"/>
              <a:gd name="T9" fmla="*/ 2147483647 h 228"/>
              <a:gd name="T10" fmla="*/ 2147483647 w 288"/>
              <a:gd name="T11" fmla="*/ 2147483647 h 228"/>
              <a:gd name="T12" fmla="*/ 2147483647 w 288"/>
              <a:gd name="T13" fmla="*/ 2147483647 h 228"/>
              <a:gd name="T14" fmla="*/ 2147483647 w 288"/>
              <a:gd name="T15" fmla="*/ 2147483647 h 228"/>
              <a:gd name="T16" fmla="*/ 2147483647 w 288"/>
              <a:gd name="T17" fmla="*/ 2147483647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228"/>
              <a:gd name="T29" fmla="*/ 288 w 288"/>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228">
                <a:moveTo>
                  <a:pt x="0" y="2"/>
                </a:moveTo>
                <a:lnTo>
                  <a:pt x="288" y="0"/>
                </a:lnTo>
                <a:lnTo>
                  <a:pt x="288" y="170"/>
                </a:lnTo>
                <a:lnTo>
                  <a:pt x="264" y="180"/>
                </a:lnTo>
                <a:lnTo>
                  <a:pt x="264" y="228"/>
                </a:lnTo>
                <a:lnTo>
                  <a:pt x="26" y="228"/>
                </a:lnTo>
                <a:lnTo>
                  <a:pt x="26" y="178"/>
                </a:lnTo>
                <a:lnTo>
                  <a:pt x="2" y="170"/>
                </a:lnTo>
                <a:lnTo>
                  <a:pt x="4" y="2"/>
                </a:lnTo>
              </a:path>
            </a:pathLst>
          </a:custGeom>
          <a:solidFill>
            <a:srgbClr val="DDDDDD"/>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2" name="Freeform 1035"/>
          <p:cNvSpPr>
            <a:spLocks/>
          </p:cNvSpPr>
          <p:nvPr/>
        </p:nvSpPr>
        <p:spPr bwMode="auto">
          <a:xfrm>
            <a:off x="2101852" y="1304927"/>
            <a:ext cx="100013" cy="207963"/>
          </a:xfrm>
          <a:custGeom>
            <a:avLst/>
            <a:gdLst>
              <a:gd name="T0" fmla="*/ 0 w 63"/>
              <a:gd name="T1" fmla="*/ 2147483647 h 136"/>
              <a:gd name="T2" fmla="*/ 2147483647 w 63"/>
              <a:gd name="T3" fmla="*/ 0 h 136"/>
              <a:gd name="T4" fmla="*/ 2147483647 w 63"/>
              <a:gd name="T5" fmla="*/ 2147483647 h 136"/>
              <a:gd name="T6" fmla="*/ 2147483647 w 63"/>
              <a:gd name="T7" fmla="*/ 2147483647 h 136"/>
              <a:gd name="T8" fmla="*/ 2147483647 w 63"/>
              <a:gd name="T9" fmla="*/ 2147483647 h 136"/>
              <a:gd name="T10" fmla="*/ 2147483647 w 63"/>
              <a:gd name="T11" fmla="*/ 2147483647 h 136"/>
              <a:gd name="T12" fmla="*/ 0 w 63"/>
              <a:gd name="T13" fmla="*/ 2147483647 h 136"/>
              <a:gd name="T14" fmla="*/ 0 60000 65536"/>
              <a:gd name="T15" fmla="*/ 0 60000 65536"/>
              <a:gd name="T16" fmla="*/ 0 60000 65536"/>
              <a:gd name="T17" fmla="*/ 0 60000 65536"/>
              <a:gd name="T18" fmla="*/ 0 60000 65536"/>
              <a:gd name="T19" fmla="*/ 0 60000 65536"/>
              <a:gd name="T20" fmla="*/ 0 60000 65536"/>
              <a:gd name="T21" fmla="*/ 0 w 63"/>
              <a:gd name="T22" fmla="*/ 0 h 136"/>
              <a:gd name="T23" fmla="*/ 63 w 63"/>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36">
                <a:moveTo>
                  <a:pt x="0" y="1"/>
                </a:moveTo>
                <a:lnTo>
                  <a:pt x="27" y="0"/>
                </a:lnTo>
                <a:lnTo>
                  <a:pt x="28" y="72"/>
                </a:lnTo>
                <a:lnTo>
                  <a:pt x="63" y="71"/>
                </a:lnTo>
                <a:lnTo>
                  <a:pt x="61" y="136"/>
                </a:lnTo>
                <a:lnTo>
                  <a:pt x="2" y="136"/>
                </a:lnTo>
                <a:lnTo>
                  <a:pt x="0" y="1"/>
                </a:lnTo>
                <a:close/>
              </a:path>
            </a:pathLst>
          </a:custGeom>
          <a:solidFill>
            <a:srgbClr val="FFFF99"/>
          </a:solidFill>
          <a:ln w="9525">
            <a:solidFill>
              <a:schemeClr val="tx1"/>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3" name="Freeform 1042"/>
          <p:cNvSpPr>
            <a:spLocks/>
          </p:cNvSpPr>
          <p:nvPr/>
        </p:nvSpPr>
        <p:spPr bwMode="auto">
          <a:xfrm>
            <a:off x="2100263" y="1530350"/>
            <a:ext cx="100012" cy="219075"/>
          </a:xfrm>
          <a:custGeom>
            <a:avLst/>
            <a:gdLst>
              <a:gd name="T0" fmla="*/ 0 w 63"/>
              <a:gd name="T1" fmla="*/ 2147483647 h 144"/>
              <a:gd name="T2" fmla="*/ 2147483647 w 63"/>
              <a:gd name="T3" fmla="*/ 2147483647 h 144"/>
              <a:gd name="T4" fmla="*/ 2147483647 w 63"/>
              <a:gd name="T5" fmla="*/ 2147483647 h 144"/>
              <a:gd name="T6" fmla="*/ 2147483647 w 63"/>
              <a:gd name="T7" fmla="*/ 2147483647 h 144"/>
              <a:gd name="T8" fmla="*/ 2147483647 w 63"/>
              <a:gd name="T9" fmla="*/ 0 h 144"/>
              <a:gd name="T10" fmla="*/ 2147483647 w 63"/>
              <a:gd name="T11" fmla="*/ 0 h 144"/>
              <a:gd name="T12" fmla="*/ 0 w 63"/>
              <a:gd name="T13" fmla="*/ 2147483647 h 144"/>
              <a:gd name="T14" fmla="*/ 0 60000 65536"/>
              <a:gd name="T15" fmla="*/ 0 60000 65536"/>
              <a:gd name="T16" fmla="*/ 0 60000 65536"/>
              <a:gd name="T17" fmla="*/ 0 60000 65536"/>
              <a:gd name="T18" fmla="*/ 0 60000 65536"/>
              <a:gd name="T19" fmla="*/ 0 60000 65536"/>
              <a:gd name="T20" fmla="*/ 0 60000 65536"/>
              <a:gd name="T21" fmla="*/ 0 w 63"/>
              <a:gd name="T22" fmla="*/ 0 h 144"/>
              <a:gd name="T23" fmla="*/ 63 w 63"/>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44">
                <a:moveTo>
                  <a:pt x="0" y="143"/>
                </a:moveTo>
                <a:lnTo>
                  <a:pt x="27" y="144"/>
                </a:lnTo>
                <a:lnTo>
                  <a:pt x="26" y="74"/>
                </a:lnTo>
                <a:lnTo>
                  <a:pt x="63" y="73"/>
                </a:lnTo>
                <a:lnTo>
                  <a:pt x="63" y="0"/>
                </a:lnTo>
                <a:lnTo>
                  <a:pt x="3" y="0"/>
                </a:lnTo>
                <a:lnTo>
                  <a:pt x="0" y="143"/>
                </a:lnTo>
                <a:close/>
              </a:path>
            </a:pathLst>
          </a:custGeom>
          <a:solidFill>
            <a:srgbClr val="FFFF99"/>
          </a:solidFill>
          <a:ln w="9525">
            <a:solidFill>
              <a:schemeClr val="tx1"/>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4" name="Freeform 1043"/>
          <p:cNvSpPr>
            <a:spLocks/>
          </p:cNvSpPr>
          <p:nvPr/>
        </p:nvSpPr>
        <p:spPr bwMode="auto">
          <a:xfrm flipH="1" flipV="1">
            <a:off x="2255839" y="1533527"/>
            <a:ext cx="100012" cy="219075"/>
          </a:xfrm>
          <a:custGeom>
            <a:avLst/>
            <a:gdLst>
              <a:gd name="T0" fmla="*/ 0 w 63"/>
              <a:gd name="T1" fmla="*/ 2147483647 h 144"/>
              <a:gd name="T2" fmla="*/ 2147483647 w 63"/>
              <a:gd name="T3" fmla="*/ 0 h 144"/>
              <a:gd name="T4" fmla="*/ 2147483647 w 63"/>
              <a:gd name="T5" fmla="*/ 2147483647 h 144"/>
              <a:gd name="T6" fmla="*/ 2147483647 w 63"/>
              <a:gd name="T7" fmla="*/ 2147483647 h 144"/>
              <a:gd name="T8" fmla="*/ 2147483647 w 63"/>
              <a:gd name="T9" fmla="*/ 2147483647 h 144"/>
              <a:gd name="T10" fmla="*/ 2147483647 w 63"/>
              <a:gd name="T11" fmla="*/ 2147483647 h 144"/>
              <a:gd name="T12" fmla="*/ 0 w 63"/>
              <a:gd name="T13" fmla="*/ 2147483647 h 144"/>
              <a:gd name="T14" fmla="*/ 0 60000 65536"/>
              <a:gd name="T15" fmla="*/ 0 60000 65536"/>
              <a:gd name="T16" fmla="*/ 0 60000 65536"/>
              <a:gd name="T17" fmla="*/ 0 60000 65536"/>
              <a:gd name="T18" fmla="*/ 0 60000 65536"/>
              <a:gd name="T19" fmla="*/ 0 60000 65536"/>
              <a:gd name="T20" fmla="*/ 0 60000 65536"/>
              <a:gd name="T21" fmla="*/ 0 w 63"/>
              <a:gd name="T22" fmla="*/ 0 h 144"/>
              <a:gd name="T23" fmla="*/ 63 w 63"/>
              <a:gd name="T24" fmla="*/ 144 h 14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44">
                <a:moveTo>
                  <a:pt x="0" y="1"/>
                </a:moveTo>
                <a:lnTo>
                  <a:pt x="27" y="0"/>
                </a:lnTo>
                <a:lnTo>
                  <a:pt x="26" y="70"/>
                </a:lnTo>
                <a:lnTo>
                  <a:pt x="63" y="71"/>
                </a:lnTo>
                <a:lnTo>
                  <a:pt x="63" y="144"/>
                </a:lnTo>
                <a:lnTo>
                  <a:pt x="1" y="144"/>
                </a:lnTo>
                <a:lnTo>
                  <a:pt x="0" y="1"/>
                </a:lnTo>
                <a:close/>
              </a:path>
            </a:pathLst>
          </a:custGeom>
          <a:solidFill>
            <a:srgbClr val="FFFF99"/>
          </a:solidFill>
          <a:ln w="9525">
            <a:solidFill>
              <a:schemeClr val="tx1"/>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5" name="Freeform 1044"/>
          <p:cNvSpPr>
            <a:spLocks/>
          </p:cNvSpPr>
          <p:nvPr/>
        </p:nvSpPr>
        <p:spPr bwMode="auto">
          <a:xfrm flipH="1">
            <a:off x="2257428" y="1304927"/>
            <a:ext cx="100013" cy="207963"/>
          </a:xfrm>
          <a:custGeom>
            <a:avLst/>
            <a:gdLst>
              <a:gd name="T0" fmla="*/ 0 w 63"/>
              <a:gd name="T1" fmla="*/ 2147483647 h 136"/>
              <a:gd name="T2" fmla="*/ 2147483647 w 63"/>
              <a:gd name="T3" fmla="*/ 0 h 136"/>
              <a:gd name="T4" fmla="*/ 2147483647 w 63"/>
              <a:gd name="T5" fmla="*/ 2147483647 h 136"/>
              <a:gd name="T6" fmla="*/ 2147483647 w 63"/>
              <a:gd name="T7" fmla="*/ 2147483647 h 136"/>
              <a:gd name="T8" fmla="*/ 2147483647 w 63"/>
              <a:gd name="T9" fmla="*/ 2147483647 h 136"/>
              <a:gd name="T10" fmla="*/ 2147483647 w 63"/>
              <a:gd name="T11" fmla="*/ 2147483647 h 136"/>
              <a:gd name="T12" fmla="*/ 0 w 63"/>
              <a:gd name="T13" fmla="*/ 2147483647 h 136"/>
              <a:gd name="T14" fmla="*/ 0 60000 65536"/>
              <a:gd name="T15" fmla="*/ 0 60000 65536"/>
              <a:gd name="T16" fmla="*/ 0 60000 65536"/>
              <a:gd name="T17" fmla="*/ 0 60000 65536"/>
              <a:gd name="T18" fmla="*/ 0 60000 65536"/>
              <a:gd name="T19" fmla="*/ 0 60000 65536"/>
              <a:gd name="T20" fmla="*/ 0 60000 65536"/>
              <a:gd name="T21" fmla="*/ 0 w 63"/>
              <a:gd name="T22" fmla="*/ 0 h 136"/>
              <a:gd name="T23" fmla="*/ 63 w 63"/>
              <a:gd name="T24" fmla="*/ 136 h 13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63" h="136">
                <a:moveTo>
                  <a:pt x="0" y="1"/>
                </a:moveTo>
                <a:lnTo>
                  <a:pt x="27" y="0"/>
                </a:lnTo>
                <a:lnTo>
                  <a:pt x="28" y="72"/>
                </a:lnTo>
                <a:lnTo>
                  <a:pt x="63" y="71"/>
                </a:lnTo>
                <a:lnTo>
                  <a:pt x="61" y="136"/>
                </a:lnTo>
                <a:lnTo>
                  <a:pt x="2" y="136"/>
                </a:lnTo>
                <a:lnTo>
                  <a:pt x="0" y="1"/>
                </a:lnTo>
                <a:close/>
              </a:path>
            </a:pathLst>
          </a:custGeom>
          <a:solidFill>
            <a:srgbClr val="FFFF99"/>
          </a:solidFill>
          <a:ln w="9525">
            <a:solidFill>
              <a:schemeClr val="tx1"/>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796" name="Rectangle 1045"/>
          <p:cNvSpPr>
            <a:spLocks noChangeArrowheads="1"/>
          </p:cNvSpPr>
          <p:nvPr/>
        </p:nvSpPr>
        <p:spPr bwMode="auto">
          <a:xfrm flipH="1">
            <a:off x="2197106" y="1262067"/>
            <a:ext cx="46039" cy="1539875"/>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1797" name="Group 1691"/>
          <p:cNvGrpSpPr>
            <a:grpSpLocks/>
          </p:cNvGrpSpPr>
          <p:nvPr/>
        </p:nvGrpSpPr>
        <p:grpSpPr bwMode="auto">
          <a:xfrm>
            <a:off x="2051057" y="609601"/>
            <a:ext cx="358775" cy="673100"/>
            <a:chOff x="1052" y="567"/>
            <a:chExt cx="226" cy="241"/>
          </a:xfrm>
        </p:grpSpPr>
        <p:sp>
          <p:nvSpPr>
            <p:cNvPr id="32317" name="Freeform 1038"/>
            <p:cNvSpPr>
              <a:spLocks/>
            </p:cNvSpPr>
            <p:nvPr/>
          </p:nvSpPr>
          <p:spPr bwMode="auto">
            <a:xfrm>
              <a:off x="1052" y="567"/>
              <a:ext cx="80" cy="241"/>
            </a:xfrm>
            <a:custGeom>
              <a:avLst/>
              <a:gdLst>
                <a:gd name="T0" fmla="*/ 0 w 92"/>
                <a:gd name="T1" fmla="*/ 0 h 150"/>
                <a:gd name="T2" fmla="*/ 0 w 92"/>
                <a:gd name="T3" fmla="*/ 2187 h 150"/>
                <a:gd name="T4" fmla="*/ 24 w 92"/>
                <a:gd name="T5" fmla="*/ 2241 h 150"/>
                <a:gd name="T6" fmla="*/ 24 w 92"/>
                <a:gd name="T7" fmla="*/ 4110 h 150"/>
                <a:gd name="T8" fmla="*/ 32 w 92"/>
                <a:gd name="T9" fmla="*/ 4144 h 150"/>
                <a:gd name="T10" fmla="*/ 35 w 92"/>
                <a:gd name="T11" fmla="*/ 0 h 150"/>
                <a:gd name="T12" fmla="*/ 0 w 92"/>
                <a:gd name="T13" fmla="*/ 0 h 150"/>
                <a:gd name="T14" fmla="*/ 0 60000 65536"/>
                <a:gd name="T15" fmla="*/ 0 60000 65536"/>
                <a:gd name="T16" fmla="*/ 0 60000 65536"/>
                <a:gd name="T17" fmla="*/ 0 60000 65536"/>
                <a:gd name="T18" fmla="*/ 0 60000 65536"/>
                <a:gd name="T19" fmla="*/ 0 60000 65536"/>
                <a:gd name="T20" fmla="*/ 0 60000 65536"/>
                <a:gd name="T21" fmla="*/ 0 w 92"/>
                <a:gd name="T22" fmla="*/ 0 h 150"/>
                <a:gd name="T23" fmla="*/ 92 w 92"/>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150">
                  <a:moveTo>
                    <a:pt x="0" y="0"/>
                  </a:moveTo>
                  <a:lnTo>
                    <a:pt x="0" y="79"/>
                  </a:lnTo>
                  <a:lnTo>
                    <a:pt x="66" y="81"/>
                  </a:lnTo>
                  <a:lnTo>
                    <a:pt x="66" y="149"/>
                  </a:lnTo>
                  <a:lnTo>
                    <a:pt x="89" y="150"/>
                  </a:lnTo>
                  <a:lnTo>
                    <a:pt x="92" y="0"/>
                  </a:lnTo>
                  <a:lnTo>
                    <a:pt x="0" y="0"/>
                  </a:lnTo>
                  <a:close/>
                </a:path>
              </a:pathLst>
            </a:custGeom>
            <a:solidFill>
              <a:srgbClr val="DDDDDD"/>
            </a:solidFill>
            <a:ln w="9525">
              <a:solidFill>
                <a:schemeClr val="folHlink"/>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18" name="Freeform 1047"/>
            <p:cNvSpPr>
              <a:spLocks/>
            </p:cNvSpPr>
            <p:nvPr/>
          </p:nvSpPr>
          <p:spPr bwMode="auto">
            <a:xfrm flipH="1">
              <a:off x="1198" y="567"/>
              <a:ext cx="80" cy="241"/>
            </a:xfrm>
            <a:custGeom>
              <a:avLst/>
              <a:gdLst>
                <a:gd name="T0" fmla="*/ 0 w 92"/>
                <a:gd name="T1" fmla="*/ 0 h 150"/>
                <a:gd name="T2" fmla="*/ 0 w 92"/>
                <a:gd name="T3" fmla="*/ 2187 h 150"/>
                <a:gd name="T4" fmla="*/ 24 w 92"/>
                <a:gd name="T5" fmla="*/ 2241 h 150"/>
                <a:gd name="T6" fmla="*/ 24 w 92"/>
                <a:gd name="T7" fmla="*/ 4110 h 150"/>
                <a:gd name="T8" fmla="*/ 32 w 92"/>
                <a:gd name="T9" fmla="*/ 4144 h 150"/>
                <a:gd name="T10" fmla="*/ 35 w 92"/>
                <a:gd name="T11" fmla="*/ 0 h 150"/>
                <a:gd name="T12" fmla="*/ 0 w 92"/>
                <a:gd name="T13" fmla="*/ 0 h 150"/>
                <a:gd name="T14" fmla="*/ 0 60000 65536"/>
                <a:gd name="T15" fmla="*/ 0 60000 65536"/>
                <a:gd name="T16" fmla="*/ 0 60000 65536"/>
                <a:gd name="T17" fmla="*/ 0 60000 65536"/>
                <a:gd name="T18" fmla="*/ 0 60000 65536"/>
                <a:gd name="T19" fmla="*/ 0 60000 65536"/>
                <a:gd name="T20" fmla="*/ 0 60000 65536"/>
                <a:gd name="T21" fmla="*/ 0 w 92"/>
                <a:gd name="T22" fmla="*/ 0 h 150"/>
                <a:gd name="T23" fmla="*/ 92 w 92"/>
                <a:gd name="T24" fmla="*/ 150 h 150"/>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92" h="150">
                  <a:moveTo>
                    <a:pt x="0" y="0"/>
                  </a:moveTo>
                  <a:lnTo>
                    <a:pt x="0" y="79"/>
                  </a:lnTo>
                  <a:lnTo>
                    <a:pt x="66" y="81"/>
                  </a:lnTo>
                  <a:lnTo>
                    <a:pt x="66" y="149"/>
                  </a:lnTo>
                  <a:lnTo>
                    <a:pt x="89" y="150"/>
                  </a:lnTo>
                  <a:lnTo>
                    <a:pt x="92" y="0"/>
                  </a:lnTo>
                  <a:lnTo>
                    <a:pt x="0" y="0"/>
                  </a:lnTo>
                  <a:close/>
                </a:path>
              </a:pathLst>
            </a:custGeom>
            <a:solidFill>
              <a:srgbClr val="DDDDDD"/>
            </a:solidFill>
            <a:ln w="9525">
              <a:solidFill>
                <a:schemeClr val="folHlink"/>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798" name="Line 1049"/>
          <p:cNvSpPr>
            <a:spLocks noChangeShapeType="1"/>
          </p:cNvSpPr>
          <p:nvPr/>
        </p:nvSpPr>
        <p:spPr bwMode="auto">
          <a:xfrm>
            <a:off x="2217739" y="1195393"/>
            <a:ext cx="0" cy="73025"/>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1799" name="Group 631"/>
          <p:cNvGrpSpPr>
            <a:grpSpLocks/>
          </p:cNvGrpSpPr>
          <p:nvPr/>
        </p:nvGrpSpPr>
        <p:grpSpPr bwMode="auto">
          <a:xfrm>
            <a:off x="2159006" y="2057400"/>
            <a:ext cx="123825" cy="2590800"/>
            <a:chOff x="1362" y="1198"/>
            <a:chExt cx="80" cy="1630"/>
          </a:xfrm>
        </p:grpSpPr>
        <p:sp>
          <p:nvSpPr>
            <p:cNvPr id="32312" name="Line 585"/>
            <p:cNvSpPr>
              <a:spLocks noChangeShapeType="1"/>
            </p:cNvSpPr>
            <p:nvPr/>
          </p:nvSpPr>
          <p:spPr bwMode="auto">
            <a:xfrm flipV="1">
              <a:off x="1364" y="1200"/>
              <a:ext cx="0" cy="1591"/>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13" name="Line 587"/>
            <p:cNvSpPr>
              <a:spLocks noChangeShapeType="1"/>
            </p:cNvSpPr>
            <p:nvPr/>
          </p:nvSpPr>
          <p:spPr bwMode="auto">
            <a:xfrm>
              <a:off x="1362" y="2791"/>
              <a:ext cx="24" cy="37"/>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314" name="Group 589"/>
            <p:cNvGrpSpPr>
              <a:grpSpLocks/>
            </p:cNvGrpSpPr>
            <p:nvPr/>
          </p:nvGrpSpPr>
          <p:grpSpPr bwMode="auto">
            <a:xfrm>
              <a:off x="1416" y="1198"/>
              <a:ext cx="26" cy="1630"/>
              <a:chOff x="1174" y="1298"/>
              <a:chExt cx="26" cy="1524"/>
            </a:xfrm>
          </p:grpSpPr>
          <p:sp>
            <p:nvSpPr>
              <p:cNvPr id="32315" name="Line 586"/>
              <p:cNvSpPr>
                <a:spLocks noChangeShapeType="1"/>
              </p:cNvSpPr>
              <p:nvPr/>
            </p:nvSpPr>
            <p:spPr bwMode="auto">
              <a:xfrm flipV="1">
                <a:off x="1200" y="1298"/>
                <a:ext cx="0" cy="1488"/>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316" name="Line 588"/>
              <p:cNvSpPr>
                <a:spLocks noChangeShapeType="1"/>
              </p:cNvSpPr>
              <p:nvPr/>
            </p:nvSpPr>
            <p:spPr bwMode="auto">
              <a:xfrm flipH="1">
                <a:off x="1174" y="2788"/>
                <a:ext cx="24" cy="34"/>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grpSp>
        <p:nvGrpSpPr>
          <p:cNvPr id="31800" name="Group 633"/>
          <p:cNvGrpSpPr>
            <a:grpSpLocks/>
          </p:cNvGrpSpPr>
          <p:nvPr/>
        </p:nvGrpSpPr>
        <p:grpSpPr bwMode="auto">
          <a:xfrm>
            <a:off x="2024064" y="2211393"/>
            <a:ext cx="401637" cy="155575"/>
            <a:chOff x="1275" y="1393"/>
            <a:chExt cx="253" cy="98"/>
          </a:xfrm>
        </p:grpSpPr>
        <p:sp>
          <p:nvSpPr>
            <p:cNvPr id="32310" name="AutoShape 604"/>
            <p:cNvSpPr>
              <a:spLocks noChangeArrowheads="1"/>
            </p:cNvSpPr>
            <p:nvPr/>
          </p:nvSpPr>
          <p:spPr bwMode="auto">
            <a:xfrm flipV="1">
              <a:off x="1461" y="1393"/>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311" name="AutoShape 605"/>
            <p:cNvSpPr>
              <a:spLocks noChangeArrowheads="1"/>
            </p:cNvSpPr>
            <p:nvPr/>
          </p:nvSpPr>
          <p:spPr bwMode="auto">
            <a:xfrm flipH="1" flipV="1">
              <a:off x="1275" y="1395"/>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grpSp>
      <p:sp>
        <p:nvSpPr>
          <p:cNvPr id="31801" name="Oval 606"/>
          <p:cNvSpPr>
            <a:spLocks noChangeArrowheads="1"/>
          </p:cNvSpPr>
          <p:nvPr/>
        </p:nvSpPr>
        <p:spPr bwMode="auto">
          <a:xfrm>
            <a:off x="2298700" y="2130425"/>
            <a:ext cx="76200" cy="76200"/>
          </a:xfrm>
          <a:prstGeom prst="ellipse">
            <a:avLst/>
          </a:prstGeom>
          <a:solidFill>
            <a:srgbClr val="990033"/>
          </a:solidFill>
          <a:ln w="9525">
            <a:solidFill>
              <a:srgbClr val="003399"/>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1802" name="Oval 607"/>
          <p:cNvSpPr>
            <a:spLocks noChangeArrowheads="1"/>
          </p:cNvSpPr>
          <p:nvPr/>
        </p:nvSpPr>
        <p:spPr bwMode="auto">
          <a:xfrm>
            <a:off x="2066925" y="2130425"/>
            <a:ext cx="76200" cy="76200"/>
          </a:xfrm>
          <a:prstGeom prst="ellipse">
            <a:avLst/>
          </a:prstGeom>
          <a:solidFill>
            <a:srgbClr val="990033"/>
          </a:solidFill>
          <a:ln w="9525">
            <a:solidFill>
              <a:srgbClr val="003399"/>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1803" name="Line 597"/>
          <p:cNvSpPr>
            <a:spLocks noChangeShapeType="1"/>
          </p:cNvSpPr>
          <p:nvPr/>
        </p:nvSpPr>
        <p:spPr bwMode="auto">
          <a:xfrm>
            <a:off x="2228851" y="5924550"/>
            <a:ext cx="0" cy="304800"/>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1804" name="Group 638"/>
          <p:cNvGrpSpPr>
            <a:grpSpLocks/>
          </p:cNvGrpSpPr>
          <p:nvPr/>
        </p:nvGrpSpPr>
        <p:grpSpPr bwMode="auto">
          <a:xfrm>
            <a:off x="1905000" y="4886330"/>
            <a:ext cx="557213" cy="339725"/>
            <a:chOff x="1200" y="3078"/>
            <a:chExt cx="351" cy="214"/>
          </a:xfrm>
        </p:grpSpPr>
        <p:sp>
          <p:nvSpPr>
            <p:cNvPr id="32307" name="Oval 1592"/>
            <p:cNvSpPr>
              <a:spLocks noChangeArrowheads="1"/>
            </p:cNvSpPr>
            <p:nvPr/>
          </p:nvSpPr>
          <p:spPr bwMode="auto">
            <a:xfrm>
              <a:off x="1200" y="3078"/>
              <a:ext cx="96" cy="87"/>
            </a:xfrm>
            <a:prstGeom prst="ellipse">
              <a:avLst/>
            </a:prstGeom>
            <a:solidFill>
              <a:srgbClr val="FF9999"/>
            </a:solidFill>
            <a:ln w="9525">
              <a:solidFill>
                <a:srgbClr val="FF0000"/>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308" name="AutoShape 604"/>
            <p:cNvSpPr>
              <a:spLocks noChangeArrowheads="1"/>
            </p:cNvSpPr>
            <p:nvPr/>
          </p:nvSpPr>
          <p:spPr bwMode="auto">
            <a:xfrm flipV="1">
              <a:off x="1484" y="3196"/>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309" name="AutoShape 605"/>
            <p:cNvSpPr>
              <a:spLocks noChangeArrowheads="1"/>
            </p:cNvSpPr>
            <p:nvPr/>
          </p:nvSpPr>
          <p:spPr bwMode="auto">
            <a:xfrm flipH="1" flipV="1">
              <a:off x="1256" y="3196"/>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grpSp>
      <p:sp>
        <p:nvSpPr>
          <p:cNvPr id="31805" name="Line 574"/>
          <p:cNvSpPr>
            <a:spLocks noChangeShapeType="1"/>
          </p:cNvSpPr>
          <p:nvPr/>
        </p:nvSpPr>
        <p:spPr bwMode="auto">
          <a:xfrm flipH="1">
            <a:off x="2159000" y="4648201"/>
            <a:ext cx="0" cy="719138"/>
          </a:xfrm>
          <a:prstGeom prst="line">
            <a:avLst/>
          </a:prstGeom>
          <a:noFill/>
          <a:ln w="857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1806" name="Group 647"/>
          <p:cNvGrpSpPr>
            <a:grpSpLocks/>
          </p:cNvGrpSpPr>
          <p:nvPr/>
        </p:nvGrpSpPr>
        <p:grpSpPr bwMode="auto">
          <a:xfrm>
            <a:off x="2105025" y="2590805"/>
            <a:ext cx="228600" cy="2016125"/>
            <a:chOff x="1344" y="1632"/>
            <a:chExt cx="110" cy="1045"/>
          </a:xfrm>
        </p:grpSpPr>
        <p:sp>
          <p:nvSpPr>
            <p:cNvPr id="32227" name="Line 1050"/>
            <p:cNvSpPr>
              <a:spLocks noChangeShapeType="1"/>
            </p:cNvSpPr>
            <p:nvPr/>
          </p:nvSpPr>
          <p:spPr bwMode="auto">
            <a:xfrm>
              <a:off x="1400" y="1750"/>
              <a:ext cx="0" cy="47"/>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8" name="Freeform 604"/>
            <p:cNvSpPr>
              <a:spLocks/>
            </p:cNvSpPr>
            <p:nvPr/>
          </p:nvSpPr>
          <p:spPr bwMode="auto">
            <a:xfrm>
              <a:off x="1364" y="1770"/>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9" name="Freeform 604"/>
            <p:cNvSpPr>
              <a:spLocks/>
            </p:cNvSpPr>
            <p:nvPr/>
          </p:nvSpPr>
          <p:spPr bwMode="auto">
            <a:xfrm>
              <a:off x="1366" y="1828"/>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30" name="Freeform 603"/>
            <p:cNvSpPr>
              <a:spLocks/>
            </p:cNvSpPr>
            <p:nvPr/>
          </p:nvSpPr>
          <p:spPr bwMode="auto">
            <a:xfrm>
              <a:off x="1360" y="2544"/>
              <a:ext cx="94" cy="58"/>
            </a:xfrm>
            <a:custGeom>
              <a:avLst/>
              <a:gdLst>
                <a:gd name="T0" fmla="*/ 1676645624 w 100"/>
                <a:gd name="T1" fmla="*/ 2147483647 h 49"/>
                <a:gd name="T2" fmla="*/ 1676645624 w 100"/>
                <a:gd name="T3" fmla="*/ 2147483647 h 49"/>
                <a:gd name="T4" fmla="*/ 1676645624 w 100"/>
                <a:gd name="T5" fmla="*/ 2147483647 h 49"/>
                <a:gd name="T6" fmla="*/ 1676645624 w 100"/>
                <a:gd name="T7" fmla="*/ 2147483647 h 49"/>
                <a:gd name="T8" fmla="*/ 1676645624 w 100"/>
                <a:gd name="T9" fmla="*/ 2147483647 h 49"/>
                <a:gd name="T10" fmla="*/ 1676645624 w 100"/>
                <a:gd name="T11" fmla="*/ 2147483647 h 49"/>
                <a:gd name="T12" fmla="*/ 1676645624 w 100"/>
                <a:gd name="T13" fmla="*/ 2147483647 h 49"/>
                <a:gd name="T14" fmla="*/ 1676645624 w 100"/>
                <a:gd name="T15" fmla="*/ 2147483647 h 49"/>
                <a:gd name="T16" fmla="*/ 1676645624 w 100"/>
                <a:gd name="T17" fmla="*/ 2147483647 h 49"/>
                <a:gd name="T18" fmla="*/ 1676645624 w 100"/>
                <a:gd name="T19" fmla="*/ 2147483647 h 49"/>
                <a:gd name="T20" fmla="*/ 1676645624 w 100"/>
                <a:gd name="T21" fmla="*/ 2147483647 h 49"/>
                <a:gd name="T22" fmla="*/ 1676645624 w 100"/>
                <a:gd name="T23" fmla="*/ 2147483647 h 49"/>
                <a:gd name="T24" fmla="*/ 1676645624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231" name="Group 615"/>
            <p:cNvGrpSpPr>
              <a:grpSpLocks/>
            </p:cNvGrpSpPr>
            <p:nvPr/>
          </p:nvGrpSpPr>
          <p:grpSpPr bwMode="auto">
            <a:xfrm>
              <a:off x="1370" y="2448"/>
              <a:ext cx="66" cy="89"/>
              <a:chOff x="1130" y="2595"/>
              <a:chExt cx="66" cy="89"/>
            </a:xfrm>
          </p:grpSpPr>
          <p:sp>
            <p:nvSpPr>
              <p:cNvPr id="32298"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9"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0"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1"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2"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3"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4"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5"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306"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grpSp>
        <p:grpSp>
          <p:nvGrpSpPr>
            <p:cNvPr id="32232" name="Group 625"/>
            <p:cNvGrpSpPr>
              <a:grpSpLocks/>
            </p:cNvGrpSpPr>
            <p:nvPr/>
          </p:nvGrpSpPr>
          <p:grpSpPr bwMode="auto">
            <a:xfrm>
              <a:off x="1370" y="2349"/>
              <a:ext cx="66" cy="89"/>
              <a:chOff x="1130" y="2595"/>
              <a:chExt cx="66" cy="89"/>
            </a:xfrm>
          </p:grpSpPr>
          <p:sp>
            <p:nvSpPr>
              <p:cNvPr id="32289"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0"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1"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2"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3"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4"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5"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6"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97"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grpSp>
        <p:grpSp>
          <p:nvGrpSpPr>
            <p:cNvPr id="32233" name="Group 635"/>
            <p:cNvGrpSpPr>
              <a:grpSpLocks/>
            </p:cNvGrpSpPr>
            <p:nvPr/>
          </p:nvGrpSpPr>
          <p:grpSpPr bwMode="auto">
            <a:xfrm>
              <a:off x="1370" y="2250"/>
              <a:ext cx="66" cy="89"/>
              <a:chOff x="1130" y="2595"/>
              <a:chExt cx="66" cy="89"/>
            </a:xfrm>
          </p:grpSpPr>
          <p:sp>
            <p:nvSpPr>
              <p:cNvPr id="32280"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1"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2"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3"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4"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5"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6"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7"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88"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grpSp>
        <p:grpSp>
          <p:nvGrpSpPr>
            <p:cNvPr id="32234" name="Group 645"/>
            <p:cNvGrpSpPr>
              <a:grpSpLocks/>
            </p:cNvGrpSpPr>
            <p:nvPr/>
          </p:nvGrpSpPr>
          <p:grpSpPr bwMode="auto">
            <a:xfrm>
              <a:off x="1370" y="2151"/>
              <a:ext cx="66" cy="89"/>
              <a:chOff x="1130" y="2595"/>
              <a:chExt cx="66" cy="89"/>
            </a:xfrm>
          </p:grpSpPr>
          <p:sp>
            <p:nvSpPr>
              <p:cNvPr id="32271"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2"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3"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4"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5"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6"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7"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8"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9"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grpSp>
        <p:grpSp>
          <p:nvGrpSpPr>
            <p:cNvPr id="32235" name="Group 655"/>
            <p:cNvGrpSpPr>
              <a:grpSpLocks/>
            </p:cNvGrpSpPr>
            <p:nvPr/>
          </p:nvGrpSpPr>
          <p:grpSpPr bwMode="auto">
            <a:xfrm>
              <a:off x="1370" y="2052"/>
              <a:ext cx="66" cy="89"/>
              <a:chOff x="1130" y="2595"/>
              <a:chExt cx="66" cy="89"/>
            </a:xfrm>
          </p:grpSpPr>
          <p:sp>
            <p:nvSpPr>
              <p:cNvPr id="32262"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3"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4"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5"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6"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7"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8"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69"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70"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grpSp>
        <p:sp>
          <p:nvSpPr>
            <p:cNvPr id="32236" name="Oval 578"/>
            <p:cNvSpPr>
              <a:spLocks noChangeAspect="1" noChangeArrowheads="1"/>
            </p:cNvSpPr>
            <p:nvPr/>
          </p:nvSpPr>
          <p:spPr bwMode="auto">
            <a:xfrm>
              <a:off x="1370"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37" name="Oval 579"/>
            <p:cNvSpPr>
              <a:spLocks noChangeAspect="1" noChangeArrowheads="1"/>
            </p:cNvSpPr>
            <p:nvPr/>
          </p:nvSpPr>
          <p:spPr bwMode="auto">
            <a:xfrm>
              <a:off x="1370"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38" name="Oval 586"/>
            <p:cNvSpPr>
              <a:spLocks noChangeAspect="1" noChangeArrowheads="1"/>
            </p:cNvSpPr>
            <p:nvPr/>
          </p:nvSpPr>
          <p:spPr bwMode="auto">
            <a:xfrm>
              <a:off x="1394"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39" name="Oval 587"/>
            <p:cNvSpPr>
              <a:spLocks noChangeAspect="1" noChangeArrowheads="1"/>
            </p:cNvSpPr>
            <p:nvPr/>
          </p:nvSpPr>
          <p:spPr bwMode="auto">
            <a:xfrm>
              <a:off x="1394"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0" name="Oval 594"/>
            <p:cNvSpPr>
              <a:spLocks noChangeAspect="1" noChangeArrowheads="1"/>
            </p:cNvSpPr>
            <p:nvPr/>
          </p:nvSpPr>
          <p:spPr bwMode="auto">
            <a:xfrm>
              <a:off x="1418"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1" name="Oval 595"/>
            <p:cNvSpPr>
              <a:spLocks noChangeAspect="1" noChangeArrowheads="1"/>
            </p:cNvSpPr>
            <p:nvPr/>
          </p:nvSpPr>
          <p:spPr bwMode="auto">
            <a:xfrm>
              <a:off x="1418"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2" name="Oval 578"/>
            <p:cNvSpPr>
              <a:spLocks noChangeAspect="1" noChangeArrowheads="1"/>
            </p:cNvSpPr>
            <p:nvPr/>
          </p:nvSpPr>
          <p:spPr bwMode="auto">
            <a:xfrm>
              <a:off x="1372"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3" name="Oval 586"/>
            <p:cNvSpPr>
              <a:spLocks noChangeAspect="1" noChangeArrowheads="1"/>
            </p:cNvSpPr>
            <p:nvPr/>
          </p:nvSpPr>
          <p:spPr bwMode="auto">
            <a:xfrm>
              <a:off x="1396"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4" name="Oval 594"/>
            <p:cNvSpPr>
              <a:spLocks noChangeAspect="1" noChangeArrowheads="1"/>
            </p:cNvSpPr>
            <p:nvPr/>
          </p:nvSpPr>
          <p:spPr bwMode="auto">
            <a:xfrm>
              <a:off x="1420"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5" name="Oval 578"/>
            <p:cNvSpPr>
              <a:spLocks noChangeAspect="1" noChangeArrowheads="1"/>
            </p:cNvSpPr>
            <p:nvPr/>
          </p:nvSpPr>
          <p:spPr bwMode="auto">
            <a:xfrm>
              <a:off x="1370"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6" name="Oval 586"/>
            <p:cNvSpPr>
              <a:spLocks noChangeAspect="1" noChangeArrowheads="1"/>
            </p:cNvSpPr>
            <p:nvPr/>
          </p:nvSpPr>
          <p:spPr bwMode="auto">
            <a:xfrm>
              <a:off x="1394"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7" name="Oval 594"/>
            <p:cNvSpPr>
              <a:spLocks noChangeAspect="1" noChangeArrowheads="1"/>
            </p:cNvSpPr>
            <p:nvPr/>
          </p:nvSpPr>
          <p:spPr bwMode="auto">
            <a:xfrm>
              <a:off x="1418"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8" name="Oval 579"/>
            <p:cNvSpPr>
              <a:spLocks noChangeAspect="1" noChangeArrowheads="1"/>
            </p:cNvSpPr>
            <p:nvPr/>
          </p:nvSpPr>
          <p:spPr bwMode="auto">
            <a:xfrm>
              <a:off x="1368"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49" name="Oval 587"/>
            <p:cNvSpPr>
              <a:spLocks noChangeAspect="1" noChangeArrowheads="1"/>
            </p:cNvSpPr>
            <p:nvPr/>
          </p:nvSpPr>
          <p:spPr bwMode="auto">
            <a:xfrm>
              <a:off x="1392"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50" name="Oval 595"/>
            <p:cNvSpPr>
              <a:spLocks noChangeAspect="1" noChangeArrowheads="1"/>
            </p:cNvSpPr>
            <p:nvPr/>
          </p:nvSpPr>
          <p:spPr bwMode="auto">
            <a:xfrm>
              <a:off x="1416"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b="1">
                <a:solidFill>
                  <a:srgbClr val="000000"/>
                </a:solidFill>
                <a:cs typeface="Arial" pitchFamily="34" charset="0"/>
              </a:endParaRPr>
            </a:p>
          </p:txBody>
        </p:sp>
        <p:sp>
          <p:nvSpPr>
            <p:cNvPr id="32251" name="Freeform 604"/>
            <p:cNvSpPr>
              <a:spLocks/>
            </p:cNvSpPr>
            <p:nvPr/>
          </p:nvSpPr>
          <p:spPr bwMode="auto">
            <a:xfrm>
              <a:off x="1358" y="1800"/>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252" name="Group 598"/>
            <p:cNvGrpSpPr>
              <a:grpSpLocks/>
            </p:cNvGrpSpPr>
            <p:nvPr/>
          </p:nvGrpSpPr>
          <p:grpSpPr bwMode="auto">
            <a:xfrm>
              <a:off x="1344" y="1632"/>
              <a:ext cx="96" cy="1045"/>
              <a:chOff x="1116" y="2928"/>
              <a:chExt cx="96" cy="1045"/>
            </a:xfrm>
          </p:grpSpPr>
          <p:sp>
            <p:nvSpPr>
              <p:cNvPr id="32254" name="Oval 575"/>
              <p:cNvSpPr>
                <a:spLocks noChangeArrowheads="1"/>
              </p:cNvSpPr>
              <p:nvPr/>
            </p:nvSpPr>
            <p:spPr bwMode="auto">
              <a:xfrm>
                <a:off x="1116" y="3024"/>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55" name="Oval 576"/>
              <p:cNvSpPr>
                <a:spLocks noChangeArrowheads="1"/>
              </p:cNvSpPr>
              <p:nvPr/>
            </p:nvSpPr>
            <p:spPr bwMode="auto">
              <a:xfrm>
                <a:off x="1116" y="3000"/>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56" name="Oval 577"/>
              <p:cNvSpPr>
                <a:spLocks noChangeArrowheads="1"/>
              </p:cNvSpPr>
              <p:nvPr/>
            </p:nvSpPr>
            <p:spPr bwMode="auto">
              <a:xfrm>
                <a:off x="1116" y="2976"/>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57" name="Oval 578"/>
              <p:cNvSpPr>
                <a:spLocks noChangeArrowheads="1"/>
              </p:cNvSpPr>
              <p:nvPr/>
            </p:nvSpPr>
            <p:spPr bwMode="auto">
              <a:xfrm>
                <a:off x="1116" y="2952"/>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58" name="Oval 579"/>
              <p:cNvSpPr>
                <a:spLocks noChangeArrowheads="1"/>
              </p:cNvSpPr>
              <p:nvPr/>
            </p:nvSpPr>
            <p:spPr bwMode="auto">
              <a:xfrm>
                <a:off x="1116" y="2928"/>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59" name="Oval 576"/>
              <p:cNvSpPr>
                <a:spLocks noChangeArrowheads="1"/>
              </p:cNvSpPr>
              <p:nvPr/>
            </p:nvSpPr>
            <p:spPr bwMode="auto">
              <a:xfrm>
                <a:off x="1130" y="3933"/>
                <a:ext cx="73" cy="4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60" name="Oval 576"/>
              <p:cNvSpPr>
                <a:spLocks noChangeArrowheads="1"/>
              </p:cNvSpPr>
              <p:nvPr/>
            </p:nvSpPr>
            <p:spPr bwMode="auto">
              <a:xfrm>
                <a:off x="1130" y="3924"/>
                <a:ext cx="73" cy="4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2261" name="Oval 576"/>
              <p:cNvSpPr>
                <a:spLocks noChangeArrowheads="1"/>
              </p:cNvSpPr>
              <p:nvPr/>
            </p:nvSpPr>
            <p:spPr bwMode="auto">
              <a:xfrm>
                <a:off x="1130" y="3912"/>
                <a:ext cx="73" cy="40"/>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grpSp>
        <p:sp>
          <p:nvSpPr>
            <p:cNvPr id="32253" name="Freeform 603"/>
            <p:cNvSpPr>
              <a:spLocks/>
            </p:cNvSpPr>
            <p:nvPr/>
          </p:nvSpPr>
          <p:spPr bwMode="auto">
            <a:xfrm>
              <a:off x="1358" y="2580"/>
              <a:ext cx="94" cy="58"/>
            </a:xfrm>
            <a:custGeom>
              <a:avLst/>
              <a:gdLst>
                <a:gd name="T0" fmla="*/ 1676645624 w 100"/>
                <a:gd name="T1" fmla="*/ 2147483647 h 49"/>
                <a:gd name="T2" fmla="*/ 1676645624 w 100"/>
                <a:gd name="T3" fmla="*/ 2147483647 h 49"/>
                <a:gd name="T4" fmla="*/ 1676645624 w 100"/>
                <a:gd name="T5" fmla="*/ 2147483647 h 49"/>
                <a:gd name="T6" fmla="*/ 1676645624 w 100"/>
                <a:gd name="T7" fmla="*/ 2147483647 h 49"/>
                <a:gd name="T8" fmla="*/ 1676645624 w 100"/>
                <a:gd name="T9" fmla="*/ 2147483647 h 49"/>
                <a:gd name="T10" fmla="*/ 1676645624 w 100"/>
                <a:gd name="T11" fmla="*/ 2147483647 h 49"/>
                <a:gd name="T12" fmla="*/ 1676645624 w 100"/>
                <a:gd name="T13" fmla="*/ 2147483647 h 49"/>
                <a:gd name="T14" fmla="*/ 1676645624 w 100"/>
                <a:gd name="T15" fmla="*/ 2147483647 h 49"/>
                <a:gd name="T16" fmla="*/ 1676645624 w 100"/>
                <a:gd name="T17" fmla="*/ 2147483647 h 49"/>
                <a:gd name="T18" fmla="*/ 1676645624 w 100"/>
                <a:gd name="T19" fmla="*/ 2147483647 h 49"/>
                <a:gd name="T20" fmla="*/ 1676645624 w 100"/>
                <a:gd name="T21" fmla="*/ 2147483647 h 49"/>
                <a:gd name="T22" fmla="*/ 1676645624 w 100"/>
                <a:gd name="T23" fmla="*/ 2147483647 h 49"/>
                <a:gd name="T24" fmla="*/ 1676645624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807" name="Line 686"/>
          <p:cNvSpPr>
            <a:spLocks noChangeShapeType="1"/>
          </p:cNvSpPr>
          <p:nvPr/>
        </p:nvSpPr>
        <p:spPr bwMode="auto">
          <a:xfrm>
            <a:off x="2209800" y="4648200"/>
            <a:ext cx="4724400" cy="0"/>
          </a:xfrm>
          <a:prstGeom prst="line">
            <a:avLst/>
          </a:prstGeom>
          <a:noFill/>
          <a:ln w="19050" cap="rnd">
            <a:solidFill>
              <a:srgbClr val="FF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08" name="Line 574"/>
          <p:cNvSpPr>
            <a:spLocks noChangeShapeType="1"/>
          </p:cNvSpPr>
          <p:nvPr/>
        </p:nvSpPr>
        <p:spPr bwMode="auto">
          <a:xfrm flipH="1">
            <a:off x="2292351" y="4648201"/>
            <a:ext cx="0" cy="719138"/>
          </a:xfrm>
          <a:prstGeom prst="line">
            <a:avLst/>
          </a:prstGeom>
          <a:noFill/>
          <a:ln w="857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09" name="AutoShape 604"/>
          <p:cNvSpPr>
            <a:spLocks noChangeArrowheads="1"/>
          </p:cNvSpPr>
          <p:nvPr/>
        </p:nvSpPr>
        <p:spPr bwMode="auto">
          <a:xfrm flipV="1">
            <a:off x="2260600" y="1673225"/>
            <a:ext cx="50800" cy="74613"/>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1810" name="AutoShape 605"/>
          <p:cNvSpPr>
            <a:spLocks noChangeArrowheads="1"/>
          </p:cNvSpPr>
          <p:nvPr/>
        </p:nvSpPr>
        <p:spPr bwMode="auto">
          <a:xfrm flipH="1" flipV="1">
            <a:off x="2136775" y="1671640"/>
            <a:ext cx="50800" cy="74612"/>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b="1">
              <a:solidFill>
                <a:srgbClr val="000000"/>
              </a:solidFill>
              <a:ea typeface="Arial Unicode MS" pitchFamily="50" charset="-128"/>
              <a:cs typeface="Arial Unicode MS" pitchFamily="50" charset="-128"/>
            </a:endParaRPr>
          </a:p>
        </p:txBody>
      </p:sp>
      <p:sp>
        <p:nvSpPr>
          <p:cNvPr id="31811" name="Text Box 670"/>
          <p:cNvSpPr txBox="1">
            <a:spLocks noChangeArrowheads="1"/>
          </p:cNvSpPr>
          <p:nvPr/>
        </p:nvSpPr>
        <p:spPr bwMode="auto">
          <a:xfrm>
            <a:off x="914400" y="10180"/>
            <a:ext cx="732418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2800" b="1" dirty="0">
                <a:latin typeface="Calibri" panose="020F0502020204030204" pitchFamily="34" charset="0"/>
                <a:ea typeface="Arial Unicode MS" pitchFamily="50" charset="-128"/>
                <a:cs typeface="Arial Unicode MS" pitchFamily="50" charset="-128"/>
              </a:rPr>
              <a:t>Catalytic </a:t>
            </a:r>
            <a:r>
              <a:rPr lang="en-US" altLang="ja-JP" sz="2800" b="1" dirty="0" smtClean="0">
                <a:latin typeface="Calibri" panose="020F0502020204030204" pitchFamily="34" charset="0"/>
                <a:ea typeface="Arial Unicode MS" pitchFamily="50" charset="-128"/>
                <a:cs typeface="Arial Unicode MS" pitchFamily="50" charset="-128"/>
              </a:rPr>
              <a:t>bed temperature profiles [100 </a:t>
            </a:r>
            <a:r>
              <a:rPr lang="en-US" altLang="ja-JP" sz="2800" b="1" dirty="0">
                <a:latin typeface="Calibri" panose="020F0502020204030204" pitchFamily="34" charset="0"/>
                <a:ea typeface="Arial Unicode MS" pitchFamily="50" charset="-128"/>
                <a:cs typeface="Arial Unicode MS" pitchFamily="50" charset="-128"/>
              </a:rPr>
              <a:t>- </a:t>
            </a:r>
            <a:r>
              <a:rPr lang="en-US" altLang="ja-JP" sz="2800" b="1" dirty="0" smtClean="0">
                <a:latin typeface="Calibri" panose="020F0502020204030204" pitchFamily="34" charset="0"/>
                <a:ea typeface="Arial Unicode MS" pitchFamily="50" charset="-128"/>
                <a:cs typeface="Arial Unicode MS" pitchFamily="50" charset="-128"/>
              </a:rPr>
              <a:t>900</a:t>
            </a:r>
            <a:r>
              <a:rPr lang="en-US" altLang="ja-JP" sz="2800" b="1" dirty="0">
                <a:latin typeface="Calibri" panose="020F0502020204030204" pitchFamily="34" charset="0"/>
                <a:cs typeface="Arial" pitchFamily="34" charset="0"/>
              </a:rPr>
              <a:t>⁰</a:t>
            </a:r>
            <a:r>
              <a:rPr lang="en-US" altLang="ja-JP" sz="2800" b="1" dirty="0" smtClean="0">
                <a:latin typeface="Calibri" panose="020F0502020204030204" pitchFamily="34" charset="0"/>
                <a:cs typeface="Arial" pitchFamily="34" charset="0"/>
              </a:rPr>
              <a:t>C]</a:t>
            </a:r>
            <a:endParaRPr lang="en-US" altLang="ja-JP" sz="2800" b="1" dirty="0">
              <a:latin typeface="Calibri" panose="020F0502020204030204" pitchFamily="34" charset="0"/>
              <a:cs typeface="Arial" pitchFamily="34" charset="0"/>
            </a:endParaRPr>
          </a:p>
        </p:txBody>
      </p:sp>
      <p:sp>
        <p:nvSpPr>
          <p:cNvPr id="31812" name="Text Box 672"/>
          <p:cNvSpPr txBox="1">
            <a:spLocks noChangeArrowheads="1"/>
          </p:cNvSpPr>
          <p:nvPr/>
        </p:nvSpPr>
        <p:spPr bwMode="auto">
          <a:xfrm>
            <a:off x="4032255" y="705298"/>
            <a:ext cx="492955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a:solidFill>
                  <a:srgbClr val="000000"/>
                </a:solidFill>
                <a:ea typeface="Arial Unicode MS" pitchFamily="50" charset="-128"/>
                <a:cs typeface="Arial Unicode MS" pitchFamily="50" charset="-128"/>
              </a:rPr>
              <a:t>Catalytic bed </a:t>
            </a:r>
            <a:r>
              <a:rPr lang="en-US" altLang="ja-JP" sz="1800" b="1" dirty="0">
                <a:solidFill>
                  <a:srgbClr val="000000"/>
                </a:solidFill>
                <a:latin typeface="Calibri" panose="020F0502020204030204" pitchFamily="34" charset="0"/>
                <a:ea typeface="Arial Unicode MS" pitchFamily="50" charset="-128"/>
                <a:cs typeface="Arial Unicode MS" pitchFamily="50" charset="-128"/>
              </a:rPr>
              <a:t>temperature</a:t>
            </a:r>
            <a:r>
              <a:rPr lang="en-US" altLang="ja-JP" sz="1800" b="1" dirty="0">
                <a:solidFill>
                  <a:srgbClr val="000000"/>
                </a:solidFill>
                <a:ea typeface="Arial Unicode MS" pitchFamily="50" charset="-128"/>
                <a:cs typeface="Arial Unicode MS" pitchFamily="50" charset="-128"/>
              </a:rPr>
              <a:t> at various points</a:t>
            </a:r>
          </a:p>
        </p:txBody>
      </p:sp>
      <p:sp>
        <p:nvSpPr>
          <p:cNvPr id="31813" name="Rectangle 389"/>
          <p:cNvSpPr>
            <a:spLocks noChangeArrowheads="1"/>
          </p:cNvSpPr>
          <p:nvPr/>
        </p:nvSpPr>
        <p:spPr bwMode="auto">
          <a:xfrm>
            <a:off x="3797300" y="1976438"/>
            <a:ext cx="8496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0</a:t>
            </a:r>
          </a:p>
        </p:txBody>
      </p:sp>
      <p:sp>
        <p:nvSpPr>
          <p:cNvPr id="31814" name="Rectangle 391"/>
          <p:cNvSpPr>
            <a:spLocks noChangeArrowheads="1"/>
          </p:cNvSpPr>
          <p:nvPr/>
        </p:nvSpPr>
        <p:spPr bwMode="auto">
          <a:xfrm>
            <a:off x="3716339" y="25638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20</a:t>
            </a:r>
          </a:p>
        </p:txBody>
      </p:sp>
      <p:sp>
        <p:nvSpPr>
          <p:cNvPr id="31815" name="Rectangle 393"/>
          <p:cNvSpPr>
            <a:spLocks noChangeArrowheads="1"/>
          </p:cNvSpPr>
          <p:nvPr/>
        </p:nvSpPr>
        <p:spPr bwMode="auto">
          <a:xfrm>
            <a:off x="3716339" y="3087688"/>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40</a:t>
            </a:r>
          </a:p>
        </p:txBody>
      </p:sp>
      <p:sp>
        <p:nvSpPr>
          <p:cNvPr id="31816" name="Rectangle 395"/>
          <p:cNvSpPr>
            <a:spLocks noChangeArrowheads="1"/>
          </p:cNvSpPr>
          <p:nvPr/>
        </p:nvSpPr>
        <p:spPr bwMode="auto">
          <a:xfrm>
            <a:off x="3716339" y="361156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60</a:t>
            </a:r>
          </a:p>
        </p:txBody>
      </p:sp>
      <p:sp>
        <p:nvSpPr>
          <p:cNvPr id="31817" name="Rectangle 397"/>
          <p:cNvSpPr>
            <a:spLocks noChangeArrowheads="1"/>
          </p:cNvSpPr>
          <p:nvPr/>
        </p:nvSpPr>
        <p:spPr bwMode="auto">
          <a:xfrm>
            <a:off x="3716339" y="413861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80</a:t>
            </a:r>
          </a:p>
        </p:txBody>
      </p:sp>
      <p:sp>
        <p:nvSpPr>
          <p:cNvPr id="31818" name="Rectangle 399"/>
          <p:cNvSpPr>
            <a:spLocks noChangeArrowheads="1"/>
          </p:cNvSpPr>
          <p:nvPr/>
        </p:nvSpPr>
        <p:spPr bwMode="auto">
          <a:xfrm>
            <a:off x="3636963" y="4665663"/>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100</a:t>
            </a:r>
          </a:p>
        </p:txBody>
      </p:sp>
      <p:sp>
        <p:nvSpPr>
          <p:cNvPr id="31819" name="Rectangle 401"/>
          <p:cNvSpPr>
            <a:spLocks noChangeArrowheads="1"/>
          </p:cNvSpPr>
          <p:nvPr/>
        </p:nvSpPr>
        <p:spPr bwMode="auto">
          <a:xfrm>
            <a:off x="3636969" y="5189538"/>
            <a:ext cx="57066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120 mm</a:t>
            </a:r>
          </a:p>
        </p:txBody>
      </p:sp>
      <p:sp>
        <p:nvSpPr>
          <p:cNvPr id="31820" name="Rectangle 420"/>
          <p:cNvSpPr>
            <a:spLocks noChangeArrowheads="1"/>
          </p:cNvSpPr>
          <p:nvPr/>
        </p:nvSpPr>
        <p:spPr bwMode="auto">
          <a:xfrm>
            <a:off x="4332767" y="3682856"/>
            <a:ext cx="341440"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latin typeface="Arial"/>
                <a:ea typeface="Arial Unicode MS" pitchFamily="50" charset="-128"/>
                <a:cs typeface="Arial Unicode MS" pitchFamily="50" charset="-128"/>
              </a:rPr>
              <a:t>100</a:t>
            </a:r>
          </a:p>
        </p:txBody>
      </p:sp>
      <p:sp>
        <p:nvSpPr>
          <p:cNvPr id="31821" name="Rectangle 423"/>
          <p:cNvSpPr>
            <a:spLocks noChangeArrowheads="1"/>
          </p:cNvSpPr>
          <p:nvPr/>
        </p:nvSpPr>
        <p:spPr bwMode="auto">
          <a:xfrm>
            <a:off x="5247167" y="3682856"/>
            <a:ext cx="341440"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latin typeface="Arial"/>
                <a:ea typeface="Arial Unicode MS" pitchFamily="50" charset="-128"/>
                <a:cs typeface="Arial Unicode MS" pitchFamily="50" charset="-128"/>
              </a:rPr>
              <a:t>300</a:t>
            </a:r>
          </a:p>
        </p:txBody>
      </p:sp>
      <p:sp>
        <p:nvSpPr>
          <p:cNvPr id="31823" name="Rectangle 439"/>
          <p:cNvSpPr>
            <a:spLocks noChangeArrowheads="1"/>
          </p:cNvSpPr>
          <p:nvPr/>
        </p:nvSpPr>
        <p:spPr bwMode="auto">
          <a:xfrm>
            <a:off x="6094892" y="3682856"/>
            <a:ext cx="341440"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latin typeface="Arial"/>
                <a:ea typeface="Arial Unicode MS" pitchFamily="50" charset="-128"/>
                <a:cs typeface="Arial Unicode MS" pitchFamily="50" charset="-128"/>
              </a:rPr>
              <a:t>500</a:t>
            </a:r>
          </a:p>
        </p:txBody>
      </p:sp>
      <p:sp>
        <p:nvSpPr>
          <p:cNvPr id="31824" name="Rectangle 442"/>
          <p:cNvSpPr>
            <a:spLocks noChangeArrowheads="1"/>
          </p:cNvSpPr>
          <p:nvPr/>
        </p:nvSpPr>
        <p:spPr bwMode="auto">
          <a:xfrm>
            <a:off x="6923567" y="3682856"/>
            <a:ext cx="341440"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latin typeface="Arial"/>
                <a:ea typeface="Arial Unicode MS" pitchFamily="50" charset="-128"/>
                <a:cs typeface="Arial Unicode MS" pitchFamily="50" charset="-128"/>
              </a:rPr>
              <a:t>700</a:t>
            </a:r>
          </a:p>
        </p:txBody>
      </p:sp>
      <p:sp>
        <p:nvSpPr>
          <p:cNvPr id="31825" name="Rectangle 449"/>
          <p:cNvSpPr>
            <a:spLocks noChangeArrowheads="1"/>
          </p:cNvSpPr>
          <p:nvPr/>
        </p:nvSpPr>
        <p:spPr bwMode="auto">
          <a:xfrm>
            <a:off x="7761774" y="3682856"/>
            <a:ext cx="564257" cy="246221"/>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latin typeface="Arial"/>
                <a:ea typeface="Arial Unicode MS" pitchFamily="50" charset="-128"/>
                <a:cs typeface="Arial Unicode MS" pitchFamily="50" charset="-128"/>
              </a:rPr>
              <a:t>900</a:t>
            </a:r>
            <a:r>
              <a:rPr lang="en-US" altLang="ja-JP" sz="1600" b="1" dirty="0">
                <a:solidFill>
                  <a:srgbClr val="FF0000"/>
                </a:solidFill>
                <a:latin typeface="Arial"/>
                <a:cs typeface="Arial" pitchFamily="34" charset="0"/>
              </a:rPr>
              <a:t>ºC</a:t>
            </a:r>
          </a:p>
        </p:txBody>
      </p:sp>
      <p:sp>
        <p:nvSpPr>
          <p:cNvPr id="31827" name="Line 10"/>
          <p:cNvSpPr>
            <a:spLocks noChangeShapeType="1"/>
          </p:cNvSpPr>
          <p:nvPr/>
        </p:nvSpPr>
        <p:spPr bwMode="auto">
          <a:xfrm>
            <a:off x="4062413" y="2336802"/>
            <a:ext cx="4354512" cy="1588"/>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28" name="Line 12"/>
          <p:cNvSpPr>
            <a:spLocks noChangeShapeType="1"/>
          </p:cNvSpPr>
          <p:nvPr/>
        </p:nvSpPr>
        <p:spPr bwMode="auto">
          <a:xfrm>
            <a:off x="4062413" y="2862263"/>
            <a:ext cx="4354512" cy="1587"/>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29" name="Line 13"/>
          <p:cNvSpPr>
            <a:spLocks noChangeShapeType="1"/>
          </p:cNvSpPr>
          <p:nvPr/>
        </p:nvSpPr>
        <p:spPr bwMode="auto">
          <a:xfrm>
            <a:off x="4062413" y="3122613"/>
            <a:ext cx="4354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0" name="Line 14"/>
          <p:cNvSpPr>
            <a:spLocks noChangeShapeType="1"/>
          </p:cNvSpPr>
          <p:nvPr/>
        </p:nvSpPr>
        <p:spPr bwMode="auto">
          <a:xfrm>
            <a:off x="4062413" y="3387726"/>
            <a:ext cx="4354512" cy="1588"/>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1" name="Line 15"/>
          <p:cNvSpPr>
            <a:spLocks noChangeShapeType="1"/>
          </p:cNvSpPr>
          <p:nvPr/>
        </p:nvSpPr>
        <p:spPr bwMode="auto">
          <a:xfrm>
            <a:off x="4062413" y="3648075"/>
            <a:ext cx="4354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2" name="Line 16"/>
          <p:cNvSpPr>
            <a:spLocks noChangeShapeType="1"/>
          </p:cNvSpPr>
          <p:nvPr/>
        </p:nvSpPr>
        <p:spPr bwMode="auto">
          <a:xfrm>
            <a:off x="4062413" y="3913188"/>
            <a:ext cx="4354512" cy="0"/>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3" name="Line 17"/>
          <p:cNvSpPr>
            <a:spLocks noChangeShapeType="1"/>
          </p:cNvSpPr>
          <p:nvPr/>
        </p:nvSpPr>
        <p:spPr bwMode="auto">
          <a:xfrm>
            <a:off x="4062413" y="4173538"/>
            <a:ext cx="4354512"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4" name="Line 18"/>
          <p:cNvSpPr>
            <a:spLocks noChangeShapeType="1"/>
          </p:cNvSpPr>
          <p:nvPr/>
        </p:nvSpPr>
        <p:spPr bwMode="auto">
          <a:xfrm>
            <a:off x="4062413" y="4438650"/>
            <a:ext cx="4354512" cy="0"/>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5" name="Line 19"/>
          <p:cNvSpPr>
            <a:spLocks noChangeShapeType="1"/>
          </p:cNvSpPr>
          <p:nvPr/>
        </p:nvSpPr>
        <p:spPr bwMode="auto">
          <a:xfrm>
            <a:off x="4062413" y="4697414"/>
            <a:ext cx="4354512"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6" name="Line 20"/>
          <p:cNvSpPr>
            <a:spLocks noChangeShapeType="1"/>
          </p:cNvSpPr>
          <p:nvPr/>
        </p:nvSpPr>
        <p:spPr bwMode="auto">
          <a:xfrm>
            <a:off x="4062413" y="4964113"/>
            <a:ext cx="4354512" cy="0"/>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7" name="Line 21"/>
          <p:cNvSpPr>
            <a:spLocks noChangeShapeType="1"/>
          </p:cNvSpPr>
          <p:nvPr/>
        </p:nvSpPr>
        <p:spPr bwMode="auto">
          <a:xfrm>
            <a:off x="4062413" y="5222877"/>
            <a:ext cx="4354512"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8" name="Line 22"/>
          <p:cNvSpPr>
            <a:spLocks noChangeShapeType="1"/>
          </p:cNvSpPr>
          <p:nvPr/>
        </p:nvSpPr>
        <p:spPr bwMode="auto">
          <a:xfrm>
            <a:off x="4492631" y="1301754"/>
            <a:ext cx="3175" cy="39211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39" name="Line 23"/>
          <p:cNvSpPr>
            <a:spLocks noChangeShapeType="1"/>
          </p:cNvSpPr>
          <p:nvPr/>
        </p:nvSpPr>
        <p:spPr bwMode="auto">
          <a:xfrm>
            <a:off x="4935541"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0" name="Line 24"/>
          <p:cNvSpPr>
            <a:spLocks noChangeShapeType="1"/>
          </p:cNvSpPr>
          <p:nvPr/>
        </p:nvSpPr>
        <p:spPr bwMode="auto">
          <a:xfrm>
            <a:off x="5367340"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1" name="Line 25"/>
          <p:cNvSpPr>
            <a:spLocks noChangeShapeType="1"/>
          </p:cNvSpPr>
          <p:nvPr/>
        </p:nvSpPr>
        <p:spPr bwMode="auto">
          <a:xfrm>
            <a:off x="5808665"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2" name="Line 26"/>
          <p:cNvSpPr>
            <a:spLocks noChangeShapeType="1"/>
          </p:cNvSpPr>
          <p:nvPr/>
        </p:nvSpPr>
        <p:spPr bwMode="auto">
          <a:xfrm>
            <a:off x="6238877" y="1317625"/>
            <a:ext cx="4763"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3" name="Line 27"/>
          <p:cNvSpPr>
            <a:spLocks noChangeShapeType="1"/>
          </p:cNvSpPr>
          <p:nvPr/>
        </p:nvSpPr>
        <p:spPr bwMode="auto">
          <a:xfrm>
            <a:off x="6672265"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4" name="Line 28"/>
          <p:cNvSpPr>
            <a:spLocks noChangeShapeType="1"/>
          </p:cNvSpPr>
          <p:nvPr/>
        </p:nvSpPr>
        <p:spPr bwMode="auto">
          <a:xfrm>
            <a:off x="7113589"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5" name="Line 29"/>
          <p:cNvSpPr>
            <a:spLocks noChangeShapeType="1"/>
          </p:cNvSpPr>
          <p:nvPr/>
        </p:nvSpPr>
        <p:spPr bwMode="auto">
          <a:xfrm>
            <a:off x="7545389" y="1317625"/>
            <a:ext cx="1587"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6" name="Line 30"/>
          <p:cNvSpPr>
            <a:spLocks noChangeShapeType="1"/>
          </p:cNvSpPr>
          <p:nvPr/>
        </p:nvSpPr>
        <p:spPr bwMode="auto">
          <a:xfrm>
            <a:off x="7981950" y="1317625"/>
            <a:ext cx="4763" cy="390525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7" name="Line 31"/>
          <p:cNvSpPr>
            <a:spLocks noChangeShapeType="1"/>
          </p:cNvSpPr>
          <p:nvPr/>
        </p:nvSpPr>
        <p:spPr bwMode="auto">
          <a:xfrm>
            <a:off x="8416931" y="2071693"/>
            <a:ext cx="3175" cy="31511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48" name="Rectangle 32"/>
          <p:cNvSpPr>
            <a:spLocks noChangeArrowheads="1"/>
          </p:cNvSpPr>
          <p:nvPr/>
        </p:nvSpPr>
        <p:spPr bwMode="auto">
          <a:xfrm>
            <a:off x="4062413" y="1300164"/>
            <a:ext cx="4354512" cy="3922712"/>
          </a:xfrm>
          <a:prstGeom prst="rect">
            <a:avLst/>
          </a:prstGeom>
          <a:noFill/>
          <a:ln w="9525">
            <a:solidFill>
              <a:srgbClr val="80808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849" name="Line 33"/>
          <p:cNvSpPr>
            <a:spLocks noChangeShapeType="1"/>
          </p:cNvSpPr>
          <p:nvPr/>
        </p:nvSpPr>
        <p:spPr bwMode="auto">
          <a:xfrm>
            <a:off x="4062419" y="1289051"/>
            <a:ext cx="3175" cy="39338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0" name="Line 34"/>
          <p:cNvSpPr>
            <a:spLocks noChangeShapeType="1"/>
          </p:cNvSpPr>
          <p:nvPr/>
        </p:nvSpPr>
        <p:spPr bwMode="auto">
          <a:xfrm>
            <a:off x="4062413" y="2071688"/>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1" name="Line 35"/>
          <p:cNvSpPr>
            <a:spLocks noChangeShapeType="1"/>
          </p:cNvSpPr>
          <p:nvPr/>
        </p:nvSpPr>
        <p:spPr bwMode="auto">
          <a:xfrm>
            <a:off x="4062413" y="2336802"/>
            <a:ext cx="44451"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2" name="Line 36"/>
          <p:cNvSpPr>
            <a:spLocks noChangeShapeType="1"/>
          </p:cNvSpPr>
          <p:nvPr/>
        </p:nvSpPr>
        <p:spPr bwMode="auto">
          <a:xfrm>
            <a:off x="4062413" y="2597150"/>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3" name="Line 37"/>
          <p:cNvSpPr>
            <a:spLocks noChangeShapeType="1"/>
          </p:cNvSpPr>
          <p:nvPr/>
        </p:nvSpPr>
        <p:spPr bwMode="auto">
          <a:xfrm>
            <a:off x="4062413" y="2862263"/>
            <a:ext cx="44451"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4" name="Line 38"/>
          <p:cNvSpPr>
            <a:spLocks noChangeShapeType="1"/>
          </p:cNvSpPr>
          <p:nvPr/>
        </p:nvSpPr>
        <p:spPr bwMode="auto">
          <a:xfrm>
            <a:off x="4062413" y="3122613"/>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5" name="Line 39"/>
          <p:cNvSpPr>
            <a:spLocks noChangeShapeType="1"/>
          </p:cNvSpPr>
          <p:nvPr/>
        </p:nvSpPr>
        <p:spPr bwMode="auto">
          <a:xfrm>
            <a:off x="4062413" y="3387726"/>
            <a:ext cx="44451"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6" name="Line 40"/>
          <p:cNvSpPr>
            <a:spLocks noChangeShapeType="1"/>
          </p:cNvSpPr>
          <p:nvPr/>
        </p:nvSpPr>
        <p:spPr bwMode="auto">
          <a:xfrm>
            <a:off x="4062413" y="3648075"/>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7" name="Line 41"/>
          <p:cNvSpPr>
            <a:spLocks noChangeShapeType="1"/>
          </p:cNvSpPr>
          <p:nvPr/>
        </p:nvSpPr>
        <p:spPr bwMode="auto">
          <a:xfrm>
            <a:off x="4062413" y="3913188"/>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8" name="Line 42"/>
          <p:cNvSpPr>
            <a:spLocks noChangeShapeType="1"/>
          </p:cNvSpPr>
          <p:nvPr/>
        </p:nvSpPr>
        <p:spPr bwMode="auto">
          <a:xfrm>
            <a:off x="4062413" y="4173538"/>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59" name="Line 43"/>
          <p:cNvSpPr>
            <a:spLocks noChangeShapeType="1"/>
          </p:cNvSpPr>
          <p:nvPr/>
        </p:nvSpPr>
        <p:spPr bwMode="auto">
          <a:xfrm>
            <a:off x="4062413" y="4438650"/>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0" name="Line 44"/>
          <p:cNvSpPr>
            <a:spLocks noChangeShapeType="1"/>
          </p:cNvSpPr>
          <p:nvPr/>
        </p:nvSpPr>
        <p:spPr bwMode="auto">
          <a:xfrm>
            <a:off x="4062413" y="4697414"/>
            <a:ext cx="44451"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1" name="Line 45"/>
          <p:cNvSpPr>
            <a:spLocks noChangeShapeType="1"/>
          </p:cNvSpPr>
          <p:nvPr/>
        </p:nvSpPr>
        <p:spPr bwMode="auto">
          <a:xfrm>
            <a:off x="4062413" y="4964113"/>
            <a:ext cx="44451" cy="0"/>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2" name="Line 46"/>
          <p:cNvSpPr>
            <a:spLocks noChangeShapeType="1"/>
          </p:cNvSpPr>
          <p:nvPr/>
        </p:nvSpPr>
        <p:spPr bwMode="auto">
          <a:xfrm>
            <a:off x="4062413" y="5222877"/>
            <a:ext cx="44451" cy="1588"/>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3" name="Line 47"/>
          <p:cNvSpPr>
            <a:spLocks noChangeShapeType="1"/>
          </p:cNvSpPr>
          <p:nvPr/>
        </p:nvSpPr>
        <p:spPr bwMode="auto">
          <a:xfrm>
            <a:off x="4062413" y="2071688"/>
            <a:ext cx="4354512" cy="0"/>
          </a:xfrm>
          <a:prstGeom prst="line">
            <a:avLst/>
          </a:prstGeom>
          <a:noFill/>
          <a:ln w="3175">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4" name="Line 48"/>
          <p:cNvSpPr>
            <a:spLocks noChangeShapeType="1"/>
          </p:cNvSpPr>
          <p:nvPr/>
        </p:nvSpPr>
        <p:spPr bwMode="auto">
          <a:xfrm flipV="1">
            <a:off x="4062419" y="2071693"/>
            <a:ext cx="3175"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5" name="Line 49"/>
          <p:cNvSpPr>
            <a:spLocks noChangeShapeType="1"/>
          </p:cNvSpPr>
          <p:nvPr/>
        </p:nvSpPr>
        <p:spPr bwMode="auto">
          <a:xfrm flipV="1">
            <a:off x="4492631" y="2071693"/>
            <a:ext cx="3175"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6" name="Line 50"/>
          <p:cNvSpPr>
            <a:spLocks noChangeShapeType="1"/>
          </p:cNvSpPr>
          <p:nvPr/>
        </p:nvSpPr>
        <p:spPr bwMode="auto">
          <a:xfrm flipV="1">
            <a:off x="4935541" y="2071693"/>
            <a:ext cx="1587"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7" name="Line 51"/>
          <p:cNvSpPr>
            <a:spLocks noChangeShapeType="1"/>
          </p:cNvSpPr>
          <p:nvPr/>
        </p:nvSpPr>
        <p:spPr bwMode="auto">
          <a:xfrm flipV="1">
            <a:off x="5329240" y="2071693"/>
            <a:ext cx="1587"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8" name="Line 52"/>
          <p:cNvSpPr>
            <a:spLocks noChangeShapeType="1"/>
          </p:cNvSpPr>
          <p:nvPr/>
        </p:nvSpPr>
        <p:spPr bwMode="auto">
          <a:xfrm flipV="1">
            <a:off x="5808665" y="1266830"/>
            <a:ext cx="1587" cy="22225"/>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69" name="Line 53"/>
          <p:cNvSpPr>
            <a:spLocks noChangeShapeType="1"/>
          </p:cNvSpPr>
          <p:nvPr/>
        </p:nvSpPr>
        <p:spPr bwMode="auto">
          <a:xfrm flipV="1">
            <a:off x="6240470" y="1306515"/>
            <a:ext cx="3175" cy="238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0" name="Line 54"/>
          <p:cNvSpPr>
            <a:spLocks noChangeShapeType="1"/>
          </p:cNvSpPr>
          <p:nvPr/>
        </p:nvSpPr>
        <p:spPr bwMode="auto">
          <a:xfrm flipV="1">
            <a:off x="6672265" y="1306515"/>
            <a:ext cx="1587" cy="238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1" name="Line 55"/>
          <p:cNvSpPr>
            <a:spLocks noChangeShapeType="1"/>
          </p:cNvSpPr>
          <p:nvPr/>
        </p:nvSpPr>
        <p:spPr bwMode="auto">
          <a:xfrm flipV="1">
            <a:off x="7113589" y="1306515"/>
            <a:ext cx="1587" cy="23812"/>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2" name="Freeform 59"/>
          <p:cNvSpPr>
            <a:spLocks/>
          </p:cNvSpPr>
          <p:nvPr/>
        </p:nvSpPr>
        <p:spPr bwMode="auto">
          <a:xfrm>
            <a:off x="4479931" y="1309688"/>
            <a:ext cx="590551" cy="1552575"/>
          </a:xfrm>
          <a:custGeom>
            <a:avLst/>
            <a:gdLst>
              <a:gd name="T0" fmla="*/ 2147483647 w 372"/>
              <a:gd name="T1" fmla="*/ 0 h 978"/>
              <a:gd name="T2" fmla="*/ 2147483647 w 372"/>
              <a:gd name="T3" fmla="*/ 2147483647 h 978"/>
              <a:gd name="T4" fmla="*/ 2147483647 w 372"/>
              <a:gd name="T5" fmla="*/ 2147483647 h 978"/>
              <a:gd name="T6" fmla="*/ 0 w 372"/>
              <a:gd name="T7" fmla="*/ 2147483647 h 978"/>
              <a:gd name="T8" fmla="*/ 0 60000 65536"/>
              <a:gd name="T9" fmla="*/ 0 60000 65536"/>
              <a:gd name="T10" fmla="*/ 0 60000 65536"/>
              <a:gd name="T11" fmla="*/ 0 60000 65536"/>
              <a:gd name="T12" fmla="*/ 0 w 372"/>
              <a:gd name="T13" fmla="*/ 0 h 978"/>
              <a:gd name="T14" fmla="*/ 372 w 372"/>
              <a:gd name="T15" fmla="*/ 978 h 978"/>
            </a:gdLst>
            <a:ahLst/>
            <a:cxnLst>
              <a:cxn ang="T8">
                <a:pos x="T0" y="T1"/>
              </a:cxn>
              <a:cxn ang="T9">
                <a:pos x="T2" y="T3"/>
              </a:cxn>
              <a:cxn ang="T10">
                <a:pos x="T4" y="T5"/>
              </a:cxn>
              <a:cxn ang="T11">
                <a:pos x="T6" y="T7"/>
              </a:cxn>
            </a:cxnLst>
            <a:rect l="T12" t="T13" r="T14" b="T15"/>
            <a:pathLst>
              <a:path w="372" h="978">
                <a:moveTo>
                  <a:pt x="372" y="0"/>
                </a:moveTo>
                <a:lnTo>
                  <a:pt x="182" y="174"/>
                </a:lnTo>
                <a:lnTo>
                  <a:pt x="106" y="322"/>
                </a:lnTo>
                <a:lnTo>
                  <a:pt x="6" y="646"/>
                </a:lnTo>
                <a:lnTo>
                  <a:pt x="0" y="978"/>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3" name="Line 61"/>
          <p:cNvSpPr>
            <a:spLocks noChangeShapeType="1"/>
          </p:cNvSpPr>
          <p:nvPr/>
        </p:nvSpPr>
        <p:spPr bwMode="auto">
          <a:xfrm>
            <a:off x="4481513" y="2862264"/>
            <a:ext cx="11112" cy="26035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4" name="Freeform 62"/>
          <p:cNvSpPr>
            <a:spLocks/>
          </p:cNvSpPr>
          <p:nvPr/>
        </p:nvSpPr>
        <p:spPr bwMode="auto">
          <a:xfrm>
            <a:off x="4489457" y="3122613"/>
            <a:ext cx="3175" cy="252412"/>
          </a:xfrm>
          <a:custGeom>
            <a:avLst/>
            <a:gdLst>
              <a:gd name="T0" fmla="*/ 2147483647 w 2"/>
              <a:gd name="T1" fmla="*/ 0 h 239"/>
              <a:gd name="T2" fmla="*/ 0 w 2"/>
              <a:gd name="T3" fmla="*/ 2147483647 h 239"/>
              <a:gd name="T4" fmla="*/ 0 w 2"/>
              <a:gd name="T5" fmla="*/ 2147483647 h 239"/>
              <a:gd name="T6" fmla="*/ 0 60000 65536"/>
              <a:gd name="T7" fmla="*/ 0 60000 65536"/>
              <a:gd name="T8" fmla="*/ 0 60000 65536"/>
              <a:gd name="T9" fmla="*/ 0 w 2"/>
              <a:gd name="T10" fmla="*/ 0 h 239"/>
              <a:gd name="T11" fmla="*/ 2 w 2"/>
              <a:gd name="T12" fmla="*/ 239 h 239"/>
            </a:gdLst>
            <a:ahLst/>
            <a:cxnLst>
              <a:cxn ang="T6">
                <a:pos x="T0" y="T1"/>
              </a:cxn>
              <a:cxn ang="T7">
                <a:pos x="T2" y="T3"/>
              </a:cxn>
              <a:cxn ang="T8">
                <a:pos x="T4" y="T5"/>
              </a:cxn>
            </a:cxnLst>
            <a:rect l="T9" t="T10" r="T11" b="T12"/>
            <a:pathLst>
              <a:path w="2" h="239">
                <a:moveTo>
                  <a:pt x="2" y="0"/>
                </a:moveTo>
                <a:lnTo>
                  <a:pt x="0" y="125"/>
                </a:lnTo>
                <a:lnTo>
                  <a:pt x="0" y="239"/>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5" name="Freeform 63"/>
          <p:cNvSpPr>
            <a:spLocks/>
          </p:cNvSpPr>
          <p:nvPr/>
        </p:nvSpPr>
        <p:spPr bwMode="auto">
          <a:xfrm>
            <a:off x="4492627" y="3375025"/>
            <a:ext cx="12700" cy="273050"/>
          </a:xfrm>
          <a:custGeom>
            <a:avLst/>
            <a:gdLst>
              <a:gd name="T0" fmla="*/ 0 w 6"/>
              <a:gd name="T1" fmla="*/ 0 h 257"/>
              <a:gd name="T2" fmla="*/ 2147483647 w 6"/>
              <a:gd name="T3" fmla="*/ 2147483647 h 257"/>
              <a:gd name="T4" fmla="*/ 0 w 6"/>
              <a:gd name="T5" fmla="*/ 2147483647 h 257"/>
              <a:gd name="T6" fmla="*/ 0 60000 65536"/>
              <a:gd name="T7" fmla="*/ 0 60000 65536"/>
              <a:gd name="T8" fmla="*/ 0 60000 65536"/>
              <a:gd name="T9" fmla="*/ 0 w 6"/>
              <a:gd name="T10" fmla="*/ 0 h 257"/>
              <a:gd name="T11" fmla="*/ 6 w 6"/>
              <a:gd name="T12" fmla="*/ 257 h 257"/>
            </a:gdLst>
            <a:ahLst/>
            <a:cxnLst>
              <a:cxn ang="T6">
                <a:pos x="T0" y="T1"/>
              </a:cxn>
              <a:cxn ang="T7">
                <a:pos x="T2" y="T3"/>
              </a:cxn>
              <a:cxn ang="T8">
                <a:pos x="T4" y="T5"/>
              </a:cxn>
            </a:cxnLst>
            <a:rect l="T9" t="T10" r="T11" b="T12"/>
            <a:pathLst>
              <a:path w="6" h="257">
                <a:moveTo>
                  <a:pt x="0" y="0"/>
                </a:moveTo>
                <a:lnTo>
                  <a:pt x="6" y="131"/>
                </a:lnTo>
                <a:lnTo>
                  <a:pt x="0" y="257"/>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6" name="Freeform 64"/>
          <p:cNvSpPr>
            <a:spLocks/>
          </p:cNvSpPr>
          <p:nvPr/>
        </p:nvSpPr>
        <p:spPr bwMode="auto">
          <a:xfrm>
            <a:off x="4492631" y="3648077"/>
            <a:ext cx="3175" cy="265113"/>
          </a:xfrm>
          <a:custGeom>
            <a:avLst/>
            <a:gdLst>
              <a:gd name="T0" fmla="*/ 0 w 1588"/>
              <a:gd name="T1" fmla="*/ 0 h 250"/>
              <a:gd name="T2" fmla="*/ 0 w 1588"/>
              <a:gd name="T3" fmla="*/ 2147483647 h 250"/>
              <a:gd name="T4" fmla="*/ 0 w 1588"/>
              <a:gd name="T5" fmla="*/ 2147483647 h 250"/>
              <a:gd name="T6" fmla="*/ 0 60000 65536"/>
              <a:gd name="T7" fmla="*/ 0 60000 65536"/>
              <a:gd name="T8" fmla="*/ 0 60000 65536"/>
              <a:gd name="T9" fmla="*/ 0 w 1588"/>
              <a:gd name="T10" fmla="*/ 0 h 250"/>
              <a:gd name="T11" fmla="*/ 1588 w 1588"/>
              <a:gd name="T12" fmla="*/ 250 h 250"/>
            </a:gdLst>
            <a:ahLst/>
            <a:cxnLst>
              <a:cxn ang="T6">
                <a:pos x="T0" y="T1"/>
              </a:cxn>
              <a:cxn ang="T7">
                <a:pos x="T2" y="T3"/>
              </a:cxn>
              <a:cxn ang="T8">
                <a:pos x="T4" y="T5"/>
              </a:cxn>
            </a:cxnLst>
            <a:rect l="T9" t="T10" r="T11" b="T12"/>
            <a:pathLst>
              <a:path w="1588" h="250">
                <a:moveTo>
                  <a:pt x="0" y="0"/>
                </a:moveTo>
                <a:lnTo>
                  <a:pt x="0" y="125"/>
                </a:lnTo>
                <a:lnTo>
                  <a:pt x="0" y="250"/>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877" name="Line 65"/>
          <p:cNvSpPr>
            <a:spLocks noChangeShapeType="1"/>
          </p:cNvSpPr>
          <p:nvPr/>
        </p:nvSpPr>
        <p:spPr bwMode="auto">
          <a:xfrm>
            <a:off x="4492627" y="3913188"/>
            <a:ext cx="12700" cy="26035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8" name="Freeform 66"/>
          <p:cNvSpPr>
            <a:spLocks/>
          </p:cNvSpPr>
          <p:nvPr/>
        </p:nvSpPr>
        <p:spPr bwMode="auto">
          <a:xfrm>
            <a:off x="4505332" y="4173538"/>
            <a:ext cx="11113" cy="265112"/>
          </a:xfrm>
          <a:custGeom>
            <a:avLst/>
            <a:gdLst>
              <a:gd name="T0" fmla="*/ 0 w 6"/>
              <a:gd name="T1" fmla="*/ 0 h 250"/>
              <a:gd name="T2" fmla="*/ 0 w 6"/>
              <a:gd name="T3" fmla="*/ 2147483647 h 250"/>
              <a:gd name="T4" fmla="*/ 2147483647 w 6"/>
              <a:gd name="T5" fmla="*/ 2147483647 h 250"/>
              <a:gd name="T6" fmla="*/ 0 60000 65536"/>
              <a:gd name="T7" fmla="*/ 0 60000 65536"/>
              <a:gd name="T8" fmla="*/ 0 60000 65536"/>
              <a:gd name="T9" fmla="*/ 0 w 6"/>
              <a:gd name="T10" fmla="*/ 0 h 250"/>
              <a:gd name="T11" fmla="*/ 6 w 6"/>
              <a:gd name="T12" fmla="*/ 250 h 250"/>
            </a:gdLst>
            <a:ahLst/>
            <a:cxnLst>
              <a:cxn ang="T6">
                <a:pos x="T0" y="T1"/>
              </a:cxn>
              <a:cxn ang="T7">
                <a:pos x="T2" y="T3"/>
              </a:cxn>
              <a:cxn ang="T8">
                <a:pos x="T4" y="T5"/>
              </a:cxn>
            </a:cxnLst>
            <a:rect l="T9" t="T10" r="T11" b="T12"/>
            <a:pathLst>
              <a:path w="6" h="250">
                <a:moveTo>
                  <a:pt x="0" y="0"/>
                </a:moveTo>
                <a:lnTo>
                  <a:pt x="0" y="125"/>
                </a:lnTo>
                <a:lnTo>
                  <a:pt x="6" y="250"/>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79" name="Freeform 67"/>
          <p:cNvSpPr>
            <a:spLocks/>
          </p:cNvSpPr>
          <p:nvPr/>
        </p:nvSpPr>
        <p:spPr bwMode="auto">
          <a:xfrm>
            <a:off x="4516437" y="4438655"/>
            <a:ext cx="55563" cy="258763"/>
          </a:xfrm>
          <a:custGeom>
            <a:avLst/>
            <a:gdLst>
              <a:gd name="T0" fmla="*/ 0 w 29"/>
              <a:gd name="T1" fmla="*/ 0 h 245"/>
              <a:gd name="T2" fmla="*/ 2147483647 w 29"/>
              <a:gd name="T3" fmla="*/ 2147483647 h 245"/>
              <a:gd name="T4" fmla="*/ 2147483647 w 29"/>
              <a:gd name="T5" fmla="*/ 2147483647 h 245"/>
              <a:gd name="T6" fmla="*/ 0 60000 65536"/>
              <a:gd name="T7" fmla="*/ 0 60000 65536"/>
              <a:gd name="T8" fmla="*/ 0 60000 65536"/>
              <a:gd name="T9" fmla="*/ 0 w 29"/>
              <a:gd name="T10" fmla="*/ 0 h 245"/>
              <a:gd name="T11" fmla="*/ 29 w 29"/>
              <a:gd name="T12" fmla="*/ 245 h 245"/>
            </a:gdLst>
            <a:ahLst/>
            <a:cxnLst>
              <a:cxn ang="T6">
                <a:pos x="T0" y="T1"/>
              </a:cxn>
              <a:cxn ang="T7">
                <a:pos x="T2" y="T3"/>
              </a:cxn>
              <a:cxn ang="T8">
                <a:pos x="T4" y="T5"/>
              </a:cxn>
            </a:cxnLst>
            <a:rect l="T9" t="T10" r="T11" b="T12"/>
            <a:pathLst>
              <a:path w="29" h="245">
                <a:moveTo>
                  <a:pt x="0" y="0"/>
                </a:moveTo>
                <a:lnTo>
                  <a:pt x="12" y="120"/>
                </a:lnTo>
                <a:lnTo>
                  <a:pt x="29" y="245"/>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0" name="Freeform 68"/>
          <p:cNvSpPr>
            <a:spLocks/>
          </p:cNvSpPr>
          <p:nvPr/>
        </p:nvSpPr>
        <p:spPr bwMode="auto">
          <a:xfrm>
            <a:off x="4572000" y="4697413"/>
            <a:ext cx="34925" cy="266700"/>
          </a:xfrm>
          <a:custGeom>
            <a:avLst/>
            <a:gdLst>
              <a:gd name="T0" fmla="*/ 0 w 18"/>
              <a:gd name="T1" fmla="*/ 0 h 250"/>
              <a:gd name="T2" fmla="*/ 2147483647 w 18"/>
              <a:gd name="T3" fmla="*/ 2147483647 h 250"/>
              <a:gd name="T4" fmla="*/ 2147483647 w 18"/>
              <a:gd name="T5" fmla="*/ 2147483647 h 250"/>
              <a:gd name="T6" fmla="*/ 2147483647 w 18"/>
              <a:gd name="T7" fmla="*/ 2147483647 h 250"/>
              <a:gd name="T8" fmla="*/ 2147483647 w 18"/>
              <a:gd name="T9" fmla="*/ 2147483647 h 250"/>
              <a:gd name="T10" fmla="*/ 0 60000 65536"/>
              <a:gd name="T11" fmla="*/ 0 60000 65536"/>
              <a:gd name="T12" fmla="*/ 0 60000 65536"/>
              <a:gd name="T13" fmla="*/ 0 60000 65536"/>
              <a:gd name="T14" fmla="*/ 0 60000 65536"/>
              <a:gd name="T15" fmla="*/ 0 w 18"/>
              <a:gd name="T16" fmla="*/ 0 h 250"/>
              <a:gd name="T17" fmla="*/ 18 w 18"/>
              <a:gd name="T18" fmla="*/ 250 h 250"/>
            </a:gdLst>
            <a:ahLst/>
            <a:cxnLst>
              <a:cxn ang="T10">
                <a:pos x="T0" y="T1"/>
              </a:cxn>
              <a:cxn ang="T11">
                <a:pos x="T2" y="T3"/>
              </a:cxn>
              <a:cxn ang="T12">
                <a:pos x="T4" y="T5"/>
              </a:cxn>
              <a:cxn ang="T13">
                <a:pos x="T6" y="T7"/>
              </a:cxn>
              <a:cxn ang="T14">
                <a:pos x="T8" y="T9"/>
              </a:cxn>
            </a:cxnLst>
            <a:rect l="T15" t="T16" r="T17" b="T18"/>
            <a:pathLst>
              <a:path w="18" h="250">
                <a:moveTo>
                  <a:pt x="0" y="0"/>
                </a:moveTo>
                <a:lnTo>
                  <a:pt x="6" y="62"/>
                </a:lnTo>
                <a:lnTo>
                  <a:pt x="12" y="130"/>
                </a:lnTo>
                <a:lnTo>
                  <a:pt x="18" y="193"/>
                </a:lnTo>
                <a:lnTo>
                  <a:pt x="18" y="250"/>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1" name="Freeform 69"/>
          <p:cNvSpPr>
            <a:spLocks/>
          </p:cNvSpPr>
          <p:nvPr/>
        </p:nvSpPr>
        <p:spPr bwMode="auto">
          <a:xfrm>
            <a:off x="4606927" y="4964115"/>
            <a:ext cx="1588" cy="252412"/>
          </a:xfrm>
          <a:custGeom>
            <a:avLst/>
            <a:gdLst>
              <a:gd name="T0" fmla="*/ 0 w 1"/>
              <a:gd name="T1" fmla="*/ 0 h 239"/>
              <a:gd name="T2" fmla="*/ 0 w 1"/>
              <a:gd name="T3" fmla="*/ 2147483647 h 239"/>
              <a:gd name="T4" fmla="*/ 0 w 1"/>
              <a:gd name="T5" fmla="*/ 2147483647 h 239"/>
              <a:gd name="T6" fmla="*/ 0 w 1"/>
              <a:gd name="T7" fmla="*/ 2147483647 h 239"/>
              <a:gd name="T8" fmla="*/ 2147483647 w 1"/>
              <a:gd name="T9" fmla="*/ 2147483647 h 239"/>
              <a:gd name="T10" fmla="*/ 0 60000 65536"/>
              <a:gd name="T11" fmla="*/ 0 60000 65536"/>
              <a:gd name="T12" fmla="*/ 0 60000 65536"/>
              <a:gd name="T13" fmla="*/ 0 60000 65536"/>
              <a:gd name="T14" fmla="*/ 0 60000 65536"/>
              <a:gd name="T15" fmla="*/ 0 w 1"/>
              <a:gd name="T16" fmla="*/ 0 h 239"/>
              <a:gd name="T17" fmla="*/ 1 w 1"/>
              <a:gd name="T18" fmla="*/ 239 h 239"/>
            </a:gdLst>
            <a:ahLst/>
            <a:cxnLst>
              <a:cxn ang="T10">
                <a:pos x="T0" y="T1"/>
              </a:cxn>
              <a:cxn ang="T11">
                <a:pos x="T2" y="T3"/>
              </a:cxn>
              <a:cxn ang="T12">
                <a:pos x="T4" y="T5"/>
              </a:cxn>
              <a:cxn ang="T13">
                <a:pos x="T6" y="T7"/>
              </a:cxn>
              <a:cxn ang="T14">
                <a:pos x="T8" y="T9"/>
              </a:cxn>
            </a:cxnLst>
            <a:rect l="T15" t="T16" r="T17" b="T18"/>
            <a:pathLst>
              <a:path w="1" h="239">
                <a:moveTo>
                  <a:pt x="0" y="0"/>
                </a:moveTo>
                <a:lnTo>
                  <a:pt x="0" y="47"/>
                </a:lnTo>
                <a:lnTo>
                  <a:pt x="0" y="89"/>
                </a:lnTo>
                <a:lnTo>
                  <a:pt x="0" y="130"/>
                </a:lnTo>
                <a:lnTo>
                  <a:pt x="1" y="239"/>
                </a:lnTo>
              </a:path>
            </a:pathLst>
          </a:custGeom>
          <a:noFill/>
          <a:ln w="9525">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2" name="Freeform 70"/>
          <p:cNvSpPr>
            <a:spLocks/>
          </p:cNvSpPr>
          <p:nvPr/>
        </p:nvSpPr>
        <p:spPr bwMode="auto">
          <a:xfrm>
            <a:off x="4870450" y="1316038"/>
            <a:ext cx="241300" cy="3903662"/>
          </a:xfrm>
          <a:custGeom>
            <a:avLst/>
            <a:gdLst>
              <a:gd name="T0" fmla="*/ 2147483647 w 152"/>
              <a:gd name="T1" fmla="*/ 0 h 2459"/>
              <a:gd name="T2" fmla="*/ 2147483647 w 152"/>
              <a:gd name="T3" fmla="*/ 2147483647 h 2459"/>
              <a:gd name="T4" fmla="*/ 2147483647 w 152"/>
              <a:gd name="T5" fmla="*/ 2147483647 h 2459"/>
              <a:gd name="T6" fmla="*/ 2147483647 w 152"/>
              <a:gd name="T7" fmla="*/ 2147483647 h 2459"/>
              <a:gd name="T8" fmla="*/ 2147483647 w 152"/>
              <a:gd name="T9" fmla="*/ 2147483647 h 2459"/>
              <a:gd name="T10" fmla="*/ 2147483647 w 152"/>
              <a:gd name="T11" fmla="*/ 2147483647 h 2459"/>
              <a:gd name="T12" fmla="*/ 2147483647 w 152"/>
              <a:gd name="T13" fmla="*/ 2147483647 h 2459"/>
              <a:gd name="T14" fmla="*/ 2147483647 w 152"/>
              <a:gd name="T15" fmla="*/ 2147483647 h 2459"/>
              <a:gd name="T16" fmla="*/ 2147483647 w 152"/>
              <a:gd name="T17" fmla="*/ 2147483647 h 2459"/>
              <a:gd name="T18" fmla="*/ 2147483647 w 152"/>
              <a:gd name="T19" fmla="*/ 2147483647 h 2459"/>
              <a:gd name="T20" fmla="*/ 2147483647 w 152"/>
              <a:gd name="T21" fmla="*/ 2147483647 h 2459"/>
              <a:gd name="T22" fmla="*/ 2147483647 w 152"/>
              <a:gd name="T23" fmla="*/ 2147483647 h 2459"/>
              <a:gd name="T24" fmla="*/ 2147483647 w 152"/>
              <a:gd name="T25" fmla="*/ 2147483647 h 2459"/>
              <a:gd name="T26" fmla="*/ 2147483647 w 152"/>
              <a:gd name="T27" fmla="*/ 2147483647 h 245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52"/>
              <a:gd name="T43" fmla="*/ 0 h 2459"/>
              <a:gd name="T44" fmla="*/ 152 w 152"/>
              <a:gd name="T45" fmla="*/ 2462 h 245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52" h="2459">
                <a:moveTo>
                  <a:pt x="152" y="0"/>
                </a:moveTo>
                <a:lnTo>
                  <a:pt x="58" y="150"/>
                </a:lnTo>
                <a:lnTo>
                  <a:pt x="16" y="320"/>
                </a:lnTo>
                <a:lnTo>
                  <a:pt x="0" y="468"/>
                </a:lnTo>
                <a:lnTo>
                  <a:pt x="4" y="646"/>
                </a:lnTo>
                <a:cubicBezTo>
                  <a:pt x="5" y="702"/>
                  <a:pt x="5" y="750"/>
                  <a:pt x="8" y="805"/>
                </a:cubicBezTo>
                <a:cubicBezTo>
                  <a:pt x="11" y="860"/>
                  <a:pt x="19" y="920"/>
                  <a:pt x="20" y="975"/>
                </a:cubicBezTo>
                <a:cubicBezTo>
                  <a:pt x="21" y="1030"/>
                  <a:pt x="17" y="1082"/>
                  <a:pt x="17" y="1137"/>
                </a:cubicBezTo>
                <a:cubicBezTo>
                  <a:pt x="17" y="1191"/>
                  <a:pt x="21" y="1248"/>
                  <a:pt x="22" y="1303"/>
                </a:cubicBezTo>
                <a:cubicBezTo>
                  <a:pt x="23" y="1358"/>
                  <a:pt x="22" y="1441"/>
                  <a:pt x="22" y="1469"/>
                </a:cubicBezTo>
                <a:cubicBezTo>
                  <a:pt x="22" y="1497"/>
                  <a:pt x="23" y="1443"/>
                  <a:pt x="25" y="1471"/>
                </a:cubicBezTo>
                <a:cubicBezTo>
                  <a:pt x="26" y="1498"/>
                  <a:pt x="28" y="1578"/>
                  <a:pt x="29" y="1633"/>
                </a:cubicBezTo>
                <a:cubicBezTo>
                  <a:pt x="31" y="1688"/>
                  <a:pt x="31" y="1742"/>
                  <a:pt x="34" y="1798"/>
                </a:cubicBezTo>
                <a:cubicBezTo>
                  <a:pt x="38" y="1853"/>
                  <a:pt x="45" y="1909"/>
                  <a:pt x="51" y="1965"/>
                </a:cubicBezTo>
                <a:cubicBezTo>
                  <a:pt x="57" y="2020"/>
                  <a:pt x="60" y="2077"/>
                  <a:pt x="71" y="2132"/>
                </a:cubicBezTo>
                <a:cubicBezTo>
                  <a:pt x="82" y="2187"/>
                  <a:pt x="112" y="2243"/>
                  <a:pt x="120" y="2297"/>
                </a:cubicBezTo>
                <a:cubicBezTo>
                  <a:pt x="128" y="2351"/>
                  <a:pt x="122" y="2425"/>
                  <a:pt x="122" y="2459"/>
                </a:cubicBezTo>
              </a:path>
            </a:pathLst>
          </a:custGeom>
          <a:noFill/>
          <a:ln w="9525">
            <a:solidFill>
              <a:srgbClr val="FF00FF"/>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3" name="Freeform 103"/>
          <p:cNvSpPr>
            <a:spLocks/>
          </p:cNvSpPr>
          <p:nvPr/>
        </p:nvSpPr>
        <p:spPr bwMode="auto">
          <a:xfrm>
            <a:off x="5226051" y="1312865"/>
            <a:ext cx="1003300" cy="3900487"/>
          </a:xfrm>
          <a:custGeom>
            <a:avLst/>
            <a:gdLst>
              <a:gd name="T0" fmla="*/ 0 w 632"/>
              <a:gd name="T1" fmla="*/ 0 h 2457"/>
              <a:gd name="T2" fmla="*/ 2147483647 w 632"/>
              <a:gd name="T3" fmla="*/ 2147483647 h 2457"/>
              <a:gd name="T4" fmla="*/ 2147483647 w 632"/>
              <a:gd name="T5" fmla="*/ 2147483647 h 2457"/>
              <a:gd name="T6" fmla="*/ 2147483647 w 632"/>
              <a:gd name="T7" fmla="*/ 2147483647 h 2457"/>
              <a:gd name="T8" fmla="*/ 2147483647 w 632"/>
              <a:gd name="T9" fmla="*/ 2147483647 h 2457"/>
              <a:gd name="T10" fmla="*/ 2147483647 w 632"/>
              <a:gd name="T11" fmla="*/ 2147483647 h 2457"/>
              <a:gd name="T12" fmla="*/ 2147483647 w 632"/>
              <a:gd name="T13" fmla="*/ 2147483647 h 2457"/>
              <a:gd name="T14" fmla="*/ 2147483647 w 632"/>
              <a:gd name="T15" fmla="*/ 2147483647 h 2457"/>
              <a:gd name="T16" fmla="*/ 2147483647 w 632"/>
              <a:gd name="T17" fmla="*/ 2147483647 h 2457"/>
              <a:gd name="T18" fmla="*/ 2147483647 w 632"/>
              <a:gd name="T19" fmla="*/ 2147483647 h 2457"/>
              <a:gd name="T20" fmla="*/ 2147483647 w 632"/>
              <a:gd name="T21" fmla="*/ 2147483647 h 2457"/>
              <a:gd name="T22" fmla="*/ 2147483647 w 632"/>
              <a:gd name="T23" fmla="*/ 2147483647 h 2457"/>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632"/>
              <a:gd name="T37" fmla="*/ 0 h 2457"/>
              <a:gd name="T38" fmla="*/ 632 w 632"/>
              <a:gd name="T39" fmla="*/ 2457 h 2457"/>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632" h="2457">
                <a:moveTo>
                  <a:pt x="56" y="0"/>
                </a:moveTo>
                <a:lnTo>
                  <a:pt x="10" y="160"/>
                </a:lnTo>
                <a:lnTo>
                  <a:pt x="0" y="325"/>
                </a:lnTo>
                <a:lnTo>
                  <a:pt x="44" y="474"/>
                </a:lnTo>
                <a:lnTo>
                  <a:pt x="134" y="644"/>
                </a:lnTo>
                <a:lnTo>
                  <a:pt x="526" y="977"/>
                </a:lnTo>
                <a:cubicBezTo>
                  <a:pt x="606" y="1059"/>
                  <a:pt x="600" y="1080"/>
                  <a:pt x="617" y="1135"/>
                </a:cubicBezTo>
                <a:lnTo>
                  <a:pt x="628" y="1304"/>
                </a:lnTo>
                <a:lnTo>
                  <a:pt x="632" y="1470"/>
                </a:lnTo>
                <a:lnTo>
                  <a:pt x="632" y="1633"/>
                </a:lnTo>
                <a:cubicBezTo>
                  <a:pt x="628" y="1688"/>
                  <a:pt x="621" y="1749"/>
                  <a:pt x="613" y="1805"/>
                </a:cubicBezTo>
                <a:cubicBezTo>
                  <a:pt x="604" y="1860"/>
                  <a:pt x="625" y="1914"/>
                  <a:pt x="580" y="1967"/>
                </a:cubicBezTo>
                <a:lnTo>
                  <a:pt x="340" y="2122"/>
                </a:lnTo>
                <a:lnTo>
                  <a:pt x="140" y="2298"/>
                </a:lnTo>
                <a:lnTo>
                  <a:pt x="84" y="2457"/>
                </a:lnTo>
              </a:path>
            </a:pathLst>
          </a:custGeom>
          <a:noFill/>
          <a:ln w="9525">
            <a:solidFill>
              <a:srgbClr val="8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4" name="Freeform 114"/>
          <p:cNvSpPr>
            <a:spLocks/>
          </p:cNvSpPr>
          <p:nvPr/>
        </p:nvSpPr>
        <p:spPr bwMode="auto">
          <a:xfrm>
            <a:off x="5295903" y="1316038"/>
            <a:ext cx="1765300" cy="3903662"/>
          </a:xfrm>
          <a:custGeom>
            <a:avLst/>
            <a:gdLst>
              <a:gd name="T0" fmla="*/ 0 w 1112"/>
              <a:gd name="T1" fmla="*/ 0 h 2459"/>
              <a:gd name="T2" fmla="*/ 2147483647 w 1112"/>
              <a:gd name="T3" fmla="*/ 2147483647 h 2459"/>
              <a:gd name="T4" fmla="*/ 2147483647 w 1112"/>
              <a:gd name="T5" fmla="*/ 2147483647 h 2459"/>
              <a:gd name="T6" fmla="*/ 2147483647 w 1112"/>
              <a:gd name="T7" fmla="*/ 2147483647 h 2459"/>
              <a:gd name="T8" fmla="*/ 2147483647 w 1112"/>
              <a:gd name="T9" fmla="*/ 2147483647 h 2459"/>
              <a:gd name="T10" fmla="*/ 2147483647 w 1112"/>
              <a:gd name="T11" fmla="*/ 2147483647 h 2459"/>
              <a:gd name="T12" fmla="*/ 2147483647 w 1112"/>
              <a:gd name="T13" fmla="*/ 2147483647 h 2459"/>
              <a:gd name="T14" fmla="*/ 2147483647 w 1112"/>
              <a:gd name="T15" fmla="*/ 2147483647 h 2459"/>
              <a:gd name="T16" fmla="*/ 2147483647 w 1112"/>
              <a:gd name="T17" fmla="*/ 2147483647 h 2459"/>
              <a:gd name="T18" fmla="*/ 2147483647 w 1112"/>
              <a:gd name="T19" fmla="*/ 2147483647 h 2459"/>
              <a:gd name="T20" fmla="*/ 2147483647 w 1112"/>
              <a:gd name="T21" fmla="*/ 2147483647 h 2459"/>
              <a:gd name="T22" fmla="*/ 2147483647 w 1112"/>
              <a:gd name="T23" fmla="*/ 2147483647 h 2459"/>
              <a:gd name="T24" fmla="*/ 2147483647 w 1112"/>
              <a:gd name="T25" fmla="*/ 2147483647 h 245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112"/>
              <a:gd name="T40" fmla="*/ 0 h 2459"/>
              <a:gd name="T41" fmla="*/ 1112 w 1112"/>
              <a:gd name="T42" fmla="*/ 2459 h 245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112" h="2459">
                <a:moveTo>
                  <a:pt x="36" y="0"/>
                </a:moveTo>
                <a:lnTo>
                  <a:pt x="8" y="160"/>
                </a:lnTo>
                <a:lnTo>
                  <a:pt x="0" y="316"/>
                </a:lnTo>
                <a:lnTo>
                  <a:pt x="44" y="475"/>
                </a:lnTo>
                <a:lnTo>
                  <a:pt x="265" y="645"/>
                </a:lnTo>
                <a:lnTo>
                  <a:pt x="574" y="806"/>
                </a:lnTo>
                <a:cubicBezTo>
                  <a:pt x="688" y="861"/>
                  <a:pt x="866" y="921"/>
                  <a:pt x="948" y="978"/>
                </a:cubicBezTo>
                <a:lnTo>
                  <a:pt x="1062" y="1138"/>
                </a:lnTo>
                <a:lnTo>
                  <a:pt x="1099" y="1304"/>
                </a:lnTo>
                <a:lnTo>
                  <a:pt x="1110" y="1466"/>
                </a:lnTo>
                <a:lnTo>
                  <a:pt x="1112" y="1635"/>
                </a:lnTo>
                <a:lnTo>
                  <a:pt x="1088" y="1797"/>
                </a:lnTo>
                <a:lnTo>
                  <a:pt x="970" y="1968"/>
                </a:lnTo>
                <a:cubicBezTo>
                  <a:pt x="904" y="2023"/>
                  <a:pt x="835" y="2073"/>
                  <a:pt x="698" y="2129"/>
                </a:cubicBezTo>
                <a:cubicBezTo>
                  <a:pt x="561" y="2184"/>
                  <a:pt x="254" y="2246"/>
                  <a:pt x="148" y="2302"/>
                </a:cubicBezTo>
                <a:lnTo>
                  <a:pt x="62" y="2459"/>
                </a:lnTo>
              </a:path>
            </a:pathLst>
          </a:custGeom>
          <a:noFill/>
          <a:ln w="9525">
            <a:solidFill>
              <a:srgbClr val="8000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5" name="Freeform 136"/>
          <p:cNvSpPr>
            <a:spLocks/>
          </p:cNvSpPr>
          <p:nvPr/>
        </p:nvSpPr>
        <p:spPr bwMode="auto">
          <a:xfrm>
            <a:off x="4468819" y="2316168"/>
            <a:ext cx="68263" cy="33337"/>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5"/>
                </a:lnTo>
                <a:lnTo>
                  <a:pt x="17" y="31"/>
                </a:lnTo>
                <a:lnTo>
                  <a:pt x="0" y="15"/>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6" name="Freeform 137"/>
          <p:cNvSpPr>
            <a:spLocks/>
          </p:cNvSpPr>
          <p:nvPr/>
        </p:nvSpPr>
        <p:spPr bwMode="auto">
          <a:xfrm>
            <a:off x="4459289" y="2581276"/>
            <a:ext cx="69851" cy="33338"/>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5"/>
                </a:lnTo>
                <a:lnTo>
                  <a:pt x="18" y="31"/>
                </a:lnTo>
                <a:lnTo>
                  <a:pt x="0" y="15"/>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7" name="Freeform 138"/>
          <p:cNvSpPr>
            <a:spLocks/>
          </p:cNvSpPr>
          <p:nvPr/>
        </p:nvSpPr>
        <p:spPr bwMode="auto">
          <a:xfrm>
            <a:off x="4459289" y="2846388"/>
            <a:ext cx="69851" cy="31750"/>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5"/>
                </a:lnTo>
                <a:lnTo>
                  <a:pt x="18" y="31"/>
                </a:lnTo>
                <a:lnTo>
                  <a:pt x="0" y="15"/>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8" name="Freeform 139"/>
          <p:cNvSpPr>
            <a:spLocks/>
          </p:cNvSpPr>
          <p:nvPr/>
        </p:nvSpPr>
        <p:spPr bwMode="auto">
          <a:xfrm>
            <a:off x="4457701" y="3105155"/>
            <a:ext cx="69851" cy="34925"/>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5"/>
                </a:lnTo>
                <a:lnTo>
                  <a:pt x="18" y="31"/>
                </a:lnTo>
                <a:lnTo>
                  <a:pt x="0" y="15"/>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89" name="Freeform 140"/>
          <p:cNvSpPr>
            <a:spLocks/>
          </p:cNvSpPr>
          <p:nvPr/>
        </p:nvSpPr>
        <p:spPr bwMode="auto">
          <a:xfrm>
            <a:off x="4457707" y="3357568"/>
            <a:ext cx="68263" cy="33337"/>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8" y="0"/>
                </a:moveTo>
                <a:lnTo>
                  <a:pt x="35" y="16"/>
                </a:lnTo>
                <a:lnTo>
                  <a:pt x="18" y="31"/>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0" name="Freeform 141"/>
          <p:cNvSpPr>
            <a:spLocks/>
          </p:cNvSpPr>
          <p:nvPr/>
        </p:nvSpPr>
        <p:spPr bwMode="auto">
          <a:xfrm>
            <a:off x="4457701" y="3630618"/>
            <a:ext cx="69851" cy="33337"/>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6"/>
                </a:lnTo>
                <a:lnTo>
                  <a:pt x="18" y="31"/>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892" name="Freeform 143"/>
          <p:cNvSpPr>
            <a:spLocks/>
          </p:cNvSpPr>
          <p:nvPr/>
        </p:nvSpPr>
        <p:spPr bwMode="auto">
          <a:xfrm>
            <a:off x="4470401" y="4154493"/>
            <a:ext cx="69851" cy="34925"/>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6"/>
                </a:lnTo>
                <a:lnTo>
                  <a:pt x="18" y="31"/>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3" name="Freeform 144"/>
          <p:cNvSpPr>
            <a:spLocks/>
          </p:cNvSpPr>
          <p:nvPr/>
        </p:nvSpPr>
        <p:spPr bwMode="auto">
          <a:xfrm>
            <a:off x="4481519" y="4421193"/>
            <a:ext cx="68263" cy="33337"/>
          </a:xfrm>
          <a:custGeom>
            <a:avLst/>
            <a:gdLst>
              <a:gd name="T0" fmla="*/ 2147483647 w 35"/>
              <a:gd name="T1" fmla="*/ 0 h 32"/>
              <a:gd name="T2" fmla="*/ 2147483647 w 35"/>
              <a:gd name="T3" fmla="*/ 2147483647 h 32"/>
              <a:gd name="T4" fmla="*/ 2147483647 w 35"/>
              <a:gd name="T5" fmla="*/ 2147483647 h 32"/>
              <a:gd name="T6" fmla="*/ 0 w 35"/>
              <a:gd name="T7" fmla="*/ 2147483647 h 32"/>
              <a:gd name="T8" fmla="*/ 2147483647 w 35"/>
              <a:gd name="T9" fmla="*/ 0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18" y="0"/>
                </a:moveTo>
                <a:lnTo>
                  <a:pt x="35" y="16"/>
                </a:lnTo>
                <a:lnTo>
                  <a:pt x="18" y="32"/>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4" name="Freeform 145"/>
          <p:cNvSpPr>
            <a:spLocks/>
          </p:cNvSpPr>
          <p:nvPr/>
        </p:nvSpPr>
        <p:spPr bwMode="auto">
          <a:xfrm>
            <a:off x="4540253" y="4679950"/>
            <a:ext cx="66675" cy="33338"/>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6"/>
                </a:lnTo>
                <a:lnTo>
                  <a:pt x="17" y="31"/>
                </a:lnTo>
                <a:lnTo>
                  <a:pt x="0" y="16"/>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5" name="Freeform 146"/>
          <p:cNvSpPr>
            <a:spLocks/>
          </p:cNvSpPr>
          <p:nvPr/>
        </p:nvSpPr>
        <p:spPr bwMode="auto">
          <a:xfrm>
            <a:off x="4572007" y="4946650"/>
            <a:ext cx="68263" cy="33338"/>
          </a:xfrm>
          <a:custGeom>
            <a:avLst/>
            <a:gdLst>
              <a:gd name="T0" fmla="*/ 2147483647 w 35"/>
              <a:gd name="T1" fmla="*/ 0 h 32"/>
              <a:gd name="T2" fmla="*/ 2147483647 w 35"/>
              <a:gd name="T3" fmla="*/ 2147483647 h 32"/>
              <a:gd name="T4" fmla="*/ 2147483647 w 35"/>
              <a:gd name="T5" fmla="*/ 2147483647 h 32"/>
              <a:gd name="T6" fmla="*/ 0 w 35"/>
              <a:gd name="T7" fmla="*/ 2147483647 h 32"/>
              <a:gd name="T8" fmla="*/ 2147483647 w 35"/>
              <a:gd name="T9" fmla="*/ 0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18" y="0"/>
                </a:moveTo>
                <a:lnTo>
                  <a:pt x="35" y="16"/>
                </a:lnTo>
                <a:lnTo>
                  <a:pt x="18" y="32"/>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6" name="Freeform 147"/>
          <p:cNvSpPr>
            <a:spLocks/>
          </p:cNvSpPr>
          <p:nvPr/>
        </p:nvSpPr>
        <p:spPr bwMode="auto">
          <a:xfrm>
            <a:off x="4573594" y="5202243"/>
            <a:ext cx="68263" cy="33337"/>
          </a:xfrm>
          <a:custGeom>
            <a:avLst/>
            <a:gdLst>
              <a:gd name="T0" fmla="*/ 2147483647 w 35"/>
              <a:gd name="T1" fmla="*/ 0 h 32"/>
              <a:gd name="T2" fmla="*/ 2147483647 w 35"/>
              <a:gd name="T3" fmla="*/ 2147483647 h 32"/>
              <a:gd name="T4" fmla="*/ 2147483647 w 35"/>
              <a:gd name="T5" fmla="*/ 2147483647 h 32"/>
              <a:gd name="T6" fmla="*/ 0 w 35"/>
              <a:gd name="T7" fmla="*/ 2147483647 h 32"/>
              <a:gd name="T8" fmla="*/ 2147483647 w 35"/>
              <a:gd name="T9" fmla="*/ 0 h 32"/>
              <a:gd name="T10" fmla="*/ 0 60000 65536"/>
              <a:gd name="T11" fmla="*/ 0 60000 65536"/>
              <a:gd name="T12" fmla="*/ 0 60000 65536"/>
              <a:gd name="T13" fmla="*/ 0 60000 65536"/>
              <a:gd name="T14" fmla="*/ 0 60000 65536"/>
              <a:gd name="T15" fmla="*/ 0 w 35"/>
              <a:gd name="T16" fmla="*/ 0 h 32"/>
              <a:gd name="T17" fmla="*/ 35 w 35"/>
              <a:gd name="T18" fmla="*/ 32 h 32"/>
            </a:gdLst>
            <a:ahLst/>
            <a:cxnLst>
              <a:cxn ang="T10">
                <a:pos x="T0" y="T1"/>
              </a:cxn>
              <a:cxn ang="T11">
                <a:pos x="T2" y="T3"/>
              </a:cxn>
              <a:cxn ang="T12">
                <a:pos x="T4" y="T5"/>
              </a:cxn>
              <a:cxn ang="T13">
                <a:pos x="T6" y="T7"/>
              </a:cxn>
              <a:cxn ang="T14">
                <a:pos x="T8" y="T9"/>
              </a:cxn>
            </a:cxnLst>
            <a:rect l="T15" t="T16" r="T17" b="T18"/>
            <a:pathLst>
              <a:path w="35" h="32">
                <a:moveTo>
                  <a:pt x="18" y="0"/>
                </a:moveTo>
                <a:lnTo>
                  <a:pt x="35" y="16"/>
                </a:lnTo>
                <a:lnTo>
                  <a:pt x="18" y="32"/>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897" name="Rectangle 148"/>
          <p:cNvSpPr>
            <a:spLocks noChangeArrowheads="1"/>
          </p:cNvSpPr>
          <p:nvPr/>
        </p:nvSpPr>
        <p:spPr bwMode="auto">
          <a:xfrm>
            <a:off x="4837120" y="2324100"/>
            <a:ext cx="58737" cy="26988"/>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898" name="Rectangle 149"/>
          <p:cNvSpPr>
            <a:spLocks noChangeArrowheads="1"/>
          </p:cNvSpPr>
          <p:nvPr/>
        </p:nvSpPr>
        <p:spPr bwMode="auto">
          <a:xfrm>
            <a:off x="4848225" y="2586038"/>
            <a:ext cx="55563"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899" name="Rectangle 150"/>
          <p:cNvSpPr>
            <a:spLocks noChangeArrowheads="1"/>
          </p:cNvSpPr>
          <p:nvPr/>
        </p:nvSpPr>
        <p:spPr bwMode="auto">
          <a:xfrm>
            <a:off x="4868865" y="2846393"/>
            <a:ext cx="55563" cy="26987"/>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0" name="Rectangle 151"/>
          <p:cNvSpPr>
            <a:spLocks noChangeArrowheads="1"/>
          </p:cNvSpPr>
          <p:nvPr/>
        </p:nvSpPr>
        <p:spPr bwMode="auto">
          <a:xfrm>
            <a:off x="4864106" y="3105152"/>
            <a:ext cx="57151"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1" name="Rectangle 152"/>
          <p:cNvSpPr>
            <a:spLocks noChangeArrowheads="1"/>
          </p:cNvSpPr>
          <p:nvPr/>
        </p:nvSpPr>
        <p:spPr bwMode="auto">
          <a:xfrm>
            <a:off x="4875219" y="3370265"/>
            <a:ext cx="57151"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2" name="Rectangle 153"/>
          <p:cNvSpPr>
            <a:spLocks noChangeArrowheads="1"/>
          </p:cNvSpPr>
          <p:nvPr/>
        </p:nvSpPr>
        <p:spPr bwMode="auto">
          <a:xfrm>
            <a:off x="4878394" y="3630618"/>
            <a:ext cx="57151" cy="26987"/>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04" name="Rectangle 155"/>
          <p:cNvSpPr>
            <a:spLocks noChangeArrowheads="1"/>
          </p:cNvSpPr>
          <p:nvPr/>
        </p:nvSpPr>
        <p:spPr bwMode="auto">
          <a:xfrm>
            <a:off x="4902201" y="4154489"/>
            <a:ext cx="55563"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5" name="Rectangle 156"/>
          <p:cNvSpPr>
            <a:spLocks noChangeArrowheads="1"/>
          </p:cNvSpPr>
          <p:nvPr/>
        </p:nvSpPr>
        <p:spPr bwMode="auto">
          <a:xfrm>
            <a:off x="4922845" y="4421193"/>
            <a:ext cx="58737" cy="26987"/>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6" name="Rectangle 157"/>
          <p:cNvSpPr>
            <a:spLocks noChangeArrowheads="1"/>
          </p:cNvSpPr>
          <p:nvPr/>
        </p:nvSpPr>
        <p:spPr bwMode="auto">
          <a:xfrm>
            <a:off x="4954589" y="4679951"/>
            <a:ext cx="55563"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7" name="Rectangle 158"/>
          <p:cNvSpPr>
            <a:spLocks noChangeArrowheads="1"/>
          </p:cNvSpPr>
          <p:nvPr/>
        </p:nvSpPr>
        <p:spPr bwMode="auto">
          <a:xfrm>
            <a:off x="5041901" y="4946650"/>
            <a:ext cx="55563" cy="26988"/>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8" name="Rectangle 159"/>
          <p:cNvSpPr>
            <a:spLocks noChangeArrowheads="1"/>
          </p:cNvSpPr>
          <p:nvPr/>
        </p:nvSpPr>
        <p:spPr bwMode="auto">
          <a:xfrm>
            <a:off x="5038725" y="5208593"/>
            <a:ext cx="55563" cy="26987"/>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09" name="Freeform 160"/>
          <p:cNvSpPr>
            <a:spLocks/>
          </p:cNvSpPr>
          <p:nvPr/>
        </p:nvSpPr>
        <p:spPr bwMode="auto">
          <a:xfrm>
            <a:off x="5097465" y="2324101"/>
            <a:ext cx="66675" cy="33338"/>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2"/>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0" name="Freeform 161"/>
          <p:cNvSpPr>
            <a:spLocks/>
          </p:cNvSpPr>
          <p:nvPr/>
        </p:nvSpPr>
        <p:spPr bwMode="auto">
          <a:xfrm>
            <a:off x="5181607" y="2581276"/>
            <a:ext cx="68263" cy="33338"/>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7" y="0"/>
                </a:moveTo>
                <a:lnTo>
                  <a:pt x="35" y="31"/>
                </a:lnTo>
                <a:lnTo>
                  <a:pt x="0" y="31"/>
                </a:lnTo>
                <a:lnTo>
                  <a:pt x="17"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1" name="Freeform 162"/>
          <p:cNvSpPr>
            <a:spLocks/>
          </p:cNvSpPr>
          <p:nvPr/>
        </p:nvSpPr>
        <p:spPr bwMode="auto">
          <a:xfrm>
            <a:off x="5245101" y="2846388"/>
            <a:ext cx="69851" cy="31750"/>
          </a:xfrm>
          <a:custGeom>
            <a:avLst/>
            <a:gdLst>
              <a:gd name="T0" fmla="*/ 2147483647 w 36"/>
              <a:gd name="T1" fmla="*/ 0 h 31"/>
              <a:gd name="T2" fmla="*/ 2147483647 w 36"/>
              <a:gd name="T3" fmla="*/ 2147483647 h 31"/>
              <a:gd name="T4" fmla="*/ 0 w 36"/>
              <a:gd name="T5" fmla="*/ 2147483647 h 31"/>
              <a:gd name="T6" fmla="*/ 2147483647 w 36"/>
              <a:gd name="T7" fmla="*/ 0 h 31"/>
              <a:gd name="T8" fmla="*/ 0 60000 65536"/>
              <a:gd name="T9" fmla="*/ 0 60000 65536"/>
              <a:gd name="T10" fmla="*/ 0 60000 65536"/>
              <a:gd name="T11" fmla="*/ 0 60000 65536"/>
              <a:gd name="T12" fmla="*/ 0 w 36"/>
              <a:gd name="T13" fmla="*/ 0 h 31"/>
              <a:gd name="T14" fmla="*/ 36 w 36"/>
              <a:gd name="T15" fmla="*/ 31 h 31"/>
            </a:gdLst>
            <a:ahLst/>
            <a:cxnLst>
              <a:cxn ang="T8">
                <a:pos x="T0" y="T1"/>
              </a:cxn>
              <a:cxn ang="T9">
                <a:pos x="T2" y="T3"/>
              </a:cxn>
              <a:cxn ang="T10">
                <a:pos x="T4" y="T5"/>
              </a:cxn>
              <a:cxn ang="T11">
                <a:pos x="T6" y="T7"/>
              </a:cxn>
            </a:cxnLst>
            <a:rect l="T12" t="T13" r="T14" b="T15"/>
            <a:pathLst>
              <a:path w="36" h="31">
                <a:moveTo>
                  <a:pt x="18" y="0"/>
                </a:moveTo>
                <a:lnTo>
                  <a:pt x="36"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2" name="Freeform 163"/>
          <p:cNvSpPr>
            <a:spLocks/>
          </p:cNvSpPr>
          <p:nvPr/>
        </p:nvSpPr>
        <p:spPr bwMode="auto">
          <a:xfrm>
            <a:off x="5297489" y="3105155"/>
            <a:ext cx="69851" cy="34925"/>
          </a:xfrm>
          <a:custGeom>
            <a:avLst/>
            <a:gdLst>
              <a:gd name="T0" fmla="*/ 2147483647 w 36"/>
              <a:gd name="T1" fmla="*/ 0 h 31"/>
              <a:gd name="T2" fmla="*/ 2147483647 w 36"/>
              <a:gd name="T3" fmla="*/ 2147483647 h 31"/>
              <a:gd name="T4" fmla="*/ 0 w 36"/>
              <a:gd name="T5" fmla="*/ 2147483647 h 31"/>
              <a:gd name="T6" fmla="*/ 2147483647 w 36"/>
              <a:gd name="T7" fmla="*/ 0 h 31"/>
              <a:gd name="T8" fmla="*/ 0 60000 65536"/>
              <a:gd name="T9" fmla="*/ 0 60000 65536"/>
              <a:gd name="T10" fmla="*/ 0 60000 65536"/>
              <a:gd name="T11" fmla="*/ 0 60000 65536"/>
              <a:gd name="T12" fmla="*/ 0 w 36"/>
              <a:gd name="T13" fmla="*/ 0 h 31"/>
              <a:gd name="T14" fmla="*/ 36 w 36"/>
              <a:gd name="T15" fmla="*/ 31 h 31"/>
            </a:gdLst>
            <a:ahLst/>
            <a:cxnLst>
              <a:cxn ang="T8">
                <a:pos x="T0" y="T1"/>
              </a:cxn>
              <a:cxn ang="T9">
                <a:pos x="T2" y="T3"/>
              </a:cxn>
              <a:cxn ang="T10">
                <a:pos x="T4" y="T5"/>
              </a:cxn>
              <a:cxn ang="T11">
                <a:pos x="T6" y="T7"/>
              </a:cxn>
            </a:cxnLst>
            <a:rect l="T12" t="T13" r="T14" b="T15"/>
            <a:pathLst>
              <a:path w="36" h="31">
                <a:moveTo>
                  <a:pt x="18" y="0"/>
                </a:moveTo>
                <a:lnTo>
                  <a:pt x="36"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3" name="Freeform 164"/>
          <p:cNvSpPr>
            <a:spLocks/>
          </p:cNvSpPr>
          <p:nvPr/>
        </p:nvSpPr>
        <p:spPr bwMode="auto">
          <a:xfrm>
            <a:off x="5321307" y="3370268"/>
            <a:ext cx="68263" cy="33337"/>
          </a:xfrm>
          <a:custGeom>
            <a:avLst/>
            <a:gdLst>
              <a:gd name="T0" fmla="*/ 2147483647 w 36"/>
              <a:gd name="T1" fmla="*/ 0 h 31"/>
              <a:gd name="T2" fmla="*/ 2147483647 w 36"/>
              <a:gd name="T3" fmla="*/ 2147483647 h 31"/>
              <a:gd name="T4" fmla="*/ 0 w 36"/>
              <a:gd name="T5" fmla="*/ 2147483647 h 31"/>
              <a:gd name="T6" fmla="*/ 2147483647 w 36"/>
              <a:gd name="T7" fmla="*/ 0 h 31"/>
              <a:gd name="T8" fmla="*/ 0 60000 65536"/>
              <a:gd name="T9" fmla="*/ 0 60000 65536"/>
              <a:gd name="T10" fmla="*/ 0 60000 65536"/>
              <a:gd name="T11" fmla="*/ 0 60000 65536"/>
              <a:gd name="T12" fmla="*/ 0 w 36"/>
              <a:gd name="T13" fmla="*/ 0 h 31"/>
              <a:gd name="T14" fmla="*/ 36 w 36"/>
              <a:gd name="T15" fmla="*/ 31 h 31"/>
            </a:gdLst>
            <a:ahLst/>
            <a:cxnLst>
              <a:cxn ang="T8">
                <a:pos x="T0" y="T1"/>
              </a:cxn>
              <a:cxn ang="T9">
                <a:pos x="T2" y="T3"/>
              </a:cxn>
              <a:cxn ang="T10">
                <a:pos x="T4" y="T5"/>
              </a:cxn>
              <a:cxn ang="T11">
                <a:pos x="T6" y="T7"/>
              </a:cxn>
            </a:cxnLst>
            <a:rect l="T12" t="T13" r="T14" b="T15"/>
            <a:pathLst>
              <a:path w="36" h="31">
                <a:moveTo>
                  <a:pt x="18" y="0"/>
                </a:moveTo>
                <a:lnTo>
                  <a:pt x="36"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4" name="Freeform 165"/>
          <p:cNvSpPr>
            <a:spLocks/>
          </p:cNvSpPr>
          <p:nvPr/>
        </p:nvSpPr>
        <p:spPr bwMode="auto">
          <a:xfrm>
            <a:off x="5332419" y="3630618"/>
            <a:ext cx="68263" cy="33337"/>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16" name="Freeform 167"/>
          <p:cNvSpPr>
            <a:spLocks/>
          </p:cNvSpPr>
          <p:nvPr/>
        </p:nvSpPr>
        <p:spPr bwMode="auto">
          <a:xfrm>
            <a:off x="5321307" y="4154493"/>
            <a:ext cx="68263" cy="34925"/>
          </a:xfrm>
          <a:custGeom>
            <a:avLst/>
            <a:gdLst>
              <a:gd name="T0" fmla="*/ 2147483647 w 36"/>
              <a:gd name="T1" fmla="*/ 0 h 31"/>
              <a:gd name="T2" fmla="*/ 2147483647 w 36"/>
              <a:gd name="T3" fmla="*/ 2147483647 h 31"/>
              <a:gd name="T4" fmla="*/ 0 w 36"/>
              <a:gd name="T5" fmla="*/ 2147483647 h 31"/>
              <a:gd name="T6" fmla="*/ 2147483647 w 36"/>
              <a:gd name="T7" fmla="*/ 0 h 31"/>
              <a:gd name="T8" fmla="*/ 0 60000 65536"/>
              <a:gd name="T9" fmla="*/ 0 60000 65536"/>
              <a:gd name="T10" fmla="*/ 0 60000 65536"/>
              <a:gd name="T11" fmla="*/ 0 60000 65536"/>
              <a:gd name="T12" fmla="*/ 0 w 36"/>
              <a:gd name="T13" fmla="*/ 0 h 31"/>
              <a:gd name="T14" fmla="*/ 36 w 36"/>
              <a:gd name="T15" fmla="*/ 31 h 31"/>
            </a:gdLst>
            <a:ahLst/>
            <a:cxnLst>
              <a:cxn ang="T8">
                <a:pos x="T0" y="T1"/>
              </a:cxn>
              <a:cxn ang="T9">
                <a:pos x="T2" y="T3"/>
              </a:cxn>
              <a:cxn ang="T10">
                <a:pos x="T4" y="T5"/>
              </a:cxn>
              <a:cxn ang="T11">
                <a:pos x="T6" y="T7"/>
              </a:cxn>
            </a:cxnLst>
            <a:rect l="T12" t="T13" r="T14" b="T15"/>
            <a:pathLst>
              <a:path w="36" h="31">
                <a:moveTo>
                  <a:pt x="18" y="0"/>
                </a:moveTo>
                <a:lnTo>
                  <a:pt x="36"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7" name="Freeform 168"/>
          <p:cNvSpPr>
            <a:spLocks/>
          </p:cNvSpPr>
          <p:nvPr/>
        </p:nvSpPr>
        <p:spPr bwMode="auto">
          <a:xfrm>
            <a:off x="5297489" y="4421193"/>
            <a:ext cx="69851" cy="33337"/>
          </a:xfrm>
          <a:custGeom>
            <a:avLst/>
            <a:gdLst>
              <a:gd name="T0" fmla="*/ 2147483647 w 36"/>
              <a:gd name="T1" fmla="*/ 0 h 32"/>
              <a:gd name="T2" fmla="*/ 2147483647 w 36"/>
              <a:gd name="T3" fmla="*/ 2147483647 h 32"/>
              <a:gd name="T4" fmla="*/ 0 w 36"/>
              <a:gd name="T5" fmla="*/ 2147483647 h 32"/>
              <a:gd name="T6" fmla="*/ 2147483647 w 36"/>
              <a:gd name="T7" fmla="*/ 0 h 32"/>
              <a:gd name="T8" fmla="*/ 0 60000 65536"/>
              <a:gd name="T9" fmla="*/ 0 60000 65536"/>
              <a:gd name="T10" fmla="*/ 0 60000 65536"/>
              <a:gd name="T11" fmla="*/ 0 60000 65536"/>
              <a:gd name="T12" fmla="*/ 0 w 36"/>
              <a:gd name="T13" fmla="*/ 0 h 32"/>
              <a:gd name="T14" fmla="*/ 36 w 36"/>
              <a:gd name="T15" fmla="*/ 32 h 32"/>
            </a:gdLst>
            <a:ahLst/>
            <a:cxnLst>
              <a:cxn ang="T8">
                <a:pos x="T0" y="T1"/>
              </a:cxn>
              <a:cxn ang="T9">
                <a:pos x="T2" y="T3"/>
              </a:cxn>
              <a:cxn ang="T10">
                <a:pos x="T4" y="T5"/>
              </a:cxn>
              <a:cxn ang="T11">
                <a:pos x="T6" y="T7"/>
              </a:cxn>
            </a:cxnLst>
            <a:rect l="T12" t="T13" r="T14" b="T15"/>
            <a:pathLst>
              <a:path w="36" h="32">
                <a:moveTo>
                  <a:pt x="18" y="0"/>
                </a:moveTo>
                <a:lnTo>
                  <a:pt x="36" y="32"/>
                </a:lnTo>
                <a:lnTo>
                  <a:pt x="0" y="32"/>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8" name="Freeform 169"/>
          <p:cNvSpPr>
            <a:spLocks/>
          </p:cNvSpPr>
          <p:nvPr/>
        </p:nvSpPr>
        <p:spPr bwMode="auto">
          <a:xfrm>
            <a:off x="5264157" y="4679950"/>
            <a:ext cx="68263" cy="33338"/>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7" y="0"/>
                </a:moveTo>
                <a:lnTo>
                  <a:pt x="35" y="31"/>
                </a:lnTo>
                <a:lnTo>
                  <a:pt x="0" y="31"/>
                </a:lnTo>
                <a:lnTo>
                  <a:pt x="17"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19" name="Freeform 170"/>
          <p:cNvSpPr>
            <a:spLocks/>
          </p:cNvSpPr>
          <p:nvPr/>
        </p:nvSpPr>
        <p:spPr bwMode="auto">
          <a:xfrm>
            <a:off x="5241925" y="4946650"/>
            <a:ext cx="66675" cy="33338"/>
          </a:xfrm>
          <a:custGeom>
            <a:avLst/>
            <a:gdLst>
              <a:gd name="T0" fmla="*/ 2147483647 w 35"/>
              <a:gd name="T1" fmla="*/ 0 h 32"/>
              <a:gd name="T2" fmla="*/ 2147483647 w 35"/>
              <a:gd name="T3" fmla="*/ 2147483647 h 32"/>
              <a:gd name="T4" fmla="*/ 0 w 35"/>
              <a:gd name="T5" fmla="*/ 2147483647 h 32"/>
              <a:gd name="T6" fmla="*/ 2147483647 w 35"/>
              <a:gd name="T7" fmla="*/ 0 h 32"/>
              <a:gd name="T8" fmla="*/ 0 60000 65536"/>
              <a:gd name="T9" fmla="*/ 0 60000 65536"/>
              <a:gd name="T10" fmla="*/ 0 60000 65536"/>
              <a:gd name="T11" fmla="*/ 0 60000 65536"/>
              <a:gd name="T12" fmla="*/ 0 w 35"/>
              <a:gd name="T13" fmla="*/ 0 h 32"/>
              <a:gd name="T14" fmla="*/ 35 w 35"/>
              <a:gd name="T15" fmla="*/ 32 h 32"/>
            </a:gdLst>
            <a:ahLst/>
            <a:cxnLst>
              <a:cxn ang="T8">
                <a:pos x="T0" y="T1"/>
              </a:cxn>
              <a:cxn ang="T9">
                <a:pos x="T2" y="T3"/>
              </a:cxn>
              <a:cxn ang="T10">
                <a:pos x="T4" y="T5"/>
              </a:cxn>
              <a:cxn ang="T11">
                <a:pos x="T6" y="T7"/>
              </a:cxn>
            </a:cxnLst>
            <a:rect l="T12" t="T13" r="T14" b="T15"/>
            <a:pathLst>
              <a:path w="35" h="32">
                <a:moveTo>
                  <a:pt x="18" y="0"/>
                </a:moveTo>
                <a:lnTo>
                  <a:pt x="35" y="32"/>
                </a:lnTo>
                <a:lnTo>
                  <a:pt x="0" y="32"/>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0" name="Freeform 171"/>
          <p:cNvSpPr>
            <a:spLocks/>
          </p:cNvSpPr>
          <p:nvPr/>
        </p:nvSpPr>
        <p:spPr bwMode="auto">
          <a:xfrm>
            <a:off x="5162557" y="5194305"/>
            <a:ext cx="68263" cy="34925"/>
          </a:xfrm>
          <a:custGeom>
            <a:avLst/>
            <a:gdLst>
              <a:gd name="T0" fmla="*/ 2147483647 w 35"/>
              <a:gd name="T1" fmla="*/ 0 h 32"/>
              <a:gd name="T2" fmla="*/ 2147483647 w 35"/>
              <a:gd name="T3" fmla="*/ 2147483647 h 32"/>
              <a:gd name="T4" fmla="*/ 0 w 35"/>
              <a:gd name="T5" fmla="*/ 2147483647 h 32"/>
              <a:gd name="T6" fmla="*/ 2147483647 w 35"/>
              <a:gd name="T7" fmla="*/ 0 h 32"/>
              <a:gd name="T8" fmla="*/ 0 60000 65536"/>
              <a:gd name="T9" fmla="*/ 0 60000 65536"/>
              <a:gd name="T10" fmla="*/ 0 60000 65536"/>
              <a:gd name="T11" fmla="*/ 0 60000 65536"/>
              <a:gd name="T12" fmla="*/ 0 w 35"/>
              <a:gd name="T13" fmla="*/ 0 h 32"/>
              <a:gd name="T14" fmla="*/ 35 w 35"/>
              <a:gd name="T15" fmla="*/ 32 h 32"/>
            </a:gdLst>
            <a:ahLst/>
            <a:cxnLst>
              <a:cxn ang="T8">
                <a:pos x="T0" y="T1"/>
              </a:cxn>
              <a:cxn ang="T9">
                <a:pos x="T2" y="T3"/>
              </a:cxn>
              <a:cxn ang="T10">
                <a:pos x="T4" y="T5"/>
              </a:cxn>
              <a:cxn ang="T11">
                <a:pos x="T6" y="T7"/>
              </a:cxn>
            </a:cxnLst>
            <a:rect l="T12" t="T13" r="T14" b="T15"/>
            <a:pathLst>
              <a:path w="35" h="32">
                <a:moveTo>
                  <a:pt x="17" y="0"/>
                </a:moveTo>
                <a:lnTo>
                  <a:pt x="35" y="32"/>
                </a:lnTo>
                <a:lnTo>
                  <a:pt x="0" y="32"/>
                </a:lnTo>
                <a:lnTo>
                  <a:pt x="17"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1" name="Rectangle 172"/>
          <p:cNvSpPr>
            <a:spLocks noChangeArrowheads="1"/>
          </p:cNvSpPr>
          <p:nvPr/>
        </p:nvSpPr>
        <p:spPr bwMode="auto">
          <a:xfrm>
            <a:off x="4797427" y="2314580"/>
            <a:ext cx="1031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22" name="Rectangle 177"/>
          <p:cNvSpPr>
            <a:spLocks noChangeArrowheads="1"/>
          </p:cNvSpPr>
          <p:nvPr/>
        </p:nvSpPr>
        <p:spPr bwMode="auto">
          <a:xfrm>
            <a:off x="5127627" y="2574930"/>
            <a:ext cx="1031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23" name="Rectangle 187"/>
          <p:cNvSpPr>
            <a:spLocks noChangeArrowheads="1"/>
          </p:cNvSpPr>
          <p:nvPr/>
        </p:nvSpPr>
        <p:spPr bwMode="auto">
          <a:xfrm>
            <a:off x="5727700" y="3100388"/>
            <a:ext cx="100013"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24" name="Line 188"/>
          <p:cNvSpPr>
            <a:spLocks noChangeShapeType="1"/>
          </p:cNvSpPr>
          <p:nvPr/>
        </p:nvSpPr>
        <p:spPr bwMode="auto">
          <a:xfrm flipH="1" flipV="1">
            <a:off x="5737228" y="3105152"/>
            <a:ext cx="34925"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5" name="Line 189"/>
          <p:cNvSpPr>
            <a:spLocks noChangeShapeType="1"/>
          </p:cNvSpPr>
          <p:nvPr/>
        </p:nvSpPr>
        <p:spPr bwMode="auto">
          <a:xfrm>
            <a:off x="5772152" y="3122614"/>
            <a:ext cx="34925"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6" name="Line 190"/>
          <p:cNvSpPr>
            <a:spLocks noChangeShapeType="1"/>
          </p:cNvSpPr>
          <p:nvPr/>
        </p:nvSpPr>
        <p:spPr bwMode="auto">
          <a:xfrm flipH="1">
            <a:off x="5737228" y="3122614"/>
            <a:ext cx="34925"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7" name="Line 191"/>
          <p:cNvSpPr>
            <a:spLocks noChangeShapeType="1"/>
          </p:cNvSpPr>
          <p:nvPr/>
        </p:nvSpPr>
        <p:spPr bwMode="auto">
          <a:xfrm flipV="1">
            <a:off x="5772152" y="3105152"/>
            <a:ext cx="34925"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28" name="Rectangle 192"/>
          <p:cNvSpPr>
            <a:spLocks noChangeArrowheads="1"/>
          </p:cNvSpPr>
          <p:nvPr/>
        </p:nvSpPr>
        <p:spPr bwMode="auto">
          <a:xfrm>
            <a:off x="5741988" y="3365505"/>
            <a:ext cx="101600"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29" name="Line 193"/>
          <p:cNvSpPr>
            <a:spLocks noChangeShapeType="1"/>
          </p:cNvSpPr>
          <p:nvPr/>
        </p:nvSpPr>
        <p:spPr bwMode="auto">
          <a:xfrm flipH="1" flipV="1">
            <a:off x="5753100" y="3370264"/>
            <a:ext cx="34925"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30" name="Line 194"/>
          <p:cNvSpPr>
            <a:spLocks noChangeShapeType="1"/>
          </p:cNvSpPr>
          <p:nvPr/>
        </p:nvSpPr>
        <p:spPr bwMode="auto">
          <a:xfrm>
            <a:off x="5788025" y="3387730"/>
            <a:ext cx="33339"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31" name="Line 195"/>
          <p:cNvSpPr>
            <a:spLocks noChangeShapeType="1"/>
          </p:cNvSpPr>
          <p:nvPr/>
        </p:nvSpPr>
        <p:spPr bwMode="auto">
          <a:xfrm flipH="1">
            <a:off x="5753100" y="3387730"/>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32" name="Line 196"/>
          <p:cNvSpPr>
            <a:spLocks noChangeShapeType="1"/>
          </p:cNvSpPr>
          <p:nvPr/>
        </p:nvSpPr>
        <p:spPr bwMode="auto">
          <a:xfrm flipV="1">
            <a:off x="5788025" y="3370264"/>
            <a:ext cx="33339"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33" name="Rectangle 197"/>
          <p:cNvSpPr>
            <a:spLocks noChangeArrowheads="1"/>
          </p:cNvSpPr>
          <p:nvPr/>
        </p:nvSpPr>
        <p:spPr bwMode="auto">
          <a:xfrm>
            <a:off x="5761039" y="3625855"/>
            <a:ext cx="101600"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34" name="Line 198"/>
          <p:cNvSpPr>
            <a:spLocks noChangeShapeType="1"/>
          </p:cNvSpPr>
          <p:nvPr/>
        </p:nvSpPr>
        <p:spPr bwMode="auto">
          <a:xfrm flipH="1" flipV="1">
            <a:off x="5772149" y="3630613"/>
            <a:ext cx="33339"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35" name="Line 199"/>
          <p:cNvSpPr>
            <a:spLocks noChangeShapeType="1"/>
          </p:cNvSpPr>
          <p:nvPr/>
        </p:nvSpPr>
        <p:spPr bwMode="auto">
          <a:xfrm>
            <a:off x="5805488" y="3648080"/>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36" name="Line 200"/>
          <p:cNvSpPr>
            <a:spLocks noChangeShapeType="1"/>
          </p:cNvSpPr>
          <p:nvPr/>
        </p:nvSpPr>
        <p:spPr bwMode="auto">
          <a:xfrm flipH="1">
            <a:off x="5772149" y="3648080"/>
            <a:ext cx="33339"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37" name="Line 201"/>
          <p:cNvSpPr>
            <a:spLocks noChangeShapeType="1"/>
          </p:cNvSpPr>
          <p:nvPr/>
        </p:nvSpPr>
        <p:spPr bwMode="auto">
          <a:xfrm flipV="1">
            <a:off x="5805488" y="3630613"/>
            <a:ext cx="34925"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43" name="Rectangle 207"/>
          <p:cNvSpPr>
            <a:spLocks noChangeArrowheads="1"/>
          </p:cNvSpPr>
          <p:nvPr/>
        </p:nvSpPr>
        <p:spPr bwMode="auto">
          <a:xfrm>
            <a:off x="5745165" y="4151313"/>
            <a:ext cx="103187"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44" name="Line 209"/>
          <p:cNvSpPr>
            <a:spLocks noChangeShapeType="1"/>
          </p:cNvSpPr>
          <p:nvPr/>
        </p:nvSpPr>
        <p:spPr bwMode="auto">
          <a:xfrm flipH="1" flipV="1">
            <a:off x="5756277" y="4154488"/>
            <a:ext cx="33339" cy="1905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45" name="Line 210"/>
          <p:cNvSpPr>
            <a:spLocks noChangeShapeType="1"/>
          </p:cNvSpPr>
          <p:nvPr/>
        </p:nvSpPr>
        <p:spPr bwMode="auto">
          <a:xfrm>
            <a:off x="5789616" y="4173543"/>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46" name="Line 211"/>
          <p:cNvSpPr>
            <a:spLocks noChangeShapeType="1"/>
          </p:cNvSpPr>
          <p:nvPr/>
        </p:nvSpPr>
        <p:spPr bwMode="auto">
          <a:xfrm flipH="1">
            <a:off x="5756277" y="4173543"/>
            <a:ext cx="33339"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47" name="Line 212"/>
          <p:cNvSpPr>
            <a:spLocks noChangeShapeType="1"/>
          </p:cNvSpPr>
          <p:nvPr/>
        </p:nvSpPr>
        <p:spPr bwMode="auto">
          <a:xfrm flipV="1">
            <a:off x="5789616" y="4154488"/>
            <a:ext cx="34925" cy="19050"/>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48" name="Rectangle 213"/>
          <p:cNvSpPr>
            <a:spLocks noChangeArrowheads="1"/>
          </p:cNvSpPr>
          <p:nvPr/>
        </p:nvSpPr>
        <p:spPr bwMode="auto">
          <a:xfrm>
            <a:off x="5683251" y="4416426"/>
            <a:ext cx="103188"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49" name="Line 214"/>
          <p:cNvSpPr>
            <a:spLocks noChangeShapeType="1"/>
          </p:cNvSpPr>
          <p:nvPr/>
        </p:nvSpPr>
        <p:spPr bwMode="auto">
          <a:xfrm flipH="1" flipV="1">
            <a:off x="5695949" y="4421188"/>
            <a:ext cx="33339"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0" name="Line 215"/>
          <p:cNvSpPr>
            <a:spLocks noChangeShapeType="1"/>
          </p:cNvSpPr>
          <p:nvPr/>
        </p:nvSpPr>
        <p:spPr bwMode="auto">
          <a:xfrm>
            <a:off x="5729288" y="4438655"/>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1" name="Line 216"/>
          <p:cNvSpPr>
            <a:spLocks noChangeShapeType="1"/>
          </p:cNvSpPr>
          <p:nvPr/>
        </p:nvSpPr>
        <p:spPr bwMode="auto">
          <a:xfrm flipH="1">
            <a:off x="5695949" y="4438655"/>
            <a:ext cx="33339"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2" name="Line 217"/>
          <p:cNvSpPr>
            <a:spLocks noChangeShapeType="1"/>
          </p:cNvSpPr>
          <p:nvPr/>
        </p:nvSpPr>
        <p:spPr bwMode="auto">
          <a:xfrm flipV="1">
            <a:off x="5729288" y="4421188"/>
            <a:ext cx="34925" cy="17462"/>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3" name="Rectangle 218"/>
          <p:cNvSpPr>
            <a:spLocks noChangeArrowheads="1"/>
          </p:cNvSpPr>
          <p:nvPr/>
        </p:nvSpPr>
        <p:spPr bwMode="auto">
          <a:xfrm>
            <a:off x="5486403" y="4676780"/>
            <a:ext cx="1031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54" name="Line 219"/>
          <p:cNvSpPr>
            <a:spLocks noChangeShapeType="1"/>
          </p:cNvSpPr>
          <p:nvPr/>
        </p:nvSpPr>
        <p:spPr bwMode="auto">
          <a:xfrm flipH="1" flipV="1">
            <a:off x="5499106" y="4679951"/>
            <a:ext cx="31751"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5" name="Line 220"/>
          <p:cNvSpPr>
            <a:spLocks noChangeShapeType="1"/>
          </p:cNvSpPr>
          <p:nvPr/>
        </p:nvSpPr>
        <p:spPr bwMode="auto">
          <a:xfrm>
            <a:off x="5530852" y="4697418"/>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6" name="Line 221"/>
          <p:cNvSpPr>
            <a:spLocks noChangeShapeType="1"/>
          </p:cNvSpPr>
          <p:nvPr/>
        </p:nvSpPr>
        <p:spPr bwMode="auto">
          <a:xfrm flipH="1">
            <a:off x="5499106" y="4697418"/>
            <a:ext cx="31751"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7" name="Line 222"/>
          <p:cNvSpPr>
            <a:spLocks noChangeShapeType="1"/>
          </p:cNvSpPr>
          <p:nvPr/>
        </p:nvSpPr>
        <p:spPr bwMode="auto">
          <a:xfrm flipV="1">
            <a:off x="5530852" y="4679951"/>
            <a:ext cx="34925"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58" name="Rectangle 223"/>
          <p:cNvSpPr>
            <a:spLocks noChangeArrowheads="1"/>
          </p:cNvSpPr>
          <p:nvPr/>
        </p:nvSpPr>
        <p:spPr bwMode="auto">
          <a:xfrm>
            <a:off x="5394325" y="4940301"/>
            <a:ext cx="1016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59" name="Line 224"/>
          <p:cNvSpPr>
            <a:spLocks noChangeShapeType="1"/>
          </p:cNvSpPr>
          <p:nvPr/>
        </p:nvSpPr>
        <p:spPr bwMode="auto">
          <a:xfrm flipH="1" flipV="1">
            <a:off x="5334000" y="4946651"/>
            <a:ext cx="33339"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60" name="Line 225"/>
          <p:cNvSpPr>
            <a:spLocks noChangeShapeType="1"/>
          </p:cNvSpPr>
          <p:nvPr/>
        </p:nvSpPr>
        <p:spPr bwMode="auto">
          <a:xfrm>
            <a:off x="5367340" y="4964118"/>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61" name="Line 226"/>
          <p:cNvSpPr>
            <a:spLocks noChangeShapeType="1"/>
          </p:cNvSpPr>
          <p:nvPr/>
        </p:nvSpPr>
        <p:spPr bwMode="auto">
          <a:xfrm flipH="1">
            <a:off x="5334000" y="4964118"/>
            <a:ext cx="33339"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62" name="Line 227"/>
          <p:cNvSpPr>
            <a:spLocks noChangeShapeType="1"/>
          </p:cNvSpPr>
          <p:nvPr/>
        </p:nvSpPr>
        <p:spPr bwMode="auto">
          <a:xfrm flipV="1">
            <a:off x="5367340" y="4946651"/>
            <a:ext cx="34925"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63" name="Rectangle 228"/>
          <p:cNvSpPr>
            <a:spLocks noChangeArrowheads="1"/>
          </p:cNvSpPr>
          <p:nvPr/>
        </p:nvSpPr>
        <p:spPr bwMode="auto">
          <a:xfrm>
            <a:off x="5389563" y="5122863"/>
            <a:ext cx="1016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1964" name="Group 458"/>
          <p:cNvGrpSpPr>
            <a:grpSpLocks/>
          </p:cNvGrpSpPr>
          <p:nvPr/>
        </p:nvGrpSpPr>
        <p:grpSpPr bwMode="auto">
          <a:xfrm>
            <a:off x="5162549" y="2060580"/>
            <a:ext cx="69851" cy="34925"/>
            <a:chOff x="2648" y="3856"/>
            <a:chExt cx="36" cy="32"/>
          </a:xfrm>
        </p:grpSpPr>
        <p:sp>
          <p:nvSpPr>
            <p:cNvPr id="32223" name="Line 229"/>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4" name="Line 230"/>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5" name="Line 231"/>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6" name="Line 232"/>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965" name="Rectangle 310"/>
          <p:cNvSpPr>
            <a:spLocks noChangeArrowheads="1"/>
          </p:cNvSpPr>
          <p:nvPr/>
        </p:nvSpPr>
        <p:spPr bwMode="auto">
          <a:xfrm>
            <a:off x="5434013" y="5122863"/>
            <a:ext cx="103187"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66" name="Oval 317"/>
          <p:cNvSpPr>
            <a:spLocks noChangeArrowheads="1"/>
          </p:cNvSpPr>
          <p:nvPr/>
        </p:nvSpPr>
        <p:spPr bwMode="auto">
          <a:xfrm>
            <a:off x="5346700" y="2057402"/>
            <a:ext cx="55563"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67" name="Oval 318"/>
          <p:cNvSpPr>
            <a:spLocks noChangeArrowheads="1"/>
          </p:cNvSpPr>
          <p:nvPr/>
        </p:nvSpPr>
        <p:spPr bwMode="auto">
          <a:xfrm>
            <a:off x="6191253" y="2582868"/>
            <a:ext cx="55563"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68" name="Oval 319"/>
          <p:cNvSpPr>
            <a:spLocks noChangeArrowheads="1"/>
          </p:cNvSpPr>
          <p:nvPr/>
        </p:nvSpPr>
        <p:spPr bwMode="auto">
          <a:xfrm>
            <a:off x="6762753" y="2846393"/>
            <a:ext cx="55563"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69" name="Oval 320"/>
          <p:cNvSpPr>
            <a:spLocks noChangeArrowheads="1"/>
          </p:cNvSpPr>
          <p:nvPr/>
        </p:nvSpPr>
        <p:spPr bwMode="auto">
          <a:xfrm>
            <a:off x="6954837" y="3105152"/>
            <a:ext cx="55563"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0" name="Oval 321"/>
          <p:cNvSpPr>
            <a:spLocks noChangeArrowheads="1"/>
          </p:cNvSpPr>
          <p:nvPr/>
        </p:nvSpPr>
        <p:spPr bwMode="auto">
          <a:xfrm>
            <a:off x="7010401" y="3370265"/>
            <a:ext cx="58739"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1" name="Oval 322"/>
          <p:cNvSpPr>
            <a:spLocks noChangeArrowheads="1"/>
          </p:cNvSpPr>
          <p:nvPr/>
        </p:nvSpPr>
        <p:spPr bwMode="auto">
          <a:xfrm>
            <a:off x="7034219" y="3630618"/>
            <a:ext cx="57151"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73" name="Oval 324"/>
          <p:cNvSpPr>
            <a:spLocks noChangeArrowheads="1"/>
          </p:cNvSpPr>
          <p:nvPr/>
        </p:nvSpPr>
        <p:spPr bwMode="auto">
          <a:xfrm>
            <a:off x="6999294" y="4154489"/>
            <a:ext cx="58737"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4" name="Oval 325"/>
          <p:cNvSpPr>
            <a:spLocks noChangeArrowheads="1"/>
          </p:cNvSpPr>
          <p:nvPr/>
        </p:nvSpPr>
        <p:spPr bwMode="auto">
          <a:xfrm>
            <a:off x="6808789" y="4421193"/>
            <a:ext cx="55563"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5" name="Oval 326"/>
          <p:cNvSpPr>
            <a:spLocks noChangeArrowheads="1"/>
          </p:cNvSpPr>
          <p:nvPr/>
        </p:nvSpPr>
        <p:spPr bwMode="auto">
          <a:xfrm>
            <a:off x="6376989" y="4679951"/>
            <a:ext cx="55563"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6" name="Oval 327"/>
          <p:cNvSpPr>
            <a:spLocks noChangeArrowheads="1"/>
          </p:cNvSpPr>
          <p:nvPr/>
        </p:nvSpPr>
        <p:spPr bwMode="auto">
          <a:xfrm>
            <a:off x="5416549" y="4946650"/>
            <a:ext cx="58739" cy="26988"/>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7" name="Oval 328"/>
          <p:cNvSpPr>
            <a:spLocks noChangeArrowheads="1"/>
          </p:cNvSpPr>
          <p:nvPr/>
        </p:nvSpPr>
        <p:spPr bwMode="auto">
          <a:xfrm>
            <a:off x="5334000" y="5207000"/>
            <a:ext cx="58739" cy="26988"/>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78" name="Rectangle 329"/>
          <p:cNvSpPr>
            <a:spLocks noChangeArrowheads="1"/>
          </p:cNvSpPr>
          <p:nvPr/>
        </p:nvSpPr>
        <p:spPr bwMode="auto">
          <a:xfrm>
            <a:off x="5673728" y="2314580"/>
            <a:ext cx="100013"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1979" name="Group 546"/>
          <p:cNvGrpSpPr>
            <a:grpSpLocks/>
          </p:cNvGrpSpPr>
          <p:nvPr/>
        </p:nvGrpSpPr>
        <p:grpSpPr bwMode="auto">
          <a:xfrm>
            <a:off x="6705603" y="2574930"/>
            <a:ext cx="103188" cy="49213"/>
            <a:chOff x="3325" y="1229"/>
            <a:chExt cx="53" cy="47"/>
          </a:xfrm>
        </p:grpSpPr>
        <p:sp>
          <p:nvSpPr>
            <p:cNvPr id="32218" name="Rectangle 334"/>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219" name="Line 335"/>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0" name="Line 336"/>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1" name="Line 337"/>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22" name="Line 338"/>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1980" name="Rectangle 339"/>
          <p:cNvSpPr>
            <a:spLocks noChangeArrowheads="1"/>
          </p:cNvSpPr>
          <p:nvPr/>
        </p:nvSpPr>
        <p:spPr bwMode="auto">
          <a:xfrm>
            <a:off x="7521575" y="2840038"/>
            <a:ext cx="103188"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81" name="Line 340"/>
          <p:cNvSpPr>
            <a:spLocks noChangeShapeType="1"/>
          </p:cNvSpPr>
          <p:nvPr/>
        </p:nvSpPr>
        <p:spPr bwMode="auto">
          <a:xfrm flipV="1">
            <a:off x="7566031" y="2846393"/>
            <a:ext cx="3175"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2" name="Line 341"/>
          <p:cNvSpPr>
            <a:spLocks noChangeShapeType="1"/>
          </p:cNvSpPr>
          <p:nvPr/>
        </p:nvSpPr>
        <p:spPr bwMode="auto">
          <a:xfrm>
            <a:off x="7566031" y="2862268"/>
            <a:ext cx="3175"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3" name="Line 342"/>
          <p:cNvSpPr>
            <a:spLocks noChangeShapeType="1"/>
          </p:cNvSpPr>
          <p:nvPr/>
        </p:nvSpPr>
        <p:spPr bwMode="auto">
          <a:xfrm flipH="1">
            <a:off x="7534281" y="2862263"/>
            <a:ext cx="31751" cy="1587"/>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4" name="Line 343"/>
          <p:cNvSpPr>
            <a:spLocks noChangeShapeType="1"/>
          </p:cNvSpPr>
          <p:nvPr/>
        </p:nvSpPr>
        <p:spPr bwMode="auto">
          <a:xfrm>
            <a:off x="7566028" y="2862263"/>
            <a:ext cx="34925" cy="1587"/>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5" name="Rectangle 344"/>
          <p:cNvSpPr>
            <a:spLocks noChangeArrowheads="1"/>
          </p:cNvSpPr>
          <p:nvPr/>
        </p:nvSpPr>
        <p:spPr bwMode="auto">
          <a:xfrm>
            <a:off x="7770813" y="3100388"/>
            <a:ext cx="103187"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86" name="Line 345"/>
          <p:cNvSpPr>
            <a:spLocks noChangeShapeType="1"/>
          </p:cNvSpPr>
          <p:nvPr/>
        </p:nvSpPr>
        <p:spPr bwMode="auto">
          <a:xfrm flipV="1">
            <a:off x="7816857" y="3105152"/>
            <a:ext cx="3175" cy="17463"/>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7" name="Line 346"/>
          <p:cNvSpPr>
            <a:spLocks noChangeShapeType="1"/>
          </p:cNvSpPr>
          <p:nvPr/>
        </p:nvSpPr>
        <p:spPr bwMode="auto">
          <a:xfrm>
            <a:off x="7816857" y="3122614"/>
            <a:ext cx="3175"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8" name="Line 347"/>
          <p:cNvSpPr>
            <a:spLocks noChangeShapeType="1"/>
          </p:cNvSpPr>
          <p:nvPr/>
        </p:nvSpPr>
        <p:spPr bwMode="auto">
          <a:xfrm flipH="1">
            <a:off x="7783520" y="3122613"/>
            <a:ext cx="33337"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89" name="Line 348"/>
          <p:cNvSpPr>
            <a:spLocks noChangeShapeType="1"/>
          </p:cNvSpPr>
          <p:nvPr/>
        </p:nvSpPr>
        <p:spPr bwMode="auto">
          <a:xfrm>
            <a:off x="7816849" y="3122613"/>
            <a:ext cx="33339"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90" name="Rectangle 349"/>
          <p:cNvSpPr>
            <a:spLocks noChangeArrowheads="1"/>
          </p:cNvSpPr>
          <p:nvPr/>
        </p:nvSpPr>
        <p:spPr bwMode="auto">
          <a:xfrm>
            <a:off x="7850189" y="3365505"/>
            <a:ext cx="103187"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1991" name="Line 350"/>
          <p:cNvSpPr>
            <a:spLocks noChangeShapeType="1"/>
          </p:cNvSpPr>
          <p:nvPr/>
        </p:nvSpPr>
        <p:spPr bwMode="auto">
          <a:xfrm flipV="1">
            <a:off x="7896227" y="3370264"/>
            <a:ext cx="1588"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92" name="Line 351"/>
          <p:cNvSpPr>
            <a:spLocks noChangeShapeType="1"/>
          </p:cNvSpPr>
          <p:nvPr/>
        </p:nvSpPr>
        <p:spPr bwMode="auto">
          <a:xfrm>
            <a:off x="7896227" y="3387730"/>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93" name="Line 352"/>
          <p:cNvSpPr>
            <a:spLocks noChangeShapeType="1"/>
          </p:cNvSpPr>
          <p:nvPr/>
        </p:nvSpPr>
        <p:spPr bwMode="auto">
          <a:xfrm flipH="1">
            <a:off x="7861300" y="3387726"/>
            <a:ext cx="34925" cy="1588"/>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94" name="Line 353"/>
          <p:cNvSpPr>
            <a:spLocks noChangeShapeType="1"/>
          </p:cNvSpPr>
          <p:nvPr/>
        </p:nvSpPr>
        <p:spPr bwMode="auto">
          <a:xfrm>
            <a:off x="7896228" y="3387726"/>
            <a:ext cx="34925" cy="1588"/>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1995" name="Rectangle 354"/>
          <p:cNvSpPr>
            <a:spLocks noChangeArrowheads="1"/>
          </p:cNvSpPr>
          <p:nvPr/>
        </p:nvSpPr>
        <p:spPr bwMode="auto">
          <a:xfrm>
            <a:off x="7874000" y="3625855"/>
            <a:ext cx="101600"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96" name="Line 355"/>
          <p:cNvSpPr>
            <a:spLocks noChangeShapeType="1"/>
          </p:cNvSpPr>
          <p:nvPr/>
        </p:nvSpPr>
        <p:spPr bwMode="auto">
          <a:xfrm flipV="1">
            <a:off x="7920041" y="3630613"/>
            <a:ext cx="1587"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97" name="Line 356"/>
          <p:cNvSpPr>
            <a:spLocks noChangeShapeType="1"/>
          </p:cNvSpPr>
          <p:nvPr/>
        </p:nvSpPr>
        <p:spPr bwMode="auto">
          <a:xfrm>
            <a:off x="7920041" y="3648080"/>
            <a:ext cx="1587"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98" name="Line 357"/>
          <p:cNvSpPr>
            <a:spLocks noChangeShapeType="1"/>
          </p:cNvSpPr>
          <p:nvPr/>
        </p:nvSpPr>
        <p:spPr bwMode="auto">
          <a:xfrm flipH="1">
            <a:off x="7885116" y="3648075"/>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99" name="Line 358"/>
          <p:cNvSpPr>
            <a:spLocks noChangeShapeType="1"/>
          </p:cNvSpPr>
          <p:nvPr/>
        </p:nvSpPr>
        <p:spPr bwMode="auto">
          <a:xfrm>
            <a:off x="7920045" y="3648075"/>
            <a:ext cx="33337"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005" name="Rectangle 364"/>
          <p:cNvSpPr>
            <a:spLocks noChangeArrowheads="1"/>
          </p:cNvSpPr>
          <p:nvPr/>
        </p:nvSpPr>
        <p:spPr bwMode="auto">
          <a:xfrm>
            <a:off x="7750176" y="4151313"/>
            <a:ext cx="100013"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06" name="Line 365"/>
          <p:cNvSpPr>
            <a:spLocks noChangeShapeType="1"/>
          </p:cNvSpPr>
          <p:nvPr/>
        </p:nvSpPr>
        <p:spPr bwMode="auto">
          <a:xfrm flipV="1">
            <a:off x="7794627" y="4154488"/>
            <a:ext cx="1588" cy="1905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07" name="Line 366"/>
          <p:cNvSpPr>
            <a:spLocks noChangeShapeType="1"/>
          </p:cNvSpPr>
          <p:nvPr/>
        </p:nvSpPr>
        <p:spPr bwMode="auto">
          <a:xfrm>
            <a:off x="7794627" y="4173543"/>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08" name="Line 367"/>
          <p:cNvSpPr>
            <a:spLocks noChangeShapeType="1"/>
          </p:cNvSpPr>
          <p:nvPr/>
        </p:nvSpPr>
        <p:spPr bwMode="auto">
          <a:xfrm flipH="1">
            <a:off x="7759700" y="4173538"/>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09" name="Line 368"/>
          <p:cNvSpPr>
            <a:spLocks noChangeShapeType="1"/>
          </p:cNvSpPr>
          <p:nvPr/>
        </p:nvSpPr>
        <p:spPr bwMode="auto">
          <a:xfrm>
            <a:off x="7794628" y="4173538"/>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0" name="Rectangle 369"/>
          <p:cNvSpPr>
            <a:spLocks noChangeArrowheads="1"/>
          </p:cNvSpPr>
          <p:nvPr/>
        </p:nvSpPr>
        <p:spPr bwMode="auto">
          <a:xfrm>
            <a:off x="7419975" y="4416426"/>
            <a:ext cx="101600"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11" name="Line 370"/>
          <p:cNvSpPr>
            <a:spLocks noChangeShapeType="1"/>
          </p:cNvSpPr>
          <p:nvPr/>
        </p:nvSpPr>
        <p:spPr bwMode="auto">
          <a:xfrm flipV="1">
            <a:off x="7466013" y="4421188"/>
            <a:ext cx="1587"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2" name="Line 371"/>
          <p:cNvSpPr>
            <a:spLocks noChangeShapeType="1"/>
          </p:cNvSpPr>
          <p:nvPr/>
        </p:nvSpPr>
        <p:spPr bwMode="auto">
          <a:xfrm>
            <a:off x="7466013" y="4438655"/>
            <a:ext cx="1587"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3" name="Line 372"/>
          <p:cNvSpPr>
            <a:spLocks noChangeShapeType="1"/>
          </p:cNvSpPr>
          <p:nvPr/>
        </p:nvSpPr>
        <p:spPr bwMode="auto">
          <a:xfrm flipH="1">
            <a:off x="7431088" y="4438650"/>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4" name="Line 373"/>
          <p:cNvSpPr>
            <a:spLocks noChangeShapeType="1"/>
          </p:cNvSpPr>
          <p:nvPr/>
        </p:nvSpPr>
        <p:spPr bwMode="auto">
          <a:xfrm>
            <a:off x="7466020" y="4438650"/>
            <a:ext cx="33337"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5" name="Rectangle 374"/>
          <p:cNvSpPr>
            <a:spLocks noChangeArrowheads="1"/>
          </p:cNvSpPr>
          <p:nvPr/>
        </p:nvSpPr>
        <p:spPr bwMode="auto">
          <a:xfrm>
            <a:off x="6784975" y="4676780"/>
            <a:ext cx="1031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16" name="Line 375"/>
          <p:cNvSpPr>
            <a:spLocks noChangeShapeType="1"/>
          </p:cNvSpPr>
          <p:nvPr/>
        </p:nvSpPr>
        <p:spPr bwMode="auto">
          <a:xfrm flipV="1">
            <a:off x="6829427" y="4679951"/>
            <a:ext cx="1588" cy="17463"/>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7" name="Line 376"/>
          <p:cNvSpPr>
            <a:spLocks noChangeShapeType="1"/>
          </p:cNvSpPr>
          <p:nvPr/>
        </p:nvSpPr>
        <p:spPr bwMode="auto">
          <a:xfrm>
            <a:off x="6829427" y="4697418"/>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8" name="Line 377"/>
          <p:cNvSpPr>
            <a:spLocks noChangeShapeType="1"/>
          </p:cNvSpPr>
          <p:nvPr/>
        </p:nvSpPr>
        <p:spPr bwMode="auto">
          <a:xfrm flipH="1">
            <a:off x="6797681" y="4697414"/>
            <a:ext cx="31751" cy="1587"/>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19" name="Line 378"/>
          <p:cNvSpPr>
            <a:spLocks noChangeShapeType="1"/>
          </p:cNvSpPr>
          <p:nvPr/>
        </p:nvSpPr>
        <p:spPr bwMode="auto">
          <a:xfrm>
            <a:off x="6829428" y="4697414"/>
            <a:ext cx="34925" cy="1587"/>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0" name="Rectangle 379"/>
          <p:cNvSpPr>
            <a:spLocks noChangeArrowheads="1"/>
          </p:cNvSpPr>
          <p:nvPr/>
        </p:nvSpPr>
        <p:spPr bwMode="auto">
          <a:xfrm>
            <a:off x="5378451" y="4940301"/>
            <a:ext cx="103188"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21" name="Line 380"/>
          <p:cNvSpPr>
            <a:spLocks noChangeShapeType="1"/>
          </p:cNvSpPr>
          <p:nvPr/>
        </p:nvSpPr>
        <p:spPr bwMode="auto">
          <a:xfrm flipV="1">
            <a:off x="5334007" y="4946651"/>
            <a:ext cx="3175" cy="17463"/>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2" name="Line 381"/>
          <p:cNvSpPr>
            <a:spLocks noChangeShapeType="1"/>
          </p:cNvSpPr>
          <p:nvPr/>
        </p:nvSpPr>
        <p:spPr bwMode="auto">
          <a:xfrm>
            <a:off x="5334007" y="4964118"/>
            <a:ext cx="3175"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3" name="Line 382"/>
          <p:cNvSpPr>
            <a:spLocks noChangeShapeType="1"/>
          </p:cNvSpPr>
          <p:nvPr/>
        </p:nvSpPr>
        <p:spPr bwMode="auto">
          <a:xfrm flipH="1">
            <a:off x="5410206" y="4964113"/>
            <a:ext cx="31751"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4" name="Line 383"/>
          <p:cNvSpPr>
            <a:spLocks noChangeShapeType="1"/>
          </p:cNvSpPr>
          <p:nvPr/>
        </p:nvSpPr>
        <p:spPr bwMode="auto">
          <a:xfrm>
            <a:off x="5422900" y="4964113"/>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5" name="Rectangle 384"/>
          <p:cNvSpPr>
            <a:spLocks noChangeArrowheads="1"/>
          </p:cNvSpPr>
          <p:nvPr/>
        </p:nvSpPr>
        <p:spPr bwMode="auto">
          <a:xfrm>
            <a:off x="5513389" y="5122863"/>
            <a:ext cx="103187" cy="5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26" name="Line 385"/>
          <p:cNvSpPr>
            <a:spLocks noChangeShapeType="1"/>
          </p:cNvSpPr>
          <p:nvPr/>
        </p:nvSpPr>
        <p:spPr bwMode="auto">
          <a:xfrm flipV="1">
            <a:off x="5403850" y="5208593"/>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7" name="Line 386"/>
          <p:cNvSpPr>
            <a:spLocks noChangeShapeType="1"/>
          </p:cNvSpPr>
          <p:nvPr/>
        </p:nvSpPr>
        <p:spPr bwMode="auto">
          <a:xfrm>
            <a:off x="5403850" y="5224465"/>
            <a:ext cx="1588"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8" name="Line 387"/>
          <p:cNvSpPr>
            <a:spLocks noChangeShapeType="1"/>
          </p:cNvSpPr>
          <p:nvPr/>
        </p:nvSpPr>
        <p:spPr bwMode="auto">
          <a:xfrm flipH="1">
            <a:off x="5368928" y="5224463"/>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29" name="Line 388"/>
          <p:cNvSpPr>
            <a:spLocks noChangeShapeType="1"/>
          </p:cNvSpPr>
          <p:nvPr/>
        </p:nvSpPr>
        <p:spPr bwMode="auto">
          <a:xfrm>
            <a:off x="5403855" y="5224463"/>
            <a:ext cx="31751"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30" name="Rectangle 403"/>
          <p:cNvSpPr>
            <a:spLocks noChangeArrowheads="1"/>
          </p:cNvSpPr>
          <p:nvPr/>
        </p:nvSpPr>
        <p:spPr bwMode="auto">
          <a:xfrm>
            <a:off x="4379914" y="1089025"/>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100</a:t>
            </a:r>
          </a:p>
        </p:txBody>
      </p:sp>
      <p:sp>
        <p:nvSpPr>
          <p:cNvPr id="32031" name="Rectangle 404"/>
          <p:cNvSpPr>
            <a:spLocks noChangeArrowheads="1"/>
          </p:cNvSpPr>
          <p:nvPr/>
        </p:nvSpPr>
        <p:spPr bwMode="auto">
          <a:xfrm>
            <a:off x="4822826" y="1089025"/>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200</a:t>
            </a:r>
          </a:p>
        </p:txBody>
      </p:sp>
      <p:sp>
        <p:nvSpPr>
          <p:cNvPr id="32032" name="Rectangle 405"/>
          <p:cNvSpPr>
            <a:spLocks noChangeArrowheads="1"/>
          </p:cNvSpPr>
          <p:nvPr/>
        </p:nvSpPr>
        <p:spPr bwMode="auto">
          <a:xfrm>
            <a:off x="5257800" y="110013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300</a:t>
            </a:r>
          </a:p>
        </p:txBody>
      </p:sp>
      <p:sp>
        <p:nvSpPr>
          <p:cNvPr id="32033" name="Rectangle 406"/>
          <p:cNvSpPr>
            <a:spLocks noChangeArrowheads="1"/>
          </p:cNvSpPr>
          <p:nvPr/>
        </p:nvSpPr>
        <p:spPr bwMode="auto">
          <a:xfrm>
            <a:off x="5695951"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400</a:t>
            </a:r>
          </a:p>
        </p:txBody>
      </p:sp>
      <p:sp>
        <p:nvSpPr>
          <p:cNvPr id="32034" name="Rectangle 407"/>
          <p:cNvSpPr>
            <a:spLocks noChangeArrowheads="1"/>
          </p:cNvSpPr>
          <p:nvPr/>
        </p:nvSpPr>
        <p:spPr bwMode="auto">
          <a:xfrm>
            <a:off x="6127751"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500</a:t>
            </a:r>
          </a:p>
        </p:txBody>
      </p:sp>
      <p:sp>
        <p:nvSpPr>
          <p:cNvPr id="32035" name="Rectangle 408"/>
          <p:cNvSpPr>
            <a:spLocks noChangeArrowheads="1"/>
          </p:cNvSpPr>
          <p:nvPr/>
        </p:nvSpPr>
        <p:spPr bwMode="auto">
          <a:xfrm>
            <a:off x="6557963"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600</a:t>
            </a:r>
          </a:p>
        </p:txBody>
      </p:sp>
      <p:sp>
        <p:nvSpPr>
          <p:cNvPr id="32036" name="Rectangle 410"/>
          <p:cNvSpPr>
            <a:spLocks noChangeArrowheads="1"/>
          </p:cNvSpPr>
          <p:nvPr/>
        </p:nvSpPr>
        <p:spPr bwMode="auto">
          <a:xfrm>
            <a:off x="6999288"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700</a:t>
            </a:r>
          </a:p>
        </p:txBody>
      </p:sp>
      <p:sp>
        <p:nvSpPr>
          <p:cNvPr id="32037" name="Rectangle 411"/>
          <p:cNvSpPr>
            <a:spLocks noChangeArrowheads="1"/>
          </p:cNvSpPr>
          <p:nvPr/>
        </p:nvSpPr>
        <p:spPr bwMode="auto">
          <a:xfrm>
            <a:off x="7431088"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800</a:t>
            </a:r>
          </a:p>
        </p:txBody>
      </p:sp>
      <p:sp>
        <p:nvSpPr>
          <p:cNvPr id="32038" name="Rectangle 412"/>
          <p:cNvSpPr>
            <a:spLocks noChangeArrowheads="1"/>
          </p:cNvSpPr>
          <p:nvPr/>
        </p:nvSpPr>
        <p:spPr bwMode="auto">
          <a:xfrm>
            <a:off x="7874000" y="1106488"/>
            <a:ext cx="25487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900</a:t>
            </a:r>
          </a:p>
        </p:txBody>
      </p:sp>
      <p:sp>
        <p:nvSpPr>
          <p:cNvPr id="32039" name="Rectangle 413"/>
          <p:cNvSpPr>
            <a:spLocks noChangeArrowheads="1"/>
          </p:cNvSpPr>
          <p:nvPr/>
        </p:nvSpPr>
        <p:spPr bwMode="auto">
          <a:xfrm>
            <a:off x="8259769" y="1106488"/>
            <a:ext cx="506549"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1000</a:t>
            </a:r>
            <a:r>
              <a:rPr lang="en-US" altLang="ja-JP" sz="1200" b="1" dirty="0">
                <a:solidFill>
                  <a:srgbClr val="000000"/>
                </a:solidFill>
                <a:cs typeface="Arial" pitchFamily="34" charset="0"/>
              </a:rPr>
              <a:t>ºC</a:t>
            </a:r>
          </a:p>
        </p:txBody>
      </p:sp>
      <p:sp>
        <p:nvSpPr>
          <p:cNvPr id="32040" name="Freeform 452"/>
          <p:cNvSpPr>
            <a:spLocks/>
          </p:cNvSpPr>
          <p:nvPr/>
        </p:nvSpPr>
        <p:spPr bwMode="auto">
          <a:xfrm>
            <a:off x="4527557" y="2060575"/>
            <a:ext cx="68263" cy="33338"/>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5"/>
                </a:lnTo>
                <a:lnTo>
                  <a:pt x="17" y="31"/>
                </a:lnTo>
                <a:lnTo>
                  <a:pt x="0" y="15"/>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41" name="Freeform 454"/>
          <p:cNvSpPr>
            <a:spLocks/>
          </p:cNvSpPr>
          <p:nvPr/>
        </p:nvSpPr>
        <p:spPr bwMode="auto">
          <a:xfrm>
            <a:off x="4999041" y="2051052"/>
            <a:ext cx="66675" cy="34925"/>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2"/>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42" name="Freeform 455"/>
          <p:cNvSpPr>
            <a:spLocks/>
          </p:cNvSpPr>
          <p:nvPr/>
        </p:nvSpPr>
        <p:spPr bwMode="auto">
          <a:xfrm>
            <a:off x="5029206" y="1317625"/>
            <a:ext cx="336551" cy="3905250"/>
          </a:xfrm>
          <a:custGeom>
            <a:avLst/>
            <a:gdLst>
              <a:gd name="T0" fmla="*/ 0 w 212"/>
              <a:gd name="T1" fmla="*/ 0 h 2460"/>
              <a:gd name="T2" fmla="*/ 2147483647 w 212"/>
              <a:gd name="T3" fmla="*/ 2147483647 h 2460"/>
              <a:gd name="T4" fmla="*/ 2147483647 w 212"/>
              <a:gd name="T5" fmla="*/ 2147483647 h 2460"/>
              <a:gd name="T6" fmla="*/ 2147483647 w 212"/>
              <a:gd name="T7" fmla="*/ 2147483647 h 2460"/>
              <a:gd name="T8" fmla="*/ 2147483647 w 212"/>
              <a:gd name="T9" fmla="*/ 2147483647 h 2460"/>
              <a:gd name="T10" fmla="*/ 2147483647 w 212"/>
              <a:gd name="T11" fmla="*/ 2147483647 h 2460"/>
              <a:gd name="T12" fmla="*/ 2147483647 w 212"/>
              <a:gd name="T13" fmla="*/ 2147483647 h 2460"/>
              <a:gd name="T14" fmla="*/ 2147483647 w 212"/>
              <a:gd name="T15" fmla="*/ 2147483647 h 2460"/>
              <a:gd name="T16" fmla="*/ 2147483647 w 212"/>
              <a:gd name="T17" fmla="*/ 2147483647 h 2460"/>
              <a:gd name="T18" fmla="*/ 2147483647 w 212"/>
              <a:gd name="T19" fmla="*/ 2147483647 h 2460"/>
              <a:gd name="T20" fmla="*/ 2147483647 w 212"/>
              <a:gd name="T21" fmla="*/ 2147483647 h 2460"/>
              <a:gd name="T22" fmla="*/ 2147483647 w 212"/>
              <a:gd name="T23" fmla="*/ 2147483647 h 2460"/>
              <a:gd name="T24" fmla="*/ 2147483647 w 212"/>
              <a:gd name="T25" fmla="*/ 2147483647 h 24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212"/>
              <a:gd name="T40" fmla="*/ 0 h 2460"/>
              <a:gd name="T41" fmla="*/ 212 w 212"/>
              <a:gd name="T42" fmla="*/ 2460 h 24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212" h="2460">
                <a:moveTo>
                  <a:pt x="96" y="0"/>
                </a:moveTo>
                <a:lnTo>
                  <a:pt x="30" y="145"/>
                </a:lnTo>
                <a:lnTo>
                  <a:pt x="22" y="157"/>
                </a:lnTo>
                <a:lnTo>
                  <a:pt x="0" y="308"/>
                </a:lnTo>
                <a:lnTo>
                  <a:pt x="20" y="474"/>
                </a:lnTo>
                <a:lnTo>
                  <a:pt x="71" y="641"/>
                </a:lnTo>
                <a:lnTo>
                  <a:pt x="122" y="809"/>
                </a:lnTo>
                <a:lnTo>
                  <a:pt x="163" y="977"/>
                </a:lnTo>
                <a:lnTo>
                  <a:pt x="190" y="1136"/>
                </a:lnTo>
                <a:lnTo>
                  <a:pt x="210" y="1306"/>
                </a:lnTo>
                <a:lnTo>
                  <a:pt x="212" y="1472"/>
                </a:lnTo>
                <a:lnTo>
                  <a:pt x="207" y="1638"/>
                </a:lnTo>
                <a:lnTo>
                  <a:pt x="205" y="1802"/>
                </a:lnTo>
                <a:lnTo>
                  <a:pt x="190" y="1962"/>
                </a:lnTo>
                <a:lnTo>
                  <a:pt x="168" y="2126"/>
                </a:lnTo>
                <a:lnTo>
                  <a:pt x="156" y="2284"/>
                </a:lnTo>
                <a:lnTo>
                  <a:pt x="103" y="2460"/>
                </a:lnTo>
              </a:path>
            </a:pathLst>
          </a:custGeom>
          <a:noFill/>
          <a:ln w="9525">
            <a:solidFill>
              <a:schemeClr val="tx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43" name="Freeform 457"/>
          <p:cNvSpPr>
            <a:spLocks/>
          </p:cNvSpPr>
          <p:nvPr/>
        </p:nvSpPr>
        <p:spPr bwMode="auto">
          <a:xfrm>
            <a:off x="5118101" y="1317630"/>
            <a:ext cx="690563" cy="3902075"/>
          </a:xfrm>
          <a:custGeom>
            <a:avLst/>
            <a:gdLst>
              <a:gd name="T0" fmla="*/ 0 w 435"/>
              <a:gd name="T1" fmla="*/ 0 h 2716"/>
              <a:gd name="T2" fmla="*/ 2147483647 w 435"/>
              <a:gd name="T3" fmla="*/ 2147483647 h 2716"/>
              <a:gd name="T4" fmla="*/ 2147483647 w 435"/>
              <a:gd name="T5" fmla="*/ 2147483647 h 2716"/>
              <a:gd name="T6" fmla="*/ 2147483647 w 435"/>
              <a:gd name="T7" fmla="*/ 2147483647 h 2716"/>
              <a:gd name="T8" fmla="*/ 2147483647 w 435"/>
              <a:gd name="T9" fmla="*/ 2147483647 h 2716"/>
              <a:gd name="T10" fmla="*/ 2147483647 w 435"/>
              <a:gd name="T11" fmla="*/ 2147483647 h 2716"/>
              <a:gd name="T12" fmla="*/ 2147483647 w 435"/>
              <a:gd name="T13" fmla="*/ 2147483647 h 2716"/>
              <a:gd name="T14" fmla="*/ 2147483647 w 435"/>
              <a:gd name="T15" fmla="*/ 2147483647 h 2716"/>
              <a:gd name="T16" fmla="*/ 2147483647 w 435"/>
              <a:gd name="T17" fmla="*/ 2147483647 h 2716"/>
              <a:gd name="T18" fmla="*/ 2147483647 w 435"/>
              <a:gd name="T19" fmla="*/ 2147483647 h 2716"/>
              <a:gd name="T20" fmla="*/ 2147483647 w 435"/>
              <a:gd name="T21" fmla="*/ 2147483647 h 2716"/>
              <a:gd name="T22" fmla="*/ 2147483647 w 435"/>
              <a:gd name="T23" fmla="*/ 2147483647 h 2716"/>
              <a:gd name="T24" fmla="*/ 2147483647 w 435"/>
              <a:gd name="T25" fmla="*/ 2147483647 h 271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35"/>
              <a:gd name="T40" fmla="*/ 0 h 2716"/>
              <a:gd name="T41" fmla="*/ 435 w 435"/>
              <a:gd name="T42" fmla="*/ 2716 h 271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35" h="2716">
                <a:moveTo>
                  <a:pt x="88" y="0"/>
                </a:moveTo>
                <a:lnTo>
                  <a:pt x="24" y="172"/>
                </a:lnTo>
                <a:lnTo>
                  <a:pt x="0" y="336"/>
                </a:lnTo>
                <a:lnTo>
                  <a:pt x="131" y="710"/>
                </a:lnTo>
                <a:lnTo>
                  <a:pt x="242" y="887"/>
                </a:lnTo>
                <a:lnTo>
                  <a:pt x="368" y="1076"/>
                </a:lnTo>
                <a:cubicBezTo>
                  <a:pt x="397" y="1137"/>
                  <a:pt x="407" y="1187"/>
                  <a:pt x="418" y="1249"/>
                </a:cubicBezTo>
                <a:cubicBezTo>
                  <a:pt x="429" y="1311"/>
                  <a:pt x="429" y="1381"/>
                  <a:pt x="431" y="1443"/>
                </a:cubicBezTo>
                <a:cubicBezTo>
                  <a:pt x="434" y="1505"/>
                  <a:pt x="433" y="1561"/>
                  <a:pt x="433" y="1622"/>
                </a:cubicBezTo>
                <a:cubicBezTo>
                  <a:pt x="433" y="1682"/>
                  <a:pt x="433" y="1749"/>
                  <a:pt x="431" y="1809"/>
                </a:cubicBezTo>
                <a:cubicBezTo>
                  <a:pt x="430" y="1868"/>
                  <a:pt x="435" y="1922"/>
                  <a:pt x="429" y="1981"/>
                </a:cubicBezTo>
                <a:cubicBezTo>
                  <a:pt x="424" y="2042"/>
                  <a:pt x="422" y="2106"/>
                  <a:pt x="395" y="2168"/>
                </a:cubicBezTo>
                <a:cubicBezTo>
                  <a:pt x="368" y="2230"/>
                  <a:pt x="304" y="2292"/>
                  <a:pt x="266" y="2352"/>
                </a:cubicBezTo>
                <a:cubicBezTo>
                  <a:pt x="228" y="2412"/>
                  <a:pt x="190" y="2469"/>
                  <a:pt x="164" y="2530"/>
                </a:cubicBezTo>
                <a:cubicBezTo>
                  <a:pt x="138" y="2591"/>
                  <a:pt x="120" y="2677"/>
                  <a:pt x="108" y="2716"/>
                </a:cubicBezTo>
              </a:path>
            </a:pathLst>
          </a:custGeom>
          <a:noFill/>
          <a:ln w="9525">
            <a:solidFill>
              <a:srgbClr val="00CCFF"/>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044" name="Group 459"/>
          <p:cNvGrpSpPr>
            <a:grpSpLocks/>
          </p:cNvGrpSpPr>
          <p:nvPr/>
        </p:nvGrpSpPr>
        <p:grpSpPr bwMode="auto">
          <a:xfrm>
            <a:off x="5257801" y="5202243"/>
            <a:ext cx="69851" cy="33337"/>
            <a:chOff x="2648" y="3856"/>
            <a:chExt cx="36" cy="32"/>
          </a:xfrm>
        </p:grpSpPr>
        <p:sp>
          <p:nvSpPr>
            <p:cNvPr id="32214" name="Line 460"/>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5" name="Line 461"/>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6" name="Line 462"/>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7" name="Line 463"/>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45" name="Group 464"/>
          <p:cNvGrpSpPr>
            <a:grpSpLocks/>
          </p:cNvGrpSpPr>
          <p:nvPr/>
        </p:nvGrpSpPr>
        <p:grpSpPr bwMode="auto">
          <a:xfrm>
            <a:off x="5287965" y="2319343"/>
            <a:ext cx="69851" cy="33337"/>
            <a:chOff x="2648" y="3856"/>
            <a:chExt cx="36" cy="32"/>
          </a:xfrm>
        </p:grpSpPr>
        <p:sp>
          <p:nvSpPr>
            <p:cNvPr id="32210" name="Line 465"/>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1" name="Line 466"/>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2" name="Line 467"/>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13" name="Line 468"/>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46" name="Group 469"/>
          <p:cNvGrpSpPr>
            <a:grpSpLocks/>
          </p:cNvGrpSpPr>
          <p:nvPr/>
        </p:nvGrpSpPr>
        <p:grpSpPr bwMode="auto">
          <a:xfrm>
            <a:off x="5473700" y="2581276"/>
            <a:ext cx="69851" cy="33338"/>
            <a:chOff x="2648" y="3856"/>
            <a:chExt cx="36" cy="32"/>
          </a:xfrm>
        </p:grpSpPr>
        <p:sp>
          <p:nvSpPr>
            <p:cNvPr id="32206" name="Line 470"/>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7" name="Line 471"/>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8" name="Line 472"/>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9" name="Line 473"/>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47" name="Group 474"/>
          <p:cNvGrpSpPr>
            <a:grpSpLocks/>
          </p:cNvGrpSpPr>
          <p:nvPr/>
        </p:nvGrpSpPr>
        <p:grpSpPr bwMode="auto">
          <a:xfrm>
            <a:off x="5654677" y="2844802"/>
            <a:ext cx="69851" cy="33338"/>
            <a:chOff x="2648" y="3856"/>
            <a:chExt cx="36" cy="32"/>
          </a:xfrm>
        </p:grpSpPr>
        <p:sp>
          <p:nvSpPr>
            <p:cNvPr id="32202" name="Line 475"/>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3" name="Line 476"/>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4" name="Line 477"/>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5" name="Line 478"/>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48" name="Group 479"/>
          <p:cNvGrpSpPr>
            <a:grpSpLocks/>
          </p:cNvGrpSpPr>
          <p:nvPr/>
        </p:nvGrpSpPr>
        <p:grpSpPr bwMode="auto">
          <a:xfrm>
            <a:off x="5273682" y="2054226"/>
            <a:ext cx="68263" cy="33338"/>
            <a:chOff x="2648" y="3856"/>
            <a:chExt cx="36" cy="32"/>
          </a:xfrm>
        </p:grpSpPr>
        <p:sp>
          <p:nvSpPr>
            <p:cNvPr id="32198" name="Line 48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9" name="Line 48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0" name="Line 48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201" name="Line 48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49" name="Group 484"/>
          <p:cNvGrpSpPr>
            <a:grpSpLocks/>
          </p:cNvGrpSpPr>
          <p:nvPr/>
        </p:nvGrpSpPr>
        <p:grpSpPr bwMode="auto">
          <a:xfrm>
            <a:off x="5407025" y="2316168"/>
            <a:ext cx="69851" cy="34925"/>
            <a:chOff x="2648" y="3856"/>
            <a:chExt cx="36" cy="32"/>
          </a:xfrm>
        </p:grpSpPr>
        <p:sp>
          <p:nvSpPr>
            <p:cNvPr id="32194" name="Line 48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5" name="Line 48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6" name="Line 48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7" name="Line 48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0" name="Group 489"/>
          <p:cNvGrpSpPr>
            <a:grpSpLocks/>
          </p:cNvGrpSpPr>
          <p:nvPr/>
        </p:nvGrpSpPr>
        <p:grpSpPr bwMode="auto">
          <a:xfrm>
            <a:off x="6032501" y="2847977"/>
            <a:ext cx="69851" cy="36513"/>
            <a:chOff x="2648" y="3856"/>
            <a:chExt cx="36" cy="32"/>
          </a:xfrm>
        </p:grpSpPr>
        <p:sp>
          <p:nvSpPr>
            <p:cNvPr id="32190" name="Line 49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1" name="Line 49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2" name="Line 49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93" name="Line 49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1" name="Group 494"/>
          <p:cNvGrpSpPr>
            <a:grpSpLocks/>
          </p:cNvGrpSpPr>
          <p:nvPr/>
        </p:nvGrpSpPr>
        <p:grpSpPr bwMode="auto">
          <a:xfrm>
            <a:off x="6172207" y="3103568"/>
            <a:ext cx="68263" cy="34925"/>
            <a:chOff x="2648" y="3856"/>
            <a:chExt cx="36" cy="32"/>
          </a:xfrm>
        </p:grpSpPr>
        <p:sp>
          <p:nvSpPr>
            <p:cNvPr id="32186" name="Line 49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7" name="Line 49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8" name="Line 49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9" name="Line 49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2" name="Group 499"/>
          <p:cNvGrpSpPr>
            <a:grpSpLocks/>
          </p:cNvGrpSpPr>
          <p:nvPr/>
        </p:nvGrpSpPr>
        <p:grpSpPr bwMode="auto">
          <a:xfrm>
            <a:off x="6183313" y="3370268"/>
            <a:ext cx="69851" cy="34925"/>
            <a:chOff x="2648" y="3856"/>
            <a:chExt cx="36" cy="32"/>
          </a:xfrm>
        </p:grpSpPr>
        <p:sp>
          <p:nvSpPr>
            <p:cNvPr id="32182" name="Line 50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3" name="Line 50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4" name="Line 50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85" name="Line 50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3" name="Group 504"/>
          <p:cNvGrpSpPr>
            <a:grpSpLocks/>
          </p:cNvGrpSpPr>
          <p:nvPr/>
        </p:nvGrpSpPr>
        <p:grpSpPr bwMode="auto">
          <a:xfrm>
            <a:off x="6191249" y="3629030"/>
            <a:ext cx="69851" cy="34925"/>
            <a:chOff x="2648" y="3856"/>
            <a:chExt cx="36" cy="32"/>
          </a:xfrm>
        </p:grpSpPr>
        <p:sp>
          <p:nvSpPr>
            <p:cNvPr id="32178" name="Line 50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79" name="Line 50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80" name="Line 50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81" name="Line 50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grpSp>
      <p:grpSp>
        <p:nvGrpSpPr>
          <p:cNvPr id="3" name="グループ化 2"/>
          <p:cNvGrpSpPr/>
          <p:nvPr/>
        </p:nvGrpSpPr>
        <p:grpSpPr>
          <a:xfrm>
            <a:off x="4447068" y="3901596"/>
            <a:ext cx="3495675" cy="49212"/>
            <a:chOff x="4457700" y="3890963"/>
            <a:chExt cx="3495675" cy="49212"/>
          </a:xfrm>
        </p:grpSpPr>
        <p:sp>
          <p:nvSpPr>
            <p:cNvPr id="31891" name="Freeform 142"/>
            <p:cNvSpPr>
              <a:spLocks/>
            </p:cNvSpPr>
            <p:nvPr/>
          </p:nvSpPr>
          <p:spPr bwMode="auto">
            <a:xfrm>
              <a:off x="4457700" y="3895725"/>
              <a:ext cx="69850" cy="33338"/>
            </a:xfrm>
            <a:custGeom>
              <a:avLst/>
              <a:gdLst>
                <a:gd name="T0" fmla="*/ 2147483647 w 36"/>
                <a:gd name="T1" fmla="*/ 0 h 31"/>
                <a:gd name="T2" fmla="*/ 2147483647 w 36"/>
                <a:gd name="T3" fmla="*/ 2147483647 h 31"/>
                <a:gd name="T4" fmla="*/ 2147483647 w 36"/>
                <a:gd name="T5" fmla="*/ 2147483647 h 31"/>
                <a:gd name="T6" fmla="*/ 0 w 36"/>
                <a:gd name="T7" fmla="*/ 2147483647 h 31"/>
                <a:gd name="T8" fmla="*/ 2147483647 w 36"/>
                <a:gd name="T9" fmla="*/ 0 h 31"/>
                <a:gd name="T10" fmla="*/ 0 60000 65536"/>
                <a:gd name="T11" fmla="*/ 0 60000 65536"/>
                <a:gd name="T12" fmla="*/ 0 60000 65536"/>
                <a:gd name="T13" fmla="*/ 0 60000 65536"/>
                <a:gd name="T14" fmla="*/ 0 60000 65536"/>
                <a:gd name="T15" fmla="*/ 0 w 36"/>
                <a:gd name="T16" fmla="*/ 0 h 31"/>
                <a:gd name="T17" fmla="*/ 36 w 36"/>
                <a:gd name="T18" fmla="*/ 31 h 31"/>
              </a:gdLst>
              <a:ahLst/>
              <a:cxnLst>
                <a:cxn ang="T10">
                  <a:pos x="T0" y="T1"/>
                </a:cxn>
                <a:cxn ang="T11">
                  <a:pos x="T2" y="T3"/>
                </a:cxn>
                <a:cxn ang="T12">
                  <a:pos x="T4" y="T5"/>
                </a:cxn>
                <a:cxn ang="T13">
                  <a:pos x="T6" y="T7"/>
                </a:cxn>
                <a:cxn ang="T14">
                  <a:pos x="T8" y="T9"/>
                </a:cxn>
              </a:cxnLst>
              <a:rect l="T15" t="T16" r="T17" b="T18"/>
              <a:pathLst>
                <a:path w="36" h="31">
                  <a:moveTo>
                    <a:pt x="18" y="0"/>
                  </a:moveTo>
                  <a:lnTo>
                    <a:pt x="36" y="16"/>
                  </a:lnTo>
                  <a:lnTo>
                    <a:pt x="18" y="31"/>
                  </a:lnTo>
                  <a:lnTo>
                    <a:pt x="0" y="16"/>
                  </a:lnTo>
                  <a:lnTo>
                    <a:pt x="18"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03" name="Rectangle 154"/>
            <p:cNvSpPr>
              <a:spLocks noChangeArrowheads="1"/>
            </p:cNvSpPr>
            <p:nvPr/>
          </p:nvSpPr>
          <p:spPr bwMode="auto">
            <a:xfrm>
              <a:off x="4891088" y="3895725"/>
              <a:ext cx="55562" cy="28575"/>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15" name="Freeform 166"/>
            <p:cNvSpPr>
              <a:spLocks/>
            </p:cNvSpPr>
            <p:nvPr/>
          </p:nvSpPr>
          <p:spPr bwMode="auto">
            <a:xfrm>
              <a:off x="5324475" y="3895725"/>
              <a:ext cx="69850" cy="33338"/>
            </a:xfrm>
            <a:custGeom>
              <a:avLst/>
              <a:gdLst>
                <a:gd name="T0" fmla="*/ 2147483647 w 36"/>
                <a:gd name="T1" fmla="*/ 0 h 31"/>
                <a:gd name="T2" fmla="*/ 2147483647 w 36"/>
                <a:gd name="T3" fmla="*/ 2147483647 h 31"/>
                <a:gd name="T4" fmla="*/ 0 w 36"/>
                <a:gd name="T5" fmla="*/ 2147483647 h 31"/>
                <a:gd name="T6" fmla="*/ 2147483647 w 36"/>
                <a:gd name="T7" fmla="*/ 0 h 31"/>
                <a:gd name="T8" fmla="*/ 0 60000 65536"/>
                <a:gd name="T9" fmla="*/ 0 60000 65536"/>
                <a:gd name="T10" fmla="*/ 0 60000 65536"/>
                <a:gd name="T11" fmla="*/ 0 60000 65536"/>
                <a:gd name="T12" fmla="*/ 0 w 36"/>
                <a:gd name="T13" fmla="*/ 0 h 31"/>
                <a:gd name="T14" fmla="*/ 36 w 36"/>
                <a:gd name="T15" fmla="*/ 31 h 31"/>
              </a:gdLst>
              <a:ahLst/>
              <a:cxnLst>
                <a:cxn ang="T8">
                  <a:pos x="T0" y="T1"/>
                </a:cxn>
                <a:cxn ang="T9">
                  <a:pos x="T2" y="T3"/>
                </a:cxn>
                <a:cxn ang="T10">
                  <a:pos x="T4" y="T5"/>
                </a:cxn>
                <a:cxn ang="T11">
                  <a:pos x="T6" y="T7"/>
                </a:cxn>
              </a:cxnLst>
              <a:rect l="T12" t="T13" r="T14" b="T15"/>
              <a:pathLst>
                <a:path w="36" h="31">
                  <a:moveTo>
                    <a:pt x="18" y="0"/>
                  </a:moveTo>
                  <a:lnTo>
                    <a:pt x="36" y="31"/>
                  </a:lnTo>
                  <a:lnTo>
                    <a:pt x="0" y="31"/>
                  </a:lnTo>
                  <a:lnTo>
                    <a:pt x="18" y="0"/>
                  </a:lnTo>
                  <a:close/>
                </a:path>
              </a:pathLst>
            </a:custGeom>
            <a:solidFill>
              <a:schemeClr val="tx1"/>
            </a:solidFill>
            <a:ln w="9525">
              <a:solidFill>
                <a:schemeClr val="tx1"/>
              </a:solidFill>
              <a:prstDash val="solid"/>
              <a:round/>
              <a:headEnd/>
              <a:tailEnd/>
            </a:ln>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38" name="Rectangle 202"/>
            <p:cNvSpPr>
              <a:spLocks noChangeArrowheads="1"/>
            </p:cNvSpPr>
            <p:nvPr/>
          </p:nvSpPr>
          <p:spPr bwMode="auto">
            <a:xfrm>
              <a:off x="5756275" y="3890963"/>
              <a:ext cx="103188"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1939" name="Line 203"/>
            <p:cNvSpPr>
              <a:spLocks noChangeShapeType="1"/>
            </p:cNvSpPr>
            <p:nvPr/>
          </p:nvSpPr>
          <p:spPr bwMode="auto">
            <a:xfrm flipH="1" flipV="1">
              <a:off x="5768975" y="3895725"/>
              <a:ext cx="31750"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40" name="Line 204"/>
            <p:cNvSpPr>
              <a:spLocks noChangeShapeType="1"/>
            </p:cNvSpPr>
            <p:nvPr/>
          </p:nvSpPr>
          <p:spPr bwMode="auto">
            <a:xfrm>
              <a:off x="5800725" y="3913188"/>
              <a:ext cx="34925"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41" name="Line 205"/>
            <p:cNvSpPr>
              <a:spLocks noChangeShapeType="1"/>
            </p:cNvSpPr>
            <p:nvPr/>
          </p:nvSpPr>
          <p:spPr bwMode="auto">
            <a:xfrm flipH="1">
              <a:off x="5768975" y="3913188"/>
              <a:ext cx="31750" cy="15875"/>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42" name="Line 206"/>
            <p:cNvSpPr>
              <a:spLocks noChangeShapeType="1"/>
            </p:cNvSpPr>
            <p:nvPr/>
          </p:nvSpPr>
          <p:spPr bwMode="auto">
            <a:xfrm flipV="1">
              <a:off x="5800725" y="3895725"/>
              <a:ext cx="34925" cy="17463"/>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1972" name="Oval 323"/>
            <p:cNvSpPr>
              <a:spLocks noChangeArrowheads="1"/>
            </p:cNvSpPr>
            <p:nvPr/>
          </p:nvSpPr>
          <p:spPr bwMode="auto">
            <a:xfrm>
              <a:off x="7034213" y="3895725"/>
              <a:ext cx="57150" cy="28575"/>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2000" name="Rectangle 359"/>
            <p:cNvSpPr>
              <a:spLocks noChangeArrowheads="1"/>
            </p:cNvSpPr>
            <p:nvPr/>
          </p:nvSpPr>
          <p:spPr bwMode="auto">
            <a:xfrm>
              <a:off x="7850188" y="3890963"/>
              <a:ext cx="103187" cy="49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latin typeface="Arial"/>
                <a:ea typeface="Arial Unicode MS" pitchFamily="50" charset="-128"/>
                <a:cs typeface="Arial Unicode MS" pitchFamily="50" charset="-128"/>
              </a:endParaRPr>
            </a:p>
          </p:txBody>
        </p:sp>
        <p:sp>
          <p:nvSpPr>
            <p:cNvPr id="32001" name="Line 360"/>
            <p:cNvSpPr>
              <a:spLocks noChangeShapeType="1"/>
            </p:cNvSpPr>
            <p:nvPr/>
          </p:nvSpPr>
          <p:spPr bwMode="auto">
            <a:xfrm flipV="1">
              <a:off x="7896225" y="3895725"/>
              <a:ext cx="1588" cy="17463"/>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002" name="Line 361"/>
            <p:cNvSpPr>
              <a:spLocks noChangeShapeType="1"/>
            </p:cNvSpPr>
            <p:nvPr/>
          </p:nvSpPr>
          <p:spPr bwMode="auto">
            <a:xfrm>
              <a:off x="7896225" y="3913188"/>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003" name="Line 362"/>
            <p:cNvSpPr>
              <a:spLocks noChangeShapeType="1"/>
            </p:cNvSpPr>
            <p:nvPr/>
          </p:nvSpPr>
          <p:spPr bwMode="auto">
            <a:xfrm flipH="1">
              <a:off x="7861300" y="3913188"/>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004" name="Line 363"/>
            <p:cNvSpPr>
              <a:spLocks noChangeShapeType="1"/>
            </p:cNvSpPr>
            <p:nvPr/>
          </p:nvSpPr>
          <p:spPr bwMode="auto">
            <a:xfrm>
              <a:off x="7896225" y="3913188"/>
              <a:ext cx="34925" cy="0"/>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grpSp>
          <p:nvGrpSpPr>
            <p:cNvPr id="32054" name="Group 509"/>
            <p:cNvGrpSpPr>
              <a:grpSpLocks/>
            </p:cNvGrpSpPr>
            <p:nvPr/>
          </p:nvGrpSpPr>
          <p:grpSpPr bwMode="auto">
            <a:xfrm>
              <a:off x="6199188" y="3897313"/>
              <a:ext cx="68262" cy="33337"/>
              <a:chOff x="2648" y="3856"/>
              <a:chExt cx="36" cy="32"/>
            </a:xfrm>
          </p:grpSpPr>
          <p:sp>
            <p:nvSpPr>
              <p:cNvPr id="32174" name="Line 51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75" name="Line 51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76" name="Line 51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sp>
            <p:nvSpPr>
              <p:cNvPr id="32177" name="Line 51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sz="1600" b="1">
                  <a:solidFill>
                    <a:srgbClr val="000000"/>
                  </a:solidFill>
                  <a:ea typeface="Arial Unicode MS" pitchFamily="50" charset="-128"/>
                  <a:cs typeface="Arial Unicode MS" pitchFamily="50" charset="-128"/>
                </a:endParaRPr>
              </a:p>
            </p:txBody>
          </p:sp>
        </p:grpSp>
      </p:grpSp>
      <p:grpSp>
        <p:nvGrpSpPr>
          <p:cNvPr id="32055" name="Group 514"/>
          <p:cNvGrpSpPr>
            <a:grpSpLocks/>
          </p:cNvGrpSpPr>
          <p:nvPr/>
        </p:nvGrpSpPr>
        <p:grpSpPr bwMode="auto">
          <a:xfrm>
            <a:off x="6153157" y="4154488"/>
            <a:ext cx="68263" cy="36512"/>
            <a:chOff x="2648" y="3856"/>
            <a:chExt cx="36" cy="32"/>
          </a:xfrm>
        </p:grpSpPr>
        <p:sp>
          <p:nvSpPr>
            <p:cNvPr id="32170" name="Line 51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71" name="Line 51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72" name="Line 51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73" name="Line 51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6" name="Group 519"/>
          <p:cNvGrpSpPr>
            <a:grpSpLocks/>
          </p:cNvGrpSpPr>
          <p:nvPr/>
        </p:nvGrpSpPr>
        <p:grpSpPr bwMode="auto">
          <a:xfrm>
            <a:off x="6113465" y="4421193"/>
            <a:ext cx="69851" cy="33337"/>
            <a:chOff x="2648" y="3856"/>
            <a:chExt cx="36" cy="32"/>
          </a:xfrm>
        </p:grpSpPr>
        <p:sp>
          <p:nvSpPr>
            <p:cNvPr id="32166" name="Line 52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7" name="Line 52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8" name="Line 52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9" name="Line 52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7" name="Group 524"/>
          <p:cNvGrpSpPr>
            <a:grpSpLocks/>
          </p:cNvGrpSpPr>
          <p:nvPr/>
        </p:nvGrpSpPr>
        <p:grpSpPr bwMode="auto">
          <a:xfrm>
            <a:off x="5715001" y="4679950"/>
            <a:ext cx="69851" cy="33338"/>
            <a:chOff x="2648" y="3856"/>
            <a:chExt cx="36" cy="32"/>
          </a:xfrm>
        </p:grpSpPr>
        <p:sp>
          <p:nvSpPr>
            <p:cNvPr id="32162" name="Line 52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3" name="Line 52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4" name="Line 52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5" name="Line 52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8" name="Group 529"/>
          <p:cNvGrpSpPr>
            <a:grpSpLocks/>
          </p:cNvGrpSpPr>
          <p:nvPr/>
        </p:nvGrpSpPr>
        <p:grpSpPr bwMode="auto">
          <a:xfrm>
            <a:off x="5378449" y="4948243"/>
            <a:ext cx="69851" cy="33337"/>
            <a:chOff x="2648" y="3856"/>
            <a:chExt cx="36" cy="32"/>
          </a:xfrm>
        </p:grpSpPr>
        <p:sp>
          <p:nvSpPr>
            <p:cNvPr id="32158" name="Line 53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9" name="Line 53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0" name="Line 53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61" name="Line 53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59" name="Group 534"/>
          <p:cNvGrpSpPr>
            <a:grpSpLocks/>
          </p:cNvGrpSpPr>
          <p:nvPr/>
        </p:nvGrpSpPr>
        <p:grpSpPr bwMode="auto">
          <a:xfrm>
            <a:off x="5346701" y="5199068"/>
            <a:ext cx="69851" cy="34925"/>
            <a:chOff x="2648" y="3856"/>
            <a:chExt cx="36" cy="32"/>
          </a:xfrm>
        </p:grpSpPr>
        <p:sp>
          <p:nvSpPr>
            <p:cNvPr id="32154" name="Line 53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5" name="Line 53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6" name="Line 53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7" name="Line 53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60" name="Group 539"/>
          <p:cNvGrpSpPr>
            <a:grpSpLocks/>
          </p:cNvGrpSpPr>
          <p:nvPr/>
        </p:nvGrpSpPr>
        <p:grpSpPr bwMode="auto">
          <a:xfrm>
            <a:off x="5708649" y="2579693"/>
            <a:ext cx="69851" cy="34925"/>
            <a:chOff x="2648" y="3856"/>
            <a:chExt cx="36" cy="32"/>
          </a:xfrm>
        </p:grpSpPr>
        <p:sp>
          <p:nvSpPr>
            <p:cNvPr id="32150" name="Line 540"/>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1" name="Line 541"/>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2" name="Line 542"/>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53" name="Line 543"/>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061" name="Line 544"/>
          <p:cNvSpPr>
            <a:spLocks noChangeShapeType="1"/>
          </p:cNvSpPr>
          <p:nvPr/>
        </p:nvSpPr>
        <p:spPr bwMode="auto">
          <a:xfrm>
            <a:off x="4087816" y="2597150"/>
            <a:ext cx="435292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62" name="Oval 545"/>
          <p:cNvSpPr>
            <a:spLocks noChangeArrowheads="1"/>
          </p:cNvSpPr>
          <p:nvPr/>
        </p:nvSpPr>
        <p:spPr bwMode="auto">
          <a:xfrm>
            <a:off x="5672137" y="2324100"/>
            <a:ext cx="55563" cy="26988"/>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2063" name="Group 547"/>
          <p:cNvGrpSpPr>
            <a:grpSpLocks/>
          </p:cNvGrpSpPr>
          <p:nvPr/>
        </p:nvGrpSpPr>
        <p:grpSpPr bwMode="auto">
          <a:xfrm>
            <a:off x="5414965" y="2049465"/>
            <a:ext cx="103187" cy="50800"/>
            <a:chOff x="3325" y="1229"/>
            <a:chExt cx="53" cy="47"/>
          </a:xfrm>
        </p:grpSpPr>
        <p:sp>
          <p:nvSpPr>
            <p:cNvPr id="32145" name="Rectangle 548"/>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146" name="Line 549"/>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7" name="Line 550"/>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8" name="Line 551"/>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9" name="Line 552"/>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64" name="Group 553"/>
          <p:cNvGrpSpPr>
            <a:grpSpLocks/>
          </p:cNvGrpSpPr>
          <p:nvPr/>
        </p:nvGrpSpPr>
        <p:grpSpPr bwMode="auto">
          <a:xfrm>
            <a:off x="6034089" y="2312990"/>
            <a:ext cx="103187" cy="47625"/>
            <a:chOff x="3325" y="1229"/>
            <a:chExt cx="53" cy="47"/>
          </a:xfrm>
        </p:grpSpPr>
        <p:sp>
          <p:nvSpPr>
            <p:cNvPr id="32140" name="Rectangle 554"/>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141" name="Line 555"/>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2" name="Line 556"/>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3" name="Line 557"/>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44" name="Line 558"/>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065" name="Freeform 559"/>
          <p:cNvSpPr>
            <a:spLocks/>
          </p:cNvSpPr>
          <p:nvPr/>
        </p:nvSpPr>
        <p:spPr bwMode="auto">
          <a:xfrm>
            <a:off x="5386394" y="1322393"/>
            <a:ext cx="2536825" cy="3894137"/>
          </a:xfrm>
          <a:custGeom>
            <a:avLst/>
            <a:gdLst>
              <a:gd name="T0" fmla="*/ 0 w 1598"/>
              <a:gd name="T1" fmla="*/ 0 h 2453"/>
              <a:gd name="T2" fmla="*/ 2147483647 w 1598"/>
              <a:gd name="T3" fmla="*/ 2147483647 h 2453"/>
              <a:gd name="T4" fmla="*/ 2147483647 w 1598"/>
              <a:gd name="T5" fmla="*/ 2147483647 h 2453"/>
              <a:gd name="T6" fmla="*/ 2147483647 w 1598"/>
              <a:gd name="T7" fmla="*/ 2147483647 h 2453"/>
              <a:gd name="T8" fmla="*/ 2147483647 w 1598"/>
              <a:gd name="T9" fmla="*/ 2147483647 h 2453"/>
              <a:gd name="T10" fmla="*/ 2147483647 w 1598"/>
              <a:gd name="T11" fmla="*/ 2147483647 h 2453"/>
              <a:gd name="T12" fmla="*/ 2147483647 w 1598"/>
              <a:gd name="T13" fmla="*/ 2147483647 h 2453"/>
              <a:gd name="T14" fmla="*/ 2147483647 w 1598"/>
              <a:gd name="T15" fmla="*/ 2147483647 h 2453"/>
              <a:gd name="T16" fmla="*/ 2147483647 w 1598"/>
              <a:gd name="T17" fmla="*/ 2147483647 h 2453"/>
              <a:gd name="T18" fmla="*/ 2147483647 w 1598"/>
              <a:gd name="T19" fmla="*/ 2147483647 h 2453"/>
              <a:gd name="T20" fmla="*/ 2147483647 w 1598"/>
              <a:gd name="T21" fmla="*/ 2147483647 h 2453"/>
              <a:gd name="T22" fmla="*/ 2147483647 w 1598"/>
              <a:gd name="T23" fmla="*/ 2147483647 h 2453"/>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598"/>
              <a:gd name="T37" fmla="*/ 0 h 2453"/>
              <a:gd name="T38" fmla="*/ 1598 w 1598"/>
              <a:gd name="T39" fmla="*/ 2453 h 2453"/>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598" h="2453">
                <a:moveTo>
                  <a:pt x="23" y="0"/>
                </a:moveTo>
                <a:cubicBezTo>
                  <a:pt x="19" y="25"/>
                  <a:pt x="2" y="97"/>
                  <a:pt x="1" y="148"/>
                </a:cubicBezTo>
                <a:cubicBezTo>
                  <a:pt x="0" y="199"/>
                  <a:pt x="8" y="256"/>
                  <a:pt x="15" y="309"/>
                </a:cubicBezTo>
                <a:lnTo>
                  <a:pt x="43" y="468"/>
                </a:lnTo>
                <a:cubicBezTo>
                  <a:pt x="183" y="550"/>
                  <a:pt x="631" y="721"/>
                  <a:pt x="852" y="805"/>
                </a:cubicBezTo>
                <a:cubicBezTo>
                  <a:pt x="1073" y="888"/>
                  <a:pt x="1259" y="914"/>
                  <a:pt x="1372" y="970"/>
                </a:cubicBezTo>
                <a:cubicBezTo>
                  <a:pt x="1485" y="1025"/>
                  <a:pt x="1497" y="1080"/>
                  <a:pt x="1532" y="1136"/>
                </a:cubicBezTo>
                <a:cubicBezTo>
                  <a:pt x="1568" y="1192"/>
                  <a:pt x="1570" y="1252"/>
                  <a:pt x="1581" y="1307"/>
                </a:cubicBezTo>
                <a:cubicBezTo>
                  <a:pt x="1592" y="1362"/>
                  <a:pt x="1598" y="1412"/>
                  <a:pt x="1598" y="1466"/>
                </a:cubicBezTo>
                <a:cubicBezTo>
                  <a:pt x="1598" y="1520"/>
                  <a:pt x="1597" y="1578"/>
                  <a:pt x="1583" y="1632"/>
                </a:cubicBezTo>
                <a:cubicBezTo>
                  <a:pt x="1570" y="1688"/>
                  <a:pt x="1560" y="1738"/>
                  <a:pt x="1515" y="1793"/>
                </a:cubicBezTo>
                <a:cubicBezTo>
                  <a:pt x="1470" y="1848"/>
                  <a:pt x="1413" y="1905"/>
                  <a:pt x="1311" y="1960"/>
                </a:cubicBezTo>
                <a:cubicBezTo>
                  <a:pt x="1209" y="2016"/>
                  <a:pt x="1105" y="2070"/>
                  <a:pt x="905" y="2126"/>
                </a:cubicBezTo>
                <a:cubicBezTo>
                  <a:pt x="705" y="2182"/>
                  <a:pt x="262" y="2243"/>
                  <a:pt x="111" y="2297"/>
                </a:cubicBezTo>
                <a:lnTo>
                  <a:pt x="1" y="2453"/>
                </a:lnTo>
              </a:path>
            </a:pathLst>
          </a:custGeom>
          <a:noFill/>
          <a:ln w="9525">
            <a:solidFill>
              <a:srgbClr val="006666"/>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66" name="Line 693"/>
          <p:cNvSpPr>
            <a:spLocks noChangeShapeType="1"/>
          </p:cNvSpPr>
          <p:nvPr/>
        </p:nvSpPr>
        <p:spPr bwMode="auto">
          <a:xfrm flipH="1">
            <a:off x="8001000" y="2819400"/>
            <a:ext cx="228600" cy="83820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67" name="Line 10"/>
          <p:cNvSpPr>
            <a:spLocks noChangeShapeType="1"/>
          </p:cNvSpPr>
          <p:nvPr/>
        </p:nvSpPr>
        <p:spPr bwMode="auto">
          <a:xfrm>
            <a:off x="4054475" y="1811339"/>
            <a:ext cx="4354513" cy="1587"/>
          </a:xfrm>
          <a:prstGeom prst="line">
            <a:avLst/>
          </a:prstGeom>
          <a:noFill/>
          <a:ln w="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68" name="Line 10"/>
          <p:cNvSpPr>
            <a:spLocks noChangeShapeType="1"/>
          </p:cNvSpPr>
          <p:nvPr/>
        </p:nvSpPr>
        <p:spPr bwMode="auto">
          <a:xfrm>
            <a:off x="4041775" y="1558926"/>
            <a:ext cx="4354513" cy="1588"/>
          </a:xfrm>
          <a:prstGeom prst="line">
            <a:avLst/>
          </a:prstGeom>
          <a:noFill/>
          <a:ln w="6350" cap="rnd">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69" name="Freeform 136"/>
          <p:cNvSpPr>
            <a:spLocks/>
          </p:cNvSpPr>
          <p:nvPr/>
        </p:nvSpPr>
        <p:spPr bwMode="auto">
          <a:xfrm>
            <a:off x="4621219" y="1793875"/>
            <a:ext cx="68263" cy="33338"/>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5"/>
                </a:lnTo>
                <a:lnTo>
                  <a:pt x="17" y="31"/>
                </a:lnTo>
                <a:lnTo>
                  <a:pt x="0" y="15"/>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70" name="Freeform 136"/>
          <p:cNvSpPr>
            <a:spLocks/>
          </p:cNvSpPr>
          <p:nvPr/>
        </p:nvSpPr>
        <p:spPr bwMode="auto">
          <a:xfrm>
            <a:off x="4745040" y="1552576"/>
            <a:ext cx="68263" cy="33338"/>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5"/>
                </a:lnTo>
                <a:lnTo>
                  <a:pt x="17" y="31"/>
                </a:lnTo>
                <a:lnTo>
                  <a:pt x="0" y="15"/>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71" name="Freeform 136"/>
          <p:cNvSpPr>
            <a:spLocks/>
          </p:cNvSpPr>
          <p:nvPr/>
        </p:nvSpPr>
        <p:spPr bwMode="auto">
          <a:xfrm>
            <a:off x="5037140" y="1303343"/>
            <a:ext cx="68263" cy="33337"/>
          </a:xfrm>
          <a:custGeom>
            <a:avLst/>
            <a:gdLst>
              <a:gd name="T0" fmla="*/ 2147483647 w 35"/>
              <a:gd name="T1" fmla="*/ 0 h 31"/>
              <a:gd name="T2" fmla="*/ 2147483647 w 35"/>
              <a:gd name="T3" fmla="*/ 2147483647 h 31"/>
              <a:gd name="T4" fmla="*/ 2147483647 w 35"/>
              <a:gd name="T5" fmla="*/ 2147483647 h 31"/>
              <a:gd name="T6" fmla="*/ 0 w 35"/>
              <a:gd name="T7" fmla="*/ 2147483647 h 31"/>
              <a:gd name="T8" fmla="*/ 2147483647 w 35"/>
              <a:gd name="T9" fmla="*/ 0 h 31"/>
              <a:gd name="T10" fmla="*/ 0 60000 65536"/>
              <a:gd name="T11" fmla="*/ 0 60000 65536"/>
              <a:gd name="T12" fmla="*/ 0 60000 65536"/>
              <a:gd name="T13" fmla="*/ 0 60000 65536"/>
              <a:gd name="T14" fmla="*/ 0 60000 65536"/>
              <a:gd name="T15" fmla="*/ 0 w 35"/>
              <a:gd name="T16" fmla="*/ 0 h 31"/>
              <a:gd name="T17" fmla="*/ 35 w 35"/>
              <a:gd name="T18" fmla="*/ 31 h 31"/>
            </a:gdLst>
            <a:ahLst/>
            <a:cxnLst>
              <a:cxn ang="T10">
                <a:pos x="T0" y="T1"/>
              </a:cxn>
              <a:cxn ang="T11">
                <a:pos x="T2" y="T3"/>
              </a:cxn>
              <a:cxn ang="T12">
                <a:pos x="T4" y="T5"/>
              </a:cxn>
              <a:cxn ang="T13">
                <a:pos x="T6" y="T7"/>
              </a:cxn>
              <a:cxn ang="T14">
                <a:pos x="T8" y="T9"/>
              </a:cxn>
            </a:cxnLst>
            <a:rect l="T15" t="T16" r="T17" b="T18"/>
            <a:pathLst>
              <a:path w="35" h="31">
                <a:moveTo>
                  <a:pt x="17" y="0"/>
                </a:moveTo>
                <a:lnTo>
                  <a:pt x="35" y="15"/>
                </a:lnTo>
                <a:lnTo>
                  <a:pt x="17" y="31"/>
                </a:lnTo>
                <a:lnTo>
                  <a:pt x="0" y="15"/>
                </a:lnTo>
                <a:lnTo>
                  <a:pt x="17" y="0"/>
                </a:lnTo>
                <a:close/>
              </a:path>
            </a:pathLst>
          </a:custGeom>
          <a:solidFill>
            <a:srgbClr val="000080"/>
          </a:solidFill>
          <a:ln w="9525">
            <a:solidFill>
              <a:srgbClr val="000080"/>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72" name="Rectangle 148"/>
          <p:cNvSpPr>
            <a:spLocks noChangeArrowheads="1"/>
          </p:cNvSpPr>
          <p:nvPr/>
        </p:nvSpPr>
        <p:spPr bwMode="auto">
          <a:xfrm>
            <a:off x="5087945" y="1301750"/>
            <a:ext cx="58737" cy="26988"/>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73" name="Rectangle 148"/>
          <p:cNvSpPr>
            <a:spLocks noChangeArrowheads="1"/>
          </p:cNvSpPr>
          <p:nvPr/>
        </p:nvSpPr>
        <p:spPr bwMode="auto">
          <a:xfrm>
            <a:off x="4933949" y="1549400"/>
            <a:ext cx="58739" cy="26988"/>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74" name="Rectangle 148"/>
          <p:cNvSpPr>
            <a:spLocks noChangeArrowheads="1"/>
          </p:cNvSpPr>
          <p:nvPr/>
        </p:nvSpPr>
        <p:spPr bwMode="auto">
          <a:xfrm>
            <a:off x="4875220" y="1803400"/>
            <a:ext cx="58737" cy="26988"/>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75" name="Rectangle 148"/>
          <p:cNvSpPr>
            <a:spLocks noChangeArrowheads="1"/>
          </p:cNvSpPr>
          <p:nvPr/>
        </p:nvSpPr>
        <p:spPr bwMode="auto">
          <a:xfrm>
            <a:off x="4830770" y="2052643"/>
            <a:ext cx="58737" cy="26987"/>
          </a:xfrm>
          <a:prstGeom prst="rect">
            <a:avLst/>
          </a:prstGeom>
          <a:solidFill>
            <a:srgbClr val="FF00FF"/>
          </a:solidFill>
          <a:ln w="9525">
            <a:solidFill>
              <a:srgbClr val="FF00FF"/>
            </a:solidFill>
            <a:miter lim="800000"/>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76" name="Freeform 160"/>
          <p:cNvSpPr>
            <a:spLocks/>
          </p:cNvSpPr>
          <p:nvPr/>
        </p:nvSpPr>
        <p:spPr bwMode="auto">
          <a:xfrm>
            <a:off x="4994277" y="1789118"/>
            <a:ext cx="66675" cy="33337"/>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2"/>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77" name="Freeform 160"/>
          <p:cNvSpPr>
            <a:spLocks/>
          </p:cNvSpPr>
          <p:nvPr/>
        </p:nvSpPr>
        <p:spPr bwMode="auto">
          <a:xfrm>
            <a:off x="5041901" y="1543051"/>
            <a:ext cx="66675" cy="33338"/>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2"/>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78" name="Freeform 160"/>
          <p:cNvSpPr>
            <a:spLocks/>
          </p:cNvSpPr>
          <p:nvPr/>
        </p:nvSpPr>
        <p:spPr bwMode="auto">
          <a:xfrm>
            <a:off x="5156201" y="1290643"/>
            <a:ext cx="66675" cy="33337"/>
          </a:xfrm>
          <a:custGeom>
            <a:avLst/>
            <a:gdLst>
              <a:gd name="T0" fmla="*/ 2147483647 w 35"/>
              <a:gd name="T1" fmla="*/ 0 h 31"/>
              <a:gd name="T2" fmla="*/ 2147483647 w 35"/>
              <a:gd name="T3" fmla="*/ 2147483647 h 31"/>
              <a:gd name="T4" fmla="*/ 0 w 35"/>
              <a:gd name="T5" fmla="*/ 2147483647 h 31"/>
              <a:gd name="T6" fmla="*/ 2147483647 w 35"/>
              <a:gd name="T7" fmla="*/ 0 h 31"/>
              <a:gd name="T8" fmla="*/ 0 60000 65536"/>
              <a:gd name="T9" fmla="*/ 0 60000 65536"/>
              <a:gd name="T10" fmla="*/ 0 60000 65536"/>
              <a:gd name="T11" fmla="*/ 0 60000 65536"/>
              <a:gd name="T12" fmla="*/ 0 w 35"/>
              <a:gd name="T13" fmla="*/ 0 h 31"/>
              <a:gd name="T14" fmla="*/ 35 w 35"/>
              <a:gd name="T15" fmla="*/ 31 h 31"/>
            </a:gdLst>
            <a:ahLst/>
            <a:cxnLst>
              <a:cxn ang="T8">
                <a:pos x="T0" y="T1"/>
              </a:cxn>
              <a:cxn ang="T9">
                <a:pos x="T2" y="T3"/>
              </a:cxn>
              <a:cxn ang="T10">
                <a:pos x="T4" y="T5"/>
              </a:cxn>
              <a:cxn ang="T11">
                <a:pos x="T6" y="T7"/>
              </a:cxn>
            </a:cxnLst>
            <a:rect l="T12" t="T13" r="T14" b="T15"/>
            <a:pathLst>
              <a:path w="35" h="31">
                <a:moveTo>
                  <a:pt x="18" y="0"/>
                </a:moveTo>
                <a:lnTo>
                  <a:pt x="35" y="31"/>
                </a:lnTo>
                <a:lnTo>
                  <a:pt x="0" y="31"/>
                </a:lnTo>
                <a:lnTo>
                  <a:pt x="18" y="0"/>
                </a:lnTo>
                <a:close/>
              </a:path>
            </a:pathLst>
          </a:custGeom>
          <a:solidFill>
            <a:schemeClr val="tx2"/>
          </a:solidFill>
          <a:ln w="9525">
            <a:solidFill>
              <a:schemeClr val="tx1"/>
            </a:solidFill>
            <a:prstDash val="solid"/>
            <a:round/>
            <a:headEnd/>
            <a:tailEn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079" name="Group 464"/>
          <p:cNvGrpSpPr>
            <a:grpSpLocks/>
          </p:cNvGrpSpPr>
          <p:nvPr/>
        </p:nvGrpSpPr>
        <p:grpSpPr bwMode="auto">
          <a:xfrm>
            <a:off x="5080001" y="1800226"/>
            <a:ext cx="69851" cy="33338"/>
            <a:chOff x="2648" y="3856"/>
            <a:chExt cx="36" cy="32"/>
          </a:xfrm>
        </p:grpSpPr>
        <p:sp>
          <p:nvSpPr>
            <p:cNvPr id="32136" name="Line 465"/>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7" name="Line 466"/>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8" name="Line 467"/>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9" name="Line 468"/>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0" name="Group 464"/>
          <p:cNvGrpSpPr>
            <a:grpSpLocks/>
          </p:cNvGrpSpPr>
          <p:nvPr/>
        </p:nvGrpSpPr>
        <p:grpSpPr bwMode="auto">
          <a:xfrm>
            <a:off x="5130801" y="1549402"/>
            <a:ext cx="69851" cy="33338"/>
            <a:chOff x="2648" y="3856"/>
            <a:chExt cx="36" cy="32"/>
          </a:xfrm>
        </p:grpSpPr>
        <p:sp>
          <p:nvSpPr>
            <p:cNvPr id="32132" name="Line 465"/>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3" name="Line 466"/>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4" name="Line 467"/>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5" name="Line 468"/>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1" name="Group 464"/>
          <p:cNvGrpSpPr>
            <a:grpSpLocks/>
          </p:cNvGrpSpPr>
          <p:nvPr/>
        </p:nvGrpSpPr>
        <p:grpSpPr bwMode="auto">
          <a:xfrm>
            <a:off x="5232401" y="1301751"/>
            <a:ext cx="69851" cy="31750"/>
            <a:chOff x="2648" y="3856"/>
            <a:chExt cx="36" cy="32"/>
          </a:xfrm>
        </p:grpSpPr>
        <p:sp>
          <p:nvSpPr>
            <p:cNvPr id="32128" name="Line 465"/>
            <p:cNvSpPr>
              <a:spLocks noChangeShapeType="1"/>
            </p:cNvSpPr>
            <p:nvPr/>
          </p:nvSpPr>
          <p:spPr bwMode="auto">
            <a:xfrm flipH="1" flipV="1">
              <a:off x="2648"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9" name="Line 466"/>
            <p:cNvSpPr>
              <a:spLocks noChangeShapeType="1"/>
            </p:cNvSpPr>
            <p:nvPr/>
          </p:nvSpPr>
          <p:spPr bwMode="auto">
            <a:xfrm>
              <a:off x="2666"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0" name="Line 467"/>
            <p:cNvSpPr>
              <a:spLocks noChangeShapeType="1"/>
            </p:cNvSpPr>
            <p:nvPr/>
          </p:nvSpPr>
          <p:spPr bwMode="auto">
            <a:xfrm flipH="1">
              <a:off x="2648" y="3872"/>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31" name="Line 468"/>
            <p:cNvSpPr>
              <a:spLocks noChangeShapeType="1"/>
            </p:cNvSpPr>
            <p:nvPr/>
          </p:nvSpPr>
          <p:spPr bwMode="auto">
            <a:xfrm flipV="1">
              <a:off x="2666" y="3856"/>
              <a:ext cx="18" cy="16"/>
            </a:xfrm>
            <a:prstGeom prst="line">
              <a:avLst/>
            </a:prstGeom>
            <a:noFill/>
            <a:ln w="9525">
              <a:solidFill>
                <a:srgbClr val="00FFFF"/>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2" name="Group 484"/>
          <p:cNvGrpSpPr>
            <a:grpSpLocks/>
          </p:cNvGrpSpPr>
          <p:nvPr/>
        </p:nvGrpSpPr>
        <p:grpSpPr bwMode="auto">
          <a:xfrm>
            <a:off x="5181600" y="1800230"/>
            <a:ext cx="69851" cy="34925"/>
            <a:chOff x="2648" y="3856"/>
            <a:chExt cx="36" cy="32"/>
          </a:xfrm>
        </p:grpSpPr>
        <p:sp>
          <p:nvSpPr>
            <p:cNvPr id="32124" name="Line 48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5" name="Line 48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6" name="Line 48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7" name="Line 48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3" name="Group 484"/>
          <p:cNvGrpSpPr>
            <a:grpSpLocks/>
          </p:cNvGrpSpPr>
          <p:nvPr/>
        </p:nvGrpSpPr>
        <p:grpSpPr bwMode="auto">
          <a:xfrm>
            <a:off x="5213349" y="1554168"/>
            <a:ext cx="69851" cy="34925"/>
            <a:chOff x="2648" y="3856"/>
            <a:chExt cx="36" cy="32"/>
          </a:xfrm>
        </p:grpSpPr>
        <p:sp>
          <p:nvSpPr>
            <p:cNvPr id="32120" name="Line 48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1" name="Line 48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2" name="Line 48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23" name="Line 48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4" name="Group 484"/>
          <p:cNvGrpSpPr>
            <a:grpSpLocks/>
          </p:cNvGrpSpPr>
          <p:nvPr/>
        </p:nvGrpSpPr>
        <p:grpSpPr bwMode="auto">
          <a:xfrm>
            <a:off x="5276849" y="1295405"/>
            <a:ext cx="69851" cy="34925"/>
            <a:chOff x="2648" y="3856"/>
            <a:chExt cx="36" cy="32"/>
          </a:xfrm>
        </p:grpSpPr>
        <p:sp>
          <p:nvSpPr>
            <p:cNvPr id="32116" name="Line 485"/>
            <p:cNvSpPr>
              <a:spLocks noChangeShapeType="1"/>
            </p:cNvSpPr>
            <p:nvPr/>
          </p:nvSpPr>
          <p:spPr bwMode="auto">
            <a:xfrm flipH="1" flipV="1">
              <a:off x="2648"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7" name="Line 486"/>
            <p:cNvSpPr>
              <a:spLocks noChangeShapeType="1"/>
            </p:cNvSpPr>
            <p:nvPr/>
          </p:nvSpPr>
          <p:spPr bwMode="auto">
            <a:xfrm>
              <a:off x="2666"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8" name="Line 487"/>
            <p:cNvSpPr>
              <a:spLocks noChangeShapeType="1"/>
            </p:cNvSpPr>
            <p:nvPr/>
          </p:nvSpPr>
          <p:spPr bwMode="auto">
            <a:xfrm flipH="1">
              <a:off x="2648" y="3872"/>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9" name="Line 488"/>
            <p:cNvSpPr>
              <a:spLocks noChangeShapeType="1"/>
            </p:cNvSpPr>
            <p:nvPr/>
          </p:nvSpPr>
          <p:spPr bwMode="auto">
            <a:xfrm flipV="1">
              <a:off x="2666" y="3856"/>
              <a:ext cx="18" cy="16"/>
            </a:xfrm>
            <a:prstGeom prst="line">
              <a:avLst/>
            </a:prstGeom>
            <a:noFill/>
            <a:ln w="9525">
              <a:solidFill>
                <a:srgbClr val="8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085" name="Oval 317"/>
          <p:cNvSpPr>
            <a:spLocks noChangeArrowheads="1"/>
          </p:cNvSpPr>
          <p:nvPr/>
        </p:nvSpPr>
        <p:spPr bwMode="auto">
          <a:xfrm>
            <a:off x="5334000" y="1306518"/>
            <a:ext cx="55563"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86" name="Oval 317"/>
          <p:cNvSpPr>
            <a:spLocks noChangeArrowheads="1"/>
          </p:cNvSpPr>
          <p:nvPr/>
        </p:nvSpPr>
        <p:spPr bwMode="auto">
          <a:xfrm>
            <a:off x="5280025" y="1549400"/>
            <a:ext cx="55563" cy="26988"/>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87" name="Oval 317"/>
          <p:cNvSpPr>
            <a:spLocks noChangeArrowheads="1"/>
          </p:cNvSpPr>
          <p:nvPr/>
        </p:nvSpPr>
        <p:spPr bwMode="auto">
          <a:xfrm>
            <a:off x="5264153" y="1797050"/>
            <a:ext cx="55563" cy="26988"/>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grpSp>
        <p:nvGrpSpPr>
          <p:cNvPr id="32088" name="Group 553"/>
          <p:cNvGrpSpPr>
            <a:grpSpLocks/>
          </p:cNvGrpSpPr>
          <p:nvPr/>
        </p:nvGrpSpPr>
        <p:grpSpPr bwMode="auto">
          <a:xfrm>
            <a:off x="5383213" y="1292230"/>
            <a:ext cx="103187" cy="49213"/>
            <a:chOff x="3325" y="1229"/>
            <a:chExt cx="53" cy="47"/>
          </a:xfrm>
        </p:grpSpPr>
        <p:sp>
          <p:nvSpPr>
            <p:cNvPr id="32111" name="Rectangle 554"/>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112" name="Line 555"/>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3" name="Line 556"/>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4" name="Line 557"/>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5" name="Line 558"/>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89" name="Group 553"/>
          <p:cNvGrpSpPr>
            <a:grpSpLocks/>
          </p:cNvGrpSpPr>
          <p:nvPr/>
        </p:nvGrpSpPr>
        <p:grpSpPr bwMode="auto">
          <a:xfrm>
            <a:off x="5343526" y="1544638"/>
            <a:ext cx="103188" cy="49212"/>
            <a:chOff x="3325" y="1229"/>
            <a:chExt cx="53" cy="47"/>
          </a:xfrm>
        </p:grpSpPr>
        <p:sp>
          <p:nvSpPr>
            <p:cNvPr id="32106" name="Rectangle 554"/>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107" name="Line 555"/>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08" name="Line 556"/>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09" name="Line 557"/>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10" name="Line 558"/>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2090" name="Group 553"/>
          <p:cNvGrpSpPr>
            <a:grpSpLocks/>
          </p:cNvGrpSpPr>
          <p:nvPr/>
        </p:nvGrpSpPr>
        <p:grpSpPr bwMode="auto">
          <a:xfrm>
            <a:off x="5360988" y="1785938"/>
            <a:ext cx="103187" cy="49212"/>
            <a:chOff x="3325" y="1229"/>
            <a:chExt cx="53" cy="47"/>
          </a:xfrm>
        </p:grpSpPr>
        <p:sp>
          <p:nvSpPr>
            <p:cNvPr id="32101" name="Rectangle 554"/>
            <p:cNvSpPr>
              <a:spLocks noChangeArrowheads="1"/>
            </p:cNvSpPr>
            <p:nvPr/>
          </p:nvSpPr>
          <p:spPr bwMode="auto">
            <a:xfrm>
              <a:off x="3325" y="1229"/>
              <a:ext cx="53" cy="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102" name="Line 555"/>
            <p:cNvSpPr>
              <a:spLocks noChangeShapeType="1"/>
            </p:cNvSpPr>
            <p:nvPr/>
          </p:nvSpPr>
          <p:spPr bwMode="auto">
            <a:xfrm flipV="1">
              <a:off x="3348" y="1235"/>
              <a:ext cx="1" cy="1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03" name="Line 556"/>
            <p:cNvSpPr>
              <a:spLocks noChangeShapeType="1"/>
            </p:cNvSpPr>
            <p:nvPr/>
          </p:nvSpPr>
          <p:spPr bwMode="auto">
            <a:xfrm>
              <a:off x="3348" y="1250"/>
              <a:ext cx="1" cy="16"/>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04" name="Line 557"/>
            <p:cNvSpPr>
              <a:spLocks noChangeShapeType="1"/>
            </p:cNvSpPr>
            <p:nvPr/>
          </p:nvSpPr>
          <p:spPr bwMode="auto">
            <a:xfrm flipH="1">
              <a:off x="3330"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105" name="Line 558"/>
            <p:cNvSpPr>
              <a:spLocks noChangeShapeType="1"/>
            </p:cNvSpPr>
            <p:nvPr/>
          </p:nvSpPr>
          <p:spPr bwMode="auto">
            <a:xfrm>
              <a:off x="3348" y="1250"/>
              <a:ext cx="18" cy="1"/>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091" name="Text Box 692"/>
          <p:cNvSpPr txBox="1">
            <a:spLocks noChangeArrowheads="1"/>
          </p:cNvSpPr>
          <p:nvPr/>
        </p:nvSpPr>
        <p:spPr bwMode="auto">
          <a:xfrm>
            <a:off x="7419127" y="2319343"/>
            <a:ext cx="1443280" cy="646331"/>
          </a:xfrm>
          <a:prstGeom prst="rect">
            <a:avLst/>
          </a:prstGeom>
          <a:solidFill>
            <a:schemeClr val="bg1"/>
          </a:solidFill>
          <a:ln>
            <a:noFill/>
          </a:ln>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a:solidFill>
                  <a:srgbClr val="FF0000"/>
                </a:solidFill>
                <a:latin typeface="Calibri" panose="020F0502020204030204" pitchFamily="34" charset="0"/>
                <a:ea typeface="Arial Unicode MS" pitchFamily="50" charset="-128"/>
                <a:cs typeface="Arial Unicode MS" pitchFamily="50" charset="-128"/>
              </a:rPr>
              <a:t>Catalytic bed</a:t>
            </a:r>
          </a:p>
          <a:p>
            <a:pPr eaLnBrk="1" fontAlgn="base" hangingPunct="1">
              <a:spcBef>
                <a:spcPct val="0"/>
              </a:spcBef>
              <a:spcAft>
                <a:spcPct val="0"/>
              </a:spcAft>
              <a:buFontTx/>
              <a:buNone/>
            </a:pPr>
            <a:r>
              <a:rPr lang="en-US" altLang="ja-JP" sz="1800" b="1" dirty="0">
                <a:solidFill>
                  <a:srgbClr val="FF0000"/>
                </a:solidFill>
                <a:latin typeface="Calibri" panose="020F0502020204030204" pitchFamily="34" charset="0"/>
                <a:ea typeface="Arial Unicode MS" pitchFamily="50" charset="-128"/>
                <a:cs typeface="Arial Unicode MS" pitchFamily="50" charset="-128"/>
              </a:rPr>
              <a:t> temperature</a:t>
            </a:r>
          </a:p>
        </p:txBody>
      </p:sp>
      <p:sp>
        <p:nvSpPr>
          <p:cNvPr id="32092" name="Oval 327"/>
          <p:cNvSpPr>
            <a:spLocks noChangeArrowheads="1"/>
          </p:cNvSpPr>
          <p:nvPr/>
        </p:nvSpPr>
        <p:spPr bwMode="auto">
          <a:xfrm>
            <a:off x="5500694" y="4951418"/>
            <a:ext cx="58737" cy="26987"/>
          </a:xfrm>
          <a:prstGeom prst="ellipse">
            <a:avLst/>
          </a:prstGeom>
          <a:solidFill>
            <a:srgbClr val="800000"/>
          </a:solidFill>
          <a:ln w="9525">
            <a:solidFill>
              <a:srgbClr val="800000"/>
            </a:solidFill>
            <a:round/>
            <a:headEnd/>
            <a:tailEnd/>
          </a:ln>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93" name="Rectangle 374"/>
          <p:cNvSpPr>
            <a:spLocks noChangeArrowheads="1"/>
          </p:cNvSpPr>
          <p:nvPr/>
        </p:nvSpPr>
        <p:spPr bwMode="auto">
          <a:xfrm>
            <a:off x="5486403" y="4940305"/>
            <a:ext cx="103188" cy="4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094" name="Line 375"/>
          <p:cNvSpPr>
            <a:spLocks noChangeShapeType="1"/>
          </p:cNvSpPr>
          <p:nvPr/>
        </p:nvSpPr>
        <p:spPr bwMode="auto">
          <a:xfrm flipV="1">
            <a:off x="5530851" y="4945063"/>
            <a:ext cx="1588" cy="17462"/>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95" name="Line 376"/>
          <p:cNvSpPr>
            <a:spLocks noChangeShapeType="1"/>
          </p:cNvSpPr>
          <p:nvPr/>
        </p:nvSpPr>
        <p:spPr bwMode="auto">
          <a:xfrm>
            <a:off x="5530851" y="4962530"/>
            <a:ext cx="1588" cy="15875"/>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96" name="Line 377"/>
          <p:cNvSpPr>
            <a:spLocks noChangeShapeType="1"/>
          </p:cNvSpPr>
          <p:nvPr/>
        </p:nvSpPr>
        <p:spPr bwMode="auto">
          <a:xfrm flipH="1">
            <a:off x="5499106" y="4962525"/>
            <a:ext cx="31751" cy="1588"/>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97" name="Line 378"/>
          <p:cNvSpPr>
            <a:spLocks noChangeShapeType="1"/>
          </p:cNvSpPr>
          <p:nvPr/>
        </p:nvSpPr>
        <p:spPr bwMode="auto">
          <a:xfrm>
            <a:off x="5530852" y="4962525"/>
            <a:ext cx="34925" cy="1588"/>
          </a:xfrm>
          <a:prstGeom prst="line">
            <a:avLst/>
          </a:prstGeom>
          <a:noFill/>
          <a:ln w="9525">
            <a:solidFill>
              <a:srgbClr val="00808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98" name="Line 35"/>
          <p:cNvSpPr>
            <a:spLocks noChangeShapeType="1"/>
          </p:cNvSpPr>
          <p:nvPr/>
        </p:nvSpPr>
        <p:spPr bwMode="auto">
          <a:xfrm>
            <a:off x="4057649" y="1804988"/>
            <a:ext cx="44451" cy="1587"/>
          </a:xfrm>
          <a:prstGeom prst="line">
            <a:avLst/>
          </a:prstGeom>
          <a:noFill/>
          <a:ln w="0">
            <a:solidFill>
              <a:srgbClr val="000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099" name="Line 1155"/>
          <p:cNvSpPr>
            <a:spLocks noChangeShapeType="1"/>
          </p:cNvSpPr>
          <p:nvPr/>
        </p:nvSpPr>
        <p:spPr bwMode="auto">
          <a:xfrm flipV="1">
            <a:off x="2984500" y="3124200"/>
            <a:ext cx="0" cy="1041400"/>
          </a:xfrm>
          <a:prstGeom prst="line">
            <a:avLst/>
          </a:prstGeom>
          <a:noFill/>
          <a:ln w="9525">
            <a:solidFill>
              <a:srgbClr val="FF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2" name="角丸四角形 1"/>
          <p:cNvSpPr/>
          <p:nvPr/>
        </p:nvSpPr>
        <p:spPr>
          <a:xfrm>
            <a:off x="1684674" y="5400494"/>
            <a:ext cx="2112169" cy="1383075"/>
          </a:xfrm>
          <a:prstGeom prst="round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spcBef>
                <a:spcPct val="0"/>
              </a:spcBef>
              <a:spcAft>
                <a:spcPct val="0"/>
              </a:spcAft>
            </a:pPr>
            <a:endParaRPr kumimoji="1" lang="ja-JP" altLang="en-US" b="1">
              <a:solidFill>
                <a:srgbClr val="FFFFFF"/>
              </a:solidFill>
            </a:endParaRPr>
          </a:p>
        </p:txBody>
      </p:sp>
      <p:sp>
        <p:nvSpPr>
          <p:cNvPr id="594" name="Text Box 1684"/>
          <p:cNvSpPr txBox="1">
            <a:spLocks noChangeArrowheads="1"/>
          </p:cNvSpPr>
          <p:nvPr/>
        </p:nvSpPr>
        <p:spPr bwMode="auto">
          <a:xfrm>
            <a:off x="2984506" y="6506574"/>
            <a:ext cx="792781"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b="1" dirty="0">
                <a:solidFill>
                  <a:srgbClr val="000000"/>
                </a:solidFill>
                <a:ea typeface="Arial Unicode MS" pitchFamily="50" charset="-128"/>
                <a:cs typeface="Arial Unicode MS" pitchFamily="50" charset="-128"/>
              </a:rPr>
              <a:t>GC </a:t>
            </a:r>
            <a:r>
              <a:rPr lang="en-US" altLang="ja-JP" sz="1200" b="1" dirty="0" smtClean="0">
                <a:solidFill>
                  <a:srgbClr val="000000"/>
                </a:solidFill>
                <a:ea typeface="Arial Unicode MS" pitchFamily="50" charset="-128"/>
                <a:cs typeface="Arial Unicode MS" pitchFamily="50" charset="-128"/>
              </a:rPr>
              <a:t>DET.</a:t>
            </a:r>
            <a:endParaRPr lang="en-US" altLang="ja-JP" sz="1200" b="1" dirty="0">
              <a:solidFill>
                <a:srgbClr val="000000"/>
              </a:solidFill>
              <a:ea typeface="Arial Unicode MS" pitchFamily="50" charset="-128"/>
              <a:cs typeface="Arial Unicode MS" pitchFamily="50" charset="-128"/>
            </a:endParaRPr>
          </a:p>
        </p:txBody>
      </p:sp>
      <p:grpSp>
        <p:nvGrpSpPr>
          <p:cNvPr id="597" name="Group 14"/>
          <p:cNvGrpSpPr>
            <a:grpSpLocks/>
          </p:cNvGrpSpPr>
          <p:nvPr/>
        </p:nvGrpSpPr>
        <p:grpSpPr bwMode="auto">
          <a:xfrm>
            <a:off x="4" y="6337300"/>
            <a:ext cx="2590799" cy="520700"/>
            <a:chOff x="-12" y="3636"/>
            <a:chExt cx="2643" cy="699"/>
          </a:xfrm>
        </p:grpSpPr>
        <p:sp>
          <p:nvSpPr>
            <p:cNvPr id="598" name="Freeform 11"/>
            <p:cNvSpPr>
              <a:spLocks/>
            </p:cNvSpPr>
            <p:nvPr/>
          </p:nvSpPr>
          <p:spPr bwMode="auto">
            <a:xfrm>
              <a:off x="306" y="3741"/>
              <a:ext cx="2325" cy="588"/>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a:defRPr/>
              </a:pPr>
              <a:endParaRPr lang="en-US" dirty="0">
                <a:solidFill>
                  <a:prstClr val="black"/>
                </a:solidFill>
                <a:cs typeface="Arial" pitchFamily="34" charset="0"/>
              </a:endParaRPr>
            </a:p>
          </p:txBody>
        </p:sp>
        <p:sp>
          <p:nvSpPr>
            <p:cNvPr id="599" name="Right Triangle 13"/>
            <p:cNvSpPr>
              <a:spLocks/>
            </p:cNvSpPr>
            <p:nvPr/>
          </p:nvSpPr>
          <p:spPr bwMode="auto">
            <a:xfrm>
              <a:off x="-4" y="3639"/>
              <a:ext cx="2143" cy="681"/>
            </a:xfrm>
            <a:prstGeom prst="rtTriangle">
              <a:avLst/>
            </a:pr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a:defRPr/>
              </a:pPr>
              <a:endParaRPr lang="en-US" dirty="0">
                <a:solidFill>
                  <a:prstClr val="white"/>
                </a:solidFill>
              </a:endParaRPr>
            </a:p>
          </p:txBody>
        </p:sp>
        <p:cxnSp>
          <p:nvCxnSpPr>
            <p:cNvPr id="600"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601" name="Picture 14" descr="LogoMark横httpW"/>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96"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Tree>
    <p:extLst>
      <p:ext uri="{BB962C8B-B14F-4D97-AF65-F5344CB8AC3E}">
        <p14:creationId xmlns:p14="http://schemas.microsoft.com/office/powerpoint/2010/main" val="276303416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Text Box 2"/>
          <p:cNvSpPr txBox="1">
            <a:spLocks noChangeArrowheads="1"/>
          </p:cNvSpPr>
          <p:nvPr/>
        </p:nvSpPr>
        <p:spPr bwMode="auto">
          <a:xfrm>
            <a:off x="2555881" y="188917"/>
            <a:ext cx="18473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kumimoji="0" lang="ja-JP" altLang="en-US" sz="2400">
              <a:solidFill>
                <a:srgbClr val="000000"/>
              </a:solidFill>
              <a:latin typeface="Times New Roman" pitchFamily="18" charset="0"/>
              <a:ea typeface="Arial Unicode MS" pitchFamily="50" charset="-128"/>
              <a:cs typeface="Arial Unicode MS" pitchFamily="50" charset="-128"/>
            </a:endParaRPr>
          </a:p>
        </p:txBody>
      </p:sp>
      <p:sp>
        <p:nvSpPr>
          <p:cNvPr id="32771" name="Text Box 4"/>
          <p:cNvSpPr txBox="1">
            <a:spLocks noChangeArrowheads="1"/>
          </p:cNvSpPr>
          <p:nvPr/>
        </p:nvSpPr>
        <p:spPr bwMode="auto">
          <a:xfrm>
            <a:off x="99242" y="27301"/>
            <a:ext cx="9171100" cy="52322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2800" b="1" dirty="0">
                <a:solidFill>
                  <a:srgbClr val="000099"/>
                </a:solidFill>
                <a:latin typeface="Calibri" panose="020F0502020204030204" pitchFamily="34" charset="0"/>
                <a:ea typeface="Arial Unicode MS" pitchFamily="50" charset="-128"/>
                <a:cs typeface="Arial Unicode MS" pitchFamily="50" charset="-128"/>
              </a:rPr>
              <a:t>Temperature </a:t>
            </a:r>
            <a:r>
              <a:rPr lang="en-US" altLang="ja-JP" sz="2800" b="1" dirty="0" smtClean="0">
                <a:solidFill>
                  <a:srgbClr val="000099"/>
                </a:solidFill>
                <a:latin typeface="Calibri" panose="020F0502020204030204" pitchFamily="34" charset="0"/>
                <a:ea typeface="Arial Unicode MS" pitchFamily="50" charset="-128"/>
                <a:cs typeface="Arial Unicode MS" pitchFamily="50" charset="-128"/>
              </a:rPr>
              <a:t>control/deviation </a:t>
            </a:r>
            <a:r>
              <a:rPr lang="en-US" altLang="ja-JP" sz="2800" b="1" dirty="0">
                <a:solidFill>
                  <a:srgbClr val="000099"/>
                </a:solidFill>
                <a:latin typeface="Calibri" panose="020F0502020204030204" pitchFamily="34" charset="0"/>
                <a:ea typeface="Arial Unicode MS" pitchFamily="50" charset="-128"/>
                <a:cs typeface="Arial Unicode MS" pitchFamily="50" charset="-128"/>
              </a:rPr>
              <a:t>and </a:t>
            </a:r>
            <a:r>
              <a:rPr lang="en-US" altLang="ja-JP" sz="2800" b="1" dirty="0" smtClean="0">
                <a:solidFill>
                  <a:srgbClr val="000099"/>
                </a:solidFill>
                <a:latin typeface="Calibri" panose="020F0502020204030204" pitchFamily="34" charset="0"/>
                <a:ea typeface="Arial Unicode MS" pitchFamily="50" charset="-128"/>
                <a:cs typeface="Arial Unicode MS" pitchFamily="50" charset="-128"/>
              </a:rPr>
              <a:t>furnace </a:t>
            </a:r>
            <a:r>
              <a:rPr lang="en-US" altLang="ja-JP" sz="2800" b="1" dirty="0">
                <a:solidFill>
                  <a:srgbClr val="000099"/>
                </a:solidFill>
                <a:latin typeface="Calibri" panose="020F0502020204030204" pitchFamily="34" charset="0"/>
                <a:ea typeface="Arial Unicode MS" pitchFamily="50" charset="-128"/>
                <a:cs typeface="Arial Unicode MS" pitchFamily="50" charset="-128"/>
              </a:rPr>
              <a:t>heating/cooling</a:t>
            </a:r>
          </a:p>
        </p:txBody>
      </p:sp>
      <p:grpSp>
        <p:nvGrpSpPr>
          <p:cNvPr id="32773" name="Group 149"/>
          <p:cNvGrpSpPr>
            <a:grpSpLocks/>
          </p:cNvGrpSpPr>
          <p:nvPr/>
        </p:nvGrpSpPr>
        <p:grpSpPr bwMode="auto">
          <a:xfrm>
            <a:off x="-1" y="6032500"/>
            <a:ext cx="2740025" cy="825500"/>
            <a:chOff x="-12" y="3636"/>
            <a:chExt cx="2643" cy="699"/>
          </a:xfrm>
        </p:grpSpPr>
        <p:sp>
          <p:nvSpPr>
            <p:cNvPr id="12" name="Freeform 11"/>
            <p:cNvSpPr>
              <a:spLocks/>
            </p:cNvSpPr>
            <p:nvPr/>
          </p:nvSpPr>
          <p:spPr bwMode="auto">
            <a:xfrm>
              <a:off x="306" y="3740"/>
              <a:ext cx="2325" cy="589"/>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a:defRPr/>
              </a:pPr>
              <a:endParaRPr lang="en-US" dirty="0">
                <a:solidFill>
                  <a:prstClr val="black"/>
                </a:solidFill>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2">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a:defRPr/>
              </a:pPr>
              <a:endParaRPr lang="en-US"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33065" name="Picture 14" descr="LogoMark横httpW"/>
            <p:cNvPicPr>
              <a:picLocks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2775" name="Line 231"/>
          <p:cNvSpPr>
            <a:spLocks noChangeShapeType="1"/>
          </p:cNvSpPr>
          <p:nvPr/>
        </p:nvSpPr>
        <p:spPr bwMode="auto">
          <a:xfrm flipV="1">
            <a:off x="2971800" y="609600"/>
            <a:ext cx="0" cy="6248400"/>
          </a:xfrm>
          <a:prstGeom prst="line">
            <a:avLst/>
          </a:prstGeom>
          <a:noFill/>
          <a:ln w="38100">
            <a:solidFill>
              <a:srgbClr val="DDDDDD"/>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76" name="Text Box 128"/>
          <p:cNvSpPr txBox="1">
            <a:spLocks noChangeArrowheads="1"/>
          </p:cNvSpPr>
          <p:nvPr/>
        </p:nvSpPr>
        <p:spPr bwMode="auto">
          <a:xfrm>
            <a:off x="1752600" y="4191005"/>
            <a:ext cx="1114408" cy="492443"/>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b="1" dirty="0">
                <a:solidFill>
                  <a:srgbClr val="000000"/>
                </a:solidFill>
                <a:cs typeface="Arial" pitchFamily="34" charset="0"/>
              </a:rPr>
              <a:t>ZSM-5</a:t>
            </a:r>
          </a:p>
          <a:p>
            <a:pPr eaLnBrk="1" fontAlgn="base" hangingPunct="1">
              <a:spcBef>
                <a:spcPct val="0"/>
              </a:spcBef>
              <a:spcAft>
                <a:spcPct val="0"/>
              </a:spcAft>
              <a:buFontTx/>
              <a:buNone/>
            </a:pPr>
            <a:r>
              <a:rPr lang="en-US" altLang="ja-JP" sz="1200" b="1" dirty="0">
                <a:solidFill>
                  <a:srgbClr val="000000"/>
                </a:solidFill>
                <a:cs typeface="Arial" pitchFamily="34" charset="0"/>
              </a:rPr>
              <a:t>(20/30 mesh)</a:t>
            </a:r>
          </a:p>
        </p:txBody>
      </p:sp>
      <p:sp>
        <p:nvSpPr>
          <p:cNvPr id="32777" name="Text Box 238"/>
          <p:cNvSpPr txBox="1">
            <a:spLocks noChangeArrowheads="1"/>
          </p:cNvSpPr>
          <p:nvPr/>
        </p:nvSpPr>
        <p:spPr bwMode="auto">
          <a:xfrm>
            <a:off x="3241344" y="615293"/>
            <a:ext cx="4267200" cy="584775"/>
          </a:xfrm>
          <a:prstGeom prst="rect">
            <a:avLst/>
          </a:prstGeom>
          <a:solidFill>
            <a:schemeClr val="bg1"/>
          </a:solidFill>
          <a:ln w="9525">
            <a:solidFill>
              <a:srgbClr val="C0C0C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l-GR" altLang="ja-JP" sz="1600" b="1" dirty="0" smtClean="0">
                <a:solidFill>
                  <a:srgbClr val="FF0000"/>
                </a:solidFill>
                <a:ea typeface="Arial Unicode MS" pitchFamily="50" charset="-128"/>
                <a:cs typeface="Arial" pitchFamily="34" charset="0"/>
              </a:rPr>
              <a:t>ΔT </a:t>
            </a:r>
            <a:r>
              <a:rPr lang="en-US" altLang="ja-JP" sz="1600" b="1" dirty="0" smtClean="0">
                <a:solidFill>
                  <a:srgbClr val="FF0000"/>
                </a:solidFill>
                <a:ea typeface="Arial Unicode MS" pitchFamily="50" charset="-128"/>
                <a:cs typeface="Arial" pitchFamily="34" charset="0"/>
              </a:rPr>
              <a:t>: </a:t>
            </a:r>
            <a:r>
              <a:rPr lang="en-US" altLang="ja-JP" sz="1600" b="1" dirty="0" smtClean="0">
                <a:solidFill>
                  <a:srgbClr val="000000"/>
                </a:solidFill>
                <a:cs typeface="Arial" pitchFamily="34" charset="0"/>
              </a:rPr>
              <a:t>Max temp. </a:t>
            </a:r>
            <a:r>
              <a:rPr lang="en-US" altLang="ja-JP" sz="1600" b="1" dirty="0">
                <a:solidFill>
                  <a:srgbClr val="000000"/>
                </a:solidFill>
                <a:cs typeface="Arial" pitchFamily="34" charset="0"/>
              </a:rPr>
              <a:t>deviation of </a:t>
            </a:r>
            <a:r>
              <a:rPr lang="en-US" altLang="ja-JP" sz="1600" b="1" dirty="0" smtClean="0">
                <a:solidFill>
                  <a:srgbClr val="000000"/>
                </a:solidFill>
                <a:cs typeface="Arial" pitchFamily="34" charset="0"/>
              </a:rPr>
              <a:t>A_B_C</a:t>
            </a:r>
            <a:r>
              <a:rPr lang="ja-JP" altLang="en-US" sz="1600" b="1" dirty="0">
                <a:solidFill>
                  <a:srgbClr val="000000"/>
                </a:solidFill>
                <a:cs typeface="Arial" pitchFamily="34" charset="0"/>
              </a:rPr>
              <a:t>：</a:t>
            </a:r>
            <a:r>
              <a:rPr lang="en-US" altLang="ja-JP" sz="1600" b="1" dirty="0" smtClean="0">
                <a:solidFill>
                  <a:srgbClr val="000000"/>
                </a:solidFill>
                <a:cs typeface="Arial" pitchFamily="34" charset="0"/>
              </a:rPr>
              <a:t>&lt;3ºC</a:t>
            </a:r>
            <a:endParaRPr lang="en-US" altLang="ja-JP" sz="1600" b="1" dirty="0">
              <a:solidFill>
                <a:srgbClr val="000000"/>
              </a:solidFill>
              <a:cs typeface="Arial" pitchFamily="34" charset="0"/>
            </a:endParaRPr>
          </a:p>
          <a:p>
            <a:pPr eaLnBrk="1" fontAlgn="base" hangingPunct="1">
              <a:spcBef>
                <a:spcPct val="0"/>
              </a:spcBef>
              <a:spcAft>
                <a:spcPct val="0"/>
              </a:spcAft>
              <a:buFontTx/>
              <a:buNone/>
            </a:pPr>
            <a:r>
              <a:rPr lang="en-US" altLang="ja-JP" sz="1600" b="1" dirty="0">
                <a:solidFill>
                  <a:srgbClr val="000000"/>
                </a:solidFill>
                <a:cs typeface="Arial" pitchFamily="34" charset="0"/>
              </a:rPr>
              <a:t>Temperature control: ±0.1ºC</a:t>
            </a:r>
          </a:p>
        </p:txBody>
      </p:sp>
      <p:sp>
        <p:nvSpPr>
          <p:cNvPr id="32778" name="Rectangle 157"/>
          <p:cNvSpPr>
            <a:spLocks noChangeArrowheads="1"/>
          </p:cNvSpPr>
          <p:nvPr/>
        </p:nvSpPr>
        <p:spPr bwMode="auto">
          <a:xfrm>
            <a:off x="533400" y="762000"/>
            <a:ext cx="1596912" cy="3385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ea typeface="Arial Unicode MS" pitchFamily="50" charset="-128"/>
                <a:cs typeface="Arial Unicode MS" pitchFamily="50" charset="-128"/>
              </a:rPr>
              <a:t>Thermocouple</a:t>
            </a:r>
            <a:endParaRPr lang="ja-JP" altLang="en-US" sz="1600" b="1">
              <a:solidFill>
                <a:srgbClr val="FF0000"/>
              </a:solidFill>
              <a:ea typeface="Arial Unicode MS" pitchFamily="50" charset="-128"/>
              <a:cs typeface="Arial Unicode MS" pitchFamily="50" charset="-128"/>
            </a:endParaRPr>
          </a:p>
        </p:txBody>
      </p:sp>
      <p:sp>
        <p:nvSpPr>
          <p:cNvPr id="32779" name="Rectangle 1027"/>
          <p:cNvSpPr>
            <a:spLocks noChangeArrowheads="1"/>
          </p:cNvSpPr>
          <p:nvPr/>
        </p:nvSpPr>
        <p:spPr bwMode="auto">
          <a:xfrm>
            <a:off x="908057" y="4424364"/>
            <a:ext cx="677863" cy="385762"/>
          </a:xfrm>
          <a:prstGeom prst="rect">
            <a:avLst/>
          </a:prstGeom>
          <a:solidFill>
            <a:srgbClr val="FF9999">
              <a:alpha val="34117"/>
            </a:srgbClr>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780" name="Freeform 1029"/>
          <p:cNvSpPr>
            <a:spLocks/>
          </p:cNvSpPr>
          <p:nvPr/>
        </p:nvSpPr>
        <p:spPr bwMode="auto">
          <a:xfrm>
            <a:off x="1012825" y="1865318"/>
            <a:ext cx="447675" cy="574675"/>
          </a:xfrm>
          <a:custGeom>
            <a:avLst/>
            <a:gdLst>
              <a:gd name="T0" fmla="*/ 2147483647 w 279"/>
              <a:gd name="T1" fmla="*/ 2147483647 h 447"/>
              <a:gd name="T2" fmla="*/ 0 w 279"/>
              <a:gd name="T3" fmla="*/ 2147483647 h 447"/>
              <a:gd name="T4" fmla="*/ 2147483647 w 279"/>
              <a:gd name="T5" fmla="*/ 2147483647 h 447"/>
              <a:gd name="T6" fmla="*/ 2147483647 w 279"/>
              <a:gd name="T7" fmla="*/ 2147483647 h 447"/>
              <a:gd name="T8" fmla="*/ 2147483647 w 279"/>
              <a:gd name="T9" fmla="*/ 2147483647 h 447"/>
              <a:gd name="T10" fmla="*/ 2147483647 w 279"/>
              <a:gd name="T11" fmla="*/ 2147483647 h 447"/>
              <a:gd name="T12" fmla="*/ 2147483647 w 279"/>
              <a:gd name="T13" fmla="*/ 2147483647 h 447"/>
              <a:gd name="T14" fmla="*/ 2147483647 w 279"/>
              <a:gd name="T15" fmla="*/ 2147483647 h 447"/>
              <a:gd name="T16" fmla="*/ 2147483647 w 279"/>
              <a:gd name="T17" fmla="*/ 2147483647 h 447"/>
              <a:gd name="T18" fmla="*/ 2147483647 w 279"/>
              <a:gd name="T19" fmla="*/ 2147483647 h 447"/>
              <a:gd name="T20" fmla="*/ 2147483647 w 279"/>
              <a:gd name="T21" fmla="*/ 2147483647 h 447"/>
              <a:gd name="T22" fmla="*/ 2147483647 w 279"/>
              <a:gd name="T23" fmla="*/ 0 h 447"/>
              <a:gd name="T24" fmla="*/ 2147483647 w 279"/>
              <a:gd name="T25" fmla="*/ 0 h 447"/>
              <a:gd name="T26" fmla="*/ 2147483647 w 279"/>
              <a:gd name="T27" fmla="*/ 2147483647 h 447"/>
              <a:gd name="T28" fmla="*/ 2147483647 w 279"/>
              <a:gd name="T29" fmla="*/ 2147483647 h 447"/>
              <a:gd name="T30" fmla="*/ 2147483647 w 279"/>
              <a:gd name="T31" fmla="*/ 2147483647 h 447"/>
              <a:gd name="T32" fmla="*/ 2147483647 w 279"/>
              <a:gd name="T33" fmla="*/ 2147483647 h 447"/>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w 279"/>
              <a:gd name="T52" fmla="*/ 0 h 447"/>
              <a:gd name="T53" fmla="*/ 279 w 279"/>
              <a:gd name="T54" fmla="*/ 447 h 447"/>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T51" t="T52" r="T53" b="T54"/>
            <a:pathLst>
              <a:path w="279" h="447">
                <a:moveTo>
                  <a:pt x="2" y="95"/>
                </a:moveTo>
                <a:lnTo>
                  <a:pt x="0" y="285"/>
                </a:lnTo>
                <a:lnTo>
                  <a:pt x="51" y="285"/>
                </a:lnTo>
                <a:lnTo>
                  <a:pt x="52" y="447"/>
                </a:lnTo>
                <a:lnTo>
                  <a:pt x="228" y="447"/>
                </a:lnTo>
                <a:lnTo>
                  <a:pt x="225" y="288"/>
                </a:lnTo>
                <a:lnTo>
                  <a:pt x="279" y="287"/>
                </a:lnTo>
                <a:lnTo>
                  <a:pt x="279" y="95"/>
                </a:lnTo>
                <a:lnTo>
                  <a:pt x="216" y="91"/>
                </a:lnTo>
                <a:lnTo>
                  <a:pt x="212" y="61"/>
                </a:lnTo>
                <a:lnTo>
                  <a:pt x="163" y="60"/>
                </a:lnTo>
                <a:lnTo>
                  <a:pt x="162" y="0"/>
                </a:lnTo>
                <a:lnTo>
                  <a:pt x="124" y="0"/>
                </a:lnTo>
                <a:lnTo>
                  <a:pt x="124" y="62"/>
                </a:lnTo>
                <a:lnTo>
                  <a:pt x="66" y="62"/>
                </a:lnTo>
                <a:lnTo>
                  <a:pt x="64" y="93"/>
                </a:lnTo>
                <a:lnTo>
                  <a:pt x="2" y="95"/>
                </a:lnTo>
                <a:close/>
              </a:path>
            </a:pathLst>
          </a:custGeom>
          <a:solidFill>
            <a:srgbClr val="FFFF99"/>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781" name="Group 1030"/>
          <p:cNvGrpSpPr>
            <a:grpSpLocks/>
          </p:cNvGrpSpPr>
          <p:nvPr/>
        </p:nvGrpSpPr>
        <p:grpSpPr bwMode="auto">
          <a:xfrm>
            <a:off x="1160464" y="2187575"/>
            <a:ext cx="173037" cy="2714625"/>
            <a:chOff x="2103" y="1392"/>
            <a:chExt cx="134" cy="1987"/>
          </a:xfrm>
        </p:grpSpPr>
        <p:sp>
          <p:nvSpPr>
            <p:cNvPr id="33058" name="Freeform 1031"/>
            <p:cNvSpPr>
              <a:spLocks/>
            </p:cNvSpPr>
            <p:nvPr/>
          </p:nvSpPr>
          <p:spPr bwMode="auto">
            <a:xfrm>
              <a:off x="2228" y="1392"/>
              <a:ext cx="9" cy="1987"/>
            </a:xfrm>
            <a:custGeom>
              <a:avLst/>
              <a:gdLst>
                <a:gd name="T0" fmla="*/ 0 w 9"/>
                <a:gd name="T1" fmla="*/ 0 h 1987"/>
                <a:gd name="T2" fmla="*/ 9 w 9"/>
                <a:gd name="T3" fmla="*/ 1987 h 1987"/>
                <a:gd name="T4" fmla="*/ 0 60000 65536"/>
                <a:gd name="T5" fmla="*/ 0 60000 65536"/>
                <a:gd name="T6" fmla="*/ 0 w 9"/>
                <a:gd name="T7" fmla="*/ 0 h 1987"/>
                <a:gd name="T8" fmla="*/ 9 w 9"/>
                <a:gd name="T9" fmla="*/ 1987 h 1987"/>
              </a:gdLst>
              <a:ahLst/>
              <a:cxnLst>
                <a:cxn ang="T4">
                  <a:pos x="T0" y="T1"/>
                </a:cxn>
                <a:cxn ang="T5">
                  <a:pos x="T2" y="T3"/>
                </a:cxn>
              </a:cxnLst>
              <a:rect l="T6" t="T7" r="T8" b="T9"/>
              <a:pathLst>
                <a:path w="9" h="1987">
                  <a:moveTo>
                    <a:pt x="0" y="0"/>
                  </a:moveTo>
                  <a:lnTo>
                    <a:pt x="9" y="1987"/>
                  </a:lnTo>
                </a:path>
              </a:pathLst>
            </a:custGeom>
            <a:noFill/>
            <a:ln w="38100" cmpd="sng">
              <a:solidFill>
                <a:schemeClr val="tx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3059" name="Freeform 1032"/>
            <p:cNvSpPr>
              <a:spLocks/>
            </p:cNvSpPr>
            <p:nvPr/>
          </p:nvSpPr>
          <p:spPr bwMode="auto">
            <a:xfrm>
              <a:off x="2103" y="1392"/>
              <a:ext cx="9" cy="1987"/>
            </a:xfrm>
            <a:custGeom>
              <a:avLst/>
              <a:gdLst>
                <a:gd name="T0" fmla="*/ 0 w 9"/>
                <a:gd name="T1" fmla="*/ 0 h 1987"/>
                <a:gd name="T2" fmla="*/ 9 w 9"/>
                <a:gd name="T3" fmla="*/ 1987 h 1987"/>
                <a:gd name="T4" fmla="*/ 0 60000 65536"/>
                <a:gd name="T5" fmla="*/ 0 60000 65536"/>
                <a:gd name="T6" fmla="*/ 0 w 9"/>
                <a:gd name="T7" fmla="*/ 0 h 1987"/>
                <a:gd name="T8" fmla="*/ 9 w 9"/>
                <a:gd name="T9" fmla="*/ 1987 h 1987"/>
              </a:gdLst>
              <a:ahLst/>
              <a:cxnLst>
                <a:cxn ang="T4">
                  <a:pos x="T0" y="T1"/>
                </a:cxn>
                <a:cxn ang="T5">
                  <a:pos x="T2" y="T3"/>
                </a:cxn>
              </a:cxnLst>
              <a:rect l="T6" t="T7" r="T8" b="T9"/>
              <a:pathLst>
                <a:path w="9" h="1987">
                  <a:moveTo>
                    <a:pt x="0" y="0"/>
                  </a:moveTo>
                  <a:lnTo>
                    <a:pt x="9" y="1987"/>
                  </a:lnTo>
                </a:path>
              </a:pathLst>
            </a:custGeom>
            <a:noFill/>
            <a:ln w="38100" cmpd="sng">
              <a:solidFill>
                <a:schemeClr val="tx1"/>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782" name="Freeform 1033"/>
          <p:cNvSpPr>
            <a:spLocks/>
          </p:cNvSpPr>
          <p:nvPr/>
        </p:nvSpPr>
        <p:spPr bwMode="auto">
          <a:xfrm>
            <a:off x="1008069" y="1366840"/>
            <a:ext cx="133351" cy="615950"/>
          </a:xfrm>
          <a:custGeom>
            <a:avLst/>
            <a:gdLst>
              <a:gd name="T0" fmla="*/ 2147483647 w 104"/>
              <a:gd name="T1" fmla="*/ 2147483647 h 479"/>
              <a:gd name="T2" fmla="*/ 0 w 104"/>
              <a:gd name="T3" fmla="*/ 2147483647 h 479"/>
              <a:gd name="T4" fmla="*/ 0 w 104"/>
              <a:gd name="T5" fmla="*/ 2147483647 h 479"/>
              <a:gd name="T6" fmla="*/ 2147483647 w 104"/>
              <a:gd name="T7" fmla="*/ 0 h 479"/>
              <a:gd name="T8" fmla="*/ 2147483647 w 104"/>
              <a:gd name="T9" fmla="*/ 2147483647 h 479"/>
              <a:gd name="T10" fmla="*/ 2147483647 w 104"/>
              <a:gd name="T11" fmla="*/ 2147483647 h 479"/>
              <a:gd name="T12" fmla="*/ 2147483647 w 104"/>
              <a:gd name="T13" fmla="*/ 2147483647 h 479"/>
              <a:gd name="T14" fmla="*/ 2147483647 w 104"/>
              <a:gd name="T15" fmla="*/ 2147483647 h 479"/>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479"/>
              <a:gd name="T26" fmla="*/ 104 w 104"/>
              <a:gd name="T27" fmla="*/ 479 h 4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479">
                <a:moveTo>
                  <a:pt x="104" y="474"/>
                </a:moveTo>
                <a:lnTo>
                  <a:pt x="0" y="479"/>
                </a:lnTo>
                <a:lnTo>
                  <a:pt x="0" y="2"/>
                </a:lnTo>
                <a:lnTo>
                  <a:pt x="27" y="0"/>
                </a:lnTo>
                <a:lnTo>
                  <a:pt x="29" y="108"/>
                </a:lnTo>
                <a:lnTo>
                  <a:pt x="84" y="110"/>
                </a:lnTo>
                <a:lnTo>
                  <a:pt x="104" y="134"/>
                </a:lnTo>
                <a:lnTo>
                  <a:pt x="104" y="474"/>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83" name="Freeform 1034"/>
          <p:cNvSpPr>
            <a:spLocks/>
          </p:cNvSpPr>
          <p:nvPr/>
        </p:nvSpPr>
        <p:spPr bwMode="auto">
          <a:xfrm flipH="1">
            <a:off x="1362077" y="1368430"/>
            <a:ext cx="134939" cy="614363"/>
          </a:xfrm>
          <a:custGeom>
            <a:avLst/>
            <a:gdLst>
              <a:gd name="T0" fmla="*/ 2147483647 w 104"/>
              <a:gd name="T1" fmla="*/ 2147483647 h 479"/>
              <a:gd name="T2" fmla="*/ 0 w 104"/>
              <a:gd name="T3" fmla="*/ 2147483647 h 479"/>
              <a:gd name="T4" fmla="*/ 0 w 104"/>
              <a:gd name="T5" fmla="*/ 2147483647 h 479"/>
              <a:gd name="T6" fmla="*/ 2147483647 w 104"/>
              <a:gd name="T7" fmla="*/ 0 h 479"/>
              <a:gd name="T8" fmla="*/ 2147483647 w 104"/>
              <a:gd name="T9" fmla="*/ 2147483647 h 479"/>
              <a:gd name="T10" fmla="*/ 2147483647 w 104"/>
              <a:gd name="T11" fmla="*/ 2147483647 h 479"/>
              <a:gd name="T12" fmla="*/ 2147483647 w 104"/>
              <a:gd name="T13" fmla="*/ 2147483647 h 479"/>
              <a:gd name="T14" fmla="*/ 2147483647 w 104"/>
              <a:gd name="T15" fmla="*/ 2147483647 h 479"/>
              <a:gd name="T16" fmla="*/ 0 60000 65536"/>
              <a:gd name="T17" fmla="*/ 0 60000 65536"/>
              <a:gd name="T18" fmla="*/ 0 60000 65536"/>
              <a:gd name="T19" fmla="*/ 0 60000 65536"/>
              <a:gd name="T20" fmla="*/ 0 60000 65536"/>
              <a:gd name="T21" fmla="*/ 0 60000 65536"/>
              <a:gd name="T22" fmla="*/ 0 60000 65536"/>
              <a:gd name="T23" fmla="*/ 0 60000 65536"/>
              <a:gd name="T24" fmla="*/ 0 w 104"/>
              <a:gd name="T25" fmla="*/ 0 h 479"/>
              <a:gd name="T26" fmla="*/ 104 w 104"/>
              <a:gd name="T27" fmla="*/ 479 h 47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04" h="479">
                <a:moveTo>
                  <a:pt x="104" y="474"/>
                </a:moveTo>
                <a:lnTo>
                  <a:pt x="0" y="479"/>
                </a:lnTo>
                <a:lnTo>
                  <a:pt x="0" y="2"/>
                </a:lnTo>
                <a:lnTo>
                  <a:pt x="27" y="0"/>
                </a:lnTo>
                <a:lnTo>
                  <a:pt x="29" y="108"/>
                </a:lnTo>
                <a:lnTo>
                  <a:pt x="84" y="110"/>
                </a:lnTo>
                <a:lnTo>
                  <a:pt x="104" y="134"/>
                </a:lnTo>
                <a:lnTo>
                  <a:pt x="104" y="474"/>
                </a:lnTo>
                <a:close/>
              </a:path>
            </a:pathLst>
          </a:custGeom>
          <a:solidFill>
            <a:srgbClr val="B2B2B2"/>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84" name="Line 1040"/>
          <p:cNvSpPr>
            <a:spLocks noChangeShapeType="1"/>
          </p:cNvSpPr>
          <p:nvPr/>
        </p:nvSpPr>
        <p:spPr bwMode="auto">
          <a:xfrm flipH="1">
            <a:off x="381000" y="2185988"/>
            <a:ext cx="730251"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85" name="Rectangle 1064"/>
          <p:cNvSpPr>
            <a:spLocks noChangeArrowheads="1"/>
          </p:cNvSpPr>
          <p:nvPr/>
        </p:nvSpPr>
        <p:spPr bwMode="auto">
          <a:xfrm>
            <a:off x="1198563" y="4364040"/>
            <a:ext cx="100012" cy="355600"/>
          </a:xfrm>
          <a:prstGeom prst="rect">
            <a:avLst/>
          </a:prstGeom>
          <a:solidFill>
            <a:schemeClr val="bg1"/>
          </a:solidFill>
          <a:ln w="9525">
            <a:solidFill>
              <a:schemeClr val="bg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nvGrpSpPr>
          <p:cNvPr id="32786" name="Group 572"/>
          <p:cNvGrpSpPr>
            <a:grpSpLocks/>
          </p:cNvGrpSpPr>
          <p:nvPr/>
        </p:nvGrpSpPr>
        <p:grpSpPr bwMode="auto">
          <a:xfrm>
            <a:off x="842965" y="4810125"/>
            <a:ext cx="803275" cy="908050"/>
            <a:chOff x="848" y="3402"/>
            <a:chExt cx="624" cy="774"/>
          </a:xfrm>
        </p:grpSpPr>
        <p:sp>
          <p:nvSpPr>
            <p:cNvPr id="33050" name="Line 1065"/>
            <p:cNvSpPr>
              <a:spLocks noChangeShapeType="1"/>
            </p:cNvSpPr>
            <p:nvPr/>
          </p:nvSpPr>
          <p:spPr bwMode="auto">
            <a:xfrm>
              <a:off x="1167" y="3896"/>
              <a:ext cx="0" cy="138"/>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3051" name="Rectangle 1066"/>
            <p:cNvSpPr>
              <a:spLocks noChangeArrowheads="1"/>
            </p:cNvSpPr>
            <p:nvPr/>
          </p:nvSpPr>
          <p:spPr bwMode="auto">
            <a:xfrm>
              <a:off x="924" y="3402"/>
              <a:ext cx="480" cy="154"/>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52" name="Rectangle 1067"/>
            <p:cNvSpPr>
              <a:spLocks noChangeArrowheads="1"/>
            </p:cNvSpPr>
            <p:nvPr/>
          </p:nvSpPr>
          <p:spPr bwMode="auto">
            <a:xfrm>
              <a:off x="996" y="3556"/>
              <a:ext cx="336" cy="620"/>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53" name="Rectangle 1068"/>
            <p:cNvSpPr>
              <a:spLocks noChangeArrowheads="1"/>
            </p:cNvSpPr>
            <p:nvPr/>
          </p:nvSpPr>
          <p:spPr bwMode="auto">
            <a:xfrm>
              <a:off x="848" y="3712"/>
              <a:ext cx="624" cy="464"/>
            </a:xfrm>
            <a:prstGeom prst="rect">
              <a:avLst/>
            </a:prstGeom>
            <a:noFill/>
            <a:ln w="2857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nvGrpSpPr>
            <p:cNvPr id="33054" name="Group 1069"/>
            <p:cNvGrpSpPr>
              <a:grpSpLocks/>
            </p:cNvGrpSpPr>
            <p:nvPr/>
          </p:nvGrpSpPr>
          <p:grpSpPr bwMode="auto">
            <a:xfrm>
              <a:off x="1056" y="3750"/>
              <a:ext cx="220" cy="421"/>
              <a:chOff x="2064" y="3924"/>
              <a:chExt cx="220" cy="432"/>
            </a:xfrm>
          </p:grpSpPr>
          <p:sp>
            <p:nvSpPr>
              <p:cNvPr id="33056" name="Line 1070"/>
              <p:cNvSpPr>
                <a:spLocks noChangeShapeType="1"/>
              </p:cNvSpPr>
              <p:nvPr/>
            </p:nvSpPr>
            <p:spPr bwMode="auto">
              <a:xfrm>
                <a:off x="2064" y="3924"/>
                <a:ext cx="0" cy="432"/>
              </a:xfrm>
              <a:prstGeom prst="line">
                <a:avLst/>
              </a:prstGeom>
              <a:noFill/>
              <a:ln w="57150">
                <a:solidFill>
                  <a:srgbClr val="B2B2B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3057" name="Line 1071"/>
              <p:cNvSpPr>
                <a:spLocks noChangeShapeType="1"/>
              </p:cNvSpPr>
              <p:nvPr/>
            </p:nvSpPr>
            <p:spPr bwMode="auto">
              <a:xfrm>
                <a:off x="2284" y="3924"/>
                <a:ext cx="0" cy="432"/>
              </a:xfrm>
              <a:prstGeom prst="line">
                <a:avLst/>
              </a:prstGeom>
              <a:noFill/>
              <a:ln w="57150">
                <a:solidFill>
                  <a:srgbClr val="B2B2B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3055" name="Freeform 1072"/>
            <p:cNvSpPr>
              <a:spLocks/>
            </p:cNvSpPr>
            <p:nvPr/>
          </p:nvSpPr>
          <p:spPr bwMode="auto">
            <a:xfrm>
              <a:off x="1074" y="3403"/>
              <a:ext cx="182" cy="429"/>
            </a:xfrm>
            <a:custGeom>
              <a:avLst/>
              <a:gdLst>
                <a:gd name="T0" fmla="*/ 362902278 w 182"/>
                <a:gd name="T1" fmla="*/ 1234923160 h 399"/>
                <a:gd name="T2" fmla="*/ 279738146 w 182"/>
                <a:gd name="T3" fmla="*/ 1310272736 h 399"/>
                <a:gd name="T4" fmla="*/ 279738146 w 182"/>
                <a:gd name="T5" fmla="*/ 1670284898 h 399"/>
                <a:gd name="T6" fmla="*/ 183972098 w 182"/>
                <a:gd name="T7" fmla="*/ 1670284898 h 399"/>
                <a:gd name="T8" fmla="*/ 186491521 w 182"/>
                <a:gd name="T9" fmla="*/ 1310272736 h 399"/>
                <a:gd name="T10" fmla="*/ 88206210 w 182"/>
                <a:gd name="T11" fmla="*/ 1226549593 h 399"/>
                <a:gd name="T12" fmla="*/ 83165892 w 182"/>
                <a:gd name="T13" fmla="*/ 611182876 h 399"/>
                <a:gd name="T14" fmla="*/ 0 w 182"/>
                <a:gd name="T15" fmla="*/ 606996461 h 399"/>
                <a:gd name="T16" fmla="*/ 2520950 w 182"/>
                <a:gd name="T17" fmla="*/ 0 h 399"/>
                <a:gd name="T18" fmla="*/ 446068202 w 182"/>
                <a:gd name="T19" fmla="*/ 0 h 399"/>
                <a:gd name="T20" fmla="*/ 458668262 w 182"/>
                <a:gd name="T21" fmla="*/ 586063653 h 399"/>
                <a:gd name="T22" fmla="*/ 360382983 w 182"/>
                <a:gd name="T23" fmla="*/ 594436851 h 399"/>
                <a:gd name="T24" fmla="*/ 362902278 w 182"/>
                <a:gd name="T25" fmla="*/ 1234923160 h 39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82"/>
                <a:gd name="T40" fmla="*/ 0 h 399"/>
                <a:gd name="T41" fmla="*/ 182 w 182"/>
                <a:gd name="T42" fmla="*/ 399 h 39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82" h="399">
                  <a:moveTo>
                    <a:pt x="144" y="295"/>
                  </a:moveTo>
                  <a:lnTo>
                    <a:pt x="111" y="313"/>
                  </a:lnTo>
                  <a:lnTo>
                    <a:pt x="111" y="399"/>
                  </a:lnTo>
                  <a:lnTo>
                    <a:pt x="73" y="399"/>
                  </a:lnTo>
                  <a:lnTo>
                    <a:pt x="74" y="313"/>
                  </a:lnTo>
                  <a:lnTo>
                    <a:pt x="35" y="293"/>
                  </a:lnTo>
                  <a:lnTo>
                    <a:pt x="33" y="146"/>
                  </a:lnTo>
                  <a:lnTo>
                    <a:pt x="0" y="145"/>
                  </a:lnTo>
                  <a:lnTo>
                    <a:pt x="1" y="0"/>
                  </a:lnTo>
                  <a:lnTo>
                    <a:pt x="177" y="0"/>
                  </a:lnTo>
                  <a:lnTo>
                    <a:pt x="182" y="140"/>
                  </a:lnTo>
                  <a:lnTo>
                    <a:pt x="143" y="142"/>
                  </a:lnTo>
                  <a:lnTo>
                    <a:pt x="144" y="295"/>
                  </a:lnTo>
                  <a:close/>
                </a:path>
              </a:pathLst>
            </a:custGeom>
            <a:solidFill>
              <a:srgbClr val="FFFF99"/>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787" name="Rectangle 1073"/>
          <p:cNvSpPr>
            <a:spLocks noChangeArrowheads="1"/>
          </p:cNvSpPr>
          <p:nvPr/>
        </p:nvSpPr>
        <p:spPr bwMode="auto">
          <a:xfrm>
            <a:off x="1227137" y="4697414"/>
            <a:ext cx="44451" cy="866775"/>
          </a:xfrm>
          <a:prstGeom prst="rect">
            <a:avLst/>
          </a:prstGeom>
          <a:solidFill>
            <a:schemeClr val="accent1"/>
          </a:solidFill>
          <a:ln w="9525">
            <a:solidFill>
              <a:schemeClr val="tx1"/>
            </a:solidFill>
            <a:miter lim="800000"/>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788" name="Line 1155"/>
          <p:cNvSpPr>
            <a:spLocks noChangeShapeType="1"/>
          </p:cNvSpPr>
          <p:nvPr/>
        </p:nvSpPr>
        <p:spPr bwMode="auto">
          <a:xfrm flipV="1">
            <a:off x="457200" y="2241552"/>
            <a:ext cx="0" cy="205898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89" name="Text Box 1154"/>
          <p:cNvSpPr txBox="1">
            <a:spLocks noChangeArrowheads="1"/>
          </p:cNvSpPr>
          <p:nvPr/>
        </p:nvSpPr>
        <p:spPr bwMode="auto">
          <a:xfrm>
            <a:off x="228601" y="3048000"/>
            <a:ext cx="412292"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ea typeface="Arial Unicode MS" pitchFamily="50" charset="-128"/>
                <a:cs typeface="Arial Unicode MS" pitchFamily="50" charset="-128"/>
              </a:rPr>
              <a:t>78</a:t>
            </a:r>
          </a:p>
        </p:txBody>
      </p:sp>
      <p:grpSp>
        <p:nvGrpSpPr>
          <p:cNvPr id="32790" name="Group 1587"/>
          <p:cNvGrpSpPr>
            <a:grpSpLocks/>
          </p:cNvGrpSpPr>
          <p:nvPr/>
        </p:nvGrpSpPr>
        <p:grpSpPr bwMode="auto">
          <a:xfrm>
            <a:off x="955682" y="2647951"/>
            <a:ext cx="587375" cy="1614488"/>
            <a:chOff x="1200" y="1920"/>
            <a:chExt cx="310" cy="568"/>
          </a:xfrm>
        </p:grpSpPr>
        <p:sp>
          <p:nvSpPr>
            <p:cNvPr id="109" name="Rectangle 35"/>
            <p:cNvSpPr>
              <a:spLocks noChangeArrowheads="1"/>
            </p:cNvSpPr>
            <p:nvPr/>
          </p:nvSpPr>
          <p:spPr bwMode="auto">
            <a:xfrm>
              <a:off x="1200" y="1920"/>
              <a:ext cx="65" cy="568"/>
            </a:xfrm>
            <a:prstGeom prst="rect">
              <a:avLst/>
            </a:prstGeom>
            <a:solidFill>
              <a:schemeClr val="accent2">
                <a:lumMod val="60000"/>
                <a:lumOff val="40000"/>
              </a:schemeClr>
            </a:solidFill>
            <a:ln w="9525">
              <a:noFill/>
              <a:miter lim="800000"/>
              <a:headEnd/>
              <a:tailEnd/>
            </a:ln>
            <a:effectLst/>
          </p:spPr>
          <p:txBody>
            <a:bodyPr/>
            <a:lstStyle/>
            <a:p>
              <a:pPr fontAlgn="base">
                <a:spcBef>
                  <a:spcPct val="0"/>
                </a:spcBef>
                <a:spcAft>
                  <a:spcPct val="0"/>
                </a:spcAft>
                <a:defRPr/>
              </a:pPr>
              <a:endParaRPr kumimoji="1" lang="ja-JP" altLang="en-US" sz="1600" b="1">
                <a:solidFill>
                  <a:srgbClr val="000000"/>
                </a:solidFill>
                <a:cs typeface="Arial" pitchFamily="34" charset="0"/>
              </a:endParaRPr>
            </a:p>
          </p:txBody>
        </p:sp>
        <p:sp>
          <p:nvSpPr>
            <p:cNvPr id="110" name="Rectangle 36"/>
            <p:cNvSpPr>
              <a:spLocks noChangeArrowheads="1"/>
            </p:cNvSpPr>
            <p:nvPr/>
          </p:nvSpPr>
          <p:spPr bwMode="auto">
            <a:xfrm>
              <a:off x="1444" y="1920"/>
              <a:ext cx="66" cy="568"/>
            </a:xfrm>
            <a:prstGeom prst="rect">
              <a:avLst/>
            </a:prstGeom>
            <a:solidFill>
              <a:schemeClr val="accent2">
                <a:lumMod val="60000"/>
                <a:lumOff val="40000"/>
              </a:schemeClr>
            </a:solidFill>
            <a:ln w="9525">
              <a:noFill/>
              <a:miter lim="800000"/>
              <a:headEnd/>
              <a:tailEnd/>
            </a:ln>
            <a:effectLst/>
          </p:spPr>
          <p:txBody>
            <a:bodyPr/>
            <a:lstStyle/>
            <a:p>
              <a:pPr fontAlgn="base">
                <a:spcBef>
                  <a:spcPct val="0"/>
                </a:spcBef>
                <a:spcAft>
                  <a:spcPct val="0"/>
                </a:spcAft>
                <a:defRPr/>
              </a:pPr>
              <a:endParaRPr kumimoji="1" lang="ja-JP" altLang="en-US" sz="1600" b="1">
                <a:solidFill>
                  <a:srgbClr val="000000"/>
                </a:solidFill>
                <a:cs typeface="Arial" pitchFamily="34" charset="0"/>
              </a:endParaRPr>
            </a:p>
          </p:txBody>
        </p:sp>
      </p:grpSp>
      <p:sp>
        <p:nvSpPr>
          <p:cNvPr id="32791" name="Line 1590"/>
          <p:cNvSpPr>
            <a:spLocks noChangeShapeType="1"/>
          </p:cNvSpPr>
          <p:nvPr/>
        </p:nvSpPr>
        <p:spPr bwMode="auto">
          <a:xfrm>
            <a:off x="1017588" y="4278314"/>
            <a:ext cx="0" cy="115887"/>
          </a:xfrm>
          <a:prstGeom prst="line">
            <a:avLst/>
          </a:prstGeom>
          <a:noFill/>
          <a:ln w="76200">
            <a:solidFill>
              <a:schemeClr val="bg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92" name="Line 1591"/>
          <p:cNvSpPr>
            <a:spLocks noChangeShapeType="1"/>
          </p:cNvSpPr>
          <p:nvPr/>
        </p:nvSpPr>
        <p:spPr bwMode="auto">
          <a:xfrm>
            <a:off x="1481139" y="4286250"/>
            <a:ext cx="0" cy="114300"/>
          </a:xfrm>
          <a:prstGeom prst="line">
            <a:avLst/>
          </a:prstGeom>
          <a:noFill/>
          <a:ln w="76200">
            <a:solidFill>
              <a:schemeClr val="bg2"/>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93" name="Line 1155"/>
          <p:cNvSpPr>
            <a:spLocks noChangeShapeType="1"/>
          </p:cNvSpPr>
          <p:nvPr/>
        </p:nvSpPr>
        <p:spPr bwMode="auto">
          <a:xfrm flipV="1">
            <a:off x="1851025" y="2178050"/>
            <a:ext cx="0" cy="1028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94" name="Text Box 1154"/>
          <p:cNvSpPr txBox="1">
            <a:spLocks noChangeArrowheads="1"/>
          </p:cNvSpPr>
          <p:nvPr/>
        </p:nvSpPr>
        <p:spPr bwMode="auto">
          <a:xfrm>
            <a:off x="1666876" y="2563813"/>
            <a:ext cx="412292"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ea typeface="Arial Unicode MS" pitchFamily="50" charset="-128"/>
                <a:cs typeface="Arial Unicode MS" pitchFamily="50" charset="-128"/>
              </a:rPr>
              <a:t>50</a:t>
            </a:r>
          </a:p>
        </p:txBody>
      </p:sp>
      <p:sp>
        <p:nvSpPr>
          <p:cNvPr id="32795" name="Line 1155"/>
          <p:cNvSpPr>
            <a:spLocks noChangeShapeType="1"/>
          </p:cNvSpPr>
          <p:nvPr/>
        </p:nvSpPr>
        <p:spPr bwMode="auto">
          <a:xfrm flipV="1">
            <a:off x="2097089" y="2178052"/>
            <a:ext cx="1587" cy="14561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96" name="Text Box 1154"/>
          <p:cNvSpPr txBox="1">
            <a:spLocks noChangeArrowheads="1"/>
          </p:cNvSpPr>
          <p:nvPr/>
        </p:nvSpPr>
        <p:spPr bwMode="auto">
          <a:xfrm>
            <a:off x="1974851" y="2836863"/>
            <a:ext cx="412292" cy="338554"/>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ea typeface="Arial Unicode MS" pitchFamily="50" charset="-128"/>
                <a:cs typeface="Arial Unicode MS" pitchFamily="50" charset="-128"/>
              </a:rPr>
              <a:t>60</a:t>
            </a:r>
          </a:p>
        </p:txBody>
      </p:sp>
      <p:sp>
        <p:nvSpPr>
          <p:cNvPr id="32797" name="Line 1157"/>
          <p:cNvSpPr>
            <a:spLocks noChangeShapeType="1"/>
          </p:cNvSpPr>
          <p:nvPr/>
        </p:nvSpPr>
        <p:spPr bwMode="auto">
          <a:xfrm>
            <a:off x="431801" y="4364038"/>
            <a:ext cx="741363" cy="0"/>
          </a:xfrm>
          <a:prstGeom prst="line">
            <a:avLst/>
          </a:prstGeom>
          <a:noFill/>
          <a:ln w="9525" cap="rnd">
            <a:solidFill>
              <a:schemeClr val="tx1"/>
            </a:solidFill>
            <a:prstDash val="sysDot"/>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798" name="Freeform 1028"/>
          <p:cNvSpPr>
            <a:spLocks/>
          </p:cNvSpPr>
          <p:nvPr/>
        </p:nvSpPr>
        <p:spPr bwMode="auto">
          <a:xfrm>
            <a:off x="1054100" y="2230438"/>
            <a:ext cx="369888" cy="292100"/>
          </a:xfrm>
          <a:custGeom>
            <a:avLst/>
            <a:gdLst>
              <a:gd name="T0" fmla="*/ 0 w 288"/>
              <a:gd name="T1" fmla="*/ 2147483647 h 228"/>
              <a:gd name="T2" fmla="*/ 2147483647 w 288"/>
              <a:gd name="T3" fmla="*/ 0 h 228"/>
              <a:gd name="T4" fmla="*/ 2147483647 w 288"/>
              <a:gd name="T5" fmla="*/ 2147483647 h 228"/>
              <a:gd name="T6" fmla="*/ 2147483647 w 288"/>
              <a:gd name="T7" fmla="*/ 2147483647 h 228"/>
              <a:gd name="T8" fmla="*/ 2147483647 w 288"/>
              <a:gd name="T9" fmla="*/ 2147483647 h 228"/>
              <a:gd name="T10" fmla="*/ 2147483647 w 288"/>
              <a:gd name="T11" fmla="*/ 2147483647 h 228"/>
              <a:gd name="T12" fmla="*/ 2147483647 w 288"/>
              <a:gd name="T13" fmla="*/ 2147483647 h 228"/>
              <a:gd name="T14" fmla="*/ 2147483647 w 288"/>
              <a:gd name="T15" fmla="*/ 2147483647 h 228"/>
              <a:gd name="T16" fmla="*/ 2147483647 w 288"/>
              <a:gd name="T17" fmla="*/ 2147483647 h 228"/>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288"/>
              <a:gd name="T28" fmla="*/ 0 h 228"/>
              <a:gd name="T29" fmla="*/ 288 w 288"/>
              <a:gd name="T30" fmla="*/ 228 h 228"/>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288" h="228">
                <a:moveTo>
                  <a:pt x="0" y="2"/>
                </a:moveTo>
                <a:lnTo>
                  <a:pt x="288" y="0"/>
                </a:lnTo>
                <a:lnTo>
                  <a:pt x="288" y="170"/>
                </a:lnTo>
                <a:lnTo>
                  <a:pt x="264" y="180"/>
                </a:lnTo>
                <a:lnTo>
                  <a:pt x="264" y="228"/>
                </a:lnTo>
                <a:lnTo>
                  <a:pt x="26" y="228"/>
                </a:lnTo>
                <a:lnTo>
                  <a:pt x="26" y="178"/>
                </a:lnTo>
                <a:lnTo>
                  <a:pt x="2" y="170"/>
                </a:lnTo>
                <a:lnTo>
                  <a:pt x="4" y="2"/>
                </a:lnTo>
              </a:path>
            </a:pathLst>
          </a:custGeom>
          <a:solidFill>
            <a:srgbClr val="DDDDDD"/>
          </a:solidFill>
          <a:ln w="9525">
            <a:solidFill>
              <a:srgbClr val="339966"/>
            </a:solidFill>
            <a:round/>
            <a:headEnd type="none" w="med" len="med"/>
            <a:tailEnd type="none" w="med" len="med"/>
          </a:ln>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799" name="Group 305"/>
          <p:cNvGrpSpPr>
            <a:grpSpLocks/>
          </p:cNvGrpSpPr>
          <p:nvPr/>
        </p:nvGrpSpPr>
        <p:grpSpPr bwMode="auto">
          <a:xfrm>
            <a:off x="1192213" y="2178052"/>
            <a:ext cx="101600" cy="2185988"/>
            <a:chOff x="1362" y="1198"/>
            <a:chExt cx="80" cy="1630"/>
          </a:xfrm>
        </p:grpSpPr>
        <p:sp>
          <p:nvSpPr>
            <p:cNvPr id="33043" name="Line 585"/>
            <p:cNvSpPr>
              <a:spLocks noChangeShapeType="1"/>
            </p:cNvSpPr>
            <p:nvPr/>
          </p:nvSpPr>
          <p:spPr bwMode="auto">
            <a:xfrm flipV="1">
              <a:off x="1364" y="1200"/>
              <a:ext cx="0" cy="1591"/>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3044" name="Line 587"/>
            <p:cNvSpPr>
              <a:spLocks noChangeShapeType="1"/>
            </p:cNvSpPr>
            <p:nvPr/>
          </p:nvSpPr>
          <p:spPr bwMode="auto">
            <a:xfrm>
              <a:off x="1362" y="2791"/>
              <a:ext cx="24" cy="37"/>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3045" name="Group 589"/>
            <p:cNvGrpSpPr>
              <a:grpSpLocks/>
            </p:cNvGrpSpPr>
            <p:nvPr/>
          </p:nvGrpSpPr>
          <p:grpSpPr bwMode="auto">
            <a:xfrm>
              <a:off x="1416" y="1198"/>
              <a:ext cx="26" cy="1630"/>
              <a:chOff x="1174" y="1298"/>
              <a:chExt cx="26" cy="1524"/>
            </a:xfrm>
          </p:grpSpPr>
          <p:sp>
            <p:nvSpPr>
              <p:cNvPr id="33046" name="Line 586"/>
              <p:cNvSpPr>
                <a:spLocks noChangeShapeType="1"/>
              </p:cNvSpPr>
              <p:nvPr/>
            </p:nvSpPr>
            <p:spPr bwMode="auto">
              <a:xfrm flipV="1">
                <a:off x="1200" y="1298"/>
                <a:ext cx="0" cy="1488"/>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3047" name="Line 588"/>
              <p:cNvSpPr>
                <a:spLocks noChangeShapeType="1"/>
              </p:cNvSpPr>
              <p:nvPr/>
            </p:nvSpPr>
            <p:spPr bwMode="auto">
              <a:xfrm flipH="1">
                <a:off x="1174" y="2788"/>
                <a:ext cx="24" cy="34"/>
              </a:xfrm>
              <a:prstGeom prst="line">
                <a:avLst/>
              </a:prstGeom>
              <a:noFill/>
              <a:ln w="28575">
                <a:solidFill>
                  <a:srgbClr val="339966"/>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grpSp>
        <p:nvGrpSpPr>
          <p:cNvPr id="32800" name="Group 311"/>
          <p:cNvGrpSpPr>
            <a:grpSpLocks/>
          </p:cNvGrpSpPr>
          <p:nvPr/>
        </p:nvGrpSpPr>
        <p:grpSpPr bwMode="auto">
          <a:xfrm>
            <a:off x="1084264" y="2308230"/>
            <a:ext cx="325437" cy="130175"/>
            <a:chOff x="1275" y="1393"/>
            <a:chExt cx="253" cy="98"/>
          </a:xfrm>
        </p:grpSpPr>
        <p:sp>
          <p:nvSpPr>
            <p:cNvPr id="33041" name="AutoShape 604"/>
            <p:cNvSpPr>
              <a:spLocks noChangeArrowheads="1"/>
            </p:cNvSpPr>
            <p:nvPr/>
          </p:nvSpPr>
          <p:spPr bwMode="auto">
            <a:xfrm flipV="1">
              <a:off x="1461" y="1393"/>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42" name="AutoShape 605"/>
            <p:cNvSpPr>
              <a:spLocks noChangeArrowheads="1"/>
            </p:cNvSpPr>
            <p:nvPr/>
          </p:nvSpPr>
          <p:spPr bwMode="auto">
            <a:xfrm flipH="1" flipV="1">
              <a:off x="1275" y="1395"/>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sp>
        <p:nvSpPr>
          <p:cNvPr id="32801" name="Oval 606"/>
          <p:cNvSpPr>
            <a:spLocks noChangeArrowheads="1"/>
          </p:cNvSpPr>
          <p:nvPr/>
        </p:nvSpPr>
        <p:spPr bwMode="auto">
          <a:xfrm>
            <a:off x="1306513" y="2239963"/>
            <a:ext cx="61912" cy="63500"/>
          </a:xfrm>
          <a:prstGeom prst="ellipse">
            <a:avLst/>
          </a:prstGeom>
          <a:solidFill>
            <a:srgbClr val="990033"/>
          </a:solidFill>
          <a:ln w="9525">
            <a:solidFill>
              <a:srgbClr val="003399"/>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802" name="Oval 607"/>
          <p:cNvSpPr>
            <a:spLocks noChangeArrowheads="1"/>
          </p:cNvSpPr>
          <p:nvPr/>
        </p:nvSpPr>
        <p:spPr bwMode="auto">
          <a:xfrm>
            <a:off x="1119188" y="2239963"/>
            <a:ext cx="60325" cy="63500"/>
          </a:xfrm>
          <a:prstGeom prst="ellipse">
            <a:avLst/>
          </a:prstGeom>
          <a:solidFill>
            <a:srgbClr val="990033"/>
          </a:solidFill>
          <a:ln w="9525">
            <a:solidFill>
              <a:srgbClr val="003399"/>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803" name="Line 316"/>
          <p:cNvSpPr>
            <a:spLocks noChangeShapeType="1"/>
          </p:cNvSpPr>
          <p:nvPr/>
        </p:nvSpPr>
        <p:spPr bwMode="auto">
          <a:xfrm>
            <a:off x="1249363" y="5686427"/>
            <a:ext cx="0" cy="257175"/>
          </a:xfrm>
          <a:prstGeom prst="line">
            <a:avLst/>
          </a:prstGeom>
          <a:noFill/>
          <a:ln w="9525">
            <a:solidFill>
              <a:schemeClr val="tx1"/>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804" name="Group 317"/>
          <p:cNvGrpSpPr>
            <a:grpSpLocks/>
          </p:cNvGrpSpPr>
          <p:nvPr/>
        </p:nvGrpSpPr>
        <p:grpSpPr bwMode="auto">
          <a:xfrm>
            <a:off x="1187457" y="4356100"/>
            <a:ext cx="123825" cy="266700"/>
            <a:chOff x="1116" y="2928"/>
            <a:chExt cx="96" cy="144"/>
          </a:xfrm>
        </p:grpSpPr>
        <p:sp>
          <p:nvSpPr>
            <p:cNvPr id="33036" name="Oval 575"/>
            <p:cNvSpPr>
              <a:spLocks noChangeArrowheads="1"/>
            </p:cNvSpPr>
            <p:nvPr/>
          </p:nvSpPr>
          <p:spPr bwMode="auto">
            <a:xfrm>
              <a:off x="1116" y="3024"/>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37" name="Oval 576"/>
            <p:cNvSpPr>
              <a:spLocks noChangeArrowheads="1"/>
            </p:cNvSpPr>
            <p:nvPr/>
          </p:nvSpPr>
          <p:spPr bwMode="auto">
            <a:xfrm>
              <a:off x="1116" y="3000"/>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38" name="Oval 577"/>
            <p:cNvSpPr>
              <a:spLocks noChangeArrowheads="1"/>
            </p:cNvSpPr>
            <p:nvPr/>
          </p:nvSpPr>
          <p:spPr bwMode="auto">
            <a:xfrm>
              <a:off x="1116" y="2976"/>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39" name="Oval 578"/>
            <p:cNvSpPr>
              <a:spLocks noChangeArrowheads="1"/>
            </p:cNvSpPr>
            <p:nvPr/>
          </p:nvSpPr>
          <p:spPr bwMode="auto">
            <a:xfrm>
              <a:off x="1116" y="2952"/>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40" name="Oval 579"/>
            <p:cNvSpPr>
              <a:spLocks noChangeArrowheads="1"/>
            </p:cNvSpPr>
            <p:nvPr/>
          </p:nvSpPr>
          <p:spPr bwMode="auto">
            <a:xfrm>
              <a:off x="1116" y="2928"/>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grpSp>
        <p:nvGrpSpPr>
          <p:cNvPr id="32805" name="Group 323"/>
          <p:cNvGrpSpPr>
            <a:grpSpLocks/>
          </p:cNvGrpSpPr>
          <p:nvPr/>
        </p:nvGrpSpPr>
        <p:grpSpPr bwMode="auto">
          <a:xfrm>
            <a:off x="987425" y="4565652"/>
            <a:ext cx="450851" cy="287338"/>
            <a:chOff x="1200" y="3078"/>
            <a:chExt cx="351" cy="214"/>
          </a:xfrm>
        </p:grpSpPr>
        <p:sp>
          <p:nvSpPr>
            <p:cNvPr id="33033" name="Oval 1592"/>
            <p:cNvSpPr>
              <a:spLocks noChangeArrowheads="1"/>
            </p:cNvSpPr>
            <p:nvPr/>
          </p:nvSpPr>
          <p:spPr bwMode="auto">
            <a:xfrm>
              <a:off x="1200" y="3078"/>
              <a:ext cx="96" cy="87"/>
            </a:xfrm>
            <a:prstGeom prst="ellipse">
              <a:avLst/>
            </a:prstGeom>
            <a:solidFill>
              <a:srgbClr val="FF9999"/>
            </a:solidFill>
            <a:ln w="9525">
              <a:solidFill>
                <a:srgbClr val="FF0000"/>
              </a:solidFill>
              <a:round/>
              <a:headEnd/>
              <a:tailEnd/>
            </a:ln>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34" name="AutoShape 604"/>
            <p:cNvSpPr>
              <a:spLocks noChangeArrowheads="1"/>
            </p:cNvSpPr>
            <p:nvPr/>
          </p:nvSpPr>
          <p:spPr bwMode="auto">
            <a:xfrm flipV="1">
              <a:off x="1484" y="3196"/>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3035" name="AutoShape 605"/>
            <p:cNvSpPr>
              <a:spLocks noChangeArrowheads="1"/>
            </p:cNvSpPr>
            <p:nvPr/>
          </p:nvSpPr>
          <p:spPr bwMode="auto">
            <a:xfrm flipH="1" flipV="1">
              <a:off x="1256" y="3196"/>
              <a:ext cx="67" cy="96"/>
            </a:xfrm>
            <a:prstGeom prst="rtTriangle">
              <a:avLst/>
            </a:prstGeom>
            <a:solidFill>
              <a:schemeClr val="accent1"/>
            </a:solidFill>
            <a:ln w="9525">
              <a:solidFill>
                <a:schemeClr val="tx1"/>
              </a:solidFill>
              <a:miter lim="800000"/>
              <a:headEnd/>
              <a:tailEnd/>
            </a:ln>
          </p:spPr>
          <p:txBody>
            <a:bodyPr rot="10800000"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sp>
        <p:nvSpPr>
          <p:cNvPr id="32806" name="Line 574"/>
          <p:cNvSpPr>
            <a:spLocks noChangeShapeType="1"/>
          </p:cNvSpPr>
          <p:nvPr/>
        </p:nvSpPr>
        <p:spPr bwMode="auto">
          <a:xfrm flipH="1">
            <a:off x="1195388" y="4622800"/>
            <a:ext cx="0" cy="349250"/>
          </a:xfrm>
          <a:prstGeom prst="line">
            <a:avLst/>
          </a:prstGeom>
          <a:noFill/>
          <a:ln w="857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07" name="Line 1155"/>
          <p:cNvSpPr>
            <a:spLocks noChangeShapeType="1"/>
          </p:cNvSpPr>
          <p:nvPr/>
        </p:nvSpPr>
        <p:spPr bwMode="auto">
          <a:xfrm flipV="1">
            <a:off x="2344737" y="2178051"/>
            <a:ext cx="0" cy="1868488"/>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808" name="Group 330"/>
          <p:cNvGrpSpPr>
            <a:grpSpLocks/>
          </p:cNvGrpSpPr>
          <p:nvPr/>
        </p:nvGrpSpPr>
        <p:grpSpPr bwMode="auto">
          <a:xfrm>
            <a:off x="1149349" y="2627318"/>
            <a:ext cx="185739" cy="1736725"/>
            <a:chOff x="1344" y="1632"/>
            <a:chExt cx="110" cy="1066"/>
          </a:xfrm>
        </p:grpSpPr>
        <p:sp>
          <p:nvSpPr>
            <p:cNvPr id="32955" name="Line 1050"/>
            <p:cNvSpPr>
              <a:spLocks noChangeShapeType="1"/>
            </p:cNvSpPr>
            <p:nvPr/>
          </p:nvSpPr>
          <p:spPr bwMode="auto">
            <a:xfrm>
              <a:off x="1400" y="1750"/>
              <a:ext cx="0" cy="47"/>
            </a:xfrm>
            <a:prstGeom prst="line">
              <a:avLst/>
            </a:prstGeom>
            <a:noFill/>
            <a:ln w="57150">
              <a:solidFill>
                <a:schemeClr val="bg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6" name="Freeform 604"/>
            <p:cNvSpPr>
              <a:spLocks/>
            </p:cNvSpPr>
            <p:nvPr/>
          </p:nvSpPr>
          <p:spPr bwMode="auto">
            <a:xfrm>
              <a:off x="1364" y="1770"/>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7" name="Freeform 604"/>
            <p:cNvSpPr>
              <a:spLocks/>
            </p:cNvSpPr>
            <p:nvPr/>
          </p:nvSpPr>
          <p:spPr bwMode="auto">
            <a:xfrm>
              <a:off x="1366" y="1828"/>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8" name="Freeform 603"/>
            <p:cNvSpPr>
              <a:spLocks/>
            </p:cNvSpPr>
            <p:nvPr/>
          </p:nvSpPr>
          <p:spPr bwMode="auto">
            <a:xfrm>
              <a:off x="1360" y="2544"/>
              <a:ext cx="94" cy="58"/>
            </a:xfrm>
            <a:custGeom>
              <a:avLst/>
              <a:gdLst>
                <a:gd name="T0" fmla="*/ 1676645624 w 100"/>
                <a:gd name="T1" fmla="*/ 2147483647 h 49"/>
                <a:gd name="T2" fmla="*/ 1676645624 w 100"/>
                <a:gd name="T3" fmla="*/ 2147483647 h 49"/>
                <a:gd name="T4" fmla="*/ 1676645624 w 100"/>
                <a:gd name="T5" fmla="*/ 2147483647 h 49"/>
                <a:gd name="T6" fmla="*/ 1676645624 w 100"/>
                <a:gd name="T7" fmla="*/ 2147483647 h 49"/>
                <a:gd name="T8" fmla="*/ 1676645624 w 100"/>
                <a:gd name="T9" fmla="*/ 2147483647 h 49"/>
                <a:gd name="T10" fmla="*/ 1676645624 w 100"/>
                <a:gd name="T11" fmla="*/ 2147483647 h 49"/>
                <a:gd name="T12" fmla="*/ 1676645624 w 100"/>
                <a:gd name="T13" fmla="*/ 2147483647 h 49"/>
                <a:gd name="T14" fmla="*/ 1676645624 w 100"/>
                <a:gd name="T15" fmla="*/ 2147483647 h 49"/>
                <a:gd name="T16" fmla="*/ 1676645624 w 100"/>
                <a:gd name="T17" fmla="*/ 2147483647 h 49"/>
                <a:gd name="T18" fmla="*/ 1676645624 w 100"/>
                <a:gd name="T19" fmla="*/ 2147483647 h 49"/>
                <a:gd name="T20" fmla="*/ 1676645624 w 100"/>
                <a:gd name="T21" fmla="*/ 2147483647 h 49"/>
                <a:gd name="T22" fmla="*/ 1676645624 w 100"/>
                <a:gd name="T23" fmla="*/ 2147483647 h 49"/>
                <a:gd name="T24" fmla="*/ 1676645624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959" name="Group 615"/>
            <p:cNvGrpSpPr>
              <a:grpSpLocks/>
            </p:cNvGrpSpPr>
            <p:nvPr/>
          </p:nvGrpSpPr>
          <p:grpSpPr bwMode="auto">
            <a:xfrm>
              <a:off x="1370" y="2448"/>
              <a:ext cx="66" cy="89"/>
              <a:chOff x="1130" y="2595"/>
              <a:chExt cx="66" cy="89"/>
            </a:xfrm>
          </p:grpSpPr>
          <p:sp>
            <p:nvSpPr>
              <p:cNvPr id="33024"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5"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6"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7"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8"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9"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30"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31"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32"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grpSp>
        <p:grpSp>
          <p:nvGrpSpPr>
            <p:cNvPr id="32960" name="Group 625"/>
            <p:cNvGrpSpPr>
              <a:grpSpLocks/>
            </p:cNvGrpSpPr>
            <p:nvPr/>
          </p:nvGrpSpPr>
          <p:grpSpPr bwMode="auto">
            <a:xfrm>
              <a:off x="1370" y="2349"/>
              <a:ext cx="66" cy="89"/>
              <a:chOff x="1130" y="2595"/>
              <a:chExt cx="66" cy="89"/>
            </a:xfrm>
          </p:grpSpPr>
          <p:sp>
            <p:nvSpPr>
              <p:cNvPr id="33015"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6"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7"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8"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9"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0"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1"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2"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23"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grpSp>
        <p:grpSp>
          <p:nvGrpSpPr>
            <p:cNvPr id="32961" name="Group 635"/>
            <p:cNvGrpSpPr>
              <a:grpSpLocks/>
            </p:cNvGrpSpPr>
            <p:nvPr/>
          </p:nvGrpSpPr>
          <p:grpSpPr bwMode="auto">
            <a:xfrm>
              <a:off x="1370" y="2250"/>
              <a:ext cx="66" cy="89"/>
              <a:chOff x="1130" y="2595"/>
              <a:chExt cx="66" cy="89"/>
            </a:xfrm>
          </p:grpSpPr>
          <p:sp>
            <p:nvSpPr>
              <p:cNvPr id="33006"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7"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8"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9"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0"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1"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2"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3"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14"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grpSp>
        <p:grpSp>
          <p:nvGrpSpPr>
            <p:cNvPr id="32962" name="Group 645"/>
            <p:cNvGrpSpPr>
              <a:grpSpLocks/>
            </p:cNvGrpSpPr>
            <p:nvPr/>
          </p:nvGrpSpPr>
          <p:grpSpPr bwMode="auto">
            <a:xfrm>
              <a:off x="1370" y="2151"/>
              <a:ext cx="66" cy="89"/>
              <a:chOff x="1130" y="2595"/>
              <a:chExt cx="66" cy="89"/>
            </a:xfrm>
          </p:grpSpPr>
          <p:sp>
            <p:nvSpPr>
              <p:cNvPr id="32997"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8"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9"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0"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1"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2"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3"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4"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3005"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grpSp>
        <p:grpSp>
          <p:nvGrpSpPr>
            <p:cNvPr id="32963" name="Group 655"/>
            <p:cNvGrpSpPr>
              <a:grpSpLocks/>
            </p:cNvGrpSpPr>
            <p:nvPr/>
          </p:nvGrpSpPr>
          <p:grpSpPr bwMode="auto">
            <a:xfrm>
              <a:off x="1370" y="2052"/>
              <a:ext cx="66" cy="89"/>
              <a:chOff x="1130" y="2595"/>
              <a:chExt cx="66" cy="89"/>
            </a:xfrm>
          </p:grpSpPr>
          <p:sp>
            <p:nvSpPr>
              <p:cNvPr id="32988" name="Oval 578"/>
              <p:cNvSpPr>
                <a:spLocks noChangeAspect="1" noChangeArrowheads="1"/>
              </p:cNvSpPr>
              <p:nvPr/>
            </p:nvSpPr>
            <p:spPr bwMode="auto">
              <a:xfrm>
                <a:off x="1130"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89" name="Oval 579"/>
              <p:cNvSpPr>
                <a:spLocks noChangeAspect="1" noChangeArrowheads="1"/>
              </p:cNvSpPr>
              <p:nvPr/>
            </p:nvSpPr>
            <p:spPr bwMode="auto">
              <a:xfrm>
                <a:off x="1130"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0" name="Oval 586"/>
              <p:cNvSpPr>
                <a:spLocks noChangeAspect="1" noChangeArrowheads="1"/>
              </p:cNvSpPr>
              <p:nvPr/>
            </p:nvSpPr>
            <p:spPr bwMode="auto">
              <a:xfrm>
                <a:off x="1154"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1" name="Oval 587"/>
              <p:cNvSpPr>
                <a:spLocks noChangeAspect="1" noChangeArrowheads="1"/>
              </p:cNvSpPr>
              <p:nvPr/>
            </p:nvSpPr>
            <p:spPr bwMode="auto">
              <a:xfrm>
                <a:off x="1154"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2" name="Oval 594"/>
              <p:cNvSpPr>
                <a:spLocks noChangeAspect="1" noChangeArrowheads="1"/>
              </p:cNvSpPr>
              <p:nvPr/>
            </p:nvSpPr>
            <p:spPr bwMode="auto">
              <a:xfrm>
                <a:off x="1178" y="2632"/>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3" name="Oval 595"/>
              <p:cNvSpPr>
                <a:spLocks noChangeAspect="1" noChangeArrowheads="1"/>
              </p:cNvSpPr>
              <p:nvPr/>
            </p:nvSpPr>
            <p:spPr bwMode="auto">
              <a:xfrm>
                <a:off x="1178" y="259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4" name="Oval 578"/>
              <p:cNvSpPr>
                <a:spLocks noChangeAspect="1" noChangeArrowheads="1"/>
              </p:cNvSpPr>
              <p:nvPr/>
            </p:nvSpPr>
            <p:spPr bwMode="auto">
              <a:xfrm>
                <a:off x="1132"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5" name="Oval 586"/>
              <p:cNvSpPr>
                <a:spLocks noChangeAspect="1" noChangeArrowheads="1"/>
              </p:cNvSpPr>
              <p:nvPr/>
            </p:nvSpPr>
            <p:spPr bwMode="auto">
              <a:xfrm>
                <a:off x="1156"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96" name="Oval 594"/>
              <p:cNvSpPr>
                <a:spLocks noChangeAspect="1" noChangeArrowheads="1"/>
              </p:cNvSpPr>
              <p:nvPr/>
            </p:nvSpPr>
            <p:spPr bwMode="auto">
              <a:xfrm>
                <a:off x="1180" y="2665"/>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grpSp>
        <p:sp>
          <p:nvSpPr>
            <p:cNvPr id="32964" name="Oval 578"/>
            <p:cNvSpPr>
              <a:spLocks noChangeAspect="1" noChangeArrowheads="1"/>
            </p:cNvSpPr>
            <p:nvPr/>
          </p:nvSpPr>
          <p:spPr bwMode="auto">
            <a:xfrm>
              <a:off x="1370"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65" name="Oval 579"/>
            <p:cNvSpPr>
              <a:spLocks noChangeAspect="1" noChangeArrowheads="1"/>
            </p:cNvSpPr>
            <p:nvPr/>
          </p:nvSpPr>
          <p:spPr bwMode="auto">
            <a:xfrm>
              <a:off x="1370"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66" name="Oval 586"/>
            <p:cNvSpPr>
              <a:spLocks noChangeAspect="1" noChangeArrowheads="1"/>
            </p:cNvSpPr>
            <p:nvPr/>
          </p:nvSpPr>
          <p:spPr bwMode="auto">
            <a:xfrm>
              <a:off x="1394"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67" name="Oval 587"/>
            <p:cNvSpPr>
              <a:spLocks noChangeAspect="1" noChangeArrowheads="1"/>
            </p:cNvSpPr>
            <p:nvPr/>
          </p:nvSpPr>
          <p:spPr bwMode="auto">
            <a:xfrm>
              <a:off x="1394"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68" name="Oval 594"/>
            <p:cNvSpPr>
              <a:spLocks noChangeAspect="1" noChangeArrowheads="1"/>
            </p:cNvSpPr>
            <p:nvPr/>
          </p:nvSpPr>
          <p:spPr bwMode="auto">
            <a:xfrm>
              <a:off x="1418" y="195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69" name="Oval 595"/>
            <p:cNvSpPr>
              <a:spLocks noChangeAspect="1" noChangeArrowheads="1"/>
            </p:cNvSpPr>
            <p:nvPr/>
          </p:nvSpPr>
          <p:spPr bwMode="auto">
            <a:xfrm>
              <a:off x="1418" y="191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0" name="Oval 578"/>
            <p:cNvSpPr>
              <a:spLocks noChangeAspect="1" noChangeArrowheads="1"/>
            </p:cNvSpPr>
            <p:nvPr/>
          </p:nvSpPr>
          <p:spPr bwMode="auto">
            <a:xfrm>
              <a:off x="1372"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1" name="Oval 586"/>
            <p:cNvSpPr>
              <a:spLocks noChangeAspect="1" noChangeArrowheads="1"/>
            </p:cNvSpPr>
            <p:nvPr/>
          </p:nvSpPr>
          <p:spPr bwMode="auto">
            <a:xfrm>
              <a:off x="1396"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2" name="Oval 594"/>
            <p:cNvSpPr>
              <a:spLocks noChangeAspect="1" noChangeArrowheads="1"/>
            </p:cNvSpPr>
            <p:nvPr/>
          </p:nvSpPr>
          <p:spPr bwMode="auto">
            <a:xfrm>
              <a:off x="1420" y="1989"/>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3" name="Oval 578"/>
            <p:cNvSpPr>
              <a:spLocks noChangeAspect="1" noChangeArrowheads="1"/>
            </p:cNvSpPr>
            <p:nvPr/>
          </p:nvSpPr>
          <p:spPr bwMode="auto">
            <a:xfrm>
              <a:off x="1370"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4" name="Oval 586"/>
            <p:cNvSpPr>
              <a:spLocks noChangeAspect="1" noChangeArrowheads="1"/>
            </p:cNvSpPr>
            <p:nvPr/>
          </p:nvSpPr>
          <p:spPr bwMode="auto">
            <a:xfrm>
              <a:off x="1394"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5" name="Oval 594"/>
            <p:cNvSpPr>
              <a:spLocks noChangeAspect="1" noChangeArrowheads="1"/>
            </p:cNvSpPr>
            <p:nvPr/>
          </p:nvSpPr>
          <p:spPr bwMode="auto">
            <a:xfrm>
              <a:off x="1418" y="2018"/>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6" name="Oval 579"/>
            <p:cNvSpPr>
              <a:spLocks noChangeAspect="1" noChangeArrowheads="1"/>
            </p:cNvSpPr>
            <p:nvPr/>
          </p:nvSpPr>
          <p:spPr bwMode="auto">
            <a:xfrm>
              <a:off x="1368"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7" name="Oval 587"/>
            <p:cNvSpPr>
              <a:spLocks noChangeAspect="1" noChangeArrowheads="1"/>
            </p:cNvSpPr>
            <p:nvPr/>
          </p:nvSpPr>
          <p:spPr bwMode="auto">
            <a:xfrm>
              <a:off x="1392"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8" name="Oval 595"/>
            <p:cNvSpPr>
              <a:spLocks noChangeAspect="1" noChangeArrowheads="1"/>
            </p:cNvSpPr>
            <p:nvPr/>
          </p:nvSpPr>
          <p:spPr bwMode="auto">
            <a:xfrm>
              <a:off x="1416" y="1876"/>
              <a:ext cx="16" cy="19"/>
            </a:xfrm>
            <a:prstGeom prst="ellipse">
              <a:avLst/>
            </a:prstGeom>
            <a:solidFill>
              <a:srgbClr val="FF9900"/>
            </a:solidFill>
            <a:ln w="3175" algn="ctr">
              <a:solidFill>
                <a:srgbClr val="000000"/>
              </a:solidFill>
              <a:round/>
              <a:headEnd/>
              <a:tailEnd/>
            </a:ln>
          </p:spPr>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cs typeface="Arial" pitchFamily="34" charset="0"/>
              </a:endParaRPr>
            </a:p>
          </p:txBody>
        </p:sp>
        <p:sp>
          <p:nvSpPr>
            <p:cNvPr id="32979" name="Freeform 603"/>
            <p:cNvSpPr>
              <a:spLocks/>
            </p:cNvSpPr>
            <p:nvPr/>
          </p:nvSpPr>
          <p:spPr bwMode="auto">
            <a:xfrm>
              <a:off x="1360" y="2594"/>
              <a:ext cx="94" cy="58"/>
            </a:xfrm>
            <a:custGeom>
              <a:avLst/>
              <a:gdLst>
                <a:gd name="T0" fmla="*/ 1676645624 w 100"/>
                <a:gd name="T1" fmla="*/ 2147483647 h 49"/>
                <a:gd name="T2" fmla="*/ 1676645624 w 100"/>
                <a:gd name="T3" fmla="*/ 2147483647 h 49"/>
                <a:gd name="T4" fmla="*/ 1676645624 w 100"/>
                <a:gd name="T5" fmla="*/ 2147483647 h 49"/>
                <a:gd name="T6" fmla="*/ 1676645624 w 100"/>
                <a:gd name="T7" fmla="*/ 2147483647 h 49"/>
                <a:gd name="T8" fmla="*/ 1676645624 w 100"/>
                <a:gd name="T9" fmla="*/ 2147483647 h 49"/>
                <a:gd name="T10" fmla="*/ 1676645624 w 100"/>
                <a:gd name="T11" fmla="*/ 2147483647 h 49"/>
                <a:gd name="T12" fmla="*/ 1676645624 w 100"/>
                <a:gd name="T13" fmla="*/ 2147483647 h 49"/>
                <a:gd name="T14" fmla="*/ 1676645624 w 100"/>
                <a:gd name="T15" fmla="*/ 2147483647 h 49"/>
                <a:gd name="T16" fmla="*/ 1676645624 w 100"/>
                <a:gd name="T17" fmla="*/ 2147483647 h 49"/>
                <a:gd name="T18" fmla="*/ 1676645624 w 100"/>
                <a:gd name="T19" fmla="*/ 2147483647 h 49"/>
                <a:gd name="T20" fmla="*/ 1676645624 w 100"/>
                <a:gd name="T21" fmla="*/ 2147483647 h 49"/>
                <a:gd name="T22" fmla="*/ 1676645624 w 100"/>
                <a:gd name="T23" fmla="*/ 2147483647 h 49"/>
                <a:gd name="T24" fmla="*/ 1676645624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80" name="Freeform 604"/>
            <p:cNvSpPr>
              <a:spLocks/>
            </p:cNvSpPr>
            <p:nvPr/>
          </p:nvSpPr>
          <p:spPr bwMode="auto">
            <a:xfrm>
              <a:off x="1358" y="1800"/>
              <a:ext cx="86" cy="50"/>
            </a:xfrm>
            <a:custGeom>
              <a:avLst/>
              <a:gdLst>
                <a:gd name="T0" fmla="*/ 1174691078 w 100"/>
                <a:gd name="T1" fmla="*/ 2147483647 h 49"/>
                <a:gd name="T2" fmla="*/ 1174691078 w 100"/>
                <a:gd name="T3" fmla="*/ 2147483647 h 49"/>
                <a:gd name="T4" fmla="*/ 1174691078 w 100"/>
                <a:gd name="T5" fmla="*/ 2147483647 h 49"/>
                <a:gd name="T6" fmla="*/ 1174691078 w 100"/>
                <a:gd name="T7" fmla="*/ 2147483647 h 49"/>
                <a:gd name="T8" fmla="*/ 1174691078 w 100"/>
                <a:gd name="T9" fmla="*/ 2147483647 h 49"/>
                <a:gd name="T10" fmla="*/ 1174691078 w 100"/>
                <a:gd name="T11" fmla="*/ 2147483647 h 49"/>
                <a:gd name="T12" fmla="*/ 1174691078 w 100"/>
                <a:gd name="T13" fmla="*/ 2147483647 h 49"/>
                <a:gd name="T14" fmla="*/ 1174691078 w 100"/>
                <a:gd name="T15" fmla="*/ 2147483647 h 49"/>
                <a:gd name="T16" fmla="*/ 1174691078 w 100"/>
                <a:gd name="T17" fmla="*/ 2147483647 h 49"/>
                <a:gd name="T18" fmla="*/ 1174691078 w 100"/>
                <a:gd name="T19" fmla="*/ 2147483647 h 49"/>
                <a:gd name="T20" fmla="*/ 1174691078 w 100"/>
                <a:gd name="T21" fmla="*/ 2147483647 h 49"/>
                <a:gd name="T22" fmla="*/ 1174691078 w 100"/>
                <a:gd name="T23" fmla="*/ 2147483647 h 49"/>
                <a:gd name="T24" fmla="*/ 1174691078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981" name="Group 402"/>
            <p:cNvGrpSpPr>
              <a:grpSpLocks/>
            </p:cNvGrpSpPr>
            <p:nvPr/>
          </p:nvGrpSpPr>
          <p:grpSpPr bwMode="auto">
            <a:xfrm>
              <a:off x="1344" y="1632"/>
              <a:ext cx="96" cy="144"/>
              <a:chOff x="1116" y="2928"/>
              <a:chExt cx="96" cy="144"/>
            </a:xfrm>
          </p:grpSpPr>
          <p:sp>
            <p:nvSpPr>
              <p:cNvPr id="32983" name="Oval 575"/>
              <p:cNvSpPr>
                <a:spLocks noChangeArrowheads="1"/>
              </p:cNvSpPr>
              <p:nvPr/>
            </p:nvSpPr>
            <p:spPr bwMode="auto">
              <a:xfrm>
                <a:off x="1116" y="3024"/>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984" name="Oval 576"/>
              <p:cNvSpPr>
                <a:spLocks noChangeArrowheads="1"/>
              </p:cNvSpPr>
              <p:nvPr/>
            </p:nvSpPr>
            <p:spPr bwMode="auto">
              <a:xfrm>
                <a:off x="1116" y="3000"/>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985" name="Oval 577"/>
              <p:cNvSpPr>
                <a:spLocks noChangeArrowheads="1"/>
              </p:cNvSpPr>
              <p:nvPr/>
            </p:nvSpPr>
            <p:spPr bwMode="auto">
              <a:xfrm>
                <a:off x="1116" y="2976"/>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986" name="Oval 578"/>
              <p:cNvSpPr>
                <a:spLocks noChangeArrowheads="1"/>
              </p:cNvSpPr>
              <p:nvPr/>
            </p:nvSpPr>
            <p:spPr bwMode="auto">
              <a:xfrm>
                <a:off x="1116" y="2952"/>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987" name="Oval 579"/>
              <p:cNvSpPr>
                <a:spLocks noChangeArrowheads="1"/>
              </p:cNvSpPr>
              <p:nvPr/>
            </p:nvSpPr>
            <p:spPr bwMode="auto">
              <a:xfrm>
                <a:off x="1116" y="2928"/>
                <a:ext cx="96" cy="48"/>
              </a:xfrm>
              <a:prstGeom prst="ellipse">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grpSp>
        <p:sp>
          <p:nvSpPr>
            <p:cNvPr id="32982" name="Freeform 603"/>
            <p:cNvSpPr>
              <a:spLocks/>
            </p:cNvSpPr>
            <p:nvPr/>
          </p:nvSpPr>
          <p:spPr bwMode="auto">
            <a:xfrm>
              <a:off x="1344" y="2640"/>
              <a:ext cx="94" cy="58"/>
            </a:xfrm>
            <a:custGeom>
              <a:avLst/>
              <a:gdLst>
                <a:gd name="T0" fmla="*/ 1676645624 w 100"/>
                <a:gd name="T1" fmla="*/ 2147483647 h 49"/>
                <a:gd name="T2" fmla="*/ 1676645624 w 100"/>
                <a:gd name="T3" fmla="*/ 2147483647 h 49"/>
                <a:gd name="T4" fmla="*/ 1676645624 w 100"/>
                <a:gd name="T5" fmla="*/ 2147483647 h 49"/>
                <a:gd name="T6" fmla="*/ 1676645624 w 100"/>
                <a:gd name="T7" fmla="*/ 2147483647 h 49"/>
                <a:gd name="T8" fmla="*/ 1676645624 w 100"/>
                <a:gd name="T9" fmla="*/ 2147483647 h 49"/>
                <a:gd name="T10" fmla="*/ 1676645624 w 100"/>
                <a:gd name="T11" fmla="*/ 2147483647 h 49"/>
                <a:gd name="T12" fmla="*/ 1676645624 w 100"/>
                <a:gd name="T13" fmla="*/ 2147483647 h 49"/>
                <a:gd name="T14" fmla="*/ 1676645624 w 100"/>
                <a:gd name="T15" fmla="*/ 2147483647 h 49"/>
                <a:gd name="T16" fmla="*/ 1676645624 w 100"/>
                <a:gd name="T17" fmla="*/ 2147483647 h 49"/>
                <a:gd name="T18" fmla="*/ 1676645624 w 100"/>
                <a:gd name="T19" fmla="*/ 2147483647 h 49"/>
                <a:gd name="T20" fmla="*/ 1676645624 w 100"/>
                <a:gd name="T21" fmla="*/ 2147483647 h 49"/>
                <a:gd name="T22" fmla="*/ 1676645624 w 100"/>
                <a:gd name="T23" fmla="*/ 2147483647 h 49"/>
                <a:gd name="T24" fmla="*/ 1676645624 w 100"/>
                <a:gd name="T25" fmla="*/ 2147483647 h 49"/>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00"/>
                <a:gd name="T40" fmla="*/ 0 h 49"/>
                <a:gd name="T41" fmla="*/ 100 w 100"/>
                <a:gd name="T42" fmla="*/ 49 h 49"/>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00" h="49">
                  <a:moveTo>
                    <a:pt x="8" y="18"/>
                  </a:moveTo>
                  <a:cubicBezTo>
                    <a:pt x="10" y="15"/>
                    <a:pt x="10" y="9"/>
                    <a:pt x="14" y="9"/>
                  </a:cubicBezTo>
                  <a:cubicBezTo>
                    <a:pt x="18" y="9"/>
                    <a:pt x="20" y="18"/>
                    <a:pt x="20" y="18"/>
                  </a:cubicBezTo>
                  <a:cubicBezTo>
                    <a:pt x="14" y="0"/>
                    <a:pt x="31" y="7"/>
                    <a:pt x="44" y="9"/>
                  </a:cubicBezTo>
                  <a:cubicBezTo>
                    <a:pt x="41" y="10"/>
                    <a:pt x="32" y="12"/>
                    <a:pt x="35" y="12"/>
                  </a:cubicBezTo>
                  <a:cubicBezTo>
                    <a:pt x="54" y="12"/>
                    <a:pt x="67" y="12"/>
                    <a:pt x="86" y="21"/>
                  </a:cubicBezTo>
                  <a:cubicBezTo>
                    <a:pt x="100" y="42"/>
                    <a:pt x="75" y="25"/>
                    <a:pt x="68" y="21"/>
                  </a:cubicBezTo>
                  <a:cubicBezTo>
                    <a:pt x="64" y="34"/>
                    <a:pt x="65" y="40"/>
                    <a:pt x="53" y="48"/>
                  </a:cubicBezTo>
                  <a:cubicBezTo>
                    <a:pt x="47" y="47"/>
                    <a:pt x="40" y="49"/>
                    <a:pt x="35" y="45"/>
                  </a:cubicBezTo>
                  <a:cubicBezTo>
                    <a:pt x="33" y="43"/>
                    <a:pt x="41" y="37"/>
                    <a:pt x="38" y="36"/>
                  </a:cubicBezTo>
                  <a:cubicBezTo>
                    <a:pt x="29" y="32"/>
                    <a:pt x="18" y="34"/>
                    <a:pt x="8" y="33"/>
                  </a:cubicBezTo>
                  <a:cubicBezTo>
                    <a:pt x="0" y="10"/>
                    <a:pt x="41" y="23"/>
                    <a:pt x="53" y="24"/>
                  </a:cubicBezTo>
                  <a:cubicBezTo>
                    <a:pt x="51" y="27"/>
                    <a:pt x="47" y="33"/>
                    <a:pt x="47" y="33"/>
                  </a:cubicBezTo>
                </a:path>
              </a:pathLst>
            </a:custGeom>
            <a:noFill/>
            <a:ln w="6350" cap="flat" cmpd="sng">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809" name="Line 574"/>
          <p:cNvSpPr>
            <a:spLocks noChangeShapeType="1"/>
          </p:cNvSpPr>
          <p:nvPr/>
        </p:nvSpPr>
        <p:spPr bwMode="auto">
          <a:xfrm flipH="1">
            <a:off x="1311275" y="4622800"/>
            <a:ext cx="0" cy="349250"/>
          </a:xfrm>
          <a:prstGeom prst="line">
            <a:avLst/>
          </a:prstGeom>
          <a:noFill/>
          <a:ln w="857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10" name="Text Box 412"/>
          <p:cNvSpPr txBox="1">
            <a:spLocks noChangeArrowheads="1"/>
          </p:cNvSpPr>
          <p:nvPr/>
        </p:nvSpPr>
        <p:spPr bwMode="auto">
          <a:xfrm>
            <a:off x="1474120" y="3224213"/>
            <a:ext cx="430887" cy="923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b="1">
              <a:solidFill>
                <a:srgbClr val="000000"/>
              </a:solidFill>
              <a:ea typeface="Arial Unicode MS" pitchFamily="50" charset="-128"/>
              <a:cs typeface="Arial Unicode MS" pitchFamily="50" charset="-128"/>
            </a:endParaRPr>
          </a:p>
        </p:txBody>
      </p:sp>
      <p:sp>
        <p:nvSpPr>
          <p:cNvPr id="32811" name="Text Box 413"/>
          <p:cNvSpPr txBox="1">
            <a:spLocks noChangeArrowheads="1"/>
          </p:cNvSpPr>
          <p:nvPr/>
        </p:nvSpPr>
        <p:spPr bwMode="auto">
          <a:xfrm>
            <a:off x="1604963" y="3038475"/>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ea typeface="Arial Unicode MS" pitchFamily="50" charset="-128"/>
                <a:cs typeface="Arial Unicode MS" pitchFamily="50" charset="-128"/>
              </a:rPr>
              <a:t>A</a:t>
            </a:r>
          </a:p>
        </p:txBody>
      </p:sp>
      <p:sp>
        <p:nvSpPr>
          <p:cNvPr id="32812" name="Text Box 414"/>
          <p:cNvSpPr txBox="1">
            <a:spLocks noChangeArrowheads="1"/>
          </p:cNvSpPr>
          <p:nvPr/>
        </p:nvSpPr>
        <p:spPr bwMode="auto">
          <a:xfrm>
            <a:off x="1766888" y="3393655"/>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ea typeface="Arial Unicode MS" pitchFamily="50" charset="-128"/>
                <a:cs typeface="Arial Unicode MS" pitchFamily="50" charset="-128"/>
              </a:rPr>
              <a:t>B</a:t>
            </a:r>
          </a:p>
        </p:txBody>
      </p:sp>
      <p:sp>
        <p:nvSpPr>
          <p:cNvPr id="32813" name="Text Box 415"/>
          <p:cNvSpPr txBox="1">
            <a:spLocks noChangeArrowheads="1"/>
          </p:cNvSpPr>
          <p:nvPr/>
        </p:nvSpPr>
        <p:spPr bwMode="auto">
          <a:xfrm>
            <a:off x="2032000" y="3795448"/>
            <a:ext cx="332142"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0000"/>
                </a:solidFill>
                <a:ea typeface="Arial Unicode MS" pitchFamily="50" charset="-128"/>
                <a:cs typeface="Arial Unicode MS" pitchFamily="50" charset="-128"/>
              </a:rPr>
              <a:t>C</a:t>
            </a:r>
          </a:p>
        </p:txBody>
      </p:sp>
      <p:sp>
        <p:nvSpPr>
          <p:cNvPr id="32814" name="Line 416"/>
          <p:cNvSpPr>
            <a:spLocks noChangeShapeType="1"/>
          </p:cNvSpPr>
          <p:nvPr/>
        </p:nvSpPr>
        <p:spPr bwMode="auto">
          <a:xfrm>
            <a:off x="1295401" y="3206750"/>
            <a:ext cx="37147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15" name="Line 417"/>
          <p:cNvSpPr>
            <a:spLocks noChangeShapeType="1"/>
          </p:cNvSpPr>
          <p:nvPr/>
        </p:nvSpPr>
        <p:spPr bwMode="auto">
          <a:xfrm>
            <a:off x="1281113" y="3679641"/>
            <a:ext cx="817563"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16" name="Line 418"/>
          <p:cNvSpPr>
            <a:spLocks noChangeShapeType="1"/>
          </p:cNvSpPr>
          <p:nvPr/>
        </p:nvSpPr>
        <p:spPr bwMode="auto">
          <a:xfrm>
            <a:off x="1270924" y="4073746"/>
            <a:ext cx="1087439"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17" name="Line 1040"/>
          <p:cNvSpPr>
            <a:spLocks noChangeShapeType="1"/>
          </p:cNvSpPr>
          <p:nvPr/>
        </p:nvSpPr>
        <p:spPr bwMode="auto">
          <a:xfrm flipH="1">
            <a:off x="1295401" y="2185988"/>
            <a:ext cx="1049339"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18" name="Text Box 1154"/>
          <p:cNvSpPr txBox="1">
            <a:spLocks noChangeArrowheads="1"/>
          </p:cNvSpPr>
          <p:nvPr/>
        </p:nvSpPr>
        <p:spPr bwMode="auto">
          <a:xfrm>
            <a:off x="2159000" y="3282950"/>
            <a:ext cx="441146" cy="36933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a:solidFill>
                  <a:srgbClr val="000000"/>
                </a:solidFill>
                <a:ea typeface="Arial Unicode MS" pitchFamily="50" charset="-128"/>
                <a:cs typeface="Arial Unicode MS" pitchFamily="50" charset="-128"/>
              </a:rPr>
              <a:t>70</a:t>
            </a:r>
          </a:p>
        </p:txBody>
      </p:sp>
      <p:sp>
        <p:nvSpPr>
          <p:cNvPr id="32819" name="Line 129"/>
          <p:cNvSpPr>
            <a:spLocks noChangeShapeType="1"/>
          </p:cNvSpPr>
          <p:nvPr/>
        </p:nvSpPr>
        <p:spPr bwMode="auto">
          <a:xfrm flipH="1" flipV="1">
            <a:off x="1239045" y="3909491"/>
            <a:ext cx="589755" cy="510108"/>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20" name="Rectangle 432"/>
          <p:cNvSpPr>
            <a:spLocks noChangeArrowheads="1"/>
          </p:cNvSpPr>
          <p:nvPr/>
        </p:nvSpPr>
        <p:spPr bwMode="auto">
          <a:xfrm>
            <a:off x="6" y="1143005"/>
            <a:ext cx="113204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 He 50 ml/min</a:t>
            </a:r>
            <a:endParaRPr lang="ja-JP" altLang="en-US" sz="1200">
              <a:solidFill>
                <a:srgbClr val="000000"/>
              </a:solidFill>
              <a:ea typeface="Arial Unicode MS" pitchFamily="50" charset="-128"/>
              <a:cs typeface="Arial Unicode MS" pitchFamily="50" charset="-128"/>
            </a:endParaRPr>
          </a:p>
        </p:txBody>
      </p:sp>
      <p:grpSp>
        <p:nvGrpSpPr>
          <p:cNvPr id="32821" name="Group 472"/>
          <p:cNvGrpSpPr>
            <a:grpSpLocks/>
          </p:cNvGrpSpPr>
          <p:nvPr/>
        </p:nvGrpSpPr>
        <p:grpSpPr bwMode="auto">
          <a:xfrm>
            <a:off x="3276604" y="1204913"/>
            <a:ext cx="3352802" cy="1346200"/>
            <a:chOff x="2306" y="3831"/>
            <a:chExt cx="1574" cy="521"/>
          </a:xfrm>
        </p:grpSpPr>
        <p:sp>
          <p:nvSpPr>
            <p:cNvPr id="32937" name="Text Box 78"/>
            <p:cNvSpPr txBox="1">
              <a:spLocks noChangeArrowheads="1"/>
            </p:cNvSpPr>
            <p:nvPr/>
          </p:nvSpPr>
          <p:spPr bwMode="auto">
            <a:xfrm>
              <a:off x="3480" y="4121"/>
              <a:ext cx="400"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dirty="0">
                  <a:solidFill>
                    <a:srgbClr val="000000"/>
                  </a:solidFill>
                  <a:ea typeface="Arial Unicode MS" pitchFamily="50" charset="-128"/>
                  <a:cs typeface="Arial Unicode MS" pitchFamily="50" charset="-128"/>
                </a:rPr>
                <a:t>0.5</a:t>
              </a:r>
              <a:r>
                <a:rPr kumimoji="0" lang="en-US" altLang="ja-JP" sz="1400" dirty="0">
                  <a:solidFill>
                    <a:srgbClr val="000000"/>
                  </a:solidFill>
                  <a:ea typeface="Arial Unicode MS" pitchFamily="50" charset="-128"/>
                  <a:cs typeface="Arial" pitchFamily="34" charset="0"/>
                </a:rPr>
                <a:t>ºC</a:t>
              </a:r>
            </a:p>
          </p:txBody>
        </p:sp>
        <p:sp>
          <p:nvSpPr>
            <p:cNvPr id="32938" name="Line 79"/>
            <p:cNvSpPr>
              <a:spLocks noChangeShapeType="1"/>
            </p:cNvSpPr>
            <p:nvPr/>
          </p:nvSpPr>
          <p:spPr bwMode="auto">
            <a:xfrm>
              <a:off x="3480" y="4127"/>
              <a:ext cx="0" cy="121"/>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39" name="Freeform 80"/>
            <p:cNvSpPr>
              <a:spLocks/>
            </p:cNvSpPr>
            <p:nvPr/>
          </p:nvSpPr>
          <p:spPr bwMode="auto">
            <a:xfrm>
              <a:off x="2734" y="4172"/>
              <a:ext cx="225" cy="22"/>
            </a:xfrm>
            <a:custGeom>
              <a:avLst/>
              <a:gdLst>
                <a:gd name="T0" fmla="*/ 1207390 w 384"/>
                <a:gd name="T1" fmla="*/ 122110912 h 27"/>
                <a:gd name="T2" fmla="*/ 1207390 w 384"/>
                <a:gd name="T3" fmla="*/ 122110912 h 27"/>
                <a:gd name="T4" fmla="*/ 1207390 w 384"/>
                <a:gd name="T5" fmla="*/ 122110912 h 27"/>
                <a:gd name="T6" fmla="*/ 1207390 w 384"/>
                <a:gd name="T7" fmla="*/ 122110912 h 27"/>
                <a:gd name="T8" fmla="*/ 1207390 w 384"/>
                <a:gd name="T9" fmla="*/ 122110912 h 27"/>
                <a:gd name="T10" fmla="*/ 1207390 w 384"/>
                <a:gd name="T11" fmla="*/ 122110912 h 27"/>
                <a:gd name="T12" fmla="*/ 1207390 w 384"/>
                <a:gd name="T13" fmla="*/ 122110912 h 27"/>
                <a:gd name="T14" fmla="*/ 1207390 w 384"/>
                <a:gd name="T15" fmla="*/ 122110912 h 27"/>
                <a:gd name="T16" fmla="*/ 1207390 w 384"/>
                <a:gd name="T17" fmla="*/ 122110912 h 27"/>
                <a:gd name="T18" fmla="*/ 1207390 w 384"/>
                <a:gd name="T19" fmla="*/ 122110912 h 27"/>
                <a:gd name="T20" fmla="*/ 1207390 w 384"/>
                <a:gd name="T21" fmla="*/ 122110912 h 27"/>
                <a:gd name="T22" fmla="*/ 1207390 w 384"/>
                <a:gd name="T23" fmla="*/ 122110912 h 27"/>
                <a:gd name="T24" fmla="*/ 1207390 w 384"/>
                <a:gd name="T25" fmla="*/ 122110912 h 27"/>
                <a:gd name="T26" fmla="*/ 1207390 w 384"/>
                <a:gd name="T27" fmla="*/ 122110912 h 27"/>
                <a:gd name="T28" fmla="*/ 1207390 w 384"/>
                <a:gd name="T29" fmla="*/ 122110912 h 27"/>
                <a:gd name="T30" fmla="*/ 1207390 w 384"/>
                <a:gd name="T31" fmla="*/ 122110912 h 27"/>
                <a:gd name="T32" fmla="*/ 1207390 w 384"/>
                <a:gd name="T33" fmla="*/ 122110912 h 27"/>
                <a:gd name="T34" fmla="*/ 1207390 w 384"/>
                <a:gd name="T35" fmla="*/ 122110912 h 27"/>
                <a:gd name="T36" fmla="*/ 1207390 w 384"/>
                <a:gd name="T37" fmla="*/ 122110912 h 27"/>
                <a:gd name="T38" fmla="*/ 1207390 w 384"/>
                <a:gd name="T39" fmla="*/ 122110912 h 27"/>
                <a:gd name="T40" fmla="*/ 1207390 w 384"/>
                <a:gd name="T41" fmla="*/ 122110912 h 27"/>
                <a:gd name="T42" fmla="*/ 1207390 w 384"/>
                <a:gd name="T43" fmla="*/ 122110912 h 27"/>
                <a:gd name="T44" fmla="*/ 1207390 w 384"/>
                <a:gd name="T45" fmla="*/ 122110912 h 27"/>
                <a:gd name="T46" fmla="*/ 1207390 w 384"/>
                <a:gd name="T47" fmla="*/ 122110912 h 27"/>
                <a:gd name="T48" fmla="*/ 1207390 w 384"/>
                <a:gd name="T49" fmla="*/ 122110912 h 27"/>
                <a:gd name="T50" fmla="*/ 1207390 w 384"/>
                <a:gd name="T51" fmla="*/ 122110912 h 27"/>
                <a:gd name="T52" fmla="*/ 1207390 w 384"/>
                <a:gd name="T53" fmla="*/ 122110912 h 27"/>
                <a:gd name="T54" fmla="*/ 1207390 w 384"/>
                <a:gd name="T55" fmla="*/ 122110912 h 27"/>
                <a:gd name="T56" fmla="*/ 1207390 w 384"/>
                <a:gd name="T57" fmla="*/ 122110912 h 27"/>
                <a:gd name="T58" fmla="*/ 1207390 w 384"/>
                <a:gd name="T59" fmla="*/ 122110912 h 27"/>
                <a:gd name="T60" fmla="*/ 1207390 w 384"/>
                <a:gd name="T61" fmla="*/ 122110912 h 27"/>
                <a:gd name="T62" fmla="*/ 1207390 w 384"/>
                <a:gd name="T63" fmla="*/ 122110912 h 27"/>
                <a:gd name="T64" fmla="*/ 1207390 w 384"/>
                <a:gd name="T65" fmla="*/ 122110912 h 27"/>
                <a:gd name="T66" fmla="*/ 1207390 w 384"/>
                <a:gd name="T67" fmla="*/ 122110912 h 27"/>
                <a:gd name="T68" fmla="*/ 1207390 w 384"/>
                <a:gd name="T69" fmla="*/ 122110912 h 27"/>
                <a:gd name="T70" fmla="*/ 1207390 w 384"/>
                <a:gd name="T71" fmla="*/ 122110912 h 27"/>
                <a:gd name="T72" fmla="*/ 1207390 w 384"/>
                <a:gd name="T73" fmla="*/ 0 h 27"/>
                <a:gd name="T74" fmla="*/ 1207390 w 384"/>
                <a:gd name="T75" fmla="*/ 122110912 h 27"/>
                <a:gd name="T76" fmla="*/ 1207390 w 384"/>
                <a:gd name="T77" fmla="*/ 122110912 h 27"/>
                <a:gd name="T78" fmla="*/ 1207390 w 384"/>
                <a:gd name="T79" fmla="*/ 122110912 h 27"/>
                <a:gd name="T80" fmla="*/ 1207390 w 384"/>
                <a:gd name="T81" fmla="*/ 122110912 h 27"/>
                <a:gd name="T82" fmla="*/ 1207390 w 384"/>
                <a:gd name="T83" fmla="*/ 122110912 h 27"/>
                <a:gd name="T84" fmla="*/ 1207390 w 384"/>
                <a:gd name="T85" fmla="*/ 122110912 h 27"/>
                <a:gd name="T86" fmla="*/ 1207390 w 384"/>
                <a:gd name="T87" fmla="*/ 122110912 h 27"/>
                <a:gd name="T88" fmla="*/ 1207390 w 384"/>
                <a:gd name="T89" fmla="*/ 122110912 h 27"/>
                <a:gd name="T90" fmla="*/ 1207390 w 384"/>
                <a:gd name="T91" fmla="*/ 122110912 h 27"/>
                <a:gd name="T92" fmla="*/ 1207390 w 384"/>
                <a:gd name="T93" fmla="*/ 122110912 h 27"/>
                <a:gd name="T94" fmla="*/ 1207390 w 384"/>
                <a:gd name="T95" fmla="*/ 122110912 h 27"/>
                <a:gd name="T96" fmla="*/ 1207390 w 384"/>
                <a:gd name="T97" fmla="*/ 122110912 h 27"/>
                <a:gd name="T98" fmla="*/ 1207390 w 384"/>
                <a:gd name="T99" fmla="*/ 122110912 h 27"/>
                <a:gd name="T100" fmla="*/ 1207390 w 384"/>
                <a:gd name="T101" fmla="*/ 122110912 h 27"/>
                <a:gd name="T102" fmla="*/ 1207390 w 384"/>
                <a:gd name="T103" fmla="*/ 122110912 h 27"/>
                <a:gd name="T104" fmla="*/ 1207390 w 384"/>
                <a:gd name="T105" fmla="*/ 122110912 h 27"/>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384"/>
                <a:gd name="T160" fmla="*/ 0 h 27"/>
                <a:gd name="T161" fmla="*/ 384 w 384"/>
                <a:gd name="T162" fmla="*/ 27 h 27"/>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384" h="27">
                  <a:moveTo>
                    <a:pt x="0" y="16"/>
                  </a:moveTo>
                  <a:lnTo>
                    <a:pt x="3" y="22"/>
                  </a:lnTo>
                  <a:lnTo>
                    <a:pt x="5" y="19"/>
                  </a:lnTo>
                  <a:lnTo>
                    <a:pt x="6" y="27"/>
                  </a:lnTo>
                  <a:lnTo>
                    <a:pt x="10" y="19"/>
                  </a:lnTo>
                  <a:lnTo>
                    <a:pt x="12" y="24"/>
                  </a:lnTo>
                  <a:lnTo>
                    <a:pt x="14" y="20"/>
                  </a:lnTo>
                  <a:lnTo>
                    <a:pt x="17" y="14"/>
                  </a:lnTo>
                  <a:lnTo>
                    <a:pt x="19" y="25"/>
                  </a:lnTo>
                  <a:lnTo>
                    <a:pt x="22" y="19"/>
                  </a:lnTo>
                  <a:lnTo>
                    <a:pt x="24" y="7"/>
                  </a:lnTo>
                  <a:lnTo>
                    <a:pt x="26" y="15"/>
                  </a:lnTo>
                  <a:lnTo>
                    <a:pt x="28" y="26"/>
                  </a:lnTo>
                  <a:lnTo>
                    <a:pt x="31" y="27"/>
                  </a:lnTo>
                  <a:lnTo>
                    <a:pt x="34" y="14"/>
                  </a:lnTo>
                  <a:lnTo>
                    <a:pt x="36" y="21"/>
                  </a:lnTo>
                  <a:lnTo>
                    <a:pt x="39" y="22"/>
                  </a:lnTo>
                  <a:lnTo>
                    <a:pt x="41" y="21"/>
                  </a:lnTo>
                  <a:lnTo>
                    <a:pt x="44" y="24"/>
                  </a:lnTo>
                  <a:lnTo>
                    <a:pt x="45" y="15"/>
                  </a:lnTo>
                  <a:lnTo>
                    <a:pt x="48" y="14"/>
                  </a:lnTo>
                  <a:lnTo>
                    <a:pt x="50" y="12"/>
                  </a:lnTo>
                  <a:lnTo>
                    <a:pt x="53" y="9"/>
                  </a:lnTo>
                  <a:lnTo>
                    <a:pt x="55" y="19"/>
                  </a:lnTo>
                  <a:lnTo>
                    <a:pt x="58" y="16"/>
                  </a:lnTo>
                  <a:lnTo>
                    <a:pt x="61" y="14"/>
                  </a:lnTo>
                  <a:lnTo>
                    <a:pt x="62" y="22"/>
                  </a:lnTo>
                  <a:lnTo>
                    <a:pt x="64" y="10"/>
                  </a:lnTo>
                  <a:lnTo>
                    <a:pt x="67" y="11"/>
                  </a:lnTo>
                  <a:lnTo>
                    <a:pt x="70" y="15"/>
                  </a:lnTo>
                  <a:lnTo>
                    <a:pt x="72" y="10"/>
                  </a:lnTo>
                  <a:lnTo>
                    <a:pt x="75" y="25"/>
                  </a:lnTo>
                  <a:lnTo>
                    <a:pt x="76" y="15"/>
                  </a:lnTo>
                  <a:lnTo>
                    <a:pt x="79" y="21"/>
                  </a:lnTo>
                  <a:lnTo>
                    <a:pt x="81" y="12"/>
                  </a:lnTo>
                  <a:lnTo>
                    <a:pt x="84" y="17"/>
                  </a:lnTo>
                  <a:lnTo>
                    <a:pt x="86" y="16"/>
                  </a:lnTo>
                  <a:lnTo>
                    <a:pt x="89" y="27"/>
                  </a:lnTo>
                  <a:lnTo>
                    <a:pt x="92" y="21"/>
                  </a:lnTo>
                  <a:lnTo>
                    <a:pt x="93" y="22"/>
                  </a:lnTo>
                  <a:lnTo>
                    <a:pt x="95" y="11"/>
                  </a:lnTo>
                  <a:lnTo>
                    <a:pt x="98" y="24"/>
                  </a:lnTo>
                  <a:lnTo>
                    <a:pt x="101" y="14"/>
                  </a:lnTo>
                  <a:lnTo>
                    <a:pt x="103" y="20"/>
                  </a:lnTo>
                  <a:lnTo>
                    <a:pt x="106" y="12"/>
                  </a:lnTo>
                  <a:lnTo>
                    <a:pt x="108" y="16"/>
                  </a:lnTo>
                  <a:lnTo>
                    <a:pt x="111" y="16"/>
                  </a:lnTo>
                  <a:lnTo>
                    <a:pt x="112" y="9"/>
                  </a:lnTo>
                  <a:lnTo>
                    <a:pt x="115" y="24"/>
                  </a:lnTo>
                  <a:lnTo>
                    <a:pt x="117" y="11"/>
                  </a:lnTo>
                  <a:lnTo>
                    <a:pt x="120" y="19"/>
                  </a:lnTo>
                  <a:lnTo>
                    <a:pt x="122" y="19"/>
                  </a:lnTo>
                  <a:lnTo>
                    <a:pt x="125" y="26"/>
                  </a:lnTo>
                  <a:lnTo>
                    <a:pt x="128" y="19"/>
                  </a:lnTo>
                  <a:lnTo>
                    <a:pt x="130" y="10"/>
                  </a:lnTo>
                  <a:lnTo>
                    <a:pt x="132" y="16"/>
                  </a:lnTo>
                  <a:lnTo>
                    <a:pt x="134" y="21"/>
                  </a:lnTo>
                  <a:lnTo>
                    <a:pt x="137" y="16"/>
                  </a:lnTo>
                  <a:lnTo>
                    <a:pt x="139" y="16"/>
                  </a:lnTo>
                  <a:lnTo>
                    <a:pt x="142" y="24"/>
                  </a:lnTo>
                  <a:lnTo>
                    <a:pt x="143" y="16"/>
                  </a:lnTo>
                  <a:lnTo>
                    <a:pt x="146" y="14"/>
                  </a:lnTo>
                  <a:lnTo>
                    <a:pt x="148" y="16"/>
                  </a:lnTo>
                  <a:lnTo>
                    <a:pt x="151" y="11"/>
                  </a:lnTo>
                  <a:lnTo>
                    <a:pt x="153" y="14"/>
                  </a:lnTo>
                  <a:lnTo>
                    <a:pt x="156" y="19"/>
                  </a:lnTo>
                  <a:lnTo>
                    <a:pt x="159" y="7"/>
                  </a:lnTo>
                  <a:lnTo>
                    <a:pt x="161" y="24"/>
                  </a:lnTo>
                  <a:lnTo>
                    <a:pt x="162" y="12"/>
                  </a:lnTo>
                  <a:lnTo>
                    <a:pt x="165" y="9"/>
                  </a:lnTo>
                  <a:lnTo>
                    <a:pt x="168" y="26"/>
                  </a:lnTo>
                  <a:lnTo>
                    <a:pt x="170" y="9"/>
                  </a:lnTo>
                  <a:lnTo>
                    <a:pt x="173" y="20"/>
                  </a:lnTo>
                  <a:lnTo>
                    <a:pt x="175" y="12"/>
                  </a:lnTo>
                  <a:lnTo>
                    <a:pt x="178" y="20"/>
                  </a:lnTo>
                  <a:lnTo>
                    <a:pt x="181" y="14"/>
                  </a:lnTo>
                  <a:lnTo>
                    <a:pt x="182" y="15"/>
                  </a:lnTo>
                  <a:lnTo>
                    <a:pt x="184" y="14"/>
                  </a:lnTo>
                  <a:lnTo>
                    <a:pt x="187" y="9"/>
                  </a:lnTo>
                  <a:lnTo>
                    <a:pt x="190" y="12"/>
                  </a:lnTo>
                  <a:lnTo>
                    <a:pt x="192" y="17"/>
                  </a:lnTo>
                  <a:lnTo>
                    <a:pt x="193" y="21"/>
                  </a:lnTo>
                  <a:lnTo>
                    <a:pt x="197" y="11"/>
                  </a:lnTo>
                  <a:lnTo>
                    <a:pt x="199" y="17"/>
                  </a:lnTo>
                  <a:lnTo>
                    <a:pt x="201" y="17"/>
                  </a:lnTo>
                  <a:lnTo>
                    <a:pt x="204" y="15"/>
                  </a:lnTo>
                  <a:lnTo>
                    <a:pt x="206" y="10"/>
                  </a:lnTo>
                  <a:lnTo>
                    <a:pt x="209" y="9"/>
                  </a:lnTo>
                  <a:lnTo>
                    <a:pt x="211" y="10"/>
                  </a:lnTo>
                  <a:lnTo>
                    <a:pt x="214" y="12"/>
                  </a:lnTo>
                  <a:lnTo>
                    <a:pt x="217" y="9"/>
                  </a:lnTo>
                  <a:lnTo>
                    <a:pt x="218" y="10"/>
                  </a:lnTo>
                  <a:lnTo>
                    <a:pt x="220" y="11"/>
                  </a:lnTo>
                  <a:lnTo>
                    <a:pt x="223" y="2"/>
                  </a:lnTo>
                  <a:lnTo>
                    <a:pt x="226" y="10"/>
                  </a:lnTo>
                  <a:lnTo>
                    <a:pt x="228" y="2"/>
                  </a:lnTo>
                  <a:lnTo>
                    <a:pt x="230" y="7"/>
                  </a:lnTo>
                  <a:lnTo>
                    <a:pt x="232" y="12"/>
                  </a:lnTo>
                  <a:lnTo>
                    <a:pt x="235" y="20"/>
                  </a:lnTo>
                  <a:lnTo>
                    <a:pt x="237" y="9"/>
                  </a:lnTo>
                  <a:lnTo>
                    <a:pt x="240" y="15"/>
                  </a:lnTo>
                  <a:lnTo>
                    <a:pt x="242" y="6"/>
                  </a:lnTo>
                  <a:lnTo>
                    <a:pt x="245" y="10"/>
                  </a:lnTo>
                  <a:lnTo>
                    <a:pt x="248" y="9"/>
                  </a:lnTo>
                  <a:lnTo>
                    <a:pt x="249" y="16"/>
                  </a:lnTo>
                  <a:lnTo>
                    <a:pt x="251" y="12"/>
                  </a:lnTo>
                  <a:lnTo>
                    <a:pt x="254" y="11"/>
                  </a:lnTo>
                  <a:lnTo>
                    <a:pt x="257" y="15"/>
                  </a:lnTo>
                  <a:lnTo>
                    <a:pt x="259" y="15"/>
                  </a:lnTo>
                  <a:lnTo>
                    <a:pt x="262" y="0"/>
                  </a:lnTo>
                  <a:lnTo>
                    <a:pt x="263" y="0"/>
                  </a:lnTo>
                  <a:lnTo>
                    <a:pt x="266" y="5"/>
                  </a:lnTo>
                  <a:lnTo>
                    <a:pt x="268" y="6"/>
                  </a:lnTo>
                  <a:lnTo>
                    <a:pt x="271" y="19"/>
                  </a:lnTo>
                  <a:lnTo>
                    <a:pt x="273" y="11"/>
                  </a:lnTo>
                  <a:lnTo>
                    <a:pt x="276" y="10"/>
                  </a:lnTo>
                  <a:lnTo>
                    <a:pt x="279" y="16"/>
                  </a:lnTo>
                  <a:lnTo>
                    <a:pt x="280" y="9"/>
                  </a:lnTo>
                  <a:lnTo>
                    <a:pt x="282" y="6"/>
                  </a:lnTo>
                  <a:lnTo>
                    <a:pt x="285" y="14"/>
                  </a:lnTo>
                  <a:lnTo>
                    <a:pt x="288" y="27"/>
                  </a:lnTo>
                  <a:lnTo>
                    <a:pt x="290" y="16"/>
                  </a:lnTo>
                  <a:lnTo>
                    <a:pt x="293" y="24"/>
                  </a:lnTo>
                  <a:lnTo>
                    <a:pt x="295" y="19"/>
                  </a:lnTo>
                  <a:lnTo>
                    <a:pt x="298" y="15"/>
                  </a:lnTo>
                  <a:lnTo>
                    <a:pt x="299" y="20"/>
                  </a:lnTo>
                  <a:lnTo>
                    <a:pt x="303" y="16"/>
                  </a:lnTo>
                  <a:lnTo>
                    <a:pt x="304" y="19"/>
                  </a:lnTo>
                  <a:lnTo>
                    <a:pt x="307" y="19"/>
                  </a:lnTo>
                  <a:lnTo>
                    <a:pt x="309" y="16"/>
                  </a:lnTo>
                  <a:lnTo>
                    <a:pt x="312" y="20"/>
                  </a:lnTo>
                  <a:lnTo>
                    <a:pt x="315" y="19"/>
                  </a:lnTo>
                  <a:lnTo>
                    <a:pt x="317" y="17"/>
                  </a:lnTo>
                  <a:lnTo>
                    <a:pt x="318" y="16"/>
                  </a:lnTo>
                  <a:lnTo>
                    <a:pt x="321" y="10"/>
                  </a:lnTo>
                  <a:lnTo>
                    <a:pt x="324" y="14"/>
                  </a:lnTo>
                  <a:lnTo>
                    <a:pt x="326" y="21"/>
                  </a:lnTo>
                  <a:lnTo>
                    <a:pt x="329" y="22"/>
                  </a:lnTo>
                  <a:lnTo>
                    <a:pt x="331" y="22"/>
                  </a:lnTo>
                  <a:lnTo>
                    <a:pt x="334" y="7"/>
                  </a:lnTo>
                  <a:lnTo>
                    <a:pt x="335" y="21"/>
                  </a:lnTo>
                  <a:lnTo>
                    <a:pt x="338" y="11"/>
                  </a:lnTo>
                  <a:lnTo>
                    <a:pt x="340" y="25"/>
                  </a:lnTo>
                  <a:lnTo>
                    <a:pt x="343" y="24"/>
                  </a:lnTo>
                  <a:lnTo>
                    <a:pt x="346" y="26"/>
                  </a:lnTo>
                  <a:lnTo>
                    <a:pt x="348" y="24"/>
                  </a:lnTo>
                  <a:lnTo>
                    <a:pt x="349" y="24"/>
                  </a:lnTo>
                  <a:lnTo>
                    <a:pt x="352" y="21"/>
                  </a:lnTo>
                  <a:lnTo>
                    <a:pt x="355" y="17"/>
                  </a:lnTo>
                  <a:lnTo>
                    <a:pt x="357" y="16"/>
                  </a:lnTo>
                  <a:lnTo>
                    <a:pt x="360" y="19"/>
                  </a:lnTo>
                  <a:lnTo>
                    <a:pt x="362" y="19"/>
                  </a:lnTo>
                  <a:lnTo>
                    <a:pt x="365" y="11"/>
                  </a:lnTo>
                  <a:lnTo>
                    <a:pt x="366" y="15"/>
                  </a:lnTo>
                  <a:lnTo>
                    <a:pt x="369" y="14"/>
                  </a:lnTo>
                  <a:lnTo>
                    <a:pt x="371" y="12"/>
                  </a:lnTo>
                  <a:lnTo>
                    <a:pt x="374" y="25"/>
                  </a:lnTo>
                  <a:lnTo>
                    <a:pt x="377" y="26"/>
                  </a:lnTo>
                  <a:lnTo>
                    <a:pt x="379" y="17"/>
                  </a:lnTo>
                  <a:lnTo>
                    <a:pt x="382" y="17"/>
                  </a:lnTo>
                  <a:lnTo>
                    <a:pt x="384" y="15"/>
                  </a:lnTo>
                </a:path>
              </a:pathLst>
            </a:custGeom>
            <a:noFill/>
            <a:ln w="1588">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40" name="Freeform 48"/>
            <p:cNvSpPr>
              <a:spLocks/>
            </p:cNvSpPr>
            <p:nvPr/>
          </p:nvSpPr>
          <p:spPr bwMode="auto">
            <a:xfrm>
              <a:off x="2387" y="4170"/>
              <a:ext cx="203" cy="33"/>
            </a:xfrm>
            <a:custGeom>
              <a:avLst/>
              <a:gdLst>
                <a:gd name="T0" fmla="*/ 0 w 1971"/>
                <a:gd name="T1" fmla="*/ 635169631 h 36"/>
                <a:gd name="T2" fmla="*/ 0 w 1971"/>
                <a:gd name="T3" fmla="*/ 635169631 h 36"/>
                <a:gd name="T4" fmla="*/ 0 w 1971"/>
                <a:gd name="T5" fmla="*/ 635169631 h 36"/>
                <a:gd name="T6" fmla="*/ 0 w 1971"/>
                <a:gd name="T7" fmla="*/ 635169631 h 36"/>
                <a:gd name="T8" fmla="*/ 0 w 1971"/>
                <a:gd name="T9" fmla="*/ 635169631 h 36"/>
                <a:gd name="T10" fmla="*/ 0 w 1971"/>
                <a:gd name="T11" fmla="*/ 635169631 h 36"/>
                <a:gd name="T12" fmla="*/ 0 w 1971"/>
                <a:gd name="T13" fmla="*/ 635169631 h 36"/>
                <a:gd name="T14" fmla="*/ 0 w 1971"/>
                <a:gd name="T15" fmla="*/ 635169631 h 36"/>
                <a:gd name="T16" fmla="*/ 0 w 1971"/>
                <a:gd name="T17" fmla="*/ 635169631 h 36"/>
                <a:gd name="T18" fmla="*/ 0 w 1971"/>
                <a:gd name="T19" fmla="*/ 635169631 h 36"/>
                <a:gd name="T20" fmla="*/ 0 w 1971"/>
                <a:gd name="T21" fmla="*/ 635169631 h 36"/>
                <a:gd name="T22" fmla="*/ 0 w 1971"/>
                <a:gd name="T23" fmla="*/ 635169631 h 36"/>
                <a:gd name="T24" fmla="*/ 0 w 1971"/>
                <a:gd name="T25" fmla="*/ 635169631 h 36"/>
                <a:gd name="T26" fmla="*/ 0 w 1971"/>
                <a:gd name="T27" fmla="*/ 635169631 h 36"/>
                <a:gd name="T28" fmla="*/ 0 w 1971"/>
                <a:gd name="T29" fmla="*/ 635169631 h 36"/>
                <a:gd name="T30" fmla="*/ 0 w 1971"/>
                <a:gd name="T31" fmla="*/ 635169631 h 36"/>
                <a:gd name="T32" fmla="*/ 0 w 1971"/>
                <a:gd name="T33" fmla="*/ 635169631 h 36"/>
                <a:gd name="T34" fmla="*/ 0 w 1971"/>
                <a:gd name="T35" fmla="*/ 635169631 h 36"/>
                <a:gd name="T36" fmla="*/ 0 w 1971"/>
                <a:gd name="T37" fmla="*/ 635169631 h 36"/>
                <a:gd name="T38" fmla="*/ 0 w 1971"/>
                <a:gd name="T39" fmla="*/ 635169631 h 36"/>
                <a:gd name="T40" fmla="*/ 0 w 1971"/>
                <a:gd name="T41" fmla="*/ 635169631 h 36"/>
                <a:gd name="T42" fmla="*/ 0 w 1971"/>
                <a:gd name="T43" fmla="*/ 635169631 h 36"/>
                <a:gd name="T44" fmla="*/ 0 w 1971"/>
                <a:gd name="T45" fmla="*/ 635169631 h 36"/>
                <a:gd name="T46" fmla="*/ 0 w 1971"/>
                <a:gd name="T47" fmla="*/ 635169631 h 36"/>
                <a:gd name="T48" fmla="*/ 0 w 1971"/>
                <a:gd name="T49" fmla="*/ 635169631 h 36"/>
                <a:gd name="T50" fmla="*/ 0 w 1971"/>
                <a:gd name="T51" fmla="*/ 635169631 h 36"/>
                <a:gd name="T52" fmla="*/ 0 w 1971"/>
                <a:gd name="T53" fmla="*/ 635169631 h 36"/>
                <a:gd name="T54" fmla="*/ 0 w 1971"/>
                <a:gd name="T55" fmla="*/ 635169631 h 36"/>
                <a:gd name="T56" fmla="*/ 0 w 1971"/>
                <a:gd name="T57" fmla="*/ 635169631 h 36"/>
                <a:gd name="T58" fmla="*/ 0 w 1971"/>
                <a:gd name="T59" fmla="*/ 635169631 h 36"/>
                <a:gd name="T60" fmla="*/ 0 w 1971"/>
                <a:gd name="T61" fmla="*/ 635169631 h 36"/>
                <a:gd name="T62" fmla="*/ 0 w 1971"/>
                <a:gd name="T63" fmla="*/ 635169631 h 36"/>
                <a:gd name="T64" fmla="*/ 0 w 1971"/>
                <a:gd name="T65" fmla="*/ 635169631 h 36"/>
                <a:gd name="T66" fmla="*/ 0 w 1971"/>
                <a:gd name="T67" fmla="*/ 635169631 h 36"/>
                <a:gd name="T68" fmla="*/ 0 w 1971"/>
                <a:gd name="T69" fmla="*/ 635169631 h 36"/>
                <a:gd name="T70" fmla="*/ 0 w 1971"/>
                <a:gd name="T71" fmla="*/ 635169631 h 36"/>
                <a:gd name="T72" fmla="*/ 0 w 1971"/>
                <a:gd name="T73" fmla="*/ 635169631 h 36"/>
                <a:gd name="T74" fmla="*/ 0 w 1971"/>
                <a:gd name="T75" fmla="*/ 635169631 h 36"/>
                <a:gd name="T76" fmla="*/ 0 w 1971"/>
                <a:gd name="T77" fmla="*/ 635169631 h 36"/>
                <a:gd name="T78" fmla="*/ 0 w 1971"/>
                <a:gd name="T79" fmla="*/ 635169631 h 36"/>
                <a:gd name="T80" fmla="*/ 0 w 1971"/>
                <a:gd name="T81" fmla="*/ 635169631 h 36"/>
                <a:gd name="T82" fmla="*/ 0 w 1971"/>
                <a:gd name="T83" fmla="*/ 635169631 h 36"/>
                <a:gd name="T84" fmla="*/ 0 w 1971"/>
                <a:gd name="T85" fmla="*/ 635169631 h 36"/>
                <a:gd name="T86" fmla="*/ 0 w 1971"/>
                <a:gd name="T87" fmla="*/ 635169631 h 36"/>
                <a:gd name="T88" fmla="*/ 0 w 1971"/>
                <a:gd name="T89" fmla="*/ 635169631 h 36"/>
                <a:gd name="T90" fmla="*/ 0 w 1971"/>
                <a:gd name="T91" fmla="*/ 635169631 h 36"/>
                <a:gd name="T92" fmla="*/ 0 w 1971"/>
                <a:gd name="T93" fmla="*/ 635169631 h 36"/>
                <a:gd name="T94" fmla="*/ 0 w 1971"/>
                <a:gd name="T95" fmla="*/ 635169631 h 36"/>
                <a:gd name="T96" fmla="*/ 0 w 1971"/>
                <a:gd name="T97" fmla="*/ 635169631 h 36"/>
                <a:gd name="T98" fmla="*/ 0 w 1971"/>
                <a:gd name="T99" fmla="*/ 635169631 h 36"/>
                <a:gd name="T100" fmla="*/ 0 w 1971"/>
                <a:gd name="T101" fmla="*/ 635169631 h 36"/>
                <a:gd name="T102" fmla="*/ 0 w 1971"/>
                <a:gd name="T103" fmla="*/ 635169631 h 36"/>
                <a:gd name="T104" fmla="*/ 0 w 1971"/>
                <a:gd name="T105" fmla="*/ 635169631 h 36"/>
                <a:gd name="T106" fmla="*/ 0 w 1971"/>
                <a:gd name="T107" fmla="*/ 635169631 h 36"/>
                <a:gd name="T108" fmla="*/ 0 w 1971"/>
                <a:gd name="T109" fmla="*/ 635169631 h 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971"/>
                <a:gd name="T166" fmla="*/ 0 h 36"/>
                <a:gd name="T167" fmla="*/ 1971 w 1971"/>
                <a:gd name="T168" fmla="*/ 36 h 3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971" h="36">
                  <a:moveTo>
                    <a:pt x="0" y="36"/>
                  </a:moveTo>
                  <a:lnTo>
                    <a:pt x="14" y="21"/>
                  </a:lnTo>
                  <a:lnTo>
                    <a:pt x="28" y="20"/>
                  </a:lnTo>
                  <a:lnTo>
                    <a:pt x="37" y="20"/>
                  </a:lnTo>
                  <a:lnTo>
                    <a:pt x="51" y="30"/>
                  </a:lnTo>
                  <a:lnTo>
                    <a:pt x="61" y="26"/>
                  </a:lnTo>
                  <a:lnTo>
                    <a:pt x="75" y="26"/>
                  </a:lnTo>
                  <a:lnTo>
                    <a:pt x="84" y="13"/>
                  </a:lnTo>
                  <a:lnTo>
                    <a:pt x="98" y="23"/>
                  </a:lnTo>
                  <a:lnTo>
                    <a:pt x="112" y="11"/>
                  </a:lnTo>
                  <a:lnTo>
                    <a:pt x="126" y="14"/>
                  </a:lnTo>
                  <a:lnTo>
                    <a:pt x="140" y="33"/>
                  </a:lnTo>
                  <a:lnTo>
                    <a:pt x="149" y="10"/>
                  </a:lnTo>
                  <a:lnTo>
                    <a:pt x="163" y="20"/>
                  </a:lnTo>
                  <a:lnTo>
                    <a:pt x="172" y="26"/>
                  </a:lnTo>
                  <a:lnTo>
                    <a:pt x="186" y="20"/>
                  </a:lnTo>
                  <a:lnTo>
                    <a:pt x="200" y="24"/>
                  </a:lnTo>
                  <a:lnTo>
                    <a:pt x="210" y="29"/>
                  </a:lnTo>
                  <a:lnTo>
                    <a:pt x="224" y="17"/>
                  </a:lnTo>
                  <a:lnTo>
                    <a:pt x="238" y="33"/>
                  </a:lnTo>
                  <a:lnTo>
                    <a:pt x="247" y="17"/>
                  </a:lnTo>
                  <a:lnTo>
                    <a:pt x="261" y="13"/>
                  </a:lnTo>
                  <a:lnTo>
                    <a:pt x="275" y="13"/>
                  </a:lnTo>
                  <a:lnTo>
                    <a:pt x="284" y="20"/>
                  </a:lnTo>
                  <a:lnTo>
                    <a:pt x="298" y="16"/>
                  </a:lnTo>
                  <a:lnTo>
                    <a:pt x="312" y="27"/>
                  </a:lnTo>
                  <a:lnTo>
                    <a:pt x="322" y="17"/>
                  </a:lnTo>
                  <a:lnTo>
                    <a:pt x="336" y="26"/>
                  </a:lnTo>
                  <a:lnTo>
                    <a:pt x="350" y="17"/>
                  </a:lnTo>
                  <a:lnTo>
                    <a:pt x="359" y="20"/>
                  </a:lnTo>
                  <a:lnTo>
                    <a:pt x="373" y="20"/>
                  </a:lnTo>
                  <a:lnTo>
                    <a:pt x="382" y="21"/>
                  </a:lnTo>
                  <a:lnTo>
                    <a:pt x="396" y="23"/>
                  </a:lnTo>
                  <a:lnTo>
                    <a:pt x="410" y="24"/>
                  </a:lnTo>
                  <a:lnTo>
                    <a:pt x="424" y="26"/>
                  </a:lnTo>
                  <a:lnTo>
                    <a:pt x="433" y="27"/>
                  </a:lnTo>
                  <a:lnTo>
                    <a:pt x="447" y="23"/>
                  </a:lnTo>
                  <a:lnTo>
                    <a:pt x="461" y="20"/>
                  </a:lnTo>
                  <a:lnTo>
                    <a:pt x="471" y="24"/>
                  </a:lnTo>
                  <a:lnTo>
                    <a:pt x="485" y="23"/>
                  </a:lnTo>
                  <a:lnTo>
                    <a:pt x="494" y="11"/>
                  </a:lnTo>
                  <a:lnTo>
                    <a:pt x="508" y="24"/>
                  </a:lnTo>
                  <a:lnTo>
                    <a:pt x="522" y="21"/>
                  </a:lnTo>
                  <a:lnTo>
                    <a:pt x="536" y="26"/>
                  </a:lnTo>
                  <a:lnTo>
                    <a:pt x="545" y="29"/>
                  </a:lnTo>
                  <a:lnTo>
                    <a:pt x="559" y="14"/>
                  </a:lnTo>
                  <a:lnTo>
                    <a:pt x="573" y="21"/>
                  </a:lnTo>
                  <a:lnTo>
                    <a:pt x="583" y="26"/>
                  </a:lnTo>
                  <a:lnTo>
                    <a:pt x="597" y="17"/>
                  </a:lnTo>
                  <a:lnTo>
                    <a:pt x="611" y="20"/>
                  </a:lnTo>
                  <a:lnTo>
                    <a:pt x="620" y="35"/>
                  </a:lnTo>
                  <a:lnTo>
                    <a:pt x="634" y="18"/>
                  </a:lnTo>
                  <a:lnTo>
                    <a:pt x="643" y="17"/>
                  </a:lnTo>
                  <a:lnTo>
                    <a:pt x="657" y="23"/>
                  </a:lnTo>
                  <a:lnTo>
                    <a:pt x="671" y="30"/>
                  </a:lnTo>
                  <a:lnTo>
                    <a:pt x="680" y="10"/>
                  </a:lnTo>
                  <a:lnTo>
                    <a:pt x="694" y="17"/>
                  </a:lnTo>
                  <a:lnTo>
                    <a:pt x="708" y="11"/>
                  </a:lnTo>
                  <a:lnTo>
                    <a:pt x="722" y="5"/>
                  </a:lnTo>
                  <a:lnTo>
                    <a:pt x="732" y="20"/>
                  </a:lnTo>
                  <a:lnTo>
                    <a:pt x="746" y="20"/>
                  </a:lnTo>
                  <a:lnTo>
                    <a:pt x="755" y="16"/>
                  </a:lnTo>
                  <a:lnTo>
                    <a:pt x="769" y="16"/>
                  </a:lnTo>
                  <a:lnTo>
                    <a:pt x="783" y="14"/>
                  </a:lnTo>
                  <a:lnTo>
                    <a:pt x="792" y="21"/>
                  </a:lnTo>
                  <a:lnTo>
                    <a:pt x="806" y="17"/>
                  </a:lnTo>
                  <a:lnTo>
                    <a:pt x="820" y="17"/>
                  </a:lnTo>
                  <a:lnTo>
                    <a:pt x="834" y="23"/>
                  </a:lnTo>
                  <a:lnTo>
                    <a:pt x="844" y="23"/>
                  </a:lnTo>
                  <a:lnTo>
                    <a:pt x="858" y="18"/>
                  </a:lnTo>
                  <a:lnTo>
                    <a:pt x="867" y="16"/>
                  </a:lnTo>
                  <a:lnTo>
                    <a:pt x="881" y="11"/>
                  </a:lnTo>
                  <a:lnTo>
                    <a:pt x="895" y="26"/>
                  </a:lnTo>
                  <a:lnTo>
                    <a:pt x="904" y="23"/>
                  </a:lnTo>
                  <a:lnTo>
                    <a:pt x="918" y="29"/>
                  </a:lnTo>
                  <a:lnTo>
                    <a:pt x="932" y="5"/>
                  </a:lnTo>
                  <a:lnTo>
                    <a:pt x="941" y="10"/>
                  </a:lnTo>
                  <a:lnTo>
                    <a:pt x="955" y="11"/>
                  </a:lnTo>
                  <a:lnTo>
                    <a:pt x="969" y="5"/>
                  </a:lnTo>
                  <a:lnTo>
                    <a:pt x="979" y="17"/>
                  </a:lnTo>
                  <a:lnTo>
                    <a:pt x="993" y="17"/>
                  </a:lnTo>
                  <a:lnTo>
                    <a:pt x="1007" y="13"/>
                  </a:lnTo>
                  <a:lnTo>
                    <a:pt x="1021" y="14"/>
                  </a:lnTo>
                  <a:lnTo>
                    <a:pt x="1030" y="11"/>
                  </a:lnTo>
                  <a:lnTo>
                    <a:pt x="1044" y="11"/>
                  </a:lnTo>
                  <a:lnTo>
                    <a:pt x="1053" y="11"/>
                  </a:lnTo>
                  <a:lnTo>
                    <a:pt x="1067" y="10"/>
                  </a:lnTo>
                  <a:lnTo>
                    <a:pt x="1077" y="8"/>
                  </a:lnTo>
                  <a:lnTo>
                    <a:pt x="1091" y="26"/>
                  </a:lnTo>
                  <a:lnTo>
                    <a:pt x="1105" y="20"/>
                  </a:lnTo>
                  <a:lnTo>
                    <a:pt x="1119" y="10"/>
                  </a:lnTo>
                  <a:lnTo>
                    <a:pt x="1128" y="24"/>
                  </a:lnTo>
                  <a:lnTo>
                    <a:pt x="1142" y="14"/>
                  </a:lnTo>
                  <a:lnTo>
                    <a:pt x="1156" y="23"/>
                  </a:lnTo>
                  <a:lnTo>
                    <a:pt x="1165" y="26"/>
                  </a:lnTo>
                  <a:lnTo>
                    <a:pt x="1179" y="18"/>
                  </a:lnTo>
                  <a:lnTo>
                    <a:pt x="1193" y="23"/>
                  </a:lnTo>
                  <a:lnTo>
                    <a:pt x="1202" y="24"/>
                  </a:lnTo>
                  <a:lnTo>
                    <a:pt x="1216" y="21"/>
                  </a:lnTo>
                  <a:lnTo>
                    <a:pt x="1230" y="21"/>
                  </a:lnTo>
                  <a:lnTo>
                    <a:pt x="1240" y="20"/>
                  </a:lnTo>
                  <a:lnTo>
                    <a:pt x="1254" y="26"/>
                  </a:lnTo>
                  <a:lnTo>
                    <a:pt x="1263" y="17"/>
                  </a:lnTo>
                  <a:lnTo>
                    <a:pt x="1277" y="18"/>
                  </a:lnTo>
                  <a:lnTo>
                    <a:pt x="1291" y="14"/>
                  </a:lnTo>
                  <a:lnTo>
                    <a:pt x="1305" y="26"/>
                  </a:lnTo>
                  <a:lnTo>
                    <a:pt x="1314" y="29"/>
                  </a:lnTo>
                  <a:lnTo>
                    <a:pt x="1328" y="17"/>
                  </a:lnTo>
                  <a:lnTo>
                    <a:pt x="1338" y="14"/>
                  </a:lnTo>
                  <a:lnTo>
                    <a:pt x="1352" y="20"/>
                  </a:lnTo>
                  <a:lnTo>
                    <a:pt x="1366" y="11"/>
                  </a:lnTo>
                  <a:lnTo>
                    <a:pt x="1375" y="11"/>
                  </a:lnTo>
                  <a:lnTo>
                    <a:pt x="1389" y="14"/>
                  </a:lnTo>
                  <a:lnTo>
                    <a:pt x="1403" y="20"/>
                  </a:lnTo>
                  <a:lnTo>
                    <a:pt x="1417" y="14"/>
                  </a:lnTo>
                  <a:lnTo>
                    <a:pt x="1426" y="16"/>
                  </a:lnTo>
                  <a:lnTo>
                    <a:pt x="1440" y="16"/>
                  </a:lnTo>
                  <a:lnTo>
                    <a:pt x="1449" y="20"/>
                  </a:lnTo>
                  <a:lnTo>
                    <a:pt x="1463" y="23"/>
                  </a:lnTo>
                  <a:lnTo>
                    <a:pt x="1477" y="10"/>
                  </a:lnTo>
                  <a:lnTo>
                    <a:pt x="1487" y="10"/>
                  </a:lnTo>
                  <a:lnTo>
                    <a:pt x="1501" y="10"/>
                  </a:lnTo>
                  <a:lnTo>
                    <a:pt x="1515" y="10"/>
                  </a:lnTo>
                  <a:lnTo>
                    <a:pt x="1524" y="18"/>
                  </a:lnTo>
                  <a:lnTo>
                    <a:pt x="1538" y="17"/>
                  </a:lnTo>
                  <a:lnTo>
                    <a:pt x="1552" y="0"/>
                  </a:lnTo>
                  <a:lnTo>
                    <a:pt x="1561" y="7"/>
                  </a:lnTo>
                  <a:lnTo>
                    <a:pt x="1575" y="16"/>
                  </a:lnTo>
                  <a:lnTo>
                    <a:pt x="1589" y="18"/>
                  </a:lnTo>
                  <a:lnTo>
                    <a:pt x="1603" y="10"/>
                  </a:lnTo>
                  <a:lnTo>
                    <a:pt x="1613" y="7"/>
                  </a:lnTo>
                  <a:lnTo>
                    <a:pt x="1627" y="7"/>
                  </a:lnTo>
                  <a:lnTo>
                    <a:pt x="1636" y="10"/>
                  </a:lnTo>
                  <a:lnTo>
                    <a:pt x="1650" y="0"/>
                  </a:lnTo>
                  <a:lnTo>
                    <a:pt x="1664" y="4"/>
                  </a:lnTo>
                  <a:lnTo>
                    <a:pt x="1673" y="17"/>
                  </a:lnTo>
                  <a:lnTo>
                    <a:pt x="1687" y="5"/>
                  </a:lnTo>
                  <a:lnTo>
                    <a:pt x="1701" y="7"/>
                  </a:lnTo>
                  <a:lnTo>
                    <a:pt x="1715" y="4"/>
                  </a:lnTo>
                  <a:lnTo>
                    <a:pt x="1724" y="1"/>
                  </a:lnTo>
                  <a:lnTo>
                    <a:pt x="1738" y="14"/>
                  </a:lnTo>
                  <a:lnTo>
                    <a:pt x="1748" y="10"/>
                  </a:lnTo>
                  <a:lnTo>
                    <a:pt x="1762" y="16"/>
                  </a:lnTo>
                  <a:lnTo>
                    <a:pt x="1771" y="5"/>
                  </a:lnTo>
                  <a:lnTo>
                    <a:pt x="1785" y="10"/>
                  </a:lnTo>
                  <a:lnTo>
                    <a:pt x="1799" y="7"/>
                  </a:lnTo>
                  <a:lnTo>
                    <a:pt x="1813" y="10"/>
                  </a:lnTo>
                  <a:lnTo>
                    <a:pt x="1822" y="14"/>
                  </a:lnTo>
                  <a:lnTo>
                    <a:pt x="1836" y="14"/>
                  </a:lnTo>
                  <a:lnTo>
                    <a:pt x="1850" y="11"/>
                  </a:lnTo>
                  <a:lnTo>
                    <a:pt x="1860" y="14"/>
                  </a:lnTo>
                  <a:lnTo>
                    <a:pt x="1874" y="10"/>
                  </a:lnTo>
                  <a:lnTo>
                    <a:pt x="1888" y="11"/>
                  </a:lnTo>
                  <a:lnTo>
                    <a:pt x="1897" y="4"/>
                  </a:lnTo>
                  <a:lnTo>
                    <a:pt x="1911" y="14"/>
                  </a:lnTo>
                  <a:lnTo>
                    <a:pt x="1925" y="14"/>
                  </a:lnTo>
                  <a:lnTo>
                    <a:pt x="1934" y="11"/>
                  </a:lnTo>
                  <a:lnTo>
                    <a:pt x="1948" y="7"/>
                  </a:lnTo>
                  <a:lnTo>
                    <a:pt x="1957" y="16"/>
                  </a:lnTo>
                  <a:lnTo>
                    <a:pt x="1971" y="14"/>
                  </a:lnTo>
                </a:path>
              </a:pathLst>
            </a:custGeom>
            <a:noFill/>
            <a:ln w="1588">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41" name="Freeform 80"/>
            <p:cNvSpPr>
              <a:spLocks/>
            </p:cNvSpPr>
            <p:nvPr/>
          </p:nvSpPr>
          <p:spPr bwMode="auto">
            <a:xfrm>
              <a:off x="3033" y="4156"/>
              <a:ext cx="254" cy="35"/>
            </a:xfrm>
            <a:custGeom>
              <a:avLst/>
              <a:gdLst>
                <a:gd name="T0" fmla="*/ 0 w 1321"/>
                <a:gd name="T1" fmla="*/ 0 h 380"/>
                <a:gd name="T2" fmla="*/ 0 w 1321"/>
                <a:gd name="T3" fmla="*/ 0 h 380"/>
                <a:gd name="T4" fmla="*/ 0 w 1321"/>
                <a:gd name="T5" fmla="*/ 0 h 380"/>
                <a:gd name="T6" fmla="*/ 0 w 1321"/>
                <a:gd name="T7" fmla="*/ 0 h 380"/>
                <a:gd name="T8" fmla="*/ 0 w 1321"/>
                <a:gd name="T9" fmla="*/ 0 h 380"/>
                <a:gd name="T10" fmla="*/ 0 w 1321"/>
                <a:gd name="T11" fmla="*/ 0 h 380"/>
                <a:gd name="T12" fmla="*/ 0 w 1321"/>
                <a:gd name="T13" fmla="*/ 0 h 380"/>
                <a:gd name="T14" fmla="*/ 0 w 1321"/>
                <a:gd name="T15" fmla="*/ 0 h 380"/>
                <a:gd name="T16" fmla="*/ 0 w 1321"/>
                <a:gd name="T17" fmla="*/ 0 h 380"/>
                <a:gd name="T18" fmla="*/ 0 w 1321"/>
                <a:gd name="T19" fmla="*/ 0 h 380"/>
                <a:gd name="T20" fmla="*/ 0 w 1321"/>
                <a:gd name="T21" fmla="*/ 0 h 380"/>
                <a:gd name="T22" fmla="*/ 0 w 1321"/>
                <a:gd name="T23" fmla="*/ 0 h 380"/>
                <a:gd name="T24" fmla="*/ 0 w 1321"/>
                <a:gd name="T25" fmla="*/ 0 h 380"/>
                <a:gd name="T26" fmla="*/ 0 w 1321"/>
                <a:gd name="T27" fmla="*/ 0 h 380"/>
                <a:gd name="T28" fmla="*/ 0 w 1321"/>
                <a:gd name="T29" fmla="*/ 0 h 380"/>
                <a:gd name="T30" fmla="*/ 0 w 1321"/>
                <a:gd name="T31" fmla="*/ 0 h 380"/>
                <a:gd name="T32" fmla="*/ 0 w 1321"/>
                <a:gd name="T33" fmla="*/ 0 h 380"/>
                <a:gd name="T34" fmla="*/ 0 w 1321"/>
                <a:gd name="T35" fmla="*/ 0 h 380"/>
                <a:gd name="T36" fmla="*/ 0 w 1321"/>
                <a:gd name="T37" fmla="*/ 0 h 380"/>
                <a:gd name="T38" fmla="*/ 0 w 1321"/>
                <a:gd name="T39" fmla="*/ 0 h 380"/>
                <a:gd name="T40" fmla="*/ 0 w 1321"/>
                <a:gd name="T41" fmla="*/ 0 h 380"/>
                <a:gd name="T42" fmla="*/ 0 w 1321"/>
                <a:gd name="T43" fmla="*/ 0 h 380"/>
                <a:gd name="T44" fmla="*/ 0 w 1321"/>
                <a:gd name="T45" fmla="*/ 0 h 380"/>
                <a:gd name="T46" fmla="*/ 0 w 1321"/>
                <a:gd name="T47" fmla="*/ 0 h 380"/>
                <a:gd name="T48" fmla="*/ 0 w 1321"/>
                <a:gd name="T49" fmla="*/ 0 h 380"/>
                <a:gd name="T50" fmla="*/ 0 w 1321"/>
                <a:gd name="T51" fmla="*/ 0 h 380"/>
                <a:gd name="T52" fmla="*/ 0 w 1321"/>
                <a:gd name="T53" fmla="*/ 0 h 380"/>
                <a:gd name="T54" fmla="*/ 0 w 1321"/>
                <a:gd name="T55" fmla="*/ 0 h 380"/>
                <a:gd name="T56" fmla="*/ 0 w 1321"/>
                <a:gd name="T57" fmla="*/ 0 h 380"/>
                <a:gd name="T58" fmla="*/ 0 w 1321"/>
                <a:gd name="T59" fmla="*/ 0 h 380"/>
                <a:gd name="T60" fmla="*/ 0 w 1321"/>
                <a:gd name="T61" fmla="*/ 0 h 380"/>
                <a:gd name="T62" fmla="*/ 0 w 1321"/>
                <a:gd name="T63" fmla="*/ 0 h 380"/>
                <a:gd name="T64" fmla="*/ 0 w 1321"/>
                <a:gd name="T65" fmla="*/ 0 h 380"/>
                <a:gd name="T66" fmla="*/ 0 w 1321"/>
                <a:gd name="T67" fmla="*/ 0 h 380"/>
                <a:gd name="T68" fmla="*/ 0 w 1321"/>
                <a:gd name="T69" fmla="*/ 0 h 380"/>
                <a:gd name="T70" fmla="*/ 0 w 1321"/>
                <a:gd name="T71" fmla="*/ 0 h 380"/>
                <a:gd name="T72" fmla="*/ 0 w 1321"/>
                <a:gd name="T73" fmla="*/ 0 h 380"/>
                <a:gd name="T74" fmla="*/ 0 w 1321"/>
                <a:gd name="T75" fmla="*/ 0 h 380"/>
                <a:gd name="T76" fmla="*/ 0 w 1321"/>
                <a:gd name="T77" fmla="*/ 0 h 380"/>
                <a:gd name="T78" fmla="*/ 0 w 1321"/>
                <a:gd name="T79" fmla="*/ 0 h 380"/>
                <a:gd name="T80" fmla="*/ 0 w 1321"/>
                <a:gd name="T81" fmla="*/ 0 h 380"/>
                <a:gd name="T82" fmla="*/ 0 w 1321"/>
                <a:gd name="T83" fmla="*/ 0 h 380"/>
                <a:gd name="T84" fmla="*/ 0 w 1321"/>
                <a:gd name="T85" fmla="*/ 0 h 380"/>
                <a:gd name="T86" fmla="*/ 0 w 1321"/>
                <a:gd name="T87" fmla="*/ 0 h 380"/>
                <a:gd name="T88" fmla="*/ 0 w 1321"/>
                <a:gd name="T89" fmla="*/ 0 h 380"/>
                <a:gd name="T90" fmla="*/ 0 w 1321"/>
                <a:gd name="T91" fmla="*/ 0 h 380"/>
                <a:gd name="T92" fmla="*/ 0 w 1321"/>
                <a:gd name="T93" fmla="*/ 0 h 380"/>
                <a:gd name="T94" fmla="*/ 0 w 1321"/>
                <a:gd name="T95" fmla="*/ 0 h 380"/>
                <a:gd name="T96" fmla="*/ 0 w 1321"/>
                <a:gd name="T97" fmla="*/ 0 h 380"/>
                <a:gd name="T98" fmla="*/ 0 w 1321"/>
                <a:gd name="T99" fmla="*/ 0 h 380"/>
                <a:gd name="T100" fmla="*/ 0 w 1321"/>
                <a:gd name="T101" fmla="*/ 0 h 380"/>
                <a:gd name="T102" fmla="*/ 0 w 1321"/>
                <a:gd name="T103" fmla="*/ 0 h 380"/>
                <a:gd name="T104" fmla="*/ 0 w 1321"/>
                <a:gd name="T105" fmla="*/ 0 h 38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321"/>
                <a:gd name="T160" fmla="*/ 0 h 380"/>
                <a:gd name="T161" fmla="*/ 1321 w 1321"/>
                <a:gd name="T162" fmla="*/ 380 h 38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321" h="380">
                  <a:moveTo>
                    <a:pt x="0" y="229"/>
                  </a:moveTo>
                  <a:lnTo>
                    <a:pt x="10" y="311"/>
                  </a:lnTo>
                  <a:lnTo>
                    <a:pt x="17" y="270"/>
                  </a:lnTo>
                  <a:lnTo>
                    <a:pt x="21" y="380"/>
                  </a:lnTo>
                  <a:lnTo>
                    <a:pt x="34" y="270"/>
                  </a:lnTo>
                  <a:lnTo>
                    <a:pt x="41" y="339"/>
                  </a:lnTo>
                  <a:lnTo>
                    <a:pt x="48" y="284"/>
                  </a:lnTo>
                  <a:lnTo>
                    <a:pt x="58" y="201"/>
                  </a:lnTo>
                  <a:lnTo>
                    <a:pt x="65" y="353"/>
                  </a:lnTo>
                  <a:lnTo>
                    <a:pt x="76" y="270"/>
                  </a:lnTo>
                  <a:lnTo>
                    <a:pt x="83" y="105"/>
                  </a:lnTo>
                  <a:lnTo>
                    <a:pt x="89" y="215"/>
                  </a:lnTo>
                  <a:lnTo>
                    <a:pt x="96" y="366"/>
                  </a:lnTo>
                  <a:lnTo>
                    <a:pt x="107" y="380"/>
                  </a:lnTo>
                  <a:lnTo>
                    <a:pt x="117" y="201"/>
                  </a:lnTo>
                  <a:lnTo>
                    <a:pt x="124" y="298"/>
                  </a:lnTo>
                  <a:lnTo>
                    <a:pt x="134" y="311"/>
                  </a:lnTo>
                  <a:lnTo>
                    <a:pt x="141" y="298"/>
                  </a:lnTo>
                  <a:lnTo>
                    <a:pt x="151" y="339"/>
                  </a:lnTo>
                  <a:lnTo>
                    <a:pt x="155" y="215"/>
                  </a:lnTo>
                  <a:lnTo>
                    <a:pt x="165" y="201"/>
                  </a:lnTo>
                  <a:lnTo>
                    <a:pt x="172" y="174"/>
                  </a:lnTo>
                  <a:lnTo>
                    <a:pt x="182" y="133"/>
                  </a:lnTo>
                  <a:lnTo>
                    <a:pt x="189" y="270"/>
                  </a:lnTo>
                  <a:lnTo>
                    <a:pt x="200" y="229"/>
                  </a:lnTo>
                  <a:lnTo>
                    <a:pt x="210" y="201"/>
                  </a:lnTo>
                  <a:lnTo>
                    <a:pt x="213" y="311"/>
                  </a:lnTo>
                  <a:lnTo>
                    <a:pt x="220" y="146"/>
                  </a:lnTo>
                  <a:lnTo>
                    <a:pt x="230" y="160"/>
                  </a:lnTo>
                  <a:lnTo>
                    <a:pt x="241" y="215"/>
                  </a:lnTo>
                  <a:lnTo>
                    <a:pt x="248" y="146"/>
                  </a:lnTo>
                  <a:lnTo>
                    <a:pt x="258" y="353"/>
                  </a:lnTo>
                  <a:lnTo>
                    <a:pt x="261" y="215"/>
                  </a:lnTo>
                  <a:lnTo>
                    <a:pt x="272" y="298"/>
                  </a:lnTo>
                  <a:lnTo>
                    <a:pt x="276" y="48"/>
                  </a:lnTo>
                  <a:lnTo>
                    <a:pt x="289" y="243"/>
                  </a:lnTo>
                  <a:lnTo>
                    <a:pt x="296" y="229"/>
                  </a:lnTo>
                  <a:lnTo>
                    <a:pt x="306" y="380"/>
                  </a:lnTo>
                  <a:lnTo>
                    <a:pt x="316" y="298"/>
                  </a:lnTo>
                  <a:lnTo>
                    <a:pt x="320" y="311"/>
                  </a:lnTo>
                  <a:lnTo>
                    <a:pt x="327" y="160"/>
                  </a:lnTo>
                  <a:lnTo>
                    <a:pt x="337" y="339"/>
                  </a:lnTo>
                  <a:lnTo>
                    <a:pt x="347" y="201"/>
                  </a:lnTo>
                  <a:lnTo>
                    <a:pt x="354" y="284"/>
                  </a:lnTo>
                  <a:lnTo>
                    <a:pt x="365" y="174"/>
                  </a:lnTo>
                  <a:lnTo>
                    <a:pt x="372" y="229"/>
                  </a:lnTo>
                  <a:lnTo>
                    <a:pt x="382" y="229"/>
                  </a:lnTo>
                  <a:lnTo>
                    <a:pt x="385" y="133"/>
                  </a:lnTo>
                  <a:lnTo>
                    <a:pt x="384" y="380"/>
                  </a:lnTo>
                  <a:lnTo>
                    <a:pt x="402" y="160"/>
                  </a:lnTo>
                  <a:lnTo>
                    <a:pt x="413" y="270"/>
                  </a:lnTo>
                  <a:lnTo>
                    <a:pt x="420" y="270"/>
                  </a:lnTo>
                  <a:lnTo>
                    <a:pt x="430" y="366"/>
                  </a:lnTo>
                  <a:lnTo>
                    <a:pt x="440" y="270"/>
                  </a:lnTo>
                  <a:lnTo>
                    <a:pt x="447" y="146"/>
                  </a:lnTo>
                  <a:lnTo>
                    <a:pt x="454" y="229"/>
                  </a:lnTo>
                  <a:lnTo>
                    <a:pt x="461" y="298"/>
                  </a:lnTo>
                  <a:lnTo>
                    <a:pt x="471" y="229"/>
                  </a:lnTo>
                  <a:lnTo>
                    <a:pt x="478" y="229"/>
                  </a:lnTo>
                  <a:lnTo>
                    <a:pt x="488" y="339"/>
                  </a:lnTo>
                  <a:lnTo>
                    <a:pt x="492" y="229"/>
                  </a:lnTo>
                  <a:lnTo>
                    <a:pt x="502" y="201"/>
                  </a:lnTo>
                  <a:lnTo>
                    <a:pt x="509" y="229"/>
                  </a:lnTo>
                  <a:lnTo>
                    <a:pt x="519" y="160"/>
                  </a:lnTo>
                  <a:lnTo>
                    <a:pt x="526" y="201"/>
                  </a:lnTo>
                  <a:lnTo>
                    <a:pt x="537" y="270"/>
                  </a:lnTo>
                  <a:lnTo>
                    <a:pt x="547" y="105"/>
                  </a:lnTo>
                  <a:lnTo>
                    <a:pt x="544" y="0"/>
                  </a:lnTo>
                  <a:lnTo>
                    <a:pt x="554" y="339"/>
                  </a:lnTo>
                  <a:lnTo>
                    <a:pt x="557" y="174"/>
                  </a:lnTo>
                  <a:lnTo>
                    <a:pt x="568" y="133"/>
                  </a:lnTo>
                  <a:lnTo>
                    <a:pt x="578" y="366"/>
                  </a:lnTo>
                  <a:lnTo>
                    <a:pt x="585" y="133"/>
                  </a:lnTo>
                  <a:lnTo>
                    <a:pt x="595" y="284"/>
                  </a:lnTo>
                  <a:lnTo>
                    <a:pt x="602" y="174"/>
                  </a:lnTo>
                  <a:lnTo>
                    <a:pt x="612" y="284"/>
                  </a:lnTo>
                  <a:lnTo>
                    <a:pt x="623" y="201"/>
                  </a:lnTo>
                  <a:lnTo>
                    <a:pt x="626" y="215"/>
                  </a:lnTo>
                  <a:lnTo>
                    <a:pt x="633" y="201"/>
                  </a:lnTo>
                  <a:lnTo>
                    <a:pt x="643" y="133"/>
                  </a:lnTo>
                  <a:lnTo>
                    <a:pt x="654" y="174"/>
                  </a:lnTo>
                  <a:lnTo>
                    <a:pt x="661" y="243"/>
                  </a:lnTo>
                  <a:lnTo>
                    <a:pt x="664" y="298"/>
                  </a:lnTo>
                  <a:lnTo>
                    <a:pt x="678" y="160"/>
                  </a:lnTo>
                  <a:lnTo>
                    <a:pt x="685" y="243"/>
                  </a:lnTo>
                  <a:lnTo>
                    <a:pt x="691" y="243"/>
                  </a:lnTo>
                  <a:lnTo>
                    <a:pt x="702" y="215"/>
                  </a:lnTo>
                  <a:lnTo>
                    <a:pt x="709" y="146"/>
                  </a:lnTo>
                  <a:lnTo>
                    <a:pt x="719" y="133"/>
                  </a:lnTo>
                  <a:lnTo>
                    <a:pt x="726" y="146"/>
                  </a:lnTo>
                  <a:lnTo>
                    <a:pt x="748" y="236"/>
                  </a:lnTo>
                  <a:lnTo>
                    <a:pt x="747" y="133"/>
                  </a:lnTo>
                  <a:lnTo>
                    <a:pt x="750" y="146"/>
                  </a:lnTo>
                  <a:lnTo>
                    <a:pt x="757" y="160"/>
                  </a:lnTo>
                  <a:lnTo>
                    <a:pt x="767" y="36"/>
                  </a:lnTo>
                  <a:lnTo>
                    <a:pt x="777" y="146"/>
                  </a:lnTo>
                  <a:lnTo>
                    <a:pt x="784" y="36"/>
                  </a:lnTo>
                  <a:lnTo>
                    <a:pt x="791" y="105"/>
                  </a:lnTo>
                  <a:lnTo>
                    <a:pt x="798" y="174"/>
                  </a:lnTo>
                  <a:lnTo>
                    <a:pt x="808" y="284"/>
                  </a:lnTo>
                  <a:lnTo>
                    <a:pt x="815" y="133"/>
                  </a:lnTo>
                  <a:lnTo>
                    <a:pt x="826" y="215"/>
                  </a:lnTo>
                  <a:lnTo>
                    <a:pt x="833" y="91"/>
                  </a:lnTo>
                  <a:lnTo>
                    <a:pt x="843" y="146"/>
                  </a:lnTo>
                  <a:lnTo>
                    <a:pt x="853" y="133"/>
                  </a:lnTo>
                  <a:lnTo>
                    <a:pt x="857" y="229"/>
                  </a:lnTo>
                  <a:lnTo>
                    <a:pt x="863" y="174"/>
                  </a:lnTo>
                  <a:lnTo>
                    <a:pt x="874" y="160"/>
                  </a:lnTo>
                  <a:lnTo>
                    <a:pt x="884" y="215"/>
                  </a:lnTo>
                  <a:lnTo>
                    <a:pt x="891" y="215"/>
                  </a:lnTo>
                  <a:lnTo>
                    <a:pt x="901" y="9"/>
                  </a:lnTo>
                  <a:lnTo>
                    <a:pt x="905" y="9"/>
                  </a:lnTo>
                  <a:lnTo>
                    <a:pt x="915" y="78"/>
                  </a:lnTo>
                  <a:lnTo>
                    <a:pt x="922" y="91"/>
                  </a:lnTo>
                  <a:lnTo>
                    <a:pt x="932" y="270"/>
                  </a:lnTo>
                  <a:lnTo>
                    <a:pt x="939" y="160"/>
                  </a:lnTo>
                  <a:lnTo>
                    <a:pt x="949" y="146"/>
                  </a:lnTo>
                  <a:lnTo>
                    <a:pt x="960" y="229"/>
                  </a:lnTo>
                  <a:lnTo>
                    <a:pt x="963" y="133"/>
                  </a:lnTo>
                  <a:lnTo>
                    <a:pt x="970" y="91"/>
                  </a:lnTo>
                  <a:lnTo>
                    <a:pt x="980" y="201"/>
                  </a:lnTo>
                  <a:lnTo>
                    <a:pt x="992" y="340"/>
                  </a:lnTo>
                  <a:lnTo>
                    <a:pt x="998" y="229"/>
                  </a:lnTo>
                  <a:lnTo>
                    <a:pt x="1008" y="339"/>
                  </a:lnTo>
                  <a:lnTo>
                    <a:pt x="1015" y="270"/>
                  </a:lnTo>
                  <a:lnTo>
                    <a:pt x="1025" y="215"/>
                  </a:lnTo>
                  <a:lnTo>
                    <a:pt x="1029" y="284"/>
                  </a:lnTo>
                  <a:lnTo>
                    <a:pt x="1040" y="108"/>
                  </a:lnTo>
                  <a:lnTo>
                    <a:pt x="1046" y="270"/>
                  </a:lnTo>
                  <a:lnTo>
                    <a:pt x="1056" y="270"/>
                  </a:lnTo>
                  <a:lnTo>
                    <a:pt x="1063" y="229"/>
                  </a:lnTo>
                  <a:lnTo>
                    <a:pt x="1073" y="284"/>
                  </a:lnTo>
                  <a:lnTo>
                    <a:pt x="1084" y="270"/>
                  </a:lnTo>
                  <a:lnTo>
                    <a:pt x="1091" y="243"/>
                  </a:lnTo>
                  <a:lnTo>
                    <a:pt x="1094" y="229"/>
                  </a:lnTo>
                  <a:lnTo>
                    <a:pt x="1104" y="146"/>
                  </a:lnTo>
                  <a:lnTo>
                    <a:pt x="1115" y="201"/>
                  </a:lnTo>
                  <a:lnTo>
                    <a:pt x="1121" y="298"/>
                  </a:lnTo>
                  <a:lnTo>
                    <a:pt x="1132" y="311"/>
                  </a:lnTo>
                  <a:lnTo>
                    <a:pt x="1139" y="311"/>
                  </a:lnTo>
                  <a:lnTo>
                    <a:pt x="1149" y="105"/>
                  </a:lnTo>
                  <a:lnTo>
                    <a:pt x="1152" y="298"/>
                  </a:lnTo>
                  <a:lnTo>
                    <a:pt x="1163" y="160"/>
                  </a:lnTo>
                  <a:lnTo>
                    <a:pt x="1170" y="353"/>
                  </a:lnTo>
                  <a:lnTo>
                    <a:pt x="1180" y="339"/>
                  </a:lnTo>
                  <a:lnTo>
                    <a:pt x="1190" y="366"/>
                  </a:lnTo>
                  <a:lnTo>
                    <a:pt x="1197" y="339"/>
                  </a:lnTo>
                  <a:lnTo>
                    <a:pt x="1201" y="339"/>
                  </a:lnTo>
                  <a:lnTo>
                    <a:pt x="1211" y="298"/>
                  </a:lnTo>
                  <a:lnTo>
                    <a:pt x="1221" y="243"/>
                  </a:lnTo>
                  <a:lnTo>
                    <a:pt x="1228" y="229"/>
                  </a:lnTo>
                  <a:lnTo>
                    <a:pt x="1238" y="270"/>
                  </a:lnTo>
                  <a:lnTo>
                    <a:pt x="1245" y="270"/>
                  </a:lnTo>
                  <a:lnTo>
                    <a:pt x="1256" y="160"/>
                  </a:lnTo>
                  <a:lnTo>
                    <a:pt x="1259" y="215"/>
                  </a:lnTo>
                  <a:lnTo>
                    <a:pt x="1269" y="201"/>
                  </a:lnTo>
                  <a:lnTo>
                    <a:pt x="1276" y="174"/>
                  </a:lnTo>
                  <a:lnTo>
                    <a:pt x="1287" y="353"/>
                  </a:lnTo>
                  <a:lnTo>
                    <a:pt x="1297" y="366"/>
                  </a:lnTo>
                  <a:lnTo>
                    <a:pt x="1304" y="243"/>
                  </a:lnTo>
                  <a:lnTo>
                    <a:pt x="1314" y="243"/>
                  </a:lnTo>
                  <a:lnTo>
                    <a:pt x="1321" y="215"/>
                  </a:lnTo>
                </a:path>
              </a:pathLst>
            </a:custGeom>
            <a:noFill/>
            <a:ln w="1588">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42" name="Line 635"/>
            <p:cNvSpPr>
              <a:spLocks noChangeShapeType="1"/>
            </p:cNvSpPr>
            <p:nvPr/>
          </p:nvSpPr>
          <p:spPr bwMode="auto">
            <a:xfrm>
              <a:off x="3387" y="4115"/>
              <a:ext cx="34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43" name="Line 636"/>
            <p:cNvSpPr>
              <a:spLocks noChangeShapeType="1"/>
            </p:cNvSpPr>
            <p:nvPr/>
          </p:nvSpPr>
          <p:spPr bwMode="auto">
            <a:xfrm>
              <a:off x="3387" y="4248"/>
              <a:ext cx="345"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44" name="Text Box 688"/>
            <p:cNvSpPr txBox="1">
              <a:spLocks noChangeArrowheads="1"/>
            </p:cNvSpPr>
            <p:nvPr/>
          </p:nvSpPr>
          <p:spPr bwMode="auto">
            <a:xfrm>
              <a:off x="2354" y="4004"/>
              <a:ext cx="30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100℃</a:t>
              </a:r>
            </a:p>
          </p:txBody>
        </p:sp>
        <p:sp>
          <p:nvSpPr>
            <p:cNvPr id="32945" name="Text Box 689"/>
            <p:cNvSpPr txBox="1">
              <a:spLocks noChangeArrowheads="1"/>
            </p:cNvSpPr>
            <p:nvPr/>
          </p:nvSpPr>
          <p:spPr bwMode="auto">
            <a:xfrm>
              <a:off x="2679" y="4004"/>
              <a:ext cx="349"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  </a:t>
              </a:r>
              <a:r>
                <a:rPr lang="en-US" altLang="ja-JP" sz="1400" dirty="0" smtClean="0">
                  <a:solidFill>
                    <a:srgbClr val="000000"/>
                  </a:solidFill>
                  <a:ea typeface="Arial Unicode MS" pitchFamily="50" charset="-128"/>
                  <a:cs typeface="Arial Unicode MS" pitchFamily="50" charset="-128"/>
                </a:rPr>
                <a:t>200</a:t>
              </a:r>
              <a:r>
                <a:rPr lang="en-US" altLang="ja-JP" sz="1400" dirty="0">
                  <a:solidFill>
                    <a:srgbClr val="000000"/>
                  </a:solidFill>
                  <a:ea typeface="Arial Unicode MS" pitchFamily="50" charset="-128"/>
                  <a:cs typeface="Arial Unicode MS" pitchFamily="50" charset="-128"/>
                </a:rPr>
                <a:t>℃</a:t>
              </a:r>
            </a:p>
          </p:txBody>
        </p:sp>
        <p:sp>
          <p:nvSpPr>
            <p:cNvPr id="32946" name="Text Box 690"/>
            <p:cNvSpPr txBox="1">
              <a:spLocks noChangeArrowheads="1"/>
            </p:cNvSpPr>
            <p:nvPr/>
          </p:nvSpPr>
          <p:spPr bwMode="auto">
            <a:xfrm>
              <a:off x="2998" y="4004"/>
              <a:ext cx="303"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400℃</a:t>
              </a:r>
            </a:p>
          </p:txBody>
        </p:sp>
        <p:sp>
          <p:nvSpPr>
            <p:cNvPr id="32947" name="Rectangle 691"/>
            <p:cNvSpPr>
              <a:spLocks noChangeArrowheads="1"/>
            </p:cNvSpPr>
            <p:nvPr/>
          </p:nvSpPr>
          <p:spPr bwMode="auto">
            <a:xfrm>
              <a:off x="2400" y="3852"/>
              <a:ext cx="1334" cy="1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Precisely controlled temperatures</a:t>
              </a:r>
            </a:p>
          </p:txBody>
        </p:sp>
        <p:sp>
          <p:nvSpPr>
            <p:cNvPr id="8" name="角丸四角形 7"/>
            <p:cNvSpPr/>
            <p:nvPr/>
          </p:nvSpPr>
          <p:spPr>
            <a:xfrm>
              <a:off x="2306" y="3831"/>
              <a:ext cx="1475" cy="521"/>
            </a:xfrm>
            <a:prstGeom prst="roundRect">
              <a:avLst/>
            </a:prstGeom>
            <a:noFill/>
            <a:ln>
              <a:solidFill>
                <a:srgbClr val="C0C0C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defRPr/>
              </a:pPr>
              <a:endParaRPr lang="ja-JP" altLang="en-US" sz="1400" smtClean="0">
                <a:solidFill>
                  <a:srgbClr val="FFFFFF"/>
                </a:solidFill>
                <a:ea typeface="Arial Unicode MS" pitchFamily="50" charset="-128"/>
                <a:cs typeface="Arial Unicode MS" pitchFamily="50" charset="-128"/>
              </a:endParaRPr>
            </a:p>
          </p:txBody>
        </p:sp>
        <p:sp>
          <p:nvSpPr>
            <p:cNvPr id="32949" name="Line 635"/>
            <p:cNvSpPr>
              <a:spLocks noChangeShapeType="1"/>
            </p:cNvSpPr>
            <p:nvPr/>
          </p:nvSpPr>
          <p:spPr bwMode="auto">
            <a:xfrm>
              <a:off x="3017" y="4115"/>
              <a:ext cx="2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0" name="Line 635"/>
            <p:cNvSpPr>
              <a:spLocks noChangeShapeType="1"/>
            </p:cNvSpPr>
            <p:nvPr/>
          </p:nvSpPr>
          <p:spPr bwMode="auto">
            <a:xfrm>
              <a:off x="2689" y="4115"/>
              <a:ext cx="27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1" name="Line 635"/>
            <p:cNvSpPr>
              <a:spLocks noChangeShapeType="1"/>
            </p:cNvSpPr>
            <p:nvPr/>
          </p:nvSpPr>
          <p:spPr bwMode="auto">
            <a:xfrm>
              <a:off x="2389" y="4115"/>
              <a:ext cx="2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2" name="Line 635"/>
            <p:cNvSpPr>
              <a:spLocks noChangeShapeType="1"/>
            </p:cNvSpPr>
            <p:nvPr/>
          </p:nvSpPr>
          <p:spPr bwMode="auto">
            <a:xfrm>
              <a:off x="3011" y="4247"/>
              <a:ext cx="270"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3" name="Line 635"/>
            <p:cNvSpPr>
              <a:spLocks noChangeShapeType="1"/>
            </p:cNvSpPr>
            <p:nvPr/>
          </p:nvSpPr>
          <p:spPr bwMode="auto">
            <a:xfrm>
              <a:off x="2684" y="4247"/>
              <a:ext cx="2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54" name="Line 635"/>
            <p:cNvSpPr>
              <a:spLocks noChangeShapeType="1"/>
            </p:cNvSpPr>
            <p:nvPr/>
          </p:nvSpPr>
          <p:spPr bwMode="auto">
            <a:xfrm>
              <a:off x="2384" y="4247"/>
              <a:ext cx="269" cy="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sp>
        <p:nvSpPr>
          <p:cNvPr id="32822" name="Line 148"/>
          <p:cNvSpPr>
            <a:spLocks noChangeShapeType="1"/>
          </p:cNvSpPr>
          <p:nvPr/>
        </p:nvSpPr>
        <p:spPr bwMode="auto">
          <a:xfrm>
            <a:off x="1241425" y="1084265"/>
            <a:ext cx="0" cy="2124075"/>
          </a:xfrm>
          <a:prstGeom prst="line">
            <a:avLst/>
          </a:prstGeom>
          <a:noFill/>
          <a:ln w="57150">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23" name="Text Box 3"/>
          <p:cNvSpPr txBox="1">
            <a:spLocks noChangeArrowheads="1"/>
          </p:cNvSpPr>
          <p:nvPr/>
        </p:nvSpPr>
        <p:spPr bwMode="auto">
          <a:xfrm>
            <a:off x="3314700" y="2771779"/>
            <a:ext cx="38023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b="1" dirty="0">
                <a:solidFill>
                  <a:srgbClr val="000000"/>
                </a:solidFill>
                <a:ea typeface="Arial Unicode MS" pitchFamily="50" charset="-128"/>
                <a:cs typeface="Arial" pitchFamily="34" charset="0"/>
              </a:rPr>
              <a:t>ºC</a:t>
            </a:r>
          </a:p>
        </p:txBody>
      </p:sp>
      <p:sp>
        <p:nvSpPr>
          <p:cNvPr id="32824" name="Text Box 70"/>
          <p:cNvSpPr txBox="1">
            <a:spLocks noChangeArrowheads="1"/>
          </p:cNvSpPr>
          <p:nvPr/>
        </p:nvSpPr>
        <p:spPr bwMode="auto">
          <a:xfrm>
            <a:off x="2971800" y="5432429"/>
            <a:ext cx="48282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dirty="0">
                <a:solidFill>
                  <a:srgbClr val="000000"/>
                </a:solidFill>
                <a:ea typeface="Arial Unicode MS" pitchFamily="50" charset="-128"/>
                <a:cs typeface="Arial Unicode MS" pitchFamily="50" charset="-128"/>
              </a:rPr>
              <a:t>100</a:t>
            </a:r>
          </a:p>
        </p:txBody>
      </p:sp>
      <p:sp>
        <p:nvSpPr>
          <p:cNvPr id="32825" name="Text Box 71"/>
          <p:cNvSpPr txBox="1">
            <a:spLocks noChangeArrowheads="1"/>
          </p:cNvSpPr>
          <p:nvPr/>
        </p:nvSpPr>
        <p:spPr bwMode="auto">
          <a:xfrm>
            <a:off x="2971800" y="4522792"/>
            <a:ext cx="48282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dirty="0">
                <a:solidFill>
                  <a:srgbClr val="000000"/>
                </a:solidFill>
                <a:ea typeface="Arial Unicode MS" pitchFamily="50" charset="-128"/>
                <a:cs typeface="Arial Unicode MS" pitchFamily="50" charset="-128"/>
              </a:rPr>
              <a:t>200</a:t>
            </a:r>
          </a:p>
        </p:txBody>
      </p:sp>
      <p:sp>
        <p:nvSpPr>
          <p:cNvPr id="32826" name="Text Box 72"/>
          <p:cNvSpPr txBox="1">
            <a:spLocks noChangeArrowheads="1"/>
          </p:cNvSpPr>
          <p:nvPr/>
        </p:nvSpPr>
        <p:spPr bwMode="auto">
          <a:xfrm>
            <a:off x="2971800" y="3665542"/>
            <a:ext cx="48282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dirty="0">
                <a:solidFill>
                  <a:srgbClr val="000000"/>
                </a:solidFill>
                <a:ea typeface="Arial Unicode MS" pitchFamily="50" charset="-128"/>
                <a:cs typeface="Arial Unicode MS" pitchFamily="50" charset="-128"/>
              </a:rPr>
              <a:t>300</a:t>
            </a:r>
          </a:p>
        </p:txBody>
      </p:sp>
      <p:sp>
        <p:nvSpPr>
          <p:cNvPr id="32827" name="Text Box 73"/>
          <p:cNvSpPr txBox="1">
            <a:spLocks noChangeArrowheads="1"/>
          </p:cNvSpPr>
          <p:nvPr/>
        </p:nvSpPr>
        <p:spPr bwMode="auto">
          <a:xfrm>
            <a:off x="2986088" y="2767018"/>
            <a:ext cx="482824"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kumimoji="0" lang="en-US" altLang="ja-JP" sz="1400" dirty="0">
                <a:solidFill>
                  <a:srgbClr val="000000"/>
                </a:solidFill>
                <a:ea typeface="Arial Unicode MS" pitchFamily="50" charset="-128"/>
                <a:cs typeface="Arial Unicode MS" pitchFamily="50" charset="-128"/>
              </a:rPr>
              <a:t>400</a:t>
            </a:r>
          </a:p>
        </p:txBody>
      </p:sp>
      <p:sp>
        <p:nvSpPr>
          <p:cNvPr id="32828" name="Text Box 156"/>
          <p:cNvSpPr txBox="1">
            <a:spLocks noChangeArrowheads="1"/>
          </p:cNvSpPr>
          <p:nvPr/>
        </p:nvSpPr>
        <p:spPr bwMode="auto">
          <a:xfrm>
            <a:off x="4000506" y="2946404"/>
            <a:ext cx="184731" cy="27699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6666"/>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en-US" altLang="ja-JP" sz="1200" b="1" dirty="0">
              <a:solidFill>
                <a:srgbClr val="000000"/>
              </a:solidFill>
              <a:ea typeface="ＭＳ Ｐ明朝" pitchFamily="18" charset="-128"/>
              <a:cs typeface="Arial Unicode MS" pitchFamily="50" charset="-128"/>
            </a:endParaRPr>
          </a:p>
        </p:txBody>
      </p:sp>
      <p:sp>
        <p:nvSpPr>
          <p:cNvPr id="32829" name="Freeform 158"/>
          <p:cNvSpPr>
            <a:spLocks/>
          </p:cNvSpPr>
          <p:nvPr/>
        </p:nvSpPr>
        <p:spPr bwMode="auto">
          <a:xfrm>
            <a:off x="3549649" y="2859093"/>
            <a:ext cx="2381251" cy="2663825"/>
          </a:xfrm>
          <a:custGeom>
            <a:avLst/>
            <a:gdLst>
              <a:gd name="T0" fmla="*/ 12049437 w 2744"/>
              <a:gd name="T1" fmla="*/ 2147483647 h 1142"/>
              <a:gd name="T2" fmla="*/ 24098875 w 2744"/>
              <a:gd name="T3" fmla="*/ 2147483647 h 1142"/>
              <a:gd name="T4" fmla="*/ 36900697 w 2744"/>
              <a:gd name="T5" fmla="*/ 2147483647 h 1142"/>
              <a:gd name="T6" fmla="*/ 48950134 w 2744"/>
              <a:gd name="T7" fmla="*/ 2147483647 h 1142"/>
              <a:gd name="T8" fmla="*/ 60999572 w 2744"/>
              <a:gd name="T9" fmla="*/ 2147483647 h 1142"/>
              <a:gd name="T10" fmla="*/ 73802262 w 2744"/>
              <a:gd name="T11" fmla="*/ 2147483647 h 1142"/>
              <a:gd name="T12" fmla="*/ 85850831 w 2744"/>
              <a:gd name="T13" fmla="*/ 2147483647 h 1142"/>
              <a:gd name="T14" fmla="*/ 98653521 w 2744"/>
              <a:gd name="T15" fmla="*/ 2147483647 h 1142"/>
              <a:gd name="T16" fmla="*/ 110702959 w 2744"/>
              <a:gd name="T17" fmla="*/ 2147483647 h 1142"/>
              <a:gd name="T18" fmla="*/ 123505649 w 2744"/>
              <a:gd name="T19" fmla="*/ 2147483647 h 1142"/>
              <a:gd name="T20" fmla="*/ 135554218 w 2744"/>
              <a:gd name="T21" fmla="*/ 2147483647 h 1142"/>
              <a:gd name="T22" fmla="*/ 148356908 w 2744"/>
              <a:gd name="T23" fmla="*/ 2147483647 h 1142"/>
              <a:gd name="T24" fmla="*/ 160406346 w 2744"/>
              <a:gd name="T25" fmla="*/ 2147483647 h 1142"/>
              <a:gd name="T26" fmla="*/ 172455783 w 2744"/>
              <a:gd name="T27" fmla="*/ 2147483647 h 1142"/>
              <a:gd name="T28" fmla="*/ 185257605 w 2744"/>
              <a:gd name="T29" fmla="*/ 2147483647 h 1142"/>
              <a:gd name="T30" fmla="*/ 197307043 w 2744"/>
              <a:gd name="T31" fmla="*/ 2147483647 h 1142"/>
              <a:gd name="T32" fmla="*/ 210109733 w 2744"/>
              <a:gd name="T33" fmla="*/ 2147483647 h 1142"/>
              <a:gd name="T34" fmla="*/ 222159170 w 2744"/>
              <a:gd name="T35" fmla="*/ 2147483647 h 1142"/>
              <a:gd name="T36" fmla="*/ 234208607 w 2744"/>
              <a:gd name="T37" fmla="*/ 2147483647 h 1142"/>
              <a:gd name="T38" fmla="*/ 247010430 w 2744"/>
              <a:gd name="T39" fmla="*/ 2147483647 h 1142"/>
              <a:gd name="T40" fmla="*/ 259059867 w 2744"/>
              <a:gd name="T41" fmla="*/ 2147483647 h 1142"/>
              <a:gd name="T42" fmla="*/ 271862557 w 2744"/>
              <a:gd name="T43" fmla="*/ 2147483647 h 1142"/>
              <a:gd name="T44" fmla="*/ 283911994 w 2744"/>
              <a:gd name="T45" fmla="*/ 2147483647 h 1142"/>
              <a:gd name="T46" fmla="*/ 295960564 w 2744"/>
              <a:gd name="T47" fmla="*/ 2147483647 h 1142"/>
              <a:gd name="T48" fmla="*/ 308763254 w 2744"/>
              <a:gd name="T49" fmla="*/ 2147483647 h 1142"/>
              <a:gd name="T50" fmla="*/ 320812691 w 2744"/>
              <a:gd name="T51" fmla="*/ 2147483647 h 1142"/>
              <a:gd name="T52" fmla="*/ 333614513 w 2744"/>
              <a:gd name="T53" fmla="*/ 2147483647 h 1142"/>
              <a:gd name="T54" fmla="*/ 345663951 w 2744"/>
              <a:gd name="T55" fmla="*/ 2147483647 h 1142"/>
              <a:gd name="T56" fmla="*/ 357713388 w 2744"/>
              <a:gd name="T57" fmla="*/ 2147483647 h 1142"/>
              <a:gd name="T58" fmla="*/ 370516078 w 2744"/>
              <a:gd name="T59" fmla="*/ 2147483647 h 1142"/>
              <a:gd name="T60" fmla="*/ 382565516 w 2744"/>
              <a:gd name="T61" fmla="*/ 2147483647 h 1142"/>
              <a:gd name="T62" fmla="*/ 395367338 w 2744"/>
              <a:gd name="T63" fmla="*/ 2147483647 h 1142"/>
              <a:gd name="T64" fmla="*/ 407416775 w 2744"/>
              <a:gd name="T65" fmla="*/ 2147483647 h 1142"/>
              <a:gd name="T66" fmla="*/ 420219465 w 2744"/>
              <a:gd name="T67" fmla="*/ 2147483647 h 1142"/>
              <a:gd name="T68" fmla="*/ 432268903 w 2744"/>
              <a:gd name="T69" fmla="*/ 2147483647 h 1142"/>
              <a:gd name="T70" fmla="*/ 445070725 w 2744"/>
              <a:gd name="T71" fmla="*/ 2147483647 h 1142"/>
              <a:gd name="T72" fmla="*/ 457120162 w 2744"/>
              <a:gd name="T73" fmla="*/ 2147483647 h 1142"/>
              <a:gd name="T74" fmla="*/ 469169600 w 2744"/>
              <a:gd name="T75" fmla="*/ 2147483647 h 1142"/>
              <a:gd name="T76" fmla="*/ 481972290 w 2744"/>
              <a:gd name="T77" fmla="*/ 2147483647 h 1142"/>
              <a:gd name="T78" fmla="*/ 494020859 w 2744"/>
              <a:gd name="T79" fmla="*/ 2147483647 h 1142"/>
              <a:gd name="T80" fmla="*/ 506823549 w 2744"/>
              <a:gd name="T81" fmla="*/ 2147483647 h 1142"/>
              <a:gd name="T82" fmla="*/ 518872987 w 2744"/>
              <a:gd name="T83" fmla="*/ 2147483647 h 1142"/>
              <a:gd name="T84" fmla="*/ 530922424 w 2744"/>
              <a:gd name="T85" fmla="*/ 2147483647 h 1142"/>
              <a:gd name="T86" fmla="*/ 543724246 w 2744"/>
              <a:gd name="T87" fmla="*/ 2147483647 h 1142"/>
              <a:gd name="T88" fmla="*/ 555773683 w 2744"/>
              <a:gd name="T89" fmla="*/ 2147483647 h 1142"/>
              <a:gd name="T90" fmla="*/ 567823121 w 2744"/>
              <a:gd name="T91" fmla="*/ 2147483647 h 1142"/>
              <a:gd name="T92" fmla="*/ 580625811 w 2744"/>
              <a:gd name="T93" fmla="*/ 2147483647 h 1142"/>
              <a:gd name="T94" fmla="*/ 592675248 w 2744"/>
              <a:gd name="T95" fmla="*/ 2147483647 h 1142"/>
              <a:gd name="T96" fmla="*/ 605477070 w 2744"/>
              <a:gd name="T97" fmla="*/ 609393122 h 1142"/>
              <a:gd name="T98" fmla="*/ 617526508 w 2744"/>
              <a:gd name="T99" fmla="*/ 130583407 h 1142"/>
              <a:gd name="T100" fmla="*/ 630329198 w 2744"/>
              <a:gd name="T101" fmla="*/ 65291704 h 1142"/>
              <a:gd name="T102" fmla="*/ 641625383 w 2744"/>
              <a:gd name="T103" fmla="*/ 43528580 h 1142"/>
              <a:gd name="T104" fmla="*/ 654427205 w 2744"/>
              <a:gd name="T105" fmla="*/ 43528580 h 1142"/>
              <a:gd name="T106" fmla="*/ 666476642 w 2744"/>
              <a:gd name="T107" fmla="*/ 21763124 h 1142"/>
              <a:gd name="T108" fmla="*/ 679279332 w 2744"/>
              <a:gd name="T109" fmla="*/ 21763124 h 1142"/>
              <a:gd name="T110" fmla="*/ 691328770 w 2744"/>
              <a:gd name="T111" fmla="*/ 21763124 h 1142"/>
              <a:gd name="T112" fmla="*/ 704130592 w 2744"/>
              <a:gd name="T113" fmla="*/ 0 h 1142"/>
              <a:gd name="T114" fmla="*/ 716933282 w 2744"/>
              <a:gd name="T115" fmla="*/ 0 h 1142"/>
              <a:gd name="T116" fmla="*/ 728982719 w 2744"/>
              <a:gd name="T117" fmla="*/ 0 h 1142"/>
              <a:gd name="T118" fmla="*/ 741032157 w 2744"/>
              <a:gd name="T119" fmla="*/ 0 h 1142"/>
              <a:gd name="T120" fmla="*/ 753080726 w 2744"/>
              <a:gd name="T121" fmla="*/ 0 h 1142"/>
              <a:gd name="T122" fmla="*/ 765883416 w 2744"/>
              <a:gd name="T123" fmla="*/ 0 h 114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44" h="1142">
                <a:moveTo>
                  <a:pt x="0" y="1141"/>
                </a:moveTo>
                <a:lnTo>
                  <a:pt x="2" y="1141"/>
                </a:lnTo>
                <a:lnTo>
                  <a:pt x="3" y="1141"/>
                </a:lnTo>
                <a:lnTo>
                  <a:pt x="4" y="1141"/>
                </a:lnTo>
                <a:lnTo>
                  <a:pt x="5" y="1141"/>
                </a:lnTo>
                <a:lnTo>
                  <a:pt x="7" y="1141"/>
                </a:lnTo>
                <a:lnTo>
                  <a:pt x="8" y="1141"/>
                </a:lnTo>
                <a:lnTo>
                  <a:pt x="9" y="1142"/>
                </a:lnTo>
                <a:lnTo>
                  <a:pt x="10" y="1142"/>
                </a:lnTo>
                <a:lnTo>
                  <a:pt x="12" y="1142"/>
                </a:lnTo>
                <a:lnTo>
                  <a:pt x="13" y="1142"/>
                </a:lnTo>
                <a:lnTo>
                  <a:pt x="14" y="1142"/>
                </a:lnTo>
                <a:lnTo>
                  <a:pt x="15" y="1142"/>
                </a:lnTo>
                <a:lnTo>
                  <a:pt x="17" y="1142"/>
                </a:lnTo>
                <a:lnTo>
                  <a:pt x="18" y="1142"/>
                </a:lnTo>
                <a:lnTo>
                  <a:pt x="19" y="1142"/>
                </a:lnTo>
                <a:lnTo>
                  <a:pt x="20" y="1142"/>
                </a:lnTo>
                <a:lnTo>
                  <a:pt x="22" y="1142"/>
                </a:lnTo>
                <a:lnTo>
                  <a:pt x="23" y="1142"/>
                </a:lnTo>
                <a:lnTo>
                  <a:pt x="24" y="1141"/>
                </a:lnTo>
                <a:lnTo>
                  <a:pt x="25" y="1141"/>
                </a:lnTo>
                <a:lnTo>
                  <a:pt x="27" y="1142"/>
                </a:lnTo>
                <a:lnTo>
                  <a:pt x="28" y="1142"/>
                </a:lnTo>
                <a:lnTo>
                  <a:pt x="29" y="1142"/>
                </a:lnTo>
                <a:lnTo>
                  <a:pt x="30" y="1142"/>
                </a:lnTo>
                <a:lnTo>
                  <a:pt x="32" y="1142"/>
                </a:lnTo>
                <a:lnTo>
                  <a:pt x="33" y="1142"/>
                </a:lnTo>
                <a:lnTo>
                  <a:pt x="34" y="1141"/>
                </a:lnTo>
                <a:lnTo>
                  <a:pt x="35" y="1142"/>
                </a:lnTo>
                <a:lnTo>
                  <a:pt x="37" y="1142"/>
                </a:lnTo>
                <a:lnTo>
                  <a:pt x="38" y="1141"/>
                </a:lnTo>
                <a:lnTo>
                  <a:pt x="39" y="1141"/>
                </a:lnTo>
                <a:lnTo>
                  <a:pt x="40" y="1141"/>
                </a:lnTo>
                <a:lnTo>
                  <a:pt x="42" y="1141"/>
                </a:lnTo>
                <a:lnTo>
                  <a:pt x="43" y="1142"/>
                </a:lnTo>
                <a:lnTo>
                  <a:pt x="44" y="1141"/>
                </a:lnTo>
                <a:lnTo>
                  <a:pt x="45" y="1142"/>
                </a:lnTo>
                <a:lnTo>
                  <a:pt x="47" y="1141"/>
                </a:lnTo>
                <a:lnTo>
                  <a:pt x="48" y="1142"/>
                </a:lnTo>
                <a:lnTo>
                  <a:pt x="49" y="1141"/>
                </a:lnTo>
                <a:lnTo>
                  <a:pt x="51" y="1142"/>
                </a:lnTo>
                <a:lnTo>
                  <a:pt x="52" y="1142"/>
                </a:lnTo>
                <a:lnTo>
                  <a:pt x="53" y="1141"/>
                </a:lnTo>
                <a:lnTo>
                  <a:pt x="54" y="1141"/>
                </a:lnTo>
                <a:lnTo>
                  <a:pt x="56" y="1142"/>
                </a:lnTo>
                <a:lnTo>
                  <a:pt x="57" y="1141"/>
                </a:lnTo>
                <a:lnTo>
                  <a:pt x="58" y="1141"/>
                </a:lnTo>
                <a:lnTo>
                  <a:pt x="59" y="1141"/>
                </a:lnTo>
                <a:lnTo>
                  <a:pt x="61" y="1141"/>
                </a:lnTo>
                <a:lnTo>
                  <a:pt x="62" y="1142"/>
                </a:lnTo>
                <a:lnTo>
                  <a:pt x="63" y="1141"/>
                </a:lnTo>
                <a:lnTo>
                  <a:pt x="64" y="1141"/>
                </a:lnTo>
                <a:lnTo>
                  <a:pt x="66" y="1142"/>
                </a:lnTo>
                <a:lnTo>
                  <a:pt x="67" y="1141"/>
                </a:lnTo>
                <a:lnTo>
                  <a:pt x="68" y="1141"/>
                </a:lnTo>
                <a:lnTo>
                  <a:pt x="69" y="1142"/>
                </a:lnTo>
                <a:lnTo>
                  <a:pt x="71" y="1142"/>
                </a:lnTo>
                <a:lnTo>
                  <a:pt x="72" y="1142"/>
                </a:lnTo>
                <a:lnTo>
                  <a:pt x="73" y="1142"/>
                </a:lnTo>
                <a:lnTo>
                  <a:pt x="74" y="1142"/>
                </a:lnTo>
                <a:lnTo>
                  <a:pt x="76" y="1142"/>
                </a:lnTo>
                <a:lnTo>
                  <a:pt x="77" y="1142"/>
                </a:lnTo>
                <a:lnTo>
                  <a:pt x="78" y="1142"/>
                </a:lnTo>
                <a:lnTo>
                  <a:pt x="79" y="1141"/>
                </a:lnTo>
                <a:lnTo>
                  <a:pt x="81" y="1142"/>
                </a:lnTo>
                <a:lnTo>
                  <a:pt x="82" y="1142"/>
                </a:lnTo>
                <a:lnTo>
                  <a:pt x="83" y="1142"/>
                </a:lnTo>
                <a:lnTo>
                  <a:pt x="84" y="1142"/>
                </a:lnTo>
                <a:lnTo>
                  <a:pt x="86" y="1142"/>
                </a:lnTo>
                <a:lnTo>
                  <a:pt x="87" y="1142"/>
                </a:lnTo>
                <a:lnTo>
                  <a:pt x="88" y="1141"/>
                </a:lnTo>
                <a:lnTo>
                  <a:pt x="89" y="1142"/>
                </a:lnTo>
                <a:lnTo>
                  <a:pt x="91" y="1142"/>
                </a:lnTo>
                <a:lnTo>
                  <a:pt x="92" y="1142"/>
                </a:lnTo>
                <a:lnTo>
                  <a:pt x="93" y="1142"/>
                </a:lnTo>
                <a:lnTo>
                  <a:pt x="94" y="1142"/>
                </a:lnTo>
                <a:lnTo>
                  <a:pt x="96" y="1142"/>
                </a:lnTo>
                <a:lnTo>
                  <a:pt x="97" y="1142"/>
                </a:lnTo>
                <a:lnTo>
                  <a:pt x="98" y="1142"/>
                </a:lnTo>
                <a:lnTo>
                  <a:pt x="99" y="1142"/>
                </a:lnTo>
                <a:lnTo>
                  <a:pt x="101" y="1141"/>
                </a:lnTo>
                <a:lnTo>
                  <a:pt x="102" y="1142"/>
                </a:lnTo>
                <a:lnTo>
                  <a:pt x="103" y="1142"/>
                </a:lnTo>
                <a:lnTo>
                  <a:pt x="104" y="1142"/>
                </a:lnTo>
                <a:lnTo>
                  <a:pt x="106" y="1142"/>
                </a:lnTo>
                <a:lnTo>
                  <a:pt x="107" y="1142"/>
                </a:lnTo>
                <a:lnTo>
                  <a:pt x="108" y="1142"/>
                </a:lnTo>
                <a:lnTo>
                  <a:pt x="109" y="1142"/>
                </a:lnTo>
                <a:lnTo>
                  <a:pt x="111" y="1142"/>
                </a:lnTo>
                <a:lnTo>
                  <a:pt x="112" y="1142"/>
                </a:lnTo>
                <a:lnTo>
                  <a:pt x="113" y="1141"/>
                </a:lnTo>
                <a:lnTo>
                  <a:pt x="114" y="1142"/>
                </a:lnTo>
                <a:lnTo>
                  <a:pt x="116" y="1142"/>
                </a:lnTo>
                <a:lnTo>
                  <a:pt x="117" y="1141"/>
                </a:lnTo>
                <a:lnTo>
                  <a:pt x="118" y="1142"/>
                </a:lnTo>
                <a:lnTo>
                  <a:pt x="119" y="1141"/>
                </a:lnTo>
                <a:lnTo>
                  <a:pt x="121" y="1142"/>
                </a:lnTo>
                <a:lnTo>
                  <a:pt x="122" y="1142"/>
                </a:lnTo>
                <a:lnTo>
                  <a:pt x="123" y="1141"/>
                </a:lnTo>
                <a:lnTo>
                  <a:pt x="124" y="1142"/>
                </a:lnTo>
                <a:lnTo>
                  <a:pt x="126" y="1141"/>
                </a:lnTo>
                <a:lnTo>
                  <a:pt x="127" y="1141"/>
                </a:lnTo>
                <a:lnTo>
                  <a:pt x="128" y="1141"/>
                </a:lnTo>
                <a:lnTo>
                  <a:pt x="129" y="1142"/>
                </a:lnTo>
                <a:lnTo>
                  <a:pt x="131" y="1142"/>
                </a:lnTo>
                <a:lnTo>
                  <a:pt x="132" y="1142"/>
                </a:lnTo>
                <a:lnTo>
                  <a:pt x="133" y="1142"/>
                </a:lnTo>
                <a:lnTo>
                  <a:pt x="134" y="1141"/>
                </a:lnTo>
                <a:lnTo>
                  <a:pt x="136" y="1142"/>
                </a:lnTo>
                <a:lnTo>
                  <a:pt x="137" y="1141"/>
                </a:lnTo>
                <a:lnTo>
                  <a:pt x="138" y="1142"/>
                </a:lnTo>
                <a:lnTo>
                  <a:pt x="140" y="1141"/>
                </a:lnTo>
                <a:lnTo>
                  <a:pt x="141" y="1142"/>
                </a:lnTo>
                <a:lnTo>
                  <a:pt x="142" y="1142"/>
                </a:lnTo>
                <a:lnTo>
                  <a:pt x="143" y="1142"/>
                </a:lnTo>
                <a:lnTo>
                  <a:pt x="145" y="1142"/>
                </a:lnTo>
                <a:lnTo>
                  <a:pt x="146" y="1142"/>
                </a:lnTo>
                <a:lnTo>
                  <a:pt x="147" y="1141"/>
                </a:lnTo>
                <a:lnTo>
                  <a:pt x="148" y="1142"/>
                </a:lnTo>
                <a:lnTo>
                  <a:pt x="150" y="1141"/>
                </a:lnTo>
                <a:lnTo>
                  <a:pt x="151" y="1142"/>
                </a:lnTo>
                <a:lnTo>
                  <a:pt x="152" y="1142"/>
                </a:lnTo>
                <a:lnTo>
                  <a:pt x="153" y="1142"/>
                </a:lnTo>
                <a:lnTo>
                  <a:pt x="155" y="1141"/>
                </a:lnTo>
                <a:lnTo>
                  <a:pt x="156" y="1142"/>
                </a:lnTo>
                <a:lnTo>
                  <a:pt x="157" y="1141"/>
                </a:lnTo>
                <a:lnTo>
                  <a:pt x="158" y="1142"/>
                </a:lnTo>
                <a:lnTo>
                  <a:pt x="160" y="1142"/>
                </a:lnTo>
                <a:lnTo>
                  <a:pt x="161" y="1142"/>
                </a:lnTo>
                <a:lnTo>
                  <a:pt x="162" y="1142"/>
                </a:lnTo>
                <a:lnTo>
                  <a:pt x="163" y="1141"/>
                </a:lnTo>
                <a:lnTo>
                  <a:pt x="165" y="1141"/>
                </a:lnTo>
                <a:lnTo>
                  <a:pt x="166" y="1142"/>
                </a:lnTo>
                <a:lnTo>
                  <a:pt x="167" y="1141"/>
                </a:lnTo>
                <a:lnTo>
                  <a:pt x="168" y="1142"/>
                </a:lnTo>
                <a:lnTo>
                  <a:pt x="170" y="1141"/>
                </a:lnTo>
                <a:lnTo>
                  <a:pt x="171" y="1142"/>
                </a:lnTo>
                <a:lnTo>
                  <a:pt x="172" y="1141"/>
                </a:lnTo>
                <a:lnTo>
                  <a:pt x="173" y="1141"/>
                </a:lnTo>
                <a:lnTo>
                  <a:pt x="175" y="1142"/>
                </a:lnTo>
                <a:lnTo>
                  <a:pt x="176" y="1142"/>
                </a:lnTo>
                <a:lnTo>
                  <a:pt x="177" y="1142"/>
                </a:lnTo>
                <a:lnTo>
                  <a:pt x="178" y="1141"/>
                </a:lnTo>
                <a:lnTo>
                  <a:pt x="180" y="1142"/>
                </a:lnTo>
                <a:lnTo>
                  <a:pt x="181" y="1142"/>
                </a:lnTo>
                <a:lnTo>
                  <a:pt x="182" y="1142"/>
                </a:lnTo>
                <a:lnTo>
                  <a:pt x="183" y="1142"/>
                </a:lnTo>
                <a:lnTo>
                  <a:pt x="185" y="1141"/>
                </a:lnTo>
                <a:lnTo>
                  <a:pt x="186" y="1142"/>
                </a:lnTo>
                <a:lnTo>
                  <a:pt x="187" y="1142"/>
                </a:lnTo>
                <a:lnTo>
                  <a:pt x="188" y="1142"/>
                </a:lnTo>
                <a:lnTo>
                  <a:pt x="190" y="1142"/>
                </a:lnTo>
                <a:lnTo>
                  <a:pt x="191" y="1142"/>
                </a:lnTo>
                <a:lnTo>
                  <a:pt x="192" y="1142"/>
                </a:lnTo>
                <a:lnTo>
                  <a:pt x="193" y="1142"/>
                </a:lnTo>
                <a:lnTo>
                  <a:pt x="195" y="1142"/>
                </a:lnTo>
                <a:lnTo>
                  <a:pt x="196" y="1142"/>
                </a:lnTo>
                <a:lnTo>
                  <a:pt x="197" y="1142"/>
                </a:lnTo>
                <a:lnTo>
                  <a:pt x="198" y="1141"/>
                </a:lnTo>
                <a:lnTo>
                  <a:pt x="200" y="1141"/>
                </a:lnTo>
                <a:lnTo>
                  <a:pt x="201" y="1142"/>
                </a:lnTo>
                <a:lnTo>
                  <a:pt x="202" y="1142"/>
                </a:lnTo>
                <a:lnTo>
                  <a:pt x="203" y="1142"/>
                </a:lnTo>
                <a:lnTo>
                  <a:pt x="205" y="1141"/>
                </a:lnTo>
                <a:lnTo>
                  <a:pt x="206" y="1142"/>
                </a:lnTo>
                <a:lnTo>
                  <a:pt x="207" y="1141"/>
                </a:lnTo>
                <a:lnTo>
                  <a:pt x="208" y="1141"/>
                </a:lnTo>
                <a:lnTo>
                  <a:pt x="210" y="1142"/>
                </a:lnTo>
                <a:lnTo>
                  <a:pt x="211" y="1141"/>
                </a:lnTo>
                <a:lnTo>
                  <a:pt x="212" y="1142"/>
                </a:lnTo>
                <a:lnTo>
                  <a:pt x="213" y="1142"/>
                </a:lnTo>
                <a:lnTo>
                  <a:pt x="215" y="1141"/>
                </a:lnTo>
                <a:lnTo>
                  <a:pt x="216" y="1142"/>
                </a:lnTo>
                <a:lnTo>
                  <a:pt x="217" y="1142"/>
                </a:lnTo>
                <a:lnTo>
                  <a:pt x="218" y="1141"/>
                </a:lnTo>
                <a:lnTo>
                  <a:pt x="220" y="1142"/>
                </a:lnTo>
                <a:lnTo>
                  <a:pt x="221" y="1141"/>
                </a:lnTo>
                <a:lnTo>
                  <a:pt x="222" y="1141"/>
                </a:lnTo>
                <a:lnTo>
                  <a:pt x="223" y="1141"/>
                </a:lnTo>
                <a:lnTo>
                  <a:pt x="225" y="1142"/>
                </a:lnTo>
                <a:lnTo>
                  <a:pt x="226" y="1141"/>
                </a:lnTo>
                <a:lnTo>
                  <a:pt x="227" y="1142"/>
                </a:lnTo>
                <a:lnTo>
                  <a:pt x="229" y="1141"/>
                </a:lnTo>
                <a:lnTo>
                  <a:pt x="230" y="1142"/>
                </a:lnTo>
                <a:lnTo>
                  <a:pt x="231" y="1141"/>
                </a:lnTo>
                <a:lnTo>
                  <a:pt x="232" y="1142"/>
                </a:lnTo>
                <a:lnTo>
                  <a:pt x="234" y="1142"/>
                </a:lnTo>
                <a:lnTo>
                  <a:pt x="235" y="1142"/>
                </a:lnTo>
                <a:lnTo>
                  <a:pt x="236" y="1142"/>
                </a:lnTo>
                <a:lnTo>
                  <a:pt x="237" y="1142"/>
                </a:lnTo>
                <a:lnTo>
                  <a:pt x="239" y="1142"/>
                </a:lnTo>
                <a:lnTo>
                  <a:pt x="240" y="1142"/>
                </a:lnTo>
                <a:lnTo>
                  <a:pt x="241" y="1142"/>
                </a:lnTo>
                <a:lnTo>
                  <a:pt x="242" y="1142"/>
                </a:lnTo>
                <a:lnTo>
                  <a:pt x="244" y="1142"/>
                </a:lnTo>
                <a:lnTo>
                  <a:pt x="245" y="1142"/>
                </a:lnTo>
                <a:lnTo>
                  <a:pt x="246" y="1141"/>
                </a:lnTo>
                <a:lnTo>
                  <a:pt x="247" y="1142"/>
                </a:lnTo>
                <a:lnTo>
                  <a:pt x="249" y="1142"/>
                </a:lnTo>
                <a:lnTo>
                  <a:pt x="250" y="1142"/>
                </a:lnTo>
                <a:lnTo>
                  <a:pt x="251" y="1142"/>
                </a:lnTo>
                <a:lnTo>
                  <a:pt x="252" y="1141"/>
                </a:lnTo>
                <a:lnTo>
                  <a:pt x="254" y="1142"/>
                </a:lnTo>
                <a:lnTo>
                  <a:pt x="255" y="1142"/>
                </a:lnTo>
                <a:lnTo>
                  <a:pt x="256" y="1141"/>
                </a:lnTo>
                <a:lnTo>
                  <a:pt x="257" y="1142"/>
                </a:lnTo>
                <a:lnTo>
                  <a:pt x="259" y="1142"/>
                </a:lnTo>
                <a:lnTo>
                  <a:pt x="260" y="1141"/>
                </a:lnTo>
                <a:lnTo>
                  <a:pt x="261" y="1141"/>
                </a:lnTo>
                <a:lnTo>
                  <a:pt x="262" y="1142"/>
                </a:lnTo>
                <a:lnTo>
                  <a:pt x="264" y="1142"/>
                </a:lnTo>
                <a:lnTo>
                  <a:pt x="265" y="1141"/>
                </a:lnTo>
                <a:lnTo>
                  <a:pt x="266" y="1141"/>
                </a:lnTo>
                <a:lnTo>
                  <a:pt x="267" y="1141"/>
                </a:lnTo>
                <a:lnTo>
                  <a:pt x="269" y="1141"/>
                </a:lnTo>
                <a:lnTo>
                  <a:pt x="270" y="1141"/>
                </a:lnTo>
                <a:lnTo>
                  <a:pt x="271" y="1141"/>
                </a:lnTo>
                <a:lnTo>
                  <a:pt x="272" y="1141"/>
                </a:lnTo>
                <a:lnTo>
                  <a:pt x="274" y="1141"/>
                </a:lnTo>
                <a:lnTo>
                  <a:pt x="275" y="1141"/>
                </a:lnTo>
                <a:lnTo>
                  <a:pt x="276" y="1142"/>
                </a:lnTo>
                <a:lnTo>
                  <a:pt x="277" y="1141"/>
                </a:lnTo>
                <a:lnTo>
                  <a:pt x="279" y="1141"/>
                </a:lnTo>
                <a:lnTo>
                  <a:pt x="280" y="1142"/>
                </a:lnTo>
                <a:lnTo>
                  <a:pt x="281" y="1142"/>
                </a:lnTo>
                <a:lnTo>
                  <a:pt x="282" y="1141"/>
                </a:lnTo>
                <a:lnTo>
                  <a:pt x="284" y="1141"/>
                </a:lnTo>
                <a:lnTo>
                  <a:pt x="285" y="1141"/>
                </a:lnTo>
                <a:lnTo>
                  <a:pt x="286" y="1142"/>
                </a:lnTo>
                <a:lnTo>
                  <a:pt x="287" y="1142"/>
                </a:lnTo>
                <a:lnTo>
                  <a:pt x="289" y="1142"/>
                </a:lnTo>
                <a:lnTo>
                  <a:pt x="290" y="1141"/>
                </a:lnTo>
                <a:lnTo>
                  <a:pt x="291" y="1141"/>
                </a:lnTo>
                <a:lnTo>
                  <a:pt x="292" y="1141"/>
                </a:lnTo>
                <a:lnTo>
                  <a:pt x="294" y="1141"/>
                </a:lnTo>
                <a:lnTo>
                  <a:pt x="295" y="1141"/>
                </a:lnTo>
                <a:lnTo>
                  <a:pt x="296" y="1141"/>
                </a:lnTo>
                <a:lnTo>
                  <a:pt x="297" y="1141"/>
                </a:lnTo>
                <a:lnTo>
                  <a:pt x="299" y="1141"/>
                </a:lnTo>
                <a:lnTo>
                  <a:pt x="300" y="1141"/>
                </a:lnTo>
                <a:lnTo>
                  <a:pt x="301" y="1141"/>
                </a:lnTo>
                <a:lnTo>
                  <a:pt x="302" y="1141"/>
                </a:lnTo>
                <a:lnTo>
                  <a:pt x="304" y="1141"/>
                </a:lnTo>
                <a:lnTo>
                  <a:pt x="305" y="1141"/>
                </a:lnTo>
                <a:lnTo>
                  <a:pt x="306" y="1142"/>
                </a:lnTo>
                <a:lnTo>
                  <a:pt x="307" y="1141"/>
                </a:lnTo>
                <a:lnTo>
                  <a:pt x="309" y="1141"/>
                </a:lnTo>
                <a:lnTo>
                  <a:pt x="310" y="1142"/>
                </a:lnTo>
                <a:lnTo>
                  <a:pt x="311" y="1141"/>
                </a:lnTo>
                <a:lnTo>
                  <a:pt x="312" y="1142"/>
                </a:lnTo>
                <a:lnTo>
                  <a:pt x="314" y="1142"/>
                </a:lnTo>
                <a:lnTo>
                  <a:pt x="315" y="1141"/>
                </a:lnTo>
                <a:lnTo>
                  <a:pt x="316" y="1142"/>
                </a:lnTo>
                <a:lnTo>
                  <a:pt x="318" y="1142"/>
                </a:lnTo>
                <a:lnTo>
                  <a:pt x="319" y="1142"/>
                </a:lnTo>
                <a:lnTo>
                  <a:pt x="320" y="1142"/>
                </a:lnTo>
                <a:lnTo>
                  <a:pt x="321" y="1142"/>
                </a:lnTo>
                <a:lnTo>
                  <a:pt x="323" y="1142"/>
                </a:lnTo>
                <a:lnTo>
                  <a:pt x="324" y="1141"/>
                </a:lnTo>
                <a:lnTo>
                  <a:pt x="325" y="1141"/>
                </a:lnTo>
                <a:lnTo>
                  <a:pt x="326" y="1141"/>
                </a:lnTo>
                <a:lnTo>
                  <a:pt x="328" y="1142"/>
                </a:lnTo>
                <a:lnTo>
                  <a:pt x="329" y="1142"/>
                </a:lnTo>
                <a:lnTo>
                  <a:pt x="330" y="1141"/>
                </a:lnTo>
                <a:lnTo>
                  <a:pt x="331" y="1141"/>
                </a:lnTo>
                <a:lnTo>
                  <a:pt x="333" y="1141"/>
                </a:lnTo>
                <a:lnTo>
                  <a:pt x="334" y="1141"/>
                </a:lnTo>
                <a:lnTo>
                  <a:pt x="335" y="1141"/>
                </a:lnTo>
                <a:lnTo>
                  <a:pt x="336" y="1141"/>
                </a:lnTo>
                <a:lnTo>
                  <a:pt x="338" y="1141"/>
                </a:lnTo>
                <a:lnTo>
                  <a:pt x="339" y="1141"/>
                </a:lnTo>
                <a:lnTo>
                  <a:pt x="340" y="1141"/>
                </a:lnTo>
                <a:lnTo>
                  <a:pt x="341" y="1141"/>
                </a:lnTo>
                <a:lnTo>
                  <a:pt x="343" y="1142"/>
                </a:lnTo>
                <a:lnTo>
                  <a:pt x="344" y="1142"/>
                </a:lnTo>
                <a:lnTo>
                  <a:pt x="345" y="1141"/>
                </a:lnTo>
                <a:lnTo>
                  <a:pt x="346" y="1141"/>
                </a:lnTo>
                <a:lnTo>
                  <a:pt x="348" y="1141"/>
                </a:lnTo>
                <a:lnTo>
                  <a:pt x="349" y="1141"/>
                </a:lnTo>
                <a:lnTo>
                  <a:pt x="350" y="1141"/>
                </a:lnTo>
                <a:lnTo>
                  <a:pt x="351" y="1141"/>
                </a:lnTo>
                <a:lnTo>
                  <a:pt x="353" y="1141"/>
                </a:lnTo>
                <a:lnTo>
                  <a:pt x="354" y="1141"/>
                </a:lnTo>
                <a:lnTo>
                  <a:pt x="355" y="1141"/>
                </a:lnTo>
                <a:lnTo>
                  <a:pt x="356" y="1141"/>
                </a:lnTo>
                <a:lnTo>
                  <a:pt x="358" y="1141"/>
                </a:lnTo>
                <a:lnTo>
                  <a:pt x="359" y="1141"/>
                </a:lnTo>
                <a:lnTo>
                  <a:pt x="360" y="1141"/>
                </a:lnTo>
                <a:lnTo>
                  <a:pt x="361" y="1141"/>
                </a:lnTo>
                <a:lnTo>
                  <a:pt x="363" y="1141"/>
                </a:lnTo>
                <a:lnTo>
                  <a:pt x="364" y="1141"/>
                </a:lnTo>
                <a:lnTo>
                  <a:pt x="365" y="1141"/>
                </a:lnTo>
                <a:lnTo>
                  <a:pt x="366" y="1141"/>
                </a:lnTo>
                <a:lnTo>
                  <a:pt x="368" y="1141"/>
                </a:lnTo>
                <a:lnTo>
                  <a:pt x="369" y="1141"/>
                </a:lnTo>
                <a:lnTo>
                  <a:pt x="370" y="1141"/>
                </a:lnTo>
                <a:lnTo>
                  <a:pt x="371" y="1141"/>
                </a:lnTo>
                <a:lnTo>
                  <a:pt x="373" y="1141"/>
                </a:lnTo>
                <a:lnTo>
                  <a:pt x="374" y="1141"/>
                </a:lnTo>
                <a:lnTo>
                  <a:pt x="375" y="1141"/>
                </a:lnTo>
                <a:lnTo>
                  <a:pt x="376" y="1141"/>
                </a:lnTo>
                <a:lnTo>
                  <a:pt x="378" y="1141"/>
                </a:lnTo>
                <a:lnTo>
                  <a:pt x="379" y="1141"/>
                </a:lnTo>
                <a:lnTo>
                  <a:pt x="380" y="1141"/>
                </a:lnTo>
                <a:lnTo>
                  <a:pt x="381" y="1141"/>
                </a:lnTo>
                <a:lnTo>
                  <a:pt x="383" y="1141"/>
                </a:lnTo>
                <a:lnTo>
                  <a:pt x="384" y="1141"/>
                </a:lnTo>
                <a:lnTo>
                  <a:pt x="385" y="1141"/>
                </a:lnTo>
                <a:lnTo>
                  <a:pt x="386" y="1141"/>
                </a:lnTo>
                <a:lnTo>
                  <a:pt x="388" y="1141"/>
                </a:lnTo>
                <a:lnTo>
                  <a:pt x="389" y="1141"/>
                </a:lnTo>
                <a:lnTo>
                  <a:pt x="390" y="1141"/>
                </a:lnTo>
                <a:lnTo>
                  <a:pt x="391" y="1141"/>
                </a:lnTo>
                <a:lnTo>
                  <a:pt x="393" y="1141"/>
                </a:lnTo>
                <a:lnTo>
                  <a:pt x="394" y="1141"/>
                </a:lnTo>
                <a:lnTo>
                  <a:pt x="395" y="1141"/>
                </a:lnTo>
                <a:lnTo>
                  <a:pt x="396" y="1141"/>
                </a:lnTo>
                <a:lnTo>
                  <a:pt x="398" y="1141"/>
                </a:lnTo>
                <a:lnTo>
                  <a:pt x="399" y="1141"/>
                </a:lnTo>
                <a:lnTo>
                  <a:pt x="400" y="1141"/>
                </a:lnTo>
                <a:lnTo>
                  <a:pt x="401" y="1141"/>
                </a:lnTo>
                <a:lnTo>
                  <a:pt x="403" y="1140"/>
                </a:lnTo>
                <a:lnTo>
                  <a:pt x="404" y="1139"/>
                </a:lnTo>
                <a:lnTo>
                  <a:pt x="405" y="1138"/>
                </a:lnTo>
                <a:lnTo>
                  <a:pt x="406" y="1137"/>
                </a:lnTo>
                <a:lnTo>
                  <a:pt x="408" y="1135"/>
                </a:lnTo>
                <a:lnTo>
                  <a:pt x="409" y="1133"/>
                </a:lnTo>
                <a:lnTo>
                  <a:pt x="410" y="1131"/>
                </a:lnTo>
                <a:lnTo>
                  <a:pt x="412" y="1128"/>
                </a:lnTo>
                <a:lnTo>
                  <a:pt x="413" y="1125"/>
                </a:lnTo>
                <a:lnTo>
                  <a:pt x="414" y="1122"/>
                </a:lnTo>
                <a:lnTo>
                  <a:pt x="415" y="1119"/>
                </a:lnTo>
                <a:lnTo>
                  <a:pt x="417" y="1115"/>
                </a:lnTo>
                <a:lnTo>
                  <a:pt x="418" y="1111"/>
                </a:lnTo>
                <a:lnTo>
                  <a:pt x="419" y="1106"/>
                </a:lnTo>
                <a:lnTo>
                  <a:pt x="420" y="1101"/>
                </a:lnTo>
                <a:lnTo>
                  <a:pt x="422" y="1096"/>
                </a:lnTo>
                <a:lnTo>
                  <a:pt x="423" y="1091"/>
                </a:lnTo>
                <a:lnTo>
                  <a:pt x="424" y="1085"/>
                </a:lnTo>
                <a:lnTo>
                  <a:pt x="425" y="1079"/>
                </a:lnTo>
                <a:lnTo>
                  <a:pt x="427" y="1073"/>
                </a:lnTo>
                <a:lnTo>
                  <a:pt x="428" y="1067"/>
                </a:lnTo>
                <a:lnTo>
                  <a:pt x="429" y="1061"/>
                </a:lnTo>
                <a:lnTo>
                  <a:pt x="430" y="1054"/>
                </a:lnTo>
                <a:lnTo>
                  <a:pt x="432" y="1047"/>
                </a:lnTo>
                <a:lnTo>
                  <a:pt x="433" y="1041"/>
                </a:lnTo>
                <a:lnTo>
                  <a:pt x="434" y="1034"/>
                </a:lnTo>
                <a:lnTo>
                  <a:pt x="435" y="1026"/>
                </a:lnTo>
                <a:lnTo>
                  <a:pt x="437" y="1019"/>
                </a:lnTo>
                <a:lnTo>
                  <a:pt x="438" y="1012"/>
                </a:lnTo>
                <a:lnTo>
                  <a:pt x="439" y="1005"/>
                </a:lnTo>
                <a:lnTo>
                  <a:pt x="440" y="997"/>
                </a:lnTo>
                <a:lnTo>
                  <a:pt x="442" y="990"/>
                </a:lnTo>
                <a:lnTo>
                  <a:pt x="443" y="983"/>
                </a:lnTo>
                <a:lnTo>
                  <a:pt x="444" y="976"/>
                </a:lnTo>
                <a:lnTo>
                  <a:pt x="445" y="969"/>
                </a:lnTo>
                <a:lnTo>
                  <a:pt x="447" y="962"/>
                </a:lnTo>
                <a:lnTo>
                  <a:pt x="448" y="955"/>
                </a:lnTo>
                <a:lnTo>
                  <a:pt x="449" y="948"/>
                </a:lnTo>
                <a:lnTo>
                  <a:pt x="450" y="942"/>
                </a:lnTo>
                <a:lnTo>
                  <a:pt x="452" y="936"/>
                </a:lnTo>
                <a:lnTo>
                  <a:pt x="453" y="930"/>
                </a:lnTo>
                <a:lnTo>
                  <a:pt x="454" y="924"/>
                </a:lnTo>
                <a:lnTo>
                  <a:pt x="455" y="918"/>
                </a:lnTo>
                <a:lnTo>
                  <a:pt x="457" y="912"/>
                </a:lnTo>
                <a:lnTo>
                  <a:pt x="458" y="906"/>
                </a:lnTo>
                <a:lnTo>
                  <a:pt x="459" y="901"/>
                </a:lnTo>
                <a:lnTo>
                  <a:pt x="460" y="896"/>
                </a:lnTo>
                <a:lnTo>
                  <a:pt x="462" y="891"/>
                </a:lnTo>
                <a:lnTo>
                  <a:pt x="463" y="886"/>
                </a:lnTo>
                <a:lnTo>
                  <a:pt x="464" y="881"/>
                </a:lnTo>
                <a:lnTo>
                  <a:pt x="465" y="877"/>
                </a:lnTo>
                <a:lnTo>
                  <a:pt x="467" y="872"/>
                </a:lnTo>
                <a:lnTo>
                  <a:pt x="468" y="868"/>
                </a:lnTo>
                <a:lnTo>
                  <a:pt x="469" y="863"/>
                </a:lnTo>
                <a:lnTo>
                  <a:pt x="470" y="859"/>
                </a:lnTo>
                <a:lnTo>
                  <a:pt x="472" y="855"/>
                </a:lnTo>
                <a:lnTo>
                  <a:pt x="473" y="851"/>
                </a:lnTo>
                <a:lnTo>
                  <a:pt x="474" y="848"/>
                </a:lnTo>
                <a:lnTo>
                  <a:pt x="475" y="844"/>
                </a:lnTo>
                <a:lnTo>
                  <a:pt x="477" y="841"/>
                </a:lnTo>
                <a:lnTo>
                  <a:pt x="478" y="838"/>
                </a:lnTo>
                <a:lnTo>
                  <a:pt x="479" y="834"/>
                </a:lnTo>
                <a:lnTo>
                  <a:pt x="480" y="831"/>
                </a:lnTo>
                <a:lnTo>
                  <a:pt x="482" y="828"/>
                </a:lnTo>
                <a:lnTo>
                  <a:pt x="483" y="825"/>
                </a:lnTo>
                <a:lnTo>
                  <a:pt x="484" y="823"/>
                </a:lnTo>
                <a:lnTo>
                  <a:pt x="485" y="820"/>
                </a:lnTo>
                <a:lnTo>
                  <a:pt x="487" y="818"/>
                </a:lnTo>
                <a:lnTo>
                  <a:pt x="488" y="815"/>
                </a:lnTo>
                <a:lnTo>
                  <a:pt x="489" y="813"/>
                </a:lnTo>
                <a:lnTo>
                  <a:pt x="490" y="811"/>
                </a:lnTo>
                <a:lnTo>
                  <a:pt x="492" y="809"/>
                </a:lnTo>
                <a:lnTo>
                  <a:pt x="493" y="807"/>
                </a:lnTo>
                <a:lnTo>
                  <a:pt x="494" y="805"/>
                </a:lnTo>
                <a:lnTo>
                  <a:pt x="495" y="803"/>
                </a:lnTo>
                <a:lnTo>
                  <a:pt x="497" y="801"/>
                </a:lnTo>
                <a:lnTo>
                  <a:pt x="498" y="800"/>
                </a:lnTo>
                <a:lnTo>
                  <a:pt x="499" y="798"/>
                </a:lnTo>
                <a:lnTo>
                  <a:pt x="501" y="796"/>
                </a:lnTo>
                <a:lnTo>
                  <a:pt x="502" y="795"/>
                </a:lnTo>
                <a:lnTo>
                  <a:pt x="503" y="793"/>
                </a:lnTo>
                <a:lnTo>
                  <a:pt x="504" y="792"/>
                </a:lnTo>
                <a:lnTo>
                  <a:pt x="506" y="791"/>
                </a:lnTo>
                <a:lnTo>
                  <a:pt x="507" y="789"/>
                </a:lnTo>
                <a:lnTo>
                  <a:pt x="508" y="788"/>
                </a:lnTo>
                <a:lnTo>
                  <a:pt x="509" y="787"/>
                </a:lnTo>
                <a:lnTo>
                  <a:pt x="511" y="786"/>
                </a:lnTo>
                <a:lnTo>
                  <a:pt x="512" y="785"/>
                </a:lnTo>
                <a:lnTo>
                  <a:pt x="513" y="784"/>
                </a:lnTo>
                <a:lnTo>
                  <a:pt x="514" y="783"/>
                </a:lnTo>
                <a:lnTo>
                  <a:pt x="516" y="782"/>
                </a:lnTo>
                <a:lnTo>
                  <a:pt x="517" y="781"/>
                </a:lnTo>
                <a:lnTo>
                  <a:pt x="518" y="781"/>
                </a:lnTo>
                <a:lnTo>
                  <a:pt x="519" y="780"/>
                </a:lnTo>
                <a:lnTo>
                  <a:pt x="521" y="779"/>
                </a:lnTo>
                <a:lnTo>
                  <a:pt x="522" y="778"/>
                </a:lnTo>
                <a:lnTo>
                  <a:pt x="523" y="778"/>
                </a:lnTo>
                <a:lnTo>
                  <a:pt x="524" y="777"/>
                </a:lnTo>
                <a:lnTo>
                  <a:pt x="526" y="777"/>
                </a:lnTo>
                <a:lnTo>
                  <a:pt x="527" y="776"/>
                </a:lnTo>
                <a:lnTo>
                  <a:pt x="528" y="775"/>
                </a:lnTo>
                <a:lnTo>
                  <a:pt x="529" y="775"/>
                </a:lnTo>
                <a:lnTo>
                  <a:pt x="531" y="774"/>
                </a:lnTo>
                <a:lnTo>
                  <a:pt x="532" y="774"/>
                </a:lnTo>
                <a:lnTo>
                  <a:pt x="533" y="774"/>
                </a:lnTo>
                <a:lnTo>
                  <a:pt x="534" y="773"/>
                </a:lnTo>
                <a:lnTo>
                  <a:pt x="536" y="773"/>
                </a:lnTo>
                <a:lnTo>
                  <a:pt x="537" y="772"/>
                </a:lnTo>
                <a:lnTo>
                  <a:pt x="538" y="772"/>
                </a:lnTo>
                <a:lnTo>
                  <a:pt x="539" y="772"/>
                </a:lnTo>
                <a:lnTo>
                  <a:pt x="541" y="771"/>
                </a:lnTo>
                <a:lnTo>
                  <a:pt x="542" y="771"/>
                </a:lnTo>
                <a:lnTo>
                  <a:pt x="543" y="771"/>
                </a:lnTo>
                <a:lnTo>
                  <a:pt x="544" y="770"/>
                </a:lnTo>
                <a:lnTo>
                  <a:pt x="546" y="770"/>
                </a:lnTo>
                <a:lnTo>
                  <a:pt x="547" y="770"/>
                </a:lnTo>
                <a:lnTo>
                  <a:pt x="548" y="770"/>
                </a:lnTo>
                <a:lnTo>
                  <a:pt x="549" y="769"/>
                </a:lnTo>
                <a:lnTo>
                  <a:pt x="551" y="769"/>
                </a:lnTo>
                <a:lnTo>
                  <a:pt x="552" y="769"/>
                </a:lnTo>
                <a:lnTo>
                  <a:pt x="553" y="769"/>
                </a:lnTo>
                <a:lnTo>
                  <a:pt x="554" y="769"/>
                </a:lnTo>
                <a:lnTo>
                  <a:pt x="556" y="769"/>
                </a:lnTo>
                <a:lnTo>
                  <a:pt x="557" y="768"/>
                </a:lnTo>
                <a:lnTo>
                  <a:pt x="558" y="768"/>
                </a:lnTo>
                <a:lnTo>
                  <a:pt x="559" y="768"/>
                </a:lnTo>
                <a:lnTo>
                  <a:pt x="561" y="768"/>
                </a:lnTo>
                <a:lnTo>
                  <a:pt x="562" y="768"/>
                </a:lnTo>
                <a:lnTo>
                  <a:pt x="563" y="768"/>
                </a:lnTo>
                <a:lnTo>
                  <a:pt x="564" y="768"/>
                </a:lnTo>
                <a:lnTo>
                  <a:pt x="566" y="768"/>
                </a:lnTo>
                <a:lnTo>
                  <a:pt x="567" y="767"/>
                </a:lnTo>
                <a:lnTo>
                  <a:pt x="568" y="767"/>
                </a:lnTo>
                <a:lnTo>
                  <a:pt x="569" y="767"/>
                </a:lnTo>
                <a:lnTo>
                  <a:pt x="571" y="767"/>
                </a:lnTo>
                <a:lnTo>
                  <a:pt x="572" y="767"/>
                </a:lnTo>
                <a:lnTo>
                  <a:pt x="573" y="767"/>
                </a:lnTo>
                <a:lnTo>
                  <a:pt x="574" y="767"/>
                </a:lnTo>
                <a:lnTo>
                  <a:pt x="576" y="767"/>
                </a:lnTo>
                <a:lnTo>
                  <a:pt x="577" y="767"/>
                </a:lnTo>
                <a:lnTo>
                  <a:pt x="578" y="767"/>
                </a:lnTo>
                <a:lnTo>
                  <a:pt x="579" y="767"/>
                </a:lnTo>
                <a:lnTo>
                  <a:pt x="581" y="767"/>
                </a:lnTo>
                <a:lnTo>
                  <a:pt x="582" y="767"/>
                </a:lnTo>
                <a:lnTo>
                  <a:pt x="583" y="767"/>
                </a:lnTo>
                <a:lnTo>
                  <a:pt x="584" y="766"/>
                </a:lnTo>
                <a:lnTo>
                  <a:pt x="586" y="766"/>
                </a:lnTo>
                <a:lnTo>
                  <a:pt x="587" y="766"/>
                </a:lnTo>
                <a:lnTo>
                  <a:pt x="588" y="766"/>
                </a:lnTo>
                <a:lnTo>
                  <a:pt x="590" y="766"/>
                </a:lnTo>
                <a:lnTo>
                  <a:pt x="591" y="766"/>
                </a:lnTo>
                <a:lnTo>
                  <a:pt x="592" y="766"/>
                </a:lnTo>
                <a:lnTo>
                  <a:pt x="593" y="766"/>
                </a:lnTo>
                <a:lnTo>
                  <a:pt x="595" y="766"/>
                </a:lnTo>
                <a:lnTo>
                  <a:pt x="596" y="766"/>
                </a:lnTo>
                <a:lnTo>
                  <a:pt x="597" y="766"/>
                </a:lnTo>
                <a:lnTo>
                  <a:pt x="598" y="766"/>
                </a:lnTo>
                <a:lnTo>
                  <a:pt x="600" y="766"/>
                </a:lnTo>
                <a:lnTo>
                  <a:pt x="601" y="766"/>
                </a:lnTo>
                <a:lnTo>
                  <a:pt x="602" y="766"/>
                </a:lnTo>
                <a:lnTo>
                  <a:pt x="603" y="766"/>
                </a:lnTo>
                <a:lnTo>
                  <a:pt x="605" y="766"/>
                </a:lnTo>
                <a:lnTo>
                  <a:pt x="606" y="766"/>
                </a:lnTo>
                <a:lnTo>
                  <a:pt x="607" y="766"/>
                </a:lnTo>
                <a:lnTo>
                  <a:pt x="608" y="766"/>
                </a:lnTo>
                <a:lnTo>
                  <a:pt x="610" y="766"/>
                </a:lnTo>
                <a:lnTo>
                  <a:pt x="611" y="766"/>
                </a:lnTo>
                <a:lnTo>
                  <a:pt x="612" y="766"/>
                </a:lnTo>
                <a:lnTo>
                  <a:pt x="613" y="766"/>
                </a:lnTo>
                <a:lnTo>
                  <a:pt x="615" y="766"/>
                </a:lnTo>
                <a:lnTo>
                  <a:pt x="616" y="766"/>
                </a:lnTo>
                <a:lnTo>
                  <a:pt x="617" y="766"/>
                </a:lnTo>
                <a:lnTo>
                  <a:pt x="618" y="766"/>
                </a:lnTo>
                <a:lnTo>
                  <a:pt x="620" y="766"/>
                </a:lnTo>
                <a:lnTo>
                  <a:pt x="621" y="766"/>
                </a:lnTo>
                <a:lnTo>
                  <a:pt x="622" y="766"/>
                </a:lnTo>
                <a:lnTo>
                  <a:pt x="623" y="766"/>
                </a:lnTo>
                <a:lnTo>
                  <a:pt x="625" y="766"/>
                </a:lnTo>
                <a:lnTo>
                  <a:pt x="626" y="766"/>
                </a:lnTo>
                <a:lnTo>
                  <a:pt x="627" y="766"/>
                </a:lnTo>
                <a:lnTo>
                  <a:pt x="628" y="766"/>
                </a:lnTo>
                <a:lnTo>
                  <a:pt x="630" y="766"/>
                </a:lnTo>
                <a:lnTo>
                  <a:pt x="631" y="766"/>
                </a:lnTo>
                <a:lnTo>
                  <a:pt x="632" y="766"/>
                </a:lnTo>
                <a:lnTo>
                  <a:pt x="633" y="766"/>
                </a:lnTo>
                <a:lnTo>
                  <a:pt x="635" y="766"/>
                </a:lnTo>
                <a:lnTo>
                  <a:pt x="636" y="766"/>
                </a:lnTo>
                <a:lnTo>
                  <a:pt x="637" y="766"/>
                </a:lnTo>
                <a:lnTo>
                  <a:pt x="638" y="766"/>
                </a:lnTo>
                <a:lnTo>
                  <a:pt x="640" y="766"/>
                </a:lnTo>
                <a:lnTo>
                  <a:pt x="641" y="766"/>
                </a:lnTo>
                <a:lnTo>
                  <a:pt x="642" y="766"/>
                </a:lnTo>
                <a:lnTo>
                  <a:pt x="643" y="766"/>
                </a:lnTo>
                <a:lnTo>
                  <a:pt x="645" y="766"/>
                </a:lnTo>
                <a:lnTo>
                  <a:pt x="646" y="766"/>
                </a:lnTo>
                <a:lnTo>
                  <a:pt x="647" y="766"/>
                </a:lnTo>
                <a:lnTo>
                  <a:pt x="648" y="766"/>
                </a:lnTo>
                <a:lnTo>
                  <a:pt x="650" y="766"/>
                </a:lnTo>
                <a:lnTo>
                  <a:pt x="651" y="765"/>
                </a:lnTo>
                <a:lnTo>
                  <a:pt x="652" y="765"/>
                </a:lnTo>
                <a:lnTo>
                  <a:pt x="653" y="765"/>
                </a:lnTo>
                <a:lnTo>
                  <a:pt x="655" y="765"/>
                </a:lnTo>
                <a:lnTo>
                  <a:pt x="656" y="765"/>
                </a:lnTo>
                <a:lnTo>
                  <a:pt x="657" y="765"/>
                </a:lnTo>
                <a:lnTo>
                  <a:pt x="658" y="765"/>
                </a:lnTo>
                <a:lnTo>
                  <a:pt x="660" y="765"/>
                </a:lnTo>
                <a:lnTo>
                  <a:pt x="661" y="765"/>
                </a:lnTo>
                <a:lnTo>
                  <a:pt x="662" y="765"/>
                </a:lnTo>
                <a:lnTo>
                  <a:pt x="663" y="765"/>
                </a:lnTo>
                <a:lnTo>
                  <a:pt x="665" y="765"/>
                </a:lnTo>
                <a:lnTo>
                  <a:pt x="666" y="765"/>
                </a:lnTo>
                <a:lnTo>
                  <a:pt x="667" y="765"/>
                </a:lnTo>
                <a:lnTo>
                  <a:pt x="668" y="765"/>
                </a:lnTo>
                <a:lnTo>
                  <a:pt x="670" y="765"/>
                </a:lnTo>
                <a:lnTo>
                  <a:pt x="671" y="765"/>
                </a:lnTo>
                <a:lnTo>
                  <a:pt x="672" y="765"/>
                </a:lnTo>
                <a:lnTo>
                  <a:pt x="673" y="765"/>
                </a:lnTo>
                <a:lnTo>
                  <a:pt x="675" y="765"/>
                </a:lnTo>
                <a:lnTo>
                  <a:pt x="676" y="765"/>
                </a:lnTo>
                <a:lnTo>
                  <a:pt x="677" y="765"/>
                </a:lnTo>
                <a:lnTo>
                  <a:pt x="679" y="765"/>
                </a:lnTo>
                <a:lnTo>
                  <a:pt x="680" y="765"/>
                </a:lnTo>
                <a:lnTo>
                  <a:pt x="681" y="765"/>
                </a:lnTo>
                <a:lnTo>
                  <a:pt x="682" y="765"/>
                </a:lnTo>
                <a:lnTo>
                  <a:pt x="684" y="765"/>
                </a:lnTo>
                <a:lnTo>
                  <a:pt x="685" y="765"/>
                </a:lnTo>
                <a:lnTo>
                  <a:pt x="686" y="765"/>
                </a:lnTo>
                <a:lnTo>
                  <a:pt x="687" y="765"/>
                </a:lnTo>
                <a:lnTo>
                  <a:pt x="689" y="765"/>
                </a:lnTo>
                <a:lnTo>
                  <a:pt x="690" y="765"/>
                </a:lnTo>
                <a:lnTo>
                  <a:pt x="691" y="765"/>
                </a:lnTo>
                <a:lnTo>
                  <a:pt x="692" y="765"/>
                </a:lnTo>
                <a:lnTo>
                  <a:pt x="694" y="765"/>
                </a:lnTo>
                <a:lnTo>
                  <a:pt x="695" y="765"/>
                </a:lnTo>
                <a:lnTo>
                  <a:pt x="696" y="765"/>
                </a:lnTo>
                <a:lnTo>
                  <a:pt x="697" y="765"/>
                </a:lnTo>
                <a:lnTo>
                  <a:pt x="699" y="765"/>
                </a:lnTo>
                <a:lnTo>
                  <a:pt x="700" y="765"/>
                </a:lnTo>
                <a:lnTo>
                  <a:pt x="701" y="765"/>
                </a:lnTo>
                <a:lnTo>
                  <a:pt x="702" y="765"/>
                </a:lnTo>
                <a:lnTo>
                  <a:pt x="704" y="765"/>
                </a:lnTo>
                <a:lnTo>
                  <a:pt x="705" y="765"/>
                </a:lnTo>
                <a:lnTo>
                  <a:pt x="706" y="765"/>
                </a:lnTo>
                <a:lnTo>
                  <a:pt x="707" y="765"/>
                </a:lnTo>
                <a:lnTo>
                  <a:pt x="709" y="765"/>
                </a:lnTo>
                <a:lnTo>
                  <a:pt x="710" y="765"/>
                </a:lnTo>
                <a:lnTo>
                  <a:pt x="711" y="765"/>
                </a:lnTo>
                <a:lnTo>
                  <a:pt x="712" y="765"/>
                </a:lnTo>
                <a:lnTo>
                  <a:pt x="714" y="765"/>
                </a:lnTo>
                <a:lnTo>
                  <a:pt x="715" y="765"/>
                </a:lnTo>
                <a:lnTo>
                  <a:pt x="716" y="765"/>
                </a:lnTo>
                <a:lnTo>
                  <a:pt x="717" y="765"/>
                </a:lnTo>
                <a:lnTo>
                  <a:pt x="719" y="765"/>
                </a:lnTo>
                <a:lnTo>
                  <a:pt x="720" y="765"/>
                </a:lnTo>
                <a:lnTo>
                  <a:pt x="721" y="765"/>
                </a:lnTo>
                <a:lnTo>
                  <a:pt x="722" y="765"/>
                </a:lnTo>
                <a:lnTo>
                  <a:pt x="724" y="765"/>
                </a:lnTo>
                <a:lnTo>
                  <a:pt x="725" y="765"/>
                </a:lnTo>
                <a:lnTo>
                  <a:pt x="726" y="765"/>
                </a:lnTo>
                <a:lnTo>
                  <a:pt x="727" y="765"/>
                </a:lnTo>
                <a:lnTo>
                  <a:pt x="729" y="765"/>
                </a:lnTo>
                <a:lnTo>
                  <a:pt x="730" y="765"/>
                </a:lnTo>
                <a:lnTo>
                  <a:pt x="731" y="765"/>
                </a:lnTo>
                <a:lnTo>
                  <a:pt x="732" y="765"/>
                </a:lnTo>
                <a:lnTo>
                  <a:pt x="734" y="765"/>
                </a:lnTo>
                <a:lnTo>
                  <a:pt x="735" y="765"/>
                </a:lnTo>
                <a:lnTo>
                  <a:pt x="736" y="764"/>
                </a:lnTo>
                <a:lnTo>
                  <a:pt x="737" y="765"/>
                </a:lnTo>
                <a:lnTo>
                  <a:pt x="739" y="765"/>
                </a:lnTo>
                <a:lnTo>
                  <a:pt x="740" y="765"/>
                </a:lnTo>
                <a:lnTo>
                  <a:pt x="741" y="764"/>
                </a:lnTo>
                <a:lnTo>
                  <a:pt x="742" y="765"/>
                </a:lnTo>
                <a:lnTo>
                  <a:pt x="744" y="764"/>
                </a:lnTo>
                <a:lnTo>
                  <a:pt x="745" y="764"/>
                </a:lnTo>
                <a:lnTo>
                  <a:pt x="746" y="764"/>
                </a:lnTo>
                <a:lnTo>
                  <a:pt x="747" y="764"/>
                </a:lnTo>
                <a:lnTo>
                  <a:pt x="749" y="764"/>
                </a:lnTo>
                <a:lnTo>
                  <a:pt x="750" y="764"/>
                </a:lnTo>
                <a:lnTo>
                  <a:pt x="751" y="764"/>
                </a:lnTo>
                <a:lnTo>
                  <a:pt x="752" y="764"/>
                </a:lnTo>
                <a:lnTo>
                  <a:pt x="754" y="764"/>
                </a:lnTo>
                <a:lnTo>
                  <a:pt x="755" y="764"/>
                </a:lnTo>
                <a:lnTo>
                  <a:pt x="756" y="764"/>
                </a:lnTo>
                <a:lnTo>
                  <a:pt x="757" y="764"/>
                </a:lnTo>
                <a:lnTo>
                  <a:pt x="759" y="764"/>
                </a:lnTo>
                <a:lnTo>
                  <a:pt x="760" y="764"/>
                </a:lnTo>
                <a:lnTo>
                  <a:pt x="761" y="764"/>
                </a:lnTo>
                <a:lnTo>
                  <a:pt x="762" y="764"/>
                </a:lnTo>
                <a:lnTo>
                  <a:pt x="764" y="764"/>
                </a:lnTo>
                <a:lnTo>
                  <a:pt x="765" y="764"/>
                </a:lnTo>
                <a:lnTo>
                  <a:pt x="766" y="764"/>
                </a:lnTo>
                <a:lnTo>
                  <a:pt x="767" y="764"/>
                </a:lnTo>
                <a:lnTo>
                  <a:pt x="769" y="764"/>
                </a:lnTo>
                <a:lnTo>
                  <a:pt x="770" y="764"/>
                </a:lnTo>
                <a:lnTo>
                  <a:pt x="771" y="764"/>
                </a:lnTo>
                <a:lnTo>
                  <a:pt x="773" y="764"/>
                </a:lnTo>
                <a:lnTo>
                  <a:pt x="774" y="764"/>
                </a:lnTo>
                <a:lnTo>
                  <a:pt x="775" y="764"/>
                </a:lnTo>
                <a:lnTo>
                  <a:pt x="776" y="764"/>
                </a:lnTo>
                <a:lnTo>
                  <a:pt x="778" y="764"/>
                </a:lnTo>
                <a:lnTo>
                  <a:pt x="779" y="764"/>
                </a:lnTo>
                <a:lnTo>
                  <a:pt x="780" y="764"/>
                </a:lnTo>
                <a:lnTo>
                  <a:pt x="781" y="764"/>
                </a:lnTo>
                <a:lnTo>
                  <a:pt x="783" y="764"/>
                </a:lnTo>
                <a:lnTo>
                  <a:pt x="784" y="764"/>
                </a:lnTo>
                <a:lnTo>
                  <a:pt x="785" y="764"/>
                </a:lnTo>
                <a:lnTo>
                  <a:pt x="786" y="764"/>
                </a:lnTo>
                <a:lnTo>
                  <a:pt x="788" y="764"/>
                </a:lnTo>
                <a:lnTo>
                  <a:pt x="789" y="764"/>
                </a:lnTo>
                <a:lnTo>
                  <a:pt x="790" y="764"/>
                </a:lnTo>
                <a:lnTo>
                  <a:pt x="791" y="764"/>
                </a:lnTo>
                <a:lnTo>
                  <a:pt x="793" y="764"/>
                </a:lnTo>
                <a:lnTo>
                  <a:pt x="794" y="764"/>
                </a:lnTo>
                <a:lnTo>
                  <a:pt x="795" y="764"/>
                </a:lnTo>
                <a:lnTo>
                  <a:pt x="796" y="764"/>
                </a:lnTo>
                <a:lnTo>
                  <a:pt x="798" y="764"/>
                </a:lnTo>
                <a:lnTo>
                  <a:pt x="799" y="764"/>
                </a:lnTo>
                <a:lnTo>
                  <a:pt x="800" y="764"/>
                </a:lnTo>
                <a:lnTo>
                  <a:pt x="801" y="764"/>
                </a:lnTo>
                <a:lnTo>
                  <a:pt x="803" y="764"/>
                </a:lnTo>
                <a:lnTo>
                  <a:pt x="804" y="764"/>
                </a:lnTo>
                <a:lnTo>
                  <a:pt x="805" y="764"/>
                </a:lnTo>
                <a:lnTo>
                  <a:pt x="806" y="764"/>
                </a:lnTo>
                <a:lnTo>
                  <a:pt x="808" y="764"/>
                </a:lnTo>
                <a:lnTo>
                  <a:pt x="809" y="764"/>
                </a:lnTo>
                <a:lnTo>
                  <a:pt x="810" y="764"/>
                </a:lnTo>
                <a:lnTo>
                  <a:pt x="811" y="764"/>
                </a:lnTo>
                <a:lnTo>
                  <a:pt x="813" y="764"/>
                </a:lnTo>
                <a:lnTo>
                  <a:pt x="814" y="764"/>
                </a:lnTo>
                <a:lnTo>
                  <a:pt x="815" y="764"/>
                </a:lnTo>
                <a:lnTo>
                  <a:pt x="816" y="764"/>
                </a:lnTo>
                <a:lnTo>
                  <a:pt x="818" y="764"/>
                </a:lnTo>
                <a:lnTo>
                  <a:pt x="819" y="764"/>
                </a:lnTo>
                <a:lnTo>
                  <a:pt x="820" y="764"/>
                </a:lnTo>
                <a:lnTo>
                  <a:pt x="821" y="764"/>
                </a:lnTo>
                <a:lnTo>
                  <a:pt x="823" y="764"/>
                </a:lnTo>
                <a:lnTo>
                  <a:pt x="824" y="764"/>
                </a:lnTo>
                <a:lnTo>
                  <a:pt x="825" y="764"/>
                </a:lnTo>
                <a:lnTo>
                  <a:pt x="826" y="764"/>
                </a:lnTo>
                <a:lnTo>
                  <a:pt x="828" y="764"/>
                </a:lnTo>
                <a:lnTo>
                  <a:pt x="829" y="764"/>
                </a:lnTo>
                <a:lnTo>
                  <a:pt x="830" y="764"/>
                </a:lnTo>
                <a:lnTo>
                  <a:pt x="831" y="764"/>
                </a:lnTo>
                <a:lnTo>
                  <a:pt x="833" y="764"/>
                </a:lnTo>
                <a:lnTo>
                  <a:pt x="834" y="764"/>
                </a:lnTo>
                <a:lnTo>
                  <a:pt x="835" y="764"/>
                </a:lnTo>
                <a:lnTo>
                  <a:pt x="836" y="764"/>
                </a:lnTo>
                <a:lnTo>
                  <a:pt x="838" y="764"/>
                </a:lnTo>
                <a:lnTo>
                  <a:pt x="839" y="764"/>
                </a:lnTo>
                <a:lnTo>
                  <a:pt x="840" y="764"/>
                </a:lnTo>
                <a:lnTo>
                  <a:pt x="841" y="764"/>
                </a:lnTo>
                <a:lnTo>
                  <a:pt x="843" y="764"/>
                </a:lnTo>
                <a:lnTo>
                  <a:pt x="844" y="764"/>
                </a:lnTo>
                <a:lnTo>
                  <a:pt x="845" y="764"/>
                </a:lnTo>
                <a:lnTo>
                  <a:pt x="846" y="764"/>
                </a:lnTo>
                <a:lnTo>
                  <a:pt x="848" y="764"/>
                </a:lnTo>
                <a:lnTo>
                  <a:pt x="849" y="764"/>
                </a:lnTo>
                <a:lnTo>
                  <a:pt x="850" y="764"/>
                </a:lnTo>
                <a:lnTo>
                  <a:pt x="851" y="764"/>
                </a:lnTo>
                <a:lnTo>
                  <a:pt x="853" y="764"/>
                </a:lnTo>
                <a:lnTo>
                  <a:pt x="854" y="764"/>
                </a:lnTo>
                <a:lnTo>
                  <a:pt x="855" y="764"/>
                </a:lnTo>
                <a:lnTo>
                  <a:pt x="856" y="764"/>
                </a:lnTo>
                <a:lnTo>
                  <a:pt x="858" y="764"/>
                </a:lnTo>
                <a:lnTo>
                  <a:pt x="859" y="764"/>
                </a:lnTo>
                <a:lnTo>
                  <a:pt x="860" y="764"/>
                </a:lnTo>
                <a:lnTo>
                  <a:pt x="862" y="764"/>
                </a:lnTo>
                <a:lnTo>
                  <a:pt x="863" y="764"/>
                </a:lnTo>
                <a:lnTo>
                  <a:pt x="864" y="764"/>
                </a:lnTo>
                <a:lnTo>
                  <a:pt x="865" y="764"/>
                </a:lnTo>
                <a:lnTo>
                  <a:pt x="867" y="764"/>
                </a:lnTo>
                <a:lnTo>
                  <a:pt x="868" y="764"/>
                </a:lnTo>
                <a:lnTo>
                  <a:pt x="869" y="764"/>
                </a:lnTo>
                <a:lnTo>
                  <a:pt x="870" y="764"/>
                </a:lnTo>
                <a:lnTo>
                  <a:pt x="872" y="764"/>
                </a:lnTo>
                <a:lnTo>
                  <a:pt x="873" y="764"/>
                </a:lnTo>
                <a:lnTo>
                  <a:pt x="874" y="764"/>
                </a:lnTo>
                <a:lnTo>
                  <a:pt x="875" y="764"/>
                </a:lnTo>
                <a:lnTo>
                  <a:pt x="877" y="764"/>
                </a:lnTo>
                <a:lnTo>
                  <a:pt x="878" y="764"/>
                </a:lnTo>
                <a:lnTo>
                  <a:pt x="879" y="764"/>
                </a:lnTo>
                <a:lnTo>
                  <a:pt x="880" y="764"/>
                </a:lnTo>
                <a:lnTo>
                  <a:pt x="882" y="764"/>
                </a:lnTo>
                <a:lnTo>
                  <a:pt x="883" y="764"/>
                </a:lnTo>
                <a:lnTo>
                  <a:pt x="884" y="764"/>
                </a:lnTo>
                <a:lnTo>
                  <a:pt x="885" y="764"/>
                </a:lnTo>
                <a:lnTo>
                  <a:pt x="887" y="764"/>
                </a:lnTo>
                <a:lnTo>
                  <a:pt x="888" y="764"/>
                </a:lnTo>
                <a:lnTo>
                  <a:pt x="889" y="764"/>
                </a:lnTo>
                <a:lnTo>
                  <a:pt x="890" y="764"/>
                </a:lnTo>
                <a:lnTo>
                  <a:pt x="892" y="764"/>
                </a:lnTo>
                <a:lnTo>
                  <a:pt x="893" y="764"/>
                </a:lnTo>
                <a:lnTo>
                  <a:pt x="894" y="764"/>
                </a:lnTo>
                <a:lnTo>
                  <a:pt x="895" y="764"/>
                </a:lnTo>
                <a:lnTo>
                  <a:pt x="897" y="764"/>
                </a:lnTo>
                <a:lnTo>
                  <a:pt x="898" y="764"/>
                </a:lnTo>
                <a:lnTo>
                  <a:pt x="899" y="764"/>
                </a:lnTo>
                <a:lnTo>
                  <a:pt x="900" y="764"/>
                </a:lnTo>
                <a:lnTo>
                  <a:pt x="902" y="764"/>
                </a:lnTo>
                <a:lnTo>
                  <a:pt x="903" y="764"/>
                </a:lnTo>
                <a:lnTo>
                  <a:pt x="904" y="764"/>
                </a:lnTo>
                <a:lnTo>
                  <a:pt x="905" y="764"/>
                </a:lnTo>
                <a:lnTo>
                  <a:pt x="907" y="764"/>
                </a:lnTo>
                <a:lnTo>
                  <a:pt x="908" y="764"/>
                </a:lnTo>
                <a:lnTo>
                  <a:pt x="909" y="764"/>
                </a:lnTo>
                <a:lnTo>
                  <a:pt x="910" y="764"/>
                </a:lnTo>
                <a:lnTo>
                  <a:pt x="912" y="764"/>
                </a:lnTo>
                <a:lnTo>
                  <a:pt x="913" y="764"/>
                </a:lnTo>
                <a:lnTo>
                  <a:pt x="914" y="764"/>
                </a:lnTo>
                <a:lnTo>
                  <a:pt x="915" y="764"/>
                </a:lnTo>
                <a:lnTo>
                  <a:pt x="917" y="764"/>
                </a:lnTo>
                <a:lnTo>
                  <a:pt x="918" y="764"/>
                </a:lnTo>
                <a:lnTo>
                  <a:pt x="919" y="764"/>
                </a:lnTo>
                <a:lnTo>
                  <a:pt x="920" y="764"/>
                </a:lnTo>
                <a:lnTo>
                  <a:pt x="922" y="764"/>
                </a:lnTo>
                <a:lnTo>
                  <a:pt x="923" y="764"/>
                </a:lnTo>
                <a:lnTo>
                  <a:pt x="924" y="764"/>
                </a:lnTo>
                <a:lnTo>
                  <a:pt x="925" y="764"/>
                </a:lnTo>
                <a:lnTo>
                  <a:pt x="927" y="764"/>
                </a:lnTo>
                <a:lnTo>
                  <a:pt x="928" y="764"/>
                </a:lnTo>
                <a:lnTo>
                  <a:pt x="929" y="764"/>
                </a:lnTo>
                <a:lnTo>
                  <a:pt x="930" y="764"/>
                </a:lnTo>
                <a:lnTo>
                  <a:pt x="932" y="764"/>
                </a:lnTo>
                <a:lnTo>
                  <a:pt x="933" y="764"/>
                </a:lnTo>
                <a:lnTo>
                  <a:pt x="934" y="764"/>
                </a:lnTo>
                <a:lnTo>
                  <a:pt x="935" y="764"/>
                </a:lnTo>
                <a:lnTo>
                  <a:pt x="937" y="764"/>
                </a:lnTo>
                <a:lnTo>
                  <a:pt x="938" y="764"/>
                </a:lnTo>
                <a:lnTo>
                  <a:pt x="939" y="764"/>
                </a:lnTo>
                <a:lnTo>
                  <a:pt x="940" y="764"/>
                </a:lnTo>
                <a:lnTo>
                  <a:pt x="942" y="764"/>
                </a:lnTo>
                <a:lnTo>
                  <a:pt x="943" y="764"/>
                </a:lnTo>
                <a:lnTo>
                  <a:pt x="944" y="764"/>
                </a:lnTo>
                <a:lnTo>
                  <a:pt x="945" y="764"/>
                </a:lnTo>
                <a:lnTo>
                  <a:pt x="947" y="764"/>
                </a:lnTo>
                <a:lnTo>
                  <a:pt x="948" y="764"/>
                </a:lnTo>
                <a:lnTo>
                  <a:pt x="949" y="764"/>
                </a:lnTo>
                <a:lnTo>
                  <a:pt x="951" y="764"/>
                </a:lnTo>
                <a:lnTo>
                  <a:pt x="952" y="764"/>
                </a:lnTo>
                <a:lnTo>
                  <a:pt x="953" y="764"/>
                </a:lnTo>
                <a:lnTo>
                  <a:pt x="954" y="764"/>
                </a:lnTo>
                <a:lnTo>
                  <a:pt x="956" y="764"/>
                </a:lnTo>
                <a:lnTo>
                  <a:pt x="957" y="764"/>
                </a:lnTo>
                <a:lnTo>
                  <a:pt x="958" y="764"/>
                </a:lnTo>
                <a:lnTo>
                  <a:pt x="959" y="764"/>
                </a:lnTo>
                <a:lnTo>
                  <a:pt x="961" y="764"/>
                </a:lnTo>
                <a:lnTo>
                  <a:pt x="962" y="764"/>
                </a:lnTo>
                <a:lnTo>
                  <a:pt x="963" y="764"/>
                </a:lnTo>
                <a:lnTo>
                  <a:pt x="964" y="764"/>
                </a:lnTo>
                <a:lnTo>
                  <a:pt x="966" y="764"/>
                </a:lnTo>
                <a:lnTo>
                  <a:pt x="967" y="764"/>
                </a:lnTo>
                <a:lnTo>
                  <a:pt x="968" y="764"/>
                </a:lnTo>
                <a:lnTo>
                  <a:pt x="969" y="763"/>
                </a:lnTo>
                <a:lnTo>
                  <a:pt x="971" y="764"/>
                </a:lnTo>
                <a:lnTo>
                  <a:pt x="972" y="763"/>
                </a:lnTo>
                <a:lnTo>
                  <a:pt x="973" y="764"/>
                </a:lnTo>
                <a:lnTo>
                  <a:pt x="974" y="764"/>
                </a:lnTo>
                <a:lnTo>
                  <a:pt x="976" y="763"/>
                </a:lnTo>
                <a:lnTo>
                  <a:pt x="977" y="763"/>
                </a:lnTo>
                <a:lnTo>
                  <a:pt x="978" y="764"/>
                </a:lnTo>
                <a:lnTo>
                  <a:pt x="979" y="763"/>
                </a:lnTo>
                <a:lnTo>
                  <a:pt x="981" y="763"/>
                </a:lnTo>
                <a:lnTo>
                  <a:pt x="982" y="764"/>
                </a:lnTo>
                <a:lnTo>
                  <a:pt x="983" y="764"/>
                </a:lnTo>
                <a:lnTo>
                  <a:pt x="984" y="763"/>
                </a:lnTo>
                <a:lnTo>
                  <a:pt x="986" y="764"/>
                </a:lnTo>
                <a:lnTo>
                  <a:pt x="987" y="763"/>
                </a:lnTo>
                <a:lnTo>
                  <a:pt x="988" y="763"/>
                </a:lnTo>
                <a:lnTo>
                  <a:pt x="989" y="763"/>
                </a:lnTo>
                <a:lnTo>
                  <a:pt x="991" y="763"/>
                </a:lnTo>
                <a:lnTo>
                  <a:pt x="992" y="763"/>
                </a:lnTo>
                <a:lnTo>
                  <a:pt x="993" y="763"/>
                </a:lnTo>
                <a:lnTo>
                  <a:pt x="994" y="763"/>
                </a:lnTo>
                <a:lnTo>
                  <a:pt x="996" y="763"/>
                </a:lnTo>
                <a:lnTo>
                  <a:pt x="997" y="763"/>
                </a:lnTo>
                <a:lnTo>
                  <a:pt x="998" y="763"/>
                </a:lnTo>
                <a:lnTo>
                  <a:pt x="999" y="763"/>
                </a:lnTo>
                <a:lnTo>
                  <a:pt x="1001" y="763"/>
                </a:lnTo>
                <a:lnTo>
                  <a:pt x="1002" y="763"/>
                </a:lnTo>
                <a:lnTo>
                  <a:pt x="1003" y="763"/>
                </a:lnTo>
                <a:lnTo>
                  <a:pt x="1004" y="763"/>
                </a:lnTo>
                <a:lnTo>
                  <a:pt x="1006" y="763"/>
                </a:lnTo>
                <a:lnTo>
                  <a:pt x="1007" y="764"/>
                </a:lnTo>
                <a:lnTo>
                  <a:pt x="1008" y="763"/>
                </a:lnTo>
                <a:lnTo>
                  <a:pt x="1009" y="763"/>
                </a:lnTo>
                <a:lnTo>
                  <a:pt x="1011" y="763"/>
                </a:lnTo>
                <a:lnTo>
                  <a:pt x="1012" y="763"/>
                </a:lnTo>
                <a:lnTo>
                  <a:pt x="1013" y="763"/>
                </a:lnTo>
                <a:lnTo>
                  <a:pt x="1014" y="763"/>
                </a:lnTo>
                <a:lnTo>
                  <a:pt x="1016" y="763"/>
                </a:lnTo>
                <a:lnTo>
                  <a:pt x="1017" y="763"/>
                </a:lnTo>
                <a:lnTo>
                  <a:pt x="1018" y="763"/>
                </a:lnTo>
                <a:lnTo>
                  <a:pt x="1019" y="763"/>
                </a:lnTo>
                <a:lnTo>
                  <a:pt x="1021" y="763"/>
                </a:lnTo>
                <a:lnTo>
                  <a:pt x="1022" y="763"/>
                </a:lnTo>
                <a:lnTo>
                  <a:pt x="1023" y="763"/>
                </a:lnTo>
                <a:lnTo>
                  <a:pt x="1024" y="763"/>
                </a:lnTo>
                <a:lnTo>
                  <a:pt x="1026" y="763"/>
                </a:lnTo>
                <a:lnTo>
                  <a:pt x="1027" y="763"/>
                </a:lnTo>
                <a:lnTo>
                  <a:pt x="1028" y="763"/>
                </a:lnTo>
                <a:lnTo>
                  <a:pt x="1029" y="763"/>
                </a:lnTo>
                <a:lnTo>
                  <a:pt x="1031" y="763"/>
                </a:lnTo>
                <a:lnTo>
                  <a:pt x="1032" y="763"/>
                </a:lnTo>
                <a:lnTo>
                  <a:pt x="1033" y="763"/>
                </a:lnTo>
                <a:lnTo>
                  <a:pt x="1034" y="763"/>
                </a:lnTo>
                <a:lnTo>
                  <a:pt x="1036" y="763"/>
                </a:lnTo>
                <a:lnTo>
                  <a:pt x="1037" y="763"/>
                </a:lnTo>
                <a:lnTo>
                  <a:pt x="1038" y="763"/>
                </a:lnTo>
                <a:lnTo>
                  <a:pt x="1040" y="763"/>
                </a:lnTo>
                <a:lnTo>
                  <a:pt x="1041" y="763"/>
                </a:lnTo>
                <a:lnTo>
                  <a:pt x="1042" y="763"/>
                </a:lnTo>
                <a:lnTo>
                  <a:pt x="1043" y="763"/>
                </a:lnTo>
                <a:lnTo>
                  <a:pt x="1045" y="763"/>
                </a:lnTo>
                <a:lnTo>
                  <a:pt x="1046" y="763"/>
                </a:lnTo>
                <a:lnTo>
                  <a:pt x="1047" y="763"/>
                </a:lnTo>
                <a:lnTo>
                  <a:pt x="1048" y="763"/>
                </a:lnTo>
                <a:lnTo>
                  <a:pt x="1050" y="763"/>
                </a:lnTo>
                <a:lnTo>
                  <a:pt x="1051" y="763"/>
                </a:lnTo>
                <a:lnTo>
                  <a:pt x="1052" y="763"/>
                </a:lnTo>
                <a:lnTo>
                  <a:pt x="1053" y="763"/>
                </a:lnTo>
                <a:lnTo>
                  <a:pt x="1055" y="763"/>
                </a:lnTo>
                <a:lnTo>
                  <a:pt x="1056" y="763"/>
                </a:lnTo>
                <a:lnTo>
                  <a:pt x="1057" y="763"/>
                </a:lnTo>
                <a:lnTo>
                  <a:pt x="1058" y="763"/>
                </a:lnTo>
                <a:lnTo>
                  <a:pt x="1060" y="763"/>
                </a:lnTo>
                <a:lnTo>
                  <a:pt x="1061" y="763"/>
                </a:lnTo>
                <a:lnTo>
                  <a:pt x="1062" y="763"/>
                </a:lnTo>
                <a:lnTo>
                  <a:pt x="1063" y="763"/>
                </a:lnTo>
                <a:lnTo>
                  <a:pt x="1065" y="763"/>
                </a:lnTo>
                <a:lnTo>
                  <a:pt x="1066" y="763"/>
                </a:lnTo>
                <a:lnTo>
                  <a:pt x="1067" y="763"/>
                </a:lnTo>
                <a:lnTo>
                  <a:pt x="1068" y="763"/>
                </a:lnTo>
                <a:lnTo>
                  <a:pt x="1070" y="763"/>
                </a:lnTo>
                <a:lnTo>
                  <a:pt x="1071" y="763"/>
                </a:lnTo>
                <a:lnTo>
                  <a:pt x="1072" y="763"/>
                </a:lnTo>
                <a:lnTo>
                  <a:pt x="1073" y="763"/>
                </a:lnTo>
                <a:lnTo>
                  <a:pt x="1075" y="763"/>
                </a:lnTo>
                <a:lnTo>
                  <a:pt x="1076" y="763"/>
                </a:lnTo>
                <a:lnTo>
                  <a:pt x="1077" y="763"/>
                </a:lnTo>
                <a:lnTo>
                  <a:pt x="1078" y="763"/>
                </a:lnTo>
                <a:lnTo>
                  <a:pt x="1080" y="763"/>
                </a:lnTo>
                <a:lnTo>
                  <a:pt x="1081" y="763"/>
                </a:lnTo>
                <a:lnTo>
                  <a:pt x="1082" y="763"/>
                </a:lnTo>
                <a:lnTo>
                  <a:pt x="1083" y="763"/>
                </a:lnTo>
                <a:lnTo>
                  <a:pt x="1085" y="763"/>
                </a:lnTo>
                <a:lnTo>
                  <a:pt x="1086" y="763"/>
                </a:lnTo>
                <a:lnTo>
                  <a:pt x="1087" y="763"/>
                </a:lnTo>
                <a:lnTo>
                  <a:pt x="1088" y="763"/>
                </a:lnTo>
                <a:lnTo>
                  <a:pt x="1090" y="763"/>
                </a:lnTo>
                <a:lnTo>
                  <a:pt x="1091" y="763"/>
                </a:lnTo>
                <a:lnTo>
                  <a:pt x="1092" y="763"/>
                </a:lnTo>
                <a:lnTo>
                  <a:pt x="1093" y="763"/>
                </a:lnTo>
                <a:lnTo>
                  <a:pt x="1095" y="763"/>
                </a:lnTo>
                <a:lnTo>
                  <a:pt x="1096" y="763"/>
                </a:lnTo>
                <a:lnTo>
                  <a:pt x="1097" y="763"/>
                </a:lnTo>
                <a:lnTo>
                  <a:pt x="1098" y="763"/>
                </a:lnTo>
                <a:lnTo>
                  <a:pt x="1100" y="763"/>
                </a:lnTo>
                <a:lnTo>
                  <a:pt x="1101" y="763"/>
                </a:lnTo>
                <a:lnTo>
                  <a:pt x="1102" y="763"/>
                </a:lnTo>
                <a:lnTo>
                  <a:pt x="1103" y="763"/>
                </a:lnTo>
                <a:lnTo>
                  <a:pt x="1105" y="763"/>
                </a:lnTo>
                <a:lnTo>
                  <a:pt x="1106" y="763"/>
                </a:lnTo>
                <a:lnTo>
                  <a:pt x="1107" y="763"/>
                </a:lnTo>
                <a:lnTo>
                  <a:pt x="1108" y="763"/>
                </a:lnTo>
                <a:lnTo>
                  <a:pt x="1110" y="763"/>
                </a:lnTo>
                <a:lnTo>
                  <a:pt x="1111" y="763"/>
                </a:lnTo>
                <a:lnTo>
                  <a:pt x="1112" y="763"/>
                </a:lnTo>
                <a:lnTo>
                  <a:pt x="1113" y="763"/>
                </a:lnTo>
                <a:lnTo>
                  <a:pt x="1115" y="763"/>
                </a:lnTo>
                <a:lnTo>
                  <a:pt x="1116" y="763"/>
                </a:lnTo>
                <a:lnTo>
                  <a:pt x="1117" y="763"/>
                </a:lnTo>
                <a:lnTo>
                  <a:pt x="1118" y="763"/>
                </a:lnTo>
                <a:lnTo>
                  <a:pt x="1120" y="763"/>
                </a:lnTo>
                <a:lnTo>
                  <a:pt x="1121" y="763"/>
                </a:lnTo>
                <a:lnTo>
                  <a:pt x="1122" y="763"/>
                </a:lnTo>
                <a:lnTo>
                  <a:pt x="1123" y="763"/>
                </a:lnTo>
                <a:lnTo>
                  <a:pt x="1125" y="763"/>
                </a:lnTo>
                <a:lnTo>
                  <a:pt x="1126" y="763"/>
                </a:lnTo>
                <a:lnTo>
                  <a:pt x="1127" y="763"/>
                </a:lnTo>
                <a:lnTo>
                  <a:pt x="1129" y="763"/>
                </a:lnTo>
                <a:lnTo>
                  <a:pt x="1130" y="763"/>
                </a:lnTo>
                <a:lnTo>
                  <a:pt x="1131" y="763"/>
                </a:lnTo>
                <a:lnTo>
                  <a:pt x="1132" y="763"/>
                </a:lnTo>
                <a:lnTo>
                  <a:pt x="1134" y="763"/>
                </a:lnTo>
                <a:lnTo>
                  <a:pt x="1135" y="763"/>
                </a:lnTo>
                <a:lnTo>
                  <a:pt x="1136" y="763"/>
                </a:lnTo>
                <a:lnTo>
                  <a:pt x="1137" y="763"/>
                </a:lnTo>
                <a:lnTo>
                  <a:pt x="1139" y="763"/>
                </a:lnTo>
                <a:lnTo>
                  <a:pt x="1140" y="763"/>
                </a:lnTo>
                <a:lnTo>
                  <a:pt x="1141" y="763"/>
                </a:lnTo>
                <a:lnTo>
                  <a:pt x="1142" y="763"/>
                </a:lnTo>
                <a:lnTo>
                  <a:pt x="1144" y="763"/>
                </a:lnTo>
                <a:lnTo>
                  <a:pt x="1145" y="763"/>
                </a:lnTo>
                <a:lnTo>
                  <a:pt x="1146" y="763"/>
                </a:lnTo>
                <a:lnTo>
                  <a:pt x="1147" y="763"/>
                </a:lnTo>
                <a:lnTo>
                  <a:pt x="1149" y="763"/>
                </a:lnTo>
                <a:lnTo>
                  <a:pt x="1150" y="763"/>
                </a:lnTo>
                <a:lnTo>
                  <a:pt x="1151" y="763"/>
                </a:lnTo>
                <a:lnTo>
                  <a:pt x="1152" y="763"/>
                </a:lnTo>
                <a:lnTo>
                  <a:pt x="1154" y="763"/>
                </a:lnTo>
                <a:lnTo>
                  <a:pt x="1155" y="763"/>
                </a:lnTo>
                <a:lnTo>
                  <a:pt x="1156" y="763"/>
                </a:lnTo>
                <a:lnTo>
                  <a:pt x="1157" y="763"/>
                </a:lnTo>
                <a:lnTo>
                  <a:pt x="1159" y="763"/>
                </a:lnTo>
                <a:lnTo>
                  <a:pt x="1160" y="763"/>
                </a:lnTo>
                <a:lnTo>
                  <a:pt x="1161" y="763"/>
                </a:lnTo>
                <a:lnTo>
                  <a:pt x="1162" y="763"/>
                </a:lnTo>
                <a:lnTo>
                  <a:pt x="1164" y="763"/>
                </a:lnTo>
                <a:lnTo>
                  <a:pt x="1165" y="763"/>
                </a:lnTo>
                <a:lnTo>
                  <a:pt x="1166" y="763"/>
                </a:lnTo>
                <a:lnTo>
                  <a:pt x="1167" y="763"/>
                </a:lnTo>
                <a:lnTo>
                  <a:pt x="1169" y="763"/>
                </a:lnTo>
                <a:lnTo>
                  <a:pt x="1170" y="763"/>
                </a:lnTo>
                <a:lnTo>
                  <a:pt x="1171" y="763"/>
                </a:lnTo>
                <a:lnTo>
                  <a:pt x="1172" y="763"/>
                </a:lnTo>
                <a:lnTo>
                  <a:pt x="1174" y="763"/>
                </a:lnTo>
                <a:lnTo>
                  <a:pt x="1175" y="763"/>
                </a:lnTo>
                <a:lnTo>
                  <a:pt x="1176" y="763"/>
                </a:lnTo>
                <a:lnTo>
                  <a:pt x="1177" y="763"/>
                </a:lnTo>
                <a:lnTo>
                  <a:pt x="1179" y="763"/>
                </a:lnTo>
                <a:lnTo>
                  <a:pt x="1180" y="763"/>
                </a:lnTo>
                <a:lnTo>
                  <a:pt x="1181" y="763"/>
                </a:lnTo>
                <a:lnTo>
                  <a:pt x="1182" y="763"/>
                </a:lnTo>
                <a:lnTo>
                  <a:pt x="1184" y="763"/>
                </a:lnTo>
                <a:lnTo>
                  <a:pt x="1185" y="763"/>
                </a:lnTo>
                <a:lnTo>
                  <a:pt x="1186" y="763"/>
                </a:lnTo>
                <a:lnTo>
                  <a:pt x="1187" y="763"/>
                </a:lnTo>
                <a:lnTo>
                  <a:pt x="1189" y="763"/>
                </a:lnTo>
                <a:lnTo>
                  <a:pt x="1190" y="763"/>
                </a:lnTo>
                <a:lnTo>
                  <a:pt x="1191" y="763"/>
                </a:lnTo>
                <a:lnTo>
                  <a:pt x="1192" y="763"/>
                </a:lnTo>
                <a:lnTo>
                  <a:pt x="1194" y="763"/>
                </a:lnTo>
                <a:lnTo>
                  <a:pt x="1195" y="763"/>
                </a:lnTo>
                <a:lnTo>
                  <a:pt x="1196" y="763"/>
                </a:lnTo>
                <a:lnTo>
                  <a:pt x="1197" y="763"/>
                </a:lnTo>
                <a:lnTo>
                  <a:pt x="1199" y="763"/>
                </a:lnTo>
                <a:lnTo>
                  <a:pt x="1200" y="763"/>
                </a:lnTo>
                <a:lnTo>
                  <a:pt x="1201" y="763"/>
                </a:lnTo>
                <a:lnTo>
                  <a:pt x="1202" y="763"/>
                </a:lnTo>
                <a:lnTo>
                  <a:pt x="1204" y="763"/>
                </a:lnTo>
                <a:lnTo>
                  <a:pt x="1205" y="763"/>
                </a:lnTo>
                <a:lnTo>
                  <a:pt x="1206" y="763"/>
                </a:lnTo>
                <a:lnTo>
                  <a:pt x="1207" y="763"/>
                </a:lnTo>
                <a:lnTo>
                  <a:pt x="1209" y="763"/>
                </a:lnTo>
                <a:lnTo>
                  <a:pt x="1210" y="763"/>
                </a:lnTo>
                <a:lnTo>
                  <a:pt x="1211" y="763"/>
                </a:lnTo>
                <a:lnTo>
                  <a:pt x="1212" y="763"/>
                </a:lnTo>
                <a:lnTo>
                  <a:pt x="1214" y="763"/>
                </a:lnTo>
                <a:lnTo>
                  <a:pt x="1215" y="763"/>
                </a:lnTo>
                <a:lnTo>
                  <a:pt x="1216" y="763"/>
                </a:lnTo>
                <a:lnTo>
                  <a:pt x="1218" y="763"/>
                </a:lnTo>
                <a:lnTo>
                  <a:pt x="1219" y="763"/>
                </a:lnTo>
                <a:lnTo>
                  <a:pt x="1220" y="763"/>
                </a:lnTo>
                <a:lnTo>
                  <a:pt x="1221" y="763"/>
                </a:lnTo>
                <a:lnTo>
                  <a:pt x="1223" y="763"/>
                </a:lnTo>
                <a:lnTo>
                  <a:pt x="1224" y="762"/>
                </a:lnTo>
                <a:lnTo>
                  <a:pt x="1225" y="762"/>
                </a:lnTo>
                <a:lnTo>
                  <a:pt x="1226" y="761"/>
                </a:lnTo>
                <a:lnTo>
                  <a:pt x="1228" y="760"/>
                </a:lnTo>
                <a:lnTo>
                  <a:pt x="1229" y="758"/>
                </a:lnTo>
                <a:lnTo>
                  <a:pt x="1230" y="757"/>
                </a:lnTo>
                <a:lnTo>
                  <a:pt x="1231" y="755"/>
                </a:lnTo>
                <a:lnTo>
                  <a:pt x="1233" y="753"/>
                </a:lnTo>
                <a:lnTo>
                  <a:pt x="1234" y="750"/>
                </a:lnTo>
                <a:lnTo>
                  <a:pt x="1235" y="748"/>
                </a:lnTo>
                <a:lnTo>
                  <a:pt x="1236" y="745"/>
                </a:lnTo>
                <a:lnTo>
                  <a:pt x="1238" y="741"/>
                </a:lnTo>
                <a:lnTo>
                  <a:pt x="1239" y="738"/>
                </a:lnTo>
                <a:lnTo>
                  <a:pt x="1240" y="734"/>
                </a:lnTo>
                <a:lnTo>
                  <a:pt x="1241" y="730"/>
                </a:lnTo>
                <a:lnTo>
                  <a:pt x="1243" y="725"/>
                </a:lnTo>
                <a:lnTo>
                  <a:pt x="1244" y="721"/>
                </a:lnTo>
                <a:lnTo>
                  <a:pt x="1245" y="716"/>
                </a:lnTo>
                <a:lnTo>
                  <a:pt x="1246" y="711"/>
                </a:lnTo>
                <a:lnTo>
                  <a:pt x="1248" y="706"/>
                </a:lnTo>
                <a:lnTo>
                  <a:pt x="1249" y="700"/>
                </a:lnTo>
                <a:lnTo>
                  <a:pt x="1250" y="695"/>
                </a:lnTo>
                <a:lnTo>
                  <a:pt x="1251" y="689"/>
                </a:lnTo>
                <a:lnTo>
                  <a:pt x="1253" y="683"/>
                </a:lnTo>
                <a:lnTo>
                  <a:pt x="1254" y="677"/>
                </a:lnTo>
                <a:lnTo>
                  <a:pt x="1255" y="671"/>
                </a:lnTo>
                <a:lnTo>
                  <a:pt x="1256" y="664"/>
                </a:lnTo>
                <a:lnTo>
                  <a:pt x="1258" y="658"/>
                </a:lnTo>
                <a:lnTo>
                  <a:pt x="1259" y="651"/>
                </a:lnTo>
                <a:lnTo>
                  <a:pt x="1260" y="644"/>
                </a:lnTo>
                <a:lnTo>
                  <a:pt x="1261" y="638"/>
                </a:lnTo>
                <a:lnTo>
                  <a:pt x="1263" y="630"/>
                </a:lnTo>
                <a:lnTo>
                  <a:pt x="1264" y="623"/>
                </a:lnTo>
                <a:lnTo>
                  <a:pt x="1265" y="616"/>
                </a:lnTo>
                <a:lnTo>
                  <a:pt x="1266" y="610"/>
                </a:lnTo>
                <a:lnTo>
                  <a:pt x="1268" y="603"/>
                </a:lnTo>
                <a:lnTo>
                  <a:pt x="1269" y="596"/>
                </a:lnTo>
                <a:lnTo>
                  <a:pt x="1270" y="589"/>
                </a:lnTo>
                <a:lnTo>
                  <a:pt x="1271" y="582"/>
                </a:lnTo>
                <a:lnTo>
                  <a:pt x="1273" y="575"/>
                </a:lnTo>
                <a:lnTo>
                  <a:pt x="1274" y="568"/>
                </a:lnTo>
                <a:lnTo>
                  <a:pt x="1275" y="562"/>
                </a:lnTo>
                <a:lnTo>
                  <a:pt x="1276" y="556"/>
                </a:lnTo>
                <a:lnTo>
                  <a:pt x="1278" y="550"/>
                </a:lnTo>
                <a:lnTo>
                  <a:pt x="1279" y="544"/>
                </a:lnTo>
                <a:lnTo>
                  <a:pt x="1280" y="538"/>
                </a:lnTo>
                <a:lnTo>
                  <a:pt x="1281" y="532"/>
                </a:lnTo>
                <a:lnTo>
                  <a:pt x="1283" y="526"/>
                </a:lnTo>
                <a:lnTo>
                  <a:pt x="1284" y="521"/>
                </a:lnTo>
                <a:lnTo>
                  <a:pt x="1285" y="516"/>
                </a:lnTo>
                <a:lnTo>
                  <a:pt x="1286" y="511"/>
                </a:lnTo>
                <a:lnTo>
                  <a:pt x="1288" y="506"/>
                </a:lnTo>
                <a:lnTo>
                  <a:pt x="1289" y="501"/>
                </a:lnTo>
                <a:lnTo>
                  <a:pt x="1290" y="497"/>
                </a:lnTo>
                <a:lnTo>
                  <a:pt x="1291" y="492"/>
                </a:lnTo>
                <a:lnTo>
                  <a:pt x="1293" y="488"/>
                </a:lnTo>
                <a:lnTo>
                  <a:pt x="1294" y="483"/>
                </a:lnTo>
                <a:lnTo>
                  <a:pt x="1295" y="479"/>
                </a:lnTo>
                <a:lnTo>
                  <a:pt x="1296" y="475"/>
                </a:lnTo>
                <a:lnTo>
                  <a:pt x="1298" y="472"/>
                </a:lnTo>
                <a:lnTo>
                  <a:pt x="1299" y="468"/>
                </a:lnTo>
                <a:lnTo>
                  <a:pt x="1300" y="465"/>
                </a:lnTo>
                <a:lnTo>
                  <a:pt x="1302" y="461"/>
                </a:lnTo>
                <a:lnTo>
                  <a:pt x="1303" y="458"/>
                </a:lnTo>
                <a:lnTo>
                  <a:pt x="1304" y="455"/>
                </a:lnTo>
                <a:lnTo>
                  <a:pt x="1305" y="452"/>
                </a:lnTo>
                <a:lnTo>
                  <a:pt x="1307" y="449"/>
                </a:lnTo>
                <a:lnTo>
                  <a:pt x="1308" y="446"/>
                </a:lnTo>
                <a:lnTo>
                  <a:pt x="1309" y="443"/>
                </a:lnTo>
                <a:lnTo>
                  <a:pt x="1310" y="441"/>
                </a:lnTo>
                <a:lnTo>
                  <a:pt x="1312" y="438"/>
                </a:lnTo>
                <a:lnTo>
                  <a:pt x="1313" y="436"/>
                </a:lnTo>
                <a:lnTo>
                  <a:pt x="1314" y="434"/>
                </a:lnTo>
                <a:lnTo>
                  <a:pt x="1315" y="432"/>
                </a:lnTo>
                <a:lnTo>
                  <a:pt x="1317" y="430"/>
                </a:lnTo>
                <a:lnTo>
                  <a:pt x="1318" y="428"/>
                </a:lnTo>
                <a:lnTo>
                  <a:pt x="1319" y="426"/>
                </a:lnTo>
                <a:lnTo>
                  <a:pt x="1320" y="424"/>
                </a:lnTo>
                <a:lnTo>
                  <a:pt x="1322" y="422"/>
                </a:lnTo>
                <a:lnTo>
                  <a:pt x="1323" y="421"/>
                </a:lnTo>
                <a:lnTo>
                  <a:pt x="1324" y="419"/>
                </a:lnTo>
                <a:lnTo>
                  <a:pt x="1325" y="418"/>
                </a:lnTo>
                <a:lnTo>
                  <a:pt x="1327" y="416"/>
                </a:lnTo>
                <a:lnTo>
                  <a:pt x="1328" y="415"/>
                </a:lnTo>
                <a:lnTo>
                  <a:pt x="1329" y="414"/>
                </a:lnTo>
                <a:lnTo>
                  <a:pt x="1330" y="413"/>
                </a:lnTo>
                <a:lnTo>
                  <a:pt x="1332" y="412"/>
                </a:lnTo>
                <a:lnTo>
                  <a:pt x="1333" y="410"/>
                </a:lnTo>
                <a:lnTo>
                  <a:pt x="1334" y="409"/>
                </a:lnTo>
                <a:lnTo>
                  <a:pt x="1335" y="408"/>
                </a:lnTo>
                <a:lnTo>
                  <a:pt x="1337" y="407"/>
                </a:lnTo>
                <a:lnTo>
                  <a:pt x="1338" y="407"/>
                </a:lnTo>
                <a:lnTo>
                  <a:pt x="1339" y="406"/>
                </a:lnTo>
                <a:lnTo>
                  <a:pt x="1340" y="405"/>
                </a:lnTo>
                <a:lnTo>
                  <a:pt x="1342" y="404"/>
                </a:lnTo>
                <a:lnTo>
                  <a:pt x="1343" y="403"/>
                </a:lnTo>
                <a:lnTo>
                  <a:pt x="1344" y="403"/>
                </a:lnTo>
                <a:lnTo>
                  <a:pt x="1345" y="402"/>
                </a:lnTo>
                <a:lnTo>
                  <a:pt x="1347" y="401"/>
                </a:lnTo>
                <a:lnTo>
                  <a:pt x="1348" y="401"/>
                </a:lnTo>
                <a:lnTo>
                  <a:pt x="1349" y="400"/>
                </a:lnTo>
                <a:lnTo>
                  <a:pt x="1350" y="400"/>
                </a:lnTo>
                <a:lnTo>
                  <a:pt x="1352" y="399"/>
                </a:lnTo>
                <a:lnTo>
                  <a:pt x="1353" y="399"/>
                </a:lnTo>
                <a:lnTo>
                  <a:pt x="1354" y="398"/>
                </a:lnTo>
                <a:lnTo>
                  <a:pt x="1355" y="398"/>
                </a:lnTo>
                <a:lnTo>
                  <a:pt x="1357" y="398"/>
                </a:lnTo>
                <a:lnTo>
                  <a:pt x="1358" y="397"/>
                </a:lnTo>
                <a:lnTo>
                  <a:pt x="1359" y="397"/>
                </a:lnTo>
                <a:lnTo>
                  <a:pt x="1360" y="397"/>
                </a:lnTo>
                <a:lnTo>
                  <a:pt x="1362" y="396"/>
                </a:lnTo>
                <a:lnTo>
                  <a:pt x="1363" y="396"/>
                </a:lnTo>
                <a:lnTo>
                  <a:pt x="1364" y="396"/>
                </a:lnTo>
                <a:lnTo>
                  <a:pt x="1365" y="395"/>
                </a:lnTo>
                <a:lnTo>
                  <a:pt x="1367" y="395"/>
                </a:lnTo>
                <a:lnTo>
                  <a:pt x="1368" y="395"/>
                </a:lnTo>
                <a:lnTo>
                  <a:pt x="1369" y="395"/>
                </a:lnTo>
                <a:lnTo>
                  <a:pt x="1370" y="394"/>
                </a:lnTo>
                <a:lnTo>
                  <a:pt x="1372" y="394"/>
                </a:lnTo>
                <a:lnTo>
                  <a:pt x="1373" y="394"/>
                </a:lnTo>
                <a:lnTo>
                  <a:pt x="1374" y="394"/>
                </a:lnTo>
                <a:lnTo>
                  <a:pt x="1375" y="394"/>
                </a:lnTo>
                <a:lnTo>
                  <a:pt x="1377" y="394"/>
                </a:lnTo>
                <a:lnTo>
                  <a:pt x="1378" y="393"/>
                </a:lnTo>
                <a:lnTo>
                  <a:pt x="1379" y="393"/>
                </a:lnTo>
                <a:lnTo>
                  <a:pt x="1380" y="393"/>
                </a:lnTo>
                <a:lnTo>
                  <a:pt x="1382" y="393"/>
                </a:lnTo>
                <a:lnTo>
                  <a:pt x="1383" y="393"/>
                </a:lnTo>
                <a:lnTo>
                  <a:pt x="1384" y="393"/>
                </a:lnTo>
                <a:lnTo>
                  <a:pt x="1385" y="393"/>
                </a:lnTo>
                <a:lnTo>
                  <a:pt x="1387" y="392"/>
                </a:lnTo>
                <a:lnTo>
                  <a:pt x="1388" y="392"/>
                </a:lnTo>
                <a:lnTo>
                  <a:pt x="1389" y="392"/>
                </a:lnTo>
                <a:lnTo>
                  <a:pt x="1391" y="392"/>
                </a:lnTo>
                <a:lnTo>
                  <a:pt x="1392" y="392"/>
                </a:lnTo>
                <a:lnTo>
                  <a:pt x="1393" y="392"/>
                </a:lnTo>
                <a:lnTo>
                  <a:pt x="1394" y="392"/>
                </a:lnTo>
                <a:lnTo>
                  <a:pt x="1396" y="392"/>
                </a:lnTo>
                <a:lnTo>
                  <a:pt x="1397" y="392"/>
                </a:lnTo>
                <a:lnTo>
                  <a:pt x="1398" y="392"/>
                </a:lnTo>
                <a:lnTo>
                  <a:pt x="1399" y="392"/>
                </a:lnTo>
                <a:lnTo>
                  <a:pt x="1401" y="392"/>
                </a:lnTo>
                <a:lnTo>
                  <a:pt x="1402" y="392"/>
                </a:lnTo>
                <a:lnTo>
                  <a:pt x="1403" y="392"/>
                </a:lnTo>
                <a:lnTo>
                  <a:pt x="1404" y="392"/>
                </a:lnTo>
                <a:lnTo>
                  <a:pt x="1406" y="392"/>
                </a:lnTo>
                <a:lnTo>
                  <a:pt x="1407" y="392"/>
                </a:lnTo>
                <a:lnTo>
                  <a:pt x="1408" y="392"/>
                </a:lnTo>
                <a:lnTo>
                  <a:pt x="1409" y="391"/>
                </a:lnTo>
                <a:lnTo>
                  <a:pt x="1411" y="391"/>
                </a:lnTo>
                <a:lnTo>
                  <a:pt x="1412" y="391"/>
                </a:lnTo>
                <a:lnTo>
                  <a:pt x="1413" y="391"/>
                </a:lnTo>
                <a:lnTo>
                  <a:pt x="1414" y="391"/>
                </a:lnTo>
                <a:lnTo>
                  <a:pt x="1416" y="391"/>
                </a:lnTo>
                <a:lnTo>
                  <a:pt x="1417" y="391"/>
                </a:lnTo>
                <a:lnTo>
                  <a:pt x="1418" y="391"/>
                </a:lnTo>
                <a:lnTo>
                  <a:pt x="1419" y="391"/>
                </a:lnTo>
                <a:lnTo>
                  <a:pt x="1421" y="391"/>
                </a:lnTo>
                <a:lnTo>
                  <a:pt x="1422" y="391"/>
                </a:lnTo>
                <a:lnTo>
                  <a:pt x="1423" y="391"/>
                </a:lnTo>
                <a:lnTo>
                  <a:pt x="1424" y="391"/>
                </a:lnTo>
                <a:lnTo>
                  <a:pt x="1426" y="391"/>
                </a:lnTo>
                <a:lnTo>
                  <a:pt x="1427" y="391"/>
                </a:lnTo>
                <a:lnTo>
                  <a:pt x="1428" y="391"/>
                </a:lnTo>
                <a:lnTo>
                  <a:pt x="1429" y="391"/>
                </a:lnTo>
                <a:lnTo>
                  <a:pt x="1431" y="391"/>
                </a:lnTo>
                <a:lnTo>
                  <a:pt x="1432" y="391"/>
                </a:lnTo>
                <a:lnTo>
                  <a:pt x="1433" y="391"/>
                </a:lnTo>
                <a:lnTo>
                  <a:pt x="1434" y="391"/>
                </a:lnTo>
                <a:lnTo>
                  <a:pt x="1436" y="391"/>
                </a:lnTo>
                <a:lnTo>
                  <a:pt x="1437" y="391"/>
                </a:lnTo>
                <a:lnTo>
                  <a:pt x="1438" y="391"/>
                </a:lnTo>
                <a:lnTo>
                  <a:pt x="1439" y="391"/>
                </a:lnTo>
                <a:lnTo>
                  <a:pt x="1441" y="391"/>
                </a:lnTo>
                <a:lnTo>
                  <a:pt x="1442" y="391"/>
                </a:lnTo>
                <a:lnTo>
                  <a:pt x="1443" y="391"/>
                </a:lnTo>
                <a:lnTo>
                  <a:pt x="1444" y="391"/>
                </a:lnTo>
                <a:lnTo>
                  <a:pt x="1446" y="391"/>
                </a:lnTo>
                <a:lnTo>
                  <a:pt x="1447" y="391"/>
                </a:lnTo>
                <a:lnTo>
                  <a:pt x="1448" y="391"/>
                </a:lnTo>
                <a:lnTo>
                  <a:pt x="1449" y="391"/>
                </a:lnTo>
                <a:lnTo>
                  <a:pt x="1451" y="391"/>
                </a:lnTo>
                <a:lnTo>
                  <a:pt x="1452" y="391"/>
                </a:lnTo>
                <a:lnTo>
                  <a:pt x="1453" y="391"/>
                </a:lnTo>
                <a:lnTo>
                  <a:pt x="1454" y="391"/>
                </a:lnTo>
                <a:lnTo>
                  <a:pt x="1456" y="391"/>
                </a:lnTo>
                <a:lnTo>
                  <a:pt x="1457" y="391"/>
                </a:lnTo>
                <a:lnTo>
                  <a:pt x="1458" y="391"/>
                </a:lnTo>
                <a:lnTo>
                  <a:pt x="1459" y="391"/>
                </a:lnTo>
                <a:lnTo>
                  <a:pt x="1461" y="391"/>
                </a:lnTo>
                <a:lnTo>
                  <a:pt x="1462" y="391"/>
                </a:lnTo>
                <a:lnTo>
                  <a:pt x="1463" y="391"/>
                </a:lnTo>
                <a:lnTo>
                  <a:pt x="1464" y="391"/>
                </a:lnTo>
                <a:lnTo>
                  <a:pt x="1466" y="391"/>
                </a:lnTo>
                <a:lnTo>
                  <a:pt x="1467" y="391"/>
                </a:lnTo>
                <a:lnTo>
                  <a:pt x="1468" y="391"/>
                </a:lnTo>
                <a:lnTo>
                  <a:pt x="1469" y="391"/>
                </a:lnTo>
                <a:lnTo>
                  <a:pt x="1471" y="391"/>
                </a:lnTo>
                <a:lnTo>
                  <a:pt x="1472" y="391"/>
                </a:lnTo>
                <a:lnTo>
                  <a:pt x="1473" y="391"/>
                </a:lnTo>
                <a:lnTo>
                  <a:pt x="1474" y="391"/>
                </a:lnTo>
                <a:lnTo>
                  <a:pt x="1476" y="391"/>
                </a:lnTo>
                <a:lnTo>
                  <a:pt x="1477" y="391"/>
                </a:lnTo>
                <a:lnTo>
                  <a:pt x="1478" y="391"/>
                </a:lnTo>
                <a:lnTo>
                  <a:pt x="1480" y="390"/>
                </a:lnTo>
                <a:lnTo>
                  <a:pt x="1481" y="391"/>
                </a:lnTo>
                <a:lnTo>
                  <a:pt x="1482" y="390"/>
                </a:lnTo>
                <a:lnTo>
                  <a:pt x="1483" y="391"/>
                </a:lnTo>
                <a:lnTo>
                  <a:pt x="1485" y="391"/>
                </a:lnTo>
                <a:lnTo>
                  <a:pt x="1486" y="390"/>
                </a:lnTo>
                <a:lnTo>
                  <a:pt x="1487" y="390"/>
                </a:lnTo>
                <a:lnTo>
                  <a:pt x="1488" y="390"/>
                </a:lnTo>
                <a:lnTo>
                  <a:pt x="1490" y="390"/>
                </a:lnTo>
                <a:lnTo>
                  <a:pt x="1491" y="390"/>
                </a:lnTo>
                <a:lnTo>
                  <a:pt x="1492" y="390"/>
                </a:lnTo>
                <a:lnTo>
                  <a:pt x="1493" y="390"/>
                </a:lnTo>
                <a:lnTo>
                  <a:pt x="1495" y="390"/>
                </a:lnTo>
                <a:lnTo>
                  <a:pt x="1496" y="390"/>
                </a:lnTo>
                <a:lnTo>
                  <a:pt x="1497" y="390"/>
                </a:lnTo>
                <a:lnTo>
                  <a:pt x="1498" y="390"/>
                </a:lnTo>
                <a:lnTo>
                  <a:pt x="1500" y="390"/>
                </a:lnTo>
                <a:lnTo>
                  <a:pt x="1501" y="390"/>
                </a:lnTo>
                <a:lnTo>
                  <a:pt x="1502" y="390"/>
                </a:lnTo>
                <a:lnTo>
                  <a:pt x="1503" y="390"/>
                </a:lnTo>
                <a:lnTo>
                  <a:pt x="1505" y="390"/>
                </a:lnTo>
                <a:lnTo>
                  <a:pt x="1506" y="390"/>
                </a:lnTo>
                <a:lnTo>
                  <a:pt x="1507" y="390"/>
                </a:lnTo>
                <a:lnTo>
                  <a:pt x="1508" y="390"/>
                </a:lnTo>
                <a:lnTo>
                  <a:pt x="1510" y="390"/>
                </a:lnTo>
                <a:lnTo>
                  <a:pt x="1511" y="390"/>
                </a:lnTo>
                <a:lnTo>
                  <a:pt x="1512" y="390"/>
                </a:lnTo>
                <a:lnTo>
                  <a:pt x="1513" y="390"/>
                </a:lnTo>
                <a:lnTo>
                  <a:pt x="1515" y="390"/>
                </a:lnTo>
                <a:lnTo>
                  <a:pt x="1516" y="390"/>
                </a:lnTo>
                <a:lnTo>
                  <a:pt x="1517" y="390"/>
                </a:lnTo>
                <a:lnTo>
                  <a:pt x="1518" y="390"/>
                </a:lnTo>
                <a:lnTo>
                  <a:pt x="1520" y="390"/>
                </a:lnTo>
                <a:lnTo>
                  <a:pt x="1521" y="390"/>
                </a:lnTo>
                <a:lnTo>
                  <a:pt x="1522" y="390"/>
                </a:lnTo>
                <a:lnTo>
                  <a:pt x="1523" y="390"/>
                </a:lnTo>
                <a:lnTo>
                  <a:pt x="1525" y="390"/>
                </a:lnTo>
                <a:lnTo>
                  <a:pt x="1526" y="390"/>
                </a:lnTo>
                <a:lnTo>
                  <a:pt x="1527" y="390"/>
                </a:lnTo>
                <a:lnTo>
                  <a:pt x="1528" y="390"/>
                </a:lnTo>
                <a:lnTo>
                  <a:pt x="1530" y="390"/>
                </a:lnTo>
                <a:lnTo>
                  <a:pt x="1531" y="390"/>
                </a:lnTo>
                <a:lnTo>
                  <a:pt x="1532" y="390"/>
                </a:lnTo>
                <a:lnTo>
                  <a:pt x="1533" y="390"/>
                </a:lnTo>
                <a:lnTo>
                  <a:pt x="1535" y="390"/>
                </a:lnTo>
                <a:lnTo>
                  <a:pt x="1536" y="390"/>
                </a:lnTo>
                <a:lnTo>
                  <a:pt x="1537" y="390"/>
                </a:lnTo>
                <a:lnTo>
                  <a:pt x="1538" y="390"/>
                </a:lnTo>
                <a:lnTo>
                  <a:pt x="1540" y="390"/>
                </a:lnTo>
                <a:lnTo>
                  <a:pt x="1541" y="390"/>
                </a:lnTo>
                <a:lnTo>
                  <a:pt x="1542" y="390"/>
                </a:lnTo>
                <a:lnTo>
                  <a:pt x="1543" y="390"/>
                </a:lnTo>
                <a:lnTo>
                  <a:pt x="1545" y="390"/>
                </a:lnTo>
                <a:lnTo>
                  <a:pt x="1546" y="390"/>
                </a:lnTo>
                <a:lnTo>
                  <a:pt x="1547" y="390"/>
                </a:lnTo>
                <a:lnTo>
                  <a:pt x="1548" y="390"/>
                </a:lnTo>
                <a:lnTo>
                  <a:pt x="1550" y="390"/>
                </a:lnTo>
                <a:lnTo>
                  <a:pt x="1551" y="390"/>
                </a:lnTo>
                <a:lnTo>
                  <a:pt x="1552" y="390"/>
                </a:lnTo>
                <a:lnTo>
                  <a:pt x="1553" y="390"/>
                </a:lnTo>
                <a:lnTo>
                  <a:pt x="1555" y="390"/>
                </a:lnTo>
                <a:lnTo>
                  <a:pt x="1556" y="390"/>
                </a:lnTo>
                <a:lnTo>
                  <a:pt x="1557" y="389"/>
                </a:lnTo>
                <a:lnTo>
                  <a:pt x="1558" y="389"/>
                </a:lnTo>
                <a:lnTo>
                  <a:pt x="1560" y="390"/>
                </a:lnTo>
                <a:lnTo>
                  <a:pt x="1561" y="390"/>
                </a:lnTo>
                <a:lnTo>
                  <a:pt x="1562" y="389"/>
                </a:lnTo>
                <a:lnTo>
                  <a:pt x="1563" y="390"/>
                </a:lnTo>
                <a:lnTo>
                  <a:pt x="1565" y="390"/>
                </a:lnTo>
                <a:lnTo>
                  <a:pt x="1566" y="389"/>
                </a:lnTo>
                <a:lnTo>
                  <a:pt x="1567" y="389"/>
                </a:lnTo>
                <a:lnTo>
                  <a:pt x="1569" y="389"/>
                </a:lnTo>
                <a:lnTo>
                  <a:pt x="1570" y="389"/>
                </a:lnTo>
                <a:lnTo>
                  <a:pt x="1571" y="389"/>
                </a:lnTo>
                <a:lnTo>
                  <a:pt x="1572" y="389"/>
                </a:lnTo>
                <a:lnTo>
                  <a:pt x="1574" y="389"/>
                </a:lnTo>
                <a:lnTo>
                  <a:pt x="1575" y="389"/>
                </a:lnTo>
                <a:lnTo>
                  <a:pt x="1576" y="389"/>
                </a:lnTo>
                <a:lnTo>
                  <a:pt x="1577" y="389"/>
                </a:lnTo>
                <a:lnTo>
                  <a:pt x="1579" y="389"/>
                </a:lnTo>
                <a:lnTo>
                  <a:pt x="1580" y="389"/>
                </a:lnTo>
                <a:lnTo>
                  <a:pt x="1581" y="389"/>
                </a:lnTo>
                <a:lnTo>
                  <a:pt x="1582" y="389"/>
                </a:lnTo>
                <a:lnTo>
                  <a:pt x="1584" y="389"/>
                </a:lnTo>
                <a:lnTo>
                  <a:pt x="1585" y="389"/>
                </a:lnTo>
                <a:lnTo>
                  <a:pt x="1586" y="389"/>
                </a:lnTo>
                <a:lnTo>
                  <a:pt x="1587" y="389"/>
                </a:lnTo>
                <a:lnTo>
                  <a:pt x="1589" y="389"/>
                </a:lnTo>
                <a:lnTo>
                  <a:pt x="1590" y="389"/>
                </a:lnTo>
                <a:lnTo>
                  <a:pt x="1591" y="389"/>
                </a:lnTo>
                <a:lnTo>
                  <a:pt x="1592" y="389"/>
                </a:lnTo>
                <a:lnTo>
                  <a:pt x="1594" y="389"/>
                </a:lnTo>
                <a:lnTo>
                  <a:pt x="1595" y="389"/>
                </a:lnTo>
                <a:lnTo>
                  <a:pt x="1596" y="389"/>
                </a:lnTo>
                <a:lnTo>
                  <a:pt x="1597" y="389"/>
                </a:lnTo>
                <a:lnTo>
                  <a:pt x="1599" y="389"/>
                </a:lnTo>
                <a:lnTo>
                  <a:pt x="1600" y="389"/>
                </a:lnTo>
                <a:lnTo>
                  <a:pt x="1601" y="389"/>
                </a:lnTo>
                <a:lnTo>
                  <a:pt x="1602" y="389"/>
                </a:lnTo>
                <a:lnTo>
                  <a:pt x="1604" y="389"/>
                </a:lnTo>
                <a:lnTo>
                  <a:pt x="1605" y="389"/>
                </a:lnTo>
                <a:lnTo>
                  <a:pt x="1606" y="389"/>
                </a:lnTo>
                <a:lnTo>
                  <a:pt x="1607" y="389"/>
                </a:lnTo>
                <a:lnTo>
                  <a:pt x="1609" y="389"/>
                </a:lnTo>
                <a:lnTo>
                  <a:pt x="1610" y="389"/>
                </a:lnTo>
                <a:lnTo>
                  <a:pt x="1611" y="389"/>
                </a:lnTo>
                <a:lnTo>
                  <a:pt x="1612" y="389"/>
                </a:lnTo>
                <a:lnTo>
                  <a:pt x="1614" y="389"/>
                </a:lnTo>
                <a:lnTo>
                  <a:pt x="1615" y="389"/>
                </a:lnTo>
                <a:lnTo>
                  <a:pt x="1616" y="389"/>
                </a:lnTo>
                <a:lnTo>
                  <a:pt x="1617" y="389"/>
                </a:lnTo>
                <a:lnTo>
                  <a:pt x="1619" y="389"/>
                </a:lnTo>
                <a:lnTo>
                  <a:pt x="1620" y="389"/>
                </a:lnTo>
                <a:lnTo>
                  <a:pt x="1621" y="389"/>
                </a:lnTo>
                <a:lnTo>
                  <a:pt x="1622" y="389"/>
                </a:lnTo>
                <a:lnTo>
                  <a:pt x="1624" y="389"/>
                </a:lnTo>
                <a:lnTo>
                  <a:pt x="1625" y="389"/>
                </a:lnTo>
                <a:lnTo>
                  <a:pt x="1626" y="389"/>
                </a:lnTo>
                <a:lnTo>
                  <a:pt x="1627" y="389"/>
                </a:lnTo>
                <a:lnTo>
                  <a:pt x="1629" y="389"/>
                </a:lnTo>
                <a:lnTo>
                  <a:pt x="1630" y="389"/>
                </a:lnTo>
                <a:lnTo>
                  <a:pt x="1631" y="389"/>
                </a:lnTo>
                <a:lnTo>
                  <a:pt x="1632" y="389"/>
                </a:lnTo>
                <a:lnTo>
                  <a:pt x="1634" y="389"/>
                </a:lnTo>
                <a:lnTo>
                  <a:pt x="1635" y="389"/>
                </a:lnTo>
                <a:lnTo>
                  <a:pt x="1636" y="389"/>
                </a:lnTo>
                <a:lnTo>
                  <a:pt x="1637" y="389"/>
                </a:lnTo>
                <a:lnTo>
                  <a:pt x="1639" y="389"/>
                </a:lnTo>
                <a:lnTo>
                  <a:pt x="1640" y="389"/>
                </a:lnTo>
                <a:lnTo>
                  <a:pt x="1641" y="389"/>
                </a:lnTo>
                <a:lnTo>
                  <a:pt x="1642" y="389"/>
                </a:lnTo>
                <a:lnTo>
                  <a:pt x="1644" y="389"/>
                </a:lnTo>
                <a:lnTo>
                  <a:pt x="1645" y="389"/>
                </a:lnTo>
                <a:lnTo>
                  <a:pt x="1646" y="389"/>
                </a:lnTo>
                <a:lnTo>
                  <a:pt x="1647" y="389"/>
                </a:lnTo>
                <a:lnTo>
                  <a:pt x="1649" y="389"/>
                </a:lnTo>
                <a:lnTo>
                  <a:pt x="1650" y="389"/>
                </a:lnTo>
                <a:lnTo>
                  <a:pt x="1651" y="389"/>
                </a:lnTo>
                <a:lnTo>
                  <a:pt x="1652" y="389"/>
                </a:lnTo>
                <a:lnTo>
                  <a:pt x="1654" y="389"/>
                </a:lnTo>
                <a:lnTo>
                  <a:pt x="1655" y="389"/>
                </a:lnTo>
                <a:lnTo>
                  <a:pt x="1656" y="389"/>
                </a:lnTo>
                <a:lnTo>
                  <a:pt x="1658" y="389"/>
                </a:lnTo>
                <a:lnTo>
                  <a:pt x="1659" y="389"/>
                </a:lnTo>
                <a:lnTo>
                  <a:pt x="1660" y="389"/>
                </a:lnTo>
                <a:lnTo>
                  <a:pt x="1661" y="389"/>
                </a:lnTo>
                <a:lnTo>
                  <a:pt x="1663" y="389"/>
                </a:lnTo>
                <a:lnTo>
                  <a:pt x="1664" y="389"/>
                </a:lnTo>
                <a:lnTo>
                  <a:pt x="1665" y="389"/>
                </a:lnTo>
                <a:lnTo>
                  <a:pt x="1666" y="389"/>
                </a:lnTo>
                <a:lnTo>
                  <a:pt x="1668" y="389"/>
                </a:lnTo>
                <a:lnTo>
                  <a:pt x="1669" y="389"/>
                </a:lnTo>
                <a:lnTo>
                  <a:pt x="1670" y="389"/>
                </a:lnTo>
                <a:lnTo>
                  <a:pt x="1671" y="389"/>
                </a:lnTo>
                <a:lnTo>
                  <a:pt x="1673" y="389"/>
                </a:lnTo>
                <a:lnTo>
                  <a:pt x="1674" y="389"/>
                </a:lnTo>
                <a:lnTo>
                  <a:pt x="1675" y="389"/>
                </a:lnTo>
                <a:lnTo>
                  <a:pt x="1676" y="389"/>
                </a:lnTo>
                <a:lnTo>
                  <a:pt x="1678" y="389"/>
                </a:lnTo>
                <a:lnTo>
                  <a:pt x="1679" y="389"/>
                </a:lnTo>
                <a:lnTo>
                  <a:pt x="1680" y="389"/>
                </a:lnTo>
                <a:lnTo>
                  <a:pt x="1681" y="389"/>
                </a:lnTo>
                <a:lnTo>
                  <a:pt x="1683" y="389"/>
                </a:lnTo>
                <a:lnTo>
                  <a:pt x="1684" y="389"/>
                </a:lnTo>
                <a:lnTo>
                  <a:pt x="1685" y="389"/>
                </a:lnTo>
                <a:lnTo>
                  <a:pt x="1686" y="389"/>
                </a:lnTo>
                <a:lnTo>
                  <a:pt x="1688" y="389"/>
                </a:lnTo>
                <a:lnTo>
                  <a:pt x="1689" y="389"/>
                </a:lnTo>
                <a:lnTo>
                  <a:pt x="1690" y="389"/>
                </a:lnTo>
                <a:lnTo>
                  <a:pt x="1691" y="389"/>
                </a:lnTo>
                <a:lnTo>
                  <a:pt x="1693" y="389"/>
                </a:lnTo>
                <a:lnTo>
                  <a:pt x="1694" y="389"/>
                </a:lnTo>
                <a:lnTo>
                  <a:pt x="1695" y="389"/>
                </a:lnTo>
                <a:lnTo>
                  <a:pt x="1696" y="389"/>
                </a:lnTo>
                <a:lnTo>
                  <a:pt x="1698" y="389"/>
                </a:lnTo>
                <a:lnTo>
                  <a:pt x="1699" y="389"/>
                </a:lnTo>
                <a:lnTo>
                  <a:pt x="1700" y="389"/>
                </a:lnTo>
                <a:lnTo>
                  <a:pt x="1701" y="389"/>
                </a:lnTo>
                <a:lnTo>
                  <a:pt x="1703" y="389"/>
                </a:lnTo>
                <a:lnTo>
                  <a:pt x="1704" y="389"/>
                </a:lnTo>
                <a:lnTo>
                  <a:pt x="1705" y="389"/>
                </a:lnTo>
                <a:lnTo>
                  <a:pt x="1706" y="389"/>
                </a:lnTo>
                <a:lnTo>
                  <a:pt x="1708" y="389"/>
                </a:lnTo>
                <a:lnTo>
                  <a:pt x="1709" y="389"/>
                </a:lnTo>
                <a:lnTo>
                  <a:pt x="1710" y="389"/>
                </a:lnTo>
                <a:lnTo>
                  <a:pt x="1711" y="389"/>
                </a:lnTo>
                <a:lnTo>
                  <a:pt x="1713" y="389"/>
                </a:lnTo>
                <a:lnTo>
                  <a:pt x="1714" y="389"/>
                </a:lnTo>
                <a:lnTo>
                  <a:pt x="1715" y="389"/>
                </a:lnTo>
                <a:lnTo>
                  <a:pt x="1716" y="389"/>
                </a:lnTo>
                <a:lnTo>
                  <a:pt x="1718" y="389"/>
                </a:lnTo>
                <a:lnTo>
                  <a:pt x="1719" y="389"/>
                </a:lnTo>
                <a:lnTo>
                  <a:pt x="1720" y="389"/>
                </a:lnTo>
                <a:lnTo>
                  <a:pt x="1721" y="389"/>
                </a:lnTo>
                <a:lnTo>
                  <a:pt x="1723" y="389"/>
                </a:lnTo>
                <a:lnTo>
                  <a:pt x="1724" y="389"/>
                </a:lnTo>
                <a:lnTo>
                  <a:pt x="1725" y="389"/>
                </a:lnTo>
                <a:lnTo>
                  <a:pt x="1726" y="389"/>
                </a:lnTo>
                <a:lnTo>
                  <a:pt x="1728" y="389"/>
                </a:lnTo>
                <a:lnTo>
                  <a:pt x="1729" y="388"/>
                </a:lnTo>
                <a:lnTo>
                  <a:pt x="1730" y="388"/>
                </a:lnTo>
                <a:lnTo>
                  <a:pt x="1731" y="389"/>
                </a:lnTo>
                <a:lnTo>
                  <a:pt x="1733" y="388"/>
                </a:lnTo>
                <a:lnTo>
                  <a:pt x="1734" y="388"/>
                </a:lnTo>
                <a:lnTo>
                  <a:pt x="1735" y="388"/>
                </a:lnTo>
                <a:lnTo>
                  <a:pt x="1736" y="389"/>
                </a:lnTo>
                <a:lnTo>
                  <a:pt x="1738" y="388"/>
                </a:lnTo>
                <a:lnTo>
                  <a:pt x="1739" y="388"/>
                </a:lnTo>
                <a:lnTo>
                  <a:pt x="1740" y="388"/>
                </a:lnTo>
                <a:lnTo>
                  <a:pt x="1741" y="388"/>
                </a:lnTo>
                <a:lnTo>
                  <a:pt x="1743" y="388"/>
                </a:lnTo>
                <a:lnTo>
                  <a:pt x="1744" y="388"/>
                </a:lnTo>
                <a:lnTo>
                  <a:pt x="1745" y="388"/>
                </a:lnTo>
                <a:lnTo>
                  <a:pt x="1747" y="388"/>
                </a:lnTo>
                <a:lnTo>
                  <a:pt x="1748" y="388"/>
                </a:lnTo>
                <a:lnTo>
                  <a:pt x="1749" y="388"/>
                </a:lnTo>
                <a:lnTo>
                  <a:pt x="1750" y="388"/>
                </a:lnTo>
                <a:lnTo>
                  <a:pt x="1752" y="388"/>
                </a:lnTo>
                <a:lnTo>
                  <a:pt x="1753" y="388"/>
                </a:lnTo>
                <a:lnTo>
                  <a:pt x="1754" y="388"/>
                </a:lnTo>
                <a:lnTo>
                  <a:pt x="1755" y="388"/>
                </a:lnTo>
                <a:lnTo>
                  <a:pt x="1757" y="388"/>
                </a:lnTo>
                <a:lnTo>
                  <a:pt x="1758" y="388"/>
                </a:lnTo>
                <a:lnTo>
                  <a:pt x="1759" y="388"/>
                </a:lnTo>
                <a:lnTo>
                  <a:pt x="1760" y="388"/>
                </a:lnTo>
                <a:lnTo>
                  <a:pt x="1762" y="388"/>
                </a:lnTo>
                <a:lnTo>
                  <a:pt x="1763" y="388"/>
                </a:lnTo>
                <a:lnTo>
                  <a:pt x="1764" y="388"/>
                </a:lnTo>
                <a:lnTo>
                  <a:pt x="1765" y="388"/>
                </a:lnTo>
                <a:lnTo>
                  <a:pt x="1767" y="388"/>
                </a:lnTo>
                <a:lnTo>
                  <a:pt x="1768" y="388"/>
                </a:lnTo>
                <a:lnTo>
                  <a:pt x="1769" y="388"/>
                </a:lnTo>
                <a:lnTo>
                  <a:pt x="1770" y="388"/>
                </a:lnTo>
                <a:lnTo>
                  <a:pt x="1772" y="388"/>
                </a:lnTo>
                <a:lnTo>
                  <a:pt x="1773" y="388"/>
                </a:lnTo>
                <a:lnTo>
                  <a:pt x="1774" y="388"/>
                </a:lnTo>
                <a:lnTo>
                  <a:pt x="1775" y="388"/>
                </a:lnTo>
                <a:lnTo>
                  <a:pt x="1777" y="388"/>
                </a:lnTo>
                <a:lnTo>
                  <a:pt x="1778" y="388"/>
                </a:lnTo>
                <a:lnTo>
                  <a:pt x="1779" y="388"/>
                </a:lnTo>
                <a:lnTo>
                  <a:pt x="1780" y="388"/>
                </a:lnTo>
                <a:lnTo>
                  <a:pt x="1782" y="388"/>
                </a:lnTo>
                <a:lnTo>
                  <a:pt x="1783" y="388"/>
                </a:lnTo>
                <a:lnTo>
                  <a:pt x="1784" y="388"/>
                </a:lnTo>
                <a:lnTo>
                  <a:pt x="1785" y="388"/>
                </a:lnTo>
                <a:lnTo>
                  <a:pt x="1787" y="388"/>
                </a:lnTo>
                <a:lnTo>
                  <a:pt x="1788" y="388"/>
                </a:lnTo>
                <a:lnTo>
                  <a:pt x="1789" y="388"/>
                </a:lnTo>
                <a:lnTo>
                  <a:pt x="1790" y="388"/>
                </a:lnTo>
                <a:lnTo>
                  <a:pt x="1792" y="388"/>
                </a:lnTo>
                <a:lnTo>
                  <a:pt x="1793" y="388"/>
                </a:lnTo>
                <a:lnTo>
                  <a:pt x="1794" y="388"/>
                </a:lnTo>
                <a:lnTo>
                  <a:pt x="1795" y="388"/>
                </a:lnTo>
                <a:lnTo>
                  <a:pt x="1797" y="388"/>
                </a:lnTo>
                <a:lnTo>
                  <a:pt x="1798" y="388"/>
                </a:lnTo>
                <a:lnTo>
                  <a:pt x="1799" y="388"/>
                </a:lnTo>
                <a:lnTo>
                  <a:pt x="1800" y="388"/>
                </a:lnTo>
                <a:lnTo>
                  <a:pt x="1802" y="388"/>
                </a:lnTo>
                <a:lnTo>
                  <a:pt x="1803" y="388"/>
                </a:lnTo>
                <a:lnTo>
                  <a:pt x="1804" y="388"/>
                </a:lnTo>
                <a:lnTo>
                  <a:pt x="1805" y="388"/>
                </a:lnTo>
                <a:lnTo>
                  <a:pt x="1807" y="388"/>
                </a:lnTo>
                <a:lnTo>
                  <a:pt x="1808" y="388"/>
                </a:lnTo>
                <a:lnTo>
                  <a:pt x="1809" y="388"/>
                </a:lnTo>
                <a:lnTo>
                  <a:pt x="1810" y="388"/>
                </a:lnTo>
                <a:lnTo>
                  <a:pt x="1812" y="388"/>
                </a:lnTo>
                <a:lnTo>
                  <a:pt x="1813" y="388"/>
                </a:lnTo>
                <a:lnTo>
                  <a:pt x="1814" y="388"/>
                </a:lnTo>
                <a:lnTo>
                  <a:pt x="1815" y="388"/>
                </a:lnTo>
                <a:lnTo>
                  <a:pt x="1817" y="388"/>
                </a:lnTo>
                <a:lnTo>
                  <a:pt x="1818" y="388"/>
                </a:lnTo>
                <a:lnTo>
                  <a:pt x="1819" y="388"/>
                </a:lnTo>
                <a:lnTo>
                  <a:pt x="1820" y="388"/>
                </a:lnTo>
                <a:lnTo>
                  <a:pt x="1822" y="388"/>
                </a:lnTo>
                <a:lnTo>
                  <a:pt x="1823" y="388"/>
                </a:lnTo>
                <a:lnTo>
                  <a:pt x="1824" y="388"/>
                </a:lnTo>
                <a:lnTo>
                  <a:pt x="1825" y="388"/>
                </a:lnTo>
                <a:lnTo>
                  <a:pt x="1827" y="388"/>
                </a:lnTo>
                <a:lnTo>
                  <a:pt x="1828" y="388"/>
                </a:lnTo>
                <a:lnTo>
                  <a:pt x="1829" y="388"/>
                </a:lnTo>
                <a:lnTo>
                  <a:pt x="1830" y="388"/>
                </a:lnTo>
                <a:lnTo>
                  <a:pt x="1832" y="388"/>
                </a:lnTo>
                <a:lnTo>
                  <a:pt x="1833" y="388"/>
                </a:lnTo>
                <a:lnTo>
                  <a:pt x="1834" y="388"/>
                </a:lnTo>
                <a:lnTo>
                  <a:pt x="1836" y="388"/>
                </a:lnTo>
                <a:lnTo>
                  <a:pt x="1837" y="388"/>
                </a:lnTo>
                <a:lnTo>
                  <a:pt x="1838" y="388"/>
                </a:lnTo>
                <a:lnTo>
                  <a:pt x="1839" y="388"/>
                </a:lnTo>
                <a:lnTo>
                  <a:pt x="1841" y="388"/>
                </a:lnTo>
                <a:lnTo>
                  <a:pt x="1842" y="388"/>
                </a:lnTo>
                <a:lnTo>
                  <a:pt x="1843" y="388"/>
                </a:lnTo>
                <a:lnTo>
                  <a:pt x="1844" y="388"/>
                </a:lnTo>
                <a:lnTo>
                  <a:pt x="1846" y="388"/>
                </a:lnTo>
                <a:lnTo>
                  <a:pt x="1847" y="388"/>
                </a:lnTo>
                <a:lnTo>
                  <a:pt x="1848" y="388"/>
                </a:lnTo>
                <a:lnTo>
                  <a:pt x="1849" y="388"/>
                </a:lnTo>
                <a:lnTo>
                  <a:pt x="1851" y="388"/>
                </a:lnTo>
                <a:lnTo>
                  <a:pt x="1852" y="388"/>
                </a:lnTo>
                <a:lnTo>
                  <a:pt x="1853" y="388"/>
                </a:lnTo>
                <a:lnTo>
                  <a:pt x="1854" y="388"/>
                </a:lnTo>
                <a:lnTo>
                  <a:pt x="1856" y="388"/>
                </a:lnTo>
                <a:lnTo>
                  <a:pt x="1857" y="388"/>
                </a:lnTo>
                <a:lnTo>
                  <a:pt x="1858" y="388"/>
                </a:lnTo>
                <a:lnTo>
                  <a:pt x="1859" y="388"/>
                </a:lnTo>
                <a:lnTo>
                  <a:pt x="1861" y="388"/>
                </a:lnTo>
                <a:lnTo>
                  <a:pt x="1862" y="388"/>
                </a:lnTo>
                <a:lnTo>
                  <a:pt x="1863" y="388"/>
                </a:lnTo>
                <a:lnTo>
                  <a:pt x="1864" y="388"/>
                </a:lnTo>
                <a:lnTo>
                  <a:pt x="1866" y="388"/>
                </a:lnTo>
                <a:lnTo>
                  <a:pt x="1867" y="388"/>
                </a:lnTo>
                <a:lnTo>
                  <a:pt x="1868" y="388"/>
                </a:lnTo>
                <a:lnTo>
                  <a:pt x="1869" y="388"/>
                </a:lnTo>
                <a:lnTo>
                  <a:pt x="1871" y="388"/>
                </a:lnTo>
                <a:lnTo>
                  <a:pt x="1872" y="388"/>
                </a:lnTo>
                <a:lnTo>
                  <a:pt x="1873" y="388"/>
                </a:lnTo>
                <a:lnTo>
                  <a:pt x="1874" y="388"/>
                </a:lnTo>
                <a:lnTo>
                  <a:pt x="1876" y="388"/>
                </a:lnTo>
                <a:lnTo>
                  <a:pt x="1877" y="388"/>
                </a:lnTo>
                <a:lnTo>
                  <a:pt x="1878" y="388"/>
                </a:lnTo>
                <a:lnTo>
                  <a:pt x="1879" y="388"/>
                </a:lnTo>
                <a:lnTo>
                  <a:pt x="1881" y="388"/>
                </a:lnTo>
                <a:lnTo>
                  <a:pt x="1882" y="388"/>
                </a:lnTo>
                <a:lnTo>
                  <a:pt x="1883" y="388"/>
                </a:lnTo>
                <a:lnTo>
                  <a:pt x="1884" y="388"/>
                </a:lnTo>
                <a:lnTo>
                  <a:pt x="1886" y="388"/>
                </a:lnTo>
                <a:lnTo>
                  <a:pt x="1887" y="388"/>
                </a:lnTo>
                <a:lnTo>
                  <a:pt x="1888" y="388"/>
                </a:lnTo>
                <a:lnTo>
                  <a:pt x="1889" y="388"/>
                </a:lnTo>
                <a:lnTo>
                  <a:pt x="1891" y="388"/>
                </a:lnTo>
                <a:lnTo>
                  <a:pt x="1892" y="388"/>
                </a:lnTo>
                <a:lnTo>
                  <a:pt x="1893" y="388"/>
                </a:lnTo>
                <a:lnTo>
                  <a:pt x="1894" y="388"/>
                </a:lnTo>
                <a:lnTo>
                  <a:pt x="1896" y="388"/>
                </a:lnTo>
                <a:lnTo>
                  <a:pt x="1897" y="388"/>
                </a:lnTo>
                <a:lnTo>
                  <a:pt x="1898" y="388"/>
                </a:lnTo>
                <a:lnTo>
                  <a:pt x="1899" y="388"/>
                </a:lnTo>
                <a:lnTo>
                  <a:pt x="1901" y="388"/>
                </a:lnTo>
                <a:lnTo>
                  <a:pt x="1902" y="388"/>
                </a:lnTo>
                <a:lnTo>
                  <a:pt x="1903" y="388"/>
                </a:lnTo>
                <a:lnTo>
                  <a:pt x="1904" y="388"/>
                </a:lnTo>
                <a:lnTo>
                  <a:pt x="1906" y="388"/>
                </a:lnTo>
                <a:lnTo>
                  <a:pt x="1907" y="388"/>
                </a:lnTo>
                <a:lnTo>
                  <a:pt x="1908" y="388"/>
                </a:lnTo>
                <a:lnTo>
                  <a:pt x="1909" y="388"/>
                </a:lnTo>
                <a:lnTo>
                  <a:pt x="1911" y="388"/>
                </a:lnTo>
                <a:lnTo>
                  <a:pt x="1912" y="388"/>
                </a:lnTo>
                <a:lnTo>
                  <a:pt x="1913" y="388"/>
                </a:lnTo>
                <a:lnTo>
                  <a:pt x="1914" y="388"/>
                </a:lnTo>
                <a:lnTo>
                  <a:pt x="1916" y="388"/>
                </a:lnTo>
                <a:lnTo>
                  <a:pt x="1917" y="388"/>
                </a:lnTo>
                <a:lnTo>
                  <a:pt x="1918" y="388"/>
                </a:lnTo>
                <a:lnTo>
                  <a:pt x="1919" y="388"/>
                </a:lnTo>
                <a:lnTo>
                  <a:pt x="1921" y="388"/>
                </a:lnTo>
                <a:lnTo>
                  <a:pt x="1922" y="388"/>
                </a:lnTo>
                <a:lnTo>
                  <a:pt x="1923" y="388"/>
                </a:lnTo>
                <a:lnTo>
                  <a:pt x="1925" y="388"/>
                </a:lnTo>
                <a:lnTo>
                  <a:pt x="1926" y="388"/>
                </a:lnTo>
                <a:lnTo>
                  <a:pt x="1927" y="388"/>
                </a:lnTo>
                <a:lnTo>
                  <a:pt x="1928" y="388"/>
                </a:lnTo>
                <a:lnTo>
                  <a:pt x="1930" y="388"/>
                </a:lnTo>
                <a:lnTo>
                  <a:pt x="1931" y="388"/>
                </a:lnTo>
                <a:lnTo>
                  <a:pt x="1932" y="388"/>
                </a:lnTo>
                <a:lnTo>
                  <a:pt x="1933" y="388"/>
                </a:lnTo>
                <a:lnTo>
                  <a:pt x="1935" y="388"/>
                </a:lnTo>
                <a:lnTo>
                  <a:pt x="1936" y="388"/>
                </a:lnTo>
                <a:lnTo>
                  <a:pt x="1937" y="388"/>
                </a:lnTo>
                <a:lnTo>
                  <a:pt x="1938" y="388"/>
                </a:lnTo>
                <a:lnTo>
                  <a:pt x="1940" y="388"/>
                </a:lnTo>
                <a:lnTo>
                  <a:pt x="1941" y="388"/>
                </a:lnTo>
                <a:lnTo>
                  <a:pt x="1942" y="388"/>
                </a:lnTo>
                <a:lnTo>
                  <a:pt x="1943" y="388"/>
                </a:lnTo>
                <a:lnTo>
                  <a:pt x="1945" y="388"/>
                </a:lnTo>
                <a:lnTo>
                  <a:pt x="1946" y="388"/>
                </a:lnTo>
                <a:lnTo>
                  <a:pt x="1947" y="388"/>
                </a:lnTo>
                <a:lnTo>
                  <a:pt x="1948" y="388"/>
                </a:lnTo>
                <a:lnTo>
                  <a:pt x="1950" y="388"/>
                </a:lnTo>
                <a:lnTo>
                  <a:pt x="1951" y="388"/>
                </a:lnTo>
                <a:lnTo>
                  <a:pt x="1952" y="388"/>
                </a:lnTo>
                <a:lnTo>
                  <a:pt x="1953" y="388"/>
                </a:lnTo>
                <a:lnTo>
                  <a:pt x="1955" y="388"/>
                </a:lnTo>
                <a:lnTo>
                  <a:pt x="1956" y="388"/>
                </a:lnTo>
                <a:lnTo>
                  <a:pt x="1957" y="388"/>
                </a:lnTo>
                <a:lnTo>
                  <a:pt x="1958" y="388"/>
                </a:lnTo>
                <a:lnTo>
                  <a:pt x="1960" y="388"/>
                </a:lnTo>
                <a:lnTo>
                  <a:pt x="1961" y="388"/>
                </a:lnTo>
                <a:lnTo>
                  <a:pt x="1962" y="388"/>
                </a:lnTo>
                <a:lnTo>
                  <a:pt x="1963" y="388"/>
                </a:lnTo>
                <a:lnTo>
                  <a:pt x="1965" y="388"/>
                </a:lnTo>
                <a:lnTo>
                  <a:pt x="1966" y="388"/>
                </a:lnTo>
                <a:lnTo>
                  <a:pt x="1967" y="388"/>
                </a:lnTo>
                <a:lnTo>
                  <a:pt x="1968" y="388"/>
                </a:lnTo>
                <a:lnTo>
                  <a:pt x="1970" y="388"/>
                </a:lnTo>
                <a:lnTo>
                  <a:pt x="1971" y="388"/>
                </a:lnTo>
                <a:lnTo>
                  <a:pt x="1972" y="388"/>
                </a:lnTo>
                <a:lnTo>
                  <a:pt x="1973" y="388"/>
                </a:lnTo>
                <a:lnTo>
                  <a:pt x="1975" y="388"/>
                </a:lnTo>
                <a:lnTo>
                  <a:pt x="1976" y="388"/>
                </a:lnTo>
                <a:lnTo>
                  <a:pt x="1977" y="388"/>
                </a:lnTo>
                <a:lnTo>
                  <a:pt x="1978" y="388"/>
                </a:lnTo>
                <a:lnTo>
                  <a:pt x="1980" y="388"/>
                </a:lnTo>
                <a:lnTo>
                  <a:pt x="1981" y="388"/>
                </a:lnTo>
                <a:lnTo>
                  <a:pt x="1982" y="388"/>
                </a:lnTo>
                <a:lnTo>
                  <a:pt x="1983" y="388"/>
                </a:lnTo>
                <a:lnTo>
                  <a:pt x="1985" y="388"/>
                </a:lnTo>
                <a:lnTo>
                  <a:pt x="1986" y="388"/>
                </a:lnTo>
                <a:lnTo>
                  <a:pt x="1987" y="388"/>
                </a:lnTo>
                <a:lnTo>
                  <a:pt x="1988" y="388"/>
                </a:lnTo>
                <a:lnTo>
                  <a:pt x="1990" y="388"/>
                </a:lnTo>
                <a:lnTo>
                  <a:pt x="1991" y="388"/>
                </a:lnTo>
                <a:lnTo>
                  <a:pt x="1992" y="388"/>
                </a:lnTo>
                <a:lnTo>
                  <a:pt x="1993" y="388"/>
                </a:lnTo>
                <a:lnTo>
                  <a:pt x="1995" y="388"/>
                </a:lnTo>
                <a:lnTo>
                  <a:pt x="1996" y="388"/>
                </a:lnTo>
                <a:lnTo>
                  <a:pt x="1997" y="388"/>
                </a:lnTo>
                <a:lnTo>
                  <a:pt x="1998" y="388"/>
                </a:lnTo>
                <a:lnTo>
                  <a:pt x="2000" y="388"/>
                </a:lnTo>
                <a:lnTo>
                  <a:pt x="2001" y="388"/>
                </a:lnTo>
                <a:lnTo>
                  <a:pt x="2002" y="388"/>
                </a:lnTo>
                <a:lnTo>
                  <a:pt x="2003" y="388"/>
                </a:lnTo>
                <a:lnTo>
                  <a:pt x="2005" y="388"/>
                </a:lnTo>
                <a:lnTo>
                  <a:pt x="2006" y="388"/>
                </a:lnTo>
                <a:lnTo>
                  <a:pt x="2007" y="388"/>
                </a:lnTo>
                <a:lnTo>
                  <a:pt x="2008" y="388"/>
                </a:lnTo>
                <a:lnTo>
                  <a:pt x="2010" y="388"/>
                </a:lnTo>
                <a:lnTo>
                  <a:pt x="2011" y="388"/>
                </a:lnTo>
                <a:lnTo>
                  <a:pt x="2012" y="388"/>
                </a:lnTo>
                <a:lnTo>
                  <a:pt x="2014" y="388"/>
                </a:lnTo>
                <a:lnTo>
                  <a:pt x="2015" y="388"/>
                </a:lnTo>
                <a:lnTo>
                  <a:pt x="2016" y="388"/>
                </a:lnTo>
                <a:lnTo>
                  <a:pt x="2017" y="388"/>
                </a:lnTo>
                <a:lnTo>
                  <a:pt x="2019" y="388"/>
                </a:lnTo>
                <a:lnTo>
                  <a:pt x="2020" y="388"/>
                </a:lnTo>
                <a:lnTo>
                  <a:pt x="2021" y="388"/>
                </a:lnTo>
                <a:lnTo>
                  <a:pt x="2022" y="388"/>
                </a:lnTo>
                <a:lnTo>
                  <a:pt x="2024" y="388"/>
                </a:lnTo>
                <a:lnTo>
                  <a:pt x="2025" y="388"/>
                </a:lnTo>
                <a:lnTo>
                  <a:pt x="2026" y="388"/>
                </a:lnTo>
                <a:lnTo>
                  <a:pt x="2027" y="388"/>
                </a:lnTo>
                <a:lnTo>
                  <a:pt x="2029" y="388"/>
                </a:lnTo>
                <a:lnTo>
                  <a:pt x="2030" y="388"/>
                </a:lnTo>
                <a:lnTo>
                  <a:pt x="2031" y="388"/>
                </a:lnTo>
                <a:lnTo>
                  <a:pt x="2032" y="388"/>
                </a:lnTo>
                <a:lnTo>
                  <a:pt x="2034" y="387"/>
                </a:lnTo>
                <a:lnTo>
                  <a:pt x="2035" y="388"/>
                </a:lnTo>
                <a:lnTo>
                  <a:pt x="2036" y="388"/>
                </a:lnTo>
                <a:lnTo>
                  <a:pt x="2037" y="388"/>
                </a:lnTo>
                <a:lnTo>
                  <a:pt x="2039" y="388"/>
                </a:lnTo>
                <a:lnTo>
                  <a:pt x="2040" y="388"/>
                </a:lnTo>
                <a:lnTo>
                  <a:pt x="2041" y="388"/>
                </a:lnTo>
                <a:lnTo>
                  <a:pt x="2042" y="388"/>
                </a:lnTo>
                <a:lnTo>
                  <a:pt x="2044" y="387"/>
                </a:lnTo>
                <a:lnTo>
                  <a:pt x="2045" y="387"/>
                </a:lnTo>
                <a:lnTo>
                  <a:pt x="2046" y="387"/>
                </a:lnTo>
                <a:lnTo>
                  <a:pt x="2047" y="386"/>
                </a:lnTo>
                <a:lnTo>
                  <a:pt x="2049" y="385"/>
                </a:lnTo>
                <a:lnTo>
                  <a:pt x="2050" y="384"/>
                </a:lnTo>
                <a:lnTo>
                  <a:pt x="2051" y="383"/>
                </a:lnTo>
                <a:lnTo>
                  <a:pt x="2052" y="381"/>
                </a:lnTo>
                <a:lnTo>
                  <a:pt x="2054" y="379"/>
                </a:lnTo>
                <a:lnTo>
                  <a:pt x="2055" y="377"/>
                </a:lnTo>
                <a:lnTo>
                  <a:pt x="2056" y="375"/>
                </a:lnTo>
                <a:lnTo>
                  <a:pt x="2057" y="372"/>
                </a:lnTo>
                <a:lnTo>
                  <a:pt x="2059" y="369"/>
                </a:lnTo>
                <a:lnTo>
                  <a:pt x="2060" y="366"/>
                </a:lnTo>
                <a:lnTo>
                  <a:pt x="2061" y="362"/>
                </a:lnTo>
                <a:lnTo>
                  <a:pt x="2062" y="359"/>
                </a:lnTo>
                <a:lnTo>
                  <a:pt x="2064" y="354"/>
                </a:lnTo>
                <a:lnTo>
                  <a:pt x="2065" y="350"/>
                </a:lnTo>
                <a:lnTo>
                  <a:pt x="2066" y="346"/>
                </a:lnTo>
                <a:lnTo>
                  <a:pt x="2067" y="341"/>
                </a:lnTo>
                <a:lnTo>
                  <a:pt x="2069" y="336"/>
                </a:lnTo>
                <a:lnTo>
                  <a:pt x="2070" y="331"/>
                </a:lnTo>
                <a:lnTo>
                  <a:pt x="2071" y="326"/>
                </a:lnTo>
                <a:lnTo>
                  <a:pt x="2072" y="320"/>
                </a:lnTo>
                <a:lnTo>
                  <a:pt x="2074" y="315"/>
                </a:lnTo>
                <a:lnTo>
                  <a:pt x="2075" y="309"/>
                </a:lnTo>
                <a:lnTo>
                  <a:pt x="2076" y="303"/>
                </a:lnTo>
                <a:lnTo>
                  <a:pt x="2077" y="297"/>
                </a:lnTo>
                <a:lnTo>
                  <a:pt x="2079" y="291"/>
                </a:lnTo>
                <a:lnTo>
                  <a:pt x="2080" y="285"/>
                </a:lnTo>
                <a:lnTo>
                  <a:pt x="2081" y="278"/>
                </a:lnTo>
                <a:lnTo>
                  <a:pt x="2082" y="272"/>
                </a:lnTo>
                <a:lnTo>
                  <a:pt x="2084" y="265"/>
                </a:lnTo>
                <a:lnTo>
                  <a:pt x="2085" y="259"/>
                </a:lnTo>
                <a:lnTo>
                  <a:pt x="2086" y="252"/>
                </a:lnTo>
                <a:lnTo>
                  <a:pt x="2087" y="245"/>
                </a:lnTo>
                <a:lnTo>
                  <a:pt x="2089" y="238"/>
                </a:lnTo>
                <a:lnTo>
                  <a:pt x="2090" y="231"/>
                </a:lnTo>
                <a:lnTo>
                  <a:pt x="2091" y="225"/>
                </a:lnTo>
                <a:lnTo>
                  <a:pt x="2092" y="218"/>
                </a:lnTo>
                <a:lnTo>
                  <a:pt x="2094" y="211"/>
                </a:lnTo>
                <a:lnTo>
                  <a:pt x="2095" y="204"/>
                </a:lnTo>
                <a:lnTo>
                  <a:pt x="2096" y="196"/>
                </a:lnTo>
                <a:lnTo>
                  <a:pt x="2098" y="190"/>
                </a:lnTo>
                <a:lnTo>
                  <a:pt x="2099" y="183"/>
                </a:lnTo>
                <a:lnTo>
                  <a:pt x="2100" y="176"/>
                </a:lnTo>
                <a:lnTo>
                  <a:pt x="2101" y="169"/>
                </a:lnTo>
                <a:lnTo>
                  <a:pt x="2103" y="163"/>
                </a:lnTo>
                <a:lnTo>
                  <a:pt x="2104" y="156"/>
                </a:lnTo>
                <a:lnTo>
                  <a:pt x="2105" y="150"/>
                </a:lnTo>
                <a:lnTo>
                  <a:pt x="2106" y="144"/>
                </a:lnTo>
                <a:lnTo>
                  <a:pt x="2108" y="138"/>
                </a:lnTo>
                <a:lnTo>
                  <a:pt x="2109" y="132"/>
                </a:lnTo>
                <a:lnTo>
                  <a:pt x="2110" y="127"/>
                </a:lnTo>
                <a:lnTo>
                  <a:pt x="2111" y="121"/>
                </a:lnTo>
                <a:lnTo>
                  <a:pt x="2113" y="116"/>
                </a:lnTo>
                <a:lnTo>
                  <a:pt x="2114" y="111"/>
                </a:lnTo>
                <a:lnTo>
                  <a:pt x="2115" y="106"/>
                </a:lnTo>
                <a:lnTo>
                  <a:pt x="2116" y="102"/>
                </a:lnTo>
                <a:lnTo>
                  <a:pt x="2118" y="97"/>
                </a:lnTo>
                <a:lnTo>
                  <a:pt x="2119" y="93"/>
                </a:lnTo>
                <a:lnTo>
                  <a:pt x="2120" y="89"/>
                </a:lnTo>
                <a:lnTo>
                  <a:pt x="2121" y="85"/>
                </a:lnTo>
                <a:lnTo>
                  <a:pt x="2123" y="81"/>
                </a:lnTo>
                <a:lnTo>
                  <a:pt x="2124" y="77"/>
                </a:lnTo>
                <a:lnTo>
                  <a:pt x="2125" y="73"/>
                </a:lnTo>
                <a:lnTo>
                  <a:pt x="2126" y="70"/>
                </a:lnTo>
                <a:lnTo>
                  <a:pt x="2128" y="67"/>
                </a:lnTo>
                <a:lnTo>
                  <a:pt x="2129" y="63"/>
                </a:lnTo>
                <a:lnTo>
                  <a:pt x="2130" y="60"/>
                </a:lnTo>
                <a:lnTo>
                  <a:pt x="2131" y="57"/>
                </a:lnTo>
                <a:lnTo>
                  <a:pt x="2133" y="54"/>
                </a:lnTo>
                <a:lnTo>
                  <a:pt x="2134" y="52"/>
                </a:lnTo>
                <a:lnTo>
                  <a:pt x="2135" y="49"/>
                </a:lnTo>
                <a:lnTo>
                  <a:pt x="2136" y="47"/>
                </a:lnTo>
                <a:lnTo>
                  <a:pt x="2138" y="44"/>
                </a:lnTo>
                <a:lnTo>
                  <a:pt x="2139" y="42"/>
                </a:lnTo>
                <a:lnTo>
                  <a:pt x="2140" y="40"/>
                </a:lnTo>
                <a:lnTo>
                  <a:pt x="2141" y="38"/>
                </a:lnTo>
                <a:lnTo>
                  <a:pt x="2143" y="36"/>
                </a:lnTo>
                <a:lnTo>
                  <a:pt x="2144" y="34"/>
                </a:lnTo>
                <a:lnTo>
                  <a:pt x="2145" y="33"/>
                </a:lnTo>
                <a:lnTo>
                  <a:pt x="2146" y="31"/>
                </a:lnTo>
                <a:lnTo>
                  <a:pt x="2148" y="29"/>
                </a:lnTo>
                <a:lnTo>
                  <a:pt x="2149" y="28"/>
                </a:lnTo>
                <a:lnTo>
                  <a:pt x="2150" y="27"/>
                </a:lnTo>
                <a:lnTo>
                  <a:pt x="2151" y="25"/>
                </a:lnTo>
                <a:lnTo>
                  <a:pt x="2153" y="24"/>
                </a:lnTo>
                <a:lnTo>
                  <a:pt x="2154" y="23"/>
                </a:lnTo>
                <a:lnTo>
                  <a:pt x="2155" y="22"/>
                </a:lnTo>
                <a:lnTo>
                  <a:pt x="2156" y="20"/>
                </a:lnTo>
                <a:lnTo>
                  <a:pt x="2158" y="19"/>
                </a:lnTo>
                <a:lnTo>
                  <a:pt x="2159" y="18"/>
                </a:lnTo>
                <a:lnTo>
                  <a:pt x="2160" y="17"/>
                </a:lnTo>
                <a:lnTo>
                  <a:pt x="2161" y="17"/>
                </a:lnTo>
                <a:lnTo>
                  <a:pt x="2163" y="16"/>
                </a:lnTo>
                <a:lnTo>
                  <a:pt x="2164" y="15"/>
                </a:lnTo>
                <a:lnTo>
                  <a:pt x="2165" y="14"/>
                </a:lnTo>
                <a:lnTo>
                  <a:pt x="2166" y="14"/>
                </a:lnTo>
                <a:lnTo>
                  <a:pt x="2168" y="13"/>
                </a:lnTo>
                <a:lnTo>
                  <a:pt x="2169" y="12"/>
                </a:lnTo>
                <a:lnTo>
                  <a:pt x="2170" y="12"/>
                </a:lnTo>
                <a:lnTo>
                  <a:pt x="2171" y="11"/>
                </a:lnTo>
                <a:lnTo>
                  <a:pt x="2173" y="11"/>
                </a:lnTo>
                <a:lnTo>
                  <a:pt x="2174" y="10"/>
                </a:lnTo>
                <a:lnTo>
                  <a:pt x="2175" y="10"/>
                </a:lnTo>
                <a:lnTo>
                  <a:pt x="2176" y="9"/>
                </a:lnTo>
                <a:lnTo>
                  <a:pt x="2178" y="9"/>
                </a:lnTo>
                <a:lnTo>
                  <a:pt x="2179" y="9"/>
                </a:lnTo>
                <a:lnTo>
                  <a:pt x="2180" y="8"/>
                </a:lnTo>
                <a:lnTo>
                  <a:pt x="2181" y="8"/>
                </a:lnTo>
                <a:lnTo>
                  <a:pt x="2183" y="8"/>
                </a:lnTo>
                <a:lnTo>
                  <a:pt x="2184" y="7"/>
                </a:lnTo>
                <a:lnTo>
                  <a:pt x="2185" y="7"/>
                </a:lnTo>
                <a:lnTo>
                  <a:pt x="2186" y="7"/>
                </a:lnTo>
                <a:lnTo>
                  <a:pt x="2188" y="7"/>
                </a:lnTo>
                <a:lnTo>
                  <a:pt x="2189" y="6"/>
                </a:lnTo>
                <a:lnTo>
                  <a:pt x="2190" y="6"/>
                </a:lnTo>
                <a:lnTo>
                  <a:pt x="2192" y="6"/>
                </a:lnTo>
                <a:lnTo>
                  <a:pt x="2193" y="6"/>
                </a:lnTo>
                <a:lnTo>
                  <a:pt x="2194" y="6"/>
                </a:lnTo>
                <a:lnTo>
                  <a:pt x="2195" y="5"/>
                </a:lnTo>
                <a:lnTo>
                  <a:pt x="2197" y="5"/>
                </a:lnTo>
                <a:lnTo>
                  <a:pt x="2198" y="5"/>
                </a:lnTo>
                <a:lnTo>
                  <a:pt x="2199" y="5"/>
                </a:lnTo>
                <a:lnTo>
                  <a:pt x="2200" y="5"/>
                </a:lnTo>
                <a:lnTo>
                  <a:pt x="2202" y="5"/>
                </a:lnTo>
                <a:lnTo>
                  <a:pt x="2203" y="4"/>
                </a:lnTo>
                <a:lnTo>
                  <a:pt x="2204" y="4"/>
                </a:lnTo>
                <a:lnTo>
                  <a:pt x="2205" y="4"/>
                </a:lnTo>
                <a:lnTo>
                  <a:pt x="2207" y="4"/>
                </a:lnTo>
                <a:lnTo>
                  <a:pt x="2208" y="4"/>
                </a:lnTo>
                <a:lnTo>
                  <a:pt x="2209" y="4"/>
                </a:lnTo>
                <a:lnTo>
                  <a:pt x="2210" y="4"/>
                </a:lnTo>
                <a:lnTo>
                  <a:pt x="2212" y="4"/>
                </a:lnTo>
                <a:lnTo>
                  <a:pt x="2213" y="4"/>
                </a:lnTo>
                <a:lnTo>
                  <a:pt x="2214" y="4"/>
                </a:lnTo>
                <a:lnTo>
                  <a:pt x="2215" y="4"/>
                </a:lnTo>
                <a:lnTo>
                  <a:pt x="2217" y="4"/>
                </a:lnTo>
                <a:lnTo>
                  <a:pt x="2218" y="4"/>
                </a:lnTo>
                <a:lnTo>
                  <a:pt x="2219" y="3"/>
                </a:lnTo>
                <a:lnTo>
                  <a:pt x="2220" y="3"/>
                </a:lnTo>
                <a:lnTo>
                  <a:pt x="2222" y="3"/>
                </a:lnTo>
                <a:lnTo>
                  <a:pt x="2223" y="3"/>
                </a:lnTo>
                <a:lnTo>
                  <a:pt x="2224" y="3"/>
                </a:lnTo>
                <a:lnTo>
                  <a:pt x="2225" y="3"/>
                </a:lnTo>
                <a:lnTo>
                  <a:pt x="2227" y="3"/>
                </a:lnTo>
                <a:lnTo>
                  <a:pt x="2228" y="3"/>
                </a:lnTo>
                <a:lnTo>
                  <a:pt x="2229" y="3"/>
                </a:lnTo>
                <a:lnTo>
                  <a:pt x="2230" y="3"/>
                </a:lnTo>
                <a:lnTo>
                  <a:pt x="2232" y="3"/>
                </a:lnTo>
                <a:lnTo>
                  <a:pt x="2233" y="3"/>
                </a:lnTo>
                <a:lnTo>
                  <a:pt x="2234" y="3"/>
                </a:lnTo>
                <a:lnTo>
                  <a:pt x="2235" y="3"/>
                </a:lnTo>
                <a:lnTo>
                  <a:pt x="2237" y="3"/>
                </a:lnTo>
                <a:lnTo>
                  <a:pt x="2238" y="3"/>
                </a:lnTo>
                <a:lnTo>
                  <a:pt x="2239" y="3"/>
                </a:lnTo>
                <a:lnTo>
                  <a:pt x="2240" y="3"/>
                </a:lnTo>
                <a:lnTo>
                  <a:pt x="2242" y="3"/>
                </a:lnTo>
                <a:lnTo>
                  <a:pt x="2243" y="3"/>
                </a:lnTo>
                <a:lnTo>
                  <a:pt x="2244" y="3"/>
                </a:lnTo>
                <a:lnTo>
                  <a:pt x="2245" y="3"/>
                </a:lnTo>
                <a:lnTo>
                  <a:pt x="2247" y="3"/>
                </a:lnTo>
                <a:lnTo>
                  <a:pt x="2248" y="3"/>
                </a:lnTo>
                <a:lnTo>
                  <a:pt x="2249" y="3"/>
                </a:lnTo>
                <a:lnTo>
                  <a:pt x="2250" y="3"/>
                </a:lnTo>
                <a:lnTo>
                  <a:pt x="2252" y="3"/>
                </a:lnTo>
                <a:lnTo>
                  <a:pt x="2253" y="3"/>
                </a:lnTo>
                <a:lnTo>
                  <a:pt x="2254" y="3"/>
                </a:lnTo>
                <a:lnTo>
                  <a:pt x="2255" y="3"/>
                </a:lnTo>
                <a:lnTo>
                  <a:pt x="2257" y="3"/>
                </a:lnTo>
                <a:lnTo>
                  <a:pt x="2258" y="3"/>
                </a:lnTo>
                <a:lnTo>
                  <a:pt x="2259" y="3"/>
                </a:lnTo>
                <a:lnTo>
                  <a:pt x="2260" y="3"/>
                </a:lnTo>
                <a:lnTo>
                  <a:pt x="2262" y="3"/>
                </a:lnTo>
                <a:lnTo>
                  <a:pt x="2263" y="3"/>
                </a:lnTo>
                <a:lnTo>
                  <a:pt x="2264" y="3"/>
                </a:lnTo>
                <a:lnTo>
                  <a:pt x="2265" y="3"/>
                </a:lnTo>
                <a:lnTo>
                  <a:pt x="2267" y="3"/>
                </a:lnTo>
                <a:lnTo>
                  <a:pt x="2268" y="3"/>
                </a:lnTo>
                <a:lnTo>
                  <a:pt x="2269" y="3"/>
                </a:lnTo>
                <a:lnTo>
                  <a:pt x="2270" y="3"/>
                </a:lnTo>
                <a:lnTo>
                  <a:pt x="2272" y="3"/>
                </a:lnTo>
                <a:lnTo>
                  <a:pt x="2273" y="2"/>
                </a:lnTo>
                <a:lnTo>
                  <a:pt x="2274" y="2"/>
                </a:lnTo>
                <a:lnTo>
                  <a:pt x="2275" y="2"/>
                </a:lnTo>
                <a:lnTo>
                  <a:pt x="2277" y="2"/>
                </a:lnTo>
                <a:lnTo>
                  <a:pt x="2278" y="2"/>
                </a:lnTo>
                <a:lnTo>
                  <a:pt x="2279" y="2"/>
                </a:lnTo>
                <a:lnTo>
                  <a:pt x="2280" y="2"/>
                </a:lnTo>
                <a:lnTo>
                  <a:pt x="2282" y="2"/>
                </a:lnTo>
                <a:lnTo>
                  <a:pt x="2283" y="2"/>
                </a:lnTo>
                <a:lnTo>
                  <a:pt x="2284" y="2"/>
                </a:lnTo>
                <a:lnTo>
                  <a:pt x="2286" y="2"/>
                </a:lnTo>
                <a:lnTo>
                  <a:pt x="2287" y="2"/>
                </a:lnTo>
                <a:lnTo>
                  <a:pt x="2288" y="2"/>
                </a:lnTo>
                <a:lnTo>
                  <a:pt x="2289" y="2"/>
                </a:lnTo>
                <a:lnTo>
                  <a:pt x="2291" y="2"/>
                </a:lnTo>
                <a:lnTo>
                  <a:pt x="2292" y="2"/>
                </a:lnTo>
                <a:lnTo>
                  <a:pt x="2293" y="2"/>
                </a:lnTo>
                <a:lnTo>
                  <a:pt x="2294" y="2"/>
                </a:lnTo>
                <a:lnTo>
                  <a:pt x="2296" y="2"/>
                </a:lnTo>
                <a:lnTo>
                  <a:pt x="2297" y="2"/>
                </a:lnTo>
                <a:lnTo>
                  <a:pt x="2298" y="2"/>
                </a:lnTo>
                <a:lnTo>
                  <a:pt x="2299" y="2"/>
                </a:lnTo>
                <a:lnTo>
                  <a:pt x="2301" y="2"/>
                </a:lnTo>
                <a:lnTo>
                  <a:pt x="2302" y="2"/>
                </a:lnTo>
                <a:lnTo>
                  <a:pt x="2303" y="2"/>
                </a:lnTo>
                <a:lnTo>
                  <a:pt x="2304" y="2"/>
                </a:lnTo>
                <a:lnTo>
                  <a:pt x="2306" y="2"/>
                </a:lnTo>
                <a:lnTo>
                  <a:pt x="2307" y="2"/>
                </a:lnTo>
                <a:lnTo>
                  <a:pt x="2308" y="2"/>
                </a:lnTo>
                <a:lnTo>
                  <a:pt x="2309" y="2"/>
                </a:lnTo>
                <a:lnTo>
                  <a:pt x="2311" y="2"/>
                </a:lnTo>
                <a:lnTo>
                  <a:pt x="2312" y="2"/>
                </a:lnTo>
                <a:lnTo>
                  <a:pt x="2313" y="2"/>
                </a:lnTo>
                <a:lnTo>
                  <a:pt x="2314" y="2"/>
                </a:lnTo>
                <a:lnTo>
                  <a:pt x="2316" y="2"/>
                </a:lnTo>
                <a:lnTo>
                  <a:pt x="2317" y="2"/>
                </a:lnTo>
                <a:lnTo>
                  <a:pt x="2318" y="2"/>
                </a:lnTo>
                <a:lnTo>
                  <a:pt x="2319" y="2"/>
                </a:lnTo>
                <a:lnTo>
                  <a:pt x="2321" y="2"/>
                </a:lnTo>
                <a:lnTo>
                  <a:pt x="2322" y="2"/>
                </a:lnTo>
                <a:lnTo>
                  <a:pt x="2323" y="2"/>
                </a:lnTo>
                <a:lnTo>
                  <a:pt x="2324" y="2"/>
                </a:lnTo>
                <a:lnTo>
                  <a:pt x="2326" y="2"/>
                </a:lnTo>
                <a:lnTo>
                  <a:pt x="2327" y="2"/>
                </a:lnTo>
                <a:lnTo>
                  <a:pt x="2328" y="2"/>
                </a:lnTo>
                <a:lnTo>
                  <a:pt x="2329" y="2"/>
                </a:lnTo>
                <a:lnTo>
                  <a:pt x="2331" y="2"/>
                </a:lnTo>
                <a:lnTo>
                  <a:pt x="2332" y="2"/>
                </a:lnTo>
                <a:lnTo>
                  <a:pt x="2333" y="2"/>
                </a:lnTo>
                <a:lnTo>
                  <a:pt x="2334" y="2"/>
                </a:lnTo>
                <a:lnTo>
                  <a:pt x="2336" y="2"/>
                </a:lnTo>
                <a:lnTo>
                  <a:pt x="2337" y="2"/>
                </a:lnTo>
                <a:lnTo>
                  <a:pt x="2338" y="2"/>
                </a:lnTo>
                <a:lnTo>
                  <a:pt x="2339" y="2"/>
                </a:lnTo>
                <a:lnTo>
                  <a:pt x="2341" y="2"/>
                </a:lnTo>
                <a:lnTo>
                  <a:pt x="2342" y="2"/>
                </a:lnTo>
                <a:lnTo>
                  <a:pt x="2343" y="2"/>
                </a:lnTo>
                <a:lnTo>
                  <a:pt x="2344" y="2"/>
                </a:lnTo>
                <a:lnTo>
                  <a:pt x="2346" y="1"/>
                </a:lnTo>
                <a:lnTo>
                  <a:pt x="2347" y="2"/>
                </a:lnTo>
                <a:lnTo>
                  <a:pt x="2348" y="2"/>
                </a:lnTo>
                <a:lnTo>
                  <a:pt x="2349" y="1"/>
                </a:lnTo>
                <a:lnTo>
                  <a:pt x="2351" y="1"/>
                </a:lnTo>
                <a:lnTo>
                  <a:pt x="2352" y="1"/>
                </a:lnTo>
                <a:lnTo>
                  <a:pt x="2353" y="1"/>
                </a:lnTo>
                <a:lnTo>
                  <a:pt x="2354" y="1"/>
                </a:lnTo>
                <a:lnTo>
                  <a:pt x="2356" y="1"/>
                </a:lnTo>
                <a:lnTo>
                  <a:pt x="2357" y="1"/>
                </a:lnTo>
                <a:lnTo>
                  <a:pt x="2358" y="1"/>
                </a:lnTo>
                <a:lnTo>
                  <a:pt x="2359" y="1"/>
                </a:lnTo>
                <a:lnTo>
                  <a:pt x="2361" y="1"/>
                </a:lnTo>
                <a:lnTo>
                  <a:pt x="2362" y="1"/>
                </a:lnTo>
                <a:lnTo>
                  <a:pt x="2363" y="1"/>
                </a:lnTo>
                <a:lnTo>
                  <a:pt x="2364" y="1"/>
                </a:lnTo>
                <a:lnTo>
                  <a:pt x="2366" y="1"/>
                </a:lnTo>
                <a:lnTo>
                  <a:pt x="2367" y="1"/>
                </a:lnTo>
                <a:lnTo>
                  <a:pt x="2368" y="1"/>
                </a:lnTo>
                <a:lnTo>
                  <a:pt x="2369" y="1"/>
                </a:lnTo>
                <a:lnTo>
                  <a:pt x="2371" y="1"/>
                </a:lnTo>
                <a:lnTo>
                  <a:pt x="2372" y="1"/>
                </a:lnTo>
                <a:lnTo>
                  <a:pt x="2373" y="1"/>
                </a:lnTo>
                <a:lnTo>
                  <a:pt x="2375" y="1"/>
                </a:lnTo>
                <a:lnTo>
                  <a:pt x="2376" y="1"/>
                </a:lnTo>
                <a:lnTo>
                  <a:pt x="2377" y="1"/>
                </a:lnTo>
                <a:lnTo>
                  <a:pt x="2378" y="1"/>
                </a:lnTo>
                <a:lnTo>
                  <a:pt x="2380" y="1"/>
                </a:lnTo>
                <a:lnTo>
                  <a:pt x="2381" y="1"/>
                </a:lnTo>
                <a:lnTo>
                  <a:pt x="2382" y="1"/>
                </a:lnTo>
                <a:lnTo>
                  <a:pt x="2383" y="1"/>
                </a:lnTo>
                <a:lnTo>
                  <a:pt x="2385" y="1"/>
                </a:lnTo>
                <a:lnTo>
                  <a:pt x="2386" y="1"/>
                </a:lnTo>
                <a:lnTo>
                  <a:pt x="2387" y="1"/>
                </a:lnTo>
                <a:lnTo>
                  <a:pt x="2388" y="1"/>
                </a:lnTo>
                <a:lnTo>
                  <a:pt x="2390" y="1"/>
                </a:lnTo>
                <a:lnTo>
                  <a:pt x="2391" y="1"/>
                </a:lnTo>
                <a:lnTo>
                  <a:pt x="2392" y="1"/>
                </a:lnTo>
                <a:lnTo>
                  <a:pt x="2393" y="1"/>
                </a:lnTo>
                <a:lnTo>
                  <a:pt x="2395" y="1"/>
                </a:lnTo>
                <a:lnTo>
                  <a:pt x="2396" y="1"/>
                </a:lnTo>
                <a:lnTo>
                  <a:pt x="2397" y="1"/>
                </a:lnTo>
                <a:lnTo>
                  <a:pt x="2398" y="1"/>
                </a:lnTo>
                <a:lnTo>
                  <a:pt x="2400" y="1"/>
                </a:lnTo>
                <a:lnTo>
                  <a:pt x="2401" y="1"/>
                </a:lnTo>
                <a:lnTo>
                  <a:pt x="2402" y="1"/>
                </a:lnTo>
                <a:lnTo>
                  <a:pt x="2403" y="1"/>
                </a:lnTo>
                <a:lnTo>
                  <a:pt x="2405" y="1"/>
                </a:lnTo>
                <a:lnTo>
                  <a:pt x="2406" y="1"/>
                </a:lnTo>
                <a:lnTo>
                  <a:pt x="2407" y="1"/>
                </a:lnTo>
                <a:lnTo>
                  <a:pt x="2408" y="1"/>
                </a:lnTo>
                <a:lnTo>
                  <a:pt x="2410" y="1"/>
                </a:lnTo>
                <a:lnTo>
                  <a:pt x="2411" y="1"/>
                </a:lnTo>
                <a:lnTo>
                  <a:pt x="2412" y="1"/>
                </a:lnTo>
                <a:lnTo>
                  <a:pt x="2413" y="1"/>
                </a:lnTo>
                <a:lnTo>
                  <a:pt x="2415" y="1"/>
                </a:lnTo>
                <a:lnTo>
                  <a:pt x="2416" y="1"/>
                </a:lnTo>
                <a:lnTo>
                  <a:pt x="2417" y="1"/>
                </a:lnTo>
                <a:lnTo>
                  <a:pt x="2418" y="1"/>
                </a:lnTo>
                <a:lnTo>
                  <a:pt x="2420" y="1"/>
                </a:lnTo>
                <a:lnTo>
                  <a:pt x="2421" y="1"/>
                </a:lnTo>
                <a:lnTo>
                  <a:pt x="2422" y="1"/>
                </a:lnTo>
                <a:lnTo>
                  <a:pt x="2423" y="1"/>
                </a:lnTo>
                <a:lnTo>
                  <a:pt x="2425" y="1"/>
                </a:lnTo>
                <a:lnTo>
                  <a:pt x="2426" y="1"/>
                </a:lnTo>
                <a:lnTo>
                  <a:pt x="2427" y="1"/>
                </a:lnTo>
                <a:lnTo>
                  <a:pt x="2428" y="1"/>
                </a:lnTo>
                <a:lnTo>
                  <a:pt x="2430" y="1"/>
                </a:lnTo>
                <a:lnTo>
                  <a:pt x="2431" y="1"/>
                </a:lnTo>
                <a:lnTo>
                  <a:pt x="2432" y="1"/>
                </a:lnTo>
                <a:lnTo>
                  <a:pt x="2433" y="1"/>
                </a:lnTo>
                <a:lnTo>
                  <a:pt x="2435" y="1"/>
                </a:lnTo>
                <a:lnTo>
                  <a:pt x="2436" y="1"/>
                </a:lnTo>
                <a:lnTo>
                  <a:pt x="2437" y="1"/>
                </a:lnTo>
                <a:lnTo>
                  <a:pt x="2438" y="1"/>
                </a:lnTo>
                <a:lnTo>
                  <a:pt x="2440" y="1"/>
                </a:lnTo>
                <a:lnTo>
                  <a:pt x="2441" y="1"/>
                </a:lnTo>
                <a:lnTo>
                  <a:pt x="2442" y="1"/>
                </a:lnTo>
                <a:lnTo>
                  <a:pt x="2443" y="1"/>
                </a:lnTo>
                <a:lnTo>
                  <a:pt x="2445" y="1"/>
                </a:lnTo>
                <a:lnTo>
                  <a:pt x="2446" y="1"/>
                </a:lnTo>
                <a:lnTo>
                  <a:pt x="2447" y="1"/>
                </a:lnTo>
                <a:lnTo>
                  <a:pt x="2448" y="1"/>
                </a:lnTo>
                <a:lnTo>
                  <a:pt x="2450" y="1"/>
                </a:lnTo>
                <a:lnTo>
                  <a:pt x="2451" y="1"/>
                </a:lnTo>
                <a:lnTo>
                  <a:pt x="2452" y="1"/>
                </a:lnTo>
                <a:lnTo>
                  <a:pt x="2453" y="1"/>
                </a:lnTo>
                <a:lnTo>
                  <a:pt x="2455" y="1"/>
                </a:lnTo>
                <a:lnTo>
                  <a:pt x="2456" y="1"/>
                </a:lnTo>
                <a:lnTo>
                  <a:pt x="2457" y="1"/>
                </a:lnTo>
                <a:lnTo>
                  <a:pt x="2458" y="0"/>
                </a:lnTo>
                <a:lnTo>
                  <a:pt x="2460" y="0"/>
                </a:lnTo>
                <a:lnTo>
                  <a:pt x="2461" y="1"/>
                </a:lnTo>
                <a:lnTo>
                  <a:pt x="2462" y="1"/>
                </a:lnTo>
                <a:lnTo>
                  <a:pt x="2463" y="0"/>
                </a:lnTo>
                <a:lnTo>
                  <a:pt x="2465" y="0"/>
                </a:lnTo>
                <a:lnTo>
                  <a:pt x="2466" y="0"/>
                </a:lnTo>
                <a:lnTo>
                  <a:pt x="2467" y="0"/>
                </a:lnTo>
                <a:lnTo>
                  <a:pt x="2469" y="0"/>
                </a:lnTo>
                <a:lnTo>
                  <a:pt x="2470" y="0"/>
                </a:lnTo>
                <a:lnTo>
                  <a:pt x="2471" y="0"/>
                </a:lnTo>
                <a:lnTo>
                  <a:pt x="2472" y="0"/>
                </a:lnTo>
                <a:lnTo>
                  <a:pt x="2474" y="0"/>
                </a:lnTo>
                <a:lnTo>
                  <a:pt x="2475" y="0"/>
                </a:lnTo>
                <a:lnTo>
                  <a:pt x="2476" y="0"/>
                </a:lnTo>
                <a:lnTo>
                  <a:pt x="2477" y="0"/>
                </a:lnTo>
                <a:lnTo>
                  <a:pt x="2479" y="0"/>
                </a:lnTo>
                <a:lnTo>
                  <a:pt x="2480" y="0"/>
                </a:lnTo>
                <a:lnTo>
                  <a:pt x="2481" y="0"/>
                </a:lnTo>
                <a:lnTo>
                  <a:pt x="2482" y="0"/>
                </a:lnTo>
                <a:lnTo>
                  <a:pt x="2484" y="0"/>
                </a:lnTo>
                <a:lnTo>
                  <a:pt x="2485" y="0"/>
                </a:lnTo>
                <a:lnTo>
                  <a:pt x="2486" y="0"/>
                </a:lnTo>
                <a:lnTo>
                  <a:pt x="2487" y="0"/>
                </a:lnTo>
                <a:lnTo>
                  <a:pt x="2489" y="0"/>
                </a:lnTo>
                <a:lnTo>
                  <a:pt x="2490" y="0"/>
                </a:lnTo>
                <a:lnTo>
                  <a:pt x="2491" y="0"/>
                </a:lnTo>
                <a:lnTo>
                  <a:pt x="2492" y="0"/>
                </a:lnTo>
                <a:lnTo>
                  <a:pt x="2494" y="0"/>
                </a:lnTo>
                <a:lnTo>
                  <a:pt x="2495" y="0"/>
                </a:lnTo>
                <a:lnTo>
                  <a:pt x="2496" y="0"/>
                </a:lnTo>
                <a:lnTo>
                  <a:pt x="2497" y="0"/>
                </a:lnTo>
                <a:lnTo>
                  <a:pt x="2499" y="0"/>
                </a:lnTo>
                <a:lnTo>
                  <a:pt x="2500" y="0"/>
                </a:lnTo>
                <a:lnTo>
                  <a:pt x="2501" y="0"/>
                </a:lnTo>
                <a:lnTo>
                  <a:pt x="2502" y="0"/>
                </a:lnTo>
                <a:lnTo>
                  <a:pt x="2504" y="0"/>
                </a:lnTo>
                <a:lnTo>
                  <a:pt x="2505" y="0"/>
                </a:lnTo>
                <a:lnTo>
                  <a:pt x="2506" y="0"/>
                </a:lnTo>
                <a:lnTo>
                  <a:pt x="2507" y="0"/>
                </a:lnTo>
                <a:lnTo>
                  <a:pt x="2509" y="0"/>
                </a:lnTo>
                <a:lnTo>
                  <a:pt x="2510" y="0"/>
                </a:lnTo>
                <a:lnTo>
                  <a:pt x="2511" y="0"/>
                </a:lnTo>
                <a:lnTo>
                  <a:pt x="2512" y="0"/>
                </a:lnTo>
                <a:lnTo>
                  <a:pt x="2514" y="0"/>
                </a:lnTo>
                <a:lnTo>
                  <a:pt x="2515" y="0"/>
                </a:lnTo>
                <a:lnTo>
                  <a:pt x="2516" y="0"/>
                </a:lnTo>
                <a:lnTo>
                  <a:pt x="2517" y="0"/>
                </a:lnTo>
                <a:lnTo>
                  <a:pt x="2519" y="0"/>
                </a:lnTo>
                <a:lnTo>
                  <a:pt x="2520" y="0"/>
                </a:lnTo>
                <a:lnTo>
                  <a:pt x="2521" y="0"/>
                </a:lnTo>
                <a:lnTo>
                  <a:pt x="2522" y="0"/>
                </a:lnTo>
                <a:lnTo>
                  <a:pt x="2524" y="0"/>
                </a:lnTo>
                <a:lnTo>
                  <a:pt x="2525" y="0"/>
                </a:lnTo>
                <a:lnTo>
                  <a:pt x="2526" y="0"/>
                </a:lnTo>
                <a:lnTo>
                  <a:pt x="2527" y="0"/>
                </a:lnTo>
                <a:lnTo>
                  <a:pt x="2529" y="0"/>
                </a:lnTo>
                <a:lnTo>
                  <a:pt x="2530" y="0"/>
                </a:lnTo>
                <a:lnTo>
                  <a:pt x="2531" y="0"/>
                </a:lnTo>
                <a:lnTo>
                  <a:pt x="2532" y="0"/>
                </a:lnTo>
                <a:lnTo>
                  <a:pt x="2534" y="0"/>
                </a:lnTo>
                <a:lnTo>
                  <a:pt x="2535" y="0"/>
                </a:lnTo>
                <a:lnTo>
                  <a:pt x="2536" y="0"/>
                </a:lnTo>
                <a:lnTo>
                  <a:pt x="2537" y="0"/>
                </a:lnTo>
                <a:lnTo>
                  <a:pt x="2539" y="0"/>
                </a:lnTo>
                <a:lnTo>
                  <a:pt x="2540" y="0"/>
                </a:lnTo>
                <a:lnTo>
                  <a:pt x="2541" y="0"/>
                </a:lnTo>
                <a:lnTo>
                  <a:pt x="2542" y="0"/>
                </a:lnTo>
                <a:lnTo>
                  <a:pt x="2544" y="0"/>
                </a:lnTo>
                <a:lnTo>
                  <a:pt x="2545" y="0"/>
                </a:lnTo>
                <a:lnTo>
                  <a:pt x="2546" y="0"/>
                </a:lnTo>
                <a:lnTo>
                  <a:pt x="2547" y="0"/>
                </a:lnTo>
                <a:lnTo>
                  <a:pt x="2549" y="0"/>
                </a:lnTo>
                <a:lnTo>
                  <a:pt x="2550" y="0"/>
                </a:lnTo>
                <a:lnTo>
                  <a:pt x="2551" y="0"/>
                </a:lnTo>
                <a:lnTo>
                  <a:pt x="2552" y="0"/>
                </a:lnTo>
                <a:lnTo>
                  <a:pt x="2554" y="0"/>
                </a:lnTo>
                <a:lnTo>
                  <a:pt x="2555" y="0"/>
                </a:lnTo>
                <a:lnTo>
                  <a:pt x="2556" y="0"/>
                </a:lnTo>
                <a:lnTo>
                  <a:pt x="2557" y="0"/>
                </a:lnTo>
                <a:lnTo>
                  <a:pt x="2559" y="0"/>
                </a:lnTo>
                <a:lnTo>
                  <a:pt x="2560" y="0"/>
                </a:lnTo>
                <a:lnTo>
                  <a:pt x="2561" y="0"/>
                </a:lnTo>
                <a:lnTo>
                  <a:pt x="2563" y="0"/>
                </a:lnTo>
                <a:lnTo>
                  <a:pt x="2564" y="0"/>
                </a:lnTo>
                <a:lnTo>
                  <a:pt x="2565" y="0"/>
                </a:lnTo>
                <a:lnTo>
                  <a:pt x="2566" y="0"/>
                </a:lnTo>
                <a:lnTo>
                  <a:pt x="2568" y="0"/>
                </a:lnTo>
                <a:lnTo>
                  <a:pt x="2569" y="0"/>
                </a:lnTo>
                <a:lnTo>
                  <a:pt x="2570" y="0"/>
                </a:lnTo>
                <a:lnTo>
                  <a:pt x="2571" y="0"/>
                </a:lnTo>
                <a:lnTo>
                  <a:pt x="2573" y="0"/>
                </a:lnTo>
                <a:lnTo>
                  <a:pt x="2574" y="0"/>
                </a:lnTo>
                <a:lnTo>
                  <a:pt x="2575" y="0"/>
                </a:lnTo>
                <a:lnTo>
                  <a:pt x="2576" y="0"/>
                </a:lnTo>
                <a:lnTo>
                  <a:pt x="2578" y="0"/>
                </a:lnTo>
                <a:lnTo>
                  <a:pt x="2579" y="0"/>
                </a:lnTo>
                <a:lnTo>
                  <a:pt x="2580" y="0"/>
                </a:lnTo>
                <a:lnTo>
                  <a:pt x="2581" y="0"/>
                </a:lnTo>
                <a:lnTo>
                  <a:pt x="2583" y="0"/>
                </a:lnTo>
                <a:lnTo>
                  <a:pt x="2584" y="0"/>
                </a:lnTo>
                <a:lnTo>
                  <a:pt x="2585" y="0"/>
                </a:lnTo>
                <a:lnTo>
                  <a:pt x="2586" y="0"/>
                </a:lnTo>
                <a:lnTo>
                  <a:pt x="2588" y="0"/>
                </a:lnTo>
                <a:lnTo>
                  <a:pt x="2589" y="0"/>
                </a:lnTo>
                <a:lnTo>
                  <a:pt x="2590" y="0"/>
                </a:lnTo>
                <a:lnTo>
                  <a:pt x="2591" y="0"/>
                </a:lnTo>
                <a:lnTo>
                  <a:pt x="2593" y="0"/>
                </a:lnTo>
                <a:lnTo>
                  <a:pt x="2594" y="0"/>
                </a:lnTo>
                <a:lnTo>
                  <a:pt x="2595" y="0"/>
                </a:lnTo>
                <a:lnTo>
                  <a:pt x="2596" y="0"/>
                </a:lnTo>
                <a:lnTo>
                  <a:pt x="2598" y="0"/>
                </a:lnTo>
                <a:lnTo>
                  <a:pt x="2599" y="0"/>
                </a:lnTo>
                <a:lnTo>
                  <a:pt x="2600" y="0"/>
                </a:lnTo>
                <a:lnTo>
                  <a:pt x="2601" y="0"/>
                </a:lnTo>
                <a:lnTo>
                  <a:pt x="2603" y="0"/>
                </a:lnTo>
                <a:lnTo>
                  <a:pt x="2604" y="0"/>
                </a:lnTo>
                <a:lnTo>
                  <a:pt x="2605" y="0"/>
                </a:lnTo>
                <a:lnTo>
                  <a:pt x="2606" y="0"/>
                </a:lnTo>
                <a:lnTo>
                  <a:pt x="2608" y="0"/>
                </a:lnTo>
                <a:lnTo>
                  <a:pt x="2609" y="0"/>
                </a:lnTo>
                <a:lnTo>
                  <a:pt x="2610" y="0"/>
                </a:lnTo>
                <a:lnTo>
                  <a:pt x="2611" y="0"/>
                </a:lnTo>
                <a:lnTo>
                  <a:pt x="2613" y="0"/>
                </a:lnTo>
                <a:lnTo>
                  <a:pt x="2614" y="0"/>
                </a:lnTo>
                <a:lnTo>
                  <a:pt x="2615" y="0"/>
                </a:lnTo>
                <a:lnTo>
                  <a:pt x="2616" y="0"/>
                </a:lnTo>
                <a:lnTo>
                  <a:pt x="2618" y="0"/>
                </a:lnTo>
                <a:lnTo>
                  <a:pt x="2619" y="0"/>
                </a:lnTo>
                <a:lnTo>
                  <a:pt x="2620" y="0"/>
                </a:lnTo>
                <a:lnTo>
                  <a:pt x="2621" y="0"/>
                </a:lnTo>
                <a:lnTo>
                  <a:pt x="2623" y="0"/>
                </a:lnTo>
                <a:lnTo>
                  <a:pt x="2624" y="0"/>
                </a:lnTo>
                <a:lnTo>
                  <a:pt x="2625" y="0"/>
                </a:lnTo>
                <a:lnTo>
                  <a:pt x="2626" y="0"/>
                </a:lnTo>
                <a:lnTo>
                  <a:pt x="2628" y="0"/>
                </a:lnTo>
                <a:lnTo>
                  <a:pt x="2629" y="0"/>
                </a:lnTo>
                <a:lnTo>
                  <a:pt x="2630" y="0"/>
                </a:lnTo>
                <a:lnTo>
                  <a:pt x="2631" y="0"/>
                </a:lnTo>
                <a:lnTo>
                  <a:pt x="2633" y="0"/>
                </a:lnTo>
                <a:lnTo>
                  <a:pt x="2634" y="0"/>
                </a:lnTo>
                <a:lnTo>
                  <a:pt x="2635" y="0"/>
                </a:lnTo>
                <a:lnTo>
                  <a:pt x="2636" y="0"/>
                </a:lnTo>
                <a:lnTo>
                  <a:pt x="2638" y="0"/>
                </a:lnTo>
                <a:lnTo>
                  <a:pt x="2639" y="0"/>
                </a:lnTo>
                <a:lnTo>
                  <a:pt x="2640" y="0"/>
                </a:lnTo>
                <a:lnTo>
                  <a:pt x="2641" y="0"/>
                </a:lnTo>
                <a:lnTo>
                  <a:pt x="2643" y="0"/>
                </a:lnTo>
                <a:lnTo>
                  <a:pt x="2644" y="0"/>
                </a:lnTo>
                <a:lnTo>
                  <a:pt x="2645" y="0"/>
                </a:lnTo>
                <a:lnTo>
                  <a:pt x="2646" y="0"/>
                </a:lnTo>
                <a:lnTo>
                  <a:pt x="2648" y="0"/>
                </a:lnTo>
                <a:lnTo>
                  <a:pt x="2649" y="0"/>
                </a:lnTo>
                <a:lnTo>
                  <a:pt x="2650" y="0"/>
                </a:lnTo>
                <a:lnTo>
                  <a:pt x="2652" y="0"/>
                </a:lnTo>
                <a:lnTo>
                  <a:pt x="2653" y="0"/>
                </a:lnTo>
                <a:lnTo>
                  <a:pt x="2654" y="0"/>
                </a:lnTo>
                <a:lnTo>
                  <a:pt x="2655" y="0"/>
                </a:lnTo>
                <a:lnTo>
                  <a:pt x="2657" y="0"/>
                </a:lnTo>
                <a:lnTo>
                  <a:pt x="2658" y="0"/>
                </a:lnTo>
                <a:lnTo>
                  <a:pt x="2659" y="0"/>
                </a:lnTo>
                <a:lnTo>
                  <a:pt x="2660" y="0"/>
                </a:lnTo>
                <a:lnTo>
                  <a:pt x="2662" y="0"/>
                </a:lnTo>
                <a:lnTo>
                  <a:pt x="2663" y="0"/>
                </a:lnTo>
                <a:lnTo>
                  <a:pt x="2664" y="0"/>
                </a:lnTo>
                <a:lnTo>
                  <a:pt x="2665" y="0"/>
                </a:lnTo>
                <a:lnTo>
                  <a:pt x="2667" y="0"/>
                </a:lnTo>
                <a:lnTo>
                  <a:pt x="2668" y="0"/>
                </a:lnTo>
                <a:lnTo>
                  <a:pt x="2669" y="0"/>
                </a:lnTo>
                <a:lnTo>
                  <a:pt x="2670" y="0"/>
                </a:lnTo>
                <a:lnTo>
                  <a:pt x="2672" y="0"/>
                </a:lnTo>
                <a:lnTo>
                  <a:pt x="2673" y="0"/>
                </a:lnTo>
                <a:lnTo>
                  <a:pt x="2674" y="0"/>
                </a:lnTo>
                <a:lnTo>
                  <a:pt x="2675" y="0"/>
                </a:lnTo>
                <a:lnTo>
                  <a:pt x="2677" y="0"/>
                </a:lnTo>
                <a:lnTo>
                  <a:pt x="2678" y="0"/>
                </a:lnTo>
                <a:lnTo>
                  <a:pt x="2679" y="0"/>
                </a:lnTo>
                <a:lnTo>
                  <a:pt x="2680" y="0"/>
                </a:lnTo>
                <a:lnTo>
                  <a:pt x="2682" y="0"/>
                </a:lnTo>
                <a:lnTo>
                  <a:pt x="2683" y="0"/>
                </a:lnTo>
                <a:lnTo>
                  <a:pt x="2684" y="0"/>
                </a:lnTo>
                <a:lnTo>
                  <a:pt x="2685" y="0"/>
                </a:lnTo>
                <a:lnTo>
                  <a:pt x="2687" y="0"/>
                </a:lnTo>
                <a:lnTo>
                  <a:pt x="2688" y="0"/>
                </a:lnTo>
                <a:lnTo>
                  <a:pt x="2689" y="0"/>
                </a:lnTo>
                <a:lnTo>
                  <a:pt x="2690" y="0"/>
                </a:lnTo>
                <a:lnTo>
                  <a:pt x="2692" y="0"/>
                </a:lnTo>
                <a:lnTo>
                  <a:pt x="2693" y="0"/>
                </a:lnTo>
                <a:lnTo>
                  <a:pt x="2694" y="0"/>
                </a:lnTo>
                <a:lnTo>
                  <a:pt x="2695" y="0"/>
                </a:lnTo>
                <a:lnTo>
                  <a:pt x="2697" y="0"/>
                </a:lnTo>
                <a:lnTo>
                  <a:pt x="2698" y="0"/>
                </a:lnTo>
                <a:lnTo>
                  <a:pt x="2699" y="0"/>
                </a:lnTo>
                <a:lnTo>
                  <a:pt x="2700" y="0"/>
                </a:lnTo>
                <a:lnTo>
                  <a:pt x="2702" y="0"/>
                </a:lnTo>
                <a:lnTo>
                  <a:pt x="2703" y="0"/>
                </a:lnTo>
                <a:lnTo>
                  <a:pt x="2704" y="0"/>
                </a:lnTo>
                <a:lnTo>
                  <a:pt x="2705" y="0"/>
                </a:lnTo>
                <a:lnTo>
                  <a:pt x="2707" y="0"/>
                </a:lnTo>
                <a:lnTo>
                  <a:pt x="2708" y="0"/>
                </a:lnTo>
                <a:lnTo>
                  <a:pt x="2709" y="0"/>
                </a:lnTo>
                <a:lnTo>
                  <a:pt x="2710" y="0"/>
                </a:lnTo>
                <a:lnTo>
                  <a:pt x="2712" y="0"/>
                </a:lnTo>
                <a:lnTo>
                  <a:pt x="2713" y="0"/>
                </a:lnTo>
                <a:lnTo>
                  <a:pt x="2714" y="0"/>
                </a:lnTo>
                <a:lnTo>
                  <a:pt x="2715" y="0"/>
                </a:lnTo>
                <a:lnTo>
                  <a:pt x="2717" y="0"/>
                </a:lnTo>
                <a:lnTo>
                  <a:pt x="2718" y="0"/>
                </a:lnTo>
                <a:lnTo>
                  <a:pt x="2719" y="0"/>
                </a:lnTo>
                <a:lnTo>
                  <a:pt x="2720" y="0"/>
                </a:lnTo>
                <a:lnTo>
                  <a:pt x="2722" y="0"/>
                </a:lnTo>
                <a:lnTo>
                  <a:pt x="2723" y="0"/>
                </a:lnTo>
                <a:lnTo>
                  <a:pt x="2724" y="0"/>
                </a:lnTo>
                <a:lnTo>
                  <a:pt x="2725" y="0"/>
                </a:lnTo>
                <a:lnTo>
                  <a:pt x="2727" y="0"/>
                </a:lnTo>
                <a:lnTo>
                  <a:pt x="2728" y="0"/>
                </a:lnTo>
                <a:lnTo>
                  <a:pt x="2729" y="0"/>
                </a:lnTo>
                <a:lnTo>
                  <a:pt x="2730" y="0"/>
                </a:lnTo>
                <a:lnTo>
                  <a:pt x="2732" y="0"/>
                </a:lnTo>
                <a:lnTo>
                  <a:pt x="2733" y="0"/>
                </a:lnTo>
                <a:lnTo>
                  <a:pt x="2734" y="0"/>
                </a:lnTo>
                <a:lnTo>
                  <a:pt x="2735" y="0"/>
                </a:lnTo>
                <a:lnTo>
                  <a:pt x="2737" y="0"/>
                </a:lnTo>
                <a:lnTo>
                  <a:pt x="2738" y="0"/>
                </a:lnTo>
                <a:lnTo>
                  <a:pt x="2739" y="0"/>
                </a:lnTo>
                <a:lnTo>
                  <a:pt x="2740" y="0"/>
                </a:lnTo>
                <a:lnTo>
                  <a:pt x="2742" y="0"/>
                </a:lnTo>
                <a:lnTo>
                  <a:pt x="2743" y="0"/>
                </a:lnTo>
                <a:lnTo>
                  <a:pt x="2744" y="0"/>
                </a:lnTo>
              </a:path>
            </a:pathLst>
          </a:custGeom>
          <a:noFill/>
          <a:ln w="0">
            <a:solidFill>
              <a:srgbClr val="00008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0" name="Rectangle 159"/>
          <p:cNvSpPr>
            <a:spLocks noChangeArrowheads="1"/>
          </p:cNvSpPr>
          <p:nvPr/>
        </p:nvSpPr>
        <p:spPr bwMode="auto">
          <a:xfrm>
            <a:off x="3535363" y="2743200"/>
            <a:ext cx="3046412" cy="3594100"/>
          </a:xfrm>
          <a:prstGeom prst="rect">
            <a:avLst/>
          </a:prstGeom>
          <a:noFill/>
          <a:ln w="0">
            <a:solidFill>
              <a:srgbClr val="00C000"/>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2831" name="Line 160"/>
          <p:cNvSpPr>
            <a:spLocks noChangeShapeType="1"/>
          </p:cNvSpPr>
          <p:nvPr/>
        </p:nvSpPr>
        <p:spPr bwMode="auto">
          <a:xfrm>
            <a:off x="3686182" y="6346825"/>
            <a:ext cx="3175"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2" name="Line 161"/>
          <p:cNvSpPr>
            <a:spLocks noChangeShapeType="1"/>
          </p:cNvSpPr>
          <p:nvPr/>
        </p:nvSpPr>
        <p:spPr bwMode="auto">
          <a:xfrm>
            <a:off x="3856041" y="6346827"/>
            <a:ext cx="1587"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3" name="Rectangle 162"/>
          <p:cNvSpPr>
            <a:spLocks noChangeArrowheads="1"/>
          </p:cNvSpPr>
          <p:nvPr/>
        </p:nvSpPr>
        <p:spPr bwMode="auto">
          <a:xfrm>
            <a:off x="3784602" y="644207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10</a:t>
            </a:r>
          </a:p>
        </p:txBody>
      </p:sp>
      <p:sp>
        <p:nvSpPr>
          <p:cNvPr id="32834" name="Line 163"/>
          <p:cNvSpPr>
            <a:spLocks noChangeShapeType="1"/>
          </p:cNvSpPr>
          <p:nvPr/>
        </p:nvSpPr>
        <p:spPr bwMode="auto">
          <a:xfrm>
            <a:off x="4025907" y="6346825"/>
            <a:ext cx="3175"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5" name="Line 164"/>
          <p:cNvSpPr>
            <a:spLocks noChangeShapeType="1"/>
          </p:cNvSpPr>
          <p:nvPr/>
        </p:nvSpPr>
        <p:spPr bwMode="auto">
          <a:xfrm>
            <a:off x="4194182" y="6346827"/>
            <a:ext cx="3175"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6" name="Line 165"/>
          <p:cNvSpPr>
            <a:spLocks noChangeShapeType="1"/>
          </p:cNvSpPr>
          <p:nvPr/>
        </p:nvSpPr>
        <p:spPr bwMode="auto">
          <a:xfrm>
            <a:off x="4367213" y="6346825"/>
            <a:ext cx="0"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7" name="Line 166"/>
          <p:cNvSpPr>
            <a:spLocks noChangeShapeType="1"/>
          </p:cNvSpPr>
          <p:nvPr/>
        </p:nvSpPr>
        <p:spPr bwMode="auto">
          <a:xfrm>
            <a:off x="4535489" y="6346827"/>
            <a:ext cx="1587"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38" name="Rectangle 167"/>
          <p:cNvSpPr>
            <a:spLocks noChangeArrowheads="1"/>
          </p:cNvSpPr>
          <p:nvPr/>
        </p:nvSpPr>
        <p:spPr bwMode="auto">
          <a:xfrm>
            <a:off x="4464051" y="644207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20</a:t>
            </a:r>
          </a:p>
        </p:txBody>
      </p:sp>
      <p:sp>
        <p:nvSpPr>
          <p:cNvPr id="32839" name="Line 168"/>
          <p:cNvSpPr>
            <a:spLocks noChangeShapeType="1"/>
          </p:cNvSpPr>
          <p:nvPr/>
        </p:nvSpPr>
        <p:spPr bwMode="auto">
          <a:xfrm>
            <a:off x="4706939" y="6346825"/>
            <a:ext cx="0"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0" name="Line 169"/>
          <p:cNvSpPr>
            <a:spLocks noChangeShapeType="1"/>
          </p:cNvSpPr>
          <p:nvPr/>
        </p:nvSpPr>
        <p:spPr bwMode="auto">
          <a:xfrm>
            <a:off x="4875213" y="6346827"/>
            <a:ext cx="1587"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1" name="Line 170"/>
          <p:cNvSpPr>
            <a:spLocks noChangeShapeType="1"/>
          </p:cNvSpPr>
          <p:nvPr/>
        </p:nvSpPr>
        <p:spPr bwMode="auto">
          <a:xfrm>
            <a:off x="5046665" y="6346825"/>
            <a:ext cx="1587"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2" name="Line 171"/>
          <p:cNvSpPr>
            <a:spLocks noChangeShapeType="1"/>
          </p:cNvSpPr>
          <p:nvPr/>
        </p:nvSpPr>
        <p:spPr bwMode="auto">
          <a:xfrm>
            <a:off x="5216527" y="6346827"/>
            <a:ext cx="1588"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3" name="Rectangle 172"/>
          <p:cNvSpPr>
            <a:spLocks noChangeArrowheads="1"/>
          </p:cNvSpPr>
          <p:nvPr/>
        </p:nvSpPr>
        <p:spPr bwMode="auto">
          <a:xfrm>
            <a:off x="5143500" y="6442075"/>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30</a:t>
            </a:r>
          </a:p>
        </p:txBody>
      </p:sp>
      <p:sp>
        <p:nvSpPr>
          <p:cNvPr id="32844" name="Line 174"/>
          <p:cNvSpPr>
            <a:spLocks noChangeShapeType="1"/>
          </p:cNvSpPr>
          <p:nvPr/>
        </p:nvSpPr>
        <p:spPr bwMode="auto">
          <a:xfrm flipH="1">
            <a:off x="3503619" y="6346830"/>
            <a:ext cx="28575" cy="4763"/>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5" name="Line 176"/>
          <p:cNvSpPr>
            <a:spLocks noChangeShapeType="1"/>
          </p:cNvSpPr>
          <p:nvPr/>
        </p:nvSpPr>
        <p:spPr bwMode="auto">
          <a:xfrm flipH="1">
            <a:off x="3519491" y="6135690"/>
            <a:ext cx="12700" cy="4762"/>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6" name="Line 177"/>
          <p:cNvSpPr>
            <a:spLocks noChangeShapeType="1"/>
          </p:cNvSpPr>
          <p:nvPr/>
        </p:nvSpPr>
        <p:spPr bwMode="auto">
          <a:xfrm flipH="1">
            <a:off x="3503619" y="5924551"/>
            <a:ext cx="28575" cy="635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7" name="Line 179"/>
          <p:cNvSpPr>
            <a:spLocks noChangeShapeType="1"/>
          </p:cNvSpPr>
          <p:nvPr/>
        </p:nvSpPr>
        <p:spPr bwMode="auto">
          <a:xfrm flipH="1">
            <a:off x="3519491" y="5711830"/>
            <a:ext cx="12700"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8" name="Line 180"/>
          <p:cNvSpPr>
            <a:spLocks noChangeShapeType="1"/>
          </p:cNvSpPr>
          <p:nvPr/>
        </p:nvSpPr>
        <p:spPr bwMode="auto">
          <a:xfrm flipH="1">
            <a:off x="3503619" y="5500693"/>
            <a:ext cx="28575"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49" name="Line 182"/>
          <p:cNvSpPr>
            <a:spLocks noChangeShapeType="1"/>
          </p:cNvSpPr>
          <p:nvPr/>
        </p:nvSpPr>
        <p:spPr bwMode="auto">
          <a:xfrm flipH="1">
            <a:off x="3519491" y="5291139"/>
            <a:ext cx="12700" cy="4762"/>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0" name="Line 192"/>
          <p:cNvSpPr>
            <a:spLocks noChangeShapeType="1"/>
          </p:cNvSpPr>
          <p:nvPr/>
        </p:nvSpPr>
        <p:spPr bwMode="auto">
          <a:xfrm flipH="1">
            <a:off x="3503619" y="3811593"/>
            <a:ext cx="28575"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1" name="Line 194"/>
          <p:cNvSpPr>
            <a:spLocks noChangeShapeType="1"/>
          </p:cNvSpPr>
          <p:nvPr/>
        </p:nvSpPr>
        <p:spPr bwMode="auto">
          <a:xfrm flipH="1">
            <a:off x="3519491" y="3602043"/>
            <a:ext cx="12700"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2" name="Line 195"/>
          <p:cNvSpPr>
            <a:spLocks noChangeShapeType="1"/>
          </p:cNvSpPr>
          <p:nvPr/>
        </p:nvSpPr>
        <p:spPr bwMode="auto">
          <a:xfrm flipH="1">
            <a:off x="3503619" y="3386139"/>
            <a:ext cx="28575" cy="4762"/>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3" name="Line 197"/>
          <p:cNvSpPr>
            <a:spLocks noChangeShapeType="1"/>
          </p:cNvSpPr>
          <p:nvPr/>
        </p:nvSpPr>
        <p:spPr bwMode="auto">
          <a:xfrm flipH="1">
            <a:off x="3519491" y="3176590"/>
            <a:ext cx="12700" cy="635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4" name="Line 198"/>
          <p:cNvSpPr>
            <a:spLocks noChangeShapeType="1"/>
          </p:cNvSpPr>
          <p:nvPr/>
        </p:nvSpPr>
        <p:spPr bwMode="auto">
          <a:xfrm flipH="1">
            <a:off x="3503619" y="2965455"/>
            <a:ext cx="28575" cy="4763"/>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5" name="Line 200"/>
          <p:cNvSpPr>
            <a:spLocks noChangeShapeType="1"/>
          </p:cNvSpPr>
          <p:nvPr/>
        </p:nvSpPr>
        <p:spPr bwMode="auto">
          <a:xfrm flipH="1">
            <a:off x="3595688" y="2662239"/>
            <a:ext cx="11112" cy="4762"/>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6" name="Freeform 201"/>
          <p:cNvSpPr>
            <a:spLocks/>
          </p:cNvSpPr>
          <p:nvPr/>
        </p:nvSpPr>
        <p:spPr bwMode="auto">
          <a:xfrm>
            <a:off x="3879852" y="2873375"/>
            <a:ext cx="2041525" cy="2638425"/>
          </a:xfrm>
          <a:custGeom>
            <a:avLst/>
            <a:gdLst>
              <a:gd name="T0" fmla="*/ 9802967 w 2351"/>
              <a:gd name="T1" fmla="*/ 2147483647 h 1130"/>
              <a:gd name="T2" fmla="*/ 21113415 w 2351"/>
              <a:gd name="T3" fmla="*/ 2147483647 h 1130"/>
              <a:gd name="T4" fmla="*/ 31670123 w 2351"/>
              <a:gd name="T5" fmla="*/ 2147483647 h 1130"/>
              <a:gd name="T6" fmla="*/ 42226830 w 2351"/>
              <a:gd name="T7" fmla="*/ 2147483647 h 1130"/>
              <a:gd name="T8" fmla="*/ 52784406 w 2351"/>
              <a:gd name="T9" fmla="*/ 2147483647 h 1130"/>
              <a:gd name="T10" fmla="*/ 63341114 w 2351"/>
              <a:gd name="T11" fmla="*/ 2147483647 h 1130"/>
              <a:gd name="T12" fmla="*/ 73897821 w 2351"/>
              <a:gd name="T13" fmla="*/ 2147483647 h 1130"/>
              <a:gd name="T14" fmla="*/ 84454529 w 2351"/>
              <a:gd name="T15" fmla="*/ 2147483647 h 1130"/>
              <a:gd name="T16" fmla="*/ 95011236 w 2351"/>
              <a:gd name="T17" fmla="*/ 2147483647 h 1130"/>
              <a:gd name="T18" fmla="*/ 106321684 w 2351"/>
              <a:gd name="T19" fmla="*/ 2147483647 h 1130"/>
              <a:gd name="T20" fmla="*/ 116124651 w 2351"/>
              <a:gd name="T21" fmla="*/ 2147483647 h 1130"/>
              <a:gd name="T22" fmla="*/ 126681359 w 2351"/>
              <a:gd name="T23" fmla="*/ 2147483647 h 1130"/>
              <a:gd name="T24" fmla="*/ 137238066 w 2351"/>
              <a:gd name="T25" fmla="*/ 2147483647 h 1130"/>
              <a:gd name="T26" fmla="*/ 147794774 w 2351"/>
              <a:gd name="T27" fmla="*/ 2147483647 h 1130"/>
              <a:gd name="T28" fmla="*/ 159106090 w 2351"/>
              <a:gd name="T29" fmla="*/ 2147483647 h 1130"/>
              <a:gd name="T30" fmla="*/ 169662798 w 2351"/>
              <a:gd name="T31" fmla="*/ 2147483647 h 1130"/>
              <a:gd name="T32" fmla="*/ 180219505 w 2351"/>
              <a:gd name="T33" fmla="*/ 2147483647 h 1130"/>
              <a:gd name="T34" fmla="*/ 190776213 w 2351"/>
              <a:gd name="T35" fmla="*/ 2147483647 h 1130"/>
              <a:gd name="T36" fmla="*/ 201332920 w 2351"/>
              <a:gd name="T37" fmla="*/ 2147483647 h 1130"/>
              <a:gd name="T38" fmla="*/ 212644237 w 2351"/>
              <a:gd name="T39" fmla="*/ 2147483647 h 1130"/>
              <a:gd name="T40" fmla="*/ 222447204 w 2351"/>
              <a:gd name="T41" fmla="*/ 2147483647 h 1130"/>
              <a:gd name="T42" fmla="*/ 233757652 w 2351"/>
              <a:gd name="T43" fmla="*/ 2147483647 h 1130"/>
              <a:gd name="T44" fmla="*/ 243560619 w 2351"/>
              <a:gd name="T45" fmla="*/ 2147483647 h 1130"/>
              <a:gd name="T46" fmla="*/ 254117326 w 2351"/>
              <a:gd name="T47" fmla="*/ 2147483647 h 1130"/>
              <a:gd name="T48" fmla="*/ 265427774 w 2351"/>
              <a:gd name="T49" fmla="*/ 2147483647 h 1130"/>
              <a:gd name="T50" fmla="*/ 275230742 w 2351"/>
              <a:gd name="T51" fmla="*/ 2147483647 h 1130"/>
              <a:gd name="T52" fmla="*/ 286542058 w 2351"/>
              <a:gd name="T53" fmla="*/ 2147483647 h 1130"/>
              <a:gd name="T54" fmla="*/ 297098765 w 2351"/>
              <a:gd name="T55" fmla="*/ 2147483647 h 1130"/>
              <a:gd name="T56" fmla="*/ 307655473 w 2351"/>
              <a:gd name="T57" fmla="*/ 2147483647 h 1130"/>
              <a:gd name="T58" fmla="*/ 318212180 w 2351"/>
              <a:gd name="T59" fmla="*/ 2147483647 h 1130"/>
              <a:gd name="T60" fmla="*/ 328768888 w 2351"/>
              <a:gd name="T61" fmla="*/ 2147483647 h 1130"/>
              <a:gd name="T62" fmla="*/ 339325596 w 2351"/>
              <a:gd name="T63" fmla="*/ 2147483647 h 1130"/>
              <a:gd name="T64" fmla="*/ 349882303 w 2351"/>
              <a:gd name="T65" fmla="*/ 2147483647 h 1130"/>
              <a:gd name="T66" fmla="*/ 361193619 w 2351"/>
              <a:gd name="T67" fmla="*/ 2147483647 h 1130"/>
              <a:gd name="T68" fmla="*/ 371750327 w 2351"/>
              <a:gd name="T69" fmla="*/ 2147483647 h 1130"/>
              <a:gd name="T70" fmla="*/ 382307034 w 2351"/>
              <a:gd name="T71" fmla="*/ 2147483647 h 1130"/>
              <a:gd name="T72" fmla="*/ 392863742 w 2351"/>
              <a:gd name="T73" fmla="*/ 2147483647 h 1130"/>
              <a:gd name="T74" fmla="*/ 402666709 w 2351"/>
              <a:gd name="T75" fmla="*/ 2147483647 h 1130"/>
              <a:gd name="T76" fmla="*/ 413977157 w 2351"/>
              <a:gd name="T77" fmla="*/ 2147483647 h 1130"/>
              <a:gd name="T78" fmla="*/ 424533865 w 2351"/>
              <a:gd name="T79" fmla="*/ 2147483647 h 1130"/>
              <a:gd name="T80" fmla="*/ 435090572 w 2351"/>
              <a:gd name="T81" fmla="*/ 2147483647 h 1130"/>
              <a:gd name="T82" fmla="*/ 445647280 w 2351"/>
              <a:gd name="T83" fmla="*/ 2147483647 h 1130"/>
              <a:gd name="T84" fmla="*/ 456204856 w 2351"/>
              <a:gd name="T85" fmla="*/ 2147483647 h 1130"/>
              <a:gd name="T86" fmla="*/ 466761563 w 2351"/>
              <a:gd name="T87" fmla="*/ 2147483647 h 1130"/>
              <a:gd name="T88" fmla="*/ 478072011 w 2351"/>
              <a:gd name="T89" fmla="*/ 2147483647 h 1130"/>
              <a:gd name="T90" fmla="*/ 488628719 w 2351"/>
              <a:gd name="T91" fmla="*/ 2147483647 h 1130"/>
              <a:gd name="T92" fmla="*/ 499185426 w 2351"/>
              <a:gd name="T93" fmla="*/ 545170987 h 1130"/>
              <a:gd name="T94" fmla="*/ 509742134 w 2351"/>
              <a:gd name="T95" fmla="*/ 87226797 h 1130"/>
              <a:gd name="T96" fmla="*/ 520299710 w 2351"/>
              <a:gd name="T97" fmla="*/ 43613399 h 1130"/>
              <a:gd name="T98" fmla="*/ 530856417 w 2351"/>
              <a:gd name="T99" fmla="*/ 43613399 h 1130"/>
              <a:gd name="T100" fmla="*/ 541413125 w 2351"/>
              <a:gd name="T101" fmla="*/ 43613399 h 1130"/>
              <a:gd name="T102" fmla="*/ 551969832 w 2351"/>
              <a:gd name="T103" fmla="*/ 43613399 h 1130"/>
              <a:gd name="T104" fmla="*/ 562526540 w 2351"/>
              <a:gd name="T105" fmla="*/ 43613399 h 1130"/>
              <a:gd name="T106" fmla="*/ 573083247 w 2351"/>
              <a:gd name="T107" fmla="*/ 21807867 h 1130"/>
              <a:gd name="T108" fmla="*/ 583639955 w 2351"/>
              <a:gd name="T109" fmla="*/ 21807867 h 1130"/>
              <a:gd name="T110" fmla="*/ 594196662 w 2351"/>
              <a:gd name="T111" fmla="*/ 21807867 h 1130"/>
              <a:gd name="T112" fmla="*/ 604753370 w 2351"/>
              <a:gd name="T113" fmla="*/ 21807867 h 1130"/>
              <a:gd name="T114" fmla="*/ 616064686 w 2351"/>
              <a:gd name="T115" fmla="*/ 21807867 h 1130"/>
              <a:gd name="T116" fmla="*/ 626621394 w 2351"/>
              <a:gd name="T117" fmla="*/ 0 h 1130"/>
              <a:gd name="T118" fmla="*/ 637178101 w 2351"/>
              <a:gd name="T119" fmla="*/ 0 h 1130"/>
              <a:gd name="T120" fmla="*/ 647734809 w 2351"/>
              <a:gd name="T121" fmla="*/ 0 h 1130"/>
              <a:gd name="T122" fmla="*/ 658291516 w 2351"/>
              <a:gd name="T123" fmla="*/ 0 h 11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351" h="1130">
                <a:moveTo>
                  <a:pt x="0" y="1130"/>
                </a:moveTo>
                <a:lnTo>
                  <a:pt x="1" y="1130"/>
                </a:lnTo>
                <a:lnTo>
                  <a:pt x="2" y="1130"/>
                </a:lnTo>
                <a:lnTo>
                  <a:pt x="3" y="1130"/>
                </a:lnTo>
                <a:lnTo>
                  <a:pt x="5" y="1130"/>
                </a:lnTo>
                <a:lnTo>
                  <a:pt x="6" y="1130"/>
                </a:lnTo>
                <a:lnTo>
                  <a:pt x="7" y="1130"/>
                </a:lnTo>
                <a:lnTo>
                  <a:pt x="8" y="1130"/>
                </a:lnTo>
                <a:lnTo>
                  <a:pt x="10" y="1130"/>
                </a:lnTo>
                <a:lnTo>
                  <a:pt x="11" y="1130"/>
                </a:lnTo>
                <a:lnTo>
                  <a:pt x="12" y="1130"/>
                </a:lnTo>
                <a:lnTo>
                  <a:pt x="14" y="1130"/>
                </a:lnTo>
                <a:lnTo>
                  <a:pt x="15" y="1130"/>
                </a:lnTo>
                <a:lnTo>
                  <a:pt x="16" y="1130"/>
                </a:lnTo>
                <a:lnTo>
                  <a:pt x="17" y="1130"/>
                </a:lnTo>
                <a:lnTo>
                  <a:pt x="19" y="1130"/>
                </a:lnTo>
                <a:lnTo>
                  <a:pt x="20" y="1129"/>
                </a:lnTo>
                <a:lnTo>
                  <a:pt x="21" y="1129"/>
                </a:lnTo>
                <a:lnTo>
                  <a:pt x="22" y="1129"/>
                </a:lnTo>
                <a:lnTo>
                  <a:pt x="24" y="1128"/>
                </a:lnTo>
                <a:lnTo>
                  <a:pt x="25" y="1127"/>
                </a:lnTo>
                <a:lnTo>
                  <a:pt x="26" y="1126"/>
                </a:lnTo>
                <a:lnTo>
                  <a:pt x="27" y="1125"/>
                </a:lnTo>
                <a:lnTo>
                  <a:pt x="29" y="1123"/>
                </a:lnTo>
                <a:lnTo>
                  <a:pt x="30" y="1121"/>
                </a:lnTo>
                <a:lnTo>
                  <a:pt x="31" y="1119"/>
                </a:lnTo>
                <a:lnTo>
                  <a:pt x="32" y="1116"/>
                </a:lnTo>
                <a:lnTo>
                  <a:pt x="34" y="1113"/>
                </a:lnTo>
                <a:lnTo>
                  <a:pt x="35" y="1110"/>
                </a:lnTo>
                <a:lnTo>
                  <a:pt x="36" y="1106"/>
                </a:lnTo>
                <a:lnTo>
                  <a:pt x="37" y="1102"/>
                </a:lnTo>
                <a:lnTo>
                  <a:pt x="39" y="1098"/>
                </a:lnTo>
                <a:lnTo>
                  <a:pt x="40" y="1093"/>
                </a:lnTo>
                <a:lnTo>
                  <a:pt x="41" y="1088"/>
                </a:lnTo>
                <a:lnTo>
                  <a:pt x="42" y="1082"/>
                </a:lnTo>
                <a:lnTo>
                  <a:pt x="44" y="1077"/>
                </a:lnTo>
                <a:lnTo>
                  <a:pt x="45" y="1071"/>
                </a:lnTo>
                <a:lnTo>
                  <a:pt x="46" y="1066"/>
                </a:lnTo>
                <a:lnTo>
                  <a:pt x="47" y="1059"/>
                </a:lnTo>
                <a:lnTo>
                  <a:pt x="49" y="1053"/>
                </a:lnTo>
                <a:lnTo>
                  <a:pt x="50" y="1046"/>
                </a:lnTo>
                <a:lnTo>
                  <a:pt x="51" y="1039"/>
                </a:lnTo>
                <a:lnTo>
                  <a:pt x="52" y="1032"/>
                </a:lnTo>
                <a:lnTo>
                  <a:pt x="54" y="1025"/>
                </a:lnTo>
                <a:lnTo>
                  <a:pt x="55" y="1018"/>
                </a:lnTo>
                <a:lnTo>
                  <a:pt x="56" y="1011"/>
                </a:lnTo>
                <a:lnTo>
                  <a:pt x="57" y="1003"/>
                </a:lnTo>
                <a:lnTo>
                  <a:pt x="59" y="996"/>
                </a:lnTo>
                <a:lnTo>
                  <a:pt x="60" y="988"/>
                </a:lnTo>
                <a:lnTo>
                  <a:pt x="61" y="981"/>
                </a:lnTo>
                <a:lnTo>
                  <a:pt x="62" y="974"/>
                </a:lnTo>
                <a:lnTo>
                  <a:pt x="64" y="966"/>
                </a:lnTo>
                <a:lnTo>
                  <a:pt x="65" y="959"/>
                </a:lnTo>
                <a:lnTo>
                  <a:pt x="66" y="952"/>
                </a:lnTo>
                <a:lnTo>
                  <a:pt x="67" y="945"/>
                </a:lnTo>
                <a:lnTo>
                  <a:pt x="69" y="939"/>
                </a:lnTo>
                <a:lnTo>
                  <a:pt x="70" y="932"/>
                </a:lnTo>
                <a:lnTo>
                  <a:pt x="71" y="926"/>
                </a:lnTo>
                <a:lnTo>
                  <a:pt x="72" y="920"/>
                </a:lnTo>
                <a:lnTo>
                  <a:pt x="74" y="913"/>
                </a:lnTo>
                <a:lnTo>
                  <a:pt x="75" y="907"/>
                </a:lnTo>
                <a:lnTo>
                  <a:pt x="76" y="901"/>
                </a:lnTo>
                <a:lnTo>
                  <a:pt x="77" y="896"/>
                </a:lnTo>
                <a:lnTo>
                  <a:pt x="79" y="890"/>
                </a:lnTo>
                <a:lnTo>
                  <a:pt x="80" y="885"/>
                </a:lnTo>
                <a:lnTo>
                  <a:pt x="81" y="880"/>
                </a:lnTo>
                <a:lnTo>
                  <a:pt x="82" y="875"/>
                </a:lnTo>
                <a:lnTo>
                  <a:pt x="84" y="870"/>
                </a:lnTo>
                <a:lnTo>
                  <a:pt x="85" y="865"/>
                </a:lnTo>
                <a:lnTo>
                  <a:pt x="86" y="860"/>
                </a:lnTo>
                <a:lnTo>
                  <a:pt x="87" y="856"/>
                </a:lnTo>
                <a:lnTo>
                  <a:pt x="89" y="851"/>
                </a:lnTo>
                <a:lnTo>
                  <a:pt x="90" y="847"/>
                </a:lnTo>
                <a:lnTo>
                  <a:pt x="91" y="843"/>
                </a:lnTo>
                <a:lnTo>
                  <a:pt x="92" y="839"/>
                </a:lnTo>
                <a:lnTo>
                  <a:pt x="94" y="836"/>
                </a:lnTo>
                <a:lnTo>
                  <a:pt x="95" y="832"/>
                </a:lnTo>
                <a:lnTo>
                  <a:pt x="96" y="829"/>
                </a:lnTo>
                <a:lnTo>
                  <a:pt x="97" y="825"/>
                </a:lnTo>
                <a:lnTo>
                  <a:pt x="99" y="822"/>
                </a:lnTo>
                <a:lnTo>
                  <a:pt x="100" y="819"/>
                </a:lnTo>
                <a:lnTo>
                  <a:pt x="101" y="816"/>
                </a:lnTo>
                <a:lnTo>
                  <a:pt x="103" y="813"/>
                </a:lnTo>
                <a:lnTo>
                  <a:pt x="104" y="811"/>
                </a:lnTo>
                <a:lnTo>
                  <a:pt x="105" y="808"/>
                </a:lnTo>
                <a:lnTo>
                  <a:pt x="106" y="805"/>
                </a:lnTo>
                <a:lnTo>
                  <a:pt x="108" y="803"/>
                </a:lnTo>
                <a:lnTo>
                  <a:pt x="109" y="801"/>
                </a:lnTo>
                <a:lnTo>
                  <a:pt x="110" y="798"/>
                </a:lnTo>
                <a:lnTo>
                  <a:pt x="111" y="796"/>
                </a:lnTo>
                <a:lnTo>
                  <a:pt x="113" y="794"/>
                </a:lnTo>
                <a:lnTo>
                  <a:pt x="114" y="792"/>
                </a:lnTo>
                <a:lnTo>
                  <a:pt x="115" y="791"/>
                </a:lnTo>
                <a:lnTo>
                  <a:pt x="116" y="789"/>
                </a:lnTo>
                <a:lnTo>
                  <a:pt x="118" y="787"/>
                </a:lnTo>
                <a:lnTo>
                  <a:pt x="119" y="786"/>
                </a:lnTo>
                <a:lnTo>
                  <a:pt x="120" y="784"/>
                </a:lnTo>
                <a:lnTo>
                  <a:pt x="121" y="783"/>
                </a:lnTo>
                <a:lnTo>
                  <a:pt x="123" y="781"/>
                </a:lnTo>
                <a:lnTo>
                  <a:pt x="124" y="780"/>
                </a:lnTo>
                <a:lnTo>
                  <a:pt x="125" y="779"/>
                </a:lnTo>
                <a:lnTo>
                  <a:pt x="126" y="777"/>
                </a:lnTo>
                <a:lnTo>
                  <a:pt x="128" y="776"/>
                </a:lnTo>
                <a:lnTo>
                  <a:pt x="129" y="775"/>
                </a:lnTo>
                <a:lnTo>
                  <a:pt x="130" y="774"/>
                </a:lnTo>
                <a:lnTo>
                  <a:pt x="131" y="773"/>
                </a:lnTo>
                <a:lnTo>
                  <a:pt x="133" y="772"/>
                </a:lnTo>
                <a:lnTo>
                  <a:pt x="134" y="771"/>
                </a:lnTo>
                <a:lnTo>
                  <a:pt x="135" y="771"/>
                </a:lnTo>
                <a:lnTo>
                  <a:pt x="136" y="770"/>
                </a:lnTo>
                <a:lnTo>
                  <a:pt x="138" y="769"/>
                </a:lnTo>
                <a:lnTo>
                  <a:pt x="139" y="768"/>
                </a:lnTo>
                <a:lnTo>
                  <a:pt x="140" y="768"/>
                </a:lnTo>
                <a:lnTo>
                  <a:pt x="141" y="767"/>
                </a:lnTo>
                <a:lnTo>
                  <a:pt x="143" y="766"/>
                </a:lnTo>
                <a:lnTo>
                  <a:pt x="144" y="766"/>
                </a:lnTo>
                <a:lnTo>
                  <a:pt x="145" y="765"/>
                </a:lnTo>
                <a:lnTo>
                  <a:pt x="146" y="765"/>
                </a:lnTo>
                <a:lnTo>
                  <a:pt x="148" y="764"/>
                </a:lnTo>
                <a:lnTo>
                  <a:pt x="149" y="764"/>
                </a:lnTo>
                <a:lnTo>
                  <a:pt x="150" y="763"/>
                </a:lnTo>
                <a:lnTo>
                  <a:pt x="151" y="763"/>
                </a:lnTo>
                <a:lnTo>
                  <a:pt x="153" y="762"/>
                </a:lnTo>
                <a:lnTo>
                  <a:pt x="154" y="762"/>
                </a:lnTo>
                <a:lnTo>
                  <a:pt x="155" y="762"/>
                </a:lnTo>
                <a:lnTo>
                  <a:pt x="156" y="761"/>
                </a:lnTo>
                <a:lnTo>
                  <a:pt x="158" y="761"/>
                </a:lnTo>
                <a:lnTo>
                  <a:pt x="159" y="761"/>
                </a:lnTo>
                <a:lnTo>
                  <a:pt x="160" y="760"/>
                </a:lnTo>
                <a:lnTo>
                  <a:pt x="161" y="760"/>
                </a:lnTo>
                <a:lnTo>
                  <a:pt x="163" y="760"/>
                </a:lnTo>
                <a:lnTo>
                  <a:pt x="164" y="760"/>
                </a:lnTo>
                <a:lnTo>
                  <a:pt x="165" y="760"/>
                </a:lnTo>
                <a:lnTo>
                  <a:pt x="166" y="759"/>
                </a:lnTo>
                <a:lnTo>
                  <a:pt x="168" y="759"/>
                </a:lnTo>
                <a:lnTo>
                  <a:pt x="169" y="759"/>
                </a:lnTo>
                <a:lnTo>
                  <a:pt x="170" y="759"/>
                </a:lnTo>
                <a:lnTo>
                  <a:pt x="171" y="759"/>
                </a:lnTo>
                <a:lnTo>
                  <a:pt x="173" y="759"/>
                </a:lnTo>
                <a:lnTo>
                  <a:pt x="174" y="758"/>
                </a:lnTo>
                <a:lnTo>
                  <a:pt x="175" y="758"/>
                </a:lnTo>
                <a:lnTo>
                  <a:pt x="176" y="758"/>
                </a:lnTo>
                <a:lnTo>
                  <a:pt x="178" y="758"/>
                </a:lnTo>
                <a:lnTo>
                  <a:pt x="179" y="758"/>
                </a:lnTo>
                <a:lnTo>
                  <a:pt x="180" y="758"/>
                </a:lnTo>
                <a:lnTo>
                  <a:pt x="181" y="758"/>
                </a:lnTo>
                <a:lnTo>
                  <a:pt x="183" y="758"/>
                </a:lnTo>
                <a:lnTo>
                  <a:pt x="184" y="758"/>
                </a:lnTo>
                <a:lnTo>
                  <a:pt x="185" y="758"/>
                </a:lnTo>
                <a:lnTo>
                  <a:pt x="186" y="758"/>
                </a:lnTo>
                <a:lnTo>
                  <a:pt x="188" y="757"/>
                </a:lnTo>
                <a:lnTo>
                  <a:pt x="189" y="757"/>
                </a:lnTo>
                <a:lnTo>
                  <a:pt x="190" y="757"/>
                </a:lnTo>
                <a:lnTo>
                  <a:pt x="191" y="757"/>
                </a:lnTo>
                <a:lnTo>
                  <a:pt x="193" y="757"/>
                </a:lnTo>
                <a:lnTo>
                  <a:pt x="194" y="757"/>
                </a:lnTo>
                <a:lnTo>
                  <a:pt x="195" y="757"/>
                </a:lnTo>
                <a:lnTo>
                  <a:pt x="197" y="757"/>
                </a:lnTo>
                <a:lnTo>
                  <a:pt x="198" y="757"/>
                </a:lnTo>
                <a:lnTo>
                  <a:pt x="199" y="757"/>
                </a:lnTo>
                <a:lnTo>
                  <a:pt x="200" y="757"/>
                </a:lnTo>
                <a:lnTo>
                  <a:pt x="202" y="757"/>
                </a:lnTo>
                <a:lnTo>
                  <a:pt x="203" y="757"/>
                </a:lnTo>
                <a:lnTo>
                  <a:pt x="204" y="757"/>
                </a:lnTo>
                <a:lnTo>
                  <a:pt x="205" y="757"/>
                </a:lnTo>
                <a:lnTo>
                  <a:pt x="207" y="757"/>
                </a:lnTo>
                <a:lnTo>
                  <a:pt x="208" y="757"/>
                </a:lnTo>
                <a:lnTo>
                  <a:pt x="209" y="757"/>
                </a:lnTo>
                <a:lnTo>
                  <a:pt x="210" y="757"/>
                </a:lnTo>
                <a:lnTo>
                  <a:pt x="212" y="757"/>
                </a:lnTo>
                <a:lnTo>
                  <a:pt x="213" y="757"/>
                </a:lnTo>
                <a:lnTo>
                  <a:pt x="214" y="757"/>
                </a:lnTo>
                <a:lnTo>
                  <a:pt x="215" y="757"/>
                </a:lnTo>
                <a:lnTo>
                  <a:pt x="217" y="757"/>
                </a:lnTo>
                <a:lnTo>
                  <a:pt x="218" y="757"/>
                </a:lnTo>
                <a:lnTo>
                  <a:pt x="219" y="757"/>
                </a:lnTo>
                <a:lnTo>
                  <a:pt x="220" y="757"/>
                </a:lnTo>
                <a:lnTo>
                  <a:pt x="222" y="757"/>
                </a:lnTo>
                <a:lnTo>
                  <a:pt x="223" y="757"/>
                </a:lnTo>
                <a:lnTo>
                  <a:pt x="224" y="757"/>
                </a:lnTo>
                <a:lnTo>
                  <a:pt x="225" y="757"/>
                </a:lnTo>
                <a:lnTo>
                  <a:pt x="227" y="757"/>
                </a:lnTo>
                <a:lnTo>
                  <a:pt x="228" y="757"/>
                </a:lnTo>
                <a:lnTo>
                  <a:pt x="229" y="757"/>
                </a:lnTo>
                <a:lnTo>
                  <a:pt x="230" y="757"/>
                </a:lnTo>
                <a:lnTo>
                  <a:pt x="232" y="757"/>
                </a:lnTo>
                <a:lnTo>
                  <a:pt x="233" y="757"/>
                </a:lnTo>
                <a:lnTo>
                  <a:pt x="234" y="757"/>
                </a:lnTo>
                <a:lnTo>
                  <a:pt x="235" y="757"/>
                </a:lnTo>
                <a:lnTo>
                  <a:pt x="237" y="757"/>
                </a:lnTo>
                <a:lnTo>
                  <a:pt x="238" y="757"/>
                </a:lnTo>
                <a:lnTo>
                  <a:pt x="239" y="757"/>
                </a:lnTo>
                <a:lnTo>
                  <a:pt x="240" y="757"/>
                </a:lnTo>
                <a:lnTo>
                  <a:pt x="242" y="757"/>
                </a:lnTo>
                <a:lnTo>
                  <a:pt x="243" y="757"/>
                </a:lnTo>
                <a:lnTo>
                  <a:pt x="244" y="757"/>
                </a:lnTo>
                <a:lnTo>
                  <a:pt x="245" y="757"/>
                </a:lnTo>
                <a:lnTo>
                  <a:pt x="247" y="757"/>
                </a:lnTo>
                <a:lnTo>
                  <a:pt x="248" y="757"/>
                </a:lnTo>
                <a:lnTo>
                  <a:pt x="249" y="757"/>
                </a:lnTo>
                <a:lnTo>
                  <a:pt x="250" y="757"/>
                </a:lnTo>
                <a:lnTo>
                  <a:pt x="252" y="757"/>
                </a:lnTo>
                <a:lnTo>
                  <a:pt x="253" y="757"/>
                </a:lnTo>
                <a:lnTo>
                  <a:pt x="254" y="757"/>
                </a:lnTo>
                <a:lnTo>
                  <a:pt x="255" y="757"/>
                </a:lnTo>
                <a:lnTo>
                  <a:pt x="257" y="757"/>
                </a:lnTo>
                <a:lnTo>
                  <a:pt x="258" y="757"/>
                </a:lnTo>
                <a:lnTo>
                  <a:pt x="259" y="757"/>
                </a:lnTo>
                <a:lnTo>
                  <a:pt x="260" y="757"/>
                </a:lnTo>
                <a:lnTo>
                  <a:pt x="262" y="757"/>
                </a:lnTo>
                <a:lnTo>
                  <a:pt x="263" y="757"/>
                </a:lnTo>
                <a:lnTo>
                  <a:pt x="264" y="757"/>
                </a:lnTo>
                <a:lnTo>
                  <a:pt x="265" y="757"/>
                </a:lnTo>
                <a:lnTo>
                  <a:pt x="267" y="757"/>
                </a:lnTo>
                <a:lnTo>
                  <a:pt x="268" y="757"/>
                </a:lnTo>
                <a:lnTo>
                  <a:pt x="269" y="757"/>
                </a:lnTo>
                <a:lnTo>
                  <a:pt x="270" y="757"/>
                </a:lnTo>
                <a:lnTo>
                  <a:pt x="272" y="757"/>
                </a:lnTo>
                <a:lnTo>
                  <a:pt x="273" y="757"/>
                </a:lnTo>
                <a:lnTo>
                  <a:pt x="274" y="757"/>
                </a:lnTo>
                <a:lnTo>
                  <a:pt x="275" y="757"/>
                </a:lnTo>
                <a:lnTo>
                  <a:pt x="277" y="757"/>
                </a:lnTo>
                <a:lnTo>
                  <a:pt x="278" y="757"/>
                </a:lnTo>
                <a:lnTo>
                  <a:pt x="279" y="757"/>
                </a:lnTo>
                <a:lnTo>
                  <a:pt x="280" y="757"/>
                </a:lnTo>
                <a:lnTo>
                  <a:pt x="282" y="757"/>
                </a:lnTo>
                <a:lnTo>
                  <a:pt x="283" y="757"/>
                </a:lnTo>
                <a:lnTo>
                  <a:pt x="284" y="757"/>
                </a:lnTo>
                <a:lnTo>
                  <a:pt x="286" y="757"/>
                </a:lnTo>
                <a:lnTo>
                  <a:pt x="287" y="757"/>
                </a:lnTo>
                <a:lnTo>
                  <a:pt x="288" y="757"/>
                </a:lnTo>
                <a:lnTo>
                  <a:pt x="289" y="757"/>
                </a:lnTo>
                <a:lnTo>
                  <a:pt x="291" y="757"/>
                </a:lnTo>
                <a:lnTo>
                  <a:pt x="292" y="757"/>
                </a:lnTo>
                <a:lnTo>
                  <a:pt x="293" y="757"/>
                </a:lnTo>
                <a:lnTo>
                  <a:pt x="294" y="757"/>
                </a:lnTo>
                <a:lnTo>
                  <a:pt x="296" y="757"/>
                </a:lnTo>
                <a:lnTo>
                  <a:pt x="297" y="757"/>
                </a:lnTo>
                <a:lnTo>
                  <a:pt x="298" y="757"/>
                </a:lnTo>
                <a:lnTo>
                  <a:pt x="299" y="757"/>
                </a:lnTo>
                <a:lnTo>
                  <a:pt x="301" y="757"/>
                </a:lnTo>
                <a:lnTo>
                  <a:pt x="302" y="757"/>
                </a:lnTo>
                <a:lnTo>
                  <a:pt x="303" y="757"/>
                </a:lnTo>
                <a:lnTo>
                  <a:pt x="304" y="757"/>
                </a:lnTo>
                <a:lnTo>
                  <a:pt x="306" y="757"/>
                </a:lnTo>
                <a:lnTo>
                  <a:pt x="307" y="757"/>
                </a:lnTo>
                <a:lnTo>
                  <a:pt x="308" y="757"/>
                </a:lnTo>
                <a:lnTo>
                  <a:pt x="309" y="757"/>
                </a:lnTo>
                <a:lnTo>
                  <a:pt x="311" y="757"/>
                </a:lnTo>
                <a:lnTo>
                  <a:pt x="312" y="757"/>
                </a:lnTo>
                <a:lnTo>
                  <a:pt x="313" y="757"/>
                </a:lnTo>
                <a:lnTo>
                  <a:pt x="314" y="757"/>
                </a:lnTo>
                <a:lnTo>
                  <a:pt x="316" y="757"/>
                </a:lnTo>
                <a:lnTo>
                  <a:pt x="317" y="757"/>
                </a:lnTo>
                <a:lnTo>
                  <a:pt x="318" y="757"/>
                </a:lnTo>
                <a:lnTo>
                  <a:pt x="319" y="757"/>
                </a:lnTo>
                <a:lnTo>
                  <a:pt x="321" y="757"/>
                </a:lnTo>
                <a:lnTo>
                  <a:pt x="322" y="757"/>
                </a:lnTo>
                <a:lnTo>
                  <a:pt x="323" y="757"/>
                </a:lnTo>
                <a:lnTo>
                  <a:pt x="324" y="757"/>
                </a:lnTo>
                <a:lnTo>
                  <a:pt x="326" y="757"/>
                </a:lnTo>
                <a:lnTo>
                  <a:pt x="327" y="757"/>
                </a:lnTo>
                <a:lnTo>
                  <a:pt x="328" y="757"/>
                </a:lnTo>
                <a:lnTo>
                  <a:pt x="329" y="757"/>
                </a:lnTo>
                <a:lnTo>
                  <a:pt x="331" y="757"/>
                </a:lnTo>
                <a:lnTo>
                  <a:pt x="332" y="757"/>
                </a:lnTo>
                <a:lnTo>
                  <a:pt x="333" y="757"/>
                </a:lnTo>
                <a:lnTo>
                  <a:pt x="334" y="757"/>
                </a:lnTo>
                <a:lnTo>
                  <a:pt x="336" y="757"/>
                </a:lnTo>
                <a:lnTo>
                  <a:pt x="337" y="757"/>
                </a:lnTo>
                <a:lnTo>
                  <a:pt x="338" y="757"/>
                </a:lnTo>
                <a:lnTo>
                  <a:pt x="339" y="757"/>
                </a:lnTo>
                <a:lnTo>
                  <a:pt x="341" y="757"/>
                </a:lnTo>
                <a:lnTo>
                  <a:pt x="342" y="757"/>
                </a:lnTo>
                <a:lnTo>
                  <a:pt x="343" y="757"/>
                </a:lnTo>
                <a:lnTo>
                  <a:pt x="344" y="757"/>
                </a:lnTo>
                <a:lnTo>
                  <a:pt x="346" y="757"/>
                </a:lnTo>
                <a:lnTo>
                  <a:pt x="347" y="757"/>
                </a:lnTo>
                <a:lnTo>
                  <a:pt x="348" y="757"/>
                </a:lnTo>
                <a:lnTo>
                  <a:pt x="349" y="757"/>
                </a:lnTo>
                <a:lnTo>
                  <a:pt x="351" y="757"/>
                </a:lnTo>
                <a:lnTo>
                  <a:pt x="352" y="757"/>
                </a:lnTo>
                <a:lnTo>
                  <a:pt x="353" y="757"/>
                </a:lnTo>
                <a:lnTo>
                  <a:pt x="354" y="757"/>
                </a:lnTo>
                <a:lnTo>
                  <a:pt x="356" y="757"/>
                </a:lnTo>
                <a:lnTo>
                  <a:pt x="357" y="757"/>
                </a:lnTo>
                <a:lnTo>
                  <a:pt x="358" y="757"/>
                </a:lnTo>
                <a:lnTo>
                  <a:pt x="359" y="757"/>
                </a:lnTo>
                <a:lnTo>
                  <a:pt x="361" y="757"/>
                </a:lnTo>
                <a:lnTo>
                  <a:pt x="362" y="757"/>
                </a:lnTo>
                <a:lnTo>
                  <a:pt x="363" y="757"/>
                </a:lnTo>
                <a:lnTo>
                  <a:pt x="364" y="757"/>
                </a:lnTo>
                <a:lnTo>
                  <a:pt x="366" y="757"/>
                </a:lnTo>
                <a:lnTo>
                  <a:pt x="367" y="757"/>
                </a:lnTo>
                <a:lnTo>
                  <a:pt x="368" y="757"/>
                </a:lnTo>
                <a:lnTo>
                  <a:pt x="369" y="757"/>
                </a:lnTo>
                <a:lnTo>
                  <a:pt x="371" y="757"/>
                </a:lnTo>
                <a:lnTo>
                  <a:pt x="372" y="757"/>
                </a:lnTo>
                <a:lnTo>
                  <a:pt x="373" y="757"/>
                </a:lnTo>
                <a:lnTo>
                  <a:pt x="375" y="757"/>
                </a:lnTo>
                <a:lnTo>
                  <a:pt x="376" y="757"/>
                </a:lnTo>
                <a:lnTo>
                  <a:pt x="377" y="757"/>
                </a:lnTo>
                <a:lnTo>
                  <a:pt x="378" y="757"/>
                </a:lnTo>
                <a:lnTo>
                  <a:pt x="380" y="757"/>
                </a:lnTo>
                <a:lnTo>
                  <a:pt x="381" y="757"/>
                </a:lnTo>
                <a:lnTo>
                  <a:pt x="382" y="757"/>
                </a:lnTo>
                <a:lnTo>
                  <a:pt x="383" y="757"/>
                </a:lnTo>
                <a:lnTo>
                  <a:pt x="385" y="757"/>
                </a:lnTo>
                <a:lnTo>
                  <a:pt x="386" y="757"/>
                </a:lnTo>
                <a:lnTo>
                  <a:pt x="387" y="757"/>
                </a:lnTo>
                <a:lnTo>
                  <a:pt x="388" y="757"/>
                </a:lnTo>
                <a:lnTo>
                  <a:pt x="390" y="757"/>
                </a:lnTo>
                <a:lnTo>
                  <a:pt x="391" y="757"/>
                </a:lnTo>
                <a:lnTo>
                  <a:pt x="392" y="757"/>
                </a:lnTo>
                <a:lnTo>
                  <a:pt x="393" y="757"/>
                </a:lnTo>
                <a:lnTo>
                  <a:pt x="395" y="757"/>
                </a:lnTo>
                <a:lnTo>
                  <a:pt x="396" y="757"/>
                </a:lnTo>
                <a:lnTo>
                  <a:pt x="397" y="757"/>
                </a:lnTo>
                <a:lnTo>
                  <a:pt x="398" y="757"/>
                </a:lnTo>
                <a:lnTo>
                  <a:pt x="400" y="757"/>
                </a:lnTo>
                <a:lnTo>
                  <a:pt x="401" y="757"/>
                </a:lnTo>
                <a:lnTo>
                  <a:pt x="402" y="757"/>
                </a:lnTo>
                <a:lnTo>
                  <a:pt x="403" y="757"/>
                </a:lnTo>
                <a:lnTo>
                  <a:pt x="405" y="757"/>
                </a:lnTo>
                <a:lnTo>
                  <a:pt x="406" y="757"/>
                </a:lnTo>
                <a:lnTo>
                  <a:pt x="407" y="757"/>
                </a:lnTo>
                <a:lnTo>
                  <a:pt x="408" y="757"/>
                </a:lnTo>
                <a:lnTo>
                  <a:pt x="410" y="757"/>
                </a:lnTo>
                <a:lnTo>
                  <a:pt x="411" y="757"/>
                </a:lnTo>
                <a:lnTo>
                  <a:pt x="412" y="757"/>
                </a:lnTo>
                <a:lnTo>
                  <a:pt x="413" y="757"/>
                </a:lnTo>
                <a:lnTo>
                  <a:pt x="415" y="757"/>
                </a:lnTo>
                <a:lnTo>
                  <a:pt x="416" y="757"/>
                </a:lnTo>
                <a:lnTo>
                  <a:pt x="417" y="757"/>
                </a:lnTo>
                <a:lnTo>
                  <a:pt x="418" y="757"/>
                </a:lnTo>
                <a:lnTo>
                  <a:pt x="420" y="757"/>
                </a:lnTo>
                <a:lnTo>
                  <a:pt x="421" y="757"/>
                </a:lnTo>
                <a:lnTo>
                  <a:pt x="422" y="757"/>
                </a:lnTo>
                <a:lnTo>
                  <a:pt x="423" y="757"/>
                </a:lnTo>
                <a:lnTo>
                  <a:pt x="425" y="757"/>
                </a:lnTo>
                <a:lnTo>
                  <a:pt x="426" y="757"/>
                </a:lnTo>
                <a:lnTo>
                  <a:pt x="427" y="757"/>
                </a:lnTo>
                <a:lnTo>
                  <a:pt x="428" y="757"/>
                </a:lnTo>
                <a:lnTo>
                  <a:pt x="430" y="757"/>
                </a:lnTo>
                <a:lnTo>
                  <a:pt x="431" y="757"/>
                </a:lnTo>
                <a:lnTo>
                  <a:pt x="432" y="757"/>
                </a:lnTo>
                <a:lnTo>
                  <a:pt x="433" y="757"/>
                </a:lnTo>
                <a:lnTo>
                  <a:pt x="435" y="757"/>
                </a:lnTo>
                <a:lnTo>
                  <a:pt x="436" y="757"/>
                </a:lnTo>
                <a:lnTo>
                  <a:pt x="437" y="757"/>
                </a:lnTo>
                <a:lnTo>
                  <a:pt x="438" y="757"/>
                </a:lnTo>
                <a:lnTo>
                  <a:pt x="440" y="757"/>
                </a:lnTo>
                <a:lnTo>
                  <a:pt x="441" y="757"/>
                </a:lnTo>
                <a:lnTo>
                  <a:pt x="442" y="757"/>
                </a:lnTo>
                <a:lnTo>
                  <a:pt x="443" y="757"/>
                </a:lnTo>
                <a:lnTo>
                  <a:pt x="445" y="757"/>
                </a:lnTo>
                <a:lnTo>
                  <a:pt x="446" y="757"/>
                </a:lnTo>
                <a:lnTo>
                  <a:pt x="447" y="757"/>
                </a:lnTo>
                <a:lnTo>
                  <a:pt x="448" y="757"/>
                </a:lnTo>
                <a:lnTo>
                  <a:pt x="450" y="757"/>
                </a:lnTo>
                <a:lnTo>
                  <a:pt x="451" y="757"/>
                </a:lnTo>
                <a:lnTo>
                  <a:pt x="452" y="757"/>
                </a:lnTo>
                <a:lnTo>
                  <a:pt x="453" y="757"/>
                </a:lnTo>
                <a:lnTo>
                  <a:pt x="455" y="757"/>
                </a:lnTo>
                <a:lnTo>
                  <a:pt x="456" y="757"/>
                </a:lnTo>
                <a:lnTo>
                  <a:pt x="457" y="757"/>
                </a:lnTo>
                <a:lnTo>
                  <a:pt x="458" y="757"/>
                </a:lnTo>
                <a:lnTo>
                  <a:pt x="460" y="757"/>
                </a:lnTo>
                <a:lnTo>
                  <a:pt x="461" y="757"/>
                </a:lnTo>
                <a:lnTo>
                  <a:pt x="462" y="757"/>
                </a:lnTo>
                <a:lnTo>
                  <a:pt x="464" y="757"/>
                </a:lnTo>
                <a:lnTo>
                  <a:pt x="465" y="757"/>
                </a:lnTo>
                <a:lnTo>
                  <a:pt x="466" y="757"/>
                </a:lnTo>
                <a:lnTo>
                  <a:pt x="467" y="757"/>
                </a:lnTo>
                <a:lnTo>
                  <a:pt x="469" y="757"/>
                </a:lnTo>
                <a:lnTo>
                  <a:pt x="470" y="757"/>
                </a:lnTo>
                <a:lnTo>
                  <a:pt x="471" y="757"/>
                </a:lnTo>
                <a:lnTo>
                  <a:pt x="472" y="757"/>
                </a:lnTo>
                <a:lnTo>
                  <a:pt x="474" y="757"/>
                </a:lnTo>
                <a:lnTo>
                  <a:pt x="475" y="757"/>
                </a:lnTo>
                <a:lnTo>
                  <a:pt x="476" y="757"/>
                </a:lnTo>
                <a:lnTo>
                  <a:pt x="477" y="757"/>
                </a:lnTo>
                <a:lnTo>
                  <a:pt x="479" y="757"/>
                </a:lnTo>
                <a:lnTo>
                  <a:pt x="480" y="757"/>
                </a:lnTo>
                <a:lnTo>
                  <a:pt x="481" y="757"/>
                </a:lnTo>
                <a:lnTo>
                  <a:pt x="482" y="757"/>
                </a:lnTo>
                <a:lnTo>
                  <a:pt x="484" y="757"/>
                </a:lnTo>
                <a:lnTo>
                  <a:pt x="485" y="757"/>
                </a:lnTo>
                <a:lnTo>
                  <a:pt x="486" y="757"/>
                </a:lnTo>
                <a:lnTo>
                  <a:pt x="487" y="757"/>
                </a:lnTo>
                <a:lnTo>
                  <a:pt x="489" y="757"/>
                </a:lnTo>
                <a:lnTo>
                  <a:pt x="490" y="757"/>
                </a:lnTo>
                <a:lnTo>
                  <a:pt x="491" y="757"/>
                </a:lnTo>
                <a:lnTo>
                  <a:pt x="492" y="757"/>
                </a:lnTo>
                <a:lnTo>
                  <a:pt x="494" y="757"/>
                </a:lnTo>
                <a:lnTo>
                  <a:pt x="495" y="757"/>
                </a:lnTo>
                <a:lnTo>
                  <a:pt x="496" y="757"/>
                </a:lnTo>
                <a:lnTo>
                  <a:pt x="497" y="757"/>
                </a:lnTo>
                <a:lnTo>
                  <a:pt x="499" y="757"/>
                </a:lnTo>
                <a:lnTo>
                  <a:pt x="500" y="757"/>
                </a:lnTo>
                <a:lnTo>
                  <a:pt x="501" y="757"/>
                </a:lnTo>
                <a:lnTo>
                  <a:pt x="502" y="757"/>
                </a:lnTo>
                <a:lnTo>
                  <a:pt x="504" y="757"/>
                </a:lnTo>
                <a:lnTo>
                  <a:pt x="505" y="757"/>
                </a:lnTo>
                <a:lnTo>
                  <a:pt x="506" y="757"/>
                </a:lnTo>
                <a:lnTo>
                  <a:pt x="507" y="757"/>
                </a:lnTo>
                <a:lnTo>
                  <a:pt x="509" y="757"/>
                </a:lnTo>
                <a:lnTo>
                  <a:pt x="510" y="757"/>
                </a:lnTo>
                <a:lnTo>
                  <a:pt x="511" y="757"/>
                </a:lnTo>
                <a:lnTo>
                  <a:pt x="512" y="757"/>
                </a:lnTo>
                <a:lnTo>
                  <a:pt x="514" y="757"/>
                </a:lnTo>
                <a:lnTo>
                  <a:pt x="515" y="757"/>
                </a:lnTo>
                <a:lnTo>
                  <a:pt x="516" y="757"/>
                </a:lnTo>
                <a:lnTo>
                  <a:pt x="517" y="757"/>
                </a:lnTo>
                <a:lnTo>
                  <a:pt x="519" y="757"/>
                </a:lnTo>
                <a:lnTo>
                  <a:pt x="520" y="757"/>
                </a:lnTo>
                <a:lnTo>
                  <a:pt x="521" y="757"/>
                </a:lnTo>
                <a:lnTo>
                  <a:pt x="522" y="757"/>
                </a:lnTo>
                <a:lnTo>
                  <a:pt x="524" y="757"/>
                </a:lnTo>
                <a:lnTo>
                  <a:pt x="525" y="757"/>
                </a:lnTo>
                <a:lnTo>
                  <a:pt x="526" y="757"/>
                </a:lnTo>
                <a:lnTo>
                  <a:pt x="527" y="757"/>
                </a:lnTo>
                <a:lnTo>
                  <a:pt x="529" y="757"/>
                </a:lnTo>
                <a:lnTo>
                  <a:pt x="530" y="757"/>
                </a:lnTo>
                <a:lnTo>
                  <a:pt x="531" y="757"/>
                </a:lnTo>
                <a:lnTo>
                  <a:pt x="532" y="757"/>
                </a:lnTo>
                <a:lnTo>
                  <a:pt x="534" y="757"/>
                </a:lnTo>
                <a:lnTo>
                  <a:pt x="535" y="757"/>
                </a:lnTo>
                <a:lnTo>
                  <a:pt x="536" y="757"/>
                </a:lnTo>
                <a:lnTo>
                  <a:pt x="537" y="757"/>
                </a:lnTo>
                <a:lnTo>
                  <a:pt x="539" y="757"/>
                </a:lnTo>
                <a:lnTo>
                  <a:pt x="540" y="757"/>
                </a:lnTo>
                <a:lnTo>
                  <a:pt x="541" y="757"/>
                </a:lnTo>
                <a:lnTo>
                  <a:pt x="542" y="757"/>
                </a:lnTo>
                <a:lnTo>
                  <a:pt x="544" y="757"/>
                </a:lnTo>
                <a:lnTo>
                  <a:pt x="545" y="757"/>
                </a:lnTo>
                <a:lnTo>
                  <a:pt x="546" y="757"/>
                </a:lnTo>
                <a:lnTo>
                  <a:pt x="547" y="757"/>
                </a:lnTo>
                <a:lnTo>
                  <a:pt x="549" y="757"/>
                </a:lnTo>
                <a:lnTo>
                  <a:pt x="550" y="757"/>
                </a:lnTo>
                <a:lnTo>
                  <a:pt x="551" y="757"/>
                </a:lnTo>
                <a:lnTo>
                  <a:pt x="552" y="757"/>
                </a:lnTo>
                <a:lnTo>
                  <a:pt x="554" y="757"/>
                </a:lnTo>
                <a:lnTo>
                  <a:pt x="555" y="757"/>
                </a:lnTo>
                <a:lnTo>
                  <a:pt x="556" y="757"/>
                </a:lnTo>
                <a:lnTo>
                  <a:pt x="558" y="757"/>
                </a:lnTo>
                <a:lnTo>
                  <a:pt x="559" y="757"/>
                </a:lnTo>
                <a:lnTo>
                  <a:pt x="560" y="757"/>
                </a:lnTo>
                <a:lnTo>
                  <a:pt x="561" y="757"/>
                </a:lnTo>
                <a:lnTo>
                  <a:pt x="563" y="757"/>
                </a:lnTo>
                <a:lnTo>
                  <a:pt x="564" y="757"/>
                </a:lnTo>
                <a:lnTo>
                  <a:pt x="565" y="757"/>
                </a:lnTo>
                <a:lnTo>
                  <a:pt x="566" y="757"/>
                </a:lnTo>
                <a:lnTo>
                  <a:pt x="568" y="757"/>
                </a:lnTo>
                <a:lnTo>
                  <a:pt x="569" y="757"/>
                </a:lnTo>
                <a:lnTo>
                  <a:pt x="570" y="757"/>
                </a:lnTo>
                <a:lnTo>
                  <a:pt x="571" y="757"/>
                </a:lnTo>
                <a:lnTo>
                  <a:pt x="573" y="757"/>
                </a:lnTo>
                <a:lnTo>
                  <a:pt x="574" y="757"/>
                </a:lnTo>
                <a:lnTo>
                  <a:pt x="575" y="757"/>
                </a:lnTo>
                <a:lnTo>
                  <a:pt x="576" y="757"/>
                </a:lnTo>
                <a:lnTo>
                  <a:pt x="578" y="757"/>
                </a:lnTo>
                <a:lnTo>
                  <a:pt x="579" y="757"/>
                </a:lnTo>
                <a:lnTo>
                  <a:pt x="580" y="757"/>
                </a:lnTo>
                <a:lnTo>
                  <a:pt x="581" y="757"/>
                </a:lnTo>
                <a:lnTo>
                  <a:pt x="583" y="757"/>
                </a:lnTo>
                <a:lnTo>
                  <a:pt x="584" y="757"/>
                </a:lnTo>
                <a:lnTo>
                  <a:pt x="585" y="757"/>
                </a:lnTo>
                <a:lnTo>
                  <a:pt x="586" y="757"/>
                </a:lnTo>
                <a:lnTo>
                  <a:pt x="588" y="757"/>
                </a:lnTo>
                <a:lnTo>
                  <a:pt x="589" y="757"/>
                </a:lnTo>
                <a:lnTo>
                  <a:pt x="590" y="757"/>
                </a:lnTo>
                <a:lnTo>
                  <a:pt x="591" y="757"/>
                </a:lnTo>
                <a:lnTo>
                  <a:pt x="593" y="757"/>
                </a:lnTo>
                <a:lnTo>
                  <a:pt x="594" y="757"/>
                </a:lnTo>
                <a:lnTo>
                  <a:pt x="595" y="757"/>
                </a:lnTo>
                <a:lnTo>
                  <a:pt x="596" y="757"/>
                </a:lnTo>
                <a:lnTo>
                  <a:pt x="598" y="757"/>
                </a:lnTo>
                <a:lnTo>
                  <a:pt x="599" y="757"/>
                </a:lnTo>
                <a:lnTo>
                  <a:pt x="600" y="757"/>
                </a:lnTo>
                <a:lnTo>
                  <a:pt x="601" y="757"/>
                </a:lnTo>
                <a:lnTo>
                  <a:pt x="603" y="757"/>
                </a:lnTo>
                <a:lnTo>
                  <a:pt x="604" y="757"/>
                </a:lnTo>
                <a:lnTo>
                  <a:pt x="605" y="757"/>
                </a:lnTo>
                <a:lnTo>
                  <a:pt x="606" y="757"/>
                </a:lnTo>
                <a:lnTo>
                  <a:pt x="608" y="757"/>
                </a:lnTo>
                <a:lnTo>
                  <a:pt x="609" y="757"/>
                </a:lnTo>
                <a:lnTo>
                  <a:pt x="610" y="757"/>
                </a:lnTo>
                <a:lnTo>
                  <a:pt x="611" y="757"/>
                </a:lnTo>
                <a:lnTo>
                  <a:pt x="613" y="757"/>
                </a:lnTo>
                <a:lnTo>
                  <a:pt x="614" y="757"/>
                </a:lnTo>
                <a:lnTo>
                  <a:pt x="615" y="757"/>
                </a:lnTo>
                <a:lnTo>
                  <a:pt x="616" y="757"/>
                </a:lnTo>
                <a:lnTo>
                  <a:pt x="618" y="757"/>
                </a:lnTo>
                <a:lnTo>
                  <a:pt x="619" y="757"/>
                </a:lnTo>
                <a:lnTo>
                  <a:pt x="620" y="757"/>
                </a:lnTo>
                <a:lnTo>
                  <a:pt x="621" y="757"/>
                </a:lnTo>
                <a:lnTo>
                  <a:pt x="623" y="757"/>
                </a:lnTo>
                <a:lnTo>
                  <a:pt x="624" y="757"/>
                </a:lnTo>
                <a:lnTo>
                  <a:pt x="625" y="757"/>
                </a:lnTo>
                <a:lnTo>
                  <a:pt x="626" y="757"/>
                </a:lnTo>
                <a:lnTo>
                  <a:pt x="628" y="757"/>
                </a:lnTo>
                <a:lnTo>
                  <a:pt x="629" y="757"/>
                </a:lnTo>
                <a:lnTo>
                  <a:pt x="630" y="757"/>
                </a:lnTo>
                <a:lnTo>
                  <a:pt x="631" y="757"/>
                </a:lnTo>
                <a:lnTo>
                  <a:pt x="633" y="757"/>
                </a:lnTo>
                <a:lnTo>
                  <a:pt x="634" y="757"/>
                </a:lnTo>
                <a:lnTo>
                  <a:pt x="635" y="757"/>
                </a:lnTo>
                <a:lnTo>
                  <a:pt x="636" y="757"/>
                </a:lnTo>
                <a:lnTo>
                  <a:pt x="638" y="757"/>
                </a:lnTo>
                <a:lnTo>
                  <a:pt x="639" y="757"/>
                </a:lnTo>
                <a:lnTo>
                  <a:pt x="640" y="757"/>
                </a:lnTo>
                <a:lnTo>
                  <a:pt x="641" y="757"/>
                </a:lnTo>
                <a:lnTo>
                  <a:pt x="643" y="757"/>
                </a:lnTo>
                <a:lnTo>
                  <a:pt x="644" y="757"/>
                </a:lnTo>
                <a:lnTo>
                  <a:pt x="645" y="757"/>
                </a:lnTo>
                <a:lnTo>
                  <a:pt x="647" y="757"/>
                </a:lnTo>
                <a:lnTo>
                  <a:pt x="648" y="757"/>
                </a:lnTo>
                <a:lnTo>
                  <a:pt x="649" y="757"/>
                </a:lnTo>
                <a:lnTo>
                  <a:pt x="650" y="757"/>
                </a:lnTo>
                <a:lnTo>
                  <a:pt x="652" y="757"/>
                </a:lnTo>
                <a:lnTo>
                  <a:pt x="653" y="757"/>
                </a:lnTo>
                <a:lnTo>
                  <a:pt x="654" y="757"/>
                </a:lnTo>
                <a:lnTo>
                  <a:pt x="655" y="757"/>
                </a:lnTo>
                <a:lnTo>
                  <a:pt x="657" y="757"/>
                </a:lnTo>
                <a:lnTo>
                  <a:pt x="658" y="757"/>
                </a:lnTo>
                <a:lnTo>
                  <a:pt x="659" y="757"/>
                </a:lnTo>
                <a:lnTo>
                  <a:pt x="660" y="757"/>
                </a:lnTo>
                <a:lnTo>
                  <a:pt x="662" y="757"/>
                </a:lnTo>
                <a:lnTo>
                  <a:pt x="663" y="757"/>
                </a:lnTo>
                <a:lnTo>
                  <a:pt x="664" y="757"/>
                </a:lnTo>
                <a:lnTo>
                  <a:pt x="665" y="757"/>
                </a:lnTo>
                <a:lnTo>
                  <a:pt x="667" y="757"/>
                </a:lnTo>
                <a:lnTo>
                  <a:pt x="668" y="757"/>
                </a:lnTo>
                <a:lnTo>
                  <a:pt x="669" y="757"/>
                </a:lnTo>
                <a:lnTo>
                  <a:pt x="670" y="757"/>
                </a:lnTo>
                <a:lnTo>
                  <a:pt x="672" y="757"/>
                </a:lnTo>
                <a:lnTo>
                  <a:pt x="673" y="757"/>
                </a:lnTo>
                <a:lnTo>
                  <a:pt x="674" y="757"/>
                </a:lnTo>
                <a:lnTo>
                  <a:pt x="675" y="757"/>
                </a:lnTo>
                <a:lnTo>
                  <a:pt x="677" y="757"/>
                </a:lnTo>
                <a:lnTo>
                  <a:pt x="678" y="757"/>
                </a:lnTo>
                <a:lnTo>
                  <a:pt x="679" y="757"/>
                </a:lnTo>
                <a:lnTo>
                  <a:pt x="680" y="757"/>
                </a:lnTo>
                <a:lnTo>
                  <a:pt x="682" y="757"/>
                </a:lnTo>
                <a:lnTo>
                  <a:pt x="683" y="757"/>
                </a:lnTo>
                <a:lnTo>
                  <a:pt x="684" y="757"/>
                </a:lnTo>
                <a:lnTo>
                  <a:pt x="685" y="757"/>
                </a:lnTo>
                <a:lnTo>
                  <a:pt x="687" y="757"/>
                </a:lnTo>
                <a:lnTo>
                  <a:pt x="688" y="757"/>
                </a:lnTo>
                <a:lnTo>
                  <a:pt x="689" y="757"/>
                </a:lnTo>
                <a:lnTo>
                  <a:pt x="690" y="757"/>
                </a:lnTo>
                <a:lnTo>
                  <a:pt x="692" y="757"/>
                </a:lnTo>
                <a:lnTo>
                  <a:pt x="693" y="757"/>
                </a:lnTo>
                <a:lnTo>
                  <a:pt x="694" y="757"/>
                </a:lnTo>
                <a:lnTo>
                  <a:pt x="695" y="757"/>
                </a:lnTo>
                <a:lnTo>
                  <a:pt x="697" y="757"/>
                </a:lnTo>
                <a:lnTo>
                  <a:pt x="698" y="757"/>
                </a:lnTo>
                <a:lnTo>
                  <a:pt x="699" y="757"/>
                </a:lnTo>
                <a:lnTo>
                  <a:pt x="700" y="757"/>
                </a:lnTo>
                <a:lnTo>
                  <a:pt x="702" y="757"/>
                </a:lnTo>
                <a:lnTo>
                  <a:pt x="703" y="757"/>
                </a:lnTo>
                <a:lnTo>
                  <a:pt x="704" y="757"/>
                </a:lnTo>
                <a:lnTo>
                  <a:pt x="705" y="757"/>
                </a:lnTo>
                <a:lnTo>
                  <a:pt x="707" y="757"/>
                </a:lnTo>
                <a:lnTo>
                  <a:pt x="708" y="757"/>
                </a:lnTo>
                <a:lnTo>
                  <a:pt x="709" y="757"/>
                </a:lnTo>
                <a:lnTo>
                  <a:pt x="710" y="757"/>
                </a:lnTo>
                <a:lnTo>
                  <a:pt x="712" y="757"/>
                </a:lnTo>
                <a:lnTo>
                  <a:pt x="713" y="757"/>
                </a:lnTo>
                <a:lnTo>
                  <a:pt x="714" y="757"/>
                </a:lnTo>
                <a:lnTo>
                  <a:pt x="715" y="757"/>
                </a:lnTo>
                <a:lnTo>
                  <a:pt x="717" y="757"/>
                </a:lnTo>
                <a:lnTo>
                  <a:pt x="718" y="757"/>
                </a:lnTo>
                <a:lnTo>
                  <a:pt x="719" y="757"/>
                </a:lnTo>
                <a:lnTo>
                  <a:pt x="720" y="757"/>
                </a:lnTo>
                <a:lnTo>
                  <a:pt x="722" y="757"/>
                </a:lnTo>
                <a:lnTo>
                  <a:pt x="723" y="757"/>
                </a:lnTo>
                <a:lnTo>
                  <a:pt x="724" y="757"/>
                </a:lnTo>
                <a:lnTo>
                  <a:pt x="725" y="757"/>
                </a:lnTo>
                <a:lnTo>
                  <a:pt x="727" y="757"/>
                </a:lnTo>
                <a:lnTo>
                  <a:pt x="728" y="757"/>
                </a:lnTo>
                <a:lnTo>
                  <a:pt x="729" y="757"/>
                </a:lnTo>
                <a:lnTo>
                  <a:pt x="730" y="757"/>
                </a:lnTo>
                <a:lnTo>
                  <a:pt x="732" y="757"/>
                </a:lnTo>
                <a:lnTo>
                  <a:pt x="733" y="757"/>
                </a:lnTo>
                <a:lnTo>
                  <a:pt x="734" y="757"/>
                </a:lnTo>
                <a:lnTo>
                  <a:pt x="736" y="757"/>
                </a:lnTo>
                <a:lnTo>
                  <a:pt x="737" y="757"/>
                </a:lnTo>
                <a:lnTo>
                  <a:pt x="738" y="757"/>
                </a:lnTo>
                <a:lnTo>
                  <a:pt x="739" y="757"/>
                </a:lnTo>
                <a:lnTo>
                  <a:pt x="741" y="757"/>
                </a:lnTo>
                <a:lnTo>
                  <a:pt x="742" y="757"/>
                </a:lnTo>
                <a:lnTo>
                  <a:pt x="743" y="757"/>
                </a:lnTo>
                <a:lnTo>
                  <a:pt x="744" y="757"/>
                </a:lnTo>
                <a:lnTo>
                  <a:pt x="746" y="757"/>
                </a:lnTo>
                <a:lnTo>
                  <a:pt x="747" y="757"/>
                </a:lnTo>
                <a:lnTo>
                  <a:pt x="748" y="757"/>
                </a:lnTo>
                <a:lnTo>
                  <a:pt x="749" y="757"/>
                </a:lnTo>
                <a:lnTo>
                  <a:pt x="751" y="757"/>
                </a:lnTo>
                <a:lnTo>
                  <a:pt x="752" y="757"/>
                </a:lnTo>
                <a:lnTo>
                  <a:pt x="753" y="757"/>
                </a:lnTo>
                <a:lnTo>
                  <a:pt x="754" y="757"/>
                </a:lnTo>
                <a:lnTo>
                  <a:pt x="756" y="757"/>
                </a:lnTo>
                <a:lnTo>
                  <a:pt x="757" y="757"/>
                </a:lnTo>
                <a:lnTo>
                  <a:pt x="758" y="757"/>
                </a:lnTo>
                <a:lnTo>
                  <a:pt x="759" y="757"/>
                </a:lnTo>
                <a:lnTo>
                  <a:pt x="761" y="757"/>
                </a:lnTo>
                <a:lnTo>
                  <a:pt x="762" y="757"/>
                </a:lnTo>
                <a:lnTo>
                  <a:pt x="763" y="757"/>
                </a:lnTo>
                <a:lnTo>
                  <a:pt x="764" y="757"/>
                </a:lnTo>
                <a:lnTo>
                  <a:pt x="766" y="757"/>
                </a:lnTo>
                <a:lnTo>
                  <a:pt x="767" y="757"/>
                </a:lnTo>
                <a:lnTo>
                  <a:pt x="768" y="757"/>
                </a:lnTo>
                <a:lnTo>
                  <a:pt x="769" y="757"/>
                </a:lnTo>
                <a:lnTo>
                  <a:pt x="771" y="757"/>
                </a:lnTo>
                <a:lnTo>
                  <a:pt x="772" y="757"/>
                </a:lnTo>
                <a:lnTo>
                  <a:pt x="773" y="757"/>
                </a:lnTo>
                <a:lnTo>
                  <a:pt x="774" y="757"/>
                </a:lnTo>
                <a:lnTo>
                  <a:pt x="776" y="757"/>
                </a:lnTo>
                <a:lnTo>
                  <a:pt x="777" y="757"/>
                </a:lnTo>
                <a:lnTo>
                  <a:pt x="778" y="757"/>
                </a:lnTo>
                <a:lnTo>
                  <a:pt x="779" y="757"/>
                </a:lnTo>
                <a:lnTo>
                  <a:pt x="781" y="757"/>
                </a:lnTo>
                <a:lnTo>
                  <a:pt x="782" y="757"/>
                </a:lnTo>
                <a:lnTo>
                  <a:pt x="783" y="757"/>
                </a:lnTo>
                <a:lnTo>
                  <a:pt x="784" y="757"/>
                </a:lnTo>
                <a:lnTo>
                  <a:pt x="786" y="757"/>
                </a:lnTo>
                <a:lnTo>
                  <a:pt x="787" y="757"/>
                </a:lnTo>
                <a:lnTo>
                  <a:pt x="788" y="757"/>
                </a:lnTo>
                <a:lnTo>
                  <a:pt x="789" y="757"/>
                </a:lnTo>
                <a:lnTo>
                  <a:pt x="791" y="757"/>
                </a:lnTo>
                <a:lnTo>
                  <a:pt x="792" y="757"/>
                </a:lnTo>
                <a:lnTo>
                  <a:pt x="793" y="757"/>
                </a:lnTo>
                <a:lnTo>
                  <a:pt x="794" y="757"/>
                </a:lnTo>
                <a:lnTo>
                  <a:pt x="796" y="757"/>
                </a:lnTo>
                <a:lnTo>
                  <a:pt x="797" y="757"/>
                </a:lnTo>
                <a:lnTo>
                  <a:pt x="798" y="757"/>
                </a:lnTo>
                <a:lnTo>
                  <a:pt x="799" y="757"/>
                </a:lnTo>
                <a:lnTo>
                  <a:pt x="801" y="757"/>
                </a:lnTo>
                <a:lnTo>
                  <a:pt x="802" y="757"/>
                </a:lnTo>
                <a:lnTo>
                  <a:pt x="803" y="757"/>
                </a:lnTo>
                <a:lnTo>
                  <a:pt x="804" y="757"/>
                </a:lnTo>
                <a:lnTo>
                  <a:pt x="806" y="757"/>
                </a:lnTo>
                <a:lnTo>
                  <a:pt x="807" y="757"/>
                </a:lnTo>
                <a:lnTo>
                  <a:pt x="808" y="757"/>
                </a:lnTo>
                <a:lnTo>
                  <a:pt x="809" y="757"/>
                </a:lnTo>
                <a:lnTo>
                  <a:pt x="811" y="757"/>
                </a:lnTo>
                <a:lnTo>
                  <a:pt x="812" y="757"/>
                </a:lnTo>
                <a:lnTo>
                  <a:pt x="813" y="757"/>
                </a:lnTo>
                <a:lnTo>
                  <a:pt x="814" y="757"/>
                </a:lnTo>
                <a:lnTo>
                  <a:pt x="816" y="757"/>
                </a:lnTo>
                <a:lnTo>
                  <a:pt x="817" y="757"/>
                </a:lnTo>
                <a:lnTo>
                  <a:pt x="818" y="757"/>
                </a:lnTo>
                <a:lnTo>
                  <a:pt x="819" y="757"/>
                </a:lnTo>
                <a:lnTo>
                  <a:pt x="821" y="757"/>
                </a:lnTo>
                <a:lnTo>
                  <a:pt x="822" y="757"/>
                </a:lnTo>
                <a:lnTo>
                  <a:pt x="823" y="757"/>
                </a:lnTo>
                <a:lnTo>
                  <a:pt x="825" y="757"/>
                </a:lnTo>
                <a:lnTo>
                  <a:pt x="826" y="757"/>
                </a:lnTo>
                <a:lnTo>
                  <a:pt x="827" y="757"/>
                </a:lnTo>
                <a:lnTo>
                  <a:pt x="828" y="757"/>
                </a:lnTo>
                <a:lnTo>
                  <a:pt x="830" y="757"/>
                </a:lnTo>
                <a:lnTo>
                  <a:pt x="831" y="757"/>
                </a:lnTo>
                <a:lnTo>
                  <a:pt x="832" y="757"/>
                </a:lnTo>
                <a:lnTo>
                  <a:pt x="833" y="757"/>
                </a:lnTo>
                <a:lnTo>
                  <a:pt x="835" y="757"/>
                </a:lnTo>
                <a:lnTo>
                  <a:pt x="836" y="757"/>
                </a:lnTo>
                <a:lnTo>
                  <a:pt x="837" y="757"/>
                </a:lnTo>
                <a:lnTo>
                  <a:pt x="838" y="757"/>
                </a:lnTo>
                <a:lnTo>
                  <a:pt x="840" y="757"/>
                </a:lnTo>
                <a:lnTo>
                  <a:pt x="841" y="757"/>
                </a:lnTo>
                <a:lnTo>
                  <a:pt x="842" y="756"/>
                </a:lnTo>
                <a:lnTo>
                  <a:pt x="843" y="756"/>
                </a:lnTo>
                <a:lnTo>
                  <a:pt x="845" y="756"/>
                </a:lnTo>
                <a:lnTo>
                  <a:pt x="846" y="755"/>
                </a:lnTo>
                <a:lnTo>
                  <a:pt x="847" y="754"/>
                </a:lnTo>
                <a:lnTo>
                  <a:pt x="848" y="753"/>
                </a:lnTo>
                <a:lnTo>
                  <a:pt x="850" y="752"/>
                </a:lnTo>
                <a:lnTo>
                  <a:pt x="851" y="750"/>
                </a:lnTo>
                <a:lnTo>
                  <a:pt x="852" y="748"/>
                </a:lnTo>
                <a:lnTo>
                  <a:pt x="853" y="746"/>
                </a:lnTo>
                <a:lnTo>
                  <a:pt x="855" y="743"/>
                </a:lnTo>
                <a:lnTo>
                  <a:pt x="856" y="740"/>
                </a:lnTo>
                <a:lnTo>
                  <a:pt x="857" y="737"/>
                </a:lnTo>
                <a:lnTo>
                  <a:pt x="858" y="733"/>
                </a:lnTo>
                <a:lnTo>
                  <a:pt x="860" y="730"/>
                </a:lnTo>
                <a:lnTo>
                  <a:pt x="861" y="725"/>
                </a:lnTo>
                <a:lnTo>
                  <a:pt x="862" y="721"/>
                </a:lnTo>
                <a:lnTo>
                  <a:pt x="863" y="716"/>
                </a:lnTo>
                <a:lnTo>
                  <a:pt x="865" y="711"/>
                </a:lnTo>
                <a:lnTo>
                  <a:pt x="866" y="706"/>
                </a:lnTo>
                <a:lnTo>
                  <a:pt x="867" y="701"/>
                </a:lnTo>
                <a:lnTo>
                  <a:pt x="868" y="695"/>
                </a:lnTo>
                <a:lnTo>
                  <a:pt x="870" y="690"/>
                </a:lnTo>
                <a:lnTo>
                  <a:pt x="871" y="684"/>
                </a:lnTo>
                <a:lnTo>
                  <a:pt x="872" y="677"/>
                </a:lnTo>
                <a:lnTo>
                  <a:pt x="873" y="671"/>
                </a:lnTo>
                <a:lnTo>
                  <a:pt x="875" y="665"/>
                </a:lnTo>
                <a:lnTo>
                  <a:pt x="876" y="658"/>
                </a:lnTo>
                <a:lnTo>
                  <a:pt x="877" y="651"/>
                </a:lnTo>
                <a:lnTo>
                  <a:pt x="878" y="644"/>
                </a:lnTo>
                <a:lnTo>
                  <a:pt x="880" y="637"/>
                </a:lnTo>
                <a:lnTo>
                  <a:pt x="881" y="630"/>
                </a:lnTo>
                <a:lnTo>
                  <a:pt x="882" y="623"/>
                </a:lnTo>
                <a:lnTo>
                  <a:pt x="883" y="615"/>
                </a:lnTo>
                <a:lnTo>
                  <a:pt x="885" y="608"/>
                </a:lnTo>
                <a:lnTo>
                  <a:pt x="886" y="601"/>
                </a:lnTo>
                <a:lnTo>
                  <a:pt x="887" y="594"/>
                </a:lnTo>
                <a:lnTo>
                  <a:pt x="888" y="587"/>
                </a:lnTo>
                <a:lnTo>
                  <a:pt x="890" y="580"/>
                </a:lnTo>
                <a:lnTo>
                  <a:pt x="891" y="573"/>
                </a:lnTo>
                <a:lnTo>
                  <a:pt x="892" y="566"/>
                </a:lnTo>
                <a:lnTo>
                  <a:pt x="893" y="559"/>
                </a:lnTo>
                <a:lnTo>
                  <a:pt x="895" y="552"/>
                </a:lnTo>
                <a:lnTo>
                  <a:pt x="896" y="546"/>
                </a:lnTo>
                <a:lnTo>
                  <a:pt x="897" y="540"/>
                </a:lnTo>
                <a:lnTo>
                  <a:pt x="898" y="534"/>
                </a:lnTo>
                <a:lnTo>
                  <a:pt x="900" y="528"/>
                </a:lnTo>
                <a:lnTo>
                  <a:pt x="901" y="522"/>
                </a:lnTo>
                <a:lnTo>
                  <a:pt x="902" y="516"/>
                </a:lnTo>
                <a:lnTo>
                  <a:pt x="903" y="511"/>
                </a:lnTo>
                <a:lnTo>
                  <a:pt x="905" y="506"/>
                </a:lnTo>
                <a:lnTo>
                  <a:pt x="906" y="501"/>
                </a:lnTo>
                <a:lnTo>
                  <a:pt x="907" y="496"/>
                </a:lnTo>
                <a:lnTo>
                  <a:pt x="908" y="491"/>
                </a:lnTo>
                <a:lnTo>
                  <a:pt x="910" y="486"/>
                </a:lnTo>
                <a:lnTo>
                  <a:pt x="911" y="482"/>
                </a:lnTo>
                <a:lnTo>
                  <a:pt x="912" y="478"/>
                </a:lnTo>
                <a:lnTo>
                  <a:pt x="913" y="473"/>
                </a:lnTo>
                <a:lnTo>
                  <a:pt x="915" y="469"/>
                </a:lnTo>
                <a:lnTo>
                  <a:pt x="916" y="465"/>
                </a:lnTo>
                <a:lnTo>
                  <a:pt x="917" y="462"/>
                </a:lnTo>
                <a:lnTo>
                  <a:pt x="919" y="458"/>
                </a:lnTo>
                <a:lnTo>
                  <a:pt x="920" y="455"/>
                </a:lnTo>
                <a:lnTo>
                  <a:pt x="921" y="451"/>
                </a:lnTo>
                <a:lnTo>
                  <a:pt x="922" y="448"/>
                </a:lnTo>
                <a:lnTo>
                  <a:pt x="924" y="445"/>
                </a:lnTo>
                <a:lnTo>
                  <a:pt x="925" y="442"/>
                </a:lnTo>
                <a:lnTo>
                  <a:pt x="926" y="439"/>
                </a:lnTo>
                <a:lnTo>
                  <a:pt x="927" y="437"/>
                </a:lnTo>
                <a:lnTo>
                  <a:pt x="929" y="434"/>
                </a:lnTo>
                <a:lnTo>
                  <a:pt x="930" y="432"/>
                </a:lnTo>
                <a:lnTo>
                  <a:pt x="931" y="429"/>
                </a:lnTo>
                <a:lnTo>
                  <a:pt x="932" y="427"/>
                </a:lnTo>
                <a:lnTo>
                  <a:pt x="934" y="425"/>
                </a:lnTo>
                <a:lnTo>
                  <a:pt x="935" y="423"/>
                </a:lnTo>
                <a:lnTo>
                  <a:pt x="936" y="421"/>
                </a:lnTo>
                <a:lnTo>
                  <a:pt x="937" y="419"/>
                </a:lnTo>
                <a:lnTo>
                  <a:pt x="939" y="418"/>
                </a:lnTo>
                <a:lnTo>
                  <a:pt x="940" y="416"/>
                </a:lnTo>
                <a:lnTo>
                  <a:pt x="941" y="415"/>
                </a:lnTo>
                <a:lnTo>
                  <a:pt x="942" y="413"/>
                </a:lnTo>
                <a:lnTo>
                  <a:pt x="944" y="412"/>
                </a:lnTo>
                <a:lnTo>
                  <a:pt x="945" y="410"/>
                </a:lnTo>
                <a:lnTo>
                  <a:pt x="946" y="409"/>
                </a:lnTo>
                <a:lnTo>
                  <a:pt x="947" y="408"/>
                </a:lnTo>
                <a:lnTo>
                  <a:pt x="949" y="407"/>
                </a:lnTo>
                <a:lnTo>
                  <a:pt x="950" y="406"/>
                </a:lnTo>
                <a:lnTo>
                  <a:pt x="951" y="404"/>
                </a:lnTo>
                <a:lnTo>
                  <a:pt x="952" y="403"/>
                </a:lnTo>
                <a:lnTo>
                  <a:pt x="954" y="403"/>
                </a:lnTo>
                <a:lnTo>
                  <a:pt x="955" y="402"/>
                </a:lnTo>
                <a:lnTo>
                  <a:pt x="956" y="401"/>
                </a:lnTo>
                <a:lnTo>
                  <a:pt x="957" y="400"/>
                </a:lnTo>
                <a:lnTo>
                  <a:pt x="959" y="399"/>
                </a:lnTo>
                <a:lnTo>
                  <a:pt x="960" y="399"/>
                </a:lnTo>
                <a:lnTo>
                  <a:pt x="961" y="398"/>
                </a:lnTo>
                <a:lnTo>
                  <a:pt x="962" y="397"/>
                </a:lnTo>
                <a:lnTo>
                  <a:pt x="964" y="397"/>
                </a:lnTo>
                <a:lnTo>
                  <a:pt x="965" y="396"/>
                </a:lnTo>
                <a:lnTo>
                  <a:pt x="966" y="395"/>
                </a:lnTo>
                <a:lnTo>
                  <a:pt x="967" y="395"/>
                </a:lnTo>
                <a:lnTo>
                  <a:pt x="969" y="394"/>
                </a:lnTo>
                <a:lnTo>
                  <a:pt x="970" y="394"/>
                </a:lnTo>
                <a:lnTo>
                  <a:pt x="971" y="394"/>
                </a:lnTo>
                <a:lnTo>
                  <a:pt x="972" y="393"/>
                </a:lnTo>
                <a:lnTo>
                  <a:pt x="974" y="393"/>
                </a:lnTo>
                <a:lnTo>
                  <a:pt x="975" y="393"/>
                </a:lnTo>
                <a:lnTo>
                  <a:pt x="976" y="392"/>
                </a:lnTo>
                <a:lnTo>
                  <a:pt x="977" y="392"/>
                </a:lnTo>
                <a:lnTo>
                  <a:pt x="979" y="391"/>
                </a:lnTo>
                <a:lnTo>
                  <a:pt x="980" y="391"/>
                </a:lnTo>
                <a:lnTo>
                  <a:pt x="981" y="391"/>
                </a:lnTo>
                <a:lnTo>
                  <a:pt x="982" y="391"/>
                </a:lnTo>
                <a:lnTo>
                  <a:pt x="984" y="390"/>
                </a:lnTo>
                <a:lnTo>
                  <a:pt x="985" y="390"/>
                </a:lnTo>
                <a:lnTo>
                  <a:pt x="986" y="390"/>
                </a:lnTo>
                <a:lnTo>
                  <a:pt x="987" y="390"/>
                </a:lnTo>
                <a:lnTo>
                  <a:pt x="989" y="390"/>
                </a:lnTo>
                <a:lnTo>
                  <a:pt x="990" y="390"/>
                </a:lnTo>
                <a:lnTo>
                  <a:pt x="991" y="390"/>
                </a:lnTo>
                <a:lnTo>
                  <a:pt x="992" y="390"/>
                </a:lnTo>
                <a:lnTo>
                  <a:pt x="994" y="389"/>
                </a:lnTo>
                <a:lnTo>
                  <a:pt x="995" y="389"/>
                </a:lnTo>
                <a:lnTo>
                  <a:pt x="996" y="389"/>
                </a:lnTo>
                <a:lnTo>
                  <a:pt x="997" y="389"/>
                </a:lnTo>
                <a:lnTo>
                  <a:pt x="999" y="389"/>
                </a:lnTo>
                <a:lnTo>
                  <a:pt x="1000" y="388"/>
                </a:lnTo>
                <a:lnTo>
                  <a:pt x="1001" y="388"/>
                </a:lnTo>
                <a:lnTo>
                  <a:pt x="1002" y="389"/>
                </a:lnTo>
                <a:lnTo>
                  <a:pt x="1004" y="389"/>
                </a:lnTo>
                <a:lnTo>
                  <a:pt x="1005" y="388"/>
                </a:lnTo>
                <a:lnTo>
                  <a:pt x="1006" y="388"/>
                </a:lnTo>
                <a:lnTo>
                  <a:pt x="1008" y="388"/>
                </a:lnTo>
                <a:lnTo>
                  <a:pt x="1009" y="389"/>
                </a:lnTo>
                <a:lnTo>
                  <a:pt x="1010" y="388"/>
                </a:lnTo>
                <a:lnTo>
                  <a:pt x="1011" y="388"/>
                </a:lnTo>
                <a:lnTo>
                  <a:pt x="1013" y="388"/>
                </a:lnTo>
                <a:lnTo>
                  <a:pt x="1014" y="388"/>
                </a:lnTo>
                <a:lnTo>
                  <a:pt x="1015" y="388"/>
                </a:lnTo>
                <a:lnTo>
                  <a:pt x="1016" y="388"/>
                </a:lnTo>
                <a:lnTo>
                  <a:pt x="1018" y="388"/>
                </a:lnTo>
                <a:lnTo>
                  <a:pt x="1019" y="388"/>
                </a:lnTo>
                <a:lnTo>
                  <a:pt x="1020" y="388"/>
                </a:lnTo>
                <a:lnTo>
                  <a:pt x="1021" y="388"/>
                </a:lnTo>
                <a:lnTo>
                  <a:pt x="1023" y="388"/>
                </a:lnTo>
                <a:lnTo>
                  <a:pt x="1024" y="388"/>
                </a:lnTo>
                <a:lnTo>
                  <a:pt x="1025" y="388"/>
                </a:lnTo>
                <a:lnTo>
                  <a:pt x="1026" y="388"/>
                </a:lnTo>
                <a:lnTo>
                  <a:pt x="1028" y="388"/>
                </a:lnTo>
                <a:lnTo>
                  <a:pt x="1029" y="388"/>
                </a:lnTo>
                <a:lnTo>
                  <a:pt x="1030" y="388"/>
                </a:lnTo>
                <a:lnTo>
                  <a:pt x="1031" y="388"/>
                </a:lnTo>
                <a:lnTo>
                  <a:pt x="1033" y="388"/>
                </a:lnTo>
                <a:lnTo>
                  <a:pt x="1034" y="388"/>
                </a:lnTo>
                <a:lnTo>
                  <a:pt x="1035" y="388"/>
                </a:lnTo>
                <a:lnTo>
                  <a:pt x="1036" y="388"/>
                </a:lnTo>
                <a:lnTo>
                  <a:pt x="1038" y="388"/>
                </a:lnTo>
                <a:lnTo>
                  <a:pt x="1039" y="388"/>
                </a:lnTo>
                <a:lnTo>
                  <a:pt x="1040" y="388"/>
                </a:lnTo>
                <a:lnTo>
                  <a:pt x="1041" y="388"/>
                </a:lnTo>
                <a:lnTo>
                  <a:pt x="1043" y="388"/>
                </a:lnTo>
                <a:lnTo>
                  <a:pt x="1044" y="388"/>
                </a:lnTo>
                <a:lnTo>
                  <a:pt x="1045" y="388"/>
                </a:lnTo>
                <a:lnTo>
                  <a:pt x="1046" y="388"/>
                </a:lnTo>
                <a:lnTo>
                  <a:pt x="1048" y="388"/>
                </a:lnTo>
                <a:lnTo>
                  <a:pt x="1049" y="388"/>
                </a:lnTo>
                <a:lnTo>
                  <a:pt x="1050" y="388"/>
                </a:lnTo>
                <a:lnTo>
                  <a:pt x="1051" y="388"/>
                </a:lnTo>
                <a:lnTo>
                  <a:pt x="1053" y="388"/>
                </a:lnTo>
                <a:lnTo>
                  <a:pt x="1054" y="388"/>
                </a:lnTo>
                <a:lnTo>
                  <a:pt x="1055" y="388"/>
                </a:lnTo>
                <a:lnTo>
                  <a:pt x="1056" y="388"/>
                </a:lnTo>
                <a:lnTo>
                  <a:pt x="1058" y="388"/>
                </a:lnTo>
                <a:lnTo>
                  <a:pt x="1059" y="388"/>
                </a:lnTo>
                <a:lnTo>
                  <a:pt x="1060" y="388"/>
                </a:lnTo>
                <a:lnTo>
                  <a:pt x="1061" y="388"/>
                </a:lnTo>
                <a:lnTo>
                  <a:pt x="1063" y="388"/>
                </a:lnTo>
                <a:lnTo>
                  <a:pt x="1064" y="388"/>
                </a:lnTo>
                <a:lnTo>
                  <a:pt x="1065" y="388"/>
                </a:lnTo>
                <a:lnTo>
                  <a:pt x="1066" y="388"/>
                </a:lnTo>
                <a:lnTo>
                  <a:pt x="1068" y="388"/>
                </a:lnTo>
                <a:lnTo>
                  <a:pt x="1069" y="388"/>
                </a:lnTo>
                <a:lnTo>
                  <a:pt x="1070" y="388"/>
                </a:lnTo>
                <a:lnTo>
                  <a:pt x="1071" y="388"/>
                </a:lnTo>
                <a:lnTo>
                  <a:pt x="1073" y="388"/>
                </a:lnTo>
                <a:lnTo>
                  <a:pt x="1074" y="388"/>
                </a:lnTo>
                <a:lnTo>
                  <a:pt x="1075" y="388"/>
                </a:lnTo>
                <a:lnTo>
                  <a:pt x="1076" y="388"/>
                </a:lnTo>
                <a:lnTo>
                  <a:pt x="1078" y="388"/>
                </a:lnTo>
                <a:lnTo>
                  <a:pt x="1079" y="388"/>
                </a:lnTo>
                <a:lnTo>
                  <a:pt x="1080" y="388"/>
                </a:lnTo>
                <a:lnTo>
                  <a:pt x="1081" y="388"/>
                </a:lnTo>
                <a:lnTo>
                  <a:pt x="1083" y="388"/>
                </a:lnTo>
                <a:lnTo>
                  <a:pt x="1084" y="388"/>
                </a:lnTo>
                <a:lnTo>
                  <a:pt x="1085" y="388"/>
                </a:lnTo>
                <a:lnTo>
                  <a:pt x="1086" y="388"/>
                </a:lnTo>
                <a:lnTo>
                  <a:pt x="1088" y="388"/>
                </a:lnTo>
                <a:lnTo>
                  <a:pt x="1089" y="388"/>
                </a:lnTo>
                <a:lnTo>
                  <a:pt x="1090" y="388"/>
                </a:lnTo>
                <a:lnTo>
                  <a:pt x="1091" y="388"/>
                </a:lnTo>
                <a:lnTo>
                  <a:pt x="1093" y="388"/>
                </a:lnTo>
                <a:lnTo>
                  <a:pt x="1094" y="388"/>
                </a:lnTo>
                <a:lnTo>
                  <a:pt x="1095" y="389"/>
                </a:lnTo>
                <a:lnTo>
                  <a:pt x="1097" y="388"/>
                </a:lnTo>
                <a:lnTo>
                  <a:pt x="1098" y="388"/>
                </a:lnTo>
                <a:lnTo>
                  <a:pt x="1099" y="388"/>
                </a:lnTo>
                <a:lnTo>
                  <a:pt x="1100" y="388"/>
                </a:lnTo>
                <a:lnTo>
                  <a:pt x="1102" y="389"/>
                </a:lnTo>
                <a:lnTo>
                  <a:pt x="1103" y="388"/>
                </a:lnTo>
                <a:lnTo>
                  <a:pt x="1104" y="388"/>
                </a:lnTo>
                <a:lnTo>
                  <a:pt x="1105" y="388"/>
                </a:lnTo>
                <a:lnTo>
                  <a:pt x="1107" y="388"/>
                </a:lnTo>
                <a:lnTo>
                  <a:pt x="1108" y="388"/>
                </a:lnTo>
                <a:lnTo>
                  <a:pt x="1109" y="388"/>
                </a:lnTo>
                <a:lnTo>
                  <a:pt x="1110" y="388"/>
                </a:lnTo>
                <a:lnTo>
                  <a:pt x="1112" y="388"/>
                </a:lnTo>
                <a:lnTo>
                  <a:pt x="1113" y="388"/>
                </a:lnTo>
                <a:lnTo>
                  <a:pt x="1114" y="388"/>
                </a:lnTo>
                <a:lnTo>
                  <a:pt x="1115" y="388"/>
                </a:lnTo>
                <a:lnTo>
                  <a:pt x="1117" y="388"/>
                </a:lnTo>
                <a:lnTo>
                  <a:pt x="1118" y="388"/>
                </a:lnTo>
                <a:lnTo>
                  <a:pt x="1119" y="388"/>
                </a:lnTo>
                <a:lnTo>
                  <a:pt x="1120" y="388"/>
                </a:lnTo>
                <a:lnTo>
                  <a:pt x="1122" y="388"/>
                </a:lnTo>
                <a:lnTo>
                  <a:pt x="1123" y="388"/>
                </a:lnTo>
                <a:lnTo>
                  <a:pt x="1124" y="388"/>
                </a:lnTo>
                <a:lnTo>
                  <a:pt x="1125" y="388"/>
                </a:lnTo>
                <a:lnTo>
                  <a:pt x="1127" y="388"/>
                </a:lnTo>
                <a:lnTo>
                  <a:pt x="1128" y="388"/>
                </a:lnTo>
                <a:lnTo>
                  <a:pt x="1129" y="388"/>
                </a:lnTo>
                <a:lnTo>
                  <a:pt x="1130" y="388"/>
                </a:lnTo>
                <a:lnTo>
                  <a:pt x="1132" y="388"/>
                </a:lnTo>
                <a:lnTo>
                  <a:pt x="1133" y="388"/>
                </a:lnTo>
                <a:lnTo>
                  <a:pt x="1134" y="388"/>
                </a:lnTo>
                <a:lnTo>
                  <a:pt x="1135" y="388"/>
                </a:lnTo>
                <a:lnTo>
                  <a:pt x="1137" y="388"/>
                </a:lnTo>
                <a:lnTo>
                  <a:pt x="1138" y="388"/>
                </a:lnTo>
                <a:lnTo>
                  <a:pt x="1139" y="388"/>
                </a:lnTo>
                <a:lnTo>
                  <a:pt x="1140" y="388"/>
                </a:lnTo>
                <a:lnTo>
                  <a:pt x="1142" y="388"/>
                </a:lnTo>
                <a:lnTo>
                  <a:pt x="1143" y="388"/>
                </a:lnTo>
                <a:lnTo>
                  <a:pt x="1144" y="388"/>
                </a:lnTo>
                <a:lnTo>
                  <a:pt x="1145" y="388"/>
                </a:lnTo>
                <a:lnTo>
                  <a:pt x="1147" y="388"/>
                </a:lnTo>
                <a:lnTo>
                  <a:pt x="1148" y="388"/>
                </a:lnTo>
                <a:lnTo>
                  <a:pt x="1149" y="388"/>
                </a:lnTo>
                <a:lnTo>
                  <a:pt x="1150" y="388"/>
                </a:lnTo>
                <a:lnTo>
                  <a:pt x="1152" y="388"/>
                </a:lnTo>
                <a:lnTo>
                  <a:pt x="1153" y="388"/>
                </a:lnTo>
                <a:lnTo>
                  <a:pt x="1154" y="388"/>
                </a:lnTo>
                <a:lnTo>
                  <a:pt x="1155" y="388"/>
                </a:lnTo>
                <a:lnTo>
                  <a:pt x="1157" y="388"/>
                </a:lnTo>
                <a:lnTo>
                  <a:pt x="1158" y="388"/>
                </a:lnTo>
                <a:lnTo>
                  <a:pt x="1159" y="388"/>
                </a:lnTo>
                <a:lnTo>
                  <a:pt x="1160" y="388"/>
                </a:lnTo>
                <a:lnTo>
                  <a:pt x="1162" y="388"/>
                </a:lnTo>
                <a:lnTo>
                  <a:pt x="1163" y="388"/>
                </a:lnTo>
                <a:lnTo>
                  <a:pt x="1164" y="388"/>
                </a:lnTo>
                <a:lnTo>
                  <a:pt x="1165" y="388"/>
                </a:lnTo>
                <a:lnTo>
                  <a:pt x="1167" y="388"/>
                </a:lnTo>
                <a:lnTo>
                  <a:pt x="1168" y="388"/>
                </a:lnTo>
                <a:lnTo>
                  <a:pt x="1169" y="388"/>
                </a:lnTo>
                <a:lnTo>
                  <a:pt x="1170" y="388"/>
                </a:lnTo>
                <a:lnTo>
                  <a:pt x="1172" y="388"/>
                </a:lnTo>
                <a:lnTo>
                  <a:pt x="1173" y="388"/>
                </a:lnTo>
                <a:lnTo>
                  <a:pt x="1174" y="388"/>
                </a:lnTo>
                <a:lnTo>
                  <a:pt x="1175" y="388"/>
                </a:lnTo>
                <a:lnTo>
                  <a:pt x="1177" y="388"/>
                </a:lnTo>
                <a:lnTo>
                  <a:pt x="1178" y="388"/>
                </a:lnTo>
                <a:lnTo>
                  <a:pt x="1179" y="388"/>
                </a:lnTo>
                <a:lnTo>
                  <a:pt x="1180" y="388"/>
                </a:lnTo>
                <a:lnTo>
                  <a:pt x="1182" y="388"/>
                </a:lnTo>
                <a:lnTo>
                  <a:pt x="1183" y="388"/>
                </a:lnTo>
                <a:lnTo>
                  <a:pt x="1184" y="388"/>
                </a:lnTo>
                <a:lnTo>
                  <a:pt x="1186" y="388"/>
                </a:lnTo>
                <a:lnTo>
                  <a:pt x="1187" y="388"/>
                </a:lnTo>
                <a:lnTo>
                  <a:pt x="1188" y="388"/>
                </a:lnTo>
                <a:lnTo>
                  <a:pt x="1189" y="388"/>
                </a:lnTo>
                <a:lnTo>
                  <a:pt x="1191" y="388"/>
                </a:lnTo>
                <a:lnTo>
                  <a:pt x="1192" y="388"/>
                </a:lnTo>
                <a:lnTo>
                  <a:pt x="1193" y="388"/>
                </a:lnTo>
                <a:lnTo>
                  <a:pt x="1194" y="388"/>
                </a:lnTo>
                <a:lnTo>
                  <a:pt x="1196" y="388"/>
                </a:lnTo>
                <a:lnTo>
                  <a:pt x="1197" y="388"/>
                </a:lnTo>
                <a:lnTo>
                  <a:pt x="1198" y="388"/>
                </a:lnTo>
                <a:lnTo>
                  <a:pt x="1199" y="388"/>
                </a:lnTo>
                <a:lnTo>
                  <a:pt x="1201" y="388"/>
                </a:lnTo>
                <a:lnTo>
                  <a:pt x="1202" y="388"/>
                </a:lnTo>
                <a:lnTo>
                  <a:pt x="1203" y="388"/>
                </a:lnTo>
                <a:lnTo>
                  <a:pt x="1204" y="388"/>
                </a:lnTo>
                <a:lnTo>
                  <a:pt x="1206" y="388"/>
                </a:lnTo>
                <a:lnTo>
                  <a:pt x="1207" y="388"/>
                </a:lnTo>
                <a:lnTo>
                  <a:pt x="1208" y="388"/>
                </a:lnTo>
                <a:lnTo>
                  <a:pt x="1209" y="388"/>
                </a:lnTo>
                <a:lnTo>
                  <a:pt x="1211" y="388"/>
                </a:lnTo>
                <a:lnTo>
                  <a:pt x="1212" y="388"/>
                </a:lnTo>
                <a:lnTo>
                  <a:pt x="1213" y="388"/>
                </a:lnTo>
                <a:lnTo>
                  <a:pt x="1214" y="388"/>
                </a:lnTo>
                <a:lnTo>
                  <a:pt x="1216" y="388"/>
                </a:lnTo>
                <a:lnTo>
                  <a:pt x="1217" y="388"/>
                </a:lnTo>
                <a:lnTo>
                  <a:pt x="1218" y="388"/>
                </a:lnTo>
                <a:lnTo>
                  <a:pt x="1219" y="388"/>
                </a:lnTo>
                <a:lnTo>
                  <a:pt x="1221" y="388"/>
                </a:lnTo>
                <a:lnTo>
                  <a:pt x="1222" y="388"/>
                </a:lnTo>
                <a:lnTo>
                  <a:pt x="1223" y="388"/>
                </a:lnTo>
                <a:lnTo>
                  <a:pt x="1224" y="388"/>
                </a:lnTo>
                <a:lnTo>
                  <a:pt x="1226" y="388"/>
                </a:lnTo>
                <a:lnTo>
                  <a:pt x="1227" y="388"/>
                </a:lnTo>
                <a:lnTo>
                  <a:pt x="1228" y="388"/>
                </a:lnTo>
                <a:lnTo>
                  <a:pt x="1229" y="388"/>
                </a:lnTo>
                <a:lnTo>
                  <a:pt x="1231" y="388"/>
                </a:lnTo>
                <a:lnTo>
                  <a:pt x="1232" y="388"/>
                </a:lnTo>
                <a:lnTo>
                  <a:pt x="1233" y="388"/>
                </a:lnTo>
                <a:lnTo>
                  <a:pt x="1234" y="388"/>
                </a:lnTo>
                <a:lnTo>
                  <a:pt x="1236" y="388"/>
                </a:lnTo>
                <a:lnTo>
                  <a:pt x="1237" y="388"/>
                </a:lnTo>
                <a:lnTo>
                  <a:pt x="1238" y="388"/>
                </a:lnTo>
                <a:lnTo>
                  <a:pt x="1239" y="388"/>
                </a:lnTo>
                <a:lnTo>
                  <a:pt x="1241" y="388"/>
                </a:lnTo>
                <a:lnTo>
                  <a:pt x="1242" y="388"/>
                </a:lnTo>
                <a:lnTo>
                  <a:pt x="1243" y="388"/>
                </a:lnTo>
                <a:lnTo>
                  <a:pt x="1244" y="388"/>
                </a:lnTo>
                <a:lnTo>
                  <a:pt x="1246" y="388"/>
                </a:lnTo>
                <a:lnTo>
                  <a:pt x="1247" y="388"/>
                </a:lnTo>
                <a:lnTo>
                  <a:pt x="1248" y="388"/>
                </a:lnTo>
                <a:lnTo>
                  <a:pt x="1249" y="388"/>
                </a:lnTo>
                <a:lnTo>
                  <a:pt x="1251" y="388"/>
                </a:lnTo>
                <a:lnTo>
                  <a:pt x="1252" y="388"/>
                </a:lnTo>
                <a:lnTo>
                  <a:pt x="1253" y="388"/>
                </a:lnTo>
                <a:lnTo>
                  <a:pt x="1254" y="388"/>
                </a:lnTo>
                <a:lnTo>
                  <a:pt x="1256" y="388"/>
                </a:lnTo>
                <a:lnTo>
                  <a:pt x="1257" y="388"/>
                </a:lnTo>
                <a:lnTo>
                  <a:pt x="1258" y="388"/>
                </a:lnTo>
                <a:lnTo>
                  <a:pt x="1259" y="388"/>
                </a:lnTo>
                <a:lnTo>
                  <a:pt x="1261" y="388"/>
                </a:lnTo>
                <a:lnTo>
                  <a:pt x="1262" y="388"/>
                </a:lnTo>
                <a:lnTo>
                  <a:pt x="1263" y="388"/>
                </a:lnTo>
                <a:lnTo>
                  <a:pt x="1264" y="388"/>
                </a:lnTo>
                <a:lnTo>
                  <a:pt x="1266" y="388"/>
                </a:lnTo>
                <a:lnTo>
                  <a:pt x="1267" y="388"/>
                </a:lnTo>
                <a:lnTo>
                  <a:pt x="1268" y="388"/>
                </a:lnTo>
                <a:lnTo>
                  <a:pt x="1269" y="388"/>
                </a:lnTo>
                <a:lnTo>
                  <a:pt x="1271" y="388"/>
                </a:lnTo>
                <a:lnTo>
                  <a:pt x="1272" y="388"/>
                </a:lnTo>
                <a:lnTo>
                  <a:pt x="1273" y="388"/>
                </a:lnTo>
                <a:lnTo>
                  <a:pt x="1274" y="388"/>
                </a:lnTo>
                <a:lnTo>
                  <a:pt x="1276" y="388"/>
                </a:lnTo>
                <a:lnTo>
                  <a:pt x="1277" y="388"/>
                </a:lnTo>
                <a:lnTo>
                  <a:pt x="1278" y="388"/>
                </a:lnTo>
                <a:lnTo>
                  <a:pt x="1280" y="388"/>
                </a:lnTo>
                <a:lnTo>
                  <a:pt x="1281" y="388"/>
                </a:lnTo>
                <a:lnTo>
                  <a:pt x="1282" y="388"/>
                </a:lnTo>
                <a:lnTo>
                  <a:pt x="1283" y="388"/>
                </a:lnTo>
                <a:lnTo>
                  <a:pt x="1285" y="388"/>
                </a:lnTo>
                <a:lnTo>
                  <a:pt x="1286" y="388"/>
                </a:lnTo>
                <a:lnTo>
                  <a:pt x="1287" y="388"/>
                </a:lnTo>
                <a:lnTo>
                  <a:pt x="1288" y="388"/>
                </a:lnTo>
                <a:lnTo>
                  <a:pt x="1290" y="388"/>
                </a:lnTo>
                <a:lnTo>
                  <a:pt x="1291" y="388"/>
                </a:lnTo>
                <a:lnTo>
                  <a:pt x="1292" y="388"/>
                </a:lnTo>
                <a:lnTo>
                  <a:pt x="1293" y="388"/>
                </a:lnTo>
                <a:lnTo>
                  <a:pt x="1295" y="388"/>
                </a:lnTo>
                <a:lnTo>
                  <a:pt x="1296" y="388"/>
                </a:lnTo>
                <a:lnTo>
                  <a:pt x="1297" y="388"/>
                </a:lnTo>
                <a:lnTo>
                  <a:pt x="1298" y="388"/>
                </a:lnTo>
                <a:lnTo>
                  <a:pt x="1300" y="388"/>
                </a:lnTo>
                <a:lnTo>
                  <a:pt x="1301" y="388"/>
                </a:lnTo>
                <a:lnTo>
                  <a:pt x="1302" y="388"/>
                </a:lnTo>
                <a:lnTo>
                  <a:pt x="1303" y="388"/>
                </a:lnTo>
                <a:lnTo>
                  <a:pt x="1305" y="388"/>
                </a:lnTo>
                <a:lnTo>
                  <a:pt x="1306" y="388"/>
                </a:lnTo>
                <a:lnTo>
                  <a:pt x="1307" y="388"/>
                </a:lnTo>
                <a:lnTo>
                  <a:pt x="1308" y="388"/>
                </a:lnTo>
                <a:lnTo>
                  <a:pt x="1310" y="388"/>
                </a:lnTo>
                <a:lnTo>
                  <a:pt x="1311" y="388"/>
                </a:lnTo>
                <a:lnTo>
                  <a:pt x="1312" y="388"/>
                </a:lnTo>
                <a:lnTo>
                  <a:pt x="1313" y="388"/>
                </a:lnTo>
                <a:lnTo>
                  <a:pt x="1315" y="388"/>
                </a:lnTo>
                <a:lnTo>
                  <a:pt x="1316" y="388"/>
                </a:lnTo>
                <a:lnTo>
                  <a:pt x="1317" y="388"/>
                </a:lnTo>
                <a:lnTo>
                  <a:pt x="1318" y="388"/>
                </a:lnTo>
                <a:lnTo>
                  <a:pt x="1320" y="388"/>
                </a:lnTo>
                <a:lnTo>
                  <a:pt x="1321" y="388"/>
                </a:lnTo>
                <a:lnTo>
                  <a:pt x="1322" y="388"/>
                </a:lnTo>
                <a:lnTo>
                  <a:pt x="1323" y="388"/>
                </a:lnTo>
                <a:lnTo>
                  <a:pt x="1325" y="388"/>
                </a:lnTo>
                <a:lnTo>
                  <a:pt x="1326" y="388"/>
                </a:lnTo>
                <a:lnTo>
                  <a:pt x="1327" y="388"/>
                </a:lnTo>
                <a:lnTo>
                  <a:pt x="1328" y="388"/>
                </a:lnTo>
                <a:lnTo>
                  <a:pt x="1330" y="388"/>
                </a:lnTo>
                <a:lnTo>
                  <a:pt x="1331" y="388"/>
                </a:lnTo>
                <a:lnTo>
                  <a:pt x="1332" y="388"/>
                </a:lnTo>
                <a:lnTo>
                  <a:pt x="1333" y="388"/>
                </a:lnTo>
                <a:lnTo>
                  <a:pt x="1335" y="388"/>
                </a:lnTo>
                <a:lnTo>
                  <a:pt x="1336" y="388"/>
                </a:lnTo>
                <a:lnTo>
                  <a:pt x="1337" y="388"/>
                </a:lnTo>
                <a:lnTo>
                  <a:pt x="1338" y="388"/>
                </a:lnTo>
                <a:lnTo>
                  <a:pt x="1340" y="388"/>
                </a:lnTo>
                <a:lnTo>
                  <a:pt x="1341" y="388"/>
                </a:lnTo>
                <a:lnTo>
                  <a:pt x="1342" y="388"/>
                </a:lnTo>
                <a:lnTo>
                  <a:pt x="1343" y="388"/>
                </a:lnTo>
                <a:lnTo>
                  <a:pt x="1345" y="388"/>
                </a:lnTo>
                <a:lnTo>
                  <a:pt x="1346" y="388"/>
                </a:lnTo>
                <a:lnTo>
                  <a:pt x="1347" y="388"/>
                </a:lnTo>
                <a:lnTo>
                  <a:pt x="1348" y="388"/>
                </a:lnTo>
                <a:lnTo>
                  <a:pt x="1350" y="388"/>
                </a:lnTo>
                <a:lnTo>
                  <a:pt x="1351" y="388"/>
                </a:lnTo>
                <a:lnTo>
                  <a:pt x="1352" y="388"/>
                </a:lnTo>
                <a:lnTo>
                  <a:pt x="1353" y="388"/>
                </a:lnTo>
                <a:lnTo>
                  <a:pt x="1355" y="388"/>
                </a:lnTo>
                <a:lnTo>
                  <a:pt x="1356" y="388"/>
                </a:lnTo>
                <a:lnTo>
                  <a:pt x="1357" y="388"/>
                </a:lnTo>
                <a:lnTo>
                  <a:pt x="1358" y="388"/>
                </a:lnTo>
                <a:lnTo>
                  <a:pt x="1360" y="388"/>
                </a:lnTo>
                <a:lnTo>
                  <a:pt x="1361" y="388"/>
                </a:lnTo>
                <a:lnTo>
                  <a:pt x="1362" y="388"/>
                </a:lnTo>
                <a:lnTo>
                  <a:pt x="1364" y="388"/>
                </a:lnTo>
                <a:lnTo>
                  <a:pt x="1365" y="388"/>
                </a:lnTo>
                <a:lnTo>
                  <a:pt x="1366" y="388"/>
                </a:lnTo>
                <a:lnTo>
                  <a:pt x="1367" y="387"/>
                </a:lnTo>
                <a:lnTo>
                  <a:pt x="1369" y="388"/>
                </a:lnTo>
                <a:lnTo>
                  <a:pt x="1370" y="388"/>
                </a:lnTo>
                <a:lnTo>
                  <a:pt x="1371" y="388"/>
                </a:lnTo>
                <a:lnTo>
                  <a:pt x="1372" y="388"/>
                </a:lnTo>
                <a:lnTo>
                  <a:pt x="1374" y="388"/>
                </a:lnTo>
                <a:lnTo>
                  <a:pt x="1375" y="388"/>
                </a:lnTo>
                <a:lnTo>
                  <a:pt x="1376" y="388"/>
                </a:lnTo>
                <a:lnTo>
                  <a:pt x="1377" y="387"/>
                </a:lnTo>
                <a:lnTo>
                  <a:pt x="1379" y="388"/>
                </a:lnTo>
                <a:lnTo>
                  <a:pt x="1380" y="388"/>
                </a:lnTo>
                <a:lnTo>
                  <a:pt x="1381" y="388"/>
                </a:lnTo>
                <a:lnTo>
                  <a:pt x="1382" y="387"/>
                </a:lnTo>
                <a:lnTo>
                  <a:pt x="1384" y="388"/>
                </a:lnTo>
                <a:lnTo>
                  <a:pt x="1385" y="388"/>
                </a:lnTo>
                <a:lnTo>
                  <a:pt x="1386" y="388"/>
                </a:lnTo>
                <a:lnTo>
                  <a:pt x="1387" y="387"/>
                </a:lnTo>
                <a:lnTo>
                  <a:pt x="1389" y="387"/>
                </a:lnTo>
                <a:lnTo>
                  <a:pt x="1390" y="388"/>
                </a:lnTo>
                <a:lnTo>
                  <a:pt x="1391" y="388"/>
                </a:lnTo>
                <a:lnTo>
                  <a:pt x="1392" y="387"/>
                </a:lnTo>
                <a:lnTo>
                  <a:pt x="1394" y="387"/>
                </a:lnTo>
                <a:lnTo>
                  <a:pt x="1395" y="388"/>
                </a:lnTo>
                <a:lnTo>
                  <a:pt x="1396" y="388"/>
                </a:lnTo>
                <a:lnTo>
                  <a:pt x="1397" y="388"/>
                </a:lnTo>
                <a:lnTo>
                  <a:pt x="1399" y="387"/>
                </a:lnTo>
                <a:lnTo>
                  <a:pt x="1400" y="387"/>
                </a:lnTo>
                <a:lnTo>
                  <a:pt x="1401" y="388"/>
                </a:lnTo>
                <a:lnTo>
                  <a:pt x="1402" y="388"/>
                </a:lnTo>
                <a:lnTo>
                  <a:pt x="1404" y="387"/>
                </a:lnTo>
                <a:lnTo>
                  <a:pt x="1405" y="388"/>
                </a:lnTo>
                <a:lnTo>
                  <a:pt x="1406" y="388"/>
                </a:lnTo>
                <a:lnTo>
                  <a:pt x="1407" y="388"/>
                </a:lnTo>
                <a:lnTo>
                  <a:pt x="1409" y="387"/>
                </a:lnTo>
                <a:lnTo>
                  <a:pt x="1410" y="387"/>
                </a:lnTo>
                <a:lnTo>
                  <a:pt x="1411" y="387"/>
                </a:lnTo>
                <a:lnTo>
                  <a:pt x="1412" y="388"/>
                </a:lnTo>
                <a:lnTo>
                  <a:pt x="1414" y="387"/>
                </a:lnTo>
                <a:lnTo>
                  <a:pt x="1415" y="387"/>
                </a:lnTo>
                <a:lnTo>
                  <a:pt x="1416" y="387"/>
                </a:lnTo>
                <a:lnTo>
                  <a:pt x="1417" y="388"/>
                </a:lnTo>
                <a:lnTo>
                  <a:pt x="1419" y="388"/>
                </a:lnTo>
                <a:lnTo>
                  <a:pt x="1420" y="387"/>
                </a:lnTo>
                <a:lnTo>
                  <a:pt x="1421" y="387"/>
                </a:lnTo>
                <a:lnTo>
                  <a:pt x="1422" y="388"/>
                </a:lnTo>
                <a:lnTo>
                  <a:pt x="1424" y="388"/>
                </a:lnTo>
                <a:lnTo>
                  <a:pt x="1425" y="387"/>
                </a:lnTo>
                <a:lnTo>
                  <a:pt x="1426" y="387"/>
                </a:lnTo>
                <a:lnTo>
                  <a:pt x="1427" y="387"/>
                </a:lnTo>
                <a:lnTo>
                  <a:pt x="1429" y="388"/>
                </a:lnTo>
                <a:lnTo>
                  <a:pt x="1430" y="387"/>
                </a:lnTo>
                <a:lnTo>
                  <a:pt x="1431" y="387"/>
                </a:lnTo>
                <a:lnTo>
                  <a:pt x="1432" y="387"/>
                </a:lnTo>
                <a:lnTo>
                  <a:pt x="1434" y="388"/>
                </a:lnTo>
                <a:lnTo>
                  <a:pt x="1435" y="387"/>
                </a:lnTo>
                <a:lnTo>
                  <a:pt x="1436" y="387"/>
                </a:lnTo>
                <a:lnTo>
                  <a:pt x="1437" y="387"/>
                </a:lnTo>
                <a:lnTo>
                  <a:pt x="1439" y="387"/>
                </a:lnTo>
                <a:lnTo>
                  <a:pt x="1440" y="388"/>
                </a:lnTo>
                <a:lnTo>
                  <a:pt x="1441" y="387"/>
                </a:lnTo>
                <a:lnTo>
                  <a:pt x="1442" y="387"/>
                </a:lnTo>
                <a:lnTo>
                  <a:pt x="1444" y="387"/>
                </a:lnTo>
                <a:lnTo>
                  <a:pt x="1445" y="388"/>
                </a:lnTo>
                <a:lnTo>
                  <a:pt x="1446" y="387"/>
                </a:lnTo>
                <a:lnTo>
                  <a:pt x="1447" y="387"/>
                </a:lnTo>
                <a:lnTo>
                  <a:pt x="1449" y="387"/>
                </a:lnTo>
                <a:lnTo>
                  <a:pt x="1450" y="387"/>
                </a:lnTo>
                <a:lnTo>
                  <a:pt x="1451" y="387"/>
                </a:lnTo>
                <a:lnTo>
                  <a:pt x="1453" y="387"/>
                </a:lnTo>
                <a:lnTo>
                  <a:pt x="1454" y="387"/>
                </a:lnTo>
                <a:lnTo>
                  <a:pt x="1455" y="387"/>
                </a:lnTo>
                <a:lnTo>
                  <a:pt x="1456" y="388"/>
                </a:lnTo>
                <a:lnTo>
                  <a:pt x="1458" y="387"/>
                </a:lnTo>
                <a:lnTo>
                  <a:pt x="1459" y="387"/>
                </a:lnTo>
                <a:lnTo>
                  <a:pt x="1460" y="387"/>
                </a:lnTo>
                <a:lnTo>
                  <a:pt x="1461" y="388"/>
                </a:lnTo>
                <a:lnTo>
                  <a:pt x="1463" y="387"/>
                </a:lnTo>
                <a:lnTo>
                  <a:pt x="1464" y="387"/>
                </a:lnTo>
                <a:lnTo>
                  <a:pt x="1465" y="387"/>
                </a:lnTo>
                <a:lnTo>
                  <a:pt x="1466" y="388"/>
                </a:lnTo>
                <a:lnTo>
                  <a:pt x="1468" y="387"/>
                </a:lnTo>
                <a:lnTo>
                  <a:pt x="1469" y="387"/>
                </a:lnTo>
                <a:lnTo>
                  <a:pt x="1470" y="387"/>
                </a:lnTo>
                <a:lnTo>
                  <a:pt x="1471" y="387"/>
                </a:lnTo>
                <a:lnTo>
                  <a:pt x="1473" y="387"/>
                </a:lnTo>
                <a:lnTo>
                  <a:pt x="1474" y="387"/>
                </a:lnTo>
                <a:lnTo>
                  <a:pt x="1475" y="387"/>
                </a:lnTo>
                <a:lnTo>
                  <a:pt x="1476" y="387"/>
                </a:lnTo>
                <a:lnTo>
                  <a:pt x="1478" y="387"/>
                </a:lnTo>
                <a:lnTo>
                  <a:pt x="1479" y="387"/>
                </a:lnTo>
                <a:lnTo>
                  <a:pt x="1480" y="387"/>
                </a:lnTo>
                <a:lnTo>
                  <a:pt x="1481" y="387"/>
                </a:lnTo>
                <a:lnTo>
                  <a:pt x="1483" y="387"/>
                </a:lnTo>
                <a:lnTo>
                  <a:pt x="1484" y="387"/>
                </a:lnTo>
                <a:lnTo>
                  <a:pt x="1485" y="387"/>
                </a:lnTo>
                <a:lnTo>
                  <a:pt x="1486" y="387"/>
                </a:lnTo>
                <a:lnTo>
                  <a:pt x="1488" y="387"/>
                </a:lnTo>
                <a:lnTo>
                  <a:pt x="1489" y="387"/>
                </a:lnTo>
                <a:lnTo>
                  <a:pt x="1490" y="387"/>
                </a:lnTo>
                <a:lnTo>
                  <a:pt x="1491" y="387"/>
                </a:lnTo>
                <a:lnTo>
                  <a:pt x="1493" y="387"/>
                </a:lnTo>
                <a:lnTo>
                  <a:pt x="1494" y="388"/>
                </a:lnTo>
                <a:lnTo>
                  <a:pt x="1495" y="387"/>
                </a:lnTo>
                <a:lnTo>
                  <a:pt x="1496" y="387"/>
                </a:lnTo>
                <a:lnTo>
                  <a:pt x="1498" y="387"/>
                </a:lnTo>
                <a:lnTo>
                  <a:pt x="1499" y="387"/>
                </a:lnTo>
                <a:lnTo>
                  <a:pt x="1500" y="387"/>
                </a:lnTo>
                <a:lnTo>
                  <a:pt x="1501" y="387"/>
                </a:lnTo>
                <a:lnTo>
                  <a:pt x="1503" y="387"/>
                </a:lnTo>
                <a:lnTo>
                  <a:pt x="1504" y="387"/>
                </a:lnTo>
                <a:lnTo>
                  <a:pt x="1505" y="387"/>
                </a:lnTo>
                <a:lnTo>
                  <a:pt x="1506" y="387"/>
                </a:lnTo>
                <a:lnTo>
                  <a:pt x="1508" y="387"/>
                </a:lnTo>
                <a:lnTo>
                  <a:pt x="1509" y="387"/>
                </a:lnTo>
                <a:lnTo>
                  <a:pt x="1510" y="387"/>
                </a:lnTo>
                <a:lnTo>
                  <a:pt x="1511" y="387"/>
                </a:lnTo>
                <a:lnTo>
                  <a:pt x="1513" y="387"/>
                </a:lnTo>
                <a:lnTo>
                  <a:pt x="1514" y="387"/>
                </a:lnTo>
                <a:lnTo>
                  <a:pt x="1515" y="387"/>
                </a:lnTo>
                <a:lnTo>
                  <a:pt x="1516" y="387"/>
                </a:lnTo>
                <a:lnTo>
                  <a:pt x="1518" y="387"/>
                </a:lnTo>
                <a:lnTo>
                  <a:pt x="1519" y="387"/>
                </a:lnTo>
                <a:lnTo>
                  <a:pt x="1520" y="387"/>
                </a:lnTo>
                <a:lnTo>
                  <a:pt x="1521" y="387"/>
                </a:lnTo>
                <a:lnTo>
                  <a:pt x="1523" y="387"/>
                </a:lnTo>
                <a:lnTo>
                  <a:pt x="1524" y="387"/>
                </a:lnTo>
                <a:lnTo>
                  <a:pt x="1525" y="387"/>
                </a:lnTo>
                <a:lnTo>
                  <a:pt x="1526" y="387"/>
                </a:lnTo>
                <a:lnTo>
                  <a:pt x="1528" y="387"/>
                </a:lnTo>
                <a:lnTo>
                  <a:pt x="1529" y="387"/>
                </a:lnTo>
                <a:lnTo>
                  <a:pt x="1530" y="387"/>
                </a:lnTo>
                <a:lnTo>
                  <a:pt x="1531" y="387"/>
                </a:lnTo>
                <a:lnTo>
                  <a:pt x="1533" y="387"/>
                </a:lnTo>
                <a:lnTo>
                  <a:pt x="1534" y="387"/>
                </a:lnTo>
                <a:lnTo>
                  <a:pt x="1535" y="387"/>
                </a:lnTo>
                <a:lnTo>
                  <a:pt x="1536" y="387"/>
                </a:lnTo>
                <a:lnTo>
                  <a:pt x="1538" y="387"/>
                </a:lnTo>
                <a:lnTo>
                  <a:pt x="1539" y="387"/>
                </a:lnTo>
                <a:lnTo>
                  <a:pt x="1540" y="387"/>
                </a:lnTo>
                <a:lnTo>
                  <a:pt x="1542" y="387"/>
                </a:lnTo>
                <a:lnTo>
                  <a:pt x="1543" y="387"/>
                </a:lnTo>
                <a:lnTo>
                  <a:pt x="1544" y="387"/>
                </a:lnTo>
                <a:lnTo>
                  <a:pt x="1545" y="387"/>
                </a:lnTo>
                <a:lnTo>
                  <a:pt x="1547" y="387"/>
                </a:lnTo>
                <a:lnTo>
                  <a:pt x="1548" y="387"/>
                </a:lnTo>
                <a:lnTo>
                  <a:pt x="1549" y="387"/>
                </a:lnTo>
                <a:lnTo>
                  <a:pt x="1550" y="387"/>
                </a:lnTo>
                <a:lnTo>
                  <a:pt x="1552" y="387"/>
                </a:lnTo>
                <a:lnTo>
                  <a:pt x="1553" y="387"/>
                </a:lnTo>
                <a:lnTo>
                  <a:pt x="1554" y="387"/>
                </a:lnTo>
                <a:lnTo>
                  <a:pt x="1555" y="387"/>
                </a:lnTo>
                <a:lnTo>
                  <a:pt x="1557" y="387"/>
                </a:lnTo>
                <a:lnTo>
                  <a:pt x="1558" y="387"/>
                </a:lnTo>
                <a:lnTo>
                  <a:pt x="1559" y="387"/>
                </a:lnTo>
                <a:lnTo>
                  <a:pt x="1560" y="387"/>
                </a:lnTo>
                <a:lnTo>
                  <a:pt x="1562" y="387"/>
                </a:lnTo>
                <a:lnTo>
                  <a:pt x="1563" y="387"/>
                </a:lnTo>
                <a:lnTo>
                  <a:pt x="1564" y="387"/>
                </a:lnTo>
                <a:lnTo>
                  <a:pt x="1565" y="387"/>
                </a:lnTo>
                <a:lnTo>
                  <a:pt x="1567" y="387"/>
                </a:lnTo>
                <a:lnTo>
                  <a:pt x="1568" y="387"/>
                </a:lnTo>
                <a:lnTo>
                  <a:pt x="1569" y="387"/>
                </a:lnTo>
                <a:lnTo>
                  <a:pt x="1570" y="387"/>
                </a:lnTo>
                <a:lnTo>
                  <a:pt x="1572" y="387"/>
                </a:lnTo>
                <a:lnTo>
                  <a:pt x="1573" y="387"/>
                </a:lnTo>
                <a:lnTo>
                  <a:pt x="1574" y="387"/>
                </a:lnTo>
                <a:lnTo>
                  <a:pt x="1575" y="387"/>
                </a:lnTo>
                <a:lnTo>
                  <a:pt x="1577" y="387"/>
                </a:lnTo>
                <a:lnTo>
                  <a:pt x="1578" y="387"/>
                </a:lnTo>
                <a:lnTo>
                  <a:pt x="1579" y="387"/>
                </a:lnTo>
                <a:lnTo>
                  <a:pt x="1580" y="387"/>
                </a:lnTo>
                <a:lnTo>
                  <a:pt x="1582" y="387"/>
                </a:lnTo>
                <a:lnTo>
                  <a:pt x="1583" y="387"/>
                </a:lnTo>
                <a:lnTo>
                  <a:pt x="1584" y="387"/>
                </a:lnTo>
                <a:lnTo>
                  <a:pt x="1585" y="387"/>
                </a:lnTo>
                <a:lnTo>
                  <a:pt x="1587" y="387"/>
                </a:lnTo>
                <a:lnTo>
                  <a:pt x="1588" y="387"/>
                </a:lnTo>
                <a:lnTo>
                  <a:pt x="1589" y="387"/>
                </a:lnTo>
                <a:lnTo>
                  <a:pt x="1590" y="387"/>
                </a:lnTo>
                <a:lnTo>
                  <a:pt x="1592" y="387"/>
                </a:lnTo>
                <a:lnTo>
                  <a:pt x="1593" y="387"/>
                </a:lnTo>
                <a:lnTo>
                  <a:pt x="1594" y="387"/>
                </a:lnTo>
                <a:lnTo>
                  <a:pt x="1595" y="387"/>
                </a:lnTo>
                <a:lnTo>
                  <a:pt x="1597" y="387"/>
                </a:lnTo>
                <a:lnTo>
                  <a:pt x="1598" y="387"/>
                </a:lnTo>
                <a:lnTo>
                  <a:pt x="1599" y="387"/>
                </a:lnTo>
                <a:lnTo>
                  <a:pt x="1600" y="387"/>
                </a:lnTo>
                <a:lnTo>
                  <a:pt x="1602" y="387"/>
                </a:lnTo>
                <a:lnTo>
                  <a:pt x="1603" y="387"/>
                </a:lnTo>
                <a:lnTo>
                  <a:pt x="1604" y="387"/>
                </a:lnTo>
                <a:lnTo>
                  <a:pt x="1605" y="387"/>
                </a:lnTo>
                <a:lnTo>
                  <a:pt x="1607" y="387"/>
                </a:lnTo>
                <a:lnTo>
                  <a:pt x="1608" y="387"/>
                </a:lnTo>
                <a:lnTo>
                  <a:pt x="1609" y="387"/>
                </a:lnTo>
                <a:lnTo>
                  <a:pt x="1610" y="387"/>
                </a:lnTo>
                <a:lnTo>
                  <a:pt x="1612" y="387"/>
                </a:lnTo>
                <a:lnTo>
                  <a:pt x="1613" y="387"/>
                </a:lnTo>
                <a:lnTo>
                  <a:pt x="1614" y="387"/>
                </a:lnTo>
                <a:lnTo>
                  <a:pt x="1615" y="387"/>
                </a:lnTo>
                <a:lnTo>
                  <a:pt x="1617" y="387"/>
                </a:lnTo>
                <a:lnTo>
                  <a:pt x="1618" y="387"/>
                </a:lnTo>
                <a:lnTo>
                  <a:pt x="1619" y="387"/>
                </a:lnTo>
                <a:lnTo>
                  <a:pt x="1620" y="387"/>
                </a:lnTo>
                <a:lnTo>
                  <a:pt x="1622" y="387"/>
                </a:lnTo>
                <a:lnTo>
                  <a:pt x="1623" y="387"/>
                </a:lnTo>
                <a:lnTo>
                  <a:pt x="1624" y="387"/>
                </a:lnTo>
                <a:lnTo>
                  <a:pt x="1625" y="387"/>
                </a:lnTo>
                <a:lnTo>
                  <a:pt x="1627" y="387"/>
                </a:lnTo>
                <a:lnTo>
                  <a:pt x="1628" y="387"/>
                </a:lnTo>
                <a:lnTo>
                  <a:pt x="1629" y="387"/>
                </a:lnTo>
                <a:lnTo>
                  <a:pt x="1631" y="387"/>
                </a:lnTo>
                <a:lnTo>
                  <a:pt x="1632" y="387"/>
                </a:lnTo>
                <a:lnTo>
                  <a:pt x="1633" y="387"/>
                </a:lnTo>
                <a:lnTo>
                  <a:pt x="1634" y="387"/>
                </a:lnTo>
                <a:lnTo>
                  <a:pt x="1636" y="387"/>
                </a:lnTo>
                <a:lnTo>
                  <a:pt x="1637" y="387"/>
                </a:lnTo>
                <a:lnTo>
                  <a:pt x="1638" y="387"/>
                </a:lnTo>
                <a:lnTo>
                  <a:pt x="1639" y="387"/>
                </a:lnTo>
                <a:lnTo>
                  <a:pt x="1641" y="387"/>
                </a:lnTo>
                <a:lnTo>
                  <a:pt x="1642" y="387"/>
                </a:lnTo>
                <a:lnTo>
                  <a:pt x="1643" y="387"/>
                </a:lnTo>
                <a:lnTo>
                  <a:pt x="1644" y="387"/>
                </a:lnTo>
                <a:lnTo>
                  <a:pt x="1646" y="387"/>
                </a:lnTo>
                <a:lnTo>
                  <a:pt x="1647" y="387"/>
                </a:lnTo>
                <a:lnTo>
                  <a:pt x="1648" y="387"/>
                </a:lnTo>
                <a:lnTo>
                  <a:pt x="1649" y="387"/>
                </a:lnTo>
                <a:lnTo>
                  <a:pt x="1651" y="387"/>
                </a:lnTo>
                <a:lnTo>
                  <a:pt x="1652" y="387"/>
                </a:lnTo>
                <a:lnTo>
                  <a:pt x="1653" y="387"/>
                </a:lnTo>
                <a:lnTo>
                  <a:pt x="1654" y="387"/>
                </a:lnTo>
                <a:lnTo>
                  <a:pt x="1656" y="387"/>
                </a:lnTo>
                <a:lnTo>
                  <a:pt x="1657" y="387"/>
                </a:lnTo>
                <a:lnTo>
                  <a:pt x="1658" y="387"/>
                </a:lnTo>
                <a:lnTo>
                  <a:pt x="1659" y="387"/>
                </a:lnTo>
                <a:lnTo>
                  <a:pt x="1661" y="387"/>
                </a:lnTo>
                <a:lnTo>
                  <a:pt x="1662" y="387"/>
                </a:lnTo>
                <a:lnTo>
                  <a:pt x="1663" y="387"/>
                </a:lnTo>
                <a:lnTo>
                  <a:pt x="1664" y="387"/>
                </a:lnTo>
                <a:lnTo>
                  <a:pt x="1666" y="387"/>
                </a:lnTo>
                <a:lnTo>
                  <a:pt x="1667" y="386"/>
                </a:lnTo>
                <a:lnTo>
                  <a:pt x="1668" y="385"/>
                </a:lnTo>
                <a:lnTo>
                  <a:pt x="1669" y="385"/>
                </a:lnTo>
                <a:lnTo>
                  <a:pt x="1671" y="384"/>
                </a:lnTo>
                <a:lnTo>
                  <a:pt x="1672" y="382"/>
                </a:lnTo>
                <a:lnTo>
                  <a:pt x="1673" y="380"/>
                </a:lnTo>
                <a:lnTo>
                  <a:pt x="1674" y="378"/>
                </a:lnTo>
                <a:lnTo>
                  <a:pt x="1676" y="376"/>
                </a:lnTo>
                <a:lnTo>
                  <a:pt x="1677" y="373"/>
                </a:lnTo>
                <a:lnTo>
                  <a:pt x="1678" y="370"/>
                </a:lnTo>
                <a:lnTo>
                  <a:pt x="1679" y="367"/>
                </a:lnTo>
                <a:lnTo>
                  <a:pt x="1681" y="363"/>
                </a:lnTo>
                <a:lnTo>
                  <a:pt x="1682" y="359"/>
                </a:lnTo>
                <a:lnTo>
                  <a:pt x="1683" y="355"/>
                </a:lnTo>
                <a:lnTo>
                  <a:pt x="1684" y="351"/>
                </a:lnTo>
                <a:lnTo>
                  <a:pt x="1686" y="346"/>
                </a:lnTo>
                <a:lnTo>
                  <a:pt x="1687" y="341"/>
                </a:lnTo>
                <a:lnTo>
                  <a:pt x="1688" y="335"/>
                </a:lnTo>
                <a:lnTo>
                  <a:pt x="1689" y="330"/>
                </a:lnTo>
                <a:lnTo>
                  <a:pt x="1691" y="324"/>
                </a:lnTo>
                <a:lnTo>
                  <a:pt x="1692" y="319"/>
                </a:lnTo>
                <a:lnTo>
                  <a:pt x="1693" y="313"/>
                </a:lnTo>
                <a:lnTo>
                  <a:pt x="1694" y="307"/>
                </a:lnTo>
                <a:lnTo>
                  <a:pt x="1696" y="300"/>
                </a:lnTo>
                <a:lnTo>
                  <a:pt x="1697" y="294"/>
                </a:lnTo>
                <a:lnTo>
                  <a:pt x="1698" y="287"/>
                </a:lnTo>
                <a:lnTo>
                  <a:pt x="1699" y="280"/>
                </a:lnTo>
                <a:lnTo>
                  <a:pt x="1701" y="274"/>
                </a:lnTo>
                <a:lnTo>
                  <a:pt x="1702" y="267"/>
                </a:lnTo>
                <a:lnTo>
                  <a:pt x="1703" y="260"/>
                </a:lnTo>
                <a:lnTo>
                  <a:pt x="1704" y="252"/>
                </a:lnTo>
                <a:lnTo>
                  <a:pt x="1706" y="245"/>
                </a:lnTo>
                <a:lnTo>
                  <a:pt x="1707" y="238"/>
                </a:lnTo>
                <a:lnTo>
                  <a:pt x="1708" y="231"/>
                </a:lnTo>
                <a:lnTo>
                  <a:pt x="1709" y="223"/>
                </a:lnTo>
                <a:lnTo>
                  <a:pt x="1711" y="216"/>
                </a:lnTo>
                <a:lnTo>
                  <a:pt x="1712" y="209"/>
                </a:lnTo>
                <a:lnTo>
                  <a:pt x="1713" y="201"/>
                </a:lnTo>
                <a:lnTo>
                  <a:pt x="1714" y="194"/>
                </a:lnTo>
                <a:lnTo>
                  <a:pt x="1716" y="187"/>
                </a:lnTo>
                <a:lnTo>
                  <a:pt x="1717" y="179"/>
                </a:lnTo>
                <a:lnTo>
                  <a:pt x="1718" y="173"/>
                </a:lnTo>
                <a:lnTo>
                  <a:pt x="1720" y="166"/>
                </a:lnTo>
                <a:lnTo>
                  <a:pt x="1721" y="159"/>
                </a:lnTo>
                <a:lnTo>
                  <a:pt x="1722" y="152"/>
                </a:lnTo>
                <a:lnTo>
                  <a:pt x="1723" y="146"/>
                </a:lnTo>
                <a:lnTo>
                  <a:pt x="1725" y="139"/>
                </a:lnTo>
                <a:lnTo>
                  <a:pt x="1726" y="133"/>
                </a:lnTo>
                <a:lnTo>
                  <a:pt x="1727" y="128"/>
                </a:lnTo>
                <a:lnTo>
                  <a:pt x="1728" y="122"/>
                </a:lnTo>
                <a:lnTo>
                  <a:pt x="1730" y="117"/>
                </a:lnTo>
                <a:lnTo>
                  <a:pt x="1731" y="112"/>
                </a:lnTo>
                <a:lnTo>
                  <a:pt x="1732" y="107"/>
                </a:lnTo>
                <a:lnTo>
                  <a:pt x="1733" y="102"/>
                </a:lnTo>
                <a:lnTo>
                  <a:pt x="1735" y="97"/>
                </a:lnTo>
                <a:lnTo>
                  <a:pt x="1736" y="92"/>
                </a:lnTo>
                <a:lnTo>
                  <a:pt x="1737" y="88"/>
                </a:lnTo>
                <a:lnTo>
                  <a:pt x="1738" y="84"/>
                </a:lnTo>
                <a:lnTo>
                  <a:pt x="1740" y="79"/>
                </a:lnTo>
                <a:lnTo>
                  <a:pt x="1741" y="76"/>
                </a:lnTo>
                <a:lnTo>
                  <a:pt x="1742" y="72"/>
                </a:lnTo>
                <a:lnTo>
                  <a:pt x="1743" y="68"/>
                </a:lnTo>
                <a:lnTo>
                  <a:pt x="1745" y="65"/>
                </a:lnTo>
                <a:lnTo>
                  <a:pt x="1746" y="61"/>
                </a:lnTo>
                <a:lnTo>
                  <a:pt x="1747" y="58"/>
                </a:lnTo>
                <a:lnTo>
                  <a:pt x="1748" y="55"/>
                </a:lnTo>
                <a:lnTo>
                  <a:pt x="1750" y="52"/>
                </a:lnTo>
                <a:lnTo>
                  <a:pt x="1751" y="49"/>
                </a:lnTo>
                <a:lnTo>
                  <a:pt x="1752" y="47"/>
                </a:lnTo>
                <a:lnTo>
                  <a:pt x="1753" y="44"/>
                </a:lnTo>
                <a:lnTo>
                  <a:pt x="1755" y="42"/>
                </a:lnTo>
                <a:lnTo>
                  <a:pt x="1756" y="39"/>
                </a:lnTo>
                <a:lnTo>
                  <a:pt x="1757" y="37"/>
                </a:lnTo>
                <a:lnTo>
                  <a:pt x="1758" y="35"/>
                </a:lnTo>
                <a:lnTo>
                  <a:pt x="1760" y="33"/>
                </a:lnTo>
                <a:lnTo>
                  <a:pt x="1761" y="31"/>
                </a:lnTo>
                <a:lnTo>
                  <a:pt x="1762" y="30"/>
                </a:lnTo>
                <a:lnTo>
                  <a:pt x="1763" y="28"/>
                </a:lnTo>
                <a:lnTo>
                  <a:pt x="1765" y="26"/>
                </a:lnTo>
                <a:lnTo>
                  <a:pt x="1766" y="25"/>
                </a:lnTo>
                <a:lnTo>
                  <a:pt x="1767" y="24"/>
                </a:lnTo>
                <a:lnTo>
                  <a:pt x="1768" y="22"/>
                </a:lnTo>
                <a:lnTo>
                  <a:pt x="1770" y="21"/>
                </a:lnTo>
                <a:lnTo>
                  <a:pt x="1771" y="20"/>
                </a:lnTo>
                <a:lnTo>
                  <a:pt x="1772" y="19"/>
                </a:lnTo>
                <a:lnTo>
                  <a:pt x="1773" y="17"/>
                </a:lnTo>
                <a:lnTo>
                  <a:pt x="1775" y="16"/>
                </a:lnTo>
                <a:lnTo>
                  <a:pt x="1776" y="15"/>
                </a:lnTo>
                <a:lnTo>
                  <a:pt x="1777" y="15"/>
                </a:lnTo>
                <a:lnTo>
                  <a:pt x="1778" y="14"/>
                </a:lnTo>
                <a:lnTo>
                  <a:pt x="1780" y="13"/>
                </a:lnTo>
                <a:lnTo>
                  <a:pt x="1781" y="12"/>
                </a:lnTo>
                <a:lnTo>
                  <a:pt x="1782" y="11"/>
                </a:lnTo>
                <a:lnTo>
                  <a:pt x="1783" y="11"/>
                </a:lnTo>
                <a:lnTo>
                  <a:pt x="1785" y="10"/>
                </a:lnTo>
                <a:lnTo>
                  <a:pt x="1786" y="9"/>
                </a:lnTo>
                <a:lnTo>
                  <a:pt x="1787" y="9"/>
                </a:lnTo>
                <a:lnTo>
                  <a:pt x="1788" y="8"/>
                </a:lnTo>
                <a:lnTo>
                  <a:pt x="1790" y="8"/>
                </a:lnTo>
                <a:lnTo>
                  <a:pt x="1791" y="7"/>
                </a:lnTo>
                <a:lnTo>
                  <a:pt x="1792" y="7"/>
                </a:lnTo>
                <a:lnTo>
                  <a:pt x="1793" y="7"/>
                </a:lnTo>
                <a:lnTo>
                  <a:pt x="1795" y="6"/>
                </a:lnTo>
                <a:lnTo>
                  <a:pt x="1796" y="6"/>
                </a:lnTo>
                <a:lnTo>
                  <a:pt x="1797" y="5"/>
                </a:lnTo>
                <a:lnTo>
                  <a:pt x="1798" y="5"/>
                </a:lnTo>
                <a:lnTo>
                  <a:pt x="1800" y="5"/>
                </a:lnTo>
                <a:lnTo>
                  <a:pt x="1801" y="5"/>
                </a:lnTo>
                <a:lnTo>
                  <a:pt x="1802" y="4"/>
                </a:lnTo>
                <a:lnTo>
                  <a:pt x="1803" y="4"/>
                </a:lnTo>
                <a:lnTo>
                  <a:pt x="1805" y="4"/>
                </a:lnTo>
                <a:lnTo>
                  <a:pt x="1806" y="4"/>
                </a:lnTo>
                <a:lnTo>
                  <a:pt x="1807" y="4"/>
                </a:lnTo>
                <a:lnTo>
                  <a:pt x="1809" y="3"/>
                </a:lnTo>
                <a:lnTo>
                  <a:pt x="1810" y="3"/>
                </a:lnTo>
                <a:lnTo>
                  <a:pt x="1811" y="3"/>
                </a:lnTo>
                <a:lnTo>
                  <a:pt x="1812" y="3"/>
                </a:lnTo>
                <a:lnTo>
                  <a:pt x="1814" y="3"/>
                </a:lnTo>
                <a:lnTo>
                  <a:pt x="1815" y="3"/>
                </a:lnTo>
                <a:lnTo>
                  <a:pt x="1816" y="3"/>
                </a:lnTo>
                <a:lnTo>
                  <a:pt x="1817" y="3"/>
                </a:lnTo>
                <a:lnTo>
                  <a:pt x="1819" y="3"/>
                </a:lnTo>
                <a:lnTo>
                  <a:pt x="1820" y="2"/>
                </a:lnTo>
                <a:lnTo>
                  <a:pt x="1821" y="2"/>
                </a:lnTo>
                <a:lnTo>
                  <a:pt x="1822" y="2"/>
                </a:lnTo>
                <a:lnTo>
                  <a:pt x="1824" y="2"/>
                </a:lnTo>
                <a:lnTo>
                  <a:pt x="1825" y="2"/>
                </a:lnTo>
                <a:lnTo>
                  <a:pt x="1826" y="2"/>
                </a:lnTo>
                <a:lnTo>
                  <a:pt x="1827" y="2"/>
                </a:lnTo>
                <a:lnTo>
                  <a:pt x="1829" y="2"/>
                </a:lnTo>
                <a:lnTo>
                  <a:pt x="1830" y="2"/>
                </a:lnTo>
                <a:lnTo>
                  <a:pt x="1831" y="2"/>
                </a:lnTo>
                <a:lnTo>
                  <a:pt x="1832" y="2"/>
                </a:lnTo>
                <a:lnTo>
                  <a:pt x="1834" y="2"/>
                </a:lnTo>
                <a:lnTo>
                  <a:pt x="1835" y="2"/>
                </a:lnTo>
                <a:lnTo>
                  <a:pt x="1836" y="2"/>
                </a:lnTo>
                <a:lnTo>
                  <a:pt x="1837" y="2"/>
                </a:lnTo>
                <a:lnTo>
                  <a:pt x="1839" y="2"/>
                </a:lnTo>
                <a:lnTo>
                  <a:pt x="1840" y="2"/>
                </a:lnTo>
                <a:lnTo>
                  <a:pt x="1841" y="2"/>
                </a:lnTo>
                <a:lnTo>
                  <a:pt x="1842" y="2"/>
                </a:lnTo>
                <a:lnTo>
                  <a:pt x="1844" y="2"/>
                </a:lnTo>
                <a:lnTo>
                  <a:pt x="1845" y="2"/>
                </a:lnTo>
                <a:lnTo>
                  <a:pt x="1846" y="2"/>
                </a:lnTo>
                <a:lnTo>
                  <a:pt x="1847" y="2"/>
                </a:lnTo>
                <a:lnTo>
                  <a:pt x="1849" y="2"/>
                </a:lnTo>
                <a:lnTo>
                  <a:pt x="1850" y="2"/>
                </a:lnTo>
                <a:lnTo>
                  <a:pt x="1851" y="2"/>
                </a:lnTo>
                <a:lnTo>
                  <a:pt x="1852" y="2"/>
                </a:lnTo>
                <a:lnTo>
                  <a:pt x="1854" y="2"/>
                </a:lnTo>
                <a:lnTo>
                  <a:pt x="1855" y="2"/>
                </a:lnTo>
                <a:lnTo>
                  <a:pt x="1856" y="2"/>
                </a:lnTo>
                <a:lnTo>
                  <a:pt x="1857" y="2"/>
                </a:lnTo>
                <a:lnTo>
                  <a:pt x="1859" y="2"/>
                </a:lnTo>
                <a:lnTo>
                  <a:pt x="1860" y="2"/>
                </a:lnTo>
                <a:lnTo>
                  <a:pt x="1861" y="2"/>
                </a:lnTo>
                <a:lnTo>
                  <a:pt x="1862" y="2"/>
                </a:lnTo>
                <a:lnTo>
                  <a:pt x="1864" y="2"/>
                </a:lnTo>
                <a:lnTo>
                  <a:pt x="1865" y="2"/>
                </a:lnTo>
                <a:lnTo>
                  <a:pt x="1866" y="2"/>
                </a:lnTo>
                <a:lnTo>
                  <a:pt x="1867" y="2"/>
                </a:lnTo>
                <a:lnTo>
                  <a:pt x="1869" y="2"/>
                </a:lnTo>
                <a:lnTo>
                  <a:pt x="1870" y="2"/>
                </a:lnTo>
                <a:lnTo>
                  <a:pt x="1871" y="2"/>
                </a:lnTo>
                <a:lnTo>
                  <a:pt x="1872" y="2"/>
                </a:lnTo>
                <a:lnTo>
                  <a:pt x="1874" y="2"/>
                </a:lnTo>
                <a:lnTo>
                  <a:pt x="1875" y="2"/>
                </a:lnTo>
                <a:lnTo>
                  <a:pt x="1876" y="2"/>
                </a:lnTo>
                <a:lnTo>
                  <a:pt x="1877" y="2"/>
                </a:lnTo>
                <a:lnTo>
                  <a:pt x="1879" y="2"/>
                </a:lnTo>
                <a:lnTo>
                  <a:pt x="1880" y="2"/>
                </a:lnTo>
                <a:lnTo>
                  <a:pt x="1881" y="2"/>
                </a:lnTo>
                <a:lnTo>
                  <a:pt x="1882" y="2"/>
                </a:lnTo>
                <a:lnTo>
                  <a:pt x="1884" y="2"/>
                </a:lnTo>
                <a:lnTo>
                  <a:pt x="1885" y="2"/>
                </a:lnTo>
                <a:lnTo>
                  <a:pt x="1886" y="2"/>
                </a:lnTo>
                <a:lnTo>
                  <a:pt x="1887" y="2"/>
                </a:lnTo>
                <a:lnTo>
                  <a:pt x="1889" y="2"/>
                </a:lnTo>
                <a:lnTo>
                  <a:pt x="1890" y="2"/>
                </a:lnTo>
                <a:lnTo>
                  <a:pt x="1891" y="2"/>
                </a:lnTo>
                <a:lnTo>
                  <a:pt x="1892" y="2"/>
                </a:lnTo>
                <a:lnTo>
                  <a:pt x="1894" y="2"/>
                </a:lnTo>
                <a:lnTo>
                  <a:pt x="1895" y="2"/>
                </a:lnTo>
                <a:lnTo>
                  <a:pt x="1896" y="2"/>
                </a:lnTo>
                <a:lnTo>
                  <a:pt x="1898" y="2"/>
                </a:lnTo>
                <a:lnTo>
                  <a:pt x="1899" y="2"/>
                </a:lnTo>
                <a:lnTo>
                  <a:pt x="1900" y="2"/>
                </a:lnTo>
                <a:lnTo>
                  <a:pt x="1901" y="2"/>
                </a:lnTo>
                <a:lnTo>
                  <a:pt x="1903" y="2"/>
                </a:lnTo>
                <a:lnTo>
                  <a:pt x="1904" y="2"/>
                </a:lnTo>
                <a:lnTo>
                  <a:pt x="1905" y="2"/>
                </a:lnTo>
                <a:lnTo>
                  <a:pt x="1906" y="2"/>
                </a:lnTo>
                <a:lnTo>
                  <a:pt x="1908" y="2"/>
                </a:lnTo>
                <a:lnTo>
                  <a:pt x="1909" y="2"/>
                </a:lnTo>
                <a:lnTo>
                  <a:pt x="1910" y="2"/>
                </a:lnTo>
                <a:lnTo>
                  <a:pt x="1911" y="2"/>
                </a:lnTo>
                <a:lnTo>
                  <a:pt x="1913" y="2"/>
                </a:lnTo>
                <a:lnTo>
                  <a:pt x="1914" y="2"/>
                </a:lnTo>
                <a:lnTo>
                  <a:pt x="1915" y="2"/>
                </a:lnTo>
                <a:lnTo>
                  <a:pt x="1916" y="2"/>
                </a:lnTo>
                <a:lnTo>
                  <a:pt x="1918" y="2"/>
                </a:lnTo>
                <a:lnTo>
                  <a:pt x="1919" y="2"/>
                </a:lnTo>
                <a:lnTo>
                  <a:pt x="1920" y="2"/>
                </a:lnTo>
                <a:lnTo>
                  <a:pt x="1921" y="2"/>
                </a:lnTo>
                <a:lnTo>
                  <a:pt x="1923" y="2"/>
                </a:lnTo>
                <a:lnTo>
                  <a:pt x="1924" y="2"/>
                </a:lnTo>
                <a:lnTo>
                  <a:pt x="1925" y="2"/>
                </a:lnTo>
                <a:lnTo>
                  <a:pt x="1926" y="2"/>
                </a:lnTo>
                <a:lnTo>
                  <a:pt x="1928" y="2"/>
                </a:lnTo>
                <a:lnTo>
                  <a:pt x="1929" y="2"/>
                </a:lnTo>
                <a:lnTo>
                  <a:pt x="1930" y="2"/>
                </a:lnTo>
                <a:lnTo>
                  <a:pt x="1931" y="2"/>
                </a:lnTo>
                <a:lnTo>
                  <a:pt x="1933" y="2"/>
                </a:lnTo>
                <a:lnTo>
                  <a:pt x="1934" y="2"/>
                </a:lnTo>
                <a:lnTo>
                  <a:pt x="1935" y="2"/>
                </a:lnTo>
                <a:lnTo>
                  <a:pt x="1936" y="2"/>
                </a:lnTo>
                <a:lnTo>
                  <a:pt x="1938" y="2"/>
                </a:lnTo>
                <a:lnTo>
                  <a:pt x="1939" y="2"/>
                </a:lnTo>
                <a:lnTo>
                  <a:pt x="1940" y="2"/>
                </a:lnTo>
                <a:lnTo>
                  <a:pt x="1941" y="2"/>
                </a:lnTo>
                <a:lnTo>
                  <a:pt x="1943" y="2"/>
                </a:lnTo>
                <a:lnTo>
                  <a:pt x="1944" y="2"/>
                </a:lnTo>
                <a:lnTo>
                  <a:pt x="1945" y="2"/>
                </a:lnTo>
                <a:lnTo>
                  <a:pt x="1946" y="2"/>
                </a:lnTo>
                <a:lnTo>
                  <a:pt x="1948" y="2"/>
                </a:lnTo>
                <a:lnTo>
                  <a:pt x="1949" y="2"/>
                </a:lnTo>
                <a:lnTo>
                  <a:pt x="1950" y="2"/>
                </a:lnTo>
                <a:lnTo>
                  <a:pt x="1951" y="2"/>
                </a:lnTo>
                <a:lnTo>
                  <a:pt x="1953" y="2"/>
                </a:lnTo>
                <a:lnTo>
                  <a:pt x="1954" y="2"/>
                </a:lnTo>
                <a:lnTo>
                  <a:pt x="1955" y="2"/>
                </a:lnTo>
                <a:lnTo>
                  <a:pt x="1956" y="2"/>
                </a:lnTo>
                <a:lnTo>
                  <a:pt x="1958" y="2"/>
                </a:lnTo>
                <a:lnTo>
                  <a:pt x="1959" y="2"/>
                </a:lnTo>
                <a:lnTo>
                  <a:pt x="1960" y="2"/>
                </a:lnTo>
                <a:lnTo>
                  <a:pt x="1961" y="2"/>
                </a:lnTo>
                <a:lnTo>
                  <a:pt x="1963" y="2"/>
                </a:lnTo>
                <a:lnTo>
                  <a:pt x="1964" y="2"/>
                </a:lnTo>
                <a:lnTo>
                  <a:pt x="1965" y="2"/>
                </a:lnTo>
                <a:lnTo>
                  <a:pt x="1966" y="2"/>
                </a:lnTo>
                <a:lnTo>
                  <a:pt x="1968" y="2"/>
                </a:lnTo>
                <a:lnTo>
                  <a:pt x="1969" y="2"/>
                </a:lnTo>
                <a:lnTo>
                  <a:pt x="1970" y="2"/>
                </a:lnTo>
                <a:lnTo>
                  <a:pt x="1971" y="2"/>
                </a:lnTo>
                <a:lnTo>
                  <a:pt x="1973" y="2"/>
                </a:lnTo>
                <a:lnTo>
                  <a:pt x="1974" y="2"/>
                </a:lnTo>
                <a:lnTo>
                  <a:pt x="1975" y="2"/>
                </a:lnTo>
                <a:lnTo>
                  <a:pt x="1976" y="2"/>
                </a:lnTo>
                <a:lnTo>
                  <a:pt x="1978" y="2"/>
                </a:lnTo>
                <a:lnTo>
                  <a:pt x="1979" y="2"/>
                </a:lnTo>
                <a:lnTo>
                  <a:pt x="1980" y="2"/>
                </a:lnTo>
                <a:lnTo>
                  <a:pt x="1981" y="2"/>
                </a:lnTo>
                <a:lnTo>
                  <a:pt x="1983" y="2"/>
                </a:lnTo>
                <a:lnTo>
                  <a:pt x="1984" y="2"/>
                </a:lnTo>
                <a:lnTo>
                  <a:pt x="1985" y="2"/>
                </a:lnTo>
                <a:lnTo>
                  <a:pt x="1987" y="2"/>
                </a:lnTo>
                <a:lnTo>
                  <a:pt x="1988" y="2"/>
                </a:lnTo>
                <a:lnTo>
                  <a:pt x="1989" y="2"/>
                </a:lnTo>
                <a:lnTo>
                  <a:pt x="1990" y="2"/>
                </a:lnTo>
                <a:lnTo>
                  <a:pt x="1992" y="2"/>
                </a:lnTo>
                <a:lnTo>
                  <a:pt x="1993" y="2"/>
                </a:lnTo>
                <a:lnTo>
                  <a:pt x="1994" y="2"/>
                </a:lnTo>
                <a:lnTo>
                  <a:pt x="1995" y="2"/>
                </a:lnTo>
                <a:lnTo>
                  <a:pt x="1997" y="2"/>
                </a:lnTo>
                <a:lnTo>
                  <a:pt x="1998" y="2"/>
                </a:lnTo>
                <a:lnTo>
                  <a:pt x="1999" y="2"/>
                </a:lnTo>
                <a:lnTo>
                  <a:pt x="2000" y="2"/>
                </a:lnTo>
                <a:lnTo>
                  <a:pt x="2002" y="2"/>
                </a:lnTo>
                <a:lnTo>
                  <a:pt x="2003" y="2"/>
                </a:lnTo>
                <a:lnTo>
                  <a:pt x="2004" y="2"/>
                </a:lnTo>
                <a:lnTo>
                  <a:pt x="2005" y="2"/>
                </a:lnTo>
                <a:lnTo>
                  <a:pt x="2007" y="2"/>
                </a:lnTo>
                <a:lnTo>
                  <a:pt x="2008" y="2"/>
                </a:lnTo>
                <a:lnTo>
                  <a:pt x="2009" y="2"/>
                </a:lnTo>
                <a:lnTo>
                  <a:pt x="2010" y="2"/>
                </a:lnTo>
                <a:lnTo>
                  <a:pt x="2012" y="2"/>
                </a:lnTo>
                <a:lnTo>
                  <a:pt x="2013" y="1"/>
                </a:lnTo>
                <a:lnTo>
                  <a:pt x="2014" y="1"/>
                </a:lnTo>
                <a:lnTo>
                  <a:pt x="2015" y="2"/>
                </a:lnTo>
                <a:lnTo>
                  <a:pt x="2017" y="2"/>
                </a:lnTo>
                <a:lnTo>
                  <a:pt x="2018" y="1"/>
                </a:lnTo>
                <a:lnTo>
                  <a:pt x="2019" y="1"/>
                </a:lnTo>
                <a:lnTo>
                  <a:pt x="2020" y="1"/>
                </a:lnTo>
                <a:lnTo>
                  <a:pt x="2022" y="1"/>
                </a:lnTo>
                <a:lnTo>
                  <a:pt x="2023" y="1"/>
                </a:lnTo>
                <a:lnTo>
                  <a:pt x="2024" y="1"/>
                </a:lnTo>
                <a:lnTo>
                  <a:pt x="2025" y="1"/>
                </a:lnTo>
                <a:lnTo>
                  <a:pt x="2027" y="1"/>
                </a:lnTo>
                <a:lnTo>
                  <a:pt x="2028" y="1"/>
                </a:lnTo>
                <a:lnTo>
                  <a:pt x="2029" y="1"/>
                </a:lnTo>
                <a:lnTo>
                  <a:pt x="2030" y="1"/>
                </a:lnTo>
                <a:lnTo>
                  <a:pt x="2032" y="1"/>
                </a:lnTo>
                <a:lnTo>
                  <a:pt x="2033" y="1"/>
                </a:lnTo>
                <a:lnTo>
                  <a:pt x="2034" y="1"/>
                </a:lnTo>
                <a:lnTo>
                  <a:pt x="2035" y="1"/>
                </a:lnTo>
                <a:lnTo>
                  <a:pt x="2037" y="1"/>
                </a:lnTo>
                <a:lnTo>
                  <a:pt x="2038" y="1"/>
                </a:lnTo>
                <a:lnTo>
                  <a:pt x="2039" y="1"/>
                </a:lnTo>
                <a:lnTo>
                  <a:pt x="2040" y="1"/>
                </a:lnTo>
                <a:lnTo>
                  <a:pt x="2042" y="1"/>
                </a:lnTo>
                <a:lnTo>
                  <a:pt x="2043" y="1"/>
                </a:lnTo>
                <a:lnTo>
                  <a:pt x="2044" y="1"/>
                </a:lnTo>
                <a:lnTo>
                  <a:pt x="2045" y="1"/>
                </a:lnTo>
                <a:lnTo>
                  <a:pt x="2047" y="1"/>
                </a:lnTo>
                <a:lnTo>
                  <a:pt x="2048" y="1"/>
                </a:lnTo>
                <a:lnTo>
                  <a:pt x="2049" y="1"/>
                </a:lnTo>
                <a:lnTo>
                  <a:pt x="2050" y="1"/>
                </a:lnTo>
                <a:lnTo>
                  <a:pt x="2052" y="1"/>
                </a:lnTo>
                <a:lnTo>
                  <a:pt x="2053" y="1"/>
                </a:lnTo>
                <a:lnTo>
                  <a:pt x="2054" y="1"/>
                </a:lnTo>
                <a:lnTo>
                  <a:pt x="2055" y="1"/>
                </a:lnTo>
                <a:lnTo>
                  <a:pt x="2057" y="1"/>
                </a:lnTo>
                <a:lnTo>
                  <a:pt x="2058" y="1"/>
                </a:lnTo>
                <a:lnTo>
                  <a:pt x="2059" y="1"/>
                </a:lnTo>
                <a:lnTo>
                  <a:pt x="2060" y="1"/>
                </a:lnTo>
                <a:lnTo>
                  <a:pt x="2062" y="1"/>
                </a:lnTo>
                <a:lnTo>
                  <a:pt x="2063" y="1"/>
                </a:lnTo>
                <a:lnTo>
                  <a:pt x="2064" y="1"/>
                </a:lnTo>
                <a:lnTo>
                  <a:pt x="2065" y="1"/>
                </a:lnTo>
                <a:lnTo>
                  <a:pt x="2067" y="1"/>
                </a:lnTo>
                <a:lnTo>
                  <a:pt x="2068" y="1"/>
                </a:lnTo>
                <a:lnTo>
                  <a:pt x="2069" y="1"/>
                </a:lnTo>
                <a:lnTo>
                  <a:pt x="2070" y="1"/>
                </a:lnTo>
                <a:lnTo>
                  <a:pt x="2072" y="1"/>
                </a:lnTo>
                <a:lnTo>
                  <a:pt x="2073" y="1"/>
                </a:lnTo>
                <a:lnTo>
                  <a:pt x="2074" y="1"/>
                </a:lnTo>
                <a:lnTo>
                  <a:pt x="2076" y="1"/>
                </a:lnTo>
                <a:lnTo>
                  <a:pt x="2077" y="1"/>
                </a:lnTo>
                <a:lnTo>
                  <a:pt x="2078" y="1"/>
                </a:lnTo>
                <a:lnTo>
                  <a:pt x="2079" y="1"/>
                </a:lnTo>
                <a:lnTo>
                  <a:pt x="2081" y="1"/>
                </a:lnTo>
                <a:lnTo>
                  <a:pt x="2082" y="1"/>
                </a:lnTo>
                <a:lnTo>
                  <a:pt x="2083" y="1"/>
                </a:lnTo>
                <a:lnTo>
                  <a:pt x="2084" y="1"/>
                </a:lnTo>
                <a:lnTo>
                  <a:pt x="2086" y="1"/>
                </a:lnTo>
                <a:lnTo>
                  <a:pt x="2087" y="1"/>
                </a:lnTo>
                <a:lnTo>
                  <a:pt x="2088" y="1"/>
                </a:lnTo>
                <a:lnTo>
                  <a:pt x="2089" y="1"/>
                </a:lnTo>
                <a:lnTo>
                  <a:pt x="2091" y="1"/>
                </a:lnTo>
                <a:lnTo>
                  <a:pt x="2092" y="1"/>
                </a:lnTo>
                <a:lnTo>
                  <a:pt x="2093" y="1"/>
                </a:lnTo>
                <a:lnTo>
                  <a:pt x="2094" y="1"/>
                </a:lnTo>
                <a:lnTo>
                  <a:pt x="2096" y="1"/>
                </a:lnTo>
                <a:lnTo>
                  <a:pt x="2097" y="1"/>
                </a:lnTo>
                <a:lnTo>
                  <a:pt x="2098" y="1"/>
                </a:lnTo>
                <a:lnTo>
                  <a:pt x="2099" y="1"/>
                </a:lnTo>
                <a:lnTo>
                  <a:pt x="2101" y="1"/>
                </a:lnTo>
                <a:lnTo>
                  <a:pt x="2102" y="1"/>
                </a:lnTo>
                <a:lnTo>
                  <a:pt x="2103" y="1"/>
                </a:lnTo>
                <a:lnTo>
                  <a:pt x="2104" y="1"/>
                </a:lnTo>
                <a:lnTo>
                  <a:pt x="2106" y="1"/>
                </a:lnTo>
                <a:lnTo>
                  <a:pt x="2107" y="1"/>
                </a:lnTo>
                <a:lnTo>
                  <a:pt x="2108" y="1"/>
                </a:lnTo>
                <a:lnTo>
                  <a:pt x="2109" y="1"/>
                </a:lnTo>
                <a:lnTo>
                  <a:pt x="2111" y="1"/>
                </a:lnTo>
                <a:lnTo>
                  <a:pt x="2112" y="1"/>
                </a:lnTo>
                <a:lnTo>
                  <a:pt x="2113" y="1"/>
                </a:lnTo>
                <a:lnTo>
                  <a:pt x="2114" y="1"/>
                </a:lnTo>
                <a:lnTo>
                  <a:pt x="2116" y="1"/>
                </a:lnTo>
                <a:lnTo>
                  <a:pt x="2117" y="1"/>
                </a:lnTo>
                <a:lnTo>
                  <a:pt x="2118" y="1"/>
                </a:lnTo>
                <a:lnTo>
                  <a:pt x="2119" y="1"/>
                </a:lnTo>
                <a:lnTo>
                  <a:pt x="2121" y="1"/>
                </a:lnTo>
                <a:lnTo>
                  <a:pt x="2122" y="1"/>
                </a:lnTo>
                <a:lnTo>
                  <a:pt x="2123" y="1"/>
                </a:lnTo>
                <a:lnTo>
                  <a:pt x="2124" y="1"/>
                </a:lnTo>
                <a:lnTo>
                  <a:pt x="2126" y="1"/>
                </a:lnTo>
                <a:lnTo>
                  <a:pt x="2127" y="1"/>
                </a:lnTo>
                <a:lnTo>
                  <a:pt x="2128" y="1"/>
                </a:lnTo>
                <a:lnTo>
                  <a:pt x="2129" y="1"/>
                </a:lnTo>
                <a:lnTo>
                  <a:pt x="2131" y="1"/>
                </a:lnTo>
                <a:lnTo>
                  <a:pt x="2132" y="1"/>
                </a:lnTo>
                <a:lnTo>
                  <a:pt x="2133" y="1"/>
                </a:lnTo>
                <a:lnTo>
                  <a:pt x="2134" y="1"/>
                </a:lnTo>
                <a:lnTo>
                  <a:pt x="2136" y="1"/>
                </a:lnTo>
                <a:lnTo>
                  <a:pt x="2137" y="1"/>
                </a:lnTo>
                <a:lnTo>
                  <a:pt x="2138" y="1"/>
                </a:lnTo>
                <a:lnTo>
                  <a:pt x="2139" y="1"/>
                </a:lnTo>
                <a:lnTo>
                  <a:pt x="2141" y="1"/>
                </a:lnTo>
                <a:lnTo>
                  <a:pt x="2142" y="1"/>
                </a:lnTo>
                <a:lnTo>
                  <a:pt x="2143" y="1"/>
                </a:lnTo>
                <a:lnTo>
                  <a:pt x="2144" y="1"/>
                </a:lnTo>
                <a:lnTo>
                  <a:pt x="2146" y="1"/>
                </a:lnTo>
                <a:lnTo>
                  <a:pt x="2147" y="1"/>
                </a:lnTo>
                <a:lnTo>
                  <a:pt x="2148" y="1"/>
                </a:lnTo>
                <a:lnTo>
                  <a:pt x="2149" y="1"/>
                </a:lnTo>
                <a:lnTo>
                  <a:pt x="2151" y="1"/>
                </a:lnTo>
                <a:lnTo>
                  <a:pt x="2152" y="1"/>
                </a:lnTo>
                <a:lnTo>
                  <a:pt x="2153" y="1"/>
                </a:lnTo>
                <a:lnTo>
                  <a:pt x="2154" y="1"/>
                </a:lnTo>
                <a:lnTo>
                  <a:pt x="2156" y="1"/>
                </a:lnTo>
                <a:lnTo>
                  <a:pt x="2157" y="1"/>
                </a:lnTo>
                <a:lnTo>
                  <a:pt x="2158" y="1"/>
                </a:lnTo>
                <a:lnTo>
                  <a:pt x="2160" y="1"/>
                </a:lnTo>
                <a:lnTo>
                  <a:pt x="2161" y="1"/>
                </a:lnTo>
                <a:lnTo>
                  <a:pt x="2162" y="1"/>
                </a:lnTo>
                <a:lnTo>
                  <a:pt x="2163" y="1"/>
                </a:lnTo>
                <a:lnTo>
                  <a:pt x="2165" y="1"/>
                </a:lnTo>
                <a:lnTo>
                  <a:pt x="2166" y="1"/>
                </a:lnTo>
                <a:lnTo>
                  <a:pt x="2167" y="1"/>
                </a:lnTo>
                <a:lnTo>
                  <a:pt x="2168" y="1"/>
                </a:lnTo>
                <a:lnTo>
                  <a:pt x="2170" y="1"/>
                </a:lnTo>
                <a:lnTo>
                  <a:pt x="2171" y="1"/>
                </a:lnTo>
                <a:lnTo>
                  <a:pt x="2172" y="1"/>
                </a:lnTo>
                <a:lnTo>
                  <a:pt x="2173" y="1"/>
                </a:lnTo>
                <a:lnTo>
                  <a:pt x="2175" y="1"/>
                </a:lnTo>
                <a:lnTo>
                  <a:pt x="2176" y="1"/>
                </a:lnTo>
                <a:lnTo>
                  <a:pt x="2177" y="1"/>
                </a:lnTo>
                <a:lnTo>
                  <a:pt x="2178" y="1"/>
                </a:lnTo>
                <a:lnTo>
                  <a:pt x="2180" y="1"/>
                </a:lnTo>
                <a:lnTo>
                  <a:pt x="2181" y="1"/>
                </a:lnTo>
                <a:lnTo>
                  <a:pt x="2182" y="1"/>
                </a:lnTo>
                <a:lnTo>
                  <a:pt x="2183" y="0"/>
                </a:lnTo>
                <a:lnTo>
                  <a:pt x="2185" y="1"/>
                </a:lnTo>
                <a:lnTo>
                  <a:pt x="2186" y="1"/>
                </a:lnTo>
                <a:lnTo>
                  <a:pt x="2187" y="0"/>
                </a:lnTo>
                <a:lnTo>
                  <a:pt x="2188" y="1"/>
                </a:lnTo>
                <a:lnTo>
                  <a:pt x="2190" y="1"/>
                </a:lnTo>
                <a:lnTo>
                  <a:pt x="2191" y="0"/>
                </a:lnTo>
                <a:lnTo>
                  <a:pt x="2192" y="0"/>
                </a:lnTo>
                <a:lnTo>
                  <a:pt x="2193" y="0"/>
                </a:lnTo>
                <a:lnTo>
                  <a:pt x="2195" y="0"/>
                </a:lnTo>
                <a:lnTo>
                  <a:pt x="2196" y="0"/>
                </a:lnTo>
                <a:lnTo>
                  <a:pt x="2197" y="0"/>
                </a:lnTo>
                <a:lnTo>
                  <a:pt x="2198" y="1"/>
                </a:lnTo>
                <a:lnTo>
                  <a:pt x="2200" y="0"/>
                </a:lnTo>
                <a:lnTo>
                  <a:pt x="2201" y="0"/>
                </a:lnTo>
                <a:lnTo>
                  <a:pt x="2202" y="0"/>
                </a:lnTo>
                <a:lnTo>
                  <a:pt x="2203" y="0"/>
                </a:lnTo>
                <a:lnTo>
                  <a:pt x="2205" y="0"/>
                </a:lnTo>
                <a:lnTo>
                  <a:pt x="2206" y="0"/>
                </a:lnTo>
                <a:lnTo>
                  <a:pt x="2207" y="0"/>
                </a:lnTo>
                <a:lnTo>
                  <a:pt x="2208" y="0"/>
                </a:lnTo>
                <a:lnTo>
                  <a:pt x="2210" y="1"/>
                </a:lnTo>
                <a:lnTo>
                  <a:pt x="2211" y="0"/>
                </a:lnTo>
                <a:lnTo>
                  <a:pt x="2212" y="0"/>
                </a:lnTo>
                <a:lnTo>
                  <a:pt x="2213" y="0"/>
                </a:lnTo>
                <a:lnTo>
                  <a:pt x="2215" y="0"/>
                </a:lnTo>
                <a:lnTo>
                  <a:pt x="2216" y="0"/>
                </a:lnTo>
                <a:lnTo>
                  <a:pt x="2217" y="0"/>
                </a:lnTo>
                <a:lnTo>
                  <a:pt x="2218" y="0"/>
                </a:lnTo>
                <a:lnTo>
                  <a:pt x="2220" y="0"/>
                </a:lnTo>
                <a:lnTo>
                  <a:pt x="2221" y="0"/>
                </a:lnTo>
                <a:lnTo>
                  <a:pt x="2222" y="0"/>
                </a:lnTo>
                <a:lnTo>
                  <a:pt x="2223" y="0"/>
                </a:lnTo>
                <a:lnTo>
                  <a:pt x="2225" y="0"/>
                </a:lnTo>
                <a:lnTo>
                  <a:pt x="2226" y="0"/>
                </a:lnTo>
                <a:lnTo>
                  <a:pt x="2227" y="0"/>
                </a:lnTo>
                <a:lnTo>
                  <a:pt x="2228" y="0"/>
                </a:lnTo>
                <a:lnTo>
                  <a:pt x="2230" y="0"/>
                </a:lnTo>
                <a:lnTo>
                  <a:pt x="2231" y="0"/>
                </a:lnTo>
                <a:lnTo>
                  <a:pt x="2232" y="0"/>
                </a:lnTo>
                <a:lnTo>
                  <a:pt x="2233" y="0"/>
                </a:lnTo>
                <a:lnTo>
                  <a:pt x="2235" y="0"/>
                </a:lnTo>
                <a:lnTo>
                  <a:pt x="2236" y="0"/>
                </a:lnTo>
                <a:lnTo>
                  <a:pt x="2237" y="0"/>
                </a:lnTo>
                <a:lnTo>
                  <a:pt x="2238" y="0"/>
                </a:lnTo>
                <a:lnTo>
                  <a:pt x="2240" y="0"/>
                </a:lnTo>
                <a:lnTo>
                  <a:pt x="2241" y="0"/>
                </a:lnTo>
                <a:lnTo>
                  <a:pt x="2242" y="0"/>
                </a:lnTo>
                <a:lnTo>
                  <a:pt x="2243" y="0"/>
                </a:lnTo>
                <a:lnTo>
                  <a:pt x="2245" y="0"/>
                </a:lnTo>
                <a:lnTo>
                  <a:pt x="2246" y="0"/>
                </a:lnTo>
                <a:lnTo>
                  <a:pt x="2247" y="0"/>
                </a:lnTo>
                <a:lnTo>
                  <a:pt x="2249" y="0"/>
                </a:lnTo>
                <a:lnTo>
                  <a:pt x="2250" y="0"/>
                </a:lnTo>
                <a:lnTo>
                  <a:pt x="2251" y="0"/>
                </a:lnTo>
                <a:lnTo>
                  <a:pt x="2252" y="0"/>
                </a:lnTo>
                <a:lnTo>
                  <a:pt x="2254" y="0"/>
                </a:lnTo>
                <a:lnTo>
                  <a:pt x="2255" y="0"/>
                </a:lnTo>
                <a:lnTo>
                  <a:pt x="2256" y="0"/>
                </a:lnTo>
                <a:lnTo>
                  <a:pt x="2257" y="0"/>
                </a:lnTo>
                <a:lnTo>
                  <a:pt x="2259" y="0"/>
                </a:lnTo>
                <a:lnTo>
                  <a:pt x="2260" y="0"/>
                </a:lnTo>
                <a:lnTo>
                  <a:pt x="2261" y="0"/>
                </a:lnTo>
                <a:lnTo>
                  <a:pt x="2262" y="0"/>
                </a:lnTo>
                <a:lnTo>
                  <a:pt x="2264" y="0"/>
                </a:lnTo>
                <a:lnTo>
                  <a:pt x="2265" y="0"/>
                </a:lnTo>
                <a:lnTo>
                  <a:pt x="2266" y="0"/>
                </a:lnTo>
                <a:lnTo>
                  <a:pt x="2267" y="0"/>
                </a:lnTo>
                <a:lnTo>
                  <a:pt x="2269" y="0"/>
                </a:lnTo>
                <a:lnTo>
                  <a:pt x="2270" y="0"/>
                </a:lnTo>
                <a:lnTo>
                  <a:pt x="2271" y="0"/>
                </a:lnTo>
                <a:lnTo>
                  <a:pt x="2272" y="0"/>
                </a:lnTo>
                <a:lnTo>
                  <a:pt x="2274" y="0"/>
                </a:lnTo>
                <a:lnTo>
                  <a:pt x="2275" y="0"/>
                </a:lnTo>
                <a:lnTo>
                  <a:pt x="2276" y="0"/>
                </a:lnTo>
                <a:lnTo>
                  <a:pt x="2277" y="0"/>
                </a:lnTo>
                <a:lnTo>
                  <a:pt x="2279" y="0"/>
                </a:lnTo>
                <a:lnTo>
                  <a:pt x="2280" y="0"/>
                </a:lnTo>
                <a:lnTo>
                  <a:pt x="2281" y="0"/>
                </a:lnTo>
                <a:lnTo>
                  <a:pt x="2282" y="0"/>
                </a:lnTo>
                <a:lnTo>
                  <a:pt x="2284" y="0"/>
                </a:lnTo>
                <a:lnTo>
                  <a:pt x="2285" y="0"/>
                </a:lnTo>
                <a:lnTo>
                  <a:pt x="2286" y="0"/>
                </a:lnTo>
                <a:lnTo>
                  <a:pt x="2287" y="0"/>
                </a:lnTo>
                <a:lnTo>
                  <a:pt x="2289" y="0"/>
                </a:lnTo>
                <a:lnTo>
                  <a:pt x="2290" y="0"/>
                </a:lnTo>
                <a:lnTo>
                  <a:pt x="2291" y="0"/>
                </a:lnTo>
                <a:lnTo>
                  <a:pt x="2292" y="0"/>
                </a:lnTo>
                <a:lnTo>
                  <a:pt x="2294" y="0"/>
                </a:lnTo>
                <a:lnTo>
                  <a:pt x="2295" y="0"/>
                </a:lnTo>
                <a:lnTo>
                  <a:pt x="2296" y="0"/>
                </a:lnTo>
                <a:lnTo>
                  <a:pt x="2297" y="0"/>
                </a:lnTo>
                <a:lnTo>
                  <a:pt x="2299" y="0"/>
                </a:lnTo>
                <a:lnTo>
                  <a:pt x="2300" y="0"/>
                </a:lnTo>
                <a:lnTo>
                  <a:pt x="2301" y="0"/>
                </a:lnTo>
                <a:lnTo>
                  <a:pt x="2302" y="0"/>
                </a:lnTo>
                <a:lnTo>
                  <a:pt x="2304" y="0"/>
                </a:lnTo>
                <a:lnTo>
                  <a:pt x="2305" y="0"/>
                </a:lnTo>
                <a:lnTo>
                  <a:pt x="2306" y="0"/>
                </a:lnTo>
                <a:lnTo>
                  <a:pt x="2307" y="0"/>
                </a:lnTo>
                <a:lnTo>
                  <a:pt x="2309" y="0"/>
                </a:lnTo>
                <a:lnTo>
                  <a:pt x="2310" y="0"/>
                </a:lnTo>
                <a:lnTo>
                  <a:pt x="2311" y="0"/>
                </a:lnTo>
                <a:lnTo>
                  <a:pt x="2312" y="0"/>
                </a:lnTo>
                <a:lnTo>
                  <a:pt x="2314" y="0"/>
                </a:lnTo>
                <a:lnTo>
                  <a:pt x="2315" y="0"/>
                </a:lnTo>
                <a:lnTo>
                  <a:pt x="2316" y="0"/>
                </a:lnTo>
                <a:lnTo>
                  <a:pt x="2317" y="0"/>
                </a:lnTo>
                <a:lnTo>
                  <a:pt x="2319" y="0"/>
                </a:lnTo>
                <a:lnTo>
                  <a:pt x="2320" y="0"/>
                </a:lnTo>
                <a:lnTo>
                  <a:pt x="2321" y="0"/>
                </a:lnTo>
                <a:lnTo>
                  <a:pt x="2322" y="0"/>
                </a:lnTo>
                <a:lnTo>
                  <a:pt x="2324" y="0"/>
                </a:lnTo>
                <a:lnTo>
                  <a:pt x="2325" y="0"/>
                </a:lnTo>
                <a:lnTo>
                  <a:pt x="2326" y="0"/>
                </a:lnTo>
                <a:lnTo>
                  <a:pt x="2327" y="0"/>
                </a:lnTo>
                <a:lnTo>
                  <a:pt x="2329" y="0"/>
                </a:lnTo>
                <a:lnTo>
                  <a:pt x="2330" y="0"/>
                </a:lnTo>
                <a:lnTo>
                  <a:pt x="2331" y="0"/>
                </a:lnTo>
                <a:lnTo>
                  <a:pt x="2332" y="0"/>
                </a:lnTo>
                <a:lnTo>
                  <a:pt x="2334" y="0"/>
                </a:lnTo>
                <a:lnTo>
                  <a:pt x="2335" y="0"/>
                </a:lnTo>
                <a:lnTo>
                  <a:pt x="2336" y="0"/>
                </a:lnTo>
                <a:lnTo>
                  <a:pt x="2338" y="0"/>
                </a:lnTo>
                <a:lnTo>
                  <a:pt x="2339" y="0"/>
                </a:lnTo>
                <a:lnTo>
                  <a:pt x="2340" y="0"/>
                </a:lnTo>
                <a:lnTo>
                  <a:pt x="2341" y="0"/>
                </a:lnTo>
                <a:lnTo>
                  <a:pt x="2343" y="0"/>
                </a:lnTo>
                <a:lnTo>
                  <a:pt x="2344" y="0"/>
                </a:lnTo>
                <a:lnTo>
                  <a:pt x="2345" y="0"/>
                </a:lnTo>
                <a:lnTo>
                  <a:pt x="2346" y="0"/>
                </a:lnTo>
                <a:lnTo>
                  <a:pt x="2348" y="0"/>
                </a:lnTo>
                <a:lnTo>
                  <a:pt x="2349" y="0"/>
                </a:lnTo>
                <a:lnTo>
                  <a:pt x="2350" y="0"/>
                </a:lnTo>
                <a:lnTo>
                  <a:pt x="2351" y="0"/>
                </a:lnTo>
              </a:path>
            </a:pathLst>
          </a:custGeom>
          <a:noFill/>
          <a:ln w="0">
            <a:solidFill>
              <a:srgbClr val="FF3300"/>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7" name="Freeform 202"/>
          <p:cNvSpPr>
            <a:spLocks/>
          </p:cNvSpPr>
          <p:nvPr/>
        </p:nvSpPr>
        <p:spPr bwMode="auto">
          <a:xfrm>
            <a:off x="3511556" y="2860679"/>
            <a:ext cx="2379663" cy="2659063"/>
          </a:xfrm>
          <a:custGeom>
            <a:avLst/>
            <a:gdLst>
              <a:gd name="T0" fmla="*/ 12033602 w 2744"/>
              <a:gd name="T1" fmla="*/ 2147483647 h 1140"/>
              <a:gd name="T2" fmla="*/ 24066337 w 2744"/>
              <a:gd name="T3" fmla="*/ 2147483647 h 1140"/>
              <a:gd name="T4" fmla="*/ 36851822 w 2744"/>
              <a:gd name="T5" fmla="*/ 2147483647 h 1140"/>
              <a:gd name="T6" fmla="*/ 48885424 w 2744"/>
              <a:gd name="T7" fmla="*/ 2147483647 h 1140"/>
              <a:gd name="T8" fmla="*/ 61670042 w 2744"/>
              <a:gd name="T9" fmla="*/ 2147483647 h 1140"/>
              <a:gd name="T10" fmla="*/ 73703644 w 2744"/>
              <a:gd name="T11" fmla="*/ 2147483647 h 1140"/>
              <a:gd name="T12" fmla="*/ 85737246 w 2744"/>
              <a:gd name="T13" fmla="*/ 2147483647 h 1140"/>
              <a:gd name="T14" fmla="*/ 98521864 w 2744"/>
              <a:gd name="T15" fmla="*/ 2147483647 h 1140"/>
              <a:gd name="T16" fmla="*/ 110555466 w 2744"/>
              <a:gd name="T17" fmla="*/ 2147483647 h 1140"/>
              <a:gd name="T18" fmla="*/ 123340951 w 2744"/>
              <a:gd name="T19" fmla="*/ 2147483647 h 1140"/>
              <a:gd name="T20" fmla="*/ 135373686 w 2744"/>
              <a:gd name="T21" fmla="*/ 2147483647 h 1140"/>
              <a:gd name="T22" fmla="*/ 148159171 w 2744"/>
              <a:gd name="T23" fmla="*/ 2147483647 h 1140"/>
              <a:gd name="T24" fmla="*/ 160192773 w 2744"/>
              <a:gd name="T25" fmla="*/ 2147483647 h 1140"/>
              <a:gd name="T26" fmla="*/ 172225508 w 2744"/>
              <a:gd name="T27" fmla="*/ 2147483647 h 1140"/>
              <a:gd name="T28" fmla="*/ 185010993 w 2744"/>
              <a:gd name="T29" fmla="*/ 2147483647 h 1140"/>
              <a:gd name="T30" fmla="*/ 197044595 w 2744"/>
              <a:gd name="T31" fmla="*/ 2147483647 h 1140"/>
              <a:gd name="T32" fmla="*/ 209830080 w 2744"/>
              <a:gd name="T33" fmla="*/ 2147483647 h 1140"/>
              <a:gd name="T34" fmla="*/ 221862815 w 2744"/>
              <a:gd name="T35" fmla="*/ 2147483647 h 1140"/>
              <a:gd name="T36" fmla="*/ 233896417 w 2744"/>
              <a:gd name="T37" fmla="*/ 2147483647 h 1140"/>
              <a:gd name="T38" fmla="*/ 246681902 w 2744"/>
              <a:gd name="T39" fmla="*/ 2147483647 h 1140"/>
              <a:gd name="T40" fmla="*/ 258714637 w 2744"/>
              <a:gd name="T41" fmla="*/ 2147483647 h 1140"/>
              <a:gd name="T42" fmla="*/ 271500122 w 2744"/>
              <a:gd name="T43" fmla="*/ 2147483647 h 1140"/>
              <a:gd name="T44" fmla="*/ 283532857 w 2744"/>
              <a:gd name="T45" fmla="*/ 2147483647 h 1140"/>
              <a:gd name="T46" fmla="*/ 295566459 w 2744"/>
              <a:gd name="T47" fmla="*/ 2147483647 h 1140"/>
              <a:gd name="T48" fmla="*/ 308351944 w 2744"/>
              <a:gd name="T49" fmla="*/ 2147483647 h 1140"/>
              <a:gd name="T50" fmla="*/ 320384679 w 2744"/>
              <a:gd name="T51" fmla="*/ 2147483647 h 1140"/>
              <a:gd name="T52" fmla="*/ 333170164 w 2744"/>
              <a:gd name="T53" fmla="*/ 2147483647 h 1140"/>
              <a:gd name="T54" fmla="*/ 345203766 w 2744"/>
              <a:gd name="T55" fmla="*/ 2147483647 h 1140"/>
              <a:gd name="T56" fmla="*/ 357989252 w 2744"/>
              <a:gd name="T57" fmla="*/ 2147483647 h 1140"/>
              <a:gd name="T58" fmla="*/ 370021986 w 2744"/>
              <a:gd name="T59" fmla="*/ 2147483647 h 1140"/>
              <a:gd name="T60" fmla="*/ 382807472 w 2744"/>
              <a:gd name="T61" fmla="*/ 2147483647 h 1140"/>
              <a:gd name="T62" fmla="*/ 394841074 w 2744"/>
              <a:gd name="T63" fmla="*/ 2147483647 h 1140"/>
              <a:gd name="T64" fmla="*/ 406873808 w 2744"/>
              <a:gd name="T65" fmla="*/ 2147483647 h 1140"/>
              <a:gd name="T66" fmla="*/ 419659294 w 2744"/>
              <a:gd name="T67" fmla="*/ 2147483647 h 1140"/>
              <a:gd name="T68" fmla="*/ 431692896 w 2744"/>
              <a:gd name="T69" fmla="*/ 2147483647 h 1140"/>
              <a:gd name="T70" fmla="*/ 444477514 w 2744"/>
              <a:gd name="T71" fmla="*/ 2147483647 h 1140"/>
              <a:gd name="T72" fmla="*/ 456511116 w 2744"/>
              <a:gd name="T73" fmla="*/ 2147483647 h 1140"/>
              <a:gd name="T74" fmla="*/ 468544718 w 2744"/>
              <a:gd name="T75" fmla="*/ 2147483647 h 1140"/>
              <a:gd name="T76" fmla="*/ 481329336 w 2744"/>
              <a:gd name="T77" fmla="*/ 2147483647 h 1140"/>
              <a:gd name="T78" fmla="*/ 493362938 w 2744"/>
              <a:gd name="T79" fmla="*/ 2147483647 h 1140"/>
              <a:gd name="T80" fmla="*/ 506148423 w 2744"/>
              <a:gd name="T81" fmla="*/ 2147483647 h 1140"/>
              <a:gd name="T82" fmla="*/ 518181158 w 2744"/>
              <a:gd name="T83" fmla="*/ 2147483647 h 1140"/>
              <a:gd name="T84" fmla="*/ 530214760 w 2744"/>
              <a:gd name="T85" fmla="*/ 2147483647 h 1140"/>
              <a:gd name="T86" fmla="*/ 543000245 w 2744"/>
              <a:gd name="T87" fmla="*/ 2147483647 h 1140"/>
              <a:gd name="T88" fmla="*/ 555032980 w 2744"/>
              <a:gd name="T89" fmla="*/ 2147483647 h 1140"/>
              <a:gd name="T90" fmla="*/ 567818465 w 2744"/>
              <a:gd name="T91" fmla="*/ 2147483647 h 1140"/>
              <a:gd name="T92" fmla="*/ 579852067 w 2744"/>
              <a:gd name="T93" fmla="*/ 2147483647 h 1140"/>
              <a:gd name="T94" fmla="*/ 591884802 w 2744"/>
              <a:gd name="T95" fmla="*/ 2147483647 h 1140"/>
              <a:gd name="T96" fmla="*/ 604670287 w 2744"/>
              <a:gd name="T97" fmla="*/ 2147483647 h 1140"/>
              <a:gd name="T98" fmla="*/ 616703889 w 2744"/>
              <a:gd name="T99" fmla="*/ 783448595 h 1140"/>
              <a:gd name="T100" fmla="*/ 629489374 w 2744"/>
              <a:gd name="T101" fmla="*/ 152336320 h 1140"/>
              <a:gd name="T102" fmla="*/ 641522109 w 2744"/>
              <a:gd name="T103" fmla="*/ 87049326 h 1140"/>
              <a:gd name="T104" fmla="*/ 654307594 w 2744"/>
              <a:gd name="T105" fmla="*/ 65286994 h 1140"/>
              <a:gd name="T106" fmla="*/ 665588446 w 2744"/>
              <a:gd name="T107" fmla="*/ 65286994 h 1140"/>
              <a:gd name="T108" fmla="*/ 678373931 w 2744"/>
              <a:gd name="T109" fmla="*/ 43524663 h 1140"/>
              <a:gd name="T110" fmla="*/ 690407533 w 2744"/>
              <a:gd name="T111" fmla="*/ 43524663 h 1140"/>
              <a:gd name="T112" fmla="*/ 703193018 w 2744"/>
              <a:gd name="T113" fmla="*/ 43524663 h 1140"/>
              <a:gd name="T114" fmla="*/ 715977636 w 2744"/>
              <a:gd name="T115" fmla="*/ 21762331 h 1140"/>
              <a:gd name="T116" fmla="*/ 728011238 w 2744"/>
              <a:gd name="T117" fmla="*/ 21762331 h 1140"/>
              <a:gd name="T118" fmla="*/ 740796723 w 2744"/>
              <a:gd name="T119" fmla="*/ 21762331 h 1140"/>
              <a:gd name="T120" fmla="*/ 752077575 w 2744"/>
              <a:gd name="T121" fmla="*/ 21762331 h 1140"/>
              <a:gd name="T122" fmla="*/ 764863060 w 2744"/>
              <a:gd name="T123" fmla="*/ 21762331 h 114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744" h="1140">
                <a:moveTo>
                  <a:pt x="0" y="1140"/>
                </a:moveTo>
                <a:lnTo>
                  <a:pt x="2" y="1140"/>
                </a:lnTo>
                <a:lnTo>
                  <a:pt x="3" y="1140"/>
                </a:lnTo>
                <a:lnTo>
                  <a:pt x="4" y="1140"/>
                </a:lnTo>
                <a:lnTo>
                  <a:pt x="5" y="1140"/>
                </a:lnTo>
                <a:lnTo>
                  <a:pt x="7" y="1140"/>
                </a:lnTo>
                <a:lnTo>
                  <a:pt x="8" y="1140"/>
                </a:lnTo>
                <a:lnTo>
                  <a:pt x="9" y="1140"/>
                </a:lnTo>
                <a:lnTo>
                  <a:pt x="10" y="1140"/>
                </a:lnTo>
                <a:lnTo>
                  <a:pt x="12" y="1140"/>
                </a:lnTo>
                <a:lnTo>
                  <a:pt x="13" y="1140"/>
                </a:lnTo>
                <a:lnTo>
                  <a:pt x="14" y="1140"/>
                </a:lnTo>
                <a:lnTo>
                  <a:pt x="15" y="1140"/>
                </a:lnTo>
                <a:lnTo>
                  <a:pt x="17" y="1140"/>
                </a:lnTo>
                <a:lnTo>
                  <a:pt x="18" y="1140"/>
                </a:lnTo>
                <a:lnTo>
                  <a:pt x="19" y="1140"/>
                </a:lnTo>
                <a:lnTo>
                  <a:pt x="20" y="1140"/>
                </a:lnTo>
                <a:lnTo>
                  <a:pt x="22" y="1140"/>
                </a:lnTo>
                <a:lnTo>
                  <a:pt x="23" y="1140"/>
                </a:lnTo>
                <a:lnTo>
                  <a:pt x="24" y="1140"/>
                </a:lnTo>
                <a:lnTo>
                  <a:pt x="25" y="1140"/>
                </a:lnTo>
                <a:lnTo>
                  <a:pt x="27" y="1140"/>
                </a:lnTo>
                <a:lnTo>
                  <a:pt x="28" y="1140"/>
                </a:lnTo>
                <a:lnTo>
                  <a:pt x="29" y="1140"/>
                </a:lnTo>
                <a:lnTo>
                  <a:pt x="30" y="1140"/>
                </a:lnTo>
                <a:lnTo>
                  <a:pt x="32" y="1140"/>
                </a:lnTo>
                <a:lnTo>
                  <a:pt x="33" y="1140"/>
                </a:lnTo>
                <a:lnTo>
                  <a:pt x="34" y="1140"/>
                </a:lnTo>
                <a:lnTo>
                  <a:pt x="35" y="1140"/>
                </a:lnTo>
                <a:lnTo>
                  <a:pt x="37" y="1140"/>
                </a:lnTo>
                <a:lnTo>
                  <a:pt x="38" y="1140"/>
                </a:lnTo>
                <a:lnTo>
                  <a:pt x="39" y="1140"/>
                </a:lnTo>
                <a:lnTo>
                  <a:pt x="41" y="1140"/>
                </a:lnTo>
                <a:lnTo>
                  <a:pt x="42" y="1140"/>
                </a:lnTo>
                <a:lnTo>
                  <a:pt x="43" y="1140"/>
                </a:lnTo>
                <a:lnTo>
                  <a:pt x="44" y="1140"/>
                </a:lnTo>
                <a:lnTo>
                  <a:pt x="46" y="1140"/>
                </a:lnTo>
                <a:lnTo>
                  <a:pt x="47" y="1140"/>
                </a:lnTo>
                <a:lnTo>
                  <a:pt x="48" y="1140"/>
                </a:lnTo>
                <a:lnTo>
                  <a:pt x="49" y="1140"/>
                </a:lnTo>
                <a:lnTo>
                  <a:pt x="51" y="1140"/>
                </a:lnTo>
                <a:lnTo>
                  <a:pt x="52" y="1140"/>
                </a:lnTo>
                <a:lnTo>
                  <a:pt x="53" y="1140"/>
                </a:lnTo>
                <a:lnTo>
                  <a:pt x="54" y="1140"/>
                </a:lnTo>
                <a:lnTo>
                  <a:pt x="56" y="1140"/>
                </a:lnTo>
                <a:lnTo>
                  <a:pt x="57" y="1140"/>
                </a:lnTo>
                <a:lnTo>
                  <a:pt x="58" y="1140"/>
                </a:lnTo>
                <a:lnTo>
                  <a:pt x="59" y="1140"/>
                </a:lnTo>
                <a:lnTo>
                  <a:pt x="61" y="1140"/>
                </a:lnTo>
                <a:lnTo>
                  <a:pt x="62" y="1140"/>
                </a:lnTo>
                <a:lnTo>
                  <a:pt x="63" y="1140"/>
                </a:lnTo>
                <a:lnTo>
                  <a:pt x="64" y="1140"/>
                </a:lnTo>
                <a:lnTo>
                  <a:pt x="66" y="1140"/>
                </a:lnTo>
                <a:lnTo>
                  <a:pt x="67" y="1140"/>
                </a:lnTo>
                <a:lnTo>
                  <a:pt x="68" y="1140"/>
                </a:lnTo>
                <a:lnTo>
                  <a:pt x="69" y="1140"/>
                </a:lnTo>
                <a:lnTo>
                  <a:pt x="71" y="1140"/>
                </a:lnTo>
                <a:lnTo>
                  <a:pt x="72" y="1140"/>
                </a:lnTo>
                <a:lnTo>
                  <a:pt x="73" y="1140"/>
                </a:lnTo>
                <a:lnTo>
                  <a:pt x="74" y="1140"/>
                </a:lnTo>
                <a:lnTo>
                  <a:pt x="76" y="1140"/>
                </a:lnTo>
                <a:lnTo>
                  <a:pt x="77" y="1140"/>
                </a:lnTo>
                <a:lnTo>
                  <a:pt x="78" y="1140"/>
                </a:lnTo>
                <a:lnTo>
                  <a:pt x="79" y="1140"/>
                </a:lnTo>
                <a:lnTo>
                  <a:pt x="81" y="1140"/>
                </a:lnTo>
                <a:lnTo>
                  <a:pt x="82" y="1140"/>
                </a:lnTo>
                <a:lnTo>
                  <a:pt x="83" y="1140"/>
                </a:lnTo>
                <a:lnTo>
                  <a:pt x="84" y="1140"/>
                </a:lnTo>
                <a:lnTo>
                  <a:pt x="86" y="1140"/>
                </a:lnTo>
                <a:lnTo>
                  <a:pt x="87" y="1140"/>
                </a:lnTo>
                <a:lnTo>
                  <a:pt x="88" y="1140"/>
                </a:lnTo>
                <a:lnTo>
                  <a:pt x="89" y="1140"/>
                </a:lnTo>
                <a:lnTo>
                  <a:pt x="91" y="1140"/>
                </a:lnTo>
                <a:lnTo>
                  <a:pt x="92" y="1140"/>
                </a:lnTo>
                <a:lnTo>
                  <a:pt x="93" y="1140"/>
                </a:lnTo>
                <a:lnTo>
                  <a:pt x="94" y="1140"/>
                </a:lnTo>
                <a:lnTo>
                  <a:pt x="96" y="1140"/>
                </a:lnTo>
                <a:lnTo>
                  <a:pt x="97" y="1140"/>
                </a:lnTo>
                <a:lnTo>
                  <a:pt x="98" y="1140"/>
                </a:lnTo>
                <a:lnTo>
                  <a:pt x="99" y="1140"/>
                </a:lnTo>
                <a:lnTo>
                  <a:pt x="101" y="1140"/>
                </a:lnTo>
                <a:lnTo>
                  <a:pt x="102" y="1140"/>
                </a:lnTo>
                <a:lnTo>
                  <a:pt x="103" y="1140"/>
                </a:lnTo>
                <a:lnTo>
                  <a:pt x="104" y="1140"/>
                </a:lnTo>
                <a:lnTo>
                  <a:pt x="106" y="1140"/>
                </a:lnTo>
                <a:lnTo>
                  <a:pt x="107" y="1140"/>
                </a:lnTo>
                <a:lnTo>
                  <a:pt x="108" y="1140"/>
                </a:lnTo>
                <a:lnTo>
                  <a:pt x="109" y="1140"/>
                </a:lnTo>
                <a:lnTo>
                  <a:pt x="111" y="1140"/>
                </a:lnTo>
                <a:lnTo>
                  <a:pt x="112" y="1140"/>
                </a:lnTo>
                <a:lnTo>
                  <a:pt x="113" y="1140"/>
                </a:lnTo>
                <a:lnTo>
                  <a:pt x="114" y="1140"/>
                </a:lnTo>
                <a:lnTo>
                  <a:pt x="116" y="1140"/>
                </a:lnTo>
                <a:lnTo>
                  <a:pt x="117" y="1140"/>
                </a:lnTo>
                <a:lnTo>
                  <a:pt x="118" y="1140"/>
                </a:lnTo>
                <a:lnTo>
                  <a:pt x="120" y="1140"/>
                </a:lnTo>
                <a:lnTo>
                  <a:pt x="121" y="1140"/>
                </a:lnTo>
                <a:lnTo>
                  <a:pt x="122" y="1140"/>
                </a:lnTo>
                <a:lnTo>
                  <a:pt x="123" y="1140"/>
                </a:lnTo>
                <a:lnTo>
                  <a:pt x="125" y="1140"/>
                </a:lnTo>
                <a:lnTo>
                  <a:pt x="126" y="1140"/>
                </a:lnTo>
                <a:lnTo>
                  <a:pt x="127" y="1140"/>
                </a:lnTo>
                <a:lnTo>
                  <a:pt x="128" y="1140"/>
                </a:lnTo>
                <a:lnTo>
                  <a:pt x="130" y="1140"/>
                </a:lnTo>
                <a:lnTo>
                  <a:pt x="131" y="1140"/>
                </a:lnTo>
                <a:lnTo>
                  <a:pt x="132" y="1140"/>
                </a:lnTo>
                <a:lnTo>
                  <a:pt x="133" y="1140"/>
                </a:lnTo>
                <a:lnTo>
                  <a:pt x="135" y="1140"/>
                </a:lnTo>
                <a:lnTo>
                  <a:pt x="136" y="1140"/>
                </a:lnTo>
                <a:lnTo>
                  <a:pt x="137" y="1140"/>
                </a:lnTo>
                <a:lnTo>
                  <a:pt x="138" y="1140"/>
                </a:lnTo>
                <a:lnTo>
                  <a:pt x="140" y="1140"/>
                </a:lnTo>
                <a:lnTo>
                  <a:pt x="141" y="1140"/>
                </a:lnTo>
                <a:lnTo>
                  <a:pt x="142" y="1140"/>
                </a:lnTo>
                <a:lnTo>
                  <a:pt x="143" y="1140"/>
                </a:lnTo>
                <a:lnTo>
                  <a:pt x="145" y="1140"/>
                </a:lnTo>
                <a:lnTo>
                  <a:pt x="146" y="1140"/>
                </a:lnTo>
                <a:lnTo>
                  <a:pt x="147" y="1140"/>
                </a:lnTo>
                <a:lnTo>
                  <a:pt x="148" y="1140"/>
                </a:lnTo>
                <a:lnTo>
                  <a:pt x="150" y="1140"/>
                </a:lnTo>
                <a:lnTo>
                  <a:pt x="151" y="1140"/>
                </a:lnTo>
                <a:lnTo>
                  <a:pt x="152" y="1140"/>
                </a:lnTo>
                <a:lnTo>
                  <a:pt x="153" y="1140"/>
                </a:lnTo>
                <a:lnTo>
                  <a:pt x="155" y="1140"/>
                </a:lnTo>
                <a:lnTo>
                  <a:pt x="156" y="1140"/>
                </a:lnTo>
                <a:lnTo>
                  <a:pt x="157" y="1140"/>
                </a:lnTo>
                <a:lnTo>
                  <a:pt x="158" y="1140"/>
                </a:lnTo>
                <a:lnTo>
                  <a:pt x="160" y="1140"/>
                </a:lnTo>
                <a:lnTo>
                  <a:pt x="161" y="1140"/>
                </a:lnTo>
                <a:lnTo>
                  <a:pt x="162" y="1140"/>
                </a:lnTo>
                <a:lnTo>
                  <a:pt x="163" y="1140"/>
                </a:lnTo>
                <a:lnTo>
                  <a:pt x="165" y="1140"/>
                </a:lnTo>
                <a:lnTo>
                  <a:pt x="166" y="1140"/>
                </a:lnTo>
                <a:lnTo>
                  <a:pt x="167" y="1140"/>
                </a:lnTo>
                <a:lnTo>
                  <a:pt x="168" y="1140"/>
                </a:lnTo>
                <a:lnTo>
                  <a:pt x="170" y="1140"/>
                </a:lnTo>
                <a:lnTo>
                  <a:pt x="171" y="1140"/>
                </a:lnTo>
                <a:lnTo>
                  <a:pt x="172" y="1140"/>
                </a:lnTo>
                <a:lnTo>
                  <a:pt x="173" y="1140"/>
                </a:lnTo>
                <a:lnTo>
                  <a:pt x="175" y="1140"/>
                </a:lnTo>
                <a:lnTo>
                  <a:pt x="176" y="1140"/>
                </a:lnTo>
                <a:lnTo>
                  <a:pt x="177" y="1140"/>
                </a:lnTo>
                <a:lnTo>
                  <a:pt x="178" y="1140"/>
                </a:lnTo>
                <a:lnTo>
                  <a:pt x="180" y="1140"/>
                </a:lnTo>
                <a:lnTo>
                  <a:pt x="181" y="1140"/>
                </a:lnTo>
                <a:lnTo>
                  <a:pt x="182" y="1140"/>
                </a:lnTo>
                <a:lnTo>
                  <a:pt x="183" y="1140"/>
                </a:lnTo>
                <a:lnTo>
                  <a:pt x="185" y="1140"/>
                </a:lnTo>
                <a:lnTo>
                  <a:pt x="186" y="1140"/>
                </a:lnTo>
                <a:lnTo>
                  <a:pt x="187" y="1140"/>
                </a:lnTo>
                <a:lnTo>
                  <a:pt x="188" y="1140"/>
                </a:lnTo>
                <a:lnTo>
                  <a:pt x="190" y="1140"/>
                </a:lnTo>
                <a:lnTo>
                  <a:pt x="191" y="1140"/>
                </a:lnTo>
                <a:lnTo>
                  <a:pt x="192" y="1140"/>
                </a:lnTo>
                <a:lnTo>
                  <a:pt x="193" y="1140"/>
                </a:lnTo>
                <a:lnTo>
                  <a:pt x="195" y="1140"/>
                </a:lnTo>
                <a:lnTo>
                  <a:pt x="196" y="1140"/>
                </a:lnTo>
                <a:lnTo>
                  <a:pt x="197" y="1140"/>
                </a:lnTo>
                <a:lnTo>
                  <a:pt x="199" y="1140"/>
                </a:lnTo>
                <a:lnTo>
                  <a:pt x="200" y="1140"/>
                </a:lnTo>
                <a:lnTo>
                  <a:pt x="201" y="1140"/>
                </a:lnTo>
                <a:lnTo>
                  <a:pt x="202" y="1140"/>
                </a:lnTo>
                <a:lnTo>
                  <a:pt x="204" y="1140"/>
                </a:lnTo>
                <a:lnTo>
                  <a:pt x="205" y="1140"/>
                </a:lnTo>
                <a:lnTo>
                  <a:pt x="206" y="1140"/>
                </a:lnTo>
                <a:lnTo>
                  <a:pt x="207" y="1140"/>
                </a:lnTo>
                <a:lnTo>
                  <a:pt x="209" y="1140"/>
                </a:lnTo>
                <a:lnTo>
                  <a:pt x="210" y="1140"/>
                </a:lnTo>
                <a:lnTo>
                  <a:pt x="211" y="1140"/>
                </a:lnTo>
                <a:lnTo>
                  <a:pt x="212" y="1140"/>
                </a:lnTo>
                <a:lnTo>
                  <a:pt x="214" y="1140"/>
                </a:lnTo>
                <a:lnTo>
                  <a:pt x="215" y="1140"/>
                </a:lnTo>
                <a:lnTo>
                  <a:pt x="216" y="1140"/>
                </a:lnTo>
                <a:lnTo>
                  <a:pt x="217" y="1140"/>
                </a:lnTo>
                <a:lnTo>
                  <a:pt x="219" y="1140"/>
                </a:lnTo>
                <a:lnTo>
                  <a:pt x="220" y="1140"/>
                </a:lnTo>
                <a:lnTo>
                  <a:pt x="221" y="1140"/>
                </a:lnTo>
                <a:lnTo>
                  <a:pt x="222" y="1140"/>
                </a:lnTo>
                <a:lnTo>
                  <a:pt x="224" y="1140"/>
                </a:lnTo>
                <a:lnTo>
                  <a:pt x="225" y="1140"/>
                </a:lnTo>
                <a:lnTo>
                  <a:pt x="226" y="1140"/>
                </a:lnTo>
                <a:lnTo>
                  <a:pt x="227" y="1140"/>
                </a:lnTo>
                <a:lnTo>
                  <a:pt x="229" y="1140"/>
                </a:lnTo>
                <a:lnTo>
                  <a:pt x="230" y="1140"/>
                </a:lnTo>
                <a:lnTo>
                  <a:pt x="231" y="1140"/>
                </a:lnTo>
                <a:lnTo>
                  <a:pt x="232" y="1140"/>
                </a:lnTo>
                <a:lnTo>
                  <a:pt x="234" y="1140"/>
                </a:lnTo>
                <a:lnTo>
                  <a:pt x="235" y="1140"/>
                </a:lnTo>
                <a:lnTo>
                  <a:pt x="236" y="1140"/>
                </a:lnTo>
                <a:lnTo>
                  <a:pt x="237" y="1140"/>
                </a:lnTo>
                <a:lnTo>
                  <a:pt x="239" y="1140"/>
                </a:lnTo>
                <a:lnTo>
                  <a:pt x="240" y="1140"/>
                </a:lnTo>
                <a:lnTo>
                  <a:pt x="241" y="1140"/>
                </a:lnTo>
                <a:lnTo>
                  <a:pt x="242" y="1140"/>
                </a:lnTo>
                <a:lnTo>
                  <a:pt x="244" y="1140"/>
                </a:lnTo>
                <a:lnTo>
                  <a:pt x="245" y="1140"/>
                </a:lnTo>
                <a:lnTo>
                  <a:pt x="246" y="1140"/>
                </a:lnTo>
                <a:lnTo>
                  <a:pt x="247" y="1140"/>
                </a:lnTo>
                <a:lnTo>
                  <a:pt x="249" y="1140"/>
                </a:lnTo>
                <a:lnTo>
                  <a:pt x="250" y="1140"/>
                </a:lnTo>
                <a:lnTo>
                  <a:pt x="251" y="1140"/>
                </a:lnTo>
                <a:lnTo>
                  <a:pt x="252" y="1140"/>
                </a:lnTo>
                <a:lnTo>
                  <a:pt x="254" y="1140"/>
                </a:lnTo>
                <a:lnTo>
                  <a:pt x="255" y="1140"/>
                </a:lnTo>
                <a:lnTo>
                  <a:pt x="256" y="1140"/>
                </a:lnTo>
                <a:lnTo>
                  <a:pt x="257" y="1140"/>
                </a:lnTo>
                <a:lnTo>
                  <a:pt x="259" y="1140"/>
                </a:lnTo>
                <a:lnTo>
                  <a:pt x="260" y="1140"/>
                </a:lnTo>
                <a:lnTo>
                  <a:pt x="261" y="1140"/>
                </a:lnTo>
                <a:lnTo>
                  <a:pt x="262" y="1140"/>
                </a:lnTo>
                <a:lnTo>
                  <a:pt x="264" y="1140"/>
                </a:lnTo>
                <a:lnTo>
                  <a:pt x="265" y="1140"/>
                </a:lnTo>
                <a:lnTo>
                  <a:pt x="266" y="1140"/>
                </a:lnTo>
                <a:lnTo>
                  <a:pt x="267" y="1140"/>
                </a:lnTo>
                <a:lnTo>
                  <a:pt x="269" y="1140"/>
                </a:lnTo>
                <a:lnTo>
                  <a:pt x="270" y="1140"/>
                </a:lnTo>
                <a:lnTo>
                  <a:pt x="271" y="1140"/>
                </a:lnTo>
                <a:lnTo>
                  <a:pt x="272" y="1140"/>
                </a:lnTo>
                <a:lnTo>
                  <a:pt x="274" y="1140"/>
                </a:lnTo>
                <a:lnTo>
                  <a:pt x="275" y="1140"/>
                </a:lnTo>
                <a:lnTo>
                  <a:pt x="276" y="1140"/>
                </a:lnTo>
                <a:lnTo>
                  <a:pt x="278" y="1140"/>
                </a:lnTo>
                <a:lnTo>
                  <a:pt x="279" y="1140"/>
                </a:lnTo>
                <a:lnTo>
                  <a:pt x="280" y="1140"/>
                </a:lnTo>
                <a:lnTo>
                  <a:pt x="281" y="1140"/>
                </a:lnTo>
                <a:lnTo>
                  <a:pt x="283" y="1140"/>
                </a:lnTo>
                <a:lnTo>
                  <a:pt x="284" y="1140"/>
                </a:lnTo>
                <a:lnTo>
                  <a:pt x="285" y="1140"/>
                </a:lnTo>
                <a:lnTo>
                  <a:pt x="286" y="1140"/>
                </a:lnTo>
                <a:lnTo>
                  <a:pt x="288" y="1140"/>
                </a:lnTo>
                <a:lnTo>
                  <a:pt x="289" y="1140"/>
                </a:lnTo>
                <a:lnTo>
                  <a:pt x="290" y="1140"/>
                </a:lnTo>
                <a:lnTo>
                  <a:pt x="291" y="1140"/>
                </a:lnTo>
                <a:lnTo>
                  <a:pt x="293" y="1140"/>
                </a:lnTo>
                <a:lnTo>
                  <a:pt x="294" y="1140"/>
                </a:lnTo>
                <a:lnTo>
                  <a:pt x="295" y="1140"/>
                </a:lnTo>
                <a:lnTo>
                  <a:pt x="296" y="1140"/>
                </a:lnTo>
                <a:lnTo>
                  <a:pt x="298" y="1140"/>
                </a:lnTo>
                <a:lnTo>
                  <a:pt x="299" y="1140"/>
                </a:lnTo>
                <a:lnTo>
                  <a:pt x="300" y="1140"/>
                </a:lnTo>
                <a:lnTo>
                  <a:pt x="301" y="1140"/>
                </a:lnTo>
                <a:lnTo>
                  <a:pt x="303" y="1140"/>
                </a:lnTo>
                <a:lnTo>
                  <a:pt x="304" y="1140"/>
                </a:lnTo>
                <a:lnTo>
                  <a:pt x="305" y="1140"/>
                </a:lnTo>
                <a:lnTo>
                  <a:pt x="306" y="1140"/>
                </a:lnTo>
                <a:lnTo>
                  <a:pt x="308" y="1140"/>
                </a:lnTo>
                <a:lnTo>
                  <a:pt x="309" y="1140"/>
                </a:lnTo>
                <a:lnTo>
                  <a:pt x="310" y="1140"/>
                </a:lnTo>
                <a:lnTo>
                  <a:pt x="311" y="1140"/>
                </a:lnTo>
                <a:lnTo>
                  <a:pt x="313" y="1140"/>
                </a:lnTo>
                <a:lnTo>
                  <a:pt x="314" y="1140"/>
                </a:lnTo>
                <a:lnTo>
                  <a:pt x="315" y="1140"/>
                </a:lnTo>
                <a:lnTo>
                  <a:pt x="316" y="1140"/>
                </a:lnTo>
                <a:lnTo>
                  <a:pt x="318" y="1140"/>
                </a:lnTo>
                <a:lnTo>
                  <a:pt x="319" y="1140"/>
                </a:lnTo>
                <a:lnTo>
                  <a:pt x="320" y="1140"/>
                </a:lnTo>
                <a:lnTo>
                  <a:pt x="321" y="1140"/>
                </a:lnTo>
                <a:lnTo>
                  <a:pt x="323" y="1140"/>
                </a:lnTo>
                <a:lnTo>
                  <a:pt x="324" y="1140"/>
                </a:lnTo>
                <a:lnTo>
                  <a:pt x="325" y="1140"/>
                </a:lnTo>
                <a:lnTo>
                  <a:pt x="326" y="1140"/>
                </a:lnTo>
                <a:lnTo>
                  <a:pt x="328" y="1140"/>
                </a:lnTo>
                <a:lnTo>
                  <a:pt x="329" y="1140"/>
                </a:lnTo>
                <a:lnTo>
                  <a:pt x="330" y="1140"/>
                </a:lnTo>
                <a:lnTo>
                  <a:pt x="331" y="1140"/>
                </a:lnTo>
                <a:lnTo>
                  <a:pt x="333" y="1140"/>
                </a:lnTo>
                <a:lnTo>
                  <a:pt x="334" y="1140"/>
                </a:lnTo>
                <a:lnTo>
                  <a:pt x="335" y="1140"/>
                </a:lnTo>
                <a:lnTo>
                  <a:pt x="336" y="1140"/>
                </a:lnTo>
                <a:lnTo>
                  <a:pt x="338" y="1140"/>
                </a:lnTo>
                <a:lnTo>
                  <a:pt x="339" y="1140"/>
                </a:lnTo>
                <a:lnTo>
                  <a:pt x="340" y="1140"/>
                </a:lnTo>
                <a:lnTo>
                  <a:pt x="341" y="1140"/>
                </a:lnTo>
                <a:lnTo>
                  <a:pt x="343" y="1140"/>
                </a:lnTo>
                <a:lnTo>
                  <a:pt x="344" y="1140"/>
                </a:lnTo>
                <a:lnTo>
                  <a:pt x="345" y="1140"/>
                </a:lnTo>
                <a:lnTo>
                  <a:pt x="346" y="1140"/>
                </a:lnTo>
                <a:lnTo>
                  <a:pt x="348" y="1140"/>
                </a:lnTo>
                <a:lnTo>
                  <a:pt x="349" y="1140"/>
                </a:lnTo>
                <a:lnTo>
                  <a:pt x="350" y="1140"/>
                </a:lnTo>
                <a:lnTo>
                  <a:pt x="351" y="1140"/>
                </a:lnTo>
                <a:lnTo>
                  <a:pt x="353" y="1140"/>
                </a:lnTo>
                <a:lnTo>
                  <a:pt x="354" y="1140"/>
                </a:lnTo>
                <a:lnTo>
                  <a:pt x="355" y="1140"/>
                </a:lnTo>
                <a:lnTo>
                  <a:pt x="357" y="1140"/>
                </a:lnTo>
                <a:lnTo>
                  <a:pt x="358" y="1140"/>
                </a:lnTo>
                <a:lnTo>
                  <a:pt x="359" y="1140"/>
                </a:lnTo>
                <a:lnTo>
                  <a:pt x="360" y="1140"/>
                </a:lnTo>
                <a:lnTo>
                  <a:pt x="362" y="1140"/>
                </a:lnTo>
                <a:lnTo>
                  <a:pt x="363" y="1140"/>
                </a:lnTo>
                <a:lnTo>
                  <a:pt x="364" y="1140"/>
                </a:lnTo>
                <a:lnTo>
                  <a:pt x="365" y="1140"/>
                </a:lnTo>
                <a:lnTo>
                  <a:pt x="367" y="1140"/>
                </a:lnTo>
                <a:lnTo>
                  <a:pt x="368" y="1140"/>
                </a:lnTo>
                <a:lnTo>
                  <a:pt x="369" y="1140"/>
                </a:lnTo>
                <a:lnTo>
                  <a:pt x="370" y="1140"/>
                </a:lnTo>
                <a:lnTo>
                  <a:pt x="372" y="1140"/>
                </a:lnTo>
                <a:lnTo>
                  <a:pt x="373" y="1140"/>
                </a:lnTo>
                <a:lnTo>
                  <a:pt x="374" y="1140"/>
                </a:lnTo>
                <a:lnTo>
                  <a:pt x="375" y="1140"/>
                </a:lnTo>
                <a:lnTo>
                  <a:pt x="377" y="1140"/>
                </a:lnTo>
                <a:lnTo>
                  <a:pt x="378" y="1140"/>
                </a:lnTo>
                <a:lnTo>
                  <a:pt x="379" y="1140"/>
                </a:lnTo>
                <a:lnTo>
                  <a:pt x="380" y="1140"/>
                </a:lnTo>
                <a:lnTo>
                  <a:pt x="382" y="1140"/>
                </a:lnTo>
                <a:lnTo>
                  <a:pt x="383" y="1140"/>
                </a:lnTo>
                <a:lnTo>
                  <a:pt x="384" y="1140"/>
                </a:lnTo>
                <a:lnTo>
                  <a:pt x="385" y="1140"/>
                </a:lnTo>
                <a:lnTo>
                  <a:pt x="387" y="1140"/>
                </a:lnTo>
                <a:lnTo>
                  <a:pt x="388" y="1140"/>
                </a:lnTo>
                <a:lnTo>
                  <a:pt x="389" y="1140"/>
                </a:lnTo>
                <a:lnTo>
                  <a:pt x="390" y="1140"/>
                </a:lnTo>
                <a:lnTo>
                  <a:pt x="392" y="1140"/>
                </a:lnTo>
                <a:lnTo>
                  <a:pt x="393" y="1140"/>
                </a:lnTo>
                <a:lnTo>
                  <a:pt x="394" y="1140"/>
                </a:lnTo>
                <a:lnTo>
                  <a:pt x="395" y="1140"/>
                </a:lnTo>
                <a:lnTo>
                  <a:pt x="397" y="1140"/>
                </a:lnTo>
                <a:lnTo>
                  <a:pt x="398" y="1140"/>
                </a:lnTo>
                <a:lnTo>
                  <a:pt x="399" y="1140"/>
                </a:lnTo>
                <a:lnTo>
                  <a:pt x="400" y="1140"/>
                </a:lnTo>
                <a:lnTo>
                  <a:pt x="402" y="1140"/>
                </a:lnTo>
                <a:lnTo>
                  <a:pt x="403" y="1140"/>
                </a:lnTo>
                <a:lnTo>
                  <a:pt x="404" y="1140"/>
                </a:lnTo>
                <a:lnTo>
                  <a:pt x="405" y="1140"/>
                </a:lnTo>
                <a:lnTo>
                  <a:pt x="407" y="1140"/>
                </a:lnTo>
                <a:lnTo>
                  <a:pt x="408" y="1140"/>
                </a:lnTo>
                <a:lnTo>
                  <a:pt x="409" y="1140"/>
                </a:lnTo>
                <a:lnTo>
                  <a:pt x="410" y="1140"/>
                </a:lnTo>
                <a:lnTo>
                  <a:pt x="412" y="1140"/>
                </a:lnTo>
                <a:lnTo>
                  <a:pt x="413" y="1140"/>
                </a:lnTo>
                <a:lnTo>
                  <a:pt x="414" y="1140"/>
                </a:lnTo>
                <a:lnTo>
                  <a:pt x="415" y="1140"/>
                </a:lnTo>
                <a:lnTo>
                  <a:pt x="417" y="1140"/>
                </a:lnTo>
                <a:lnTo>
                  <a:pt x="418" y="1140"/>
                </a:lnTo>
                <a:lnTo>
                  <a:pt x="419" y="1140"/>
                </a:lnTo>
                <a:lnTo>
                  <a:pt x="420" y="1140"/>
                </a:lnTo>
                <a:lnTo>
                  <a:pt x="422" y="1140"/>
                </a:lnTo>
                <a:lnTo>
                  <a:pt x="423" y="1140"/>
                </a:lnTo>
                <a:lnTo>
                  <a:pt x="424" y="1140"/>
                </a:lnTo>
                <a:lnTo>
                  <a:pt x="425" y="1140"/>
                </a:lnTo>
                <a:lnTo>
                  <a:pt x="427" y="1140"/>
                </a:lnTo>
                <a:lnTo>
                  <a:pt x="428" y="1140"/>
                </a:lnTo>
                <a:lnTo>
                  <a:pt x="429" y="1140"/>
                </a:lnTo>
                <a:lnTo>
                  <a:pt x="430" y="1140"/>
                </a:lnTo>
                <a:lnTo>
                  <a:pt x="432" y="1140"/>
                </a:lnTo>
                <a:lnTo>
                  <a:pt x="433" y="1140"/>
                </a:lnTo>
                <a:lnTo>
                  <a:pt x="434" y="1140"/>
                </a:lnTo>
                <a:lnTo>
                  <a:pt x="436" y="1140"/>
                </a:lnTo>
                <a:lnTo>
                  <a:pt x="437" y="1140"/>
                </a:lnTo>
                <a:lnTo>
                  <a:pt x="438" y="1140"/>
                </a:lnTo>
                <a:lnTo>
                  <a:pt x="439" y="1140"/>
                </a:lnTo>
                <a:lnTo>
                  <a:pt x="441" y="1140"/>
                </a:lnTo>
                <a:lnTo>
                  <a:pt x="442" y="1140"/>
                </a:lnTo>
                <a:lnTo>
                  <a:pt x="443" y="1140"/>
                </a:lnTo>
                <a:lnTo>
                  <a:pt x="444" y="1140"/>
                </a:lnTo>
                <a:lnTo>
                  <a:pt x="446" y="1140"/>
                </a:lnTo>
                <a:lnTo>
                  <a:pt x="447" y="1140"/>
                </a:lnTo>
                <a:lnTo>
                  <a:pt x="448" y="1140"/>
                </a:lnTo>
                <a:lnTo>
                  <a:pt x="449" y="1140"/>
                </a:lnTo>
                <a:lnTo>
                  <a:pt x="451" y="1139"/>
                </a:lnTo>
                <a:lnTo>
                  <a:pt x="452" y="1139"/>
                </a:lnTo>
                <a:lnTo>
                  <a:pt x="453" y="1138"/>
                </a:lnTo>
                <a:lnTo>
                  <a:pt x="454" y="1137"/>
                </a:lnTo>
                <a:lnTo>
                  <a:pt x="456" y="1135"/>
                </a:lnTo>
                <a:lnTo>
                  <a:pt x="457" y="1134"/>
                </a:lnTo>
                <a:lnTo>
                  <a:pt x="458" y="1132"/>
                </a:lnTo>
                <a:lnTo>
                  <a:pt x="459" y="1130"/>
                </a:lnTo>
                <a:lnTo>
                  <a:pt x="461" y="1127"/>
                </a:lnTo>
                <a:lnTo>
                  <a:pt x="462" y="1124"/>
                </a:lnTo>
                <a:lnTo>
                  <a:pt x="463" y="1121"/>
                </a:lnTo>
                <a:lnTo>
                  <a:pt x="464" y="1118"/>
                </a:lnTo>
                <a:lnTo>
                  <a:pt x="466" y="1114"/>
                </a:lnTo>
                <a:lnTo>
                  <a:pt x="467" y="1110"/>
                </a:lnTo>
                <a:lnTo>
                  <a:pt x="468" y="1106"/>
                </a:lnTo>
                <a:lnTo>
                  <a:pt x="469" y="1101"/>
                </a:lnTo>
                <a:lnTo>
                  <a:pt x="471" y="1096"/>
                </a:lnTo>
                <a:lnTo>
                  <a:pt x="472" y="1091"/>
                </a:lnTo>
                <a:lnTo>
                  <a:pt x="473" y="1085"/>
                </a:lnTo>
                <a:lnTo>
                  <a:pt x="474" y="1080"/>
                </a:lnTo>
                <a:lnTo>
                  <a:pt x="476" y="1074"/>
                </a:lnTo>
                <a:lnTo>
                  <a:pt x="477" y="1068"/>
                </a:lnTo>
                <a:lnTo>
                  <a:pt x="478" y="1061"/>
                </a:lnTo>
                <a:lnTo>
                  <a:pt x="479" y="1055"/>
                </a:lnTo>
                <a:lnTo>
                  <a:pt x="481" y="1048"/>
                </a:lnTo>
                <a:lnTo>
                  <a:pt x="482" y="1041"/>
                </a:lnTo>
                <a:lnTo>
                  <a:pt x="483" y="1034"/>
                </a:lnTo>
                <a:lnTo>
                  <a:pt x="484" y="1027"/>
                </a:lnTo>
                <a:lnTo>
                  <a:pt x="486" y="1020"/>
                </a:lnTo>
                <a:lnTo>
                  <a:pt x="487" y="1013"/>
                </a:lnTo>
                <a:lnTo>
                  <a:pt x="488" y="1005"/>
                </a:lnTo>
                <a:lnTo>
                  <a:pt x="489" y="998"/>
                </a:lnTo>
                <a:lnTo>
                  <a:pt x="491" y="991"/>
                </a:lnTo>
                <a:lnTo>
                  <a:pt x="492" y="984"/>
                </a:lnTo>
                <a:lnTo>
                  <a:pt x="493" y="976"/>
                </a:lnTo>
                <a:lnTo>
                  <a:pt x="494" y="969"/>
                </a:lnTo>
                <a:lnTo>
                  <a:pt x="496" y="962"/>
                </a:lnTo>
                <a:lnTo>
                  <a:pt x="497" y="956"/>
                </a:lnTo>
                <a:lnTo>
                  <a:pt x="498" y="949"/>
                </a:lnTo>
                <a:lnTo>
                  <a:pt x="499" y="943"/>
                </a:lnTo>
                <a:lnTo>
                  <a:pt x="501" y="936"/>
                </a:lnTo>
                <a:lnTo>
                  <a:pt x="502" y="930"/>
                </a:lnTo>
                <a:lnTo>
                  <a:pt x="503" y="924"/>
                </a:lnTo>
                <a:lnTo>
                  <a:pt x="504" y="918"/>
                </a:lnTo>
                <a:lnTo>
                  <a:pt x="506" y="912"/>
                </a:lnTo>
                <a:lnTo>
                  <a:pt x="507" y="907"/>
                </a:lnTo>
                <a:lnTo>
                  <a:pt x="508" y="902"/>
                </a:lnTo>
                <a:lnTo>
                  <a:pt x="509" y="896"/>
                </a:lnTo>
                <a:lnTo>
                  <a:pt x="511" y="891"/>
                </a:lnTo>
                <a:lnTo>
                  <a:pt x="512" y="886"/>
                </a:lnTo>
                <a:lnTo>
                  <a:pt x="513" y="881"/>
                </a:lnTo>
                <a:lnTo>
                  <a:pt x="515" y="877"/>
                </a:lnTo>
                <a:lnTo>
                  <a:pt x="516" y="872"/>
                </a:lnTo>
                <a:lnTo>
                  <a:pt x="517" y="868"/>
                </a:lnTo>
                <a:lnTo>
                  <a:pt x="518" y="863"/>
                </a:lnTo>
                <a:lnTo>
                  <a:pt x="520" y="859"/>
                </a:lnTo>
                <a:lnTo>
                  <a:pt x="521" y="855"/>
                </a:lnTo>
                <a:lnTo>
                  <a:pt x="522" y="851"/>
                </a:lnTo>
                <a:lnTo>
                  <a:pt x="523" y="848"/>
                </a:lnTo>
                <a:lnTo>
                  <a:pt x="525" y="844"/>
                </a:lnTo>
                <a:lnTo>
                  <a:pt x="526" y="841"/>
                </a:lnTo>
                <a:lnTo>
                  <a:pt x="527" y="837"/>
                </a:lnTo>
                <a:lnTo>
                  <a:pt x="528" y="834"/>
                </a:lnTo>
                <a:lnTo>
                  <a:pt x="530" y="831"/>
                </a:lnTo>
                <a:lnTo>
                  <a:pt x="531" y="828"/>
                </a:lnTo>
                <a:lnTo>
                  <a:pt x="532" y="825"/>
                </a:lnTo>
                <a:lnTo>
                  <a:pt x="533" y="822"/>
                </a:lnTo>
                <a:lnTo>
                  <a:pt x="535" y="820"/>
                </a:lnTo>
                <a:lnTo>
                  <a:pt x="536" y="817"/>
                </a:lnTo>
                <a:lnTo>
                  <a:pt x="537" y="815"/>
                </a:lnTo>
                <a:lnTo>
                  <a:pt x="538" y="813"/>
                </a:lnTo>
                <a:lnTo>
                  <a:pt x="540" y="810"/>
                </a:lnTo>
                <a:lnTo>
                  <a:pt x="541" y="808"/>
                </a:lnTo>
                <a:lnTo>
                  <a:pt x="542" y="806"/>
                </a:lnTo>
                <a:lnTo>
                  <a:pt x="543" y="804"/>
                </a:lnTo>
                <a:lnTo>
                  <a:pt x="545" y="802"/>
                </a:lnTo>
                <a:lnTo>
                  <a:pt x="546" y="800"/>
                </a:lnTo>
                <a:lnTo>
                  <a:pt x="547" y="799"/>
                </a:lnTo>
                <a:lnTo>
                  <a:pt x="548" y="797"/>
                </a:lnTo>
                <a:lnTo>
                  <a:pt x="550" y="795"/>
                </a:lnTo>
                <a:lnTo>
                  <a:pt x="551" y="794"/>
                </a:lnTo>
                <a:lnTo>
                  <a:pt x="552" y="793"/>
                </a:lnTo>
                <a:lnTo>
                  <a:pt x="553" y="791"/>
                </a:lnTo>
                <a:lnTo>
                  <a:pt x="555" y="790"/>
                </a:lnTo>
                <a:lnTo>
                  <a:pt x="556" y="789"/>
                </a:lnTo>
                <a:lnTo>
                  <a:pt x="557" y="787"/>
                </a:lnTo>
                <a:lnTo>
                  <a:pt x="558" y="786"/>
                </a:lnTo>
                <a:lnTo>
                  <a:pt x="560" y="785"/>
                </a:lnTo>
                <a:lnTo>
                  <a:pt x="561" y="784"/>
                </a:lnTo>
                <a:lnTo>
                  <a:pt x="562" y="783"/>
                </a:lnTo>
                <a:lnTo>
                  <a:pt x="563" y="782"/>
                </a:lnTo>
                <a:lnTo>
                  <a:pt x="565" y="781"/>
                </a:lnTo>
                <a:lnTo>
                  <a:pt x="566" y="780"/>
                </a:lnTo>
                <a:lnTo>
                  <a:pt x="567" y="779"/>
                </a:lnTo>
                <a:lnTo>
                  <a:pt x="568" y="779"/>
                </a:lnTo>
                <a:lnTo>
                  <a:pt x="570" y="778"/>
                </a:lnTo>
                <a:lnTo>
                  <a:pt x="571" y="777"/>
                </a:lnTo>
                <a:lnTo>
                  <a:pt x="572" y="777"/>
                </a:lnTo>
                <a:lnTo>
                  <a:pt x="573" y="776"/>
                </a:lnTo>
                <a:lnTo>
                  <a:pt x="575" y="775"/>
                </a:lnTo>
                <a:lnTo>
                  <a:pt x="576" y="775"/>
                </a:lnTo>
                <a:lnTo>
                  <a:pt x="577" y="774"/>
                </a:lnTo>
                <a:lnTo>
                  <a:pt x="578" y="774"/>
                </a:lnTo>
                <a:lnTo>
                  <a:pt x="580" y="773"/>
                </a:lnTo>
                <a:lnTo>
                  <a:pt x="581" y="773"/>
                </a:lnTo>
                <a:lnTo>
                  <a:pt x="582" y="772"/>
                </a:lnTo>
                <a:lnTo>
                  <a:pt x="583" y="772"/>
                </a:lnTo>
                <a:lnTo>
                  <a:pt x="585" y="771"/>
                </a:lnTo>
                <a:lnTo>
                  <a:pt x="586" y="771"/>
                </a:lnTo>
                <a:lnTo>
                  <a:pt x="587" y="771"/>
                </a:lnTo>
                <a:lnTo>
                  <a:pt x="588" y="770"/>
                </a:lnTo>
                <a:lnTo>
                  <a:pt x="590" y="770"/>
                </a:lnTo>
                <a:lnTo>
                  <a:pt x="591" y="770"/>
                </a:lnTo>
                <a:lnTo>
                  <a:pt x="592" y="770"/>
                </a:lnTo>
                <a:lnTo>
                  <a:pt x="594" y="769"/>
                </a:lnTo>
                <a:lnTo>
                  <a:pt x="595" y="769"/>
                </a:lnTo>
                <a:lnTo>
                  <a:pt x="596" y="769"/>
                </a:lnTo>
                <a:lnTo>
                  <a:pt x="597" y="768"/>
                </a:lnTo>
                <a:lnTo>
                  <a:pt x="599" y="768"/>
                </a:lnTo>
                <a:lnTo>
                  <a:pt x="600" y="768"/>
                </a:lnTo>
                <a:lnTo>
                  <a:pt x="601" y="768"/>
                </a:lnTo>
                <a:lnTo>
                  <a:pt x="602" y="768"/>
                </a:lnTo>
                <a:lnTo>
                  <a:pt x="604" y="767"/>
                </a:lnTo>
                <a:lnTo>
                  <a:pt x="605" y="767"/>
                </a:lnTo>
                <a:lnTo>
                  <a:pt x="606" y="767"/>
                </a:lnTo>
                <a:lnTo>
                  <a:pt x="607" y="767"/>
                </a:lnTo>
                <a:lnTo>
                  <a:pt x="609" y="767"/>
                </a:lnTo>
                <a:lnTo>
                  <a:pt x="610" y="767"/>
                </a:lnTo>
                <a:lnTo>
                  <a:pt x="611" y="767"/>
                </a:lnTo>
                <a:lnTo>
                  <a:pt x="612" y="766"/>
                </a:lnTo>
                <a:lnTo>
                  <a:pt x="614" y="766"/>
                </a:lnTo>
                <a:lnTo>
                  <a:pt x="615" y="766"/>
                </a:lnTo>
                <a:lnTo>
                  <a:pt x="616" y="766"/>
                </a:lnTo>
                <a:lnTo>
                  <a:pt x="617" y="766"/>
                </a:lnTo>
                <a:lnTo>
                  <a:pt x="619" y="766"/>
                </a:lnTo>
                <a:lnTo>
                  <a:pt x="620" y="766"/>
                </a:lnTo>
                <a:lnTo>
                  <a:pt x="621" y="766"/>
                </a:lnTo>
                <a:lnTo>
                  <a:pt x="622" y="766"/>
                </a:lnTo>
                <a:lnTo>
                  <a:pt x="624" y="766"/>
                </a:lnTo>
                <a:lnTo>
                  <a:pt x="625" y="765"/>
                </a:lnTo>
                <a:lnTo>
                  <a:pt x="626" y="765"/>
                </a:lnTo>
                <a:lnTo>
                  <a:pt x="627" y="765"/>
                </a:lnTo>
                <a:lnTo>
                  <a:pt x="629" y="765"/>
                </a:lnTo>
                <a:lnTo>
                  <a:pt x="630" y="765"/>
                </a:lnTo>
                <a:lnTo>
                  <a:pt x="631" y="765"/>
                </a:lnTo>
                <a:lnTo>
                  <a:pt x="632" y="765"/>
                </a:lnTo>
                <a:lnTo>
                  <a:pt x="634" y="765"/>
                </a:lnTo>
                <a:lnTo>
                  <a:pt x="635" y="765"/>
                </a:lnTo>
                <a:lnTo>
                  <a:pt x="636" y="765"/>
                </a:lnTo>
                <a:lnTo>
                  <a:pt x="637" y="765"/>
                </a:lnTo>
                <a:lnTo>
                  <a:pt x="639" y="765"/>
                </a:lnTo>
                <a:lnTo>
                  <a:pt x="640" y="765"/>
                </a:lnTo>
                <a:lnTo>
                  <a:pt x="641" y="765"/>
                </a:lnTo>
                <a:lnTo>
                  <a:pt x="642" y="765"/>
                </a:lnTo>
                <a:lnTo>
                  <a:pt x="644" y="765"/>
                </a:lnTo>
                <a:lnTo>
                  <a:pt x="645" y="765"/>
                </a:lnTo>
                <a:lnTo>
                  <a:pt x="646" y="765"/>
                </a:lnTo>
                <a:lnTo>
                  <a:pt x="647" y="765"/>
                </a:lnTo>
                <a:lnTo>
                  <a:pt x="649" y="765"/>
                </a:lnTo>
                <a:lnTo>
                  <a:pt x="650" y="765"/>
                </a:lnTo>
                <a:lnTo>
                  <a:pt x="651" y="765"/>
                </a:lnTo>
                <a:lnTo>
                  <a:pt x="652" y="765"/>
                </a:lnTo>
                <a:lnTo>
                  <a:pt x="654" y="765"/>
                </a:lnTo>
                <a:lnTo>
                  <a:pt x="655" y="765"/>
                </a:lnTo>
                <a:lnTo>
                  <a:pt x="656" y="765"/>
                </a:lnTo>
                <a:lnTo>
                  <a:pt x="657" y="765"/>
                </a:lnTo>
                <a:lnTo>
                  <a:pt x="659" y="765"/>
                </a:lnTo>
                <a:lnTo>
                  <a:pt x="660" y="765"/>
                </a:lnTo>
                <a:lnTo>
                  <a:pt x="661" y="765"/>
                </a:lnTo>
                <a:lnTo>
                  <a:pt x="662" y="765"/>
                </a:lnTo>
                <a:lnTo>
                  <a:pt x="664" y="765"/>
                </a:lnTo>
                <a:lnTo>
                  <a:pt x="665" y="765"/>
                </a:lnTo>
                <a:lnTo>
                  <a:pt x="666" y="765"/>
                </a:lnTo>
                <a:lnTo>
                  <a:pt x="667" y="764"/>
                </a:lnTo>
                <a:lnTo>
                  <a:pt x="669" y="764"/>
                </a:lnTo>
                <a:lnTo>
                  <a:pt x="670" y="765"/>
                </a:lnTo>
                <a:lnTo>
                  <a:pt x="671" y="764"/>
                </a:lnTo>
                <a:lnTo>
                  <a:pt x="673" y="764"/>
                </a:lnTo>
                <a:lnTo>
                  <a:pt x="674" y="764"/>
                </a:lnTo>
                <a:lnTo>
                  <a:pt x="675" y="764"/>
                </a:lnTo>
                <a:lnTo>
                  <a:pt x="676" y="764"/>
                </a:lnTo>
                <a:lnTo>
                  <a:pt x="678" y="764"/>
                </a:lnTo>
                <a:lnTo>
                  <a:pt x="679" y="764"/>
                </a:lnTo>
                <a:lnTo>
                  <a:pt x="680" y="764"/>
                </a:lnTo>
                <a:lnTo>
                  <a:pt x="681" y="764"/>
                </a:lnTo>
                <a:lnTo>
                  <a:pt x="683" y="764"/>
                </a:lnTo>
                <a:lnTo>
                  <a:pt x="684" y="764"/>
                </a:lnTo>
                <a:lnTo>
                  <a:pt x="685" y="764"/>
                </a:lnTo>
                <a:lnTo>
                  <a:pt x="686" y="764"/>
                </a:lnTo>
                <a:lnTo>
                  <a:pt x="688" y="764"/>
                </a:lnTo>
                <a:lnTo>
                  <a:pt x="689" y="764"/>
                </a:lnTo>
                <a:lnTo>
                  <a:pt x="690" y="764"/>
                </a:lnTo>
                <a:lnTo>
                  <a:pt x="691" y="764"/>
                </a:lnTo>
                <a:lnTo>
                  <a:pt x="693" y="764"/>
                </a:lnTo>
                <a:lnTo>
                  <a:pt x="694" y="764"/>
                </a:lnTo>
                <a:lnTo>
                  <a:pt x="695" y="764"/>
                </a:lnTo>
                <a:lnTo>
                  <a:pt x="696" y="764"/>
                </a:lnTo>
                <a:lnTo>
                  <a:pt x="698" y="764"/>
                </a:lnTo>
                <a:lnTo>
                  <a:pt x="699" y="764"/>
                </a:lnTo>
                <a:lnTo>
                  <a:pt x="700" y="764"/>
                </a:lnTo>
                <a:lnTo>
                  <a:pt x="701" y="764"/>
                </a:lnTo>
                <a:lnTo>
                  <a:pt x="703" y="764"/>
                </a:lnTo>
                <a:lnTo>
                  <a:pt x="704" y="764"/>
                </a:lnTo>
                <a:lnTo>
                  <a:pt x="705" y="764"/>
                </a:lnTo>
                <a:lnTo>
                  <a:pt x="706" y="764"/>
                </a:lnTo>
                <a:lnTo>
                  <a:pt x="708" y="764"/>
                </a:lnTo>
                <a:lnTo>
                  <a:pt x="709" y="764"/>
                </a:lnTo>
                <a:lnTo>
                  <a:pt x="710" y="764"/>
                </a:lnTo>
                <a:lnTo>
                  <a:pt x="711" y="764"/>
                </a:lnTo>
                <a:lnTo>
                  <a:pt x="713" y="764"/>
                </a:lnTo>
                <a:lnTo>
                  <a:pt x="714" y="764"/>
                </a:lnTo>
                <a:lnTo>
                  <a:pt x="715" y="764"/>
                </a:lnTo>
                <a:lnTo>
                  <a:pt x="716" y="764"/>
                </a:lnTo>
                <a:lnTo>
                  <a:pt x="718" y="764"/>
                </a:lnTo>
                <a:lnTo>
                  <a:pt x="719" y="764"/>
                </a:lnTo>
                <a:lnTo>
                  <a:pt x="720" y="764"/>
                </a:lnTo>
                <a:lnTo>
                  <a:pt x="721" y="764"/>
                </a:lnTo>
                <a:lnTo>
                  <a:pt x="723" y="764"/>
                </a:lnTo>
                <a:lnTo>
                  <a:pt x="724" y="764"/>
                </a:lnTo>
                <a:lnTo>
                  <a:pt x="725" y="764"/>
                </a:lnTo>
                <a:lnTo>
                  <a:pt x="726" y="764"/>
                </a:lnTo>
                <a:lnTo>
                  <a:pt x="728" y="764"/>
                </a:lnTo>
                <a:lnTo>
                  <a:pt x="729" y="764"/>
                </a:lnTo>
                <a:lnTo>
                  <a:pt x="730" y="764"/>
                </a:lnTo>
                <a:lnTo>
                  <a:pt x="731" y="764"/>
                </a:lnTo>
                <a:lnTo>
                  <a:pt x="733" y="764"/>
                </a:lnTo>
                <a:lnTo>
                  <a:pt x="734" y="764"/>
                </a:lnTo>
                <a:lnTo>
                  <a:pt x="735" y="764"/>
                </a:lnTo>
                <a:lnTo>
                  <a:pt x="736" y="764"/>
                </a:lnTo>
                <a:lnTo>
                  <a:pt x="738" y="764"/>
                </a:lnTo>
                <a:lnTo>
                  <a:pt x="739" y="764"/>
                </a:lnTo>
                <a:lnTo>
                  <a:pt x="740" y="764"/>
                </a:lnTo>
                <a:lnTo>
                  <a:pt x="741" y="764"/>
                </a:lnTo>
                <a:lnTo>
                  <a:pt x="743" y="764"/>
                </a:lnTo>
                <a:lnTo>
                  <a:pt x="744" y="764"/>
                </a:lnTo>
                <a:lnTo>
                  <a:pt x="745" y="764"/>
                </a:lnTo>
                <a:lnTo>
                  <a:pt x="746" y="764"/>
                </a:lnTo>
                <a:lnTo>
                  <a:pt x="748" y="764"/>
                </a:lnTo>
                <a:lnTo>
                  <a:pt x="749" y="764"/>
                </a:lnTo>
                <a:lnTo>
                  <a:pt x="750" y="764"/>
                </a:lnTo>
                <a:lnTo>
                  <a:pt x="752" y="764"/>
                </a:lnTo>
                <a:lnTo>
                  <a:pt x="753" y="764"/>
                </a:lnTo>
                <a:lnTo>
                  <a:pt x="754" y="764"/>
                </a:lnTo>
                <a:lnTo>
                  <a:pt x="755" y="764"/>
                </a:lnTo>
                <a:lnTo>
                  <a:pt x="757" y="763"/>
                </a:lnTo>
                <a:lnTo>
                  <a:pt x="758" y="763"/>
                </a:lnTo>
                <a:lnTo>
                  <a:pt x="759" y="764"/>
                </a:lnTo>
                <a:lnTo>
                  <a:pt x="760" y="763"/>
                </a:lnTo>
                <a:lnTo>
                  <a:pt x="762" y="763"/>
                </a:lnTo>
                <a:lnTo>
                  <a:pt x="763" y="763"/>
                </a:lnTo>
                <a:lnTo>
                  <a:pt x="764" y="763"/>
                </a:lnTo>
                <a:lnTo>
                  <a:pt x="765" y="763"/>
                </a:lnTo>
                <a:lnTo>
                  <a:pt x="767" y="763"/>
                </a:lnTo>
                <a:lnTo>
                  <a:pt x="768" y="763"/>
                </a:lnTo>
                <a:lnTo>
                  <a:pt x="769" y="763"/>
                </a:lnTo>
                <a:lnTo>
                  <a:pt x="770" y="763"/>
                </a:lnTo>
                <a:lnTo>
                  <a:pt x="772" y="763"/>
                </a:lnTo>
                <a:lnTo>
                  <a:pt x="773" y="763"/>
                </a:lnTo>
                <a:lnTo>
                  <a:pt x="774" y="763"/>
                </a:lnTo>
                <a:lnTo>
                  <a:pt x="775" y="763"/>
                </a:lnTo>
                <a:lnTo>
                  <a:pt x="777" y="763"/>
                </a:lnTo>
                <a:lnTo>
                  <a:pt x="778" y="763"/>
                </a:lnTo>
                <a:lnTo>
                  <a:pt x="779" y="763"/>
                </a:lnTo>
                <a:lnTo>
                  <a:pt x="780" y="763"/>
                </a:lnTo>
                <a:lnTo>
                  <a:pt x="782" y="763"/>
                </a:lnTo>
                <a:lnTo>
                  <a:pt x="783" y="763"/>
                </a:lnTo>
                <a:lnTo>
                  <a:pt x="784" y="763"/>
                </a:lnTo>
                <a:lnTo>
                  <a:pt x="785" y="763"/>
                </a:lnTo>
                <a:lnTo>
                  <a:pt x="787" y="763"/>
                </a:lnTo>
                <a:lnTo>
                  <a:pt x="788" y="763"/>
                </a:lnTo>
                <a:lnTo>
                  <a:pt x="789" y="763"/>
                </a:lnTo>
                <a:lnTo>
                  <a:pt x="790" y="763"/>
                </a:lnTo>
                <a:lnTo>
                  <a:pt x="792" y="763"/>
                </a:lnTo>
                <a:lnTo>
                  <a:pt x="793" y="763"/>
                </a:lnTo>
                <a:lnTo>
                  <a:pt x="794" y="763"/>
                </a:lnTo>
                <a:lnTo>
                  <a:pt x="795" y="763"/>
                </a:lnTo>
                <a:lnTo>
                  <a:pt x="797" y="763"/>
                </a:lnTo>
                <a:lnTo>
                  <a:pt x="798" y="763"/>
                </a:lnTo>
                <a:lnTo>
                  <a:pt x="799" y="763"/>
                </a:lnTo>
                <a:lnTo>
                  <a:pt x="800" y="763"/>
                </a:lnTo>
                <a:lnTo>
                  <a:pt x="802" y="763"/>
                </a:lnTo>
                <a:lnTo>
                  <a:pt x="803" y="763"/>
                </a:lnTo>
                <a:lnTo>
                  <a:pt x="804" y="763"/>
                </a:lnTo>
                <a:lnTo>
                  <a:pt x="805" y="763"/>
                </a:lnTo>
                <a:lnTo>
                  <a:pt x="807" y="763"/>
                </a:lnTo>
                <a:lnTo>
                  <a:pt x="808" y="763"/>
                </a:lnTo>
                <a:lnTo>
                  <a:pt x="809" y="763"/>
                </a:lnTo>
                <a:lnTo>
                  <a:pt x="810" y="763"/>
                </a:lnTo>
                <a:lnTo>
                  <a:pt x="812" y="763"/>
                </a:lnTo>
                <a:lnTo>
                  <a:pt x="813" y="763"/>
                </a:lnTo>
                <a:lnTo>
                  <a:pt x="814" y="763"/>
                </a:lnTo>
                <a:lnTo>
                  <a:pt x="815" y="763"/>
                </a:lnTo>
                <a:lnTo>
                  <a:pt x="817" y="763"/>
                </a:lnTo>
                <a:lnTo>
                  <a:pt x="818" y="763"/>
                </a:lnTo>
                <a:lnTo>
                  <a:pt x="819" y="763"/>
                </a:lnTo>
                <a:lnTo>
                  <a:pt x="820" y="763"/>
                </a:lnTo>
                <a:lnTo>
                  <a:pt x="822" y="763"/>
                </a:lnTo>
                <a:lnTo>
                  <a:pt x="823" y="763"/>
                </a:lnTo>
                <a:lnTo>
                  <a:pt x="824" y="763"/>
                </a:lnTo>
                <a:lnTo>
                  <a:pt x="825" y="763"/>
                </a:lnTo>
                <a:lnTo>
                  <a:pt x="827" y="763"/>
                </a:lnTo>
                <a:lnTo>
                  <a:pt x="828" y="763"/>
                </a:lnTo>
                <a:lnTo>
                  <a:pt x="829" y="763"/>
                </a:lnTo>
                <a:lnTo>
                  <a:pt x="831" y="763"/>
                </a:lnTo>
                <a:lnTo>
                  <a:pt x="832" y="763"/>
                </a:lnTo>
                <a:lnTo>
                  <a:pt x="833" y="763"/>
                </a:lnTo>
                <a:lnTo>
                  <a:pt x="834" y="763"/>
                </a:lnTo>
                <a:lnTo>
                  <a:pt x="836" y="763"/>
                </a:lnTo>
                <a:lnTo>
                  <a:pt x="837" y="763"/>
                </a:lnTo>
                <a:lnTo>
                  <a:pt x="838" y="763"/>
                </a:lnTo>
                <a:lnTo>
                  <a:pt x="839" y="763"/>
                </a:lnTo>
                <a:lnTo>
                  <a:pt x="841" y="763"/>
                </a:lnTo>
                <a:lnTo>
                  <a:pt x="842" y="763"/>
                </a:lnTo>
                <a:lnTo>
                  <a:pt x="843" y="763"/>
                </a:lnTo>
                <a:lnTo>
                  <a:pt x="844" y="763"/>
                </a:lnTo>
                <a:lnTo>
                  <a:pt x="846" y="763"/>
                </a:lnTo>
                <a:lnTo>
                  <a:pt x="847" y="763"/>
                </a:lnTo>
                <a:lnTo>
                  <a:pt x="848" y="763"/>
                </a:lnTo>
                <a:lnTo>
                  <a:pt x="849" y="763"/>
                </a:lnTo>
                <a:lnTo>
                  <a:pt x="851" y="763"/>
                </a:lnTo>
                <a:lnTo>
                  <a:pt x="852" y="763"/>
                </a:lnTo>
                <a:lnTo>
                  <a:pt x="853" y="763"/>
                </a:lnTo>
                <a:lnTo>
                  <a:pt x="854" y="763"/>
                </a:lnTo>
                <a:lnTo>
                  <a:pt x="856" y="763"/>
                </a:lnTo>
                <a:lnTo>
                  <a:pt x="857" y="763"/>
                </a:lnTo>
                <a:lnTo>
                  <a:pt x="858" y="763"/>
                </a:lnTo>
                <a:lnTo>
                  <a:pt x="859" y="763"/>
                </a:lnTo>
                <a:lnTo>
                  <a:pt x="861" y="763"/>
                </a:lnTo>
                <a:lnTo>
                  <a:pt x="862" y="763"/>
                </a:lnTo>
                <a:lnTo>
                  <a:pt x="863" y="762"/>
                </a:lnTo>
                <a:lnTo>
                  <a:pt x="864" y="762"/>
                </a:lnTo>
                <a:lnTo>
                  <a:pt x="866" y="763"/>
                </a:lnTo>
                <a:lnTo>
                  <a:pt x="867" y="763"/>
                </a:lnTo>
                <a:lnTo>
                  <a:pt x="868" y="763"/>
                </a:lnTo>
                <a:lnTo>
                  <a:pt x="869" y="763"/>
                </a:lnTo>
                <a:lnTo>
                  <a:pt x="871" y="763"/>
                </a:lnTo>
                <a:lnTo>
                  <a:pt x="872" y="763"/>
                </a:lnTo>
                <a:lnTo>
                  <a:pt x="873" y="762"/>
                </a:lnTo>
                <a:lnTo>
                  <a:pt x="874" y="762"/>
                </a:lnTo>
                <a:lnTo>
                  <a:pt x="876" y="762"/>
                </a:lnTo>
                <a:lnTo>
                  <a:pt x="877" y="763"/>
                </a:lnTo>
                <a:lnTo>
                  <a:pt x="878" y="763"/>
                </a:lnTo>
                <a:lnTo>
                  <a:pt x="879" y="762"/>
                </a:lnTo>
                <a:lnTo>
                  <a:pt x="881" y="762"/>
                </a:lnTo>
                <a:lnTo>
                  <a:pt x="882" y="762"/>
                </a:lnTo>
                <a:lnTo>
                  <a:pt x="883" y="762"/>
                </a:lnTo>
                <a:lnTo>
                  <a:pt x="884" y="762"/>
                </a:lnTo>
                <a:lnTo>
                  <a:pt x="886" y="762"/>
                </a:lnTo>
                <a:lnTo>
                  <a:pt x="887" y="762"/>
                </a:lnTo>
                <a:lnTo>
                  <a:pt x="888" y="763"/>
                </a:lnTo>
                <a:lnTo>
                  <a:pt x="889" y="762"/>
                </a:lnTo>
                <a:lnTo>
                  <a:pt x="891" y="762"/>
                </a:lnTo>
                <a:lnTo>
                  <a:pt x="892" y="762"/>
                </a:lnTo>
                <a:lnTo>
                  <a:pt x="893" y="762"/>
                </a:lnTo>
                <a:lnTo>
                  <a:pt x="894" y="762"/>
                </a:lnTo>
                <a:lnTo>
                  <a:pt x="896" y="762"/>
                </a:lnTo>
                <a:lnTo>
                  <a:pt x="897" y="762"/>
                </a:lnTo>
                <a:lnTo>
                  <a:pt x="898" y="762"/>
                </a:lnTo>
                <a:lnTo>
                  <a:pt x="899" y="762"/>
                </a:lnTo>
                <a:lnTo>
                  <a:pt x="901" y="762"/>
                </a:lnTo>
                <a:lnTo>
                  <a:pt x="902" y="762"/>
                </a:lnTo>
                <a:lnTo>
                  <a:pt x="903" y="762"/>
                </a:lnTo>
                <a:lnTo>
                  <a:pt x="905" y="762"/>
                </a:lnTo>
                <a:lnTo>
                  <a:pt x="906" y="762"/>
                </a:lnTo>
                <a:lnTo>
                  <a:pt x="907" y="762"/>
                </a:lnTo>
                <a:lnTo>
                  <a:pt x="908" y="762"/>
                </a:lnTo>
                <a:lnTo>
                  <a:pt x="910" y="762"/>
                </a:lnTo>
                <a:lnTo>
                  <a:pt x="911" y="762"/>
                </a:lnTo>
                <a:lnTo>
                  <a:pt x="912" y="762"/>
                </a:lnTo>
                <a:lnTo>
                  <a:pt x="913" y="762"/>
                </a:lnTo>
                <a:lnTo>
                  <a:pt x="915" y="762"/>
                </a:lnTo>
                <a:lnTo>
                  <a:pt x="916" y="762"/>
                </a:lnTo>
                <a:lnTo>
                  <a:pt x="917" y="762"/>
                </a:lnTo>
                <a:lnTo>
                  <a:pt x="918" y="762"/>
                </a:lnTo>
                <a:lnTo>
                  <a:pt x="920" y="762"/>
                </a:lnTo>
                <a:lnTo>
                  <a:pt x="921" y="762"/>
                </a:lnTo>
                <a:lnTo>
                  <a:pt x="922" y="762"/>
                </a:lnTo>
                <a:lnTo>
                  <a:pt x="923" y="762"/>
                </a:lnTo>
                <a:lnTo>
                  <a:pt x="925" y="762"/>
                </a:lnTo>
                <a:lnTo>
                  <a:pt x="926" y="762"/>
                </a:lnTo>
                <a:lnTo>
                  <a:pt x="927" y="762"/>
                </a:lnTo>
                <a:lnTo>
                  <a:pt x="928" y="762"/>
                </a:lnTo>
                <a:lnTo>
                  <a:pt x="930" y="762"/>
                </a:lnTo>
                <a:lnTo>
                  <a:pt x="931" y="762"/>
                </a:lnTo>
                <a:lnTo>
                  <a:pt x="932" y="762"/>
                </a:lnTo>
                <a:lnTo>
                  <a:pt x="933" y="762"/>
                </a:lnTo>
                <a:lnTo>
                  <a:pt x="935" y="762"/>
                </a:lnTo>
                <a:lnTo>
                  <a:pt x="936" y="762"/>
                </a:lnTo>
                <a:lnTo>
                  <a:pt x="937" y="762"/>
                </a:lnTo>
                <a:lnTo>
                  <a:pt x="938" y="762"/>
                </a:lnTo>
                <a:lnTo>
                  <a:pt x="940" y="762"/>
                </a:lnTo>
                <a:lnTo>
                  <a:pt x="941" y="762"/>
                </a:lnTo>
                <a:lnTo>
                  <a:pt x="942" y="762"/>
                </a:lnTo>
                <a:lnTo>
                  <a:pt x="943" y="762"/>
                </a:lnTo>
                <a:lnTo>
                  <a:pt x="945" y="762"/>
                </a:lnTo>
                <a:lnTo>
                  <a:pt x="946" y="762"/>
                </a:lnTo>
                <a:lnTo>
                  <a:pt x="947" y="762"/>
                </a:lnTo>
                <a:lnTo>
                  <a:pt x="948" y="762"/>
                </a:lnTo>
                <a:lnTo>
                  <a:pt x="950" y="762"/>
                </a:lnTo>
                <a:lnTo>
                  <a:pt x="951" y="762"/>
                </a:lnTo>
                <a:lnTo>
                  <a:pt x="952" y="762"/>
                </a:lnTo>
                <a:lnTo>
                  <a:pt x="953" y="762"/>
                </a:lnTo>
                <a:lnTo>
                  <a:pt x="955" y="762"/>
                </a:lnTo>
                <a:lnTo>
                  <a:pt x="956" y="762"/>
                </a:lnTo>
                <a:lnTo>
                  <a:pt x="957" y="762"/>
                </a:lnTo>
                <a:lnTo>
                  <a:pt x="958" y="762"/>
                </a:lnTo>
                <a:lnTo>
                  <a:pt x="960" y="762"/>
                </a:lnTo>
                <a:lnTo>
                  <a:pt x="961" y="762"/>
                </a:lnTo>
                <a:lnTo>
                  <a:pt x="962" y="762"/>
                </a:lnTo>
                <a:lnTo>
                  <a:pt x="963" y="762"/>
                </a:lnTo>
                <a:lnTo>
                  <a:pt x="965" y="762"/>
                </a:lnTo>
                <a:lnTo>
                  <a:pt x="966" y="762"/>
                </a:lnTo>
                <a:lnTo>
                  <a:pt x="967" y="762"/>
                </a:lnTo>
                <a:lnTo>
                  <a:pt x="968" y="762"/>
                </a:lnTo>
                <a:lnTo>
                  <a:pt x="970" y="762"/>
                </a:lnTo>
                <a:lnTo>
                  <a:pt x="971" y="762"/>
                </a:lnTo>
                <a:lnTo>
                  <a:pt x="972" y="762"/>
                </a:lnTo>
                <a:lnTo>
                  <a:pt x="973" y="762"/>
                </a:lnTo>
                <a:lnTo>
                  <a:pt x="975" y="762"/>
                </a:lnTo>
                <a:lnTo>
                  <a:pt x="976" y="762"/>
                </a:lnTo>
                <a:lnTo>
                  <a:pt x="977" y="762"/>
                </a:lnTo>
                <a:lnTo>
                  <a:pt x="978" y="762"/>
                </a:lnTo>
                <a:lnTo>
                  <a:pt x="980" y="762"/>
                </a:lnTo>
                <a:lnTo>
                  <a:pt x="981" y="762"/>
                </a:lnTo>
                <a:lnTo>
                  <a:pt x="982" y="762"/>
                </a:lnTo>
                <a:lnTo>
                  <a:pt x="984" y="762"/>
                </a:lnTo>
                <a:lnTo>
                  <a:pt x="985" y="762"/>
                </a:lnTo>
                <a:lnTo>
                  <a:pt x="986" y="762"/>
                </a:lnTo>
                <a:lnTo>
                  <a:pt x="987" y="762"/>
                </a:lnTo>
                <a:lnTo>
                  <a:pt x="989" y="762"/>
                </a:lnTo>
                <a:lnTo>
                  <a:pt x="990" y="762"/>
                </a:lnTo>
                <a:lnTo>
                  <a:pt x="991" y="762"/>
                </a:lnTo>
                <a:lnTo>
                  <a:pt x="992" y="762"/>
                </a:lnTo>
                <a:lnTo>
                  <a:pt x="994" y="762"/>
                </a:lnTo>
                <a:lnTo>
                  <a:pt x="995" y="762"/>
                </a:lnTo>
                <a:lnTo>
                  <a:pt x="996" y="762"/>
                </a:lnTo>
                <a:lnTo>
                  <a:pt x="997" y="762"/>
                </a:lnTo>
                <a:lnTo>
                  <a:pt x="999" y="762"/>
                </a:lnTo>
                <a:lnTo>
                  <a:pt x="1000" y="762"/>
                </a:lnTo>
                <a:lnTo>
                  <a:pt x="1001" y="762"/>
                </a:lnTo>
                <a:lnTo>
                  <a:pt x="1002" y="762"/>
                </a:lnTo>
                <a:lnTo>
                  <a:pt x="1004" y="762"/>
                </a:lnTo>
                <a:lnTo>
                  <a:pt x="1005" y="762"/>
                </a:lnTo>
                <a:lnTo>
                  <a:pt x="1006" y="762"/>
                </a:lnTo>
                <a:lnTo>
                  <a:pt x="1007" y="762"/>
                </a:lnTo>
                <a:lnTo>
                  <a:pt x="1009" y="762"/>
                </a:lnTo>
                <a:lnTo>
                  <a:pt x="1010" y="762"/>
                </a:lnTo>
                <a:lnTo>
                  <a:pt x="1011" y="762"/>
                </a:lnTo>
                <a:lnTo>
                  <a:pt x="1012" y="762"/>
                </a:lnTo>
                <a:lnTo>
                  <a:pt x="1014" y="762"/>
                </a:lnTo>
                <a:lnTo>
                  <a:pt x="1015" y="762"/>
                </a:lnTo>
                <a:lnTo>
                  <a:pt x="1016" y="762"/>
                </a:lnTo>
                <a:lnTo>
                  <a:pt x="1017" y="762"/>
                </a:lnTo>
                <a:lnTo>
                  <a:pt x="1019" y="762"/>
                </a:lnTo>
                <a:lnTo>
                  <a:pt x="1020" y="762"/>
                </a:lnTo>
                <a:lnTo>
                  <a:pt x="1021" y="762"/>
                </a:lnTo>
                <a:lnTo>
                  <a:pt x="1022" y="762"/>
                </a:lnTo>
                <a:lnTo>
                  <a:pt x="1024" y="762"/>
                </a:lnTo>
                <a:lnTo>
                  <a:pt x="1025" y="762"/>
                </a:lnTo>
                <a:lnTo>
                  <a:pt x="1026" y="762"/>
                </a:lnTo>
                <a:lnTo>
                  <a:pt x="1027" y="762"/>
                </a:lnTo>
                <a:lnTo>
                  <a:pt x="1029" y="762"/>
                </a:lnTo>
                <a:lnTo>
                  <a:pt x="1030" y="762"/>
                </a:lnTo>
                <a:lnTo>
                  <a:pt x="1031" y="762"/>
                </a:lnTo>
                <a:lnTo>
                  <a:pt x="1032" y="762"/>
                </a:lnTo>
                <a:lnTo>
                  <a:pt x="1034" y="762"/>
                </a:lnTo>
                <a:lnTo>
                  <a:pt x="1035" y="762"/>
                </a:lnTo>
                <a:lnTo>
                  <a:pt x="1036" y="762"/>
                </a:lnTo>
                <a:lnTo>
                  <a:pt x="1037" y="762"/>
                </a:lnTo>
                <a:lnTo>
                  <a:pt x="1039" y="762"/>
                </a:lnTo>
                <a:lnTo>
                  <a:pt x="1040" y="762"/>
                </a:lnTo>
                <a:lnTo>
                  <a:pt x="1041" y="762"/>
                </a:lnTo>
                <a:lnTo>
                  <a:pt x="1042" y="762"/>
                </a:lnTo>
                <a:lnTo>
                  <a:pt x="1044" y="762"/>
                </a:lnTo>
                <a:lnTo>
                  <a:pt x="1045" y="762"/>
                </a:lnTo>
                <a:lnTo>
                  <a:pt x="1046" y="762"/>
                </a:lnTo>
                <a:lnTo>
                  <a:pt x="1047" y="762"/>
                </a:lnTo>
                <a:lnTo>
                  <a:pt x="1049" y="762"/>
                </a:lnTo>
                <a:lnTo>
                  <a:pt x="1050" y="762"/>
                </a:lnTo>
                <a:lnTo>
                  <a:pt x="1051" y="762"/>
                </a:lnTo>
                <a:lnTo>
                  <a:pt x="1052" y="762"/>
                </a:lnTo>
                <a:lnTo>
                  <a:pt x="1054" y="762"/>
                </a:lnTo>
                <a:lnTo>
                  <a:pt x="1055" y="762"/>
                </a:lnTo>
                <a:lnTo>
                  <a:pt x="1056" y="762"/>
                </a:lnTo>
                <a:lnTo>
                  <a:pt x="1057" y="762"/>
                </a:lnTo>
                <a:lnTo>
                  <a:pt x="1059" y="762"/>
                </a:lnTo>
                <a:lnTo>
                  <a:pt x="1060" y="762"/>
                </a:lnTo>
                <a:lnTo>
                  <a:pt x="1061" y="762"/>
                </a:lnTo>
                <a:lnTo>
                  <a:pt x="1063" y="762"/>
                </a:lnTo>
                <a:lnTo>
                  <a:pt x="1064" y="762"/>
                </a:lnTo>
                <a:lnTo>
                  <a:pt x="1065" y="762"/>
                </a:lnTo>
                <a:lnTo>
                  <a:pt x="1066" y="762"/>
                </a:lnTo>
                <a:lnTo>
                  <a:pt x="1068" y="762"/>
                </a:lnTo>
                <a:lnTo>
                  <a:pt x="1069" y="762"/>
                </a:lnTo>
                <a:lnTo>
                  <a:pt x="1070" y="762"/>
                </a:lnTo>
                <a:lnTo>
                  <a:pt x="1071" y="762"/>
                </a:lnTo>
                <a:lnTo>
                  <a:pt x="1073" y="762"/>
                </a:lnTo>
                <a:lnTo>
                  <a:pt x="1074" y="762"/>
                </a:lnTo>
                <a:lnTo>
                  <a:pt x="1075" y="762"/>
                </a:lnTo>
                <a:lnTo>
                  <a:pt x="1076" y="762"/>
                </a:lnTo>
                <a:lnTo>
                  <a:pt x="1078" y="762"/>
                </a:lnTo>
                <a:lnTo>
                  <a:pt x="1079" y="762"/>
                </a:lnTo>
                <a:lnTo>
                  <a:pt x="1080" y="762"/>
                </a:lnTo>
                <a:lnTo>
                  <a:pt x="1081" y="762"/>
                </a:lnTo>
                <a:lnTo>
                  <a:pt x="1083" y="762"/>
                </a:lnTo>
                <a:lnTo>
                  <a:pt x="1084" y="762"/>
                </a:lnTo>
                <a:lnTo>
                  <a:pt x="1085" y="762"/>
                </a:lnTo>
                <a:lnTo>
                  <a:pt x="1086" y="762"/>
                </a:lnTo>
                <a:lnTo>
                  <a:pt x="1088" y="762"/>
                </a:lnTo>
                <a:lnTo>
                  <a:pt x="1089" y="762"/>
                </a:lnTo>
                <a:lnTo>
                  <a:pt x="1090" y="762"/>
                </a:lnTo>
                <a:lnTo>
                  <a:pt x="1091" y="762"/>
                </a:lnTo>
                <a:lnTo>
                  <a:pt x="1093" y="762"/>
                </a:lnTo>
                <a:lnTo>
                  <a:pt x="1094" y="762"/>
                </a:lnTo>
                <a:lnTo>
                  <a:pt x="1095" y="762"/>
                </a:lnTo>
                <a:lnTo>
                  <a:pt x="1096" y="762"/>
                </a:lnTo>
                <a:lnTo>
                  <a:pt x="1098" y="762"/>
                </a:lnTo>
                <a:lnTo>
                  <a:pt x="1099" y="762"/>
                </a:lnTo>
                <a:lnTo>
                  <a:pt x="1100" y="762"/>
                </a:lnTo>
                <a:lnTo>
                  <a:pt x="1101" y="762"/>
                </a:lnTo>
                <a:lnTo>
                  <a:pt x="1103" y="762"/>
                </a:lnTo>
                <a:lnTo>
                  <a:pt x="1104" y="762"/>
                </a:lnTo>
                <a:lnTo>
                  <a:pt x="1105" y="762"/>
                </a:lnTo>
                <a:lnTo>
                  <a:pt x="1106" y="762"/>
                </a:lnTo>
                <a:lnTo>
                  <a:pt x="1108" y="762"/>
                </a:lnTo>
                <a:lnTo>
                  <a:pt x="1109" y="762"/>
                </a:lnTo>
                <a:lnTo>
                  <a:pt x="1110" y="762"/>
                </a:lnTo>
                <a:lnTo>
                  <a:pt x="1111" y="762"/>
                </a:lnTo>
                <a:lnTo>
                  <a:pt x="1113" y="762"/>
                </a:lnTo>
                <a:lnTo>
                  <a:pt x="1114" y="762"/>
                </a:lnTo>
                <a:lnTo>
                  <a:pt x="1115" y="762"/>
                </a:lnTo>
                <a:lnTo>
                  <a:pt x="1116" y="762"/>
                </a:lnTo>
                <a:lnTo>
                  <a:pt x="1118" y="762"/>
                </a:lnTo>
                <a:lnTo>
                  <a:pt x="1119" y="762"/>
                </a:lnTo>
                <a:lnTo>
                  <a:pt x="1120" y="762"/>
                </a:lnTo>
                <a:lnTo>
                  <a:pt x="1121" y="762"/>
                </a:lnTo>
                <a:lnTo>
                  <a:pt x="1123" y="762"/>
                </a:lnTo>
                <a:lnTo>
                  <a:pt x="1124" y="762"/>
                </a:lnTo>
                <a:lnTo>
                  <a:pt x="1125" y="762"/>
                </a:lnTo>
                <a:lnTo>
                  <a:pt x="1126" y="762"/>
                </a:lnTo>
                <a:lnTo>
                  <a:pt x="1128" y="762"/>
                </a:lnTo>
                <a:lnTo>
                  <a:pt x="1129" y="762"/>
                </a:lnTo>
                <a:lnTo>
                  <a:pt x="1130" y="762"/>
                </a:lnTo>
                <a:lnTo>
                  <a:pt x="1131" y="762"/>
                </a:lnTo>
                <a:lnTo>
                  <a:pt x="1133" y="762"/>
                </a:lnTo>
                <a:lnTo>
                  <a:pt x="1134" y="762"/>
                </a:lnTo>
                <a:lnTo>
                  <a:pt x="1135" y="762"/>
                </a:lnTo>
                <a:lnTo>
                  <a:pt x="1136" y="762"/>
                </a:lnTo>
                <a:lnTo>
                  <a:pt x="1138" y="762"/>
                </a:lnTo>
                <a:lnTo>
                  <a:pt x="1139" y="762"/>
                </a:lnTo>
                <a:lnTo>
                  <a:pt x="1140" y="762"/>
                </a:lnTo>
                <a:lnTo>
                  <a:pt x="1142" y="762"/>
                </a:lnTo>
                <a:lnTo>
                  <a:pt x="1143" y="762"/>
                </a:lnTo>
                <a:lnTo>
                  <a:pt x="1144" y="762"/>
                </a:lnTo>
                <a:lnTo>
                  <a:pt x="1145" y="762"/>
                </a:lnTo>
                <a:lnTo>
                  <a:pt x="1147" y="762"/>
                </a:lnTo>
                <a:lnTo>
                  <a:pt x="1148" y="762"/>
                </a:lnTo>
                <a:lnTo>
                  <a:pt x="1149" y="762"/>
                </a:lnTo>
                <a:lnTo>
                  <a:pt x="1150" y="762"/>
                </a:lnTo>
                <a:lnTo>
                  <a:pt x="1152" y="762"/>
                </a:lnTo>
                <a:lnTo>
                  <a:pt x="1153" y="762"/>
                </a:lnTo>
                <a:lnTo>
                  <a:pt x="1154" y="762"/>
                </a:lnTo>
                <a:lnTo>
                  <a:pt x="1155" y="762"/>
                </a:lnTo>
                <a:lnTo>
                  <a:pt x="1157" y="762"/>
                </a:lnTo>
                <a:lnTo>
                  <a:pt x="1158" y="762"/>
                </a:lnTo>
                <a:lnTo>
                  <a:pt x="1159" y="762"/>
                </a:lnTo>
                <a:lnTo>
                  <a:pt x="1160" y="762"/>
                </a:lnTo>
                <a:lnTo>
                  <a:pt x="1162" y="762"/>
                </a:lnTo>
                <a:lnTo>
                  <a:pt x="1163" y="762"/>
                </a:lnTo>
                <a:lnTo>
                  <a:pt x="1164" y="762"/>
                </a:lnTo>
                <a:lnTo>
                  <a:pt x="1165" y="762"/>
                </a:lnTo>
                <a:lnTo>
                  <a:pt x="1167" y="762"/>
                </a:lnTo>
                <a:lnTo>
                  <a:pt x="1168" y="762"/>
                </a:lnTo>
                <a:lnTo>
                  <a:pt x="1169" y="762"/>
                </a:lnTo>
                <a:lnTo>
                  <a:pt x="1170" y="762"/>
                </a:lnTo>
                <a:lnTo>
                  <a:pt x="1172" y="762"/>
                </a:lnTo>
                <a:lnTo>
                  <a:pt x="1173" y="762"/>
                </a:lnTo>
                <a:lnTo>
                  <a:pt x="1174" y="762"/>
                </a:lnTo>
                <a:lnTo>
                  <a:pt x="1175" y="762"/>
                </a:lnTo>
                <a:lnTo>
                  <a:pt x="1177" y="762"/>
                </a:lnTo>
                <a:lnTo>
                  <a:pt x="1178" y="762"/>
                </a:lnTo>
                <a:lnTo>
                  <a:pt x="1179" y="762"/>
                </a:lnTo>
                <a:lnTo>
                  <a:pt x="1180" y="762"/>
                </a:lnTo>
                <a:lnTo>
                  <a:pt x="1182" y="762"/>
                </a:lnTo>
                <a:lnTo>
                  <a:pt x="1183" y="762"/>
                </a:lnTo>
                <a:lnTo>
                  <a:pt x="1184" y="762"/>
                </a:lnTo>
                <a:lnTo>
                  <a:pt x="1185" y="762"/>
                </a:lnTo>
                <a:lnTo>
                  <a:pt x="1187" y="762"/>
                </a:lnTo>
                <a:lnTo>
                  <a:pt x="1188" y="762"/>
                </a:lnTo>
                <a:lnTo>
                  <a:pt x="1189" y="762"/>
                </a:lnTo>
                <a:lnTo>
                  <a:pt x="1190" y="762"/>
                </a:lnTo>
                <a:lnTo>
                  <a:pt x="1192" y="762"/>
                </a:lnTo>
                <a:lnTo>
                  <a:pt x="1193" y="762"/>
                </a:lnTo>
                <a:lnTo>
                  <a:pt x="1194" y="762"/>
                </a:lnTo>
                <a:lnTo>
                  <a:pt x="1195" y="762"/>
                </a:lnTo>
                <a:lnTo>
                  <a:pt x="1197" y="762"/>
                </a:lnTo>
                <a:lnTo>
                  <a:pt x="1198" y="762"/>
                </a:lnTo>
                <a:lnTo>
                  <a:pt x="1199" y="762"/>
                </a:lnTo>
                <a:lnTo>
                  <a:pt x="1200" y="762"/>
                </a:lnTo>
                <a:lnTo>
                  <a:pt x="1202" y="762"/>
                </a:lnTo>
                <a:lnTo>
                  <a:pt x="1203" y="762"/>
                </a:lnTo>
                <a:lnTo>
                  <a:pt x="1204" y="762"/>
                </a:lnTo>
                <a:lnTo>
                  <a:pt x="1205" y="762"/>
                </a:lnTo>
                <a:lnTo>
                  <a:pt x="1207" y="762"/>
                </a:lnTo>
                <a:lnTo>
                  <a:pt x="1208" y="762"/>
                </a:lnTo>
                <a:lnTo>
                  <a:pt x="1209" y="762"/>
                </a:lnTo>
                <a:lnTo>
                  <a:pt x="1210" y="762"/>
                </a:lnTo>
                <a:lnTo>
                  <a:pt x="1212" y="762"/>
                </a:lnTo>
                <a:lnTo>
                  <a:pt x="1213" y="762"/>
                </a:lnTo>
                <a:lnTo>
                  <a:pt x="1214" y="762"/>
                </a:lnTo>
                <a:lnTo>
                  <a:pt x="1215" y="762"/>
                </a:lnTo>
                <a:lnTo>
                  <a:pt x="1217" y="762"/>
                </a:lnTo>
                <a:lnTo>
                  <a:pt x="1218" y="762"/>
                </a:lnTo>
                <a:lnTo>
                  <a:pt x="1219" y="762"/>
                </a:lnTo>
                <a:lnTo>
                  <a:pt x="1221" y="762"/>
                </a:lnTo>
                <a:lnTo>
                  <a:pt x="1222" y="762"/>
                </a:lnTo>
                <a:lnTo>
                  <a:pt x="1223" y="762"/>
                </a:lnTo>
                <a:lnTo>
                  <a:pt x="1224" y="762"/>
                </a:lnTo>
                <a:lnTo>
                  <a:pt x="1226" y="762"/>
                </a:lnTo>
                <a:lnTo>
                  <a:pt x="1227" y="762"/>
                </a:lnTo>
                <a:lnTo>
                  <a:pt x="1228" y="762"/>
                </a:lnTo>
                <a:lnTo>
                  <a:pt x="1229" y="762"/>
                </a:lnTo>
                <a:lnTo>
                  <a:pt x="1231" y="762"/>
                </a:lnTo>
                <a:lnTo>
                  <a:pt x="1232" y="762"/>
                </a:lnTo>
                <a:lnTo>
                  <a:pt x="1233" y="762"/>
                </a:lnTo>
                <a:lnTo>
                  <a:pt x="1234" y="762"/>
                </a:lnTo>
                <a:lnTo>
                  <a:pt x="1236" y="762"/>
                </a:lnTo>
                <a:lnTo>
                  <a:pt x="1237" y="762"/>
                </a:lnTo>
                <a:lnTo>
                  <a:pt x="1238" y="762"/>
                </a:lnTo>
                <a:lnTo>
                  <a:pt x="1239" y="762"/>
                </a:lnTo>
                <a:lnTo>
                  <a:pt x="1241" y="762"/>
                </a:lnTo>
                <a:lnTo>
                  <a:pt x="1242" y="762"/>
                </a:lnTo>
                <a:lnTo>
                  <a:pt x="1243" y="762"/>
                </a:lnTo>
                <a:lnTo>
                  <a:pt x="1244" y="762"/>
                </a:lnTo>
                <a:lnTo>
                  <a:pt x="1246" y="762"/>
                </a:lnTo>
                <a:lnTo>
                  <a:pt x="1247" y="762"/>
                </a:lnTo>
                <a:lnTo>
                  <a:pt x="1248" y="762"/>
                </a:lnTo>
                <a:lnTo>
                  <a:pt x="1249" y="762"/>
                </a:lnTo>
                <a:lnTo>
                  <a:pt x="1251" y="762"/>
                </a:lnTo>
                <a:lnTo>
                  <a:pt x="1252" y="762"/>
                </a:lnTo>
                <a:lnTo>
                  <a:pt x="1253" y="762"/>
                </a:lnTo>
                <a:lnTo>
                  <a:pt x="1254" y="762"/>
                </a:lnTo>
                <a:lnTo>
                  <a:pt x="1256" y="762"/>
                </a:lnTo>
                <a:lnTo>
                  <a:pt x="1257" y="762"/>
                </a:lnTo>
                <a:lnTo>
                  <a:pt x="1258" y="762"/>
                </a:lnTo>
                <a:lnTo>
                  <a:pt x="1259" y="762"/>
                </a:lnTo>
                <a:lnTo>
                  <a:pt x="1261" y="762"/>
                </a:lnTo>
                <a:lnTo>
                  <a:pt x="1262" y="762"/>
                </a:lnTo>
                <a:lnTo>
                  <a:pt x="1263" y="762"/>
                </a:lnTo>
                <a:lnTo>
                  <a:pt x="1264" y="762"/>
                </a:lnTo>
                <a:lnTo>
                  <a:pt x="1266" y="762"/>
                </a:lnTo>
                <a:lnTo>
                  <a:pt x="1267" y="762"/>
                </a:lnTo>
                <a:lnTo>
                  <a:pt x="1268" y="762"/>
                </a:lnTo>
                <a:lnTo>
                  <a:pt x="1269" y="762"/>
                </a:lnTo>
                <a:lnTo>
                  <a:pt x="1271" y="762"/>
                </a:lnTo>
                <a:lnTo>
                  <a:pt x="1272" y="761"/>
                </a:lnTo>
                <a:lnTo>
                  <a:pt x="1273" y="761"/>
                </a:lnTo>
                <a:lnTo>
                  <a:pt x="1274" y="760"/>
                </a:lnTo>
                <a:lnTo>
                  <a:pt x="1276" y="760"/>
                </a:lnTo>
                <a:lnTo>
                  <a:pt x="1277" y="759"/>
                </a:lnTo>
                <a:lnTo>
                  <a:pt x="1278" y="757"/>
                </a:lnTo>
                <a:lnTo>
                  <a:pt x="1279" y="756"/>
                </a:lnTo>
                <a:lnTo>
                  <a:pt x="1281" y="754"/>
                </a:lnTo>
                <a:lnTo>
                  <a:pt x="1282" y="752"/>
                </a:lnTo>
                <a:lnTo>
                  <a:pt x="1283" y="750"/>
                </a:lnTo>
                <a:lnTo>
                  <a:pt x="1284" y="747"/>
                </a:lnTo>
                <a:lnTo>
                  <a:pt x="1286" y="744"/>
                </a:lnTo>
                <a:lnTo>
                  <a:pt x="1287" y="741"/>
                </a:lnTo>
                <a:lnTo>
                  <a:pt x="1288" y="737"/>
                </a:lnTo>
                <a:lnTo>
                  <a:pt x="1289" y="734"/>
                </a:lnTo>
                <a:lnTo>
                  <a:pt x="1291" y="729"/>
                </a:lnTo>
                <a:lnTo>
                  <a:pt x="1292" y="725"/>
                </a:lnTo>
                <a:lnTo>
                  <a:pt x="1293" y="720"/>
                </a:lnTo>
                <a:lnTo>
                  <a:pt x="1294" y="716"/>
                </a:lnTo>
                <a:lnTo>
                  <a:pt x="1296" y="711"/>
                </a:lnTo>
                <a:lnTo>
                  <a:pt x="1297" y="706"/>
                </a:lnTo>
                <a:lnTo>
                  <a:pt x="1298" y="700"/>
                </a:lnTo>
                <a:lnTo>
                  <a:pt x="1300" y="695"/>
                </a:lnTo>
                <a:lnTo>
                  <a:pt x="1301" y="689"/>
                </a:lnTo>
                <a:lnTo>
                  <a:pt x="1302" y="683"/>
                </a:lnTo>
                <a:lnTo>
                  <a:pt x="1303" y="677"/>
                </a:lnTo>
                <a:lnTo>
                  <a:pt x="1305" y="671"/>
                </a:lnTo>
                <a:lnTo>
                  <a:pt x="1306" y="664"/>
                </a:lnTo>
                <a:lnTo>
                  <a:pt x="1307" y="658"/>
                </a:lnTo>
                <a:lnTo>
                  <a:pt x="1308" y="652"/>
                </a:lnTo>
                <a:lnTo>
                  <a:pt x="1310" y="645"/>
                </a:lnTo>
                <a:lnTo>
                  <a:pt x="1311" y="638"/>
                </a:lnTo>
                <a:lnTo>
                  <a:pt x="1312" y="631"/>
                </a:lnTo>
                <a:lnTo>
                  <a:pt x="1313" y="624"/>
                </a:lnTo>
                <a:lnTo>
                  <a:pt x="1315" y="617"/>
                </a:lnTo>
                <a:lnTo>
                  <a:pt x="1316" y="610"/>
                </a:lnTo>
                <a:lnTo>
                  <a:pt x="1317" y="603"/>
                </a:lnTo>
                <a:lnTo>
                  <a:pt x="1318" y="596"/>
                </a:lnTo>
                <a:lnTo>
                  <a:pt x="1320" y="589"/>
                </a:lnTo>
                <a:lnTo>
                  <a:pt x="1321" y="582"/>
                </a:lnTo>
                <a:lnTo>
                  <a:pt x="1322" y="575"/>
                </a:lnTo>
                <a:lnTo>
                  <a:pt x="1323" y="569"/>
                </a:lnTo>
                <a:lnTo>
                  <a:pt x="1325" y="562"/>
                </a:lnTo>
                <a:lnTo>
                  <a:pt x="1326" y="556"/>
                </a:lnTo>
                <a:lnTo>
                  <a:pt x="1327" y="550"/>
                </a:lnTo>
                <a:lnTo>
                  <a:pt x="1328" y="544"/>
                </a:lnTo>
                <a:lnTo>
                  <a:pt x="1330" y="538"/>
                </a:lnTo>
                <a:lnTo>
                  <a:pt x="1331" y="532"/>
                </a:lnTo>
                <a:lnTo>
                  <a:pt x="1332" y="526"/>
                </a:lnTo>
                <a:lnTo>
                  <a:pt x="1333" y="521"/>
                </a:lnTo>
                <a:lnTo>
                  <a:pt x="1335" y="516"/>
                </a:lnTo>
                <a:lnTo>
                  <a:pt x="1336" y="511"/>
                </a:lnTo>
                <a:lnTo>
                  <a:pt x="1337" y="506"/>
                </a:lnTo>
                <a:lnTo>
                  <a:pt x="1338" y="501"/>
                </a:lnTo>
                <a:lnTo>
                  <a:pt x="1340" y="496"/>
                </a:lnTo>
                <a:lnTo>
                  <a:pt x="1341" y="492"/>
                </a:lnTo>
                <a:lnTo>
                  <a:pt x="1342" y="487"/>
                </a:lnTo>
                <a:lnTo>
                  <a:pt x="1343" y="483"/>
                </a:lnTo>
                <a:lnTo>
                  <a:pt x="1345" y="479"/>
                </a:lnTo>
                <a:lnTo>
                  <a:pt x="1346" y="475"/>
                </a:lnTo>
                <a:lnTo>
                  <a:pt x="1347" y="471"/>
                </a:lnTo>
                <a:lnTo>
                  <a:pt x="1348" y="468"/>
                </a:lnTo>
                <a:lnTo>
                  <a:pt x="1350" y="464"/>
                </a:lnTo>
                <a:lnTo>
                  <a:pt x="1351" y="461"/>
                </a:lnTo>
                <a:lnTo>
                  <a:pt x="1352" y="458"/>
                </a:lnTo>
                <a:lnTo>
                  <a:pt x="1353" y="454"/>
                </a:lnTo>
                <a:lnTo>
                  <a:pt x="1355" y="451"/>
                </a:lnTo>
                <a:lnTo>
                  <a:pt x="1356" y="448"/>
                </a:lnTo>
                <a:lnTo>
                  <a:pt x="1357" y="446"/>
                </a:lnTo>
                <a:lnTo>
                  <a:pt x="1358" y="443"/>
                </a:lnTo>
                <a:lnTo>
                  <a:pt x="1360" y="441"/>
                </a:lnTo>
                <a:lnTo>
                  <a:pt x="1361" y="438"/>
                </a:lnTo>
                <a:lnTo>
                  <a:pt x="1362" y="436"/>
                </a:lnTo>
                <a:lnTo>
                  <a:pt x="1363" y="434"/>
                </a:lnTo>
                <a:lnTo>
                  <a:pt x="1365" y="432"/>
                </a:lnTo>
                <a:lnTo>
                  <a:pt x="1366" y="430"/>
                </a:lnTo>
                <a:lnTo>
                  <a:pt x="1367" y="428"/>
                </a:lnTo>
                <a:lnTo>
                  <a:pt x="1368" y="426"/>
                </a:lnTo>
                <a:lnTo>
                  <a:pt x="1370" y="424"/>
                </a:lnTo>
                <a:lnTo>
                  <a:pt x="1371" y="422"/>
                </a:lnTo>
                <a:lnTo>
                  <a:pt x="1372" y="421"/>
                </a:lnTo>
                <a:lnTo>
                  <a:pt x="1373" y="419"/>
                </a:lnTo>
                <a:lnTo>
                  <a:pt x="1375" y="418"/>
                </a:lnTo>
                <a:lnTo>
                  <a:pt x="1376" y="417"/>
                </a:lnTo>
                <a:lnTo>
                  <a:pt x="1377" y="415"/>
                </a:lnTo>
                <a:lnTo>
                  <a:pt x="1379" y="414"/>
                </a:lnTo>
                <a:lnTo>
                  <a:pt x="1380" y="413"/>
                </a:lnTo>
                <a:lnTo>
                  <a:pt x="1381" y="412"/>
                </a:lnTo>
                <a:lnTo>
                  <a:pt x="1382" y="411"/>
                </a:lnTo>
                <a:lnTo>
                  <a:pt x="1384" y="410"/>
                </a:lnTo>
                <a:lnTo>
                  <a:pt x="1385" y="409"/>
                </a:lnTo>
                <a:lnTo>
                  <a:pt x="1386" y="408"/>
                </a:lnTo>
                <a:lnTo>
                  <a:pt x="1387" y="407"/>
                </a:lnTo>
                <a:lnTo>
                  <a:pt x="1389" y="406"/>
                </a:lnTo>
                <a:lnTo>
                  <a:pt x="1390" y="405"/>
                </a:lnTo>
                <a:lnTo>
                  <a:pt x="1391" y="405"/>
                </a:lnTo>
                <a:lnTo>
                  <a:pt x="1392" y="404"/>
                </a:lnTo>
                <a:lnTo>
                  <a:pt x="1394" y="403"/>
                </a:lnTo>
                <a:lnTo>
                  <a:pt x="1395" y="403"/>
                </a:lnTo>
                <a:lnTo>
                  <a:pt x="1396" y="402"/>
                </a:lnTo>
                <a:lnTo>
                  <a:pt x="1397" y="401"/>
                </a:lnTo>
                <a:lnTo>
                  <a:pt x="1399" y="401"/>
                </a:lnTo>
                <a:lnTo>
                  <a:pt x="1400" y="400"/>
                </a:lnTo>
                <a:lnTo>
                  <a:pt x="1401" y="400"/>
                </a:lnTo>
                <a:lnTo>
                  <a:pt x="1402" y="399"/>
                </a:lnTo>
                <a:lnTo>
                  <a:pt x="1404" y="399"/>
                </a:lnTo>
                <a:lnTo>
                  <a:pt x="1405" y="399"/>
                </a:lnTo>
                <a:lnTo>
                  <a:pt x="1406" y="398"/>
                </a:lnTo>
                <a:lnTo>
                  <a:pt x="1407" y="398"/>
                </a:lnTo>
                <a:lnTo>
                  <a:pt x="1409" y="398"/>
                </a:lnTo>
                <a:lnTo>
                  <a:pt x="1410" y="397"/>
                </a:lnTo>
                <a:lnTo>
                  <a:pt x="1411" y="397"/>
                </a:lnTo>
                <a:lnTo>
                  <a:pt x="1412" y="397"/>
                </a:lnTo>
                <a:lnTo>
                  <a:pt x="1414" y="396"/>
                </a:lnTo>
                <a:lnTo>
                  <a:pt x="1415" y="396"/>
                </a:lnTo>
                <a:lnTo>
                  <a:pt x="1416" y="396"/>
                </a:lnTo>
                <a:lnTo>
                  <a:pt x="1417" y="396"/>
                </a:lnTo>
                <a:lnTo>
                  <a:pt x="1419" y="395"/>
                </a:lnTo>
                <a:lnTo>
                  <a:pt x="1420" y="395"/>
                </a:lnTo>
                <a:lnTo>
                  <a:pt x="1421" y="395"/>
                </a:lnTo>
                <a:lnTo>
                  <a:pt x="1422" y="395"/>
                </a:lnTo>
                <a:lnTo>
                  <a:pt x="1424" y="395"/>
                </a:lnTo>
                <a:lnTo>
                  <a:pt x="1425" y="395"/>
                </a:lnTo>
                <a:lnTo>
                  <a:pt x="1426" y="394"/>
                </a:lnTo>
                <a:lnTo>
                  <a:pt x="1427" y="394"/>
                </a:lnTo>
                <a:lnTo>
                  <a:pt x="1429" y="394"/>
                </a:lnTo>
                <a:lnTo>
                  <a:pt x="1430" y="394"/>
                </a:lnTo>
                <a:lnTo>
                  <a:pt x="1431" y="394"/>
                </a:lnTo>
                <a:lnTo>
                  <a:pt x="1432" y="394"/>
                </a:lnTo>
                <a:lnTo>
                  <a:pt x="1434" y="394"/>
                </a:lnTo>
                <a:lnTo>
                  <a:pt x="1435" y="394"/>
                </a:lnTo>
                <a:lnTo>
                  <a:pt x="1436" y="393"/>
                </a:lnTo>
                <a:lnTo>
                  <a:pt x="1437" y="393"/>
                </a:lnTo>
                <a:lnTo>
                  <a:pt x="1439" y="393"/>
                </a:lnTo>
                <a:lnTo>
                  <a:pt x="1440" y="393"/>
                </a:lnTo>
                <a:lnTo>
                  <a:pt x="1441" y="393"/>
                </a:lnTo>
                <a:lnTo>
                  <a:pt x="1442" y="393"/>
                </a:lnTo>
                <a:lnTo>
                  <a:pt x="1444" y="393"/>
                </a:lnTo>
                <a:lnTo>
                  <a:pt x="1445" y="393"/>
                </a:lnTo>
                <a:lnTo>
                  <a:pt x="1446" y="393"/>
                </a:lnTo>
                <a:lnTo>
                  <a:pt x="1447" y="393"/>
                </a:lnTo>
                <a:lnTo>
                  <a:pt x="1449" y="393"/>
                </a:lnTo>
                <a:lnTo>
                  <a:pt x="1450" y="393"/>
                </a:lnTo>
                <a:lnTo>
                  <a:pt x="1451" y="393"/>
                </a:lnTo>
                <a:lnTo>
                  <a:pt x="1452" y="393"/>
                </a:lnTo>
                <a:lnTo>
                  <a:pt x="1454" y="393"/>
                </a:lnTo>
                <a:lnTo>
                  <a:pt x="1455" y="393"/>
                </a:lnTo>
                <a:lnTo>
                  <a:pt x="1456" y="393"/>
                </a:lnTo>
                <a:lnTo>
                  <a:pt x="1458" y="393"/>
                </a:lnTo>
                <a:lnTo>
                  <a:pt x="1459" y="393"/>
                </a:lnTo>
                <a:lnTo>
                  <a:pt x="1460" y="392"/>
                </a:lnTo>
                <a:lnTo>
                  <a:pt x="1461" y="392"/>
                </a:lnTo>
                <a:lnTo>
                  <a:pt x="1463" y="392"/>
                </a:lnTo>
                <a:lnTo>
                  <a:pt x="1464" y="393"/>
                </a:lnTo>
                <a:lnTo>
                  <a:pt x="1465" y="393"/>
                </a:lnTo>
                <a:lnTo>
                  <a:pt x="1466" y="392"/>
                </a:lnTo>
                <a:lnTo>
                  <a:pt x="1468" y="392"/>
                </a:lnTo>
                <a:lnTo>
                  <a:pt x="1469" y="392"/>
                </a:lnTo>
                <a:lnTo>
                  <a:pt x="1470" y="392"/>
                </a:lnTo>
                <a:lnTo>
                  <a:pt x="1471" y="392"/>
                </a:lnTo>
                <a:lnTo>
                  <a:pt x="1473" y="392"/>
                </a:lnTo>
                <a:lnTo>
                  <a:pt x="1474" y="392"/>
                </a:lnTo>
                <a:lnTo>
                  <a:pt x="1475" y="392"/>
                </a:lnTo>
                <a:lnTo>
                  <a:pt x="1476" y="392"/>
                </a:lnTo>
                <a:lnTo>
                  <a:pt x="1478" y="392"/>
                </a:lnTo>
                <a:lnTo>
                  <a:pt x="1479" y="392"/>
                </a:lnTo>
                <a:lnTo>
                  <a:pt x="1480" y="392"/>
                </a:lnTo>
                <a:lnTo>
                  <a:pt x="1481" y="392"/>
                </a:lnTo>
                <a:lnTo>
                  <a:pt x="1483" y="392"/>
                </a:lnTo>
                <a:lnTo>
                  <a:pt x="1484" y="392"/>
                </a:lnTo>
                <a:lnTo>
                  <a:pt x="1485" y="392"/>
                </a:lnTo>
                <a:lnTo>
                  <a:pt x="1486" y="392"/>
                </a:lnTo>
                <a:lnTo>
                  <a:pt x="1488" y="392"/>
                </a:lnTo>
                <a:lnTo>
                  <a:pt x="1489" y="392"/>
                </a:lnTo>
                <a:lnTo>
                  <a:pt x="1490" y="392"/>
                </a:lnTo>
                <a:lnTo>
                  <a:pt x="1491" y="392"/>
                </a:lnTo>
                <a:lnTo>
                  <a:pt x="1493" y="392"/>
                </a:lnTo>
                <a:lnTo>
                  <a:pt x="1494" y="392"/>
                </a:lnTo>
                <a:lnTo>
                  <a:pt x="1495" y="392"/>
                </a:lnTo>
                <a:lnTo>
                  <a:pt x="1496" y="392"/>
                </a:lnTo>
                <a:lnTo>
                  <a:pt x="1498" y="392"/>
                </a:lnTo>
                <a:lnTo>
                  <a:pt x="1499" y="392"/>
                </a:lnTo>
                <a:lnTo>
                  <a:pt x="1500" y="392"/>
                </a:lnTo>
                <a:lnTo>
                  <a:pt x="1501" y="392"/>
                </a:lnTo>
                <a:lnTo>
                  <a:pt x="1503" y="392"/>
                </a:lnTo>
                <a:lnTo>
                  <a:pt x="1504" y="392"/>
                </a:lnTo>
                <a:lnTo>
                  <a:pt x="1505" y="392"/>
                </a:lnTo>
                <a:lnTo>
                  <a:pt x="1506" y="392"/>
                </a:lnTo>
                <a:lnTo>
                  <a:pt x="1508" y="392"/>
                </a:lnTo>
                <a:lnTo>
                  <a:pt x="1509" y="392"/>
                </a:lnTo>
                <a:lnTo>
                  <a:pt x="1510" y="392"/>
                </a:lnTo>
                <a:lnTo>
                  <a:pt x="1511" y="392"/>
                </a:lnTo>
                <a:lnTo>
                  <a:pt x="1513" y="392"/>
                </a:lnTo>
                <a:lnTo>
                  <a:pt x="1514" y="392"/>
                </a:lnTo>
                <a:lnTo>
                  <a:pt x="1515" y="392"/>
                </a:lnTo>
                <a:lnTo>
                  <a:pt x="1516" y="392"/>
                </a:lnTo>
                <a:lnTo>
                  <a:pt x="1518" y="392"/>
                </a:lnTo>
                <a:lnTo>
                  <a:pt x="1519" y="392"/>
                </a:lnTo>
                <a:lnTo>
                  <a:pt x="1520" y="392"/>
                </a:lnTo>
                <a:lnTo>
                  <a:pt x="1521" y="392"/>
                </a:lnTo>
                <a:lnTo>
                  <a:pt x="1523" y="392"/>
                </a:lnTo>
                <a:lnTo>
                  <a:pt x="1524" y="392"/>
                </a:lnTo>
                <a:lnTo>
                  <a:pt x="1525" y="392"/>
                </a:lnTo>
                <a:lnTo>
                  <a:pt x="1526" y="392"/>
                </a:lnTo>
                <a:lnTo>
                  <a:pt x="1528" y="392"/>
                </a:lnTo>
                <a:lnTo>
                  <a:pt x="1529" y="391"/>
                </a:lnTo>
                <a:lnTo>
                  <a:pt x="1530" y="391"/>
                </a:lnTo>
                <a:lnTo>
                  <a:pt x="1531" y="392"/>
                </a:lnTo>
                <a:lnTo>
                  <a:pt x="1533" y="392"/>
                </a:lnTo>
                <a:lnTo>
                  <a:pt x="1534" y="392"/>
                </a:lnTo>
                <a:lnTo>
                  <a:pt x="1535" y="391"/>
                </a:lnTo>
                <a:lnTo>
                  <a:pt x="1537" y="391"/>
                </a:lnTo>
                <a:lnTo>
                  <a:pt x="1538" y="391"/>
                </a:lnTo>
                <a:lnTo>
                  <a:pt x="1539" y="392"/>
                </a:lnTo>
                <a:lnTo>
                  <a:pt x="1540" y="392"/>
                </a:lnTo>
                <a:lnTo>
                  <a:pt x="1542" y="391"/>
                </a:lnTo>
                <a:lnTo>
                  <a:pt x="1543" y="391"/>
                </a:lnTo>
                <a:lnTo>
                  <a:pt x="1544" y="392"/>
                </a:lnTo>
                <a:lnTo>
                  <a:pt x="1545" y="392"/>
                </a:lnTo>
                <a:lnTo>
                  <a:pt x="1547" y="391"/>
                </a:lnTo>
                <a:lnTo>
                  <a:pt x="1548" y="391"/>
                </a:lnTo>
                <a:lnTo>
                  <a:pt x="1549" y="391"/>
                </a:lnTo>
                <a:lnTo>
                  <a:pt x="1550" y="391"/>
                </a:lnTo>
                <a:lnTo>
                  <a:pt x="1552" y="391"/>
                </a:lnTo>
                <a:lnTo>
                  <a:pt x="1553" y="391"/>
                </a:lnTo>
                <a:lnTo>
                  <a:pt x="1554" y="391"/>
                </a:lnTo>
                <a:lnTo>
                  <a:pt x="1555" y="391"/>
                </a:lnTo>
                <a:lnTo>
                  <a:pt x="1557" y="391"/>
                </a:lnTo>
                <a:lnTo>
                  <a:pt x="1558" y="391"/>
                </a:lnTo>
                <a:lnTo>
                  <a:pt x="1559" y="391"/>
                </a:lnTo>
                <a:lnTo>
                  <a:pt x="1560" y="391"/>
                </a:lnTo>
                <a:lnTo>
                  <a:pt x="1562" y="391"/>
                </a:lnTo>
                <a:lnTo>
                  <a:pt x="1563" y="391"/>
                </a:lnTo>
                <a:lnTo>
                  <a:pt x="1564" y="391"/>
                </a:lnTo>
                <a:lnTo>
                  <a:pt x="1565" y="391"/>
                </a:lnTo>
                <a:lnTo>
                  <a:pt x="1567" y="391"/>
                </a:lnTo>
                <a:lnTo>
                  <a:pt x="1568" y="391"/>
                </a:lnTo>
                <a:lnTo>
                  <a:pt x="1569" y="391"/>
                </a:lnTo>
                <a:lnTo>
                  <a:pt x="1570" y="391"/>
                </a:lnTo>
                <a:lnTo>
                  <a:pt x="1572" y="391"/>
                </a:lnTo>
                <a:lnTo>
                  <a:pt x="1573" y="391"/>
                </a:lnTo>
                <a:lnTo>
                  <a:pt x="1574" y="391"/>
                </a:lnTo>
                <a:lnTo>
                  <a:pt x="1575" y="391"/>
                </a:lnTo>
                <a:lnTo>
                  <a:pt x="1577" y="391"/>
                </a:lnTo>
                <a:lnTo>
                  <a:pt x="1578" y="391"/>
                </a:lnTo>
                <a:lnTo>
                  <a:pt x="1579" y="391"/>
                </a:lnTo>
                <a:lnTo>
                  <a:pt x="1580" y="391"/>
                </a:lnTo>
                <a:lnTo>
                  <a:pt x="1582" y="391"/>
                </a:lnTo>
                <a:lnTo>
                  <a:pt x="1583" y="391"/>
                </a:lnTo>
                <a:lnTo>
                  <a:pt x="1584" y="391"/>
                </a:lnTo>
                <a:lnTo>
                  <a:pt x="1585" y="391"/>
                </a:lnTo>
                <a:lnTo>
                  <a:pt x="1587" y="391"/>
                </a:lnTo>
                <a:lnTo>
                  <a:pt x="1588" y="391"/>
                </a:lnTo>
                <a:lnTo>
                  <a:pt x="1589" y="391"/>
                </a:lnTo>
                <a:lnTo>
                  <a:pt x="1590" y="391"/>
                </a:lnTo>
                <a:lnTo>
                  <a:pt x="1592" y="391"/>
                </a:lnTo>
                <a:lnTo>
                  <a:pt x="1593" y="391"/>
                </a:lnTo>
                <a:lnTo>
                  <a:pt x="1594" y="391"/>
                </a:lnTo>
                <a:lnTo>
                  <a:pt x="1595" y="391"/>
                </a:lnTo>
                <a:lnTo>
                  <a:pt x="1597" y="391"/>
                </a:lnTo>
                <a:lnTo>
                  <a:pt x="1598" y="391"/>
                </a:lnTo>
                <a:lnTo>
                  <a:pt x="1599" y="391"/>
                </a:lnTo>
                <a:lnTo>
                  <a:pt x="1600" y="391"/>
                </a:lnTo>
                <a:lnTo>
                  <a:pt x="1602" y="391"/>
                </a:lnTo>
                <a:lnTo>
                  <a:pt x="1603" y="391"/>
                </a:lnTo>
                <a:lnTo>
                  <a:pt x="1604" y="391"/>
                </a:lnTo>
                <a:lnTo>
                  <a:pt x="1605" y="391"/>
                </a:lnTo>
                <a:lnTo>
                  <a:pt x="1607" y="391"/>
                </a:lnTo>
                <a:lnTo>
                  <a:pt x="1608" y="391"/>
                </a:lnTo>
                <a:lnTo>
                  <a:pt x="1609" y="391"/>
                </a:lnTo>
                <a:lnTo>
                  <a:pt x="1610" y="391"/>
                </a:lnTo>
                <a:lnTo>
                  <a:pt x="1612" y="391"/>
                </a:lnTo>
                <a:lnTo>
                  <a:pt x="1613" y="391"/>
                </a:lnTo>
                <a:lnTo>
                  <a:pt x="1614" y="391"/>
                </a:lnTo>
                <a:lnTo>
                  <a:pt x="1616" y="391"/>
                </a:lnTo>
                <a:lnTo>
                  <a:pt x="1617" y="391"/>
                </a:lnTo>
                <a:lnTo>
                  <a:pt x="1618" y="391"/>
                </a:lnTo>
                <a:lnTo>
                  <a:pt x="1619" y="390"/>
                </a:lnTo>
                <a:lnTo>
                  <a:pt x="1621" y="391"/>
                </a:lnTo>
                <a:lnTo>
                  <a:pt x="1622" y="391"/>
                </a:lnTo>
                <a:lnTo>
                  <a:pt x="1623" y="390"/>
                </a:lnTo>
                <a:lnTo>
                  <a:pt x="1624" y="390"/>
                </a:lnTo>
                <a:lnTo>
                  <a:pt x="1626" y="390"/>
                </a:lnTo>
                <a:lnTo>
                  <a:pt x="1627" y="391"/>
                </a:lnTo>
                <a:lnTo>
                  <a:pt x="1628" y="391"/>
                </a:lnTo>
                <a:lnTo>
                  <a:pt x="1629" y="390"/>
                </a:lnTo>
                <a:lnTo>
                  <a:pt x="1631" y="390"/>
                </a:lnTo>
                <a:lnTo>
                  <a:pt x="1632" y="390"/>
                </a:lnTo>
                <a:lnTo>
                  <a:pt x="1633" y="391"/>
                </a:lnTo>
                <a:lnTo>
                  <a:pt x="1634" y="391"/>
                </a:lnTo>
                <a:lnTo>
                  <a:pt x="1636" y="390"/>
                </a:lnTo>
                <a:lnTo>
                  <a:pt x="1637" y="390"/>
                </a:lnTo>
                <a:lnTo>
                  <a:pt x="1638" y="390"/>
                </a:lnTo>
                <a:lnTo>
                  <a:pt x="1639" y="390"/>
                </a:lnTo>
                <a:lnTo>
                  <a:pt x="1641" y="390"/>
                </a:lnTo>
                <a:lnTo>
                  <a:pt x="1642" y="390"/>
                </a:lnTo>
                <a:lnTo>
                  <a:pt x="1643" y="390"/>
                </a:lnTo>
                <a:lnTo>
                  <a:pt x="1644" y="390"/>
                </a:lnTo>
                <a:lnTo>
                  <a:pt x="1646" y="390"/>
                </a:lnTo>
                <a:lnTo>
                  <a:pt x="1647" y="390"/>
                </a:lnTo>
                <a:lnTo>
                  <a:pt x="1648" y="390"/>
                </a:lnTo>
                <a:lnTo>
                  <a:pt x="1649" y="390"/>
                </a:lnTo>
                <a:lnTo>
                  <a:pt x="1651" y="390"/>
                </a:lnTo>
                <a:lnTo>
                  <a:pt x="1652" y="390"/>
                </a:lnTo>
                <a:lnTo>
                  <a:pt x="1653" y="390"/>
                </a:lnTo>
                <a:lnTo>
                  <a:pt x="1654" y="390"/>
                </a:lnTo>
                <a:lnTo>
                  <a:pt x="1656" y="390"/>
                </a:lnTo>
                <a:lnTo>
                  <a:pt x="1657" y="390"/>
                </a:lnTo>
                <a:lnTo>
                  <a:pt x="1658" y="390"/>
                </a:lnTo>
                <a:lnTo>
                  <a:pt x="1659" y="390"/>
                </a:lnTo>
                <a:lnTo>
                  <a:pt x="1661" y="390"/>
                </a:lnTo>
                <a:lnTo>
                  <a:pt x="1662" y="390"/>
                </a:lnTo>
                <a:lnTo>
                  <a:pt x="1663" y="390"/>
                </a:lnTo>
                <a:lnTo>
                  <a:pt x="1664" y="390"/>
                </a:lnTo>
                <a:lnTo>
                  <a:pt x="1666" y="390"/>
                </a:lnTo>
                <a:lnTo>
                  <a:pt x="1667" y="390"/>
                </a:lnTo>
                <a:lnTo>
                  <a:pt x="1668" y="390"/>
                </a:lnTo>
                <a:lnTo>
                  <a:pt x="1669" y="390"/>
                </a:lnTo>
                <a:lnTo>
                  <a:pt x="1671" y="390"/>
                </a:lnTo>
                <a:lnTo>
                  <a:pt x="1672" y="390"/>
                </a:lnTo>
                <a:lnTo>
                  <a:pt x="1673" y="390"/>
                </a:lnTo>
                <a:lnTo>
                  <a:pt x="1674" y="390"/>
                </a:lnTo>
                <a:lnTo>
                  <a:pt x="1676" y="390"/>
                </a:lnTo>
                <a:lnTo>
                  <a:pt x="1677" y="390"/>
                </a:lnTo>
                <a:lnTo>
                  <a:pt x="1678" y="390"/>
                </a:lnTo>
                <a:lnTo>
                  <a:pt x="1679" y="390"/>
                </a:lnTo>
                <a:lnTo>
                  <a:pt x="1681" y="390"/>
                </a:lnTo>
                <a:lnTo>
                  <a:pt x="1682" y="390"/>
                </a:lnTo>
                <a:lnTo>
                  <a:pt x="1683" y="390"/>
                </a:lnTo>
                <a:lnTo>
                  <a:pt x="1684" y="390"/>
                </a:lnTo>
                <a:lnTo>
                  <a:pt x="1686" y="390"/>
                </a:lnTo>
                <a:lnTo>
                  <a:pt x="1687" y="390"/>
                </a:lnTo>
                <a:lnTo>
                  <a:pt x="1688" y="390"/>
                </a:lnTo>
                <a:lnTo>
                  <a:pt x="1689" y="390"/>
                </a:lnTo>
                <a:lnTo>
                  <a:pt x="1691" y="390"/>
                </a:lnTo>
                <a:lnTo>
                  <a:pt x="1692" y="390"/>
                </a:lnTo>
                <a:lnTo>
                  <a:pt x="1693" y="390"/>
                </a:lnTo>
                <a:lnTo>
                  <a:pt x="1694" y="390"/>
                </a:lnTo>
                <a:lnTo>
                  <a:pt x="1696" y="390"/>
                </a:lnTo>
                <a:lnTo>
                  <a:pt x="1697" y="390"/>
                </a:lnTo>
                <a:lnTo>
                  <a:pt x="1698" y="390"/>
                </a:lnTo>
                <a:lnTo>
                  <a:pt x="1699" y="390"/>
                </a:lnTo>
                <a:lnTo>
                  <a:pt x="1701" y="390"/>
                </a:lnTo>
                <a:lnTo>
                  <a:pt x="1702" y="390"/>
                </a:lnTo>
                <a:lnTo>
                  <a:pt x="1703" y="390"/>
                </a:lnTo>
                <a:lnTo>
                  <a:pt x="1704" y="390"/>
                </a:lnTo>
                <a:lnTo>
                  <a:pt x="1706" y="390"/>
                </a:lnTo>
                <a:lnTo>
                  <a:pt x="1707" y="390"/>
                </a:lnTo>
                <a:lnTo>
                  <a:pt x="1708" y="390"/>
                </a:lnTo>
                <a:lnTo>
                  <a:pt x="1710" y="390"/>
                </a:lnTo>
                <a:lnTo>
                  <a:pt x="1711" y="390"/>
                </a:lnTo>
                <a:lnTo>
                  <a:pt x="1712" y="390"/>
                </a:lnTo>
                <a:lnTo>
                  <a:pt x="1713" y="390"/>
                </a:lnTo>
                <a:lnTo>
                  <a:pt x="1715" y="390"/>
                </a:lnTo>
                <a:lnTo>
                  <a:pt x="1716" y="390"/>
                </a:lnTo>
                <a:lnTo>
                  <a:pt x="1717" y="390"/>
                </a:lnTo>
                <a:lnTo>
                  <a:pt x="1718" y="390"/>
                </a:lnTo>
                <a:lnTo>
                  <a:pt x="1720" y="390"/>
                </a:lnTo>
                <a:lnTo>
                  <a:pt x="1721" y="390"/>
                </a:lnTo>
                <a:lnTo>
                  <a:pt x="1722" y="390"/>
                </a:lnTo>
                <a:lnTo>
                  <a:pt x="1723" y="390"/>
                </a:lnTo>
                <a:lnTo>
                  <a:pt x="1725" y="390"/>
                </a:lnTo>
                <a:lnTo>
                  <a:pt x="1726" y="390"/>
                </a:lnTo>
                <a:lnTo>
                  <a:pt x="1727" y="390"/>
                </a:lnTo>
                <a:lnTo>
                  <a:pt x="1728" y="390"/>
                </a:lnTo>
                <a:lnTo>
                  <a:pt x="1730" y="390"/>
                </a:lnTo>
                <a:lnTo>
                  <a:pt x="1731" y="390"/>
                </a:lnTo>
                <a:lnTo>
                  <a:pt x="1732" y="390"/>
                </a:lnTo>
                <a:lnTo>
                  <a:pt x="1733" y="390"/>
                </a:lnTo>
                <a:lnTo>
                  <a:pt x="1735" y="390"/>
                </a:lnTo>
                <a:lnTo>
                  <a:pt x="1736" y="390"/>
                </a:lnTo>
                <a:lnTo>
                  <a:pt x="1737" y="390"/>
                </a:lnTo>
                <a:lnTo>
                  <a:pt x="1738" y="390"/>
                </a:lnTo>
                <a:lnTo>
                  <a:pt x="1740" y="390"/>
                </a:lnTo>
                <a:lnTo>
                  <a:pt x="1741" y="390"/>
                </a:lnTo>
                <a:lnTo>
                  <a:pt x="1742" y="390"/>
                </a:lnTo>
                <a:lnTo>
                  <a:pt x="1743" y="390"/>
                </a:lnTo>
                <a:lnTo>
                  <a:pt x="1745" y="390"/>
                </a:lnTo>
                <a:lnTo>
                  <a:pt x="1746" y="390"/>
                </a:lnTo>
                <a:lnTo>
                  <a:pt x="1747" y="390"/>
                </a:lnTo>
                <a:lnTo>
                  <a:pt x="1748" y="390"/>
                </a:lnTo>
                <a:lnTo>
                  <a:pt x="1750" y="390"/>
                </a:lnTo>
                <a:lnTo>
                  <a:pt x="1751" y="390"/>
                </a:lnTo>
                <a:lnTo>
                  <a:pt x="1752" y="390"/>
                </a:lnTo>
                <a:lnTo>
                  <a:pt x="1753" y="390"/>
                </a:lnTo>
                <a:lnTo>
                  <a:pt x="1755" y="390"/>
                </a:lnTo>
                <a:lnTo>
                  <a:pt x="1756" y="390"/>
                </a:lnTo>
                <a:lnTo>
                  <a:pt x="1757" y="390"/>
                </a:lnTo>
                <a:lnTo>
                  <a:pt x="1758" y="390"/>
                </a:lnTo>
                <a:lnTo>
                  <a:pt x="1760" y="390"/>
                </a:lnTo>
                <a:lnTo>
                  <a:pt x="1761" y="390"/>
                </a:lnTo>
                <a:lnTo>
                  <a:pt x="1762" y="390"/>
                </a:lnTo>
                <a:lnTo>
                  <a:pt x="1763" y="390"/>
                </a:lnTo>
                <a:lnTo>
                  <a:pt x="1765" y="390"/>
                </a:lnTo>
                <a:lnTo>
                  <a:pt x="1766" y="390"/>
                </a:lnTo>
                <a:lnTo>
                  <a:pt x="1767" y="390"/>
                </a:lnTo>
                <a:lnTo>
                  <a:pt x="1768" y="390"/>
                </a:lnTo>
                <a:lnTo>
                  <a:pt x="1770" y="390"/>
                </a:lnTo>
                <a:lnTo>
                  <a:pt x="1771" y="390"/>
                </a:lnTo>
                <a:lnTo>
                  <a:pt x="1772" y="390"/>
                </a:lnTo>
                <a:lnTo>
                  <a:pt x="1773" y="390"/>
                </a:lnTo>
                <a:lnTo>
                  <a:pt x="1775" y="390"/>
                </a:lnTo>
                <a:lnTo>
                  <a:pt x="1776" y="390"/>
                </a:lnTo>
                <a:lnTo>
                  <a:pt x="1777" y="390"/>
                </a:lnTo>
                <a:lnTo>
                  <a:pt x="1778" y="390"/>
                </a:lnTo>
                <a:lnTo>
                  <a:pt x="1780" y="390"/>
                </a:lnTo>
                <a:lnTo>
                  <a:pt x="1781" y="389"/>
                </a:lnTo>
                <a:lnTo>
                  <a:pt x="1782" y="390"/>
                </a:lnTo>
                <a:lnTo>
                  <a:pt x="1783" y="390"/>
                </a:lnTo>
                <a:lnTo>
                  <a:pt x="1785" y="390"/>
                </a:lnTo>
                <a:lnTo>
                  <a:pt x="1786" y="390"/>
                </a:lnTo>
                <a:lnTo>
                  <a:pt x="1787" y="389"/>
                </a:lnTo>
                <a:lnTo>
                  <a:pt x="1788" y="390"/>
                </a:lnTo>
                <a:lnTo>
                  <a:pt x="1790" y="390"/>
                </a:lnTo>
                <a:lnTo>
                  <a:pt x="1791" y="390"/>
                </a:lnTo>
                <a:lnTo>
                  <a:pt x="1792" y="390"/>
                </a:lnTo>
                <a:lnTo>
                  <a:pt x="1793" y="389"/>
                </a:lnTo>
                <a:lnTo>
                  <a:pt x="1795" y="390"/>
                </a:lnTo>
                <a:lnTo>
                  <a:pt x="1796" y="390"/>
                </a:lnTo>
                <a:lnTo>
                  <a:pt x="1797" y="390"/>
                </a:lnTo>
                <a:lnTo>
                  <a:pt x="1798" y="390"/>
                </a:lnTo>
                <a:lnTo>
                  <a:pt x="1800" y="390"/>
                </a:lnTo>
                <a:lnTo>
                  <a:pt x="1801" y="389"/>
                </a:lnTo>
                <a:lnTo>
                  <a:pt x="1802" y="390"/>
                </a:lnTo>
                <a:lnTo>
                  <a:pt x="1803" y="390"/>
                </a:lnTo>
                <a:lnTo>
                  <a:pt x="1805" y="390"/>
                </a:lnTo>
                <a:lnTo>
                  <a:pt x="1806" y="389"/>
                </a:lnTo>
                <a:lnTo>
                  <a:pt x="1807" y="390"/>
                </a:lnTo>
                <a:lnTo>
                  <a:pt x="1808" y="390"/>
                </a:lnTo>
                <a:lnTo>
                  <a:pt x="1810" y="390"/>
                </a:lnTo>
                <a:lnTo>
                  <a:pt x="1811" y="390"/>
                </a:lnTo>
                <a:lnTo>
                  <a:pt x="1812" y="390"/>
                </a:lnTo>
                <a:lnTo>
                  <a:pt x="1813" y="390"/>
                </a:lnTo>
                <a:lnTo>
                  <a:pt x="1815" y="390"/>
                </a:lnTo>
                <a:lnTo>
                  <a:pt x="1816" y="390"/>
                </a:lnTo>
                <a:lnTo>
                  <a:pt x="1817" y="390"/>
                </a:lnTo>
                <a:lnTo>
                  <a:pt x="1818" y="389"/>
                </a:lnTo>
                <a:lnTo>
                  <a:pt x="1820" y="389"/>
                </a:lnTo>
                <a:lnTo>
                  <a:pt x="1821" y="390"/>
                </a:lnTo>
                <a:lnTo>
                  <a:pt x="1822" y="390"/>
                </a:lnTo>
                <a:lnTo>
                  <a:pt x="1824" y="390"/>
                </a:lnTo>
                <a:lnTo>
                  <a:pt x="1825" y="389"/>
                </a:lnTo>
                <a:lnTo>
                  <a:pt x="1826" y="390"/>
                </a:lnTo>
                <a:lnTo>
                  <a:pt x="1827" y="390"/>
                </a:lnTo>
                <a:lnTo>
                  <a:pt x="1829" y="390"/>
                </a:lnTo>
                <a:lnTo>
                  <a:pt x="1830" y="390"/>
                </a:lnTo>
                <a:lnTo>
                  <a:pt x="1831" y="389"/>
                </a:lnTo>
                <a:lnTo>
                  <a:pt x="1832" y="389"/>
                </a:lnTo>
                <a:lnTo>
                  <a:pt x="1834" y="390"/>
                </a:lnTo>
                <a:lnTo>
                  <a:pt x="1835" y="390"/>
                </a:lnTo>
                <a:lnTo>
                  <a:pt x="1836" y="390"/>
                </a:lnTo>
                <a:lnTo>
                  <a:pt x="1837" y="389"/>
                </a:lnTo>
                <a:lnTo>
                  <a:pt x="1839" y="390"/>
                </a:lnTo>
                <a:lnTo>
                  <a:pt x="1840" y="390"/>
                </a:lnTo>
                <a:lnTo>
                  <a:pt x="1841" y="390"/>
                </a:lnTo>
                <a:lnTo>
                  <a:pt x="1842" y="390"/>
                </a:lnTo>
                <a:lnTo>
                  <a:pt x="1844" y="389"/>
                </a:lnTo>
                <a:lnTo>
                  <a:pt x="1845" y="389"/>
                </a:lnTo>
                <a:lnTo>
                  <a:pt x="1846" y="390"/>
                </a:lnTo>
                <a:lnTo>
                  <a:pt x="1847" y="390"/>
                </a:lnTo>
                <a:lnTo>
                  <a:pt x="1849" y="390"/>
                </a:lnTo>
                <a:lnTo>
                  <a:pt x="1850" y="390"/>
                </a:lnTo>
                <a:lnTo>
                  <a:pt x="1851" y="389"/>
                </a:lnTo>
                <a:lnTo>
                  <a:pt x="1852" y="390"/>
                </a:lnTo>
                <a:lnTo>
                  <a:pt x="1854" y="390"/>
                </a:lnTo>
                <a:lnTo>
                  <a:pt x="1855" y="390"/>
                </a:lnTo>
                <a:lnTo>
                  <a:pt x="1856" y="389"/>
                </a:lnTo>
                <a:lnTo>
                  <a:pt x="1857" y="389"/>
                </a:lnTo>
                <a:lnTo>
                  <a:pt x="1859" y="389"/>
                </a:lnTo>
                <a:lnTo>
                  <a:pt x="1860" y="390"/>
                </a:lnTo>
                <a:lnTo>
                  <a:pt x="1861" y="390"/>
                </a:lnTo>
                <a:lnTo>
                  <a:pt x="1862" y="389"/>
                </a:lnTo>
                <a:lnTo>
                  <a:pt x="1864" y="389"/>
                </a:lnTo>
                <a:lnTo>
                  <a:pt x="1865" y="389"/>
                </a:lnTo>
                <a:lnTo>
                  <a:pt x="1866" y="389"/>
                </a:lnTo>
                <a:lnTo>
                  <a:pt x="1867" y="389"/>
                </a:lnTo>
                <a:lnTo>
                  <a:pt x="1869" y="389"/>
                </a:lnTo>
                <a:lnTo>
                  <a:pt x="1870" y="389"/>
                </a:lnTo>
                <a:lnTo>
                  <a:pt x="1871" y="389"/>
                </a:lnTo>
                <a:lnTo>
                  <a:pt x="1872" y="389"/>
                </a:lnTo>
                <a:lnTo>
                  <a:pt x="1874" y="389"/>
                </a:lnTo>
                <a:lnTo>
                  <a:pt x="1875" y="389"/>
                </a:lnTo>
                <a:lnTo>
                  <a:pt x="1876" y="389"/>
                </a:lnTo>
                <a:lnTo>
                  <a:pt x="1877" y="389"/>
                </a:lnTo>
                <a:lnTo>
                  <a:pt x="1879" y="389"/>
                </a:lnTo>
                <a:lnTo>
                  <a:pt x="1880" y="389"/>
                </a:lnTo>
                <a:lnTo>
                  <a:pt x="1881" y="389"/>
                </a:lnTo>
                <a:lnTo>
                  <a:pt x="1882" y="389"/>
                </a:lnTo>
                <a:lnTo>
                  <a:pt x="1884" y="389"/>
                </a:lnTo>
                <a:lnTo>
                  <a:pt x="1885" y="389"/>
                </a:lnTo>
                <a:lnTo>
                  <a:pt x="1886" y="390"/>
                </a:lnTo>
                <a:lnTo>
                  <a:pt x="1887" y="389"/>
                </a:lnTo>
                <a:lnTo>
                  <a:pt x="1889" y="389"/>
                </a:lnTo>
                <a:lnTo>
                  <a:pt x="1890" y="389"/>
                </a:lnTo>
                <a:lnTo>
                  <a:pt x="1891" y="389"/>
                </a:lnTo>
                <a:lnTo>
                  <a:pt x="1892" y="389"/>
                </a:lnTo>
                <a:lnTo>
                  <a:pt x="1894" y="389"/>
                </a:lnTo>
                <a:lnTo>
                  <a:pt x="1895" y="389"/>
                </a:lnTo>
                <a:lnTo>
                  <a:pt x="1896" y="389"/>
                </a:lnTo>
                <a:lnTo>
                  <a:pt x="1897" y="389"/>
                </a:lnTo>
                <a:lnTo>
                  <a:pt x="1899" y="389"/>
                </a:lnTo>
                <a:lnTo>
                  <a:pt x="1900" y="389"/>
                </a:lnTo>
                <a:lnTo>
                  <a:pt x="1901" y="389"/>
                </a:lnTo>
                <a:lnTo>
                  <a:pt x="1902" y="389"/>
                </a:lnTo>
                <a:lnTo>
                  <a:pt x="1904" y="389"/>
                </a:lnTo>
                <a:lnTo>
                  <a:pt x="1905" y="390"/>
                </a:lnTo>
                <a:lnTo>
                  <a:pt x="1906" y="389"/>
                </a:lnTo>
                <a:lnTo>
                  <a:pt x="1907" y="389"/>
                </a:lnTo>
                <a:lnTo>
                  <a:pt x="1909" y="389"/>
                </a:lnTo>
                <a:lnTo>
                  <a:pt x="1910" y="389"/>
                </a:lnTo>
                <a:lnTo>
                  <a:pt x="1911" y="390"/>
                </a:lnTo>
                <a:lnTo>
                  <a:pt x="1912" y="389"/>
                </a:lnTo>
                <a:lnTo>
                  <a:pt x="1914" y="389"/>
                </a:lnTo>
                <a:lnTo>
                  <a:pt x="1915" y="389"/>
                </a:lnTo>
                <a:lnTo>
                  <a:pt x="1916" y="389"/>
                </a:lnTo>
                <a:lnTo>
                  <a:pt x="1917" y="390"/>
                </a:lnTo>
                <a:lnTo>
                  <a:pt x="1919" y="389"/>
                </a:lnTo>
                <a:lnTo>
                  <a:pt x="1920" y="389"/>
                </a:lnTo>
                <a:lnTo>
                  <a:pt x="1921" y="389"/>
                </a:lnTo>
                <a:lnTo>
                  <a:pt x="1922" y="389"/>
                </a:lnTo>
                <a:lnTo>
                  <a:pt x="1924" y="389"/>
                </a:lnTo>
                <a:lnTo>
                  <a:pt x="1925" y="389"/>
                </a:lnTo>
                <a:lnTo>
                  <a:pt x="1926" y="389"/>
                </a:lnTo>
                <a:lnTo>
                  <a:pt x="1927" y="389"/>
                </a:lnTo>
                <a:lnTo>
                  <a:pt x="1929" y="389"/>
                </a:lnTo>
                <a:lnTo>
                  <a:pt x="1930" y="390"/>
                </a:lnTo>
                <a:lnTo>
                  <a:pt x="1931" y="389"/>
                </a:lnTo>
                <a:lnTo>
                  <a:pt x="1933" y="389"/>
                </a:lnTo>
                <a:lnTo>
                  <a:pt x="1934" y="389"/>
                </a:lnTo>
                <a:lnTo>
                  <a:pt x="1935" y="389"/>
                </a:lnTo>
                <a:lnTo>
                  <a:pt x="1936" y="389"/>
                </a:lnTo>
                <a:lnTo>
                  <a:pt x="1938" y="389"/>
                </a:lnTo>
                <a:lnTo>
                  <a:pt x="1939" y="389"/>
                </a:lnTo>
                <a:lnTo>
                  <a:pt x="1940" y="389"/>
                </a:lnTo>
                <a:lnTo>
                  <a:pt x="1941" y="389"/>
                </a:lnTo>
                <a:lnTo>
                  <a:pt x="1943" y="389"/>
                </a:lnTo>
                <a:lnTo>
                  <a:pt x="1944" y="389"/>
                </a:lnTo>
                <a:lnTo>
                  <a:pt x="1945" y="389"/>
                </a:lnTo>
                <a:lnTo>
                  <a:pt x="1946" y="389"/>
                </a:lnTo>
                <a:lnTo>
                  <a:pt x="1948" y="389"/>
                </a:lnTo>
                <a:lnTo>
                  <a:pt x="1949" y="389"/>
                </a:lnTo>
                <a:lnTo>
                  <a:pt x="1950" y="390"/>
                </a:lnTo>
                <a:lnTo>
                  <a:pt x="1951" y="389"/>
                </a:lnTo>
                <a:lnTo>
                  <a:pt x="1953" y="389"/>
                </a:lnTo>
                <a:lnTo>
                  <a:pt x="1954" y="389"/>
                </a:lnTo>
                <a:lnTo>
                  <a:pt x="1955" y="389"/>
                </a:lnTo>
                <a:lnTo>
                  <a:pt x="1956" y="389"/>
                </a:lnTo>
                <a:lnTo>
                  <a:pt x="1958" y="389"/>
                </a:lnTo>
                <a:lnTo>
                  <a:pt x="1959" y="389"/>
                </a:lnTo>
                <a:lnTo>
                  <a:pt x="1960" y="389"/>
                </a:lnTo>
                <a:lnTo>
                  <a:pt x="1961" y="389"/>
                </a:lnTo>
                <a:lnTo>
                  <a:pt x="1963" y="389"/>
                </a:lnTo>
                <a:lnTo>
                  <a:pt x="1964" y="389"/>
                </a:lnTo>
                <a:lnTo>
                  <a:pt x="1965" y="389"/>
                </a:lnTo>
                <a:lnTo>
                  <a:pt x="1966" y="389"/>
                </a:lnTo>
                <a:lnTo>
                  <a:pt x="1968" y="389"/>
                </a:lnTo>
                <a:lnTo>
                  <a:pt x="1969" y="389"/>
                </a:lnTo>
                <a:lnTo>
                  <a:pt x="1970" y="389"/>
                </a:lnTo>
                <a:lnTo>
                  <a:pt x="1971" y="389"/>
                </a:lnTo>
                <a:lnTo>
                  <a:pt x="1973" y="389"/>
                </a:lnTo>
                <a:lnTo>
                  <a:pt x="1974" y="389"/>
                </a:lnTo>
                <a:lnTo>
                  <a:pt x="1975" y="389"/>
                </a:lnTo>
                <a:lnTo>
                  <a:pt x="1976" y="389"/>
                </a:lnTo>
                <a:lnTo>
                  <a:pt x="1978" y="389"/>
                </a:lnTo>
                <a:lnTo>
                  <a:pt x="1979" y="389"/>
                </a:lnTo>
                <a:lnTo>
                  <a:pt x="1980" y="389"/>
                </a:lnTo>
                <a:lnTo>
                  <a:pt x="1981" y="389"/>
                </a:lnTo>
                <a:lnTo>
                  <a:pt x="1983" y="389"/>
                </a:lnTo>
                <a:lnTo>
                  <a:pt x="1984" y="389"/>
                </a:lnTo>
                <a:lnTo>
                  <a:pt x="1985" y="389"/>
                </a:lnTo>
                <a:lnTo>
                  <a:pt x="1986" y="389"/>
                </a:lnTo>
                <a:lnTo>
                  <a:pt x="1988" y="389"/>
                </a:lnTo>
                <a:lnTo>
                  <a:pt x="1989" y="389"/>
                </a:lnTo>
                <a:lnTo>
                  <a:pt x="1990" y="389"/>
                </a:lnTo>
                <a:lnTo>
                  <a:pt x="1991" y="389"/>
                </a:lnTo>
                <a:lnTo>
                  <a:pt x="1993" y="389"/>
                </a:lnTo>
                <a:lnTo>
                  <a:pt x="1994" y="389"/>
                </a:lnTo>
                <a:lnTo>
                  <a:pt x="1995" y="389"/>
                </a:lnTo>
                <a:lnTo>
                  <a:pt x="1996" y="389"/>
                </a:lnTo>
                <a:lnTo>
                  <a:pt x="1998" y="389"/>
                </a:lnTo>
                <a:lnTo>
                  <a:pt x="1999" y="389"/>
                </a:lnTo>
                <a:lnTo>
                  <a:pt x="2000" y="389"/>
                </a:lnTo>
                <a:lnTo>
                  <a:pt x="2001" y="389"/>
                </a:lnTo>
                <a:lnTo>
                  <a:pt x="2003" y="389"/>
                </a:lnTo>
                <a:lnTo>
                  <a:pt x="2004" y="389"/>
                </a:lnTo>
                <a:lnTo>
                  <a:pt x="2005" y="389"/>
                </a:lnTo>
                <a:lnTo>
                  <a:pt x="2006" y="389"/>
                </a:lnTo>
                <a:lnTo>
                  <a:pt x="2008" y="389"/>
                </a:lnTo>
                <a:lnTo>
                  <a:pt x="2009" y="389"/>
                </a:lnTo>
                <a:lnTo>
                  <a:pt x="2010" y="389"/>
                </a:lnTo>
                <a:lnTo>
                  <a:pt x="2011" y="389"/>
                </a:lnTo>
                <a:lnTo>
                  <a:pt x="2013" y="389"/>
                </a:lnTo>
                <a:lnTo>
                  <a:pt x="2014" y="389"/>
                </a:lnTo>
                <a:lnTo>
                  <a:pt x="2015" y="389"/>
                </a:lnTo>
                <a:lnTo>
                  <a:pt x="2016" y="389"/>
                </a:lnTo>
                <a:lnTo>
                  <a:pt x="2018" y="389"/>
                </a:lnTo>
                <a:lnTo>
                  <a:pt x="2019" y="389"/>
                </a:lnTo>
                <a:lnTo>
                  <a:pt x="2020" y="389"/>
                </a:lnTo>
                <a:lnTo>
                  <a:pt x="2021" y="389"/>
                </a:lnTo>
                <a:lnTo>
                  <a:pt x="2023" y="389"/>
                </a:lnTo>
                <a:lnTo>
                  <a:pt x="2024" y="389"/>
                </a:lnTo>
                <a:lnTo>
                  <a:pt x="2025" y="389"/>
                </a:lnTo>
                <a:lnTo>
                  <a:pt x="2026" y="389"/>
                </a:lnTo>
                <a:lnTo>
                  <a:pt x="2028" y="389"/>
                </a:lnTo>
                <a:lnTo>
                  <a:pt x="2029" y="389"/>
                </a:lnTo>
                <a:lnTo>
                  <a:pt x="2030" y="389"/>
                </a:lnTo>
                <a:lnTo>
                  <a:pt x="2031" y="389"/>
                </a:lnTo>
                <a:lnTo>
                  <a:pt x="2033" y="389"/>
                </a:lnTo>
                <a:lnTo>
                  <a:pt x="2034" y="389"/>
                </a:lnTo>
                <a:lnTo>
                  <a:pt x="2035" y="389"/>
                </a:lnTo>
                <a:lnTo>
                  <a:pt x="2036" y="389"/>
                </a:lnTo>
                <a:lnTo>
                  <a:pt x="2038" y="389"/>
                </a:lnTo>
                <a:lnTo>
                  <a:pt x="2039" y="389"/>
                </a:lnTo>
                <a:lnTo>
                  <a:pt x="2040" y="389"/>
                </a:lnTo>
                <a:lnTo>
                  <a:pt x="2041" y="389"/>
                </a:lnTo>
                <a:lnTo>
                  <a:pt x="2043" y="389"/>
                </a:lnTo>
                <a:lnTo>
                  <a:pt x="2044" y="389"/>
                </a:lnTo>
                <a:lnTo>
                  <a:pt x="2045" y="389"/>
                </a:lnTo>
                <a:lnTo>
                  <a:pt x="2047" y="389"/>
                </a:lnTo>
                <a:lnTo>
                  <a:pt x="2048" y="389"/>
                </a:lnTo>
                <a:lnTo>
                  <a:pt x="2049" y="389"/>
                </a:lnTo>
                <a:lnTo>
                  <a:pt x="2050" y="389"/>
                </a:lnTo>
                <a:lnTo>
                  <a:pt x="2052" y="389"/>
                </a:lnTo>
                <a:lnTo>
                  <a:pt x="2053" y="389"/>
                </a:lnTo>
                <a:lnTo>
                  <a:pt x="2054" y="389"/>
                </a:lnTo>
                <a:lnTo>
                  <a:pt x="2055" y="389"/>
                </a:lnTo>
                <a:lnTo>
                  <a:pt x="2057" y="389"/>
                </a:lnTo>
                <a:lnTo>
                  <a:pt x="2058" y="389"/>
                </a:lnTo>
                <a:lnTo>
                  <a:pt x="2059" y="389"/>
                </a:lnTo>
                <a:lnTo>
                  <a:pt x="2060" y="389"/>
                </a:lnTo>
                <a:lnTo>
                  <a:pt x="2062" y="389"/>
                </a:lnTo>
                <a:lnTo>
                  <a:pt x="2063" y="389"/>
                </a:lnTo>
                <a:lnTo>
                  <a:pt x="2064" y="389"/>
                </a:lnTo>
                <a:lnTo>
                  <a:pt x="2065" y="389"/>
                </a:lnTo>
                <a:lnTo>
                  <a:pt x="2067" y="389"/>
                </a:lnTo>
                <a:lnTo>
                  <a:pt x="2068" y="389"/>
                </a:lnTo>
                <a:lnTo>
                  <a:pt x="2069" y="389"/>
                </a:lnTo>
                <a:lnTo>
                  <a:pt x="2070" y="389"/>
                </a:lnTo>
                <a:lnTo>
                  <a:pt x="2072" y="389"/>
                </a:lnTo>
                <a:lnTo>
                  <a:pt x="2073" y="389"/>
                </a:lnTo>
                <a:lnTo>
                  <a:pt x="2074" y="389"/>
                </a:lnTo>
                <a:lnTo>
                  <a:pt x="2075" y="389"/>
                </a:lnTo>
                <a:lnTo>
                  <a:pt x="2077" y="389"/>
                </a:lnTo>
                <a:lnTo>
                  <a:pt x="2078" y="389"/>
                </a:lnTo>
                <a:lnTo>
                  <a:pt x="2079" y="389"/>
                </a:lnTo>
                <a:lnTo>
                  <a:pt x="2080" y="389"/>
                </a:lnTo>
                <a:lnTo>
                  <a:pt x="2082" y="389"/>
                </a:lnTo>
                <a:lnTo>
                  <a:pt x="2083" y="389"/>
                </a:lnTo>
                <a:lnTo>
                  <a:pt x="2084" y="389"/>
                </a:lnTo>
                <a:lnTo>
                  <a:pt x="2085" y="389"/>
                </a:lnTo>
                <a:lnTo>
                  <a:pt x="2087" y="389"/>
                </a:lnTo>
                <a:lnTo>
                  <a:pt x="2088" y="389"/>
                </a:lnTo>
                <a:lnTo>
                  <a:pt x="2089" y="389"/>
                </a:lnTo>
                <a:lnTo>
                  <a:pt x="2090" y="389"/>
                </a:lnTo>
                <a:lnTo>
                  <a:pt x="2092" y="389"/>
                </a:lnTo>
                <a:lnTo>
                  <a:pt x="2093" y="389"/>
                </a:lnTo>
                <a:lnTo>
                  <a:pt x="2094" y="389"/>
                </a:lnTo>
                <a:lnTo>
                  <a:pt x="2095" y="388"/>
                </a:lnTo>
                <a:lnTo>
                  <a:pt x="2097" y="388"/>
                </a:lnTo>
                <a:lnTo>
                  <a:pt x="2098" y="387"/>
                </a:lnTo>
                <a:lnTo>
                  <a:pt x="2099" y="386"/>
                </a:lnTo>
                <a:lnTo>
                  <a:pt x="2100" y="385"/>
                </a:lnTo>
                <a:lnTo>
                  <a:pt x="2102" y="383"/>
                </a:lnTo>
                <a:lnTo>
                  <a:pt x="2103" y="381"/>
                </a:lnTo>
                <a:lnTo>
                  <a:pt x="2104" y="379"/>
                </a:lnTo>
                <a:lnTo>
                  <a:pt x="2105" y="377"/>
                </a:lnTo>
                <a:lnTo>
                  <a:pt x="2107" y="374"/>
                </a:lnTo>
                <a:lnTo>
                  <a:pt x="2108" y="371"/>
                </a:lnTo>
                <a:lnTo>
                  <a:pt x="2109" y="368"/>
                </a:lnTo>
                <a:lnTo>
                  <a:pt x="2110" y="365"/>
                </a:lnTo>
                <a:lnTo>
                  <a:pt x="2112" y="361"/>
                </a:lnTo>
                <a:lnTo>
                  <a:pt x="2113" y="357"/>
                </a:lnTo>
                <a:lnTo>
                  <a:pt x="2114" y="353"/>
                </a:lnTo>
                <a:lnTo>
                  <a:pt x="2115" y="349"/>
                </a:lnTo>
                <a:lnTo>
                  <a:pt x="2117" y="344"/>
                </a:lnTo>
                <a:lnTo>
                  <a:pt x="2118" y="339"/>
                </a:lnTo>
                <a:lnTo>
                  <a:pt x="2119" y="334"/>
                </a:lnTo>
                <a:lnTo>
                  <a:pt x="2120" y="330"/>
                </a:lnTo>
                <a:lnTo>
                  <a:pt x="2122" y="324"/>
                </a:lnTo>
                <a:lnTo>
                  <a:pt x="2123" y="318"/>
                </a:lnTo>
                <a:lnTo>
                  <a:pt x="2124" y="313"/>
                </a:lnTo>
                <a:lnTo>
                  <a:pt x="2125" y="308"/>
                </a:lnTo>
                <a:lnTo>
                  <a:pt x="2127" y="302"/>
                </a:lnTo>
                <a:lnTo>
                  <a:pt x="2128" y="295"/>
                </a:lnTo>
                <a:lnTo>
                  <a:pt x="2129" y="288"/>
                </a:lnTo>
                <a:lnTo>
                  <a:pt x="2130" y="283"/>
                </a:lnTo>
                <a:lnTo>
                  <a:pt x="2132" y="277"/>
                </a:lnTo>
                <a:lnTo>
                  <a:pt x="2133" y="270"/>
                </a:lnTo>
                <a:lnTo>
                  <a:pt x="2134" y="263"/>
                </a:lnTo>
                <a:lnTo>
                  <a:pt x="2135" y="256"/>
                </a:lnTo>
                <a:lnTo>
                  <a:pt x="2137" y="250"/>
                </a:lnTo>
                <a:lnTo>
                  <a:pt x="2138" y="243"/>
                </a:lnTo>
                <a:lnTo>
                  <a:pt x="2139" y="236"/>
                </a:lnTo>
                <a:lnTo>
                  <a:pt x="2140" y="229"/>
                </a:lnTo>
                <a:lnTo>
                  <a:pt x="2142" y="222"/>
                </a:lnTo>
                <a:lnTo>
                  <a:pt x="2143" y="215"/>
                </a:lnTo>
                <a:lnTo>
                  <a:pt x="2144" y="209"/>
                </a:lnTo>
                <a:lnTo>
                  <a:pt x="2145" y="201"/>
                </a:lnTo>
                <a:lnTo>
                  <a:pt x="2147" y="194"/>
                </a:lnTo>
                <a:lnTo>
                  <a:pt x="2148" y="186"/>
                </a:lnTo>
                <a:lnTo>
                  <a:pt x="2149" y="180"/>
                </a:lnTo>
                <a:lnTo>
                  <a:pt x="2150" y="174"/>
                </a:lnTo>
                <a:lnTo>
                  <a:pt x="2152" y="167"/>
                </a:lnTo>
                <a:lnTo>
                  <a:pt x="2153" y="160"/>
                </a:lnTo>
                <a:lnTo>
                  <a:pt x="2154" y="153"/>
                </a:lnTo>
                <a:lnTo>
                  <a:pt x="2155" y="148"/>
                </a:lnTo>
                <a:lnTo>
                  <a:pt x="2157" y="142"/>
                </a:lnTo>
                <a:lnTo>
                  <a:pt x="2158" y="136"/>
                </a:lnTo>
                <a:lnTo>
                  <a:pt x="2159" y="130"/>
                </a:lnTo>
                <a:lnTo>
                  <a:pt x="2161" y="124"/>
                </a:lnTo>
                <a:lnTo>
                  <a:pt x="2162" y="120"/>
                </a:lnTo>
                <a:lnTo>
                  <a:pt x="2163" y="115"/>
                </a:lnTo>
                <a:lnTo>
                  <a:pt x="2164" y="110"/>
                </a:lnTo>
                <a:lnTo>
                  <a:pt x="2166" y="105"/>
                </a:lnTo>
                <a:lnTo>
                  <a:pt x="2167" y="100"/>
                </a:lnTo>
                <a:lnTo>
                  <a:pt x="2168" y="96"/>
                </a:lnTo>
                <a:lnTo>
                  <a:pt x="2169" y="92"/>
                </a:lnTo>
                <a:lnTo>
                  <a:pt x="2171" y="88"/>
                </a:lnTo>
                <a:lnTo>
                  <a:pt x="2172" y="83"/>
                </a:lnTo>
                <a:lnTo>
                  <a:pt x="2173" y="79"/>
                </a:lnTo>
                <a:lnTo>
                  <a:pt x="2174" y="76"/>
                </a:lnTo>
                <a:lnTo>
                  <a:pt x="2176" y="73"/>
                </a:lnTo>
                <a:lnTo>
                  <a:pt x="2177" y="69"/>
                </a:lnTo>
                <a:lnTo>
                  <a:pt x="2178" y="66"/>
                </a:lnTo>
                <a:lnTo>
                  <a:pt x="2179" y="62"/>
                </a:lnTo>
                <a:lnTo>
                  <a:pt x="2181" y="59"/>
                </a:lnTo>
                <a:lnTo>
                  <a:pt x="2182" y="57"/>
                </a:lnTo>
                <a:lnTo>
                  <a:pt x="2183" y="54"/>
                </a:lnTo>
                <a:lnTo>
                  <a:pt x="2184" y="51"/>
                </a:lnTo>
                <a:lnTo>
                  <a:pt x="2186" y="48"/>
                </a:lnTo>
                <a:lnTo>
                  <a:pt x="2187" y="46"/>
                </a:lnTo>
                <a:lnTo>
                  <a:pt x="2188" y="44"/>
                </a:lnTo>
                <a:lnTo>
                  <a:pt x="2189" y="42"/>
                </a:lnTo>
                <a:lnTo>
                  <a:pt x="2191" y="40"/>
                </a:lnTo>
                <a:lnTo>
                  <a:pt x="2192" y="38"/>
                </a:lnTo>
                <a:lnTo>
                  <a:pt x="2193" y="36"/>
                </a:lnTo>
                <a:lnTo>
                  <a:pt x="2194" y="35"/>
                </a:lnTo>
                <a:lnTo>
                  <a:pt x="2196" y="33"/>
                </a:lnTo>
                <a:lnTo>
                  <a:pt x="2197" y="31"/>
                </a:lnTo>
                <a:lnTo>
                  <a:pt x="2198" y="29"/>
                </a:lnTo>
                <a:lnTo>
                  <a:pt x="2199" y="28"/>
                </a:lnTo>
                <a:lnTo>
                  <a:pt x="2201" y="27"/>
                </a:lnTo>
                <a:lnTo>
                  <a:pt x="2202" y="26"/>
                </a:lnTo>
                <a:lnTo>
                  <a:pt x="2203" y="24"/>
                </a:lnTo>
                <a:lnTo>
                  <a:pt x="2204" y="23"/>
                </a:lnTo>
                <a:lnTo>
                  <a:pt x="2206" y="22"/>
                </a:lnTo>
                <a:lnTo>
                  <a:pt x="2207" y="21"/>
                </a:lnTo>
                <a:lnTo>
                  <a:pt x="2208" y="20"/>
                </a:lnTo>
                <a:lnTo>
                  <a:pt x="2209" y="19"/>
                </a:lnTo>
                <a:lnTo>
                  <a:pt x="2211" y="18"/>
                </a:lnTo>
                <a:lnTo>
                  <a:pt x="2212" y="17"/>
                </a:lnTo>
                <a:lnTo>
                  <a:pt x="2213" y="16"/>
                </a:lnTo>
                <a:lnTo>
                  <a:pt x="2214" y="16"/>
                </a:lnTo>
                <a:lnTo>
                  <a:pt x="2216" y="15"/>
                </a:lnTo>
                <a:lnTo>
                  <a:pt x="2217" y="14"/>
                </a:lnTo>
                <a:lnTo>
                  <a:pt x="2218" y="13"/>
                </a:lnTo>
                <a:lnTo>
                  <a:pt x="2219" y="13"/>
                </a:lnTo>
                <a:lnTo>
                  <a:pt x="2221" y="13"/>
                </a:lnTo>
                <a:lnTo>
                  <a:pt x="2222" y="12"/>
                </a:lnTo>
                <a:lnTo>
                  <a:pt x="2223" y="11"/>
                </a:lnTo>
                <a:lnTo>
                  <a:pt x="2224" y="11"/>
                </a:lnTo>
                <a:lnTo>
                  <a:pt x="2226" y="10"/>
                </a:lnTo>
                <a:lnTo>
                  <a:pt x="2227" y="10"/>
                </a:lnTo>
                <a:lnTo>
                  <a:pt x="2228" y="10"/>
                </a:lnTo>
                <a:lnTo>
                  <a:pt x="2229" y="9"/>
                </a:lnTo>
                <a:lnTo>
                  <a:pt x="2231" y="9"/>
                </a:lnTo>
                <a:lnTo>
                  <a:pt x="2232" y="8"/>
                </a:lnTo>
                <a:lnTo>
                  <a:pt x="2233" y="8"/>
                </a:lnTo>
                <a:lnTo>
                  <a:pt x="2234" y="8"/>
                </a:lnTo>
                <a:lnTo>
                  <a:pt x="2236" y="8"/>
                </a:lnTo>
                <a:lnTo>
                  <a:pt x="2237" y="7"/>
                </a:lnTo>
                <a:lnTo>
                  <a:pt x="2238" y="7"/>
                </a:lnTo>
                <a:lnTo>
                  <a:pt x="2239" y="7"/>
                </a:lnTo>
                <a:lnTo>
                  <a:pt x="2241" y="7"/>
                </a:lnTo>
                <a:lnTo>
                  <a:pt x="2242" y="7"/>
                </a:lnTo>
                <a:lnTo>
                  <a:pt x="2243" y="6"/>
                </a:lnTo>
                <a:lnTo>
                  <a:pt x="2244" y="6"/>
                </a:lnTo>
                <a:lnTo>
                  <a:pt x="2246" y="6"/>
                </a:lnTo>
                <a:lnTo>
                  <a:pt x="2247" y="6"/>
                </a:lnTo>
                <a:lnTo>
                  <a:pt x="2248" y="6"/>
                </a:lnTo>
                <a:lnTo>
                  <a:pt x="2249" y="5"/>
                </a:lnTo>
                <a:lnTo>
                  <a:pt x="2251" y="5"/>
                </a:lnTo>
                <a:lnTo>
                  <a:pt x="2252" y="5"/>
                </a:lnTo>
                <a:lnTo>
                  <a:pt x="2253" y="5"/>
                </a:lnTo>
                <a:lnTo>
                  <a:pt x="2254" y="5"/>
                </a:lnTo>
                <a:lnTo>
                  <a:pt x="2256" y="5"/>
                </a:lnTo>
                <a:lnTo>
                  <a:pt x="2257" y="5"/>
                </a:lnTo>
                <a:lnTo>
                  <a:pt x="2258" y="5"/>
                </a:lnTo>
                <a:lnTo>
                  <a:pt x="2259" y="5"/>
                </a:lnTo>
                <a:lnTo>
                  <a:pt x="2261" y="5"/>
                </a:lnTo>
                <a:lnTo>
                  <a:pt x="2262" y="5"/>
                </a:lnTo>
                <a:lnTo>
                  <a:pt x="2263" y="4"/>
                </a:lnTo>
                <a:lnTo>
                  <a:pt x="2264" y="4"/>
                </a:lnTo>
                <a:lnTo>
                  <a:pt x="2266" y="5"/>
                </a:lnTo>
                <a:lnTo>
                  <a:pt x="2267" y="4"/>
                </a:lnTo>
                <a:lnTo>
                  <a:pt x="2268" y="4"/>
                </a:lnTo>
                <a:lnTo>
                  <a:pt x="2270" y="4"/>
                </a:lnTo>
                <a:lnTo>
                  <a:pt x="2271" y="4"/>
                </a:lnTo>
                <a:lnTo>
                  <a:pt x="2272" y="4"/>
                </a:lnTo>
                <a:lnTo>
                  <a:pt x="2273" y="4"/>
                </a:lnTo>
                <a:lnTo>
                  <a:pt x="2275" y="4"/>
                </a:lnTo>
                <a:lnTo>
                  <a:pt x="2276" y="4"/>
                </a:lnTo>
                <a:lnTo>
                  <a:pt x="2277" y="4"/>
                </a:lnTo>
                <a:lnTo>
                  <a:pt x="2278" y="4"/>
                </a:lnTo>
                <a:lnTo>
                  <a:pt x="2280" y="4"/>
                </a:lnTo>
                <a:lnTo>
                  <a:pt x="2281" y="4"/>
                </a:lnTo>
                <a:lnTo>
                  <a:pt x="2282" y="4"/>
                </a:lnTo>
                <a:lnTo>
                  <a:pt x="2283" y="4"/>
                </a:lnTo>
                <a:lnTo>
                  <a:pt x="2285" y="4"/>
                </a:lnTo>
                <a:lnTo>
                  <a:pt x="2286" y="4"/>
                </a:lnTo>
                <a:lnTo>
                  <a:pt x="2287" y="4"/>
                </a:lnTo>
                <a:lnTo>
                  <a:pt x="2288" y="4"/>
                </a:lnTo>
                <a:lnTo>
                  <a:pt x="2290" y="4"/>
                </a:lnTo>
                <a:lnTo>
                  <a:pt x="2291" y="4"/>
                </a:lnTo>
                <a:lnTo>
                  <a:pt x="2292" y="4"/>
                </a:lnTo>
                <a:lnTo>
                  <a:pt x="2293" y="4"/>
                </a:lnTo>
                <a:lnTo>
                  <a:pt x="2295" y="3"/>
                </a:lnTo>
                <a:lnTo>
                  <a:pt x="2296" y="3"/>
                </a:lnTo>
                <a:lnTo>
                  <a:pt x="2297" y="4"/>
                </a:lnTo>
                <a:lnTo>
                  <a:pt x="2298" y="4"/>
                </a:lnTo>
                <a:lnTo>
                  <a:pt x="2300" y="4"/>
                </a:lnTo>
                <a:lnTo>
                  <a:pt x="2301" y="3"/>
                </a:lnTo>
                <a:lnTo>
                  <a:pt x="2302" y="3"/>
                </a:lnTo>
                <a:lnTo>
                  <a:pt x="2303" y="4"/>
                </a:lnTo>
                <a:lnTo>
                  <a:pt x="2305" y="4"/>
                </a:lnTo>
                <a:lnTo>
                  <a:pt x="2306" y="4"/>
                </a:lnTo>
                <a:lnTo>
                  <a:pt x="2307" y="3"/>
                </a:lnTo>
                <a:lnTo>
                  <a:pt x="2308" y="3"/>
                </a:lnTo>
                <a:lnTo>
                  <a:pt x="2310" y="3"/>
                </a:lnTo>
                <a:lnTo>
                  <a:pt x="2311" y="4"/>
                </a:lnTo>
                <a:lnTo>
                  <a:pt x="2312" y="3"/>
                </a:lnTo>
                <a:lnTo>
                  <a:pt x="2313" y="3"/>
                </a:lnTo>
                <a:lnTo>
                  <a:pt x="2315" y="3"/>
                </a:lnTo>
                <a:lnTo>
                  <a:pt x="2316" y="3"/>
                </a:lnTo>
                <a:lnTo>
                  <a:pt x="2317" y="3"/>
                </a:lnTo>
                <a:lnTo>
                  <a:pt x="2318" y="3"/>
                </a:lnTo>
                <a:lnTo>
                  <a:pt x="2320" y="3"/>
                </a:lnTo>
                <a:lnTo>
                  <a:pt x="2321" y="3"/>
                </a:lnTo>
                <a:lnTo>
                  <a:pt x="2322" y="3"/>
                </a:lnTo>
                <a:lnTo>
                  <a:pt x="2323" y="3"/>
                </a:lnTo>
                <a:lnTo>
                  <a:pt x="2325" y="3"/>
                </a:lnTo>
                <a:lnTo>
                  <a:pt x="2326" y="3"/>
                </a:lnTo>
                <a:lnTo>
                  <a:pt x="2327" y="3"/>
                </a:lnTo>
                <a:lnTo>
                  <a:pt x="2328" y="3"/>
                </a:lnTo>
                <a:lnTo>
                  <a:pt x="2330" y="3"/>
                </a:lnTo>
                <a:lnTo>
                  <a:pt x="2331" y="3"/>
                </a:lnTo>
                <a:lnTo>
                  <a:pt x="2332" y="3"/>
                </a:lnTo>
                <a:lnTo>
                  <a:pt x="2333" y="3"/>
                </a:lnTo>
                <a:lnTo>
                  <a:pt x="2335" y="3"/>
                </a:lnTo>
                <a:lnTo>
                  <a:pt x="2336" y="3"/>
                </a:lnTo>
                <a:lnTo>
                  <a:pt x="2337" y="3"/>
                </a:lnTo>
                <a:lnTo>
                  <a:pt x="2338" y="3"/>
                </a:lnTo>
                <a:lnTo>
                  <a:pt x="2340" y="3"/>
                </a:lnTo>
                <a:lnTo>
                  <a:pt x="2341" y="3"/>
                </a:lnTo>
                <a:lnTo>
                  <a:pt x="2342" y="3"/>
                </a:lnTo>
                <a:lnTo>
                  <a:pt x="2343" y="3"/>
                </a:lnTo>
                <a:lnTo>
                  <a:pt x="2345" y="3"/>
                </a:lnTo>
                <a:lnTo>
                  <a:pt x="2346" y="3"/>
                </a:lnTo>
                <a:lnTo>
                  <a:pt x="2347" y="3"/>
                </a:lnTo>
                <a:lnTo>
                  <a:pt x="2348" y="3"/>
                </a:lnTo>
                <a:lnTo>
                  <a:pt x="2350" y="3"/>
                </a:lnTo>
                <a:lnTo>
                  <a:pt x="2351" y="3"/>
                </a:lnTo>
                <a:lnTo>
                  <a:pt x="2352" y="3"/>
                </a:lnTo>
                <a:lnTo>
                  <a:pt x="2353" y="3"/>
                </a:lnTo>
                <a:lnTo>
                  <a:pt x="2355" y="3"/>
                </a:lnTo>
                <a:lnTo>
                  <a:pt x="2356" y="3"/>
                </a:lnTo>
                <a:lnTo>
                  <a:pt x="2357" y="3"/>
                </a:lnTo>
                <a:lnTo>
                  <a:pt x="2358" y="3"/>
                </a:lnTo>
                <a:lnTo>
                  <a:pt x="2360" y="3"/>
                </a:lnTo>
                <a:lnTo>
                  <a:pt x="2361" y="2"/>
                </a:lnTo>
                <a:lnTo>
                  <a:pt x="2362" y="3"/>
                </a:lnTo>
                <a:lnTo>
                  <a:pt x="2363" y="3"/>
                </a:lnTo>
                <a:lnTo>
                  <a:pt x="2365" y="3"/>
                </a:lnTo>
                <a:lnTo>
                  <a:pt x="2366" y="3"/>
                </a:lnTo>
                <a:lnTo>
                  <a:pt x="2367" y="2"/>
                </a:lnTo>
                <a:lnTo>
                  <a:pt x="2368" y="3"/>
                </a:lnTo>
                <a:lnTo>
                  <a:pt x="2370" y="3"/>
                </a:lnTo>
                <a:lnTo>
                  <a:pt x="2371" y="3"/>
                </a:lnTo>
                <a:lnTo>
                  <a:pt x="2372" y="2"/>
                </a:lnTo>
                <a:lnTo>
                  <a:pt x="2373" y="2"/>
                </a:lnTo>
                <a:lnTo>
                  <a:pt x="2375" y="2"/>
                </a:lnTo>
                <a:lnTo>
                  <a:pt x="2376" y="3"/>
                </a:lnTo>
                <a:lnTo>
                  <a:pt x="2377" y="3"/>
                </a:lnTo>
                <a:lnTo>
                  <a:pt x="2378" y="2"/>
                </a:lnTo>
                <a:lnTo>
                  <a:pt x="2380" y="2"/>
                </a:lnTo>
                <a:lnTo>
                  <a:pt x="2381" y="2"/>
                </a:lnTo>
                <a:lnTo>
                  <a:pt x="2382" y="3"/>
                </a:lnTo>
                <a:lnTo>
                  <a:pt x="2384" y="3"/>
                </a:lnTo>
                <a:lnTo>
                  <a:pt x="2385" y="2"/>
                </a:lnTo>
                <a:lnTo>
                  <a:pt x="2386" y="2"/>
                </a:lnTo>
                <a:lnTo>
                  <a:pt x="2387" y="2"/>
                </a:lnTo>
                <a:lnTo>
                  <a:pt x="2389" y="3"/>
                </a:lnTo>
                <a:lnTo>
                  <a:pt x="2390" y="3"/>
                </a:lnTo>
                <a:lnTo>
                  <a:pt x="2391" y="2"/>
                </a:lnTo>
                <a:lnTo>
                  <a:pt x="2392" y="2"/>
                </a:lnTo>
                <a:lnTo>
                  <a:pt x="2394" y="2"/>
                </a:lnTo>
                <a:lnTo>
                  <a:pt x="2395" y="3"/>
                </a:lnTo>
                <a:lnTo>
                  <a:pt x="2396" y="3"/>
                </a:lnTo>
                <a:lnTo>
                  <a:pt x="2397" y="2"/>
                </a:lnTo>
                <a:lnTo>
                  <a:pt x="2399" y="2"/>
                </a:lnTo>
                <a:lnTo>
                  <a:pt x="2400" y="2"/>
                </a:lnTo>
                <a:lnTo>
                  <a:pt x="2401" y="2"/>
                </a:lnTo>
                <a:lnTo>
                  <a:pt x="2402" y="3"/>
                </a:lnTo>
                <a:lnTo>
                  <a:pt x="2404" y="2"/>
                </a:lnTo>
                <a:lnTo>
                  <a:pt x="2405" y="2"/>
                </a:lnTo>
                <a:lnTo>
                  <a:pt x="2406" y="2"/>
                </a:lnTo>
                <a:lnTo>
                  <a:pt x="2407" y="2"/>
                </a:lnTo>
                <a:lnTo>
                  <a:pt x="2409" y="3"/>
                </a:lnTo>
                <a:lnTo>
                  <a:pt x="2410" y="2"/>
                </a:lnTo>
                <a:lnTo>
                  <a:pt x="2411" y="2"/>
                </a:lnTo>
                <a:lnTo>
                  <a:pt x="2412" y="2"/>
                </a:lnTo>
                <a:lnTo>
                  <a:pt x="2414" y="2"/>
                </a:lnTo>
                <a:lnTo>
                  <a:pt x="2415" y="2"/>
                </a:lnTo>
                <a:lnTo>
                  <a:pt x="2416" y="2"/>
                </a:lnTo>
                <a:lnTo>
                  <a:pt x="2417" y="2"/>
                </a:lnTo>
                <a:lnTo>
                  <a:pt x="2419" y="2"/>
                </a:lnTo>
                <a:lnTo>
                  <a:pt x="2420" y="2"/>
                </a:lnTo>
                <a:lnTo>
                  <a:pt x="2421" y="2"/>
                </a:lnTo>
                <a:lnTo>
                  <a:pt x="2422" y="2"/>
                </a:lnTo>
                <a:lnTo>
                  <a:pt x="2424" y="2"/>
                </a:lnTo>
                <a:lnTo>
                  <a:pt x="2425" y="2"/>
                </a:lnTo>
                <a:lnTo>
                  <a:pt x="2426" y="2"/>
                </a:lnTo>
                <a:lnTo>
                  <a:pt x="2427" y="2"/>
                </a:lnTo>
                <a:lnTo>
                  <a:pt x="2429" y="2"/>
                </a:lnTo>
                <a:lnTo>
                  <a:pt x="2430" y="2"/>
                </a:lnTo>
                <a:lnTo>
                  <a:pt x="2431" y="2"/>
                </a:lnTo>
                <a:lnTo>
                  <a:pt x="2432" y="2"/>
                </a:lnTo>
                <a:lnTo>
                  <a:pt x="2434" y="2"/>
                </a:lnTo>
                <a:lnTo>
                  <a:pt x="2435" y="2"/>
                </a:lnTo>
                <a:lnTo>
                  <a:pt x="2436" y="2"/>
                </a:lnTo>
                <a:lnTo>
                  <a:pt x="2437" y="2"/>
                </a:lnTo>
                <a:lnTo>
                  <a:pt x="2439" y="2"/>
                </a:lnTo>
                <a:lnTo>
                  <a:pt x="2440" y="2"/>
                </a:lnTo>
                <a:lnTo>
                  <a:pt x="2441" y="2"/>
                </a:lnTo>
                <a:lnTo>
                  <a:pt x="2442" y="2"/>
                </a:lnTo>
                <a:lnTo>
                  <a:pt x="2444" y="2"/>
                </a:lnTo>
                <a:lnTo>
                  <a:pt x="2445" y="2"/>
                </a:lnTo>
                <a:lnTo>
                  <a:pt x="2446" y="2"/>
                </a:lnTo>
                <a:lnTo>
                  <a:pt x="2447" y="2"/>
                </a:lnTo>
                <a:lnTo>
                  <a:pt x="2449" y="2"/>
                </a:lnTo>
                <a:lnTo>
                  <a:pt x="2450" y="2"/>
                </a:lnTo>
                <a:lnTo>
                  <a:pt x="2451" y="1"/>
                </a:lnTo>
                <a:lnTo>
                  <a:pt x="2452" y="2"/>
                </a:lnTo>
                <a:lnTo>
                  <a:pt x="2454" y="2"/>
                </a:lnTo>
                <a:lnTo>
                  <a:pt x="2455" y="2"/>
                </a:lnTo>
                <a:lnTo>
                  <a:pt x="2456" y="2"/>
                </a:lnTo>
                <a:lnTo>
                  <a:pt x="2457" y="1"/>
                </a:lnTo>
                <a:lnTo>
                  <a:pt x="2459" y="1"/>
                </a:lnTo>
                <a:lnTo>
                  <a:pt x="2460" y="2"/>
                </a:lnTo>
                <a:lnTo>
                  <a:pt x="2461" y="2"/>
                </a:lnTo>
                <a:lnTo>
                  <a:pt x="2462" y="2"/>
                </a:lnTo>
                <a:lnTo>
                  <a:pt x="2464" y="2"/>
                </a:lnTo>
                <a:lnTo>
                  <a:pt x="2465" y="1"/>
                </a:lnTo>
                <a:lnTo>
                  <a:pt x="2466" y="2"/>
                </a:lnTo>
                <a:lnTo>
                  <a:pt x="2467" y="2"/>
                </a:lnTo>
                <a:lnTo>
                  <a:pt x="2469" y="2"/>
                </a:lnTo>
                <a:lnTo>
                  <a:pt x="2470" y="2"/>
                </a:lnTo>
                <a:lnTo>
                  <a:pt x="2471" y="1"/>
                </a:lnTo>
                <a:lnTo>
                  <a:pt x="2472" y="2"/>
                </a:lnTo>
                <a:lnTo>
                  <a:pt x="2474" y="2"/>
                </a:lnTo>
                <a:lnTo>
                  <a:pt x="2475" y="2"/>
                </a:lnTo>
                <a:lnTo>
                  <a:pt x="2476" y="2"/>
                </a:lnTo>
                <a:lnTo>
                  <a:pt x="2477" y="1"/>
                </a:lnTo>
                <a:lnTo>
                  <a:pt x="2479" y="1"/>
                </a:lnTo>
                <a:lnTo>
                  <a:pt x="2480" y="2"/>
                </a:lnTo>
                <a:lnTo>
                  <a:pt x="2481" y="2"/>
                </a:lnTo>
                <a:lnTo>
                  <a:pt x="2482" y="1"/>
                </a:lnTo>
                <a:lnTo>
                  <a:pt x="2484" y="1"/>
                </a:lnTo>
                <a:lnTo>
                  <a:pt x="2485" y="1"/>
                </a:lnTo>
                <a:lnTo>
                  <a:pt x="2486" y="1"/>
                </a:lnTo>
                <a:lnTo>
                  <a:pt x="2487" y="2"/>
                </a:lnTo>
                <a:lnTo>
                  <a:pt x="2489" y="2"/>
                </a:lnTo>
                <a:lnTo>
                  <a:pt x="2490" y="1"/>
                </a:lnTo>
                <a:lnTo>
                  <a:pt x="2491" y="1"/>
                </a:lnTo>
                <a:lnTo>
                  <a:pt x="2493" y="1"/>
                </a:lnTo>
                <a:lnTo>
                  <a:pt x="2494" y="2"/>
                </a:lnTo>
                <a:lnTo>
                  <a:pt x="2495" y="2"/>
                </a:lnTo>
                <a:lnTo>
                  <a:pt x="2496" y="1"/>
                </a:lnTo>
                <a:lnTo>
                  <a:pt x="2498" y="1"/>
                </a:lnTo>
                <a:lnTo>
                  <a:pt x="2499" y="1"/>
                </a:lnTo>
                <a:lnTo>
                  <a:pt x="2500" y="2"/>
                </a:lnTo>
                <a:lnTo>
                  <a:pt x="2501" y="2"/>
                </a:lnTo>
                <a:lnTo>
                  <a:pt x="2503" y="1"/>
                </a:lnTo>
                <a:lnTo>
                  <a:pt x="2504" y="1"/>
                </a:lnTo>
                <a:lnTo>
                  <a:pt x="2505" y="1"/>
                </a:lnTo>
                <a:lnTo>
                  <a:pt x="2506" y="2"/>
                </a:lnTo>
                <a:lnTo>
                  <a:pt x="2508" y="1"/>
                </a:lnTo>
                <a:lnTo>
                  <a:pt x="2509" y="1"/>
                </a:lnTo>
                <a:lnTo>
                  <a:pt x="2510" y="1"/>
                </a:lnTo>
                <a:lnTo>
                  <a:pt x="2511" y="1"/>
                </a:lnTo>
                <a:lnTo>
                  <a:pt x="2513" y="1"/>
                </a:lnTo>
                <a:lnTo>
                  <a:pt x="2514" y="1"/>
                </a:lnTo>
                <a:lnTo>
                  <a:pt x="2515" y="1"/>
                </a:lnTo>
                <a:lnTo>
                  <a:pt x="2516" y="1"/>
                </a:lnTo>
                <a:lnTo>
                  <a:pt x="2518" y="1"/>
                </a:lnTo>
                <a:lnTo>
                  <a:pt x="2519" y="1"/>
                </a:lnTo>
                <a:lnTo>
                  <a:pt x="2520" y="1"/>
                </a:lnTo>
                <a:lnTo>
                  <a:pt x="2521" y="1"/>
                </a:lnTo>
                <a:lnTo>
                  <a:pt x="2523" y="1"/>
                </a:lnTo>
                <a:lnTo>
                  <a:pt x="2524" y="1"/>
                </a:lnTo>
                <a:lnTo>
                  <a:pt x="2525" y="1"/>
                </a:lnTo>
                <a:lnTo>
                  <a:pt x="2526" y="1"/>
                </a:lnTo>
                <a:lnTo>
                  <a:pt x="2528" y="1"/>
                </a:lnTo>
                <a:lnTo>
                  <a:pt x="2529" y="1"/>
                </a:lnTo>
                <a:lnTo>
                  <a:pt x="2530" y="1"/>
                </a:lnTo>
                <a:lnTo>
                  <a:pt x="2531" y="1"/>
                </a:lnTo>
                <a:lnTo>
                  <a:pt x="2533" y="1"/>
                </a:lnTo>
                <a:lnTo>
                  <a:pt x="2534" y="1"/>
                </a:lnTo>
                <a:lnTo>
                  <a:pt x="2535" y="1"/>
                </a:lnTo>
                <a:lnTo>
                  <a:pt x="2536" y="1"/>
                </a:lnTo>
                <a:lnTo>
                  <a:pt x="2538" y="1"/>
                </a:lnTo>
                <a:lnTo>
                  <a:pt x="2539" y="1"/>
                </a:lnTo>
                <a:lnTo>
                  <a:pt x="2540" y="1"/>
                </a:lnTo>
                <a:lnTo>
                  <a:pt x="2541" y="1"/>
                </a:lnTo>
                <a:lnTo>
                  <a:pt x="2543" y="1"/>
                </a:lnTo>
                <a:lnTo>
                  <a:pt x="2544" y="1"/>
                </a:lnTo>
                <a:lnTo>
                  <a:pt x="2545" y="1"/>
                </a:lnTo>
                <a:lnTo>
                  <a:pt x="2546" y="1"/>
                </a:lnTo>
                <a:lnTo>
                  <a:pt x="2548" y="1"/>
                </a:lnTo>
                <a:lnTo>
                  <a:pt x="2549" y="1"/>
                </a:lnTo>
                <a:lnTo>
                  <a:pt x="2550" y="1"/>
                </a:lnTo>
                <a:lnTo>
                  <a:pt x="2551" y="1"/>
                </a:lnTo>
                <a:lnTo>
                  <a:pt x="2553" y="1"/>
                </a:lnTo>
                <a:lnTo>
                  <a:pt x="2554" y="1"/>
                </a:lnTo>
                <a:lnTo>
                  <a:pt x="2555" y="1"/>
                </a:lnTo>
                <a:lnTo>
                  <a:pt x="2556" y="1"/>
                </a:lnTo>
                <a:lnTo>
                  <a:pt x="2558" y="1"/>
                </a:lnTo>
                <a:lnTo>
                  <a:pt x="2559" y="1"/>
                </a:lnTo>
                <a:lnTo>
                  <a:pt x="2560" y="1"/>
                </a:lnTo>
                <a:lnTo>
                  <a:pt x="2561" y="1"/>
                </a:lnTo>
                <a:lnTo>
                  <a:pt x="2563" y="1"/>
                </a:lnTo>
                <a:lnTo>
                  <a:pt x="2564" y="1"/>
                </a:lnTo>
                <a:lnTo>
                  <a:pt x="2565" y="1"/>
                </a:lnTo>
                <a:lnTo>
                  <a:pt x="2566" y="1"/>
                </a:lnTo>
                <a:lnTo>
                  <a:pt x="2568" y="1"/>
                </a:lnTo>
                <a:lnTo>
                  <a:pt x="2569" y="1"/>
                </a:lnTo>
                <a:lnTo>
                  <a:pt x="2570" y="1"/>
                </a:lnTo>
                <a:lnTo>
                  <a:pt x="2571" y="1"/>
                </a:lnTo>
                <a:lnTo>
                  <a:pt x="2573" y="1"/>
                </a:lnTo>
                <a:lnTo>
                  <a:pt x="2574" y="1"/>
                </a:lnTo>
                <a:lnTo>
                  <a:pt x="2575" y="1"/>
                </a:lnTo>
                <a:lnTo>
                  <a:pt x="2576" y="1"/>
                </a:lnTo>
                <a:lnTo>
                  <a:pt x="2578" y="1"/>
                </a:lnTo>
                <a:lnTo>
                  <a:pt x="2579" y="1"/>
                </a:lnTo>
                <a:lnTo>
                  <a:pt x="2580" y="1"/>
                </a:lnTo>
                <a:lnTo>
                  <a:pt x="2581" y="1"/>
                </a:lnTo>
                <a:lnTo>
                  <a:pt x="2583" y="1"/>
                </a:lnTo>
                <a:lnTo>
                  <a:pt x="2584" y="1"/>
                </a:lnTo>
                <a:lnTo>
                  <a:pt x="2585" y="1"/>
                </a:lnTo>
                <a:lnTo>
                  <a:pt x="2586" y="1"/>
                </a:lnTo>
                <a:lnTo>
                  <a:pt x="2588" y="1"/>
                </a:lnTo>
                <a:lnTo>
                  <a:pt x="2589" y="1"/>
                </a:lnTo>
                <a:lnTo>
                  <a:pt x="2590" y="1"/>
                </a:lnTo>
                <a:lnTo>
                  <a:pt x="2591" y="1"/>
                </a:lnTo>
                <a:lnTo>
                  <a:pt x="2593" y="1"/>
                </a:lnTo>
                <a:lnTo>
                  <a:pt x="2594" y="1"/>
                </a:lnTo>
                <a:lnTo>
                  <a:pt x="2595" y="1"/>
                </a:lnTo>
                <a:lnTo>
                  <a:pt x="2596" y="1"/>
                </a:lnTo>
                <a:lnTo>
                  <a:pt x="2598" y="1"/>
                </a:lnTo>
                <a:lnTo>
                  <a:pt x="2599" y="1"/>
                </a:lnTo>
                <a:lnTo>
                  <a:pt x="2600" y="1"/>
                </a:lnTo>
                <a:lnTo>
                  <a:pt x="2601" y="1"/>
                </a:lnTo>
                <a:lnTo>
                  <a:pt x="2603" y="1"/>
                </a:lnTo>
                <a:lnTo>
                  <a:pt x="2604" y="1"/>
                </a:lnTo>
                <a:lnTo>
                  <a:pt x="2605" y="1"/>
                </a:lnTo>
                <a:lnTo>
                  <a:pt x="2607" y="1"/>
                </a:lnTo>
                <a:lnTo>
                  <a:pt x="2608" y="1"/>
                </a:lnTo>
                <a:lnTo>
                  <a:pt x="2609" y="1"/>
                </a:lnTo>
                <a:lnTo>
                  <a:pt x="2610" y="1"/>
                </a:lnTo>
                <a:lnTo>
                  <a:pt x="2612" y="1"/>
                </a:lnTo>
                <a:lnTo>
                  <a:pt x="2613" y="1"/>
                </a:lnTo>
                <a:lnTo>
                  <a:pt x="2614" y="1"/>
                </a:lnTo>
                <a:lnTo>
                  <a:pt x="2615" y="1"/>
                </a:lnTo>
                <a:lnTo>
                  <a:pt x="2617" y="1"/>
                </a:lnTo>
                <a:lnTo>
                  <a:pt x="2618" y="1"/>
                </a:lnTo>
                <a:lnTo>
                  <a:pt x="2619" y="1"/>
                </a:lnTo>
                <a:lnTo>
                  <a:pt x="2620" y="1"/>
                </a:lnTo>
                <a:lnTo>
                  <a:pt x="2622" y="1"/>
                </a:lnTo>
                <a:lnTo>
                  <a:pt x="2623" y="1"/>
                </a:lnTo>
                <a:lnTo>
                  <a:pt x="2624" y="1"/>
                </a:lnTo>
                <a:lnTo>
                  <a:pt x="2625" y="1"/>
                </a:lnTo>
                <a:lnTo>
                  <a:pt x="2627" y="1"/>
                </a:lnTo>
                <a:lnTo>
                  <a:pt x="2628" y="1"/>
                </a:lnTo>
                <a:lnTo>
                  <a:pt x="2629" y="1"/>
                </a:lnTo>
                <a:lnTo>
                  <a:pt x="2630" y="1"/>
                </a:lnTo>
                <a:lnTo>
                  <a:pt x="2632" y="1"/>
                </a:lnTo>
                <a:lnTo>
                  <a:pt x="2633" y="1"/>
                </a:lnTo>
                <a:lnTo>
                  <a:pt x="2634" y="1"/>
                </a:lnTo>
                <a:lnTo>
                  <a:pt x="2635" y="1"/>
                </a:lnTo>
                <a:lnTo>
                  <a:pt x="2637" y="1"/>
                </a:lnTo>
                <a:lnTo>
                  <a:pt x="2638" y="1"/>
                </a:lnTo>
                <a:lnTo>
                  <a:pt x="2639" y="1"/>
                </a:lnTo>
                <a:lnTo>
                  <a:pt x="2640" y="1"/>
                </a:lnTo>
                <a:lnTo>
                  <a:pt x="2642" y="1"/>
                </a:lnTo>
                <a:lnTo>
                  <a:pt x="2643" y="1"/>
                </a:lnTo>
                <a:lnTo>
                  <a:pt x="2644" y="1"/>
                </a:lnTo>
                <a:lnTo>
                  <a:pt x="2645" y="1"/>
                </a:lnTo>
                <a:lnTo>
                  <a:pt x="2647" y="1"/>
                </a:lnTo>
                <a:lnTo>
                  <a:pt x="2648" y="1"/>
                </a:lnTo>
                <a:lnTo>
                  <a:pt x="2649" y="1"/>
                </a:lnTo>
                <a:lnTo>
                  <a:pt x="2650" y="1"/>
                </a:lnTo>
                <a:lnTo>
                  <a:pt x="2652" y="1"/>
                </a:lnTo>
                <a:lnTo>
                  <a:pt x="2653" y="1"/>
                </a:lnTo>
                <a:lnTo>
                  <a:pt x="2654" y="1"/>
                </a:lnTo>
                <a:lnTo>
                  <a:pt x="2655" y="1"/>
                </a:lnTo>
                <a:lnTo>
                  <a:pt x="2657" y="1"/>
                </a:lnTo>
                <a:lnTo>
                  <a:pt x="2658" y="1"/>
                </a:lnTo>
                <a:lnTo>
                  <a:pt x="2659" y="1"/>
                </a:lnTo>
                <a:lnTo>
                  <a:pt x="2660" y="1"/>
                </a:lnTo>
                <a:lnTo>
                  <a:pt x="2662" y="1"/>
                </a:lnTo>
                <a:lnTo>
                  <a:pt x="2663" y="1"/>
                </a:lnTo>
                <a:lnTo>
                  <a:pt x="2664" y="1"/>
                </a:lnTo>
                <a:lnTo>
                  <a:pt x="2665" y="1"/>
                </a:lnTo>
                <a:lnTo>
                  <a:pt x="2667" y="1"/>
                </a:lnTo>
                <a:lnTo>
                  <a:pt x="2668" y="1"/>
                </a:lnTo>
                <a:lnTo>
                  <a:pt x="2669" y="1"/>
                </a:lnTo>
                <a:lnTo>
                  <a:pt x="2670" y="1"/>
                </a:lnTo>
                <a:lnTo>
                  <a:pt x="2672" y="1"/>
                </a:lnTo>
                <a:lnTo>
                  <a:pt x="2673" y="1"/>
                </a:lnTo>
                <a:lnTo>
                  <a:pt x="2674" y="1"/>
                </a:lnTo>
                <a:lnTo>
                  <a:pt x="2675" y="1"/>
                </a:lnTo>
                <a:lnTo>
                  <a:pt x="2677" y="1"/>
                </a:lnTo>
                <a:lnTo>
                  <a:pt x="2678" y="1"/>
                </a:lnTo>
                <a:lnTo>
                  <a:pt x="2679" y="1"/>
                </a:lnTo>
                <a:lnTo>
                  <a:pt x="2680" y="1"/>
                </a:lnTo>
                <a:lnTo>
                  <a:pt x="2682" y="1"/>
                </a:lnTo>
                <a:lnTo>
                  <a:pt x="2683" y="1"/>
                </a:lnTo>
                <a:lnTo>
                  <a:pt x="2684" y="1"/>
                </a:lnTo>
                <a:lnTo>
                  <a:pt x="2685" y="1"/>
                </a:lnTo>
                <a:lnTo>
                  <a:pt x="2687" y="1"/>
                </a:lnTo>
                <a:lnTo>
                  <a:pt x="2688" y="1"/>
                </a:lnTo>
                <a:lnTo>
                  <a:pt x="2689" y="1"/>
                </a:lnTo>
                <a:lnTo>
                  <a:pt x="2690" y="1"/>
                </a:lnTo>
                <a:lnTo>
                  <a:pt x="2692" y="1"/>
                </a:lnTo>
                <a:lnTo>
                  <a:pt x="2693" y="1"/>
                </a:lnTo>
                <a:lnTo>
                  <a:pt x="2694" y="1"/>
                </a:lnTo>
                <a:lnTo>
                  <a:pt x="2695" y="1"/>
                </a:lnTo>
                <a:lnTo>
                  <a:pt x="2697" y="1"/>
                </a:lnTo>
                <a:lnTo>
                  <a:pt x="2698" y="1"/>
                </a:lnTo>
                <a:lnTo>
                  <a:pt x="2699" y="0"/>
                </a:lnTo>
                <a:lnTo>
                  <a:pt x="2700" y="1"/>
                </a:lnTo>
                <a:lnTo>
                  <a:pt x="2702" y="1"/>
                </a:lnTo>
                <a:lnTo>
                  <a:pt x="2703" y="1"/>
                </a:lnTo>
                <a:lnTo>
                  <a:pt x="2704" y="1"/>
                </a:lnTo>
                <a:lnTo>
                  <a:pt x="2705" y="0"/>
                </a:lnTo>
                <a:lnTo>
                  <a:pt x="2707" y="1"/>
                </a:lnTo>
                <a:lnTo>
                  <a:pt x="2708" y="1"/>
                </a:lnTo>
                <a:lnTo>
                  <a:pt x="2709" y="1"/>
                </a:lnTo>
                <a:lnTo>
                  <a:pt x="2710" y="1"/>
                </a:lnTo>
                <a:lnTo>
                  <a:pt x="2712" y="1"/>
                </a:lnTo>
                <a:lnTo>
                  <a:pt x="2713" y="1"/>
                </a:lnTo>
                <a:lnTo>
                  <a:pt x="2714" y="1"/>
                </a:lnTo>
                <a:lnTo>
                  <a:pt x="2715" y="1"/>
                </a:lnTo>
                <a:lnTo>
                  <a:pt x="2717" y="1"/>
                </a:lnTo>
                <a:lnTo>
                  <a:pt x="2718" y="0"/>
                </a:lnTo>
                <a:lnTo>
                  <a:pt x="2719" y="1"/>
                </a:lnTo>
                <a:lnTo>
                  <a:pt x="2721" y="1"/>
                </a:lnTo>
                <a:lnTo>
                  <a:pt x="2722" y="1"/>
                </a:lnTo>
                <a:lnTo>
                  <a:pt x="2723" y="1"/>
                </a:lnTo>
                <a:lnTo>
                  <a:pt x="2724" y="0"/>
                </a:lnTo>
                <a:lnTo>
                  <a:pt x="2726" y="1"/>
                </a:lnTo>
                <a:lnTo>
                  <a:pt x="2727" y="1"/>
                </a:lnTo>
                <a:lnTo>
                  <a:pt x="2728" y="1"/>
                </a:lnTo>
                <a:lnTo>
                  <a:pt x="2729" y="1"/>
                </a:lnTo>
                <a:lnTo>
                  <a:pt x="2731" y="1"/>
                </a:lnTo>
                <a:lnTo>
                  <a:pt x="2732" y="0"/>
                </a:lnTo>
                <a:lnTo>
                  <a:pt x="2733" y="1"/>
                </a:lnTo>
                <a:lnTo>
                  <a:pt x="2734" y="1"/>
                </a:lnTo>
                <a:lnTo>
                  <a:pt x="2736" y="1"/>
                </a:lnTo>
                <a:lnTo>
                  <a:pt x="2737" y="1"/>
                </a:lnTo>
                <a:lnTo>
                  <a:pt x="2738" y="0"/>
                </a:lnTo>
                <a:lnTo>
                  <a:pt x="2739" y="1"/>
                </a:lnTo>
                <a:lnTo>
                  <a:pt x="2741" y="1"/>
                </a:lnTo>
                <a:lnTo>
                  <a:pt x="2742" y="1"/>
                </a:lnTo>
                <a:lnTo>
                  <a:pt x="2743" y="1"/>
                </a:lnTo>
                <a:lnTo>
                  <a:pt x="2744" y="0"/>
                </a:lnTo>
              </a:path>
            </a:pathLst>
          </a:custGeom>
          <a:noFill/>
          <a:ln w="9525" cmpd="sng">
            <a:solidFill>
              <a:srgbClr val="339966"/>
            </a:solidFill>
            <a:prstDash val="solid"/>
            <a:round/>
            <a:headEnd/>
            <a:tailEn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58" name="Text Box 203"/>
          <p:cNvSpPr txBox="1">
            <a:spLocks noChangeArrowheads="1"/>
          </p:cNvSpPr>
          <p:nvPr/>
        </p:nvSpPr>
        <p:spPr bwMode="auto">
          <a:xfrm>
            <a:off x="3735394" y="5757868"/>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a:solidFill>
                <a:srgbClr val="000000"/>
              </a:solidFill>
              <a:ea typeface="Arial Unicode MS" pitchFamily="50" charset="-128"/>
              <a:cs typeface="Arial Unicode MS" pitchFamily="50" charset="-128"/>
            </a:endParaRPr>
          </a:p>
        </p:txBody>
      </p:sp>
      <p:sp>
        <p:nvSpPr>
          <p:cNvPr id="32859" name="Text Box 204"/>
          <p:cNvSpPr txBox="1">
            <a:spLocks noChangeArrowheads="1"/>
          </p:cNvSpPr>
          <p:nvPr/>
        </p:nvSpPr>
        <p:spPr bwMode="auto">
          <a:xfrm>
            <a:off x="4154494" y="4895855"/>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a:solidFill>
                <a:srgbClr val="000000"/>
              </a:solidFill>
              <a:ea typeface="Arial Unicode MS" pitchFamily="50" charset="-128"/>
              <a:cs typeface="Arial Unicode MS" pitchFamily="50" charset="-128"/>
            </a:endParaRPr>
          </a:p>
        </p:txBody>
      </p:sp>
      <p:sp>
        <p:nvSpPr>
          <p:cNvPr id="32860" name="Text Box 205"/>
          <p:cNvSpPr txBox="1">
            <a:spLocks noChangeArrowheads="1"/>
          </p:cNvSpPr>
          <p:nvPr/>
        </p:nvSpPr>
        <p:spPr bwMode="auto">
          <a:xfrm>
            <a:off x="4756155" y="4092580"/>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a:solidFill>
                <a:srgbClr val="000000"/>
              </a:solidFill>
              <a:ea typeface="Arial Unicode MS" pitchFamily="50" charset="-128"/>
              <a:cs typeface="Arial Unicode MS" pitchFamily="50" charset="-128"/>
            </a:endParaRPr>
          </a:p>
        </p:txBody>
      </p:sp>
      <p:sp>
        <p:nvSpPr>
          <p:cNvPr id="32861" name="Text Box 206"/>
          <p:cNvSpPr txBox="1">
            <a:spLocks noChangeArrowheads="1"/>
          </p:cNvSpPr>
          <p:nvPr/>
        </p:nvSpPr>
        <p:spPr bwMode="auto">
          <a:xfrm>
            <a:off x="5443543" y="3189293"/>
            <a:ext cx="18473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200">
              <a:solidFill>
                <a:srgbClr val="000000"/>
              </a:solidFill>
              <a:ea typeface="Arial Unicode MS" pitchFamily="50" charset="-128"/>
              <a:cs typeface="Arial Unicode MS" pitchFamily="50" charset="-128"/>
            </a:endParaRPr>
          </a:p>
        </p:txBody>
      </p:sp>
      <p:sp>
        <p:nvSpPr>
          <p:cNvPr id="32862" name="Text Box 207"/>
          <p:cNvSpPr txBox="1">
            <a:spLocks noChangeArrowheads="1"/>
          </p:cNvSpPr>
          <p:nvPr/>
        </p:nvSpPr>
        <p:spPr bwMode="auto">
          <a:xfrm>
            <a:off x="3825881" y="5551488"/>
            <a:ext cx="106920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l-GR" altLang="ja-JP" sz="1600" b="1" dirty="0">
                <a:solidFill>
                  <a:srgbClr val="FF0000"/>
                </a:solidFill>
                <a:ea typeface="Arial Unicode MS" pitchFamily="50" charset="-128"/>
                <a:cs typeface="Arial" pitchFamily="34" charset="0"/>
              </a:rPr>
              <a:t>ΔT:</a:t>
            </a:r>
            <a:r>
              <a:rPr lang="en-US" altLang="ja-JP" sz="1600" b="1" dirty="0">
                <a:solidFill>
                  <a:srgbClr val="FF0000"/>
                </a:solidFill>
                <a:ea typeface="Arial Unicode MS" pitchFamily="50" charset="-128"/>
                <a:cs typeface="Arial" pitchFamily="34" charset="0"/>
              </a:rPr>
              <a:t> 0.0ºC</a:t>
            </a:r>
          </a:p>
        </p:txBody>
      </p:sp>
      <p:sp>
        <p:nvSpPr>
          <p:cNvPr id="32863" name="Text Box 208"/>
          <p:cNvSpPr txBox="1">
            <a:spLocks noChangeArrowheads="1"/>
          </p:cNvSpPr>
          <p:nvPr/>
        </p:nvSpPr>
        <p:spPr bwMode="auto">
          <a:xfrm>
            <a:off x="4144970" y="4692650"/>
            <a:ext cx="106920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l-GR" altLang="ja-JP" sz="1600" b="1">
                <a:solidFill>
                  <a:srgbClr val="FF0000"/>
                </a:solidFill>
                <a:ea typeface="Arial Unicode MS" pitchFamily="50" charset="-128"/>
                <a:cs typeface="Arial" pitchFamily="34" charset="0"/>
              </a:rPr>
              <a:t>ΔT:</a:t>
            </a:r>
            <a:r>
              <a:rPr lang="en-US" altLang="ja-JP" sz="1600" b="1" dirty="0">
                <a:solidFill>
                  <a:srgbClr val="FF0000"/>
                </a:solidFill>
                <a:ea typeface="Arial Unicode MS" pitchFamily="50" charset="-128"/>
                <a:cs typeface="Arial" pitchFamily="34" charset="0"/>
              </a:rPr>
              <a:t> 1.5ºC</a:t>
            </a:r>
          </a:p>
        </p:txBody>
      </p:sp>
      <p:sp>
        <p:nvSpPr>
          <p:cNvPr id="32864" name="Text Box 209"/>
          <p:cNvSpPr txBox="1">
            <a:spLocks noChangeArrowheads="1"/>
          </p:cNvSpPr>
          <p:nvPr/>
        </p:nvSpPr>
        <p:spPr bwMode="auto">
          <a:xfrm>
            <a:off x="4814894" y="3878263"/>
            <a:ext cx="1069203" cy="3385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l-GR" altLang="ja-JP" sz="1600" b="1">
                <a:solidFill>
                  <a:srgbClr val="FF0000"/>
                </a:solidFill>
                <a:ea typeface="Arial Unicode MS" pitchFamily="50" charset="-128"/>
                <a:cs typeface="Arial" pitchFamily="34" charset="0"/>
              </a:rPr>
              <a:t>ΔT:</a:t>
            </a:r>
            <a:r>
              <a:rPr lang="en-US" altLang="ja-JP" sz="1600" b="1" dirty="0">
                <a:solidFill>
                  <a:srgbClr val="FF0000"/>
                </a:solidFill>
                <a:ea typeface="Arial Unicode MS" pitchFamily="50" charset="-128"/>
                <a:cs typeface="Arial" pitchFamily="34" charset="0"/>
              </a:rPr>
              <a:t> 2.9ºC</a:t>
            </a:r>
          </a:p>
        </p:txBody>
      </p:sp>
      <p:sp>
        <p:nvSpPr>
          <p:cNvPr id="32865" name="Text Box 210"/>
          <p:cNvSpPr txBox="1">
            <a:spLocks noChangeArrowheads="1"/>
          </p:cNvSpPr>
          <p:nvPr/>
        </p:nvSpPr>
        <p:spPr bwMode="auto">
          <a:xfrm>
            <a:off x="5476881" y="2919413"/>
            <a:ext cx="1069203" cy="338554"/>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l-GR" altLang="ja-JP" sz="1600" b="1" dirty="0">
                <a:solidFill>
                  <a:srgbClr val="FF0000"/>
                </a:solidFill>
                <a:ea typeface="Arial Unicode MS" pitchFamily="50" charset="-128"/>
                <a:cs typeface="Arial" pitchFamily="34" charset="0"/>
              </a:rPr>
              <a:t>ΔT:</a:t>
            </a:r>
            <a:r>
              <a:rPr lang="en-US" altLang="ja-JP" sz="1600" b="1" dirty="0">
                <a:solidFill>
                  <a:srgbClr val="FF0000"/>
                </a:solidFill>
                <a:ea typeface="Arial Unicode MS" pitchFamily="50" charset="-128"/>
                <a:cs typeface="Arial" pitchFamily="34" charset="0"/>
              </a:rPr>
              <a:t> </a:t>
            </a:r>
            <a:r>
              <a:rPr lang="en-US" altLang="ja-JP" sz="1600" b="1" dirty="0" smtClean="0">
                <a:solidFill>
                  <a:srgbClr val="FF0000"/>
                </a:solidFill>
                <a:ea typeface="Arial Unicode MS" pitchFamily="50" charset="-128"/>
                <a:cs typeface="Arial" pitchFamily="34" charset="0"/>
              </a:rPr>
              <a:t>3.0ºC</a:t>
            </a:r>
            <a:endParaRPr lang="en-US" altLang="ja-JP" sz="1600" b="1" dirty="0">
              <a:solidFill>
                <a:srgbClr val="FF0000"/>
              </a:solidFill>
              <a:ea typeface="Arial Unicode MS" pitchFamily="50" charset="-128"/>
              <a:cs typeface="Arial" pitchFamily="34" charset="0"/>
            </a:endParaRPr>
          </a:p>
        </p:txBody>
      </p:sp>
      <p:sp>
        <p:nvSpPr>
          <p:cNvPr id="32866" name="Line 211"/>
          <p:cNvSpPr>
            <a:spLocks noChangeShapeType="1"/>
          </p:cNvSpPr>
          <p:nvPr/>
        </p:nvSpPr>
        <p:spPr bwMode="auto">
          <a:xfrm flipV="1">
            <a:off x="3511552" y="2860675"/>
            <a:ext cx="3052763" cy="0"/>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67" name="Line 212"/>
          <p:cNvSpPr>
            <a:spLocks noChangeShapeType="1"/>
          </p:cNvSpPr>
          <p:nvPr/>
        </p:nvSpPr>
        <p:spPr bwMode="auto">
          <a:xfrm>
            <a:off x="6223003" y="6334125"/>
            <a:ext cx="1588"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68" name="Line 213"/>
          <p:cNvSpPr>
            <a:spLocks noChangeShapeType="1"/>
          </p:cNvSpPr>
          <p:nvPr/>
        </p:nvSpPr>
        <p:spPr bwMode="auto">
          <a:xfrm>
            <a:off x="6394451" y="6334125"/>
            <a:ext cx="1588"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69" name="Line 214"/>
          <p:cNvSpPr>
            <a:spLocks noChangeShapeType="1"/>
          </p:cNvSpPr>
          <p:nvPr/>
        </p:nvSpPr>
        <p:spPr bwMode="auto">
          <a:xfrm>
            <a:off x="6562727" y="6334125"/>
            <a:ext cx="1588"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0" name="Line 220"/>
          <p:cNvSpPr>
            <a:spLocks noChangeShapeType="1"/>
          </p:cNvSpPr>
          <p:nvPr/>
        </p:nvSpPr>
        <p:spPr bwMode="auto">
          <a:xfrm>
            <a:off x="5386388" y="6343650"/>
            <a:ext cx="1587"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1" name="Line 221"/>
          <p:cNvSpPr>
            <a:spLocks noChangeShapeType="1"/>
          </p:cNvSpPr>
          <p:nvPr/>
        </p:nvSpPr>
        <p:spPr bwMode="auto">
          <a:xfrm>
            <a:off x="5554670" y="6343650"/>
            <a:ext cx="3175"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2" name="Line 222"/>
          <p:cNvSpPr>
            <a:spLocks noChangeShapeType="1"/>
          </p:cNvSpPr>
          <p:nvPr/>
        </p:nvSpPr>
        <p:spPr bwMode="auto">
          <a:xfrm>
            <a:off x="5726113" y="6343650"/>
            <a:ext cx="1587"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3" name="Line 223"/>
          <p:cNvSpPr>
            <a:spLocks noChangeShapeType="1"/>
          </p:cNvSpPr>
          <p:nvPr/>
        </p:nvSpPr>
        <p:spPr bwMode="auto">
          <a:xfrm>
            <a:off x="5894395" y="6343650"/>
            <a:ext cx="3175" cy="77788"/>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4" name="Line 224"/>
          <p:cNvSpPr>
            <a:spLocks noChangeShapeType="1"/>
          </p:cNvSpPr>
          <p:nvPr/>
        </p:nvSpPr>
        <p:spPr bwMode="auto">
          <a:xfrm>
            <a:off x="6067425" y="6343650"/>
            <a:ext cx="0" cy="3810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5" name="Rectangle 225"/>
          <p:cNvSpPr>
            <a:spLocks noChangeArrowheads="1"/>
          </p:cNvSpPr>
          <p:nvPr/>
        </p:nvSpPr>
        <p:spPr bwMode="auto">
          <a:xfrm>
            <a:off x="5818190" y="6443663"/>
            <a:ext cx="16991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40</a:t>
            </a:r>
          </a:p>
        </p:txBody>
      </p:sp>
      <p:sp>
        <p:nvSpPr>
          <p:cNvPr id="32876" name="Line 226"/>
          <p:cNvSpPr>
            <a:spLocks noChangeShapeType="1"/>
          </p:cNvSpPr>
          <p:nvPr/>
        </p:nvSpPr>
        <p:spPr bwMode="auto">
          <a:xfrm flipV="1">
            <a:off x="3532189" y="3765550"/>
            <a:ext cx="3052763" cy="0"/>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7" name="Line 227"/>
          <p:cNvSpPr>
            <a:spLocks noChangeShapeType="1"/>
          </p:cNvSpPr>
          <p:nvPr/>
        </p:nvSpPr>
        <p:spPr bwMode="auto">
          <a:xfrm flipV="1">
            <a:off x="3516313" y="4641850"/>
            <a:ext cx="3052763" cy="0"/>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8" name="Line 228"/>
          <p:cNvSpPr>
            <a:spLocks noChangeShapeType="1"/>
          </p:cNvSpPr>
          <p:nvPr/>
        </p:nvSpPr>
        <p:spPr bwMode="auto">
          <a:xfrm flipV="1">
            <a:off x="3503613" y="5519738"/>
            <a:ext cx="3052763" cy="0"/>
          </a:xfrm>
          <a:prstGeom prst="line">
            <a:avLst/>
          </a:prstGeom>
          <a:noFill/>
          <a:ln w="9525" cap="rnd">
            <a:solidFill>
              <a:schemeClr val="tx1"/>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79" name="Line 423"/>
          <p:cNvSpPr>
            <a:spLocks noChangeShapeType="1"/>
          </p:cNvSpPr>
          <p:nvPr/>
        </p:nvSpPr>
        <p:spPr bwMode="auto">
          <a:xfrm flipH="1">
            <a:off x="3500445" y="4445005"/>
            <a:ext cx="28575" cy="4763"/>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0" name="Line 424"/>
          <p:cNvSpPr>
            <a:spLocks noChangeShapeType="1"/>
          </p:cNvSpPr>
          <p:nvPr/>
        </p:nvSpPr>
        <p:spPr bwMode="auto">
          <a:xfrm flipH="1">
            <a:off x="3516315" y="4233863"/>
            <a:ext cx="12700" cy="6350"/>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1" name="Line 425"/>
          <p:cNvSpPr>
            <a:spLocks noChangeShapeType="1"/>
          </p:cNvSpPr>
          <p:nvPr/>
        </p:nvSpPr>
        <p:spPr bwMode="auto">
          <a:xfrm flipH="1">
            <a:off x="3500445" y="4019555"/>
            <a:ext cx="28575" cy="4763"/>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2" name="Line 426"/>
          <p:cNvSpPr>
            <a:spLocks noChangeShapeType="1"/>
          </p:cNvSpPr>
          <p:nvPr/>
        </p:nvSpPr>
        <p:spPr bwMode="auto">
          <a:xfrm flipH="1">
            <a:off x="3516315" y="3811593"/>
            <a:ext cx="12700"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3" name="Line 428"/>
          <p:cNvSpPr>
            <a:spLocks noChangeShapeType="1"/>
          </p:cNvSpPr>
          <p:nvPr/>
        </p:nvSpPr>
        <p:spPr bwMode="auto">
          <a:xfrm flipH="1">
            <a:off x="3511551" y="5062539"/>
            <a:ext cx="12700" cy="4762"/>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4" name="Line 429"/>
          <p:cNvSpPr>
            <a:spLocks noChangeShapeType="1"/>
          </p:cNvSpPr>
          <p:nvPr/>
        </p:nvSpPr>
        <p:spPr bwMode="auto">
          <a:xfrm flipH="1">
            <a:off x="3495682" y="4848230"/>
            <a:ext cx="28575" cy="3175"/>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5" name="Line 430"/>
          <p:cNvSpPr>
            <a:spLocks noChangeShapeType="1"/>
          </p:cNvSpPr>
          <p:nvPr/>
        </p:nvSpPr>
        <p:spPr bwMode="auto">
          <a:xfrm flipH="1">
            <a:off x="3511551" y="4638680"/>
            <a:ext cx="12700" cy="4763"/>
          </a:xfrm>
          <a:prstGeom prst="line">
            <a:avLst/>
          </a:prstGeom>
          <a:noFill/>
          <a:ln w="0">
            <a:solidFill>
              <a:srgbClr val="00C000"/>
            </a:solidFill>
            <a:round/>
            <a:headEnd/>
            <a:tailEnd/>
          </a:ln>
          <a:extLst>
            <a:ext uri="{909E8E84-426E-40DD-AFC4-6F175D3DCCD1}">
              <a14:hiddenFill xmlns:a14="http://schemas.microsoft.com/office/drawing/2010/main">
                <a:no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86" name="Line 343"/>
          <p:cNvSpPr>
            <a:spLocks noChangeShapeType="1"/>
          </p:cNvSpPr>
          <p:nvPr/>
        </p:nvSpPr>
        <p:spPr bwMode="auto">
          <a:xfrm>
            <a:off x="1181100" y="1400175"/>
            <a:ext cx="0" cy="30480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nvGrpSpPr>
          <p:cNvPr id="32887" name="Group 348"/>
          <p:cNvGrpSpPr>
            <a:grpSpLocks/>
          </p:cNvGrpSpPr>
          <p:nvPr/>
        </p:nvGrpSpPr>
        <p:grpSpPr bwMode="auto">
          <a:xfrm>
            <a:off x="6477008" y="1985130"/>
            <a:ext cx="2667002" cy="4691712"/>
            <a:chOff x="4080" y="1258"/>
            <a:chExt cx="1680" cy="2918"/>
          </a:xfrm>
        </p:grpSpPr>
        <p:sp>
          <p:nvSpPr>
            <p:cNvPr id="32889" name="Text Box 653"/>
            <p:cNvSpPr txBox="1">
              <a:spLocks noChangeArrowheads="1"/>
            </p:cNvSpPr>
            <p:nvPr/>
          </p:nvSpPr>
          <p:spPr bwMode="auto">
            <a:xfrm>
              <a:off x="4116" y="1680"/>
              <a:ext cx="337"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900ºC</a:t>
              </a:r>
            </a:p>
          </p:txBody>
        </p:sp>
        <p:sp>
          <p:nvSpPr>
            <p:cNvPr id="32890" name="Text Box 652"/>
            <p:cNvSpPr txBox="1">
              <a:spLocks noChangeArrowheads="1"/>
            </p:cNvSpPr>
            <p:nvPr/>
          </p:nvSpPr>
          <p:spPr bwMode="auto">
            <a:xfrm>
              <a:off x="4231" y="3865"/>
              <a:ext cx="2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50</a:t>
              </a:r>
            </a:p>
          </p:txBody>
        </p:sp>
        <p:sp>
          <p:nvSpPr>
            <p:cNvPr id="32891" name="Text Box 664"/>
            <p:cNvSpPr txBox="1">
              <a:spLocks noChangeArrowheads="1"/>
            </p:cNvSpPr>
            <p:nvPr/>
          </p:nvSpPr>
          <p:spPr bwMode="auto">
            <a:xfrm>
              <a:off x="4086" y="2576"/>
              <a:ext cx="35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dirty="0">
                  <a:solidFill>
                    <a:srgbClr val="C00000"/>
                  </a:solidFill>
                  <a:cs typeface="Arial" pitchFamily="34" charset="0"/>
                </a:rPr>
                <a:t>500</a:t>
              </a:r>
            </a:p>
          </p:txBody>
        </p:sp>
        <p:grpSp>
          <p:nvGrpSpPr>
            <p:cNvPr id="32892" name="Group 678"/>
            <p:cNvGrpSpPr>
              <a:grpSpLocks/>
            </p:cNvGrpSpPr>
            <p:nvPr/>
          </p:nvGrpSpPr>
          <p:grpSpPr bwMode="auto">
            <a:xfrm>
              <a:off x="4371" y="1746"/>
              <a:ext cx="19" cy="2124"/>
              <a:chOff x="2481" y="4388"/>
              <a:chExt cx="24" cy="615"/>
            </a:xfrm>
          </p:grpSpPr>
          <p:sp>
            <p:nvSpPr>
              <p:cNvPr id="18" name="Line 668"/>
              <p:cNvSpPr>
                <a:spLocks noChangeShapeType="1"/>
              </p:cNvSpPr>
              <p:nvPr/>
            </p:nvSpPr>
            <p:spPr bwMode="auto">
              <a:xfrm flipH="1">
                <a:off x="2481" y="5003"/>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19" name="Line 669"/>
              <p:cNvSpPr>
                <a:spLocks noChangeShapeType="1"/>
              </p:cNvSpPr>
              <p:nvPr/>
            </p:nvSpPr>
            <p:spPr bwMode="auto">
              <a:xfrm flipH="1">
                <a:off x="2481" y="4728"/>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0" name="Line 670"/>
              <p:cNvSpPr>
                <a:spLocks noChangeShapeType="1"/>
              </p:cNvSpPr>
              <p:nvPr/>
            </p:nvSpPr>
            <p:spPr bwMode="auto">
              <a:xfrm flipH="1">
                <a:off x="2481" y="4798"/>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1" name="Line 671"/>
              <p:cNvSpPr>
                <a:spLocks noChangeShapeType="1"/>
              </p:cNvSpPr>
              <p:nvPr/>
            </p:nvSpPr>
            <p:spPr bwMode="auto">
              <a:xfrm flipH="1">
                <a:off x="2481" y="4868"/>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2" name="Line 672"/>
              <p:cNvSpPr>
                <a:spLocks noChangeShapeType="1"/>
              </p:cNvSpPr>
              <p:nvPr/>
            </p:nvSpPr>
            <p:spPr bwMode="auto">
              <a:xfrm flipH="1">
                <a:off x="2481" y="4938"/>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3" name="Line 673"/>
              <p:cNvSpPr>
                <a:spLocks noChangeShapeType="1"/>
              </p:cNvSpPr>
              <p:nvPr/>
            </p:nvSpPr>
            <p:spPr bwMode="auto">
              <a:xfrm flipH="1">
                <a:off x="2481" y="4660"/>
                <a:ext cx="24" cy="0"/>
              </a:xfrm>
              <a:prstGeom prst="line">
                <a:avLst/>
              </a:prstGeom>
              <a:noFill/>
              <a:ln w="6350">
                <a:solidFill>
                  <a:srgbClr val="FF0000"/>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4" name="Line 674"/>
              <p:cNvSpPr>
                <a:spLocks noChangeShapeType="1"/>
              </p:cNvSpPr>
              <p:nvPr/>
            </p:nvSpPr>
            <p:spPr bwMode="auto">
              <a:xfrm flipH="1">
                <a:off x="2481" y="4592"/>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5" name="Line 675"/>
              <p:cNvSpPr>
                <a:spLocks noChangeShapeType="1"/>
              </p:cNvSpPr>
              <p:nvPr/>
            </p:nvSpPr>
            <p:spPr bwMode="auto">
              <a:xfrm flipH="1">
                <a:off x="2481" y="4524"/>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6" name="Line 676"/>
              <p:cNvSpPr>
                <a:spLocks noChangeShapeType="1"/>
              </p:cNvSpPr>
              <p:nvPr/>
            </p:nvSpPr>
            <p:spPr bwMode="auto">
              <a:xfrm flipH="1">
                <a:off x="2481" y="4456"/>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7" name="Line 677"/>
              <p:cNvSpPr>
                <a:spLocks noChangeShapeType="1"/>
              </p:cNvSpPr>
              <p:nvPr/>
            </p:nvSpPr>
            <p:spPr bwMode="auto">
              <a:xfrm flipH="1">
                <a:off x="2481" y="4388"/>
                <a:ext cx="24" cy="0"/>
              </a:xfrm>
              <a:prstGeom prst="line">
                <a:avLst/>
              </a:prstGeom>
              <a:noFill/>
              <a:ln w="6350">
                <a:solidFill>
                  <a:schemeClr val="tx1"/>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grpSp>
        <p:sp>
          <p:nvSpPr>
            <p:cNvPr id="32893" name="Freeform 595"/>
            <p:cNvSpPr>
              <a:spLocks/>
            </p:cNvSpPr>
            <p:nvPr/>
          </p:nvSpPr>
          <p:spPr bwMode="auto">
            <a:xfrm>
              <a:off x="4394" y="2638"/>
              <a:ext cx="466" cy="1248"/>
            </a:xfrm>
            <a:custGeom>
              <a:avLst/>
              <a:gdLst>
                <a:gd name="T0" fmla="*/ 0 w 466"/>
                <a:gd name="T1" fmla="*/ 693737 h 1248"/>
                <a:gd name="T2" fmla="*/ 9932 w 466"/>
                <a:gd name="T3" fmla="*/ 685235 h 1248"/>
                <a:gd name="T4" fmla="*/ 41148 w 466"/>
                <a:gd name="T5" fmla="*/ 634225 h 1248"/>
                <a:gd name="T6" fmla="*/ 86553 w 466"/>
                <a:gd name="T7" fmla="*/ 425084 h 1248"/>
                <a:gd name="T8" fmla="*/ 163174 w 466"/>
                <a:gd name="T9" fmla="*/ 127525 h 1248"/>
                <a:gd name="T10" fmla="*/ 183039 w 466"/>
                <a:gd name="T11" fmla="*/ 61212 h 1248"/>
                <a:gd name="T12" fmla="*/ 225606 w 466"/>
                <a:gd name="T13" fmla="*/ 17003 h 1248"/>
                <a:gd name="T14" fmla="*/ 302227 w 466"/>
                <a:gd name="T15" fmla="*/ 6801 h 1248"/>
                <a:gd name="T16" fmla="*/ 394456 w 466"/>
                <a:gd name="T17" fmla="*/ 1700 h 1248"/>
                <a:gd name="T18" fmla="*/ 798844 w 466"/>
                <a:gd name="T19" fmla="*/ 0 h 1248"/>
                <a:gd name="T20" fmla="*/ 973370 w 466"/>
                <a:gd name="T21" fmla="*/ 241448 h 1248"/>
                <a:gd name="T22" fmla="*/ 1095396 w 466"/>
                <a:gd name="T23" fmla="*/ 382576 h 1248"/>
                <a:gd name="T24" fmla="*/ 1265665 w 466"/>
                <a:gd name="T25" fmla="*/ 510101 h 1248"/>
                <a:gd name="T26" fmla="*/ 1617554 w 466"/>
                <a:gd name="T27" fmla="*/ 659730 h 1248"/>
                <a:gd name="T28" fmla="*/ 2095725 w 466"/>
                <a:gd name="T29" fmla="*/ 688636 h 124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6"/>
                <a:gd name="T46" fmla="*/ 0 h 1248"/>
                <a:gd name="T47" fmla="*/ 1403 w 466"/>
                <a:gd name="T48" fmla="*/ 408 h 124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6" h="1248">
                  <a:moveTo>
                    <a:pt x="0" y="1248"/>
                  </a:moveTo>
                  <a:lnTo>
                    <a:pt x="6" y="1233"/>
                  </a:lnTo>
                  <a:cubicBezTo>
                    <a:pt x="10" y="1214"/>
                    <a:pt x="17" y="1217"/>
                    <a:pt x="24" y="1141"/>
                  </a:cubicBezTo>
                  <a:lnTo>
                    <a:pt x="50" y="765"/>
                  </a:lnTo>
                  <a:lnTo>
                    <a:pt x="95" y="229"/>
                  </a:lnTo>
                  <a:cubicBezTo>
                    <a:pt x="104" y="119"/>
                    <a:pt x="101" y="144"/>
                    <a:pt x="107" y="110"/>
                  </a:cubicBezTo>
                  <a:cubicBezTo>
                    <a:pt x="113" y="76"/>
                    <a:pt x="120" y="46"/>
                    <a:pt x="131" y="31"/>
                  </a:cubicBezTo>
                  <a:cubicBezTo>
                    <a:pt x="143" y="15"/>
                    <a:pt x="159" y="15"/>
                    <a:pt x="176" y="12"/>
                  </a:cubicBezTo>
                  <a:cubicBezTo>
                    <a:pt x="192" y="9"/>
                    <a:pt x="182" y="6"/>
                    <a:pt x="230" y="3"/>
                  </a:cubicBezTo>
                  <a:lnTo>
                    <a:pt x="466" y="0"/>
                  </a:lnTo>
                </a:path>
              </a:pathLst>
            </a:custGeom>
            <a:noFill/>
            <a:ln w="19050" cmpd="sng">
              <a:solidFill>
                <a:srgbClr val="FF0000"/>
              </a:solidFill>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94" name="Freeform 596"/>
            <p:cNvSpPr>
              <a:spLocks/>
            </p:cNvSpPr>
            <p:nvPr/>
          </p:nvSpPr>
          <p:spPr bwMode="auto">
            <a:xfrm>
              <a:off x="4396" y="1739"/>
              <a:ext cx="465" cy="2134"/>
            </a:xfrm>
            <a:custGeom>
              <a:avLst/>
              <a:gdLst>
                <a:gd name="T0" fmla="*/ 0 w 465"/>
                <a:gd name="T1" fmla="*/ 1185756 h 2134"/>
                <a:gd name="T2" fmla="*/ 40134 w 465"/>
                <a:gd name="T3" fmla="*/ 1128162 h 2134"/>
                <a:gd name="T4" fmla="*/ 74733 w 465"/>
                <a:gd name="T5" fmla="*/ 957075 h 2134"/>
                <a:gd name="T6" fmla="*/ 189601 w 465"/>
                <a:gd name="T7" fmla="*/ 479384 h 2134"/>
                <a:gd name="T8" fmla="*/ 310004 w 465"/>
                <a:gd name="T9" fmla="*/ 106718 h 2134"/>
                <a:gd name="T10" fmla="*/ 488533 w 465"/>
                <a:gd name="T11" fmla="*/ 0 h 2134"/>
                <a:gd name="T12" fmla="*/ 781930 w 465"/>
                <a:gd name="T13" fmla="*/ 1694 h 2134"/>
                <a:gd name="T14" fmla="*/ 867734 w 465"/>
                <a:gd name="T15" fmla="*/ 105024 h 2134"/>
                <a:gd name="T16" fmla="*/ 943851 w 465"/>
                <a:gd name="T17" fmla="*/ 213436 h 2134"/>
                <a:gd name="T18" fmla="*/ 1249704 w 465"/>
                <a:gd name="T19" fmla="*/ 701290 h 2134"/>
                <a:gd name="T20" fmla="*/ 1360419 w 465"/>
                <a:gd name="T21" fmla="*/ 840193 h 2134"/>
                <a:gd name="T22" fmla="*/ 1468367 w 465"/>
                <a:gd name="T23" fmla="*/ 962156 h 2134"/>
                <a:gd name="T24" fmla="*/ 1662120 w 465"/>
                <a:gd name="T25" fmla="*/ 1119693 h 2134"/>
                <a:gd name="T26" fmla="*/ 1868328 w 465"/>
                <a:gd name="T27" fmla="*/ 1180674 h 2134"/>
                <a:gd name="T28" fmla="*/ 2052392 w 465"/>
                <a:gd name="T29" fmla="*/ 1187450 h 21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65"/>
                <a:gd name="T46" fmla="*/ 0 h 2134"/>
                <a:gd name="T47" fmla="*/ 1435 w 465"/>
                <a:gd name="T48" fmla="*/ 701 h 21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65" h="2134">
                  <a:moveTo>
                    <a:pt x="0" y="2134"/>
                  </a:moveTo>
                  <a:cubicBezTo>
                    <a:pt x="4" y="2116"/>
                    <a:pt x="16" y="2097"/>
                    <a:pt x="24" y="2030"/>
                  </a:cubicBezTo>
                  <a:lnTo>
                    <a:pt x="44" y="1722"/>
                  </a:lnTo>
                  <a:lnTo>
                    <a:pt x="113" y="863"/>
                  </a:lnTo>
                  <a:lnTo>
                    <a:pt x="184" y="192"/>
                  </a:lnTo>
                  <a:cubicBezTo>
                    <a:pt x="214" y="49"/>
                    <a:pt x="244" y="30"/>
                    <a:pt x="291" y="0"/>
                  </a:cubicBezTo>
                  <a:lnTo>
                    <a:pt x="465" y="3"/>
                  </a:lnTo>
                </a:path>
              </a:pathLst>
            </a:custGeom>
            <a:noFill/>
            <a:ln w="28575" cap="flat" cmpd="sng">
              <a:solidFill>
                <a:srgbClr val="FF0000"/>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895" name="Rectangle 598"/>
            <p:cNvSpPr>
              <a:spLocks noChangeArrowheads="1"/>
            </p:cNvSpPr>
            <p:nvPr/>
          </p:nvSpPr>
          <p:spPr bwMode="auto">
            <a:xfrm>
              <a:off x="4394" y="1728"/>
              <a:ext cx="1221" cy="2228"/>
            </a:xfrm>
            <a:prstGeom prst="rect">
              <a:avLst/>
            </a:prstGeom>
            <a:noFill/>
            <a:ln w="6350">
              <a:solidFill>
                <a:srgbClr val="339933"/>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000">
                <a:solidFill>
                  <a:srgbClr val="000000"/>
                </a:solidFill>
                <a:cs typeface="Arial" pitchFamily="34" charset="0"/>
              </a:endParaRPr>
            </a:p>
          </p:txBody>
        </p:sp>
        <p:grpSp>
          <p:nvGrpSpPr>
            <p:cNvPr id="32896" name="Group 342"/>
            <p:cNvGrpSpPr>
              <a:grpSpLocks/>
            </p:cNvGrpSpPr>
            <p:nvPr/>
          </p:nvGrpSpPr>
          <p:grpSpPr bwMode="auto">
            <a:xfrm>
              <a:off x="4394" y="3958"/>
              <a:ext cx="1181" cy="64"/>
              <a:chOff x="4394" y="3968"/>
              <a:chExt cx="1181" cy="86"/>
            </a:xfrm>
          </p:grpSpPr>
          <p:sp>
            <p:nvSpPr>
              <p:cNvPr id="28" name="Line 599"/>
              <p:cNvSpPr>
                <a:spLocks noChangeShapeType="1"/>
              </p:cNvSpPr>
              <p:nvPr/>
            </p:nvSpPr>
            <p:spPr bwMode="auto">
              <a:xfrm>
                <a:off x="4394"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29" name="Line 600"/>
              <p:cNvSpPr>
                <a:spLocks noChangeShapeType="1"/>
              </p:cNvSpPr>
              <p:nvPr/>
            </p:nvSpPr>
            <p:spPr bwMode="auto">
              <a:xfrm>
                <a:off x="4553"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30" name="Line 601"/>
              <p:cNvSpPr>
                <a:spLocks noChangeShapeType="1"/>
              </p:cNvSpPr>
              <p:nvPr/>
            </p:nvSpPr>
            <p:spPr bwMode="auto">
              <a:xfrm>
                <a:off x="4713" y="3968"/>
                <a:ext cx="0"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31" name="Line 602"/>
              <p:cNvSpPr>
                <a:spLocks noChangeShapeType="1"/>
              </p:cNvSpPr>
              <p:nvPr/>
            </p:nvSpPr>
            <p:spPr bwMode="auto">
              <a:xfrm>
                <a:off x="4872"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56" name="Line 603"/>
              <p:cNvSpPr>
                <a:spLocks noChangeShapeType="1"/>
              </p:cNvSpPr>
              <p:nvPr/>
            </p:nvSpPr>
            <p:spPr bwMode="auto">
              <a:xfrm>
                <a:off x="5031"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57" name="Line 604"/>
              <p:cNvSpPr>
                <a:spLocks noChangeShapeType="1"/>
              </p:cNvSpPr>
              <p:nvPr/>
            </p:nvSpPr>
            <p:spPr bwMode="auto">
              <a:xfrm>
                <a:off x="5190"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58" name="Line 605"/>
              <p:cNvSpPr>
                <a:spLocks noChangeShapeType="1"/>
              </p:cNvSpPr>
              <p:nvPr/>
            </p:nvSpPr>
            <p:spPr bwMode="auto">
              <a:xfrm>
                <a:off x="5350" y="3968"/>
                <a:ext cx="1"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59" name="Line 606"/>
              <p:cNvSpPr>
                <a:spLocks noChangeShapeType="1"/>
              </p:cNvSpPr>
              <p:nvPr/>
            </p:nvSpPr>
            <p:spPr bwMode="auto">
              <a:xfrm>
                <a:off x="5508" y="3968"/>
                <a:ext cx="0" cy="86"/>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0" name="Line 608"/>
              <p:cNvSpPr>
                <a:spLocks noChangeShapeType="1"/>
              </p:cNvSpPr>
              <p:nvPr/>
            </p:nvSpPr>
            <p:spPr bwMode="auto">
              <a:xfrm>
                <a:off x="4471" y="3968"/>
                <a:ext cx="0"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1" name="Line 609"/>
              <p:cNvSpPr>
                <a:spLocks noChangeShapeType="1"/>
              </p:cNvSpPr>
              <p:nvPr/>
            </p:nvSpPr>
            <p:spPr bwMode="auto">
              <a:xfrm>
                <a:off x="4630" y="3968"/>
                <a:ext cx="0"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2" name="Line 610"/>
              <p:cNvSpPr>
                <a:spLocks noChangeShapeType="1"/>
              </p:cNvSpPr>
              <p:nvPr/>
            </p:nvSpPr>
            <p:spPr bwMode="auto">
              <a:xfrm>
                <a:off x="4787" y="3968"/>
                <a:ext cx="1"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3" name="Line 611"/>
              <p:cNvSpPr>
                <a:spLocks noChangeShapeType="1"/>
              </p:cNvSpPr>
              <p:nvPr/>
            </p:nvSpPr>
            <p:spPr bwMode="auto">
              <a:xfrm>
                <a:off x="4945" y="3968"/>
                <a:ext cx="1"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4" name="Line 612"/>
              <p:cNvSpPr>
                <a:spLocks noChangeShapeType="1"/>
              </p:cNvSpPr>
              <p:nvPr/>
            </p:nvSpPr>
            <p:spPr bwMode="auto">
              <a:xfrm>
                <a:off x="5103" y="3968"/>
                <a:ext cx="0"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5" name="Line 613"/>
              <p:cNvSpPr>
                <a:spLocks noChangeShapeType="1"/>
              </p:cNvSpPr>
              <p:nvPr/>
            </p:nvSpPr>
            <p:spPr bwMode="auto">
              <a:xfrm>
                <a:off x="5260" y="3968"/>
                <a:ext cx="1"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6" name="Line 614"/>
              <p:cNvSpPr>
                <a:spLocks noChangeShapeType="1"/>
              </p:cNvSpPr>
              <p:nvPr/>
            </p:nvSpPr>
            <p:spPr bwMode="auto">
              <a:xfrm>
                <a:off x="5418" y="3968"/>
                <a:ext cx="1"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67" name="Line 615"/>
              <p:cNvSpPr>
                <a:spLocks noChangeShapeType="1"/>
              </p:cNvSpPr>
              <p:nvPr/>
            </p:nvSpPr>
            <p:spPr bwMode="auto">
              <a:xfrm>
                <a:off x="5575" y="3968"/>
                <a:ext cx="0" cy="44"/>
              </a:xfrm>
              <a:prstGeom prst="line">
                <a:avLst/>
              </a:prstGeom>
              <a:noFill/>
              <a:ln w="6350">
                <a:solidFill>
                  <a:srgbClr val="00CC99"/>
                </a:solidFill>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grpSp>
        <p:sp>
          <p:nvSpPr>
            <p:cNvPr id="32897" name="Text Box 652"/>
            <p:cNvSpPr txBox="1">
              <a:spLocks noChangeArrowheads="1"/>
            </p:cNvSpPr>
            <p:nvPr/>
          </p:nvSpPr>
          <p:spPr bwMode="auto">
            <a:xfrm>
              <a:off x="4314" y="4023"/>
              <a:ext cx="161"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0</a:t>
              </a:r>
            </a:p>
          </p:txBody>
        </p:sp>
        <p:sp>
          <p:nvSpPr>
            <p:cNvPr id="32898" name="Text Box 652"/>
            <p:cNvSpPr txBox="1">
              <a:spLocks noChangeArrowheads="1"/>
            </p:cNvSpPr>
            <p:nvPr/>
          </p:nvSpPr>
          <p:spPr bwMode="auto">
            <a:xfrm>
              <a:off x="4633" y="4023"/>
              <a:ext cx="2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10</a:t>
              </a:r>
            </a:p>
          </p:txBody>
        </p:sp>
        <p:sp>
          <p:nvSpPr>
            <p:cNvPr id="32899" name="Text Box 652"/>
            <p:cNvSpPr txBox="1">
              <a:spLocks noChangeArrowheads="1"/>
            </p:cNvSpPr>
            <p:nvPr/>
          </p:nvSpPr>
          <p:spPr bwMode="auto">
            <a:xfrm>
              <a:off x="4954" y="4023"/>
              <a:ext cx="205"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20</a:t>
              </a:r>
            </a:p>
          </p:txBody>
        </p:sp>
        <p:sp>
          <p:nvSpPr>
            <p:cNvPr id="32900" name="Text Box 652"/>
            <p:cNvSpPr txBox="1">
              <a:spLocks noChangeArrowheads="1"/>
            </p:cNvSpPr>
            <p:nvPr/>
          </p:nvSpPr>
          <p:spPr bwMode="auto">
            <a:xfrm>
              <a:off x="5275" y="4023"/>
              <a:ext cx="358" cy="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000" dirty="0">
                  <a:solidFill>
                    <a:srgbClr val="000000"/>
                  </a:solidFill>
                  <a:cs typeface="Arial" pitchFamily="34" charset="0"/>
                </a:rPr>
                <a:t>30 min</a:t>
              </a:r>
            </a:p>
          </p:txBody>
        </p:sp>
        <p:sp>
          <p:nvSpPr>
            <p:cNvPr id="6185" name="Line 626"/>
            <p:cNvSpPr>
              <a:spLocks noChangeShapeType="1"/>
            </p:cNvSpPr>
            <p:nvPr/>
          </p:nvSpPr>
          <p:spPr bwMode="auto">
            <a:xfrm flipV="1">
              <a:off x="4553" y="1733"/>
              <a:ext cx="0" cy="2223"/>
            </a:xfrm>
            <a:prstGeom prst="line">
              <a:avLst/>
            </a:prstGeom>
            <a:noFill/>
            <a:ln w="6350" cap="rnd">
              <a:solidFill>
                <a:schemeClr val="tx1"/>
              </a:solidFill>
              <a:prstDash val="sysDot"/>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6676" name="Line 627"/>
            <p:cNvSpPr>
              <a:spLocks noChangeShapeType="1"/>
            </p:cNvSpPr>
            <p:nvPr/>
          </p:nvSpPr>
          <p:spPr bwMode="auto">
            <a:xfrm flipV="1">
              <a:off x="4872" y="1739"/>
              <a:ext cx="0" cy="2223"/>
            </a:xfrm>
            <a:prstGeom prst="line">
              <a:avLst/>
            </a:prstGeom>
            <a:noFill/>
            <a:ln w="6350" cap="rnd">
              <a:solidFill>
                <a:schemeClr val="tx1"/>
              </a:solidFill>
              <a:prstDash val="sysDot"/>
              <a:round/>
              <a:headEnd/>
              <a:tailEnd/>
            </a:ln>
          </p:spPr>
          <p:txBody>
            <a:bodyPr/>
            <a:lstStyle/>
            <a:p>
              <a:pPr fontAlgn="base">
                <a:spcBef>
                  <a:spcPct val="0"/>
                </a:spcBef>
                <a:spcAft>
                  <a:spcPct val="0"/>
                </a:spcAft>
                <a:defRPr/>
              </a:pPr>
              <a:endParaRPr kumimoji="1" lang="ja-JP" altLang="en-US">
                <a:solidFill>
                  <a:srgbClr val="000000"/>
                </a:solidFill>
                <a:cs typeface="Arial" pitchFamily="34" charset="0"/>
              </a:endParaRPr>
            </a:p>
          </p:txBody>
        </p:sp>
        <p:sp>
          <p:nvSpPr>
            <p:cNvPr id="32903" name="Text Box 1677"/>
            <p:cNvSpPr txBox="1">
              <a:spLocks noChangeArrowheads="1"/>
            </p:cNvSpPr>
            <p:nvPr/>
          </p:nvSpPr>
          <p:spPr bwMode="auto">
            <a:xfrm>
              <a:off x="4931" y="1258"/>
              <a:ext cx="821"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600" b="1" dirty="0">
                  <a:solidFill>
                    <a:srgbClr val="FF0000"/>
                  </a:solidFill>
                  <a:cs typeface="Arial" pitchFamily="34" charset="0"/>
                </a:rPr>
                <a:t>50 - 900</a:t>
              </a:r>
              <a:r>
                <a:rPr lang="en-US" altLang="ja-JP" sz="1600" b="1" dirty="0">
                  <a:solidFill>
                    <a:srgbClr val="FF0000"/>
                  </a:solidFill>
                  <a:ea typeface="Arial Unicode MS" pitchFamily="50" charset="-128"/>
                  <a:cs typeface="Arial Unicode MS" pitchFamily="50" charset="-128"/>
                </a:rPr>
                <a:t>ºC</a:t>
              </a:r>
              <a:r>
                <a:rPr lang="en-US" altLang="ja-JP" sz="1600" b="1" dirty="0">
                  <a:solidFill>
                    <a:srgbClr val="FF0000"/>
                  </a:solidFill>
                  <a:cs typeface="Arial" pitchFamily="34" charset="0"/>
                </a:rPr>
                <a:t> </a:t>
              </a:r>
              <a:r>
                <a:rPr lang="en-US" altLang="ja-JP" sz="1600" b="1" dirty="0">
                  <a:solidFill>
                    <a:srgbClr val="000099"/>
                  </a:solidFill>
                  <a:cs typeface="Arial" pitchFamily="34" charset="0"/>
                </a:rPr>
                <a:t>then cool to 50</a:t>
              </a:r>
              <a:r>
                <a:rPr lang="en-US" altLang="ja-JP" sz="1600" b="1" dirty="0">
                  <a:solidFill>
                    <a:srgbClr val="000099"/>
                  </a:solidFill>
                  <a:ea typeface="Arial Unicode MS" pitchFamily="50" charset="-128"/>
                  <a:cs typeface="Arial Unicode MS" pitchFamily="50" charset="-128"/>
                </a:rPr>
                <a:t>ºC</a:t>
              </a:r>
              <a:endParaRPr lang="ja-JP" altLang="en-US" sz="1600" b="1" dirty="0">
                <a:solidFill>
                  <a:srgbClr val="000099"/>
                </a:solidFill>
                <a:cs typeface="Arial" pitchFamily="34" charset="0"/>
              </a:endParaRPr>
            </a:p>
          </p:txBody>
        </p:sp>
        <p:sp>
          <p:nvSpPr>
            <p:cNvPr id="32904" name="Freeform 441"/>
            <p:cNvSpPr>
              <a:spLocks/>
            </p:cNvSpPr>
            <p:nvPr/>
          </p:nvSpPr>
          <p:spPr bwMode="auto">
            <a:xfrm rot="10800000" flipV="1">
              <a:off x="4931" y="1497"/>
              <a:ext cx="67" cy="379"/>
            </a:xfrm>
            <a:custGeom>
              <a:avLst/>
              <a:gdLst>
                <a:gd name="T0" fmla="*/ 314441782 w 392"/>
                <a:gd name="T1" fmla="*/ 2147483647 h 245"/>
                <a:gd name="T2" fmla="*/ 314441782 w 392"/>
                <a:gd name="T3" fmla="*/ 0 h 245"/>
                <a:gd name="T4" fmla="*/ 0 w 392"/>
                <a:gd name="T5" fmla="*/ 0 h 245"/>
                <a:gd name="T6" fmla="*/ 0 60000 65536"/>
                <a:gd name="T7" fmla="*/ 0 60000 65536"/>
                <a:gd name="T8" fmla="*/ 0 60000 65536"/>
                <a:gd name="T9" fmla="*/ 0 w 392"/>
                <a:gd name="T10" fmla="*/ 0 h 245"/>
                <a:gd name="T11" fmla="*/ 392 w 392"/>
                <a:gd name="T12" fmla="*/ 245 h 245"/>
              </a:gdLst>
              <a:ahLst/>
              <a:cxnLst>
                <a:cxn ang="T6">
                  <a:pos x="T0" y="T1"/>
                </a:cxn>
                <a:cxn ang="T7">
                  <a:pos x="T2" y="T3"/>
                </a:cxn>
                <a:cxn ang="T8">
                  <a:pos x="T4" y="T5"/>
                </a:cxn>
              </a:cxnLst>
              <a:rect l="T9" t="T10" r="T11" b="T12"/>
              <a:pathLst>
                <a:path w="392" h="245">
                  <a:moveTo>
                    <a:pt x="392" y="245"/>
                  </a:moveTo>
                  <a:lnTo>
                    <a:pt x="164" y="0"/>
                  </a:lnTo>
                  <a:lnTo>
                    <a:pt x="0" y="0"/>
                  </a:lnTo>
                </a:path>
              </a:pathLst>
            </a:custGeom>
            <a:noFill/>
            <a:ln w="12700" cap="flat" cmpd="sng">
              <a:solidFill>
                <a:srgbClr val="000099"/>
              </a:solidFill>
              <a:prstDash val="solid"/>
              <a:round/>
              <a:headEnd type="oval" w="sm" len="sm"/>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05" name="Freeform 441"/>
            <p:cNvSpPr>
              <a:spLocks/>
            </p:cNvSpPr>
            <p:nvPr/>
          </p:nvSpPr>
          <p:spPr bwMode="auto">
            <a:xfrm>
              <a:off x="4968" y="2553"/>
              <a:ext cx="373" cy="492"/>
            </a:xfrm>
            <a:custGeom>
              <a:avLst/>
              <a:gdLst>
                <a:gd name="T0" fmla="*/ 2147483647 w 182"/>
                <a:gd name="T1" fmla="*/ 2147483647 h 236"/>
                <a:gd name="T2" fmla="*/ 2147483647 w 182"/>
                <a:gd name="T3" fmla="*/ 0 h 236"/>
                <a:gd name="T4" fmla="*/ 0 w 182"/>
                <a:gd name="T5" fmla="*/ 0 h 236"/>
                <a:gd name="T6" fmla="*/ 0 60000 65536"/>
                <a:gd name="T7" fmla="*/ 0 60000 65536"/>
                <a:gd name="T8" fmla="*/ 0 60000 65536"/>
                <a:gd name="T9" fmla="*/ 0 w 182"/>
                <a:gd name="T10" fmla="*/ 0 h 236"/>
                <a:gd name="T11" fmla="*/ 392 w 182"/>
                <a:gd name="T12" fmla="*/ 245 h 236"/>
              </a:gdLst>
              <a:ahLst/>
              <a:cxnLst>
                <a:cxn ang="T6">
                  <a:pos x="T0" y="T1"/>
                </a:cxn>
                <a:cxn ang="T7">
                  <a:pos x="T2" y="T3"/>
                </a:cxn>
                <a:cxn ang="T8">
                  <a:pos x="T4" y="T5"/>
                </a:cxn>
              </a:cxnLst>
              <a:rect l="T9" t="T10" r="T11" b="T12"/>
              <a:pathLst>
                <a:path w="182" h="236">
                  <a:moveTo>
                    <a:pt x="0" y="236"/>
                  </a:moveTo>
                  <a:lnTo>
                    <a:pt x="101" y="0"/>
                  </a:lnTo>
                  <a:lnTo>
                    <a:pt x="182" y="0"/>
                  </a:lnTo>
                </a:path>
              </a:pathLst>
            </a:custGeom>
            <a:noFill/>
            <a:ln w="12700" cap="flat" cmpd="sng">
              <a:solidFill>
                <a:srgbClr val="0070C0"/>
              </a:solidFill>
              <a:prstDash val="solid"/>
              <a:round/>
              <a:headEnd type="oval" w="sm" len="sm"/>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06" name="Text Box 1677"/>
            <p:cNvSpPr txBox="1">
              <a:spLocks noChangeArrowheads="1"/>
            </p:cNvSpPr>
            <p:nvPr/>
          </p:nvSpPr>
          <p:spPr bwMode="auto">
            <a:xfrm>
              <a:off x="4954" y="2080"/>
              <a:ext cx="806" cy="5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spcBef>
                  <a:spcPct val="0"/>
                </a:spcBef>
                <a:spcAft>
                  <a:spcPct val="0"/>
                </a:spcAft>
                <a:buFontTx/>
                <a:buNone/>
              </a:pPr>
              <a:r>
                <a:rPr lang="en-US" altLang="ja-JP" sz="1600" b="1" dirty="0">
                  <a:solidFill>
                    <a:srgbClr val="FF0000"/>
                  </a:solidFill>
                  <a:cs typeface="Arial" pitchFamily="34" charset="0"/>
                </a:rPr>
                <a:t>50 - 500</a:t>
              </a:r>
              <a:r>
                <a:rPr lang="en-US" altLang="ja-JP" sz="1600" b="1" dirty="0">
                  <a:solidFill>
                    <a:srgbClr val="FF0000"/>
                  </a:solidFill>
                  <a:ea typeface="Arial Unicode MS" pitchFamily="50" charset="-128"/>
                  <a:cs typeface="Arial Unicode MS" pitchFamily="50" charset="-128"/>
                </a:rPr>
                <a:t>ºC</a:t>
              </a:r>
              <a:r>
                <a:rPr lang="en-US" altLang="ja-JP" sz="1600" b="1" dirty="0">
                  <a:solidFill>
                    <a:srgbClr val="FF0000"/>
                  </a:solidFill>
                  <a:cs typeface="Arial" pitchFamily="34" charset="0"/>
                </a:rPr>
                <a:t> </a:t>
              </a:r>
              <a:r>
                <a:rPr lang="en-US" altLang="ja-JP" sz="1600" b="1" dirty="0">
                  <a:solidFill>
                    <a:srgbClr val="000099"/>
                  </a:solidFill>
                  <a:cs typeface="Arial" pitchFamily="34" charset="0"/>
                </a:rPr>
                <a:t>then cool to 50</a:t>
              </a:r>
              <a:r>
                <a:rPr lang="en-US" altLang="ja-JP" sz="1600" b="1" dirty="0">
                  <a:solidFill>
                    <a:srgbClr val="000099"/>
                  </a:solidFill>
                  <a:ea typeface="Arial Unicode MS" pitchFamily="50" charset="-128"/>
                  <a:cs typeface="Arial Unicode MS" pitchFamily="50" charset="-128"/>
                </a:rPr>
                <a:t>ºC</a:t>
              </a:r>
              <a:endParaRPr lang="ja-JP" altLang="en-US" sz="1600" b="1" dirty="0">
                <a:solidFill>
                  <a:srgbClr val="000099"/>
                </a:solidFill>
                <a:cs typeface="Arial" pitchFamily="34" charset="0"/>
              </a:endParaRPr>
            </a:p>
          </p:txBody>
        </p:sp>
        <p:sp>
          <p:nvSpPr>
            <p:cNvPr id="32907" name="Freeform 596"/>
            <p:cNvSpPr>
              <a:spLocks/>
            </p:cNvSpPr>
            <p:nvPr/>
          </p:nvSpPr>
          <p:spPr bwMode="auto">
            <a:xfrm>
              <a:off x="4866" y="1743"/>
              <a:ext cx="754" cy="2134"/>
            </a:xfrm>
            <a:custGeom>
              <a:avLst/>
              <a:gdLst>
                <a:gd name="T0" fmla="*/ 0 w 754"/>
                <a:gd name="T1" fmla="*/ 1185756 h 2134"/>
                <a:gd name="T2" fmla="*/ 40134 w 754"/>
                <a:gd name="T3" fmla="*/ 1128162 h 2134"/>
                <a:gd name="T4" fmla="*/ 74733 w 754"/>
                <a:gd name="T5" fmla="*/ 957075 h 2134"/>
                <a:gd name="T6" fmla="*/ 189601 w 754"/>
                <a:gd name="T7" fmla="*/ 479384 h 2134"/>
                <a:gd name="T8" fmla="*/ 310004 w 754"/>
                <a:gd name="T9" fmla="*/ 106718 h 2134"/>
                <a:gd name="T10" fmla="*/ 488533 w 754"/>
                <a:gd name="T11" fmla="*/ 0 h 2134"/>
                <a:gd name="T12" fmla="*/ 781930 w 754"/>
                <a:gd name="T13" fmla="*/ 1694 h 2134"/>
                <a:gd name="T14" fmla="*/ 867734 w 754"/>
                <a:gd name="T15" fmla="*/ 105024 h 2134"/>
                <a:gd name="T16" fmla="*/ 943851 w 754"/>
                <a:gd name="T17" fmla="*/ 213436 h 2134"/>
                <a:gd name="T18" fmla="*/ 1249704 w 754"/>
                <a:gd name="T19" fmla="*/ 701290 h 2134"/>
                <a:gd name="T20" fmla="*/ 1360419 w 754"/>
                <a:gd name="T21" fmla="*/ 840193 h 2134"/>
                <a:gd name="T22" fmla="*/ 1468367 w 754"/>
                <a:gd name="T23" fmla="*/ 962156 h 2134"/>
                <a:gd name="T24" fmla="*/ 1662120 w 754"/>
                <a:gd name="T25" fmla="*/ 1119693 h 2134"/>
                <a:gd name="T26" fmla="*/ 1868328 w 754"/>
                <a:gd name="T27" fmla="*/ 1180674 h 2134"/>
                <a:gd name="T28" fmla="*/ 2052392 w 754"/>
                <a:gd name="T29" fmla="*/ 1187450 h 2134"/>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4"/>
                <a:gd name="T46" fmla="*/ 0 h 2134"/>
                <a:gd name="T47" fmla="*/ 1435 w 754"/>
                <a:gd name="T48" fmla="*/ 701 h 2134"/>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4" h="2134">
                  <a:moveTo>
                    <a:pt x="0" y="0"/>
                  </a:moveTo>
                  <a:lnTo>
                    <a:pt x="51" y="186"/>
                  </a:lnTo>
                  <a:lnTo>
                    <a:pt x="96" y="381"/>
                  </a:lnTo>
                  <a:cubicBezTo>
                    <a:pt x="133" y="561"/>
                    <a:pt x="237" y="1070"/>
                    <a:pt x="277" y="1259"/>
                  </a:cubicBezTo>
                  <a:lnTo>
                    <a:pt x="343" y="1509"/>
                  </a:lnTo>
                  <a:cubicBezTo>
                    <a:pt x="364" y="1588"/>
                    <a:pt x="378" y="1646"/>
                    <a:pt x="407" y="1729"/>
                  </a:cubicBezTo>
                  <a:lnTo>
                    <a:pt x="522" y="2012"/>
                  </a:lnTo>
                  <a:cubicBezTo>
                    <a:pt x="562" y="2076"/>
                    <a:pt x="606" y="2100"/>
                    <a:pt x="644" y="2122"/>
                  </a:cubicBezTo>
                  <a:lnTo>
                    <a:pt x="754" y="2134"/>
                  </a:lnTo>
                </a:path>
              </a:pathLst>
            </a:custGeom>
            <a:noFill/>
            <a:ln w="28575" cap="flat" cmpd="sng">
              <a:solidFill>
                <a:srgbClr val="000099"/>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08" name="Freeform 595"/>
            <p:cNvSpPr>
              <a:spLocks/>
            </p:cNvSpPr>
            <p:nvPr/>
          </p:nvSpPr>
          <p:spPr bwMode="auto">
            <a:xfrm>
              <a:off x="4869" y="2640"/>
              <a:ext cx="755" cy="1239"/>
            </a:xfrm>
            <a:custGeom>
              <a:avLst/>
              <a:gdLst>
                <a:gd name="T0" fmla="*/ 0 w 755"/>
                <a:gd name="T1" fmla="*/ 693737 h 1239"/>
                <a:gd name="T2" fmla="*/ 9932 w 755"/>
                <a:gd name="T3" fmla="*/ 685235 h 1239"/>
                <a:gd name="T4" fmla="*/ 41148 w 755"/>
                <a:gd name="T5" fmla="*/ 634225 h 1239"/>
                <a:gd name="T6" fmla="*/ 86553 w 755"/>
                <a:gd name="T7" fmla="*/ 425084 h 1239"/>
                <a:gd name="T8" fmla="*/ 163174 w 755"/>
                <a:gd name="T9" fmla="*/ 127525 h 1239"/>
                <a:gd name="T10" fmla="*/ 183039 w 755"/>
                <a:gd name="T11" fmla="*/ 61212 h 1239"/>
                <a:gd name="T12" fmla="*/ 225606 w 755"/>
                <a:gd name="T13" fmla="*/ 17003 h 1239"/>
                <a:gd name="T14" fmla="*/ 302227 w 755"/>
                <a:gd name="T15" fmla="*/ 6801 h 1239"/>
                <a:gd name="T16" fmla="*/ 394456 w 755"/>
                <a:gd name="T17" fmla="*/ 1700 h 1239"/>
                <a:gd name="T18" fmla="*/ 798844 w 755"/>
                <a:gd name="T19" fmla="*/ 0 h 1239"/>
                <a:gd name="T20" fmla="*/ 973370 w 755"/>
                <a:gd name="T21" fmla="*/ 241448 h 1239"/>
                <a:gd name="T22" fmla="*/ 1095396 w 755"/>
                <a:gd name="T23" fmla="*/ 382576 h 1239"/>
                <a:gd name="T24" fmla="*/ 1265665 w 755"/>
                <a:gd name="T25" fmla="*/ 510101 h 1239"/>
                <a:gd name="T26" fmla="*/ 1617554 w 755"/>
                <a:gd name="T27" fmla="*/ 659730 h 1239"/>
                <a:gd name="T28" fmla="*/ 2095725 w 755"/>
                <a:gd name="T29" fmla="*/ 688636 h 1239"/>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755"/>
                <a:gd name="T46" fmla="*/ 0 h 1239"/>
                <a:gd name="T47" fmla="*/ 1403 w 755"/>
                <a:gd name="T48" fmla="*/ 408 h 1239"/>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755" h="1239">
                  <a:moveTo>
                    <a:pt x="0" y="0"/>
                  </a:moveTo>
                  <a:cubicBezTo>
                    <a:pt x="17" y="72"/>
                    <a:pt x="73" y="321"/>
                    <a:pt x="101" y="434"/>
                  </a:cubicBezTo>
                  <a:cubicBezTo>
                    <a:pt x="130" y="548"/>
                    <a:pt x="144" y="609"/>
                    <a:pt x="172" y="688"/>
                  </a:cubicBezTo>
                  <a:cubicBezTo>
                    <a:pt x="200" y="768"/>
                    <a:pt x="221" y="835"/>
                    <a:pt x="271" y="918"/>
                  </a:cubicBezTo>
                  <a:cubicBezTo>
                    <a:pt x="322" y="1000"/>
                    <a:pt x="396" y="1135"/>
                    <a:pt x="477" y="1187"/>
                  </a:cubicBezTo>
                  <a:cubicBezTo>
                    <a:pt x="557" y="1239"/>
                    <a:pt x="697" y="1230"/>
                    <a:pt x="755" y="1239"/>
                  </a:cubicBezTo>
                </a:path>
              </a:pathLst>
            </a:custGeom>
            <a:noFill/>
            <a:ln w="19050" cap="flat" cmpd="sng">
              <a:solidFill>
                <a:schemeClr val="accent2">
                  <a:lumMod val="75000"/>
                </a:schemeClr>
              </a:solidFill>
              <a:prstDash val="sysDot"/>
              <a:round/>
              <a:headEnd type="none" w="med" len="med"/>
              <a:tailEnd type="none" w="med" len="med"/>
            </a:ln>
            <a:extLst>
              <a:ext uri="{909E8E84-426E-40DD-AFC4-6F175D3DCCD1}">
                <a14:hiddenFill xmlns:a14="http://schemas.microsoft.com/office/drawing/2010/main">
                  <a:solidFill>
                    <a:srgbClr val="FFFFFF"/>
                  </a:solidFill>
                </a14:hiddenFill>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2909" name="Text Box 346"/>
            <p:cNvSpPr txBox="1">
              <a:spLocks noChangeArrowheads="1"/>
            </p:cNvSpPr>
            <p:nvPr/>
          </p:nvSpPr>
          <p:spPr bwMode="auto">
            <a:xfrm>
              <a:off x="4509" y="3193"/>
              <a:ext cx="978" cy="402"/>
            </a:xfrm>
            <a:prstGeom prst="rect">
              <a:avLst/>
            </a:prstGeom>
            <a:solidFill>
              <a:srgbClr val="FFFF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99"/>
                  </a:solidFill>
                  <a:ea typeface="Arial Unicode MS" pitchFamily="50" charset="-128"/>
                  <a:cs typeface="Arial Unicode MS" pitchFamily="50" charset="-128"/>
                </a:rPr>
                <a:t>500 to 100</a:t>
              </a:r>
              <a:r>
                <a:rPr lang="en-US" altLang="ja-JP" sz="1800" b="1" dirty="0" smtClean="0">
                  <a:solidFill>
                    <a:srgbClr val="000099"/>
                  </a:solidFill>
                  <a:latin typeface="Arial"/>
                  <a:ea typeface="Arial Unicode MS" pitchFamily="50" charset="-128"/>
                  <a:cs typeface="Arial"/>
                </a:rPr>
                <a:t>ºC</a:t>
              </a:r>
            </a:p>
            <a:p>
              <a:pPr eaLnBrk="1" fontAlgn="base" hangingPunct="1">
                <a:spcBef>
                  <a:spcPct val="0"/>
                </a:spcBef>
                <a:spcAft>
                  <a:spcPct val="0"/>
                </a:spcAft>
                <a:buFontTx/>
                <a:buNone/>
              </a:pPr>
              <a:r>
                <a:rPr lang="en-US" altLang="ja-JP" sz="1800" b="1" dirty="0" smtClean="0">
                  <a:solidFill>
                    <a:srgbClr val="000099"/>
                  </a:solidFill>
                  <a:ea typeface="Arial Unicode MS" pitchFamily="50" charset="-128"/>
                  <a:cs typeface="Arial Unicode MS" pitchFamily="50" charset="-128"/>
                </a:rPr>
                <a:t>&lt;10 </a:t>
              </a:r>
              <a:r>
                <a:rPr lang="en-US" altLang="ja-JP" sz="1800" b="1" dirty="0">
                  <a:solidFill>
                    <a:srgbClr val="000099"/>
                  </a:solidFill>
                  <a:ea typeface="Arial Unicode MS" pitchFamily="50" charset="-128"/>
                  <a:cs typeface="Arial Unicode MS" pitchFamily="50" charset="-128"/>
                </a:rPr>
                <a:t>min</a:t>
              </a:r>
            </a:p>
          </p:txBody>
        </p:sp>
        <p:sp>
          <p:nvSpPr>
            <p:cNvPr id="297" name="Text Box 664"/>
            <p:cNvSpPr txBox="1">
              <a:spLocks noChangeArrowheads="1"/>
            </p:cNvSpPr>
            <p:nvPr/>
          </p:nvSpPr>
          <p:spPr bwMode="auto">
            <a:xfrm>
              <a:off x="4080" y="3537"/>
              <a:ext cx="359" cy="2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C00000"/>
                  </a:solidFill>
                  <a:cs typeface="Arial" pitchFamily="34" charset="0"/>
                </a:rPr>
                <a:t>100</a:t>
              </a:r>
              <a:endParaRPr lang="en-US" altLang="ja-JP" sz="1800" b="1" dirty="0">
                <a:solidFill>
                  <a:srgbClr val="C00000"/>
                </a:solidFill>
                <a:cs typeface="Arial" pitchFamily="34" charset="0"/>
              </a:endParaRPr>
            </a:p>
          </p:txBody>
        </p:sp>
      </p:grpSp>
      <p:sp>
        <p:nvSpPr>
          <p:cNvPr id="32888" name="Rectangle 215"/>
          <p:cNvSpPr>
            <a:spLocks noChangeArrowheads="1"/>
          </p:cNvSpPr>
          <p:nvPr/>
        </p:nvSpPr>
        <p:spPr bwMode="auto">
          <a:xfrm>
            <a:off x="6280151" y="6442075"/>
            <a:ext cx="46006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50 min</a:t>
            </a:r>
          </a:p>
        </p:txBody>
      </p:sp>
      <p:cxnSp>
        <p:nvCxnSpPr>
          <p:cNvPr id="3" name="直線コネクタ 2"/>
          <p:cNvCxnSpPr/>
          <p:nvPr/>
        </p:nvCxnSpPr>
        <p:spPr>
          <a:xfrm>
            <a:off x="6996115" y="5827199"/>
            <a:ext cx="1244600" cy="1608"/>
          </a:xfrm>
          <a:prstGeom prst="line">
            <a:avLst/>
          </a:prstGeom>
        </p:spPr>
        <p:style>
          <a:lnRef idx="1">
            <a:schemeClr val="accent1"/>
          </a:lnRef>
          <a:fillRef idx="0">
            <a:schemeClr val="accent1"/>
          </a:fillRef>
          <a:effectRef idx="0">
            <a:schemeClr val="accent1"/>
          </a:effectRef>
          <a:fontRef idx="minor">
            <a:schemeClr val="tx1"/>
          </a:fontRef>
        </p:style>
      </p:cxnSp>
      <p:sp>
        <p:nvSpPr>
          <p:cNvPr id="299"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Tree>
    <p:extLst>
      <p:ext uri="{BB962C8B-B14F-4D97-AF65-F5344CB8AC3E}">
        <p14:creationId xmlns:p14="http://schemas.microsoft.com/office/powerpoint/2010/main" val="3123474763"/>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533"/>
          <p:cNvSpPr>
            <a:spLocks noChangeArrowheads="1"/>
          </p:cNvSpPr>
          <p:nvPr/>
        </p:nvSpPr>
        <p:spPr bwMode="auto">
          <a:xfrm>
            <a:off x="90195" y="2180245"/>
            <a:ext cx="3567405" cy="8925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tabLst>
                <a:tab pos="177800" algn="l"/>
                <a:tab pos="714375" algn="l"/>
                <a:tab pos="1257300" algn="l"/>
                <a:tab pos="1879600" algn="l"/>
                <a:tab pos="2066925" algn="l"/>
                <a:tab pos="2159000" algn="l"/>
              </a:tabLst>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tabLst>
                <a:tab pos="177800" algn="l"/>
                <a:tab pos="714375" algn="l"/>
                <a:tab pos="1257300" algn="l"/>
                <a:tab pos="1879600" algn="l"/>
                <a:tab pos="2066925" algn="l"/>
                <a:tab pos="2159000" algn="l"/>
              </a:tabLst>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tabLst>
                <a:tab pos="177800" algn="l"/>
                <a:tab pos="714375" algn="l"/>
                <a:tab pos="1257300" algn="l"/>
                <a:tab pos="1879600" algn="l"/>
                <a:tab pos="2066925" algn="l"/>
                <a:tab pos="2159000" algn="l"/>
              </a:tabLst>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tabLst>
                <a:tab pos="177800" algn="l"/>
                <a:tab pos="714375" algn="l"/>
                <a:tab pos="1257300" algn="l"/>
                <a:tab pos="1879600" algn="l"/>
                <a:tab pos="2066925" algn="l"/>
                <a:tab pos="2159000" algn="l"/>
              </a:tabLst>
              <a:defRPr kumimoji="1" sz="2000">
                <a:solidFill>
                  <a:schemeClr val="tx1"/>
                </a:solidFill>
                <a:latin typeface="Arial" pitchFamily="34" charset="0"/>
                <a:ea typeface="ＭＳ Ｐゴシック" pitchFamily="50" charset="-128"/>
              </a:defRPr>
            </a:lvl9pPr>
          </a:lstStyle>
          <a:p>
            <a:pPr eaLnBrk="1" fontAlgn="base" hangingPunct="1">
              <a:lnSpc>
                <a:spcPct val="130000"/>
              </a:lnSpc>
              <a:spcBef>
                <a:spcPct val="0"/>
              </a:spcBef>
              <a:spcAft>
                <a:spcPct val="0"/>
              </a:spcAft>
              <a:buFontTx/>
              <a:buNone/>
              <a:tabLst>
                <a:tab pos="180975" algn="l"/>
                <a:tab pos="714375" algn="l"/>
                <a:tab pos="1257300" algn="l"/>
                <a:tab pos="1879600" algn="l"/>
                <a:tab pos="2066925" algn="l"/>
                <a:tab pos="2159000" algn="l"/>
              </a:tabLst>
            </a:pPr>
            <a:r>
              <a:rPr lang="ja-JP" altLang="en-US" sz="2000" dirty="0">
                <a:solidFill>
                  <a:srgbClr val="000000"/>
                </a:solidFill>
                <a:cs typeface="Arial" pitchFamily="34" charset="0"/>
              </a:rPr>
              <a:t>　</a:t>
            </a:r>
            <a:r>
              <a:rPr lang="en-US" altLang="ja-JP" sz="2000" dirty="0" smtClean="0">
                <a:solidFill>
                  <a:srgbClr val="000000"/>
                </a:solidFill>
                <a:cs typeface="Arial" pitchFamily="34" charset="0"/>
              </a:rPr>
              <a:t>3 Reactor heating profiles </a:t>
            </a:r>
            <a:r>
              <a:rPr lang="ja-JP" altLang="en-US" sz="2000" dirty="0">
                <a:solidFill>
                  <a:srgbClr val="000000"/>
                </a:solidFill>
                <a:ea typeface="Arial Unicode MS" pitchFamily="50" charset="-128"/>
                <a:cs typeface="Arial Unicode MS" pitchFamily="50" charset="-128"/>
              </a:rPr>
              <a:t>　　</a:t>
            </a:r>
          </a:p>
        </p:txBody>
      </p:sp>
      <p:sp>
        <p:nvSpPr>
          <p:cNvPr id="34819" name="Rectangle 2"/>
          <p:cNvSpPr>
            <a:spLocks noChangeArrowheads="1"/>
          </p:cNvSpPr>
          <p:nvPr/>
        </p:nvSpPr>
        <p:spPr bwMode="auto">
          <a:xfrm>
            <a:off x="1547819" y="169867"/>
            <a:ext cx="1847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ja-JP" sz="2400" b="1">
              <a:solidFill>
                <a:srgbClr val="000099"/>
              </a:solidFill>
              <a:ea typeface="Arial Unicode MS" pitchFamily="50" charset="-128"/>
              <a:cs typeface="Arial Unicode MS" pitchFamily="50" charset="-128"/>
            </a:endParaRPr>
          </a:p>
        </p:txBody>
      </p:sp>
      <p:sp>
        <p:nvSpPr>
          <p:cNvPr id="34821" name="Text Box 369"/>
          <p:cNvSpPr txBox="1">
            <a:spLocks noChangeArrowheads="1"/>
          </p:cNvSpPr>
          <p:nvPr/>
        </p:nvSpPr>
        <p:spPr bwMode="auto">
          <a:xfrm>
            <a:off x="180404" y="71735"/>
            <a:ext cx="9192196"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2400" b="1" dirty="0" smtClean="0">
                <a:latin typeface="Calibri" panose="020F0502020204030204" pitchFamily="34" charset="0"/>
                <a:ea typeface="Arial Unicode MS" pitchFamily="50" charset="-128"/>
                <a:cs typeface="Arial Unicode MS" pitchFamily="50" charset="-128"/>
              </a:rPr>
              <a:t>Temperature control and two analytical modes of </a:t>
            </a:r>
            <a:r>
              <a:rPr lang="en-US" altLang="ja-JP" sz="2400" b="1" dirty="0">
                <a:latin typeface="Calibri" panose="020F0502020204030204" pitchFamily="34" charset="0"/>
                <a:ea typeface="Arial Unicode MS" pitchFamily="50" charset="-128"/>
                <a:cs typeface="Arial Unicode MS" pitchFamily="50" charset="-128"/>
              </a:rPr>
              <a:t>Tandem </a:t>
            </a:r>
            <a:r>
              <a:rPr lang="en-US" altLang="ja-JP" sz="2400" b="1" dirty="0" smtClean="0">
                <a:latin typeface="Calibri" panose="020F0502020204030204" pitchFamily="34" charset="0"/>
                <a:cs typeface="Arial" charset="0"/>
              </a:rPr>
              <a:t>µ-</a:t>
            </a:r>
            <a:r>
              <a:rPr lang="en-US" altLang="ja-JP" sz="2400" b="1" dirty="0" smtClean="0">
                <a:latin typeface="Calibri" panose="020F0502020204030204" pitchFamily="34" charset="0"/>
                <a:ea typeface="Arial Unicode MS" pitchFamily="50" charset="-128"/>
                <a:cs typeface="Arial Unicode MS" pitchFamily="50" charset="-128"/>
              </a:rPr>
              <a:t>Reactor</a:t>
            </a:r>
            <a:endParaRPr lang="ja-JP" altLang="en-US" sz="2400" b="1" dirty="0">
              <a:latin typeface="Calibri" panose="020F0502020204030204" pitchFamily="34" charset="0"/>
              <a:ea typeface="Arial Unicode MS" pitchFamily="50" charset="-128"/>
              <a:cs typeface="Arial Unicode MS" pitchFamily="50" charset="-128"/>
            </a:endParaRPr>
          </a:p>
        </p:txBody>
      </p:sp>
      <p:sp>
        <p:nvSpPr>
          <p:cNvPr id="34823" name="Text Box 293"/>
          <p:cNvSpPr txBox="1">
            <a:spLocks noChangeArrowheads="1"/>
          </p:cNvSpPr>
          <p:nvPr/>
        </p:nvSpPr>
        <p:spPr bwMode="auto">
          <a:xfrm>
            <a:off x="4498181" y="685800"/>
            <a:ext cx="4700587" cy="369332"/>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None/>
            </a:pPr>
            <a:r>
              <a:rPr lang="en-US" altLang="ja-JP" sz="1800" b="1" dirty="0" smtClean="0">
                <a:solidFill>
                  <a:srgbClr val="000000"/>
                </a:solidFill>
                <a:ea typeface="Arial Unicode MS" pitchFamily="50" charset="-128"/>
                <a:cs typeface="Arial Unicode MS" pitchFamily="50" charset="-128"/>
              </a:rPr>
              <a:t>On-line EGA-MS analysis</a:t>
            </a:r>
          </a:p>
        </p:txBody>
      </p:sp>
      <p:grpSp>
        <p:nvGrpSpPr>
          <p:cNvPr id="34825" name="Group 629"/>
          <p:cNvGrpSpPr>
            <a:grpSpLocks/>
          </p:cNvGrpSpPr>
          <p:nvPr/>
        </p:nvGrpSpPr>
        <p:grpSpPr bwMode="auto">
          <a:xfrm>
            <a:off x="0" y="6017421"/>
            <a:ext cx="3200400" cy="840580"/>
            <a:chOff x="-12" y="3636"/>
            <a:chExt cx="2643" cy="699"/>
          </a:xfrm>
        </p:grpSpPr>
        <p:sp>
          <p:nvSpPr>
            <p:cNvPr id="12" name="Freeform 11"/>
            <p:cNvSpPr>
              <a:spLocks/>
            </p:cNvSpPr>
            <p:nvPr/>
          </p:nvSpPr>
          <p:spPr bwMode="auto">
            <a:xfrm>
              <a:off x="307" y="3740"/>
              <a:ext cx="2324" cy="589"/>
            </a:xfrm>
            <a:custGeom>
              <a:avLst>
                <a:gd name="A1" fmla="val 0"/>
                <a:gd name="A2" fmla="val 0"/>
                <a:gd name="A3" fmla="val 0"/>
                <a:gd name="A4" fmla="val 0"/>
                <a:gd name="A5" fmla="val 0"/>
                <a:gd name="A6" fmla="val 0"/>
                <a:gd name="A7" fmla="val 0"/>
                <a:gd name="A8" fmla="val 0"/>
              </a:avLst>
              <a:gdLst/>
              <a:ahLst/>
              <a:cxnLst>
                <a:cxn ang="0">
                  <a:pos x="0" y="0"/>
                </a:cxn>
                <a:cxn ang="0">
                  <a:pos x="5760" y="0"/>
                </a:cxn>
                <a:cxn ang="0">
                  <a:pos x="5760" y="528"/>
                </a:cxn>
                <a:cxn ang="0">
                  <a:pos x="48" y="0"/>
                </a:cxn>
              </a:cxnLst>
              <a:rect l="0" t="0" r="0" b="0"/>
              <a:pathLst>
                <a:path w="5591" h="588">
                  <a:moveTo>
                    <a:pt x="0" y="0"/>
                  </a:moveTo>
                  <a:lnTo>
                    <a:pt x="5591" y="585"/>
                  </a:lnTo>
                  <a:lnTo>
                    <a:pt x="4415" y="588"/>
                  </a:lnTo>
                  <a:lnTo>
                    <a:pt x="12" y="4"/>
                  </a:lnTo>
                </a:path>
              </a:pathLst>
            </a:custGeom>
            <a:solidFill>
              <a:srgbClr val="000000">
                <a:alpha val="100000"/>
              </a:srgbClr>
            </a:solidFill>
            <a:ln w="9525" cap="flat" cmpd="sng" algn="ctr">
              <a:noFill/>
              <a:prstDash val="solid"/>
              <a:round/>
              <a:headEnd type="none" w="med" len="med"/>
              <a:tailEnd type="none" w="med" len="med"/>
            </a:ln>
            <a:effectLst/>
          </p:spPr>
          <p:txBody>
            <a:bodyPr/>
            <a:lstStyle>
              <a:extLst/>
            </a:lstStyle>
            <a:p>
              <a:pPr>
                <a:defRPr/>
              </a:pPr>
              <a:endParaRPr lang="en-US" dirty="0">
                <a:solidFill>
                  <a:prstClr val="black"/>
                </a:solidFill>
                <a:cs typeface="Arial" pitchFamily="34" charset="0"/>
              </a:endParaRPr>
            </a:p>
          </p:txBody>
        </p:sp>
        <p:sp>
          <p:nvSpPr>
            <p:cNvPr id="14" name="Right Triangle 13"/>
            <p:cNvSpPr>
              <a:spLocks/>
            </p:cNvSpPr>
            <p:nvPr/>
          </p:nvSpPr>
          <p:spPr bwMode="auto">
            <a:xfrm>
              <a:off x="-4" y="3639"/>
              <a:ext cx="2143" cy="681"/>
            </a:xfrm>
            <a:prstGeom prst="rtTriangle">
              <a:avLst/>
            </a:prstGeom>
            <a:blipFill>
              <a:blip r:embed="rId3">
                <a:alphaModFix amt="50000"/>
              </a:blip>
              <a:tile tx="0" ty="0" sx="50000" sy="50000" flip="none" algn="t"/>
            </a:blipFill>
            <a:ln w="12700" cap="rnd" cmpd="thickThin" algn="ctr">
              <a:noFill/>
              <a:prstDash val="solid"/>
            </a:ln>
            <a:effectLst>
              <a:fillOverlay blend="mult">
                <a:gradFill flip="none" rotWithShape="1">
                  <a:gsLst>
                    <a:gs pos="0">
                      <a:schemeClr val="accent1">
                        <a:shade val="20000"/>
                        <a:satMod val="176000"/>
                        <a:alpha val="100000"/>
                      </a:schemeClr>
                    </a:gs>
                    <a:gs pos="18000">
                      <a:schemeClr val="accent1">
                        <a:shade val="48000"/>
                        <a:satMod val="153000"/>
                        <a:alpha val="100000"/>
                      </a:schemeClr>
                    </a:gs>
                    <a:gs pos="43000">
                      <a:schemeClr val="accent1">
                        <a:tint val="86000"/>
                        <a:satMod val="149000"/>
                        <a:alpha val="100000"/>
                      </a:schemeClr>
                    </a:gs>
                    <a:gs pos="45000">
                      <a:schemeClr val="accent1">
                        <a:tint val="85000"/>
                        <a:satMod val="150000"/>
                        <a:alpha val="100000"/>
                      </a:schemeClr>
                    </a:gs>
                    <a:gs pos="50000">
                      <a:schemeClr val="accent1">
                        <a:tint val="86000"/>
                        <a:satMod val="149000"/>
                        <a:alpha val="100000"/>
                      </a:schemeClr>
                    </a:gs>
                    <a:gs pos="79000">
                      <a:schemeClr val="accent1">
                        <a:shade val="53000"/>
                        <a:satMod val="150000"/>
                        <a:alpha val="100000"/>
                      </a:schemeClr>
                    </a:gs>
                    <a:gs pos="100000">
                      <a:schemeClr val="accent1">
                        <a:shade val="25000"/>
                        <a:satMod val="170000"/>
                        <a:alpha val="100000"/>
                      </a:schemeClr>
                    </a:gs>
                  </a:gsLst>
                  <a:lin ang="450000" scaled="1"/>
                  <a:tileRect/>
                </a:gradFill>
              </a:fillOverlay>
            </a:effectLst>
          </p:spPr>
          <p:style>
            <a:lnRef idx="3">
              <a:schemeClr val="lt1"/>
            </a:lnRef>
            <a:fillRef idx="1">
              <a:schemeClr val="accent1"/>
            </a:fillRef>
            <a:effectRef idx="1">
              <a:schemeClr val="accent1"/>
            </a:effectRef>
            <a:fontRef idx="minor">
              <a:schemeClr val="lt1"/>
            </a:fontRef>
          </p:style>
          <p:txBody>
            <a:bodyPr anchor="ctr"/>
            <a:lstStyle>
              <a:extLst/>
            </a:lstStyle>
            <a:p>
              <a:pPr algn="ctr">
                <a:defRPr/>
              </a:pPr>
              <a:endParaRPr lang="en-US" dirty="0">
                <a:solidFill>
                  <a:prstClr val="white"/>
                </a:solidFill>
              </a:endParaRPr>
            </a:p>
          </p:txBody>
        </p:sp>
        <p:cxnSp>
          <p:nvCxnSpPr>
            <p:cNvPr id="15" name="Straight Connector 14"/>
            <p:cNvCxnSpPr/>
            <p:nvPr/>
          </p:nvCxnSpPr>
          <p:spPr>
            <a:xfrm>
              <a:off x="-6" y="3646"/>
              <a:ext cx="2145" cy="683"/>
            </a:xfrm>
            <a:prstGeom prst="line">
              <a:avLst/>
            </a:prstGeom>
            <a:noFill/>
            <a:ln w="12065" cap="flat" cmpd="sng" algn="ctr">
              <a:gradFill>
                <a:gsLst>
                  <a:gs pos="45000">
                    <a:schemeClr val="accent1">
                      <a:tint val="70000"/>
                      <a:satMod val="110000"/>
                    </a:schemeClr>
                  </a:gs>
                  <a:gs pos="15000">
                    <a:schemeClr val="accent1">
                      <a:shade val="40000"/>
                      <a:satMod val="110000"/>
                    </a:schemeClr>
                  </a:gs>
                </a:gsLst>
                <a:lin ang="5400000" scaled="1"/>
              </a:gradFill>
              <a:prstDash val="solid"/>
              <a:miter lim="800000"/>
            </a:ln>
            <a:effectLst/>
          </p:spPr>
          <p:style>
            <a:lnRef idx="2">
              <a:schemeClr val="accent1"/>
            </a:lnRef>
            <a:fillRef idx="0">
              <a:schemeClr val="accent1"/>
            </a:fillRef>
            <a:effectRef idx="1">
              <a:schemeClr val="accent1"/>
            </a:effectRef>
            <a:fontRef idx="minor">
              <a:schemeClr val="tx1"/>
            </a:fontRef>
          </p:style>
        </p:cxnSp>
        <p:pic>
          <p:nvPicPr>
            <p:cNvPr id="34924" name="Picture 14" descr="LogoMark横httpW"/>
            <p:cNvPicPr>
              <a:picLocks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3" y="4032"/>
              <a:ext cx="963" cy="1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34826" name="Group 645"/>
          <p:cNvGrpSpPr>
            <a:grpSpLocks/>
          </p:cNvGrpSpPr>
          <p:nvPr/>
        </p:nvGrpSpPr>
        <p:grpSpPr bwMode="auto">
          <a:xfrm>
            <a:off x="304798" y="2610644"/>
            <a:ext cx="3819524" cy="1981200"/>
            <a:chOff x="5130" y="1824"/>
            <a:chExt cx="2646" cy="1248"/>
          </a:xfrm>
        </p:grpSpPr>
        <p:grpSp>
          <p:nvGrpSpPr>
            <p:cNvPr id="34906" name="Group 644"/>
            <p:cNvGrpSpPr>
              <a:grpSpLocks/>
            </p:cNvGrpSpPr>
            <p:nvPr/>
          </p:nvGrpSpPr>
          <p:grpSpPr bwMode="auto">
            <a:xfrm>
              <a:off x="5130" y="1824"/>
              <a:ext cx="2646" cy="1248"/>
              <a:chOff x="474" y="1320"/>
              <a:chExt cx="2718" cy="1248"/>
            </a:xfrm>
          </p:grpSpPr>
          <p:sp>
            <p:nvSpPr>
              <p:cNvPr id="34908" name="Rectangle 534"/>
              <p:cNvSpPr>
                <a:spLocks noChangeArrowheads="1"/>
              </p:cNvSpPr>
              <p:nvPr/>
            </p:nvSpPr>
            <p:spPr bwMode="auto">
              <a:xfrm>
                <a:off x="504" y="1320"/>
                <a:ext cx="2688" cy="1248"/>
              </a:xfrm>
              <a:prstGeom prst="rect">
                <a:avLst/>
              </a:prstGeom>
              <a:noFill/>
              <a:ln w="6350">
                <a:solidFill>
                  <a:schemeClr val="tx1"/>
                </a:solidFill>
                <a:miter lim="800000"/>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800" b="1">
                  <a:solidFill>
                    <a:srgbClr val="000000"/>
                  </a:solidFill>
                  <a:ea typeface="Arial Unicode MS" pitchFamily="50" charset="-128"/>
                  <a:cs typeface="Arial Unicode MS" pitchFamily="50" charset="-128"/>
                </a:endParaRPr>
              </a:p>
            </p:txBody>
          </p:sp>
          <p:sp>
            <p:nvSpPr>
              <p:cNvPr id="34909" name="Freeform 538"/>
              <p:cNvSpPr>
                <a:spLocks/>
              </p:cNvSpPr>
              <p:nvPr/>
            </p:nvSpPr>
            <p:spPr bwMode="auto">
              <a:xfrm>
                <a:off x="754" y="2076"/>
                <a:ext cx="1231" cy="343"/>
              </a:xfrm>
              <a:custGeom>
                <a:avLst/>
                <a:gdLst>
                  <a:gd name="T0" fmla="*/ 0 w 1511"/>
                  <a:gd name="T1" fmla="*/ 248 h 775"/>
                  <a:gd name="T2" fmla="*/ 106 w 1511"/>
                  <a:gd name="T3" fmla="*/ 248 h 775"/>
                  <a:gd name="T4" fmla="*/ 108 w 1511"/>
                  <a:gd name="T5" fmla="*/ 165 h 775"/>
                  <a:gd name="T6" fmla="*/ 286 w 1511"/>
                  <a:gd name="T7" fmla="*/ 165 h 775"/>
                  <a:gd name="T8" fmla="*/ 286 w 1511"/>
                  <a:gd name="T9" fmla="*/ 44 h 775"/>
                  <a:gd name="T10" fmla="*/ 467 w 1511"/>
                  <a:gd name="T11" fmla="*/ 44 h 775"/>
                  <a:gd name="T12" fmla="*/ 465 w 1511"/>
                  <a:gd name="T13" fmla="*/ 0 h 775"/>
                  <a:gd name="T14" fmla="*/ 666 w 1511"/>
                  <a:gd name="T15" fmla="*/ 0 h 77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511" h="775">
                    <a:moveTo>
                      <a:pt x="0" y="775"/>
                    </a:moveTo>
                    <a:lnTo>
                      <a:pt x="240" y="775"/>
                    </a:lnTo>
                    <a:lnTo>
                      <a:pt x="246" y="515"/>
                    </a:lnTo>
                    <a:lnTo>
                      <a:pt x="649" y="514"/>
                    </a:lnTo>
                    <a:lnTo>
                      <a:pt x="649" y="135"/>
                    </a:lnTo>
                    <a:lnTo>
                      <a:pt x="1059" y="135"/>
                    </a:lnTo>
                    <a:lnTo>
                      <a:pt x="1057" y="0"/>
                    </a:lnTo>
                    <a:lnTo>
                      <a:pt x="1511" y="0"/>
                    </a:lnTo>
                  </a:path>
                </a:pathLst>
              </a:custGeom>
              <a:solidFill>
                <a:srgbClr val="FFFFFF"/>
              </a:solidFill>
              <a:ln w="28575" cmpd="sng">
                <a:solidFill>
                  <a:srgbClr val="006666"/>
                </a:solidFill>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910" name="Text Box 543"/>
              <p:cNvSpPr txBox="1">
                <a:spLocks noChangeArrowheads="1"/>
              </p:cNvSpPr>
              <p:nvPr/>
            </p:nvSpPr>
            <p:spPr bwMode="auto">
              <a:xfrm>
                <a:off x="2064" y="1632"/>
                <a:ext cx="131" cy="2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en-US" altLang="ja-JP" sz="1800" b="1" dirty="0">
                  <a:solidFill>
                    <a:srgbClr val="FF0000"/>
                  </a:solidFill>
                  <a:ea typeface="Arial Unicode MS" pitchFamily="50" charset="-128"/>
                  <a:cs typeface="Arial Unicode MS" pitchFamily="50" charset="-128"/>
                </a:endParaRPr>
              </a:p>
            </p:txBody>
          </p:sp>
          <p:sp>
            <p:nvSpPr>
              <p:cNvPr id="34911" name="Text Box 544"/>
              <p:cNvSpPr txBox="1">
                <a:spLocks noChangeArrowheads="1"/>
              </p:cNvSpPr>
              <p:nvPr/>
            </p:nvSpPr>
            <p:spPr bwMode="auto">
              <a:xfrm>
                <a:off x="676" y="2019"/>
                <a:ext cx="131" cy="2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en-US" altLang="ja-JP" sz="1800" b="1" dirty="0">
                  <a:solidFill>
                    <a:srgbClr val="333399"/>
                  </a:solidFill>
                  <a:ea typeface="Arial Unicode MS" pitchFamily="50" charset="-128"/>
                  <a:cs typeface="Arial Unicode MS" pitchFamily="50" charset="-128"/>
                </a:endParaRPr>
              </a:p>
            </p:txBody>
          </p:sp>
          <p:sp>
            <p:nvSpPr>
              <p:cNvPr id="34912" name="Text Box 545"/>
              <p:cNvSpPr txBox="1">
                <a:spLocks noChangeArrowheads="1"/>
              </p:cNvSpPr>
              <p:nvPr/>
            </p:nvSpPr>
            <p:spPr bwMode="auto">
              <a:xfrm>
                <a:off x="1068" y="2211"/>
                <a:ext cx="131" cy="23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en-US" altLang="ja-JP" sz="1800" b="1" dirty="0">
                  <a:solidFill>
                    <a:srgbClr val="339966"/>
                  </a:solidFill>
                  <a:ea typeface="Arial Unicode MS" pitchFamily="50" charset="-128"/>
                  <a:cs typeface="Arial Unicode MS" pitchFamily="50" charset="-128"/>
                </a:endParaRPr>
              </a:p>
            </p:txBody>
          </p:sp>
          <p:sp>
            <p:nvSpPr>
              <p:cNvPr id="34913" name="Line 535"/>
              <p:cNvSpPr>
                <a:spLocks noChangeShapeType="1"/>
              </p:cNvSpPr>
              <p:nvPr/>
            </p:nvSpPr>
            <p:spPr bwMode="auto">
              <a:xfrm>
                <a:off x="680" y="1616"/>
                <a:ext cx="1322" cy="0"/>
              </a:xfrm>
              <a:prstGeom prst="line">
                <a:avLst/>
              </a:prstGeom>
              <a:noFill/>
              <a:ln w="2857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914" name="Freeform 536"/>
              <p:cNvSpPr>
                <a:spLocks/>
              </p:cNvSpPr>
              <p:nvPr/>
            </p:nvSpPr>
            <p:spPr bwMode="auto">
              <a:xfrm>
                <a:off x="793" y="1752"/>
                <a:ext cx="1235" cy="648"/>
              </a:xfrm>
              <a:custGeom>
                <a:avLst/>
                <a:gdLst>
                  <a:gd name="T0" fmla="*/ 0 w 942"/>
                  <a:gd name="T1" fmla="*/ 2896 h 588"/>
                  <a:gd name="T2" fmla="*/ 568 w 942"/>
                  <a:gd name="T3" fmla="*/ 1210 h 588"/>
                  <a:gd name="T4" fmla="*/ 1242 w 942"/>
                  <a:gd name="T5" fmla="*/ 1183 h 588"/>
                  <a:gd name="T6" fmla="*/ 1862 w 942"/>
                  <a:gd name="T7" fmla="*/ 28 h 588"/>
                  <a:gd name="T8" fmla="*/ 2783 w 942"/>
                  <a:gd name="T9" fmla="*/ 0 h 5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42" h="588">
                    <a:moveTo>
                      <a:pt x="0" y="588"/>
                    </a:moveTo>
                    <a:lnTo>
                      <a:pt x="192" y="246"/>
                    </a:lnTo>
                    <a:lnTo>
                      <a:pt x="420" y="240"/>
                    </a:lnTo>
                    <a:lnTo>
                      <a:pt x="630" y="6"/>
                    </a:lnTo>
                    <a:lnTo>
                      <a:pt x="942" y="0"/>
                    </a:lnTo>
                  </a:path>
                </a:pathLst>
              </a:custGeom>
              <a:noFill/>
              <a:ln w="38100" cap="flat" cmpd="sng">
                <a:solidFill>
                  <a:schemeClr val="accent2"/>
                </a:solidFill>
                <a:prstDash val="sysDot"/>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915" name="Line 637"/>
              <p:cNvSpPr>
                <a:spLocks noChangeShapeType="1"/>
              </p:cNvSpPr>
              <p:nvPr/>
            </p:nvSpPr>
            <p:spPr bwMode="auto">
              <a:xfrm>
                <a:off x="597" y="2464"/>
                <a:ext cx="1405"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916" name="Text Box 638"/>
              <p:cNvSpPr txBox="1">
                <a:spLocks noChangeArrowheads="1"/>
              </p:cNvSpPr>
              <p:nvPr/>
            </p:nvSpPr>
            <p:spPr bwMode="auto">
              <a:xfrm>
                <a:off x="1966" y="2348"/>
                <a:ext cx="338"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333399"/>
                    </a:solidFill>
                    <a:ea typeface="Arial Unicode MS" pitchFamily="50" charset="-128"/>
                    <a:cs typeface="Arial Unicode MS" pitchFamily="50" charset="-128"/>
                  </a:rPr>
                  <a:t>time</a:t>
                </a:r>
              </a:p>
            </p:txBody>
          </p:sp>
          <p:sp>
            <p:nvSpPr>
              <p:cNvPr id="34917" name="Line 639"/>
              <p:cNvSpPr>
                <a:spLocks noChangeShapeType="1"/>
              </p:cNvSpPr>
              <p:nvPr/>
            </p:nvSpPr>
            <p:spPr bwMode="auto">
              <a:xfrm flipV="1">
                <a:off x="597" y="1557"/>
                <a:ext cx="0" cy="89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918" name="Text Box 640"/>
              <p:cNvSpPr txBox="1">
                <a:spLocks noChangeArrowheads="1"/>
              </p:cNvSpPr>
              <p:nvPr/>
            </p:nvSpPr>
            <p:spPr bwMode="auto">
              <a:xfrm>
                <a:off x="474" y="1345"/>
                <a:ext cx="399" cy="17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200" dirty="0">
                    <a:solidFill>
                      <a:srgbClr val="FF0000"/>
                    </a:solidFill>
                    <a:ea typeface="Arial Unicode MS" pitchFamily="50" charset="-128"/>
                    <a:cs typeface="Arial Unicode MS" pitchFamily="50" charset="-128"/>
                  </a:rPr>
                  <a:t>T</a:t>
                </a:r>
                <a:r>
                  <a:rPr lang="en-US" altLang="ja-JP" sz="1200" dirty="0" smtClean="0">
                    <a:solidFill>
                      <a:srgbClr val="FF0000"/>
                    </a:solidFill>
                    <a:ea typeface="Arial Unicode MS" pitchFamily="50" charset="-128"/>
                    <a:cs typeface="Arial Unicode MS" pitchFamily="50" charset="-128"/>
                  </a:rPr>
                  <a:t>emp</a:t>
                </a:r>
                <a:endParaRPr lang="en-US" altLang="ja-JP" sz="1200" dirty="0">
                  <a:solidFill>
                    <a:srgbClr val="FF0000"/>
                  </a:solidFill>
                  <a:ea typeface="Arial Unicode MS" pitchFamily="50" charset="-128"/>
                  <a:cs typeface="Arial Unicode MS" pitchFamily="50" charset="-128"/>
                </a:endParaRPr>
              </a:p>
            </p:txBody>
          </p:sp>
        </p:grpSp>
        <p:sp>
          <p:nvSpPr>
            <p:cNvPr id="34907" name="Rectangle 643"/>
            <p:cNvSpPr>
              <a:spLocks noChangeArrowheads="1"/>
            </p:cNvSpPr>
            <p:nvPr/>
          </p:nvSpPr>
          <p:spPr bwMode="auto">
            <a:xfrm>
              <a:off x="5975" y="1978"/>
              <a:ext cx="1719" cy="47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tabLst>
                  <a:tab pos="361950" algn="l"/>
                </a:tabLst>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tabLst>
                  <a:tab pos="361950" algn="l"/>
                </a:tabLst>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tabLst>
                  <a:tab pos="361950" algn="l"/>
                </a:tabLst>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tabLst>
                  <a:tab pos="361950" algn="l"/>
                </a:tabLst>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tabLst>
                  <a:tab pos="361950" algn="l"/>
                </a:tabLst>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tabLst>
                  <a:tab pos="361950" algn="l"/>
                </a:tabLst>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tabLst>
                  <a:tab pos="361950" algn="l"/>
                </a:tabLst>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tabLst>
                  <a:tab pos="361950" algn="l"/>
                </a:tabLst>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tabLst>
                  <a:tab pos="361950" algn="l"/>
                </a:tabLst>
                <a:defRPr kumimoji="1" sz="2000">
                  <a:solidFill>
                    <a:schemeClr val="tx1"/>
                  </a:solidFill>
                  <a:latin typeface="Arial" pitchFamily="34" charset="0"/>
                  <a:ea typeface="ＭＳ Ｐゴシック" pitchFamily="50" charset="-128"/>
                </a:defRPr>
              </a:lvl9pPr>
            </a:lstStyle>
            <a:p>
              <a:pPr eaLnBrk="1" fontAlgn="base" hangingPunct="1">
                <a:lnSpc>
                  <a:spcPct val="125000"/>
                </a:lnSpc>
                <a:spcBef>
                  <a:spcPct val="0"/>
                </a:spcBef>
                <a:spcAft>
                  <a:spcPct val="0"/>
                </a:spcAft>
                <a:buFontTx/>
                <a:buNone/>
              </a:pPr>
              <a:r>
                <a:rPr lang="ja-JP" altLang="en-US" sz="1800" dirty="0">
                  <a:solidFill>
                    <a:srgbClr val="000000"/>
                  </a:solidFill>
                  <a:ea typeface="Arial Unicode MS" pitchFamily="50" charset="-128"/>
                  <a:cs typeface="Arial Unicode MS" pitchFamily="50" charset="-128"/>
                </a:rPr>
                <a:t>　　</a:t>
              </a:r>
              <a:r>
                <a:rPr lang="ja-JP" altLang="en-US" sz="1600" dirty="0">
                  <a:solidFill>
                    <a:srgbClr val="000000"/>
                  </a:solidFill>
                  <a:ea typeface="Arial Unicode MS" pitchFamily="50" charset="-128"/>
                  <a:cs typeface="Arial Unicode MS" pitchFamily="50" charset="-128"/>
                </a:rPr>
                <a:t>	</a:t>
              </a:r>
              <a:r>
                <a:rPr lang="en-US" altLang="ja-JP" sz="1600" dirty="0" smtClean="0">
                  <a:solidFill>
                    <a:srgbClr val="FF0000"/>
                  </a:solidFill>
                  <a:ea typeface="Arial Unicode MS" pitchFamily="50" charset="-128"/>
                  <a:cs typeface="Arial Unicode MS" pitchFamily="50" charset="-128"/>
                </a:rPr>
                <a:t> </a:t>
              </a:r>
              <a:r>
                <a:rPr lang="en-US" altLang="ja-JP" sz="1600" dirty="0">
                  <a:solidFill>
                    <a:srgbClr val="FF0000"/>
                  </a:solidFill>
                  <a:ea typeface="Arial Unicode MS" pitchFamily="50" charset="-128"/>
                  <a:cs typeface="Arial Unicode MS" pitchFamily="50" charset="-128"/>
                </a:rPr>
                <a:t>Isothermal</a:t>
              </a:r>
            </a:p>
            <a:p>
              <a:pPr eaLnBrk="1" fontAlgn="base" hangingPunct="1">
                <a:lnSpc>
                  <a:spcPct val="125000"/>
                </a:lnSpc>
                <a:spcBef>
                  <a:spcPct val="0"/>
                </a:spcBef>
                <a:spcAft>
                  <a:spcPct val="0"/>
                </a:spcAft>
                <a:buFontTx/>
                <a:buNone/>
              </a:pPr>
              <a:r>
                <a:rPr lang="ja-JP" altLang="en-US" sz="1600" dirty="0">
                  <a:solidFill>
                    <a:srgbClr val="000000"/>
                  </a:solidFill>
                  <a:ea typeface="Arial Unicode MS" pitchFamily="50" charset="-128"/>
                  <a:cs typeface="Arial Unicode MS" pitchFamily="50" charset="-128"/>
                </a:rPr>
                <a:t>　</a:t>
              </a:r>
              <a:r>
                <a:rPr lang="ja-JP" altLang="en-US" sz="1600" dirty="0">
                  <a:solidFill>
                    <a:srgbClr val="333399"/>
                  </a:solidFill>
                  <a:ea typeface="Arial Unicode MS" pitchFamily="50" charset="-128"/>
                  <a:cs typeface="Arial Unicode MS" pitchFamily="50" charset="-128"/>
                </a:rPr>
                <a:t>　</a:t>
              </a:r>
              <a:endParaRPr lang="en-US" altLang="ja-JP" sz="1600" dirty="0">
                <a:solidFill>
                  <a:srgbClr val="333399"/>
                </a:solidFill>
                <a:ea typeface="Arial Unicode MS" pitchFamily="50" charset="-128"/>
                <a:cs typeface="Arial Unicode MS" pitchFamily="50" charset="-128"/>
              </a:endParaRPr>
            </a:p>
          </p:txBody>
        </p:sp>
      </p:grpSp>
      <p:sp>
        <p:nvSpPr>
          <p:cNvPr id="34827" name="Text Box 293"/>
          <p:cNvSpPr txBox="1">
            <a:spLocks noChangeArrowheads="1"/>
          </p:cNvSpPr>
          <p:nvPr/>
        </p:nvSpPr>
        <p:spPr bwMode="auto">
          <a:xfrm>
            <a:off x="4464450" y="3877321"/>
            <a:ext cx="4563268" cy="369332"/>
          </a:xfrm>
          <a:prstGeom prst="rect">
            <a:avLst/>
          </a:prstGeom>
          <a:solidFill>
            <a:srgbClr val="DDDDDD"/>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800" b="1" dirty="0" smtClean="0">
                <a:solidFill>
                  <a:srgbClr val="000000"/>
                </a:solidFill>
                <a:ea typeface="Arial Unicode MS" pitchFamily="50" charset="-128"/>
                <a:cs typeface="Arial Unicode MS" pitchFamily="50" charset="-128"/>
              </a:rPr>
              <a:t>EGA-Selective zone GC/MS analysis</a:t>
            </a:r>
          </a:p>
        </p:txBody>
      </p:sp>
      <p:grpSp>
        <p:nvGrpSpPr>
          <p:cNvPr id="34828" name="Group 131"/>
          <p:cNvGrpSpPr>
            <a:grpSpLocks/>
          </p:cNvGrpSpPr>
          <p:nvPr/>
        </p:nvGrpSpPr>
        <p:grpSpPr bwMode="auto">
          <a:xfrm>
            <a:off x="5202247" y="1180311"/>
            <a:ext cx="3490915" cy="2479675"/>
            <a:chOff x="3456" y="672"/>
            <a:chExt cx="2199" cy="1562"/>
          </a:xfrm>
        </p:grpSpPr>
        <p:sp>
          <p:nvSpPr>
            <p:cNvPr id="34871" name="AutoShape 8"/>
            <p:cNvSpPr>
              <a:spLocks noChangeArrowheads="1"/>
            </p:cNvSpPr>
            <p:nvPr/>
          </p:nvSpPr>
          <p:spPr bwMode="auto">
            <a:xfrm>
              <a:off x="3456" y="672"/>
              <a:ext cx="2112" cy="1562"/>
            </a:xfrm>
            <a:prstGeom prst="roundRect">
              <a:avLst>
                <a:gd name="adj" fmla="val 13495"/>
              </a:avLst>
            </a:prstGeom>
            <a:gradFill rotWithShape="1">
              <a:gsLst>
                <a:gs pos="0">
                  <a:srgbClr val="FFFFFF"/>
                </a:gs>
                <a:gs pos="100000">
                  <a:srgbClr val="FFFF99"/>
                </a:gs>
              </a:gsLst>
              <a:lin ang="5400000" scaled="1"/>
            </a:gradFill>
            <a:ln w="38100">
              <a:solidFill>
                <a:srgbClr val="CC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algn="ctr" eaLnBrk="1" fontAlgn="base" hangingPunct="1">
                <a:lnSpc>
                  <a:spcPct val="130000"/>
                </a:lnSpc>
                <a:spcBef>
                  <a:spcPct val="0"/>
                </a:spcBef>
                <a:spcAft>
                  <a:spcPct val="0"/>
                </a:spcAft>
              </a:pPr>
              <a:endParaRPr lang="ja-JP" altLang="en-US" sz="1400">
                <a:solidFill>
                  <a:srgbClr val="FF0000"/>
                </a:solidFill>
                <a:ea typeface="Arial Unicode MS" pitchFamily="50" charset="-128"/>
                <a:cs typeface="Arial Unicode MS" pitchFamily="50" charset="-128"/>
              </a:endParaRPr>
            </a:p>
          </p:txBody>
        </p:sp>
        <p:sp>
          <p:nvSpPr>
            <p:cNvPr id="34872" name="Line 19"/>
            <p:cNvSpPr>
              <a:spLocks noChangeAspect="1" noChangeShapeType="1"/>
            </p:cNvSpPr>
            <p:nvPr/>
          </p:nvSpPr>
          <p:spPr bwMode="auto">
            <a:xfrm flipH="1">
              <a:off x="4424" y="1093"/>
              <a:ext cx="358" cy="460"/>
            </a:xfrm>
            <a:prstGeom prst="line">
              <a:avLst/>
            </a:prstGeom>
            <a:noFill/>
            <a:ln w="63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73" name="AutoShape 23"/>
            <p:cNvSpPr>
              <a:spLocks noChangeAspect="1" noChangeArrowheads="1"/>
            </p:cNvSpPr>
            <p:nvPr/>
          </p:nvSpPr>
          <p:spPr bwMode="auto">
            <a:xfrm>
              <a:off x="4129" y="1379"/>
              <a:ext cx="91" cy="76"/>
            </a:xfrm>
            <a:prstGeom prst="cube">
              <a:avLst>
                <a:gd name="adj" fmla="val 25000"/>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74" name="Line 24"/>
            <p:cNvSpPr>
              <a:spLocks noChangeAspect="1" noChangeShapeType="1"/>
            </p:cNvSpPr>
            <p:nvPr/>
          </p:nvSpPr>
          <p:spPr bwMode="auto">
            <a:xfrm>
              <a:off x="4168" y="1417"/>
              <a:ext cx="0" cy="5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75" name="Freeform 25"/>
            <p:cNvSpPr>
              <a:spLocks noChangeAspect="1"/>
            </p:cNvSpPr>
            <p:nvPr/>
          </p:nvSpPr>
          <p:spPr bwMode="auto">
            <a:xfrm>
              <a:off x="4168" y="1453"/>
              <a:ext cx="201" cy="413"/>
            </a:xfrm>
            <a:custGeom>
              <a:avLst/>
              <a:gdLst>
                <a:gd name="T0" fmla="*/ 0 w 500"/>
                <a:gd name="T1" fmla="*/ 0 h 1058"/>
                <a:gd name="T2" fmla="*/ 347041947 w 500"/>
                <a:gd name="T3" fmla="*/ 327234160 h 1058"/>
                <a:gd name="T4" fmla="*/ 347041947 w 500"/>
                <a:gd name="T5" fmla="*/ 327234160 h 1058"/>
                <a:gd name="T6" fmla="*/ 347041947 w 500"/>
                <a:gd name="T7" fmla="*/ 327234160 h 1058"/>
                <a:gd name="T8" fmla="*/ 347041947 w 500"/>
                <a:gd name="T9" fmla="*/ 327234160 h 1058"/>
                <a:gd name="T10" fmla="*/ 347041947 w 500"/>
                <a:gd name="T11" fmla="*/ 327234160 h 105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00" h="1058">
                  <a:moveTo>
                    <a:pt x="0" y="0"/>
                  </a:moveTo>
                  <a:cubicBezTo>
                    <a:pt x="5" y="85"/>
                    <a:pt x="11" y="393"/>
                    <a:pt x="25" y="517"/>
                  </a:cubicBezTo>
                  <a:cubicBezTo>
                    <a:pt x="39" y="641"/>
                    <a:pt x="54" y="679"/>
                    <a:pt x="82" y="746"/>
                  </a:cubicBezTo>
                  <a:cubicBezTo>
                    <a:pt x="110" y="813"/>
                    <a:pt x="145" y="872"/>
                    <a:pt x="190" y="917"/>
                  </a:cubicBezTo>
                  <a:cubicBezTo>
                    <a:pt x="235" y="962"/>
                    <a:pt x="299" y="993"/>
                    <a:pt x="350" y="1016"/>
                  </a:cubicBezTo>
                  <a:cubicBezTo>
                    <a:pt x="400" y="1040"/>
                    <a:pt x="470" y="1049"/>
                    <a:pt x="500" y="1058"/>
                  </a:cubicBezTo>
                </a:path>
              </a:pathLst>
            </a:custGeom>
            <a:noFill/>
            <a:ln w="9525"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76" name="AutoShape 26"/>
            <p:cNvSpPr>
              <a:spLocks noChangeAspect="1" noChangeArrowheads="1"/>
            </p:cNvSpPr>
            <p:nvPr/>
          </p:nvSpPr>
          <p:spPr bwMode="auto">
            <a:xfrm>
              <a:off x="4000" y="1317"/>
              <a:ext cx="780" cy="708"/>
            </a:xfrm>
            <a:prstGeom prst="cube">
              <a:avLst>
                <a:gd name="adj" fmla="val 16412"/>
              </a:avLst>
            </a:prstGeom>
            <a:noFill/>
            <a:ln w="12700">
              <a:solidFill>
                <a:schemeClr val="tx1"/>
              </a:solidFill>
              <a:miter lim="800000"/>
              <a:headEnd/>
              <a:tailEnd/>
            </a:ln>
            <a:effectLst/>
            <a:extLst>
              <a:ext uri="{909E8E84-426E-40DD-AFC4-6F175D3DCCD1}">
                <a14:hiddenFill xmlns:a14="http://schemas.microsoft.com/office/drawing/2010/main">
                  <a:solidFill>
                    <a:schemeClr val="bg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77" name="Text Box 27"/>
            <p:cNvSpPr txBox="1">
              <a:spLocks noChangeAspect="1" noChangeArrowheads="1"/>
            </p:cNvSpPr>
            <p:nvPr/>
          </p:nvSpPr>
          <p:spPr bwMode="auto">
            <a:xfrm>
              <a:off x="3744" y="2016"/>
              <a:ext cx="1652" cy="213"/>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008080"/>
                  </a:solidFill>
                  <a:ea typeface="Arial Unicode MS" pitchFamily="50" charset="-128"/>
                  <a:cs typeface="Arial Unicode MS" pitchFamily="50" charset="-128"/>
                </a:rPr>
                <a:t>Oven: </a:t>
              </a:r>
              <a:r>
                <a:rPr lang="en-US" altLang="ja-JP" sz="1600" b="1" dirty="0">
                  <a:solidFill>
                    <a:srgbClr val="008080"/>
                  </a:solidFill>
                  <a:cs typeface="Arial" pitchFamily="34" charset="0"/>
                </a:rPr>
                <a:t>Isothermal </a:t>
              </a:r>
              <a:r>
                <a:rPr lang="en-US" altLang="ja-JP" sz="1600" b="1" dirty="0" smtClean="0">
                  <a:solidFill>
                    <a:srgbClr val="008080"/>
                  </a:solidFill>
                  <a:cs typeface="Arial" pitchFamily="34" charset="0"/>
                </a:rPr>
                <a:t>(</a:t>
              </a:r>
              <a:r>
                <a:rPr lang="en-US" altLang="ja-JP" sz="1600" b="1" dirty="0" smtClean="0">
                  <a:solidFill>
                    <a:srgbClr val="008080"/>
                  </a:solidFill>
                  <a:ea typeface="Arial Unicode MS" pitchFamily="50" charset="-128"/>
                  <a:cs typeface="Arial Unicode MS" pitchFamily="50" charset="-128"/>
                </a:rPr>
                <a:t>300ºC</a:t>
              </a:r>
              <a:r>
                <a:rPr lang="en-US" altLang="ja-JP" sz="1600" b="1" dirty="0">
                  <a:solidFill>
                    <a:srgbClr val="008080"/>
                  </a:solidFill>
                  <a:ea typeface="Arial Unicode MS" pitchFamily="50" charset="-128"/>
                  <a:cs typeface="Arial Unicode MS" pitchFamily="50" charset="-128"/>
                </a:rPr>
                <a:t>)</a:t>
              </a:r>
            </a:p>
          </p:txBody>
        </p:sp>
        <p:sp>
          <p:nvSpPr>
            <p:cNvPr id="34878" name="Oval 28"/>
            <p:cNvSpPr>
              <a:spLocks noChangeAspect="1" noChangeArrowheads="1"/>
            </p:cNvSpPr>
            <p:nvPr/>
          </p:nvSpPr>
          <p:spPr bwMode="auto">
            <a:xfrm>
              <a:off x="4306" y="1563"/>
              <a:ext cx="125" cy="303"/>
            </a:xfrm>
            <a:prstGeom prst="ellipse">
              <a:avLst/>
            </a:prstGeom>
            <a:noFill/>
            <a:ln w="9525">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79" name="AutoShape 29"/>
            <p:cNvSpPr>
              <a:spLocks noChangeAspect="1" noChangeArrowheads="1"/>
            </p:cNvSpPr>
            <p:nvPr/>
          </p:nvSpPr>
          <p:spPr bwMode="auto">
            <a:xfrm>
              <a:off x="4698" y="1512"/>
              <a:ext cx="337" cy="513"/>
            </a:xfrm>
            <a:prstGeom prst="cube">
              <a:avLst>
                <a:gd name="adj" fmla="val 28380"/>
              </a:avLst>
            </a:prstGeom>
            <a:noFill/>
            <a:ln w="12700">
              <a:solidFill>
                <a:schemeClr val="tx1"/>
              </a:solidFill>
              <a:miter lim="800000"/>
              <a:headEnd/>
              <a:tailEnd/>
            </a:ln>
            <a:effectLst/>
            <a:extLst>
              <a:ext uri="{909E8E84-426E-40DD-AFC4-6F175D3DCCD1}">
                <a14:hiddenFill xmlns:a14="http://schemas.microsoft.com/office/drawing/2010/main">
                  <a:solidFill>
                    <a:schemeClr val="bg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80" name="AutoShape 30"/>
            <p:cNvSpPr>
              <a:spLocks noChangeAspect="1" noChangeArrowheads="1"/>
            </p:cNvSpPr>
            <p:nvPr/>
          </p:nvSpPr>
          <p:spPr bwMode="auto">
            <a:xfrm rot="5400000">
              <a:off x="4820" y="1763"/>
              <a:ext cx="27" cy="158"/>
            </a:xfrm>
            <a:prstGeom prst="can">
              <a:avLst>
                <a:gd name="adj" fmla="val 24627"/>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81" name="AutoShape 31"/>
            <p:cNvSpPr>
              <a:spLocks noChangeAspect="1" noChangeArrowheads="1"/>
            </p:cNvSpPr>
            <p:nvPr/>
          </p:nvSpPr>
          <p:spPr bwMode="auto">
            <a:xfrm rot="5400000">
              <a:off x="4820" y="1797"/>
              <a:ext cx="27" cy="158"/>
            </a:xfrm>
            <a:prstGeom prst="can">
              <a:avLst>
                <a:gd name="adj" fmla="val 24627"/>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82" name="Line 32"/>
            <p:cNvSpPr>
              <a:spLocks noChangeAspect="1" noChangeShapeType="1"/>
            </p:cNvSpPr>
            <p:nvPr/>
          </p:nvSpPr>
          <p:spPr bwMode="auto">
            <a:xfrm>
              <a:off x="4369" y="1864"/>
              <a:ext cx="391" cy="2"/>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83" name="AutoShape 33"/>
            <p:cNvSpPr>
              <a:spLocks noChangeAspect="1" noChangeArrowheads="1"/>
            </p:cNvSpPr>
            <p:nvPr/>
          </p:nvSpPr>
          <p:spPr bwMode="auto">
            <a:xfrm rot="5400000">
              <a:off x="4812" y="1766"/>
              <a:ext cx="26" cy="162"/>
            </a:xfrm>
            <a:prstGeom prst="can">
              <a:avLst>
                <a:gd name="adj" fmla="val 26221"/>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84" name="AutoShape 34"/>
            <p:cNvSpPr>
              <a:spLocks noChangeAspect="1" noChangeArrowheads="1"/>
            </p:cNvSpPr>
            <p:nvPr/>
          </p:nvSpPr>
          <p:spPr bwMode="auto">
            <a:xfrm rot="5400000">
              <a:off x="4812" y="1802"/>
              <a:ext cx="24" cy="160"/>
            </a:xfrm>
            <a:prstGeom prst="can">
              <a:avLst>
                <a:gd name="adj" fmla="val 28056"/>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85" name="Text Box 18"/>
            <p:cNvSpPr txBox="1">
              <a:spLocks noChangeAspect="1" noChangeArrowheads="1"/>
            </p:cNvSpPr>
            <p:nvPr/>
          </p:nvSpPr>
          <p:spPr bwMode="auto">
            <a:xfrm>
              <a:off x="4604" y="759"/>
              <a:ext cx="1051" cy="34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ea typeface="Arial Unicode MS" pitchFamily="50" charset="-128"/>
                  <a:cs typeface="Arial Unicode MS" pitchFamily="50" charset="-128"/>
                </a:rPr>
                <a:t>EGA tube</a:t>
              </a:r>
            </a:p>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(L=2.5 m, 0.15 </a:t>
              </a:r>
              <a:r>
                <a:rPr lang="el-GR" altLang="ja-JP" sz="1400" dirty="0">
                  <a:solidFill>
                    <a:srgbClr val="000000"/>
                  </a:solidFill>
                  <a:cs typeface="Arial" pitchFamily="34" charset="0"/>
                </a:rPr>
                <a:t>Φ</a:t>
              </a:r>
              <a:r>
                <a:rPr lang="en-US" altLang="ja-JP" sz="1400" dirty="0">
                  <a:solidFill>
                    <a:srgbClr val="000000"/>
                  </a:solidFill>
                  <a:cs typeface="Arial" pitchFamily="34" charset="0"/>
                </a:rPr>
                <a:t>)</a:t>
              </a:r>
              <a:endParaRPr lang="en-US" altLang="ja-JP" sz="1400" dirty="0">
                <a:solidFill>
                  <a:srgbClr val="000000"/>
                </a:solidFill>
                <a:ea typeface="Arial Unicode MS" pitchFamily="50" charset="-128"/>
                <a:cs typeface="Arial Unicode MS" pitchFamily="50" charset="-128"/>
              </a:endParaRPr>
            </a:p>
          </p:txBody>
        </p:sp>
        <p:sp>
          <p:nvSpPr>
            <p:cNvPr id="34886" name="Text Box 15"/>
            <p:cNvSpPr txBox="1">
              <a:spLocks noChangeAspect="1" noChangeArrowheads="1"/>
            </p:cNvSpPr>
            <p:nvPr/>
          </p:nvSpPr>
          <p:spPr bwMode="auto">
            <a:xfrm>
              <a:off x="3648" y="1002"/>
              <a:ext cx="261"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He</a:t>
              </a:r>
            </a:p>
          </p:txBody>
        </p:sp>
        <p:sp>
          <p:nvSpPr>
            <p:cNvPr id="34887" name="Line 16"/>
            <p:cNvSpPr>
              <a:spLocks noChangeAspect="1" noChangeShapeType="1"/>
            </p:cNvSpPr>
            <p:nvPr/>
          </p:nvSpPr>
          <p:spPr bwMode="auto">
            <a:xfrm>
              <a:off x="3879" y="1131"/>
              <a:ext cx="194"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88" name="Line 17"/>
            <p:cNvSpPr>
              <a:spLocks noChangeAspect="1" noChangeShapeType="1"/>
            </p:cNvSpPr>
            <p:nvPr/>
          </p:nvSpPr>
          <p:spPr bwMode="auto">
            <a:xfrm flipH="1">
              <a:off x="4057" y="1131"/>
              <a:ext cx="10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89" name="AutoShape 78"/>
            <p:cNvSpPr>
              <a:spLocks noChangeAspect="1" noChangeArrowheads="1"/>
            </p:cNvSpPr>
            <p:nvPr/>
          </p:nvSpPr>
          <p:spPr bwMode="auto">
            <a:xfrm>
              <a:off x="4108" y="1237"/>
              <a:ext cx="134" cy="148"/>
            </a:xfrm>
            <a:prstGeom prst="cube">
              <a:avLst>
                <a:gd name="adj" fmla="val 25000"/>
              </a:avLst>
            </a:prstGeom>
            <a:solidFill>
              <a:srgbClr val="FFCC99"/>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90" name="AutoShape 11"/>
            <p:cNvSpPr>
              <a:spLocks noChangeAspect="1" noChangeArrowheads="1"/>
            </p:cNvSpPr>
            <p:nvPr/>
          </p:nvSpPr>
          <p:spPr bwMode="auto">
            <a:xfrm>
              <a:off x="4108" y="1114"/>
              <a:ext cx="132" cy="148"/>
            </a:xfrm>
            <a:prstGeom prst="cube">
              <a:avLst>
                <a:gd name="adj" fmla="val 25000"/>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91" name="Text Box 81"/>
            <p:cNvSpPr txBox="1">
              <a:spLocks noChangeAspect="1" noChangeArrowheads="1"/>
            </p:cNvSpPr>
            <p:nvPr/>
          </p:nvSpPr>
          <p:spPr bwMode="auto">
            <a:xfrm>
              <a:off x="3456" y="1200"/>
              <a:ext cx="445" cy="19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dirty="0">
                  <a:solidFill>
                    <a:srgbClr val="000000"/>
                  </a:solidFill>
                  <a:ea typeface="Arial Unicode MS" pitchFamily="50" charset="-128"/>
                  <a:cs typeface="Arial Unicode MS" pitchFamily="50" charset="-128"/>
                </a:rPr>
                <a:t>Aux</a:t>
              </a:r>
            </a:p>
          </p:txBody>
        </p:sp>
        <p:sp>
          <p:nvSpPr>
            <p:cNvPr id="34892" name="AutoShape 13"/>
            <p:cNvSpPr>
              <a:spLocks noChangeAspect="1" noChangeArrowheads="1"/>
            </p:cNvSpPr>
            <p:nvPr/>
          </p:nvSpPr>
          <p:spPr bwMode="auto">
            <a:xfrm>
              <a:off x="4146" y="1079"/>
              <a:ext cx="53" cy="51"/>
            </a:xfrm>
            <a:prstGeom prst="can">
              <a:avLst>
                <a:gd name="adj" fmla="val 35296"/>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93" name="Line 80"/>
            <p:cNvSpPr>
              <a:spLocks noChangeAspect="1" noChangeShapeType="1"/>
            </p:cNvSpPr>
            <p:nvPr/>
          </p:nvSpPr>
          <p:spPr bwMode="auto">
            <a:xfrm flipH="1">
              <a:off x="4044" y="1267"/>
              <a:ext cx="107"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94" name="Oval 205"/>
            <p:cNvSpPr>
              <a:spLocks noChangeArrowheads="1"/>
            </p:cNvSpPr>
            <p:nvPr/>
          </p:nvSpPr>
          <p:spPr bwMode="auto">
            <a:xfrm>
              <a:off x="4553" y="1841"/>
              <a:ext cx="53" cy="59"/>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95" name="Line 70"/>
            <p:cNvSpPr>
              <a:spLocks noChangeAspect="1" noChangeShapeType="1"/>
            </p:cNvSpPr>
            <p:nvPr/>
          </p:nvSpPr>
          <p:spPr bwMode="auto">
            <a:xfrm flipH="1">
              <a:off x="4611" y="1415"/>
              <a:ext cx="302" cy="417"/>
            </a:xfrm>
            <a:prstGeom prst="line">
              <a:avLst/>
            </a:prstGeom>
            <a:noFill/>
            <a:ln w="63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96" name="Text Box 202"/>
            <p:cNvSpPr txBox="1">
              <a:spLocks noChangeArrowheads="1"/>
            </p:cNvSpPr>
            <p:nvPr/>
          </p:nvSpPr>
          <p:spPr bwMode="auto">
            <a:xfrm>
              <a:off x="4818" y="1200"/>
              <a:ext cx="509" cy="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lnSpc>
                  <a:spcPct val="80000"/>
                </a:lnSpc>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Vent-free</a:t>
              </a:r>
            </a:p>
            <a:p>
              <a:pPr eaLnBrk="1" fontAlgn="base" hangingPunct="1">
                <a:lnSpc>
                  <a:spcPct val="80000"/>
                </a:lnSpc>
                <a:spcBef>
                  <a:spcPct val="0"/>
                </a:spcBef>
                <a:spcAft>
                  <a:spcPct val="0"/>
                </a:spcAft>
                <a:buFontTx/>
                <a:buNone/>
              </a:pPr>
              <a:r>
                <a:rPr lang="en-US" altLang="ja-JP" sz="1200" dirty="0">
                  <a:solidFill>
                    <a:srgbClr val="000000"/>
                  </a:solidFill>
                  <a:ea typeface="Arial Unicode MS" pitchFamily="50" charset="-128"/>
                  <a:cs typeface="Arial Unicode MS" pitchFamily="50" charset="-128"/>
                </a:rPr>
                <a:t>adaptor</a:t>
              </a:r>
            </a:p>
          </p:txBody>
        </p:sp>
        <p:sp>
          <p:nvSpPr>
            <p:cNvPr id="111" name="Line 16"/>
            <p:cNvSpPr>
              <a:spLocks noChangeAspect="1" noChangeShapeType="1"/>
            </p:cNvSpPr>
            <p:nvPr/>
          </p:nvSpPr>
          <p:spPr bwMode="auto">
            <a:xfrm>
              <a:off x="3778" y="1267"/>
              <a:ext cx="26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grpSp>
        <p:nvGrpSpPr>
          <p:cNvPr id="34829" name="Group 132"/>
          <p:cNvGrpSpPr>
            <a:grpSpLocks/>
          </p:cNvGrpSpPr>
          <p:nvPr/>
        </p:nvGrpSpPr>
        <p:grpSpPr bwMode="auto">
          <a:xfrm>
            <a:off x="5181605" y="4425172"/>
            <a:ext cx="3233738" cy="2251075"/>
            <a:chOff x="3504" y="2859"/>
            <a:chExt cx="2037" cy="1418"/>
          </a:xfrm>
        </p:grpSpPr>
        <p:sp>
          <p:nvSpPr>
            <p:cNvPr id="34830" name="AutoShape 351"/>
            <p:cNvSpPr>
              <a:spLocks noChangeArrowheads="1"/>
            </p:cNvSpPr>
            <p:nvPr/>
          </p:nvSpPr>
          <p:spPr bwMode="auto">
            <a:xfrm>
              <a:off x="3513" y="2859"/>
              <a:ext cx="2016" cy="1418"/>
            </a:xfrm>
            <a:prstGeom prst="roundRect">
              <a:avLst>
                <a:gd name="adj" fmla="val 11352"/>
              </a:avLst>
            </a:prstGeom>
            <a:gradFill rotWithShape="1">
              <a:gsLst>
                <a:gs pos="0">
                  <a:srgbClr val="FFFFFF">
                    <a:alpha val="0"/>
                  </a:srgbClr>
                </a:gs>
                <a:gs pos="100000">
                  <a:srgbClr val="FFFF99"/>
                </a:gs>
              </a:gsLst>
              <a:lin ang="5400000" scaled="1"/>
            </a:gradFill>
            <a:ln w="38100">
              <a:solidFill>
                <a:srgbClr val="CCCC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400">
                <a:solidFill>
                  <a:srgbClr val="000000"/>
                </a:solidFill>
                <a:ea typeface="Arial Unicode MS" pitchFamily="50" charset="-128"/>
                <a:cs typeface="Arial Unicode MS" pitchFamily="50" charset="-128"/>
              </a:endParaRPr>
            </a:p>
          </p:txBody>
        </p:sp>
        <p:sp>
          <p:nvSpPr>
            <p:cNvPr id="34831" name="AutoShape 353"/>
            <p:cNvSpPr>
              <a:spLocks noChangeAspect="1" noChangeArrowheads="1"/>
            </p:cNvSpPr>
            <p:nvPr/>
          </p:nvSpPr>
          <p:spPr bwMode="auto">
            <a:xfrm>
              <a:off x="4295" y="3410"/>
              <a:ext cx="92" cy="66"/>
            </a:xfrm>
            <a:prstGeom prst="cube">
              <a:avLst>
                <a:gd name="adj" fmla="val 25000"/>
              </a:avLst>
            </a:prstGeom>
            <a:solidFill>
              <a:srgbClr val="FFCCCC"/>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2" name="Line 354"/>
            <p:cNvSpPr>
              <a:spLocks noChangeAspect="1" noChangeShapeType="1"/>
            </p:cNvSpPr>
            <p:nvPr/>
          </p:nvSpPr>
          <p:spPr bwMode="auto">
            <a:xfrm>
              <a:off x="4334" y="3443"/>
              <a:ext cx="0" cy="44"/>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33" name="AutoShape 355"/>
            <p:cNvSpPr>
              <a:spLocks noChangeAspect="1" noChangeArrowheads="1"/>
            </p:cNvSpPr>
            <p:nvPr/>
          </p:nvSpPr>
          <p:spPr bwMode="auto">
            <a:xfrm>
              <a:off x="4167" y="3356"/>
              <a:ext cx="774" cy="609"/>
            </a:xfrm>
            <a:prstGeom prst="cube">
              <a:avLst>
                <a:gd name="adj" fmla="val 16412"/>
              </a:avLst>
            </a:prstGeom>
            <a:noFill/>
            <a:ln w="6350">
              <a:solidFill>
                <a:schemeClr val="tx1"/>
              </a:solidFill>
              <a:miter lim="800000"/>
              <a:headEnd/>
              <a:tailEnd/>
            </a:ln>
            <a:effectLst/>
            <a:extLst>
              <a:ext uri="{909E8E84-426E-40DD-AFC4-6F175D3DCCD1}">
                <a14:hiddenFill xmlns:a14="http://schemas.microsoft.com/office/drawing/2010/main">
                  <a:solidFill>
                    <a:schemeClr val="bg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5" name="Oval 357"/>
            <p:cNvSpPr>
              <a:spLocks noChangeAspect="1" noChangeArrowheads="1"/>
            </p:cNvSpPr>
            <p:nvPr/>
          </p:nvSpPr>
          <p:spPr bwMode="auto">
            <a:xfrm>
              <a:off x="4427" y="3624"/>
              <a:ext cx="125" cy="261"/>
            </a:xfrm>
            <a:prstGeom prst="ellipse">
              <a:avLst/>
            </a:prstGeom>
            <a:noFill/>
            <a:ln w="12700">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6" name="AutoShape 358"/>
            <p:cNvSpPr>
              <a:spLocks noChangeAspect="1" noChangeArrowheads="1"/>
            </p:cNvSpPr>
            <p:nvPr/>
          </p:nvSpPr>
          <p:spPr bwMode="auto">
            <a:xfrm>
              <a:off x="4858" y="3524"/>
              <a:ext cx="333" cy="441"/>
            </a:xfrm>
            <a:prstGeom prst="cube">
              <a:avLst>
                <a:gd name="adj" fmla="val 28380"/>
              </a:avLst>
            </a:prstGeom>
            <a:noFill/>
            <a:ln w="6350">
              <a:solidFill>
                <a:schemeClr val="tx1"/>
              </a:solidFill>
              <a:miter lim="800000"/>
              <a:headEnd/>
              <a:tailEnd/>
            </a:ln>
            <a:effectLst/>
            <a:extLst>
              <a:ext uri="{909E8E84-426E-40DD-AFC4-6F175D3DCCD1}">
                <a14:hiddenFill xmlns:a14="http://schemas.microsoft.com/office/drawing/2010/main">
                  <a:solidFill>
                    <a:schemeClr val="bg1">
                      <a:alpha val="50195"/>
                    </a:schemeClr>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7" name="AutoShape 359"/>
            <p:cNvSpPr>
              <a:spLocks noChangeAspect="1" noChangeArrowheads="1"/>
            </p:cNvSpPr>
            <p:nvPr/>
          </p:nvSpPr>
          <p:spPr bwMode="auto">
            <a:xfrm rot="5400000">
              <a:off x="4983" y="3722"/>
              <a:ext cx="22" cy="159"/>
            </a:xfrm>
            <a:prstGeom prst="can">
              <a:avLst>
                <a:gd name="adj" fmla="val 30415"/>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8" name="AutoShape 360"/>
            <p:cNvSpPr>
              <a:spLocks noChangeAspect="1" noChangeArrowheads="1"/>
            </p:cNvSpPr>
            <p:nvPr/>
          </p:nvSpPr>
          <p:spPr bwMode="auto">
            <a:xfrm rot="5400000">
              <a:off x="4983" y="3754"/>
              <a:ext cx="22" cy="159"/>
            </a:xfrm>
            <a:prstGeom prst="can">
              <a:avLst>
                <a:gd name="adj" fmla="val 30415"/>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39" name="Line 361"/>
            <p:cNvSpPr>
              <a:spLocks noChangeAspect="1" noChangeShapeType="1"/>
            </p:cNvSpPr>
            <p:nvPr/>
          </p:nvSpPr>
          <p:spPr bwMode="auto">
            <a:xfrm>
              <a:off x="4740" y="3824"/>
              <a:ext cx="179" cy="2"/>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40" name="AutoShape 362"/>
            <p:cNvSpPr>
              <a:spLocks noChangeAspect="1" noChangeArrowheads="1"/>
            </p:cNvSpPr>
            <p:nvPr/>
          </p:nvSpPr>
          <p:spPr bwMode="auto">
            <a:xfrm rot="5400000">
              <a:off x="4972" y="3730"/>
              <a:ext cx="22" cy="157"/>
            </a:xfrm>
            <a:prstGeom prst="can">
              <a:avLst>
                <a:gd name="adj" fmla="val 30032"/>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1" name="AutoShape 363"/>
            <p:cNvSpPr>
              <a:spLocks noChangeAspect="1" noChangeArrowheads="1"/>
            </p:cNvSpPr>
            <p:nvPr/>
          </p:nvSpPr>
          <p:spPr bwMode="auto">
            <a:xfrm rot="5400000">
              <a:off x="4971" y="3759"/>
              <a:ext cx="22" cy="159"/>
            </a:xfrm>
            <a:prstGeom prst="can">
              <a:avLst>
                <a:gd name="adj" fmla="val 30415"/>
              </a:avLst>
            </a:prstGeom>
            <a:solidFill>
              <a:srgbClr val="FFCCCC"/>
            </a:solidFill>
            <a:ln w="317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rot="10800000" vert="eaVert"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2" name="Oval 364"/>
            <p:cNvSpPr>
              <a:spLocks noChangeAspect="1" noChangeArrowheads="1"/>
            </p:cNvSpPr>
            <p:nvPr/>
          </p:nvSpPr>
          <p:spPr bwMode="auto">
            <a:xfrm>
              <a:off x="4447" y="3624"/>
              <a:ext cx="122" cy="261"/>
            </a:xfrm>
            <a:prstGeom prst="ellipse">
              <a:avLst/>
            </a:prstGeom>
            <a:noFill/>
            <a:ln w="12700">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3" name="Oval 365"/>
            <p:cNvSpPr>
              <a:spLocks noChangeAspect="1" noChangeArrowheads="1"/>
            </p:cNvSpPr>
            <p:nvPr/>
          </p:nvSpPr>
          <p:spPr bwMode="auto">
            <a:xfrm>
              <a:off x="4464" y="3624"/>
              <a:ext cx="123" cy="261"/>
            </a:xfrm>
            <a:prstGeom prst="ellipse">
              <a:avLst/>
            </a:prstGeom>
            <a:noFill/>
            <a:ln w="12700">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4" name="Oval 366"/>
            <p:cNvSpPr>
              <a:spLocks noChangeAspect="1" noChangeArrowheads="1"/>
            </p:cNvSpPr>
            <p:nvPr/>
          </p:nvSpPr>
          <p:spPr bwMode="auto">
            <a:xfrm>
              <a:off x="4482" y="3624"/>
              <a:ext cx="124" cy="261"/>
            </a:xfrm>
            <a:prstGeom prst="ellipse">
              <a:avLst/>
            </a:prstGeom>
            <a:noFill/>
            <a:ln w="12700">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5" name="Oval 367"/>
            <p:cNvSpPr>
              <a:spLocks noChangeAspect="1" noChangeArrowheads="1"/>
            </p:cNvSpPr>
            <p:nvPr/>
          </p:nvSpPr>
          <p:spPr bwMode="auto">
            <a:xfrm>
              <a:off x="4501" y="3624"/>
              <a:ext cx="124" cy="261"/>
            </a:xfrm>
            <a:prstGeom prst="ellipse">
              <a:avLst/>
            </a:prstGeom>
            <a:noFill/>
            <a:ln w="12700">
              <a:solidFill>
                <a:schemeClr val="tx1"/>
              </a:solidFill>
              <a:round/>
              <a:headEnd/>
              <a:tailEnd/>
            </a:ln>
            <a:extLst>
              <a:ext uri="{909E8E84-426E-40DD-AFC4-6F175D3DCCD1}">
                <a14:hiddenFill xmlns:a14="http://schemas.microsoft.com/office/drawing/2010/main">
                  <a:solidFill>
                    <a:schemeClr val="bg1"/>
                  </a:solidFill>
                </a14:hiddenFill>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46" name="Freeform 368"/>
            <p:cNvSpPr>
              <a:spLocks noChangeAspect="1"/>
            </p:cNvSpPr>
            <p:nvPr/>
          </p:nvSpPr>
          <p:spPr bwMode="auto">
            <a:xfrm>
              <a:off x="4327" y="3484"/>
              <a:ext cx="301" cy="270"/>
            </a:xfrm>
            <a:custGeom>
              <a:avLst/>
              <a:gdLst>
                <a:gd name="T0" fmla="*/ 12946 w 537"/>
                <a:gd name="T1" fmla="*/ 11402 h 496"/>
                <a:gd name="T2" fmla="*/ 12775 w 537"/>
                <a:gd name="T3" fmla="*/ 6919 h 496"/>
                <a:gd name="T4" fmla="*/ 10943 w 537"/>
                <a:gd name="T5" fmla="*/ 3954 h 496"/>
                <a:gd name="T6" fmla="*/ 7254 w 537"/>
                <a:gd name="T7" fmla="*/ 2919 h 496"/>
                <a:gd name="T8" fmla="*/ 1173 w 537"/>
                <a:gd name="T9" fmla="*/ 2345 h 496"/>
                <a:gd name="T10" fmla="*/ 293 w 537"/>
                <a:gd name="T11" fmla="*/ 0 h 49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537" h="496">
                  <a:moveTo>
                    <a:pt x="530" y="496"/>
                  </a:moveTo>
                  <a:cubicBezTo>
                    <a:pt x="529" y="464"/>
                    <a:pt x="537" y="355"/>
                    <a:pt x="523" y="301"/>
                  </a:cubicBezTo>
                  <a:cubicBezTo>
                    <a:pt x="509" y="247"/>
                    <a:pt x="486" y="201"/>
                    <a:pt x="448" y="172"/>
                  </a:cubicBezTo>
                  <a:cubicBezTo>
                    <a:pt x="410" y="143"/>
                    <a:pt x="364" y="139"/>
                    <a:pt x="297" y="127"/>
                  </a:cubicBezTo>
                  <a:cubicBezTo>
                    <a:pt x="230" y="115"/>
                    <a:pt x="96" y="123"/>
                    <a:pt x="48" y="102"/>
                  </a:cubicBezTo>
                  <a:cubicBezTo>
                    <a:pt x="0" y="81"/>
                    <a:pt x="19" y="21"/>
                    <a:pt x="12" y="0"/>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47" name="Freeform 369"/>
            <p:cNvSpPr>
              <a:spLocks noChangeAspect="1"/>
            </p:cNvSpPr>
            <p:nvPr/>
          </p:nvSpPr>
          <p:spPr bwMode="auto">
            <a:xfrm>
              <a:off x="4562" y="3823"/>
              <a:ext cx="179" cy="64"/>
            </a:xfrm>
            <a:custGeom>
              <a:avLst/>
              <a:gdLst>
                <a:gd name="T0" fmla="*/ 0 w 288"/>
                <a:gd name="T1" fmla="*/ 4912 h 105"/>
                <a:gd name="T2" fmla="*/ 3075 w 288"/>
                <a:gd name="T3" fmla="*/ 4615 h 105"/>
                <a:gd name="T4" fmla="*/ 6050 w 288"/>
                <a:gd name="T5" fmla="*/ 1340 h 105"/>
                <a:gd name="T6" fmla="*/ 9074 w 288"/>
                <a:gd name="T7" fmla="*/ 198 h 105"/>
                <a:gd name="T8" fmla="*/ 14281 w 288"/>
                <a:gd name="T9" fmla="*/ 149 h 10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88" h="105">
                  <a:moveTo>
                    <a:pt x="0" y="99"/>
                  </a:moveTo>
                  <a:cubicBezTo>
                    <a:pt x="10" y="98"/>
                    <a:pt x="42" y="105"/>
                    <a:pt x="62" y="93"/>
                  </a:cubicBezTo>
                  <a:cubicBezTo>
                    <a:pt x="82" y="81"/>
                    <a:pt x="102" y="42"/>
                    <a:pt x="122" y="27"/>
                  </a:cubicBezTo>
                  <a:cubicBezTo>
                    <a:pt x="142" y="12"/>
                    <a:pt x="155" y="8"/>
                    <a:pt x="183" y="4"/>
                  </a:cubicBezTo>
                  <a:cubicBezTo>
                    <a:pt x="211" y="0"/>
                    <a:pt x="266" y="3"/>
                    <a:pt x="288" y="3"/>
                  </a:cubicBezTo>
                </a:path>
              </a:pathLst>
            </a:custGeom>
            <a:noFill/>
            <a:ln w="12700" cmpd="sng">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48" name="Line 372"/>
            <p:cNvSpPr>
              <a:spLocks noChangeAspect="1" noChangeShapeType="1"/>
            </p:cNvSpPr>
            <p:nvPr/>
          </p:nvSpPr>
          <p:spPr bwMode="auto">
            <a:xfrm flipH="1">
              <a:off x="4556" y="3206"/>
              <a:ext cx="283" cy="336"/>
            </a:xfrm>
            <a:prstGeom prst="line">
              <a:avLst/>
            </a:prstGeom>
            <a:noFill/>
            <a:ln w="6350">
              <a:solidFill>
                <a:srgbClr val="008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49" name="Text Box 373"/>
            <p:cNvSpPr txBox="1">
              <a:spLocks noChangeAspect="1" noChangeArrowheads="1"/>
            </p:cNvSpPr>
            <p:nvPr/>
          </p:nvSpPr>
          <p:spPr bwMode="auto">
            <a:xfrm>
              <a:off x="4464" y="2859"/>
              <a:ext cx="1077" cy="349"/>
            </a:xfrm>
            <a:prstGeom prst="rect">
              <a:avLst/>
            </a:prstGeom>
            <a:noFill/>
            <a:ln>
              <a:noFill/>
            </a:ln>
            <a:effectLst/>
            <a:extLst>
              <a:ext uri="{909E8E84-426E-40DD-AFC4-6F175D3DCCD1}">
                <a14:hiddenFill xmlns:a14="http://schemas.microsoft.com/office/drawing/2010/main">
                  <a:solidFill>
                    <a:schemeClr val="bg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b="1" dirty="0">
                  <a:solidFill>
                    <a:srgbClr val="FF0000"/>
                  </a:solidFill>
                  <a:ea typeface="Arial Unicode MS" pitchFamily="50" charset="-128"/>
                  <a:cs typeface="Arial Unicode MS" pitchFamily="50" charset="-128"/>
                </a:rPr>
                <a:t>GC column</a:t>
              </a:r>
            </a:p>
            <a:p>
              <a:pPr eaLnBrk="1" fontAlgn="base" hangingPunct="1">
                <a:spcBef>
                  <a:spcPct val="0"/>
                </a:spcBef>
                <a:spcAft>
                  <a:spcPct val="0"/>
                </a:spcAft>
                <a:buFontTx/>
                <a:buNone/>
              </a:pPr>
              <a:r>
                <a:rPr lang="en-US" altLang="ja-JP" sz="1400" b="1" dirty="0">
                  <a:solidFill>
                    <a:srgbClr val="000000"/>
                  </a:solidFill>
                  <a:ea typeface="Arial Unicode MS" pitchFamily="50" charset="-128"/>
                  <a:cs typeface="Arial Unicode MS" pitchFamily="50" charset="-128"/>
                </a:rPr>
                <a:t>(L=30 m, </a:t>
              </a:r>
              <a:r>
                <a:rPr lang="en-US" altLang="ja-JP" sz="1400" b="1" dirty="0" smtClean="0">
                  <a:solidFill>
                    <a:srgbClr val="000000"/>
                  </a:solidFill>
                  <a:ea typeface="Arial Unicode MS" pitchFamily="50" charset="-128"/>
                  <a:cs typeface="Arial Unicode MS" pitchFamily="50" charset="-128"/>
                </a:rPr>
                <a:t>0.25mm)</a:t>
              </a:r>
              <a:endParaRPr lang="en-US" altLang="ja-JP" sz="1400" b="1" dirty="0">
                <a:solidFill>
                  <a:srgbClr val="000000"/>
                </a:solidFill>
                <a:ea typeface="Arial Unicode MS" pitchFamily="50" charset="-128"/>
                <a:cs typeface="Arial Unicode MS" pitchFamily="50" charset="-128"/>
              </a:endParaRPr>
            </a:p>
          </p:txBody>
        </p:sp>
        <p:sp>
          <p:nvSpPr>
            <p:cNvPr id="34850" name="Text Box 374"/>
            <p:cNvSpPr txBox="1">
              <a:spLocks noChangeAspect="1" noChangeArrowheads="1"/>
            </p:cNvSpPr>
            <p:nvPr/>
          </p:nvSpPr>
          <p:spPr bwMode="auto">
            <a:xfrm>
              <a:off x="3774" y="3067"/>
              <a:ext cx="281"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dirty="0">
                  <a:solidFill>
                    <a:srgbClr val="000000"/>
                  </a:solidFill>
                  <a:ea typeface="Arial Unicode MS" pitchFamily="50" charset="-128"/>
                  <a:cs typeface="Arial Unicode MS" pitchFamily="50" charset="-128"/>
                </a:rPr>
                <a:t>He</a:t>
              </a:r>
            </a:p>
          </p:txBody>
        </p:sp>
        <p:sp>
          <p:nvSpPr>
            <p:cNvPr id="34851" name="Line 375"/>
            <p:cNvSpPr>
              <a:spLocks noChangeAspect="1" noChangeShapeType="1"/>
            </p:cNvSpPr>
            <p:nvPr/>
          </p:nvSpPr>
          <p:spPr bwMode="auto">
            <a:xfrm>
              <a:off x="4055" y="3209"/>
              <a:ext cx="189"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52" name="Line 376"/>
            <p:cNvSpPr>
              <a:spLocks noChangeAspect="1" noChangeShapeType="1"/>
            </p:cNvSpPr>
            <p:nvPr/>
          </p:nvSpPr>
          <p:spPr bwMode="auto">
            <a:xfrm flipH="1">
              <a:off x="4226" y="3209"/>
              <a:ext cx="105"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53" name="AutoShape 377"/>
            <p:cNvSpPr>
              <a:spLocks noChangeAspect="1" noChangeArrowheads="1"/>
            </p:cNvSpPr>
            <p:nvPr/>
          </p:nvSpPr>
          <p:spPr bwMode="auto">
            <a:xfrm>
              <a:off x="4278" y="3293"/>
              <a:ext cx="130" cy="120"/>
            </a:xfrm>
            <a:prstGeom prst="cube">
              <a:avLst>
                <a:gd name="adj" fmla="val 25000"/>
              </a:avLst>
            </a:prstGeom>
            <a:solidFill>
              <a:srgbClr val="FFCC99"/>
            </a:solidFill>
            <a:ln w="9525">
              <a:solidFill>
                <a:srgbClr val="FF00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54" name="AutoShape 378"/>
            <p:cNvSpPr>
              <a:spLocks noChangeAspect="1" noChangeArrowheads="1"/>
            </p:cNvSpPr>
            <p:nvPr/>
          </p:nvSpPr>
          <p:spPr bwMode="auto">
            <a:xfrm>
              <a:off x="4278" y="3194"/>
              <a:ext cx="129" cy="120"/>
            </a:xfrm>
            <a:prstGeom prst="cube">
              <a:avLst>
                <a:gd name="adj" fmla="val 25000"/>
              </a:avLst>
            </a:prstGeom>
            <a:solidFill>
              <a:srgbClr val="FFCC99"/>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55" name="Line 380"/>
            <p:cNvSpPr>
              <a:spLocks noChangeAspect="1" noChangeShapeType="1"/>
            </p:cNvSpPr>
            <p:nvPr/>
          </p:nvSpPr>
          <p:spPr bwMode="auto">
            <a:xfrm flipH="1">
              <a:off x="4215" y="3317"/>
              <a:ext cx="104" cy="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34856" name="Text Box 381"/>
            <p:cNvSpPr txBox="1">
              <a:spLocks noChangeAspect="1" noChangeArrowheads="1"/>
            </p:cNvSpPr>
            <p:nvPr/>
          </p:nvSpPr>
          <p:spPr bwMode="auto">
            <a:xfrm>
              <a:off x="3504" y="3212"/>
              <a:ext cx="338" cy="2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600" dirty="0">
                  <a:solidFill>
                    <a:srgbClr val="000000"/>
                  </a:solidFill>
                  <a:ea typeface="Arial Unicode MS" pitchFamily="50" charset="-128"/>
                  <a:cs typeface="Arial Unicode MS" pitchFamily="50" charset="-128"/>
                </a:rPr>
                <a:t>Aux</a:t>
              </a:r>
            </a:p>
          </p:txBody>
        </p:sp>
        <p:sp>
          <p:nvSpPr>
            <p:cNvPr id="34857" name="AutoShape 383"/>
            <p:cNvSpPr>
              <a:spLocks noChangeAspect="1" noChangeArrowheads="1"/>
            </p:cNvSpPr>
            <p:nvPr/>
          </p:nvSpPr>
          <p:spPr bwMode="auto">
            <a:xfrm>
              <a:off x="4315" y="3167"/>
              <a:ext cx="50" cy="41"/>
            </a:xfrm>
            <a:prstGeom prst="can">
              <a:avLst>
                <a:gd name="adj" fmla="val 41463"/>
              </a:avLst>
            </a:pr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58" name="Oval 205"/>
            <p:cNvSpPr>
              <a:spLocks noChangeArrowheads="1"/>
            </p:cNvSpPr>
            <p:nvPr/>
          </p:nvSpPr>
          <p:spPr bwMode="auto">
            <a:xfrm>
              <a:off x="4740" y="3801"/>
              <a:ext cx="47" cy="49"/>
            </a:xfrm>
            <a:prstGeom prst="ellipse">
              <a:avLst/>
            </a:prstGeom>
            <a:solidFill>
              <a:schemeClr val="accent1"/>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59" name="Text Box 202"/>
            <p:cNvSpPr txBox="1">
              <a:spLocks noChangeArrowheads="1"/>
            </p:cNvSpPr>
            <p:nvPr/>
          </p:nvSpPr>
          <p:spPr bwMode="auto">
            <a:xfrm>
              <a:off x="3524" y="3534"/>
              <a:ext cx="636" cy="3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r>
                <a:rPr lang="en-US" altLang="ja-JP" sz="1400" b="1" dirty="0">
                  <a:solidFill>
                    <a:srgbClr val="FF0000"/>
                  </a:solidFill>
                  <a:ea typeface="Arial Unicode MS" pitchFamily="50" charset="-128"/>
                  <a:cs typeface="Arial Unicode MS" pitchFamily="50" charset="-128"/>
                </a:rPr>
                <a:t>Selective </a:t>
              </a:r>
            </a:p>
            <a:p>
              <a:pPr eaLnBrk="1" fontAlgn="base" hangingPunct="1">
                <a:spcBef>
                  <a:spcPct val="0"/>
                </a:spcBef>
                <a:spcAft>
                  <a:spcPct val="0"/>
                </a:spcAft>
                <a:buFontTx/>
                <a:buNone/>
              </a:pPr>
              <a:r>
                <a:rPr lang="en-US" altLang="ja-JP" sz="1400" b="1" dirty="0">
                  <a:solidFill>
                    <a:srgbClr val="FF0000"/>
                  </a:solidFill>
                  <a:ea typeface="Arial Unicode MS" pitchFamily="50" charset="-128"/>
                  <a:cs typeface="Arial Unicode MS" pitchFamily="50" charset="-128"/>
                </a:rPr>
                <a:t>sampler</a:t>
              </a:r>
            </a:p>
          </p:txBody>
        </p:sp>
        <p:sp>
          <p:nvSpPr>
            <p:cNvPr id="34860" name="Oval 203"/>
            <p:cNvSpPr>
              <a:spLocks noChangeArrowheads="1"/>
            </p:cNvSpPr>
            <p:nvPr/>
          </p:nvSpPr>
          <p:spPr bwMode="auto">
            <a:xfrm>
              <a:off x="4314" y="3496"/>
              <a:ext cx="43" cy="43"/>
            </a:xfrm>
            <a:prstGeom prst="ellipse">
              <a:avLst/>
            </a:prstGeom>
            <a:solidFill>
              <a:schemeClr val="accent1"/>
            </a:solidFill>
            <a:ln w="9525">
              <a:solidFill>
                <a:srgbClr val="FF00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eaLnBrk="0" hangingPunct="0">
                <a:spcBef>
                  <a:spcPct val="20000"/>
                </a:spcBef>
                <a:buChar char="•"/>
                <a:defRPr kumimoji="1" sz="3200">
                  <a:solidFill>
                    <a:schemeClr val="tx1"/>
                  </a:solidFill>
                  <a:latin typeface="Arial" pitchFamily="34" charset="0"/>
                  <a:ea typeface="ＭＳ Ｐゴシック" pitchFamily="50" charset="-128"/>
                </a:defRPr>
              </a:lvl1pPr>
              <a:lvl2pPr marL="742950" indent="-285750" eaLnBrk="0" hangingPunct="0">
                <a:spcBef>
                  <a:spcPct val="20000"/>
                </a:spcBef>
                <a:buChar char="–"/>
                <a:defRPr kumimoji="1" sz="2800">
                  <a:solidFill>
                    <a:schemeClr val="tx1"/>
                  </a:solidFill>
                  <a:latin typeface="Arial" pitchFamily="34" charset="0"/>
                  <a:ea typeface="ＭＳ Ｐゴシック" pitchFamily="50" charset="-128"/>
                </a:defRPr>
              </a:lvl2pPr>
              <a:lvl3pPr marL="1143000" indent="-228600" eaLnBrk="0" hangingPunct="0">
                <a:spcBef>
                  <a:spcPct val="20000"/>
                </a:spcBef>
                <a:buChar char="•"/>
                <a:defRPr kumimoji="1" sz="2400">
                  <a:solidFill>
                    <a:schemeClr val="tx1"/>
                  </a:solidFill>
                  <a:latin typeface="Arial" pitchFamily="34" charset="0"/>
                  <a:ea typeface="ＭＳ Ｐゴシック" pitchFamily="50" charset="-128"/>
                </a:defRPr>
              </a:lvl3pPr>
              <a:lvl4pPr marL="1600200" indent="-228600" eaLnBrk="0" hangingPunct="0">
                <a:spcBef>
                  <a:spcPct val="20000"/>
                </a:spcBef>
                <a:buChar char="–"/>
                <a:defRPr kumimoji="1" sz="2000">
                  <a:solidFill>
                    <a:schemeClr val="tx1"/>
                  </a:solidFill>
                  <a:latin typeface="Arial" pitchFamily="34" charset="0"/>
                  <a:ea typeface="ＭＳ Ｐゴシック" pitchFamily="50" charset="-128"/>
                </a:defRPr>
              </a:lvl4pPr>
              <a:lvl5pPr marL="2057400" indent="-228600" eaLnBrk="0" hangingPunct="0">
                <a:spcBef>
                  <a:spcPct val="20000"/>
                </a:spcBef>
                <a:buChar char="»"/>
                <a:defRPr kumimoji="1" sz="2000">
                  <a:solidFill>
                    <a:schemeClr val="tx1"/>
                  </a:solidFill>
                  <a:latin typeface="Arial" pitchFamily="34" charset="0"/>
                  <a:ea typeface="ＭＳ Ｐゴシック" pitchFamily="50" charset="-128"/>
                </a:defRPr>
              </a:lvl5pPr>
              <a:lvl6pPr marL="25146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6pPr>
              <a:lvl7pPr marL="29718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7pPr>
              <a:lvl8pPr marL="34290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8pPr>
              <a:lvl9pPr marL="3886200" indent="-228600" eaLnBrk="0" fontAlgn="base" hangingPunct="0">
                <a:spcBef>
                  <a:spcPct val="20000"/>
                </a:spcBef>
                <a:spcAft>
                  <a:spcPct val="0"/>
                </a:spcAft>
                <a:buChar char="»"/>
                <a:defRPr kumimoji="1" sz="2000">
                  <a:solidFill>
                    <a:schemeClr val="tx1"/>
                  </a:solidFill>
                  <a:latin typeface="Arial" pitchFamily="34" charset="0"/>
                  <a:ea typeface="ＭＳ Ｐゴシック" pitchFamily="50" charset="-128"/>
                </a:defRPr>
              </a:lvl9pPr>
            </a:lstStyle>
            <a:p>
              <a:pPr eaLnBrk="1" fontAlgn="base" hangingPunct="1">
                <a:spcBef>
                  <a:spcPct val="0"/>
                </a:spcBef>
                <a:spcAft>
                  <a:spcPct val="0"/>
                </a:spcAft>
                <a:buFontTx/>
                <a:buNone/>
              </a:pPr>
              <a:endParaRPr lang="ja-JP" altLang="en-US" sz="1600">
                <a:solidFill>
                  <a:srgbClr val="000000"/>
                </a:solidFill>
                <a:ea typeface="Arial Unicode MS" pitchFamily="50" charset="-128"/>
                <a:cs typeface="Arial Unicode MS" pitchFamily="50" charset="-128"/>
              </a:endParaRPr>
            </a:p>
          </p:txBody>
        </p:sp>
        <p:sp>
          <p:nvSpPr>
            <p:cNvPr id="34861" name="Line 204"/>
            <p:cNvSpPr>
              <a:spLocks noChangeShapeType="1"/>
            </p:cNvSpPr>
            <p:nvPr/>
          </p:nvSpPr>
          <p:spPr bwMode="auto">
            <a:xfrm flipV="1">
              <a:off x="4073" y="3539"/>
              <a:ext cx="232" cy="78"/>
            </a:xfrm>
            <a:prstGeom prst="line">
              <a:avLst/>
            </a:prstGeom>
            <a:noFill/>
            <a:ln w="9525">
              <a:solidFill>
                <a:srgbClr val="FF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grpSp>
      <p:pic>
        <p:nvPicPr>
          <p:cNvPr id="107" name="Picture 15" descr="ｲﾒｰｼﾞ 1"/>
          <p:cNvPicPr>
            <a:picLocks noChangeAspect="1" noChangeArrowheads="1"/>
          </p:cNvPicPr>
          <p:nvPr/>
        </p:nvPicPr>
        <p:blipFill>
          <a:blip r:embed="rId5" cstate="print">
            <a:lum bright="8000"/>
            <a:extLst>
              <a:ext uri="{28A0092B-C50C-407E-A947-70E740481C1C}">
                <a14:useLocalDpi xmlns:a14="http://schemas.microsoft.com/office/drawing/2010/main" val="0"/>
              </a:ext>
            </a:extLst>
          </a:blip>
          <a:srcRect/>
          <a:stretch>
            <a:fillRect/>
          </a:stretch>
        </p:blipFill>
        <p:spPr bwMode="auto">
          <a:xfrm>
            <a:off x="3404346" y="5387192"/>
            <a:ext cx="1481321" cy="7961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テキスト ボックス 1"/>
          <p:cNvSpPr txBox="1"/>
          <p:nvPr/>
        </p:nvSpPr>
        <p:spPr>
          <a:xfrm>
            <a:off x="4603828" y="1289605"/>
            <a:ext cx="2377639" cy="369332"/>
          </a:xfrm>
          <a:prstGeom prst="rect">
            <a:avLst/>
          </a:prstGeom>
          <a:solidFill>
            <a:schemeClr val="bg1"/>
          </a:solidFill>
          <a:ln>
            <a:solidFill>
              <a:srgbClr val="FF5050"/>
            </a:solidFill>
          </a:ln>
        </p:spPr>
        <p:txBody>
          <a:bodyPr wrap="none" rtlCol="0">
            <a:spAutoFit/>
          </a:bodyPr>
          <a:lstStyle/>
          <a:p>
            <a:pPr fontAlgn="base">
              <a:spcBef>
                <a:spcPct val="0"/>
              </a:spcBef>
              <a:spcAft>
                <a:spcPct val="0"/>
              </a:spcAft>
            </a:pPr>
            <a:r>
              <a:rPr kumimoji="1" lang="en-US" altLang="ja-JP" b="1" dirty="0" smtClean="0">
                <a:solidFill>
                  <a:srgbClr val="000000"/>
                </a:solidFill>
                <a:ea typeface="Arial Unicode MS" pitchFamily="50" charset="-128"/>
                <a:cs typeface="Arial Unicode MS" pitchFamily="50" charset="-128"/>
              </a:rPr>
              <a:t>Reactor </a:t>
            </a:r>
            <a:r>
              <a:rPr kumimoji="1" lang="en-US" altLang="ja-JP" b="1" dirty="0">
                <a:solidFill>
                  <a:srgbClr val="000000"/>
                </a:solidFill>
                <a:ea typeface="Arial Unicode MS" pitchFamily="50" charset="-128"/>
                <a:cs typeface="Arial Unicode MS" pitchFamily="50" charset="-128"/>
              </a:rPr>
              <a:t>temp progr.</a:t>
            </a:r>
            <a:endParaRPr kumimoji="1" lang="ja-JP" altLang="en-US" b="1" dirty="0">
              <a:solidFill>
                <a:srgbClr val="000000"/>
              </a:solidFill>
              <a:ea typeface="Arial Unicode MS" pitchFamily="50" charset="-128"/>
              <a:cs typeface="Arial Unicode MS" pitchFamily="50" charset="-128"/>
            </a:endParaRPr>
          </a:p>
        </p:txBody>
      </p:sp>
      <p:cxnSp>
        <p:nvCxnSpPr>
          <p:cNvPr id="4" name="直線矢印コネクタ 3"/>
          <p:cNvCxnSpPr/>
          <p:nvPr/>
        </p:nvCxnSpPr>
        <p:spPr>
          <a:xfrm>
            <a:off x="6027745" y="1581948"/>
            <a:ext cx="206375" cy="266701"/>
          </a:xfrm>
          <a:prstGeom prst="straightConnector1">
            <a:avLst/>
          </a:prstGeom>
          <a:ln>
            <a:tailEnd type="arrow"/>
          </a:ln>
        </p:spPr>
        <p:style>
          <a:lnRef idx="1">
            <a:schemeClr val="accent1"/>
          </a:lnRef>
          <a:fillRef idx="0">
            <a:schemeClr val="accent1"/>
          </a:fillRef>
          <a:effectRef idx="0">
            <a:schemeClr val="accent1"/>
          </a:effectRef>
          <a:fontRef idx="minor">
            <a:schemeClr val="tx1"/>
          </a:fontRef>
        </p:style>
      </p:cxnSp>
      <p:sp>
        <p:nvSpPr>
          <p:cNvPr id="112" name="Line 16"/>
          <p:cNvSpPr>
            <a:spLocks noChangeAspect="1" noChangeShapeType="1"/>
          </p:cNvSpPr>
          <p:nvPr/>
        </p:nvSpPr>
        <p:spPr bwMode="auto">
          <a:xfrm>
            <a:off x="5712623" y="5153830"/>
            <a:ext cx="597692" cy="0"/>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fontAlgn="base">
              <a:spcBef>
                <a:spcPct val="0"/>
              </a:spcBef>
              <a:spcAft>
                <a:spcPct val="0"/>
              </a:spcAft>
            </a:pPr>
            <a:endParaRPr kumimoji="1" lang="ja-JP" altLang="en-US" b="1">
              <a:solidFill>
                <a:srgbClr val="000000"/>
              </a:solidFill>
              <a:ea typeface="Arial Unicode MS" pitchFamily="50" charset="-128"/>
              <a:cs typeface="Arial Unicode MS" pitchFamily="50" charset="-128"/>
            </a:endParaRPr>
          </a:p>
        </p:txBody>
      </p:sp>
      <p:sp>
        <p:nvSpPr>
          <p:cNvPr id="113" name="テキスト ボックス 112"/>
          <p:cNvSpPr txBox="1"/>
          <p:nvPr/>
        </p:nvSpPr>
        <p:spPr>
          <a:xfrm>
            <a:off x="5562600" y="6423947"/>
            <a:ext cx="2518638" cy="369332"/>
          </a:xfrm>
          <a:prstGeom prst="rect">
            <a:avLst/>
          </a:prstGeom>
          <a:solidFill>
            <a:schemeClr val="bg1"/>
          </a:solidFill>
          <a:ln>
            <a:solidFill>
              <a:srgbClr val="FF5050"/>
            </a:solidFill>
          </a:ln>
        </p:spPr>
        <p:txBody>
          <a:bodyPr wrap="none" rtlCol="0">
            <a:spAutoFit/>
          </a:bodyPr>
          <a:lstStyle/>
          <a:p>
            <a:pPr fontAlgn="base">
              <a:spcBef>
                <a:spcPct val="0"/>
              </a:spcBef>
              <a:spcAft>
                <a:spcPct val="0"/>
              </a:spcAft>
            </a:pPr>
            <a:r>
              <a:rPr kumimoji="1" lang="en-US" altLang="ja-JP" b="1" dirty="0" smtClean="0">
                <a:solidFill>
                  <a:srgbClr val="000000"/>
                </a:solidFill>
                <a:ea typeface="Arial Unicode MS" pitchFamily="50" charset="-128"/>
                <a:cs typeface="Arial Unicode MS" pitchFamily="50" charset="-128"/>
              </a:rPr>
              <a:t>Oven: </a:t>
            </a:r>
            <a:r>
              <a:rPr kumimoji="1" lang="en-US" altLang="ja-JP" b="1" dirty="0">
                <a:solidFill>
                  <a:srgbClr val="000000"/>
                </a:solidFill>
                <a:ea typeface="Arial Unicode MS" pitchFamily="50" charset="-128"/>
                <a:cs typeface="Arial Unicode MS" pitchFamily="50" charset="-128"/>
              </a:rPr>
              <a:t>temp program.</a:t>
            </a:r>
            <a:endParaRPr kumimoji="1" lang="ja-JP" altLang="en-US" b="1" dirty="0">
              <a:solidFill>
                <a:srgbClr val="000000"/>
              </a:solidFill>
              <a:ea typeface="Arial Unicode MS" pitchFamily="50" charset="-128"/>
              <a:cs typeface="Arial Unicode MS" pitchFamily="50" charset="-128"/>
            </a:endParaRPr>
          </a:p>
        </p:txBody>
      </p:sp>
      <p:sp>
        <p:nvSpPr>
          <p:cNvPr id="100" name="Line 375"/>
          <p:cNvSpPr>
            <a:spLocks noChangeShapeType="1"/>
          </p:cNvSpPr>
          <p:nvPr/>
        </p:nvSpPr>
        <p:spPr bwMode="auto">
          <a:xfrm>
            <a:off x="19726" y="568656"/>
            <a:ext cx="9144000" cy="0"/>
          </a:xfrm>
          <a:prstGeom prst="line">
            <a:avLst/>
          </a:prstGeom>
          <a:noFill/>
          <a:ln w="38100">
            <a:solidFill>
              <a:srgbClr val="006666"/>
            </a:solidFill>
            <a:round/>
            <a:headEnd/>
            <a:tailEnd/>
          </a:ln>
          <a:extLst>
            <a:ext uri="{909E8E84-426E-40DD-AFC4-6F175D3DCCD1}">
              <a14:hiddenFill xmlns:a14="http://schemas.microsoft.com/office/drawing/2010/main">
                <a:noFill/>
              </a14:hiddenFill>
            </a:ext>
          </a:extLst>
        </p:spPr>
        <p:txBody>
          <a:bodyPr/>
          <a:lstStyle/>
          <a:p>
            <a:endParaRPr lang="ja-JP" altLang="en-US"/>
          </a:p>
        </p:txBody>
      </p:sp>
      <p:sp>
        <p:nvSpPr>
          <p:cNvPr id="6" name="TextBox 5"/>
          <p:cNvSpPr txBox="1"/>
          <p:nvPr/>
        </p:nvSpPr>
        <p:spPr>
          <a:xfrm>
            <a:off x="2506207" y="3121123"/>
            <a:ext cx="1186543" cy="338554"/>
          </a:xfrm>
          <a:prstGeom prst="rect">
            <a:avLst/>
          </a:prstGeom>
          <a:noFill/>
        </p:spPr>
        <p:txBody>
          <a:bodyPr wrap="none" rtlCol="0">
            <a:spAutoFit/>
          </a:bodyPr>
          <a:lstStyle/>
          <a:p>
            <a:r>
              <a:rPr lang="en-US" altLang="ja-JP" sz="1600" dirty="0" smtClean="0">
                <a:solidFill>
                  <a:srgbClr val="333399"/>
                </a:solidFill>
                <a:ea typeface="Arial Unicode MS" pitchFamily="50" charset="-128"/>
                <a:cs typeface="Arial Unicode MS" pitchFamily="50" charset="-128"/>
              </a:rPr>
              <a:t>Multi-linear</a:t>
            </a:r>
            <a:endParaRPr lang="en-US" altLang="ja-JP" sz="1600" dirty="0">
              <a:solidFill>
                <a:srgbClr val="333399"/>
              </a:solidFill>
              <a:ea typeface="Arial Unicode MS" pitchFamily="50" charset="-128"/>
              <a:cs typeface="Arial Unicode MS" pitchFamily="50" charset="-128"/>
            </a:endParaRPr>
          </a:p>
        </p:txBody>
      </p:sp>
      <p:sp>
        <p:nvSpPr>
          <p:cNvPr id="7" name="TextBox 6"/>
          <p:cNvSpPr txBox="1"/>
          <p:nvPr/>
        </p:nvSpPr>
        <p:spPr>
          <a:xfrm>
            <a:off x="2512747" y="3644490"/>
            <a:ext cx="1015021" cy="338554"/>
          </a:xfrm>
          <a:prstGeom prst="rect">
            <a:avLst/>
          </a:prstGeom>
          <a:noFill/>
        </p:spPr>
        <p:txBody>
          <a:bodyPr wrap="none" rtlCol="0">
            <a:spAutoFit/>
          </a:bodyPr>
          <a:lstStyle/>
          <a:p>
            <a:r>
              <a:rPr lang="en-US" altLang="ja-JP" sz="1600" dirty="0">
                <a:solidFill>
                  <a:srgbClr val="008080"/>
                </a:solidFill>
                <a:ea typeface="Arial Unicode MS" pitchFamily="50" charset="-128"/>
                <a:cs typeface="Arial Unicode MS" pitchFamily="50" charset="-128"/>
              </a:rPr>
              <a:t>Stepwise</a:t>
            </a:r>
            <a:endParaRPr lang="en-US" sz="1600" dirty="0"/>
          </a:p>
        </p:txBody>
      </p:sp>
    </p:spTree>
    <p:extLst>
      <p:ext uri="{BB962C8B-B14F-4D97-AF65-F5344CB8AC3E}">
        <p14:creationId xmlns:p14="http://schemas.microsoft.com/office/powerpoint/2010/main" val="1777469346"/>
      </p:ext>
    </p:extLst>
  </p:cSld>
  <p:clrMapOvr>
    <a:masterClrMapping/>
  </p:clrMapOvr>
  <p:transition/>
  <p:timing>
    <p:tnLst>
      <p:par>
        <p:cTn id="1" dur="indefinite" restart="never" nodeType="tmRoot"/>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5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a:solidFill>
            <a:srgbClr val="B2B2B2"/>
          </a:solidFill>
          <a:round/>
          <a:headEnd/>
          <a:tailEnd/>
        </a:ln>
      </a:spPr>
      <a:bodyPr rtlCol="0" anchor="ctr"/>
      <a:lstStyle>
        <a:defPPr algn="ctr">
          <a:defRPr kumimoji="1" sz="700"/>
        </a:defPPr>
      </a:lstStyle>
    </a:sp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標準デザイン">
  <a:themeElements>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標準デザイ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noFill/>
        <a:ln w="25400">
          <a:solidFill>
            <a:srgbClr val="B2B2B2"/>
          </a:solidFill>
          <a:round/>
          <a:headEnd/>
          <a:tailEnd/>
        </a:ln>
      </a:spPr>
      <a:bodyPr rtlCol="0" anchor="ctr"/>
      <a:lstStyle>
        <a:defPPr algn="ctr">
          <a:defRPr kumimoji="1" sz="700"/>
        </a:defPPr>
      </a:lstStyle>
    </a:spDef>
  </a:objectDefaults>
  <a:extraClrSchemeLst>
    <a:extraClrScheme>
      <a:clrScheme name="標準デザイ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標準デザイ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標準デザイ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標準デザイ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標準デザイ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標準デザイ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標準デザイン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標準デザイ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標準デザイ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標準デザイ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標準デザイ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標準デザイ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2004</TotalTime>
  <Words>1690</Words>
  <Application>Microsoft Office PowerPoint</Application>
  <PresentationFormat>On-screen Show (4:3)</PresentationFormat>
  <Paragraphs>576</Paragraphs>
  <Slides>22</Slides>
  <Notes>8</Notes>
  <HiddenSlides>0</HiddenSlides>
  <MMClips>0</MMClips>
  <ScaleCrop>false</ScaleCrop>
  <HeadingPairs>
    <vt:vector size="6" baseType="variant">
      <vt:variant>
        <vt:lpstr>Theme</vt:lpstr>
      </vt:variant>
      <vt:variant>
        <vt:i4>5</vt:i4>
      </vt:variant>
      <vt:variant>
        <vt:lpstr>Embedded OLE Servers</vt:lpstr>
      </vt:variant>
      <vt:variant>
        <vt:i4>1</vt:i4>
      </vt:variant>
      <vt:variant>
        <vt:lpstr>Slide Titles</vt:lpstr>
      </vt:variant>
      <vt:variant>
        <vt:i4>22</vt:i4>
      </vt:variant>
    </vt:vector>
  </HeadingPairs>
  <TitlesOfParts>
    <vt:vector size="28" baseType="lpstr">
      <vt:lpstr>Office Theme</vt:lpstr>
      <vt:lpstr>標準デザイン</vt:lpstr>
      <vt:lpstr>5_標準デザイン</vt:lpstr>
      <vt:lpstr>2_標準デザイン</vt:lpstr>
      <vt:lpstr>2_Office Theme</vt:lpstr>
      <vt:lpstr>ビットマップ イメージ</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Frontier US</dc:creator>
  <cp:lastModifiedBy>Frontier US</cp:lastModifiedBy>
  <cp:revision>77</cp:revision>
  <dcterms:created xsi:type="dcterms:W3CDTF">2015-09-08T17:02:19Z</dcterms:created>
  <dcterms:modified xsi:type="dcterms:W3CDTF">2015-09-14T12:23:20Z</dcterms:modified>
</cp:coreProperties>
</file>